
<file path=[Content_Types].xml><?xml version="1.0" encoding="utf-8"?>
<Types xmlns="http://schemas.openxmlformats.org/package/2006/content-types">
  <Default Extension="0" ContentType="image/jpeg"/>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64" r:id="rId8"/>
    <p:sldId id="265" r:id="rId9"/>
    <p:sldId id="266" r:id="rId10"/>
    <p:sldId id="267" r:id="rId11"/>
    <p:sldId id="269" r:id="rId12"/>
    <p:sldId id="270" r:id="rId13"/>
    <p:sldId id="271" r:id="rId14"/>
    <p:sldId id="274" r:id="rId15"/>
    <p:sldId id="272"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60"/>
  </p:normalViewPr>
  <p:slideViewPr>
    <p:cSldViewPr snapToGrid="0">
      <p:cViewPr varScale="1">
        <p:scale>
          <a:sx n="78" d="100"/>
          <a:sy n="78" d="100"/>
        </p:scale>
        <p:origin x="46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1A9-8F25-4ECA-A856-F75DD9630D4F}"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D3FE4-FAE3-4654-8F57-EAD5C735E7D2}" type="slidenum">
              <a:rPr lang="en-US" smtClean="0"/>
              <a:t>‹#›</a:t>
            </a:fld>
            <a:endParaRPr lang="en-US"/>
          </a:p>
        </p:txBody>
      </p:sp>
    </p:spTree>
    <p:extLst>
      <p:ext uri="{BB962C8B-B14F-4D97-AF65-F5344CB8AC3E}">
        <p14:creationId xmlns:p14="http://schemas.microsoft.com/office/powerpoint/2010/main" val="381431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D3FE4-FAE3-4654-8F57-EAD5C735E7D2}" type="slidenum">
              <a:rPr lang="en-US" smtClean="0"/>
              <a:t>8</a:t>
            </a:fld>
            <a:endParaRPr lang="en-US"/>
          </a:p>
        </p:txBody>
      </p:sp>
    </p:spTree>
    <p:extLst>
      <p:ext uri="{BB962C8B-B14F-4D97-AF65-F5344CB8AC3E}">
        <p14:creationId xmlns:p14="http://schemas.microsoft.com/office/powerpoint/2010/main" val="398933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2389-E3BC-3C9F-CFA9-4E934AC42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DFCC2-4236-AF4D-B19A-9853B0ECC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30133-1ED8-1E4C-07CF-F856C81CBE5F}"/>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590DE98B-FB5F-FCD6-9EB6-629DF00F8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2107C-D1DE-815C-5C5A-B2A3521C14E7}"/>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254415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76F0-8CD8-D94E-CF98-8633C0E78F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C3BA70-E41B-DDA7-8E2B-98EA98A48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F8948-683E-33BA-F271-7BD0FDE4523F}"/>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6FC31F3F-B02F-3FCB-E545-FA937955F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422E1-CFCD-4CA4-43D6-7AEC8F0D6B67}"/>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30677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D8094-CE06-DA30-F606-CE163AABF1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C2F8D2-E690-BF1E-91F0-61997EEE1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7D78C-34C1-4E37-00A9-605EB273F2F4}"/>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C6551EC2-4B4B-B953-615B-D66638E5B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2B4A9-E34A-A6A3-70A8-5671B318C68A}"/>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158778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3BE3-9531-4379-3187-C8890D77E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6D2F8-757D-3692-2179-3AAE11111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01A27-00A5-CC4E-496F-27B4991FB35C}"/>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69235EA4-F385-DCBE-81FB-47D971EBE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44991-7684-6CA6-ABE1-A42FDE836841}"/>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8982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950A-1AB6-BC26-A301-CF4140EAC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80DC2-F796-DB06-FE79-523661070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E78AE-A94F-1478-9D22-8189626E7248}"/>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0967E892-DB70-C3AC-5855-1F5CBBE4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F40A8-B69C-6371-6458-002CBFD7CFAB}"/>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333409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A8D8-773D-0534-44DC-024A18FF7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34F46-1F67-7A1F-D5C2-23D7F9968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ED84A-A0B7-D895-AAE2-15F177348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921A36-337D-4E89-DF3C-570257F46919}"/>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6" name="Footer Placeholder 5">
            <a:extLst>
              <a:ext uri="{FF2B5EF4-FFF2-40B4-BE49-F238E27FC236}">
                <a16:creationId xmlns:a16="http://schemas.microsoft.com/office/drawing/2014/main" id="{6A06075F-FCD5-252E-BE06-283DA716F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64755-8163-CF69-BE5F-85CB1C585A44}"/>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427055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B4E1-7E55-1EAF-A7EF-AD4FB207A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1A770-3253-3A9F-32DB-99D4ED0A4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5CF39-EC99-914D-5E0F-0FD482D5C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CA9931-2C9F-E87B-08AA-B6604E06D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BA194-77AA-C630-4FE5-B1D25546DE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E3D87-AE95-7D01-0469-91164A7FA04B}"/>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8" name="Footer Placeholder 7">
            <a:extLst>
              <a:ext uri="{FF2B5EF4-FFF2-40B4-BE49-F238E27FC236}">
                <a16:creationId xmlns:a16="http://schemas.microsoft.com/office/drawing/2014/main" id="{8BAFD9FF-DE65-31CD-15D6-A5D8750647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D66D9-6740-2313-79F0-892C16742F81}"/>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98153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7860-F650-33DC-25D7-93CB1E96AC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DB0C5A-6127-4C39-BAD7-1C4B7C0DA279}"/>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4" name="Footer Placeholder 3">
            <a:extLst>
              <a:ext uri="{FF2B5EF4-FFF2-40B4-BE49-F238E27FC236}">
                <a16:creationId xmlns:a16="http://schemas.microsoft.com/office/drawing/2014/main" id="{A26973A7-2542-DF11-6ED9-32D617EEF2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AF307-2880-2E19-C036-98A79AB839EC}"/>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253284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F8860-2341-7722-D04A-26A65A92111E}"/>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3" name="Footer Placeholder 2">
            <a:extLst>
              <a:ext uri="{FF2B5EF4-FFF2-40B4-BE49-F238E27FC236}">
                <a16:creationId xmlns:a16="http://schemas.microsoft.com/office/drawing/2014/main" id="{6E46E961-99BB-9470-9930-58609981B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26489-8A2B-D773-7A1C-38DB3637F852}"/>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32131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00F7-AB84-CF99-F18D-5CAEFAE82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27C0EC-F6F4-874E-1D52-18CFE032B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46AAA-825C-5119-441E-613930B78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4718A-0703-9D91-F28D-83032F8473FF}"/>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6" name="Footer Placeholder 5">
            <a:extLst>
              <a:ext uri="{FF2B5EF4-FFF2-40B4-BE49-F238E27FC236}">
                <a16:creationId xmlns:a16="http://schemas.microsoft.com/office/drawing/2014/main" id="{EFF54028-0E70-9EFA-FAA2-8405DCE32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12094-BC14-5153-67AD-2425DE6FBA25}"/>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314102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1F83-B17D-83D7-7A28-A83151AAF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447006-9944-F224-C307-E79434527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522BB5-122D-2A7A-CA32-B8EC43032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123AC-6A15-60A1-2B56-2DCB929ABF90}"/>
              </a:ext>
            </a:extLst>
          </p:cNvPr>
          <p:cNvSpPr>
            <a:spLocks noGrp="1"/>
          </p:cNvSpPr>
          <p:nvPr>
            <p:ph type="dt" sz="half" idx="10"/>
          </p:nvPr>
        </p:nvSpPr>
        <p:spPr/>
        <p:txBody>
          <a:bodyPr/>
          <a:lstStyle/>
          <a:p>
            <a:fld id="{07EF4C89-5153-4BF4-B25E-61A37C40DC64}" type="datetimeFigureOut">
              <a:rPr lang="en-US" smtClean="0"/>
              <a:t>5/7/2026</a:t>
            </a:fld>
            <a:endParaRPr lang="en-US"/>
          </a:p>
        </p:txBody>
      </p:sp>
      <p:sp>
        <p:nvSpPr>
          <p:cNvPr id="6" name="Footer Placeholder 5">
            <a:extLst>
              <a:ext uri="{FF2B5EF4-FFF2-40B4-BE49-F238E27FC236}">
                <a16:creationId xmlns:a16="http://schemas.microsoft.com/office/drawing/2014/main" id="{FB90CAFC-169E-0323-0ED8-AFD51D391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EEF5A-536C-35C2-8EE6-5728FCF6A3C3}"/>
              </a:ext>
            </a:extLst>
          </p:cNvPr>
          <p:cNvSpPr>
            <a:spLocks noGrp="1"/>
          </p:cNvSpPr>
          <p:nvPr>
            <p:ph type="sldNum" sz="quarter" idx="12"/>
          </p:nvPr>
        </p:nvSpPr>
        <p:spPr/>
        <p:txBody>
          <a:bodyPr/>
          <a:lstStyle/>
          <a:p>
            <a:fld id="{E45FC293-9735-4396-BA61-8547690D1D91}" type="slidenum">
              <a:rPr lang="en-US" smtClean="0"/>
              <a:t>‹#›</a:t>
            </a:fld>
            <a:endParaRPr lang="en-US"/>
          </a:p>
        </p:txBody>
      </p:sp>
    </p:spTree>
    <p:extLst>
      <p:ext uri="{BB962C8B-B14F-4D97-AF65-F5344CB8AC3E}">
        <p14:creationId xmlns:p14="http://schemas.microsoft.com/office/powerpoint/2010/main" val="2651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58BCC-7F2E-613E-883E-86F408AD0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2A389-8232-3797-2221-349054219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697EE-CC0C-E1BC-1152-EAF7E0E85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F4C89-5153-4BF4-B25E-61A37C40DC64}" type="datetimeFigureOut">
              <a:rPr lang="en-US" smtClean="0"/>
              <a:t>5/7/2026</a:t>
            </a:fld>
            <a:endParaRPr lang="en-US"/>
          </a:p>
        </p:txBody>
      </p:sp>
      <p:sp>
        <p:nvSpPr>
          <p:cNvPr id="5" name="Footer Placeholder 4">
            <a:extLst>
              <a:ext uri="{FF2B5EF4-FFF2-40B4-BE49-F238E27FC236}">
                <a16:creationId xmlns:a16="http://schemas.microsoft.com/office/drawing/2014/main" id="{70E97631-FAC8-540E-6000-E99929CE2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31F180-F6D8-DAFE-C921-6CC5F5121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FC293-9735-4396-BA61-8547690D1D91}" type="slidenum">
              <a:rPr lang="en-US" smtClean="0"/>
              <a:t>‹#›</a:t>
            </a:fld>
            <a:endParaRPr lang="en-US"/>
          </a:p>
        </p:txBody>
      </p:sp>
    </p:spTree>
    <p:extLst>
      <p:ext uri="{BB962C8B-B14F-4D97-AF65-F5344CB8AC3E}">
        <p14:creationId xmlns:p14="http://schemas.microsoft.com/office/powerpoint/2010/main" val="281510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otortrader.com/motor-trader-news/automotive-news/new-electric-cars-now-cheaper-than-petrol-for-first-time-17-04-2026"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mesqent.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s://ar.inspiredpencil.com/pictures-2023/electric-car-engine-design" TargetMode="External"/><Relationship Id="rId7" Type="http://schemas.openxmlformats.org/officeDocument/2006/relationships/hyperlink" Target="https://www.tractorsupply.com/tsc/product/genmax-12-000-watt-peak-dual-fuel-electric-start-generator" TargetMode="External"/><Relationship Id="rId12" Type="http://schemas.openxmlformats.org/officeDocument/2006/relationships/image" Target="../media/image21.sv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0"/><Relationship Id="rId11" Type="http://schemas.openxmlformats.org/officeDocument/2006/relationships/image" Target="../media/image20.png"/><Relationship Id="rId5" Type="http://schemas.openxmlformats.org/officeDocument/2006/relationships/hyperlink" Target="https://www.tecnoneo.com/2020/03/el-avion-electrico-eather-one-esta.html" TargetMode="External"/><Relationship Id="rId10" Type="http://schemas.openxmlformats.org/officeDocument/2006/relationships/image" Target="../media/image19.svg"/><Relationship Id="rId4" Type="http://schemas.openxmlformats.org/officeDocument/2006/relationships/image" Target="../media/image15.jpg"/><Relationship Id="rId9" Type="http://schemas.openxmlformats.org/officeDocument/2006/relationships/image" Target="../media/image18.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hyperlink" Target="https://www.tecnoneo.com/2020/03/el-avion-electrico-eather-one-esta.html" TargetMode="External"/><Relationship Id="rId3" Type="http://schemas.openxmlformats.org/officeDocument/2006/relationships/hyperlink" Target="https://dir.indiamart.com/impcat/power-generator.html" TargetMode="External"/><Relationship Id="rId7" Type="http://schemas.openxmlformats.org/officeDocument/2006/relationships/hyperlink" Target="https://storage.googleapis.com/dcmesegmgqvlde/largest-military-prop-plane.html" TargetMode="External"/><Relationship Id="rId12"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hyperlink" Target="https://www.aviationgroundequip.com/military/270vdc-electric-cart/electric-cart/" TargetMode="External"/><Relationship Id="rId5" Type="http://schemas.openxmlformats.org/officeDocument/2006/relationships/hyperlink" Target="https://technofaq.org/posts/2016/12/latest-technologies-that-porsche-is-bringing-on-their-electric-cars/" TargetMode="External"/><Relationship Id="rId10" Type="http://schemas.openxmlformats.org/officeDocument/2006/relationships/image" Target="../media/image28.jpg"/><Relationship Id="rId4" Type="http://schemas.openxmlformats.org/officeDocument/2006/relationships/image" Target="../media/image25.png"/><Relationship Id="rId9" Type="http://schemas.openxmlformats.org/officeDocument/2006/relationships/hyperlink" Target="https://www.boatsailmag.com/boating/electric-outboard-mot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reesvg.org/world-map"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s://www.hippopx.com/en/electric-earth-planet-electricity-energy-blue-space-721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095965261934781X"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sciencedirect.com/science/article/pii/S136192092200356X" TargetMode="External"/><Relationship Id="rId4" Type="http://schemas.openxmlformats.org/officeDocument/2006/relationships/hyperlink" Target="https://www.greenbook.org/mr/insights/what-are-consumer-reactions-to-electric-vehic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2022/07/02/business/economy/gas-prices-global.html#:~:text=The%20staggering%20increase%20in%20the%20price%20of%20fuel,and%20hampering%20efforts%20to%20combat%20ruinous%20climate%20change." TargetMode="External"/><Relationship Id="rId2" Type="http://schemas.openxmlformats.org/officeDocument/2006/relationships/hyperlink" Target="https://ourworldindata.org/grapher/fossil-fuel-price-inde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glassalmanac.com/its-official-electric-cars-are-no-longer-the-ultimate-goal-says-one-of-the-worlds-most-trusted-automakers/" TargetMode="External"/><Relationship Id="rId3" Type="http://schemas.openxmlformats.org/officeDocument/2006/relationships/hyperlink" Target="https://freepngimg.com/png/9793-battery-charging-download-png" TargetMode="External"/><Relationship Id="rId7" Type="http://schemas.openxmlformats.org/officeDocument/2006/relationships/hyperlink" Target="https://www.freeiconspng.com/img/24949" TargetMode="External"/><Relationship Id="rId12" Type="http://schemas.openxmlformats.org/officeDocument/2006/relationships/image" Target="../media/image12.web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rawpixel.com/image/527133/free-photo-image-red-bench-britain" TargetMode="External"/><Relationship Id="rId5" Type="http://schemas.openxmlformats.org/officeDocument/2006/relationships/hyperlink" Target="https://freepngimg.com/png/73381-bin-shawnee-business-environment-sustainability-recycle-waste" TargetMode="External"/><Relationship Id="rId10" Type="http://schemas.openxmlformats.org/officeDocument/2006/relationships/image" Target="../media/image11.1"/><Relationship Id="rId4" Type="http://schemas.openxmlformats.org/officeDocument/2006/relationships/image" Target="../media/image8.png"/><Relationship Id="rId9" Type="http://schemas.openxmlformats.org/officeDocument/2006/relationships/hyperlink" Target="https://www.pngall.com/transport-png/download/4498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awpixel.com/search/charging%20station?page=1&amp;path=_topics&amp;sort=curated"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5CED6E-522E-A0E0-1D8A-1854E7AFD0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0FA7DF-DF70-8616-4EA8-37352A8508B6}"/>
              </a:ext>
            </a:extLst>
          </p:cNvPr>
          <p:cNvSpPr>
            <a:spLocks noGrp="1"/>
          </p:cNvSpPr>
          <p:nvPr>
            <p:ph type="ctrTitle"/>
          </p:nvPr>
        </p:nvSpPr>
        <p:spPr>
          <a:xfrm>
            <a:off x="8983980" y="0"/>
            <a:ext cx="2788920" cy="860282"/>
          </a:xfrm>
        </p:spPr>
        <p:txBody>
          <a:bodyPr>
            <a:noAutofit/>
          </a:bodyPr>
          <a:lstStyle/>
          <a:p>
            <a:r>
              <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a:t>
            </a:r>
          </a:p>
        </p:txBody>
      </p:sp>
      <p:sp>
        <p:nvSpPr>
          <p:cNvPr id="3" name="Subtitle 2">
            <a:extLst>
              <a:ext uri="{FF2B5EF4-FFF2-40B4-BE49-F238E27FC236}">
                <a16:creationId xmlns:a16="http://schemas.microsoft.com/office/drawing/2014/main" id="{CD82B3B3-6A7F-8C79-AD46-BA7E2A16092B}"/>
              </a:ext>
            </a:extLst>
          </p:cNvPr>
          <p:cNvSpPr>
            <a:spLocks noGrp="1"/>
          </p:cNvSpPr>
          <p:nvPr>
            <p:ph type="subTitle" idx="1"/>
          </p:nvPr>
        </p:nvSpPr>
        <p:spPr>
          <a:xfrm>
            <a:off x="3787487" y="803889"/>
            <a:ext cx="8120495" cy="450417"/>
          </a:xfrm>
        </p:spPr>
        <p:txBody>
          <a:bodyPr>
            <a:noAutofit/>
          </a:bodyPr>
          <a:lstStyle/>
          <a:p>
            <a:r>
              <a:rPr lang="en-US" sz="3200" b="1" dirty="0">
                <a:solidFill>
                  <a:srgbClr val="FFFF00"/>
                </a:solidFill>
                <a:effectLst>
                  <a:outerShdw blurRad="38100" dist="38100" dir="2700000" algn="tl">
                    <a:srgbClr val="000000">
                      <a:alpha val="43137"/>
                    </a:srgbClr>
                  </a:outerShdw>
                </a:effectLst>
              </a:rPr>
              <a:t>Continuous Onboard Re-Charge Environment </a:t>
            </a:r>
            <a:endParaRPr lang="en-US" sz="3200" dirty="0">
              <a:solidFill>
                <a:srgbClr val="FFFF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49AB1B15-99E2-6CBF-D617-3E60F63449C5}"/>
              </a:ext>
            </a:extLst>
          </p:cNvPr>
          <p:cNvSpPr txBox="1"/>
          <p:nvPr/>
        </p:nvSpPr>
        <p:spPr>
          <a:xfrm>
            <a:off x="375689" y="2505670"/>
            <a:ext cx="11440622" cy="1938992"/>
          </a:xfrm>
          <a:prstGeom prst="rect">
            <a:avLst/>
          </a:prstGeom>
          <a:noFill/>
        </p:spPr>
        <p:txBody>
          <a:bodyPr wrap="square" rtlCol="0">
            <a:spAutoFit/>
          </a:bodyPr>
          <a:lstStyle/>
          <a:p>
            <a:pPr algn="ctr"/>
            <a:r>
              <a:rPr lang="en-US" sz="5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Freedom to Explore </a:t>
            </a:r>
          </a:p>
          <a:p>
            <a:pPr algn="ctr"/>
            <a:r>
              <a:rPr lang="en-US" sz="66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Unlimited -</a:t>
            </a:r>
            <a:r>
              <a:rPr lang="en-US" sz="5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C096EF69-9254-A79D-CBB3-24B4DB8CE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555" y="4876275"/>
            <a:ext cx="1495634" cy="1324160"/>
          </a:xfrm>
          <a:prstGeom prst="rect">
            <a:avLst/>
          </a:prstGeom>
        </p:spPr>
      </p:pic>
      <p:sp>
        <p:nvSpPr>
          <p:cNvPr id="15" name="TextBox 14">
            <a:extLst>
              <a:ext uri="{FF2B5EF4-FFF2-40B4-BE49-F238E27FC236}">
                <a16:creationId xmlns:a16="http://schemas.microsoft.com/office/drawing/2014/main" id="{22872EEE-6C50-D930-6F31-8895F46C3875}"/>
              </a:ext>
            </a:extLst>
          </p:cNvPr>
          <p:cNvSpPr txBox="1"/>
          <p:nvPr/>
        </p:nvSpPr>
        <p:spPr>
          <a:xfrm>
            <a:off x="9673936" y="6244408"/>
            <a:ext cx="2234046"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https://mesqent.com</a:t>
            </a:r>
            <a:endParaRPr lang="en-US" dirty="0">
              <a:solidFill>
                <a:schemeClr val="bg1"/>
              </a:solidFill>
              <a:effectLst>
                <a:outerShdw blurRad="38100" dist="38100" dir="2700000" algn="tl">
                  <a:srgbClr val="000000">
                    <a:alpha val="43137"/>
                  </a:srgbClr>
                </a:outerShdw>
              </a:effectLst>
            </a:endParaRPr>
          </a:p>
        </p:txBody>
      </p:sp>
      <p:pic>
        <p:nvPicPr>
          <p:cNvPr id="16" name="Image 2" descr="https://pitch-assets-ccb95893-de3f-4266-973c-20049231b248.s3.eu-west-1.amazonaws.com/c3c9fd98-377e-4101-96bf-9c31d8062976?pitch-bytes=37508&amp;pitch-content-type=image%2Fpng">
            <a:extLst>
              <a:ext uri="{FF2B5EF4-FFF2-40B4-BE49-F238E27FC236}">
                <a16:creationId xmlns:a16="http://schemas.microsoft.com/office/drawing/2014/main" id="{2EB3DE2E-F8BC-E367-9050-9D7992C34410}"/>
              </a:ext>
            </a:extLst>
          </p:cNvPr>
          <p:cNvPicPr>
            <a:picLocks noChangeAspect="1"/>
          </p:cNvPicPr>
          <p:nvPr/>
        </p:nvPicPr>
        <p:blipFill>
          <a:blip r:embed="rId6"/>
          <a:srcRect/>
          <a:stretch/>
        </p:blipFill>
        <p:spPr>
          <a:xfrm>
            <a:off x="9257807" y="4292460"/>
            <a:ext cx="2934193" cy="461384"/>
          </a:xfrm>
          <a:prstGeom prst="rect">
            <a:avLst/>
          </a:prstGeom>
        </p:spPr>
      </p:pic>
    </p:spTree>
    <p:extLst>
      <p:ext uri="{BB962C8B-B14F-4D97-AF65-F5344CB8AC3E}">
        <p14:creationId xmlns:p14="http://schemas.microsoft.com/office/powerpoint/2010/main" val="379726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B486D-E075-BFFC-BC8E-181D90ABBD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55140" y="1274086"/>
            <a:ext cx="4329544" cy="2164772"/>
          </a:xfrm>
          <a:prstGeom prst="rect">
            <a:avLst/>
          </a:prstGeom>
        </p:spPr>
      </p:pic>
      <p:pic>
        <p:nvPicPr>
          <p:cNvPr id="12" name="Picture 11">
            <a:extLst>
              <a:ext uri="{FF2B5EF4-FFF2-40B4-BE49-F238E27FC236}">
                <a16:creationId xmlns:a16="http://schemas.microsoft.com/office/drawing/2014/main" id="{F404B337-281E-DD20-4224-F5274EE15D4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55140" y="3757461"/>
            <a:ext cx="2775773" cy="1847624"/>
          </a:xfrm>
          <a:prstGeom prst="rect">
            <a:avLst/>
          </a:prstGeom>
        </p:spPr>
      </p:pic>
      <p:sp>
        <p:nvSpPr>
          <p:cNvPr id="14" name="TextBox 13">
            <a:extLst>
              <a:ext uri="{FF2B5EF4-FFF2-40B4-BE49-F238E27FC236}">
                <a16:creationId xmlns:a16="http://schemas.microsoft.com/office/drawing/2014/main" id="{90EECBD5-AD6E-B4CF-4A12-48E99EE8881A}"/>
              </a:ext>
            </a:extLst>
          </p:cNvPr>
          <p:cNvSpPr txBox="1"/>
          <p:nvPr/>
        </p:nvSpPr>
        <p:spPr>
          <a:xfrm>
            <a:off x="3886200" y="435707"/>
            <a:ext cx="3913251"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 Market Predictions</a:t>
            </a:r>
          </a:p>
        </p:txBody>
      </p:sp>
      <p:pic>
        <p:nvPicPr>
          <p:cNvPr id="21" name="Picture 20">
            <a:extLst>
              <a:ext uri="{FF2B5EF4-FFF2-40B4-BE49-F238E27FC236}">
                <a16:creationId xmlns:a16="http://schemas.microsoft.com/office/drawing/2014/main" id="{AD6A9DE9-70C4-9465-17CA-5F72E946C21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98362" y="3682766"/>
            <a:ext cx="1979839" cy="1979839"/>
          </a:xfrm>
          <a:prstGeom prst="rect">
            <a:avLst/>
          </a:prstGeom>
        </p:spPr>
      </p:pic>
      <p:sp>
        <p:nvSpPr>
          <p:cNvPr id="18" name="TextBox 17">
            <a:extLst>
              <a:ext uri="{FF2B5EF4-FFF2-40B4-BE49-F238E27FC236}">
                <a16:creationId xmlns:a16="http://schemas.microsoft.com/office/drawing/2014/main" id="{24543659-A7C9-B3C2-13C0-1B85F0599EBA}"/>
              </a:ext>
            </a:extLst>
          </p:cNvPr>
          <p:cNvSpPr txBox="1"/>
          <p:nvPr/>
        </p:nvSpPr>
        <p:spPr>
          <a:xfrm>
            <a:off x="607316" y="803839"/>
            <a:ext cx="1845377"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$823.75 B</a:t>
            </a:r>
          </a:p>
        </p:txBody>
      </p:sp>
      <p:sp>
        <p:nvSpPr>
          <p:cNvPr id="19" name="TextBox 18">
            <a:extLst>
              <a:ext uri="{FF2B5EF4-FFF2-40B4-BE49-F238E27FC236}">
                <a16:creationId xmlns:a16="http://schemas.microsoft.com/office/drawing/2014/main" id="{731E0E1A-D76D-08C8-44D1-DA68EB2A8F7A}"/>
              </a:ext>
            </a:extLst>
          </p:cNvPr>
          <p:cNvSpPr txBox="1"/>
          <p:nvPr/>
        </p:nvSpPr>
        <p:spPr>
          <a:xfrm>
            <a:off x="607316" y="2077160"/>
            <a:ext cx="1444626"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$12.1 B</a:t>
            </a:r>
          </a:p>
        </p:txBody>
      </p:sp>
      <p:sp>
        <p:nvSpPr>
          <p:cNvPr id="20" name="TextBox 19">
            <a:extLst>
              <a:ext uri="{FF2B5EF4-FFF2-40B4-BE49-F238E27FC236}">
                <a16:creationId xmlns:a16="http://schemas.microsoft.com/office/drawing/2014/main" id="{D7C1C66D-71A9-4403-4B5F-7464D71F8EBA}"/>
              </a:ext>
            </a:extLst>
          </p:cNvPr>
          <p:cNvSpPr txBox="1"/>
          <p:nvPr/>
        </p:nvSpPr>
        <p:spPr>
          <a:xfrm>
            <a:off x="628362" y="3541694"/>
            <a:ext cx="1444626"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$40.9 B</a:t>
            </a:r>
          </a:p>
        </p:txBody>
      </p:sp>
      <p:sp>
        <p:nvSpPr>
          <p:cNvPr id="22" name="TextBox 21">
            <a:extLst>
              <a:ext uri="{FF2B5EF4-FFF2-40B4-BE49-F238E27FC236}">
                <a16:creationId xmlns:a16="http://schemas.microsoft.com/office/drawing/2014/main" id="{69D6B9D6-B253-9AAB-DCD1-D7D1420783C1}"/>
              </a:ext>
            </a:extLst>
          </p:cNvPr>
          <p:cNvSpPr txBox="1"/>
          <p:nvPr/>
        </p:nvSpPr>
        <p:spPr>
          <a:xfrm>
            <a:off x="607316" y="4910508"/>
            <a:ext cx="1444626"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$6.94 B</a:t>
            </a:r>
          </a:p>
        </p:txBody>
      </p:sp>
      <p:sp>
        <p:nvSpPr>
          <p:cNvPr id="24" name="TextBox 23">
            <a:extLst>
              <a:ext uri="{FF2B5EF4-FFF2-40B4-BE49-F238E27FC236}">
                <a16:creationId xmlns:a16="http://schemas.microsoft.com/office/drawing/2014/main" id="{4FE431A2-5219-092A-D63A-2CE20672F51F}"/>
              </a:ext>
            </a:extLst>
          </p:cNvPr>
          <p:cNvSpPr txBox="1"/>
          <p:nvPr/>
        </p:nvSpPr>
        <p:spPr>
          <a:xfrm>
            <a:off x="739560" y="1274086"/>
            <a:ext cx="4879862" cy="646331"/>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EV and Hybrid-EV market projection, by 2030</a:t>
            </a:r>
          </a:p>
          <a:p>
            <a:r>
              <a:rPr lang="en-US" sz="1200" dirty="0">
                <a:latin typeface="Arial" panose="020B0604020202020204" pitchFamily="34" charset="0"/>
                <a:cs typeface="Arial" panose="020B0604020202020204" pitchFamily="34" charset="0"/>
              </a:rPr>
              <a:t>CORE and ReChargeEV are poised to take up to 90% of this market.</a:t>
            </a:r>
          </a:p>
          <a:p>
            <a:r>
              <a:rPr lang="en-US" sz="1200" dirty="0">
                <a:solidFill>
                  <a:srgbClr val="00B0F0"/>
                </a:solidFill>
                <a:latin typeface="Arial" panose="020B0604020202020204" pitchFamily="34" charset="0"/>
                <a:cs typeface="Arial" panose="020B0604020202020204" pitchFamily="34" charset="0"/>
              </a:rPr>
              <a:t>It can be licensed to any Auto Manufacturer, for any vehicle.</a:t>
            </a:r>
          </a:p>
        </p:txBody>
      </p:sp>
      <p:sp>
        <p:nvSpPr>
          <p:cNvPr id="25" name="TextBox 24">
            <a:extLst>
              <a:ext uri="{FF2B5EF4-FFF2-40B4-BE49-F238E27FC236}">
                <a16:creationId xmlns:a16="http://schemas.microsoft.com/office/drawing/2014/main" id="{6114CF6D-04D2-9E15-8D9D-5246E11AEEDB}"/>
              </a:ext>
            </a:extLst>
          </p:cNvPr>
          <p:cNvSpPr txBox="1"/>
          <p:nvPr/>
        </p:nvSpPr>
        <p:spPr>
          <a:xfrm>
            <a:off x="712087" y="2556904"/>
            <a:ext cx="6271076" cy="830997"/>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Electric Aircraft and Aerospace market projection, by 2026</a:t>
            </a:r>
          </a:p>
          <a:p>
            <a:r>
              <a:rPr lang="en-US" sz="1200" dirty="0">
                <a:latin typeface="Arial" panose="020B0604020202020204" pitchFamily="34" charset="0"/>
                <a:cs typeface="Arial" panose="020B0604020202020204" pitchFamily="34" charset="0"/>
              </a:rPr>
              <a:t>CORE and ReChargeEV can be poised to take up to 80% of this market.</a:t>
            </a:r>
          </a:p>
          <a:p>
            <a:r>
              <a:rPr lang="en-US" sz="1200" dirty="0">
                <a:latin typeface="Arial" panose="020B0604020202020204" pitchFamily="34" charset="0"/>
                <a:cs typeface="Arial" panose="020B0604020202020204" pitchFamily="34" charset="0"/>
              </a:rPr>
              <a:t>It is the only technology, that I can find, that can allow and aircraft to stay aloft indefinitely.</a:t>
            </a:r>
          </a:p>
          <a:p>
            <a:r>
              <a:rPr lang="en-US" sz="1200" b="1" dirty="0">
                <a:solidFill>
                  <a:srgbClr val="00B0F0"/>
                </a:solidFill>
                <a:latin typeface="Arial" panose="020B0604020202020204" pitchFamily="34" charset="0"/>
                <a:cs typeface="Arial" panose="020B0604020202020204" pitchFamily="34" charset="0"/>
              </a:rPr>
              <a:t>These estimates do not include the Military and Civil Defense.</a:t>
            </a:r>
          </a:p>
        </p:txBody>
      </p:sp>
      <p:sp>
        <p:nvSpPr>
          <p:cNvPr id="26" name="TextBox 25">
            <a:extLst>
              <a:ext uri="{FF2B5EF4-FFF2-40B4-BE49-F238E27FC236}">
                <a16:creationId xmlns:a16="http://schemas.microsoft.com/office/drawing/2014/main" id="{73DAD0AA-CBB5-A402-A016-8BC17377DA96}"/>
              </a:ext>
            </a:extLst>
          </p:cNvPr>
          <p:cNvSpPr txBox="1"/>
          <p:nvPr/>
        </p:nvSpPr>
        <p:spPr>
          <a:xfrm>
            <a:off x="733133" y="4039010"/>
            <a:ext cx="5985934" cy="830997"/>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Electric Marine Propulsion market projection, by 2026</a:t>
            </a:r>
          </a:p>
          <a:p>
            <a:r>
              <a:rPr lang="en-US" sz="1200" dirty="0">
                <a:latin typeface="Arial" panose="020B0604020202020204" pitchFamily="34" charset="0"/>
                <a:cs typeface="Arial" panose="020B0604020202020204" pitchFamily="34" charset="0"/>
              </a:rPr>
              <a:t>CORE is the only technology, targeting the Marine market.  </a:t>
            </a:r>
          </a:p>
          <a:p>
            <a:r>
              <a:rPr lang="en-US" sz="1200" dirty="0">
                <a:solidFill>
                  <a:srgbClr val="00B0F0"/>
                </a:solidFill>
                <a:latin typeface="Arial" panose="020B0604020202020204" pitchFamily="34" charset="0"/>
                <a:cs typeface="Arial" panose="020B0604020202020204" pitchFamily="34" charset="0"/>
              </a:rPr>
              <a:t>The average Deep Sea Fishing Boat uses between $875 - $1500 of fuel, each trip, so</a:t>
            </a:r>
          </a:p>
          <a:p>
            <a:r>
              <a:rPr lang="en-US" sz="1200" dirty="0">
                <a:solidFill>
                  <a:srgbClr val="00B0F0"/>
                </a:solidFill>
                <a:latin typeface="Arial" panose="020B0604020202020204" pitchFamily="34" charset="0"/>
                <a:cs typeface="Arial" panose="020B0604020202020204" pitchFamily="34" charset="0"/>
              </a:rPr>
              <a:t>CORE can drastically reduce the overall cost of Seafood.</a:t>
            </a:r>
            <a:endParaRPr lang="en-US"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148FD5F-69C6-2A5C-603E-E89FCC343611}"/>
              </a:ext>
            </a:extLst>
          </p:cNvPr>
          <p:cNvSpPr txBox="1"/>
          <p:nvPr/>
        </p:nvSpPr>
        <p:spPr>
          <a:xfrm>
            <a:off x="712087" y="5376425"/>
            <a:ext cx="6277231" cy="1015663"/>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Whole-Home and Portable Generators market projection, by 2030</a:t>
            </a:r>
          </a:p>
          <a:p>
            <a:r>
              <a:rPr lang="en-US" sz="1200" dirty="0">
                <a:latin typeface="Arial" panose="020B0604020202020204" pitchFamily="34" charset="0"/>
                <a:cs typeface="Arial" panose="020B0604020202020204" pitchFamily="34" charset="0"/>
              </a:rPr>
              <a:t>CORE is poised to take up to 80% of this market, as there are no equivalent generators</a:t>
            </a:r>
          </a:p>
          <a:p>
            <a:r>
              <a:rPr lang="en-US" sz="1200" dirty="0">
                <a:latin typeface="Arial" panose="020B0604020202020204" pitchFamily="34" charset="0"/>
                <a:cs typeface="Arial" panose="020B0604020202020204" pitchFamily="34" charset="0"/>
              </a:rPr>
              <a:t>on the market, that can scale like CORE can.</a:t>
            </a:r>
          </a:p>
          <a:p>
            <a:r>
              <a:rPr lang="en-US" sz="1200" dirty="0">
                <a:solidFill>
                  <a:srgbClr val="00B0F0"/>
                </a:solidFill>
                <a:latin typeface="Arial" panose="020B0604020202020204" pitchFamily="34" charset="0"/>
                <a:cs typeface="Arial" panose="020B0604020202020204" pitchFamily="34" charset="0"/>
              </a:rPr>
              <a:t>Fully Autonomous, Whole-Home and Industry-Size generators are non-existent, so CORE</a:t>
            </a:r>
          </a:p>
          <a:p>
            <a:r>
              <a:rPr lang="en-US" sz="1200" dirty="0">
                <a:solidFill>
                  <a:srgbClr val="00B0F0"/>
                </a:solidFill>
                <a:latin typeface="Arial" panose="020B0604020202020204" pitchFamily="34" charset="0"/>
                <a:cs typeface="Arial" panose="020B0604020202020204" pitchFamily="34" charset="0"/>
              </a:rPr>
              <a:t>has the ability to take over 100% of this market.</a:t>
            </a:r>
          </a:p>
        </p:txBody>
      </p:sp>
      <p:pic>
        <p:nvPicPr>
          <p:cNvPr id="44" name="Picture 43">
            <a:extLst>
              <a:ext uri="{FF2B5EF4-FFF2-40B4-BE49-F238E27FC236}">
                <a16:creationId xmlns:a16="http://schemas.microsoft.com/office/drawing/2014/main" id="{8C825374-5CD7-03B9-785B-AAF2B9166E36}"/>
              </a:ext>
            </a:extLst>
          </p:cNvPr>
          <p:cNvPicPr>
            <a:picLocks noChangeAspect="1"/>
          </p:cNvPicPr>
          <p:nvPr/>
        </p:nvPicPr>
        <p:blipFill>
          <a:blip r:embed="rId8"/>
          <a:stretch>
            <a:fillRect/>
          </a:stretch>
        </p:blipFill>
        <p:spPr>
          <a:xfrm>
            <a:off x="5663997" y="3619846"/>
            <a:ext cx="897710" cy="749082"/>
          </a:xfrm>
          <a:prstGeom prst="rect">
            <a:avLst/>
          </a:prstGeom>
        </p:spPr>
      </p:pic>
      <p:pic>
        <p:nvPicPr>
          <p:cNvPr id="42" name="Graphic 41">
            <a:extLst>
              <a:ext uri="{FF2B5EF4-FFF2-40B4-BE49-F238E27FC236}">
                <a16:creationId xmlns:a16="http://schemas.microsoft.com/office/drawing/2014/main" id="{9F7B31BF-7B0D-5AF8-F3D4-67561BA34B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74852" y="941995"/>
            <a:ext cx="927435" cy="749082"/>
          </a:xfrm>
          <a:prstGeom prst="rect">
            <a:avLst/>
          </a:prstGeom>
        </p:spPr>
      </p:pic>
      <p:pic>
        <p:nvPicPr>
          <p:cNvPr id="40" name="Graphic 39">
            <a:extLst>
              <a:ext uri="{FF2B5EF4-FFF2-40B4-BE49-F238E27FC236}">
                <a16:creationId xmlns:a16="http://schemas.microsoft.com/office/drawing/2014/main" id="{46605F1D-1E2B-2E26-2D4D-8961B523D0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77998" y="2117255"/>
            <a:ext cx="883709" cy="715589"/>
          </a:xfrm>
          <a:prstGeom prst="rect">
            <a:avLst/>
          </a:prstGeom>
        </p:spPr>
      </p:pic>
      <p:pic>
        <p:nvPicPr>
          <p:cNvPr id="4" name="Graphic 3">
            <a:extLst>
              <a:ext uri="{FF2B5EF4-FFF2-40B4-BE49-F238E27FC236}">
                <a16:creationId xmlns:a16="http://schemas.microsoft.com/office/drawing/2014/main" id="{68F9D3AF-0CBD-A52A-23DF-BD484DB672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74852" y="4897546"/>
            <a:ext cx="876002" cy="707540"/>
          </a:xfrm>
          <a:prstGeom prst="rect">
            <a:avLst/>
          </a:prstGeom>
        </p:spPr>
      </p:pic>
    </p:spTree>
    <p:extLst>
      <p:ext uri="{BB962C8B-B14F-4D97-AF65-F5344CB8AC3E}">
        <p14:creationId xmlns:p14="http://schemas.microsoft.com/office/powerpoint/2010/main" val="168043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7160253-9DCB-D86A-023C-9837E550B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5627" y="902567"/>
            <a:ext cx="2174191" cy="2174191"/>
          </a:xfrm>
          <a:prstGeom prst="rect">
            <a:avLst/>
          </a:prstGeom>
        </p:spPr>
      </p:pic>
      <p:pic>
        <p:nvPicPr>
          <p:cNvPr id="5" name="Picture 4">
            <a:extLst>
              <a:ext uri="{FF2B5EF4-FFF2-40B4-BE49-F238E27FC236}">
                <a16:creationId xmlns:a16="http://schemas.microsoft.com/office/drawing/2014/main" id="{5EC35F67-C31F-A011-7ADF-29B79CB92F5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3473" y="1086093"/>
            <a:ext cx="3333300" cy="1874107"/>
          </a:xfrm>
          <a:prstGeom prst="rect">
            <a:avLst/>
          </a:prstGeom>
        </p:spPr>
      </p:pic>
      <p:pic>
        <p:nvPicPr>
          <p:cNvPr id="14" name="Picture 13">
            <a:extLst>
              <a:ext uri="{FF2B5EF4-FFF2-40B4-BE49-F238E27FC236}">
                <a16:creationId xmlns:a16="http://schemas.microsoft.com/office/drawing/2014/main" id="{1452EBC8-4224-E69F-F777-76084AEDE2F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35809" y="4094018"/>
            <a:ext cx="2731285" cy="1821182"/>
          </a:xfrm>
          <a:prstGeom prst="rect">
            <a:avLst/>
          </a:prstGeom>
        </p:spPr>
      </p:pic>
      <p:pic>
        <p:nvPicPr>
          <p:cNvPr id="12" name="Picture 11">
            <a:extLst>
              <a:ext uri="{FF2B5EF4-FFF2-40B4-BE49-F238E27FC236}">
                <a16:creationId xmlns:a16="http://schemas.microsoft.com/office/drawing/2014/main" id="{62563FF7-2DEF-6DA2-C847-0E7D18B2D99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03860" y="1086093"/>
            <a:ext cx="2811161" cy="1874107"/>
          </a:xfrm>
          <a:prstGeom prst="rect">
            <a:avLst/>
          </a:prstGeom>
        </p:spPr>
      </p:pic>
      <p:pic>
        <p:nvPicPr>
          <p:cNvPr id="9" name="Picture 8">
            <a:extLst>
              <a:ext uri="{FF2B5EF4-FFF2-40B4-BE49-F238E27FC236}">
                <a16:creationId xmlns:a16="http://schemas.microsoft.com/office/drawing/2014/main" id="{54608B43-29A4-9526-2EE7-CC72DF8DE87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52555" y="4094018"/>
            <a:ext cx="2775135" cy="1821182"/>
          </a:xfrm>
          <a:prstGeom prst="rect">
            <a:avLst/>
          </a:prstGeom>
        </p:spPr>
      </p:pic>
      <p:sp>
        <p:nvSpPr>
          <p:cNvPr id="15" name="TextBox 14">
            <a:extLst>
              <a:ext uri="{FF2B5EF4-FFF2-40B4-BE49-F238E27FC236}">
                <a16:creationId xmlns:a16="http://schemas.microsoft.com/office/drawing/2014/main" id="{BA2631E6-80EE-966E-8294-7A62AED7412A}"/>
              </a:ext>
            </a:extLst>
          </p:cNvPr>
          <p:cNvSpPr txBox="1"/>
          <p:nvPr/>
        </p:nvSpPr>
        <p:spPr>
          <a:xfrm>
            <a:off x="644948" y="3076758"/>
            <a:ext cx="3058794" cy="307777"/>
          </a:xfrm>
          <a:prstGeom prst="rect">
            <a:avLst/>
          </a:prstGeom>
          <a:noFill/>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Fully-Electric and Hybrid-Electric Vehicle</a:t>
            </a:r>
          </a:p>
        </p:txBody>
      </p:sp>
      <p:sp>
        <p:nvSpPr>
          <p:cNvPr id="16" name="TextBox 15">
            <a:extLst>
              <a:ext uri="{FF2B5EF4-FFF2-40B4-BE49-F238E27FC236}">
                <a16:creationId xmlns:a16="http://schemas.microsoft.com/office/drawing/2014/main" id="{48395B41-F892-1DE6-8A67-5609349CBA3F}"/>
              </a:ext>
            </a:extLst>
          </p:cNvPr>
          <p:cNvSpPr txBox="1"/>
          <p:nvPr/>
        </p:nvSpPr>
        <p:spPr>
          <a:xfrm>
            <a:off x="4778599" y="3076759"/>
            <a:ext cx="2662908" cy="307777"/>
          </a:xfrm>
          <a:prstGeom prst="rect">
            <a:avLst/>
          </a:prstGeom>
          <a:noFill/>
        </p:spPr>
        <p:txBody>
          <a:bodyPr wrap="none" rtlCol="0">
            <a:spAutoFit/>
          </a:bodyPr>
          <a:lstStyle/>
          <a:p>
            <a:r>
              <a:rPr lang="en-US" sz="1400" b="1" dirty="0">
                <a:solidFill>
                  <a:srgbClr val="00B0F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Electric Marine Propulsion Market</a:t>
            </a:r>
          </a:p>
        </p:txBody>
      </p:sp>
      <p:sp>
        <p:nvSpPr>
          <p:cNvPr id="17" name="TextBox 16">
            <a:extLst>
              <a:ext uri="{FF2B5EF4-FFF2-40B4-BE49-F238E27FC236}">
                <a16:creationId xmlns:a16="http://schemas.microsoft.com/office/drawing/2014/main" id="{AFB6194D-02FF-5891-ADE8-E6E134FF70F8}"/>
              </a:ext>
            </a:extLst>
          </p:cNvPr>
          <p:cNvSpPr txBox="1"/>
          <p:nvPr/>
        </p:nvSpPr>
        <p:spPr>
          <a:xfrm>
            <a:off x="8516364" y="3076758"/>
            <a:ext cx="2173993" cy="276999"/>
          </a:xfrm>
          <a:prstGeom prst="rect">
            <a:avLst/>
          </a:prstGeom>
          <a:noFill/>
        </p:spPr>
        <p:txBody>
          <a:bodyPr wrap="none" rtlCol="0">
            <a:spAutoFit/>
          </a:bodyPr>
          <a:lstStyle/>
          <a:p>
            <a:r>
              <a:rPr lang="en-US" sz="1200" b="1" dirty="0">
                <a:solidFill>
                  <a:srgbClr val="00B0F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Electric Generator Markets</a:t>
            </a:r>
          </a:p>
        </p:txBody>
      </p:sp>
      <p:sp>
        <p:nvSpPr>
          <p:cNvPr id="24" name="TextBox 23">
            <a:extLst>
              <a:ext uri="{FF2B5EF4-FFF2-40B4-BE49-F238E27FC236}">
                <a16:creationId xmlns:a16="http://schemas.microsoft.com/office/drawing/2014/main" id="{C30A7D59-251D-2DC4-3C93-72723792A782}"/>
              </a:ext>
            </a:extLst>
          </p:cNvPr>
          <p:cNvSpPr txBox="1"/>
          <p:nvPr/>
        </p:nvSpPr>
        <p:spPr>
          <a:xfrm>
            <a:off x="1177116" y="6101462"/>
            <a:ext cx="199445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Military Power Cart Market</a:t>
            </a:r>
          </a:p>
        </p:txBody>
      </p:sp>
      <p:sp>
        <p:nvSpPr>
          <p:cNvPr id="25" name="TextBox 24">
            <a:extLst>
              <a:ext uri="{FF2B5EF4-FFF2-40B4-BE49-F238E27FC236}">
                <a16:creationId xmlns:a16="http://schemas.microsoft.com/office/drawing/2014/main" id="{8CF9455E-1A2A-7FDE-6F6C-408190F5533B}"/>
              </a:ext>
            </a:extLst>
          </p:cNvPr>
          <p:cNvSpPr txBox="1"/>
          <p:nvPr/>
        </p:nvSpPr>
        <p:spPr>
          <a:xfrm>
            <a:off x="4692053" y="6101463"/>
            <a:ext cx="254428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Electric Aviation Propulsion Market</a:t>
            </a:r>
          </a:p>
        </p:txBody>
      </p:sp>
      <p:pic>
        <p:nvPicPr>
          <p:cNvPr id="27" name="Picture 26">
            <a:extLst>
              <a:ext uri="{FF2B5EF4-FFF2-40B4-BE49-F238E27FC236}">
                <a16:creationId xmlns:a16="http://schemas.microsoft.com/office/drawing/2014/main" id="{B606D590-F066-1689-EFD8-A542ED6534D5}"/>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778599" y="4094018"/>
            <a:ext cx="2775135" cy="1848933"/>
          </a:xfrm>
          <a:prstGeom prst="rect">
            <a:avLst/>
          </a:prstGeom>
        </p:spPr>
      </p:pic>
      <p:sp>
        <p:nvSpPr>
          <p:cNvPr id="26" name="TextBox 25">
            <a:extLst>
              <a:ext uri="{FF2B5EF4-FFF2-40B4-BE49-F238E27FC236}">
                <a16:creationId xmlns:a16="http://schemas.microsoft.com/office/drawing/2014/main" id="{D6A74F73-37A2-C55F-E0A4-375AD010F27B}"/>
              </a:ext>
            </a:extLst>
          </p:cNvPr>
          <p:cNvSpPr txBox="1"/>
          <p:nvPr/>
        </p:nvSpPr>
        <p:spPr>
          <a:xfrm>
            <a:off x="8079063" y="6101463"/>
            <a:ext cx="301832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Military Electric Aircraft Propulsion Market</a:t>
            </a:r>
          </a:p>
        </p:txBody>
      </p:sp>
      <p:sp>
        <p:nvSpPr>
          <p:cNvPr id="30" name="TextBox 29">
            <a:extLst>
              <a:ext uri="{FF2B5EF4-FFF2-40B4-BE49-F238E27FC236}">
                <a16:creationId xmlns:a16="http://schemas.microsoft.com/office/drawing/2014/main" id="{E02C2709-3CAC-3228-7FB2-9E3F5FF74E23}"/>
              </a:ext>
            </a:extLst>
          </p:cNvPr>
          <p:cNvSpPr txBox="1"/>
          <p:nvPr/>
        </p:nvSpPr>
        <p:spPr>
          <a:xfrm>
            <a:off x="4125332" y="269685"/>
            <a:ext cx="3327770"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 Target Markets</a:t>
            </a:r>
          </a:p>
        </p:txBody>
      </p:sp>
      <p:sp>
        <p:nvSpPr>
          <p:cNvPr id="31" name="TextBox 30">
            <a:extLst>
              <a:ext uri="{FF2B5EF4-FFF2-40B4-BE49-F238E27FC236}">
                <a16:creationId xmlns:a16="http://schemas.microsoft.com/office/drawing/2014/main" id="{AA7AFFCF-DE72-FBDE-41FD-33697AB50167}"/>
              </a:ext>
            </a:extLst>
          </p:cNvPr>
          <p:cNvSpPr txBox="1"/>
          <p:nvPr/>
        </p:nvSpPr>
        <p:spPr>
          <a:xfrm>
            <a:off x="573473" y="3339166"/>
            <a:ext cx="3418693" cy="430887"/>
          </a:xfrm>
          <a:prstGeom prst="rect">
            <a:avLst/>
          </a:prstGeom>
          <a:noFill/>
        </p:spPr>
        <p:txBody>
          <a:bodyPr wrap="none" rtlCol="0">
            <a:spAutoFit/>
          </a:bodyPr>
          <a:lstStyle/>
          <a:p>
            <a:r>
              <a:rPr lang="en-US" sz="1100" dirty="0">
                <a:solidFill>
                  <a:srgbClr val="00B0F0"/>
                </a:solidFill>
                <a:latin typeface="Arial" panose="020B0604020202020204" pitchFamily="34" charset="0"/>
                <a:cs typeface="Arial" panose="020B0604020202020204" pitchFamily="34" charset="0"/>
              </a:rPr>
              <a:t>This will be the Primary Market strategy, because it </a:t>
            </a:r>
          </a:p>
          <a:p>
            <a:pPr algn="ctr"/>
            <a:r>
              <a:rPr lang="en-US" sz="1100" dirty="0">
                <a:solidFill>
                  <a:srgbClr val="00B0F0"/>
                </a:solidFill>
                <a:latin typeface="Arial" panose="020B0604020202020204" pitchFamily="34" charset="0"/>
                <a:cs typeface="Arial" panose="020B0604020202020204" pitchFamily="34" charset="0"/>
              </a:rPr>
              <a:t>will be the easier of the consumer markets to enter.</a:t>
            </a:r>
          </a:p>
        </p:txBody>
      </p:sp>
      <p:sp>
        <p:nvSpPr>
          <p:cNvPr id="32" name="TextBox 31">
            <a:extLst>
              <a:ext uri="{FF2B5EF4-FFF2-40B4-BE49-F238E27FC236}">
                <a16:creationId xmlns:a16="http://schemas.microsoft.com/office/drawing/2014/main" id="{1714A56B-8305-2B9C-87DE-5AD5BCC14F11}"/>
              </a:ext>
            </a:extLst>
          </p:cNvPr>
          <p:cNvSpPr txBox="1"/>
          <p:nvPr/>
        </p:nvSpPr>
        <p:spPr>
          <a:xfrm>
            <a:off x="4778599" y="3339166"/>
            <a:ext cx="6146234" cy="430887"/>
          </a:xfrm>
          <a:prstGeom prst="rect">
            <a:avLst/>
          </a:prstGeom>
          <a:noFill/>
        </p:spPr>
        <p:txBody>
          <a:bodyPr wrap="none" rtlCol="0">
            <a:spAutoFit/>
          </a:bodyPr>
          <a:lstStyle/>
          <a:p>
            <a:r>
              <a:rPr lang="en-US" sz="1100" dirty="0">
                <a:solidFill>
                  <a:srgbClr val="00B0F0"/>
                </a:solidFill>
                <a:latin typeface="Arial" panose="020B0604020202020204" pitchFamily="34" charset="0"/>
                <a:cs typeface="Arial" panose="020B0604020202020204" pitchFamily="34" charset="0"/>
              </a:rPr>
              <a:t>The 2</a:t>
            </a:r>
            <a:r>
              <a:rPr lang="en-US" sz="1100" baseline="30000" dirty="0">
                <a:solidFill>
                  <a:srgbClr val="00B0F0"/>
                </a:solidFill>
                <a:latin typeface="Arial" panose="020B0604020202020204" pitchFamily="34" charset="0"/>
                <a:cs typeface="Arial" panose="020B0604020202020204" pitchFamily="34" charset="0"/>
              </a:rPr>
              <a:t>nd</a:t>
            </a:r>
            <a:r>
              <a:rPr lang="en-US" sz="1100" dirty="0">
                <a:solidFill>
                  <a:srgbClr val="00B0F0"/>
                </a:solidFill>
                <a:latin typeface="Arial" panose="020B0604020202020204" pitchFamily="34" charset="0"/>
                <a:cs typeface="Arial" panose="020B0604020202020204" pitchFamily="34" charset="0"/>
              </a:rPr>
              <a:t> Phase will be the Marine Propulsion and Generator Markets, because there is currently </a:t>
            </a:r>
          </a:p>
          <a:p>
            <a:pPr algn="ctr"/>
            <a:r>
              <a:rPr lang="en-US" sz="1100" dirty="0">
                <a:solidFill>
                  <a:srgbClr val="00B0F0"/>
                </a:solidFill>
                <a:latin typeface="Arial" panose="020B0604020202020204" pitchFamily="34" charset="0"/>
                <a:cs typeface="Arial" panose="020B0604020202020204" pitchFamily="34" charset="0"/>
              </a:rPr>
              <a:t>a great need for these, now.</a:t>
            </a:r>
          </a:p>
        </p:txBody>
      </p:sp>
      <p:sp>
        <p:nvSpPr>
          <p:cNvPr id="33" name="TextBox 32">
            <a:extLst>
              <a:ext uri="{FF2B5EF4-FFF2-40B4-BE49-F238E27FC236}">
                <a16:creationId xmlns:a16="http://schemas.microsoft.com/office/drawing/2014/main" id="{F2656288-515B-858C-F403-0D0CA2BCE1A3}"/>
              </a:ext>
            </a:extLst>
          </p:cNvPr>
          <p:cNvSpPr txBox="1"/>
          <p:nvPr/>
        </p:nvSpPr>
        <p:spPr>
          <a:xfrm>
            <a:off x="3911939" y="6378461"/>
            <a:ext cx="4668266" cy="261610"/>
          </a:xfrm>
          <a:prstGeom prst="rect">
            <a:avLst/>
          </a:prstGeom>
          <a:noFill/>
        </p:spPr>
        <p:txBody>
          <a:bodyPr wrap="none" rtlCol="0">
            <a:spAutoFit/>
          </a:bodyPr>
          <a:lstStyle/>
          <a:p>
            <a:r>
              <a:rPr lang="en-US" sz="1100" dirty="0">
                <a:solidFill>
                  <a:srgbClr val="00B0F0"/>
                </a:solidFill>
                <a:latin typeface="Arial" panose="020B0604020202020204" pitchFamily="34" charset="0"/>
                <a:cs typeface="Arial" panose="020B0604020202020204" pitchFamily="34" charset="0"/>
              </a:rPr>
              <a:t>The 3rd Phase will be the Civilian and Military Aircraft and Accessories .</a:t>
            </a:r>
          </a:p>
        </p:txBody>
      </p:sp>
      <p:sp>
        <p:nvSpPr>
          <p:cNvPr id="34" name="TextBox 33">
            <a:extLst>
              <a:ext uri="{FF2B5EF4-FFF2-40B4-BE49-F238E27FC236}">
                <a16:creationId xmlns:a16="http://schemas.microsoft.com/office/drawing/2014/main" id="{BBC56634-41B2-9015-C11D-BA30AD8123B0}"/>
              </a:ext>
            </a:extLst>
          </p:cNvPr>
          <p:cNvSpPr txBox="1"/>
          <p:nvPr/>
        </p:nvSpPr>
        <p:spPr>
          <a:xfrm>
            <a:off x="2998228" y="681907"/>
            <a:ext cx="5581977" cy="261610"/>
          </a:xfrm>
          <a:prstGeom prst="rect">
            <a:avLst/>
          </a:prstGeom>
          <a:noFill/>
        </p:spPr>
        <p:txBody>
          <a:bodyPr wrap="square" rtlCol="0">
            <a:spAutoFit/>
          </a:bodyPr>
          <a:lstStyle/>
          <a:p>
            <a:r>
              <a:rPr lang="en-US" sz="1100" dirty="0">
                <a:solidFill>
                  <a:srgbClr val="00B0F0"/>
                </a:solidFill>
                <a:latin typeface="Arial" panose="020B0604020202020204" pitchFamily="34" charset="0"/>
                <a:cs typeface="Arial" panose="020B0604020202020204" pitchFamily="34" charset="0"/>
              </a:rPr>
              <a:t>This is just a small sample of the market areas and opportunities possible with CORE.</a:t>
            </a:r>
          </a:p>
        </p:txBody>
      </p:sp>
    </p:spTree>
    <p:extLst>
      <p:ext uri="{BB962C8B-B14F-4D97-AF65-F5344CB8AC3E}">
        <p14:creationId xmlns:p14="http://schemas.microsoft.com/office/powerpoint/2010/main" val="151940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311BA-22FE-071C-4CBC-5ACE9890BD31}"/>
              </a:ext>
            </a:extLst>
          </p:cNvPr>
          <p:cNvSpPr txBox="1"/>
          <p:nvPr/>
        </p:nvSpPr>
        <p:spPr>
          <a:xfrm>
            <a:off x="3717881" y="581113"/>
            <a:ext cx="4756238"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Ask:  Roadmap to Success</a:t>
            </a:r>
          </a:p>
        </p:txBody>
      </p:sp>
      <p:cxnSp>
        <p:nvCxnSpPr>
          <p:cNvPr id="7" name="Straight Connector 6">
            <a:extLst>
              <a:ext uri="{FF2B5EF4-FFF2-40B4-BE49-F238E27FC236}">
                <a16:creationId xmlns:a16="http://schemas.microsoft.com/office/drawing/2014/main" id="{05AD24C1-0B75-1028-2CD0-F221F1859397}"/>
              </a:ext>
            </a:extLst>
          </p:cNvPr>
          <p:cNvCxnSpPr>
            <a:cxnSpLocks/>
          </p:cNvCxnSpPr>
          <p:nvPr/>
        </p:nvCxnSpPr>
        <p:spPr>
          <a:xfrm>
            <a:off x="987673" y="3532908"/>
            <a:ext cx="92686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2EE7960-48FA-5838-8AFA-5D277279A96D}"/>
              </a:ext>
            </a:extLst>
          </p:cNvPr>
          <p:cNvSpPr/>
          <p:nvPr/>
        </p:nvSpPr>
        <p:spPr>
          <a:xfrm>
            <a:off x="1912463" y="3439389"/>
            <a:ext cx="176646" cy="166255"/>
          </a:xfrm>
          <a:prstGeom prst="ellipse">
            <a:avLst/>
          </a:prstGeom>
          <a:solidFill>
            <a:srgbClr val="FFC00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bg1"/>
              </a:solidFill>
            </a:endParaRPr>
          </a:p>
        </p:txBody>
      </p:sp>
      <p:sp>
        <p:nvSpPr>
          <p:cNvPr id="10" name="Oval 9">
            <a:extLst>
              <a:ext uri="{FF2B5EF4-FFF2-40B4-BE49-F238E27FC236}">
                <a16:creationId xmlns:a16="http://schemas.microsoft.com/office/drawing/2014/main" id="{6EF10F72-20FF-2207-C8F6-7939644501FD}"/>
              </a:ext>
            </a:extLst>
          </p:cNvPr>
          <p:cNvSpPr/>
          <p:nvPr/>
        </p:nvSpPr>
        <p:spPr>
          <a:xfrm>
            <a:off x="3562308" y="3439389"/>
            <a:ext cx="176646" cy="166255"/>
          </a:xfrm>
          <a:prstGeom prst="ellipse">
            <a:avLst/>
          </a:prstGeom>
          <a:solidFill>
            <a:srgbClr val="FFC00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bg1"/>
              </a:solidFill>
            </a:endParaRPr>
          </a:p>
        </p:txBody>
      </p:sp>
      <p:sp>
        <p:nvSpPr>
          <p:cNvPr id="11" name="Oval 10">
            <a:extLst>
              <a:ext uri="{FF2B5EF4-FFF2-40B4-BE49-F238E27FC236}">
                <a16:creationId xmlns:a16="http://schemas.microsoft.com/office/drawing/2014/main" id="{490A3DAF-EF09-9549-9662-63A97A2BB0A2}"/>
              </a:ext>
            </a:extLst>
          </p:cNvPr>
          <p:cNvSpPr/>
          <p:nvPr/>
        </p:nvSpPr>
        <p:spPr>
          <a:xfrm>
            <a:off x="5231822" y="3444585"/>
            <a:ext cx="176646" cy="166255"/>
          </a:xfrm>
          <a:prstGeom prst="ellips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bg1"/>
              </a:solidFill>
            </a:endParaRPr>
          </a:p>
        </p:txBody>
      </p:sp>
      <p:sp>
        <p:nvSpPr>
          <p:cNvPr id="12" name="Oval 11">
            <a:extLst>
              <a:ext uri="{FF2B5EF4-FFF2-40B4-BE49-F238E27FC236}">
                <a16:creationId xmlns:a16="http://schemas.microsoft.com/office/drawing/2014/main" id="{4DC73455-4914-1517-5FE0-2120B063431F}"/>
              </a:ext>
            </a:extLst>
          </p:cNvPr>
          <p:cNvSpPr/>
          <p:nvPr/>
        </p:nvSpPr>
        <p:spPr>
          <a:xfrm>
            <a:off x="7162909" y="3439389"/>
            <a:ext cx="176646" cy="166255"/>
          </a:xfrm>
          <a:prstGeom prst="ellips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bg1"/>
              </a:solidFill>
            </a:endParaRPr>
          </a:p>
        </p:txBody>
      </p:sp>
      <p:pic>
        <p:nvPicPr>
          <p:cNvPr id="15" name="Picture 14">
            <a:extLst>
              <a:ext uri="{FF2B5EF4-FFF2-40B4-BE49-F238E27FC236}">
                <a16:creationId xmlns:a16="http://schemas.microsoft.com/office/drawing/2014/main" id="{A61A9F97-697C-2CA5-2C53-487DB23533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54439" y="2634093"/>
            <a:ext cx="1797629" cy="1797629"/>
          </a:xfrm>
          <a:prstGeom prst="rect">
            <a:avLst/>
          </a:prstGeom>
        </p:spPr>
      </p:pic>
      <p:cxnSp>
        <p:nvCxnSpPr>
          <p:cNvPr id="19" name="Straight Connector 18">
            <a:extLst>
              <a:ext uri="{FF2B5EF4-FFF2-40B4-BE49-F238E27FC236}">
                <a16:creationId xmlns:a16="http://schemas.microsoft.com/office/drawing/2014/main" id="{CC18DDF9-53E6-E029-D24A-B6F75B457717}"/>
              </a:ext>
            </a:extLst>
          </p:cNvPr>
          <p:cNvCxnSpPr>
            <a:cxnSpLocks/>
          </p:cNvCxnSpPr>
          <p:nvPr/>
        </p:nvCxnSpPr>
        <p:spPr>
          <a:xfrm flipH="1">
            <a:off x="1998188" y="2457450"/>
            <a:ext cx="5196" cy="971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39E548-FF00-1092-5A0A-B1A25A0EAD25}"/>
              </a:ext>
            </a:extLst>
          </p:cNvPr>
          <p:cNvSpPr txBox="1"/>
          <p:nvPr/>
        </p:nvSpPr>
        <p:spPr>
          <a:xfrm>
            <a:off x="1057866" y="1995785"/>
            <a:ext cx="1880643" cy="461665"/>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2022-2025:</a:t>
            </a:r>
            <a:r>
              <a:rPr lang="en-US" sz="1200" dirty="0">
                <a:latin typeface="Arial" panose="020B0604020202020204" pitchFamily="34" charset="0"/>
                <a:cs typeface="Arial" panose="020B0604020202020204" pitchFamily="34" charset="0"/>
              </a:rPr>
              <a:t> Research</a:t>
            </a:r>
          </a:p>
          <a:p>
            <a:r>
              <a:rPr lang="en-US" sz="1200" dirty="0">
                <a:latin typeface="Arial" panose="020B0604020202020204" pitchFamily="34" charset="0"/>
                <a:cs typeface="Arial" panose="020B0604020202020204" pitchFamily="34" charset="0"/>
              </a:rPr>
              <a:t>and Development Phase</a:t>
            </a:r>
          </a:p>
        </p:txBody>
      </p:sp>
      <p:cxnSp>
        <p:nvCxnSpPr>
          <p:cNvPr id="22" name="Straight Connector 21">
            <a:extLst>
              <a:ext uri="{FF2B5EF4-FFF2-40B4-BE49-F238E27FC236}">
                <a16:creationId xmlns:a16="http://schemas.microsoft.com/office/drawing/2014/main" id="{4F192E11-D139-BA96-5705-5FCEF0F4048D}"/>
              </a:ext>
            </a:extLst>
          </p:cNvPr>
          <p:cNvCxnSpPr>
            <a:cxnSpLocks/>
          </p:cNvCxnSpPr>
          <p:nvPr/>
        </p:nvCxnSpPr>
        <p:spPr>
          <a:xfrm flipH="1">
            <a:off x="3642837" y="3605644"/>
            <a:ext cx="5196" cy="971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F9443F-7F4E-7B57-4DD5-F0AF9F8B2A2B}"/>
              </a:ext>
            </a:extLst>
          </p:cNvPr>
          <p:cNvSpPr txBox="1"/>
          <p:nvPr/>
        </p:nvSpPr>
        <p:spPr>
          <a:xfrm>
            <a:off x="2261689" y="4641342"/>
            <a:ext cx="2762295" cy="430887"/>
          </a:xfrm>
          <a:prstGeom prst="rect">
            <a:avLst/>
          </a:prstGeom>
          <a:noFill/>
        </p:spPr>
        <p:txBody>
          <a:bodyPr wrap="none" rtlCol="0">
            <a:spAutoFit/>
          </a:bodyPr>
          <a:lstStyle/>
          <a:p>
            <a:pPr algn="ctr"/>
            <a:r>
              <a:rPr lang="en-US" sz="1200" b="1" dirty="0">
                <a:solidFill>
                  <a:srgbClr val="0070C0"/>
                </a:solidFill>
                <a:latin typeface="Arial" panose="020B0604020202020204" pitchFamily="34" charset="0"/>
                <a:cs typeface="Arial" panose="020B0604020202020204" pitchFamily="34" charset="0"/>
              </a:rPr>
              <a:t>  2026:</a:t>
            </a:r>
            <a:r>
              <a:rPr lang="en-US" sz="1200" dirty="0">
                <a:latin typeface="Arial" panose="020B0604020202020204" pitchFamily="34" charset="0"/>
                <a:cs typeface="Arial" panose="020B0604020202020204" pitchFamily="34" charset="0"/>
              </a:rPr>
              <a:t> Prototype Development / R&amp;D</a:t>
            </a:r>
          </a:p>
          <a:p>
            <a:pPr algn="ctr"/>
            <a:r>
              <a:rPr lang="en-US" sz="1000" dirty="0">
                <a:solidFill>
                  <a:srgbClr val="C00000"/>
                </a:solidFill>
                <a:latin typeface="Arial" panose="020B0604020202020204" pitchFamily="34" charset="0"/>
                <a:cs typeface="Arial" panose="020B0604020202020204" pitchFamily="34" charset="0"/>
              </a:rPr>
              <a:t>(seed money is necessary to finish phase)</a:t>
            </a:r>
          </a:p>
        </p:txBody>
      </p:sp>
      <p:cxnSp>
        <p:nvCxnSpPr>
          <p:cNvPr id="24" name="Straight Connector 23">
            <a:extLst>
              <a:ext uri="{FF2B5EF4-FFF2-40B4-BE49-F238E27FC236}">
                <a16:creationId xmlns:a16="http://schemas.microsoft.com/office/drawing/2014/main" id="{6A8DB85A-E0BD-4FEE-7264-DC0956DE353A}"/>
              </a:ext>
            </a:extLst>
          </p:cNvPr>
          <p:cNvCxnSpPr>
            <a:cxnSpLocks/>
          </p:cNvCxnSpPr>
          <p:nvPr/>
        </p:nvCxnSpPr>
        <p:spPr>
          <a:xfrm flipH="1">
            <a:off x="5336000" y="2467838"/>
            <a:ext cx="5196" cy="971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230C1CF-9B60-59D3-DACE-CFC019380AB2}"/>
              </a:ext>
            </a:extLst>
          </p:cNvPr>
          <p:cNvSpPr txBox="1"/>
          <p:nvPr/>
        </p:nvSpPr>
        <p:spPr>
          <a:xfrm>
            <a:off x="4411708" y="2000982"/>
            <a:ext cx="1848583" cy="461665"/>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2027:</a:t>
            </a:r>
            <a:r>
              <a:rPr lang="en-US" sz="1200" dirty="0">
                <a:latin typeface="Arial" panose="020B0604020202020204" pitchFamily="34" charset="0"/>
                <a:cs typeface="Arial" panose="020B0604020202020204" pitchFamily="34" charset="0"/>
              </a:rPr>
              <a:t> Proven Concept / </a:t>
            </a:r>
          </a:p>
          <a:p>
            <a:r>
              <a:rPr lang="en-US" sz="1200" dirty="0">
                <a:latin typeface="Arial" panose="020B0604020202020204" pitchFamily="34" charset="0"/>
                <a:cs typeface="Arial" panose="020B0604020202020204" pitchFamily="34" charset="0"/>
              </a:rPr>
              <a:t>Product Manufacturing</a:t>
            </a:r>
          </a:p>
        </p:txBody>
      </p:sp>
      <p:cxnSp>
        <p:nvCxnSpPr>
          <p:cNvPr id="26" name="Straight Connector 25">
            <a:extLst>
              <a:ext uri="{FF2B5EF4-FFF2-40B4-BE49-F238E27FC236}">
                <a16:creationId xmlns:a16="http://schemas.microsoft.com/office/drawing/2014/main" id="{D9874310-FC87-6557-5816-896591A95A57}"/>
              </a:ext>
            </a:extLst>
          </p:cNvPr>
          <p:cNvCxnSpPr>
            <a:cxnSpLocks/>
          </p:cNvCxnSpPr>
          <p:nvPr/>
        </p:nvCxnSpPr>
        <p:spPr>
          <a:xfrm flipH="1">
            <a:off x="7217228" y="3626423"/>
            <a:ext cx="5196" cy="9715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6B8149F-9256-D21C-E0B1-D89FCA91B11E}"/>
              </a:ext>
            </a:extLst>
          </p:cNvPr>
          <p:cNvSpPr txBox="1"/>
          <p:nvPr/>
        </p:nvSpPr>
        <p:spPr>
          <a:xfrm>
            <a:off x="6208265" y="4662121"/>
            <a:ext cx="2017925" cy="276999"/>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  2027-2028:</a:t>
            </a:r>
            <a:r>
              <a:rPr lang="en-US" sz="1200" dirty="0">
                <a:latin typeface="Arial" panose="020B0604020202020204" pitchFamily="34" charset="0"/>
                <a:cs typeface="Arial" panose="020B0604020202020204" pitchFamily="34" charset="0"/>
              </a:rPr>
              <a:t> Go To Market</a:t>
            </a:r>
            <a:endParaRPr lang="en-US" sz="1000" dirty="0">
              <a:solidFill>
                <a:srgbClr val="C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D616CFB-738A-E0D3-96CD-AB19AB7EE4C3}"/>
              </a:ext>
            </a:extLst>
          </p:cNvPr>
          <p:cNvSpPr txBox="1"/>
          <p:nvPr/>
        </p:nvSpPr>
        <p:spPr>
          <a:xfrm>
            <a:off x="9525755" y="4641342"/>
            <a:ext cx="1854995" cy="276999"/>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  2030:</a:t>
            </a:r>
            <a:r>
              <a:rPr lang="en-US" sz="1200" dirty="0">
                <a:latin typeface="Arial" panose="020B0604020202020204" pitchFamily="34" charset="0"/>
                <a:cs typeface="Arial" panose="020B0604020202020204" pitchFamily="34" charset="0"/>
              </a:rPr>
              <a:t> Global Utilization</a:t>
            </a:r>
            <a:endParaRPr lang="en-US" sz="1000" dirty="0">
              <a:solidFill>
                <a:srgbClr val="C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F6D7B69-546A-BF0F-6497-FD3C6C633142}"/>
              </a:ext>
            </a:extLst>
          </p:cNvPr>
          <p:cNvSpPr txBox="1"/>
          <p:nvPr/>
        </p:nvSpPr>
        <p:spPr>
          <a:xfrm>
            <a:off x="2865147" y="5775630"/>
            <a:ext cx="6461705" cy="307777"/>
          </a:xfrm>
          <a:prstGeom prst="rect">
            <a:avLst/>
          </a:prstGeom>
          <a:noFill/>
        </p:spPr>
        <p:txBody>
          <a:bodyPr wrap="none" rtlCol="0">
            <a:spAutoFit/>
          </a:bodyPr>
          <a:lstStyle/>
          <a:p>
            <a:r>
              <a:rPr lang="en-US" sz="1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Projected Timeline Only - could be substantially shortened, with proper funding </a:t>
            </a:r>
          </a:p>
        </p:txBody>
      </p:sp>
      <p:sp>
        <p:nvSpPr>
          <p:cNvPr id="30" name="TextBox 29">
            <a:extLst>
              <a:ext uri="{FF2B5EF4-FFF2-40B4-BE49-F238E27FC236}">
                <a16:creationId xmlns:a16="http://schemas.microsoft.com/office/drawing/2014/main" id="{2EA5B5A7-F627-ED91-7E0C-091E38A44F52}"/>
              </a:ext>
            </a:extLst>
          </p:cNvPr>
          <p:cNvSpPr txBox="1"/>
          <p:nvPr/>
        </p:nvSpPr>
        <p:spPr>
          <a:xfrm>
            <a:off x="2999777" y="3156800"/>
            <a:ext cx="1335622" cy="246221"/>
          </a:xfrm>
          <a:prstGeom prst="rect">
            <a:avLst/>
          </a:prstGeom>
          <a:noFill/>
        </p:spPr>
        <p:txBody>
          <a:bodyPr wrap="none" rtlCol="0">
            <a:spAutoFit/>
          </a:bodyPr>
          <a:lstStyle/>
          <a:p>
            <a:r>
              <a:rPr lang="en-US" sz="1000" dirty="0">
                <a:solidFill>
                  <a:srgbClr val="0070C0"/>
                </a:solidFill>
                <a:latin typeface="Arial" panose="020B0604020202020204" pitchFamily="34" charset="0"/>
                <a:cs typeface="Arial" panose="020B0604020202020204" pitchFamily="34" charset="0"/>
              </a:rPr>
              <a:t>(Where we are now)</a:t>
            </a:r>
          </a:p>
        </p:txBody>
      </p:sp>
    </p:spTree>
    <p:extLst>
      <p:ext uri="{BB962C8B-B14F-4D97-AF65-F5344CB8AC3E}">
        <p14:creationId xmlns:p14="http://schemas.microsoft.com/office/powerpoint/2010/main" val="259738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EF7698-91AD-E063-E89A-291052CE3EEE}"/>
              </a:ext>
            </a:extLst>
          </p:cNvPr>
          <p:cNvSpPr/>
          <p:nvPr/>
        </p:nvSpPr>
        <p:spPr>
          <a:xfrm>
            <a:off x="0" y="0"/>
            <a:ext cx="12192000" cy="6858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E7551928-F2C2-33BF-5D26-A52DC41B92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5404" y="2352800"/>
            <a:ext cx="2445368" cy="1099962"/>
          </a:xfrm>
          <a:prstGeom prst="rect">
            <a:avLst/>
          </a:prstGeom>
        </p:spPr>
      </p:pic>
      <p:pic>
        <p:nvPicPr>
          <p:cNvPr id="8" name="Graphic 7">
            <a:extLst>
              <a:ext uri="{FF2B5EF4-FFF2-40B4-BE49-F238E27FC236}">
                <a16:creationId xmlns:a16="http://schemas.microsoft.com/office/drawing/2014/main" id="{3F910C69-6EC6-14F9-EAA6-A75656D3A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8269" y="3563426"/>
            <a:ext cx="2445368" cy="1099962"/>
          </a:xfrm>
          <a:prstGeom prst="rect">
            <a:avLst/>
          </a:prstGeom>
        </p:spPr>
      </p:pic>
      <p:pic>
        <p:nvPicPr>
          <p:cNvPr id="10" name="Graphic 9">
            <a:extLst>
              <a:ext uri="{FF2B5EF4-FFF2-40B4-BE49-F238E27FC236}">
                <a16:creationId xmlns:a16="http://schemas.microsoft.com/office/drawing/2014/main" id="{A824DA77-1DC9-4213-0971-7FCD237501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8827" y="2352800"/>
            <a:ext cx="2445368" cy="1099962"/>
          </a:xfrm>
          <a:prstGeom prst="rect">
            <a:avLst/>
          </a:prstGeom>
        </p:spPr>
      </p:pic>
      <p:pic>
        <p:nvPicPr>
          <p:cNvPr id="11" name="Graphic 10">
            <a:extLst>
              <a:ext uri="{FF2B5EF4-FFF2-40B4-BE49-F238E27FC236}">
                <a16:creationId xmlns:a16="http://schemas.microsoft.com/office/drawing/2014/main" id="{17F091D0-0829-45CD-85CE-D46D84AC8D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5404" y="3567713"/>
            <a:ext cx="2445368" cy="1099962"/>
          </a:xfrm>
          <a:prstGeom prst="rect">
            <a:avLst/>
          </a:prstGeom>
        </p:spPr>
      </p:pic>
      <p:sp>
        <p:nvSpPr>
          <p:cNvPr id="2" name="TextBox 1">
            <a:extLst>
              <a:ext uri="{FF2B5EF4-FFF2-40B4-BE49-F238E27FC236}">
                <a16:creationId xmlns:a16="http://schemas.microsoft.com/office/drawing/2014/main" id="{0C174456-9DC7-4F0C-DA6B-851AD3702432}"/>
              </a:ext>
            </a:extLst>
          </p:cNvPr>
          <p:cNvSpPr txBox="1"/>
          <p:nvPr/>
        </p:nvSpPr>
        <p:spPr>
          <a:xfrm>
            <a:off x="527871" y="1089358"/>
            <a:ext cx="4684296" cy="738664"/>
          </a:xfrm>
          <a:prstGeom prst="rect">
            <a:avLst/>
          </a:prstGeom>
          <a:noFill/>
        </p:spPr>
        <p:txBody>
          <a:bodyPr wrap="none" rtlCol="0">
            <a:spAutoFit/>
          </a:bodyPr>
          <a:lstStyle/>
          <a:p>
            <a:r>
              <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Ask: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 Partner &amp; Investment</a:t>
            </a:r>
          </a:p>
        </p:txBody>
      </p:sp>
      <p:sp>
        <p:nvSpPr>
          <p:cNvPr id="3" name="TextBox 2">
            <a:extLst>
              <a:ext uri="{FF2B5EF4-FFF2-40B4-BE49-F238E27FC236}">
                <a16:creationId xmlns:a16="http://schemas.microsoft.com/office/drawing/2014/main" id="{9C97861A-400B-B4CC-B5A3-C3B4C4B4AD29}"/>
              </a:ext>
            </a:extLst>
          </p:cNvPr>
          <p:cNvSpPr txBox="1"/>
          <p:nvPr/>
        </p:nvSpPr>
        <p:spPr>
          <a:xfrm>
            <a:off x="771228" y="1824655"/>
            <a:ext cx="4860626" cy="2031325"/>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$1M </a:t>
            </a:r>
            <a:r>
              <a:rPr lang="en-US" sz="1400" dirty="0">
                <a:solidFill>
                  <a:srgbClr val="7030A0"/>
                </a:solidFill>
                <a:latin typeface="Arial" panose="020B0604020202020204" pitchFamily="34" charset="0"/>
                <a:cs typeface="Arial" panose="020B0604020202020204" pitchFamily="34" charset="0"/>
              </a:rPr>
              <a:t>to unlock the full, patented potential of CORE and get </a:t>
            </a:r>
          </a:p>
          <a:p>
            <a:r>
              <a:rPr lang="en-US" sz="1400" dirty="0">
                <a:solidFill>
                  <a:srgbClr val="7030A0"/>
                </a:solidFill>
                <a:latin typeface="Arial" panose="020B0604020202020204" pitchFamily="34" charset="0"/>
                <a:cs typeface="Arial" panose="020B0604020202020204" pitchFamily="34" charset="0"/>
              </a:rPr>
              <a:t>a fully working prototype.</a:t>
            </a:r>
          </a:p>
          <a:p>
            <a:endParaRPr lang="en-US" sz="1400" dirty="0">
              <a:solidFill>
                <a:srgbClr val="7030A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$300,000 </a:t>
            </a:r>
            <a:r>
              <a:rPr lang="en-US" sz="1400" dirty="0">
                <a:solidFill>
                  <a:srgbClr val="7030A0"/>
                </a:solidFill>
                <a:latin typeface="Arial" panose="020B0604020202020204" pitchFamily="34" charset="0"/>
                <a:cs typeface="Arial" panose="020B0604020202020204" pitchFamily="34" charset="0"/>
              </a:rPr>
              <a:t>minimal investment is needed demonstrate</a:t>
            </a:r>
          </a:p>
          <a:p>
            <a:r>
              <a:rPr lang="en-US" sz="1400" dirty="0">
                <a:solidFill>
                  <a:srgbClr val="7030A0"/>
                </a:solidFill>
                <a:latin typeface="Arial" panose="020B0604020202020204" pitchFamily="34" charset="0"/>
                <a:cs typeface="Arial" panose="020B0604020202020204" pitchFamily="34" charset="0"/>
              </a:rPr>
              <a:t>the real-world capabilities and because the patent is</a:t>
            </a:r>
          </a:p>
          <a:p>
            <a:r>
              <a:rPr lang="en-US" sz="1400" dirty="0">
                <a:solidFill>
                  <a:srgbClr val="7030A0"/>
                </a:solidFill>
                <a:latin typeface="Arial" panose="020B0604020202020204" pitchFamily="34" charset="0"/>
                <a:cs typeface="Arial" panose="020B0604020202020204" pitchFamily="34" charset="0"/>
              </a:rPr>
              <a:t>already awarded, there are no barriers to market entry,</a:t>
            </a:r>
          </a:p>
          <a:p>
            <a:r>
              <a:rPr lang="en-US" sz="1400" dirty="0">
                <a:solidFill>
                  <a:srgbClr val="7030A0"/>
                </a:solidFill>
                <a:latin typeface="Arial" panose="020B0604020202020204" pitchFamily="34" charset="0"/>
                <a:cs typeface="Arial" panose="020B0604020202020204" pitchFamily="34" charset="0"/>
              </a:rPr>
              <a:t>once work is complete.</a:t>
            </a:r>
          </a:p>
          <a:p>
            <a:endParaRPr lang="en-US" sz="1400" dirty="0">
              <a:solidFill>
                <a:srgbClr val="7030A0"/>
              </a:solidFill>
              <a:latin typeface="Arial" panose="020B0604020202020204" pitchFamily="34" charset="0"/>
              <a:cs typeface="Arial" panose="020B0604020202020204" pitchFamily="34" charset="0"/>
            </a:endParaRPr>
          </a:p>
          <a:p>
            <a:r>
              <a:rPr lang="en-US" sz="1400" dirty="0">
                <a:solidFill>
                  <a:srgbClr val="7030A0"/>
                </a:solidFill>
                <a:latin typeface="Arial" panose="020B0604020202020204" pitchFamily="34" charset="0"/>
                <a:cs typeface="Arial" panose="020B0604020202020204" pitchFamily="34" charset="0"/>
              </a:rPr>
              <a:t>Funding would be used for these key activities:</a:t>
            </a:r>
          </a:p>
        </p:txBody>
      </p:sp>
      <p:sp>
        <p:nvSpPr>
          <p:cNvPr id="4" name="TextBox 3">
            <a:extLst>
              <a:ext uri="{FF2B5EF4-FFF2-40B4-BE49-F238E27FC236}">
                <a16:creationId xmlns:a16="http://schemas.microsoft.com/office/drawing/2014/main" id="{785B841A-2E2B-58B3-69CF-55F7A2F43417}"/>
              </a:ext>
            </a:extLst>
          </p:cNvPr>
          <p:cNvSpPr txBox="1"/>
          <p:nvPr/>
        </p:nvSpPr>
        <p:spPr>
          <a:xfrm>
            <a:off x="771228" y="3871220"/>
            <a:ext cx="5105628" cy="1600438"/>
          </a:xfrm>
          <a:prstGeom prst="rect">
            <a:avLst/>
          </a:prstGeom>
          <a:noFill/>
        </p:spPr>
        <p:txBody>
          <a:bodyPr wrap="non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Materials and Donor procurement for prototype.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Testing platforms for each key market segment:</a:t>
            </a:r>
          </a:p>
          <a:p>
            <a:r>
              <a:rPr lang="en-US" sz="1400" dirty="0">
                <a:latin typeface="Arial" panose="020B0604020202020204" pitchFamily="34" charset="0"/>
                <a:cs typeface="Arial" panose="020B0604020202020204" pitchFamily="34" charset="0"/>
              </a:rPr>
              <a:t>       - vehicle, aircraft/aerospace marine propulsion, generator.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Proven, fully operational model.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Final testing and integration of final product.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Production and Manufacturing.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Hiring key production and engineering assistance.</a:t>
            </a:r>
          </a:p>
        </p:txBody>
      </p:sp>
      <p:sp>
        <p:nvSpPr>
          <p:cNvPr id="5" name="TextBox 4">
            <a:extLst>
              <a:ext uri="{FF2B5EF4-FFF2-40B4-BE49-F238E27FC236}">
                <a16:creationId xmlns:a16="http://schemas.microsoft.com/office/drawing/2014/main" id="{78873C9A-CD57-4D57-4ADD-536198B9E962}"/>
              </a:ext>
            </a:extLst>
          </p:cNvPr>
          <p:cNvSpPr txBox="1"/>
          <p:nvPr/>
        </p:nvSpPr>
        <p:spPr>
          <a:xfrm>
            <a:off x="6896990" y="2791282"/>
            <a:ext cx="1886991"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PROTOTYPE BUILD</a:t>
            </a:r>
          </a:p>
        </p:txBody>
      </p:sp>
      <p:sp>
        <p:nvSpPr>
          <p:cNvPr id="7" name="TextBox 6">
            <a:extLst>
              <a:ext uri="{FF2B5EF4-FFF2-40B4-BE49-F238E27FC236}">
                <a16:creationId xmlns:a16="http://schemas.microsoft.com/office/drawing/2014/main" id="{810EE1EE-BC7E-302F-C819-05CCC062904A}"/>
              </a:ext>
            </a:extLst>
          </p:cNvPr>
          <p:cNvSpPr txBox="1"/>
          <p:nvPr/>
        </p:nvSpPr>
        <p:spPr>
          <a:xfrm>
            <a:off x="9376433" y="2543624"/>
            <a:ext cx="1765227" cy="738664"/>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Testing on market </a:t>
            </a:r>
          </a:p>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platforms: vehicle,</a:t>
            </a:r>
          </a:p>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marine, aircraft</a:t>
            </a:r>
          </a:p>
        </p:txBody>
      </p:sp>
      <p:sp>
        <p:nvSpPr>
          <p:cNvPr id="12" name="TextBox 11">
            <a:extLst>
              <a:ext uri="{FF2B5EF4-FFF2-40B4-BE49-F238E27FC236}">
                <a16:creationId xmlns:a16="http://schemas.microsoft.com/office/drawing/2014/main" id="{BD610115-0C42-37B3-B6E3-B62EB0722589}"/>
              </a:ext>
            </a:extLst>
          </p:cNvPr>
          <p:cNvSpPr txBox="1"/>
          <p:nvPr/>
        </p:nvSpPr>
        <p:spPr>
          <a:xfrm>
            <a:off x="9376433" y="3744075"/>
            <a:ext cx="1798067" cy="738664"/>
          </a:xfrm>
          <a:prstGeom prst="rect">
            <a:avLst/>
          </a:prstGeom>
          <a:noFill/>
        </p:spPr>
        <p:txBody>
          <a:bodyPr wrap="square">
            <a:spAutoFit/>
          </a:bodyPr>
          <a:lstStyle/>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 testing and </a:t>
            </a:r>
          </a:p>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integration of final </a:t>
            </a:r>
          </a:p>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a:t>
            </a:r>
            <a:endParaRPr lang="en-US" sz="1400" b="1"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A8BDD11C-E2B0-32BE-34DF-B0BF7D11D629}"/>
              </a:ext>
            </a:extLst>
          </p:cNvPr>
          <p:cNvSpPr txBox="1"/>
          <p:nvPr/>
        </p:nvSpPr>
        <p:spPr>
          <a:xfrm>
            <a:off x="7206438" y="3851797"/>
            <a:ext cx="1577543" cy="523220"/>
          </a:xfrm>
          <a:prstGeom prst="rect">
            <a:avLst/>
          </a:prstGeom>
          <a:noFill/>
        </p:spPr>
        <p:txBody>
          <a:bodyPr wrap="square">
            <a:spAutoFit/>
          </a:bodyPr>
          <a:lstStyle/>
          <a:p>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 and Manufacturing</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175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F8874-280A-D105-1035-18EA9A695941}"/>
              </a:ext>
            </a:extLst>
          </p:cNvPr>
          <p:cNvSpPr txBox="1"/>
          <p:nvPr/>
        </p:nvSpPr>
        <p:spPr>
          <a:xfrm>
            <a:off x="4277360" y="294640"/>
            <a:ext cx="317586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CORE Flow Diagram</a:t>
            </a:r>
          </a:p>
        </p:txBody>
      </p:sp>
      <p:sp>
        <p:nvSpPr>
          <p:cNvPr id="5" name="TextBox 4">
            <a:extLst>
              <a:ext uri="{FF2B5EF4-FFF2-40B4-BE49-F238E27FC236}">
                <a16:creationId xmlns:a16="http://schemas.microsoft.com/office/drawing/2014/main" id="{BFC9A0C9-4775-3E73-CE68-A6E073D394AF}"/>
              </a:ext>
            </a:extLst>
          </p:cNvPr>
          <p:cNvSpPr txBox="1"/>
          <p:nvPr/>
        </p:nvSpPr>
        <p:spPr>
          <a:xfrm>
            <a:off x="1219869" y="5303520"/>
            <a:ext cx="247837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 CORE captures motion energy.</a:t>
            </a:r>
          </a:p>
        </p:txBody>
      </p:sp>
      <p:sp>
        <p:nvSpPr>
          <p:cNvPr id="6" name="TextBox 5">
            <a:extLst>
              <a:ext uri="{FF2B5EF4-FFF2-40B4-BE49-F238E27FC236}">
                <a16:creationId xmlns:a16="http://schemas.microsoft.com/office/drawing/2014/main" id="{5F1F7881-126C-530F-EE11-3CF322DC314E}"/>
              </a:ext>
            </a:extLst>
          </p:cNvPr>
          <p:cNvSpPr txBox="1"/>
          <p:nvPr/>
        </p:nvSpPr>
        <p:spPr>
          <a:xfrm>
            <a:off x="1219869" y="5621159"/>
            <a:ext cx="32592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 CORE produces steady / constant voltage.</a:t>
            </a:r>
          </a:p>
        </p:txBody>
      </p:sp>
      <p:sp>
        <p:nvSpPr>
          <p:cNvPr id="7" name="TextBox 6">
            <a:extLst>
              <a:ext uri="{FF2B5EF4-FFF2-40B4-BE49-F238E27FC236}">
                <a16:creationId xmlns:a16="http://schemas.microsoft.com/office/drawing/2014/main" id="{0AD64D59-8D7D-8101-7847-7DD18511DDBA}"/>
              </a:ext>
            </a:extLst>
          </p:cNvPr>
          <p:cNvSpPr txBox="1"/>
          <p:nvPr/>
        </p:nvSpPr>
        <p:spPr>
          <a:xfrm>
            <a:off x="4573227" y="5303520"/>
            <a:ext cx="276229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3. CCM converts / conditions voltages</a:t>
            </a:r>
          </a:p>
          <a:p>
            <a:pPr algn="ctr"/>
            <a:r>
              <a:rPr lang="en-US" sz="1200" dirty="0">
                <a:latin typeface="Arial" panose="020B0604020202020204" pitchFamily="34" charset="0"/>
                <a:cs typeface="Arial" panose="020B0604020202020204" pitchFamily="34" charset="0"/>
              </a:rPr>
              <a:t>to level necessary to charge vehicle.</a:t>
            </a:r>
          </a:p>
        </p:txBody>
      </p:sp>
      <p:sp>
        <p:nvSpPr>
          <p:cNvPr id="8" name="TextBox 7">
            <a:extLst>
              <a:ext uri="{FF2B5EF4-FFF2-40B4-BE49-F238E27FC236}">
                <a16:creationId xmlns:a16="http://schemas.microsoft.com/office/drawing/2014/main" id="{C23B3E23-06F9-074A-42A2-BD63CB1DB3A6}"/>
              </a:ext>
            </a:extLst>
          </p:cNvPr>
          <p:cNvSpPr txBox="1"/>
          <p:nvPr/>
        </p:nvSpPr>
        <p:spPr>
          <a:xfrm>
            <a:off x="7335522" y="5303520"/>
            <a:ext cx="3110147"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4. CCM Feeds charging voltage to vehicles</a:t>
            </a:r>
          </a:p>
          <a:p>
            <a:pPr algn="ctr"/>
            <a:r>
              <a:rPr lang="en-US" sz="1200" dirty="0">
                <a:latin typeface="Arial" panose="020B0604020202020204" pitchFamily="34" charset="0"/>
                <a:cs typeface="Arial" panose="020B0604020202020204" pitchFamily="34" charset="0"/>
              </a:rPr>
              <a:t>on-board charging system.</a:t>
            </a:r>
          </a:p>
        </p:txBody>
      </p:sp>
      <p:sp>
        <p:nvSpPr>
          <p:cNvPr id="9" name="TextBox 8">
            <a:extLst>
              <a:ext uri="{FF2B5EF4-FFF2-40B4-BE49-F238E27FC236}">
                <a16:creationId xmlns:a16="http://schemas.microsoft.com/office/drawing/2014/main" id="{65217CE3-9381-BBA2-487E-203461A37F87}"/>
              </a:ext>
            </a:extLst>
          </p:cNvPr>
          <p:cNvSpPr txBox="1"/>
          <p:nvPr/>
        </p:nvSpPr>
        <p:spPr>
          <a:xfrm>
            <a:off x="796636" y="6130350"/>
            <a:ext cx="10932159" cy="276999"/>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NOTE: </a:t>
            </a:r>
            <a:r>
              <a:rPr lang="en-US" sz="1200" b="1" dirty="0">
                <a:solidFill>
                  <a:srgbClr val="0070C0"/>
                </a:solidFill>
                <a:latin typeface="Arial" panose="020B0604020202020204" pitchFamily="34" charset="0"/>
                <a:cs typeface="Arial" panose="020B0604020202020204" pitchFamily="34" charset="0"/>
              </a:rPr>
              <a:t>CORE is completely separate from OEM system, so if any part fails, CORE will not hinder the vehicle from operating as originally designed.</a:t>
            </a:r>
          </a:p>
        </p:txBody>
      </p:sp>
      <p:sp>
        <p:nvSpPr>
          <p:cNvPr id="11" name="TextBox 10">
            <a:extLst>
              <a:ext uri="{FF2B5EF4-FFF2-40B4-BE49-F238E27FC236}">
                <a16:creationId xmlns:a16="http://schemas.microsoft.com/office/drawing/2014/main" id="{23E8CB26-B026-2542-0222-A8B90A06DB9F}"/>
              </a:ext>
            </a:extLst>
          </p:cNvPr>
          <p:cNvSpPr txBox="1"/>
          <p:nvPr/>
        </p:nvSpPr>
        <p:spPr>
          <a:xfrm>
            <a:off x="1897132" y="3086537"/>
            <a:ext cx="284052" cy="307777"/>
          </a:xfrm>
          <a:prstGeom prst="rect">
            <a:avLst/>
          </a:prstGeom>
          <a:noFill/>
        </p:spPr>
        <p:txBody>
          <a:bodyPr wrap="none" rtlCol="0">
            <a:spAutoFit/>
          </a:bodyPr>
          <a:lstStyle/>
          <a:p>
            <a:r>
              <a:rPr lang="en-US" sz="1400" dirty="0">
                <a:solidFill>
                  <a:srgbClr val="0070C0"/>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244B4467-4F56-404D-2C2A-A52346F6A98B}"/>
              </a:ext>
            </a:extLst>
          </p:cNvPr>
          <p:cNvSpPr/>
          <p:nvPr/>
        </p:nvSpPr>
        <p:spPr>
          <a:xfrm>
            <a:off x="1863436" y="3063240"/>
            <a:ext cx="351444" cy="365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916EE4-095A-59F1-5E74-93DD91D11FF3}"/>
              </a:ext>
            </a:extLst>
          </p:cNvPr>
          <p:cNvSpPr txBox="1"/>
          <p:nvPr/>
        </p:nvSpPr>
        <p:spPr>
          <a:xfrm>
            <a:off x="3315376" y="3063240"/>
            <a:ext cx="284052" cy="307777"/>
          </a:xfrm>
          <a:prstGeom prst="rect">
            <a:avLst/>
          </a:prstGeom>
          <a:noFill/>
        </p:spPr>
        <p:txBody>
          <a:bodyPr wrap="none" rtlCol="0">
            <a:spAutoFit/>
          </a:bodyPr>
          <a:lstStyle/>
          <a:p>
            <a:r>
              <a:rPr lang="en-US" sz="1400" dirty="0">
                <a:solidFill>
                  <a:srgbClr val="0070C0"/>
                </a:solidFill>
                <a:latin typeface="Arial" panose="020B0604020202020204" pitchFamily="34" charset="0"/>
                <a:cs typeface="Arial" panose="020B0604020202020204" pitchFamily="34" charset="0"/>
              </a:rPr>
              <a:t>2</a:t>
            </a:r>
          </a:p>
        </p:txBody>
      </p:sp>
      <p:sp>
        <p:nvSpPr>
          <p:cNvPr id="14" name="Oval 13">
            <a:extLst>
              <a:ext uri="{FF2B5EF4-FFF2-40B4-BE49-F238E27FC236}">
                <a16:creationId xmlns:a16="http://schemas.microsoft.com/office/drawing/2014/main" id="{13D9893D-80EB-2C14-3F1D-A76F95E90165}"/>
              </a:ext>
            </a:extLst>
          </p:cNvPr>
          <p:cNvSpPr/>
          <p:nvPr/>
        </p:nvSpPr>
        <p:spPr>
          <a:xfrm>
            <a:off x="3281680" y="3039943"/>
            <a:ext cx="351444" cy="365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5B7EE5-A572-8692-6166-69EC5EF83BC8}"/>
              </a:ext>
            </a:extLst>
          </p:cNvPr>
          <p:cNvSpPr txBox="1"/>
          <p:nvPr/>
        </p:nvSpPr>
        <p:spPr>
          <a:xfrm>
            <a:off x="5605532" y="2663389"/>
            <a:ext cx="284052" cy="307777"/>
          </a:xfrm>
          <a:prstGeom prst="rect">
            <a:avLst/>
          </a:prstGeom>
          <a:noFill/>
        </p:spPr>
        <p:txBody>
          <a:bodyPr wrap="none" rtlCol="0">
            <a:spAutoFit/>
          </a:bodyPr>
          <a:lstStyle/>
          <a:p>
            <a:r>
              <a:rPr lang="en-US" sz="1400" dirty="0">
                <a:solidFill>
                  <a:srgbClr val="0070C0"/>
                </a:solidFill>
                <a:latin typeface="Arial" panose="020B0604020202020204" pitchFamily="34" charset="0"/>
                <a:cs typeface="Arial" panose="020B0604020202020204" pitchFamily="34" charset="0"/>
              </a:rPr>
              <a:t>3</a:t>
            </a:r>
          </a:p>
        </p:txBody>
      </p:sp>
      <p:sp>
        <p:nvSpPr>
          <p:cNvPr id="16" name="Oval 15">
            <a:extLst>
              <a:ext uri="{FF2B5EF4-FFF2-40B4-BE49-F238E27FC236}">
                <a16:creationId xmlns:a16="http://schemas.microsoft.com/office/drawing/2014/main" id="{BC887B8A-A5C4-64D0-3A7F-41F28D5443C4}"/>
              </a:ext>
            </a:extLst>
          </p:cNvPr>
          <p:cNvSpPr/>
          <p:nvPr/>
        </p:nvSpPr>
        <p:spPr>
          <a:xfrm>
            <a:off x="5571836" y="2640092"/>
            <a:ext cx="351444" cy="365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EC71A6-1987-9FF5-2FA6-86C53C8F58A5}"/>
              </a:ext>
            </a:extLst>
          </p:cNvPr>
          <p:cNvSpPr txBox="1"/>
          <p:nvPr/>
        </p:nvSpPr>
        <p:spPr>
          <a:xfrm>
            <a:off x="7668012" y="3217128"/>
            <a:ext cx="284052" cy="307777"/>
          </a:xfrm>
          <a:prstGeom prst="rect">
            <a:avLst/>
          </a:prstGeom>
          <a:noFill/>
        </p:spPr>
        <p:txBody>
          <a:bodyPr wrap="none" rtlCol="0">
            <a:spAutoFit/>
          </a:bodyPr>
          <a:lstStyle/>
          <a:p>
            <a:r>
              <a:rPr lang="en-US" sz="1400" dirty="0">
                <a:solidFill>
                  <a:srgbClr val="0070C0"/>
                </a:solidFill>
                <a:latin typeface="Arial" panose="020B0604020202020204" pitchFamily="34" charset="0"/>
                <a:cs typeface="Arial" panose="020B0604020202020204" pitchFamily="34" charset="0"/>
              </a:rPr>
              <a:t>4</a:t>
            </a:r>
          </a:p>
        </p:txBody>
      </p:sp>
      <p:sp>
        <p:nvSpPr>
          <p:cNvPr id="18" name="Oval 17">
            <a:extLst>
              <a:ext uri="{FF2B5EF4-FFF2-40B4-BE49-F238E27FC236}">
                <a16:creationId xmlns:a16="http://schemas.microsoft.com/office/drawing/2014/main" id="{3132F434-2448-9BDB-A01A-0048A2909C48}"/>
              </a:ext>
            </a:extLst>
          </p:cNvPr>
          <p:cNvSpPr/>
          <p:nvPr/>
        </p:nvSpPr>
        <p:spPr>
          <a:xfrm>
            <a:off x="7634316" y="3193831"/>
            <a:ext cx="351444" cy="365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EC94184-8D0F-68B2-2903-8E2214709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396240"/>
            <a:ext cx="10598727" cy="6858000"/>
          </a:xfrm>
          <a:prstGeom prst="rect">
            <a:avLst/>
          </a:prstGeom>
        </p:spPr>
      </p:pic>
    </p:spTree>
    <p:extLst>
      <p:ext uri="{BB962C8B-B14F-4D97-AF65-F5344CB8AC3E}">
        <p14:creationId xmlns:p14="http://schemas.microsoft.com/office/powerpoint/2010/main" val="99277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579AD-5E38-FEC5-EF40-D46E83E26EDD}"/>
              </a:ext>
            </a:extLst>
          </p:cNvPr>
          <p:cNvSpPr txBox="1"/>
          <p:nvPr/>
        </p:nvSpPr>
        <p:spPr>
          <a:xfrm>
            <a:off x="1902127" y="241845"/>
            <a:ext cx="8387744" cy="584775"/>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Modeling Simulation: CORE Recharging vs Tesla (typical) 75kWh Battery</a:t>
            </a:r>
          </a:p>
          <a:p>
            <a:pPr algn="ctr"/>
            <a:r>
              <a:rPr lang="en-US" sz="1400" b="1" dirty="0">
                <a:solidFill>
                  <a:srgbClr val="0070C0"/>
                </a:solidFill>
                <a:latin typeface="Arial" panose="020B0604020202020204" pitchFamily="34" charset="0"/>
                <a:cs typeface="Arial" panose="020B0604020202020204" pitchFamily="34" charset="0"/>
              </a:rPr>
              <a:t>The Simulation indicates the theory is sound!</a:t>
            </a:r>
          </a:p>
        </p:txBody>
      </p:sp>
      <p:pic>
        <p:nvPicPr>
          <p:cNvPr id="4" name="Picture 3">
            <a:extLst>
              <a:ext uri="{FF2B5EF4-FFF2-40B4-BE49-F238E27FC236}">
                <a16:creationId xmlns:a16="http://schemas.microsoft.com/office/drawing/2014/main" id="{7AA5C9BC-0DDF-0DA9-2257-30D4E69372A9}"/>
              </a:ext>
            </a:extLst>
          </p:cNvPr>
          <p:cNvPicPr>
            <a:picLocks noChangeAspect="1"/>
          </p:cNvPicPr>
          <p:nvPr/>
        </p:nvPicPr>
        <p:blipFill>
          <a:blip r:embed="rId2"/>
          <a:stretch>
            <a:fillRect/>
          </a:stretch>
        </p:blipFill>
        <p:spPr>
          <a:xfrm>
            <a:off x="389644" y="937288"/>
            <a:ext cx="11412710" cy="5291199"/>
          </a:xfrm>
          <a:prstGeom prst="rect">
            <a:avLst/>
          </a:prstGeom>
        </p:spPr>
      </p:pic>
      <p:sp>
        <p:nvSpPr>
          <p:cNvPr id="5" name="TextBox 4">
            <a:extLst>
              <a:ext uri="{FF2B5EF4-FFF2-40B4-BE49-F238E27FC236}">
                <a16:creationId xmlns:a16="http://schemas.microsoft.com/office/drawing/2014/main" id="{E63D1B01-6E98-5E92-4320-66D01DFC30F3}"/>
              </a:ext>
            </a:extLst>
          </p:cNvPr>
          <p:cNvSpPr txBox="1"/>
          <p:nvPr/>
        </p:nvSpPr>
        <p:spPr>
          <a:xfrm>
            <a:off x="2700165" y="3275111"/>
            <a:ext cx="6405343" cy="307777"/>
          </a:xfrm>
          <a:prstGeom prst="rect">
            <a:avLst/>
          </a:prstGeom>
          <a:solidFill>
            <a:schemeClr val="accent1">
              <a:lumMod val="20000"/>
              <a:lumOff val="80000"/>
            </a:schemeClr>
          </a:solidFill>
          <a:ln>
            <a:solidFill>
              <a:srgbClr val="0070C0"/>
            </a:solidFill>
          </a:ln>
        </p:spPr>
        <p:txBody>
          <a:bodyPr wrap="none" rtlCol="0">
            <a:spAutoFit/>
          </a:bodyPr>
          <a:lstStyle/>
          <a:p>
            <a:r>
              <a:rPr lang="en-US" sz="1400" dirty="0">
                <a:latin typeface="Arial" panose="020B0604020202020204" pitchFamily="34" charset="0"/>
                <a:cs typeface="Arial" panose="020B0604020202020204" pitchFamily="34" charset="0"/>
              </a:rPr>
              <a:t>Further funding and R&amp;D will be needed to produce better than 80% efficiency.</a:t>
            </a:r>
          </a:p>
        </p:txBody>
      </p:sp>
    </p:spTree>
    <p:extLst>
      <p:ext uri="{BB962C8B-B14F-4D97-AF65-F5344CB8AC3E}">
        <p14:creationId xmlns:p14="http://schemas.microsoft.com/office/powerpoint/2010/main" val="301924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2889904-474A-9999-50EF-5F7EEE27271E}"/>
              </a:ext>
            </a:extLst>
          </p:cNvPr>
          <p:cNvGrpSpPr/>
          <p:nvPr/>
        </p:nvGrpSpPr>
        <p:grpSpPr>
          <a:xfrm>
            <a:off x="629265" y="259940"/>
            <a:ext cx="11100619" cy="6244098"/>
            <a:chOff x="629265" y="259940"/>
            <a:chExt cx="11100619" cy="6244098"/>
          </a:xfrm>
        </p:grpSpPr>
        <p:pic>
          <p:nvPicPr>
            <p:cNvPr id="2" name="Picture 1">
              <a:extLst>
                <a:ext uri="{FF2B5EF4-FFF2-40B4-BE49-F238E27FC236}">
                  <a16:creationId xmlns:a16="http://schemas.microsoft.com/office/drawing/2014/main" id="{3194E3BB-61DA-BF3B-9D02-E2249D3FB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5" y="259940"/>
              <a:ext cx="11100619" cy="6244098"/>
            </a:xfrm>
            <a:prstGeom prst="rect">
              <a:avLst/>
            </a:prstGeom>
          </p:spPr>
        </p:pic>
        <p:sp>
          <p:nvSpPr>
            <p:cNvPr id="3" name="Rectangle 2">
              <a:extLst>
                <a:ext uri="{FF2B5EF4-FFF2-40B4-BE49-F238E27FC236}">
                  <a16:creationId xmlns:a16="http://schemas.microsoft.com/office/drawing/2014/main" id="{D654DDAC-62B6-79C0-D9E5-13988A7783E4}"/>
                </a:ext>
              </a:extLst>
            </p:cNvPr>
            <p:cNvSpPr/>
            <p:nvPr/>
          </p:nvSpPr>
          <p:spPr>
            <a:xfrm>
              <a:off x="887494" y="4358639"/>
              <a:ext cx="959594" cy="174349"/>
            </a:xfrm>
            <a:prstGeom prst="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1B9228-4862-325D-64F1-BA13B5999E5C}"/>
                </a:ext>
              </a:extLst>
            </p:cNvPr>
            <p:cNvSpPr/>
            <p:nvPr/>
          </p:nvSpPr>
          <p:spPr>
            <a:xfrm>
              <a:off x="831823" y="4790516"/>
              <a:ext cx="10730911" cy="275677"/>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6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E6762AC-054C-4D69-AAD7-6F9AF04385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0" y="1047750"/>
            <a:ext cx="4762500" cy="4762500"/>
          </a:xfrm>
          <a:prstGeom prst="rect">
            <a:avLst/>
          </a:prstGeom>
        </p:spPr>
      </p:pic>
      <p:pic>
        <p:nvPicPr>
          <p:cNvPr id="5" name="Picture 4">
            <a:extLst>
              <a:ext uri="{FF2B5EF4-FFF2-40B4-BE49-F238E27FC236}">
                <a16:creationId xmlns:a16="http://schemas.microsoft.com/office/drawing/2014/main" id="{7D963DE9-F98B-D9AA-5DC7-A2675B6720B1}"/>
              </a:ext>
            </a:extLst>
          </p:cNvPr>
          <p:cNvPicPr>
            <a:picLocks noChangeAspect="1"/>
          </p:cNvPicPr>
          <p:nvPr/>
        </p:nvPicPr>
        <p:blipFill>
          <a:blip r:embed="rId4"/>
          <a:stretch>
            <a:fillRect/>
          </a:stretch>
        </p:blipFill>
        <p:spPr>
          <a:xfrm>
            <a:off x="4673600" y="1272907"/>
            <a:ext cx="2075448" cy="2046620"/>
          </a:xfrm>
          <a:prstGeom prst="rect">
            <a:avLst/>
          </a:prstGeom>
        </p:spPr>
      </p:pic>
      <p:pic>
        <p:nvPicPr>
          <p:cNvPr id="6" name="Picture 5">
            <a:extLst>
              <a:ext uri="{FF2B5EF4-FFF2-40B4-BE49-F238E27FC236}">
                <a16:creationId xmlns:a16="http://schemas.microsoft.com/office/drawing/2014/main" id="{EA97C917-7B14-6426-4912-155E227F45D5}"/>
              </a:ext>
            </a:extLst>
          </p:cNvPr>
          <p:cNvPicPr>
            <a:picLocks noChangeAspect="1"/>
          </p:cNvPicPr>
          <p:nvPr/>
        </p:nvPicPr>
        <p:blipFill>
          <a:blip r:embed="rId5"/>
          <a:stretch>
            <a:fillRect/>
          </a:stretch>
        </p:blipFill>
        <p:spPr>
          <a:xfrm>
            <a:off x="8393572" y="1279089"/>
            <a:ext cx="2085056" cy="2037012"/>
          </a:xfrm>
          <a:prstGeom prst="rect">
            <a:avLst/>
          </a:prstGeom>
        </p:spPr>
      </p:pic>
      <p:pic>
        <p:nvPicPr>
          <p:cNvPr id="7" name="Picture 6">
            <a:extLst>
              <a:ext uri="{FF2B5EF4-FFF2-40B4-BE49-F238E27FC236}">
                <a16:creationId xmlns:a16="http://schemas.microsoft.com/office/drawing/2014/main" id="{49096B41-4C5B-3649-636B-089C34B00549}"/>
              </a:ext>
            </a:extLst>
          </p:cNvPr>
          <p:cNvPicPr>
            <a:picLocks noChangeAspect="1"/>
          </p:cNvPicPr>
          <p:nvPr/>
        </p:nvPicPr>
        <p:blipFill>
          <a:blip r:embed="rId6"/>
          <a:stretch>
            <a:fillRect/>
          </a:stretch>
        </p:blipFill>
        <p:spPr>
          <a:xfrm>
            <a:off x="1181325" y="1272907"/>
            <a:ext cx="2046622" cy="2017794"/>
          </a:xfrm>
          <a:prstGeom prst="rect">
            <a:avLst/>
          </a:prstGeom>
        </p:spPr>
      </p:pic>
      <p:sp>
        <p:nvSpPr>
          <p:cNvPr id="8" name="TextBox 7">
            <a:extLst>
              <a:ext uri="{FF2B5EF4-FFF2-40B4-BE49-F238E27FC236}">
                <a16:creationId xmlns:a16="http://schemas.microsoft.com/office/drawing/2014/main" id="{0D555CAB-22F1-1F36-8FEE-A35CCB45BD13}"/>
              </a:ext>
            </a:extLst>
          </p:cNvPr>
          <p:cNvSpPr txBox="1"/>
          <p:nvPr/>
        </p:nvSpPr>
        <p:spPr>
          <a:xfrm>
            <a:off x="4653280" y="337903"/>
            <a:ext cx="2066591"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Team</a:t>
            </a:r>
          </a:p>
        </p:txBody>
      </p:sp>
      <p:sp>
        <p:nvSpPr>
          <p:cNvPr id="9" name="TextBox 8">
            <a:extLst>
              <a:ext uri="{FF2B5EF4-FFF2-40B4-BE49-F238E27FC236}">
                <a16:creationId xmlns:a16="http://schemas.microsoft.com/office/drawing/2014/main" id="{345ACB04-27C2-E721-31B3-AD9338D2146C}"/>
              </a:ext>
            </a:extLst>
          </p:cNvPr>
          <p:cNvSpPr txBox="1"/>
          <p:nvPr/>
        </p:nvSpPr>
        <p:spPr>
          <a:xfrm>
            <a:off x="537064" y="3536922"/>
            <a:ext cx="3335144" cy="1046440"/>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Raymond Folk, Founder/CEO</a:t>
            </a:r>
          </a:p>
          <a:p>
            <a:pPr algn="ctr"/>
            <a:r>
              <a:rPr lang="en-US" sz="1200" dirty="0">
                <a:solidFill>
                  <a:srgbClr val="002060"/>
                </a:solidFill>
                <a:latin typeface="Arial" panose="020B0604020202020204" pitchFamily="34" charset="0"/>
                <a:cs typeface="Arial" panose="020B0604020202020204" pitchFamily="34" charset="0"/>
              </a:rPr>
              <a:t>40+ years as an RF/Microwave and</a:t>
            </a:r>
          </a:p>
          <a:p>
            <a:pPr algn="ctr"/>
            <a:r>
              <a:rPr lang="en-US" sz="1200" dirty="0">
                <a:solidFill>
                  <a:srgbClr val="002060"/>
                </a:solidFill>
                <a:latin typeface="Arial" panose="020B0604020202020204" pitchFamily="34" charset="0"/>
                <a:cs typeface="Arial" panose="020B0604020202020204" pitchFamily="34" charset="0"/>
              </a:rPr>
              <a:t>Computer Engineer, Experienced Technologist</a:t>
            </a:r>
          </a:p>
          <a:p>
            <a:pPr algn="ctr"/>
            <a:r>
              <a:rPr lang="en-US" sz="1200" dirty="0">
                <a:solidFill>
                  <a:srgbClr val="002060"/>
                </a:solidFill>
                <a:latin typeface="Arial" panose="020B0604020202020204" pitchFamily="34" charset="0"/>
                <a:cs typeface="Arial" panose="020B0604020202020204" pitchFamily="34" charset="0"/>
              </a:rPr>
              <a:t>and Entrepreneur</a:t>
            </a:r>
          </a:p>
          <a:p>
            <a:pPr algn="ctr"/>
            <a:r>
              <a:rPr lang="en-US" sz="1200" dirty="0">
                <a:solidFill>
                  <a:srgbClr val="002060"/>
                </a:solidFill>
                <a:latin typeface="Arial" panose="020B0604020202020204" pitchFamily="34" charset="0"/>
                <a:cs typeface="Arial" panose="020B0604020202020204" pitchFamily="34" charset="0"/>
              </a:rPr>
              <a:t>U.S. Veteran</a:t>
            </a:r>
          </a:p>
        </p:txBody>
      </p:sp>
      <p:sp>
        <p:nvSpPr>
          <p:cNvPr id="10" name="TextBox 9">
            <a:extLst>
              <a:ext uri="{FF2B5EF4-FFF2-40B4-BE49-F238E27FC236}">
                <a16:creationId xmlns:a16="http://schemas.microsoft.com/office/drawing/2014/main" id="{0CE27612-DD3B-2E36-9765-B3131DF54C2B}"/>
              </a:ext>
            </a:extLst>
          </p:cNvPr>
          <p:cNvSpPr txBox="1"/>
          <p:nvPr/>
        </p:nvSpPr>
        <p:spPr>
          <a:xfrm>
            <a:off x="4368228" y="3536922"/>
            <a:ext cx="2677336" cy="677108"/>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Amy Folk, Co-Founder/CFO</a:t>
            </a:r>
          </a:p>
          <a:p>
            <a:pPr algn="ctr"/>
            <a:r>
              <a:rPr lang="en-US" sz="1200" dirty="0">
                <a:solidFill>
                  <a:srgbClr val="002060"/>
                </a:solidFill>
                <a:latin typeface="Arial" panose="020B0604020202020204" pitchFamily="34" charset="0"/>
                <a:cs typeface="Arial" panose="020B0604020202020204" pitchFamily="34" charset="0"/>
              </a:rPr>
              <a:t>30+ years experience as a Paralegal</a:t>
            </a:r>
          </a:p>
          <a:p>
            <a:pPr algn="ctr"/>
            <a:r>
              <a:rPr lang="en-US" sz="1200" dirty="0">
                <a:solidFill>
                  <a:srgbClr val="002060"/>
                </a:solidFill>
                <a:latin typeface="Arial" panose="020B0604020202020204" pitchFamily="34" charset="0"/>
                <a:cs typeface="Arial" panose="020B0604020202020204" pitchFamily="34" charset="0"/>
              </a:rPr>
              <a:t>And Bookkeeper</a:t>
            </a:r>
          </a:p>
        </p:txBody>
      </p:sp>
      <p:sp>
        <p:nvSpPr>
          <p:cNvPr id="11" name="TextBox 10">
            <a:extLst>
              <a:ext uri="{FF2B5EF4-FFF2-40B4-BE49-F238E27FC236}">
                <a16:creationId xmlns:a16="http://schemas.microsoft.com/office/drawing/2014/main" id="{9B9EE1FF-AFA5-E7C6-4434-EAA2F2468E90}"/>
              </a:ext>
            </a:extLst>
          </p:cNvPr>
          <p:cNvSpPr txBox="1"/>
          <p:nvPr/>
        </p:nvSpPr>
        <p:spPr>
          <a:xfrm>
            <a:off x="7333895" y="3536922"/>
            <a:ext cx="4204420" cy="1231106"/>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Tara Leigh Goode, Strategic Advisor</a:t>
            </a:r>
          </a:p>
          <a:p>
            <a:pPr algn="ctr"/>
            <a:r>
              <a:rPr lang="en-US" sz="1200" dirty="0">
                <a:solidFill>
                  <a:srgbClr val="002060"/>
                </a:solidFill>
                <a:latin typeface="Arial" panose="020B0604020202020204" pitchFamily="34" charset="0"/>
                <a:cs typeface="Arial" panose="020B0604020202020204" pitchFamily="34" charset="0"/>
              </a:rPr>
              <a:t>Nearly two decades in Public Service, Energy</a:t>
            </a:r>
          </a:p>
          <a:p>
            <a:pPr algn="ctr"/>
            <a:r>
              <a:rPr lang="en-US" sz="1200" dirty="0">
                <a:solidFill>
                  <a:srgbClr val="002060"/>
                </a:solidFill>
                <a:latin typeface="Arial" panose="020B0604020202020204" pitchFamily="34" charset="0"/>
                <a:cs typeface="Arial" panose="020B0604020202020204" pitchFamily="34" charset="0"/>
              </a:rPr>
              <a:t>and Weather Technology.  Part of Founding Team </a:t>
            </a:r>
          </a:p>
          <a:p>
            <a:pPr algn="ctr"/>
            <a:r>
              <a:rPr lang="en-US" sz="1200" dirty="0">
                <a:solidFill>
                  <a:srgbClr val="002060"/>
                </a:solidFill>
                <a:latin typeface="Arial" panose="020B0604020202020204" pitchFamily="34" charset="0"/>
                <a:cs typeface="Arial" panose="020B0604020202020204" pitchFamily="34" charset="0"/>
              </a:rPr>
              <a:t>that launched Climavision – a game changing Climate Tech</a:t>
            </a:r>
          </a:p>
          <a:p>
            <a:pPr algn="ctr"/>
            <a:r>
              <a:rPr lang="en-US" sz="1200" dirty="0">
                <a:solidFill>
                  <a:srgbClr val="002060"/>
                </a:solidFill>
                <a:latin typeface="Arial" panose="020B0604020202020204" pitchFamily="34" charset="0"/>
                <a:cs typeface="Arial" panose="020B0604020202020204" pitchFamily="34" charset="0"/>
              </a:rPr>
              <a:t>Company, Founder/Owner of boutique PR Consulting</a:t>
            </a:r>
          </a:p>
          <a:p>
            <a:pPr algn="ctr"/>
            <a:r>
              <a:rPr lang="en-US" sz="1200" dirty="0">
                <a:solidFill>
                  <a:srgbClr val="002060"/>
                </a:solidFill>
                <a:latin typeface="Arial" panose="020B0604020202020204" pitchFamily="34" charset="0"/>
                <a:cs typeface="Arial" panose="020B0604020202020204" pitchFamily="34" charset="0"/>
              </a:rPr>
              <a:t>firm, and Endeavor mentor </a:t>
            </a:r>
          </a:p>
        </p:txBody>
      </p:sp>
      <p:sp>
        <p:nvSpPr>
          <p:cNvPr id="12" name="Oval 11">
            <a:extLst>
              <a:ext uri="{FF2B5EF4-FFF2-40B4-BE49-F238E27FC236}">
                <a16:creationId xmlns:a16="http://schemas.microsoft.com/office/drawing/2014/main" id="{878595A5-B28C-160E-DD14-5E046FC0565C}"/>
              </a:ext>
            </a:extLst>
          </p:cNvPr>
          <p:cNvSpPr/>
          <p:nvPr/>
        </p:nvSpPr>
        <p:spPr>
          <a:xfrm>
            <a:off x="3274915" y="4711885"/>
            <a:ext cx="1452104" cy="137592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BE19758-1EB3-7A38-FEF0-A3F169B8B357}"/>
              </a:ext>
            </a:extLst>
          </p:cNvPr>
          <p:cNvSpPr txBox="1"/>
          <p:nvPr/>
        </p:nvSpPr>
        <p:spPr>
          <a:xfrm>
            <a:off x="3234695" y="5261348"/>
            <a:ext cx="1539204" cy="276999"/>
          </a:xfrm>
          <a:prstGeom prst="rect">
            <a:avLst/>
          </a:prstGeom>
          <a:noFill/>
        </p:spPr>
        <p:txBody>
          <a:bodyPr wrap="none" rtlCol="0">
            <a:spAutoFit/>
          </a:bodyPr>
          <a:lstStyle/>
          <a:p>
            <a:r>
              <a:rPr lang="en-US" sz="1200" dirty="0">
                <a:solidFill>
                  <a:srgbClr val="002060"/>
                </a:solidFill>
                <a:latin typeface="Arial" panose="020B0604020202020204" pitchFamily="34" charset="0"/>
                <a:cs typeface="Arial" panose="020B0604020202020204" pitchFamily="34" charset="0"/>
              </a:rPr>
              <a:t>Electrical Engineers</a:t>
            </a:r>
          </a:p>
        </p:txBody>
      </p:sp>
      <p:sp>
        <p:nvSpPr>
          <p:cNvPr id="14" name="Oval 13">
            <a:extLst>
              <a:ext uri="{FF2B5EF4-FFF2-40B4-BE49-F238E27FC236}">
                <a16:creationId xmlns:a16="http://schemas.microsoft.com/office/drawing/2014/main" id="{36D37C90-66AF-FCD0-79E9-A8E6EC28620E}"/>
              </a:ext>
            </a:extLst>
          </p:cNvPr>
          <p:cNvSpPr/>
          <p:nvPr/>
        </p:nvSpPr>
        <p:spPr>
          <a:xfrm>
            <a:off x="4900268" y="4718042"/>
            <a:ext cx="1452104" cy="137592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645185C-E0E1-A158-9B26-40B7D9D95DF7}"/>
              </a:ext>
            </a:extLst>
          </p:cNvPr>
          <p:cNvSpPr txBox="1"/>
          <p:nvPr/>
        </p:nvSpPr>
        <p:spPr>
          <a:xfrm>
            <a:off x="5146861" y="5169014"/>
            <a:ext cx="958917" cy="461665"/>
          </a:xfrm>
          <a:prstGeom prst="rect">
            <a:avLst/>
          </a:prstGeom>
          <a:noFill/>
        </p:spPr>
        <p:txBody>
          <a:bodyPr wrap="none" rtlCol="0">
            <a:spAutoFit/>
          </a:bodyPr>
          <a:lstStyle/>
          <a:p>
            <a:r>
              <a:rPr lang="en-US" sz="1200" dirty="0">
                <a:solidFill>
                  <a:srgbClr val="002060"/>
                </a:solidFill>
                <a:latin typeface="Arial" panose="020B0604020202020204" pitchFamily="34" charset="0"/>
                <a:cs typeface="Arial" panose="020B0604020202020204" pitchFamily="34" charset="0"/>
              </a:rPr>
              <a:t>Mechanical</a:t>
            </a:r>
          </a:p>
          <a:p>
            <a:pPr algn="ctr"/>
            <a:r>
              <a:rPr lang="en-US" sz="1200" dirty="0">
                <a:solidFill>
                  <a:srgbClr val="002060"/>
                </a:solidFill>
                <a:latin typeface="Arial" panose="020B0604020202020204" pitchFamily="34" charset="0"/>
                <a:cs typeface="Arial" panose="020B0604020202020204" pitchFamily="34" charset="0"/>
              </a:rPr>
              <a:t>Engineers</a:t>
            </a:r>
          </a:p>
        </p:txBody>
      </p:sp>
      <p:sp>
        <p:nvSpPr>
          <p:cNvPr id="16" name="Oval 15">
            <a:extLst>
              <a:ext uri="{FF2B5EF4-FFF2-40B4-BE49-F238E27FC236}">
                <a16:creationId xmlns:a16="http://schemas.microsoft.com/office/drawing/2014/main" id="{18EA8383-CE05-19DD-D170-EB0597F215D6}"/>
              </a:ext>
            </a:extLst>
          </p:cNvPr>
          <p:cNvSpPr/>
          <p:nvPr/>
        </p:nvSpPr>
        <p:spPr>
          <a:xfrm>
            <a:off x="6515465" y="4711885"/>
            <a:ext cx="1452104" cy="137592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ADF63A1-68B2-1B74-E87C-501AA601B4D9}"/>
              </a:ext>
            </a:extLst>
          </p:cNvPr>
          <p:cNvSpPr txBox="1"/>
          <p:nvPr/>
        </p:nvSpPr>
        <p:spPr>
          <a:xfrm>
            <a:off x="6603361" y="5261348"/>
            <a:ext cx="1276311" cy="276999"/>
          </a:xfrm>
          <a:prstGeom prst="rect">
            <a:avLst/>
          </a:prstGeom>
          <a:noFill/>
        </p:spPr>
        <p:txBody>
          <a:bodyPr wrap="none" rtlCol="0">
            <a:spAutoFit/>
          </a:bodyPr>
          <a:lstStyle/>
          <a:p>
            <a:r>
              <a:rPr lang="en-US" sz="1200" dirty="0">
                <a:solidFill>
                  <a:srgbClr val="002060"/>
                </a:solidFill>
                <a:latin typeface="Arial" panose="020B0604020202020204" pitchFamily="34" charset="0"/>
                <a:cs typeface="Arial" panose="020B0604020202020204" pitchFamily="34" charset="0"/>
              </a:rPr>
              <a:t>Auto Mechanics</a:t>
            </a:r>
          </a:p>
        </p:txBody>
      </p:sp>
      <p:sp>
        <p:nvSpPr>
          <p:cNvPr id="18" name="TextBox 17">
            <a:extLst>
              <a:ext uri="{FF2B5EF4-FFF2-40B4-BE49-F238E27FC236}">
                <a16:creationId xmlns:a16="http://schemas.microsoft.com/office/drawing/2014/main" id="{E0CA6A7E-44AF-16BC-C09D-1941C6AB8E82}"/>
              </a:ext>
            </a:extLst>
          </p:cNvPr>
          <p:cNvSpPr txBox="1"/>
          <p:nvPr/>
        </p:nvSpPr>
        <p:spPr>
          <a:xfrm>
            <a:off x="4555032" y="6184291"/>
            <a:ext cx="2142574"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Recruiting</a:t>
            </a:r>
          </a:p>
        </p:txBody>
      </p:sp>
    </p:spTree>
    <p:extLst>
      <p:ext uri="{BB962C8B-B14F-4D97-AF65-F5344CB8AC3E}">
        <p14:creationId xmlns:p14="http://schemas.microsoft.com/office/powerpoint/2010/main" val="115136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7445A0-B1F9-B07C-65D0-67DE6A05473C}"/>
              </a:ext>
            </a:extLst>
          </p:cNvPr>
          <p:cNvPicPr>
            <a:picLocks/>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903618"/>
          </a:xfrm>
          <a:prstGeom prst="rect">
            <a:avLst/>
          </a:prstGeom>
        </p:spPr>
      </p:pic>
      <p:sp>
        <p:nvSpPr>
          <p:cNvPr id="2" name="Title 1">
            <a:extLst>
              <a:ext uri="{FF2B5EF4-FFF2-40B4-BE49-F238E27FC236}">
                <a16:creationId xmlns:a16="http://schemas.microsoft.com/office/drawing/2014/main" id="{AB50064A-1236-AD11-D5BE-1ECBEFA0E2DA}"/>
              </a:ext>
            </a:extLst>
          </p:cNvPr>
          <p:cNvSpPr>
            <a:spLocks noGrp="1"/>
          </p:cNvSpPr>
          <p:nvPr>
            <p:ph type="title"/>
          </p:nvPr>
        </p:nvSpPr>
        <p:spPr>
          <a:xfrm>
            <a:off x="2034540" y="2409045"/>
            <a:ext cx="8378190" cy="1347788"/>
          </a:xfrm>
        </p:spPr>
        <p:txBody>
          <a:bodyPr>
            <a:normAutofit/>
          </a:bodyPr>
          <a:lstStyle/>
          <a:p>
            <a:r>
              <a:rPr lang="en-US"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Re-Charge the World</a:t>
            </a:r>
          </a:p>
        </p:txBody>
      </p:sp>
      <p:sp>
        <p:nvSpPr>
          <p:cNvPr id="11" name="TextBox 10">
            <a:extLst>
              <a:ext uri="{FF2B5EF4-FFF2-40B4-BE49-F238E27FC236}">
                <a16:creationId xmlns:a16="http://schemas.microsoft.com/office/drawing/2014/main" id="{6F728E75-16C6-51C0-65D7-B7226F4FAF36}"/>
              </a:ext>
            </a:extLst>
          </p:cNvPr>
          <p:cNvSpPr txBox="1"/>
          <p:nvPr/>
        </p:nvSpPr>
        <p:spPr>
          <a:xfrm>
            <a:off x="3726180" y="5372100"/>
            <a:ext cx="4994910" cy="461665"/>
          </a:xfrm>
          <a:prstGeom prst="rect">
            <a:avLst/>
          </a:prstGeom>
          <a:noFill/>
        </p:spPr>
        <p:txBody>
          <a:bodyPr wrap="square" rtlCol="0">
            <a:spAutoFit/>
          </a:bodyPr>
          <a:lstStyle/>
          <a:p>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Patent No. 11,635,477 B2</a:t>
            </a:r>
            <a:endPar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9EEC04D-C668-4FA5-BBE4-0001BF742D7F}"/>
              </a:ext>
            </a:extLst>
          </p:cNvPr>
          <p:cNvSpPr txBox="1"/>
          <p:nvPr/>
        </p:nvSpPr>
        <p:spPr>
          <a:xfrm>
            <a:off x="5303520" y="5791884"/>
            <a:ext cx="1417320"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04/25/2023</a:t>
            </a:r>
          </a:p>
        </p:txBody>
      </p:sp>
      <p:sp>
        <p:nvSpPr>
          <p:cNvPr id="13" name="TextBox 12">
            <a:extLst>
              <a:ext uri="{FF2B5EF4-FFF2-40B4-BE49-F238E27FC236}">
                <a16:creationId xmlns:a16="http://schemas.microsoft.com/office/drawing/2014/main" id="{47B42964-39B8-B279-3BFD-3AFC9A0BB841}"/>
              </a:ext>
            </a:extLst>
          </p:cNvPr>
          <p:cNvSpPr txBox="1"/>
          <p:nvPr/>
        </p:nvSpPr>
        <p:spPr>
          <a:xfrm>
            <a:off x="725681" y="4333634"/>
            <a:ext cx="1067562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Patented Technology Enables Electric Vehicles to Charge While Driving</a:t>
            </a:r>
          </a:p>
        </p:txBody>
      </p:sp>
      <p:sp>
        <p:nvSpPr>
          <p:cNvPr id="3" name="TextBox 2">
            <a:extLst>
              <a:ext uri="{FF2B5EF4-FFF2-40B4-BE49-F238E27FC236}">
                <a16:creationId xmlns:a16="http://schemas.microsoft.com/office/drawing/2014/main" id="{CE1B4626-4E20-F164-70C5-1A423774763F}"/>
              </a:ext>
            </a:extLst>
          </p:cNvPr>
          <p:cNvSpPr txBox="1"/>
          <p:nvPr/>
        </p:nvSpPr>
        <p:spPr>
          <a:xfrm>
            <a:off x="567997" y="385852"/>
            <a:ext cx="10888365" cy="923330"/>
          </a:xfrm>
          <a:prstGeom prst="rect">
            <a:avLst/>
          </a:prstGeom>
          <a:noFill/>
        </p:spPr>
        <p:txBody>
          <a:bodyPr wrap="square" rtlCol="0">
            <a:spAutoFit/>
          </a:bodyPr>
          <a:lstStyle/>
          <a:p>
            <a:pPr algn="ctr"/>
            <a:r>
              <a:rPr lang="en-US" dirty="0">
                <a:solidFill>
                  <a:schemeClr val="bg1"/>
                </a:solidFill>
              </a:rPr>
              <a:t>CORE is not intended to replace home or business charging stations, nor is it intended create a </a:t>
            </a:r>
          </a:p>
          <a:p>
            <a:pPr algn="ctr"/>
            <a:r>
              <a:rPr lang="en-US" dirty="0">
                <a:solidFill>
                  <a:schemeClr val="bg1"/>
                </a:solidFill>
              </a:rPr>
              <a:t>new type of electric vehicle.  Its purpose is to enhance that which has already been created.  </a:t>
            </a:r>
          </a:p>
          <a:p>
            <a:pPr algn="ctr"/>
            <a:r>
              <a:rPr lang="en-US" dirty="0">
                <a:solidFill>
                  <a:schemeClr val="bg1"/>
                </a:solidFill>
              </a:rPr>
              <a:t>-- We are not reinventing the wheel, we're just making it better.</a:t>
            </a:r>
          </a:p>
        </p:txBody>
      </p:sp>
    </p:spTree>
    <p:extLst>
      <p:ext uri="{BB962C8B-B14F-4D97-AF65-F5344CB8AC3E}">
        <p14:creationId xmlns:p14="http://schemas.microsoft.com/office/powerpoint/2010/main" val="85384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descr="/tmp/beautiful_ai_exports/10333815-900e-40cf-b96a-9a15190c8a74.jpg">
            <a:extLst>
              <a:ext uri="{FF2B5EF4-FFF2-40B4-BE49-F238E27FC236}">
                <a16:creationId xmlns:a16="http://schemas.microsoft.com/office/drawing/2014/main" id="{A5A8C055-1840-CE75-32E3-AE689EF82EE1}"/>
              </a:ext>
            </a:extLst>
          </p:cNvPr>
          <p:cNvPicPr>
            <a:picLocks noChangeAspect="1"/>
          </p:cNvPicPr>
          <p:nvPr/>
        </p:nvPicPr>
        <p:blipFill>
          <a:blip r:embed="rId2"/>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00B4E15-49B0-F3E8-A979-331AF4F18CCA}"/>
              </a:ext>
            </a:extLst>
          </p:cNvPr>
          <p:cNvSpPr txBox="1"/>
          <p:nvPr/>
        </p:nvSpPr>
        <p:spPr>
          <a:xfrm>
            <a:off x="4549140" y="5703570"/>
            <a:ext cx="7246620" cy="738664"/>
          </a:xfrm>
          <a:prstGeom prst="rect">
            <a:avLst/>
          </a:prstGeom>
          <a:noFill/>
        </p:spPr>
        <p:txBody>
          <a:bodyPr wrap="square" rtlCol="0">
            <a:spAutoFit/>
          </a:bodyPr>
          <a:lstStyle/>
          <a:p>
            <a:r>
              <a:rPr lang="en-US" sz="1400" u="sng">
                <a:latin typeface="Arial" panose="020B0604020202020204" pitchFamily="34" charset="0"/>
                <a:cs typeface="Arial" panose="020B0604020202020204" pitchFamily="34" charset="0"/>
                <a:hlinkClick r:id="rId3"/>
              </a:rPr>
              <a:t>https://www.sciencedirect.com/science/article/abs/pii/S095965261934781X</a:t>
            </a:r>
            <a:endParaRPr lang="en-US" sz="1400">
              <a:latin typeface="Arial" panose="020B0604020202020204" pitchFamily="34" charset="0"/>
              <a:cs typeface="Arial" panose="020B0604020202020204" pitchFamily="34" charset="0"/>
            </a:endParaRPr>
          </a:p>
          <a:p>
            <a:r>
              <a:rPr lang="en-US" sz="1400" u="sng">
                <a:latin typeface="Arial" panose="020B0604020202020204" pitchFamily="34" charset="0"/>
                <a:cs typeface="Arial" panose="020B0604020202020204" pitchFamily="34" charset="0"/>
                <a:hlinkClick r:id="rId4"/>
              </a:rPr>
              <a:t>https://www.greenbook.org/mr/insights/what-are-consumer-reactions-to-electric-vehicles/</a:t>
            </a:r>
            <a:endParaRPr lang="en-US" sz="1400">
              <a:latin typeface="Arial" panose="020B0604020202020204" pitchFamily="34" charset="0"/>
              <a:cs typeface="Arial" panose="020B0604020202020204" pitchFamily="34" charset="0"/>
            </a:endParaRPr>
          </a:p>
          <a:p>
            <a:r>
              <a:rPr lang="en-US" sz="1400" u="sng">
                <a:latin typeface="Arial" panose="020B0604020202020204" pitchFamily="34" charset="0"/>
                <a:cs typeface="Arial" panose="020B0604020202020204" pitchFamily="34" charset="0"/>
                <a:hlinkClick r:id="rId5"/>
              </a:rPr>
              <a:t>https://www.sciencedirect.com/science/article/pii/S136192092200356X</a:t>
            </a:r>
            <a:endParaRPr lang="en-US"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EC515F-4C46-BC0D-705F-81203AA40BDE}"/>
              </a:ext>
            </a:extLst>
          </p:cNvPr>
          <p:cNvSpPr txBox="1"/>
          <p:nvPr/>
        </p:nvSpPr>
        <p:spPr>
          <a:xfrm>
            <a:off x="2394585" y="1611630"/>
            <a:ext cx="740283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Arial" panose="020B0604020202020204" pitchFamily="34" charset="0"/>
              </a:rPr>
              <a:t>80% of Americans Site Range Anxiety and Cost as Their Top Concerns</a:t>
            </a:r>
          </a:p>
        </p:txBody>
      </p:sp>
    </p:spTree>
    <p:extLst>
      <p:ext uri="{BB962C8B-B14F-4D97-AF65-F5344CB8AC3E}">
        <p14:creationId xmlns:p14="http://schemas.microsoft.com/office/powerpoint/2010/main" val="86807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98DB7F-F502-1DEB-43E1-25AEEDABFCBF}"/>
              </a:ext>
            </a:extLst>
          </p:cNvPr>
          <p:cNvSpPr txBox="1"/>
          <p:nvPr/>
        </p:nvSpPr>
        <p:spPr>
          <a:xfrm>
            <a:off x="157758" y="3126163"/>
            <a:ext cx="3770491"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 Time Is NOW</a:t>
            </a:r>
          </a:p>
        </p:txBody>
      </p:sp>
      <p:sp>
        <p:nvSpPr>
          <p:cNvPr id="12" name="TextBox 11">
            <a:extLst>
              <a:ext uri="{FF2B5EF4-FFF2-40B4-BE49-F238E27FC236}">
                <a16:creationId xmlns:a16="http://schemas.microsoft.com/office/drawing/2014/main" id="{C1EF4055-950E-507F-BA05-27B0422B1DC0}"/>
              </a:ext>
            </a:extLst>
          </p:cNvPr>
          <p:cNvSpPr txBox="1"/>
          <p:nvPr/>
        </p:nvSpPr>
        <p:spPr>
          <a:xfrm>
            <a:off x="996224" y="4338874"/>
            <a:ext cx="1981633"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THE NEED IS CLEAR</a:t>
            </a:r>
          </a:p>
        </p:txBody>
      </p:sp>
      <p:sp>
        <p:nvSpPr>
          <p:cNvPr id="13" name="Oval 12">
            <a:extLst>
              <a:ext uri="{FF2B5EF4-FFF2-40B4-BE49-F238E27FC236}">
                <a16:creationId xmlns:a16="http://schemas.microsoft.com/office/drawing/2014/main" id="{3BAB0456-DED1-B846-03EA-CF0EB387D95C}"/>
              </a:ext>
            </a:extLst>
          </p:cNvPr>
          <p:cNvSpPr/>
          <p:nvPr/>
        </p:nvSpPr>
        <p:spPr>
          <a:xfrm>
            <a:off x="4217667" y="668298"/>
            <a:ext cx="445770" cy="434340"/>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930ED15-D351-ABD2-8B21-F8FDA00EF7FC}"/>
              </a:ext>
            </a:extLst>
          </p:cNvPr>
          <p:cNvSpPr txBox="1"/>
          <p:nvPr/>
        </p:nvSpPr>
        <p:spPr>
          <a:xfrm>
            <a:off x="4289709" y="683300"/>
            <a:ext cx="301686" cy="369332"/>
          </a:xfrm>
          <a:prstGeom prst="rect">
            <a:avLst/>
          </a:prstGeom>
          <a:noFill/>
        </p:spPr>
        <p:txBody>
          <a:bodyPr wrap="none" rtlCol="0">
            <a:spAutoFit/>
          </a:bodyPr>
          <a:lstStyle/>
          <a:p>
            <a:r>
              <a:rPr lang="en-US" dirty="0"/>
              <a:t>1</a:t>
            </a:r>
          </a:p>
        </p:txBody>
      </p:sp>
      <p:sp>
        <p:nvSpPr>
          <p:cNvPr id="15" name="Oval 14">
            <a:extLst>
              <a:ext uri="{FF2B5EF4-FFF2-40B4-BE49-F238E27FC236}">
                <a16:creationId xmlns:a16="http://schemas.microsoft.com/office/drawing/2014/main" id="{405D484B-FDF3-AD3A-F61C-0A45033E18CC}"/>
              </a:ext>
            </a:extLst>
          </p:cNvPr>
          <p:cNvSpPr/>
          <p:nvPr/>
        </p:nvSpPr>
        <p:spPr>
          <a:xfrm>
            <a:off x="8195218" y="653296"/>
            <a:ext cx="445770" cy="434340"/>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00DC391-DD03-8EC0-57DD-8951C20C3FAF}"/>
              </a:ext>
            </a:extLst>
          </p:cNvPr>
          <p:cNvSpPr txBox="1"/>
          <p:nvPr/>
        </p:nvSpPr>
        <p:spPr>
          <a:xfrm>
            <a:off x="8267260" y="668298"/>
            <a:ext cx="301686" cy="369332"/>
          </a:xfrm>
          <a:prstGeom prst="rect">
            <a:avLst/>
          </a:prstGeom>
          <a:noFill/>
        </p:spPr>
        <p:txBody>
          <a:bodyPr wrap="none" rtlCol="0">
            <a:spAutoFit/>
          </a:bodyPr>
          <a:lstStyle/>
          <a:p>
            <a:r>
              <a:rPr lang="en-US" dirty="0"/>
              <a:t>2</a:t>
            </a:r>
          </a:p>
        </p:txBody>
      </p:sp>
      <p:sp>
        <p:nvSpPr>
          <p:cNvPr id="17" name="Oval 16">
            <a:extLst>
              <a:ext uri="{FF2B5EF4-FFF2-40B4-BE49-F238E27FC236}">
                <a16:creationId xmlns:a16="http://schemas.microsoft.com/office/drawing/2014/main" id="{684E44AD-07A5-E21A-9B49-63EB1773E58F}"/>
              </a:ext>
            </a:extLst>
          </p:cNvPr>
          <p:cNvSpPr/>
          <p:nvPr/>
        </p:nvSpPr>
        <p:spPr>
          <a:xfrm>
            <a:off x="4227563" y="2652385"/>
            <a:ext cx="445770" cy="434340"/>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166E8C-5F8A-689B-243C-4D08FBAB0C02}"/>
              </a:ext>
            </a:extLst>
          </p:cNvPr>
          <p:cNvSpPr txBox="1"/>
          <p:nvPr/>
        </p:nvSpPr>
        <p:spPr>
          <a:xfrm>
            <a:off x="4299605" y="2667387"/>
            <a:ext cx="301686" cy="369332"/>
          </a:xfrm>
          <a:prstGeom prst="rect">
            <a:avLst/>
          </a:prstGeom>
          <a:noFill/>
        </p:spPr>
        <p:txBody>
          <a:bodyPr wrap="none" rtlCol="0">
            <a:spAutoFit/>
          </a:bodyPr>
          <a:lstStyle/>
          <a:p>
            <a:r>
              <a:rPr lang="en-US" dirty="0"/>
              <a:t>3</a:t>
            </a:r>
          </a:p>
        </p:txBody>
      </p:sp>
      <p:sp>
        <p:nvSpPr>
          <p:cNvPr id="19" name="TextBox 18">
            <a:extLst>
              <a:ext uri="{FF2B5EF4-FFF2-40B4-BE49-F238E27FC236}">
                <a16:creationId xmlns:a16="http://schemas.microsoft.com/office/drawing/2014/main" id="{4ADF3E7C-7916-A71D-AE19-899A1938F5BF}"/>
              </a:ext>
            </a:extLst>
          </p:cNvPr>
          <p:cNvSpPr txBox="1"/>
          <p:nvPr/>
        </p:nvSpPr>
        <p:spPr>
          <a:xfrm>
            <a:off x="4870610" y="733306"/>
            <a:ext cx="2971711" cy="369332"/>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EV’s </a:t>
            </a:r>
            <a:r>
              <a:rPr lang="en-US" sz="1600" b="1" dirty="0">
                <a:solidFill>
                  <a:srgbClr val="7030A0"/>
                </a:solidFill>
                <a:latin typeface="Arial" panose="020B0604020202020204" pitchFamily="34" charset="0"/>
                <a:cs typeface="Arial" panose="020B0604020202020204" pitchFamily="34" charset="0"/>
              </a:rPr>
              <a:t>aren’t</a:t>
            </a:r>
            <a:r>
              <a:rPr lang="en-US" b="1" dirty="0">
                <a:solidFill>
                  <a:srgbClr val="7030A0"/>
                </a:solidFill>
                <a:latin typeface="Arial" panose="020B0604020202020204" pitchFamily="34" charset="0"/>
                <a:cs typeface="Arial" panose="020B0604020202020204" pitchFamily="34" charset="0"/>
              </a:rPr>
              <a:t> the only issue</a:t>
            </a:r>
          </a:p>
        </p:txBody>
      </p:sp>
      <p:sp>
        <p:nvSpPr>
          <p:cNvPr id="20" name="TextBox 19">
            <a:extLst>
              <a:ext uri="{FF2B5EF4-FFF2-40B4-BE49-F238E27FC236}">
                <a16:creationId xmlns:a16="http://schemas.microsoft.com/office/drawing/2014/main" id="{B2361494-CC23-1593-EC90-87E896FD1E50}"/>
              </a:ext>
            </a:extLst>
          </p:cNvPr>
          <p:cNvSpPr txBox="1"/>
          <p:nvPr/>
        </p:nvSpPr>
        <p:spPr>
          <a:xfrm>
            <a:off x="8774006" y="1357908"/>
            <a:ext cx="265653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Staggering price increases rewire</a:t>
            </a:r>
          </a:p>
          <a:p>
            <a:r>
              <a:rPr lang="en-US" sz="1200" dirty="0">
                <a:latin typeface="Arial" panose="020B0604020202020204" pitchFamily="34" charset="0"/>
                <a:cs typeface="Arial" panose="020B0604020202020204" pitchFamily="34" charset="0"/>
              </a:rPr>
              <a:t>global social, political, and economic relations, around the world</a:t>
            </a:r>
          </a:p>
        </p:txBody>
      </p:sp>
      <p:sp>
        <p:nvSpPr>
          <p:cNvPr id="21" name="TextBox 20">
            <a:extLst>
              <a:ext uri="{FF2B5EF4-FFF2-40B4-BE49-F238E27FC236}">
                <a16:creationId xmlns:a16="http://schemas.microsoft.com/office/drawing/2014/main" id="{C0C80B76-2085-E475-2D3F-08D4E8396B04}"/>
              </a:ext>
            </a:extLst>
          </p:cNvPr>
          <p:cNvSpPr txBox="1"/>
          <p:nvPr/>
        </p:nvSpPr>
        <p:spPr>
          <a:xfrm>
            <a:off x="8744383" y="742236"/>
            <a:ext cx="2582758" cy="646331"/>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Energy prices impact </a:t>
            </a:r>
          </a:p>
          <a:p>
            <a:r>
              <a:rPr lang="en-US" b="1" dirty="0">
                <a:solidFill>
                  <a:srgbClr val="7030A0"/>
                </a:solidFill>
                <a:latin typeface="Arial" panose="020B0604020202020204" pitchFamily="34" charset="0"/>
                <a:cs typeface="Arial" panose="020B0604020202020204" pitchFamily="34" charset="0"/>
              </a:rPr>
              <a:t>Everything *</a:t>
            </a:r>
          </a:p>
        </p:txBody>
      </p:sp>
      <p:sp>
        <p:nvSpPr>
          <p:cNvPr id="22" name="TextBox 21">
            <a:extLst>
              <a:ext uri="{FF2B5EF4-FFF2-40B4-BE49-F238E27FC236}">
                <a16:creationId xmlns:a16="http://schemas.microsoft.com/office/drawing/2014/main" id="{9222ADC7-69B6-C299-0E6F-B12B42901E92}"/>
              </a:ext>
            </a:extLst>
          </p:cNvPr>
          <p:cNvSpPr txBox="1"/>
          <p:nvPr/>
        </p:nvSpPr>
        <p:spPr>
          <a:xfrm>
            <a:off x="4907419" y="1357908"/>
            <a:ext cx="2523511"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 the Area of Matine and </a:t>
            </a:r>
          </a:p>
          <a:p>
            <a:r>
              <a:rPr lang="en-US" sz="1200" dirty="0">
                <a:latin typeface="Arial" panose="020B0604020202020204" pitchFamily="34" charset="0"/>
                <a:cs typeface="Arial" panose="020B0604020202020204" pitchFamily="34" charset="0"/>
              </a:rPr>
              <a:t>Aviation application, cost </a:t>
            </a:r>
          </a:p>
          <a:p>
            <a:r>
              <a:rPr lang="en-US" sz="1200" dirty="0">
                <a:latin typeface="Arial" panose="020B0604020202020204" pitchFamily="34" charset="0"/>
                <a:cs typeface="Arial" panose="020B0604020202020204" pitchFamily="34" charset="0"/>
              </a:rPr>
              <a:t>of ownership is very high</a:t>
            </a:r>
          </a:p>
          <a:p>
            <a:r>
              <a:rPr lang="en-US" sz="1200" dirty="0">
                <a:latin typeface="Arial" panose="020B0604020202020204" pitchFamily="34" charset="0"/>
                <a:cs typeface="Arial" panose="020B0604020202020204" pitchFamily="34" charset="0"/>
              </a:rPr>
              <a:t>and there’s very little </a:t>
            </a:r>
          </a:p>
          <a:p>
            <a:r>
              <a:rPr lang="en-US" sz="1200" dirty="0">
                <a:latin typeface="Arial" panose="020B0604020202020204" pitchFamily="34" charset="0"/>
                <a:cs typeface="Arial" panose="020B0604020202020204" pitchFamily="34" charset="0"/>
              </a:rPr>
              <a:t>infrastructure.</a:t>
            </a:r>
          </a:p>
        </p:txBody>
      </p:sp>
      <p:sp>
        <p:nvSpPr>
          <p:cNvPr id="23" name="TextBox 22">
            <a:extLst>
              <a:ext uri="{FF2B5EF4-FFF2-40B4-BE49-F238E27FC236}">
                <a16:creationId xmlns:a16="http://schemas.microsoft.com/office/drawing/2014/main" id="{E00F5468-4CFF-DE82-064D-C81AE5CFF58B}"/>
              </a:ext>
            </a:extLst>
          </p:cNvPr>
          <p:cNvSpPr txBox="1"/>
          <p:nvPr/>
        </p:nvSpPr>
        <p:spPr>
          <a:xfrm>
            <a:off x="4880506" y="2677179"/>
            <a:ext cx="2430987" cy="369332"/>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Fuel </a:t>
            </a:r>
            <a:r>
              <a:rPr lang="en-US" sz="1600" b="1" dirty="0">
                <a:solidFill>
                  <a:srgbClr val="7030A0"/>
                </a:solidFill>
                <a:latin typeface="Arial" panose="020B0604020202020204" pitchFamily="34" charset="0"/>
                <a:cs typeface="Arial" panose="020B0604020202020204" pitchFamily="34" charset="0"/>
              </a:rPr>
              <a:t>Cost</a:t>
            </a:r>
            <a:r>
              <a:rPr lang="en-US" b="1" dirty="0">
                <a:solidFill>
                  <a:srgbClr val="7030A0"/>
                </a:solidFill>
                <a:latin typeface="Arial" panose="020B0604020202020204" pitchFamily="34" charset="0"/>
                <a:cs typeface="Arial" panose="020B0604020202020204" pitchFamily="34" charset="0"/>
              </a:rPr>
              <a:t> Volatility **</a:t>
            </a:r>
          </a:p>
        </p:txBody>
      </p:sp>
      <p:sp>
        <p:nvSpPr>
          <p:cNvPr id="24" name="TextBox 23">
            <a:extLst>
              <a:ext uri="{FF2B5EF4-FFF2-40B4-BE49-F238E27FC236}">
                <a16:creationId xmlns:a16="http://schemas.microsoft.com/office/drawing/2014/main" id="{63F6533F-EC8C-B2F2-5369-E8355CE390AB}"/>
              </a:ext>
            </a:extLst>
          </p:cNvPr>
          <p:cNvSpPr txBox="1"/>
          <p:nvPr/>
        </p:nvSpPr>
        <p:spPr>
          <a:xfrm>
            <a:off x="4880506" y="3354287"/>
            <a:ext cx="2523511"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Gasoline, Diesel, and all other fossil fuels are dramatically increasing, rising from an index 0f 100 in 2013 to 215 in 2023.  and we’ve seen it go higher, especially lately.</a:t>
            </a:r>
          </a:p>
        </p:txBody>
      </p:sp>
      <p:sp>
        <p:nvSpPr>
          <p:cNvPr id="28" name="Text 5">
            <a:extLst>
              <a:ext uri="{FF2B5EF4-FFF2-40B4-BE49-F238E27FC236}">
                <a16:creationId xmlns:a16="http://schemas.microsoft.com/office/drawing/2014/main" id="{853B6B78-ED8B-08A8-DBDB-40F2E4F9692D}"/>
              </a:ext>
            </a:extLst>
          </p:cNvPr>
          <p:cNvSpPr/>
          <p:nvPr/>
        </p:nvSpPr>
        <p:spPr>
          <a:xfrm>
            <a:off x="537211" y="6072810"/>
            <a:ext cx="9340942" cy="666631"/>
          </a:xfrm>
          <a:prstGeom prst="rect">
            <a:avLst/>
          </a:prstGeom>
          <a:noFill/>
          <a:ln/>
        </p:spPr>
        <p:txBody>
          <a:bodyPr wrap="square" lIns="0" tIns="0" rIns="0" bIns="0" rtlCol="0" anchor="t"/>
          <a:lstStyle/>
          <a:p>
            <a:pPr algn="l">
              <a:lnSpc>
                <a:spcPts val="979"/>
              </a:lnSpc>
            </a:pPr>
            <a:r>
              <a:rPr lang="en-US" sz="1000" b="1" dirty="0">
                <a:solidFill>
                  <a:srgbClr val="181818"/>
                </a:solidFill>
                <a:latin typeface="Arial" panose="020B0604020202020204" pitchFamily="34" charset="0"/>
                <a:ea typeface="Poppins" pitchFamily="34" charset="-122"/>
                <a:cs typeface="Arial" panose="020B0604020202020204" pitchFamily="34" charset="0"/>
              </a:rPr>
              <a:t>* Source: </a:t>
            </a:r>
            <a:r>
              <a:rPr lang="en-US" sz="1000" b="1" u="none" dirty="0">
                <a:solidFill>
                  <a:srgbClr val="181818"/>
                </a:solidFill>
                <a:latin typeface="Arial" panose="020B0604020202020204" pitchFamily="34" charset="0"/>
                <a:ea typeface="Poppins" pitchFamily="34" charset="-122"/>
                <a:cs typeface="Arial" panose="020B0604020202020204" pitchFamily="34" charset="0"/>
                <a:hlinkClick r:id="rId2">
                  <a:extLst>
                    <a:ext uri="{A12FA001-AC4F-418D-AE19-62706E023703}">
                      <ahyp:hlinkClr xmlns:ahyp="http://schemas.microsoft.com/office/drawing/2018/hyperlinkcolor" val="tx"/>
                    </a:ext>
                  </a:extLst>
                </a:hlinkClick>
              </a:rPr>
              <a:t>https://ourworldindata.org/grapher/fossil-fuel-price-index</a:t>
            </a:r>
            <a:r>
              <a:rPr lang="en-US" sz="1000" b="1" dirty="0">
                <a:solidFill>
                  <a:srgbClr val="181818"/>
                </a:solidFill>
                <a:latin typeface="Arial" panose="020B0604020202020204" pitchFamily="34" charset="0"/>
                <a:ea typeface="Poppins" pitchFamily="34" charset="-122"/>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algn="l">
              <a:lnSpc>
                <a:spcPts val="979"/>
              </a:lnSpc>
            </a:pPr>
            <a:r>
              <a:rPr lang="en-US" sz="1000" b="1" dirty="0">
                <a:solidFill>
                  <a:srgbClr val="181818"/>
                </a:solidFill>
                <a:latin typeface="Arial" panose="020B0604020202020204" pitchFamily="34" charset="0"/>
                <a:ea typeface="Poppins" pitchFamily="34" charset="-122"/>
                <a:cs typeface="Arial" panose="020B0604020202020204" pitchFamily="34" charset="0"/>
              </a:rPr>
              <a:t>** Source: </a:t>
            </a:r>
            <a:r>
              <a:rPr lang="en-US" sz="1000" b="1" u="none" dirty="0">
                <a:solidFill>
                  <a:srgbClr val="181818"/>
                </a:solidFill>
                <a:latin typeface="Arial" panose="020B0604020202020204" pitchFamily="34" charset="0"/>
                <a:ea typeface="Poppins" pitchFamily="34" charset="-122"/>
                <a:cs typeface="Arial" panose="020B0604020202020204" pitchFamily="34" charset="0"/>
                <a:hlinkClick r:id="rId3">
                  <a:extLst>
                    <a:ext uri="{A12FA001-AC4F-418D-AE19-62706E023703}">
                      <ahyp:hlinkClr xmlns:ahyp="http://schemas.microsoft.com/office/drawing/2018/hyperlinkcolor" val="tx"/>
                    </a:ext>
                  </a:extLst>
                </a:hlinkClick>
              </a:rPr>
              <a:t>https://www.nytimes.com/2022/07/02/business/economy/gas-prices-global.html#:~:text=The%20staggering%20increase%20in%20the%20price%20of%20fuel,and%20hampering%20efforts%20to%20combat%20ruinous%20climate%20change.</a:t>
            </a:r>
            <a:endParaRPr lang="en-US" sz="1000" dirty="0">
              <a:latin typeface="Arial" panose="020B0604020202020204" pitchFamily="34" charset="0"/>
              <a:cs typeface="Arial" panose="020B0604020202020204" pitchFamily="34" charset="0"/>
            </a:endParaRPr>
          </a:p>
          <a:p>
            <a:pPr algn="l">
              <a:lnSpc>
                <a:spcPts val="979"/>
              </a:lnSpc>
            </a:pPr>
            <a:endParaRPr lang="en-US" sz="1000" dirty="0">
              <a:latin typeface="Arial" panose="020B0604020202020204" pitchFamily="34" charset="0"/>
              <a:cs typeface="Arial" panose="020B0604020202020204" pitchFamily="34" charset="0"/>
            </a:endParaRPr>
          </a:p>
        </p:txBody>
      </p:sp>
      <p:pic>
        <p:nvPicPr>
          <p:cNvPr id="29" name="Image 2" descr="https://pitch-assets-ccb95893-de3f-4266-973c-20049231b248.s3.eu-west-1.amazonaws.com/d4de6978-a2dd-4a7c-a787-d82d5cc78109?pitch-bytes=14474&amp;pitch-content-type=image%2Fjpeg">
            <a:extLst>
              <a:ext uri="{FF2B5EF4-FFF2-40B4-BE49-F238E27FC236}">
                <a16:creationId xmlns:a16="http://schemas.microsoft.com/office/drawing/2014/main" id="{081031CD-C731-E3E0-8A5F-2EBADC979ABE}"/>
              </a:ext>
            </a:extLst>
          </p:cNvPr>
          <p:cNvPicPr>
            <a:picLocks noChangeAspect="1"/>
          </p:cNvPicPr>
          <p:nvPr/>
        </p:nvPicPr>
        <p:blipFill>
          <a:blip r:embed="rId4"/>
          <a:srcRect/>
          <a:stretch/>
        </p:blipFill>
        <p:spPr>
          <a:xfrm>
            <a:off x="1017543" y="383517"/>
            <a:ext cx="1938996" cy="2703208"/>
          </a:xfrm>
          <a:prstGeom prst="rect">
            <a:avLst/>
          </a:prstGeom>
        </p:spPr>
      </p:pic>
      <p:sp>
        <p:nvSpPr>
          <p:cNvPr id="30" name="Oval 29">
            <a:extLst>
              <a:ext uri="{FF2B5EF4-FFF2-40B4-BE49-F238E27FC236}">
                <a16:creationId xmlns:a16="http://schemas.microsoft.com/office/drawing/2014/main" id="{A384045F-0ADF-FC5E-28D7-2B961A59D43A}"/>
              </a:ext>
            </a:extLst>
          </p:cNvPr>
          <p:cNvSpPr/>
          <p:nvPr/>
        </p:nvSpPr>
        <p:spPr>
          <a:xfrm>
            <a:off x="8186064" y="2667387"/>
            <a:ext cx="445770" cy="434340"/>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BA94884-2E47-AC12-29D3-F625970C3870}"/>
              </a:ext>
            </a:extLst>
          </p:cNvPr>
          <p:cNvSpPr txBox="1"/>
          <p:nvPr/>
        </p:nvSpPr>
        <p:spPr>
          <a:xfrm>
            <a:off x="8258106" y="2682389"/>
            <a:ext cx="301686" cy="369332"/>
          </a:xfrm>
          <a:prstGeom prst="rect">
            <a:avLst/>
          </a:prstGeom>
          <a:noFill/>
        </p:spPr>
        <p:txBody>
          <a:bodyPr wrap="none" rtlCol="0">
            <a:spAutoFit/>
          </a:bodyPr>
          <a:lstStyle/>
          <a:p>
            <a:r>
              <a:rPr lang="en-US" dirty="0"/>
              <a:t>4</a:t>
            </a:r>
          </a:p>
        </p:txBody>
      </p:sp>
      <p:sp>
        <p:nvSpPr>
          <p:cNvPr id="32" name="TextBox 31">
            <a:extLst>
              <a:ext uri="{FF2B5EF4-FFF2-40B4-BE49-F238E27FC236}">
                <a16:creationId xmlns:a16="http://schemas.microsoft.com/office/drawing/2014/main" id="{CC399E16-2057-D757-5E77-038EC5DB68CE}"/>
              </a:ext>
            </a:extLst>
          </p:cNvPr>
          <p:cNvSpPr txBox="1"/>
          <p:nvPr/>
        </p:nvSpPr>
        <p:spPr>
          <a:xfrm>
            <a:off x="8839007" y="2692181"/>
            <a:ext cx="941348" cy="369332"/>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Trends</a:t>
            </a:r>
          </a:p>
        </p:txBody>
      </p:sp>
      <p:sp>
        <p:nvSpPr>
          <p:cNvPr id="33" name="TextBox 32">
            <a:extLst>
              <a:ext uri="{FF2B5EF4-FFF2-40B4-BE49-F238E27FC236}">
                <a16:creationId xmlns:a16="http://schemas.microsoft.com/office/drawing/2014/main" id="{4E8E87DF-AEF4-01A0-1E87-57A6531317B5}"/>
              </a:ext>
            </a:extLst>
          </p:cNvPr>
          <p:cNvSpPr txBox="1"/>
          <p:nvPr/>
        </p:nvSpPr>
        <p:spPr>
          <a:xfrm>
            <a:off x="8818624" y="3251417"/>
            <a:ext cx="2523511" cy="212365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Four trends make CORE essential now, more than ever.  </a:t>
            </a:r>
          </a:p>
          <a:p>
            <a:pPr marL="228600" indent="-228600">
              <a:buAutoNum type="arabicPeriod"/>
            </a:pPr>
            <a:r>
              <a:rPr lang="en-US" sz="1200" dirty="0">
                <a:latin typeface="Arial" panose="020B0604020202020204" pitchFamily="34" charset="0"/>
                <a:cs typeface="Arial" panose="020B0604020202020204" pitchFamily="34" charset="0"/>
              </a:rPr>
              <a:t>The Inflation Reduction Act, </a:t>
            </a:r>
          </a:p>
          <a:p>
            <a:pPr marL="228600" indent="-228600">
              <a:buAutoNum type="arabicPeriod"/>
            </a:pPr>
            <a:r>
              <a:rPr lang="en-US" sz="1200" dirty="0">
                <a:latin typeface="Arial" panose="020B0604020202020204" pitchFamily="34" charset="0"/>
                <a:cs typeface="Arial" panose="020B0604020202020204" pitchFamily="34" charset="0"/>
              </a:rPr>
              <a:t>Current Emissions Regulations</a:t>
            </a:r>
          </a:p>
          <a:p>
            <a:pPr marL="228600" indent="-228600">
              <a:buAutoNum type="arabicPeriod"/>
            </a:pPr>
            <a:r>
              <a:rPr lang="en-US" sz="1200" dirty="0">
                <a:latin typeface="Arial" panose="020B0604020202020204" pitchFamily="34" charset="0"/>
                <a:cs typeface="Arial" panose="020B0604020202020204" pitchFamily="34" charset="0"/>
              </a:rPr>
              <a:t>Dependency on Foreign Oil</a:t>
            </a:r>
          </a:p>
          <a:p>
            <a:pPr marL="228600" indent="-228600">
              <a:buAutoNum type="arabicPeriod"/>
            </a:pPr>
            <a:r>
              <a:rPr lang="en-US" sz="1200" dirty="0">
                <a:latin typeface="Arial" panose="020B0604020202020204" pitchFamily="34" charset="0"/>
                <a:cs typeface="Arial" panose="020B0604020202020204" pitchFamily="34" charset="0"/>
              </a:rPr>
              <a:t>Consumer Confidence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These converging trends create an unprecedented Multi-Billion opportunity, for range–extending technology</a:t>
            </a:r>
          </a:p>
        </p:txBody>
      </p:sp>
      <p:sp>
        <p:nvSpPr>
          <p:cNvPr id="35" name="TextBox 34">
            <a:extLst>
              <a:ext uri="{FF2B5EF4-FFF2-40B4-BE49-F238E27FC236}">
                <a16:creationId xmlns:a16="http://schemas.microsoft.com/office/drawing/2014/main" id="{F7ACFA33-462C-A8B2-A38A-BC774B6774FC}"/>
              </a:ext>
            </a:extLst>
          </p:cNvPr>
          <p:cNvSpPr txBox="1"/>
          <p:nvPr/>
        </p:nvSpPr>
        <p:spPr>
          <a:xfrm>
            <a:off x="409050" y="4921654"/>
            <a:ext cx="7990003" cy="954107"/>
          </a:xfrm>
          <a:prstGeom prst="rect">
            <a:avLst/>
          </a:prstGeom>
          <a:noFill/>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CORE</a:t>
            </a:r>
            <a:r>
              <a:rPr lang="en-US" sz="1400" dirty="0">
                <a:solidFill>
                  <a:srgbClr val="0070C0"/>
                </a:solidFill>
                <a:latin typeface="Arial" panose="020B0604020202020204" pitchFamily="34" charset="0"/>
                <a:cs typeface="Arial" panose="020B0604020202020204" pitchFamily="34" charset="0"/>
              </a:rPr>
              <a:t> converts mechanical rotational energy from an existing drive shaft or motor system into regulated electrical charging voltage equivalent to OEM charging sources. This voltage is delivered directly to the vehicle’s existing charging architecture—allowing the battery to recharge while the system remains operational.</a:t>
            </a:r>
          </a:p>
        </p:txBody>
      </p:sp>
    </p:spTree>
    <p:extLst>
      <p:ext uri="{BB962C8B-B14F-4D97-AF65-F5344CB8AC3E}">
        <p14:creationId xmlns:p14="http://schemas.microsoft.com/office/powerpoint/2010/main" val="230556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19EFB-647E-55B8-6EB5-A157F76C7D3A}"/>
              </a:ext>
            </a:extLst>
          </p:cNvPr>
          <p:cNvSpPr/>
          <p:nvPr/>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394294-8B41-0C74-F10A-DC673785C494}"/>
              </a:ext>
            </a:extLst>
          </p:cNvPr>
          <p:cNvSpPr txBox="1"/>
          <p:nvPr/>
        </p:nvSpPr>
        <p:spPr>
          <a:xfrm>
            <a:off x="5485095" y="342900"/>
            <a:ext cx="1221809" cy="954107"/>
          </a:xfrm>
          <a:prstGeom prst="rect">
            <a:avLst/>
          </a:prstGeom>
          <a:noFill/>
        </p:spPr>
        <p:txBody>
          <a:bodyPr wrap="none" rtlCol="0">
            <a:spAutoFit/>
          </a:bodyPr>
          <a:lstStyle/>
          <a:p>
            <a:r>
              <a:rPr lang="en-US" sz="2800" b="1" dirty="0">
                <a:solidFill>
                  <a:schemeClr val="bg1">
                    <a:lumMod val="75000"/>
                  </a:schemeClr>
                </a:solidFill>
                <a:latin typeface="Arial" panose="020B0604020202020204" pitchFamily="34" charset="0"/>
              </a:rPr>
              <a:t>CORE</a:t>
            </a:r>
          </a:p>
          <a:p>
            <a:pPr algn="ctr"/>
            <a:endParaRPr lang="en-US" sz="2800" b="1" dirty="0">
              <a:solidFill>
                <a:schemeClr val="bg1">
                  <a:lumMod val="75000"/>
                </a:schemeClr>
              </a:solidFill>
              <a:latin typeface="Arial" panose="020B0604020202020204" pitchFamily="34" charset="0"/>
            </a:endParaRPr>
          </a:p>
        </p:txBody>
      </p:sp>
      <p:sp>
        <p:nvSpPr>
          <p:cNvPr id="7" name="TextBox 6">
            <a:extLst>
              <a:ext uri="{FF2B5EF4-FFF2-40B4-BE49-F238E27FC236}">
                <a16:creationId xmlns:a16="http://schemas.microsoft.com/office/drawing/2014/main" id="{E8D3E6DF-1858-72BE-D37E-5BEB5D505DA4}"/>
              </a:ext>
            </a:extLst>
          </p:cNvPr>
          <p:cNvSpPr txBox="1"/>
          <p:nvPr/>
        </p:nvSpPr>
        <p:spPr>
          <a:xfrm>
            <a:off x="502920" y="5056226"/>
            <a:ext cx="11224260" cy="954107"/>
          </a:xfrm>
          <a:prstGeom prst="rect">
            <a:avLst/>
          </a:prstGeom>
          <a:noFill/>
        </p:spPr>
        <p:txBody>
          <a:bodyPr wrap="square">
            <a:spAutoFit/>
          </a:bodyPr>
          <a:lstStyle/>
          <a:p>
            <a:pPr algn="l"/>
            <a:r>
              <a:rPr lang="en-US" sz="1400" b="1" kern="0" spc="12" dirty="0">
                <a:solidFill>
                  <a:schemeClr val="bg1"/>
                </a:solidFill>
                <a:latin typeface="Arial" panose="020B0604020202020204" pitchFamily="34" charset="0"/>
                <a:ea typeface="Oswald" pitchFamily="34" charset="-122"/>
                <a:cs typeface="Arial" panose="020B0604020202020204" pitchFamily="34" charset="0"/>
              </a:rPr>
              <a:t>WHILE INITIALLY INTENDED FOR MEDIUM AND LONG-RANGE </a:t>
            </a:r>
            <a:r>
              <a:rPr lang="en-US" sz="1400" b="1" kern="0" spc="12">
                <a:solidFill>
                  <a:schemeClr val="bg1"/>
                </a:solidFill>
                <a:latin typeface="Arial" panose="020B0604020202020204" pitchFamily="34" charset="0"/>
                <a:ea typeface="Oswald" pitchFamily="34" charset="-122"/>
                <a:cs typeface="Arial" panose="020B0604020202020204" pitchFamily="34" charset="0"/>
              </a:rPr>
              <a:t>DRIVING AND </a:t>
            </a:r>
            <a:r>
              <a:rPr lang="en-US" sz="1400" b="1" kern="0" spc="12" dirty="0">
                <a:solidFill>
                  <a:schemeClr val="bg1"/>
                </a:solidFill>
                <a:latin typeface="Arial" panose="020B0604020202020204" pitchFamily="34" charset="0"/>
                <a:ea typeface="Oswald" pitchFamily="34" charset="-122"/>
                <a:cs typeface="Arial" panose="020B0604020202020204" pitchFamily="34" charset="0"/>
              </a:rPr>
              <a:t>TRANSPORTATION, CORE CAN BE APPLIED TO ANY ELECTRICAL MOTOR WITH A ROTATING SHAFT, BATTERY ARRAY, AND SUBSEQUENT CHARGING SYSTEM.  </a:t>
            </a:r>
            <a:endParaRPr lang="en-US" sz="1400" b="1" dirty="0">
              <a:solidFill>
                <a:schemeClr val="bg1"/>
              </a:solidFill>
              <a:latin typeface="Arial" panose="020B0604020202020204" pitchFamily="34" charset="0"/>
              <a:cs typeface="Arial" panose="020B0604020202020204" pitchFamily="34" charset="0"/>
            </a:endParaRPr>
          </a:p>
          <a:p>
            <a:pPr algn="l"/>
            <a:endParaRPr lang="en-US" sz="1400" b="1" dirty="0">
              <a:solidFill>
                <a:schemeClr val="bg1"/>
              </a:solidFill>
              <a:latin typeface="Arial" panose="020B0604020202020204" pitchFamily="34" charset="0"/>
              <a:cs typeface="Arial" panose="020B0604020202020204" pitchFamily="34" charset="0"/>
            </a:endParaRPr>
          </a:p>
          <a:p>
            <a:pPr algn="l"/>
            <a:r>
              <a:rPr lang="en-US" sz="1400" b="1" kern="0" spc="12" dirty="0">
                <a:solidFill>
                  <a:schemeClr val="bg1"/>
                </a:solidFill>
                <a:latin typeface="Arial" panose="020B0604020202020204" pitchFamily="34" charset="0"/>
                <a:ea typeface="Oswald" pitchFamily="34" charset="-122"/>
                <a:cs typeface="Arial" panose="020B0604020202020204" pitchFamily="34" charset="0"/>
              </a:rPr>
              <a:t>CORE enables unlimited range for any Electric Vehicle, Aircraft, Marine Vessel, or Power Generator system – while it’s in use.</a:t>
            </a:r>
            <a:endParaRPr lang="en-US" sz="1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0C88584-CEE6-D4C0-B0B5-DCBA62902709}"/>
              </a:ext>
            </a:extLst>
          </p:cNvPr>
          <p:cNvSpPr txBox="1"/>
          <p:nvPr/>
        </p:nvSpPr>
        <p:spPr>
          <a:xfrm>
            <a:off x="796291" y="991403"/>
            <a:ext cx="10298430" cy="3416320"/>
          </a:xfrm>
          <a:prstGeom prst="rect">
            <a:avLst/>
          </a:prstGeom>
          <a:noFill/>
        </p:spPr>
        <p:txBody>
          <a:bodyPr wrap="square">
            <a:spAutoFit/>
          </a:bodyPr>
          <a:lstStyle/>
          <a:p>
            <a:pPr marL="0" marR="0">
              <a:buNone/>
            </a:pPr>
            <a:r>
              <a:rPr lang="en-US" sz="1800" kern="100" dirty="0">
                <a:solidFill>
                  <a:schemeClr val="bg1"/>
                </a:solidFill>
                <a:effectLst/>
                <a:latin typeface="Arial" panose="020B0604020202020204" pitchFamily="34" charset="0"/>
                <a:ea typeface="Calibri" panose="020F0502020204030204" pitchFamily="34" charset="0"/>
              </a:rPr>
              <a:t>CORE® is a </a:t>
            </a:r>
            <a:r>
              <a:rPr lang="en-US" sz="1800" b="1" kern="100" dirty="0">
                <a:solidFill>
                  <a:schemeClr val="bg1"/>
                </a:solidFill>
                <a:effectLst/>
                <a:latin typeface="Arial" panose="020B0604020202020204" pitchFamily="34" charset="0"/>
                <a:ea typeface="Calibri" panose="020F0502020204030204" pitchFamily="34" charset="0"/>
              </a:rPr>
              <a:t>portable, onboard, continuous charging system</a:t>
            </a:r>
            <a:r>
              <a:rPr lang="en-US" sz="1800" kern="100" dirty="0">
                <a:solidFill>
                  <a:schemeClr val="bg1"/>
                </a:solidFill>
                <a:effectLst/>
                <a:latin typeface="Arial" panose="020B0604020202020204" pitchFamily="34" charset="0"/>
                <a:ea typeface="Calibri" panose="020F0502020204030204" pitchFamily="34" charset="0"/>
              </a:rPr>
              <a:t> that produces charging-equivalent electrical voltage while a vehicle or device is in motion. It is designed to replicate the electrical conditions of an external charging station—</a:t>
            </a:r>
            <a:r>
              <a:rPr lang="en-US" sz="1800" b="1" kern="100" dirty="0">
                <a:solidFill>
                  <a:schemeClr val="bg1"/>
                </a:solidFill>
                <a:effectLst/>
                <a:latin typeface="Arial" panose="020B0604020202020204" pitchFamily="34" charset="0"/>
                <a:ea typeface="Calibri" panose="020F0502020204030204" pitchFamily="34" charset="0"/>
              </a:rPr>
              <a:t>without drawing energy from the vehicle’s main battery array (MBA)</a:t>
            </a:r>
            <a:r>
              <a:rPr lang="en-US" sz="1800" kern="100" dirty="0">
                <a:solidFill>
                  <a:schemeClr val="bg1"/>
                </a:solidFill>
                <a:effectLst/>
                <a:latin typeface="Arial" panose="020B0604020202020204" pitchFamily="34" charset="0"/>
                <a:ea typeface="Calibri" panose="020F0502020204030204" pitchFamily="34" charset="0"/>
              </a:rPr>
              <a:t>.</a:t>
            </a:r>
          </a:p>
          <a:p>
            <a:pPr marL="0" marR="0">
              <a:buNone/>
            </a:pPr>
            <a:endParaRPr lang="en-US" sz="1800" kern="100" dirty="0">
              <a:solidFill>
                <a:schemeClr val="bg1"/>
              </a:solidFill>
              <a:effectLst/>
              <a:latin typeface="Arial" panose="020B0604020202020204" pitchFamily="34" charset="0"/>
              <a:ea typeface="Calibri" panose="020F0502020204030204" pitchFamily="34" charset="0"/>
            </a:endParaRPr>
          </a:p>
          <a:p>
            <a:pPr marL="0" marR="0">
              <a:buNone/>
            </a:pPr>
            <a:r>
              <a:rPr lang="en-US" sz="1800" kern="100" dirty="0">
                <a:solidFill>
                  <a:schemeClr val="bg1"/>
                </a:solidFill>
                <a:effectLst/>
                <a:latin typeface="Arial" panose="020B0604020202020204" pitchFamily="34" charset="0"/>
                <a:ea typeface="Calibri" panose="020F0502020204030204" pitchFamily="34" charset="0"/>
              </a:rPr>
              <a:t>In practical terms, CORE® enables electric systems to:</a:t>
            </a:r>
          </a:p>
          <a:p>
            <a:pPr marL="342900" marR="0" lvl="0" indent="-342900">
              <a:buSzPts val="1000"/>
              <a:buFont typeface="Symbol" panose="05050102010706020507" pitchFamily="18" charset="2"/>
              <a:buChar char=""/>
              <a:tabLst>
                <a:tab pos="457200" algn="l"/>
              </a:tabLst>
            </a:pPr>
            <a:r>
              <a:rPr lang="en-US" sz="1800" kern="100" dirty="0">
                <a:solidFill>
                  <a:schemeClr val="bg1"/>
                </a:solidFill>
                <a:effectLst/>
                <a:latin typeface="Arial" panose="020B0604020202020204" pitchFamily="34" charset="0"/>
                <a:ea typeface="Calibri" panose="020F0502020204030204" pitchFamily="34" charset="0"/>
              </a:rPr>
              <a:t>Operate </a:t>
            </a:r>
            <a:r>
              <a:rPr lang="en-US" sz="1800" b="1" kern="100" dirty="0">
                <a:solidFill>
                  <a:schemeClr val="bg1"/>
                </a:solidFill>
                <a:effectLst/>
                <a:latin typeface="Arial" panose="020B0604020202020204" pitchFamily="34" charset="0"/>
                <a:ea typeface="Calibri" panose="020F0502020204030204" pitchFamily="34" charset="0"/>
              </a:rPr>
              <a:t>while being continuously recharged</a:t>
            </a:r>
            <a:endParaRPr lang="en-US" sz="1800" kern="100" dirty="0">
              <a:solidFill>
                <a:schemeClr val="bg1"/>
              </a:solidFill>
              <a:effectLst/>
              <a:latin typeface="Arial" panose="020B060402020202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1800" kern="100" dirty="0">
                <a:solidFill>
                  <a:schemeClr val="bg1"/>
                </a:solidFill>
                <a:effectLst/>
                <a:latin typeface="Arial" panose="020B0604020202020204" pitchFamily="34" charset="0"/>
                <a:ea typeface="Calibri" panose="020F0502020204030204" pitchFamily="34" charset="0"/>
              </a:rPr>
              <a:t>Achieve </a:t>
            </a:r>
            <a:r>
              <a:rPr lang="en-US" sz="1800" b="1" kern="100" dirty="0">
                <a:solidFill>
                  <a:schemeClr val="bg1"/>
                </a:solidFill>
                <a:effectLst/>
                <a:latin typeface="Arial" panose="020B0604020202020204" pitchFamily="34" charset="0"/>
                <a:ea typeface="Calibri" panose="020F0502020204030204" pitchFamily="34" charset="0"/>
              </a:rPr>
              <a:t>5x–10x increases in operational time or range</a:t>
            </a:r>
            <a:r>
              <a:rPr lang="en-US" sz="1800" kern="100" dirty="0">
                <a:solidFill>
                  <a:schemeClr val="bg1"/>
                </a:solidFill>
                <a:effectLst/>
                <a:latin typeface="Arial" panose="020B0604020202020204" pitchFamily="34" charset="0"/>
                <a:ea typeface="Calibri" panose="020F0502020204030204" pitchFamily="34" charset="0"/>
              </a:rPr>
              <a:t>, depending on application and usage conditions</a:t>
            </a:r>
          </a:p>
          <a:p>
            <a:pPr marL="342900" marR="0" lvl="0" indent="-342900">
              <a:buSzPts val="1000"/>
              <a:buFont typeface="Symbol" panose="05050102010706020507" pitchFamily="18" charset="2"/>
              <a:buChar char=""/>
              <a:tabLst>
                <a:tab pos="457200" algn="l"/>
              </a:tabLst>
            </a:pPr>
            <a:r>
              <a:rPr lang="en-US" sz="1800" kern="100" dirty="0">
                <a:solidFill>
                  <a:schemeClr val="bg1"/>
                </a:solidFill>
                <a:effectLst/>
                <a:latin typeface="Arial" panose="020B0604020202020204" pitchFamily="34" charset="0"/>
                <a:ea typeface="Calibri" panose="020F0502020204030204" pitchFamily="34" charset="0"/>
              </a:rPr>
              <a:t>Reduce or eliminate dependency on stationary charging infrastructure</a:t>
            </a:r>
          </a:p>
          <a:p>
            <a:pPr marL="342900" marR="0" lvl="0" indent="-342900">
              <a:buSzPts val="1000"/>
              <a:buFont typeface="Symbol" panose="05050102010706020507" pitchFamily="18" charset="2"/>
              <a:buChar char=""/>
              <a:tabLst>
                <a:tab pos="457200" algn="l"/>
              </a:tabLst>
            </a:pPr>
            <a:r>
              <a:rPr lang="en-US" sz="1800" kern="100" dirty="0">
                <a:solidFill>
                  <a:schemeClr val="bg1"/>
                </a:solidFill>
                <a:effectLst/>
                <a:latin typeface="Arial" panose="020B0604020202020204" pitchFamily="34" charset="0"/>
                <a:ea typeface="Calibri" panose="020F0502020204030204" pitchFamily="34" charset="0"/>
              </a:rPr>
              <a:t>Lower total cost of ownership</a:t>
            </a:r>
          </a:p>
          <a:p>
            <a:pPr marL="342900" marR="0" lvl="0" indent="-342900">
              <a:buSzPts val="1000"/>
              <a:buFont typeface="Symbol" panose="05050102010706020507" pitchFamily="18" charset="2"/>
              <a:buChar char=""/>
              <a:tabLst>
                <a:tab pos="457200" algn="l"/>
              </a:tabLst>
            </a:pPr>
            <a:r>
              <a:rPr lang="en-US" sz="1800" kern="100" dirty="0">
                <a:solidFill>
                  <a:schemeClr val="bg1"/>
                </a:solidFill>
                <a:effectLst/>
                <a:latin typeface="Arial" panose="020B0604020202020204" pitchFamily="34" charset="0"/>
                <a:ea typeface="Calibri" panose="020F0502020204030204" pitchFamily="34" charset="0"/>
              </a:rPr>
              <a:t>Significantly reduce emissions and fossil fuel dependence</a:t>
            </a:r>
          </a:p>
        </p:txBody>
      </p:sp>
    </p:spTree>
    <p:extLst>
      <p:ext uri="{BB962C8B-B14F-4D97-AF65-F5344CB8AC3E}">
        <p14:creationId xmlns:p14="http://schemas.microsoft.com/office/powerpoint/2010/main" val="300542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45583-26C1-3F9A-2FBD-53838A19E161}"/>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4" name="Picture 43">
            <a:extLst>
              <a:ext uri="{FF2B5EF4-FFF2-40B4-BE49-F238E27FC236}">
                <a16:creationId xmlns:a16="http://schemas.microsoft.com/office/drawing/2014/main" id="{1B06CD0A-96E1-033D-7A56-B48F79EC0B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98039" y="881620"/>
            <a:ext cx="492323" cy="492323"/>
          </a:xfrm>
          <a:prstGeom prst="rect">
            <a:avLst/>
          </a:prstGeom>
        </p:spPr>
      </p:pic>
      <p:sp>
        <p:nvSpPr>
          <p:cNvPr id="46" name="TextBox 45">
            <a:extLst>
              <a:ext uri="{FF2B5EF4-FFF2-40B4-BE49-F238E27FC236}">
                <a16:creationId xmlns:a16="http://schemas.microsoft.com/office/drawing/2014/main" id="{3C0B49D4-23A4-2468-A99B-F81451B4B3B4}"/>
              </a:ext>
            </a:extLst>
          </p:cNvPr>
          <p:cNvSpPr txBox="1"/>
          <p:nvPr/>
        </p:nvSpPr>
        <p:spPr>
          <a:xfrm>
            <a:off x="7923399" y="881620"/>
            <a:ext cx="3521990"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Simultaneously recharge a battery while in use – just like laptops and other battery-powered equipment can operate while in use.</a:t>
            </a:r>
          </a:p>
          <a:p>
            <a:endParaRPr lang="en-US" sz="1400" b="1" dirty="0">
              <a:latin typeface="Arial" panose="020B0604020202020204" pitchFamily="34" charset="0"/>
              <a:cs typeface="Arial" panose="020B0604020202020204" pitchFamily="34" charset="0"/>
            </a:endParaRPr>
          </a:p>
        </p:txBody>
      </p:sp>
      <p:pic>
        <p:nvPicPr>
          <p:cNvPr id="60" name="Picture 59">
            <a:extLst>
              <a:ext uri="{FF2B5EF4-FFF2-40B4-BE49-F238E27FC236}">
                <a16:creationId xmlns:a16="http://schemas.microsoft.com/office/drawing/2014/main" id="{DED9A28A-170A-D333-732D-A72BC65A32A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54902" y="4883356"/>
            <a:ext cx="645026" cy="618122"/>
          </a:xfrm>
          <a:prstGeom prst="rect">
            <a:avLst/>
          </a:prstGeom>
        </p:spPr>
      </p:pic>
      <p:sp>
        <p:nvSpPr>
          <p:cNvPr id="65" name="TextBox 64">
            <a:extLst>
              <a:ext uri="{FF2B5EF4-FFF2-40B4-BE49-F238E27FC236}">
                <a16:creationId xmlns:a16="http://schemas.microsoft.com/office/drawing/2014/main" id="{D0B3403F-1C3F-A262-68C6-13424C734DEF}"/>
              </a:ext>
            </a:extLst>
          </p:cNvPr>
          <p:cNvSpPr txBox="1"/>
          <p:nvPr/>
        </p:nvSpPr>
        <p:spPr>
          <a:xfrm>
            <a:off x="7898193" y="2176835"/>
            <a:ext cx="3547196"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Initially for medium and long-range transportation, can be applied to any electrical motor with a rotating shaft and battery</a:t>
            </a:r>
          </a:p>
          <a:p>
            <a:endParaRPr lang="en-US" sz="1400" b="1" dirty="0">
              <a:latin typeface="Arial" panose="020B0604020202020204" pitchFamily="34" charset="0"/>
              <a:cs typeface="Arial" panose="020B0604020202020204" pitchFamily="34" charset="0"/>
            </a:endParaRPr>
          </a:p>
        </p:txBody>
      </p:sp>
      <p:pic>
        <p:nvPicPr>
          <p:cNvPr id="78" name="Picture 77">
            <a:extLst>
              <a:ext uri="{FF2B5EF4-FFF2-40B4-BE49-F238E27FC236}">
                <a16:creationId xmlns:a16="http://schemas.microsoft.com/office/drawing/2014/main" id="{B4343ABC-4B50-95F4-AE97-604A9108BC1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34978" y="2125723"/>
            <a:ext cx="1284875" cy="719859"/>
          </a:xfrm>
          <a:prstGeom prst="rect">
            <a:avLst/>
          </a:prstGeom>
        </p:spPr>
      </p:pic>
      <p:pic>
        <p:nvPicPr>
          <p:cNvPr id="81" name="Picture 80">
            <a:extLst>
              <a:ext uri="{FF2B5EF4-FFF2-40B4-BE49-F238E27FC236}">
                <a16:creationId xmlns:a16="http://schemas.microsoft.com/office/drawing/2014/main" id="{B33BCE5F-7253-7437-2E27-E879CDF0510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31431" y="3507748"/>
            <a:ext cx="1091968" cy="655181"/>
          </a:xfrm>
          <a:prstGeom prst="rect">
            <a:avLst/>
          </a:prstGeom>
        </p:spPr>
      </p:pic>
      <p:sp>
        <p:nvSpPr>
          <p:cNvPr id="82" name="TextBox 81">
            <a:extLst>
              <a:ext uri="{FF2B5EF4-FFF2-40B4-BE49-F238E27FC236}">
                <a16:creationId xmlns:a16="http://schemas.microsoft.com/office/drawing/2014/main" id="{7D7E265E-D7E9-D4C3-9BB4-DE9478C3D7AD}"/>
              </a:ext>
            </a:extLst>
          </p:cNvPr>
          <p:cNvSpPr txBox="1"/>
          <p:nvPr/>
        </p:nvSpPr>
        <p:spPr>
          <a:xfrm>
            <a:off x="7923399" y="3507748"/>
            <a:ext cx="3521990"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Adaptable to combustion type vehicles, so can be applied to existing platforms, aftermarket</a:t>
            </a:r>
          </a:p>
          <a:p>
            <a:endParaRPr lang="en-US" sz="1400" b="1"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3D39BBC9-D5E5-2619-3048-1CC769C06BE7}"/>
              </a:ext>
            </a:extLst>
          </p:cNvPr>
          <p:cNvSpPr txBox="1"/>
          <p:nvPr/>
        </p:nvSpPr>
        <p:spPr>
          <a:xfrm>
            <a:off x="7923399" y="4855147"/>
            <a:ext cx="3521990"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Sustainable, affordable, and capable of overcoming any EV adoption barriers, by extending the range of such EV’s, indefinitely </a:t>
            </a:r>
          </a:p>
          <a:p>
            <a:endParaRPr lang="en-US" sz="1400" b="1" dirty="0">
              <a:latin typeface="Arial" panose="020B0604020202020204" pitchFamily="34" charset="0"/>
              <a:cs typeface="Arial" panose="020B0604020202020204" pitchFamily="34" charset="0"/>
            </a:endParaRPr>
          </a:p>
        </p:txBody>
      </p:sp>
      <p:pic>
        <p:nvPicPr>
          <p:cNvPr id="84" name="Picture 83">
            <a:extLst>
              <a:ext uri="{FF2B5EF4-FFF2-40B4-BE49-F238E27FC236}">
                <a16:creationId xmlns:a16="http://schemas.microsoft.com/office/drawing/2014/main" id="{6478D80A-AB1D-D34F-FBA7-0699CBF6A1A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786100" y="3984801"/>
            <a:ext cx="3521989" cy="2559312"/>
          </a:xfrm>
          <a:prstGeom prst="rect">
            <a:avLst/>
          </a:prstGeom>
        </p:spPr>
      </p:pic>
      <p:pic>
        <p:nvPicPr>
          <p:cNvPr id="3" name="Picture 2">
            <a:extLst>
              <a:ext uri="{FF2B5EF4-FFF2-40B4-BE49-F238E27FC236}">
                <a16:creationId xmlns:a16="http://schemas.microsoft.com/office/drawing/2014/main" id="{F97A6F6D-0451-B057-CA6F-03474BF65F35}"/>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14128" y="336624"/>
            <a:ext cx="6381650" cy="3648177"/>
          </a:xfrm>
          <a:prstGeom prst="rect">
            <a:avLst/>
          </a:prstGeom>
        </p:spPr>
      </p:pic>
    </p:spTree>
    <p:extLst>
      <p:ext uri="{BB962C8B-B14F-4D97-AF65-F5344CB8AC3E}">
        <p14:creationId xmlns:p14="http://schemas.microsoft.com/office/powerpoint/2010/main" val="177822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668F9-DF46-945E-F166-CA99AF9A655E}"/>
              </a:ext>
            </a:extLst>
          </p:cNvPr>
          <p:cNvPicPr>
            <a:picLocks/>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1015" y="755073"/>
            <a:ext cx="3626636" cy="5583382"/>
          </a:xfrm>
          <a:prstGeom prst="rect">
            <a:avLst/>
          </a:prstGeom>
        </p:spPr>
      </p:pic>
      <p:sp>
        <p:nvSpPr>
          <p:cNvPr id="9" name="TextBox 8">
            <a:extLst>
              <a:ext uri="{FF2B5EF4-FFF2-40B4-BE49-F238E27FC236}">
                <a16:creationId xmlns:a16="http://schemas.microsoft.com/office/drawing/2014/main" id="{7EA4D430-83D8-2359-2201-5B1DF577F145}"/>
              </a:ext>
            </a:extLst>
          </p:cNvPr>
          <p:cNvSpPr txBox="1"/>
          <p:nvPr/>
        </p:nvSpPr>
        <p:spPr>
          <a:xfrm>
            <a:off x="6096000" y="260430"/>
            <a:ext cx="3692036"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CORE Design</a:t>
            </a:r>
          </a:p>
        </p:txBody>
      </p:sp>
      <p:sp>
        <p:nvSpPr>
          <p:cNvPr id="10" name="TextBox 9">
            <a:extLst>
              <a:ext uri="{FF2B5EF4-FFF2-40B4-BE49-F238E27FC236}">
                <a16:creationId xmlns:a16="http://schemas.microsoft.com/office/drawing/2014/main" id="{A69F4EFC-91A7-4701-94E3-A37E97F02226}"/>
              </a:ext>
            </a:extLst>
          </p:cNvPr>
          <p:cNvSpPr txBox="1"/>
          <p:nvPr/>
        </p:nvSpPr>
        <p:spPr>
          <a:xfrm>
            <a:off x="5278215" y="1055533"/>
            <a:ext cx="6123391" cy="144655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Adaptable</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CORE technology is designed to be integrated into current EV technology, after-market, and future designs. CORE is designed and intended to be versatile and easily adaptable.</a:t>
            </a:r>
          </a:p>
          <a:p>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C709DA-B815-D21E-66D7-E8BC1B417723}"/>
              </a:ext>
            </a:extLst>
          </p:cNvPr>
          <p:cNvSpPr txBox="1"/>
          <p:nvPr/>
        </p:nvSpPr>
        <p:spPr>
          <a:xfrm>
            <a:off x="5278215" y="2453704"/>
            <a:ext cx="6123391" cy="95410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Real-Time</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Keep on driving, bypassing the Charging Stations, at malls, Businesses, and hotels.</a:t>
            </a:r>
          </a:p>
        </p:txBody>
      </p:sp>
      <p:sp>
        <p:nvSpPr>
          <p:cNvPr id="12" name="TextBox 11">
            <a:extLst>
              <a:ext uri="{FF2B5EF4-FFF2-40B4-BE49-F238E27FC236}">
                <a16:creationId xmlns:a16="http://schemas.microsoft.com/office/drawing/2014/main" id="{DCAE160E-48F0-FE1B-3A20-53DA36621E0D}"/>
              </a:ext>
            </a:extLst>
          </p:cNvPr>
          <p:cNvSpPr txBox="1"/>
          <p:nvPr/>
        </p:nvSpPr>
        <p:spPr>
          <a:xfrm>
            <a:off x="5242031" y="3723062"/>
            <a:ext cx="6159575" cy="95410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Autonomous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Fully self-contained, and capable of providing charging voltages to the battery, while in operation. </a:t>
            </a:r>
          </a:p>
        </p:txBody>
      </p:sp>
      <p:sp>
        <p:nvSpPr>
          <p:cNvPr id="13" name="TextBox 12">
            <a:extLst>
              <a:ext uri="{FF2B5EF4-FFF2-40B4-BE49-F238E27FC236}">
                <a16:creationId xmlns:a16="http://schemas.microsoft.com/office/drawing/2014/main" id="{EE69FA92-0163-AE48-E4C8-1E194393DFFE}"/>
              </a:ext>
            </a:extLst>
          </p:cNvPr>
          <p:cNvSpPr txBox="1"/>
          <p:nvPr/>
        </p:nvSpPr>
        <p:spPr>
          <a:xfrm>
            <a:off x="5242030" y="5016406"/>
            <a:ext cx="6159576" cy="144655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Simple</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CORE technology is designed to be easily integrated with just a few connections. the technology was designed that if any part fails, it would not interfere with the </a:t>
            </a:r>
            <a:r>
              <a:rPr lang="en-US" sz="1400" b="1" i="1" dirty="0">
                <a:latin typeface="Arial" panose="020B0604020202020204" pitchFamily="34" charset="0"/>
                <a:cs typeface="Arial" panose="020B0604020202020204" pitchFamily="34" charset="0"/>
              </a:rPr>
              <a:t>Normal</a:t>
            </a:r>
            <a:r>
              <a:rPr lang="en-US" sz="1400" dirty="0">
                <a:latin typeface="Arial" panose="020B0604020202020204" pitchFamily="34" charset="0"/>
                <a:cs typeface="Arial" panose="020B0604020202020204" pitchFamily="34" charset="0"/>
              </a:rPr>
              <a:t> operations of the vehicle.</a:t>
            </a:r>
          </a:p>
          <a:p>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945AE79-53AF-45F5-2310-1681180D9D73}"/>
              </a:ext>
            </a:extLst>
          </p:cNvPr>
          <p:cNvSpPr/>
          <p:nvPr/>
        </p:nvSpPr>
        <p:spPr>
          <a:xfrm>
            <a:off x="5077608" y="1031344"/>
            <a:ext cx="6323998" cy="1236221"/>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A7B95F-D992-3346-8E52-88740B77F803}"/>
              </a:ext>
            </a:extLst>
          </p:cNvPr>
          <p:cNvSpPr/>
          <p:nvPr/>
        </p:nvSpPr>
        <p:spPr>
          <a:xfrm>
            <a:off x="5077608" y="2453704"/>
            <a:ext cx="6323998" cy="103484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3AAEA8-0A3E-F8F1-A99C-731CFCA8B1FD}"/>
              </a:ext>
            </a:extLst>
          </p:cNvPr>
          <p:cNvSpPr/>
          <p:nvPr/>
        </p:nvSpPr>
        <p:spPr>
          <a:xfrm>
            <a:off x="5077608" y="3674683"/>
            <a:ext cx="6323998" cy="103484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87674-094A-9473-CD19-BD0B8940EAAA}"/>
              </a:ext>
            </a:extLst>
          </p:cNvPr>
          <p:cNvSpPr/>
          <p:nvPr/>
        </p:nvSpPr>
        <p:spPr>
          <a:xfrm>
            <a:off x="5077608" y="4944041"/>
            <a:ext cx="6323998" cy="1394414"/>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96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D536A-3B9F-5B16-4B8D-44EB28EACFB3}"/>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9DD1DF90-9242-B39B-A182-AA04FC3E83BE}"/>
              </a:ext>
            </a:extLst>
          </p:cNvPr>
          <p:cNvSpPr txBox="1"/>
          <p:nvPr/>
        </p:nvSpPr>
        <p:spPr>
          <a:xfrm>
            <a:off x="494852" y="2463728"/>
            <a:ext cx="2485016"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CORE</a:t>
            </a:r>
          </a:p>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Difference</a:t>
            </a:r>
          </a:p>
        </p:txBody>
      </p:sp>
      <p:sp>
        <p:nvSpPr>
          <p:cNvPr id="6" name="TextBox 5">
            <a:extLst>
              <a:ext uri="{FF2B5EF4-FFF2-40B4-BE49-F238E27FC236}">
                <a16:creationId xmlns:a16="http://schemas.microsoft.com/office/drawing/2014/main" id="{CCD622EB-D626-AE55-F312-018D5A843FFB}"/>
              </a:ext>
            </a:extLst>
          </p:cNvPr>
          <p:cNvSpPr txBox="1"/>
          <p:nvPr/>
        </p:nvSpPr>
        <p:spPr>
          <a:xfrm>
            <a:off x="494852" y="3538444"/>
            <a:ext cx="2485016" cy="553998"/>
          </a:xfrm>
          <a:prstGeom prst="rect">
            <a:avLst/>
          </a:prstGeom>
          <a:noFill/>
        </p:spPr>
        <p:txBody>
          <a:bodyPr wrap="square" rtlCol="0">
            <a:spAutoFit/>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sets</a:t>
            </a:r>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CORE apart From the competition</a:t>
            </a:r>
          </a:p>
        </p:txBody>
      </p:sp>
      <p:sp>
        <p:nvSpPr>
          <p:cNvPr id="8" name="TextBox 7">
            <a:extLst>
              <a:ext uri="{FF2B5EF4-FFF2-40B4-BE49-F238E27FC236}">
                <a16:creationId xmlns:a16="http://schemas.microsoft.com/office/drawing/2014/main" id="{CA631F40-587D-721C-D3BC-13143C4905BC}"/>
              </a:ext>
            </a:extLst>
          </p:cNvPr>
          <p:cNvSpPr txBox="1"/>
          <p:nvPr/>
        </p:nvSpPr>
        <p:spPr>
          <a:xfrm>
            <a:off x="3474720" y="387520"/>
            <a:ext cx="3400098" cy="2000548"/>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No Plug-In Required</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Core reuses its own energy, created as the </a:t>
            </a:r>
          </a:p>
          <a:p>
            <a:r>
              <a:rPr lang="en-US" sz="1200" dirty="0">
                <a:solidFill>
                  <a:schemeClr val="bg1"/>
                </a:solidFill>
                <a:latin typeface="Arial" panose="020B0604020202020204" pitchFamily="34" charset="0"/>
                <a:cs typeface="Arial" panose="020B0604020202020204" pitchFamily="34" charset="0"/>
              </a:rPr>
              <a:t>Engine operates, and doesn’t need any form</a:t>
            </a:r>
          </a:p>
          <a:p>
            <a:r>
              <a:rPr lang="en-US" sz="1200" dirty="0">
                <a:solidFill>
                  <a:schemeClr val="bg1"/>
                </a:solidFill>
                <a:latin typeface="Arial" panose="020B0604020202020204" pitchFamily="34" charset="0"/>
                <a:cs typeface="Arial" panose="020B0604020202020204" pitchFamily="34" charset="0"/>
              </a:rPr>
              <a:t>of recharging or plug in, while stationary. </a:t>
            </a:r>
          </a:p>
          <a:p>
            <a:r>
              <a:rPr lang="en-US" sz="1200" dirty="0">
                <a:solidFill>
                  <a:schemeClr val="bg1"/>
                </a:solidFill>
                <a:latin typeface="Arial" panose="020B0604020202020204" pitchFamily="34" charset="0"/>
                <a:cs typeface="Arial" panose="020B0604020202020204" pitchFamily="34" charset="0"/>
              </a:rPr>
              <a:t>The chargeability extends the life of the battery.</a:t>
            </a:r>
          </a:p>
          <a:p>
            <a:r>
              <a:rPr lang="en-US" sz="1200" dirty="0">
                <a:solidFill>
                  <a:schemeClr val="bg1"/>
                </a:solidFill>
                <a:latin typeface="Arial" panose="020B0604020202020204" pitchFamily="34" charset="0"/>
                <a:cs typeface="Arial" panose="020B0604020202020204" pitchFamily="34" charset="0"/>
              </a:rPr>
              <a:t>CORE will not alter the vehicle behavior itself, </a:t>
            </a:r>
          </a:p>
          <a:p>
            <a:r>
              <a:rPr lang="en-US" sz="1200" dirty="0">
                <a:solidFill>
                  <a:schemeClr val="bg1"/>
                </a:solidFill>
                <a:latin typeface="Arial" panose="020B0604020202020204" pitchFamily="34" charset="0"/>
                <a:cs typeface="Arial" panose="020B0604020202020204" pitchFamily="34" charset="0"/>
              </a:rPr>
              <a:t>So If at any point CORE stops working, the </a:t>
            </a:r>
          </a:p>
          <a:p>
            <a:r>
              <a:rPr lang="en-US" sz="1200" dirty="0">
                <a:solidFill>
                  <a:schemeClr val="bg1"/>
                </a:solidFill>
                <a:latin typeface="Arial" panose="020B0604020202020204" pitchFamily="34" charset="0"/>
                <a:cs typeface="Arial" panose="020B0604020202020204" pitchFamily="34" charset="0"/>
              </a:rPr>
              <a:t>Vehicle will revert back to its prior original </a:t>
            </a:r>
          </a:p>
          <a:p>
            <a:r>
              <a:rPr lang="en-US" sz="1200" dirty="0">
                <a:solidFill>
                  <a:schemeClr val="bg1"/>
                </a:solidFill>
                <a:latin typeface="Arial" panose="020B0604020202020204" pitchFamily="34" charset="0"/>
                <a:cs typeface="Arial" panose="020B0604020202020204" pitchFamily="34" charset="0"/>
              </a:rPr>
              <a:t>Operation mode.</a:t>
            </a:r>
          </a:p>
        </p:txBody>
      </p:sp>
      <p:sp>
        <p:nvSpPr>
          <p:cNvPr id="10" name="TextBox 9">
            <a:extLst>
              <a:ext uri="{FF2B5EF4-FFF2-40B4-BE49-F238E27FC236}">
                <a16:creationId xmlns:a16="http://schemas.microsoft.com/office/drawing/2014/main" id="{7E9156B0-30B9-AB51-A653-D1D6814EAC9A}"/>
              </a:ext>
            </a:extLst>
          </p:cNvPr>
          <p:cNvSpPr txBox="1"/>
          <p:nvPr/>
        </p:nvSpPr>
        <p:spPr>
          <a:xfrm>
            <a:off x="3398016" y="4514529"/>
            <a:ext cx="3415872" cy="2000548"/>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Modular</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No other motor system is required to facilitate</a:t>
            </a:r>
          </a:p>
          <a:p>
            <a:r>
              <a:rPr lang="en-US" sz="1200" dirty="0">
                <a:solidFill>
                  <a:schemeClr val="bg1"/>
                </a:solidFill>
                <a:latin typeface="Arial" panose="020B0604020202020204" pitchFamily="34" charset="0"/>
                <a:cs typeface="Arial" panose="020B0604020202020204" pitchFamily="34" charset="0"/>
              </a:rPr>
              <a:t>CORE as it develops the voltages from the</a:t>
            </a:r>
          </a:p>
          <a:p>
            <a:r>
              <a:rPr lang="en-US" sz="1200" dirty="0">
                <a:solidFill>
                  <a:schemeClr val="bg1"/>
                </a:solidFill>
                <a:latin typeface="Arial" panose="020B0604020202020204" pitchFamily="34" charset="0"/>
                <a:cs typeface="Arial" panose="020B0604020202020204" pitchFamily="34" charset="0"/>
              </a:rPr>
              <a:t>Vehicle movement itself.  CORE can be added</a:t>
            </a:r>
          </a:p>
          <a:p>
            <a:r>
              <a:rPr lang="en-US" sz="1200" dirty="0">
                <a:solidFill>
                  <a:schemeClr val="bg1"/>
                </a:solidFill>
                <a:latin typeface="Arial" panose="020B0604020202020204" pitchFamily="34" charset="0"/>
                <a:cs typeface="Arial" panose="020B0604020202020204" pitchFamily="34" charset="0"/>
              </a:rPr>
              <a:t>to any combustion vehicle, so variety is no</a:t>
            </a:r>
          </a:p>
          <a:p>
            <a:r>
              <a:rPr lang="en-US" sz="1200" dirty="0">
                <a:solidFill>
                  <a:schemeClr val="bg1"/>
                </a:solidFill>
                <a:latin typeface="Arial" panose="020B0604020202020204" pitchFamily="34" charset="0"/>
                <a:cs typeface="Arial" panose="020B0604020202020204" pitchFamily="34" charset="0"/>
              </a:rPr>
              <a:t>longer an issue.  Any existing vehicle can easily</a:t>
            </a:r>
          </a:p>
          <a:p>
            <a:r>
              <a:rPr lang="en-US" sz="1200" dirty="0">
                <a:solidFill>
                  <a:schemeClr val="bg1"/>
                </a:solidFill>
                <a:latin typeface="Arial" panose="020B0604020202020204" pitchFamily="34" charset="0"/>
                <a:cs typeface="Arial" panose="020B0604020202020204" pitchFamily="34" charset="0"/>
              </a:rPr>
              <a:t>be modified with a small attachment to the</a:t>
            </a:r>
          </a:p>
          <a:p>
            <a:r>
              <a:rPr lang="en-US" sz="1200" dirty="0">
                <a:solidFill>
                  <a:schemeClr val="bg1"/>
                </a:solidFill>
                <a:latin typeface="Arial" panose="020B0604020202020204" pitchFamily="34" charset="0"/>
                <a:cs typeface="Arial" panose="020B0604020202020204" pitchFamily="34" charset="0"/>
              </a:rPr>
              <a:t>Engine allowing for immediate sustainable</a:t>
            </a:r>
          </a:p>
          <a:p>
            <a:r>
              <a:rPr lang="en-US" sz="1200" dirty="0">
                <a:solidFill>
                  <a:schemeClr val="bg1"/>
                </a:solidFill>
                <a:latin typeface="Arial" panose="020B0604020202020204" pitchFamily="34" charset="0"/>
                <a:cs typeface="Arial" panose="020B0604020202020204" pitchFamily="34" charset="0"/>
              </a:rPr>
              <a:t>Benefits.</a:t>
            </a:r>
          </a:p>
        </p:txBody>
      </p:sp>
      <p:sp>
        <p:nvSpPr>
          <p:cNvPr id="12" name="TextBox 11">
            <a:extLst>
              <a:ext uri="{FF2B5EF4-FFF2-40B4-BE49-F238E27FC236}">
                <a16:creationId xmlns:a16="http://schemas.microsoft.com/office/drawing/2014/main" id="{6581C460-2C8D-1702-216D-89CB1E835524}"/>
              </a:ext>
            </a:extLst>
          </p:cNvPr>
          <p:cNvSpPr txBox="1"/>
          <p:nvPr/>
        </p:nvSpPr>
        <p:spPr>
          <a:xfrm>
            <a:off x="3444279" y="2563543"/>
            <a:ext cx="3323346" cy="1815882"/>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Unlimited Range</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CORE recharges itself 100% of the time,</a:t>
            </a:r>
          </a:p>
          <a:p>
            <a:r>
              <a:rPr lang="en-US" sz="1200" dirty="0">
                <a:solidFill>
                  <a:schemeClr val="bg1"/>
                </a:solidFill>
                <a:latin typeface="Arial" panose="020B0604020202020204" pitchFamily="34" charset="0"/>
                <a:cs typeface="Arial" panose="020B0604020202020204" pitchFamily="34" charset="0"/>
              </a:rPr>
              <a:t>eliminating range anxiety and the need for</a:t>
            </a:r>
          </a:p>
          <a:p>
            <a:r>
              <a:rPr lang="en-US" sz="1200" dirty="0">
                <a:solidFill>
                  <a:schemeClr val="bg1"/>
                </a:solidFill>
                <a:latin typeface="Arial" panose="020B0604020202020204" pitchFamily="34" charset="0"/>
                <a:cs typeface="Arial" panose="020B0604020202020204" pitchFamily="34" charset="0"/>
              </a:rPr>
              <a:t>Charging infrastructure.  This is a novel</a:t>
            </a:r>
          </a:p>
          <a:p>
            <a:r>
              <a:rPr lang="en-US" sz="1200" dirty="0">
                <a:solidFill>
                  <a:schemeClr val="bg1"/>
                </a:solidFill>
                <a:latin typeface="Arial" panose="020B0604020202020204" pitchFamily="34" charset="0"/>
                <a:cs typeface="Arial" panose="020B0604020202020204" pitchFamily="34" charset="0"/>
              </a:rPr>
              <a:t>Technology that directly addresses the main</a:t>
            </a:r>
          </a:p>
          <a:p>
            <a:r>
              <a:rPr lang="en-US" sz="1200" dirty="0">
                <a:solidFill>
                  <a:schemeClr val="bg1"/>
                </a:solidFill>
                <a:latin typeface="Arial" panose="020B0604020202020204" pitchFamily="34" charset="0"/>
                <a:cs typeface="Arial" panose="020B0604020202020204" pitchFamily="34" charset="0"/>
              </a:rPr>
              <a:t>Challenges for EV adoption and means the</a:t>
            </a:r>
          </a:p>
          <a:p>
            <a:r>
              <a:rPr lang="en-US" sz="1200" dirty="0">
                <a:solidFill>
                  <a:schemeClr val="bg1"/>
                </a:solidFill>
                <a:latin typeface="Arial" panose="020B0604020202020204" pitchFamily="34" charset="0"/>
                <a:cs typeface="Arial" panose="020B0604020202020204" pitchFamily="34" charset="0"/>
              </a:rPr>
              <a:t>entire market can open up almost immediately</a:t>
            </a:r>
          </a:p>
          <a:p>
            <a:r>
              <a:rPr lang="en-US" sz="1200" dirty="0">
                <a:solidFill>
                  <a:schemeClr val="bg1"/>
                </a:solidFill>
                <a:latin typeface="Arial" panose="020B0604020202020204" pitchFamily="34" charset="0"/>
                <a:cs typeface="Arial" panose="020B0604020202020204" pitchFamily="34" charset="0"/>
              </a:rPr>
              <a:t>As compared to other EV charging solutions.</a:t>
            </a:r>
          </a:p>
        </p:txBody>
      </p:sp>
      <p:sp>
        <p:nvSpPr>
          <p:cNvPr id="14" name="TextBox 13">
            <a:extLst>
              <a:ext uri="{FF2B5EF4-FFF2-40B4-BE49-F238E27FC236}">
                <a16:creationId xmlns:a16="http://schemas.microsoft.com/office/drawing/2014/main" id="{EE88F861-41E5-EA75-26AE-E903952FEAAD}"/>
              </a:ext>
            </a:extLst>
          </p:cNvPr>
          <p:cNvSpPr txBox="1"/>
          <p:nvPr/>
        </p:nvSpPr>
        <p:spPr>
          <a:xfrm>
            <a:off x="7527298" y="3237256"/>
            <a:ext cx="3797835" cy="2554545"/>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Competition</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While there is no direct competitor, to CORE, the </a:t>
            </a:r>
          </a:p>
          <a:p>
            <a:r>
              <a:rPr lang="en-US" sz="1200" dirty="0">
                <a:solidFill>
                  <a:schemeClr val="bg1"/>
                </a:solidFill>
                <a:latin typeface="Arial" panose="020B0604020202020204" pitchFamily="34" charset="0"/>
                <a:cs typeface="Arial" panose="020B0604020202020204" pitchFamily="34" charset="0"/>
              </a:rPr>
              <a:t>value of this technology is that it is not intended to</a:t>
            </a:r>
          </a:p>
          <a:p>
            <a:r>
              <a:rPr lang="en-US" sz="1200" dirty="0">
                <a:solidFill>
                  <a:schemeClr val="bg1"/>
                </a:solidFill>
                <a:latin typeface="Arial" panose="020B0604020202020204" pitchFamily="34" charset="0"/>
                <a:cs typeface="Arial" panose="020B0604020202020204" pitchFamily="34" charset="0"/>
              </a:rPr>
              <a:t>replace the necessity of a home or external charging </a:t>
            </a:r>
          </a:p>
          <a:p>
            <a:r>
              <a:rPr lang="en-US" sz="1200" dirty="0">
                <a:solidFill>
                  <a:schemeClr val="bg1"/>
                </a:solidFill>
                <a:latin typeface="Arial" panose="020B0604020202020204" pitchFamily="34" charset="0"/>
                <a:cs typeface="Arial" panose="020B0604020202020204" pitchFamily="34" charset="0"/>
              </a:rPr>
              <a:t>system environment, but to supplement and extend </a:t>
            </a:r>
          </a:p>
          <a:p>
            <a:r>
              <a:rPr lang="en-US" sz="1200" dirty="0">
                <a:solidFill>
                  <a:schemeClr val="bg1"/>
                </a:solidFill>
                <a:latin typeface="Arial" panose="020B0604020202020204" pitchFamily="34" charset="0"/>
                <a:cs typeface="Arial" panose="020B0604020202020204" pitchFamily="34" charset="0"/>
              </a:rPr>
              <a:t>the overall range of these vehicles and reduce the </a:t>
            </a:r>
          </a:p>
          <a:p>
            <a:r>
              <a:rPr lang="en-US" sz="1200" dirty="0">
                <a:solidFill>
                  <a:schemeClr val="bg1"/>
                </a:solidFill>
                <a:latin typeface="Arial" panose="020B0604020202020204" pitchFamily="34" charset="0"/>
                <a:cs typeface="Arial" panose="020B0604020202020204" pitchFamily="34" charset="0"/>
              </a:rPr>
              <a:t>dependency on both home and commercial charging </a:t>
            </a:r>
          </a:p>
          <a:p>
            <a:r>
              <a:rPr lang="en-US" sz="1200" dirty="0">
                <a:solidFill>
                  <a:schemeClr val="bg1"/>
                </a:solidFill>
                <a:latin typeface="Arial" panose="020B0604020202020204" pitchFamily="34" charset="0"/>
                <a:cs typeface="Arial" panose="020B0604020202020204" pitchFamily="34" charset="0"/>
              </a:rPr>
              <a:t>station infrastructures, as well as reducing the need </a:t>
            </a:r>
          </a:p>
          <a:p>
            <a:r>
              <a:rPr lang="en-US" sz="1200" dirty="0">
                <a:solidFill>
                  <a:schemeClr val="bg1"/>
                </a:solidFill>
                <a:latin typeface="Arial" panose="020B0604020202020204" pitchFamily="34" charset="0"/>
                <a:cs typeface="Arial" panose="020B0604020202020204" pitchFamily="34" charset="0"/>
              </a:rPr>
              <a:t>for periodic stopping and charging of the vehicle. </a:t>
            </a:r>
          </a:p>
          <a:p>
            <a:r>
              <a:rPr lang="en-US" sz="1200" dirty="0">
                <a:solidFill>
                  <a:schemeClr val="bg1"/>
                </a:solidFill>
                <a:latin typeface="Arial" panose="020B0604020202020204" pitchFamily="34" charset="0"/>
                <a:cs typeface="Arial" panose="020B0604020202020204" pitchFamily="34" charset="0"/>
              </a:rPr>
              <a:t>It is targeted at reducing the dependency and use of </a:t>
            </a:r>
          </a:p>
          <a:p>
            <a:r>
              <a:rPr lang="en-US" sz="1200" dirty="0">
                <a:solidFill>
                  <a:schemeClr val="bg1"/>
                </a:solidFill>
                <a:latin typeface="Arial" panose="020B0604020202020204" pitchFamily="34" charset="0"/>
                <a:cs typeface="Arial" panose="020B0604020202020204" pitchFamily="34" charset="0"/>
              </a:rPr>
              <a:t>fossil fuels and greenhouse gasses, while improving </a:t>
            </a:r>
          </a:p>
          <a:p>
            <a:r>
              <a:rPr lang="en-US" sz="1200" dirty="0">
                <a:solidFill>
                  <a:schemeClr val="bg1"/>
                </a:solidFill>
                <a:latin typeface="Arial" panose="020B0604020202020204" pitchFamily="34" charset="0"/>
                <a:cs typeface="Arial" panose="020B0604020202020204" pitchFamily="34" charset="0"/>
              </a:rPr>
              <a:t>one</a:t>
            </a:r>
            <a:r>
              <a:rPr lang="en-US" sz="1200" i="1" dirty="0">
                <a:solidFill>
                  <a:schemeClr val="bg1"/>
                </a:solidFill>
                <a:latin typeface="Arial" panose="020B0604020202020204" pitchFamily="34" charset="0"/>
                <a:cs typeface="Arial" panose="020B0604020202020204" pitchFamily="34" charset="0"/>
              </a:rPr>
              <a:t>'</a:t>
            </a:r>
            <a:r>
              <a:rPr lang="en-US" sz="1200" dirty="0">
                <a:solidFill>
                  <a:schemeClr val="bg1"/>
                </a:solidFill>
                <a:latin typeface="Arial" panose="020B0604020202020204" pitchFamily="34" charset="0"/>
                <a:cs typeface="Arial" panose="020B0604020202020204" pitchFamily="34" charset="0"/>
              </a:rPr>
              <a:t>s carbon footprint and the environment.</a:t>
            </a:r>
          </a:p>
        </p:txBody>
      </p:sp>
      <p:sp>
        <p:nvSpPr>
          <p:cNvPr id="19" name="TextBox 18">
            <a:extLst>
              <a:ext uri="{FF2B5EF4-FFF2-40B4-BE49-F238E27FC236}">
                <a16:creationId xmlns:a16="http://schemas.microsoft.com/office/drawing/2014/main" id="{F160E689-0651-BB8D-D28C-5DAE7421E539}"/>
              </a:ext>
            </a:extLst>
          </p:cNvPr>
          <p:cNvSpPr txBox="1"/>
          <p:nvPr/>
        </p:nvSpPr>
        <p:spPr>
          <a:xfrm>
            <a:off x="7527298" y="1086606"/>
            <a:ext cx="3664786" cy="1815882"/>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Affordable</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Once testing is complete, the CORE module</a:t>
            </a:r>
          </a:p>
          <a:p>
            <a:r>
              <a:rPr lang="en-US" sz="1200" dirty="0">
                <a:solidFill>
                  <a:schemeClr val="bg1"/>
                </a:solidFill>
                <a:latin typeface="Arial" panose="020B0604020202020204" pitchFamily="34" charset="0"/>
                <a:cs typeface="Arial" panose="020B0604020202020204" pitchFamily="34" charset="0"/>
              </a:rPr>
              <a:t>Will be extremely affordable, compared to Tesla </a:t>
            </a:r>
          </a:p>
          <a:p>
            <a:r>
              <a:rPr lang="en-US" sz="1200" dirty="0">
                <a:solidFill>
                  <a:schemeClr val="bg1"/>
                </a:solidFill>
                <a:latin typeface="Arial" panose="020B0604020202020204" pitchFamily="34" charset="0"/>
                <a:cs typeface="Arial" panose="020B0604020202020204" pitchFamily="34" charset="0"/>
              </a:rPr>
              <a:t>Superchargers, overcoming the increased cost</a:t>
            </a:r>
          </a:p>
          <a:p>
            <a:r>
              <a:rPr lang="en-US" sz="1200" dirty="0">
                <a:solidFill>
                  <a:schemeClr val="bg1"/>
                </a:solidFill>
                <a:latin typeface="Arial" panose="020B0604020202020204" pitchFamily="34" charset="0"/>
                <a:cs typeface="Arial" panose="020B0604020202020204" pitchFamily="34" charset="0"/>
              </a:rPr>
              <a:t>of entry for anyone looking to go electric, as an </a:t>
            </a:r>
          </a:p>
          <a:p>
            <a:r>
              <a:rPr lang="en-US" sz="1200" dirty="0">
                <a:solidFill>
                  <a:schemeClr val="bg1"/>
                </a:solidFill>
                <a:latin typeface="Arial" panose="020B0604020202020204" pitchFamily="34" charset="0"/>
                <a:cs typeface="Arial" panose="020B0604020202020204" pitchFamily="34" charset="0"/>
              </a:rPr>
              <a:t>after-market kit.  Vehicle manufacturers will have </a:t>
            </a:r>
          </a:p>
          <a:p>
            <a:r>
              <a:rPr lang="en-US" sz="1200" dirty="0">
                <a:solidFill>
                  <a:schemeClr val="bg1"/>
                </a:solidFill>
                <a:latin typeface="Arial" panose="020B0604020202020204" pitchFamily="34" charset="0"/>
                <a:cs typeface="Arial" panose="020B0604020202020204" pitchFamily="34" charset="0"/>
              </a:rPr>
              <a:t>the option to license or purchase the technology, </a:t>
            </a:r>
          </a:p>
          <a:p>
            <a:r>
              <a:rPr lang="en-US" sz="1200" dirty="0">
                <a:solidFill>
                  <a:schemeClr val="bg1"/>
                </a:solidFill>
                <a:latin typeface="Arial" panose="020B0604020202020204" pitchFamily="34" charset="0"/>
                <a:cs typeface="Arial" panose="020B0604020202020204" pitchFamily="34" charset="0"/>
              </a:rPr>
              <a:t>for integration into both existing and future designs.</a:t>
            </a:r>
          </a:p>
        </p:txBody>
      </p:sp>
    </p:spTree>
    <p:extLst>
      <p:ext uri="{BB962C8B-B14F-4D97-AF65-F5344CB8AC3E}">
        <p14:creationId xmlns:p14="http://schemas.microsoft.com/office/powerpoint/2010/main" val="84683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D0AE9A-0F7E-634A-7D6B-6FEE426B5F83}"/>
              </a:ext>
            </a:extLst>
          </p:cNvPr>
          <p:cNvSpPr/>
          <p:nvPr/>
        </p:nvSpPr>
        <p:spPr>
          <a:xfrm>
            <a:off x="0" y="0"/>
            <a:ext cx="12192000" cy="6858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Rectangle 1">
            <a:extLst>
              <a:ext uri="{FF2B5EF4-FFF2-40B4-BE49-F238E27FC236}">
                <a16:creationId xmlns:a16="http://schemas.microsoft.com/office/drawing/2014/main" id="{238DEBE0-D4DA-AF6B-BACA-AEA14F79A1B2}"/>
              </a:ext>
            </a:extLst>
          </p:cNvPr>
          <p:cNvSpPr>
            <a:spLocks noChangeArrowheads="1"/>
          </p:cNvSpPr>
          <p:nvPr/>
        </p:nvSpPr>
        <p:spPr bwMode="auto">
          <a:xfrm>
            <a:off x="0" y="64460"/>
            <a:ext cx="65" cy="3282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2939A1C-42AE-27CE-D75C-CEFB427B1D7D}"/>
              </a:ext>
            </a:extLst>
          </p:cNvPr>
          <p:cNvSpPr txBox="1"/>
          <p:nvPr/>
        </p:nvSpPr>
        <p:spPr>
          <a:xfrm>
            <a:off x="968087" y="935418"/>
            <a:ext cx="9516341" cy="569386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 concise summary of typical EV charging‑infrastructure costs (U.S., current ranges):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Home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Level 1: $0 – $600 (use existing outlet)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Level 2: $900 – $2,500 (typical all‑in); hardware $300 – $1,200; panel upgrades add $500 – $2,000+ </a:t>
            </a:r>
            <a:endParaRPr lang="en-US" altLang="en-US" sz="1400" dirty="0">
              <a:solidFill>
                <a:srgbClr val="222222"/>
              </a:solidFill>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Small commercial / workplace (per port)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Level 2: $3,000 – $12,000 (hardware + installation + networking); hardware ~$600 – $2,500 </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Public / fleet / depot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Level 2 (per connector): ~$3,500 (industry averages) up to ~$15,000 depending on site complexity; installation economies of scale apply </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DC fast charging (per connector / site)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Lower‑power DCFC (~50 kW): ~$30,000 – $90,000 per unit; installed site cost commonly $80,000 – $250,000+</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Higher‑power (150–350 kW): $75,000 – $140,000+ for hardware; public DCFC sites often $250,000 – $1M+ depending on number of stalls, utility upgrades, civil works, and transformers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Key cost drivers (brief):</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Charger power rating and number of connectors</a:t>
            </a: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Utility service upgrades, transformer and trenching costs</a:t>
            </a: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Distance from electrical service and site civil work</a:t>
            </a: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Labor, permitting, inspections, and local labor rates</a:t>
            </a: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Networking, payment systems, and ongoing O&amp;M/demand charges</a:t>
            </a:r>
          </a:p>
          <a:p>
            <a:pPr lvl="1" eaLnBrk="0" fontAlgn="base" hangingPunct="0">
              <a:spcBef>
                <a:spcPct val="0"/>
              </a:spcBef>
              <a:spcAft>
                <a:spcPct val="0"/>
              </a:spcAft>
              <a:buFontTx/>
              <a:buChar char="•"/>
            </a:pPr>
            <a:r>
              <a:rPr kumimoji="0" lang="en-US"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Project scale (per‑unit cost falls with larger installs)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CC49924-A64B-2A58-93C5-2ABE52278A79}"/>
              </a:ext>
            </a:extLst>
          </p:cNvPr>
          <p:cNvSpPr txBox="1"/>
          <p:nvPr/>
        </p:nvSpPr>
        <p:spPr>
          <a:xfrm>
            <a:off x="2924170" y="320002"/>
            <a:ext cx="6343660" cy="523220"/>
          </a:xfrm>
          <a:prstGeom prst="rect">
            <a:avLst/>
          </a:prstGeom>
          <a:noFill/>
        </p:spPr>
        <p:txBody>
          <a:bodyPr wrap="none" rtlCol="0">
            <a:spAutoFit/>
          </a:bodyPr>
          <a:lstStyle/>
          <a:p>
            <a:r>
              <a:rPr lang="en-US" sz="2800" b="1" dirty="0">
                <a:solidFill>
                  <a:srgbClr val="0070C0"/>
                </a:solidFill>
              </a:rPr>
              <a:t>CORE Eliminates the Costs of Alternatives</a:t>
            </a:r>
          </a:p>
        </p:txBody>
      </p:sp>
      <p:sp>
        <p:nvSpPr>
          <p:cNvPr id="21" name="TextBox 20">
            <a:extLst>
              <a:ext uri="{FF2B5EF4-FFF2-40B4-BE49-F238E27FC236}">
                <a16:creationId xmlns:a16="http://schemas.microsoft.com/office/drawing/2014/main" id="{14A2103C-6768-76D7-215C-CF471F943AF8}"/>
              </a:ext>
            </a:extLst>
          </p:cNvPr>
          <p:cNvSpPr txBox="1"/>
          <p:nvPr/>
        </p:nvSpPr>
        <p:spPr>
          <a:xfrm>
            <a:off x="7117234" y="6245609"/>
            <a:ext cx="4830906" cy="276999"/>
          </a:xfrm>
          <a:prstGeom prst="rect">
            <a:avLst/>
          </a:prstGeom>
          <a:noFill/>
        </p:spPr>
        <p:txBody>
          <a:bodyPr wrap="square">
            <a:spAutoFit/>
          </a:bodyPr>
          <a:lstStyle/>
          <a:p>
            <a:r>
              <a:rPr lang="en-US" sz="1200" dirty="0">
                <a:solidFill>
                  <a:srgbClr val="0070C0"/>
                </a:solidFill>
                <a:latin typeface="Arial" panose="020B0604020202020204" pitchFamily="34" charset="0"/>
                <a:cs typeface="Arial" panose="020B0604020202020204" pitchFamily="34" charset="0"/>
              </a:rPr>
              <a:t>https://recharged.com/articles/ev-charging-station-installation-cost</a:t>
            </a:r>
          </a:p>
        </p:txBody>
      </p:sp>
      <p:sp>
        <p:nvSpPr>
          <p:cNvPr id="22" name="TextBox 21">
            <a:extLst>
              <a:ext uri="{FF2B5EF4-FFF2-40B4-BE49-F238E27FC236}">
                <a16:creationId xmlns:a16="http://schemas.microsoft.com/office/drawing/2014/main" id="{E862CD96-3B12-BB2B-28CE-B6732EFA8B07}"/>
              </a:ext>
            </a:extLst>
          </p:cNvPr>
          <p:cNvSpPr txBox="1"/>
          <p:nvPr/>
        </p:nvSpPr>
        <p:spPr>
          <a:xfrm>
            <a:off x="6265719" y="6230221"/>
            <a:ext cx="851515"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Source:</a:t>
            </a:r>
          </a:p>
        </p:txBody>
      </p:sp>
    </p:spTree>
    <p:extLst>
      <p:ext uri="{BB962C8B-B14F-4D97-AF65-F5344CB8AC3E}">
        <p14:creationId xmlns:p14="http://schemas.microsoft.com/office/powerpoint/2010/main" val="367189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4307</TotalTime>
  <Words>2114</Words>
  <Application>Microsoft Office PowerPoint</Application>
  <PresentationFormat>Widescreen</PresentationFormat>
  <Paragraphs>261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Symbol</vt:lpstr>
      <vt:lpstr>Office Theme</vt:lpstr>
      <vt:lpstr>CORE</vt:lpstr>
      <vt:lpstr>Re-Charge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Raymond Folk</dc:creator>
  <cp:lastModifiedBy>Raymond Folk</cp:lastModifiedBy>
  <cp:revision>46</cp:revision>
  <dcterms:created xsi:type="dcterms:W3CDTF">2026-05-02T16:22:22Z</dcterms:created>
  <dcterms:modified xsi:type="dcterms:W3CDTF">2026-05-07T22:30:41Z</dcterms:modified>
</cp:coreProperties>
</file>