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162" d="100"/>
          <a:sy n="162" d="100"/>
        </p:scale>
        <p:origin x="10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F6DE74CF-7F13-4DB1-92E1-843C1233EAD5}" type="datetimeFigureOut">
              <a:rPr lang="tr-TR" smtClean="0"/>
              <a:t>4.02.2021</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785A5EE-B5FA-4924-9926-5F7EF65F9A9B}" type="slidenum">
              <a:rPr lang="tr-TR" smtClean="0"/>
              <a:t>‹#›</a:t>
            </a:fld>
            <a:endParaRPr lang="tr-TR"/>
          </a:p>
        </p:txBody>
      </p:sp>
    </p:spTree>
    <p:extLst>
      <p:ext uri="{BB962C8B-B14F-4D97-AF65-F5344CB8AC3E}">
        <p14:creationId xmlns:p14="http://schemas.microsoft.com/office/powerpoint/2010/main" val="918357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6DE74CF-7F13-4DB1-92E1-843C1233EAD5}" type="datetimeFigureOut">
              <a:rPr lang="tr-TR" smtClean="0"/>
              <a:t>4.02.2021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785A5EE-B5FA-4924-9926-5F7EF65F9A9B}" type="slidenum">
              <a:rPr lang="tr-TR" smtClean="0"/>
              <a:t>‹#›</a:t>
            </a:fld>
            <a:endParaRPr lang="tr-TR"/>
          </a:p>
        </p:txBody>
      </p:sp>
    </p:spTree>
    <p:extLst>
      <p:ext uri="{BB962C8B-B14F-4D97-AF65-F5344CB8AC3E}">
        <p14:creationId xmlns:p14="http://schemas.microsoft.com/office/powerpoint/2010/main" val="3397572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F6DE74CF-7F13-4DB1-92E1-843C1233EAD5}" type="datetimeFigureOut">
              <a:rPr lang="tr-TR" smtClean="0"/>
              <a:t>4.02.2021</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785A5EE-B5FA-4924-9926-5F7EF65F9A9B}" type="slidenum">
              <a:rPr lang="tr-TR" smtClean="0"/>
              <a:t>‹#›</a:t>
            </a:fld>
            <a:endParaRPr lang="tr-TR"/>
          </a:p>
        </p:txBody>
      </p:sp>
    </p:spTree>
    <p:extLst>
      <p:ext uri="{BB962C8B-B14F-4D97-AF65-F5344CB8AC3E}">
        <p14:creationId xmlns:p14="http://schemas.microsoft.com/office/powerpoint/2010/main" val="830600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6DE74CF-7F13-4DB1-92E1-843C1233EAD5}" type="datetimeFigureOut">
              <a:rPr lang="tr-TR" smtClean="0"/>
              <a:t>4.02.2021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1785A5EE-B5FA-4924-9926-5F7EF65F9A9B}" type="slidenum">
              <a:rPr lang="tr-TR" smtClean="0"/>
              <a:t>‹#›</a:t>
            </a:fld>
            <a:endParaRPr lang="tr-TR"/>
          </a:p>
        </p:txBody>
      </p:sp>
    </p:spTree>
    <p:extLst>
      <p:ext uri="{BB962C8B-B14F-4D97-AF65-F5344CB8AC3E}">
        <p14:creationId xmlns:p14="http://schemas.microsoft.com/office/powerpoint/2010/main" val="3630387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F6DE74CF-7F13-4DB1-92E1-843C1233EAD5}" type="datetimeFigureOut">
              <a:rPr lang="tr-TR" smtClean="0"/>
              <a:t>4.02.2021</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785A5EE-B5FA-4924-9926-5F7EF65F9A9B}" type="slidenum">
              <a:rPr lang="tr-TR" smtClean="0"/>
              <a:t>‹#›</a:t>
            </a:fld>
            <a:endParaRPr lang="tr-TR"/>
          </a:p>
        </p:txBody>
      </p:sp>
    </p:spTree>
    <p:extLst>
      <p:ext uri="{BB962C8B-B14F-4D97-AF65-F5344CB8AC3E}">
        <p14:creationId xmlns:p14="http://schemas.microsoft.com/office/powerpoint/2010/main" val="1135295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F6DE74CF-7F13-4DB1-92E1-843C1233EAD5}" type="datetimeFigureOut">
              <a:rPr lang="tr-TR" smtClean="0"/>
              <a:t>4.02.2021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785A5EE-B5FA-4924-9926-5F7EF65F9A9B}" type="slidenum">
              <a:rPr lang="tr-TR" smtClean="0"/>
              <a:t>‹#›</a:t>
            </a:fld>
            <a:endParaRPr lang="tr-TR"/>
          </a:p>
        </p:txBody>
      </p:sp>
    </p:spTree>
    <p:extLst>
      <p:ext uri="{BB962C8B-B14F-4D97-AF65-F5344CB8AC3E}">
        <p14:creationId xmlns:p14="http://schemas.microsoft.com/office/powerpoint/2010/main" val="134740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F6DE74CF-7F13-4DB1-92E1-843C1233EAD5}" type="datetimeFigureOut">
              <a:rPr lang="tr-TR" smtClean="0"/>
              <a:t>4.02.2021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785A5EE-B5FA-4924-9926-5F7EF65F9A9B}" type="slidenum">
              <a:rPr lang="tr-TR" smtClean="0"/>
              <a:t>‹#›</a:t>
            </a:fld>
            <a:endParaRPr lang="tr-TR"/>
          </a:p>
        </p:txBody>
      </p:sp>
    </p:spTree>
    <p:extLst>
      <p:ext uri="{BB962C8B-B14F-4D97-AF65-F5344CB8AC3E}">
        <p14:creationId xmlns:p14="http://schemas.microsoft.com/office/powerpoint/2010/main" val="3202193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6DE74CF-7F13-4DB1-92E1-843C1233EAD5}" type="datetimeFigureOut">
              <a:rPr lang="tr-TR" smtClean="0"/>
              <a:t>4.02.2021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785A5EE-B5FA-4924-9926-5F7EF65F9A9B}" type="slidenum">
              <a:rPr lang="tr-TR" smtClean="0"/>
              <a:t>‹#›</a:t>
            </a:fld>
            <a:endParaRPr lang="tr-TR"/>
          </a:p>
        </p:txBody>
      </p:sp>
    </p:spTree>
    <p:extLst>
      <p:ext uri="{BB962C8B-B14F-4D97-AF65-F5344CB8AC3E}">
        <p14:creationId xmlns:p14="http://schemas.microsoft.com/office/powerpoint/2010/main" val="2123425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DE74CF-7F13-4DB1-92E1-843C1233EAD5}" type="datetimeFigureOut">
              <a:rPr lang="tr-TR" smtClean="0"/>
              <a:t>4.02.2021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785A5EE-B5FA-4924-9926-5F7EF65F9A9B}" type="slidenum">
              <a:rPr lang="tr-TR" smtClean="0"/>
              <a:t>‹#›</a:t>
            </a:fld>
            <a:endParaRPr lang="tr-TR"/>
          </a:p>
        </p:txBody>
      </p:sp>
    </p:spTree>
    <p:extLst>
      <p:ext uri="{BB962C8B-B14F-4D97-AF65-F5344CB8AC3E}">
        <p14:creationId xmlns:p14="http://schemas.microsoft.com/office/powerpoint/2010/main" val="2185198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F6DE74CF-7F13-4DB1-92E1-843C1233EAD5}" type="datetimeFigureOut">
              <a:rPr lang="tr-TR" smtClean="0"/>
              <a:t>4.02.2021</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785A5EE-B5FA-4924-9926-5F7EF65F9A9B}" type="slidenum">
              <a:rPr lang="tr-TR" smtClean="0"/>
              <a:t>‹#›</a:t>
            </a:fld>
            <a:endParaRPr lang="tr-TR"/>
          </a:p>
        </p:txBody>
      </p:sp>
    </p:spTree>
    <p:extLst>
      <p:ext uri="{BB962C8B-B14F-4D97-AF65-F5344CB8AC3E}">
        <p14:creationId xmlns:p14="http://schemas.microsoft.com/office/powerpoint/2010/main" val="1372075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F6DE74CF-7F13-4DB1-92E1-843C1233EAD5}" type="datetimeFigureOut">
              <a:rPr lang="tr-TR" smtClean="0"/>
              <a:t>4.02.2021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785A5EE-B5FA-4924-9926-5F7EF65F9A9B}" type="slidenum">
              <a:rPr lang="tr-TR" smtClean="0"/>
              <a:t>‹#›</a:t>
            </a:fld>
            <a:endParaRPr lang="tr-TR"/>
          </a:p>
        </p:txBody>
      </p:sp>
    </p:spTree>
    <p:extLst>
      <p:ext uri="{BB962C8B-B14F-4D97-AF65-F5344CB8AC3E}">
        <p14:creationId xmlns:p14="http://schemas.microsoft.com/office/powerpoint/2010/main" val="453861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F6DE74CF-7F13-4DB1-92E1-843C1233EAD5}" type="datetimeFigureOut">
              <a:rPr lang="tr-TR" smtClean="0"/>
              <a:t>4.02.2021</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785A5EE-B5FA-4924-9926-5F7EF65F9A9B}" type="slidenum">
              <a:rPr lang="tr-TR" smtClean="0"/>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5680760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itdegree.org/learn/javascript-basic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B5883BD-280B-41D9-B6DE-E6682E7836EE}"/>
              </a:ext>
            </a:extLst>
          </p:cNvPr>
          <p:cNvSpPr>
            <a:spLocks noGrp="1"/>
          </p:cNvSpPr>
          <p:nvPr>
            <p:ph type="ctrTitle"/>
          </p:nvPr>
        </p:nvSpPr>
        <p:spPr/>
        <p:txBody>
          <a:bodyPr/>
          <a:lstStyle/>
          <a:p>
            <a:r>
              <a:rPr lang="tr-TR" dirty="0"/>
              <a:t>zeyneplidya.com</a:t>
            </a:r>
          </a:p>
        </p:txBody>
      </p:sp>
      <p:sp>
        <p:nvSpPr>
          <p:cNvPr id="3" name="Alt Başlık 2">
            <a:extLst>
              <a:ext uri="{FF2B5EF4-FFF2-40B4-BE49-F238E27FC236}">
                <a16:creationId xmlns:a16="http://schemas.microsoft.com/office/drawing/2014/main" id="{30722BEF-43CC-4EE7-8371-81F943412EA8}"/>
              </a:ext>
            </a:extLst>
          </p:cNvPr>
          <p:cNvSpPr>
            <a:spLocks noGrp="1"/>
          </p:cNvSpPr>
          <p:nvPr>
            <p:ph type="subTitle" idx="1"/>
          </p:nvPr>
        </p:nvSpPr>
        <p:spPr/>
        <p:txBody>
          <a:bodyPr/>
          <a:lstStyle/>
          <a:p>
            <a:r>
              <a:rPr lang="tr-TR" dirty="0"/>
              <a:t>Bu bir araştırma geliştirme projesidir.</a:t>
            </a:r>
          </a:p>
        </p:txBody>
      </p:sp>
    </p:spTree>
    <p:extLst>
      <p:ext uri="{BB962C8B-B14F-4D97-AF65-F5344CB8AC3E}">
        <p14:creationId xmlns:p14="http://schemas.microsoft.com/office/powerpoint/2010/main" val="28876565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D550D88-B70A-42D1-A08B-73A251E8EEE4}"/>
              </a:ext>
            </a:extLst>
          </p:cNvPr>
          <p:cNvSpPr>
            <a:spLocks noGrp="1"/>
          </p:cNvSpPr>
          <p:nvPr>
            <p:ph type="title"/>
          </p:nvPr>
        </p:nvSpPr>
        <p:spPr/>
        <p:txBody>
          <a:bodyPr/>
          <a:lstStyle/>
          <a:p>
            <a:r>
              <a:rPr lang="tr-TR" dirty="0"/>
              <a:t>Geliştirme Araçları</a:t>
            </a:r>
          </a:p>
        </p:txBody>
      </p:sp>
      <p:sp>
        <p:nvSpPr>
          <p:cNvPr id="3" name="İçerik Yer Tutucusu 2">
            <a:extLst>
              <a:ext uri="{FF2B5EF4-FFF2-40B4-BE49-F238E27FC236}">
                <a16:creationId xmlns:a16="http://schemas.microsoft.com/office/drawing/2014/main" id="{0C1A7A2B-7774-43CA-8142-057CC7874BE8}"/>
              </a:ext>
            </a:extLst>
          </p:cNvPr>
          <p:cNvSpPr>
            <a:spLocks noGrp="1"/>
          </p:cNvSpPr>
          <p:nvPr>
            <p:ph idx="1"/>
          </p:nvPr>
        </p:nvSpPr>
        <p:spPr/>
        <p:txBody>
          <a:bodyPr/>
          <a:lstStyle/>
          <a:p>
            <a:r>
              <a:rPr lang="tr-TR" dirty="0"/>
              <a:t>1.HTML</a:t>
            </a:r>
          </a:p>
          <a:p>
            <a:r>
              <a:rPr lang="tr-TR" dirty="0"/>
              <a:t>2.CSS</a:t>
            </a:r>
          </a:p>
          <a:p>
            <a:r>
              <a:rPr lang="tr-TR" dirty="0"/>
              <a:t>3.JAVASCRİPT</a:t>
            </a:r>
          </a:p>
        </p:txBody>
      </p:sp>
    </p:spTree>
    <p:extLst>
      <p:ext uri="{BB962C8B-B14F-4D97-AF65-F5344CB8AC3E}">
        <p14:creationId xmlns:p14="http://schemas.microsoft.com/office/powerpoint/2010/main" val="24494690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heel(1)">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heel(1)">
                                      <p:cBhvr>
                                        <p:cTn id="2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C36622-DDC9-4EB0-9177-8CF55E1F84EB}"/>
              </a:ext>
            </a:extLst>
          </p:cNvPr>
          <p:cNvSpPr>
            <a:spLocks noGrp="1"/>
          </p:cNvSpPr>
          <p:nvPr>
            <p:ph type="title"/>
          </p:nvPr>
        </p:nvSpPr>
        <p:spPr/>
        <p:txBody>
          <a:bodyPr>
            <a:normAutofit/>
          </a:bodyPr>
          <a:lstStyle/>
          <a:p>
            <a:r>
              <a:rPr lang="tr-TR" dirty="0">
                <a:solidFill>
                  <a:srgbClr val="FF0000"/>
                </a:solidFill>
              </a:rPr>
              <a:t>HTML</a:t>
            </a:r>
            <a:br>
              <a:rPr lang="tr-TR" dirty="0">
                <a:solidFill>
                  <a:srgbClr val="FF0000"/>
                </a:solidFill>
              </a:rPr>
            </a:br>
            <a:r>
              <a:rPr lang="tr-TR" dirty="0">
                <a:solidFill>
                  <a:srgbClr val="FF0000"/>
                </a:solidFill>
              </a:rPr>
              <a:t>Nedir?</a:t>
            </a:r>
          </a:p>
        </p:txBody>
      </p:sp>
      <p:sp>
        <p:nvSpPr>
          <p:cNvPr id="3" name="İçerik Yer Tutucusu 2">
            <a:extLst>
              <a:ext uri="{FF2B5EF4-FFF2-40B4-BE49-F238E27FC236}">
                <a16:creationId xmlns:a16="http://schemas.microsoft.com/office/drawing/2014/main" id="{0CECEB8F-56F3-4FFA-B8CD-3418EDD91ED9}"/>
              </a:ext>
            </a:extLst>
          </p:cNvPr>
          <p:cNvSpPr>
            <a:spLocks noGrp="1"/>
          </p:cNvSpPr>
          <p:nvPr>
            <p:ph idx="1"/>
          </p:nvPr>
        </p:nvSpPr>
        <p:spPr/>
        <p:txBody>
          <a:bodyPr/>
          <a:lstStyle/>
          <a:p>
            <a:r>
              <a:rPr lang="tr-TR" dirty="0"/>
              <a:t>Web tasarım konusunda araştırma yapan hemen herkesin karşına çıkan temel kavram </a:t>
            </a:r>
            <a:r>
              <a:rPr lang="tr-TR" b="1" dirty="0" err="1"/>
              <a:t>HTML</a:t>
            </a:r>
            <a:r>
              <a:rPr lang="tr-TR" dirty="0" err="1"/>
              <a:t>dir</a:t>
            </a:r>
            <a:r>
              <a:rPr lang="tr-TR" dirty="0"/>
              <a:t>. Web sayfalarını oluşturma aşamasında kullanılan standart bir metin işaret dili olan </a:t>
            </a:r>
            <a:r>
              <a:rPr lang="tr-TR" b="1" dirty="0"/>
              <a:t>HTML açılımı</a:t>
            </a:r>
            <a:r>
              <a:rPr lang="tr-TR" dirty="0"/>
              <a:t> “</a:t>
            </a:r>
            <a:r>
              <a:rPr lang="tr-TR" dirty="0" err="1"/>
              <a:t>Hyper</a:t>
            </a:r>
            <a:r>
              <a:rPr lang="tr-TR" dirty="0"/>
              <a:t> </a:t>
            </a:r>
            <a:r>
              <a:rPr lang="tr-TR" dirty="0" err="1"/>
              <a:t>Text</a:t>
            </a:r>
            <a:r>
              <a:rPr lang="tr-TR" dirty="0"/>
              <a:t> </a:t>
            </a:r>
            <a:r>
              <a:rPr lang="tr-TR" dirty="0" err="1"/>
              <a:t>Markup</a:t>
            </a:r>
            <a:r>
              <a:rPr lang="tr-TR" dirty="0"/>
              <a:t> Language” olarak bilinir. Genel bilinen yanlış kanının aksine HTML bir programlama dili değildir. Daha açık anlatmak gerekirse, </a:t>
            </a:r>
            <a:r>
              <a:rPr lang="tr-TR" dirty="0" err="1"/>
              <a:t>Chrome</a:t>
            </a:r>
            <a:r>
              <a:rPr lang="tr-TR" dirty="0"/>
              <a:t>, </a:t>
            </a:r>
            <a:r>
              <a:rPr lang="tr-TR" dirty="0" err="1"/>
              <a:t>Firefox</a:t>
            </a:r>
            <a:r>
              <a:rPr lang="tr-TR" dirty="0"/>
              <a:t>, </a:t>
            </a:r>
            <a:r>
              <a:rPr lang="tr-TR" dirty="0" err="1"/>
              <a:t>Yandex</a:t>
            </a:r>
            <a:r>
              <a:rPr lang="tr-TR" dirty="0"/>
              <a:t> gibi tarayıcıların okuyup anlamlandırdığı dil HTML dilidir.</a:t>
            </a:r>
          </a:p>
        </p:txBody>
      </p:sp>
    </p:spTree>
    <p:extLst>
      <p:ext uri="{BB962C8B-B14F-4D97-AF65-F5344CB8AC3E}">
        <p14:creationId xmlns:p14="http://schemas.microsoft.com/office/powerpoint/2010/main" val="1316912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4B3327F-4DFA-4622-B11E-2C329E9AFCDF}"/>
              </a:ext>
            </a:extLst>
          </p:cNvPr>
          <p:cNvSpPr>
            <a:spLocks noGrp="1"/>
          </p:cNvSpPr>
          <p:nvPr>
            <p:ph type="title"/>
          </p:nvPr>
        </p:nvSpPr>
        <p:spPr/>
        <p:txBody>
          <a:bodyPr>
            <a:normAutofit/>
          </a:bodyPr>
          <a:lstStyle/>
          <a:p>
            <a:r>
              <a:rPr lang="tr-TR" dirty="0">
                <a:solidFill>
                  <a:srgbClr val="FF0000"/>
                </a:solidFill>
              </a:rPr>
              <a:t>CSS	</a:t>
            </a:r>
            <a:br>
              <a:rPr lang="tr-TR" dirty="0">
                <a:solidFill>
                  <a:srgbClr val="FF0000"/>
                </a:solidFill>
              </a:rPr>
            </a:br>
            <a:r>
              <a:rPr lang="tr-TR" dirty="0">
                <a:solidFill>
                  <a:srgbClr val="FF0000"/>
                </a:solidFill>
              </a:rPr>
              <a:t>Nedir?</a:t>
            </a:r>
          </a:p>
        </p:txBody>
      </p:sp>
      <p:sp>
        <p:nvSpPr>
          <p:cNvPr id="3" name="İçerik Yer Tutucusu 2">
            <a:extLst>
              <a:ext uri="{FF2B5EF4-FFF2-40B4-BE49-F238E27FC236}">
                <a16:creationId xmlns:a16="http://schemas.microsoft.com/office/drawing/2014/main" id="{6828C93B-C857-45DA-A5C2-0B31B352227E}"/>
              </a:ext>
            </a:extLst>
          </p:cNvPr>
          <p:cNvSpPr>
            <a:spLocks noGrp="1"/>
          </p:cNvSpPr>
          <p:nvPr>
            <p:ph idx="1"/>
          </p:nvPr>
        </p:nvSpPr>
        <p:spPr/>
        <p:txBody>
          <a:bodyPr>
            <a:normAutofit/>
          </a:bodyPr>
          <a:lstStyle/>
          <a:p>
            <a:pPr fontAlgn="base"/>
            <a:r>
              <a:rPr lang="tr-TR" dirty="0"/>
              <a:t>İngilizcesi </a:t>
            </a:r>
            <a:r>
              <a:rPr lang="tr-TR" b="1" dirty="0"/>
              <a:t>“</a:t>
            </a:r>
            <a:r>
              <a:rPr lang="tr-TR" b="1" dirty="0" err="1"/>
              <a:t>Cascading</a:t>
            </a:r>
            <a:r>
              <a:rPr lang="tr-TR" b="1" dirty="0"/>
              <a:t> Style </a:t>
            </a:r>
            <a:r>
              <a:rPr lang="tr-TR" b="1" dirty="0" err="1"/>
              <a:t>Sheets</a:t>
            </a:r>
            <a:r>
              <a:rPr lang="tr-TR" b="1" dirty="0"/>
              <a:t>”</a:t>
            </a:r>
            <a:r>
              <a:rPr lang="tr-TR" dirty="0"/>
              <a:t> olan CSS açılımı, </a:t>
            </a:r>
            <a:r>
              <a:rPr lang="tr-TR" b="1" dirty="0"/>
              <a:t>“Basamaklanmış Stil Katmanları” </a:t>
            </a:r>
            <a:r>
              <a:rPr lang="tr-TR" dirty="0"/>
              <a:t>anlamına gelmektedir. </a:t>
            </a:r>
            <a:r>
              <a:rPr lang="tr-TR" b="1" dirty="0"/>
              <a:t>“CSS nedir?”</a:t>
            </a:r>
            <a:r>
              <a:rPr lang="tr-TR" dirty="0"/>
              <a:t> sorusunun cevabı ise web sitelerinin görsel olarak şekillendirilmesine olanak tanıyan ve kendine has kuralları olan bir tanım dilidir şeklinde ifade edilebilir. </a:t>
            </a:r>
            <a:r>
              <a:rPr lang="tr-TR" b="1" dirty="0"/>
              <a:t>HTML ve </a:t>
            </a:r>
            <a:r>
              <a:rPr lang="tr-TR" b="1" dirty="0" err="1"/>
              <a:t>JavaScript</a:t>
            </a:r>
            <a:r>
              <a:rPr lang="tr-TR" b="1" dirty="0"/>
              <a:t> ile birlikte en temel web teknolojileri</a:t>
            </a:r>
            <a:r>
              <a:rPr lang="tr-TR" dirty="0"/>
              <a:t> arasında bulunan CSS, web sayfaları üzerinde oldukça fazla görsel denetim sunar.</a:t>
            </a:r>
          </a:p>
          <a:p>
            <a:pPr fontAlgn="base"/>
            <a:r>
              <a:rPr lang="tr-TR" dirty="0"/>
              <a:t>CSS sayesinde web sayfalarının mizanpajı, renkleri, kullanılan fontlar, ara başlıklar, görsel efektler ve diğer görsel unsurlar üzerinde etkili ve fonksiyonel bir kontrol sağlayabilirsiniz. Kullanıcı dostu olan ve görsel açıdan etkileyici web siteleri için HTML ve </a:t>
            </a:r>
            <a:r>
              <a:rPr lang="tr-TR" dirty="0" err="1"/>
              <a:t>JavaScript’in</a:t>
            </a:r>
            <a:r>
              <a:rPr lang="tr-TR" dirty="0"/>
              <a:t> yanı sıra yazılan CSS kodları son derece önem taşır. </a:t>
            </a:r>
            <a:r>
              <a:rPr lang="tr-TR" b="1" dirty="0"/>
              <a:t>Etkili bir CSS kodlaması, web sitelerine yüksek bir kullanılabilirlik sunar.</a:t>
            </a:r>
            <a:endParaRPr lang="tr-TR" dirty="0"/>
          </a:p>
          <a:p>
            <a:br>
              <a:rPr lang="tr-TR" dirty="0"/>
            </a:br>
            <a:br>
              <a:rPr lang="tr-TR" dirty="0"/>
            </a:br>
            <a:endParaRPr lang="tr-TR" dirty="0"/>
          </a:p>
        </p:txBody>
      </p:sp>
    </p:spTree>
    <p:extLst>
      <p:ext uri="{BB962C8B-B14F-4D97-AF65-F5344CB8AC3E}">
        <p14:creationId xmlns:p14="http://schemas.microsoft.com/office/powerpoint/2010/main" val="15247802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9A911A-D39C-4E6A-89DE-8512E610D60B}"/>
              </a:ext>
            </a:extLst>
          </p:cNvPr>
          <p:cNvSpPr>
            <a:spLocks noGrp="1"/>
          </p:cNvSpPr>
          <p:nvPr>
            <p:ph type="title"/>
          </p:nvPr>
        </p:nvSpPr>
        <p:spPr/>
        <p:txBody>
          <a:bodyPr>
            <a:normAutofit/>
          </a:bodyPr>
          <a:lstStyle/>
          <a:p>
            <a:r>
              <a:rPr lang="tr-TR" dirty="0">
                <a:solidFill>
                  <a:srgbClr val="FF0000"/>
                </a:solidFill>
              </a:rPr>
              <a:t>JAVASCRİPT</a:t>
            </a:r>
            <a:br>
              <a:rPr lang="tr-TR" dirty="0">
                <a:solidFill>
                  <a:srgbClr val="FF0000"/>
                </a:solidFill>
              </a:rPr>
            </a:br>
            <a:r>
              <a:rPr lang="tr-TR" dirty="0">
                <a:solidFill>
                  <a:srgbClr val="FF0000"/>
                </a:solidFill>
              </a:rPr>
              <a:t>Nedir?</a:t>
            </a:r>
          </a:p>
        </p:txBody>
      </p:sp>
      <p:sp>
        <p:nvSpPr>
          <p:cNvPr id="3" name="İçerik Yer Tutucusu 2">
            <a:extLst>
              <a:ext uri="{FF2B5EF4-FFF2-40B4-BE49-F238E27FC236}">
                <a16:creationId xmlns:a16="http://schemas.microsoft.com/office/drawing/2014/main" id="{442E7519-FAD2-4AB9-870F-F81A3DE8FA9D}"/>
              </a:ext>
            </a:extLst>
          </p:cNvPr>
          <p:cNvSpPr>
            <a:spLocks noGrp="1"/>
          </p:cNvSpPr>
          <p:nvPr>
            <p:ph idx="1"/>
          </p:nvPr>
        </p:nvSpPr>
        <p:spPr/>
        <p:txBody>
          <a:bodyPr/>
          <a:lstStyle/>
          <a:p>
            <a:r>
              <a:rPr lang="tr-TR" dirty="0"/>
              <a:t>	 </a:t>
            </a:r>
            <a:r>
              <a:rPr lang="tr-TR" dirty="0" err="1"/>
              <a:t>JavaScript</a:t>
            </a:r>
            <a:r>
              <a:rPr lang="tr-TR" dirty="0"/>
              <a:t> oldukça hızlı ve kolay bir şekilde </a:t>
            </a:r>
            <a:r>
              <a:rPr lang="tr-TR" b="1" dirty="0">
                <a:hlinkClick r:id="rId2"/>
              </a:rPr>
              <a:t>öğrenilebilir</a:t>
            </a:r>
            <a:r>
              <a:rPr lang="tr-TR" dirty="0"/>
              <a:t> ve web sitelerinin işlevini arttırmaktan oyunlar çalıştırmaya kadar çoğu amaç için kullanılabilir. Dahası, </a:t>
            </a:r>
            <a:r>
              <a:rPr lang="tr-TR" dirty="0" err="1"/>
              <a:t>Github</a:t>
            </a:r>
            <a:r>
              <a:rPr lang="tr-TR" dirty="0"/>
              <a:t> gibi siteler sayesinde ücretsiz olarak bir çok </a:t>
            </a:r>
            <a:r>
              <a:rPr lang="tr-TR" dirty="0" err="1"/>
              <a:t>JavaScript</a:t>
            </a:r>
            <a:r>
              <a:rPr lang="tr-TR" dirty="0"/>
              <a:t> taslağı ve uygulaması bulabiliriz.</a:t>
            </a:r>
          </a:p>
        </p:txBody>
      </p:sp>
    </p:spTree>
    <p:extLst>
      <p:ext uri="{BB962C8B-B14F-4D97-AF65-F5344CB8AC3E}">
        <p14:creationId xmlns:p14="http://schemas.microsoft.com/office/powerpoint/2010/main" val="3759979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1EEA8092-81C2-4438-A627-4EB5177397D1}"/>
              </a:ext>
            </a:extLst>
          </p:cNvPr>
          <p:cNvSpPr/>
          <p:nvPr/>
        </p:nvSpPr>
        <p:spPr>
          <a:xfrm>
            <a:off x="7672326" y="2454751"/>
            <a:ext cx="3010064" cy="149129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a:t>JAVASCRIPT</a:t>
            </a:r>
          </a:p>
        </p:txBody>
      </p:sp>
      <p:sp>
        <p:nvSpPr>
          <p:cNvPr id="5" name="Dikdörtgen 4">
            <a:extLst>
              <a:ext uri="{FF2B5EF4-FFF2-40B4-BE49-F238E27FC236}">
                <a16:creationId xmlns:a16="http://schemas.microsoft.com/office/drawing/2014/main" id="{46559040-0421-4BBF-BE12-66D594BA46CA}"/>
              </a:ext>
            </a:extLst>
          </p:cNvPr>
          <p:cNvSpPr/>
          <p:nvPr/>
        </p:nvSpPr>
        <p:spPr>
          <a:xfrm>
            <a:off x="1240130" y="2454751"/>
            <a:ext cx="3010064" cy="149129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a:t>HTML</a:t>
            </a:r>
          </a:p>
        </p:txBody>
      </p:sp>
      <p:sp>
        <p:nvSpPr>
          <p:cNvPr id="7" name="Dikdörtgen 6">
            <a:extLst>
              <a:ext uri="{FF2B5EF4-FFF2-40B4-BE49-F238E27FC236}">
                <a16:creationId xmlns:a16="http://schemas.microsoft.com/office/drawing/2014/main" id="{8601365F-AB62-4B21-8D40-0AED9299D15C}"/>
              </a:ext>
            </a:extLst>
          </p:cNvPr>
          <p:cNvSpPr/>
          <p:nvPr/>
        </p:nvSpPr>
        <p:spPr>
          <a:xfrm>
            <a:off x="4558204" y="2454751"/>
            <a:ext cx="3010064" cy="149129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a:t>CSS</a:t>
            </a:r>
          </a:p>
        </p:txBody>
      </p:sp>
      <p:sp>
        <p:nvSpPr>
          <p:cNvPr id="8" name="Dikdörtgen 7">
            <a:extLst>
              <a:ext uri="{FF2B5EF4-FFF2-40B4-BE49-F238E27FC236}">
                <a16:creationId xmlns:a16="http://schemas.microsoft.com/office/drawing/2014/main" id="{762BDD0C-AFAC-4C60-906C-28503820404C}"/>
              </a:ext>
            </a:extLst>
          </p:cNvPr>
          <p:cNvSpPr/>
          <p:nvPr/>
        </p:nvSpPr>
        <p:spPr>
          <a:xfrm>
            <a:off x="8202128" y="5538399"/>
            <a:ext cx="3010064" cy="68285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dirty="0"/>
              <a:t>Web sitesinde kodlama yapmayı ve animasyon eklemeyi sağlar</a:t>
            </a:r>
          </a:p>
        </p:txBody>
      </p:sp>
      <p:sp>
        <p:nvSpPr>
          <p:cNvPr id="9" name="Dikdörtgen 8">
            <a:extLst>
              <a:ext uri="{FF2B5EF4-FFF2-40B4-BE49-F238E27FC236}">
                <a16:creationId xmlns:a16="http://schemas.microsoft.com/office/drawing/2014/main" id="{693563EF-7656-40F5-90A5-E4E3330C528B}"/>
              </a:ext>
            </a:extLst>
          </p:cNvPr>
          <p:cNvSpPr/>
          <p:nvPr/>
        </p:nvSpPr>
        <p:spPr>
          <a:xfrm>
            <a:off x="1142018" y="5538399"/>
            <a:ext cx="3010064" cy="68285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dirty="0"/>
              <a:t>Web sitesinin sayfa yapısını tanımlamaya yarar</a:t>
            </a:r>
          </a:p>
        </p:txBody>
      </p:sp>
      <p:sp>
        <p:nvSpPr>
          <p:cNvPr id="10" name="Dikdörtgen 9">
            <a:extLst>
              <a:ext uri="{FF2B5EF4-FFF2-40B4-BE49-F238E27FC236}">
                <a16:creationId xmlns:a16="http://schemas.microsoft.com/office/drawing/2014/main" id="{5A426582-173C-477C-8B6D-4741C7FF9F54}"/>
              </a:ext>
            </a:extLst>
          </p:cNvPr>
          <p:cNvSpPr/>
          <p:nvPr/>
        </p:nvSpPr>
        <p:spPr>
          <a:xfrm>
            <a:off x="4795692" y="5538399"/>
            <a:ext cx="3010064" cy="68285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dirty="0"/>
              <a:t>Web sitesinin renklerini ve görselliğini düzenlemeyi sağlar</a:t>
            </a:r>
          </a:p>
        </p:txBody>
      </p:sp>
      <p:sp>
        <p:nvSpPr>
          <p:cNvPr id="11" name="Dikdörtgen 10">
            <a:extLst>
              <a:ext uri="{FF2B5EF4-FFF2-40B4-BE49-F238E27FC236}">
                <a16:creationId xmlns:a16="http://schemas.microsoft.com/office/drawing/2014/main" id="{74588D5B-988A-462D-A7A5-E082E1D84B9A}"/>
              </a:ext>
            </a:extLst>
          </p:cNvPr>
          <p:cNvSpPr/>
          <p:nvPr/>
        </p:nvSpPr>
        <p:spPr>
          <a:xfrm>
            <a:off x="3037535" y="1298998"/>
            <a:ext cx="6243821"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dirty="0"/>
              <a:t>ZEYNEP ve LİDYA’ </a:t>
            </a:r>
            <a:r>
              <a:rPr lang="tr-TR" dirty="0" err="1"/>
              <a:t>nın</a:t>
            </a:r>
            <a:r>
              <a:rPr lang="tr-TR" dirty="0"/>
              <a:t> NOTLARI</a:t>
            </a:r>
          </a:p>
        </p:txBody>
      </p:sp>
      <p:sp>
        <p:nvSpPr>
          <p:cNvPr id="12" name="Ok: Aşağı 11">
            <a:extLst>
              <a:ext uri="{FF2B5EF4-FFF2-40B4-BE49-F238E27FC236}">
                <a16:creationId xmlns:a16="http://schemas.microsoft.com/office/drawing/2014/main" id="{4EFA9784-7171-47B7-B556-A5D7F0C0A3CA}"/>
              </a:ext>
            </a:extLst>
          </p:cNvPr>
          <p:cNvSpPr/>
          <p:nvPr/>
        </p:nvSpPr>
        <p:spPr>
          <a:xfrm>
            <a:off x="2201623" y="4056913"/>
            <a:ext cx="890853" cy="1275452"/>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
        <p:nvSpPr>
          <p:cNvPr id="13" name="Ok: Aşağı 12">
            <a:extLst>
              <a:ext uri="{FF2B5EF4-FFF2-40B4-BE49-F238E27FC236}">
                <a16:creationId xmlns:a16="http://schemas.microsoft.com/office/drawing/2014/main" id="{6889725C-CD7A-41CE-89BD-135987D49EB9}"/>
              </a:ext>
            </a:extLst>
          </p:cNvPr>
          <p:cNvSpPr/>
          <p:nvPr/>
        </p:nvSpPr>
        <p:spPr>
          <a:xfrm>
            <a:off x="5714018" y="4104497"/>
            <a:ext cx="890853" cy="1275452"/>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
        <p:nvSpPr>
          <p:cNvPr id="14" name="Ok: Aşağı 13">
            <a:extLst>
              <a:ext uri="{FF2B5EF4-FFF2-40B4-BE49-F238E27FC236}">
                <a16:creationId xmlns:a16="http://schemas.microsoft.com/office/drawing/2014/main" id="{50762CCD-498D-43DB-B634-EC7F7D958364}"/>
              </a:ext>
            </a:extLst>
          </p:cNvPr>
          <p:cNvSpPr/>
          <p:nvPr/>
        </p:nvSpPr>
        <p:spPr>
          <a:xfrm>
            <a:off x="8718196" y="4056913"/>
            <a:ext cx="890853" cy="1275452"/>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98324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anim calcmode="lin" valueType="num">
                                      <p:cBhvr>
                                        <p:cTn id="18" dur="2000" fill="hold"/>
                                        <p:tgtEl>
                                          <p:spTgt spid="12"/>
                                        </p:tgtEl>
                                        <p:attrNameLst>
                                          <p:attrName>ppt_w</p:attrName>
                                        </p:attrNameLst>
                                      </p:cBhvr>
                                      <p:tavLst>
                                        <p:tav tm="0" fmla="#ppt_w*sin(2.5*pi*$)">
                                          <p:val>
                                            <p:fltVal val="0"/>
                                          </p:val>
                                        </p:tav>
                                        <p:tav tm="100000">
                                          <p:val>
                                            <p:fltVal val="1"/>
                                          </p:val>
                                        </p:tav>
                                      </p:tavLst>
                                    </p:anim>
                                    <p:anim calcmode="lin" valueType="num">
                                      <p:cBhvr>
                                        <p:cTn id="19"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heel(1)">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2000"/>
                                        <p:tgtEl>
                                          <p:spTgt spid="13"/>
                                        </p:tgtEl>
                                      </p:cBhvr>
                                    </p:animEffect>
                                    <p:anim calcmode="lin" valueType="num">
                                      <p:cBhvr>
                                        <p:cTn id="30" dur="2000" fill="hold"/>
                                        <p:tgtEl>
                                          <p:spTgt spid="13"/>
                                        </p:tgtEl>
                                        <p:attrNameLst>
                                          <p:attrName>ppt_w</p:attrName>
                                        </p:attrNameLst>
                                      </p:cBhvr>
                                      <p:tavLst>
                                        <p:tav tm="0" fmla="#ppt_w*sin(2.5*pi*$)">
                                          <p:val>
                                            <p:fltVal val="0"/>
                                          </p:val>
                                        </p:tav>
                                        <p:tav tm="100000">
                                          <p:val>
                                            <p:fltVal val="1"/>
                                          </p:val>
                                        </p:tav>
                                      </p:tavLst>
                                    </p:anim>
                                    <p:anim calcmode="lin" valueType="num">
                                      <p:cBhvr>
                                        <p:cTn id="3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heel(1)">
                                      <p:cBhvr>
                                        <p:cTn id="36" dur="20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2000"/>
                                        <p:tgtEl>
                                          <p:spTgt spid="14"/>
                                        </p:tgtEl>
                                      </p:cBhvr>
                                    </p:animEffect>
                                    <p:anim calcmode="lin" valueType="num">
                                      <p:cBhvr>
                                        <p:cTn id="42" dur="2000" fill="hold"/>
                                        <p:tgtEl>
                                          <p:spTgt spid="14"/>
                                        </p:tgtEl>
                                        <p:attrNameLst>
                                          <p:attrName>ppt_w</p:attrName>
                                        </p:attrNameLst>
                                      </p:cBhvr>
                                      <p:tavLst>
                                        <p:tav tm="0" fmla="#ppt_w*sin(2.5*pi*$)">
                                          <p:val>
                                            <p:fltVal val="0"/>
                                          </p:val>
                                        </p:tav>
                                        <p:tav tm="100000">
                                          <p:val>
                                            <p:fltVal val="1"/>
                                          </p:val>
                                        </p:tav>
                                      </p:tavLst>
                                    </p:anim>
                                    <p:anim calcmode="lin" valueType="num">
                                      <p:cBhvr>
                                        <p:cTn id="43" dur="2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heel(1)">
                                      <p:cBhvr>
                                        <p:cTn id="48" dur="20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wheel(1)">
                                      <p:cBhvr>
                                        <p:cTn id="53" dur="2000"/>
                                        <p:tgtEl>
                                          <p:spTgt spid="10"/>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heel(1)">
                                      <p:cBhvr>
                                        <p:cTn id="5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4DC9631-84CF-443B-8590-091159169A6D}"/>
              </a:ext>
            </a:extLst>
          </p:cNvPr>
          <p:cNvSpPr>
            <a:spLocks noGrp="1"/>
          </p:cNvSpPr>
          <p:nvPr>
            <p:ph type="title"/>
          </p:nvPr>
        </p:nvSpPr>
        <p:spPr/>
        <p:txBody>
          <a:bodyPr/>
          <a:lstStyle/>
          <a:p>
            <a:r>
              <a:rPr lang="tr-TR" dirty="0" err="1"/>
              <a:t>Hoşçakalın</a:t>
            </a:r>
            <a:endParaRPr lang="tr-TR" dirty="0"/>
          </a:p>
        </p:txBody>
      </p:sp>
      <p:sp>
        <p:nvSpPr>
          <p:cNvPr id="3" name="İçerik Yer Tutucusu 2">
            <a:extLst>
              <a:ext uri="{FF2B5EF4-FFF2-40B4-BE49-F238E27FC236}">
                <a16:creationId xmlns:a16="http://schemas.microsoft.com/office/drawing/2014/main" id="{F42EA16B-C3D1-43AC-88D2-0CD1FF205139}"/>
              </a:ext>
            </a:extLst>
          </p:cNvPr>
          <p:cNvSpPr>
            <a:spLocks noGrp="1"/>
          </p:cNvSpPr>
          <p:nvPr>
            <p:ph idx="1"/>
          </p:nvPr>
        </p:nvSpPr>
        <p:spPr/>
        <p:txBody>
          <a:bodyPr/>
          <a:lstStyle/>
          <a:p>
            <a:endParaRPr lang="tr-TR" dirty="0"/>
          </a:p>
        </p:txBody>
      </p:sp>
      <p:sp>
        <p:nvSpPr>
          <p:cNvPr id="4" name="Gülen Yüz 3">
            <a:extLst>
              <a:ext uri="{FF2B5EF4-FFF2-40B4-BE49-F238E27FC236}">
                <a16:creationId xmlns:a16="http://schemas.microsoft.com/office/drawing/2014/main" id="{687AB97F-2EB5-44EA-A527-F2D63946E134}"/>
              </a:ext>
            </a:extLst>
          </p:cNvPr>
          <p:cNvSpPr/>
          <p:nvPr/>
        </p:nvSpPr>
        <p:spPr>
          <a:xfrm>
            <a:off x="678932" y="2696106"/>
            <a:ext cx="2853085" cy="2539128"/>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Kalp 4">
            <a:extLst>
              <a:ext uri="{FF2B5EF4-FFF2-40B4-BE49-F238E27FC236}">
                <a16:creationId xmlns:a16="http://schemas.microsoft.com/office/drawing/2014/main" id="{80F18247-F3AE-41EF-B7AD-611693189975}"/>
              </a:ext>
            </a:extLst>
          </p:cNvPr>
          <p:cNvSpPr/>
          <p:nvPr/>
        </p:nvSpPr>
        <p:spPr>
          <a:xfrm>
            <a:off x="3999029" y="2367270"/>
            <a:ext cx="3324020" cy="3196799"/>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Şimşek İşareti 5">
            <a:extLst>
              <a:ext uri="{FF2B5EF4-FFF2-40B4-BE49-F238E27FC236}">
                <a16:creationId xmlns:a16="http://schemas.microsoft.com/office/drawing/2014/main" id="{4881D2FA-7BA9-4DBF-9CA3-82EE00C023DE}"/>
              </a:ext>
            </a:extLst>
          </p:cNvPr>
          <p:cNvSpPr/>
          <p:nvPr/>
        </p:nvSpPr>
        <p:spPr>
          <a:xfrm>
            <a:off x="7825381" y="2180496"/>
            <a:ext cx="3096402" cy="3908765"/>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567246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2000"/>
                                        <p:tgtEl>
                                          <p:spTgt spid="6"/>
                                        </p:tgtEl>
                                      </p:cBhvr>
                                    </p:animEffect>
                                    <p:anim calcmode="lin" valueType="num">
                                      <p:cBhvr>
                                        <p:cTn id="25" dur="2000" fill="hold"/>
                                        <p:tgtEl>
                                          <p:spTgt spid="6"/>
                                        </p:tgtEl>
                                        <p:attrNameLst>
                                          <p:attrName>ppt_w</p:attrName>
                                        </p:attrNameLst>
                                      </p:cBhvr>
                                      <p:tavLst>
                                        <p:tav tm="0" fmla="#ppt_w*sin(2.5*pi*$)">
                                          <p:val>
                                            <p:fltVal val="0"/>
                                          </p:val>
                                        </p:tav>
                                        <p:tav tm="100000">
                                          <p:val>
                                            <p:fltVal val="1"/>
                                          </p:val>
                                        </p:tav>
                                      </p:tavLst>
                                    </p:anim>
                                    <p:anim calcmode="lin" valueType="num">
                                      <p:cBhvr>
                                        <p:cTn id="26"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Lst>
  </p:timing>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TM03457464[[fn=Kar Payı]]</Template>
  <TotalTime>65</TotalTime>
  <Words>315</Words>
  <Application>Microsoft Office PowerPoint</Application>
  <PresentationFormat>Geniş ekran</PresentationFormat>
  <Paragraphs>22</Paragraphs>
  <Slides>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vt:i4>
      </vt:variant>
    </vt:vector>
  </HeadingPairs>
  <TitlesOfParts>
    <vt:vector size="10" baseType="lpstr">
      <vt:lpstr>Gill Sans MT</vt:lpstr>
      <vt:lpstr>Wingdings 2</vt:lpstr>
      <vt:lpstr>Kar Payı</vt:lpstr>
      <vt:lpstr>zeyneplidya.com</vt:lpstr>
      <vt:lpstr>Geliştirme Araçları</vt:lpstr>
      <vt:lpstr>HTML Nedir?</vt:lpstr>
      <vt:lpstr>CSS  Nedir?</vt:lpstr>
      <vt:lpstr>JAVASCRİPT Nedir?</vt:lpstr>
      <vt:lpstr>PowerPoint Sunusu</vt:lpstr>
      <vt:lpstr>Hoşçakalın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zeyneplidya.com</dc:title>
  <dc:creator>Murat Turhan</dc:creator>
  <cp:lastModifiedBy>Murat Turhan</cp:lastModifiedBy>
  <cp:revision>8</cp:revision>
  <dcterms:created xsi:type="dcterms:W3CDTF">2021-01-29T14:18:25Z</dcterms:created>
  <dcterms:modified xsi:type="dcterms:W3CDTF">2021-02-04T15:02:18Z</dcterms:modified>
</cp:coreProperties>
</file>