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60"/>
  </p:normalViewPr>
  <p:slideViewPr>
    <p:cSldViewPr snapToGrid="0">
      <p:cViewPr varScale="1">
        <p:scale>
          <a:sx n="162" d="100"/>
          <a:sy n="162" d="100"/>
        </p:scale>
        <p:origin x="10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F6DE74CF-7F13-4DB1-92E1-843C1233EAD5}" type="datetimeFigureOut">
              <a:rPr lang="tr-TR" smtClean="0"/>
              <a:t>4.02.2021</a:t>
            </a:fld>
            <a:endParaRPr lang="tr-T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1785A5EE-B5FA-4924-9926-5F7EF65F9A9B}" type="slidenum">
              <a:rPr lang="tr-TR" smtClean="0"/>
              <a:t>‹#›</a:t>
            </a:fld>
            <a:endParaRPr lang="tr-TR"/>
          </a:p>
        </p:txBody>
      </p:sp>
    </p:spTree>
    <p:extLst>
      <p:ext uri="{BB962C8B-B14F-4D97-AF65-F5344CB8AC3E}">
        <p14:creationId xmlns:p14="http://schemas.microsoft.com/office/powerpoint/2010/main" val="918357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F6DE74CF-7F13-4DB1-92E1-843C1233EAD5}" type="datetimeFigureOut">
              <a:rPr lang="tr-TR" smtClean="0"/>
              <a:t>4.02.2021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785A5EE-B5FA-4924-9926-5F7EF65F9A9B}" type="slidenum">
              <a:rPr lang="tr-TR" smtClean="0"/>
              <a:t>‹#›</a:t>
            </a:fld>
            <a:endParaRPr lang="tr-TR"/>
          </a:p>
        </p:txBody>
      </p:sp>
    </p:spTree>
    <p:extLst>
      <p:ext uri="{BB962C8B-B14F-4D97-AF65-F5344CB8AC3E}">
        <p14:creationId xmlns:p14="http://schemas.microsoft.com/office/powerpoint/2010/main" val="3397572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F6DE74CF-7F13-4DB1-92E1-843C1233EAD5}" type="datetimeFigureOut">
              <a:rPr lang="tr-TR" smtClean="0"/>
              <a:t>4.02.2021</a:t>
            </a:fld>
            <a:endParaRPr lang="tr-TR"/>
          </a:p>
        </p:txBody>
      </p:sp>
      <p:sp>
        <p:nvSpPr>
          <p:cNvPr id="5" name="Footer Placeholder 4"/>
          <p:cNvSpPr>
            <a:spLocks noGrp="1"/>
          </p:cNvSpPr>
          <p:nvPr>
            <p:ph type="ftr" sz="quarter" idx="11"/>
          </p:nvPr>
        </p:nvSpPr>
        <p:spPr>
          <a:xfrm>
            <a:off x="774923" y="5951811"/>
            <a:ext cx="7896279" cy="365125"/>
          </a:xfrm>
        </p:spPr>
        <p:txBody>
          <a:bodyPr/>
          <a:lstStyle/>
          <a:p>
            <a:endParaRPr lang="tr-T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1785A5EE-B5FA-4924-9926-5F7EF65F9A9B}" type="slidenum">
              <a:rPr lang="tr-TR" smtClean="0"/>
              <a:t>‹#›</a:t>
            </a:fld>
            <a:endParaRPr lang="tr-TR"/>
          </a:p>
        </p:txBody>
      </p:sp>
    </p:spTree>
    <p:extLst>
      <p:ext uri="{BB962C8B-B14F-4D97-AF65-F5344CB8AC3E}">
        <p14:creationId xmlns:p14="http://schemas.microsoft.com/office/powerpoint/2010/main" val="830600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F6DE74CF-7F13-4DB1-92E1-843C1233EAD5}" type="datetimeFigureOut">
              <a:rPr lang="tr-TR" smtClean="0"/>
              <a:t>4.02.2021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558300" y="5956137"/>
            <a:ext cx="1052508" cy="365125"/>
          </a:xfrm>
        </p:spPr>
        <p:txBody>
          <a:bodyPr/>
          <a:lstStyle/>
          <a:p>
            <a:fld id="{1785A5EE-B5FA-4924-9926-5F7EF65F9A9B}" type="slidenum">
              <a:rPr lang="tr-TR" smtClean="0"/>
              <a:t>‹#›</a:t>
            </a:fld>
            <a:endParaRPr lang="tr-TR"/>
          </a:p>
        </p:txBody>
      </p:sp>
    </p:spTree>
    <p:extLst>
      <p:ext uri="{BB962C8B-B14F-4D97-AF65-F5344CB8AC3E}">
        <p14:creationId xmlns:p14="http://schemas.microsoft.com/office/powerpoint/2010/main" val="3630387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F6DE74CF-7F13-4DB1-92E1-843C1233EAD5}" type="datetimeFigureOut">
              <a:rPr lang="tr-TR" smtClean="0"/>
              <a:t>4.02.2021</a:t>
            </a:fld>
            <a:endParaRPr lang="tr-T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1785A5EE-B5FA-4924-9926-5F7EF65F9A9B}" type="slidenum">
              <a:rPr lang="tr-TR" smtClean="0"/>
              <a:t>‹#›</a:t>
            </a:fld>
            <a:endParaRPr lang="tr-TR"/>
          </a:p>
        </p:txBody>
      </p:sp>
    </p:spTree>
    <p:extLst>
      <p:ext uri="{BB962C8B-B14F-4D97-AF65-F5344CB8AC3E}">
        <p14:creationId xmlns:p14="http://schemas.microsoft.com/office/powerpoint/2010/main" val="1135295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F6DE74CF-7F13-4DB1-92E1-843C1233EAD5}" type="datetimeFigureOut">
              <a:rPr lang="tr-TR" smtClean="0"/>
              <a:t>4.02.2021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785A5EE-B5FA-4924-9926-5F7EF65F9A9B}" type="slidenum">
              <a:rPr lang="tr-TR" smtClean="0"/>
              <a:t>‹#›</a:t>
            </a:fld>
            <a:endParaRPr lang="tr-TR"/>
          </a:p>
        </p:txBody>
      </p:sp>
    </p:spTree>
    <p:extLst>
      <p:ext uri="{BB962C8B-B14F-4D97-AF65-F5344CB8AC3E}">
        <p14:creationId xmlns:p14="http://schemas.microsoft.com/office/powerpoint/2010/main" val="1347402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F6DE74CF-7F13-4DB1-92E1-843C1233EAD5}" type="datetimeFigureOut">
              <a:rPr lang="tr-TR" smtClean="0"/>
              <a:t>4.02.2021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785A5EE-B5FA-4924-9926-5F7EF65F9A9B}" type="slidenum">
              <a:rPr lang="tr-TR" smtClean="0"/>
              <a:t>‹#›</a:t>
            </a:fld>
            <a:endParaRPr lang="tr-TR"/>
          </a:p>
        </p:txBody>
      </p:sp>
    </p:spTree>
    <p:extLst>
      <p:ext uri="{BB962C8B-B14F-4D97-AF65-F5344CB8AC3E}">
        <p14:creationId xmlns:p14="http://schemas.microsoft.com/office/powerpoint/2010/main" val="3202193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F6DE74CF-7F13-4DB1-92E1-843C1233EAD5}" type="datetimeFigureOut">
              <a:rPr lang="tr-TR" smtClean="0"/>
              <a:t>4.02.2021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785A5EE-B5FA-4924-9926-5F7EF65F9A9B}" type="slidenum">
              <a:rPr lang="tr-TR" smtClean="0"/>
              <a:t>‹#›</a:t>
            </a:fld>
            <a:endParaRPr lang="tr-TR"/>
          </a:p>
        </p:txBody>
      </p:sp>
    </p:spTree>
    <p:extLst>
      <p:ext uri="{BB962C8B-B14F-4D97-AF65-F5344CB8AC3E}">
        <p14:creationId xmlns:p14="http://schemas.microsoft.com/office/powerpoint/2010/main" val="2123425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DE74CF-7F13-4DB1-92E1-843C1233EAD5}" type="datetimeFigureOut">
              <a:rPr lang="tr-TR" smtClean="0"/>
              <a:t>4.02.2021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785A5EE-B5FA-4924-9926-5F7EF65F9A9B}" type="slidenum">
              <a:rPr lang="tr-TR" smtClean="0"/>
              <a:t>‹#›</a:t>
            </a:fld>
            <a:endParaRPr lang="tr-TR"/>
          </a:p>
        </p:txBody>
      </p:sp>
    </p:spTree>
    <p:extLst>
      <p:ext uri="{BB962C8B-B14F-4D97-AF65-F5344CB8AC3E}">
        <p14:creationId xmlns:p14="http://schemas.microsoft.com/office/powerpoint/2010/main" val="2185198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F6DE74CF-7F13-4DB1-92E1-843C1233EAD5}" type="datetimeFigureOut">
              <a:rPr lang="tr-TR" smtClean="0"/>
              <a:t>4.02.2021</a:t>
            </a:fld>
            <a:endParaRPr lang="tr-T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1785A5EE-B5FA-4924-9926-5F7EF65F9A9B}" type="slidenum">
              <a:rPr lang="tr-TR" smtClean="0"/>
              <a:t>‹#›</a:t>
            </a:fld>
            <a:endParaRPr lang="tr-TR"/>
          </a:p>
        </p:txBody>
      </p:sp>
    </p:spTree>
    <p:extLst>
      <p:ext uri="{BB962C8B-B14F-4D97-AF65-F5344CB8AC3E}">
        <p14:creationId xmlns:p14="http://schemas.microsoft.com/office/powerpoint/2010/main" val="1372075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F6DE74CF-7F13-4DB1-92E1-843C1233EAD5}" type="datetimeFigureOut">
              <a:rPr lang="tr-TR" smtClean="0"/>
              <a:t>4.02.2021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785A5EE-B5FA-4924-9926-5F7EF65F9A9B}" type="slidenum">
              <a:rPr lang="tr-TR" smtClean="0"/>
              <a:t>‹#›</a:t>
            </a:fld>
            <a:endParaRPr lang="tr-TR"/>
          </a:p>
        </p:txBody>
      </p:sp>
    </p:spTree>
    <p:extLst>
      <p:ext uri="{BB962C8B-B14F-4D97-AF65-F5344CB8AC3E}">
        <p14:creationId xmlns:p14="http://schemas.microsoft.com/office/powerpoint/2010/main" val="453861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F6DE74CF-7F13-4DB1-92E1-843C1233EAD5}" type="datetimeFigureOut">
              <a:rPr lang="tr-TR" smtClean="0"/>
              <a:t>4.02.2021</a:t>
            </a:fld>
            <a:endParaRPr lang="tr-T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tr-T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1785A5EE-B5FA-4924-9926-5F7EF65F9A9B}" type="slidenum">
              <a:rPr lang="tr-TR" smtClean="0"/>
              <a:t>‹#›</a:t>
            </a:fld>
            <a:endParaRPr lang="tr-T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65680760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bitdegree.org/learn/javascript-basic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B5883BD-280B-41D9-B6DE-E6682E7836EE}"/>
              </a:ext>
            </a:extLst>
          </p:cNvPr>
          <p:cNvSpPr>
            <a:spLocks noGrp="1"/>
          </p:cNvSpPr>
          <p:nvPr>
            <p:ph type="ctrTitle"/>
          </p:nvPr>
        </p:nvSpPr>
        <p:spPr/>
        <p:txBody>
          <a:bodyPr/>
          <a:lstStyle/>
          <a:p>
            <a:r>
              <a:rPr lang="tr-TR" dirty="0"/>
              <a:t>zeyneplidya.com</a:t>
            </a:r>
          </a:p>
        </p:txBody>
      </p:sp>
      <p:sp>
        <p:nvSpPr>
          <p:cNvPr id="3" name="Alt Başlık 2">
            <a:extLst>
              <a:ext uri="{FF2B5EF4-FFF2-40B4-BE49-F238E27FC236}">
                <a16:creationId xmlns:a16="http://schemas.microsoft.com/office/drawing/2014/main" id="{30722BEF-43CC-4EE7-8371-81F943412EA8}"/>
              </a:ext>
            </a:extLst>
          </p:cNvPr>
          <p:cNvSpPr>
            <a:spLocks noGrp="1"/>
          </p:cNvSpPr>
          <p:nvPr>
            <p:ph type="subTitle" idx="1"/>
          </p:nvPr>
        </p:nvSpPr>
        <p:spPr/>
        <p:txBody>
          <a:bodyPr/>
          <a:lstStyle/>
          <a:p>
            <a:r>
              <a:rPr lang="tr-TR" dirty="0"/>
              <a:t>Bu bir araştırma geliştirme projesidir.</a:t>
            </a:r>
          </a:p>
        </p:txBody>
      </p:sp>
    </p:spTree>
    <p:extLst>
      <p:ext uri="{BB962C8B-B14F-4D97-AF65-F5344CB8AC3E}">
        <p14:creationId xmlns:p14="http://schemas.microsoft.com/office/powerpoint/2010/main" val="288765652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D550D88-B70A-42D1-A08B-73A251E8EEE4}"/>
              </a:ext>
            </a:extLst>
          </p:cNvPr>
          <p:cNvSpPr>
            <a:spLocks noGrp="1"/>
          </p:cNvSpPr>
          <p:nvPr>
            <p:ph type="title"/>
          </p:nvPr>
        </p:nvSpPr>
        <p:spPr/>
        <p:txBody>
          <a:bodyPr/>
          <a:lstStyle/>
          <a:p>
            <a:r>
              <a:rPr lang="tr-TR" dirty="0"/>
              <a:t>Geliştirme Araçları</a:t>
            </a:r>
          </a:p>
        </p:txBody>
      </p:sp>
      <p:sp>
        <p:nvSpPr>
          <p:cNvPr id="3" name="İçerik Yer Tutucusu 2">
            <a:extLst>
              <a:ext uri="{FF2B5EF4-FFF2-40B4-BE49-F238E27FC236}">
                <a16:creationId xmlns:a16="http://schemas.microsoft.com/office/drawing/2014/main" id="{0C1A7A2B-7774-43CA-8142-057CC7874BE8}"/>
              </a:ext>
            </a:extLst>
          </p:cNvPr>
          <p:cNvSpPr>
            <a:spLocks noGrp="1"/>
          </p:cNvSpPr>
          <p:nvPr>
            <p:ph idx="1"/>
          </p:nvPr>
        </p:nvSpPr>
        <p:spPr/>
        <p:txBody>
          <a:bodyPr/>
          <a:lstStyle/>
          <a:p>
            <a:r>
              <a:rPr lang="tr-TR" dirty="0"/>
              <a:t>1.HTML</a:t>
            </a:r>
          </a:p>
          <a:p>
            <a:r>
              <a:rPr lang="tr-TR" dirty="0"/>
              <a:t>2.CSS</a:t>
            </a:r>
          </a:p>
          <a:p>
            <a:r>
              <a:rPr lang="tr-TR" dirty="0"/>
              <a:t>3.JAVASCRİPT</a:t>
            </a:r>
          </a:p>
        </p:txBody>
      </p:sp>
    </p:spTree>
    <p:extLst>
      <p:ext uri="{BB962C8B-B14F-4D97-AF65-F5344CB8AC3E}">
        <p14:creationId xmlns:p14="http://schemas.microsoft.com/office/powerpoint/2010/main" val="24494690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heel(1)">
                                      <p:cBhvr>
                                        <p:cTn id="15" dur="2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wheel(1)">
                                      <p:cBhvr>
                                        <p:cTn id="20" dur="20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heel(1)">
                                      <p:cBhvr>
                                        <p:cTn id="2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C36622-DDC9-4EB0-9177-8CF55E1F84EB}"/>
              </a:ext>
            </a:extLst>
          </p:cNvPr>
          <p:cNvSpPr>
            <a:spLocks noGrp="1"/>
          </p:cNvSpPr>
          <p:nvPr>
            <p:ph type="title"/>
          </p:nvPr>
        </p:nvSpPr>
        <p:spPr/>
        <p:txBody>
          <a:bodyPr>
            <a:normAutofit/>
          </a:bodyPr>
          <a:lstStyle/>
          <a:p>
            <a:r>
              <a:rPr lang="tr-TR" dirty="0">
                <a:solidFill>
                  <a:srgbClr val="FF0000"/>
                </a:solidFill>
              </a:rPr>
              <a:t>HTML</a:t>
            </a:r>
            <a:br>
              <a:rPr lang="tr-TR" dirty="0">
                <a:solidFill>
                  <a:srgbClr val="FF0000"/>
                </a:solidFill>
              </a:rPr>
            </a:br>
            <a:r>
              <a:rPr lang="tr-TR" dirty="0">
                <a:solidFill>
                  <a:srgbClr val="FF0000"/>
                </a:solidFill>
              </a:rPr>
              <a:t>Nedir?</a:t>
            </a:r>
          </a:p>
        </p:txBody>
      </p:sp>
      <p:sp>
        <p:nvSpPr>
          <p:cNvPr id="3" name="İçerik Yer Tutucusu 2">
            <a:extLst>
              <a:ext uri="{FF2B5EF4-FFF2-40B4-BE49-F238E27FC236}">
                <a16:creationId xmlns:a16="http://schemas.microsoft.com/office/drawing/2014/main" id="{0CECEB8F-56F3-4FFA-B8CD-3418EDD91ED9}"/>
              </a:ext>
            </a:extLst>
          </p:cNvPr>
          <p:cNvSpPr>
            <a:spLocks noGrp="1"/>
          </p:cNvSpPr>
          <p:nvPr>
            <p:ph idx="1"/>
          </p:nvPr>
        </p:nvSpPr>
        <p:spPr/>
        <p:txBody>
          <a:bodyPr/>
          <a:lstStyle/>
          <a:p>
            <a:r>
              <a:rPr lang="tr-TR" dirty="0"/>
              <a:t>Web tasarım konusunda araştırma yapan hemen herkesin karşına çıkan temel kavram </a:t>
            </a:r>
            <a:r>
              <a:rPr lang="tr-TR" b="1" dirty="0" err="1"/>
              <a:t>HTML</a:t>
            </a:r>
            <a:r>
              <a:rPr lang="tr-TR" dirty="0" err="1"/>
              <a:t>dir</a:t>
            </a:r>
            <a:r>
              <a:rPr lang="tr-TR" dirty="0"/>
              <a:t>. Web sayfalarını oluşturma aşamasında kullanılan standart bir metin işaret dili olan </a:t>
            </a:r>
            <a:r>
              <a:rPr lang="tr-TR" b="1" dirty="0"/>
              <a:t>HTML açılımı</a:t>
            </a:r>
            <a:r>
              <a:rPr lang="tr-TR" dirty="0"/>
              <a:t> “</a:t>
            </a:r>
            <a:r>
              <a:rPr lang="tr-TR" dirty="0" err="1"/>
              <a:t>Hyper</a:t>
            </a:r>
            <a:r>
              <a:rPr lang="tr-TR" dirty="0"/>
              <a:t> </a:t>
            </a:r>
            <a:r>
              <a:rPr lang="tr-TR" dirty="0" err="1"/>
              <a:t>Text</a:t>
            </a:r>
            <a:r>
              <a:rPr lang="tr-TR" dirty="0"/>
              <a:t> </a:t>
            </a:r>
            <a:r>
              <a:rPr lang="tr-TR" dirty="0" err="1"/>
              <a:t>Markup</a:t>
            </a:r>
            <a:r>
              <a:rPr lang="tr-TR" dirty="0"/>
              <a:t> Language” olarak bilinir. Genel bilinen yanlış kanının aksine HTML bir programlama dili değildir. Daha açık anlatmak gerekirse, </a:t>
            </a:r>
            <a:r>
              <a:rPr lang="tr-TR" dirty="0" err="1"/>
              <a:t>Chrome</a:t>
            </a:r>
            <a:r>
              <a:rPr lang="tr-TR" dirty="0"/>
              <a:t>, </a:t>
            </a:r>
            <a:r>
              <a:rPr lang="tr-TR" dirty="0" err="1"/>
              <a:t>Firefox</a:t>
            </a:r>
            <a:r>
              <a:rPr lang="tr-TR" dirty="0"/>
              <a:t>, </a:t>
            </a:r>
            <a:r>
              <a:rPr lang="tr-TR" dirty="0" err="1"/>
              <a:t>Yandex</a:t>
            </a:r>
            <a:r>
              <a:rPr lang="tr-TR" dirty="0"/>
              <a:t> gibi tarayıcıların okuyup anlamlandırdığı dil HTML dilidir.</a:t>
            </a:r>
          </a:p>
        </p:txBody>
      </p:sp>
    </p:spTree>
    <p:extLst>
      <p:ext uri="{BB962C8B-B14F-4D97-AF65-F5344CB8AC3E}">
        <p14:creationId xmlns:p14="http://schemas.microsoft.com/office/powerpoint/2010/main" val="13169126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4B3327F-4DFA-4622-B11E-2C329E9AFCDF}"/>
              </a:ext>
            </a:extLst>
          </p:cNvPr>
          <p:cNvSpPr>
            <a:spLocks noGrp="1"/>
          </p:cNvSpPr>
          <p:nvPr>
            <p:ph type="title"/>
          </p:nvPr>
        </p:nvSpPr>
        <p:spPr/>
        <p:txBody>
          <a:bodyPr>
            <a:normAutofit/>
          </a:bodyPr>
          <a:lstStyle/>
          <a:p>
            <a:r>
              <a:rPr lang="tr-TR" dirty="0">
                <a:solidFill>
                  <a:srgbClr val="FF0000"/>
                </a:solidFill>
              </a:rPr>
              <a:t>CSS	</a:t>
            </a:r>
            <a:br>
              <a:rPr lang="tr-TR" dirty="0">
                <a:solidFill>
                  <a:srgbClr val="FF0000"/>
                </a:solidFill>
              </a:rPr>
            </a:br>
            <a:r>
              <a:rPr lang="tr-TR" dirty="0">
                <a:solidFill>
                  <a:srgbClr val="FF0000"/>
                </a:solidFill>
              </a:rPr>
              <a:t>Nedir?</a:t>
            </a:r>
          </a:p>
        </p:txBody>
      </p:sp>
      <p:sp>
        <p:nvSpPr>
          <p:cNvPr id="3" name="İçerik Yer Tutucusu 2">
            <a:extLst>
              <a:ext uri="{FF2B5EF4-FFF2-40B4-BE49-F238E27FC236}">
                <a16:creationId xmlns:a16="http://schemas.microsoft.com/office/drawing/2014/main" id="{6828C93B-C857-45DA-A5C2-0B31B352227E}"/>
              </a:ext>
            </a:extLst>
          </p:cNvPr>
          <p:cNvSpPr>
            <a:spLocks noGrp="1"/>
          </p:cNvSpPr>
          <p:nvPr>
            <p:ph idx="1"/>
          </p:nvPr>
        </p:nvSpPr>
        <p:spPr/>
        <p:txBody>
          <a:bodyPr>
            <a:normAutofit/>
          </a:bodyPr>
          <a:lstStyle/>
          <a:p>
            <a:pPr fontAlgn="base"/>
            <a:r>
              <a:rPr lang="tr-TR" dirty="0"/>
              <a:t>İngilizcesi </a:t>
            </a:r>
            <a:r>
              <a:rPr lang="tr-TR" b="1" dirty="0"/>
              <a:t>“</a:t>
            </a:r>
            <a:r>
              <a:rPr lang="tr-TR" b="1" dirty="0" err="1"/>
              <a:t>Cascading</a:t>
            </a:r>
            <a:r>
              <a:rPr lang="tr-TR" b="1" dirty="0"/>
              <a:t> Style </a:t>
            </a:r>
            <a:r>
              <a:rPr lang="tr-TR" b="1" dirty="0" err="1"/>
              <a:t>Sheets</a:t>
            </a:r>
            <a:r>
              <a:rPr lang="tr-TR" b="1" dirty="0"/>
              <a:t>”</a:t>
            </a:r>
            <a:r>
              <a:rPr lang="tr-TR" dirty="0"/>
              <a:t> olan CSS açılımı, </a:t>
            </a:r>
            <a:r>
              <a:rPr lang="tr-TR" b="1" dirty="0"/>
              <a:t>“Basamaklanmış Stil Katmanları” </a:t>
            </a:r>
            <a:r>
              <a:rPr lang="tr-TR" dirty="0"/>
              <a:t>anlamına gelmektedir. </a:t>
            </a:r>
            <a:r>
              <a:rPr lang="tr-TR" b="1" dirty="0"/>
              <a:t>“CSS nedir?”</a:t>
            </a:r>
            <a:r>
              <a:rPr lang="tr-TR" dirty="0"/>
              <a:t> sorusunun cevabı ise web sitelerinin görsel olarak şekillendirilmesine olanak tanıyan ve kendine has kuralları olan bir tanım dilidir şeklinde ifade edilebilir. </a:t>
            </a:r>
            <a:r>
              <a:rPr lang="tr-TR" b="1" dirty="0"/>
              <a:t>HTML ve </a:t>
            </a:r>
            <a:r>
              <a:rPr lang="tr-TR" b="1" dirty="0" err="1"/>
              <a:t>JavaScript</a:t>
            </a:r>
            <a:r>
              <a:rPr lang="tr-TR" b="1" dirty="0"/>
              <a:t> ile birlikte en temel web teknolojileri</a:t>
            </a:r>
            <a:r>
              <a:rPr lang="tr-TR" dirty="0"/>
              <a:t> arasında bulunan CSS, web sayfaları üzerinde oldukça fazla görsel denetim sunar.</a:t>
            </a:r>
          </a:p>
          <a:p>
            <a:pPr fontAlgn="base"/>
            <a:r>
              <a:rPr lang="tr-TR" dirty="0"/>
              <a:t>CSS sayesinde web sayfalarının mizanpajı, renkleri, kullanılan fontlar, ara başlıklar, görsel efektler ve diğer görsel unsurlar üzerinde etkili ve fonksiyonel bir kontrol sağlayabilirsiniz. Kullanıcı dostu olan ve görsel açıdan etkileyici web siteleri için HTML ve </a:t>
            </a:r>
            <a:r>
              <a:rPr lang="tr-TR" dirty="0" err="1"/>
              <a:t>JavaScript’in</a:t>
            </a:r>
            <a:r>
              <a:rPr lang="tr-TR" dirty="0"/>
              <a:t> yanı sıra yazılan CSS kodları son derece önem taşır. </a:t>
            </a:r>
            <a:r>
              <a:rPr lang="tr-TR" b="1" dirty="0"/>
              <a:t>Etkili bir CSS kodlaması, web sitelerine yüksek bir kullanılabilirlik sunar.</a:t>
            </a:r>
            <a:endParaRPr lang="tr-TR" dirty="0"/>
          </a:p>
          <a:p>
            <a:br>
              <a:rPr lang="tr-TR" dirty="0"/>
            </a:br>
            <a:br>
              <a:rPr lang="tr-TR" dirty="0"/>
            </a:br>
            <a:endParaRPr lang="tr-TR" dirty="0"/>
          </a:p>
        </p:txBody>
      </p:sp>
    </p:spTree>
    <p:extLst>
      <p:ext uri="{BB962C8B-B14F-4D97-AF65-F5344CB8AC3E}">
        <p14:creationId xmlns:p14="http://schemas.microsoft.com/office/powerpoint/2010/main" val="15247802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B9A911A-D39C-4E6A-89DE-8512E610D60B}"/>
              </a:ext>
            </a:extLst>
          </p:cNvPr>
          <p:cNvSpPr>
            <a:spLocks noGrp="1"/>
          </p:cNvSpPr>
          <p:nvPr>
            <p:ph type="title"/>
          </p:nvPr>
        </p:nvSpPr>
        <p:spPr/>
        <p:txBody>
          <a:bodyPr>
            <a:normAutofit/>
          </a:bodyPr>
          <a:lstStyle/>
          <a:p>
            <a:r>
              <a:rPr lang="tr-TR" dirty="0">
                <a:solidFill>
                  <a:srgbClr val="FF0000"/>
                </a:solidFill>
              </a:rPr>
              <a:t>JAVASCRİPT</a:t>
            </a:r>
            <a:br>
              <a:rPr lang="tr-TR" dirty="0">
                <a:solidFill>
                  <a:srgbClr val="FF0000"/>
                </a:solidFill>
              </a:rPr>
            </a:br>
            <a:r>
              <a:rPr lang="tr-TR" dirty="0">
                <a:solidFill>
                  <a:srgbClr val="FF0000"/>
                </a:solidFill>
              </a:rPr>
              <a:t>Nedir?</a:t>
            </a:r>
          </a:p>
        </p:txBody>
      </p:sp>
      <p:sp>
        <p:nvSpPr>
          <p:cNvPr id="3" name="İçerik Yer Tutucusu 2">
            <a:extLst>
              <a:ext uri="{FF2B5EF4-FFF2-40B4-BE49-F238E27FC236}">
                <a16:creationId xmlns:a16="http://schemas.microsoft.com/office/drawing/2014/main" id="{442E7519-FAD2-4AB9-870F-F81A3DE8FA9D}"/>
              </a:ext>
            </a:extLst>
          </p:cNvPr>
          <p:cNvSpPr>
            <a:spLocks noGrp="1"/>
          </p:cNvSpPr>
          <p:nvPr>
            <p:ph idx="1"/>
          </p:nvPr>
        </p:nvSpPr>
        <p:spPr/>
        <p:txBody>
          <a:bodyPr/>
          <a:lstStyle/>
          <a:p>
            <a:r>
              <a:rPr lang="tr-TR" dirty="0"/>
              <a:t>	 </a:t>
            </a:r>
            <a:r>
              <a:rPr lang="tr-TR" dirty="0" err="1"/>
              <a:t>JavaScript</a:t>
            </a:r>
            <a:r>
              <a:rPr lang="tr-TR" dirty="0"/>
              <a:t> oldukça hızlı ve kolay bir şekilde </a:t>
            </a:r>
            <a:r>
              <a:rPr lang="tr-TR" b="1" dirty="0">
                <a:hlinkClick r:id="rId2"/>
              </a:rPr>
              <a:t>öğrenilebilir</a:t>
            </a:r>
            <a:r>
              <a:rPr lang="tr-TR" dirty="0"/>
              <a:t> ve web sitelerinin işlevini arttırmaktan oyunlar çalıştırmaya kadar çoğu amaç için kullanılabilir. Dahası, </a:t>
            </a:r>
            <a:r>
              <a:rPr lang="tr-TR" dirty="0" err="1"/>
              <a:t>Github</a:t>
            </a:r>
            <a:r>
              <a:rPr lang="tr-TR" dirty="0"/>
              <a:t> gibi siteler sayesinde ücretsiz olarak bir çok </a:t>
            </a:r>
            <a:r>
              <a:rPr lang="tr-TR" dirty="0" err="1"/>
              <a:t>JavaScript</a:t>
            </a:r>
            <a:r>
              <a:rPr lang="tr-TR" dirty="0"/>
              <a:t> taslağı ve uygulaması bulabiliriz.</a:t>
            </a:r>
          </a:p>
        </p:txBody>
      </p:sp>
    </p:spTree>
    <p:extLst>
      <p:ext uri="{BB962C8B-B14F-4D97-AF65-F5344CB8AC3E}">
        <p14:creationId xmlns:p14="http://schemas.microsoft.com/office/powerpoint/2010/main" val="37599799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80">
                                          <p:stCondLst>
                                            <p:cond delay="0"/>
                                          </p:stCondLst>
                                        </p:cTn>
                                        <p:tgtEl>
                                          <p:spTgt spid="3">
                                            <p:txEl>
                                              <p:pRg st="0" end="0"/>
                                            </p:txEl>
                                          </p:spTgt>
                                        </p:tgtEl>
                                      </p:cBhvr>
                                    </p:animEffect>
                                    <p:anim calcmode="lin" valueType="num">
                                      <p:cBhvr>
                                        <p:cTn id="1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txEl>
                                              <p:pRg st="0" end="0"/>
                                            </p:txEl>
                                          </p:spTgt>
                                        </p:tgtEl>
                                      </p:cBhvr>
                                      <p:to x="100000" y="60000"/>
                                    </p:animScale>
                                    <p:animScale>
                                      <p:cBhvr>
                                        <p:cTn id="22" dur="166" decel="50000">
                                          <p:stCondLst>
                                            <p:cond delay="676"/>
                                          </p:stCondLst>
                                        </p:cTn>
                                        <p:tgtEl>
                                          <p:spTgt spid="3">
                                            <p:txEl>
                                              <p:pRg st="0" end="0"/>
                                            </p:txEl>
                                          </p:spTgt>
                                        </p:tgtEl>
                                      </p:cBhvr>
                                      <p:to x="100000" y="100000"/>
                                    </p:animScale>
                                    <p:animScale>
                                      <p:cBhvr>
                                        <p:cTn id="23" dur="26">
                                          <p:stCondLst>
                                            <p:cond delay="1312"/>
                                          </p:stCondLst>
                                        </p:cTn>
                                        <p:tgtEl>
                                          <p:spTgt spid="3">
                                            <p:txEl>
                                              <p:pRg st="0" end="0"/>
                                            </p:txEl>
                                          </p:spTgt>
                                        </p:tgtEl>
                                      </p:cBhvr>
                                      <p:to x="100000" y="80000"/>
                                    </p:animScale>
                                    <p:animScale>
                                      <p:cBhvr>
                                        <p:cTn id="24" dur="166" decel="50000">
                                          <p:stCondLst>
                                            <p:cond delay="1338"/>
                                          </p:stCondLst>
                                        </p:cTn>
                                        <p:tgtEl>
                                          <p:spTgt spid="3">
                                            <p:txEl>
                                              <p:pRg st="0" end="0"/>
                                            </p:txEl>
                                          </p:spTgt>
                                        </p:tgtEl>
                                      </p:cBhvr>
                                      <p:to x="100000" y="100000"/>
                                    </p:animScale>
                                    <p:animScale>
                                      <p:cBhvr>
                                        <p:cTn id="25" dur="26">
                                          <p:stCondLst>
                                            <p:cond delay="1642"/>
                                          </p:stCondLst>
                                        </p:cTn>
                                        <p:tgtEl>
                                          <p:spTgt spid="3">
                                            <p:txEl>
                                              <p:pRg st="0" end="0"/>
                                            </p:txEl>
                                          </p:spTgt>
                                        </p:tgtEl>
                                      </p:cBhvr>
                                      <p:to x="100000" y="90000"/>
                                    </p:animScale>
                                    <p:animScale>
                                      <p:cBhvr>
                                        <p:cTn id="26" dur="166" decel="50000">
                                          <p:stCondLst>
                                            <p:cond delay="1668"/>
                                          </p:stCondLst>
                                        </p:cTn>
                                        <p:tgtEl>
                                          <p:spTgt spid="3">
                                            <p:txEl>
                                              <p:pRg st="0" end="0"/>
                                            </p:txEl>
                                          </p:spTgt>
                                        </p:tgtEl>
                                      </p:cBhvr>
                                      <p:to x="100000" y="100000"/>
                                    </p:animScale>
                                    <p:animScale>
                                      <p:cBhvr>
                                        <p:cTn id="27" dur="26">
                                          <p:stCondLst>
                                            <p:cond delay="1808"/>
                                          </p:stCondLst>
                                        </p:cTn>
                                        <p:tgtEl>
                                          <p:spTgt spid="3">
                                            <p:txEl>
                                              <p:pRg st="0" end="0"/>
                                            </p:txEl>
                                          </p:spTgt>
                                        </p:tgtEl>
                                      </p:cBhvr>
                                      <p:to x="100000" y="95000"/>
                                    </p:animScale>
                                    <p:animScale>
                                      <p:cBhvr>
                                        <p:cTn id="28"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1EEA8092-81C2-4438-A627-4EB5177397D1}"/>
              </a:ext>
            </a:extLst>
          </p:cNvPr>
          <p:cNvSpPr/>
          <p:nvPr/>
        </p:nvSpPr>
        <p:spPr>
          <a:xfrm>
            <a:off x="7672326" y="2454751"/>
            <a:ext cx="3010064" cy="149129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tr-TR" dirty="0"/>
              <a:t>JAVASCRIPT</a:t>
            </a:r>
          </a:p>
        </p:txBody>
      </p:sp>
      <p:sp>
        <p:nvSpPr>
          <p:cNvPr id="5" name="Dikdörtgen 4">
            <a:extLst>
              <a:ext uri="{FF2B5EF4-FFF2-40B4-BE49-F238E27FC236}">
                <a16:creationId xmlns:a16="http://schemas.microsoft.com/office/drawing/2014/main" id="{46559040-0421-4BBF-BE12-66D594BA46CA}"/>
              </a:ext>
            </a:extLst>
          </p:cNvPr>
          <p:cNvSpPr/>
          <p:nvPr/>
        </p:nvSpPr>
        <p:spPr>
          <a:xfrm>
            <a:off x="1240130" y="2454751"/>
            <a:ext cx="3010064" cy="149129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tr-TR" dirty="0"/>
              <a:t>HTML</a:t>
            </a:r>
          </a:p>
        </p:txBody>
      </p:sp>
      <p:sp>
        <p:nvSpPr>
          <p:cNvPr id="7" name="Dikdörtgen 6">
            <a:extLst>
              <a:ext uri="{FF2B5EF4-FFF2-40B4-BE49-F238E27FC236}">
                <a16:creationId xmlns:a16="http://schemas.microsoft.com/office/drawing/2014/main" id="{8601365F-AB62-4B21-8D40-0AED9299D15C}"/>
              </a:ext>
            </a:extLst>
          </p:cNvPr>
          <p:cNvSpPr/>
          <p:nvPr/>
        </p:nvSpPr>
        <p:spPr>
          <a:xfrm>
            <a:off x="4558204" y="2454751"/>
            <a:ext cx="3010064" cy="149129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tr-TR" dirty="0"/>
              <a:t>CSS</a:t>
            </a:r>
          </a:p>
        </p:txBody>
      </p:sp>
      <p:sp>
        <p:nvSpPr>
          <p:cNvPr id="8" name="Dikdörtgen 7">
            <a:extLst>
              <a:ext uri="{FF2B5EF4-FFF2-40B4-BE49-F238E27FC236}">
                <a16:creationId xmlns:a16="http://schemas.microsoft.com/office/drawing/2014/main" id="{762BDD0C-AFAC-4C60-906C-28503820404C}"/>
              </a:ext>
            </a:extLst>
          </p:cNvPr>
          <p:cNvSpPr/>
          <p:nvPr/>
        </p:nvSpPr>
        <p:spPr>
          <a:xfrm>
            <a:off x="8202128" y="5538399"/>
            <a:ext cx="3010064" cy="68285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tr-TR" dirty="0"/>
              <a:t>Web sitesinde kodlama yapmayı ve animasyon eklemeyi sağlar</a:t>
            </a:r>
          </a:p>
        </p:txBody>
      </p:sp>
      <p:sp>
        <p:nvSpPr>
          <p:cNvPr id="9" name="Dikdörtgen 8">
            <a:extLst>
              <a:ext uri="{FF2B5EF4-FFF2-40B4-BE49-F238E27FC236}">
                <a16:creationId xmlns:a16="http://schemas.microsoft.com/office/drawing/2014/main" id="{693563EF-7656-40F5-90A5-E4E3330C528B}"/>
              </a:ext>
            </a:extLst>
          </p:cNvPr>
          <p:cNvSpPr/>
          <p:nvPr/>
        </p:nvSpPr>
        <p:spPr>
          <a:xfrm>
            <a:off x="1142018" y="5538399"/>
            <a:ext cx="3010064" cy="68285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tr-TR" dirty="0"/>
              <a:t>Web sitesinin sayfa yapısını tanımlamaya yarar</a:t>
            </a:r>
          </a:p>
        </p:txBody>
      </p:sp>
      <p:sp>
        <p:nvSpPr>
          <p:cNvPr id="10" name="Dikdörtgen 9">
            <a:extLst>
              <a:ext uri="{FF2B5EF4-FFF2-40B4-BE49-F238E27FC236}">
                <a16:creationId xmlns:a16="http://schemas.microsoft.com/office/drawing/2014/main" id="{5A426582-173C-477C-8B6D-4741C7FF9F54}"/>
              </a:ext>
            </a:extLst>
          </p:cNvPr>
          <p:cNvSpPr/>
          <p:nvPr/>
        </p:nvSpPr>
        <p:spPr>
          <a:xfrm>
            <a:off x="4795692" y="5538399"/>
            <a:ext cx="3010064" cy="68285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tr-TR" dirty="0"/>
              <a:t>Web sitesinin renklerini ve görselliğini düzenlemeyi sağlar</a:t>
            </a:r>
          </a:p>
        </p:txBody>
      </p:sp>
      <p:sp>
        <p:nvSpPr>
          <p:cNvPr id="11" name="Dikdörtgen 10">
            <a:extLst>
              <a:ext uri="{FF2B5EF4-FFF2-40B4-BE49-F238E27FC236}">
                <a16:creationId xmlns:a16="http://schemas.microsoft.com/office/drawing/2014/main" id="{74588D5B-988A-462D-A7A5-E082E1D84B9A}"/>
              </a:ext>
            </a:extLst>
          </p:cNvPr>
          <p:cNvSpPr/>
          <p:nvPr/>
        </p:nvSpPr>
        <p:spPr>
          <a:xfrm>
            <a:off x="3037535" y="1298998"/>
            <a:ext cx="6243821" cy="9144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tr-TR" dirty="0"/>
              <a:t>ZEYNEP ve LİDYA’ </a:t>
            </a:r>
            <a:r>
              <a:rPr lang="tr-TR" dirty="0" err="1"/>
              <a:t>nın</a:t>
            </a:r>
            <a:r>
              <a:rPr lang="tr-TR" dirty="0"/>
              <a:t> NOTLARI</a:t>
            </a:r>
          </a:p>
        </p:txBody>
      </p:sp>
      <p:sp>
        <p:nvSpPr>
          <p:cNvPr id="12" name="Ok: Aşağı 11">
            <a:extLst>
              <a:ext uri="{FF2B5EF4-FFF2-40B4-BE49-F238E27FC236}">
                <a16:creationId xmlns:a16="http://schemas.microsoft.com/office/drawing/2014/main" id="{4EFA9784-7171-47B7-B556-A5D7F0C0A3CA}"/>
              </a:ext>
            </a:extLst>
          </p:cNvPr>
          <p:cNvSpPr/>
          <p:nvPr/>
        </p:nvSpPr>
        <p:spPr>
          <a:xfrm>
            <a:off x="2201623" y="4056913"/>
            <a:ext cx="890853" cy="1275452"/>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tr-TR"/>
          </a:p>
        </p:txBody>
      </p:sp>
      <p:sp>
        <p:nvSpPr>
          <p:cNvPr id="13" name="Ok: Aşağı 12">
            <a:extLst>
              <a:ext uri="{FF2B5EF4-FFF2-40B4-BE49-F238E27FC236}">
                <a16:creationId xmlns:a16="http://schemas.microsoft.com/office/drawing/2014/main" id="{6889725C-CD7A-41CE-89BD-135987D49EB9}"/>
              </a:ext>
            </a:extLst>
          </p:cNvPr>
          <p:cNvSpPr/>
          <p:nvPr/>
        </p:nvSpPr>
        <p:spPr>
          <a:xfrm>
            <a:off x="5714018" y="4104497"/>
            <a:ext cx="890853" cy="1275452"/>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tr-TR"/>
          </a:p>
        </p:txBody>
      </p:sp>
      <p:sp>
        <p:nvSpPr>
          <p:cNvPr id="14" name="Ok: Aşağı 13">
            <a:extLst>
              <a:ext uri="{FF2B5EF4-FFF2-40B4-BE49-F238E27FC236}">
                <a16:creationId xmlns:a16="http://schemas.microsoft.com/office/drawing/2014/main" id="{50762CCD-498D-43DB-B634-EC7F7D958364}"/>
              </a:ext>
            </a:extLst>
          </p:cNvPr>
          <p:cNvSpPr/>
          <p:nvPr/>
        </p:nvSpPr>
        <p:spPr>
          <a:xfrm>
            <a:off x="8718196" y="4056913"/>
            <a:ext cx="890853" cy="1275452"/>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0983249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5"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2000"/>
                                        <p:tgtEl>
                                          <p:spTgt spid="12"/>
                                        </p:tgtEl>
                                      </p:cBhvr>
                                    </p:animEffect>
                                    <p:anim calcmode="lin" valueType="num">
                                      <p:cBhvr>
                                        <p:cTn id="18" dur="2000" fill="hold"/>
                                        <p:tgtEl>
                                          <p:spTgt spid="12"/>
                                        </p:tgtEl>
                                        <p:attrNameLst>
                                          <p:attrName>ppt_w</p:attrName>
                                        </p:attrNameLst>
                                      </p:cBhvr>
                                      <p:tavLst>
                                        <p:tav tm="0" fmla="#ppt_w*sin(2.5*pi*$)">
                                          <p:val>
                                            <p:fltVal val="0"/>
                                          </p:val>
                                        </p:tav>
                                        <p:tav tm="100000">
                                          <p:val>
                                            <p:fltVal val="1"/>
                                          </p:val>
                                        </p:tav>
                                      </p:tavLst>
                                    </p:anim>
                                    <p:anim calcmode="lin" valueType="num">
                                      <p:cBhvr>
                                        <p:cTn id="19" dur="2000" fill="hold"/>
                                        <p:tgtEl>
                                          <p:spTgt spid="12"/>
                                        </p:tgtEl>
                                        <p:attrNameLst>
                                          <p:attrName>ppt_h</p:attrName>
                                        </p:attrNameLst>
                                      </p:cBhvr>
                                      <p:tavLst>
                                        <p:tav tm="0">
                                          <p:val>
                                            <p:strVal val="#ppt_h"/>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heel(1)">
                                      <p:cBhvr>
                                        <p:cTn id="24" dur="20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45"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2000"/>
                                        <p:tgtEl>
                                          <p:spTgt spid="13"/>
                                        </p:tgtEl>
                                      </p:cBhvr>
                                    </p:animEffect>
                                    <p:anim calcmode="lin" valueType="num">
                                      <p:cBhvr>
                                        <p:cTn id="30" dur="2000" fill="hold"/>
                                        <p:tgtEl>
                                          <p:spTgt spid="13"/>
                                        </p:tgtEl>
                                        <p:attrNameLst>
                                          <p:attrName>ppt_w</p:attrName>
                                        </p:attrNameLst>
                                      </p:cBhvr>
                                      <p:tavLst>
                                        <p:tav tm="0" fmla="#ppt_w*sin(2.5*pi*$)">
                                          <p:val>
                                            <p:fltVal val="0"/>
                                          </p:val>
                                        </p:tav>
                                        <p:tav tm="100000">
                                          <p:val>
                                            <p:fltVal val="1"/>
                                          </p:val>
                                        </p:tav>
                                      </p:tavLst>
                                    </p:anim>
                                    <p:anim calcmode="lin" valueType="num">
                                      <p:cBhvr>
                                        <p:cTn id="31" dur="2000" fill="hold"/>
                                        <p:tgtEl>
                                          <p:spTgt spid="13"/>
                                        </p:tgtEl>
                                        <p:attrNameLst>
                                          <p:attrName>ppt_h</p:attrName>
                                        </p:attrNameLst>
                                      </p:cBhvr>
                                      <p:tavLst>
                                        <p:tav tm="0">
                                          <p:val>
                                            <p:strVal val="#ppt_h"/>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21" presetClass="entr" presetSubtype="1" fill="hold" grpId="0" nodeType="click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wheel(1)">
                                      <p:cBhvr>
                                        <p:cTn id="36" dur="2000"/>
                                        <p:tgtEl>
                                          <p:spTgt spid="4"/>
                                        </p:tgtEl>
                                      </p:cBhvr>
                                    </p:animEffect>
                                  </p:childTnLst>
                                </p:cTn>
                              </p:par>
                            </p:childTnLst>
                          </p:cTn>
                        </p:par>
                      </p:childTnLst>
                    </p:cTn>
                  </p:par>
                  <p:par>
                    <p:cTn id="37" fill="hold">
                      <p:stCondLst>
                        <p:cond delay="indefinite"/>
                      </p:stCondLst>
                      <p:childTnLst>
                        <p:par>
                          <p:cTn id="38" fill="hold">
                            <p:stCondLst>
                              <p:cond delay="0"/>
                            </p:stCondLst>
                            <p:childTnLst>
                              <p:par>
                                <p:cTn id="39" presetID="45" presetClass="entr" presetSubtype="0"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fade">
                                      <p:cBhvr>
                                        <p:cTn id="41" dur="2000"/>
                                        <p:tgtEl>
                                          <p:spTgt spid="14"/>
                                        </p:tgtEl>
                                      </p:cBhvr>
                                    </p:animEffect>
                                    <p:anim calcmode="lin" valueType="num">
                                      <p:cBhvr>
                                        <p:cTn id="42" dur="2000" fill="hold"/>
                                        <p:tgtEl>
                                          <p:spTgt spid="14"/>
                                        </p:tgtEl>
                                        <p:attrNameLst>
                                          <p:attrName>ppt_w</p:attrName>
                                        </p:attrNameLst>
                                      </p:cBhvr>
                                      <p:tavLst>
                                        <p:tav tm="0" fmla="#ppt_w*sin(2.5*pi*$)">
                                          <p:val>
                                            <p:fltVal val="0"/>
                                          </p:val>
                                        </p:tav>
                                        <p:tav tm="100000">
                                          <p:val>
                                            <p:fltVal val="1"/>
                                          </p:val>
                                        </p:tav>
                                      </p:tavLst>
                                    </p:anim>
                                    <p:anim calcmode="lin" valueType="num">
                                      <p:cBhvr>
                                        <p:cTn id="43" dur="2000" fill="hold"/>
                                        <p:tgtEl>
                                          <p:spTgt spid="14"/>
                                        </p:tgtEl>
                                        <p:attrNameLst>
                                          <p:attrName>ppt_h</p:attrName>
                                        </p:attrNameLst>
                                      </p:cBhvr>
                                      <p:tavLst>
                                        <p:tav tm="0">
                                          <p:val>
                                            <p:strVal val="#ppt_h"/>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21" presetClass="entr" presetSubtype="1" fill="hold" grpId="0" nodeType="click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wheel(1)">
                                      <p:cBhvr>
                                        <p:cTn id="48" dur="2000"/>
                                        <p:tgtEl>
                                          <p:spTgt spid="9"/>
                                        </p:tgtEl>
                                      </p:cBhvr>
                                    </p:animEffect>
                                  </p:childTnLst>
                                </p:cTn>
                              </p:par>
                            </p:childTnLst>
                          </p:cTn>
                        </p:par>
                      </p:childTnLst>
                    </p:cTn>
                  </p:par>
                  <p:par>
                    <p:cTn id="49" fill="hold">
                      <p:stCondLst>
                        <p:cond delay="indefinite"/>
                      </p:stCondLst>
                      <p:childTnLst>
                        <p:par>
                          <p:cTn id="50" fill="hold">
                            <p:stCondLst>
                              <p:cond delay="0"/>
                            </p:stCondLst>
                            <p:childTnLst>
                              <p:par>
                                <p:cTn id="51" presetID="21" presetClass="entr" presetSubtype="1" fill="hold" grpId="0" nodeType="clickEffect">
                                  <p:stCondLst>
                                    <p:cond delay="0"/>
                                  </p:stCondLst>
                                  <p:childTnLst>
                                    <p:set>
                                      <p:cBhvr>
                                        <p:cTn id="52" dur="1" fill="hold">
                                          <p:stCondLst>
                                            <p:cond delay="0"/>
                                          </p:stCondLst>
                                        </p:cTn>
                                        <p:tgtEl>
                                          <p:spTgt spid="10"/>
                                        </p:tgtEl>
                                        <p:attrNameLst>
                                          <p:attrName>style.visibility</p:attrName>
                                        </p:attrNameLst>
                                      </p:cBhvr>
                                      <p:to>
                                        <p:strVal val="visible"/>
                                      </p:to>
                                    </p:set>
                                    <p:animEffect transition="in" filter="wheel(1)">
                                      <p:cBhvr>
                                        <p:cTn id="53" dur="2000"/>
                                        <p:tgtEl>
                                          <p:spTgt spid="10"/>
                                        </p:tgtEl>
                                      </p:cBhvr>
                                    </p:animEffect>
                                  </p:childTnLst>
                                </p:cTn>
                              </p:par>
                            </p:childTnLst>
                          </p:cTn>
                        </p:par>
                      </p:childTnLst>
                    </p:cTn>
                  </p:par>
                  <p:par>
                    <p:cTn id="54" fill="hold">
                      <p:stCondLst>
                        <p:cond delay="indefinite"/>
                      </p:stCondLst>
                      <p:childTnLst>
                        <p:par>
                          <p:cTn id="55" fill="hold">
                            <p:stCondLst>
                              <p:cond delay="0"/>
                            </p:stCondLst>
                            <p:childTnLst>
                              <p:par>
                                <p:cTn id="56" presetID="21" presetClass="entr" presetSubtype="1" fill="hold" grpId="0" nodeType="clickEffect">
                                  <p:stCondLst>
                                    <p:cond delay="0"/>
                                  </p:stCondLst>
                                  <p:childTnLst>
                                    <p:set>
                                      <p:cBhvr>
                                        <p:cTn id="57" dur="1" fill="hold">
                                          <p:stCondLst>
                                            <p:cond delay="0"/>
                                          </p:stCondLst>
                                        </p:cTn>
                                        <p:tgtEl>
                                          <p:spTgt spid="8"/>
                                        </p:tgtEl>
                                        <p:attrNameLst>
                                          <p:attrName>style.visibility</p:attrName>
                                        </p:attrNameLst>
                                      </p:cBhvr>
                                      <p:to>
                                        <p:strVal val="visible"/>
                                      </p:to>
                                    </p:set>
                                    <p:animEffect transition="in" filter="wheel(1)">
                                      <p:cBhvr>
                                        <p:cTn id="58"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9" grpId="0"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4DC9631-84CF-443B-8590-091159169A6D}"/>
              </a:ext>
            </a:extLst>
          </p:cNvPr>
          <p:cNvSpPr>
            <a:spLocks noGrp="1"/>
          </p:cNvSpPr>
          <p:nvPr>
            <p:ph type="title"/>
          </p:nvPr>
        </p:nvSpPr>
        <p:spPr/>
        <p:txBody>
          <a:bodyPr/>
          <a:lstStyle/>
          <a:p>
            <a:r>
              <a:rPr lang="tr-TR" dirty="0" err="1"/>
              <a:t>Hoşçakalın</a:t>
            </a:r>
            <a:endParaRPr lang="tr-TR" dirty="0"/>
          </a:p>
        </p:txBody>
      </p:sp>
      <p:sp>
        <p:nvSpPr>
          <p:cNvPr id="3" name="İçerik Yer Tutucusu 2">
            <a:extLst>
              <a:ext uri="{FF2B5EF4-FFF2-40B4-BE49-F238E27FC236}">
                <a16:creationId xmlns:a16="http://schemas.microsoft.com/office/drawing/2014/main" id="{F42EA16B-C3D1-43AC-88D2-0CD1FF205139}"/>
              </a:ext>
            </a:extLst>
          </p:cNvPr>
          <p:cNvSpPr>
            <a:spLocks noGrp="1"/>
          </p:cNvSpPr>
          <p:nvPr>
            <p:ph idx="1"/>
          </p:nvPr>
        </p:nvSpPr>
        <p:spPr/>
        <p:txBody>
          <a:bodyPr/>
          <a:lstStyle/>
          <a:p>
            <a:endParaRPr lang="tr-TR" dirty="0"/>
          </a:p>
        </p:txBody>
      </p:sp>
      <p:sp>
        <p:nvSpPr>
          <p:cNvPr id="4" name="Gülen Yüz 3">
            <a:extLst>
              <a:ext uri="{FF2B5EF4-FFF2-40B4-BE49-F238E27FC236}">
                <a16:creationId xmlns:a16="http://schemas.microsoft.com/office/drawing/2014/main" id="{687AB97F-2EB5-44EA-A527-F2D63946E134}"/>
              </a:ext>
            </a:extLst>
          </p:cNvPr>
          <p:cNvSpPr/>
          <p:nvPr/>
        </p:nvSpPr>
        <p:spPr>
          <a:xfrm>
            <a:off x="678932" y="2696106"/>
            <a:ext cx="2853085" cy="2539128"/>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Kalp 4">
            <a:extLst>
              <a:ext uri="{FF2B5EF4-FFF2-40B4-BE49-F238E27FC236}">
                <a16:creationId xmlns:a16="http://schemas.microsoft.com/office/drawing/2014/main" id="{80F18247-F3AE-41EF-B7AD-611693189975}"/>
              </a:ext>
            </a:extLst>
          </p:cNvPr>
          <p:cNvSpPr/>
          <p:nvPr/>
        </p:nvSpPr>
        <p:spPr>
          <a:xfrm>
            <a:off x="3999029" y="2367270"/>
            <a:ext cx="3324020" cy="3196799"/>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Şimşek İşareti 5">
            <a:extLst>
              <a:ext uri="{FF2B5EF4-FFF2-40B4-BE49-F238E27FC236}">
                <a16:creationId xmlns:a16="http://schemas.microsoft.com/office/drawing/2014/main" id="{4881D2FA-7BA9-4DBF-9CA3-82EE00C023DE}"/>
              </a:ext>
            </a:extLst>
          </p:cNvPr>
          <p:cNvSpPr/>
          <p:nvPr/>
        </p:nvSpPr>
        <p:spPr>
          <a:xfrm>
            <a:off x="7825381" y="2180496"/>
            <a:ext cx="3096402" cy="3908765"/>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75672468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45"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2000"/>
                                        <p:tgtEl>
                                          <p:spTgt spid="6"/>
                                        </p:tgtEl>
                                      </p:cBhvr>
                                    </p:animEffect>
                                    <p:anim calcmode="lin" valueType="num">
                                      <p:cBhvr>
                                        <p:cTn id="25" dur="2000" fill="hold"/>
                                        <p:tgtEl>
                                          <p:spTgt spid="6"/>
                                        </p:tgtEl>
                                        <p:attrNameLst>
                                          <p:attrName>ppt_w</p:attrName>
                                        </p:attrNameLst>
                                      </p:cBhvr>
                                      <p:tavLst>
                                        <p:tav tm="0" fmla="#ppt_w*sin(2.5*pi*$)">
                                          <p:val>
                                            <p:fltVal val="0"/>
                                          </p:val>
                                        </p:tav>
                                        <p:tav tm="100000">
                                          <p:val>
                                            <p:fltVal val="1"/>
                                          </p:val>
                                        </p:tav>
                                      </p:tavLst>
                                    </p:anim>
                                    <p:anim calcmode="lin" valueType="num">
                                      <p:cBhvr>
                                        <p:cTn id="26"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Lst>
  </p:timing>
</p:sld>
</file>

<file path=ppt/theme/theme1.xml><?xml version="1.0" encoding="utf-8"?>
<a:theme xmlns:a="http://schemas.openxmlformats.org/drawingml/2006/main" name="Kar Payı">
  <a:themeElements>
    <a:clrScheme name="Kar Payı">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Kar Payı">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ar Payı">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TM03457464[[fn=Kar Payı]]</Template>
  <TotalTime>65</TotalTime>
  <Words>315</Words>
  <Application>Microsoft Office PowerPoint</Application>
  <PresentationFormat>Geniş ekran</PresentationFormat>
  <Paragraphs>22</Paragraphs>
  <Slides>7</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7</vt:i4>
      </vt:variant>
    </vt:vector>
  </HeadingPairs>
  <TitlesOfParts>
    <vt:vector size="10" baseType="lpstr">
      <vt:lpstr>Gill Sans MT</vt:lpstr>
      <vt:lpstr>Wingdings 2</vt:lpstr>
      <vt:lpstr>Kar Payı</vt:lpstr>
      <vt:lpstr>zeyneplidya.com</vt:lpstr>
      <vt:lpstr>Geliştirme Araçları</vt:lpstr>
      <vt:lpstr>HTML Nedir?</vt:lpstr>
      <vt:lpstr>CSS  Nedir?</vt:lpstr>
      <vt:lpstr>JAVASCRİPT Nedir?</vt:lpstr>
      <vt:lpstr>PowerPoint Sunusu</vt:lpstr>
      <vt:lpstr>Hoşçakalın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zeyneplidya.com</dc:title>
  <dc:creator>Murat Turhan</dc:creator>
  <cp:lastModifiedBy>Murat Turhan</cp:lastModifiedBy>
  <cp:revision>8</cp:revision>
  <dcterms:created xsi:type="dcterms:W3CDTF">2021-01-29T14:18:25Z</dcterms:created>
  <dcterms:modified xsi:type="dcterms:W3CDTF">2021-02-04T15:02:18Z</dcterms:modified>
</cp:coreProperties>
</file>