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BAA1"/>
    <a:srgbClr val="D05081"/>
    <a:srgbClr val="77BC6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31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1285D5-EB95-49C2-B67F-E7D523D111D1}" type="datetimeFigureOut">
              <a:rPr lang="en-US" smtClean="0"/>
              <a:t>3/15/2022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89C2B3-2FE0-4271-9DC6-3174DD5DFBC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600" baseline="0" dirty="0" smtClean="0"/>
              <a:t>LAB DOCTORS WELLNESS PROGRAM</a:t>
            </a:r>
            <a:endParaRPr lang="en-US" sz="600" dirty="0"/>
          </a:p>
        </p:txBody>
      </p:sp>
      <p:sp>
        <p:nvSpPr>
          <p:cNvPr id="4" name="Slide Number Placeholder 3"/>
          <p:cNvSpPr>
            <a:spLocks noGrp="1"/>
          </p:cNvSpPr>
          <p:nvPr>
            <p:ph type="sldNum" sz="quarter" idx="10"/>
          </p:nvPr>
        </p:nvSpPr>
        <p:spPr/>
        <p:txBody>
          <a:bodyPr/>
          <a:lstStyle/>
          <a:p>
            <a:fld id="{EC89C2B3-2FE0-4271-9DC6-3174DD5DFBC1}"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Gamification-Wellness Challenge Ideas</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Double Dare Challenge</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About us</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Want to find out more about us? Let’s talk more </a:t>
            </a:r>
            <a:r>
              <a:rPr lang="en-US" smtClean="0"/>
              <a:t>about it!</a:t>
            </a:r>
            <a:endParaRPr lang="en-US"/>
          </a:p>
        </p:txBody>
      </p:sp>
      <p:sp>
        <p:nvSpPr>
          <p:cNvPr id="4" name="Slide Number Placeholder 3"/>
          <p:cNvSpPr>
            <a:spLocks noGrp="1"/>
          </p:cNvSpPr>
          <p:nvPr>
            <p:ph type="sldNum" sz="quarter" idx="10"/>
          </p:nvPr>
        </p:nvSpPr>
        <p:spPr/>
        <p:txBody>
          <a:bodyPr/>
          <a:lstStyle/>
          <a:p>
            <a:fld id="{EC89C2B3-2FE0-4271-9DC6-3174DD5DFBC1}" type="slidenum">
              <a:rPr lang="en-US" smtClean="0"/>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Lab</a:t>
            </a:r>
            <a:r>
              <a:rPr lang="en-US" baseline="0" dirty="0" smtClean="0"/>
              <a:t> Doctors Wellness-What makes us different</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Lab Doctors Wellness Program</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Biometrics Screen</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Health Assessment &amp; Employee Communication</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Reporting &amp; Life Coaching</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Rewards &amp; Wellness University</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Love Lab Doctors Wellness</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you’ll love Lab Doctors Wellness </a:t>
            </a:r>
            <a:endParaRPr lang="en-US" dirty="0"/>
          </a:p>
        </p:txBody>
      </p:sp>
      <p:sp>
        <p:nvSpPr>
          <p:cNvPr id="4" name="Slide Number Placeholder 3"/>
          <p:cNvSpPr>
            <a:spLocks noGrp="1"/>
          </p:cNvSpPr>
          <p:nvPr>
            <p:ph type="sldNum" sz="quarter" idx="10"/>
          </p:nvPr>
        </p:nvSpPr>
        <p:spPr/>
        <p:txBody>
          <a:bodyPr/>
          <a:lstStyle/>
          <a:p>
            <a:fld id="{EC89C2B3-2FE0-4271-9DC6-3174DD5DFBC1}"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D5734C-86B1-4C86-AF6F-A6F05432106B}"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5734C-86B1-4C86-AF6F-A6F05432106B}"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5734C-86B1-4C86-AF6F-A6F05432106B}"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D5734C-86B1-4C86-AF6F-A6F05432106B}"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D5734C-86B1-4C86-AF6F-A6F05432106B}" type="datetimeFigureOut">
              <a:rPr lang="en-US" smtClean="0"/>
              <a:t>3/15/2022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D5734C-86B1-4C86-AF6F-A6F05432106B}"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D5734C-86B1-4C86-AF6F-A6F05432106B}" type="datetimeFigureOut">
              <a:rPr lang="en-US" smtClean="0"/>
              <a:t>3/15/2022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D5734C-86B1-4C86-AF6F-A6F05432106B}" type="datetimeFigureOut">
              <a:rPr lang="en-US" smtClean="0"/>
              <a:t>3/15/2022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D5734C-86B1-4C86-AF6F-A6F05432106B}" type="datetimeFigureOut">
              <a:rPr lang="en-US" smtClean="0"/>
              <a:t>3/15/2022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5734C-86B1-4C86-AF6F-A6F05432106B}"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D5734C-86B1-4C86-AF6F-A6F05432106B}" type="datetimeFigureOut">
              <a:rPr lang="en-US" smtClean="0"/>
              <a:t>3/15/2022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34B61-340A-49D3-92FD-4081A078F9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5734C-86B1-4C86-AF6F-A6F05432106B}" type="datetimeFigureOut">
              <a:rPr lang="en-US" smtClean="0"/>
              <a:t>3/15/2022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34B61-340A-49D3-92FD-4081A078F9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labsdna/wellness.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93975"/>
          </a:xfrm>
        </p:spPr>
        <p:txBody>
          <a:bodyPr>
            <a:normAutofit/>
          </a:bodyPr>
          <a:lstStyle/>
          <a:p>
            <a:r>
              <a:rPr lang="en-US" dirty="0"/>
              <a:t/>
            </a:r>
            <a:br>
              <a:rPr lang="en-US" dirty="0"/>
            </a:br>
            <a:endParaRPr lang="en-US" dirty="0"/>
          </a:p>
        </p:txBody>
      </p:sp>
      <p:sp>
        <p:nvSpPr>
          <p:cNvPr id="3" name="Subtitle 2"/>
          <p:cNvSpPr>
            <a:spLocks noGrp="1"/>
          </p:cNvSpPr>
          <p:nvPr>
            <p:ph type="subTitle" idx="1"/>
          </p:nvPr>
        </p:nvSpPr>
        <p:spPr>
          <a:xfrm>
            <a:off x="1371600" y="4495800"/>
            <a:ext cx="6400800" cy="1752600"/>
          </a:xfrm>
        </p:spPr>
        <p:txBody>
          <a:bodyPr/>
          <a:lstStyle/>
          <a:p>
            <a:r>
              <a:rPr lang="en-US" dirty="0" smtClean="0"/>
              <a:t>Meeting people </a:t>
            </a:r>
            <a:r>
              <a:rPr lang="en-US" dirty="0"/>
              <a:t>where they are and empowering them to work on what they find meaningful</a:t>
            </a:r>
            <a:r>
              <a:rPr lang="en-US" dirty="0" smtClean="0"/>
              <a:t>.</a:t>
            </a:r>
          </a:p>
          <a:p>
            <a:endParaRPr lang="en-US" dirty="0"/>
          </a:p>
        </p:txBody>
      </p:sp>
      <p:pic>
        <p:nvPicPr>
          <p:cNvPr id="4" name="Picture 3" descr="freedom-wellness-happiness-concept-happy-woman-well-being-carefree-employee-feeling-blissful-jumping-joy-peaceful-beach-LDN.jpg"/>
          <p:cNvPicPr>
            <a:picLocks noChangeAspect="1"/>
          </p:cNvPicPr>
          <p:nvPr/>
        </p:nvPicPr>
        <p:blipFill>
          <a:blip r:embed="rId3" cstate="print"/>
          <a:stretch>
            <a:fillRect/>
          </a:stretch>
        </p:blipFill>
        <p:spPr>
          <a:xfrm>
            <a:off x="1371600" y="838200"/>
            <a:ext cx="5803392" cy="3108960"/>
          </a:xfrm>
          <a:prstGeom prst="rect">
            <a:avLst/>
          </a:prstGeom>
        </p:spPr>
      </p:pic>
      <p:pic>
        <p:nvPicPr>
          <p:cNvPr id="12291" name="Picture 3" descr="C:\Users\ILA WALKER\AppData\Local\Microsoft\Windows\INetCache\IE\147V2G3C\22930-3-health-clipart[1].png"/>
          <p:cNvPicPr>
            <a:picLocks noChangeAspect="1" noChangeArrowheads="1"/>
          </p:cNvPicPr>
          <p:nvPr/>
        </p:nvPicPr>
        <p:blipFill>
          <a:blip r:embed="rId4" cstate="print"/>
          <a:srcRect/>
          <a:stretch>
            <a:fillRect/>
          </a:stretch>
        </p:blipFill>
        <p:spPr bwMode="auto">
          <a:xfrm>
            <a:off x="0" y="0"/>
            <a:ext cx="1371600" cy="1463040"/>
          </a:xfrm>
          <a:prstGeom prst="rect">
            <a:avLst/>
          </a:prstGeom>
          <a:solidFill>
            <a:schemeClr val="accent6">
              <a:lumMod val="40000"/>
              <a:lumOff val="60000"/>
            </a:schemeClr>
          </a:solidFill>
        </p:spPr>
      </p:pic>
      <p:sp>
        <p:nvSpPr>
          <p:cNvPr id="7" name="TextBox 6"/>
          <p:cNvSpPr txBox="1"/>
          <p:nvPr/>
        </p:nvSpPr>
        <p:spPr>
          <a:xfrm>
            <a:off x="1371600" y="381000"/>
            <a:ext cx="5791200" cy="523220"/>
          </a:xfrm>
          <a:prstGeom prst="rect">
            <a:avLst/>
          </a:prstGeom>
          <a:noFill/>
        </p:spPr>
        <p:txBody>
          <a:bodyPr wrap="square" rtlCol="0">
            <a:spAutoFit/>
          </a:bodyPr>
          <a:lstStyle/>
          <a:p>
            <a:r>
              <a:rPr lang="en-US"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LAB DOCTORS WELLNESS PROGRAM</a:t>
            </a:r>
            <a:endParaRPr lang="en-US"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fontScale="90000"/>
          </a:bodyPr>
          <a:lstStyle/>
          <a:p>
            <a:pPr algn="r"/>
            <a:r>
              <a:rPr lang="en-US" sz="4000" dirty="0"/>
              <a:t>Why </a:t>
            </a:r>
            <a:r>
              <a:rPr lang="en-US" sz="4000" dirty="0" smtClean="0"/>
              <a:t>You’ll Love LabDoctors </a:t>
            </a:r>
            <a:r>
              <a:rPr lang="en-US" sz="4000" dirty="0"/>
              <a:t>Wellness</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Engaging </a:t>
            </a:r>
            <a:r>
              <a:rPr lang="en-US" dirty="0"/>
              <a:t>challenges can be completely </a:t>
            </a:r>
            <a:r>
              <a:rPr lang="en-US" dirty="0" smtClean="0"/>
              <a:t>customized, </a:t>
            </a:r>
            <a:r>
              <a:rPr lang="en-US" dirty="0"/>
              <a:t>right down to the type of reward.</a:t>
            </a:r>
          </a:p>
          <a:p>
            <a:r>
              <a:rPr lang="en-US" dirty="0" smtClean="0"/>
              <a:t>Reasonable </a:t>
            </a:r>
            <a:r>
              <a:rPr lang="en-US" dirty="0"/>
              <a:t>alternative standard activities for smoking, weight, etc. are included for FREE.</a:t>
            </a:r>
          </a:p>
          <a:p>
            <a:r>
              <a:rPr lang="en-US" dirty="0" smtClean="0"/>
              <a:t>The </a:t>
            </a:r>
            <a:r>
              <a:rPr lang="en-US" dirty="0"/>
              <a:t>platform grows and evolves with your company but always remains flexible and easy to use.</a:t>
            </a:r>
          </a:p>
          <a:p>
            <a:endParaRPr lang="en-US" dirty="0"/>
          </a:p>
        </p:txBody>
      </p:sp>
      <p:pic>
        <p:nvPicPr>
          <p:cNvPr id="6146"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457200" y="0"/>
            <a:ext cx="1188720" cy="118872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fontScale="90000"/>
          </a:bodyPr>
          <a:lstStyle/>
          <a:p>
            <a:r>
              <a:rPr lang="en-US" sz="2700" dirty="0" smtClean="0"/>
              <a:t/>
            </a:r>
            <a:br>
              <a:rPr lang="en-US" sz="2700" dirty="0" smtClean="0"/>
            </a:br>
            <a:r>
              <a:rPr lang="en-US" sz="3600" dirty="0" smtClean="0"/>
              <a:t>Wellness Challenge Ideas</a:t>
            </a:r>
            <a:r>
              <a:rPr lang="en-US" sz="2700" dirty="0" smtClean="0"/>
              <a:t/>
            </a:r>
            <a:br>
              <a:rPr lang="en-US" sz="2700" dirty="0" smtClean="0"/>
            </a:br>
            <a:r>
              <a:rPr lang="en-US" sz="2200" dirty="0" smtClean="0"/>
              <a:t>Activities that are fresh, meaningful and customizable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Lab Doctors </a:t>
            </a:r>
            <a:r>
              <a:rPr lang="en-US" dirty="0"/>
              <a:t>Wellness' challenge ideas help users develop new habits across the entire spectrum of wellness: physical, emotional, financial, occupational and social—all driven by purpose.</a:t>
            </a:r>
          </a:p>
          <a:p>
            <a:r>
              <a:rPr lang="en-US" dirty="0" smtClean="0"/>
              <a:t>Over </a:t>
            </a:r>
            <a:r>
              <a:rPr lang="en-US" dirty="0"/>
              <a:t>200 challenges (and counting!), ranging from bite-sized changes to “Time to unleash your inner warrior!”</a:t>
            </a:r>
          </a:p>
          <a:p>
            <a:r>
              <a:rPr lang="en-US" dirty="0" smtClean="0"/>
              <a:t>Challenges </a:t>
            </a:r>
            <a:r>
              <a:rPr lang="en-US" dirty="0"/>
              <a:t>can be customized or even created from scratch.</a:t>
            </a:r>
          </a:p>
          <a:p>
            <a:r>
              <a:rPr lang="en-US" dirty="0" smtClean="0"/>
              <a:t>Users </a:t>
            </a:r>
            <a:r>
              <a:rPr lang="en-US" dirty="0"/>
              <a:t>can participate in group challenges for fun gamification that brings the whole team together.</a:t>
            </a:r>
          </a:p>
        </p:txBody>
      </p:sp>
      <p:pic>
        <p:nvPicPr>
          <p:cNvPr id="4110" name="Picture 14" descr="C:\Users\ILA WALKER\AppData\Local\Microsoft\Windows\INetCache\IE\147V2G3C\11743961183_492936f7ac_b[1].jpg"/>
          <p:cNvPicPr>
            <a:picLocks noChangeAspect="1" noChangeArrowheads="1"/>
          </p:cNvPicPr>
          <p:nvPr/>
        </p:nvPicPr>
        <p:blipFill>
          <a:blip r:embed="rId3" cstate="print"/>
          <a:srcRect/>
          <a:stretch>
            <a:fillRect/>
          </a:stretch>
        </p:blipFill>
        <p:spPr bwMode="auto">
          <a:xfrm>
            <a:off x="7406640" y="0"/>
            <a:ext cx="1737360" cy="1601495"/>
          </a:xfrm>
          <a:prstGeom prst="rect">
            <a:avLst/>
          </a:prstGeom>
          <a:noFill/>
        </p:spPr>
      </p:pic>
      <p:pic>
        <p:nvPicPr>
          <p:cNvPr id="4111" name="Picture 15" descr="C:\Users\ILA WALKER\AppData\Local\Microsoft\Windows\INetCache\IE\147V2G3C\22930-3-health-clipart[1].png"/>
          <p:cNvPicPr>
            <a:picLocks noChangeAspect="1" noChangeArrowheads="1"/>
          </p:cNvPicPr>
          <p:nvPr/>
        </p:nvPicPr>
        <p:blipFill>
          <a:blip r:embed="rId4" cstate="print"/>
          <a:srcRect/>
          <a:stretch>
            <a:fillRect/>
          </a:stretch>
        </p:blipFill>
        <p:spPr bwMode="auto">
          <a:xfrm>
            <a:off x="609600" y="0"/>
            <a:ext cx="1188720" cy="118872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fontScale="90000"/>
          </a:bodyPr>
          <a:lstStyle/>
          <a:p>
            <a:r>
              <a:rPr lang="en-US" dirty="0"/>
              <a:t>Double </a:t>
            </a:r>
            <a:r>
              <a:rPr lang="en-US" dirty="0" smtClean="0"/>
              <a:t>Dare Challenge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Double Dare Challenge invites you to try two new things during the next 30 days. Do something you've been telling yourself you'd do, but haven't had the time. Taste a new food. Go somewhere you've never been. Volunteer at a shelter. Try rock climbing. Change your hairstyle. Write a letter to your minister. Sing at an open mic night. Get out of your comfort zone.</a:t>
            </a:r>
          </a:p>
          <a:p>
            <a:endParaRPr lang="en-US" dirty="0"/>
          </a:p>
        </p:txBody>
      </p:sp>
      <p:pic>
        <p:nvPicPr>
          <p:cNvPr id="5122"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914400" y="0"/>
            <a:ext cx="1188720" cy="118872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lstStyle/>
          <a:p>
            <a:r>
              <a:rPr lang="en-US" dirty="0" smtClean="0">
                <a:solidFill>
                  <a:schemeClr val="bg1"/>
                </a:solidFill>
              </a:rPr>
              <a:t>About Us</a:t>
            </a:r>
            <a:endParaRPr lang="en-US" dirty="0">
              <a:solidFill>
                <a:schemeClr val="bg1"/>
              </a:solidFill>
            </a:endParaRPr>
          </a:p>
        </p:txBody>
      </p:sp>
      <p:sp>
        <p:nvSpPr>
          <p:cNvPr id="3" name="Content Placeholder 2"/>
          <p:cNvSpPr>
            <a:spLocks noGrp="1"/>
          </p:cNvSpPr>
          <p:nvPr>
            <p:ph idx="1"/>
          </p:nvPr>
        </p:nvSpPr>
        <p:spPr/>
        <p:txBody>
          <a:bodyPr>
            <a:normAutofit fontScale="85000" lnSpcReduction="10000"/>
          </a:bodyPr>
          <a:lstStyle/>
          <a:p>
            <a:pPr algn="ctr">
              <a:buNone/>
            </a:pPr>
            <a:r>
              <a:rPr lang="en-US" b="1" dirty="0" smtClean="0"/>
              <a:t>A </a:t>
            </a:r>
            <a:r>
              <a:rPr lang="en-US" b="1" dirty="0"/>
              <a:t>wellness program with </a:t>
            </a:r>
            <a:r>
              <a:rPr lang="en-US" b="1" dirty="0" smtClean="0"/>
              <a:t>purpose</a:t>
            </a:r>
          </a:p>
          <a:p>
            <a:pPr algn="ctr">
              <a:buNone/>
            </a:pPr>
            <a:r>
              <a:rPr lang="en-US" b="1" dirty="0"/>
              <a:t>Investing</a:t>
            </a:r>
            <a:r>
              <a:rPr lang="en-US" dirty="0"/>
              <a:t> in employee </a:t>
            </a:r>
            <a:r>
              <a:rPr lang="en-US" b="1" dirty="0"/>
              <a:t>wellness</a:t>
            </a:r>
            <a:r>
              <a:rPr lang="en-US" dirty="0"/>
              <a:t> </a:t>
            </a:r>
            <a:r>
              <a:rPr lang="en-US" b="1" dirty="0"/>
              <a:t>makes sense</a:t>
            </a:r>
            <a:r>
              <a:rPr lang="en-US" dirty="0"/>
              <a:t>. </a:t>
            </a:r>
            <a:endParaRPr lang="en-US" dirty="0" smtClean="0"/>
          </a:p>
          <a:p>
            <a:pPr algn="ctr">
              <a:buNone/>
            </a:pPr>
            <a:r>
              <a:rPr lang="en-US" dirty="0" smtClean="0"/>
              <a:t>When employees </a:t>
            </a:r>
            <a:r>
              <a:rPr lang="en-US" dirty="0"/>
              <a:t>know </a:t>
            </a:r>
            <a:r>
              <a:rPr lang="en-US" b="1" dirty="0"/>
              <a:t>their company cares</a:t>
            </a:r>
            <a:r>
              <a:rPr lang="en-US" dirty="0"/>
              <a:t>, </a:t>
            </a:r>
            <a:r>
              <a:rPr lang="en-US" i="1" dirty="0"/>
              <a:t>they’re happy, healthy and engaged as a </a:t>
            </a:r>
            <a:r>
              <a:rPr lang="en-US" b="1" i="1" dirty="0"/>
              <a:t>team</a:t>
            </a:r>
            <a:r>
              <a:rPr lang="en-US" b="1" dirty="0"/>
              <a:t>—resulting in a more productive workplace</a:t>
            </a:r>
            <a:r>
              <a:rPr lang="en-US" dirty="0"/>
              <a:t> with lower healthcare costs and less </a:t>
            </a:r>
            <a:r>
              <a:rPr lang="en-US" dirty="0" smtClean="0"/>
              <a:t>turnover </a:t>
            </a:r>
            <a:r>
              <a:rPr lang="en-US" dirty="0"/>
              <a:t>a</a:t>
            </a:r>
            <a:r>
              <a:rPr lang="en-US" dirty="0" smtClean="0"/>
              <a:t>nd </a:t>
            </a:r>
            <a:r>
              <a:rPr lang="en-US" dirty="0"/>
              <a:t>what company wouldn’t want that?</a:t>
            </a:r>
          </a:p>
          <a:p>
            <a:pPr algn="ctr">
              <a:buNone/>
            </a:pPr>
            <a:r>
              <a:rPr lang="en-US" dirty="0"/>
              <a:t>When we looked around, however, we saw an unmet need for </a:t>
            </a:r>
            <a:r>
              <a:rPr lang="en-US" b="1" dirty="0"/>
              <a:t>employee wellness programming </a:t>
            </a:r>
            <a:r>
              <a:rPr lang="en-US" dirty="0"/>
              <a:t>that was also fun, fresh, flexible and engaging.</a:t>
            </a:r>
          </a:p>
          <a:p>
            <a:pPr algn="ctr">
              <a:buNone/>
            </a:pPr>
            <a:r>
              <a:rPr lang="en-US" b="1" i="1" dirty="0"/>
              <a:t>That’s why we started </a:t>
            </a:r>
            <a:r>
              <a:rPr lang="en-US" b="1" i="1" dirty="0" smtClean="0"/>
              <a:t>LabDoctors Wellness Program.</a:t>
            </a:r>
            <a:endParaRPr lang="en-US" b="1" i="1" dirty="0"/>
          </a:p>
          <a:p>
            <a:endParaRPr lang="en-US" dirty="0"/>
          </a:p>
          <a:p>
            <a:endParaRPr lang="en-US" dirty="0"/>
          </a:p>
        </p:txBody>
      </p:sp>
      <p:pic>
        <p:nvPicPr>
          <p:cNvPr id="4"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1828800" y="381000"/>
            <a:ext cx="1188720" cy="118872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2060"/>
          </a:solidFill>
        </p:spPr>
        <p:txBody>
          <a:bodyPr>
            <a:normAutofit/>
          </a:bodyPr>
          <a:lstStyle/>
          <a:p>
            <a:pPr algn="r"/>
            <a:r>
              <a:rPr lang="en-US" sz="3600" dirty="0" smtClean="0">
                <a:solidFill>
                  <a:schemeClr val="bg1"/>
                </a:solidFill>
              </a:rPr>
              <a:t>LAB Doctors Wellness Program </a:t>
            </a:r>
            <a:r>
              <a:rPr lang="en-US" sz="1000" dirty="0" smtClean="0">
                <a:solidFill>
                  <a:schemeClr val="bg1"/>
                </a:solidFill>
              </a:rPr>
              <a:t>(LDWP)</a:t>
            </a:r>
            <a:endParaRPr lang="en-US" sz="1000" dirty="0">
              <a:solidFill>
                <a:schemeClr val="bg1"/>
              </a:solidFill>
            </a:endParaRPr>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Want </a:t>
            </a: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to find out more about us</a:t>
            </a: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Interested </a:t>
            </a: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about our mission and vision? </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Let's </a:t>
            </a: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talk more about it</a:t>
            </a: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p>
          <a:p>
            <a:pPr algn="ctr">
              <a:buNone/>
            </a:pP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hlinkClick r:id="rId3"/>
              </a:rPr>
              <a:t>http://www.labsdna/wellness.com</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buNone/>
            </a:pP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Picture 2" descr="C:\Users\ILA WALKER\AppData\Local\Microsoft\Windows\INetCache\IE\147V2G3C\22930-3-health-clipart[1].png"/>
          <p:cNvPicPr>
            <a:picLocks noChangeAspect="1" noChangeArrowheads="1"/>
          </p:cNvPicPr>
          <p:nvPr/>
        </p:nvPicPr>
        <p:blipFill>
          <a:blip r:embed="rId4" cstate="print"/>
          <a:srcRect/>
          <a:stretch>
            <a:fillRect/>
          </a:stretch>
        </p:blipFill>
        <p:spPr bwMode="auto">
          <a:xfrm>
            <a:off x="1066800" y="304800"/>
            <a:ext cx="1188720" cy="118872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a:solidFill>
            <a:schemeClr val="accent1">
              <a:lumMod val="60000"/>
              <a:lumOff val="40000"/>
            </a:schemeClr>
          </a:solidFill>
        </p:spPr>
        <p:txBody>
          <a:bodyPr>
            <a:normAutofit fontScale="90000"/>
          </a:bodyPr>
          <a:lstStyle/>
          <a:p>
            <a:r>
              <a:rPr lang="en-US" dirty="0" smtClean="0">
                <a:solidFill>
                  <a:schemeClr val="bg1"/>
                </a:solidFill>
              </a:rPr>
              <a:t/>
            </a:r>
            <a:br>
              <a:rPr lang="en-US" dirty="0" smtClean="0">
                <a:solidFill>
                  <a:schemeClr val="bg1"/>
                </a:solidFill>
              </a:rPr>
            </a:br>
            <a:r>
              <a:rPr lang="en-US" dirty="0" smtClean="0">
                <a:solidFill>
                  <a:schemeClr val="bg1"/>
                </a:solidFill>
              </a:rPr>
              <a:t>What </a:t>
            </a:r>
            <a:r>
              <a:rPr lang="en-US" dirty="0">
                <a:solidFill>
                  <a:schemeClr val="bg1"/>
                </a:solidFill>
              </a:rPr>
              <a:t>makes us different</a:t>
            </a:r>
            <a:br>
              <a:rPr lang="en-US" dirty="0">
                <a:solidFill>
                  <a:schemeClr val="bg1"/>
                </a:solidFill>
              </a:rPr>
            </a:br>
            <a:endParaRPr lang="en-US" dirty="0">
              <a:solidFill>
                <a:schemeClr val="bg1"/>
              </a:solidFill>
            </a:endParaRPr>
          </a:p>
        </p:txBody>
      </p:sp>
      <p:sp>
        <p:nvSpPr>
          <p:cNvPr id="6" name="Content Placeholder 5"/>
          <p:cNvSpPr>
            <a:spLocks noGrp="1"/>
          </p:cNvSpPr>
          <p:nvPr>
            <p:ph idx="1"/>
          </p:nvPr>
        </p:nvSpPr>
        <p:spPr>
          <a:xfrm>
            <a:off x="533400" y="1600200"/>
            <a:ext cx="2590800" cy="4830763"/>
          </a:xfrm>
          <a:solidFill>
            <a:srgbClr val="70BAA1"/>
          </a:solidFill>
        </p:spPr>
        <p:txBody>
          <a:bodyPr>
            <a:normAutofit lnSpcReduction="10000"/>
          </a:bodyPr>
          <a:lstStyle/>
          <a:p>
            <a:pPr>
              <a:buNone/>
            </a:pPr>
            <a:endParaRPr lang="en-US" sz="1600" dirty="0" smtClean="0"/>
          </a:p>
          <a:p>
            <a:pPr>
              <a:buNone/>
            </a:pPr>
            <a:endParaRPr lang="en-US" sz="1600" dirty="0"/>
          </a:p>
          <a:p>
            <a:pPr>
              <a:buNone/>
            </a:pPr>
            <a:endParaRPr lang="en-US" sz="1600" dirty="0" smtClean="0"/>
          </a:p>
          <a:p>
            <a:pPr algn="ctr">
              <a:buNone/>
            </a:pPr>
            <a:endParaRPr lang="en-US" sz="1600" dirty="0" smtClean="0"/>
          </a:p>
          <a:p>
            <a:pPr algn="ctr">
              <a:buNone/>
            </a:pPr>
            <a:endParaRPr lang="en-US" sz="1600" dirty="0">
              <a:solidFill>
                <a:schemeClr val="bg1"/>
              </a:solidFill>
            </a:endParaRPr>
          </a:p>
          <a:p>
            <a:pPr algn="ctr">
              <a:buNone/>
            </a:pPr>
            <a:r>
              <a:rPr lang="en-US" sz="2400" dirty="0" smtClean="0">
                <a:solidFill>
                  <a:schemeClr val="bg1"/>
                </a:solidFill>
              </a:rPr>
              <a:t>Flexible Platform</a:t>
            </a:r>
          </a:p>
          <a:p>
            <a:pPr algn="ctr">
              <a:buNone/>
            </a:pPr>
            <a:endParaRPr lang="en-US" sz="1600" dirty="0" smtClean="0"/>
          </a:p>
          <a:p>
            <a:pPr algn="ctr">
              <a:buNone/>
            </a:pPr>
            <a:r>
              <a:rPr lang="en-US" sz="1600" dirty="0" smtClean="0"/>
              <a:t>Every person </a:t>
            </a:r>
            <a:r>
              <a:rPr lang="en-US" sz="1600" dirty="0"/>
              <a:t>is different. </a:t>
            </a:r>
            <a:endParaRPr lang="en-US" sz="1600" dirty="0" smtClean="0"/>
          </a:p>
          <a:p>
            <a:pPr algn="ctr">
              <a:buNone/>
            </a:pPr>
            <a:r>
              <a:rPr lang="en-US" sz="1600" dirty="0" smtClean="0"/>
              <a:t>To </a:t>
            </a:r>
            <a:r>
              <a:rPr lang="en-US" sz="1600" dirty="0"/>
              <a:t>get the best results, people need a wellness program that works with their needs and lifestyle, meeting them where they are. Our program has over 200 fun, flexible challenges, with something for everybody—guaranteed.</a:t>
            </a:r>
            <a:endParaRPr lang="en-US" sz="1600" dirty="0" smtClean="0">
              <a:solidFill>
                <a:schemeClr val="bg1"/>
              </a:solidFill>
            </a:endParaRPr>
          </a:p>
        </p:txBody>
      </p:sp>
      <p:pic>
        <p:nvPicPr>
          <p:cNvPr id="1028" name="Picture 4" descr="C:\Users\ILA WALKER\AppData\Local\Microsoft\Windows\INetCache\IE\LDJQNOCB\120203_Flexible-Pedagogy-Flexible-Practice-cover[1].jpg"/>
          <p:cNvPicPr>
            <a:picLocks noChangeAspect="1" noChangeArrowheads="1"/>
          </p:cNvPicPr>
          <p:nvPr/>
        </p:nvPicPr>
        <p:blipFill>
          <a:blip r:embed="rId3" cstate="print"/>
          <a:srcRect b="26667"/>
          <a:stretch>
            <a:fillRect/>
          </a:stretch>
        </p:blipFill>
        <p:spPr bwMode="auto">
          <a:xfrm>
            <a:off x="1219200" y="1676400"/>
            <a:ext cx="1080658" cy="1188720"/>
          </a:xfrm>
          <a:prstGeom prst="rect">
            <a:avLst/>
          </a:prstGeom>
          <a:noFill/>
        </p:spPr>
      </p:pic>
      <p:sp>
        <p:nvSpPr>
          <p:cNvPr id="11" name="Content Placeholder 5"/>
          <p:cNvSpPr txBox="1">
            <a:spLocks/>
          </p:cNvSpPr>
          <p:nvPr/>
        </p:nvSpPr>
        <p:spPr>
          <a:xfrm>
            <a:off x="3352800" y="1600200"/>
            <a:ext cx="2590800" cy="4830763"/>
          </a:xfrm>
          <a:prstGeom prst="rect">
            <a:avLst/>
          </a:prstGeom>
          <a:solidFill>
            <a:srgbClr val="77BC64"/>
          </a:solidFill>
        </p:spPr>
        <p:txBody>
          <a:bodyPr vert="horz" lIns="91440" tIns="45720" rIns="91440" bIns="45720" rtlCol="0">
            <a:normAutofit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1600" dirty="0"/>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bg1"/>
                </a:solidFill>
                <a:effectLst/>
                <a:uLnTx/>
                <a:uFillTx/>
                <a:latin typeface="+mn-lt"/>
                <a:ea typeface="+mn-ea"/>
                <a:cs typeface="+mn-cs"/>
              </a:rPr>
              <a:t>Holistic Approach</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ctr">
              <a:spcBef>
                <a:spcPct val="20000"/>
              </a:spcBef>
            </a:pPr>
            <a:r>
              <a:rPr lang="en-US" sz="1600" dirty="0"/>
              <a:t>Nutrition and exercise are important, but they're only part of the wellness picture. </a:t>
            </a:r>
            <a:r>
              <a:rPr lang="en-US" sz="1600" dirty="0" smtClean="0"/>
              <a:t>Lab Doctors </a:t>
            </a:r>
            <a:r>
              <a:rPr lang="en-US" sz="1600" dirty="0"/>
              <a:t>Wellness addresses the entire person: emotional, financial, occupational, social and physical well-being, along with the one thing that ties everything together: purpose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1029" name="Picture 5" descr="C:\Users\ILA WALKER\AppData\Local\Microsoft\Windows\INetCache\IE\3I3WMMF9\1433142444[1].jpg"/>
          <p:cNvPicPr>
            <a:picLocks noChangeAspect="1" noChangeArrowheads="1"/>
          </p:cNvPicPr>
          <p:nvPr/>
        </p:nvPicPr>
        <p:blipFill>
          <a:blip r:embed="rId4" cstate="print"/>
          <a:srcRect/>
          <a:stretch>
            <a:fillRect/>
          </a:stretch>
        </p:blipFill>
        <p:spPr bwMode="auto">
          <a:xfrm>
            <a:off x="4038600" y="1676400"/>
            <a:ext cx="1155192" cy="1219200"/>
          </a:xfrm>
          <a:prstGeom prst="rect">
            <a:avLst/>
          </a:prstGeom>
          <a:noFill/>
        </p:spPr>
      </p:pic>
      <p:sp>
        <p:nvSpPr>
          <p:cNvPr id="12" name="Content Placeholder 5"/>
          <p:cNvSpPr txBox="1">
            <a:spLocks/>
          </p:cNvSpPr>
          <p:nvPr/>
        </p:nvSpPr>
        <p:spPr>
          <a:xfrm>
            <a:off x="6248400" y="1524000"/>
            <a:ext cx="2590800" cy="4830763"/>
          </a:xfrm>
          <a:prstGeom prst="rect">
            <a:avLst/>
          </a:prstGeom>
          <a:solidFill>
            <a:srgbClr val="D05081"/>
          </a:solidFill>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2400" dirty="0">
              <a:solidFill>
                <a:schemeClr val="bg1"/>
              </a:solidFill>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0" i="0" u="none" strike="noStrike" kern="1200" cap="none" spc="0" normalizeH="0" baseline="0" noProof="0" dirty="0" smtClean="0">
                <a:ln>
                  <a:noFill/>
                </a:ln>
                <a:solidFill>
                  <a:schemeClr val="bg1"/>
                </a:solidFill>
                <a:effectLst/>
                <a:uLnTx/>
                <a:uFillTx/>
                <a:latin typeface="+mn-lt"/>
                <a:ea typeface="+mn-ea"/>
                <a:cs typeface="+mn-cs"/>
              </a:rPr>
              <a:t>Free Coaching</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lgn="ctr">
              <a:spcBef>
                <a:spcPct val="20000"/>
              </a:spcBef>
            </a:pPr>
            <a:r>
              <a:rPr lang="en-US" sz="1600" dirty="0"/>
              <a:t>Wellness goals may be personal, but nobody should have to go it alone. Free unlimited coaching—for employees AND their families—guides and encourages participants on their wellness journey, so</a:t>
            </a:r>
            <a:r>
              <a:rPr lang="en-US" sz="1600" dirty="0" smtClean="0"/>
              <a:t/>
            </a:r>
            <a:br>
              <a:rPr lang="en-US" sz="1600" dirty="0" smtClean="0"/>
            </a:br>
            <a:r>
              <a:rPr lang="en-US" sz="1600" dirty="0"/>
              <a:t>well-being can become a new way of life.</a:t>
            </a: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1031" name="Picture 7" descr="C:\Users\ILA WALKER\AppData\Local\Microsoft\Windows\INetCache\IE\147V2G3C\helpinghand[1].jpg"/>
          <p:cNvPicPr>
            <a:picLocks noChangeAspect="1" noChangeArrowheads="1"/>
          </p:cNvPicPr>
          <p:nvPr/>
        </p:nvPicPr>
        <p:blipFill>
          <a:blip r:embed="rId5" cstate="print"/>
          <a:srcRect/>
          <a:stretch>
            <a:fillRect/>
          </a:stretch>
        </p:blipFill>
        <p:spPr bwMode="auto">
          <a:xfrm>
            <a:off x="7010400" y="1600200"/>
            <a:ext cx="1078992" cy="1202306"/>
          </a:xfrm>
          <a:prstGeom prst="rect">
            <a:avLst/>
          </a:prstGeom>
          <a:noFill/>
        </p:spPr>
      </p:pic>
      <p:pic>
        <p:nvPicPr>
          <p:cNvPr id="1032" name="Picture 8" descr="C:\Users\ILA WALKER\AppData\Local\Microsoft\Windows\INetCache\IE\147V2G3C\22930-3-health-clipart[1].png"/>
          <p:cNvPicPr>
            <a:picLocks noChangeAspect="1" noChangeArrowheads="1"/>
          </p:cNvPicPr>
          <p:nvPr/>
        </p:nvPicPr>
        <p:blipFill>
          <a:blip r:embed="rId6" cstate="print"/>
          <a:srcRect/>
          <a:stretch>
            <a:fillRect/>
          </a:stretch>
        </p:blipFill>
        <p:spPr bwMode="auto">
          <a:xfrm>
            <a:off x="685800" y="381000"/>
            <a:ext cx="1447800" cy="118872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a:solidFill>
            <a:schemeClr val="bg1">
              <a:lumMod val="75000"/>
            </a:schemeClr>
          </a:solidFill>
        </p:spPr>
        <p:txBody>
          <a:bodyPr>
            <a:normAutofit/>
          </a:bodyPr>
          <a:lstStyle/>
          <a:p>
            <a:r>
              <a:rPr lang="en-US" sz="2400" dirty="0" smtClean="0">
                <a:solidFill>
                  <a:schemeClr val="bg1"/>
                </a:solidFill>
              </a:rPr>
              <a:t>Why people succeed with Lab Doctors Wellness</a:t>
            </a:r>
            <a:endParaRPr lang="en-US" sz="2400" dirty="0">
              <a:solidFill>
                <a:schemeClr val="bg1"/>
              </a:solidFill>
            </a:endParaRPr>
          </a:p>
        </p:txBody>
      </p:sp>
      <p:sp>
        <p:nvSpPr>
          <p:cNvPr id="3" name="Content Placeholder 2"/>
          <p:cNvSpPr>
            <a:spLocks noGrp="1"/>
          </p:cNvSpPr>
          <p:nvPr>
            <p:ph idx="1"/>
          </p:nvPr>
        </p:nvSpPr>
        <p:spPr/>
        <p:txBody>
          <a:bodyPr>
            <a:normAutofit fontScale="55000" lnSpcReduction="20000"/>
          </a:bodyPr>
          <a:lstStyle/>
          <a:p>
            <a:pPr>
              <a:buNone/>
            </a:pPr>
            <a:r>
              <a:rPr lang="en-US" sz="2400" dirty="0"/>
              <a:t/>
            </a:r>
            <a:br>
              <a:rPr lang="en-US" sz="2400" dirty="0"/>
            </a:br>
            <a:endParaRPr lang="en-US" sz="2400" dirty="0"/>
          </a:p>
          <a:p>
            <a:r>
              <a:rPr lang="en-US" sz="3800" b="1" dirty="0"/>
              <a:t>Challenges</a:t>
            </a:r>
            <a:r>
              <a:rPr lang="en-US" sz="3800" dirty="0"/>
              <a:t> — Leap in with over 200 f</a:t>
            </a:r>
            <a:r>
              <a:rPr lang="en-US" sz="3800" b="0" dirty="0" smtClean="0"/>
              <a:t>resh and fun community and personal challenges that cover the entire spectrum of wellness. These challenges meet each individual where they are in their own wellness journey and are designed to foster healthy habit-forming behaviors.</a:t>
            </a:r>
          </a:p>
          <a:p>
            <a:endParaRPr lang="en-US" sz="3800" b="1" dirty="0" smtClean="0"/>
          </a:p>
          <a:p>
            <a:r>
              <a:rPr lang="en-US" sz="3800" b="1" dirty="0" smtClean="0"/>
              <a:t>Devices</a:t>
            </a:r>
            <a:r>
              <a:rPr lang="en-US" sz="3800" b="0" dirty="0" smtClean="0"/>
              <a:t> — Access on the go via native iOS and Android apps for phones and tablets. Automated text messages make it easy and fun to record progress on challenges. Using a wearable? You can sync your fitness tracker, WiFi smart scale, glucose monitor and blood monitor to Lab Doctors Wellness for a wellness program that fits seamlessly into your lifestyle.</a:t>
            </a:r>
          </a:p>
          <a:p>
            <a:pPr>
              <a:buNone/>
            </a:pPr>
            <a:r>
              <a:rPr lang="en-US" dirty="0" smtClean="0"/>
              <a:t/>
            </a:r>
            <a:br>
              <a:rPr lang="en-US" dirty="0" smtClean="0"/>
            </a:br>
            <a:endParaRPr lang="en-US" dirty="0"/>
          </a:p>
        </p:txBody>
      </p:sp>
      <p:pic>
        <p:nvPicPr>
          <p:cNvPr id="2052" name="Picture 4" descr="C:\Users\ILA WALKER\AppData\Local\Microsoft\Windows\INetCache\IE\147V2G3C\fitbitmobile[1].png"/>
          <p:cNvPicPr>
            <a:picLocks noChangeAspect="1" noChangeArrowheads="1"/>
          </p:cNvPicPr>
          <p:nvPr/>
        </p:nvPicPr>
        <p:blipFill>
          <a:blip r:embed="rId3" cstate="print"/>
          <a:srcRect/>
          <a:stretch>
            <a:fillRect/>
          </a:stretch>
        </p:blipFill>
        <p:spPr bwMode="auto">
          <a:xfrm>
            <a:off x="7620000" y="152400"/>
            <a:ext cx="1302030" cy="1828800"/>
          </a:xfrm>
          <a:prstGeom prst="rect">
            <a:avLst/>
          </a:prstGeom>
          <a:noFill/>
        </p:spPr>
      </p:pic>
      <p:pic>
        <p:nvPicPr>
          <p:cNvPr id="2053" name="Picture 5" descr="C:\Users\ILA WALKER\AppData\Local\Microsoft\Windows\INetCache\IE\147V2G3C\22930-3-health-clipart[1].png"/>
          <p:cNvPicPr>
            <a:picLocks noChangeAspect="1" noChangeArrowheads="1"/>
          </p:cNvPicPr>
          <p:nvPr/>
        </p:nvPicPr>
        <p:blipFill>
          <a:blip r:embed="rId4" cstate="print"/>
          <a:srcRect/>
          <a:stretch>
            <a:fillRect/>
          </a:stretch>
        </p:blipFill>
        <p:spPr bwMode="auto">
          <a:xfrm>
            <a:off x="457200" y="304800"/>
            <a:ext cx="1188720" cy="118872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US" dirty="0" smtClean="0">
                <a:solidFill>
                  <a:schemeClr val="bg1"/>
                </a:solidFill>
              </a:rPr>
              <a:t>Biometrics Screen</a:t>
            </a:r>
            <a:endParaRPr lang="en-US" dirty="0">
              <a:solidFill>
                <a:schemeClr val="bg1"/>
              </a:solidFill>
            </a:endParaRPr>
          </a:p>
        </p:txBody>
      </p:sp>
      <p:sp>
        <p:nvSpPr>
          <p:cNvPr id="3" name="Content Placeholder 2"/>
          <p:cNvSpPr>
            <a:spLocks noGrp="1"/>
          </p:cNvSpPr>
          <p:nvPr>
            <p:ph idx="1"/>
          </p:nvPr>
        </p:nvSpPr>
        <p:spPr>
          <a:solidFill>
            <a:schemeClr val="bg1"/>
          </a:solidFill>
        </p:spPr>
        <p:txBody>
          <a:bodyPr/>
          <a:lstStyle/>
          <a:p>
            <a:r>
              <a:rPr lang="en-US" b="1" dirty="0"/>
              <a:t>Biometrics</a:t>
            </a:r>
            <a:r>
              <a:rPr lang="en-US" dirty="0"/>
              <a:t> — To know if a wellness program works, you need to know your starting point. Biometric analysis provides baseline data like blood pressure, cholesterol and glucose levels. This helps users identify trends in their wellness, so they can identify any worrisome developments before they become major health issues.</a:t>
            </a:r>
          </a:p>
        </p:txBody>
      </p:sp>
      <p:pic>
        <p:nvPicPr>
          <p:cNvPr id="3082" name="Picture 10" descr="C:\Users\ILA WALKER\AppData\Local\Microsoft\Windows\INetCache\IE\LDJQNOCB\pexels-photo-459653[1].jpg"/>
          <p:cNvPicPr>
            <a:picLocks noChangeAspect="1" noChangeArrowheads="1"/>
          </p:cNvPicPr>
          <p:nvPr/>
        </p:nvPicPr>
        <p:blipFill>
          <a:blip r:embed="rId3" cstate="print"/>
          <a:srcRect/>
          <a:stretch>
            <a:fillRect/>
          </a:stretch>
        </p:blipFill>
        <p:spPr bwMode="auto">
          <a:xfrm>
            <a:off x="7010400" y="304800"/>
            <a:ext cx="1645920" cy="1097172"/>
          </a:xfrm>
          <a:prstGeom prst="rect">
            <a:avLst/>
          </a:prstGeom>
          <a:noFill/>
        </p:spPr>
      </p:pic>
      <p:pic>
        <p:nvPicPr>
          <p:cNvPr id="3084" name="Picture 12" descr="C:\Users\ILA WALKER\AppData\Local\Microsoft\Windows\INetCache\IE\147V2G3C\22930-3-health-clipart[1].png"/>
          <p:cNvPicPr>
            <a:picLocks noChangeAspect="1" noChangeArrowheads="1"/>
          </p:cNvPicPr>
          <p:nvPr/>
        </p:nvPicPr>
        <p:blipFill>
          <a:blip r:embed="rId4" cstate="print"/>
          <a:srcRect/>
          <a:stretch>
            <a:fillRect/>
          </a:stretch>
        </p:blipFill>
        <p:spPr bwMode="auto">
          <a:xfrm>
            <a:off x="1219200" y="304800"/>
            <a:ext cx="1188720" cy="118872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normAutofit/>
          </a:bodyPr>
          <a:lstStyle/>
          <a:p>
            <a:r>
              <a:rPr lang="en-US" sz="3600" dirty="0" smtClean="0">
                <a:solidFill>
                  <a:schemeClr val="bg1"/>
                </a:solidFill>
              </a:rPr>
              <a:t>Assessment  and Communication</a:t>
            </a:r>
            <a:endParaRPr lang="en-US" sz="3600" dirty="0">
              <a:solidFill>
                <a:schemeClr val="bg1"/>
              </a:solidFill>
            </a:endParaRPr>
          </a:p>
        </p:txBody>
      </p:sp>
      <p:sp>
        <p:nvSpPr>
          <p:cNvPr id="3" name="Content Placeholder 2"/>
          <p:cNvSpPr>
            <a:spLocks noGrp="1"/>
          </p:cNvSpPr>
          <p:nvPr>
            <p:ph idx="1"/>
          </p:nvPr>
        </p:nvSpPr>
        <p:spPr/>
        <p:txBody>
          <a:bodyPr>
            <a:normAutofit fontScale="47500" lnSpcReduction="20000"/>
          </a:bodyPr>
          <a:lstStyle/>
          <a:p>
            <a:pPr>
              <a:buNone/>
            </a:pPr>
            <a:endParaRPr lang="en-US" dirty="0"/>
          </a:p>
          <a:p>
            <a:r>
              <a:rPr lang="en-US" sz="4400" b="1" dirty="0"/>
              <a:t>Health Assessment</a:t>
            </a:r>
            <a:r>
              <a:rPr lang="en-US" sz="4400" b="0" dirty="0" smtClean="0"/>
              <a:t> — Habits matter. A complete health assessment analyzes users’ health history and habits, identifying unhealthy elements </a:t>
            </a:r>
            <a:r>
              <a:rPr lang="en-US" sz="4400" dirty="0" smtClean="0"/>
              <a:t>administrators </a:t>
            </a:r>
            <a:r>
              <a:rPr lang="en-US" sz="4400" dirty="0"/>
              <a:t>can quickly and easily monitor completion of health assessments and biometrics, rewards fulfillment, challenge progress- as well as aggregate and summary details on all program data</a:t>
            </a:r>
            <a:r>
              <a:rPr lang="en-US" sz="4400" dirty="0" smtClean="0"/>
              <a:t>.</a:t>
            </a:r>
          </a:p>
          <a:p>
            <a:endParaRPr lang="en-US" sz="4400" dirty="0"/>
          </a:p>
          <a:p>
            <a:r>
              <a:rPr lang="en-US" sz="4400" b="1" dirty="0"/>
              <a:t>Employee Communication</a:t>
            </a:r>
            <a:r>
              <a:rPr lang="en-US" sz="4400" dirty="0"/>
              <a:t> — A built-in email tool makes it easy for administrators to communicate with program participants. Administrators can post messages in the “general communication” category, they can use filters to quickly send emails to a group of individuals, or they can send targeted emails directly to </a:t>
            </a:r>
            <a:r>
              <a:rPr lang="en-US" sz="4400" b="0" dirty="0" smtClean="0"/>
              <a:t>an individual, all from within the platform.</a:t>
            </a:r>
          </a:p>
          <a:p>
            <a:pPr>
              <a:buNone/>
            </a:pPr>
            <a:r>
              <a:rPr lang="en-US" dirty="0" smtClean="0"/>
              <a:t/>
            </a:r>
            <a:br>
              <a:rPr lang="en-US" dirty="0" smtClean="0"/>
            </a:br>
            <a:endParaRPr lang="en-US" dirty="0"/>
          </a:p>
          <a:p>
            <a:endParaRPr lang="en-US" dirty="0"/>
          </a:p>
        </p:txBody>
      </p:sp>
      <p:pic>
        <p:nvPicPr>
          <p:cNvPr id="11266"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352864" y="307144"/>
            <a:ext cx="1188720" cy="11887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US" dirty="0" smtClean="0">
                <a:solidFill>
                  <a:schemeClr val="bg1"/>
                </a:solidFill>
              </a:rPr>
              <a:t>Biometrics Screen </a:t>
            </a:r>
            <a:r>
              <a:rPr lang="en-US" sz="2000" dirty="0" smtClean="0">
                <a:solidFill>
                  <a:schemeClr val="bg1"/>
                </a:solidFill>
              </a:rPr>
              <a:t>(continue)</a:t>
            </a:r>
            <a:endParaRPr lang="en-US" sz="2000" dirty="0">
              <a:solidFill>
                <a:schemeClr val="bg1"/>
              </a:solidFill>
            </a:endParaRPr>
          </a:p>
        </p:txBody>
      </p:sp>
      <p:sp>
        <p:nvSpPr>
          <p:cNvPr id="3" name="Content Placeholder 2"/>
          <p:cNvSpPr>
            <a:spLocks noGrp="1"/>
          </p:cNvSpPr>
          <p:nvPr>
            <p:ph idx="1"/>
          </p:nvPr>
        </p:nvSpPr>
        <p:spPr>
          <a:solidFill>
            <a:schemeClr val="bg1"/>
          </a:solidFill>
        </p:spPr>
        <p:txBody>
          <a:bodyPr>
            <a:normAutofit fontScale="62500" lnSpcReduction="20000"/>
          </a:bodyPr>
          <a:lstStyle/>
          <a:p>
            <a:r>
              <a:rPr lang="en-US" b="1" dirty="0"/>
              <a:t/>
            </a:r>
            <a:br>
              <a:rPr lang="en-US" b="1" dirty="0"/>
            </a:br>
            <a:r>
              <a:rPr lang="en-US" b="1" dirty="0" smtClean="0"/>
              <a:t>Reporting</a:t>
            </a:r>
            <a:r>
              <a:rPr lang="en-US" b="0" dirty="0" smtClean="0"/>
              <a:t> — With more than 10 automated reports, program administrators can quickly and easily monitor completion of health assessments and biometrics, rewards fulfillment, challenge progress- as well as aggregate and summary details on all program data.</a:t>
            </a:r>
          </a:p>
          <a:p>
            <a:r>
              <a:rPr lang="en-US" b="0" dirty="0" smtClean="0"/>
              <a:t>assessment analyzes users’ health history and habits, identifying unhealthy elements. The Lab Doctors Wellness health assessment goes beyond nutrition and exercise, analyzing factors like stress, sleep, job satisfaction, financial wellness and sense of purpose.</a:t>
            </a:r>
          </a:p>
          <a:p>
            <a:endParaRPr lang="en-US" b="0" dirty="0" smtClean="0"/>
          </a:p>
          <a:p>
            <a:r>
              <a:rPr lang="en-US" b="1" dirty="0"/>
              <a:t>Life Coaching</a:t>
            </a:r>
            <a:r>
              <a:rPr lang="en-US" b="0" dirty="0" smtClean="0"/>
              <a:t> — The Lab Doctors Wellness program includes FREE unlimited wellness coaching for employees and their families. Professional coaches help people set clear goals and paths toward those goals, while also getting loved ones on board for 24/7 wellness and support. Coaching may be used as a Reasonable Alternative Standard.</a:t>
            </a:r>
          </a:p>
          <a:p>
            <a:pPr>
              <a:buNone/>
            </a:pPr>
            <a:r>
              <a:rPr lang="en-US" dirty="0" smtClean="0"/>
              <a:t/>
            </a:r>
            <a:br>
              <a:rPr lang="en-US" dirty="0" smtClean="0"/>
            </a:br>
            <a:endParaRPr lang="en-US" dirty="0"/>
          </a:p>
        </p:txBody>
      </p:sp>
      <p:pic>
        <p:nvPicPr>
          <p:cNvPr id="10242"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838200" y="304800"/>
            <a:ext cx="1188720" cy="118872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75000"/>
            </a:schemeClr>
          </a:solidFill>
        </p:spPr>
        <p:txBody>
          <a:bodyPr/>
          <a:lstStyle/>
          <a:p>
            <a:r>
              <a:rPr lang="en-US" dirty="0" smtClean="0">
                <a:solidFill>
                  <a:schemeClr val="bg1"/>
                </a:solidFill>
              </a:rPr>
              <a:t>Biometrics Screen </a:t>
            </a:r>
            <a:r>
              <a:rPr lang="en-US" sz="2000" dirty="0" smtClean="0">
                <a:solidFill>
                  <a:schemeClr val="bg1"/>
                </a:solidFill>
              </a:rPr>
              <a:t>(continue)</a:t>
            </a:r>
            <a:endParaRPr lang="en-US" sz="2000" dirty="0">
              <a:solidFill>
                <a:schemeClr val="bg1"/>
              </a:solidFill>
            </a:endParaRPr>
          </a:p>
        </p:txBody>
      </p:sp>
      <p:sp>
        <p:nvSpPr>
          <p:cNvPr id="3" name="Content Placeholder 2"/>
          <p:cNvSpPr>
            <a:spLocks noGrp="1"/>
          </p:cNvSpPr>
          <p:nvPr>
            <p:ph idx="1"/>
          </p:nvPr>
        </p:nvSpPr>
        <p:spPr/>
        <p:txBody>
          <a:bodyPr>
            <a:normAutofit fontScale="70000" lnSpcReduction="20000"/>
          </a:bodyPr>
          <a:lstStyle/>
          <a:p>
            <a:r>
              <a:rPr lang="en-US" b="1" dirty="0"/>
              <a:t>Rewards</a:t>
            </a:r>
            <a:r>
              <a:rPr lang="en-US" dirty="0"/>
              <a:t> — Walking stick or baby carrot? Everybody’s motivation is different. Some thrive off of competition, while others love to quietly reward themselves for milestones. Customizable rewards let people pick what gets them fired up, boosting their morale and engagement</a:t>
            </a:r>
            <a:r>
              <a:rPr lang="en-US" dirty="0" smtClean="0"/>
              <a:t>.</a:t>
            </a:r>
          </a:p>
          <a:p>
            <a:endParaRPr lang="en-US" dirty="0"/>
          </a:p>
          <a:p>
            <a:r>
              <a:rPr lang="en-US" b="1" dirty="0"/>
              <a:t>Wellness University</a:t>
            </a:r>
            <a:r>
              <a:rPr lang="en-US" dirty="0"/>
              <a:t> — Watch over 100 quality videos covering 15 health-related topics, such as blood pressure, chronic pain management, weight control and tobacco cessation, available 24/7 via the website and the mobile app. Custom training videos can also be uploaded and included in your University library.</a:t>
            </a:r>
          </a:p>
          <a:p>
            <a:pPr>
              <a:buNone/>
            </a:pPr>
            <a:r>
              <a:rPr lang="en-US" dirty="0" smtClean="0"/>
              <a:t/>
            </a:r>
            <a:br>
              <a:rPr lang="en-US" dirty="0" smtClean="0"/>
            </a:br>
            <a:endParaRPr lang="en-US" dirty="0"/>
          </a:p>
        </p:txBody>
      </p:sp>
      <p:pic>
        <p:nvPicPr>
          <p:cNvPr id="9218"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609600" y="304800"/>
            <a:ext cx="1097280" cy="109728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pPr algn="r"/>
            <a:r>
              <a:rPr lang="en-US" sz="3600" dirty="0" smtClean="0"/>
              <a:t>Lab Doctors Wellness: For Employers</a:t>
            </a:r>
            <a:r>
              <a:rPr lang="en-US" dirty="0" smtClean="0"/>
              <a:t/>
            </a:r>
            <a:br>
              <a:rPr lang="en-US" dirty="0" smtClean="0"/>
            </a:br>
            <a:r>
              <a:rPr lang="en-US" sz="2200" dirty="0" smtClean="0"/>
              <a:t>Workplace wellness that’s flexible and fun</a:t>
            </a:r>
            <a:endParaRPr lang="en-US" sz="2200" dirty="0"/>
          </a:p>
        </p:txBody>
      </p:sp>
      <p:sp>
        <p:nvSpPr>
          <p:cNvPr id="3" name="Content Placeholder 2"/>
          <p:cNvSpPr>
            <a:spLocks noGrp="1"/>
          </p:cNvSpPr>
          <p:nvPr>
            <p:ph idx="1"/>
          </p:nvPr>
        </p:nvSpPr>
        <p:spPr/>
        <p:txBody>
          <a:bodyPr>
            <a:normAutofit fontScale="85000" lnSpcReduction="10000"/>
          </a:bodyPr>
          <a:lstStyle/>
          <a:p>
            <a:r>
              <a:rPr lang="en-US" dirty="0"/>
              <a:t>As a wellness program administrator, you know that getting employees engaged in a wellness program is a critical challenge. How can you get (and keep!) people interested?</a:t>
            </a:r>
          </a:p>
          <a:p>
            <a:r>
              <a:rPr lang="en-US" dirty="0"/>
              <a:t>Here’s the secret: Many employee wellness programs fizzle out because they ignore the individual.</a:t>
            </a:r>
          </a:p>
          <a:p>
            <a:r>
              <a:rPr lang="en-US" dirty="0"/>
              <a:t>Why try to fit everybody into a cookie-cutter program?</a:t>
            </a:r>
          </a:p>
          <a:p>
            <a:r>
              <a:rPr lang="en-US" dirty="0"/>
              <a:t>Your people are unique.</a:t>
            </a:r>
          </a:p>
          <a:p>
            <a:r>
              <a:rPr lang="en-US" dirty="0"/>
              <a:t>Your company is unique.</a:t>
            </a:r>
          </a:p>
          <a:p>
            <a:r>
              <a:rPr lang="en-US" dirty="0" smtClean="0"/>
              <a:t>Lab Doctors </a:t>
            </a:r>
            <a:r>
              <a:rPr lang="en-US" dirty="0"/>
              <a:t>Wellness fits you.</a:t>
            </a:r>
          </a:p>
          <a:p>
            <a:endParaRPr lang="en-US" dirty="0"/>
          </a:p>
        </p:txBody>
      </p:sp>
      <p:pic>
        <p:nvPicPr>
          <p:cNvPr id="8194" name="Picture 2" descr="C:\Users\ILA WALKER\AppData\Local\Microsoft\Windows\INetCache\IE\147V2G3C\22930-3-health-clipart[1].png"/>
          <p:cNvPicPr>
            <a:picLocks noChangeAspect="1" noChangeArrowheads="1"/>
          </p:cNvPicPr>
          <p:nvPr/>
        </p:nvPicPr>
        <p:blipFill>
          <a:blip r:embed="rId2" cstate="print"/>
          <a:srcRect/>
          <a:stretch>
            <a:fillRect/>
          </a:stretch>
        </p:blipFill>
        <p:spPr bwMode="auto">
          <a:xfrm>
            <a:off x="685800" y="228600"/>
            <a:ext cx="1188720" cy="11887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lstStyle/>
          <a:p>
            <a:r>
              <a:rPr lang="en-US" dirty="0" smtClean="0"/>
              <a:t>Love Lab Doctors Wellness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0" dirty="0" smtClean="0"/>
              <a:t>• Hundreds of fun, fresh, customizable challenges enable users to pick a wellness journey that’s meaningful to them.</a:t>
            </a:r>
          </a:p>
          <a:p>
            <a:pPr>
              <a:buNone/>
            </a:pPr>
            <a:endParaRPr lang="en-US" b="0" dirty="0" smtClean="0"/>
          </a:p>
          <a:p>
            <a:pPr>
              <a:buNone/>
            </a:pPr>
            <a:r>
              <a:rPr lang="en-US" b="0" dirty="0" smtClean="0"/>
              <a:t>• Access Everyone Wellness via desktop, mobile app and wearable devices for convenient wellness on the go.</a:t>
            </a:r>
          </a:p>
          <a:p>
            <a:pPr>
              <a:buNone/>
            </a:pPr>
            <a:endParaRPr lang="en-US" b="0" dirty="0" smtClean="0"/>
          </a:p>
          <a:p>
            <a:pPr>
              <a:buNone/>
            </a:pPr>
            <a:r>
              <a:rPr lang="en-US" b="0" dirty="0" smtClean="0"/>
              <a:t>• Unlimited free coaching for expert support and advice sets the stage for success.</a:t>
            </a:r>
          </a:p>
          <a:p>
            <a:pPr>
              <a:buNone/>
            </a:pPr>
            <a:endParaRPr lang="en-US" b="0" dirty="0" smtClean="0"/>
          </a:p>
          <a:p>
            <a:r>
              <a:rPr lang="en-US" b="0" dirty="0" smtClean="0"/>
              <a:t>Family members are included for FREE (including coaching!) to support the lifestyle changes that make a real difference.</a:t>
            </a:r>
          </a:p>
          <a:p>
            <a:pPr>
              <a:buNone/>
            </a:pPr>
            <a:r>
              <a:rPr lang="en-US" dirty="0" smtClean="0"/>
              <a:t/>
            </a:r>
            <a:br>
              <a:rPr lang="en-US" dirty="0" smtClean="0"/>
            </a:br>
            <a:r>
              <a:rPr lang="en-US" dirty="0" smtClean="0"/>
              <a:t/>
            </a:r>
            <a:br>
              <a:rPr lang="en-US" dirty="0" smtClean="0"/>
            </a:br>
            <a:endParaRPr lang="en-US" dirty="0"/>
          </a:p>
        </p:txBody>
      </p:sp>
      <p:pic>
        <p:nvPicPr>
          <p:cNvPr id="7170" name="Picture 2" descr="C:\Users\ILA WALKER\AppData\Local\Microsoft\Windows\INetCache\IE\147V2G3C\22930-3-health-clipart[1].png"/>
          <p:cNvPicPr>
            <a:picLocks noChangeAspect="1" noChangeArrowheads="1"/>
          </p:cNvPicPr>
          <p:nvPr/>
        </p:nvPicPr>
        <p:blipFill>
          <a:blip r:embed="rId3" cstate="print"/>
          <a:srcRect/>
          <a:stretch>
            <a:fillRect/>
          </a:stretch>
        </p:blipFill>
        <p:spPr bwMode="auto">
          <a:xfrm>
            <a:off x="533400" y="304800"/>
            <a:ext cx="1188720" cy="118872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733</Words>
  <Application>Microsoft Office PowerPoint</Application>
  <PresentationFormat>On-screen Show (4:3)</PresentationFormat>
  <Paragraphs>120</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vt:lpstr>
      <vt:lpstr> What makes us different </vt:lpstr>
      <vt:lpstr>Why people succeed with Lab Doctors Wellness</vt:lpstr>
      <vt:lpstr>Biometrics Screen</vt:lpstr>
      <vt:lpstr>Assessment  and Communication</vt:lpstr>
      <vt:lpstr>Biometrics Screen (continue)</vt:lpstr>
      <vt:lpstr>Biometrics Screen (continue)</vt:lpstr>
      <vt:lpstr>Lab Doctors Wellness: For Employers Workplace wellness that’s flexible and fun</vt:lpstr>
      <vt:lpstr>Love Lab Doctors Wellness</vt:lpstr>
      <vt:lpstr>Why You’ll Love LabDoctors Wellness </vt:lpstr>
      <vt:lpstr> Wellness Challenge Ideas Activities that are fresh, meaningful and customizable </vt:lpstr>
      <vt:lpstr>Double Dare Challenge </vt:lpstr>
      <vt:lpstr>About Us</vt:lpstr>
      <vt:lpstr>LAB Doctors Wellness Program (LDWP)</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ILA WALKER</dc:creator>
  <cp:lastModifiedBy>ILA WALKER</cp:lastModifiedBy>
  <cp:revision>6</cp:revision>
  <dcterms:created xsi:type="dcterms:W3CDTF">2022-03-15T23:50:25Z</dcterms:created>
  <dcterms:modified xsi:type="dcterms:W3CDTF">2022-03-16T15:12:39Z</dcterms:modified>
</cp:coreProperties>
</file>