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19"/>
  </p:normalViewPr>
  <p:slideViewPr>
    <p:cSldViewPr snapToGrid="0">
      <p:cViewPr varScale="1">
        <p:scale>
          <a:sx n="138" d="100"/>
          <a:sy n="138" d="100"/>
        </p:scale>
        <p:origin x="13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F512-AB9E-1215-9974-284229C65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E7C80-FBA2-7275-D00F-05AFD0944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5EF99-658E-40B9-567D-87EA0FCD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19BD4-194D-CFAB-B07E-AB216B3C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F568-B62B-68C3-F7EA-CD1BF049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9F51-9BE5-BAAA-723A-F8E6D0A1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32B37-E5C5-6818-BBA3-3AE34D49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809B-EBC9-39AB-8228-444B2044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50544-A7CD-7C26-D7FE-272F8BBE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306D8-C2C7-124B-76E5-A03DEF55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7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2232C-3401-6D1B-B651-DC62A43FC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E3BE6-F997-AC9B-B9C3-AD73067CE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BA758-437D-CAE2-57B2-975DEC44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DC56-079F-37B7-32E4-0C00A526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5F85B-0B9C-48A8-555D-A834179B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7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DE44-612C-B477-46F5-FD2EC3B0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E5DA2-B4E3-7EAB-B48A-741A36D88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44CD-25A7-D638-BA17-C192FF8B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E7FD1-079F-8A4B-76B5-BD00ED36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94477-6F1D-0C93-C13C-C4EF1746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3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CE45-E1BE-EC16-C8A2-97251CFB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E184F-7139-B764-E19B-D688CB80F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17F8A-3E16-F068-CBE4-D9B767C5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D4201-E81D-48DC-95FE-58583C67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DDF65-C7F6-0F31-99DD-C55AF914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2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EDEC-384D-04C9-1514-ACE4083A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A0D32-4599-2CD0-D076-56B24E76D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54F11-6FCD-C292-E7D6-2A57F1A40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52F68-7678-C4D6-7C0A-D8273E9F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41DB7-AE5B-CABB-4D08-8C2025C1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157E3-81BB-AB62-3409-D7999260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69D3-7E93-3135-8A53-02C674DA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D07C3-7BB3-3520-8C0F-380161C1E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11032-AA5E-B91D-5E2E-3C9D100D3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31478-66D2-98F9-A4D3-7395E8028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D5A37-D1E6-98E4-7FC6-4236FA037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B6AF5-F4B8-5FAB-F29F-2FE7CE2A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9ECAA-5805-E49A-F124-777500ED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1CB1D-D906-3914-5A76-A38AD123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8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E5CC-BD8F-3D37-58B1-7FEB248A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F528C-A268-339D-5D71-3218E348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488C8-D423-AE7D-82B0-CC220052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CEF60-9959-CB32-7AED-69AE5AC3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0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CE917-D0F9-6B49-F3E0-A22BB94C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6424BD-9A2D-F797-923D-1834C9D6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8302E-E299-69A2-3533-458D2268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9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280A-9B81-F3A5-3FDC-E1086712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EB1C8-88E6-9971-0D8C-24E02B35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ECCEC-D489-B8F7-7C35-6274B0B7B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7A58E-12CB-DC20-536A-5E4067E9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33E01-3140-8B15-4456-FB1E2FC2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650FC-569E-3CED-DA96-47F9240C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0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B360-CC6C-8933-9068-A1C61C36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3FB85-39ED-D5DA-ECC7-9CD7F2B15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73EE3-4BB6-58C4-902E-891E9684E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2DD22-8C5C-D94A-6C27-0098FAF6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9E3E2-F6AE-C882-C89C-55947636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7EEEE-45A2-308F-9714-DEF4D453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E9B15-2585-F57F-AA5C-996F3A56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3A8F7-799B-A94B-D7CA-067A8F3B6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C9ED-486D-9F36-082B-2846A049C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A09F3-DCCB-0C40-A9E4-68AAD7FC3AE6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59D6A-FF4E-6A30-02C4-518B3DB5A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2D962-4D6D-2C47-397F-1CDF709CE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432BAA-859B-4B42-A956-8E3B0E4F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56C2-04F3-E83B-8ED8-E1F6488ED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427"/>
            <a:ext cx="6096000" cy="175281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ernard MT Condensed" panose="02050806060905020404" pitchFamily="18" charset="77"/>
              </a:rPr>
              <a:t>MAI TAI</a:t>
            </a:r>
            <a:br>
              <a:rPr lang="en-US" sz="8000" dirty="0">
                <a:latin typeface="Bernard MT Condensed" panose="02050806060905020404" pitchFamily="18" charset="77"/>
              </a:rPr>
            </a:br>
            <a:r>
              <a:rPr lang="en-US" sz="3600" dirty="0">
                <a:latin typeface="Bernard MT Condensed" panose="02050806060905020404" pitchFamily="18" charset="77"/>
              </a:rPr>
              <a:t>GLASS: TIKI OR ROCKS</a:t>
            </a:r>
            <a:endParaRPr lang="en-US" sz="8000" dirty="0">
              <a:latin typeface="Bernard MT Condensed" panose="02050806060905020404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D91C2-2E83-F386-AA22-B8EA0CCC7997}"/>
              </a:ext>
            </a:extLst>
          </p:cNvPr>
          <p:cNvSpPr txBox="1"/>
          <p:nvPr/>
        </p:nvSpPr>
        <p:spPr>
          <a:xfrm>
            <a:off x="0" y="1772239"/>
            <a:ext cx="61026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Bernard MT Condensed" panose="02050806060905020404" pitchFamily="18" charset="77"/>
              </a:rPr>
              <a:t>INGREDIENTS:</a:t>
            </a:r>
          </a:p>
          <a:p>
            <a:endParaRPr lang="en-US" sz="2400" b="1" u="sng" dirty="0">
              <a:latin typeface="Bernard MT Condensed" panose="02050806060905020404" pitchFamily="18" charset="77"/>
            </a:endParaRPr>
          </a:p>
          <a:p>
            <a:pPr marL="342900" indent="-34290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dark rum 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½ oz overproof Jamaican rum 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½  oz reserve rum 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½  oz orange curacao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1 oz  lime juice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½ oz orgeat 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9AB94-E91B-ABF4-510B-3C3509A26254}"/>
              </a:ext>
            </a:extLst>
          </p:cNvPr>
          <p:cNvSpPr txBox="1"/>
          <p:nvPr/>
        </p:nvSpPr>
        <p:spPr>
          <a:xfrm>
            <a:off x="0" y="4424518"/>
            <a:ext cx="6089358" cy="280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R="0" lvl="0" defTabSz="914400">
              <a:spcBef>
                <a:spcPts val="10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endParaRPr lang="en-US" b="1" u="sng" kern="1200" dirty="0">
              <a:effectLst/>
              <a:latin typeface="Bernard MT Condensed" panose="02050806060905020404" pitchFamily="18" charset="77"/>
            </a:endParaRPr>
          </a:p>
          <a:p>
            <a:pPr marR="0" lvl="0" defTabSz="914400">
              <a:spcBef>
                <a:spcPts val="10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2600" b="1" u="sng" kern="1200" dirty="0">
                <a:effectLst/>
                <a:latin typeface="Bernard MT Condensed" panose="02050806060905020404" pitchFamily="18" charset="77"/>
              </a:rPr>
              <a:t>METHOD:</a:t>
            </a:r>
          </a:p>
          <a:p>
            <a:pPr marR="0" lvl="0" defTabSz="914400">
              <a:spcBef>
                <a:spcPts val="10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2000" kern="1200" dirty="0">
                <a:effectLst/>
              </a:rPr>
              <a:t>Combine all ingredients into a cocktail shaker w/ ice and shake </a:t>
            </a:r>
            <a:r>
              <a:rPr lang="en-US" sz="2000" kern="1200" dirty="0"/>
              <a:t>, </a:t>
            </a:r>
            <a:r>
              <a:rPr lang="en-US" sz="2000" kern="1200" dirty="0">
                <a:effectLst/>
              </a:rPr>
              <a:t>Strain into tiki glass with pebble ice.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en-US" sz="2600" b="1" u="sng" dirty="0">
                <a:latin typeface="Bernard MT Condensed" panose="02050806060905020404" pitchFamily="18" charset="77"/>
              </a:rPr>
              <a:t>GARNISH</a:t>
            </a:r>
            <a:r>
              <a:rPr lang="en-US" sz="2600" b="1" dirty="0">
                <a:latin typeface="Bernard MT Condensed" panose="02050806060905020404" pitchFamily="18" charset="77"/>
              </a:rPr>
              <a:t>: </a:t>
            </a:r>
            <a:r>
              <a:rPr lang="en-US" b="1" dirty="0">
                <a:latin typeface="Cooper Black" panose="0208090404030B020404" pitchFamily="18" charset="77"/>
              </a:rPr>
              <a:t>	</a:t>
            </a:r>
            <a:r>
              <a:rPr lang="en-US" sz="2000" dirty="0">
                <a:latin typeface="Avenir Next LT Pro" panose="020B0504020202020204" pitchFamily="34" charset="77"/>
                <a:cs typeface="Elephant Pro" panose="020F0502020204030204" pitchFamily="34" charset="0"/>
              </a:rPr>
              <a:t> </a:t>
            </a:r>
          </a:p>
          <a:p>
            <a:pPr marL="342900" indent="-342900">
              <a:spcBef>
                <a:spcPts val="1000"/>
              </a:spcBef>
              <a:spcAft>
                <a:spcPts val="800"/>
              </a:spcAft>
              <a:buFont typeface="Wingdings" pitchFamily="2" charset="2"/>
              <a:buChar char="v"/>
            </a:pPr>
            <a:r>
              <a:rPr lang="en-US" sz="2000" dirty="0">
                <a:latin typeface="Avenir Next LT Pro" panose="020B0504020202020204" pitchFamily="34" charset="77"/>
                <a:cs typeface="Elephant Pro" panose="020F0502020204030204" pitchFamily="34" charset="0"/>
              </a:rPr>
              <a:t>Lime/Flower/Umbrella</a:t>
            </a:r>
          </a:p>
          <a:p>
            <a:pPr marR="0" defTabSz="914400">
              <a:spcBef>
                <a:spcPts val="1000"/>
              </a:spcBef>
              <a:spcAft>
                <a:spcPts val="800"/>
              </a:spcAft>
            </a:pPr>
            <a:endParaRPr lang="en-US" kern="1200" dirty="0">
              <a:effectLst/>
            </a:endParaRPr>
          </a:p>
        </p:txBody>
      </p:sp>
      <p:pic>
        <p:nvPicPr>
          <p:cNvPr id="6" name="Picture 5" descr="A drink with flowers and leaves&#10;&#10;AI-generated content may be incorrect.">
            <a:extLst>
              <a:ext uri="{FF2B5EF4-FFF2-40B4-BE49-F238E27FC236}">
                <a16:creationId xmlns:a16="http://schemas.microsoft.com/office/drawing/2014/main" id="{59684F57-B4E4-C597-0A6C-11754C0A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195" y="38296"/>
            <a:ext cx="1798163" cy="17339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B9397F-B88C-5A80-8806-B6DD8B5D85D3}"/>
              </a:ext>
            </a:extLst>
          </p:cNvPr>
          <p:cNvSpPr txBox="1">
            <a:spLocks/>
          </p:cNvSpPr>
          <p:nvPr/>
        </p:nvSpPr>
        <p:spPr>
          <a:xfrm>
            <a:off x="6102643" y="19427"/>
            <a:ext cx="6095999" cy="175281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Bernard MT Condensed" panose="02050806060905020404" pitchFamily="18" charset="77"/>
              </a:rPr>
              <a:t>APEROL SPRITZ</a:t>
            </a:r>
            <a:br>
              <a:rPr lang="en-US" sz="8000" dirty="0">
                <a:latin typeface="Bernard MT Condensed" panose="02050806060905020404" pitchFamily="18" charset="77"/>
              </a:rPr>
            </a:br>
            <a:r>
              <a:rPr lang="en-US" sz="3600" dirty="0">
                <a:latin typeface="Bernard MT Condensed" panose="02050806060905020404" pitchFamily="18" charset="77"/>
              </a:rPr>
              <a:t>GLASS: WINE</a:t>
            </a:r>
            <a:endParaRPr lang="en-US" sz="8000" dirty="0">
              <a:latin typeface="Bernard MT Condensed" panose="02050806060905020404" pitchFamily="18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C7CF2-7439-DACB-AB1D-34DAB69F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19387" y="36486"/>
            <a:ext cx="1372613" cy="17234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F9C1E0-EB81-0A38-F3E6-D5870C49631F}"/>
              </a:ext>
            </a:extLst>
          </p:cNvPr>
          <p:cNvSpPr txBox="1"/>
          <p:nvPr/>
        </p:nvSpPr>
        <p:spPr>
          <a:xfrm>
            <a:off x="6099321" y="1755665"/>
            <a:ext cx="610264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Bernard MT Condensed" panose="02050806060905020404" pitchFamily="18" charset="77"/>
              </a:rPr>
              <a:t>INGREDIENTS:</a:t>
            </a:r>
          </a:p>
          <a:p>
            <a:endParaRPr lang="en-US" b="1" u="sng" dirty="0">
              <a:latin typeface="Bernard MT Condensed" panose="02050806060905020404" pitchFamily="18" charset="77"/>
            </a:endParaRPr>
          </a:p>
          <a:p>
            <a:pPr marL="28575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3 oz Aperol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3 oz dry Prosecco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1 oz soda water</a:t>
            </a:r>
            <a:endParaRPr lang="en-US" sz="2000" b="1" u="sng" dirty="0">
              <a:latin typeface="Bernard MT Condensed" panose="02050806060905020404" pitchFamily="18" charset="77"/>
            </a:endParaRPr>
          </a:p>
          <a:p>
            <a:endParaRPr lang="en-US" sz="2000" b="1" u="sng" dirty="0">
              <a:latin typeface="Bernard MT Condensed" panose="02050806060905020404" pitchFamily="18" charset="77"/>
            </a:endParaRPr>
          </a:p>
          <a:p>
            <a:endParaRPr lang="en-US" sz="2000" b="1" u="sng" dirty="0">
              <a:latin typeface="Bernard MT Condensed" panose="02050806060905020404" pitchFamily="18" charset="77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F4AFF-89CF-43DE-EE1A-4DF40E1B31FC}"/>
              </a:ext>
            </a:extLst>
          </p:cNvPr>
          <p:cNvSpPr txBox="1"/>
          <p:nvPr/>
        </p:nvSpPr>
        <p:spPr>
          <a:xfrm>
            <a:off x="6089358" y="4424518"/>
            <a:ext cx="6089358" cy="280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R="0" lvl="0" defTabSz="914400">
              <a:spcBef>
                <a:spcPts val="10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endParaRPr lang="en-US" b="1" u="sng" kern="1200" dirty="0">
              <a:effectLst/>
              <a:latin typeface="Bernard MT Condensed" panose="02050806060905020404" pitchFamily="18" charset="77"/>
            </a:endParaRPr>
          </a:p>
          <a:p>
            <a:pPr marR="0" lvl="0" defTabSz="914400">
              <a:spcBef>
                <a:spcPts val="10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2800" b="1" u="sng" kern="1200" dirty="0">
                <a:effectLst/>
                <a:latin typeface="Bernard MT Condensed" panose="02050806060905020404" pitchFamily="18" charset="77"/>
              </a:rPr>
              <a:t>METHOD:</a:t>
            </a:r>
          </a:p>
          <a:p>
            <a:pPr lvl="0"/>
            <a:r>
              <a:rPr lang="en-US" dirty="0"/>
              <a:t>Add ice to a wine glass until it is nearly full. Pour in the Aperol , Pour in an equal amount of Prosecco. Top  drink off with a splash of club soda</a:t>
            </a:r>
          </a:p>
          <a:p>
            <a:pPr lvl="0"/>
            <a:endParaRPr lang="en-US" dirty="0"/>
          </a:p>
          <a:p>
            <a:pPr defTabSz="914400">
              <a:spcBef>
                <a:spcPts val="1000"/>
              </a:spcBef>
              <a:spcAft>
                <a:spcPts val="800"/>
              </a:spcAft>
            </a:pPr>
            <a:r>
              <a:rPr lang="en-US" sz="2800" b="1" u="sng" dirty="0">
                <a:latin typeface="Bernard MT Condensed" panose="02050806060905020404" pitchFamily="18" charset="77"/>
              </a:rPr>
              <a:t>GARNISH</a:t>
            </a:r>
            <a:r>
              <a:rPr lang="en-US" sz="2800" b="1" dirty="0">
                <a:latin typeface="Bernard MT Condensed" panose="02050806060905020404" pitchFamily="18" charset="77"/>
              </a:rPr>
              <a:t>: </a:t>
            </a:r>
            <a:r>
              <a:rPr lang="en-US" b="1" dirty="0">
                <a:latin typeface="Cooper Black" panose="0208090404030B020404" pitchFamily="18" charset="77"/>
              </a:rPr>
              <a:t>	</a:t>
            </a:r>
          </a:p>
          <a:p>
            <a:pPr marL="342900" indent="-342900" defTabSz="914400">
              <a:spcBef>
                <a:spcPts val="1000"/>
              </a:spcBef>
              <a:spcAft>
                <a:spcPts val="800"/>
              </a:spcAft>
              <a:buFont typeface="Wingdings" pitchFamily="2" charset="2"/>
              <a:buChar char="v"/>
            </a:pPr>
            <a:r>
              <a:rPr lang="en-US" sz="2000" dirty="0">
                <a:latin typeface="Avenir Next LT Pro" panose="020B0504020202020204" pitchFamily="34" charset="77"/>
              </a:rPr>
              <a:t>Orange Slice</a:t>
            </a:r>
            <a:endParaRPr lang="en-US" sz="2000" dirty="0">
              <a:latin typeface="Avenir Next LT Pro" panose="020B0504020202020204" pitchFamily="34" charset="77"/>
              <a:cs typeface="Elephant Pro" panose="020F0502020204030204" pitchFamily="34" charset="0"/>
            </a:endParaRPr>
          </a:p>
          <a:p>
            <a:pPr marR="0" defTabSz="914400">
              <a:spcBef>
                <a:spcPts val="1000"/>
              </a:spcBef>
              <a:spcAft>
                <a:spcPts val="800"/>
              </a:spcAft>
            </a:pPr>
            <a:endParaRPr lang="en-US" kern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086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4FA73-D6AC-EC27-11F4-E6FF0C6EB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C02F-E3E2-F52A-816E-A3517D83B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427"/>
            <a:ext cx="6096000" cy="175281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ernard MT Condensed" panose="02050806060905020404" pitchFamily="18" charset="77"/>
              </a:rPr>
              <a:t>MAI TAI</a:t>
            </a:r>
            <a:br>
              <a:rPr lang="en-US" sz="8000" dirty="0">
                <a:latin typeface="Bernard MT Condensed" panose="02050806060905020404" pitchFamily="18" charset="77"/>
              </a:rPr>
            </a:br>
            <a:r>
              <a:rPr lang="en-US" sz="3600" dirty="0">
                <a:latin typeface="Bernard MT Condensed" panose="02050806060905020404" pitchFamily="18" charset="77"/>
              </a:rPr>
              <a:t>GLASS: TIKI OR ROCKS</a:t>
            </a:r>
            <a:endParaRPr lang="en-US" sz="8000" dirty="0">
              <a:latin typeface="Bernard MT Condensed" panose="02050806060905020404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94DCB-5A26-4592-FC6D-CCC1041F74F4}"/>
              </a:ext>
            </a:extLst>
          </p:cNvPr>
          <p:cNvSpPr txBox="1"/>
          <p:nvPr/>
        </p:nvSpPr>
        <p:spPr>
          <a:xfrm>
            <a:off x="0" y="1772239"/>
            <a:ext cx="61026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Bernard MT Condensed" panose="02050806060905020404" pitchFamily="18" charset="77"/>
              </a:rPr>
              <a:t>INGREDIENTS:</a:t>
            </a:r>
          </a:p>
          <a:p>
            <a:endParaRPr lang="en-US" sz="2400" b="1" u="sng" dirty="0">
              <a:latin typeface="Bernard MT Condensed" panose="02050806060905020404" pitchFamily="18" charset="77"/>
            </a:endParaRPr>
          </a:p>
          <a:p>
            <a:pPr marL="342900" indent="-34290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dark rum 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½ oz overproof Jamaican rum 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½  oz reserve rum 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½  oz orange curacao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1 oz  lime juice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½ oz orgeat 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035D4-6F01-5196-7E9E-D9669B7EAB00}"/>
              </a:ext>
            </a:extLst>
          </p:cNvPr>
          <p:cNvSpPr txBox="1"/>
          <p:nvPr/>
        </p:nvSpPr>
        <p:spPr>
          <a:xfrm>
            <a:off x="0" y="4424518"/>
            <a:ext cx="6089358" cy="280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R="0" lvl="0" defTabSz="914400">
              <a:spcBef>
                <a:spcPts val="10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endParaRPr lang="en-US" b="1" u="sng" kern="1200" dirty="0">
              <a:effectLst/>
              <a:latin typeface="Bernard MT Condensed" panose="02050806060905020404" pitchFamily="18" charset="77"/>
            </a:endParaRPr>
          </a:p>
          <a:p>
            <a:pPr marR="0" lvl="0" defTabSz="914400">
              <a:spcBef>
                <a:spcPts val="10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2600" b="1" u="sng" kern="1200" dirty="0">
                <a:effectLst/>
                <a:latin typeface="Bernard MT Condensed" panose="02050806060905020404" pitchFamily="18" charset="77"/>
              </a:rPr>
              <a:t>METHOD:</a:t>
            </a:r>
          </a:p>
          <a:p>
            <a:pPr marR="0" lvl="0" defTabSz="914400">
              <a:spcBef>
                <a:spcPts val="10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2000" kern="1200" dirty="0">
                <a:effectLst/>
              </a:rPr>
              <a:t>Combine all ingredients into a cocktail shaker w/ ice and shake </a:t>
            </a:r>
            <a:r>
              <a:rPr lang="en-US" sz="2000" kern="1200" dirty="0"/>
              <a:t>, </a:t>
            </a:r>
            <a:r>
              <a:rPr lang="en-US" sz="2000" kern="1200" dirty="0">
                <a:effectLst/>
              </a:rPr>
              <a:t>Strain into tiki glass with pebble ice.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en-US" sz="2600" b="1" u="sng" dirty="0">
                <a:latin typeface="Bernard MT Condensed" panose="02050806060905020404" pitchFamily="18" charset="77"/>
              </a:rPr>
              <a:t>GARNISH</a:t>
            </a:r>
            <a:r>
              <a:rPr lang="en-US" sz="2600" b="1" dirty="0">
                <a:latin typeface="Bernard MT Condensed" panose="02050806060905020404" pitchFamily="18" charset="77"/>
              </a:rPr>
              <a:t>: </a:t>
            </a:r>
            <a:r>
              <a:rPr lang="en-US" b="1" dirty="0">
                <a:latin typeface="Cooper Black" panose="0208090404030B020404" pitchFamily="18" charset="77"/>
              </a:rPr>
              <a:t>	</a:t>
            </a:r>
            <a:r>
              <a:rPr lang="en-US" sz="2000" dirty="0">
                <a:latin typeface="Avenir Next LT Pro" panose="020B0504020202020204" pitchFamily="34" charset="77"/>
                <a:cs typeface="Elephant Pro" panose="020F0502020204030204" pitchFamily="34" charset="0"/>
              </a:rPr>
              <a:t> </a:t>
            </a:r>
          </a:p>
          <a:p>
            <a:pPr marL="342900" indent="-342900">
              <a:spcBef>
                <a:spcPts val="1000"/>
              </a:spcBef>
              <a:spcAft>
                <a:spcPts val="800"/>
              </a:spcAft>
              <a:buFont typeface="Wingdings" pitchFamily="2" charset="2"/>
              <a:buChar char="v"/>
            </a:pPr>
            <a:r>
              <a:rPr lang="en-US" sz="2000" dirty="0">
                <a:latin typeface="Avenir Next LT Pro" panose="020B0504020202020204" pitchFamily="34" charset="77"/>
                <a:cs typeface="Elephant Pro" panose="020F0502020204030204" pitchFamily="34" charset="0"/>
              </a:rPr>
              <a:t>Lime/Flower/Umbrella</a:t>
            </a:r>
          </a:p>
          <a:p>
            <a:pPr marR="0" defTabSz="914400">
              <a:spcBef>
                <a:spcPts val="1000"/>
              </a:spcBef>
              <a:spcAft>
                <a:spcPts val="800"/>
              </a:spcAft>
            </a:pPr>
            <a:endParaRPr lang="en-US" kern="1200" dirty="0">
              <a:effectLst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8ACCF2-87E1-F43B-CCB9-0DC02DCE1457}"/>
              </a:ext>
            </a:extLst>
          </p:cNvPr>
          <p:cNvSpPr txBox="1">
            <a:spLocks/>
          </p:cNvSpPr>
          <p:nvPr/>
        </p:nvSpPr>
        <p:spPr>
          <a:xfrm>
            <a:off x="6102643" y="19427"/>
            <a:ext cx="6095999" cy="175281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Bernard MT Condensed" panose="02050806060905020404" pitchFamily="18" charset="77"/>
              </a:rPr>
              <a:t>APEROL SPRITZ</a:t>
            </a:r>
            <a:br>
              <a:rPr lang="en-US" sz="8000" dirty="0">
                <a:latin typeface="Bernard MT Condensed" panose="02050806060905020404" pitchFamily="18" charset="77"/>
              </a:rPr>
            </a:br>
            <a:r>
              <a:rPr lang="en-US" sz="3600" dirty="0">
                <a:latin typeface="Bernard MT Condensed" panose="02050806060905020404" pitchFamily="18" charset="77"/>
              </a:rPr>
              <a:t>GLASS: WINE</a:t>
            </a:r>
            <a:endParaRPr lang="en-US" sz="8000" dirty="0">
              <a:latin typeface="Bernard MT Condensed" panose="02050806060905020404" pitchFamily="18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E44E5-A9CA-170E-1DC2-9761FFCE8234}"/>
              </a:ext>
            </a:extLst>
          </p:cNvPr>
          <p:cNvSpPr txBox="1"/>
          <p:nvPr/>
        </p:nvSpPr>
        <p:spPr>
          <a:xfrm>
            <a:off x="6099321" y="1755665"/>
            <a:ext cx="610264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Bernard MT Condensed" panose="02050806060905020404" pitchFamily="18" charset="77"/>
              </a:rPr>
              <a:t>INGREDIENTS:</a:t>
            </a:r>
          </a:p>
          <a:p>
            <a:endParaRPr lang="en-US" b="1" u="sng" dirty="0">
              <a:latin typeface="Bernard MT Condensed" panose="02050806060905020404" pitchFamily="18" charset="77"/>
            </a:endParaRPr>
          </a:p>
          <a:p>
            <a:pPr marL="28575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3 oz Aperol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3 oz dry Prosecco</a:t>
            </a:r>
          </a:p>
          <a:p>
            <a:pPr marL="285750" lvl="0" indent="-285750" fontAlgn="ctr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dirty="0"/>
              <a:t>1 oz soda water</a:t>
            </a:r>
            <a:endParaRPr lang="en-US" sz="2000" b="1" u="sng" dirty="0">
              <a:latin typeface="Bernard MT Condensed" panose="02050806060905020404" pitchFamily="18" charset="77"/>
            </a:endParaRPr>
          </a:p>
          <a:p>
            <a:endParaRPr lang="en-US" sz="2000" b="1" u="sng" dirty="0">
              <a:latin typeface="Bernard MT Condensed" panose="02050806060905020404" pitchFamily="18" charset="77"/>
            </a:endParaRPr>
          </a:p>
          <a:p>
            <a:endParaRPr lang="en-US" sz="2000" b="1" u="sng" dirty="0">
              <a:latin typeface="Bernard MT Condensed" panose="02050806060905020404" pitchFamily="18" charset="77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C1E35-2737-1273-6D64-47EF17EF7E0E}"/>
              </a:ext>
            </a:extLst>
          </p:cNvPr>
          <p:cNvSpPr txBox="1"/>
          <p:nvPr/>
        </p:nvSpPr>
        <p:spPr>
          <a:xfrm>
            <a:off x="6089358" y="4424518"/>
            <a:ext cx="6089358" cy="280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R="0" lvl="0" defTabSz="914400">
              <a:spcBef>
                <a:spcPts val="10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endParaRPr lang="en-US" b="1" u="sng" kern="1200" dirty="0">
              <a:effectLst/>
              <a:latin typeface="Bernard MT Condensed" panose="02050806060905020404" pitchFamily="18" charset="77"/>
            </a:endParaRPr>
          </a:p>
          <a:p>
            <a:pPr marR="0" lvl="0" defTabSz="914400">
              <a:spcBef>
                <a:spcPts val="10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2800" b="1" u="sng" kern="1200" dirty="0">
                <a:effectLst/>
                <a:latin typeface="Bernard MT Condensed" panose="02050806060905020404" pitchFamily="18" charset="77"/>
              </a:rPr>
              <a:t>METHOD:</a:t>
            </a:r>
          </a:p>
          <a:p>
            <a:pPr lvl="0"/>
            <a:r>
              <a:rPr lang="en-US" dirty="0"/>
              <a:t>Add ice to a wine glass until it is nearly full. Pour in the Aperol , Pour in an equal amount of Prosecco. Top  drink off with a splash of club soda</a:t>
            </a:r>
          </a:p>
          <a:p>
            <a:pPr lvl="0"/>
            <a:endParaRPr lang="en-US" dirty="0"/>
          </a:p>
          <a:p>
            <a:pPr defTabSz="914400">
              <a:spcBef>
                <a:spcPts val="1000"/>
              </a:spcBef>
              <a:spcAft>
                <a:spcPts val="800"/>
              </a:spcAft>
            </a:pPr>
            <a:r>
              <a:rPr lang="en-US" sz="2800" b="1" u="sng" dirty="0">
                <a:latin typeface="Bernard MT Condensed" panose="02050806060905020404" pitchFamily="18" charset="77"/>
              </a:rPr>
              <a:t>GARNISH</a:t>
            </a:r>
            <a:r>
              <a:rPr lang="en-US" sz="2800" b="1" dirty="0">
                <a:latin typeface="Bernard MT Condensed" panose="02050806060905020404" pitchFamily="18" charset="77"/>
              </a:rPr>
              <a:t>: </a:t>
            </a:r>
            <a:r>
              <a:rPr lang="en-US" b="1" dirty="0">
                <a:latin typeface="Cooper Black" panose="0208090404030B020404" pitchFamily="18" charset="77"/>
              </a:rPr>
              <a:t>	</a:t>
            </a:r>
          </a:p>
          <a:p>
            <a:pPr marL="342900" indent="-342900" defTabSz="914400">
              <a:spcBef>
                <a:spcPts val="1000"/>
              </a:spcBef>
              <a:spcAft>
                <a:spcPts val="800"/>
              </a:spcAft>
              <a:buFont typeface="Wingdings" pitchFamily="2" charset="2"/>
              <a:buChar char="v"/>
            </a:pPr>
            <a:r>
              <a:rPr lang="en-US" sz="2000" dirty="0">
                <a:latin typeface="Avenir Next LT Pro" panose="020B0504020202020204" pitchFamily="34" charset="77"/>
              </a:rPr>
              <a:t>Orange Slice</a:t>
            </a:r>
            <a:endParaRPr lang="en-US" sz="2000" dirty="0">
              <a:latin typeface="Avenir Next LT Pro" panose="020B0504020202020204" pitchFamily="34" charset="77"/>
              <a:cs typeface="Elephant Pro" panose="020F0502020204030204" pitchFamily="34" charset="0"/>
            </a:endParaRPr>
          </a:p>
          <a:p>
            <a:pPr marR="0" defTabSz="914400">
              <a:spcBef>
                <a:spcPts val="1000"/>
              </a:spcBef>
              <a:spcAft>
                <a:spcPts val="800"/>
              </a:spcAft>
            </a:pPr>
            <a:endParaRPr lang="en-US" kern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5495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248</Words>
  <Application>Microsoft Macintosh PowerPoint</Application>
  <PresentationFormat>Widescreen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Avenir Next LT Pro</vt:lpstr>
      <vt:lpstr>Bernard MT Condensed</vt:lpstr>
      <vt:lpstr>Cooper Black</vt:lpstr>
      <vt:lpstr>Wingdings</vt:lpstr>
      <vt:lpstr>Office Theme</vt:lpstr>
      <vt:lpstr>MAI TAI GLASS: TIKI OR ROCKS</vt:lpstr>
      <vt:lpstr>MAI TAI GLASS: TIKI OR ROCKS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Timothy Ahern</dc:creator>
  <cp:lastModifiedBy>Timothy Ahern</cp:lastModifiedBy>
  <cp:revision>2</cp:revision>
  <dcterms:created xsi:type="dcterms:W3CDTF">2025-10-13T22:17:49Z</dcterms:created>
  <dcterms:modified xsi:type="dcterms:W3CDTF">2025-10-13T22:32:22Z</dcterms:modified>
</cp:coreProperties>
</file>