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sldIdLst>
    <p:sldId id="256" r:id="rId2"/>
  </p:sldIdLst>
  <p:sldSz cx="9144000" cy="6858000" type="letter"/>
  <p:notesSz cx="7102475" cy="9388475"/>
  <p:defaultTextStyle>
    <a:defPPr>
      <a:defRPr lang="es-MX"/>
    </a:defPPr>
    <a:lvl1pPr marL="0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69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39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07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76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44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14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83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351" algn="l" defTabSz="9143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95" autoAdjust="0"/>
  </p:normalViewPr>
  <p:slideViewPr>
    <p:cSldViewPr>
      <p:cViewPr varScale="1">
        <p:scale>
          <a:sx n="69" d="100"/>
          <a:sy n="69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64" y="-108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321F8-61F8-447E-BEF4-8E1C90A21CF5}" type="doc">
      <dgm:prSet loTypeId="urn:microsoft.com/office/officeart/2005/8/layout/matrix1" loCatId="matrix" qsTypeId="urn:microsoft.com/office/officeart/2005/8/quickstyle/3d8" qsCatId="3D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86D326ED-1BD6-4555-925E-2C6AAE04346B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100"/>
            </a:spcAft>
          </a:pPr>
          <a:r>
            <a:rPr lang="es-MX" sz="2800" b="1" dirty="0">
              <a:latin typeface="MagistralC" pitchFamily="2" charset="0"/>
            </a:rPr>
            <a:t>rem</a:t>
          </a:r>
          <a:endParaRPr lang="es-MX" sz="1600" b="1" dirty="0">
            <a:latin typeface="MagistralC" pitchFamily="2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s-MX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Servicios de Administración con Soluciones de </a:t>
          </a:r>
          <a:r>
            <a:rPr lang="es-MX" sz="1600" b="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T.I</a:t>
          </a:r>
          <a:br>
            <a:rPr lang="es-MX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endParaRPr lang="es-MX" sz="1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0040EF-2263-474A-998F-D740FBD96037}" type="parTrans" cxnId="{6E836ECC-FB1B-404A-AF3D-CAD010F1B542}">
      <dgm:prSet/>
      <dgm:spPr/>
      <dgm:t>
        <a:bodyPr/>
        <a:lstStyle/>
        <a:p>
          <a:endParaRPr lang="es-MX"/>
        </a:p>
      </dgm:t>
    </dgm:pt>
    <dgm:pt modelId="{D2186067-1300-491D-81E2-135261BDD266}" type="sibTrans" cxnId="{6E836ECC-FB1B-404A-AF3D-CAD010F1B542}">
      <dgm:prSet/>
      <dgm:spPr/>
      <dgm:t>
        <a:bodyPr/>
        <a:lstStyle/>
        <a:p>
          <a:endParaRPr lang="es-MX"/>
        </a:p>
      </dgm:t>
    </dgm:pt>
    <dgm:pt modelId="{D971502B-CB9B-4B5B-B75A-D44AF6F8EB67}">
      <dgm:prSet phldrT="[Texto]" custT="1"/>
      <dgm:spPr/>
      <dgm:t>
        <a:bodyPr/>
        <a:lstStyle/>
        <a:p>
          <a:endParaRPr lang="es-MX" sz="1600" b="1" u="sng" dirty="0">
            <a:latin typeface="Arial Narrow" pitchFamily="34" charset="0"/>
          </a:endParaRPr>
        </a:p>
        <a:p>
          <a:r>
            <a:rPr lang="es-MX" sz="1600" b="1" u="sng" dirty="0">
              <a:latin typeface="Arial Narrow" pitchFamily="34" charset="0"/>
            </a:rPr>
            <a:t>ADMINISTRACIÓN</a:t>
          </a:r>
        </a:p>
        <a:p>
          <a:r>
            <a:rPr lang="es-MX" sz="1600" b="0" dirty="0">
              <a:latin typeface="Arial Narrow" pitchFamily="34" charset="0"/>
            </a:rPr>
            <a:t>Residentes de Admon, Servicios de Contabilidad, Estados Financieros Manuales, Quejas y trámites ante la PROSOC, Asesoría Jurídica, Plataforma Web y App de consulta de informes de la Administración, Integración con Asociaciones civiles, Documentación financiera y contable en Carpetas de Entrega.</a:t>
          </a:r>
        </a:p>
      </dgm:t>
    </dgm:pt>
    <dgm:pt modelId="{9B8C31EE-AB81-40DB-936B-4AFE30282550}" type="parTrans" cxnId="{D1C21F07-C06B-4BD4-929F-0526C3FAF27B}">
      <dgm:prSet/>
      <dgm:spPr/>
      <dgm:t>
        <a:bodyPr/>
        <a:lstStyle/>
        <a:p>
          <a:endParaRPr lang="es-MX"/>
        </a:p>
      </dgm:t>
    </dgm:pt>
    <dgm:pt modelId="{C0B3B408-9A97-4C9E-A22E-5B9CF8797445}" type="sibTrans" cxnId="{D1C21F07-C06B-4BD4-929F-0526C3FAF27B}">
      <dgm:prSet/>
      <dgm:spPr/>
      <dgm:t>
        <a:bodyPr/>
        <a:lstStyle/>
        <a:p>
          <a:endParaRPr lang="es-MX"/>
        </a:p>
      </dgm:t>
    </dgm:pt>
    <dgm:pt modelId="{F6E28874-4A2C-4CD3-8856-31CD3E7B4F4D}">
      <dgm:prSet phldrT="[Texto]" custT="1"/>
      <dgm:spPr/>
      <dgm:t>
        <a:bodyPr/>
        <a:lstStyle/>
        <a:p>
          <a:endParaRPr lang="es-MX" sz="1300" b="1" u="sng" dirty="0">
            <a:latin typeface="Arial Narrow" pitchFamily="34" charset="0"/>
          </a:endParaRPr>
        </a:p>
        <a:p>
          <a:r>
            <a:rPr lang="es-MX" sz="1600" b="1" u="sng" dirty="0">
              <a:latin typeface="Arial Narrow" pitchFamily="34" charset="0"/>
            </a:rPr>
            <a:t>SERVICIOS OPERATIVOS</a:t>
          </a:r>
        </a:p>
        <a:p>
          <a:r>
            <a:rPr lang="es-MX" sz="1600" b="0" dirty="0">
              <a:latin typeface="Arial Narrow" pitchFamily="34" charset="0"/>
            </a:rPr>
            <a:t>Mantenimiento Especializado (Impermeabilización, tuberías, pintura), 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Trabajos de Altura, 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Limpieza,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Jardinería,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Albercas,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Mantenimiento en General</a:t>
          </a:r>
        </a:p>
      </dgm:t>
    </dgm:pt>
    <dgm:pt modelId="{144107EB-3570-46F5-A8DC-78EA571BEFE2}" type="parTrans" cxnId="{8C3268F2-8C87-48BE-8ED1-61BAF9FFBFED}">
      <dgm:prSet/>
      <dgm:spPr/>
      <dgm:t>
        <a:bodyPr/>
        <a:lstStyle/>
        <a:p>
          <a:endParaRPr lang="es-MX"/>
        </a:p>
      </dgm:t>
    </dgm:pt>
    <dgm:pt modelId="{456788A1-02B8-4C53-80F9-37FD281245B2}" type="sibTrans" cxnId="{8C3268F2-8C87-48BE-8ED1-61BAF9FFBFED}">
      <dgm:prSet/>
      <dgm:spPr/>
      <dgm:t>
        <a:bodyPr/>
        <a:lstStyle/>
        <a:p>
          <a:endParaRPr lang="es-MX"/>
        </a:p>
      </dgm:t>
    </dgm:pt>
    <dgm:pt modelId="{A58D36EC-31B7-49B5-AF2A-188023C698D1}">
      <dgm:prSet phldrT="[Texto]" custT="1"/>
      <dgm:spPr/>
      <dgm:t>
        <a:bodyPr/>
        <a:lstStyle/>
        <a:p>
          <a:endParaRPr lang="es-MX" sz="1600" b="1" u="sng" dirty="0">
            <a:latin typeface="Arial Narrow" pitchFamily="34" charset="0"/>
          </a:endParaRPr>
        </a:p>
        <a:p>
          <a:endParaRPr lang="es-MX" sz="1600" b="1" u="sng" dirty="0">
            <a:latin typeface="Arial Narrow" pitchFamily="34" charset="0"/>
          </a:endParaRPr>
        </a:p>
        <a:p>
          <a:r>
            <a:rPr lang="es-MX" sz="1600" b="1" u="sng" dirty="0">
              <a:latin typeface="Arial Narrow" pitchFamily="34" charset="0"/>
            </a:rPr>
            <a:t>SERVICIOS DE TERCEROS.</a:t>
          </a:r>
        </a:p>
        <a:p>
          <a:r>
            <a:rPr lang="es-MX" sz="1600" b="0" dirty="0">
              <a:latin typeface="Arial Narrow" pitchFamily="34" charset="0"/>
            </a:rPr>
            <a:t>Servicios Jurídicos,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 Seguridad Intramuros,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Control de Accesos,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Sistemas Especializados de Bombeo,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Desazolves,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Interfonos, 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Etc.</a:t>
          </a:r>
          <a:br>
            <a:rPr lang="es-MX" sz="1600" b="0" dirty="0">
              <a:latin typeface="Arial Narrow" pitchFamily="34" charset="0"/>
            </a:rPr>
          </a:br>
          <a:endParaRPr lang="es-MX" sz="1600" b="0" dirty="0">
            <a:latin typeface="Arial Narrow" pitchFamily="34" charset="0"/>
          </a:endParaRPr>
        </a:p>
        <a:p>
          <a:endParaRPr lang="es-MX" sz="1600" b="0" dirty="0">
            <a:latin typeface="Arial Narrow" pitchFamily="34" charset="0"/>
          </a:endParaRPr>
        </a:p>
        <a:p>
          <a:endParaRPr lang="es-MX" sz="2200" b="0" dirty="0">
            <a:latin typeface="Arial Narrow" pitchFamily="34" charset="0"/>
          </a:endParaRPr>
        </a:p>
      </dgm:t>
    </dgm:pt>
    <dgm:pt modelId="{E2584F62-2DFF-4018-AAFD-E430A2D144C5}" type="parTrans" cxnId="{96293DAC-68D6-4EFD-A360-CD3FFDD43B07}">
      <dgm:prSet/>
      <dgm:spPr/>
      <dgm:t>
        <a:bodyPr/>
        <a:lstStyle/>
        <a:p>
          <a:endParaRPr lang="es-MX"/>
        </a:p>
      </dgm:t>
    </dgm:pt>
    <dgm:pt modelId="{E7D9A855-6677-4FC4-BD2F-2620654DD547}" type="sibTrans" cxnId="{96293DAC-68D6-4EFD-A360-CD3FFDD43B07}">
      <dgm:prSet/>
      <dgm:spPr/>
      <dgm:t>
        <a:bodyPr/>
        <a:lstStyle/>
        <a:p>
          <a:endParaRPr lang="es-MX"/>
        </a:p>
      </dgm:t>
    </dgm:pt>
    <dgm:pt modelId="{FB441F41-E2CA-4A4D-BDDF-85D9EABCB059}">
      <dgm:prSet phldrT="[Texto]" custT="1"/>
      <dgm:spPr/>
      <dgm:t>
        <a:bodyPr/>
        <a:lstStyle/>
        <a:p>
          <a:endParaRPr lang="es-MX" sz="1600" b="1" u="sng" dirty="0">
            <a:latin typeface="Arial Narrow" pitchFamily="34" charset="0"/>
          </a:endParaRPr>
        </a:p>
        <a:p>
          <a:r>
            <a:rPr lang="es-MX" sz="1600" b="1" u="sng" dirty="0">
              <a:latin typeface="Arial Narrow" pitchFamily="34" charset="0"/>
            </a:rPr>
            <a:t>INTEGRACIÓN</a:t>
          </a:r>
          <a:r>
            <a:rPr lang="es-MX" sz="1600" b="0" dirty="0">
              <a:latin typeface="Arial Narrow" pitchFamily="34" charset="0"/>
            </a:rPr>
            <a:t>:</a:t>
          </a:r>
        </a:p>
        <a:p>
          <a:r>
            <a:rPr lang="es-MX" sz="1600" b="0" dirty="0">
              <a:latin typeface="Arial Narrow" pitchFamily="34" charset="0"/>
            </a:rPr>
            <a:t>Servicios a Elevadores,</a:t>
          </a:r>
          <a:br>
            <a:rPr lang="es-MX" sz="1600" b="0" dirty="0">
              <a:latin typeface="Arial Narrow" pitchFamily="34" charset="0"/>
            </a:rPr>
          </a:br>
          <a:r>
            <a:rPr lang="es-MX" sz="1600" b="0" dirty="0">
              <a:latin typeface="Arial Narrow" pitchFamily="34" charset="0"/>
            </a:rPr>
            <a:t> Sistemas Especializados de Control</a:t>
          </a:r>
        </a:p>
        <a:p>
          <a:endParaRPr lang="es-MX" sz="1600" b="0" dirty="0">
            <a:latin typeface="Arial Narrow" pitchFamily="34" charset="0"/>
          </a:endParaRPr>
        </a:p>
        <a:p>
          <a:endParaRPr lang="es-MX" sz="1600" b="0" dirty="0">
            <a:latin typeface="Arial Narrow" pitchFamily="34" charset="0"/>
          </a:endParaRPr>
        </a:p>
        <a:p>
          <a:endParaRPr lang="es-MX" sz="1600" b="0" dirty="0">
            <a:latin typeface="Arial Narrow" pitchFamily="34" charset="0"/>
          </a:endParaRPr>
        </a:p>
        <a:p>
          <a:r>
            <a:rPr lang="es-MX" sz="2600" b="1" dirty="0">
              <a:latin typeface="Arial Narrow" pitchFamily="34" charset="0"/>
            </a:rPr>
            <a:t> </a:t>
          </a:r>
        </a:p>
      </dgm:t>
    </dgm:pt>
    <dgm:pt modelId="{758EF057-3097-4435-99B7-3B40990C5D54}" type="parTrans" cxnId="{2B852355-A793-4897-BF23-BBD1AFE3724D}">
      <dgm:prSet/>
      <dgm:spPr/>
      <dgm:t>
        <a:bodyPr/>
        <a:lstStyle/>
        <a:p>
          <a:endParaRPr lang="es-MX"/>
        </a:p>
      </dgm:t>
    </dgm:pt>
    <dgm:pt modelId="{2F884191-C6B1-49B3-B7AC-BA8C399AC95D}" type="sibTrans" cxnId="{2B852355-A793-4897-BF23-BBD1AFE3724D}">
      <dgm:prSet/>
      <dgm:spPr/>
      <dgm:t>
        <a:bodyPr/>
        <a:lstStyle/>
        <a:p>
          <a:endParaRPr lang="es-MX"/>
        </a:p>
      </dgm:t>
    </dgm:pt>
    <dgm:pt modelId="{62AA59F9-2DF9-4849-8A8E-9BEBF398B4C7}" type="pres">
      <dgm:prSet presAssocID="{DC3321F8-61F8-447E-BEF4-8E1C90A21CF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CF462F7-C392-4F60-893A-9B0FE12F5EC8}" type="pres">
      <dgm:prSet presAssocID="{DC3321F8-61F8-447E-BEF4-8E1C90A21CF5}" presName="matrix" presStyleCnt="0"/>
      <dgm:spPr/>
    </dgm:pt>
    <dgm:pt modelId="{086A8030-782A-4DB0-8D97-B3921C0DED3B}" type="pres">
      <dgm:prSet presAssocID="{DC3321F8-61F8-447E-BEF4-8E1C90A21CF5}" presName="tile1" presStyleLbl="node1" presStyleIdx="0" presStyleCnt="4" custLinFactNeighborX="-3279"/>
      <dgm:spPr/>
    </dgm:pt>
    <dgm:pt modelId="{AC5E0257-65A4-4D23-9F75-9D0D7C2B64D5}" type="pres">
      <dgm:prSet presAssocID="{DC3321F8-61F8-447E-BEF4-8E1C90A21C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B1D67BD-8B10-488D-B8A6-D5A520B365DC}" type="pres">
      <dgm:prSet presAssocID="{DC3321F8-61F8-447E-BEF4-8E1C90A21CF5}" presName="tile2" presStyleLbl="node1" presStyleIdx="1" presStyleCnt="4"/>
      <dgm:spPr/>
    </dgm:pt>
    <dgm:pt modelId="{EE3094EC-2A85-4640-B7F7-DBA9D6B171EA}" type="pres">
      <dgm:prSet presAssocID="{DC3321F8-61F8-447E-BEF4-8E1C90A21C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473AE13-FF4C-4179-B5AE-7F0A92FA7DEA}" type="pres">
      <dgm:prSet presAssocID="{DC3321F8-61F8-447E-BEF4-8E1C90A21CF5}" presName="tile3" presStyleLbl="node1" presStyleIdx="2" presStyleCnt="4"/>
      <dgm:spPr/>
    </dgm:pt>
    <dgm:pt modelId="{6DE8A7B7-4621-4811-8AE3-7589FA71F98F}" type="pres">
      <dgm:prSet presAssocID="{DC3321F8-61F8-447E-BEF4-8E1C90A21C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ED7CF07-71F5-4BCA-96A3-06DD8433051A}" type="pres">
      <dgm:prSet presAssocID="{DC3321F8-61F8-447E-BEF4-8E1C90A21CF5}" presName="tile4" presStyleLbl="node1" presStyleIdx="3" presStyleCnt="4"/>
      <dgm:spPr/>
    </dgm:pt>
    <dgm:pt modelId="{84A6FDE6-CC05-4CD6-B493-265158223741}" type="pres">
      <dgm:prSet presAssocID="{DC3321F8-61F8-447E-BEF4-8E1C90A21C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FC75FF9-3910-4515-9FDD-80927B9EE9B3}" type="pres">
      <dgm:prSet presAssocID="{DC3321F8-61F8-447E-BEF4-8E1C90A21CF5}" presName="centerTile" presStyleLbl="fgShp" presStyleIdx="0" presStyleCnt="1" custLinFactNeighborX="6182" custLinFactNeighborY="2106">
        <dgm:presLayoutVars>
          <dgm:chMax val="0"/>
          <dgm:chPref val="0"/>
        </dgm:presLayoutVars>
      </dgm:prSet>
      <dgm:spPr/>
    </dgm:pt>
  </dgm:ptLst>
  <dgm:cxnLst>
    <dgm:cxn modelId="{D1C21F07-C06B-4BD4-929F-0526C3FAF27B}" srcId="{86D326ED-1BD6-4555-925E-2C6AAE04346B}" destId="{D971502B-CB9B-4B5B-B75A-D44AF6F8EB67}" srcOrd="0" destOrd="0" parTransId="{9B8C31EE-AB81-40DB-936B-4AFE30282550}" sibTransId="{C0B3B408-9A97-4C9E-A22E-5B9CF8797445}"/>
    <dgm:cxn modelId="{22AC293B-DC29-4EFF-B66E-D2BE9CDBC301}" type="presOf" srcId="{A58D36EC-31B7-49B5-AF2A-188023C698D1}" destId="{1473AE13-FF4C-4179-B5AE-7F0A92FA7DEA}" srcOrd="0" destOrd="0" presId="urn:microsoft.com/office/officeart/2005/8/layout/matrix1"/>
    <dgm:cxn modelId="{2B92166A-DCFA-488F-9062-0F48ADA78BE3}" type="presOf" srcId="{FB441F41-E2CA-4A4D-BDDF-85D9EABCB059}" destId="{84A6FDE6-CC05-4CD6-B493-265158223741}" srcOrd="1" destOrd="0" presId="urn:microsoft.com/office/officeart/2005/8/layout/matrix1"/>
    <dgm:cxn modelId="{6726676E-B885-42DC-926B-532CCE3BF48D}" type="presOf" srcId="{D971502B-CB9B-4B5B-B75A-D44AF6F8EB67}" destId="{086A8030-782A-4DB0-8D97-B3921C0DED3B}" srcOrd="0" destOrd="0" presId="urn:microsoft.com/office/officeart/2005/8/layout/matrix1"/>
    <dgm:cxn modelId="{C52FDC50-A7F4-408C-9CA3-F98E08B7B1C3}" type="presOf" srcId="{F6E28874-4A2C-4CD3-8856-31CD3E7B4F4D}" destId="{5B1D67BD-8B10-488D-B8A6-D5A520B365DC}" srcOrd="0" destOrd="0" presId="urn:microsoft.com/office/officeart/2005/8/layout/matrix1"/>
    <dgm:cxn modelId="{2B852355-A793-4897-BF23-BBD1AFE3724D}" srcId="{86D326ED-1BD6-4555-925E-2C6AAE04346B}" destId="{FB441F41-E2CA-4A4D-BDDF-85D9EABCB059}" srcOrd="3" destOrd="0" parTransId="{758EF057-3097-4435-99B7-3B40990C5D54}" sibTransId="{2F884191-C6B1-49B3-B7AC-BA8C399AC95D}"/>
    <dgm:cxn modelId="{7BD9ED82-F847-4A4A-B9AF-9FF288F563B5}" type="presOf" srcId="{DC3321F8-61F8-447E-BEF4-8E1C90A21CF5}" destId="{62AA59F9-2DF9-4849-8A8E-9BEBF398B4C7}" srcOrd="0" destOrd="0" presId="urn:microsoft.com/office/officeart/2005/8/layout/matrix1"/>
    <dgm:cxn modelId="{0A5B2F87-D948-4568-9676-96C9E7C24E6F}" type="presOf" srcId="{86D326ED-1BD6-4555-925E-2C6AAE04346B}" destId="{5FC75FF9-3910-4515-9FDD-80927B9EE9B3}" srcOrd="0" destOrd="0" presId="urn:microsoft.com/office/officeart/2005/8/layout/matrix1"/>
    <dgm:cxn modelId="{2DE5408A-3840-47E3-ACBC-86C9AEF68E2B}" type="presOf" srcId="{A58D36EC-31B7-49B5-AF2A-188023C698D1}" destId="{6DE8A7B7-4621-4811-8AE3-7589FA71F98F}" srcOrd="1" destOrd="0" presId="urn:microsoft.com/office/officeart/2005/8/layout/matrix1"/>
    <dgm:cxn modelId="{96293DAC-68D6-4EFD-A360-CD3FFDD43B07}" srcId="{86D326ED-1BD6-4555-925E-2C6AAE04346B}" destId="{A58D36EC-31B7-49B5-AF2A-188023C698D1}" srcOrd="2" destOrd="0" parTransId="{E2584F62-2DFF-4018-AAFD-E430A2D144C5}" sibTransId="{E7D9A855-6677-4FC4-BD2F-2620654DD547}"/>
    <dgm:cxn modelId="{88991AB9-F042-4E6A-A59E-7C463C3ED69B}" type="presOf" srcId="{D971502B-CB9B-4B5B-B75A-D44AF6F8EB67}" destId="{AC5E0257-65A4-4D23-9F75-9D0D7C2B64D5}" srcOrd="1" destOrd="0" presId="urn:microsoft.com/office/officeart/2005/8/layout/matrix1"/>
    <dgm:cxn modelId="{51F1B6C9-D937-414F-BE5C-4FD0332630A7}" type="presOf" srcId="{FB441F41-E2CA-4A4D-BDDF-85D9EABCB059}" destId="{DED7CF07-71F5-4BCA-96A3-06DD8433051A}" srcOrd="0" destOrd="0" presId="urn:microsoft.com/office/officeart/2005/8/layout/matrix1"/>
    <dgm:cxn modelId="{6E836ECC-FB1B-404A-AF3D-CAD010F1B542}" srcId="{DC3321F8-61F8-447E-BEF4-8E1C90A21CF5}" destId="{86D326ED-1BD6-4555-925E-2C6AAE04346B}" srcOrd="0" destOrd="0" parTransId="{1E0040EF-2263-474A-998F-D740FBD96037}" sibTransId="{D2186067-1300-491D-81E2-135261BDD266}"/>
    <dgm:cxn modelId="{7A5BC1D9-B1A4-488D-A151-BF0326FDBA9E}" type="presOf" srcId="{F6E28874-4A2C-4CD3-8856-31CD3E7B4F4D}" destId="{EE3094EC-2A85-4640-B7F7-DBA9D6B171EA}" srcOrd="1" destOrd="0" presId="urn:microsoft.com/office/officeart/2005/8/layout/matrix1"/>
    <dgm:cxn modelId="{8C3268F2-8C87-48BE-8ED1-61BAF9FFBFED}" srcId="{86D326ED-1BD6-4555-925E-2C6AAE04346B}" destId="{F6E28874-4A2C-4CD3-8856-31CD3E7B4F4D}" srcOrd="1" destOrd="0" parTransId="{144107EB-3570-46F5-A8DC-78EA571BEFE2}" sibTransId="{456788A1-02B8-4C53-80F9-37FD281245B2}"/>
    <dgm:cxn modelId="{A594DE6F-B2D3-4E5D-928F-3E486D8429CE}" type="presParOf" srcId="{62AA59F9-2DF9-4849-8A8E-9BEBF398B4C7}" destId="{9CF462F7-C392-4F60-893A-9B0FE12F5EC8}" srcOrd="0" destOrd="0" presId="urn:microsoft.com/office/officeart/2005/8/layout/matrix1"/>
    <dgm:cxn modelId="{7B4D2789-F501-47F4-ABA4-EE61644FEFA0}" type="presParOf" srcId="{9CF462F7-C392-4F60-893A-9B0FE12F5EC8}" destId="{086A8030-782A-4DB0-8D97-B3921C0DED3B}" srcOrd="0" destOrd="0" presId="urn:microsoft.com/office/officeart/2005/8/layout/matrix1"/>
    <dgm:cxn modelId="{B042C371-58D1-4BB8-9701-822B4ADB7D0E}" type="presParOf" srcId="{9CF462F7-C392-4F60-893A-9B0FE12F5EC8}" destId="{AC5E0257-65A4-4D23-9F75-9D0D7C2B64D5}" srcOrd="1" destOrd="0" presId="urn:microsoft.com/office/officeart/2005/8/layout/matrix1"/>
    <dgm:cxn modelId="{B75A7A27-2CEF-40D9-A524-1356AF00E68D}" type="presParOf" srcId="{9CF462F7-C392-4F60-893A-9B0FE12F5EC8}" destId="{5B1D67BD-8B10-488D-B8A6-D5A520B365DC}" srcOrd="2" destOrd="0" presId="urn:microsoft.com/office/officeart/2005/8/layout/matrix1"/>
    <dgm:cxn modelId="{C624B010-7AD6-4839-AF17-6832CE230CCF}" type="presParOf" srcId="{9CF462F7-C392-4F60-893A-9B0FE12F5EC8}" destId="{EE3094EC-2A85-4640-B7F7-DBA9D6B171EA}" srcOrd="3" destOrd="0" presId="urn:microsoft.com/office/officeart/2005/8/layout/matrix1"/>
    <dgm:cxn modelId="{B42E75BD-10C0-40A7-99C4-8AF9DCD2A013}" type="presParOf" srcId="{9CF462F7-C392-4F60-893A-9B0FE12F5EC8}" destId="{1473AE13-FF4C-4179-B5AE-7F0A92FA7DEA}" srcOrd="4" destOrd="0" presId="urn:microsoft.com/office/officeart/2005/8/layout/matrix1"/>
    <dgm:cxn modelId="{D379585D-C18C-427D-BAA4-F787A7273252}" type="presParOf" srcId="{9CF462F7-C392-4F60-893A-9B0FE12F5EC8}" destId="{6DE8A7B7-4621-4811-8AE3-7589FA71F98F}" srcOrd="5" destOrd="0" presId="urn:microsoft.com/office/officeart/2005/8/layout/matrix1"/>
    <dgm:cxn modelId="{778FF802-5945-4393-B809-0E2F07AE7CC3}" type="presParOf" srcId="{9CF462F7-C392-4F60-893A-9B0FE12F5EC8}" destId="{DED7CF07-71F5-4BCA-96A3-06DD8433051A}" srcOrd="6" destOrd="0" presId="urn:microsoft.com/office/officeart/2005/8/layout/matrix1"/>
    <dgm:cxn modelId="{243F7C2F-B782-4683-9BF3-1723FB5B1B58}" type="presParOf" srcId="{9CF462F7-C392-4F60-893A-9B0FE12F5EC8}" destId="{84A6FDE6-CC05-4CD6-B493-265158223741}" srcOrd="7" destOrd="0" presId="urn:microsoft.com/office/officeart/2005/8/layout/matrix1"/>
    <dgm:cxn modelId="{C03BBE18-6865-4897-9580-3751F4D959D0}" type="presParOf" srcId="{62AA59F9-2DF9-4849-8A8E-9BEBF398B4C7}" destId="{5FC75FF9-3910-4515-9FDD-80927B9EE9B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A8030-782A-4DB0-8D97-B3921C0DED3B}">
      <dsp:nvSpPr>
        <dsp:cNvPr id="0" name=""/>
        <dsp:cNvSpPr/>
      </dsp:nvSpPr>
      <dsp:spPr>
        <a:xfrm rot="16200000">
          <a:off x="652816" y="-652816"/>
          <a:ext cx="2317874" cy="3623507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1" u="sng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u="sng" kern="1200" dirty="0">
              <a:latin typeface="Arial Narrow" pitchFamily="34" charset="0"/>
            </a:rPr>
            <a:t>ADMINISTRACIÓN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latin typeface="Arial Narrow" pitchFamily="34" charset="0"/>
            </a:rPr>
            <a:t>Residentes de Admon, Servicios de Contabilidad, Estados Financieros Manuales, Quejas y trámites ante la PROSOC, Asesoría Jurídica, Plataforma Web y App de consulta de informes de la Administración, Integración con Asociaciones civiles, Documentación financiera y contable en Carpetas de Entrega.</a:t>
          </a:r>
        </a:p>
      </dsp:txBody>
      <dsp:txXfrm rot="5400000">
        <a:off x="-1" y="1"/>
        <a:ext cx="3623507" cy="1738405"/>
      </dsp:txXfrm>
    </dsp:sp>
    <dsp:sp modelId="{5B1D67BD-8B10-488D-B8A6-D5A520B365DC}">
      <dsp:nvSpPr>
        <dsp:cNvPr id="0" name=""/>
        <dsp:cNvSpPr/>
      </dsp:nvSpPr>
      <dsp:spPr>
        <a:xfrm>
          <a:off x="3623507" y="0"/>
          <a:ext cx="3623507" cy="231787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300" b="1" u="sng" kern="1200" dirty="0">
            <a:latin typeface="Arial Narrow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u="sng" kern="1200" dirty="0">
              <a:latin typeface="Arial Narrow" pitchFamily="34" charset="0"/>
            </a:rPr>
            <a:t>SERVICIOS OPERATIVOS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latin typeface="Arial Narrow" pitchFamily="34" charset="0"/>
            </a:rPr>
            <a:t>Mantenimiento Especializado (Impermeabilización, tuberías, pintura), 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Trabajos de Altura, 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Limpieza,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Jardinería,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Albercas,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Mantenimiento en General</a:t>
          </a:r>
        </a:p>
      </dsp:txBody>
      <dsp:txXfrm>
        <a:off x="3623507" y="0"/>
        <a:ext cx="3623507" cy="1738405"/>
      </dsp:txXfrm>
    </dsp:sp>
    <dsp:sp modelId="{1473AE13-FF4C-4179-B5AE-7F0A92FA7DEA}">
      <dsp:nvSpPr>
        <dsp:cNvPr id="0" name=""/>
        <dsp:cNvSpPr/>
      </dsp:nvSpPr>
      <dsp:spPr>
        <a:xfrm rot="10800000">
          <a:off x="0" y="2317874"/>
          <a:ext cx="3623507" cy="231787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1" u="sng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1" u="sng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u="sng" kern="1200" dirty="0">
              <a:latin typeface="Arial Narrow" pitchFamily="34" charset="0"/>
            </a:rPr>
            <a:t>SERVICIOS DE TERCEROS.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latin typeface="Arial Narrow" pitchFamily="34" charset="0"/>
            </a:rPr>
            <a:t>Servicios Jurídicos,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 Seguridad Intramuros,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Control de Accesos,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Sistemas Especializados de Bombeo,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Desazolves,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Interfonos, 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Etc.</a:t>
          </a:r>
          <a:br>
            <a:rPr lang="es-MX" sz="1600" b="0" kern="1200" dirty="0">
              <a:latin typeface="Arial Narrow" pitchFamily="34" charset="0"/>
            </a:rPr>
          </a:br>
          <a:endParaRPr lang="es-MX" sz="1600" b="0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0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b="0" kern="1200" dirty="0">
            <a:latin typeface="Arial Narrow" pitchFamily="34" charset="0"/>
          </a:endParaRPr>
        </a:p>
      </dsp:txBody>
      <dsp:txXfrm rot="10800000">
        <a:off x="0" y="2897343"/>
        <a:ext cx="3623507" cy="1738405"/>
      </dsp:txXfrm>
    </dsp:sp>
    <dsp:sp modelId="{DED7CF07-71F5-4BCA-96A3-06DD8433051A}">
      <dsp:nvSpPr>
        <dsp:cNvPr id="0" name=""/>
        <dsp:cNvSpPr/>
      </dsp:nvSpPr>
      <dsp:spPr>
        <a:xfrm rot="5400000">
          <a:off x="4276323" y="1665058"/>
          <a:ext cx="2317874" cy="3623507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1" u="sng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u="sng" kern="1200" dirty="0">
              <a:latin typeface="Arial Narrow" pitchFamily="34" charset="0"/>
            </a:rPr>
            <a:t>INTEGRACIÓN</a:t>
          </a:r>
          <a:r>
            <a:rPr lang="es-MX" sz="1600" b="0" kern="1200" dirty="0">
              <a:latin typeface="Arial Narrow" pitchFamily="34" charset="0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latin typeface="Arial Narrow" pitchFamily="34" charset="0"/>
            </a:rPr>
            <a:t>Servicios a Elevadores,</a:t>
          </a:r>
          <a:br>
            <a:rPr lang="es-MX" sz="1600" b="0" kern="1200" dirty="0">
              <a:latin typeface="Arial Narrow" pitchFamily="34" charset="0"/>
            </a:rPr>
          </a:br>
          <a:r>
            <a:rPr lang="es-MX" sz="1600" b="0" kern="1200" dirty="0">
              <a:latin typeface="Arial Narrow" pitchFamily="34" charset="0"/>
            </a:rPr>
            <a:t> Sistemas Especializados de Control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0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0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b="0" kern="1200" dirty="0">
            <a:latin typeface="Arial Narrow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>
              <a:latin typeface="Arial Narrow" pitchFamily="34" charset="0"/>
            </a:rPr>
            <a:t> </a:t>
          </a:r>
        </a:p>
      </dsp:txBody>
      <dsp:txXfrm rot="-5400000">
        <a:off x="3623506" y="2897343"/>
        <a:ext cx="3623507" cy="1738405"/>
      </dsp:txXfrm>
    </dsp:sp>
    <dsp:sp modelId="{5FC75FF9-3910-4515-9FDD-80927B9EE9B3}">
      <dsp:nvSpPr>
        <dsp:cNvPr id="0" name=""/>
        <dsp:cNvSpPr/>
      </dsp:nvSpPr>
      <dsp:spPr>
        <a:xfrm>
          <a:off x="2670858" y="1762813"/>
          <a:ext cx="2174104" cy="115893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ts val="100"/>
            </a:spcAft>
            <a:buNone/>
          </a:pPr>
          <a:r>
            <a:rPr lang="es-MX" sz="2800" b="1" kern="1200" dirty="0">
              <a:latin typeface="MagistralC" pitchFamily="2" charset="0"/>
            </a:rPr>
            <a:t>rem</a:t>
          </a:r>
          <a:endParaRPr lang="es-MX" sz="1600" b="1" kern="1200" dirty="0">
            <a:latin typeface="MagistralC" pitchFamily="2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Servicios de Administración con Soluciones de </a:t>
          </a:r>
          <a:r>
            <a:rPr lang="es-MX" sz="1600" b="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T.I</a:t>
          </a:r>
          <a:br>
            <a:rPr lang="es-MX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endParaRPr lang="es-MX" sz="1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27433" y="1819388"/>
        <a:ext cx="2060954" cy="1045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048" cy="468802"/>
          </a:xfrm>
          <a:prstGeom prst="rect">
            <a:avLst/>
          </a:prstGeom>
        </p:spPr>
        <p:txBody>
          <a:bodyPr vert="horz" lIns="89128" tIns="44564" rIns="89128" bIns="4456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2887" y="1"/>
            <a:ext cx="3078048" cy="468802"/>
          </a:xfrm>
          <a:prstGeom prst="rect">
            <a:avLst/>
          </a:prstGeom>
        </p:spPr>
        <p:txBody>
          <a:bodyPr vert="horz" lIns="89128" tIns="44564" rIns="89128" bIns="44564" rtlCol="0"/>
          <a:lstStyle>
            <a:lvl1pPr algn="r">
              <a:defRPr sz="1200"/>
            </a:lvl1pPr>
          </a:lstStyle>
          <a:p>
            <a:fld id="{4DC3A724-E722-4C0F-B969-5E363BAC2260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28" tIns="44564" rIns="89128" bIns="4456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556" y="4459837"/>
            <a:ext cx="5681364" cy="4223881"/>
          </a:xfrm>
          <a:prstGeom prst="rect">
            <a:avLst/>
          </a:prstGeom>
        </p:spPr>
        <p:txBody>
          <a:bodyPr vert="horz" lIns="89128" tIns="44564" rIns="89128" bIns="4456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8122"/>
            <a:ext cx="3078048" cy="468802"/>
          </a:xfrm>
          <a:prstGeom prst="rect">
            <a:avLst/>
          </a:prstGeom>
        </p:spPr>
        <p:txBody>
          <a:bodyPr vert="horz" lIns="89128" tIns="44564" rIns="89128" bIns="4456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2887" y="8918122"/>
            <a:ext cx="3078048" cy="468802"/>
          </a:xfrm>
          <a:prstGeom prst="rect">
            <a:avLst/>
          </a:prstGeom>
        </p:spPr>
        <p:txBody>
          <a:bodyPr vert="horz" lIns="89128" tIns="44564" rIns="89128" bIns="44564" rtlCol="0" anchor="b"/>
          <a:lstStyle>
            <a:lvl1pPr algn="r">
              <a:defRPr sz="1200"/>
            </a:lvl1pPr>
          </a:lstStyle>
          <a:p>
            <a:fld id="{CF1F0678-1125-4BCC-9947-4726067BAE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1" y="5971031"/>
            <a:ext cx="9144000" cy="88696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3" y="6053329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5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199" y="6050038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169" indent="0" algn="ctr">
              <a:buNone/>
            </a:lvl2pPr>
            <a:lvl3pPr marL="914339" indent="0" algn="ctr">
              <a:buNone/>
            </a:lvl3pPr>
            <a:lvl4pPr marL="1371507" indent="0" algn="ctr">
              <a:buNone/>
            </a:lvl4pPr>
            <a:lvl5pPr marL="1828676" indent="0" algn="ctr">
              <a:buNone/>
            </a:lvl5pPr>
            <a:lvl6pPr marL="2285844" indent="0" algn="ctr">
              <a:buNone/>
            </a:lvl6pPr>
            <a:lvl7pPr marL="2743014" indent="0" algn="ctr">
              <a:buNone/>
            </a:lvl7pPr>
            <a:lvl8pPr marL="3200183" indent="0" algn="ctr">
              <a:buNone/>
            </a:lvl8pPr>
            <a:lvl9pPr marL="3657351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2" y="6068700"/>
            <a:ext cx="2057399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4" y="236539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2" y="609602"/>
            <a:ext cx="2057399" cy="5516562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1" y="609601"/>
            <a:ext cx="5562599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1" y="6248402"/>
            <a:ext cx="2209800" cy="365125"/>
          </a:xfrm>
        </p:spPr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2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1"/>
            <a:ext cx="228599" cy="6248399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599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4"/>
            <a:ext cx="533400" cy="244475"/>
          </a:xfrm>
        </p:spPr>
        <p:txBody>
          <a:bodyPr/>
          <a:lstStyle/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5271" y="1700809"/>
            <a:ext cx="8099177" cy="3816423"/>
          </a:xfrm>
        </p:spPr>
        <p:txBody>
          <a:bodyPr anchor="t"/>
          <a:lstStyle>
            <a:lvl1pPr marL="0" indent="0">
              <a:buNone/>
              <a:defRPr sz="2900">
                <a:solidFill>
                  <a:schemeClr val="tx2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1" y="-18256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" y="44624"/>
            <a:ext cx="1295400" cy="990600"/>
          </a:xfrm>
          <a:prstGeom prst="rect">
            <a:avLst/>
          </a:prstGeom>
          <a:solidFill>
            <a:srgbClr val="C0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1371601" y="44624"/>
            <a:ext cx="7772400" cy="990600"/>
          </a:xfrm>
          <a:prstGeom prst="rect">
            <a:avLst/>
          </a:prstGeom>
          <a:solidFill>
            <a:schemeClr val="bg1">
              <a:lumMod val="6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44624"/>
            <a:ext cx="7620000" cy="990600"/>
          </a:xfrm>
        </p:spPr>
        <p:txBody>
          <a:bodyPr>
            <a:normAutofit/>
          </a:bodyPr>
          <a:lstStyle>
            <a:lvl1pPr algn="l">
              <a:buNone/>
              <a:defRPr sz="2900" b="0" cap="none">
                <a:solidFill>
                  <a:srgbClr val="C00000"/>
                </a:solidFill>
              </a:defRPr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" y="18864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9A6C49B2-6004-EC46-C38C-25458A87D4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666853"/>
            <a:ext cx="1790857" cy="10745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1" y="1589568"/>
            <a:ext cx="3886199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8"/>
            <a:ext cx="3886199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1" y="2438400"/>
            <a:ext cx="3886199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199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1" y="1752600"/>
            <a:ext cx="3886199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199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1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599"/>
            <a:ext cx="1600201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50" tIns="182868" rIns="137150" bIns="91433"/>
          <a:lstStyle>
            <a:lvl1pPr marL="0" indent="0">
              <a:spcAft>
                <a:spcPts val="999"/>
              </a:spcAft>
              <a:buNone/>
              <a:defRPr sz="1900"/>
            </a:lvl1pPr>
            <a:lvl2pPr>
              <a:buNone/>
              <a:defRPr sz="11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1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1" y="5486401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1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3" y="4571999"/>
            <a:ext cx="9144000" cy="88696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1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8" y="4654297"/>
            <a:ext cx="7598663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1" y="4648201"/>
            <a:ext cx="7315200" cy="685800"/>
          </a:xfrm>
        </p:spPr>
        <p:txBody>
          <a:bodyPr anchor="ctr"/>
          <a:lstStyle>
            <a:lvl1pPr algn="l">
              <a:buNone/>
              <a:defRPr sz="29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1" y="6248401"/>
            <a:ext cx="2667000" cy="365125"/>
          </a:xfrm>
        </p:spPr>
        <p:txBody>
          <a:bodyPr rtlCol="0"/>
          <a:lstStyle/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900"/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199" y="6248206"/>
            <a:ext cx="4572001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7" y="1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lIns="91433" tIns="45717" rIns="91433" bIns="45717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 lIns="91433" tIns="45717" rIns="91433" bIns="45717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1" y="6248401"/>
            <a:ext cx="2667000" cy="365125"/>
          </a:xfrm>
          <a:prstGeom prst="rect">
            <a:avLst/>
          </a:prstGeom>
        </p:spPr>
        <p:txBody>
          <a:bodyPr vert="horz" lIns="91433" tIns="45717" rIns="91433" bIns="45717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FFCE89-61B1-406F-8BFD-02CEEE877FA9}" type="datetimeFigureOut">
              <a:rPr lang="es-MX" smtClean="0"/>
              <a:pPr/>
              <a:t>29/08/2023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lIns="91433" tIns="45717" rIns="91433" bIns="45717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1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lIns="91433" tIns="45717" rIns="91433" bIns="45717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342C52-BBD0-418B-9BFE-B88F183B0C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18" indent="-320018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37" indent="-274302" algn="l" rtl="0" eaLnBrk="1" latinLnBrk="0" hangingPunct="1">
        <a:spcBef>
          <a:spcPts val="551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9" indent="-228585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7" indent="-228585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6" indent="-228585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977" indent="-228585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279" indent="-228585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579" indent="-228585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881" indent="-228585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Marcador de texto"/>
          <p:cNvSpPr>
            <a:spLocks noGrp="1"/>
          </p:cNvSpPr>
          <p:nvPr>
            <p:ph type="body" idx="1"/>
          </p:nvPr>
        </p:nvSpPr>
        <p:spPr>
          <a:xfrm>
            <a:off x="6103927" y="1167138"/>
            <a:ext cx="2880320" cy="2246649"/>
          </a:xfrm>
        </p:spPr>
        <p:txBody>
          <a:bodyPr>
            <a:noAutofit/>
          </a:bodyPr>
          <a:lstStyle/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Somos una empresa con más de 10 años en el sector de tecnologías de Información y servicios. Basamos nuestra administración de condominios en aplicaciones informáticas que facilitan y hacen totalmente transparente la gestión, buen uso y mantenimiento de su propiedad.</a:t>
            </a:r>
          </a:p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Descarga Nuestra Presentación:</a:t>
            </a: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416496" y="-9872"/>
            <a:ext cx="76200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es-MX" sz="3200" dirty="0">
                <a:solidFill>
                  <a:srgbClr val="FF0000"/>
                </a:solidFill>
              </a:rPr>
            </a:br>
            <a:r>
              <a:rPr lang="es-MX" sz="3200" dirty="0">
                <a:solidFill>
                  <a:srgbClr val="FF0000"/>
                </a:solidFill>
              </a:rPr>
              <a:t>	</a:t>
            </a:r>
            <a:r>
              <a:rPr lang="es-MX" sz="3200" b="1" dirty="0">
                <a:latin typeface="MagistralC" pitchFamily="2" charset="0"/>
              </a:rPr>
              <a:t>r</a:t>
            </a:r>
            <a:r>
              <a:rPr lang="es-MX" sz="3200" b="1" dirty="0">
                <a:solidFill>
                  <a:srgbClr val="C00000"/>
                </a:solidFill>
                <a:latin typeface="MagistralC" pitchFamily="2" charset="0"/>
              </a:rPr>
              <a:t>eal </a:t>
            </a:r>
            <a:r>
              <a:rPr lang="es-MX" sz="3200" b="1" dirty="0">
                <a:latin typeface="MagistralC" pitchFamily="2" charset="0"/>
              </a:rPr>
              <a:t>e</a:t>
            </a:r>
            <a:r>
              <a:rPr lang="es-MX" sz="3200" b="1" dirty="0">
                <a:solidFill>
                  <a:srgbClr val="C00000"/>
                </a:solidFill>
                <a:latin typeface="MagistralC" pitchFamily="2" charset="0"/>
              </a:rPr>
              <a:t>state </a:t>
            </a:r>
            <a:r>
              <a:rPr lang="es-MX" sz="3200" b="1" dirty="0" err="1">
                <a:latin typeface="MagistralC" pitchFamily="2" charset="0"/>
              </a:rPr>
              <a:t>m</a:t>
            </a:r>
            <a:r>
              <a:rPr lang="es-MX" sz="3200" b="1" dirty="0" err="1">
                <a:solidFill>
                  <a:srgbClr val="C00000"/>
                </a:solidFill>
                <a:latin typeface="MagistralC" pitchFamily="2" charset="0"/>
              </a:rPr>
              <a:t>anagement</a:t>
            </a:r>
            <a:r>
              <a:rPr lang="es-MX" sz="3200" b="1" dirty="0">
                <a:solidFill>
                  <a:srgbClr val="C00000"/>
                </a:solidFill>
                <a:latin typeface="MagistralC" pitchFamily="2" charset="0"/>
              </a:rPr>
              <a:t>  </a:t>
            </a:r>
            <a:r>
              <a:rPr lang="es-MX" sz="3200" b="1" dirty="0">
                <a:solidFill>
                  <a:srgbClr val="C00000"/>
                </a:solidFill>
              </a:rPr>
              <a:t>(</a:t>
            </a:r>
            <a:r>
              <a:rPr lang="es-MX" sz="3200" b="1" dirty="0">
                <a:solidFill>
                  <a:srgbClr val="C00000"/>
                </a:solidFill>
                <a:latin typeface="MagistralC" pitchFamily="2" charset="0"/>
              </a:rPr>
              <a:t>rem</a:t>
            </a:r>
            <a:r>
              <a:rPr lang="es-MX" sz="3200" b="1" dirty="0">
                <a:solidFill>
                  <a:srgbClr val="C00000"/>
                </a:solidFill>
              </a:rPr>
              <a:t>)</a:t>
            </a:r>
            <a:br>
              <a:rPr lang="es-MX" sz="3200" b="1" dirty="0">
                <a:solidFill>
                  <a:srgbClr val="C00000"/>
                </a:solidFill>
              </a:rPr>
            </a:br>
            <a:r>
              <a:rPr lang="es-MX" sz="3200" dirty="0"/>
              <a:t>Especialistas en Servicios de Administración y TI</a:t>
            </a:r>
            <a:br>
              <a:rPr lang="es-MX" dirty="0">
                <a:solidFill>
                  <a:srgbClr val="C00000"/>
                </a:solidFill>
              </a:rPr>
            </a:b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1916A6-DBCF-E6E3-A479-9A072C41203F}"/>
              </a:ext>
            </a:extLst>
          </p:cNvPr>
          <p:cNvSpPr txBox="1"/>
          <p:nvPr/>
        </p:nvSpPr>
        <p:spPr>
          <a:xfrm>
            <a:off x="3419872" y="5787261"/>
            <a:ext cx="30748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CONTACTO: </a:t>
            </a:r>
          </a:p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RICARDO MEDINA M.</a:t>
            </a:r>
          </a:p>
          <a:p>
            <a:pPr>
              <a:spcBef>
                <a:spcPts val="0"/>
              </a:spcBef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Cel.- 55.14.51.21.15</a:t>
            </a:r>
          </a:p>
          <a:p>
            <a:pPr>
              <a:spcBef>
                <a:spcPts val="0"/>
              </a:spcBef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Email: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contacto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</a:rPr>
              <a:t>@infortec-rem.com</a:t>
            </a:r>
            <a:endParaRPr lang="es-MX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4 Diagrama">
            <a:extLst>
              <a:ext uri="{FF2B5EF4-FFF2-40B4-BE49-F238E27FC236}">
                <a16:creationId xmlns:a16="http://schemas.microsoft.com/office/drawing/2014/main" id="{5CD28597-A78C-ADA9-66B2-F9469FB85F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70426"/>
              </p:ext>
            </p:extLst>
          </p:nvPr>
        </p:nvGraphicFramePr>
        <p:xfrm>
          <a:off x="-306" y="1241523"/>
          <a:ext cx="7247014" cy="463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Código QR&#10;&#10;Descripción generada automáticamente">
            <a:extLst>
              <a:ext uri="{FF2B5EF4-FFF2-40B4-BE49-F238E27FC236}">
                <a16:creationId xmlns:a16="http://schemas.microsoft.com/office/drawing/2014/main" id="{5E894125-F059-ED03-7AF5-D7F448686F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768" y="3284984"/>
            <a:ext cx="1400637" cy="140063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A0D9D2F-C9D8-8539-60F5-E3EC99A7A024}"/>
              </a:ext>
            </a:extLst>
          </p:cNvPr>
          <p:cNvSpPr txBox="1"/>
          <p:nvPr/>
        </p:nvSpPr>
        <p:spPr>
          <a:xfrm>
            <a:off x="6208111" y="4853674"/>
            <a:ext cx="30748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s-MX" sz="2000" b="1" dirty="0">
                <a:solidFill>
                  <a:schemeClr val="bg1">
                    <a:lumMod val="50000"/>
                  </a:schemeClr>
                </a:solidFill>
              </a:rPr>
              <a:t>isita Nuestro Sitio Web:</a:t>
            </a:r>
          </a:p>
          <a:p>
            <a:r>
              <a:rPr lang="es-MX" sz="2000" dirty="0">
                <a:solidFill>
                  <a:schemeClr val="bg1">
                    <a:lumMod val="50000"/>
                  </a:schemeClr>
                </a:solidFill>
              </a:rPr>
              <a:t>www.Infortec-rem.com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1410</TotalTime>
  <Words>226</Words>
  <Application>Microsoft Office PowerPoint</Application>
  <PresentationFormat>Carta (216 x 279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 Narrow</vt:lpstr>
      <vt:lpstr>Calibri</vt:lpstr>
      <vt:lpstr>MagistralC</vt:lpstr>
      <vt:lpstr>Tahoma</vt:lpstr>
      <vt:lpstr>Tw Cen MT</vt:lpstr>
      <vt:lpstr>Wingdings</vt:lpstr>
      <vt:lpstr>Wingdings 2</vt:lpstr>
      <vt:lpstr>Intermedio</vt:lpstr>
      <vt:lpstr>  real estate management  (rem) Especialistas en Servicios de Administración y 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Management Administración y Mantenimiento Inmobiliario</dc:title>
  <dc:creator>Ricardo M M (ISS)</dc:creator>
  <cp:lastModifiedBy>Ricardo M M</cp:lastModifiedBy>
  <cp:revision>62</cp:revision>
  <cp:lastPrinted>2023-08-01T16:46:18Z</cp:lastPrinted>
  <dcterms:created xsi:type="dcterms:W3CDTF">2015-06-22T21:44:42Z</dcterms:created>
  <dcterms:modified xsi:type="dcterms:W3CDTF">2023-08-29T22:59:51Z</dcterms:modified>
</cp:coreProperties>
</file>