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73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2324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B1D3A">
              <a:alpha val="65000"/>
            </a:srgbClr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IFRS for SMEs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Comprehensive Guide for Accounting Professionals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2926080"/>
            <a:ext cx="1828800" cy="457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Edition (2025) | Effective 1 January 2027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Instruments (Sections 11 &amp; 12)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3931920" cy="34747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640080" y="114300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Section 11: Basic Instruments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155448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Measured at amortised cost using the effective interest method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Covers: cash, demand deposits, fixed-rate and variable-rate loans, trade receivables/payables, bonds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impairment model — only incurred losses (not ECL)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 investments: fair value through P&amp;L if published price; otherwise cost less impairment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1051560"/>
            <a:ext cx="3931920" cy="34747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8" name="Text 6"/>
          <p:cNvSpPr/>
          <p:nvPr/>
        </p:nvSpPr>
        <p:spPr>
          <a:xfrm>
            <a:off x="4937760" y="114300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Section 12: Other Instruments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937760" y="1554480"/>
            <a:ext cx="356616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financial instruments not covered by Section 11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Measured at fair value through profit or loss (FVTPL)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Includes: derivatives, complex debt instruments, hedging instruments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Hedge accounting now permitted (aligned with IFRS 9 principles in 3rd Edition)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solidFill>
            <a:srgbClr val="0B1D3A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1" name="Text 9"/>
          <p:cNvSpPr/>
          <p:nvPr/>
        </p:nvSpPr>
        <p:spPr>
          <a:xfrm>
            <a:off x="640080" y="46634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Full IFRS: IFRS 9 requires ECL model and three classification categories (amortised cost, FVOCI, FVTPL)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from Contracts with Customers (Section 23)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Edition aligns with IFRS 15's five-step model: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1051560" y="1554480"/>
            <a:ext cx="594360" cy="59436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6" name="Text 4"/>
          <p:cNvSpPr/>
          <p:nvPr/>
        </p:nvSpPr>
        <p:spPr>
          <a:xfrm>
            <a:off x="1051560" y="1554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548640" y="23317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the contract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269748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Agreement with enforceable rights and obligations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0" y="1554480"/>
            <a:ext cx="594360" cy="59436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0" name="Text 8"/>
          <p:cNvSpPr/>
          <p:nvPr/>
        </p:nvSpPr>
        <p:spPr>
          <a:xfrm>
            <a:off x="2743200" y="1554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2240280" y="23317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performance obligations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240280" y="269748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Distinct goods or services promised to the customer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434840" y="1554480"/>
            <a:ext cx="594360" cy="59436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4" name="Text 12"/>
          <p:cNvSpPr/>
          <p:nvPr/>
        </p:nvSpPr>
        <p:spPr>
          <a:xfrm>
            <a:off x="4434840" y="1554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931920" y="23317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Determine transaction price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931920" y="269748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Amount entity expects in exchange; consider variable consideration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126480" y="1554480"/>
            <a:ext cx="594360" cy="59436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8" name="Text 16"/>
          <p:cNvSpPr/>
          <p:nvPr/>
        </p:nvSpPr>
        <p:spPr>
          <a:xfrm>
            <a:off x="6126480" y="1554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5623560" y="23317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Allocate to obligations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623560" y="269748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standalone selling prices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818120" y="1554480"/>
            <a:ext cx="594360" cy="59436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22" name="Text 20"/>
          <p:cNvSpPr/>
          <p:nvPr/>
        </p:nvSpPr>
        <p:spPr>
          <a:xfrm>
            <a:off x="7818120" y="155448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7315200" y="2331720"/>
            <a:ext cx="1600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when satisfied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315200" y="2697480"/>
            <a:ext cx="1600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time or at a point in time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3566160"/>
            <a:ext cx="8229600" cy="137160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26" name="Text 24"/>
          <p:cNvSpPr/>
          <p:nvPr/>
        </p:nvSpPr>
        <p:spPr>
          <a:xfrm>
            <a:off x="640080" y="361188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Simplifications vs Full IFRS 15: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40080" y="3931920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Simplified guidance on variable consideration — no constraint concept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Reduced disclosure requirements compared to full IFRS 15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prescriptive guidance on contract modifications and licensing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Leases (Section 20)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3931920" cy="365760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640080" y="10972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IFRS for SMEs (Section 20)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508760"/>
            <a:ext cx="356616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Retains the IAS 17 classification model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lease: recognize asset and liability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lease: straight-line expense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right-of-use asset model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Simpler for lessees — most leases off-balance-sheet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1051560"/>
            <a:ext cx="3931920" cy="365760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8" name="Text 6"/>
          <p:cNvSpPr/>
          <p:nvPr/>
        </p:nvSpPr>
        <p:spPr>
          <a:xfrm>
            <a:off x="4937760" y="10972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IFRS (IFRS 16)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937760" y="1508760"/>
            <a:ext cx="356616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lessee model — almost all leases on balance sheet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Right-of-use asset + lease liability recognized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Depreciation + interest expense (front-loaded)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Significantly more complex calculations and disclosures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on debt covenants and financial ratios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solidFill>
            <a:srgbClr val="F59E0B">
              <a:alpha val="20000"/>
            </a:srgbClr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1" name="Text 9"/>
          <p:cNvSpPr/>
          <p:nvPr/>
        </p:nvSpPr>
        <p:spPr>
          <a:xfrm>
            <a:off x="640080" y="4773168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one of the biggest remaining differences between IFRS for SMEs and full IFRS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Property, Plant &amp; Equipment (Section 17)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Recognition: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model only — no revaluation option (unlike IAS 16 under full IFRS)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Measurement: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 price + directly attributable costs to bring asset to working condition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Subsequent Measurement: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– accumulated depreciation – impairment losses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Depreciation: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Allocate depreciable amount systematically over useful life; review annually only if indicators suggest a change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 Depreciation: </a:t>
            </a: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when components have significantly different useful lives (e.g., aircraft engines vs. fuselage)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solidFill>
            <a:srgbClr val="0B1D3A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6" name="Text 4"/>
          <p:cNvSpPr/>
          <p:nvPr/>
        </p:nvSpPr>
        <p:spPr>
          <a:xfrm>
            <a:off x="640080" y="47091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Full IFRS: IAS 16 permits revaluation model; IAS 23 requires capitalisation of borrowing costs for qualifying assets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Combinations &amp; Goodwill (Section 19)</a:t>
            </a:r>
            <a:endParaRPr lang="en-US" sz="26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182880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Element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IFRS for SMEs Treatment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B1D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Acquisition Method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 business combinations accounted for using the purchase method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B1D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 of Combination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Consideration transferred + acquisition-related costs (costs are included, unlike IFRS 3)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B1D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Identifiable Assets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Recognize identifiable assets and liabilities of the acquiree at fair value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B1D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Goodwill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Measured as cost of combination minus net fair value of identifiable assets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B1D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Amortisation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Goodwill is amortised over its useful life (max 10 years if cannot estimate reliably)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0B1D3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Impairment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Tested for impairment if indicators exist — not annually (unlike full IFRS)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Employee Benefits (Section 28)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804672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Short-term Benefits</a:t>
            </a:r>
            <a:endParaRPr lang="en-US" sz="15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as expense when employee has rendered service. Includes wages, salaries, annual leave, sick leave.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Post-employment Benefits</a:t>
            </a:r>
            <a:endParaRPr lang="en-US" sz="15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Contribution: </a:t>
            </a: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contributions as expense when due. No actuarial assumptions needed.</a:t>
            </a:r>
            <a:endParaRPr lang="en-US" sz="15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Benefit: </a:t>
            </a: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net defined benefit liability (obligation minus plan assets). Actuarial gains/losses can go to P&amp;L or OCI. Simplified actuarial assumptions compared to IAS 19.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Termination Benefits</a:t>
            </a:r>
            <a:endParaRPr lang="en-US" sz="15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when entity is demonstrably committed and cannot realistically withdraw.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Other Long-term Benefits</a:t>
            </a:r>
            <a:endParaRPr lang="en-US" sz="15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Similar to defined benefit but all gains/losses recognized in P&amp;L (no OCI option).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Income Tax (Section 29)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standard requires recognition of current and deferred tax: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463040"/>
            <a:ext cx="3931920" cy="310896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6" name="Text 4"/>
          <p:cNvSpPr/>
          <p:nvPr/>
        </p:nvSpPr>
        <p:spPr>
          <a:xfrm>
            <a:off x="640080" y="15087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Current Tax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40080" y="1920240"/>
            <a:ext cx="35661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payable/refundable for the current and prior periods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Measured at amounts expected to be paid using enacted/substantively enacted rates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Recognized in P&amp;L unless the item giving rise to it is in OCI or equity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54880" y="1463040"/>
            <a:ext cx="3931920" cy="310896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9" name="Text 7"/>
          <p:cNvSpPr/>
          <p:nvPr/>
        </p:nvSpPr>
        <p:spPr>
          <a:xfrm>
            <a:off x="4937760" y="15087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Deferred Tax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937760" y="1920240"/>
            <a:ext cx="356616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Temporary differences between tax base and carrying amount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Recognized for ALL temporary differences with limited exceptions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Measured at enacted/substantively enacted rates expected to apply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discounted (unlike some local GAAP frameworks)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solidFill>
            <a:srgbClr val="0B1D3A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Full IAS 12: Largely aligned now; SME version provides simplified guidance and reduced disclosures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Inventories, Investment Property &amp; Intangible Assets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2697480" cy="39319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502920" y="105156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Inventories (S.13)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1508760"/>
            <a:ext cx="242316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of cost and estimated selling price less costs to complete and sell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FIFO or weighted average — LIFO is prohibited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includes purchase price, conversion costs, and other costs to bring to present condition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46120" y="1005840"/>
            <a:ext cx="2697480" cy="39319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8" name="Text 6"/>
          <p:cNvSpPr/>
          <p:nvPr/>
        </p:nvSpPr>
        <p:spPr>
          <a:xfrm>
            <a:off x="3383280" y="105156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Investment Property (S.16)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383280" y="1508760"/>
            <a:ext cx="242316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 value model if fair value can be measured reliably without undue cost; otherwise cost model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Changes in fair value go to P&amp;L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IFRS (IAS 40) also allows choice but requires fair value disclosure even if cost model is used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126480" y="1005840"/>
            <a:ext cx="2697480" cy="39319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1" name="Text 9"/>
          <p:cNvSpPr/>
          <p:nvPr/>
        </p:nvSpPr>
        <p:spPr>
          <a:xfrm>
            <a:off x="6263640" y="105156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Intangible Assets (S.18)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263640" y="1508760"/>
            <a:ext cx="242316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Finite useful life — amortise over that life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useful life cannot be reliably estimated, presume 10 years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indefinite life permitted (unlike IAS 38)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R&amp;D costs are expensed (no capitalisation of development costs)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Provisions, Contingencies &amp; Events After Reporting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8046720" cy="3931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Provisions (Section 21)</a:t>
            </a:r>
            <a:endParaRPr lang="en-US" sz="1600" dirty="0"/>
          </a:p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when: (a) present obligation from a past event, (b) probable outflow of resources, (c) reliable estimate of amount.</a:t>
            </a:r>
            <a:endParaRPr lang="en-US" sz="1600" dirty="0"/>
          </a:p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at best estimate. Discount if time value of money is material.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Contingent Liabilities — disclose, do not recognize</a:t>
            </a:r>
            <a:endParaRPr lang="en-US" sz="16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Contingent Assets — disclose only if inflow is probable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Events After Reporting Period (Section 32)</a:t>
            </a:r>
            <a:endParaRPr lang="en-US" sz="16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Adjusting events: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evidence of conditions at end of reporting period — adjust the financial statements.</a:t>
            </a:r>
            <a:endParaRPr lang="en-US" sz="16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Non-adjusting events: </a:t>
            </a: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Conditions arose after reporting period — disclose nature and estimated financial effect.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Practical Example: Revenue Recognition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45720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Scenario: ABC Ltd sells software licenses + 12-month support for $12,000 per contract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8046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1: </a:t>
            </a: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exists — signed agreement with enforceable payment terms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2: </a:t>
            </a: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performance obligations — (a) software license, (b) support service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3: </a:t>
            </a: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price = $12,000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4: </a:t>
            </a: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Allocate based on standalone prices — License $9,000 (75%), Support $3,000 (25%)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5: </a:t>
            </a: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 recognized at a point in time (on delivery); Support over 12 months ($250/month)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3566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 Entry on Delivery:</a:t>
            </a:r>
            <a:endParaRPr lang="en-US" sz="120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840480"/>
          <a:ext cx="4572000" cy="97536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Account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Debit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Trade Receivable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$12,000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 — License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$9,000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Contract Liability — Support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00" dirty="0"/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 6"/>
          <p:cNvSpPr/>
          <p:nvPr/>
        </p:nvSpPr>
        <p:spPr>
          <a:xfrm>
            <a:off x="5303520" y="3840480"/>
            <a:ext cx="3383280" cy="1097280"/>
          </a:xfrm>
          <a:prstGeom prst="rect">
            <a:avLst/>
          </a:prstGeom>
          <a:solidFill>
            <a:srgbClr val="F0F9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Support Recognition: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 Contract Liability $250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 Revenue — Support $250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This Presentation Covers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274320" cy="2743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05840" y="105156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IFRS for SMEs and who does it apply to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1600200"/>
            <a:ext cx="274320" cy="2743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8" name="Text 6"/>
          <p:cNvSpPr/>
          <p:nvPr/>
        </p:nvSpPr>
        <p:spPr>
          <a:xfrm>
            <a:off x="548640" y="16002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005840" y="1554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concepts and pervasive principles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2103120"/>
            <a:ext cx="274320" cy="2743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1" name="Text 9"/>
          <p:cNvSpPr/>
          <p:nvPr/>
        </p:nvSpPr>
        <p:spPr>
          <a:xfrm>
            <a:off x="548640" y="21031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005840" y="205740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statement presentation requirements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2606040"/>
            <a:ext cx="274320" cy="2743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4" name="Text 12"/>
          <p:cNvSpPr/>
          <p:nvPr/>
        </p:nvSpPr>
        <p:spPr>
          <a:xfrm>
            <a:off x="548640" y="26060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005840" y="256032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topics: Revenue, Leases, Financial Instruments, and more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48640" y="3108960"/>
            <a:ext cx="274320" cy="2743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7" name="Text 15"/>
          <p:cNvSpPr/>
          <p:nvPr/>
        </p:nvSpPr>
        <p:spPr>
          <a:xfrm>
            <a:off x="548640" y="31089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005840" y="306324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Comparison with full IFRS at every step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48640" y="3611880"/>
            <a:ext cx="274320" cy="2743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20" name="Text 18"/>
          <p:cNvSpPr/>
          <p:nvPr/>
        </p:nvSpPr>
        <p:spPr>
          <a:xfrm>
            <a:off x="548640" y="36118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005840" y="356616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examples and journal entries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48640" y="4114800"/>
            <a:ext cx="274320" cy="274320"/>
          </a:xfrm>
          <a:prstGeom prst="ellipse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23" name="Text 21"/>
          <p:cNvSpPr/>
          <p:nvPr/>
        </p:nvSpPr>
        <p:spPr>
          <a:xfrm>
            <a:off x="548640" y="41148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005840" y="40690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 guidance and effective dates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Practical Example: Lease Classification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45720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Scenario: XYZ Ltd leases equipment for 8 years; useful life 10 years; PV of lease payments = 92% of fair value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5029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Classification Test: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of ownership at end? No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Bargain purchase option? No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Lease term is major part of useful life? Yes (8/10 = 80%)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2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 of payments substantially all of fair value? Yes (92%)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Finance Lease — recognize asset and liability on balance sheet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669280" y="1600200"/>
            <a:ext cx="3017520" cy="274320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8" name="Text 6"/>
          <p:cNvSpPr/>
          <p:nvPr/>
        </p:nvSpPr>
        <p:spPr>
          <a:xfrm>
            <a:off x="5852160" y="164592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Recognition: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852160" y="2011680"/>
            <a:ext cx="265176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 Leased Equipment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(at lower of fair value or PV)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 Lease Liability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Subsequent: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 Depreciation Expense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 Accumulated Depreciation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 Interest Expense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 Lease Liability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 Cash/Bank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Differences: IFRS for SMEs vs Full IFRS</a:t>
            </a:r>
            <a:endParaRPr lang="en-US" sz="2600" dirty="0"/>
          </a:p>
        </p:txBody>
      </p:sp>
      <p:graphicFrame>
        <p:nvGraphicFramePr>
          <p:cNvPr id="2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005840"/>
          <a:ext cx="8595360" cy="3392424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4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4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Topic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IFRS for SMEs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IFRS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73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Financial Instruments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Two-tier: amortised cost or FVTPL; incurred loss model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IFRS 9: three categories; ECL model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Leases (Lessee)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Finance vs operating classification (IAS 17 model)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Single model — right-of-use asset (IFRS 16)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Goodwill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Amortised (max 10 years); indicator-based impairment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amortised; annual impairment test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Development Costs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Always expensed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Capitalised if criteria met (IAS 38)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Borrowing Costs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Expensed as incurred (choice to capitalise in 3rd Ed.)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Capitalised for qualifying assets (IAS 23)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PPE Measurement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 model only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 or revaluation model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Investment Property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Fair value (if no undue cost) or cost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Fair value or cost; fair value disclosure required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5-step model (simplified from IFRS 15)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5-step model (IFRS 15 — full detail)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Foreign Currency, Government Grants &amp; Borrowing Costs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2697480" cy="39319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502920" y="105156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Foreign Currency (S.30)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02920" y="1508760"/>
            <a:ext cx="242316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Functional currency concept applies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Foreign currency transactions: translate at spot rate on transaction date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Monetary items at closing rate; non-monetary at historical rate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Exchange differences recognized in P&amp;L (some in OCI for foreign operations)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246120" y="1005840"/>
            <a:ext cx="2697480" cy="39319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8" name="Text 6"/>
          <p:cNvSpPr/>
          <p:nvPr/>
        </p:nvSpPr>
        <p:spPr>
          <a:xfrm>
            <a:off x="3383280" y="105156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Government Grants (S.24)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383280" y="1508760"/>
            <a:ext cx="242316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when conditions are met or are reasonably assured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conditions: recognize as income when fulfilled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specific classification as capital or revenue grant required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Simpler than IAS 20 approach under full IFRS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126480" y="1005840"/>
            <a:ext cx="2697480" cy="39319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1" name="Text 9"/>
          <p:cNvSpPr/>
          <p:nvPr/>
        </p:nvSpPr>
        <p:spPr>
          <a:xfrm>
            <a:off x="6263640" y="105156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Borrowing Costs (S.25)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263640" y="1508760"/>
            <a:ext cx="242316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 rule: expense as incurred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Edition now permits capitalisation for qualifying assets (aligning with IAS 23)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choice must be applied consistently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Simpler default than mandatory capitalisation under full IFRS</a:t>
            </a:r>
            <a:endParaRPr lang="en-US" sz="10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Impairment, Share-based Payment &amp; Related Parties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804672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Impairment of Assets (Section 27)</a:t>
            </a:r>
            <a:endParaRPr lang="en-US" sz="16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only when indicators of impairment exist (not annual for most assets). Goodwill and indefinite-life intangibles follow indicator-based approach too.</a:t>
            </a:r>
            <a:endParaRPr lang="en-US" sz="16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Recoverable amount = higher of fair value less costs to sell and value in use. Reversal of impairment permitted (except for goodwill).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Share-based Payment (Section 26)</a:t>
            </a:r>
            <a:endParaRPr lang="en-US" sz="16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Equity-settled: fair value at grant date recognized over vesting period. If fair value not measurable, use directors' best estimate.</a:t>
            </a:r>
            <a:endParaRPr lang="en-US" sz="16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Cash-settled: fair value at each reporting date with changes in P&amp;L.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Related Party Disclosures (Section 33)</a:t>
            </a:r>
            <a:endParaRPr lang="en-US" sz="1600" dirty="0"/>
          </a:p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Disclose: relationships, transactions, outstanding balances, and key management compensation. Definition of related party is broadly aligned with IAS 24.</a:t>
            </a:r>
            <a:endParaRPr lang="en-US" sz="1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Transition to IFRS for SMEs (Section 35)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First-time adoption requires: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8046720" cy="621792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6" name="Text 4"/>
          <p:cNvSpPr/>
          <p:nvPr/>
        </p:nvSpPr>
        <p:spPr>
          <a:xfrm>
            <a:off x="731520" y="1463040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 Statement of Financial Position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566160" y="1463040"/>
            <a:ext cx="4846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at date of transition (beginning of earliest comparative period)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48640" y="2176272"/>
            <a:ext cx="8046720" cy="62179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9" name="Text 7"/>
          <p:cNvSpPr/>
          <p:nvPr/>
        </p:nvSpPr>
        <p:spPr>
          <a:xfrm>
            <a:off x="731520" y="2176272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IFRS for SMEs Retrospectively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566160" y="2176272"/>
            <a:ext cx="4846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if the standard had always applied — with certain exemptions and exceptions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889504"/>
            <a:ext cx="8046720" cy="621792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2" name="Text 10"/>
          <p:cNvSpPr/>
          <p:nvPr/>
        </p:nvSpPr>
        <p:spPr>
          <a:xfrm>
            <a:off x="731520" y="2889504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Exemptions Available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566160" y="2889504"/>
            <a:ext cx="4846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combinations before transition date, deemed cost for PPE/investment property/intangibles, cumulative translation differences, compound financial instruments, deferred tax, service concession arrangements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602736"/>
            <a:ext cx="8046720" cy="62179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5" name="Text 13"/>
          <p:cNvSpPr/>
          <p:nvPr/>
        </p:nvSpPr>
        <p:spPr>
          <a:xfrm>
            <a:off x="731520" y="3602736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Exceptions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566160" y="3602736"/>
            <a:ext cx="4846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Derecognition of financial instruments, hedge accounting, estimates — must use estimates consistent with those made under previous GAAP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4315968"/>
            <a:ext cx="8046720" cy="621792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8" name="Text 16"/>
          <p:cNvSpPr/>
          <p:nvPr/>
        </p:nvSpPr>
        <p:spPr>
          <a:xfrm>
            <a:off x="731520" y="4315968"/>
            <a:ext cx="27432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Disclosures Required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566160" y="4315968"/>
            <a:ext cx="48463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nature of adjustments, reconciliation of equity and profit, material adjustments to cash flow statement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Third Edition (2025) — What Changed?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069848"/>
            <a:ext cx="164592" cy="16459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822960" y="100584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Section 12: Fair Value Measurement — aligned with IFRS 13 principles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508760"/>
            <a:ext cx="164592" cy="16459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7" name="Text 5"/>
          <p:cNvSpPr/>
          <p:nvPr/>
        </p:nvSpPr>
        <p:spPr>
          <a:xfrm>
            <a:off x="822960" y="1444752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(Section 23): Replaced old model with IFRS 15-aligned five-step approach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02920" y="1947672"/>
            <a:ext cx="164592" cy="16459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9" name="Text 7"/>
          <p:cNvSpPr/>
          <p:nvPr/>
        </p:nvSpPr>
        <p:spPr>
          <a:xfrm>
            <a:off x="822960" y="1883664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Instruments (Section 11): Hedge accounting now permitted; classification refined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" y="2386584"/>
            <a:ext cx="164592" cy="16459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1" name="Text 9"/>
          <p:cNvSpPr/>
          <p:nvPr/>
        </p:nvSpPr>
        <p:spPr>
          <a:xfrm>
            <a:off x="822960" y="2322576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Leases (Section 20): Retained IAS 17 model — did NOT adopt IFRS 16 (major decision)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2825496"/>
            <a:ext cx="164592" cy="16459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3" name="Text 11"/>
          <p:cNvSpPr/>
          <p:nvPr/>
        </p:nvSpPr>
        <p:spPr>
          <a:xfrm>
            <a:off x="822960" y="2761488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Joint Arrangements (Section 15): New section replacing old joint ventures guidance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02920" y="3264408"/>
            <a:ext cx="164592" cy="16459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5" name="Text 13"/>
          <p:cNvSpPr/>
          <p:nvPr/>
        </p:nvSpPr>
        <p:spPr>
          <a:xfrm>
            <a:off x="822960" y="3200400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Borrowing Costs (Section 25): Now permits capitalisation of borrowing costs for qualifying assets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02920" y="3703320"/>
            <a:ext cx="164592" cy="16459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7" name="Text 15"/>
          <p:cNvSpPr/>
          <p:nvPr/>
        </p:nvSpPr>
        <p:spPr>
          <a:xfrm>
            <a:off x="822960" y="3639312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 Tax (Section 29): Reduced differences with IAS 12; clarified deferred tax measurement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02920" y="4142232"/>
            <a:ext cx="164592" cy="16459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9" name="Text 17"/>
          <p:cNvSpPr/>
          <p:nvPr/>
        </p:nvSpPr>
        <p:spPr>
          <a:xfrm>
            <a:off x="822960" y="4078224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Grants (Section 24): Simplified recognition aligned more closely with conditions approach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02920" y="4581144"/>
            <a:ext cx="164592" cy="16459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21" name="Text 19"/>
          <p:cNvSpPr/>
          <p:nvPr/>
        </p:nvSpPr>
        <p:spPr>
          <a:xfrm>
            <a:off x="822960" y="4517136"/>
            <a:ext cx="7863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and enhanced disclosure requirements across multiple sections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B1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48640"/>
            <a:ext cx="1371600" cy="54864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600200"/>
            <a:ext cx="228600" cy="22860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868680" y="155448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IFRS for SMEs is a standalone, self-contained standard — not a "lite" version of full IFRS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167128"/>
            <a:ext cx="228600" cy="22860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7" name="Text 5"/>
          <p:cNvSpPr/>
          <p:nvPr/>
        </p:nvSpPr>
        <p:spPr>
          <a:xfrm>
            <a:off x="868680" y="2121408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to balance relevance and reliability with reduced cost and complexity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734056"/>
            <a:ext cx="228600" cy="22860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9" name="Text 7"/>
          <p:cNvSpPr/>
          <p:nvPr/>
        </p:nvSpPr>
        <p:spPr>
          <a:xfrm>
            <a:off x="868680" y="2688336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Edition (2025) significantly closes the gap with full IFRS in revenue, financial instruments, and fair value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3300984"/>
            <a:ext cx="228600" cy="22860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1" name="Text 9"/>
          <p:cNvSpPr/>
          <p:nvPr/>
        </p:nvSpPr>
        <p:spPr>
          <a:xfrm>
            <a:off x="868680" y="3255264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Leases remain the biggest divergence — the IASB chose not to adopt IFRS 16 for SMEs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3867912"/>
            <a:ext cx="228600" cy="22860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3" name="Text 11"/>
          <p:cNvSpPr/>
          <p:nvPr/>
        </p:nvSpPr>
        <p:spPr>
          <a:xfrm>
            <a:off x="868680" y="3822192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Transition requires careful planning — retroactive application with specific exemptions available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4434840"/>
            <a:ext cx="228600" cy="22860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5" name="Text 13"/>
          <p:cNvSpPr/>
          <p:nvPr/>
        </p:nvSpPr>
        <p:spPr>
          <a:xfrm>
            <a:off x="868680" y="43891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 90 jurisdictions worldwide have adopted the standard, making it a global reporting language for private entities</a:t>
            </a:r>
            <a:endParaRPr lang="en-US" sz="13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B1D3A">
              <a:alpha val="60000"/>
            </a:srgbClr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800" dirty="0"/>
          </a:p>
        </p:txBody>
      </p:sp>
      <p:sp>
        <p:nvSpPr>
          <p:cNvPr id="4" name="Shape 2"/>
          <p:cNvSpPr/>
          <p:nvPr/>
        </p:nvSpPr>
        <p:spPr>
          <a:xfrm>
            <a:off x="3840480" y="2560320"/>
            <a:ext cx="1463040" cy="457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914400" y="28346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D1FA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914400" y="38404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IFRS for SMEs — Third Edition (2025)  |  Effective 1 January 2027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IFRS for SMEs?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493776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standalone, simplified accounting standard issued by the IASB for entities that: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have public accountability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 general-purpose financial statements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entity has public accountability if it files (or is in the process of filing) financial statements with a securities commission, or if it holds assets in a fiduciary capacity for a broad group of outsiders (e.g., banks, insurance companies, pension funds).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 Edition released February 2025</a:t>
            </a:r>
            <a:endParaRPr lang="en-US" sz="14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date: 1 January 2027 (early adoption permitted)</a:t>
            </a:r>
            <a:endParaRPr lang="en-US" sz="1400" dirty="0"/>
          </a:p>
        </p:txBody>
      </p:sp>
      <p:pic>
        <p:nvPicPr>
          <p:cNvPr id="5" name="Image 0" descr="/agent/turn1/workspace/images/small-business-team-meeting-around-table-reviewing_2026-04-27T04-56-44_image_DAS_0.jpg"/>
          <p:cNvPicPr>
            <a:picLocks noChangeAspect="1"/>
          </p:cNvPicPr>
          <p:nvPr/>
        </p:nvPicPr>
        <p:blipFill>
          <a:blip r:embed="rId3"/>
          <a:srcRect l="2857" r="2857"/>
          <a:stretch/>
        </p:blipFill>
        <p:spPr>
          <a:xfrm>
            <a:off x="5760720" y="1005840"/>
            <a:ext cx="3017520" cy="32004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48640" y="4389120"/>
            <a:ext cx="8046720" cy="54864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7" name="Text 4"/>
          <p:cNvSpPr/>
          <p:nvPr/>
        </p:nvSpPr>
        <p:spPr>
          <a:xfrm>
            <a:off x="731520" y="438912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73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Adopted in 90+ jurisdictions worldwide  |  ~35 sections  |  ~250 pages vs ~3,000+ for full IFRS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a Separate Standard for SMEs?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051560"/>
            <a:ext cx="3749040" cy="16459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Cost-Benefit Balance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1554480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IFRS is complex and costly for SMEs. The standard reduces disclosure and measurement requirements without sacrificing relevance.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1051560"/>
            <a:ext cx="3749040" cy="16459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8" name="Text 6"/>
          <p:cNvSpPr/>
          <p:nvPr/>
        </p:nvSpPr>
        <p:spPr>
          <a:xfrm>
            <a:off x="4846320" y="118872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Reduced Complexity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846320" y="1554480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Topics irrelevant to most SMEs are omitted (e.g., earnings per share, segment reporting, interim reporting).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2971800"/>
            <a:ext cx="3749040" cy="16459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1" name="Text 9"/>
          <p:cNvSpPr/>
          <p:nvPr/>
        </p:nvSpPr>
        <p:spPr>
          <a:xfrm>
            <a:off x="731520" y="31089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Simplified Measurement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731520" y="3474720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full IFRS allows or requires complex measurement (e.g., fair value for all financial instruments), the SME standard permits simpler cost-based approaches.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2971800"/>
            <a:ext cx="3749040" cy="164592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4" name="Text 12"/>
          <p:cNvSpPr/>
          <p:nvPr/>
        </p:nvSpPr>
        <p:spPr>
          <a:xfrm>
            <a:off x="4846320" y="31089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737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Stable Platform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846320" y="3474720"/>
            <a:ext cx="3383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Reviewed and updated only periodically (not annually), so SMEs don't face constant changes to their reporting requirements.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 of the Standard: 35 Sections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Small and Medium-sized Entities</a:t>
            </a:r>
            <a:endParaRPr lang="en-US" sz="950" dirty="0"/>
          </a:p>
        </p:txBody>
      </p:sp>
      <p:sp>
        <p:nvSpPr>
          <p:cNvPr id="5" name="Text 3"/>
          <p:cNvSpPr/>
          <p:nvPr/>
        </p:nvSpPr>
        <p:spPr>
          <a:xfrm>
            <a:off x="365760" y="1444752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Concepts &amp; Pervasive Principles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365760" y="1883664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Financial Statement Presentation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365760" y="2322576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Statement of Financial Position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365760" y="2761488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Comprehensive Income &amp; Income Stmt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65760" y="3200400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Changes in Equity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65760" y="3639312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Statement of Cash Flows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365760" y="4078224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Notes to Financial Statements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65760" y="45171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Consolidated &amp; Separate FS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560320" y="1005840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Accounting Policies &amp; Errors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2560320" y="1444752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11. Financial Instruments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2560320" y="1883664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12. Fair Value Measurement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2560320" y="2322576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13. Inventories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2560320" y="2761488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14. Investments in Associates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2560320" y="3200400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15. Joint Arrangements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2560320" y="3639312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16. Investment Property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2560320" y="4078224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17. Property, Plant &amp; Equipment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2560320" y="45171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18. Intangible Assets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754880" y="1005840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19. Business Combinations &amp; Goodwill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754880" y="1444752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20. Leases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754880" y="1883664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21. Provisions &amp; Contingencies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754880" y="2322576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22. Liabilities and Equity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4754880" y="2761488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23. Revenue from Contracts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4754880" y="3200400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24. Government Grants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4754880" y="3639312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25. Borrowing Costs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4754880" y="4078224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26. Share-based Payment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754880" y="45171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27. Impairment of Assets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6949440" y="1005840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28. Employee Benefits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949440" y="1444752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29. Income Tax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6949440" y="1883664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30. Foreign Currency Translation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949440" y="2322576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31. Hyperinflation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949440" y="2761488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32. Events After Reporting Period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949440" y="3200400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33. Related Party Disclosures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949440" y="3639312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34. Specialised Activities</a:t>
            </a:r>
            <a:endParaRPr lang="en-US" sz="950" dirty="0"/>
          </a:p>
        </p:txBody>
      </p:sp>
      <p:sp>
        <p:nvSpPr>
          <p:cNvPr id="38" name="Text 36"/>
          <p:cNvSpPr/>
          <p:nvPr/>
        </p:nvSpPr>
        <p:spPr>
          <a:xfrm>
            <a:off x="6949440" y="4078224"/>
            <a:ext cx="2103120" cy="384048"/>
          </a:xfrm>
          <a:prstGeom prst="rect">
            <a:avLst/>
          </a:prstGeom>
          <a:noFill/>
          <a:ln/>
        </p:spPr>
        <p:txBody>
          <a:bodyPr wrap="square" lIns="0" tIns="635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35. Transition to IFRS for SMEs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0"/>
            <a:ext cx="1097280" cy="54864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457200" y="219456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 Concepts &amp; Pervasive Principles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31089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 — The foundation of all measurement and recognition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Concepts and Pervasive Principles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051560"/>
            <a:ext cx="73152" cy="73152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822960" y="10515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Objective of Financial Statements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1344168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information about financial position, performance, and cash flows that is useful for economic decision-making by a broad range of users.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" y="2011680"/>
            <a:ext cx="73152" cy="73152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8" name="Text 6"/>
          <p:cNvSpPr/>
          <p:nvPr/>
        </p:nvSpPr>
        <p:spPr>
          <a:xfrm>
            <a:off x="822960" y="201168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Qualitative Characteristics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2304288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Understandability, relevance, materiality, reliability, substance over form, prudence, completeness, comparability, timeliness, and cost-benefit balance.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2971800"/>
            <a:ext cx="73152" cy="73152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1" name="Text 9"/>
          <p:cNvSpPr/>
          <p:nvPr/>
        </p:nvSpPr>
        <p:spPr>
          <a:xfrm>
            <a:off x="822960" y="29718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Accrual Basis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22960" y="3264408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Items are recognized as assets, liabilities, equity, income, or expenses when they satisfy the definitions and recognition criteria — not when cash is received or paid.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3931920"/>
            <a:ext cx="73152" cy="73152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4" name="Text 12"/>
          <p:cNvSpPr/>
          <p:nvPr/>
        </p:nvSpPr>
        <p:spPr>
          <a:xfrm>
            <a:off x="822960" y="393192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Offsetting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22960" y="4224528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Assets and liabilities, or income and expenses, are not offset unless required or permitted by the standard.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B1D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Statement Presentation (Sections 3–8)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8046720" cy="64008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5" name="Text 3"/>
          <p:cNvSpPr/>
          <p:nvPr/>
        </p:nvSpPr>
        <p:spPr>
          <a:xfrm>
            <a:off x="731520" y="1097280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 of Financial Position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114800" y="1097280"/>
            <a:ext cx="4297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Current/non-current distinction; minimum line items prescribed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" y="1847088"/>
            <a:ext cx="8046720" cy="64008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8" name="Text 6"/>
          <p:cNvSpPr/>
          <p:nvPr/>
        </p:nvSpPr>
        <p:spPr>
          <a:xfrm>
            <a:off x="731520" y="1847088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 of Comprehensive Income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0" y="1847088"/>
            <a:ext cx="4297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Single-statement or two-statement approach; OCI items specified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2596896"/>
            <a:ext cx="8046720" cy="64008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1" name="Text 9"/>
          <p:cNvSpPr/>
          <p:nvPr/>
        </p:nvSpPr>
        <p:spPr>
          <a:xfrm>
            <a:off x="731520" y="2596896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 of Changes in Equity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114800" y="2596896"/>
            <a:ext cx="4297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Reconciliation of each equity component for the period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3346704"/>
            <a:ext cx="8046720" cy="64008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4" name="Text 12"/>
          <p:cNvSpPr/>
          <p:nvPr/>
        </p:nvSpPr>
        <p:spPr>
          <a:xfrm>
            <a:off x="731520" y="3346704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Statement of Cash Flows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114800" y="3346704"/>
            <a:ext cx="4297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or indirect method permitted; classify operating, investing, financing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4096512"/>
            <a:ext cx="8046720" cy="640080"/>
          </a:xfrm>
          <a:prstGeom prst="rect">
            <a:avLst/>
          </a:prstGeom>
          <a:solidFill>
            <a:srgbClr val="F0F9FF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17" name="Text 15"/>
          <p:cNvSpPr/>
          <p:nvPr/>
        </p:nvSpPr>
        <p:spPr>
          <a:xfrm>
            <a:off x="731520" y="4096512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B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 to the Financial Statements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114800" y="4096512"/>
            <a:ext cx="4297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policies, judgments, estimation uncertainty, other disclosures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011680"/>
            <a:ext cx="1097280" cy="54864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AE"/>
          </a:p>
        </p:txBody>
      </p:sp>
      <p:sp>
        <p:nvSpPr>
          <p:cNvPr id="3" name="Text 1"/>
          <p:cNvSpPr/>
          <p:nvPr/>
        </p:nvSpPr>
        <p:spPr>
          <a:xfrm>
            <a:off x="457200" y="219456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Instruments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31089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Sections 11 &amp; 12 — A simplified two-tier approach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2831</Words>
  <Application>Microsoft Office PowerPoint</Application>
  <PresentationFormat>On-screen Show (16:9)</PresentationFormat>
  <Paragraphs>377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Mohamad El Saleh</dc:creator>
  <cp:lastModifiedBy>Mohamad El Saleh</cp:lastModifiedBy>
  <cp:revision>1</cp:revision>
  <dcterms:created xsi:type="dcterms:W3CDTF">2026-04-27T05:02:30Z</dcterms:created>
  <dcterms:modified xsi:type="dcterms:W3CDTF">2026-04-27T05:22:37Z</dcterms:modified>
</cp:coreProperties>
</file>