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79" r:id="rId6"/>
    <p:sldId id="275" r:id="rId7"/>
    <p:sldId id="276" r:id="rId8"/>
    <p:sldId id="28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8D0B-CA23-478F-A99A-68158B58D6D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596-6562-4311-9DA9-E2420ADFF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5773-0AF1-4CC7-83BD-F64351598DFF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54A4-B7B2-4FD7-BE5B-C7B8AC369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E230-FFE7-4BF8-9F38-86738E3CBE4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358A-A842-4618-9088-C591A2966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21B2-1FE5-4310-93A7-F427C7BA5B1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F98A-9432-43ED-9336-465E74A10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DC0C-9C9A-41F8-8EAC-6FC935AD5CC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125D-9C19-4806-BF5D-08BA7446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1186-B761-423F-91A5-648B84C20024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B3F4-E0B8-47C7-91E3-1E8B4DAA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4040-C49C-4808-B9DF-35D41A89DE8F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65F3-CE8B-4A30-BF58-D27DBD526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D016-1B15-46CD-A874-0FDE8306C7A9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D818-58B3-4116-B8D0-78E3724E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1ADE-8A58-4AB2-B232-08DCE5AC4D3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109D-F486-4F27-ACE6-5F9316FCD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4303-B11C-4B88-8A31-2D90D84F4AF9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1C7D-4CF7-40AA-B4D5-F2EFD453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50EE-DE1F-4270-AA67-591641321C6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B910-AB38-43C3-AB77-CE4C9435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EAC09F-54ED-41F9-B219-D52B0826DCFA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5AD18-80D0-4F58-B395-A78A23D1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tx2"/>
                </a:solidFill>
              </a:rPr>
              <a:t>Troop 52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 b="1">
                <a:solidFill>
                  <a:schemeClr val="tx2"/>
                </a:solidFill>
              </a:rPr>
              <a:t>Standard Operating Procedure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Swisher Ranch, San Saba County</a:t>
            </a:r>
          </a:p>
        </p:txBody>
      </p:sp>
      <p:pic>
        <p:nvPicPr>
          <p:cNvPr id="2052" name="Picture 2" descr="http://lakeway52.mytroop.us/system/files/public/graphics/Troop5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76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20378772">
            <a:off x="2857500" y="2108200"/>
            <a:ext cx="1046163" cy="46831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 l="14317" t="12389" r="48540" b="25093"/>
          <a:stretch>
            <a:fillRect/>
          </a:stretch>
        </p:blipFill>
        <p:spPr bwMode="auto">
          <a:xfrm>
            <a:off x="228600" y="228600"/>
            <a:ext cx="8670925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 rot="4238155">
            <a:off x="2933700" y="2374900"/>
            <a:ext cx="249238" cy="96838"/>
          </a:xfrm>
          <a:prstGeom prst="rect">
            <a:avLst/>
          </a:prstGeom>
          <a:solidFill>
            <a:srgbClr val="C00000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4238155">
            <a:off x="3528219" y="2177257"/>
            <a:ext cx="249237" cy="444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6191294">
            <a:off x="2045494" y="2156619"/>
            <a:ext cx="515937" cy="384175"/>
          </a:xfrm>
          <a:prstGeom prst="rect">
            <a:avLst/>
          </a:prstGeom>
          <a:solidFill>
            <a:srgbClr val="FFC000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14600" y="1828800"/>
            <a:ext cx="152400" cy="7270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67000" y="1219200"/>
            <a:ext cx="922338" cy="6096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2200" y="2555875"/>
            <a:ext cx="152400" cy="18637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4419600"/>
            <a:ext cx="228600" cy="381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0800" y="4800600"/>
            <a:ext cx="16002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91000" y="3581400"/>
            <a:ext cx="2286000" cy="1295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TextBox 25"/>
          <p:cNvSpPr txBox="1">
            <a:spLocks noChangeArrowheads="1"/>
          </p:cNvSpPr>
          <p:nvPr/>
        </p:nvSpPr>
        <p:spPr bwMode="auto">
          <a:xfrm>
            <a:off x="6096000" y="3048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Swisher Ranch </a:t>
            </a:r>
          </a:p>
          <a:p>
            <a:r>
              <a:rPr lang="en-US">
                <a:solidFill>
                  <a:schemeClr val="bg1"/>
                </a:solidFill>
              </a:rPr>
              <a:t>San Saba County, Texas</a:t>
            </a:r>
          </a:p>
          <a:p>
            <a:r>
              <a:rPr lang="en-US">
                <a:solidFill>
                  <a:schemeClr val="bg1"/>
                </a:solidFill>
              </a:rPr>
              <a:t>30.927004, -98.626207</a:t>
            </a:r>
          </a:p>
        </p:txBody>
      </p:sp>
      <p:sp>
        <p:nvSpPr>
          <p:cNvPr id="3086" name="TextBox 26"/>
          <p:cNvSpPr txBox="1">
            <a:spLocks noChangeArrowheads="1"/>
          </p:cNvSpPr>
          <p:nvPr/>
        </p:nvSpPr>
        <p:spPr bwMode="auto">
          <a:xfrm>
            <a:off x="4114800" y="2422525"/>
            <a:ext cx="990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Backstop</a:t>
            </a:r>
          </a:p>
        </p:txBody>
      </p:sp>
      <p:sp>
        <p:nvSpPr>
          <p:cNvPr id="3087" name="TextBox 29"/>
          <p:cNvSpPr txBox="1">
            <a:spLocks noChangeArrowheads="1"/>
          </p:cNvSpPr>
          <p:nvPr/>
        </p:nvSpPr>
        <p:spPr bwMode="auto">
          <a:xfrm>
            <a:off x="3255963" y="1616075"/>
            <a:ext cx="10874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Target Frame</a:t>
            </a:r>
          </a:p>
        </p:txBody>
      </p:sp>
      <p:sp>
        <p:nvSpPr>
          <p:cNvPr id="3088" name="TextBox 30"/>
          <p:cNvSpPr txBox="1">
            <a:spLocks noChangeArrowheads="1"/>
          </p:cNvSpPr>
          <p:nvPr/>
        </p:nvSpPr>
        <p:spPr bwMode="auto">
          <a:xfrm>
            <a:off x="2624138" y="274320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Firing Line</a:t>
            </a:r>
          </a:p>
        </p:txBody>
      </p:sp>
      <p:sp>
        <p:nvSpPr>
          <p:cNvPr id="3089" name="TextBox 31"/>
          <p:cNvSpPr txBox="1">
            <a:spLocks noChangeArrowheads="1"/>
          </p:cNvSpPr>
          <p:nvPr/>
        </p:nvSpPr>
        <p:spPr bwMode="auto">
          <a:xfrm>
            <a:off x="1427163" y="1524000"/>
            <a:ext cx="108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Ready Area/</a:t>
            </a:r>
          </a:p>
          <a:p>
            <a:r>
              <a:rPr lang="en-US" sz="1200" b="1">
                <a:solidFill>
                  <a:schemeClr val="bg1"/>
                </a:solidFill>
              </a:rPr>
              <a:t>Spectators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14600" y="4229100"/>
            <a:ext cx="1828800" cy="1905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339999">
            <a:off x="3933825" y="3621088"/>
            <a:ext cx="1581150" cy="19685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92" name="TextBox 34"/>
          <p:cNvSpPr txBox="1">
            <a:spLocks noChangeArrowheads="1"/>
          </p:cNvSpPr>
          <p:nvPr/>
        </p:nvSpPr>
        <p:spPr bwMode="auto">
          <a:xfrm>
            <a:off x="5257800" y="3157538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Berm</a:t>
            </a:r>
          </a:p>
        </p:txBody>
      </p:sp>
      <p:cxnSp>
        <p:nvCxnSpPr>
          <p:cNvPr id="36" name="Straight Arrow Connector 35"/>
          <p:cNvCxnSpPr>
            <a:stCxn id="3089" idx="2"/>
            <a:endCxn id="7" idx="2"/>
          </p:cNvCxnSpPr>
          <p:nvPr/>
        </p:nvCxnSpPr>
        <p:spPr>
          <a:xfrm>
            <a:off x="1970088" y="1985963"/>
            <a:ext cx="146050" cy="3190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87" idx="2"/>
          </p:cNvCxnSpPr>
          <p:nvPr/>
        </p:nvCxnSpPr>
        <p:spPr>
          <a:xfrm flipH="1">
            <a:off x="3652838" y="1893888"/>
            <a:ext cx="146050" cy="1793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86" idx="1"/>
            <a:endCxn id="25" idx="3"/>
          </p:cNvCxnSpPr>
          <p:nvPr/>
        </p:nvCxnSpPr>
        <p:spPr>
          <a:xfrm flipH="1" flipV="1">
            <a:off x="3871913" y="2159000"/>
            <a:ext cx="242887" cy="4032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088" idx="0"/>
          </p:cNvCxnSpPr>
          <p:nvPr/>
        </p:nvCxnSpPr>
        <p:spPr>
          <a:xfrm flipH="1" flipV="1">
            <a:off x="3071813" y="2555875"/>
            <a:ext cx="96837" cy="1873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800600" y="3295650"/>
            <a:ext cx="533400" cy="28575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TextBox 53"/>
          <p:cNvSpPr txBox="1">
            <a:spLocks noChangeArrowheads="1"/>
          </p:cNvSpPr>
          <p:nvPr/>
        </p:nvSpPr>
        <p:spPr bwMode="auto">
          <a:xfrm>
            <a:off x="862013" y="4445000"/>
            <a:ext cx="108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Range Area Boundary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76400" y="4610100"/>
            <a:ext cx="762000" cy="10636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0" name="TextBox 55"/>
          <p:cNvSpPr txBox="1">
            <a:spLocks noChangeArrowheads="1"/>
          </p:cNvSpPr>
          <p:nvPr/>
        </p:nvSpPr>
        <p:spPr bwMode="auto">
          <a:xfrm>
            <a:off x="5638800" y="57912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Camping Area</a:t>
            </a:r>
          </a:p>
        </p:txBody>
      </p:sp>
      <p:cxnSp>
        <p:nvCxnSpPr>
          <p:cNvPr id="58" name="Straight Arrow Connector 57"/>
          <p:cNvCxnSpPr>
            <a:stCxn id="3100" idx="2"/>
          </p:cNvCxnSpPr>
          <p:nvPr/>
        </p:nvCxnSpPr>
        <p:spPr>
          <a:xfrm flipH="1">
            <a:off x="6477000" y="6099175"/>
            <a:ext cx="76200" cy="533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" name="TextBox 61"/>
          <p:cNvSpPr txBox="1">
            <a:spLocks noChangeArrowheads="1"/>
          </p:cNvSpPr>
          <p:nvPr/>
        </p:nvSpPr>
        <p:spPr bwMode="auto">
          <a:xfrm>
            <a:off x="762000" y="601663"/>
            <a:ext cx="1828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House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457200" y="381000"/>
            <a:ext cx="357188" cy="37465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TextBox 64"/>
          <p:cNvSpPr txBox="1">
            <a:spLocks noChangeArrowheads="1"/>
          </p:cNvSpPr>
          <p:nvPr/>
        </p:nvSpPr>
        <p:spPr bwMode="auto">
          <a:xfrm>
            <a:off x="8191500" y="2405063"/>
            <a:ext cx="266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8324850" y="2179638"/>
            <a:ext cx="0" cy="25876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TextBox 36"/>
          <p:cNvSpPr txBox="1">
            <a:spLocks noChangeArrowheads="1"/>
          </p:cNvSpPr>
          <p:nvPr/>
        </p:nvSpPr>
        <p:spPr bwMode="auto">
          <a:xfrm>
            <a:off x="1828800" y="461963"/>
            <a:ext cx="4267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Rifle Range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565" t="9015" r="53067" b="35577"/>
          <a:stretch>
            <a:fillRect/>
          </a:stretch>
        </p:blipFill>
        <p:spPr bwMode="auto">
          <a:xfrm>
            <a:off x="0" y="304800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H="1" flipV="1">
            <a:off x="1524000" y="1524000"/>
            <a:ext cx="1447800" cy="2590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4495800"/>
            <a:ext cx="2819400" cy="3444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 rot="12397678">
            <a:off x="2540000" y="2030413"/>
            <a:ext cx="2246313" cy="1393825"/>
          </a:xfrm>
          <a:prstGeom prst="trapezoid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544531">
            <a:off x="2863850" y="3236913"/>
            <a:ext cx="304800" cy="212725"/>
          </a:xfrm>
          <a:prstGeom prst="rect">
            <a:avLst/>
          </a:prstGeom>
          <a:solidFill>
            <a:srgbClr val="FF0000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544531">
            <a:off x="3397250" y="3484563"/>
            <a:ext cx="304800" cy="212725"/>
          </a:xfrm>
          <a:prstGeom prst="rect">
            <a:avLst/>
          </a:prstGeom>
          <a:solidFill>
            <a:srgbClr val="FF0000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6765937">
            <a:off x="3397250" y="4044951"/>
            <a:ext cx="325437" cy="557212"/>
          </a:xfrm>
          <a:prstGeom prst="rect">
            <a:avLst/>
          </a:prstGeom>
          <a:solidFill>
            <a:srgbClr val="FFC000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5" name="TextBox 30"/>
          <p:cNvSpPr txBox="1">
            <a:spLocks noChangeArrowheads="1"/>
          </p:cNvSpPr>
          <p:nvPr/>
        </p:nvSpPr>
        <p:spPr bwMode="auto">
          <a:xfrm>
            <a:off x="3335338" y="3806825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Firing Line</a:t>
            </a:r>
          </a:p>
        </p:txBody>
      </p:sp>
      <p:sp>
        <p:nvSpPr>
          <p:cNvPr id="4106" name="TextBox 31"/>
          <p:cNvSpPr txBox="1">
            <a:spLocks noChangeArrowheads="1"/>
          </p:cNvSpPr>
          <p:nvPr/>
        </p:nvSpPr>
        <p:spPr bwMode="auto">
          <a:xfrm>
            <a:off x="2265363" y="4610100"/>
            <a:ext cx="108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Ready Area/</a:t>
            </a:r>
          </a:p>
          <a:p>
            <a:r>
              <a:rPr lang="en-US" sz="1200" b="1">
                <a:solidFill>
                  <a:schemeClr val="bg1"/>
                </a:solidFill>
              </a:rPr>
              <a:t>Spectators</a:t>
            </a:r>
          </a:p>
        </p:txBody>
      </p:sp>
      <p:cxnSp>
        <p:nvCxnSpPr>
          <p:cNvPr id="21" name="Straight Arrow Connector 20"/>
          <p:cNvCxnSpPr>
            <a:endCxn id="18" idx="3"/>
          </p:cNvCxnSpPr>
          <p:nvPr/>
        </p:nvCxnSpPr>
        <p:spPr>
          <a:xfrm flipV="1">
            <a:off x="3106738" y="4473575"/>
            <a:ext cx="390525" cy="3667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105" idx="1"/>
            <a:endCxn id="17" idx="2"/>
          </p:cNvCxnSpPr>
          <p:nvPr/>
        </p:nvCxnSpPr>
        <p:spPr>
          <a:xfrm flipV="1">
            <a:off x="3335338" y="3686175"/>
            <a:ext cx="168275" cy="25876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53"/>
          <p:cNvSpPr txBox="1">
            <a:spLocks noChangeArrowheads="1"/>
          </p:cNvSpPr>
          <p:nvPr/>
        </p:nvSpPr>
        <p:spPr bwMode="auto">
          <a:xfrm>
            <a:off x="979488" y="3178175"/>
            <a:ext cx="108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Range Area Boundary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22450" y="3048000"/>
            <a:ext cx="523875" cy="41433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61"/>
          <p:cNvSpPr txBox="1">
            <a:spLocks noChangeArrowheads="1"/>
          </p:cNvSpPr>
          <p:nvPr/>
        </p:nvSpPr>
        <p:spPr bwMode="auto">
          <a:xfrm>
            <a:off x="6781800" y="5181600"/>
            <a:ext cx="1828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House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239000" y="5487988"/>
            <a:ext cx="762000" cy="7604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TextBox 64"/>
          <p:cNvSpPr txBox="1">
            <a:spLocks noChangeArrowheads="1"/>
          </p:cNvSpPr>
          <p:nvPr/>
        </p:nvSpPr>
        <p:spPr bwMode="auto">
          <a:xfrm>
            <a:off x="8191500" y="2405063"/>
            <a:ext cx="266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324850" y="2179638"/>
            <a:ext cx="0" cy="25876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016250" y="3505200"/>
            <a:ext cx="319088" cy="43973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TextBox 25"/>
          <p:cNvSpPr txBox="1">
            <a:spLocks noChangeArrowheads="1"/>
          </p:cNvSpPr>
          <p:nvPr/>
        </p:nvSpPr>
        <p:spPr bwMode="auto">
          <a:xfrm>
            <a:off x="6400800" y="304800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Swisher Ranch </a:t>
            </a:r>
          </a:p>
          <a:p>
            <a:r>
              <a:rPr lang="en-US">
                <a:solidFill>
                  <a:schemeClr val="bg1"/>
                </a:solidFill>
              </a:rPr>
              <a:t>San Saba County, Texas</a:t>
            </a:r>
          </a:p>
          <a:p>
            <a:r>
              <a:rPr lang="en-US">
                <a:solidFill>
                  <a:schemeClr val="bg1"/>
                </a:solidFill>
              </a:rPr>
              <a:t>30.927004, -98.626207</a:t>
            </a:r>
          </a:p>
        </p:txBody>
      </p:sp>
      <p:sp>
        <p:nvSpPr>
          <p:cNvPr id="4117" name="TextBox 1"/>
          <p:cNvSpPr txBox="1">
            <a:spLocks noChangeArrowheads="1"/>
          </p:cNvSpPr>
          <p:nvPr/>
        </p:nvSpPr>
        <p:spPr bwMode="auto">
          <a:xfrm>
            <a:off x="1600200" y="474663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Shotgun Range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Safe Gun Handling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</a:rPr>
              <a:t>ALWAYS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keep the gun pointed in a </a:t>
            </a:r>
            <a:r>
              <a:rPr lang="en-US" sz="3600" u="sng" dirty="0"/>
              <a:t>safe direction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</a:rPr>
              <a:t>ALWAYS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keep the gun </a:t>
            </a:r>
            <a:r>
              <a:rPr lang="en-US" sz="3600" u="sng" dirty="0"/>
              <a:t>unloaded</a:t>
            </a:r>
            <a:r>
              <a:rPr lang="en-US" sz="3600" dirty="0"/>
              <a:t> until ready to use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</a:rPr>
              <a:t>ALWAYS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keep your </a:t>
            </a:r>
            <a:r>
              <a:rPr lang="en-US" sz="3600" u="sng" dirty="0"/>
              <a:t>finger off the trigger </a:t>
            </a:r>
            <a:r>
              <a:rPr lang="en-US" sz="3600" dirty="0"/>
              <a:t>until you are ready to shoot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Range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4830762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400" b="1" u="sng" dirty="0"/>
              <a:t>Listen to</a:t>
            </a:r>
            <a:r>
              <a:rPr lang="en-US" sz="2400" b="1" dirty="0"/>
              <a:t>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b="1" u="sng" dirty="0"/>
              <a:t>obey</a:t>
            </a:r>
            <a:r>
              <a:rPr lang="en-US" sz="2400" b="1" dirty="0"/>
              <a:t> Range Safety Officer (RSO) </a:t>
            </a:r>
            <a:r>
              <a:rPr lang="en-US" sz="2400" dirty="0"/>
              <a:t>and</a:t>
            </a:r>
            <a:r>
              <a:rPr lang="en-US" sz="2400" b="1" dirty="0"/>
              <a:t> Instructors </a:t>
            </a:r>
            <a:r>
              <a:rPr lang="en-US" sz="2400" dirty="0"/>
              <a:t>at all times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/>
              <a:t>Stay in the Ready Area </a:t>
            </a:r>
            <a:r>
              <a:rPr lang="en-US" sz="2400" dirty="0"/>
              <a:t>until RSO calls you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/>
              <a:t>Eye and hearing protection required </a:t>
            </a:r>
            <a:r>
              <a:rPr lang="en-US" sz="2400" dirty="0"/>
              <a:t>on Firing Line at all times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/>
              <a:t>Do not touch the firearm </a:t>
            </a:r>
            <a:r>
              <a:rPr lang="en-US" sz="2400" dirty="0"/>
              <a:t>until the RSO/Instructor tells you to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/>
              <a:t>Use</a:t>
            </a:r>
            <a:r>
              <a:rPr lang="en-US" sz="2400" b="1" dirty="0"/>
              <a:t> </a:t>
            </a:r>
            <a:r>
              <a:rPr lang="en-US" sz="2400" dirty="0"/>
              <a:t>firearms and ammo </a:t>
            </a:r>
            <a:r>
              <a:rPr lang="en-US" sz="2400" b="1" dirty="0"/>
              <a:t>provided by Troop 52 </a:t>
            </a:r>
            <a:r>
              <a:rPr lang="en-US" sz="2400" b="1" u="sng" dirty="0"/>
              <a:t>only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/>
              <a:t>Stay </a:t>
            </a:r>
            <a:r>
              <a:rPr lang="en-US" sz="2400" b="1" u="sng" dirty="0"/>
              <a:t>behind</a:t>
            </a:r>
            <a:r>
              <a:rPr lang="en-US" sz="2400" b="1" dirty="0"/>
              <a:t> shooters </a:t>
            </a:r>
            <a:r>
              <a:rPr lang="en-US" sz="2400" dirty="0"/>
              <a:t>and Firing Line at all times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/>
              <a:t>Wash hands with soap and water </a:t>
            </a:r>
            <a:r>
              <a:rPr lang="en-US" sz="2400" dirty="0"/>
              <a:t>immediately after shooting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ZERO TOLERANCE </a:t>
            </a:r>
            <a:r>
              <a:rPr lang="en-US" sz="2400" b="1" dirty="0"/>
              <a:t>for violations or bad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A909904-6AF2-4F06-B2E4-A84C5516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Range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065F-6D85-405A-9E76-1BAE71DB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Approach the Firing Line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Range is Hot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Load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Safety On</a:t>
            </a:r>
            <a:r>
              <a:rPr lang="en-US" altLang="en-US" sz="1800" dirty="0"/>
              <a:t>, chamber a round (finger </a:t>
            </a:r>
            <a:r>
              <a:rPr lang="en-US" altLang="en-US" sz="1800" u="sng" dirty="0"/>
              <a:t>off</a:t>
            </a:r>
            <a:r>
              <a:rPr lang="en-US" altLang="en-US" sz="1800" dirty="0"/>
              <a:t> the trigger)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Commence Fire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800" i="1" dirty="0">
                <a:solidFill>
                  <a:schemeClr val="tx2">
                    <a:lumMod val="75000"/>
                  </a:schemeClr>
                </a:solidFill>
              </a:rPr>
              <a:t>Shotgun range</a:t>
            </a:r>
            <a:r>
              <a:rPr lang="en-US" altLang="en-US" sz="1800" dirty="0"/>
              <a:t>:  yell “</a:t>
            </a:r>
            <a:r>
              <a:rPr lang="en-US" altLang="en-US" sz="1800" dirty="0">
                <a:solidFill>
                  <a:srgbClr val="FF0000"/>
                </a:solidFill>
              </a:rPr>
              <a:t>PULL</a:t>
            </a:r>
            <a:r>
              <a:rPr lang="en-US" altLang="en-US" sz="1800" dirty="0"/>
              <a:t>” loudly to throw the target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Cease Fire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Safety On</a:t>
            </a:r>
            <a:r>
              <a:rPr lang="en-US" altLang="en-US" sz="1800" dirty="0"/>
              <a:t>, finger </a:t>
            </a:r>
            <a:r>
              <a:rPr lang="en-US" altLang="en-US" sz="1800" u="sng" dirty="0"/>
              <a:t>off</a:t>
            </a:r>
            <a:r>
              <a:rPr lang="en-US" altLang="en-US" sz="1800" dirty="0"/>
              <a:t> the trigger, </a:t>
            </a:r>
            <a:r>
              <a:rPr lang="en-US" altLang="en-US" sz="1800" u="sng" dirty="0"/>
              <a:t>hold</a:t>
            </a:r>
            <a:r>
              <a:rPr lang="en-US" altLang="en-US" sz="1800" dirty="0"/>
              <a:t> gun pointed downrange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Unload and Show Safe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Go Downrange and Retrieve Targets </a:t>
            </a:r>
            <a:r>
              <a:rPr lang="en-US" altLang="en-US" sz="2000" dirty="0">
                <a:solidFill>
                  <a:srgbClr val="002060"/>
                </a:solidFill>
              </a:rPr>
              <a:t>(rifle range only)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dirty="0"/>
              <a:t>Clear the Firing Line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800" dirty="0"/>
              <a:t>Leave gun safely on bench/table, give extra ammo to Instructor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800" dirty="0"/>
              <a:t>Clean up, take your personal gear to staging area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What Do I Do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400" dirty="0"/>
              <a:t>I can’t load my rifle?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/>
              <a:t>My rifle malfunctions?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/>
              <a:t>Misfire, hang fire, squib fire, won’t fire, jam, case won’t eject, etc.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/>
              <a:t>I don’t want to shoot anymore?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en-US" sz="2400" dirty="0"/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DON’T </a:t>
            </a:r>
            <a:r>
              <a:rPr lang="en-US" sz="2400" b="1" dirty="0"/>
              <a:t>put the gun down, </a:t>
            </a:r>
            <a:r>
              <a:rPr lang="en-US" sz="2400" b="1" dirty="0">
                <a:solidFill>
                  <a:srgbClr val="FF0000"/>
                </a:solidFill>
              </a:rPr>
              <a:t>DON’T </a:t>
            </a:r>
            <a:r>
              <a:rPr lang="en-US" sz="2400" b="1" dirty="0"/>
              <a:t>get up!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Put the safety 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Stay seated and hold gun pointed downrange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Raise your trigger finger hand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Tell the Instructor what is wrong and follow their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Emergency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307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b="1" dirty="0"/>
              <a:t>Call </a:t>
            </a:r>
            <a:r>
              <a:rPr lang="en-US" sz="1600" b="1" dirty="0">
                <a:solidFill>
                  <a:srgbClr val="FF0000"/>
                </a:solidFill>
              </a:rPr>
              <a:t>911</a:t>
            </a:r>
            <a:r>
              <a:rPr lang="en-US" sz="1600" b="1" dirty="0"/>
              <a:t> </a:t>
            </a:r>
            <a:r>
              <a:rPr lang="en-US" sz="1600" dirty="0"/>
              <a:t>in case of emergency (use house land line if no cell coverage)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b="1" u="sng" dirty="0"/>
              <a:t>Location</a:t>
            </a:r>
            <a:r>
              <a:rPr lang="en-US" sz="1600" dirty="0"/>
              <a:t>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Swisher Ranch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4481 County Road 435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Cherokee Texas 76862  (San Saba County)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325.622.4380 (land line)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</a:t>
            </a:r>
            <a:r>
              <a:rPr lang="en-US" sz="1600" b="1" dirty="0"/>
              <a:t>GPS coordinates</a:t>
            </a:r>
            <a:r>
              <a:rPr lang="en-US" sz="1600" dirty="0"/>
              <a:t>:  30.92684,-98.628855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b="1" u="sng" dirty="0"/>
              <a:t>Directions from Llano</a:t>
            </a:r>
            <a:r>
              <a:rPr lang="en-US" sz="1600" dirty="0"/>
              <a:t>:</a:t>
            </a:r>
          </a:p>
          <a:p>
            <a:pPr marL="914400" indent="-91440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Take Hwy 16 North, turn right (northeast) on County Rd 226 (a/k/a </a:t>
            </a:r>
            <a:r>
              <a:rPr lang="en-US" sz="1600" i="1" dirty="0"/>
              <a:t>Baby Head Road</a:t>
            </a:r>
            <a:r>
              <a:rPr lang="en-US" sz="1600" dirty="0"/>
              <a:t>), turn right (east) to stay on CR 226; CR 226 veers left (NNW) and turns into County Rd 435; gate on the right (east side) shortly after pavement ends, entrance gate labeled “TTR” (~5 miles from Hwy 16)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b="1" u="sng" dirty="0"/>
              <a:t>Nearest Emergency Room</a:t>
            </a:r>
            <a:r>
              <a:rPr lang="en-US" sz="1600" dirty="0"/>
              <a:t>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Llano Memorial Hospital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200 W Ollie St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Llano, TX 78643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b="1" dirty="0"/>
              <a:t>	</a:t>
            </a:r>
            <a:r>
              <a:rPr lang="en-US" sz="1600" dirty="0"/>
              <a:t>325.247.5040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b="1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b="1" dirty="0"/>
              <a:t>Emergency Contact on-site</a:t>
            </a:r>
            <a:r>
              <a:rPr lang="en-US" sz="1600" dirty="0"/>
              <a:t>: 		Ken Swisher      512.917.2255 (cell)</a:t>
            </a:r>
            <a:br>
              <a:rPr lang="en-US" sz="1600" dirty="0"/>
            </a:br>
            <a:r>
              <a:rPr lang="en-US" sz="1600" b="1" dirty="0"/>
              <a:t>Emergency Contact Scouter off-site</a:t>
            </a:r>
            <a:r>
              <a:rPr lang="en-US" sz="1600" dirty="0"/>
              <a:t>:	Carolyn Horn    512.971.4345 (cell)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530</Words>
  <Application>Microsoft Macintosh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Troop 52 Standard Operating Procedure</vt:lpstr>
      <vt:lpstr>PowerPoint Presentation</vt:lpstr>
      <vt:lpstr>PowerPoint Presentation</vt:lpstr>
      <vt:lpstr>Safe Gun Handling Rules</vt:lpstr>
      <vt:lpstr>Range Rules</vt:lpstr>
      <vt:lpstr>Range Commands</vt:lpstr>
      <vt:lpstr>What Do I Do If…</vt:lpstr>
      <vt:lpstr>Emergency Information</vt:lpstr>
    </vt:vector>
  </TitlesOfParts>
  <Company>Advanced Micro Devices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Horn, AMD</dc:creator>
  <cp:lastModifiedBy>Tray Bates</cp:lastModifiedBy>
  <cp:revision>59</cp:revision>
  <dcterms:created xsi:type="dcterms:W3CDTF">2014-12-01T01:54:26Z</dcterms:created>
  <dcterms:modified xsi:type="dcterms:W3CDTF">2021-04-04T04:07:49Z</dcterms:modified>
</cp:coreProperties>
</file>