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2" r:id="rId6"/>
    <p:sldId id="261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 varScale="1">
        <p:scale>
          <a:sx n="128" d="100"/>
          <a:sy n="128" d="100"/>
        </p:scale>
        <p:origin x="512" y="1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84A3B7-EA9F-4FC4-B951-ABF6379B42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0ACE1BF-0505-4498-B194-B1F50E2FEB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B86B92-60D4-4A5A-8719-C782CB2DF3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7AF226-AD68-47F9-9991-DABDC6CE3FD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486F5A1-F851-45A3-AA30-2C2DCDB66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9443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01D625-5176-4624-9D47-E01AE4E28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336E955-7043-41EE-8143-031A97F6412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A1F9E8-DBE7-4474-8CD2-9DC4800BEE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9C4875-B7E2-4DA0-9584-970AC72976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F3CA83-0156-4898-9DB1-3E4FCDE6F2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5468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109BA6-921E-456C-9861-ACF3979545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6E161F2-E84F-40FE-B77F-3D9A3EED95F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CED0D8-BF3F-46EE-95E6-6DFE897E0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2D60BF-AE78-4859-AD4E-46A7A71596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4C4F87-7BEE-4A4B-B2C0-CE28243FC7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1069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BB80AF-856A-4351-80A5-813EF3230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DC3AA-B152-4657-8077-EC1E745878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C4EA88-46C6-4BF9-B7DC-BCC2AB51EE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F6B8ADB-9A15-4255-AABA-1930AB79B8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3CADC9-8D9A-4243-8A35-AEA6C430B4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1255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969CB8-F2FE-4570-B8F0-87BC58E831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03167F-E953-41D0-A27E-769FF55C8E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5B82C6-F109-45E3-AB22-80869E09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2F653-441D-4A1B-A0F4-32DF718D89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00AB5C-357D-4883-AFE2-B6A55F8DF3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02805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EFEE65-213F-4D45-9E7C-9194F6B46E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66D7A6-C099-45B7-8BE1-57819C7CF06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3248A7-2FCB-4317-9861-22C04B637A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A3404C-2CA2-4A13-9811-F875CB47B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5A0846-F151-49D5-983E-9E3FFB6DF4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9773E8-A574-47BA-A112-2317CABA04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832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7E5269-D1F6-4EAF-9570-4A5CDEF12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381C9F-BBAB-4371-91FA-A96DA349E6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18F95C3-A8B6-4337-8802-65D1DEE5A5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A82C88E-AFF2-4C3D-A7AE-8B150477AA0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61F812E-0F9F-4FE9-AA63-D481AC38EEF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6338F07-2963-4076-BCBD-FA95ADDFD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6CC0926-E5C4-4313-AC96-F88F7CACDE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BEC1F62-8CDA-4F98-B3C6-E321CC061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8401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C2F0DB-1553-496F-B473-FA4B4AB91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641630E-6B78-4A97-89D7-366482F6EF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1E0CE3B-6B07-42C6-8B59-B3AF462318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ABAB6FD-DCE2-4882-AA72-F919EF8EC5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623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8BFD01C-43E9-4C9D-8D7A-FFDA2AEAF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B4442-96DF-469A-AB45-064193999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32F7C41-554E-4298-AA90-A48B0A2539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9483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484B14-A544-420E-8D54-48F3BF3F38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905E0F-BFD4-4A31-BC85-52F89D3FCA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FF7E40E-B636-4A3F-90CD-D313D4BD61C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A37E9-A1AB-4C40-BC50-71005701A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EF857D-3CF0-4649-B5C6-889457BB2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0F53E0A-3838-4D76-A412-625F4EB5C1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0471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022968-55FD-48C9-847C-410EA394B6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995A966-1CEE-42E4-9EE1-935D7EEF3E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FE38B2-FCF7-40B6-8B1D-A79395E002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7D739-019E-4419-A23A-ED8E2EA975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C19ED7D-709B-43EF-AA3E-9A19E6D566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FAF3C86-17AD-4F91-A43C-D2774372DA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9460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8364453-ED9C-43FB-B4E0-6DF8E80F72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049B17-B0E2-4908-BEB7-62F901DF876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FBEC66-D8EB-41C0-9AF4-24B72535E6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83D45D-737F-4FEA-9068-CE56195FC596}" type="datetimeFigureOut">
              <a:rPr lang="en-US" smtClean="0"/>
              <a:t>4/3/21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0336B6-E163-4A5D-B9FD-60F66206C0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A22F8B0-9869-41F5-BDED-1B13D1E876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0696B6-4618-4D37-ADB5-50257CF6D8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971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803564" y="1080648"/>
            <a:ext cx="10709563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/>
              <a:t>Requirement 4: </a:t>
            </a:r>
          </a:p>
          <a:p>
            <a:endParaRPr lang="en-US" sz="3200" dirty="0"/>
          </a:p>
          <a:p>
            <a:r>
              <a:rPr lang="en-US" sz="3200" dirty="0"/>
              <a:t>Demonstrate how to tie the following knots:</a:t>
            </a:r>
          </a:p>
          <a:p>
            <a:r>
              <a:rPr lang="en-US" sz="3200" dirty="0"/>
              <a:t>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improved clinch knot,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Palomar knot,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/>
              <a:t>uni</a:t>
            </a:r>
            <a:r>
              <a:rPr lang="en-US" sz="3200" dirty="0"/>
              <a:t> knot,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 err="1"/>
              <a:t>uni</a:t>
            </a:r>
            <a:r>
              <a:rPr lang="en-US" sz="3200" dirty="0"/>
              <a:t> to </a:t>
            </a:r>
            <a:r>
              <a:rPr lang="en-US" sz="3200" dirty="0" err="1"/>
              <a:t>uni</a:t>
            </a:r>
            <a:r>
              <a:rPr lang="en-US" sz="3200" dirty="0"/>
              <a:t> knot, and </a:t>
            </a:r>
          </a:p>
          <a:p>
            <a:pPr marL="342900" indent="-342900">
              <a:buFont typeface="+mj-lt"/>
              <a:buAutoNum type="arabicPeriod"/>
            </a:pPr>
            <a:r>
              <a:rPr lang="en-US" sz="3200" dirty="0"/>
              <a:t>arbor knot. </a:t>
            </a:r>
          </a:p>
          <a:p>
            <a:endParaRPr lang="en-US" sz="3200" dirty="0"/>
          </a:p>
          <a:p>
            <a:r>
              <a:rPr lang="en-US" sz="3200" dirty="0"/>
              <a:t>Explain how and when each knot is used.</a:t>
            </a:r>
            <a:endParaRPr lang="en-US" dirty="0"/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00AFB343-E878-4F65-ABF1-5E3FBB505C77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Fishing Merit Badge</a:t>
            </a:r>
            <a:endParaRPr lang="en-US" b="1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9E7327DF-993C-42AB-8385-DFE1C3F4CB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B950714B-B67A-4B31-B38E-A2F6A42281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28735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E48D827E-171D-4650-AC05-741BFD3C0A49}"/>
              </a:ext>
            </a:extLst>
          </p:cNvPr>
          <p:cNvSpPr txBox="1"/>
          <p:nvPr/>
        </p:nvSpPr>
        <p:spPr>
          <a:xfrm>
            <a:off x="10719639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086370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7F333F-2E7B-4176-A5C7-DBBED3750C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7037" y="175630"/>
            <a:ext cx="10515600" cy="604693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Fishing Merit Badge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803564" y="1801087"/>
            <a:ext cx="39426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Improved Clinch Knot: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algn="just"/>
            <a:r>
              <a:rPr lang="en-US" sz="3200" i="1" dirty="0"/>
              <a:t>Use</a:t>
            </a:r>
            <a:r>
              <a:rPr lang="en-US" sz="3200" dirty="0"/>
              <a:t>: secure fishing line to a hook, lure, or swivel</a:t>
            </a:r>
          </a:p>
        </p:txBody>
      </p:sp>
      <p:pic>
        <p:nvPicPr>
          <p:cNvPr id="4098" name="Picture 2" descr="Image result for improved clinch knot">
            <a:extLst>
              <a:ext uri="{FF2B5EF4-FFF2-40B4-BE49-F238E27FC236}">
                <a16:creationId xmlns:a16="http://schemas.microsoft.com/office/drawing/2014/main" id="{D1582FA8-249A-4681-80E7-31190AB1F9F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9872" y="780323"/>
            <a:ext cx="6934200" cy="594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67128B43-2DE4-41F6-85CA-2A236CC44F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EA7BE68-5641-4652-AD35-4E11EF45F0EA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7594778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803564" y="1801087"/>
            <a:ext cx="394260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Palomar Knot: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algn="just"/>
            <a:r>
              <a:rPr lang="en-US" sz="3200" i="1" dirty="0"/>
              <a:t>Use</a:t>
            </a:r>
            <a:r>
              <a:rPr lang="en-US" sz="3200" dirty="0"/>
              <a:t>: simple knot for</a:t>
            </a:r>
          </a:p>
          <a:p>
            <a:pPr algn="just"/>
            <a:r>
              <a:rPr lang="en-US" sz="3200" dirty="0"/>
              <a:t>attaching a line to</a:t>
            </a:r>
          </a:p>
          <a:p>
            <a:pPr algn="just"/>
            <a:r>
              <a:rPr lang="en-US" sz="3200" dirty="0"/>
              <a:t>a hook, or a fly to</a:t>
            </a:r>
          </a:p>
          <a:p>
            <a:pPr algn="just"/>
            <a:r>
              <a:rPr lang="en-US" sz="3200" dirty="0"/>
              <a:t>a leader or tippet</a:t>
            </a:r>
          </a:p>
          <a:p>
            <a:pPr algn="just"/>
            <a:endParaRPr lang="en-US" sz="3200" dirty="0"/>
          </a:p>
          <a:p>
            <a:pPr algn="just"/>
            <a:r>
              <a:rPr lang="en-US" sz="3200" dirty="0"/>
              <a:t>Strong and reliable</a:t>
            </a: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FB3C4464-466E-4113-98B6-C135D74943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EC3530A2-44CD-4E83-ABAF-B911505E2612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Fishing Merit Badge</a:t>
            </a:r>
            <a:endParaRPr lang="en-US" b="1" dirty="0"/>
          </a:p>
        </p:txBody>
      </p:sp>
      <p:pic>
        <p:nvPicPr>
          <p:cNvPr id="5122" name="Picture 2" descr="Image result for palomar knot">
            <a:extLst>
              <a:ext uri="{FF2B5EF4-FFF2-40B4-BE49-F238E27FC236}">
                <a16:creationId xmlns:a16="http://schemas.microsoft.com/office/drawing/2014/main" id="{51ECDDC3-B9BC-4695-BF4B-FC526B40885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288" y="603704"/>
            <a:ext cx="6924675" cy="6115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39A03E54-4EE5-4FC6-BD61-F5B7A73F580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5176BEDB-C2DF-46CD-B719-01DAE147F1B3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09507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803564" y="1801087"/>
            <a:ext cx="39426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Uni Knot: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algn="just"/>
            <a:r>
              <a:rPr lang="en-US" sz="3200" i="1" dirty="0"/>
              <a:t>Use</a:t>
            </a:r>
            <a:r>
              <a:rPr lang="en-US" sz="3200" dirty="0"/>
              <a:t>: secure fishing line to a hook, lure, or swivel</a:t>
            </a:r>
          </a:p>
        </p:txBody>
      </p:sp>
      <p:pic>
        <p:nvPicPr>
          <p:cNvPr id="2050" name="Picture 2" descr="Image result for uni knot">
            <a:extLst>
              <a:ext uri="{FF2B5EF4-FFF2-40B4-BE49-F238E27FC236}">
                <a16:creationId xmlns:a16="http://schemas.microsoft.com/office/drawing/2014/main" id="{C200E9C6-94C3-49F7-B229-A38AFDBE34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8387" y="869534"/>
            <a:ext cx="6080655" cy="57214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itle 5">
            <a:extLst>
              <a:ext uri="{FF2B5EF4-FFF2-40B4-BE49-F238E27FC236}">
                <a16:creationId xmlns:a16="http://schemas.microsoft.com/office/drawing/2014/main" id="{FBB57A38-CBFE-4511-A7B3-043AC544F7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488F8DA4-70A1-44D1-9A96-DBF2631D7FDF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Fishing Merit Badge</a:t>
            </a:r>
            <a:endParaRPr lang="en-US" b="1" dirty="0"/>
          </a:p>
        </p:txBody>
      </p:sp>
      <p:pic>
        <p:nvPicPr>
          <p:cNvPr id="9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67DF4930-DA93-4A21-AF0C-43EBB5069D7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E3635055-1851-48DA-93EC-5A4C69434870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4234938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803564" y="1801087"/>
            <a:ext cx="39426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Uni-to-Uni Knot: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algn="just"/>
            <a:r>
              <a:rPr lang="en-US" sz="3200" i="1" dirty="0"/>
              <a:t>Use</a:t>
            </a:r>
            <a:r>
              <a:rPr lang="en-US" sz="3200" dirty="0"/>
              <a:t>: joining lines of similar or different strengths</a:t>
            </a:r>
          </a:p>
        </p:txBody>
      </p:sp>
      <p:pic>
        <p:nvPicPr>
          <p:cNvPr id="3074" name="Picture 2" descr="Related image">
            <a:extLst>
              <a:ext uri="{FF2B5EF4-FFF2-40B4-BE49-F238E27FC236}">
                <a16:creationId xmlns:a16="http://schemas.microsoft.com/office/drawing/2014/main" id="{430E8728-83C4-4024-8753-2D4D01548E5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978" b="2422"/>
          <a:stretch/>
        </p:blipFill>
        <p:spPr bwMode="auto">
          <a:xfrm>
            <a:off x="5507180" y="816552"/>
            <a:ext cx="5479473" cy="55821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1ADA162B-1708-422B-A059-94042B932E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3502C8AF-8961-4CE7-AE8F-AAD2AEA19AC1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Fishing Merit Badge</a:t>
            </a:r>
            <a:endParaRPr lang="en-US" b="1" dirty="0"/>
          </a:p>
        </p:txBody>
      </p:sp>
      <p:pic>
        <p:nvPicPr>
          <p:cNvPr id="8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4C6AD188-CAB5-40CE-A623-4095777A79E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E32BFA51-CBFB-4A45-B64C-3855877D77D5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28539942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484904" y="2064327"/>
            <a:ext cx="3942607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Arbor Knot: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pPr algn="just"/>
            <a:r>
              <a:rPr lang="en-US" sz="3200" i="1" dirty="0"/>
              <a:t>Use</a:t>
            </a:r>
            <a:r>
              <a:rPr lang="en-US" sz="3200" dirty="0"/>
              <a:t>: tie fishing line to the spool of any type of fishing reel </a:t>
            </a:r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2BB6A1DD-6DC8-4589-95F7-313D379773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46171" y="1636162"/>
            <a:ext cx="7361667" cy="39795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itle 4">
            <a:extLst>
              <a:ext uri="{FF2B5EF4-FFF2-40B4-BE49-F238E27FC236}">
                <a16:creationId xmlns:a16="http://schemas.microsoft.com/office/drawing/2014/main" id="{F1840C55-04E1-4C90-AD84-AA5C3E4D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CB6BBF-F451-4B2D-841A-352ECD35949C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/>
              <a:t>Fishing Merit Badge</a:t>
            </a:r>
            <a:endParaRPr lang="en-US" b="1" dirty="0"/>
          </a:p>
        </p:txBody>
      </p:sp>
      <p:pic>
        <p:nvPicPr>
          <p:cNvPr id="8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5AB0446B-006F-43B8-8E46-5D7292653D2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572463A7-5D8D-4625-BEEE-125C8FED0511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40949951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484904" y="2064327"/>
            <a:ext cx="394260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Double Surgeon’s Loop: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3200" i="1" dirty="0"/>
              <a:t>Use</a:t>
            </a:r>
            <a:r>
              <a:rPr lang="en-US" sz="3200" dirty="0"/>
              <a:t>: strong, trustworthy loop at the end of your line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840C55-04E1-4C90-AD84-AA5C3E4D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CB6BBF-F451-4B2D-841A-352ECD35949C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Fishing Merit Badge - </a:t>
            </a:r>
            <a:r>
              <a:rPr lang="en-US" b="1" i="1" dirty="0"/>
              <a:t>EXTRA</a:t>
            </a:r>
          </a:p>
        </p:txBody>
      </p:sp>
      <p:pic>
        <p:nvPicPr>
          <p:cNvPr id="6146" name="Picture 2" descr="Image result for double surgeons loop knot">
            <a:extLst>
              <a:ext uri="{FF2B5EF4-FFF2-40B4-BE49-F238E27FC236}">
                <a16:creationId xmlns:a16="http://schemas.microsoft.com/office/drawing/2014/main" id="{42F2066E-DA7C-4E01-85F1-ECD4F63A6D6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67503" y="780323"/>
            <a:ext cx="6037460" cy="588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3A8A2538-9EA6-4F3D-9026-F94A4709780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xtBox 9">
            <a:extLst>
              <a:ext uri="{FF2B5EF4-FFF2-40B4-BE49-F238E27FC236}">
                <a16:creationId xmlns:a16="http://schemas.microsoft.com/office/drawing/2014/main" id="{FD946715-DFF8-4AF6-8A5B-1FC8DEE86004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16928364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10858497-DEF1-483E-90A1-C27DDC6BDAA4}"/>
              </a:ext>
            </a:extLst>
          </p:cNvPr>
          <p:cNvSpPr txBox="1"/>
          <p:nvPr/>
        </p:nvSpPr>
        <p:spPr>
          <a:xfrm>
            <a:off x="484904" y="2064327"/>
            <a:ext cx="3942607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/>
              <a:t>Blood Knot: </a:t>
            </a:r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endParaRPr lang="en-US" sz="1000" dirty="0"/>
          </a:p>
          <a:p>
            <a:r>
              <a:rPr lang="en-US" sz="3200" i="1" dirty="0"/>
              <a:t>Use</a:t>
            </a:r>
            <a:r>
              <a:rPr lang="en-US" sz="3200" dirty="0"/>
              <a:t>: joining two lines together</a:t>
            </a: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F1840C55-04E1-4C90-AD84-AA5C3E4D83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6DCB6BBF-F451-4B2D-841A-352ECD35949C}"/>
              </a:ext>
            </a:extLst>
          </p:cNvPr>
          <p:cNvSpPr txBox="1">
            <a:spLocks/>
          </p:cNvSpPr>
          <p:nvPr/>
        </p:nvSpPr>
        <p:spPr>
          <a:xfrm>
            <a:off x="187037" y="175630"/>
            <a:ext cx="10515600" cy="6046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Fishing Merit Badge - </a:t>
            </a:r>
            <a:r>
              <a:rPr lang="en-US" b="1" i="1" dirty="0"/>
              <a:t>EXTRA</a:t>
            </a:r>
          </a:p>
        </p:txBody>
      </p:sp>
      <p:pic>
        <p:nvPicPr>
          <p:cNvPr id="7170" name="Picture 2" descr="Image result for blood loop knot">
            <a:extLst>
              <a:ext uri="{FF2B5EF4-FFF2-40B4-BE49-F238E27FC236}">
                <a16:creationId xmlns:a16="http://schemas.microsoft.com/office/drawing/2014/main" id="{ADF6F5EE-679D-4BD2-A2BF-F5A755AE2D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9917" y="1117600"/>
            <a:ext cx="6349981" cy="55387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3" name="Picture 5" descr="https://lakeway52.mytroop.us/system/files/public/graphics/Troop521.png">
            <a:extLst>
              <a:ext uri="{FF2B5EF4-FFF2-40B4-BE49-F238E27FC236}">
                <a16:creationId xmlns:a16="http://schemas.microsoft.com/office/drawing/2014/main" id="{F66EF0A9-E418-4B85-8776-4E56ECF10CD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037" y="5687433"/>
            <a:ext cx="1581808" cy="1089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BCF4B46-05C3-4165-BF96-99B5CC6E03DB}"/>
              </a:ext>
            </a:extLst>
          </p:cNvPr>
          <p:cNvSpPr txBox="1"/>
          <p:nvPr/>
        </p:nvSpPr>
        <p:spPr>
          <a:xfrm>
            <a:off x="977941" y="6471722"/>
            <a:ext cx="193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March 2018</a:t>
            </a:r>
          </a:p>
        </p:txBody>
      </p:sp>
    </p:spTree>
    <p:extLst>
      <p:ext uri="{BB962C8B-B14F-4D97-AF65-F5344CB8AC3E}">
        <p14:creationId xmlns:p14="http://schemas.microsoft.com/office/powerpoint/2010/main" val="81633099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</TotalTime>
  <Words>197</Words>
  <Application>Microsoft Macintosh PowerPoint</Application>
  <PresentationFormat>Widescreen</PresentationFormat>
  <Paragraphs>81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Office Theme</vt:lpstr>
      <vt:lpstr>PowerPoint Presentation</vt:lpstr>
      <vt:lpstr>Fishing Merit Badge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Horn, Russell</dc:creator>
  <cp:lastModifiedBy>Tray Bates</cp:lastModifiedBy>
  <cp:revision>5</cp:revision>
  <dcterms:created xsi:type="dcterms:W3CDTF">2018-03-23T18:48:32Z</dcterms:created>
  <dcterms:modified xsi:type="dcterms:W3CDTF">2021-04-04T03:10:07Z</dcterms:modified>
</cp:coreProperties>
</file>