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1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4A3B7-EA9F-4FC4-B951-ABF6379B4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CE1BF-0505-4498-B194-B1F50E2FE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86B92-60D4-4A5A-8719-C782CB2DF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AF226-AD68-47F9-9991-DABDC6CE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6F5A1-F851-45A3-AA30-2C2DCDB66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4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1D625-5176-4624-9D47-E01AE4E28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6E955-7043-41EE-8143-031A97F64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1F9E8-DBE7-4474-8CD2-9DC4800B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C4875-B7E2-4DA0-9584-970AC729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3CA83-0156-4898-9DB1-3E4FCDE6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6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109BA6-921E-456C-9861-ACF3979545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161F2-E84F-40FE-B77F-3D9A3EED9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ED0D8-BF3F-46EE-95E6-6DFE897E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D60BF-AE78-4859-AD4E-46A7A7159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C4F87-7BEE-4A4B-B2C0-CE28243F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69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B80AF-856A-4351-80A5-813EF323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DC3AA-B152-4657-8077-EC1E7458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4EA88-46C6-4BF9-B7DC-BCC2AB51E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B8ADB-9A15-4255-AABA-1930AB79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CADC9-8D9A-4243-8A35-AEA6C430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69CB8-F2FE-4570-B8F0-87BC58E8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3167F-E953-41D0-A27E-769FF55C8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B82C6-F109-45E3-AB22-80869E09D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2F653-441D-4A1B-A0F4-32DF718D8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0AB5C-357D-4883-AFE2-B6A55F8D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8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EE65-213F-4D45-9E7C-9194F6B4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6D7A6-C099-45B7-8BE1-57819C7CF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248A7-2FCB-4317-9861-22C04B637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3404C-2CA2-4A13-9811-F875CB47B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A0846-F151-49D5-983E-9E3FFB6D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773E8-A574-47BA-A112-2317CABA0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3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E5269-D1F6-4EAF-9570-4A5CDEF12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81C9F-BBAB-4371-91FA-A96DA349E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F95C3-A8B6-4337-8802-65D1DEE5A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82C88E-AFF2-4C3D-A7AE-8B150477A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1F812E-0F9F-4FE9-AA63-D481AC38E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338F07-2963-4076-BCBD-FA95ADDFD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C0926-E5C4-4313-AC96-F88F7CAC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EC1F62-8CDA-4F98-B3C6-E321CC06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4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2F0DB-1553-496F-B473-FA4B4AB91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41630E-6B78-4A97-89D7-366482F6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0CE3B-6B07-42C6-8B59-B3AF4623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BAB6FD-DCE2-4882-AA72-F919EF8E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2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FD01C-43E9-4C9D-8D7A-FFDA2AEA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B4442-96DF-469A-AB45-06419399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F7C41-554E-4298-AA90-A48B0A25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4B14-A544-420E-8D54-48F3BF3F3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05E0F-BFD4-4A31-BC85-52F89D3F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7E40E-B636-4A3F-90CD-D313D4BD6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A37E9-A1AB-4C40-BC50-71005701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857D-3CF0-4649-B5C6-889457BB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53E0A-3838-4D76-A412-625F4EB5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7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22968-55FD-48C9-847C-410EA394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95A966-1CEE-42E4-9EE1-935D7EEF3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E38B2-FCF7-40B6-8B1D-A79395E00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7D739-019E-4419-A23A-ED8E2EA9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9ED7D-709B-43EF-AA3E-9A19E6D56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AF3C86-17AD-4F91-A43C-D2774372D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6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364453-ED9C-43FB-B4E0-6DF8E80F7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49B17-B0E2-4908-BEB7-62F901DF8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BEC66-D8EB-41C0-9AF4-24B72535E6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3D45D-737F-4FEA-9068-CE56195FC59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336B6-E163-4A5D-B9FD-60F66206C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2F8B0-9869-41F5-BDED-1B13D1E87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96B6-4618-4D37-ADB5-50257CF6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803564" y="1080648"/>
            <a:ext cx="107095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Requirement 4: </a:t>
            </a:r>
          </a:p>
          <a:p>
            <a:endParaRPr lang="en-US" sz="3200" dirty="0"/>
          </a:p>
          <a:p>
            <a:r>
              <a:rPr lang="en-US" sz="3200" dirty="0"/>
              <a:t>Demonstrate how to tie the following knots:</a:t>
            </a:r>
          </a:p>
          <a:p>
            <a:r>
              <a:rPr lang="en-US" sz="32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improved clinch knot,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Palomar knot,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err="1"/>
              <a:t>uni</a:t>
            </a:r>
            <a:r>
              <a:rPr lang="en-US" sz="3200" dirty="0"/>
              <a:t> knot,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err="1"/>
              <a:t>uni</a:t>
            </a:r>
            <a:r>
              <a:rPr lang="en-US" sz="3200" dirty="0"/>
              <a:t> to </a:t>
            </a:r>
            <a:r>
              <a:rPr lang="en-US" sz="3200" dirty="0" err="1"/>
              <a:t>uni</a:t>
            </a:r>
            <a:r>
              <a:rPr lang="en-US" sz="3200" dirty="0"/>
              <a:t> knot, and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arbor knot. </a:t>
            </a:r>
          </a:p>
          <a:p>
            <a:endParaRPr lang="en-US" sz="3200" dirty="0"/>
          </a:p>
          <a:p>
            <a:r>
              <a:rPr lang="en-US" sz="3200" dirty="0"/>
              <a:t>Explain how and when each knot is used.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AFB343-E878-4F65-ABF1-5E3FBB505C77}"/>
              </a:ext>
            </a:extLst>
          </p:cNvPr>
          <p:cNvSpPr txBox="1">
            <a:spLocks/>
          </p:cNvSpPr>
          <p:nvPr/>
        </p:nvSpPr>
        <p:spPr>
          <a:xfrm>
            <a:off x="187037" y="175630"/>
            <a:ext cx="10515600" cy="604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Fishing Merit Badge</a:t>
            </a:r>
            <a:endParaRPr lang="en-US" b="1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E7327DF-993C-42AB-8385-DFE1C3F4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B950714B-B67A-4B31-B38E-A2F6A4228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8735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8D827E-171D-4650-AC05-741BFD3C0A49}"/>
              </a:ext>
            </a:extLst>
          </p:cNvPr>
          <p:cNvSpPr txBox="1"/>
          <p:nvPr/>
        </p:nvSpPr>
        <p:spPr>
          <a:xfrm>
            <a:off x="10719639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0863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333F-2E7B-4176-A5C7-DBBED3750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7" y="175630"/>
            <a:ext cx="10515600" cy="60469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Fishing Merit Badge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803564" y="1801087"/>
            <a:ext cx="39426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Improved Clinch Knot: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algn="just"/>
            <a:r>
              <a:rPr lang="en-US" sz="3200" i="1" dirty="0"/>
              <a:t>Use</a:t>
            </a:r>
            <a:r>
              <a:rPr lang="en-US" sz="3200" dirty="0"/>
              <a:t>: secure fishing line to a hook, lure, or swivel</a:t>
            </a:r>
          </a:p>
        </p:txBody>
      </p:sp>
      <p:pic>
        <p:nvPicPr>
          <p:cNvPr id="4098" name="Picture 2" descr="Image result for improved clinch knot">
            <a:extLst>
              <a:ext uri="{FF2B5EF4-FFF2-40B4-BE49-F238E27FC236}">
                <a16:creationId xmlns:a16="http://schemas.microsoft.com/office/drawing/2014/main" id="{D1582FA8-249A-4681-80E7-31190AB1F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872" y="780323"/>
            <a:ext cx="69342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67128B43-2DE4-41F6-85CA-2A236CC44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A7BE68-5641-4652-AD35-4E11EF45F0EA}"/>
              </a:ext>
            </a:extLst>
          </p:cNvPr>
          <p:cNvSpPr txBox="1"/>
          <p:nvPr/>
        </p:nvSpPr>
        <p:spPr>
          <a:xfrm>
            <a:off x="977941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75947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803564" y="1801087"/>
            <a:ext cx="3942607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Palomar Knot: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algn="just"/>
            <a:r>
              <a:rPr lang="en-US" sz="3200" i="1" dirty="0"/>
              <a:t>Use</a:t>
            </a:r>
            <a:r>
              <a:rPr lang="en-US" sz="3200" dirty="0"/>
              <a:t>: simple knot for</a:t>
            </a:r>
          </a:p>
          <a:p>
            <a:pPr algn="just"/>
            <a:r>
              <a:rPr lang="en-US" sz="3200" dirty="0"/>
              <a:t>attaching a line to</a:t>
            </a:r>
          </a:p>
          <a:p>
            <a:pPr algn="just"/>
            <a:r>
              <a:rPr lang="en-US" sz="3200" dirty="0"/>
              <a:t>a hook, or a fly to</a:t>
            </a:r>
          </a:p>
          <a:p>
            <a:pPr algn="just"/>
            <a:r>
              <a:rPr lang="en-US" sz="3200" dirty="0"/>
              <a:t>a leader or tippet</a:t>
            </a:r>
          </a:p>
          <a:p>
            <a:pPr algn="just"/>
            <a:endParaRPr lang="en-US" sz="3200" dirty="0"/>
          </a:p>
          <a:p>
            <a:pPr algn="just"/>
            <a:r>
              <a:rPr lang="en-US" sz="3200" dirty="0"/>
              <a:t>Strong and reliable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B3C4464-466E-4113-98B6-C135D749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C3530A2-44CD-4E83-ABAF-B911505E2612}"/>
              </a:ext>
            </a:extLst>
          </p:cNvPr>
          <p:cNvSpPr txBox="1">
            <a:spLocks/>
          </p:cNvSpPr>
          <p:nvPr/>
        </p:nvSpPr>
        <p:spPr>
          <a:xfrm>
            <a:off x="187037" y="175630"/>
            <a:ext cx="10515600" cy="604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Fishing Merit Badge</a:t>
            </a:r>
            <a:endParaRPr lang="en-US" b="1" dirty="0"/>
          </a:p>
        </p:txBody>
      </p:sp>
      <p:pic>
        <p:nvPicPr>
          <p:cNvPr id="5122" name="Picture 2" descr="Image result for palomar knot">
            <a:extLst>
              <a:ext uri="{FF2B5EF4-FFF2-40B4-BE49-F238E27FC236}">
                <a16:creationId xmlns:a16="http://schemas.microsoft.com/office/drawing/2014/main" id="{51ECDDC3-B9BC-4695-BF4B-FC526B408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288" y="603704"/>
            <a:ext cx="6924675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39A03E54-4EE5-4FC6-BD61-F5B7A73F5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76BEDB-C2DF-46CD-B719-01DAE147F1B3}"/>
              </a:ext>
            </a:extLst>
          </p:cNvPr>
          <p:cNvSpPr txBox="1"/>
          <p:nvPr/>
        </p:nvSpPr>
        <p:spPr>
          <a:xfrm>
            <a:off x="977941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095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803564" y="1801087"/>
            <a:ext cx="39426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Uni Knot: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algn="just"/>
            <a:r>
              <a:rPr lang="en-US" sz="3200" i="1" dirty="0"/>
              <a:t>Use</a:t>
            </a:r>
            <a:r>
              <a:rPr lang="en-US" sz="3200" dirty="0"/>
              <a:t>: secure fishing line to a hook, lure, or swivel</a:t>
            </a:r>
          </a:p>
        </p:txBody>
      </p:sp>
      <p:pic>
        <p:nvPicPr>
          <p:cNvPr id="2050" name="Picture 2" descr="Image result for uni knot">
            <a:extLst>
              <a:ext uri="{FF2B5EF4-FFF2-40B4-BE49-F238E27FC236}">
                <a16:creationId xmlns:a16="http://schemas.microsoft.com/office/drawing/2014/main" id="{C200E9C6-94C3-49F7-B229-A38AFDBE3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387" y="869534"/>
            <a:ext cx="6080655" cy="572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BB57A38-CBFE-4511-A7B3-043AC544F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88F8DA4-70A1-44D1-9A96-DBF2631D7FDF}"/>
              </a:ext>
            </a:extLst>
          </p:cNvPr>
          <p:cNvSpPr txBox="1">
            <a:spLocks/>
          </p:cNvSpPr>
          <p:nvPr/>
        </p:nvSpPr>
        <p:spPr>
          <a:xfrm>
            <a:off x="187037" y="175630"/>
            <a:ext cx="10515600" cy="604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Fishing Merit Badge</a:t>
            </a:r>
            <a:endParaRPr lang="en-US" b="1" dirty="0"/>
          </a:p>
        </p:txBody>
      </p:sp>
      <p:pic>
        <p:nvPicPr>
          <p:cNvPr id="9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67DF4930-DA93-4A21-AF0C-43EBB506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635055-1851-48DA-93EC-5A4C69434870}"/>
              </a:ext>
            </a:extLst>
          </p:cNvPr>
          <p:cNvSpPr txBox="1"/>
          <p:nvPr/>
        </p:nvSpPr>
        <p:spPr>
          <a:xfrm>
            <a:off x="977941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42349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803564" y="1801087"/>
            <a:ext cx="39426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Uni-to-Uni Knot: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algn="just"/>
            <a:r>
              <a:rPr lang="en-US" sz="3200" i="1" dirty="0"/>
              <a:t>Use</a:t>
            </a:r>
            <a:r>
              <a:rPr lang="en-US" sz="3200" dirty="0"/>
              <a:t>: joining lines of similar or different strengths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430E8728-83C4-4024-8753-2D4D01548E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8" b="2422"/>
          <a:stretch/>
        </p:blipFill>
        <p:spPr bwMode="auto">
          <a:xfrm>
            <a:off x="5507180" y="816552"/>
            <a:ext cx="5479473" cy="55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1ADA162B-1708-422B-A059-94042B932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02C8AF-8961-4CE7-AE8F-AAD2AEA19AC1}"/>
              </a:ext>
            </a:extLst>
          </p:cNvPr>
          <p:cNvSpPr txBox="1">
            <a:spLocks/>
          </p:cNvSpPr>
          <p:nvPr/>
        </p:nvSpPr>
        <p:spPr>
          <a:xfrm>
            <a:off x="187037" y="175630"/>
            <a:ext cx="10515600" cy="604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Fishing Merit Badge</a:t>
            </a:r>
            <a:endParaRPr lang="en-US" b="1" dirty="0"/>
          </a:p>
        </p:txBody>
      </p:sp>
      <p:pic>
        <p:nvPicPr>
          <p:cNvPr id="8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4C6AD188-CAB5-40CE-A623-4095777A7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2BFA51-CBFB-4A45-B64C-3855877D77D5}"/>
              </a:ext>
            </a:extLst>
          </p:cNvPr>
          <p:cNvSpPr txBox="1"/>
          <p:nvPr/>
        </p:nvSpPr>
        <p:spPr>
          <a:xfrm>
            <a:off x="977941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85399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484904" y="2064327"/>
            <a:ext cx="39426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Arbor Knot: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algn="just"/>
            <a:r>
              <a:rPr lang="en-US" sz="3200" i="1" dirty="0"/>
              <a:t>Use</a:t>
            </a:r>
            <a:r>
              <a:rPr lang="en-US" sz="3200" dirty="0"/>
              <a:t>: tie fishing line to the spool of any type of fishing reel 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2BB6A1DD-6DC8-4589-95F7-313D37977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171" y="1636162"/>
            <a:ext cx="7361667" cy="3979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1840C55-04E1-4C90-AD84-AA5C3E4D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DCB6BBF-F451-4B2D-841A-352ECD35949C}"/>
              </a:ext>
            </a:extLst>
          </p:cNvPr>
          <p:cNvSpPr txBox="1">
            <a:spLocks/>
          </p:cNvSpPr>
          <p:nvPr/>
        </p:nvSpPr>
        <p:spPr>
          <a:xfrm>
            <a:off x="187037" y="175630"/>
            <a:ext cx="10515600" cy="604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Fishing Merit Badge</a:t>
            </a:r>
            <a:endParaRPr lang="en-US" b="1" dirty="0"/>
          </a:p>
        </p:txBody>
      </p:sp>
      <p:pic>
        <p:nvPicPr>
          <p:cNvPr id="8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5AB0446B-006F-43B8-8E46-5D7292653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72463A7-5D8D-4625-BEEE-125C8FED0511}"/>
              </a:ext>
            </a:extLst>
          </p:cNvPr>
          <p:cNvSpPr txBox="1"/>
          <p:nvPr/>
        </p:nvSpPr>
        <p:spPr>
          <a:xfrm>
            <a:off x="977941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409499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484904" y="2064327"/>
            <a:ext cx="39426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Double Surgeon’s Loop: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r>
              <a:rPr lang="en-US" sz="3200" i="1" dirty="0"/>
              <a:t>Use</a:t>
            </a:r>
            <a:r>
              <a:rPr lang="en-US" sz="3200" dirty="0"/>
              <a:t>: strong, trustworthy loop at the end of your line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840C55-04E1-4C90-AD84-AA5C3E4D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DCB6BBF-F451-4B2D-841A-352ECD35949C}"/>
              </a:ext>
            </a:extLst>
          </p:cNvPr>
          <p:cNvSpPr txBox="1">
            <a:spLocks/>
          </p:cNvSpPr>
          <p:nvPr/>
        </p:nvSpPr>
        <p:spPr>
          <a:xfrm>
            <a:off x="187037" y="175630"/>
            <a:ext cx="10515600" cy="604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Fishing Merit Badge - </a:t>
            </a:r>
            <a:r>
              <a:rPr lang="en-US" b="1" i="1" dirty="0"/>
              <a:t>EXTRA</a:t>
            </a:r>
          </a:p>
        </p:txBody>
      </p:sp>
      <p:pic>
        <p:nvPicPr>
          <p:cNvPr id="6146" name="Picture 2" descr="Image result for double surgeons loop knot">
            <a:extLst>
              <a:ext uri="{FF2B5EF4-FFF2-40B4-BE49-F238E27FC236}">
                <a16:creationId xmlns:a16="http://schemas.microsoft.com/office/drawing/2014/main" id="{42F2066E-DA7C-4E01-85F1-ECD4F63A6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503" y="780323"/>
            <a:ext cx="6037460" cy="588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3A8A2538-9EA6-4F3D-9026-F94A47097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D946715-DFF8-4AF6-8A5B-1FC8DEE86004}"/>
              </a:ext>
            </a:extLst>
          </p:cNvPr>
          <p:cNvSpPr txBox="1"/>
          <p:nvPr/>
        </p:nvSpPr>
        <p:spPr>
          <a:xfrm>
            <a:off x="977941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692836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58497-DEF1-483E-90A1-C27DDC6BDAA4}"/>
              </a:ext>
            </a:extLst>
          </p:cNvPr>
          <p:cNvSpPr txBox="1"/>
          <p:nvPr/>
        </p:nvSpPr>
        <p:spPr>
          <a:xfrm>
            <a:off x="484904" y="2064327"/>
            <a:ext cx="394260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Blood Knot: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r>
              <a:rPr lang="en-US" sz="3200" i="1" dirty="0"/>
              <a:t>Use</a:t>
            </a:r>
            <a:r>
              <a:rPr lang="en-US" sz="3200" dirty="0"/>
              <a:t>: joining two lines together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840C55-04E1-4C90-AD84-AA5C3E4D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DCB6BBF-F451-4B2D-841A-352ECD35949C}"/>
              </a:ext>
            </a:extLst>
          </p:cNvPr>
          <p:cNvSpPr txBox="1">
            <a:spLocks/>
          </p:cNvSpPr>
          <p:nvPr/>
        </p:nvSpPr>
        <p:spPr>
          <a:xfrm>
            <a:off x="187037" y="175630"/>
            <a:ext cx="10515600" cy="604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Fishing Merit Badge - </a:t>
            </a:r>
            <a:r>
              <a:rPr lang="en-US" b="1" i="1" dirty="0"/>
              <a:t>EXTRA</a:t>
            </a:r>
          </a:p>
        </p:txBody>
      </p:sp>
      <p:pic>
        <p:nvPicPr>
          <p:cNvPr id="7170" name="Picture 2" descr="Image result for blood loop knot">
            <a:extLst>
              <a:ext uri="{FF2B5EF4-FFF2-40B4-BE49-F238E27FC236}">
                <a16:creationId xmlns:a16="http://schemas.microsoft.com/office/drawing/2014/main" id="{ADF6F5EE-679D-4BD2-A2BF-F5A755AE2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17" y="1117600"/>
            <a:ext cx="6349981" cy="553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https://lakeway52.mytroop.us/system/files/public/graphics/Troop521.png">
            <a:extLst>
              <a:ext uri="{FF2B5EF4-FFF2-40B4-BE49-F238E27FC236}">
                <a16:creationId xmlns:a16="http://schemas.microsoft.com/office/drawing/2014/main" id="{F66EF0A9-E418-4B85-8776-4E56ECF10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5687433"/>
            <a:ext cx="1581808" cy="10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BCF4B46-05C3-4165-BF96-99B5CC6E03DB}"/>
              </a:ext>
            </a:extLst>
          </p:cNvPr>
          <p:cNvSpPr txBox="1"/>
          <p:nvPr/>
        </p:nvSpPr>
        <p:spPr>
          <a:xfrm>
            <a:off x="977941" y="6471722"/>
            <a:ext cx="193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1633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197</Words>
  <Application>Microsoft Macintosh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Fishing Merit 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Horn, Russell</dc:creator>
  <cp:lastModifiedBy>Tray Bates</cp:lastModifiedBy>
  <cp:revision>5</cp:revision>
  <dcterms:created xsi:type="dcterms:W3CDTF">2018-03-23T18:48:32Z</dcterms:created>
  <dcterms:modified xsi:type="dcterms:W3CDTF">2021-04-04T03:10:07Z</dcterms:modified>
</cp:coreProperties>
</file>