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2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3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92D68-6131-40D3-AA80-003931579334}" type="datetimeFigureOut">
              <a:rPr lang="en-US"/>
              <a:pPr>
                <a:defRPr/>
              </a:pPr>
              <a:t>4/3/21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3C205-0417-4FBA-8488-744D8ADDCA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6893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E0BB9-AAA7-4EAB-8B7D-DBDE94769764}" type="datetimeFigureOut">
              <a:rPr lang="en-US"/>
              <a:pPr>
                <a:defRPr/>
              </a:pPr>
              <a:t>4/3/21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2FA6F-ABAF-4230-AEB9-80E27CBBE8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4558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05B2B-EAD0-4F14-B744-3FB792E209FF}" type="datetimeFigureOut">
              <a:rPr lang="en-US"/>
              <a:pPr>
                <a:defRPr/>
              </a:pPr>
              <a:t>4/3/21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FE403-196B-4DF0-937A-CB43275E04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2726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35CEA-E227-4E2A-BB60-75B142D1F8A6}" type="datetimeFigureOut">
              <a:rPr lang="en-US"/>
              <a:pPr>
                <a:defRPr/>
              </a:pPr>
              <a:t>4/3/21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DE754-CCFF-46AD-90C7-B481308879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96001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763D5-BFAD-4C51-A4F1-F75B9E541B56}" type="datetimeFigureOut">
              <a:rPr lang="en-US"/>
              <a:pPr>
                <a:defRPr/>
              </a:pPr>
              <a:t>4/3/21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D1465-62E1-45CA-AC2A-9E17B34F53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58693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7E3C8-61E5-475C-B27C-C797EA83CDDF}" type="datetimeFigureOut">
              <a:rPr lang="en-US"/>
              <a:pPr>
                <a:defRPr/>
              </a:pPr>
              <a:t>4/3/21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75216-AE21-4DE6-B02D-E13232CCDE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11932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945C7-80B1-4DEC-A55A-49FFD1BAB124}" type="datetimeFigureOut">
              <a:rPr lang="en-US"/>
              <a:pPr>
                <a:defRPr/>
              </a:pPr>
              <a:t>4/3/21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2019C-D9E2-4DA8-B0D6-42D4434B9C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0889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D4F21-D74F-4B9C-877E-9A3857249585}" type="datetimeFigureOut">
              <a:rPr lang="en-US"/>
              <a:pPr>
                <a:defRPr/>
              </a:pPr>
              <a:t>4/3/21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77463-F56E-4B45-A72D-05746B8606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8350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AA8DC-B947-4858-B336-27814425B17F}" type="datetimeFigureOut">
              <a:rPr lang="en-US"/>
              <a:pPr>
                <a:defRPr/>
              </a:pPr>
              <a:t>4/3/21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7A988-092F-4DA5-8BD5-1C65EC0A22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41060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91D06-0595-40D6-AF1F-6BE120177730}" type="datetimeFigureOut">
              <a:rPr lang="en-US"/>
              <a:pPr>
                <a:defRPr/>
              </a:pPr>
              <a:t>4/3/21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DFDD7-32DC-42D6-99F5-210F9EAF50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31794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6DBE0-F279-4AB0-BA6B-C5A348C442DE}" type="datetimeFigureOut">
              <a:rPr lang="en-US"/>
              <a:pPr>
                <a:defRPr/>
              </a:pPr>
              <a:t>4/3/21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5C025-4AE8-4CB0-BB7A-4672C4E519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1285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4E815-FA6C-4DB5-842F-183548509C90}" type="datetimeFigureOut">
              <a:rPr lang="en-US"/>
              <a:pPr>
                <a:defRPr/>
              </a:pPr>
              <a:t>4/3/21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0005C-2169-45D0-9F12-107E779FBE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88945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88B26-2D08-489C-BF9F-DA17977BEFDB}" type="datetimeFigureOut">
              <a:rPr lang="en-US"/>
              <a:pPr>
                <a:defRPr/>
              </a:pPr>
              <a:t>4/3/21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9008A-2F21-4CC5-AAF9-8548A00E27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467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09CBC-CFE3-430F-9548-49D35AE2DF16}" type="datetimeFigureOut">
              <a:rPr lang="en-US"/>
              <a:pPr>
                <a:defRPr/>
              </a:pPr>
              <a:t>4/3/21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251B5-AA1E-4F9B-9703-CA53C40588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78105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D36A7-8DF7-4CEA-BA2C-3D49FDA64814}" type="datetimeFigureOut">
              <a:rPr lang="en-US"/>
              <a:pPr>
                <a:defRPr/>
              </a:pPr>
              <a:t>4/3/21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83B9A-F8BB-4944-B8DB-819B2C086C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9861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C5276-FB9C-4044-864B-F488E5E32F8D}" type="datetimeFigureOut">
              <a:rPr lang="en-US"/>
              <a:pPr>
                <a:defRPr/>
              </a:pPr>
              <a:t>4/3/21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9CEE-BF20-4F21-BCB1-5C27364BA9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919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EB9CD-E690-4741-8FF0-4CE7D89B7380}" type="datetimeFigureOut">
              <a:rPr lang="en-US"/>
              <a:pPr>
                <a:defRPr/>
              </a:pPr>
              <a:t>4/3/21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3A8BC-9218-4749-B749-C77861C201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4290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EE73C-C482-4AA9-8883-C3448FB59040}" type="datetimeFigureOut">
              <a:rPr lang="en-US"/>
              <a:pPr>
                <a:defRPr/>
              </a:pPr>
              <a:t>4/3/21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68E8D-B270-4B39-A2EB-920A5C2823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4126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51FB5-392A-4A06-9662-DD47893A7FE1}" type="datetimeFigureOut">
              <a:rPr lang="en-US"/>
              <a:pPr>
                <a:defRPr/>
              </a:pPr>
              <a:t>4/3/21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9EC36-93E5-41F6-8F03-37245C6FDF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700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DFD60-1C26-4914-8A8D-BC6C9EB7A7E6}" type="datetimeFigureOut">
              <a:rPr lang="en-US"/>
              <a:pPr>
                <a:defRPr/>
              </a:pPr>
              <a:t>4/3/21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25EF5-4B34-4E81-84DB-8E7EE9BDBC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4173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6B41D-5CEF-4765-8CD8-B3D7D7FE50F4}" type="datetimeFigureOut">
              <a:rPr lang="en-US"/>
              <a:pPr>
                <a:defRPr/>
              </a:pPr>
              <a:t>4/3/21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9857F-2DA0-4D79-B756-C0115E2798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2454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E42E8-F8C7-4D48-B344-6520CE56AD0B}" type="datetimeFigureOut">
              <a:rPr lang="en-US"/>
              <a:pPr>
                <a:defRPr/>
              </a:pPr>
              <a:t>4/3/21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EC45C-63A1-4FA6-A4A1-65F0D038A2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5690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6BD1B60-EDCA-41D9-9CF0-FDE8AEE8474B}" type="datetimeFigureOut">
              <a:rPr lang="en-US"/>
              <a:pPr>
                <a:defRPr/>
              </a:pPr>
              <a:t>4/3/21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F687810-F302-4230-B7DE-349C21D3C5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3027FA-C749-441E-BA5C-989B1549D18C}" type="datetimeFigureOut">
              <a:rPr lang="en-US"/>
              <a:pPr>
                <a:defRPr/>
              </a:pPr>
              <a:t>4/3/21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6E7FCE9-6A6B-4513-ABFB-145B55932A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/>
                </a:solidFill>
              </a:rPr>
              <a:t>Troop 52</a:t>
            </a:r>
            <a:br>
              <a:rPr lang="en-US" sz="5400" b="1" dirty="0">
                <a:solidFill>
                  <a:schemeClr val="tx2"/>
                </a:solidFill>
              </a:rPr>
            </a:br>
            <a:r>
              <a:rPr lang="en-US" sz="5400" b="1" dirty="0">
                <a:solidFill>
                  <a:schemeClr val="tx2"/>
                </a:solidFill>
              </a:rPr>
              <a:t>Shotgun Shooting Basics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Shotgun Shooting Camp Out</a:t>
            </a:r>
          </a:p>
        </p:txBody>
      </p:sp>
      <p:pic>
        <p:nvPicPr>
          <p:cNvPr id="3076" name="Picture 2" descr="http://lakeway52.mytroop.us/system/files/public/graphics/Troop5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8600"/>
            <a:ext cx="28765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b="1">
                <a:solidFill>
                  <a:schemeClr val="tx2"/>
                </a:solidFill>
              </a:rPr>
              <a:t>Questions?</a:t>
            </a:r>
          </a:p>
        </p:txBody>
      </p:sp>
      <p:pic>
        <p:nvPicPr>
          <p:cNvPr id="10243" name="Picture 2" descr="http://lakeway52.mytroop.us/system/files/public/graphics/Troop5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800600"/>
            <a:ext cx="28765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82" b="18182"/>
          <a:stretch>
            <a:fillRect/>
          </a:stretch>
        </p:blipFill>
        <p:spPr bwMode="auto">
          <a:xfrm rot="1403971">
            <a:off x="1050294" y="2715397"/>
            <a:ext cx="696912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chemeClr val="tx2"/>
                </a:solidFill>
              </a:rPr>
              <a:t>Shotgun Parts</a:t>
            </a:r>
          </a:p>
        </p:txBody>
      </p:sp>
      <p:pic>
        <p:nvPicPr>
          <p:cNvPr id="410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41425"/>
            <a:ext cx="8763000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Box 2"/>
          <p:cNvSpPr txBox="1">
            <a:spLocks noChangeArrowheads="1"/>
          </p:cNvSpPr>
          <p:nvPr/>
        </p:nvSpPr>
        <p:spPr bwMode="auto">
          <a:xfrm>
            <a:off x="655638" y="3282950"/>
            <a:ext cx="533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 Narrow" panose="020B0606020202030204" pitchFamily="34" charset="0"/>
              </a:rPr>
              <a:t>Butt</a:t>
            </a:r>
          </a:p>
        </p:txBody>
      </p:sp>
      <p:sp>
        <p:nvSpPr>
          <p:cNvPr id="4102" name="TextBox 6"/>
          <p:cNvSpPr txBox="1">
            <a:spLocks noChangeArrowheads="1"/>
          </p:cNvSpPr>
          <p:nvPr/>
        </p:nvSpPr>
        <p:spPr bwMode="auto">
          <a:xfrm>
            <a:off x="228600" y="1193800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 Narrow" panose="020B0606020202030204" pitchFamily="34" charset="0"/>
              </a:rPr>
              <a:t>Comb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33400" y="1536700"/>
            <a:ext cx="381000" cy="801688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101" idx="1"/>
          </p:cNvCxnSpPr>
          <p:nvPr/>
        </p:nvCxnSpPr>
        <p:spPr>
          <a:xfrm flipH="1" flipV="1">
            <a:off x="304800" y="3109913"/>
            <a:ext cx="350838" cy="327025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5" name="TextBox 16"/>
          <p:cNvSpPr txBox="1">
            <a:spLocks noChangeArrowheads="1"/>
          </p:cNvSpPr>
          <p:nvPr/>
        </p:nvSpPr>
        <p:spPr bwMode="auto">
          <a:xfrm>
            <a:off x="2428875" y="3833018"/>
            <a:ext cx="914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 dirty="0">
                <a:latin typeface="Arial Narrow" panose="020B0606020202030204" pitchFamily="34" charset="0"/>
              </a:rPr>
              <a:t>Hammer</a:t>
            </a:r>
          </a:p>
        </p:txBody>
      </p:sp>
      <p:cxnSp>
        <p:nvCxnSpPr>
          <p:cNvPr id="18" name="Straight Arrow Connector 17"/>
          <p:cNvCxnSpPr>
            <a:stCxn id="4105" idx="2"/>
          </p:cNvCxnSpPr>
          <p:nvPr/>
        </p:nvCxnSpPr>
        <p:spPr>
          <a:xfrm>
            <a:off x="2886075" y="4140993"/>
            <a:ext cx="457200" cy="199381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7" name="TextBox 22"/>
          <p:cNvSpPr txBox="1">
            <a:spLocks noChangeArrowheads="1"/>
          </p:cNvSpPr>
          <p:nvPr/>
        </p:nvSpPr>
        <p:spPr bwMode="auto">
          <a:xfrm>
            <a:off x="1371600" y="4340423"/>
            <a:ext cx="12954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 dirty="0">
                <a:latin typeface="Arial Narrow" panose="020B0606020202030204" pitchFamily="34" charset="0"/>
              </a:rPr>
              <a:t>Breech Release</a:t>
            </a:r>
          </a:p>
        </p:txBody>
      </p:sp>
      <p:cxnSp>
        <p:nvCxnSpPr>
          <p:cNvPr id="24" name="Straight Arrow Connector 23"/>
          <p:cNvCxnSpPr>
            <a:stCxn id="4107" idx="3"/>
          </p:cNvCxnSpPr>
          <p:nvPr/>
        </p:nvCxnSpPr>
        <p:spPr>
          <a:xfrm>
            <a:off x="2667000" y="4494312"/>
            <a:ext cx="533400" cy="1488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9" name="TextBox 26"/>
          <p:cNvSpPr txBox="1">
            <a:spLocks noChangeArrowheads="1"/>
          </p:cNvSpPr>
          <p:nvPr/>
        </p:nvSpPr>
        <p:spPr bwMode="auto">
          <a:xfrm>
            <a:off x="5334000" y="990600"/>
            <a:ext cx="1752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u="sng" dirty="0">
                <a:latin typeface="Arial Narrow" panose="020B0606020202030204" pitchFamily="34" charset="0"/>
              </a:rPr>
              <a:t>Pump Action</a:t>
            </a:r>
          </a:p>
        </p:txBody>
      </p:sp>
      <p:sp>
        <p:nvSpPr>
          <p:cNvPr id="4110" name="TextBox 28"/>
          <p:cNvSpPr txBox="1">
            <a:spLocks noChangeArrowheads="1"/>
          </p:cNvSpPr>
          <p:nvPr/>
        </p:nvSpPr>
        <p:spPr bwMode="auto">
          <a:xfrm>
            <a:off x="5334000" y="3714750"/>
            <a:ext cx="2895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u="sng" dirty="0">
                <a:latin typeface="Arial Narrow" panose="020B0606020202030204" pitchFamily="34" charset="0"/>
              </a:rPr>
              <a:t>Single Shot Break-Open</a:t>
            </a:r>
          </a:p>
        </p:txBody>
      </p:sp>
      <p:pic>
        <p:nvPicPr>
          <p:cNvPr id="4112" name="Picture 16" descr="Related imag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3" t="34498" r="6800" b="11074"/>
          <a:stretch/>
        </p:blipFill>
        <p:spPr bwMode="auto">
          <a:xfrm>
            <a:off x="6036154" y="5429250"/>
            <a:ext cx="28194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26"/>
          <p:cNvSpPr txBox="1">
            <a:spLocks noChangeArrowheads="1"/>
          </p:cNvSpPr>
          <p:nvPr/>
        </p:nvSpPr>
        <p:spPr bwMode="auto">
          <a:xfrm>
            <a:off x="6400800" y="5029200"/>
            <a:ext cx="20462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u="sng" dirty="0">
                <a:latin typeface="Arial Narrow" panose="020B0606020202030204" pitchFamily="34" charset="0"/>
              </a:rPr>
              <a:t>Shotgun Chokes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solidFill>
                  <a:schemeClr val="tx2"/>
                </a:solidFill>
              </a:rPr>
              <a:t>Shotgun Ammunition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6477000" y="1219200"/>
            <a:ext cx="5334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12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56" r="40854" b="10715"/>
          <a:stretch>
            <a:fillRect/>
          </a:stretch>
        </p:blipFill>
        <p:spPr bwMode="auto">
          <a:xfrm>
            <a:off x="381000" y="1371600"/>
            <a:ext cx="300037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676"/>
          <a:stretch>
            <a:fillRect/>
          </a:stretch>
        </p:blipFill>
        <p:spPr bwMode="auto">
          <a:xfrm>
            <a:off x="450850" y="4572000"/>
            <a:ext cx="6026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333"/>
          <a:stretch>
            <a:fillRect/>
          </a:stretch>
        </p:blipFill>
        <p:spPr bwMode="auto">
          <a:xfrm>
            <a:off x="4583113" y="1295400"/>
            <a:ext cx="4103687" cy="213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408488"/>
            <a:ext cx="2654300" cy="239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TextBox 7"/>
          <p:cNvSpPr txBox="1">
            <a:spLocks noChangeArrowheads="1"/>
          </p:cNvSpPr>
          <p:nvPr/>
        </p:nvSpPr>
        <p:spPr bwMode="auto">
          <a:xfrm>
            <a:off x="4414838" y="3654425"/>
            <a:ext cx="777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 Narrow" panose="020B0606020202030204" pitchFamily="34" charset="0"/>
              </a:rPr>
              <a:t>.410 ga.</a:t>
            </a:r>
          </a:p>
        </p:txBody>
      </p:sp>
      <p:cxnSp>
        <p:nvCxnSpPr>
          <p:cNvPr id="9" name="Straight Arrow Connector 8"/>
          <p:cNvCxnSpPr>
            <a:stCxn id="5128" idx="0"/>
          </p:cNvCxnSpPr>
          <p:nvPr/>
        </p:nvCxnSpPr>
        <p:spPr>
          <a:xfrm flipV="1">
            <a:off x="4803775" y="3435350"/>
            <a:ext cx="7938" cy="219075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0" name="TextBox 15"/>
          <p:cNvSpPr txBox="1">
            <a:spLocks noChangeArrowheads="1"/>
          </p:cNvSpPr>
          <p:nvPr/>
        </p:nvSpPr>
        <p:spPr bwMode="auto">
          <a:xfrm>
            <a:off x="5173663" y="3925888"/>
            <a:ext cx="777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 Narrow" panose="020B0606020202030204" pitchFamily="34" charset="0"/>
              </a:rPr>
              <a:t>28 ga.</a:t>
            </a:r>
          </a:p>
        </p:txBody>
      </p:sp>
      <p:cxnSp>
        <p:nvCxnSpPr>
          <p:cNvPr id="17" name="Straight Arrow Connector 16"/>
          <p:cNvCxnSpPr>
            <a:stCxn id="5130" idx="0"/>
          </p:cNvCxnSpPr>
          <p:nvPr/>
        </p:nvCxnSpPr>
        <p:spPr>
          <a:xfrm flipV="1">
            <a:off x="5562600" y="3430588"/>
            <a:ext cx="7938" cy="49530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2" name="TextBox 17"/>
          <p:cNvSpPr txBox="1">
            <a:spLocks noChangeArrowheads="1"/>
          </p:cNvSpPr>
          <p:nvPr/>
        </p:nvSpPr>
        <p:spPr bwMode="auto">
          <a:xfrm>
            <a:off x="7908925" y="3848100"/>
            <a:ext cx="777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 Narrow" panose="020B0606020202030204" pitchFamily="34" charset="0"/>
              </a:rPr>
              <a:t>12 ga.</a:t>
            </a:r>
          </a:p>
        </p:txBody>
      </p:sp>
      <p:cxnSp>
        <p:nvCxnSpPr>
          <p:cNvPr id="19" name="Straight Arrow Connector 18"/>
          <p:cNvCxnSpPr>
            <a:stCxn id="5132" idx="0"/>
          </p:cNvCxnSpPr>
          <p:nvPr/>
        </p:nvCxnSpPr>
        <p:spPr>
          <a:xfrm flipV="1">
            <a:off x="8297863" y="3411538"/>
            <a:ext cx="0" cy="436562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4" name="TextBox 19"/>
          <p:cNvSpPr txBox="1">
            <a:spLocks noChangeArrowheads="1"/>
          </p:cNvSpPr>
          <p:nvPr/>
        </p:nvSpPr>
        <p:spPr bwMode="auto">
          <a:xfrm>
            <a:off x="6950075" y="3903663"/>
            <a:ext cx="777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 Narrow" panose="020B0606020202030204" pitchFamily="34" charset="0"/>
              </a:rPr>
              <a:t>16 ga.</a:t>
            </a:r>
          </a:p>
        </p:txBody>
      </p:sp>
      <p:cxnSp>
        <p:nvCxnSpPr>
          <p:cNvPr id="21" name="Straight Arrow Connector 20"/>
          <p:cNvCxnSpPr>
            <a:stCxn id="5134" idx="0"/>
          </p:cNvCxnSpPr>
          <p:nvPr/>
        </p:nvCxnSpPr>
        <p:spPr>
          <a:xfrm flipH="1" flipV="1">
            <a:off x="7337425" y="3408363"/>
            <a:ext cx="1588" cy="49530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6" name="TextBox 21"/>
          <p:cNvSpPr txBox="1">
            <a:spLocks noChangeArrowheads="1"/>
          </p:cNvSpPr>
          <p:nvPr/>
        </p:nvSpPr>
        <p:spPr bwMode="auto">
          <a:xfrm>
            <a:off x="6067425" y="3683000"/>
            <a:ext cx="777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 Narrow" panose="020B0606020202030204" pitchFamily="34" charset="0"/>
              </a:rPr>
              <a:t>20 ga.</a:t>
            </a:r>
          </a:p>
        </p:txBody>
      </p:sp>
      <p:cxnSp>
        <p:nvCxnSpPr>
          <p:cNvPr id="23" name="Straight Arrow Connector 22"/>
          <p:cNvCxnSpPr>
            <a:stCxn id="5136" idx="0"/>
          </p:cNvCxnSpPr>
          <p:nvPr/>
        </p:nvCxnSpPr>
        <p:spPr>
          <a:xfrm flipV="1">
            <a:off x="6456363" y="3463925"/>
            <a:ext cx="7937" cy="219075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solidFill>
                  <a:schemeClr val="tx2"/>
                </a:solidFill>
              </a:rPr>
              <a:t>Shotgun Operation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n-US" altLang="en-US" sz="2800"/>
              <a:t>Loading (</a:t>
            </a:r>
            <a:r>
              <a:rPr lang="en-US" altLang="en-US" sz="2800" i="1"/>
              <a:t>demonstrated at camp out</a:t>
            </a:r>
            <a:r>
              <a:rPr lang="en-US" altLang="en-US" sz="2800"/>
              <a:t>)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en-US" sz="2800"/>
              <a:t>Unloading (</a:t>
            </a:r>
            <a:r>
              <a:rPr lang="en-US" altLang="en-US" sz="2800" i="1"/>
              <a:t>demonstrated at camp out</a:t>
            </a:r>
            <a:r>
              <a:rPr lang="en-US" altLang="en-US" sz="2800"/>
              <a:t>)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en-US" sz="2800"/>
              <a:t>Cleaning (</a:t>
            </a:r>
            <a:r>
              <a:rPr lang="en-US" altLang="en-US" sz="2800" i="1"/>
              <a:t>demonstrated at camp out</a:t>
            </a:r>
            <a:r>
              <a:rPr lang="en-US" altLang="en-US" sz="2800"/>
              <a:t>)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en-US" sz="2800"/>
              <a:t>Malfunctions</a:t>
            </a:r>
          </a:p>
          <a:p>
            <a:pPr lvl="1" eaLnBrk="1" hangingPunct="1">
              <a:spcBef>
                <a:spcPts val="1200"/>
              </a:spcBef>
            </a:pPr>
            <a:r>
              <a:rPr lang="en-US" altLang="en-US" sz="2400"/>
              <a:t>Misfire</a:t>
            </a:r>
          </a:p>
          <a:p>
            <a:pPr lvl="1" eaLnBrk="1" hangingPunct="1">
              <a:spcBef>
                <a:spcPts val="1200"/>
              </a:spcBef>
            </a:pPr>
            <a:r>
              <a:rPr lang="en-US" altLang="en-US" sz="2400"/>
              <a:t>Hangfire</a:t>
            </a:r>
          </a:p>
          <a:p>
            <a:pPr lvl="1" eaLnBrk="1" hangingPunct="1">
              <a:spcBef>
                <a:spcPts val="1200"/>
              </a:spcBef>
            </a:pPr>
            <a:r>
              <a:rPr lang="en-US" altLang="en-US" sz="2400"/>
              <a:t>Squib load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solidFill>
                  <a:schemeClr val="tx2"/>
                </a:solidFill>
              </a:rPr>
              <a:t>Shotgun Shooting Fundamentals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n-US" altLang="en-US" sz="2800"/>
              <a:t>Solid stance</a:t>
            </a:r>
          </a:p>
          <a:p>
            <a:pPr lvl="1" eaLnBrk="1" hangingPunct="1">
              <a:spcBef>
                <a:spcPts val="1200"/>
              </a:spcBef>
            </a:pPr>
            <a:r>
              <a:rPr lang="en-US" altLang="en-US" sz="2400"/>
              <a:t>Shooting from </a:t>
            </a:r>
            <a:r>
              <a:rPr lang="en-US" altLang="en-US" sz="2400" u="sng"/>
              <a:t>dominant eye </a:t>
            </a:r>
            <a:r>
              <a:rPr lang="en-US" altLang="en-US" sz="2400"/>
              <a:t>side strongly preferred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en-US" sz="2800"/>
              <a:t>Gun mount</a:t>
            </a:r>
          </a:p>
          <a:p>
            <a:pPr lvl="1" eaLnBrk="1" hangingPunct="1">
              <a:spcBef>
                <a:spcPts val="1200"/>
              </a:spcBef>
            </a:pPr>
            <a:r>
              <a:rPr lang="en-US" altLang="en-US" sz="2400"/>
              <a:t>Hold the butt stock firmly to your shoulder</a:t>
            </a:r>
          </a:p>
          <a:p>
            <a:pPr lvl="1" eaLnBrk="1" hangingPunct="1">
              <a:spcBef>
                <a:spcPts val="1200"/>
              </a:spcBef>
            </a:pPr>
            <a:r>
              <a:rPr lang="en-US" altLang="en-US" sz="2400"/>
              <a:t>Cheek firmly touching the comb</a:t>
            </a:r>
          </a:p>
          <a:p>
            <a:pPr lvl="1" eaLnBrk="1" hangingPunct="1">
              <a:spcBef>
                <a:spcPts val="1200"/>
              </a:spcBef>
            </a:pPr>
            <a:r>
              <a:rPr lang="en-US" altLang="en-US" sz="2400"/>
              <a:t>Firm but relaxed grip on the gun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en-US" sz="2800"/>
              <a:t>Both eyes open is preferred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en-US" sz="2800"/>
              <a:t>Aim, lead, and swing with the target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en-US" sz="2800"/>
              <a:t>Follow through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solidFill>
                  <a:schemeClr val="tx2"/>
                </a:solidFill>
              </a:rPr>
              <a:t>Shotgun Shooting Fundamentals</a:t>
            </a:r>
          </a:p>
        </p:txBody>
      </p:sp>
      <p:pic>
        <p:nvPicPr>
          <p:cNvPr id="8195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00" r="10001"/>
          <a:stretch>
            <a:fillRect/>
          </a:stretch>
        </p:blipFill>
        <p:spPr bwMode="auto">
          <a:xfrm>
            <a:off x="457200" y="2209800"/>
            <a:ext cx="3692525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2" t="10350" r="32455"/>
          <a:stretch>
            <a:fillRect/>
          </a:stretch>
        </p:blipFill>
        <p:spPr bwMode="auto">
          <a:xfrm>
            <a:off x="5373688" y="2209800"/>
            <a:ext cx="3389312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457200" y="1417638"/>
            <a:ext cx="3692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u="sng">
                <a:solidFill>
                  <a:srgbClr val="006600"/>
                </a:solidFill>
              </a:rPr>
              <a:t>Correct Stance</a:t>
            </a:r>
          </a:p>
        </p:txBody>
      </p:sp>
      <p:sp>
        <p:nvSpPr>
          <p:cNvPr id="8198" name="TextBox 7"/>
          <p:cNvSpPr txBox="1">
            <a:spLocks noChangeArrowheads="1"/>
          </p:cNvSpPr>
          <p:nvPr/>
        </p:nvSpPr>
        <p:spPr bwMode="auto">
          <a:xfrm>
            <a:off x="5373688" y="1417638"/>
            <a:ext cx="33893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u="sng">
                <a:solidFill>
                  <a:srgbClr val="FF0000"/>
                </a:solidFill>
              </a:rPr>
              <a:t>Incorrect Stance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600200" y="3810000"/>
            <a:ext cx="457200" cy="381000"/>
          </a:xfrm>
          <a:prstGeom prst="straightConnector1">
            <a:avLst/>
          </a:prstGeom>
          <a:ln w="69850">
            <a:solidFill>
              <a:srgbClr val="00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752600" y="4876800"/>
            <a:ext cx="457200" cy="304800"/>
          </a:xfrm>
          <a:prstGeom prst="straightConnector1">
            <a:avLst/>
          </a:prstGeom>
          <a:ln w="69850">
            <a:solidFill>
              <a:srgbClr val="00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752600" y="2676525"/>
            <a:ext cx="457200" cy="304800"/>
          </a:xfrm>
          <a:prstGeom prst="straightConnector1">
            <a:avLst/>
          </a:prstGeom>
          <a:ln w="69850">
            <a:solidFill>
              <a:srgbClr val="00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3200400" y="3810000"/>
            <a:ext cx="609600" cy="190500"/>
          </a:xfrm>
          <a:prstGeom prst="straightConnector1">
            <a:avLst/>
          </a:prstGeom>
          <a:ln w="69850">
            <a:solidFill>
              <a:srgbClr val="00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596063" y="3541713"/>
            <a:ext cx="457200" cy="381000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239000" y="2676525"/>
            <a:ext cx="576263" cy="460375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8077200" y="4191000"/>
            <a:ext cx="457200" cy="571500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824663" y="5181600"/>
            <a:ext cx="533400" cy="188913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solidFill>
                  <a:schemeClr val="tx2"/>
                </a:solidFill>
              </a:rPr>
              <a:t>Shotgun Shooting Fundamentals</a:t>
            </a:r>
          </a:p>
        </p:txBody>
      </p:sp>
      <p:pic>
        <p:nvPicPr>
          <p:cNvPr id="9219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3" y="1752600"/>
            <a:ext cx="25209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extBox 15"/>
          <p:cNvSpPr txBox="1">
            <a:spLocks noChangeArrowheads="1"/>
          </p:cNvSpPr>
          <p:nvPr/>
        </p:nvSpPr>
        <p:spPr bwMode="auto">
          <a:xfrm>
            <a:off x="471488" y="1290638"/>
            <a:ext cx="2619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u="sng"/>
              <a:t>Aiming</a:t>
            </a:r>
          </a:p>
        </p:txBody>
      </p:sp>
      <p:pic>
        <p:nvPicPr>
          <p:cNvPr id="9221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863" y="2433638"/>
            <a:ext cx="6016625" cy="434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TextBox 18"/>
          <p:cNvSpPr txBox="1">
            <a:spLocks noChangeArrowheads="1"/>
          </p:cNvSpPr>
          <p:nvPr/>
        </p:nvSpPr>
        <p:spPr bwMode="auto">
          <a:xfrm>
            <a:off x="4789488" y="1770063"/>
            <a:ext cx="2619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u="sng"/>
              <a:t>Leading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chemeClr val="tx2"/>
                </a:solidFill>
              </a:rPr>
              <a:t>Shotgun Sports</a:t>
            </a:r>
          </a:p>
        </p:txBody>
      </p:sp>
      <p:sp>
        <p:nvSpPr>
          <p:cNvPr id="9220" name="TextBox 15"/>
          <p:cNvSpPr txBox="1">
            <a:spLocks noChangeArrowheads="1"/>
          </p:cNvSpPr>
          <p:nvPr/>
        </p:nvSpPr>
        <p:spPr bwMode="auto">
          <a:xfrm>
            <a:off x="471488" y="762000"/>
            <a:ext cx="2619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u="sng" dirty="0"/>
              <a:t>Skeet</a:t>
            </a:r>
          </a:p>
        </p:txBody>
      </p:sp>
      <p:sp>
        <p:nvSpPr>
          <p:cNvPr id="9222" name="TextBox 18"/>
          <p:cNvSpPr txBox="1">
            <a:spLocks noChangeArrowheads="1"/>
          </p:cNvSpPr>
          <p:nvPr/>
        </p:nvSpPr>
        <p:spPr bwMode="auto">
          <a:xfrm>
            <a:off x="6166644" y="762000"/>
            <a:ext cx="2619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u="sng" dirty="0"/>
              <a:t>Trap</a:t>
            </a:r>
          </a:p>
        </p:txBody>
      </p:sp>
      <p:sp>
        <p:nvSpPr>
          <p:cNvPr id="7" name="TextBox 18"/>
          <p:cNvSpPr txBox="1">
            <a:spLocks noChangeArrowheads="1"/>
          </p:cNvSpPr>
          <p:nvPr/>
        </p:nvSpPr>
        <p:spPr bwMode="auto">
          <a:xfrm>
            <a:off x="273843" y="3601453"/>
            <a:ext cx="30146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u="sng" dirty="0"/>
              <a:t>5-Stand Sporting Clays</a:t>
            </a:r>
          </a:p>
        </p:txBody>
      </p:sp>
      <p:pic>
        <p:nvPicPr>
          <p:cNvPr id="33794" name="Picture 2" descr="http://www.leveragegame.com/Skeet/SkeetField_GunSafety/Skeet-Range-color-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223962"/>
            <a:ext cx="4071938" cy="2072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796" name="Picture 4" descr="http://gentadv.com/wp-content/uploads/2017/07/ClayPigeonProtra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862" y="1182103"/>
            <a:ext cx="3182938" cy="21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798" name="Picture 6" descr="Image result for sporting clays range diagra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4063118"/>
            <a:ext cx="3687796" cy="2298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8"/>
          <p:cNvSpPr txBox="1">
            <a:spLocks noChangeArrowheads="1"/>
          </p:cNvSpPr>
          <p:nvPr/>
        </p:nvSpPr>
        <p:spPr bwMode="auto">
          <a:xfrm>
            <a:off x="5968999" y="3601452"/>
            <a:ext cx="30146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u="sng" dirty="0"/>
              <a:t>Sporting Clays</a:t>
            </a:r>
          </a:p>
        </p:txBody>
      </p:sp>
      <p:pic>
        <p:nvPicPr>
          <p:cNvPr id="33802" name="Picture 10" descr="Image result for sporting clays range diagra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7574" y="4063117"/>
            <a:ext cx="2949354" cy="229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9430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chemeClr val="tx2"/>
                </a:solidFill>
              </a:rPr>
              <a:t>Shotgun Sports</a:t>
            </a:r>
          </a:p>
        </p:txBody>
      </p:sp>
      <p:pic>
        <p:nvPicPr>
          <p:cNvPr id="11" name="Picture 12" descr="Capital Clay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09800"/>
            <a:ext cx="2878107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8"/>
          <p:cNvSpPr txBox="1">
            <a:spLocks noChangeArrowheads="1"/>
          </p:cNvSpPr>
          <p:nvPr/>
        </p:nvSpPr>
        <p:spPr bwMode="auto">
          <a:xfrm>
            <a:off x="2487965" y="1352847"/>
            <a:ext cx="41680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u="sng" dirty="0"/>
              <a:t>Where Can I Shoot Shotguns?</a:t>
            </a:r>
          </a:p>
        </p:txBody>
      </p:sp>
      <p:sp>
        <p:nvSpPr>
          <p:cNvPr id="2" name="Rectangle 1"/>
          <p:cNvSpPr/>
          <p:nvPr/>
        </p:nvSpPr>
        <p:spPr>
          <a:xfrm>
            <a:off x="4038599" y="2438400"/>
            <a:ext cx="40433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b="1" i="0" dirty="0">
                <a:solidFill>
                  <a:srgbClr val="1F1F1F"/>
                </a:solidFill>
                <a:effectLst/>
                <a:latin typeface="+mn-lt"/>
              </a:rPr>
              <a:t>8707 Lindell Lane, Austin, TX 78724</a:t>
            </a:r>
          </a:p>
          <a:p>
            <a:r>
              <a:rPr lang="nn-NO" b="1" i="0" dirty="0">
                <a:solidFill>
                  <a:srgbClr val="1F1F1F"/>
                </a:solidFill>
                <a:effectLst/>
                <a:latin typeface="+mn-lt"/>
              </a:rPr>
              <a:t>512-272-4707</a:t>
            </a:r>
          </a:p>
          <a:p>
            <a:r>
              <a:rPr lang="nn-NO" b="1" dirty="0">
                <a:solidFill>
                  <a:srgbClr val="1F1F1F"/>
                </a:solidFill>
                <a:latin typeface="+mn-lt"/>
              </a:rPr>
              <a:t>www.</a:t>
            </a:r>
            <a:r>
              <a:rPr lang="nn-NO" b="1" i="0" dirty="0">
                <a:solidFill>
                  <a:srgbClr val="1F1F1F"/>
                </a:solidFill>
                <a:effectLst/>
                <a:latin typeface="+mn-lt"/>
              </a:rPr>
              <a:t>capitalclays.com</a:t>
            </a:r>
            <a:endParaRPr lang="en-US" dirty="0">
              <a:latin typeface="+mn-lt"/>
            </a:endParaRPr>
          </a:p>
        </p:txBody>
      </p:sp>
      <p:pic>
        <p:nvPicPr>
          <p:cNvPr id="57346" name="Picture 2" descr="https://scontent-dft4-3.xx.fbcdn.net/v/t1.0-1/c20.0.200.200/p200x200/11224370_964236436952140_9073549399757437070_n.jpg?oh=d2db1a39de98a083ab05165d9a81d1fc&amp;oe=5A58FD4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553" y="411480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4033836" y="4651801"/>
            <a:ext cx="40433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+mn-lt"/>
              </a:rPr>
              <a:t>7030 E FM 1431, Marble Falls, TX 78654</a:t>
            </a:r>
          </a:p>
          <a:p>
            <a:r>
              <a:rPr lang="en-US" b="1" dirty="0">
                <a:latin typeface="+mn-lt"/>
              </a:rPr>
              <a:t>(830) 265-4950</a:t>
            </a:r>
          </a:p>
          <a:p>
            <a:r>
              <a:rPr lang="en-US" b="1" dirty="0">
                <a:latin typeface="+mn-lt"/>
              </a:rPr>
              <a:t>www.copperheadclub.com</a:t>
            </a:r>
          </a:p>
        </p:txBody>
      </p:sp>
    </p:spTree>
    <p:extLst>
      <p:ext uri="{BB962C8B-B14F-4D97-AF65-F5344CB8AC3E}">
        <p14:creationId xmlns:p14="http://schemas.microsoft.com/office/powerpoint/2010/main" val="990223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184</Words>
  <Application>Microsoft Macintosh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Narrow</vt:lpstr>
      <vt:lpstr>Calibri</vt:lpstr>
      <vt:lpstr>Office Theme</vt:lpstr>
      <vt:lpstr>1_Office Theme</vt:lpstr>
      <vt:lpstr>Troop 52 Shotgun Shooting Basics</vt:lpstr>
      <vt:lpstr>Shotgun Parts</vt:lpstr>
      <vt:lpstr>Shotgun Ammunition</vt:lpstr>
      <vt:lpstr>Shotgun Operation</vt:lpstr>
      <vt:lpstr>Shotgun Shooting Fundamentals</vt:lpstr>
      <vt:lpstr>Shotgun Shooting Fundamentals</vt:lpstr>
      <vt:lpstr>Shotgun Shooting Fundamentals</vt:lpstr>
      <vt:lpstr>Shotgun Sports</vt:lpstr>
      <vt:lpstr>Shotgun Sports</vt:lpstr>
      <vt:lpstr>Questions?</vt:lpstr>
    </vt:vector>
  </TitlesOfParts>
  <Company>Advanced Micro Devices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Troop 52 Basic Rifle Shooting</dc:title>
  <dc:creator>Russell Horn, AMD</dc:creator>
  <cp:lastModifiedBy>Tray Bates</cp:lastModifiedBy>
  <cp:revision>9</cp:revision>
  <dcterms:created xsi:type="dcterms:W3CDTF">2015-01-12T00:40:42Z</dcterms:created>
  <dcterms:modified xsi:type="dcterms:W3CDTF">2021-04-04T04:14:55Z</dcterms:modified>
</cp:coreProperties>
</file>