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8" r:id="rId2"/>
    <p:sldId id="270" r:id="rId3"/>
    <p:sldId id="265" r:id="rId4"/>
    <p:sldId id="266" r:id="rId5"/>
    <p:sldId id="267" r:id="rId6"/>
    <p:sldId id="268" r:id="rId7"/>
    <p:sldId id="271" r:id="rId8"/>
  </p:sldIdLst>
  <p:sldSz cx="12192000" cy="6858000"/>
  <p:notesSz cx="6858000"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1" autoAdjust="0"/>
    <p:restoredTop sz="85696" autoAdjust="0"/>
  </p:normalViewPr>
  <p:slideViewPr>
    <p:cSldViewPr snapToGrid="0">
      <p:cViewPr varScale="1">
        <p:scale>
          <a:sx n="54" d="100"/>
          <a:sy n="54" d="100"/>
        </p:scale>
        <p:origin x="96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ott Beaverson" userId="6688c0c467057e56" providerId="LiveId" clId="{0D3D0990-5C3B-4547-B8F8-31D15A08F84D}"/>
    <pc:docChg chg="custSel addSld modSld modNotesMaster">
      <pc:chgData name="Scott Beaverson" userId="6688c0c467057e56" providerId="LiveId" clId="{0D3D0990-5C3B-4547-B8F8-31D15A08F84D}" dt="2024-04-16T00:13:41.760" v="1130" actId="1076"/>
      <pc:docMkLst>
        <pc:docMk/>
      </pc:docMkLst>
      <pc:sldChg chg="modSp mod">
        <pc:chgData name="Scott Beaverson" userId="6688c0c467057e56" providerId="LiveId" clId="{0D3D0990-5C3B-4547-B8F8-31D15A08F84D}" dt="2024-04-16T00:13:41.760" v="1130" actId="1076"/>
        <pc:sldMkLst>
          <pc:docMk/>
          <pc:sldMk cId="929606177" sldId="265"/>
        </pc:sldMkLst>
        <pc:graphicFrameChg chg="mod">
          <ac:chgData name="Scott Beaverson" userId="6688c0c467057e56" providerId="LiveId" clId="{0D3D0990-5C3B-4547-B8F8-31D15A08F84D}" dt="2024-04-16T00:13:41.760" v="1130" actId="1076"/>
          <ac:graphicFrameMkLst>
            <pc:docMk/>
            <pc:sldMk cId="929606177" sldId="265"/>
            <ac:graphicFrameMk id="2" creationId="{977B4B5E-6661-93B4-FBBC-D3486C61BA7C}"/>
          </ac:graphicFrameMkLst>
        </pc:graphicFrameChg>
      </pc:sldChg>
      <pc:sldChg chg="modSp mod">
        <pc:chgData name="Scott Beaverson" userId="6688c0c467057e56" providerId="LiveId" clId="{0D3D0990-5C3B-4547-B8F8-31D15A08F84D}" dt="2024-04-16T00:13:33.975" v="1129" actId="1076"/>
        <pc:sldMkLst>
          <pc:docMk/>
          <pc:sldMk cId="3907156415" sldId="266"/>
        </pc:sldMkLst>
        <pc:graphicFrameChg chg="mod modGraphic">
          <ac:chgData name="Scott Beaverson" userId="6688c0c467057e56" providerId="LiveId" clId="{0D3D0990-5C3B-4547-B8F8-31D15A08F84D}" dt="2024-04-16T00:13:33.975" v="1129" actId="1076"/>
          <ac:graphicFrameMkLst>
            <pc:docMk/>
            <pc:sldMk cId="3907156415" sldId="266"/>
            <ac:graphicFrameMk id="2" creationId="{977B4B5E-6661-93B4-FBBC-D3486C61BA7C}"/>
          </ac:graphicFrameMkLst>
        </pc:graphicFrameChg>
      </pc:sldChg>
      <pc:sldChg chg="modSp mod">
        <pc:chgData name="Scott Beaverson" userId="6688c0c467057e56" providerId="LiveId" clId="{0D3D0990-5C3B-4547-B8F8-31D15A08F84D}" dt="2024-04-16T00:13:28.589" v="1128" actId="1076"/>
        <pc:sldMkLst>
          <pc:docMk/>
          <pc:sldMk cId="772223056" sldId="267"/>
        </pc:sldMkLst>
        <pc:graphicFrameChg chg="mod">
          <ac:chgData name="Scott Beaverson" userId="6688c0c467057e56" providerId="LiveId" clId="{0D3D0990-5C3B-4547-B8F8-31D15A08F84D}" dt="2024-04-16T00:13:28.589" v="1128" actId="1076"/>
          <ac:graphicFrameMkLst>
            <pc:docMk/>
            <pc:sldMk cId="772223056" sldId="267"/>
            <ac:graphicFrameMk id="2" creationId="{977B4B5E-6661-93B4-FBBC-D3486C61BA7C}"/>
          </ac:graphicFrameMkLst>
        </pc:graphicFrameChg>
      </pc:sldChg>
      <pc:sldChg chg="modSp mod">
        <pc:chgData name="Scott Beaverson" userId="6688c0c467057e56" providerId="LiveId" clId="{0D3D0990-5C3B-4547-B8F8-31D15A08F84D}" dt="2024-04-16T00:13:17.804" v="1127" actId="1076"/>
        <pc:sldMkLst>
          <pc:docMk/>
          <pc:sldMk cId="1807611552" sldId="268"/>
        </pc:sldMkLst>
        <pc:graphicFrameChg chg="mod">
          <ac:chgData name="Scott Beaverson" userId="6688c0c467057e56" providerId="LiveId" clId="{0D3D0990-5C3B-4547-B8F8-31D15A08F84D}" dt="2024-04-16T00:13:17.804" v="1127" actId="1076"/>
          <ac:graphicFrameMkLst>
            <pc:docMk/>
            <pc:sldMk cId="1807611552" sldId="268"/>
            <ac:graphicFrameMk id="2" creationId="{977B4B5E-6661-93B4-FBBC-D3486C61BA7C}"/>
          </ac:graphicFrameMkLst>
        </pc:graphicFrameChg>
      </pc:sldChg>
      <pc:sldChg chg="modSp mod">
        <pc:chgData name="Scott Beaverson" userId="6688c0c467057e56" providerId="LiveId" clId="{0D3D0990-5C3B-4547-B8F8-31D15A08F84D}" dt="2024-04-15T23:57:29.498" v="1119" actId="20577"/>
        <pc:sldMkLst>
          <pc:docMk/>
          <pc:sldMk cId="3414702287" sldId="270"/>
        </pc:sldMkLst>
        <pc:spChg chg="mod">
          <ac:chgData name="Scott Beaverson" userId="6688c0c467057e56" providerId="LiveId" clId="{0D3D0990-5C3B-4547-B8F8-31D15A08F84D}" dt="2024-04-15T23:57:29.498" v="1119" actId="20577"/>
          <ac:spMkLst>
            <pc:docMk/>
            <pc:sldMk cId="3414702287" sldId="270"/>
            <ac:spMk id="5" creationId="{70F7136A-7C5D-D3CA-C2F9-58BF07824BAE}"/>
          </ac:spMkLst>
        </pc:spChg>
      </pc:sldChg>
      <pc:sldChg chg="addSp modSp new mod">
        <pc:chgData name="Scott Beaverson" userId="6688c0c467057e56" providerId="LiveId" clId="{0D3D0990-5C3B-4547-B8F8-31D15A08F84D}" dt="2024-04-12T22:56:14.632" v="652" actId="20577"/>
        <pc:sldMkLst>
          <pc:docMk/>
          <pc:sldMk cId="2484852116" sldId="271"/>
        </pc:sldMkLst>
        <pc:spChg chg="add mod">
          <ac:chgData name="Scott Beaverson" userId="6688c0c467057e56" providerId="LiveId" clId="{0D3D0990-5C3B-4547-B8F8-31D15A08F84D}" dt="2024-04-12T22:56:14.632" v="652" actId="20577"/>
          <ac:spMkLst>
            <pc:docMk/>
            <pc:sldMk cId="2484852116" sldId="271"/>
            <ac:spMk id="3" creationId="{2AB98F6B-1398-6A06-4ACE-7F2297AFA3E9}"/>
          </ac:spMkLst>
        </pc:spChg>
      </pc:sldChg>
    </pc:docChg>
  </pc:docChgLst>
  <pc:docChgLst>
    <pc:chgData name="Scott Beaverson" userId="6688c0c467057e56" providerId="LiveId" clId="{BA4AE183-1FF6-4531-AA16-EF3C2C80EDAD}"/>
    <pc:docChg chg="custSel modSld">
      <pc:chgData name="Scott Beaverson" userId="6688c0c467057e56" providerId="LiveId" clId="{BA4AE183-1FF6-4531-AA16-EF3C2C80EDAD}" dt="2024-06-06T16:19:58.127" v="174" actId="20577"/>
      <pc:docMkLst>
        <pc:docMk/>
      </pc:docMkLst>
      <pc:sldChg chg="modSp mod">
        <pc:chgData name="Scott Beaverson" userId="6688c0c467057e56" providerId="LiveId" clId="{BA4AE183-1FF6-4531-AA16-EF3C2C80EDAD}" dt="2024-06-06T16:19:58.127" v="174" actId="20577"/>
        <pc:sldMkLst>
          <pc:docMk/>
          <pc:sldMk cId="929606177" sldId="265"/>
        </pc:sldMkLst>
        <pc:graphicFrameChg chg="modGraphic">
          <ac:chgData name="Scott Beaverson" userId="6688c0c467057e56" providerId="LiveId" clId="{BA4AE183-1FF6-4531-AA16-EF3C2C80EDAD}" dt="2024-06-06T16:19:58.127" v="174" actId="20577"/>
          <ac:graphicFrameMkLst>
            <pc:docMk/>
            <pc:sldMk cId="929606177" sldId="265"/>
            <ac:graphicFrameMk id="2" creationId="{977B4B5E-6661-93B4-FBBC-D3486C61BA7C}"/>
          </ac:graphicFrameMkLst>
        </pc:graphicFrameChg>
      </pc:sldChg>
      <pc:sldChg chg="modSp mod">
        <pc:chgData name="Scott Beaverson" userId="6688c0c467057e56" providerId="LiveId" clId="{BA4AE183-1FF6-4531-AA16-EF3C2C80EDAD}" dt="2024-06-06T16:18:03.434" v="60" actId="20577"/>
        <pc:sldMkLst>
          <pc:docMk/>
          <pc:sldMk cId="3414702287" sldId="270"/>
        </pc:sldMkLst>
        <pc:spChg chg="mod">
          <ac:chgData name="Scott Beaverson" userId="6688c0c467057e56" providerId="LiveId" clId="{BA4AE183-1FF6-4531-AA16-EF3C2C80EDAD}" dt="2024-06-06T16:18:03.434" v="60" actId="20577"/>
          <ac:spMkLst>
            <pc:docMk/>
            <pc:sldMk cId="3414702287" sldId="270"/>
            <ac:spMk id="5" creationId="{70F7136A-7C5D-D3CA-C2F9-58BF07824BA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7311"/>
          </a:xfrm>
          <a:prstGeom prst="rect">
            <a:avLst/>
          </a:prstGeom>
        </p:spPr>
        <p:txBody>
          <a:bodyPr vert="horz" lIns="91440" tIns="45720" rIns="91440" bIns="45720" rtlCol="0"/>
          <a:lstStyle>
            <a:lvl1pPr algn="r">
              <a:defRPr sz="1200"/>
            </a:lvl1pPr>
          </a:lstStyle>
          <a:p>
            <a:fld id="{A5C20BB3-3CCB-4FE5-991B-82F6BCB48AF3}" type="datetimeFigureOut">
              <a:rPr lang="en-US" smtClean="0"/>
              <a:t>6/6/2024</a:t>
            </a:fld>
            <a:endParaRPr lang="en-US" dirty="0"/>
          </a:p>
        </p:txBody>
      </p:sp>
      <p:sp>
        <p:nvSpPr>
          <p:cNvPr id="4" name="Slide Image Placeholder 3"/>
          <p:cNvSpPr>
            <a:spLocks noGrp="1" noRot="1" noChangeAspect="1"/>
          </p:cNvSpPr>
          <p:nvPr>
            <p:ph type="sldImg" idx="2"/>
          </p:nvPr>
        </p:nvSpPr>
        <p:spPr>
          <a:xfrm>
            <a:off x="635000" y="1163638"/>
            <a:ext cx="5588000" cy="31432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82296"/>
            <a:ext cx="5486400" cy="366733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46554"/>
            <a:ext cx="2971800" cy="467310"/>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dirty="0"/>
          </a:p>
        </p:txBody>
      </p:sp>
    </p:spTree>
    <p:extLst>
      <p:ext uri="{BB962C8B-B14F-4D97-AF65-F5344CB8AC3E}">
        <p14:creationId xmlns:p14="http://schemas.microsoft.com/office/powerpoint/2010/main" val="1508537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3</a:t>
            </a:fld>
            <a:endParaRPr lang="en-US" dirty="0"/>
          </a:p>
        </p:txBody>
      </p:sp>
    </p:spTree>
    <p:extLst>
      <p:ext uri="{BB962C8B-B14F-4D97-AF65-F5344CB8AC3E}">
        <p14:creationId xmlns:p14="http://schemas.microsoft.com/office/powerpoint/2010/main" val="2914916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2912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88053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80389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93710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2614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0667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8207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89741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38491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6/6/2024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85278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92541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6/6/2024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874477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crimsonhollowhoa.com/" TargetMode="Externa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mailto:vicepresident@crimsonhollowhoa.com" TargetMode="External"/><Relationship Id="rId7" Type="http://schemas.openxmlformats.org/officeDocument/2006/relationships/hyperlink" Target="mailto:architecture_committee@crimsonhollowhoa.com" TargetMode="External"/><Relationship Id="rId2" Type="http://schemas.openxmlformats.org/officeDocument/2006/relationships/hyperlink" Target="mailto:president@crimsonhollowhoa.com" TargetMode="External"/><Relationship Id="rId1" Type="http://schemas.openxmlformats.org/officeDocument/2006/relationships/slideLayout" Target="../slideLayouts/slideLayout7.xml"/><Relationship Id="rId6" Type="http://schemas.openxmlformats.org/officeDocument/2006/relationships/hyperlink" Target="mailto:trustee@crimsonhollowhoa.com" TargetMode="External"/><Relationship Id="rId5" Type="http://schemas.openxmlformats.org/officeDocument/2006/relationships/hyperlink" Target="mailto:secretary@crimsonhollowhoa.com" TargetMode="External"/><Relationship Id="rId4" Type="http://schemas.openxmlformats.org/officeDocument/2006/relationships/hyperlink" Target="mailto:treasurer@crimsonhollowho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D60C94-0C9C-47B7-BE88-045235ACCC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46533" y="1552397"/>
            <a:ext cx="8420376" cy="3654081"/>
          </a:xfrm>
        </p:spPr>
        <p:txBody>
          <a:bodyPr anchor="ctr">
            <a:normAutofit/>
          </a:bodyPr>
          <a:lstStyle/>
          <a:p>
            <a:r>
              <a:rPr lang="en-US" sz="5400" dirty="0">
                <a:solidFill>
                  <a:schemeClr val="tx2"/>
                </a:solidFill>
              </a:rPr>
              <a:t>Crimson Hollow HOA Deed Restriction Enforcement</a:t>
            </a:r>
          </a:p>
        </p:txBody>
      </p:sp>
      <p:sp>
        <p:nvSpPr>
          <p:cNvPr id="11" name="Rectangle 10">
            <a:extLst>
              <a:ext uri="{FF2B5EF4-FFF2-40B4-BE49-F238E27FC236}">
                <a16:creationId xmlns:a16="http://schemas.microsoft.com/office/drawing/2014/main" id="{BFCF7016-AC99-433F-B943-24C3736E0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0"/>
            <a:ext cx="7579574" cy="64361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A03737D1-A930-4E3E-9160-3CD4AEC72A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1" y="453642"/>
            <a:ext cx="3615596" cy="645113"/>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14">
            <a:extLst>
              <a:ext uri="{FF2B5EF4-FFF2-40B4-BE49-F238E27FC236}">
                <a16:creationId xmlns:a16="http://schemas.microsoft.com/office/drawing/2014/main" id="{F71CFF33-010E-4E26-A285-83B1829823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5707627"/>
            <a:ext cx="11293913" cy="64922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462666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0F7136A-7C5D-D3CA-C2F9-58BF07824BAE}"/>
              </a:ext>
            </a:extLst>
          </p:cNvPr>
          <p:cNvSpPr txBox="1"/>
          <p:nvPr/>
        </p:nvSpPr>
        <p:spPr>
          <a:xfrm>
            <a:off x="469899" y="641927"/>
            <a:ext cx="11367059" cy="6063198"/>
          </a:xfrm>
          <a:prstGeom prst="rect">
            <a:avLst/>
          </a:prstGeom>
          <a:noFill/>
        </p:spPr>
        <p:txBody>
          <a:bodyPr wrap="square" rtlCol="0">
            <a:spAutoFit/>
          </a:bodyPr>
          <a:lstStyle/>
          <a:p>
            <a:r>
              <a:rPr lang="en-US" dirty="0"/>
              <a:t>Members of Crimson Hollow HOA											June 6, 2024</a:t>
            </a:r>
          </a:p>
          <a:p>
            <a:endParaRPr lang="en-US" dirty="0"/>
          </a:p>
          <a:p>
            <a:r>
              <a:rPr lang="en-US" sz="1600" dirty="0"/>
              <a:t>As a courtesy to all existing and new homeowners, and in the continued effort to maintain Crimson Hollow as a desirable single family residential subdivision while supporting property values for its member the Trustees and Officers of Crimson Hollow HOA want to recommunicate the allowable definitions of the Declaration of Restrictions (DR’s). </a:t>
            </a:r>
          </a:p>
          <a:p>
            <a:endParaRPr lang="en-US" sz="1600" dirty="0"/>
          </a:p>
          <a:p>
            <a:r>
              <a:rPr lang="en-US" sz="1600" dirty="0"/>
              <a:t>The Trustees and Officers have developed this set of acceptable standards to the DR’s that the Trustees and Officers will hold as allowable under its definition of the DR’s as well as specifics actions which will be enforced. The acceptable standards and enforceable actions are documented in the following pages.  The acceptable standards are intended to recognize the feedback that community members have provided over the last couple of years while recognizing the continuing need for high community norms to ensure the desirability and value of our Crimson Hollow Subdivision.</a:t>
            </a:r>
          </a:p>
          <a:p>
            <a:endParaRPr lang="en-US" sz="1600" dirty="0"/>
          </a:p>
          <a:p>
            <a:r>
              <a:rPr lang="en-US" sz="1600" dirty="0"/>
              <a:t>As per Section 5.1 - Violations Unlawful of each plat’s Declaration of Restrictions (DR’s) that provides “…the Association or any person or persons owning any residential lot may prosecute any proceedings at law, or in equity, against the person or persons violating or attempting to violate any such restrictions to prevent him or them from so doing, to cause the removal of any violation, and/or to recover damages for such violation or attempted violation.” </a:t>
            </a:r>
          </a:p>
          <a:p>
            <a:endParaRPr lang="en-US" sz="1600" dirty="0">
              <a:solidFill>
                <a:srgbClr val="FF0000"/>
              </a:solidFill>
            </a:endParaRPr>
          </a:p>
          <a:p>
            <a:r>
              <a:rPr lang="en-US" sz="1600" dirty="0"/>
              <a:t>Tom DeHaven – President and Trustee,  Jamie </a:t>
            </a:r>
            <a:r>
              <a:rPr lang="en-US" sz="1600" dirty="0" err="1"/>
              <a:t>Woodell</a:t>
            </a:r>
            <a:r>
              <a:rPr lang="en-US" sz="1600" dirty="0"/>
              <a:t> – Vice President </a:t>
            </a:r>
            <a:r>
              <a:rPr lang="en-US" sz="1600" dirty="0" err="1"/>
              <a:t>andTrustee</a:t>
            </a:r>
            <a:r>
              <a:rPr lang="en-US" sz="1600" dirty="0"/>
              <a:t>, Scott Beaverson – Treasurer and Trustee,  Adam Franklin – Secretary and Trustee,  Trina Fulton – Trustee</a:t>
            </a:r>
          </a:p>
          <a:p>
            <a:endParaRPr lang="en-US" sz="1600" dirty="0"/>
          </a:p>
          <a:p>
            <a:r>
              <a:rPr lang="en-US" sz="1600" dirty="0"/>
              <a:t>Be on the watch for the announcement of the summer Trustee &amp; Officer Open House – meet and greet, ask questions, let us know what is on your minds. </a:t>
            </a:r>
          </a:p>
          <a:p>
            <a:endParaRPr lang="en-US" sz="1600" dirty="0"/>
          </a:p>
          <a:p>
            <a:r>
              <a:rPr lang="en-US" sz="1600" dirty="0"/>
              <a:t>Contact information is on </a:t>
            </a:r>
            <a:r>
              <a:rPr lang="en-US" sz="1600" dirty="0">
                <a:hlinkClick r:id="rId2"/>
              </a:rPr>
              <a:t>www.crimsonhollowhoa.com</a:t>
            </a:r>
            <a:r>
              <a:rPr lang="en-US" sz="1600" dirty="0"/>
              <a:t> – New Officer contact emails on last page</a:t>
            </a:r>
          </a:p>
        </p:txBody>
      </p:sp>
    </p:spTree>
    <p:extLst>
      <p:ext uri="{BB962C8B-B14F-4D97-AF65-F5344CB8AC3E}">
        <p14:creationId xmlns:p14="http://schemas.microsoft.com/office/powerpoint/2010/main" val="3414702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977B4B5E-6661-93B4-FBBC-D3486C61BA7C}"/>
              </a:ext>
            </a:extLst>
          </p:cNvPr>
          <p:cNvGraphicFramePr>
            <a:graphicFrameLocks noGrp="1"/>
          </p:cNvGraphicFramePr>
          <p:nvPr>
            <p:extLst>
              <p:ext uri="{D42A27DB-BD31-4B8C-83A1-F6EECF244321}">
                <p14:modId xmlns:p14="http://schemas.microsoft.com/office/powerpoint/2010/main" val="234102829"/>
              </p:ext>
            </p:extLst>
          </p:nvPr>
        </p:nvGraphicFramePr>
        <p:xfrm>
          <a:off x="493891" y="628799"/>
          <a:ext cx="11516096" cy="5600401"/>
        </p:xfrm>
        <a:graphic>
          <a:graphicData uri="http://schemas.openxmlformats.org/drawingml/2006/table">
            <a:tbl>
              <a:tblPr firstRow="1" bandRow="1">
                <a:tableStyleId>{5C22544A-7EE6-4342-B048-85BDC9FD1C3A}</a:tableStyleId>
              </a:tblPr>
              <a:tblGrid>
                <a:gridCol w="1106197">
                  <a:extLst>
                    <a:ext uri="{9D8B030D-6E8A-4147-A177-3AD203B41FA5}">
                      <a16:colId xmlns:a16="http://schemas.microsoft.com/office/drawing/2014/main" val="4074397506"/>
                    </a:ext>
                  </a:extLst>
                </a:gridCol>
                <a:gridCol w="1385658">
                  <a:extLst>
                    <a:ext uri="{9D8B030D-6E8A-4147-A177-3AD203B41FA5}">
                      <a16:colId xmlns:a16="http://schemas.microsoft.com/office/drawing/2014/main" val="1000304846"/>
                    </a:ext>
                  </a:extLst>
                </a:gridCol>
                <a:gridCol w="5763869">
                  <a:extLst>
                    <a:ext uri="{9D8B030D-6E8A-4147-A177-3AD203B41FA5}">
                      <a16:colId xmlns:a16="http://schemas.microsoft.com/office/drawing/2014/main" val="2231254287"/>
                    </a:ext>
                  </a:extLst>
                </a:gridCol>
                <a:gridCol w="3260372">
                  <a:extLst>
                    <a:ext uri="{9D8B030D-6E8A-4147-A177-3AD203B41FA5}">
                      <a16:colId xmlns:a16="http://schemas.microsoft.com/office/drawing/2014/main" val="654547754"/>
                    </a:ext>
                  </a:extLst>
                </a:gridCol>
              </a:tblGrid>
              <a:tr h="662641">
                <a:tc>
                  <a:txBody>
                    <a:bodyPr/>
                    <a:lstStyle/>
                    <a:p>
                      <a:r>
                        <a:rPr lang="en-US" dirty="0"/>
                        <a:t>Area of Interest</a:t>
                      </a:r>
                    </a:p>
                  </a:txBody>
                  <a:tcPr/>
                </a:tc>
                <a:tc>
                  <a:txBody>
                    <a:bodyPr/>
                    <a:lstStyle/>
                    <a:p>
                      <a:r>
                        <a:rPr lang="en-US" dirty="0"/>
                        <a:t>Deed Restriction</a:t>
                      </a:r>
                    </a:p>
                  </a:txBody>
                  <a:tcPr/>
                </a:tc>
                <a:tc>
                  <a:txBody>
                    <a:bodyPr/>
                    <a:lstStyle/>
                    <a:p>
                      <a:pPr marL="0" indent="0" algn="ctr">
                        <a:buFont typeface="+mj-lt"/>
                        <a:buNone/>
                      </a:pPr>
                      <a:r>
                        <a:rPr lang="en-US" dirty="0"/>
                        <a:t>Acceptable Standard</a:t>
                      </a:r>
                    </a:p>
                  </a:txBody>
                  <a:tcPr/>
                </a:tc>
                <a:tc>
                  <a:txBody>
                    <a:bodyPr/>
                    <a:lstStyle/>
                    <a:p>
                      <a:pPr algn="ctr"/>
                      <a:r>
                        <a:rPr lang="en-US" dirty="0"/>
                        <a:t>Actions to be Enforced</a:t>
                      </a:r>
                    </a:p>
                  </a:txBody>
                  <a:tcPr/>
                </a:tc>
                <a:extLst>
                  <a:ext uri="{0D108BD9-81ED-4DB2-BD59-A6C34878D82A}">
                    <a16:rowId xmlns:a16="http://schemas.microsoft.com/office/drawing/2014/main" val="703585926"/>
                  </a:ext>
                </a:extLst>
              </a:tr>
              <a:tr h="662641">
                <a:tc>
                  <a:txBody>
                    <a:bodyPr/>
                    <a:lstStyle/>
                    <a:p>
                      <a:r>
                        <a:rPr lang="en-US" dirty="0"/>
                        <a:t>Signs</a:t>
                      </a:r>
                    </a:p>
                  </a:txBody>
                  <a:tcPr/>
                </a:tc>
                <a:tc>
                  <a:txBody>
                    <a:bodyPr/>
                    <a:lstStyle/>
                    <a:p>
                      <a:r>
                        <a:rPr lang="en-US" dirty="0"/>
                        <a:t>No Signs except home for sale signs</a:t>
                      </a:r>
                    </a:p>
                  </a:txBody>
                  <a:tcPr/>
                </a:tc>
                <a:tc>
                  <a:txBody>
                    <a:bodyPr/>
                    <a:lstStyle/>
                    <a:p>
                      <a:pPr marL="285750" indent="-285750">
                        <a:buFontTx/>
                        <a:buChar char="-"/>
                      </a:pPr>
                      <a:r>
                        <a:rPr lang="en-US" dirty="0"/>
                        <a:t>Home For Sale Signs - In Center of Yard</a:t>
                      </a:r>
                    </a:p>
                    <a:p>
                      <a:pPr marL="285750" indent="-285750">
                        <a:buFontTx/>
                        <a:buChar char="-"/>
                      </a:pPr>
                      <a:r>
                        <a:rPr lang="en-US" dirty="0"/>
                        <a:t>Children School / Activity Signs (preferably without sponsorship) - In landscaping next to house</a:t>
                      </a:r>
                    </a:p>
                    <a:p>
                      <a:pPr marL="285750" indent="-285750">
                        <a:buFontTx/>
                        <a:buChar char="-"/>
                      </a:pPr>
                      <a:r>
                        <a:rPr lang="en-US" dirty="0"/>
                        <a:t>Security Signs - in landscaping next to house</a:t>
                      </a:r>
                    </a:p>
                    <a:p>
                      <a:pPr marL="285750" indent="-285750">
                        <a:buFontTx/>
                        <a:buChar char="-"/>
                      </a:pPr>
                      <a:r>
                        <a:rPr lang="en-US" dirty="0"/>
                        <a:t>Pet Electric Fence Sign - in landscaping next to house</a:t>
                      </a:r>
                    </a:p>
                    <a:p>
                      <a:pPr marL="285750" indent="-285750">
                        <a:buFontTx/>
                        <a:buChar char="-"/>
                      </a:pPr>
                      <a:r>
                        <a:rPr lang="en-US" dirty="0"/>
                        <a:t>Holiday or decorative signs on the front patio </a:t>
                      </a:r>
                    </a:p>
                    <a:p>
                      <a:pPr marL="285750" indent="-285750">
                        <a:buFontTx/>
                        <a:buChar char="-"/>
                      </a:pPr>
                      <a:r>
                        <a:rPr lang="en-US" dirty="0"/>
                        <a:t>Birthday/Graduation Event signage – center of yard for 24 hours</a:t>
                      </a:r>
                    </a:p>
                  </a:txBody>
                  <a:tcPr/>
                </a:tc>
                <a:tc>
                  <a:txBody>
                    <a:bodyPr/>
                    <a:lstStyle/>
                    <a:p>
                      <a:r>
                        <a:rPr lang="en-US" dirty="0"/>
                        <a:t>- Signs not in the designated areas</a:t>
                      </a:r>
                    </a:p>
                    <a:p>
                      <a:r>
                        <a:rPr lang="en-US" dirty="0"/>
                        <a:t>- Advertisement Signs for personal business</a:t>
                      </a:r>
                    </a:p>
                    <a:p>
                      <a:r>
                        <a:rPr lang="en-US" dirty="0"/>
                        <a:t>- Advertisement Signs for on site service providers (remodeling, landscaping, etc.) – offer to post on HOA website and FB page</a:t>
                      </a:r>
                    </a:p>
                    <a:p>
                      <a:r>
                        <a:rPr lang="en-US" dirty="0"/>
                        <a:t>- Political Campaign Signs</a:t>
                      </a:r>
                    </a:p>
                  </a:txBody>
                  <a:tcPr/>
                </a:tc>
                <a:extLst>
                  <a:ext uri="{0D108BD9-81ED-4DB2-BD59-A6C34878D82A}">
                    <a16:rowId xmlns:a16="http://schemas.microsoft.com/office/drawing/2014/main" val="1282084485"/>
                  </a:ext>
                </a:extLst>
              </a:tr>
              <a:tr h="662641">
                <a:tc>
                  <a:txBody>
                    <a:bodyPr/>
                    <a:lstStyle/>
                    <a:p>
                      <a:r>
                        <a:rPr lang="en-US" dirty="0"/>
                        <a:t>Trash Cans</a:t>
                      </a:r>
                    </a:p>
                  </a:txBody>
                  <a:tcPr/>
                </a:tc>
                <a:tc>
                  <a:txBody>
                    <a:bodyPr/>
                    <a:lstStyle/>
                    <a:p>
                      <a:r>
                        <a:rPr lang="en-US" dirty="0"/>
                        <a:t>Stored in Garage</a:t>
                      </a:r>
                    </a:p>
                  </a:txBody>
                  <a:tcPr/>
                </a:tc>
                <a:tc>
                  <a:txBody>
                    <a:bodyPr/>
                    <a:lstStyle/>
                    <a:p>
                      <a:pPr marL="285750" indent="-285750">
                        <a:buFontTx/>
                        <a:buChar char="-"/>
                      </a:pPr>
                      <a:r>
                        <a:rPr lang="en-US" dirty="0"/>
                        <a:t>Stored in Garage</a:t>
                      </a:r>
                    </a:p>
                    <a:p>
                      <a:pPr marL="285750" indent="-285750">
                        <a:buFontTx/>
                        <a:buChar char="-"/>
                      </a:pPr>
                      <a:r>
                        <a:rPr lang="en-US" dirty="0"/>
                        <a:t>Store fully behind the house and camouflaged with landscaping</a:t>
                      </a:r>
                    </a:p>
                  </a:txBody>
                  <a:tcPr/>
                </a:tc>
                <a:tc>
                  <a:txBody>
                    <a:bodyPr/>
                    <a:lstStyle/>
                    <a:p>
                      <a:pPr marL="285750" indent="-285750">
                        <a:buFontTx/>
                        <a:buChar char="-"/>
                      </a:pPr>
                      <a:r>
                        <a:rPr lang="en-US" dirty="0"/>
                        <a:t>Stored in Driveway or on side of home</a:t>
                      </a:r>
                    </a:p>
                    <a:p>
                      <a:pPr marL="285750" indent="-285750">
                        <a:buFontTx/>
                        <a:buChar char="-"/>
                      </a:pPr>
                      <a:r>
                        <a:rPr lang="en-US" dirty="0"/>
                        <a:t>Using privacy fencing to camouflage the containers</a:t>
                      </a:r>
                    </a:p>
                  </a:txBody>
                  <a:tcPr/>
                </a:tc>
                <a:extLst>
                  <a:ext uri="{0D108BD9-81ED-4DB2-BD59-A6C34878D82A}">
                    <a16:rowId xmlns:a16="http://schemas.microsoft.com/office/drawing/2014/main" val="85046895"/>
                  </a:ext>
                </a:extLst>
              </a:tr>
              <a:tr h="662641">
                <a:tc>
                  <a:txBody>
                    <a:bodyPr/>
                    <a:lstStyle/>
                    <a:p>
                      <a:r>
                        <a:rPr lang="en-US" dirty="0"/>
                        <a:t>Trailers/ Campers/ RV/ Boats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Stored in Garage</a:t>
                      </a:r>
                    </a:p>
                  </a:txBody>
                  <a:tcPr/>
                </a:tc>
                <a:tc>
                  <a:txBody>
                    <a:bodyPr/>
                    <a:lstStyle/>
                    <a:p>
                      <a:pPr marL="285750" indent="-285750">
                        <a:buFontTx/>
                        <a:buChar char="-"/>
                      </a:pPr>
                      <a:r>
                        <a:rPr lang="en-US" dirty="0"/>
                        <a:t>Stored in Garage</a:t>
                      </a:r>
                    </a:p>
                    <a:p>
                      <a:pPr marL="285750" indent="-285750">
                        <a:buFontTx/>
                        <a:buChar char="-"/>
                      </a:pPr>
                      <a:r>
                        <a:rPr lang="en-US" dirty="0"/>
                        <a:t>Short term presence on property for seasonal cleaning  (winterizing </a:t>
                      </a:r>
                      <a:r>
                        <a:rPr lang="en-US"/>
                        <a:t>spring launching) – </a:t>
                      </a:r>
                      <a:r>
                        <a:rPr lang="en-US" dirty="0"/>
                        <a:t>3 days and mid season general maintenance – overnight (1 day)</a:t>
                      </a:r>
                    </a:p>
                  </a:txBody>
                  <a:tcPr/>
                </a:tc>
                <a:tc>
                  <a:txBody>
                    <a:bodyPr/>
                    <a:lstStyle/>
                    <a:p>
                      <a:pPr marL="285750" indent="-285750">
                        <a:buFontTx/>
                        <a:buChar char="-"/>
                      </a:pPr>
                      <a:r>
                        <a:rPr lang="en-US" dirty="0"/>
                        <a:t>Storing item continuously </a:t>
                      </a:r>
                    </a:p>
                    <a:p>
                      <a:pPr marL="285750" indent="-285750">
                        <a:buFontTx/>
                        <a:buChar char="-"/>
                      </a:pPr>
                      <a:r>
                        <a:rPr lang="en-US" dirty="0"/>
                        <a:t>Deemed continuous storage even if items is moved daily</a:t>
                      </a:r>
                    </a:p>
                  </a:txBody>
                  <a:tcPr/>
                </a:tc>
                <a:extLst>
                  <a:ext uri="{0D108BD9-81ED-4DB2-BD59-A6C34878D82A}">
                    <a16:rowId xmlns:a16="http://schemas.microsoft.com/office/drawing/2014/main" val="1606661456"/>
                  </a:ext>
                </a:extLst>
              </a:tr>
            </a:tbl>
          </a:graphicData>
        </a:graphic>
      </p:graphicFrame>
    </p:spTree>
    <p:extLst>
      <p:ext uri="{BB962C8B-B14F-4D97-AF65-F5344CB8AC3E}">
        <p14:creationId xmlns:p14="http://schemas.microsoft.com/office/powerpoint/2010/main" val="92960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977B4B5E-6661-93B4-FBBC-D3486C61BA7C}"/>
              </a:ext>
            </a:extLst>
          </p:cNvPr>
          <p:cNvGraphicFramePr>
            <a:graphicFrameLocks noGrp="1"/>
          </p:cNvGraphicFramePr>
          <p:nvPr>
            <p:extLst>
              <p:ext uri="{D42A27DB-BD31-4B8C-83A1-F6EECF244321}">
                <p14:modId xmlns:p14="http://schemas.microsoft.com/office/powerpoint/2010/main" val="3383073922"/>
              </p:ext>
            </p:extLst>
          </p:nvPr>
        </p:nvGraphicFramePr>
        <p:xfrm>
          <a:off x="471994" y="629229"/>
          <a:ext cx="11468099" cy="5874721"/>
        </p:xfrm>
        <a:graphic>
          <a:graphicData uri="http://schemas.openxmlformats.org/drawingml/2006/table">
            <a:tbl>
              <a:tblPr firstRow="1" bandRow="1">
                <a:tableStyleId>{5C22544A-7EE6-4342-B048-85BDC9FD1C3A}</a:tableStyleId>
              </a:tblPr>
              <a:tblGrid>
                <a:gridCol w="1447241">
                  <a:extLst>
                    <a:ext uri="{9D8B030D-6E8A-4147-A177-3AD203B41FA5}">
                      <a16:colId xmlns:a16="http://schemas.microsoft.com/office/drawing/2014/main" val="4074397506"/>
                    </a:ext>
                  </a:extLst>
                </a:gridCol>
                <a:gridCol w="2039815">
                  <a:extLst>
                    <a:ext uri="{9D8B030D-6E8A-4147-A177-3AD203B41FA5}">
                      <a16:colId xmlns:a16="http://schemas.microsoft.com/office/drawing/2014/main" val="1000304846"/>
                    </a:ext>
                  </a:extLst>
                </a:gridCol>
                <a:gridCol w="4521758">
                  <a:extLst>
                    <a:ext uri="{9D8B030D-6E8A-4147-A177-3AD203B41FA5}">
                      <a16:colId xmlns:a16="http://schemas.microsoft.com/office/drawing/2014/main" val="2231254287"/>
                    </a:ext>
                  </a:extLst>
                </a:gridCol>
                <a:gridCol w="3459285">
                  <a:extLst>
                    <a:ext uri="{9D8B030D-6E8A-4147-A177-3AD203B41FA5}">
                      <a16:colId xmlns:a16="http://schemas.microsoft.com/office/drawing/2014/main" val="654547754"/>
                    </a:ext>
                  </a:extLst>
                </a:gridCol>
              </a:tblGrid>
              <a:tr h="662641">
                <a:tc>
                  <a:txBody>
                    <a:bodyPr/>
                    <a:lstStyle/>
                    <a:p>
                      <a:r>
                        <a:rPr lang="en-US" dirty="0"/>
                        <a:t>Area of Interest</a:t>
                      </a:r>
                    </a:p>
                  </a:txBody>
                  <a:tcPr/>
                </a:tc>
                <a:tc>
                  <a:txBody>
                    <a:bodyPr/>
                    <a:lstStyle/>
                    <a:p>
                      <a:r>
                        <a:rPr lang="en-US" dirty="0"/>
                        <a:t>Deed Restriction</a:t>
                      </a:r>
                    </a:p>
                  </a:txBody>
                  <a:tcPr/>
                </a:tc>
                <a:tc>
                  <a:txBody>
                    <a:bodyPr/>
                    <a:lstStyle/>
                    <a:p>
                      <a:r>
                        <a:rPr lang="en-US" dirty="0"/>
                        <a:t>Acceptable Standard</a:t>
                      </a:r>
                    </a:p>
                  </a:txBody>
                  <a:tcPr/>
                </a:tc>
                <a:tc>
                  <a:txBody>
                    <a:bodyPr/>
                    <a:lstStyle/>
                    <a:p>
                      <a:r>
                        <a:rPr lang="en-US" dirty="0"/>
                        <a:t>Enforceable Actions</a:t>
                      </a:r>
                    </a:p>
                  </a:txBody>
                  <a:tcPr/>
                </a:tc>
                <a:extLst>
                  <a:ext uri="{0D108BD9-81ED-4DB2-BD59-A6C34878D82A}">
                    <a16:rowId xmlns:a16="http://schemas.microsoft.com/office/drawing/2014/main" val="703585926"/>
                  </a:ext>
                </a:extLst>
              </a:tr>
              <a:tr h="662641">
                <a:tc>
                  <a:txBody>
                    <a:bodyPr/>
                    <a:lstStyle/>
                    <a:p>
                      <a:r>
                        <a:rPr lang="en-US" dirty="0"/>
                        <a:t>Detached Structures</a:t>
                      </a:r>
                    </a:p>
                  </a:txBody>
                  <a:tcPr/>
                </a:tc>
                <a:tc>
                  <a:txBody>
                    <a:bodyPr/>
                    <a:lstStyle/>
                    <a:p>
                      <a:r>
                        <a:rPr lang="en-US" dirty="0"/>
                        <a:t>No detached structures</a:t>
                      </a:r>
                    </a:p>
                  </a:txBody>
                  <a:tcPr/>
                </a:tc>
                <a:tc>
                  <a:txBody>
                    <a:bodyPr/>
                    <a:lstStyle/>
                    <a:p>
                      <a:pPr marL="0" indent="0">
                        <a:buFontTx/>
                        <a:buNone/>
                      </a:pPr>
                      <a:r>
                        <a:rPr lang="en-US" dirty="0"/>
                        <a:t>All structures are required to be attached to the primary home using consistent materials – roof, siding, etc.  Also acceptable are low profile top open storage organizers for outdoor equipment such as cushion or pool accessories</a:t>
                      </a:r>
                    </a:p>
                  </a:txBody>
                  <a:tcPr/>
                </a:tc>
                <a:tc>
                  <a:txBody>
                    <a:bodyPr/>
                    <a:lstStyle/>
                    <a:p>
                      <a:r>
                        <a:rPr lang="en-US" dirty="0"/>
                        <a:t>Any detached shed, outbuilding, pool house, barn, garage, storage building</a:t>
                      </a:r>
                    </a:p>
                  </a:txBody>
                  <a:tcPr/>
                </a:tc>
                <a:extLst>
                  <a:ext uri="{0D108BD9-81ED-4DB2-BD59-A6C34878D82A}">
                    <a16:rowId xmlns:a16="http://schemas.microsoft.com/office/drawing/2014/main" val="1282084485"/>
                  </a:ext>
                </a:extLst>
              </a:tr>
              <a:tr h="662641">
                <a:tc>
                  <a:txBody>
                    <a:bodyPr/>
                    <a:lstStyle/>
                    <a:p>
                      <a:r>
                        <a:rPr lang="en-US" dirty="0"/>
                        <a:t>Tree in Curb Lane</a:t>
                      </a:r>
                    </a:p>
                  </a:txBody>
                  <a:tcPr/>
                </a:tc>
                <a:tc>
                  <a:txBody>
                    <a:bodyPr/>
                    <a:lstStyle/>
                    <a:p>
                      <a:r>
                        <a:rPr lang="en-US" dirty="0"/>
                        <a:t>Varies: 2 Front and1 curb, 2 front and 2 curb, or Lucas</a:t>
                      </a:r>
                    </a:p>
                    <a:p>
                      <a:r>
                        <a:rPr lang="en-US" dirty="0"/>
                        <a:t>County Street Plan</a:t>
                      </a:r>
                    </a:p>
                  </a:txBody>
                  <a:tcPr/>
                </a:tc>
                <a:tc>
                  <a:txBody>
                    <a:bodyPr/>
                    <a:lstStyle/>
                    <a:p>
                      <a:pPr marL="0" indent="0">
                        <a:buFontTx/>
                        <a:buNone/>
                      </a:pPr>
                      <a:r>
                        <a:rPr lang="en-US" dirty="0"/>
                        <a:t>Lucas County Engineer Approved Street Plan which is typically 2 trees in the curb lane. Homes on the circle of the cul-de-sac would be required to have one and corner lots would be required to have 4 to 5 depending on frontage ~ 1 tree every 75 feet</a:t>
                      </a:r>
                    </a:p>
                  </a:txBody>
                  <a:tcPr/>
                </a:tc>
                <a:tc>
                  <a:txBody>
                    <a:bodyPr/>
                    <a:lstStyle/>
                    <a:p>
                      <a:pPr marL="0" indent="0">
                        <a:buFontTx/>
                        <a:buNone/>
                      </a:pPr>
                      <a:r>
                        <a:rPr lang="en-US" dirty="0"/>
                        <a:t>Homes without trees in the Curb lane would be notified to complete within 60 days, between April and October</a:t>
                      </a:r>
                    </a:p>
                  </a:txBody>
                  <a:tcPr/>
                </a:tc>
                <a:extLst>
                  <a:ext uri="{0D108BD9-81ED-4DB2-BD59-A6C34878D82A}">
                    <a16:rowId xmlns:a16="http://schemas.microsoft.com/office/drawing/2014/main" val="85046895"/>
                  </a:ext>
                </a:extLst>
              </a:tr>
              <a:tr h="662641">
                <a:tc>
                  <a:txBody>
                    <a:bodyPr/>
                    <a:lstStyle/>
                    <a:p>
                      <a:r>
                        <a:rPr lang="en-US" dirty="0"/>
                        <a:t>Architectural Committee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Required review for additions, fences, solar panels, Swing Sets, Jungle Gym, Basketball hoops, pools, Landscaping,</a:t>
                      </a:r>
                    </a:p>
                  </a:txBody>
                  <a:tcPr/>
                </a:tc>
                <a:tc>
                  <a:txBody>
                    <a:bodyPr/>
                    <a:lstStyle/>
                    <a:p>
                      <a:pPr marL="0" indent="0">
                        <a:buFontTx/>
                        <a:buNone/>
                      </a:pPr>
                      <a:r>
                        <a:rPr lang="en-US" dirty="0"/>
                        <a:t>Required submission of design drawings, materials, etc. as per the deed restrictions to allow for a quick and detailed review</a:t>
                      </a:r>
                    </a:p>
                  </a:txBody>
                  <a:tcPr/>
                </a:tc>
                <a:tc>
                  <a:txBody>
                    <a:bodyPr/>
                    <a:lstStyle/>
                    <a:p>
                      <a:pPr marL="0" indent="0">
                        <a:buFontTx/>
                        <a:buNone/>
                      </a:pPr>
                      <a:r>
                        <a:rPr lang="en-US" dirty="0"/>
                        <a:t>Having work done that is in direct violation with DR’s – i.e., privacy fence, above ground pool, hedges, etc.</a:t>
                      </a:r>
                    </a:p>
                  </a:txBody>
                  <a:tcPr/>
                </a:tc>
                <a:extLst>
                  <a:ext uri="{0D108BD9-81ED-4DB2-BD59-A6C34878D82A}">
                    <a16:rowId xmlns:a16="http://schemas.microsoft.com/office/drawing/2014/main" val="1606661456"/>
                  </a:ext>
                </a:extLst>
              </a:tr>
            </a:tbl>
          </a:graphicData>
        </a:graphic>
      </p:graphicFrame>
    </p:spTree>
    <p:extLst>
      <p:ext uri="{BB962C8B-B14F-4D97-AF65-F5344CB8AC3E}">
        <p14:creationId xmlns:p14="http://schemas.microsoft.com/office/powerpoint/2010/main" val="3907156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977B4B5E-6661-93B4-FBBC-D3486C61BA7C}"/>
              </a:ext>
            </a:extLst>
          </p:cNvPr>
          <p:cNvGraphicFramePr>
            <a:graphicFrameLocks noGrp="1"/>
          </p:cNvGraphicFramePr>
          <p:nvPr>
            <p:extLst>
              <p:ext uri="{D42A27DB-BD31-4B8C-83A1-F6EECF244321}">
                <p14:modId xmlns:p14="http://schemas.microsoft.com/office/powerpoint/2010/main" val="3895921743"/>
              </p:ext>
            </p:extLst>
          </p:nvPr>
        </p:nvGraphicFramePr>
        <p:xfrm>
          <a:off x="492219" y="623925"/>
          <a:ext cx="11388436" cy="5760720"/>
        </p:xfrm>
        <a:graphic>
          <a:graphicData uri="http://schemas.openxmlformats.org/drawingml/2006/table">
            <a:tbl>
              <a:tblPr firstRow="1" bandRow="1">
                <a:tableStyleId>{5C22544A-7EE6-4342-B048-85BDC9FD1C3A}</a:tableStyleId>
              </a:tblPr>
              <a:tblGrid>
                <a:gridCol w="1328057">
                  <a:extLst>
                    <a:ext uri="{9D8B030D-6E8A-4147-A177-3AD203B41FA5}">
                      <a16:colId xmlns:a16="http://schemas.microsoft.com/office/drawing/2014/main" val="4074397506"/>
                    </a:ext>
                  </a:extLst>
                </a:gridCol>
                <a:gridCol w="1282700">
                  <a:extLst>
                    <a:ext uri="{9D8B030D-6E8A-4147-A177-3AD203B41FA5}">
                      <a16:colId xmlns:a16="http://schemas.microsoft.com/office/drawing/2014/main" val="1000304846"/>
                    </a:ext>
                  </a:extLst>
                </a:gridCol>
                <a:gridCol w="5203206">
                  <a:extLst>
                    <a:ext uri="{9D8B030D-6E8A-4147-A177-3AD203B41FA5}">
                      <a16:colId xmlns:a16="http://schemas.microsoft.com/office/drawing/2014/main" val="2231254287"/>
                    </a:ext>
                  </a:extLst>
                </a:gridCol>
                <a:gridCol w="3574473">
                  <a:extLst>
                    <a:ext uri="{9D8B030D-6E8A-4147-A177-3AD203B41FA5}">
                      <a16:colId xmlns:a16="http://schemas.microsoft.com/office/drawing/2014/main" val="654547754"/>
                    </a:ext>
                  </a:extLst>
                </a:gridCol>
              </a:tblGrid>
              <a:tr h="662641">
                <a:tc>
                  <a:txBody>
                    <a:bodyPr/>
                    <a:lstStyle/>
                    <a:p>
                      <a:r>
                        <a:rPr lang="en-US" dirty="0"/>
                        <a:t>Area of Interest</a:t>
                      </a:r>
                    </a:p>
                  </a:txBody>
                  <a:tcPr/>
                </a:tc>
                <a:tc>
                  <a:txBody>
                    <a:bodyPr/>
                    <a:lstStyle/>
                    <a:p>
                      <a:r>
                        <a:rPr lang="en-US" dirty="0"/>
                        <a:t>Deed Restriction</a:t>
                      </a:r>
                    </a:p>
                  </a:txBody>
                  <a:tcPr/>
                </a:tc>
                <a:tc>
                  <a:txBody>
                    <a:bodyPr/>
                    <a:lstStyle/>
                    <a:p>
                      <a:r>
                        <a:rPr lang="en-US" dirty="0"/>
                        <a:t>Acceptable Standard</a:t>
                      </a:r>
                    </a:p>
                  </a:txBody>
                  <a:tcPr/>
                </a:tc>
                <a:tc>
                  <a:txBody>
                    <a:bodyPr/>
                    <a:lstStyle/>
                    <a:p>
                      <a:r>
                        <a:rPr lang="en-US" dirty="0"/>
                        <a:t>Enforceable Actions</a:t>
                      </a:r>
                    </a:p>
                  </a:txBody>
                  <a:tcPr/>
                </a:tc>
                <a:extLst>
                  <a:ext uri="{0D108BD9-81ED-4DB2-BD59-A6C34878D82A}">
                    <a16:rowId xmlns:a16="http://schemas.microsoft.com/office/drawing/2014/main" val="703585926"/>
                  </a:ext>
                </a:extLst>
              </a:tr>
              <a:tr h="662641">
                <a:tc>
                  <a:txBody>
                    <a:bodyPr/>
                    <a:lstStyle/>
                    <a:p>
                      <a:r>
                        <a:rPr lang="en-US" dirty="0"/>
                        <a:t>Blockage of Easement</a:t>
                      </a:r>
                    </a:p>
                  </a:txBody>
                  <a:tcPr/>
                </a:tc>
                <a:tc>
                  <a:txBody>
                    <a:bodyPr/>
                    <a:lstStyle/>
                    <a:p>
                      <a:r>
                        <a:rPr lang="en-US" dirty="0"/>
                        <a:t>Access to Access Points</a:t>
                      </a:r>
                    </a:p>
                  </a:txBody>
                  <a:tcPr/>
                </a:tc>
                <a:tc>
                  <a:txBody>
                    <a:bodyPr/>
                    <a:lstStyle/>
                    <a:p>
                      <a:pPr marL="0" indent="0">
                        <a:buFontTx/>
                        <a:buNone/>
                      </a:pPr>
                      <a:r>
                        <a:rPr lang="en-US" dirty="0"/>
                        <a:t>HOA and its vendors have the right to access Buffer Lots in CH via the allotted access/easement points</a:t>
                      </a:r>
                    </a:p>
                  </a:txBody>
                  <a:tcPr/>
                </a:tc>
                <a:tc>
                  <a:txBody>
                    <a:bodyPr/>
                    <a:lstStyle/>
                    <a:p>
                      <a:r>
                        <a:rPr lang="en-US" dirty="0"/>
                        <a:t>Blocking access point </a:t>
                      </a:r>
                    </a:p>
                  </a:txBody>
                  <a:tcPr/>
                </a:tc>
                <a:extLst>
                  <a:ext uri="{0D108BD9-81ED-4DB2-BD59-A6C34878D82A}">
                    <a16:rowId xmlns:a16="http://schemas.microsoft.com/office/drawing/2014/main" val="1282084485"/>
                  </a:ext>
                </a:extLst>
              </a:tr>
              <a:tr h="662641">
                <a:tc>
                  <a:txBody>
                    <a:bodyPr/>
                    <a:lstStyle/>
                    <a:p>
                      <a:r>
                        <a:rPr lang="en-US" dirty="0"/>
                        <a:t>Pets</a:t>
                      </a:r>
                    </a:p>
                  </a:txBody>
                  <a:tcPr/>
                </a:tc>
                <a:tc>
                  <a:txBody>
                    <a:bodyPr/>
                    <a:lstStyle/>
                    <a:p>
                      <a:r>
                        <a:rPr lang="en-US" dirty="0"/>
                        <a:t>Pet </a:t>
                      </a:r>
                      <a:r>
                        <a:rPr lang="en-US" dirty="0" err="1"/>
                        <a:t>Mgmt</a:t>
                      </a:r>
                      <a:endParaRPr lang="en-US" dirty="0"/>
                    </a:p>
                  </a:txBody>
                  <a:tcPr/>
                </a:tc>
                <a:tc>
                  <a:txBody>
                    <a:bodyPr/>
                    <a:lstStyle/>
                    <a:p>
                      <a:pPr marL="0" indent="0">
                        <a:buFontTx/>
                        <a:buNone/>
                      </a:pPr>
                      <a:r>
                        <a:rPr lang="en-US" dirty="0"/>
                        <a:t>Pets are welcome in CH. All pets are to be indoor pets and are to be managed to ensure a harmonious community for all. </a:t>
                      </a:r>
                    </a:p>
                  </a:txBody>
                  <a:tcPr/>
                </a:tc>
                <a:tc>
                  <a:txBody>
                    <a:bodyPr/>
                    <a:lstStyle/>
                    <a:p>
                      <a:pPr marL="0" indent="0">
                        <a:buFontTx/>
                        <a:buNone/>
                      </a:pPr>
                      <a:r>
                        <a:rPr lang="en-US" dirty="0"/>
                        <a:t>Outdoor pets, unattended pets, excessive bark pets after reported to the Sherriff</a:t>
                      </a:r>
                    </a:p>
                  </a:txBody>
                  <a:tcPr/>
                </a:tc>
                <a:extLst>
                  <a:ext uri="{0D108BD9-81ED-4DB2-BD59-A6C34878D82A}">
                    <a16:rowId xmlns:a16="http://schemas.microsoft.com/office/drawing/2014/main" val="85046895"/>
                  </a:ext>
                </a:extLst>
              </a:tr>
              <a:tr h="662641">
                <a:tc>
                  <a:txBody>
                    <a:bodyPr/>
                    <a:lstStyle/>
                    <a:p>
                      <a:r>
                        <a:rPr lang="en-US" dirty="0"/>
                        <a:t>Lawn </a:t>
                      </a:r>
                      <a:r>
                        <a:rPr lang="en-US" dirty="0" err="1"/>
                        <a:t>Maint</a:t>
                      </a:r>
                      <a:r>
                        <a:rPr lang="en-US" dirty="0"/>
                        <a: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Weeds, underbrush, unsightly growth</a:t>
                      </a:r>
                    </a:p>
                  </a:txBody>
                  <a:tcPr/>
                </a:tc>
                <a:tc>
                  <a:txBody>
                    <a:bodyPr/>
                    <a:lstStyle/>
                    <a:p>
                      <a:pPr marL="0" indent="0">
                        <a:buFontTx/>
                        <a:buNone/>
                      </a:pPr>
                      <a:r>
                        <a:rPr lang="en-US" dirty="0"/>
                        <a:t>Residents are to maintain their property to maintain a harmonious community</a:t>
                      </a:r>
                    </a:p>
                  </a:txBody>
                  <a:tcPr/>
                </a:tc>
                <a:tc>
                  <a:txBody>
                    <a:bodyPr/>
                    <a:lstStyle/>
                    <a:p>
                      <a:pPr marL="0" indent="0">
                        <a:buFontTx/>
                        <a:buNone/>
                      </a:pPr>
                      <a:r>
                        <a:rPr lang="en-US" dirty="0"/>
                        <a:t>Residents that have abandoned their yards maintenance will have enforcement measures executed</a:t>
                      </a:r>
                    </a:p>
                  </a:txBody>
                  <a:tcPr/>
                </a:tc>
                <a:extLst>
                  <a:ext uri="{0D108BD9-81ED-4DB2-BD59-A6C34878D82A}">
                    <a16:rowId xmlns:a16="http://schemas.microsoft.com/office/drawing/2014/main" val="1606661456"/>
                  </a:ext>
                </a:extLst>
              </a:tr>
              <a:tr h="662641">
                <a:tc>
                  <a:txBody>
                    <a:bodyPr/>
                    <a:lstStyle/>
                    <a:p>
                      <a:r>
                        <a:rPr lang="en-US" dirty="0"/>
                        <a:t>Pools</a:t>
                      </a:r>
                    </a:p>
                  </a:txBody>
                  <a:tcPr/>
                </a:tc>
                <a:tc>
                  <a:txBody>
                    <a:bodyPr/>
                    <a:lstStyle/>
                    <a:p>
                      <a:r>
                        <a:rPr lang="en-US" dirty="0"/>
                        <a:t>No Above Ground</a:t>
                      </a:r>
                    </a:p>
                  </a:txBody>
                  <a:tcPr/>
                </a:tc>
                <a:tc>
                  <a:txBody>
                    <a:bodyPr/>
                    <a:lstStyle/>
                    <a:p>
                      <a:r>
                        <a:rPr lang="en-US" dirty="0"/>
                        <a:t>All pools are to be reviewed by the Architectural Committee prior to installation. Above Ground Pools are prohibited</a:t>
                      </a:r>
                    </a:p>
                  </a:txBody>
                  <a:tcPr/>
                </a:tc>
                <a:tc>
                  <a:txBody>
                    <a:bodyPr/>
                    <a:lstStyle/>
                    <a:p>
                      <a:r>
                        <a:rPr lang="en-US" dirty="0"/>
                        <a:t>Above Ground Pools will have enforcement measures executed</a:t>
                      </a:r>
                    </a:p>
                  </a:txBody>
                  <a:tcPr/>
                </a:tc>
                <a:extLst>
                  <a:ext uri="{0D108BD9-81ED-4DB2-BD59-A6C34878D82A}">
                    <a16:rowId xmlns:a16="http://schemas.microsoft.com/office/drawing/2014/main" val="49596207"/>
                  </a:ext>
                </a:extLst>
              </a:tr>
              <a:tr h="662641">
                <a:tc>
                  <a:txBody>
                    <a:bodyPr/>
                    <a:lstStyle/>
                    <a:p>
                      <a:r>
                        <a:rPr lang="en-US" dirty="0"/>
                        <a:t>Satellite/ Antenna</a:t>
                      </a:r>
                    </a:p>
                  </a:txBody>
                  <a:tcPr/>
                </a:tc>
                <a:tc>
                  <a:txBody>
                    <a:bodyPr/>
                    <a:lstStyle/>
                    <a:p>
                      <a:r>
                        <a:rPr lang="en-US" dirty="0"/>
                        <a:t>Location</a:t>
                      </a:r>
                    </a:p>
                  </a:txBody>
                  <a:tcPr/>
                </a:tc>
                <a:tc>
                  <a:txBody>
                    <a:bodyPr/>
                    <a:lstStyle/>
                    <a:p>
                      <a:r>
                        <a:rPr lang="en-US" dirty="0"/>
                        <a:t>Satellite dishes are to be smaller the 24 inches and are not to be visible from the street. Antenna are prohibited</a:t>
                      </a:r>
                    </a:p>
                  </a:txBody>
                  <a:tcPr/>
                </a:tc>
                <a:tc>
                  <a:txBody>
                    <a:bodyPr/>
                    <a:lstStyle/>
                    <a:p>
                      <a:r>
                        <a:rPr lang="en-US" dirty="0"/>
                        <a:t>Satellite dishes visible from the street or any Antenna</a:t>
                      </a:r>
                    </a:p>
                  </a:txBody>
                  <a:tcPr/>
                </a:tc>
                <a:extLst>
                  <a:ext uri="{0D108BD9-81ED-4DB2-BD59-A6C34878D82A}">
                    <a16:rowId xmlns:a16="http://schemas.microsoft.com/office/drawing/2014/main" val="1804917249"/>
                  </a:ext>
                </a:extLst>
              </a:tr>
            </a:tbl>
          </a:graphicData>
        </a:graphic>
      </p:graphicFrame>
    </p:spTree>
    <p:extLst>
      <p:ext uri="{BB962C8B-B14F-4D97-AF65-F5344CB8AC3E}">
        <p14:creationId xmlns:p14="http://schemas.microsoft.com/office/powerpoint/2010/main" val="772223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977B4B5E-6661-93B4-FBBC-D3486C61BA7C}"/>
              </a:ext>
            </a:extLst>
          </p:cNvPr>
          <p:cNvGraphicFramePr>
            <a:graphicFrameLocks noGrp="1"/>
          </p:cNvGraphicFramePr>
          <p:nvPr>
            <p:extLst>
              <p:ext uri="{D42A27DB-BD31-4B8C-83A1-F6EECF244321}">
                <p14:modId xmlns:p14="http://schemas.microsoft.com/office/powerpoint/2010/main" val="31645411"/>
              </p:ext>
            </p:extLst>
          </p:nvPr>
        </p:nvGraphicFramePr>
        <p:xfrm>
          <a:off x="472273" y="629229"/>
          <a:ext cx="11388436" cy="4068482"/>
        </p:xfrm>
        <a:graphic>
          <a:graphicData uri="http://schemas.openxmlformats.org/drawingml/2006/table">
            <a:tbl>
              <a:tblPr firstRow="1" bandRow="1">
                <a:tableStyleId>{5C22544A-7EE6-4342-B048-85BDC9FD1C3A}</a:tableStyleId>
              </a:tblPr>
              <a:tblGrid>
                <a:gridCol w="1404257">
                  <a:extLst>
                    <a:ext uri="{9D8B030D-6E8A-4147-A177-3AD203B41FA5}">
                      <a16:colId xmlns:a16="http://schemas.microsoft.com/office/drawing/2014/main" val="4074397506"/>
                    </a:ext>
                  </a:extLst>
                </a:gridCol>
                <a:gridCol w="1397000">
                  <a:extLst>
                    <a:ext uri="{9D8B030D-6E8A-4147-A177-3AD203B41FA5}">
                      <a16:colId xmlns:a16="http://schemas.microsoft.com/office/drawing/2014/main" val="1000304846"/>
                    </a:ext>
                  </a:extLst>
                </a:gridCol>
                <a:gridCol w="5012706">
                  <a:extLst>
                    <a:ext uri="{9D8B030D-6E8A-4147-A177-3AD203B41FA5}">
                      <a16:colId xmlns:a16="http://schemas.microsoft.com/office/drawing/2014/main" val="2231254287"/>
                    </a:ext>
                  </a:extLst>
                </a:gridCol>
                <a:gridCol w="3574473">
                  <a:extLst>
                    <a:ext uri="{9D8B030D-6E8A-4147-A177-3AD203B41FA5}">
                      <a16:colId xmlns:a16="http://schemas.microsoft.com/office/drawing/2014/main" val="654547754"/>
                    </a:ext>
                  </a:extLst>
                </a:gridCol>
              </a:tblGrid>
              <a:tr h="662641">
                <a:tc>
                  <a:txBody>
                    <a:bodyPr/>
                    <a:lstStyle/>
                    <a:p>
                      <a:r>
                        <a:rPr lang="en-US" dirty="0"/>
                        <a:t>Area of Interest</a:t>
                      </a:r>
                    </a:p>
                  </a:txBody>
                  <a:tcPr/>
                </a:tc>
                <a:tc>
                  <a:txBody>
                    <a:bodyPr/>
                    <a:lstStyle/>
                    <a:p>
                      <a:r>
                        <a:rPr lang="en-US" dirty="0"/>
                        <a:t>Deed Restriction</a:t>
                      </a:r>
                    </a:p>
                  </a:txBody>
                  <a:tcPr/>
                </a:tc>
                <a:tc>
                  <a:txBody>
                    <a:bodyPr/>
                    <a:lstStyle/>
                    <a:p>
                      <a:r>
                        <a:rPr lang="en-US" dirty="0"/>
                        <a:t>Acceptable Standard</a:t>
                      </a:r>
                    </a:p>
                  </a:txBody>
                  <a:tcPr/>
                </a:tc>
                <a:tc>
                  <a:txBody>
                    <a:bodyPr/>
                    <a:lstStyle/>
                    <a:p>
                      <a:r>
                        <a:rPr lang="en-US" dirty="0"/>
                        <a:t>Enforceable Actions</a:t>
                      </a:r>
                    </a:p>
                  </a:txBody>
                  <a:tcPr/>
                </a:tc>
                <a:extLst>
                  <a:ext uri="{0D108BD9-81ED-4DB2-BD59-A6C34878D82A}">
                    <a16:rowId xmlns:a16="http://schemas.microsoft.com/office/drawing/2014/main" val="703585926"/>
                  </a:ext>
                </a:extLst>
              </a:tr>
              <a:tr h="662641">
                <a:tc>
                  <a:txBody>
                    <a:bodyPr/>
                    <a:lstStyle/>
                    <a:p>
                      <a:r>
                        <a:rPr lang="en-US" dirty="0"/>
                        <a:t>Maintenance of Front of Home</a:t>
                      </a:r>
                    </a:p>
                  </a:txBody>
                  <a:tcPr/>
                </a:tc>
                <a:tc>
                  <a:txBody>
                    <a:bodyPr/>
                    <a:lstStyle/>
                    <a:p>
                      <a:r>
                        <a:rPr lang="en-US" dirty="0"/>
                        <a:t>Materials used</a:t>
                      </a:r>
                    </a:p>
                  </a:txBody>
                  <a:tcPr/>
                </a:tc>
                <a:tc>
                  <a:txBody>
                    <a:bodyPr/>
                    <a:lstStyle/>
                    <a:p>
                      <a:pPr marL="0" indent="0">
                        <a:buFontTx/>
                        <a:buNone/>
                      </a:pPr>
                      <a:r>
                        <a:rPr lang="en-US" dirty="0"/>
                        <a:t>Materials to be used on the front of homes in CH are stone, brick, wood or cement board. No vinyl siding is permitted on the front of the homes.</a:t>
                      </a:r>
                    </a:p>
                  </a:txBody>
                  <a:tcPr/>
                </a:tc>
                <a:tc>
                  <a:txBody>
                    <a:bodyPr/>
                    <a:lstStyle/>
                    <a:p>
                      <a:r>
                        <a:rPr lang="en-US" dirty="0"/>
                        <a:t>Use of vinyl siding on the front of the home</a:t>
                      </a:r>
                    </a:p>
                  </a:txBody>
                  <a:tcPr/>
                </a:tc>
                <a:extLst>
                  <a:ext uri="{0D108BD9-81ED-4DB2-BD59-A6C34878D82A}">
                    <a16:rowId xmlns:a16="http://schemas.microsoft.com/office/drawing/2014/main" val="1282084485"/>
                  </a:ext>
                </a:extLst>
              </a:tr>
              <a:tr h="662641">
                <a:tc>
                  <a:txBody>
                    <a:bodyPr/>
                    <a:lstStyle/>
                    <a:p>
                      <a:r>
                        <a:rPr lang="en-US" dirty="0"/>
                        <a:t>Wells</a:t>
                      </a:r>
                    </a:p>
                  </a:txBody>
                  <a:tcPr/>
                </a:tc>
                <a:tc>
                  <a:txBody>
                    <a:bodyPr/>
                    <a:lstStyle/>
                    <a:p>
                      <a:r>
                        <a:rPr lang="en-US" dirty="0"/>
                        <a:t>Are wells allowed</a:t>
                      </a:r>
                    </a:p>
                  </a:txBody>
                  <a:tcPr/>
                </a:tc>
                <a:tc>
                  <a:txBody>
                    <a:bodyPr/>
                    <a:lstStyle/>
                    <a:p>
                      <a:pPr marL="0" indent="0">
                        <a:buFontTx/>
                        <a:buNone/>
                      </a:pPr>
                      <a:r>
                        <a:rPr lang="en-US" dirty="0"/>
                        <a:t>Wells are only permitted for water to be used for irrigation</a:t>
                      </a:r>
                    </a:p>
                  </a:txBody>
                  <a:tcPr/>
                </a:tc>
                <a:tc>
                  <a:txBody>
                    <a:bodyPr/>
                    <a:lstStyle/>
                    <a:p>
                      <a:pPr marL="0" indent="0">
                        <a:buFontTx/>
                        <a:buNone/>
                      </a:pPr>
                      <a:r>
                        <a:rPr lang="en-US" dirty="0"/>
                        <a:t>Any well other than for water for irrigation</a:t>
                      </a:r>
                    </a:p>
                  </a:txBody>
                  <a:tcPr/>
                </a:tc>
                <a:extLst>
                  <a:ext uri="{0D108BD9-81ED-4DB2-BD59-A6C34878D82A}">
                    <a16:rowId xmlns:a16="http://schemas.microsoft.com/office/drawing/2014/main" val="85046895"/>
                  </a:ext>
                </a:extLst>
              </a:tr>
              <a:tr h="662641">
                <a:tc>
                  <a:txBody>
                    <a:bodyPr/>
                    <a:lstStyle/>
                    <a:p>
                      <a:r>
                        <a:rPr lang="en-US" dirty="0"/>
                        <a:t>Property Structure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Single Family Homes</a:t>
                      </a:r>
                    </a:p>
                  </a:txBody>
                  <a:tcPr/>
                </a:tc>
                <a:tc>
                  <a:txBody>
                    <a:bodyPr/>
                    <a:lstStyle/>
                    <a:p>
                      <a:pPr marL="0" indent="0">
                        <a:buFontTx/>
                        <a:buNone/>
                      </a:pPr>
                      <a:r>
                        <a:rPr lang="en-US" dirty="0"/>
                        <a:t>CH is a single-family home development. Multi-family homes or lots with multiple dwellings are prohibited. </a:t>
                      </a:r>
                    </a:p>
                  </a:txBody>
                  <a:tcPr/>
                </a:tc>
                <a:tc>
                  <a:txBody>
                    <a:bodyPr/>
                    <a:lstStyle/>
                    <a:p>
                      <a:pPr marL="0" indent="0">
                        <a:buFontTx/>
                        <a:buNone/>
                      </a:pPr>
                      <a:r>
                        <a:rPr lang="en-US" dirty="0"/>
                        <a:t>Construction of a multi family or more than one dwelling on a lot</a:t>
                      </a:r>
                    </a:p>
                  </a:txBody>
                  <a:tcPr/>
                </a:tc>
                <a:extLst>
                  <a:ext uri="{0D108BD9-81ED-4DB2-BD59-A6C34878D82A}">
                    <a16:rowId xmlns:a16="http://schemas.microsoft.com/office/drawing/2014/main" val="1606661456"/>
                  </a:ext>
                </a:extLst>
              </a:tr>
              <a:tr h="662641">
                <a:tc>
                  <a:txBody>
                    <a:bodyPr/>
                    <a:lstStyle/>
                    <a:p>
                      <a:r>
                        <a:rPr lang="en-US" dirty="0"/>
                        <a:t>Mailboxes</a:t>
                      </a:r>
                    </a:p>
                  </a:txBody>
                  <a:tcPr/>
                </a:tc>
                <a:tc>
                  <a:txBody>
                    <a:bodyPr/>
                    <a:lstStyle/>
                    <a:p>
                      <a:r>
                        <a:rPr lang="en-US" dirty="0"/>
                        <a:t>Residents Maintenance</a:t>
                      </a:r>
                    </a:p>
                  </a:txBody>
                  <a:tcPr/>
                </a:tc>
                <a:tc>
                  <a:txBody>
                    <a:bodyPr/>
                    <a:lstStyle/>
                    <a:p>
                      <a:r>
                        <a:rPr lang="en-US" dirty="0"/>
                        <a:t>Resident is to keep their mailbox in working order and good appearance, regular painting will make it last</a:t>
                      </a:r>
                    </a:p>
                  </a:txBody>
                  <a:tcPr/>
                </a:tc>
                <a:tc>
                  <a:txBody>
                    <a:bodyPr/>
                    <a:lstStyle/>
                    <a:p>
                      <a:r>
                        <a:rPr lang="en-US" dirty="0"/>
                        <a:t>Rotting, leaning or unpainted mailboxes – No Plastic mailboxes</a:t>
                      </a:r>
                    </a:p>
                  </a:txBody>
                  <a:tcPr/>
                </a:tc>
                <a:extLst>
                  <a:ext uri="{0D108BD9-81ED-4DB2-BD59-A6C34878D82A}">
                    <a16:rowId xmlns:a16="http://schemas.microsoft.com/office/drawing/2014/main" val="49596207"/>
                  </a:ext>
                </a:extLst>
              </a:tr>
            </a:tbl>
          </a:graphicData>
        </a:graphic>
      </p:graphicFrame>
    </p:spTree>
    <p:extLst>
      <p:ext uri="{BB962C8B-B14F-4D97-AF65-F5344CB8AC3E}">
        <p14:creationId xmlns:p14="http://schemas.microsoft.com/office/powerpoint/2010/main" val="1807611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B98F6B-1398-6A06-4ACE-7F2297AFA3E9}"/>
              </a:ext>
            </a:extLst>
          </p:cNvPr>
          <p:cNvSpPr txBox="1"/>
          <p:nvPr/>
        </p:nvSpPr>
        <p:spPr>
          <a:xfrm>
            <a:off x="668976" y="1294411"/>
            <a:ext cx="10854047" cy="3561360"/>
          </a:xfrm>
          <a:prstGeom prst="rect">
            <a:avLst/>
          </a:prstGeom>
          <a:noFill/>
        </p:spPr>
        <p:txBody>
          <a:bodyPr wrap="square">
            <a:spAutoFit/>
          </a:bodyPr>
          <a:lstStyle/>
          <a:p>
            <a:pPr marL="0" marR="0">
              <a:lnSpc>
                <a:spcPct val="107000"/>
              </a:lnSpc>
              <a:spcBef>
                <a:spcPts val="0"/>
              </a:spcBef>
              <a:spcAft>
                <a:spcPts val="800"/>
              </a:spcAft>
            </a:pPr>
            <a:r>
              <a:rPr lang="en-US" dirty="0"/>
              <a:t>New Email Address for Officers</a:t>
            </a:r>
          </a:p>
          <a:p>
            <a:pPr marL="285750" marR="0" indent="-285750">
              <a:lnSpc>
                <a:spcPct val="107000"/>
              </a:lnSpc>
              <a:spcBef>
                <a:spcPts val="0"/>
              </a:spcBef>
              <a:spcAft>
                <a:spcPts val="800"/>
              </a:spcAft>
              <a:buFont typeface="Arial" panose="020B0604020202020204" pitchFamily="34" charset="0"/>
              <a:buChar char="•"/>
            </a:pPr>
            <a:r>
              <a:rPr lang="en-US" dirty="0">
                <a:hlinkClick r:id="rId2"/>
              </a:rPr>
              <a:t>president@crimsonhollowhoa.com</a:t>
            </a:r>
            <a:r>
              <a:rPr lang="en-US" dirty="0"/>
              <a:t> – Tom </a:t>
            </a:r>
            <a:r>
              <a:rPr lang="en-US" dirty="0" err="1"/>
              <a:t>Dehaven</a:t>
            </a:r>
            <a:endParaRPr lang="en-US" dirty="0"/>
          </a:p>
          <a:p>
            <a:pPr marL="285750" marR="0" indent="-285750">
              <a:lnSpc>
                <a:spcPct val="107000"/>
              </a:lnSpc>
              <a:spcBef>
                <a:spcPts val="0"/>
              </a:spcBef>
              <a:spcAft>
                <a:spcPts val="800"/>
              </a:spcAft>
              <a:buFont typeface="Arial" panose="020B0604020202020204" pitchFamily="34" charset="0"/>
              <a:buChar char="•"/>
            </a:pPr>
            <a:r>
              <a:rPr lang="en-US" dirty="0">
                <a:hlinkClick r:id="rId3"/>
              </a:rPr>
              <a:t>vicepresident@crimsonhollowhoa.com</a:t>
            </a:r>
            <a:r>
              <a:rPr lang="en-US" dirty="0"/>
              <a:t> – Jamie </a:t>
            </a:r>
            <a:r>
              <a:rPr lang="en-US" dirty="0" err="1"/>
              <a:t>Woodell</a:t>
            </a:r>
            <a:endParaRPr lang="en-US" dirty="0"/>
          </a:p>
          <a:p>
            <a:pPr marL="285750" marR="0" indent="-285750">
              <a:lnSpc>
                <a:spcPct val="107000"/>
              </a:lnSpc>
              <a:spcBef>
                <a:spcPts val="0"/>
              </a:spcBef>
              <a:spcAft>
                <a:spcPts val="800"/>
              </a:spcAft>
              <a:buFont typeface="Arial" panose="020B0604020202020204" pitchFamily="34" charset="0"/>
              <a:buChar char="•"/>
            </a:pPr>
            <a:r>
              <a:rPr lang="en-US" dirty="0">
                <a:hlinkClick r:id="rId4"/>
              </a:rPr>
              <a:t>treasurer@crimsonhollowhoa.com</a:t>
            </a:r>
            <a:r>
              <a:rPr lang="en-US" dirty="0"/>
              <a:t> – Scott Beaverson</a:t>
            </a:r>
          </a:p>
          <a:p>
            <a:pPr marL="285750" marR="0" indent="-285750">
              <a:lnSpc>
                <a:spcPct val="107000"/>
              </a:lnSpc>
              <a:spcBef>
                <a:spcPts val="0"/>
              </a:spcBef>
              <a:spcAft>
                <a:spcPts val="800"/>
              </a:spcAft>
              <a:buFont typeface="Arial" panose="020B0604020202020204" pitchFamily="34" charset="0"/>
              <a:buChar char="•"/>
            </a:pPr>
            <a:r>
              <a:rPr lang="en-US" dirty="0">
                <a:hlinkClick r:id="rId5"/>
              </a:rPr>
              <a:t>secretary@crimsonhollowhoa.com</a:t>
            </a:r>
            <a:r>
              <a:rPr lang="en-US" dirty="0"/>
              <a:t> – Adam Franklin</a:t>
            </a:r>
          </a:p>
          <a:p>
            <a:pPr marL="285750" marR="0" indent="-285750">
              <a:lnSpc>
                <a:spcPct val="107000"/>
              </a:lnSpc>
              <a:spcBef>
                <a:spcPts val="0"/>
              </a:spcBef>
              <a:spcAft>
                <a:spcPts val="800"/>
              </a:spcAft>
              <a:buFont typeface="Arial" panose="020B0604020202020204" pitchFamily="34" charset="0"/>
              <a:buChar char="•"/>
            </a:pPr>
            <a:r>
              <a:rPr lang="en-US" dirty="0">
                <a:hlinkClick r:id="rId6"/>
              </a:rPr>
              <a:t>trustee@crimsonhollowhoa.com</a:t>
            </a:r>
            <a:r>
              <a:rPr lang="en-US" dirty="0"/>
              <a:t> – Trina Fulton</a:t>
            </a:r>
          </a:p>
          <a:p>
            <a:pPr marL="285750" marR="0" indent="-285750">
              <a:lnSpc>
                <a:spcPct val="107000"/>
              </a:lnSpc>
              <a:spcBef>
                <a:spcPts val="0"/>
              </a:spcBef>
              <a:spcAft>
                <a:spcPts val="800"/>
              </a:spcAft>
              <a:buFont typeface="Arial" panose="020B0604020202020204" pitchFamily="34" charset="0"/>
              <a:buChar char="•"/>
            </a:pPr>
            <a:r>
              <a:rPr lang="en-US" dirty="0">
                <a:hlinkClick r:id="rId7"/>
              </a:rPr>
              <a:t>architecture_committee@crimsonhollowhoa.com</a:t>
            </a:r>
            <a:r>
              <a:rPr lang="en-US" dirty="0"/>
              <a:t> – Trina Fulton</a:t>
            </a:r>
          </a:p>
          <a:p>
            <a:pPr>
              <a:lnSpc>
                <a:spcPct val="107000"/>
              </a:lnSpc>
              <a:spcAft>
                <a:spcPts val="800"/>
              </a:spcAft>
            </a:pPr>
            <a:r>
              <a:rPr lang="en-US" dirty="0"/>
              <a:t>All are posted on the Website – CrimsonHollowHOA.com</a:t>
            </a:r>
          </a:p>
          <a:p>
            <a:pPr marL="0" marR="0">
              <a:lnSpc>
                <a:spcPct val="107000"/>
              </a:lnSpc>
              <a:spcBef>
                <a:spcPts val="0"/>
              </a:spcBef>
              <a:spcAft>
                <a:spcPts val="800"/>
              </a:spcAft>
            </a:pPr>
            <a:r>
              <a:rPr lang="en-US" dirty="0"/>
              <a:t>The move to crimsonhollowhoa.com is for security due to continued spoofing of personal emails of officers.</a:t>
            </a:r>
          </a:p>
        </p:txBody>
      </p:sp>
    </p:spTree>
    <p:extLst>
      <p:ext uri="{BB962C8B-B14F-4D97-AF65-F5344CB8AC3E}">
        <p14:creationId xmlns:p14="http://schemas.microsoft.com/office/powerpoint/2010/main" val="2484852116"/>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WebDC38</Template>
  <TotalTime>1404</TotalTime>
  <Words>1194</Words>
  <Application>Microsoft Office PowerPoint</Application>
  <PresentationFormat>Widescreen</PresentationFormat>
  <Paragraphs>113</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Gill Sans MT</vt:lpstr>
      <vt:lpstr>Wingdings 2</vt:lpstr>
      <vt:lpstr>Dividend</vt:lpstr>
      <vt:lpstr>Crimson Hollow HOA Deed Restriction Enforcement</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Deed Restriction Analysis</dc:title>
  <dc:creator>Scott Beaverson</dc:creator>
  <cp:lastModifiedBy>Scott Beaverson</cp:lastModifiedBy>
  <cp:revision>2</cp:revision>
  <cp:lastPrinted>2024-04-16T00:12:05Z</cp:lastPrinted>
  <dcterms:created xsi:type="dcterms:W3CDTF">2022-06-21T04:18:22Z</dcterms:created>
  <dcterms:modified xsi:type="dcterms:W3CDTF">2024-06-06T16:20:03Z</dcterms:modified>
</cp:coreProperties>
</file>