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9"/>
  </p:notesMasterIdLst>
  <p:handoutMasterIdLst>
    <p:handoutMasterId r:id="rId20"/>
  </p:handoutMasterIdLst>
  <p:sldIdLst>
    <p:sldId id="389" r:id="rId2"/>
    <p:sldId id="390" r:id="rId3"/>
    <p:sldId id="375" r:id="rId4"/>
    <p:sldId id="395" r:id="rId5"/>
    <p:sldId id="398" r:id="rId6"/>
    <p:sldId id="355" r:id="rId7"/>
    <p:sldId id="356" r:id="rId8"/>
    <p:sldId id="357" r:id="rId9"/>
    <p:sldId id="366" r:id="rId10"/>
    <p:sldId id="367" r:id="rId11"/>
    <p:sldId id="368" r:id="rId12"/>
    <p:sldId id="369" r:id="rId13"/>
    <p:sldId id="370" r:id="rId14"/>
    <p:sldId id="371" r:id="rId15"/>
    <p:sldId id="397" r:id="rId16"/>
    <p:sldId id="399" r:id="rId17"/>
    <p:sldId id="40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76" autoAdjust="0"/>
    <p:restoredTop sz="86364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7A418F-F9BF-4BB2-95A9-5C967307DA1B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3254E1-8393-4CB9-890D-D4BDD2F4B9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93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287CD2-429D-460C-97C0-BCFF8509CE09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095D8C-6973-498F-ABDA-6C9943EEAA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0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64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32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9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C104-84F3-4E84-BCD1-A5197D800E03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29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BD4C-E203-4E28-8DA8-ECAF8F419F70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055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69C3-2011-46EE-AB62-7DCDC8631CC1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49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00DC-9567-4BCF-AED8-261A2C584668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227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5B870-A4F6-427B-8B58-710E1C0A5C69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890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15C-8E72-4C9B-A300-15D3B2C1ABF5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40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2A65-24EE-4D03-9A00-332766B3ADF5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53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AD1C-1765-4DC4-948C-BCC5C4CDB458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564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513-8AD3-41FD-9EC1-9AB84A03676D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61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D93C-4FF5-45C4-9276-5AA184CD09DB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3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BC0D-DFEF-476E-AEBE-05C1E190EA04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148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0185-DDC8-4EF9-8A9F-C19C5011D029}" type="datetime1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2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084883"/>
            <a:ext cx="5715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is an overview of the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Republican Party of Texas</a:t>
            </a:r>
          </a:p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 process.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87914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guide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through the RPT 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rules for Precinct,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State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our way to Houston and on to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Convention in Charlotte, N.C.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163638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these rules to become a delegate</a:t>
            </a:r>
            <a:endParaRPr lang="en-US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2590799" cy="205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343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525" y="411797"/>
            <a:ext cx="2266950" cy="13255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5648"/>
            <a:ext cx="8839200" cy="47213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 Call of Temporary Roll of Delegates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Delegates present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 voting strength of_______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number of delegates at the start of the convention__________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Quorum – “A majority of the delegates registered as attending”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31520" lvl="1" indent="-457200">
              <a:buClr>
                <a:srgbClr val="C00000"/>
              </a:buClr>
              <a:buNone/>
            </a:pPr>
            <a:endParaRPr lang="en-US" sz="13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of Credentials Committee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Exhibits B &amp; C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Credentials Committee Report – Exhibit B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Amendments to the Credentials Committee Report – Exhibit C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421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088" y="609600"/>
            <a:ext cx="2365248" cy="381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219200"/>
            <a:ext cx="8503920" cy="48737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Report of Rules Committee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Rules Committee Report – Exhibit D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5.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Report of Party Organization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Report with recommendations for Permanent Convention Officers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Election of Permanent Officers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Open the floor for other nominations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325880" lvl="3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are nominations a vote must then be taken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325880" lvl="3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are NOT any other nominations those Permanent Convention Officers are approved without objection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 Permanent Officers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Moving forward the Permanent Officers lead the convention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None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2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1907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6.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Appointment of Committees and Parliamentarian by the Permanent Convention Chairman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Parliamentarian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Does NOT have to be elected or appointed from the convention delegates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7.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Precinct Caucuses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needed, the Permanent Convention Chair can call a recess to allow precinct delegations to caucus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This also allows time for other committees to meet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08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9188" y="304800"/>
            <a:ext cx="2289048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dirty="0" smtClean="0"/>
              <a:t>8.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Report of Nominations Committee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– Exhibits E &amp; F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After the report of recommended delegates and alternates to the State Convention are made, </a:t>
            </a:r>
            <a:r>
              <a:rPr lang="en-US" sz="2800" b="1" dirty="0" smtClean="0">
                <a:solidFill>
                  <a:srgbClr val="C00000"/>
                </a:solidFill>
              </a:rPr>
              <a:t>the report is up for debate and can be amended.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State Convention Delegates – Exhibit E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State Convention Alternates – Exhibit F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If nothing else TURN THIS IN to State Party!!!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Delegates and Alternates from your county or SD CANNOT attend the State Convention if they are not submitted!!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Clr>
                <a:srgbClr val="C00000"/>
              </a:buClr>
              <a:buNone/>
            </a:pPr>
            <a:endParaRPr lang="en-US" sz="13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9982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237" y="152400"/>
            <a:ext cx="2266950" cy="13255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600200"/>
            <a:ext cx="8503920" cy="51023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9.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Report of Permanent Resolutions Committee 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               Exhibits G &amp; H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Typically there are several printed copies of the proposed resolutions for consideration distributed to the convention delegates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You can discuss each resolution or you can move to accept the report as a whole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ADOPTED Resolutions – Exhibit G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Send these into the State Party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Resolutions NOT adopted – Exhibit H</a:t>
            </a:r>
          </a:p>
        </p:txBody>
      </p:sp>
    </p:spTree>
    <p:extLst>
      <p:ext uri="{BB962C8B-B14F-4D97-AF65-F5344CB8AC3E}">
        <p14:creationId xmlns:p14="http://schemas.microsoft.com/office/powerpoint/2010/main" val="1952547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6224" y="1928589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2883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224" y="3013502"/>
            <a:ext cx="8305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elected as a State Delegate, you will be sent an information packet and housing options.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important thing is to ATTEND!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vote for Chairman of the Republican Party of Texas and SREC members will take place at the Friday morning caucus.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2170364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593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625596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Republican Party of Texas State Convention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held May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23–25 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 Committees May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19-22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Henry B Gonzales Convention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Antonio,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Texas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YOUR VOICE HEARD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04800"/>
            <a:ext cx="3980782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353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8153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Important steps to follow: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1) </a:t>
            </a:r>
            <a:r>
              <a:rPr lang="en-US" sz="2400" dirty="0" smtClean="0">
                <a:solidFill>
                  <a:srgbClr val="002060"/>
                </a:solidFill>
              </a:rPr>
              <a:t>Determine time and location of your Precinct Convention to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attend and become a County/SD delegate.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2) </a:t>
            </a:r>
            <a:r>
              <a:rPr lang="en-US" sz="2400" dirty="0" smtClean="0">
                <a:solidFill>
                  <a:srgbClr val="002060"/>
                </a:solidFill>
              </a:rPr>
              <a:t>By mid February ask your County Chairman for process and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contact information for the Nominations Committee to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submit a request to be considered as a State Convention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delegate.  Volunteer to help with County/SD Convention set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up and duties.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3) </a:t>
            </a:r>
            <a:r>
              <a:rPr lang="en-US" sz="2400" dirty="0" smtClean="0">
                <a:solidFill>
                  <a:srgbClr val="002060"/>
                </a:solidFill>
              </a:rPr>
              <a:t>If elected as State Convention delegate, you will receive a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complete packet from the RPT with all details on Housing and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activities.         </a:t>
            </a:r>
            <a:r>
              <a:rPr lang="en-US" sz="2400" dirty="0" smtClean="0">
                <a:solidFill>
                  <a:srgbClr val="FF0000"/>
                </a:solidFill>
              </a:rPr>
              <a:t>ATTEND ATTEND ATTEND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3547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1169670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Precinct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212058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04" y="2165382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County determines when and where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Precinct Conventions will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held. The earliest is right after the polls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on March 3,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2020. The latest is just before the County or SD Convention on March 21, 2020.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340" y="3010710"/>
            <a:ext cx="868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County Chairman for Precinct Convention time, date &amp;  location.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vote in the March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5, 2024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or sign an Oath of Affiliation to be elected as a Precinct Delegate to the County or SD Convention.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Election Judge will have a “FILL IN THE BLANKS” script for the convention, if the Precinct Chairman is not there, you will elect a Precinct Convention Chairman from those in attendance and simply follow the script.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 not have to be present to be put on the delegate list for the County/SD Convention. If there is space available, fill in relatives or neighbors who will commit to attending the County/SD Convention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March 2024. Check back for date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161" y="331397"/>
            <a:ext cx="2170364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445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437" y="304800"/>
            <a:ext cx="66865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of Records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03920" cy="4572000"/>
          </a:xfrm>
        </p:spPr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 Chair of the Precinct Convention must submit the records of the convention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(RPT Rule 22c)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County Chairman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or before the 3</a:t>
            </a:r>
            <a:r>
              <a:rPr lang="en-US" sz="2400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day after convention</a:t>
            </a:r>
          </a:p>
          <a:p>
            <a:pPr lvl="2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 your county is holing precinct conventions the day before or on the date of the County/SD Convention</a:t>
            </a:r>
          </a:p>
          <a:p>
            <a:pPr lvl="2">
              <a:buClr>
                <a:srgbClr val="C00000"/>
              </a:buClr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 to submit by the deadline </a:t>
            </a:r>
          </a:p>
          <a:p>
            <a:pPr lvl="1">
              <a:buClr>
                <a:srgbClr val="C00000"/>
              </a:buClr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 invalidate the convention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result in delegate/alternate credentials being in question or revoked by the Credentials committee</a:t>
            </a:r>
          </a:p>
        </p:txBody>
      </p:sp>
    </p:spTree>
    <p:extLst>
      <p:ext uri="{BB962C8B-B14F-4D97-AF65-F5344CB8AC3E}">
        <p14:creationId xmlns:p14="http://schemas.microsoft.com/office/powerpoint/2010/main" val="35503952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1757958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743200"/>
            <a:ext cx="731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County/SD Conventions are to be held on Saturday March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2024. TBA</a:t>
            </a:r>
            <a:endParaRPr lang="en-US" sz="2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with your County Chairman for location and time.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all who were elected to go from the Precinct Convention attend.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50447"/>
            <a:ext cx="2170364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12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1757958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97180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is a breakdown of the County/SD convention process.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County Chairman and offer to volunteer to serve on one of the many committees.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72822"/>
            <a:ext cx="2170364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61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888" y="533400"/>
            <a:ext cx="6327648" cy="685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600200"/>
            <a:ext cx="8503920" cy="4572000"/>
          </a:xfrm>
        </p:spPr>
        <p:txBody>
          <a:bodyPr>
            <a:normAutofit fontScale="55000" lnSpcReduction="20000"/>
          </a:bodyPr>
          <a:lstStyle/>
          <a:p>
            <a:pPr lvl="0">
              <a:buClr>
                <a:srgbClr val="C00000"/>
              </a:buClr>
            </a:pPr>
            <a:r>
              <a:rPr lang="en-US" sz="4200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r>
              <a:rPr lang="en-US" sz="4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shall conduct preliminary deliberations for the purpose of making recommendations to the Permanent Nominations Committee. </a:t>
            </a:r>
          </a:p>
          <a:p>
            <a:pPr lvl="0">
              <a:buClr>
                <a:srgbClr val="C00000"/>
              </a:buClr>
              <a:buNone/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committee compiles a list of eligible Delegates and Alternates to represent the County/SD/CD at the State Convention.</a:t>
            </a:r>
          </a:p>
          <a:p>
            <a:pPr marL="685800" lvl="2" indent="0">
              <a:buClr>
                <a:srgbClr val="C00000"/>
              </a:buClr>
              <a:buNone/>
            </a:pPr>
            <a:endParaRPr lang="en-US" sz="35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Clr>
                <a:srgbClr val="C00000"/>
              </a:buClr>
              <a:buNone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RPT will supply the breakdown for the delegate/alternate allotment from each Congressional District in your SD or County</a:t>
            </a:r>
          </a:p>
          <a:p>
            <a:pPr lvl="1">
              <a:buClr>
                <a:srgbClr val="C00000"/>
              </a:buClr>
              <a:buNone/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Requirements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have voted in the </a:t>
            </a: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Republican Primary Election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signed the Oath of Affiliation</a:t>
            </a:r>
          </a:p>
          <a:p>
            <a:pPr lvl="2">
              <a:buClr>
                <a:schemeClr val="accent3">
                  <a:lumMod val="75000"/>
                </a:schemeClr>
              </a:buClr>
              <a:buNone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size some counties ask interested individuals to fill out an application and may even offer opportunities to vet individuals in face-to-face interviews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5987534"/>
            <a:ext cx="11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Continued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4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-64325"/>
            <a:ext cx="72961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15400" cy="5334000"/>
          </a:xfrm>
        </p:spPr>
        <p:txBody>
          <a:bodyPr>
            <a:normAutofit fontScale="25000" lnSpcReduction="20000"/>
          </a:bodyPr>
          <a:lstStyle/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Individuals to consider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County Chair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County Officers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Precinct Chairs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Party Volunteers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Elected Republican Officials/Nominees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Party  Volunteers  </a:t>
            </a:r>
          </a:p>
          <a:p>
            <a:pPr marL="594360" lvl="2" indent="0">
              <a:buClr>
                <a:schemeClr val="accent3">
                  <a:lumMod val="75000"/>
                </a:schemeClr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If both a Husband and Wife want to attend the State Convention, many counties ask one spouse to be a Delegate and ask the other spouse to be an Alternate to allow for more overall involvement.</a:t>
            </a:r>
          </a:p>
          <a:p>
            <a:pPr marL="274320" lvl="1" indent="0">
              <a:buClr>
                <a:srgbClr val="C00000"/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NOTE:  If you are holding a Senatorial District Convention, there are additional guidelines regarding selection of Delegates and Alternates to the State Convention.</a:t>
            </a:r>
          </a:p>
          <a:p>
            <a:pPr marL="274320" lvl="1" indent="0">
              <a:buClr>
                <a:srgbClr val="C00000"/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REMINDER:  The list cannot be altered or supplemented once passed by the convention as a whole after the convention adjourns.</a:t>
            </a:r>
          </a:p>
          <a:p>
            <a:pPr lvl="2">
              <a:buClr>
                <a:srgbClr val="C00000"/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Conventions cannot pass a motion to allow the chair to add to this list</a:t>
            </a:r>
          </a:p>
          <a:p>
            <a:pPr lvl="1">
              <a:buClr>
                <a:srgbClr val="C00000"/>
              </a:buClr>
            </a:pPr>
            <a:endParaRPr lang="en-US" sz="96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205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85344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03920" cy="4721352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C00000"/>
              </a:buClr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Voting Strength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Precinct is allotted a certain percentage of delegates depending on the Republican Gubernatorial vote in 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election</a:t>
            </a:r>
          </a:p>
          <a:p>
            <a:pPr lvl="2">
              <a:buClr>
                <a:srgbClr val="C00000"/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RPT will send you the allotments</a:t>
            </a:r>
          </a:p>
          <a:p>
            <a:pPr lvl="2">
              <a:buClr>
                <a:srgbClr val="C00000"/>
              </a:buClr>
            </a:pP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 all delegates are present each delegate’s vote will be a percentage (called weighted vote)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delegates allowed with 10 in attendance = 2 votes per delegate </a:t>
            </a:r>
          </a:p>
          <a:p>
            <a:pPr lvl="2">
              <a:buClr>
                <a:srgbClr val="C00000"/>
              </a:buClr>
              <a:buNone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Clr>
                <a:srgbClr val="C00000"/>
              </a:buClr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Literature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freely distributed in delegate and alternate seating areas as long as the items display name and address of the person or group (RPT Rule 15A)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088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037" y="228600"/>
            <a:ext cx="24193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371600"/>
            <a:ext cx="8503920" cy="47975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to Order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Invocation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Pledge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Texas Pledge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Committee Members – Exhibit A</a:t>
            </a:r>
          </a:p>
          <a:p>
            <a:pPr marL="1062990" lvl="2" indent="-51435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simply a list of the committees, their chairmen and members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of Temporary Officers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Sergeant-at-Arms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Parliamentarian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as needed</a:t>
            </a:r>
          </a:p>
        </p:txBody>
      </p:sp>
    </p:spTree>
    <p:extLst>
      <p:ext uri="{BB962C8B-B14F-4D97-AF65-F5344CB8AC3E}">
        <p14:creationId xmlns:p14="http://schemas.microsoft.com/office/powerpoint/2010/main" val="39079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18729</TotalTime>
  <Words>1280</Words>
  <Application>Microsoft Office PowerPoint</Application>
  <PresentationFormat>On-screen Show (4:3)</PresentationFormat>
  <Paragraphs>184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Submission of Records</vt:lpstr>
      <vt:lpstr>PowerPoint Presentation</vt:lpstr>
      <vt:lpstr>PowerPoint Presentation</vt:lpstr>
      <vt:lpstr>Temporary Nominations</vt:lpstr>
      <vt:lpstr>Temporary Nominations</vt:lpstr>
      <vt:lpstr>Guidelines</vt:lpstr>
      <vt:lpstr>Process</vt:lpstr>
      <vt:lpstr>Process</vt:lpstr>
      <vt:lpstr>Process</vt:lpstr>
      <vt:lpstr>Process</vt:lpstr>
      <vt:lpstr>Process</vt:lpstr>
      <vt:lpstr>Process</vt:lpstr>
      <vt:lpstr>PowerPoint Presentation</vt:lpstr>
      <vt:lpstr>PowerPoint Presentation</vt:lpstr>
      <vt:lpstr>PowerPoint Presentation</vt:lpstr>
    </vt:vector>
  </TitlesOfParts>
  <Company>RPT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dzapata</dc:creator>
  <cp:lastModifiedBy>Microsoft account</cp:lastModifiedBy>
  <cp:revision>368</cp:revision>
  <cp:lastPrinted>2015-07-31T20:13:19Z</cp:lastPrinted>
  <dcterms:created xsi:type="dcterms:W3CDTF">2013-01-30T03:53:33Z</dcterms:created>
  <dcterms:modified xsi:type="dcterms:W3CDTF">2023-08-11T04:19:56Z</dcterms:modified>
</cp:coreProperties>
</file>