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4"/>
    <p:sldMasterId id="2147483714" r:id="rId5"/>
  </p:sldMasterIdLst>
  <p:notesMasterIdLst>
    <p:notesMasterId r:id="rId13"/>
  </p:notesMasterIdLst>
  <p:sldIdLst>
    <p:sldId id="6552" r:id="rId6"/>
    <p:sldId id="6543" r:id="rId7"/>
    <p:sldId id="6550" r:id="rId8"/>
    <p:sldId id="6547" r:id="rId9"/>
    <p:sldId id="673" r:id="rId10"/>
    <p:sldId id="6548" r:id="rId11"/>
    <p:sldId id="655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17E6C2E-8690-4E85-B530-6E16CED0122B}">
          <p14:sldIdLst>
            <p14:sldId id="6552"/>
            <p14:sldId id="6543"/>
            <p14:sldId id="6550"/>
            <p14:sldId id="6547"/>
            <p14:sldId id="673"/>
            <p14:sldId id="6548"/>
            <p14:sldId id="6551"/>
          </p14:sldIdLst>
        </p14:section>
        <p14:section name="Appendix" id="{6CEEB5B9-4AA0-4D1E-90C3-A03DDC6125A9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Fullager Richard (ST)" initials="FR(" lastIdx="5" clrIdx="6">
    <p:extLst>
      <p:ext uri="{19B8F6BF-5375-455C-9EA6-DF929625EA0E}">
        <p15:presenceInfo xmlns:p15="http://schemas.microsoft.com/office/powerpoint/2012/main" userId="S::Richard.Fullager@tfl.gov.uk::93a9a157-41e1-4e1d-a170-4ff3aa42dd5e" providerId="AD"/>
      </p:ext>
    </p:extLst>
  </p:cmAuthor>
  <p:cmAuthor id="1" name="Naughton Roisin" initials="NR" lastIdx="17" clrIdx="0">
    <p:extLst>
      <p:ext uri="{19B8F6BF-5375-455C-9EA6-DF929625EA0E}">
        <p15:presenceInfo xmlns:p15="http://schemas.microsoft.com/office/powerpoint/2012/main" userId="S::roisinnaughton@tfl.gov.uk::f0bbc820-f5d3-4c8e-814e-2e5bd3245e06" providerId="AD"/>
      </p:ext>
    </p:extLst>
  </p:cmAuthor>
  <p:cmAuthor id="2" name="Polyviou Polyvios" initials="PP" lastIdx="19" clrIdx="1">
    <p:extLst>
      <p:ext uri="{19B8F6BF-5375-455C-9EA6-DF929625EA0E}">
        <p15:presenceInfo xmlns:p15="http://schemas.microsoft.com/office/powerpoint/2012/main" userId="S::PolyviosPolyviou@tfl.gov.uk::c65c785d-5db8-4a38-b8e7-0f2ce881a7a7" providerId="AD"/>
      </p:ext>
    </p:extLst>
  </p:cmAuthor>
  <p:cmAuthor id="3" name="Hayward-Speight Lucy" initials="HL" lastIdx="26" clrIdx="2">
    <p:extLst>
      <p:ext uri="{19B8F6BF-5375-455C-9EA6-DF929625EA0E}">
        <p15:presenceInfo xmlns:p15="http://schemas.microsoft.com/office/powerpoint/2012/main" userId="S::LucyHaywardSpeight@tfl.gov.uk::edb09304-ee21-4265-b6bf-cea4f2d6321d" providerId="AD"/>
      </p:ext>
    </p:extLst>
  </p:cmAuthor>
  <p:cmAuthor id="4" name="Watkinson Heather" initials="WH" lastIdx="1" clrIdx="3">
    <p:extLst>
      <p:ext uri="{19B8F6BF-5375-455C-9EA6-DF929625EA0E}">
        <p15:presenceInfo xmlns:p15="http://schemas.microsoft.com/office/powerpoint/2012/main" userId="S::HeatherWatkinson@tfl.gov.uk::95e504d7-a4e8-4d77-b624-ed8599c443f7" providerId="AD"/>
      </p:ext>
    </p:extLst>
  </p:cmAuthor>
  <p:cmAuthor id="5" name="Brown Yvonne" initials="BY" lastIdx="1" clrIdx="4">
    <p:extLst>
      <p:ext uri="{19B8F6BF-5375-455C-9EA6-DF929625EA0E}">
        <p15:presenceInfo xmlns:p15="http://schemas.microsoft.com/office/powerpoint/2012/main" userId="S::yvonnebrown@tfl.gov.uk::1dd9cbc6-404e-4e4a-9929-968bbf3761ea" providerId="AD"/>
      </p:ext>
    </p:extLst>
  </p:cmAuthor>
  <p:cmAuthor id="6" name="Beavis Joe" initials="BJ" lastIdx="3" clrIdx="5">
    <p:extLst>
      <p:ext uri="{19B8F6BF-5375-455C-9EA6-DF929625EA0E}">
        <p15:presenceInfo xmlns:p15="http://schemas.microsoft.com/office/powerpoint/2012/main" userId="S::joebeavis@tfl.gov.uk::9c778a2e-3b0d-48ba-8d0e-33bad265e76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1832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164" autoAdjust="0"/>
  </p:normalViewPr>
  <p:slideViewPr>
    <p:cSldViewPr snapToGrid="0">
      <p:cViewPr varScale="1">
        <p:scale>
          <a:sx n="85" d="100"/>
          <a:sy n="85" d="100"/>
        </p:scale>
        <p:origin x="147" y="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ughton Roisin" userId="ed17e9b3-cdfc-4e8f-9840-de02ac25e336" providerId="ADAL" clId="{1614BA6E-EA0D-4DE2-AB89-357600419E36}"/>
    <pc:docChg chg="delSld modSld modSection">
      <pc:chgData name="Naughton Roisin" userId="ed17e9b3-cdfc-4e8f-9840-de02ac25e336" providerId="ADAL" clId="{1614BA6E-EA0D-4DE2-AB89-357600419E36}" dt="2021-09-30T10:52:07.331" v="23" actId="20577"/>
      <pc:docMkLst>
        <pc:docMk/>
      </pc:docMkLst>
      <pc:sldChg chg="del">
        <pc:chgData name="Naughton Roisin" userId="ed17e9b3-cdfc-4e8f-9840-de02ac25e336" providerId="ADAL" clId="{1614BA6E-EA0D-4DE2-AB89-357600419E36}" dt="2021-09-30T10:51:30.004" v="0" actId="2696"/>
        <pc:sldMkLst>
          <pc:docMk/>
          <pc:sldMk cId="1189665478" sldId="6544"/>
        </pc:sldMkLst>
      </pc:sldChg>
      <pc:sldChg chg="del">
        <pc:chgData name="Naughton Roisin" userId="ed17e9b3-cdfc-4e8f-9840-de02ac25e336" providerId="ADAL" clId="{1614BA6E-EA0D-4DE2-AB89-357600419E36}" dt="2021-09-30T10:51:31.564" v="1" actId="2696"/>
        <pc:sldMkLst>
          <pc:docMk/>
          <pc:sldMk cId="3410087862" sldId="6549"/>
        </pc:sldMkLst>
      </pc:sldChg>
      <pc:sldChg chg="modSp">
        <pc:chgData name="Naughton Roisin" userId="ed17e9b3-cdfc-4e8f-9840-de02ac25e336" providerId="ADAL" clId="{1614BA6E-EA0D-4DE2-AB89-357600419E36}" dt="2021-09-30T10:52:07.331" v="23" actId="20577"/>
        <pc:sldMkLst>
          <pc:docMk/>
          <pc:sldMk cId="2909024347" sldId="6550"/>
        </pc:sldMkLst>
        <pc:spChg chg="mod">
          <ac:chgData name="Naughton Roisin" userId="ed17e9b3-cdfc-4e8f-9840-de02ac25e336" providerId="ADAL" clId="{1614BA6E-EA0D-4DE2-AB89-357600419E36}" dt="2021-09-30T10:52:07.331" v="23" actId="20577"/>
          <ac:spMkLst>
            <pc:docMk/>
            <pc:sldMk cId="2909024347" sldId="6550"/>
            <ac:spMk id="8" creationId="{B50519B0-BB16-47FE-8889-0E09358EA55A}"/>
          </ac:spMkLst>
        </pc:sp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302D31-98F8-425C-A8CF-91940EE8D0A7}" type="datetimeFigureOut">
              <a:rPr lang="en-GB" smtClean="0"/>
              <a:t>29/09/2021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6DE877-46B4-40C2-BE4E-ABB1F8DC4B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379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6DE877-46B4-40C2-BE4E-ABB1F8DC4BF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29526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CC - In Oct this year this will change to zero emissions only, and in 2025 it expires completely (to ensure the CC remains effective at reducing traffic levels)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Buses – the aim for the end of 2021 is to increase the number of zero-emission buses to a total of 700 which will include 20 double deck hydrogen buses. Our current commitment is to achieve a zero-emission bus fleet no later than 2037. We are exploring a number of ways to accelerate this target to 2030, including the current programmes of: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6DE877-46B4-40C2-BE4E-ABB1F8DC4BF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37189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Overall UK new car market fell by 29.4% in 2020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6DE877-46B4-40C2-BE4E-ABB1F8DC4BF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4923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for copy/pasting layouts 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300809" y="6445551"/>
            <a:ext cx="7854919" cy="113557"/>
          </a:xfrm>
          <a:prstGeom prst="rect">
            <a:avLst/>
          </a:prstGeom>
        </p:spPr>
        <p:txBody>
          <a:bodyPr/>
          <a:lstStyle>
            <a:lvl1pPr marL="0" indent="0" algn="l" defTabSz="844083" rtl="0" eaLnBrk="1" latinLnBrk="0" hangingPunct="1">
              <a:buNone/>
              <a:defRPr lang="en-US" sz="738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algn="l" defTabSz="844083" rtl="0" eaLnBrk="1" latinLnBrk="0" hangingPunct="1">
              <a:defRPr lang="en-US" sz="738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algn="l" defTabSz="844083" rtl="0" eaLnBrk="1" latinLnBrk="0" hangingPunct="1">
              <a:defRPr lang="en-US" sz="738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algn="l" defTabSz="844083" rtl="0" eaLnBrk="1" latinLnBrk="0" hangingPunct="1">
              <a:defRPr lang="en-US" sz="738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algn="l" defTabSz="844083" rtl="0" eaLnBrk="1" latinLnBrk="0" hangingPunct="1">
              <a:defRPr lang="en-GB" sz="738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SOURCE: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557B3F2-83A7-4DE6-8443-E749A5AD7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007" y="234864"/>
            <a:ext cx="11725484" cy="284052"/>
          </a:xfrm>
        </p:spPr>
        <p:txBody>
          <a:bodyPr/>
          <a:lstStyle>
            <a:lvl1pPr>
              <a:defRPr sz="1846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5" name="Slide Number">
            <a:extLst>
              <a:ext uri="{FF2B5EF4-FFF2-40B4-BE49-F238E27FC236}">
                <a16:creationId xmlns:a16="http://schemas.microsoft.com/office/drawing/2014/main" id="{27A9844B-48F1-40D7-B5B7-CC06584FF3C9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1652055" y="6645351"/>
            <a:ext cx="118622" cy="115866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AU"/>
            </a:defPPr>
            <a:lvl1pPr>
              <a:defRPr lang="en-AU" sz="1000" baseline="0">
                <a:latin typeface="+mn-lt"/>
              </a:defRPr>
            </a:lvl1pPr>
          </a:lstStyle>
          <a:p>
            <a:fld id="{42C328C1-A84F-4A39-A664-DBA00541A8C6}" type="slidenum">
              <a:rPr sz="753" smtClean="0">
                <a:solidFill>
                  <a:srgbClr val="808080"/>
                </a:solidFill>
              </a:rPr>
              <a:pPr/>
              <a:t>‹#›</a:t>
            </a:fld>
            <a:endParaRPr sz="753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40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50" b="0" i="0">
                <a:solidFill>
                  <a:schemeClr val="bg1"/>
                </a:solidFill>
                <a:latin typeface="NJFont Book"/>
                <a:cs typeface="NJFont Book"/>
              </a:defRPr>
            </a:lvl1pPr>
          </a:lstStyle>
          <a:p>
            <a:pPr marL="38100">
              <a:lnSpc>
                <a:spcPts val="1605"/>
              </a:lnSpc>
            </a:pPr>
            <a:fld id="{81D60167-4931-47E6-BA6A-407CBD079E47}" type="slidenum">
              <a:rPr dirty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76606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8800" y="272991"/>
            <a:ext cx="2566205" cy="369332"/>
          </a:xfrm>
        </p:spPr>
        <p:txBody>
          <a:bodyPr lIns="0" tIns="0" rIns="0" bIns="0"/>
          <a:lstStyle>
            <a:lvl1pPr>
              <a:defRPr sz="2400" b="0" i="0">
                <a:solidFill>
                  <a:schemeClr val="bg1"/>
                </a:solidFill>
                <a:latin typeface="NJFont Light"/>
                <a:cs typeface="NJFont Light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16752" y="6486950"/>
            <a:ext cx="253365" cy="195375"/>
          </a:xfrm>
          <a:noFill/>
        </p:spPr>
        <p:txBody>
          <a:bodyPr wrap="square" lIns="0" tIns="0" rIns="0" bIns="0" rtlCol="0">
            <a:spAutoFit/>
          </a:bodyPr>
          <a:lstStyle>
            <a:lvl1pPr>
              <a:defRPr lang="en-GB" smtClean="0"/>
            </a:lvl1pPr>
          </a:lstStyle>
          <a:p>
            <a:fld id="{7A342F3C-AE17-415E-BB62-272CB9A3D659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FC8A441-2382-4E02-8132-94072CB1514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8800" y="917219"/>
            <a:ext cx="2566205" cy="714375"/>
          </a:xfrm>
          <a:prstGeom prst="rect">
            <a:avLst/>
          </a:prstGeom>
        </p:spPr>
        <p:txBody>
          <a:bodyPr lIns="0" rIns="0"/>
          <a:lstStyle>
            <a:lvl1pPr>
              <a:defRPr sz="1600">
                <a:solidFill>
                  <a:schemeClr val="bg1"/>
                </a:solidFill>
                <a:latin typeface="NJFont Book" panose="020B0503020304020204" pitchFamily="34" charset="0"/>
              </a:defRPr>
            </a:lvl1pPr>
            <a:lvl2pPr>
              <a:defRPr sz="1600">
                <a:solidFill>
                  <a:schemeClr val="bg1"/>
                </a:solidFill>
                <a:latin typeface="NJFont Book" panose="020B0503020304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NJFont Book" panose="020B0503020304020204" pitchFamily="34" charset="0"/>
              </a:defRPr>
            </a:lvl3pPr>
            <a:lvl4pPr>
              <a:defRPr sz="1600">
                <a:solidFill>
                  <a:schemeClr val="bg1"/>
                </a:solidFill>
                <a:latin typeface="NJFont Book" panose="020B0503020304020204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NJFont Book" panose="020B05030203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43BE46-1365-49A7-BC31-A799292BD5A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90875" y="6324287"/>
            <a:ext cx="8845550" cy="260350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defRPr lang="en-GB" sz="800" kern="0" dirty="0">
                <a:solidFill>
                  <a:schemeClr val="accent6"/>
                </a:solidFill>
                <a:latin typeface="NJFont Book" panose="020B0503020304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SOURCE: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99021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 for copy/pasting layouts 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67977" y="174925"/>
            <a:ext cx="7872875" cy="365125"/>
          </a:xfrm>
          <a:prstGeom prst="rect">
            <a:avLst/>
          </a:prstGeom>
        </p:spPr>
        <p:txBody>
          <a:bodyPr lIns="91429" tIns="45715" rIns="91429" bIns="45715"/>
          <a:lstStyle>
            <a:lvl1pPr>
              <a:defRPr sz="1100" cap="all" baseline="0">
                <a:solidFill>
                  <a:srgbClr val="0019A8"/>
                </a:solidFill>
                <a:latin typeface="NJFont Light" panose="020B03030203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3135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C4E7F1-F2F9-4E93-A94B-E8E0B10524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817466"/>
            <a:ext cx="9144000" cy="69249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0DEA0D-752B-43FD-A43D-BEA5C9241B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6FAEC0-5E8D-4435-8DF3-5857A2DEF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3BA3D1-3B62-4BB2-8DAF-1D254DEE4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9294C0-128C-41DA-8324-9832DC42D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72311-7BF8-4D65-B00B-1F2E1B4BAE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6800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55399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192360"/>
          </a:xfrm>
          <a:prstGeom prst="rect">
            <a:avLst/>
          </a:prstGeom>
        </p:spPr>
        <p:txBody>
          <a:bodyPr/>
          <a:lstStyle/>
          <a:p>
            <a:fld id="{E5ECD8C0-4A93-41BB-8E4E-662850D8E9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57435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oubl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051" y="240905"/>
            <a:ext cx="11137411" cy="307777"/>
          </a:xfrm>
          <a:prstGeom prst="rect">
            <a:avLst/>
          </a:prstGeom>
        </p:spPr>
        <p:txBody>
          <a:bodyPr anchor="ctr"/>
          <a:lstStyle>
            <a:lvl1pPr>
              <a:defRPr sz="2000">
                <a:solidFill>
                  <a:schemeClr val="bg2">
                    <a:lumMod val="75000"/>
                  </a:schemeClr>
                </a:solidFill>
                <a:latin typeface="NJFont Bold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527539" y="1266827"/>
            <a:ext cx="5087816" cy="1717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576645" y="1266826"/>
            <a:ext cx="5087816" cy="17303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pg num"/>
          <p:cNvSpPr>
            <a:spLocks noGrp="1" noChangeArrowheads="1"/>
          </p:cNvSpPr>
          <p:nvPr>
            <p:ph type="sldNum" sz="quarter" idx="13"/>
          </p:nvPr>
        </p:nvSpPr>
        <p:spPr>
          <a:xfrm>
            <a:off x="4826000" y="6643690"/>
            <a:ext cx="2540000" cy="192360"/>
          </a:xfrm>
          <a:prstGeom prst="rect">
            <a:avLst/>
          </a:prstGeom>
        </p:spPr>
        <p:txBody>
          <a:bodyPr/>
          <a:lstStyle>
            <a:lvl1pPr algn="ctr" eaLnBrk="0" hangingPunct="0">
              <a:defRPr/>
            </a:lvl1pPr>
          </a:lstStyle>
          <a:p>
            <a:pPr>
              <a:defRPr/>
            </a:pPr>
            <a:fld id="{0232E10D-4768-46DA-9F36-69043C39B54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3331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85" y="1641"/>
          <a:ext cx="215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think-cell Slide" r:id="rId5" imgW="530" imgH="528" progId="TCLayout.ActiveDocument.1">
                  <p:embed/>
                </p:oleObj>
              </mc:Choice>
              <mc:Fallback>
                <p:oleObj name="think-cell Slide" r:id="rId5" imgW="530" imgH="528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85" y="1641"/>
                        <a:ext cx="215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9133CD03-90FE-40A2-AECB-DFED298692D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95384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1884" b="0" i="0" baseline="0">
              <a:solidFill>
                <a:schemeClr val="tx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846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CD473538-DB6A-4E6A-950B-C75E1D028C9F}"/>
              </a:ext>
            </a:extLst>
          </p:cNvPr>
          <p:cNvSpPr>
            <a:spLocks noGrp="1"/>
          </p:cNvSpPr>
          <p:nvPr>
            <p:ph idx="1"/>
          </p:nvPr>
        </p:nvSpPr>
        <p:spPr bwMode="gray">
          <a:xfrm>
            <a:off x="1976213" y="1991021"/>
            <a:ext cx="5853024" cy="994183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 latinLnBrk="0"/>
            <a:r>
              <a:rPr lang="en-AU"/>
              <a:t>Click to edit Master text styles</a:t>
            </a:r>
          </a:p>
          <a:p>
            <a:pPr lvl="1" latinLnBrk="0"/>
            <a:r>
              <a:rPr lang="en-AU"/>
              <a:t>Second level</a:t>
            </a:r>
          </a:p>
          <a:p>
            <a:pPr lvl="2" latinLnBrk="0"/>
            <a:r>
              <a:rPr lang="en-AU"/>
              <a:t>Third level</a:t>
            </a:r>
          </a:p>
          <a:p>
            <a:pPr lvl="3" latinLnBrk="0"/>
            <a:r>
              <a:rPr lang="en-AU"/>
              <a:t>Fourth level</a:t>
            </a:r>
          </a:p>
          <a:p>
            <a:pPr lvl="4" latinLnBrk="0"/>
            <a:r>
              <a:rPr lang="en-AU"/>
              <a:t>Fifth level</a:t>
            </a:r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4649ACF4-C4CA-4DEB-A028-F9C84191A461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1652055" y="6645351"/>
            <a:ext cx="118622" cy="115866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AU"/>
            </a:defPPr>
            <a:lvl1pPr>
              <a:defRPr lang="en-AU" sz="1000" baseline="0">
                <a:latin typeface="+mn-lt"/>
              </a:defRPr>
            </a:lvl1pPr>
          </a:lstStyle>
          <a:p>
            <a:fld id="{42C328C1-A84F-4A39-A664-DBA00541A8C6}" type="slidenum">
              <a:rPr lang="en-AU" sz="753" baseline="0" smtClean="0">
                <a:solidFill>
                  <a:srgbClr val="808080"/>
                </a:solidFill>
                <a:latin typeface="+mn-lt"/>
              </a:rPr>
              <a:pPr/>
              <a:t>‹#›</a:t>
            </a:fld>
            <a:endParaRPr lang="en-AU" sz="753" baseline="0">
              <a:solidFill>
                <a:srgbClr val="80808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68431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28405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5119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for copy/pasting layouts 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67977" y="174931"/>
            <a:ext cx="7872875" cy="365125"/>
          </a:xfrm>
          <a:prstGeom prst="rect">
            <a:avLst/>
          </a:prstGeom>
        </p:spPr>
        <p:txBody>
          <a:bodyPr/>
          <a:lstStyle>
            <a:lvl1pPr>
              <a:defRPr sz="1015" cap="all" baseline="0">
                <a:solidFill>
                  <a:srgbClr val="0019A8"/>
                </a:solidFill>
                <a:latin typeface="NJFont Light" panose="020B0303020304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471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52A8E-B6AA-4613-8D79-E5E4494354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6CDF33-5CF2-46F2-8DA8-21DE0543D8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3331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1A5A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207263" y="6140196"/>
            <a:ext cx="576580" cy="576580"/>
          </a:xfrm>
          <a:custGeom>
            <a:avLst/>
            <a:gdLst/>
            <a:ahLst/>
            <a:cxnLst/>
            <a:rect l="l" t="t" r="r" b="b"/>
            <a:pathLst>
              <a:path w="576580" h="576579">
                <a:moveTo>
                  <a:pt x="288036" y="0"/>
                </a:moveTo>
                <a:lnTo>
                  <a:pt x="241314" y="3769"/>
                </a:lnTo>
                <a:lnTo>
                  <a:pt x="196993" y="14684"/>
                </a:lnTo>
                <a:lnTo>
                  <a:pt x="155665" y="32149"/>
                </a:lnTo>
                <a:lnTo>
                  <a:pt x="117924" y="55573"/>
                </a:lnTo>
                <a:lnTo>
                  <a:pt x="84362" y="84362"/>
                </a:lnTo>
                <a:lnTo>
                  <a:pt x="55573" y="117924"/>
                </a:lnTo>
                <a:lnTo>
                  <a:pt x="32149" y="155665"/>
                </a:lnTo>
                <a:lnTo>
                  <a:pt x="14684" y="196993"/>
                </a:lnTo>
                <a:lnTo>
                  <a:pt x="3769" y="241314"/>
                </a:lnTo>
                <a:lnTo>
                  <a:pt x="0" y="288035"/>
                </a:lnTo>
                <a:lnTo>
                  <a:pt x="3769" y="334757"/>
                </a:lnTo>
                <a:lnTo>
                  <a:pt x="14684" y="379078"/>
                </a:lnTo>
                <a:lnTo>
                  <a:pt x="32149" y="420406"/>
                </a:lnTo>
                <a:lnTo>
                  <a:pt x="55573" y="458147"/>
                </a:lnTo>
                <a:lnTo>
                  <a:pt x="84362" y="491709"/>
                </a:lnTo>
                <a:lnTo>
                  <a:pt x="117924" y="520498"/>
                </a:lnTo>
                <a:lnTo>
                  <a:pt x="155665" y="543922"/>
                </a:lnTo>
                <a:lnTo>
                  <a:pt x="196993" y="561387"/>
                </a:lnTo>
                <a:lnTo>
                  <a:pt x="241314" y="572302"/>
                </a:lnTo>
                <a:lnTo>
                  <a:pt x="288036" y="576071"/>
                </a:lnTo>
                <a:lnTo>
                  <a:pt x="334757" y="572302"/>
                </a:lnTo>
                <a:lnTo>
                  <a:pt x="379078" y="561387"/>
                </a:lnTo>
                <a:lnTo>
                  <a:pt x="420406" y="543922"/>
                </a:lnTo>
                <a:lnTo>
                  <a:pt x="458147" y="520498"/>
                </a:lnTo>
                <a:lnTo>
                  <a:pt x="491709" y="491709"/>
                </a:lnTo>
                <a:lnTo>
                  <a:pt x="506593" y="474357"/>
                </a:lnTo>
                <a:lnTo>
                  <a:pt x="288036" y="474357"/>
                </a:lnTo>
                <a:lnTo>
                  <a:pt x="238506" y="467701"/>
                </a:lnTo>
                <a:lnTo>
                  <a:pt x="193999" y="448917"/>
                </a:lnTo>
                <a:lnTo>
                  <a:pt x="156289" y="419782"/>
                </a:lnTo>
                <a:lnTo>
                  <a:pt x="127154" y="382072"/>
                </a:lnTo>
                <a:lnTo>
                  <a:pt x="108370" y="337565"/>
                </a:lnTo>
                <a:lnTo>
                  <a:pt x="101714" y="288035"/>
                </a:lnTo>
                <a:lnTo>
                  <a:pt x="108370" y="238506"/>
                </a:lnTo>
                <a:lnTo>
                  <a:pt x="127154" y="193999"/>
                </a:lnTo>
                <a:lnTo>
                  <a:pt x="156289" y="156289"/>
                </a:lnTo>
                <a:lnTo>
                  <a:pt x="193999" y="127154"/>
                </a:lnTo>
                <a:lnTo>
                  <a:pt x="238506" y="108370"/>
                </a:lnTo>
                <a:lnTo>
                  <a:pt x="288036" y="101714"/>
                </a:lnTo>
                <a:lnTo>
                  <a:pt x="506593" y="101714"/>
                </a:lnTo>
                <a:lnTo>
                  <a:pt x="491709" y="84362"/>
                </a:lnTo>
                <a:lnTo>
                  <a:pt x="458147" y="55573"/>
                </a:lnTo>
                <a:lnTo>
                  <a:pt x="420406" y="32149"/>
                </a:lnTo>
                <a:lnTo>
                  <a:pt x="379078" y="14684"/>
                </a:lnTo>
                <a:lnTo>
                  <a:pt x="334757" y="3769"/>
                </a:lnTo>
                <a:lnTo>
                  <a:pt x="288036" y="0"/>
                </a:lnTo>
                <a:close/>
              </a:path>
              <a:path w="576580" h="576579">
                <a:moveTo>
                  <a:pt x="506593" y="101714"/>
                </a:moveTo>
                <a:lnTo>
                  <a:pt x="288036" y="101714"/>
                </a:lnTo>
                <a:lnTo>
                  <a:pt x="337565" y="108370"/>
                </a:lnTo>
                <a:lnTo>
                  <a:pt x="382072" y="127154"/>
                </a:lnTo>
                <a:lnTo>
                  <a:pt x="419782" y="156289"/>
                </a:lnTo>
                <a:lnTo>
                  <a:pt x="448917" y="193999"/>
                </a:lnTo>
                <a:lnTo>
                  <a:pt x="467701" y="238506"/>
                </a:lnTo>
                <a:lnTo>
                  <a:pt x="474357" y="288035"/>
                </a:lnTo>
                <a:lnTo>
                  <a:pt x="467701" y="337565"/>
                </a:lnTo>
                <a:lnTo>
                  <a:pt x="448917" y="382072"/>
                </a:lnTo>
                <a:lnTo>
                  <a:pt x="419782" y="419782"/>
                </a:lnTo>
                <a:lnTo>
                  <a:pt x="382072" y="448917"/>
                </a:lnTo>
                <a:lnTo>
                  <a:pt x="337565" y="467701"/>
                </a:lnTo>
                <a:lnTo>
                  <a:pt x="288036" y="474357"/>
                </a:lnTo>
                <a:lnTo>
                  <a:pt x="506593" y="474357"/>
                </a:lnTo>
                <a:lnTo>
                  <a:pt x="543922" y="420406"/>
                </a:lnTo>
                <a:lnTo>
                  <a:pt x="561387" y="379078"/>
                </a:lnTo>
                <a:lnTo>
                  <a:pt x="572302" y="334757"/>
                </a:lnTo>
                <a:lnTo>
                  <a:pt x="576072" y="288035"/>
                </a:lnTo>
                <a:lnTo>
                  <a:pt x="572302" y="241314"/>
                </a:lnTo>
                <a:lnTo>
                  <a:pt x="561387" y="196993"/>
                </a:lnTo>
                <a:lnTo>
                  <a:pt x="543922" y="155665"/>
                </a:lnTo>
                <a:lnTo>
                  <a:pt x="520498" y="117924"/>
                </a:lnTo>
                <a:lnTo>
                  <a:pt x="506593" y="10171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43255" y="6368796"/>
            <a:ext cx="706120" cy="119380"/>
          </a:xfrm>
          <a:custGeom>
            <a:avLst/>
            <a:gdLst/>
            <a:ahLst/>
            <a:cxnLst/>
            <a:rect l="l" t="t" r="r" b="b"/>
            <a:pathLst>
              <a:path w="706119" h="119379">
                <a:moveTo>
                  <a:pt x="0" y="118871"/>
                </a:moveTo>
                <a:lnTo>
                  <a:pt x="705612" y="118871"/>
                </a:lnTo>
                <a:lnTo>
                  <a:pt x="705612" y="0"/>
                </a:lnTo>
                <a:lnTo>
                  <a:pt x="0" y="0"/>
                </a:lnTo>
                <a:lnTo>
                  <a:pt x="0" y="11887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912875" y="6368796"/>
            <a:ext cx="11142345" cy="121920"/>
          </a:xfrm>
          <a:custGeom>
            <a:avLst/>
            <a:gdLst/>
            <a:ahLst/>
            <a:cxnLst/>
            <a:rect l="l" t="t" r="r" b="b"/>
            <a:pathLst>
              <a:path w="11142345" h="121920">
                <a:moveTo>
                  <a:pt x="0" y="121919"/>
                </a:moveTo>
                <a:lnTo>
                  <a:pt x="11141964" y="121919"/>
                </a:lnTo>
                <a:lnTo>
                  <a:pt x="11141964" y="0"/>
                </a:lnTo>
                <a:lnTo>
                  <a:pt x="0" y="0"/>
                </a:lnTo>
                <a:lnTo>
                  <a:pt x="0" y="1219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00480" y="94869"/>
            <a:ext cx="10391038" cy="1122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50" b="0" i="0">
                <a:solidFill>
                  <a:schemeClr val="bg1"/>
                </a:solidFill>
                <a:latin typeface="NJFont Book"/>
                <a:cs typeface="NJFont Book"/>
              </a:defRPr>
            </a:lvl1pPr>
          </a:lstStyle>
          <a:p>
            <a:pPr marL="38100">
              <a:lnSpc>
                <a:spcPts val="1605"/>
              </a:lnSpc>
            </a:pPr>
            <a:fld id="{81D60167-4931-47E6-BA6A-407CBD079E47}" type="slidenum">
              <a:rPr dirty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99731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bg1"/>
                </a:solidFill>
                <a:latin typeface="NJFont Light"/>
                <a:cs typeface="NJFont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1A5A92"/>
                </a:solidFill>
                <a:latin typeface="NJFont Book"/>
                <a:cs typeface="NJFont Boo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50" b="0" i="0">
                <a:solidFill>
                  <a:schemeClr val="bg1"/>
                </a:solidFill>
                <a:latin typeface="NJFont Book"/>
                <a:cs typeface="NJFont Book"/>
              </a:defRPr>
            </a:lvl1pPr>
          </a:lstStyle>
          <a:p>
            <a:pPr marL="38100">
              <a:lnSpc>
                <a:spcPts val="1605"/>
              </a:lnSpc>
            </a:pPr>
            <a:fld id="{81D60167-4931-47E6-BA6A-407CBD079E47}" type="slidenum">
              <a:rPr dirty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23695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bg1"/>
                </a:solidFill>
                <a:latin typeface="NJFont Light"/>
                <a:cs typeface="NJFont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50" b="0" i="0">
                <a:solidFill>
                  <a:schemeClr val="bg1"/>
                </a:solidFill>
                <a:latin typeface="NJFont Book"/>
                <a:cs typeface="NJFont Book"/>
              </a:defRPr>
            </a:lvl1pPr>
          </a:lstStyle>
          <a:p>
            <a:pPr marL="38100">
              <a:lnSpc>
                <a:spcPts val="1605"/>
              </a:lnSpc>
            </a:pPr>
            <a:fld id="{81D60167-4931-47E6-BA6A-407CBD079E47}" type="slidenum">
              <a:rPr dirty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8659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1A5A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207263" y="6140196"/>
            <a:ext cx="576580" cy="576580"/>
          </a:xfrm>
          <a:custGeom>
            <a:avLst/>
            <a:gdLst/>
            <a:ahLst/>
            <a:cxnLst/>
            <a:rect l="l" t="t" r="r" b="b"/>
            <a:pathLst>
              <a:path w="576580" h="576579">
                <a:moveTo>
                  <a:pt x="288036" y="0"/>
                </a:moveTo>
                <a:lnTo>
                  <a:pt x="241314" y="3769"/>
                </a:lnTo>
                <a:lnTo>
                  <a:pt x="196993" y="14684"/>
                </a:lnTo>
                <a:lnTo>
                  <a:pt x="155665" y="32149"/>
                </a:lnTo>
                <a:lnTo>
                  <a:pt x="117924" y="55573"/>
                </a:lnTo>
                <a:lnTo>
                  <a:pt x="84362" y="84362"/>
                </a:lnTo>
                <a:lnTo>
                  <a:pt x="55573" y="117924"/>
                </a:lnTo>
                <a:lnTo>
                  <a:pt x="32149" y="155665"/>
                </a:lnTo>
                <a:lnTo>
                  <a:pt x="14684" y="196993"/>
                </a:lnTo>
                <a:lnTo>
                  <a:pt x="3769" y="241314"/>
                </a:lnTo>
                <a:lnTo>
                  <a:pt x="0" y="288035"/>
                </a:lnTo>
                <a:lnTo>
                  <a:pt x="3769" y="334757"/>
                </a:lnTo>
                <a:lnTo>
                  <a:pt x="14684" y="379078"/>
                </a:lnTo>
                <a:lnTo>
                  <a:pt x="32149" y="420406"/>
                </a:lnTo>
                <a:lnTo>
                  <a:pt x="55573" y="458147"/>
                </a:lnTo>
                <a:lnTo>
                  <a:pt x="84362" y="491709"/>
                </a:lnTo>
                <a:lnTo>
                  <a:pt x="117924" y="520498"/>
                </a:lnTo>
                <a:lnTo>
                  <a:pt x="155665" y="543922"/>
                </a:lnTo>
                <a:lnTo>
                  <a:pt x="196993" y="561387"/>
                </a:lnTo>
                <a:lnTo>
                  <a:pt x="241314" y="572302"/>
                </a:lnTo>
                <a:lnTo>
                  <a:pt x="288036" y="576071"/>
                </a:lnTo>
                <a:lnTo>
                  <a:pt x="334757" y="572302"/>
                </a:lnTo>
                <a:lnTo>
                  <a:pt x="379078" y="561387"/>
                </a:lnTo>
                <a:lnTo>
                  <a:pt x="420406" y="543922"/>
                </a:lnTo>
                <a:lnTo>
                  <a:pt x="458147" y="520498"/>
                </a:lnTo>
                <a:lnTo>
                  <a:pt x="491709" y="491709"/>
                </a:lnTo>
                <a:lnTo>
                  <a:pt x="506593" y="474357"/>
                </a:lnTo>
                <a:lnTo>
                  <a:pt x="288036" y="474357"/>
                </a:lnTo>
                <a:lnTo>
                  <a:pt x="238506" y="467701"/>
                </a:lnTo>
                <a:lnTo>
                  <a:pt x="193999" y="448917"/>
                </a:lnTo>
                <a:lnTo>
                  <a:pt x="156289" y="419782"/>
                </a:lnTo>
                <a:lnTo>
                  <a:pt x="127154" y="382072"/>
                </a:lnTo>
                <a:lnTo>
                  <a:pt x="108370" y="337565"/>
                </a:lnTo>
                <a:lnTo>
                  <a:pt x="101714" y="288035"/>
                </a:lnTo>
                <a:lnTo>
                  <a:pt x="108370" y="238506"/>
                </a:lnTo>
                <a:lnTo>
                  <a:pt x="127154" y="193999"/>
                </a:lnTo>
                <a:lnTo>
                  <a:pt x="156289" y="156289"/>
                </a:lnTo>
                <a:lnTo>
                  <a:pt x="193999" y="127154"/>
                </a:lnTo>
                <a:lnTo>
                  <a:pt x="238506" y="108370"/>
                </a:lnTo>
                <a:lnTo>
                  <a:pt x="288036" y="101714"/>
                </a:lnTo>
                <a:lnTo>
                  <a:pt x="506593" y="101714"/>
                </a:lnTo>
                <a:lnTo>
                  <a:pt x="491709" y="84362"/>
                </a:lnTo>
                <a:lnTo>
                  <a:pt x="458147" y="55573"/>
                </a:lnTo>
                <a:lnTo>
                  <a:pt x="420406" y="32149"/>
                </a:lnTo>
                <a:lnTo>
                  <a:pt x="379078" y="14684"/>
                </a:lnTo>
                <a:lnTo>
                  <a:pt x="334757" y="3769"/>
                </a:lnTo>
                <a:lnTo>
                  <a:pt x="288036" y="0"/>
                </a:lnTo>
                <a:close/>
              </a:path>
              <a:path w="576580" h="576579">
                <a:moveTo>
                  <a:pt x="506593" y="101714"/>
                </a:moveTo>
                <a:lnTo>
                  <a:pt x="288036" y="101714"/>
                </a:lnTo>
                <a:lnTo>
                  <a:pt x="337565" y="108370"/>
                </a:lnTo>
                <a:lnTo>
                  <a:pt x="382072" y="127154"/>
                </a:lnTo>
                <a:lnTo>
                  <a:pt x="419782" y="156289"/>
                </a:lnTo>
                <a:lnTo>
                  <a:pt x="448917" y="193999"/>
                </a:lnTo>
                <a:lnTo>
                  <a:pt x="467701" y="238506"/>
                </a:lnTo>
                <a:lnTo>
                  <a:pt x="474357" y="288035"/>
                </a:lnTo>
                <a:lnTo>
                  <a:pt x="467701" y="337565"/>
                </a:lnTo>
                <a:lnTo>
                  <a:pt x="448917" y="382072"/>
                </a:lnTo>
                <a:lnTo>
                  <a:pt x="419782" y="419782"/>
                </a:lnTo>
                <a:lnTo>
                  <a:pt x="382072" y="448917"/>
                </a:lnTo>
                <a:lnTo>
                  <a:pt x="337565" y="467701"/>
                </a:lnTo>
                <a:lnTo>
                  <a:pt x="288036" y="474357"/>
                </a:lnTo>
                <a:lnTo>
                  <a:pt x="506593" y="474357"/>
                </a:lnTo>
                <a:lnTo>
                  <a:pt x="543922" y="420406"/>
                </a:lnTo>
                <a:lnTo>
                  <a:pt x="561387" y="379078"/>
                </a:lnTo>
                <a:lnTo>
                  <a:pt x="572302" y="334757"/>
                </a:lnTo>
                <a:lnTo>
                  <a:pt x="576072" y="288035"/>
                </a:lnTo>
                <a:lnTo>
                  <a:pt x="572302" y="241314"/>
                </a:lnTo>
                <a:lnTo>
                  <a:pt x="561387" y="196993"/>
                </a:lnTo>
                <a:lnTo>
                  <a:pt x="543922" y="155665"/>
                </a:lnTo>
                <a:lnTo>
                  <a:pt x="520498" y="117924"/>
                </a:lnTo>
                <a:lnTo>
                  <a:pt x="506593" y="10171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43255" y="6368796"/>
            <a:ext cx="706120" cy="119380"/>
          </a:xfrm>
          <a:custGeom>
            <a:avLst/>
            <a:gdLst/>
            <a:ahLst/>
            <a:cxnLst/>
            <a:rect l="l" t="t" r="r" b="b"/>
            <a:pathLst>
              <a:path w="706119" h="119379">
                <a:moveTo>
                  <a:pt x="0" y="118871"/>
                </a:moveTo>
                <a:lnTo>
                  <a:pt x="705612" y="118871"/>
                </a:lnTo>
                <a:lnTo>
                  <a:pt x="705612" y="0"/>
                </a:lnTo>
                <a:lnTo>
                  <a:pt x="0" y="0"/>
                </a:lnTo>
                <a:lnTo>
                  <a:pt x="0" y="11887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912875" y="6368796"/>
            <a:ext cx="11142345" cy="121920"/>
          </a:xfrm>
          <a:custGeom>
            <a:avLst/>
            <a:gdLst/>
            <a:ahLst/>
            <a:cxnLst/>
            <a:rect l="l" t="t" r="r" b="b"/>
            <a:pathLst>
              <a:path w="11142345" h="121920">
                <a:moveTo>
                  <a:pt x="0" y="121919"/>
                </a:moveTo>
                <a:lnTo>
                  <a:pt x="11141964" y="121919"/>
                </a:lnTo>
                <a:lnTo>
                  <a:pt x="11141964" y="0"/>
                </a:lnTo>
                <a:lnTo>
                  <a:pt x="0" y="0"/>
                </a:lnTo>
                <a:lnTo>
                  <a:pt x="0" y="1219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bg1"/>
                </a:solidFill>
                <a:latin typeface="NJFont Light"/>
                <a:cs typeface="NJFont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50" b="0" i="0">
                <a:solidFill>
                  <a:schemeClr val="bg1"/>
                </a:solidFill>
                <a:latin typeface="NJFont Book"/>
                <a:cs typeface="NJFont Book"/>
              </a:defRPr>
            </a:lvl1pPr>
          </a:lstStyle>
          <a:p>
            <a:pPr marL="38100">
              <a:lnSpc>
                <a:spcPts val="1605"/>
              </a:lnSpc>
            </a:pPr>
            <a:fld id="{81D60167-4931-47E6-BA6A-407CBD079E47}" type="slidenum">
              <a:rPr dirty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44950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1.xml"/><Relationship Id="rId13" Type="http://schemas.openxmlformats.org/officeDocument/2006/relationships/tags" Target="../tags/tag6.xml"/><Relationship Id="rId18" Type="http://schemas.openxmlformats.org/officeDocument/2006/relationships/tags" Target="../tags/tag11.xml"/><Relationship Id="rId26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14.xml"/><Relationship Id="rId7" Type="http://schemas.openxmlformats.org/officeDocument/2006/relationships/vmlDrawing" Target="../drawings/vmlDrawing1.vml"/><Relationship Id="rId12" Type="http://schemas.openxmlformats.org/officeDocument/2006/relationships/tags" Target="../tags/tag5.xml"/><Relationship Id="rId17" Type="http://schemas.openxmlformats.org/officeDocument/2006/relationships/tags" Target="../tags/tag10.xml"/><Relationship Id="rId25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9.xml"/><Relationship Id="rId20" Type="http://schemas.openxmlformats.org/officeDocument/2006/relationships/tags" Target="../tags/tag13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tags" Target="../tags/tag4.xml"/><Relationship Id="rId24" Type="http://schemas.openxmlformats.org/officeDocument/2006/relationships/tags" Target="../tags/tag17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8.xml"/><Relationship Id="rId23" Type="http://schemas.openxmlformats.org/officeDocument/2006/relationships/tags" Target="../tags/tag16.xml"/><Relationship Id="rId10" Type="http://schemas.openxmlformats.org/officeDocument/2006/relationships/tags" Target="../tags/tag3.xml"/><Relationship Id="rId19" Type="http://schemas.openxmlformats.org/officeDocument/2006/relationships/tags" Target="../tags/tag12.xml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2.xml"/><Relationship Id="rId14" Type="http://schemas.openxmlformats.org/officeDocument/2006/relationships/tags" Target="../tags/tag7.xml"/><Relationship Id="rId22" Type="http://schemas.openxmlformats.org/officeDocument/2006/relationships/tags" Target="../tags/tag1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8"/>
            </p:custDataLst>
          </p:nvPr>
        </p:nvGraphicFramePr>
        <p:xfrm>
          <a:off x="1" y="0"/>
          <a:ext cx="215979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think-cell Slide" r:id="rId25" imgW="270" imgH="270" progId="TCLayout.ActiveDocument.1">
                  <p:embed/>
                </p:oleObj>
              </mc:Choice>
              <mc:Fallback>
                <p:oleObj name="think-cell Slide" r:id="rId2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1" y="0"/>
                        <a:ext cx="215979" cy="161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>
            <p:custDataLst>
              <p:tags r:id="rId9"/>
            </p:custDataLst>
          </p:nvPr>
        </p:nvSpPr>
        <p:spPr bwMode="auto">
          <a:xfrm>
            <a:off x="1" y="0"/>
            <a:ext cx="215979" cy="161974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AU" sz="1846" b="0" i="0" baseline="0">
              <a:solidFill>
                <a:srgbClr val="000000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gray">
          <a:xfrm>
            <a:off x="162007" y="234864"/>
            <a:ext cx="11725484" cy="284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 latinLnBrk="0"/>
            <a:r>
              <a:rPr lang="en-AU"/>
              <a:t>Click to edit Master title style</a:t>
            </a:r>
            <a:endParaRPr lang="en-AU" noProof="0"/>
          </a:p>
        </p:txBody>
      </p:sp>
      <p:sp>
        <p:nvSpPr>
          <p:cNvPr id="10" name="1. On-page tracker" hidden="1"/>
          <p:cNvSpPr>
            <a:spLocks noChangeArrowheads="1"/>
          </p:cNvSpPr>
          <p:nvPr/>
        </p:nvSpPr>
        <p:spPr bwMode="gray">
          <a:xfrm>
            <a:off x="161988" y="77303"/>
            <a:ext cx="463268" cy="115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AU" sz="753" cap="all" baseline="0">
                <a:solidFill>
                  <a:schemeClr val="accent6"/>
                </a:solidFill>
                <a:latin typeface="+mn-lt"/>
                <a:ea typeface="+mn-ea"/>
              </a:rPr>
              <a:t>TRACKER</a:t>
            </a:r>
          </a:p>
        </p:txBody>
      </p:sp>
      <p:sp>
        <p:nvSpPr>
          <p:cNvPr id="11" name="3. Unit of measure" hidden="1"/>
          <p:cNvSpPr txBox="1">
            <a:spLocks noChangeArrowheads="1"/>
          </p:cNvSpPr>
          <p:nvPr/>
        </p:nvSpPr>
        <p:spPr bwMode="gray">
          <a:xfrm>
            <a:off x="162007" y="566142"/>
            <a:ext cx="11725484" cy="231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lang="en-AU"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lang="en-AU"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lang="en-AU"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lang="en-AU"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lang="en-AU"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lang="en-AU"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lang="en-AU"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lang="en-AU"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lang="en-AU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 lang="en-AU"/>
            </a:pPr>
            <a:r>
              <a:rPr lang="en-AU" sz="1506" baseline="0">
                <a:solidFill>
                  <a:schemeClr val="accent6"/>
                </a:solidFill>
                <a:latin typeface="+mn-lt"/>
                <a:ea typeface="+mn-ea"/>
              </a:rPr>
              <a:t>Unit of measure</a:t>
            </a:r>
          </a:p>
        </p:txBody>
      </p:sp>
      <p:grpSp>
        <p:nvGrpSpPr>
          <p:cNvPr id="4" name="Slide Elements" hidden="1"/>
          <p:cNvGrpSpPr/>
          <p:nvPr/>
        </p:nvGrpSpPr>
        <p:grpSpPr bwMode="gray">
          <a:xfrm>
            <a:off x="162007" y="6444514"/>
            <a:ext cx="11725484" cy="321574"/>
            <a:chOff x="119063" y="6316211"/>
            <a:chExt cx="8618537" cy="315172"/>
          </a:xfrm>
        </p:grpSpPr>
        <p:sp>
          <p:nvSpPr>
            <p:cNvPr id="13" name="4. Footnote"/>
            <p:cNvSpPr txBox="1">
              <a:spLocks noChangeArrowheads="1"/>
            </p:cNvSpPr>
            <p:nvPr/>
          </p:nvSpPr>
          <p:spPr bwMode="gray">
            <a:xfrm>
              <a:off x="119063" y="6316211"/>
              <a:ext cx="8618537" cy="1135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lang="en-AU"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lang="en-AU"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lang="en-AU"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lang="en-AU"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lang="en-AU"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lang="en-AU"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lang="en-AU"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lang="en-AU"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lang="en-AU"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 lang="en-AU"/>
              </a:pPr>
              <a:r>
                <a:rPr lang="en-AU" sz="753" baseline="0">
                  <a:solidFill>
                    <a:srgbClr val="808080"/>
                  </a:solidFill>
                  <a:latin typeface="+mn-lt"/>
                  <a:ea typeface="+mn-ea"/>
                </a:rPr>
                <a:t>1 Footnote</a:t>
              </a:r>
            </a:p>
          </p:txBody>
        </p:sp>
        <p:sp>
          <p:nvSpPr>
            <p:cNvPr id="14" name="5. Source"/>
            <p:cNvSpPr>
              <a:spLocks noChangeArrowheads="1"/>
            </p:cNvSpPr>
            <p:nvPr/>
          </p:nvSpPr>
          <p:spPr bwMode="gray">
            <a:xfrm>
              <a:off x="119063" y="6517824"/>
              <a:ext cx="7200000" cy="1135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/>
            <a:p>
              <a:pPr marL="573294" indent="-573294" defTabSz="842024">
                <a:tabLst>
                  <a:tab pos="576278" algn="l"/>
                </a:tabLst>
              </a:pPr>
              <a:r>
                <a:rPr lang="en-AU" sz="753" baseline="0">
                  <a:solidFill>
                    <a:srgbClr val="808080"/>
                  </a:solidFill>
                  <a:latin typeface="+mn-lt"/>
                  <a:ea typeface="+mn-ea"/>
                </a:rPr>
                <a:t>SOURCE : Source</a:t>
              </a: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1976213" y="1991021"/>
            <a:ext cx="5853024" cy="994183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 latinLnBrk="0"/>
            <a:r>
              <a:rPr lang="en-AU"/>
              <a:t>Click to edit Master text styles</a:t>
            </a:r>
          </a:p>
          <a:p>
            <a:pPr lvl="1" latinLnBrk="0"/>
            <a:r>
              <a:rPr lang="en-AU"/>
              <a:t>Second level</a:t>
            </a:r>
          </a:p>
          <a:p>
            <a:pPr lvl="2" latinLnBrk="0"/>
            <a:r>
              <a:rPr lang="en-AU"/>
              <a:t>Third level</a:t>
            </a:r>
          </a:p>
          <a:p>
            <a:pPr lvl="3" latinLnBrk="0"/>
            <a:r>
              <a:rPr lang="en-AU"/>
              <a:t>Fourth level</a:t>
            </a:r>
          </a:p>
          <a:p>
            <a:pPr lvl="4" latinLnBrk="0"/>
            <a:r>
              <a:rPr lang="en-AU"/>
              <a:t>Fifth level</a:t>
            </a:r>
          </a:p>
        </p:txBody>
      </p:sp>
      <p:grpSp>
        <p:nvGrpSpPr>
          <p:cNvPr id="15" name="ACET" hidden="1"/>
          <p:cNvGrpSpPr>
            <a:grpSpLocks/>
          </p:cNvGrpSpPr>
          <p:nvPr/>
        </p:nvGrpSpPr>
        <p:grpSpPr bwMode="gray">
          <a:xfrm>
            <a:off x="1976220" y="1288166"/>
            <a:ext cx="5801189" cy="513459"/>
            <a:chOff x="915" y="713"/>
            <a:chExt cx="2686" cy="317"/>
          </a:xfrm>
        </p:grpSpPr>
        <p:cxnSp>
          <p:nvCxnSpPr>
            <p:cNvPr id="16" name="AutoShape 249"/>
            <p:cNvCxnSpPr>
              <a:cxnSpLocks noChangeShapeType="1"/>
              <a:stCxn id="18" idx="4"/>
              <a:endCxn id="18" idx="6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" name="AutoShape 250"/>
            <p:cNvSpPr>
              <a:spLocks noChangeArrowheads="1"/>
            </p:cNvSpPr>
            <p:nvPr/>
          </p:nvSpPr>
          <p:spPr bwMode="gray">
            <a:xfrm>
              <a:off x="915" y="713"/>
              <a:ext cx="2686" cy="317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en-AU" sz="1611" b="1" baseline="0">
                  <a:solidFill>
                    <a:srgbClr val="000000"/>
                  </a:solidFill>
                  <a:latin typeface="+mn-lt"/>
                  <a:ea typeface="+mn-ea"/>
                </a:rPr>
                <a:t>Title</a:t>
              </a:r>
            </a:p>
            <a:p>
              <a:r>
                <a:rPr lang="en-AU" sz="1611" baseline="0">
                  <a:solidFill>
                    <a:srgbClr val="808080"/>
                  </a:solidFill>
                  <a:latin typeface="+mn-lt"/>
                  <a:ea typeface="+mn-ea"/>
                </a:rPr>
                <a:t>Unit of measure</a:t>
              </a:r>
            </a:p>
          </p:txBody>
        </p:sp>
      </p:grpSp>
      <p:grpSp>
        <p:nvGrpSpPr>
          <p:cNvPr id="17" name="McKSticker" hidden="1"/>
          <p:cNvGrpSpPr/>
          <p:nvPr/>
        </p:nvGrpSpPr>
        <p:grpSpPr bwMode="gray">
          <a:xfrm>
            <a:off x="11439832" y="291575"/>
            <a:ext cx="447687" cy="143565"/>
            <a:chOff x="8411714" y="285750"/>
            <a:chExt cx="329061" cy="140707"/>
          </a:xfrm>
        </p:grpSpPr>
        <p:sp>
          <p:nvSpPr>
            <p:cNvPr id="20" name="StickerRectangle"/>
            <p:cNvSpPr>
              <a:spLocks noChangeArrowheads="1"/>
            </p:cNvSpPr>
            <p:nvPr/>
          </p:nvSpPr>
          <p:spPr bwMode="gray">
            <a:xfrm>
              <a:off x="8411714" y="285750"/>
              <a:ext cx="329061" cy="140707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842024">
                <a:buClr>
                  <a:srgbClr val="002960"/>
                </a:buClr>
              </a:pPr>
              <a:r>
                <a:rPr lang="en-AU" sz="753" baseline="0">
                  <a:solidFill>
                    <a:schemeClr val="accent6"/>
                  </a:solidFill>
                  <a:latin typeface="+mn-lt"/>
                  <a:ea typeface="+mn-ea"/>
                </a:rPr>
                <a:t>STICKER</a:t>
              </a:r>
            </a:p>
          </p:txBody>
        </p:sp>
        <p:cxnSp>
          <p:nvCxnSpPr>
            <p:cNvPr id="21" name="AutoShape 31"/>
            <p:cNvCxnSpPr>
              <a:cxnSpLocks noChangeShapeType="1"/>
              <a:stCxn id="20" idx="2"/>
              <a:endCxn id="20" idx="4"/>
            </p:cNvCxnSpPr>
            <p:nvPr/>
          </p:nvCxnSpPr>
          <p:spPr bwMode="gray">
            <a:xfrm>
              <a:off x="8411714" y="285750"/>
              <a:ext cx="0" cy="140707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AutoShape 32"/>
            <p:cNvCxnSpPr>
              <a:cxnSpLocks noChangeShapeType="1"/>
              <a:stCxn id="20" idx="4"/>
              <a:endCxn id="20" idx="6"/>
            </p:cNvCxnSpPr>
            <p:nvPr/>
          </p:nvCxnSpPr>
          <p:spPr bwMode="gray">
            <a:xfrm>
              <a:off x="8411714" y="426457"/>
              <a:ext cx="329061" cy="0"/>
            </a:xfrm>
            <a:prstGeom prst="straightConnector1">
              <a:avLst/>
            </a:prstGeom>
            <a:noFill/>
            <a:ln w="25400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4" name="SlideBottomBar" hidden="1"/>
          <p:cNvSpPr/>
          <p:nvPr/>
        </p:nvSpPr>
        <p:spPr>
          <a:xfrm>
            <a:off x="11576480" y="6455861"/>
            <a:ext cx="62200" cy="12634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992" tIns="42996" rIns="85992" bIns="42996" rtlCol="0" anchor="ctr"/>
          <a:lstStyle/>
          <a:p>
            <a:pPr algn="ctr"/>
            <a:endParaRPr lang="en-AU" sz="1611" baseline="0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23" name="doc id" hidden="1"/>
          <p:cNvSpPr>
            <a:spLocks noChangeArrowheads="1"/>
          </p:cNvSpPr>
          <p:nvPr/>
        </p:nvSpPr>
        <p:spPr bwMode="auto">
          <a:xfrm>
            <a:off x="10995488" y="51833"/>
            <a:ext cx="894152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842024"/>
            <a:endParaRPr lang="en-AU" sz="753" baseline="0">
              <a:solidFill>
                <a:srgbClr val="808080"/>
              </a:solidFill>
              <a:latin typeface="+mn-lt"/>
              <a:ea typeface="+mn-ea"/>
            </a:endParaRPr>
          </a:p>
        </p:txBody>
      </p:sp>
      <p:grpSp>
        <p:nvGrpSpPr>
          <p:cNvPr id="26" name="LegendBoxes" hidden="1"/>
          <p:cNvGrpSpPr/>
          <p:nvPr/>
        </p:nvGrpSpPr>
        <p:grpSpPr bwMode="gray">
          <a:xfrm>
            <a:off x="10768458" y="285095"/>
            <a:ext cx="826468" cy="1004243"/>
            <a:chOff x="7835905" y="279400"/>
            <a:chExt cx="607475" cy="984251"/>
          </a:xfrm>
        </p:grpSpPr>
        <p:sp>
          <p:nvSpPr>
            <p:cNvPr id="27" name="RectangleLegend1"/>
            <p:cNvSpPr>
              <a:spLocks noChangeArrowheads="1"/>
            </p:cNvSpPr>
            <p:nvPr/>
          </p:nvSpPr>
          <p:spPr bwMode="gray">
            <a:xfrm>
              <a:off x="7835905" y="290513"/>
              <a:ext cx="165100" cy="1603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 sz="1611" baseline="0">
                <a:latin typeface="+mn-lt"/>
                <a:ea typeface="+mn-ea"/>
              </a:endParaRPr>
            </a:p>
          </p:txBody>
        </p:sp>
        <p:sp>
          <p:nvSpPr>
            <p:cNvPr id="28" name="RectangleLegend2"/>
            <p:cNvSpPr>
              <a:spLocks noChangeArrowheads="1"/>
            </p:cNvSpPr>
            <p:nvPr/>
          </p:nvSpPr>
          <p:spPr bwMode="gray">
            <a:xfrm>
              <a:off x="7835905" y="560388"/>
              <a:ext cx="165100" cy="16033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 sz="1611" baseline="0">
                <a:latin typeface="+mn-lt"/>
                <a:ea typeface="+mn-ea"/>
              </a:endParaRPr>
            </a:p>
          </p:txBody>
        </p:sp>
        <p:sp>
          <p:nvSpPr>
            <p:cNvPr id="29" name="RectangleLegend3"/>
            <p:cNvSpPr>
              <a:spLocks noChangeArrowheads="1"/>
            </p:cNvSpPr>
            <p:nvPr/>
          </p:nvSpPr>
          <p:spPr bwMode="gray">
            <a:xfrm>
              <a:off x="7835905" y="831851"/>
              <a:ext cx="165100" cy="160338"/>
            </a:xfrm>
            <a:prstGeom prst="rect">
              <a:avLst/>
            </a:prstGeom>
            <a:solidFill>
              <a:schemeClr val="accent3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 sz="1611" baseline="0">
                <a:latin typeface="+mn-lt"/>
                <a:ea typeface="+mn-ea"/>
              </a:endParaRPr>
            </a:p>
          </p:txBody>
        </p:sp>
        <p:sp>
          <p:nvSpPr>
            <p:cNvPr id="30" name="RectangleLegend4"/>
            <p:cNvSpPr>
              <a:spLocks noChangeArrowheads="1"/>
            </p:cNvSpPr>
            <p:nvPr/>
          </p:nvSpPr>
          <p:spPr bwMode="gray">
            <a:xfrm>
              <a:off x="7835905" y="1103313"/>
              <a:ext cx="165100" cy="160338"/>
            </a:xfrm>
            <a:prstGeom prst="rect">
              <a:avLst/>
            </a:prstGeom>
            <a:solidFill>
              <a:schemeClr val="accent4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 sz="1611" baseline="0">
                <a:latin typeface="+mn-lt"/>
                <a:ea typeface="+mn-ea"/>
              </a:endParaRPr>
            </a:p>
          </p:txBody>
        </p:sp>
        <p:sp>
          <p:nvSpPr>
            <p:cNvPr id="31" name="Legend1"/>
            <p:cNvSpPr>
              <a:spLocks noChangeArrowheads="1"/>
            </p:cNvSpPr>
            <p:nvPr/>
          </p:nvSpPr>
          <p:spPr bwMode="gray">
            <a:xfrm>
              <a:off x="8089905" y="279400"/>
              <a:ext cx="353475" cy="1704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42024">
                <a:buClr>
                  <a:schemeClr val="tx2"/>
                </a:buClr>
              </a:pPr>
              <a:r>
                <a:rPr lang="en-AU" sz="1130" baseline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32" name="Legend2"/>
            <p:cNvSpPr>
              <a:spLocks noChangeArrowheads="1"/>
            </p:cNvSpPr>
            <p:nvPr/>
          </p:nvSpPr>
          <p:spPr bwMode="gray">
            <a:xfrm>
              <a:off x="8089905" y="549275"/>
              <a:ext cx="353475" cy="1704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42024">
                <a:buClr>
                  <a:schemeClr val="tx2"/>
                </a:buClr>
              </a:pPr>
              <a:r>
                <a:rPr lang="en-AU" sz="1130" baseline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33" name="Legend3"/>
            <p:cNvSpPr>
              <a:spLocks noChangeArrowheads="1"/>
            </p:cNvSpPr>
            <p:nvPr/>
          </p:nvSpPr>
          <p:spPr bwMode="gray">
            <a:xfrm>
              <a:off x="8089905" y="820738"/>
              <a:ext cx="353475" cy="1704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42024">
                <a:buClr>
                  <a:schemeClr val="tx2"/>
                </a:buClr>
              </a:pPr>
              <a:r>
                <a:rPr lang="en-AU" sz="1130" baseline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34" name="Legend4"/>
            <p:cNvSpPr>
              <a:spLocks noChangeArrowheads="1"/>
            </p:cNvSpPr>
            <p:nvPr/>
          </p:nvSpPr>
          <p:spPr bwMode="gray">
            <a:xfrm>
              <a:off x="8089905" y="1092201"/>
              <a:ext cx="353475" cy="1704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42024">
                <a:buClr>
                  <a:schemeClr val="tx2"/>
                </a:buClr>
              </a:pPr>
              <a:r>
                <a:rPr lang="en-AU" sz="1130" baseline="0">
                  <a:latin typeface="+mn-lt"/>
                  <a:ea typeface="+mn-ea"/>
                </a:rPr>
                <a:t>Legend</a:t>
              </a:r>
            </a:p>
          </p:txBody>
        </p:sp>
      </p:grpSp>
      <p:grpSp>
        <p:nvGrpSpPr>
          <p:cNvPr id="35" name="LegendLines" hidden="1"/>
          <p:cNvGrpSpPr/>
          <p:nvPr/>
        </p:nvGrpSpPr>
        <p:grpSpPr bwMode="gray">
          <a:xfrm>
            <a:off x="10349713" y="285075"/>
            <a:ext cx="1245467" cy="731088"/>
            <a:chOff x="7540629" y="279400"/>
            <a:chExt cx="915450" cy="716533"/>
          </a:xfrm>
        </p:grpSpPr>
        <p:sp>
          <p:nvSpPr>
            <p:cNvPr id="36" name="LineLegend1"/>
            <p:cNvSpPr>
              <a:spLocks noChangeShapeType="1"/>
            </p:cNvSpPr>
            <p:nvPr/>
          </p:nvSpPr>
          <p:spPr bwMode="gray">
            <a:xfrm>
              <a:off x="7540629" y="369888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 sz="1611" baseline="0">
                <a:latin typeface="+mn-lt"/>
                <a:ea typeface="+mn-ea"/>
              </a:endParaRPr>
            </a:p>
          </p:txBody>
        </p:sp>
        <p:sp>
          <p:nvSpPr>
            <p:cNvPr id="37" name="LineLegend2"/>
            <p:cNvSpPr>
              <a:spLocks noChangeShapeType="1"/>
            </p:cNvSpPr>
            <p:nvPr/>
          </p:nvSpPr>
          <p:spPr bwMode="gray">
            <a:xfrm>
              <a:off x="7540629" y="638175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 sz="1611" baseline="0">
                <a:latin typeface="+mn-lt"/>
                <a:ea typeface="+mn-ea"/>
              </a:endParaRPr>
            </a:p>
          </p:txBody>
        </p:sp>
        <p:sp>
          <p:nvSpPr>
            <p:cNvPr id="38" name="LineLegend3"/>
            <p:cNvSpPr>
              <a:spLocks noChangeShapeType="1"/>
            </p:cNvSpPr>
            <p:nvPr/>
          </p:nvSpPr>
          <p:spPr bwMode="gray">
            <a:xfrm>
              <a:off x="7540629" y="915988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 sz="1611" baseline="0">
                <a:latin typeface="+mn-lt"/>
                <a:ea typeface="+mn-ea"/>
              </a:endParaRPr>
            </a:p>
          </p:txBody>
        </p:sp>
        <p:sp>
          <p:nvSpPr>
            <p:cNvPr id="39" name="Legend1"/>
            <p:cNvSpPr>
              <a:spLocks noChangeArrowheads="1"/>
            </p:cNvSpPr>
            <p:nvPr/>
          </p:nvSpPr>
          <p:spPr bwMode="gray">
            <a:xfrm>
              <a:off x="8102604" y="279400"/>
              <a:ext cx="353475" cy="1704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42024">
                <a:buClr>
                  <a:schemeClr val="tx2"/>
                </a:buClr>
              </a:pPr>
              <a:r>
                <a:rPr lang="en-AU" sz="1130" baseline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40" name="Legend2"/>
            <p:cNvSpPr>
              <a:spLocks noChangeArrowheads="1"/>
            </p:cNvSpPr>
            <p:nvPr/>
          </p:nvSpPr>
          <p:spPr bwMode="gray">
            <a:xfrm>
              <a:off x="8102604" y="546100"/>
              <a:ext cx="353475" cy="1704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42024">
                <a:buClr>
                  <a:schemeClr val="tx2"/>
                </a:buClr>
              </a:pPr>
              <a:r>
                <a:rPr lang="en-AU" sz="1130" baseline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41" name="Legend3"/>
            <p:cNvSpPr>
              <a:spLocks noChangeArrowheads="1"/>
            </p:cNvSpPr>
            <p:nvPr/>
          </p:nvSpPr>
          <p:spPr bwMode="gray">
            <a:xfrm>
              <a:off x="8102604" y="825501"/>
              <a:ext cx="353475" cy="1704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42024">
                <a:buClr>
                  <a:schemeClr val="tx2"/>
                </a:buClr>
              </a:pPr>
              <a:r>
                <a:rPr lang="en-AU" sz="1130" baseline="0">
                  <a:latin typeface="+mn-lt"/>
                  <a:ea typeface="+mn-ea"/>
                </a:rPr>
                <a:t>Legend</a:t>
              </a:r>
            </a:p>
          </p:txBody>
        </p:sp>
      </p:grpSp>
      <p:grpSp>
        <p:nvGrpSpPr>
          <p:cNvPr id="42" name="LegendMoons" hidden="1"/>
          <p:cNvGrpSpPr/>
          <p:nvPr/>
        </p:nvGrpSpPr>
        <p:grpSpPr bwMode="gray">
          <a:xfrm>
            <a:off x="10677765" y="255920"/>
            <a:ext cx="917179" cy="1333054"/>
            <a:chOff x="7769225" y="250825"/>
            <a:chExt cx="674149" cy="1306516"/>
          </a:xfrm>
        </p:grpSpPr>
        <p:grpSp>
          <p:nvGrpSpPr>
            <p:cNvPr id="43" name="MoonLegend1"/>
            <p:cNvGrpSpPr>
              <a:grpSpLocks noChangeAspect="1"/>
            </p:cNvGrpSpPr>
            <p:nvPr>
              <p:custDataLst>
                <p:tags r:id="rId10"/>
              </p:custDataLst>
            </p:nvPr>
          </p:nvGrpSpPr>
          <p:grpSpPr bwMode="gray">
            <a:xfrm>
              <a:off x="7769225" y="250825"/>
              <a:ext cx="209550" cy="209551"/>
              <a:chOff x="4533" y="183"/>
              <a:chExt cx="144" cy="144"/>
            </a:xfrm>
          </p:grpSpPr>
          <p:sp>
            <p:nvSpPr>
              <p:cNvPr id="61" name="Oval 38"/>
              <p:cNvSpPr>
                <a:spLocks noChangeAspect="1" noChangeArrowheads="1"/>
              </p:cNvSpPr>
              <p:nvPr>
                <p:custDataLst>
                  <p:tags r:id="rId23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 sz="1611" baseline="0">
                  <a:latin typeface="+mn-lt"/>
                  <a:ea typeface="+mn-ea"/>
                </a:endParaRPr>
              </a:p>
            </p:txBody>
          </p:sp>
          <p:sp>
            <p:nvSpPr>
              <p:cNvPr id="62" name="Arc 39"/>
              <p:cNvSpPr>
                <a:spLocks noChangeAspect="1"/>
              </p:cNvSpPr>
              <p:nvPr>
                <p:custDataLst>
                  <p:tags r:id="rId24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 sz="1611" baseline="0">
                  <a:latin typeface="+mn-lt"/>
                  <a:ea typeface="+mn-ea"/>
                </a:endParaRPr>
              </a:p>
            </p:txBody>
          </p:sp>
        </p:grpSp>
        <p:grpSp>
          <p:nvGrpSpPr>
            <p:cNvPr id="44" name="MoonLegend2"/>
            <p:cNvGrpSpPr>
              <a:grpSpLocks noChangeAspect="1"/>
            </p:cNvGrpSpPr>
            <p:nvPr>
              <p:custDataLst>
                <p:tags r:id="rId11"/>
              </p:custDataLst>
            </p:nvPr>
          </p:nvGrpSpPr>
          <p:grpSpPr bwMode="gray">
            <a:xfrm>
              <a:off x="7769225" y="525066"/>
              <a:ext cx="209550" cy="209551"/>
              <a:chOff x="1694" y="2044"/>
              <a:chExt cx="160" cy="160"/>
            </a:xfrm>
          </p:grpSpPr>
          <p:sp>
            <p:nvSpPr>
              <p:cNvPr id="59" name="Oval 41"/>
              <p:cNvSpPr>
                <a:spLocks noChangeAspect="1" noChangeArrowheads="1"/>
              </p:cNvSpPr>
              <p:nvPr>
                <p:custDataLst>
                  <p:tags r:id="rId21"/>
                </p:custDataLst>
              </p:nvPr>
            </p:nvSpPr>
            <p:spPr bwMode="gray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 sz="1611" baseline="0">
                  <a:latin typeface="+mn-lt"/>
                  <a:ea typeface="+mn-ea"/>
                </a:endParaRPr>
              </a:p>
            </p:txBody>
          </p:sp>
          <p:sp>
            <p:nvSpPr>
              <p:cNvPr id="60" name="Arc 42"/>
              <p:cNvSpPr>
                <a:spLocks noChangeAspect="1"/>
              </p:cNvSpPr>
              <p:nvPr>
                <p:custDataLst>
                  <p:tags r:id="rId22"/>
                </p:custDataLst>
              </p:nvPr>
            </p:nvSpPr>
            <p:spPr bwMode="gray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 sz="1611" baseline="0">
                  <a:latin typeface="+mn-lt"/>
                  <a:ea typeface="+mn-ea"/>
                </a:endParaRPr>
              </a:p>
            </p:txBody>
          </p:sp>
        </p:grpSp>
        <p:grpSp>
          <p:nvGrpSpPr>
            <p:cNvPr id="45" name="MoonLegend4"/>
            <p:cNvGrpSpPr>
              <a:grpSpLocks noChangeAspect="1"/>
            </p:cNvGrpSpPr>
            <p:nvPr>
              <p:custDataLst>
                <p:tags r:id="rId12"/>
              </p:custDataLst>
            </p:nvPr>
          </p:nvGrpSpPr>
          <p:grpSpPr bwMode="gray">
            <a:xfrm>
              <a:off x="7769225" y="1073548"/>
              <a:ext cx="209550" cy="209551"/>
              <a:chOff x="4495" y="1198"/>
              <a:chExt cx="160" cy="160"/>
            </a:xfrm>
          </p:grpSpPr>
          <p:sp>
            <p:nvSpPr>
              <p:cNvPr id="57" name="Oval 47"/>
              <p:cNvSpPr>
                <a:spLocks noChangeAspect="1" noChangeArrowheads="1"/>
              </p:cNvSpPr>
              <p:nvPr>
                <p:custDataLst>
                  <p:tags r:id="rId19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 sz="1611" baseline="0">
                  <a:latin typeface="+mn-lt"/>
                  <a:ea typeface="+mn-ea"/>
                </a:endParaRPr>
              </a:p>
            </p:txBody>
          </p:sp>
          <p:sp>
            <p:nvSpPr>
              <p:cNvPr id="58" name="Arc 48"/>
              <p:cNvSpPr>
                <a:spLocks noChangeAspect="1"/>
              </p:cNvSpPr>
              <p:nvPr>
                <p:custDataLst>
                  <p:tags r:id="rId20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 sz="1611" baseline="0">
                  <a:latin typeface="+mn-lt"/>
                  <a:ea typeface="+mn-ea"/>
                </a:endParaRPr>
              </a:p>
            </p:txBody>
          </p:sp>
        </p:grpSp>
        <p:grpSp>
          <p:nvGrpSpPr>
            <p:cNvPr id="46" name="MoonLegend5"/>
            <p:cNvGrpSpPr>
              <a:grpSpLocks noChangeAspect="1"/>
            </p:cNvGrpSpPr>
            <p:nvPr>
              <p:custDataLst>
                <p:tags r:id="rId13"/>
              </p:custDataLst>
            </p:nvPr>
          </p:nvGrpSpPr>
          <p:grpSpPr bwMode="gray">
            <a:xfrm>
              <a:off x="7769225" y="1347790"/>
              <a:ext cx="209550" cy="209551"/>
              <a:chOff x="4495" y="1440"/>
              <a:chExt cx="160" cy="160"/>
            </a:xfrm>
          </p:grpSpPr>
          <p:sp>
            <p:nvSpPr>
              <p:cNvPr id="55" name="Oval 50"/>
              <p:cNvSpPr>
                <a:spLocks noChangeAspect="1" noChangeArrowheads="1"/>
              </p:cNvSpPr>
              <p:nvPr>
                <p:custDataLst>
                  <p:tags r:id="rId17"/>
                </p:custDataLst>
              </p:nvPr>
            </p:nvSpPr>
            <p:spPr bwMode="gray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 sz="1611" baseline="0">
                  <a:latin typeface="+mn-lt"/>
                  <a:ea typeface="+mn-ea"/>
                </a:endParaRPr>
              </a:p>
            </p:txBody>
          </p:sp>
          <p:sp>
            <p:nvSpPr>
              <p:cNvPr id="56" name="Oval 51"/>
              <p:cNvSpPr>
                <a:spLocks noChangeAspect="1" noChangeArrowheads="1"/>
              </p:cNvSpPr>
              <p:nvPr>
                <p:custDataLst>
                  <p:tags r:id="rId18"/>
                </p:custDataLst>
              </p:nvPr>
            </p:nvSpPr>
            <p:spPr bwMode="gray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 sz="1611" baseline="0">
                  <a:latin typeface="+mn-lt"/>
                  <a:ea typeface="+mn-ea"/>
                </a:endParaRPr>
              </a:p>
            </p:txBody>
          </p:sp>
        </p:grpSp>
        <p:grpSp>
          <p:nvGrpSpPr>
            <p:cNvPr id="47" name="MoonLegend3"/>
            <p:cNvGrpSpPr>
              <a:grpSpLocks noChangeAspect="1"/>
            </p:cNvGrpSpPr>
            <p:nvPr>
              <p:custDataLst>
                <p:tags r:id="rId14"/>
              </p:custDataLst>
            </p:nvPr>
          </p:nvGrpSpPr>
          <p:grpSpPr bwMode="gray">
            <a:xfrm>
              <a:off x="7769225" y="799307"/>
              <a:ext cx="209550" cy="209551"/>
              <a:chOff x="4495" y="1198"/>
              <a:chExt cx="160" cy="160"/>
            </a:xfrm>
          </p:grpSpPr>
          <p:sp>
            <p:nvSpPr>
              <p:cNvPr id="53" name="Oval 47"/>
              <p:cNvSpPr>
                <a:spLocks noChangeAspect="1" noChangeArrowheads="1"/>
              </p:cNvSpPr>
              <p:nvPr>
                <p:custDataLst>
                  <p:tags r:id="rId15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 sz="1611" baseline="0">
                  <a:latin typeface="+mn-lt"/>
                  <a:ea typeface="+mn-ea"/>
                </a:endParaRPr>
              </a:p>
            </p:txBody>
          </p:sp>
          <p:sp>
            <p:nvSpPr>
              <p:cNvPr id="54" name="Arc 48"/>
              <p:cNvSpPr>
                <a:spLocks noChangeAspect="1"/>
              </p:cNvSpPr>
              <p:nvPr>
                <p:custDataLst>
                  <p:tags r:id="rId16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 sz="1611" baseline="0">
                  <a:latin typeface="+mn-lt"/>
                  <a:ea typeface="+mn-ea"/>
                </a:endParaRPr>
              </a:p>
            </p:txBody>
          </p:sp>
        </p:grpSp>
        <p:sp>
          <p:nvSpPr>
            <p:cNvPr id="48" name="Legend1"/>
            <p:cNvSpPr>
              <a:spLocks noChangeArrowheads="1"/>
            </p:cNvSpPr>
            <p:nvPr/>
          </p:nvSpPr>
          <p:spPr bwMode="gray">
            <a:xfrm>
              <a:off x="8089900" y="263525"/>
              <a:ext cx="353474" cy="1704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42024">
                <a:buClr>
                  <a:schemeClr val="tx2"/>
                </a:buClr>
              </a:pPr>
              <a:r>
                <a:rPr lang="en-AU" sz="1130" baseline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49" name="Legend2"/>
            <p:cNvSpPr>
              <a:spLocks noChangeArrowheads="1"/>
            </p:cNvSpPr>
            <p:nvPr/>
          </p:nvSpPr>
          <p:spPr bwMode="gray">
            <a:xfrm>
              <a:off x="8089900" y="538163"/>
              <a:ext cx="353474" cy="1704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42024">
                <a:buClr>
                  <a:schemeClr val="tx2"/>
                </a:buClr>
              </a:pPr>
              <a:r>
                <a:rPr lang="en-AU" sz="1130" baseline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50" name="Legend3"/>
            <p:cNvSpPr>
              <a:spLocks noChangeArrowheads="1"/>
            </p:cNvSpPr>
            <p:nvPr/>
          </p:nvSpPr>
          <p:spPr bwMode="gray">
            <a:xfrm>
              <a:off x="8089900" y="812802"/>
              <a:ext cx="353474" cy="1704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42024">
                <a:buClr>
                  <a:schemeClr val="tx2"/>
                </a:buClr>
              </a:pPr>
              <a:r>
                <a:rPr lang="en-AU" sz="1130" baseline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51" name="Legend4"/>
            <p:cNvSpPr>
              <a:spLocks noChangeArrowheads="1"/>
            </p:cNvSpPr>
            <p:nvPr/>
          </p:nvSpPr>
          <p:spPr bwMode="gray">
            <a:xfrm>
              <a:off x="8089900" y="1084265"/>
              <a:ext cx="353474" cy="1704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42024">
                <a:buClr>
                  <a:schemeClr val="tx2"/>
                </a:buClr>
              </a:pPr>
              <a:r>
                <a:rPr lang="en-AU" sz="1130" baseline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52" name="Legend5"/>
            <p:cNvSpPr>
              <a:spLocks noChangeArrowheads="1"/>
            </p:cNvSpPr>
            <p:nvPr/>
          </p:nvSpPr>
          <p:spPr bwMode="gray">
            <a:xfrm>
              <a:off x="8089900" y="1360490"/>
              <a:ext cx="353474" cy="1704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42024">
                <a:buClr>
                  <a:schemeClr val="tx2"/>
                </a:buClr>
              </a:pPr>
              <a:r>
                <a:rPr lang="en-AU" sz="1130" baseline="0">
                  <a:latin typeface="+mn-lt"/>
                  <a:ea typeface="+mn-ea"/>
                </a:rPr>
                <a:t>Legend</a:t>
              </a:r>
            </a:p>
          </p:txBody>
        </p:sp>
      </p:grpSp>
      <p:sp>
        <p:nvSpPr>
          <p:cNvPr id="7" name="AutoShape 1420">
            <a:extLst>
              <a:ext uri="{FF2B5EF4-FFF2-40B4-BE49-F238E27FC236}">
                <a16:creationId xmlns:a16="http://schemas.microsoft.com/office/drawing/2014/main" id="{6E83CEE1-D649-4856-9957-B09F3EF3B622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332155" y="6034088"/>
            <a:ext cx="11535508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endParaRPr lang="en-GB" sz="1662"/>
          </a:p>
        </p:txBody>
      </p:sp>
      <p:sp>
        <p:nvSpPr>
          <p:cNvPr id="8" name="Freeform 1422">
            <a:extLst>
              <a:ext uri="{FF2B5EF4-FFF2-40B4-BE49-F238E27FC236}">
                <a16:creationId xmlns:a16="http://schemas.microsoft.com/office/drawing/2014/main" id="{8BE05028-98EE-428F-8E8D-6BBE9CCA8C30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420081" y="6051551"/>
            <a:ext cx="760047" cy="579438"/>
          </a:xfrm>
          <a:custGeom>
            <a:avLst/>
            <a:gdLst>
              <a:gd name="T0" fmla="*/ 88 w 175"/>
              <a:gd name="T1" fmla="*/ 0 h 175"/>
              <a:gd name="T2" fmla="*/ 0 w 175"/>
              <a:gd name="T3" fmla="*/ 87 h 175"/>
              <a:gd name="T4" fmla="*/ 88 w 175"/>
              <a:gd name="T5" fmla="*/ 175 h 175"/>
              <a:gd name="T6" fmla="*/ 175 w 175"/>
              <a:gd name="T7" fmla="*/ 87 h 175"/>
              <a:gd name="T8" fmla="*/ 88 w 175"/>
              <a:gd name="T9" fmla="*/ 0 h 175"/>
              <a:gd name="T10" fmla="*/ 144 w 175"/>
              <a:gd name="T11" fmla="*/ 87 h 175"/>
              <a:gd name="T12" fmla="*/ 88 w 175"/>
              <a:gd name="T13" fmla="*/ 144 h 175"/>
              <a:gd name="T14" fmla="*/ 31 w 175"/>
              <a:gd name="T15" fmla="*/ 87 h 175"/>
              <a:gd name="T16" fmla="*/ 88 w 175"/>
              <a:gd name="T17" fmla="*/ 31 h 175"/>
              <a:gd name="T18" fmla="*/ 144 w 175"/>
              <a:gd name="T19" fmla="*/ 87 h 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5" h="175">
                <a:moveTo>
                  <a:pt x="88" y="0"/>
                </a:moveTo>
                <a:cubicBezTo>
                  <a:pt x="40" y="0"/>
                  <a:pt x="0" y="39"/>
                  <a:pt x="0" y="87"/>
                </a:cubicBezTo>
                <a:cubicBezTo>
                  <a:pt x="0" y="136"/>
                  <a:pt x="40" y="175"/>
                  <a:pt x="88" y="175"/>
                </a:cubicBezTo>
                <a:cubicBezTo>
                  <a:pt x="136" y="175"/>
                  <a:pt x="175" y="136"/>
                  <a:pt x="175" y="87"/>
                </a:cubicBezTo>
                <a:cubicBezTo>
                  <a:pt x="175" y="39"/>
                  <a:pt x="136" y="0"/>
                  <a:pt x="88" y="0"/>
                </a:cubicBezTo>
                <a:moveTo>
                  <a:pt x="144" y="87"/>
                </a:moveTo>
                <a:cubicBezTo>
                  <a:pt x="144" y="119"/>
                  <a:pt x="119" y="144"/>
                  <a:pt x="88" y="144"/>
                </a:cubicBezTo>
                <a:cubicBezTo>
                  <a:pt x="57" y="144"/>
                  <a:pt x="31" y="119"/>
                  <a:pt x="31" y="87"/>
                </a:cubicBezTo>
                <a:cubicBezTo>
                  <a:pt x="31" y="56"/>
                  <a:pt x="57" y="31"/>
                  <a:pt x="88" y="31"/>
                </a:cubicBezTo>
                <a:cubicBezTo>
                  <a:pt x="119" y="31"/>
                  <a:pt x="144" y="56"/>
                  <a:pt x="144" y="87"/>
                </a:cubicBezTo>
              </a:path>
            </a:pathLst>
          </a:custGeom>
          <a:solidFill>
            <a:srgbClr val="0019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endParaRPr lang="en-GB" sz="1662"/>
          </a:p>
        </p:txBody>
      </p:sp>
      <p:sp>
        <p:nvSpPr>
          <p:cNvPr id="9" name="Rectangle 1423">
            <a:extLst>
              <a:ext uri="{FF2B5EF4-FFF2-40B4-BE49-F238E27FC236}">
                <a16:creationId xmlns:a16="http://schemas.microsoft.com/office/drawing/2014/main" id="{9780F4DB-FF75-47C6-92F9-8EC7A36C6BC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32156" y="6283326"/>
            <a:ext cx="935893" cy="115888"/>
          </a:xfrm>
          <a:prstGeom prst="rect">
            <a:avLst/>
          </a:prstGeom>
          <a:solidFill>
            <a:srgbClr val="0019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endParaRPr lang="en-GB" sz="1662"/>
          </a:p>
        </p:txBody>
      </p:sp>
      <p:sp>
        <p:nvSpPr>
          <p:cNvPr id="64" name="Slide Number">
            <a:extLst>
              <a:ext uri="{FF2B5EF4-FFF2-40B4-BE49-F238E27FC236}">
                <a16:creationId xmlns:a16="http://schemas.microsoft.com/office/drawing/2014/main" id="{5FFD08E1-4FD1-4585-941A-16B420FC2F14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1652055" y="6645351"/>
            <a:ext cx="118622" cy="115866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AU"/>
            </a:defPPr>
            <a:lvl1pPr>
              <a:defRPr lang="en-AU" sz="1000" baseline="0">
                <a:latin typeface="+mn-lt"/>
              </a:defRPr>
            </a:lvl1pPr>
          </a:lstStyle>
          <a:p>
            <a:fld id="{42C328C1-A84F-4A39-A664-DBA00541A8C6}" type="slidenum">
              <a:rPr lang="en-AU" sz="753" baseline="0" smtClean="0">
                <a:solidFill>
                  <a:srgbClr val="808080"/>
                </a:solidFill>
                <a:latin typeface="+mn-lt"/>
              </a:rPr>
              <a:pPr/>
              <a:t>‹#›</a:t>
            </a:fld>
            <a:endParaRPr lang="en-AU" sz="753" baseline="0">
              <a:solidFill>
                <a:srgbClr val="808080"/>
              </a:solidFill>
              <a:latin typeface="+mn-lt"/>
            </a:endParaRPr>
          </a:p>
        </p:txBody>
      </p:sp>
      <p:sp>
        <p:nvSpPr>
          <p:cNvPr id="65" name="Subtitle 2">
            <a:extLst>
              <a:ext uri="{FF2B5EF4-FFF2-40B4-BE49-F238E27FC236}">
                <a16:creationId xmlns:a16="http://schemas.microsoft.com/office/drawing/2014/main" id="{D2B1DC81-20AB-49A0-8898-DA89BC440B3D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0298139" y="13393"/>
            <a:ext cx="1631756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lang="en-AU" sz="1400" cap="all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lang="en-AU" sz="14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lang="en-AU" sz="14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lang="en-AU" sz="14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en-AU" sz="14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en-AU"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en-AU"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en-AU"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en-AU"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002960"/>
              </a:buClr>
            </a:pPr>
            <a:r>
              <a:rPr lang="en-GB" sz="900" kern="0">
                <a:solidFill>
                  <a:srgbClr val="808080"/>
                </a:solidFill>
              </a:rPr>
              <a:t>TFL RESTRICTED</a:t>
            </a:r>
          </a:p>
        </p:txBody>
      </p:sp>
      <p:sp>
        <p:nvSpPr>
          <p:cNvPr id="5" name="MSIPCMContentMarking" descr="{&quot;HashCode&quot;:1369901735,&quot;Placement&quot;:&quot;Footer&quot;,&quot;Top&quot;:515.409363,&quot;Left&quot;:408.581818,&quot;SlideWidth&quot;:960,&quot;SlideHeight&quot;:540}">
            <a:extLst>
              <a:ext uri="{FF2B5EF4-FFF2-40B4-BE49-F238E27FC236}">
                <a16:creationId xmlns:a16="http://schemas.microsoft.com/office/drawing/2014/main" id="{0A848BA9-FE3B-4BCB-B90C-CB2903D92DFF}"/>
              </a:ext>
            </a:extLst>
          </p:cNvPr>
          <p:cNvSpPr txBox="1"/>
          <p:nvPr userDrawn="1"/>
        </p:nvSpPr>
        <p:spPr>
          <a:xfrm>
            <a:off x="5188989" y="6545699"/>
            <a:ext cx="1814022" cy="31230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GB" sz="1400">
                <a:solidFill>
                  <a:srgbClr val="000000"/>
                </a:solidFill>
                <a:latin typeface="Calibri" panose="020F0502020204030204" pitchFamily="34" charset="0"/>
              </a:rPr>
              <a:t>TfL RESTRICTED</a:t>
            </a:r>
          </a:p>
        </p:txBody>
      </p:sp>
    </p:spTree>
    <p:extLst>
      <p:ext uri="{BB962C8B-B14F-4D97-AF65-F5344CB8AC3E}">
        <p14:creationId xmlns:p14="http://schemas.microsoft.com/office/powerpoint/2010/main" val="2711087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3" r:id="rId5"/>
  </p:sldLayoutIdLst>
  <p:hf hdr="0" ftr="0" dt="0"/>
  <p:txStyles>
    <p:titleStyle>
      <a:lvl1pPr algn="l" defTabSz="842024" rtl="0" eaLnBrk="1" fontAlgn="base" hangingPunct="1">
        <a:spcBef>
          <a:spcPct val="0"/>
        </a:spcBef>
        <a:spcAft>
          <a:spcPct val="0"/>
        </a:spcAft>
        <a:tabLst>
          <a:tab pos="253802" algn="l"/>
        </a:tabLst>
        <a:defRPr lang="en-AU" sz="1846" b="0" baseline="0">
          <a:solidFill>
            <a:schemeClr val="tx2"/>
          </a:solidFill>
          <a:latin typeface="+mj-lt"/>
          <a:ea typeface="+mj-ea"/>
          <a:cs typeface="+mj-cs"/>
        </a:defRPr>
      </a:lvl1pPr>
      <a:lvl2pPr algn="l" defTabSz="842024" rtl="0" eaLnBrk="1" fontAlgn="base" hangingPunct="1">
        <a:spcBef>
          <a:spcPct val="0"/>
        </a:spcBef>
        <a:spcAft>
          <a:spcPct val="0"/>
        </a:spcAft>
        <a:defRPr lang="en-AU" sz="1790" b="1">
          <a:solidFill>
            <a:schemeClr val="tx2"/>
          </a:solidFill>
          <a:latin typeface="Arial" charset="0"/>
        </a:defRPr>
      </a:lvl2pPr>
      <a:lvl3pPr algn="l" defTabSz="842024" rtl="0" eaLnBrk="1" fontAlgn="base" hangingPunct="1">
        <a:spcBef>
          <a:spcPct val="0"/>
        </a:spcBef>
        <a:spcAft>
          <a:spcPct val="0"/>
        </a:spcAft>
        <a:defRPr lang="en-AU" sz="1790" b="1">
          <a:solidFill>
            <a:schemeClr val="tx2"/>
          </a:solidFill>
          <a:latin typeface="Arial" charset="0"/>
        </a:defRPr>
      </a:lvl3pPr>
      <a:lvl4pPr algn="l" defTabSz="842024" rtl="0" eaLnBrk="1" fontAlgn="base" hangingPunct="1">
        <a:spcBef>
          <a:spcPct val="0"/>
        </a:spcBef>
        <a:spcAft>
          <a:spcPct val="0"/>
        </a:spcAft>
        <a:defRPr lang="en-AU" sz="1790" b="1">
          <a:solidFill>
            <a:schemeClr val="tx2"/>
          </a:solidFill>
          <a:latin typeface="Arial" charset="0"/>
        </a:defRPr>
      </a:lvl4pPr>
      <a:lvl5pPr algn="l" defTabSz="842024" rtl="0" eaLnBrk="1" fontAlgn="base" hangingPunct="1">
        <a:spcBef>
          <a:spcPct val="0"/>
        </a:spcBef>
        <a:spcAft>
          <a:spcPct val="0"/>
        </a:spcAft>
        <a:defRPr lang="en-AU" sz="1790" b="1">
          <a:solidFill>
            <a:schemeClr val="tx2"/>
          </a:solidFill>
          <a:latin typeface="Arial" charset="0"/>
        </a:defRPr>
      </a:lvl5pPr>
      <a:lvl6pPr marL="429962" algn="l" defTabSz="842024" rtl="0" eaLnBrk="1" fontAlgn="base" hangingPunct="1">
        <a:spcBef>
          <a:spcPct val="0"/>
        </a:spcBef>
        <a:spcAft>
          <a:spcPct val="0"/>
        </a:spcAft>
        <a:defRPr lang="en-AU" sz="1790" b="1">
          <a:solidFill>
            <a:schemeClr val="tx2"/>
          </a:solidFill>
          <a:latin typeface="Arial" charset="0"/>
        </a:defRPr>
      </a:lvl6pPr>
      <a:lvl7pPr marL="859942" algn="l" defTabSz="842024" rtl="0" eaLnBrk="1" fontAlgn="base" hangingPunct="1">
        <a:spcBef>
          <a:spcPct val="0"/>
        </a:spcBef>
        <a:spcAft>
          <a:spcPct val="0"/>
        </a:spcAft>
        <a:defRPr lang="en-AU" sz="1790" b="1">
          <a:solidFill>
            <a:schemeClr val="tx2"/>
          </a:solidFill>
          <a:latin typeface="Arial" charset="0"/>
        </a:defRPr>
      </a:lvl7pPr>
      <a:lvl8pPr marL="1289913" algn="l" defTabSz="842024" rtl="0" eaLnBrk="1" fontAlgn="base" hangingPunct="1">
        <a:spcBef>
          <a:spcPct val="0"/>
        </a:spcBef>
        <a:spcAft>
          <a:spcPct val="0"/>
        </a:spcAft>
        <a:defRPr lang="en-AU" sz="1790" b="1">
          <a:solidFill>
            <a:schemeClr val="tx2"/>
          </a:solidFill>
          <a:latin typeface="Arial" charset="0"/>
        </a:defRPr>
      </a:lvl8pPr>
      <a:lvl9pPr marL="1719878" algn="l" defTabSz="842024" rtl="0" eaLnBrk="1" fontAlgn="base" hangingPunct="1">
        <a:spcBef>
          <a:spcPct val="0"/>
        </a:spcBef>
        <a:spcAft>
          <a:spcPct val="0"/>
        </a:spcAft>
        <a:defRPr lang="en-AU" sz="1790" b="1">
          <a:solidFill>
            <a:schemeClr val="tx2"/>
          </a:solidFill>
          <a:latin typeface="Arial" charset="0"/>
        </a:defRPr>
      </a:lvl9pPr>
    </p:titleStyle>
    <p:bodyStyle>
      <a:lvl1pPr marL="0" indent="0" algn="l" defTabSz="842024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00000"/>
        <a:defRPr lang="en-AU" sz="1292" baseline="0">
          <a:solidFill>
            <a:schemeClr val="tx1"/>
          </a:solidFill>
          <a:latin typeface="+mn-lt"/>
          <a:ea typeface="+mn-ea"/>
          <a:cs typeface="+mn-cs"/>
        </a:defRPr>
      </a:lvl1pPr>
      <a:lvl2pPr marL="182141" indent="-180649" algn="l" defTabSz="842024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lang="en-AU" sz="1292" baseline="0">
          <a:solidFill>
            <a:schemeClr val="tx1"/>
          </a:solidFill>
          <a:latin typeface="+mn-lt"/>
        </a:defRPr>
      </a:lvl2pPr>
      <a:lvl3pPr marL="429962" indent="-246338" algn="l" defTabSz="842024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lang="en-AU" sz="1292" baseline="0">
          <a:solidFill>
            <a:schemeClr val="tx1"/>
          </a:solidFill>
          <a:latin typeface="+mn-lt"/>
        </a:defRPr>
      </a:lvl3pPr>
      <a:lvl4pPr marL="577774" indent="-146311" algn="l" defTabSz="842024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lang="en-AU" sz="1292" baseline="0">
          <a:solidFill>
            <a:schemeClr val="tx1"/>
          </a:solidFill>
          <a:latin typeface="+mn-lt"/>
        </a:defRPr>
      </a:lvl4pPr>
      <a:lvl5pPr marL="705151" indent="-122422" algn="l" defTabSz="842024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en-AU" sz="1292" baseline="0">
          <a:solidFill>
            <a:schemeClr val="tx1"/>
          </a:solidFill>
          <a:latin typeface="+mn-lt"/>
        </a:defRPr>
      </a:lvl5pPr>
      <a:lvl6pPr marL="705151" indent="-122422" algn="l" defTabSz="842024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en-AU" sz="1506" baseline="0">
          <a:solidFill>
            <a:schemeClr val="tx1"/>
          </a:solidFill>
          <a:latin typeface="+mn-lt"/>
        </a:defRPr>
      </a:lvl6pPr>
      <a:lvl7pPr marL="705151" indent="-122422" algn="l" defTabSz="842024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en-AU" sz="1506" baseline="0">
          <a:solidFill>
            <a:schemeClr val="tx1"/>
          </a:solidFill>
          <a:latin typeface="+mn-lt"/>
        </a:defRPr>
      </a:lvl7pPr>
      <a:lvl8pPr marL="705151" indent="-122422" algn="l" defTabSz="842024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en-AU" sz="1506" baseline="0">
          <a:solidFill>
            <a:schemeClr val="tx1"/>
          </a:solidFill>
          <a:latin typeface="+mn-lt"/>
        </a:defRPr>
      </a:lvl8pPr>
      <a:lvl9pPr marL="705151" indent="-122422" algn="l" defTabSz="842024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en-AU" sz="1506" baseline="0">
          <a:solidFill>
            <a:schemeClr val="tx1"/>
          </a:solidFill>
          <a:latin typeface="+mn-lt"/>
        </a:defRPr>
      </a:lvl9pPr>
    </p:bodyStyle>
    <p:otherStyle>
      <a:defPPr>
        <a:defRPr lang="en-AU"/>
      </a:defPPr>
      <a:lvl1pPr marL="0" algn="l" defTabSz="859942" rtl="0" eaLnBrk="1" latinLnBrk="0" hangingPunct="1">
        <a:defRPr lang="en-AU" sz="1696" kern="1200">
          <a:solidFill>
            <a:schemeClr val="tx1"/>
          </a:solidFill>
          <a:latin typeface="+mn-lt"/>
          <a:ea typeface="+mn-ea"/>
          <a:cs typeface="+mn-cs"/>
        </a:defRPr>
      </a:lvl1pPr>
      <a:lvl2pPr marL="429962" algn="l" defTabSz="859942" rtl="0" eaLnBrk="1" latinLnBrk="0" hangingPunct="1">
        <a:defRPr lang="en-AU" sz="1696" kern="1200">
          <a:solidFill>
            <a:schemeClr val="tx1"/>
          </a:solidFill>
          <a:latin typeface="+mn-lt"/>
          <a:ea typeface="+mn-ea"/>
          <a:cs typeface="+mn-cs"/>
        </a:defRPr>
      </a:lvl2pPr>
      <a:lvl3pPr marL="859942" algn="l" defTabSz="859942" rtl="0" eaLnBrk="1" latinLnBrk="0" hangingPunct="1">
        <a:defRPr lang="en-AU" sz="1696" kern="1200">
          <a:solidFill>
            <a:schemeClr val="tx1"/>
          </a:solidFill>
          <a:latin typeface="+mn-lt"/>
          <a:ea typeface="+mn-ea"/>
          <a:cs typeface="+mn-cs"/>
        </a:defRPr>
      </a:lvl3pPr>
      <a:lvl4pPr marL="1289913" algn="l" defTabSz="859942" rtl="0" eaLnBrk="1" latinLnBrk="0" hangingPunct="1">
        <a:defRPr lang="en-AU" sz="1696" kern="1200">
          <a:solidFill>
            <a:schemeClr val="tx1"/>
          </a:solidFill>
          <a:latin typeface="+mn-lt"/>
          <a:ea typeface="+mn-ea"/>
          <a:cs typeface="+mn-cs"/>
        </a:defRPr>
      </a:lvl4pPr>
      <a:lvl5pPr marL="1719878" algn="l" defTabSz="859942" rtl="0" eaLnBrk="1" latinLnBrk="0" hangingPunct="1">
        <a:defRPr lang="en-AU" sz="1696" kern="1200">
          <a:solidFill>
            <a:schemeClr val="tx1"/>
          </a:solidFill>
          <a:latin typeface="+mn-lt"/>
          <a:ea typeface="+mn-ea"/>
          <a:cs typeface="+mn-cs"/>
        </a:defRPr>
      </a:lvl5pPr>
      <a:lvl6pPr marL="2149851" algn="l" defTabSz="859942" rtl="0" eaLnBrk="1" latinLnBrk="0" hangingPunct="1">
        <a:defRPr lang="en-AU" sz="1696" kern="1200">
          <a:solidFill>
            <a:schemeClr val="tx1"/>
          </a:solidFill>
          <a:latin typeface="+mn-lt"/>
          <a:ea typeface="+mn-ea"/>
          <a:cs typeface="+mn-cs"/>
        </a:defRPr>
      </a:lvl6pPr>
      <a:lvl7pPr marL="2579820" algn="l" defTabSz="859942" rtl="0" eaLnBrk="1" latinLnBrk="0" hangingPunct="1">
        <a:defRPr lang="en-AU" sz="1696" kern="1200">
          <a:solidFill>
            <a:schemeClr val="tx1"/>
          </a:solidFill>
          <a:latin typeface="+mn-lt"/>
          <a:ea typeface="+mn-ea"/>
          <a:cs typeface="+mn-cs"/>
        </a:defRPr>
      </a:lvl7pPr>
      <a:lvl8pPr marL="3009791" algn="l" defTabSz="859942" rtl="0" eaLnBrk="1" latinLnBrk="0" hangingPunct="1">
        <a:defRPr lang="en-AU" sz="1696" kern="1200">
          <a:solidFill>
            <a:schemeClr val="tx1"/>
          </a:solidFill>
          <a:latin typeface="+mn-lt"/>
          <a:ea typeface="+mn-ea"/>
          <a:cs typeface="+mn-cs"/>
        </a:defRPr>
      </a:lvl8pPr>
      <a:lvl9pPr marL="3439761" algn="l" defTabSz="859942" rtl="0" eaLnBrk="1" latinLnBrk="0" hangingPunct="1">
        <a:defRPr lang="en-AU" sz="169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3035935" cy="6858000"/>
          </a:xfrm>
          <a:custGeom>
            <a:avLst/>
            <a:gdLst/>
            <a:ahLst/>
            <a:cxnLst/>
            <a:rect l="l" t="t" r="r" b="b"/>
            <a:pathLst>
              <a:path w="3035935" h="6858000">
                <a:moveTo>
                  <a:pt x="0" y="6858000"/>
                </a:moveTo>
                <a:lnTo>
                  <a:pt x="3035808" y="6858000"/>
                </a:lnTo>
                <a:lnTo>
                  <a:pt x="3035808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1A5A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912875" y="6368796"/>
            <a:ext cx="1979930" cy="121920"/>
          </a:xfrm>
          <a:custGeom>
            <a:avLst/>
            <a:gdLst/>
            <a:ahLst/>
            <a:cxnLst/>
            <a:rect l="l" t="t" r="r" b="b"/>
            <a:pathLst>
              <a:path w="1979930" h="121920">
                <a:moveTo>
                  <a:pt x="0" y="121919"/>
                </a:moveTo>
                <a:lnTo>
                  <a:pt x="1979676" y="121919"/>
                </a:lnTo>
                <a:lnTo>
                  <a:pt x="1979676" y="0"/>
                </a:lnTo>
                <a:lnTo>
                  <a:pt x="0" y="0"/>
                </a:lnTo>
                <a:lnTo>
                  <a:pt x="0" y="1219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207263" y="6140196"/>
            <a:ext cx="576580" cy="576580"/>
          </a:xfrm>
          <a:custGeom>
            <a:avLst/>
            <a:gdLst/>
            <a:ahLst/>
            <a:cxnLst/>
            <a:rect l="l" t="t" r="r" b="b"/>
            <a:pathLst>
              <a:path w="576580" h="576579">
                <a:moveTo>
                  <a:pt x="288036" y="0"/>
                </a:moveTo>
                <a:lnTo>
                  <a:pt x="241314" y="3769"/>
                </a:lnTo>
                <a:lnTo>
                  <a:pt x="196993" y="14684"/>
                </a:lnTo>
                <a:lnTo>
                  <a:pt x="155665" y="32149"/>
                </a:lnTo>
                <a:lnTo>
                  <a:pt x="117924" y="55573"/>
                </a:lnTo>
                <a:lnTo>
                  <a:pt x="84362" y="84362"/>
                </a:lnTo>
                <a:lnTo>
                  <a:pt x="55573" y="117924"/>
                </a:lnTo>
                <a:lnTo>
                  <a:pt x="32149" y="155665"/>
                </a:lnTo>
                <a:lnTo>
                  <a:pt x="14684" y="196993"/>
                </a:lnTo>
                <a:lnTo>
                  <a:pt x="3769" y="241314"/>
                </a:lnTo>
                <a:lnTo>
                  <a:pt x="0" y="288035"/>
                </a:lnTo>
                <a:lnTo>
                  <a:pt x="3769" y="334757"/>
                </a:lnTo>
                <a:lnTo>
                  <a:pt x="14684" y="379078"/>
                </a:lnTo>
                <a:lnTo>
                  <a:pt x="32149" y="420406"/>
                </a:lnTo>
                <a:lnTo>
                  <a:pt x="55573" y="458147"/>
                </a:lnTo>
                <a:lnTo>
                  <a:pt x="84362" y="491709"/>
                </a:lnTo>
                <a:lnTo>
                  <a:pt x="117924" y="520498"/>
                </a:lnTo>
                <a:lnTo>
                  <a:pt x="155665" y="543922"/>
                </a:lnTo>
                <a:lnTo>
                  <a:pt x="196993" y="561387"/>
                </a:lnTo>
                <a:lnTo>
                  <a:pt x="241314" y="572302"/>
                </a:lnTo>
                <a:lnTo>
                  <a:pt x="288036" y="576071"/>
                </a:lnTo>
                <a:lnTo>
                  <a:pt x="334757" y="572302"/>
                </a:lnTo>
                <a:lnTo>
                  <a:pt x="379078" y="561387"/>
                </a:lnTo>
                <a:lnTo>
                  <a:pt x="420406" y="543922"/>
                </a:lnTo>
                <a:lnTo>
                  <a:pt x="458147" y="520498"/>
                </a:lnTo>
                <a:lnTo>
                  <a:pt x="491709" y="491709"/>
                </a:lnTo>
                <a:lnTo>
                  <a:pt x="506593" y="474357"/>
                </a:lnTo>
                <a:lnTo>
                  <a:pt x="288036" y="474357"/>
                </a:lnTo>
                <a:lnTo>
                  <a:pt x="238506" y="467701"/>
                </a:lnTo>
                <a:lnTo>
                  <a:pt x="193999" y="448917"/>
                </a:lnTo>
                <a:lnTo>
                  <a:pt x="156289" y="419782"/>
                </a:lnTo>
                <a:lnTo>
                  <a:pt x="127154" y="382072"/>
                </a:lnTo>
                <a:lnTo>
                  <a:pt x="108370" y="337565"/>
                </a:lnTo>
                <a:lnTo>
                  <a:pt x="101714" y="288035"/>
                </a:lnTo>
                <a:lnTo>
                  <a:pt x="108370" y="238506"/>
                </a:lnTo>
                <a:lnTo>
                  <a:pt x="127154" y="193999"/>
                </a:lnTo>
                <a:lnTo>
                  <a:pt x="156289" y="156289"/>
                </a:lnTo>
                <a:lnTo>
                  <a:pt x="193999" y="127154"/>
                </a:lnTo>
                <a:lnTo>
                  <a:pt x="238506" y="108370"/>
                </a:lnTo>
                <a:lnTo>
                  <a:pt x="288036" y="101714"/>
                </a:lnTo>
                <a:lnTo>
                  <a:pt x="506593" y="101714"/>
                </a:lnTo>
                <a:lnTo>
                  <a:pt x="491709" y="84362"/>
                </a:lnTo>
                <a:lnTo>
                  <a:pt x="458147" y="55573"/>
                </a:lnTo>
                <a:lnTo>
                  <a:pt x="420406" y="32149"/>
                </a:lnTo>
                <a:lnTo>
                  <a:pt x="379078" y="14684"/>
                </a:lnTo>
                <a:lnTo>
                  <a:pt x="334757" y="3769"/>
                </a:lnTo>
                <a:lnTo>
                  <a:pt x="288036" y="0"/>
                </a:lnTo>
                <a:close/>
              </a:path>
              <a:path w="576580" h="576579">
                <a:moveTo>
                  <a:pt x="506593" y="101714"/>
                </a:moveTo>
                <a:lnTo>
                  <a:pt x="288036" y="101714"/>
                </a:lnTo>
                <a:lnTo>
                  <a:pt x="337565" y="108370"/>
                </a:lnTo>
                <a:lnTo>
                  <a:pt x="382072" y="127154"/>
                </a:lnTo>
                <a:lnTo>
                  <a:pt x="419782" y="156289"/>
                </a:lnTo>
                <a:lnTo>
                  <a:pt x="448917" y="193999"/>
                </a:lnTo>
                <a:lnTo>
                  <a:pt x="467701" y="238506"/>
                </a:lnTo>
                <a:lnTo>
                  <a:pt x="474357" y="288035"/>
                </a:lnTo>
                <a:lnTo>
                  <a:pt x="467701" y="337565"/>
                </a:lnTo>
                <a:lnTo>
                  <a:pt x="448917" y="382072"/>
                </a:lnTo>
                <a:lnTo>
                  <a:pt x="419782" y="419782"/>
                </a:lnTo>
                <a:lnTo>
                  <a:pt x="382072" y="448917"/>
                </a:lnTo>
                <a:lnTo>
                  <a:pt x="337565" y="467701"/>
                </a:lnTo>
                <a:lnTo>
                  <a:pt x="288036" y="474357"/>
                </a:lnTo>
                <a:lnTo>
                  <a:pt x="506593" y="474357"/>
                </a:lnTo>
                <a:lnTo>
                  <a:pt x="543922" y="420406"/>
                </a:lnTo>
                <a:lnTo>
                  <a:pt x="561387" y="379078"/>
                </a:lnTo>
                <a:lnTo>
                  <a:pt x="572302" y="334757"/>
                </a:lnTo>
                <a:lnTo>
                  <a:pt x="576072" y="288035"/>
                </a:lnTo>
                <a:lnTo>
                  <a:pt x="572302" y="241314"/>
                </a:lnTo>
                <a:lnTo>
                  <a:pt x="561387" y="196993"/>
                </a:lnTo>
                <a:lnTo>
                  <a:pt x="543922" y="155665"/>
                </a:lnTo>
                <a:lnTo>
                  <a:pt x="520498" y="117924"/>
                </a:lnTo>
                <a:lnTo>
                  <a:pt x="506593" y="10171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43255" y="6368796"/>
            <a:ext cx="706120" cy="119380"/>
          </a:xfrm>
          <a:custGeom>
            <a:avLst/>
            <a:gdLst/>
            <a:ahLst/>
            <a:cxnLst/>
            <a:rect l="l" t="t" r="r" b="b"/>
            <a:pathLst>
              <a:path w="706119" h="119379">
                <a:moveTo>
                  <a:pt x="0" y="118871"/>
                </a:moveTo>
                <a:lnTo>
                  <a:pt x="705612" y="118871"/>
                </a:lnTo>
                <a:lnTo>
                  <a:pt x="705612" y="0"/>
                </a:lnTo>
                <a:lnTo>
                  <a:pt x="0" y="0"/>
                </a:lnTo>
                <a:lnTo>
                  <a:pt x="0" y="11887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00480" y="2083130"/>
            <a:ext cx="10391038" cy="5746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bg1"/>
                </a:solidFill>
                <a:latin typeface="NJFont Light"/>
                <a:cs typeface="NJFont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43425" y="1313179"/>
            <a:ext cx="7301230" cy="1946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1A5A92"/>
                </a:solidFill>
                <a:latin typeface="NJFont Book"/>
                <a:cs typeface="NJFont Boo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5080" y="6486950"/>
            <a:ext cx="253365" cy="225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50" b="0" i="0">
                <a:solidFill>
                  <a:schemeClr val="bg1"/>
                </a:solidFill>
                <a:latin typeface="NJFont Book"/>
                <a:cs typeface="NJFont Book"/>
              </a:defRPr>
            </a:lvl1pPr>
          </a:lstStyle>
          <a:p>
            <a:pPr marL="38100">
              <a:lnSpc>
                <a:spcPts val="1605"/>
              </a:lnSpc>
            </a:pPr>
            <a:fld id="{81D60167-4931-47E6-BA6A-407CBD079E47}" type="slidenum">
              <a:rPr dirty="0"/>
              <a:t>‹#›</a:t>
            </a:fld>
            <a:endParaRPr/>
          </a:p>
        </p:txBody>
      </p:sp>
      <p:sp>
        <p:nvSpPr>
          <p:cNvPr id="8" name="MSIPCMContentMarking" descr="{&quot;HashCode&quot;:1369901735,&quot;Placement&quot;:&quot;Footer&quot;,&quot;Top&quot;:515.409363,&quot;Left&quot;:408.581818,&quot;SlideWidth&quot;:960,&quot;SlideHeight&quot;:540}">
            <a:extLst>
              <a:ext uri="{FF2B5EF4-FFF2-40B4-BE49-F238E27FC236}">
                <a16:creationId xmlns:a16="http://schemas.microsoft.com/office/drawing/2014/main" id="{17FC8344-B5C3-41AA-9EBF-D47D1658D5C0}"/>
              </a:ext>
            </a:extLst>
          </p:cNvPr>
          <p:cNvSpPr txBox="1"/>
          <p:nvPr userDrawn="1"/>
        </p:nvSpPr>
        <p:spPr>
          <a:xfrm>
            <a:off x="5188989" y="6545699"/>
            <a:ext cx="1814022" cy="31230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GB" sz="1400">
                <a:solidFill>
                  <a:srgbClr val="000000"/>
                </a:solidFill>
                <a:latin typeface="Calibri" panose="020F0502020204030204" pitchFamily="34" charset="0"/>
              </a:rPr>
              <a:t>TfL RESTRICTED</a:t>
            </a:r>
          </a:p>
        </p:txBody>
      </p:sp>
    </p:spTree>
    <p:extLst>
      <p:ext uri="{BB962C8B-B14F-4D97-AF65-F5344CB8AC3E}">
        <p14:creationId xmlns:p14="http://schemas.microsoft.com/office/powerpoint/2010/main" val="3634205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1D129AA-C984-4EAF-BE1E-58B89DBCD3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0480" y="836801"/>
            <a:ext cx="10286172" cy="1122680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Electric Vehicle Charging Infrastructure: Planning, Allocation, Challenges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8ECBA63F-0AB0-4706-8C6F-AD093DC16213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900480" y="2691580"/>
            <a:ext cx="10079694" cy="2585323"/>
          </a:xfrm>
        </p:spPr>
        <p:txBody>
          <a:bodyPr/>
          <a:lstStyle/>
          <a:p>
            <a:r>
              <a:rPr lang="en-GB" sz="2400" i="1" dirty="0">
                <a:solidFill>
                  <a:schemeClr val="bg1"/>
                </a:solidFill>
              </a:rPr>
              <a:t>Decarbonising Transport Through Electrification Network</a:t>
            </a:r>
          </a:p>
          <a:p>
            <a:endParaRPr lang="en-GB" sz="2400" dirty="0">
              <a:solidFill>
                <a:schemeClr val="bg1"/>
              </a:solidFill>
            </a:endParaRPr>
          </a:p>
          <a:p>
            <a:endParaRPr lang="en-GB" sz="2400" dirty="0">
              <a:solidFill>
                <a:schemeClr val="bg1"/>
              </a:solidFill>
            </a:endParaRPr>
          </a:p>
          <a:p>
            <a:r>
              <a:rPr lang="en-GB" sz="2400" dirty="0">
                <a:solidFill>
                  <a:schemeClr val="bg1"/>
                </a:solidFill>
              </a:rPr>
              <a:t>Roisin Naughton</a:t>
            </a:r>
          </a:p>
          <a:p>
            <a:r>
              <a:rPr lang="en-GB" sz="2400" dirty="0">
                <a:solidFill>
                  <a:schemeClr val="bg1"/>
                </a:solidFill>
              </a:rPr>
              <a:t>Principal City Planner, TfL</a:t>
            </a:r>
          </a:p>
          <a:p>
            <a:endParaRPr lang="en-GB" sz="2400" dirty="0">
              <a:solidFill>
                <a:schemeClr val="bg1"/>
              </a:solidFill>
            </a:endParaRPr>
          </a:p>
          <a:p>
            <a:r>
              <a:rPr lang="en-GB" sz="2400" dirty="0">
                <a:solidFill>
                  <a:schemeClr val="bg1"/>
                </a:solidFill>
              </a:rPr>
              <a:t>10</a:t>
            </a:r>
            <a:r>
              <a:rPr lang="en-GB" sz="2400" baseline="30000" dirty="0">
                <a:solidFill>
                  <a:schemeClr val="bg1"/>
                </a:solidFill>
              </a:rPr>
              <a:t>th</a:t>
            </a:r>
            <a:r>
              <a:rPr lang="en-GB" sz="2400" dirty="0">
                <a:solidFill>
                  <a:schemeClr val="bg1"/>
                </a:solidFill>
              </a:rPr>
              <a:t> September 2021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C5B828-3D73-4648-88DE-39701946FD2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 marR="0" lvl="0" indent="0" algn="l" defTabSz="914400" rtl="0" eaLnBrk="1" fontAlgn="auto" latinLnBrk="0" hangingPunct="1">
              <a:lnSpc>
                <a:spcPts val="160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lang="en-GB" sz="135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JFont Book"/>
                <a:ea typeface="+mn-ea"/>
              </a:rPr>
              <a:pPr marL="38100" marR="0" lvl="0" indent="0" algn="l" defTabSz="914400" rtl="0" eaLnBrk="1" fontAlgn="auto" latinLnBrk="0" hangingPunct="1">
                <a:lnSpc>
                  <a:spcPts val="160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JFont Book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20165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New rapid charging hub opens in Woolwich">
            <a:extLst>
              <a:ext uri="{FF2B5EF4-FFF2-40B4-BE49-F238E27FC236}">
                <a16:creationId xmlns:a16="http://schemas.microsoft.com/office/drawing/2014/main" id="{A3ECA663-9D60-415B-8941-4B8753D6C9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5073" y="4895422"/>
            <a:ext cx="2466975" cy="18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ject 3"/>
          <p:cNvSpPr txBox="1"/>
          <p:nvPr/>
        </p:nvSpPr>
        <p:spPr>
          <a:xfrm>
            <a:off x="332610" y="290644"/>
            <a:ext cx="2538182" cy="861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0" marR="0" lvl="0" indent="0" algn="l" defTabSz="801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spc="-4" dirty="0">
                <a:solidFill>
                  <a:prstClr val="white"/>
                </a:solidFill>
                <a:latin typeface="NJFont Medium"/>
              </a:rPr>
              <a:t>What have we done to date?</a:t>
            </a:r>
            <a:endParaRPr kumimoji="0" lang="en-GB" sz="2800" b="0" i="0" u="none" strike="noStrike" kern="1200" cap="none" spc="-4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JFont Medium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12875" y="6486950"/>
            <a:ext cx="253365" cy="192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lang="en-GB" sz="1250" b="0" i="0" kern="1200" smtClean="0">
                <a:solidFill>
                  <a:schemeClr val="bg1"/>
                </a:solidFill>
                <a:latin typeface="NJFont Book" panose="020B05030203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342F3C-AE17-415E-BB62-272CB9A3D659}" type="slidenum">
              <a:rPr kumimoji="0" lang="en-GB" sz="125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JFont Book" panose="020B0503020304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JFont Book" panose="020B0503020304020204" pitchFamily="34" charset="0"/>
              <a:ea typeface="+mn-ea"/>
              <a:cs typeface="+mn-cs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50519B0-BB16-47FE-8889-0E09358EA55A}"/>
              </a:ext>
            </a:extLst>
          </p:cNvPr>
          <p:cNvSpPr txBox="1">
            <a:spLocks noChangeArrowheads="1"/>
          </p:cNvSpPr>
          <p:nvPr/>
        </p:nvSpPr>
        <p:spPr>
          <a:xfrm>
            <a:off x="2870793" y="290644"/>
            <a:ext cx="7156506" cy="5586607"/>
          </a:xfrm>
          <a:prstGeom prst="rect">
            <a:avLst/>
          </a:prstGeom>
        </p:spPr>
        <p:txBody>
          <a:bodyPr lIns="65306" tIns="32653" rIns="65306" bIns="32653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en-GB" sz="2000" dirty="0">
                <a:solidFill>
                  <a:srgbClr val="282828"/>
                </a:solidFill>
                <a:latin typeface="NJFont Book"/>
              </a:rPr>
              <a:t>May 2018 – the Mayor established the world’s first </a:t>
            </a:r>
            <a:r>
              <a:rPr lang="en-GB" sz="2000" b="1" dirty="0">
                <a:solidFill>
                  <a:srgbClr val="282828"/>
                </a:solidFill>
                <a:latin typeface="NJFont Book"/>
              </a:rPr>
              <a:t>EV Infrastructure Taskforce</a:t>
            </a:r>
          </a:p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en-GB" sz="2000" dirty="0">
                <a:solidFill>
                  <a:srgbClr val="282828"/>
                </a:solidFill>
                <a:latin typeface="NJFont Book"/>
              </a:rPr>
              <a:t>June ’19 – London </a:t>
            </a:r>
            <a:r>
              <a:rPr lang="en-GB" sz="2000" b="1" dirty="0">
                <a:solidFill>
                  <a:srgbClr val="282828"/>
                </a:solidFill>
                <a:latin typeface="NJFont Book"/>
              </a:rPr>
              <a:t>EV Infrastructure Delivery Plan</a:t>
            </a:r>
          </a:p>
          <a:p>
            <a:pPr marL="1200150" lvl="2" indent="-285750">
              <a:spcAft>
                <a:spcPts val="300"/>
              </a:spcAft>
              <a:buFont typeface="Courier New" panose="02070309020205020404" pitchFamily="49" charset="0"/>
              <a:buChar char="o"/>
              <a:defRPr/>
            </a:pPr>
            <a:r>
              <a:rPr lang="en-GB" dirty="0">
                <a:solidFill>
                  <a:srgbClr val="282828"/>
                </a:solidFill>
                <a:latin typeface="NJFont Book"/>
              </a:rPr>
              <a:t>Recognises that infrastructure is currently a barrier (not the only one) to the switch to EVs</a:t>
            </a:r>
          </a:p>
          <a:p>
            <a:pPr marL="1200150" lvl="2" indent="-285750">
              <a:spcAft>
                <a:spcPts val="300"/>
              </a:spcAft>
              <a:buFont typeface="Courier New" panose="02070309020205020404" pitchFamily="49" charset="0"/>
              <a:buChar char="o"/>
              <a:defRPr/>
            </a:pPr>
            <a:r>
              <a:rPr lang="en-GB" dirty="0">
                <a:solidFill>
                  <a:srgbClr val="282828"/>
                </a:solidFill>
                <a:latin typeface="NJFont Book"/>
              </a:rPr>
              <a:t>Included modelled projections for London’s infrastructure needs to 2025 </a:t>
            </a:r>
          </a:p>
          <a:p>
            <a:pPr marL="1200150" lvl="2" indent="-285750">
              <a:spcAft>
                <a:spcPts val="300"/>
              </a:spcAft>
              <a:buFont typeface="Courier New" panose="02070309020205020404" pitchFamily="49" charset="0"/>
              <a:buChar char="o"/>
              <a:defRPr/>
            </a:pPr>
            <a:r>
              <a:rPr lang="en-GB" dirty="0">
                <a:solidFill>
                  <a:srgbClr val="282828"/>
                </a:solidFill>
                <a:latin typeface="NJFont Book"/>
              </a:rPr>
              <a:t>Identified set of enablers to overcome barriers</a:t>
            </a:r>
          </a:p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en-GB" sz="2000" dirty="0">
                <a:solidFill>
                  <a:srgbClr val="282828"/>
                </a:solidFill>
                <a:latin typeface="NJFont Book"/>
              </a:rPr>
              <a:t>Dec ‘19 – </a:t>
            </a:r>
            <a:r>
              <a:rPr lang="en-GB" sz="2000" b="1" dirty="0">
                <a:solidFill>
                  <a:srgbClr val="282828"/>
                </a:solidFill>
                <a:latin typeface="NJFont Book"/>
              </a:rPr>
              <a:t>Guidance on charge point installation</a:t>
            </a:r>
            <a:endParaRPr lang="en-GB" sz="2000" dirty="0">
              <a:solidFill>
                <a:srgbClr val="282828"/>
              </a:solidFill>
              <a:latin typeface="NJFont Book"/>
            </a:endParaRPr>
          </a:p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en-GB" sz="2000" dirty="0">
                <a:solidFill>
                  <a:srgbClr val="282828"/>
                </a:solidFill>
                <a:latin typeface="NJFont Book"/>
              </a:rPr>
              <a:t>July ‘20 – </a:t>
            </a:r>
            <a:r>
              <a:rPr lang="en-GB" sz="2000" b="1" dirty="0">
                <a:solidFill>
                  <a:srgbClr val="282828"/>
                </a:solidFill>
                <a:latin typeface="NJFont Book"/>
              </a:rPr>
              <a:t>EV coordination body</a:t>
            </a:r>
            <a:r>
              <a:rPr lang="en-GB" sz="2000" dirty="0">
                <a:solidFill>
                  <a:srgbClr val="282828"/>
                </a:solidFill>
                <a:latin typeface="NJFont Book"/>
              </a:rPr>
              <a:t>, led by London Councils, was launched</a:t>
            </a:r>
          </a:p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en-GB" sz="2000" dirty="0">
                <a:solidFill>
                  <a:srgbClr val="282828"/>
                </a:solidFill>
                <a:latin typeface="NJFont Book"/>
              </a:rPr>
              <a:t>Nov ‘20 – </a:t>
            </a:r>
            <a:r>
              <a:rPr lang="en-GB" sz="2000" b="1" dirty="0">
                <a:solidFill>
                  <a:srgbClr val="282828"/>
                </a:solidFill>
                <a:latin typeface="NJFont Book"/>
              </a:rPr>
              <a:t>One Year On </a:t>
            </a:r>
            <a:r>
              <a:rPr lang="en-GB" sz="2000" dirty="0">
                <a:solidFill>
                  <a:srgbClr val="282828"/>
                </a:solidFill>
                <a:latin typeface="NJFont Book"/>
              </a:rPr>
              <a:t>report published</a:t>
            </a:r>
          </a:p>
          <a:p>
            <a:pPr marL="1200150" lvl="2" indent="-285750">
              <a:spcAft>
                <a:spcPts val="300"/>
              </a:spcAft>
              <a:buFont typeface="Courier New" panose="02070309020205020404" pitchFamily="49" charset="0"/>
              <a:buChar char="o"/>
              <a:defRPr/>
            </a:pPr>
            <a:r>
              <a:rPr lang="en-GB" dirty="0">
                <a:solidFill>
                  <a:srgbClr val="282828"/>
                </a:solidFill>
                <a:latin typeface="NJFont Book"/>
              </a:rPr>
              <a:t>Progress against enablers identified in the EV Infrastructure Delivery Plan </a:t>
            </a:r>
          </a:p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en-GB" sz="2000" dirty="0">
                <a:solidFill>
                  <a:srgbClr val="282828"/>
                </a:solidFill>
                <a:latin typeface="NJFont Book"/>
              </a:rPr>
              <a:t>Dec ‘20 – hit our target of </a:t>
            </a:r>
            <a:r>
              <a:rPr lang="en-GB" sz="2000" b="1" dirty="0">
                <a:solidFill>
                  <a:srgbClr val="282828"/>
                </a:solidFill>
                <a:latin typeface="NJFont Book"/>
              </a:rPr>
              <a:t>300 rapid charge points</a:t>
            </a:r>
          </a:p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en-GB" sz="2000" dirty="0">
                <a:solidFill>
                  <a:srgbClr val="282828"/>
                </a:solidFill>
                <a:latin typeface="NJFont Book"/>
              </a:rPr>
              <a:t>Sep ’21- opened ‘second’ of five </a:t>
            </a:r>
            <a:r>
              <a:rPr lang="en-GB" sz="2000" b="1" dirty="0">
                <a:solidFill>
                  <a:srgbClr val="282828"/>
                </a:solidFill>
                <a:latin typeface="NJFont Book"/>
              </a:rPr>
              <a:t>rapid charging hubs </a:t>
            </a:r>
          </a:p>
          <a:p>
            <a:pPr lvl="1">
              <a:spcAft>
                <a:spcPts val="600"/>
              </a:spcAft>
              <a:defRPr/>
            </a:pPr>
            <a:r>
              <a:rPr lang="en-GB" sz="2000" dirty="0">
                <a:solidFill>
                  <a:srgbClr val="282828"/>
                </a:solidFill>
                <a:latin typeface="NJFont Book"/>
              </a:rPr>
              <a:t>	with target to open one in every sub-region of London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9A7F803-8F68-4D82-8315-03D41EF3D0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1568" y="2061144"/>
            <a:ext cx="1946211" cy="27357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DE1AC6F-AAEF-4949-B826-FC913C4AE5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37932" y="170914"/>
            <a:ext cx="1843845" cy="2622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745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/>
          <p:cNvSpPr txBox="1"/>
          <p:nvPr/>
        </p:nvSpPr>
        <p:spPr>
          <a:xfrm>
            <a:off x="332610" y="290644"/>
            <a:ext cx="2538182" cy="17235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0" lvl="0" defTabSz="801330"/>
            <a:r>
              <a:rPr lang="en-GB" sz="2800" spc="-4" dirty="0">
                <a:solidFill>
                  <a:prstClr val="white"/>
                </a:solidFill>
                <a:latin typeface="NJFont Medium"/>
              </a:rPr>
              <a:t>Summary of Electric Vehicle Infrastructure Delivery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12875" y="6486950"/>
            <a:ext cx="253365" cy="192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lang="en-GB" sz="1250" b="0" i="0" kern="1200" smtClean="0">
                <a:solidFill>
                  <a:schemeClr val="bg1"/>
                </a:solidFill>
                <a:latin typeface="NJFont Book" panose="020B05030203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342F3C-AE17-415E-BB62-272CB9A3D659}" type="slidenum">
              <a:rPr kumimoji="0" lang="en-GB" sz="125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JFont Book" panose="020B0503020304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JFont Book" panose="020B0503020304020204" pitchFamily="34" charset="0"/>
              <a:ea typeface="+mn-ea"/>
              <a:cs typeface="+mn-cs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50519B0-BB16-47FE-8889-0E09358EA55A}"/>
              </a:ext>
            </a:extLst>
          </p:cNvPr>
          <p:cNvSpPr txBox="1">
            <a:spLocks noChangeArrowheads="1"/>
          </p:cNvSpPr>
          <p:nvPr/>
        </p:nvSpPr>
        <p:spPr>
          <a:xfrm>
            <a:off x="3099939" y="725230"/>
            <a:ext cx="5672784" cy="5736320"/>
          </a:xfrm>
          <a:prstGeom prst="rect">
            <a:avLst/>
          </a:prstGeom>
        </p:spPr>
        <p:txBody>
          <a:bodyPr lIns="65306" tIns="32653" rIns="65306" bIns="32653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lvl="1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2000" b="1" dirty="0">
                <a:solidFill>
                  <a:srgbClr val="282828"/>
                </a:solidFill>
                <a:latin typeface="NJFont Book"/>
              </a:rPr>
              <a:t>Rapid charging project </a:t>
            </a:r>
            <a:r>
              <a:rPr lang="en-GB" sz="2000" dirty="0">
                <a:solidFill>
                  <a:srgbClr val="282828"/>
                </a:solidFill>
                <a:latin typeface="NJFont Book"/>
              </a:rPr>
              <a:t>has delivered over 300 charge points (some dedicated exclusively for taxis) </a:t>
            </a:r>
          </a:p>
          <a:p>
            <a:pPr marL="355600" lvl="1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rgbClr val="282828"/>
                </a:solidFill>
                <a:latin typeface="NJFont Book"/>
              </a:rPr>
              <a:t>London now has over 7,600 charging points, incl. over 600 rapids; ~31% of the UK’s charge points</a:t>
            </a:r>
          </a:p>
          <a:p>
            <a:pPr marL="355600" lvl="1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2000" b="1" dirty="0">
                <a:solidFill>
                  <a:srgbClr val="282828"/>
                </a:solidFill>
                <a:latin typeface="NJFont Book"/>
              </a:rPr>
              <a:t>Hub sites</a:t>
            </a:r>
          </a:p>
          <a:p>
            <a:pPr marL="627063" lvl="2" indent="-255588">
              <a:spcAft>
                <a:spcPts val="300"/>
              </a:spcAft>
              <a:buFont typeface="Courier New" panose="02070309020205020404" pitchFamily="49" charset="0"/>
              <a:buChar char="o"/>
              <a:defRPr/>
            </a:pPr>
            <a:r>
              <a:rPr lang="en-GB" sz="1600" dirty="0">
                <a:solidFill>
                  <a:srgbClr val="282828"/>
                </a:solidFill>
                <a:latin typeface="NJFont Book"/>
              </a:rPr>
              <a:t>Stratford International (3</a:t>
            </a:r>
            <a:r>
              <a:rPr lang="en-GB" sz="1600" baseline="30000" dirty="0">
                <a:solidFill>
                  <a:srgbClr val="282828"/>
                </a:solidFill>
                <a:latin typeface="NJFont Book"/>
              </a:rPr>
              <a:t>rd</a:t>
            </a:r>
            <a:r>
              <a:rPr lang="en-GB" sz="1600" dirty="0">
                <a:solidFill>
                  <a:srgbClr val="282828"/>
                </a:solidFill>
                <a:latin typeface="NJFont Book"/>
              </a:rPr>
              <a:t> party site) – launched Dec ’19</a:t>
            </a:r>
          </a:p>
          <a:p>
            <a:pPr marL="627063" lvl="2" indent="-255588">
              <a:spcAft>
                <a:spcPts val="300"/>
              </a:spcAft>
              <a:buFont typeface="Courier New" panose="02070309020205020404" pitchFamily="49" charset="0"/>
              <a:buChar char="o"/>
              <a:defRPr/>
            </a:pPr>
            <a:r>
              <a:rPr lang="en-GB" sz="1600" dirty="0">
                <a:solidFill>
                  <a:srgbClr val="282828"/>
                </a:solidFill>
                <a:latin typeface="NJFont Book"/>
              </a:rPr>
              <a:t>Glass Yard (Greenwich) – launched Sep ’21</a:t>
            </a:r>
          </a:p>
          <a:p>
            <a:pPr marL="627063" lvl="2" indent="-255588">
              <a:spcAft>
                <a:spcPts val="300"/>
              </a:spcAft>
              <a:buFont typeface="Courier New" panose="02070309020205020404" pitchFamily="49" charset="0"/>
              <a:buChar char="o"/>
              <a:defRPr/>
            </a:pPr>
            <a:r>
              <a:rPr lang="en-GB" sz="1600" dirty="0">
                <a:solidFill>
                  <a:srgbClr val="282828"/>
                </a:solidFill>
                <a:latin typeface="NJFont Book"/>
              </a:rPr>
              <a:t>Baynard House (City of London) – expected Spring ’22</a:t>
            </a:r>
          </a:p>
          <a:p>
            <a:pPr marL="355600" lvl="1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2000" b="1" dirty="0">
                <a:solidFill>
                  <a:srgbClr val="282828"/>
                </a:solidFill>
                <a:latin typeface="NJFont Book"/>
              </a:rPr>
              <a:t>GULCS</a:t>
            </a:r>
            <a:r>
              <a:rPr lang="en-GB" sz="2000" dirty="0">
                <a:solidFill>
                  <a:srgbClr val="282828"/>
                </a:solidFill>
                <a:latin typeface="NJFont Book"/>
              </a:rPr>
              <a:t> has delivered c.4,500 on-street residential charge points</a:t>
            </a:r>
          </a:p>
          <a:p>
            <a:pPr marL="355600" lvl="1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2000" b="1" dirty="0">
                <a:solidFill>
                  <a:srgbClr val="282828"/>
                </a:solidFill>
                <a:latin typeface="NJFont Book"/>
              </a:rPr>
              <a:t>Feasibility work </a:t>
            </a:r>
            <a:r>
              <a:rPr lang="en-GB" sz="2000" dirty="0">
                <a:solidFill>
                  <a:srgbClr val="282828"/>
                </a:solidFill>
                <a:latin typeface="NJFont Book"/>
              </a:rPr>
              <a:t>underway to determine how GLA group land could accommodate EV infrastructure</a:t>
            </a:r>
          </a:p>
          <a:p>
            <a:pPr marL="355600" lvl="1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2000" b="1" dirty="0">
                <a:solidFill>
                  <a:srgbClr val="282828"/>
                </a:solidFill>
                <a:latin typeface="NJFont Book"/>
              </a:rPr>
              <a:t>Commercial opportunities for rapid hubs</a:t>
            </a:r>
            <a:r>
              <a:rPr lang="en-GB" sz="2000" dirty="0">
                <a:solidFill>
                  <a:srgbClr val="282828"/>
                </a:solidFill>
                <a:latin typeface="NJFont Book"/>
              </a:rPr>
              <a:t>: exploring opportunities on TfL land</a:t>
            </a:r>
          </a:p>
          <a:p>
            <a:pPr marL="355600" lvl="1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rgbClr val="282828"/>
                </a:solidFill>
                <a:latin typeface="NJFont Book"/>
              </a:rPr>
              <a:t>Developing our </a:t>
            </a:r>
            <a:r>
              <a:rPr lang="en-GB" sz="2000" b="1" dirty="0">
                <a:solidFill>
                  <a:srgbClr val="282828"/>
                </a:solidFill>
                <a:latin typeface="NJFont Book"/>
              </a:rPr>
              <a:t>2030 EV Infrastructure Strategy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A9941C6-C707-4DAB-84C4-77E54A49C6E6}"/>
              </a:ext>
            </a:extLst>
          </p:cNvPr>
          <p:cNvSpPr txBox="1"/>
          <p:nvPr/>
        </p:nvSpPr>
        <p:spPr>
          <a:xfrm>
            <a:off x="8781937" y="2601696"/>
            <a:ext cx="318955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No. of charging devices delivered by type from August 2020 to August 2021 (Data provided by </a:t>
            </a:r>
            <a:r>
              <a:rPr lang="en-GB" sz="1000" dirty="0" err="1"/>
              <a:t>ZapMap</a:t>
            </a:r>
            <a:r>
              <a:rPr lang="en-GB" sz="1000" dirty="0"/>
              <a:t>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EB42701-8065-4F81-A0CD-53BEAAE4D63F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86"/>
          <a:stretch/>
        </p:blipFill>
        <p:spPr bwMode="auto">
          <a:xfrm>
            <a:off x="8695544" y="3429000"/>
            <a:ext cx="3558831" cy="2743199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99D9819-488E-4920-B216-F187B1929145}"/>
              </a:ext>
            </a:extLst>
          </p:cNvPr>
          <p:cNvSpPr txBox="1"/>
          <p:nvPr/>
        </p:nvSpPr>
        <p:spPr>
          <a:xfrm>
            <a:off x="8989305" y="6094670"/>
            <a:ext cx="27748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No. of charging devices by London Borough (Data provided by </a:t>
            </a:r>
            <a:r>
              <a:rPr lang="en-GB" sz="1000" dirty="0" err="1"/>
              <a:t>ZapMap</a:t>
            </a:r>
            <a:r>
              <a:rPr lang="en-GB" sz="1000" dirty="0"/>
              <a:t>)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9D25F5A-DAAE-4236-87E7-156C3E06E7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155798"/>
              </p:ext>
            </p:extLst>
          </p:nvPr>
        </p:nvGraphicFramePr>
        <p:xfrm>
          <a:off x="8869321" y="803905"/>
          <a:ext cx="2990069" cy="17235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96586">
                  <a:extLst>
                    <a:ext uri="{9D8B030D-6E8A-4147-A177-3AD203B41FA5}">
                      <a16:colId xmlns:a16="http://schemas.microsoft.com/office/drawing/2014/main" val="793964219"/>
                    </a:ext>
                  </a:extLst>
                </a:gridCol>
                <a:gridCol w="996586">
                  <a:extLst>
                    <a:ext uri="{9D8B030D-6E8A-4147-A177-3AD203B41FA5}">
                      <a16:colId xmlns:a16="http://schemas.microsoft.com/office/drawing/2014/main" val="2233358011"/>
                    </a:ext>
                  </a:extLst>
                </a:gridCol>
                <a:gridCol w="996897">
                  <a:extLst>
                    <a:ext uri="{9D8B030D-6E8A-4147-A177-3AD203B41FA5}">
                      <a16:colId xmlns:a16="http://schemas.microsoft.com/office/drawing/2014/main" val="4071364051"/>
                    </a:ext>
                  </a:extLst>
                </a:gridCol>
              </a:tblGrid>
              <a:tr h="430887"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GB" sz="1200">
                          <a:effectLst/>
                        </a:rPr>
                        <a:t>Device Type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GB" sz="1200">
                          <a:effectLst/>
                        </a:rPr>
                        <a:t>August 2020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GB" sz="1200">
                          <a:effectLst/>
                        </a:rPr>
                        <a:t>August 2021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11968582"/>
                  </a:ext>
                </a:extLst>
              </a:tr>
              <a:tr h="430887"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GB" sz="1200">
                          <a:effectLst/>
                        </a:rPr>
                        <a:t>Slow / Fast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GB" sz="1200">
                          <a:effectLst/>
                        </a:rPr>
                        <a:t>5000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GB" sz="1200">
                          <a:effectLst/>
                        </a:rPr>
                        <a:t>7000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49497276"/>
                  </a:ext>
                </a:extLst>
              </a:tr>
              <a:tr h="430887"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GB" sz="1200">
                          <a:effectLst/>
                        </a:rPr>
                        <a:t>Rapid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GB" sz="1200">
                          <a:effectLst/>
                        </a:rPr>
                        <a:t>400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GB" sz="1200">
                          <a:effectLst/>
                        </a:rPr>
                        <a:t>600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51123950"/>
                  </a:ext>
                </a:extLst>
              </a:tr>
              <a:tr h="430887"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GB" sz="1200">
                          <a:effectLst/>
                        </a:rPr>
                        <a:t>Total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GB" sz="1200">
                          <a:effectLst/>
                        </a:rPr>
                        <a:t>5400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GB" sz="1200" dirty="0">
                          <a:effectLst/>
                        </a:rPr>
                        <a:t>7600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135380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9024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/>
          <p:cNvSpPr txBox="1"/>
          <p:nvPr/>
        </p:nvSpPr>
        <p:spPr>
          <a:xfrm>
            <a:off x="332610" y="290644"/>
            <a:ext cx="2538182" cy="17235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0" lvl="0" defTabSz="801330"/>
            <a:r>
              <a:rPr lang="en-GB" sz="2800" spc="-4" dirty="0">
                <a:solidFill>
                  <a:prstClr val="white"/>
                </a:solidFill>
                <a:latin typeface="NJFont Medium"/>
              </a:rPr>
              <a:t>Incentives &amp; wider initiatives to encourage the use of EVs</a:t>
            </a:r>
            <a:endParaRPr kumimoji="0" lang="en-GB" sz="2800" b="0" i="0" u="none" strike="noStrike" kern="1200" cap="none" spc="-4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JFont Medium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12875" y="6486950"/>
            <a:ext cx="253365" cy="192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lang="en-GB" sz="1250" b="0" i="0" kern="1200" smtClean="0">
                <a:solidFill>
                  <a:schemeClr val="bg1"/>
                </a:solidFill>
                <a:latin typeface="NJFont Book" panose="020B05030203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342F3C-AE17-415E-BB62-272CB9A3D659}" type="slidenum">
              <a:rPr kumimoji="0" lang="en-GB" sz="125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JFont Book" panose="020B0503020304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JFont Book" panose="020B0503020304020204" pitchFamily="34" charset="0"/>
              <a:ea typeface="+mn-ea"/>
              <a:cs typeface="+mn-cs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87C17E2-274F-49D5-B185-8213EA681C7B}"/>
              </a:ext>
            </a:extLst>
          </p:cNvPr>
          <p:cNvSpPr txBox="1">
            <a:spLocks noChangeArrowheads="1"/>
          </p:cNvSpPr>
          <p:nvPr/>
        </p:nvSpPr>
        <p:spPr>
          <a:xfrm>
            <a:off x="3206662" y="697721"/>
            <a:ext cx="8392439" cy="5411243"/>
          </a:xfrm>
          <a:prstGeom prst="rect">
            <a:avLst/>
          </a:prstGeom>
        </p:spPr>
        <p:txBody>
          <a:bodyPr lIns="65306" tIns="32653" rIns="65306" bIns="32653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8163" lvl="1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rgbClr val="282828"/>
                </a:solidFill>
                <a:latin typeface="NJFont Book"/>
              </a:rPr>
              <a:t>Zero emission capable vehicles pay either no </a:t>
            </a:r>
            <a:r>
              <a:rPr lang="en-GB" sz="2000" b="1" dirty="0">
                <a:solidFill>
                  <a:srgbClr val="282828"/>
                </a:solidFill>
                <a:latin typeface="NJFont Book"/>
              </a:rPr>
              <a:t>vehicle tax </a:t>
            </a:r>
            <a:r>
              <a:rPr lang="en-GB" sz="2000" dirty="0">
                <a:solidFill>
                  <a:srgbClr val="282828"/>
                </a:solidFill>
                <a:latin typeface="NJFont Book"/>
              </a:rPr>
              <a:t>(VED) or a reduced rate depending on CO2 emissions, vehicle list price and registration year</a:t>
            </a:r>
          </a:p>
          <a:p>
            <a:pPr marL="538163" lvl="1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rgbClr val="282828"/>
                </a:solidFill>
                <a:latin typeface="NJFont Book"/>
              </a:rPr>
              <a:t>Zero emission capable vehicles that meet the criteria are eligible for a 100% discount on the </a:t>
            </a:r>
            <a:r>
              <a:rPr lang="en-GB" sz="2000" b="1" dirty="0">
                <a:solidFill>
                  <a:srgbClr val="282828"/>
                </a:solidFill>
                <a:latin typeface="NJFont Book"/>
              </a:rPr>
              <a:t>Congestion Charge</a:t>
            </a:r>
            <a:r>
              <a:rPr lang="en-GB" sz="2000" dirty="0">
                <a:solidFill>
                  <a:srgbClr val="282828"/>
                </a:solidFill>
                <a:latin typeface="NJFont Book"/>
              </a:rPr>
              <a:t> </a:t>
            </a:r>
          </a:p>
          <a:p>
            <a:pPr marL="538163" lvl="1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2000" b="1" dirty="0">
                <a:solidFill>
                  <a:srgbClr val="282828"/>
                </a:solidFill>
                <a:latin typeface="NJFont Book"/>
              </a:rPr>
              <a:t>Electrification of buses </a:t>
            </a:r>
            <a:r>
              <a:rPr lang="en-GB" sz="2000" dirty="0">
                <a:solidFill>
                  <a:srgbClr val="282828"/>
                </a:solidFill>
                <a:latin typeface="NJFont Book"/>
              </a:rPr>
              <a:t>are currently 485 electric buses and 15 garages have electric infrastructure and power.</a:t>
            </a:r>
          </a:p>
          <a:p>
            <a:pPr marL="538163" lvl="1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rgbClr val="282828"/>
                </a:solidFill>
                <a:latin typeface="NJFont Book"/>
              </a:rPr>
              <a:t>As of 7th September 2021, London has </a:t>
            </a:r>
            <a:r>
              <a:rPr lang="en-GB" sz="2000" b="1" dirty="0">
                <a:solidFill>
                  <a:srgbClr val="282828"/>
                </a:solidFill>
                <a:latin typeface="NJFont Book"/>
              </a:rPr>
              <a:t>4,406 zero emission capable taxis</a:t>
            </a:r>
            <a:r>
              <a:rPr lang="en-GB" sz="2000" dirty="0">
                <a:solidFill>
                  <a:srgbClr val="282828"/>
                </a:solidFill>
                <a:latin typeface="NJFont Book"/>
              </a:rPr>
              <a:t> </a:t>
            </a:r>
          </a:p>
          <a:p>
            <a:pPr marL="538163" lvl="1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rgbClr val="282828"/>
                </a:solidFill>
                <a:latin typeface="NJFont Book"/>
              </a:rPr>
              <a:t>Taxi drivers can get up to £7,500 towards a ZEC taxi via the </a:t>
            </a:r>
            <a:r>
              <a:rPr lang="en-GB" sz="2000" b="1" dirty="0">
                <a:solidFill>
                  <a:srgbClr val="282828"/>
                </a:solidFill>
                <a:latin typeface="NJFont Book"/>
              </a:rPr>
              <a:t>plug-in vehicle grant</a:t>
            </a:r>
            <a:r>
              <a:rPr lang="en-GB" sz="2000" dirty="0">
                <a:solidFill>
                  <a:srgbClr val="282828"/>
                </a:solidFill>
                <a:latin typeface="NJFont Book"/>
              </a:rPr>
              <a:t>. In addition, a £42m fund has been established to support vehicle owners who want to delicense their older taxis. </a:t>
            </a:r>
          </a:p>
          <a:p>
            <a:pPr marL="538163" lvl="1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2000" b="1" dirty="0">
                <a:solidFill>
                  <a:srgbClr val="282828"/>
                </a:solidFill>
                <a:latin typeface="NJFont Book"/>
              </a:rPr>
              <a:t>Dedicated e-taxi bays </a:t>
            </a:r>
            <a:r>
              <a:rPr lang="en-GB" sz="2000" dirty="0">
                <a:solidFill>
                  <a:srgbClr val="282828"/>
                </a:solidFill>
                <a:latin typeface="NJFont Book"/>
              </a:rPr>
              <a:t>are being installed to promote the greening of London's iconic black cab fleet. </a:t>
            </a:r>
          </a:p>
          <a:p>
            <a:pPr marL="538163" lvl="1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2000" dirty="0" err="1">
                <a:solidFill>
                  <a:srgbClr val="282828"/>
                </a:solidFill>
                <a:latin typeface="NJFont Book"/>
              </a:rPr>
              <a:t>LoCITY</a:t>
            </a:r>
            <a:r>
              <a:rPr lang="en-GB" sz="2000" dirty="0">
                <a:solidFill>
                  <a:srgbClr val="282828"/>
                </a:solidFill>
                <a:latin typeface="NJFont Book"/>
              </a:rPr>
              <a:t> is an industry-led programme to help the </a:t>
            </a:r>
            <a:r>
              <a:rPr lang="en-GB" sz="2000" b="1" dirty="0">
                <a:solidFill>
                  <a:srgbClr val="282828"/>
                </a:solidFill>
                <a:latin typeface="NJFont Book"/>
              </a:rPr>
              <a:t>freight and fleet sector </a:t>
            </a:r>
            <a:r>
              <a:rPr lang="en-GB" sz="2000" dirty="0">
                <a:solidFill>
                  <a:srgbClr val="282828"/>
                </a:solidFill>
                <a:latin typeface="NJFont Book"/>
              </a:rPr>
              <a:t>lead the way in improving air quality and reducing carbon emissions</a:t>
            </a:r>
          </a:p>
          <a:p>
            <a:pPr marL="538163" lvl="1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2000" b="1" dirty="0">
                <a:solidFill>
                  <a:srgbClr val="282828"/>
                </a:solidFill>
                <a:latin typeface="NJFont Book"/>
              </a:rPr>
              <a:t>EU and Innovate UK funded projects </a:t>
            </a:r>
            <a:r>
              <a:rPr lang="en-GB" sz="2000" dirty="0">
                <a:solidFill>
                  <a:srgbClr val="282828"/>
                </a:solidFill>
                <a:latin typeface="NJFont Book"/>
              </a:rPr>
              <a:t>(E-flex on V2G, WiCET on wireless charging for taxis etc.)</a:t>
            </a:r>
          </a:p>
          <a:p>
            <a:pPr marL="538163" lvl="1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GB" sz="2000" dirty="0">
              <a:solidFill>
                <a:srgbClr val="282828"/>
              </a:solidFill>
              <a:latin typeface="NJFont Book"/>
            </a:endParaRPr>
          </a:p>
        </p:txBody>
      </p:sp>
    </p:spTree>
    <p:extLst>
      <p:ext uri="{BB962C8B-B14F-4D97-AF65-F5344CB8AC3E}">
        <p14:creationId xmlns:p14="http://schemas.microsoft.com/office/powerpoint/2010/main" val="2711899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/>
          <p:cNvSpPr txBox="1"/>
          <p:nvPr/>
        </p:nvSpPr>
        <p:spPr>
          <a:xfrm>
            <a:off x="332610" y="290644"/>
            <a:ext cx="2538182" cy="17235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0" lvl="0" defTabSz="801330"/>
            <a:r>
              <a:rPr lang="en-GB" sz="2800" spc="-4" dirty="0">
                <a:solidFill>
                  <a:prstClr val="white"/>
                </a:solidFill>
                <a:latin typeface="NJFont Medium"/>
              </a:rPr>
              <a:t>We need a clear Electric Vehicle Infrastructure Strategy</a:t>
            </a:r>
            <a:endParaRPr kumimoji="0" lang="en-GB" sz="2800" b="0" i="0" u="none" strike="noStrike" kern="1200" cap="none" spc="-4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JFont Medium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12875" y="6486950"/>
            <a:ext cx="253365" cy="192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lang="en-GB" sz="1250" b="0" i="0" kern="1200" smtClean="0">
                <a:solidFill>
                  <a:schemeClr val="bg1"/>
                </a:solidFill>
                <a:latin typeface="NJFont Book" panose="020B05030203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342F3C-AE17-415E-BB62-272CB9A3D659}" type="slidenum">
              <a:rPr kumimoji="0" lang="en-GB" sz="125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JFont Book" panose="020B0503020304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JFont Book" panose="020B0503020304020204" pitchFamily="34" charset="0"/>
              <a:ea typeface="+mn-ea"/>
              <a:cs typeface="+mn-cs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87C17E2-274F-49D5-B185-8213EA681C7B}"/>
              </a:ext>
            </a:extLst>
          </p:cNvPr>
          <p:cNvSpPr txBox="1">
            <a:spLocks noChangeArrowheads="1"/>
          </p:cNvSpPr>
          <p:nvPr/>
        </p:nvSpPr>
        <p:spPr>
          <a:xfrm>
            <a:off x="3206662" y="654991"/>
            <a:ext cx="8503117" cy="5411243"/>
          </a:xfrm>
          <a:prstGeom prst="rect">
            <a:avLst/>
          </a:prstGeom>
        </p:spPr>
        <p:txBody>
          <a:bodyPr lIns="65306" tIns="32653" rIns="65306" bIns="32653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rgbClr val="282828"/>
                </a:solidFill>
                <a:latin typeface="NJFont Book"/>
              </a:rPr>
              <a:t>The </a:t>
            </a:r>
            <a:r>
              <a:rPr lang="en-GB" sz="2000" b="1" dirty="0">
                <a:solidFill>
                  <a:srgbClr val="282828"/>
                </a:solidFill>
                <a:latin typeface="NJFont Book"/>
              </a:rPr>
              <a:t>pace of recent delivery </a:t>
            </a:r>
            <a:r>
              <a:rPr lang="en-GB" sz="2000" dirty="0">
                <a:solidFill>
                  <a:srgbClr val="282828"/>
                </a:solidFill>
                <a:latin typeface="NJFont Book"/>
              </a:rPr>
              <a:t>has been impressive, however, current public funding streams are coming to an end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2000" b="1" dirty="0">
                <a:solidFill>
                  <a:srgbClr val="282828"/>
                </a:solidFill>
                <a:latin typeface="NJFont Book"/>
              </a:rPr>
              <a:t>Private sector delivery </a:t>
            </a:r>
            <a:r>
              <a:rPr lang="en-GB" sz="2000" dirty="0">
                <a:solidFill>
                  <a:srgbClr val="282828"/>
                </a:solidFill>
                <a:latin typeface="NJFont Book"/>
              </a:rPr>
              <a:t>has not delivered at the pace anticipated due to various reasons, particularly with rapid hubs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latin typeface="NJFont Book"/>
              </a:rPr>
              <a:t>2021 figures –</a:t>
            </a:r>
            <a:r>
              <a:rPr lang="en-GB" sz="2000" b="1" dirty="0">
                <a:latin typeface="NJFont Book"/>
              </a:rPr>
              <a:t>Battery</a:t>
            </a:r>
            <a:r>
              <a:rPr lang="en-GB" sz="2000" dirty="0">
                <a:latin typeface="NJFont Book"/>
              </a:rPr>
              <a:t> </a:t>
            </a:r>
            <a:r>
              <a:rPr lang="en-GB" sz="2000" b="1" dirty="0">
                <a:latin typeface="NJFont Book"/>
              </a:rPr>
              <a:t>electric vehicle sales </a:t>
            </a:r>
            <a:r>
              <a:rPr lang="en-GB" sz="2000" dirty="0">
                <a:latin typeface="NJFont Book"/>
              </a:rPr>
              <a:t>in the UK have increased by 36.5% from this time last year, while conventional petrol and diesel vehicle sales have decreased by 45% and 69% respectively (source: SMMT) 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rgbClr val="282828"/>
                </a:solidFill>
                <a:latin typeface="NJFont Book"/>
              </a:rPr>
              <a:t>The Government’s intention to </a:t>
            </a:r>
            <a:r>
              <a:rPr lang="en-GB" sz="2000" b="1" dirty="0">
                <a:solidFill>
                  <a:srgbClr val="282828"/>
                </a:solidFill>
                <a:latin typeface="NJFont Book"/>
              </a:rPr>
              <a:t>end ICE sales by 2030 </a:t>
            </a:r>
            <a:r>
              <a:rPr lang="en-GB" sz="2000" dirty="0">
                <a:solidFill>
                  <a:srgbClr val="282828"/>
                </a:solidFill>
                <a:latin typeface="NJFont Book"/>
              </a:rPr>
              <a:t>(previously 2040) will accelerate the switch to EVs 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rgbClr val="282828"/>
                </a:solidFill>
                <a:latin typeface="NJFont Book"/>
              </a:rPr>
              <a:t>London should have a </a:t>
            </a:r>
            <a:r>
              <a:rPr lang="en-GB" sz="2000" b="1" u="sng" dirty="0">
                <a:solidFill>
                  <a:srgbClr val="00A0E2"/>
                </a:solidFill>
                <a:latin typeface="NJFont Book"/>
              </a:rPr>
              <a:t>clear strategy</a:t>
            </a:r>
            <a:r>
              <a:rPr lang="en-GB" sz="2000" b="1" dirty="0">
                <a:solidFill>
                  <a:srgbClr val="00A0E2"/>
                </a:solidFill>
                <a:latin typeface="NJFont Book"/>
              </a:rPr>
              <a:t> </a:t>
            </a:r>
            <a:r>
              <a:rPr lang="en-GB" sz="2000" dirty="0">
                <a:solidFill>
                  <a:srgbClr val="282828"/>
                </a:solidFill>
                <a:latin typeface="NJFont Book"/>
              </a:rPr>
              <a:t>outlining:</a:t>
            </a:r>
          </a:p>
          <a:p>
            <a:pPr marL="1249045" lvl="2" indent="-457200">
              <a:spcAft>
                <a:spcPts val="300"/>
              </a:spcAft>
              <a:buFont typeface="+mj-lt"/>
              <a:buAutoNum type="arabicPeriod"/>
              <a:defRPr/>
            </a:pPr>
            <a:r>
              <a:rPr lang="en-GB" sz="2000" dirty="0">
                <a:solidFill>
                  <a:srgbClr val="282828"/>
                </a:solidFill>
                <a:latin typeface="NJFont Book"/>
              </a:rPr>
              <a:t>What the updated forecasts for EV infrastructure needs are </a:t>
            </a:r>
          </a:p>
          <a:p>
            <a:pPr marL="1249045" lvl="2" indent="-457200">
              <a:spcAft>
                <a:spcPts val="300"/>
              </a:spcAft>
              <a:buFont typeface="+mj-lt"/>
              <a:buAutoNum type="arabicPeriod"/>
              <a:defRPr/>
            </a:pPr>
            <a:r>
              <a:rPr lang="en-GB" sz="2000" dirty="0">
                <a:solidFill>
                  <a:srgbClr val="282828"/>
                </a:solidFill>
                <a:latin typeface="NJFont Book"/>
              </a:rPr>
              <a:t>How the public sector can further support the delivery of EV infrastructure and remove barriers for the private sector</a:t>
            </a:r>
          </a:p>
          <a:p>
            <a:pPr marL="1249045" lvl="2" indent="-457200">
              <a:spcAft>
                <a:spcPts val="300"/>
              </a:spcAft>
              <a:buFont typeface="+mj-lt"/>
              <a:buAutoNum type="arabicPeriod"/>
              <a:defRPr/>
            </a:pPr>
            <a:r>
              <a:rPr lang="en-GB" sz="2000" dirty="0">
                <a:solidFill>
                  <a:srgbClr val="282828"/>
                </a:solidFill>
                <a:latin typeface="NJFont Book"/>
              </a:rPr>
              <a:t>How much funding / support is required to achieve this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808F517-040D-4E3B-9C9A-924CF682E299}"/>
              </a:ext>
            </a:extLst>
          </p:cNvPr>
          <p:cNvSpPr/>
          <p:nvPr/>
        </p:nvSpPr>
        <p:spPr>
          <a:xfrm>
            <a:off x="4441809" y="5725776"/>
            <a:ext cx="6400800" cy="582479"/>
          </a:xfrm>
          <a:prstGeom prst="roundRect">
            <a:avLst/>
          </a:prstGeom>
          <a:solidFill>
            <a:srgbClr val="FFFFFF">
              <a:lumMod val="65000"/>
            </a:srgbClr>
          </a:solidFill>
          <a:ln w="25400" cap="flat" cmpd="sng" algn="ctr">
            <a:solidFill>
              <a:srgbClr val="DC241F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JFont Book"/>
                <a:ea typeface="+mn-ea"/>
                <a:cs typeface="+mn-cs"/>
              </a:rPr>
              <a:t>Collaborative approach to produce a London-wide strategy </a:t>
            </a:r>
          </a:p>
        </p:txBody>
      </p:sp>
    </p:spTree>
    <p:extLst>
      <p:ext uri="{BB962C8B-B14F-4D97-AF65-F5344CB8AC3E}">
        <p14:creationId xmlns:p14="http://schemas.microsoft.com/office/powerpoint/2010/main" val="7334342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/>
          <p:cNvSpPr txBox="1"/>
          <p:nvPr/>
        </p:nvSpPr>
        <p:spPr>
          <a:xfrm>
            <a:off x="332610" y="290644"/>
            <a:ext cx="2538182" cy="12926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0" lvl="0" defTabSz="801330"/>
            <a:r>
              <a:rPr lang="en-GB" sz="2800" spc="-4" dirty="0">
                <a:solidFill>
                  <a:prstClr val="white"/>
                </a:solidFill>
                <a:latin typeface="NJFont Medium"/>
              </a:rPr>
              <a:t>What will the Strategy cover &amp; Timescales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12875" y="6486950"/>
            <a:ext cx="253365" cy="192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lang="en-GB" sz="1250" b="0" i="0" kern="1200" smtClean="0">
                <a:solidFill>
                  <a:schemeClr val="bg1"/>
                </a:solidFill>
                <a:latin typeface="NJFont Book" panose="020B05030203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342F3C-AE17-415E-BB62-272CB9A3D659}" type="slidenum">
              <a:rPr kumimoji="0" lang="en-GB" sz="125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JFont Book" panose="020B0503020304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JFont Book" panose="020B0503020304020204" pitchFamily="34" charset="0"/>
              <a:ea typeface="+mn-ea"/>
              <a:cs typeface="+mn-cs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87C17E2-274F-49D5-B185-8213EA681C7B}"/>
              </a:ext>
            </a:extLst>
          </p:cNvPr>
          <p:cNvSpPr txBox="1">
            <a:spLocks noChangeArrowheads="1"/>
          </p:cNvSpPr>
          <p:nvPr/>
        </p:nvSpPr>
        <p:spPr>
          <a:xfrm>
            <a:off x="4069643" y="864295"/>
            <a:ext cx="7653403" cy="5411243"/>
          </a:xfrm>
          <a:prstGeom prst="rect">
            <a:avLst/>
          </a:prstGeom>
        </p:spPr>
        <p:txBody>
          <a:bodyPr lIns="65306" tIns="32653" rIns="65306" bIns="32653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GB" sz="2000" dirty="0">
                <a:solidFill>
                  <a:srgbClr val="282828"/>
                </a:solidFill>
                <a:latin typeface="NJFont Book"/>
              </a:rPr>
              <a:t>Relevant policy context (national / local level)</a:t>
            </a: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GB" sz="2000" dirty="0">
                <a:solidFill>
                  <a:srgbClr val="282828"/>
                </a:solidFill>
                <a:latin typeface="NJFont Book"/>
              </a:rPr>
              <a:t>Market engagement &amp; emerging themes</a:t>
            </a: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GB" sz="2000" dirty="0">
                <a:solidFill>
                  <a:srgbClr val="282828"/>
                </a:solidFill>
                <a:latin typeface="NJFont Book"/>
              </a:rPr>
              <a:t>Research on vehicle/infrastructure technology trends</a:t>
            </a: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GB" sz="2000" dirty="0">
                <a:solidFill>
                  <a:srgbClr val="282828"/>
                </a:solidFill>
                <a:latin typeface="NJFont Book"/>
              </a:rPr>
              <a:t>User experience and sustainability aspects of supply chain</a:t>
            </a: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GB" sz="2000" dirty="0">
                <a:solidFill>
                  <a:srgbClr val="282828"/>
                </a:solidFill>
                <a:latin typeface="NJFont Book"/>
              </a:rPr>
              <a:t>EV uptake &amp; charging utilisation</a:t>
            </a: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GB" sz="2000" dirty="0">
                <a:solidFill>
                  <a:srgbClr val="282828"/>
                </a:solidFill>
                <a:latin typeface="NJFont Book"/>
              </a:rPr>
              <a:t>Forecasts for London’s EV infrastructure requirements (2030)</a:t>
            </a: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GB" sz="2000" dirty="0">
                <a:solidFill>
                  <a:srgbClr val="282828"/>
                </a:solidFill>
                <a:latin typeface="NJFont Book"/>
              </a:rPr>
              <a:t>Delivery mechanisms to support these needs</a:t>
            </a: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GB" sz="2000" dirty="0">
                <a:solidFill>
                  <a:srgbClr val="282828"/>
                </a:solidFill>
                <a:latin typeface="NJFont Book"/>
              </a:rPr>
              <a:t>The role of the public sector in supporting future delivery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711E34D-8CBE-4906-9EF0-6299F3105AD0}"/>
              </a:ext>
            </a:extLst>
          </p:cNvPr>
          <p:cNvSpPr/>
          <p:nvPr/>
        </p:nvSpPr>
        <p:spPr>
          <a:xfrm>
            <a:off x="4697360" y="4983004"/>
            <a:ext cx="5434781" cy="582479"/>
          </a:xfrm>
          <a:prstGeom prst="roundRect">
            <a:avLst/>
          </a:prstGeom>
          <a:solidFill>
            <a:srgbClr val="FFFFFF">
              <a:lumMod val="65000"/>
            </a:srgbClr>
          </a:solidFill>
          <a:ln w="25400" cap="flat" cmpd="sng" algn="ctr">
            <a:solidFill>
              <a:srgbClr val="DC241F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JFont Book"/>
                <a:ea typeface="+mn-ea"/>
                <a:cs typeface="+mn-cs"/>
              </a:rPr>
              <a:t>Due to be published in October 2021</a:t>
            </a:r>
          </a:p>
        </p:txBody>
      </p:sp>
    </p:spTree>
    <p:extLst>
      <p:ext uri="{BB962C8B-B14F-4D97-AF65-F5344CB8AC3E}">
        <p14:creationId xmlns:p14="http://schemas.microsoft.com/office/powerpoint/2010/main" val="30642410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1D129AA-C984-4EAF-BE1E-58B89DBCD3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2914" y="1435919"/>
            <a:ext cx="10286172" cy="553998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Thank you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8ECBA63F-0AB0-4706-8C6F-AD093DC16213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900480" y="2934930"/>
            <a:ext cx="10079694" cy="2215991"/>
          </a:xfrm>
        </p:spPr>
        <p:txBody>
          <a:bodyPr/>
          <a:lstStyle/>
          <a:p>
            <a:r>
              <a:rPr lang="en-GB" sz="2400" i="1" dirty="0">
                <a:solidFill>
                  <a:schemeClr val="bg1"/>
                </a:solidFill>
              </a:rPr>
              <a:t>Please get in touch if you are interested to know more about the Strategy.</a:t>
            </a:r>
          </a:p>
          <a:p>
            <a:endParaRPr lang="en-GB" sz="2400" dirty="0">
              <a:solidFill>
                <a:schemeClr val="bg1"/>
              </a:solidFill>
            </a:endParaRPr>
          </a:p>
          <a:p>
            <a:endParaRPr lang="en-GB" sz="2400" dirty="0">
              <a:solidFill>
                <a:schemeClr val="bg1"/>
              </a:solidFill>
            </a:endParaRPr>
          </a:p>
          <a:p>
            <a:r>
              <a:rPr lang="en-GB" sz="2400" dirty="0">
                <a:solidFill>
                  <a:schemeClr val="bg1"/>
                </a:solidFill>
              </a:rPr>
              <a:t>Roisin Naughton</a:t>
            </a:r>
          </a:p>
          <a:p>
            <a:r>
              <a:rPr lang="en-GB" sz="2400" dirty="0">
                <a:solidFill>
                  <a:schemeClr val="bg1"/>
                </a:solidFill>
              </a:rPr>
              <a:t>Principal City Planner, City Planning, TfL</a:t>
            </a:r>
          </a:p>
          <a:p>
            <a:r>
              <a:rPr lang="en-GB" sz="2400" dirty="0">
                <a:solidFill>
                  <a:schemeClr val="bg1"/>
                </a:solidFill>
              </a:rPr>
              <a:t>roisinnaughton@tfl.gov.uk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C5B828-3D73-4648-88DE-39701946FD2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ts val="1605"/>
              </a:lnSpc>
            </a:pPr>
            <a:fld id="{81D60167-4931-47E6-BA6A-407CBD079E4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545035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mnor6psSX6w8IG9DAnlu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VaNioeQEy1srSxzx_jY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heme/theme1.xml><?xml version="1.0" encoding="utf-8"?>
<a:theme xmlns:a="http://schemas.openxmlformats.org/drawingml/2006/main" name="Firm Format - template_Blue">
  <a:themeElements>
    <a:clrScheme name="Custom 1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D5E7FF"/>
      </a:accent1>
      <a:accent2>
        <a:srgbClr val="00ADEF"/>
      </a:accent2>
      <a:accent3>
        <a:srgbClr val="0065BD"/>
      </a:accent3>
      <a:accent4>
        <a:srgbClr val="002960"/>
      </a:accent4>
      <a:accent5>
        <a:srgbClr val="F27F00"/>
      </a:accent5>
      <a:accent6>
        <a:srgbClr val="808080"/>
      </a:accent6>
      <a:hlink>
        <a:srgbClr val="0065BD"/>
      </a:hlink>
      <a:folHlink>
        <a:srgbClr val="002960"/>
      </a:folHlink>
    </a:clrScheme>
    <a:fontScheme name="Custom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noFill/>
        </a:ln>
      </a:spPr>
      <a:bodyPr rtlCol="0" anchor="t"/>
      <a:lstStyle>
        <a:defPPr algn="l">
          <a:defRPr sz="1400" b="1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McKinsey Blue with Orange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5C5C5"/>
        </a:accent1>
        <a:accent2>
          <a:srgbClr val="00ADEF"/>
        </a:accent2>
        <a:accent3>
          <a:srgbClr val="0065BD"/>
        </a:accent3>
        <a:accent4>
          <a:srgbClr val="002960"/>
        </a:accent4>
        <a:accent5>
          <a:srgbClr val="F27F00"/>
        </a:accent5>
        <a:accent6>
          <a:srgbClr val="808080"/>
        </a:accent6>
        <a:hlink>
          <a:srgbClr val="0065BD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cKinsey Blue with Pink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5C5C5"/>
        </a:accent1>
        <a:accent2>
          <a:srgbClr val="00ADEF"/>
        </a:accent2>
        <a:accent3>
          <a:srgbClr val="006983"/>
        </a:accent3>
        <a:accent4>
          <a:srgbClr val="002960"/>
        </a:accent4>
        <a:accent5>
          <a:srgbClr val="AD005B"/>
        </a:accent5>
        <a:accent6>
          <a:srgbClr val="808080"/>
        </a:accent6>
        <a:hlink>
          <a:srgbClr val="006983"/>
        </a:hlink>
        <a:folHlink>
          <a:srgbClr val="3333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Firm Format - template - blue - normal" id="{DFFC87FE-E378-48E5-880C-429190FD33BA}" vid="{9B5EF60C-54F3-4236-9E99-4AFEC72687A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C3BB2086314249B7BC68B6D01B9CC1" ma:contentTypeVersion="10" ma:contentTypeDescription="Create a new document." ma:contentTypeScope="" ma:versionID="9240168c7efcfae245896c08cb703664">
  <xsd:schema xmlns:xsd="http://www.w3.org/2001/XMLSchema" xmlns:xs="http://www.w3.org/2001/XMLSchema" xmlns:p="http://schemas.microsoft.com/office/2006/metadata/properties" xmlns:ns2="9731abb5-0a07-4e78-a390-f6771dfcd91d" xmlns:ns3="23624a9e-40b5-4421-828e-914964e41647" targetNamespace="http://schemas.microsoft.com/office/2006/metadata/properties" ma:root="true" ma:fieldsID="a0927781ae0a42d9656b7aa2884c604c" ns2:_="" ns3:_="">
    <xsd:import namespace="9731abb5-0a07-4e78-a390-f6771dfcd91d"/>
    <xsd:import namespace="23624a9e-40b5-4421-828e-914964e416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31abb5-0a07-4e78-a390-f6771dfcd91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624a9e-40b5-4421-828e-914964e41647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7137187-1160-4183-9FEF-9DA8CF3EF55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5A63BC8-9F98-4E94-B935-4BD125B97CEF}">
  <ds:schemaRefs>
    <ds:schemaRef ds:uri="23624a9e-40b5-4421-828e-914964e41647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purl.org/dc/elements/1.1/"/>
    <ds:schemaRef ds:uri="http://schemas.microsoft.com/office/2006/metadata/properties"/>
    <ds:schemaRef ds:uri="http://schemas.microsoft.com/office/infopath/2007/PartnerControls"/>
    <ds:schemaRef ds:uri="9731abb5-0a07-4e78-a390-f6771dfcd91d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20662FBB-C141-4F53-A7D2-5FC0FB6E974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731abb5-0a07-4e78-a390-f6771dfcd91d"/>
    <ds:schemaRef ds:uri="23624a9e-40b5-4421-828e-914964e416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3654</TotalTime>
  <Words>903</Words>
  <Application>Microsoft Office PowerPoint</Application>
  <PresentationFormat>Widescreen</PresentationFormat>
  <Paragraphs>95</Paragraphs>
  <Slides>7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8" baseType="lpstr">
      <vt:lpstr>Arial</vt:lpstr>
      <vt:lpstr>Calibri</vt:lpstr>
      <vt:lpstr>Courier New</vt:lpstr>
      <vt:lpstr>NJFont Bold</vt:lpstr>
      <vt:lpstr>NJFont Book</vt:lpstr>
      <vt:lpstr>NJFont Light</vt:lpstr>
      <vt:lpstr>NJFont Medium</vt:lpstr>
      <vt:lpstr>Wingdings</vt:lpstr>
      <vt:lpstr>Firm Format - template_Blue</vt:lpstr>
      <vt:lpstr>Office Theme</vt:lpstr>
      <vt:lpstr>think-cell Slide</vt:lpstr>
      <vt:lpstr>Electric Vehicle Charging Infrastructure: Planning, Allocation, Challenges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ZEC taxi standards</dc:title>
  <dc:creator>Ali Zahrah</dc:creator>
  <cp:lastModifiedBy>Naughton Roisin</cp:lastModifiedBy>
  <cp:revision>11</cp:revision>
  <dcterms:created xsi:type="dcterms:W3CDTF">2006-08-16T00:00:00Z</dcterms:created>
  <dcterms:modified xsi:type="dcterms:W3CDTF">2021-09-30T10:52:12Z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0x010100A2C3BB2086314249B7BC68B6D01B9CC1</vt:lpwstr>
  </property>
  <property fmtid="{D5CDD505-2E9C-101B-9397-08002B2CF9AE}" pid="3" name="MSIP_Label_15ced85b-adf0-4e9f-9830-7b50f3af6af6_Enabled">
    <vt:lpwstr>true</vt:lpwstr>
  </property>
  <property fmtid="{D5CDD505-2E9C-101B-9397-08002B2CF9AE}" pid="4" name="MSIP_Label_15ced85b-adf0-4e9f-9830-7b50f3af6af6_SetDate">
    <vt:lpwstr>2021-05-25T15:34:34Z</vt:lpwstr>
  </property>
  <property fmtid="{D5CDD505-2E9C-101B-9397-08002B2CF9AE}" pid="5" name="MSIP_Label_15ced85b-adf0-4e9f-9830-7b50f3af6af6_Method">
    <vt:lpwstr>Privileged</vt:lpwstr>
  </property>
  <property fmtid="{D5CDD505-2E9C-101B-9397-08002B2CF9AE}" pid="6" name="MSIP_Label_15ced85b-adf0-4e9f-9830-7b50f3af6af6_Name">
    <vt:lpwstr>TfL Restricted</vt:lpwstr>
  </property>
  <property fmtid="{D5CDD505-2E9C-101B-9397-08002B2CF9AE}" pid="7" name="MSIP_Label_15ced85b-adf0-4e9f-9830-7b50f3af6af6_SiteId">
    <vt:lpwstr>1fbd65bf-5def-4eea-a692-a089c255346b</vt:lpwstr>
  </property>
  <property fmtid="{D5CDD505-2E9C-101B-9397-08002B2CF9AE}" pid="8" name="MSIP_Label_15ced85b-adf0-4e9f-9830-7b50f3af6af6_ActionId">
    <vt:lpwstr>dd8ef8fa-0853-496e-bee5-a5868e5ffa94</vt:lpwstr>
  </property>
  <property fmtid="{D5CDD505-2E9C-101B-9397-08002B2CF9AE}" pid="9" name="MSIP_Label_15ced85b-adf0-4e9f-9830-7b50f3af6af6_ContentBits">
    <vt:lpwstr>2</vt:lpwstr>
  </property>
</Properties>
</file>