
<file path=[Content_Types].xml><?xml version="1.0" encoding="utf-8"?>
<Types xmlns="http://schemas.openxmlformats.org/package/2006/content-types">
  <Default Extension="jpeg" ContentType="image/jpeg"/>
  <Default Extension="jpg" ContentType="image/jp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60" r:id="rId3"/>
    <p:sldId id="257" r:id="rId4"/>
    <p:sldId id="258" r:id="rId5"/>
    <p:sldId id="259" r:id="rId6"/>
    <p:sldId id="312" r:id="rId7"/>
    <p:sldId id="261" r:id="rId8"/>
    <p:sldId id="262" r:id="rId9"/>
    <p:sldId id="313" r:id="rId10"/>
    <p:sldId id="314"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6" r:id="rId24"/>
    <p:sldId id="277" r:id="rId25"/>
    <p:sldId id="278" r:id="rId26"/>
    <p:sldId id="280" r:id="rId27"/>
    <p:sldId id="281" r:id="rId28"/>
    <p:sldId id="282" r:id="rId29"/>
    <p:sldId id="283" r:id="rId30"/>
    <p:sldId id="284" r:id="rId31"/>
    <p:sldId id="285" r:id="rId32"/>
    <p:sldId id="286" r:id="rId33"/>
    <p:sldId id="288" r:id="rId34"/>
    <p:sldId id="289" r:id="rId35"/>
    <p:sldId id="290" r:id="rId36"/>
    <p:sldId id="291" r:id="rId37"/>
    <p:sldId id="292" r:id="rId38"/>
    <p:sldId id="293" r:id="rId39"/>
    <p:sldId id="294" r:id="rId40"/>
    <p:sldId id="296" r:id="rId41"/>
    <p:sldId id="297" r:id="rId42"/>
    <p:sldId id="298" r:id="rId43"/>
    <p:sldId id="299" r:id="rId44"/>
    <p:sldId id="300" r:id="rId45"/>
    <p:sldId id="301" r:id="rId46"/>
    <p:sldId id="302" r:id="rId47"/>
    <p:sldId id="303" r:id="rId48"/>
    <p:sldId id="304" r:id="rId49"/>
    <p:sldId id="305" r:id="rId50"/>
    <p:sldId id="306" r:id="rId51"/>
    <p:sldId id="308" r:id="rId52"/>
    <p:sldId id="309" r:id="rId53"/>
    <p:sldId id="310" r:id="rId54"/>
    <p:sldId id="311" r:id="rId55"/>
  </p:sldIdLst>
  <p:sldSz cx="7772400" cy="10058400"/>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308BBC-85FB-4FED-8E0B-40A2D4B41EAA}" v="2" dt="2023-02-16T18:44:52.44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82" d="100"/>
          <a:sy n="82" d="100"/>
        </p:scale>
        <p:origin x="3376" y="19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72432" y="2271318"/>
            <a:ext cx="4627537" cy="553998"/>
          </a:xfrm>
          <a:prstGeom prst="rect">
            <a:avLst/>
          </a:prstGeom>
        </p:spPr>
        <p:txBody>
          <a:bodyPr wrap="square" lIns="0" tIns="0" rIns="0" bIns="0">
            <a:spAutoFit/>
          </a:bodyPr>
          <a:lstStyle>
            <a:lvl1pPr>
              <a:defRPr sz="3600" b="1" i="0">
                <a:solidFill>
                  <a:schemeClr val="tx1"/>
                </a:solidFill>
                <a:latin typeface="Arial"/>
                <a:cs typeface="Arial"/>
              </a:defRPr>
            </a:lvl1pPr>
          </a:lstStyle>
          <a:p>
            <a:endParaRPr/>
          </a:p>
        </p:txBody>
      </p:sp>
      <p:sp>
        <p:nvSpPr>
          <p:cNvPr id="3" name="Holder 3"/>
          <p:cNvSpPr>
            <a:spLocks noGrp="1"/>
          </p:cNvSpPr>
          <p:nvPr>
            <p:ph type="subTitle" idx="4"/>
          </p:nvPr>
        </p:nvSpPr>
        <p:spPr>
          <a:xfrm>
            <a:off x="1165860" y="5632705"/>
            <a:ext cx="5440680" cy="43088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9/29/23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1117375" y="880364"/>
            <a:ext cx="5537651" cy="553998"/>
          </a:xfrm>
        </p:spPr>
        <p:txBody>
          <a:bodyPr lIns="0" tIns="0" rIns="0" bIns="0"/>
          <a:lstStyle>
            <a:lvl1pPr>
              <a:defRPr sz="3600" b="1" i="0">
                <a:solidFill>
                  <a:srgbClr val="363636"/>
                </a:solidFill>
                <a:latin typeface="Arial"/>
                <a:cs typeface="Arial"/>
              </a:defRPr>
            </a:lvl1pPr>
          </a:lstStyle>
          <a:p>
            <a:endParaRPr/>
          </a:p>
        </p:txBody>
      </p:sp>
      <p:sp>
        <p:nvSpPr>
          <p:cNvPr id="3" name="Holder 3"/>
          <p:cNvSpPr>
            <a:spLocks noGrp="1"/>
          </p:cNvSpPr>
          <p:nvPr>
            <p:ph type="body" idx="1"/>
          </p:nvPr>
        </p:nvSpPr>
        <p:spPr>
          <a:xfrm>
            <a:off x="975656" y="2908505"/>
            <a:ext cx="5820409" cy="430887"/>
          </a:xfrm>
        </p:spPr>
        <p:txBody>
          <a:bodyPr lIns="0" tIns="0" rIns="0" bIns="0"/>
          <a:lstStyle>
            <a:lvl1pPr>
              <a:defRPr sz="2800" b="0" i="0">
                <a:solidFill>
                  <a:srgbClr val="363636"/>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9/29/23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117375" y="880364"/>
            <a:ext cx="5537651" cy="553998"/>
          </a:xfrm>
        </p:spPr>
        <p:txBody>
          <a:bodyPr lIns="0" tIns="0" rIns="0" bIns="0"/>
          <a:lstStyle>
            <a:lvl1pPr>
              <a:defRPr sz="3600" b="1" i="0">
                <a:solidFill>
                  <a:srgbClr val="363636"/>
                </a:solidFill>
                <a:latin typeface="Arial"/>
                <a:cs typeface="Arial"/>
              </a:defRPr>
            </a:lvl1pPr>
          </a:lstStyle>
          <a:p>
            <a:endParaRPr/>
          </a:p>
        </p:txBody>
      </p:sp>
      <p:sp>
        <p:nvSpPr>
          <p:cNvPr id="3" name="Holder 3"/>
          <p:cNvSpPr>
            <a:spLocks noGrp="1"/>
          </p:cNvSpPr>
          <p:nvPr>
            <p:ph sz="half" idx="2"/>
          </p:nvPr>
        </p:nvSpPr>
        <p:spPr>
          <a:xfrm>
            <a:off x="388620" y="2313433"/>
            <a:ext cx="3380994" cy="430887"/>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2786" y="2313433"/>
            <a:ext cx="3380994" cy="43088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9/29/23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1117375" y="880364"/>
            <a:ext cx="5537651" cy="553998"/>
          </a:xfrm>
        </p:spPr>
        <p:txBody>
          <a:bodyPr lIns="0" tIns="0" rIns="0" bIns="0"/>
          <a:lstStyle>
            <a:lvl1pPr>
              <a:defRPr sz="3600" b="1" i="0">
                <a:solidFill>
                  <a:srgbClr val="363636"/>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9/29/23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9/29/23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117375" y="880364"/>
            <a:ext cx="5537651" cy="574040"/>
          </a:xfrm>
          <a:prstGeom prst="rect">
            <a:avLst/>
          </a:prstGeom>
        </p:spPr>
        <p:txBody>
          <a:bodyPr wrap="square" lIns="0" tIns="0" rIns="0" bIns="0">
            <a:spAutoFit/>
          </a:bodyPr>
          <a:lstStyle>
            <a:lvl1pPr>
              <a:defRPr sz="3600" b="1" i="0">
                <a:solidFill>
                  <a:srgbClr val="363636"/>
                </a:solidFill>
                <a:latin typeface="Arial"/>
                <a:cs typeface="Arial"/>
              </a:defRPr>
            </a:lvl1pPr>
          </a:lstStyle>
          <a:p>
            <a:endParaRPr/>
          </a:p>
        </p:txBody>
      </p:sp>
      <p:sp>
        <p:nvSpPr>
          <p:cNvPr id="3" name="Holder 3"/>
          <p:cNvSpPr>
            <a:spLocks noGrp="1"/>
          </p:cNvSpPr>
          <p:nvPr>
            <p:ph type="body" idx="1"/>
          </p:nvPr>
        </p:nvSpPr>
        <p:spPr>
          <a:xfrm>
            <a:off x="975656" y="2908505"/>
            <a:ext cx="5820409" cy="430887"/>
          </a:xfrm>
          <a:prstGeom prst="rect">
            <a:avLst/>
          </a:prstGeom>
        </p:spPr>
        <p:txBody>
          <a:bodyPr wrap="square" lIns="0" tIns="0" rIns="0" bIns="0">
            <a:spAutoFit/>
          </a:bodyPr>
          <a:lstStyle>
            <a:lvl1pPr>
              <a:defRPr sz="2800" b="0" i="0">
                <a:solidFill>
                  <a:srgbClr val="363636"/>
                </a:solidFill>
                <a:latin typeface="Arial"/>
                <a:cs typeface="Arial"/>
              </a:defRPr>
            </a:lvl1pPr>
          </a:lstStyle>
          <a:p>
            <a:endParaRPr/>
          </a:p>
        </p:txBody>
      </p:sp>
      <p:sp>
        <p:nvSpPr>
          <p:cNvPr id="4" name="Holder 4"/>
          <p:cNvSpPr>
            <a:spLocks noGrp="1"/>
          </p:cNvSpPr>
          <p:nvPr>
            <p:ph type="ftr" sz="quarter" idx="5"/>
          </p:nvPr>
        </p:nvSpPr>
        <p:spPr>
          <a:xfrm>
            <a:off x="2642616" y="9354313"/>
            <a:ext cx="2487168"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88620" y="9354313"/>
            <a:ext cx="1787652"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9/29/23</a:t>
            </a:fld>
            <a:endParaRPr lang="en-US"/>
          </a:p>
        </p:txBody>
      </p:sp>
      <p:sp>
        <p:nvSpPr>
          <p:cNvPr id="6" name="Holder 6"/>
          <p:cNvSpPr>
            <a:spLocks noGrp="1"/>
          </p:cNvSpPr>
          <p:nvPr>
            <p:ph type="sldNum" sz="quarter" idx="7"/>
          </p:nvPr>
        </p:nvSpPr>
        <p:spPr>
          <a:xfrm>
            <a:off x="5596128" y="9354313"/>
            <a:ext cx="1787652"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167">
        <a:defRPr>
          <a:latin typeface="+mn-lt"/>
          <a:ea typeface="+mn-ea"/>
          <a:cs typeface="+mn-cs"/>
        </a:defRPr>
      </a:lvl2pPr>
      <a:lvl3pPr marL="914333">
        <a:defRPr>
          <a:latin typeface="+mn-lt"/>
          <a:ea typeface="+mn-ea"/>
          <a:cs typeface="+mn-cs"/>
        </a:defRPr>
      </a:lvl3pPr>
      <a:lvl4pPr marL="1371500">
        <a:defRPr>
          <a:latin typeface="+mn-lt"/>
          <a:ea typeface="+mn-ea"/>
          <a:cs typeface="+mn-cs"/>
        </a:defRPr>
      </a:lvl4pPr>
      <a:lvl5pPr marL="1828667">
        <a:defRPr>
          <a:latin typeface="+mn-lt"/>
          <a:ea typeface="+mn-ea"/>
          <a:cs typeface="+mn-cs"/>
        </a:defRPr>
      </a:lvl5pPr>
      <a:lvl6pPr marL="2285834">
        <a:defRPr>
          <a:latin typeface="+mn-lt"/>
          <a:ea typeface="+mn-ea"/>
          <a:cs typeface="+mn-cs"/>
        </a:defRPr>
      </a:lvl6pPr>
      <a:lvl7pPr marL="2743001">
        <a:defRPr>
          <a:latin typeface="+mn-lt"/>
          <a:ea typeface="+mn-ea"/>
          <a:cs typeface="+mn-cs"/>
        </a:defRPr>
      </a:lvl7pPr>
      <a:lvl8pPr marL="3200167">
        <a:defRPr>
          <a:latin typeface="+mn-lt"/>
          <a:ea typeface="+mn-ea"/>
          <a:cs typeface="+mn-cs"/>
        </a:defRPr>
      </a:lvl8pPr>
      <a:lvl9pPr marL="3657334">
        <a:defRPr>
          <a:latin typeface="+mn-lt"/>
          <a:ea typeface="+mn-ea"/>
          <a:cs typeface="+mn-cs"/>
        </a:defRPr>
      </a:lvl9pPr>
    </p:bodyStyle>
    <p:otherStyle>
      <a:lvl1pPr marL="0">
        <a:defRPr>
          <a:latin typeface="+mn-lt"/>
          <a:ea typeface="+mn-ea"/>
          <a:cs typeface="+mn-cs"/>
        </a:defRPr>
      </a:lvl1pPr>
      <a:lvl2pPr marL="457167">
        <a:defRPr>
          <a:latin typeface="+mn-lt"/>
          <a:ea typeface="+mn-ea"/>
          <a:cs typeface="+mn-cs"/>
        </a:defRPr>
      </a:lvl2pPr>
      <a:lvl3pPr marL="914333">
        <a:defRPr>
          <a:latin typeface="+mn-lt"/>
          <a:ea typeface="+mn-ea"/>
          <a:cs typeface="+mn-cs"/>
        </a:defRPr>
      </a:lvl3pPr>
      <a:lvl4pPr marL="1371500">
        <a:defRPr>
          <a:latin typeface="+mn-lt"/>
          <a:ea typeface="+mn-ea"/>
          <a:cs typeface="+mn-cs"/>
        </a:defRPr>
      </a:lvl4pPr>
      <a:lvl5pPr marL="1828667">
        <a:defRPr>
          <a:latin typeface="+mn-lt"/>
          <a:ea typeface="+mn-ea"/>
          <a:cs typeface="+mn-cs"/>
        </a:defRPr>
      </a:lvl5pPr>
      <a:lvl6pPr marL="2285834">
        <a:defRPr>
          <a:latin typeface="+mn-lt"/>
          <a:ea typeface="+mn-ea"/>
          <a:cs typeface="+mn-cs"/>
        </a:defRPr>
      </a:lvl6pPr>
      <a:lvl7pPr marL="2743001">
        <a:defRPr>
          <a:latin typeface="+mn-lt"/>
          <a:ea typeface="+mn-ea"/>
          <a:cs typeface="+mn-cs"/>
        </a:defRPr>
      </a:lvl7pPr>
      <a:lvl8pPr marL="3200167">
        <a:defRPr>
          <a:latin typeface="+mn-lt"/>
          <a:ea typeface="+mn-ea"/>
          <a:cs typeface="+mn-cs"/>
        </a:defRPr>
      </a:lvl8pPr>
      <a:lvl9pPr marL="3657334">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603544" y="1870542"/>
            <a:ext cx="6617295" cy="605294"/>
          </a:xfrm>
          <a:prstGeom prst="rect">
            <a:avLst/>
          </a:prstGeom>
        </p:spPr>
        <p:txBody>
          <a:bodyPr vert="horz" wrap="square" lIns="0" tIns="50800" rIns="0" bIns="0" rtlCol="0">
            <a:spAutoFit/>
          </a:bodyPr>
          <a:lstStyle/>
          <a:p>
            <a:pPr algn="ctr">
              <a:spcBef>
                <a:spcPts val="400"/>
              </a:spcBef>
            </a:pPr>
            <a:r>
              <a:rPr dirty="0"/>
              <a:t>RSA </a:t>
            </a:r>
            <a:r>
              <a:rPr lang="en-US" dirty="0"/>
              <a:t>REFRESHER </a:t>
            </a:r>
            <a:r>
              <a:rPr dirty="0"/>
              <a:t>TRAININ</a:t>
            </a:r>
            <a:r>
              <a:rPr lang="en-US" dirty="0"/>
              <a:t>G</a:t>
            </a:r>
            <a:endParaRPr sz="2000" dirty="0"/>
          </a:p>
        </p:txBody>
      </p:sp>
      <p:pic>
        <p:nvPicPr>
          <p:cNvPr id="3" name="object 3"/>
          <p:cNvPicPr/>
          <p:nvPr/>
        </p:nvPicPr>
        <p:blipFill>
          <a:blip r:embed="rId2" cstate="print"/>
          <a:stretch>
            <a:fillRect/>
          </a:stretch>
        </p:blipFill>
        <p:spPr>
          <a:xfrm>
            <a:off x="852565" y="533400"/>
            <a:ext cx="5943600" cy="1297736"/>
          </a:xfrm>
          <a:prstGeom prst="rect">
            <a:avLst/>
          </a:prstGeom>
        </p:spPr>
      </p:pic>
      <p:pic>
        <p:nvPicPr>
          <p:cNvPr id="4" name="object 4"/>
          <p:cNvPicPr/>
          <p:nvPr/>
        </p:nvPicPr>
        <p:blipFill>
          <a:blip r:embed="rId3" cstate="print"/>
          <a:stretch>
            <a:fillRect/>
          </a:stretch>
        </p:blipFill>
        <p:spPr>
          <a:xfrm>
            <a:off x="51984" y="2971800"/>
            <a:ext cx="7720417" cy="6454903"/>
          </a:xfrm>
          <a:prstGeom prst="rect">
            <a:avLst/>
          </a:prstGeom>
        </p:spPr>
      </p:pic>
      <p:sp>
        <p:nvSpPr>
          <p:cNvPr id="5" name="object 5"/>
          <p:cNvSpPr txBox="1"/>
          <p:nvPr/>
        </p:nvSpPr>
        <p:spPr>
          <a:xfrm>
            <a:off x="852565" y="8590129"/>
            <a:ext cx="4651758" cy="934871"/>
          </a:xfrm>
          <a:prstGeom prst="rect">
            <a:avLst/>
          </a:prstGeom>
        </p:spPr>
        <p:txBody>
          <a:bodyPr vert="horz" wrap="square" lIns="0" tIns="11430" rIns="0" bIns="0" rtlCol="0">
            <a:spAutoFit/>
          </a:bodyPr>
          <a:lstStyle/>
          <a:p>
            <a:pPr marL="12699">
              <a:spcBef>
                <a:spcPts val="90"/>
              </a:spcBef>
            </a:pPr>
            <a:r>
              <a:rPr sz="6000">
                <a:solidFill>
                  <a:srgbClr val="FFFFFF"/>
                </a:solidFill>
                <a:latin typeface="Aharoni" panose="020F0502020204030204" pitchFamily="34" charset="0"/>
                <a:cs typeface="Aharoni" panose="020F0502020204030204" pitchFamily="34" charset="0"/>
              </a:rPr>
              <a:t>SHOP LOCAL</a:t>
            </a:r>
            <a:endParaRPr sz="6000">
              <a:latin typeface="Aharoni" panose="020F0502020204030204" pitchFamily="34" charset="0"/>
              <a:cs typeface="Aharon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05F8F6-464F-154A-8766-7D3AAEFA8BFE}"/>
              </a:ext>
            </a:extLst>
          </p:cNvPr>
          <p:cNvSpPr/>
          <p:nvPr/>
        </p:nvSpPr>
        <p:spPr>
          <a:xfrm>
            <a:off x="266700" y="152400"/>
            <a:ext cx="7239000" cy="1569404"/>
          </a:xfrm>
          <a:prstGeom prst="rect">
            <a:avLst/>
          </a:prstGeom>
        </p:spPr>
        <p:txBody>
          <a:bodyPr wrap="square">
            <a:spAutoFit/>
          </a:bodyPr>
          <a:lstStyle/>
          <a:p>
            <a:pPr algn="ctr"/>
            <a:r>
              <a:rPr lang="en-US" sz="4799"/>
              <a:t>Everything we do is about Taking the Shot!</a:t>
            </a:r>
          </a:p>
        </p:txBody>
      </p:sp>
      <p:sp>
        <p:nvSpPr>
          <p:cNvPr id="5" name="Rectangle 4">
            <a:extLst>
              <a:ext uri="{FF2B5EF4-FFF2-40B4-BE49-F238E27FC236}">
                <a16:creationId xmlns:a16="http://schemas.microsoft.com/office/drawing/2014/main" id="{A2692578-32E6-B34F-B099-CB780CD611EC}"/>
              </a:ext>
            </a:extLst>
          </p:cNvPr>
          <p:cNvSpPr/>
          <p:nvPr/>
        </p:nvSpPr>
        <p:spPr>
          <a:xfrm>
            <a:off x="281116" y="1981201"/>
            <a:ext cx="6705600" cy="8265211"/>
          </a:xfrm>
          <a:prstGeom prst="rect">
            <a:avLst/>
          </a:prstGeom>
        </p:spPr>
        <p:txBody>
          <a:bodyPr wrap="square">
            <a:spAutoFit/>
          </a:bodyPr>
          <a:lstStyle/>
          <a:p>
            <a:pPr marL="342875" indent="-342875" defTabSz="1001296">
              <a:lnSpc>
                <a:spcPct val="72000"/>
              </a:lnSpc>
              <a:spcBef>
                <a:spcPts val="1000"/>
              </a:spcBef>
              <a:buFont typeface="Arial" panose="020B0604020202020204" pitchFamily="34" charset="0"/>
              <a:buChar char="•"/>
              <a:defRPr sz="2400"/>
            </a:pPr>
            <a:r>
              <a:rPr lang="en-US" sz="2800">
                <a:latin typeface="+mj-lt"/>
              </a:rPr>
              <a:t>Executing a Great NBG</a:t>
            </a:r>
          </a:p>
          <a:p>
            <a:pPr marL="342875" indent="-342875" defTabSz="1001296">
              <a:lnSpc>
                <a:spcPct val="72000"/>
              </a:lnSpc>
              <a:spcBef>
                <a:spcPts val="1000"/>
              </a:spcBef>
              <a:buFont typeface="Arial" panose="020B0604020202020204" pitchFamily="34" charset="0"/>
              <a:buChar char="•"/>
              <a:defRPr sz="2400"/>
            </a:pPr>
            <a:r>
              <a:rPr lang="en-US" sz="2800">
                <a:latin typeface="+mj-lt"/>
              </a:rPr>
              <a:t>Overcoming “Just Looking”</a:t>
            </a:r>
          </a:p>
          <a:p>
            <a:pPr marL="342875" indent="-342875" defTabSz="1001296">
              <a:lnSpc>
                <a:spcPct val="72000"/>
              </a:lnSpc>
              <a:spcBef>
                <a:spcPts val="1000"/>
              </a:spcBef>
              <a:buFont typeface="Arial" panose="020B0604020202020204" pitchFamily="34" charset="0"/>
              <a:buChar char="•"/>
              <a:defRPr sz="2400"/>
            </a:pPr>
            <a:r>
              <a:rPr lang="en-US" sz="2800">
                <a:latin typeface="+mj-lt"/>
              </a:rPr>
              <a:t>Asking the 3 Questions </a:t>
            </a:r>
          </a:p>
          <a:p>
            <a:pPr marL="342875" indent="-342875" defTabSz="1001296">
              <a:lnSpc>
                <a:spcPct val="72000"/>
              </a:lnSpc>
              <a:spcBef>
                <a:spcPts val="1000"/>
              </a:spcBef>
              <a:buFont typeface="Arial" panose="020B0604020202020204" pitchFamily="34" charset="0"/>
              <a:buChar char="•"/>
              <a:defRPr sz="2400"/>
            </a:pPr>
            <a:r>
              <a:rPr lang="en-US" sz="2800">
                <a:latin typeface="+mj-lt"/>
              </a:rPr>
              <a:t>Drawing the Room</a:t>
            </a:r>
          </a:p>
          <a:p>
            <a:pPr marL="342875" indent="-342875" defTabSz="1001296">
              <a:lnSpc>
                <a:spcPct val="72000"/>
              </a:lnSpc>
              <a:spcBef>
                <a:spcPts val="1000"/>
              </a:spcBef>
              <a:buFont typeface="Arial" panose="020B0604020202020204" pitchFamily="34" charset="0"/>
              <a:buChar char="•"/>
              <a:defRPr sz="2400"/>
            </a:pPr>
            <a:r>
              <a:rPr lang="en-US" sz="2800">
                <a:latin typeface="+mj-lt"/>
              </a:rPr>
              <a:t>Suggesting Product</a:t>
            </a:r>
          </a:p>
          <a:p>
            <a:pPr marL="342875" indent="-342875" defTabSz="1001296">
              <a:lnSpc>
                <a:spcPct val="72000"/>
              </a:lnSpc>
              <a:spcBef>
                <a:spcPts val="1000"/>
              </a:spcBef>
              <a:buFont typeface="Arial" panose="020B0604020202020204" pitchFamily="34" charset="0"/>
              <a:buChar char="•"/>
              <a:defRPr sz="2400"/>
            </a:pPr>
            <a:r>
              <a:rPr lang="en-US" sz="2800">
                <a:latin typeface="+mj-lt"/>
              </a:rPr>
              <a:t>Suggesting Fabrics</a:t>
            </a:r>
          </a:p>
          <a:p>
            <a:pPr marL="342875" indent="-342875" defTabSz="1001296">
              <a:lnSpc>
                <a:spcPct val="72000"/>
              </a:lnSpc>
              <a:spcBef>
                <a:spcPts val="1000"/>
              </a:spcBef>
              <a:buFont typeface="Arial" panose="020B0604020202020204" pitchFamily="34" charset="0"/>
              <a:buChar char="•"/>
              <a:defRPr sz="2400"/>
            </a:pPr>
            <a:r>
              <a:rPr lang="en-US" sz="2800">
                <a:latin typeface="+mj-lt"/>
              </a:rPr>
              <a:t>Selling Protection</a:t>
            </a:r>
          </a:p>
          <a:p>
            <a:pPr marL="342875" indent="-342875" defTabSz="1001296">
              <a:lnSpc>
                <a:spcPct val="72000"/>
              </a:lnSpc>
              <a:spcBef>
                <a:spcPts val="1000"/>
              </a:spcBef>
              <a:buFont typeface="Arial" panose="020B0604020202020204" pitchFamily="34" charset="0"/>
              <a:buChar char="•"/>
              <a:defRPr sz="2400"/>
            </a:pPr>
            <a:r>
              <a:rPr lang="en-US" sz="2800">
                <a:latin typeface="+mj-lt"/>
              </a:rPr>
              <a:t>Building the Ticket</a:t>
            </a:r>
          </a:p>
          <a:p>
            <a:pPr marL="342875" indent="-342875" defTabSz="1001296">
              <a:lnSpc>
                <a:spcPct val="72000"/>
              </a:lnSpc>
              <a:spcBef>
                <a:spcPts val="1000"/>
              </a:spcBef>
              <a:buFont typeface="Arial" panose="020B0604020202020204" pitchFamily="34" charset="0"/>
              <a:buChar char="•"/>
              <a:defRPr sz="2400"/>
            </a:pPr>
            <a:r>
              <a:rPr lang="en-US" sz="2800">
                <a:latin typeface="+mj-lt"/>
              </a:rPr>
              <a:t>Selling Rugs, Lamps, and Accessories, Etc.</a:t>
            </a:r>
          </a:p>
          <a:p>
            <a:pPr marL="241700" indent="-241700" defTabSz="988291">
              <a:lnSpc>
                <a:spcPct val="72000"/>
              </a:lnSpc>
              <a:spcBef>
                <a:spcPts val="1000"/>
              </a:spcBef>
              <a:buSzPct val="100000"/>
              <a:buFont typeface="Arial"/>
              <a:buChar char="•"/>
              <a:defRPr>
                <a:latin typeface="Calibri"/>
                <a:ea typeface="Calibri"/>
                <a:cs typeface="Calibri"/>
                <a:sym typeface="Calibri"/>
              </a:defRPr>
            </a:pPr>
            <a:r>
              <a:rPr lang="en-US" sz="2800">
                <a:latin typeface="+mj-lt"/>
              </a:rPr>
              <a:t>Selling Delivery</a:t>
            </a:r>
          </a:p>
          <a:p>
            <a:pPr marL="241700" indent="-241700" defTabSz="988291">
              <a:lnSpc>
                <a:spcPct val="72000"/>
              </a:lnSpc>
              <a:spcBef>
                <a:spcPts val="1000"/>
              </a:spcBef>
              <a:buSzPct val="100000"/>
              <a:buFont typeface="Arial"/>
              <a:buChar char="•"/>
              <a:defRPr>
                <a:latin typeface="Calibri"/>
                <a:ea typeface="Calibri"/>
                <a:cs typeface="Calibri"/>
                <a:sym typeface="Calibri"/>
              </a:defRPr>
            </a:pPr>
            <a:r>
              <a:rPr lang="en-US" sz="2800">
                <a:latin typeface="+mj-lt"/>
              </a:rPr>
              <a:t>Selling No Interest Programs</a:t>
            </a:r>
          </a:p>
          <a:p>
            <a:pPr marL="241700" indent="-241700" defTabSz="988291">
              <a:lnSpc>
                <a:spcPct val="72000"/>
              </a:lnSpc>
              <a:spcBef>
                <a:spcPts val="1000"/>
              </a:spcBef>
              <a:buSzPct val="100000"/>
              <a:buFont typeface="Arial"/>
              <a:buChar char="•"/>
              <a:defRPr>
                <a:latin typeface="Calibri"/>
                <a:ea typeface="Calibri"/>
                <a:cs typeface="Calibri"/>
                <a:sym typeface="Calibri"/>
              </a:defRPr>
            </a:pPr>
            <a:r>
              <a:rPr lang="en-US" sz="2800">
                <a:latin typeface="+mj-lt"/>
              </a:rPr>
              <a:t>Overcoming Push Offs</a:t>
            </a:r>
          </a:p>
          <a:p>
            <a:pPr marL="241700" indent="-241700" defTabSz="988291">
              <a:lnSpc>
                <a:spcPct val="72000"/>
              </a:lnSpc>
              <a:spcBef>
                <a:spcPts val="1000"/>
              </a:spcBef>
              <a:buSzPct val="100000"/>
              <a:buFont typeface="Arial"/>
              <a:buChar char="•"/>
              <a:defRPr>
                <a:latin typeface="Calibri"/>
                <a:ea typeface="Calibri"/>
                <a:cs typeface="Calibri"/>
                <a:sym typeface="Calibri"/>
              </a:defRPr>
            </a:pPr>
            <a:r>
              <a:rPr lang="en-US" sz="2800">
                <a:latin typeface="+mj-lt"/>
              </a:rPr>
              <a:t>Overcoming Put Downs</a:t>
            </a:r>
          </a:p>
          <a:p>
            <a:pPr marL="241700" indent="-241700" defTabSz="988291">
              <a:lnSpc>
                <a:spcPct val="72000"/>
              </a:lnSpc>
              <a:spcBef>
                <a:spcPts val="1000"/>
              </a:spcBef>
              <a:buSzPct val="100000"/>
              <a:buFont typeface="Arial"/>
              <a:buChar char="•"/>
              <a:defRPr>
                <a:latin typeface="Calibri"/>
                <a:ea typeface="Calibri"/>
                <a:cs typeface="Calibri"/>
                <a:sym typeface="Calibri"/>
              </a:defRPr>
            </a:pPr>
            <a:r>
              <a:rPr lang="en-US" sz="2800">
                <a:latin typeface="+mj-lt"/>
              </a:rPr>
              <a:t>Going for the Sale</a:t>
            </a:r>
          </a:p>
          <a:p>
            <a:pPr marL="241700" indent="-241700" defTabSz="988291">
              <a:lnSpc>
                <a:spcPct val="72000"/>
              </a:lnSpc>
              <a:spcBef>
                <a:spcPts val="1000"/>
              </a:spcBef>
              <a:buSzPct val="100000"/>
              <a:buFont typeface="Arial"/>
              <a:buChar char="•"/>
              <a:defRPr>
                <a:latin typeface="Calibri"/>
                <a:ea typeface="Calibri"/>
                <a:cs typeface="Calibri"/>
                <a:sym typeface="Calibri"/>
              </a:defRPr>
            </a:pPr>
            <a:r>
              <a:rPr lang="en-US" sz="2800">
                <a:latin typeface="+mj-lt"/>
              </a:rPr>
              <a:t>Selling Through the No’s</a:t>
            </a:r>
          </a:p>
          <a:p>
            <a:pPr marL="241700" indent="-241700" defTabSz="988291">
              <a:lnSpc>
                <a:spcPct val="72000"/>
              </a:lnSpc>
              <a:spcBef>
                <a:spcPts val="1000"/>
              </a:spcBef>
              <a:buSzPct val="100000"/>
              <a:buFont typeface="Arial"/>
              <a:buChar char="•"/>
              <a:defRPr>
                <a:latin typeface="Calibri"/>
                <a:ea typeface="Calibri"/>
                <a:cs typeface="Calibri"/>
                <a:sym typeface="Calibri"/>
              </a:defRPr>
            </a:pPr>
            <a:r>
              <a:rPr lang="en-US" sz="2800">
                <a:latin typeface="+mj-lt"/>
              </a:rPr>
              <a:t>Continuing to Sell Through the No’s</a:t>
            </a:r>
          </a:p>
          <a:p>
            <a:pPr marL="241700" indent="-241700" defTabSz="988291">
              <a:lnSpc>
                <a:spcPct val="72000"/>
              </a:lnSpc>
              <a:spcBef>
                <a:spcPts val="1000"/>
              </a:spcBef>
              <a:buSzPct val="100000"/>
              <a:buFont typeface="Arial"/>
              <a:buChar char="•"/>
              <a:defRPr>
                <a:latin typeface="Calibri"/>
                <a:ea typeface="Calibri"/>
                <a:cs typeface="Calibri"/>
                <a:sym typeface="Calibri"/>
              </a:defRPr>
            </a:pPr>
            <a:r>
              <a:rPr lang="en-US" sz="2800">
                <a:latin typeface="+mj-lt"/>
              </a:rPr>
              <a:t>Getting the TO </a:t>
            </a:r>
          </a:p>
          <a:p>
            <a:pPr marL="241700" indent="-241700" defTabSz="988291">
              <a:lnSpc>
                <a:spcPct val="72000"/>
              </a:lnSpc>
              <a:spcBef>
                <a:spcPts val="1000"/>
              </a:spcBef>
              <a:buSzPct val="100000"/>
              <a:buFont typeface="Arial"/>
              <a:buChar char="•"/>
              <a:defRPr>
                <a:latin typeface="Calibri"/>
                <a:ea typeface="Calibri"/>
                <a:cs typeface="Calibri"/>
                <a:sym typeface="Calibri"/>
              </a:defRPr>
            </a:pPr>
            <a:r>
              <a:rPr lang="en-US" sz="2800">
                <a:latin typeface="+mj-lt"/>
              </a:rPr>
              <a:t>Getting the Review</a:t>
            </a:r>
          </a:p>
          <a:p>
            <a:pPr marL="342875" indent="-342875" defTabSz="1001296">
              <a:lnSpc>
                <a:spcPct val="72000"/>
              </a:lnSpc>
              <a:spcBef>
                <a:spcPts val="1000"/>
              </a:spcBef>
              <a:buFont typeface="Arial" panose="020B0604020202020204" pitchFamily="34" charset="0"/>
              <a:buChar char="•"/>
              <a:defRPr sz="2400"/>
            </a:pPr>
            <a:endParaRPr lang="en-US" sz="2400"/>
          </a:p>
        </p:txBody>
      </p:sp>
    </p:spTree>
    <p:extLst>
      <p:ext uri="{BB962C8B-B14F-4D97-AF65-F5344CB8AC3E}">
        <p14:creationId xmlns:p14="http://schemas.microsoft.com/office/powerpoint/2010/main" val="281279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766052" y="435356"/>
            <a:ext cx="103505" cy="182101"/>
          </a:xfrm>
          <a:prstGeom prst="rect">
            <a:avLst/>
          </a:prstGeom>
        </p:spPr>
        <p:txBody>
          <a:bodyPr vert="horz" wrap="square" lIns="0" tIns="12700" rIns="0" bIns="0" rtlCol="0">
            <a:spAutoFit/>
          </a:bodyPr>
          <a:lstStyle/>
          <a:p>
            <a:pPr marL="12699">
              <a:spcBef>
                <a:spcPts val="100"/>
              </a:spcBef>
            </a:pPr>
            <a:r>
              <a:rPr sz="1100">
                <a:latin typeface="Arial"/>
                <a:cs typeface="Arial"/>
              </a:rPr>
              <a:t>8</a:t>
            </a:r>
          </a:p>
        </p:txBody>
      </p:sp>
      <p:sp>
        <p:nvSpPr>
          <p:cNvPr id="3" name="object 3"/>
          <p:cNvSpPr txBox="1">
            <a:spLocks noGrp="1"/>
          </p:cNvSpPr>
          <p:nvPr>
            <p:ph type="title"/>
          </p:nvPr>
        </p:nvSpPr>
        <p:spPr>
          <a:xfrm>
            <a:off x="685800" y="859028"/>
            <a:ext cx="6983095" cy="1120820"/>
          </a:xfrm>
          <a:prstGeom prst="rect">
            <a:avLst/>
          </a:prstGeom>
        </p:spPr>
        <p:txBody>
          <a:bodyPr vert="horz" wrap="square" lIns="0" tIns="12700" rIns="0" bIns="0" rtlCol="0">
            <a:spAutoFit/>
          </a:bodyPr>
          <a:lstStyle/>
          <a:p>
            <a:pPr marL="12699">
              <a:spcBef>
                <a:spcPts val="100"/>
              </a:spcBef>
            </a:pPr>
            <a:r>
              <a:rPr sz="7200" b="0"/>
              <a:t>CORE VALUES</a:t>
            </a:r>
            <a:endParaRPr sz="7200"/>
          </a:p>
        </p:txBody>
      </p:sp>
      <p:sp>
        <p:nvSpPr>
          <p:cNvPr id="4" name="object 4"/>
          <p:cNvSpPr txBox="1"/>
          <p:nvPr/>
        </p:nvSpPr>
        <p:spPr>
          <a:xfrm>
            <a:off x="2813893" y="6959295"/>
            <a:ext cx="2372360" cy="1755609"/>
          </a:xfrm>
          <a:prstGeom prst="rect">
            <a:avLst/>
          </a:prstGeom>
        </p:spPr>
        <p:txBody>
          <a:bodyPr vert="horz" wrap="square" lIns="0" tIns="113030" rIns="0" bIns="0" rtlCol="0">
            <a:spAutoFit/>
          </a:bodyPr>
          <a:lstStyle/>
          <a:p>
            <a:pPr marL="1066722" indent="-229218">
              <a:spcBef>
                <a:spcPts val="890"/>
              </a:spcBef>
              <a:buAutoNum type="arabicPeriod"/>
              <a:tabLst>
                <a:tab pos="1067357" algn="l"/>
              </a:tabLst>
            </a:pPr>
            <a:r>
              <a:rPr sz="1600" spc="-85">
                <a:solidFill>
                  <a:srgbClr val="363636"/>
                </a:solidFill>
                <a:latin typeface="Arial"/>
                <a:cs typeface="Arial"/>
              </a:rPr>
              <a:t>Value</a:t>
            </a:r>
            <a:endParaRPr sz="1600">
              <a:latin typeface="Arial"/>
              <a:cs typeface="Arial"/>
            </a:endParaRPr>
          </a:p>
          <a:p>
            <a:pPr marL="950525" indent="-229218">
              <a:spcBef>
                <a:spcPts val="790"/>
              </a:spcBef>
              <a:buAutoNum type="arabicPeriod"/>
              <a:tabLst>
                <a:tab pos="951161" algn="l"/>
              </a:tabLst>
            </a:pPr>
            <a:r>
              <a:rPr sz="1600" spc="-25">
                <a:solidFill>
                  <a:srgbClr val="363636"/>
                </a:solidFill>
                <a:latin typeface="Arial"/>
                <a:cs typeface="Arial"/>
              </a:rPr>
              <a:t>Integrity</a:t>
            </a:r>
            <a:endParaRPr sz="1600">
              <a:latin typeface="Arial"/>
              <a:cs typeface="Arial"/>
            </a:endParaRPr>
          </a:p>
          <a:p>
            <a:pPr marL="974019" indent="-229218">
              <a:spcBef>
                <a:spcPts val="795"/>
              </a:spcBef>
              <a:buAutoNum type="arabicPeriod"/>
              <a:tabLst>
                <a:tab pos="974654" algn="l"/>
              </a:tabLst>
            </a:pPr>
            <a:r>
              <a:rPr sz="1600" spc="-110">
                <a:solidFill>
                  <a:srgbClr val="363636"/>
                </a:solidFill>
                <a:latin typeface="Arial"/>
                <a:cs typeface="Arial"/>
              </a:rPr>
              <a:t>Respect</a:t>
            </a:r>
            <a:endParaRPr sz="1600">
              <a:latin typeface="Arial"/>
              <a:cs typeface="Arial"/>
            </a:endParaRPr>
          </a:p>
          <a:p>
            <a:pPr marL="241282" indent="-228583">
              <a:spcBef>
                <a:spcPts val="790"/>
              </a:spcBef>
              <a:buAutoNum type="arabicPeriod"/>
              <a:tabLst>
                <a:tab pos="241282" algn="l"/>
              </a:tabLst>
            </a:pPr>
            <a:r>
              <a:rPr sz="1600" spc="-80">
                <a:solidFill>
                  <a:srgbClr val="363636"/>
                </a:solidFill>
                <a:latin typeface="Arial"/>
                <a:cs typeface="Arial"/>
              </a:rPr>
              <a:t>Cont</a:t>
            </a:r>
            <a:r>
              <a:rPr sz="1600" spc="5">
                <a:solidFill>
                  <a:srgbClr val="363636"/>
                </a:solidFill>
                <a:latin typeface="Arial"/>
                <a:cs typeface="Arial"/>
              </a:rPr>
              <a:t>i</a:t>
            </a:r>
            <a:r>
              <a:rPr sz="1600" spc="-80">
                <a:solidFill>
                  <a:srgbClr val="363636"/>
                </a:solidFill>
                <a:latin typeface="Arial"/>
                <a:cs typeface="Arial"/>
              </a:rPr>
              <a:t>nuou</a:t>
            </a:r>
            <a:r>
              <a:rPr sz="1600" spc="-65">
                <a:solidFill>
                  <a:srgbClr val="363636"/>
                </a:solidFill>
                <a:latin typeface="Arial"/>
                <a:cs typeface="Arial"/>
              </a:rPr>
              <a:t>s</a:t>
            </a:r>
            <a:r>
              <a:rPr sz="1600" spc="-90">
                <a:solidFill>
                  <a:srgbClr val="363636"/>
                </a:solidFill>
                <a:latin typeface="Arial"/>
                <a:cs typeface="Arial"/>
              </a:rPr>
              <a:t> </a:t>
            </a:r>
            <a:r>
              <a:rPr sz="1600" spc="-45">
                <a:solidFill>
                  <a:srgbClr val="363636"/>
                </a:solidFill>
                <a:latin typeface="Arial"/>
                <a:cs typeface="Arial"/>
              </a:rPr>
              <a:t>I</a:t>
            </a:r>
            <a:r>
              <a:rPr sz="1600" spc="-60">
                <a:solidFill>
                  <a:srgbClr val="363636"/>
                </a:solidFill>
                <a:latin typeface="Arial"/>
                <a:cs typeface="Arial"/>
              </a:rPr>
              <a:t>m</a:t>
            </a:r>
            <a:r>
              <a:rPr sz="1600" spc="-50">
                <a:solidFill>
                  <a:srgbClr val="363636"/>
                </a:solidFill>
                <a:latin typeface="Arial"/>
                <a:cs typeface="Arial"/>
              </a:rPr>
              <a:t>prov</a:t>
            </a:r>
            <a:r>
              <a:rPr sz="1600" spc="-60">
                <a:solidFill>
                  <a:srgbClr val="363636"/>
                </a:solidFill>
                <a:latin typeface="Arial"/>
                <a:cs typeface="Arial"/>
              </a:rPr>
              <a:t>em</a:t>
            </a:r>
            <a:r>
              <a:rPr sz="1600" spc="-95">
                <a:solidFill>
                  <a:srgbClr val="363636"/>
                </a:solidFill>
                <a:latin typeface="Arial"/>
                <a:cs typeface="Arial"/>
              </a:rPr>
              <a:t>e</a:t>
            </a:r>
            <a:r>
              <a:rPr sz="1600" spc="15">
                <a:solidFill>
                  <a:srgbClr val="363636"/>
                </a:solidFill>
                <a:latin typeface="Arial"/>
                <a:cs typeface="Arial"/>
              </a:rPr>
              <a:t>nt</a:t>
            </a:r>
            <a:endParaRPr sz="1600">
              <a:latin typeface="Arial"/>
              <a:cs typeface="Arial"/>
            </a:endParaRPr>
          </a:p>
          <a:p>
            <a:pPr marL="851473" indent="-229218">
              <a:spcBef>
                <a:spcPts val="790"/>
              </a:spcBef>
              <a:buAutoNum type="arabicPeriod"/>
              <a:tabLst>
                <a:tab pos="852107" algn="l"/>
              </a:tabLst>
            </a:pPr>
            <a:r>
              <a:rPr sz="1600" spc="-165">
                <a:solidFill>
                  <a:srgbClr val="363636"/>
                </a:solidFill>
                <a:latin typeface="Arial"/>
                <a:cs typeface="Arial"/>
              </a:rPr>
              <a:t>H</a:t>
            </a:r>
            <a:r>
              <a:rPr sz="1600" spc="-125">
                <a:solidFill>
                  <a:srgbClr val="363636"/>
                </a:solidFill>
                <a:latin typeface="Arial"/>
                <a:cs typeface="Arial"/>
              </a:rPr>
              <a:t>a</a:t>
            </a:r>
            <a:r>
              <a:rPr sz="1600" spc="20">
                <a:solidFill>
                  <a:srgbClr val="363636"/>
                </a:solidFill>
                <a:latin typeface="Arial"/>
                <a:cs typeface="Arial"/>
              </a:rPr>
              <a:t>r</a:t>
            </a:r>
            <a:r>
              <a:rPr sz="1600" spc="-45">
                <a:solidFill>
                  <a:srgbClr val="363636"/>
                </a:solidFill>
                <a:latin typeface="Arial"/>
                <a:cs typeface="Arial"/>
              </a:rPr>
              <a:t>d</a:t>
            </a:r>
            <a:r>
              <a:rPr sz="1600" spc="-90">
                <a:solidFill>
                  <a:srgbClr val="363636"/>
                </a:solidFill>
                <a:latin typeface="Arial"/>
                <a:cs typeface="Arial"/>
              </a:rPr>
              <a:t> W</a:t>
            </a:r>
            <a:r>
              <a:rPr sz="1600" spc="-50">
                <a:solidFill>
                  <a:srgbClr val="363636"/>
                </a:solidFill>
                <a:latin typeface="Arial"/>
                <a:cs typeface="Arial"/>
              </a:rPr>
              <a:t>o</a:t>
            </a:r>
            <a:r>
              <a:rPr sz="1600" spc="20">
                <a:solidFill>
                  <a:srgbClr val="363636"/>
                </a:solidFill>
                <a:latin typeface="Arial"/>
                <a:cs typeface="Arial"/>
              </a:rPr>
              <a:t>r</a:t>
            </a:r>
            <a:r>
              <a:rPr sz="1600" spc="-70">
                <a:solidFill>
                  <a:srgbClr val="363636"/>
                </a:solidFill>
                <a:latin typeface="Arial"/>
                <a:cs typeface="Arial"/>
              </a:rPr>
              <a:t>k</a:t>
            </a:r>
            <a:endParaRPr sz="1600">
              <a:latin typeface="Arial"/>
              <a:cs typeface="Arial"/>
            </a:endParaRPr>
          </a:p>
        </p:txBody>
      </p:sp>
      <p:pic>
        <p:nvPicPr>
          <p:cNvPr id="5" name="object 5"/>
          <p:cNvPicPr/>
          <p:nvPr/>
        </p:nvPicPr>
        <p:blipFill>
          <a:blip r:embed="rId2" cstate="print"/>
          <a:stretch>
            <a:fillRect/>
          </a:stretch>
        </p:blipFill>
        <p:spPr>
          <a:xfrm>
            <a:off x="914400" y="2030610"/>
            <a:ext cx="5975032" cy="495490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766052" y="435356"/>
            <a:ext cx="103505" cy="182101"/>
          </a:xfrm>
          <a:prstGeom prst="rect">
            <a:avLst/>
          </a:prstGeom>
        </p:spPr>
        <p:txBody>
          <a:bodyPr vert="horz" wrap="square" lIns="0" tIns="12700" rIns="0" bIns="0" rtlCol="0">
            <a:spAutoFit/>
          </a:bodyPr>
          <a:lstStyle/>
          <a:p>
            <a:pPr marL="12699">
              <a:spcBef>
                <a:spcPts val="100"/>
              </a:spcBef>
            </a:pPr>
            <a:r>
              <a:rPr sz="1100">
                <a:latin typeface="Arial"/>
                <a:cs typeface="Arial"/>
              </a:rPr>
              <a:t>9</a:t>
            </a:r>
          </a:p>
        </p:txBody>
      </p:sp>
      <p:sp>
        <p:nvSpPr>
          <p:cNvPr id="3" name="object 3"/>
          <p:cNvSpPr txBox="1">
            <a:spLocks noGrp="1"/>
          </p:cNvSpPr>
          <p:nvPr>
            <p:ph type="title"/>
          </p:nvPr>
        </p:nvSpPr>
        <p:spPr>
          <a:xfrm>
            <a:off x="1011555" y="806347"/>
            <a:ext cx="5943600" cy="566822"/>
          </a:xfrm>
          <a:prstGeom prst="rect">
            <a:avLst/>
          </a:prstGeom>
        </p:spPr>
        <p:txBody>
          <a:bodyPr vert="horz" wrap="square" lIns="0" tIns="12700" rIns="0" bIns="0" rtlCol="0">
            <a:spAutoFit/>
          </a:bodyPr>
          <a:lstStyle/>
          <a:p>
            <a:pPr marL="12699">
              <a:spcBef>
                <a:spcPts val="100"/>
              </a:spcBef>
            </a:pPr>
            <a:r>
              <a:rPr b="0"/>
              <a:t>Custom Experience Platform</a:t>
            </a:r>
          </a:p>
        </p:txBody>
      </p:sp>
      <p:sp>
        <p:nvSpPr>
          <p:cNvPr id="4" name="object 4"/>
          <p:cNvSpPr txBox="1"/>
          <p:nvPr/>
        </p:nvSpPr>
        <p:spPr>
          <a:xfrm>
            <a:off x="1130300" y="1532635"/>
            <a:ext cx="5706110" cy="1139543"/>
          </a:xfrm>
          <a:prstGeom prst="rect">
            <a:avLst/>
          </a:prstGeom>
        </p:spPr>
        <p:txBody>
          <a:bodyPr vert="horz" wrap="square" lIns="0" tIns="12700" rIns="0" bIns="0" rtlCol="0">
            <a:spAutoFit/>
          </a:bodyPr>
          <a:lstStyle/>
          <a:p>
            <a:pPr marL="241282" marR="5080" indent="-228583">
              <a:lnSpc>
                <a:spcPct val="153300"/>
              </a:lnSpc>
              <a:spcBef>
                <a:spcPts val="100"/>
              </a:spcBef>
              <a:buClr>
                <a:srgbClr val="000000"/>
              </a:buClr>
              <a:buSzPct val="83333"/>
              <a:buAutoNum type="arabicPeriod"/>
              <a:tabLst>
                <a:tab pos="240647" algn="l"/>
                <a:tab pos="241282" algn="l"/>
              </a:tabLst>
            </a:pPr>
            <a:r>
              <a:rPr sz="1200">
                <a:solidFill>
                  <a:srgbClr val="363636"/>
                </a:solidFill>
                <a:latin typeface="Arial"/>
                <a:cs typeface="Arial"/>
              </a:rPr>
              <a:t>We will provide EVERY CUSTOMER with an uncompromising shopping experience that is  without compare.</a:t>
            </a:r>
            <a:endParaRPr sz="1200">
              <a:latin typeface="Arial"/>
              <a:cs typeface="Arial"/>
            </a:endParaRPr>
          </a:p>
          <a:p>
            <a:pPr marL="241282" indent="-228583">
              <a:spcBef>
                <a:spcPts val="765"/>
              </a:spcBef>
              <a:buClr>
                <a:srgbClr val="000000"/>
              </a:buClr>
              <a:buSzPct val="83333"/>
              <a:buAutoNum type="arabicPeriod"/>
              <a:tabLst>
                <a:tab pos="240647" algn="l"/>
                <a:tab pos="241282" algn="l"/>
              </a:tabLst>
            </a:pPr>
            <a:r>
              <a:rPr sz="1200">
                <a:solidFill>
                  <a:srgbClr val="363636"/>
                </a:solidFill>
                <a:latin typeface="Arial"/>
                <a:cs typeface="Arial"/>
              </a:rPr>
              <a:t>Honest and Transparent communication of expectations creates loyal customers.</a:t>
            </a:r>
            <a:endParaRPr sz="1200">
              <a:latin typeface="Arial"/>
              <a:cs typeface="Arial"/>
            </a:endParaRPr>
          </a:p>
          <a:p>
            <a:pPr marL="241282" indent="-228583">
              <a:spcBef>
                <a:spcPts val="745"/>
              </a:spcBef>
              <a:buClr>
                <a:srgbClr val="000000"/>
              </a:buClr>
              <a:buSzPct val="83333"/>
              <a:buAutoNum type="arabicPeriod"/>
              <a:tabLst>
                <a:tab pos="240647" algn="l"/>
                <a:tab pos="241282" algn="l"/>
              </a:tabLst>
            </a:pPr>
            <a:r>
              <a:rPr sz="1200">
                <a:solidFill>
                  <a:srgbClr val="363636"/>
                </a:solidFill>
                <a:latin typeface="Arial"/>
                <a:cs typeface="Arial"/>
              </a:rPr>
              <a:t>Following through with the customer after the sale is the GH way.</a:t>
            </a:r>
            <a:endParaRPr sz="1200">
              <a:latin typeface="Arial"/>
              <a:cs typeface="Arial"/>
            </a:endParaRPr>
          </a:p>
        </p:txBody>
      </p:sp>
      <p:pic>
        <p:nvPicPr>
          <p:cNvPr id="5" name="object 5"/>
          <p:cNvPicPr/>
          <p:nvPr/>
        </p:nvPicPr>
        <p:blipFill>
          <a:blip r:embed="rId2" cstate="print"/>
          <a:stretch>
            <a:fillRect/>
          </a:stretch>
        </p:blipFill>
        <p:spPr>
          <a:xfrm>
            <a:off x="914400" y="3115055"/>
            <a:ext cx="5943600" cy="445922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10</a:t>
            </a:r>
            <a:endParaRPr sz="1100">
              <a:latin typeface="Arial"/>
              <a:cs typeface="Arial"/>
            </a:endParaRPr>
          </a:p>
        </p:txBody>
      </p:sp>
      <p:sp>
        <p:nvSpPr>
          <p:cNvPr id="3" name="object 3"/>
          <p:cNvSpPr txBox="1">
            <a:spLocks noGrp="1"/>
          </p:cNvSpPr>
          <p:nvPr>
            <p:ph type="title"/>
          </p:nvPr>
        </p:nvSpPr>
        <p:spPr>
          <a:xfrm>
            <a:off x="1358900" y="871219"/>
            <a:ext cx="6261100" cy="751360"/>
          </a:xfrm>
          <a:prstGeom prst="rect">
            <a:avLst/>
          </a:prstGeom>
        </p:spPr>
        <p:txBody>
          <a:bodyPr vert="horz" wrap="square" lIns="0" tIns="12700" rIns="0" bIns="0" rtlCol="0">
            <a:spAutoFit/>
          </a:bodyPr>
          <a:lstStyle/>
          <a:p>
            <a:pPr marL="12699">
              <a:spcBef>
                <a:spcPts val="100"/>
              </a:spcBef>
            </a:pPr>
            <a:r>
              <a:rPr sz="4799" b="0"/>
              <a:t>SELLING PLATFORM</a:t>
            </a:r>
            <a:endParaRPr sz="4799"/>
          </a:p>
        </p:txBody>
      </p:sp>
      <p:sp>
        <p:nvSpPr>
          <p:cNvPr id="4" name="object 4"/>
          <p:cNvSpPr txBox="1"/>
          <p:nvPr/>
        </p:nvSpPr>
        <p:spPr>
          <a:xfrm>
            <a:off x="1130301" y="6372859"/>
            <a:ext cx="5713730" cy="1691104"/>
          </a:xfrm>
          <a:prstGeom prst="rect">
            <a:avLst/>
          </a:prstGeom>
        </p:spPr>
        <p:txBody>
          <a:bodyPr vert="horz" wrap="square" lIns="0" tIns="7620" rIns="0" bIns="0" rtlCol="0">
            <a:spAutoFit/>
          </a:bodyPr>
          <a:lstStyle/>
          <a:p>
            <a:pPr marL="241282" marR="23494" indent="-228583">
              <a:lnSpc>
                <a:spcPct val="102499"/>
              </a:lnSpc>
              <a:spcBef>
                <a:spcPts val="60"/>
              </a:spcBef>
              <a:buClr>
                <a:srgbClr val="000000"/>
              </a:buClr>
              <a:buSzPct val="83333"/>
              <a:buAutoNum type="arabicPeriod"/>
              <a:tabLst>
                <a:tab pos="240647" algn="l"/>
                <a:tab pos="241282" algn="l"/>
              </a:tabLst>
            </a:pPr>
            <a:r>
              <a:rPr sz="1200">
                <a:solidFill>
                  <a:srgbClr val="363636"/>
                </a:solidFill>
                <a:latin typeface="Arial"/>
                <a:cs typeface="Arial"/>
              </a:rPr>
              <a:t>Your job as an RSA/Designer is NOT to decide whether or not a customer will buy today,  your job IS to bring them to the point of making a buying decision TODAY. TODAY  CULTURE!</a:t>
            </a:r>
            <a:endParaRPr sz="1200">
              <a:latin typeface="Arial"/>
              <a:cs typeface="Arial"/>
            </a:endParaRPr>
          </a:p>
          <a:p>
            <a:pPr marL="241282" marR="5080" indent="-228583">
              <a:lnSpc>
                <a:spcPct val="101699"/>
              </a:lnSpc>
              <a:buClr>
                <a:srgbClr val="000000"/>
              </a:buClr>
              <a:buSzPct val="83333"/>
              <a:buAutoNum type="arabicPeriod"/>
              <a:tabLst>
                <a:tab pos="240647" algn="l"/>
                <a:tab pos="241282" algn="l"/>
              </a:tabLst>
            </a:pPr>
            <a:r>
              <a:rPr sz="1200">
                <a:solidFill>
                  <a:srgbClr val="363636"/>
                </a:solidFill>
                <a:latin typeface="Arial"/>
                <a:cs typeface="Arial"/>
              </a:rPr>
              <a:t>Embrace the reality of the experience (I am just looking, I am not going to buy today, I  am going to get some lunch, I want to think about it, This is the first place I have  shopped, etc...) and still follow the selling process. Do the right things the right way, and  your feelings will catch up.</a:t>
            </a:r>
            <a:endParaRPr sz="1200">
              <a:latin typeface="Arial"/>
              <a:cs typeface="Arial"/>
            </a:endParaRPr>
          </a:p>
          <a:p>
            <a:pPr marL="241282" marR="181597" indent="-228583">
              <a:lnSpc>
                <a:spcPct val="101699"/>
              </a:lnSpc>
              <a:buClr>
                <a:srgbClr val="000000"/>
              </a:buClr>
              <a:buSzPct val="83333"/>
              <a:buAutoNum type="arabicPeriod"/>
              <a:tabLst>
                <a:tab pos="240647" algn="l"/>
                <a:tab pos="241282" algn="l"/>
              </a:tabLst>
            </a:pPr>
            <a:r>
              <a:rPr sz="1200">
                <a:solidFill>
                  <a:srgbClr val="363636"/>
                </a:solidFill>
                <a:latin typeface="Arial"/>
                <a:cs typeface="Arial"/>
              </a:rPr>
              <a:t>Set proper expectations for the customer with lead times, quality, product attributes,  service levels, etc...</a:t>
            </a:r>
            <a:endParaRPr sz="1200">
              <a:latin typeface="Arial"/>
              <a:cs typeface="Arial"/>
            </a:endParaRPr>
          </a:p>
        </p:txBody>
      </p:sp>
      <p:pic>
        <p:nvPicPr>
          <p:cNvPr id="5" name="object 5"/>
          <p:cNvPicPr/>
          <p:nvPr/>
        </p:nvPicPr>
        <p:blipFill>
          <a:blip r:embed="rId2" cstate="print"/>
          <a:stretch>
            <a:fillRect/>
          </a:stretch>
        </p:blipFill>
        <p:spPr>
          <a:xfrm>
            <a:off x="1371600" y="1755062"/>
            <a:ext cx="6400800" cy="445980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11</a:t>
            </a:r>
            <a:endParaRPr sz="1100">
              <a:latin typeface="Arial"/>
              <a:cs typeface="Arial"/>
            </a:endParaRPr>
          </a:p>
        </p:txBody>
      </p:sp>
      <p:sp>
        <p:nvSpPr>
          <p:cNvPr id="3" name="object 3"/>
          <p:cNvSpPr txBox="1">
            <a:spLocks noGrp="1"/>
          </p:cNvSpPr>
          <p:nvPr>
            <p:ph type="title"/>
          </p:nvPr>
        </p:nvSpPr>
        <p:spPr>
          <a:xfrm>
            <a:off x="1047650" y="914400"/>
            <a:ext cx="5677099" cy="444352"/>
          </a:xfrm>
          <a:prstGeom prst="rect">
            <a:avLst/>
          </a:prstGeom>
        </p:spPr>
        <p:txBody>
          <a:bodyPr vert="horz" wrap="square" lIns="0" tIns="13335" rIns="0" bIns="0" rtlCol="0">
            <a:spAutoFit/>
          </a:bodyPr>
          <a:lstStyle/>
          <a:p>
            <a:pPr marL="12699">
              <a:spcBef>
                <a:spcPts val="105"/>
              </a:spcBef>
            </a:pPr>
            <a:r>
              <a:rPr sz="2800"/>
              <a:t>Customer Experience Disciplines</a:t>
            </a:r>
          </a:p>
        </p:txBody>
      </p:sp>
      <p:sp>
        <p:nvSpPr>
          <p:cNvPr id="4" name="object 4"/>
          <p:cNvSpPr txBox="1"/>
          <p:nvPr/>
        </p:nvSpPr>
        <p:spPr>
          <a:xfrm>
            <a:off x="1130301" y="1477773"/>
            <a:ext cx="5454015" cy="5511765"/>
          </a:xfrm>
          <a:prstGeom prst="rect">
            <a:avLst/>
          </a:prstGeom>
        </p:spPr>
        <p:txBody>
          <a:bodyPr vert="horz" wrap="square" lIns="0" tIns="43180" rIns="0" bIns="0" rtlCol="0">
            <a:spAutoFit/>
          </a:bodyPr>
          <a:lstStyle/>
          <a:p>
            <a:pPr marL="275570" indent="-263506">
              <a:spcBef>
                <a:spcPts val="340"/>
              </a:spcBef>
              <a:buClr>
                <a:srgbClr val="000000"/>
              </a:buClr>
              <a:buSzPct val="83333"/>
              <a:buAutoNum type="arabicPeriod"/>
              <a:tabLst>
                <a:tab pos="275570" algn="l"/>
                <a:tab pos="276205" algn="l"/>
              </a:tabLst>
            </a:pPr>
            <a:r>
              <a:rPr sz="1200">
                <a:solidFill>
                  <a:srgbClr val="363636"/>
                </a:solidFill>
                <a:latin typeface="Arial"/>
                <a:cs typeface="Arial"/>
              </a:rPr>
              <a:t>Get Personal --- Non-Business Greeting</a:t>
            </a:r>
            <a:endParaRPr sz="1200">
              <a:latin typeface="Arial"/>
              <a:cs typeface="Arial"/>
            </a:endParaRPr>
          </a:p>
          <a:p>
            <a:pPr marL="275570" indent="-263506">
              <a:spcBef>
                <a:spcPts val="240"/>
              </a:spcBef>
              <a:buClr>
                <a:srgbClr val="000000"/>
              </a:buClr>
              <a:buSzPct val="83333"/>
              <a:buAutoNum type="arabicPeriod"/>
              <a:tabLst>
                <a:tab pos="275570" algn="l"/>
                <a:tab pos="276205" algn="l"/>
              </a:tabLst>
            </a:pPr>
            <a:r>
              <a:rPr sz="1200">
                <a:solidFill>
                  <a:srgbClr val="363636"/>
                </a:solidFill>
                <a:latin typeface="Arial"/>
                <a:cs typeface="Arial"/>
              </a:rPr>
              <a:t>Discover Opportunities --- Draw the Room</a:t>
            </a:r>
            <a:endParaRPr sz="1200">
              <a:latin typeface="Arial"/>
              <a:cs typeface="Arial"/>
            </a:endParaRPr>
          </a:p>
          <a:p>
            <a:pPr marL="275570" indent="-263506">
              <a:spcBef>
                <a:spcPts val="240"/>
              </a:spcBef>
              <a:buClr>
                <a:srgbClr val="000000"/>
              </a:buClr>
              <a:buSzPct val="83333"/>
              <a:buAutoNum type="arabicPeriod"/>
              <a:tabLst>
                <a:tab pos="275570" algn="l"/>
                <a:tab pos="276205" algn="l"/>
              </a:tabLst>
            </a:pPr>
            <a:r>
              <a:rPr sz="1200">
                <a:solidFill>
                  <a:srgbClr val="363636"/>
                </a:solidFill>
                <a:latin typeface="Arial"/>
                <a:cs typeface="Arial"/>
              </a:rPr>
              <a:t>Present Product Solutions</a:t>
            </a:r>
            <a:endParaRPr sz="1200">
              <a:latin typeface="Arial"/>
              <a:cs typeface="Arial"/>
            </a:endParaRPr>
          </a:p>
          <a:p>
            <a:pPr marL="275570" indent="-263506">
              <a:spcBef>
                <a:spcPts val="240"/>
              </a:spcBef>
              <a:buClr>
                <a:srgbClr val="000000"/>
              </a:buClr>
              <a:buSzPct val="83333"/>
              <a:buAutoNum type="arabicPeriod"/>
              <a:tabLst>
                <a:tab pos="275570" algn="l"/>
                <a:tab pos="276205" algn="l"/>
              </a:tabLst>
            </a:pPr>
            <a:r>
              <a:rPr sz="1200">
                <a:solidFill>
                  <a:srgbClr val="363636"/>
                </a:solidFill>
                <a:latin typeface="Arial"/>
                <a:cs typeface="Arial"/>
              </a:rPr>
              <a:t>Build the Ticket and Give a Child In Need A </a:t>
            </a:r>
            <a:r>
              <a:rPr sz="1200">
                <a:latin typeface="Arial"/>
                <a:cs typeface="Arial"/>
              </a:rPr>
              <a:t>Mattress</a:t>
            </a:r>
          </a:p>
          <a:p>
            <a:pPr marL="275570" indent="-263506">
              <a:spcBef>
                <a:spcPts val="260"/>
              </a:spcBef>
              <a:buClr>
                <a:srgbClr val="000000"/>
              </a:buClr>
              <a:buSzPct val="83333"/>
              <a:buAutoNum type="arabicPeriod"/>
              <a:tabLst>
                <a:tab pos="275570" algn="l"/>
                <a:tab pos="276205" algn="l"/>
              </a:tabLst>
            </a:pPr>
            <a:r>
              <a:rPr sz="1200">
                <a:solidFill>
                  <a:srgbClr val="363636"/>
                </a:solidFill>
                <a:latin typeface="Arial"/>
                <a:cs typeface="Arial"/>
              </a:rPr>
              <a:t>Give the Customer "Peace of Mind"</a:t>
            </a:r>
            <a:endParaRPr sz="1200">
              <a:latin typeface="Arial"/>
              <a:cs typeface="Arial"/>
            </a:endParaRPr>
          </a:p>
          <a:p>
            <a:pPr marL="275570" indent="-263506">
              <a:spcBef>
                <a:spcPts val="240"/>
              </a:spcBef>
              <a:buClr>
                <a:srgbClr val="000000"/>
              </a:buClr>
              <a:buSzPct val="83333"/>
              <a:buAutoNum type="arabicPeriod"/>
              <a:tabLst>
                <a:tab pos="275570" algn="l"/>
                <a:tab pos="276205" algn="l"/>
              </a:tabLst>
            </a:pPr>
            <a:r>
              <a:rPr sz="1200">
                <a:solidFill>
                  <a:srgbClr val="363636"/>
                </a:solidFill>
                <a:latin typeface="Arial"/>
                <a:cs typeface="Arial"/>
              </a:rPr>
              <a:t>Go For It --- The Easy Way</a:t>
            </a:r>
            <a:endParaRPr sz="1200">
              <a:latin typeface="Arial"/>
              <a:cs typeface="Arial"/>
            </a:endParaRPr>
          </a:p>
          <a:p>
            <a:pPr marL="275570" indent="-263506">
              <a:spcBef>
                <a:spcPts val="265"/>
              </a:spcBef>
              <a:buClr>
                <a:srgbClr val="000000"/>
              </a:buClr>
              <a:buSzPct val="83333"/>
              <a:buAutoNum type="arabicPeriod"/>
              <a:tabLst>
                <a:tab pos="275570" algn="l"/>
                <a:tab pos="276205" algn="l"/>
              </a:tabLst>
            </a:pPr>
            <a:r>
              <a:rPr sz="1200">
                <a:solidFill>
                  <a:srgbClr val="363636"/>
                </a:solidFill>
                <a:latin typeface="Arial"/>
                <a:cs typeface="Arial"/>
              </a:rPr>
              <a:t>Follow Through</a:t>
            </a:r>
            <a:endParaRPr sz="1200">
              <a:latin typeface="Arial"/>
              <a:cs typeface="Arial"/>
            </a:endParaRPr>
          </a:p>
          <a:p>
            <a:pPr>
              <a:spcBef>
                <a:spcPts val="50"/>
              </a:spcBef>
            </a:pPr>
            <a:endParaRPr sz="1300">
              <a:latin typeface="Arial"/>
              <a:cs typeface="Arial"/>
            </a:endParaRPr>
          </a:p>
          <a:p>
            <a:pPr marL="57146" algn="ctr"/>
            <a:r>
              <a:rPr sz="2800" b="1">
                <a:solidFill>
                  <a:srgbClr val="363636"/>
                </a:solidFill>
                <a:latin typeface="Arial"/>
                <a:cs typeface="Arial"/>
              </a:rPr>
              <a:t>Personal Connection</a:t>
            </a:r>
            <a:endParaRPr sz="2800">
              <a:latin typeface="Arial"/>
              <a:cs typeface="Arial"/>
            </a:endParaRPr>
          </a:p>
          <a:p>
            <a:pPr marL="241282" indent="-228583">
              <a:spcBef>
                <a:spcPts val="1530"/>
              </a:spcBef>
              <a:buClr>
                <a:srgbClr val="000000"/>
              </a:buClr>
              <a:buSzPct val="83333"/>
              <a:buAutoNum type="arabicPeriod"/>
              <a:tabLst>
                <a:tab pos="240647" algn="l"/>
                <a:tab pos="241282" algn="l"/>
              </a:tabLst>
            </a:pPr>
            <a:r>
              <a:rPr sz="1200">
                <a:solidFill>
                  <a:srgbClr val="363636"/>
                </a:solidFill>
                <a:latin typeface="Arial"/>
                <a:cs typeface="Arial"/>
              </a:rPr>
              <a:t>Connect with and Engage the Customer</a:t>
            </a:r>
            <a:endParaRPr sz="1200">
              <a:latin typeface="Arial"/>
              <a:cs typeface="Arial"/>
            </a:endParaRPr>
          </a:p>
          <a:p>
            <a:pPr marL="275570" indent="-263506">
              <a:spcBef>
                <a:spcPts val="240"/>
              </a:spcBef>
              <a:buClr>
                <a:srgbClr val="000000"/>
              </a:buClr>
              <a:buSzPct val="83333"/>
              <a:buAutoNum type="arabicPeriod"/>
              <a:tabLst>
                <a:tab pos="275570" algn="l"/>
                <a:tab pos="276205" algn="l"/>
              </a:tabLst>
            </a:pPr>
            <a:r>
              <a:rPr sz="1200">
                <a:solidFill>
                  <a:srgbClr val="363636"/>
                </a:solidFill>
                <a:latin typeface="Arial"/>
                <a:cs typeface="Arial"/>
              </a:rPr>
              <a:t>Be Fun, Endearing, and Build Credibility</a:t>
            </a:r>
            <a:endParaRPr sz="1200">
              <a:latin typeface="Arial"/>
              <a:cs typeface="Arial"/>
            </a:endParaRPr>
          </a:p>
          <a:p>
            <a:pPr marL="275570" indent="-263506">
              <a:spcBef>
                <a:spcPts val="265"/>
              </a:spcBef>
              <a:buClr>
                <a:srgbClr val="000000"/>
              </a:buClr>
              <a:buSzPct val="83333"/>
              <a:buAutoNum type="arabicPeriod"/>
              <a:tabLst>
                <a:tab pos="275570" algn="l"/>
                <a:tab pos="276205" algn="l"/>
              </a:tabLst>
            </a:pPr>
            <a:r>
              <a:rPr sz="1200">
                <a:solidFill>
                  <a:srgbClr val="363636"/>
                </a:solidFill>
                <a:latin typeface="Arial"/>
                <a:cs typeface="Arial"/>
              </a:rPr>
              <a:t>Influence Outcomes</a:t>
            </a:r>
            <a:endParaRPr sz="1200">
              <a:latin typeface="Arial"/>
              <a:cs typeface="Arial"/>
            </a:endParaRPr>
          </a:p>
          <a:p>
            <a:pPr marL="275570" indent="-263506">
              <a:spcBef>
                <a:spcPts val="240"/>
              </a:spcBef>
              <a:buClr>
                <a:srgbClr val="000000"/>
              </a:buClr>
              <a:buSzPct val="83333"/>
              <a:buAutoNum type="arabicPeriod"/>
              <a:tabLst>
                <a:tab pos="275570" algn="l"/>
                <a:tab pos="276205" algn="l"/>
              </a:tabLst>
            </a:pPr>
            <a:r>
              <a:rPr sz="1200">
                <a:solidFill>
                  <a:srgbClr val="363636"/>
                </a:solidFill>
                <a:latin typeface="Arial"/>
                <a:cs typeface="Arial"/>
              </a:rPr>
              <a:t>Do It Today --- Urgent, Today Culture</a:t>
            </a:r>
            <a:endParaRPr sz="1200">
              <a:latin typeface="Arial"/>
              <a:cs typeface="Arial"/>
            </a:endParaRPr>
          </a:p>
          <a:p>
            <a:pPr marL="275570" indent="-263506">
              <a:spcBef>
                <a:spcPts val="260"/>
              </a:spcBef>
              <a:buClr>
                <a:srgbClr val="000000"/>
              </a:buClr>
              <a:buSzPct val="83333"/>
              <a:buAutoNum type="arabicPeriod"/>
              <a:tabLst>
                <a:tab pos="275570" algn="l"/>
                <a:tab pos="276205" algn="l"/>
              </a:tabLst>
            </a:pPr>
            <a:r>
              <a:rPr sz="1200">
                <a:solidFill>
                  <a:srgbClr val="363636"/>
                </a:solidFill>
                <a:latin typeface="Arial"/>
                <a:cs typeface="Arial"/>
              </a:rPr>
              <a:t>Extend the Relationship --- Communication Platform</a:t>
            </a:r>
            <a:endParaRPr sz="1200">
              <a:latin typeface="Arial"/>
              <a:cs typeface="Arial"/>
            </a:endParaRPr>
          </a:p>
          <a:p>
            <a:pPr>
              <a:spcBef>
                <a:spcPts val="50"/>
              </a:spcBef>
            </a:pPr>
            <a:endParaRPr sz="1300">
              <a:latin typeface="Arial"/>
              <a:cs typeface="Arial"/>
            </a:endParaRPr>
          </a:p>
          <a:p>
            <a:pPr marL="60955" algn="ctr"/>
            <a:r>
              <a:rPr sz="2800" b="1">
                <a:solidFill>
                  <a:srgbClr val="363636"/>
                </a:solidFill>
                <a:latin typeface="Arial"/>
                <a:cs typeface="Arial"/>
              </a:rPr>
              <a:t>Knowledge is Power and Confidence</a:t>
            </a:r>
            <a:endParaRPr sz="2800">
              <a:latin typeface="Arial"/>
              <a:cs typeface="Arial"/>
            </a:endParaRPr>
          </a:p>
          <a:p>
            <a:pPr marL="275570" indent="-263506">
              <a:spcBef>
                <a:spcPts val="1530"/>
              </a:spcBef>
              <a:buClr>
                <a:srgbClr val="000000"/>
              </a:buClr>
              <a:buSzPct val="83333"/>
              <a:buAutoNum type="arabicPeriod"/>
              <a:tabLst>
                <a:tab pos="275570" algn="l"/>
                <a:tab pos="276205" algn="l"/>
              </a:tabLst>
            </a:pPr>
            <a:r>
              <a:rPr sz="1200">
                <a:solidFill>
                  <a:srgbClr val="363636"/>
                </a:solidFill>
                <a:latin typeface="Arial"/>
                <a:cs typeface="Arial"/>
              </a:rPr>
              <a:t>Know Product Construction</a:t>
            </a:r>
            <a:endParaRPr sz="1200">
              <a:latin typeface="Arial"/>
              <a:cs typeface="Arial"/>
            </a:endParaRPr>
          </a:p>
          <a:p>
            <a:pPr marL="275570" indent="-263506">
              <a:spcBef>
                <a:spcPts val="240"/>
              </a:spcBef>
              <a:buClr>
                <a:srgbClr val="000000"/>
              </a:buClr>
              <a:buSzPct val="83333"/>
              <a:buAutoNum type="arabicPeriod"/>
              <a:tabLst>
                <a:tab pos="275570" algn="l"/>
                <a:tab pos="276205" algn="l"/>
              </a:tabLst>
            </a:pPr>
            <a:r>
              <a:rPr sz="1200">
                <a:solidFill>
                  <a:srgbClr val="363636"/>
                </a:solidFill>
                <a:latin typeface="Arial"/>
                <a:cs typeface="Arial"/>
              </a:rPr>
              <a:t>Know Product Options</a:t>
            </a:r>
            <a:endParaRPr sz="1200">
              <a:latin typeface="Arial"/>
              <a:cs typeface="Arial"/>
            </a:endParaRPr>
          </a:p>
          <a:p>
            <a:pPr marL="275570" indent="-263506">
              <a:spcBef>
                <a:spcPts val="265"/>
              </a:spcBef>
              <a:buClr>
                <a:srgbClr val="000000"/>
              </a:buClr>
              <a:buSzPct val="83333"/>
              <a:buAutoNum type="arabicPeriod"/>
              <a:tabLst>
                <a:tab pos="275570" algn="l"/>
                <a:tab pos="276205" algn="l"/>
              </a:tabLst>
            </a:pPr>
            <a:r>
              <a:rPr sz="1200">
                <a:solidFill>
                  <a:srgbClr val="363636"/>
                </a:solidFill>
                <a:latin typeface="Arial"/>
                <a:cs typeface="Arial"/>
              </a:rPr>
              <a:t>Know Product Lead Times</a:t>
            </a:r>
            <a:endParaRPr sz="1200">
              <a:latin typeface="Arial"/>
              <a:cs typeface="Arial"/>
            </a:endParaRPr>
          </a:p>
          <a:p>
            <a:pPr marL="275570" indent="-263506">
              <a:spcBef>
                <a:spcPts val="260"/>
              </a:spcBef>
              <a:buSzPct val="83333"/>
              <a:buAutoNum type="arabicPeriod"/>
              <a:tabLst>
                <a:tab pos="275570" algn="l"/>
                <a:tab pos="276205" algn="l"/>
              </a:tabLst>
            </a:pPr>
            <a:r>
              <a:rPr sz="1200">
                <a:solidFill>
                  <a:srgbClr val="363636"/>
                </a:solidFill>
                <a:latin typeface="Arial"/>
                <a:cs typeface="Arial"/>
              </a:rPr>
              <a:t>Know GH Processes</a:t>
            </a:r>
            <a:endParaRPr sz="1200">
              <a:latin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12</a:t>
            </a:r>
            <a:endParaRPr sz="1100">
              <a:latin typeface="Arial"/>
              <a:cs typeface="Arial"/>
            </a:endParaRPr>
          </a:p>
        </p:txBody>
      </p:sp>
      <p:grpSp>
        <p:nvGrpSpPr>
          <p:cNvPr id="3" name="object 3"/>
          <p:cNvGrpSpPr/>
          <p:nvPr/>
        </p:nvGrpSpPr>
        <p:grpSpPr>
          <a:xfrm>
            <a:off x="914400" y="1045967"/>
            <a:ext cx="5943600" cy="8023225"/>
            <a:chOff x="914400" y="1045967"/>
            <a:chExt cx="5943600" cy="8023225"/>
          </a:xfrm>
        </p:grpSpPr>
        <p:pic>
          <p:nvPicPr>
            <p:cNvPr id="4" name="object 4"/>
            <p:cNvPicPr/>
            <p:nvPr/>
          </p:nvPicPr>
          <p:blipFill>
            <a:blip r:embed="rId2" cstate="print"/>
            <a:stretch>
              <a:fillRect/>
            </a:stretch>
          </p:blipFill>
          <p:spPr>
            <a:xfrm>
              <a:off x="914400" y="1045967"/>
              <a:ext cx="5794578" cy="3782572"/>
            </a:xfrm>
            <a:prstGeom prst="rect">
              <a:avLst/>
            </a:prstGeom>
          </p:spPr>
        </p:pic>
        <p:pic>
          <p:nvPicPr>
            <p:cNvPr id="5" name="object 5"/>
            <p:cNvPicPr/>
            <p:nvPr/>
          </p:nvPicPr>
          <p:blipFill>
            <a:blip r:embed="rId3" cstate="print"/>
            <a:stretch>
              <a:fillRect/>
            </a:stretch>
          </p:blipFill>
          <p:spPr>
            <a:xfrm>
              <a:off x="914400" y="4828539"/>
              <a:ext cx="5943600" cy="4240530"/>
            </a:xfrm>
            <a:prstGeom prst="rect">
              <a:avLst/>
            </a:prstGeom>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13</a:t>
            </a:r>
            <a:endParaRPr sz="1100">
              <a:latin typeface="Arial"/>
              <a:cs typeface="Arial"/>
            </a:endParaRPr>
          </a:p>
        </p:txBody>
      </p:sp>
      <p:sp>
        <p:nvSpPr>
          <p:cNvPr id="3" name="object 3"/>
          <p:cNvSpPr txBox="1">
            <a:spLocks noGrp="1"/>
          </p:cNvSpPr>
          <p:nvPr>
            <p:ph type="title"/>
          </p:nvPr>
        </p:nvSpPr>
        <p:spPr>
          <a:xfrm>
            <a:off x="1625459" y="1066800"/>
            <a:ext cx="4519811" cy="1781450"/>
          </a:xfrm>
          <a:prstGeom prst="rect">
            <a:avLst/>
          </a:prstGeom>
        </p:spPr>
        <p:txBody>
          <a:bodyPr vert="horz" wrap="square" lIns="0" tIns="12700" rIns="0" bIns="0" rtlCol="0">
            <a:spAutoFit/>
          </a:bodyPr>
          <a:lstStyle/>
          <a:p>
            <a:pPr marL="12699" marR="5080" indent="506058">
              <a:lnSpc>
                <a:spcPct val="125800"/>
              </a:lnSpc>
              <a:spcBef>
                <a:spcPts val="100"/>
              </a:spcBef>
            </a:pPr>
            <a:r>
              <a:rPr sz="4799"/>
              <a:t>GH Brands  Training Creed</a:t>
            </a:r>
          </a:p>
        </p:txBody>
      </p:sp>
      <p:sp>
        <p:nvSpPr>
          <p:cNvPr id="4" name="object 4"/>
          <p:cNvSpPr txBox="1">
            <a:spLocks noGrp="1"/>
          </p:cNvSpPr>
          <p:nvPr>
            <p:ph type="body" idx="1"/>
          </p:nvPr>
        </p:nvSpPr>
        <p:spPr>
          <a:xfrm>
            <a:off x="845036" y="3733800"/>
            <a:ext cx="6080659" cy="5011821"/>
          </a:xfrm>
          <a:prstGeom prst="rect">
            <a:avLst/>
          </a:prstGeom>
        </p:spPr>
        <p:txBody>
          <a:bodyPr vert="horz" wrap="square" lIns="0" tIns="198120" rIns="0" bIns="0" rtlCol="0">
            <a:spAutoFit/>
          </a:bodyPr>
          <a:lstStyle/>
          <a:p>
            <a:pPr algn="ctr">
              <a:spcBef>
                <a:spcPts val="1560"/>
              </a:spcBef>
            </a:pPr>
            <a:r>
              <a:t>I came here today to improve at my job.</a:t>
            </a:r>
          </a:p>
          <a:p>
            <a:pPr marL="635" algn="ctr">
              <a:spcBef>
                <a:spcPts val="1465"/>
              </a:spcBef>
            </a:pPr>
            <a:r>
              <a:t>I will be engaged.</a:t>
            </a:r>
          </a:p>
          <a:p>
            <a:pPr marL="1270" algn="ctr">
              <a:spcBef>
                <a:spcPts val="1465"/>
              </a:spcBef>
            </a:pPr>
            <a:r>
              <a:t>I will actively listen.</a:t>
            </a:r>
          </a:p>
          <a:p>
            <a:pPr marL="635" algn="ctr">
              <a:spcBef>
                <a:spcPts val="1465"/>
              </a:spcBef>
            </a:pPr>
            <a:r>
              <a:t>I will participate.</a:t>
            </a:r>
          </a:p>
          <a:p>
            <a:pPr marL="1270" algn="ctr">
              <a:spcBef>
                <a:spcPts val="1440"/>
              </a:spcBef>
            </a:pPr>
            <a:r>
              <a:t>I will learn.</a:t>
            </a:r>
          </a:p>
          <a:p>
            <a:pPr marL="45082" marR="37462" algn="ctr">
              <a:lnSpc>
                <a:spcPct val="102099"/>
              </a:lnSpc>
              <a:spcBef>
                <a:spcPts val="1365"/>
              </a:spcBef>
            </a:pPr>
            <a:r>
              <a:t>... and by doing so, I will ensure that my  customer, my company, and I all WIN!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14</a:t>
            </a:r>
            <a:endParaRPr sz="1100">
              <a:latin typeface="Arial"/>
              <a:cs typeface="Arial"/>
            </a:endParaRPr>
          </a:p>
        </p:txBody>
      </p:sp>
      <p:sp>
        <p:nvSpPr>
          <p:cNvPr id="3" name="object 3"/>
          <p:cNvSpPr txBox="1">
            <a:spLocks noGrp="1"/>
          </p:cNvSpPr>
          <p:nvPr>
            <p:ph type="title"/>
          </p:nvPr>
        </p:nvSpPr>
        <p:spPr>
          <a:xfrm>
            <a:off x="1139797" y="728386"/>
            <a:ext cx="5492806" cy="1347548"/>
          </a:xfrm>
          <a:prstGeom prst="rect">
            <a:avLst/>
          </a:prstGeom>
        </p:spPr>
        <p:txBody>
          <a:bodyPr vert="horz" wrap="square" lIns="0" tIns="12065" rIns="0" bIns="0" rtlCol="0">
            <a:spAutoFit/>
          </a:bodyPr>
          <a:lstStyle/>
          <a:p>
            <a:pPr marL="352399" marR="5080" indent="-340335">
              <a:lnSpc>
                <a:spcPct val="135300"/>
              </a:lnSpc>
              <a:spcBef>
                <a:spcPts val="95"/>
              </a:spcBef>
            </a:pPr>
            <a:r>
              <a:rPr sz="3400"/>
              <a:t>The Customer Experience  Be "Customer Ready"</a:t>
            </a:r>
          </a:p>
        </p:txBody>
      </p:sp>
      <p:sp>
        <p:nvSpPr>
          <p:cNvPr id="4" name="object 4"/>
          <p:cNvSpPr txBox="1"/>
          <p:nvPr/>
        </p:nvSpPr>
        <p:spPr>
          <a:xfrm>
            <a:off x="907430" y="2212339"/>
            <a:ext cx="5958205" cy="7527061"/>
          </a:xfrm>
          <a:prstGeom prst="rect">
            <a:avLst/>
          </a:prstGeom>
        </p:spPr>
        <p:txBody>
          <a:bodyPr vert="horz" wrap="square" lIns="0" tIns="10795" rIns="0" bIns="0" rtlCol="0">
            <a:spAutoFit/>
          </a:bodyPr>
          <a:lstStyle/>
          <a:p>
            <a:pPr marL="30478" marR="22223" indent="-635" algn="ctr">
              <a:lnSpc>
                <a:spcPct val="152500"/>
              </a:lnSpc>
              <a:spcBef>
                <a:spcPts val="85"/>
              </a:spcBef>
            </a:pPr>
            <a:r>
              <a:rPr sz="1200" i="1">
                <a:solidFill>
                  <a:srgbClr val="363636"/>
                </a:solidFill>
                <a:latin typeface="Arial"/>
                <a:cs typeface="Arial"/>
              </a:rPr>
              <a:t>It is your turn... ARE YOU READY? One of my favorite business and personal quotes comes from  the book Fish. "Yesterday is history and tomorrow's a mystery, TODAY is a GIFT that is why it is  called the PRESENT!" To be successful with our company and give your customer a great  experience, you must be ENGAGED, PRESENT, and READY. Too many times sales are missed  right up front because we are not ready to Engage the customer, Properly focused, and Present.</a:t>
            </a:r>
            <a:endParaRPr sz="1200">
              <a:latin typeface="Arial"/>
              <a:cs typeface="Arial"/>
            </a:endParaRPr>
          </a:p>
          <a:p>
            <a:pPr marL="12699" marR="5080" algn="ctr">
              <a:lnSpc>
                <a:spcPts val="2210"/>
              </a:lnSpc>
              <a:spcBef>
                <a:spcPts val="175"/>
              </a:spcBef>
            </a:pPr>
            <a:r>
              <a:rPr sz="1200" i="1">
                <a:solidFill>
                  <a:srgbClr val="363636"/>
                </a:solidFill>
                <a:latin typeface="Arial"/>
                <a:cs typeface="Arial"/>
              </a:rPr>
              <a:t>When we fail to approach the customer in this manner, we are easily knocked off course and the  customer gains immediate control.</a:t>
            </a:r>
            <a:endParaRPr sz="1200">
              <a:latin typeface="Arial"/>
              <a:cs typeface="Arial"/>
            </a:endParaRPr>
          </a:p>
          <a:p>
            <a:pPr>
              <a:spcBef>
                <a:spcPts val="35"/>
              </a:spcBef>
            </a:pPr>
            <a:endParaRPr sz="1650">
              <a:latin typeface="Arial"/>
              <a:cs typeface="Arial"/>
            </a:endParaRPr>
          </a:p>
          <a:p>
            <a:pPr marL="498439" indent="-264141">
              <a:buSzPct val="83333"/>
              <a:buAutoNum type="arabicPeriod"/>
              <a:tabLst>
                <a:tab pos="498439" algn="l"/>
                <a:tab pos="499073" algn="l"/>
              </a:tabLst>
            </a:pPr>
            <a:r>
              <a:rPr sz="1200">
                <a:latin typeface="Arial"/>
                <a:cs typeface="Arial"/>
              </a:rPr>
              <a:t>Be where you are supposed to be when "UP" or "NEXT."</a:t>
            </a:r>
          </a:p>
          <a:p>
            <a:pPr marL="463517" marR="26668" indent="-228583">
              <a:lnSpc>
                <a:spcPct val="152500"/>
              </a:lnSpc>
              <a:spcBef>
                <a:spcPts val="15"/>
              </a:spcBef>
              <a:buSzPct val="83333"/>
              <a:buAutoNum type="arabicPeriod"/>
              <a:tabLst>
                <a:tab pos="498439" algn="l"/>
                <a:tab pos="499073" algn="l"/>
              </a:tabLst>
            </a:pPr>
            <a:r>
              <a:rPr sz="1200">
                <a:latin typeface="Arial"/>
                <a:cs typeface="Arial"/>
              </a:rPr>
              <a:t>Free yourself from distractions. Be present for the customer. Leave your personal life at  home! She came here because she wants something NEW, she is excited, and you have  to be as well.</a:t>
            </a:r>
          </a:p>
          <a:p>
            <a:pPr marL="498439" indent="-264141">
              <a:spcBef>
                <a:spcPts val="765"/>
              </a:spcBef>
              <a:buSzPct val="83333"/>
              <a:buAutoNum type="arabicPeriod"/>
              <a:tabLst>
                <a:tab pos="498439" algn="l"/>
                <a:tab pos="499073" algn="l"/>
              </a:tabLst>
            </a:pPr>
            <a:r>
              <a:rPr sz="1200">
                <a:latin typeface="Arial"/>
                <a:cs typeface="Arial"/>
              </a:rPr>
              <a:t>Have all of your tools: Paper, credit application, pen, measuring tape etc...</a:t>
            </a:r>
          </a:p>
          <a:p>
            <a:pPr marL="463517" marR="69210" indent="-228583">
              <a:lnSpc>
                <a:spcPts val="2210"/>
              </a:lnSpc>
              <a:spcBef>
                <a:spcPts val="180"/>
              </a:spcBef>
              <a:buSzPct val="83333"/>
              <a:buAutoNum type="arabicPeriod"/>
              <a:tabLst>
                <a:tab pos="498439" algn="l"/>
                <a:tab pos="499073" algn="l"/>
              </a:tabLst>
            </a:pPr>
            <a:r>
              <a:rPr sz="1200">
                <a:latin typeface="Arial"/>
                <a:cs typeface="Arial"/>
              </a:rPr>
              <a:t>SMILE!!! A smile brings a smile in return. People want to deal and associate with happy  people. It is also harder in human nature to be rude or dismissive to someone who is</a:t>
            </a:r>
          </a:p>
          <a:p>
            <a:pPr marL="463517" marR="214613">
              <a:lnSpc>
                <a:spcPts val="2180"/>
              </a:lnSpc>
              <a:spcBef>
                <a:spcPts val="20"/>
              </a:spcBef>
            </a:pPr>
            <a:r>
              <a:rPr sz="1200">
                <a:latin typeface="Arial"/>
                <a:cs typeface="Arial"/>
              </a:rPr>
              <a:t>smiling and energetic. It is the universal language! I smile in every language known to  society!</a:t>
            </a:r>
          </a:p>
          <a:p>
            <a:pPr marL="463517" marR="149214" indent="-228583">
              <a:lnSpc>
                <a:spcPts val="2180"/>
              </a:lnSpc>
              <a:spcBef>
                <a:spcPts val="30"/>
              </a:spcBef>
              <a:buSzPct val="83333"/>
              <a:buAutoNum type="arabicPeriod" startAt="5"/>
              <a:tabLst>
                <a:tab pos="498439" algn="l"/>
                <a:tab pos="499073" algn="l"/>
              </a:tabLst>
            </a:pPr>
            <a:r>
              <a:rPr sz="1200">
                <a:latin typeface="Arial"/>
                <a:cs typeface="Arial"/>
              </a:rPr>
              <a:t>Be openly NICE!! It is FREE and people will be more likely to choose us and be good to  work with if we are NICE, EAGER to PLEASE, and ACTIVELY ENGAGED!</a:t>
            </a:r>
          </a:p>
          <a:p>
            <a:pPr marL="463517" marR="127626" indent="-228583">
              <a:lnSpc>
                <a:spcPts val="2180"/>
              </a:lnSpc>
              <a:spcBef>
                <a:spcPts val="30"/>
              </a:spcBef>
              <a:buSzPct val="83333"/>
              <a:buAutoNum type="arabicPeriod" startAt="5"/>
              <a:tabLst>
                <a:tab pos="498439" algn="l"/>
                <a:tab pos="499073" algn="l"/>
              </a:tabLst>
            </a:pPr>
            <a:r>
              <a:rPr sz="1200">
                <a:latin typeface="Arial"/>
                <a:cs typeface="Arial"/>
              </a:rPr>
              <a:t>Gamble Home 10 Ft Rule - We want to be known as a FRIENDLY, ENGAGING, and  WELCOMING store. With this in mind, whenever you pass within 10 feet of a customer</a:t>
            </a:r>
          </a:p>
          <a:p>
            <a:pPr marL="463517" marR="137785">
              <a:lnSpc>
                <a:spcPts val="2180"/>
              </a:lnSpc>
            </a:pPr>
            <a:r>
              <a:rPr sz="1200">
                <a:latin typeface="Arial"/>
                <a:cs typeface="Arial"/>
              </a:rPr>
              <a:t>in the store, you are to make eye contact, smile, and say "Hello." If they are alone, you  are to ask if you can assist them in any 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15</a:t>
            </a:r>
            <a:endParaRPr sz="1100">
              <a:latin typeface="Arial"/>
              <a:cs typeface="Arial"/>
            </a:endParaRPr>
          </a:p>
        </p:txBody>
      </p:sp>
      <p:sp>
        <p:nvSpPr>
          <p:cNvPr id="3" name="object 3"/>
          <p:cNvSpPr txBox="1">
            <a:spLocks noGrp="1"/>
          </p:cNvSpPr>
          <p:nvPr>
            <p:ph type="title"/>
          </p:nvPr>
        </p:nvSpPr>
        <p:spPr>
          <a:xfrm>
            <a:off x="737734" y="803548"/>
            <a:ext cx="6296931" cy="850874"/>
          </a:xfrm>
          <a:prstGeom prst="rect">
            <a:avLst/>
          </a:prstGeom>
        </p:spPr>
        <p:txBody>
          <a:bodyPr vert="horz" wrap="square" lIns="0" tIns="85725" rIns="0" bIns="0" rtlCol="0">
            <a:spAutoFit/>
          </a:bodyPr>
          <a:lstStyle/>
          <a:p>
            <a:pPr marL="12699">
              <a:spcBef>
                <a:spcPts val="675"/>
              </a:spcBef>
            </a:pPr>
            <a:r>
              <a:rPr b="0">
                <a:solidFill>
                  <a:srgbClr val="000000"/>
                </a:solidFill>
              </a:rPr>
              <a:t>I. Get Personal – The Greeting</a:t>
            </a:r>
          </a:p>
          <a:p>
            <a:pPr algn="ctr">
              <a:spcBef>
                <a:spcPts val="190"/>
              </a:spcBef>
            </a:pPr>
            <a:r>
              <a:rPr sz="1200" b="0" i="1"/>
              <a:t>"You never get a second chance to make a first impression."</a:t>
            </a:r>
            <a:endParaRPr sz="1200"/>
          </a:p>
        </p:txBody>
      </p:sp>
      <p:sp>
        <p:nvSpPr>
          <p:cNvPr id="4" name="object 4"/>
          <p:cNvSpPr txBox="1"/>
          <p:nvPr/>
        </p:nvSpPr>
        <p:spPr>
          <a:xfrm>
            <a:off x="609598" y="7206788"/>
            <a:ext cx="6553201" cy="2475037"/>
          </a:xfrm>
          <a:prstGeom prst="rect">
            <a:avLst/>
          </a:prstGeom>
        </p:spPr>
        <p:txBody>
          <a:bodyPr vert="horz" wrap="square" lIns="0" tIns="12700" rIns="0" bIns="0" rtlCol="0">
            <a:spAutoFit/>
          </a:bodyPr>
          <a:lstStyle/>
          <a:p>
            <a:pPr marL="12699">
              <a:spcBef>
                <a:spcPts val="100"/>
              </a:spcBef>
            </a:pPr>
            <a:r>
              <a:rPr sz="1600">
                <a:latin typeface="Arial"/>
                <a:cs typeface="Arial"/>
              </a:rPr>
              <a:t>In the greeting you are looking to…</a:t>
            </a:r>
          </a:p>
          <a:p>
            <a:pPr>
              <a:spcBef>
                <a:spcPts val="40"/>
              </a:spcBef>
            </a:pPr>
            <a:endParaRPr sz="1600">
              <a:latin typeface="Arial"/>
              <a:cs typeface="Arial"/>
            </a:endParaRPr>
          </a:p>
          <a:p>
            <a:pPr marL="469866" indent="-228583">
              <a:spcBef>
                <a:spcPts val="5"/>
              </a:spcBef>
              <a:buClr>
                <a:srgbClr val="000000"/>
              </a:buClr>
              <a:buAutoNum type="arabicPeriod"/>
              <a:tabLst>
                <a:tab pos="469231" algn="l"/>
                <a:tab pos="469866" algn="l"/>
              </a:tabLst>
            </a:pPr>
            <a:r>
              <a:rPr sz="1600">
                <a:solidFill>
                  <a:srgbClr val="363636"/>
                </a:solidFill>
                <a:latin typeface="Arial"/>
                <a:cs typeface="Arial"/>
              </a:rPr>
              <a:t>Connect Personally</a:t>
            </a:r>
            <a:endParaRPr sz="1600">
              <a:latin typeface="Arial"/>
              <a:cs typeface="Arial"/>
            </a:endParaRPr>
          </a:p>
          <a:p>
            <a:pPr marL="498439" indent="-257791">
              <a:spcBef>
                <a:spcPts val="20"/>
              </a:spcBef>
              <a:buClr>
                <a:srgbClr val="000000"/>
              </a:buClr>
              <a:buAutoNum type="arabicPeriod"/>
              <a:tabLst>
                <a:tab pos="498439" algn="l"/>
                <a:tab pos="499073" algn="l"/>
              </a:tabLst>
            </a:pPr>
            <a:r>
              <a:rPr sz="1600">
                <a:solidFill>
                  <a:srgbClr val="363636"/>
                </a:solidFill>
                <a:latin typeface="Arial"/>
                <a:cs typeface="Arial"/>
              </a:rPr>
              <a:t>Begin a Positive Experience</a:t>
            </a:r>
            <a:endParaRPr sz="1600">
              <a:latin typeface="Arial"/>
              <a:cs typeface="Arial"/>
            </a:endParaRPr>
          </a:p>
          <a:p>
            <a:pPr marL="498439" indent="-257791">
              <a:spcBef>
                <a:spcPts val="25"/>
              </a:spcBef>
              <a:buClr>
                <a:srgbClr val="000000"/>
              </a:buClr>
              <a:buAutoNum type="arabicPeriod"/>
              <a:tabLst>
                <a:tab pos="498439" algn="l"/>
                <a:tab pos="499073" algn="l"/>
              </a:tabLst>
            </a:pPr>
            <a:r>
              <a:rPr sz="1600">
                <a:solidFill>
                  <a:srgbClr val="363636"/>
                </a:solidFill>
                <a:latin typeface="Arial"/>
                <a:cs typeface="Arial"/>
              </a:rPr>
              <a:t>Pre-suede the Customer</a:t>
            </a:r>
            <a:endParaRPr sz="1600">
              <a:latin typeface="Arial"/>
              <a:cs typeface="Arial"/>
            </a:endParaRPr>
          </a:p>
          <a:p>
            <a:pPr marL="498439" indent="-257791">
              <a:spcBef>
                <a:spcPts val="25"/>
              </a:spcBef>
              <a:buClr>
                <a:srgbClr val="000000"/>
              </a:buClr>
              <a:buAutoNum type="arabicPeriod"/>
              <a:tabLst>
                <a:tab pos="498439" algn="l"/>
                <a:tab pos="499073" algn="l"/>
              </a:tabLst>
            </a:pPr>
            <a:r>
              <a:rPr sz="1600">
                <a:solidFill>
                  <a:srgbClr val="363636"/>
                </a:solidFill>
                <a:latin typeface="Arial"/>
                <a:cs typeface="Arial"/>
              </a:rPr>
              <a:t>Begin to Gather Information</a:t>
            </a:r>
            <a:endParaRPr sz="1600">
              <a:latin typeface="Arial"/>
              <a:cs typeface="Arial"/>
            </a:endParaRPr>
          </a:p>
          <a:p>
            <a:pPr marL="498439" indent="-257791">
              <a:spcBef>
                <a:spcPts val="25"/>
              </a:spcBef>
              <a:buClr>
                <a:srgbClr val="000000"/>
              </a:buClr>
              <a:buAutoNum type="arabicPeriod"/>
              <a:tabLst>
                <a:tab pos="498439" algn="l"/>
                <a:tab pos="499073" algn="l"/>
              </a:tabLst>
            </a:pPr>
            <a:r>
              <a:rPr sz="1600">
                <a:solidFill>
                  <a:srgbClr val="363636"/>
                </a:solidFill>
                <a:latin typeface="Arial"/>
                <a:cs typeface="Arial"/>
              </a:rPr>
              <a:t>Gain Control of the Situation</a:t>
            </a:r>
            <a:endParaRPr sz="1600">
              <a:latin typeface="Arial"/>
              <a:cs typeface="Arial"/>
            </a:endParaRPr>
          </a:p>
          <a:p>
            <a:pPr marL="498439" indent="-257791">
              <a:buClr>
                <a:srgbClr val="000000"/>
              </a:buClr>
              <a:buAutoNum type="arabicPeriod"/>
              <a:tabLst>
                <a:tab pos="498439" algn="l"/>
                <a:tab pos="499073" algn="l"/>
              </a:tabLst>
            </a:pPr>
            <a:r>
              <a:rPr sz="1600">
                <a:solidFill>
                  <a:srgbClr val="363636"/>
                </a:solidFill>
                <a:latin typeface="Arial"/>
                <a:cs typeface="Arial"/>
              </a:rPr>
              <a:t>Leave the Greeting to Show Merchandise</a:t>
            </a:r>
            <a:endParaRPr sz="1600">
              <a:latin typeface="Arial"/>
              <a:cs typeface="Arial"/>
            </a:endParaRPr>
          </a:p>
          <a:p>
            <a:pPr marL="498439" indent="-257791">
              <a:spcBef>
                <a:spcPts val="25"/>
              </a:spcBef>
              <a:buClr>
                <a:srgbClr val="000000"/>
              </a:buClr>
              <a:buAutoNum type="arabicPeriod"/>
              <a:tabLst>
                <a:tab pos="498439" algn="l"/>
                <a:tab pos="499073" algn="l"/>
              </a:tabLst>
            </a:pPr>
            <a:r>
              <a:rPr sz="1600">
                <a:solidFill>
                  <a:srgbClr val="363636"/>
                </a:solidFill>
                <a:latin typeface="Arial"/>
                <a:cs typeface="Arial"/>
              </a:rPr>
              <a:t>Begin to Endear Yourself/Your Store/Your Products to the customer</a:t>
            </a:r>
            <a:endParaRPr sz="1600">
              <a:latin typeface="Arial"/>
              <a:cs typeface="Arial"/>
            </a:endParaRPr>
          </a:p>
          <a:p>
            <a:pPr marL="498439" indent="-257791">
              <a:spcBef>
                <a:spcPts val="20"/>
              </a:spcBef>
              <a:buClr>
                <a:srgbClr val="000000"/>
              </a:buClr>
              <a:buAutoNum type="arabicPeriod"/>
              <a:tabLst>
                <a:tab pos="498439" algn="l"/>
                <a:tab pos="499073" algn="l"/>
              </a:tabLst>
            </a:pPr>
            <a:r>
              <a:rPr sz="1600">
                <a:solidFill>
                  <a:srgbClr val="363636"/>
                </a:solidFill>
                <a:latin typeface="Arial"/>
                <a:cs typeface="Arial"/>
              </a:rPr>
              <a:t>Earn the right to Hang Out</a:t>
            </a:r>
            <a:endParaRPr sz="1600">
              <a:latin typeface="Arial"/>
              <a:cs typeface="Arial"/>
            </a:endParaRPr>
          </a:p>
        </p:txBody>
      </p:sp>
      <p:pic>
        <p:nvPicPr>
          <p:cNvPr id="5" name="object 5"/>
          <p:cNvPicPr/>
          <p:nvPr/>
        </p:nvPicPr>
        <p:blipFill>
          <a:blip r:embed="rId2" cstate="print"/>
          <a:stretch>
            <a:fillRect/>
          </a:stretch>
        </p:blipFill>
        <p:spPr>
          <a:xfrm>
            <a:off x="0" y="1850810"/>
            <a:ext cx="7772400" cy="515959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01701" y="435356"/>
            <a:ext cx="5969000" cy="8876854"/>
          </a:xfrm>
          <a:prstGeom prst="rect">
            <a:avLst/>
          </a:prstGeom>
        </p:spPr>
        <p:txBody>
          <a:bodyPr vert="horz" wrap="square" lIns="0" tIns="12700" rIns="0" bIns="0" rtlCol="0">
            <a:spAutoFit/>
          </a:bodyPr>
          <a:lstStyle/>
          <a:p>
            <a:pPr marR="5080" algn="r">
              <a:spcBef>
                <a:spcPts val="100"/>
              </a:spcBef>
            </a:pPr>
            <a:r>
              <a:rPr sz="1100">
                <a:latin typeface="Arial"/>
                <a:cs typeface="Arial"/>
              </a:rPr>
              <a:t>16</a:t>
            </a:r>
          </a:p>
          <a:p>
            <a:pPr>
              <a:lnSpc>
                <a:spcPct val="100000"/>
              </a:lnSpc>
            </a:pPr>
            <a:endParaRPr sz="1200">
              <a:latin typeface="Arial"/>
              <a:cs typeface="Arial"/>
            </a:endParaRPr>
          </a:p>
          <a:p>
            <a:pPr marL="12699">
              <a:spcBef>
                <a:spcPts val="895"/>
              </a:spcBef>
            </a:pPr>
            <a:r>
              <a:rPr sz="1950" b="1">
                <a:solidFill>
                  <a:srgbClr val="363636"/>
                </a:solidFill>
                <a:latin typeface="Arial"/>
                <a:cs typeface="Arial"/>
              </a:rPr>
              <a:t>Greet with Purpose</a:t>
            </a:r>
            <a:endParaRPr sz="1950">
              <a:latin typeface="Arial"/>
              <a:cs typeface="Arial"/>
            </a:endParaRPr>
          </a:p>
          <a:p>
            <a:pPr marL="272395" indent="-260331">
              <a:spcBef>
                <a:spcPts val="1485"/>
              </a:spcBef>
              <a:buClr>
                <a:srgbClr val="000000"/>
              </a:buClr>
              <a:buSzPct val="90909"/>
              <a:buFont typeface="Arial"/>
              <a:buAutoNum type="arabicParenR"/>
              <a:tabLst>
                <a:tab pos="272395" algn="l"/>
                <a:tab pos="273030" algn="l"/>
              </a:tabLst>
            </a:pPr>
            <a:r>
              <a:rPr sz="1100" b="1">
                <a:solidFill>
                  <a:srgbClr val="363636"/>
                </a:solidFill>
                <a:latin typeface="Arial"/>
                <a:cs typeface="Arial"/>
              </a:rPr>
              <a:t>Lead with Non-Business Conversation</a:t>
            </a:r>
            <a:endParaRPr sz="1100">
              <a:latin typeface="Arial"/>
              <a:cs typeface="Arial"/>
            </a:endParaRPr>
          </a:p>
          <a:p>
            <a:pPr marL="469866" marR="122546" lvl="1" indent="-228583">
              <a:lnSpc>
                <a:spcPct val="116399"/>
              </a:lnSpc>
              <a:buClr>
                <a:srgbClr val="000000"/>
              </a:buClr>
              <a:buSzPct val="90909"/>
              <a:buAutoNum type="alphaLcParenR"/>
              <a:tabLst>
                <a:tab pos="469231" algn="l"/>
                <a:tab pos="469866" algn="l"/>
              </a:tabLst>
            </a:pPr>
            <a:r>
              <a:rPr sz="1100">
                <a:solidFill>
                  <a:srgbClr val="363636"/>
                </a:solidFill>
                <a:latin typeface="Arial"/>
                <a:cs typeface="Arial"/>
              </a:rPr>
              <a:t>Many times, customers enter the door having already stereotyped us as salespeople that only  want to make the sale. Human nature causes us to pay back this label by applying a stereotype</a:t>
            </a:r>
            <a:endParaRPr sz="1100">
              <a:latin typeface="Arial"/>
              <a:cs typeface="Arial"/>
            </a:endParaRPr>
          </a:p>
          <a:p>
            <a:pPr marL="469866" marR="116831">
              <a:lnSpc>
                <a:spcPct val="117000"/>
              </a:lnSpc>
              <a:spcBef>
                <a:spcPts val="15"/>
              </a:spcBef>
            </a:pPr>
            <a:r>
              <a:rPr sz="1100">
                <a:solidFill>
                  <a:srgbClr val="363636"/>
                </a:solidFill>
                <a:latin typeface="Arial"/>
                <a:cs typeface="Arial"/>
              </a:rPr>
              <a:t>to them in return (Looky Lou’s, Tire Kickers, TWA’s, “One of Those” customers). No one wins in  this game of “Stereotype Bingo.” To break the customers resistance, we must break the  stereotype. The best way to do this is by doing something that is not stereotypical. Thus, the  Non-Business Greeting.</a:t>
            </a:r>
            <a:endParaRPr sz="1100">
              <a:latin typeface="Arial"/>
              <a:cs typeface="Arial"/>
            </a:endParaRPr>
          </a:p>
          <a:p>
            <a:pPr marL="469866" marR="222234" lvl="1" indent="-228583">
              <a:lnSpc>
                <a:spcPct val="116399"/>
              </a:lnSpc>
              <a:buClr>
                <a:srgbClr val="000000"/>
              </a:buClr>
              <a:buSzPct val="90909"/>
              <a:buAutoNum type="alphaLcParenR" startAt="2"/>
              <a:tabLst>
                <a:tab pos="469866" algn="l"/>
              </a:tabLst>
            </a:pPr>
            <a:r>
              <a:rPr sz="1100">
                <a:solidFill>
                  <a:srgbClr val="363636"/>
                </a:solidFill>
                <a:latin typeface="Arial"/>
                <a:cs typeface="Arial"/>
              </a:rPr>
              <a:t>Things to talk about include: Kids, cars, weather, non-controversial current event, clothing,  jewelry, school or other affiliation, something they are doing, or a funny story. To do this you</a:t>
            </a:r>
            <a:endParaRPr sz="1100">
              <a:latin typeface="Arial"/>
              <a:cs typeface="Arial"/>
            </a:endParaRPr>
          </a:p>
          <a:p>
            <a:pPr marL="469866">
              <a:spcBef>
                <a:spcPts val="240"/>
              </a:spcBef>
            </a:pPr>
            <a:r>
              <a:rPr sz="1100">
                <a:solidFill>
                  <a:srgbClr val="363636"/>
                </a:solidFill>
                <a:latin typeface="Arial"/>
                <a:cs typeface="Arial"/>
              </a:rPr>
              <a:t>must be PRESENT and FOCUSED on the customer.</a:t>
            </a:r>
            <a:endParaRPr sz="1100">
              <a:latin typeface="Arial"/>
              <a:cs typeface="Arial"/>
            </a:endParaRPr>
          </a:p>
          <a:p>
            <a:pPr marL="241282" marR="156834" indent="-228583">
              <a:lnSpc>
                <a:spcPct val="116399"/>
              </a:lnSpc>
              <a:buClr>
                <a:srgbClr val="000000"/>
              </a:buClr>
              <a:buSzPct val="90909"/>
              <a:buFont typeface="Arial"/>
              <a:buAutoNum type="arabicParenR" startAt="2"/>
              <a:tabLst>
                <a:tab pos="272395" algn="l"/>
                <a:tab pos="273030" algn="l"/>
              </a:tabLst>
            </a:pPr>
            <a:r>
              <a:rPr sz="1100" b="1">
                <a:solidFill>
                  <a:srgbClr val="363636"/>
                </a:solidFill>
                <a:latin typeface="Arial"/>
                <a:cs typeface="Arial"/>
              </a:rPr>
              <a:t>Once you have made "fast friends" with the customer there are 3 questions that must be asked  up front:</a:t>
            </a:r>
            <a:endParaRPr sz="1100">
              <a:latin typeface="Arial"/>
              <a:cs typeface="Arial"/>
            </a:endParaRPr>
          </a:p>
          <a:p>
            <a:pPr marL="500978" lvl="1" indent="-260331">
              <a:spcBef>
                <a:spcPts val="240"/>
              </a:spcBef>
              <a:buClr>
                <a:srgbClr val="000000"/>
              </a:buClr>
              <a:buSzPct val="90909"/>
              <a:buFont typeface="Arial"/>
              <a:buAutoNum type="alphaLcParenR"/>
              <a:tabLst>
                <a:tab pos="500978" algn="l"/>
                <a:tab pos="501613" algn="l"/>
                <a:tab pos="1865495" algn="l"/>
              </a:tabLst>
            </a:pPr>
            <a:r>
              <a:rPr sz="1100" b="1">
                <a:solidFill>
                  <a:srgbClr val="363636"/>
                </a:solidFill>
                <a:latin typeface="Arial"/>
                <a:cs typeface="Arial"/>
              </a:rPr>
              <a:t>My name is</a:t>
            </a:r>
            <a:r>
              <a:rPr sz="1100" u="heavy">
                <a:solidFill>
                  <a:srgbClr val="363636"/>
                </a:solidFill>
                <a:uFill>
                  <a:solidFill>
                    <a:srgbClr val="353535"/>
                  </a:solidFill>
                </a:uFill>
                <a:latin typeface="Times New Roman"/>
                <a:cs typeface="Times New Roman"/>
              </a:rPr>
              <a:t> 	</a:t>
            </a:r>
            <a:r>
              <a:rPr sz="1100" b="1">
                <a:solidFill>
                  <a:srgbClr val="363636"/>
                </a:solidFill>
                <a:latin typeface="Arial"/>
                <a:cs typeface="Arial"/>
              </a:rPr>
              <a:t>. What is your name?</a:t>
            </a:r>
            <a:endParaRPr sz="1100">
              <a:latin typeface="Arial"/>
              <a:cs typeface="Arial"/>
            </a:endParaRPr>
          </a:p>
          <a:p>
            <a:pPr marL="698449" marR="8890" lvl="2" indent="-228583">
              <a:lnSpc>
                <a:spcPct val="116399"/>
              </a:lnSpc>
              <a:buSzPct val="90909"/>
              <a:buFont typeface="Arial"/>
              <a:buAutoNum type="romanLcParenR"/>
              <a:tabLst>
                <a:tab pos="729562" algn="l"/>
                <a:tab pos="730197" algn="l"/>
              </a:tabLst>
            </a:pPr>
            <a:r>
              <a:t>	</a:t>
            </a:r>
            <a:r>
              <a:rPr sz="1100">
                <a:solidFill>
                  <a:srgbClr val="363636"/>
                </a:solidFill>
                <a:latin typeface="Arial"/>
                <a:cs typeface="Arial"/>
              </a:rPr>
              <a:t>There is power in the exchange of names. Once you have both humanized yourself, it is very  difficult for the customer to be dismissive (Not impossible, but more difficult).</a:t>
            </a:r>
            <a:endParaRPr sz="1100">
              <a:latin typeface="Arial"/>
              <a:cs typeface="Arial"/>
            </a:endParaRPr>
          </a:p>
          <a:p>
            <a:pPr marL="729562" lvl="2" indent="-260331">
              <a:spcBef>
                <a:spcPts val="235"/>
              </a:spcBef>
              <a:buClr>
                <a:srgbClr val="000000"/>
              </a:buClr>
              <a:buSzPct val="90909"/>
              <a:buAutoNum type="romanLcParenR"/>
              <a:tabLst>
                <a:tab pos="729562" algn="l"/>
                <a:tab pos="730197" algn="l"/>
              </a:tabLst>
            </a:pPr>
            <a:r>
              <a:rPr sz="1100">
                <a:solidFill>
                  <a:srgbClr val="363636"/>
                </a:solidFill>
                <a:latin typeface="Arial"/>
                <a:cs typeface="Arial"/>
              </a:rPr>
              <a:t>People love to hear their name, so once you get it do all you can to continue to use it.</a:t>
            </a:r>
            <a:endParaRPr sz="1100">
              <a:latin typeface="Arial"/>
              <a:cs typeface="Arial"/>
            </a:endParaRPr>
          </a:p>
          <a:p>
            <a:pPr marL="500978" lvl="1" indent="-260331">
              <a:spcBef>
                <a:spcPts val="219"/>
              </a:spcBef>
              <a:buClr>
                <a:srgbClr val="000000"/>
              </a:buClr>
              <a:buSzPct val="90909"/>
              <a:buFont typeface="Arial"/>
              <a:buAutoNum type="alphaLcParenR"/>
              <a:tabLst>
                <a:tab pos="500978" algn="l"/>
                <a:tab pos="501613" algn="l"/>
                <a:tab pos="2591882" algn="l"/>
              </a:tabLst>
            </a:pPr>
            <a:r>
              <a:rPr sz="1100" b="1">
                <a:solidFill>
                  <a:srgbClr val="363636"/>
                </a:solidFill>
                <a:latin typeface="Arial"/>
                <a:cs typeface="Arial"/>
              </a:rPr>
              <a:t>Do you live here in</a:t>
            </a:r>
            <a:r>
              <a:rPr sz="1100" b="1" u="heavy">
                <a:solidFill>
                  <a:srgbClr val="363636"/>
                </a:solidFill>
                <a:uFill>
                  <a:solidFill>
                    <a:srgbClr val="353535"/>
                  </a:solidFill>
                </a:uFill>
                <a:latin typeface="Times New Roman"/>
                <a:cs typeface="Times New Roman"/>
              </a:rPr>
              <a:t>	</a:t>
            </a:r>
            <a:r>
              <a:rPr sz="1100" b="1">
                <a:solidFill>
                  <a:srgbClr val="363636"/>
                </a:solidFill>
                <a:latin typeface="Arial"/>
                <a:cs typeface="Arial"/>
              </a:rPr>
              <a:t>?</a:t>
            </a:r>
            <a:endParaRPr sz="1100">
              <a:latin typeface="Arial"/>
              <a:cs typeface="Arial"/>
            </a:endParaRPr>
          </a:p>
          <a:p>
            <a:pPr marL="729562" lvl="2" indent="-260331">
              <a:spcBef>
                <a:spcPts val="215"/>
              </a:spcBef>
              <a:buClr>
                <a:srgbClr val="000000"/>
              </a:buClr>
              <a:buSzPct val="90909"/>
              <a:buAutoNum type="romanLcParenR"/>
              <a:tabLst>
                <a:tab pos="729562" algn="l"/>
                <a:tab pos="730197" algn="l"/>
              </a:tabLst>
            </a:pPr>
            <a:r>
              <a:rPr sz="1100">
                <a:solidFill>
                  <a:srgbClr val="363636"/>
                </a:solidFill>
                <a:latin typeface="Arial"/>
                <a:cs typeface="Arial"/>
              </a:rPr>
              <a:t>You are looking for common ground and conversation.</a:t>
            </a:r>
            <a:endParaRPr sz="1100">
              <a:latin typeface="Arial"/>
              <a:cs typeface="Arial"/>
            </a:endParaRPr>
          </a:p>
          <a:p>
            <a:pPr marL="698449" marR="156834" lvl="2" indent="-228583">
              <a:lnSpc>
                <a:spcPct val="116399"/>
              </a:lnSpc>
              <a:spcBef>
                <a:spcPts val="25"/>
              </a:spcBef>
              <a:buClr>
                <a:srgbClr val="000000"/>
              </a:buClr>
              <a:buSzPct val="90909"/>
              <a:buAutoNum type="romanLcParenR"/>
              <a:tabLst>
                <a:tab pos="729562" algn="l"/>
                <a:tab pos="730197" algn="l"/>
              </a:tabLst>
            </a:pPr>
            <a:r>
              <a:rPr sz="1100">
                <a:solidFill>
                  <a:srgbClr val="363636"/>
                </a:solidFill>
                <a:latin typeface="Arial"/>
                <a:cs typeface="Arial"/>
              </a:rPr>
              <a:t>Many times, you will also find out that the customer has recently moved/relocated which  reveals that they are in fact buying something.</a:t>
            </a:r>
            <a:endParaRPr sz="1100">
              <a:latin typeface="Arial"/>
              <a:cs typeface="Arial"/>
            </a:endParaRPr>
          </a:p>
          <a:p>
            <a:pPr marL="500978" lvl="1" indent="-260331">
              <a:spcBef>
                <a:spcPts val="215"/>
              </a:spcBef>
              <a:buClr>
                <a:srgbClr val="000000"/>
              </a:buClr>
              <a:buSzPct val="90909"/>
              <a:buFont typeface="Arial"/>
              <a:buAutoNum type="alphaLcParenR"/>
              <a:tabLst>
                <a:tab pos="500978" algn="l"/>
                <a:tab pos="501613" algn="l"/>
              </a:tabLst>
            </a:pPr>
            <a:r>
              <a:rPr sz="1100" b="1">
                <a:solidFill>
                  <a:srgbClr val="363636"/>
                </a:solidFill>
                <a:latin typeface="Arial"/>
                <a:cs typeface="Arial"/>
              </a:rPr>
              <a:t>What project are you working on?</a:t>
            </a:r>
            <a:endParaRPr sz="1100">
              <a:latin typeface="Arial"/>
              <a:cs typeface="Arial"/>
            </a:endParaRPr>
          </a:p>
          <a:p>
            <a:pPr marL="729562" lvl="2" indent="-260331">
              <a:spcBef>
                <a:spcPts val="240"/>
              </a:spcBef>
              <a:buClr>
                <a:srgbClr val="000000"/>
              </a:buClr>
              <a:buSzPct val="90909"/>
              <a:buAutoNum type="romanLcParenR"/>
              <a:tabLst>
                <a:tab pos="729562" algn="l"/>
                <a:tab pos="730197" algn="l"/>
              </a:tabLst>
            </a:pPr>
            <a:r>
              <a:rPr sz="1100">
                <a:solidFill>
                  <a:srgbClr val="363636"/>
                </a:solidFill>
                <a:latin typeface="Arial"/>
                <a:cs typeface="Arial"/>
              </a:rPr>
              <a:t>Most ladies always have multiple projects on the board.</a:t>
            </a:r>
            <a:endParaRPr sz="1100">
              <a:latin typeface="Arial"/>
              <a:cs typeface="Arial"/>
            </a:endParaRPr>
          </a:p>
          <a:p>
            <a:pPr marL="729562" lvl="2" indent="-260331">
              <a:spcBef>
                <a:spcPts val="215"/>
              </a:spcBef>
              <a:buClr>
                <a:srgbClr val="000000"/>
              </a:buClr>
              <a:buSzPct val="90909"/>
              <a:buAutoNum type="romanLcParenR"/>
              <a:tabLst>
                <a:tab pos="729562" algn="l"/>
                <a:tab pos="730197" algn="l"/>
              </a:tabLst>
            </a:pPr>
            <a:r>
              <a:rPr sz="1100">
                <a:solidFill>
                  <a:srgbClr val="363636"/>
                </a:solidFill>
                <a:latin typeface="Arial"/>
                <a:cs typeface="Arial"/>
              </a:rPr>
              <a:t>This is a more professional way to ask what they are doing, looking for, etc...</a:t>
            </a:r>
            <a:endParaRPr sz="1100">
              <a:latin typeface="Arial"/>
              <a:cs typeface="Arial"/>
            </a:endParaRPr>
          </a:p>
          <a:p>
            <a:pPr marL="729562" lvl="2" indent="-260331">
              <a:spcBef>
                <a:spcPts val="215"/>
              </a:spcBef>
              <a:buClr>
                <a:srgbClr val="000000"/>
              </a:buClr>
              <a:buSzPct val="90909"/>
              <a:buAutoNum type="romanLcParenR"/>
              <a:tabLst>
                <a:tab pos="729562" algn="l"/>
                <a:tab pos="730197" algn="l"/>
              </a:tabLst>
            </a:pPr>
            <a:r>
              <a:rPr sz="1100">
                <a:solidFill>
                  <a:srgbClr val="363636"/>
                </a:solidFill>
                <a:latin typeface="Arial"/>
                <a:cs typeface="Arial"/>
              </a:rPr>
              <a:t>If they answer with a room, ask ”Is that room square or rectangular?”</a:t>
            </a:r>
            <a:endParaRPr sz="1100">
              <a:latin typeface="Arial"/>
              <a:cs typeface="Arial"/>
            </a:endParaRPr>
          </a:p>
          <a:p>
            <a:pPr lvl="2">
              <a:spcBef>
                <a:spcPts val="25"/>
              </a:spcBef>
              <a:buFont typeface="Arial"/>
              <a:buAutoNum type="romanLcParenR"/>
            </a:pPr>
            <a:endParaRPr sz="1200">
              <a:latin typeface="Arial"/>
              <a:cs typeface="Arial"/>
            </a:endParaRPr>
          </a:p>
          <a:p>
            <a:pPr marL="12699" marR="132070">
              <a:lnSpc>
                <a:spcPct val="117300"/>
              </a:lnSpc>
            </a:pPr>
            <a:r>
              <a:rPr sz="1100" b="1">
                <a:solidFill>
                  <a:srgbClr val="363636"/>
                </a:solidFill>
                <a:latin typeface="Arial"/>
                <a:cs typeface="Arial"/>
              </a:rPr>
              <a:t>It is imperative that you do not vary from asking these questions early even if the customer tells you  exactly what they are looking for. The reason is that this helps you to CONNECT and ENGAGE with  them, and that is critical regardless of the level of engagement.</a:t>
            </a:r>
            <a:endParaRPr sz="1100">
              <a:latin typeface="Arial"/>
              <a:cs typeface="Arial"/>
            </a:endParaRPr>
          </a:p>
          <a:p>
            <a:pPr>
              <a:spcBef>
                <a:spcPts val="55"/>
              </a:spcBef>
            </a:pPr>
            <a:endParaRPr sz="1350">
              <a:latin typeface="Arial"/>
              <a:cs typeface="Arial"/>
            </a:endParaRPr>
          </a:p>
          <a:p>
            <a:pPr marL="241282" indent="-228583">
              <a:buSzPct val="90909"/>
              <a:buFont typeface="Arial"/>
              <a:buAutoNum type="arabicParenR" startAt="3"/>
              <a:tabLst>
                <a:tab pos="241282" algn="l"/>
              </a:tabLst>
            </a:pPr>
            <a:r>
              <a:rPr sz="1100" b="1">
                <a:solidFill>
                  <a:srgbClr val="363636"/>
                </a:solidFill>
                <a:latin typeface="Arial"/>
                <a:cs typeface="Arial"/>
              </a:rPr>
              <a:t>Pre-Suede your customer.</a:t>
            </a:r>
            <a:endParaRPr sz="1100">
              <a:latin typeface="Arial"/>
              <a:cs typeface="Arial"/>
            </a:endParaRPr>
          </a:p>
          <a:p>
            <a:pPr marL="469866" marR="10159" lvl="1" indent="-228583">
              <a:lnSpc>
                <a:spcPct val="117000"/>
              </a:lnSpc>
              <a:spcBef>
                <a:spcPts val="15"/>
              </a:spcBef>
              <a:buSzPct val="90909"/>
              <a:buAutoNum type="alphaLcParenR"/>
              <a:tabLst>
                <a:tab pos="469231" algn="l"/>
                <a:tab pos="469866" algn="l"/>
              </a:tabLst>
            </a:pPr>
            <a:r>
              <a:rPr sz="1100">
                <a:solidFill>
                  <a:srgbClr val="363636"/>
                </a:solidFill>
                <a:latin typeface="Arial"/>
                <a:cs typeface="Arial"/>
              </a:rPr>
              <a:t>For instance, “I bet you are the type of person that likes to help others, and I want to thank you  in advance for your purchase because a portion of the proceeds from every sale goes to our  Give Back Initiatives. For example, if you buy a Mattress that is $799 or more, we give a mattress  to a local child that doesn’t have a bed to sleep on! So, thanks!”</a:t>
            </a:r>
            <a:endParaRPr sz="110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766052" y="435356"/>
            <a:ext cx="103505" cy="182101"/>
          </a:xfrm>
          <a:prstGeom prst="rect">
            <a:avLst/>
          </a:prstGeom>
        </p:spPr>
        <p:txBody>
          <a:bodyPr vert="horz" wrap="square" lIns="0" tIns="12700" rIns="0" bIns="0" rtlCol="0">
            <a:spAutoFit/>
          </a:bodyPr>
          <a:lstStyle/>
          <a:p>
            <a:pPr marL="12699">
              <a:spcBef>
                <a:spcPts val="100"/>
              </a:spcBef>
            </a:pPr>
            <a:r>
              <a:rPr sz="1100">
                <a:latin typeface="Arial"/>
                <a:cs typeface="Arial"/>
              </a:rPr>
              <a:t>5</a:t>
            </a:r>
          </a:p>
        </p:txBody>
      </p:sp>
      <p:sp>
        <p:nvSpPr>
          <p:cNvPr id="3" name="object 3"/>
          <p:cNvSpPr txBox="1">
            <a:spLocks noGrp="1"/>
          </p:cNvSpPr>
          <p:nvPr>
            <p:ph type="title"/>
          </p:nvPr>
        </p:nvSpPr>
        <p:spPr>
          <a:xfrm>
            <a:off x="887412" y="337999"/>
            <a:ext cx="5899150" cy="751360"/>
          </a:xfrm>
          <a:prstGeom prst="rect">
            <a:avLst/>
          </a:prstGeom>
        </p:spPr>
        <p:txBody>
          <a:bodyPr vert="horz" wrap="square" lIns="0" tIns="12700" rIns="0" bIns="0" rtlCol="0">
            <a:spAutoFit/>
          </a:bodyPr>
          <a:lstStyle/>
          <a:p>
            <a:pPr marL="12699">
              <a:spcBef>
                <a:spcPts val="100"/>
              </a:spcBef>
            </a:pPr>
            <a:r>
              <a:rPr sz="4799" spc="-250"/>
              <a:t>We</a:t>
            </a:r>
            <a:r>
              <a:rPr sz="4799" spc="-100"/>
              <a:t>l</a:t>
            </a:r>
            <a:r>
              <a:rPr sz="4799" spc="-490"/>
              <a:t>c</a:t>
            </a:r>
            <a:r>
              <a:rPr sz="4799" spc="-540"/>
              <a:t>o</a:t>
            </a:r>
            <a:r>
              <a:rPr sz="4799" spc="-385"/>
              <a:t>m</a:t>
            </a:r>
            <a:r>
              <a:rPr sz="4799" spc="-240"/>
              <a:t>e</a:t>
            </a:r>
            <a:r>
              <a:rPr sz="4799" spc="-254"/>
              <a:t> </a:t>
            </a:r>
            <a:r>
              <a:rPr sz="4799" spc="60"/>
              <a:t>t</a:t>
            </a:r>
            <a:r>
              <a:rPr sz="4799" spc="-355"/>
              <a:t>o</a:t>
            </a:r>
            <a:r>
              <a:rPr sz="4799" spc="-250"/>
              <a:t> </a:t>
            </a:r>
            <a:r>
              <a:rPr sz="4799" spc="-585"/>
              <a:t>G</a:t>
            </a:r>
            <a:r>
              <a:rPr sz="4799" spc="-540"/>
              <a:t>H</a:t>
            </a:r>
            <a:r>
              <a:rPr sz="4799" spc="-250"/>
              <a:t> </a:t>
            </a:r>
            <a:r>
              <a:rPr sz="4799" spc="-785"/>
              <a:t>B</a:t>
            </a:r>
            <a:r>
              <a:rPr sz="4799" spc="-200"/>
              <a:t>r</a:t>
            </a:r>
            <a:r>
              <a:rPr sz="4799" spc="-285"/>
              <a:t>a</a:t>
            </a:r>
            <a:r>
              <a:rPr sz="4799" spc="-365"/>
              <a:t>nd</a:t>
            </a:r>
            <a:r>
              <a:rPr sz="4799" spc="-755"/>
              <a:t>s</a:t>
            </a:r>
            <a:endParaRPr sz="4799"/>
          </a:p>
        </p:txBody>
      </p:sp>
      <p:sp>
        <p:nvSpPr>
          <p:cNvPr id="4" name="object 4"/>
          <p:cNvSpPr txBox="1"/>
          <p:nvPr/>
        </p:nvSpPr>
        <p:spPr>
          <a:xfrm>
            <a:off x="901700" y="5732780"/>
            <a:ext cx="5870575" cy="2801921"/>
          </a:xfrm>
          <a:prstGeom prst="rect">
            <a:avLst/>
          </a:prstGeom>
        </p:spPr>
        <p:txBody>
          <a:bodyPr vert="horz" wrap="square" lIns="0" tIns="11430" rIns="0" bIns="0" rtlCol="0">
            <a:spAutoFit/>
          </a:bodyPr>
          <a:lstStyle/>
          <a:p>
            <a:pPr marL="12699">
              <a:spcBef>
                <a:spcPts val="90"/>
              </a:spcBef>
            </a:pPr>
            <a:r>
              <a:rPr sz="800" spc="-60">
                <a:solidFill>
                  <a:srgbClr val="363636"/>
                </a:solidFill>
                <a:latin typeface="Arial"/>
                <a:cs typeface="Arial"/>
              </a:rPr>
              <a:t>W</a:t>
            </a:r>
            <a:r>
              <a:rPr sz="800" spc="-40">
                <a:solidFill>
                  <a:srgbClr val="363636"/>
                </a:solidFill>
                <a:latin typeface="Arial"/>
                <a:cs typeface="Arial"/>
              </a:rPr>
              <a:t>e</a:t>
            </a:r>
            <a:r>
              <a:rPr sz="800">
                <a:solidFill>
                  <a:srgbClr val="363636"/>
                </a:solidFill>
                <a:latin typeface="Arial"/>
                <a:cs typeface="Arial"/>
              </a:rPr>
              <a:t>l</a:t>
            </a:r>
            <a:r>
              <a:rPr sz="800" spc="-70">
                <a:solidFill>
                  <a:srgbClr val="363636"/>
                </a:solidFill>
                <a:latin typeface="Arial"/>
                <a:cs typeface="Arial"/>
              </a:rPr>
              <a:t>c</a:t>
            </a:r>
            <a:r>
              <a:rPr sz="800" spc="-30">
                <a:solidFill>
                  <a:srgbClr val="363636"/>
                </a:solidFill>
                <a:latin typeface="Arial"/>
                <a:cs typeface="Arial"/>
              </a:rPr>
              <a:t>om</a:t>
            </a:r>
            <a:r>
              <a:rPr sz="800" spc="-55">
                <a:solidFill>
                  <a:srgbClr val="363636"/>
                </a:solidFill>
                <a:latin typeface="Arial"/>
                <a:cs typeface="Arial"/>
              </a:rPr>
              <a:t>e</a:t>
            </a:r>
            <a:r>
              <a:rPr sz="800" spc="-40">
                <a:solidFill>
                  <a:srgbClr val="363636"/>
                </a:solidFill>
                <a:latin typeface="Arial"/>
                <a:cs typeface="Arial"/>
              </a:rPr>
              <a:t> </a:t>
            </a:r>
            <a:r>
              <a:rPr sz="800" spc="40">
                <a:solidFill>
                  <a:srgbClr val="363636"/>
                </a:solidFill>
                <a:latin typeface="Arial"/>
                <a:cs typeface="Arial"/>
              </a:rPr>
              <a:t>t</a:t>
            </a:r>
            <a:r>
              <a:rPr sz="800" spc="-30">
                <a:solidFill>
                  <a:srgbClr val="363636"/>
                </a:solidFill>
                <a:latin typeface="Arial"/>
                <a:cs typeface="Arial"/>
              </a:rPr>
              <a:t>o</a:t>
            </a:r>
            <a:r>
              <a:rPr sz="800" spc="-40">
                <a:solidFill>
                  <a:srgbClr val="363636"/>
                </a:solidFill>
                <a:latin typeface="Arial"/>
                <a:cs typeface="Arial"/>
              </a:rPr>
              <a:t> </a:t>
            </a:r>
            <a:r>
              <a:rPr sz="800" spc="40">
                <a:solidFill>
                  <a:srgbClr val="363636"/>
                </a:solidFill>
                <a:latin typeface="Arial"/>
                <a:cs typeface="Arial"/>
              </a:rPr>
              <a:t>t</a:t>
            </a:r>
            <a:r>
              <a:rPr sz="800" spc="-30">
                <a:solidFill>
                  <a:srgbClr val="363636"/>
                </a:solidFill>
                <a:latin typeface="Arial"/>
                <a:cs typeface="Arial"/>
              </a:rPr>
              <a:t>h</a:t>
            </a:r>
            <a:r>
              <a:rPr sz="800" spc="-55">
                <a:solidFill>
                  <a:srgbClr val="363636"/>
                </a:solidFill>
                <a:latin typeface="Arial"/>
                <a:cs typeface="Arial"/>
              </a:rPr>
              <a:t>e</a:t>
            </a:r>
            <a:r>
              <a:rPr sz="800" spc="-40">
                <a:solidFill>
                  <a:srgbClr val="363636"/>
                </a:solidFill>
                <a:latin typeface="Arial"/>
                <a:cs typeface="Arial"/>
              </a:rPr>
              <a:t> </a:t>
            </a:r>
            <a:r>
              <a:rPr sz="800" spc="-120">
                <a:solidFill>
                  <a:srgbClr val="363636"/>
                </a:solidFill>
                <a:latin typeface="Arial"/>
                <a:cs typeface="Arial"/>
              </a:rPr>
              <a:t>G</a:t>
            </a:r>
            <a:r>
              <a:rPr sz="800" spc="-85">
                <a:solidFill>
                  <a:srgbClr val="363636"/>
                </a:solidFill>
                <a:latin typeface="Arial"/>
                <a:cs typeface="Arial"/>
              </a:rPr>
              <a:t>H</a:t>
            </a:r>
            <a:r>
              <a:rPr sz="800" spc="-40">
                <a:solidFill>
                  <a:srgbClr val="363636"/>
                </a:solidFill>
                <a:latin typeface="Arial"/>
                <a:cs typeface="Arial"/>
              </a:rPr>
              <a:t> </a:t>
            </a:r>
            <a:r>
              <a:rPr sz="800" spc="-105">
                <a:solidFill>
                  <a:srgbClr val="363636"/>
                </a:solidFill>
                <a:latin typeface="Arial"/>
                <a:cs typeface="Arial"/>
              </a:rPr>
              <a:t>B</a:t>
            </a:r>
            <a:r>
              <a:rPr sz="800" spc="5">
                <a:solidFill>
                  <a:srgbClr val="363636"/>
                </a:solidFill>
                <a:latin typeface="Arial"/>
                <a:cs typeface="Arial"/>
              </a:rPr>
              <a:t>r</a:t>
            </a:r>
            <a:r>
              <a:rPr sz="800" spc="-70">
                <a:solidFill>
                  <a:srgbClr val="363636"/>
                </a:solidFill>
                <a:latin typeface="Arial"/>
                <a:cs typeface="Arial"/>
              </a:rPr>
              <a:t>a</a:t>
            </a:r>
            <a:r>
              <a:rPr sz="800" spc="-30">
                <a:solidFill>
                  <a:srgbClr val="363636"/>
                </a:solidFill>
                <a:latin typeface="Arial"/>
                <a:cs typeface="Arial"/>
              </a:rPr>
              <a:t>nd</a:t>
            </a:r>
            <a:r>
              <a:rPr sz="800" spc="-95">
                <a:solidFill>
                  <a:srgbClr val="363636"/>
                </a:solidFill>
                <a:latin typeface="Arial"/>
                <a:cs typeface="Arial"/>
              </a:rPr>
              <a:t>s</a:t>
            </a:r>
            <a:r>
              <a:rPr sz="800" spc="-40">
                <a:solidFill>
                  <a:srgbClr val="363636"/>
                </a:solidFill>
                <a:latin typeface="Arial"/>
                <a:cs typeface="Arial"/>
              </a:rPr>
              <a:t> </a:t>
            </a:r>
            <a:r>
              <a:rPr sz="800" spc="15">
                <a:solidFill>
                  <a:srgbClr val="363636"/>
                </a:solidFill>
                <a:latin typeface="Arial"/>
                <a:cs typeface="Arial"/>
              </a:rPr>
              <a:t>f</a:t>
            </a:r>
            <a:r>
              <a:rPr sz="800" spc="-70">
                <a:solidFill>
                  <a:srgbClr val="363636"/>
                </a:solidFill>
                <a:latin typeface="Arial"/>
                <a:cs typeface="Arial"/>
              </a:rPr>
              <a:t>a</a:t>
            </a:r>
            <a:r>
              <a:rPr sz="800" spc="-30">
                <a:solidFill>
                  <a:srgbClr val="363636"/>
                </a:solidFill>
                <a:latin typeface="Arial"/>
                <a:cs typeface="Arial"/>
              </a:rPr>
              <a:t>m</a:t>
            </a:r>
            <a:r>
              <a:rPr sz="800">
                <a:solidFill>
                  <a:srgbClr val="363636"/>
                </a:solidFill>
                <a:latin typeface="Arial"/>
                <a:cs typeface="Arial"/>
              </a:rPr>
              <a:t>il</a:t>
            </a:r>
            <a:r>
              <a:rPr sz="800" spc="-45">
                <a:solidFill>
                  <a:srgbClr val="363636"/>
                </a:solidFill>
                <a:latin typeface="Arial"/>
                <a:cs typeface="Arial"/>
              </a:rPr>
              <a:t>y</a:t>
            </a:r>
            <a:r>
              <a:rPr sz="800" spc="35">
                <a:solidFill>
                  <a:srgbClr val="363636"/>
                </a:solidFill>
                <a:latin typeface="Arial"/>
                <a:cs typeface="Arial"/>
              </a:rPr>
              <a:t>!</a:t>
            </a:r>
            <a:endParaRPr sz="800">
              <a:latin typeface="Arial"/>
              <a:cs typeface="Arial"/>
            </a:endParaRPr>
          </a:p>
          <a:p>
            <a:pPr>
              <a:spcBef>
                <a:spcPts val="10"/>
              </a:spcBef>
            </a:pPr>
            <a:endParaRPr sz="1200">
              <a:latin typeface="Arial"/>
              <a:cs typeface="Arial"/>
            </a:endParaRPr>
          </a:p>
          <a:p>
            <a:pPr marL="12699" marR="27303">
              <a:lnSpc>
                <a:spcPct val="102499"/>
              </a:lnSpc>
              <a:spcBef>
                <a:spcPts val="5"/>
              </a:spcBef>
            </a:pPr>
            <a:r>
              <a:rPr sz="800" spc="-50">
                <a:solidFill>
                  <a:srgbClr val="363636"/>
                </a:solidFill>
                <a:latin typeface="Arial"/>
                <a:cs typeface="Arial"/>
              </a:rPr>
              <a:t>We</a:t>
            </a:r>
            <a:r>
              <a:rPr sz="800" spc="-40">
                <a:solidFill>
                  <a:srgbClr val="363636"/>
                </a:solidFill>
                <a:latin typeface="Arial"/>
                <a:cs typeface="Arial"/>
              </a:rPr>
              <a:t> are</a:t>
            </a:r>
            <a:r>
              <a:rPr sz="800" spc="-35">
                <a:solidFill>
                  <a:srgbClr val="363636"/>
                </a:solidFill>
                <a:latin typeface="Arial"/>
                <a:cs typeface="Arial"/>
              </a:rPr>
              <a:t> </a:t>
            </a:r>
            <a:r>
              <a:rPr sz="800" spc="-70">
                <a:solidFill>
                  <a:srgbClr val="363636"/>
                </a:solidFill>
                <a:latin typeface="Arial"/>
                <a:cs typeface="Arial"/>
              </a:rPr>
              <a:t>a</a:t>
            </a:r>
            <a:r>
              <a:rPr sz="800" spc="-35">
                <a:solidFill>
                  <a:srgbClr val="363636"/>
                </a:solidFill>
                <a:latin typeface="Arial"/>
                <a:cs typeface="Arial"/>
              </a:rPr>
              <a:t> </a:t>
            </a:r>
            <a:r>
              <a:rPr sz="800" spc="-30">
                <a:solidFill>
                  <a:srgbClr val="363636"/>
                </a:solidFill>
                <a:latin typeface="Arial"/>
                <a:cs typeface="Arial"/>
              </a:rPr>
              <a:t>local</a:t>
            </a:r>
            <a:r>
              <a:rPr sz="800" spc="-35">
                <a:solidFill>
                  <a:srgbClr val="363636"/>
                </a:solidFill>
                <a:latin typeface="Arial"/>
                <a:cs typeface="Arial"/>
              </a:rPr>
              <a:t> </a:t>
            </a:r>
            <a:r>
              <a:rPr sz="800" spc="-20">
                <a:solidFill>
                  <a:srgbClr val="363636"/>
                </a:solidFill>
                <a:latin typeface="Arial"/>
                <a:cs typeface="Arial"/>
              </a:rPr>
              <a:t>family</a:t>
            </a:r>
            <a:r>
              <a:rPr sz="800" spc="-35">
                <a:solidFill>
                  <a:srgbClr val="363636"/>
                </a:solidFill>
                <a:latin typeface="Arial"/>
                <a:cs typeface="Arial"/>
              </a:rPr>
              <a:t> </a:t>
            </a:r>
            <a:r>
              <a:rPr sz="800" spc="-30">
                <a:solidFill>
                  <a:srgbClr val="363636"/>
                </a:solidFill>
                <a:latin typeface="Arial"/>
                <a:cs typeface="Arial"/>
              </a:rPr>
              <a:t>owned</a:t>
            </a:r>
            <a:r>
              <a:rPr sz="800" spc="-35">
                <a:solidFill>
                  <a:srgbClr val="363636"/>
                </a:solidFill>
                <a:latin typeface="Arial"/>
                <a:cs typeface="Arial"/>
              </a:rPr>
              <a:t> </a:t>
            </a:r>
            <a:r>
              <a:rPr sz="800" spc="-45">
                <a:solidFill>
                  <a:srgbClr val="363636"/>
                </a:solidFill>
                <a:latin typeface="Arial"/>
                <a:cs typeface="Arial"/>
              </a:rPr>
              <a:t>and</a:t>
            </a:r>
            <a:r>
              <a:rPr sz="800" spc="-35">
                <a:solidFill>
                  <a:srgbClr val="363636"/>
                </a:solidFill>
                <a:latin typeface="Arial"/>
                <a:cs typeface="Arial"/>
              </a:rPr>
              <a:t> </a:t>
            </a:r>
            <a:r>
              <a:rPr sz="800" spc="-25">
                <a:solidFill>
                  <a:srgbClr val="363636"/>
                </a:solidFill>
                <a:latin typeface="Arial"/>
                <a:cs typeface="Arial"/>
              </a:rPr>
              <a:t>operated</a:t>
            </a:r>
            <a:r>
              <a:rPr sz="800" spc="-35">
                <a:solidFill>
                  <a:srgbClr val="363636"/>
                </a:solidFill>
                <a:latin typeface="Arial"/>
                <a:cs typeface="Arial"/>
              </a:rPr>
              <a:t> </a:t>
            </a:r>
            <a:r>
              <a:rPr sz="800" spc="-55">
                <a:solidFill>
                  <a:srgbClr val="363636"/>
                </a:solidFill>
                <a:latin typeface="Arial"/>
                <a:cs typeface="Arial"/>
              </a:rPr>
              <a:t>business</a:t>
            </a:r>
            <a:r>
              <a:rPr sz="800" spc="-35">
                <a:solidFill>
                  <a:srgbClr val="363636"/>
                </a:solidFill>
                <a:latin typeface="Arial"/>
                <a:cs typeface="Arial"/>
              </a:rPr>
              <a:t> </a:t>
            </a:r>
            <a:r>
              <a:rPr sz="800" spc="-10">
                <a:solidFill>
                  <a:srgbClr val="363636"/>
                </a:solidFill>
                <a:latin typeface="Arial"/>
                <a:cs typeface="Arial"/>
              </a:rPr>
              <a:t>from</a:t>
            </a:r>
            <a:r>
              <a:rPr sz="800" spc="-35">
                <a:solidFill>
                  <a:srgbClr val="363636"/>
                </a:solidFill>
                <a:latin typeface="Arial"/>
                <a:cs typeface="Arial"/>
              </a:rPr>
              <a:t> </a:t>
            </a:r>
            <a:r>
              <a:rPr sz="800" spc="-10">
                <a:solidFill>
                  <a:srgbClr val="363636"/>
                </a:solidFill>
                <a:latin typeface="Arial"/>
                <a:cs typeface="Arial"/>
              </a:rPr>
              <a:t>right</a:t>
            </a:r>
            <a:r>
              <a:rPr sz="800" spc="-35">
                <a:solidFill>
                  <a:srgbClr val="363636"/>
                </a:solidFill>
                <a:latin typeface="Arial"/>
                <a:cs typeface="Arial"/>
              </a:rPr>
              <a:t> here </a:t>
            </a:r>
            <a:r>
              <a:rPr sz="800" spc="-15">
                <a:solidFill>
                  <a:srgbClr val="363636"/>
                </a:solidFill>
                <a:latin typeface="Arial"/>
                <a:cs typeface="Arial"/>
              </a:rPr>
              <a:t>in</a:t>
            </a:r>
            <a:r>
              <a:rPr sz="800" spc="-35">
                <a:solidFill>
                  <a:srgbClr val="363636"/>
                </a:solidFill>
                <a:latin typeface="Arial"/>
                <a:cs typeface="Arial"/>
              </a:rPr>
              <a:t> </a:t>
            </a:r>
            <a:r>
              <a:rPr sz="800" spc="-25">
                <a:solidFill>
                  <a:srgbClr val="363636"/>
                </a:solidFill>
                <a:latin typeface="Arial"/>
                <a:cs typeface="Arial"/>
              </a:rPr>
              <a:t>Northeast</a:t>
            </a:r>
            <a:r>
              <a:rPr sz="800" spc="-35">
                <a:solidFill>
                  <a:srgbClr val="363636"/>
                </a:solidFill>
                <a:latin typeface="Arial"/>
                <a:cs typeface="Arial"/>
              </a:rPr>
              <a:t> </a:t>
            </a:r>
            <a:r>
              <a:rPr sz="800" spc="-55">
                <a:solidFill>
                  <a:srgbClr val="363636"/>
                </a:solidFill>
                <a:latin typeface="Arial"/>
                <a:cs typeface="Arial"/>
              </a:rPr>
              <a:t>Arkansas.</a:t>
            </a:r>
            <a:r>
              <a:rPr sz="800" spc="-35">
                <a:solidFill>
                  <a:srgbClr val="363636"/>
                </a:solidFill>
                <a:latin typeface="Arial"/>
                <a:cs typeface="Arial"/>
              </a:rPr>
              <a:t> </a:t>
            </a:r>
            <a:r>
              <a:rPr sz="800" spc="-50">
                <a:solidFill>
                  <a:srgbClr val="363636"/>
                </a:solidFill>
                <a:latin typeface="Arial"/>
                <a:cs typeface="Arial"/>
              </a:rPr>
              <a:t>We</a:t>
            </a:r>
            <a:r>
              <a:rPr sz="800" spc="-35">
                <a:solidFill>
                  <a:srgbClr val="363636"/>
                </a:solidFill>
                <a:latin typeface="Arial"/>
                <a:cs typeface="Arial"/>
              </a:rPr>
              <a:t> </a:t>
            </a:r>
            <a:r>
              <a:rPr sz="800" spc="-25">
                <a:solidFill>
                  <a:srgbClr val="363636"/>
                </a:solidFill>
                <a:latin typeface="Arial"/>
                <a:cs typeface="Arial"/>
              </a:rPr>
              <a:t>were</a:t>
            </a:r>
            <a:r>
              <a:rPr sz="800" spc="-35">
                <a:solidFill>
                  <a:srgbClr val="363636"/>
                </a:solidFill>
                <a:latin typeface="Arial"/>
                <a:cs typeface="Arial"/>
              </a:rPr>
              <a:t> </a:t>
            </a:r>
            <a:r>
              <a:rPr sz="800" spc="-25">
                <a:solidFill>
                  <a:srgbClr val="363636"/>
                </a:solidFill>
                <a:latin typeface="Arial"/>
                <a:cs typeface="Arial"/>
              </a:rPr>
              <a:t>founded</a:t>
            </a:r>
            <a:r>
              <a:rPr sz="800" spc="-35">
                <a:solidFill>
                  <a:srgbClr val="363636"/>
                </a:solidFill>
                <a:latin typeface="Arial"/>
                <a:cs typeface="Arial"/>
              </a:rPr>
              <a:t> </a:t>
            </a:r>
            <a:r>
              <a:rPr sz="800" spc="-40">
                <a:solidFill>
                  <a:srgbClr val="363636"/>
                </a:solidFill>
                <a:latin typeface="Arial"/>
                <a:cs typeface="Arial"/>
              </a:rPr>
              <a:t>by</a:t>
            </a:r>
            <a:r>
              <a:rPr sz="800" spc="-35">
                <a:solidFill>
                  <a:srgbClr val="363636"/>
                </a:solidFill>
                <a:latin typeface="Arial"/>
                <a:cs typeface="Arial"/>
              </a:rPr>
              <a:t> </a:t>
            </a:r>
            <a:r>
              <a:rPr sz="800" spc="-40">
                <a:solidFill>
                  <a:srgbClr val="363636"/>
                </a:solidFill>
                <a:latin typeface="Arial"/>
                <a:cs typeface="Arial"/>
              </a:rPr>
              <a:t>my</a:t>
            </a:r>
            <a:r>
              <a:rPr sz="800" spc="-35">
                <a:solidFill>
                  <a:srgbClr val="363636"/>
                </a:solidFill>
                <a:latin typeface="Arial"/>
                <a:cs typeface="Arial"/>
              </a:rPr>
              <a:t> </a:t>
            </a:r>
            <a:r>
              <a:rPr sz="800" spc="-30">
                <a:solidFill>
                  <a:srgbClr val="363636"/>
                </a:solidFill>
                <a:latin typeface="Arial"/>
                <a:cs typeface="Arial"/>
              </a:rPr>
              <a:t>parents,</a:t>
            </a:r>
            <a:r>
              <a:rPr sz="800" spc="-35">
                <a:solidFill>
                  <a:srgbClr val="363636"/>
                </a:solidFill>
                <a:latin typeface="Arial"/>
                <a:cs typeface="Arial"/>
              </a:rPr>
              <a:t> </a:t>
            </a:r>
            <a:r>
              <a:rPr sz="800" spc="-65">
                <a:solidFill>
                  <a:srgbClr val="363636"/>
                </a:solidFill>
                <a:latin typeface="Arial"/>
                <a:cs typeface="Arial"/>
              </a:rPr>
              <a:t>Dan</a:t>
            </a:r>
            <a:r>
              <a:rPr sz="800" spc="-35">
                <a:solidFill>
                  <a:srgbClr val="363636"/>
                </a:solidFill>
                <a:latin typeface="Arial"/>
                <a:cs typeface="Arial"/>
              </a:rPr>
              <a:t> </a:t>
            </a:r>
            <a:r>
              <a:rPr sz="800" spc="-45">
                <a:solidFill>
                  <a:srgbClr val="363636"/>
                </a:solidFill>
                <a:latin typeface="Arial"/>
                <a:cs typeface="Arial"/>
              </a:rPr>
              <a:t>and</a:t>
            </a:r>
            <a:r>
              <a:rPr sz="800" spc="-35">
                <a:solidFill>
                  <a:srgbClr val="363636"/>
                </a:solidFill>
                <a:latin typeface="Arial"/>
                <a:cs typeface="Arial"/>
              </a:rPr>
              <a:t> </a:t>
            </a:r>
            <a:r>
              <a:rPr sz="800" spc="-50">
                <a:solidFill>
                  <a:srgbClr val="363636"/>
                </a:solidFill>
                <a:latin typeface="Arial"/>
                <a:cs typeface="Arial"/>
              </a:rPr>
              <a:t>Wanda </a:t>
            </a:r>
            <a:r>
              <a:rPr sz="800" spc="-45">
                <a:solidFill>
                  <a:srgbClr val="363636"/>
                </a:solidFill>
                <a:latin typeface="Arial"/>
                <a:cs typeface="Arial"/>
              </a:rPr>
              <a:t> Gamble,</a:t>
            </a:r>
            <a:r>
              <a:rPr sz="800" spc="-40">
                <a:solidFill>
                  <a:srgbClr val="363636"/>
                </a:solidFill>
                <a:latin typeface="Arial"/>
                <a:cs typeface="Arial"/>
              </a:rPr>
              <a:t> </a:t>
            </a:r>
            <a:r>
              <a:rPr sz="800" spc="-15">
                <a:solidFill>
                  <a:srgbClr val="363636"/>
                </a:solidFill>
                <a:latin typeface="Arial"/>
                <a:cs typeface="Arial"/>
              </a:rPr>
              <a:t>in</a:t>
            </a:r>
            <a:r>
              <a:rPr sz="800" spc="-40">
                <a:solidFill>
                  <a:srgbClr val="363636"/>
                </a:solidFill>
                <a:latin typeface="Arial"/>
                <a:cs typeface="Arial"/>
              </a:rPr>
              <a:t> </a:t>
            </a:r>
            <a:r>
              <a:rPr sz="800" spc="-45">
                <a:solidFill>
                  <a:srgbClr val="363636"/>
                </a:solidFill>
                <a:latin typeface="Arial"/>
                <a:cs typeface="Arial"/>
              </a:rPr>
              <a:t>1990</a:t>
            </a:r>
            <a:r>
              <a:rPr sz="800" spc="-40">
                <a:solidFill>
                  <a:srgbClr val="363636"/>
                </a:solidFill>
                <a:latin typeface="Arial"/>
                <a:cs typeface="Arial"/>
              </a:rPr>
              <a:t> </a:t>
            </a:r>
            <a:r>
              <a:rPr sz="800" spc="-15">
                <a:solidFill>
                  <a:srgbClr val="363636"/>
                </a:solidFill>
                <a:latin typeface="Arial"/>
                <a:cs typeface="Arial"/>
              </a:rPr>
              <a:t>in</a:t>
            </a:r>
            <a:r>
              <a:rPr sz="800" spc="-40">
                <a:solidFill>
                  <a:srgbClr val="363636"/>
                </a:solidFill>
                <a:latin typeface="Arial"/>
                <a:cs typeface="Arial"/>
              </a:rPr>
              <a:t> </a:t>
            </a:r>
            <a:r>
              <a:rPr sz="800" spc="-70">
                <a:solidFill>
                  <a:srgbClr val="363636"/>
                </a:solidFill>
                <a:latin typeface="Arial"/>
                <a:cs typeface="Arial"/>
              </a:rPr>
              <a:t>a</a:t>
            </a:r>
            <a:r>
              <a:rPr sz="800" spc="-40">
                <a:solidFill>
                  <a:srgbClr val="363636"/>
                </a:solidFill>
                <a:latin typeface="Arial"/>
                <a:cs typeface="Arial"/>
              </a:rPr>
              <a:t> </a:t>
            </a:r>
            <a:r>
              <a:rPr sz="800" spc="-10">
                <a:solidFill>
                  <a:srgbClr val="363636"/>
                </a:solidFill>
                <a:latin typeface="Arial"/>
                <a:cs typeface="Arial"/>
              </a:rPr>
              <a:t>tiny</a:t>
            </a:r>
            <a:r>
              <a:rPr sz="800" spc="-40">
                <a:solidFill>
                  <a:srgbClr val="363636"/>
                </a:solidFill>
                <a:latin typeface="Arial"/>
                <a:cs typeface="Arial"/>
              </a:rPr>
              <a:t> </a:t>
            </a:r>
            <a:r>
              <a:rPr sz="800" spc="-45">
                <a:solidFill>
                  <a:srgbClr val="363636"/>
                </a:solidFill>
                <a:latin typeface="Arial"/>
                <a:cs typeface="Arial"/>
              </a:rPr>
              <a:t>6000</a:t>
            </a:r>
            <a:r>
              <a:rPr sz="800" spc="-40">
                <a:solidFill>
                  <a:srgbClr val="363636"/>
                </a:solidFill>
                <a:latin typeface="Arial"/>
                <a:cs typeface="Arial"/>
              </a:rPr>
              <a:t> </a:t>
            </a:r>
            <a:r>
              <a:rPr sz="800" spc="-45">
                <a:solidFill>
                  <a:srgbClr val="363636"/>
                </a:solidFill>
                <a:latin typeface="Arial"/>
                <a:cs typeface="Arial"/>
              </a:rPr>
              <a:t>square</a:t>
            </a:r>
            <a:r>
              <a:rPr sz="800" spc="-40">
                <a:solidFill>
                  <a:srgbClr val="363636"/>
                </a:solidFill>
                <a:latin typeface="Arial"/>
                <a:cs typeface="Arial"/>
              </a:rPr>
              <a:t> </a:t>
            </a:r>
            <a:r>
              <a:rPr sz="800">
                <a:solidFill>
                  <a:srgbClr val="363636"/>
                </a:solidFill>
                <a:latin typeface="Arial"/>
                <a:cs typeface="Arial"/>
              </a:rPr>
              <a:t>foot</a:t>
            </a:r>
            <a:r>
              <a:rPr sz="800" spc="-40">
                <a:solidFill>
                  <a:srgbClr val="363636"/>
                </a:solidFill>
                <a:latin typeface="Arial"/>
                <a:cs typeface="Arial"/>
              </a:rPr>
              <a:t> </a:t>
            </a:r>
            <a:r>
              <a:rPr sz="800" spc="-25">
                <a:solidFill>
                  <a:srgbClr val="363636"/>
                </a:solidFill>
                <a:latin typeface="Arial"/>
                <a:cs typeface="Arial"/>
              </a:rPr>
              <a:t>store</a:t>
            </a:r>
            <a:r>
              <a:rPr sz="800" spc="-40">
                <a:solidFill>
                  <a:srgbClr val="363636"/>
                </a:solidFill>
                <a:latin typeface="Arial"/>
                <a:cs typeface="Arial"/>
              </a:rPr>
              <a:t> </a:t>
            </a:r>
            <a:r>
              <a:rPr sz="800" spc="-15">
                <a:solidFill>
                  <a:srgbClr val="363636"/>
                </a:solidFill>
                <a:latin typeface="Arial"/>
                <a:cs typeface="Arial"/>
              </a:rPr>
              <a:t>in</a:t>
            </a:r>
            <a:r>
              <a:rPr sz="800" spc="-40">
                <a:solidFill>
                  <a:srgbClr val="363636"/>
                </a:solidFill>
                <a:latin typeface="Arial"/>
                <a:cs typeface="Arial"/>
              </a:rPr>
              <a:t> </a:t>
            </a:r>
            <a:r>
              <a:rPr sz="800" spc="-15">
                <a:solidFill>
                  <a:srgbClr val="363636"/>
                </a:solidFill>
                <a:latin typeface="Arial"/>
                <a:cs typeface="Arial"/>
              </a:rPr>
              <a:t>the</a:t>
            </a:r>
            <a:r>
              <a:rPr sz="800" spc="-40">
                <a:solidFill>
                  <a:srgbClr val="363636"/>
                </a:solidFill>
                <a:latin typeface="Arial"/>
                <a:cs typeface="Arial"/>
              </a:rPr>
              <a:t> </a:t>
            </a:r>
            <a:r>
              <a:rPr sz="800" spc="-20">
                <a:solidFill>
                  <a:srgbClr val="363636"/>
                </a:solidFill>
                <a:latin typeface="Arial"/>
                <a:cs typeface="Arial"/>
              </a:rPr>
              <a:t>historic</a:t>
            </a:r>
            <a:r>
              <a:rPr sz="800" spc="-40">
                <a:solidFill>
                  <a:srgbClr val="363636"/>
                </a:solidFill>
                <a:latin typeface="Arial"/>
                <a:cs typeface="Arial"/>
              </a:rPr>
              <a:t> </a:t>
            </a:r>
            <a:r>
              <a:rPr sz="800" spc="-15">
                <a:solidFill>
                  <a:srgbClr val="363636"/>
                </a:solidFill>
                <a:latin typeface="Arial"/>
                <a:cs typeface="Arial"/>
              </a:rPr>
              <a:t>downtown</a:t>
            </a:r>
            <a:r>
              <a:rPr sz="800" spc="-40">
                <a:solidFill>
                  <a:srgbClr val="363636"/>
                </a:solidFill>
                <a:latin typeface="Arial"/>
                <a:cs typeface="Arial"/>
              </a:rPr>
              <a:t> </a:t>
            </a:r>
            <a:r>
              <a:rPr sz="800" spc="-5">
                <a:solidFill>
                  <a:srgbClr val="363636"/>
                </a:solidFill>
                <a:latin typeface="Arial"/>
                <a:cs typeface="Arial"/>
              </a:rPr>
              <a:t>of</a:t>
            </a:r>
            <a:r>
              <a:rPr sz="800" spc="-35">
                <a:solidFill>
                  <a:srgbClr val="363636"/>
                </a:solidFill>
                <a:latin typeface="Arial"/>
                <a:cs typeface="Arial"/>
              </a:rPr>
              <a:t> </a:t>
            </a:r>
            <a:r>
              <a:rPr sz="800" spc="-25">
                <a:solidFill>
                  <a:srgbClr val="363636"/>
                </a:solidFill>
                <a:latin typeface="Arial"/>
                <a:cs typeface="Arial"/>
              </a:rPr>
              <a:t>Manila,</a:t>
            </a:r>
            <a:r>
              <a:rPr sz="800" spc="-40">
                <a:solidFill>
                  <a:srgbClr val="363636"/>
                </a:solidFill>
                <a:latin typeface="Arial"/>
                <a:cs typeface="Arial"/>
              </a:rPr>
              <a:t> </a:t>
            </a:r>
            <a:r>
              <a:rPr sz="800" spc="-85">
                <a:solidFill>
                  <a:srgbClr val="363636"/>
                </a:solidFill>
                <a:latin typeface="Arial"/>
                <a:cs typeface="Arial"/>
              </a:rPr>
              <a:t>AR.</a:t>
            </a:r>
            <a:endParaRPr sz="800">
              <a:latin typeface="Arial"/>
              <a:cs typeface="Arial"/>
            </a:endParaRPr>
          </a:p>
          <a:p>
            <a:pPr>
              <a:spcBef>
                <a:spcPts val="40"/>
              </a:spcBef>
            </a:pPr>
            <a:endParaRPr sz="1150">
              <a:latin typeface="Arial"/>
              <a:cs typeface="Arial"/>
            </a:endParaRPr>
          </a:p>
          <a:p>
            <a:pPr marL="12699" marR="20954">
              <a:lnSpc>
                <a:spcPct val="102499"/>
              </a:lnSpc>
              <a:spcBef>
                <a:spcPts val="5"/>
              </a:spcBef>
            </a:pPr>
            <a:r>
              <a:rPr sz="800" spc="-65">
                <a:solidFill>
                  <a:srgbClr val="363636"/>
                </a:solidFill>
                <a:latin typeface="Arial"/>
                <a:cs typeface="Arial"/>
              </a:rPr>
              <a:t>Since </a:t>
            </a:r>
            <a:r>
              <a:rPr sz="800" spc="-20">
                <a:solidFill>
                  <a:srgbClr val="363636"/>
                </a:solidFill>
                <a:latin typeface="Arial"/>
                <a:cs typeface="Arial"/>
              </a:rPr>
              <a:t>then </a:t>
            </a:r>
            <a:r>
              <a:rPr sz="800" spc="-30">
                <a:solidFill>
                  <a:srgbClr val="363636"/>
                </a:solidFill>
                <a:latin typeface="Arial"/>
                <a:cs typeface="Arial"/>
              </a:rPr>
              <a:t>we </a:t>
            </a:r>
            <a:r>
              <a:rPr sz="800" spc="-50">
                <a:solidFill>
                  <a:srgbClr val="363636"/>
                </a:solidFill>
                <a:latin typeface="Arial"/>
                <a:cs typeface="Arial"/>
              </a:rPr>
              <a:t>have </a:t>
            </a:r>
            <a:r>
              <a:rPr sz="800" spc="-25">
                <a:solidFill>
                  <a:srgbClr val="363636"/>
                </a:solidFill>
                <a:latin typeface="Arial"/>
                <a:cs typeface="Arial"/>
              </a:rPr>
              <a:t>grown </a:t>
            </a:r>
            <a:r>
              <a:rPr sz="800" spc="-40">
                <a:solidFill>
                  <a:srgbClr val="363636"/>
                </a:solidFill>
                <a:latin typeface="Arial"/>
                <a:cs typeface="Arial"/>
              </a:rPr>
              <a:t>year </a:t>
            </a:r>
            <a:r>
              <a:rPr sz="800" spc="-10">
                <a:solidFill>
                  <a:srgbClr val="363636"/>
                </a:solidFill>
                <a:latin typeface="Arial"/>
                <a:cs typeface="Arial"/>
              </a:rPr>
              <a:t>after </a:t>
            </a:r>
            <a:r>
              <a:rPr sz="800" spc="-40">
                <a:solidFill>
                  <a:srgbClr val="363636"/>
                </a:solidFill>
                <a:latin typeface="Arial"/>
                <a:cs typeface="Arial"/>
              </a:rPr>
              <a:t>year by </a:t>
            </a:r>
            <a:r>
              <a:rPr sz="800" spc="-35">
                <a:solidFill>
                  <a:srgbClr val="363636"/>
                </a:solidFill>
                <a:latin typeface="Arial"/>
                <a:cs typeface="Arial"/>
              </a:rPr>
              <a:t>doing </a:t>
            </a:r>
            <a:r>
              <a:rPr sz="800" spc="-15">
                <a:solidFill>
                  <a:srgbClr val="363636"/>
                </a:solidFill>
                <a:latin typeface="Arial"/>
                <a:cs typeface="Arial"/>
              </a:rPr>
              <a:t>the </a:t>
            </a:r>
            <a:r>
              <a:rPr sz="800" spc="-10">
                <a:solidFill>
                  <a:srgbClr val="363636"/>
                </a:solidFill>
                <a:latin typeface="Arial"/>
                <a:cs typeface="Arial"/>
              </a:rPr>
              <a:t>right </a:t>
            </a:r>
            <a:r>
              <a:rPr sz="800" spc="-20">
                <a:solidFill>
                  <a:srgbClr val="363636"/>
                </a:solidFill>
                <a:latin typeface="Arial"/>
                <a:cs typeface="Arial"/>
              </a:rPr>
              <a:t>thing </a:t>
            </a:r>
            <a:r>
              <a:rPr sz="800">
                <a:solidFill>
                  <a:srgbClr val="363636"/>
                </a:solidFill>
                <a:latin typeface="Arial"/>
                <a:cs typeface="Arial"/>
              </a:rPr>
              <a:t>for </a:t>
            </a:r>
            <a:r>
              <a:rPr sz="800" spc="-20">
                <a:solidFill>
                  <a:srgbClr val="363636"/>
                </a:solidFill>
                <a:latin typeface="Arial"/>
                <a:cs typeface="Arial"/>
              </a:rPr>
              <a:t>our </a:t>
            </a:r>
            <a:r>
              <a:rPr sz="800" spc="-40">
                <a:solidFill>
                  <a:srgbClr val="363636"/>
                </a:solidFill>
                <a:latin typeface="Arial"/>
                <a:cs typeface="Arial"/>
              </a:rPr>
              <a:t>customers </a:t>
            </a:r>
            <a:r>
              <a:rPr sz="800" spc="-45">
                <a:solidFill>
                  <a:srgbClr val="363636"/>
                </a:solidFill>
                <a:latin typeface="Arial"/>
                <a:cs typeface="Arial"/>
              </a:rPr>
              <a:t>and </a:t>
            </a:r>
            <a:r>
              <a:rPr sz="800" spc="-15">
                <a:solidFill>
                  <a:srgbClr val="363636"/>
                </a:solidFill>
                <a:latin typeface="Arial"/>
                <a:cs typeface="Arial"/>
              </a:rPr>
              <a:t>treating </a:t>
            </a:r>
            <a:r>
              <a:rPr sz="800" spc="-20">
                <a:solidFill>
                  <a:srgbClr val="363636"/>
                </a:solidFill>
                <a:latin typeface="Arial"/>
                <a:cs typeface="Arial"/>
              </a:rPr>
              <a:t>our </a:t>
            </a:r>
            <a:r>
              <a:rPr sz="800" spc="-40">
                <a:solidFill>
                  <a:srgbClr val="363636"/>
                </a:solidFill>
                <a:latin typeface="Arial"/>
                <a:cs typeface="Arial"/>
              </a:rPr>
              <a:t>employees </a:t>
            </a:r>
            <a:r>
              <a:rPr sz="800" spc="-25">
                <a:solidFill>
                  <a:srgbClr val="363636"/>
                </a:solidFill>
                <a:latin typeface="Arial"/>
                <a:cs typeface="Arial"/>
              </a:rPr>
              <a:t>like </a:t>
            </a:r>
            <a:r>
              <a:rPr sz="800" spc="-20">
                <a:solidFill>
                  <a:srgbClr val="363636"/>
                </a:solidFill>
                <a:latin typeface="Arial"/>
                <a:cs typeface="Arial"/>
              </a:rPr>
              <a:t>family. </a:t>
            </a:r>
            <a:r>
              <a:rPr sz="800" spc="-60">
                <a:solidFill>
                  <a:srgbClr val="363636"/>
                </a:solidFill>
                <a:latin typeface="Arial"/>
                <a:cs typeface="Arial"/>
              </a:rPr>
              <a:t>One </a:t>
            </a:r>
            <a:r>
              <a:rPr sz="800" spc="-20">
                <a:solidFill>
                  <a:srgbClr val="363636"/>
                </a:solidFill>
                <a:latin typeface="Arial"/>
                <a:cs typeface="Arial"/>
              </a:rPr>
              <a:t>thing </a:t>
            </a:r>
            <a:r>
              <a:rPr sz="800" spc="-25">
                <a:solidFill>
                  <a:srgbClr val="363636"/>
                </a:solidFill>
                <a:latin typeface="Arial"/>
                <a:cs typeface="Arial"/>
              </a:rPr>
              <a:t>I strive </a:t>
            </a:r>
            <a:r>
              <a:rPr sz="800" spc="-20">
                <a:solidFill>
                  <a:srgbClr val="363636"/>
                </a:solidFill>
                <a:latin typeface="Arial"/>
                <a:cs typeface="Arial"/>
              </a:rPr>
              <a:t> </a:t>
            </a:r>
            <a:r>
              <a:rPr sz="800">
                <a:solidFill>
                  <a:srgbClr val="363636"/>
                </a:solidFill>
                <a:latin typeface="Arial"/>
                <a:cs typeface="Arial"/>
              </a:rPr>
              <a:t>for </a:t>
            </a:r>
            <a:r>
              <a:rPr sz="800" spc="-45">
                <a:solidFill>
                  <a:srgbClr val="363636"/>
                </a:solidFill>
                <a:latin typeface="Arial"/>
                <a:cs typeface="Arial"/>
              </a:rPr>
              <a:t>is </a:t>
            </a:r>
            <a:r>
              <a:rPr sz="800" spc="-20">
                <a:solidFill>
                  <a:srgbClr val="363636"/>
                </a:solidFill>
                <a:latin typeface="Arial"/>
                <a:cs typeface="Arial"/>
              </a:rPr>
              <a:t>our </a:t>
            </a:r>
            <a:r>
              <a:rPr sz="800" spc="-40">
                <a:solidFill>
                  <a:srgbClr val="363636"/>
                </a:solidFill>
                <a:latin typeface="Arial"/>
                <a:cs typeface="Arial"/>
              </a:rPr>
              <a:t>company's </a:t>
            </a:r>
            <a:r>
              <a:rPr sz="800" spc="-35">
                <a:solidFill>
                  <a:srgbClr val="363636"/>
                </a:solidFill>
                <a:latin typeface="Arial"/>
                <a:cs typeface="Arial"/>
              </a:rPr>
              <a:t>vision </a:t>
            </a:r>
            <a:r>
              <a:rPr sz="800" spc="-25">
                <a:solidFill>
                  <a:srgbClr val="363636"/>
                </a:solidFill>
                <a:latin typeface="Arial"/>
                <a:cs typeface="Arial"/>
              </a:rPr>
              <a:t>statement </a:t>
            </a:r>
            <a:r>
              <a:rPr sz="800" spc="-30">
                <a:solidFill>
                  <a:srgbClr val="363636"/>
                </a:solidFill>
                <a:latin typeface="Arial"/>
                <a:cs typeface="Arial"/>
              </a:rPr>
              <a:t>which </a:t>
            </a:r>
            <a:r>
              <a:rPr sz="800" spc="-25">
                <a:solidFill>
                  <a:srgbClr val="363636"/>
                </a:solidFill>
                <a:latin typeface="Arial"/>
                <a:cs typeface="Arial"/>
              </a:rPr>
              <a:t>I </a:t>
            </a:r>
            <a:r>
              <a:rPr sz="800" spc="-35">
                <a:solidFill>
                  <a:srgbClr val="363636"/>
                </a:solidFill>
                <a:latin typeface="Arial"/>
                <a:cs typeface="Arial"/>
              </a:rPr>
              <a:t>read </a:t>
            </a:r>
            <a:r>
              <a:rPr sz="800" spc="-25">
                <a:solidFill>
                  <a:srgbClr val="363636"/>
                </a:solidFill>
                <a:latin typeface="Arial"/>
                <a:cs typeface="Arial"/>
              </a:rPr>
              <a:t>daily: </a:t>
            </a:r>
            <a:r>
              <a:rPr sz="800" spc="-35">
                <a:solidFill>
                  <a:srgbClr val="363636"/>
                </a:solidFill>
                <a:latin typeface="Arial"/>
                <a:cs typeface="Arial"/>
              </a:rPr>
              <a:t>"Furnishing </a:t>
            </a:r>
            <a:r>
              <a:rPr sz="800" spc="-40">
                <a:solidFill>
                  <a:srgbClr val="363636"/>
                </a:solidFill>
                <a:latin typeface="Arial"/>
                <a:cs typeface="Arial"/>
              </a:rPr>
              <a:t>lives by </a:t>
            </a:r>
            <a:r>
              <a:rPr sz="800" spc="-30">
                <a:solidFill>
                  <a:srgbClr val="363636"/>
                </a:solidFill>
                <a:latin typeface="Arial"/>
                <a:cs typeface="Arial"/>
              </a:rPr>
              <a:t>looking </a:t>
            </a:r>
            <a:r>
              <a:rPr sz="800" spc="-15">
                <a:solidFill>
                  <a:srgbClr val="363636"/>
                </a:solidFill>
                <a:latin typeface="Arial"/>
                <a:cs typeface="Arial"/>
              </a:rPr>
              <a:t>forward </a:t>
            </a:r>
            <a:r>
              <a:rPr sz="800" spc="-45">
                <a:solidFill>
                  <a:srgbClr val="363636"/>
                </a:solidFill>
                <a:latin typeface="Arial"/>
                <a:cs typeface="Arial"/>
              </a:rPr>
              <a:t>and </a:t>
            </a:r>
            <a:r>
              <a:rPr sz="800" spc="-35">
                <a:solidFill>
                  <a:srgbClr val="363636"/>
                </a:solidFill>
                <a:latin typeface="Arial"/>
                <a:cs typeface="Arial"/>
              </a:rPr>
              <a:t>giving </a:t>
            </a:r>
            <a:r>
              <a:rPr sz="800" spc="-25">
                <a:solidFill>
                  <a:srgbClr val="363636"/>
                </a:solidFill>
                <a:latin typeface="Arial"/>
                <a:cs typeface="Arial"/>
              </a:rPr>
              <a:t>back!" I </a:t>
            </a:r>
            <a:r>
              <a:rPr sz="800" spc="-35">
                <a:solidFill>
                  <a:srgbClr val="363636"/>
                </a:solidFill>
                <a:latin typeface="Arial"/>
                <a:cs typeface="Arial"/>
              </a:rPr>
              <a:t>personally </a:t>
            </a:r>
            <a:r>
              <a:rPr sz="800" spc="-15">
                <a:solidFill>
                  <a:srgbClr val="363636"/>
                </a:solidFill>
                <a:latin typeface="Arial"/>
                <a:cs typeface="Arial"/>
              </a:rPr>
              <a:t>think </a:t>
            </a:r>
            <a:r>
              <a:rPr sz="800" spc="-5">
                <a:solidFill>
                  <a:srgbClr val="363636"/>
                </a:solidFill>
                <a:latin typeface="Arial"/>
                <a:cs typeface="Arial"/>
              </a:rPr>
              <a:t>that </a:t>
            </a:r>
            <a:r>
              <a:rPr sz="800" spc="-45">
                <a:solidFill>
                  <a:srgbClr val="363636"/>
                </a:solidFill>
                <a:latin typeface="Arial"/>
                <a:cs typeface="Arial"/>
              </a:rPr>
              <a:t>is </a:t>
            </a:r>
            <a:r>
              <a:rPr sz="800" spc="-60">
                <a:solidFill>
                  <a:srgbClr val="363636"/>
                </a:solidFill>
                <a:latin typeface="Arial"/>
                <a:cs typeface="Arial"/>
              </a:rPr>
              <a:t>so </a:t>
            </a:r>
            <a:r>
              <a:rPr sz="800" spc="-55">
                <a:solidFill>
                  <a:srgbClr val="363636"/>
                </a:solidFill>
                <a:latin typeface="Arial"/>
                <a:cs typeface="Arial"/>
              </a:rPr>
              <a:t> </a:t>
            </a:r>
            <a:r>
              <a:rPr sz="800" spc="-10">
                <a:solidFill>
                  <a:srgbClr val="363636"/>
                </a:solidFill>
                <a:latin typeface="Arial"/>
                <a:cs typeface="Arial"/>
              </a:rPr>
              <a:t>important</a:t>
            </a:r>
            <a:r>
              <a:rPr sz="800" spc="-45">
                <a:solidFill>
                  <a:srgbClr val="363636"/>
                </a:solidFill>
                <a:latin typeface="Arial"/>
                <a:cs typeface="Arial"/>
              </a:rPr>
              <a:t> </a:t>
            </a:r>
            <a:r>
              <a:rPr sz="800" spc="5">
                <a:solidFill>
                  <a:srgbClr val="363636"/>
                </a:solidFill>
                <a:latin typeface="Arial"/>
                <a:cs typeface="Arial"/>
              </a:rPr>
              <a:t>to</a:t>
            </a:r>
            <a:r>
              <a:rPr sz="800" spc="-40">
                <a:solidFill>
                  <a:srgbClr val="363636"/>
                </a:solidFill>
                <a:latin typeface="Arial"/>
                <a:cs typeface="Arial"/>
              </a:rPr>
              <a:t> </a:t>
            </a:r>
            <a:r>
              <a:rPr sz="800" spc="-30">
                <a:solidFill>
                  <a:srgbClr val="363636"/>
                </a:solidFill>
                <a:latin typeface="Arial"/>
                <a:cs typeface="Arial"/>
              </a:rPr>
              <a:t>help</a:t>
            </a:r>
            <a:r>
              <a:rPr sz="800" spc="-40">
                <a:solidFill>
                  <a:srgbClr val="363636"/>
                </a:solidFill>
                <a:latin typeface="Arial"/>
                <a:cs typeface="Arial"/>
              </a:rPr>
              <a:t> </a:t>
            </a:r>
            <a:r>
              <a:rPr sz="800" spc="-15">
                <a:solidFill>
                  <a:srgbClr val="363636"/>
                </a:solidFill>
                <a:latin typeface="Arial"/>
                <a:cs typeface="Arial"/>
              </a:rPr>
              <a:t>the</a:t>
            </a:r>
            <a:r>
              <a:rPr sz="800" spc="-40">
                <a:solidFill>
                  <a:srgbClr val="363636"/>
                </a:solidFill>
                <a:latin typeface="Arial"/>
                <a:cs typeface="Arial"/>
              </a:rPr>
              <a:t> </a:t>
            </a:r>
            <a:r>
              <a:rPr sz="800" spc="-25">
                <a:solidFill>
                  <a:srgbClr val="363636"/>
                </a:solidFill>
                <a:latin typeface="Arial"/>
                <a:cs typeface="Arial"/>
              </a:rPr>
              <a:t>community</a:t>
            </a:r>
            <a:r>
              <a:rPr sz="800" spc="-40">
                <a:solidFill>
                  <a:srgbClr val="363636"/>
                </a:solidFill>
                <a:latin typeface="Arial"/>
                <a:cs typeface="Arial"/>
              </a:rPr>
              <a:t> </a:t>
            </a:r>
            <a:r>
              <a:rPr sz="800" spc="-5">
                <a:solidFill>
                  <a:srgbClr val="363636"/>
                </a:solidFill>
                <a:latin typeface="Arial"/>
                <a:cs typeface="Arial"/>
              </a:rPr>
              <a:t>that</a:t>
            </a:r>
            <a:r>
              <a:rPr sz="800" spc="-40">
                <a:solidFill>
                  <a:srgbClr val="363636"/>
                </a:solidFill>
                <a:latin typeface="Arial"/>
                <a:cs typeface="Arial"/>
              </a:rPr>
              <a:t> helps </a:t>
            </a:r>
            <a:r>
              <a:rPr sz="800" spc="-30">
                <a:solidFill>
                  <a:srgbClr val="363636"/>
                </a:solidFill>
                <a:latin typeface="Arial"/>
                <a:cs typeface="Arial"/>
              </a:rPr>
              <a:t>us!</a:t>
            </a:r>
            <a:endParaRPr sz="800">
              <a:latin typeface="Arial"/>
              <a:cs typeface="Arial"/>
            </a:endParaRPr>
          </a:p>
          <a:p>
            <a:pPr>
              <a:spcBef>
                <a:spcPts val="10"/>
              </a:spcBef>
            </a:pPr>
            <a:endParaRPr sz="1200">
              <a:latin typeface="Arial"/>
              <a:cs typeface="Arial"/>
            </a:endParaRPr>
          </a:p>
          <a:p>
            <a:pPr marL="12699" marR="5080">
              <a:lnSpc>
                <a:spcPct val="102499"/>
              </a:lnSpc>
            </a:pPr>
            <a:r>
              <a:rPr sz="800" spc="-50">
                <a:solidFill>
                  <a:srgbClr val="363636"/>
                </a:solidFill>
                <a:latin typeface="Arial"/>
                <a:cs typeface="Arial"/>
              </a:rPr>
              <a:t>We </a:t>
            </a:r>
            <a:r>
              <a:rPr sz="800" spc="-20">
                <a:solidFill>
                  <a:srgbClr val="363636"/>
                </a:solidFill>
                <a:latin typeface="Arial"/>
                <a:cs typeface="Arial"/>
              </a:rPr>
              <a:t>all </a:t>
            </a:r>
            <a:r>
              <a:rPr sz="800" spc="-35">
                <a:solidFill>
                  <a:srgbClr val="363636"/>
                </a:solidFill>
                <a:latin typeface="Arial"/>
                <a:cs typeface="Arial"/>
              </a:rPr>
              <a:t>believe here </a:t>
            </a:r>
            <a:r>
              <a:rPr sz="800" spc="-5">
                <a:solidFill>
                  <a:srgbClr val="363636"/>
                </a:solidFill>
                <a:latin typeface="Arial"/>
                <a:cs typeface="Arial"/>
              </a:rPr>
              <a:t>that </a:t>
            </a:r>
            <a:r>
              <a:rPr sz="800" spc="-70">
                <a:solidFill>
                  <a:srgbClr val="363636"/>
                </a:solidFill>
                <a:latin typeface="Arial"/>
                <a:cs typeface="Arial"/>
              </a:rPr>
              <a:t>a </a:t>
            </a:r>
            <a:r>
              <a:rPr sz="800" spc="-15">
                <a:solidFill>
                  <a:srgbClr val="363636"/>
                </a:solidFill>
                <a:latin typeface="Arial"/>
                <a:cs typeface="Arial"/>
              </a:rPr>
              <a:t>win- win- win </a:t>
            </a:r>
            <a:r>
              <a:rPr sz="800" spc="-20">
                <a:solidFill>
                  <a:srgbClr val="363636"/>
                </a:solidFill>
                <a:latin typeface="Arial"/>
                <a:cs typeface="Arial"/>
              </a:rPr>
              <a:t>culture </a:t>
            </a:r>
            <a:r>
              <a:rPr sz="800" spc="-45">
                <a:solidFill>
                  <a:srgbClr val="363636"/>
                </a:solidFill>
                <a:latin typeface="Arial"/>
                <a:cs typeface="Arial"/>
              </a:rPr>
              <a:t>is </a:t>
            </a:r>
            <a:r>
              <a:rPr sz="800" spc="-10">
                <a:solidFill>
                  <a:srgbClr val="363636"/>
                </a:solidFill>
                <a:latin typeface="Arial"/>
                <a:cs typeface="Arial"/>
              </a:rPr>
              <a:t>important </a:t>
            </a:r>
            <a:r>
              <a:rPr sz="800">
                <a:solidFill>
                  <a:srgbClr val="363636"/>
                </a:solidFill>
                <a:latin typeface="Arial"/>
                <a:cs typeface="Arial"/>
              </a:rPr>
              <a:t>for </a:t>
            </a:r>
            <a:r>
              <a:rPr sz="800" spc="-30">
                <a:solidFill>
                  <a:srgbClr val="363636"/>
                </a:solidFill>
                <a:latin typeface="Arial"/>
                <a:cs typeface="Arial"/>
              </a:rPr>
              <a:t>everyone! </a:t>
            </a:r>
            <a:r>
              <a:rPr sz="800" spc="-55">
                <a:solidFill>
                  <a:srgbClr val="363636"/>
                </a:solidFill>
                <a:latin typeface="Arial"/>
                <a:cs typeface="Arial"/>
              </a:rPr>
              <a:t>This </a:t>
            </a:r>
            <a:r>
              <a:rPr sz="800" spc="-45">
                <a:solidFill>
                  <a:srgbClr val="363636"/>
                </a:solidFill>
                <a:latin typeface="Arial"/>
                <a:cs typeface="Arial"/>
              </a:rPr>
              <a:t>is </a:t>
            </a:r>
            <a:r>
              <a:rPr sz="800" spc="-25">
                <a:solidFill>
                  <a:srgbClr val="363636"/>
                </a:solidFill>
                <a:latin typeface="Arial"/>
                <a:cs typeface="Arial"/>
              </a:rPr>
              <a:t>where </a:t>
            </a:r>
            <a:r>
              <a:rPr sz="800" spc="-20">
                <a:solidFill>
                  <a:srgbClr val="363636"/>
                </a:solidFill>
                <a:latin typeface="Arial"/>
                <a:cs typeface="Arial"/>
              </a:rPr>
              <a:t>our </a:t>
            </a:r>
            <a:r>
              <a:rPr sz="800" spc="-30">
                <a:solidFill>
                  <a:srgbClr val="363636"/>
                </a:solidFill>
                <a:latin typeface="Arial"/>
                <a:cs typeface="Arial"/>
              </a:rPr>
              <a:t>great </a:t>
            </a:r>
            <a:r>
              <a:rPr sz="800" spc="-40">
                <a:solidFill>
                  <a:srgbClr val="363636"/>
                </a:solidFill>
                <a:latin typeface="Arial"/>
                <a:cs typeface="Arial"/>
              </a:rPr>
              <a:t>customers </a:t>
            </a:r>
            <a:r>
              <a:rPr sz="800" spc="-15">
                <a:solidFill>
                  <a:srgbClr val="363636"/>
                </a:solidFill>
                <a:latin typeface="Arial"/>
                <a:cs typeface="Arial"/>
              </a:rPr>
              <a:t>win, </a:t>
            </a:r>
            <a:r>
              <a:rPr sz="800" spc="-20">
                <a:solidFill>
                  <a:srgbClr val="363636"/>
                </a:solidFill>
                <a:latin typeface="Arial"/>
                <a:cs typeface="Arial"/>
              </a:rPr>
              <a:t>our </a:t>
            </a:r>
            <a:r>
              <a:rPr sz="800" spc="-30">
                <a:solidFill>
                  <a:srgbClr val="363636"/>
                </a:solidFill>
                <a:latin typeface="Arial"/>
                <a:cs typeface="Arial"/>
              </a:rPr>
              <a:t>tremendous </a:t>
            </a:r>
            <a:r>
              <a:rPr sz="800" spc="-45">
                <a:solidFill>
                  <a:srgbClr val="363636"/>
                </a:solidFill>
                <a:latin typeface="Arial"/>
                <a:cs typeface="Arial"/>
              </a:rPr>
              <a:t>employees </a:t>
            </a:r>
            <a:r>
              <a:rPr sz="800" spc="-40">
                <a:solidFill>
                  <a:srgbClr val="363636"/>
                </a:solidFill>
                <a:latin typeface="Arial"/>
                <a:cs typeface="Arial"/>
              </a:rPr>
              <a:t> </a:t>
            </a:r>
            <a:r>
              <a:rPr sz="800" spc="-15">
                <a:solidFill>
                  <a:srgbClr val="363636"/>
                </a:solidFill>
                <a:latin typeface="Arial"/>
                <a:cs typeface="Arial"/>
              </a:rPr>
              <a:t>win,</a:t>
            </a:r>
            <a:r>
              <a:rPr sz="800" spc="-45">
                <a:solidFill>
                  <a:srgbClr val="363636"/>
                </a:solidFill>
                <a:latin typeface="Arial"/>
                <a:cs typeface="Arial"/>
              </a:rPr>
              <a:t> and</a:t>
            </a:r>
            <a:r>
              <a:rPr sz="800" spc="-40">
                <a:solidFill>
                  <a:srgbClr val="363636"/>
                </a:solidFill>
                <a:latin typeface="Arial"/>
                <a:cs typeface="Arial"/>
              </a:rPr>
              <a:t> </a:t>
            </a:r>
            <a:r>
              <a:rPr sz="800" spc="-25">
                <a:solidFill>
                  <a:srgbClr val="363636"/>
                </a:solidFill>
                <a:latin typeface="Arial"/>
                <a:cs typeface="Arial"/>
              </a:rPr>
              <a:t>lastly,</a:t>
            </a:r>
            <a:r>
              <a:rPr sz="800" spc="-40">
                <a:solidFill>
                  <a:srgbClr val="363636"/>
                </a:solidFill>
                <a:latin typeface="Arial"/>
                <a:cs typeface="Arial"/>
              </a:rPr>
              <a:t> </a:t>
            </a:r>
            <a:r>
              <a:rPr sz="800" spc="-15">
                <a:solidFill>
                  <a:srgbClr val="363636"/>
                </a:solidFill>
                <a:latin typeface="Arial"/>
                <a:cs typeface="Arial"/>
              </a:rPr>
              <a:t>the</a:t>
            </a:r>
            <a:r>
              <a:rPr sz="800" spc="-40">
                <a:solidFill>
                  <a:srgbClr val="363636"/>
                </a:solidFill>
                <a:latin typeface="Arial"/>
                <a:cs typeface="Arial"/>
              </a:rPr>
              <a:t> </a:t>
            </a:r>
            <a:r>
              <a:rPr sz="800" spc="-45">
                <a:solidFill>
                  <a:srgbClr val="363636"/>
                </a:solidFill>
                <a:latin typeface="Arial"/>
                <a:cs typeface="Arial"/>
              </a:rPr>
              <a:t>company</a:t>
            </a:r>
            <a:r>
              <a:rPr sz="800" spc="-40">
                <a:solidFill>
                  <a:srgbClr val="363636"/>
                </a:solidFill>
                <a:latin typeface="Arial"/>
                <a:cs typeface="Arial"/>
              </a:rPr>
              <a:t> </a:t>
            </a:r>
            <a:r>
              <a:rPr sz="800" spc="-30">
                <a:solidFill>
                  <a:srgbClr val="363636"/>
                </a:solidFill>
                <a:latin typeface="Arial"/>
                <a:cs typeface="Arial"/>
              </a:rPr>
              <a:t>wins.</a:t>
            </a:r>
            <a:endParaRPr sz="800">
              <a:latin typeface="Arial"/>
              <a:cs typeface="Arial"/>
            </a:endParaRPr>
          </a:p>
          <a:p>
            <a:pPr>
              <a:spcBef>
                <a:spcPts val="10"/>
              </a:spcBef>
            </a:pPr>
            <a:endParaRPr sz="1200">
              <a:latin typeface="Arial"/>
              <a:cs typeface="Arial"/>
            </a:endParaRPr>
          </a:p>
          <a:p>
            <a:pPr marL="12699"/>
            <a:r>
              <a:rPr sz="800" spc="-75">
                <a:solidFill>
                  <a:srgbClr val="363636"/>
                </a:solidFill>
                <a:latin typeface="Arial"/>
                <a:cs typeface="Arial"/>
              </a:rPr>
              <a:t>So,</a:t>
            </a:r>
            <a:r>
              <a:rPr sz="800" spc="-40">
                <a:solidFill>
                  <a:srgbClr val="363636"/>
                </a:solidFill>
                <a:latin typeface="Arial"/>
                <a:cs typeface="Arial"/>
              </a:rPr>
              <a:t> </a:t>
            </a:r>
            <a:r>
              <a:rPr sz="800" spc="-30">
                <a:solidFill>
                  <a:srgbClr val="363636"/>
                </a:solidFill>
                <a:latin typeface="Arial"/>
                <a:cs typeface="Arial"/>
              </a:rPr>
              <a:t>we</a:t>
            </a:r>
            <a:r>
              <a:rPr sz="800" spc="-35">
                <a:solidFill>
                  <a:srgbClr val="363636"/>
                </a:solidFill>
                <a:latin typeface="Arial"/>
                <a:cs typeface="Arial"/>
              </a:rPr>
              <a:t> </a:t>
            </a:r>
            <a:r>
              <a:rPr sz="800" spc="-40">
                <a:solidFill>
                  <a:srgbClr val="363636"/>
                </a:solidFill>
                <a:latin typeface="Arial"/>
                <a:cs typeface="Arial"/>
              </a:rPr>
              <a:t>are</a:t>
            </a:r>
            <a:r>
              <a:rPr sz="800" spc="-35">
                <a:solidFill>
                  <a:srgbClr val="363636"/>
                </a:solidFill>
                <a:latin typeface="Arial"/>
                <a:cs typeface="Arial"/>
              </a:rPr>
              <a:t> </a:t>
            </a:r>
            <a:r>
              <a:rPr sz="800" spc="-25">
                <a:solidFill>
                  <a:srgbClr val="363636"/>
                </a:solidFill>
                <a:latin typeface="Arial"/>
                <a:cs typeface="Arial"/>
              </a:rPr>
              <a:t>delighted</a:t>
            </a:r>
            <a:r>
              <a:rPr sz="800" spc="-35">
                <a:solidFill>
                  <a:srgbClr val="363636"/>
                </a:solidFill>
                <a:latin typeface="Arial"/>
                <a:cs typeface="Arial"/>
              </a:rPr>
              <a:t> </a:t>
            </a:r>
            <a:r>
              <a:rPr sz="800" spc="-5">
                <a:solidFill>
                  <a:srgbClr val="363636"/>
                </a:solidFill>
                <a:latin typeface="Arial"/>
                <a:cs typeface="Arial"/>
              </a:rPr>
              <a:t>that</a:t>
            </a:r>
            <a:r>
              <a:rPr sz="800" spc="-35">
                <a:solidFill>
                  <a:srgbClr val="363636"/>
                </a:solidFill>
                <a:latin typeface="Arial"/>
                <a:cs typeface="Arial"/>
              </a:rPr>
              <a:t> you </a:t>
            </a:r>
            <a:r>
              <a:rPr sz="800" spc="-50">
                <a:solidFill>
                  <a:srgbClr val="363636"/>
                </a:solidFill>
                <a:latin typeface="Arial"/>
                <a:cs typeface="Arial"/>
              </a:rPr>
              <a:t>have</a:t>
            </a:r>
            <a:r>
              <a:rPr sz="800" spc="-35">
                <a:solidFill>
                  <a:srgbClr val="363636"/>
                </a:solidFill>
                <a:latin typeface="Arial"/>
                <a:cs typeface="Arial"/>
              </a:rPr>
              <a:t> </a:t>
            </a:r>
            <a:r>
              <a:rPr sz="800" spc="-20">
                <a:solidFill>
                  <a:srgbClr val="363636"/>
                </a:solidFill>
                <a:latin typeface="Arial"/>
                <a:cs typeface="Arial"/>
              </a:rPr>
              <a:t>joined</a:t>
            </a:r>
            <a:r>
              <a:rPr sz="800" spc="-35">
                <a:solidFill>
                  <a:srgbClr val="363636"/>
                </a:solidFill>
                <a:latin typeface="Arial"/>
                <a:cs typeface="Arial"/>
              </a:rPr>
              <a:t> </a:t>
            </a:r>
            <a:r>
              <a:rPr sz="800" spc="-20">
                <a:solidFill>
                  <a:srgbClr val="363636"/>
                </a:solidFill>
                <a:latin typeface="Arial"/>
                <a:cs typeface="Arial"/>
              </a:rPr>
              <a:t>our</a:t>
            </a:r>
            <a:r>
              <a:rPr sz="800" spc="-35">
                <a:solidFill>
                  <a:srgbClr val="363636"/>
                </a:solidFill>
                <a:latin typeface="Arial"/>
                <a:cs typeface="Arial"/>
              </a:rPr>
              <a:t> </a:t>
            </a:r>
            <a:r>
              <a:rPr sz="800" spc="-20">
                <a:solidFill>
                  <a:srgbClr val="363636"/>
                </a:solidFill>
                <a:latin typeface="Arial"/>
                <a:cs typeface="Arial"/>
              </a:rPr>
              <a:t>brand!</a:t>
            </a:r>
            <a:r>
              <a:rPr sz="800" spc="-35">
                <a:solidFill>
                  <a:srgbClr val="363636"/>
                </a:solidFill>
                <a:latin typeface="Arial"/>
                <a:cs typeface="Arial"/>
              </a:rPr>
              <a:t> </a:t>
            </a:r>
            <a:r>
              <a:rPr sz="800" spc="-70">
                <a:solidFill>
                  <a:srgbClr val="363636"/>
                </a:solidFill>
                <a:latin typeface="Arial"/>
                <a:cs typeface="Arial"/>
              </a:rPr>
              <a:t>You</a:t>
            </a:r>
            <a:r>
              <a:rPr sz="800" spc="-35">
                <a:solidFill>
                  <a:srgbClr val="363636"/>
                </a:solidFill>
                <a:latin typeface="Arial"/>
                <a:cs typeface="Arial"/>
              </a:rPr>
              <a:t> </a:t>
            </a:r>
            <a:r>
              <a:rPr sz="800">
                <a:solidFill>
                  <a:srgbClr val="363636"/>
                </a:solidFill>
                <a:latin typeface="Arial"/>
                <a:cs typeface="Arial"/>
              </a:rPr>
              <a:t>will</a:t>
            </a:r>
            <a:r>
              <a:rPr sz="800" spc="-35">
                <a:solidFill>
                  <a:srgbClr val="363636"/>
                </a:solidFill>
                <a:latin typeface="Arial"/>
                <a:cs typeface="Arial"/>
              </a:rPr>
              <a:t> </a:t>
            </a:r>
            <a:r>
              <a:rPr sz="800" spc="-40">
                <a:solidFill>
                  <a:srgbClr val="363636"/>
                </a:solidFill>
                <a:latin typeface="Arial"/>
                <a:cs typeface="Arial"/>
              </a:rPr>
              <a:t>be</a:t>
            </a:r>
            <a:r>
              <a:rPr sz="800" spc="-35">
                <a:solidFill>
                  <a:srgbClr val="363636"/>
                </a:solidFill>
                <a:latin typeface="Arial"/>
                <a:cs typeface="Arial"/>
              </a:rPr>
              <a:t> </a:t>
            </a:r>
            <a:r>
              <a:rPr sz="800" spc="-70">
                <a:solidFill>
                  <a:srgbClr val="363636"/>
                </a:solidFill>
                <a:latin typeface="Arial"/>
                <a:cs typeface="Arial"/>
              </a:rPr>
              <a:t>a</a:t>
            </a:r>
            <a:r>
              <a:rPr sz="800" spc="-35">
                <a:solidFill>
                  <a:srgbClr val="363636"/>
                </a:solidFill>
                <a:latin typeface="Arial"/>
                <a:cs typeface="Arial"/>
              </a:rPr>
              <a:t> </a:t>
            </a:r>
            <a:r>
              <a:rPr sz="800" spc="-30">
                <a:solidFill>
                  <a:srgbClr val="363636"/>
                </a:solidFill>
                <a:latin typeface="Arial"/>
                <a:cs typeface="Arial"/>
              </a:rPr>
              <a:t>great</a:t>
            </a:r>
            <a:r>
              <a:rPr sz="800" spc="-35">
                <a:solidFill>
                  <a:srgbClr val="363636"/>
                </a:solidFill>
                <a:latin typeface="Arial"/>
                <a:cs typeface="Arial"/>
              </a:rPr>
              <a:t> </a:t>
            </a:r>
            <a:r>
              <a:rPr sz="800" spc="-55">
                <a:solidFill>
                  <a:srgbClr val="363636"/>
                </a:solidFill>
                <a:latin typeface="Arial"/>
                <a:cs typeface="Arial"/>
              </a:rPr>
              <a:t>asset</a:t>
            </a:r>
            <a:r>
              <a:rPr sz="800" spc="-35">
                <a:solidFill>
                  <a:srgbClr val="363636"/>
                </a:solidFill>
                <a:latin typeface="Arial"/>
                <a:cs typeface="Arial"/>
              </a:rPr>
              <a:t> </a:t>
            </a:r>
            <a:r>
              <a:rPr sz="800" spc="5">
                <a:solidFill>
                  <a:srgbClr val="363636"/>
                </a:solidFill>
                <a:latin typeface="Arial"/>
                <a:cs typeface="Arial"/>
              </a:rPr>
              <a:t>to</a:t>
            </a:r>
            <a:r>
              <a:rPr sz="800" spc="-35">
                <a:solidFill>
                  <a:srgbClr val="363636"/>
                </a:solidFill>
                <a:latin typeface="Arial"/>
                <a:cs typeface="Arial"/>
              </a:rPr>
              <a:t> </a:t>
            </a:r>
            <a:r>
              <a:rPr sz="800" spc="-20">
                <a:solidFill>
                  <a:srgbClr val="363636"/>
                </a:solidFill>
                <a:latin typeface="Arial"/>
                <a:cs typeface="Arial"/>
              </a:rPr>
              <a:t>our</a:t>
            </a:r>
            <a:r>
              <a:rPr sz="800" spc="-35">
                <a:solidFill>
                  <a:srgbClr val="363636"/>
                </a:solidFill>
                <a:latin typeface="Arial"/>
                <a:cs typeface="Arial"/>
              </a:rPr>
              <a:t> </a:t>
            </a:r>
            <a:r>
              <a:rPr sz="800" spc="-30">
                <a:solidFill>
                  <a:srgbClr val="363636"/>
                </a:solidFill>
                <a:latin typeface="Arial"/>
                <a:cs typeface="Arial"/>
              </a:rPr>
              <a:t>team,</a:t>
            </a:r>
            <a:r>
              <a:rPr sz="800" spc="-35">
                <a:solidFill>
                  <a:srgbClr val="363636"/>
                </a:solidFill>
                <a:latin typeface="Arial"/>
                <a:cs typeface="Arial"/>
              </a:rPr>
              <a:t> </a:t>
            </a:r>
            <a:r>
              <a:rPr sz="800" spc="-45">
                <a:solidFill>
                  <a:srgbClr val="363636"/>
                </a:solidFill>
                <a:latin typeface="Arial"/>
                <a:cs typeface="Arial"/>
              </a:rPr>
              <a:t>and</a:t>
            </a:r>
            <a:r>
              <a:rPr sz="800" spc="-35">
                <a:solidFill>
                  <a:srgbClr val="363636"/>
                </a:solidFill>
                <a:latin typeface="Arial"/>
                <a:cs typeface="Arial"/>
              </a:rPr>
              <a:t> </a:t>
            </a:r>
            <a:r>
              <a:rPr sz="800" spc="-30">
                <a:solidFill>
                  <a:srgbClr val="363636"/>
                </a:solidFill>
                <a:latin typeface="Arial"/>
                <a:cs typeface="Arial"/>
              </a:rPr>
              <a:t>we</a:t>
            </a:r>
            <a:r>
              <a:rPr sz="800" spc="-35">
                <a:solidFill>
                  <a:srgbClr val="363636"/>
                </a:solidFill>
                <a:latin typeface="Arial"/>
                <a:cs typeface="Arial"/>
              </a:rPr>
              <a:t> </a:t>
            </a:r>
            <a:r>
              <a:rPr sz="800" spc="-25">
                <a:solidFill>
                  <a:srgbClr val="363636"/>
                </a:solidFill>
                <a:latin typeface="Arial"/>
                <a:cs typeface="Arial"/>
              </a:rPr>
              <a:t>look</a:t>
            </a:r>
            <a:r>
              <a:rPr sz="800" spc="-35">
                <a:solidFill>
                  <a:srgbClr val="363636"/>
                </a:solidFill>
                <a:latin typeface="Arial"/>
                <a:cs typeface="Arial"/>
              </a:rPr>
              <a:t> </a:t>
            </a:r>
            <a:r>
              <a:rPr sz="800" spc="-15">
                <a:solidFill>
                  <a:srgbClr val="363636"/>
                </a:solidFill>
                <a:latin typeface="Arial"/>
                <a:cs typeface="Arial"/>
              </a:rPr>
              <a:t>forward</a:t>
            </a:r>
            <a:r>
              <a:rPr sz="800" spc="-35">
                <a:solidFill>
                  <a:srgbClr val="363636"/>
                </a:solidFill>
                <a:latin typeface="Arial"/>
                <a:cs typeface="Arial"/>
              </a:rPr>
              <a:t> </a:t>
            </a:r>
            <a:r>
              <a:rPr sz="800" spc="5">
                <a:solidFill>
                  <a:srgbClr val="363636"/>
                </a:solidFill>
                <a:latin typeface="Arial"/>
                <a:cs typeface="Arial"/>
              </a:rPr>
              <a:t>to</a:t>
            </a:r>
            <a:r>
              <a:rPr sz="800" spc="-35">
                <a:solidFill>
                  <a:srgbClr val="363636"/>
                </a:solidFill>
                <a:latin typeface="Arial"/>
                <a:cs typeface="Arial"/>
              </a:rPr>
              <a:t> </a:t>
            </a:r>
            <a:r>
              <a:rPr sz="800" spc="-70">
                <a:solidFill>
                  <a:srgbClr val="363636"/>
                </a:solidFill>
                <a:latin typeface="Arial"/>
                <a:cs typeface="Arial"/>
              </a:rPr>
              <a:t>a</a:t>
            </a:r>
            <a:endParaRPr sz="800">
              <a:latin typeface="Arial"/>
              <a:cs typeface="Arial"/>
            </a:endParaRPr>
          </a:p>
          <a:p>
            <a:pPr marL="12699" marR="93973">
              <a:lnSpc>
                <a:spcPct val="102499"/>
              </a:lnSpc>
            </a:pPr>
            <a:r>
              <a:rPr sz="800" spc="-25">
                <a:solidFill>
                  <a:srgbClr val="363636"/>
                </a:solidFill>
                <a:latin typeface="Arial"/>
                <a:cs typeface="Arial"/>
              </a:rPr>
              <a:t>positive employment relationship. </a:t>
            </a:r>
            <a:r>
              <a:rPr sz="800" spc="-45">
                <a:solidFill>
                  <a:srgbClr val="363636"/>
                </a:solidFill>
                <a:latin typeface="Arial"/>
                <a:cs typeface="Arial"/>
              </a:rPr>
              <a:t>There is always </a:t>
            </a:r>
            <a:r>
              <a:rPr sz="800" spc="-40">
                <a:solidFill>
                  <a:srgbClr val="363636"/>
                </a:solidFill>
                <a:latin typeface="Arial"/>
                <a:cs typeface="Arial"/>
              </a:rPr>
              <a:t>much </a:t>
            </a:r>
            <a:r>
              <a:rPr sz="800" spc="5">
                <a:solidFill>
                  <a:srgbClr val="363636"/>
                </a:solidFill>
                <a:latin typeface="Arial"/>
                <a:cs typeface="Arial"/>
              </a:rPr>
              <a:t>to </a:t>
            </a:r>
            <a:r>
              <a:rPr sz="800" spc="-30">
                <a:solidFill>
                  <a:srgbClr val="363636"/>
                </a:solidFill>
                <a:latin typeface="Arial"/>
                <a:cs typeface="Arial"/>
              </a:rPr>
              <a:t>learn on </a:t>
            </a:r>
            <a:r>
              <a:rPr sz="800" spc="-70">
                <a:solidFill>
                  <a:srgbClr val="363636"/>
                </a:solidFill>
                <a:latin typeface="Arial"/>
                <a:cs typeface="Arial"/>
              </a:rPr>
              <a:t>a </a:t>
            </a:r>
            <a:r>
              <a:rPr sz="800" spc="-35">
                <a:solidFill>
                  <a:srgbClr val="363636"/>
                </a:solidFill>
                <a:latin typeface="Arial"/>
                <a:cs typeface="Arial"/>
              </a:rPr>
              <a:t>new </a:t>
            </a:r>
            <a:r>
              <a:rPr sz="800" spc="-20">
                <a:solidFill>
                  <a:srgbClr val="363636"/>
                </a:solidFill>
                <a:latin typeface="Arial"/>
                <a:cs typeface="Arial"/>
              </a:rPr>
              <a:t>job, </a:t>
            </a:r>
            <a:r>
              <a:rPr sz="800" spc="-5">
                <a:solidFill>
                  <a:srgbClr val="363636"/>
                </a:solidFill>
                <a:latin typeface="Arial"/>
                <a:cs typeface="Arial"/>
              </a:rPr>
              <a:t>not </a:t>
            </a:r>
            <a:r>
              <a:rPr sz="800" spc="-25">
                <a:solidFill>
                  <a:srgbClr val="363636"/>
                </a:solidFill>
                <a:latin typeface="Arial"/>
                <a:cs typeface="Arial"/>
              </a:rPr>
              <a:t>only about </a:t>
            </a:r>
            <a:r>
              <a:rPr sz="800" spc="-15">
                <a:solidFill>
                  <a:srgbClr val="363636"/>
                </a:solidFill>
                <a:latin typeface="Arial"/>
                <a:cs typeface="Arial"/>
              </a:rPr>
              <a:t>the </a:t>
            </a:r>
            <a:r>
              <a:rPr sz="800" spc="-20">
                <a:solidFill>
                  <a:srgbClr val="363636"/>
                </a:solidFill>
                <a:latin typeface="Arial"/>
                <a:cs typeface="Arial"/>
              </a:rPr>
              <a:t>work, </a:t>
            </a:r>
            <a:r>
              <a:rPr sz="800" spc="-5">
                <a:solidFill>
                  <a:srgbClr val="363636"/>
                </a:solidFill>
                <a:latin typeface="Arial"/>
                <a:cs typeface="Arial"/>
              </a:rPr>
              <a:t>but </a:t>
            </a:r>
            <a:r>
              <a:rPr sz="800" spc="-45">
                <a:solidFill>
                  <a:srgbClr val="363636"/>
                </a:solidFill>
                <a:latin typeface="Arial"/>
                <a:cs typeface="Arial"/>
              </a:rPr>
              <a:t>also </a:t>
            </a:r>
            <a:r>
              <a:rPr sz="800" spc="-25">
                <a:solidFill>
                  <a:srgbClr val="363636"/>
                </a:solidFill>
                <a:latin typeface="Arial"/>
                <a:cs typeface="Arial"/>
              </a:rPr>
              <a:t>about </a:t>
            </a:r>
            <a:r>
              <a:rPr sz="800" spc="-20">
                <a:solidFill>
                  <a:srgbClr val="363636"/>
                </a:solidFill>
                <a:latin typeface="Arial"/>
                <a:cs typeface="Arial"/>
              </a:rPr>
              <a:t>our culture </a:t>
            </a:r>
            <a:r>
              <a:rPr sz="800" spc="-45">
                <a:solidFill>
                  <a:srgbClr val="363636"/>
                </a:solidFill>
                <a:latin typeface="Arial"/>
                <a:cs typeface="Arial"/>
              </a:rPr>
              <a:t>and </a:t>
            </a:r>
            <a:r>
              <a:rPr sz="800" spc="-40">
                <a:solidFill>
                  <a:srgbClr val="363636"/>
                </a:solidFill>
                <a:latin typeface="Arial"/>
                <a:cs typeface="Arial"/>
              </a:rPr>
              <a:t> </a:t>
            </a:r>
            <a:r>
              <a:rPr sz="800" spc="-35">
                <a:solidFill>
                  <a:srgbClr val="363636"/>
                </a:solidFill>
                <a:latin typeface="Arial"/>
                <a:cs typeface="Arial"/>
              </a:rPr>
              <a:t>organizations </a:t>
            </a:r>
            <a:r>
              <a:rPr sz="800" spc="-55">
                <a:solidFill>
                  <a:srgbClr val="363636"/>
                </a:solidFill>
                <a:latin typeface="Arial"/>
                <a:cs typeface="Arial"/>
              </a:rPr>
              <a:t>processes. </a:t>
            </a:r>
            <a:r>
              <a:rPr sz="800" spc="-50">
                <a:solidFill>
                  <a:srgbClr val="363636"/>
                </a:solidFill>
                <a:latin typeface="Arial"/>
                <a:cs typeface="Arial"/>
              </a:rPr>
              <a:t>We </a:t>
            </a:r>
            <a:r>
              <a:rPr sz="800" spc="-15">
                <a:solidFill>
                  <a:srgbClr val="363636"/>
                </a:solidFill>
                <a:latin typeface="Arial"/>
                <a:cs typeface="Arial"/>
              </a:rPr>
              <a:t>want </a:t>
            </a:r>
            <a:r>
              <a:rPr sz="800" spc="-35">
                <a:solidFill>
                  <a:srgbClr val="363636"/>
                </a:solidFill>
                <a:latin typeface="Arial"/>
                <a:cs typeface="Arial"/>
              </a:rPr>
              <a:t>you </a:t>
            </a:r>
            <a:r>
              <a:rPr sz="800" spc="5">
                <a:solidFill>
                  <a:srgbClr val="363636"/>
                </a:solidFill>
                <a:latin typeface="Arial"/>
                <a:cs typeface="Arial"/>
              </a:rPr>
              <a:t>to </a:t>
            </a:r>
            <a:r>
              <a:rPr sz="800" spc="-30">
                <a:solidFill>
                  <a:srgbClr val="363636"/>
                </a:solidFill>
                <a:latin typeface="Arial"/>
                <a:cs typeface="Arial"/>
              </a:rPr>
              <a:t>know </a:t>
            </a:r>
            <a:r>
              <a:rPr sz="800" spc="-5">
                <a:solidFill>
                  <a:srgbClr val="363636"/>
                </a:solidFill>
                <a:latin typeface="Arial"/>
                <a:cs typeface="Arial"/>
              </a:rPr>
              <a:t>that </a:t>
            </a:r>
            <a:r>
              <a:rPr sz="800" spc="-30">
                <a:solidFill>
                  <a:srgbClr val="363636"/>
                </a:solidFill>
                <a:latin typeface="Arial"/>
                <a:cs typeface="Arial"/>
              </a:rPr>
              <a:t>we </a:t>
            </a:r>
            <a:r>
              <a:rPr sz="800" spc="-40">
                <a:solidFill>
                  <a:srgbClr val="363636"/>
                </a:solidFill>
                <a:latin typeface="Arial"/>
                <a:cs typeface="Arial"/>
              </a:rPr>
              <a:t>are </a:t>
            </a:r>
            <a:r>
              <a:rPr sz="800" spc="-20">
                <a:solidFill>
                  <a:srgbClr val="363636"/>
                </a:solidFill>
                <a:latin typeface="Arial"/>
                <a:cs typeface="Arial"/>
              </a:rPr>
              <a:t>all </a:t>
            </a:r>
            <a:r>
              <a:rPr sz="800" spc="-45">
                <a:solidFill>
                  <a:srgbClr val="363636"/>
                </a:solidFill>
                <a:latin typeface="Arial"/>
                <a:cs typeface="Arial"/>
              </a:rPr>
              <a:t>anxious </a:t>
            </a:r>
            <a:r>
              <a:rPr sz="800" spc="5">
                <a:solidFill>
                  <a:srgbClr val="363636"/>
                </a:solidFill>
                <a:latin typeface="Arial"/>
                <a:cs typeface="Arial"/>
              </a:rPr>
              <a:t>to </a:t>
            </a:r>
            <a:r>
              <a:rPr sz="800" spc="-65">
                <a:solidFill>
                  <a:srgbClr val="363636"/>
                </a:solidFill>
                <a:latin typeface="Arial"/>
                <a:cs typeface="Arial"/>
              </a:rPr>
              <a:t>see </a:t>
            </a:r>
            <a:r>
              <a:rPr sz="800" spc="-35">
                <a:solidFill>
                  <a:srgbClr val="363636"/>
                </a:solidFill>
                <a:latin typeface="Arial"/>
                <a:cs typeface="Arial"/>
              </a:rPr>
              <a:t>you </a:t>
            </a:r>
            <a:r>
              <a:rPr sz="800" spc="-55">
                <a:solidFill>
                  <a:srgbClr val="363636"/>
                </a:solidFill>
                <a:latin typeface="Arial"/>
                <a:cs typeface="Arial"/>
              </a:rPr>
              <a:t>succeed </a:t>
            </a:r>
            <a:r>
              <a:rPr sz="800" spc="-45">
                <a:solidFill>
                  <a:srgbClr val="363636"/>
                </a:solidFill>
                <a:latin typeface="Arial"/>
                <a:cs typeface="Arial"/>
              </a:rPr>
              <a:t>and </a:t>
            </a:r>
            <a:r>
              <a:rPr sz="800" spc="-20">
                <a:solidFill>
                  <a:srgbClr val="363636"/>
                </a:solidFill>
                <a:latin typeface="Arial"/>
                <a:cs typeface="Arial"/>
              </a:rPr>
              <a:t>there </a:t>
            </a:r>
            <a:r>
              <a:rPr sz="800">
                <a:solidFill>
                  <a:srgbClr val="363636"/>
                </a:solidFill>
                <a:latin typeface="Arial"/>
                <a:cs typeface="Arial"/>
              </a:rPr>
              <a:t>will </a:t>
            </a:r>
            <a:r>
              <a:rPr sz="800" spc="-40">
                <a:solidFill>
                  <a:srgbClr val="363636"/>
                </a:solidFill>
                <a:latin typeface="Arial"/>
                <a:cs typeface="Arial"/>
              </a:rPr>
              <a:t>be </a:t>
            </a:r>
            <a:r>
              <a:rPr sz="800" spc="-20">
                <a:solidFill>
                  <a:srgbClr val="363636"/>
                </a:solidFill>
                <a:latin typeface="Arial"/>
                <a:cs typeface="Arial"/>
              </a:rPr>
              <a:t>plenty </a:t>
            </a:r>
            <a:r>
              <a:rPr sz="800" spc="-5">
                <a:solidFill>
                  <a:srgbClr val="363636"/>
                </a:solidFill>
                <a:latin typeface="Arial"/>
                <a:cs typeface="Arial"/>
              </a:rPr>
              <a:t>of </a:t>
            </a:r>
            <a:r>
              <a:rPr sz="800" spc="-15">
                <a:solidFill>
                  <a:srgbClr val="363636"/>
                </a:solidFill>
                <a:latin typeface="Arial"/>
                <a:cs typeface="Arial"/>
              </a:rPr>
              <a:t>opportunity </a:t>
            </a:r>
            <a:r>
              <a:rPr sz="800">
                <a:solidFill>
                  <a:srgbClr val="363636"/>
                </a:solidFill>
                <a:latin typeface="Arial"/>
                <a:cs typeface="Arial"/>
              </a:rPr>
              <a:t>for </a:t>
            </a:r>
            <a:r>
              <a:rPr sz="800" spc="-35">
                <a:solidFill>
                  <a:srgbClr val="363636"/>
                </a:solidFill>
                <a:latin typeface="Arial"/>
                <a:cs typeface="Arial"/>
              </a:rPr>
              <a:t>you </a:t>
            </a:r>
            <a:r>
              <a:rPr sz="800" spc="5">
                <a:solidFill>
                  <a:srgbClr val="363636"/>
                </a:solidFill>
                <a:latin typeface="Arial"/>
                <a:cs typeface="Arial"/>
              </a:rPr>
              <a:t>to </a:t>
            </a:r>
            <a:r>
              <a:rPr sz="800" spc="10">
                <a:solidFill>
                  <a:srgbClr val="363636"/>
                </a:solidFill>
                <a:latin typeface="Arial"/>
                <a:cs typeface="Arial"/>
              </a:rPr>
              <a:t> </a:t>
            </a:r>
            <a:r>
              <a:rPr sz="800" spc="-30">
                <a:solidFill>
                  <a:srgbClr val="363636"/>
                </a:solidFill>
                <a:latin typeface="Arial"/>
                <a:cs typeface="Arial"/>
              </a:rPr>
              <a:t>learn</a:t>
            </a:r>
            <a:r>
              <a:rPr sz="800" spc="-40">
                <a:solidFill>
                  <a:srgbClr val="363636"/>
                </a:solidFill>
                <a:latin typeface="Arial"/>
                <a:cs typeface="Arial"/>
              </a:rPr>
              <a:t> </a:t>
            </a:r>
            <a:r>
              <a:rPr sz="800" spc="-45">
                <a:solidFill>
                  <a:srgbClr val="363636"/>
                </a:solidFill>
                <a:latin typeface="Arial"/>
                <a:cs typeface="Arial"/>
              </a:rPr>
              <a:t>and</a:t>
            </a:r>
            <a:r>
              <a:rPr sz="800" spc="-40">
                <a:solidFill>
                  <a:srgbClr val="363636"/>
                </a:solidFill>
                <a:latin typeface="Arial"/>
                <a:cs typeface="Arial"/>
              </a:rPr>
              <a:t> </a:t>
            </a:r>
            <a:r>
              <a:rPr sz="800" spc="-30">
                <a:solidFill>
                  <a:srgbClr val="363636"/>
                </a:solidFill>
                <a:latin typeface="Arial"/>
                <a:cs typeface="Arial"/>
              </a:rPr>
              <a:t>grow</a:t>
            </a:r>
            <a:r>
              <a:rPr sz="800" spc="-40">
                <a:solidFill>
                  <a:srgbClr val="363636"/>
                </a:solidFill>
                <a:latin typeface="Arial"/>
                <a:cs typeface="Arial"/>
              </a:rPr>
              <a:t> </a:t>
            </a:r>
            <a:r>
              <a:rPr sz="800">
                <a:solidFill>
                  <a:srgbClr val="363636"/>
                </a:solidFill>
                <a:latin typeface="Arial"/>
                <a:cs typeface="Arial"/>
              </a:rPr>
              <a:t>with</a:t>
            </a:r>
            <a:r>
              <a:rPr sz="800" spc="-40">
                <a:solidFill>
                  <a:srgbClr val="363636"/>
                </a:solidFill>
                <a:latin typeface="Arial"/>
                <a:cs typeface="Arial"/>
              </a:rPr>
              <a:t> </a:t>
            </a:r>
            <a:r>
              <a:rPr sz="800" spc="-20">
                <a:solidFill>
                  <a:srgbClr val="363636"/>
                </a:solidFill>
                <a:latin typeface="Arial"/>
                <a:cs typeface="Arial"/>
              </a:rPr>
              <a:t>our</a:t>
            </a:r>
            <a:r>
              <a:rPr sz="800" spc="-40">
                <a:solidFill>
                  <a:srgbClr val="363636"/>
                </a:solidFill>
                <a:latin typeface="Arial"/>
                <a:cs typeface="Arial"/>
              </a:rPr>
              <a:t> </a:t>
            </a:r>
            <a:r>
              <a:rPr sz="800" spc="-20">
                <a:solidFill>
                  <a:srgbClr val="363636"/>
                </a:solidFill>
                <a:latin typeface="Arial"/>
                <a:cs typeface="Arial"/>
              </a:rPr>
              <a:t>wonderful</a:t>
            </a:r>
            <a:r>
              <a:rPr sz="800" spc="-40">
                <a:solidFill>
                  <a:srgbClr val="363636"/>
                </a:solidFill>
                <a:latin typeface="Arial"/>
                <a:cs typeface="Arial"/>
              </a:rPr>
              <a:t> company.</a:t>
            </a:r>
            <a:endParaRPr sz="800">
              <a:latin typeface="Arial"/>
              <a:cs typeface="Arial"/>
            </a:endParaRPr>
          </a:p>
          <a:p>
            <a:pPr marL="12699" marR="2657917">
              <a:lnSpc>
                <a:spcPct val="247500"/>
              </a:lnSpc>
            </a:pPr>
            <a:r>
              <a:rPr sz="800" spc="-75">
                <a:solidFill>
                  <a:srgbClr val="363636"/>
                </a:solidFill>
                <a:latin typeface="Arial"/>
                <a:cs typeface="Arial"/>
              </a:rPr>
              <a:t>So, </a:t>
            </a:r>
            <a:r>
              <a:rPr sz="800" spc="-30">
                <a:solidFill>
                  <a:srgbClr val="363636"/>
                </a:solidFill>
                <a:latin typeface="Arial"/>
                <a:cs typeface="Arial"/>
              </a:rPr>
              <a:t>on behalf </a:t>
            </a:r>
            <a:r>
              <a:rPr sz="800" spc="-5">
                <a:solidFill>
                  <a:srgbClr val="363636"/>
                </a:solidFill>
                <a:latin typeface="Arial"/>
                <a:cs typeface="Arial"/>
              </a:rPr>
              <a:t>of </a:t>
            </a:r>
            <a:r>
              <a:rPr sz="800" spc="-20">
                <a:solidFill>
                  <a:srgbClr val="363636"/>
                </a:solidFill>
                <a:latin typeface="Arial"/>
                <a:cs typeface="Arial"/>
              </a:rPr>
              <a:t>all </a:t>
            </a:r>
            <a:r>
              <a:rPr sz="800" spc="-5">
                <a:solidFill>
                  <a:srgbClr val="363636"/>
                </a:solidFill>
                <a:latin typeface="Arial"/>
                <a:cs typeface="Arial"/>
              </a:rPr>
              <a:t>of </a:t>
            </a:r>
            <a:r>
              <a:rPr sz="800" spc="-20">
                <a:solidFill>
                  <a:srgbClr val="363636"/>
                </a:solidFill>
                <a:latin typeface="Arial"/>
                <a:cs typeface="Arial"/>
              </a:rPr>
              <a:t>our </a:t>
            </a:r>
            <a:r>
              <a:rPr sz="800" spc="-45">
                <a:solidFill>
                  <a:srgbClr val="363636"/>
                </a:solidFill>
                <a:latin typeface="Arial"/>
                <a:cs typeface="Arial"/>
              </a:rPr>
              <a:t>employees and </a:t>
            </a:r>
            <a:r>
              <a:rPr sz="800" spc="-35">
                <a:solidFill>
                  <a:srgbClr val="363636"/>
                </a:solidFill>
                <a:latin typeface="Arial"/>
                <a:cs typeface="Arial"/>
              </a:rPr>
              <a:t>myself, welcome </a:t>
            </a:r>
            <a:r>
              <a:rPr sz="800" spc="5">
                <a:solidFill>
                  <a:srgbClr val="363636"/>
                </a:solidFill>
                <a:latin typeface="Arial"/>
                <a:cs typeface="Arial"/>
              </a:rPr>
              <a:t>to </a:t>
            </a:r>
            <a:r>
              <a:rPr sz="800" spc="-20">
                <a:solidFill>
                  <a:srgbClr val="363636"/>
                </a:solidFill>
                <a:latin typeface="Arial"/>
                <a:cs typeface="Arial"/>
              </a:rPr>
              <a:t>our </a:t>
            </a:r>
            <a:r>
              <a:rPr sz="800" spc="-30">
                <a:solidFill>
                  <a:srgbClr val="363636"/>
                </a:solidFill>
                <a:latin typeface="Arial"/>
                <a:cs typeface="Arial"/>
              </a:rPr>
              <a:t>great </a:t>
            </a:r>
            <a:r>
              <a:rPr sz="800" spc="-15">
                <a:solidFill>
                  <a:srgbClr val="363636"/>
                </a:solidFill>
                <a:latin typeface="Arial"/>
                <a:cs typeface="Arial"/>
              </a:rPr>
              <a:t>team! </a:t>
            </a:r>
            <a:r>
              <a:rPr sz="800" spc="-210">
                <a:solidFill>
                  <a:srgbClr val="363636"/>
                </a:solidFill>
                <a:latin typeface="Arial"/>
                <a:cs typeface="Arial"/>
              </a:rPr>
              <a:t> </a:t>
            </a:r>
            <a:r>
              <a:rPr sz="800" spc="-85">
                <a:solidFill>
                  <a:srgbClr val="363636"/>
                </a:solidFill>
                <a:latin typeface="Arial"/>
                <a:cs typeface="Arial"/>
              </a:rPr>
              <a:t>Si</a:t>
            </a:r>
            <a:r>
              <a:rPr sz="800" spc="-30">
                <a:solidFill>
                  <a:srgbClr val="363636"/>
                </a:solidFill>
                <a:latin typeface="Arial"/>
                <a:cs typeface="Arial"/>
              </a:rPr>
              <a:t>n</a:t>
            </a:r>
            <a:r>
              <a:rPr sz="800" spc="-70">
                <a:solidFill>
                  <a:srgbClr val="363636"/>
                </a:solidFill>
                <a:latin typeface="Arial"/>
                <a:cs typeface="Arial"/>
              </a:rPr>
              <a:t>c</a:t>
            </a:r>
            <a:r>
              <a:rPr sz="800" spc="-55">
                <a:solidFill>
                  <a:srgbClr val="363636"/>
                </a:solidFill>
                <a:latin typeface="Arial"/>
                <a:cs typeface="Arial"/>
              </a:rPr>
              <a:t>e</a:t>
            </a:r>
            <a:r>
              <a:rPr sz="800" spc="5">
                <a:solidFill>
                  <a:srgbClr val="363636"/>
                </a:solidFill>
                <a:latin typeface="Arial"/>
                <a:cs typeface="Arial"/>
              </a:rPr>
              <a:t>r</a:t>
            </a:r>
            <a:r>
              <a:rPr sz="800" spc="-55">
                <a:solidFill>
                  <a:srgbClr val="363636"/>
                </a:solidFill>
                <a:latin typeface="Arial"/>
                <a:cs typeface="Arial"/>
              </a:rPr>
              <a:t>e</a:t>
            </a:r>
            <a:r>
              <a:rPr sz="800">
                <a:solidFill>
                  <a:srgbClr val="363636"/>
                </a:solidFill>
                <a:latin typeface="Arial"/>
                <a:cs typeface="Arial"/>
              </a:rPr>
              <a:t>l</a:t>
            </a:r>
            <a:r>
              <a:rPr sz="800" spc="-45">
                <a:solidFill>
                  <a:srgbClr val="363636"/>
                </a:solidFill>
                <a:latin typeface="Arial"/>
                <a:cs typeface="Arial"/>
              </a:rPr>
              <a:t>y</a:t>
            </a:r>
            <a:r>
              <a:rPr sz="800" spc="-25">
                <a:solidFill>
                  <a:srgbClr val="363636"/>
                </a:solidFill>
                <a:latin typeface="Arial"/>
                <a:cs typeface="Arial"/>
              </a:rPr>
              <a:t>,</a:t>
            </a:r>
            <a:r>
              <a:rPr sz="800" spc="-40">
                <a:solidFill>
                  <a:srgbClr val="363636"/>
                </a:solidFill>
                <a:latin typeface="Arial"/>
                <a:cs typeface="Arial"/>
              </a:rPr>
              <a:t> </a:t>
            </a:r>
            <a:r>
              <a:rPr sz="800" spc="-160">
                <a:solidFill>
                  <a:srgbClr val="363636"/>
                </a:solidFill>
                <a:latin typeface="Arial"/>
                <a:cs typeface="Arial"/>
              </a:rPr>
              <a:t>C</a:t>
            </a:r>
            <a:r>
              <a:rPr sz="800" spc="-30">
                <a:solidFill>
                  <a:srgbClr val="363636"/>
                </a:solidFill>
                <a:latin typeface="Arial"/>
                <a:cs typeface="Arial"/>
              </a:rPr>
              <a:t>h</a:t>
            </a:r>
            <a:r>
              <a:rPr sz="800" spc="5">
                <a:solidFill>
                  <a:srgbClr val="363636"/>
                </a:solidFill>
                <a:latin typeface="Arial"/>
                <a:cs typeface="Arial"/>
              </a:rPr>
              <a:t>r</a:t>
            </a:r>
            <a:r>
              <a:rPr sz="800">
                <a:solidFill>
                  <a:srgbClr val="363636"/>
                </a:solidFill>
                <a:latin typeface="Arial"/>
                <a:cs typeface="Arial"/>
              </a:rPr>
              <a:t>i</a:t>
            </a:r>
            <a:r>
              <a:rPr sz="800" spc="-95">
                <a:solidFill>
                  <a:srgbClr val="363636"/>
                </a:solidFill>
                <a:latin typeface="Arial"/>
                <a:cs typeface="Arial"/>
              </a:rPr>
              <a:t>s</a:t>
            </a:r>
            <a:r>
              <a:rPr sz="800" spc="-40">
                <a:solidFill>
                  <a:srgbClr val="363636"/>
                </a:solidFill>
                <a:latin typeface="Arial"/>
                <a:cs typeface="Arial"/>
              </a:rPr>
              <a:t> </a:t>
            </a:r>
            <a:r>
              <a:rPr sz="800" spc="-125">
                <a:solidFill>
                  <a:srgbClr val="363636"/>
                </a:solidFill>
                <a:latin typeface="Arial"/>
                <a:cs typeface="Arial"/>
              </a:rPr>
              <a:t>G</a:t>
            </a:r>
            <a:r>
              <a:rPr sz="800" spc="-40">
                <a:solidFill>
                  <a:srgbClr val="363636"/>
                </a:solidFill>
                <a:latin typeface="Arial"/>
                <a:cs typeface="Arial"/>
              </a:rPr>
              <a:t>a</a:t>
            </a:r>
            <a:r>
              <a:rPr sz="800" spc="-55">
                <a:solidFill>
                  <a:srgbClr val="363636"/>
                </a:solidFill>
                <a:latin typeface="Arial"/>
                <a:cs typeface="Arial"/>
              </a:rPr>
              <a:t>m</a:t>
            </a:r>
            <a:r>
              <a:rPr sz="800" spc="-30">
                <a:solidFill>
                  <a:srgbClr val="363636"/>
                </a:solidFill>
                <a:latin typeface="Arial"/>
                <a:cs typeface="Arial"/>
              </a:rPr>
              <a:t>b</a:t>
            </a:r>
            <a:r>
              <a:rPr sz="800">
                <a:solidFill>
                  <a:srgbClr val="363636"/>
                </a:solidFill>
                <a:latin typeface="Arial"/>
                <a:cs typeface="Arial"/>
              </a:rPr>
              <a:t>l</a:t>
            </a:r>
            <a:r>
              <a:rPr sz="800" spc="-55">
                <a:solidFill>
                  <a:srgbClr val="363636"/>
                </a:solidFill>
                <a:latin typeface="Arial"/>
                <a:cs typeface="Arial"/>
              </a:rPr>
              <a:t>e</a:t>
            </a:r>
            <a:endParaRPr sz="800">
              <a:latin typeface="Arial"/>
              <a:cs typeface="Arial"/>
            </a:endParaRPr>
          </a:p>
        </p:txBody>
      </p:sp>
      <p:pic>
        <p:nvPicPr>
          <p:cNvPr id="6" name="object 6"/>
          <p:cNvPicPr/>
          <p:nvPr/>
        </p:nvPicPr>
        <p:blipFill>
          <a:blip r:embed="rId2" cstate="print"/>
          <a:stretch>
            <a:fillRect/>
          </a:stretch>
        </p:blipFill>
        <p:spPr>
          <a:xfrm>
            <a:off x="967738" y="8625799"/>
            <a:ext cx="1123949" cy="510539"/>
          </a:xfrm>
          <a:prstGeom prst="rect">
            <a:avLst/>
          </a:prstGeom>
        </p:spPr>
      </p:pic>
      <p:pic>
        <p:nvPicPr>
          <p:cNvPr id="7" name="Picture 6" descr="A group of people posing for a photo&#10;&#10;Description automatically generated">
            <a:extLst>
              <a:ext uri="{FF2B5EF4-FFF2-40B4-BE49-F238E27FC236}">
                <a16:creationId xmlns:a16="http://schemas.microsoft.com/office/drawing/2014/main" id="{35F8B0AE-2C94-F33A-88B6-EDB227FF32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700" y="1089359"/>
            <a:ext cx="6181576" cy="455232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17</a:t>
            </a:r>
            <a:endParaRPr sz="1100">
              <a:latin typeface="Arial"/>
              <a:cs typeface="Arial"/>
            </a:endParaRPr>
          </a:p>
        </p:txBody>
      </p:sp>
      <p:sp>
        <p:nvSpPr>
          <p:cNvPr id="3" name="object 3"/>
          <p:cNvSpPr txBox="1"/>
          <p:nvPr/>
        </p:nvSpPr>
        <p:spPr>
          <a:xfrm>
            <a:off x="901700" y="889508"/>
            <a:ext cx="5918200" cy="5565691"/>
          </a:xfrm>
          <a:prstGeom prst="rect">
            <a:avLst/>
          </a:prstGeom>
        </p:spPr>
        <p:txBody>
          <a:bodyPr vert="horz" wrap="square" lIns="0" tIns="12065" rIns="0" bIns="0" rtlCol="0">
            <a:spAutoFit/>
          </a:bodyPr>
          <a:lstStyle/>
          <a:p>
            <a:pPr marL="12699">
              <a:spcBef>
                <a:spcPts val="95"/>
              </a:spcBef>
            </a:pPr>
            <a:r>
              <a:rPr sz="1950" b="1">
                <a:solidFill>
                  <a:srgbClr val="363636"/>
                </a:solidFill>
                <a:latin typeface="Arial"/>
                <a:cs typeface="Arial"/>
              </a:rPr>
              <a:t>Owning and Embracing "Just Looking"</a:t>
            </a:r>
            <a:endParaRPr sz="1950">
              <a:latin typeface="Arial"/>
              <a:cs typeface="Arial"/>
            </a:endParaRPr>
          </a:p>
          <a:p>
            <a:pPr marL="12699">
              <a:spcBef>
                <a:spcPts val="1845"/>
              </a:spcBef>
            </a:pPr>
            <a:r>
              <a:rPr sz="1100" b="1">
                <a:solidFill>
                  <a:srgbClr val="363636"/>
                </a:solidFill>
                <a:latin typeface="Arial"/>
                <a:cs typeface="Arial"/>
              </a:rPr>
              <a:t>Acknowledge and Spin "Just Looking"</a:t>
            </a:r>
            <a:endParaRPr sz="1100">
              <a:latin typeface="Arial"/>
              <a:cs typeface="Arial"/>
            </a:endParaRPr>
          </a:p>
          <a:p>
            <a:pPr>
              <a:spcBef>
                <a:spcPts val="20"/>
              </a:spcBef>
            </a:pPr>
            <a:endParaRPr sz="1200">
              <a:latin typeface="Arial"/>
              <a:cs typeface="Arial"/>
            </a:endParaRPr>
          </a:p>
          <a:p>
            <a:pPr marL="241282" marR="5080" indent="-228583">
              <a:lnSpc>
                <a:spcPct val="117300"/>
              </a:lnSpc>
              <a:buClr>
                <a:srgbClr val="000000"/>
              </a:buClr>
              <a:buSzPct val="90909"/>
              <a:buAutoNum type="arabicParenR"/>
              <a:tabLst>
                <a:tab pos="241282" algn="l"/>
              </a:tabLst>
            </a:pPr>
            <a:r>
              <a:rPr sz="1100">
                <a:solidFill>
                  <a:srgbClr val="363636"/>
                </a:solidFill>
                <a:latin typeface="Arial"/>
                <a:cs typeface="Arial"/>
              </a:rPr>
              <a:t>Customer: “I am just Looking.” RSA: “Great, that is where the process starts!” or “Great, everyone  that has bought from me this week has said that exact same thing!” or “Great, have you been in our  store before? We have a very unique layout!”</a:t>
            </a:r>
            <a:endParaRPr sz="1100">
              <a:latin typeface="Arial"/>
              <a:cs typeface="Arial"/>
            </a:endParaRPr>
          </a:p>
          <a:p>
            <a:pPr marL="241282" marR="122546" indent="-228583">
              <a:lnSpc>
                <a:spcPct val="116399"/>
              </a:lnSpc>
              <a:buClr>
                <a:srgbClr val="000000"/>
              </a:buClr>
              <a:buSzPct val="90909"/>
              <a:buAutoNum type="arabicParenR"/>
              <a:tabLst>
                <a:tab pos="241282" algn="l"/>
              </a:tabLst>
            </a:pPr>
            <a:r>
              <a:rPr sz="1100">
                <a:solidFill>
                  <a:srgbClr val="363636"/>
                </a:solidFill>
                <a:latin typeface="Arial"/>
                <a:cs typeface="Arial"/>
              </a:rPr>
              <a:t>Customer: “I am just looking for a living room.” RSA: Alright, so you are buying a new living room,  that’s great!” Many times, this will get agreement from the customer.</a:t>
            </a:r>
            <a:endParaRPr sz="1100">
              <a:latin typeface="Arial"/>
              <a:cs typeface="Arial"/>
            </a:endParaRPr>
          </a:p>
          <a:p>
            <a:pPr>
              <a:spcBef>
                <a:spcPts val="25"/>
              </a:spcBef>
            </a:pPr>
            <a:endParaRPr sz="1400">
              <a:latin typeface="Arial"/>
              <a:cs typeface="Arial"/>
            </a:endParaRPr>
          </a:p>
          <a:p>
            <a:pPr marL="12699"/>
            <a:r>
              <a:rPr sz="1100" b="1">
                <a:solidFill>
                  <a:srgbClr val="363636"/>
                </a:solidFill>
                <a:latin typeface="Arial"/>
                <a:cs typeface="Arial"/>
              </a:rPr>
              <a:t>Handling the Adamant "Just Looking" Customer</a:t>
            </a:r>
            <a:endParaRPr sz="1100">
              <a:latin typeface="Arial"/>
              <a:cs typeface="Arial"/>
            </a:endParaRPr>
          </a:p>
          <a:p>
            <a:pPr>
              <a:spcBef>
                <a:spcPts val="30"/>
              </a:spcBef>
            </a:pPr>
            <a:endParaRPr sz="1200">
              <a:latin typeface="Arial"/>
              <a:cs typeface="Arial"/>
            </a:endParaRPr>
          </a:p>
          <a:p>
            <a:pPr marL="12699" marR="10159">
              <a:lnSpc>
                <a:spcPct val="116799"/>
              </a:lnSpc>
            </a:pPr>
            <a:r>
              <a:rPr sz="1100">
                <a:solidFill>
                  <a:srgbClr val="363636"/>
                </a:solidFill>
                <a:latin typeface="Arial"/>
                <a:cs typeface="Arial"/>
              </a:rPr>
              <a:t>Customer: “I am REALLY JUST LOOKING!” RSA: “Awesome, enjoy the store and know that I am here to  help and give great service.” or “Absolutely, Let me tell you about the big sale we have going on today!”  or “Let me tell you about our campus. Shop Local Park is made up of 5 different buildings and over  70,000 Sq Ft of great furniture and home décor. I am willing to bet that this will be the most unique and  fun shopping experience that you will have ever had!”</a:t>
            </a:r>
            <a:endParaRPr sz="1100">
              <a:latin typeface="Arial"/>
              <a:cs typeface="Arial"/>
            </a:endParaRPr>
          </a:p>
          <a:p>
            <a:pPr>
              <a:spcBef>
                <a:spcPts val="20"/>
              </a:spcBef>
            </a:pPr>
            <a:endParaRPr sz="1400">
              <a:latin typeface="Arial"/>
              <a:cs typeface="Arial"/>
            </a:endParaRPr>
          </a:p>
          <a:p>
            <a:pPr marL="12699"/>
            <a:r>
              <a:rPr sz="1100" b="1">
                <a:solidFill>
                  <a:srgbClr val="363636"/>
                </a:solidFill>
                <a:latin typeface="Arial"/>
                <a:cs typeface="Arial"/>
              </a:rPr>
              <a:t>Gauging Customer Regard</a:t>
            </a:r>
            <a:endParaRPr sz="1100">
              <a:latin typeface="Arial"/>
              <a:cs typeface="Arial"/>
            </a:endParaRPr>
          </a:p>
          <a:p>
            <a:pPr>
              <a:spcBef>
                <a:spcPts val="45"/>
              </a:spcBef>
            </a:pPr>
            <a:endParaRPr sz="1150">
              <a:latin typeface="Arial"/>
              <a:cs typeface="Arial"/>
            </a:endParaRPr>
          </a:p>
          <a:p>
            <a:pPr marL="241282" marR="60955" indent="-228583">
              <a:lnSpc>
                <a:spcPct val="118200"/>
              </a:lnSpc>
              <a:buClr>
                <a:srgbClr val="000000"/>
              </a:buClr>
              <a:buSzPct val="90909"/>
              <a:buAutoNum type="arabicParenR"/>
              <a:tabLst>
                <a:tab pos="241282" algn="l"/>
              </a:tabLst>
            </a:pPr>
            <a:r>
              <a:rPr sz="1100">
                <a:solidFill>
                  <a:srgbClr val="363636"/>
                </a:solidFill>
                <a:latin typeface="Arial"/>
                <a:cs typeface="Arial"/>
              </a:rPr>
              <a:t>Poor/No Regard - Customer is highly dismissive and not wanting to interact. Use adamant the "Just  Looking" technique above and still ask the 3 questions.</a:t>
            </a:r>
            <a:endParaRPr sz="1100">
              <a:latin typeface="Arial"/>
              <a:cs typeface="Arial"/>
            </a:endParaRPr>
          </a:p>
          <a:p>
            <a:pPr marL="241282" indent="-228583">
              <a:spcBef>
                <a:spcPts val="219"/>
              </a:spcBef>
              <a:buClr>
                <a:srgbClr val="000000"/>
              </a:buClr>
              <a:buSzPct val="90909"/>
              <a:buAutoNum type="arabicParenR"/>
              <a:tabLst>
                <a:tab pos="241282" algn="l"/>
              </a:tabLst>
            </a:pPr>
            <a:r>
              <a:rPr sz="1100">
                <a:solidFill>
                  <a:srgbClr val="363636"/>
                </a:solidFill>
                <a:latin typeface="Arial"/>
                <a:cs typeface="Arial"/>
              </a:rPr>
              <a:t>Lukewarm/OK Regard - Customer is not pushing you away, but not giving you much. Spend time</a:t>
            </a:r>
            <a:endParaRPr sz="1100">
              <a:latin typeface="Arial"/>
              <a:cs typeface="Arial"/>
            </a:endParaRPr>
          </a:p>
          <a:p>
            <a:pPr marL="241282" marR="419703">
              <a:lnSpc>
                <a:spcPct val="116399"/>
              </a:lnSpc>
              <a:spcBef>
                <a:spcPts val="20"/>
              </a:spcBef>
            </a:pPr>
            <a:r>
              <a:rPr sz="1100">
                <a:solidFill>
                  <a:srgbClr val="363636"/>
                </a:solidFill>
                <a:latin typeface="Arial"/>
                <a:cs typeface="Arial"/>
              </a:rPr>
              <a:t>building personal rapport, talk about personal things: Buy a Bed Give a Bed/Community Give  Back/Hope to Dream, and utilize “Power Statements.”</a:t>
            </a:r>
            <a:endParaRPr sz="1100">
              <a:latin typeface="Arial"/>
              <a:cs typeface="Arial"/>
            </a:endParaRPr>
          </a:p>
          <a:p>
            <a:pPr marL="241282" marR="469866" indent="-228583">
              <a:lnSpc>
                <a:spcPts val="1560"/>
              </a:lnSpc>
              <a:spcBef>
                <a:spcPts val="70"/>
              </a:spcBef>
              <a:buClr>
                <a:srgbClr val="000000"/>
              </a:buClr>
              <a:buSzPct val="90909"/>
              <a:buAutoNum type="arabicParenR" startAt="3"/>
              <a:tabLst>
                <a:tab pos="241282" algn="l"/>
              </a:tabLst>
            </a:pPr>
            <a:r>
              <a:rPr sz="1100">
                <a:solidFill>
                  <a:srgbClr val="363636"/>
                </a:solidFill>
                <a:latin typeface="Arial"/>
                <a:cs typeface="Arial"/>
              </a:rPr>
              <a:t>High Regard - Begin transitioning into "Discovering Opportunities." Do not release and STAY  ENGAGED — They like you. You still must ask the 3 questions.</a:t>
            </a:r>
            <a:endParaRPr sz="1100">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18</a:t>
            </a:r>
            <a:endParaRPr sz="1100">
              <a:latin typeface="Arial"/>
              <a:cs typeface="Arial"/>
            </a:endParaRPr>
          </a:p>
        </p:txBody>
      </p:sp>
      <p:sp>
        <p:nvSpPr>
          <p:cNvPr id="3" name="object 3"/>
          <p:cNvSpPr txBox="1"/>
          <p:nvPr/>
        </p:nvSpPr>
        <p:spPr>
          <a:xfrm>
            <a:off x="901701" y="895603"/>
            <a:ext cx="5948045" cy="6504473"/>
          </a:xfrm>
          <a:prstGeom prst="rect">
            <a:avLst/>
          </a:prstGeom>
        </p:spPr>
        <p:txBody>
          <a:bodyPr vert="horz" wrap="square" lIns="0" tIns="12700" rIns="0" bIns="0" rtlCol="0">
            <a:spAutoFit/>
          </a:bodyPr>
          <a:lstStyle/>
          <a:p>
            <a:pPr marL="12699">
              <a:spcBef>
                <a:spcPts val="100"/>
              </a:spcBef>
            </a:pPr>
            <a:r>
              <a:rPr sz="1100" b="1">
                <a:solidFill>
                  <a:srgbClr val="363636"/>
                </a:solidFill>
                <a:latin typeface="Arial"/>
                <a:cs typeface="Arial"/>
              </a:rPr>
              <a:t>Ashley Power Statements</a:t>
            </a:r>
            <a:endParaRPr sz="1100">
              <a:latin typeface="Arial"/>
              <a:cs typeface="Arial"/>
            </a:endParaRPr>
          </a:p>
          <a:p>
            <a:pPr>
              <a:spcBef>
                <a:spcPts val="25"/>
              </a:spcBef>
            </a:pPr>
            <a:endParaRPr sz="1400">
              <a:latin typeface="Arial"/>
              <a:cs typeface="Arial"/>
            </a:endParaRPr>
          </a:p>
          <a:p>
            <a:pPr marL="500978" indent="-260331">
              <a:buClr>
                <a:srgbClr val="000000"/>
              </a:buClr>
              <a:buSzPct val="90909"/>
              <a:buFont typeface="Symbol"/>
              <a:buChar char=""/>
              <a:tabLst>
                <a:tab pos="500978" algn="l"/>
                <a:tab pos="501613" algn="l"/>
              </a:tabLst>
            </a:pPr>
            <a:r>
              <a:rPr sz="1100">
                <a:solidFill>
                  <a:srgbClr val="363636"/>
                </a:solidFill>
                <a:latin typeface="Arial"/>
                <a:cs typeface="Arial"/>
              </a:rPr>
              <a:t>Ashley is the largest retailer of Home Furnishings and Mattresses in the WORLD!</a:t>
            </a:r>
            <a:endParaRPr sz="1100">
              <a:latin typeface="Arial"/>
              <a:cs typeface="Arial"/>
            </a:endParaRPr>
          </a:p>
          <a:p>
            <a:pPr marL="469866" marR="34922" indent="-228583">
              <a:lnSpc>
                <a:spcPct val="116399"/>
              </a:lnSpc>
              <a:buSzPct val="90909"/>
              <a:buFont typeface="Symbol"/>
              <a:buChar char=""/>
              <a:tabLst>
                <a:tab pos="500978" algn="l"/>
                <a:tab pos="501613" algn="l"/>
              </a:tabLst>
            </a:pPr>
            <a:r>
              <a:t>	</a:t>
            </a:r>
            <a:r>
              <a:rPr sz="1100">
                <a:solidFill>
                  <a:srgbClr val="363636"/>
                </a:solidFill>
                <a:latin typeface="Arial"/>
                <a:cs typeface="Arial"/>
              </a:rPr>
              <a:t>Ashley gives back! Through our Hope to Dream initiative, we give new mattresses to children in  need in our local community. Because of Ashley and our partners, over 50,000 children have</a:t>
            </a:r>
            <a:endParaRPr sz="1100">
              <a:latin typeface="Arial"/>
              <a:cs typeface="Arial"/>
            </a:endParaRPr>
          </a:p>
          <a:p>
            <a:pPr marL="469866">
              <a:spcBef>
                <a:spcPts val="240"/>
              </a:spcBef>
            </a:pPr>
            <a:r>
              <a:rPr sz="1100">
                <a:solidFill>
                  <a:srgbClr val="363636"/>
                </a:solidFill>
                <a:latin typeface="Arial"/>
                <a:cs typeface="Arial"/>
              </a:rPr>
              <a:t>received new beds every year for the last 7 years!</a:t>
            </a:r>
            <a:endParaRPr sz="1100">
              <a:latin typeface="Arial"/>
              <a:cs typeface="Arial"/>
            </a:endParaRPr>
          </a:p>
          <a:p>
            <a:pPr marL="469866" marR="20318" indent="-228583">
              <a:lnSpc>
                <a:spcPct val="116399"/>
              </a:lnSpc>
              <a:buSzPct val="90909"/>
              <a:buFont typeface="Symbol"/>
              <a:buChar char=""/>
              <a:tabLst>
                <a:tab pos="500978" algn="l"/>
                <a:tab pos="501613" algn="l"/>
                <a:tab pos="5636485" algn="l"/>
              </a:tabLst>
            </a:pPr>
            <a:r>
              <a:t>	</a:t>
            </a:r>
            <a:r>
              <a:rPr sz="1100">
                <a:solidFill>
                  <a:srgbClr val="363636"/>
                </a:solidFill>
                <a:latin typeface="Arial"/>
                <a:cs typeface="Arial"/>
              </a:rPr>
              <a:t>We are proud to bring you, what we feel is, the “Best Looking” furniture store in </a:t>
            </a:r>
            <a:r>
              <a:rPr sz="1100" u="sng">
                <a:solidFill>
                  <a:srgbClr val="363636"/>
                </a:solidFill>
                <a:uFill>
                  <a:solidFill>
                    <a:srgbClr val="353535"/>
                  </a:solidFill>
                </a:uFill>
                <a:latin typeface="Times New Roman"/>
                <a:cs typeface="Times New Roman"/>
              </a:rPr>
              <a:t> 	</a:t>
            </a:r>
            <a:r>
              <a:rPr sz="1100">
                <a:solidFill>
                  <a:srgbClr val="363636"/>
                </a:solidFill>
                <a:latin typeface="Arial"/>
                <a:cs typeface="Arial"/>
              </a:rPr>
              <a:t>. You  will not find a store in a major city that looks any better than our store does!</a:t>
            </a:r>
            <a:endParaRPr sz="1100">
              <a:latin typeface="Arial"/>
              <a:cs typeface="Arial"/>
            </a:endParaRPr>
          </a:p>
          <a:p>
            <a:pPr>
              <a:spcBef>
                <a:spcPts val="20"/>
              </a:spcBef>
              <a:buFont typeface="Symbol"/>
              <a:buChar char=""/>
            </a:pPr>
            <a:endParaRPr sz="1400">
              <a:latin typeface="Arial"/>
              <a:cs typeface="Arial"/>
            </a:endParaRPr>
          </a:p>
          <a:p>
            <a:pPr marL="12699"/>
            <a:r>
              <a:rPr sz="1100" b="1">
                <a:solidFill>
                  <a:srgbClr val="363636"/>
                </a:solidFill>
                <a:latin typeface="Arial"/>
                <a:cs typeface="Arial"/>
              </a:rPr>
              <a:t>Gamble Home Power Statements</a:t>
            </a:r>
            <a:endParaRPr sz="1100">
              <a:latin typeface="Arial"/>
              <a:cs typeface="Arial"/>
            </a:endParaRPr>
          </a:p>
          <a:p>
            <a:pPr>
              <a:spcBef>
                <a:spcPts val="30"/>
              </a:spcBef>
            </a:pPr>
            <a:endParaRPr sz="1200">
              <a:latin typeface="Arial"/>
              <a:cs typeface="Arial"/>
            </a:endParaRPr>
          </a:p>
          <a:p>
            <a:pPr marL="469866" marR="5080" indent="-228583">
              <a:lnSpc>
                <a:spcPct val="116700"/>
              </a:lnSpc>
              <a:buSzPct val="90909"/>
              <a:buFont typeface="Symbol"/>
              <a:buChar char=""/>
              <a:tabLst>
                <a:tab pos="500978" algn="l"/>
                <a:tab pos="501613" algn="l"/>
              </a:tabLst>
            </a:pPr>
            <a:r>
              <a:t>	</a:t>
            </a:r>
            <a:r>
              <a:rPr sz="1100">
                <a:solidFill>
                  <a:srgbClr val="363636"/>
                </a:solidFill>
                <a:latin typeface="Arial"/>
                <a:cs typeface="Arial"/>
              </a:rPr>
              <a:t>Gamble Home is a Locally Owned and Operated Business that gives back to the community  through the “Gamble Gives Back” Initiatives like Buy a Bed, Give a Bed, our Annual Toy Drive,  and the Back to School Backpack Drive. We work with LOCAL organizations such as Christians for  Kids, the Paragould Children’s Home, the Walnut Ridge Children’s Shelter, and Families Inc. to  help improve the lives of children in need in our local communities. None of this would be  possible without the continued business and support from our local customer---YOU!</a:t>
            </a:r>
            <a:endParaRPr sz="1100">
              <a:latin typeface="Arial"/>
              <a:cs typeface="Arial"/>
            </a:endParaRPr>
          </a:p>
          <a:p>
            <a:pPr marL="469866" marR="33653" indent="-228583">
              <a:lnSpc>
                <a:spcPct val="117000"/>
              </a:lnSpc>
              <a:spcBef>
                <a:spcPts val="20"/>
              </a:spcBef>
              <a:buSzPct val="90909"/>
              <a:buFont typeface="Symbol"/>
              <a:buChar char=""/>
              <a:tabLst>
                <a:tab pos="500978" algn="l"/>
                <a:tab pos="501613" algn="l"/>
              </a:tabLst>
            </a:pPr>
            <a:r>
              <a:t>	</a:t>
            </a:r>
            <a:r>
              <a:rPr sz="1100">
                <a:solidFill>
                  <a:srgbClr val="363636"/>
                </a:solidFill>
                <a:latin typeface="Arial"/>
                <a:cs typeface="Arial"/>
              </a:rPr>
              <a:t>Gamble Home carries the widest variety of furniture and home décor in North East Arkansas  and possibly the whole state. We have great manufacturing relationships with brands you know  and trust, and we also have searched out unique finds. You will find merchandise that fits all  styles and budgets. We offer Value, Style, and Quality that is on trend and affordable.</a:t>
            </a:r>
            <a:endParaRPr sz="1100">
              <a:latin typeface="Arial"/>
              <a:cs typeface="Arial"/>
            </a:endParaRPr>
          </a:p>
          <a:p>
            <a:pPr marL="469866" marR="356209" indent="-228583">
              <a:lnSpc>
                <a:spcPct val="116399"/>
              </a:lnSpc>
              <a:buSzPct val="90909"/>
              <a:buFont typeface="Symbol"/>
              <a:buChar char=""/>
              <a:tabLst>
                <a:tab pos="500978" algn="l"/>
                <a:tab pos="501613" algn="l"/>
              </a:tabLst>
            </a:pPr>
            <a:r>
              <a:t>	</a:t>
            </a:r>
            <a:r>
              <a:rPr sz="1100">
                <a:solidFill>
                  <a:srgbClr val="363636"/>
                </a:solidFill>
                <a:latin typeface="Arial"/>
                <a:cs typeface="Arial"/>
              </a:rPr>
              <a:t>Gamble Home has a layout that is like no other. We have over 70,000 square feet in five  different buildings that make up Shop Local Park. Free transportation is provided between</a:t>
            </a:r>
            <a:endParaRPr sz="1100">
              <a:latin typeface="Arial"/>
              <a:cs typeface="Arial"/>
            </a:endParaRPr>
          </a:p>
          <a:p>
            <a:pPr marL="469866">
              <a:spcBef>
                <a:spcPts val="240"/>
              </a:spcBef>
            </a:pPr>
            <a:r>
              <a:rPr sz="1100">
                <a:solidFill>
                  <a:srgbClr val="363636"/>
                </a:solidFill>
                <a:latin typeface="Arial"/>
                <a:cs typeface="Arial"/>
              </a:rPr>
              <a:t>buildings so that you can see all we have to offer.</a:t>
            </a:r>
            <a:endParaRPr sz="1100">
              <a:latin typeface="Arial"/>
              <a:cs typeface="Arial"/>
            </a:endParaRPr>
          </a:p>
          <a:p>
            <a:pPr marL="469866" marR="26668" indent="-228583">
              <a:lnSpc>
                <a:spcPts val="1560"/>
              </a:lnSpc>
              <a:spcBef>
                <a:spcPts val="65"/>
              </a:spcBef>
              <a:buSzPct val="90909"/>
              <a:buFont typeface="Symbol"/>
              <a:buChar char=""/>
              <a:tabLst>
                <a:tab pos="500978" algn="l"/>
                <a:tab pos="501613" algn="l"/>
              </a:tabLst>
            </a:pPr>
            <a:r>
              <a:t>	</a:t>
            </a:r>
            <a:r>
              <a:rPr sz="1100">
                <a:solidFill>
                  <a:srgbClr val="363636"/>
                </a:solidFill>
                <a:latin typeface="Arial"/>
                <a:cs typeface="Arial"/>
              </a:rPr>
              <a:t>Buy it Today, Get it Today -- We have the largest selection of products in Arkansas and the Mid-  South that you can buy and take with you today!</a:t>
            </a:r>
            <a:endParaRPr sz="1100">
              <a:latin typeface="Arial"/>
              <a:cs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19</a:t>
            </a:r>
            <a:endParaRPr sz="1100">
              <a:latin typeface="Arial"/>
              <a:cs typeface="Arial"/>
            </a:endParaRPr>
          </a:p>
        </p:txBody>
      </p:sp>
      <p:sp>
        <p:nvSpPr>
          <p:cNvPr id="3" name="object 3"/>
          <p:cNvSpPr txBox="1"/>
          <p:nvPr/>
        </p:nvSpPr>
        <p:spPr>
          <a:xfrm>
            <a:off x="912812" y="1143000"/>
            <a:ext cx="5946775" cy="4873385"/>
          </a:xfrm>
          <a:prstGeom prst="rect">
            <a:avLst/>
          </a:prstGeom>
        </p:spPr>
        <p:txBody>
          <a:bodyPr vert="horz" wrap="square" lIns="0" tIns="12700" rIns="0" bIns="0" rtlCol="0">
            <a:spAutoFit/>
          </a:bodyPr>
          <a:lstStyle/>
          <a:p>
            <a:pPr marL="12699">
              <a:spcBef>
                <a:spcPts val="100"/>
              </a:spcBef>
            </a:pPr>
            <a:r>
              <a:rPr sz="1100" b="1">
                <a:solidFill>
                  <a:srgbClr val="363636"/>
                </a:solidFill>
                <a:latin typeface="Arial"/>
                <a:cs typeface="Arial"/>
              </a:rPr>
              <a:t>Keys to a Successful Greeting</a:t>
            </a:r>
            <a:endParaRPr sz="1100">
              <a:latin typeface="Arial"/>
              <a:cs typeface="Arial"/>
            </a:endParaRPr>
          </a:p>
          <a:p>
            <a:pPr>
              <a:spcBef>
                <a:spcPts val="25"/>
              </a:spcBef>
            </a:pPr>
            <a:endParaRPr sz="1400">
              <a:latin typeface="Arial"/>
              <a:cs typeface="Arial"/>
            </a:endParaRPr>
          </a:p>
          <a:p>
            <a:pPr marL="469866" indent="-228583">
              <a:buClr>
                <a:srgbClr val="000000"/>
              </a:buClr>
              <a:buSzPct val="90909"/>
              <a:buFont typeface="Arial"/>
              <a:buAutoNum type="arabicPeriod"/>
              <a:tabLst>
                <a:tab pos="469231" algn="l"/>
                <a:tab pos="469866" algn="l"/>
              </a:tabLst>
            </a:pPr>
            <a:r>
              <a:rPr sz="1100" b="1">
                <a:solidFill>
                  <a:srgbClr val="363636"/>
                </a:solidFill>
                <a:latin typeface="Arial"/>
                <a:cs typeface="Arial"/>
              </a:rPr>
              <a:t>Be Ready</a:t>
            </a:r>
            <a:r>
              <a:rPr sz="1100">
                <a:solidFill>
                  <a:srgbClr val="363636"/>
                </a:solidFill>
                <a:latin typeface="Arial"/>
                <a:cs typeface="Arial"/>
              </a:rPr>
              <a:t>--- Be where you are supposed to be and focused on what you need to do.</a:t>
            </a:r>
            <a:endParaRPr sz="1100">
              <a:latin typeface="Arial"/>
              <a:cs typeface="Arial"/>
            </a:endParaRPr>
          </a:p>
          <a:p>
            <a:pPr marL="469866" marR="59050" indent="-228583">
              <a:lnSpc>
                <a:spcPct val="116399"/>
              </a:lnSpc>
              <a:buClr>
                <a:srgbClr val="000000"/>
              </a:buClr>
              <a:buSzPct val="90909"/>
              <a:buFont typeface="Arial"/>
              <a:buAutoNum type="arabicPeriod"/>
              <a:tabLst>
                <a:tab pos="469231" algn="l"/>
                <a:tab pos="469866" algn="l"/>
              </a:tabLst>
            </a:pPr>
            <a:r>
              <a:rPr sz="1100" b="1">
                <a:solidFill>
                  <a:srgbClr val="363636"/>
                </a:solidFill>
                <a:latin typeface="Arial"/>
                <a:cs typeface="Arial"/>
              </a:rPr>
              <a:t>SMILE!!! </a:t>
            </a:r>
            <a:r>
              <a:rPr sz="1100">
                <a:solidFill>
                  <a:srgbClr val="363636"/>
                </a:solidFill>
                <a:latin typeface="Arial"/>
                <a:cs typeface="Arial"/>
              </a:rPr>
              <a:t>A Smile brings a smile in return. People want to deal and associate with happy people.  It is also harder in human nature to be rude or dismissive to someone who is smiling and</a:t>
            </a:r>
            <a:endParaRPr sz="1100">
              <a:latin typeface="Arial"/>
              <a:cs typeface="Arial"/>
            </a:endParaRPr>
          </a:p>
          <a:p>
            <a:pPr marL="469866">
              <a:spcBef>
                <a:spcPts val="240"/>
              </a:spcBef>
            </a:pPr>
            <a:r>
              <a:rPr sz="1100">
                <a:solidFill>
                  <a:srgbClr val="363636"/>
                </a:solidFill>
                <a:latin typeface="Arial"/>
                <a:cs typeface="Arial"/>
              </a:rPr>
              <a:t>energetic. It is the “Universal Language,” I smile in every language known to society!</a:t>
            </a:r>
            <a:endParaRPr sz="1100">
              <a:latin typeface="Arial"/>
              <a:cs typeface="Arial"/>
            </a:endParaRPr>
          </a:p>
          <a:p>
            <a:pPr marL="469866" marR="5080" indent="-228583">
              <a:lnSpc>
                <a:spcPct val="116399"/>
              </a:lnSpc>
              <a:buClr>
                <a:srgbClr val="000000"/>
              </a:buClr>
              <a:buSzPct val="90909"/>
              <a:buFont typeface="Arial"/>
              <a:buAutoNum type="arabicPeriod" startAt="3"/>
              <a:tabLst>
                <a:tab pos="469231" algn="l"/>
                <a:tab pos="469866" algn="l"/>
              </a:tabLst>
            </a:pPr>
            <a:r>
              <a:rPr sz="1100" b="1">
                <a:solidFill>
                  <a:srgbClr val="363636"/>
                </a:solidFill>
                <a:latin typeface="Arial"/>
                <a:cs typeface="Arial"/>
              </a:rPr>
              <a:t>Expect "Just Looking/I’m not going buy today!" </a:t>
            </a:r>
            <a:r>
              <a:rPr sz="1100">
                <a:solidFill>
                  <a:srgbClr val="363636"/>
                </a:solidFill>
                <a:latin typeface="Arial"/>
                <a:cs typeface="Arial"/>
              </a:rPr>
              <a:t>-- Be mentally prepared for this or any  response. Lack of proper focus will lead to poor fundamental execution which will surely get you</a:t>
            </a:r>
            <a:endParaRPr sz="1100">
              <a:latin typeface="Arial"/>
              <a:cs typeface="Arial"/>
            </a:endParaRPr>
          </a:p>
          <a:p>
            <a:pPr marL="469866" marR="93338">
              <a:lnSpc>
                <a:spcPct val="116399"/>
              </a:lnSpc>
              <a:spcBef>
                <a:spcPts val="20"/>
              </a:spcBef>
            </a:pPr>
            <a:r>
              <a:rPr sz="1100">
                <a:solidFill>
                  <a:srgbClr val="363636"/>
                </a:solidFill>
                <a:latin typeface="Arial"/>
                <a:cs typeface="Arial"/>
              </a:rPr>
              <a:t>a stereotypical response and have an adverse impact on what you believe about the customer.  You must connect with the customer to connect to the fact that they are in the store  intentionally and those intentions are to buy at some point, most often today.</a:t>
            </a:r>
            <a:endParaRPr sz="1100">
              <a:latin typeface="Arial"/>
              <a:cs typeface="Arial"/>
            </a:endParaRPr>
          </a:p>
          <a:p>
            <a:pPr marL="469866" marR="86354" indent="-228583">
              <a:lnSpc>
                <a:spcPct val="117000"/>
              </a:lnSpc>
              <a:spcBef>
                <a:spcPts val="20"/>
              </a:spcBef>
              <a:buClr>
                <a:srgbClr val="000000"/>
              </a:buClr>
              <a:buSzPct val="90909"/>
              <a:buFont typeface="Arial"/>
              <a:buAutoNum type="arabicPeriod" startAt="4"/>
              <a:tabLst>
                <a:tab pos="469231" algn="l"/>
                <a:tab pos="469866" algn="l"/>
              </a:tabLst>
            </a:pPr>
            <a:r>
              <a:rPr sz="1100" b="1">
                <a:solidFill>
                  <a:srgbClr val="363636"/>
                </a:solidFill>
                <a:latin typeface="Arial"/>
                <a:cs typeface="Arial"/>
              </a:rPr>
              <a:t>Embrace the #1 buying signal you get </a:t>
            </a:r>
            <a:r>
              <a:rPr sz="1100">
                <a:solidFill>
                  <a:srgbClr val="363636"/>
                </a:solidFill>
                <a:latin typeface="Arial"/>
                <a:cs typeface="Arial"/>
              </a:rPr>
              <a:t>--- They drove here, got out of their car, and came into  the store. (Gamble's Main Store specifically ---- No one drives out here by accident because we  are off the beaten path, and it is not easy to get into the parking lot. They are here on purpose,  with purpose, to buy something!</a:t>
            </a:r>
            <a:endParaRPr sz="1100">
              <a:latin typeface="Arial"/>
              <a:cs typeface="Arial"/>
            </a:endParaRPr>
          </a:p>
          <a:p>
            <a:pPr marL="469866" marR="87624" indent="-228583">
              <a:lnSpc>
                <a:spcPct val="116399"/>
              </a:lnSpc>
              <a:buClr>
                <a:srgbClr val="000000"/>
              </a:buClr>
              <a:buSzPct val="90909"/>
              <a:buFont typeface="Arial"/>
              <a:buAutoNum type="arabicPeriod" startAt="4"/>
              <a:tabLst>
                <a:tab pos="469231" algn="l"/>
                <a:tab pos="469866" algn="l"/>
              </a:tabLst>
            </a:pPr>
            <a:r>
              <a:rPr sz="1100" b="1">
                <a:solidFill>
                  <a:srgbClr val="363636"/>
                </a:solidFill>
                <a:latin typeface="Arial"/>
                <a:cs typeface="Arial"/>
              </a:rPr>
              <a:t>Keep to the program</a:t>
            </a:r>
            <a:r>
              <a:rPr sz="1100">
                <a:solidFill>
                  <a:srgbClr val="363636"/>
                </a:solidFill>
                <a:latin typeface="Arial"/>
                <a:cs typeface="Arial"/>
              </a:rPr>
              <a:t>. Trust the process and stay on track. Do the right things and your feelings  will catch up.</a:t>
            </a:r>
            <a:endParaRPr sz="1100">
              <a:latin typeface="Arial"/>
              <a:cs typeface="Arial"/>
            </a:endParaRPr>
          </a:p>
          <a:p>
            <a:pPr marL="469866" marR="197470" indent="-228583">
              <a:lnSpc>
                <a:spcPct val="116399"/>
              </a:lnSpc>
              <a:spcBef>
                <a:spcPts val="20"/>
              </a:spcBef>
              <a:buClr>
                <a:srgbClr val="000000"/>
              </a:buClr>
              <a:buSzPct val="90909"/>
              <a:buFont typeface="Arial"/>
              <a:buAutoNum type="arabicPeriod" startAt="4"/>
              <a:tabLst>
                <a:tab pos="469231" algn="l"/>
                <a:tab pos="469866" algn="l"/>
              </a:tabLst>
            </a:pPr>
            <a:r>
              <a:rPr sz="1100" b="1">
                <a:solidFill>
                  <a:srgbClr val="363636"/>
                </a:solidFill>
                <a:latin typeface="Arial"/>
                <a:cs typeface="Arial"/>
              </a:rPr>
              <a:t>Give your name and get theirs </a:t>
            </a:r>
            <a:r>
              <a:rPr sz="1100">
                <a:solidFill>
                  <a:srgbClr val="363636"/>
                </a:solidFill>
                <a:latin typeface="Arial"/>
                <a:cs typeface="Arial"/>
              </a:rPr>
              <a:t>— It is Biblical. People aren’t made to be rude and dismissive;  they learn to be. If they have your name and you have theirs, you become more human and  they will have a harder time being rude or dismissive.</a:t>
            </a:r>
            <a:endParaRPr sz="1100">
              <a:latin typeface="Arial"/>
              <a:cs typeface="Arial"/>
            </a:endParaRPr>
          </a:p>
          <a:p>
            <a:pPr marL="469866" indent="-228583">
              <a:spcBef>
                <a:spcPts val="240"/>
              </a:spcBef>
              <a:buClr>
                <a:srgbClr val="000000"/>
              </a:buClr>
              <a:buSzPct val="90909"/>
              <a:buFont typeface="Arial"/>
              <a:buAutoNum type="arabicPeriod" startAt="4"/>
              <a:tabLst>
                <a:tab pos="469231" algn="l"/>
                <a:tab pos="469866" algn="l"/>
              </a:tabLst>
            </a:pPr>
            <a:r>
              <a:rPr sz="1100" b="1">
                <a:solidFill>
                  <a:srgbClr val="363636"/>
                </a:solidFill>
                <a:latin typeface="Arial"/>
                <a:cs typeface="Arial"/>
              </a:rPr>
              <a:t>Take Control and Stay in Control.</a:t>
            </a:r>
            <a:endParaRPr sz="1100">
              <a:latin typeface="Arial"/>
              <a:cs typeface="Arial"/>
            </a:endParaRPr>
          </a:p>
          <a:p>
            <a:pPr marL="469866" marR="92068" indent="-228583">
              <a:lnSpc>
                <a:spcPct val="116399"/>
              </a:lnSpc>
              <a:buSzPct val="90909"/>
              <a:buFont typeface="Arial"/>
              <a:buAutoNum type="arabicPeriod" startAt="4"/>
              <a:tabLst>
                <a:tab pos="469231" algn="l"/>
                <a:tab pos="469866" algn="l"/>
              </a:tabLst>
            </a:pPr>
            <a:r>
              <a:rPr sz="1100" b="1">
                <a:solidFill>
                  <a:srgbClr val="363636"/>
                </a:solidFill>
                <a:latin typeface="Arial"/>
                <a:cs typeface="Arial"/>
              </a:rPr>
              <a:t>Never take the 1st “Just Looking” for an answer</a:t>
            </a:r>
            <a:r>
              <a:rPr sz="1100">
                <a:solidFill>
                  <a:srgbClr val="363636"/>
                </a:solidFill>
                <a:latin typeface="Arial"/>
                <a:cs typeface="Arial"/>
              </a:rPr>
              <a:t>. Always try to overcome using the techniques  in this training.</a:t>
            </a:r>
            <a:endParaRPr sz="1100">
              <a:latin typeface="Arial"/>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21</a:t>
            </a:r>
            <a:endParaRPr sz="1100">
              <a:latin typeface="Arial"/>
              <a:cs typeface="Arial"/>
            </a:endParaRPr>
          </a:p>
        </p:txBody>
      </p:sp>
      <p:sp>
        <p:nvSpPr>
          <p:cNvPr id="3" name="object 3"/>
          <p:cNvSpPr txBox="1">
            <a:spLocks noGrp="1"/>
          </p:cNvSpPr>
          <p:nvPr>
            <p:ph type="title"/>
          </p:nvPr>
        </p:nvSpPr>
        <p:spPr>
          <a:xfrm>
            <a:off x="747085" y="906614"/>
            <a:ext cx="6277881" cy="1097223"/>
          </a:xfrm>
          <a:prstGeom prst="rect">
            <a:avLst/>
          </a:prstGeom>
        </p:spPr>
        <p:txBody>
          <a:bodyPr vert="horz" wrap="square" lIns="0" tIns="3175" rIns="0" bIns="0" rtlCol="0">
            <a:spAutoFit/>
          </a:bodyPr>
          <a:lstStyle/>
          <a:p>
            <a:pPr marL="1358801" marR="5080" indent="-1346737">
              <a:lnSpc>
                <a:spcPct val="101699"/>
              </a:lnSpc>
              <a:spcBef>
                <a:spcPts val="25"/>
              </a:spcBef>
            </a:pPr>
            <a:r>
              <a:t>II. Discovering Opportunities -  Draw the Room</a:t>
            </a:r>
          </a:p>
        </p:txBody>
      </p:sp>
      <p:sp>
        <p:nvSpPr>
          <p:cNvPr id="4" name="object 4"/>
          <p:cNvSpPr txBox="1"/>
          <p:nvPr/>
        </p:nvSpPr>
        <p:spPr>
          <a:xfrm>
            <a:off x="114125" y="7772400"/>
            <a:ext cx="7543799" cy="1720727"/>
          </a:xfrm>
          <a:prstGeom prst="rect">
            <a:avLst/>
          </a:prstGeom>
        </p:spPr>
        <p:txBody>
          <a:bodyPr vert="horz" wrap="square" lIns="0" tIns="6985" rIns="0" bIns="0" rtlCol="0">
            <a:spAutoFit/>
          </a:bodyPr>
          <a:lstStyle/>
          <a:p>
            <a:pPr marL="12699" marR="5080" algn="ctr">
              <a:lnSpc>
                <a:spcPct val="101499"/>
              </a:lnSpc>
              <a:spcBef>
                <a:spcPts val="55"/>
              </a:spcBef>
            </a:pPr>
            <a:r>
              <a:rPr sz="2800">
                <a:latin typeface="Arial"/>
                <a:cs typeface="Arial"/>
              </a:rPr>
              <a:t>Drawing the Room is the #1 communication tool you  have in your arsenal. Thus, it is the "one thing" that  changes everything in selling home furnishings.</a:t>
            </a:r>
          </a:p>
        </p:txBody>
      </p:sp>
      <p:pic>
        <p:nvPicPr>
          <p:cNvPr id="5" name="object 5"/>
          <p:cNvPicPr/>
          <p:nvPr/>
        </p:nvPicPr>
        <p:blipFill>
          <a:blip r:embed="rId2" cstate="print"/>
          <a:stretch>
            <a:fillRect/>
          </a:stretch>
        </p:blipFill>
        <p:spPr>
          <a:xfrm>
            <a:off x="0" y="2030610"/>
            <a:ext cx="7772400" cy="551319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22</a:t>
            </a:r>
            <a:endParaRPr sz="1100">
              <a:latin typeface="Arial"/>
              <a:cs typeface="Arial"/>
            </a:endParaRPr>
          </a:p>
        </p:txBody>
      </p:sp>
      <p:sp>
        <p:nvSpPr>
          <p:cNvPr id="3" name="object 3"/>
          <p:cNvSpPr txBox="1"/>
          <p:nvPr/>
        </p:nvSpPr>
        <p:spPr>
          <a:xfrm>
            <a:off x="678719" y="838200"/>
            <a:ext cx="6414961" cy="7874207"/>
          </a:xfrm>
          <a:prstGeom prst="rect">
            <a:avLst/>
          </a:prstGeom>
        </p:spPr>
        <p:txBody>
          <a:bodyPr vert="horz" wrap="square" lIns="0" tIns="38100" rIns="0" bIns="0" numCol="1" rtlCol="0">
            <a:spAutoFit/>
          </a:bodyPr>
          <a:lstStyle/>
          <a:p>
            <a:pPr marL="469883" indent="-228600">
              <a:spcBef>
                <a:spcPts val="300"/>
              </a:spcBef>
              <a:buClr>
                <a:srgbClr val="000000"/>
              </a:buClr>
              <a:buSzPct val="95238"/>
              <a:buFont typeface="+mj-lt"/>
              <a:buAutoNum type="arabicPeriod"/>
              <a:tabLst>
                <a:tab pos="469231" algn="l"/>
                <a:tab pos="469866" algn="l"/>
              </a:tabLst>
            </a:pPr>
            <a:r>
              <a:rPr sz="1050" b="1">
                <a:solidFill>
                  <a:srgbClr val="363636"/>
                </a:solidFill>
                <a:latin typeface="Arial"/>
                <a:cs typeface="Arial"/>
              </a:rPr>
              <a:t>If they have told you a room or product then DRAW THE ROOM!</a:t>
            </a:r>
            <a:endParaRPr lang="en-US" sz="1050" b="1">
              <a:latin typeface="Arial"/>
              <a:cs typeface="Arial"/>
            </a:endParaRPr>
          </a:p>
          <a:p>
            <a:pPr marL="927083" lvl="1" indent="-228600">
              <a:spcBef>
                <a:spcPts val="300"/>
              </a:spcBef>
              <a:buClr>
                <a:srgbClr val="000000"/>
              </a:buClr>
              <a:buSzPct val="95238"/>
              <a:buFont typeface="+mj-lt"/>
              <a:buAutoNum type="arabicPeriod"/>
              <a:tabLst>
                <a:tab pos="469231" algn="l"/>
                <a:tab pos="469866" algn="l"/>
              </a:tabLst>
            </a:pPr>
            <a:r>
              <a:rPr sz="1050">
                <a:solidFill>
                  <a:srgbClr val="363636"/>
                </a:solidFill>
                <a:latin typeface="Arial"/>
                <a:cs typeface="Arial"/>
              </a:rPr>
              <a:t>Ask “Is your room square or rectangular?”</a:t>
            </a:r>
            <a:endParaRPr lang="en-US" sz="1050">
              <a:latin typeface="Arial"/>
              <a:cs typeface="Arial"/>
            </a:endParaRPr>
          </a:p>
          <a:p>
            <a:pPr marL="927083" lvl="1" indent="-228600">
              <a:spcBef>
                <a:spcPts val="300"/>
              </a:spcBef>
              <a:buClr>
                <a:srgbClr val="000000"/>
              </a:buClr>
              <a:buSzPct val="95238"/>
              <a:buFont typeface="+mj-lt"/>
              <a:buAutoNum type="arabicPeriod"/>
              <a:tabLst>
                <a:tab pos="469231" algn="l"/>
                <a:tab pos="469866" algn="l"/>
              </a:tabLst>
            </a:pPr>
            <a:r>
              <a:rPr sz="1050">
                <a:solidFill>
                  <a:srgbClr val="363636"/>
                </a:solidFill>
                <a:latin typeface="Arial"/>
                <a:cs typeface="Arial"/>
              </a:rPr>
              <a:t>Once a response is heard, draw a square or rectangle on paper.</a:t>
            </a:r>
            <a:endParaRPr lang="en-US" sz="1050">
              <a:latin typeface="Arial"/>
              <a:cs typeface="Arial"/>
            </a:endParaRPr>
          </a:p>
          <a:p>
            <a:pPr marL="927083" lvl="1" indent="-228600">
              <a:spcBef>
                <a:spcPts val="300"/>
              </a:spcBef>
              <a:buClr>
                <a:srgbClr val="000000"/>
              </a:buClr>
              <a:buSzPct val="95238"/>
              <a:buFont typeface="+mj-lt"/>
              <a:buAutoNum type="arabicPeriod"/>
              <a:tabLst>
                <a:tab pos="469231" algn="l"/>
                <a:tab pos="469866" algn="l"/>
              </a:tabLst>
            </a:pPr>
            <a:r>
              <a:rPr sz="1050">
                <a:solidFill>
                  <a:srgbClr val="363636"/>
                </a:solidFill>
                <a:latin typeface="Arial"/>
                <a:cs typeface="Arial"/>
              </a:rPr>
              <a:t>Hand the paper/pad to the customer and have them draw out their room (doors, windows,</a:t>
            </a:r>
            <a:r>
              <a:rPr lang="en-US" sz="1050">
                <a:latin typeface="Arial"/>
                <a:cs typeface="Arial"/>
              </a:rPr>
              <a:t> </a:t>
            </a:r>
            <a:r>
              <a:rPr sz="1050">
                <a:solidFill>
                  <a:srgbClr val="363636"/>
                </a:solidFill>
                <a:latin typeface="Arial"/>
                <a:cs typeface="Arial"/>
              </a:rPr>
              <a:t>TV, fireplace, built-ins, pathways, adjoining rooms, sight lines, current furniture and </a:t>
            </a:r>
            <a:r>
              <a:rPr lang="en-US" sz="1050">
                <a:solidFill>
                  <a:srgbClr val="363636"/>
                </a:solidFill>
                <a:latin typeface="Arial"/>
                <a:cs typeface="Arial"/>
              </a:rPr>
              <a:t> </a:t>
            </a:r>
            <a:r>
              <a:rPr sz="1050">
                <a:solidFill>
                  <a:srgbClr val="363636"/>
                </a:solidFill>
                <a:latin typeface="Arial"/>
                <a:cs typeface="Arial"/>
              </a:rPr>
              <a:t>placement). It is key to have them do it—their PARTICIPATION is critical to maximize</a:t>
            </a:r>
            <a:r>
              <a:rPr lang="en-US" sz="1050">
                <a:solidFill>
                  <a:srgbClr val="363636"/>
                </a:solidFill>
                <a:latin typeface="Arial"/>
                <a:cs typeface="Arial"/>
              </a:rPr>
              <a:t> </a:t>
            </a:r>
            <a:r>
              <a:rPr sz="1050">
                <a:solidFill>
                  <a:srgbClr val="363636"/>
                </a:solidFill>
                <a:latin typeface="Arial"/>
                <a:cs typeface="Arial"/>
              </a:rPr>
              <a:t>impact.</a:t>
            </a:r>
            <a:endParaRPr lang="en-US" sz="1050">
              <a:latin typeface="Arial"/>
              <a:cs typeface="Arial"/>
            </a:endParaRPr>
          </a:p>
          <a:p>
            <a:pPr marL="927083" lvl="1" indent="-228600">
              <a:spcBef>
                <a:spcPts val="300"/>
              </a:spcBef>
              <a:buClr>
                <a:srgbClr val="000000"/>
              </a:buClr>
              <a:buSzPct val="95238"/>
              <a:buFont typeface="+mj-lt"/>
              <a:buAutoNum type="arabicPeriod"/>
              <a:tabLst>
                <a:tab pos="469231" algn="l"/>
                <a:tab pos="469866" algn="l"/>
              </a:tabLst>
            </a:pPr>
            <a:r>
              <a:rPr sz="1050">
                <a:solidFill>
                  <a:srgbClr val="363636"/>
                </a:solidFill>
                <a:latin typeface="Arial"/>
                <a:cs typeface="Arial"/>
              </a:rPr>
              <a:t>Ask about the room: What are the wall colors, floors, lighting, and what do they want to</a:t>
            </a:r>
            <a:r>
              <a:rPr lang="en-US" sz="1050">
                <a:solidFill>
                  <a:srgbClr val="363636"/>
                </a:solidFill>
                <a:latin typeface="Arial"/>
                <a:cs typeface="Arial"/>
              </a:rPr>
              <a:t> </a:t>
            </a:r>
            <a:r>
              <a:rPr sz="1050">
                <a:solidFill>
                  <a:srgbClr val="363636"/>
                </a:solidFill>
                <a:latin typeface="Arial"/>
                <a:cs typeface="Arial"/>
              </a:rPr>
              <a:t>keep?</a:t>
            </a:r>
            <a:endParaRPr lang="en-US" sz="1050">
              <a:solidFill>
                <a:srgbClr val="363636"/>
              </a:solidFill>
              <a:latin typeface="Arial"/>
              <a:cs typeface="Arial"/>
            </a:endParaRPr>
          </a:p>
          <a:p>
            <a:pPr marL="927083" lvl="1" indent="-228600">
              <a:spcBef>
                <a:spcPts val="300"/>
              </a:spcBef>
              <a:buClr>
                <a:srgbClr val="000000"/>
              </a:buClr>
              <a:buSzPct val="95238"/>
              <a:buFont typeface="+mj-lt"/>
              <a:buAutoNum type="arabicPeriod"/>
              <a:tabLst>
                <a:tab pos="469231" algn="l"/>
                <a:tab pos="469866" algn="l"/>
              </a:tabLst>
            </a:pPr>
            <a:r>
              <a:rPr sz="1050">
                <a:solidFill>
                  <a:srgbClr val="363636"/>
                </a:solidFill>
                <a:latin typeface="Arial"/>
                <a:cs typeface="Arial"/>
              </a:rPr>
              <a:t>How do they intend to “Do Life” in this space?</a:t>
            </a:r>
            <a:endParaRPr lang="en-US" sz="1050">
              <a:latin typeface="Arial"/>
              <a:cs typeface="Arial"/>
            </a:endParaRPr>
          </a:p>
          <a:p>
            <a:pPr marL="927083" lvl="1" indent="-228600">
              <a:spcBef>
                <a:spcPts val="300"/>
              </a:spcBef>
              <a:buClr>
                <a:srgbClr val="000000"/>
              </a:buClr>
              <a:buSzPct val="95238"/>
              <a:buFont typeface="+mj-lt"/>
              <a:buAutoNum type="arabicPeriod"/>
              <a:tabLst>
                <a:tab pos="469231" algn="l"/>
                <a:tab pos="469866" algn="l"/>
              </a:tabLst>
            </a:pPr>
            <a:r>
              <a:rPr sz="1050">
                <a:solidFill>
                  <a:srgbClr val="363636"/>
                </a:solidFill>
                <a:latin typeface="Arial"/>
                <a:cs typeface="Arial"/>
              </a:rPr>
              <a:t>If they want to change the layout, draw another room blank so you can collaborate!</a:t>
            </a:r>
            <a:endParaRPr lang="en-US" sz="1050">
              <a:latin typeface="Arial"/>
              <a:cs typeface="Arial"/>
            </a:endParaRPr>
          </a:p>
          <a:p>
            <a:pPr marL="927083" lvl="1" indent="-228600">
              <a:spcBef>
                <a:spcPts val="300"/>
              </a:spcBef>
              <a:buClr>
                <a:srgbClr val="000000"/>
              </a:buClr>
              <a:buSzPct val="95238"/>
              <a:buFont typeface="+mj-lt"/>
              <a:buAutoNum type="arabicPeriod"/>
              <a:tabLst>
                <a:tab pos="469231" algn="l"/>
                <a:tab pos="469866" algn="l"/>
              </a:tabLst>
            </a:pPr>
            <a:r>
              <a:rPr sz="1050">
                <a:solidFill>
                  <a:srgbClr val="363636"/>
                </a:solidFill>
                <a:latin typeface="Arial"/>
                <a:cs typeface="Arial"/>
              </a:rPr>
              <a:t>Proceed to products that fit their Style and Lifestyle preferences</a:t>
            </a:r>
            <a:r>
              <a:rPr lang="en-US" sz="1050">
                <a:solidFill>
                  <a:srgbClr val="363636"/>
                </a:solidFill>
                <a:latin typeface="Arial"/>
                <a:cs typeface="Arial"/>
              </a:rPr>
              <a:t>.</a:t>
            </a:r>
          </a:p>
          <a:p>
            <a:pPr marL="469883" indent="-228600">
              <a:spcBef>
                <a:spcPts val="300"/>
              </a:spcBef>
              <a:buClr>
                <a:srgbClr val="000000"/>
              </a:buClr>
              <a:buSzPct val="95238"/>
              <a:buFont typeface="+mj-lt"/>
              <a:buAutoNum type="arabicPeriod"/>
              <a:tabLst>
                <a:tab pos="469231" algn="l"/>
                <a:tab pos="469866" algn="l"/>
              </a:tabLst>
            </a:pPr>
            <a:r>
              <a:rPr lang="en-US" sz="1050" b="1">
                <a:solidFill>
                  <a:srgbClr val="363636"/>
                </a:solidFill>
                <a:latin typeface="Arial"/>
                <a:cs typeface="Arial"/>
              </a:rPr>
              <a:t>If they are adamant about looking, LET THEM GO----but STAY ENGAGED! Many times, the “Just  Looking” response is given as a stereotypical, learned response. </a:t>
            </a:r>
            <a:r>
              <a:rPr lang="en-US" sz="1050">
                <a:solidFill>
                  <a:srgbClr val="363636"/>
                </a:solidFill>
                <a:latin typeface="Arial"/>
                <a:cs typeface="Arial"/>
              </a:rPr>
              <a:t>For example, you executed a poor  greeting, they had a poor experience at the last store, they're having a bad day, they have had a poor  experience here before, or they do not realize that you can really be of help!</a:t>
            </a:r>
          </a:p>
          <a:p>
            <a:pPr marL="927083" lvl="1" indent="-228600">
              <a:spcBef>
                <a:spcPts val="300"/>
              </a:spcBef>
              <a:buClr>
                <a:srgbClr val="000000"/>
              </a:buClr>
              <a:buSzPct val="95238"/>
              <a:buFont typeface="+mj-lt"/>
              <a:buAutoNum type="arabicPeriod"/>
              <a:tabLst>
                <a:tab pos="469231" algn="l"/>
                <a:tab pos="469866" algn="l"/>
              </a:tabLst>
            </a:pPr>
            <a:r>
              <a:rPr sz="1050">
                <a:solidFill>
                  <a:srgbClr val="363636"/>
                </a:solidFill>
                <a:latin typeface="Arial"/>
                <a:cs typeface="Arial"/>
              </a:rPr>
              <a:t>You must stay where you can see them and be FULLY PRESENT! LISTEN WITH YOUR EYES!</a:t>
            </a:r>
            <a:endParaRPr lang="en-US" sz="1050">
              <a:latin typeface="Arial"/>
              <a:cs typeface="Arial"/>
            </a:endParaRPr>
          </a:p>
          <a:p>
            <a:pPr marL="927083" lvl="1" indent="-228600">
              <a:spcBef>
                <a:spcPts val="300"/>
              </a:spcBef>
              <a:buClr>
                <a:srgbClr val="000000"/>
              </a:buClr>
              <a:buSzPct val="95238"/>
              <a:buFont typeface="+mj-lt"/>
              <a:buAutoNum type="arabicPeriod"/>
              <a:tabLst>
                <a:tab pos="469231" algn="l"/>
                <a:tab pos="469866" algn="l"/>
              </a:tabLst>
            </a:pPr>
            <a:r>
              <a:rPr sz="1050">
                <a:solidFill>
                  <a:srgbClr val="363636"/>
                </a:solidFill>
                <a:latin typeface="Arial"/>
                <a:cs typeface="Arial"/>
              </a:rPr>
              <a:t>Re-Approach with purpose! Refrain from the stereotypical re-approach (You still ok, you</a:t>
            </a:r>
            <a:r>
              <a:rPr lang="en-US" sz="1050">
                <a:solidFill>
                  <a:srgbClr val="363636"/>
                </a:solidFill>
                <a:latin typeface="Arial"/>
                <a:cs typeface="Arial"/>
              </a:rPr>
              <a:t> </a:t>
            </a:r>
            <a:r>
              <a:rPr sz="1050">
                <a:solidFill>
                  <a:srgbClr val="363636"/>
                </a:solidFill>
                <a:latin typeface="Arial"/>
                <a:cs typeface="Arial"/>
              </a:rPr>
              <a:t>have any questions, are you finding everything ok, any questions yet, etc...) Instead, if you </a:t>
            </a:r>
            <a:r>
              <a:rPr lang="en-US" sz="1050">
                <a:solidFill>
                  <a:srgbClr val="363636"/>
                </a:solidFill>
                <a:latin typeface="Arial"/>
                <a:cs typeface="Arial"/>
              </a:rPr>
              <a:t> </a:t>
            </a:r>
            <a:r>
              <a:rPr sz="1050">
                <a:solidFill>
                  <a:srgbClr val="363636"/>
                </a:solidFill>
                <a:latin typeface="Arial"/>
                <a:cs typeface="Arial"/>
              </a:rPr>
              <a:t>re-approach at a product, possible responses are...</a:t>
            </a:r>
            <a:endParaRPr lang="en-US" sz="1050">
              <a:latin typeface="Arial"/>
              <a:cs typeface="Arial"/>
            </a:endParaRPr>
          </a:p>
          <a:p>
            <a:pPr marL="1384283" lvl="2" indent="-228600">
              <a:spcBef>
                <a:spcPts val="300"/>
              </a:spcBef>
              <a:buClr>
                <a:srgbClr val="000000"/>
              </a:buClr>
              <a:buSzPct val="95238"/>
              <a:buFont typeface="+mj-lt"/>
              <a:buAutoNum type="arabicPeriod"/>
              <a:tabLst>
                <a:tab pos="469231" algn="l"/>
                <a:tab pos="469866" algn="l"/>
              </a:tabLst>
            </a:pPr>
            <a:r>
              <a:rPr sz="1050" b="1">
                <a:solidFill>
                  <a:srgbClr val="363636"/>
                </a:solidFill>
                <a:latin typeface="Arial"/>
                <a:cs typeface="Arial"/>
              </a:rPr>
              <a:t>This sofa is so comfortable because of the Down-Blend seating!</a:t>
            </a:r>
            <a:endParaRPr lang="en-US" sz="1050">
              <a:latin typeface="Arial"/>
              <a:cs typeface="Arial"/>
            </a:endParaRPr>
          </a:p>
          <a:p>
            <a:pPr marL="1384283" lvl="2" indent="-228600">
              <a:spcBef>
                <a:spcPts val="300"/>
              </a:spcBef>
              <a:buClr>
                <a:srgbClr val="000000"/>
              </a:buClr>
              <a:buSzPct val="95238"/>
              <a:buFont typeface="+mj-lt"/>
              <a:buAutoNum type="arabicPeriod"/>
              <a:tabLst>
                <a:tab pos="469231" algn="l"/>
                <a:tab pos="469866" algn="l"/>
              </a:tabLst>
            </a:pPr>
            <a:r>
              <a:rPr sz="1050" b="1">
                <a:solidFill>
                  <a:srgbClr val="363636"/>
                </a:solidFill>
                <a:latin typeface="Arial"/>
                <a:cs typeface="Arial"/>
              </a:rPr>
              <a:t>This is actually one of our best-selling groups!</a:t>
            </a:r>
            <a:endParaRPr lang="en-US" sz="1050">
              <a:latin typeface="Arial"/>
              <a:cs typeface="Arial"/>
            </a:endParaRPr>
          </a:p>
          <a:p>
            <a:pPr marL="1384283" lvl="2" indent="-228600">
              <a:spcBef>
                <a:spcPts val="300"/>
              </a:spcBef>
              <a:buClr>
                <a:srgbClr val="000000"/>
              </a:buClr>
              <a:buSzPct val="95238"/>
              <a:buFont typeface="+mj-lt"/>
              <a:buAutoNum type="arabicPeriod"/>
              <a:tabLst>
                <a:tab pos="469231" algn="l"/>
                <a:tab pos="469866" algn="l"/>
              </a:tabLst>
            </a:pPr>
            <a:r>
              <a:rPr sz="1050" b="1">
                <a:solidFill>
                  <a:srgbClr val="363636"/>
                </a:solidFill>
                <a:latin typeface="Arial"/>
                <a:cs typeface="Arial"/>
              </a:rPr>
              <a:t>Take a seat! This is one of the most comfortable sofas in the store!</a:t>
            </a:r>
            <a:r>
              <a:rPr lang="en-US" sz="1050">
                <a:latin typeface="Arial"/>
                <a:cs typeface="Arial"/>
              </a:rPr>
              <a:t> </a:t>
            </a:r>
            <a:r>
              <a:rPr sz="1050" b="1">
                <a:solidFill>
                  <a:srgbClr val="363636"/>
                </a:solidFill>
                <a:latin typeface="Arial"/>
                <a:cs typeface="Arial"/>
              </a:rPr>
              <a:t>Did you know that this bedroom group is the number one selling bedroom group  in the history of the world? (Porter)</a:t>
            </a:r>
            <a:endParaRPr lang="en-US" sz="1050">
              <a:latin typeface="Arial"/>
              <a:cs typeface="Arial"/>
            </a:endParaRPr>
          </a:p>
          <a:p>
            <a:pPr marL="1384283" lvl="2" indent="-228600">
              <a:spcBef>
                <a:spcPts val="300"/>
              </a:spcBef>
              <a:buClr>
                <a:srgbClr val="000000"/>
              </a:buClr>
              <a:buSzPct val="95238"/>
              <a:buFont typeface="+mj-lt"/>
              <a:buAutoNum type="arabicPeriod"/>
              <a:tabLst>
                <a:tab pos="469231" algn="l"/>
                <a:tab pos="469866" algn="l"/>
              </a:tabLst>
            </a:pPr>
            <a:r>
              <a:rPr sz="1050" b="1">
                <a:solidFill>
                  <a:srgbClr val="363636"/>
                </a:solidFill>
                <a:latin typeface="Arial"/>
                <a:cs typeface="Arial"/>
              </a:rPr>
              <a:t>Hey</a:t>
            </a:r>
            <a:r>
              <a:rPr sz="1050" b="1" u="sng">
                <a:solidFill>
                  <a:srgbClr val="363636"/>
                </a:solidFill>
                <a:uFill>
                  <a:solidFill>
                    <a:srgbClr val="353535"/>
                  </a:solidFill>
                </a:uFill>
                <a:latin typeface="Times New Roman"/>
                <a:cs typeface="Times New Roman"/>
              </a:rPr>
              <a:t>	</a:t>
            </a:r>
            <a:r>
              <a:rPr sz="1050" b="1">
                <a:solidFill>
                  <a:srgbClr val="363636"/>
                </a:solidFill>
                <a:latin typeface="Arial"/>
                <a:cs typeface="Arial"/>
              </a:rPr>
              <a:t>, I wanted to tell you that you can get $6000 in furniture for $100 month and Interest Free with our Preferred Customer card.</a:t>
            </a:r>
            <a:endParaRPr lang="en-US" sz="1050">
              <a:latin typeface="Arial"/>
              <a:cs typeface="Arial"/>
            </a:endParaRPr>
          </a:p>
          <a:p>
            <a:pPr marL="1384283" lvl="2" indent="-228600">
              <a:spcBef>
                <a:spcPts val="300"/>
              </a:spcBef>
              <a:buClr>
                <a:srgbClr val="000000"/>
              </a:buClr>
              <a:buSzPct val="95238"/>
              <a:buFont typeface="+mj-lt"/>
              <a:buAutoNum type="arabicPeriod"/>
              <a:tabLst>
                <a:tab pos="469231" algn="l"/>
                <a:tab pos="469866" algn="l"/>
              </a:tabLst>
            </a:pPr>
            <a:r>
              <a:rPr sz="1050" b="1">
                <a:solidFill>
                  <a:srgbClr val="363636"/>
                </a:solidFill>
                <a:latin typeface="Arial"/>
                <a:cs typeface="Arial"/>
              </a:rPr>
              <a:t>Hey</a:t>
            </a:r>
            <a:r>
              <a:rPr sz="1050" b="1" u="sng">
                <a:solidFill>
                  <a:srgbClr val="363636"/>
                </a:solidFill>
                <a:uFill>
                  <a:solidFill>
                    <a:srgbClr val="353535"/>
                  </a:solidFill>
                </a:uFill>
                <a:latin typeface="Times New Roman"/>
                <a:cs typeface="Times New Roman"/>
              </a:rPr>
              <a:t>	</a:t>
            </a:r>
            <a:r>
              <a:rPr sz="1050" b="1">
                <a:solidFill>
                  <a:srgbClr val="363636"/>
                </a:solidFill>
                <a:latin typeface="Arial"/>
                <a:cs typeface="Arial"/>
              </a:rPr>
              <a:t>, I wanted to tell you about the great sale we have going on today!</a:t>
            </a:r>
            <a:endParaRPr sz="1050">
              <a:latin typeface="Arial"/>
              <a:cs typeface="Arial"/>
            </a:endParaRPr>
          </a:p>
          <a:p>
            <a:pPr marL="12699" marR="3614157">
              <a:lnSpc>
                <a:spcPct val="226700"/>
              </a:lnSpc>
              <a:spcBef>
                <a:spcPts val="25"/>
              </a:spcBef>
            </a:pPr>
            <a:r>
              <a:rPr lang="en-US" sz="1050" b="1">
                <a:solidFill>
                  <a:srgbClr val="363636"/>
                </a:solidFill>
                <a:latin typeface="Arial"/>
                <a:cs typeface="Arial"/>
              </a:rPr>
              <a:t>Your reapproach must be INTENTIONAL!</a:t>
            </a:r>
            <a:endParaRPr sz="1400">
              <a:latin typeface="Arial"/>
              <a:cs typeface="Arial"/>
            </a:endParaRPr>
          </a:p>
          <a:p>
            <a:pPr marL="469866" indent="-228583">
              <a:buClr>
                <a:srgbClr val="000000"/>
              </a:buClr>
              <a:buSzPct val="95238"/>
              <a:buFont typeface="Symbol"/>
              <a:buChar char=""/>
              <a:tabLst>
                <a:tab pos="469231" algn="l"/>
                <a:tab pos="469866" algn="l"/>
              </a:tabLst>
            </a:pPr>
            <a:r>
              <a:rPr sz="1050">
                <a:solidFill>
                  <a:srgbClr val="363636"/>
                </a:solidFill>
                <a:latin typeface="Arial"/>
                <a:cs typeface="Arial"/>
              </a:rPr>
              <a:t>What are your product preferences? (Style, Color, Features)</a:t>
            </a:r>
            <a:endParaRPr sz="1050">
              <a:latin typeface="Arial"/>
              <a:cs typeface="Arial"/>
            </a:endParaRPr>
          </a:p>
          <a:p>
            <a:pPr marL="469866" indent="-228583">
              <a:spcBef>
                <a:spcPts val="229"/>
              </a:spcBef>
              <a:buClr>
                <a:srgbClr val="000000"/>
              </a:buClr>
              <a:buSzPct val="95238"/>
              <a:buFont typeface="Symbol"/>
              <a:buChar char=""/>
              <a:tabLst>
                <a:tab pos="469231" algn="l"/>
                <a:tab pos="469866" algn="l"/>
              </a:tabLst>
            </a:pPr>
            <a:r>
              <a:rPr sz="1050">
                <a:solidFill>
                  <a:srgbClr val="363636"/>
                </a:solidFill>
                <a:latin typeface="Arial"/>
                <a:cs typeface="Arial"/>
              </a:rPr>
              <a:t>How will this be used?</a:t>
            </a:r>
            <a:endParaRPr sz="1050">
              <a:latin typeface="Arial"/>
              <a:cs typeface="Arial"/>
            </a:endParaRPr>
          </a:p>
          <a:p>
            <a:pPr marL="469866" indent="-228583">
              <a:spcBef>
                <a:spcPts val="200"/>
              </a:spcBef>
              <a:buClr>
                <a:srgbClr val="000000"/>
              </a:buClr>
              <a:buSzPct val="95238"/>
              <a:buFont typeface="Symbol"/>
              <a:buChar char=""/>
              <a:tabLst>
                <a:tab pos="469231" algn="l"/>
                <a:tab pos="469866" algn="l"/>
              </a:tabLst>
            </a:pPr>
            <a:r>
              <a:rPr sz="1050">
                <a:solidFill>
                  <a:srgbClr val="363636"/>
                </a:solidFill>
                <a:latin typeface="Arial"/>
                <a:cs typeface="Arial"/>
              </a:rPr>
              <a:t>When do you need it?</a:t>
            </a:r>
            <a:endParaRPr sz="1050">
              <a:latin typeface="Arial"/>
              <a:cs typeface="Arial"/>
            </a:endParaRPr>
          </a:p>
          <a:p>
            <a:pPr marL="469866" indent="-228583">
              <a:spcBef>
                <a:spcPts val="229"/>
              </a:spcBef>
              <a:buClr>
                <a:srgbClr val="000000"/>
              </a:buClr>
              <a:buSzPct val="95238"/>
              <a:buFont typeface="Symbol"/>
              <a:buChar char=""/>
              <a:tabLst>
                <a:tab pos="469231" algn="l"/>
                <a:tab pos="469866" algn="l"/>
              </a:tabLst>
            </a:pPr>
            <a:r>
              <a:rPr sz="1050">
                <a:solidFill>
                  <a:srgbClr val="363636"/>
                </a:solidFill>
                <a:latin typeface="Arial"/>
                <a:cs typeface="Arial"/>
              </a:rPr>
              <a:t>What is your budget for this project?</a:t>
            </a:r>
            <a:endParaRPr sz="1050">
              <a:latin typeface="Arial"/>
              <a:cs typeface="Arial"/>
            </a:endParaRPr>
          </a:p>
          <a:p>
            <a:pPr marL="469866" indent="-228583">
              <a:spcBef>
                <a:spcPts val="229"/>
              </a:spcBef>
              <a:buClr>
                <a:srgbClr val="000000"/>
              </a:buClr>
              <a:buSzPct val="95238"/>
              <a:buFont typeface="Symbol"/>
              <a:buChar char=""/>
              <a:tabLst>
                <a:tab pos="469231" algn="l"/>
                <a:tab pos="469866" algn="l"/>
              </a:tabLst>
            </a:pPr>
            <a:r>
              <a:rPr sz="1050">
                <a:solidFill>
                  <a:srgbClr val="363636"/>
                </a:solidFill>
                <a:latin typeface="Arial"/>
                <a:cs typeface="Arial"/>
              </a:rPr>
              <a:t>Are you going to be taking advantage of our Interest Free offers?</a:t>
            </a:r>
            <a:endParaRPr sz="1050">
              <a:latin typeface="Arial"/>
              <a:cs typeface="Arial"/>
            </a:endParaRPr>
          </a:p>
          <a:p>
            <a:pPr>
              <a:spcBef>
                <a:spcPts val="20"/>
              </a:spcBef>
            </a:pPr>
            <a:endParaRPr sz="1200">
              <a:latin typeface="Arial"/>
              <a:cs typeface="Arial"/>
            </a:endParaRPr>
          </a:p>
          <a:p>
            <a:pPr marL="12699" marR="164453">
              <a:lnSpc>
                <a:spcPct val="117100"/>
              </a:lnSpc>
              <a:spcBef>
                <a:spcPts val="5"/>
              </a:spcBef>
            </a:pPr>
            <a:r>
              <a:rPr sz="1050">
                <a:solidFill>
                  <a:srgbClr val="363636"/>
                </a:solidFill>
                <a:latin typeface="Arial"/>
                <a:cs typeface="Arial"/>
              </a:rPr>
              <a:t>If you cannot find the perfect thing, use what you have to create the “perfect” thing for your customer or  something they will LOVE. Customers often ask for specific things that you may not have, ”Unicorns” if you  will. If you cannot find the “Unicorn,” then you must give alternatives.</a:t>
            </a:r>
            <a:endParaRPr sz="1050">
              <a:latin typeface="Arial"/>
              <a:cs typeface="Arial"/>
            </a:endParaRPr>
          </a:p>
          <a:p>
            <a:pPr>
              <a:spcBef>
                <a:spcPts val="40"/>
              </a:spcBef>
            </a:pPr>
            <a:endParaRPr sz="1350">
              <a:latin typeface="Arial"/>
              <a:cs typeface="Arial"/>
            </a:endParaRPr>
          </a:p>
          <a:p>
            <a:pPr marL="12699"/>
            <a:r>
              <a:rPr sz="1050" b="1">
                <a:solidFill>
                  <a:srgbClr val="363636"/>
                </a:solidFill>
                <a:latin typeface="Arial"/>
                <a:cs typeface="Arial"/>
              </a:rPr>
              <a:t>How do you Overcome or Redirect this situation?</a:t>
            </a:r>
            <a:endParaRPr sz="1050">
              <a:latin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01701" y="435357"/>
            <a:ext cx="5969000" cy="8041176"/>
          </a:xfrm>
          <a:prstGeom prst="rect">
            <a:avLst/>
          </a:prstGeom>
        </p:spPr>
        <p:txBody>
          <a:bodyPr vert="horz" wrap="square" lIns="0" tIns="12700" rIns="0" bIns="0" rtlCol="0">
            <a:spAutoFit/>
          </a:bodyPr>
          <a:lstStyle/>
          <a:p>
            <a:pPr marR="5080" algn="r">
              <a:spcBef>
                <a:spcPts val="100"/>
              </a:spcBef>
            </a:pPr>
            <a:r>
              <a:rPr sz="1100">
                <a:latin typeface="Arial"/>
                <a:cs typeface="Arial"/>
              </a:rPr>
              <a:t>23</a:t>
            </a:r>
          </a:p>
          <a:p>
            <a:pPr>
              <a:lnSpc>
                <a:spcPct val="100000"/>
              </a:lnSpc>
            </a:pPr>
            <a:endParaRPr sz="1200">
              <a:latin typeface="Arial"/>
              <a:cs typeface="Arial"/>
            </a:endParaRPr>
          </a:p>
          <a:p>
            <a:pPr marL="499709" indent="-259060">
              <a:spcBef>
                <a:spcPts val="905"/>
              </a:spcBef>
              <a:buClr>
                <a:srgbClr val="000000"/>
              </a:buClr>
              <a:buSzPct val="95238"/>
              <a:buAutoNum type="arabicPeriod"/>
              <a:tabLst>
                <a:tab pos="499709" algn="l"/>
                <a:tab pos="500344" algn="l"/>
              </a:tabLst>
            </a:pPr>
            <a:r>
              <a:rPr sz="1050">
                <a:solidFill>
                  <a:srgbClr val="363636"/>
                </a:solidFill>
                <a:latin typeface="Arial"/>
                <a:cs typeface="Arial"/>
              </a:rPr>
              <a:t>Ask what they are using it for.</a:t>
            </a:r>
            <a:endParaRPr sz="1050">
              <a:latin typeface="Arial"/>
              <a:cs typeface="Arial"/>
            </a:endParaRPr>
          </a:p>
          <a:p>
            <a:pPr marL="499709" indent="-259060">
              <a:spcBef>
                <a:spcPts val="10"/>
              </a:spcBef>
              <a:buClr>
                <a:srgbClr val="000000"/>
              </a:buClr>
              <a:buSzPct val="95238"/>
              <a:buAutoNum type="arabicPeriod"/>
              <a:tabLst>
                <a:tab pos="499709" algn="l"/>
                <a:tab pos="500344" algn="l"/>
              </a:tabLst>
            </a:pPr>
            <a:r>
              <a:rPr sz="1050">
                <a:solidFill>
                  <a:srgbClr val="363636"/>
                </a:solidFill>
                <a:latin typeface="Arial"/>
                <a:cs typeface="Arial"/>
              </a:rPr>
              <a:t>In your mind, come up with an alternative from what you have in store that could/should work.</a:t>
            </a:r>
            <a:endParaRPr sz="1050">
              <a:latin typeface="Arial"/>
              <a:cs typeface="Arial"/>
            </a:endParaRPr>
          </a:p>
          <a:p>
            <a:pPr marL="499709" indent="-259060">
              <a:spcBef>
                <a:spcPts val="60"/>
              </a:spcBef>
              <a:buClr>
                <a:srgbClr val="000000"/>
              </a:buClr>
              <a:buSzPct val="95238"/>
              <a:buAutoNum type="arabicPeriod"/>
              <a:tabLst>
                <a:tab pos="499709" algn="l"/>
                <a:tab pos="500344" algn="l"/>
              </a:tabLst>
            </a:pPr>
            <a:r>
              <a:rPr sz="1050">
                <a:solidFill>
                  <a:srgbClr val="363636"/>
                </a:solidFill>
                <a:latin typeface="Arial"/>
                <a:cs typeface="Arial"/>
              </a:rPr>
              <a:t>Use one of the following statements:</a:t>
            </a:r>
            <a:endParaRPr sz="1050">
              <a:latin typeface="Arial"/>
              <a:cs typeface="Arial"/>
            </a:endParaRPr>
          </a:p>
          <a:p>
            <a:pPr marL="12699" marR="62861">
              <a:lnSpc>
                <a:spcPct val="212400"/>
              </a:lnSpc>
              <a:spcBef>
                <a:spcPts val="15"/>
              </a:spcBef>
            </a:pPr>
            <a:r>
              <a:rPr sz="1050">
                <a:solidFill>
                  <a:srgbClr val="363636"/>
                </a:solidFill>
                <a:latin typeface="Arial"/>
                <a:cs typeface="Arial"/>
              </a:rPr>
              <a:t>“Ms. Jones, I am not going have that exact thing, but I have something over here that I think will be perfect!”  “Ms. Jones, I do not have that exact thing, but I have something over here that you are going to Love!”  </a:t>
            </a:r>
            <a:r>
              <a:rPr sz="1050" b="1">
                <a:solidFill>
                  <a:srgbClr val="363636"/>
                </a:solidFill>
                <a:latin typeface="Arial"/>
                <a:cs typeface="Arial"/>
              </a:rPr>
              <a:t>Embrace the POWER OF POSITIVE SUGGESTION!</a:t>
            </a:r>
            <a:endParaRPr sz="1050">
              <a:latin typeface="Arial"/>
              <a:cs typeface="Arial"/>
            </a:endParaRPr>
          </a:p>
          <a:p>
            <a:pPr>
              <a:spcBef>
                <a:spcPts val="45"/>
              </a:spcBef>
            </a:pPr>
            <a:endParaRPr sz="1150">
              <a:latin typeface="Arial"/>
              <a:cs typeface="Arial"/>
            </a:endParaRPr>
          </a:p>
          <a:p>
            <a:pPr marL="12699" marR="198741">
              <a:lnSpc>
                <a:spcPct val="102899"/>
              </a:lnSpc>
            </a:pPr>
            <a:r>
              <a:rPr sz="1050">
                <a:solidFill>
                  <a:srgbClr val="363636"/>
                </a:solidFill>
                <a:latin typeface="Arial"/>
                <a:cs typeface="Arial"/>
              </a:rPr>
              <a:t>The #1 communication tool you have in this business is to DRAW THE ROOM! It is also the most effective  bridge to a makeover appointment, and it is guaranteed to INCREASE both Closing Ratio and Average Sale.</a:t>
            </a:r>
            <a:endParaRPr sz="1050">
              <a:latin typeface="Arial"/>
              <a:cs typeface="Arial"/>
            </a:endParaRPr>
          </a:p>
          <a:p>
            <a:pPr>
              <a:spcBef>
                <a:spcPts val="45"/>
              </a:spcBef>
            </a:pPr>
            <a:endParaRPr sz="1200">
              <a:latin typeface="Arial"/>
              <a:cs typeface="Arial"/>
            </a:endParaRPr>
          </a:p>
          <a:p>
            <a:pPr marL="12699"/>
            <a:r>
              <a:rPr sz="1050" b="1">
                <a:solidFill>
                  <a:srgbClr val="363636"/>
                </a:solidFill>
                <a:latin typeface="Arial"/>
                <a:cs typeface="Arial"/>
              </a:rPr>
              <a:t>8 things that happen when you DRAW THE ROOM:</a:t>
            </a:r>
            <a:endParaRPr sz="1050">
              <a:latin typeface="Arial"/>
              <a:cs typeface="Arial"/>
            </a:endParaRPr>
          </a:p>
          <a:p>
            <a:pPr>
              <a:spcBef>
                <a:spcPts val="10"/>
              </a:spcBef>
            </a:pPr>
            <a:endParaRPr sz="1400">
              <a:latin typeface="Arial"/>
              <a:cs typeface="Arial"/>
            </a:endParaRPr>
          </a:p>
          <a:p>
            <a:pPr marL="499709" indent="-259060">
              <a:buClr>
                <a:srgbClr val="000000"/>
              </a:buClr>
              <a:buSzPct val="95238"/>
              <a:buAutoNum type="arabicPeriod"/>
              <a:tabLst>
                <a:tab pos="499709" algn="l"/>
                <a:tab pos="500344" algn="l"/>
              </a:tabLst>
            </a:pPr>
            <a:r>
              <a:rPr sz="1050">
                <a:solidFill>
                  <a:srgbClr val="363636"/>
                </a:solidFill>
                <a:latin typeface="Arial"/>
                <a:cs typeface="Arial"/>
              </a:rPr>
              <a:t>Totally open communication and feedback.</a:t>
            </a:r>
            <a:endParaRPr sz="1050">
              <a:latin typeface="Arial"/>
              <a:cs typeface="Arial"/>
            </a:endParaRPr>
          </a:p>
          <a:p>
            <a:pPr marL="499709" indent="-259060">
              <a:spcBef>
                <a:spcPts val="204"/>
              </a:spcBef>
              <a:buClr>
                <a:srgbClr val="000000"/>
              </a:buClr>
              <a:buSzPct val="95238"/>
              <a:buAutoNum type="arabicPeriod"/>
              <a:tabLst>
                <a:tab pos="499709" algn="l"/>
                <a:tab pos="500344" algn="l"/>
              </a:tabLst>
            </a:pPr>
            <a:r>
              <a:rPr sz="1050">
                <a:solidFill>
                  <a:srgbClr val="363636"/>
                </a:solidFill>
                <a:latin typeface="Arial"/>
                <a:cs typeface="Arial"/>
              </a:rPr>
              <a:t>You and the customer go to their home in your minds. You never have to leave the store.</a:t>
            </a:r>
            <a:endParaRPr sz="1050">
              <a:latin typeface="Arial"/>
              <a:cs typeface="Arial"/>
            </a:endParaRPr>
          </a:p>
          <a:p>
            <a:pPr marL="469866" marR="323191" indent="-228583">
              <a:lnSpc>
                <a:spcPts val="1490"/>
              </a:lnSpc>
              <a:spcBef>
                <a:spcPts val="65"/>
              </a:spcBef>
              <a:buClr>
                <a:srgbClr val="000000"/>
              </a:buClr>
              <a:buSzPct val="95238"/>
              <a:buAutoNum type="arabicPeriod"/>
              <a:tabLst>
                <a:tab pos="499709" algn="l"/>
                <a:tab pos="500344" algn="l"/>
              </a:tabLst>
            </a:pPr>
            <a:r>
              <a:rPr sz="1050">
                <a:solidFill>
                  <a:srgbClr val="363636"/>
                </a:solidFill>
                <a:latin typeface="Arial"/>
                <a:cs typeface="Arial"/>
              </a:rPr>
              <a:t>In the customer's mind, you transition from “salesperson just trying to sell them something” to  someone who is helping them achieve a beautiful home/space.</a:t>
            </a:r>
            <a:endParaRPr sz="1050">
              <a:latin typeface="Arial"/>
              <a:cs typeface="Arial"/>
            </a:endParaRPr>
          </a:p>
          <a:p>
            <a:pPr marL="499709" indent="-259060">
              <a:spcBef>
                <a:spcPts val="110"/>
              </a:spcBef>
              <a:buClr>
                <a:srgbClr val="000000"/>
              </a:buClr>
              <a:buSzPct val="95238"/>
              <a:buAutoNum type="arabicPeriod"/>
              <a:tabLst>
                <a:tab pos="499709" algn="l"/>
                <a:tab pos="500344" algn="l"/>
              </a:tabLst>
            </a:pPr>
            <a:r>
              <a:rPr sz="1050">
                <a:solidFill>
                  <a:srgbClr val="363636"/>
                </a:solidFill>
                <a:latin typeface="Arial"/>
                <a:cs typeface="Arial"/>
              </a:rPr>
              <a:t>You learn more about the layout, use/lifestyle, and product needs.</a:t>
            </a:r>
            <a:endParaRPr sz="1050">
              <a:latin typeface="Arial"/>
              <a:cs typeface="Arial"/>
            </a:endParaRPr>
          </a:p>
          <a:p>
            <a:pPr marL="499709" indent="-259060">
              <a:spcBef>
                <a:spcPts val="229"/>
              </a:spcBef>
              <a:buClr>
                <a:srgbClr val="000000"/>
              </a:buClr>
              <a:buSzPct val="95238"/>
              <a:buAutoNum type="arabicPeriod"/>
              <a:tabLst>
                <a:tab pos="499709" algn="l"/>
                <a:tab pos="500344" algn="l"/>
              </a:tabLst>
            </a:pPr>
            <a:r>
              <a:rPr sz="1050">
                <a:solidFill>
                  <a:srgbClr val="363636"/>
                </a:solidFill>
                <a:latin typeface="Arial"/>
                <a:cs typeface="Arial"/>
              </a:rPr>
              <a:t>You are more credible and knowledgeable.</a:t>
            </a:r>
            <a:endParaRPr sz="1050">
              <a:latin typeface="Arial"/>
              <a:cs typeface="Arial"/>
            </a:endParaRPr>
          </a:p>
          <a:p>
            <a:pPr marL="499709" indent="-259060">
              <a:spcBef>
                <a:spcPts val="204"/>
              </a:spcBef>
              <a:buClr>
                <a:srgbClr val="000000"/>
              </a:buClr>
              <a:buSzPct val="95238"/>
              <a:buAutoNum type="arabicPeriod"/>
              <a:tabLst>
                <a:tab pos="499709" algn="l"/>
                <a:tab pos="500344" algn="l"/>
              </a:tabLst>
            </a:pPr>
            <a:r>
              <a:rPr sz="1050">
                <a:solidFill>
                  <a:srgbClr val="363636"/>
                </a:solidFill>
                <a:latin typeface="Arial"/>
                <a:cs typeface="Arial"/>
              </a:rPr>
              <a:t>It reduces the chance of “will not fit.”</a:t>
            </a:r>
            <a:endParaRPr sz="1050">
              <a:latin typeface="Arial"/>
              <a:cs typeface="Arial"/>
            </a:endParaRPr>
          </a:p>
          <a:p>
            <a:pPr marL="499709" indent="-259060">
              <a:spcBef>
                <a:spcPts val="225"/>
              </a:spcBef>
              <a:buClr>
                <a:srgbClr val="000000"/>
              </a:buClr>
              <a:buSzPct val="95238"/>
              <a:buAutoNum type="arabicPeriod"/>
              <a:tabLst>
                <a:tab pos="499709" algn="l"/>
                <a:tab pos="500344" algn="l"/>
              </a:tabLst>
            </a:pPr>
            <a:r>
              <a:rPr sz="1050">
                <a:solidFill>
                  <a:srgbClr val="363636"/>
                </a:solidFill>
                <a:latin typeface="Arial"/>
                <a:cs typeface="Arial"/>
              </a:rPr>
              <a:t>It gives more time to influence.</a:t>
            </a:r>
            <a:endParaRPr sz="1050">
              <a:latin typeface="Arial"/>
              <a:cs typeface="Arial"/>
            </a:endParaRPr>
          </a:p>
          <a:p>
            <a:pPr marL="499709" indent="-259060">
              <a:spcBef>
                <a:spcPts val="204"/>
              </a:spcBef>
              <a:buClr>
                <a:srgbClr val="000000"/>
              </a:buClr>
              <a:buSzPct val="95238"/>
              <a:buAutoNum type="arabicPeriod"/>
              <a:tabLst>
                <a:tab pos="499709" algn="l"/>
                <a:tab pos="500344" algn="l"/>
              </a:tabLst>
            </a:pPr>
            <a:r>
              <a:rPr sz="1050">
                <a:solidFill>
                  <a:srgbClr val="363636"/>
                </a:solidFill>
                <a:latin typeface="Arial"/>
                <a:cs typeface="Arial"/>
              </a:rPr>
              <a:t>It increases engagement with the customer.</a:t>
            </a:r>
            <a:endParaRPr sz="1050">
              <a:latin typeface="Arial"/>
              <a:cs typeface="Arial"/>
            </a:endParaRPr>
          </a:p>
          <a:p>
            <a:pPr marL="12699" marR="520662">
              <a:lnSpc>
                <a:spcPct val="226700"/>
              </a:lnSpc>
              <a:spcBef>
                <a:spcPts val="25"/>
              </a:spcBef>
            </a:pPr>
            <a:r>
              <a:rPr sz="1050" b="1">
                <a:solidFill>
                  <a:srgbClr val="363636"/>
                </a:solidFill>
                <a:latin typeface="Arial"/>
                <a:cs typeface="Arial"/>
              </a:rPr>
              <a:t>ALL OF THESE ARE CRITICAL PIECES TO SELLING THAT ARE HARDER TO ACHIEVE BY OTHER MEANS!  DRAW THE ROOM is also....</a:t>
            </a:r>
            <a:endParaRPr sz="1050">
              <a:latin typeface="Arial"/>
              <a:cs typeface="Arial"/>
            </a:endParaRPr>
          </a:p>
          <a:p>
            <a:pPr>
              <a:spcBef>
                <a:spcPts val="10"/>
              </a:spcBef>
            </a:pPr>
            <a:endParaRPr sz="1400">
              <a:latin typeface="Arial"/>
              <a:cs typeface="Arial"/>
            </a:endParaRPr>
          </a:p>
          <a:p>
            <a:pPr marL="499709" indent="-259060">
              <a:buClr>
                <a:srgbClr val="000000"/>
              </a:buClr>
              <a:buSzPct val="95238"/>
              <a:buFont typeface="Symbol"/>
              <a:buChar char=""/>
              <a:tabLst>
                <a:tab pos="499709" algn="l"/>
                <a:tab pos="500344" algn="l"/>
              </a:tabLst>
            </a:pPr>
            <a:r>
              <a:rPr sz="1050">
                <a:solidFill>
                  <a:srgbClr val="363636"/>
                </a:solidFill>
                <a:latin typeface="Arial"/>
                <a:cs typeface="Arial"/>
              </a:rPr>
              <a:t>Your best discovery tool</a:t>
            </a:r>
            <a:endParaRPr sz="1050">
              <a:latin typeface="Arial"/>
              <a:cs typeface="Arial"/>
            </a:endParaRPr>
          </a:p>
          <a:p>
            <a:pPr marL="499709" indent="-259060">
              <a:spcBef>
                <a:spcPts val="225"/>
              </a:spcBef>
              <a:buClr>
                <a:srgbClr val="000000"/>
              </a:buClr>
              <a:buSzPct val="95238"/>
              <a:buFont typeface="Symbol"/>
              <a:buChar char=""/>
              <a:tabLst>
                <a:tab pos="499709" algn="l"/>
                <a:tab pos="500344" algn="l"/>
              </a:tabLst>
            </a:pPr>
            <a:r>
              <a:rPr sz="1050">
                <a:solidFill>
                  <a:srgbClr val="363636"/>
                </a:solidFill>
                <a:latin typeface="Arial"/>
                <a:cs typeface="Arial"/>
              </a:rPr>
              <a:t>A ticket building tool</a:t>
            </a:r>
            <a:endParaRPr sz="1050">
              <a:latin typeface="Arial"/>
              <a:cs typeface="Arial"/>
            </a:endParaRPr>
          </a:p>
          <a:p>
            <a:pPr marL="499709" indent="-259060">
              <a:spcBef>
                <a:spcPts val="229"/>
              </a:spcBef>
              <a:buClr>
                <a:srgbClr val="000000"/>
              </a:buClr>
              <a:buSzPct val="95238"/>
              <a:buFont typeface="Symbol"/>
              <a:buChar char=""/>
              <a:tabLst>
                <a:tab pos="499709" algn="l"/>
                <a:tab pos="500344" algn="l"/>
              </a:tabLst>
            </a:pPr>
            <a:r>
              <a:rPr sz="1050">
                <a:solidFill>
                  <a:srgbClr val="363636"/>
                </a:solidFill>
                <a:latin typeface="Arial"/>
                <a:cs typeface="Arial"/>
              </a:rPr>
              <a:t>Confidence building tool</a:t>
            </a:r>
            <a:endParaRPr sz="1050">
              <a:latin typeface="Arial"/>
              <a:cs typeface="Arial"/>
            </a:endParaRPr>
          </a:p>
          <a:p>
            <a:pPr marL="499709" indent="-259060">
              <a:spcBef>
                <a:spcPts val="204"/>
              </a:spcBef>
              <a:buClr>
                <a:srgbClr val="000000"/>
              </a:buClr>
              <a:buSzPct val="95238"/>
              <a:buFont typeface="Symbol"/>
              <a:buChar char=""/>
              <a:tabLst>
                <a:tab pos="499709" algn="l"/>
                <a:tab pos="500344" algn="l"/>
              </a:tabLst>
            </a:pPr>
            <a:r>
              <a:rPr sz="1050">
                <a:solidFill>
                  <a:srgbClr val="363636"/>
                </a:solidFill>
                <a:latin typeface="Arial"/>
                <a:cs typeface="Arial"/>
              </a:rPr>
              <a:t>Closing tool</a:t>
            </a:r>
            <a:endParaRPr sz="1050">
              <a:latin typeface="Arial"/>
              <a:cs typeface="Arial"/>
            </a:endParaRPr>
          </a:p>
          <a:p>
            <a:pPr marL="499709" indent="-259060">
              <a:spcBef>
                <a:spcPts val="225"/>
              </a:spcBef>
              <a:buClr>
                <a:srgbClr val="000000"/>
              </a:buClr>
              <a:buSzPct val="95238"/>
              <a:buFont typeface="Symbol"/>
              <a:buChar char=""/>
              <a:tabLst>
                <a:tab pos="499709" algn="l"/>
                <a:tab pos="500344" algn="l"/>
              </a:tabLst>
            </a:pPr>
            <a:r>
              <a:rPr sz="1050">
                <a:solidFill>
                  <a:srgbClr val="363636"/>
                </a:solidFill>
                <a:latin typeface="Arial"/>
                <a:cs typeface="Arial"/>
              </a:rPr>
              <a:t>Future business tool</a:t>
            </a:r>
            <a:endParaRPr sz="1050">
              <a:latin typeface="Arial"/>
              <a:cs typeface="Arial"/>
            </a:endParaRPr>
          </a:p>
          <a:p>
            <a:pPr marL="499709" indent="-259060">
              <a:spcBef>
                <a:spcPts val="204"/>
              </a:spcBef>
              <a:buClr>
                <a:srgbClr val="000000"/>
              </a:buClr>
              <a:buSzPct val="95238"/>
              <a:buFont typeface="Symbol"/>
              <a:buChar char=""/>
              <a:tabLst>
                <a:tab pos="499709" algn="l"/>
                <a:tab pos="500344" algn="l"/>
              </a:tabLst>
            </a:pPr>
            <a:r>
              <a:rPr sz="1050">
                <a:solidFill>
                  <a:srgbClr val="363636"/>
                </a:solidFill>
                <a:latin typeface="Arial"/>
                <a:cs typeface="Arial"/>
              </a:rPr>
              <a:t>Accuracy tool</a:t>
            </a:r>
            <a:endParaRPr sz="1050">
              <a:latin typeface="Arial"/>
              <a:cs typeface="Arial"/>
            </a:endParaRPr>
          </a:p>
          <a:p>
            <a:pPr marL="499709" indent="-259060">
              <a:spcBef>
                <a:spcPts val="229"/>
              </a:spcBef>
              <a:buClr>
                <a:srgbClr val="000000"/>
              </a:buClr>
              <a:buSzPct val="95238"/>
              <a:buFont typeface="Symbol"/>
              <a:buChar char=""/>
              <a:tabLst>
                <a:tab pos="499709" algn="l"/>
                <a:tab pos="500344" algn="l"/>
              </a:tabLst>
            </a:pPr>
            <a:r>
              <a:rPr sz="1050">
                <a:solidFill>
                  <a:srgbClr val="363636"/>
                </a:solidFill>
                <a:latin typeface="Arial"/>
                <a:cs typeface="Arial"/>
              </a:rPr>
              <a:t>More fun way to do the job</a:t>
            </a:r>
            <a:endParaRPr sz="1050">
              <a:latin typeface="Arial"/>
              <a:cs typeface="Arial"/>
            </a:endParaRPr>
          </a:p>
          <a:p>
            <a:pPr marL="499709" indent="-259060">
              <a:spcBef>
                <a:spcPts val="225"/>
              </a:spcBef>
              <a:buClr>
                <a:srgbClr val="000000"/>
              </a:buClr>
              <a:buSzPct val="95238"/>
              <a:buFont typeface="Symbol"/>
              <a:buChar char=""/>
              <a:tabLst>
                <a:tab pos="499709" algn="l"/>
                <a:tab pos="500344" algn="l"/>
              </a:tabLst>
            </a:pPr>
            <a:r>
              <a:rPr sz="1050">
                <a:solidFill>
                  <a:srgbClr val="363636"/>
                </a:solidFill>
                <a:latin typeface="Arial"/>
                <a:cs typeface="Arial"/>
              </a:rPr>
              <a:t>Credibility building tool</a:t>
            </a:r>
            <a:endParaRPr sz="1050">
              <a:latin typeface="Arial"/>
              <a:cs typeface="Arial"/>
            </a:endParaRPr>
          </a:p>
          <a:p>
            <a:pPr>
              <a:spcBef>
                <a:spcPts val="35"/>
              </a:spcBef>
            </a:pPr>
            <a:endParaRPr sz="1200">
              <a:latin typeface="Arial"/>
              <a:cs typeface="Arial"/>
            </a:endParaRPr>
          </a:p>
          <a:p>
            <a:pPr marL="12699" marR="423514">
              <a:lnSpc>
                <a:spcPct val="116199"/>
              </a:lnSpc>
              <a:spcBef>
                <a:spcPts val="5"/>
              </a:spcBef>
            </a:pPr>
            <a:r>
              <a:rPr sz="1050" b="1">
                <a:solidFill>
                  <a:srgbClr val="363636"/>
                </a:solidFill>
                <a:latin typeface="Arial"/>
                <a:cs typeface="Arial"/>
              </a:rPr>
              <a:t>I am not saying that sales will not happen without drawing the room, they will, I am saying they will  happen more often, and they will be larger when you Draw the Room!</a:t>
            </a:r>
            <a:endParaRPr sz="1050">
              <a:latin typeface="Arial"/>
              <a:cs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25</a:t>
            </a:r>
            <a:endParaRPr sz="1100">
              <a:latin typeface="Arial"/>
              <a:cs typeface="Arial"/>
            </a:endParaRPr>
          </a:p>
        </p:txBody>
      </p:sp>
      <p:sp>
        <p:nvSpPr>
          <p:cNvPr id="3" name="object 3"/>
          <p:cNvSpPr txBox="1">
            <a:spLocks noGrp="1"/>
          </p:cNvSpPr>
          <p:nvPr>
            <p:ph type="title"/>
          </p:nvPr>
        </p:nvSpPr>
        <p:spPr>
          <a:xfrm>
            <a:off x="762000" y="850470"/>
            <a:ext cx="9555163" cy="566822"/>
          </a:xfrm>
          <a:prstGeom prst="rect">
            <a:avLst/>
          </a:prstGeom>
        </p:spPr>
        <p:txBody>
          <a:bodyPr vert="horz" wrap="square" lIns="0" tIns="12700" rIns="0" bIns="0" rtlCol="0">
            <a:spAutoFit/>
          </a:bodyPr>
          <a:lstStyle/>
          <a:p>
            <a:pPr marL="15239">
              <a:spcBef>
                <a:spcPts val="100"/>
              </a:spcBef>
            </a:pPr>
            <a:r>
              <a:t>III. Present Product Solutions</a:t>
            </a:r>
          </a:p>
        </p:txBody>
      </p:sp>
      <p:sp>
        <p:nvSpPr>
          <p:cNvPr id="4" name="object 4"/>
          <p:cNvSpPr txBox="1"/>
          <p:nvPr/>
        </p:nvSpPr>
        <p:spPr>
          <a:xfrm>
            <a:off x="906462" y="7696200"/>
            <a:ext cx="5959475" cy="1781706"/>
          </a:xfrm>
          <a:prstGeom prst="rect">
            <a:avLst/>
          </a:prstGeom>
        </p:spPr>
        <p:txBody>
          <a:bodyPr vert="horz" wrap="square" lIns="0" tIns="12700" rIns="0" bIns="0" rtlCol="0">
            <a:spAutoFit/>
          </a:bodyPr>
          <a:lstStyle/>
          <a:p>
            <a:pPr marL="12064" marR="5080" indent="1270" algn="ctr">
              <a:lnSpc>
                <a:spcPct val="117000"/>
              </a:lnSpc>
              <a:spcBef>
                <a:spcPts val="100"/>
              </a:spcBef>
            </a:pPr>
            <a:r>
              <a:rPr sz="2000" i="1">
                <a:solidFill>
                  <a:srgbClr val="363636"/>
                </a:solidFill>
                <a:latin typeface="Arial"/>
                <a:cs typeface="Arial"/>
              </a:rPr>
              <a:t>It is often said the first part of the sale is a "fact finding  mission" and the second part is a "fact giving mission." By  using your knowledge of product, process, offers, etc...,  you influence the outcome that both you and your  customer want.</a:t>
            </a:r>
            <a:endParaRPr sz="2000">
              <a:latin typeface="Arial"/>
              <a:cs typeface="Arial"/>
            </a:endParaRPr>
          </a:p>
        </p:txBody>
      </p:sp>
      <p:pic>
        <p:nvPicPr>
          <p:cNvPr id="5" name="object 5"/>
          <p:cNvPicPr/>
          <p:nvPr/>
        </p:nvPicPr>
        <p:blipFill>
          <a:blip r:embed="rId2" cstate="print"/>
          <a:stretch>
            <a:fillRect/>
          </a:stretch>
        </p:blipFill>
        <p:spPr>
          <a:xfrm>
            <a:off x="0" y="1631770"/>
            <a:ext cx="7772400" cy="574109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26</a:t>
            </a:r>
            <a:endParaRPr sz="1100">
              <a:latin typeface="Arial"/>
              <a:cs typeface="Arial"/>
            </a:endParaRPr>
          </a:p>
        </p:txBody>
      </p:sp>
      <p:sp>
        <p:nvSpPr>
          <p:cNvPr id="3" name="object 3"/>
          <p:cNvSpPr txBox="1"/>
          <p:nvPr/>
        </p:nvSpPr>
        <p:spPr>
          <a:xfrm>
            <a:off x="901700" y="895604"/>
            <a:ext cx="5905500" cy="4242893"/>
          </a:xfrm>
          <a:prstGeom prst="rect">
            <a:avLst/>
          </a:prstGeom>
        </p:spPr>
        <p:txBody>
          <a:bodyPr vert="horz" wrap="square" lIns="0" tIns="13335" rIns="0" bIns="0" rtlCol="0">
            <a:spAutoFit/>
          </a:bodyPr>
          <a:lstStyle/>
          <a:p>
            <a:pPr marL="12699">
              <a:spcBef>
                <a:spcPts val="105"/>
              </a:spcBef>
            </a:pPr>
            <a:r>
              <a:rPr sz="1050" b="1">
                <a:solidFill>
                  <a:srgbClr val="363636"/>
                </a:solidFill>
                <a:latin typeface="Arial"/>
                <a:cs typeface="Arial"/>
              </a:rPr>
              <a:t>Keys to A Great Presentation</a:t>
            </a:r>
            <a:endParaRPr sz="1050">
              <a:latin typeface="Arial"/>
              <a:cs typeface="Arial"/>
            </a:endParaRPr>
          </a:p>
          <a:p>
            <a:pPr>
              <a:spcBef>
                <a:spcPts val="25"/>
              </a:spcBef>
            </a:pPr>
            <a:endParaRPr sz="1200">
              <a:latin typeface="Arial"/>
              <a:cs typeface="Arial"/>
            </a:endParaRPr>
          </a:p>
          <a:p>
            <a:pPr marL="227949" marR="4325940" indent="-227949" algn="r">
              <a:buClr>
                <a:srgbClr val="000000"/>
              </a:buClr>
              <a:buSzPct val="95238"/>
              <a:buFont typeface="Arial"/>
              <a:buAutoNum type="arabicPeriod"/>
              <a:tabLst>
                <a:tab pos="227949" algn="l"/>
                <a:tab pos="228583" algn="l"/>
              </a:tabLst>
            </a:pPr>
            <a:r>
              <a:rPr sz="1050" b="1">
                <a:solidFill>
                  <a:srgbClr val="363636"/>
                </a:solidFill>
                <a:latin typeface="Arial"/>
                <a:cs typeface="Arial"/>
              </a:rPr>
              <a:t>Know your Product.</a:t>
            </a:r>
            <a:endParaRPr sz="1050">
              <a:latin typeface="Arial"/>
              <a:cs typeface="Arial"/>
            </a:endParaRPr>
          </a:p>
          <a:p>
            <a:pPr marL="227949" marR="4273239" lvl="1" indent="-227949" algn="r">
              <a:spcBef>
                <a:spcPts val="10"/>
              </a:spcBef>
              <a:buClr>
                <a:srgbClr val="000000"/>
              </a:buClr>
              <a:buSzPct val="95238"/>
              <a:buAutoNum type="alphaLcPeriod"/>
              <a:tabLst>
                <a:tab pos="227949" algn="l"/>
                <a:tab pos="228583" algn="l"/>
              </a:tabLst>
            </a:pPr>
            <a:r>
              <a:rPr sz="1050">
                <a:solidFill>
                  <a:srgbClr val="363636"/>
                </a:solidFill>
                <a:latin typeface="Arial"/>
                <a:cs typeface="Arial"/>
              </a:rPr>
              <a:t>Construction</a:t>
            </a:r>
            <a:endParaRPr sz="1050">
              <a:latin typeface="Arial"/>
              <a:cs typeface="Arial"/>
            </a:endParaRPr>
          </a:p>
          <a:p>
            <a:pPr marL="927033" lvl="1" indent="-228583">
              <a:spcBef>
                <a:spcPts val="35"/>
              </a:spcBef>
              <a:buClr>
                <a:srgbClr val="000000"/>
              </a:buClr>
              <a:buSzPct val="95238"/>
              <a:buAutoNum type="alphaLcPeriod"/>
              <a:tabLst>
                <a:tab pos="926397" algn="l"/>
                <a:tab pos="927033" algn="l"/>
              </a:tabLst>
            </a:pPr>
            <a:r>
              <a:rPr sz="1050">
                <a:solidFill>
                  <a:srgbClr val="363636"/>
                </a:solidFill>
                <a:latin typeface="Arial"/>
                <a:cs typeface="Arial"/>
              </a:rPr>
              <a:t>Styles</a:t>
            </a:r>
            <a:endParaRPr sz="1050">
              <a:latin typeface="Arial"/>
              <a:cs typeface="Arial"/>
            </a:endParaRPr>
          </a:p>
          <a:p>
            <a:pPr marL="927033" lvl="1" indent="-228583">
              <a:spcBef>
                <a:spcPts val="15"/>
              </a:spcBef>
              <a:buClr>
                <a:srgbClr val="000000"/>
              </a:buClr>
              <a:buSzPct val="95238"/>
              <a:buAutoNum type="alphaLcPeriod"/>
              <a:tabLst>
                <a:tab pos="926397" algn="l"/>
                <a:tab pos="927033" algn="l"/>
              </a:tabLst>
            </a:pPr>
            <a:r>
              <a:rPr sz="1050">
                <a:solidFill>
                  <a:srgbClr val="363636"/>
                </a:solidFill>
                <a:latin typeface="Arial"/>
                <a:cs typeface="Arial"/>
              </a:rPr>
              <a:t>Uses</a:t>
            </a:r>
            <a:endParaRPr sz="1050">
              <a:latin typeface="Arial"/>
              <a:cs typeface="Arial"/>
            </a:endParaRPr>
          </a:p>
          <a:p>
            <a:pPr marL="927033" lvl="1" indent="-228583">
              <a:spcBef>
                <a:spcPts val="10"/>
              </a:spcBef>
              <a:buClr>
                <a:srgbClr val="000000"/>
              </a:buClr>
              <a:buSzPct val="95238"/>
              <a:buAutoNum type="alphaLcPeriod"/>
              <a:tabLst>
                <a:tab pos="926397" algn="l"/>
                <a:tab pos="927033" algn="l"/>
              </a:tabLst>
            </a:pPr>
            <a:r>
              <a:rPr sz="1050">
                <a:solidFill>
                  <a:srgbClr val="363636"/>
                </a:solidFill>
                <a:latin typeface="Arial"/>
                <a:cs typeface="Arial"/>
              </a:rPr>
              <a:t>Options</a:t>
            </a:r>
            <a:endParaRPr sz="1050">
              <a:latin typeface="Arial"/>
              <a:cs typeface="Arial"/>
            </a:endParaRPr>
          </a:p>
          <a:p>
            <a:pPr marL="927033" lvl="1" indent="-228583">
              <a:spcBef>
                <a:spcPts val="35"/>
              </a:spcBef>
              <a:buClr>
                <a:srgbClr val="000000"/>
              </a:buClr>
              <a:buSzPct val="95238"/>
              <a:buAutoNum type="alphaLcPeriod"/>
              <a:tabLst>
                <a:tab pos="926397" algn="l"/>
                <a:tab pos="927033" algn="l"/>
              </a:tabLst>
            </a:pPr>
            <a:r>
              <a:rPr sz="1050">
                <a:solidFill>
                  <a:srgbClr val="363636"/>
                </a:solidFill>
                <a:latin typeface="Arial"/>
                <a:cs typeface="Arial"/>
              </a:rPr>
              <a:t>Procurement (How to Order and Quote Lead Times)</a:t>
            </a:r>
            <a:endParaRPr sz="1050">
              <a:latin typeface="Arial"/>
              <a:cs typeface="Arial"/>
            </a:endParaRPr>
          </a:p>
          <a:p>
            <a:pPr marL="469866" indent="-228583">
              <a:spcBef>
                <a:spcPts val="15"/>
              </a:spcBef>
              <a:buClr>
                <a:srgbClr val="000000"/>
              </a:buClr>
              <a:buSzPct val="95238"/>
              <a:buFont typeface="Arial"/>
              <a:buAutoNum type="arabicPeriod"/>
              <a:tabLst>
                <a:tab pos="469231" algn="l"/>
                <a:tab pos="469866" algn="l"/>
              </a:tabLst>
            </a:pPr>
            <a:r>
              <a:rPr sz="1050" b="1">
                <a:solidFill>
                  <a:srgbClr val="363636"/>
                </a:solidFill>
                <a:latin typeface="Arial"/>
                <a:cs typeface="Arial"/>
              </a:rPr>
              <a:t>Demonstrate the Benefits.</a:t>
            </a:r>
            <a:endParaRPr sz="1050">
              <a:latin typeface="Arial"/>
              <a:cs typeface="Arial"/>
            </a:endParaRPr>
          </a:p>
          <a:p>
            <a:pPr marL="927033" lvl="1" indent="-228583">
              <a:spcBef>
                <a:spcPts val="35"/>
              </a:spcBef>
              <a:buClr>
                <a:srgbClr val="000000"/>
              </a:buClr>
              <a:buSzPct val="95238"/>
              <a:buAutoNum type="alphaLcPeriod"/>
              <a:tabLst>
                <a:tab pos="926397" algn="l"/>
                <a:tab pos="927033" algn="l"/>
              </a:tabLst>
            </a:pPr>
            <a:r>
              <a:rPr sz="1050">
                <a:solidFill>
                  <a:srgbClr val="363636"/>
                </a:solidFill>
                <a:latin typeface="Arial"/>
                <a:cs typeface="Arial"/>
              </a:rPr>
              <a:t>Give 2 benefits per feature.</a:t>
            </a:r>
            <a:endParaRPr sz="1050">
              <a:latin typeface="Arial"/>
              <a:cs typeface="Arial"/>
            </a:endParaRPr>
          </a:p>
          <a:p>
            <a:pPr marL="1384199" lvl="2" indent="-175882">
              <a:spcBef>
                <a:spcPts val="10"/>
              </a:spcBef>
              <a:buClr>
                <a:srgbClr val="000000"/>
              </a:buClr>
              <a:buSzPct val="95238"/>
              <a:buAutoNum type="romanLcPeriod"/>
              <a:tabLst>
                <a:tab pos="1384199" algn="l"/>
              </a:tabLst>
            </a:pPr>
            <a:r>
              <a:rPr sz="1050">
                <a:solidFill>
                  <a:srgbClr val="363636"/>
                </a:solidFill>
                <a:latin typeface="Arial"/>
                <a:cs typeface="Arial"/>
              </a:rPr>
              <a:t>Feature - What a product does.</a:t>
            </a:r>
            <a:endParaRPr sz="1050">
              <a:latin typeface="Arial"/>
              <a:cs typeface="Arial"/>
            </a:endParaRPr>
          </a:p>
          <a:p>
            <a:pPr marL="1384199" lvl="2" indent="-205089">
              <a:spcBef>
                <a:spcPts val="15"/>
              </a:spcBef>
              <a:buClr>
                <a:srgbClr val="000000"/>
              </a:buClr>
              <a:buSzPct val="95238"/>
              <a:buAutoNum type="romanLcPeriod"/>
              <a:tabLst>
                <a:tab pos="1384199" algn="l"/>
              </a:tabLst>
            </a:pPr>
            <a:r>
              <a:rPr sz="1050">
                <a:solidFill>
                  <a:srgbClr val="363636"/>
                </a:solidFill>
                <a:latin typeface="Arial"/>
                <a:cs typeface="Arial"/>
              </a:rPr>
              <a:t>Benefit -What a product does for me.</a:t>
            </a:r>
            <a:endParaRPr sz="1050">
              <a:latin typeface="Arial"/>
              <a:cs typeface="Arial"/>
            </a:endParaRPr>
          </a:p>
          <a:p>
            <a:pPr marL="927033" marR="5080" lvl="1" indent="-228583">
              <a:lnSpc>
                <a:spcPct val="101000"/>
              </a:lnSpc>
              <a:spcBef>
                <a:spcPts val="20"/>
              </a:spcBef>
              <a:buClr>
                <a:srgbClr val="000000"/>
              </a:buClr>
              <a:buSzPct val="95238"/>
              <a:buAutoNum type="alphaLcPeriod"/>
              <a:tabLst>
                <a:tab pos="926397" algn="l"/>
                <a:tab pos="927033" algn="l"/>
              </a:tabLst>
            </a:pPr>
            <a:r>
              <a:rPr sz="1050">
                <a:solidFill>
                  <a:srgbClr val="363636"/>
                </a:solidFill>
                <a:latin typeface="Arial"/>
                <a:cs typeface="Arial"/>
              </a:rPr>
              <a:t>Get them to sit, use, operate, touch, and lie down on the product. Customers are 22% more  likely to purchase a product if they touch or feel it.</a:t>
            </a:r>
            <a:endParaRPr sz="1050">
              <a:latin typeface="Arial"/>
              <a:cs typeface="Arial"/>
            </a:endParaRPr>
          </a:p>
          <a:p>
            <a:pPr marL="927033" marR="544155" lvl="1" indent="-228583">
              <a:lnSpc>
                <a:spcPct val="101000"/>
              </a:lnSpc>
              <a:spcBef>
                <a:spcPts val="25"/>
              </a:spcBef>
              <a:buClr>
                <a:srgbClr val="000000"/>
              </a:buClr>
              <a:buSzPct val="95238"/>
              <a:buAutoNum type="alphaLcPeriod"/>
              <a:tabLst>
                <a:tab pos="926397" algn="l"/>
                <a:tab pos="927033" algn="l"/>
              </a:tabLst>
            </a:pPr>
            <a:r>
              <a:rPr sz="1050">
                <a:solidFill>
                  <a:srgbClr val="363636"/>
                </a:solidFill>
                <a:latin typeface="Arial"/>
                <a:cs typeface="Arial"/>
              </a:rPr>
              <a:t>Customers are 90% more likely to remember your presentation, and you, through  demonstration</a:t>
            </a:r>
            <a:endParaRPr sz="1050">
              <a:latin typeface="Arial"/>
              <a:cs typeface="Arial"/>
            </a:endParaRPr>
          </a:p>
          <a:p>
            <a:pPr marL="469866" indent="-228583">
              <a:spcBef>
                <a:spcPts val="10"/>
              </a:spcBef>
              <a:buClr>
                <a:srgbClr val="000000"/>
              </a:buClr>
              <a:buSzPct val="95238"/>
              <a:buFont typeface="Arial"/>
              <a:buAutoNum type="arabicPeriod"/>
              <a:tabLst>
                <a:tab pos="469231" algn="l"/>
                <a:tab pos="469866" algn="l"/>
              </a:tabLst>
            </a:pPr>
            <a:r>
              <a:rPr sz="1050" b="1">
                <a:solidFill>
                  <a:srgbClr val="363636"/>
                </a:solidFill>
                <a:latin typeface="Arial"/>
                <a:cs typeface="Arial"/>
              </a:rPr>
              <a:t>Capture the power of Pre-Suasion (Part I). Use possessive language:</a:t>
            </a:r>
            <a:endParaRPr sz="1050">
              <a:latin typeface="Arial"/>
              <a:cs typeface="Arial"/>
            </a:endParaRPr>
          </a:p>
          <a:p>
            <a:pPr marL="927033" lvl="1" indent="-228583">
              <a:spcBef>
                <a:spcPts val="40"/>
              </a:spcBef>
              <a:buClr>
                <a:srgbClr val="000000"/>
              </a:buClr>
              <a:buSzPct val="95238"/>
              <a:buAutoNum type="alphaLcPeriod"/>
              <a:tabLst>
                <a:tab pos="926397" algn="l"/>
                <a:tab pos="927033" algn="l"/>
              </a:tabLst>
            </a:pPr>
            <a:r>
              <a:rPr sz="1050">
                <a:solidFill>
                  <a:srgbClr val="363636"/>
                </a:solidFill>
                <a:latin typeface="Arial"/>
                <a:cs typeface="Arial"/>
              </a:rPr>
              <a:t>You are going to LOVE your new living room furniture!</a:t>
            </a:r>
            <a:endParaRPr sz="1050">
              <a:latin typeface="Arial"/>
              <a:cs typeface="Arial"/>
            </a:endParaRPr>
          </a:p>
          <a:p>
            <a:pPr marL="927033" lvl="1" indent="-228583">
              <a:spcBef>
                <a:spcPts val="10"/>
              </a:spcBef>
              <a:buClr>
                <a:srgbClr val="000000"/>
              </a:buClr>
              <a:buSzPct val="95238"/>
              <a:buAutoNum type="alphaLcPeriod"/>
              <a:tabLst>
                <a:tab pos="926397" algn="l"/>
                <a:tab pos="927033" algn="l"/>
              </a:tabLst>
            </a:pPr>
            <a:r>
              <a:rPr sz="1050">
                <a:solidFill>
                  <a:srgbClr val="363636"/>
                </a:solidFill>
                <a:latin typeface="Arial"/>
                <a:cs typeface="Arial"/>
              </a:rPr>
              <a:t>Sit down on your new sofa.</a:t>
            </a:r>
            <a:endParaRPr sz="1050">
              <a:latin typeface="Arial"/>
              <a:cs typeface="Arial"/>
            </a:endParaRPr>
          </a:p>
          <a:p>
            <a:pPr marL="927033" lvl="1" indent="-228583">
              <a:spcBef>
                <a:spcPts val="35"/>
              </a:spcBef>
              <a:buClr>
                <a:srgbClr val="000000"/>
              </a:buClr>
              <a:buSzPct val="95238"/>
              <a:buAutoNum type="alphaLcPeriod"/>
              <a:tabLst>
                <a:tab pos="926397" algn="l"/>
                <a:tab pos="927033" algn="l"/>
              </a:tabLst>
            </a:pPr>
            <a:r>
              <a:rPr sz="1050">
                <a:solidFill>
                  <a:srgbClr val="363636"/>
                </a:solidFill>
                <a:latin typeface="Arial"/>
                <a:cs typeface="Arial"/>
              </a:rPr>
              <a:t>Lay right here on your new mattress.</a:t>
            </a:r>
            <a:endParaRPr sz="1050">
              <a:latin typeface="Arial"/>
              <a:cs typeface="Arial"/>
            </a:endParaRPr>
          </a:p>
          <a:p>
            <a:pPr marL="469866" indent="-228583">
              <a:spcBef>
                <a:spcPts val="15"/>
              </a:spcBef>
              <a:buClr>
                <a:srgbClr val="000000"/>
              </a:buClr>
              <a:buSzPct val="95238"/>
              <a:buFont typeface="Arial"/>
              <a:buAutoNum type="arabicPeriod"/>
              <a:tabLst>
                <a:tab pos="469231" algn="l"/>
                <a:tab pos="469866" algn="l"/>
              </a:tabLst>
            </a:pPr>
            <a:r>
              <a:rPr sz="1050" b="1">
                <a:solidFill>
                  <a:srgbClr val="363636"/>
                </a:solidFill>
                <a:latin typeface="Arial"/>
                <a:cs typeface="Arial"/>
              </a:rPr>
              <a:t>Capture the power of Pre-Suasion (Part II). Endear to Influence.</a:t>
            </a:r>
            <a:endParaRPr sz="1050">
              <a:latin typeface="Arial"/>
              <a:cs typeface="Arial"/>
            </a:endParaRPr>
          </a:p>
          <a:p>
            <a:pPr marL="927033" lvl="1" indent="-228583">
              <a:spcBef>
                <a:spcPts val="10"/>
              </a:spcBef>
              <a:buClr>
                <a:srgbClr val="000000"/>
              </a:buClr>
              <a:buSzPct val="95238"/>
              <a:buAutoNum type="alphaLcPeriod"/>
              <a:tabLst>
                <a:tab pos="926397" algn="l"/>
                <a:tab pos="927033" algn="l"/>
                <a:tab pos="3447164" algn="l"/>
              </a:tabLst>
            </a:pPr>
            <a:r>
              <a:rPr sz="1050">
                <a:solidFill>
                  <a:srgbClr val="363636"/>
                </a:solidFill>
                <a:latin typeface="Arial"/>
                <a:cs typeface="Arial"/>
              </a:rPr>
              <a:t>Mr./Mrs. Customer, I am going to do</a:t>
            </a:r>
            <a:r>
              <a:rPr sz="1050" u="sng">
                <a:solidFill>
                  <a:srgbClr val="363636"/>
                </a:solidFill>
                <a:uFill>
                  <a:solidFill>
                    <a:srgbClr val="353535"/>
                  </a:solidFill>
                </a:uFill>
                <a:latin typeface="Times New Roman"/>
                <a:cs typeface="Times New Roman"/>
              </a:rPr>
              <a:t>	</a:t>
            </a:r>
            <a:r>
              <a:rPr sz="1050">
                <a:solidFill>
                  <a:srgbClr val="363636"/>
                </a:solidFill>
                <a:latin typeface="Arial"/>
                <a:cs typeface="Arial"/>
              </a:rPr>
              <a:t>for you.</a:t>
            </a:r>
            <a:endParaRPr sz="1050">
              <a:latin typeface="Arial"/>
              <a:cs typeface="Arial"/>
            </a:endParaRPr>
          </a:p>
          <a:p>
            <a:pPr marL="927033" lvl="1" indent="-228583">
              <a:spcBef>
                <a:spcPts val="35"/>
              </a:spcBef>
              <a:buClr>
                <a:srgbClr val="000000"/>
              </a:buClr>
              <a:buSzPct val="95238"/>
              <a:buAutoNum type="alphaLcPeriod"/>
              <a:tabLst>
                <a:tab pos="926397" algn="l"/>
                <a:tab pos="927033" algn="l"/>
              </a:tabLst>
            </a:pPr>
            <a:r>
              <a:rPr sz="1050">
                <a:solidFill>
                  <a:srgbClr val="363636"/>
                </a:solidFill>
                <a:latin typeface="Arial"/>
                <a:cs typeface="Arial"/>
              </a:rPr>
              <a:t>Mr./Mrs. Customer let me get that for you.</a:t>
            </a:r>
            <a:endParaRPr sz="1050">
              <a:latin typeface="Arial"/>
              <a:cs typeface="Arial"/>
            </a:endParaRPr>
          </a:p>
          <a:p>
            <a:pPr marL="927033" lvl="1" indent="-228583">
              <a:spcBef>
                <a:spcPts val="15"/>
              </a:spcBef>
              <a:buClr>
                <a:srgbClr val="000000"/>
              </a:buClr>
              <a:buSzPct val="95238"/>
              <a:buAutoNum type="alphaLcPeriod"/>
              <a:tabLst>
                <a:tab pos="926397" algn="l"/>
                <a:tab pos="927033" algn="l"/>
                <a:tab pos="4383086" algn="l"/>
              </a:tabLst>
            </a:pPr>
            <a:r>
              <a:rPr sz="1050">
                <a:solidFill>
                  <a:srgbClr val="363636"/>
                </a:solidFill>
                <a:latin typeface="Arial"/>
                <a:cs typeface="Arial"/>
              </a:rPr>
              <a:t>Mr./Mrs. Customer, for you, I will make sure that I</a:t>
            </a:r>
            <a:r>
              <a:rPr sz="1050" u="sng">
                <a:solidFill>
                  <a:srgbClr val="363636"/>
                </a:solidFill>
                <a:uFill>
                  <a:solidFill>
                    <a:srgbClr val="353535"/>
                  </a:solidFill>
                </a:uFill>
                <a:latin typeface="Times New Roman"/>
                <a:cs typeface="Times New Roman"/>
              </a:rPr>
              <a:t>	</a:t>
            </a:r>
            <a:r>
              <a:rPr sz="1050">
                <a:solidFill>
                  <a:srgbClr val="363636"/>
                </a:solidFill>
                <a:latin typeface="Arial"/>
                <a:cs typeface="Arial"/>
              </a:rPr>
              <a:t>.</a:t>
            </a:r>
            <a:endParaRPr sz="1050">
              <a:latin typeface="Arial"/>
              <a:cs typeface="Arial"/>
            </a:endParaRPr>
          </a:p>
          <a:p>
            <a:pPr marL="469866" marR="94608" indent="-228583">
              <a:lnSpc>
                <a:spcPct val="102899"/>
              </a:lnSpc>
              <a:buClr>
                <a:srgbClr val="000000"/>
              </a:buClr>
              <a:buSzPct val="95238"/>
              <a:buFont typeface="Arial"/>
              <a:buAutoNum type="arabicPeriod"/>
              <a:tabLst>
                <a:tab pos="469231" algn="l"/>
                <a:tab pos="469866" algn="l"/>
              </a:tabLst>
            </a:pPr>
            <a:r>
              <a:rPr sz="1050" b="1">
                <a:solidFill>
                  <a:srgbClr val="363636"/>
                </a:solidFill>
                <a:latin typeface="Arial"/>
                <a:cs typeface="Arial"/>
              </a:rPr>
              <a:t>Make your product GREAT and the PERFECT THING for them with your language, body language,  and actions.</a:t>
            </a:r>
            <a:endParaRPr sz="1050">
              <a:latin typeface="Arial"/>
              <a:cs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27</a:t>
            </a:r>
            <a:endParaRPr sz="1100">
              <a:latin typeface="Arial"/>
              <a:cs typeface="Arial"/>
            </a:endParaRPr>
          </a:p>
        </p:txBody>
      </p:sp>
      <p:sp>
        <p:nvSpPr>
          <p:cNvPr id="3" name="object 3"/>
          <p:cNvSpPr txBox="1">
            <a:spLocks noGrp="1"/>
          </p:cNvSpPr>
          <p:nvPr>
            <p:ph type="title"/>
          </p:nvPr>
        </p:nvSpPr>
        <p:spPr>
          <a:xfrm>
            <a:off x="576446" y="864322"/>
            <a:ext cx="6734076" cy="1097223"/>
          </a:xfrm>
          <a:prstGeom prst="rect">
            <a:avLst/>
          </a:prstGeom>
        </p:spPr>
        <p:txBody>
          <a:bodyPr vert="horz" wrap="square" lIns="0" tIns="3175" rIns="0" bIns="0" rtlCol="0">
            <a:spAutoFit/>
          </a:bodyPr>
          <a:lstStyle/>
          <a:p>
            <a:pPr marL="29843" marR="5080" indent="-17778">
              <a:lnSpc>
                <a:spcPct val="101699"/>
              </a:lnSpc>
              <a:spcBef>
                <a:spcPts val="25"/>
              </a:spcBef>
            </a:pPr>
            <a:r>
              <a:t>IV. Build the Ticket and Give a  Child in Need a New Mattress</a:t>
            </a:r>
          </a:p>
        </p:txBody>
      </p:sp>
      <p:sp>
        <p:nvSpPr>
          <p:cNvPr id="4" name="object 4"/>
          <p:cNvSpPr txBox="1"/>
          <p:nvPr/>
        </p:nvSpPr>
        <p:spPr>
          <a:xfrm>
            <a:off x="929640" y="7333465"/>
            <a:ext cx="5913120" cy="2085636"/>
          </a:xfrm>
          <a:prstGeom prst="rect">
            <a:avLst/>
          </a:prstGeom>
        </p:spPr>
        <p:txBody>
          <a:bodyPr vert="horz" wrap="square" lIns="0" tIns="12700" rIns="0" bIns="0" rtlCol="0">
            <a:spAutoFit/>
          </a:bodyPr>
          <a:lstStyle/>
          <a:p>
            <a:pPr marL="12699">
              <a:spcBef>
                <a:spcPts val="100"/>
              </a:spcBef>
            </a:pPr>
            <a:r>
              <a:rPr sz="1200" b="1">
                <a:solidFill>
                  <a:srgbClr val="363636"/>
                </a:solidFill>
                <a:latin typeface="Arial"/>
                <a:cs typeface="Arial"/>
              </a:rPr>
              <a:t>There are only 2 ways to increase sales:</a:t>
            </a:r>
            <a:endParaRPr sz="1200">
              <a:latin typeface="Arial"/>
              <a:cs typeface="Arial"/>
            </a:endParaRPr>
          </a:p>
          <a:p>
            <a:pPr>
              <a:spcBef>
                <a:spcPts val="55"/>
              </a:spcBef>
            </a:pPr>
            <a:endParaRPr sz="1350">
              <a:latin typeface="Arial"/>
              <a:cs typeface="Arial"/>
            </a:endParaRPr>
          </a:p>
          <a:p>
            <a:pPr marL="469866" indent="-228583">
              <a:buClr>
                <a:srgbClr val="000000"/>
              </a:buClr>
              <a:buSzPct val="83333"/>
              <a:buAutoNum type="arabicPeriod"/>
              <a:tabLst>
                <a:tab pos="469231" algn="l"/>
                <a:tab pos="469866" algn="l"/>
              </a:tabLst>
            </a:pPr>
            <a:r>
              <a:rPr sz="1200">
                <a:solidFill>
                  <a:srgbClr val="363636"/>
                </a:solidFill>
                <a:latin typeface="Arial"/>
                <a:cs typeface="Arial"/>
              </a:rPr>
              <a:t>Sell to more people.</a:t>
            </a:r>
            <a:endParaRPr sz="1200">
              <a:latin typeface="Arial"/>
              <a:cs typeface="Arial"/>
            </a:endParaRPr>
          </a:p>
          <a:p>
            <a:pPr marL="469866" indent="-228583">
              <a:spcBef>
                <a:spcPts val="265"/>
              </a:spcBef>
              <a:buClr>
                <a:srgbClr val="000000"/>
              </a:buClr>
              <a:buSzPct val="83333"/>
              <a:buAutoNum type="arabicPeriod"/>
              <a:tabLst>
                <a:tab pos="469231" algn="l"/>
                <a:tab pos="469866" algn="l"/>
              </a:tabLst>
            </a:pPr>
            <a:r>
              <a:rPr sz="1200">
                <a:solidFill>
                  <a:srgbClr val="363636"/>
                </a:solidFill>
                <a:latin typeface="Arial"/>
                <a:cs typeface="Arial"/>
              </a:rPr>
              <a:t>Sell more to the people you are already selling to.</a:t>
            </a:r>
            <a:endParaRPr sz="1200">
              <a:latin typeface="Arial"/>
              <a:cs typeface="Arial"/>
            </a:endParaRPr>
          </a:p>
          <a:p>
            <a:pPr>
              <a:spcBef>
                <a:spcPts val="55"/>
              </a:spcBef>
            </a:pPr>
            <a:endParaRPr sz="1150">
              <a:latin typeface="Arial"/>
              <a:cs typeface="Arial"/>
            </a:endParaRPr>
          </a:p>
          <a:p>
            <a:pPr marL="12699" marR="5080">
              <a:lnSpc>
                <a:spcPct val="117500"/>
              </a:lnSpc>
            </a:pPr>
            <a:r>
              <a:rPr sz="1200">
                <a:solidFill>
                  <a:srgbClr val="363636"/>
                </a:solidFill>
                <a:latin typeface="Arial"/>
                <a:cs typeface="Arial"/>
              </a:rPr>
              <a:t>In this section following, we will talk about #2 listed above. Building the Ticket (Increasing  Average Sale) is accomplished through specific behaviors that require intentional actions from  you, the RSA. Adding just $200 to each sale will add $72,000 in annual volume to the volume of  an RSA doing $40,000 per month. This will turn into $2,000,000 in additional sales for the  company at current employee levels. WOW!</a:t>
            </a:r>
            <a:endParaRPr sz="1200">
              <a:latin typeface="Arial"/>
              <a:cs typeface="Arial"/>
            </a:endParaRPr>
          </a:p>
        </p:txBody>
      </p:sp>
      <p:pic>
        <p:nvPicPr>
          <p:cNvPr id="5" name="object 5"/>
          <p:cNvPicPr/>
          <p:nvPr/>
        </p:nvPicPr>
        <p:blipFill>
          <a:blip r:embed="rId2" cstate="print"/>
          <a:stretch>
            <a:fillRect/>
          </a:stretch>
        </p:blipFill>
        <p:spPr>
          <a:xfrm>
            <a:off x="1" y="2208410"/>
            <a:ext cx="7772400" cy="487819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28</a:t>
            </a:r>
            <a:endParaRPr sz="1100">
              <a:latin typeface="Arial"/>
              <a:cs typeface="Arial"/>
            </a:endParaRPr>
          </a:p>
        </p:txBody>
      </p:sp>
      <p:sp>
        <p:nvSpPr>
          <p:cNvPr id="3" name="object 3"/>
          <p:cNvSpPr txBox="1"/>
          <p:nvPr/>
        </p:nvSpPr>
        <p:spPr>
          <a:xfrm>
            <a:off x="901700" y="895604"/>
            <a:ext cx="5949950" cy="8753422"/>
          </a:xfrm>
          <a:prstGeom prst="rect">
            <a:avLst/>
          </a:prstGeom>
        </p:spPr>
        <p:txBody>
          <a:bodyPr vert="horz" wrap="square" lIns="0" tIns="13335" rIns="0" bIns="0" rtlCol="0">
            <a:spAutoFit/>
          </a:bodyPr>
          <a:lstStyle/>
          <a:p>
            <a:pPr marL="12699">
              <a:spcBef>
                <a:spcPts val="105"/>
              </a:spcBef>
            </a:pPr>
            <a:r>
              <a:rPr sz="1050" b="1">
                <a:solidFill>
                  <a:srgbClr val="363636"/>
                </a:solidFill>
                <a:latin typeface="Arial"/>
                <a:cs typeface="Arial"/>
              </a:rPr>
              <a:t>To Build the Ticket you must....</a:t>
            </a:r>
            <a:endParaRPr sz="1050">
              <a:latin typeface="Arial"/>
              <a:cs typeface="Arial"/>
            </a:endParaRPr>
          </a:p>
          <a:p>
            <a:pPr>
              <a:spcBef>
                <a:spcPts val="10"/>
              </a:spcBef>
            </a:pPr>
            <a:endParaRPr sz="1400">
              <a:latin typeface="Arial"/>
              <a:cs typeface="Arial"/>
            </a:endParaRPr>
          </a:p>
          <a:p>
            <a:pPr marL="469866" indent="-228583">
              <a:buClr>
                <a:srgbClr val="000000"/>
              </a:buClr>
              <a:buSzPct val="95238"/>
              <a:buFont typeface="Arial"/>
              <a:buAutoNum type="arabicPeriod"/>
              <a:tabLst>
                <a:tab pos="469231" algn="l"/>
                <a:tab pos="469866" algn="l"/>
              </a:tabLst>
            </a:pPr>
            <a:r>
              <a:rPr sz="1050" b="1">
                <a:solidFill>
                  <a:srgbClr val="363636"/>
                </a:solidFill>
                <a:latin typeface="Arial"/>
                <a:cs typeface="Arial"/>
              </a:rPr>
              <a:t>Suggest Additional Purchases.</a:t>
            </a:r>
            <a:endParaRPr sz="1050">
              <a:latin typeface="Arial"/>
              <a:cs typeface="Arial"/>
            </a:endParaRPr>
          </a:p>
          <a:p>
            <a:pPr marL="927033" marR="215249" lvl="1" indent="-228583">
              <a:lnSpc>
                <a:spcPts val="1490"/>
              </a:lnSpc>
              <a:spcBef>
                <a:spcPts val="60"/>
              </a:spcBef>
              <a:buClr>
                <a:srgbClr val="000000"/>
              </a:buClr>
              <a:buSzPct val="95238"/>
              <a:buAutoNum type="alphaLcPeriod"/>
              <a:tabLst>
                <a:tab pos="926397" algn="l"/>
                <a:tab pos="927033" algn="l"/>
              </a:tabLst>
            </a:pPr>
            <a:r>
              <a:rPr sz="1050">
                <a:solidFill>
                  <a:srgbClr val="363636"/>
                </a:solidFill>
                <a:latin typeface="Arial"/>
                <a:cs typeface="Arial"/>
              </a:rPr>
              <a:t>Mattresses, Chairs, Recliners, Tables, Rugs, Lamps, Accessories, Pillows, Accent Cabinets,  etc...</a:t>
            </a:r>
            <a:endParaRPr sz="1050">
              <a:latin typeface="Arial"/>
              <a:cs typeface="Arial"/>
            </a:endParaRPr>
          </a:p>
          <a:p>
            <a:pPr marL="927033" lvl="1" indent="-228583">
              <a:spcBef>
                <a:spcPts val="114"/>
              </a:spcBef>
              <a:buClr>
                <a:srgbClr val="000000"/>
              </a:buClr>
              <a:buSzPct val="95238"/>
              <a:buAutoNum type="alphaLcPeriod"/>
              <a:tabLst>
                <a:tab pos="926397" algn="l"/>
                <a:tab pos="927033" algn="l"/>
              </a:tabLst>
            </a:pPr>
            <a:r>
              <a:rPr sz="1050">
                <a:solidFill>
                  <a:srgbClr val="363636"/>
                </a:solidFill>
                <a:latin typeface="Arial"/>
                <a:cs typeface="Arial"/>
              </a:rPr>
              <a:t>Protect the customer with Peace of Mind Protection.</a:t>
            </a:r>
            <a:endParaRPr sz="1050">
              <a:latin typeface="Arial"/>
              <a:cs typeface="Arial"/>
            </a:endParaRPr>
          </a:p>
          <a:p>
            <a:pPr marL="927033" lvl="1" indent="-228583">
              <a:spcBef>
                <a:spcPts val="204"/>
              </a:spcBef>
              <a:buClr>
                <a:srgbClr val="000000"/>
              </a:buClr>
              <a:buSzPct val="95238"/>
              <a:buAutoNum type="alphaLcPeriod"/>
              <a:tabLst>
                <a:tab pos="926397" algn="l"/>
                <a:tab pos="927033" algn="l"/>
              </a:tabLst>
            </a:pPr>
            <a:r>
              <a:rPr sz="1050">
                <a:solidFill>
                  <a:srgbClr val="363636"/>
                </a:solidFill>
                <a:latin typeface="Arial"/>
                <a:cs typeface="Arial"/>
              </a:rPr>
              <a:t>Give the customer Peace of Mind with In-Home Delivery.</a:t>
            </a:r>
            <a:endParaRPr sz="1050">
              <a:latin typeface="Arial"/>
              <a:cs typeface="Arial"/>
            </a:endParaRPr>
          </a:p>
          <a:p>
            <a:pPr marL="469866" marR="119371" indent="-228583">
              <a:lnSpc>
                <a:spcPct val="117100"/>
              </a:lnSpc>
              <a:spcBef>
                <a:spcPts val="10"/>
              </a:spcBef>
              <a:buClr>
                <a:srgbClr val="000000"/>
              </a:buClr>
              <a:buSzPct val="95238"/>
              <a:buFont typeface="Arial"/>
              <a:buAutoNum type="arabicPeriod"/>
              <a:tabLst>
                <a:tab pos="469231" algn="l"/>
                <a:tab pos="469866" algn="l"/>
              </a:tabLst>
            </a:pPr>
            <a:r>
              <a:rPr sz="1050" b="1">
                <a:solidFill>
                  <a:srgbClr val="363636"/>
                </a:solidFill>
                <a:latin typeface="Arial"/>
                <a:cs typeface="Arial"/>
              </a:rPr>
              <a:t>Harness the Power of Financing. </a:t>
            </a:r>
            <a:r>
              <a:rPr sz="1050">
                <a:solidFill>
                  <a:srgbClr val="363636"/>
                </a:solidFill>
                <a:latin typeface="Arial"/>
                <a:cs typeface="Arial"/>
              </a:rPr>
              <a:t>The average sale amount from financed sales is 2-3 times higher  than non-financed orders. Also, it is proven that a customer with a store branded card is 50% more  likely to buy from that store than anyone else.</a:t>
            </a:r>
            <a:endParaRPr sz="1050">
              <a:latin typeface="Arial"/>
              <a:cs typeface="Arial"/>
            </a:endParaRPr>
          </a:p>
          <a:p>
            <a:pPr marL="927033" lvl="1" indent="-228583">
              <a:spcBef>
                <a:spcPts val="204"/>
              </a:spcBef>
              <a:buClr>
                <a:srgbClr val="000000"/>
              </a:buClr>
              <a:buSzPct val="95238"/>
              <a:buAutoNum type="alphaLcPeriod"/>
              <a:tabLst>
                <a:tab pos="926397" algn="l"/>
                <a:tab pos="927033" algn="l"/>
              </a:tabLst>
            </a:pPr>
            <a:r>
              <a:rPr sz="1050">
                <a:solidFill>
                  <a:srgbClr val="363636"/>
                </a:solidFill>
                <a:latin typeface="Arial"/>
                <a:cs typeface="Arial"/>
              </a:rPr>
              <a:t>Sell the possibility of Long-Term Financing to every customer.</a:t>
            </a:r>
            <a:endParaRPr sz="1050">
              <a:latin typeface="Arial"/>
              <a:cs typeface="Arial"/>
            </a:endParaRPr>
          </a:p>
          <a:p>
            <a:pPr marL="927033" lvl="1" indent="-228583">
              <a:spcBef>
                <a:spcPts val="204"/>
              </a:spcBef>
              <a:buClr>
                <a:srgbClr val="000000"/>
              </a:buClr>
              <a:buSzPct val="95238"/>
              <a:buAutoNum type="alphaLcPeriod"/>
              <a:tabLst>
                <a:tab pos="926397" algn="l"/>
                <a:tab pos="927033" algn="l"/>
              </a:tabLst>
            </a:pPr>
            <a:r>
              <a:rPr sz="1050">
                <a:solidFill>
                  <a:srgbClr val="363636"/>
                </a:solidFill>
                <a:latin typeface="Arial"/>
                <a:cs typeface="Arial"/>
              </a:rPr>
              <a:t>Ask for down payments; down payments reduce the chance of cancellations.</a:t>
            </a:r>
            <a:endParaRPr sz="1050">
              <a:latin typeface="Arial"/>
              <a:cs typeface="Arial"/>
            </a:endParaRPr>
          </a:p>
          <a:p>
            <a:pPr marL="469866" indent="-228583">
              <a:spcBef>
                <a:spcPts val="229"/>
              </a:spcBef>
              <a:buClr>
                <a:srgbClr val="000000"/>
              </a:buClr>
              <a:buSzPct val="95238"/>
              <a:buFont typeface="Arial"/>
              <a:buAutoNum type="arabicPeriod"/>
              <a:tabLst>
                <a:tab pos="469231" algn="l"/>
                <a:tab pos="469866" algn="l"/>
              </a:tabLst>
            </a:pPr>
            <a:r>
              <a:rPr sz="1050" b="1">
                <a:solidFill>
                  <a:srgbClr val="363636"/>
                </a:solidFill>
                <a:latin typeface="Arial"/>
                <a:cs typeface="Arial"/>
              </a:rPr>
              <a:t>Sell Swank, iComfort and Beautyrest Black (Tempurpedic if Applicable).</a:t>
            </a:r>
            <a:endParaRPr sz="1050">
              <a:latin typeface="Arial"/>
              <a:cs typeface="Arial"/>
            </a:endParaRPr>
          </a:p>
          <a:p>
            <a:pPr marL="927033" lvl="1" indent="-228583">
              <a:spcBef>
                <a:spcPts val="200"/>
              </a:spcBef>
              <a:buClr>
                <a:srgbClr val="000000"/>
              </a:buClr>
              <a:buSzPct val="95238"/>
              <a:buAutoNum type="alphaLcPeriod"/>
              <a:tabLst>
                <a:tab pos="926397" algn="l"/>
                <a:tab pos="927033" algn="l"/>
              </a:tabLst>
            </a:pPr>
            <a:r>
              <a:rPr sz="1050">
                <a:solidFill>
                  <a:srgbClr val="363636"/>
                </a:solidFill>
                <a:latin typeface="Arial"/>
                <a:cs typeface="Arial"/>
              </a:rPr>
              <a:t>Higher AUSP on mattresses will drive the average sale up.</a:t>
            </a:r>
            <a:endParaRPr sz="1050">
              <a:latin typeface="Arial"/>
              <a:cs typeface="Arial"/>
            </a:endParaRPr>
          </a:p>
          <a:p>
            <a:pPr marL="927033" marR="83814" lvl="1" indent="-228583">
              <a:lnSpc>
                <a:spcPct val="116199"/>
              </a:lnSpc>
              <a:spcBef>
                <a:spcPts val="25"/>
              </a:spcBef>
              <a:buClr>
                <a:srgbClr val="000000"/>
              </a:buClr>
              <a:buSzPct val="95238"/>
              <a:buAutoNum type="alphaLcPeriod"/>
              <a:tabLst>
                <a:tab pos="926397" algn="l"/>
                <a:tab pos="927033" algn="l"/>
              </a:tabLst>
            </a:pPr>
            <a:r>
              <a:rPr sz="1050">
                <a:solidFill>
                  <a:srgbClr val="363636"/>
                </a:solidFill>
                <a:latin typeface="Arial"/>
                <a:cs typeface="Arial"/>
              </a:rPr>
              <a:t>When you sell Swank Mattresses, you are giving your customer something they will not get  elsewhere; a lifetime warranty!</a:t>
            </a:r>
            <a:endParaRPr sz="1050">
              <a:latin typeface="Arial"/>
              <a:cs typeface="Arial"/>
            </a:endParaRPr>
          </a:p>
          <a:p>
            <a:pPr marL="469866" indent="-228583">
              <a:spcBef>
                <a:spcPts val="229"/>
              </a:spcBef>
              <a:buClr>
                <a:srgbClr val="000000"/>
              </a:buClr>
              <a:buSzPct val="95238"/>
              <a:buFont typeface="Arial"/>
              <a:buAutoNum type="arabicPeriod"/>
              <a:tabLst>
                <a:tab pos="469231" algn="l"/>
                <a:tab pos="469866" algn="l"/>
              </a:tabLst>
            </a:pPr>
            <a:r>
              <a:rPr sz="1050" b="1">
                <a:solidFill>
                  <a:srgbClr val="363636"/>
                </a:solidFill>
                <a:latin typeface="Arial"/>
                <a:cs typeface="Arial"/>
              </a:rPr>
              <a:t>Power Up.  </a:t>
            </a:r>
            <a:r>
              <a:rPr sz="1050">
                <a:solidFill>
                  <a:srgbClr val="363636"/>
                </a:solidFill>
                <a:latin typeface="Arial"/>
                <a:cs typeface="Arial"/>
              </a:rPr>
              <a:t>Sell Power Base and Power Reclining.</a:t>
            </a:r>
            <a:endParaRPr sz="1050">
              <a:latin typeface="Arial"/>
              <a:cs typeface="Arial"/>
            </a:endParaRPr>
          </a:p>
          <a:p>
            <a:pPr marL="469866" indent="-228583">
              <a:spcBef>
                <a:spcPts val="204"/>
              </a:spcBef>
              <a:buClr>
                <a:srgbClr val="000000"/>
              </a:buClr>
              <a:buSzPct val="95238"/>
              <a:buFont typeface="Arial"/>
              <a:buAutoNum type="arabicPeriod"/>
              <a:tabLst>
                <a:tab pos="469231" algn="l"/>
                <a:tab pos="469866" algn="l"/>
              </a:tabLst>
            </a:pPr>
            <a:r>
              <a:rPr sz="1050" b="1">
                <a:solidFill>
                  <a:srgbClr val="363636"/>
                </a:solidFill>
                <a:latin typeface="Arial"/>
                <a:cs typeface="Arial"/>
              </a:rPr>
              <a:t>Step up Selling. </a:t>
            </a:r>
            <a:r>
              <a:rPr sz="1050">
                <a:solidFill>
                  <a:srgbClr val="363636"/>
                </a:solidFill>
                <a:latin typeface="Arial"/>
                <a:cs typeface="Arial"/>
              </a:rPr>
              <a:t>Sell better goods when possible, do not sell out of your own “pocketbook.”</a:t>
            </a:r>
            <a:endParaRPr sz="1050">
              <a:latin typeface="Arial"/>
              <a:cs typeface="Arial"/>
            </a:endParaRPr>
          </a:p>
          <a:p>
            <a:pPr marL="469866" marR="5080" indent="-228583">
              <a:lnSpc>
                <a:spcPts val="1490"/>
              </a:lnSpc>
              <a:spcBef>
                <a:spcPts val="60"/>
              </a:spcBef>
              <a:buClr>
                <a:srgbClr val="000000"/>
              </a:buClr>
              <a:buSzPct val="95238"/>
              <a:buFont typeface="Arial"/>
              <a:buAutoNum type="arabicPeriod"/>
              <a:tabLst>
                <a:tab pos="469231" algn="l"/>
                <a:tab pos="469866" algn="l"/>
              </a:tabLst>
            </a:pPr>
            <a:r>
              <a:rPr sz="1050" b="1">
                <a:solidFill>
                  <a:srgbClr val="363636"/>
                </a:solidFill>
                <a:latin typeface="Arial"/>
                <a:cs typeface="Arial"/>
              </a:rPr>
              <a:t>Draw the Room. </a:t>
            </a:r>
            <a:r>
              <a:rPr sz="1050">
                <a:solidFill>
                  <a:srgbClr val="363636"/>
                </a:solidFill>
                <a:latin typeface="Arial"/>
                <a:cs typeface="Arial"/>
              </a:rPr>
              <a:t>The average sale is 2.5 times larger when we draw the room in comparison to when  we do not.</a:t>
            </a:r>
            <a:endParaRPr sz="1050">
              <a:latin typeface="Arial"/>
              <a:cs typeface="Arial"/>
            </a:endParaRPr>
          </a:p>
          <a:p>
            <a:pPr marL="469866" indent="-228583">
              <a:spcBef>
                <a:spcPts val="114"/>
              </a:spcBef>
              <a:buClr>
                <a:srgbClr val="000000"/>
              </a:buClr>
              <a:buSzPct val="95238"/>
              <a:buFont typeface="Arial"/>
              <a:buAutoNum type="arabicPeriod"/>
              <a:tabLst>
                <a:tab pos="469231" algn="l"/>
                <a:tab pos="469866" algn="l"/>
              </a:tabLst>
            </a:pPr>
            <a:r>
              <a:rPr sz="1050" b="1">
                <a:solidFill>
                  <a:srgbClr val="363636"/>
                </a:solidFill>
                <a:latin typeface="Arial"/>
                <a:cs typeface="Arial"/>
              </a:rPr>
              <a:t>Get in the Home. </a:t>
            </a:r>
            <a:r>
              <a:rPr sz="1050">
                <a:solidFill>
                  <a:srgbClr val="363636"/>
                </a:solidFill>
                <a:latin typeface="Arial"/>
                <a:cs typeface="Arial"/>
              </a:rPr>
              <a:t>Makeover Sales average over $7500 each and will explode average sales.</a:t>
            </a:r>
            <a:endParaRPr sz="1050">
              <a:latin typeface="Arial"/>
              <a:cs typeface="Arial"/>
            </a:endParaRPr>
          </a:p>
          <a:p>
            <a:pPr>
              <a:spcBef>
                <a:spcPts val="10"/>
              </a:spcBef>
            </a:pPr>
            <a:endParaRPr sz="1400">
              <a:latin typeface="Arial"/>
              <a:cs typeface="Arial"/>
            </a:endParaRPr>
          </a:p>
          <a:p>
            <a:pPr marL="12699"/>
            <a:r>
              <a:rPr sz="1050" b="1">
                <a:solidFill>
                  <a:srgbClr val="363636"/>
                </a:solidFill>
                <a:latin typeface="Arial"/>
                <a:cs typeface="Arial"/>
              </a:rPr>
              <a:t>Give a Child in Need a New Mattress</a:t>
            </a:r>
            <a:endParaRPr sz="1050">
              <a:latin typeface="Arial"/>
              <a:cs typeface="Arial"/>
            </a:endParaRPr>
          </a:p>
          <a:p>
            <a:pPr>
              <a:spcBef>
                <a:spcPts val="25"/>
              </a:spcBef>
            </a:pPr>
            <a:endParaRPr sz="1200">
              <a:latin typeface="Arial"/>
              <a:cs typeface="Arial"/>
            </a:endParaRPr>
          </a:p>
          <a:p>
            <a:pPr marL="12699" marR="321922">
              <a:lnSpc>
                <a:spcPct val="117100"/>
              </a:lnSpc>
            </a:pPr>
            <a:r>
              <a:rPr sz="1050">
                <a:solidFill>
                  <a:srgbClr val="363636"/>
                </a:solidFill>
                <a:latin typeface="Arial"/>
                <a:cs typeface="Arial"/>
              </a:rPr>
              <a:t>65% to 85% of the people that come into your store either want or need a mattress somewhere in their  home, but less than 20% ask for them. You have to uncover this want or need through bringing up  mattresses/healthy sleep to EVERY customer!</a:t>
            </a:r>
            <a:endParaRPr sz="1050">
              <a:latin typeface="Arial"/>
              <a:cs typeface="Arial"/>
            </a:endParaRPr>
          </a:p>
          <a:p>
            <a:pPr>
              <a:spcBef>
                <a:spcPts val="40"/>
              </a:spcBef>
            </a:pPr>
            <a:endParaRPr sz="1350">
              <a:latin typeface="Arial"/>
              <a:cs typeface="Arial"/>
            </a:endParaRPr>
          </a:p>
          <a:p>
            <a:pPr marL="12699"/>
            <a:r>
              <a:rPr sz="1050">
                <a:solidFill>
                  <a:srgbClr val="363636"/>
                </a:solidFill>
                <a:latin typeface="Arial"/>
                <a:cs typeface="Arial"/>
              </a:rPr>
              <a:t>If you want to make them a customer for life, give them the gift of a good, healthy night’s sleep!</a:t>
            </a:r>
            <a:endParaRPr sz="1050">
              <a:latin typeface="Arial"/>
              <a:cs typeface="Arial"/>
            </a:endParaRPr>
          </a:p>
          <a:p>
            <a:pPr>
              <a:spcBef>
                <a:spcPts val="10"/>
              </a:spcBef>
            </a:pPr>
            <a:endParaRPr sz="1400">
              <a:latin typeface="Arial"/>
              <a:cs typeface="Arial"/>
            </a:endParaRPr>
          </a:p>
          <a:p>
            <a:pPr marL="12699">
              <a:spcBef>
                <a:spcPts val="5"/>
              </a:spcBef>
            </a:pPr>
            <a:r>
              <a:rPr sz="1050" b="1">
                <a:solidFill>
                  <a:srgbClr val="363636"/>
                </a:solidFill>
                <a:latin typeface="Arial"/>
                <a:cs typeface="Arial"/>
              </a:rPr>
              <a:t>Sell Comfort</a:t>
            </a:r>
            <a:endParaRPr sz="1050">
              <a:latin typeface="Arial"/>
              <a:cs typeface="Arial"/>
            </a:endParaRPr>
          </a:p>
          <a:p>
            <a:pPr>
              <a:spcBef>
                <a:spcPts val="5"/>
              </a:spcBef>
            </a:pPr>
            <a:endParaRPr sz="1400">
              <a:latin typeface="Arial"/>
              <a:cs typeface="Arial"/>
            </a:endParaRPr>
          </a:p>
          <a:p>
            <a:pPr marL="12699">
              <a:spcBef>
                <a:spcPts val="5"/>
              </a:spcBef>
            </a:pPr>
            <a:r>
              <a:rPr sz="1050">
                <a:solidFill>
                  <a:srgbClr val="363636"/>
                </a:solidFill>
                <a:latin typeface="Arial"/>
                <a:cs typeface="Arial"/>
              </a:rPr>
              <a:t>Selling the health benefits of a comfortable night’s sleep is the Gamble way.</a:t>
            </a:r>
            <a:endParaRPr sz="1050">
              <a:latin typeface="Arial"/>
              <a:cs typeface="Arial"/>
            </a:endParaRPr>
          </a:p>
          <a:p>
            <a:pPr>
              <a:spcBef>
                <a:spcPts val="35"/>
              </a:spcBef>
            </a:pPr>
            <a:endParaRPr sz="1200">
              <a:latin typeface="Arial"/>
              <a:cs typeface="Arial"/>
            </a:endParaRPr>
          </a:p>
          <a:p>
            <a:pPr marL="469866" marR="278110" indent="-228583">
              <a:lnSpc>
                <a:spcPct val="116199"/>
              </a:lnSpc>
              <a:buClr>
                <a:srgbClr val="000000"/>
              </a:buClr>
              <a:buSzPct val="95238"/>
              <a:buFont typeface="Symbol"/>
              <a:buChar char=""/>
              <a:tabLst>
                <a:tab pos="469231" algn="l"/>
                <a:tab pos="469866" algn="l"/>
              </a:tabLst>
            </a:pPr>
            <a:r>
              <a:rPr sz="1050">
                <a:solidFill>
                  <a:srgbClr val="363636"/>
                </a:solidFill>
                <a:latin typeface="Arial"/>
                <a:cs typeface="Arial"/>
              </a:rPr>
              <a:t>Take the customer to the </a:t>
            </a:r>
            <a:r>
              <a:rPr sz="1050" b="1">
                <a:solidFill>
                  <a:srgbClr val="363636"/>
                </a:solidFill>
                <a:latin typeface="Arial"/>
                <a:cs typeface="Arial"/>
              </a:rPr>
              <a:t>Triple Choice </a:t>
            </a:r>
            <a:r>
              <a:rPr sz="1050">
                <a:solidFill>
                  <a:srgbClr val="363636"/>
                </a:solidFill>
                <a:latin typeface="Arial"/>
                <a:cs typeface="Arial"/>
              </a:rPr>
              <a:t>and do a “Rest Test” to determine the comfort level the  customer prefers: Soft, Plush, or Firm.</a:t>
            </a:r>
            <a:endParaRPr sz="1050">
              <a:latin typeface="Arial"/>
              <a:cs typeface="Arial"/>
            </a:endParaRPr>
          </a:p>
          <a:p>
            <a:pPr marL="469866" marR="92703" indent="-228583">
              <a:lnSpc>
                <a:spcPct val="116199"/>
              </a:lnSpc>
              <a:spcBef>
                <a:spcPts val="25"/>
              </a:spcBef>
              <a:buClr>
                <a:srgbClr val="000000"/>
              </a:buClr>
              <a:buSzPct val="95238"/>
              <a:buFont typeface="Symbol"/>
              <a:buChar char=""/>
              <a:tabLst>
                <a:tab pos="469231" algn="l"/>
                <a:tab pos="469866" algn="l"/>
              </a:tabLst>
            </a:pPr>
            <a:r>
              <a:rPr sz="1050">
                <a:solidFill>
                  <a:srgbClr val="363636"/>
                </a:solidFill>
                <a:latin typeface="Arial"/>
                <a:cs typeface="Arial"/>
              </a:rPr>
              <a:t>By determining the comfort level, you can narrow down the options that matches that feel for your  customer.</a:t>
            </a:r>
            <a:endParaRPr sz="1050">
              <a:latin typeface="Arial"/>
              <a:cs typeface="Arial"/>
            </a:endParaRPr>
          </a:p>
          <a:p>
            <a:pPr marL="927033" lvl="1" indent="-228583">
              <a:spcBef>
                <a:spcPts val="225"/>
              </a:spcBef>
              <a:buClr>
                <a:srgbClr val="000000"/>
              </a:buClr>
              <a:buSzPct val="95238"/>
              <a:buFont typeface="Symbol"/>
              <a:buChar char=""/>
              <a:tabLst>
                <a:tab pos="926397" algn="l"/>
                <a:tab pos="927033" algn="l"/>
              </a:tabLst>
            </a:pPr>
            <a:r>
              <a:rPr sz="1050">
                <a:solidFill>
                  <a:srgbClr val="363636"/>
                </a:solidFill>
                <a:latin typeface="Arial"/>
                <a:cs typeface="Arial"/>
              </a:rPr>
              <a:t>This creates a better experience because the customer becomes more confident in you.</a:t>
            </a:r>
            <a:endParaRPr sz="1050">
              <a:latin typeface="Arial"/>
              <a:cs typeface="Arial"/>
            </a:endParaRPr>
          </a:p>
          <a:p>
            <a:pPr marL="927033" marR="153024" lvl="1" indent="-228583">
              <a:lnSpc>
                <a:spcPts val="1490"/>
              </a:lnSpc>
              <a:spcBef>
                <a:spcPts val="65"/>
              </a:spcBef>
              <a:buClr>
                <a:srgbClr val="000000"/>
              </a:buClr>
              <a:buSzPct val="95238"/>
              <a:buFont typeface="Symbol"/>
              <a:buChar char=""/>
              <a:tabLst>
                <a:tab pos="926397" algn="l"/>
                <a:tab pos="927033" algn="l"/>
              </a:tabLst>
            </a:pPr>
            <a:r>
              <a:rPr sz="1050">
                <a:solidFill>
                  <a:srgbClr val="363636"/>
                </a:solidFill>
                <a:latin typeface="Arial"/>
                <a:cs typeface="Arial"/>
              </a:rPr>
              <a:t>You stay in control and eliminate confusion or the customer jumping all over the mattress  room – in turn, you are more likely to get the sale.</a:t>
            </a:r>
            <a:endParaRPr sz="1050">
              <a:latin typeface="Arial"/>
              <a:cs typeface="Arial"/>
            </a:endParaRPr>
          </a:p>
          <a:p>
            <a:pPr marL="469866" indent="-228583">
              <a:spcBef>
                <a:spcPts val="110"/>
              </a:spcBef>
              <a:buClr>
                <a:srgbClr val="000000"/>
              </a:buClr>
              <a:buSzPct val="95238"/>
              <a:buFont typeface="Symbol"/>
              <a:buChar char=""/>
              <a:tabLst>
                <a:tab pos="469231" algn="l"/>
                <a:tab pos="469866" algn="l"/>
              </a:tabLst>
            </a:pPr>
            <a:r>
              <a:rPr sz="1050">
                <a:solidFill>
                  <a:srgbClr val="363636"/>
                </a:solidFill>
                <a:latin typeface="Arial"/>
                <a:cs typeface="Arial"/>
              </a:rPr>
              <a:t>Every presentation should be a “Power Presentation.” Put the customer in </a:t>
            </a:r>
            <a:r>
              <a:rPr sz="1050" b="1">
                <a:solidFill>
                  <a:srgbClr val="363636"/>
                </a:solidFill>
                <a:latin typeface="Arial"/>
                <a:cs typeface="Arial"/>
              </a:rPr>
              <a:t>Zero-Gravity </a:t>
            </a:r>
            <a:r>
              <a:rPr sz="1050">
                <a:solidFill>
                  <a:srgbClr val="363636"/>
                </a:solidFill>
                <a:latin typeface="Arial"/>
                <a:cs typeface="Arial"/>
              </a:rPr>
              <a:t>and explain</a:t>
            </a:r>
            <a:endParaRPr sz="1050">
              <a:latin typeface="Arial"/>
              <a:cs typeface="Arial"/>
            </a:endParaRPr>
          </a:p>
          <a:p>
            <a:pPr marL="469866">
              <a:spcBef>
                <a:spcPts val="229"/>
              </a:spcBef>
            </a:pPr>
            <a:r>
              <a:rPr sz="1050">
                <a:solidFill>
                  <a:srgbClr val="363636"/>
                </a:solidFill>
                <a:latin typeface="Arial"/>
                <a:cs typeface="Arial"/>
              </a:rPr>
              <a:t>the Healthy Sleep benefits of both the mattress and the power base.</a:t>
            </a:r>
            <a:endParaRPr sz="1050">
              <a:latin typeface="Arial"/>
              <a:cs typeface="Arial"/>
            </a:endParaRPr>
          </a:p>
          <a:p>
            <a:pPr marL="469866" indent="-228583">
              <a:spcBef>
                <a:spcPts val="229"/>
              </a:spcBef>
              <a:buClr>
                <a:srgbClr val="000000"/>
              </a:buClr>
              <a:buSzPct val="95238"/>
              <a:buFont typeface="Symbol"/>
              <a:buChar char=""/>
              <a:tabLst>
                <a:tab pos="469231" algn="l"/>
                <a:tab pos="469866" algn="l"/>
              </a:tabLst>
            </a:pPr>
            <a:r>
              <a:rPr sz="1050" b="1">
                <a:solidFill>
                  <a:srgbClr val="363636"/>
                </a:solidFill>
                <a:latin typeface="Arial"/>
                <a:cs typeface="Arial"/>
              </a:rPr>
              <a:t>CSD then P. Comfort, Support, Durability, THEN Price.</a:t>
            </a:r>
            <a:endParaRPr sz="105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8">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772400" cy="100584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2" name="Picture 1">
            <a:extLst>
              <a:ext uri="{FF2B5EF4-FFF2-40B4-BE49-F238E27FC236}">
                <a16:creationId xmlns:a16="http://schemas.microsoft.com/office/drawing/2014/main" id="{141DB40F-1C2C-CC40-B24D-905CCDED450E}"/>
              </a:ext>
              <a:ext uri="{C183D7F6-B498-43B3-948B-1728B52AA6E4}">
                <adec:decorative xmlns:adec="http://schemas.microsoft.com/office/drawing/2017/decorative" val="1"/>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l="19450" r="43266"/>
          <a:stretch/>
        </p:blipFill>
        <p:spPr>
          <a:xfrm>
            <a:off x="20" y="10"/>
            <a:ext cx="7772380" cy="10058390"/>
          </a:xfrm>
          <a:prstGeom prst="rect">
            <a:avLst/>
          </a:prstGeom>
        </p:spPr>
      </p:pic>
      <p:sp>
        <p:nvSpPr>
          <p:cNvPr id="3" name="Rectangle 2">
            <a:extLst>
              <a:ext uri="{FF2B5EF4-FFF2-40B4-BE49-F238E27FC236}">
                <a16:creationId xmlns:a16="http://schemas.microsoft.com/office/drawing/2014/main" id="{5C413CA8-7F1B-C24B-A4B7-7EB534FD6446}"/>
              </a:ext>
            </a:extLst>
          </p:cNvPr>
          <p:cNvSpPr/>
          <p:nvPr/>
        </p:nvSpPr>
        <p:spPr>
          <a:xfrm>
            <a:off x="281396" y="3679485"/>
            <a:ext cx="2365101" cy="2699431"/>
          </a:xfrm>
          <a:prstGeom prst="rect">
            <a:avLst/>
          </a:prstGeom>
        </p:spPr>
        <p:txBody>
          <a:bodyPr vert="horz" lIns="91440" tIns="45720" rIns="91440" bIns="45720" rtlCol="0" anchor="ctr">
            <a:normAutofit/>
          </a:bodyPr>
          <a:lstStyle/>
          <a:p>
            <a:pPr algn="r" defTabSz="685750">
              <a:lnSpc>
                <a:spcPct val="90000"/>
              </a:lnSpc>
              <a:spcBef>
                <a:spcPct val="0"/>
              </a:spcBef>
              <a:spcAft>
                <a:spcPts val="600"/>
              </a:spcAft>
            </a:pPr>
            <a:r>
              <a:rPr lang="en-US" sz="4000">
                <a:solidFill>
                  <a:srgbClr val="C00000"/>
                </a:solidFill>
                <a:latin typeface="+mj-lt"/>
                <a:ea typeface="+mj-ea"/>
                <a:cs typeface="+mj-cs"/>
              </a:rPr>
              <a:t>Alignment</a:t>
            </a:r>
          </a:p>
        </p:txBody>
      </p:sp>
      <p:cxnSp>
        <p:nvCxnSpPr>
          <p:cNvPr id="11" name="Straight Connector 10">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66524" y="4376371"/>
            <a:ext cx="0" cy="1305658"/>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B139D230-632F-7349-B319-8FC571A1C628}"/>
              </a:ext>
            </a:extLst>
          </p:cNvPr>
          <p:cNvSpPr/>
          <p:nvPr/>
        </p:nvSpPr>
        <p:spPr>
          <a:xfrm>
            <a:off x="3286554" y="3679485"/>
            <a:ext cx="4146124" cy="2699431"/>
          </a:xfrm>
          <a:prstGeom prst="rect">
            <a:avLst/>
          </a:prstGeom>
        </p:spPr>
        <p:txBody>
          <a:bodyPr vert="horz" lIns="91440" tIns="45720" rIns="91440" bIns="45720" rtlCol="0" anchor="ctr">
            <a:normAutofit/>
          </a:bodyPr>
          <a:lstStyle/>
          <a:p>
            <a:pPr defTabSz="685750">
              <a:lnSpc>
                <a:spcPct val="90000"/>
              </a:lnSpc>
              <a:spcAft>
                <a:spcPts val="600"/>
              </a:spcAft>
            </a:pPr>
            <a:r>
              <a:rPr lang="en-US" sz="1900">
                <a:solidFill>
                  <a:srgbClr val="FFFFFF"/>
                </a:solidFill>
                <a:sym typeface="Helvetica Neue Medium"/>
              </a:rPr>
              <a:t>The whole reason that we have created a training platform for our team is to make sure that everyone is aligned. From the office personnel to the sales floor and delivery team, if we aren’t all aligned, it makes everyone’s job much more difficult and creates a culture that we here at GH Brands won’t tolerate. </a:t>
            </a:r>
          </a:p>
        </p:txBody>
      </p:sp>
    </p:spTree>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41350" y="457200"/>
            <a:ext cx="6489699" cy="8912120"/>
          </a:xfrm>
          <a:prstGeom prst="rect">
            <a:avLst/>
          </a:prstGeom>
        </p:spPr>
        <p:txBody>
          <a:bodyPr vert="horz" wrap="square" lIns="0" tIns="12700" rIns="0" bIns="0" rtlCol="0">
            <a:spAutoFit/>
          </a:bodyPr>
          <a:lstStyle/>
          <a:p>
            <a:pPr marR="5080" algn="r">
              <a:spcBef>
                <a:spcPts val="100"/>
              </a:spcBef>
            </a:pPr>
            <a:r>
              <a:rPr sz="1100">
                <a:latin typeface="Arial"/>
                <a:cs typeface="Arial"/>
              </a:rPr>
              <a:t>29</a:t>
            </a:r>
          </a:p>
          <a:p>
            <a:pPr>
              <a:lnSpc>
                <a:spcPct val="100000"/>
              </a:lnSpc>
            </a:pPr>
            <a:endParaRPr sz="1200">
              <a:latin typeface="Arial"/>
              <a:cs typeface="Arial"/>
            </a:endParaRPr>
          </a:p>
          <a:p>
            <a:pPr marL="927033" marR="205725" indent="-228583">
              <a:lnSpc>
                <a:spcPct val="117100"/>
              </a:lnSpc>
              <a:spcBef>
                <a:spcPts val="715"/>
              </a:spcBef>
              <a:buClr>
                <a:srgbClr val="000000"/>
              </a:buClr>
              <a:buSzPct val="95238"/>
              <a:buFont typeface="Symbol"/>
              <a:buChar char=""/>
              <a:tabLst>
                <a:tab pos="926397" algn="l"/>
                <a:tab pos="927033" algn="l"/>
              </a:tabLst>
            </a:pPr>
            <a:r>
              <a:rPr sz="1050" b="1">
                <a:solidFill>
                  <a:srgbClr val="363636"/>
                </a:solidFill>
                <a:latin typeface="Arial"/>
                <a:cs typeface="Arial"/>
              </a:rPr>
              <a:t>Comfort- </a:t>
            </a:r>
            <a:r>
              <a:rPr sz="1050">
                <a:solidFill>
                  <a:srgbClr val="363636"/>
                </a:solidFill>
                <a:latin typeface="Arial"/>
                <a:cs typeface="Arial"/>
              </a:rPr>
              <a:t>Comfort is the #1 reason that people choose a mattress and there is not a close  second. This is the most important and most used furniture item in the home. The health  benefits of a great night’s sleep are well documented. A comfortable mattress promotes  better sleep which in turn, improves all facets of a person’s life: Work, Quality of Life,  Personal Health, Mood, Productivity, Energy, etc...</a:t>
            </a:r>
            <a:endParaRPr sz="1050">
              <a:latin typeface="Arial"/>
              <a:cs typeface="Arial"/>
            </a:endParaRPr>
          </a:p>
          <a:p>
            <a:pPr marL="927033" indent="-228583">
              <a:spcBef>
                <a:spcPts val="200"/>
              </a:spcBef>
              <a:buClr>
                <a:srgbClr val="000000"/>
              </a:buClr>
              <a:buSzPct val="95238"/>
              <a:buFont typeface="Symbol"/>
              <a:buChar char=""/>
              <a:tabLst>
                <a:tab pos="926397" algn="l"/>
                <a:tab pos="927033" algn="l"/>
              </a:tabLst>
            </a:pPr>
            <a:r>
              <a:rPr sz="1050" b="1">
                <a:solidFill>
                  <a:srgbClr val="363636"/>
                </a:solidFill>
                <a:latin typeface="Arial"/>
                <a:cs typeface="Arial"/>
              </a:rPr>
              <a:t>Support - </a:t>
            </a:r>
            <a:r>
              <a:rPr sz="1050">
                <a:solidFill>
                  <a:srgbClr val="363636"/>
                </a:solidFill>
                <a:latin typeface="Arial"/>
                <a:cs typeface="Arial"/>
              </a:rPr>
              <a:t>Customers want to know that the mattress they choose will give them good</a:t>
            </a:r>
            <a:endParaRPr sz="1050">
              <a:latin typeface="Arial"/>
              <a:cs typeface="Arial"/>
            </a:endParaRPr>
          </a:p>
          <a:p>
            <a:pPr marL="927033" marR="267316">
              <a:lnSpc>
                <a:spcPct val="117100"/>
              </a:lnSpc>
              <a:spcBef>
                <a:spcPts val="15"/>
              </a:spcBef>
            </a:pPr>
            <a:r>
              <a:rPr sz="1050">
                <a:solidFill>
                  <a:srgbClr val="363636"/>
                </a:solidFill>
                <a:latin typeface="Arial"/>
                <a:cs typeface="Arial"/>
              </a:rPr>
              <a:t>support. Do not allow them to confuse support with firmness. Most “like” models at the  same price points have the same support systems, wire gauge is usually the same. The  difference in feel is driven by the Comfort Layers like foam feel and filler material.</a:t>
            </a:r>
            <a:endParaRPr sz="1050">
              <a:latin typeface="Arial"/>
              <a:cs typeface="Arial"/>
            </a:endParaRPr>
          </a:p>
          <a:p>
            <a:pPr marL="927033" marR="67940">
              <a:lnSpc>
                <a:spcPts val="1490"/>
              </a:lnSpc>
              <a:spcBef>
                <a:spcPts val="60"/>
              </a:spcBef>
            </a:pPr>
            <a:r>
              <a:rPr sz="1050">
                <a:solidFill>
                  <a:srgbClr val="363636"/>
                </a:solidFill>
                <a:latin typeface="Arial"/>
                <a:cs typeface="Arial"/>
              </a:rPr>
              <a:t>Reassuring your customer of this will allow them to choose the mattress that feels the most  comfortable.</a:t>
            </a:r>
            <a:endParaRPr sz="1050">
              <a:latin typeface="Arial"/>
              <a:cs typeface="Arial"/>
            </a:endParaRPr>
          </a:p>
          <a:p>
            <a:pPr marL="927033" indent="-228583">
              <a:spcBef>
                <a:spcPts val="114"/>
              </a:spcBef>
              <a:buClr>
                <a:srgbClr val="000000"/>
              </a:buClr>
              <a:buSzPct val="95238"/>
              <a:buFont typeface="Symbol"/>
              <a:buChar char=""/>
              <a:tabLst>
                <a:tab pos="926397" algn="l"/>
                <a:tab pos="927033" algn="l"/>
              </a:tabLst>
            </a:pPr>
            <a:r>
              <a:rPr sz="1050" b="1">
                <a:solidFill>
                  <a:srgbClr val="363636"/>
                </a:solidFill>
                <a:latin typeface="Arial"/>
                <a:cs typeface="Arial"/>
              </a:rPr>
              <a:t>Durability - </a:t>
            </a:r>
            <a:r>
              <a:rPr sz="1050">
                <a:solidFill>
                  <a:srgbClr val="363636"/>
                </a:solidFill>
                <a:latin typeface="Arial"/>
                <a:cs typeface="Arial"/>
              </a:rPr>
              <a:t>They want to know if it will last. Use the Warranty and explain that we only use</a:t>
            </a:r>
            <a:endParaRPr sz="1050">
              <a:latin typeface="Arial"/>
              <a:cs typeface="Arial"/>
            </a:endParaRPr>
          </a:p>
          <a:p>
            <a:pPr marL="927033">
              <a:spcBef>
                <a:spcPts val="229"/>
              </a:spcBef>
            </a:pPr>
            <a:r>
              <a:rPr sz="1050">
                <a:solidFill>
                  <a:srgbClr val="363636"/>
                </a:solidFill>
                <a:latin typeface="Arial"/>
                <a:cs typeface="Arial"/>
              </a:rPr>
              <a:t>suppliers that use the best of materials to build our mattresses.</a:t>
            </a:r>
            <a:endParaRPr sz="1050">
              <a:latin typeface="Arial"/>
              <a:cs typeface="Arial"/>
            </a:endParaRPr>
          </a:p>
          <a:p>
            <a:pPr marL="927033" indent="-228583">
              <a:spcBef>
                <a:spcPts val="204"/>
              </a:spcBef>
              <a:buClr>
                <a:srgbClr val="000000"/>
              </a:buClr>
              <a:buSzPct val="95238"/>
              <a:buFont typeface="Symbol"/>
              <a:buChar char=""/>
              <a:tabLst>
                <a:tab pos="926397" algn="l"/>
                <a:tab pos="927033" algn="l"/>
              </a:tabLst>
            </a:pPr>
            <a:r>
              <a:rPr sz="1050" b="1">
                <a:solidFill>
                  <a:srgbClr val="363636"/>
                </a:solidFill>
                <a:latin typeface="Arial"/>
                <a:cs typeface="Arial"/>
              </a:rPr>
              <a:t>Then Price - </a:t>
            </a:r>
            <a:r>
              <a:rPr sz="1050">
                <a:solidFill>
                  <a:srgbClr val="363636"/>
                </a:solidFill>
                <a:latin typeface="Arial"/>
                <a:cs typeface="Arial"/>
              </a:rPr>
              <a:t>There are certain customers that are on a budget and they want the best</a:t>
            </a:r>
            <a:endParaRPr sz="1050">
              <a:latin typeface="Arial"/>
              <a:cs typeface="Arial"/>
            </a:endParaRPr>
          </a:p>
          <a:p>
            <a:pPr marL="927033" marR="118736">
              <a:lnSpc>
                <a:spcPct val="116799"/>
              </a:lnSpc>
              <a:spcBef>
                <a:spcPts val="15"/>
              </a:spcBef>
            </a:pPr>
            <a:r>
              <a:rPr sz="1050">
                <a:solidFill>
                  <a:srgbClr val="363636"/>
                </a:solidFill>
                <a:latin typeface="Arial"/>
                <a:cs typeface="Arial"/>
              </a:rPr>
              <a:t>mattress they can get for a “price.” I can assure though that not one customer I have ever  encountered goes home and sleeps on a price! Do not fall victim to selling your customer,  that can afford a great mattress, an inferior mattress because YOU decided that they could  not afford the best, or at the very least, the best they could afford.</a:t>
            </a:r>
            <a:endParaRPr sz="1050">
              <a:latin typeface="Arial"/>
              <a:cs typeface="Arial"/>
            </a:endParaRPr>
          </a:p>
          <a:p>
            <a:pPr>
              <a:spcBef>
                <a:spcPts val="10"/>
              </a:spcBef>
            </a:pPr>
            <a:endParaRPr sz="1400">
              <a:latin typeface="Arial"/>
              <a:cs typeface="Arial"/>
            </a:endParaRPr>
          </a:p>
          <a:p>
            <a:pPr marL="12699"/>
            <a:r>
              <a:rPr sz="1050" b="1">
                <a:solidFill>
                  <a:srgbClr val="363636"/>
                </a:solidFill>
                <a:latin typeface="Arial"/>
                <a:cs typeface="Arial"/>
              </a:rPr>
              <a:t>The first thing you are to say to the customer upon entering the Mattress Room is...</a:t>
            </a:r>
            <a:endParaRPr sz="1050">
              <a:latin typeface="Arial"/>
              <a:cs typeface="Arial"/>
            </a:endParaRPr>
          </a:p>
          <a:p>
            <a:pPr>
              <a:spcBef>
                <a:spcPts val="25"/>
              </a:spcBef>
            </a:pPr>
            <a:endParaRPr sz="1200">
              <a:latin typeface="Arial"/>
              <a:cs typeface="Arial"/>
            </a:endParaRPr>
          </a:p>
          <a:p>
            <a:pPr marL="12699" marR="46986">
              <a:lnSpc>
                <a:spcPct val="116799"/>
              </a:lnSpc>
              <a:spcBef>
                <a:spcPts val="5"/>
              </a:spcBef>
            </a:pPr>
            <a:r>
              <a:rPr sz="1050">
                <a:solidFill>
                  <a:srgbClr val="363636"/>
                </a:solidFill>
                <a:latin typeface="Arial"/>
                <a:cs typeface="Arial"/>
              </a:rPr>
              <a:t>“I want to thank you up front for making the difference in the life of a child in need! You see, when you buy a  mattress for $799 or more here at Gambles/Ashley, we give a bed to a child in need and I wanted to just let  you know up front that I appreciate the opportunity to not only help you get a great night’s sleep, but also  provide a good night’s sleep to a little one.”</a:t>
            </a:r>
            <a:endParaRPr sz="1050">
              <a:latin typeface="Arial"/>
              <a:cs typeface="Arial"/>
            </a:endParaRPr>
          </a:p>
          <a:p>
            <a:pPr>
              <a:spcBef>
                <a:spcPts val="35"/>
              </a:spcBef>
            </a:pPr>
            <a:endParaRPr sz="1200">
              <a:latin typeface="Arial"/>
              <a:cs typeface="Arial"/>
            </a:endParaRPr>
          </a:p>
          <a:p>
            <a:pPr marL="12699" marR="155564">
              <a:lnSpc>
                <a:spcPct val="116199"/>
              </a:lnSpc>
            </a:pPr>
            <a:r>
              <a:rPr sz="1050" b="1">
                <a:solidFill>
                  <a:srgbClr val="363636"/>
                </a:solidFill>
                <a:latin typeface="Arial"/>
                <a:cs typeface="Arial"/>
              </a:rPr>
              <a:t>How to overcome “I want to think about it” with a mattress. Most times with a mattress customer this is  due to one of 3 reasons:</a:t>
            </a:r>
            <a:endParaRPr sz="1050">
              <a:latin typeface="Arial"/>
              <a:cs typeface="Arial"/>
            </a:endParaRPr>
          </a:p>
          <a:p>
            <a:pPr>
              <a:spcBef>
                <a:spcPts val="10"/>
              </a:spcBef>
            </a:pPr>
            <a:endParaRPr sz="1400">
              <a:latin typeface="Arial"/>
              <a:cs typeface="Arial"/>
            </a:endParaRPr>
          </a:p>
          <a:p>
            <a:pPr marL="499709" indent="-259060">
              <a:buClr>
                <a:srgbClr val="000000"/>
              </a:buClr>
              <a:buSzPct val="95238"/>
              <a:buAutoNum type="arabicPeriod"/>
              <a:tabLst>
                <a:tab pos="499709" algn="l"/>
                <a:tab pos="500344" algn="l"/>
              </a:tabLst>
            </a:pPr>
            <a:r>
              <a:rPr sz="1050">
                <a:solidFill>
                  <a:srgbClr val="363636"/>
                </a:solidFill>
                <a:latin typeface="Arial"/>
                <a:cs typeface="Arial"/>
              </a:rPr>
              <a:t>They hope to go and find the exact same mattress you have shown them cheaper.</a:t>
            </a:r>
            <a:endParaRPr sz="1050">
              <a:latin typeface="Arial"/>
              <a:cs typeface="Arial"/>
            </a:endParaRPr>
          </a:p>
          <a:p>
            <a:pPr marL="499709" indent="-259060">
              <a:spcBef>
                <a:spcPts val="204"/>
              </a:spcBef>
              <a:buClr>
                <a:srgbClr val="000000"/>
              </a:buClr>
              <a:buSzPct val="95238"/>
              <a:buAutoNum type="arabicPeriod"/>
              <a:tabLst>
                <a:tab pos="499709" algn="l"/>
                <a:tab pos="500344" algn="l"/>
              </a:tabLst>
            </a:pPr>
            <a:r>
              <a:rPr sz="1050">
                <a:solidFill>
                  <a:srgbClr val="363636"/>
                </a:solidFill>
                <a:latin typeface="Arial"/>
                <a:cs typeface="Arial"/>
              </a:rPr>
              <a:t>They hope to find a similar mattress elsewhere for less money.</a:t>
            </a:r>
            <a:endParaRPr sz="1050">
              <a:latin typeface="Arial"/>
              <a:cs typeface="Arial"/>
            </a:endParaRPr>
          </a:p>
          <a:p>
            <a:pPr marL="499709" indent="-259060">
              <a:spcBef>
                <a:spcPts val="225"/>
              </a:spcBef>
              <a:buClr>
                <a:srgbClr val="000000"/>
              </a:buClr>
              <a:buSzPct val="95238"/>
              <a:buAutoNum type="arabicPeriod"/>
              <a:tabLst>
                <a:tab pos="499709" algn="l"/>
                <a:tab pos="500344" algn="l"/>
              </a:tabLst>
            </a:pPr>
            <a:r>
              <a:rPr sz="1050">
                <a:solidFill>
                  <a:srgbClr val="363636"/>
                </a:solidFill>
                <a:latin typeface="Arial"/>
                <a:cs typeface="Arial"/>
              </a:rPr>
              <a:t>They want it now.</a:t>
            </a:r>
            <a:endParaRPr sz="1050">
              <a:latin typeface="Arial"/>
              <a:cs typeface="Arial"/>
            </a:endParaRPr>
          </a:p>
          <a:p>
            <a:pPr>
              <a:spcBef>
                <a:spcPts val="45"/>
              </a:spcBef>
            </a:pPr>
            <a:endParaRPr sz="1150">
              <a:latin typeface="Arial"/>
              <a:cs typeface="Arial"/>
            </a:endParaRPr>
          </a:p>
          <a:p>
            <a:pPr marL="12699" marR="509233">
              <a:lnSpc>
                <a:spcPct val="118100"/>
              </a:lnSpc>
            </a:pPr>
            <a:r>
              <a:rPr sz="1050" b="1">
                <a:solidFill>
                  <a:srgbClr val="363636"/>
                </a:solidFill>
                <a:latin typeface="Arial"/>
                <a:cs typeface="Arial"/>
              </a:rPr>
              <a:t>All 3 of these can be overcome. Since less than 1% of Mattress Customers return to purchase, it is  IMPERATIVE that we attempt to reveal and overcome these objections while they are in the store.</a:t>
            </a:r>
            <a:endParaRPr sz="1050">
              <a:latin typeface="Arial"/>
              <a:cs typeface="Arial"/>
            </a:endParaRPr>
          </a:p>
          <a:p>
            <a:pPr>
              <a:spcBef>
                <a:spcPts val="45"/>
              </a:spcBef>
            </a:pPr>
            <a:endParaRPr sz="1150">
              <a:latin typeface="Arial"/>
              <a:cs typeface="Arial"/>
            </a:endParaRPr>
          </a:p>
          <a:p>
            <a:pPr marL="469866" marR="70480" indent="-228583">
              <a:lnSpc>
                <a:spcPct val="118100"/>
              </a:lnSpc>
              <a:buClr>
                <a:srgbClr val="000000"/>
              </a:buClr>
              <a:buSzPct val="95238"/>
              <a:buFont typeface="Symbol"/>
              <a:buChar char=""/>
              <a:tabLst>
                <a:tab pos="469231" algn="l"/>
                <a:tab pos="469866" algn="l"/>
              </a:tabLst>
            </a:pPr>
            <a:r>
              <a:rPr sz="1050">
                <a:solidFill>
                  <a:srgbClr val="363636"/>
                </a:solidFill>
                <a:latin typeface="Arial"/>
                <a:cs typeface="Arial"/>
              </a:rPr>
              <a:t>“Mr./Mrs. Customer, most times when a customer wants to “think about” a mattress purchase, it  really means they are going to continue shopping in hopes of either finding the exact same mattress  cheaper elsewhere or finding a similar mattress cheaper elsewhere. Which of these applies to you?”</a:t>
            </a:r>
            <a:endParaRPr sz="1050">
              <a:latin typeface="Arial"/>
              <a:cs typeface="Arial"/>
            </a:endParaRPr>
          </a:p>
          <a:p>
            <a:pPr marL="469866" indent="-228583">
              <a:spcBef>
                <a:spcPts val="204"/>
              </a:spcBef>
              <a:buClr>
                <a:srgbClr val="000000"/>
              </a:buClr>
              <a:buSzPct val="95238"/>
              <a:buFont typeface="Symbol"/>
              <a:buChar char=""/>
              <a:tabLst>
                <a:tab pos="469231" algn="l"/>
                <a:tab pos="469866" algn="l"/>
              </a:tabLst>
            </a:pPr>
            <a:r>
              <a:rPr sz="1050">
                <a:solidFill>
                  <a:srgbClr val="363636"/>
                </a:solidFill>
                <a:latin typeface="Arial"/>
                <a:cs typeface="Arial"/>
              </a:rPr>
              <a:t>If they say “the same cheaper” tell them, “The majority of our mattresses are priced with MAP</a:t>
            </a:r>
            <a:endParaRPr sz="1050">
              <a:latin typeface="Arial"/>
              <a:cs typeface="Arial"/>
            </a:endParaRPr>
          </a:p>
          <a:p>
            <a:pPr marL="469866" marR="129530">
              <a:lnSpc>
                <a:spcPct val="116799"/>
              </a:lnSpc>
              <a:spcBef>
                <a:spcPts val="15"/>
              </a:spcBef>
            </a:pPr>
            <a:r>
              <a:rPr sz="1050">
                <a:solidFill>
                  <a:srgbClr val="363636"/>
                </a:solidFill>
                <a:latin typeface="Arial"/>
                <a:cs typeface="Arial"/>
              </a:rPr>
              <a:t>pricing. This means Manufacturers Assigned Pricing; they tell us what to price them and because of  this we are always going to have the lowest price you can buy it at. Now with this being the case, I  know that you would rather get this mattress from me and help a child in need along the way,  wouldn’t you?”</a:t>
            </a:r>
            <a:endParaRPr sz="1050">
              <a:latin typeface="Arial"/>
              <a:cs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01701" y="435356"/>
            <a:ext cx="5969000" cy="9239965"/>
          </a:xfrm>
          <a:prstGeom prst="rect">
            <a:avLst/>
          </a:prstGeom>
        </p:spPr>
        <p:txBody>
          <a:bodyPr vert="horz" wrap="square" lIns="0" tIns="12700" rIns="0" bIns="0" rtlCol="0">
            <a:spAutoFit/>
          </a:bodyPr>
          <a:lstStyle/>
          <a:p>
            <a:pPr marR="5080" algn="r">
              <a:spcBef>
                <a:spcPts val="100"/>
              </a:spcBef>
            </a:pPr>
            <a:r>
              <a:rPr sz="1100">
                <a:latin typeface="Arial"/>
                <a:cs typeface="Arial"/>
              </a:rPr>
              <a:t>30</a:t>
            </a:r>
          </a:p>
          <a:p>
            <a:pPr>
              <a:lnSpc>
                <a:spcPct val="100000"/>
              </a:lnSpc>
            </a:pPr>
            <a:endParaRPr sz="1200">
              <a:latin typeface="Arial"/>
              <a:cs typeface="Arial"/>
            </a:endParaRPr>
          </a:p>
          <a:p>
            <a:pPr marL="469866" marR="389227" indent="-228583">
              <a:lnSpc>
                <a:spcPct val="118100"/>
              </a:lnSpc>
              <a:spcBef>
                <a:spcPts val="700"/>
              </a:spcBef>
              <a:buClr>
                <a:srgbClr val="000000"/>
              </a:buClr>
              <a:buSzPct val="95238"/>
              <a:buFont typeface="Symbol"/>
              <a:buChar char=""/>
              <a:tabLst>
                <a:tab pos="469231" algn="l"/>
                <a:tab pos="469866" algn="l"/>
              </a:tabLst>
            </a:pPr>
            <a:r>
              <a:rPr sz="1050">
                <a:solidFill>
                  <a:srgbClr val="363636"/>
                </a:solidFill>
                <a:latin typeface="Arial"/>
                <a:cs typeface="Arial"/>
              </a:rPr>
              <a:t>If they say similar cheaper you say, “Great! There is no need to leave, I have a similar one here  cheaper!” and take them to a similar feeling mattress in your department that is less money.</a:t>
            </a:r>
            <a:endParaRPr sz="1050">
              <a:latin typeface="Arial"/>
              <a:cs typeface="Arial"/>
            </a:endParaRPr>
          </a:p>
          <a:p>
            <a:pPr marL="469866" indent="-228583">
              <a:spcBef>
                <a:spcPts val="204"/>
              </a:spcBef>
              <a:buClr>
                <a:srgbClr val="000000"/>
              </a:buClr>
              <a:buSzPct val="95238"/>
              <a:buFont typeface="Symbol"/>
              <a:buChar char=""/>
              <a:tabLst>
                <a:tab pos="469231" algn="l"/>
                <a:tab pos="469866" algn="l"/>
              </a:tabLst>
            </a:pPr>
            <a:r>
              <a:rPr sz="1050">
                <a:solidFill>
                  <a:srgbClr val="363636"/>
                </a:solidFill>
                <a:latin typeface="Arial"/>
                <a:cs typeface="Arial"/>
              </a:rPr>
              <a:t>If it is out of stock and they are leaving ask them directly if this is the issue, many times a customer</a:t>
            </a:r>
            <a:endParaRPr sz="1050">
              <a:latin typeface="Arial"/>
              <a:cs typeface="Arial"/>
            </a:endParaRPr>
          </a:p>
          <a:p>
            <a:pPr marL="469866" marR="224774">
              <a:lnSpc>
                <a:spcPct val="116199"/>
              </a:lnSpc>
              <a:spcBef>
                <a:spcPts val="25"/>
              </a:spcBef>
            </a:pPr>
            <a:r>
              <a:rPr sz="1050">
                <a:solidFill>
                  <a:srgbClr val="363636"/>
                </a:solidFill>
                <a:latin typeface="Arial"/>
                <a:cs typeface="Arial"/>
              </a:rPr>
              <a:t>that needs/wants a mattress NOW will allow you to take them to a different bed that you have in  stock. By asking, you at least know and can try to overcome.</a:t>
            </a:r>
            <a:endParaRPr sz="1050">
              <a:latin typeface="Arial"/>
              <a:cs typeface="Arial"/>
            </a:endParaRPr>
          </a:p>
          <a:p>
            <a:pPr>
              <a:spcBef>
                <a:spcPts val="10"/>
              </a:spcBef>
            </a:pPr>
            <a:endParaRPr sz="1400">
              <a:latin typeface="Arial"/>
              <a:cs typeface="Arial"/>
            </a:endParaRPr>
          </a:p>
          <a:p>
            <a:pPr marL="12699"/>
            <a:r>
              <a:rPr sz="1050" b="1">
                <a:solidFill>
                  <a:srgbClr val="363636"/>
                </a:solidFill>
                <a:latin typeface="Arial"/>
                <a:cs typeface="Arial"/>
              </a:rPr>
              <a:t>The Power Presentation</a:t>
            </a:r>
            <a:endParaRPr sz="1050">
              <a:latin typeface="Arial"/>
              <a:cs typeface="Arial"/>
            </a:endParaRPr>
          </a:p>
          <a:p>
            <a:pPr>
              <a:spcBef>
                <a:spcPts val="35"/>
              </a:spcBef>
            </a:pPr>
            <a:endParaRPr sz="1200">
              <a:latin typeface="Arial"/>
              <a:cs typeface="Arial"/>
            </a:endParaRPr>
          </a:p>
          <a:p>
            <a:pPr marL="12699" marR="100958">
              <a:lnSpc>
                <a:spcPct val="116199"/>
              </a:lnSpc>
            </a:pPr>
            <a:r>
              <a:rPr sz="1050">
                <a:solidFill>
                  <a:srgbClr val="363636"/>
                </a:solidFill>
                <a:latin typeface="Arial"/>
                <a:cs typeface="Arial"/>
              </a:rPr>
              <a:t>Ask the customer if they sleep on their Side, Back, or Stomach? Once they tell you, help them select a pillow  that they will use during the demonstration. This is the pillow that you will SELL  THEM!</a:t>
            </a:r>
            <a:endParaRPr sz="1050">
              <a:latin typeface="Arial"/>
              <a:cs typeface="Arial"/>
            </a:endParaRPr>
          </a:p>
          <a:p>
            <a:pPr>
              <a:spcBef>
                <a:spcPts val="30"/>
              </a:spcBef>
            </a:pPr>
            <a:endParaRPr sz="1200">
              <a:latin typeface="Arial"/>
              <a:cs typeface="Arial"/>
            </a:endParaRPr>
          </a:p>
          <a:p>
            <a:pPr marL="12699" marR="220329">
              <a:lnSpc>
                <a:spcPct val="116700"/>
              </a:lnSpc>
            </a:pPr>
            <a:r>
              <a:rPr sz="1050">
                <a:solidFill>
                  <a:srgbClr val="363636"/>
                </a:solidFill>
                <a:latin typeface="Arial"/>
                <a:cs typeface="Arial"/>
              </a:rPr>
              <a:t>Put the customer in Zero Gravity. Have the customer lay on the mattress and lift their feet up a little (stop  when they say they are comfortable) and then their head (stop when they are comfortable). As you raise  them up tell them that they will begin to feel the pressure release from their low back and ask if they are  feeling that (they will say yes almost every time). Once they are comfortable, begin to tell them about the  benefits of healthy sleep.</a:t>
            </a:r>
            <a:endParaRPr sz="1050">
              <a:latin typeface="Arial"/>
              <a:cs typeface="Arial"/>
            </a:endParaRPr>
          </a:p>
          <a:p>
            <a:pPr>
              <a:spcBef>
                <a:spcPts val="25"/>
              </a:spcBef>
            </a:pPr>
            <a:endParaRPr sz="1200">
              <a:latin typeface="Arial"/>
              <a:cs typeface="Arial"/>
            </a:endParaRPr>
          </a:p>
          <a:p>
            <a:pPr marL="469866" marR="34922" indent="-228583">
              <a:lnSpc>
                <a:spcPct val="117100"/>
              </a:lnSpc>
              <a:buClr>
                <a:srgbClr val="000000"/>
              </a:buClr>
              <a:buSzPct val="95238"/>
              <a:buAutoNum type="arabicPeriod"/>
              <a:tabLst>
                <a:tab pos="469231" algn="l"/>
                <a:tab pos="469866" algn="l"/>
              </a:tabLst>
            </a:pPr>
            <a:r>
              <a:rPr sz="1050">
                <a:solidFill>
                  <a:srgbClr val="363636"/>
                </a:solidFill>
                <a:latin typeface="Arial"/>
                <a:cs typeface="Arial"/>
              </a:rPr>
              <a:t>Most people do not sleep well and toss and turn because their current mattress is either inferior or  old. Either way, they toss and turn at night because their brain is waking them up and telling them  that they are uncomfortable or in pain in places such as their shoulders, their arm asleep, lower back  pain, neck pain, they are stuffed up from allergies, they have snored themselves awake, or they are  keeping their spouse awake). All the while they are not spending the adequate amount of time in  Stage 4 and 5 REM sleep to allow their bodies the opportunity to produce, release, and absorb the  self-curing and healing chemicals that we need to wake up refreshed and rejuvenated.</a:t>
            </a:r>
            <a:endParaRPr sz="1050">
              <a:latin typeface="Arial"/>
              <a:cs typeface="Arial"/>
            </a:endParaRPr>
          </a:p>
          <a:p>
            <a:pPr marL="469866" indent="-228583">
              <a:spcBef>
                <a:spcPts val="204"/>
              </a:spcBef>
              <a:buClr>
                <a:srgbClr val="000000"/>
              </a:buClr>
              <a:buSzPct val="95238"/>
              <a:buAutoNum type="arabicPeriod"/>
              <a:tabLst>
                <a:tab pos="469231" algn="l"/>
                <a:tab pos="469866" algn="l"/>
              </a:tabLst>
            </a:pPr>
            <a:r>
              <a:rPr sz="1050">
                <a:solidFill>
                  <a:srgbClr val="363636"/>
                </a:solidFill>
                <a:latin typeface="Arial"/>
                <a:cs typeface="Arial"/>
              </a:rPr>
              <a:t>The mattress technology they choose addresses the issues above by giving them individualized</a:t>
            </a:r>
            <a:endParaRPr sz="1050">
              <a:latin typeface="Arial"/>
              <a:cs typeface="Arial"/>
            </a:endParaRPr>
          </a:p>
          <a:p>
            <a:pPr marL="469866" marR="71115">
              <a:lnSpc>
                <a:spcPct val="116700"/>
              </a:lnSpc>
              <a:spcBef>
                <a:spcPts val="15"/>
              </a:spcBef>
            </a:pPr>
            <a:r>
              <a:rPr sz="1050">
                <a:solidFill>
                  <a:srgbClr val="363636"/>
                </a:solidFill>
                <a:latin typeface="Arial"/>
                <a:cs typeface="Arial"/>
              </a:rPr>
              <a:t>support and comfort. All of our mattresses are designed to relieve pressure points and thereby you  will have more un-interrupted sleep. Spending more time in stage 4 and 5 REM sleep allows your  body to produce collagen and other chemicals that refresh and rejuvenate our bodies and minds. By  sleeping with less interruptions, we wake up more rested which results in being sharper, less achy,  and we just feel better all the way around.</a:t>
            </a:r>
            <a:endParaRPr sz="1050">
              <a:latin typeface="Arial"/>
              <a:cs typeface="Arial"/>
            </a:endParaRPr>
          </a:p>
          <a:p>
            <a:pPr marL="469866" marR="92703" indent="-228583">
              <a:lnSpc>
                <a:spcPct val="116700"/>
              </a:lnSpc>
              <a:spcBef>
                <a:spcPts val="20"/>
              </a:spcBef>
              <a:buClr>
                <a:srgbClr val="000000"/>
              </a:buClr>
              <a:buSzPct val="95238"/>
              <a:buAutoNum type="arabicPeriod" startAt="3"/>
              <a:tabLst>
                <a:tab pos="469231" algn="l"/>
                <a:tab pos="469866" algn="l"/>
              </a:tabLst>
            </a:pPr>
            <a:r>
              <a:rPr sz="1050">
                <a:solidFill>
                  <a:srgbClr val="363636"/>
                </a:solidFill>
                <a:latin typeface="Arial"/>
                <a:cs typeface="Arial"/>
              </a:rPr>
              <a:t>The power base is just to enhance better sleep. It takes the pressure off of joints, elevates head and  shoulders to reduce snoring, relieves stuffy head and sinus pressure, promotes better circulation,  reduces heart rate, and promotes better breathing. Elevating feet improves circulation and reduces  swelling. It also allows for comfortable reading, working on laptops/tablets, watching TV, or just  hanging out in the privacy of your room.</a:t>
            </a:r>
            <a:endParaRPr sz="1050">
              <a:latin typeface="Arial"/>
              <a:cs typeface="Arial"/>
            </a:endParaRPr>
          </a:p>
          <a:p>
            <a:pPr marL="469866" indent="-228583">
              <a:spcBef>
                <a:spcPts val="225"/>
              </a:spcBef>
              <a:buClr>
                <a:srgbClr val="000000"/>
              </a:buClr>
              <a:buSzPct val="95238"/>
              <a:buAutoNum type="arabicPeriod" startAt="3"/>
              <a:tabLst>
                <a:tab pos="469231" algn="l"/>
                <a:tab pos="469866" algn="l"/>
              </a:tabLst>
            </a:pPr>
            <a:r>
              <a:rPr sz="1050">
                <a:solidFill>
                  <a:srgbClr val="363636"/>
                </a:solidFill>
                <a:latin typeface="Arial"/>
                <a:cs typeface="Arial"/>
              </a:rPr>
              <a:t>Highlight any additional features on the base/remote.</a:t>
            </a:r>
            <a:endParaRPr sz="1050">
              <a:latin typeface="Arial"/>
              <a:cs typeface="Arial"/>
            </a:endParaRPr>
          </a:p>
          <a:p>
            <a:pPr>
              <a:spcBef>
                <a:spcPts val="45"/>
              </a:spcBef>
            </a:pPr>
            <a:endParaRPr sz="1350">
              <a:latin typeface="Arial"/>
              <a:cs typeface="Arial"/>
            </a:endParaRPr>
          </a:p>
          <a:p>
            <a:pPr marL="12699"/>
            <a:r>
              <a:rPr sz="1050" b="1">
                <a:solidFill>
                  <a:srgbClr val="363636"/>
                </a:solidFill>
                <a:latin typeface="Arial"/>
                <a:cs typeface="Arial"/>
              </a:rPr>
              <a:t>Utilize Long Term Financing/No Interest Selling</a:t>
            </a:r>
            <a:endParaRPr sz="1050">
              <a:latin typeface="Arial"/>
              <a:cs typeface="Arial"/>
            </a:endParaRPr>
          </a:p>
          <a:p>
            <a:pPr>
              <a:spcBef>
                <a:spcPts val="10"/>
              </a:spcBef>
            </a:pPr>
            <a:endParaRPr sz="1400">
              <a:latin typeface="Arial"/>
              <a:cs typeface="Arial"/>
            </a:endParaRPr>
          </a:p>
          <a:p>
            <a:pPr marL="469866" indent="-228583">
              <a:buClr>
                <a:srgbClr val="000000"/>
              </a:buClr>
              <a:buSzPct val="95238"/>
              <a:buFont typeface="Symbol"/>
              <a:buChar char=""/>
              <a:tabLst>
                <a:tab pos="469231" algn="l"/>
                <a:tab pos="469866" algn="l"/>
              </a:tabLst>
            </a:pPr>
            <a:r>
              <a:rPr sz="1050">
                <a:solidFill>
                  <a:srgbClr val="363636"/>
                </a:solidFill>
                <a:latin typeface="Arial"/>
                <a:cs typeface="Arial"/>
              </a:rPr>
              <a:t>Quote Monthly Payments.</a:t>
            </a:r>
            <a:endParaRPr sz="1050">
              <a:latin typeface="Arial"/>
              <a:cs typeface="Arial"/>
            </a:endParaRPr>
          </a:p>
          <a:p>
            <a:pPr marL="469866" marR="18414" indent="-228583">
              <a:lnSpc>
                <a:spcPct val="118100"/>
              </a:lnSpc>
              <a:buClr>
                <a:srgbClr val="000000"/>
              </a:buClr>
              <a:buSzPct val="95238"/>
              <a:buFont typeface="Symbol"/>
              <a:buChar char=""/>
              <a:tabLst>
                <a:tab pos="469231" algn="l"/>
                <a:tab pos="469866" algn="l"/>
              </a:tabLst>
            </a:pPr>
            <a:r>
              <a:rPr sz="1050">
                <a:solidFill>
                  <a:srgbClr val="363636"/>
                </a:solidFill>
                <a:latin typeface="Arial"/>
                <a:cs typeface="Arial"/>
              </a:rPr>
              <a:t>Long Term Financing with Premium Power Base sets has proven to be a most effective selling tool for  closing!</a:t>
            </a:r>
            <a:endParaRPr sz="1050">
              <a:latin typeface="Arial"/>
              <a:cs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01701" y="435356"/>
            <a:ext cx="5969000" cy="6964727"/>
          </a:xfrm>
          <a:prstGeom prst="rect">
            <a:avLst/>
          </a:prstGeom>
        </p:spPr>
        <p:txBody>
          <a:bodyPr vert="horz" wrap="square" lIns="0" tIns="12700" rIns="0" bIns="0" rtlCol="0">
            <a:spAutoFit/>
          </a:bodyPr>
          <a:lstStyle/>
          <a:p>
            <a:pPr marR="5080" algn="r">
              <a:spcBef>
                <a:spcPts val="100"/>
              </a:spcBef>
            </a:pPr>
            <a:r>
              <a:rPr sz="1100">
                <a:latin typeface="Arial"/>
                <a:cs typeface="Arial"/>
              </a:rPr>
              <a:t>31</a:t>
            </a:r>
          </a:p>
          <a:p>
            <a:pPr>
              <a:lnSpc>
                <a:spcPct val="100000"/>
              </a:lnSpc>
            </a:pPr>
            <a:endParaRPr sz="1200">
              <a:latin typeface="Arial"/>
              <a:cs typeface="Arial"/>
            </a:endParaRPr>
          </a:p>
          <a:p>
            <a:pPr marL="469866" marR="10159" indent="-228583">
              <a:lnSpc>
                <a:spcPct val="117100"/>
              </a:lnSpc>
              <a:spcBef>
                <a:spcPts val="715"/>
              </a:spcBef>
              <a:buClr>
                <a:srgbClr val="000000"/>
              </a:buClr>
              <a:buSzPct val="95238"/>
              <a:buFont typeface="Symbol"/>
              <a:buChar char=""/>
              <a:tabLst>
                <a:tab pos="469231" algn="l"/>
                <a:tab pos="469866" algn="l"/>
              </a:tabLst>
            </a:pPr>
            <a:r>
              <a:rPr sz="1050">
                <a:solidFill>
                  <a:srgbClr val="363636"/>
                </a:solidFill>
                <a:latin typeface="Arial"/>
                <a:cs typeface="Arial"/>
              </a:rPr>
              <a:t>No matter if they have said they are paying cash or credit card, still quote the mattress with Long  Term No Interest Financing payment options. You will find that you will begin to sell more mattresses  and BETTER MATTRESSES with POWER!</a:t>
            </a:r>
            <a:endParaRPr sz="1050">
              <a:latin typeface="Arial"/>
              <a:cs typeface="Arial"/>
            </a:endParaRPr>
          </a:p>
          <a:p>
            <a:pPr>
              <a:spcBef>
                <a:spcPts val="35"/>
              </a:spcBef>
              <a:buFont typeface="Symbol"/>
              <a:buChar char=""/>
            </a:pPr>
            <a:endParaRPr sz="1200">
              <a:latin typeface="Arial"/>
              <a:cs typeface="Arial"/>
            </a:endParaRPr>
          </a:p>
          <a:p>
            <a:pPr marL="12699" marR="259696">
              <a:lnSpc>
                <a:spcPct val="116199"/>
              </a:lnSpc>
            </a:pPr>
            <a:r>
              <a:rPr sz="1050" b="1">
                <a:solidFill>
                  <a:srgbClr val="363636"/>
                </a:solidFill>
                <a:latin typeface="Arial"/>
                <a:cs typeface="Arial"/>
              </a:rPr>
              <a:t>Sell Pillows, Sheets, Peace of Mind Protectors, and Power Peace of Mind! Remember the by-product of  giving great service and Peace of Mind to the customer is Above Average compensation!</a:t>
            </a:r>
            <a:endParaRPr sz="1050">
              <a:latin typeface="Arial"/>
              <a:cs typeface="Arial"/>
            </a:endParaRPr>
          </a:p>
          <a:p>
            <a:pPr>
              <a:spcBef>
                <a:spcPts val="10"/>
              </a:spcBef>
            </a:pPr>
            <a:endParaRPr sz="1200">
              <a:latin typeface="Arial"/>
              <a:cs typeface="Arial"/>
            </a:endParaRPr>
          </a:p>
          <a:p>
            <a:pPr marL="469866" marR="257156" indent="-228583">
              <a:lnSpc>
                <a:spcPct val="118100"/>
              </a:lnSpc>
              <a:buClr>
                <a:srgbClr val="000000"/>
              </a:buClr>
              <a:buSzPct val="95238"/>
              <a:buFont typeface="Symbol"/>
              <a:buChar char=""/>
              <a:tabLst>
                <a:tab pos="469231" algn="l"/>
                <a:tab pos="469866" algn="l"/>
              </a:tabLst>
            </a:pPr>
            <a:r>
              <a:rPr sz="1050">
                <a:solidFill>
                  <a:srgbClr val="363636"/>
                </a:solidFill>
                <a:latin typeface="Arial"/>
                <a:cs typeface="Arial"/>
              </a:rPr>
              <a:t>Fact: The pillow is 20% of your comfort in sleeping. A crappy pillow will ruin a GREAT MATTRESS!  Most people have terrible pillows. Give your customer the entire experience and sell the pillows.</a:t>
            </a:r>
            <a:endParaRPr sz="1050">
              <a:latin typeface="Arial"/>
              <a:cs typeface="Arial"/>
            </a:endParaRPr>
          </a:p>
          <a:p>
            <a:pPr marL="469866" indent="-228583">
              <a:spcBef>
                <a:spcPts val="204"/>
              </a:spcBef>
              <a:buClr>
                <a:srgbClr val="000000"/>
              </a:buClr>
              <a:buSzPct val="95238"/>
              <a:buFont typeface="Symbol"/>
              <a:buChar char=""/>
              <a:tabLst>
                <a:tab pos="469231" algn="l"/>
                <a:tab pos="469866" algn="l"/>
              </a:tabLst>
            </a:pPr>
            <a:r>
              <a:rPr sz="1050">
                <a:solidFill>
                  <a:srgbClr val="363636"/>
                </a:solidFill>
                <a:latin typeface="Arial"/>
                <a:cs typeface="Arial"/>
              </a:rPr>
              <a:t>Most people want new sheets and if you know they are changing mattress sizes, they are going to</a:t>
            </a:r>
            <a:endParaRPr sz="1050">
              <a:latin typeface="Arial"/>
              <a:cs typeface="Arial"/>
            </a:endParaRPr>
          </a:p>
          <a:p>
            <a:pPr marL="469866" marR="100322">
              <a:lnSpc>
                <a:spcPct val="116199"/>
              </a:lnSpc>
              <a:spcBef>
                <a:spcPts val="25"/>
              </a:spcBef>
            </a:pPr>
            <a:r>
              <a:rPr sz="1050">
                <a:solidFill>
                  <a:srgbClr val="363636"/>
                </a:solidFill>
                <a:latin typeface="Arial"/>
                <a:cs typeface="Arial"/>
              </a:rPr>
              <a:t>NEED them. Do not sell yourself short, get out of your own pocket (stop playing God), and sell them  the sheets. Many will buy them.</a:t>
            </a:r>
            <a:endParaRPr sz="1050">
              <a:latin typeface="Arial"/>
              <a:cs typeface="Arial"/>
            </a:endParaRPr>
          </a:p>
          <a:p>
            <a:pPr marL="469866" marR="79369" indent="-228583">
              <a:lnSpc>
                <a:spcPct val="116700"/>
              </a:lnSpc>
              <a:spcBef>
                <a:spcPts val="15"/>
              </a:spcBef>
              <a:buClr>
                <a:srgbClr val="000000"/>
              </a:buClr>
              <a:buSzPct val="95238"/>
              <a:buFont typeface="Symbol"/>
              <a:buChar char=""/>
              <a:tabLst>
                <a:tab pos="469231" algn="l"/>
                <a:tab pos="469866" algn="l"/>
              </a:tabLst>
            </a:pPr>
            <a:r>
              <a:rPr sz="1050">
                <a:solidFill>
                  <a:srgbClr val="363636"/>
                </a:solidFill>
                <a:latin typeface="Arial"/>
                <a:cs typeface="Arial"/>
              </a:rPr>
              <a:t>90% of customers that do not buy a protector from you will go to a store and buy an inferior one  prior to the delivery of their mattress. Sad thing is that they will not only get an inferior protector,  but they will also not have any Peace of Mind coverage to protect their warranty. Sell them the best  one! If you sell them the benefits, they might just buy it. Also, by selling the best one, it makes the  lesser priced ones seem very affordable.</a:t>
            </a:r>
            <a:endParaRPr sz="1050">
              <a:latin typeface="Arial"/>
              <a:cs typeface="Arial"/>
            </a:endParaRPr>
          </a:p>
          <a:p>
            <a:pPr marL="469866" marR="113022" indent="-228583">
              <a:lnSpc>
                <a:spcPct val="117100"/>
              </a:lnSpc>
              <a:spcBef>
                <a:spcPts val="15"/>
              </a:spcBef>
              <a:buClr>
                <a:srgbClr val="000000"/>
              </a:buClr>
              <a:buSzPct val="95238"/>
              <a:buFont typeface="Symbol"/>
              <a:buChar char=""/>
              <a:tabLst>
                <a:tab pos="469231" algn="l"/>
                <a:tab pos="469866" algn="l"/>
              </a:tabLst>
            </a:pPr>
            <a:r>
              <a:rPr sz="1050">
                <a:solidFill>
                  <a:srgbClr val="363636"/>
                </a:solidFill>
                <a:latin typeface="Arial"/>
                <a:cs typeface="Arial"/>
              </a:rPr>
              <a:t>I do not know if we have missed selling the Power Base Protection a single time since we began  selling it! People want “Peace of Mind” on the motor and electrical components of the power base.  Allow them to take advantage of it.</a:t>
            </a:r>
            <a:endParaRPr sz="1050">
              <a:latin typeface="Arial"/>
              <a:cs typeface="Arial"/>
            </a:endParaRPr>
          </a:p>
          <a:p>
            <a:pPr>
              <a:spcBef>
                <a:spcPts val="10"/>
              </a:spcBef>
              <a:buFont typeface="Symbol"/>
              <a:buChar char=""/>
            </a:pPr>
            <a:endParaRPr sz="1400">
              <a:latin typeface="Arial"/>
              <a:cs typeface="Arial"/>
            </a:endParaRPr>
          </a:p>
          <a:p>
            <a:pPr marL="12699"/>
            <a:r>
              <a:rPr sz="1050" b="1">
                <a:solidFill>
                  <a:srgbClr val="363636"/>
                </a:solidFill>
                <a:latin typeface="Arial"/>
                <a:cs typeface="Arial"/>
              </a:rPr>
              <a:t>Keys to accomplish:</a:t>
            </a:r>
            <a:endParaRPr sz="1050">
              <a:latin typeface="Arial"/>
              <a:cs typeface="Arial"/>
            </a:endParaRPr>
          </a:p>
          <a:p>
            <a:pPr>
              <a:spcBef>
                <a:spcPts val="25"/>
              </a:spcBef>
            </a:pPr>
            <a:endParaRPr sz="1200">
              <a:latin typeface="Arial"/>
              <a:cs typeface="Arial"/>
            </a:endParaRPr>
          </a:p>
          <a:p>
            <a:pPr marL="469866" indent="-228583">
              <a:buClr>
                <a:srgbClr val="000000"/>
              </a:buClr>
              <a:buSzPct val="95238"/>
              <a:buFont typeface="Symbol"/>
              <a:buChar char=""/>
              <a:tabLst>
                <a:tab pos="469231" algn="l"/>
                <a:tab pos="469866" algn="l"/>
              </a:tabLst>
            </a:pPr>
            <a:r>
              <a:rPr sz="1050" b="1">
                <a:solidFill>
                  <a:srgbClr val="363636"/>
                </a:solidFill>
                <a:latin typeface="Arial"/>
                <a:cs typeface="Arial"/>
              </a:rPr>
              <a:t>Go for No. </a:t>
            </a:r>
            <a:r>
              <a:rPr sz="1050">
                <a:solidFill>
                  <a:srgbClr val="363636"/>
                </a:solidFill>
                <a:latin typeface="Arial"/>
                <a:cs typeface="Arial"/>
              </a:rPr>
              <a:t>What did the Customer say NO to?</a:t>
            </a:r>
            <a:endParaRPr sz="1050">
              <a:latin typeface="Arial"/>
              <a:cs typeface="Arial"/>
            </a:endParaRPr>
          </a:p>
          <a:p>
            <a:pPr marL="469866" indent="-228583">
              <a:spcBef>
                <a:spcPts val="35"/>
              </a:spcBef>
              <a:buClr>
                <a:srgbClr val="000000"/>
              </a:buClr>
              <a:buSzPct val="95238"/>
              <a:buFont typeface="Symbol"/>
              <a:buChar char=""/>
              <a:tabLst>
                <a:tab pos="469231" algn="l"/>
                <a:tab pos="469866" algn="l"/>
              </a:tabLst>
            </a:pPr>
            <a:r>
              <a:rPr sz="1050" b="1">
                <a:solidFill>
                  <a:srgbClr val="363636"/>
                </a:solidFill>
                <a:latin typeface="Arial"/>
                <a:cs typeface="Arial"/>
              </a:rPr>
              <a:t>Sell the benefits of better products and of completing the room.</a:t>
            </a:r>
            <a:endParaRPr sz="1050">
              <a:latin typeface="Arial"/>
              <a:cs typeface="Arial"/>
            </a:endParaRPr>
          </a:p>
          <a:p>
            <a:pPr marL="469866" marR="31113" indent="-228583">
              <a:lnSpc>
                <a:spcPct val="101000"/>
              </a:lnSpc>
              <a:buClr>
                <a:srgbClr val="000000"/>
              </a:buClr>
              <a:buSzPct val="95238"/>
              <a:buFont typeface="Symbol"/>
              <a:buChar char=""/>
              <a:tabLst>
                <a:tab pos="469231" algn="l"/>
                <a:tab pos="469866" algn="l"/>
              </a:tabLst>
            </a:pPr>
            <a:r>
              <a:rPr sz="1050" b="1">
                <a:solidFill>
                  <a:srgbClr val="363636"/>
                </a:solidFill>
                <a:latin typeface="Arial"/>
                <a:cs typeface="Arial"/>
              </a:rPr>
              <a:t>Cost vs Price. </a:t>
            </a:r>
            <a:r>
              <a:rPr sz="1050">
                <a:solidFill>
                  <a:srgbClr val="363636"/>
                </a:solidFill>
                <a:latin typeface="Arial"/>
                <a:cs typeface="Arial"/>
              </a:rPr>
              <a:t>Sometimes the more expensive product is less cost over time. Mattresses are a perfect  example of this. A customer that buys a $500 mattress has to get another one in 3-5 years. So in 15</a:t>
            </a:r>
            <a:endParaRPr sz="1050">
              <a:latin typeface="Arial"/>
              <a:cs typeface="Arial"/>
            </a:endParaRPr>
          </a:p>
          <a:p>
            <a:pPr marL="469866" marR="168898">
              <a:lnSpc>
                <a:spcPct val="101000"/>
              </a:lnSpc>
              <a:spcBef>
                <a:spcPts val="20"/>
              </a:spcBef>
            </a:pPr>
            <a:r>
              <a:rPr sz="1050">
                <a:solidFill>
                  <a:srgbClr val="363636"/>
                </a:solidFill>
                <a:latin typeface="Arial"/>
                <a:cs typeface="Arial"/>
              </a:rPr>
              <a:t>years they spend $2500 on mattresses and never sleep as good for one night as they would on the  first night of the 10th year on a $2000 mattress.</a:t>
            </a:r>
            <a:endParaRPr sz="1050">
              <a:latin typeface="Arial"/>
              <a:cs typeface="Arial"/>
            </a:endParaRPr>
          </a:p>
          <a:p>
            <a:pPr marL="469866" marR="113022" indent="-228583">
              <a:lnSpc>
                <a:spcPct val="101000"/>
              </a:lnSpc>
              <a:spcBef>
                <a:spcPts val="25"/>
              </a:spcBef>
              <a:buClr>
                <a:srgbClr val="000000"/>
              </a:buClr>
              <a:buSzPct val="95238"/>
              <a:buFont typeface="Symbol"/>
              <a:buChar char=""/>
              <a:tabLst>
                <a:tab pos="469231" algn="l"/>
                <a:tab pos="469866" algn="l"/>
              </a:tabLst>
            </a:pPr>
            <a:r>
              <a:rPr sz="1050" b="1">
                <a:solidFill>
                  <a:srgbClr val="363636"/>
                </a:solidFill>
                <a:latin typeface="Arial"/>
                <a:cs typeface="Arial"/>
              </a:rPr>
              <a:t>Do the right things the right way and your feelings will catch up. </a:t>
            </a:r>
            <a:r>
              <a:rPr sz="1050">
                <a:solidFill>
                  <a:srgbClr val="363636"/>
                </a:solidFill>
                <a:latin typeface="Arial"/>
                <a:cs typeface="Arial"/>
              </a:rPr>
              <a:t>Smash your “Crystal Ball.” Unlock  the “Art of Possible” by Drawing the Room and introducing better goods.</a:t>
            </a:r>
            <a:endParaRPr sz="1050">
              <a:latin typeface="Arial"/>
              <a:cs typeface="Arial"/>
            </a:endParaRPr>
          </a:p>
          <a:p>
            <a:pPr marL="469866" indent="-228583">
              <a:spcBef>
                <a:spcPts val="60"/>
              </a:spcBef>
              <a:buClr>
                <a:srgbClr val="000000"/>
              </a:buClr>
              <a:buSzPct val="95238"/>
              <a:buFont typeface="Symbol"/>
              <a:buChar char=""/>
              <a:tabLst>
                <a:tab pos="469231" algn="l"/>
                <a:tab pos="469866" algn="l"/>
              </a:tabLst>
            </a:pPr>
            <a:r>
              <a:rPr sz="1050" b="1">
                <a:solidFill>
                  <a:srgbClr val="363636"/>
                </a:solidFill>
                <a:latin typeface="Arial"/>
                <a:cs typeface="Arial"/>
              </a:rPr>
              <a:t>Do not prejudge the customer.</a:t>
            </a:r>
            <a:endParaRPr sz="1050">
              <a:latin typeface="Arial"/>
              <a:cs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33</a:t>
            </a:r>
            <a:endParaRPr sz="1100">
              <a:latin typeface="Arial"/>
              <a:cs typeface="Arial"/>
            </a:endParaRPr>
          </a:p>
        </p:txBody>
      </p:sp>
      <p:sp>
        <p:nvSpPr>
          <p:cNvPr id="3" name="object 3"/>
          <p:cNvSpPr txBox="1">
            <a:spLocks noGrp="1"/>
          </p:cNvSpPr>
          <p:nvPr>
            <p:ph type="title"/>
          </p:nvPr>
        </p:nvSpPr>
        <p:spPr>
          <a:xfrm>
            <a:off x="784919" y="1009267"/>
            <a:ext cx="6201420" cy="1474443"/>
          </a:xfrm>
          <a:prstGeom prst="rect">
            <a:avLst/>
          </a:prstGeom>
        </p:spPr>
        <p:txBody>
          <a:bodyPr vert="horz" wrap="square" lIns="0" tIns="10160" rIns="0" bIns="0" rtlCol="0">
            <a:spAutoFit/>
          </a:bodyPr>
          <a:lstStyle/>
          <a:p>
            <a:pPr marL="614635" marR="5080" indent="-602571">
              <a:lnSpc>
                <a:spcPts val="5880"/>
              </a:lnSpc>
              <a:spcBef>
                <a:spcPts val="80"/>
              </a:spcBef>
            </a:pPr>
            <a:r>
              <a:rPr sz="4799"/>
              <a:t>V. Give the Customer  "Peace of Mind"</a:t>
            </a:r>
          </a:p>
        </p:txBody>
      </p:sp>
      <p:sp>
        <p:nvSpPr>
          <p:cNvPr id="4" name="object 4"/>
          <p:cNvSpPr txBox="1"/>
          <p:nvPr/>
        </p:nvSpPr>
        <p:spPr>
          <a:xfrm>
            <a:off x="955675" y="7941109"/>
            <a:ext cx="5861050" cy="926792"/>
          </a:xfrm>
          <a:prstGeom prst="rect">
            <a:avLst/>
          </a:prstGeom>
        </p:spPr>
        <p:txBody>
          <a:bodyPr vert="horz" wrap="square" lIns="0" tIns="5080" rIns="0" bIns="0" rtlCol="0">
            <a:spAutoFit/>
          </a:bodyPr>
          <a:lstStyle/>
          <a:p>
            <a:pPr marL="338430" marR="5080" indent="-326366" algn="ctr">
              <a:lnSpc>
                <a:spcPct val="102000"/>
              </a:lnSpc>
              <a:spcBef>
                <a:spcPts val="40"/>
              </a:spcBef>
            </a:pPr>
            <a:r>
              <a:rPr sz="2000">
                <a:solidFill>
                  <a:srgbClr val="363636"/>
                </a:solidFill>
                <a:latin typeface="Arial"/>
                <a:cs typeface="Arial"/>
              </a:rPr>
              <a:t>"I can't promise you that accidents will not happen, but I  can promise you will NOT have to live with them!”</a:t>
            </a:r>
            <a:endParaRPr sz="2000">
              <a:latin typeface="Arial"/>
              <a:cs typeface="Arial"/>
            </a:endParaRPr>
          </a:p>
        </p:txBody>
      </p:sp>
      <p:pic>
        <p:nvPicPr>
          <p:cNvPr id="5" name="object 5"/>
          <p:cNvPicPr/>
          <p:nvPr/>
        </p:nvPicPr>
        <p:blipFill>
          <a:blip r:embed="rId2" cstate="print"/>
          <a:stretch>
            <a:fillRect/>
          </a:stretch>
        </p:blipFill>
        <p:spPr>
          <a:xfrm>
            <a:off x="0" y="2483710"/>
            <a:ext cx="7772400" cy="498389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34</a:t>
            </a:r>
            <a:endParaRPr sz="1100">
              <a:latin typeface="Arial"/>
              <a:cs typeface="Arial"/>
            </a:endParaRPr>
          </a:p>
        </p:txBody>
      </p:sp>
      <p:sp>
        <p:nvSpPr>
          <p:cNvPr id="3" name="object 3"/>
          <p:cNvSpPr txBox="1"/>
          <p:nvPr/>
        </p:nvSpPr>
        <p:spPr>
          <a:xfrm>
            <a:off x="901701" y="895605"/>
            <a:ext cx="5969000" cy="8574078"/>
          </a:xfrm>
          <a:prstGeom prst="rect">
            <a:avLst/>
          </a:prstGeom>
        </p:spPr>
        <p:txBody>
          <a:bodyPr vert="horz" wrap="square" lIns="0" tIns="13335" rIns="0" bIns="0" rtlCol="0">
            <a:spAutoFit/>
          </a:bodyPr>
          <a:lstStyle/>
          <a:p>
            <a:pPr marL="12699">
              <a:spcBef>
                <a:spcPts val="105"/>
              </a:spcBef>
            </a:pPr>
            <a:r>
              <a:rPr sz="1050" b="1">
                <a:solidFill>
                  <a:srgbClr val="363636"/>
                </a:solidFill>
                <a:latin typeface="Arial"/>
                <a:cs typeface="Arial"/>
              </a:rPr>
              <a:t>INTRODUCING THE PEACE OF MIND PLATINUM TOTAL CARE PACKAGE</a:t>
            </a:r>
            <a:endParaRPr sz="1050">
              <a:latin typeface="Arial"/>
              <a:cs typeface="Arial"/>
            </a:endParaRPr>
          </a:p>
          <a:p>
            <a:pPr>
              <a:spcBef>
                <a:spcPts val="25"/>
              </a:spcBef>
            </a:pPr>
            <a:endParaRPr sz="1200">
              <a:latin typeface="Arial"/>
              <a:cs typeface="Arial"/>
            </a:endParaRPr>
          </a:p>
          <a:p>
            <a:pPr marL="12699" marR="66670">
              <a:lnSpc>
                <a:spcPct val="116799"/>
              </a:lnSpc>
              <a:spcBef>
                <a:spcPts val="5"/>
              </a:spcBef>
            </a:pPr>
            <a:r>
              <a:rPr sz="1050">
                <a:solidFill>
                  <a:srgbClr val="363636"/>
                </a:solidFill>
                <a:latin typeface="Arial"/>
                <a:cs typeface="Arial"/>
              </a:rPr>
              <a:t>As you all know the “Peace of Mind” program here at Gamble Home/Ashley presents a Win, Win, Win  proposition for all involved. Our ownership has always looked tirelessly for ways to add value for our  Customers and also create ways for you to deliver that value that makes your job easier and more rewarding  (Financially and as a Customer Servant).</a:t>
            </a:r>
            <a:endParaRPr sz="1050">
              <a:latin typeface="Arial"/>
              <a:cs typeface="Arial"/>
            </a:endParaRPr>
          </a:p>
          <a:p>
            <a:pPr>
              <a:spcBef>
                <a:spcPts val="25"/>
              </a:spcBef>
            </a:pPr>
            <a:endParaRPr sz="1200">
              <a:latin typeface="Arial"/>
              <a:cs typeface="Arial"/>
            </a:endParaRPr>
          </a:p>
          <a:p>
            <a:pPr marL="12699" marR="76830">
              <a:lnSpc>
                <a:spcPct val="116700"/>
              </a:lnSpc>
              <a:spcBef>
                <a:spcPts val="5"/>
              </a:spcBef>
            </a:pPr>
            <a:r>
              <a:rPr sz="1050">
                <a:solidFill>
                  <a:srgbClr val="363636"/>
                </a:solidFill>
                <a:latin typeface="Arial"/>
                <a:cs typeface="Arial"/>
              </a:rPr>
              <a:t>With this in mind we are tremendously excited to introduce the Premium Total Care Package as part of our  Peace of Mind program. We sincerely feel that the addition of this offer along with other recent changes will  be the catalyst that will help us provide more customers than ever before with “Peace of Mind” and provide  you with the by-product of doing just that. We also believe that with this tool we will see 10% plus in “Peace  of Mind” sales.</a:t>
            </a:r>
            <a:endParaRPr sz="1050">
              <a:latin typeface="Arial"/>
              <a:cs typeface="Arial"/>
            </a:endParaRPr>
          </a:p>
          <a:p>
            <a:pPr>
              <a:spcBef>
                <a:spcPts val="5"/>
              </a:spcBef>
            </a:pPr>
            <a:endParaRPr sz="1400">
              <a:latin typeface="Arial"/>
              <a:cs typeface="Arial"/>
            </a:endParaRPr>
          </a:p>
          <a:p>
            <a:pPr marL="12699">
              <a:spcBef>
                <a:spcPts val="5"/>
              </a:spcBef>
            </a:pPr>
            <a:r>
              <a:rPr sz="1050" b="1">
                <a:solidFill>
                  <a:srgbClr val="363636"/>
                </a:solidFill>
                <a:latin typeface="Arial"/>
                <a:cs typeface="Arial"/>
              </a:rPr>
              <a:t>Why do we sell the "Peace of Mind" protection plan? There are 2 main reasons:</a:t>
            </a:r>
            <a:endParaRPr sz="1050">
              <a:latin typeface="Arial"/>
              <a:cs typeface="Arial"/>
            </a:endParaRPr>
          </a:p>
          <a:p>
            <a:pPr>
              <a:spcBef>
                <a:spcPts val="5"/>
              </a:spcBef>
            </a:pPr>
            <a:endParaRPr sz="1400">
              <a:latin typeface="Arial"/>
              <a:cs typeface="Arial"/>
            </a:endParaRPr>
          </a:p>
          <a:p>
            <a:pPr marL="499709" indent="-259060">
              <a:spcBef>
                <a:spcPts val="5"/>
              </a:spcBef>
              <a:buClr>
                <a:srgbClr val="000000"/>
              </a:buClr>
              <a:buSzPct val="95238"/>
              <a:buAutoNum type="arabicPeriod"/>
              <a:tabLst>
                <a:tab pos="499709" algn="l"/>
                <a:tab pos="500344" algn="l"/>
              </a:tabLst>
            </a:pPr>
            <a:r>
              <a:rPr sz="1050" b="1">
                <a:solidFill>
                  <a:srgbClr val="363636"/>
                </a:solidFill>
                <a:latin typeface="Arial"/>
                <a:cs typeface="Arial"/>
              </a:rPr>
              <a:t>PROFIT</a:t>
            </a:r>
            <a:endParaRPr sz="1050">
              <a:latin typeface="Arial"/>
              <a:cs typeface="Arial"/>
            </a:endParaRPr>
          </a:p>
          <a:p>
            <a:pPr marL="927033" lvl="1" indent="-228583">
              <a:spcBef>
                <a:spcPts val="200"/>
              </a:spcBef>
              <a:buClr>
                <a:srgbClr val="000000"/>
              </a:buClr>
              <a:buSzPct val="95238"/>
              <a:buAutoNum type="alphaLcPeriod"/>
              <a:tabLst>
                <a:tab pos="926397" algn="l"/>
                <a:tab pos="927033" algn="l"/>
              </a:tabLst>
            </a:pPr>
            <a:r>
              <a:rPr sz="1050">
                <a:solidFill>
                  <a:srgbClr val="363636"/>
                </a:solidFill>
                <a:latin typeface="Arial"/>
                <a:cs typeface="Arial"/>
              </a:rPr>
              <a:t>The company makes a profit when we sell the plan and this profit is critical to our existence.</a:t>
            </a:r>
            <a:endParaRPr sz="1050">
              <a:latin typeface="Arial"/>
              <a:cs typeface="Arial"/>
            </a:endParaRPr>
          </a:p>
          <a:p>
            <a:pPr marL="927033" marR="210170" lvl="1" indent="-228583">
              <a:lnSpc>
                <a:spcPct val="116199"/>
              </a:lnSpc>
              <a:spcBef>
                <a:spcPts val="25"/>
              </a:spcBef>
              <a:buClr>
                <a:srgbClr val="000000"/>
              </a:buClr>
              <a:buSzPct val="95238"/>
              <a:buAutoNum type="alphaLcPeriod"/>
              <a:tabLst>
                <a:tab pos="926397" algn="l"/>
                <a:tab pos="927033" algn="l"/>
              </a:tabLst>
            </a:pPr>
            <a:r>
              <a:rPr sz="1050">
                <a:solidFill>
                  <a:srgbClr val="363636"/>
                </a:solidFill>
                <a:latin typeface="Arial"/>
                <a:cs typeface="Arial"/>
              </a:rPr>
              <a:t>Additionally, the company profits from the residual effects of a guest having the peace of  mind that if something goes wrong, they have the resources to get it corrected.</a:t>
            </a:r>
            <a:endParaRPr sz="1050">
              <a:latin typeface="Arial"/>
              <a:cs typeface="Arial"/>
            </a:endParaRPr>
          </a:p>
          <a:p>
            <a:pPr>
              <a:spcBef>
                <a:spcPts val="25"/>
              </a:spcBef>
            </a:pPr>
            <a:endParaRPr sz="1200">
              <a:latin typeface="Arial"/>
              <a:cs typeface="Arial"/>
            </a:endParaRPr>
          </a:p>
          <a:p>
            <a:pPr marL="12699" marR="20954">
              <a:lnSpc>
                <a:spcPct val="117100"/>
              </a:lnSpc>
            </a:pPr>
            <a:r>
              <a:rPr sz="1050" b="1">
                <a:solidFill>
                  <a:srgbClr val="363636"/>
                </a:solidFill>
                <a:latin typeface="Arial"/>
                <a:cs typeface="Arial"/>
              </a:rPr>
              <a:t>Please be aware that you profit from the sale of protection plans in the same way that the company profits  from them. You profit from the upfront commission from the sale of the plan and the residual business  from a happier and well-adjusted customer.</a:t>
            </a:r>
            <a:endParaRPr sz="1050">
              <a:latin typeface="Arial"/>
              <a:cs typeface="Arial"/>
            </a:endParaRPr>
          </a:p>
          <a:p>
            <a:pPr>
              <a:spcBef>
                <a:spcPts val="45"/>
              </a:spcBef>
            </a:pPr>
            <a:endParaRPr sz="1350">
              <a:latin typeface="Arial"/>
              <a:cs typeface="Arial"/>
            </a:endParaRPr>
          </a:p>
          <a:p>
            <a:pPr marL="12699"/>
            <a:r>
              <a:rPr sz="1050" b="1">
                <a:solidFill>
                  <a:srgbClr val="363636"/>
                </a:solidFill>
                <a:latin typeface="Arial"/>
                <a:cs typeface="Arial"/>
              </a:rPr>
              <a:t>The customer profits from having the plan in the following ways...</a:t>
            </a:r>
            <a:endParaRPr sz="1050">
              <a:latin typeface="Arial"/>
              <a:cs typeface="Arial"/>
            </a:endParaRPr>
          </a:p>
          <a:p>
            <a:pPr>
              <a:spcBef>
                <a:spcPts val="10"/>
              </a:spcBef>
            </a:pPr>
            <a:endParaRPr sz="1200">
              <a:latin typeface="Arial"/>
              <a:cs typeface="Arial"/>
            </a:endParaRPr>
          </a:p>
          <a:p>
            <a:pPr marL="698449" marR="80004" indent="-228583">
              <a:lnSpc>
                <a:spcPct val="118100"/>
              </a:lnSpc>
              <a:buClr>
                <a:srgbClr val="000000"/>
              </a:buClr>
              <a:buSzPct val="95238"/>
              <a:buAutoNum type="arabicPeriod"/>
              <a:tabLst>
                <a:tab pos="697814" algn="l"/>
                <a:tab pos="698449" algn="l"/>
              </a:tabLst>
            </a:pPr>
            <a:r>
              <a:rPr sz="1050">
                <a:solidFill>
                  <a:srgbClr val="363636"/>
                </a:solidFill>
                <a:latin typeface="Arial"/>
                <a:cs typeface="Arial"/>
              </a:rPr>
              <a:t>It covers the cost of any accidental damage covered under the plan helping the guest keep their  investment looking good and lasting longer.</a:t>
            </a:r>
            <a:endParaRPr sz="1050">
              <a:latin typeface="Arial"/>
              <a:cs typeface="Arial"/>
            </a:endParaRPr>
          </a:p>
          <a:p>
            <a:pPr marL="698449" marR="5080" indent="-228583">
              <a:lnSpc>
                <a:spcPct val="116199"/>
              </a:lnSpc>
              <a:buClr>
                <a:srgbClr val="000000"/>
              </a:buClr>
              <a:buSzPct val="95238"/>
              <a:buAutoNum type="arabicPeriod"/>
              <a:tabLst>
                <a:tab pos="697814" algn="l"/>
                <a:tab pos="698449" algn="l"/>
              </a:tabLst>
            </a:pPr>
            <a:r>
              <a:rPr sz="1050">
                <a:solidFill>
                  <a:srgbClr val="363636"/>
                </a:solidFill>
                <a:latin typeface="Arial"/>
                <a:cs typeface="Arial"/>
              </a:rPr>
              <a:t>There is a value in peace of mind -- the customer knowing that if there is an accident not covered  by the manufacturer, they will be taken care of. The plan covers the oops and uh-ohs of life.</a:t>
            </a:r>
            <a:endParaRPr sz="1050">
              <a:latin typeface="Arial"/>
              <a:cs typeface="Arial"/>
            </a:endParaRPr>
          </a:p>
          <a:p>
            <a:pPr marL="698449" marR="236837" indent="-228583">
              <a:lnSpc>
                <a:spcPct val="116199"/>
              </a:lnSpc>
              <a:spcBef>
                <a:spcPts val="25"/>
              </a:spcBef>
              <a:buClr>
                <a:srgbClr val="000000"/>
              </a:buClr>
              <a:buSzPct val="95238"/>
              <a:buAutoNum type="arabicPeriod"/>
              <a:tabLst>
                <a:tab pos="697814" algn="l"/>
                <a:tab pos="698449" algn="l"/>
              </a:tabLst>
            </a:pPr>
            <a:r>
              <a:rPr sz="1050">
                <a:solidFill>
                  <a:srgbClr val="363636"/>
                </a:solidFill>
                <a:latin typeface="Arial"/>
                <a:cs typeface="Arial"/>
              </a:rPr>
              <a:t>It is a "no use, no lose plan." If the customer never has a claim, they will get the amount they  paid for the plan back in the form of a store credit!</a:t>
            </a:r>
            <a:endParaRPr sz="1050">
              <a:latin typeface="Arial"/>
              <a:cs typeface="Arial"/>
            </a:endParaRPr>
          </a:p>
          <a:p>
            <a:pPr>
              <a:spcBef>
                <a:spcPts val="10"/>
              </a:spcBef>
            </a:pPr>
            <a:endParaRPr sz="1400">
              <a:latin typeface="Arial"/>
              <a:cs typeface="Arial"/>
            </a:endParaRPr>
          </a:p>
          <a:p>
            <a:pPr marL="469866" indent="-228583">
              <a:buClr>
                <a:srgbClr val="000000"/>
              </a:buClr>
              <a:buSzPct val="95238"/>
              <a:buFont typeface="Arial"/>
              <a:buAutoNum type="arabicPeriod" startAt="2"/>
              <a:tabLst>
                <a:tab pos="469231" algn="l"/>
                <a:tab pos="469866" algn="l"/>
              </a:tabLst>
            </a:pPr>
            <a:r>
              <a:rPr sz="1050" b="1">
                <a:solidFill>
                  <a:srgbClr val="363636"/>
                </a:solidFill>
                <a:latin typeface="Arial"/>
                <a:cs typeface="Arial"/>
              </a:rPr>
              <a:t>CUSTOMER SERVICE</a:t>
            </a:r>
            <a:endParaRPr sz="1050">
              <a:latin typeface="Arial"/>
              <a:cs typeface="Arial"/>
            </a:endParaRPr>
          </a:p>
          <a:p>
            <a:pPr marL="927033" marR="332081" lvl="1" indent="-228583">
              <a:lnSpc>
                <a:spcPts val="1490"/>
              </a:lnSpc>
              <a:spcBef>
                <a:spcPts val="60"/>
              </a:spcBef>
              <a:buClr>
                <a:srgbClr val="000000"/>
              </a:buClr>
              <a:buSzPct val="95238"/>
              <a:buAutoNum type="alphaLcPeriod"/>
              <a:tabLst>
                <a:tab pos="926397" algn="l"/>
                <a:tab pos="927033" algn="l"/>
              </a:tabLst>
            </a:pPr>
            <a:r>
              <a:rPr sz="1050">
                <a:solidFill>
                  <a:srgbClr val="363636"/>
                </a:solidFill>
                <a:latin typeface="Arial"/>
                <a:cs typeface="Arial"/>
              </a:rPr>
              <a:t>Our manufacturer's warranties are limited warranties that only cover defects in quality  workmanship.</a:t>
            </a:r>
            <a:endParaRPr sz="1050">
              <a:latin typeface="Arial"/>
              <a:cs typeface="Arial"/>
            </a:endParaRPr>
          </a:p>
          <a:p>
            <a:pPr marL="927033" lvl="1" indent="-228583">
              <a:spcBef>
                <a:spcPts val="114"/>
              </a:spcBef>
              <a:buClr>
                <a:srgbClr val="000000"/>
              </a:buClr>
              <a:buSzPct val="95238"/>
              <a:buAutoNum type="alphaLcPeriod"/>
              <a:tabLst>
                <a:tab pos="926397" algn="l"/>
                <a:tab pos="927033" algn="l"/>
              </a:tabLst>
            </a:pPr>
            <a:r>
              <a:rPr sz="1050">
                <a:solidFill>
                  <a:srgbClr val="363636"/>
                </a:solidFill>
                <a:latin typeface="Arial"/>
                <a:cs typeface="Arial"/>
              </a:rPr>
              <a:t>This plan covers real life things that happen accidentally in the home: rips, cuts, tears, burns,</a:t>
            </a:r>
            <a:endParaRPr sz="1050">
              <a:latin typeface="Arial"/>
              <a:cs typeface="Arial"/>
            </a:endParaRPr>
          </a:p>
          <a:p>
            <a:pPr marL="927033" marR="25398">
              <a:lnSpc>
                <a:spcPct val="116700"/>
              </a:lnSpc>
              <a:spcBef>
                <a:spcPts val="20"/>
              </a:spcBef>
            </a:pPr>
            <a:r>
              <a:rPr sz="1050">
                <a:solidFill>
                  <a:srgbClr val="363636"/>
                </a:solidFill>
                <a:latin typeface="Arial"/>
                <a:cs typeface="Arial"/>
              </a:rPr>
              <a:t>stains, spills, and PET DAMAGE on upholstery; gouges, deep scratches that penetrate the  surface, stains, spills on the surface, fading, peeling and cracking of the finish, and PET  DAMAGE on wood products are covered for 5 years with no deductible. These are things  that the manufacturer does not touch and are the real-life things that most people deal with  on their products in their home.</a:t>
            </a:r>
            <a:endParaRPr sz="1050">
              <a:latin typeface="Arial"/>
              <a:cs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79450" y="434640"/>
            <a:ext cx="6413499" cy="9189119"/>
          </a:xfrm>
          <a:prstGeom prst="rect">
            <a:avLst/>
          </a:prstGeom>
        </p:spPr>
        <p:txBody>
          <a:bodyPr vert="horz" wrap="square" lIns="0" tIns="12700" rIns="0" bIns="0" rtlCol="0">
            <a:spAutoFit/>
          </a:bodyPr>
          <a:lstStyle/>
          <a:p>
            <a:pPr marR="5080" algn="r">
              <a:spcBef>
                <a:spcPts val="100"/>
              </a:spcBef>
            </a:pPr>
            <a:r>
              <a:rPr sz="1100">
                <a:latin typeface="Arial"/>
                <a:cs typeface="Arial"/>
              </a:rPr>
              <a:t>35</a:t>
            </a:r>
          </a:p>
          <a:p>
            <a:pPr>
              <a:lnSpc>
                <a:spcPct val="100000"/>
              </a:lnSpc>
            </a:pPr>
            <a:endParaRPr sz="1200">
              <a:latin typeface="Arial"/>
              <a:cs typeface="Arial"/>
            </a:endParaRPr>
          </a:p>
          <a:p>
            <a:pPr marL="927033" marR="274300" indent="-228583">
              <a:lnSpc>
                <a:spcPct val="117100"/>
              </a:lnSpc>
              <a:spcBef>
                <a:spcPts val="715"/>
              </a:spcBef>
              <a:tabLst>
                <a:tab pos="926397" algn="l"/>
              </a:tabLst>
            </a:pPr>
            <a:r>
              <a:rPr sz="1000">
                <a:latin typeface="Arial"/>
                <a:cs typeface="Arial"/>
              </a:rPr>
              <a:t>c.	</a:t>
            </a:r>
            <a:r>
              <a:rPr sz="1050">
                <a:solidFill>
                  <a:srgbClr val="363636"/>
                </a:solidFill>
                <a:latin typeface="Arial"/>
                <a:cs typeface="Arial"/>
              </a:rPr>
              <a:t>There is also a plan to extend the coverage of power bases for up to 10 years on moving  parts, motors, and labor. Most vendors only have 2 years of full coverage for parts and  labor.</a:t>
            </a:r>
            <a:endParaRPr sz="1050">
              <a:latin typeface="Arial"/>
              <a:cs typeface="Arial"/>
            </a:endParaRPr>
          </a:p>
          <a:p>
            <a:pPr>
              <a:spcBef>
                <a:spcPts val="25"/>
              </a:spcBef>
            </a:pPr>
            <a:endParaRPr sz="1200">
              <a:latin typeface="Arial"/>
              <a:cs typeface="Arial"/>
            </a:endParaRPr>
          </a:p>
          <a:p>
            <a:pPr marL="12699" marR="31113">
              <a:lnSpc>
                <a:spcPct val="116700"/>
              </a:lnSpc>
              <a:spcBef>
                <a:spcPts val="5"/>
              </a:spcBef>
            </a:pPr>
            <a:r>
              <a:rPr sz="1050">
                <a:solidFill>
                  <a:srgbClr val="363636"/>
                </a:solidFill>
                <a:latin typeface="Arial"/>
                <a:cs typeface="Arial"/>
              </a:rPr>
              <a:t>In the past, before these plans existed, guests did not have the resources to cover accidents and damage that  they, or someone else, caused to their merchandise. The manufacturer will not touch the dyes that cause the  stains/damages that this plan covers. Therein lies the beauty of the program. The customer now has the  manufacturer warranty for quality issues and the protection plan for real life things that happen in their  home.</a:t>
            </a:r>
            <a:endParaRPr sz="1050">
              <a:latin typeface="Arial"/>
              <a:cs typeface="Arial"/>
            </a:endParaRPr>
          </a:p>
          <a:p>
            <a:pPr>
              <a:spcBef>
                <a:spcPts val="20"/>
              </a:spcBef>
            </a:pPr>
            <a:endParaRPr sz="1200">
              <a:latin typeface="Arial"/>
              <a:cs typeface="Arial"/>
            </a:endParaRPr>
          </a:p>
          <a:p>
            <a:pPr marL="12699" marR="198741">
              <a:lnSpc>
                <a:spcPct val="117100"/>
              </a:lnSpc>
              <a:spcBef>
                <a:spcPts val="5"/>
              </a:spcBef>
            </a:pPr>
            <a:r>
              <a:rPr sz="1050">
                <a:latin typeface="Arial"/>
                <a:cs typeface="Arial"/>
              </a:rPr>
              <a:t>So, basically, this is a </a:t>
            </a:r>
            <a:r>
              <a:rPr sz="1050" b="1">
                <a:latin typeface="Arial"/>
                <a:cs typeface="Arial"/>
              </a:rPr>
              <a:t>win, win, win </a:t>
            </a:r>
            <a:r>
              <a:rPr sz="1050">
                <a:latin typeface="Arial"/>
                <a:cs typeface="Arial"/>
              </a:rPr>
              <a:t>proposition! The customer, you, and the company all win when the  customer has the plan. This is crucial because this allows you to be persistent and sell it for the customer's  benefit!</a:t>
            </a:r>
          </a:p>
          <a:p>
            <a:pPr>
              <a:spcBef>
                <a:spcPts val="5"/>
              </a:spcBef>
            </a:pPr>
            <a:endParaRPr sz="1400">
              <a:latin typeface="Arial"/>
              <a:cs typeface="Arial"/>
            </a:endParaRPr>
          </a:p>
          <a:p>
            <a:pPr marL="12699">
              <a:spcBef>
                <a:spcPts val="5"/>
              </a:spcBef>
            </a:pPr>
            <a:r>
              <a:rPr sz="1050">
                <a:latin typeface="Arial"/>
                <a:cs typeface="Arial"/>
              </a:rPr>
              <a:t>This is why we sell this program. The following is </a:t>
            </a:r>
            <a:r>
              <a:rPr sz="1050" b="1">
                <a:latin typeface="Arial"/>
                <a:cs typeface="Arial"/>
              </a:rPr>
              <a:t>HOW TO SELL IT!</a:t>
            </a:r>
            <a:endParaRPr sz="1050">
              <a:latin typeface="Arial"/>
              <a:cs typeface="Arial"/>
            </a:endParaRPr>
          </a:p>
          <a:p>
            <a:pPr>
              <a:spcBef>
                <a:spcPts val="50"/>
              </a:spcBef>
            </a:pPr>
            <a:endParaRPr sz="1150">
              <a:latin typeface="Arial"/>
              <a:cs typeface="Arial"/>
            </a:endParaRPr>
          </a:p>
          <a:p>
            <a:pPr marL="469866" marR="95243" indent="-228583">
              <a:lnSpc>
                <a:spcPct val="117500"/>
              </a:lnSpc>
              <a:buSzPct val="95238"/>
              <a:buFont typeface="Arial"/>
              <a:buAutoNum type="arabicPeriod"/>
              <a:tabLst>
                <a:tab pos="499709" algn="l"/>
                <a:tab pos="500344" algn="l"/>
              </a:tabLst>
            </a:pPr>
            <a:r>
              <a:t>	</a:t>
            </a:r>
            <a:r>
              <a:rPr sz="1050" b="1">
                <a:solidFill>
                  <a:srgbClr val="363636"/>
                </a:solidFill>
                <a:latin typeface="Arial"/>
                <a:cs typeface="Arial"/>
              </a:rPr>
              <a:t>You have to be the expert. </a:t>
            </a:r>
            <a:r>
              <a:rPr sz="1050">
                <a:solidFill>
                  <a:srgbClr val="363636"/>
                </a:solidFill>
                <a:latin typeface="Arial"/>
                <a:cs typeface="Arial"/>
              </a:rPr>
              <a:t>It is critical that you know all manufacturer warranties as well as the  details of our protection plan. Product knowledge is the confidence with which we sell. Know as  much detail as possible even down to memorizing the price levels. The more you know about it, the  more believable you are.</a:t>
            </a:r>
            <a:endParaRPr sz="1050">
              <a:latin typeface="Arial"/>
              <a:cs typeface="Arial"/>
            </a:endParaRPr>
          </a:p>
          <a:p>
            <a:pPr marL="469866" marR="30478" indent="-228583">
              <a:lnSpc>
                <a:spcPct val="116199"/>
              </a:lnSpc>
              <a:buSzPct val="95238"/>
              <a:buFont typeface="Arial"/>
              <a:buAutoNum type="arabicPeriod"/>
              <a:tabLst>
                <a:tab pos="499709" algn="l"/>
                <a:tab pos="500344" algn="l"/>
              </a:tabLst>
            </a:pPr>
            <a:r>
              <a:t>	</a:t>
            </a:r>
            <a:r>
              <a:rPr sz="1050" b="1">
                <a:solidFill>
                  <a:srgbClr val="363636"/>
                </a:solidFill>
                <a:latin typeface="Arial"/>
                <a:cs typeface="Arial"/>
              </a:rPr>
              <a:t>Sell it to every guest early and often. </a:t>
            </a:r>
            <a:r>
              <a:rPr sz="1050">
                <a:solidFill>
                  <a:srgbClr val="363636"/>
                </a:solidFill>
                <a:latin typeface="Arial"/>
                <a:cs typeface="Arial"/>
              </a:rPr>
              <a:t>The number one reason we fail to sell protection is that we do  not bring it up at all. The number two reason is that we "offer" it instead of "sell" it. There is a big</a:t>
            </a:r>
            <a:endParaRPr sz="1050">
              <a:latin typeface="Arial"/>
              <a:cs typeface="Arial"/>
            </a:endParaRPr>
          </a:p>
          <a:p>
            <a:pPr marL="469866" marR="71750" algn="just">
              <a:lnSpc>
                <a:spcPct val="117100"/>
              </a:lnSpc>
              <a:spcBef>
                <a:spcPts val="15"/>
              </a:spcBef>
            </a:pPr>
            <a:r>
              <a:rPr sz="1050">
                <a:solidFill>
                  <a:srgbClr val="363636"/>
                </a:solidFill>
                <a:latin typeface="Arial"/>
                <a:cs typeface="Arial"/>
              </a:rPr>
              <a:t>difference between "telling and selling." Stop telling and start selling! The number three reason that  we fail to sell it is that we bring it up too late. These misses are easily remedied by making sure that  we give every customer the opportunity to make an educated buying decision.</a:t>
            </a:r>
            <a:endParaRPr sz="1050">
              <a:latin typeface="Arial"/>
              <a:cs typeface="Arial"/>
            </a:endParaRPr>
          </a:p>
          <a:p>
            <a:pPr marL="469866" marR="72385" indent="-228583">
              <a:lnSpc>
                <a:spcPct val="116199"/>
              </a:lnSpc>
              <a:buClr>
                <a:srgbClr val="000000"/>
              </a:buClr>
              <a:buSzPct val="95238"/>
              <a:buFont typeface="Arial"/>
              <a:buAutoNum type="arabicPeriod" startAt="3"/>
              <a:tabLst>
                <a:tab pos="469231" algn="l"/>
                <a:tab pos="469866" algn="l"/>
              </a:tabLst>
            </a:pPr>
            <a:r>
              <a:rPr sz="1050" b="1">
                <a:solidFill>
                  <a:srgbClr val="363636"/>
                </a:solidFill>
                <a:latin typeface="Arial"/>
                <a:cs typeface="Arial"/>
              </a:rPr>
              <a:t>You have to believe in the product, and more importantly, the customer's willingness to buy it. </a:t>
            </a:r>
            <a:r>
              <a:rPr sz="1050">
                <a:solidFill>
                  <a:srgbClr val="363636"/>
                </a:solidFill>
                <a:latin typeface="Arial"/>
                <a:cs typeface="Arial"/>
              </a:rPr>
              <a:t>If  you do not believe in the program and that the customer will buy it, then you will give up at the first</a:t>
            </a:r>
            <a:endParaRPr sz="1050">
              <a:latin typeface="Arial"/>
              <a:cs typeface="Arial"/>
            </a:endParaRPr>
          </a:p>
          <a:p>
            <a:pPr marL="469866" marR="52701">
              <a:lnSpc>
                <a:spcPct val="116799"/>
              </a:lnSpc>
              <a:spcBef>
                <a:spcPts val="15"/>
              </a:spcBef>
            </a:pPr>
            <a:r>
              <a:rPr sz="1050">
                <a:solidFill>
                  <a:srgbClr val="363636"/>
                </a:solidFill>
                <a:latin typeface="Arial"/>
                <a:cs typeface="Arial"/>
              </a:rPr>
              <a:t>hint of rejection. Belief in the product and selling It for the customer's benefit is the key to selling  past the no's that you are going to encounter! Selling past the no's show the customer that you truly  believe in the product, and when they see that you truly believe they are more likely to purchase  from you.</a:t>
            </a:r>
            <a:endParaRPr sz="1050">
              <a:latin typeface="Arial"/>
              <a:cs typeface="Arial"/>
            </a:endParaRPr>
          </a:p>
          <a:p>
            <a:pPr marL="469866" marR="99688" indent="-228583">
              <a:lnSpc>
                <a:spcPct val="116199"/>
              </a:lnSpc>
              <a:spcBef>
                <a:spcPts val="25"/>
              </a:spcBef>
              <a:buClr>
                <a:srgbClr val="000000"/>
              </a:buClr>
              <a:buSzPct val="95238"/>
              <a:buFont typeface="Arial"/>
              <a:buAutoNum type="arabicPeriod" startAt="4"/>
              <a:tabLst>
                <a:tab pos="469231" algn="l"/>
                <a:tab pos="469866" algn="l"/>
              </a:tabLst>
            </a:pPr>
            <a:r>
              <a:rPr sz="1050" b="1">
                <a:solidFill>
                  <a:srgbClr val="363636"/>
                </a:solidFill>
                <a:latin typeface="Arial"/>
                <a:cs typeface="Arial"/>
              </a:rPr>
              <a:t>Eliminate the term "Extended Warranty" from your vocabulary. </a:t>
            </a:r>
            <a:r>
              <a:rPr sz="1050">
                <a:solidFill>
                  <a:srgbClr val="363636"/>
                </a:solidFill>
                <a:latin typeface="Arial"/>
                <a:cs typeface="Arial"/>
              </a:rPr>
              <a:t>Refer to it as "Peace of Mind" and  at the very least "Protection."</a:t>
            </a:r>
            <a:endParaRPr sz="1050">
              <a:latin typeface="Arial"/>
              <a:cs typeface="Arial"/>
            </a:endParaRPr>
          </a:p>
          <a:p>
            <a:pPr>
              <a:spcBef>
                <a:spcPts val="5"/>
              </a:spcBef>
            </a:pPr>
            <a:endParaRPr sz="1400">
              <a:latin typeface="Arial"/>
              <a:cs typeface="Arial"/>
            </a:endParaRPr>
          </a:p>
          <a:p>
            <a:pPr marL="12699">
              <a:spcBef>
                <a:spcPts val="5"/>
              </a:spcBef>
            </a:pPr>
            <a:r>
              <a:rPr sz="1050" b="1">
                <a:latin typeface="Arial"/>
                <a:cs typeface="Arial"/>
              </a:rPr>
              <a:t>The “Total Care Package”</a:t>
            </a:r>
            <a:endParaRPr sz="1050">
              <a:latin typeface="Arial"/>
              <a:cs typeface="Arial"/>
            </a:endParaRPr>
          </a:p>
          <a:p>
            <a:pPr>
              <a:lnSpc>
                <a:spcPct val="100000"/>
              </a:lnSpc>
            </a:pPr>
            <a:endParaRPr sz="1200">
              <a:latin typeface="Arial"/>
              <a:cs typeface="Arial"/>
            </a:endParaRPr>
          </a:p>
          <a:p>
            <a:pPr marL="12699" marR="331446">
              <a:lnSpc>
                <a:spcPct val="117100"/>
              </a:lnSpc>
            </a:pPr>
            <a:r>
              <a:rPr sz="1050">
                <a:latin typeface="Arial"/>
                <a:cs typeface="Arial"/>
              </a:rPr>
              <a:t>The exclusive “Premium Total Care Package” is a combination of the Premium Care Package (With Free  Lifetime Refills) and our comprehensive Peace of Mind Plans. We will present this as Total Care for their  home with bonuses.</a:t>
            </a:r>
          </a:p>
          <a:p>
            <a:pPr>
              <a:spcBef>
                <a:spcPts val="10"/>
              </a:spcBef>
            </a:pPr>
            <a:endParaRPr sz="1400">
              <a:latin typeface="Arial"/>
              <a:cs typeface="Arial"/>
            </a:endParaRPr>
          </a:p>
          <a:p>
            <a:pPr marL="12699"/>
            <a:r>
              <a:rPr sz="1050">
                <a:latin typeface="Arial"/>
                <a:cs typeface="Arial"/>
              </a:rPr>
              <a:t>Bonus #1- The Premium Care package and all of its benefits</a:t>
            </a:r>
          </a:p>
          <a:p>
            <a:pPr>
              <a:spcBef>
                <a:spcPts val="35"/>
              </a:spcBef>
            </a:pPr>
            <a:endParaRPr sz="1200">
              <a:latin typeface="Arial"/>
              <a:cs typeface="Arial"/>
            </a:endParaRPr>
          </a:p>
          <a:p>
            <a:pPr marL="12699" marR="163183">
              <a:lnSpc>
                <a:spcPct val="116199"/>
              </a:lnSpc>
            </a:pPr>
            <a:r>
              <a:rPr sz="1050">
                <a:latin typeface="Arial"/>
                <a:cs typeface="Arial"/>
              </a:rPr>
              <a:t>Bonus #2- Savings on the Combination. Buying each of these individually is a value on its own. Buying them  together will save you EVEN more while providing you with maximum “Peace of Mind” and VALUE!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36</a:t>
            </a:r>
            <a:endParaRPr sz="1100">
              <a:latin typeface="Arial"/>
              <a:cs typeface="Arial"/>
            </a:endParaRPr>
          </a:p>
        </p:txBody>
      </p:sp>
      <p:sp>
        <p:nvSpPr>
          <p:cNvPr id="3" name="object 3"/>
          <p:cNvSpPr txBox="1"/>
          <p:nvPr/>
        </p:nvSpPr>
        <p:spPr>
          <a:xfrm>
            <a:off x="901700" y="895604"/>
            <a:ext cx="5963285" cy="8239692"/>
          </a:xfrm>
          <a:prstGeom prst="rect">
            <a:avLst/>
          </a:prstGeom>
        </p:spPr>
        <p:txBody>
          <a:bodyPr vert="horz" wrap="square" lIns="0" tIns="13335" rIns="0" bIns="0" rtlCol="0">
            <a:spAutoFit/>
          </a:bodyPr>
          <a:lstStyle/>
          <a:p>
            <a:pPr marL="12699">
              <a:spcBef>
                <a:spcPts val="105"/>
              </a:spcBef>
            </a:pPr>
            <a:r>
              <a:rPr sz="1050" b="1">
                <a:latin typeface="Arial"/>
                <a:cs typeface="Arial"/>
              </a:rPr>
              <a:t>What is the “Premium Care Package”?</a:t>
            </a:r>
            <a:endParaRPr sz="1050">
              <a:latin typeface="Arial"/>
              <a:cs typeface="Arial"/>
            </a:endParaRPr>
          </a:p>
          <a:p>
            <a:pPr>
              <a:spcBef>
                <a:spcPts val="10"/>
              </a:spcBef>
            </a:pPr>
            <a:endParaRPr sz="1400">
              <a:latin typeface="Arial"/>
              <a:cs typeface="Arial"/>
            </a:endParaRPr>
          </a:p>
          <a:p>
            <a:pPr marL="12699"/>
            <a:r>
              <a:rPr sz="1050">
                <a:latin typeface="Arial"/>
                <a:cs typeface="Arial"/>
              </a:rPr>
              <a:t>It is a box of Furniture Care Goodies that every home needs and it contains:</a:t>
            </a:r>
          </a:p>
          <a:p>
            <a:pPr>
              <a:spcBef>
                <a:spcPts val="40"/>
              </a:spcBef>
            </a:pPr>
            <a:endParaRPr sz="1350">
              <a:latin typeface="Arial"/>
              <a:cs typeface="Arial"/>
            </a:endParaRPr>
          </a:p>
          <a:p>
            <a:pPr marL="469866" indent="-228583">
              <a:spcBef>
                <a:spcPts val="5"/>
              </a:spcBef>
              <a:buSzPct val="95238"/>
              <a:buFont typeface="Symbol"/>
              <a:buChar char=""/>
              <a:tabLst>
                <a:tab pos="469231" algn="l"/>
                <a:tab pos="469866" algn="l"/>
              </a:tabLst>
            </a:pPr>
            <a:r>
              <a:rPr sz="1050">
                <a:latin typeface="Arial"/>
                <a:cs typeface="Arial"/>
              </a:rPr>
              <a:t>10 oz. All Purpose Cleaner</a:t>
            </a:r>
          </a:p>
          <a:p>
            <a:pPr marL="469866" indent="-228583">
              <a:spcBef>
                <a:spcPts val="225"/>
              </a:spcBef>
              <a:buSzPct val="95238"/>
              <a:buFont typeface="Symbol"/>
              <a:buChar char=""/>
              <a:tabLst>
                <a:tab pos="469231" algn="l"/>
                <a:tab pos="469866" algn="l"/>
              </a:tabLst>
            </a:pPr>
            <a:r>
              <a:rPr sz="1050">
                <a:latin typeface="Arial"/>
                <a:cs typeface="Arial"/>
              </a:rPr>
              <a:t>10 oz. Leather Conditioner and Protection Cream</a:t>
            </a:r>
          </a:p>
          <a:p>
            <a:pPr marL="469866" indent="-228583">
              <a:spcBef>
                <a:spcPts val="229"/>
              </a:spcBef>
              <a:buSzPct val="95238"/>
              <a:buFont typeface="Symbol"/>
              <a:buChar char=""/>
              <a:tabLst>
                <a:tab pos="469231" algn="l"/>
                <a:tab pos="469866" algn="l"/>
              </a:tabLst>
            </a:pPr>
            <a:r>
              <a:rPr sz="1050">
                <a:latin typeface="Arial"/>
                <a:cs typeface="Arial"/>
              </a:rPr>
              <a:t>10 oz. Glass/Hard Surface Cleaner and Protector</a:t>
            </a:r>
          </a:p>
          <a:p>
            <a:pPr marL="469866" indent="-228583">
              <a:spcBef>
                <a:spcPts val="204"/>
              </a:spcBef>
              <a:buSzPct val="95238"/>
              <a:buFont typeface="Symbol"/>
              <a:buChar char=""/>
              <a:tabLst>
                <a:tab pos="469231" algn="l"/>
                <a:tab pos="469866" algn="l"/>
              </a:tabLst>
            </a:pPr>
            <a:r>
              <a:rPr sz="1050">
                <a:latin typeface="Arial"/>
                <a:cs typeface="Arial"/>
              </a:rPr>
              <a:t>10 oz. Wood Polish</a:t>
            </a:r>
          </a:p>
          <a:p>
            <a:pPr marL="469866" indent="-228583">
              <a:spcBef>
                <a:spcPts val="225"/>
              </a:spcBef>
              <a:buSzPct val="95238"/>
              <a:buFont typeface="Symbol"/>
              <a:buChar char=""/>
              <a:tabLst>
                <a:tab pos="469231" algn="l"/>
                <a:tab pos="469866" algn="l"/>
              </a:tabLst>
            </a:pPr>
            <a:r>
              <a:rPr sz="1050">
                <a:latin typeface="Arial"/>
                <a:cs typeface="Arial"/>
              </a:rPr>
              <a:t>10 oz. Upholstery and Carpet Pet Stain/Odor Remover</a:t>
            </a:r>
          </a:p>
          <a:p>
            <a:pPr marL="469866" indent="-228583">
              <a:spcBef>
                <a:spcPts val="229"/>
              </a:spcBef>
              <a:buSzPct val="95238"/>
              <a:buFont typeface="Symbol"/>
              <a:buChar char=""/>
              <a:tabLst>
                <a:tab pos="469231" algn="l"/>
                <a:tab pos="469866" algn="l"/>
              </a:tabLst>
            </a:pPr>
            <a:r>
              <a:rPr sz="1050">
                <a:latin typeface="Arial"/>
                <a:cs typeface="Arial"/>
              </a:rPr>
              <a:t>Ink Lifter</a:t>
            </a:r>
          </a:p>
          <a:p>
            <a:pPr marL="469866" indent="-228583">
              <a:spcBef>
                <a:spcPts val="204"/>
              </a:spcBef>
              <a:buSzPct val="95238"/>
              <a:buFont typeface="Symbol"/>
              <a:buChar char=""/>
              <a:tabLst>
                <a:tab pos="469231" algn="l"/>
                <a:tab pos="469866" algn="l"/>
              </a:tabLst>
            </a:pPr>
            <a:r>
              <a:rPr sz="1050">
                <a:latin typeface="Arial"/>
                <a:cs typeface="Arial"/>
              </a:rPr>
              <a:t>Touch Up Markers</a:t>
            </a:r>
          </a:p>
          <a:p>
            <a:pPr marL="469866" indent="-228583">
              <a:spcBef>
                <a:spcPts val="225"/>
              </a:spcBef>
              <a:buSzPct val="95238"/>
              <a:buFont typeface="Symbol"/>
              <a:buChar char=""/>
              <a:tabLst>
                <a:tab pos="469231" algn="l"/>
                <a:tab pos="469866" algn="l"/>
              </a:tabLst>
            </a:pPr>
            <a:r>
              <a:rPr sz="1050">
                <a:latin typeface="Arial"/>
                <a:cs typeface="Arial"/>
              </a:rPr>
              <a:t>Wax Fill Sticks</a:t>
            </a:r>
          </a:p>
          <a:p>
            <a:pPr marL="469866" indent="-228583">
              <a:spcBef>
                <a:spcPts val="229"/>
              </a:spcBef>
              <a:buSzPct val="95238"/>
              <a:buFont typeface="Symbol"/>
              <a:buChar char=""/>
              <a:tabLst>
                <a:tab pos="469231" algn="l"/>
                <a:tab pos="469866" algn="l"/>
              </a:tabLst>
            </a:pPr>
            <a:r>
              <a:rPr sz="1050">
                <a:latin typeface="Arial"/>
                <a:cs typeface="Arial"/>
              </a:rPr>
              <a:t>2 Microfiber Cloths</a:t>
            </a:r>
          </a:p>
          <a:p>
            <a:pPr marL="469866" indent="-228583">
              <a:spcBef>
                <a:spcPts val="204"/>
              </a:spcBef>
              <a:buSzPct val="95238"/>
              <a:buFont typeface="Symbol"/>
              <a:buChar char=""/>
              <a:tabLst>
                <a:tab pos="469231" algn="l"/>
                <a:tab pos="469866" algn="l"/>
              </a:tabLst>
            </a:pPr>
            <a:r>
              <a:rPr sz="1050">
                <a:latin typeface="Arial"/>
                <a:cs typeface="Arial"/>
              </a:rPr>
              <a:t>2 Sponges</a:t>
            </a:r>
          </a:p>
          <a:p>
            <a:pPr marL="469866" indent="-228583">
              <a:spcBef>
                <a:spcPts val="225"/>
              </a:spcBef>
              <a:buSzPct val="95238"/>
              <a:buFont typeface="Symbol"/>
              <a:buChar char=""/>
              <a:tabLst>
                <a:tab pos="469231" algn="l"/>
                <a:tab pos="469866" algn="l"/>
              </a:tabLst>
            </a:pPr>
            <a:r>
              <a:rPr sz="1050">
                <a:latin typeface="Arial"/>
                <a:cs typeface="Arial"/>
              </a:rPr>
              <a:t>Brush</a:t>
            </a:r>
          </a:p>
          <a:p>
            <a:pPr>
              <a:spcBef>
                <a:spcPts val="35"/>
              </a:spcBef>
              <a:buFont typeface="Symbol"/>
              <a:buChar char=""/>
            </a:pPr>
            <a:endParaRPr sz="1200">
              <a:latin typeface="Arial"/>
              <a:cs typeface="Arial"/>
            </a:endParaRPr>
          </a:p>
          <a:p>
            <a:pPr marL="12699" marR="192391">
              <a:lnSpc>
                <a:spcPct val="116199"/>
              </a:lnSpc>
            </a:pPr>
            <a:r>
              <a:rPr sz="1050">
                <a:solidFill>
                  <a:srgbClr val="363636"/>
                </a:solidFill>
                <a:latin typeface="Arial"/>
                <a:cs typeface="Arial"/>
              </a:rPr>
              <a:t>Upon purchasing your customer will get free refills on the liquid products for a life! They just have to bring  the original empty containers to the store!</a:t>
            </a:r>
            <a:endParaRPr sz="1050">
              <a:latin typeface="Arial"/>
              <a:cs typeface="Arial"/>
            </a:endParaRPr>
          </a:p>
          <a:p>
            <a:pPr>
              <a:spcBef>
                <a:spcPts val="10"/>
              </a:spcBef>
            </a:pPr>
            <a:endParaRPr sz="1400">
              <a:latin typeface="Arial"/>
              <a:cs typeface="Arial"/>
            </a:endParaRPr>
          </a:p>
          <a:p>
            <a:pPr marL="12699"/>
            <a:r>
              <a:rPr sz="1050" b="1">
                <a:solidFill>
                  <a:srgbClr val="363636"/>
                </a:solidFill>
                <a:latin typeface="Arial"/>
                <a:cs typeface="Arial"/>
              </a:rPr>
              <a:t>How much does it cost?</a:t>
            </a:r>
            <a:endParaRPr sz="1050">
              <a:latin typeface="Arial"/>
              <a:cs typeface="Arial"/>
            </a:endParaRPr>
          </a:p>
          <a:p>
            <a:pPr>
              <a:spcBef>
                <a:spcPts val="10"/>
              </a:spcBef>
            </a:pPr>
            <a:endParaRPr sz="1400">
              <a:latin typeface="Arial"/>
              <a:cs typeface="Arial"/>
            </a:endParaRPr>
          </a:p>
          <a:p>
            <a:pPr marL="12699">
              <a:spcBef>
                <a:spcPts val="5"/>
              </a:spcBef>
            </a:pPr>
            <a:r>
              <a:rPr sz="1050">
                <a:solidFill>
                  <a:srgbClr val="363636"/>
                </a:solidFill>
                <a:latin typeface="Arial"/>
                <a:cs typeface="Arial"/>
              </a:rPr>
              <a:t>Retail Price is $249.99, and retailers nationwide are selling them for full price with great success.</a:t>
            </a:r>
            <a:endParaRPr sz="1050">
              <a:latin typeface="Arial"/>
              <a:cs typeface="Arial"/>
            </a:endParaRPr>
          </a:p>
          <a:p>
            <a:pPr>
              <a:spcBef>
                <a:spcPts val="5"/>
              </a:spcBef>
            </a:pPr>
            <a:endParaRPr sz="1400">
              <a:latin typeface="Arial"/>
              <a:cs typeface="Arial"/>
            </a:endParaRPr>
          </a:p>
          <a:p>
            <a:pPr marL="12699">
              <a:spcBef>
                <a:spcPts val="5"/>
              </a:spcBef>
            </a:pPr>
            <a:r>
              <a:rPr sz="1050" b="1">
                <a:solidFill>
                  <a:srgbClr val="363636"/>
                </a:solidFill>
                <a:latin typeface="Arial"/>
                <a:cs typeface="Arial"/>
              </a:rPr>
              <a:t>Selling the “Premium Total Care Package”.</a:t>
            </a:r>
            <a:endParaRPr sz="1050">
              <a:latin typeface="Arial"/>
              <a:cs typeface="Arial"/>
            </a:endParaRPr>
          </a:p>
          <a:p>
            <a:pPr>
              <a:spcBef>
                <a:spcPts val="55"/>
              </a:spcBef>
            </a:pPr>
            <a:endParaRPr sz="1150">
              <a:latin typeface="Arial"/>
              <a:cs typeface="Arial"/>
            </a:endParaRPr>
          </a:p>
          <a:p>
            <a:pPr marL="469866" marR="5080" indent="-228583">
              <a:lnSpc>
                <a:spcPct val="117100"/>
              </a:lnSpc>
              <a:buClr>
                <a:srgbClr val="000000"/>
              </a:buClr>
              <a:buSzPct val="95238"/>
              <a:buFont typeface="Symbol"/>
              <a:buChar char=""/>
              <a:tabLst>
                <a:tab pos="469231" algn="l"/>
                <a:tab pos="469866" algn="l"/>
              </a:tabLst>
            </a:pPr>
            <a:r>
              <a:rPr sz="1050">
                <a:solidFill>
                  <a:srgbClr val="363636"/>
                </a:solidFill>
                <a:latin typeface="Arial"/>
                <a:cs typeface="Arial"/>
              </a:rPr>
              <a:t>Introduce the “Premium Care Package” to your customer and tell them about the benefits. It is $500  worth of Gamble’s/ Ashley approved care products and that value is much more when you add in the  fact that we provide lifetime refills on the liquid products and that these products can not only be  used on our furniture but on their other personal items (Their other current furniture, clothing, car  upholstery, etc.)</a:t>
            </a:r>
            <a:endParaRPr sz="1050">
              <a:latin typeface="Arial"/>
              <a:cs typeface="Arial"/>
            </a:endParaRPr>
          </a:p>
          <a:p>
            <a:pPr marL="469866" marR="124451" indent="-228583">
              <a:lnSpc>
                <a:spcPct val="117100"/>
              </a:lnSpc>
              <a:spcBef>
                <a:spcPts val="15"/>
              </a:spcBef>
              <a:buClr>
                <a:srgbClr val="000000"/>
              </a:buClr>
              <a:buSzPct val="95238"/>
              <a:buFont typeface="Symbol"/>
              <a:buChar char=""/>
              <a:tabLst>
                <a:tab pos="469231" algn="l"/>
                <a:tab pos="469866" algn="l"/>
              </a:tabLst>
            </a:pPr>
            <a:r>
              <a:rPr sz="1050">
                <a:solidFill>
                  <a:srgbClr val="363636"/>
                </a:solidFill>
                <a:latin typeface="Arial"/>
                <a:cs typeface="Arial"/>
              </a:rPr>
              <a:t>They can buy the Premium Care Package alone for $249, or if they take advantage of the Premium  Total Care Package, they can get a reduced price because they are buying it in conjunction with the  Peace of Mind Plan.</a:t>
            </a:r>
            <a:endParaRPr sz="1050">
              <a:latin typeface="Arial"/>
              <a:cs typeface="Arial"/>
            </a:endParaRPr>
          </a:p>
          <a:p>
            <a:pPr marL="469866" indent="-228583">
              <a:spcBef>
                <a:spcPts val="200"/>
              </a:spcBef>
              <a:buClr>
                <a:srgbClr val="000000"/>
              </a:buClr>
              <a:buSzPct val="95238"/>
              <a:buFont typeface="Symbol"/>
              <a:buChar char=""/>
              <a:tabLst>
                <a:tab pos="469231" algn="l"/>
                <a:tab pos="469866" algn="l"/>
              </a:tabLst>
            </a:pPr>
            <a:r>
              <a:rPr sz="1050">
                <a:solidFill>
                  <a:srgbClr val="363636"/>
                </a:solidFill>
                <a:latin typeface="Arial"/>
                <a:cs typeface="Arial"/>
              </a:rPr>
              <a:t>All of the basic “How to” of selling Peace of Mind apply.</a:t>
            </a:r>
            <a:endParaRPr sz="1050">
              <a:latin typeface="Arial"/>
              <a:cs typeface="Arial"/>
            </a:endParaRPr>
          </a:p>
          <a:p>
            <a:pPr marL="469866" marR="241917" indent="-228583">
              <a:lnSpc>
                <a:spcPct val="118100"/>
              </a:lnSpc>
              <a:buClr>
                <a:srgbClr val="000000"/>
              </a:buClr>
              <a:buSzPct val="95238"/>
              <a:buFont typeface="Symbol"/>
              <a:buChar char=""/>
              <a:tabLst>
                <a:tab pos="469231" algn="l"/>
                <a:tab pos="469866" algn="l"/>
              </a:tabLst>
            </a:pPr>
            <a:r>
              <a:rPr sz="1050">
                <a:solidFill>
                  <a:srgbClr val="363636"/>
                </a:solidFill>
                <a:latin typeface="Arial"/>
                <a:cs typeface="Arial"/>
              </a:rPr>
              <a:t>ALWAYS- Price in the Premium Total Care Package up front and sell it first. We can always just go  back to the Peace of Mind.</a:t>
            </a:r>
            <a:endParaRPr sz="1050">
              <a:latin typeface="Arial"/>
              <a:cs typeface="Arial"/>
            </a:endParaRPr>
          </a:p>
          <a:p>
            <a:pPr>
              <a:spcBef>
                <a:spcPts val="45"/>
              </a:spcBef>
              <a:buFont typeface="Symbol"/>
              <a:buChar char=""/>
            </a:pPr>
            <a:endParaRPr sz="1350">
              <a:latin typeface="Arial"/>
              <a:cs typeface="Arial"/>
            </a:endParaRPr>
          </a:p>
          <a:p>
            <a:pPr marL="12699"/>
            <a:r>
              <a:rPr sz="1050" b="1">
                <a:solidFill>
                  <a:srgbClr val="363636"/>
                </a:solidFill>
                <a:latin typeface="Arial"/>
                <a:cs typeface="Arial"/>
              </a:rPr>
              <a:t>Remember and execute on these important keys to selling...</a:t>
            </a:r>
            <a:endParaRPr sz="1050">
              <a:latin typeface="Arial"/>
              <a:cs typeface="Arial"/>
            </a:endParaRPr>
          </a:p>
          <a:p>
            <a:pPr>
              <a:spcBef>
                <a:spcPts val="10"/>
              </a:spcBef>
            </a:pPr>
            <a:endParaRPr sz="1200">
              <a:latin typeface="Arial"/>
              <a:cs typeface="Arial"/>
            </a:endParaRPr>
          </a:p>
          <a:p>
            <a:pPr marL="469866" marR="407004" indent="-228583">
              <a:lnSpc>
                <a:spcPct val="118100"/>
              </a:lnSpc>
              <a:spcBef>
                <a:spcPts val="5"/>
              </a:spcBef>
              <a:buClr>
                <a:srgbClr val="000000"/>
              </a:buClr>
              <a:buSzPct val="95238"/>
              <a:buFont typeface="Symbol"/>
              <a:buChar char=""/>
              <a:tabLst>
                <a:tab pos="469231" algn="l"/>
                <a:tab pos="469866" algn="l"/>
              </a:tabLst>
            </a:pPr>
            <a:r>
              <a:rPr sz="1050" b="1">
                <a:solidFill>
                  <a:srgbClr val="363636"/>
                </a:solidFill>
                <a:latin typeface="Arial"/>
                <a:cs typeface="Arial"/>
              </a:rPr>
              <a:t>Price it in EVERY TIME! </a:t>
            </a:r>
            <a:r>
              <a:rPr sz="1050">
                <a:solidFill>
                  <a:srgbClr val="363636"/>
                </a:solidFill>
                <a:latin typeface="Arial"/>
                <a:cs typeface="Arial"/>
              </a:rPr>
              <a:t>When the customer asks for a price, make sure that you include POM,  delivery, and tax. Give them the whole total. This accomplishes a couple of key things:</a:t>
            </a:r>
            <a:endParaRPr sz="1050">
              <a:latin typeface="Arial"/>
              <a:cs typeface="Arial"/>
            </a:endParaRPr>
          </a:p>
          <a:p>
            <a:pPr marL="927033" marR="122546" indent="-228583">
              <a:lnSpc>
                <a:spcPct val="116199"/>
              </a:lnSpc>
              <a:tabLst>
                <a:tab pos="926397" algn="l"/>
              </a:tabLst>
            </a:pPr>
            <a:r>
              <a:rPr sz="1000">
                <a:latin typeface="Courier New"/>
                <a:cs typeface="Courier New"/>
              </a:rPr>
              <a:t>o	</a:t>
            </a:r>
            <a:r>
              <a:rPr sz="1050">
                <a:solidFill>
                  <a:srgbClr val="363636"/>
                </a:solidFill>
                <a:latin typeface="Arial"/>
                <a:cs typeface="Arial"/>
              </a:rPr>
              <a:t>If you have not told the customer about the plan, go no further until you SELL the plan and  give the customer an opportunity to make an educated decision.</a:t>
            </a:r>
            <a:endParaRPr sz="1050">
              <a:latin typeface="Arial"/>
              <a:cs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93750" y="475677"/>
            <a:ext cx="6184900" cy="9107045"/>
          </a:xfrm>
          <a:prstGeom prst="rect">
            <a:avLst/>
          </a:prstGeom>
        </p:spPr>
        <p:txBody>
          <a:bodyPr vert="horz" wrap="square" lIns="0" tIns="12700" rIns="0" bIns="0" rtlCol="0">
            <a:spAutoFit/>
          </a:bodyPr>
          <a:lstStyle/>
          <a:p>
            <a:pPr marR="5080" algn="r">
              <a:spcBef>
                <a:spcPts val="100"/>
              </a:spcBef>
            </a:pPr>
            <a:r>
              <a:rPr sz="1100">
                <a:latin typeface="Arial"/>
                <a:cs typeface="Arial"/>
              </a:rPr>
              <a:t>37</a:t>
            </a:r>
          </a:p>
          <a:p>
            <a:pPr>
              <a:lnSpc>
                <a:spcPct val="100000"/>
              </a:lnSpc>
            </a:pPr>
            <a:endParaRPr sz="1200">
              <a:latin typeface="Arial"/>
              <a:cs typeface="Arial"/>
            </a:endParaRPr>
          </a:p>
          <a:p>
            <a:pPr marL="698449" marR="114292" indent="-228583">
              <a:lnSpc>
                <a:spcPct val="116199"/>
              </a:lnSpc>
              <a:spcBef>
                <a:spcPts val="725"/>
              </a:spcBef>
              <a:tabLst>
                <a:tab pos="697814" algn="l"/>
              </a:tabLst>
            </a:pPr>
            <a:r>
              <a:rPr sz="1000">
                <a:latin typeface="Courier New"/>
                <a:cs typeface="Courier New"/>
              </a:rPr>
              <a:t>o	</a:t>
            </a:r>
            <a:r>
              <a:rPr sz="1050">
                <a:solidFill>
                  <a:srgbClr val="363636"/>
                </a:solidFill>
                <a:latin typeface="Arial"/>
                <a:cs typeface="Arial"/>
              </a:rPr>
              <a:t>By pricing it all in, we give ourselves the opportunity to sell it to keep it on the ticket rather  than add it on the ticket. Utilize the column/triple close pricing strategy.</a:t>
            </a:r>
            <a:endParaRPr sz="1050">
              <a:latin typeface="Arial"/>
              <a:cs typeface="Arial"/>
            </a:endParaRPr>
          </a:p>
          <a:p>
            <a:pPr marL="241282" marR="43177" indent="-228583">
              <a:lnSpc>
                <a:spcPct val="117000"/>
              </a:lnSpc>
              <a:spcBef>
                <a:spcPts val="15"/>
              </a:spcBef>
              <a:buClr>
                <a:srgbClr val="000000"/>
              </a:buClr>
              <a:buSzPct val="95238"/>
              <a:buFont typeface="Symbol"/>
              <a:buChar char=""/>
              <a:tabLst>
                <a:tab pos="240647" algn="l"/>
                <a:tab pos="241282" algn="l"/>
              </a:tabLst>
            </a:pPr>
            <a:r>
              <a:rPr sz="1050" b="1">
                <a:solidFill>
                  <a:srgbClr val="363636"/>
                </a:solidFill>
                <a:latin typeface="Arial"/>
                <a:cs typeface="Arial"/>
              </a:rPr>
              <a:t>Persistence pays off!!! </a:t>
            </a:r>
            <a:r>
              <a:rPr sz="1050">
                <a:solidFill>
                  <a:srgbClr val="363636"/>
                </a:solidFill>
                <a:latin typeface="Arial"/>
                <a:cs typeface="Arial"/>
              </a:rPr>
              <a:t>When you sell past no, you give credibility to the program and give yourself  an opportunity to have success. Many times, I hear "I don't want to be pushy." My answer to that is  don't be pushy. Pushy people only care about themselves. Be persistent. Persistent people are for all  involved: the company, the customer, and themselves. Be persistent and show them you care. Most  sales are closed on or after the 5th attempt, and most times with protection, we give up on the first  no.</a:t>
            </a:r>
            <a:endParaRPr sz="1050">
              <a:latin typeface="Arial"/>
              <a:cs typeface="Arial"/>
            </a:endParaRPr>
          </a:p>
          <a:p>
            <a:pPr marL="241282" marR="5080" indent="-228583">
              <a:lnSpc>
                <a:spcPct val="117100"/>
              </a:lnSpc>
              <a:spcBef>
                <a:spcPts val="10"/>
              </a:spcBef>
              <a:buClr>
                <a:srgbClr val="000000"/>
              </a:buClr>
              <a:buSzPct val="95238"/>
              <a:buFont typeface="Symbol"/>
              <a:buChar char=""/>
              <a:tabLst>
                <a:tab pos="240647" algn="l"/>
                <a:tab pos="241282" algn="l"/>
              </a:tabLst>
            </a:pPr>
            <a:r>
              <a:rPr sz="1050" b="1">
                <a:solidFill>
                  <a:srgbClr val="363636"/>
                </a:solidFill>
                <a:latin typeface="Arial"/>
                <a:cs typeface="Arial"/>
              </a:rPr>
              <a:t>Sell if for the customer! </a:t>
            </a:r>
            <a:r>
              <a:rPr sz="1050">
                <a:solidFill>
                  <a:srgbClr val="363636"/>
                </a:solidFill>
                <a:latin typeface="Arial"/>
                <a:cs typeface="Arial"/>
              </a:rPr>
              <a:t>If you sell it for their benefit, they sense your sincerity. If you sell if for the  money, they sense your pushiness. The income you get is a by-product of taking care of the customer  with something they need and will give them Peace of Mind!</a:t>
            </a:r>
            <a:endParaRPr sz="1050">
              <a:latin typeface="Arial"/>
              <a:cs typeface="Arial"/>
            </a:endParaRPr>
          </a:p>
          <a:p>
            <a:pPr marL="241282" indent="-228583">
              <a:spcBef>
                <a:spcPts val="204"/>
              </a:spcBef>
              <a:buClr>
                <a:srgbClr val="000000"/>
              </a:buClr>
              <a:buSzPct val="95238"/>
              <a:buFont typeface="Symbol"/>
              <a:buChar char=""/>
              <a:tabLst>
                <a:tab pos="240647" algn="l"/>
                <a:tab pos="241282" algn="l"/>
              </a:tabLst>
            </a:pPr>
            <a:r>
              <a:rPr sz="1050" b="1">
                <a:solidFill>
                  <a:srgbClr val="363636"/>
                </a:solidFill>
                <a:latin typeface="Arial"/>
                <a:cs typeface="Arial"/>
              </a:rPr>
              <a:t>Break it down by the day. </a:t>
            </a:r>
            <a:r>
              <a:rPr sz="1050">
                <a:solidFill>
                  <a:srgbClr val="363636"/>
                </a:solidFill>
                <a:latin typeface="Arial"/>
                <a:cs typeface="Arial"/>
              </a:rPr>
              <a:t>A $749.99 plan cost the guest $150 per year, $12.33 per month. So, for</a:t>
            </a:r>
            <a:endParaRPr sz="1050">
              <a:latin typeface="Arial"/>
              <a:cs typeface="Arial"/>
            </a:endParaRPr>
          </a:p>
          <a:p>
            <a:pPr marL="241282" marR="99688" algn="just">
              <a:lnSpc>
                <a:spcPct val="117100"/>
              </a:lnSpc>
              <a:spcBef>
                <a:spcPts val="10"/>
              </a:spcBef>
            </a:pPr>
            <a:r>
              <a:rPr sz="1050">
                <a:solidFill>
                  <a:srgbClr val="363636"/>
                </a:solidFill>
                <a:latin typeface="Arial"/>
                <a:cs typeface="Arial"/>
              </a:rPr>
              <a:t>about 41¢ a day you can protect over $5000 in merchandise. We all waste more than 41¢ a day. If I  told you that you could drop 41¢ a day in a jar and it would assure you that your furniture would be  protected for 5 years, it would pretty much be a no brainer!</a:t>
            </a:r>
            <a:endParaRPr sz="1050">
              <a:latin typeface="Arial"/>
              <a:cs typeface="Arial"/>
            </a:endParaRPr>
          </a:p>
          <a:p>
            <a:pPr marL="241282" marR="213345" indent="-228583" algn="just">
              <a:lnSpc>
                <a:spcPts val="1490"/>
              </a:lnSpc>
              <a:spcBef>
                <a:spcPts val="65"/>
              </a:spcBef>
              <a:buClr>
                <a:srgbClr val="000000"/>
              </a:buClr>
              <a:buSzPct val="95238"/>
              <a:buFont typeface="Symbol"/>
              <a:buChar char=""/>
              <a:tabLst>
                <a:tab pos="241282" algn="l"/>
              </a:tabLst>
            </a:pPr>
            <a:r>
              <a:rPr sz="1050" b="1">
                <a:solidFill>
                  <a:srgbClr val="363636"/>
                </a:solidFill>
                <a:latin typeface="Arial"/>
                <a:cs typeface="Arial"/>
              </a:rPr>
              <a:t>Treat and speak to people like they not only need, it but want it. </a:t>
            </a:r>
            <a:r>
              <a:rPr sz="1050">
                <a:solidFill>
                  <a:srgbClr val="363636"/>
                </a:solidFill>
                <a:latin typeface="Arial"/>
                <a:cs typeface="Arial"/>
              </a:rPr>
              <a:t>For example: "Are you going to  take advantage of the protection plan?" "Were you going to get the extended warranty or not?</a:t>
            </a:r>
            <a:endParaRPr sz="1050">
              <a:latin typeface="Arial"/>
              <a:cs typeface="Arial"/>
            </a:endParaRPr>
          </a:p>
          <a:p>
            <a:pPr marL="698449" lvl="1" indent="-228583" algn="just">
              <a:spcBef>
                <a:spcPts val="115"/>
              </a:spcBef>
              <a:buClr>
                <a:srgbClr val="000000"/>
              </a:buClr>
              <a:buSzPct val="95238"/>
              <a:buFont typeface="Courier New"/>
              <a:buChar char="o"/>
              <a:tabLst>
                <a:tab pos="698449" algn="l"/>
              </a:tabLst>
            </a:pPr>
            <a:r>
              <a:rPr sz="1050">
                <a:solidFill>
                  <a:srgbClr val="363636"/>
                </a:solidFill>
                <a:latin typeface="Arial"/>
                <a:cs typeface="Arial"/>
              </a:rPr>
              <a:t>Instead:</a:t>
            </a:r>
            <a:endParaRPr sz="1050">
              <a:latin typeface="Arial"/>
              <a:cs typeface="Arial"/>
            </a:endParaRPr>
          </a:p>
          <a:p>
            <a:pPr marL="927033" algn="just">
              <a:spcBef>
                <a:spcPts val="200"/>
              </a:spcBef>
            </a:pPr>
            <a:r>
              <a:rPr sz="1000">
                <a:latin typeface="Arial"/>
                <a:cs typeface="Arial"/>
              </a:rPr>
              <a:t>§ </a:t>
            </a:r>
            <a:r>
              <a:rPr sz="1050">
                <a:solidFill>
                  <a:srgbClr val="363636"/>
                </a:solidFill>
                <a:latin typeface="Arial"/>
                <a:cs typeface="Arial"/>
              </a:rPr>
              <a:t>"I am sure you are going to want the protection on this merchandise.</a:t>
            </a:r>
            <a:endParaRPr sz="1050">
              <a:latin typeface="Arial"/>
              <a:cs typeface="Arial"/>
            </a:endParaRPr>
          </a:p>
          <a:p>
            <a:pPr marL="927033" algn="just">
              <a:spcBef>
                <a:spcPts val="229"/>
              </a:spcBef>
            </a:pPr>
            <a:r>
              <a:rPr sz="1000">
                <a:latin typeface="Arial"/>
                <a:cs typeface="Arial"/>
              </a:rPr>
              <a:t>§     </a:t>
            </a:r>
            <a:r>
              <a:rPr sz="1050">
                <a:solidFill>
                  <a:srgbClr val="363636"/>
                </a:solidFill>
                <a:latin typeface="Arial"/>
                <a:cs typeface="Arial"/>
              </a:rPr>
              <a:t>"I have the protection priced in on the order for you."</a:t>
            </a:r>
            <a:endParaRPr sz="1050">
              <a:latin typeface="Arial"/>
              <a:cs typeface="Arial"/>
            </a:endParaRPr>
          </a:p>
          <a:p>
            <a:pPr marL="1155616" marR="250807" indent="-228583" algn="just">
              <a:lnSpc>
                <a:spcPts val="1490"/>
              </a:lnSpc>
              <a:spcBef>
                <a:spcPts val="60"/>
              </a:spcBef>
            </a:pPr>
            <a:r>
              <a:rPr sz="1000">
                <a:latin typeface="Arial"/>
                <a:cs typeface="Arial"/>
              </a:rPr>
              <a:t>§ </a:t>
            </a:r>
            <a:r>
              <a:rPr sz="1050">
                <a:solidFill>
                  <a:srgbClr val="363636"/>
                </a:solidFill>
                <a:latin typeface="Arial"/>
                <a:cs typeface="Arial"/>
              </a:rPr>
              <a:t>"I am going to make sure you have the 'Peace of Mind' we talked about on all of  your merchandise."</a:t>
            </a:r>
            <a:endParaRPr sz="1050">
              <a:latin typeface="Arial"/>
              <a:cs typeface="Arial"/>
            </a:endParaRPr>
          </a:p>
          <a:p>
            <a:pPr marL="241282" indent="-228583" algn="just">
              <a:spcBef>
                <a:spcPts val="114"/>
              </a:spcBef>
              <a:buClr>
                <a:srgbClr val="000000"/>
              </a:buClr>
              <a:buSzPct val="95238"/>
              <a:buFont typeface="Symbol"/>
              <a:buChar char=""/>
              <a:tabLst>
                <a:tab pos="241282" algn="l"/>
              </a:tabLst>
            </a:pPr>
            <a:r>
              <a:rPr sz="1050" b="1">
                <a:solidFill>
                  <a:srgbClr val="363636"/>
                </a:solidFill>
                <a:latin typeface="Arial"/>
                <a:cs typeface="Arial"/>
              </a:rPr>
              <a:t>Utilize selling statements to make it make sense...</a:t>
            </a:r>
            <a:endParaRPr sz="1050">
              <a:latin typeface="Arial"/>
              <a:cs typeface="Arial"/>
            </a:endParaRPr>
          </a:p>
          <a:p>
            <a:pPr marL="698449" marR="10794" lvl="1" indent="-228583">
              <a:lnSpc>
                <a:spcPct val="116700"/>
              </a:lnSpc>
              <a:spcBef>
                <a:spcPts val="20"/>
              </a:spcBef>
              <a:buClr>
                <a:srgbClr val="000000"/>
              </a:buClr>
              <a:buSzPct val="95238"/>
              <a:buFont typeface="Courier New"/>
              <a:buChar char="o"/>
              <a:tabLst>
                <a:tab pos="697814" algn="l"/>
                <a:tab pos="698449" algn="l"/>
              </a:tabLst>
            </a:pPr>
            <a:r>
              <a:rPr sz="1050">
                <a:solidFill>
                  <a:srgbClr val="363636"/>
                </a:solidFill>
                <a:latin typeface="Arial"/>
                <a:cs typeface="Arial"/>
              </a:rPr>
              <a:t>"Mr./Mrs. Guest, I cannot assure you, and you cannot assure me, that nothing will happen  to your merchandise. I can, however, guarantee you that if something accidentally happens  to your merchandise, you will be taken care of. I can also guarantee you that if nothing  happens and you do not file a claim, I will give your money back in the form of a store credit!  I can also guarantee that if something happens, you will be glad you had it."</a:t>
            </a:r>
            <a:endParaRPr sz="1050">
              <a:latin typeface="Arial"/>
              <a:cs typeface="Arial"/>
            </a:endParaRPr>
          </a:p>
          <a:p>
            <a:pPr marL="698449" marR="97148" lvl="1" indent="-228583">
              <a:lnSpc>
                <a:spcPct val="117000"/>
              </a:lnSpc>
              <a:spcBef>
                <a:spcPts val="15"/>
              </a:spcBef>
              <a:buSzPct val="95238"/>
              <a:buFont typeface="Courier New"/>
              <a:buChar char="o"/>
              <a:tabLst>
                <a:tab pos="697814" algn="l"/>
                <a:tab pos="698449" algn="l"/>
              </a:tabLst>
            </a:pPr>
            <a:r>
              <a:rPr sz="1050">
                <a:latin typeface="Arial"/>
                <a:cs typeface="Arial"/>
              </a:rPr>
              <a:t>"Mr./Mrs. Customer, one thing you need to know about us here at Gamble's/Ashley is that  we sell this plan for your benefit. There is no stronger statement we can make to that end  than to be so committed to you that we are willing to give the money for the protection  back to you if you have no claims during the five-year period. So, as you can see you have  nothing to lose." "I cannot promise you that accidents won't happen, but I can promise you  that you won't have to live with them."</a:t>
            </a:r>
          </a:p>
          <a:p>
            <a:pPr marL="241282" indent="-228583">
              <a:spcBef>
                <a:spcPts val="200"/>
              </a:spcBef>
              <a:buSzPct val="95238"/>
              <a:buFont typeface="Symbol"/>
              <a:buChar char=""/>
              <a:tabLst>
                <a:tab pos="240647" algn="l"/>
                <a:tab pos="241282" algn="l"/>
              </a:tabLst>
            </a:pPr>
            <a:r>
              <a:rPr sz="1050" b="1">
                <a:latin typeface="Arial"/>
                <a:cs typeface="Arial"/>
              </a:rPr>
              <a:t>Create a moment of misery</a:t>
            </a:r>
            <a:r>
              <a:rPr sz="1050">
                <a:latin typeface="Arial"/>
                <a:cs typeface="Arial"/>
              </a:rPr>
              <a:t>. To sell life insurance you, have to talk about death. To sell car insurance</a:t>
            </a:r>
          </a:p>
          <a:p>
            <a:pPr marL="241282" marR="13969">
              <a:lnSpc>
                <a:spcPct val="116799"/>
              </a:lnSpc>
              <a:spcBef>
                <a:spcPts val="20"/>
              </a:spcBef>
            </a:pPr>
            <a:r>
              <a:rPr sz="1050">
                <a:latin typeface="Arial"/>
                <a:cs typeface="Arial"/>
              </a:rPr>
              <a:t>you, have to talk about wrecks. To sell health insurance you, have to talk about getting sick. I have  seen where people have had issues with their product and have been taken care of because they had  protection. I have also seen where people had the same issue and there was nothing that could be  done. It is sold on "what if," BUT they do not lose it they do not use it!</a:t>
            </a:r>
          </a:p>
          <a:p>
            <a:pPr marL="241282" marR="66035" indent="-228583">
              <a:lnSpc>
                <a:spcPct val="117100"/>
              </a:lnSpc>
              <a:spcBef>
                <a:spcPts val="10"/>
              </a:spcBef>
              <a:buSzPct val="95238"/>
              <a:buFont typeface="Symbol"/>
              <a:buChar char=""/>
              <a:tabLst>
                <a:tab pos="240647" algn="l"/>
                <a:tab pos="241282" algn="l"/>
              </a:tabLst>
            </a:pPr>
            <a:r>
              <a:rPr sz="1050" b="1">
                <a:latin typeface="Arial"/>
                <a:cs typeface="Arial"/>
              </a:rPr>
              <a:t>Embrace the math. </a:t>
            </a:r>
            <a:r>
              <a:rPr sz="1050">
                <a:latin typeface="Arial"/>
                <a:cs typeface="Arial"/>
              </a:rPr>
              <a:t>To have the best success with Peace of Mind/Protection, you must the embrace  the 2-6-2 rule. The 2-6-2 rule states that out of 10 buying customers that two will NOT buy the  protection even with your best presentation, two WILL buy the protection at whatever price you tell  them, provided you bring it up to them and explain the value, and the remaining six customers are  on the fence, meaning that a compelling sales presentations executed correctly will bring success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01701" y="435356"/>
            <a:ext cx="5969000" cy="9043822"/>
          </a:xfrm>
          <a:prstGeom prst="rect">
            <a:avLst/>
          </a:prstGeom>
        </p:spPr>
        <p:txBody>
          <a:bodyPr vert="horz" wrap="square" lIns="0" tIns="12700" rIns="0" bIns="0" rtlCol="0">
            <a:spAutoFit/>
          </a:bodyPr>
          <a:lstStyle/>
          <a:p>
            <a:pPr marR="5080" algn="r">
              <a:spcBef>
                <a:spcPts val="100"/>
              </a:spcBef>
            </a:pPr>
            <a:r>
              <a:rPr sz="1100" spc="-5">
                <a:latin typeface="Arial"/>
                <a:cs typeface="Arial"/>
              </a:rPr>
              <a:t>38</a:t>
            </a:r>
            <a:endParaRPr sz="1100">
              <a:latin typeface="Arial"/>
              <a:cs typeface="Arial"/>
            </a:endParaRPr>
          </a:p>
          <a:p>
            <a:pPr>
              <a:lnSpc>
                <a:spcPct val="100000"/>
              </a:lnSpc>
            </a:pPr>
            <a:endParaRPr sz="1200">
              <a:latin typeface="Arial"/>
              <a:cs typeface="Arial"/>
            </a:endParaRPr>
          </a:p>
          <a:p>
            <a:pPr marL="469866" marR="234933" algn="just">
              <a:lnSpc>
                <a:spcPct val="116799"/>
              </a:lnSpc>
              <a:spcBef>
                <a:spcPts val="715"/>
              </a:spcBef>
            </a:pPr>
            <a:r>
              <a:rPr sz="1050">
                <a:latin typeface="Arial"/>
                <a:cs typeface="Arial"/>
              </a:rPr>
              <a:t>with over half of these six opportunities. The only thing that erases the 2-6-2 rule is not correctly  "selling" the Peace of Mind/Protection plan to all 10 guests that purchased. In other words, sell it  correctly to every customer every time! If you do not get it at the higher price, your manager can  help you get it from there.</a:t>
            </a:r>
          </a:p>
          <a:p>
            <a:pPr marL="469866" marR="168263" indent="-228583" algn="just">
              <a:lnSpc>
                <a:spcPct val="116199"/>
              </a:lnSpc>
              <a:spcBef>
                <a:spcPts val="25"/>
              </a:spcBef>
              <a:buClr>
                <a:srgbClr val="000000"/>
              </a:buClr>
              <a:buSzPct val="95238"/>
              <a:buFont typeface="Symbol"/>
              <a:buChar char=""/>
              <a:tabLst>
                <a:tab pos="469866" algn="l"/>
              </a:tabLst>
            </a:pPr>
            <a:r>
              <a:rPr sz="1050" b="1">
                <a:solidFill>
                  <a:srgbClr val="363636"/>
                </a:solidFill>
                <a:latin typeface="Arial"/>
                <a:cs typeface="Arial"/>
              </a:rPr>
              <a:t>T/O all misses. </a:t>
            </a:r>
            <a:r>
              <a:rPr sz="1050">
                <a:solidFill>
                  <a:srgbClr val="363636"/>
                </a:solidFill>
                <a:latin typeface="Arial"/>
                <a:cs typeface="Arial"/>
              </a:rPr>
              <a:t>Sometimes all it takes is another person coming in and saying the exact same thing  that the RSA told the customer.</a:t>
            </a:r>
            <a:endParaRPr sz="1050">
              <a:latin typeface="Arial"/>
              <a:cs typeface="Arial"/>
            </a:endParaRPr>
          </a:p>
          <a:p>
            <a:pPr>
              <a:spcBef>
                <a:spcPts val="10"/>
              </a:spcBef>
              <a:buFont typeface="Symbol"/>
              <a:buChar char=""/>
            </a:pPr>
            <a:endParaRPr sz="1400">
              <a:latin typeface="Arial"/>
              <a:cs typeface="Arial"/>
            </a:endParaRPr>
          </a:p>
          <a:p>
            <a:pPr marL="12699"/>
            <a:r>
              <a:rPr sz="1050">
                <a:solidFill>
                  <a:srgbClr val="363636"/>
                </a:solidFill>
                <a:latin typeface="Arial"/>
                <a:cs typeface="Arial"/>
              </a:rPr>
              <a:t>The news flash here is that the secret formula to selling protection is as follows:</a:t>
            </a:r>
            <a:endParaRPr sz="1050">
              <a:latin typeface="Arial"/>
              <a:cs typeface="Arial"/>
            </a:endParaRPr>
          </a:p>
          <a:p>
            <a:pPr>
              <a:spcBef>
                <a:spcPts val="10"/>
              </a:spcBef>
            </a:pPr>
            <a:endParaRPr sz="1400">
              <a:latin typeface="Arial"/>
              <a:cs typeface="Arial"/>
            </a:endParaRPr>
          </a:p>
          <a:p>
            <a:pPr marL="469866" indent="-228583">
              <a:buClr>
                <a:srgbClr val="000000"/>
              </a:buClr>
              <a:buSzPct val="95238"/>
              <a:buFont typeface="Symbol"/>
              <a:buChar char=""/>
              <a:tabLst>
                <a:tab pos="469231" algn="l"/>
                <a:tab pos="469866" algn="l"/>
              </a:tabLst>
            </a:pPr>
            <a:r>
              <a:rPr sz="1050" b="1">
                <a:solidFill>
                  <a:srgbClr val="363636"/>
                </a:solidFill>
                <a:latin typeface="Arial"/>
                <a:cs typeface="Arial"/>
              </a:rPr>
              <a:t>Sell it every time, for them.</a:t>
            </a:r>
            <a:endParaRPr sz="1050">
              <a:latin typeface="Arial"/>
              <a:cs typeface="Arial"/>
            </a:endParaRPr>
          </a:p>
          <a:p>
            <a:pPr marL="469866" indent="-228583">
              <a:spcBef>
                <a:spcPts val="204"/>
              </a:spcBef>
              <a:buClr>
                <a:srgbClr val="000000"/>
              </a:buClr>
              <a:buSzPct val="95238"/>
              <a:buFont typeface="Symbol"/>
              <a:buChar char=""/>
              <a:tabLst>
                <a:tab pos="469231" algn="l"/>
                <a:tab pos="469866" algn="l"/>
              </a:tabLst>
            </a:pPr>
            <a:r>
              <a:rPr sz="1050" b="1">
                <a:solidFill>
                  <a:srgbClr val="363636"/>
                </a:solidFill>
                <a:latin typeface="Arial"/>
                <a:cs typeface="Arial"/>
              </a:rPr>
              <a:t>Have a heart to take care of the customer.</a:t>
            </a:r>
            <a:endParaRPr sz="1050">
              <a:latin typeface="Arial"/>
              <a:cs typeface="Arial"/>
            </a:endParaRPr>
          </a:p>
          <a:p>
            <a:pPr marL="469866" indent="-228583">
              <a:spcBef>
                <a:spcPts val="229"/>
              </a:spcBef>
              <a:buClr>
                <a:srgbClr val="000000"/>
              </a:buClr>
              <a:buSzPct val="95238"/>
              <a:buFont typeface="Symbol"/>
              <a:buChar char=""/>
              <a:tabLst>
                <a:tab pos="469231" algn="l"/>
                <a:tab pos="469866" algn="l"/>
              </a:tabLst>
            </a:pPr>
            <a:r>
              <a:rPr sz="1050" b="1">
                <a:solidFill>
                  <a:srgbClr val="363636"/>
                </a:solidFill>
                <a:latin typeface="Arial"/>
                <a:cs typeface="Arial"/>
              </a:rPr>
              <a:t>Make it make sense. It is hard to argue logic.</a:t>
            </a:r>
            <a:endParaRPr sz="1050">
              <a:latin typeface="Arial"/>
              <a:cs typeface="Arial"/>
            </a:endParaRPr>
          </a:p>
          <a:p>
            <a:pPr marL="469866" marR="30478" indent="-228583">
              <a:lnSpc>
                <a:spcPct val="116199"/>
              </a:lnSpc>
              <a:spcBef>
                <a:spcPts val="20"/>
              </a:spcBef>
              <a:buClr>
                <a:srgbClr val="000000"/>
              </a:buClr>
              <a:buSzPct val="95238"/>
              <a:buFont typeface="Symbol"/>
              <a:buChar char=""/>
              <a:tabLst>
                <a:tab pos="469231" algn="l"/>
                <a:tab pos="469866" algn="l"/>
              </a:tabLst>
            </a:pPr>
            <a:r>
              <a:rPr sz="1050" b="1">
                <a:solidFill>
                  <a:srgbClr val="363636"/>
                </a:solidFill>
                <a:latin typeface="Arial"/>
                <a:cs typeface="Arial"/>
              </a:rPr>
              <a:t>T/O the miss. It is very powerful and credible for the manager to come in and tell the customer the  exact thing you just told them!</a:t>
            </a:r>
            <a:endParaRPr sz="1050">
              <a:latin typeface="Arial"/>
              <a:cs typeface="Arial"/>
            </a:endParaRPr>
          </a:p>
          <a:p>
            <a:pPr>
              <a:spcBef>
                <a:spcPts val="10"/>
              </a:spcBef>
              <a:buFont typeface="Symbol"/>
              <a:buChar char=""/>
            </a:pPr>
            <a:endParaRPr sz="1400">
              <a:latin typeface="Arial"/>
              <a:cs typeface="Arial"/>
            </a:endParaRPr>
          </a:p>
          <a:p>
            <a:pPr marL="12699"/>
            <a:r>
              <a:rPr sz="1050" b="1">
                <a:latin typeface="Arial"/>
                <a:cs typeface="Arial"/>
              </a:rPr>
              <a:t>Setting the Foundation for a proper T.O.</a:t>
            </a:r>
            <a:endParaRPr sz="1050">
              <a:latin typeface="Arial"/>
              <a:cs typeface="Arial"/>
            </a:endParaRPr>
          </a:p>
          <a:p>
            <a:pPr>
              <a:spcBef>
                <a:spcPts val="30"/>
              </a:spcBef>
            </a:pPr>
            <a:endParaRPr sz="1200">
              <a:latin typeface="Arial"/>
              <a:cs typeface="Arial"/>
            </a:endParaRPr>
          </a:p>
          <a:p>
            <a:pPr marL="469866" marR="26668" indent="-228583">
              <a:lnSpc>
                <a:spcPct val="116799"/>
              </a:lnSpc>
              <a:buSzPct val="95238"/>
              <a:buFont typeface="Symbol"/>
              <a:buChar char=""/>
              <a:tabLst>
                <a:tab pos="499709" algn="l"/>
                <a:tab pos="500344" algn="l"/>
              </a:tabLst>
            </a:pPr>
            <a:r>
              <a:t>	</a:t>
            </a:r>
            <a:r>
              <a:rPr sz="1050">
                <a:latin typeface="Arial"/>
                <a:cs typeface="Arial"/>
              </a:rPr>
              <a:t>The Gamble 10-ft Rule applies to the TO. Anytime a manager comes within 10-ft of you and your  customer, you should introduce them. "Hey [manager name], I want you to meet my guests". Make  this introduction about you being so excited about your manager getting to meet your customer, not  the other way around.</a:t>
            </a:r>
          </a:p>
          <a:p>
            <a:pPr marL="469866" indent="-228583">
              <a:spcBef>
                <a:spcPts val="229"/>
              </a:spcBef>
              <a:buSzPct val="95238"/>
              <a:buFont typeface="Symbol"/>
              <a:buChar char=""/>
              <a:tabLst>
                <a:tab pos="469231" algn="l"/>
                <a:tab pos="469866" algn="l"/>
              </a:tabLst>
            </a:pPr>
            <a:r>
              <a:rPr sz="1050">
                <a:latin typeface="Arial"/>
                <a:cs typeface="Arial"/>
              </a:rPr>
              <a:t>Do your job correctly and the TO becomes less awkward and less intrusive.</a:t>
            </a:r>
          </a:p>
          <a:p>
            <a:pPr marL="469866" indent="-228583">
              <a:spcBef>
                <a:spcPts val="204"/>
              </a:spcBef>
              <a:buSzPct val="95238"/>
              <a:buFont typeface="Symbol"/>
              <a:buChar char=""/>
              <a:tabLst>
                <a:tab pos="469231" algn="l"/>
                <a:tab pos="469866" algn="l"/>
              </a:tabLst>
            </a:pPr>
            <a:r>
              <a:rPr sz="1050">
                <a:latin typeface="Arial"/>
                <a:cs typeface="Arial"/>
              </a:rPr>
              <a:t>TO EVERY MISS. EVERY TIME. NO EXCEPTIONS.</a:t>
            </a:r>
          </a:p>
          <a:p>
            <a:pPr marL="469866" marR="69845" indent="-228583">
              <a:lnSpc>
                <a:spcPct val="117000"/>
              </a:lnSpc>
              <a:spcBef>
                <a:spcPts val="10"/>
              </a:spcBef>
              <a:buSzPct val="95238"/>
              <a:buFont typeface="Symbol"/>
              <a:buChar char=""/>
              <a:tabLst>
                <a:tab pos="469231" algn="l"/>
                <a:tab pos="469866" algn="l"/>
              </a:tabLst>
            </a:pPr>
            <a:r>
              <a:rPr sz="1050">
                <a:latin typeface="Arial"/>
                <a:cs typeface="Arial"/>
              </a:rPr>
              <a:t>Once the TO happens, let your managers do their thing. They may say "Hi" and leave straight away,  they may hang out for a while, but keep in mind while the TO manager is there, it isn't to take your  sale, but to assist in pushing your sale forward. To avoid any confusion, or your customer becoming  overwhelmed, DO NOT talk over the manager while they are speaking to the customer. Your  customer should never feel that you and your manager aren't on the same team. We want to create  a unified front for our customers at all times.</a:t>
            </a:r>
          </a:p>
          <a:p>
            <a:pPr marL="469866" marR="59050" indent="-228583">
              <a:lnSpc>
                <a:spcPct val="117100"/>
              </a:lnSpc>
              <a:spcBef>
                <a:spcPts val="15"/>
              </a:spcBef>
              <a:buSzPct val="95238"/>
              <a:buFont typeface="Symbol"/>
              <a:buChar char=""/>
              <a:tabLst>
                <a:tab pos="469231" algn="l"/>
                <a:tab pos="469866" algn="l"/>
              </a:tabLst>
            </a:pPr>
            <a:r>
              <a:rPr sz="1050">
                <a:latin typeface="Arial"/>
                <a:cs typeface="Arial"/>
              </a:rPr>
              <a:t>The TO has absolutely nothing to do with how well you can do your job. We fully trust and believe in  your abilities, but it's always nice for the customer to be introduced to someone that they feel has  more authority. This would be the go-to person for final pricing, any invoices changes, etc. It's all  about making the customer feel special and making sure your customer gets the best service  possible.</a:t>
            </a:r>
          </a:p>
          <a:p>
            <a:pPr marL="469866" indent="-228583">
              <a:spcBef>
                <a:spcPts val="204"/>
              </a:spcBef>
              <a:buSzPct val="95238"/>
              <a:buFont typeface="Symbol"/>
              <a:buChar char=""/>
              <a:tabLst>
                <a:tab pos="469231" algn="l"/>
                <a:tab pos="469866" algn="l"/>
              </a:tabLst>
            </a:pPr>
            <a:r>
              <a:rPr sz="1050">
                <a:latin typeface="Arial"/>
                <a:cs typeface="Arial"/>
              </a:rPr>
              <a:t>Throw away your pride. TO.</a:t>
            </a:r>
          </a:p>
          <a:p>
            <a:pPr>
              <a:spcBef>
                <a:spcPts val="20"/>
              </a:spcBef>
            </a:pPr>
            <a:endParaRPr sz="1200">
              <a:latin typeface="Arial"/>
              <a:cs typeface="Arial"/>
            </a:endParaRPr>
          </a:p>
          <a:p>
            <a:pPr marL="12699" marR="168898">
              <a:lnSpc>
                <a:spcPct val="117100"/>
              </a:lnSpc>
              <a:spcBef>
                <a:spcPts val="5"/>
              </a:spcBef>
            </a:pPr>
            <a:r>
              <a:rPr sz="1050">
                <a:latin typeface="Arial"/>
                <a:cs typeface="Arial"/>
              </a:rPr>
              <a:t>TO-ing properly creates an environment of trust between you, management, and the customer. The  customers are then less likely to want POM, or any other items removed from the invoice when they reach  the sales counter.</a:t>
            </a:r>
          </a:p>
          <a:p>
            <a:pPr>
              <a:spcBef>
                <a:spcPts val="5"/>
              </a:spcBef>
            </a:pPr>
            <a:endParaRPr sz="1400">
              <a:latin typeface="Arial"/>
              <a:cs typeface="Arial"/>
            </a:endParaRPr>
          </a:p>
          <a:p>
            <a:pPr marL="12699">
              <a:spcBef>
                <a:spcPts val="5"/>
              </a:spcBef>
            </a:pPr>
            <a:r>
              <a:rPr sz="1050" b="1">
                <a:latin typeface="Arial"/>
                <a:cs typeface="Arial"/>
              </a:rPr>
              <a:t>Examples of a Proper T.O.</a:t>
            </a:r>
            <a:endParaRPr sz="1050">
              <a:latin typeface="Arial"/>
              <a:cs typeface="Arial"/>
            </a:endParaRPr>
          </a:p>
          <a:p>
            <a:pPr>
              <a:spcBef>
                <a:spcPts val="40"/>
              </a:spcBef>
            </a:pPr>
            <a:endParaRPr sz="1150">
              <a:latin typeface="Arial"/>
              <a:cs typeface="Arial"/>
            </a:endParaRPr>
          </a:p>
          <a:p>
            <a:pPr marL="12699" marR="8254">
              <a:lnSpc>
                <a:spcPct val="118100"/>
              </a:lnSpc>
              <a:spcBef>
                <a:spcPts val="5"/>
              </a:spcBef>
            </a:pPr>
            <a:r>
              <a:rPr sz="1050">
                <a:latin typeface="Arial"/>
                <a:cs typeface="Arial"/>
              </a:rPr>
              <a:t>Hey, [insert manager name], check out what [customer's name] picked out! It looks so good and I wanted you  to see! [Customer name], this is my manager, [manager's name].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01700" y="435356"/>
            <a:ext cx="5969000" cy="1566519"/>
          </a:xfrm>
          <a:prstGeom prst="rect">
            <a:avLst/>
          </a:prstGeom>
        </p:spPr>
        <p:txBody>
          <a:bodyPr vert="horz" wrap="square" lIns="0" tIns="12700" rIns="0" bIns="0" rtlCol="0">
            <a:spAutoFit/>
          </a:bodyPr>
          <a:lstStyle/>
          <a:p>
            <a:pPr marR="5080" algn="r">
              <a:spcBef>
                <a:spcPts val="100"/>
              </a:spcBef>
            </a:pPr>
            <a:r>
              <a:rPr sz="1100" spc="-5">
                <a:latin typeface="Arial"/>
                <a:cs typeface="Arial"/>
              </a:rPr>
              <a:t>39</a:t>
            </a:r>
            <a:endParaRPr sz="1100">
              <a:latin typeface="Arial"/>
              <a:cs typeface="Arial"/>
            </a:endParaRPr>
          </a:p>
          <a:p>
            <a:pPr>
              <a:lnSpc>
                <a:spcPct val="100000"/>
              </a:lnSpc>
            </a:pPr>
            <a:endParaRPr sz="1200">
              <a:latin typeface="Arial"/>
              <a:cs typeface="Arial"/>
            </a:endParaRPr>
          </a:p>
          <a:p>
            <a:pPr marL="12699" marR="346050">
              <a:lnSpc>
                <a:spcPct val="116199"/>
              </a:lnSpc>
              <a:spcBef>
                <a:spcPts val="725"/>
              </a:spcBef>
            </a:pPr>
            <a:r>
              <a:rPr sz="1050">
                <a:latin typeface="Arial"/>
                <a:cs typeface="Arial"/>
              </a:rPr>
              <a:t>"Hey, [manager's name], can we get your opinion on these two fabrics we are in between for the pillow  option? This is my customer, [customer's name].</a:t>
            </a:r>
          </a:p>
          <a:p>
            <a:pPr>
              <a:spcBef>
                <a:spcPts val="25"/>
              </a:spcBef>
            </a:pPr>
            <a:endParaRPr sz="1200">
              <a:latin typeface="Arial"/>
              <a:cs typeface="Arial"/>
            </a:endParaRPr>
          </a:p>
          <a:p>
            <a:pPr marL="12699" marR="51431">
              <a:lnSpc>
                <a:spcPct val="117100"/>
              </a:lnSpc>
            </a:pPr>
            <a:r>
              <a:rPr sz="1050">
                <a:latin typeface="Arial"/>
                <a:cs typeface="Arial"/>
              </a:rPr>
              <a:t>Once this transaction happens, let the conversation flow naturally. The manager will exit when they feel like  it is time and move on to help others. The idea is for that connection and trust to be built for later when they  are needed for a push back from the customer.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9375410-8B62-490F-A040-B04DAC80E2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87374"/>
            <a:ext cx="7772401" cy="10815726"/>
          </a:xfrm>
          <a:prstGeom prst="rect">
            <a:avLst/>
          </a:prstGeom>
          <a:solidFill>
            <a:srgbClr val="4B5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A6EB756-4CB4-45FA-B1F4-1C27E53E0C5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rot="5400000">
            <a:off x="-2303585" y="1143000"/>
            <a:ext cx="12379569" cy="7772400"/>
          </a:xfrm>
          <a:prstGeom prst="rect">
            <a:avLst/>
          </a:prstGeom>
        </p:spPr>
      </p:pic>
      <p:sp>
        <p:nvSpPr>
          <p:cNvPr id="13" name="Freeform: Shape 12">
            <a:extLst>
              <a:ext uri="{FF2B5EF4-FFF2-40B4-BE49-F238E27FC236}">
                <a16:creationId xmlns:a16="http://schemas.microsoft.com/office/drawing/2014/main" id="{25ED9D8F-9D41-4F0B-8B9B-073B8B46CC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2948" y="1134289"/>
            <a:ext cx="7958296" cy="77724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The Death Crawl scene from Facing the Giants.mp4" descr="The Death Crawl scene from Facing the Giants.mp4">
            <a:extLst>
              <a:ext uri="{FF2B5EF4-FFF2-40B4-BE49-F238E27FC236}">
                <a16:creationId xmlns:a16="http://schemas.microsoft.com/office/drawing/2014/main" id="{122CE867-B345-6F4F-8C48-30598EF9268C}"/>
              </a:ext>
            </a:extLst>
          </p:cNvPr>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2" y="2895600"/>
            <a:ext cx="7772402" cy="43433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67359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4"/>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41</a:t>
            </a:r>
            <a:endParaRPr sz="1100">
              <a:latin typeface="Arial"/>
              <a:cs typeface="Arial"/>
            </a:endParaRPr>
          </a:p>
        </p:txBody>
      </p:sp>
      <p:sp>
        <p:nvSpPr>
          <p:cNvPr id="3" name="object 3"/>
          <p:cNvSpPr txBox="1">
            <a:spLocks noGrp="1"/>
          </p:cNvSpPr>
          <p:nvPr>
            <p:ph type="title"/>
          </p:nvPr>
        </p:nvSpPr>
        <p:spPr>
          <a:xfrm>
            <a:off x="1556840" y="908630"/>
            <a:ext cx="4657505" cy="1458348"/>
          </a:xfrm>
          <a:prstGeom prst="rect">
            <a:avLst/>
          </a:prstGeom>
        </p:spPr>
        <p:txBody>
          <a:bodyPr vert="horz" wrap="square" lIns="0" tIns="0" rIns="0" bIns="0" rtlCol="0">
            <a:spAutoFit/>
          </a:bodyPr>
          <a:lstStyle/>
          <a:p>
            <a:pPr marL="12699" marR="5080" indent="41907">
              <a:lnSpc>
                <a:spcPct val="101699"/>
              </a:lnSpc>
            </a:pPr>
            <a:r>
              <a:rPr sz="4799"/>
              <a:t>VI. GO FOR IT!  The Easy Way!</a:t>
            </a:r>
          </a:p>
        </p:txBody>
      </p:sp>
      <p:sp>
        <p:nvSpPr>
          <p:cNvPr id="4" name="object 4"/>
          <p:cNvSpPr txBox="1"/>
          <p:nvPr/>
        </p:nvSpPr>
        <p:spPr>
          <a:xfrm>
            <a:off x="973801" y="7162800"/>
            <a:ext cx="5823585" cy="1231171"/>
          </a:xfrm>
          <a:prstGeom prst="rect">
            <a:avLst/>
          </a:prstGeom>
        </p:spPr>
        <p:txBody>
          <a:bodyPr vert="horz" wrap="square" lIns="0" tIns="6985" rIns="0" bIns="0" rtlCol="0">
            <a:spAutoFit/>
          </a:bodyPr>
          <a:lstStyle/>
          <a:p>
            <a:pPr marL="12699" marR="5080" indent="-1905" algn="ctr">
              <a:lnSpc>
                <a:spcPct val="101499"/>
              </a:lnSpc>
              <a:spcBef>
                <a:spcPts val="55"/>
              </a:spcBef>
            </a:pPr>
            <a:r>
              <a:rPr sz="2000" i="1">
                <a:solidFill>
                  <a:srgbClr val="363636"/>
                </a:solidFill>
                <a:latin typeface="Arial"/>
                <a:cs typeface="Arial"/>
              </a:rPr>
              <a:t>95% of sales made in retail furniture stores EVERY DAY  are to people who said either they were "just looking" or  "We are not going to buy anything today".</a:t>
            </a:r>
            <a:endParaRPr sz="2000">
              <a:latin typeface="Arial"/>
              <a:cs typeface="Arial"/>
            </a:endParaRPr>
          </a:p>
        </p:txBody>
      </p:sp>
      <p:pic>
        <p:nvPicPr>
          <p:cNvPr id="5" name="object 5"/>
          <p:cNvPicPr/>
          <p:nvPr/>
        </p:nvPicPr>
        <p:blipFill>
          <a:blip r:embed="rId2" cstate="print"/>
          <a:stretch>
            <a:fillRect/>
          </a:stretch>
        </p:blipFill>
        <p:spPr>
          <a:xfrm>
            <a:off x="0" y="2774751"/>
            <a:ext cx="7772400" cy="4007049"/>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42</a:t>
            </a:r>
            <a:endParaRPr sz="1100">
              <a:latin typeface="Arial"/>
              <a:cs typeface="Arial"/>
            </a:endParaRPr>
          </a:p>
        </p:txBody>
      </p:sp>
      <p:sp>
        <p:nvSpPr>
          <p:cNvPr id="3" name="object 3"/>
          <p:cNvSpPr txBox="1"/>
          <p:nvPr/>
        </p:nvSpPr>
        <p:spPr>
          <a:xfrm>
            <a:off x="901700" y="895604"/>
            <a:ext cx="5906770" cy="8581836"/>
          </a:xfrm>
          <a:prstGeom prst="rect">
            <a:avLst/>
          </a:prstGeom>
        </p:spPr>
        <p:txBody>
          <a:bodyPr vert="horz" wrap="square" lIns="0" tIns="13335" rIns="0" bIns="0" rtlCol="0">
            <a:spAutoFit/>
          </a:bodyPr>
          <a:lstStyle/>
          <a:p>
            <a:pPr marL="12699">
              <a:spcBef>
                <a:spcPts val="105"/>
              </a:spcBef>
            </a:pPr>
            <a:r>
              <a:rPr sz="1050" b="1">
                <a:solidFill>
                  <a:srgbClr val="363636"/>
                </a:solidFill>
                <a:latin typeface="Arial"/>
                <a:cs typeface="Arial"/>
              </a:rPr>
              <a:t>Top Reasons We Fail to Close the Sale</a:t>
            </a:r>
            <a:endParaRPr sz="1050">
              <a:latin typeface="Arial"/>
              <a:cs typeface="Arial"/>
            </a:endParaRPr>
          </a:p>
          <a:p>
            <a:pPr>
              <a:spcBef>
                <a:spcPts val="10"/>
              </a:spcBef>
            </a:pPr>
            <a:endParaRPr sz="1400">
              <a:latin typeface="Arial"/>
              <a:cs typeface="Arial"/>
            </a:endParaRPr>
          </a:p>
          <a:p>
            <a:pPr marL="499709" indent="-259060">
              <a:buClr>
                <a:srgbClr val="000000"/>
              </a:buClr>
              <a:buSzPct val="95238"/>
              <a:buFont typeface="Arial"/>
              <a:buAutoNum type="arabicPeriod"/>
              <a:tabLst>
                <a:tab pos="499709" algn="l"/>
                <a:tab pos="500344" algn="l"/>
              </a:tabLst>
            </a:pPr>
            <a:r>
              <a:rPr sz="1050" b="1">
                <a:solidFill>
                  <a:srgbClr val="363636"/>
                </a:solidFill>
                <a:latin typeface="Arial"/>
                <a:cs typeface="Arial"/>
              </a:rPr>
              <a:t>Wrong/Misguided RSA Beliefs</a:t>
            </a:r>
            <a:endParaRPr sz="1050">
              <a:latin typeface="Arial"/>
              <a:cs typeface="Arial"/>
            </a:endParaRPr>
          </a:p>
          <a:p>
            <a:pPr marL="927033" lvl="1" indent="-228583">
              <a:spcBef>
                <a:spcPts val="204"/>
              </a:spcBef>
              <a:buClr>
                <a:srgbClr val="000000"/>
              </a:buClr>
              <a:buSzPct val="95238"/>
              <a:buAutoNum type="alphaLcPeriod"/>
              <a:tabLst>
                <a:tab pos="926397" algn="l"/>
                <a:tab pos="927033" algn="l"/>
              </a:tabLst>
            </a:pPr>
            <a:r>
              <a:rPr sz="1050">
                <a:solidFill>
                  <a:srgbClr val="363636"/>
                </a:solidFill>
                <a:latin typeface="Arial"/>
                <a:cs typeface="Arial"/>
              </a:rPr>
              <a:t>Actions follow beliefs. If you believe the lie that they are “just looking” or “not going to buy</a:t>
            </a:r>
            <a:endParaRPr sz="1050">
              <a:latin typeface="Arial"/>
              <a:cs typeface="Arial"/>
            </a:endParaRPr>
          </a:p>
          <a:p>
            <a:pPr marL="927033" marR="5080">
              <a:lnSpc>
                <a:spcPct val="116700"/>
              </a:lnSpc>
              <a:spcBef>
                <a:spcPts val="15"/>
              </a:spcBef>
            </a:pPr>
            <a:r>
              <a:rPr sz="1050">
                <a:solidFill>
                  <a:srgbClr val="363636"/>
                </a:solidFill>
                <a:latin typeface="Arial"/>
                <a:cs typeface="Arial"/>
              </a:rPr>
              <a:t>today,” then you are more likely to skip critical points of execution in the sale (Proper Non  Business Greeting, Draw the Room, Look for Buying Signals, Attempt to Close). When we do  not believe that the customer is buying or will buy, we fail to do the things that make us the  most successful. You have to “Ignore the Rhetoric” and execute on the plan. Do the right  things the right way right and your feelings will catch up.</a:t>
            </a:r>
            <a:endParaRPr sz="1050">
              <a:latin typeface="Arial"/>
              <a:cs typeface="Arial"/>
            </a:endParaRPr>
          </a:p>
          <a:p>
            <a:pPr marL="499709" indent="-259060">
              <a:spcBef>
                <a:spcPts val="229"/>
              </a:spcBef>
              <a:buClr>
                <a:srgbClr val="000000"/>
              </a:buClr>
              <a:buSzPct val="95238"/>
              <a:buFont typeface="Arial"/>
              <a:buAutoNum type="arabicPeriod" startAt="2"/>
              <a:tabLst>
                <a:tab pos="499709" algn="l"/>
                <a:tab pos="500344" algn="l"/>
              </a:tabLst>
            </a:pPr>
            <a:r>
              <a:rPr sz="1050" b="1">
                <a:solidFill>
                  <a:srgbClr val="363636"/>
                </a:solidFill>
                <a:latin typeface="Arial"/>
                <a:cs typeface="Arial"/>
              </a:rPr>
              <a:t>Poor Greeting Execution</a:t>
            </a:r>
            <a:endParaRPr sz="1050">
              <a:latin typeface="Arial"/>
              <a:cs typeface="Arial"/>
            </a:endParaRPr>
          </a:p>
          <a:p>
            <a:pPr marL="927033" lvl="1" indent="-228583">
              <a:spcBef>
                <a:spcPts val="204"/>
              </a:spcBef>
              <a:buClr>
                <a:srgbClr val="000000"/>
              </a:buClr>
              <a:buSzPct val="95238"/>
              <a:buAutoNum type="alphaLcPeriod"/>
              <a:tabLst>
                <a:tab pos="926397" algn="l"/>
                <a:tab pos="927033" algn="l"/>
              </a:tabLst>
            </a:pPr>
            <a:r>
              <a:rPr sz="1050">
                <a:solidFill>
                  <a:srgbClr val="363636"/>
                </a:solidFill>
                <a:latin typeface="Arial"/>
                <a:cs typeface="Arial"/>
              </a:rPr>
              <a:t>Many times, the customer comes in with stereotypical expectations.</a:t>
            </a:r>
            <a:endParaRPr sz="1050">
              <a:latin typeface="Arial"/>
              <a:cs typeface="Arial"/>
            </a:endParaRPr>
          </a:p>
          <a:p>
            <a:pPr marL="1384199" lvl="2" indent="-175882">
              <a:spcBef>
                <a:spcPts val="200"/>
              </a:spcBef>
              <a:buClr>
                <a:srgbClr val="000000"/>
              </a:buClr>
              <a:buSzPct val="95238"/>
              <a:buAutoNum type="romanLcPeriod"/>
              <a:tabLst>
                <a:tab pos="1384199" algn="l"/>
              </a:tabLst>
            </a:pPr>
            <a:r>
              <a:rPr sz="1050">
                <a:solidFill>
                  <a:srgbClr val="363636"/>
                </a:solidFill>
                <a:latin typeface="Arial"/>
                <a:cs typeface="Arial"/>
              </a:rPr>
              <a:t>You are like all salespeople.</a:t>
            </a:r>
            <a:endParaRPr sz="1050">
              <a:latin typeface="Arial"/>
              <a:cs typeface="Arial"/>
            </a:endParaRPr>
          </a:p>
          <a:p>
            <a:pPr marL="1384199" lvl="2" indent="-205089">
              <a:spcBef>
                <a:spcPts val="229"/>
              </a:spcBef>
              <a:buClr>
                <a:srgbClr val="000000"/>
              </a:buClr>
              <a:buSzPct val="95238"/>
              <a:buAutoNum type="romanLcPeriod"/>
              <a:tabLst>
                <a:tab pos="1384199" algn="l"/>
              </a:tabLst>
            </a:pPr>
            <a:r>
              <a:rPr sz="1050">
                <a:solidFill>
                  <a:srgbClr val="363636"/>
                </a:solidFill>
                <a:latin typeface="Arial"/>
                <a:cs typeface="Arial"/>
              </a:rPr>
              <a:t>You are going to “bother” them.</a:t>
            </a:r>
            <a:endParaRPr sz="1050">
              <a:latin typeface="Arial"/>
              <a:cs typeface="Arial"/>
            </a:endParaRPr>
          </a:p>
          <a:p>
            <a:pPr marL="1384199" lvl="2" indent="-234298">
              <a:spcBef>
                <a:spcPts val="204"/>
              </a:spcBef>
              <a:buClr>
                <a:srgbClr val="000000"/>
              </a:buClr>
              <a:buSzPct val="95238"/>
              <a:buAutoNum type="romanLcPeriod"/>
              <a:tabLst>
                <a:tab pos="1384199" algn="l"/>
              </a:tabLst>
            </a:pPr>
            <a:r>
              <a:rPr sz="1050">
                <a:solidFill>
                  <a:srgbClr val="363636"/>
                </a:solidFill>
                <a:latin typeface="Arial"/>
                <a:cs typeface="Arial"/>
              </a:rPr>
              <a:t>You can’t help them &amp; will not just let them look.</a:t>
            </a:r>
            <a:endParaRPr sz="1050">
              <a:latin typeface="Arial"/>
              <a:cs typeface="Arial"/>
            </a:endParaRPr>
          </a:p>
          <a:p>
            <a:pPr marL="927033" lvl="1" indent="-228583">
              <a:spcBef>
                <a:spcPts val="225"/>
              </a:spcBef>
              <a:buClr>
                <a:srgbClr val="000000"/>
              </a:buClr>
              <a:buSzPct val="95238"/>
              <a:buAutoNum type="alphaLcPeriod"/>
              <a:tabLst>
                <a:tab pos="926397" algn="l"/>
                <a:tab pos="927033" algn="l"/>
              </a:tabLst>
            </a:pPr>
            <a:r>
              <a:rPr sz="1050">
                <a:solidFill>
                  <a:srgbClr val="363636"/>
                </a:solidFill>
                <a:latin typeface="Arial"/>
                <a:cs typeface="Arial"/>
              </a:rPr>
              <a:t>We, in return, stereotype them.</a:t>
            </a:r>
            <a:endParaRPr sz="1050">
              <a:latin typeface="Arial"/>
              <a:cs typeface="Arial"/>
            </a:endParaRPr>
          </a:p>
          <a:p>
            <a:pPr marL="1384199" lvl="2" indent="-175882">
              <a:spcBef>
                <a:spcPts val="204"/>
              </a:spcBef>
              <a:buClr>
                <a:srgbClr val="000000"/>
              </a:buClr>
              <a:buSzPct val="95238"/>
              <a:buAutoNum type="romanLcPeriod"/>
              <a:tabLst>
                <a:tab pos="1384199" algn="l"/>
              </a:tabLst>
            </a:pPr>
            <a:r>
              <a:rPr sz="1050">
                <a:solidFill>
                  <a:srgbClr val="363636"/>
                </a:solidFill>
                <a:latin typeface="Arial"/>
                <a:cs typeface="Arial"/>
              </a:rPr>
              <a:t>They just want to look and be left alone. (They said so/Lie)</a:t>
            </a:r>
            <a:endParaRPr sz="1050">
              <a:latin typeface="Arial"/>
              <a:cs typeface="Arial"/>
            </a:endParaRPr>
          </a:p>
          <a:p>
            <a:pPr marL="1384199" lvl="2" indent="-205089">
              <a:spcBef>
                <a:spcPts val="229"/>
              </a:spcBef>
              <a:buClr>
                <a:srgbClr val="000000"/>
              </a:buClr>
              <a:buSzPct val="95238"/>
              <a:buAutoNum type="romanLcPeriod"/>
              <a:tabLst>
                <a:tab pos="1384199" algn="l"/>
              </a:tabLst>
            </a:pPr>
            <a:r>
              <a:rPr sz="1050">
                <a:solidFill>
                  <a:srgbClr val="363636"/>
                </a:solidFill>
                <a:latin typeface="Arial"/>
                <a:cs typeface="Arial"/>
              </a:rPr>
              <a:t>They are going to be or are short/rude if I persist. (Lie)</a:t>
            </a:r>
            <a:endParaRPr sz="1050">
              <a:latin typeface="Arial"/>
              <a:cs typeface="Arial"/>
            </a:endParaRPr>
          </a:p>
          <a:p>
            <a:pPr marL="1384199" lvl="2" indent="-234298">
              <a:spcBef>
                <a:spcPts val="204"/>
              </a:spcBef>
              <a:buClr>
                <a:srgbClr val="000000"/>
              </a:buClr>
              <a:buSzPct val="95238"/>
              <a:buAutoNum type="romanLcPeriod"/>
              <a:tabLst>
                <a:tab pos="1384199" algn="l"/>
              </a:tabLst>
            </a:pPr>
            <a:r>
              <a:rPr sz="1050">
                <a:solidFill>
                  <a:srgbClr val="363636"/>
                </a:solidFill>
                <a:latin typeface="Arial"/>
                <a:cs typeface="Arial"/>
              </a:rPr>
              <a:t>They said they were not going to buy. (Possible Lie)</a:t>
            </a:r>
            <a:endParaRPr sz="1050">
              <a:latin typeface="Arial"/>
              <a:cs typeface="Arial"/>
            </a:endParaRPr>
          </a:p>
          <a:p>
            <a:pPr marL="227949" marR="2631249" lvl="1" indent="-227949" algn="r">
              <a:spcBef>
                <a:spcPts val="200"/>
              </a:spcBef>
              <a:buClr>
                <a:srgbClr val="000000"/>
              </a:buClr>
              <a:buSzPct val="95238"/>
              <a:buAutoNum type="alphaLcPeriod"/>
              <a:tabLst>
                <a:tab pos="227949" algn="l"/>
                <a:tab pos="927033" algn="l"/>
              </a:tabLst>
            </a:pPr>
            <a:r>
              <a:rPr sz="1050">
                <a:solidFill>
                  <a:srgbClr val="363636"/>
                </a:solidFill>
                <a:latin typeface="Arial"/>
                <a:cs typeface="Arial"/>
              </a:rPr>
              <a:t>We are not Ready and/or Properly Focused</a:t>
            </a:r>
            <a:endParaRPr sz="1050">
              <a:latin typeface="Arial"/>
              <a:cs typeface="Arial"/>
            </a:endParaRPr>
          </a:p>
          <a:p>
            <a:pPr marL="175882" marR="2599501" lvl="2" indent="-175882" algn="r">
              <a:spcBef>
                <a:spcPts val="229"/>
              </a:spcBef>
              <a:buClr>
                <a:srgbClr val="000000"/>
              </a:buClr>
              <a:buSzPct val="95238"/>
              <a:buAutoNum type="romanLcPeriod"/>
              <a:tabLst>
                <a:tab pos="175882" algn="l"/>
              </a:tabLst>
            </a:pPr>
            <a:r>
              <a:rPr sz="1050">
                <a:solidFill>
                  <a:srgbClr val="363636"/>
                </a:solidFill>
                <a:latin typeface="Arial"/>
                <a:cs typeface="Arial"/>
              </a:rPr>
              <a:t>We are not in the position to greet.</a:t>
            </a:r>
            <a:endParaRPr sz="1050">
              <a:latin typeface="Arial"/>
              <a:cs typeface="Arial"/>
            </a:endParaRPr>
          </a:p>
          <a:p>
            <a:pPr marL="1384199" lvl="2" indent="-205089">
              <a:spcBef>
                <a:spcPts val="204"/>
              </a:spcBef>
              <a:buClr>
                <a:srgbClr val="000000"/>
              </a:buClr>
              <a:buSzPct val="95238"/>
              <a:buAutoNum type="romanLcPeriod"/>
              <a:tabLst>
                <a:tab pos="1384199" algn="l"/>
              </a:tabLst>
            </a:pPr>
            <a:r>
              <a:rPr sz="1050">
                <a:solidFill>
                  <a:srgbClr val="363636"/>
                </a:solidFill>
                <a:latin typeface="Arial"/>
                <a:cs typeface="Arial"/>
              </a:rPr>
              <a:t>We are in a great conversation that the customer interrupted.</a:t>
            </a:r>
            <a:endParaRPr sz="1050">
              <a:latin typeface="Arial"/>
              <a:cs typeface="Arial"/>
            </a:endParaRPr>
          </a:p>
          <a:p>
            <a:pPr marL="1384199" lvl="2" indent="-234298">
              <a:spcBef>
                <a:spcPts val="225"/>
              </a:spcBef>
              <a:buClr>
                <a:srgbClr val="000000"/>
              </a:buClr>
              <a:buSzPct val="95238"/>
              <a:buAutoNum type="romanLcPeriod"/>
              <a:tabLst>
                <a:tab pos="1384199" algn="l"/>
              </a:tabLst>
            </a:pPr>
            <a:r>
              <a:rPr sz="1050">
                <a:solidFill>
                  <a:srgbClr val="363636"/>
                </a:solidFill>
                <a:latin typeface="Arial"/>
                <a:cs typeface="Arial"/>
              </a:rPr>
              <a:t>Life is happening.</a:t>
            </a:r>
            <a:endParaRPr sz="1050">
              <a:latin typeface="Arial"/>
              <a:cs typeface="Arial"/>
            </a:endParaRPr>
          </a:p>
          <a:p>
            <a:pPr marL="1384199" lvl="2" indent="-233028">
              <a:spcBef>
                <a:spcPts val="204"/>
              </a:spcBef>
              <a:buClr>
                <a:srgbClr val="000000"/>
              </a:buClr>
              <a:buSzPct val="95238"/>
              <a:buAutoNum type="romanLcPeriod"/>
              <a:tabLst>
                <a:tab pos="1384199" algn="l"/>
              </a:tabLst>
            </a:pPr>
            <a:r>
              <a:rPr sz="1050">
                <a:solidFill>
                  <a:srgbClr val="363636"/>
                </a:solidFill>
                <a:latin typeface="Arial"/>
                <a:cs typeface="Arial"/>
              </a:rPr>
              <a:t>We are dealing with a customer issue.</a:t>
            </a:r>
            <a:endParaRPr sz="1050">
              <a:latin typeface="Arial"/>
              <a:cs typeface="Arial"/>
            </a:endParaRPr>
          </a:p>
          <a:p>
            <a:pPr>
              <a:spcBef>
                <a:spcPts val="25"/>
              </a:spcBef>
            </a:pPr>
            <a:endParaRPr sz="1200">
              <a:latin typeface="Arial"/>
              <a:cs typeface="Arial"/>
            </a:endParaRPr>
          </a:p>
          <a:p>
            <a:pPr marL="12699" marR="42542">
              <a:lnSpc>
                <a:spcPct val="117100"/>
              </a:lnSpc>
            </a:pPr>
            <a:r>
              <a:rPr sz="1050" b="1">
                <a:solidFill>
                  <a:srgbClr val="363636"/>
                </a:solidFill>
                <a:latin typeface="Arial"/>
                <a:cs typeface="Arial"/>
              </a:rPr>
              <a:t>All of the above things will throw us off of our game if we allow them to. Selling is what we are paid to do  and the customer entering our business is the lifeblood of our business. They deserve our undivided  attention and that is the expectation set forth by the company.</a:t>
            </a:r>
            <a:endParaRPr sz="1050">
              <a:latin typeface="Arial"/>
              <a:cs typeface="Arial"/>
            </a:endParaRPr>
          </a:p>
          <a:p>
            <a:pPr>
              <a:spcBef>
                <a:spcPts val="45"/>
              </a:spcBef>
            </a:pPr>
            <a:endParaRPr sz="1350">
              <a:latin typeface="Arial"/>
              <a:cs typeface="Arial"/>
            </a:endParaRPr>
          </a:p>
          <a:p>
            <a:pPr marL="12699"/>
            <a:r>
              <a:rPr sz="1050">
                <a:solidFill>
                  <a:srgbClr val="363636"/>
                </a:solidFill>
                <a:latin typeface="Arial"/>
                <a:cs typeface="Arial"/>
              </a:rPr>
              <a:t>Additionally, “just looking” is a learned response. Who taught you how to say it?</a:t>
            </a:r>
            <a:endParaRPr sz="1050">
              <a:latin typeface="Arial"/>
              <a:cs typeface="Arial"/>
            </a:endParaRPr>
          </a:p>
          <a:p>
            <a:pPr>
              <a:spcBef>
                <a:spcPts val="10"/>
              </a:spcBef>
            </a:pPr>
            <a:endParaRPr sz="1200">
              <a:latin typeface="Arial"/>
              <a:cs typeface="Arial"/>
            </a:endParaRPr>
          </a:p>
          <a:p>
            <a:pPr marL="12699" marR="118102">
              <a:lnSpc>
                <a:spcPct val="118100"/>
              </a:lnSpc>
            </a:pPr>
            <a:r>
              <a:rPr sz="1050" b="1">
                <a:solidFill>
                  <a:srgbClr val="363636"/>
                </a:solidFill>
                <a:latin typeface="Arial"/>
                <a:cs typeface="Arial"/>
              </a:rPr>
              <a:t>The fact is that when you execute the greeting properly, you establish control of the interaction and you  will:</a:t>
            </a:r>
            <a:endParaRPr sz="1050">
              <a:latin typeface="Arial"/>
              <a:cs typeface="Arial"/>
            </a:endParaRPr>
          </a:p>
          <a:p>
            <a:pPr>
              <a:spcBef>
                <a:spcPts val="45"/>
              </a:spcBef>
            </a:pPr>
            <a:endParaRPr sz="1150">
              <a:latin typeface="Arial"/>
              <a:cs typeface="Arial"/>
            </a:endParaRPr>
          </a:p>
          <a:p>
            <a:pPr marL="469866" marR="120641" indent="-228583">
              <a:lnSpc>
                <a:spcPct val="118100"/>
              </a:lnSpc>
              <a:buClr>
                <a:srgbClr val="000000"/>
              </a:buClr>
              <a:buSzPct val="95238"/>
              <a:buFont typeface="Symbol"/>
              <a:buChar char=""/>
              <a:tabLst>
                <a:tab pos="469231" algn="l"/>
                <a:tab pos="469866" algn="l"/>
              </a:tabLst>
            </a:pPr>
            <a:r>
              <a:rPr sz="1050">
                <a:solidFill>
                  <a:srgbClr val="363636"/>
                </a:solidFill>
                <a:latin typeface="Arial"/>
                <a:cs typeface="Arial"/>
              </a:rPr>
              <a:t>Get more favorable responses/interaction with the customer and therefore you will feel more like  you have a chance.</a:t>
            </a:r>
            <a:endParaRPr sz="1050">
              <a:latin typeface="Arial"/>
              <a:cs typeface="Arial"/>
            </a:endParaRPr>
          </a:p>
          <a:p>
            <a:pPr marL="469866" indent="-228583">
              <a:spcBef>
                <a:spcPts val="204"/>
              </a:spcBef>
              <a:buClr>
                <a:srgbClr val="000000"/>
              </a:buClr>
              <a:buSzPct val="95238"/>
              <a:buFont typeface="Symbol"/>
              <a:buChar char=""/>
              <a:tabLst>
                <a:tab pos="469231" algn="l"/>
                <a:tab pos="469866" algn="l"/>
              </a:tabLst>
            </a:pPr>
            <a:r>
              <a:rPr sz="1050">
                <a:solidFill>
                  <a:srgbClr val="363636"/>
                </a:solidFill>
                <a:latin typeface="Arial"/>
                <a:cs typeface="Arial"/>
              </a:rPr>
              <a:t>It will also lead to you doing more things right in the process, which will lead to more success.</a:t>
            </a:r>
            <a:endParaRPr sz="1050">
              <a:latin typeface="Arial"/>
              <a:cs typeface="Arial"/>
            </a:endParaRPr>
          </a:p>
          <a:p>
            <a:pPr marL="469866" marR="43812" indent="-228583">
              <a:lnSpc>
                <a:spcPct val="118100"/>
              </a:lnSpc>
              <a:buClr>
                <a:srgbClr val="000000"/>
              </a:buClr>
              <a:buSzPct val="95238"/>
              <a:buFont typeface="Symbol"/>
              <a:buChar char=""/>
              <a:tabLst>
                <a:tab pos="469231" algn="l"/>
                <a:tab pos="469866" algn="l"/>
              </a:tabLst>
            </a:pPr>
            <a:r>
              <a:rPr sz="1050">
                <a:solidFill>
                  <a:srgbClr val="363636"/>
                </a:solidFill>
                <a:latin typeface="Arial"/>
                <a:cs typeface="Arial"/>
              </a:rPr>
              <a:t>You earn the right to “Hang Out.” Top performers leave the greeting to show merchandise to 6 - 8  out of every 10 customers. Low performers usually only leave the greeting with 2-3 out of every 10.</a:t>
            </a:r>
            <a:endParaRPr sz="1050">
              <a:latin typeface="Arial"/>
              <a:cs typeface="Arial"/>
            </a:endParaRPr>
          </a:p>
          <a:p>
            <a:pPr marL="469866" marR="248267" indent="-228583">
              <a:lnSpc>
                <a:spcPts val="1490"/>
              </a:lnSpc>
              <a:spcBef>
                <a:spcPts val="65"/>
              </a:spcBef>
              <a:buClr>
                <a:srgbClr val="000000"/>
              </a:buClr>
              <a:buSzPct val="95238"/>
              <a:buFont typeface="Symbol"/>
              <a:buChar char=""/>
              <a:tabLst>
                <a:tab pos="469231" algn="l"/>
                <a:tab pos="469866" algn="l"/>
              </a:tabLst>
            </a:pPr>
            <a:r>
              <a:rPr sz="1050">
                <a:solidFill>
                  <a:srgbClr val="363636"/>
                </a:solidFill>
                <a:latin typeface="Arial"/>
                <a:cs typeface="Arial"/>
              </a:rPr>
              <a:t>Executing a good greeting entails focused and intentional behaviors. When you are focused and  intentional, you cannot be pushed off so easily.</a:t>
            </a:r>
            <a:endParaRPr sz="1050">
              <a:latin typeface="Arial"/>
              <a:cs typeface="Arial"/>
            </a:endParaRPr>
          </a:p>
          <a:p>
            <a:pPr>
              <a:spcBef>
                <a:spcPts val="30"/>
              </a:spcBef>
            </a:pPr>
            <a:endParaRPr sz="1300">
              <a:latin typeface="Arial"/>
              <a:cs typeface="Arial"/>
            </a:endParaRPr>
          </a:p>
          <a:p>
            <a:pPr marL="241282">
              <a:spcBef>
                <a:spcPts val="5"/>
              </a:spcBef>
              <a:tabLst>
                <a:tab pos="469231" algn="l"/>
              </a:tabLst>
            </a:pPr>
            <a:r>
              <a:rPr sz="1000">
                <a:solidFill>
                  <a:srgbClr val="363636"/>
                </a:solidFill>
                <a:latin typeface="Arial"/>
                <a:cs typeface="Arial"/>
              </a:rPr>
              <a:t>3.	</a:t>
            </a:r>
            <a:r>
              <a:rPr sz="1050" b="1">
                <a:solidFill>
                  <a:srgbClr val="363636"/>
                </a:solidFill>
                <a:latin typeface="Arial"/>
                <a:cs typeface="Arial"/>
              </a:rPr>
              <a:t>We do not ask</a:t>
            </a:r>
            <a:endParaRPr sz="1050">
              <a:latin typeface="Arial"/>
              <a:cs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01701" y="435356"/>
            <a:ext cx="5969000" cy="8978868"/>
          </a:xfrm>
          <a:prstGeom prst="rect">
            <a:avLst/>
          </a:prstGeom>
        </p:spPr>
        <p:txBody>
          <a:bodyPr vert="horz" wrap="square" lIns="0" tIns="12700" rIns="0" bIns="0" rtlCol="0">
            <a:spAutoFit/>
          </a:bodyPr>
          <a:lstStyle/>
          <a:p>
            <a:pPr marR="5080" algn="r">
              <a:spcBef>
                <a:spcPts val="100"/>
              </a:spcBef>
            </a:pPr>
            <a:r>
              <a:rPr sz="1100">
                <a:latin typeface="Arial"/>
                <a:cs typeface="Arial"/>
              </a:rPr>
              <a:t>43</a:t>
            </a:r>
          </a:p>
          <a:p>
            <a:pPr>
              <a:lnSpc>
                <a:spcPct val="100000"/>
              </a:lnSpc>
            </a:pPr>
            <a:endParaRPr sz="1200">
              <a:latin typeface="Arial"/>
              <a:cs typeface="Arial"/>
            </a:endParaRPr>
          </a:p>
          <a:p>
            <a:pPr marL="927033" marR="116831" indent="-228583">
              <a:lnSpc>
                <a:spcPct val="117100"/>
              </a:lnSpc>
              <a:spcBef>
                <a:spcPts val="715"/>
              </a:spcBef>
              <a:tabLst>
                <a:tab pos="926397" algn="l"/>
              </a:tabLst>
            </a:pPr>
            <a:r>
              <a:rPr sz="1000">
                <a:solidFill>
                  <a:srgbClr val="363636"/>
                </a:solidFill>
                <a:latin typeface="Arial"/>
                <a:cs typeface="Arial"/>
              </a:rPr>
              <a:t>a.	</a:t>
            </a:r>
            <a:r>
              <a:rPr sz="1050">
                <a:solidFill>
                  <a:srgbClr val="363636"/>
                </a:solidFill>
                <a:latin typeface="Arial"/>
                <a:cs typeface="Arial"/>
              </a:rPr>
              <a:t>You do not get because you do not ask. When you ask for the sale, you open conversations  that you otherwise would not get to have and sometimes they just say YES! Find a way to  ask that you are comfortable with and GO FOR NO!</a:t>
            </a:r>
            <a:endParaRPr sz="1050">
              <a:latin typeface="Arial"/>
              <a:cs typeface="Arial"/>
            </a:endParaRPr>
          </a:p>
          <a:p>
            <a:pPr marL="469866" indent="-228583">
              <a:spcBef>
                <a:spcPts val="200"/>
              </a:spcBef>
              <a:buSzPct val="95238"/>
              <a:buFont typeface="Arial"/>
              <a:buAutoNum type="arabicPeriod" startAt="4"/>
              <a:tabLst>
                <a:tab pos="469231" algn="l"/>
                <a:tab pos="469866" algn="l"/>
              </a:tabLst>
            </a:pPr>
            <a:r>
              <a:rPr sz="1050" b="1">
                <a:solidFill>
                  <a:srgbClr val="363636"/>
                </a:solidFill>
                <a:latin typeface="Arial"/>
                <a:cs typeface="Arial"/>
              </a:rPr>
              <a:t>We do not ask enough</a:t>
            </a:r>
            <a:endParaRPr sz="1050">
              <a:latin typeface="Arial"/>
              <a:cs typeface="Arial"/>
            </a:endParaRPr>
          </a:p>
          <a:p>
            <a:pPr marL="927033" lvl="1" indent="-228583">
              <a:spcBef>
                <a:spcPts val="229"/>
              </a:spcBef>
              <a:buSzPct val="95238"/>
              <a:buAutoNum type="alphaLcPeriod"/>
              <a:tabLst>
                <a:tab pos="926397" algn="l"/>
                <a:tab pos="927033" algn="l"/>
              </a:tabLst>
            </a:pPr>
            <a:r>
              <a:rPr sz="1050">
                <a:solidFill>
                  <a:srgbClr val="363636"/>
                </a:solidFill>
                <a:latin typeface="Arial"/>
                <a:cs typeface="Arial"/>
              </a:rPr>
              <a:t>Most sales are closed on or after the 5th attempt. We rarely ask once.</a:t>
            </a:r>
            <a:endParaRPr sz="1050">
              <a:latin typeface="Arial"/>
              <a:cs typeface="Arial"/>
            </a:endParaRPr>
          </a:p>
          <a:p>
            <a:pPr marL="927033" marR="338430" lvl="1" indent="-228583">
              <a:lnSpc>
                <a:spcPct val="116199"/>
              </a:lnSpc>
              <a:buSzPct val="95238"/>
              <a:buAutoNum type="alphaLcPeriod"/>
              <a:tabLst>
                <a:tab pos="926397" algn="l"/>
                <a:tab pos="927033" algn="l"/>
              </a:tabLst>
            </a:pPr>
            <a:r>
              <a:rPr sz="1050">
                <a:solidFill>
                  <a:srgbClr val="363636"/>
                </a:solidFill>
                <a:latin typeface="Arial"/>
                <a:cs typeface="Arial"/>
              </a:rPr>
              <a:t>In the book “Go for No” it says that “all of your Yes’ are hidden in No’s.” You cannot be  afraid to get No. It means you still have selling to do.</a:t>
            </a:r>
            <a:endParaRPr sz="1050">
              <a:latin typeface="Arial"/>
              <a:cs typeface="Arial"/>
            </a:endParaRPr>
          </a:p>
          <a:p>
            <a:pPr marL="469866" indent="-228583">
              <a:spcBef>
                <a:spcPts val="229"/>
              </a:spcBef>
              <a:buSzPct val="95238"/>
              <a:buFont typeface="Arial"/>
              <a:buAutoNum type="arabicPeriod" startAt="4"/>
              <a:tabLst>
                <a:tab pos="469231" algn="l"/>
                <a:tab pos="469866" algn="l"/>
              </a:tabLst>
            </a:pPr>
            <a:r>
              <a:rPr sz="1050" b="1">
                <a:solidFill>
                  <a:srgbClr val="363636"/>
                </a:solidFill>
                <a:latin typeface="Arial"/>
                <a:cs typeface="Arial"/>
              </a:rPr>
              <a:t>We are afraid that we will be viewed by the customer as being “Pushy”</a:t>
            </a:r>
            <a:endParaRPr sz="1050">
              <a:latin typeface="Arial"/>
              <a:cs typeface="Arial"/>
            </a:endParaRPr>
          </a:p>
          <a:p>
            <a:pPr marL="927033" lvl="1" indent="-228583">
              <a:spcBef>
                <a:spcPts val="200"/>
              </a:spcBef>
              <a:buSzPct val="95238"/>
              <a:buAutoNum type="alphaLcPeriod"/>
              <a:tabLst>
                <a:tab pos="926397" algn="l"/>
                <a:tab pos="927033" algn="l"/>
              </a:tabLst>
            </a:pPr>
            <a:r>
              <a:rPr sz="1050">
                <a:solidFill>
                  <a:srgbClr val="363636"/>
                </a:solidFill>
                <a:latin typeface="Arial"/>
                <a:cs typeface="Arial"/>
              </a:rPr>
              <a:t>Through the years, I have been told this more than any one thing as the main reason that</a:t>
            </a:r>
            <a:endParaRPr sz="1050">
              <a:latin typeface="Arial"/>
              <a:cs typeface="Arial"/>
            </a:endParaRPr>
          </a:p>
          <a:p>
            <a:pPr marL="927033" marR="107942">
              <a:lnSpc>
                <a:spcPct val="117100"/>
              </a:lnSpc>
              <a:spcBef>
                <a:spcPts val="15"/>
              </a:spcBef>
            </a:pPr>
            <a:r>
              <a:rPr sz="1050">
                <a:solidFill>
                  <a:srgbClr val="363636"/>
                </a:solidFill>
                <a:latin typeface="Arial"/>
                <a:cs typeface="Arial"/>
              </a:rPr>
              <a:t>RSA’s do not do many of things that make them more successful. “I do not want them to  think I am being pushy!” My response to this is, and ALWAYS has been, “Well then DO NOT  BE!” I do not want you to be pushy either, but I do want you to be forward and GO FOR IT!</a:t>
            </a:r>
            <a:endParaRPr sz="1050">
              <a:latin typeface="Arial"/>
              <a:cs typeface="Arial"/>
            </a:endParaRPr>
          </a:p>
          <a:p>
            <a:pPr marL="927033" marR="74925" lvl="1" indent="-228583">
              <a:lnSpc>
                <a:spcPct val="116199"/>
              </a:lnSpc>
              <a:buSzPct val="95238"/>
              <a:buAutoNum type="alphaLcPeriod" startAt="2"/>
              <a:tabLst>
                <a:tab pos="926397" algn="l"/>
                <a:tab pos="927033" algn="l"/>
              </a:tabLst>
            </a:pPr>
            <a:r>
              <a:rPr sz="1050">
                <a:solidFill>
                  <a:srgbClr val="363636"/>
                </a:solidFill>
                <a:latin typeface="Arial"/>
                <a:cs typeface="Arial"/>
              </a:rPr>
              <a:t>If they leave without buying, you have the same thing that you would have had if you didn't  ask, NOTHING!</a:t>
            </a:r>
            <a:endParaRPr sz="1050">
              <a:latin typeface="Arial"/>
              <a:cs typeface="Arial"/>
            </a:endParaRPr>
          </a:p>
          <a:p>
            <a:pPr marL="927033" marR="355574" lvl="1" indent="-228583">
              <a:lnSpc>
                <a:spcPct val="116199"/>
              </a:lnSpc>
              <a:spcBef>
                <a:spcPts val="25"/>
              </a:spcBef>
              <a:buSzPct val="95238"/>
              <a:buAutoNum type="alphaLcPeriod" startAt="2"/>
              <a:tabLst>
                <a:tab pos="926397" algn="l"/>
                <a:tab pos="927033" algn="l"/>
              </a:tabLst>
            </a:pPr>
            <a:r>
              <a:rPr sz="1050">
                <a:solidFill>
                  <a:srgbClr val="363636"/>
                </a:solidFill>
                <a:latin typeface="Arial"/>
                <a:cs typeface="Arial"/>
              </a:rPr>
              <a:t>Less than 5% of people actually come back so what do you have to lose? The answer is  SALES.</a:t>
            </a:r>
            <a:endParaRPr sz="1050">
              <a:latin typeface="Arial"/>
              <a:cs typeface="Arial"/>
            </a:endParaRPr>
          </a:p>
          <a:p>
            <a:pPr marL="927033" lvl="1" indent="-228583">
              <a:spcBef>
                <a:spcPts val="225"/>
              </a:spcBef>
              <a:buSzPct val="95238"/>
              <a:buAutoNum type="alphaLcPeriod" startAt="2"/>
              <a:tabLst>
                <a:tab pos="926397" algn="l"/>
                <a:tab pos="927033" algn="l"/>
              </a:tabLst>
            </a:pPr>
            <a:r>
              <a:rPr sz="1050">
                <a:solidFill>
                  <a:srgbClr val="363636"/>
                </a:solidFill>
                <a:latin typeface="Arial"/>
                <a:cs typeface="Arial"/>
              </a:rPr>
              <a:t>The 95% that aren’t buying from you wouldn’t recognize you on the street.</a:t>
            </a:r>
            <a:endParaRPr sz="1050">
              <a:latin typeface="Arial"/>
              <a:cs typeface="Arial"/>
            </a:endParaRPr>
          </a:p>
          <a:p>
            <a:pPr marL="927033" lvl="1" indent="-228583">
              <a:spcBef>
                <a:spcPts val="204"/>
              </a:spcBef>
              <a:buSzPct val="95238"/>
              <a:buAutoNum type="alphaLcPeriod" startAt="2"/>
              <a:tabLst>
                <a:tab pos="926397" algn="l"/>
                <a:tab pos="927033" algn="l"/>
              </a:tabLst>
            </a:pPr>
            <a:r>
              <a:rPr sz="1050">
                <a:solidFill>
                  <a:srgbClr val="363636"/>
                </a:solidFill>
                <a:latin typeface="Arial"/>
                <a:cs typeface="Arial"/>
              </a:rPr>
              <a:t>75-80% of them are not buying from us NOW.</a:t>
            </a:r>
            <a:endParaRPr sz="1050">
              <a:latin typeface="Arial"/>
              <a:cs typeface="Arial"/>
            </a:endParaRPr>
          </a:p>
          <a:p>
            <a:pPr marL="927033" lvl="1" indent="-228583">
              <a:spcBef>
                <a:spcPts val="204"/>
              </a:spcBef>
              <a:buSzPct val="95238"/>
              <a:buAutoNum type="alphaLcPeriod" startAt="2"/>
              <a:tabLst>
                <a:tab pos="926397" algn="l"/>
                <a:tab pos="927033" algn="l"/>
              </a:tabLst>
            </a:pPr>
            <a:r>
              <a:rPr sz="1050">
                <a:solidFill>
                  <a:srgbClr val="363636"/>
                </a:solidFill>
                <a:latin typeface="Arial"/>
                <a:cs typeface="Arial"/>
              </a:rPr>
              <a:t>Customers lie to you all the time: “I will be back,” “We are starving and need to get some</a:t>
            </a:r>
            <a:endParaRPr sz="1050">
              <a:latin typeface="Arial"/>
              <a:cs typeface="Arial"/>
            </a:endParaRPr>
          </a:p>
          <a:p>
            <a:pPr marL="927033" marR="5080">
              <a:lnSpc>
                <a:spcPct val="116199"/>
              </a:lnSpc>
              <a:spcBef>
                <a:spcPts val="25"/>
              </a:spcBef>
            </a:pPr>
            <a:r>
              <a:rPr sz="1050">
                <a:solidFill>
                  <a:srgbClr val="363636"/>
                </a:solidFill>
                <a:latin typeface="Arial"/>
                <a:cs typeface="Arial"/>
              </a:rPr>
              <a:t>lunch and think about it,” or “I need to measure.” BLAH, BLAH, BLAH. The issue is that you  do not know which ones are lying, so to maximize your opportunities you have to GO FOR IT!</a:t>
            </a:r>
            <a:endParaRPr sz="1050">
              <a:latin typeface="Arial"/>
              <a:cs typeface="Arial"/>
            </a:endParaRPr>
          </a:p>
          <a:p>
            <a:pPr marL="927033" lvl="1" indent="-228583">
              <a:spcBef>
                <a:spcPts val="225"/>
              </a:spcBef>
              <a:buClr>
                <a:srgbClr val="000000"/>
              </a:buClr>
              <a:buSzPct val="95238"/>
              <a:buAutoNum type="alphaLcPeriod" startAt="7"/>
              <a:tabLst>
                <a:tab pos="926397" algn="l"/>
                <a:tab pos="927033" algn="l"/>
              </a:tabLst>
            </a:pPr>
            <a:r>
              <a:rPr sz="1050">
                <a:solidFill>
                  <a:srgbClr val="363636"/>
                </a:solidFill>
                <a:latin typeface="Arial"/>
                <a:cs typeface="Arial"/>
              </a:rPr>
              <a:t>You must overcome this fear and embrace the following facts:</a:t>
            </a:r>
            <a:endParaRPr sz="1050">
              <a:latin typeface="Arial"/>
              <a:cs typeface="Arial"/>
            </a:endParaRPr>
          </a:p>
          <a:p>
            <a:pPr marL="1384199" lvl="2" indent="-175882" algn="just">
              <a:spcBef>
                <a:spcPts val="204"/>
              </a:spcBef>
              <a:buClr>
                <a:srgbClr val="000000"/>
              </a:buClr>
              <a:buSzPct val="95238"/>
              <a:buAutoNum type="romanLcPeriod"/>
              <a:tabLst>
                <a:tab pos="1384199" algn="l"/>
              </a:tabLst>
            </a:pPr>
            <a:r>
              <a:rPr sz="1050">
                <a:solidFill>
                  <a:srgbClr val="363636"/>
                </a:solidFill>
                <a:latin typeface="Arial"/>
                <a:cs typeface="Arial"/>
              </a:rPr>
              <a:t>They came here of their own free will.</a:t>
            </a:r>
            <a:endParaRPr sz="1050">
              <a:latin typeface="Arial"/>
              <a:cs typeface="Arial"/>
            </a:endParaRPr>
          </a:p>
          <a:p>
            <a:pPr marL="1384199" marR="113656" lvl="2" indent="-205089" algn="just">
              <a:lnSpc>
                <a:spcPct val="116199"/>
              </a:lnSpc>
              <a:spcBef>
                <a:spcPts val="25"/>
              </a:spcBef>
              <a:buClr>
                <a:srgbClr val="000000"/>
              </a:buClr>
              <a:buSzPct val="95238"/>
              <a:buAutoNum type="romanLcPeriod"/>
              <a:tabLst>
                <a:tab pos="1384199" algn="l"/>
              </a:tabLst>
            </a:pPr>
            <a:r>
              <a:rPr sz="1050">
                <a:solidFill>
                  <a:srgbClr val="363636"/>
                </a:solidFill>
                <a:latin typeface="Arial"/>
                <a:cs typeface="Arial"/>
              </a:rPr>
              <a:t>The strongest buying signal you get is that they drove into the parking lot, got out,  and came in the store. It is a hint that they are in the process of buying something.  Most likely sooner than later.</a:t>
            </a:r>
            <a:endParaRPr sz="1050">
              <a:latin typeface="Arial"/>
              <a:cs typeface="Arial"/>
            </a:endParaRPr>
          </a:p>
          <a:p>
            <a:pPr marL="1384199" lvl="2" indent="-234298">
              <a:spcBef>
                <a:spcPts val="225"/>
              </a:spcBef>
              <a:buClr>
                <a:srgbClr val="000000"/>
              </a:buClr>
              <a:buSzPct val="95238"/>
              <a:buAutoNum type="romanLcPeriod"/>
              <a:tabLst>
                <a:tab pos="1384199" algn="l"/>
              </a:tabLst>
            </a:pPr>
            <a:r>
              <a:rPr sz="1050">
                <a:solidFill>
                  <a:srgbClr val="363636"/>
                </a:solidFill>
                <a:latin typeface="Arial"/>
                <a:cs typeface="Arial"/>
              </a:rPr>
              <a:t>If you do not sell them, there is a 75-80% chance that someone else will.</a:t>
            </a:r>
            <a:endParaRPr sz="1050">
              <a:latin typeface="Arial"/>
              <a:cs typeface="Arial"/>
            </a:endParaRPr>
          </a:p>
          <a:p>
            <a:pPr marL="1384199" lvl="2" indent="-233028">
              <a:spcBef>
                <a:spcPts val="204"/>
              </a:spcBef>
              <a:buClr>
                <a:srgbClr val="000000"/>
              </a:buClr>
              <a:buSzPct val="95238"/>
              <a:buAutoNum type="romanLcPeriod"/>
              <a:tabLst>
                <a:tab pos="1384199" algn="l"/>
              </a:tabLst>
            </a:pPr>
            <a:r>
              <a:rPr sz="1050">
                <a:solidFill>
                  <a:srgbClr val="363636"/>
                </a:solidFill>
                <a:latin typeface="Arial"/>
                <a:cs typeface="Arial"/>
              </a:rPr>
              <a:t>This is how you make your living.</a:t>
            </a:r>
            <a:endParaRPr sz="1050">
              <a:latin typeface="Arial"/>
              <a:cs typeface="Arial"/>
            </a:endParaRPr>
          </a:p>
          <a:p>
            <a:pPr marL="1384199" lvl="2" indent="-203820">
              <a:spcBef>
                <a:spcPts val="229"/>
              </a:spcBef>
              <a:buClr>
                <a:srgbClr val="000000"/>
              </a:buClr>
              <a:buSzPct val="95238"/>
              <a:buAutoNum type="romanLcPeriod"/>
              <a:tabLst>
                <a:tab pos="1384199" algn="l"/>
              </a:tabLst>
            </a:pPr>
            <a:r>
              <a:rPr sz="1050">
                <a:solidFill>
                  <a:srgbClr val="363636"/>
                </a:solidFill>
                <a:latin typeface="Arial"/>
                <a:cs typeface="Arial"/>
              </a:rPr>
              <a:t>You have nothing to lose—Be Forward.</a:t>
            </a:r>
            <a:endParaRPr sz="1050">
              <a:latin typeface="Arial"/>
              <a:cs typeface="Arial"/>
            </a:endParaRPr>
          </a:p>
          <a:p>
            <a:pPr marL="12699" marR="920048">
              <a:lnSpc>
                <a:spcPts val="2880"/>
              </a:lnSpc>
              <a:spcBef>
                <a:spcPts val="340"/>
              </a:spcBef>
            </a:pPr>
            <a:r>
              <a:rPr sz="1050" b="1">
                <a:solidFill>
                  <a:srgbClr val="363636"/>
                </a:solidFill>
                <a:latin typeface="Arial"/>
                <a:cs typeface="Arial"/>
              </a:rPr>
              <a:t>Now that you know why we do not close business, let’s talk about how to CLOSE THE SALE.  The EASY CLOSE!</a:t>
            </a:r>
            <a:endParaRPr sz="1050">
              <a:latin typeface="Arial"/>
              <a:cs typeface="Arial"/>
            </a:endParaRPr>
          </a:p>
          <a:p>
            <a:pPr marL="12699" marR="55240">
              <a:lnSpc>
                <a:spcPct val="116199"/>
              </a:lnSpc>
              <a:spcBef>
                <a:spcPts val="1050"/>
              </a:spcBef>
            </a:pPr>
            <a:r>
              <a:rPr sz="1050">
                <a:solidFill>
                  <a:srgbClr val="363636"/>
                </a:solidFill>
                <a:latin typeface="Arial"/>
                <a:cs typeface="Arial"/>
              </a:rPr>
              <a:t>The fear of asking for the sale is difficult for some to overcome. I had to find a way to make going for the sale  less intimidating and basically EASY! So, I developed what I call the EASY  CLOSE!</a:t>
            </a:r>
            <a:endParaRPr sz="1050">
              <a:latin typeface="Arial"/>
              <a:cs typeface="Arial"/>
            </a:endParaRPr>
          </a:p>
          <a:p>
            <a:pPr>
              <a:spcBef>
                <a:spcPts val="10"/>
              </a:spcBef>
            </a:pPr>
            <a:endParaRPr sz="1400">
              <a:latin typeface="Arial"/>
              <a:cs typeface="Arial"/>
            </a:endParaRPr>
          </a:p>
          <a:p>
            <a:pPr marL="12699"/>
            <a:r>
              <a:rPr sz="1050">
                <a:solidFill>
                  <a:srgbClr val="363636"/>
                </a:solidFill>
                <a:latin typeface="Arial"/>
                <a:cs typeface="Arial"/>
              </a:rPr>
              <a:t>The Easy Close is asking questions that are easy for you, the RSA to ask, and easy for the customer to answer.</a:t>
            </a:r>
            <a:endParaRPr sz="1050">
              <a:latin typeface="Arial"/>
              <a:cs typeface="Arial"/>
            </a:endParaRPr>
          </a:p>
          <a:p>
            <a:pPr>
              <a:spcBef>
                <a:spcPts val="35"/>
              </a:spcBef>
            </a:pPr>
            <a:endParaRPr sz="1200">
              <a:latin typeface="Arial"/>
              <a:cs typeface="Arial"/>
            </a:endParaRPr>
          </a:p>
          <a:p>
            <a:pPr marL="12699" marR="994971">
              <a:lnSpc>
                <a:spcPct val="116199"/>
              </a:lnSpc>
            </a:pPr>
            <a:r>
              <a:rPr sz="1050">
                <a:solidFill>
                  <a:srgbClr val="363636"/>
                </a:solidFill>
                <a:latin typeface="Arial"/>
                <a:cs typeface="Arial"/>
              </a:rPr>
              <a:t>It is a “hybrid” close that utilizes the assumptive close combined with the alternative/minor  point. Either combination will close the sale.</a:t>
            </a:r>
            <a:endParaRPr sz="1050">
              <a:latin typeface="Arial"/>
              <a:cs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44</a:t>
            </a:r>
            <a:endParaRPr sz="1100">
              <a:latin typeface="Arial"/>
              <a:cs typeface="Arial"/>
            </a:endParaRPr>
          </a:p>
        </p:txBody>
      </p:sp>
      <p:sp>
        <p:nvSpPr>
          <p:cNvPr id="3" name="object 3"/>
          <p:cNvSpPr txBox="1"/>
          <p:nvPr/>
        </p:nvSpPr>
        <p:spPr>
          <a:xfrm>
            <a:off x="901700" y="895605"/>
            <a:ext cx="5902325" cy="8741496"/>
          </a:xfrm>
          <a:prstGeom prst="rect">
            <a:avLst/>
          </a:prstGeom>
        </p:spPr>
        <p:txBody>
          <a:bodyPr vert="horz" wrap="square" lIns="0" tIns="13335" rIns="0" bIns="0" rtlCol="0">
            <a:spAutoFit/>
          </a:bodyPr>
          <a:lstStyle/>
          <a:p>
            <a:pPr marL="12699">
              <a:spcBef>
                <a:spcPts val="105"/>
              </a:spcBef>
            </a:pPr>
            <a:r>
              <a:rPr sz="1050">
                <a:solidFill>
                  <a:srgbClr val="363636"/>
                </a:solidFill>
                <a:latin typeface="Arial"/>
                <a:cs typeface="Arial"/>
              </a:rPr>
              <a:t>Example 1:</a:t>
            </a:r>
            <a:endParaRPr sz="1050">
              <a:latin typeface="Arial"/>
              <a:cs typeface="Arial"/>
            </a:endParaRPr>
          </a:p>
          <a:p>
            <a:pPr>
              <a:spcBef>
                <a:spcPts val="35"/>
              </a:spcBef>
            </a:pPr>
            <a:endParaRPr sz="1200">
              <a:latin typeface="Arial"/>
              <a:cs typeface="Arial"/>
            </a:endParaRPr>
          </a:p>
          <a:p>
            <a:pPr marL="12699" marR="184137">
              <a:lnSpc>
                <a:spcPct val="116199"/>
              </a:lnSpc>
            </a:pPr>
            <a:r>
              <a:rPr sz="1050">
                <a:solidFill>
                  <a:srgbClr val="363636"/>
                </a:solidFill>
                <a:latin typeface="Arial"/>
                <a:cs typeface="Arial"/>
              </a:rPr>
              <a:t>“Mr./Mrs. Customer, you told me that you definitely want the sofa and love and you were thinking about  either the chair or a recliner. So, do you want to go with the chair or the recliner?”</a:t>
            </a:r>
            <a:endParaRPr sz="1050">
              <a:latin typeface="Arial"/>
              <a:cs typeface="Arial"/>
            </a:endParaRPr>
          </a:p>
          <a:p>
            <a:pPr>
              <a:spcBef>
                <a:spcPts val="35"/>
              </a:spcBef>
            </a:pPr>
            <a:endParaRPr sz="1200">
              <a:latin typeface="Arial"/>
              <a:cs typeface="Arial"/>
            </a:endParaRPr>
          </a:p>
          <a:p>
            <a:pPr marL="12699" marR="72385">
              <a:lnSpc>
                <a:spcPct val="116199"/>
              </a:lnSpc>
            </a:pPr>
            <a:r>
              <a:rPr sz="1050">
                <a:solidFill>
                  <a:srgbClr val="363636"/>
                </a:solidFill>
                <a:latin typeface="Arial"/>
                <a:cs typeface="Arial"/>
              </a:rPr>
              <a:t>Whatever the answer, chair/recliner/neither, you assume the sale is done at that moment and start writing  the ticket.</a:t>
            </a:r>
            <a:endParaRPr sz="1050">
              <a:latin typeface="Arial"/>
              <a:cs typeface="Arial"/>
            </a:endParaRPr>
          </a:p>
          <a:p>
            <a:pPr>
              <a:spcBef>
                <a:spcPts val="10"/>
              </a:spcBef>
            </a:pPr>
            <a:endParaRPr sz="1400">
              <a:latin typeface="Arial"/>
              <a:cs typeface="Arial"/>
            </a:endParaRPr>
          </a:p>
          <a:p>
            <a:pPr marL="12699"/>
            <a:r>
              <a:rPr sz="1050">
                <a:solidFill>
                  <a:srgbClr val="363636"/>
                </a:solidFill>
                <a:latin typeface="Arial"/>
                <a:cs typeface="Arial"/>
              </a:rPr>
              <a:t>Example 2:</a:t>
            </a:r>
            <a:endParaRPr sz="1050">
              <a:latin typeface="Arial"/>
              <a:cs typeface="Arial"/>
            </a:endParaRPr>
          </a:p>
          <a:p>
            <a:pPr>
              <a:spcBef>
                <a:spcPts val="35"/>
              </a:spcBef>
            </a:pPr>
            <a:endParaRPr sz="1200">
              <a:latin typeface="Arial"/>
              <a:cs typeface="Arial"/>
            </a:endParaRPr>
          </a:p>
          <a:p>
            <a:pPr marL="12699" marR="16509">
              <a:lnSpc>
                <a:spcPct val="116199"/>
              </a:lnSpc>
              <a:spcBef>
                <a:spcPts val="5"/>
              </a:spcBef>
            </a:pPr>
            <a:r>
              <a:rPr sz="1050">
                <a:solidFill>
                  <a:srgbClr val="363636"/>
                </a:solidFill>
                <a:latin typeface="Arial"/>
                <a:cs typeface="Arial"/>
              </a:rPr>
              <a:t>“Mr./Mrs. Customer, are you going to take advantage of our interest free programs or pay cash?” Once they  answer, you assume the sale and roll with it.</a:t>
            </a:r>
            <a:endParaRPr sz="1050">
              <a:latin typeface="Arial"/>
              <a:cs typeface="Arial"/>
            </a:endParaRPr>
          </a:p>
          <a:p>
            <a:pPr marL="12699" marR="486374">
              <a:lnSpc>
                <a:spcPct val="228600"/>
              </a:lnSpc>
            </a:pPr>
            <a:r>
              <a:rPr sz="1050">
                <a:solidFill>
                  <a:srgbClr val="363636"/>
                </a:solidFill>
                <a:latin typeface="Arial"/>
                <a:cs typeface="Arial"/>
              </a:rPr>
              <a:t>There are hundreds of combinations of this close and, as you can see, the questions are easy to ask.  The worst response you will get is when they say, “Oh I am not ready right now.”</a:t>
            </a:r>
            <a:endParaRPr sz="1050">
              <a:latin typeface="Arial"/>
              <a:cs typeface="Arial"/>
            </a:endParaRPr>
          </a:p>
          <a:p>
            <a:pPr>
              <a:spcBef>
                <a:spcPts val="40"/>
              </a:spcBef>
            </a:pPr>
            <a:endParaRPr sz="1150">
              <a:latin typeface="Arial"/>
              <a:cs typeface="Arial"/>
            </a:endParaRPr>
          </a:p>
          <a:p>
            <a:pPr marL="469866" marR="503518" indent="-228583">
              <a:lnSpc>
                <a:spcPct val="118100"/>
              </a:lnSpc>
              <a:spcBef>
                <a:spcPts val="5"/>
              </a:spcBef>
              <a:buClr>
                <a:srgbClr val="000000"/>
              </a:buClr>
              <a:buSzPct val="95238"/>
              <a:buFont typeface="Symbol"/>
              <a:buChar char=""/>
              <a:tabLst>
                <a:tab pos="469231" algn="l"/>
                <a:tab pos="469866" algn="l"/>
              </a:tabLst>
            </a:pPr>
            <a:r>
              <a:rPr sz="1050">
                <a:solidFill>
                  <a:srgbClr val="363636"/>
                </a:solidFill>
                <a:latin typeface="Arial"/>
                <a:cs typeface="Arial"/>
              </a:rPr>
              <a:t>Right now, does not mean “NOT TODAY,” it means I need either more information or more  convincing! Time to sell.</a:t>
            </a:r>
            <a:endParaRPr sz="1050">
              <a:latin typeface="Arial"/>
              <a:cs typeface="Arial"/>
            </a:endParaRPr>
          </a:p>
          <a:p>
            <a:pPr>
              <a:spcBef>
                <a:spcPts val="5"/>
              </a:spcBef>
            </a:pPr>
            <a:endParaRPr sz="1400">
              <a:latin typeface="Arial"/>
              <a:cs typeface="Arial"/>
            </a:endParaRPr>
          </a:p>
          <a:p>
            <a:pPr marL="12699">
              <a:spcBef>
                <a:spcPts val="5"/>
              </a:spcBef>
            </a:pPr>
            <a:r>
              <a:rPr sz="1050">
                <a:solidFill>
                  <a:srgbClr val="363636"/>
                </a:solidFill>
                <a:latin typeface="Arial"/>
                <a:cs typeface="Arial"/>
              </a:rPr>
              <a:t>Your key to success with this close is centered around 3 things:</a:t>
            </a:r>
            <a:endParaRPr sz="1050">
              <a:latin typeface="Arial"/>
              <a:cs typeface="Arial"/>
            </a:endParaRPr>
          </a:p>
          <a:p>
            <a:pPr>
              <a:spcBef>
                <a:spcPts val="5"/>
              </a:spcBef>
            </a:pPr>
            <a:endParaRPr sz="1400">
              <a:latin typeface="Arial"/>
              <a:cs typeface="Arial"/>
            </a:endParaRPr>
          </a:p>
          <a:p>
            <a:pPr marL="469866" indent="-228583">
              <a:spcBef>
                <a:spcPts val="5"/>
              </a:spcBef>
              <a:buClr>
                <a:srgbClr val="000000"/>
              </a:buClr>
              <a:buSzPct val="95238"/>
              <a:buAutoNum type="arabicPeriod"/>
              <a:tabLst>
                <a:tab pos="469231" algn="l"/>
                <a:tab pos="469866" algn="l"/>
              </a:tabLst>
            </a:pPr>
            <a:r>
              <a:rPr sz="1050">
                <a:solidFill>
                  <a:srgbClr val="363636"/>
                </a:solidFill>
                <a:latin typeface="Arial"/>
                <a:cs typeface="Arial"/>
              </a:rPr>
              <a:t>You must do it.</a:t>
            </a:r>
            <a:endParaRPr sz="1050">
              <a:latin typeface="Arial"/>
              <a:cs typeface="Arial"/>
            </a:endParaRPr>
          </a:p>
          <a:p>
            <a:pPr marL="469866" indent="-228583">
              <a:spcBef>
                <a:spcPts val="200"/>
              </a:spcBef>
              <a:buClr>
                <a:srgbClr val="000000"/>
              </a:buClr>
              <a:buSzPct val="95238"/>
              <a:buAutoNum type="arabicPeriod"/>
              <a:tabLst>
                <a:tab pos="469231" algn="l"/>
                <a:tab pos="469866" algn="l"/>
              </a:tabLst>
            </a:pPr>
            <a:r>
              <a:rPr sz="1050">
                <a:solidFill>
                  <a:srgbClr val="363636"/>
                </a:solidFill>
                <a:latin typeface="Arial"/>
                <a:cs typeface="Arial"/>
              </a:rPr>
              <a:t>You must take the answer to the question as signal to proceed with the sale.</a:t>
            </a:r>
            <a:endParaRPr sz="1050">
              <a:latin typeface="Arial"/>
              <a:cs typeface="Arial"/>
            </a:endParaRPr>
          </a:p>
          <a:p>
            <a:pPr marL="469866" marR="282554" indent="-228583">
              <a:lnSpc>
                <a:spcPts val="1490"/>
              </a:lnSpc>
              <a:spcBef>
                <a:spcPts val="65"/>
              </a:spcBef>
              <a:buClr>
                <a:srgbClr val="000000"/>
              </a:buClr>
              <a:buSzPct val="95238"/>
              <a:buAutoNum type="arabicPeriod"/>
              <a:tabLst>
                <a:tab pos="469231" algn="l"/>
                <a:tab pos="469866" algn="l"/>
              </a:tabLst>
            </a:pPr>
            <a:r>
              <a:rPr sz="1050">
                <a:solidFill>
                  <a:srgbClr val="363636"/>
                </a:solidFill>
                <a:latin typeface="Arial"/>
                <a:cs typeface="Arial"/>
              </a:rPr>
              <a:t>If the answer is “Not right now” it means you have more work to do. You must not take it as an  absolute no. Press on and solve the “Magic Problem.”</a:t>
            </a:r>
            <a:endParaRPr sz="1050">
              <a:latin typeface="Arial"/>
              <a:cs typeface="Arial"/>
            </a:endParaRPr>
          </a:p>
          <a:p>
            <a:pPr>
              <a:spcBef>
                <a:spcPts val="35"/>
              </a:spcBef>
            </a:pPr>
            <a:endParaRPr sz="1300">
              <a:latin typeface="Arial"/>
              <a:cs typeface="Arial"/>
            </a:endParaRPr>
          </a:p>
          <a:p>
            <a:pPr marL="12699"/>
            <a:r>
              <a:rPr sz="1050" b="1">
                <a:solidFill>
                  <a:srgbClr val="363636"/>
                </a:solidFill>
                <a:latin typeface="Arial"/>
                <a:cs typeface="Arial"/>
              </a:rPr>
              <a:t>The Triple Close</a:t>
            </a:r>
            <a:endParaRPr sz="1050">
              <a:latin typeface="Arial"/>
              <a:cs typeface="Arial"/>
            </a:endParaRPr>
          </a:p>
          <a:p>
            <a:pPr>
              <a:spcBef>
                <a:spcPts val="40"/>
              </a:spcBef>
            </a:pPr>
            <a:endParaRPr sz="1350">
              <a:latin typeface="Arial"/>
              <a:cs typeface="Arial"/>
            </a:endParaRPr>
          </a:p>
          <a:p>
            <a:pPr marL="12699">
              <a:spcBef>
                <a:spcPts val="5"/>
              </a:spcBef>
            </a:pPr>
            <a:r>
              <a:rPr sz="1050">
                <a:solidFill>
                  <a:srgbClr val="363636"/>
                </a:solidFill>
                <a:latin typeface="Arial"/>
                <a:cs typeface="Arial"/>
              </a:rPr>
              <a:t>The triple close is used in calculating final comparison pricing for your customer.</a:t>
            </a:r>
            <a:endParaRPr sz="1050">
              <a:latin typeface="Arial"/>
              <a:cs typeface="Arial"/>
            </a:endParaRPr>
          </a:p>
          <a:p>
            <a:pPr>
              <a:spcBef>
                <a:spcPts val="5"/>
              </a:spcBef>
            </a:pPr>
            <a:endParaRPr sz="1400">
              <a:latin typeface="Arial"/>
              <a:cs typeface="Arial"/>
            </a:endParaRPr>
          </a:p>
          <a:p>
            <a:pPr marL="12699">
              <a:spcBef>
                <a:spcPts val="5"/>
              </a:spcBef>
            </a:pPr>
            <a:r>
              <a:rPr sz="1050">
                <a:solidFill>
                  <a:srgbClr val="363636"/>
                </a:solidFill>
                <a:latin typeface="Arial"/>
                <a:cs typeface="Arial"/>
              </a:rPr>
              <a:t>When getting a price together, make sure that you take the time to give them 3 options.</a:t>
            </a:r>
            <a:endParaRPr sz="1050">
              <a:latin typeface="Arial"/>
              <a:cs typeface="Arial"/>
            </a:endParaRPr>
          </a:p>
          <a:p>
            <a:pPr>
              <a:spcBef>
                <a:spcPts val="5"/>
              </a:spcBef>
            </a:pPr>
            <a:endParaRPr sz="1400">
              <a:latin typeface="Arial"/>
              <a:cs typeface="Arial"/>
            </a:endParaRPr>
          </a:p>
          <a:p>
            <a:pPr marL="469866" indent="-228583">
              <a:spcBef>
                <a:spcPts val="5"/>
              </a:spcBef>
              <a:buClr>
                <a:srgbClr val="000000"/>
              </a:buClr>
              <a:buSzPct val="95238"/>
              <a:buAutoNum type="arabicPeriod"/>
              <a:tabLst>
                <a:tab pos="469231" algn="l"/>
                <a:tab pos="469866" algn="l"/>
              </a:tabLst>
            </a:pPr>
            <a:r>
              <a:rPr sz="1050">
                <a:solidFill>
                  <a:srgbClr val="363636"/>
                </a:solidFill>
                <a:latin typeface="Arial"/>
                <a:cs typeface="Arial"/>
              </a:rPr>
              <a:t>Long Term Financing price and payment with full total, including Peace of Mind, Delivery, and Tax.</a:t>
            </a:r>
            <a:endParaRPr sz="1050">
              <a:latin typeface="Arial"/>
              <a:cs typeface="Arial"/>
            </a:endParaRPr>
          </a:p>
          <a:p>
            <a:pPr marL="469866" indent="-228583">
              <a:spcBef>
                <a:spcPts val="200"/>
              </a:spcBef>
              <a:buClr>
                <a:srgbClr val="000000"/>
              </a:buClr>
              <a:buSzPct val="95238"/>
              <a:buAutoNum type="arabicPeriod"/>
              <a:tabLst>
                <a:tab pos="469231" algn="l"/>
                <a:tab pos="469866" algn="l"/>
              </a:tabLst>
            </a:pPr>
            <a:r>
              <a:rPr sz="1050">
                <a:solidFill>
                  <a:srgbClr val="363636"/>
                </a:solidFill>
                <a:latin typeface="Arial"/>
                <a:cs typeface="Arial"/>
              </a:rPr>
              <a:t>36 Months price and payment with full total as above.</a:t>
            </a:r>
            <a:endParaRPr sz="1050">
              <a:latin typeface="Arial"/>
              <a:cs typeface="Arial"/>
            </a:endParaRPr>
          </a:p>
          <a:p>
            <a:pPr marL="469866" indent="-228583">
              <a:spcBef>
                <a:spcPts val="229"/>
              </a:spcBef>
              <a:buClr>
                <a:srgbClr val="000000"/>
              </a:buClr>
              <a:buSzPct val="95238"/>
              <a:buAutoNum type="arabicPeriod"/>
              <a:tabLst>
                <a:tab pos="469231" algn="l"/>
                <a:tab pos="469866" algn="l"/>
              </a:tabLst>
            </a:pPr>
            <a:r>
              <a:rPr sz="1050">
                <a:solidFill>
                  <a:srgbClr val="363636"/>
                </a:solidFill>
                <a:latin typeface="Arial"/>
                <a:cs typeface="Arial"/>
              </a:rPr>
              <a:t>Cash price with full total as above.</a:t>
            </a:r>
            <a:endParaRPr sz="1050">
              <a:latin typeface="Arial"/>
              <a:cs typeface="Arial"/>
            </a:endParaRPr>
          </a:p>
          <a:p>
            <a:pPr>
              <a:lnSpc>
                <a:spcPct val="100000"/>
              </a:lnSpc>
            </a:pPr>
            <a:endParaRPr sz="1200">
              <a:latin typeface="Arial"/>
              <a:cs typeface="Arial"/>
            </a:endParaRPr>
          </a:p>
          <a:p>
            <a:pPr marL="12699" marR="15239">
              <a:lnSpc>
                <a:spcPct val="117100"/>
              </a:lnSpc>
            </a:pPr>
            <a:r>
              <a:rPr sz="1050">
                <a:solidFill>
                  <a:srgbClr val="363636"/>
                </a:solidFill>
                <a:latin typeface="Arial"/>
                <a:cs typeface="Arial"/>
              </a:rPr>
              <a:t>These 3 options (Triple Close) are then presented to the guest as their “options” and you ask which one they  want to go with. When they respond with the one, they want, you take it as a final decision and proceed  accordingly.</a:t>
            </a:r>
            <a:endParaRPr sz="1050">
              <a:latin typeface="Arial"/>
              <a:cs typeface="Arial"/>
            </a:endParaRPr>
          </a:p>
          <a:p>
            <a:pPr>
              <a:spcBef>
                <a:spcPts val="35"/>
              </a:spcBef>
            </a:pPr>
            <a:endParaRPr sz="1200">
              <a:latin typeface="Arial"/>
              <a:cs typeface="Arial"/>
            </a:endParaRPr>
          </a:p>
          <a:p>
            <a:pPr marL="12699" marR="5080">
              <a:lnSpc>
                <a:spcPct val="116199"/>
              </a:lnSpc>
            </a:pPr>
            <a:r>
              <a:rPr sz="1050">
                <a:solidFill>
                  <a:srgbClr val="363636"/>
                </a:solidFill>
                <a:latin typeface="Arial"/>
                <a:cs typeface="Arial"/>
              </a:rPr>
              <a:t>A huge KEY to executing the TRIPLE CLOSE is to get your customer to LEAN IN to see/review the totals. In the  book “Pre-Suasion” it explains that studies have shown that the level of acceptance and ultimately the</a:t>
            </a:r>
            <a:endParaRPr sz="1050">
              <a:latin typeface="Arial"/>
              <a:cs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79450" y="661466"/>
            <a:ext cx="6413499" cy="8735468"/>
          </a:xfrm>
          <a:prstGeom prst="rect">
            <a:avLst/>
          </a:prstGeom>
        </p:spPr>
        <p:txBody>
          <a:bodyPr vert="horz" wrap="square" lIns="0" tIns="12700" rIns="0" bIns="0" rtlCol="0">
            <a:spAutoFit/>
          </a:bodyPr>
          <a:lstStyle/>
          <a:p>
            <a:pPr marR="5080" algn="r">
              <a:spcBef>
                <a:spcPts val="100"/>
              </a:spcBef>
            </a:pPr>
            <a:r>
              <a:rPr sz="1100">
                <a:latin typeface="Arial"/>
                <a:cs typeface="Arial"/>
              </a:rPr>
              <a:t>45</a:t>
            </a:r>
          </a:p>
          <a:p>
            <a:pPr>
              <a:lnSpc>
                <a:spcPct val="100000"/>
              </a:lnSpc>
            </a:pPr>
            <a:endParaRPr sz="1200">
              <a:latin typeface="Arial"/>
              <a:cs typeface="Arial"/>
            </a:endParaRPr>
          </a:p>
          <a:p>
            <a:pPr marL="12699" marR="116831">
              <a:lnSpc>
                <a:spcPct val="116199"/>
              </a:lnSpc>
              <a:spcBef>
                <a:spcPts val="725"/>
              </a:spcBef>
            </a:pPr>
            <a:r>
              <a:rPr sz="1050">
                <a:solidFill>
                  <a:srgbClr val="363636"/>
                </a:solidFill>
                <a:latin typeface="Arial"/>
                <a:cs typeface="Arial"/>
              </a:rPr>
              <a:t>success rates of proposals are increased greatly when the customer is put in the position to lean in closer to  you, and you to them, to deliver the proposal.</a:t>
            </a:r>
            <a:endParaRPr sz="1050">
              <a:latin typeface="Arial"/>
              <a:cs typeface="Arial"/>
            </a:endParaRPr>
          </a:p>
          <a:p>
            <a:pPr>
              <a:spcBef>
                <a:spcPts val="10"/>
              </a:spcBef>
            </a:pPr>
            <a:endParaRPr sz="1400">
              <a:latin typeface="Arial"/>
              <a:cs typeface="Arial"/>
            </a:endParaRPr>
          </a:p>
          <a:p>
            <a:pPr marL="12699"/>
            <a:r>
              <a:rPr sz="1050" b="1">
                <a:solidFill>
                  <a:srgbClr val="363636"/>
                </a:solidFill>
                <a:latin typeface="Arial"/>
                <a:cs typeface="Arial"/>
              </a:rPr>
              <a:t>Handling “I want to think about it.”</a:t>
            </a:r>
            <a:endParaRPr sz="1050">
              <a:latin typeface="Arial"/>
              <a:cs typeface="Arial"/>
            </a:endParaRPr>
          </a:p>
          <a:p>
            <a:pPr>
              <a:spcBef>
                <a:spcPts val="35"/>
              </a:spcBef>
            </a:pPr>
            <a:endParaRPr sz="1200">
              <a:latin typeface="Arial"/>
              <a:cs typeface="Arial"/>
            </a:endParaRPr>
          </a:p>
          <a:p>
            <a:pPr marL="12699" marR="81909">
              <a:lnSpc>
                <a:spcPct val="116199"/>
              </a:lnSpc>
            </a:pPr>
            <a:r>
              <a:rPr sz="1050">
                <a:solidFill>
                  <a:srgbClr val="363636"/>
                </a:solidFill>
                <a:latin typeface="Arial"/>
                <a:cs typeface="Arial"/>
              </a:rPr>
              <a:t>This is one of the more common push offs/objections that you get. Although we cannot overcome this every  time, we can overcome it MORE TIMES if we execute on some proven strategies.</a:t>
            </a:r>
            <a:endParaRPr sz="1050">
              <a:latin typeface="Arial"/>
              <a:cs typeface="Arial"/>
            </a:endParaRPr>
          </a:p>
          <a:p>
            <a:pPr>
              <a:spcBef>
                <a:spcPts val="10"/>
              </a:spcBef>
            </a:pPr>
            <a:endParaRPr sz="1400">
              <a:latin typeface="Arial"/>
              <a:cs typeface="Arial"/>
            </a:endParaRPr>
          </a:p>
          <a:p>
            <a:pPr marL="499709" indent="-259060">
              <a:buClr>
                <a:srgbClr val="000000"/>
              </a:buClr>
              <a:buSzPct val="95238"/>
              <a:buAutoNum type="arabicPeriod"/>
              <a:tabLst>
                <a:tab pos="499709" algn="l"/>
                <a:tab pos="500344" algn="l"/>
              </a:tabLst>
            </a:pPr>
            <a:r>
              <a:rPr sz="1050" b="1">
                <a:solidFill>
                  <a:srgbClr val="363636"/>
                </a:solidFill>
                <a:latin typeface="Arial"/>
                <a:cs typeface="Arial"/>
              </a:rPr>
              <a:t>Get them to think about it while still in the store.</a:t>
            </a:r>
            <a:endParaRPr sz="1050">
              <a:latin typeface="Arial"/>
              <a:cs typeface="Arial"/>
            </a:endParaRPr>
          </a:p>
          <a:p>
            <a:pPr marL="927033" lvl="1" indent="-228583">
              <a:spcBef>
                <a:spcPts val="204"/>
              </a:spcBef>
              <a:buClr>
                <a:srgbClr val="000000"/>
              </a:buClr>
              <a:buSzPct val="95238"/>
              <a:buFont typeface="Arial"/>
              <a:buAutoNum type="alphaLcPeriod"/>
              <a:tabLst>
                <a:tab pos="926397" algn="l"/>
                <a:tab pos="927033" algn="l"/>
              </a:tabLst>
            </a:pPr>
            <a:r>
              <a:rPr sz="1050" b="1">
                <a:solidFill>
                  <a:srgbClr val="363636"/>
                </a:solidFill>
                <a:latin typeface="Arial"/>
                <a:cs typeface="Arial"/>
              </a:rPr>
              <a:t>Do not give them their “Ticket to Leave.” </a:t>
            </a:r>
            <a:r>
              <a:rPr sz="1050">
                <a:solidFill>
                  <a:srgbClr val="363636"/>
                </a:solidFill>
                <a:latin typeface="Arial"/>
                <a:cs typeface="Arial"/>
              </a:rPr>
              <a:t>Too many times as soon as we hear “I want to</a:t>
            </a:r>
            <a:endParaRPr sz="1050">
              <a:latin typeface="Arial"/>
              <a:cs typeface="Arial"/>
            </a:endParaRPr>
          </a:p>
          <a:p>
            <a:pPr marL="927033" marR="144770">
              <a:lnSpc>
                <a:spcPct val="117100"/>
              </a:lnSpc>
              <a:spcBef>
                <a:spcPts val="10"/>
              </a:spcBef>
            </a:pPr>
            <a:r>
              <a:rPr sz="1050">
                <a:solidFill>
                  <a:srgbClr val="363636"/>
                </a:solidFill>
                <a:latin typeface="Arial"/>
                <a:cs typeface="Arial"/>
              </a:rPr>
              <a:t>think about it,” we immediately assume that the customer is leaving an we hand them our  card (Ticket to Leave). Getting them to stay in the store to think can be the difference  between getting the sale or the customer leaving and purchasing elsewhere.</a:t>
            </a:r>
            <a:endParaRPr sz="1050">
              <a:latin typeface="Arial"/>
              <a:cs typeface="Arial"/>
            </a:endParaRPr>
          </a:p>
          <a:p>
            <a:pPr marL="927033" lvl="1" indent="-228583">
              <a:spcBef>
                <a:spcPts val="204"/>
              </a:spcBef>
              <a:buClr>
                <a:srgbClr val="000000"/>
              </a:buClr>
              <a:buSzPct val="95238"/>
              <a:buAutoNum type="alphaLcPeriod" startAt="2"/>
              <a:tabLst>
                <a:tab pos="926397" algn="l"/>
                <a:tab pos="927033" algn="l"/>
              </a:tabLst>
            </a:pPr>
            <a:r>
              <a:rPr sz="1050">
                <a:solidFill>
                  <a:srgbClr val="363636"/>
                </a:solidFill>
                <a:latin typeface="Arial"/>
                <a:cs typeface="Arial"/>
              </a:rPr>
              <a:t>Customer: “We really want to go and think about it.” RSA: I tell you what, you guys sit right</a:t>
            </a:r>
            <a:endParaRPr sz="1050">
              <a:latin typeface="Arial"/>
              <a:cs typeface="Arial"/>
            </a:endParaRPr>
          </a:p>
          <a:p>
            <a:pPr marL="927033" marR="78734">
              <a:lnSpc>
                <a:spcPct val="116799"/>
              </a:lnSpc>
              <a:spcBef>
                <a:spcPts val="20"/>
              </a:spcBef>
            </a:pPr>
            <a:r>
              <a:rPr sz="1050">
                <a:solidFill>
                  <a:srgbClr val="363636"/>
                </a:solidFill>
                <a:latin typeface="Arial"/>
                <a:cs typeface="Arial"/>
              </a:rPr>
              <a:t>here on your new furniture and I will go and get you a total and check stock on your  merchandise.” Once you say this, begin to walk away and then turn around and ask, “Hey  Mr./Mrs. Customer, were you guys going to pay cash or take advantage of our Interest Free  Programs?” If they say Interest Free, ask for their Driver’s License and start the process of  getting them approved. If they stop you and say they are not ready at that point, then  proceed to get them a price on paying cash and utilizing LTF (Long Term Financing). If they  say cash then say, “Great, cash is the lowest price. I will get that total and be right back.”</a:t>
            </a:r>
            <a:endParaRPr sz="1050">
              <a:latin typeface="Arial"/>
              <a:cs typeface="Arial"/>
            </a:endParaRPr>
          </a:p>
          <a:p>
            <a:pPr marL="927033" lvl="1" indent="-228583">
              <a:spcBef>
                <a:spcPts val="200"/>
              </a:spcBef>
              <a:buClr>
                <a:srgbClr val="000000"/>
              </a:buClr>
              <a:buSzPct val="95238"/>
              <a:buAutoNum type="alphaLcPeriod" startAt="3"/>
              <a:tabLst>
                <a:tab pos="926397" algn="l"/>
                <a:tab pos="927033" algn="l"/>
              </a:tabLst>
            </a:pPr>
            <a:r>
              <a:rPr sz="1050">
                <a:solidFill>
                  <a:srgbClr val="363636"/>
                </a:solidFill>
                <a:latin typeface="Arial"/>
                <a:cs typeface="Arial"/>
              </a:rPr>
              <a:t>Make sure your customer has something to “think about.” Many times, we send them on</a:t>
            </a:r>
            <a:endParaRPr sz="1050">
              <a:latin typeface="Arial"/>
              <a:cs typeface="Arial"/>
            </a:endParaRPr>
          </a:p>
          <a:p>
            <a:pPr marL="927033" marR="99688">
              <a:lnSpc>
                <a:spcPct val="117100"/>
              </a:lnSpc>
              <a:spcBef>
                <a:spcPts val="15"/>
              </a:spcBef>
            </a:pPr>
            <a:r>
              <a:rPr sz="1050">
                <a:solidFill>
                  <a:srgbClr val="363636"/>
                </a:solidFill>
                <a:latin typeface="Arial"/>
                <a:cs typeface="Arial"/>
              </a:rPr>
              <a:t>their merry way, and they do not know the price, lead times, availability, etc. Do not allow  your customer to go out on the street without this critical information to consider. Grant  Cardone says “If you do not make a proposal, you will not close the sale,” “If you do not  solve the Magic Problem, you will not close the sale,” and “If you do not deal with all of the  influencers, you will not close the sale.”</a:t>
            </a:r>
            <a:endParaRPr sz="1050">
              <a:latin typeface="Arial"/>
              <a:cs typeface="Arial"/>
            </a:endParaRPr>
          </a:p>
          <a:p>
            <a:pPr marL="499709" indent="-259060">
              <a:spcBef>
                <a:spcPts val="204"/>
              </a:spcBef>
              <a:buClr>
                <a:srgbClr val="000000"/>
              </a:buClr>
              <a:buSzPct val="95238"/>
              <a:buAutoNum type="arabicPeriod" startAt="2"/>
              <a:tabLst>
                <a:tab pos="499709" algn="l"/>
                <a:tab pos="500344" algn="l"/>
              </a:tabLst>
            </a:pPr>
            <a:r>
              <a:rPr sz="1050" b="1">
                <a:solidFill>
                  <a:srgbClr val="363636"/>
                </a:solidFill>
                <a:latin typeface="Arial"/>
                <a:cs typeface="Arial"/>
              </a:rPr>
              <a:t>Use the 4 C’s. Clarify/Confirm/Commit/Close</a:t>
            </a:r>
            <a:endParaRPr sz="1050">
              <a:latin typeface="Arial"/>
              <a:cs typeface="Arial"/>
            </a:endParaRPr>
          </a:p>
          <a:p>
            <a:pPr marL="927033" lvl="1" indent="-228583">
              <a:spcBef>
                <a:spcPts val="200"/>
              </a:spcBef>
              <a:buClr>
                <a:srgbClr val="000000"/>
              </a:buClr>
              <a:buSzPct val="95238"/>
              <a:buAutoNum type="alphaLcPeriod"/>
              <a:tabLst>
                <a:tab pos="926397" algn="l"/>
                <a:tab pos="927033" algn="l"/>
              </a:tabLst>
            </a:pPr>
            <a:r>
              <a:rPr sz="1050">
                <a:solidFill>
                  <a:srgbClr val="363636"/>
                </a:solidFill>
                <a:latin typeface="Arial"/>
                <a:cs typeface="Arial"/>
              </a:rPr>
              <a:t>Customer: “Even though we drew out the room I really need to go and measure.”</a:t>
            </a:r>
            <a:endParaRPr sz="1050">
              <a:latin typeface="Arial"/>
              <a:cs typeface="Arial"/>
            </a:endParaRPr>
          </a:p>
          <a:p>
            <a:pPr marL="927033" lvl="1" indent="-228583">
              <a:spcBef>
                <a:spcPts val="229"/>
              </a:spcBef>
              <a:buClr>
                <a:srgbClr val="000000"/>
              </a:buClr>
              <a:buSzPct val="95238"/>
              <a:buAutoNum type="alphaLcPeriod"/>
              <a:tabLst>
                <a:tab pos="926397" algn="l"/>
                <a:tab pos="927033" algn="l"/>
              </a:tabLst>
            </a:pPr>
            <a:r>
              <a:rPr sz="1050">
                <a:solidFill>
                  <a:srgbClr val="363636"/>
                </a:solidFill>
                <a:latin typeface="Arial"/>
                <a:cs typeface="Arial"/>
              </a:rPr>
              <a:t>RSA: </a:t>
            </a:r>
            <a:r>
              <a:rPr sz="1050" b="1">
                <a:solidFill>
                  <a:srgbClr val="363636"/>
                </a:solidFill>
                <a:latin typeface="Arial"/>
                <a:cs typeface="Arial"/>
              </a:rPr>
              <a:t>Clarify </a:t>
            </a:r>
            <a:r>
              <a:rPr sz="1050">
                <a:solidFill>
                  <a:srgbClr val="363636"/>
                </a:solidFill>
                <a:latin typeface="Arial"/>
                <a:cs typeface="Arial"/>
              </a:rPr>
              <a:t>- “So you said you need to go and measure?”</a:t>
            </a:r>
            <a:endParaRPr sz="1050">
              <a:latin typeface="Arial"/>
              <a:cs typeface="Arial"/>
            </a:endParaRPr>
          </a:p>
          <a:p>
            <a:pPr marL="927033" lvl="1" indent="-228583">
              <a:spcBef>
                <a:spcPts val="204"/>
              </a:spcBef>
              <a:buClr>
                <a:srgbClr val="000000"/>
              </a:buClr>
              <a:buSzPct val="95238"/>
              <a:buAutoNum type="alphaLcPeriod"/>
              <a:tabLst>
                <a:tab pos="926397" algn="l"/>
                <a:tab pos="927033" algn="l"/>
              </a:tabLst>
            </a:pPr>
            <a:r>
              <a:rPr sz="1050">
                <a:solidFill>
                  <a:srgbClr val="363636"/>
                </a:solidFill>
                <a:latin typeface="Arial"/>
                <a:cs typeface="Arial"/>
              </a:rPr>
              <a:t>Customer: “Yeah just want to be sure.”</a:t>
            </a:r>
            <a:endParaRPr sz="1050">
              <a:latin typeface="Arial"/>
              <a:cs typeface="Arial"/>
            </a:endParaRPr>
          </a:p>
          <a:p>
            <a:pPr marL="927033" marR="10159" lvl="1" indent="-228583">
              <a:lnSpc>
                <a:spcPct val="116199"/>
              </a:lnSpc>
              <a:spcBef>
                <a:spcPts val="25"/>
              </a:spcBef>
              <a:buClr>
                <a:srgbClr val="000000"/>
              </a:buClr>
              <a:buSzPct val="95238"/>
              <a:buAutoNum type="alphaLcPeriod"/>
              <a:tabLst>
                <a:tab pos="926397" algn="l"/>
                <a:tab pos="927033" algn="l"/>
              </a:tabLst>
            </a:pPr>
            <a:r>
              <a:rPr sz="1050">
                <a:solidFill>
                  <a:srgbClr val="363636"/>
                </a:solidFill>
                <a:latin typeface="Arial"/>
                <a:cs typeface="Arial"/>
              </a:rPr>
              <a:t>RSA: </a:t>
            </a:r>
            <a:r>
              <a:rPr sz="1050" b="1">
                <a:solidFill>
                  <a:srgbClr val="363636"/>
                </a:solidFill>
                <a:latin typeface="Arial"/>
                <a:cs typeface="Arial"/>
              </a:rPr>
              <a:t>Confirm </a:t>
            </a:r>
            <a:r>
              <a:rPr sz="1050">
                <a:solidFill>
                  <a:srgbClr val="363636"/>
                </a:solidFill>
                <a:latin typeface="Arial"/>
                <a:cs typeface="Arial"/>
              </a:rPr>
              <a:t>- “If you get home and measure and this will fit, is this the one you are going to  get?”</a:t>
            </a:r>
            <a:endParaRPr sz="1050">
              <a:latin typeface="Arial"/>
              <a:cs typeface="Arial"/>
            </a:endParaRPr>
          </a:p>
          <a:p>
            <a:pPr marL="927033" lvl="1" indent="-228583">
              <a:spcBef>
                <a:spcPts val="200"/>
              </a:spcBef>
              <a:buClr>
                <a:srgbClr val="000000"/>
              </a:buClr>
              <a:buSzPct val="95238"/>
              <a:buAutoNum type="alphaLcPeriod"/>
              <a:tabLst>
                <a:tab pos="926397" algn="l"/>
                <a:tab pos="927033" algn="l"/>
              </a:tabLst>
            </a:pPr>
            <a:r>
              <a:rPr sz="1050">
                <a:solidFill>
                  <a:srgbClr val="363636"/>
                </a:solidFill>
                <a:latin typeface="Arial"/>
                <a:cs typeface="Arial"/>
              </a:rPr>
              <a:t>Customer: “Yes, I really like it!”</a:t>
            </a:r>
            <a:endParaRPr sz="1050">
              <a:latin typeface="Arial"/>
              <a:cs typeface="Arial"/>
            </a:endParaRPr>
          </a:p>
          <a:p>
            <a:pPr marL="927033" marR="15874" lvl="1" indent="-228583">
              <a:lnSpc>
                <a:spcPct val="116199"/>
              </a:lnSpc>
              <a:spcBef>
                <a:spcPts val="25"/>
              </a:spcBef>
              <a:buClr>
                <a:srgbClr val="000000"/>
              </a:buClr>
              <a:buSzPct val="95238"/>
              <a:buAutoNum type="alphaLcPeriod"/>
              <a:tabLst>
                <a:tab pos="926397" algn="l"/>
                <a:tab pos="927033" algn="l"/>
              </a:tabLst>
            </a:pPr>
            <a:r>
              <a:rPr sz="1050">
                <a:solidFill>
                  <a:srgbClr val="363636"/>
                </a:solidFill>
                <a:latin typeface="Arial"/>
                <a:cs typeface="Arial"/>
              </a:rPr>
              <a:t>RSA: </a:t>
            </a:r>
            <a:r>
              <a:rPr sz="1050" b="1">
                <a:solidFill>
                  <a:srgbClr val="363636"/>
                </a:solidFill>
                <a:latin typeface="Arial"/>
                <a:cs typeface="Arial"/>
              </a:rPr>
              <a:t>Commit </a:t>
            </a:r>
            <a:r>
              <a:rPr sz="1050">
                <a:solidFill>
                  <a:srgbClr val="363636"/>
                </a:solidFill>
                <a:latin typeface="Arial"/>
                <a:cs typeface="Arial"/>
              </a:rPr>
              <a:t>- “So, can I call you late this afternoon and see if it fits?” Or “If it fits when can I  expect you to come back and take care of it?”</a:t>
            </a:r>
            <a:endParaRPr sz="1050">
              <a:latin typeface="Arial"/>
              <a:cs typeface="Arial"/>
            </a:endParaRPr>
          </a:p>
          <a:p>
            <a:pPr marL="927033" lvl="1" indent="-228583">
              <a:spcBef>
                <a:spcPts val="229"/>
              </a:spcBef>
              <a:buClr>
                <a:srgbClr val="000000"/>
              </a:buClr>
              <a:buSzPct val="95238"/>
              <a:buAutoNum type="alphaLcPeriod"/>
              <a:tabLst>
                <a:tab pos="926397" algn="l"/>
                <a:tab pos="927033" algn="l"/>
              </a:tabLst>
            </a:pPr>
            <a:r>
              <a:rPr sz="1050">
                <a:solidFill>
                  <a:srgbClr val="363636"/>
                </a:solidFill>
                <a:latin typeface="Arial"/>
                <a:cs typeface="Arial"/>
              </a:rPr>
              <a:t>Customer: “Sure or I will probably be back on Saturday.”</a:t>
            </a:r>
            <a:endParaRPr sz="1050">
              <a:latin typeface="Arial"/>
              <a:cs typeface="Arial"/>
            </a:endParaRPr>
          </a:p>
          <a:p>
            <a:pPr marL="927033" lvl="1" indent="-228583">
              <a:spcBef>
                <a:spcPts val="204"/>
              </a:spcBef>
              <a:buClr>
                <a:srgbClr val="000000"/>
              </a:buClr>
              <a:buSzPct val="95238"/>
              <a:buAutoNum type="alphaLcPeriod"/>
              <a:tabLst>
                <a:tab pos="926397" algn="l"/>
                <a:tab pos="927033" algn="l"/>
              </a:tabLst>
            </a:pPr>
            <a:r>
              <a:rPr sz="1050">
                <a:solidFill>
                  <a:srgbClr val="363636"/>
                </a:solidFill>
                <a:latin typeface="Arial"/>
                <a:cs typeface="Arial"/>
              </a:rPr>
              <a:t>RSA: </a:t>
            </a:r>
            <a:r>
              <a:rPr sz="1050" b="1">
                <a:solidFill>
                  <a:srgbClr val="363636"/>
                </a:solidFill>
                <a:latin typeface="Arial"/>
                <a:cs typeface="Arial"/>
              </a:rPr>
              <a:t>Close </a:t>
            </a:r>
            <a:r>
              <a:rPr sz="1050">
                <a:solidFill>
                  <a:srgbClr val="363636"/>
                </a:solidFill>
                <a:latin typeface="Arial"/>
                <a:cs typeface="Arial"/>
              </a:rPr>
              <a:t>- “Mr./Mrs. Customer, based on the drawing and what you explained that you</a:t>
            </a:r>
            <a:endParaRPr sz="1050">
              <a:latin typeface="Arial"/>
              <a:cs typeface="Arial"/>
            </a:endParaRPr>
          </a:p>
          <a:p>
            <a:pPr marL="927033" marR="22223">
              <a:lnSpc>
                <a:spcPct val="116799"/>
              </a:lnSpc>
              <a:spcBef>
                <a:spcPts val="15"/>
              </a:spcBef>
            </a:pPr>
            <a:r>
              <a:rPr sz="1050">
                <a:solidFill>
                  <a:srgbClr val="363636"/>
                </a:solidFill>
                <a:latin typeface="Arial"/>
                <a:cs typeface="Arial"/>
              </a:rPr>
              <a:t>have in your home currently, I am certain this will fit. I tell you what, why don’t we go ahead  and get the order locked in and in the event that it doesn’t fit, we can start over and switch  to something else. That way I can reserve the stock/lock in the price/get your financing done  to save you time/save you the time of having to drive back out/etc..., etc.…”</a:t>
            </a:r>
            <a:endParaRPr sz="1050">
              <a:latin typeface="Arial"/>
              <a:cs typeface="Arial"/>
            </a:endParaRPr>
          </a:p>
          <a:p>
            <a:pPr>
              <a:spcBef>
                <a:spcPts val="10"/>
              </a:spcBef>
            </a:pPr>
            <a:endParaRPr sz="1400">
              <a:latin typeface="Arial"/>
              <a:cs typeface="Arial"/>
            </a:endParaRPr>
          </a:p>
          <a:p>
            <a:pPr marL="12699"/>
            <a:r>
              <a:rPr sz="1050" b="1">
                <a:solidFill>
                  <a:srgbClr val="363636"/>
                </a:solidFill>
                <a:latin typeface="Arial"/>
                <a:cs typeface="Arial"/>
              </a:rPr>
              <a:t>If you cannot close, then get an appointment time set for a return visit.</a:t>
            </a:r>
            <a:endParaRPr sz="1050">
              <a:latin typeface="Arial"/>
              <a:cs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46</a:t>
            </a:r>
            <a:endParaRPr sz="1100">
              <a:latin typeface="Arial"/>
              <a:cs typeface="Arial"/>
            </a:endParaRPr>
          </a:p>
        </p:txBody>
      </p:sp>
      <p:sp>
        <p:nvSpPr>
          <p:cNvPr id="3" name="object 3"/>
          <p:cNvSpPr txBox="1"/>
          <p:nvPr/>
        </p:nvSpPr>
        <p:spPr>
          <a:xfrm>
            <a:off x="901700" y="895604"/>
            <a:ext cx="5899150" cy="5021375"/>
          </a:xfrm>
          <a:prstGeom prst="rect">
            <a:avLst/>
          </a:prstGeom>
        </p:spPr>
        <p:txBody>
          <a:bodyPr vert="horz" wrap="square" lIns="0" tIns="13335" rIns="0" bIns="0" rtlCol="0">
            <a:spAutoFit/>
          </a:bodyPr>
          <a:lstStyle/>
          <a:p>
            <a:pPr marL="12699">
              <a:spcBef>
                <a:spcPts val="105"/>
              </a:spcBef>
            </a:pPr>
            <a:r>
              <a:rPr sz="1050" b="1">
                <a:solidFill>
                  <a:srgbClr val="363636"/>
                </a:solidFill>
                <a:latin typeface="Arial"/>
                <a:cs typeface="Arial"/>
              </a:rPr>
              <a:t>The intended outcome is to gain COMMITMENT.</a:t>
            </a:r>
            <a:endParaRPr sz="1050">
              <a:latin typeface="Arial"/>
              <a:cs typeface="Arial"/>
            </a:endParaRPr>
          </a:p>
          <a:p>
            <a:pPr marL="469866" marR="3920204" indent="-228583">
              <a:lnSpc>
                <a:spcPct val="226700"/>
              </a:lnSpc>
              <a:spcBef>
                <a:spcPts val="25"/>
              </a:spcBef>
              <a:buAutoNum type="arabicPeriod"/>
              <a:tabLst>
                <a:tab pos="469231" algn="l"/>
                <a:tab pos="469866" algn="l"/>
              </a:tabLst>
            </a:pPr>
            <a:r>
              <a:rPr sz="1050">
                <a:solidFill>
                  <a:srgbClr val="363636"/>
                </a:solidFill>
                <a:latin typeface="Arial"/>
                <a:cs typeface="Arial"/>
              </a:rPr>
              <a:t>Commitment to buy TODAY  Or</a:t>
            </a:r>
            <a:endParaRPr sz="1050">
              <a:latin typeface="Arial"/>
              <a:cs typeface="Arial"/>
            </a:endParaRPr>
          </a:p>
          <a:p>
            <a:pPr marL="469866" marR="3281440" indent="-228583">
              <a:lnSpc>
                <a:spcPct val="228600"/>
              </a:lnSpc>
              <a:buAutoNum type="arabicPeriod"/>
              <a:tabLst>
                <a:tab pos="469231" algn="l"/>
                <a:tab pos="469866" algn="l"/>
              </a:tabLst>
            </a:pPr>
            <a:r>
              <a:rPr sz="1050">
                <a:solidFill>
                  <a:srgbClr val="363636"/>
                </a:solidFill>
                <a:latin typeface="Arial"/>
                <a:cs typeface="Arial"/>
              </a:rPr>
              <a:t>Commitment to a Home Makeover visit  Or</a:t>
            </a:r>
            <a:endParaRPr sz="1050">
              <a:latin typeface="Arial"/>
              <a:cs typeface="Arial"/>
            </a:endParaRPr>
          </a:p>
          <a:p>
            <a:pPr marL="469866" marR="2467430" indent="-228583">
              <a:lnSpc>
                <a:spcPct val="226700"/>
              </a:lnSpc>
              <a:spcBef>
                <a:spcPts val="20"/>
              </a:spcBef>
              <a:buAutoNum type="arabicPeriod"/>
              <a:tabLst>
                <a:tab pos="469231" algn="l"/>
                <a:tab pos="469866" algn="l"/>
              </a:tabLst>
            </a:pPr>
            <a:r>
              <a:rPr sz="1050">
                <a:solidFill>
                  <a:srgbClr val="363636"/>
                </a:solidFill>
                <a:latin typeface="Arial"/>
                <a:cs typeface="Arial"/>
              </a:rPr>
              <a:t>Commitment to a Return Appointment (With time set)  Or</a:t>
            </a:r>
            <a:endParaRPr sz="1050">
              <a:latin typeface="Arial"/>
              <a:cs typeface="Arial"/>
            </a:endParaRPr>
          </a:p>
          <a:p>
            <a:pPr>
              <a:spcBef>
                <a:spcPts val="10"/>
              </a:spcBef>
              <a:buClr>
                <a:srgbClr val="363636"/>
              </a:buClr>
              <a:buFont typeface="Arial"/>
              <a:buAutoNum type="arabicPeriod"/>
            </a:pPr>
            <a:endParaRPr sz="1400">
              <a:latin typeface="Arial"/>
              <a:cs typeface="Arial"/>
            </a:endParaRPr>
          </a:p>
          <a:p>
            <a:pPr marL="469866" indent="-228583">
              <a:buAutoNum type="arabicPeriod"/>
              <a:tabLst>
                <a:tab pos="469231" algn="l"/>
                <a:tab pos="469866" algn="l"/>
              </a:tabLst>
            </a:pPr>
            <a:r>
              <a:rPr sz="1050">
                <a:solidFill>
                  <a:srgbClr val="363636"/>
                </a:solidFill>
                <a:latin typeface="Arial"/>
                <a:cs typeface="Arial"/>
              </a:rPr>
              <a:t>Commitment to take a Follow Up Call</a:t>
            </a:r>
            <a:endParaRPr sz="1050">
              <a:latin typeface="Arial"/>
              <a:cs typeface="Arial"/>
            </a:endParaRPr>
          </a:p>
          <a:p>
            <a:pPr>
              <a:spcBef>
                <a:spcPts val="10"/>
              </a:spcBef>
            </a:pPr>
            <a:endParaRPr sz="1400">
              <a:latin typeface="Arial"/>
              <a:cs typeface="Arial"/>
            </a:endParaRPr>
          </a:p>
          <a:p>
            <a:pPr marL="12699"/>
            <a:r>
              <a:rPr sz="1050" b="1">
                <a:solidFill>
                  <a:srgbClr val="363636"/>
                </a:solidFill>
                <a:latin typeface="Arial"/>
                <a:cs typeface="Arial"/>
              </a:rPr>
              <a:t>Important Keys to Closing</a:t>
            </a:r>
            <a:endParaRPr sz="1050">
              <a:latin typeface="Arial"/>
              <a:cs typeface="Arial"/>
            </a:endParaRPr>
          </a:p>
          <a:p>
            <a:pPr>
              <a:spcBef>
                <a:spcPts val="10"/>
              </a:spcBef>
            </a:pPr>
            <a:endParaRPr sz="1400">
              <a:latin typeface="Arial"/>
              <a:cs typeface="Arial"/>
            </a:endParaRPr>
          </a:p>
          <a:p>
            <a:pPr marL="469866" indent="-228583">
              <a:buClr>
                <a:srgbClr val="000000"/>
              </a:buClr>
              <a:buSzPct val="95238"/>
              <a:buFont typeface="Symbol"/>
              <a:buChar char=""/>
              <a:tabLst>
                <a:tab pos="469231" algn="l"/>
                <a:tab pos="469866" algn="l"/>
              </a:tabLst>
            </a:pPr>
            <a:r>
              <a:rPr sz="1050">
                <a:solidFill>
                  <a:srgbClr val="363636"/>
                </a:solidFill>
                <a:latin typeface="Arial"/>
                <a:cs typeface="Arial"/>
              </a:rPr>
              <a:t>Most sales are closed on or after the 5th attempt. We usually don’t even ask.</a:t>
            </a:r>
            <a:endParaRPr sz="1050">
              <a:latin typeface="Arial"/>
              <a:cs typeface="Arial"/>
            </a:endParaRPr>
          </a:p>
          <a:p>
            <a:pPr marL="469866" indent="-228583">
              <a:spcBef>
                <a:spcPts val="204"/>
              </a:spcBef>
              <a:buClr>
                <a:srgbClr val="000000"/>
              </a:buClr>
              <a:buSzPct val="95238"/>
              <a:buFont typeface="Symbol"/>
              <a:buChar char=""/>
              <a:tabLst>
                <a:tab pos="469231" algn="l"/>
                <a:tab pos="469866" algn="l"/>
              </a:tabLst>
            </a:pPr>
            <a:r>
              <a:rPr sz="1050">
                <a:solidFill>
                  <a:srgbClr val="363636"/>
                </a:solidFill>
                <a:latin typeface="Arial"/>
                <a:cs typeface="Arial"/>
              </a:rPr>
              <a:t>YES Mansion is at the end of NO BLVD. Go for NO!</a:t>
            </a:r>
            <a:endParaRPr sz="1050">
              <a:latin typeface="Arial"/>
              <a:cs typeface="Arial"/>
            </a:endParaRPr>
          </a:p>
          <a:p>
            <a:pPr marL="469866" indent="-228583">
              <a:spcBef>
                <a:spcPts val="229"/>
              </a:spcBef>
              <a:buClr>
                <a:srgbClr val="000000"/>
              </a:buClr>
              <a:buSzPct val="95238"/>
              <a:buFont typeface="Symbol"/>
              <a:buChar char=""/>
              <a:tabLst>
                <a:tab pos="469231" algn="l"/>
                <a:tab pos="469866" algn="l"/>
              </a:tabLst>
            </a:pPr>
            <a:r>
              <a:rPr sz="1050">
                <a:solidFill>
                  <a:srgbClr val="363636"/>
                </a:solidFill>
                <a:latin typeface="Arial"/>
                <a:cs typeface="Arial"/>
              </a:rPr>
              <a:t>“I want to think about it” and “No” are where the “real” selling starts.</a:t>
            </a:r>
            <a:endParaRPr sz="1050">
              <a:latin typeface="Arial"/>
              <a:cs typeface="Arial"/>
            </a:endParaRPr>
          </a:p>
          <a:p>
            <a:pPr marL="469866" indent="-228583">
              <a:spcBef>
                <a:spcPts val="225"/>
              </a:spcBef>
              <a:buClr>
                <a:srgbClr val="000000"/>
              </a:buClr>
              <a:buSzPct val="95238"/>
              <a:buFont typeface="Symbol"/>
              <a:buChar char=""/>
              <a:tabLst>
                <a:tab pos="469231" algn="l"/>
                <a:tab pos="469866" algn="l"/>
              </a:tabLst>
            </a:pPr>
            <a:r>
              <a:rPr sz="1050">
                <a:solidFill>
                  <a:srgbClr val="363636"/>
                </a:solidFill>
                <a:latin typeface="Arial"/>
                <a:cs typeface="Arial"/>
              </a:rPr>
              <a:t>Often, they will not buy if you do not “Go For It.”</a:t>
            </a:r>
            <a:endParaRPr sz="1050">
              <a:latin typeface="Arial"/>
              <a:cs typeface="Arial"/>
            </a:endParaRPr>
          </a:p>
          <a:p>
            <a:pPr marL="469866" marR="5080" indent="-228583">
              <a:lnSpc>
                <a:spcPts val="1490"/>
              </a:lnSpc>
              <a:spcBef>
                <a:spcPts val="65"/>
              </a:spcBef>
              <a:buClr>
                <a:srgbClr val="000000"/>
              </a:buClr>
              <a:buSzPct val="95238"/>
              <a:buFont typeface="Symbol"/>
              <a:buChar char=""/>
              <a:tabLst>
                <a:tab pos="469231" algn="l"/>
                <a:tab pos="469866" algn="l"/>
              </a:tabLst>
            </a:pPr>
            <a:r>
              <a:rPr sz="1050">
                <a:solidFill>
                  <a:srgbClr val="363636"/>
                </a:solidFill>
                <a:latin typeface="Arial"/>
                <a:cs typeface="Arial"/>
              </a:rPr>
              <a:t>Great presentations and execution of the Selling Disciplines will increase the chances of the sale just  happening and you not having to ask.</a:t>
            </a:r>
            <a:endParaRPr sz="1050">
              <a:latin typeface="Arial"/>
              <a:cs typeface="Arial"/>
            </a:endParaRPr>
          </a:p>
          <a:p>
            <a:pPr marL="469866" indent="-228583">
              <a:spcBef>
                <a:spcPts val="115"/>
              </a:spcBef>
              <a:buClr>
                <a:srgbClr val="000000"/>
              </a:buClr>
              <a:buSzPct val="95238"/>
              <a:buFont typeface="Symbol"/>
              <a:buChar char=""/>
              <a:tabLst>
                <a:tab pos="469231" algn="l"/>
                <a:tab pos="469866" algn="l"/>
              </a:tabLst>
            </a:pPr>
            <a:r>
              <a:rPr sz="1050">
                <a:solidFill>
                  <a:srgbClr val="363636"/>
                </a:solidFill>
                <a:latin typeface="Arial"/>
                <a:cs typeface="Arial"/>
              </a:rPr>
              <a:t>Learn the “art of negotiation”.</a:t>
            </a:r>
            <a:endParaRPr sz="1050">
              <a:latin typeface="Arial"/>
              <a:cs typeface="Arial"/>
            </a:endParaRPr>
          </a:p>
          <a:p>
            <a:pPr marL="469866" indent="-228583">
              <a:spcBef>
                <a:spcPts val="225"/>
              </a:spcBef>
              <a:buClr>
                <a:srgbClr val="000000"/>
              </a:buClr>
              <a:buSzPct val="95238"/>
              <a:buFont typeface="Symbol"/>
              <a:buChar char=""/>
              <a:tabLst>
                <a:tab pos="469231" algn="l"/>
                <a:tab pos="469866" algn="l"/>
              </a:tabLst>
            </a:pPr>
            <a:r>
              <a:rPr sz="1050">
                <a:solidFill>
                  <a:srgbClr val="363636"/>
                </a:solidFill>
                <a:latin typeface="Arial"/>
                <a:cs typeface="Arial"/>
              </a:rPr>
              <a:t>You cannot score if you do not shoot!</a:t>
            </a:r>
            <a:endParaRPr sz="1050">
              <a:latin typeface="Arial"/>
              <a:cs typeface="Arial"/>
            </a:endParaRPr>
          </a:p>
          <a:p>
            <a:pPr marL="469866" indent="-228583">
              <a:spcBef>
                <a:spcPts val="229"/>
              </a:spcBef>
              <a:buClr>
                <a:srgbClr val="000000"/>
              </a:buClr>
              <a:buSzPct val="95238"/>
              <a:buFont typeface="Symbol"/>
              <a:buChar char=""/>
              <a:tabLst>
                <a:tab pos="469231" algn="l"/>
                <a:tab pos="469866" algn="l"/>
              </a:tabLst>
            </a:pPr>
            <a:r>
              <a:rPr sz="1050">
                <a:solidFill>
                  <a:srgbClr val="363636"/>
                </a:solidFill>
                <a:latin typeface="Arial"/>
                <a:cs typeface="Arial"/>
              </a:rPr>
              <a:t>Pre-Suasion though the Triple Close.</a:t>
            </a:r>
            <a:endParaRPr sz="1050">
              <a:latin typeface="Arial"/>
              <a:cs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47</a:t>
            </a:r>
            <a:endParaRPr sz="1100">
              <a:latin typeface="Arial"/>
              <a:cs typeface="Arial"/>
            </a:endParaRPr>
          </a:p>
        </p:txBody>
      </p:sp>
      <p:sp>
        <p:nvSpPr>
          <p:cNvPr id="3" name="object 3"/>
          <p:cNvSpPr txBox="1">
            <a:spLocks noGrp="1"/>
          </p:cNvSpPr>
          <p:nvPr>
            <p:ph type="title"/>
          </p:nvPr>
        </p:nvSpPr>
        <p:spPr>
          <a:xfrm>
            <a:off x="580107" y="896717"/>
            <a:ext cx="6612186" cy="1097223"/>
          </a:xfrm>
          <a:prstGeom prst="rect">
            <a:avLst/>
          </a:prstGeom>
        </p:spPr>
        <p:txBody>
          <a:bodyPr vert="horz" wrap="square" lIns="0" tIns="3175" rIns="0" bIns="0" rtlCol="0">
            <a:spAutoFit/>
          </a:bodyPr>
          <a:lstStyle/>
          <a:p>
            <a:pPr marL="12699" marR="5080" indent="186042">
              <a:lnSpc>
                <a:spcPct val="101699"/>
              </a:lnSpc>
              <a:spcBef>
                <a:spcPts val="25"/>
              </a:spcBef>
            </a:pPr>
            <a:r>
              <a:t>VII. Customer Relationship  Building and Follow Through</a:t>
            </a:r>
          </a:p>
        </p:txBody>
      </p:sp>
      <p:sp>
        <p:nvSpPr>
          <p:cNvPr id="4" name="object 4"/>
          <p:cNvSpPr txBox="1"/>
          <p:nvPr/>
        </p:nvSpPr>
        <p:spPr>
          <a:xfrm>
            <a:off x="914400" y="7682071"/>
            <a:ext cx="3877945" cy="1182375"/>
          </a:xfrm>
          <a:prstGeom prst="rect">
            <a:avLst/>
          </a:prstGeom>
        </p:spPr>
        <p:txBody>
          <a:bodyPr vert="horz" wrap="square" lIns="0" tIns="12700" rIns="0" bIns="0" rtlCol="0">
            <a:spAutoFit/>
          </a:bodyPr>
          <a:lstStyle/>
          <a:p>
            <a:pPr marL="12699">
              <a:spcBef>
                <a:spcPts val="100"/>
              </a:spcBef>
            </a:pPr>
            <a:r>
              <a:rPr sz="1200" b="1">
                <a:solidFill>
                  <a:srgbClr val="363636"/>
                </a:solidFill>
                <a:latin typeface="Arial"/>
                <a:cs typeface="Arial"/>
              </a:rPr>
              <a:t>This section will be broken down into two parts:</a:t>
            </a:r>
            <a:endParaRPr sz="1200">
              <a:latin typeface="Arial"/>
              <a:cs typeface="Arial"/>
            </a:endParaRPr>
          </a:p>
          <a:p>
            <a:pPr>
              <a:spcBef>
                <a:spcPts val="20"/>
              </a:spcBef>
            </a:pPr>
            <a:endParaRPr sz="1400">
              <a:latin typeface="Arial"/>
              <a:cs typeface="Arial"/>
            </a:endParaRPr>
          </a:p>
          <a:p>
            <a:pPr marL="162548" indent="-150484">
              <a:buAutoNum type="arabicPeriod"/>
              <a:tabLst>
                <a:tab pos="163183" algn="l"/>
              </a:tabLst>
            </a:pPr>
            <a:r>
              <a:rPr sz="1200">
                <a:solidFill>
                  <a:srgbClr val="363636"/>
                </a:solidFill>
                <a:latin typeface="Arial"/>
                <a:cs typeface="Arial"/>
              </a:rPr>
              <a:t>Transactional Integrity when the customer buys.</a:t>
            </a:r>
            <a:endParaRPr sz="1200">
              <a:latin typeface="Arial"/>
              <a:cs typeface="Arial"/>
            </a:endParaRPr>
          </a:p>
          <a:p>
            <a:pPr>
              <a:spcBef>
                <a:spcPts val="45"/>
              </a:spcBef>
              <a:buClr>
                <a:srgbClr val="363636"/>
              </a:buClr>
              <a:buFont typeface="Arial"/>
              <a:buAutoNum type="arabicPeriod"/>
            </a:pPr>
            <a:endParaRPr sz="1400">
              <a:latin typeface="Arial"/>
              <a:cs typeface="Arial"/>
            </a:endParaRPr>
          </a:p>
          <a:p>
            <a:pPr marL="162548" indent="-150484">
              <a:buAutoNum type="arabicPeriod"/>
              <a:tabLst>
                <a:tab pos="163183" algn="l"/>
              </a:tabLst>
            </a:pPr>
            <a:r>
              <a:rPr sz="1200">
                <a:solidFill>
                  <a:srgbClr val="363636"/>
                </a:solidFill>
                <a:latin typeface="Arial"/>
                <a:cs typeface="Arial"/>
              </a:rPr>
              <a:t>Prospecting with Purpose when the customer does not buy.</a:t>
            </a:r>
            <a:endParaRPr sz="1200">
              <a:latin typeface="Arial"/>
              <a:cs typeface="Arial"/>
            </a:endParaRPr>
          </a:p>
        </p:txBody>
      </p:sp>
      <p:pic>
        <p:nvPicPr>
          <p:cNvPr id="5" name="object 5"/>
          <p:cNvPicPr/>
          <p:nvPr/>
        </p:nvPicPr>
        <p:blipFill>
          <a:blip r:embed="rId2" cstate="print"/>
          <a:stretch>
            <a:fillRect/>
          </a:stretch>
        </p:blipFill>
        <p:spPr>
          <a:xfrm>
            <a:off x="0" y="2208411"/>
            <a:ext cx="7772400" cy="5259189"/>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48</a:t>
            </a:r>
            <a:endParaRPr sz="1100">
              <a:latin typeface="Arial"/>
              <a:cs typeface="Arial"/>
            </a:endParaRPr>
          </a:p>
        </p:txBody>
      </p:sp>
      <p:sp>
        <p:nvSpPr>
          <p:cNvPr id="3" name="object 3"/>
          <p:cNvSpPr txBox="1"/>
          <p:nvPr/>
        </p:nvSpPr>
        <p:spPr>
          <a:xfrm>
            <a:off x="755650" y="891753"/>
            <a:ext cx="6261100" cy="8274894"/>
          </a:xfrm>
          <a:prstGeom prst="rect">
            <a:avLst/>
          </a:prstGeom>
        </p:spPr>
        <p:txBody>
          <a:bodyPr vert="horz" wrap="square" lIns="0" tIns="13335" rIns="0" bIns="0" rtlCol="0">
            <a:spAutoFit/>
          </a:bodyPr>
          <a:lstStyle/>
          <a:p>
            <a:pPr marL="241282" indent="-228583">
              <a:spcBef>
                <a:spcPts val="105"/>
              </a:spcBef>
              <a:buClr>
                <a:srgbClr val="000000"/>
              </a:buClr>
              <a:buFont typeface="Arial"/>
              <a:buAutoNum type="arabicPeriod"/>
              <a:tabLst>
                <a:tab pos="240647" algn="l"/>
                <a:tab pos="241282" algn="l"/>
              </a:tabLst>
            </a:pPr>
            <a:r>
              <a:rPr sz="1050" b="1">
                <a:solidFill>
                  <a:srgbClr val="363636"/>
                </a:solidFill>
                <a:latin typeface="Arial"/>
                <a:cs typeface="Arial"/>
              </a:rPr>
              <a:t>Transactional Integrity when the customer buys:</a:t>
            </a:r>
            <a:endParaRPr sz="1050">
              <a:latin typeface="Arial"/>
              <a:cs typeface="Arial"/>
            </a:endParaRPr>
          </a:p>
          <a:p>
            <a:pPr>
              <a:spcBef>
                <a:spcPts val="25"/>
              </a:spcBef>
              <a:buFont typeface="Arial"/>
              <a:buAutoNum type="arabicPeriod"/>
            </a:pPr>
            <a:endParaRPr sz="1200">
              <a:latin typeface="Arial"/>
              <a:cs typeface="Arial"/>
            </a:endParaRPr>
          </a:p>
          <a:p>
            <a:pPr marL="698449" marR="151119" lvl="1" indent="-228583">
              <a:lnSpc>
                <a:spcPct val="117000"/>
              </a:lnSpc>
              <a:buClr>
                <a:srgbClr val="000000"/>
              </a:buClr>
              <a:buSzPct val="95238"/>
              <a:buAutoNum type="alphaLcPeriod"/>
              <a:tabLst>
                <a:tab pos="697814" algn="l"/>
                <a:tab pos="698449" algn="l"/>
              </a:tabLst>
            </a:pPr>
            <a:r>
              <a:rPr sz="1050">
                <a:solidFill>
                  <a:srgbClr val="363636"/>
                </a:solidFill>
                <a:latin typeface="Arial"/>
                <a:cs typeface="Arial"/>
              </a:rPr>
              <a:t>Write it right - One of the biggest costs in this business comes from having to correct  correctable errors. Ordered wrongs, leaving Items off the ticket, and pricing errors are all  examples of correctable errors. Doing accurate work by double and triple checking work is  key. Eliminating Pricing Errors- Have the Manager on duty check your work when pricing  Special Orders. Leaving Items off the ticket and ordered wrongs can be eliminated by  covering the ticket with the customer line by line.</a:t>
            </a:r>
            <a:endParaRPr sz="1050">
              <a:latin typeface="Arial"/>
              <a:cs typeface="Arial"/>
            </a:endParaRPr>
          </a:p>
          <a:p>
            <a:pPr marL="698449" marR="168898" lvl="1" indent="-228583">
              <a:lnSpc>
                <a:spcPts val="1490"/>
              </a:lnSpc>
              <a:spcBef>
                <a:spcPts val="60"/>
              </a:spcBef>
              <a:buClr>
                <a:srgbClr val="000000"/>
              </a:buClr>
              <a:buSzPct val="95238"/>
              <a:buAutoNum type="alphaLcPeriod"/>
              <a:tabLst>
                <a:tab pos="697814" algn="l"/>
                <a:tab pos="698449" algn="l"/>
              </a:tabLst>
            </a:pPr>
            <a:r>
              <a:rPr sz="1050">
                <a:solidFill>
                  <a:srgbClr val="363636"/>
                </a:solidFill>
                <a:latin typeface="Arial"/>
                <a:cs typeface="Arial"/>
              </a:rPr>
              <a:t>You must go over the ticket line by line with the customer and have them sign off that the  items are correct.</a:t>
            </a:r>
            <a:endParaRPr sz="1050">
              <a:latin typeface="Arial"/>
              <a:cs typeface="Arial"/>
            </a:endParaRPr>
          </a:p>
          <a:p>
            <a:pPr marL="698449" lvl="1" indent="-228583">
              <a:spcBef>
                <a:spcPts val="114"/>
              </a:spcBef>
              <a:buClr>
                <a:srgbClr val="000000"/>
              </a:buClr>
              <a:buSzPct val="95238"/>
              <a:buAutoNum type="alphaLcPeriod"/>
              <a:tabLst>
                <a:tab pos="697814" algn="l"/>
                <a:tab pos="698449" algn="l"/>
              </a:tabLst>
            </a:pPr>
            <a:r>
              <a:rPr sz="1050">
                <a:solidFill>
                  <a:srgbClr val="363636"/>
                </a:solidFill>
                <a:latin typeface="Arial"/>
                <a:cs typeface="Arial"/>
              </a:rPr>
              <a:t>Quote it right- A major point of contention and dissatisfaction from customers comes from</a:t>
            </a:r>
            <a:endParaRPr sz="1050">
              <a:latin typeface="Arial"/>
              <a:cs typeface="Arial"/>
            </a:endParaRPr>
          </a:p>
          <a:p>
            <a:pPr marL="698449">
              <a:spcBef>
                <a:spcPts val="204"/>
              </a:spcBef>
            </a:pPr>
            <a:r>
              <a:rPr sz="1050">
                <a:solidFill>
                  <a:srgbClr val="363636"/>
                </a:solidFill>
                <a:latin typeface="Arial"/>
                <a:cs typeface="Arial"/>
              </a:rPr>
              <a:t>us quoting inaccurate lead times or quoting accurate times and having factory delays that</a:t>
            </a:r>
            <a:endParaRPr sz="1050">
              <a:latin typeface="Arial"/>
              <a:cs typeface="Arial"/>
            </a:endParaRPr>
          </a:p>
          <a:p>
            <a:pPr marL="698449" marR="47622">
              <a:lnSpc>
                <a:spcPct val="117100"/>
              </a:lnSpc>
              <a:spcBef>
                <a:spcPts val="15"/>
              </a:spcBef>
            </a:pPr>
            <a:r>
              <a:rPr sz="1050">
                <a:solidFill>
                  <a:srgbClr val="363636"/>
                </a:solidFill>
                <a:latin typeface="Arial"/>
                <a:cs typeface="Arial"/>
              </a:rPr>
              <a:t>we fail to communicate to the customer. This also can lead to cancellations from customers.  Although factory delays are out of our control, the issue with lead and arrival times can be  helped greatly by the RSA taking the following actions:</a:t>
            </a:r>
            <a:endParaRPr sz="1050">
              <a:latin typeface="Arial"/>
              <a:cs typeface="Arial"/>
            </a:endParaRPr>
          </a:p>
          <a:p>
            <a:pPr marL="1155616" lvl="2" indent="-175882">
              <a:spcBef>
                <a:spcPts val="200"/>
              </a:spcBef>
              <a:buClr>
                <a:srgbClr val="000000"/>
              </a:buClr>
              <a:buSzPct val="95238"/>
              <a:buAutoNum type="romanLcPeriod"/>
              <a:tabLst>
                <a:tab pos="1155616" algn="l"/>
              </a:tabLst>
            </a:pPr>
            <a:r>
              <a:rPr sz="1050">
                <a:solidFill>
                  <a:srgbClr val="363636"/>
                </a:solidFill>
                <a:latin typeface="Arial"/>
                <a:cs typeface="Arial"/>
              </a:rPr>
              <a:t>Quote correct lead times because you want, to not because you have to.</a:t>
            </a:r>
            <a:endParaRPr sz="1050">
              <a:latin typeface="Arial"/>
              <a:cs typeface="Arial"/>
            </a:endParaRPr>
          </a:p>
          <a:p>
            <a:pPr marL="1155616" lvl="2" indent="-205089">
              <a:spcBef>
                <a:spcPts val="229"/>
              </a:spcBef>
              <a:buClr>
                <a:srgbClr val="000000"/>
              </a:buClr>
              <a:buSzPct val="95238"/>
              <a:buAutoNum type="romanLcPeriod"/>
              <a:tabLst>
                <a:tab pos="1155616" algn="l"/>
              </a:tabLst>
            </a:pPr>
            <a:r>
              <a:rPr sz="1050">
                <a:solidFill>
                  <a:srgbClr val="363636"/>
                </a:solidFill>
                <a:latin typeface="Arial"/>
                <a:cs typeface="Arial"/>
              </a:rPr>
              <a:t>Quote correct lead times with confidence.</a:t>
            </a:r>
            <a:endParaRPr sz="1050">
              <a:latin typeface="Arial"/>
              <a:cs typeface="Arial"/>
            </a:endParaRPr>
          </a:p>
          <a:p>
            <a:pPr marL="1155616" marR="189216" lvl="2" indent="-234298">
              <a:lnSpc>
                <a:spcPct val="116199"/>
              </a:lnSpc>
              <a:buClr>
                <a:srgbClr val="000000"/>
              </a:buClr>
              <a:buSzPct val="95238"/>
              <a:buAutoNum type="romanLcPeriod"/>
              <a:tabLst>
                <a:tab pos="1155616" algn="l"/>
              </a:tabLst>
            </a:pPr>
            <a:r>
              <a:rPr sz="1050">
                <a:solidFill>
                  <a:srgbClr val="363636"/>
                </a:solidFill>
                <a:latin typeface="Arial"/>
                <a:cs typeface="Arial"/>
              </a:rPr>
              <a:t>When you have the customer sign the ticket, tell them 2 things every time as you  have them sign the ticket:</a:t>
            </a:r>
            <a:endParaRPr sz="1050">
              <a:latin typeface="Arial"/>
              <a:cs typeface="Arial"/>
            </a:endParaRPr>
          </a:p>
          <a:p>
            <a:pPr marL="1612783" marR="14603" lvl="3" indent="-228583">
              <a:lnSpc>
                <a:spcPct val="117000"/>
              </a:lnSpc>
              <a:spcBef>
                <a:spcPts val="15"/>
              </a:spcBef>
              <a:buClr>
                <a:srgbClr val="000000"/>
              </a:buClr>
              <a:buSzPct val="95238"/>
              <a:buAutoNum type="arabicPeriod"/>
              <a:tabLst>
                <a:tab pos="1612148" algn="l"/>
                <a:tab pos="1612783" algn="l"/>
              </a:tabLst>
            </a:pPr>
            <a:r>
              <a:rPr sz="1050">
                <a:solidFill>
                  <a:srgbClr val="363636"/>
                </a:solidFill>
                <a:latin typeface="Arial"/>
                <a:cs typeface="Arial"/>
              </a:rPr>
              <a:t>“Mr./Mrs. Customer, as I told you we are ordering this merchandise  specifically for you and it will take 6-8 weeks (or whatever the lead time for  the vendor or product is) and if it arrives early, we will give you a call.  Please read this and sign the bottom for me.” What this says, basically, is  the lead time I am quoting you is an estimate and since we are ordering this  specifically for you there are no cancellations.</a:t>
            </a:r>
            <a:endParaRPr sz="1050">
              <a:latin typeface="Arial"/>
              <a:cs typeface="Arial"/>
            </a:endParaRPr>
          </a:p>
          <a:p>
            <a:pPr marL="1612783" lvl="3" indent="-228583">
              <a:spcBef>
                <a:spcPts val="204"/>
              </a:spcBef>
              <a:buClr>
                <a:srgbClr val="000000"/>
              </a:buClr>
              <a:buSzPct val="95238"/>
              <a:buAutoNum type="arabicPeriod"/>
              <a:tabLst>
                <a:tab pos="1612148" algn="l"/>
                <a:tab pos="1612783" algn="l"/>
              </a:tabLst>
            </a:pPr>
            <a:r>
              <a:rPr sz="1050">
                <a:solidFill>
                  <a:srgbClr val="363636"/>
                </a:solidFill>
                <a:latin typeface="Arial"/>
                <a:cs typeface="Arial"/>
              </a:rPr>
              <a:t>“Now I need you to guarantee me something! Even though our product</a:t>
            </a:r>
            <a:endParaRPr sz="1050">
              <a:latin typeface="Arial"/>
              <a:cs typeface="Arial"/>
            </a:endParaRPr>
          </a:p>
          <a:p>
            <a:pPr marL="1612783" marR="58415">
              <a:lnSpc>
                <a:spcPct val="116700"/>
              </a:lnSpc>
              <a:spcBef>
                <a:spcPts val="15"/>
              </a:spcBef>
            </a:pPr>
            <a:r>
              <a:rPr sz="1050">
                <a:solidFill>
                  <a:srgbClr val="363636"/>
                </a:solidFill>
                <a:latin typeface="Arial"/>
                <a:cs typeface="Arial"/>
              </a:rPr>
              <a:t>arrives early or on time 95% of the time, there are times when a product  will be delayed by the factory due to delays in production or raw materials.  These delays are totally out of my control and if this were to happen with  your order, I need you to guarantee me that you will be patient, do I have  your guarantee?”</a:t>
            </a:r>
            <a:endParaRPr sz="1050">
              <a:latin typeface="Arial"/>
              <a:cs typeface="Arial"/>
            </a:endParaRPr>
          </a:p>
          <a:p>
            <a:pPr marL="1155616" marR="5080" lvl="2" indent="-233028">
              <a:lnSpc>
                <a:spcPct val="117000"/>
              </a:lnSpc>
              <a:spcBef>
                <a:spcPts val="15"/>
              </a:spcBef>
              <a:buClr>
                <a:srgbClr val="000000"/>
              </a:buClr>
              <a:buSzPct val="95238"/>
              <a:buAutoNum type="romanLcPeriod" startAt="4"/>
              <a:tabLst>
                <a:tab pos="1155616" algn="l"/>
              </a:tabLst>
            </a:pPr>
            <a:r>
              <a:rPr sz="1050">
                <a:solidFill>
                  <a:srgbClr val="363636"/>
                </a:solidFill>
                <a:latin typeface="Arial"/>
                <a:cs typeface="Arial"/>
              </a:rPr>
              <a:t>Check the status of your orders every 2 weeks and call to update your customer  even if we are on track. Especially make this call if there is a delay. The customer will  appreciate the service. Also, the difference between a customer being mad or being  disappointed is who made the call. If they have to call us, they will say things like  “we sold them and forgot about them” or “I have had to call every time” or “I am  getting the run around” and they will be MAD. If you call them and keep them  updated, then they may be disappointed, but they will not be mad because you set  correct expectations and followed up. They never had to make the call.</a:t>
            </a:r>
            <a:endParaRPr sz="1050">
              <a:latin typeface="Arial"/>
              <a:cs typeface="Arial"/>
            </a:endParaRPr>
          </a:p>
          <a:p>
            <a:pPr marL="1155616" lvl="2" indent="-203820">
              <a:spcBef>
                <a:spcPts val="204"/>
              </a:spcBef>
              <a:buClr>
                <a:srgbClr val="000000"/>
              </a:buClr>
              <a:buSzPct val="95238"/>
              <a:buAutoNum type="romanLcPeriod" startAt="4"/>
              <a:tabLst>
                <a:tab pos="1155616" algn="l"/>
              </a:tabLst>
            </a:pPr>
            <a:r>
              <a:rPr sz="1050">
                <a:solidFill>
                  <a:srgbClr val="363636"/>
                </a:solidFill>
                <a:latin typeface="Arial"/>
                <a:cs typeface="Arial"/>
              </a:rPr>
              <a:t>An unintended issue that occurs when we fail to keep the communication with the</a:t>
            </a:r>
            <a:endParaRPr sz="1050">
              <a:latin typeface="Arial"/>
              <a:cs typeface="Arial"/>
            </a:endParaRPr>
          </a:p>
          <a:p>
            <a:pPr marL="1155616" marR="38097">
              <a:lnSpc>
                <a:spcPct val="116799"/>
              </a:lnSpc>
              <a:spcBef>
                <a:spcPts val="15"/>
              </a:spcBef>
            </a:pPr>
            <a:r>
              <a:rPr sz="1050">
                <a:solidFill>
                  <a:srgbClr val="363636"/>
                </a:solidFill>
                <a:latin typeface="Arial"/>
                <a:cs typeface="Arial"/>
              </a:rPr>
              <a:t>customer going after the sale is that they will have very little patience for mistakes  or issues if they had to wait with no communication, except them reaching out to  us. Our lack of follow through and positive communication will have them in a more  frustrated state when the merchandise finally arrives and if there is damage,</a:t>
            </a:r>
            <a:endParaRPr sz="1050">
              <a:latin typeface="Arial"/>
              <a:cs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85800" y="381000"/>
            <a:ext cx="6324600" cy="6032485"/>
          </a:xfrm>
          <a:prstGeom prst="rect">
            <a:avLst/>
          </a:prstGeom>
        </p:spPr>
        <p:txBody>
          <a:bodyPr vert="horz" wrap="square" lIns="0" tIns="12700" rIns="0" bIns="0" rtlCol="0">
            <a:spAutoFit/>
          </a:bodyPr>
          <a:lstStyle/>
          <a:p>
            <a:pPr marR="5080" algn="r">
              <a:spcBef>
                <a:spcPts val="100"/>
              </a:spcBef>
            </a:pPr>
            <a:r>
              <a:rPr sz="1100">
                <a:latin typeface="Arial"/>
                <a:cs typeface="Arial"/>
              </a:rPr>
              <a:t>49</a:t>
            </a:r>
          </a:p>
          <a:p>
            <a:pPr>
              <a:lnSpc>
                <a:spcPct val="100000"/>
              </a:lnSpc>
            </a:pPr>
            <a:endParaRPr sz="1200">
              <a:latin typeface="Arial"/>
              <a:cs typeface="Arial"/>
            </a:endParaRPr>
          </a:p>
          <a:p>
            <a:pPr marL="1384199" marR="146674">
              <a:lnSpc>
                <a:spcPct val="117000"/>
              </a:lnSpc>
              <a:spcBef>
                <a:spcPts val="715"/>
              </a:spcBef>
            </a:pPr>
            <a:r>
              <a:rPr sz="1050">
                <a:solidFill>
                  <a:srgbClr val="363636"/>
                </a:solidFill>
                <a:latin typeface="Arial"/>
                <a:cs typeface="Arial"/>
              </a:rPr>
              <a:t>ordered wrongs, etc..., the customers frustrations often boil over and it makes it  very difficult on our warehouse and customer service teams. Consequently, the  opposite occurs when we do provide the customer with timely follow up and  communication (We called them to regularly keep them updated). In these cases,  the majority of customers that have issues are much more inclined to allow us to  take the steps we want to take to provide service. They are more patient and  understanding and this is almost solely due to your timely communication even in  the event of a delay.</a:t>
            </a:r>
            <a:endParaRPr sz="1050">
              <a:latin typeface="Arial"/>
              <a:cs typeface="Arial"/>
            </a:endParaRPr>
          </a:p>
          <a:p>
            <a:pPr marL="1151172">
              <a:spcBef>
                <a:spcPts val="204"/>
              </a:spcBef>
              <a:tabLst>
                <a:tab pos="1414042" algn="l"/>
              </a:tabLst>
            </a:pPr>
            <a:r>
              <a:rPr sz="1000">
                <a:latin typeface="Arial"/>
                <a:cs typeface="Arial"/>
              </a:rPr>
              <a:t>vi.	</a:t>
            </a:r>
            <a:r>
              <a:rPr sz="1050">
                <a:solidFill>
                  <a:srgbClr val="363636"/>
                </a:solidFill>
                <a:latin typeface="Arial"/>
                <a:cs typeface="Arial"/>
              </a:rPr>
              <a:t>Another very important topic to discuss here actually happens during your sale. We</a:t>
            </a:r>
            <a:endParaRPr sz="1050">
              <a:latin typeface="Arial"/>
              <a:cs typeface="Arial"/>
            </a:endParaRPr>
          </a:p>
          <a:p>
            <a:pPr marL="1384199" marR="264776">
              <a:lnSpc>
                <a:spcPct val="116700"/>
              </a:lnSpc>
              <a:spcBef>
                <a:spcPts val="15"/>
              </a:spcBef>
            </a:pPr>
            <a:r>
              <a:rPr sz="1050">
                <a:solidFill>
                  <a:srgbClr val="363636"/>
                </a:solidFill>
                <a:latin typeface="Arial"/>
                <a:cs typeface="Arial"/>
              </a:rPr>
              <a:t>must set accurate and thorough expectations for the customer as it relates to:  product quality, product characteristics (distressed finishes, natural leathers,  variations of color in natural products, etc..., lead times, delivery process, and  more). Many times, customers are irritated or anxious about things because we  failed to set good expectations for them.</a:t>
            </a:r>
            <a:endParaRPr sz="1050">
              <a:latin typeface="Arial"/>
              <a:cs typeface="Arial"/>
            </a:endParaRPr>
          </a:p>
          <a:p>
            <a:pPr marL="469866" indent="-228583">
              <a:spcBef>
                <a:spcPts val="229"/>
              </a:spcBef>
              <a:buClr>
                <a:srgbClr val="000000"/>
              </a:buClr>
              <a:buSzPct val="95238"/>
              <a:buAutoNum type="arabicPeriod" startAt="2"/>
              <a:tabLst>
                <a:tab pos="469231" algn="l"/>
                <a:tab pos="469866" algn="l"/>
              </a:tabLst>
            </a:pPr>
            <a:r>
              <a:rPr sz="1050" b="1">
                <a:solidFill>
                  <a:srgbClr val="363636"/>
                </a:solidFill>
                <a:latin typeface="Arial"/>
                <a:cs typeface="Arial"/>
              </a:rPr>
              <a:t>Prospecting with Purpose when the customer does not buy:</a:t>
            </a:r>
            <a:endParaRPr sz="1050">
              <a:latin typeface="Arial"/>
              <a:cs typeface="Arial"/>
            </a:endParaRPr>
          </a:p>
          <a:p>
            <a:pPr marL="927033" lvl="1" indent="-228583">
              <a:spcBef>
                <a:spcPts val="204"/>
              </a:spcBef>
              <a:buClr>
                <a:srgbClr val="000000"/>
              </a:buClr>
              <a:buSzPct val="95238"/>
              <a:buAutoNum type="alphaLcPeriod"/>
              <a:tabLst>
                <a:tab pos="926397" algn="l"/>
                <a:tab pos="927033" algn="l"/>
              </a:tabLst>
            </a:pPr>
            <a:r>
              <a:rPr sz="1050">
                <a:solidFill>
                  <a:srgbClr val="363636"/>
                </a:solidFill>
                <a:latin typeface="Arial"/>
                <a:cs typeface="Arial"/>
              </a:rPr>
              <a:t>The customer got out of the store without buying. What do you do now? Do we just let</a:t>
            </a:r>
            <a:endParaRPr sz="1050">
              <a:latin typeface="Arial"/>
              <a:cs typeface="Arial"/>
            </a:endParaRPr>
          </a:p>
          <a:p>
            <a:pPr marL="927033" marR="19683">
              <a:lnSpc>
                <a:spcPct val="116799"/>
              </a:lnSpc>
              <a:spcBef>
                <a:spcPts val="15"/>
              </a:spcBef>
            </a:pPr>
            <a:r>
              <a:rPr sz="1050">
                <a:solidFill>
                  <a:srgbClr val="363636"/>
                </a:solidFill>
                <a:latin typeface="Arial"/>
                <a:cs typeface="Arial"/>
              </a:rPr>
              <a:t>them go and hope they will return, or should we follow up and maximize our mathematical  chances of earning their business? As a company, we have made a commitment to maximize  our chances and expect the following to happen with the guest that does not buy on the  first visit.</a:t>
            </a:r>
            <a:endParaRPr sz="1050">
              <a:latin typeface="Arial"/>
              <a:cs typeface="Arial"/>
            </a:endParaRPr>
          </a:p>
          <a:p>
            <a:pPr>
              <a:spcBef>
                <a:spcPts val="10"/>
              </a:spcBef>
            </a:pPr>
            <a:endParaRPr sz="1400">
              <a:latin typeface="Arial"/>
              <a:cs typeface="Arial"/>
            </a:endParaRPr>
          </a:p>
          <a:p>
            <a:pPr marL="12699"/>
            <a:r>
              <a:rPr sz="1050" b="1">
                <a:solidFill>
                  <a:srgbClr val="363636"/>
                </a:solidFill>
                <a:latin typeface="Arial"/>
                <a:cs typeface="Arial"/>
              </a:rPr>
              <a:t>As soon as the customer leaves you must:</a:t>
            </a:r>
            <a:endParaRPr sz="1050">
              <a:latin typeface="Arial"/>
              <a:cs typeface="Arial"/>
            </a:endParaRPr>
          </a:p>
          <a:p>
            <a:pPr>
              <a:spcBef>
                <a:spcPts val="40"/>
              </a:spcBef>
            </a:pPr>
            <a:endParaRPr sz="1350">
              <a:latin typeface="Arial"/>
              <a:cs typeface="Arial"/>
            </a:endParaRPr>
          </a:p>
          <a:p>
            <a:pPr marL="499709" indent="-259060">
              <a:spcBef>
                <a:spcPts val="5"/>
              </a:spcBef>
              <a:buClr>
                <a:srgbClr val="000000"/>
              </a:buClr>
              <a:buSzPct val="95238"/>
              <a:buAutoNum type="arabicPeriod"/>
              <a:tabLst>
                <a:tab pos="499709" algn="l"/>
                <a:tab pos="500344" algn="l"/>
              </a:tabLst>
            </a:pPr>
            <a:r>
              <a:rPr sz="1050">
                <a:solidFill>
                  <a:srgbClr val="363636"/>
                </a:solidFill>
                <a:latin typeface="Arial"/>
                <a:cs typeface="Arial"/>
              </a:rPr>
              <a:t>Formulate a plan to get back after that customer.</a:t>
            </a:r>
            <a:endParaRPr sz="1050">
              <a:latin typeface="Arial"/>
              <a:cs typeface="Arial"/>
            </a:endParaRPr>
          </a:p>
          <a:p>
            <a:pPr marL="499709" indent="-259060">
              <a:spcBef>
                <a:spcPts val="225"/>
              </a:spcBef>
              <a:buClr>
                <a:srgbClr val="000000"/>
              </a:buClr>
              <a:buSzPct val="95238"/>
              <a:buAutoNum type="arabicPeriod"/>
              <a:tabLst>
                <a:tab pos="499709" algn="l"/>
                <a:tab pos="500344" algn="l"/>
              </a:tabLst>
            </a:pPr>
            <a:r>
              <a:rPr sz="1050">
                <a:solidFill>
                  <a:srgbClr val="363636"/>
                </a:solidFill>
                <a:latin typeface="Arial"/>
                <a:cs typeface="Arial"/>
              </a:rPr>
              <a:t>Make notes as to what they looked at and the sale pricing that you gave them.</a:t>
            </a:r>
            <a:endParaRPr sz="1050">
              <a:latin typeface="Arial"/>
              <a:cs typeface="Arial"/>
            </a:endParaRPr>
          </a:p>
          <a:p>
            <a:pPr marL="499709" indent="-259060">
              <a:spcBef>
                <a:spcPts val="204"/>
              </a:spcBef>
              <a:buClr>
                <a:srgbClr val="000000"/>
              </a:buClr>
              <a:buSzPct val="95238"/>
              <a:buAutoNum type="arabicPeriod"/>
              <a:tabLst>
                <a:tab pos="499709" algn="l"/>
                <a:tab pos="500344" algn="l"/>
              </a:tabLst>
            </a:pPr>
            <a:r>
              <a:rPr sz="1050">
                <a:solidFill>
                  <a:srgbClr val="363636"/>
                </a:solidFill>
                <a:latin typeface="Arial"/>
                <a:cs typeface="Arial"/>
              </a:rPr>
              <a:t>If you entered a quote, you have to commit to a follow up time. The sooner, the better.</a:t>
            </a:r>
            <a:endParaRPr sz="1050">
              <a:latin typeface="Arial"/>
              <a:cs typeface="Arial"/>
            </a:endParaRPr>
          </a:p>
          <a:p>
            <a:pPr marL="927033" marR="43177" lvl="1" indent="-228583">
              <a:lnSpc>
                <a:spcPct val="116199"/>
              </a:lnSpc>
              <a:spcBef>
                <a:spcPts val="25"/>
              </a:spcBef>
              <a:buSzPct val="95238"/>
              <a:buFont typeface="Arial"/>
              <a:buAutoNum type="alphaLcPeriod"/>
              <a:tabLst>
                <a:tab pos="956874" algn="l"/>
                <a:tab pos="957510" algn="l"/>
              </a:tabLst>
            </a:pPr>
            <a:r>
              <a:t>	</a:t>
            </a:r>
            <a:r>
              <a:rPr sz="1050">
                <a:solidFill>
                  <a:srgbClr val="363636"/>
                </a:solidFill>
                <a:latin typeface="Arial"/>
                <a:cs typeface="Arial"/>
              </a:rPr>
              <a:t>Get customer information from EVERY CUSTOMER. Every customer represents opportunity,  but if they leave and we do not get their information, we increase the probability that they  will not choose us!</a:t>
            </a:r>
            <a:endParaRPr sz="1050">
              <a:latin typeface="Arial"/>
              <a:cs typeface="Arial"/>
            </a:endParaRPr>
          </a:p>
        </p:txBody>
      </p:sp>
      <p:sp>
        <p:nvSpPr>
          <p:cNvPr id="3" name="object 3"/>
          <p:cNvSpPr txBox="1"/>
          <p:nvPr/>
        </p:nvSpPr>
        <p:spPr>
          <a:xfrm>
            <a:off x="2039503" y="6872732"/>
            <a:ext cx="145415" cy="167354"/>
          </a:xfrm>
          <a:prstGeom prst="rect">
            <a:avLst/>
          </a:prstGeom>
        </p:spPr>
        <p:txBody>
          <a:bodyPr vert="horz" wrap="square" lIns="0" tIns="13335" rIns="0" bIns="0" rtlCol="0">
            <a:spAutoFit/>
          </a:bodyPr>
          <a:lstStyle/>
          <a:p>
            <a:pPr marL="12699">
              <a:spcBef>
                <a:spcPts val="105"/>
              </a:spcBef>
            </a:pPr>
            <a:r>
              <a:rPr sz="1000" spc="-5">
                <a:latin typeface="Arial"/>
                <a:cs typeface="Arial"/>
              </a:rPr>
              <a:t>iii.</a:t>
            </a:r>
            <a:endParaRPr sz="1000">
              <a:latin typeface="Arial"/>
              <a:cs typeface="Arial"/>
            </a:endParaRPr>
          </a:p>
        </p:txBody>
      </p:sp>
      <p:sp>
        <p:nvSpPr>
          <p:cNvPr id="4" name="object 4"/>
          <p:cNvSpPr txBox="1"/>
          <p:nvPr/>
        </p:nvSpPr>
        <p:spPr>
          <a:xfrm>
            <a:off x="2014789" y="6413485"/>
            <a:ext cx="4820285" cy="2775503"/>
          </a:xfrm>
          <a:prstGeom prst="rect">
            <a:avLst/>
          </a:prstGeom>
        </p:spPr>
        <p:txBody>
          <a:bodyPr vert="horz" wrap="square" lIns="0" tIns="38100" rIns="0" bIns="0" rtlCol="0">
            <a:spAutoFit/>
          </a:bodyPr>
          <a:lstStyle/>
          <a:p>
            <a:pPr marL="245092" indent="-175882">
              <a:spcBef>
                <a:spcPts val="300"/>
              </a:spcBef>
              <a:buClr>
                <a:srgbClr val="000000"/>
              </a:buClr>
              <a:buSzPct val="95238"/>
              <a:buAutoNum type="romanLcPeriod"/>
              <a:tabLst>
                <a:tab pos="245727" algn="l"/>
              </a:tabLst>
            </a:pPr>
            <a:r>
              <a:rPr sz="1050">
                <a:solidFill>
                  <a:srgbClr val="363636"/>
                </a:solidFill>
                <a:latin typeface="Arial"/>
                <a:cs typeface="Arial"/>
              </a:rPr>
              <a:t>Ask for it and capture it from them.</a:t>
            </a:r>
            <a:endParaRPr sz="1050">
              <a:latin typeface="Arial"/>
              <a:cs typeface="Arial"/>
            </a:endParaRPr>
          </a:p>
          <a:p>
            <a:pPr marL="245092" marR="38732" indent="-205089">
              <a:lnSpc>
                <a:spcPts val="1490"/>
              </a:lnSpc>
              <a:spcBef>
                <a:spcPts val="65"/>
              </a:spcBef>
              <a:buClr>
                <a:srgbClr val="000000"/>
              </a:buClr>
              <a:buSzPct val="95238"/>
              <a:buAutoNum type="romanLcPeriod"/>
              <a:tabLst>
                <a:tab pos="245727" algn="l"/>
              </a:tabLst>
            </a:pPr>
            <a:r>
              <a:rPr sz="1050">
                <a:solidFill>
                  <a:srgbClr val="363636"/>
                </a:solidFill>
                <a:latin typeface="Arial"/>
                <a:cs typeface="Arial"/>
              </a:rPr>
              <a:t>Utilize the $300 prospect slip to gain their information. This information is gathered  primarily for the RSA to have a way to follow up to gain a sale.</a:t>
            </a:r>
            <a:endParaRPr sz="1050">
              <a:latin typeface="Arial"/>
              <a:cs typeface="Arial"/>
            </a:endParaRPr>
          </a:p>
          <a:p>
            <a:pPr marL="245092">
              <a:spcBef>
                <a:spcPts val="110"/>
              </a:spcBef>
            </a:pPr>
            <a:r>
              <a:rPr sz="1050">
                <a:solidFill>
                  <a:srgbClr val="363636"/>
                </a:solidFill>
                <a:latin typeface="Arial"/>
                <a:cs typeface="Arial"/>
              </a:rPr>
              <a:t>This gives you the information in an easy format to keep and follow up. Notate what</a:t>
            </a:r>
            <a:endParaRPr sz="1050">
              <a:latin typeface="Arial"/>
              <a:cs typeface="Arial"/>
            </a:endParaRPr>
          </a:p>
          <a:p>
            <a:pPr marL="245092" marR="351765">
              <a:lnSpc>
                <a:spcPct val="116199"/>
              </a:lnSpc>
              <a:spcBef>
                <a:spcPts val="25"/>
              </a:spcBef>
            </a:pPr>
            <a:r>
              <a:rPr sz="1050">
                <a:solidFill>
                  <a:srgbClr val="363636"/>
                </a:solidFill>
                <a:latin typeface="Arial"/>
                <a:cs typeface="Arial"/>
              </a:rPr>
              <a:t>they are looking for, prices you quoted, when they need it, and any important  information you may need.</a:t>
            </a:r>
            <a:endParaRPr sz="1050">
              <a:latin typeface="Arial"/>
              <a:cs typeface="Arial"/>
            </a:endParaRPr>
          </a:p>
          <a:p>
            <a:pPr marL="245092" marR="41907" indent="-233028">
              <a:lnSpc>
                <a:spcPts val="1490"/>
              </a:lnSpc>
              <a:spcBef>
                <a:spcPts val="65"/>
              </a:spcBef>
              <a:buClr>
                <a:srgbClr val="000000"/>
              </a:buClr>
              <a:buSzPct val="95238"/>
              <a:buAutoNum type="romanLcPeriod" startAt="4"/>
              <a:tabLst>
                <a:tab pos="245727" algn="l"/>
              </a:tabLst>
            </a:pPr>
            <a:r>
              <a:rPr sz="1050">
                <a:solidFill>
                  <a:srgbClr val="363636"/>
                </a:solidFill>
                <a:latin typeface="Arial"/>
                <a:cs typeface="Arial"/>
              </a:rPr>
              <a:t>The best way to get them to fill it out is to stick it in front of them and say “Here, fill  this out for me.”</a:t>
            </a:r>
            <a:endParaRPr sz="1050">
              <a:latin typeface="Arial"/>
              <a:cs typeface="Arial"/>
            </a:endParaRPr>
          </a:p>
          <a:p>
            <a:pPr marL="245092" indent="-204455">
              <a:spcBef>
                <a:spcPts val="110"/>
              </a:spcBef>
              <a:buClr>
                <a:srgbClr val="000000"/>
              </a:buClr>
              <a:buSzPct val="95238"/>
              <a:buAutoNum type="romanLcPeriod" startAt="4"/>
              <a:tabLst>
                <a:tab pos="245727" algn="l"/>
              </a:tabLst>
            </a:pPr>
            <a:r>
              <a:rPr sz="1050">
                <a:solidFill>
                  <a:srgbClr val="363636"/>
                </a:solidFill>
                <a:latin typeface="Arial"/>
                <a:cs typeface="Arial"/>
              </a:rPr>
              <a:t>Use information to follow through to a YES or an absolute NO! 65% of people buy</a:t>
            </a:r>
            <a:endParaRPr sz="1050">
              <a:latin typeface="Arial"/>
              <a:cs typeface="Arial"/>
            </a:endParaRPr>
          </a:p>
          <a:p>
            <a:pPr marL="245092" marR="34922">
              <a:lnSpc>
                <a:spcPct val="116199"/>
              </a:lnSpc>
              <a:spcBef>
                <a:spcPts val="25"/>
              </a:spcBef>
            </a:pPr>
            <a:r>
              <a:rPr sz="1050">
                <a:solidFill>
                  <a:srgbClr val="363636"/>
                </a:solidFill>
                <a:latin typeface="Arial"/>
                <a:cs typeface="Arial"/>
              </a:rPr>
              <a:t>within 24 hours of the 1st time they shop. Another 20% buy within 72 hours.  Customers are 50% more likely to buy from the first store or RSA that re-engages  them once the shopping has begun. We must reconnect quickly and with PURPOSE!</a:t>
            </a:r>
            <a:endParaRPr sz="1050">
              <a:latin typeface="Arial"/>
              <a:cs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01701" y="435356"/>
            <a:ext cx="5969000" cy="8115555"/>
          </a:xfrm>
          <a:prstGeom prst="rect">
            <a:avLst/>
          </a:prstGeom>
        </p:spPr>
        <p:txBody>
          <a:bodyPr vert="horz" wrap="square" lIns="0" tIns="12700" rIns="0" bIns="0" rtlCol="0">
            <a:spAutoFit/>
          </a:bodyPr>
          <a:lstStyle/>
          <a:p>
            <a:pPr marR="5080" algn="r">
              <a:spcBef>
                <a:spcPts val="100"/>
              </a:spcBef>
            </a:pPr>
            <a:r>
              <a:rPr sz="1100">
                <a:latin typeface="Arial"/>
                <a:cs typeface="Arial"/>
              </a:rPr>
              <a:t>50</a:t>
            </a:r>
          </a:p>
          <a:p>
            <a:pPr>
              <a:lnSpc>
                <a:spcPct val="100000"/>
              </a:lnSpc>
            </a:pPr>
            <a:endParaRPr sz="1200">
              <a:latin typeface="Arial"/>
              <a:cs typeface="Arial"/>
            </a:endParaRPr>
          </a:p>
          <a:p>
            <a:pPr marL="12699" marR="21589">
              <a:lnSpc>
                <a:spcPct val="116199"/>
              </a:lnSpc>
              <a:spcBef>
                <a:spcPts val="725"/>
              </a:spcBef>
            </a:pPr>
            <a:r>
              <a:rPr sz="1050" b="1">
                <a:solidFill>
                  <a:srgbClr val="363636"/>
                </a:solidFill>
                <a:latin typeface="Arial"/>
                <a:cs typeface="Arial"/>
              </a:rPr>
              <a:t>Calling customers is the best and most effective method of follow up. When you call depends on where the  customer is in their buying process.</a:t>
            </a:r>
            <a:endParaRPr sz="1050">
              <a:latin typeface="Arial"/>
              <a:cs typeface="Arial"/>
            </a:endParaRPr>
          </a:p>
          <a:p>
            <a:pPr>
              <a:spcBef>
                <a:spcPts val="25"/>
              </a:spcBef>
            </a:pPr>
            <a:endParaRPr sz="1200">
              <a:latin typeface="Arial"/>
              <a:cs typeface="Arial"/>
            </a:endParaRPr>
          </a:p>
          <a:p>
            <a:pPr marL="469866" marR="27303" indent="-228583">
              <a:lnSpc>
                <a:spcPct val="117000"/>
              </a:lnSpc>
              <a:buAutoNum type="arabicPeriod"/>
              <a:tabLst>
                <a:tab pos="469231" algn="l"/>
                <a:tab pos="469866" algn="l"/>
                <a:tab pos="1998835" algn="l"/>
              </a:tabLst>
            </a:pPr>
            <a:r>
              <a:rPr sz="1050">
                <a:solidFill>
                  <a:srgbClr val="363636"/>
                </a:solidFill>
                <a:latin typeface="Arial"/>
                <a:cs typeface="Arial"/>
              </a:rPr>
              <a:t>If you got them really close and you know they are shopping call them later that day. “Mr./Mrs.  Customer, this is</a:t>
            </a:r>
            <a:r>
              <a:rPr sz="1050" u="sng">
                <a:solidFill>
                  <a:srgbClr val="363636"/>
                </a:solidFill>
                <a:uFill>
                  <a:solidFill>
                    <a:srgbClr val="353535"/>
                  </a:solidFill>
                </a:uFill>
                <a:latin typeface="Times New Roman"/>
                <a:cs typeface="Times New Roman"/>
              </a:rPr>
              <a:t>	</a:t>
            </a:r>
            <a:r>
              <a:rPr sz="1050">
                <a:solidFill>
                  <a:srgbClr val="363636"/>
                </a:solidFill>
                <a:latin typeface="Arial"/>
                <a:cs typeface="Arial"/>
              </a:rPr>
              <a:t>at Gambles, is this a good time to talk? Great, I was just following up to  see if you had any questions about what you looked at earlier today?” You may take questions in any  direction needed based on what was discussed earlier in the day. We have seen great success in  saying, “I know your time is important, I tell you what, if you will give me your credit card, I can go  ahead and get that ordered for you.”</a:t>
            </a:r>
            <a:endParaRPr sz="1050">
              <a:latin typeface="Arial"/>
              <a:cs typeface="Arial"/>
            </a:endParaRPr>
          </a:p>
          <a:p>
            <a:pPr marL="469866" marR="98418" indent="-228583">
              <a:lnSpc>
                <a:spcPct val="117000"/>
              </a:lnSpc>
              <a:spcBef>
                <a:spcPts val="15"/>
              </a:spcBef>
              <a:buAutoNum type="arabicPeriod"/>
              <a:tabLst>
                <a:tab pos="469231" algn="l"/>
                <a:tab pos="469866" algn="l"/>
                <a:tab pos="2916343" algn="l"/>
              </a:tabLst>
            </a:pPr>
            <a:r>
              <a:rPr sz="1050">
                <a:solidFill>
                  <a:srgbClr val="363636"/>
                </a:solidFill>
                <a:latin typeface="Arial"/>
                <a:cs typeface="Arial"/>
              </a:rPr>
              <a:t>If they were actively looking but not “hot on the trail” just make sure you call them back within 24  hours. “Mr./Mrs. Customer this is </a:t>
            </a:r>
            <a:r>
              <a:rPr sz="1050" u="sng">
                <a:solidFill>
                  <a:srgbClr val="363636"/>
                </a:solidFill>
                <a:uFill>
                  <a:solidFill>
                    <a:srgbClr val="353535"/>
                  </a:solidFill>
                </a:uFill>
                <a:latin typeface="Times New Roman"/>
                <a:cs typeface="Times New Roman"/>
              </a:rPr>
              <a:t> 	</a:t>
            </a:r>
            <a:r>
              <a:rPr sz="1050">
                <a:solidFill>
                  <a:srgbClr val="363636"/>
                </a:solidFill>
                <a:latin typeface="Arial"/>
                <a:cs typeface="Arial"/>
              </a:rPr>
              <a:t>at Ashley did I catch you at a good time? Great, I just  wanted to call and thank you for shopping with me yesterday. I know you have a choice and I want  to thank you for choosing to shop with us. I also wanted to see if you had any questions about what  you looked at yesterday?” Let the conversation flow from there and attempt to set an appointment  for them to return.</a:t>
            </a:r>
            <a:endParaRPr sz="1050">
              <a:latin typeface="Arial"/>
              <a:cs typeface="Arial"/>
            </a:endParaRPr>
          </a:p>
          <a:p>
            <a:pPr marL="469866" indent="-228583">
              <a:spcBef>
                <a:spcPts val="204"/>
              </a:spcBef>
              <a:buAutoNum type="arabicPeriod"/>
              <a:tabLst>
                <a:tab pos="469231" algn="l"/>
                <a:tab pos="469866" algn="l"/>
              </a:tabLst>
            </a:pPr>
            <a:r>
              <a:rPr sz="1050">
                <a:solidFill>
                  <a:srgbClr val="363636"/>
                </a:solidFill>
                <a:latin typeface="Arial"/>
                <a:cs typeface="Arial"/>
              </a:rPr>
              <a:t>If you got their info but they really never slowed down or expressed real interest in anything, the call</a:t>
            </a:r>
            <a:endParaRPr sz="1050">
              <a:latin typeface="Arial"/>
              <a:cs typeface="Arial"/>
            </a:endParaRPr>
          </a:p>
          <a:p>
            <a:pPr marL="469866" marR="22223">
              <a:lnSpc>
                <a:spcPct val="117000"/>
              </a:lnSpc>
              <a:spcBef>
                <a:spcPts val="10"/>
              </a:spcBef>
              <a:tabLst>
                <a:tab pos="3445894" algn="l"/>
              </a:tabLst>
            </a:pPr>
            <a:r>
              <a:rPr sz="1050">
                <a:solidFill>
                  <a:srgbClr val="363636"/>
                </a:solidFill>
                <a:latin typeface="Arial"/>
                <a:cs typeface="Arial"/>
              </a:rPr>
              <a:t>needs to be: “Mr./Mrs. Customer this is </a:t>
            </a:r>
            <a:r>
              <a:rPr sz="1050" u="sng">
                <a:solidFill>
                  <a:srgbClr val="363636"/>
                </a:solidFill>
                <a:uFill>
                  <a:solidFill>
                    <a:srgbClr val="353535"/>
                  </a:solidFill>
                </a:uFill>
                <a:latin typeface="Times New Roman"/>
                <a:cs typeface="Times New Roman"/>
              </a:rPr>
              <a:t> 	</a:t>
            </a:r>
            <a:r>
              <a:rPr sz="1050">
                <a:solidFill>
                  <a:srgbClr val="363636"/>
                </a:solidFill>
                <a:latin typeface="Arial"/>
                <a:cs typeface="Arial"/>
              </a:rPr>
              <a:t>at Gambles. Is this a good time? Great, I just  wanted to call and tell you thanks for shopping with us. I know you have a choice and I am honored  that you chose to shop here at Gambles. Do you have any questions about anything you saw in the  store? Thanks again and I hope to see you again soon.” Attempt to see if there was interest in any  product or finance offers and attempt to uncover the next project and again gain an appointment for  a follow up visit.</a:t>
            </a:r>
            <a:endParaRPr sz="1050">
              <a:latin typeface="Arial"/>
              <a:cs typeface="Arial"/>
            </a:endParaRPr>
          </a:p>
          <a:p>
            <a:pPr marL="927033" marR="43177" lvl="1" indent="-228583">
              <a:lnSpc>
                <a:spcPct val="116199"/>
              </a:lnSpc>
              <a:buAutoNum type="alphaLcPeriod"/>
              <a:tabLst>
                <a:tab pos="926397" algn="l"/>
                <a:tab pos="927033" algn="l"/>
              </a:tabLst>
            </a:pPr>
            <a:r>
              <a:rPr sz="1050">
                <a:solidFill>
                  <a:srgbClr val="363636"/>
                </a:solidFill>
                <a:latin typeface="Arial"/>
                <a:cs typeface="Arial"/>
              </a:rPr>
              <a:t>Email and text are to be used if you cannot get them to answer. If they start to interact, ask  them to call. Nothing replaces the ability to convey enthusiasm, energy, and importance like</a:t>
            </a:r>
            <a:endParaRPr sz="1050">
              <a:latin typeface="Arial"/>
              <a:cs typeface="Arial"/>
            </a:endParaRPr>
          </a:p>
          <a:p>
            <a:pPr marL="927033">
              <a:spcBef>
                <a:spcPts val="229"/>
              </a:spcBef>
            </a:pPr>
            <a:r>
              <a:rPr sz="1050">
                <a:solidFill>
                  <a:srgbClr val="363636"/>
                </a:solidFill>
                <a:latin typeface="Arial"/>
                <a:cs typeface="Arial"/>
              </a:rPr>
              <a:t>your voice.</a:t>
            </a:r>
            <a:endParaRPr sz="1050">
              <a:latin typeface="Arial"/>
              <a:cs typeface="Arial"/>
            </a:endParaRPr>
          </a:p>
          <a:p>
            <a:pPr marL="927033" lvl="1" indent="-228583">
              <a:spcBef>
                <a:spcPts val="204"/>
              </a:spcBef>
              <a:buAutoNum type="alphaLcPeriod" startAt="2"/>
              <a:tabLst>
                <a:tab pos="927033" algn="l"/>
              </a:tabLst>
            </a:pPr>
            <a:r>
              <a:rPr sz="1050">
                <a:solidFill>
                  <a:srgbClr val="363636"/>
                </a:solidFill>
                <a:latin typeface="Arial"/>
                <a:cs typeface="Arial"/>
              </a:rPr>
              <a:t>Keep these in an organized manner as you should have anywhere from 10-50 prospects that</a:t>
            </a:r>
            <a:endParaRPr sz="1050">
              <a:latin typeface="Arial"/>
              <a:cs typeface="Arial"/>
            </a:endParaRPr>
          </a:p>
          <a:p>
            <a:pPr marL="927033" marR="11429">
              <a:lnSpc>
                <a:spcPct val="117000"/>
              </a:lnSpc>
              <a:spcBef>
                <a:spcPts val="15"/>
              </a:spcBef>
            </a:pPr>
            <a:r>
              <a:rPr sz="1050">
                <a:solidFill>
                  <a:srgbClr val="363636"/>
                </a:solidFill>
                <a:latin typeface="Arial"/>
                <a:cs typeface="Arial"/>
              </a:rPr>
              <a:t>you are actively working at any given time. Some are immediate prospects, some are  building, or are having to delay the purchase for another reason. If you know these things  and can formulate a strategy that ties in your offers, follow up, relationship building, sending  special offers, and timing, then you will find that you actually have a living, breathing  pipeline of business that keeps you engaged and busy even when it may be a down traffic  time.</a:t>
            </a:r>
            <a:endParaRPr sz="1050">
              <a:latin typeface="Arial"/>
              <a:cs typeface="Arial"/>
            </a:endParaRPr>
          </a:p>
          <a:p>
            <a:pPr marL="1384199" lvl="2" indent="-179057">
              <a:spcBef>
                <a:spcPts val="200"/>
              </a:spcBef>
              <a:buAutoNum type="romanLcPeriod"/>
              <a:tabLst>
                <a:tab pos="1384199" algn="l"/>
              </a:tabLst>
            </a:pPr>
            <a:r>
              <a:rPr sz="1050">
                <a:solidFill>
                  <a:srgbClr val="363636"/>
                </a:solidFill>
                <a:latin typeface="Arial"/>
                <a:cs typeface="Arial"/>
              </a:rPr>
              <a:t>Send Thank You Cards. Many times, we send thank you notes to people that</a:t>
            </a:r>
            <a:endParaRPr sz="1050">
              <a:latin typeface="Arial"/>
              <a:cs typeface="Arial"/>
            </a:endParaRPr>
          </a:p>
          <a:p>
            <a:pPr marL="1384199" marR="94608">
              <a:lnSpc>
                <a:spcPct val="116700"/>
              </a:lnSpc>
              <a:spcBef>
                <a:spcPts val="20"/>
              </a:spcBef>
            </a:pPr>
            <a:r>
              <a:rPr sz="1050">
                <a:solidFill>
                  <a:srgbClr val="363636"/>
                </a:solidFill>
                <a:latin typeface="Arial"/>
                <a:cs typeface="Arial"/>
              </a:rPr>
              <a:t>purchase and we should continue to do that. Sending a thank you to someone that  just shopped with you is an easy and cost-effective way to ENDEAR yourself to a  prospective customer. Think about it, how many times have you received a thank  you for buying, much less for just shopping? This is huge and will pay off in a big  way.</a:t>
            </a:r>
            <a:endParaRPr sz="105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Content Placeholder 10" descr="Content Placeholder 10">
            <a:extLst>
              <a:ext uri="{FF2B5EF4-FFF2-40B4-BE49-F238E27FC236}">
                <a16:creationId xmlns:a16="http://schemas.microsoft.com/office/drawing/2014/main" id="{A129CE01-34FD-F741-93A9-4C031DD392BE}"/>
              </a:ext>
            </a:extLst>
          </p:cNvPr>
          <p:cNvPicPr>
            <a:picLocks noChangeAspect="1"/>
          </p:cNvPicPr>
          <p:nvPr/>
        </p:nvPicPr>
        <p:blipFill>
          <a:blip r:embed="rId2"/>
          <a:stretch>
            <a:fillRect/>
          </a:stretch>
        </p:blipFill>
        <p:spPr>
          <a:xfrm>
            <a:off x="211336" y="161823"/>
            <a:ext cx="3803906" cy="3776039"/>
          </a:xfrm>
          <a:prstGeom prst="rect">
            <a:avLst/>
          </a:prstGeom>
          <a:ln w="12700">
            <a:miter lim="400000"/>
          </a:ln>
        </p:spPr>
      </p:pic>
      <p:pic>
        <p:nvPicPr>
          <p:cNvPr id="3" name="Content Placeholder 1" descr="Content Placeholder 1">
            <a:extLst>
              <a:ext uri="{FF2B5EF4-FFF2-40B4-BE49-F238E27FC236}">
                <a16:creationId xmlns:a16="http://schemas.microsoft.com/office/drawing/2014/main" id="{636CBF52-5D19-C642-A947-2C7AE6997BD7}"/>
              </a:ext>
            </a:extLst>
          </p:cNvPr>
          <p:cNvPicPr>
            <a:picLocks noChangeAspect="1"/>
          </p:cNvPicPr>
          <p:nvPr/>
        </p:nvPicPr>
        <p:blipFill>
          <a:blip r:embed="rId3"/>
          <a:stretch>
            <a:fillRect/>
          </a:stretch>
        </p:blipFill>
        <p:spPr>
          <a:xfrm>
            <a:off x="3429000" y="4344418"/>
            <a:ext cx="4238174" cy="3776038"/>
          </a:xfrm>
          <a:prstGeom prst="rect">
            <a:avLst/>
          </a:prstGeom>
          <a:ln w="12700">
            <a:miter lim="400000"/>
          </a:ln>
        </p:spPr>
      </p:pic>
      <p:sp>
        <p:nvSpPr>
          <p:cNvPr id="4" name="Rectangle 3">
            <a:extLst>
              <a:ext uri="{FF2B5EF4-FFF2-40B4-BE49-F238E27FC236}">
                <a16:creationId xmlns:a16="http://schemas.microsoft.com/office/drawing/2014/main" id="{6C50BF93-490C-B149-8ECD-1BFD6EB1E399}"/>
              </a:ext>
            </a:extLst>
          </p:cNvPr>
          <p:cNvSpPr/>
          <p:nvPr/>
        </p:nvSpPr>
        <p:spPr>
          <a:xfrm>
            <a:off x="4015242" y="161823"/>
            <a:ext cx="2842758" cy="3785652"/>
          </a:xfrm>
          <a:prstGeom prst="rect">
            <a:avLst/>
          </a:prstGeom>
        </p:spPr>
        <p:txBody>
          <a:bodyPr wrap="square">
            <a:spAutoFit/>
          </a:bodyPr>
          <a:lstStyle/>
          <a:p>
            <a:pPr defTabSz="584157" hangingPunct="0"/>
            <a:r>
              <a:rPr lang="en-US" sz="4000">
                <a:solidFill>
                  <a:srgbClr val="000000"/>
                </a:solidFill>
                <a:latin typeface="Helvetica Neue Medium"/>
                <a:ea typeface="Helvetica Neue Medium"/>
                <a:cs typeface="Helvetica Neue Medium"/>
                <a:sym typeface="Helvetica Neue Medium"/>
              </a:rPr>
              <a:t>What happens when your spine is not aligned?</a:t>
            </a:r>
          </a:p>
        </p:txBody>
      </p:sp>
      <p:sp>
        <p:nvSpPr>
          <p:cNvPr id="5" name="TextBox 4">
            <a:extLst>
              <a:ext uri="{FF2B5EF4-FFF2-40B4-BE49-F238E27FC236}">
                <a16:creationId xmlns:a16="http://schemas.microsoft.com/office/drawing/2014/main" id="{31D5BFA4-E0A4-3348-B0B3-06ED42B33F8D}"/>
              </a:ext>
            </a:extLst>
          </p:cNvPr>
          <p:cNvSpPr txBox="1"/>
          <p:nvPr/>
        </p:nvSpPr>
        <p:spPr>
          <a:xfrm>
            <a:off x="609601" y="4324545"/>
            <a:ext cx="2687595" cy="37959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r" defTabSz="584157" hangingPunct="0"/>
            <a:r>
              <a:rPr lang="en-US" sz="4000">
                <a:solidFill>
                  <a:srgbClr val="000000"/>
                </a:solidFill>
                <a:latin typeface="Helvetica Neue Medium"/>
                <a:ea typeface="Helvetica Neue Medium"/>
                <a:cs typeface="Helvetica Neue Medium"/>
                <a:sym typeface="Helvetica Neue Medium"/>
              </a:rPr>
              <a:t>What happens when your tires are not aligned?</a:t>
            </a:r>
          </a:p>
        </p:txBody>
      </p:sp>
      <p:sp>
        <p:nvSpPr>
          <p:cNvPr id="6" name="Title 7">
            <a:extLst>
              <a:ext uri="{FF2B5EF4-FFF2-40B4-BE49-F238E27FC236}">
                <a16:creationId xmlns:a16="http://schemas.microsoft.com/office/drawing/2014/main" id="{B3818F1D-C5EB-3C4D-8665-5DC5C3C1BCBB}"/>
              </a:ext>
            </a:extLst>
          </p:cNvPr>
          <p:cNvSpPr txBox="1">
            <a:spLocks/>
          </p:cNvSpPr>
          <p:nvPr/>
        </p:nvSpPr>
        <p:spPr>
          <a:xfrm>
            <a:off x="323080" y="8610600"/>
            <a:ext cx="7126240" cy="1107996"/>
          </a:xfrm>
          <a:prstGeom prst="rect">
            <a:avLst/>
          </a:prstGeom>
        </p:spPr>
        <p:txBody>
          <a:bodyPr wrap="square" lIns="0" tIns="0" rIns="0" bIns="0">
            <a:spAutoFit/>
          </a:bodyPr>
          <a:lstStyle>
            <a:lvl1pPr algn="ctr" defTabSz="988363">
              <a:defRPr sz="4500" b="1" i="0">
                <a:solidFill>
                  <a:schemeClr val="tx1"/>
                </a:solidFill>
                <a:latin typeface="Arial"/>
                <a:ea typeface="+mj-ea"/>
                <a:cs typeface="Arial"/>
              </a:defRPr>
            </a:lvl1pPr>
          </a:lstStyle>
          <a:p>
            <a:r>
              <a:rPr lang="en-US" sz="3600" kern="0"/>
              <a:t>Not Being Aligned Creates Pain or Unusual Wear and Tear!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51</a:t>
            </a:r>
            <a:endParaRPr sz="1100">
              <a:latin typeface="Arial"/>
              <a:cs typeface="Arial"/>
            </a:endParaRPr>
          </a:p>
        </p:txBody>
      </p:sp>
      <p:sp>
        <p:nvSpPr>
          <p:cNvPr id="3" name="object 3"/>
          <p:cNvSpPr txBox="1"/>
          <p:nvPr/>
        </p:nvSpPr>
        <p:spPr>
          <a:xfrm>
            <a:off x="901701" y="895603"/>
            <a:ext cx="5944235" cy="8281819"/>
          </a:xfrm>
          <a:prstGeom prst="rect">
            <a:avLst/>
          </a:prstGeom>
        </p:spPr>
        <p:txBody>
          <a:bodyPr vert="horz" wrap="square" lIns="0" tIns="13335" rIns="0" bIns="0" rtlCol="0">
            <a:spAutoFit/>
          </a:bodyPr>
          <a:lstStyle/>
          <a:p>
            <a:pPr marL="12699">
              <a:spcBef>
                <a:spcPts val="105"/>
              </a:spcBef>
            </a:pPr>
            <a:r>
              <a:rPr sz="1000" b="1">
                <a:solidFill>
                  <a:srgbClr val="363636"/>
                </a:solidFill>
                <a:latin typeface="Arial"/>
                <a:cs typeface="Arial"/>
              </a:rPr>
              <a:t>A real-life example about the Power of Thank You notes.</a:t>
            </a:r>
            <a:endParaRPr sz="1000">
              <a:latin typeface="Arial"/>
              <a:cs typeface="Arial"/>
            </a:endParaRPr>
          </a:p>
          <a:p>
            <a:pPr>
              <a:spcBef>
                <a:spcPts val="25"/>
              </a:spcBef>
            </a:pPr>
            <a:endParaRPr sz="1200">
              <a:latin typeface="Arial"/>
              <a:cs typeface="Arial"/>
            </a:endParaRPr>
          </a:p>
          <a:p>
            <a:pPr marL="12699" marR="5080">
              <a:lnSpc>
                <a:spcPct val="116900"/>
              </a:lnSpc>
            </a:pPr>
            <a:r>
              <a:rPr sz="1000">
                <a:solidFill>
                  <a:srgbClr val="363636"/>
                </a:solidFill>
                <a:latin typeface="Arial"/>
                <a:cs typeface="Arial"/>
              </a:rPr>
              <a:t>“Early in my career, I was selling furniture for Rhodes Furniture in Dothan, AL. I was the youngest and least  experienced RSA on the team, and I couldn't get out of my own pocket, so I was struggling. In fact, I was put on  notice to be terminated. I couldn’t lose my job because I had a 2-year-old daughter and a wife and had no real job  skills. I went and looked for another job and ran into a man that changed my life. I had applied for a sales position  with Terminix because my best friend worked there (He is now the VP of Sales Training for the entire Southeast  US). I will never forget Mr. Don because he looked at 22-year-old me and asked me a very good question, “If you  are being let go for not selling, then why would I want to hire you to sell?” He went on to tell me to go back and  ask my Manager what he thought I needed to do specifically to succeed and do it. And if it didn’t work out to come  back and he would give me some kind of job. I took his advice and 1 of the 3 things that my manager told me that I  could do to succeed was to send thank you notes to every person that I talked to, not just the ones that bought. It  sounded like busy work to me, but I took his advice and within a week I began to notice some strange things  happening.</a:t>
            </a:r>
            <a:endParaRPr sz="1000">
              <a:latin typeface="Arial"/>
              <a:cs typeface="Arial"/>
            </a:endParaRPr>
          </a:p>
          <a:p>
            <a:pPr>
              <a:spcBef>
                <a:spcPts val="25"/>
              </a:spcBef>
            </a:pPr>
            <a:endParaRPr sz="1200">
              <a:latin typeface="Arial"/>
              <a:cs typeface="Arial"/>
            </a:endParaRPr>
          </a:p>
          <a:p>
            <a:pPr marL="12699" marR="20318">
              <a:lnSpc>
                <a:spcPct val="116900"/>
              </a:lnSpc>
            </a:pPr>
            <a:r>
              <a:rPr sz="1000">
                <a:solidFill>
                  <a:srgbClr val="363636"/>
                </a:solidFill>
                <a:latin typeface="Arial"/>
                <a:cs typeface="Arial"/>
              </a:rPr>
              <a:t>We had a shadow box by the office for all to see that had comment cards from customers about their experience  with our store. Our delivery drivers gave out the comment cards and because they were the last contact and had a  hard job, the majority of the comment cards would have their names on them, a few had some of the office staff  on them, and none had RSA’s names. Not until after I started to send thank you notes. I have always taken pride  and care to be nice to my customers, after all my Grandmother taught me that “Being nice was FREE!” But all of a  sudden, the cards started showing up with my name on them. “Taylor was great to work with,” “Taylor is an asset  to your company,” “The reason we bought from Taylor was the Thank You card he sent us.” It wasn’t long before  85% of the cards in the case mentioned me by name. Now I made a couple of other adjustments (getting my  manager more involved, getting out of my own pocket) but I do not think that any one thing I did had the same  impact that sending thank you notes to every customer had!</a:t>
            </a:r>
            <a:endParaRPr sz="1000">
              <a:latin typeface="Arial"/>
              <a:cs typeface="Arial"/>
            </a:endParaRPr>
          </a:p>
          <a:p>
            <a:pPr>
              <a:spcBef>
                <a:spcPts val="15"/>
              </a:spcBef>
            </a:pPr>
            <a:endParaRPr sz="1200">
              <a:latin typeface="Arial"/>
              <a:cs typeface="Arial"/>
            </a:endParaRPr>
          </a:p>
          <a:p>
            <a:pPr marL="12699" marR="147944">
              <a:lnSpc>
                <a:spcPct val="118000"/>
              </a:lnSpc>
            </a:pPr>
            <a:r>
              <a:rPr sz="1000">
                <a:solidFill>
                  <a:srgbClr val="363636"/>
                </a:solidFill>
                <a:latin typeface="Arial"/>
                <a:cs typeface="Arial"/>
              </a:rPr>
              <a:t>People started showing up to the store asking for me by name and many times they would say, “I got your note,  that was so nice. We couldn’t buy from anyone else but you after that!”</a:t>
            </a:r>
            <a:endParaRPr sz="1000">
              <a:latin typeface="Arial"/>
              <a:cs typeface="Arial"/>
            </a:endParaRPr>
          </a:p>
          <a:p>
            <a:pPr>
              <a:spcBef>
                <a:spcPts val="35"/>
              </a:spcBef>
            </a:pPr>
            <a:endParaRPr sz="1200">
              <a:latin typeface="Arial"/>
              <a:cs typeface="Arial"/>
            </a:endParaRPr>
          </a:p>
          <a:p>
            <a:pPr marL="12699" marR="234298">
              <a:lnSpc>
                <a:spcPct val="115999"/>
              </a:lnSpc>
            </a:pPr>
            <a:r>
              <a:rPr sz="1000">
                <a:solidFill>
                  <a:srgbClr val="363636"/>
                </a:solidFill>
                <a:latin typeface="Arial"/>
                <a:cs typeface="Arial"/>
              </a:rPr>
              <a:t>When I would call people to follow up or tell them about a sale and say “This is Taylor at Rhodes, is this a good  time?” they would respond “I got your note, that was so thoughtful, what can I do for you?”</a:t>
            </a:r>
            <a:endParaRPr sz="1000">
              <a:latin typeface="Arial"/>
              <a:cs typeface="Arial"/>
            </a:endParaRPr>
          </a:p>
          <a:p>
            <a:pPr>
              <a:spcBef>
                <a:spcPts val="25"/>
              </a:spcBef>
            </a:pPr>
            <a:endParaRPr sz="1200">
              <a:latin typeface="Arial"/>
              <a:cs typeface="Arial"/>
            </a:endParaRPr>
          </a:p>
          <a:p>
            <a:pPr marL="12699" marR="92703" algn="just">
              <a:lnSpc>
                <a:spcPct val="117000"/>
              </a:lnSpc>
            </a:pPr>
            <a:r>
              <a:rPr sz="1000">
                <a:solidFill>
                  <a:srgbClr val="363636"/>
                </a:solidFill>
                <a:latin typeface="Arial"/>
                <a:cs typeface="Arial"/>
              </a:rPr>
              <a:t>With all of that said, there is power in being personally nice and grateful. It saved my job and put me on a career  path that has been rewarding in every way imaginable! Try it consistently for 90 days and see what happens! You  will be glad you did!</a:t>
            </a:r>
            <a:endParaRPr sz="1000">
              <a:latin typeface="Arial"/>
              <a:cs typeface="Arial"/>
            </a:endParaRPr>
          </a:p>
          <a:p>
            <a:pPr>
              <a:spcBef>
                <a:spcPts val="25"/>
              </a:spcBef>
            </a:pPr>
            <a:endParaRPr sz="1200">
              <a:latin typeface="Arial"/>
              <a:cs typeface="Arial"/>
            </a:endParaRPr>
          </a:p>
          <a:p>
            <a:pPr marL="12699" marR="53971">
              <a:lnSpc>
                <a:spcPct val="117000"/>
              </a:lnSpc>
            </a:pPr>
            <a:r>
              <a:rPr sz="1000">
                <a:solidFill>
                  <a:srgbClr val="363636"/>
                </a:solidFill>
                <a:latin typeface="Arial"/>
                <a:cs typeface="Arial"/>
              </a:rPr>
              <a:t>Studies show that RSA’s that execute a consistent prospecting and follow up regimen experience a 25-50% lift in  business within 2 weeks and sustain this increase as long as they stay consistently committed to the program. The  book “Pre-Suasion” says when we put ourselves in front of the customer, we are in consideration. A phone call, a  thank you note, a sale flyer, a pamphlet, a text, an email, or all of the above. Staying in constant contact is a sure  way to make sure that you maximize your opportunities!</a:t>
            </a:r>
            <a:endParaRPr sz="1000">
              <a:latin typeface="Arial"/>
              <a:cs typeface="Arial"/>
            </a:endParaRPr>
          </a:p>
          <a:p>
            <a:pPr>
              <a:spcBef>
                <a:spcPts val="35"/>
              </a:spcBef>
            </a:pPr>
            <a:endParaRPr sz="1200">
              <a:latin typeface="Arial"/>
              <a:cs typeface="Arial"/>
            </a:endParaRPr>
          </a:p>
          <a:p>
            <a:pPr marL="12699" marR="59050" algn="just">
              <a:lnSpc>
                <a:spcPct val="115999"/>
              </a:lnSpc>
            </a:pPr>
            <a:r>
              <a:rPr sz="1000">
                <a:solidFill>
                  <a:srgbClr val="363636"/>
                </a:solidFill>
                <a:latin typeface="Arial"/>
                <a:cs typeface="Arial"/>
              </a:rPr>
              <a:t>Selling is a numbers game and this strategy just gives you one more channel and one more chance to do business.  When embraced and worked properly it produces HUGE Results.”</a:t>
            </a:r>
            <a:endParaRPr sz="1000">
              <a:latin typeface="Arial"/>
              <a:cs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53</a:t>
            </a:r>
            <a:endParaRPr sz="1100">
              <a:latin typeface="Arial"/>
              <a:cs typeface="Arial"/>
            </a:endParaRPr>
          </a:p>
        </p:txBody>
      </p:sp>
      <p:sp>
        <p:nvSpPr>
          <p:cNvPr id="3" name="object 3"/>
          <p:cNvSpPr txBox="1">
            <a:spLocks noGrp="1"/>
          </p:cNvSpPr>
          <p:nvPr>
            <p:ph type="title"/>
          </p:nvPr>
        </p:nvSpPr>
        <p:spPr>
          <a:xfrm>
            <a:off x="655866" y="897096"/>
            <a:ext cx="6435267" cy="1097223"/>
          </a:xfrm>
          <a:prstGeom prst="rect">
            <a:avLst/>
          </a:prstGeom>
        </p:spPr>
        <p:txBody>
          <a:bodyPr vert="horz" wrap="square" lIns="0" tIns="3175" rIns="0" bIns="0" rtlCol="0">
            <a:spAutoFit/>
          </a:bodyPr>
          <a:lstStyle/>
          <a:p>
            <a:pPr marL="820995" marR="5080" indent="-808931">
              <a:lnSpc>
                <a:spcPct val="101699"/>
              </a:lnSpc>
              <a:spcBef>
                <a:spcPts val="25"/>
              </a:spcBef>
            </a:pPr>
            <a:r>
              <a:t>5 Principles of Emotional and  Personal Connection</a:t>
            </a:r>
          </a:p>
        </p:txBody>
      </p:sp>
      <p:sp>
        <p:nvSpPr>
          <p:cNvPr id="4" name="object 4"/>
          <p:cNvSpPr txBox="1"/>
          <p:nvPr/>
        </p:nvSpPr>
        <p:spPr>
          <a:xfrm>
            <a:off x="927227" y="6553200"/>
            <a:ext cx="5943600" cy="2787366"/>
          </a:xfrm>
          <a:prstGeom prst="rect">
            <a:avLst/>
          </a:prstGeom>
        </p:spPr>
        <p:txBody>
          <a:bodyPr vert="horz" wrap="square" lIns="0" tIns="13335" rIns="0" bIns="0" rtlCol="0">
            <a:spAutoFit/>
          </a:bodyPr>
          <a:lstStyle/>
          <a:p>
            <a:pPr marL="12699">
              <a:spcBef>
                <a:spcPts val="105"/>
              </a:spcBef>
            </a:pPr>
            <a:r>
              <a:rPr sz="1050" b="1">
                <a:solidFill>
                  <a:srgbClr val="363636"/>
                </a:solidFill>
                <a:latin typeface="Arial"/>
                <a:cs typeface="Arial"/>
              </a:rPr>
              <a:t>Selling is both an ART and a SCIENCE.</a:t>
            </a:r>
            <a:endParaRPr sz="1050">
              <a:latin typeface="Arial"/>
              <a:cs typeface="Arial"/>
            </a:endParaRPr>
          </a:p>
          <a:p>
            <a:pPr>
              <a:spcBef>
                <a:spcPts val="40"/>
              </a:spcBef>
            </a:pPr>
            <a:endParaRPr sz="1350">
              <a:latin typeface="Arial"/>
              <a:cs typeface="Arial"/>
            </a:endParaRPr>
          </a:p>
          <a:p>
            <a:pPr marL="12699">
              <a:spcBef>
                <a:spcPts val="5"/>
              </a:spcBef>
            </a:pPr>
            <a:r>
              <a:rPr sz="1050">
                <a:solidFill>
                  <a:srgbClr val="363636"/>
                </a:solidFill>
                <a:latin typeface="Arial"/>
                <a:cs typeface="Arial"/>
              </a:rPr>
              <a:t>In our case the Science is the 7 selling disciplines we just covered.</a:t>
            </a:r>
            <a:endParaRPr sz="1050">
              <a:latin typeface="Arial"/>
              <a:cs typeface="Arial"/>
            </a:endParaRPr>
          </a:p>
          <a:p>
            <a:pPr>
              <a:spcBef>
                <a:spcPts val="20"/>
              </a:spcBef>
            </a:pPr>
            <a:endParaRPr sz="1200">
              <a:latin typeface="Arial"/>
              <a:cs typeface="Arial"/>
            </a:endParaRPr>
          </a:p>
          <a:p>
            <a:pPr marL="12699" marR="5080">
              <a:lnSpc>
                <a:spcPct val="117100"/>
              </a:lnSpc>
              <a:spcBef>
                <a:spcPts val="5"/>
              </a:spcBef>
            </a:pPr>
            <a:r>
              <a:rPr sz="1050">
                <a:solidFill>
                  <a:srgbClr val="363636"/>
                </a:solidFill>
                <a:latin typeface="Arial"/>
                <a:cs typeface="Arial"/>
              </a:rPr>
              <a:t>The art of selling is comprised of God given “selling talent” and God given “connection and relationship skills”  along with Intentional actions and behaviors that are proven to enhance the personal relationships and  connections that we make with people. In other words, authentic personalized salesmanship.</a:t>
            </a:r>
            <a:endParaRPr sz="1050">
              <a:latin typeface="Arial"/>
              <a:cs typeface="Arial"/>
            </a:endParaRPr>
          </a:p>
          <a:p>
            <a:pPr>
              <a:spcBef>
                <a:spcPts val="25"/>
              </a:spcBef>
            </a:pPr>
            <a:endParaRPr sz="1200">
              <a:latin typeface="Arial"/>
              <a:cs typeface="Arial"/>
            </a:endParaRPr>
          </a:p>
          <a:p>
            <a:pPr marL="12699" marR="55240">
              <a:lnSpc>
                <a:spcPct val="116700"/>
              </a:lnSpc>
            </a:pPr>
            <a:r>
              <a:rPr sz="1050">
                <a:solidFill>
                  <a:srgbClr val="363636"/>
                </a:solidFill>
                <a:latin typeface="Arial"/>
                <a:cs typeface="Arial"/>
              </a:rPr>
              <a:t>Each of the 7 Selling Disciplines absent of the traits above will ultimately fail and lead to robotic interactions  that yield minimal results. Buying is an emotional process and therefore, to be wildly successful, we must  connect emotionally with the customer. Additionally, when the customer experience is presented with the 5  stages of emotional and personal connection matching the timing of the delivery of the 7 Selling Disciplines,  it becomes another WIN, WIN, WIN proposition. Everyone wins: the customer, you, and your company.</a:t>
            </a:r>
            <a:endParaRPr sz="1050">
              <a:latin typeface="Arial"/>
              <a:cs typeface="Arial"/>
            </a:endParaRPr>
          </a:p>
        </p:txBody>
      </p:sp>
      <p:pic>
        <p:nvPicPr>
          <p:cNvPr id="5" name="object 5"/>
          <p:cNvPicPr/>
          <p:nvPr/>
        </p:nvPicPr>
        <p:blipFill>
          <a:blip r:embed="rId2" cstate="print"/>
          <a:stretch>
            <a:fillRect/>
          </a:stretch>
        </p:blipFill>
        <p:spPr>
          <a:xfrm>
            <a:off x="0" y="1994319"/>
            <a:ext cx="7772400" cy="4254081"/>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54</a:t>
            </a:r>
            <a:endParaRPr sz="1100">
              <a:latin typeface="Arial"/>
              <a:cs typeface="Arial"/>
            </a:endParaRPr>
          </a:p>
        </p:txBody>
      </p:sp>
      <p:sp>
        <p:nvSpPr>
          <p:cNvPr id="3" name="object 3"/>
          <p:cNvSpPr txBox="1"/>
          <p:nvPr/>
        </p:nvSpPr>
        <p:spPr>
          <a:xfrm>
            <a:off x="603250" y="887681"/>
            <a:ext cx="6565900" cy="8283037"/>
          </a:xfrm>
          <a:prstGeom prst="rect">
            <a:avLst/>
          </a:prstGeom>
        </p:spPr>
        <p:txBody>
          <a:bodyPr vert="horz" wrap="square" lIns="0" tIns="13335" rIns="0" bIns="0" rtlCol="0">
            <a:spAutoFit/>
          </a:bodyPr>
          <a:lstStyle/>
          <a:p>
            <a:pPr marL="12699">
              <a:spcBef>
                <a:spcPts val="105"/>
              </a:spcBef>
            </a:pPr>
            <a:r>
              <a:rPr sz="1050" b="1">
                <a:solidFill>
                  <a:srgbClr val="363636"/>
                </a:solidFill>
                <a:latin typeface="Arial"/>
                <a:cs typeface="Arial"/>
              </a:rPr>
              <a:t>The 5 Stages of Emotional and Personal Connection in Selling Home Furnishings.</a:t>
            </a:r>
            <a:endParaRPr sz="1050">
              <a:latin typeface="Arial"/>
              <a:cs typeface="Arial"/>
            </a:endParaRPr>
          </a:p>
          <a:p>
            <a:pPr>
              <a:spcBef>
                <a:spcPts val="10"/>
              </a:spcBef>
            </a:pPr>
            <a:endParaRPr sz="1400">
              <a:latin typeface="Arial"/>
              <a:cs typeface="Arial"/>
            </a:endParaRPr>
          </a:p>
          <a:p>
            <a:pPr marL="12699"/>
            <a:r>
              <a:rPr sz="1050">
                <a:solidFill>
                  <a:srgbClr val="363636"/>
                </a:solidFill>
                <a:latin typeface="Arial"/>
                <a:cs typeface="Arial"/>
              </a:rPr>
              <a:t>To harness the Power of Authentic Personalized Salesmanship, you must consider several factors:</a:t>
            </a:r>
            <a:endParaRPr sz="1050">
              <a:latin typeface="Arial"/>
              <a:cs typeface="Arial"/>
            </a:endParaRPr>
          </a:p>
          <a:p>
            <a:pPr>
              <a:spcBef>
                <a:spcPts val="50"/>
              </a:spcBef>
            </a:pPr>
            <a:endParaRPr sz="1150">
              <a:latin typeface="Arial"/>
              <a:cs typeface="Arial"/>
            </a:endParaRPr>
          </a:p>
          <a:p>
            <a:pPr marL="469866" marR="55240" indent="-228583">
              <a:lnSpc>
                <a:spcPct val="117500"/>
              </a:lnSpc>
              <a:spcBef>
                <a:spcPts val="5"/>
              </a:spcBef>
              <a:buFont typeface="Arial"/>
              <a:buAutoNum type="arabicPeriod"/>
              <a:tabLst>
                <a:tab pos="469231" algn="l"/>
                <a:tab pos="469866" algn="l"/>
              </a:tabLst>
            </a:pPr>
            <a:r>
              <a:rPr sz="1050" b="1">
                <a:solidFill>
                  <a:srgbClr val="363636"/>
                </a:solidFill>
                <a:latin typeface="Arial"/>
                <a:cs typeface="Arial"/>
              </a:rPr>
              <a:t>What is your motivation? </a:t>
            </a:r>
            <a:r>
              <a:rPr sz="1050">
                <a:solidFill>
                  <a:srgbClr val="363636"/>
                </a:solidFill>
                <a:latin typeface="Arial"/>
                <a:cs typeface="Arial"/>
              </a:rPr>
              <a:t>Most of us have a desire to help a customer make their home more  beautiful and get a good buy in the process. We do not desire to lead them astray or push them into  something. With this established, all feelings of guilt or pushiness should disappear because it is not  what you are about or doing.</a:t>
            </a:r>
            <a:endParaRPr sz="1050">
              <a:latin typeface="Arial"/>
              <a:cs typeface="Arial"/>
            </a:endParaRPr>
          </a:p>
          <a:p>
            <a:pPr marL="469866" indent="-228583">
              <a:spcBef>
                <a:spcPts val="200"/>
              </a:spcBef>
              <a:buFont typeface="Arial"/>
              <a:buAutoNum type="arabicPeriod"/>
              <a:tabLst>
                <a:tab pos="469231" algn="l"/>
                <a:tab pos="469866" algn="l"/>
              </a:tabLst>
            </a:pPr>
            <a:r>
              <a:rPr sz="1050" b="1">
                <a:solidFill>
                  <a:srgbClr val="363636"/>
                </a:solidFill>
                <a:latin typeface="Arial"/>
                <a:cs typeface="Arial"/>
              </a:rPr>
              <a:t>Why are they here? </a:t>
            </a:r>
            <a:r>
              <a:rPr sz="1050">
                <a:solidFill>
                  <a:srgbClr val="363636"/>
                </a:solidFill>
                <a:latin typeface="Arial"/>
                <a:cs typeface="Arial"/>
              </a:rPr>
              <a:t>They came here of their own free will to hopefully find beautiful things for their</a:t>
            </a:r>
            <a:endParaRPr sz="1050">
              <a:latin typeface="Arial"/>
              <a:cs typeface="Arial"/>
            </a:endParaRPr>
          </a:p>
          <a:p>
            <a:pPr marL="469866" marR="79369">
              <a:lnSpc>
                <a:spcPct val="116199"/>
              </a:lnSpc>
              <a:spcBef>
                <a:spcPts val="25"/>
              </a:spcBef>
            </a:pPr>
            <a:r>
              <a:rPr sz="1050">
                <a:solidFill>
                  <a:srgbClr val="363636"/>
                </a:solidFill>
                <a:latin typeface="Arial"/>
                <a:cs typeface="Arial"/>
              </a:rPr>
              <a:t>home and get a good buy in the process. Sounds like you and the customer are a “Perfect Match,” a  “Match made in Heaven,” If you will.</a:t>
            </a:r>
            <a:endParaRPr sz="1050">
              <a:latin typeface="Arial"/>
              <a:cs typeface="Arial"/>
            </a:endParaRPr>
          </a:p>
          <a:p>
            <a:pPr marL="469866" marR="565744" indent="-228583">
              <a:lnSpc>
                <a:spcPts val="1490"/>
              </a:lnSpc>
              <a:spcBef>
                <a:spcPts val="65"/>
              </a:spcBef>
              <a:buFont typeface="Arial"/>
              <a:buAutoNum type="arabicPeriod" startAt="3"/>
              <a:tabLst>
                <a:tab pos="469231" algn="l"/>
                <a:tab pos="469866" algn="l"/>
              </a:tabLst>
            </a:pPr>
            <a:r>
              <a:rPr sz="1050" b="1">
                <a:solidFill>
                  <a:srgbClr val="363636"/>
                </a:solidFill>
                <a:latin typeface="Arial"/>
                <a:cs typeface="Arial"/>
              </a:rPr>
              <a:t>Customers would rather deal with an Excited, Energetic, Happy, Knowledgeable, Fun and  Confident person. </a:t>
            </a:r>
            <a:r>
              <a:rPr sz="1050">
                <a:solidFill>
                  <a:srgbClr val="363636"/>
                </a:solidFill>
                <a:latin typeface="Arial"/>
                <a:cs typeface="Arial"/>
              </a:rPr>
              <a:t>Someone they can “CONNECT” with.</a:t>
            </a:r>
            <a:endParaRPr sz="1050">
              <a:latin typeface="Arial"/>
              <a:cs typeface="Arial"/>
            </a:endParaRPr>
          </a:p>
          <a:p>
            <a:pPr>
              <a:lnSpc>
                <a:spcPct val="100000"/>
              </a:lnSpc>
            </a:pPr>
            <a:endParaRPr sz="1150">
              <a:latin typeface="Arial"/>
              <a:cs typeface="Arial"/>
            </a:endParaRPr>
          </a:p>
          <a:p>
            <a:pPr marL="12699" marR="396211" algn="just">
              <a:lnSpc>
                <a:spcPct val="116199"/>
              </a:lnSpc>
            </a:pPr>
            <a:r>
              <a:rPr sz="1050">
                <a:solidFill>
                  <a:srgbClr val="363636"/>
                </a:solidFill>
                <a:latin typeface="Arial"/>
                <a:cs typeface="Arial"/>
              </a:rPr>
              <a:t>With all of that established, these 5 stages are going to be matched with one or several of the 7 selling  disciplines to guide the customer experience and maximize our chances of MUTUAL SUCCESS with our  customer.</a:t>
            </a:r>
            <a:endParaRPr sz="1050">
              <a:latin typeface="Arial"/>
              <a:cs typeface="Arial"/>
            </a:endParaRPr>
          </a:p>
          <a:p>
            <a:pPr>
              <a:spcBef>
                <a:spcPts val="25"/>
              </a:spcBef>
            </a:pPr>
            <a:endParaRPr sz="1200">
              <a:latin typeface="Arial"/>
              <a:cs typeface="Arial"/>
            </a:endParaRPr>
          </a:p>
          <a:p>
            <a:pPr marL="469866" marR="5080" indent="-228583">
              <a:lnSpc>
                <a:spcPct val="117000"/>
              </a:lnSpc>
              <a:buFont typeface="Arial"/>
              <a:buAutoNum type="arabicPeriod"/>
              <a:tabLst>
                <a:tab pos="469231" algn="l"/>
                <a:tab pos="469866" algn="l"/>
              </a:tabLst>
            </a:pPr>
            <a:r>
              <a:rPr sz="1050" b="1">
                <a:solidFill>
                  <a:srgbClr val="363636"/>
                </a:solidFill>
                <a:latin typeface="Arial"/>
                <a:cs typeface="Arial"/>
              </a:rPr>
              <a:t>Connect and Engage. </a:t>
            </a:r>
            <a:r>
              <a:rPr sz="1050">
                <a:solidFill>
                  <a:srgbClr val="363636"/>
                </a:solidFill>
                <a:latin typeface="Arial"/>
                <a:cs typeface="Arial"/>
              </a:rPr>
              <a:t>We have to make “Fast Friends” and begin to build trust immediately. To do  this, we must connect and engage. This stage actually begins at the greeting and carries throughout  the entire selling process and is enhanced by Drawing the Room, selling Peace of Mind, Questioning  Skills, and Actively Listening. If engagement dwindles, connection and trust will dwindle along with it.  Our chances of MUTUAL SUCCESS will dwindle as well. Additionally, if we fail to connect and engage  at the greeting, we may never get the opportunity for MUTUAL SUCCESS.</a:t>
            </a:r>
            <a:endParaRPr sz="1050">
              <a:latin typeface="Arial"/>
              <a:cs typeface="Arial"/>
            </a:endParaRPr>
          </a:p>
          <a:p>
            <a:pPr marL="469866" marR="33018" indent="-228583">
              <a:lnSpc>
                <a:spcPct val="117000"/>
              </a:lnSpc>
              <a:spcBef>
                <a:spcPts val="15"/>
              </a:spcBef>
              <a:buFont typeface="Arial"/>
              <a:buAutoNum type="arabicPeriod"/>
              <a:tabLst>
                <a:tab pos="469231" algn="l"/>
                <a:tab pos="469866" algn="l"/>
              </a:tabLst>
            </a:pPr>
            <a:r>
              <a:rPr sz="1050" b="1">
                <a:solidFill>
                  <a:srgbClr val="363636"/>
                </a:solidFill>
                <a:latin typeface="Arial"/>
                <a:cs typeface="Arial"/>
              </a:rPr>
              <a:t>Be fun, endearing, and build credibility</a:t>
            </a:r>
            <a:r>
              <a:rPr sz="1050">
                <a:solidFill>
                  <a:srgbClr val="363636"/>
                </a:solidFill>
                <a:latin typeface="Arial"/>
                <a:cs typeface="Arial"/>
              </a:rPr>
              <a:t>. Immediately after you have earned the right to “Hang Out,”  you must begin to endear yourself, your store, and your products to the customer. One sure way to  do this is to “Be Fun” by “Having Fun.” It is proven that if a customer is laughing and having fun with  their RSA, they are significantly more likely to buy. While this is taking place, you can also enhance  your credibility through the questions you ask while drawing the room and the information you  begin to give about products. This stage will also carry through much of the sale as “Having Fun,”  endearing yourself through doing things for your customer, and building credibility through your  knowledge and confidence are critical in gaining the influence needed to achieve MUTUAL SUCCESS.</a:t>
            </a:r>
            <a:endParaRPr sz="1050">
              <a:latin typeface="Arial"/>
              <a:cs typeface="Arial"/>
            </a:endParaRPr>
          </a:p>
          <a:p>
            <a:pPr marL="469866" marR="155564" indent="-228583">
              <a:lnSpc>
                <a:spcPct val="116199"/>
              </a:lnSpc>
              <a:buFont typeface="Arial"/>
              <a:buAutoNum type="arabicPeriod"/>
              <a:tabLst>
                <a:tab pos="469231" algn="l"/>
                <a:tab pos="469866" algn="l"/>
              </a:tabLst>
            </a:pPr>
            <a:r>
              <a:rPr sz="1050" b="1">
                <a:solidFill>
                  <a:srgbClr val="363636"/>
                </a:solidFill>
                <a:latin typeface="Arial"/>
                <a:cs typeface="Arial"/>
              </a:rPr>
              <a:t>Influence Outcomes. </a:t>
            </a:r>
            <a:r>
              <a:rPr sz="1050">
                <a:solidFill>
                  <a:srgbClr val="363636"/>
                </a:solidFill>
                <a:latin typeface="Arial"/>
                <a:cs typeface="Arial"/>
              </a:rPr>
              <a:t>Ultimately the outcome we all desire is new, beautiful furniture, accessories,  and a great night’s sleep for our customers. Even the customer desires this. Being trusting (Having</a:t>
            </a:r>
            <a:endParaRPr sz="1050">
              <a:latin typeface="Arial"/>
              <a:cs typeface="Arial"/>
            </a:endParaRPr>
          </a:p>
          <a:p>
            <a:pPr marL="469866" marR="164453">
              <a:lnSpc>
                <a:spcPct val="116700"/>
              </a:lnSpc>
              <a:spcBef>
                <a:spcPts val="20"/>
              </a:spcBef>
            </a:pPr>
            <a:r>
              <a:rPr sz="1050">
                <a:solidFill>
                  <a:srgbClr val="363636"/>
                </a:solidFill>
                <a:latin typeface="Arial"/>
                <a:cs typeface="Arial"/>
              </a:rPr>
              <a:t>Credibility), engaging, endearing, and fun automatically opens the door for you to have Influence  with your customer. By now, if you have executed the process properly and used your God given  talents and abilities, the customer is under your influence and you just have to EMBRACE the IDEA  and FACT that you have this influence and are going to use it honestly and respectfully to achieve  MUTUAL SUCCESS!</a:t>
            </a:r>
            <a:endParaRPr sz="1050">
              <a:latin typeface="Arial"/>
              <a:cs typeface="Arial"/>
            </a:endParaRPr>
          </a:p>
          <a:p>
            <a:pPr marL="469866" marR="26032" indent="-228583">
              <a:lnSpc>
                <a:spcPct val="117100"/>
              </a:lnSpc>
              <a:spcBef>
                <a:spcPts val="10"/>
              </a:spcBef>
              <a:buFont typeface="Arial"/>
              <a:buAutoNum type="arabicPeriod" startAt="4"/>
              <a:tabLst>
                <a:tab pos="469231" algn="l"/>
                <a:tab pos="469866" algn="l"/>
              </a:tabLst>
            </a:pPr>
            <a:r>
              <a:rPr sz="1050" b="1">
                <a:solidFill>
                  <a:srgbClr val="363636"/>
                </a:solidFill>
                <a:latin typeface="Arial"/>
                <a:cs typeface="Arial"/>
              </a:rPr>
              <a:t>Do it Today. (Urgency and a Today Culture) </a:t>
            </a:r>
            <a:r>
              <a:rPr sz="1050">
                <a:solidFill>
                  <a:srgbClr val="363636"/>
                </a:solidFill>
                <a:latin typeface="Arial"/>
                <a:cs typeface="Arial"/>
              </a:rPr>
              <a:t>The honest use of urgency in selling is powerful. When  you have time restrictions, limited stock, or the end of a sale, the sincere use of urgency will often  lead to MUTUAL SUCCESS and in these cases, you feel more comfortable in wielding this closing tool.  Developing and putting into use the urgency of a “Today Culture” will yield you the same MUTUAL  SUCCESS and can do so honestly. The premise of a “Today Culture” is embodied by the realization</a:t>
            </a:r>
            <a:endParaRPr sz="1050">
              <a:latin typeface="Arial"/>
              <a:cs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016000" y="457200"/>
            <a:ext cx="5740400" cy="4086824"/>
          </a:xfrm>
          <a:prstGeom prst="rect">
            <a:avLst/>
          </a:prstGeom>
        </p:spPr>
        <p:txBody>
          <a:bodyPr vert="horz" wrap="square" lIns="0" tIns="12700" rIns="0" bIns="0" rtlCol="0">
            <a:spAutoFit/>
          </a:bodyPr>
          <a:lstStyle/>
          <a:p>
            <a:pPr marR="5080" algn="r">
              <a:spcBef>
                <a:spcPts val="100"/>
              </a:spcBef>
            </a:pPr>
            <a:r>
              <a:rPr sz="1100">
                <a:latin typeface="Arial"/>
                <a:cs typeface="Arial"/>
              </a:rPr>
              <a:t>55</a:t>
            </a:r>
          </a:p>
          <a:p>
            <a:pPr>
              <a:lnSpc>
                <a:spcPct val="100000"/>
              </a:lnSpc>
            </a:pPr>
            <a:endParaRPr sz="1200">
              <a:latin typeface="Arial"/>
              <a:cs typeface="Arial"/>
            </a:endParaRPr>
          </a:p>
          <a:p>
            <a:pPr marL="241282" marR="119371">
              <a:lnSpc>
                <a:spcPct val="116199"/>
              </a:lnSpc>
              <a:spcBef>
                <a:spcPts val="725"/>
              </a:spcBef>
            </a:pPr>
            <a:r>
              <a:rPr sz="1050">
                <a:solidFill>
                  <a:srgbClr val="363636"/>
                </a:solidFill>
                <a:latin typeface="Arial"/>
                <a:cs typeface="Arial"/>
              </a:rPr>
              <a:t>that oftentimes your only chance at MUTUAL SUCCESS with your customer is while they are in your  store. The keys to adopting a “Today Culture” for yourself are:</a:t>
            </a:r>
            <a:endParaRPr sz="1050">
              <a:latin typeface="Arial"/>
              <a:cs typeface="Arial"/>
            </a:endParaRPr>
          </a:p>
          <a:p>
            <a:pPr marL="698449" marR="306682" indent="-228583">
              <a:lnSpc>
                <a:spcPct val="116199"/>
              </a:lnSpc>
              <a:spcBef>
                <a:spcPts val="25"/>
              </a:spcBef>
              <a:buAutoNum type="alphaLcPeriod"/>
              <a:tabLst>
                <a:tab pos="697814" algn="l"/>
                <a:tab pos="698449" algn="l"/>
              </a:tabLst>
            </a:pPr>
            <a:r>
              <a:rPr sz="1050">
                <a:solidFill>
                  <a:srgbClr val="363636"/>
                </a:solidFill>
                <a:latin typeface="Arial"/>
                <a:cs typeface="Arial"/>
              </a:rPr>
              <a:t>Embracing the fact that your best chance at selling the customer is NOW, the chance of  them coming back are WELL LESS than 5%.</a:t>
            </a:r>
            <a:endParaRPr sz="1050">
              <a:latin typeface="Arial"/>
              <a:cs typeface="Arial"/>
            </a:endParaRPr>
          </a:p>
          <a:p>
            <a:pPr marL="698449" marR="105402" indent="-228583">
              <a:lnSpc>
                <a:spcPct val="116199"/>
              </a:lnSpc>
              <a:spcBef>
                <a:spcPts val="20"/>
              </a:spcBef>
              <a:buAutoNum type="alphaLcPeriod"/>
              <a:tabLst>
                <a:tab pos="698449" algn="l"/>
              </a:tabLst>
            </a:pPr>
            <a:r>
              <a:rPr sz="1050">
                <a:solidFill>
                  <a:srgbClr val="363636"/>
                </a:solidFill>
                <a:latin typeface="Arial"/>
                <a:cs typeface="Arial"/>
              </a:rPr>
              <a:t>Emotion + Great Experience + Fun + Urgency = MUTUAL SUCCESS! Find something to be  urgent about and if you cannot find anything else to tap into, the urgency of honoring their  time and just getting this done now while they are here.</a:t>
            </a:r>
            <a:endParaRPr sz="1050">
              <a:latin typeface="Arial"/>
              <a:cs typeface="Arial"/>
            </a:endParaRPr>
          </a:p>
          <a:p>
            <a:pPr marL="698449" marR="138420" indent="-228583">
              <a:lnSpc>
                <a:spcPct val="117000"/>
              </a:lnSpc>
              <a:spcBef>
                <a:spcPts val="15"/>
              </a:spcBef>
              <a:buAutoNum type="alphaLcPeriod"/>
              <a:tabLst>
                <a:tab pos="697814" algn="l"/>
                <a:tab pos="698449" algn="l"/>
              </a:tabLst>
            </a:pPr>
            <a:r>
              <a:rPr sz="1050">
                <a:solidFill>
                  <a:srgbClr val="363636"/>
                </a:solidFill>
                <a:latin typeface="Arial"/>
                <a:cs typeface="Arial"/>
              </a:rPr>
              <a:t>If you want to increase your chances that they will come back, then get them closer to  buying TODAY! You see “Mental Possession” is the birthplace of “Physical Possession,” but  unless you make them strongly consider buying, then mental possession will never take  place. If </a:t>
            </a:r>
            <a:r>
              <a:rPr lang="en-US" sz="1050">
                <a:solidFill>
                  <a:srgbClr val="363636"/>
                </a:solidFill>
                <a:latin typeface="Arial"/>
                <a:cs typeface="Arial"/>
              </a:rPr>
              <a:t>you</a:t>
            </a:r>
            <a:r>
              <a:rPr sz="1050">
                <a:solidFill>
                  <a:srgbClr val="363636"/>
                </a:solidFill>
                <a:latin typeface="Arial"/>
                <a:cs typeface="Arial"/>
              </a:rPr>
              <a:t> do it with emotion and urgency, it becomes more desirable. The “Today  Culture” and urgency will begin to be used in the Product and Buying presentation phase  and will need to be fully present in the closing phase of the disciplines.</a:t>
            </a:r>
            <a:endParaRPr sz="1050">
              <a:latin typeface="Arial"/>
              <a:cs typeface="Arial"/>
            </a:endParaRPr>
          </a:p>
          <a:p>
            <a:pPr marL="12699">
              <a:spcBef>
                <a:spcPts val="204"/>
              </a:spcBef>
              <a:tabLst>
                <a:tab pos="240647" algn="l"/>
              </a:tabLst>
            </a:pPr>
            <a:r>
              <a:rPr sz="1050">
                <a:solidFill>
                  <a:srgbClr val="363636"/>
                </a:solidFill>
                <a:latin typeface="Arial"/>
                <a:cs typeface="Arial"/>
              </a:rPr>
              <a:t>5.	</a:t>
            </a:r>
            <a:r>
              <a:rPr sz="1050" b="1">
                <a:solidFill>
                  <a:srgbClr val="363636"/>
                </a:solidFill>
                <a:latin typeface="Arial"/>
                <a:cs typeface="Arial"/>
              </a:rPr>
              <a:t>Extending the relationship. </a:t>
            </a:r>
            <a:r>
              <a:rPr sz="1050">
                <a:solidFill>
                  <a:srgbClr val="363636"/>
                </a:solidFill>
                <a:latin typeface="Arial"/>
                <a:cs typeface="Arial"/>
              </a:rPr>
              <a:t>This stage is going to be used at the Point of Sale or the point</a:t>
            </a:r>
            <a:r>
              <a:rPr lang="en-US" sz="1050">
                <a:solidFill>
                  <a:srgbClr val="363636"/>
                </a:solidFill>
                <a:latin typeface="Arial"/>
                <a:cs typeface="Arial"/>
              </a:rPr>
              <a:t> </a:t>
            </a:r>
            <a:r>
              <a:rPr sz="1050">
                <a:solidFill>
                  <a:srgbClr val="363636"/>
                </a:solidFill>
                <a:latin typeface="Arial"/>
                <a:cs typeface="Arial"/>
              </a:rPr>
              <a:t>of the</a:t>
            </a:r>
            <a:r>
              <a:rPr lang="en-US" sz="1050">
                <a:latin typeface="Arial"/>
                <a:cs typeface="Arial"/>
              </a:rPr>
              <a:t> </a:t>
            </a:r>
            <a:r>
              <a:rPr sz="1050">
                <a:solidFill>
                  <a:srgbClr val="363636"/>
                </a:solidFill>
                <a:latin typeface="Arial"/>
                <a:cs typeface="Arial"/>
              </a:rPr>
              <a:t>customer leaving. We need to extend the relationship either way. If MUTUAL SUCCESS is achieved,  we must extend the relationship through the process until delivery as discussed in step 7 (Customer  Relationship Building) and with a “thank you.” If they do not buy, we must extend the relationship  through following through with “Thank You for shopping” cards and calls to earn our way to  MUTUAL SUCCESS!</a:t>
            </a:r>
            <a:endParaRPr sz="1050">
              <a:latin typeface="Arial"/>
              <a:cs typeface="Arial"/>
            </a:endParaRPr>
          </a:p>
        </p:txBody>
      </p:sp>
      <p:pic>
        <p:nvPicPr>
          <p:cNvPr id="3" name="object 3"/>
          <p:cNvPicPr/>
          <p:nvPr/>
        </p:nvPicPr>
        <p:blipFill>
          <a:blip r:embed="rId2" cstate="print"/>
          <a:stretch>
            <a:fillRect/>
          </a:stretch>
        </p:blipFill>
        <p:spPr>
          <a:xfrm>
            <a:off x="1676400" y="5232184"/>
            <a:ext cx="4717795" cy="3935021"/>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89852" y="435356"/>
            <a:ext cx="180975" cy="182101"/>
          </a:xfrm>
          <a:prstGeom prst="rect">
            <a:avLst/>
          </a:prstGeom>
        </p:spPr>
        <p:txBody>
          <a:bodyPr vert="horz" wrap="square" lIns="0" tIns="12700" rIns="0" bIns="0" rtlCol="0">
            <a:spAutoFit/>
          </a:bodyPr>
          <a:lstStyle/>
          <a:p>
            <a:pPr marL="12699">
              <a:spcBef>
                <a:spcPts val="100"/>
              </a:spcBef>
            </a:pPr>
            <a:r>
              <a:rPr sz="1100" spc="-5">
                <a:latin typeface="Arial"/>
                <a:cs typeface="Arial"/>
              </a:rPr>
              <a:t>56</a:t>
            </a:r>
            <a:endParaRPr sz="1100">
              <a:latin typeface="Arial"/>
              <a:cs typeface="Arial"/>
            </a:endParaRPr>
          </a:p>
        </p:txBody>
      </p:sp>
      <p:pic>
        <p:nvPicPr>
          <p:cNvPr id="3" name="object 3"/>
          <p:cNvPicPr/>
          <p:nvPr/>
        </p:nvPicPr>
        <p:blipFill>
          <a:blip r:embed="rId2" cstate="print"/>
          <a:stretch>
            <a:fillRect/>
          </a:stretch>
        </p:blipFill>
        <p:spPr>
          <a:xfrm>
            <a:off x="1582510" y="1359807"/>
            <a:ext cx="4877208" cy="405320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FE1F8-C4C2-1448-A56A-FE84A4F4595B}"/>
              </a:ext>
            </a:extLst>
          </p:cNvPr>
          <p:cNvSpPr>
            <a:spLocks noGrp="1"/>
          </p:cNvSpPr>
          <p:nvPr>
            <p:ph type="title"/>
          </p:nvPr>
        </p:nvSpPr>
        <p:spPr>
          <a:xfrm>
            <a:off x="1415936" y="255373"/>
            <a:ext cx="4940525" cy="574040"/>
          </a:xfrm>
        </p:spPr>
        <p:txBody>
          <a:bodyPr/>
          <a:lstStyle/>
          <a:p>
            <a:r>
              <a:rPr lang="en-US">
                <a:solidFill>
                  <a:srgbClr val="C00000"/>
                </a:solidFill>
              </a:rPr>
              <a:t>We must be ALIGNED!</a:t>
            </a:r>
          </a:p>
        </p:txBody>
      </p:sp>
      <p:sp>
        <p:nvSpPr>
          <p:cNvPr id="4" name="Rectangle 3">
            <a:extLst>
              <a:ext uri="{FF2B5EF4-FFF2-40B4-BE49-F238E27FC236}">
                <a16:creationId xmlns:a16="http://schemas.microsoft.com/office/drawing/2014/main" id="{5F0B806B-4D49-AB43-9046-1FF408FDF4A2}"/>
              </a:ext>
            </a:extLst>
          </p:cNvPr>
          <p:cNvSpPr/>
          <p:nvPr/>
        </p:nvSpPr>
        <p:spPr>
          <a:xfrm>
            <a:off x="2057399" y="1537300"/>
            <a:ext cx="3886200" cy="3746923"/>
          </a:xfrm>
          <a:prstGeom prst="rect">
            <a:avLst/>
          </a:prstGeom>
        </p:spPr>
        <p:txBody>
          <a:bodyPr>
            <a:spAutoFit/>
          </a:bodyPr>
          <a:lstStyle/>
          <a:p>
            <a:pPr defTabSz="1023662">
              <a:lnSpc>
                <a:spcPct val="90000"/>
              </a:lnSpc>
              <a:spcBef>
                <a:spcPts val="1000"/>
              </a:spcBef>
              <a:defRPr sz="2976">
                <a:latin typeface="Calibri"/>
                <a:ea typeface="Calibri"/>
                <a:cs typeface="Calibri"/>
                <a:sym typeface="Calibri"/>
              </a:defRPr>
            </a:pPr>
            <a:r>
              <a:rPr lang="en-US" sz="2976"/>
              <a:t>You have to Trust in……</a:t>
            </a:r>
          </a:p>
          <a:p>
            <a:pPr marL="244205" indent="-244205" defTabSz="1023662">
              <a:lnSpc>
                <a:spcPct val="90000"/>
              </a:lnSpc>
              <a:spcBef>
                <a:spcPts val="1000"/>
              </a:spcBef>
              <a:buSzPct val="100000"/>
              <a:buFont typeface="Arial"/>
              <a:buChar char="•"/>
              <a:defRPr sz="2976">
                <a:latin typeface="Calibri"/>
                <a:ea typeface="Calibri"/>
                <a:cs typeface="Calibri"/>
                <a:sym typeface="Calibri"/>
              </a:defRPr>
            </a:pPr>
            <a:r>
              <a:rPr lang="en-US" sz="2976"/>
              <a:t>Leadership</a:t>
            </a:r>
          </a:p>
          <a:p>
            <a:pPr marL="244205" indent="-244205" defTabSz="1023662">
              <a:lnSpc>
                <a:spcPct val="90000"/>
              </a:lnSpc>
              <a:spcBef>
                <a:spcPts val="1000"/>
              </a:spcBef>
              <a:buSzPct val="100000"/>
              <a:buFont typeface="Arial"/>
              <a:buChar char="•"/>
              <a:defRPr sz="2976">
                <a:latin typeface="Calibri"/>
                <a:ea typeface="Calibri"/>
                <a:cs typeface="Calibri"/>
                <a:sym typeface="Calibri"/>
              </a:defRPr>
            </a:pPr>
            <a:r>
              <a:rPr lang="en-US" sz="2976"/>
              <a:t>Co-Workers</a:t>
            </a:r>
          </a:p>
          <a:p>
            <a:pPr marL="244205" indent="-244205" defTabSz="1023662">
              <a:lnSpc>
                <a:spcPct val="90000"/>
              </a:lnSpc>
              <a:spcBef>
                <a:spcPts val="1000"/>
              </a:spcBef>
              <a:buSzPct val="100000"/>
              <a:buFont typeface="Arial"/>
              <a:buChar char="•"/>
              <a:defRPr sz="2976">
                <a:latin typeface="Calibri"/>
                <a:ea typeface="Calibri"/>
                <a:cs typeface="Calibri"/>
                <a:sym typeface="Calibri"/>
              </a:defRPr>
            </a:pPr>
            <a:r>
              <a:rPr lang="en-US" sz="2976"/>
              <a:t>Other Departments</a:t>
            </a:r>
          </a:p>
          <a:p>
            <a:pPr marL="244205" indent="-244205" defTabSz="1023662">
              <a:lnSpc>
                <a:spcPct val="90000"/>
              </a:lnSpc>
              <a:spcBef>
                <a:spcPts val="1000"/>
              </a:spcBef>
              <a:buSzPct val="100000"/>
              <a:buFont typeface="Arial"/>
              <a:buChar char="•"/>
              <a:defRPr sz="2976">
                <a:latin typeface="Calibri"/>
                <a:ea typeface="Calibri"/>
                <a:cs typeface="Calibri"/>
                <a:sym typeface="Calibri"/>
              </a:defRPr>
            </a:pPr>
            <a:r>
              <a:rPr lang="en-US" sz="2976"/>
              <a:t>Programs</a:t>
            </a:r>
          </a:p>
          <a:p>
            <a:pPr marL="244205" indent="-244205" defTabSz="1023662">
              <a:lnSpc>
                <a:spcPct val="90000"/>
              </a:lnSpc>
              <a:spcBef>
                <a:spcPts val="1000"/>
              </a:spcBef>
              <a:buSzPct val="100000"/>
              <a:buFont typeface="Arial"/>
              <a:buChar char="•"/>
              <a:defRPr sz="2976">
                <a:latin typeface="Calibri"/>
                <a:ea typeface="Calibri"/>
                <a:cs typeface="Calibri"/>
                <a:sym typeface="Calibri"/>
              </a:defRPr>
            </a:pPr>
            <a:r>
              <a:rPr lang="en-US" sz="2976"/>
              <a:t>Mission-Vision-Values</a:t>
            </a:r>
          </a:p>
          <a:p>
            <a:pPr marL="244205" indent="-244205" defTabSz="1023662">
              <a:lnSpc>
                <a:spcPct val="90000"/>
              </a:lnSpc>
              <a:spcBef>
                <a:spcPts val="1000"/>
              </a:spcBef>
              <a:buSzPct val="100000"/>
              <a:buFont typeface="Arial"/>
              <a:buChar char="•"/>
              <a:defRPr sz="2976">
                <a:latin typeface="Calibri"/>
                <a:ea typeface="Calibri"/>
                <a:cs typeface="Calibri"/>
                <a:sym typeface="Calibri"/>
              </a:defRPr>
            </a:pPr>
            <a:r>
              <a:rPr lang="en-US" sz="2976"/>
              <a:t>Yourself</a:t>
            </a:r>
          </a:p>
        </p:txBody>
      </p:sp>
      <p:sp>
        <p:nvSpPr>
          <p:cNvPr id="6" name="TextBox 5">
            <a:extLst>
              <a:ext uri="{FF2B5EF4-FFF2-40B4-BE49-F238E27FC236}">
                <a16:creationId xmlns:a16="http://schemas.microsoft.com/office/drawing/2014/main" id="{7D81BC01-3327-654C-BCC2-CF2DE55961ED}"/>
              </a:ext>
            </a:extLst>
          </p:cNvPr>
          <p:cNvSpPr txBox="1"/>
          <p:nvPr/>
        </p:nvSpPr>
        <p:spPr>
          <a:xfrm>
            <a:off x="3262471" y="829413"/>
            <a:ext cx="1247457" cy="707886"/>
          </a:xfrm>
          <a:prstGeom prst="rect">
            <a:avLst/>
          </a:prstGeom>
          <a:noFill/>
        </p:spPr>
        <p:txBody>
          <a:bodyPr wrap="none" rtlCol="0">
            <a:spAutoFit/>
          </a:bodyPr>
          <a:lstStyle/>
          <a:p>
            <a:r>
              <a:rPr lang="en-US" sz="4000" b="1"/>
              <a:t>Trust</a:t>
            </a:r>
          </a:p>
        </p:txBody>
      </p:sp>
      <p:sp>
        <p:nvSpPr>
          <p:cNvPr id="7" name="Rectangle 6">
            <a:extLst>
              <a:ext uri="{FF2B5EF4-FFF2-40B4-BE49-F238E27FC236}">
                <a16:creationId xmlns:a16="http://schemas.microsoft.com/office/drawing/2014/main" id="{31AD80D9-5D8B-E34C-B818-4197D5CBD130}"/>
              </a:ext>
            </a:extLst>
          </p:cNvPr>
          <p:cNvSpPr/>
          <p:nvPr/>
        </p:nvSpPr>
        <p:spPr>
          <a:xfrm>
            <a:off x="2633228" y="5284223"/>
            <a:ext cx="2505942" cy="707886"/>
          </a:xfrm>
          <a:prstGeom prst="rect">
            <a:avLst/>
          </a:prstGeom>
        </p:spPr>
        <p:txBody>
          <a:bodyPr wrap="none">
            <a:spAutoFit/>
          </a:bodyPr>
          <a:lstStyle/>
          <a:p>
            <a:r>
              <a:rPr lang="en-US" sz="4000" b="1"/>
              <a:t>Ownership</a:t>
            </a:r>
          </a:p>
        </p:txBody>
      </p:sp>
      <p:sp>
        <p:nvSpPr>
          <p:cNvPr id="8" name="Rectangle 7">
            <a:extLst>
              <a:ext uri="{FF2B5EF4-FFF2-40B4-BE49-F238E27FC236}">
                <a16:creationId xmlns:a16="http://schemas.microsoft.com/office/drawing/2014/main" id="{5C5DFD59-0154-CC4E-B8DD-EB9E4B5CD563}"/>
              </a:ext>
            </a:extLst>
          </p:cNvPr>
          <p:cNvSpPr/>
          <p:nvPr/>
        </p:nvSpPr>
        <p:spPr>
          <a:xfrm>
            <a:off x="990599" y="5992108"/>
            <a:ext cx="6019800" cy="3707682"/>
          </a:xfrm>
          <a:prstGeom prst="rect">
            <a:avLst/>
          </a:prstGeom>
        </p:spPr>
        <p:txBody>
          <a:bodyPr wrap="square">
            <a:spAutoFit/>
          </a:bodyPr>
          <a:lstStyle/>
          <a:p>
            <a:pPr defTabSz="988291">
              <a:lnSpc>
                <a:spcPct val="90000"/>
              </a:lnSpc>
              <a:spcBef>
                <a:spcPts val="1000"/>
              </a:spcBef>
              <a:defRPr sz="2800">
                <a:latin typeface="Calibri"/>
                <a:ea typeface="Calibri"/>
                <a:cs typeface="Calibri"/>
                <a:sym typeface="Calibri"/>
              </a:defRPr>
            </a:pPr>
            <a:r>
              <a:rPr lang="en-US" sz="2800"/>
              <a:t>“The Happiest Year of Your Life will Begin when you take OWNERSHIP of EVERYTHING in YOUR LIFE!” </a:t>
            </a:r>
            <a:r>
              <a:rPr lang="en-US" sz="2800" i="1"/>
              <a:t>Dr. Kevin Elko</a:t>
            </a:r>
          </a:p>
          <a:p>
            <a:pPr defTabSz="988291">
              <a:lnSpc>
                <a:spcPct val="90000"/>
              </a:lnSpc>
              <a:spcBef>
                <a:spcPts val="1000"/>
              </a:spcBef>
              <a:defRPr sz="2800">
                <a:latin typeface="Calibri"/>
                <a:ea typeface="Calibri"/>
                <a:cs typeface="Calibri"/>
                <a:sym typeface="Calibri"/>
              </a:defRPr>
            </a:pPr>
            <a:r>
              <a:rPr lang="en-US" sz="2800"/>
              <a:t>I Own It!</a:t>
            </a:r>
          </a:p>
          <a:p>
            <a:pPr marL="235767" indent="-235767" defTabSz="988291">
              <a:lnSpc>
                <a:spcPct val="90000"/>
              </a:lnSpc>
              <a:spcBef>
                <a:spcPts val="1000"/>
              </a:spcBef>
              <a:buSzPct val="100000"/>
              <a:buFont typeface="Arial"/>
              <a:buChar char="•"/>
              <a:defRPr sz="2800">
                <a:latin typeface="Calibri"/>
                <a:ea typeface="Calibri"/>
                <a:cs typeface="Calibri"/>
                <a:sym typeface="Calibri"/>
              </a:defRPr>
            </a:pPr>
            <a:r>
              <a:rPr lang="en-US" sz="2800"/>
              <a:t>Good or Bad</a:t>
            </a:r>
          </a:p>
          <a:p>
            <a:pPr marL="235767" indent="-235767" defTabSz="988291">
              <a:lnSpc>
                <a:spcPct val="90000"/>
              </a:lnSpc>
              <a:spcBef>
                <a:spcPts val="1000"/>
              </a:spcBef>
              <a:buSzPct val="100000"/>
              <a:buFont typeface="Arial"/>
              <a:buChar char="•"/>
              <a:defRPr sz="2800">
                <a:latin typeface="Calibri"/>
                <a:ea typeface="Calibri"/>
                <a:cs typeface="Calibri"/>
                <a:sym typeface="Calibri"/>
              </a:defRPr>
            </a:pPr>
            <a:r>
              <a:rPr lang="en-US" sz="2800"/>
              <a:t>Things I Do</a:t>
            </a:r>
          </a:p>
          <a:p>
            <a:pPr marL="235767" indent="-235767" defTabSz="988291">
              <a:lnSpc>
                <a:spcPct val="90000"/>
              </a:lnSpc>
              <a:spcBef>
                <a:spcPts val="1000"/>
              </a:spcBef>
              <a:buSzPct val="100000"/>
              <a:buFont typeface="Arial"/>
              <a:buChar char="•"/>
              <a:defRPr sz="2800">
                <a:latin typeface="Calibri"/>
                <a:ea typeface="Calibri"/>
                <a:cs typeface="Calibri"/>
                <a:sym typeface="Calibri"/>
              </a:defRPr>
            </a:pPr>
            <a:r>
              <a:rPr lang="en-US" sz="2800"/>
              <a:t>Things I Didn’t, that Impact Me</a:t>
            </a:r>
          </a:p>
        </p:txBody>
      </p:sp>
    </p:spTree>
    <p:extLst>
      <p:ext uri="{BB962C8B-B14F-4D97-AF65-F5344CB8AC3E}">
        <p14:creationId xmlns:p14="http://schemas.microsoft.com/office/powerpoint/2010/main" val="1272435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766052" y="435356"/>
            <a:ext cx="103505" cy="182101"/>
          </a:xfrm>
          <a:prstGeom prst="rect">
            <a:avLst/>
          </a:prstGeom>
        </p:spPr>
        <p:txBody>
          <a:bodyPr vert="horz" wrap="square" lIns="0" tIns="12700" rIns="0" bIns="0" rtlCol="0">
            <a:spAutoFit/>
          </a:bodyPr>
          <a:lstStyle/>
          <a:p>
            <a:pPr marL="12699">
              <a:spcBef>
                <a:spcPts val="100"/>
              </a:spcBef>
            </a:pPr>
            <a:r>
              <a:rPr sz="1100">
                <a:latin typeface="Arial"/>
                <a:cs typeface="Arial"/>
              </a:rPr>
              <a:t>6</a:t>
            </a:r>
          </a:p>
        </p:txBody>
      </p:sp>
      <p:sp>
        <p:nvSpPr>
          <p:cNvPr id="3" name="object 3"/>
          <p:cNvSpPr txBox="1">
            <a:spLocks noGrp="1"/>
          </p:cNvSpPr>
          <p:nvPr>
            <p:ph type="title"/>
          </p:nvPr>
        </p:nvSpPr>
        <p:spPr>
          <a:xfrm>
            <a:off x="464963" y="816341"/>
            <a:ext cx="6842473" cy="751360"/>
          </a:xfrm>
          <a:prstGeom prst="rect">
            <a:avLst/>
          </a:prstGeom>
        </p:spPr>
        <p:txBody>
          <a:bodyPr vert="horz" wrap="square" lIns="0" tIns="12700" rIns="0" bIns="0" rtlCol="0">
            <a:spAutoFit/>
          </a:bodyPr>
          <a:lstStyle/>
          <a:p>
            <a:pPr marL="12699">
              <a:spcBef>
                <a:spcPts val="100"/>
              </a:spcBef>
            </a:pPr>
            <a:r>
              <a:rPr sz="4799">
                <a:solidFill>
                  <a:srgbClr val="000000"/>
                </a:solidFill>
              </a:rPr>
              <a:t>Our Mission and Vision</a:t>
            </a:r>
            <a:endParaRPr sz="4799"/>
          </a:p>
        </p:txBody>
      </p:sp>
      <p:sp>
        <p:nvSpPr>
          <p:cNvPr id="4" name="object 4"/>
          <p:cNvSpPr txBox="1"/>
          <p:nvPr/>
        </p:nvSpPr>
        <p:spPr>
          <a:xfrm>
            <a:off x="935744" y="1755140"/>
            <a:ext cx="5901690" cy="2349361"/>
          </a:xfrm>
          <a:prstGeom prst="rect">
            <a:avLst/>
          </a:prstGeom>
        </p:spPr>
        <p:txBody>
          <a:bodyPr vert="horz" wrap="square" lIns="0" tIns="12700" rIns="0" bIns="0" rtlCol="0">
            <a:spAutoFit/>
          </a:bodyPr>
          <a:lstStyle/>
          <a:p>
            <a:pPr algn="ctr">
              <a:spcBef>
                <a:spcPts val="100"/>
              </a:spcBef>
            </a:pPr>
            <a:r>
              <a:rPr sz="1600" b="1" spc="-95">
                <a:solidFill>
                  <a:srgbClr val="363636"/>
                </a:solidFill>
                <a:latin typeface="Arial"/>
                <a:cs typeface="Arial"/>
              </a:rPr>
              <a:t>VISION</a:t>
            </a:r>
            <a:endParaRPr sz="1600">
              <a:latin typeface="Arial"/>
              <a:cs typeface="Arial"/>
            </a:endParaRPr>
          </a:p>
          <a:p>
            <a:pPr>
              <a:spcBef>
                <a:spcPts val="20"/>
              </a:spcBef>
            </a:pPr>
            <a:endParaRPr sz="1600">
              <a:latin typeface="Arial"/>
              <a:cs typeface="Arial"/>
            </a:endParaRPr>
          </a:p>
          <a:p>
            <a:pPr algn="ctr">
              <a:lnSpc>
                <a:spcPct val="100000"/>
              </a:lnSpc>
            </a:pPr>
            <a:r>
              <a:rPr sz="1600" spc="-45">
                <a:solidFill>
                  <a:srgbClr val="363636"/>
                </a:solidFill>
                <a:latin typeface="Arial"/>
                <a:cs typeface="Arial"/>
              </a:rPr>
              <a:t>"Furnishing</a:t>
            </a:r>
            <a:r>
              <a:rPr sz="1600" spc="-65">
                <a:solidFill>
                  <a:srgbClr val="363636"/>
                </a:solidFill>
                <a:latin typeface="Arial"/>
                <a:cs typeface="Arial"/>
              </a:rPr>
              <a:t> </a:t>
            </a:r>
            <a:r>
              <a:rPr sz="1600" spc="-85">
                <a:solidFill>
                  <a:srgbClr val="363636"/>
                </a:solidFill>
                <a:latin typeface="Arial"/>
                <a:cs typeface="Arial"/>
              </a:rPr>
              <a:t>Lives</a:t>
            </a:r>
            <a:r>
              <a:rPr sz="1600" spc="-65">
                <a:solidFill>
                  <a:srgbClr val="363636"/>
                </a:solidFill>
                <a:latin typeface="Arial"/>
                <a:cs typeface="Arial"/>
              </a:rPr>
              <a:t> </a:t>
            </a:r>
            <a:r>
              <a:rPr sz="1600" spc="-50">
                <a:solidFill>
                  <a:srgbClr val="363636"/>
                </a:solidFill>
                <a:latin typeface="Arial"/>
                <a:cs typeface="Arial"/>
              </a:rPr>
              <a:t>by</a:t>
            </a:r>
            <a:r>
              <a:rPr sz="1600" spc="-60">
                <a:solidFill>
                  <a:srgbClr val="363636"/>
                </a:solidFill>
                <a:latin typeface="Arial"/>
                <a:cs typeface="Arial"/>
              </a:rPr>
              <a:t> </a:t>
            </a:r>
            <a:r>
              <a:rPr sz="1600" spc="-65">
                <a:solidFill>
                  <a:srgbClr val="363636"/>
                </a:solidFill>
                <a:latin typeface="Arial"/>
                <a:cs typeface="Arial"/>
              </a:rPr>
              <a:t>Looking </a:t>
            </a:r>
            <a:r>
              <a:rPr sz="1600" spc="-50">
                <a:solidFill>
                  <a:srgbClr val="363636"/>
                </a:solidFill>
                <a:latin typeface="Arial"/>
                <a:cs typeface="Arial"/>
              </a:rPr>
              <a:t>Forward</a:t>
            </a:r>
            <a:r>
              <a:rPr sz="1600" spc="-60">
                <a:solidFill>
                  <a:srgbClr val="363636"/>
                </a:solidFill>
                <a:latin typeface="Arial"/>
                <a:cs typeface="Arial"/>
              </a:rPr>
              <a:t> and</a:t>
            </a:r>
            <a:r>
              <a:rPr sz="1600" spc="-65">
                <a:solidFill>
                  <a:srgbClr val="363636"/>
                </a:solidFill>
                <a:latin typeface="Arial"/>
                <a:cs typeface="Arial"/>
              </a:rPr>
              <a:t> </a:t>
            </a:r>
            <a:r>
              <a:rPr sz="1600" spc="-60">
                <a:solidFill>
                  <a:srgbClr val="363636"/>
                </a:solidFill>
                <a:latin typeface="Arial"/>
                <a:cs typeface="Arial"/>
              </a:rPr>
              <a:t>Giving</a:t>
            </a:r>
            <a:r>
              <a:rPr sz="1600" spc="-65">
                <a:solidFill>
                  <a:srgbClr val="363636"/>
                </a:solidFill>
                <a:latin typeface="Arial"/>
                <a:cs typeface="Arial"/>
              </a:rPr>
              <a:t> </a:t>
            </a:r>
            <a:r>
              <a:rPr sz="1600" spc="-70">
                <a:solidFill>
                  <a:srgbClr val="363636"/>
                </a:solidFill>
                <a:latin typeface="Arial"/>
                <a:cs typeface="Arial"/>
              </a:rPr>
              <a:t>Back"</a:t>
            </a:r>
            <a:r>
              <a:rPr sz="1600" spc="-60">
                <a:solidFill>
                  <a:srgbClr val="363636"/>
                </a:solidFill>
                <a:latin typeface="Arial"/>
                <a:cs typeface="Arial"/>
              </a:rPr>
              <a:t> </a:t>
            </a:r>
            <a:r>
              <a:rPr sz="1600" spc="-35">
                <a:solidFill>
                  <a:srgbClr val="363636"/>
                </a:solidFill>
                <a:latin typeface="Arial"/>
                <a:cs typeface="Arial"/>
              </a:rPr>
              <a:t>-</a:t>
            </a:r>
            <a:r>
              <a:rPr sz="1600" spc="-65">
                <a:solidFill>
                  <a:srgbClr val="363636"/>
                </a:solidFill>
                <a:latin typeface="Arial"/>
                <a:cs typeface="Arial"/>
              </a:rPr>
              <a:t> </a:t>
            </a:r>
            <a:r>
              <a:rPr sz="1600" spc="-75">
                <a:solidFill>
                  <a:srgbClr val="363636"/>
                </a:solidFill>
                <a:latin typeface="Arial"/>
                <a:cs typeface="Arial"/>
              </a:rPr>
              <a:t>Chris</a:t>
            </a:r>
            <a:r>
              <a:rPr sz="1600" spc="-60">
                <a:solidFill>
                  <a:srgbClr val="363636"/>
                </a:solidFill>
                <a:latin typeface="Arial"/>
                <a:cs typeface="Arial"/>
              </a:rPr>
              <a:t> </a:t>
            </a:r>
            <a:r>
              <a:rPr sz="1600" spc="-70">
                <a:solidFill>
                  <a:srgbClr val="363636"/>
                </a:solidFill>
                <a:latin typeface="Arial"/>
                <a:cs typeface="Arial"/>
              </a:rPr>
              <a:t>Gamble</a:t>
            </a:r>
            <a:endParaRPr sz="1600">
              <a:latin typeface="Arial"/>
              <a:cs typeface="Arial"/>
            </a:endParaRPr>
          </a:p>
          <a:p>
            <a:pPr>
              <a:spcBef>
                <a:spcPts val="45"/>
              </a:spcBef>
            </a:pPr>
            <a:endParaRPr sz="1600">
              <a:latin typeface="Arial"/>
              <a:cs typeface="Arial"/>
            </a:endParaRPr>
          </a:p>
          <a:p>
            <a:pPr algn="ctr">
              <a:lnSpc>
                <a:spcPct val="100000"/>
              </a:lnSpc>
            </a:pPr>
            <a:r>
              <a:rPr sz="1600" b="1" spc="-95">
                <a:solidFill>
                  <a:srgbClr val="363636"/>
                </a:solidFill>
                <a:latin typeface="Arial"/>
                <a:cs typeface="Arial"/>
              </a:rPr>
              <a:t>MISSION</a:t>
            </a:r>
            <a:endParaRPr sz="1600">
              <a:latin typeface="Arial"/>
              <a:cs typeface="Arial"/>
            </a:endParaRPr>
          </a:p>
          <a:p>
            <a:pPr>
              <a:lnSpc>
                <a:spcPct val="100000"/>
              </a:lnSpc>
            </a:pPr>
            <a:endParaRPr sz="1600">
              <a:latin typeface="Arial"/>
              <a:cs typeface="Arial"/>
            </a:endParaRPr>
          </a:p>
          <a:p>
            <a:pPr marL="12699" marR="5080" algn="ctr">
              <a:lnSpc>
                <a:spcPct val="120000"/>
              </a:lnSpc>
            </a:pPr>
            <a:r>
              <a:rPr sz="1600" spc="-30">
                <a:solidFill>
                  <a:srgbClr val="363636"/>
                </a:solidFill>
                <a:latin typeface="Arial"/>
                <a:cs typeface="Arial"/>
              </a:rPr>
              <a:t>"Our</a:t>
            </a:r>
            <a:r>
              <a:rPr sz="1600" spc="-65">
                <a:solidFill>
                  <a:srgbClr val="363636"/>
                </a:solidFill>
                <a:latin typeface="Arial"/>
                <a:cs typeface="Arial"/>
              </a:rPr>
              <a:t> </a:t>
            </a:r>
            <a:r>
              <a:rPr sz="1600" spc="-55">
                <a:solidFill>
                  <a:srgbClr val="363636"/>
                </a:solidFill>
                <a:latin typeface="Arial"/>
                <a:cs typeface="Arial"/>
              </a:rPr>
              <a:t>mission</a:t>
            </a:r>
            <a:r>
              <a:rPr sz="1600" spc="-60">
                <a:solidFill>
                  <a:srgbClr val="363636"/>
                </a:solidFill>
                <a:latin typeface="Arial"/>
                <a:cs typeface="Arial"/>
              </a:rPr>
              <a:t> </a:t>
            </a:r>
            <a:r>
              <a:rPr sz="1600" spc="-65">
                <a:solidFill>
                  <a:srgbClr val="363636"/>
                </a:solidFill>
                <a:latin typeface="Arial"/>
                <a:cs typeface="Arial"/>
              </a:rPr>
              <a:t>is</a:t>
            </a:r>
            <a:r>
              <a:rPr sz="1600" spc="-60">
                <a:solidFill>
                  <a:srgbClr val="363636"/>
                </a:solidFill>
                <a:latin typeface="Arial"/>
                <a:cs typeface="Arial"/>
              </a:rPr>
              <a:t> </a:t>
            </a:r>
            <a:r>
              <a:rPr sz="1600" spc="15">
                <a:solidFill>
                  <a:srgbClr val="363636"/>
                </a:solidFill>
                <a:latin typeface="Arial"/>
                <a:cs typeface="Arial"/>
              </a:rPr>
              <a:t>to</a:t>
            </a:r>
            <a:r>
              <a:rPr sz="1600" spc="-60">
                <a:solidFill>
                  <a:srgbClr val="363636"/>
                </a:solidFill>
                <a:latin typeface="Arial"/>
                <a:cs typeface="Arial"/>
              </a:rPr>
              <a:t> </a:t>
            </a:r>
            <a:r>
              <a:rPr sz="1600" spc="-40">
                <a:solidFill>
                  <a:srgbClr val="363636"/>
                </a:solidFill>
                <a:latin typeface="Arial"/>
                <a:cs typeface="Arial"/>
              </a:rPr>
              <a:t>create</a:t>
            </a:r>
            <a:r>
              <a:rPr sz="1600" spc="-65">
                <a:solidFill>
                  <a:srgbClr val="363636"/>
                </a:solidFill>
                <a:latin typeface="Arial"/>
                <a:cs typeface="Arial"/>
              </a:rPr>
              <a:t> </a:t>
            </a:r>
            <a:r>
              <a:rPr sz="1600" spc="-95">
                <a:solidFill>
                  <a:srgbClr val="363636"/>
                </a:solidFill>
                <a:latin typeface="Arial"/>
                <a:cs typeface="Arial"/>
              </a:rPr>
              <a:t>a</a:t>
            </a:r>
            <a:r>
              <a:rPr sz="1600" spc="-60">
                <a:solidFill>
                  <a:srgbClr val="363636"/>
                </a:solidFill>
                <a:latin typeface="Arial"/>
                <a:cs typeface="Arial"/>
              </a:rPr>
              <a:t> </a:t>
            </a:r>
            <a:r>
              <a:rPr sz="1600" spc="-35">
                <a:solidFill>
                  <a:srgbClr val="363636"/>
                </a:solidFill>
                <a:latin typeface="Arial"/>
                <a:cs typeface="Arial"/>
              </a:rPr>
              <a:t>unique</a:t>
            </a:r>
            <a:r>
              <a:rPr sz="1600" spc="-60">
                <a:solidFill>
                  <a:srgbClr val="363636"/>
                </a:solidFill>
                <a:latin typeface="Arial"/>
                <a:cs typeface="Arial"/>
              </a:rPr>
              <a:t> </a:t>
            </a:r>
            <a:r>
              <a:rPr sz="1600" spc="-55">
                <a:solidFill>
                  <a:srgbClr val="363636"/>
                </a:solidFill>
                <a:latin typeface="Arial"/>
                <a:cs typeface="Arial"/>
              </a:rPr>
              <a:t>shopping</a:t>
            </a:r>
            <a:r>
              <a:rPr sz="1600" spc="-60">
                <a:solidFill>
                  <a:srgbClr val="363636"/>
                </a:solidFill>
                <a:latin typeface="Arial"/>
                <a:cs typeface="Arial"/>
              </a:rPr>
              <a:t> </a:t>
            </a:r>
            <a:r>
              <a:rPr sz="1600" spc="-50">
                <a:solidFill>
                  <a:srgbClr val="363636"/>
                </a:solidFill>
                <a:latin typeface="Arial"/>
                <a:cs typeface="Arial"/>
              </a:rPr>
              <a:t>experience</a:t>
            </a:r>
            <a:r>
              <a:rPr sz="1600" spc="-60">
                <a:solidFill>
                  <a:srgbClr val="363636"/>
                </a:solidFill>
                <a:latin typeface="Arial"/>
                <a:cs typeface="Arial"/>
              </a:rPr>
              <a:t> </a:t>
            </a:r>
            <a:r>
              <a:rPr sz="1600">
                <a:solidFill>
                  <a:srgbClr val="363636"/>
                </a:solidFill>
                <a:latin typeface="Arial"/>
                <a:cs typeface="Arial"/>
              </a:rPr>
              <a:t>that</a:t>
            </a:r>
            <a:r>
              <a:rPr sz="1600" spc="-65">
                <a:solidFill>
                  <a:srgbClr val="363636"/>
                </a:solidFill>
                <a:latin typeface="Arial"/>
                <a:cs typeface="Arial"/>
              </a:rPr>
              <a:t> is</a:t>
            </a:r>
            <a:r>
              <a:rPr sz="1600" spc="-60">
                <a:solidFill>
                  <a:srgbClr val="363636"/>
                </a:solidFill>
                <a:latin typeface="Arial"/>
                <a:cs typeface="Arial"/>
              </a:rPr>
              <a:t> </a:t>
            </a:r>
            <a:r>
              <a:rPr sz="1600">
                <a:solidFill>
                  <a:srgbClr val="363636"/>
                </a:solidFill>
                <a:latin typeface="Arial"/>
                <a:cs typeface="Arial"/>
              </a:rPr>
              <a:t>built</a:t>
            </a:r>
            <a:r>
              <a:rPr sz="1600" spc="-60">
                <a:solidFill>
                  <a:srgbClr val="363636"/>
                </a:solidFill>
                <a:latin typeface="Arial"/>
                <a:cs typeface="Arial"/>
              </a:rPr>
              <a:t> </a:t>
            </a:r>
            <a:r>
              <a:rPr sz="1600" spc="-40">
                <a:solidFill>
                  <a:srgbClr val="363636"/>
                </a:solidFill>
                <a:latin typeface="Arial"/>
                <a:cs typeface="Arial"/>
              </a:rPr>
              <a:t>on</a:t>
            </a:r>
            <a:r>
              <a:rPr sz="1600" spc="-60">
                <a:solidFill>
                  <a:srgbClr val="363636"/>
                </a:solidFill>
                <a:latin typeface="Arial"/>
                <a:cs typeface="Arial"/>
              </a:rPr>
              <a:t> </a:t>
            </a:r>
            <a:r>
              <a:rPr sz="1600" spc="-50">
                <a:solidFill>
                  <a:srgbClr val="363636"/>
                </a:solidFill>
                <a:latin typeface="Arial"/>
                <a:cs typeface="Arial"/>
              </a:rPr>
              <a:t>value,</a:t>
            </a:r>
            <a:r>
              <a:rPr sz="1600" spc="-60">
                <a:solidFill>
                  <a:srgbClr val="363636"/>
                </a:solidFill>
                <a:latin typeface="Arial"/>
                <a:cs typeface="Arial"/>
              </a:rPr>
              <a:t> </a:t>
            </a:r>
            <a:r>
              <a:rPr sz="1600" spc="-15">
                <a:solidFill>
                  <a:srgbClr val="363636"/>
                </a:solidFill>
                <a:latin typeface="Arial"/>
                <a:cs typeface="Arial"/>
              </a:rPr>
              <a:t>integrity,</a:t>
            </a:r>
            <a:r>
              <a:rPr sz="1600" spc="-65">
                <a:solidFill>
                  <a:srgbClr val="363636"/>
                </a:solidFill>
                <a:latin typeface="Arial"/>
                <a:cs typeface="Arial"/>
              </a:rPr>
              <a:t> </a:t>
            </a:r>
            <a:r>
              <a:rPr sz="1600" spc="-45">
                <a:solidFill>
                  <a:srgbClr val="363636"/>
                </a:solidFill>
                <a:latin typeface="Arial"/>
                <a:cs typeface="Arial"/>
              </a:rPr>
              <a:t>respect, </a:t>
            </a:r>
            <a:r>
              <a:rPr sz="1600" spc="-315">
                <a:solidFill>
                  <a:srgbClr val="363636"/>
                </a:solidFill>
                <a:latin typeface="Arial"/>
                <a:cs typeface="Arial"/>
              </a:rPr>
              <a:t> </a:t>
            </a:r>
            <a:r>
              <a:rPr sz="1600" spc="-60">
                <a:solidFill>
                  <a:srgbClr val="363636"/>
                </a:solidFill>
                <a:latin typeface="Arial"/>
                <a:cs typeface="Arial"/>
              </a:rPr>
              <a:t>and</a:t>
            </a:r>
            <a:r>
              <a:rPr sz="1600" spc="-65">
                <a:solidFill>
                  <a:srgbClr val="363636"/>
                </a:solidFill>
                <a:latin typeface="Arial"/>
                <a:cs typeface="Arial"/>
              </a:rPr>
              <a:t> </a:t>
            </a:r>
            <a:r>
              <a:rPr sz="1600" spc="-10">
                <a:solidFill>
                  <a:srgbClr val="363636"/>
                </a:solidFill>
                <a:latin typeface="Arial"/>
                <a:cs typeface="Arial"/>
              </a:rPr>
              <a:t>trust.</a:t>
            </a:r>
            <a:r>
              <a:rPr sz="1600" spc="-65">
                <a:solidFill>
                  <a:srgbClr val="363636"/>
                </a:solidFill>
                <a:latin typeface="Arial"/>
                <a:cs typeface="Arial"/>
              </a:rPr>
              <a:t> </a:t>
            </a:r>
            <a:r>
              <a:rPr sz="1600" spc="-150">
                <a:solidFill>
                  <a:srgbClr val="363636"/>
                </a:solidFill>
                <a:latin typeface="Arial"/>
                <a:cs typeface="Arial"/>
              </a:rPr>
              <a:t>GH</a:t>
            </a:r>
            <a:r>
              <a:rPr sz="1600" spc="-65">
                <a:solidFill>
                  <a:srgbClr val="363636"/>
                </a:solidFill>
                <a:latin typeface="Arial"/>
                <a:cs typeface="Arial"/>
              </a:rPr>
              <a:t> </a:t>
            </a:r>
            <a:r>
              <a:rPr sz="1600" spc="-75">
                <a:solidFill>
                  <a:srgbClr val="363636"/>
                </a:solidFill>
                <a:latin typeface="Arial"/>
                <a:cs typeface="Arial"/>
              </a:rPr>
              <a:t>Brands</a:t>
            </a:r>
            <a:r>
              <a:rPr sz="1600" spc="-60">
                <a:solidFill>
                  <a:srgbClr val="363636"/>
                </a:solidFill>
                <a:latin typeface="Arial"/>
                <a:cs typeface="Arial"/>
              </a:rPr>
              <a:t> </a:t>
            </a:r>
            <a:r>
              <a:rPr sz="1600" spc="-45">
                <a:solidFill>
                  <a:srgbClr val="363636"/>
                </a:solidFill>
                <a:latin typeface="Arial"/>
                <a:cs typeface="Arial"/>
              </a:rPr>
              <a:t>wants</a:t>
            </a:r>
            <a:r>
              <a:rPr sz="1600" spc="-65">
                <a:solidFill>
                  <a:srgbClr val="363636"/>
                </a:solidFill>
                <a:latin typeface="Arial"/>
                <a:cs typeface="Arial"/>
              </a:rPr>
              <a:t> </a:t>
            </a:r>
            <a:r>
              <a:rPr sz="1600" spc="15">
                <a:solidFill>
                  <a:srgbClr val="363636"/>
                </a:solidFill>
                <a:latin typeface="Arial"/>
                <a:cs typeface="Arial"/>
              </a:rPr>
              <a:t>to</a:t>
            </a:r>
            <a:r>
              <a:rPr sz="1600" spc="-65">
                <a:solidFill>
                  <a:srgbClr val="363636"/>
                </a:solidFill>
                <a:latin typeface="Arial"/>
                <a:cs typeface="Arial"/>
              </a:rPr>
              <a:t> </a:t>
            </a:r>
            <a:r>
              <a:rPr sz="1600" spc="-55">
                <a:solidFill>
                  <a:srgbClr val="363636"/>
                </a:solidFill>
                <a:latin typeface="Arial"/>
                <a:cs typeface="Arial"/>
              </a:rPr>
              <a:t>be</a:t>
            </a:r>
            <a:r>
              <a:rPr sz="1600" spc="-60">
                <a:solidFill>
                  <a:srgbClr val="363636"/>
                </a:solidFill>
                <a:latin typeface="Arial"/>
                <a:cs typeface="Arial"/>
              </a:rPr>
              <a:t> </a:t>
            </a:r>
            <a:r>
              <a:rPr sz="1600" spc="-15">
                <a:solidFill>
                  <a:srgbClr val="363636"/>
                </a:solidFill>
                <a:latin typeface="Arial"/>
                <a:cs typeface="Arial"/>
              </a:rPr>
              <a:t>the</a:t>
            </a:r>
            <a:r>
              <a:rPr sz="1600" spc="-65">
                <a:solidFill>
                  <a:srgbClr val="363636"/>
                </a:solidFill>
                <a:latin typeface="Arial"/>
                <a:cs typeface="Arial"/>
              </a:rPr>
              <a:t> </a:t>
            </a:r>
            <a:r>
              <a:rPr sz="1600" spc="-45">
                <a:solidFill>
                  <a:srgbClr val="363636"/>
                </a:solidFill>
                <a:latin typeface="Arial"/>
                <a:cs typeface="Arial"/>
              </a:rPr>
              <a:t>best</a:t>
            </a:r>
            <a:r>
              <a:rPr sz="1600" spc="-65">
                <a:solidFill>
                  <a:srgbClr val="363636"/>
                </a:solidFill>
                <a:latin typeface="Arial"/>
                <a:cs typeface="Arial"/>
              </a:rPr>
              <a:t> </a:t>
            </a:r>
            <a:r>
              <a:rPr sz="1600" spc="-5">
                <a:solidFill>
                  <a:srgbClr val="363636"/>
                </a:solidFill>
                <a:latin typeface="Arial"/>
                <a:cs typeface="Arial"/>
              </a:rPr>
              <a:t>furniture</a:t>
            </a:r>
            <a:r>
              <a:rPr sz="1600" spc="-60">
                <a:solidFill>
                  <a:srgbClr val="363636"/>
                </a:solidFill>
                <a:latin typeface="Arial"/>
                <a:cs typeface="Arial"/>
              </a:rPr>
              <a:t> </a:t>
            </a:r>
            <a:r>
              <a:rPr sz="1600" spc="-20">
                <a:solidFill>
                  <a:srgbClr val="363636"/>
                </a:solidFill>
                <a:latin typeface="Arial"/>
                <a:cs typeface="Arial"/>
              </a:rPr>
              <a:t>retailer,</a:t>
            </a:r>
            <a:r>
              <a:rPr sz="1600" spc="-65">
                <a:solidFill>
                  <a:srgbClr val="363636"/>
                </a:solidFill>
                <a:latin typeface="Arial"/>
                <a:cs typeface="Arial"/>
              </a:rPr>
              <a:t> </a:t>
            </a:r>
            <a:r>
              <a:rPr sz="1600" spc="-5">
                <a:solidFill>
                  <a:srgbClr val="363636"/>
                </a:solidFill>
                <a:latin typeface="Arial"/>
                <a:cs typeface="Arial"/>
              </a:rPr>
              <a:t>not</a:t>
            </a:r>
            <a:r>
              <a:rPr sz="1600" spc="-65">
                <a:solidFill>
                  <a:srgbClr val="363636"/>
                </a:solidFill>
                <a:latin typeface="Arial"/>
                <a:cs typeface="Arial"/>
              </a:rPr>
              <a:t> </a:t>
            </a:r>
            <a:r>
              <a:rPr sz="1600" spc="-15">
                <a:solidFill>
                  <a:srgbClr val="363636"/>
                </a:solidFill>
                <a:latin typeface="Arial"/>
                <a:cs typeface="Arial"/>
              </a:rPr>
              <a:t>the</a:t>
            </a:r>
            <a:r>
              <a:rPr sz="1600" spc="-60">
                <a:solidFill>
                  <a:srgbClr val="363636"/>
                </a:solidFill>
                <a:latin typeface="Arial"/>
                <a:cs typeface="Arial"/>
              </a:rPr>
              <a:t> </a:t>
            </a:r>
            <a:r>
              <a:rPr sz="1600" spc="-40">
                <a:solidFill>
                  <a:srgbClr val="363636"/>
                </a:solidFill>
                <a:latin typeface="Arial"/>
                <a:cs typeface="Arial"/>
              </a:rPr>
              <a:t>biggest."</a:t>
            </a:r>
            <a:endParaRPr sz="1600">
              <a:latin typeface="Arial"/>
              <a:cs typeface="Arial"/>
            </a:endParaRPr>
          </a:p>
        </p:txBody>
      </p:sp>
      <p:pic>
        <p:nvPicPr>
          <p:cNvPr id="5" name="object 5"/>
          <p:cNvPicPr/>
          <p:nvPr/>
        </p:nvPicPr>
        <p:blipFill>
          <a:blip r:embed="rId2" cstate="print"/>
          <a:stretch>
            <a:fillRect/>
          </a:stretch>
        </p:blipFill>
        <p:spPr>
          <a:xfrm>
            <a:off x="0" y="4235620"/>
            <a:ext cx="7772400" cy="582277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766052" y="435356"/>
            <a:ext cx="103505" cy="182101"/>
          </a:xfrm>
          <a:prstGeom prst="rect">
            <a:avLst/>
          </a:prstGeom>
        </p:spPr>
        <p:txBody>
          <a:bodyPr vert="horz" wrap="square" lIns="0" tIns="12700" rIns="0" bIns="0" rtlCol="0">
            <a:spAutoFit/>
          </a:bodyPr>
          <a:lstStyle/>
          <a:p>
            <a:pPr marL="12699">
              <a:spcBef>
                <a:spcPts val="100"/>
              </a:spcBef>
            </a:pPr>
            <a:r>
              <a:rPr sz="1100">
                <a:latin typeface="Arial"/>
                <a:cs typeface="Arial"/>
              </a:rPr>
              <a:t>7</a:t>
            </a:r>
          </a:p>
        </p:txBody>
      </p:sp>
      <p:pic>
        <p:nvPicPr>
          <p:cNvPr id="3" name="object 3"/>
          <p:cNvPicPr/>
          <p:nvPr/>
        </p:nvPicPr>
        <p:blipFill>
          <a:blip r:embed="rId2" cstate="print"/>
          <a:stretch>
            <a:fillRect/>
          </a:stretch>
        </p:blipFill>
        <p:spPr>
          <a:xfrm>
            <a:off x="4095113" y="899796"/>
            <a:ext cx="3677286" cy="8229599"/>
          </a:xfrm>
          <a:prstGeom prst="rect">
            <a:avLst/>
          </a:prstGeom>
        </p:spPr>
      </p:pic>
      <p:sp>
        <p:nvSpPr>
          <p:cNvPr id="4" name="object 4"/>
          <p:cNvSpPr txBox="1">
            <a:spLocks noGrp="1"/>
          </p:cNvSpPr>
          <p:nvPr>
            <p:ph type="title"/>
          </p:nvPr>
        </p:nvSpPr>
        <p:spPr>
          <a:xfrm>
            <a:off x="901700" y="883411"/>
            <a:ext cx="2603500" cy="1478675"/>
          </a:xfrm>
          <a:prstGeom prst="rect">
            <a:avLst/>
          </a:prstGeom>
        </p:spPr>
        <p:txBody>
          <a:bodyPr vert="horz" wrap="square" lIns="0" tIns="3810" rIns="0" bIns="0" rtlCol="0">
            <a:spAutoFit/>
          </a:bodyPr>
          <a:lstStyle/>
          <a:p>
            <a:pPr marL="12699" marR="5080">
              <a:lnSpc>
                <a:spcPct val="101600"/>
              </a:lnSpc>
              <a:spcBef>
                <a:spcPts val="30"/>
              </a:spcBef>
            </a:pPr>
            <a:r>
              <a:rPr sz="3200"/>
              <a:t>GH Brands  Fundamental  Beliefs</a:t>
            </a:r>
          </a:p>
        </p:txBody>
      </p:sp>
      <p:sp>
        <p:nvSpPr>
          <p:cNvPr id="5" name="object 5"/>
          <p:cNvSpPr txBox="1"/>
          <p:nvPr/>
        </p:nvSpPr>
        <p:spPr>
          <a:xfrm>
            <a:off x="901700" y="2417318"/>
            <a:ext cx="2943225" cy="5962210"/>
          </a:xfrm>
          <a:prstGeom prst="rect">
            <a:avLst/>
          </a:prstGeom>
        </p:spPr>
        <p:txBody>
          <a:bodyPr vert="horz" wrap="square" lIns="0" tIns="71120" rIns="0" bIns="0" rtlCol="0">
            <a:spAutoFit/>
          </a:bodyPr>
          <a:lstStyle/>
          <a:p>
            <a:pPr marL="469866" indent="-228583">
              <a:spcBef>
                <a:spcPts val="560"/>
              </a:spcBef>
              <a:buAutoNum type="arabicPeriod"/>
              <a:tabLst>
                <a:tab pos="469866" algn="l"/>
              </a:tabLst>
            </a:pPr>
            <a:r>
              <a:rPr sz="1550" b="1" spc="-65">
                <a:solidFill>
                  <a:srgbClr val="363636"/>
                </a:solidFill>
                <a:latin typeface="Arial"/>
                <a:cs typeface="Arial"/>
              </a:rPr>
              <a:t>Win---Win---Win</a:t>
            </a:r>
            <a:endParaRPr sz="1550">
              <a:latin typeface="Arial"/>
              <a:cs typeface="Arial"/>
            </a:endParaRPr>
          </a:p>
          <a:p>
            <a:pPr marL="12699" marR="107942">
              <a:lnSpc>
                <a:spcPct val="116799"/>
              </a:lnSpc>
              <a:spcBef>
                <a:spcPts val="105"/>
              </a:spcBef>
            </a:pPr>
            <a:r>
              <a:rPr sz="1250" spc="-55">
                <a:solidFill>
                  <a:srgbClr val="363636"/>
                </a:solidFill>
                <a:latin typeface="Arial"/>
                <a:cs typeface="Arial"/>
              </a:rPr>
              <a:t>Everything</a:t>
            </a:r>
            <a:r>
              <a:rPr sz="1250" spc="-70">
                <a:solidFill>
                  <a:srgbClr val="363636"/>
                </a:solidFill>
                <a:latin typeface="Arial"/>
                <a:cs typeface="Arial"/>
              </a:rPr>
              <a:t> </a:t>
            </a:r>
            <a:r>
              <a:rPr sz="1250" spc="-45">
                <a:solidFill>
                  <a:srgbClr val="363636"/>
                </a:solidFill>
                <a:latin typeface="Arial"/>
                <a:cs typeface="Arial"/>
              </a:rPr>
              <a:t>we</a:t>
            </a:r>
            <a:r>
              <a:rPr sz="1250" spc="-65">
                <a:solidFill>
                  <a:srgbClr val="363636"/>
                </a:solidFill>
                <a:latin typeface="Arial"/>
                <a:cs typeface="Arial"/>
              </a:rPr>
              <a:t> </a:t>
            </a:r>
            <a:r>
              <a:rPr sz="1250" spc="-40">
                <a:solidFill>
                  <a:srgbClr val="363636"/>
                </a:solidFill>
                <a:latin typeface="Arial"/>
                <a:cs typeface="Arial"/>
              </a:rPr>
              <a:t>do</a:t>
            </a:r>
            <a:r>
              <a:rPr sz="1250" spc="-65">
                <a:solidFill>
                  <a:srgbClr val="363636"/>
                </a:solidFill>
                <a:latin typeface="Arial"/>
                <a:cs typeface="Arial"/>
              </a:rPr>
              <a:t> is</a:t>
            </a:r>
            <a:r>
              <a:rPr sz="1250" spc="-60">
                <a:solidFill>
                  <a:srgbClr val="363636"/>
                </a:solidFill>
                <a:latin typeface="Arial"/>
                <a:cs typeface="Arial"/>
              </a:rPr>
              <a:t> </a:t>
            </a:r>
            <a:r>
              <a:rPr sz="1250" spc="-45">
                <a:solidFill>
                  <a:srgbClr val="363636"/>
                </a:solidFill>
                <a:latin typeface="Arial"/>
                <a:cs typeface="Arial"/>
              </a:rPr>
              <a:t>created</a:t>
            </a:r>
            <a:r>
              <a:rPr sz="1250" spc="-65">
                <a:solidFill>
                  <a:srgbClr val="363636"/>
                </a:solidFill>
                <a:latin typeface="Arial"/>
                <a:cs typeface="Arial"/>
              </a:rPr>
              <a:t> </a:t>
            </a:r>
            <a:r>
              <a:rPr sz="1250" spc="5">
                <a:solidFill>
                  <a:srgbClr val="363636"/>
                </a:solidFill>
                <a:latin typeface="Arial"/>
                <a:cs typeface="Arial"/>
              </a:rPr>
              <a:t>for</a:t>
            </a:r>
            <a:r>
              <a:rPr sz="1250" spc="-70">
                <a:solidFill>
                  <a:srgbClr val="363636"/>
                </a:solidFill>
                <a:latin typeface="Arial"/>
                <a:cs typeface="Arial"/>
              </a:rPr>
              <a:t> </a:t>
            </a:r>
            <a:r>
              <a:rPr sz="1250" spc="-55">
                <a:solidFill>
                  <a:srgbClr val="363636"/>
                </a:solidFill>
                <a:latin typeface="Arial"/>
                <a:cs typeface="Arial"/>
              </a:rPr>
              <a:t>everyone</a:t>
            </a:r>
            <a:r>
              <a:rPr sz="1250" spc="-65">
                <a:solidFill>
                  <a:srgbClr val="363636"/>
                </a:solidFill>
                <a:latin typeface="Arial"/>
                <a:cs typeface="Arial"/>
              </a:rPr>
              <a:t> </a:t>
            </a:r>
            <a:r>
              <a:rPr sz="1250" spc="15">
                <a:solidFill>
                  <a:srgbClr val="363636"/>
                </a:solidFill>
                <a:latin typeface="Arial"/>
                <a:cs typeface="Arial"/>
              </a:rPr>
              <a:t>to </a:t>
            </a:r>
            <a:r>
              <a:rPr sz="1250" spc="-335">
                <a:solidFill>
                  <a:srgbClr val="363636"/>
                </a:solidFill>
                <a:latin typeface="Arial"/>
                <a:cs typeface="Arial"/>
              </a:rPr>
              <a:t> </a:t>
            </a:r>
            <a:r>
              <a:rPr sz="1250" spc="-55">
                <a:solidFill>
                  <a:srgbClr val="363636"/>
                </a:solidFill>
                <a:latin typeface="Arial"/>
                <a:cs typeface="Arial"/>
              </a:rPr>
              <a:t>WI</a:t>
            </a:r>
            <a:r>
              <a:rPr sz="1250" spc="-100">
                <a:solidFill>
                  <a:srgbClr val="363636"/>
                </a:solidFill>
                <a:latin typeface="Arial"/>
                <a:cs typeface="Arial"/>
              </a:rPr>
              <a:t>N</a:t>
            </a:r>
            <a:r>
              <a:rPr sz="1250" spc="55">
                <a:solidFill>
                  <a:srgbClr val="363636"/>
                </a:solidFill>
                <a:latin typeface="Arial"/>
                <a:cs typeface="Arial"/>
              </a:rPr>
              <a:t>!</a:t>
            </a:r>
            <a:r>
              <a:rPr sz="1250" spc="-65">
                <a:solidFill>
                  <a:srgbClr val="363636"/>
                </a:solidFill>
                <a:latin typeface="Arial"/>
                <a:cs typeface="Arial"/>
              </a:rPr>
              <a:t> </a:t>
            </a:r>
            <a:r>
              <a:rPr sz="1250" spc="-60">
                <a:solidFill>
                  <a:srgbClr val="363636"/>
                </a:solidFill>
                <a:latin typeface="Arial"/>
                <a:cs typeface="Arial"/>
              </a:rPr>
              <a:t>Our</a:t>
            </a:r>
            <a:r>
              <a:rPr sz="1250" spc="-70">
                <a:solidFill>
                  <a:srgbClr val="363636"/>
                </a:solidFill>
                <a:latin typeface="Arial"/>
                <a:cs typeface="Arial"/>
              </a:rPr>
              <a:t> </a:t>
            </a:r>
            <a:r>
              <a:rPr sz="1250" spc="-100">
                <a:solidFill>
                  <a:srgbClr val="363636"/>
                </a:solidFill>
                <a:latin typeface="Arial"/>
                <a:cs typeface="Arial"/>
              </a:rPr>
              <a:t>c</a:t>
            </a:r>
            <a:r>
              <a:rPr sz="1250" spc="-45">
                <a:solidFill>
                  <a:srgbClr val="363636"/>
                </a:solidFill>
                <a:latin typeface="Arial"/>
                <a:cs typeface="Arial"/>
              </a:rPr>
              <a:t>us</a:t>
            </a:r>
            <a:r>
              <a:rPr sz="1250" spc="-30">
                <a:solidFill>
                  <a:srgbClr val="363636"/>
                </a:solidFill>
                <a:latin typeface="Arial"/>
                <a:cs typeface="Arial"/>
              </a:rPr>
              <a:t>t</a:t>
            </a:r>
            <a:r>
              <a:rPr sz="1250" spc="-60">
                <a:solidFill>
                  <a:srgbClr val="363636"/>
                </a:solidFill>
                <a:latin typeface="Arial"/>
                <a:cs typeface="Arial"/>
              </a:rPr>
              <a:t>om</a:t>
            </a:r>
            <a:r>
              <a:rPr sz="1250" spc="-50">
                <a:solidFill>
                  <a:srgbClr val="363636"/>
                </a:solidFill>
                <a:latin typeface="Arial"/>
                <a:cs typeface="Arial"/>
              </a:rPr>
              <a:t>e</a:t>
            </a:r>
            <a:r>
              <a:rPr sz="1250" spc="15">
                <a:solidFill>
                  <a:srgbClr val="363636"/>
                </a:solidFill>
                <a:latin typeface="Arial"/>
                <a:cs typeface="Arial"/>
              </a:rPr>
              <a:t>r</a:t>
            </a:r>
            <a:r>
              <a:rPr sz="1250" spc="-90">
                <a:solidFill>
                  <a:srgbClr val="363636"/>
                </a:solidFill>
                <a:latin typeface="Arial"/>
                <a:cs typeface="Arial"/>
              </a:rPr>
              <a:t>s,</a:t>
            </a:r>
            <a:r>
              <a:rPr sz="1250" spc="-70">
                <a:solidFill>
                  <a:srgbClr val="363636"/>
                </a:solidFill>
                <a:latin typeface="Arial"/>
                <a:cs typeface="Arial"/>
              </a:rPr>
              <a:t> </a:t>
            </a:r>
            <a:r>
              <a:rPr sz="1250" spc="-60">
                <a:solidFill>
                  <a:srgbClr val="363636"/>
                </a:solidFill>
                <a:latin typeface="Arial"/>
                <a:cs typeface="Arial"/>
              </a:rPr>
              <a:t>Our</a:t>
            </a:r>
            <a:r>
              <a:rPr sz="1250" spc="-70">
                <a:solidFill>
                  <a:srgbClr val="363636"/>
                </a:solidFill>
                <a:latin typeface="Arial"/>
                <a:cs typeface="Arial"/>
              </a:rPr>
              <a:t> </a:t>
            </a:r>
            <a:r>
              <a:rPr sz="1250" spc="-75">
                <a:solidFill>
                  <a:srgbClr val="363636"/>
                </a:solidFill>
                <a:latin typeface="Arial"/>
                <a:cs typeface="Arial"/>
              </a:rPr>
              <a:t>e</a:t>
            </a:r>
            <a:r>
              <a:rPr sz="1250" spc="-35">
                <a:solidFill>
                  <a:srgbClr val="363636"/>
                </a:solidFill>
                <a:latin typeface="Arial"/>
                <a:cs typeface="Arial"/>
              </a:rPr>
              <a:t>mploy</a:t>
            </a:r>
            <a:r>
              <a:rPr sz="1250" spc="-75">
                <a:solidFill>
                  <a:srgbClr val="363636"/>
                </a:solidFill>
                <a:latin typeface="Arial"/>
                <a:cs typeface="Arial"/>
              </a:rPr>
              <a:t>ee</a:t>
            </a:r>
            <a:r>
              <a:rPr sz="1250" spc="-140">
                <a:solidFill>
                  <a:srgbClr val="363636"/>
                </a:solidFill>
                <a:latin typeface="Arial"/>
                <a:cs typeface="Arial"/>
              </a:rPr>
              <a:t>s</a:t>
            </a:r>
            <a:r>
              <a:rPr sz="1250" spc="-65">
                <a:solidFill>
                  <a:srgbClr val="363636"/>
                </a:solidFill>
                <a:latin typeface="Arial"/>
                <a:cs typeface="Arial"/>
              </a:rPr>
              <a:t> </a:t>
            </a:r>
            <a:r>
              <a:rPr sz="1250" spc="-50">
                <a:solidFill>
                  <a:srgbClr val="363636"/>
                </a:solidFill>
                <a:latin typeface="Arial"/>
                <a:cs typeface="Arial"/>
              </a:rPr>
              <a:t>and  </a:t>
            </a:r>
            <a:r>
              <a:rPr sz="1250" spc="-15">
                <a:solidFill>
                  <a:srgbClr val="363636"/>
                </a:solidFill>
                <a:latin typeface="Arial"/>
                <a:cs typeface="Arial"/>
              </a:rPr>
              <a:t>the</a:t>
            </a:r>
            <a:r>
              <a:rPr sz="1250" spc="-70">
                <a:solidFill>
                  <a:srgbClr val="363636"/>
                </a:solidFill>
                <a:latin typeface="Arial"/>
                <a:cs typeface="Arial"/>
              </a:rPr>
              <a:t> </a:t>
            </a:r>
            <a:r>
              <a:rPr sz="1250" spc="-75">
                <a:solidFill>
                  <a:srgbClr val="363636"/>
                </a:solidFill>
                <a:latin typeface="Arial"/>
                <a:cs typeface="Arial"/>
              </a:rPr>
              <a:t>Company.</a:t>
            </a:r>
            <a:endParaRPr sz="1250">
              <a:latin typeface="Arial"/>
              <a:cs typeface="Arial"/>
            </a:endParaRPr>
          </a:p>
          <a:p>
            <a:pPr>
              <a:lnSpc>
                <a:spcPct val="100000"/>
              </a:lnSpc>
            </a:pPr>
            <a:endParaRPr sz="1500">
              <a:latin typeface="Arial"/>
              <a:cs typeface="Arial"/>
            </a:endParaRPr>
          </a:p>
          <a:p>
            <a:pPr marL="469866" indent="-228583">
              <a:spcBef>
                <a:spcPts val="1015"/>
              </a:spcBef>
              <a:buSzPct val="80645"/>
              <a:buAutoNum type="arabicPeriod" startAt="2"/>
              <a:tabLst>
                <a:tab pos="469866" algn="l"/>
              </a:tabLst>
            </a:pPr>
            <a:r>
              <a:rPr sz="1550" b="1" spc="-150">
                <a:solidFill>
                  <a:srgbClr val="363636"/>
                </a:solidFill>
                <a:latin typeface="Arial"/>
                <a:cs typeface="Arial"/>
              </a:rPr>
              <a:t>T</a:t>
            </a:r>
            <a:r>
              <a:rPr sz="1550" b="1" spc="-155">
                <a:solidFill>
                  <a:srgbClr val="363636"/>
                </a:solidFill>
                <a:latin typeface="Arial"/>
                <a:cs typeface="Arial"/>
              </a:rPr>
              <a:t>h</a:t>
            </a:r>
            <a:r>
              <a:rPr sz="1550" b="1" spc="-55">
                <a:solidFill>
                  <a:srgbClr val="363636"/>
                </a:solidFill>
                <a:latin typeface="Arial"/>
                <a:cs typeface="Arial"/>
              </a:rPr>
              <a:t>i</a:t>
            </a:r>
            <a:r>
              <a:rPr sz="1550" b="1" spc="-120">
                <a:solidFill>
                  <a:srgbClr val="363636"/>
                </a:solidFill>
                <a:latin typeface="Arial"/>
                <a:cs typeface="Arial"/>
              </a:rPr>
              <a:t>n</a:t>
            </a:r>
            <a:r>
              <a:rPr sz="1550" b="1" spc="-114">
                <a:solidFill>
                  <a:srgbClr val="363636"/>
                </a:solidFill>
                <a:latin typeface="Arial"/>
                <a:cs typeface="Arial"/>
              </a:rPr>
              <a:t>k</a:t>
            </a:r>
            <a:r>
              <a:rPr sz="1550" b="1" spc="-85">
                <a:solidFill>
                  <a:srgbClr val="363636"/>
                </a:solidFill>
                <a:latin typeface="Arial"/>
                <a:cs typeface="Arial"/>
              </a:rPr>
              <a:t> </a:t>
            </a:r>
            <a:r>
              <a:rPr sz="1550" b="1" spc="-220">
                <a:solidFill>
                  <a:srgbClr val="363636"/>
                </a:solidFill>
                <a:latin typeface="Arial"/>
                <a:cs typeface="Arial"/>
              </a:rPr>
              <a:t>S</a:t>
            </a:r>
            <a:r>
              <a:rPr sz="1550" b="1" spc="-204">
                <a:solidFill>
                  <a:srgbClr val="363636"/>
                </a:solidFill>
                <a:latin typeface="Arial"/>
                <a:cs typeface="Arial"/>
              </a:rPr>
              <a:t>u</a:t>
            </a:r>
            <a:r>
              <a:rPr sz="1550" b="1" spc="-245">
                <a:solidFill>
                  <a:srgbClr val="363636"/>
                </a:solidFill>
                <a:latin typeface="Arial"/>
                <a:cs typeface="Arial"/>
              </a:rPr>
              <a:t>s</a:t>
            </a:r>
            <a:r>
              <a:rPr sz="1550" b="1" spc="15">
                <a:solidFill>
                  <a:srgbClr val="363636"/>
                </a:solidFill>
                <a:latin typeface="Arial"/>
                <a:cs typeface="Arial"/>
              </a:rPr>
              <a:t>t</a:t>
            </a:r>
            <a:r>
              <a:rPr sz="1550" b="1" spc="-75">
                <a:solidFill>
                  <a:srgbClr val="363636"/>
                </a:solidFill>
                <a:latin typeface="Arial"/>
                <a:cs typeface="Arial"/>
              </a:rPr>
              <a:t>ai</a:t>
            </a:r>
            <a:r>
              <a:rPr sz="1550" b="1" spc="-120">
                <a:solidFill>
                  <a:srgbClr val="363636"/>
                </a:solidFill>
                <a:latin typeface="Arial"/>
                <a:cs typeface="Arial"/>
              </a:rPr>
              <a:t>n</a:t>
            </a:r>
            <a:r>
              <a:rPr sz="1550" b="1" spc="-105">
                <a:solidFill>
                  <a:srgbClr val="363636"/>
                </a:solidFill>
                <a:latin typeface="Arial"/>
                <a:cs typeface="Arial"/>
              </a:rPr>
              <a:t>a</a:t>
            </a:r>
            <a:r>
              <a:rPr sz="1550" b="1" spc="-120">
                <a:solidFill>
                  <a:srgbClr val="363636"/>
                </a:solidFill>
                <a:latin typeface="Arial"/>
                <a:cs typeface="Arial"/>
              </a:rPr>
              <a:t>b</a:t>
            </a:r>
            <a:r>
              <a:rPr sz="1550" b="1" spc="-55">
                <a:solidFill>
                  <a:srgbClr val="363636"/>
                </a:solidFill>
                <a:latin typeface="Arial"/>
                <a:cs typeface="Arial"/>
              </a:rPr>
              <a:t>l</a:t>
            </a:r>
            <a:r>
              <a:rPr sz="1550" b="1" spc="-125">
                <a:solidFill>
                  <a:srgbClr val="363636"/>
                </a:solidFill>
                <a:latin typeface="Arial"/>
                <a:cs typeface="Arial"/>
              </a:rPr>
              <a:t>y</a:t>
            </a:r>
            <a:endParaRPr sz="1550">
              <a:latin typeface="Arial"/>
              <a:cs typeface="Arial"/>
            </a:endParaRPr>
          </a:p>
          <a:p>
            <a:pPr marL="12699" marR="5080">
              <a:lnSpc>
                <a:spcPct val="118400"/>
              </a:lnSpc>
              <a:spcBef>
                <a:spcPts val="60"/>
              </a:spcBef>
            </a:pPr>
            <a:r>
              <a:rPr sz="1250">
                <a:solidFill>
                  <a:srgbClr val="363636"/>
                </a:solidFill>
                <a:latin typeface="Arial"/>
                <a:cs typeface="Arial"/>
              </a:rPr>
              <a:t>Wit</a:t>
            </a:r>
            <a:r>
              <a:rPr sz="1250" spc="-40">
                <a:solidFill>
                  <a:srgbClr val="363636"/>
                </a:solidFill>
                <a:latin typeface="Arial"/>
                <a:cs typeface="Arial"/>
              </a:rPr>
              <a:t>h</a:t>
            </a:r>
            <a:r>
              <a:rPr sz="1250" spc="-65">
                <a:solidFill>
                  <a:srgbClr val="363636"/>
                </a:solidFill>
                <a:latin typeface="Arial"/>
                <a:cs typeface="Arial"/>
              </a:rPr>
              <a:t> </a:t>
            </a:r>
            <a:r>
              <a:rPr sz="1250" spc="-45">
                <a:solidFill>
                  <a:srgbClr val="363636"/>
                </a:solidFill>
                <a:latin typeface="Arial"/>
                <a:cs typeface="Arial"/>
              </a:rPr>
              <a:t>hi</a:t>
            </a:r>
            <a:r>
              <a:rPr sz="1250" spc="-65">
                <a:solidFill>
                  <a:srgbClr val="363636"/>
                </a:solidFill>
                <a:latin typeface="Arial"/>
                <a:cs typeface="Arial"/>
              </a:rPr>
              <a:t>g</a:t>
            </a:r>
            <a:r>
              <a:rPr sz="1250" spc="-40">
                <a:solidFill>
                  <a:srgbClr val="363636"/>
                </a:solidFill>
                <a:latin typeface="Arial"/>
                <a:cs typeface="Arial"/>
              </a:rPr>
              <a:t>h</a:t>
            </a:r>
            <a:r>
              <a:rPr sz="1250" spc="-65">
                <a:solidFill>
                  <a:srgbClr val="363636"/>
                </a:solidFill>
                <a:latin typeface="Arial"/>
                <a:cs typeface="Arial"/>
              </a:rPr>
              <a:t> </a:t>
            </a:r>
            <a:r>
              <a:rPr sz="1250" spc="-35">
                <a:solidFill>
                  <a:srgbClr val="363636"/>
                </a:solidFill>
                <a:latin typeface="Arial"/>
                <a:cs typeface="Arial"/>
              </a:rPr>
              <a:t>st</a:t>
            </a:r>
            <a:r>
              <a:rPr sz="1250" spc="-55">
                <a:solidFill>
                  <a:srgbClr val="363636"/>
                </a:solidFill>
                <a:latin typeface="Arial"/>
                <a:cs typeface="Arial"/>
              </a:rPr>
              <a:t>andar</a:t>
            </a:r>
            <a:r>
              <a:rPr sz="1250" spc="-75">
                <a:solidFill>
                  <a:srgbClr val="363636"/>
                </a:solidFill>
                <a:latin typeface="Arial"/>
                <a:cs typeface="Arial"/>
              </a:rPr>
              <a:t>ds,</a:t>
            </a:r>
            <a:r>
              <a:rPr sz="1250" spc="-70">
                <a:solidFill>
                  <a:srgbClr val="363636"/>
                </a:solidFill>
                <a:latin typeface="Arial"/>
                <a:cs typeface="Arial"/>
              </a:rPr>
              <a:t> </a:t>
            </a:r>
            <a:r>
              <a:rPr sz="1250" spc="-100">
                <a:solidFill>
                  <a:srgbClr val="363636"/>
                </a:solidFill>
                <a:latin typeface="Arial"/>
                <a:cs typeface="Arial"/>
              </a:rPr>
              <a:t>acc</a:t>
            </a:r>
            <a:r>
              <a:rPr sz="1250" spc="-15">
                <a:solidFill>
                  <a:srgbClr val="363636"/>
                </a:solidFill>
                <a:latin typeface="Arial"/>
                <a:cs typeface="Arial"/>
              </a:rPr>
              <a:t>ount</a:t>
            </a:r>
            <a:r>
              <a:rPr sz="1250" spc="-10">
                <a:solidFill>
                  <a:srgbClr val="363636"/>
                </a:solidFill>
                <a:latin typeface="Arial"/>
                <a:cs typeface="Arial"/>
              </a:rPr>
              <a:t>abilit</a:t>
            </a:r>
            <a:r>
              <a:rPr sz="1250" spc="-65">
                <a:solidFill>
                  <a:srgbClr val="363636"/>
                </a:solidFill>
                <a:latin typeface="Arial"/>
                <a:cs typeface="Arial"/>
              </a:rPr>
              <a:t>y</a:t>
            </a:r>
            <a:r>
              <a:rPr sz="1250" spc="-40">
                <a:solidFill>
                  <a:srgbClr val="363636"/>
                </a:solidFill>
                <a:latin typeface="Arial"/>
                <a:cs typeface="Arial"/>
              </a:rPr>
              <a:t>,</a:t>
            </a:r>
            <a:r>
              <a:rPr sz="1250" spc="-65">
                <a:solidFill>
                  <a:srgbClr val="363636"/>
                </a:solidFill>
                <a:latin typeface="Arial"/>
                <a:cs typeface="Arial"/>
              </a:rPr>
              <a:t> </a:t>
            </a:r>
            <a:r>
              <a:rPr sz="1250" spc="-50">
                <a:solidFill>
                  <a:srgbClr val="363636"/>
                </a:solidFill>
                <a:latin typeface="Arial"/>
                <a:cs typeface="Arial"/>
              </a:rPr>
              <a:t>and  </a:t>
            </a:r>
            <a:r>
              <a:rPr sz="1250" spc="-15">
                <a:solidFill>
                  <a:srgbClr val="363636"/>
                </a:solidFill>
                <a:latin typeface="Arial"/>
                <a:cs typeface="Arial"/>
              </a:rPr>
              <a:t>integrity</a:t>
            </a:r>
            <a:r>
              <a:rPr sz="1250" spc="-70">
                <a:solidFill>
                  <a:srgbClr val="363636"/>
                </a:solidFill>
                <a:latin typeface="Arial"/>
                <a:cs typeface="Arial"/>
              </a:rPr>
              <a:t> </a:t>
            </a:r>
            <a:r>
              <a:rPr sz="1250" spc="-45">
                <a:solidFill>
                  <a:srgbClr val="363636"/>
                </a:solidFill>
                <a:latin typeface="Arial"/>
                <a:cs typeface="Arial"/>
              </a:rPr>
              <a:t>we</a:t>
            </a:r>
            <a:r>
              <a:rPr sz="1250" spc="-65">
                <a:solidFill>
                  <a:srgbClr val="363636"/>
                </a:solidFill>
                <a:latin typeface="Arial"/>
                <a:cs typeface="Arial"/>
              </a:rPr>
              <a:t> </a:t>
            </a:r>
            <a:r>
              <a:rPr sz="1250" spc="-35">
                <a:solidFill>
                  <a:srgbClr val="363636"/>
                </a:solidFill>
                <a:latin typeface="Arial"/>
                <a:cs typeface="Arial"/>
              </a:rPr>
              <a:t>strive</a:t>
            </a:r>
            <a:r>
              <a:rPr sz="1250" spc="-65">
                <a:solidFill>
                  <a:srgbClr val="363636"/>
                </a:solidFill>
                <a:latin typeface="Arial"/>
                <a:cs typeface="Arial"/>
              </a:rPr>
              <a:t> </a:t>
            </a:r>
            <a:r>
              <a:rPr sz="1250" spc="15">
                <a:solidFill>
                  <a:srgbClr val="363636"/>
                </a:solidFill>
                <a:latin typeface="Arial"/>
                <a:cs typeface="Arial"/>
              </a:rPr>
              <a:t>to</a:t>
            </a:r>
            <a:r>
              <a:rPr sz="1250" spc="-60">
                <a:solidFill>
                  <a:srgbClr val="363636"/>
                </a:solidFill>
                <a:latin typeface="Arial"/>
                <a:cs typeface="Arial"/>
              </a:rPr>
              <a:t> </a:t>
            </a:r>
            <a:r>
              <a:rPr sz="1250" spc="-70">
                <a:solidFill>
                  <a:srgbClr val="363636"/>
                </a:solidFill>
                <a:latin typeface="Arial"/>
                <a:cs typeface="Arial"/>
              </a:rPr>
              <a:t>make</a:t>
            </a:r>
            <a:r>
              <a:rPr sz="1250" spc="-60">
                <a:solidFill>
                  <a:srgbClr val="363636"/>
                </a:solidFill>
                <a:latin typeface="Arial"/>
                <a:cs typeface="Arial"/>
              </a:rPr>
              <a:t> </a:t>
            </a:r>
            <a:r>
              <a:rPr sz="1250" spc="-65">
                <a:solidFill>
                  <a:srgbClr val="363636"/>
                </a:solidFill>
                <a:latin typeface="Arial"/>
                <a:cs typeface="Arial"/>
              </a:rPr>
              <a:t>decisions </a:t>
            </a:r>
            <a:r>
              <a:rPr sz="1250">
                <a:solidFill>
                  <a:srgbClr val="363636"/>
                </a:solidFill>
                <a:latin typeface="Arial"/>
                <a:cs typeface="Arial"/>
              </a:rPr>
              <a:t>that</a:t>
            </a:r>
            <a:r>
              <a:rPr sz="1250" spc="-60">
                <a:solidFill>
                  <a:srgbClr val="363636"/>
                </a:solidFill>
                <a:latin typeface="Arial"/>
                <a:cs typeface="Arial"/>
              </a:rPr>
              <a:t> </a:t>
            </a:r>
            <a:r>
              <a:rPr sz="1250">
                <a:solidFill>
                  <a:srgbClr val="363636"/>
                </a:solidFill>
                <a:latin typeface="Arial"/>
                <a:cs typeface="Arial"/>
              </a:rPr>
              <a:t>will</a:t>
            </a:r>
            <a:endParaRPr sz="1250">
              <a:latin typeface="Arial"/>
              <a:cs typeface="Arial"/>
            </a:endParaRPr>
          </a:p>
          <a:p>
            <a:pPr>
              <a:spcBef>
                <a:spcPts val="45"/>
              </a:spcBef>
            </a:pPr>
            <a:endParaRPr sz="1700">
              <a:latin typeface="Arial"/>
              <a:cs typeface="Arial"/>
            </a:endParaRPr>
          </a:p>
          <a:p>
            <a:pPr marL="12699"/>
            <a:r>
              <a:rPr sz="1250" spc="-50">
                <a:solidFill>
                  <a:srgbClr val="363636"/>
                </a:solidFill>
                <a:latin typeface="Arial"/>
                <a:cs typeface="Arial"/>
              </a:rPr>
              <a:t>las</a:t>
            </a:r>
            <a:r>
              <a:rPr sz="1250" spc="-30">
                <a:solidFill>
                  <a:srgbClr val="363636"/>
                </a:solidFill>
                <a:latin typeface="Arial"/>
                <a:cs typeface="Arial"/>
              </a:rPr>
              <a:t>t</a:t>
            </a:r>
            <a:r>
              <a:rPr sz="1250" spc="-65">
                <a:solidFill>
                  <a:srgbClr val="363636"/>
                </a:solidFill>
                <a:latin typeface="Arial"/>
                <a:cs typeface="Arial"/>
              </a:rPr>
              <a:t> </a:t>
            </a:r>
            <a:r>
              <a:rPr sz="1250" spc="-50">
                <a:solidFill>
                  <a:srgbClr val="363636"/>
                </a:solidFill>
                <a:latin typeface="Arial"/>
                <a:cs typeface="Arial"/>
              </a:rPr>
              <a:t>long</a:t>
            </a:r>
            <a:r>
              <a:rPr sz="1250" spc="-65">
                <a:solidFill>
                  <a:srgbClr val="363636"/>
                </a:solidFill>
                <a:latin typeface="Arial"/>
                <a:cs typeface="Arial"/>
              </a:rPr>
              <a:t>e</a:t>
            </a:r>
            <a:r>
              <a:rPr sz="1250" spc="15">
                <a:solidFill>
                  <a:srgbClr val="363636"/>
                </a:solidFill>
                <a:latin typeface="Arial"/>
                <a:cs typeface="Arial"/>
              </a:rPr>
              <a:t>r</a:t>
            </a:r>
            <a:r>
              <a:rPr sz="1250" spc="-65">
                <a:solidFill>
                  <a:srgbClr val="363636"/>
                </a:solidFill>
                <a:latin typeface="Arial"/>
                <a:cs typeface="Arial"/>
              </a:rPr>
              <a:t> </a:t>
            </a:r>
            <a:r>
              <a:rPr sz="1250" spc="-30">
                <a:solidFill>
                  <a:srgbClr val="363636"/>
                </a:solidFill>
                <a:latin typeface="Arial"/>
                <a:cs typeface="Arial"/>
              </a:rPr>
              <a:t>than</a:t>
            </a:r>
            <a:r>
              <a:rPr sz="1250" spc="-65">
                <a:solidFill>
                  <a:srgbClr val="363636"/>
                </a:solidFill>
                <a:latin typeface="Arial"/>
                <a:cs typeface="Arial"/>
              </a:rPr>
              <a:t> </a:t>
            </a:r>
            <a:r>
              <a:rPr sz="1250" spc="-45">
                <a:solidFill>
                  <a:srgbClr val="363636"/>
                </a:solidFill>
                <a:latin typeface="Arial"/>
                <a:cs typeface="Arial"/>
              </a:rPr>
              <a:t>we</a:t>
            </a:r>
            <a:r>
              <a:rPr sz="1250" spc="-70">
                <a:solidFill>
                  <a:srgbClr val="363636"/>
                </a:solidFill>
                <a:latin typeface="Arial"/>
                <a:cs typeface="Arial"/>
              </a:rPr>
              <a:t> </a:t>
            </a:r>
            <a:r>
              <a:rPr sz="1250" spc="-40">
                <a:solidFill>
                  <a:srgbClr val="363636"/>
                </a:solidFill>
                <a:latin typeface="Arial"/>
                <a:cs typeface="Arial"/>
              </a:rPr>
              <a:t>do.</a:t>
            </a:r>
            <a:endParaRPr sz="1250">
              <a:latin typeface="Arial"/>
              <a:cs typeface="Arial"/>
            </a:endParaRPr>
          </a:p>
          <a:p>
            <a:pPr>
              <a:lnSpc>
                <a:spcPct val="100000"/>
              </a:lnSpc>
            </a:pPr>
            <a:endParaRPr sz="1500">
              <a:latin typeface="Arial"/>
              <a:cs typeface="Arial"/>
            </a:endParaRPr>
          </a:p>
          <a:p>
            <a:pPr marL="469866" indent="-228583">
              <a:spcBef>
                <a:spcPts val="1015"/>
              </a:spcBef>
              <a:buAutoNum type="arabicPeriod" startAt="3"/>
              <a:tabLst>
                <a:tab pos="469866" algn="l"/>
              </a:tabLst>
            </a:pPr>
            <a:r>
              <a:rPr sz="1550" b="1" spc="-204">
                <a:solidFill>
                  <a:srgbClr val="363636"/>
                </a:solidFill>
                <a:latin typeface="Arial"/>
                <a:cs typeface="Arial"/>
              </a:rPr>
              <a:t>K</a:t>
            </a:r>
            <a:r>
              <a:rPr sz="1550" b="1" spc="-155">
                <a:solidFill>
                  <a:srgbClr val="363636"/>
                </a:solidFill>
                <a:latin typeface="Arial"/>
                <a:cs typeface="Arial"/>
              </a:rPr>
              <a:t>e</a:t>
            </a:r>
            <a:r>
              <a:rPr sz="1550" b="1" spc="-85">
                <a:solidFill>
                  <a:srgbClr val="363636"/>
                </a:solidFill>
                <a:latin typeface="Arial"/>
                <a:cs typeface="Arial"/>
              </a:rPr>
              <a:t>e</a:t>
            </a:r>
            <a:r>
              <a:rPr sz="1550" b="1" spc="-110">
                <a:solidFill>
                  <a:srgbClr val="363636"/>
                </a:solidFill>
                <a:latin typeface="Arial"/>
                <a:cs typeface="Arial"/>
              </a:rPr>
              <a:t>p</a:t>
            </a:r>
            <a:r>
              <a:rPr sz="1550" b="1" spc="-85">
                <a:solidFill>
                  <a:srgbClr val="363636"/>
                </a:solidFill>
                <a:latin typeface="Arial"/>
                <a:cs typeface="Arial"/>
              </a:rPr>
              <a:t> </a:t>
            </a:r>
            <a:r>
              <a:rPr sz="1550" b="1" spc="-55">
                <a:solidFill>
                  <a:srgbClr val="363636"/>
                </a:solidFill>
                <a:latin typeface="Arial"/>
                <a:cs typeface="Arial"/>
              </a:rPr>
              <a:t>i</a:t>
            </a:r>
            <a:r>
              <a:rPr sz="1550" b="1" spc="20">
                <a:solidFill>
                  <a:srgbClr val="363636"/>
                </a:solidFill>
                <a:latin typeface="Arial"/>
                <a:cs typeface="Arial"/>
              </a:rPr>
              <a:t>t</a:t>
            </a:r>
            <a:r>
              <a:rPr sz="1550" b="1" spc="-85">
                <a:solidFill>
                  <a:srgbClr val="363636"/>
                </a:solidFill>
                <a:latin typeface="Arial"/>
                <a:cs typeface="Arial"/>
              </a:rPr>
              <a:t> </a:t>
            </a:r>
            <a:r>
              <a:rPr sz="1550" b="1" spc="-190">
                <a:solidFill>
                  <a:srgbClr val="363636"/>
                </a:solidFill>
                <a:latin typeface="Arial"/>
                <a:cs typeface="Arial"/>
              </a:rPr>
              <a:t>R</a:t>
            </a:r>
            <a:r>
              <a:rPr sz="1550" b="1" spc="-145">
                <a:solidFill>
                  <a:srgbClr val="363636"/>
                </a:solidFill>
                <a:latin typeface="Arial"/>
                <a:cs typeface="Arial"/>
              </a:rPr>
              <a:t>e</a:t>
            </a:r>
            <a:r>
              <a:rPr sz="1550" b="1" spc="-80">
                <a:solidFill>
                  <a:srgbClr val="363636"/>
                </a:solidFill>
                <a:latin typeface="Arial"/>
                <a:cs typeface="Arial"/>
              </a:rPr>
              <a:t>al</a:t>
            </a:r>
            <a:endParaRPr sz="1550">
              <a:latin typeface="Arial"/>
              <a:cs typeface="Arial"/>
            </a:endParaRPr>
          </a:p>
          <a:p>
            <a:pPr marL="12699" marR="87624">
              <a:lnSpc>
                <a:spcPct val="116799"/>
              </a:lnSpc>
              <a:spcBef>
                <a:spcPts val="80"/>
              </a:spcBef>
            </a:pPr>
            <a:r>
              <a:rPr sz="1250" spc="-60">
                <a:solidFill>
                  <a:srgbClr val="363636"/>
                </a:solidFill>
                <a:latin typeface="Arial"/>
                <a:cs typeface="Arial"/>
              </a:rPr>
              <a:t>Cul</a:t>
            </a:r>
            <a:r>
              <a:rPr sz="1250" spc="-40">
                <a:solidFill>
                  <a:srgbClr val="363636"/>
                </a:solidFill>
                <a:latin typeface="Arial"/>
                <a:cs typeface="Arial"/>
              </a:rPr>
              <a:t>t</a:t>
            </a:r>
            <a:r>
              <a:rPr sz="1250" spc="-20">
                <a:solidFill>
                  <a:srgbClr val="363636"/>
                </a:solidFill>
                <a:latin typeface="Arial"/>
                <a:cs typeface="Arial"/>
              </a:rPr>
              <a:t>i</a:t>
            </a:r>
            <a:r>
              <a:rPr sz="1250" spc="-45">
                <a:solidFill>
                  <a:srgbClr val="363636"/>
                </a:solidFill>
                <a:latin typeface="Arial"/>
                <a:cs typeface="Arial"/>
              </a:rPr>
              <a:t>v</a:t>
            </a:r>
            <a:r>
              <a:rPr sz="1250" spc="-15">
                <a:solidFill>
                  <a:srgbClr val="363636"/>
                </a:solidFill>
                <a:latin typeface="Arial"/>
                <a:cs typeface="Arial"/>
              </a:rPr>
              <a:t>at</a:t>
            </a:r>
            <a:r>
              <a:rPr sz="1250" spc="-75">
                <a:solidFill>
                  <a:srgbClr val="363636"/>
                </a:solidFill>
                <a:latin typeface="Arial"/>
                <a:cs typeface="Arial"/>
              </a:rPr>
              <a:t>e</a:t>
            </a:r>
            <a:r>
              <a:rPr sz="1250" spc="-65">
                <a:solidFill>
                  <a:srgbClr val="363636"/>
                </a:solidFill>
                <a:latin typeface="Arial"/>
                <a:cs typeface="Arial"/>
              </a:rPr>
              <a:t> </a:t>
            </a:r>
            <a:r>
              <a:rPr sz="1250" spc="-25">
                <a:solidFill>
                  <a:srgbClr val="363636"/>
                </a:solidFill>
                <a:latin typeface="Arial"/>
                <a:cs typeface="Arial"/>
              </a:rPr>
              <a:t>aut</a:t>
            </a:r>
            <a:r>
              <a:rPr sz="1250" spc="-60">
                <a:solidFill>
                  <a:srgbClr val="363636"/>
                </a:solidFill>
                <a:latin typeface="Arial"/>
                <a:cs typeface="Arial"/>
              </a:rPr>
              <a:t>h</a:t>
            </a:r>
            <a:r>
              <a:rPr sz="1250" spc="-65">
                <a:solidFill>
                  <a:srgbClr val="363636"/>
                </a:solidFill>
                <a:latin typeface="Arial"/>
                <a:cs typeface="Arial"/>
              </a:rPr>
              <a:t>e</a:t>
            </a:r>
            <a:r>
              <a:rPr sz="1250" spc="20">
                <a:solidFill>
                  <a:srgbClr val="363636"/>
                </a:solidFill>
                <a:latin typeface="Arial"/>
                <a:cs typeface="Arial"/>
              </a:rPr>
              <a:t>n</a:t>
            </a:r>
            <a:r>
              <a:rPr sz="1250" spc="5">
                <a:solidFill>
                  <a:srgbClr val="363636"/>
                </a:solidFill>
                <a:latin typeface="Arial"/>
                <a:cs typeface="Arial"/>
              </a:rPr>
              <a:t>t</a:t>
            </a:r>
            <a:r>
              <a:rPr sz="1250" spc="-45">
                <a:solidFill>
                  <a:srgbClr val="363636"/>
                </a:solidFill>
                <a:latin typeface="Arial"/>
                <a:cs typeface="Arial"/>
              </a:rPr>
              <a:t>ic</a:t>
            </a:r>
            <a:r>
              <a:rPr sz="1250" spc="-70">
                <a:solidFill>
                  <a:srgbClr val="363636"/>
                </a:solidFill>
                <a:latin typeface="Arial"/>
                <a:cs typeface="Arial"/>
              </a:rPr>
              <a:t> </a:t>
            </a:r>
            <a:r>
              <a:rPr sz="1250" spc="15">
                <a:solidFill>
                  <a:srgbClr val="363636"/>
                </a:solidFill>
                <a:latin typeface="Arial"/>
                <a:cs typeface="Arial"/>
              </a:rPr>
              <a:t>r</a:t>
            </a:r>
            <a:r>
              <a:rPr sz="1250" spc="-75">
                <a:solidFill>
                  <a:srgbClr val="363636"/>
                </a:solidFill>
                <a:latin typeface="Arial"/>
                <a:cs typeface="Arial"/>
              </a:rPr>
              <a:t>e</a:t>
            </a:r>
            <a:r>
              <a:rPr sz="1250" spc="-10">
                <a:solidFill>
                  <a:srgbClr val="363636"/>
                </a:solidFill>
                <a:latin typeface="Arial"/>
                <a:cs typeface="Arial"/>
              </a:rPr>
              <a:t>lat</a:t>
            </a:r>
            <a:r>
              <a:rPr sz="1250" spc="-55">
                <a:solidFill>
                  <a:srgbClr val="363636"/>
                </a:solidFill>
                <a:latin typeface="Arial"/>
                <a:cs typeface="Arial"/>
              </a:rPr>
              <a:t>ionships</a:t>
            </a:r>
            <a:r>
              <a:rPr sz="1250" spc="-65">
                <a:solidFill>
                  <a:srgbClr val="363636"/>
                </a:solidFill>
                <a:latin typeface="Arial"/>
                <a:cs typeface="Arial"/>
              </a:rPr>
              <a:t> </a:t>
            </a:r>
            <a:r>
              <a:rPr sz="1250" spc="-50">
                <a:solidFill>
                  <a:srgbClr val="363636"/>
                </a:solidFill>
                <a:latin typeface="Arial"/>
                <a:cs typeface="Arial"/>
              </a:rPr>
              <a:t>by</a:t>
            </a:r>
            <a:r>
              <a:rPr sz="1250" spc="-70">
                <a:solidFill>
                  <a:srgbClr val="363636"/>
                </a:solidFill>
                <a:latin typeface="Arial"/>
                <a:cs typeface="Arial"/>
              </a:rPr>
              <a:t> </a:t>
            </a:r>
            <a:r>
              <a:rPr sz="1250" spc="-30">
                <a:solidFill>
                  <a:srgbClr val="363636"/>
                </a:solidFill>
                <a:latin typeface="Arial"/>
                <a:cs typeface="Arial"/>
              </a:rPr>
              <a:t>building  </a:t>
            </a:r>
            <a:r>
              <a:rPr sz="1250" spc="15">
                <a:solidFill>
                  <a:srgbClr val="363636"/>
                </a:solidFill>
                <a:latin typeface="Arial"/>
                <a:cs typeface="Arial"/>
              </a:rPr>
              <a:t>tru</a:t>
            </a:r>
            <a:r>
              <a:rPr sz="1250" spc="-35">
                <a:solidFill>
                  <a:srgbClr val="363636"/>
                </a:solidFill>
                <a:latin typeface="Arial"/>
                <a:cs typeface="Arial"/>
              </a:rPr>
              <a:t>st</a:t>
            </a:r>
            <a:r>
              <a:rPr sz="1250" spc="-65">
                <a:solidFill>
                  <a:srgbClr val="363636"/>
                </a:solidFill>
                <a:latin typeface="Arial"/>
                <a:cs typeface="Arial"/>
              </a:rPr>
              <a:t> </a:t>
            </a:r>
            <a:r>
              <a:rPr sz="1250" spc="-70">
                <a:solidFill>
                  <a:srgbClr val="363636"/>
                </a:solidFill>
                <a:latin typeface="Arial"/>
                <a:cs typeface="Arial"/>
              </a:rPr>
              <a:t>an</a:t>
            </a:r>
            <a:r>
              <a:rPr sz="1250" spc="-40">
                <a:solidFill>
                  <a:srgbClr val="363636"/>
                </a:solidFill>
                <a:latin typeface="Arial"/>
                <a:cs typeface="Arial"/>
              </a:rPr>
              <a:t>d</a:t>
            </a:r>
            <a:r>
              <a:rPr sz="1250" spc="-65">
                <a:solidFill>
                  <a:srgbClr val="363636"/>
                </a:solidFill>
                <a:latin typeface="Arial"/>
                <a:cs typeface="Arial"/>
              </a:rPr>
              <a:t> </a:t>
            </a:r>
            <a:r>
              <a:rPr sz="1250" spc="-75">
                <a:solidFill>
                  <a:srgbClr val="363636"/>
                </a:solidFill>
                <a:latin typeface="Arial"/>
                <a:cs typeface="Arial"/>
              </a:rPr>
              <a:t>exceed</a:t>
            </a:r>
            <a:r>
              <a:rPr sz="1250" spc="-20">
                <a:solidFill>
                  <a:srgbClr val="363636"/>
                </a:solidFill>
                <a:latin typeface="Arial"/>
                <a:cs typeface="Arial"/>
              </a:rPr>
              <a:t>in</a:t>
            </a:r>
            <a:r>
              <a:rPr sz="1250" spc="-110">
                <a:solidFill>
                  <a:srgbClr val="363636"/>
                </a:solidFill>
                <a:latin typeface="Arial"/>
                <a:cs typeface="Arial"/>
              </a:rPr>
              <a:t>g</a:t>
            </a:r>
            <a:r>
              <a:rPr sz="1250" spc="-65">
                <a:solidFill>
                  <a:srgbClr val="363636"/>
                </a:solidFill>
                <a:latin typeface="Arial"/>
                <a:cs typeface="Arial"/>
              </a:rPr>
              <a:t> </a:t>
            </a:r>
            <a:r>
              <a:rPr sz="1250" spc="-70">
                <a:solidFill>
                  <a:srgbClr val="363636"/>
                </a:solidFill>
                <a:latin typeface="Arial"/>
                <a:cs typeface="Arial"/>
              </a:rPr>
              <a:t>exp</a:t>
            </a:r>
            <a:r>
              <a:rPr sz="1250" spc="-25">
                <a:solidFill>
                  <a:srgbClr val="363636"/>
                </a:solidFill>
                <a:latin typeface="Arial"/>
                <a:cs typeface="Arial"/>
              </a:rPr>
              <a:t>ectatio</a:t>
            </a:r>
            <a:r>
              <a:rPr sz="1250" spc="-40">
                <a:solidFill>
                  <a:srgbClr val="363636"/>
                </a:solidFill>
                <a:latin typeface="Arial"/>
                <a:cs typeface="Arial"/>
              </a:rPr>
              <a:t>n</a:t>
            </a:r>
            <a:r>
              <a:rPr sz="1250" spc="-85">
                <a:solidFill>
                  <a:srgbClr val="363636"/>
                </a:solidFill>
                <a:latin typeface="Arial"/>
                <a:cs typeface="Arial"/>
              </a:rPr>
              <a:t>s.</a:t>
            </a:r>
            <a:endParaRPr sz="1250">
              <a:latin typeface="Arial"/>
              <a:cs typeface="Arial"/>
            </a:endParaRPr>
          </a:p>
          <a:p>
            <a:pPr>
              <a:spcBef>
                <a:spcPts val="25"/>
              </a:spcBef>
            </a:pPr>
            <a:endParaRPr sz="2100">
              <a:latin typeface="Arial"/>
              <a:cs typeface="Arial"/>
            </a:endParaRPr>
          </a:p>
          <a:p>
            <a:pPr marL="241282" marR="431134">
              <a:lnSpc>
                <a:spcPct val="117400"/>
              </a:lnSpc>
              <a:buAutoNum type="arabicPeriod" startAt="4"/>
              <a:tabLst>
                <a:tab pos="469866" algn="l"/>
              </a:tabLst>
            </a:pPr>
            <a:r>
              <a:rPr sz="1550" b="1" spc="-215">
                <a:solidFill>
                  <a:srgbClr val="363636"/>
                </a:solidFill>
                <a:latin typeface="Arial"/>
                <a:cs typeface="Arial"/>
              </a:rPr>
              <a:t>Co</a:t>
            </a:r>
            <a:r>
              <a:rPr sz="1550" b="1" spc="-120">
                <a:solidFill>
                  <a:srgbClr val="363636"/>
                </a:solidFill>
                <a:latin typeface="Arial"/>
                <a:cs typeface="Arial"/>
              </a:rPr>
              <a:t>n</a:t>
            </a:r>
            <a:r>
              <a:rPr sz="1550" b="1" spc="15">
                <a:solidFill>
                  <a:srgbClr val="363636"/>
                </a:solidFill>
                <a:latin typeface="Arial"/>
                <a:cs typeface="Arial"/>
              </a:rPr>
              <a:t>t</a:t>
            </a:r>
            <a:r>
              <a:rPr sz="1550" b="1" spc="-55">
                <a:solidFill>
                  <a:srgbClr val="363636"/>
                </a:solidFill>
                <a:latin typeface="Arial"/>
                <a:cs typeface="Arial"/>
              </a:rPr>
              <a:t>i</a:t>
            </a:r>
            <a:r>
              <a:rPr sz="1550" b="1" spc="-120">
                <a:solidFill>
                  <a:srgbClr val="363636"/>
                </a:solidFill>
                <a:latin typeface="Arial"/>
                <a:cs typeface="Arial"/>
              </a:rPr>
              <a:t>nuou</a:t>
            </a:r>
            <a:r>
              <a:rPr sz="1550" b="1" spc="-240">
                <a:solidFill>
                  <a:srgbClr val="363636"/>
                </a:solidFill>
                <a:latin typeface="Arial"/>
                <a:cs typeface="Arial"/>
              </a:rPr>
              <a:t>s</a:t>
            </a:r>
            <a:r>
              <a:rPr sz="1550" b="1" spc="-85">
                <a:solidFill>
                  <a:srgbClr val="363636"/>
                </a:solidFill>
                <a:latin typeface="Arial"/>
                <a:cs typeface="Arial"/>
              </a:rPr>
              <a:t> </a:t>
            </a:r>
            <a:r>
              <a:rPr sz="1550" b="1" spc="-135">
                <a:solidFill>
                  <a:srgbClr val="363636"/>
                </a:solidFill>
                <a:latin typeface="Arial"/>
                <a:cs typeface="Arial"/>
              </a:rPr>
              <a:t>Lear</a:t>
            </a:r>
            <a:r>
              <a:rPr sz="1550" b="1" spc="-120">
                <a:solidFill>
                  <a:srgbClr val="363636"/>
                </a:solidFill>
                <a:latin typeface="Arial"/>
                <a:cs typeface="Arial"/>
              </a:rPr>
              <a:t>n</a:t>
            </a:r>
            <a:r>
              <a:rPr sz="1550" b="1" spc="-55">
                <a:solidFill>
                  <a:srgbClr val="363636"/>
                </a:solidFill>
                <a:latin typeface="Arial"/>
                <a:cs typeface="Arial"/>
              </a:rPr>
              <a:t>i</a:t>
            </a:r>
            <a:r>
              <a:rPr sz="1550" b="1" spc="-120">
                <a:solidFill>
                  <a:srgbClr val="363636"/>
                </a:solidFill>
                <a:latin typeface="Arial"/>
                <a:cs typeface="Arial"/>
              </a:rPr>
              <a:t>n</a:t>
            </a:r>
            <a:r>
              <a:rPr sz="1550" b="1" spc="-210">
                <a:solidFill>
                  <a:srgbClr val="363636"/>
                </a:solidFill>
                <a:latin typeface="Arial"/>
                <a:cs typeface="Arial"/>
              </a:rPr>
              <a:t>g</a:t>
            </a:r>
            <a:r>
              <a:rPr sz="1550" b="1" spc="-85">
                <a:solidFill>
                  <a:srgbClr val="363636"/>
                </a:solidFill>
                <a:latin typeface="Arial"/>
                <a:cs typeface="Arial"/>
              </a:rPr>
              <a:t> </a:t>
            </a:r>
            <a:r>
              <a:rPr sz="1550" b="1" spc="-105">
                <a:solidFill>
                  <a:srgbClr val="363636"/>
                </a:solidFill>
                <a:latin typeface="Arial"/>
                <a:cs typeface="Arial"/>
              </a:rPr>
              <a:t>a</a:t>
            </a:r>
            <a:r>
              <a:rPr sz="1550" b="1" spc="-120">
                <a:solidFill>
                  <a:srgbClr val="363636"/>
                </a:solidFill>
                <a:latin typeface="Arial"/>
                <a:cs typeface="Arial"/>
              </a:rPr>
              <a:t>n</a:t>
            </a:r>
            <a:r>
              <a:rPr sz="1550" b="1" spc="-70">
                <a:solidFill>
                  <a:srgbClr val="363636"/>
                </a:solidFill>
                <a:latin typeface="Arial"/>
                <a:cs typeface="Arial"/>
              </a:rPr>
              <a:t>d  </a:t>
            </a:r>
            <a:r>
              <a:rPr sz="1550" b="1" spc="-90">
                <a:solidFill>
                  <a:srgbClr val="363636"/>
                </a:solidFill>
                <a:latin typeface="Arial"/>
                <a:cs typeface="Arial"/>
              </a:rPr>
              <a:t>Innovation</a:t>
            </a:r>
            <a:endParaRPr sz="1550">
              <a:latin typeface="Arial"/>
              <a:cs typeface="Arial"/>
            </a:endParaRPr>
          </a:p>
          <a:p>
            <a:pPr marL="12699" marR="629239">
              <a:lnSpc>
                <a:spcPct val="116799"/>
              </a:lnSpc>
              <a:spcBef>
                <a:spcPts val="85"/>
              </a:spcBef>
            </a:pPr>
            <a:r>
              <a:rPr sz="1250" spc="-85">
                <a:solidFill>
                  <a:srgbClr val="363636"/>
                </a:solidFill>
                <a:latin typeface="Arial"/>
                <a:cs typeface="Arial"/>
              </a:rPr>
              <a:t>Gr</a:t>
            </a:r>
            <a:r>
              <a:rPr sz="1250" spc="-40">
                <a:solidFill>
                  <a:srgbClr val="363636"/>
                </a:solidFill>
                <a:latin typeface="Arial"/>
                <a:cs typeface="Arial"/>
              </a:rPr>
              <a:t>owing</a:t>
            </a:r>
            <a:r>
              <a:rPr sz="1250" spc="-70">
                <a:solidFill>
                  <a:srgbClr val="363636"/>
                </a:solidFill>
                <a:latin typeface="Arial"/>
                <a:cs typeface="Arial"/>
              </a:rPr>
              <a:t> </a:t>
            </a:r>
            <a:r>
              <a:rPr sz="1250" spc="-120">
                <a:solidFill>
                  <a:srgbClr val="363636"/>
                </a:solidFill>
                <a:latin typeface="Arial"/>
                <a:cs typeface="Arial"/>
              </a:rPr>
              <a:t>as</a:t>
            </a:r>
            <a:r>
              <a:rPr sz="1250" spc="-65">
                <a:solidFill>
                  <a:srgbClr val="363636"/>
                </a:solidFill>
                <a:latin typeface="Arial"/>
                <a:cs typeface="Arial"/>
              </a:rPr>
              <a:t> </a:t>
            </a:r>
            <a:r>
              <a:rPr sz="1250" spc="-100">
                <a:solidFill>
                  <a:srgbClr val="363636"/>
                </a:solidFill>
                <a:latin typeface="Arial"/>
                <a:cs typeface="Arial"/>
              </a:rPr>
              <a:t>a</a:t>
            </a:r>
            <a:r>
              <a:rPr sz="1250" spc="-65">
                <a:solidFill>
                  <a:srgbClr val="363636"/>
                </a:solidFill>
                <a:latin typeface="Arial"/>
                <a:cs typeface="Arial"/>
              </a:rPr>
              <a:t> </a:t>
            </a:r>
            <a:r>
              <a:rPr sz="1250" spc="-60">
                <a:solidFill>
                  <a:srgbClr val="363636"/>
                </a:solidFill>
                <a:latin typeface="Arial"/>
                <a:cs typeface="Arial"/>
              </a:rPr>
              <a:t>company</a:t>
            </a:r>
            <a:r>
              <a:rPr sz="1250" spc="-70">
                <a:solidFill>
                  <a:srgbClr val="363636"/>
                </a:solidFill>
                <a:latin typeface="Arial"/>
                <a:cs typeface="Arial"/>
              </a:rPr>
              <a:t> </a:t>
            </a:r>
            <a:r>
              <a:rPr sz="1250" spc="-60">
                <a:solidFill>
                  <a:srgbClr val="363636"/>
                </a:solidFill>
                <a:latin typeface="Arial"/>
                <a:cs typeface="Arial"/>
              </a:rPr>
              <a:t>and</a:t>
            </a:r>
            <a:r>
              <a:rPr sz="1250" spc="-65">
                <a:solidFill>
                  <a:srgbClr val="363636"/>
                </a:solidFill>
                <a:latin typeface="Arial"/>
                <a:cs typeface="Arial"/>
              </a:rPr>
              <a:t> </a:t>
            </a:r>
            <a:r>
              <a:rPr sz="1250" spc="-30">
                <a:solidFill>
                  <a:srgbClr val="363636"/>
                </a:solidFill>
                <a:latin typeface="Arial"/>
                <a:cs typeface="Arial"/>
              </a:rPr>
              <a:t>building  </a:t>
            </a:r>
            <a:r>
              <a:rPr sz="1250" spc="-25">
                <a:solidFill>
                  <a:srgbClr val="363636"/>
                </a:solidFill>
                <a:latin typeface="Arial"/>
                <a:cs typeface="Arial"/>
              </a:rPr>
              <a:t>indi</a:t>
            </a:r>
            <a:r>
              <a:rPr sz="1250" spc="-35">
                <a:solidFill>
                  <a:srgbClr val="363636"/>
                </a:solidFill>
                <a:latin typeface="Arial"/>
                <a:cs typeface="Arial"/>
              </a:rPr>
              <a:t>v</a:t>
            </a:r>
            <a:r>
              <a:rPr sz="1250" spc="-45">
                <a:solidFill>
                  <a:srgbClr val="363636"/>
                </a:solidFill>
                <a:latin typeface="Arial"/>
                <a:cs typeface="Arial"/>
              </a:rPr>
              <a:t>idua</a:t>
            </a:r>
            <a:r>
              <a:rPr sz="1250" spc="-20">
                <a:solidFill>
                  <a:srgbClr val="363636"/>
                </a:solidFill>
                <a:latin typeface="Arial"/>
                <a:cs typeface="Arial"/>
              </a:rPr>
              <a:t>l</a:t>
            </a:r>
            <a:r>
              <a:rPr sz="1250" spc="-70">
                <a:solidFill>
                  <a:srgbClr val="363636"/>
                </a:solidFill>
                <a:latin typeface="Arial"/>
                <a:cs typeface="Arial"/>
              </a:rPr>
              <a:t> </a:t>
            </a:r>
            <a:r>
              <a:rPr sz="1250" spc="-55">
                <a:solidFill>
                  <a:srgbClr val="363636"/>
                </a:solidFill>
                <a:latin typeface="Arial"/>
                <a:cs typeface="Arial"/>
              </a:rPr>
              <a:t>capacity</a:t>
            </a:r>
            <a:r>
              <a:rPr sz="1250" spc="-35">
                <a:solidFill>
                  <a:srgbClr val="363636"/>
                </a:solidFill>
                <a:latin typeface="Arial"/>
                <a:cs typeface="Arial"/>
              </a:rPr>
              <a:t>.</a:t>
            </a:r>
            <a:endParaRPr sz="1250">
              <a:latin typeface="Arial"/>
              <a:cs typeface="Arial"/>
            </a:endParaRPr>
          </a:p>
          <a:p>
            <a:pPr>
              <a:lnSpc>
                <a:spcPct val="100000"/>
              </a:lnSpc>
            </a:pPr>
            <a:endParaRPr sz="1500">
              <a:latin typeface="Arial"/>
              <a:cs typeface="Arial"/>
            </a:endParaRPr>
          </a:p>
          <a:p>
            <a:pPr marL="469866" indent="-228583">
              <a:spcBef>
                <a:spcPts val="1010"/>
              </a:spcBef>
              <a:buAutoNum type="arabicPeriod" startAt="5"/>
              <a:tabLst>
                <a:tab pos="469866" algn="l"/>
              </a:tabLst>
            </a:pPr>
            <a:r>
              <a:rPr sz="1550" b="1" spc="-20">
                <a:solidFill>
                  <a:srgbClr val="363636"/>
                </a:solidFill>
                <a:latin typeface="Arial"/>
                <a:cs typeface="Arial"/>
              </a:rPr>
              <a:t>Ma</a:t>
            </a:r>
            <a:r>
              <a:rPr sz="1550" b="1" spc="-125">
                <a:solidFill>
                  <a:srgbClr val="363636"/>
                </a:solidFill>
                <a:latin typeface="Arial"/>
                <a:cs typeface="Arial"/>
              </a:rPr>
              <a:t>k</a:t>
            </a:r>
            <a:r>
              <a:rPr sz="1550" b="1" spc="-80">
                <a:solidFill>
                  <a:srgbClr val="363636"/>
                </a:solidFill>
                <a:latin typeface="Arial"/>
                <a:cs typeface="Arial"/>
              </a:rPr>
              <a:t>e</a:t>
            </a:r>
            <a:r>
              <a:rPr sz="1550" b="1" spc="-90">
                <a:solidFill>
                  <a:srgbClr val="363636"/>
                </a:solidFill>
                <a:latin typeface="Arial"/>
                <a:cs typeface="Arial"/>
              </a:rPr>
              <a:t> </a:t>
            </a:r>
            <a:r>
              <a:rPr sz="1550" b="1" spc="-105">
                <a:solidFill>
                  <a:srgbClr val="363636"/>
                </a:solidFill>
                <a:latin typeface="Arial"/>
                <a:cs typeface="Arial"/>
              </a:rPr>
              <a:t>a</a:t>
            </a:r>
            <a:r>
              <a:rPr sz="1550" b="1" spc="-110">
                <a:solidFill>
                  <a:srgbClr val="363636"/>
                </a:solidFill>
                <a:latin typeface="Arial"/>
                <a:cs typeface="Arial"/>
              </a:rPr>
              <a:t>n</a:t>
            </a:r>
            <a:r>
              <a:rPr sz="1550" b="1" spc="-90">
                <a:solidFill>
                  <a:srgbClr val="363636"/>
                </a:solidFill>
                <a:latin typeface="Arial"/>
                <a:cs typeface="Arial"/>
              </a:rPr>
              <a:t> </a:t>
            </a:r>
            <a:r>
              <a:rPr sz="1550" b="1" spc="-20">
                <a:solidFill>
                  <a:srgbClr val="363636"/>
                </a:solidFill>
                <a:latin typeface="Arial"/>
                <a:cs typeface="Arial"/>
              </a:rPr>
              <a:t>I</a:t>
            </a:r>
            <a:r>
              <a:rPr sz="1550" b="1" spc="-120">
                <a:solidFill>
                  <a:srgbClr val="363636"/>
                </a:solidFill>
                <a:latin typeface="Arial"/>
                <a:cs typeface="Arial"/>
              </a:rPr>
              <a:t>m</a:t>
            </a:r>
            <a:r>
              <a:rPr sz="1550" b="1" spc="-114">
                <a:solidFill>
                  <a:srgbClr val="363636"/>
                </a:solidFill>
                <a:latin typeface="Arial"/>
                <a:cs typeface="Arial"/>
              </a:rPr>
              <a:t>p</a:t>
            </a:r>
            <a:r>
              <a:rPr sz="1550" b="1" spc="-105">
                <a:solidFill>
                  <a:srgbClr val="363636"/>
                </a:solidFill>
                <a:latin typeface="Arial"/>
                <a:cs typeface="Arial"/>
              </a:rPr>
              <a:t>a</a:t>
            </a:r>
            <a:r>
              <a:rPr sz="1550" b="1" spc="-215">
                <a:solidFill>
                  <a:srgbClr val="363636"/>
                </a:solidFill>
                <a:latin typeface="Arial"/>
                <a:cs typeface="Arial"/>
              </a:rPr>
              <a:t>c</a:t>
            </a:r>
            <a:r>
              <a:rPr sz="1550" b="1" spc="20">
                <a:solidFill>
                  <a:srgbClr val="363636"/>
                </a:solidFill>
                <a:latin typeface="Arial"/>
                <a:cs typeface="Arial"/>
              </a:rPr>
              <a:t>t</a:t>
            </a:r>
            <a:endParaRPr sz="1550">
              <a:latin typeface="Arial"/>
              <a:cs typeface="Arial"/>
            </a:endParaRPr>
          </a:p>
          <a:p>
            <a:pPr marL="12699" marR="325731">
              <a:lnSpc>
                <a:spcPct val="116799"/>
              </a:lnSpc>
              <a:spcBef>
                <a:spcPts val="85"/>
              </a:spcBef>
            </a:pPr>
            <a:r>
              <a:rPr sz="1250" spc="-125">
                <a:solidFill>
                  <a:srgbClr val="363636"/>
                </a:solidFill>
                <a:latin typeface="Arial"/>
                <a:cs typeface="Arial"/>
              </a:rPr>
              <a:t>L</a:t>
            </a:r>
            <a:r>
              <a:rPr sz="1250" spc="-130">
                <a:solidFill>
                  <a:srgbClr val="363636"/>
                </a:solidFill>
                <a:latin typeface="Arial"/>
                <a:cs typeface="Arial"/>
              </a:rPr>
              <a:t>e</a:t>
            </a:r>
            <a:r>
              <a:rPr sz="1250" spc="-80">
                <a:solidFill>
                  <a:srgbClr val="363636"/>
                </a:solidFill>
                <a:latin typeface="Arial"/>
                <a:cs typeface="Arial"/>
              </a:rPr>
              <a:t>av</a:t>
            </a:r>
            <a:r>
              <a:rPr sz="1250" spc="-75">
                <a:solidFill>
                  <a:srgbClr val="363636"/>
                </a:solidFill>
                <a:latin typeface="Arial"/>
                <a:cs typeface="Arial"/>
              </a:rPr>
              <a:t>e</a:t>
            </a:r>
            <a:r>
              <a:rPr sz="1250" spc="-65">
                <a:solidFill>
                  <a:srgbClr val="363636"/>
                </a:solidFill>
                <a:latin typeface="Arial"/>
                <a:cs typeface="Arial"/>
              </a:rPr>
              <a:t> </a:t>
            </a:r>
            <a:r>
              <a:rPr sz="1250" spc="-60">
                <a:solidFill>
                  <a:srgbClr val="363636"/>
                </a:solidFill>
                <a:latin typeface="Arial"/>
                <a:cs typeface="Arial"/>
              </a:rPr>
              <a:t>p</a:t>
            </a:r>
            <a:r>
              <a:rPr sz="1250" spc="-65">
                <a:solidFill>
                  <a:srgbClr val="363636"/>
                </a:solidFill>
                <a:latin typeface="Arial"/>
                <a:cs typeface="Arial"/>
              </a:rPr>
              <a:t>e</a:t>
            </a:r>
            <a:r>
              <a:rPr sz="1250" spc="-40">
                <a:solidFill>
                  <a:srgbClr val="363636"/>
                </a:solidFill>
                <a:latin typeface="Arial"/>
                <a:cs typeface="Arial"/>
              </a:rPr>
              <a:t>ople</a:t>
            </a:r>
            <a:r>
              <a:rPr sz="1250" spc="-70">
                <a:solidFill>
                  <a:srgbClr val="363636"/>
                </a:solidFill>
                <a:latin typeface="Arial"/>
                <a:cs typeface="Arial"/>
              </a:rPr>
              <a:t> </a:t>
            </a:r>
            <a:r>
              <a:rPr sz="1250" spc="-60">
                <a:solidFill>
                  <a:srgbClr val="363636"/>
                </a:solidFill>
                <a:latin typeface="Arial"/>
                <a:cs typeface="Arial"/>
              </a:rPr>
              <a:t>and</a:t>
            </a:r>
            <a:r>
              <a:rPr sz="1250" spc="-65">
                <a:solidFill>
                  <a:srgbClr val="363636"/>
                </a:solidFill>
                <a:latin typeface="Arial"/>
                <a:cs typeface="Arial"/>
              </a:rPr>
              <a:t> </a:t>
            </a:r>
            <a:r>
              <a:rPr sz="1250" spc="-20">
                <a:solidFill>
                  <a:srgbClr val="363636"/>
                </a:solidFill>
                <a:latin typeface="Arial"/>
                <a:cs typeface="Arial"/>
              </a:rPr>
              <a:t>our</a:t>
            </a:r>
            <a:r>
              <a:rPr sz="1250" spc="-70">
                <a:solidFill>
                  <a:srgbClr val="363636"/>
                </a:solidFill>
                <a:latin typeface="Arial"/>
                <a:cs typeface="Arial"/>
              </a:rPr>
              <a:t> </a:t>
            </a:r>
            <a:r>
              <a:rPr sz="1250" spc="-100">
                <a:solidFill>
                  <a:srgbClr val="363636"/>
                </a:solidFill>
                <a:latin typeface="Arial"/>
                <a:cs typeface="Arial"/>
              </a:rPr>
              <a:t>c</a:t>
            </a:r>
            <a:r>
              <a:rPr sz="1250" spc="-20">
                <a:solidFill>
                  <a:srgbClr val="363636"/>
                </a:solidFill>
                <a:latin typeface="Arial"/>
                <a:cs typeface="Arial"/>
              </a:rPr>
              <a:t>ommuni</a:t>
            </a:r>
            <a:r>
              <a:rPr sz="1250" spc="-15">
                <a:solidFill>
                  <a:srgbClr val="363636"/>
                </a:solidFill>
                <a:latin typeface="Arial"/>
                <a:cs typeface="Arial"/>
              </a:rPr>
              <a:t>t</a:t>
            </a:r>
            <a:r>
              <a:rPr sz="1250" spc="-65">
                <a:solidFill>
                  <a:srgbClr val="363636"/>
                </a:solidFill>
                <a:latin typeface="Arial"/>
                <a:cs typeface="Arial"/>
              </a:rPr>
              <a:t>y </a:t>
            </a:r>
            <a:r>
              <a:rPr sz="1250" spc="-60">
                <a:solidFill>
                  <a:srgbClr val="363636"/>
                </a:solidFill>
                <a:latin typeface="Arial"/>
                <a:cs typeface="Arial"/>
              </a:rPr>
              <a:t>b</a:t>
            </a:r>
            <a:r>
              <a:rPr sz="1250" spc="-65">
                <a:solidFill>
                  <a:srgbClr val="363636"/>
                </a:solidFill>
                <a:latin typeface="Arial"/>
                <a:cs typeface="Arial"/>
              </a:rPr>
              <a:t>e</a:t>
            </a:r>
            <a:r>
              <a:rPr sz="1250" spc="70">
                <a:solidFill>
                  <a:srgbClr val="363636"/>
                </a:solidFill>
                <a:latin typeface="Arial"/>
                <a:cs typeface="Arial"/>
              </a:rPr>
              <a:t>tt</a:t>
            </a:r>
            <a:r>
              <a:rPr sz="1250" spc="-75">
                <a:solidFill>
                  <a:srgbClr val="363636"/>
                </a:solidFill>
                <a:latin typeface="Arial"/>
                <a:cs typeface="Arial"/>
              </a:rPr>
              <a:t>e</a:t>
            </a:r>
            <a:r>
              <a:rPr sz="1250" spc="15">
                <a:solidFill>
                  <a:srgbClr val="363636"/>
                </a:solidFill>
                <a:latin typeface="Arial"/>
                <a:cs typeface="Arial"/>
              </a:rPr>
              <a:t>r  th</a:t>
            </a:r>
            <a:r>
              <a:rPr sz="1250" spc="-70">
                <a:solidFill>
                  <a:srgbClr val="363636"/>
                </a:solidFill>
                <a:latin typeface="Arial"/>
                <a:cs typeface="Arial"/>
              </a:rPr>
              <a:t>an</a:t>
            </a:r>
            <a:r>
              <a:rPr sz="1250" spc="-65">
                <a:solidFill>
                  <a:srgbClr val="363636"/>
                </a:solidFill>
                <a:latin typeface="Arial"/>
                <a:cs typeface="Arial"/>
              </a:rPr>
              <a:t> </a:t>
            </a:r>
            <a:r>
              <a:rPr sz="1250" spc="-15">
                <a:solidFill>
                  <a:srgbClr val="363636"/>
                </a:solidFill>
                <a:latin typeface="Arial"/>
                <a:cs typeface="Arial"/>
              </a:rPr>
              <a:t>w</a:t>
            </a:r>
            <a:r>
              <a:rPr sz="1250" spc="-75">
                <a:solidFill>
                  <a:srgbClr val="363636"/>
                </a:solidFill>
                <a:latin typeface="Arial"/>
                <a:cs typeface="Arial"/>
              </a:rPr>
              <a:t>e</a:t>
            </a:r>
            <a:r>
              <a:rPr sz="1250" spc="-65">
                <a:solidFill>
                  <a:srgbClr val="363636"/>
                </a:solidFill>
                <a:latin typeface="Arial"/>
                <a:cs typeface="Arial"/>
              </a:rPr>
              <a:t> </a:t>
            </a:r>
            <a:r>
              <a:rPr sz="1250" spc="-5">
                <a:solidFill>
                  <a:srgbClr val="363636"/>
                </a:solidFill>
                <a:latin typeface="Arial"/>
                <a:cs typeface="Arial"/>
              </a:rPr>
              <a:t>fo</a:t>
            </a:r>
            <a:r>
              <a:rPr sz="1250" spc="-40">
                <a:solidFill>
                  <a:srgbClr val="363636"/>
                </a:solidFill>
                <a:latin typeface="Arial"/>
                <a:cs typeface="Arial"/>
              </a:rPr>
              <a:t>und</a:t>
            </a:r>
            <a:r>
              <a:rPr sz="1250" spc="-65">
                <a:solidFill>
                  <a:srgbClr val="363636"/>
                </a:solidFill>
                <a:latin typeface="Arial"/>
                <a:cs typeface="Arial"/>
              </a:rPr>
              <a:t> </a:t>
            </a:r>
            <a:r>
              <a:rPr sz="1250" spc="15">
                <a:solidFill>
                  <a:srgbClr val="363636"/>
                </a:solidFill>
                <a:latin typeface="Arial"/>
                <a:cs typeface="Arial"/>
              </a:rPr>
              <a:t>th</a:t>
            </a:r>
            <a:r>
              <a:rPr sz="1250" spc="-60">
                <a:solidFill>
                  <a:srgbClr val="363636"/>
                </a:solidFill>
                <a:latin typeface="Arial"/>
                <a:cs typeface="Arial"/>
              </a:rPr>
              <a:t>em</a:t>
            </a:r>
            <a:r>
              <a:rPr sz="1250" spc="-35">
                <a:solidFill>
                  <a:srgbClr val="363636"/>
                </a:solidFill>
                <a:latin typeface="Arial"/>
                <a:cs typeface="Arial"/>
              </a:rPr>
              <a:t>.</a:t>
            </a:r>
            <a:endParaRPr sz="125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person, athletic game, sport&#10;&#10;Description automatically generated">
            <a:extLst>
              <a:ext uri="{FF2B5EF4-FFF2-40B4-BE49-F238E27FC236}">
                <a16:creationId xmlns:a16="http://schemas.microsoft.com/office/drawing/2014/main" id="{2DF68482-456A-0A46-8350-A7D6302EEA5D}"/>
              </a:ext>
            </a:extLst>
          </p:cNvPr>
          <p:cNvPicPr>
            <a:picLocks noChangeAspect="1"/>
          </p:cNvPicPr>
          <p:nvPr/>
        </p:nvPicPr>
        <p:blipFill rotWithShape="1">
          <a:blip r:embed="rId2">
            <a:extLst>
              <a:ext uri="{28A0092B-C50C-407E-A947-70E740481C1C}">
                <a14:useLocalDpi xmlns:a14="http://schemas.microsoft.com/office/drawing/2010/main" val="0"/>
              </a:ext>
            </a:extLst>
          </a:blip>
          <a:srcRect l="12158" r="16809" b="1"/>
          <a:stretch/>
        </p:blipFill>
        <p:spPr>
          <a:xfrm>
            <a:off x="-1" y="10"/>
            <a:ext cx="7772401" cy="7303730"/>
          </a:xfrm>
          <a:prstGeom prst="rect">
            <a:avLst/>
          </a:prstGeom>
        </p:spPr>
      </p:pic>
      <p:pic>
        <p:nvPicPr>
          <p:cNvPr id="11" name="Picture 10">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2754661"/>
            <a:ext cx="7772400" cy="7303741"/>
          </a:xfrm>
          <a:prstGeom prst="rect">
            <a:avLst/>
          </a:prstGeom>
        </p:spPr>
      </p:pic>
      <p:sp>
        <p:nvSpPr>
          <p:cNvPr id="6" name="Rectangle 5">
            <a:extLst>
              <a:ext uri="{FF2B5EF4-FFF2-40B4-BE49-F238E27FC236}">
                <a16:creationId xmlns:a16="http://schemas.microsoft.com/office/drawing/2014/main" id="{6FC8BE8D-C7B2-D740-A348-F82F3A424970}"/>
              </a:ext>
            </a:extLst>
          </p:cNvPr>
          <p:cNvSpPr/>
          <p:nvPr/>
        </p:nvSpPr>
        <p:spPr>
          <a:xfrm>
            <a:off x="648557" y="7221334"/>
            <a:ext cx="6475283" cy="862402"/>
          </a:xfrm>
          <a:prstGeom prst="rect">
            <a:avLst/>
          </a:prstGeom>
        </p:spPr>
        <p:txBody>
          <a:bodyPr vert="horz" lIns="91440" tIns="45720" rIns="91440" bIns="45720" rtlCol="0" anchor="ctr">
            <a:normAutofit/>
          </a:bodyPr>
          <a:lstStyle/>
          <a:p>
            <a:pPr defTabSz="685750">
              <a:lnSpc>
                <a:spcPct val="90000"/>
              </a:lnSpc>
              <a:spcBef>
                <a:spcPct val="0"/>
              </a:spcBef>
              <a:spcAft>
                <a:spcPts val="600"/>
              </a:spcAft>
            </a:pPr>
            <a:r>
              <a:rPr lang="en-US" sz="2900">
                <a:solidFill>
                  <a:srgbClr val="000000"/>
                </a:solidFill>
                <a:latin typeface="+mj-lt"/>
                <a:ea typeface="+mj-ea"/>
                <a:cs typeface="+mj-cs"/>
              </a:rPr>
              <a:t>You want to Win? TAKE the Shot!</a:t>
            </a:r>
          </a:p>
        </p:txBody>
      </p:sp>
      <p:sp>
        <p:nvSpPr>
          <p:cNvPr id="5" name="Rectangle 4">
            <a:extLst>
              <a:ext uri="{FF2B5EF4-FFF2-40B4-BE49-F238E27FC236}">
                <a16:creationId xmlns:a16="http://schemas.microsoft.com/office/drawing/2014/main" id="{0368F433-5B1B-AF4F-A13C-70A23B199CF9}"/>
              </a:ext>
            </a:extLst>
          </p:cNvPr>
          <p:cNvSpPr/>
          <p:nvPr/>
        </p:nvSpPr>
        <p:spPr>
          <a:xfrm>
            <a:off x="648557" y="8159448"/>
            <a:ext cx="6475285" cy="1341401"/>
          </a:xfrm>
          <a:prstGeom prst="rect">
            <a:avLst/>
          </a:prstGeom>
        </p:spPr>
        <p:txBody>
          <a:bodyPr vert="horz" lIns="91440" tIns="45720" rIns="91440" bIns="45720" rtlCol="0" anchor="ctr">
            <a:normAutofit/>
          </a:bodyPr>
          <a:lstStyle/>
          <a:p>
            <a:pPr marL="285729" indent="-171438" defTabSz="685750">
              <a:lnSpc>
                <a:spcPct val="90000"/>
              </a:lnSpc>
              <a:spcBef>
                <a:spcPts val="1100"/>
              </a:spcBef>
              <a:buFont typeface="Arial" panose="020B0604020202020204" pitchFamily="34" charset="0"/>
              <a:buChar char="•"/>
              <a:defRPr sz="2600"/>
            </a:pPr>
            <a:r>
              <a:rPr lang="en-US" sz="1000">
                <a:solidFill>
                  <a:srgbClr val="000000"/>
                </a:solidFill>
              </a:rPr>
              <a:t>No Shot No Score</a:t>
            </a:r>
          </a:p>
          <a:p>
            <a:pPr marL="285729" indent="-171438" defTabSz="685750">
              <a:lnSpc>
                <a:spcPct val="90000"/>
              </a:lnSpc>
              <a:spcBef>
                <a:spcPts val="1100"/>
              </a:spcBef>
              <a:buFont typeface="Arial" panose="020B0604020202020204" pitchFamily="34" charset="0"/>
              <a:buChar char="•"/>
              <a:defRPr sz="2600"/>
            </a:pPr>
            <a:r>
              <a:rPr lang="en-US" sz="1000">
                <a:solidFill>
                  <a:srgbClr val="000000"/>
                </a:solidFill>
              </a:rPr>
              <a:t>Most People do not Shoot because they do not Believe they can Score!</a:t>
            </a:r>
          </a:p>
          <a:p>
            <a:pPr marL="285729" indent="-171438" defTabSz="685750">
              <a:lnSpc>
                <a:spcPct val="90000"/>
              </a:lnSpc>
              <a:spcBef>
                <a:spcPts val="1100"/>
              </a:spcBef>
              <a:buFont typeface="Arial" panose="020B0604020202020204" pitchFamily="34" charset="0"/>
              <a:buChar char="•"/>
              <a:defRPr sz="2600"/>
            </a:pPr>
            <a:r>
              <a:rPr lang="en-US" sz="1000">
                <a:solidFill>
                  <a:srgbClr val="000000"/>
                </a:solidFill>
              </a:rPr>
              <a:t>Most things we Fail to do or Fail to Attempt is Due to what we Believe or Feel! </a:t>
            </a:r>
          </a:p>
          <a:p>
            <a:pPr marL="285729" indent="-171438" defTabSz="685750">
              <a:lnSpc>
                <a:spcPct val="90000"/>
              </a:lnSpc>
              <a:spcBef>
                <a:spcPts val="1100"/>
              </a:spcBef>
              <a:buFont typeface="Arial" panose="020B0604020202020204" pitchFamily="34" charset="0"/>
              <a:buChar char="•"/>
              <a:defRPr sz="2600"/>
            </a:pPr>
            <a:r>
              <a:rPr lang="en-US" sz="1000">
                <a:solidFill>
                  <a:srgbClr val="000000"/>
                </a:solidFill>
              </a:rPr>
              <a:t>To Maximize your Results, Do What is Right, and Your Feelings will Catch Up!</a:t>
            </a:r>
          </a:p>
          <a:p>
            <a:pPr marL="285729" indent="-171438" defTabSz="685750">
              <a:lnSpc>
                <a:spcPct val="90000"/>
              </a:lnSpc>
              <a:spcBef>
                <a:spcPts val="1100"/>
              </a:spcBef>
              <a:buFont typeface="Arial" panose="020B0604020202020204" pitchFamily="34" charset="0"/>
              <a:buChar char="•"/>
              <a:defRPr sz="2600"/>
            </a:pPr>
            <a:r>
              <a:rPr lang="en-US" sz="1000">
                <a:solidFill>
                  <a:srgbClr val="000000"/>
                </a:solidFill>
              </a:rPr>
              <a:t>You must Take the SHOTS!</a:t>
            </a:r>
          </a:p>
        </p:txBody>
      </p:sp>
    </p:spTree>
    <p:extLst>
      <p:ext uri="{BB962C8B-B14F-4D97-AF65-F5344CB8AC3E}">
        <p14:creationId xmlns:p14="http://schemas.microsoft.com/office/powerpoint/2010/main" val="39312201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15619</Words>
  <Application>Microsoft Macintosh PowerPoint</Application>
  <PresentationFormat>Custom</PresentationFormat>
  <Paragraphs>816</Paragraphs>
  <Slides>54</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54</vt:i4>
      </vt:variant>
    </vt:vector>
  </HeadingPairs>
  <TitlesOfParts>
    <vt:vector size="62" baseType="lpstr">
      <vt:lpstr>Aharoni</vt:lpstr>
      <vt:lpstr>Arial</vt:lpstr>
      <vt:lpstr>Calibri</vt:lpstr>
      <vt:lpstr>Courier New</vt:lpstr>
      <vt:lpstr>Helvetica Neue Medium</vt:lpstr>
      <vt:lpstr>Symbol</vt:lpstr>
      <vt:lpstr>Times New Roman</vt:lpstr>
      <vt:lpstr>Office Theme</vt:lpstr>
      <vt:lpstr>RSA REFRESHER TRAINING</vt:lpstr>
      <vt:lpstr>Welcome to GH Brands</vt:lpstr>
      <vt:lpstr>PowerPoint Presentation</vt:lpstr>
      <vt:lpstr>PowerPoint Presentation</vt:lpstr>
      <vt:lpstr>PowerPoint Presentation</vt:lpstr>
      <vt:lpstr>We must be ALIGNED!</vt:lpstr>
      <vt:lpstr>Our Mission and Vision</vt:lpstr>
      <vt:lpstr>GH Brands  Fundamental  Beliefs</vt:lpstr>
      <vt:lpstr>PowerPoint Presentation</vt:lpstr>
      <vt:lpstr>PowerPoint Presentation</vt:lpstr>
      <vt:lpstr>CORE VALUES</vt:lpstr>
      <vt:lpstr>Custom Experience Platform</vt:lpstr>
      <vt:lpstr>SELLING PLATFORM</vt:lpstr>
      <vt:lpstr>Customer Experience Disciplines</vt:lpstr>
      <vt:lpstr>PowerPoint Presentation</vt:lpstr>
      <vt:lpstr>GH Brands  Training Creed</vt:lpstr>
      <vt:lpstr>The Customer Experience  Be "Customer Ready"</vt:lpstr>
      <vt:lpstr>I. Get Personal – The Greeting "You never get a second chance to make a first impression."</vt:lpstr>
      <vt:lpstr>PowerPoint Presentation</vt:lpstr>
      <vt:lpstr>PowerPoint Presentation</vt:lpstr>
      <vt:lpstr>PowerPoint Presentation</vt:lpstr>
      <vt:lpstr>PowerPoint Presentation</vt:lpstr>
      <vt:lpstr>II. Discovering Opportunities -  Draw the Room</vt:lpstr>
      <vt:lpstr>PowerPoint Presentation</vt:lpstr>
      <vt:lpstr>PowerPoint Presentation</vt:lpstr>
      <vt:lpstr>III. Present Product Solutions</vt:lpstr>
      <vt:lpstr>PowerPoint Presentation</vt:lpstr>
      <vt:lpstr>IV. Build the Ticket and Give a  Child in Need a New Mattress</vt:lpstr>
      <vt:lpstr>PowerPoint Presentation</vt:lpstr>
      <vt:lpstr>PowerPoint Presentation</vt:lpstr>
      <vt:lpstr>PowerPoint Presentation</vt:lpstr>
      <vt:lpstr>PowerPoint Presentation</vt:lpstr>
      <vt:lpstr>V. Give the Customer  "Peace of Mind"</vt:lpstr>
      <vt:lpstr>PowerPoint Presentation</vt:lpstr>
      <vt:lpstr>PowerPoint Presentation</vt:lpstr>
      <vt:lpstr>PowerPoint Presentation</vt:lpstr>
      <vt:lpstr>PowerPoint Presentation</vt:lpstr>
      <vt:lpstr>PowerPoint Presentation</vt:lpstr>
      <vt:lpstr>PowerPoint Presentation</vt:lpstr>
      <vt:lpstr>VI. GO FOR IT!  The Easy Way!</vt:lpstr>
      <vt:lpstr>PowerPoint Presentation</vt:lpstr>
      <vt:lpstr>PowerPoint Presentation</vt:lpstr>
      <vt:lpstr>PowerPoint Presentation</vt:lpstr>
      <vt:lpstr>PowerPoint Presentation</vt:lpstr>
      <vt:lpstr>PowerPoint Presentation</vt:lpstr>
      <vt:lpstr>VII. Customer Relationship  Building and Follow Through</vt:lpstr>
      <vt:lpstr>PowerPoint Presentation</vt:lpstr>
      <vt:lpstr>PowerPoint Presentation</vt:lpstr>
      <vt:lpstr>PowerPoint Presentation</vt:lpstr>
      <vt:lpstr>PowerPoint Presentation</vt:lpstr>
      <vt:lpstr>5 Principles of Emotional and  Personal Connection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 TRAINING MANUAL MARCH 2021</dc:title>
  <dc:creator>Sarah Hunt</dc:creator>
  <cp:lastModifiedBy>kaula sparks</cp:lastModifiedBy>
  <cp:revision>3</cp:revision>
  <dcterms:created xsi:type="dcterms:W3CDTF">2021-04-05T19:57:25Z</dcterms:created>
  <dcterms:modified xsi:type="dcterms:W3CDTF">2023-09-29T22:04:03Z</dcterms:modified>
</cp:coreProperties>
</file>