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3" r:id="rId1"/>
  </p:sldMasterIdLst>
  <p:sldIdLst>
    <p:sldId id="28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785973-37BC-49CB-8761-2DC7DBA409DF}" v="6" dt="2023-03-03T17:03:09.9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48"/>
    <p:restoredTop sz="96327"/>
  </p:normalViewPr>
  <p:slideViewPr>
    <p:cSldViewPr snapToGrid="0">
      <p:cViewPr varScale="1">
        <p:scale>
          <a:sx n="128" d="100"/>
          <a:sy n="128" d="100"/>
        </p:scale>
        <p:origin x="24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F9204-3F29-4C3A-BA41-306340020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393CD-7262-4AC7-80E6-52FE6F3F39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0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430AE-0210-4E82-AD7B-41B112DE7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11A6662E-FAF4-44BC-88B5-85A7CBFB6D30}" type="datetime1">
              <a:rPr lang="en-US" smtClean="0"/>
              <a:pPr/>
              <a:t>9/29/23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221974-7DEC-459D-9642-CB5B59C82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731837-C94E-4B5B-BCF0-110C69EDB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142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ABDD2-E186-4F25-8FDE-D1E875E9C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18CC5B-A7E0-48B1-8329-6533AC76E7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05B1B-77FE-4BFC-BF87-87DA989F0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9632-1575-4E14-B53B-3DC3D5ED3947}" type="datetime1">
              <a:rPr lang="en-US" smtClean="0"/>
              <a:t>9/29/23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18531E-1B90-4631-BD37-4BB1DBFAB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A55E8-88DC-4280-8E04-FF50FF8ED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952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60633D-90E4-4F5A-9EBF-DDEC2B0B47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DD3065-FA3D-42C8-BFDA-967C87F4F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C126F-38E2-4425-861F-98ED43228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6868-2568-4CC9-B302-F37117B01A6E}" type="datetime1">
              <a:rPr lang="en-US" smtClean="0"/>
              <a:t>9/29/23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645D8-F22A-4354-A8B3-96E8A2D23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E2295-A616-4D57-8800-7B7E213A8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028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CC1FC-ADE8-488C-A1DA-2FD569FD4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02842-38C3-46D6-8527-0F6FE623C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64CF5-F681-40C2-88CC-E02206C9C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F08A-1E71-4B2B-BB49-E743F2903911}" type="datetime1">
              <a:rPr lang="en-US" smtClean="0"/>
              <a:t>9/29/23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C04753-4FE4-4A6F-99BB-CFFC92E0C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569D1-DB13-4BD9-8BA9-0DEAD98F8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506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20B05-7BF6-4073-9106-FA19E9727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8EE8D7-6B58-4A3F-9DD5-E563D5192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2990E-9F0A-446A-B5B8-459CA8D98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7D9E-721A-44BB-8863-9873FE64DA75}" type="datetime1">
              <a:rPr lang="en-US" smtClean="0"/>
              <a:t>9/29/23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68EAA-4377-45FF-9D7C-9E77BC9F2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7FA71-74C3-44B8-A0AC-E18A1E76B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456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71F12-2D88-4F76-AF46-BD5156C12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1AA46-E3EB-4704-B019-F90F1E6177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17480F-A530-4D05-9A22-E573FB4BA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B56FDA-C47A-4F4A-A364-BA60A25AB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DA2F-80B8-49CF-99FB-5ABCA53A607A}" type="datetime1">
              <a:rPr lang="en-US" smtClean="0"/>
              <a:t>9/29/23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26D8DD-6D84-44D4-8A1B-57615B3ED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C8FE31-B577-4017-8AFE-A8BA09596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477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C28C9-B8CC-413F-9FFA-626680E4A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3FE72-9D42-45F5-A37F-B12130388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52600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E3A31D-9B5F-4DE3-B18D-F7F77782E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6999"/>
            <a:ext cx="5157787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BE1D2D-822C-466C-A7B9-1A2D97366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52600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F13B2C-44CA-49C4-BC84-02AF1638F3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6999"/>
            <a:ext cx="5183188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93CB55-E9C1-4CE6-9B61-81B71475B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52172-E6C9-4B6C-929A-A9DE3837BBF1}" type="datetime1">
              <a:rPr lang="en-US" smtClean="0"/>
              <a:t>9/29/23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F22318-747B-4EC9-862C-D9FD488CC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FBDDDF-16BD-438D-937D-0E3E30E74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876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92D5F-0BD4-4517-9233-E08AF405B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3523B8-51E3-48B8-BFD8-CE9506198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41CFF-90C9-47B3-9DA1-F2BF8D839F7E}" type="datetime1">
              <a:rPr lang="en-US" smtClean="0"/>
              <a:t>9/29/23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39B90-5D50-4424-B51D-53C391621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6F9286-3A00-4D3C-A3F0-50AC9045C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465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933BE2-665A-42DA-A3B7-835F81A3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48FA-06AB-4884-A69B-986B96E68A24}" type="datetime1">
              <a:rPr lang="en-US" smtClean="0"/>
              <a:t>9/29/23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4DBCBD-AD42-432D-ABA9-20D616A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40251-3596-4673-B24B-59A6F9ED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921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81A1-6D8E-4DD6-8E49-DABDE6D10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3F18F-F78D-4A31-A6BC-6552105BC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82C2F4-BDF4-4A4F-AA3D-52692932C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13850F-5C87-4F08-9658-EAF049B60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ABA-0172-4F9C-889D-567164F66BCD}" type="datetime1">
              <a:rPr lang="en-US" smtClean="0"/>
              <a:t>9/29/23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0BCE9A-A746-4439-B5D3-966FBC8E5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1D3B51-AA2E-4AA1-8062-A0D476D80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97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02CF7-F453-4B3E-9510-D74797987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E2A1B9-8A2A-4B49-8B79-76D3EEB36B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9FEA03-0EC4-4085-AE63-4AA492D61A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05AD5B-0DEA-4C6F-94D2-FAA99F2E5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6A5B-8AE7-4A41-B5A7-9ADC6686DC18}" type="datetime1">
              <a:rPr lang="en-US" smtClean="0"/>
              <a:t>9/29/23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DC6744-7CBA-4A1D-8F87-10699F981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AD9048-35FF-4BE9-8157-BE4BAA1C7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985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"/>
            <a:ext cx="12192000" cy="6858004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1CB7E8AE-A3AC-4BB7-A5C6-F00EC697B265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1392401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984D45-0ED3-4D03-8E44-5E355C913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54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687D6E-D1E9-489C-9AA9-3575C39BA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49450"/>
            <a:ext cx="10515600" cy="419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64E9C-08EE-4B1B-B3FC-D6D997F4E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246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>
                    <a:alpha val="60000"/>
                  </a:schemeClr>
                </a:solidFill>
                <a:latin typeface="+mn-lt"/>
              </a:defRPr>
            </a:lvl1pPr>
          </a:lstStyle>
          <a:p>
            <a:fld id="{57E0CF6C-748E-4B7A-BC8B-3011EF78ED13}" type="datetime1">
              <a:rPr lang="en-US" smtClean="0"/>
              <a:pPr/>
              <a:t>9/29/23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0A1F1-38FE-4C27-81E6-A43A54793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246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6B39A-FFD8-42EF-ADC7-7DB3B302F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246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38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62" r:id="rId7"/>
    <p:sldLayoutId id="2147483663" r:id="rId8"/>
    <p:sldLayoutId id="2147483664" r:id="rId9"/>
    <p:sldLayoutId id="2147483665" r:id="rId10"/>
    <p:sldLayoutId id="2147483672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ickr.com/photos/evaekeblad/3667609293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creativecommons.org/licenses/by-nc-sa/3.0/" TargetMode="Externa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-z-boy.com/content/customercare/parts-warranty" TargetMode="External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em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C8C92-5F78-7798-DC1D-34E0A558A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 descr="Diagram, text&#10;&#10;Description automatically generated">
            <a:extLst>
              <a:ext uri="{FF2B5EF4-FFF2-40B4-BE49-F238E27FC236}">
                <a16:creationId xmlns:a16="http://schemas.microsoft.com/office/drawing/2014/main" id="{CE3B5FDF-7B24-3834-028F-8F0AEA18EE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3937" y="-23937"/>
            <a:ext cx="12191999" cy="685799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80BE09F-4B40-5663-359C-1A09D65AA7DB}"/>
              </a:ext>
            </a:extLst>
          </p:cNvPr>
          <p:cNvSpPr txBox="1"/>
          <p:nvPr/>
        </p:nvSpPr>
        <p:spPr>
          <a:xfrm>
            <a:off x="6822094" y="542575"/>
            <a:ext cx="2743199" cy="4571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6817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3B6CE-6B74-F333-44CE-DDAE290DF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BEDTECH</a:t>
            </a:r>
          </a:p>
        </p:txBody>
      </p:sp>
      <p:pic>
        <p:nvPicPr>
          <p:cNvPr id="5" name="Content Placeholder 4" descr="A picture containing text, indoor, ceiling&#10;&#10;Description automatically generated">
            <a:extLst>
              <a:ext uri="{FF2B5EF4-FFF2-40B4-BE49-F238E27FC236}">
                <a16:creationId xmlns:a16="http://schemas.microsoft.com/office/drawing/2014/main" id="{F572B283-1175-8B1A-57EA-FEC85BB5D4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27377" y="1442823"/>
            <a:ext cx="5594350" cy="419576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401ABD8-81D5-A573-0FE4-37A923F55B6B}"/>
              </a:ext>
            </a:extLst>
          </p:cNvPr>
          <p:cNvSpPr txBox="1"/>
          <p:nvPr/>
        </p:nvSpPr>
        <p:spPr>
          <a:xfrm>
            <a:off x="838200" y="1691323"/>
            <a:ext cx="37811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Serial number is required-can be found on base frame/back of usual manual/back of battery cover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F0F673-F988-02D5-A1A7-11B7F336F3FB}"/>
              </a:ext>
            </a:extLst>
          </p:cNvPr>
          <p:cNvSpPr txBox="1"/>
          <p:nvPr/>
        </p:nvSpPr>
        <p:spPr>
          <a:xfrm>
            <a:off x="845194" y="3016886"/>
            <a:ext cx="30521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Most cases </a:t>
            </a:r>
            <a:r>
              <a:rPr lang="en-US" dirty="0" err="1">
                <a:solidFill>
                  <a:schemeClr val="bg1"/>
                </a:solidFill>
              </a:rPr>
              <a:t>Bedtech</a:t>
            </a:r>
            <a:r>
              <a:rPr lang="en-US" dirty="0">
                <a:solidFill>
                  <a:schemeClr val="bg1"/>
                </a:solidFill>
              </a:rPr>
              <a:t> will contact the customer directly once Claims provides customer info to troubleshoot with the customer. </a:t>
            </a:r>
          </a:p>
        </p:txBody>
      </p:sp>
    </p:spTree>
    <p:extLst>
      <p:ext uri="{BB962C8B-B14F-4D97-AF65-F5344CB8AC3E}">
        <p14:creationId xmlns:p14="http://schemas.microsoft.com/office/powerpoint/2010/main" val="15020256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78645-9E03-C930-56D8-BE978D0DF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CHAIR</a:t>
            </a:r>
          </a:p>
        </p:txBody>
      </p:sp>
      <p:pic>
        <p:nvPicPr>
          <p:cNvPr id="5" name="Content Placeholder 4" descr="Text, letter&#10;&#10;Description automatically generated">
            <a:extLst>
              <a:ext uri="{FF2B5EF4-FFF2-40B4-BE49-F238E27FC236}">
                <a16:creationId xmlns:a16="http://schemas.microsoft.com/office/drawing/2014/main" id="{D52552C3-3CF2-F1D3-A1B7-395BB72C09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53649" y="1860528"/>
            <a:ext cx="5029200" cy="27178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CD2A2FF-654E-E3F3-3657-0C9608A62B68}"/>
              </a:ext>
            </a:extLst>
          </p:cNvPr>
          <p:cNvSpPr txBox="1"/>
          <p:nvPr/>
        </p:nvSpPr>
        <p:spPr>
          <a:xfrm>
            <a:off x="939114" y="1805759"/>
            <a:ext cx="3595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Tag can be found underneath footrest of item or attached to the frame of the item underneath.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BCA737-21CB-6B57-58C1-EC39F98200B7}"/>
              </a:ext>
            </a:extLst>
          </p:cNvPr>
          <p:cNvSpPr txBox="1"/>
          <p:nvPr/>
        </p:nvSpPr>
        <p:spPr>
          <a:xfrm>
            <a:off x="939114" y="3120524"/>
            <a:ext cx="27184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ID# is the serial # for Best items.</a:t>
            </a:r>
          </a:p>
        </p:txBody>
      </p:sp>
    </p:spTree>
    <p:extLst>
      <p:ext uri="{BB962C8B-B14F-4D97-AF65-F5344CB8AC3E}">
        <p14:creationId xmlns:p14="http://schemas.microsoft.com/office/powerpoint/2010/main" val="1534950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FEC1C-C07A-7E57-DA95-7305F268A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CLASSIC HOME</a:t>
            </a:r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58631DB4-C941-8654-2C9C-412599AA8C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38587" y="1529320"/>
            <a:ext cx="5594350" cy="419576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77FD4C0-2598-0DE0-4436-364FF1974405}"/>
              </a:ext>
            </a:extLst>
          </p:cNvPr>
          <p:cNvSpPr txBox="1"/>
          <p:nvPr/>
        </p:nvSpPr>
        <p:spPr>
          <a:xfrm>
            <a:off x="926756" y="1691323"/>
            <a:ext cx="35834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Has only a model number tag. Is required for claims submitted.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185696-9075-6771-B8BF-C88FBEC8251B}"/>
              </a:ext>
            </a:extLst>
          </p:cNvPr>
          <p:cNvSpPr txBox="1"/>
          <p:nvPr/>
        </p:nvSpPr>
        <p:spPr>
          <a:xfrm>
            <a:off x="926757" y="2647554"/>
            <a:ext cx="32868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The tag is usually underneath the item.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B0BEA0-494D-3DBF-F965-1AE7F04295FA}"/>
              </a:ext>
            </a:extLst>
          </p:cNvPr>
          <p:cNvSpPr txBox="1"/>
          <p:nvPr/>
        </p:nvSpPr>
        <p:spPr>
          <a:xfrm>
            <a:off x="926756" y="3663217"/>
            <a:ext cx="4102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All claims must be reported within a 10 day time frame from receipt of item into our warehouse. </a:t>
            </a:r>
          </a:p>
        </p:txBody>
      </p:sp>
    </p:spTree>
    <p:extLst>
      <p:ext uri="{BB962C8B-B14F-4D97-AF65-F5344CB8AC3E}">
        <p14:creationId xmlns:p14="http://schemas.microsoft.com/office/powerpoint/2010/main" val="13481224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55099-D2BD-7CE5-BFA0-FD6AF18F7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COASTER</a:t>
            </a:r>
          </a:p>
        </p:txBody>
      </p:sp>
      <p:pic>
        <p:nvPicPr>
          <p:cNvPr id="5" name="Content Placeholder 4" descr="Text, letter&#10;&#10;Description automatically generated">
            <a:extLst>
              <a:ext uri="{FF2B5EF4-FFF2-40B4-BE49-F238E27FC236}">
                <a16:creationId xmlns:a16="http://schemas.microsoft.com/office/drawing/2014/main" id="{360F45B1-C94D-195F-D759-0ADE3EDDB9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34199" y="1467537"/>
            <a:ext cx="3146822" cy="419576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80D8782-5426-D7AA-89C7-2AE4A1904337}"/>
              </a:ext>
            </a:extLst>
          </p:cNvPr>
          <p:cNvSpPr txBox="1"/>
          <p:nvPr/>
        </p:nvSpPr>
        <p:spPr>
          <a:xfrm>
            <a:off x="988540" y="1691323"/>
            <a:ext cx="36081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Tag is usually found on the back of the item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6100BC-1CE1-F6B0-9362-1ADE687F9423}"/>
              </a:ext>
            </a:extLst>
          </p:cNvPr>
          <p:cNvSpPr txBox="1"/>
          <p:nvPr/>
        </p:nvSpPr>
        <p:spPr>
          <a:xfrm>
            <a:off x="988540" y="4136475"/>
            <a:ext cx="52392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0" dirty="0">
                <a:solidFill>
                  <a:schemeClr val="bg1"/>
                </a:solidFill>
                <a:effectLst/>
                <a:latin typeface="SourceSansPro"/>
              </a:rPr>
              <a:t>Coaster Company of America warrants that its merchandise is free from manufacturing defect (workmanship and/or material) and will either give credit or replace defective parts to the retailer for a period of up to one (1) year from the date of purchase.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600C6F-D4A6-C52A-E027-0C1887887CFA}"/>
              </a:ext>
            </a:extLst>
          </p:cNvPr>
          <p:cNvSpPr txBox="1"/>
          <p:nvPr/>
        </p:nvSpPr>
        <p:spPr>
          <a:xfrm>
            <a:off x="988540" y="2693720"/>
            <a:ext cx="4104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Items do NOT have serial numbers only a manufacturer tag</a:t>
            </a:r>
          </a:p>
        </p:txBody>
      </p:sp>
    </p:spTree>
    <p:extLst>
      <p:ext uri="{BB962C8B-B14F-4D97-AF65-F5344CB8AC3E}">
        <p14:creationId xmlns:p14="http://schemas.microsoft.com/office/powerpoint/2010/main" val="9430847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E287-940A-84B0-8656-DFD8F2DFC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CRAFTMASTER</a:t>
            </a:r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CA7A850D-782A-5131-4323-61F88990F0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85238" y="1554034"/>
            <a:ext cx="4806762" cy="419576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FD1192A-6102-E581-327A-3EF3C7668E5A}"/>
              </a:ext>
            </a:extLst>
          </p:cNvPr>
          <p:cNvSpPr txBox="1"/>
          <p:nvPr/>
        </p:nvSpPr>
        <p:spPr>
          <a:xfrm>
            <a:off x="939114" y="1878227"/>
            <a:ext cx="4053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Tag is usually found underneath the cushions.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BE48D8-5DCE-74AE-1CC0-B186BDA34C73}"/>
              </a:ext>
            </a:extLst>
          </p:cNvPr>
          <p:cNvSpPr txBox="1"/>
          <p:nvPr/>
        </p:nvSpPr>
        <p:spPr>
          <a:xfrm>
            <a:off x="838200" y="3025463"/>
            <a:ext cx="3856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Items do NOT have serial numbers only manufacturer tags</a:t>
            </a:r>
          </a:p>
        </p:txBody>
      </p:sp>
    </p:spTree>
    <p:extLst>
      <p:ext uri="{BB962C8B-B14F-4D97-AF65-F5344CB8AC3E}">
        <p14:creationId xmlns:p14="http://schemas.microsoft.com/office/powerpoint/2010/main" val="25701800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AEE51-CD07-EF85-F3E6-080CA849E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CRESTVIEW</a:t>
            </a:r>
          </a:p>
        </p:txBody>
      </p:sp>
      <p:pic>
        <p:nvPicPr>
          <p:cNvPr id="5" name="Content Placeholder 4" descr="Text, letter&#10;&#10;Description automatically generated">
            <a:extLst>
              <a:ext uri="{FF2B5EF4-FFF2-40B4-BE49-F238E27FC236}">
                <a16:creationId xmlns:a16="http://schemas.microsoft.com/office/drawing/2014/main" id="{A7B07DE1-FADB-E789-56C3-E090EDB5BF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06978" y="1492249"/>
            <a:ext cx="3146822" cy="419576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3F3A610-475F-D0FA-55AA-BAD09B23B5D9}"/>
              </a:ext>
            </a:extLst>
          </p:cNvPr>
          <p:cNvSpPr txBox="1"/>
          <p:nvPr/>
        </p:nvSpPr>
        <p:spPr>
          <a:xfrm>
            <a:off x="939114" y="1691323"/>
            <a:ext cx="31468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Tag is found underneath or on back of item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DD003B-5EDA-F129-3642-57EF48A846A7}"/>
              </a:ext>
            </a:extLst>
          </p:cNvPr>
          <p:cNvSpPr txBox="1"/>
          <p:nvPr/>
        </p:nvSpPr>
        <p:spPr>
          <a:xfrm>
            <a:off x="708992" y="3663217"/>
            <a:ext cx="44978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Most claims must be reported within 10 days of receipt of item for claim approval.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09AC34-8437-5B76-479E-9F2ECF1825E6}"/>
              </a:ext>
            </a:extLst>
          </p:cNvPr>
          <p:cNvSpPr txBox="1"/>
          <p:nvPr/>
        </p:nvSpPr>
        <p:spPr>
          <a:xfrm>
            <a:off x="779328" y="2632904"/>
            <a:ext cx="3578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Items do NOT have serial numbers only manufacturer tag</a:t>
            </a:r>
          </a:p>
        </p:txBody>
      </p:sp>
    </p:spTree>
    <p:extLst>
      <p:ext uri="{BB962C8B-B14F-4D97-AF65-F5344CB8AC3E}">
        <p14:creationId xmlns:p14="http://schemas.microsoft.com/office/powerpoint/2010/main" val="6320378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AC0CB-F8B2-FCE0-73E0-55708957E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CROFT MATTRESS</a:t>
            </a:r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82FAF95E-DBE3-78E6-0D18-3CC9F25C47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77881" y="1263769"/>
            <a:ext cx="3089189" cy="502582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D165BCB-61C8-9871-88CB-80C5DDF9FC31}"/>
              </a:ext>
            </a:extLst>
          </p:cNvPr>
          <p:cNvSpPr txBox="1"/>
          <p:nvPr/>
        </p:nvSpPr>
        <p:spPr>
          <a:xfrm>
            <a:off x="838200" y="1691323"/>
            <a:ext cx="3571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Tag is sewn into mattress and is required for claim processing.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59B53E-335B-EA4F-DDAE-C2EFD99AB59A}"/>
              </a:ext>
            </a:extLst>
          </p:cNvPr>
          <p:cNvSpPr txBox="1"/>
          <p:nvPr/>
        </p:nvSpPr>
        <p:spPr>
          <a:xfrm>
            <a:off x="838199" y="2647554"/>
            <a:ext cx="48335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If customer wants mattress rebuilt, there is </a:t>
            </a:r>
            <a:r>
              <a:rPr lang="en-US" b="1" u="sng" dirty="0">
                <a:solidFill>
                  <a:schemeClr val="bg1"/>
                </a:solidFill>
              </a:rPr>
              <a:t>NOT</a:t>
            </a:r>
            <a:r>
              <a:rPr lang="en-US" dirty="0">
                <a:solidFill>
                  <a:schemeClr val="bg1"/>
                </a:solidFill>
              </a:rPr>
              <a:t> a replacement mattress given for customer use during the time the mattress is away for rebuild.</a:t>
            </a:r>
          </a:p>
        </p:txBody>
      </p:sp>
    </p:spTree>
    <p:extLst>
      <p:ext uri="{BB962C8B-B14F-4D97-AF65-F5344CB8AC3E}">
        <p14:creationId xmlns:p14="http://schemas.microsoft.com/office/powerpoint/2010/main" val="15717402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04EFA-C04F-9BDE-96FA-C2FA6A775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ELEMENTS CASEGOODS</a:t>
            </a:r>
          </a:p>
        </p:txBody>
      </p:sp>
      <p:pic>
        <p:nvPicPr>
          <p:cNvPr id="5" name="Content Placeholder 4" descr="Text, letter&#10;&#10;Description automatically generated">
            <a:extLst>
              <a:ext uri="{FF2B5EF4-FFF2-40B4-BE49-F238E27FC236}">
                <a16:creationId xmlns:a16="http://schemas.microsoft.com/office/drawing/2014/main" id="{4D585E6D-7EE2-53E5-9FED-E5F31C89CF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56268" y="1948913"/>
            <a:ext cx="3327400" cy="21209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F09121E-7B93-C529-BB6C-1D7B3FF8B5FD}"/>
              </a:ext>
            </a:extLst>
          </p:cNvPr>
          <p:cNvSpPr txBox="1"/>
          <p:nvPr/>
        </p:nvSpPr>
        <p:spPr>
          <a:xfrm>
            <a:off x="1281326" y="1862416"/>
            <a:ext cx="3583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Tag is found on back of item.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591E08-40EE-2EC4-ECAC-232851DFDFE0}"/>
              </a:ext>
            </a:extLst>
          </p:cNvPr>
          <p:cNvSpPr txBox="1"/>
          <p:nvPr/>
        </p:nvSpPr>
        <p:spPr>
          <a:xfrm>
            <a:off x="1281326" y="2402841"/>
            <a:ext cx="4402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Items do NOT have serial numbers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A795BB-3297-A89C-2C8E-5A4F4BBA0F45}"/>
              </a:ext>
            </a:extLst>
          </p:cNvPr>
          <p:cNvSpPr txBox="1"/>
          <p:nvPr/>
        </p:nvSpPr>
        <p:spPr>
          <a:xfrm>
            <a:off x="1281326" y="2962294"/>
            <a:ext cx="4933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effectLst/>
              </a:rPr>
              <a:t>Has a 1 year warranty only.</a:t>
            </a:r>
          </a:p>
        </p:txBody>
      </p:sp>
    </p:spTree>
    <p:extLst>
      <p:ext uri="{BB962C8B-B14F-4D97-AF65-F5344CB8AC3E}">
        <p14:creationId xmlns:p14="http://schemas.microsoft.com/office/powerpoint/2010/main" val="15320518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0DAA9-C827-0DA5-B3BC-F224EC6A4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ELEMENTS FABRIC</a:t>
            </a:r>
          </a:p>
        </p:txBody>
      </p:sp>
      <p:pic>
        <p:nvPicPr>
          <p:cNvPr id="5" name="Content Placeholder 4" descr="A picture containing text, newspaper&#10;&#10;Description automatically generated">
            <a:extLst>
              <a:ext uri="{FF2B5EF4-FFF2-40B4-BE49-F238E27FC236}">
                <a16:creationId xmlns:a16="http://schemas.microsoft.com/office/drawing/2014/main" id="{DD44C9FD-98F9-9873-8660-E75053B5EC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70563" y="1689662"/>
            <a:ext cx="3022600" cy="28067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C507545-5D67-AD82-1094-5C73FE5A9946}"/>
              </a:ext>
            </a:extLst>
          </p:cNvPr>
          <p:cNvSpPr txBox="1"/>
          <p:nvPr/>
        </p:nvSpPr>
        <p:spPr>
          <a:xfrm>
            <a:off x="1087395" y="1690027"/>
            <a:ext cx="36823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Tag is usually sewn onto the dust cover underneath item.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B0716E-26BF-9967-4152-A3E7BD92E953}"/>
              </a:ext>
            </a:extLst>
          </p:cNvPr>
          <p:cNvSpPr txBox="1"/>
          <p:nvPr/>
        </p:nvSpPr>
        <p:spPr>
          <a:xfrm>
            <a:off x="1087395" y="3660625"/>
            <a:ext cx="3991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Has a one year warranty only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0147A1-FEC9-80F1-E23A-EE51D70BF8C1}"/>
              </a:ext>
            </a:extLst>
          </p:cNvPr>
          <p:cNvSpPr txBox="1"/>
          <p:nvPr/>
        </p:nvSpPr>
        <p:spPr>
          <a:xfrm>
            <a:off x="1087395" y="2595950"/>
            <a:ext cx="36823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Items only have a manufacturer tag not a serial number</a:t>
            </a:r>
          </a:p>
        </p:txBody>
      </p:sp>
    </p:spTree>
    <p:extLst>
      <p:ext uri="{BB962C8B-B14F-4D97-AF65-F5344CB8AC3E}">
        <p14:creationId xmlns:p14="http://schemas.microsoft.com/office/powerpoint/2010/main" val="8298858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A9631-F421-C4E8-EC9A-E83E8A0C0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FEIZY RUGS</a:t>
            </a:r>
          </a:p>
        </p:txBody>
      </p:sp>
      <p:pic>
        <p:nvPicPr>
          <p:cNvPr id="5" name="Content Placeholder 4" descr="Text, letter&#10;&#10;Description automatically generated">
            <a:extLst>
              <a:ext uri="{FF2B5EF4-FFF2-40B4-BE49-F238E27FC236}">
                <a16:creationId xmlns:a16="http://schemas.microsoft.com/office/drawing/2014/main" id="{D8D0A84F-E6C1-438D-37E9-DCEC4AB6EE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81334" y="1566390"/>
            <a:ext cx="3146822" cy="419576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17F5B1F-C516-7EBA-BDF3-83A747CE045F}"/>
              </a:ext>
            </a:extLst>
          </p:cNvPr>
          <p:cNvSpPr txBox="1"/>
          <p:nvPr/>
        </p:nvSpPr>
        <p:spPr>
          <a:xfrm>
            <a:off x="963844" y="1989439"/>
            <a:ext cx="34969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Tag is found underneath the rug on one of the four corners</a:t>
            </a:r>
            <a:r>
              <a:rPr lang="en-US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3119B1-E04D-034B-928E-9C2EFF58544A}"/>
              </a:ext>
            </a:extLst>
          </p:cNvPr>
          <p:cNvSpPr txBox="1"/>
          <p:nvPr/>
        </p:nvSpPr>
        <p:spPr>
          <a:xfrm>
            <a:off x="963844" y="2788004"/>
            <a:ext cx="5132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Most rugs will show defects within the first 10 days if defective due to manufacturing.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1D83ED-E304-F57B-84CD-BB2319210125}"/>
              </a:ext>
            </a:extLst>
          </p:cNvPr>
          <p:cNvSpPr txBox="1"/>
          <p:nvPr/>
        </p:nvSpPr>
        <p:spPr>
          <a:xfrm>
            <a:off x="963844" y="3594609"/>
            <a:ext cx="43495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Wool Rugs-Natural shedding will occur and is not considered a defect.</a:t>
            </a:r>
          </a:p>
        </p:txBody>
      </p:sp>
    </p:spTree>
    <p:extLst>
      <p:ext uri="{BB962C8B-B14F-4D97-AF65-F5344CB8AC3E}">
        <p14:creationId xmlns:p14="http://schemas.microsoft.com/office/powerpoint/2010/main" val="1944034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29F2144-48B7-4730-955E-365ECED3A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65FF50-D2F9-4A4F-86ED-F101E172B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E11DA9-F508-AD12-AEC9-4A7320AEDA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513189"/>
            <a:ext cx="5797883" cy="2667000"/>
          </a:xfrm>
        </p:spPr>
        <p:txBody>
          <a:bodyPr anchor="b">
            <a:normAutofit/>
          </a:bodyPr>
          <a:lstStyle/>
          <a:p>
            <a:pPr algn="l"/>
            <a:r>
              <a:rPr lang="en-US" dirty="0">
                <a:solidFill>
                  <a:schemeClr val="tx2"/>
                </a:solidFill>
              </a:rPr>
              <a:t>Service order quick reference guide</a:t>
            </a:r>
          </a:p>
        </p:txBody>
      </p:sp>
      <p:pic>
        <p:nvPicPr>
          <p:cNvPr id="5" name="Picture 4" descr="A chair in the grass&#10;&#10;Description automatically generated with low confidence">
            <a:extLst>
              <a:ext uri="{FF2B5EF4-FFF2-40B4-BE49-F238E27FC236}">
                <a16:creationId xmlns:a16="http://schemas.microsoft.com/office/drawing/2014/main" id="{A1CDDBAC-5BA2-C2B1-F9A6-0C24ACFB30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603" r="21656"/>
          <a:stretch/>
        </p:blipFill>
        <p:spPr>
          <a:xfrm>
            <a:off x="7162800" y="10"/>
            <a:ext cx="5029200" cy="5693802"/>
          </a:xfrm>
          <a:prstGeom prst="rect">
            <a:avLst/>
          </a:prstGeom>
        </p:spPr>
      </p:pic>
      <p:sp>
        <p:nvSpPr>
          <p:cNvPr id="25" name="Rectangle 14">
            <a:extLst>
              <a:ext uri="{FF2B5EF4-FFF2-40B4-BE49-F238E27FC236}">
                <a16:creationId xmlns:a16="http://schemas.microsoft.com/office/drawing/2014/main" id="{04D834C7-8223-43DA-AA30-E15A1BC7B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93812"/>
            <a:ext cx="12192000" cy="1164188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62DE6C5-8EB8-4E41-B0FF-93563AA4C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061" y="5693811"/>
            <a:ext cx="12191999" cy="1164188"/>
          </a:xfrm>
          <a:prstGeom prst="rect">
            <a:avLst/>
          </a:prstGeom>
          <a:blipFill dpi="0" rotWithShape="1">
            <a:blip r:embed="rId4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A55AB1-A0F2-B60C-7E87-CC8F75E40FE0}"/>
              </a:ext>
            </a:extLst>
          </p:cNvPr>
          <p:cNvSpPr txBox="1"/>
          <p:nvPr/>
        </p:nvSpPr>
        <p:spPr>
          <a:xfrm>
            <a:off x="9607639" y="5493757"/>
            <a:ext cx="2584361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://www.flickr.com/photos/evaekeblad/3667609293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5" tooltip="https://creativecommons.org/licenses/by-nc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BY-SA-NC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5945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26CEB-6D18-C4AC-25F4-92D746D61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HARP &amp; FINIAL</a:t>
            </a:r>
          </a:p>
        </p:txBody>
      </p:sp>
      <p:pic>
        <p:nvPicPr>
          <p:cNvPr id="5" name="Content Placeholder 4" descr="Text, letter&#10;&#10;Description automatically generated">
            <a:extLst>
              <a:ext uri="{FF2B5EF4-FFF2-40B4-BE49-F238E27FC236}">
                <a16:creationId xmlns:a16="http://schemas.microsoft.com/office/drawing/2014/main" id="{2C44DA3C-6872-955C-91B1-BFE9BD14C3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87446" y="1691323"/>
            <a:ext cx="3990098" cy="3585012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890B537-CC0A-A3B5-98A5-234D53EDE515}"/>
              </a:ext>
            </a:extLst>
          </p:cNvPr>
          <p:cNvSpPr txBox="1"/>
          <p:nvPr/>
        </p:nvSpPr>
        <p:spPr>
          <a:xfrm>
            <a:off x="1014456" y="1691323"/>
            <a:ext cx="3361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Tag is found underneath item</a:t>
            </a:r>
            <a:r>
              <a:rPr lang="en-US" dirty="0"/>
              <a:t>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3E0984-CED8-5B5C-5BF9-F3C3B94170C3}"/>
              </a:ext>
            </a:extLst>
          </p:cNvPr>
          <p:cNvSpPr txBox="1"/>
          <p:nvPr/>
        </p:nvSpPr>
        <p:spPr>
          <a:xfrm>
            <a:off x="838200" y="4023989"/>
            <a:ext cx="39900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HARP &amp; FINIAL DOES NOT SALE REPLACEMENT PARTS FOR OUT OF WARRANTY ITEMS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C87221-9A8C-35CD-F071-15E21160BA34}"/>
              </a:ext>
            </a:extLst>
          </p:cNvPr>
          <p:cNvSpPr txBox="1"/>
          <p:nvPr/>
        </p:nvSpPr>
        <p:spPr>
          <a:xfrm>
            <a:off x="1014456" y="2693720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No serial numbers only manufacturer tag</a:t>
            </a:r>
          </a:p>
        </p:txBody>
      </p:sp>
    </p:spTree>
    <p:extLst>
      <p:ext uri="{BB962C8B-B14F-4D97-AF65-F5344CB8AC3E}">
        <p14:creationId xmlns:p14="http://schemas.microsoft.com/office/powerpoint/2010/main" val="30186884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E833E-F223-519A-3979-82BED68E4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 LIFE</a:t>
            </a:r>
          </a:p>
        </p:txBody>
      </p:sp>
      <p:pic>
        <p:nvPicPr>
          <p:cNvPr id="5" name="Content Placeholder 4" descr="Table&#10;&#10;Description automatically generated with medium confidence">
            <a:extLst>
              <a:ext uri="{FF2B5EF4-FFF2-40B4-BE49-F238E27FC236}">
                <a16:creationId xmlns:a16="http://schemas.microsoft.com/office/drawing/2014/main" id="{939820DC-F8C7-7687-99D9-5E6196080E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50603" y="1487938"/>
            <a:ext cx="5936652" cy="2960494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7E7A64D-130E-7112-F112-7F519A08B15C}"/>
              </a:ext>
            </a:extLst>
          </p:cNvPr>
          <p:cNvSpPr txBox="1"/>
          <p:nvPr/>
        </p:nvSpPr>
        <p:spPr>
          <a:xfrm>
            <a:off x="750628" y="1691323"/>
            <a:ext cx="30552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Tag is found underneath footrest of item</a:t>
            </a:r>
          </a:p>
        </p:txBody>
      </p:sp>
    </p:spTree>
    <p:extLst>
      <p:ext uri="{BB962C8B-B14F-4D97-AF65-F5344CB8AC3E}">
        <p14:creationId xmlns:p14="http://schemas.microsoft.com/office/powerpoint/2010/main" val="35581210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AEF26-6C18-27E0-506A-AF1022161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INTERNATIONAL FURNITURE DIRECT (IFD)</a:t>
            </a:r>
          </a:p>
        </p:txBody>
      </p:sp>
      <p:pic>
        <p:nvPicPr>
          <p:cNvPr id="5" name="Content Placeholder 4" descr="Qr code&#10;&#10;Description automatically generated with low confidence">
            <a:extLst>
              <a:ext uri="{FF2B5EF4-FFF2-40B4-BE49-F238E27FC236}">
                <a16:creationId xmlns:a16="http://schemas.microsoft.com/office/drawing/2014/main" id="{91151973-3883-F4AE-1953-226E3C36CD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97650" y="1691323"/>
            <a:ext cx="5594350" cy="419576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7A6DAFB-7391-CD17-BD86-5826A521271E}"/>
              </a:ext>
            </a:extLst>
          </p:cNvPr>
          <p:cNvSpPr txBox="1"/>
          <p:nvPr/>
        </p:nvSpPr>
        <p:spPr>
          <a:xfrm>
            <a:off x="838200" y="1691323"/>
            <a:ext cx="4756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Tag is usually found on the back of the item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F703BE-3B7F-8782-9425-26491DF69F5A}"/>
              </a:ext>
            </a:extLst>
          </p:cNvPr>
          <p:cNvSpPr txBox="1"/>
          <p:nvPr/>
        </p:nvSpPr>
        <p:spPr>
          <a:xfrm>
            <a:off x="768627" y="3471275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Has only a 1 year warranty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FB7904-E749-916C-F149-4D685FF49C6B}"/>
              </a:ext>
            </a:extLst>
          </p:cNvPr>
          <p:cNvSpPr txBox="1"/>
          <p:nvPr/>
        </p:nvSpPr>
        <p:spPr>
          <a:xfrm>
            <a:off x="715618" y="2474843"/>
            <a:ext cx="38166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Items do NOT have serial numbers only manufacturer tags</a:t>
            </a:r>
          </a:p>
        </p:txBody>
      </p:sp>
    </p:spTree>
    <p:extLst>
      <p:ext uri="{BB962C8B-B14F-4D97-AF65-F5344CB8AC3E}">
        <p14:creationId xmlns:p14="http://schemas.microsoft.com/office/powerpoint/2010/main" val="21723361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37214-9481-0FB7-5357-81BD7F86F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KLAUSSNER </a:t>
            </a:r>
          </a:p>
        </p:txBody>
      </p:sp>
      <p:pic>
        <p:nvPicPr>
          <p:cNvPr id="5" name="Content Placeholder 4" descr="Text, letter&#10;&#10;Description automatically generated">
            <a:extLst>
              <a:ext uri="{FF2B5EF4-FFF2-40B4-BE49-F238E27FC236}">
                <a16:creationId xmlns:a16="http://schemas.microsoft.com/office/drawing/2014/main" id="{21194699-12B2-93F5-0123-B9848BFD9E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66504" y="1318762"/>
            <a:ext cx="3755923" cy="500789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46C024A-76A9-9807-005E-C17BE81521CA}"/>
              </a:ext>
            </a:extLst>
          </p:cNvPr>
          <p:cNvSpPr txBox="1"/>
          <p:nvPr/>
        </p:nvSpPr>
        <p:spPr>
          <a:xfrm>
            <a:off x="924697" y="1518329"/>
            <a:ext cx="44360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Stationary-Tag is found underneath cushions or dust cover underneath item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A5B08E-3BA8-0592-F0A1-E15F287FF2BA}"/>
              </a:ext>
            </a:extLst>
          </p:cNvPr>
          <p:cNvSpPr txBox="1"/>
          <p:nvPr/>
        </p:nvSpPr>
        <p:spPr>
          <a:xfrm>
            <a:off x="888158" y="2360140"/>
            <a:ext cx="4040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Motion-Tag is found underneath the footrest when reclined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45CA1E-FF6B-93CA-7D5F-BF71F0C9E727}"/>
              </a:ext>
            </a:extLst>
          </p:cNvPr>
          <p:cNvSpPr txBox="1"/>
          <p:nvPr/>
        </p:nvSpPr>
        <p:spPr>
          <a:xfrm>
            <a:off x="888158" y="3201951"/>
            <a:ext cx="48582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Reference Klaussner warranty on their website for the different time lengths on various sections of the items coverage</a:t>
            </a:r>
          </a:p>
        </p:txBody>
      </p:sp>
    </p:spTree>
    <p:extLst>
      <p:ext uri="{BB962C8B-B14F-4D97-AF65-F5344CB8AC3E}">
        <p14:creationId xmlns:p14="http://schemas.microsoft.com/office/powerpoint/2010/main" val="13786349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1173A-B3FF-11C8-A920-D9D020762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LA-Z-BOY</a:t>
            </a:r>
          </a:p>
        </p:txBody>
      </p:sp>
      <p:pic>
        <p:nvPicPr>
          <p:cNvPr id="5" name="Content Placeholder 4" descr="A picture containing text, newspaper&#10;&#10;Description automatically generated">
            <a:extLst>
              <a:ext uri="{FF2B5EF4-FFF2-40B4-BE49-F238E27FC236}">
                <a16:creationId xmlns:a16="http://schemas.microsoft.com/office/drawing/2014/main" id="{4E1D08D8-3410-C41D-25D1-5413E6913C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06978" y="1442823"/>
            <a:ext cx="3950172" cy="5266896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6ADBA9-41E8-5E18-E9BF-7274AAB16979}"/>
              </a:ext>
            </a:extLst>
          </p:cNvPr>
          <p:cNvSpPr txBox="1"/>
          <p:nvPr/>
        </p:nvSpPr>
        <p:spPr>
          <a:xfrm>
            <a:off x="751703" y="1453627"/>
            <a:ext cx="4907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Stationary-Tag is found underneath cushions or underneath on the dust cover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EE3F9A-694C-3E10-089E-3E5EFF40F64C}"/>
              </a:ext>
            </a:extLst>
          </p:cNvPr>
          <p:cNvSpPr txBox="1"/>
          <p:nvPr/>
        </p:nvSpPr>
        <p:spPr>
          <a:xfrm>
            <a:off x="751703" y="2273643"/>
            <a:ext cx="42404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Motion-Tag is found underneath the footrest when reclined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ADC594-E0B8-CE76-3B4D-A6E4E685C8CE}"/>
              </a:ext>
            </a:extLst>
          </p:cNvPr>
          <p:cNvSpPr txBox="1"/>
          <p:nvPr/>
        </p:nvSpPr>
        <p:spPr>
          <a:xfrm>
            <a:off x="751703" y="3277191"/>
            <a:ext cx="66252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Visit  </a:t>
            </a:r>
            <a:r>
              <a:rPr lang="en-US" dirty="0">
                <a:hlinkClick r:id="rId3"/>
              </a:rPr>
              <a:t>www.la-z-boy.com/content/customercare/parts-warranty</a:t>
            </a:r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for the full list of the warranty lengths on various parts of the items</a:t>
            </a:r>
          </a:p>
        </p:txBody>
      </p:sp>
    </p:spTree>
    <p:extLst>
      <p:ext uri="{BB962C8B-B14F-4D97-AF65-F5344CB8AC3E}">
        <p14:creationId xmlns:p14="http://schemas.microsoft.com/office/powerpoint/2010/main" val="41021097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AD8CE-E49C-458F-F4BB-1ADF13B38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CLASSIC</a:t>
            </a:r>
          </a:p>
        </p:txBody>
      </p:sp>
      <p:pic>
        <p:nvPicPr>
          <p:cNvPr id="5" name="Content Placeholder 4" descr="Text, whiteboard&#10;&#10;Description automatically generated">
            <a:extLst>
              <a:ext uri="{FF2B5EF4-FFF2-40B4-BE49-F238E27FC236}">
                <a16:creationId xmlns:a16="http://schemas.microsoft.com/office/drawing/2014/main" id="{36B3D1BF-4856-CF19-3C8F-F9936249AA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5514" y="1331118"/>
            <a:ext cx="5766486" cy="4575412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78931D-43B2-B99B-0BE5-0096E0952CB6}"/>
              </a:ext>
            </a:extLst>
          </p:cNvPr>
          <p:cNvSpPr txBox="1"/>
          <p:nvPr/>
        </p:nvSpPr>
        <p:spPr>
          <a:xfrm>
            <a:off x="654909" y="1691323"/>
            <a:ext cx="47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Found underneath footrest of motion items or on the back of the case good items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E4F2A8-6487-D71E-269E-E6BDF1735F26}"/>
              </a:ext>
            </a:extLst>
          </p:cNvPr>
          <p:cNvSpPr txBox="1"/>
          <p:nvPr/>
        </p:nvSpPr>
        <p:spPr>
          <a:xfrm>
            <a:off x="654909" y="2808161"/>
            <a:ext cx="3856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Items do NOT have serial numbers only have manufacturer tags</a:t>
            </a:r>
          </a:p>
        </p:txBody>
      </p:sp>
    </p:spTree>
    <p:extLst>
      <p:ext uri="{BB962C8B-B14F-4D97-AF65-F5344CB8AC3E}">
        <p14:creationId xmlns:p14="http://schemas.microsoft.com/office/powerpoint/2010/main" val="41698058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AFE25-A0C6-B9BD-0AA0-10CB99C58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PACIFIC DIRECT (NPD)</a:t>
            </a:r>
          </a:p>
        </p:txBody>
      </p:sp>
      <p:pic>
        <p:nvPicPr>
          <p:cNvPr id="5" name="Content Placeholder 4" descr="Text, letter&#10;&#10;Description automatically generated">
            <a:extLst>
              <a:ext uri="{FF2B5EF4-FFF2-40B4-BE49-F238E27FC236}">
                <a16:creationId xmlns:a16="http://schemas.microsoft.com/office/drawing/2014/main" id="{A80735BF-D825-038C-6AC5-8E5EB88FC6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53023" y="1566390"/>
            <a:ext cx="3542399" cy="4723199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1BB3E1F-B063-B3DF-9153-39C9F3F90BC1}"/>
              </a:ext>
            </a:extLst>
          </p:cNvPr>
          <p:cNvSpPr txBox="1"/>
          <p:nvPr/>
        </p:nvSpPr>
        <p:spPr>
          <a:xfrm>
            <a:off x="1112108" y="1691323"/>
            <a:ext cx="42754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Tag is found underneath the item or   on the back of most case good pieces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BA7A3C-5874-437F-A0E1-719B69B7E28B}"/>
              </a:ext>
            </a:extLst>
          </p:cNvPr>
          <p:cNvSpPr txBox="1"/>
          <p:nvPr/>
        </p:nvSpPr>
        <p:spPr>
          <a:xfrm>
            <a:off x="1112108" y="3780225"/>
            <a:ext cx="55234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b="0" i="0" u="none" strike="noStrike" dirty="0">
              <a:solidFill>
                <a:schemeClr val="bg1"/>
              </a:solidFill>
              <a:effectLst/>
              <a:latin typeface="Kalinga" panose="020B0604020202020204" pitchFamily="34" charset="0"/>
            </a:endParaRPr>
          </a:p>
          <a:p>
            <a:r>
              <a:rPr lang="en-US" b="0" i="0" u="none" strike="noStrike" dirty="0">
                <a:solidFill>
                  <a:schemeClr val="bg1"/>
                </a:solidFill>
                <a:effectLst/>
                <a:latin typeface="Kalinga" panose="020B0604020202020204" pitchFamily="34" charset="0"/>
              </a:rPr>
              <a:t>NPD warrants that its merchandise is free from manufacturing defects and will either give credit, replace defective parts, or replace defective merchandise for a period of one year from the invoice date</a:t>
            </a:r>
            <a:r>
              <a:rPr lang="en-US" b="0" i="0" u="none" strike="noStrike" dirty="0">
                <a:solidFill>
                  <a:srgbClr val="595959"/>
                </a:solidFill>
                <a:effectLst/>
                <a:latin typeface="Kalinga" panose="020B0604020202020204" pitchFamily="34" charset="0"/>
              </a:rPr>
              <a:t>.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98CFE2-A334-AC17-E3B5-003CE99016D6}"/>
              </a:ext>
            </a:extLst>
          </p:cNvPr>
          <p:cNvSpPr txBox="1"/>
          <p:nvPr/>
        </p:nvSpPr>
        <p:spPr>
          <a:xfrm>
            <a:off x="1112108" y="2810728"/>
            <a:ext cx="45328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Items do NOT have serial numbers only manufacturer tags</a:t>
            </a:r>
          </a:p>
        </p:txBody>
      </p:sp>
    </p:spTree>
    <p:extLst>
      <p:ext uri="{BB962C8B-B14F-4D97-AF65-F5344CB8AC3E}">
        <p14:creationId xmlns:p14="http://schemas.microsoft.com/office/powerpoint/2010/main" val="12872599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C427A-DD43-F4EE-0B85-C677D922E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NORWALK</a:t>
            </a:r>
          </a:p>
        </p:txBody>
      </p:sp>
      <p:pic>
        <p:nvPicPr>
          <p:cNvPr id="5" name="Content Placeholder 4" descr="Graphical user interface, text, chat or text message&#10;&#10;Description automatically generated">
            <a:extLst>
              <a:ext uri="{FF2B5EF4-FFF2-40B4-BE49-F238E27FC236}">
                <a16:creationId xmlns:a16="http://schemas.microsoft.com/office/drawing/2014/main" id="{50C53F2F-B177-0645-283F-83429821C9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9876" y="2776859"/>
            <a:ext cx="5441521" cy="408114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BDE3E4-FA38-B485-EA2D-CFE7DD5CD86C}"/>
              </a:ext>
            </a:extLst>
          </p:cNvPr>
          <p:cNvSpPr txBox="1"/>
          <p:nvPr/>
        </p:nvSpPr>
        <p:spPr>
          <a:xfrm>
            <a:off x="838200" y="1691323"/>
            <a:ext cx="3682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Tag is found underneath cushion or footrest of item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5AB72F3-F04D-9938-2EC9-10608AFF13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1397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5035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6D9B4-1DC6-416E-FEE7-149B4097C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PROGRESSIVE FURNITURE</a:t>
            </a:r>
          </a:p>
        </p:txBody>
      </p:sp>
      <p:pic>
        <p:nvPicPr>
          <p:cNvPr id="5" name="Content Placeholder 4" descr="Text, letter&#10;&#10;Description automatically generated">
            <a:extLst>
              <a:ext uri="{FF2B5EF4-FFF2-40B4-BE49-F238E27FC236}">
                <a16:creationId xmlns:a16="http://schemas.microsoft.com/office/drawing/2014/main" id="{F3F9F959-5294-FCD1-4536-E563950A12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73561" y="1419843"/>
            <a:ext cx="3954146" cy="527219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8350642-E6A0-EE09-A85B-F78E2495B793}"/>
              </a:ext>
            </a:extLst>
          </p:cNvPr>
          <p:cNvSpPr txBox="1"/>
          <p:nvPr/>
        </p:nvSpPr>
        <p:spPr>
          <a:xfrm>
            <a:off x="1025610" y="1691323"/>
            <a:ext cx="3818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Tag is found on the back of items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E413A8-3EB9-36E6-4DD4-FA1FD8D0C2CF}"/>
              </a:ext>
            </a:extLst>
          </p:cNvPr>
          <p:cNvSpPr txBox="1"/>
          <p:nvPr/>
        </p:nvSpPr>
        <p:spPr>
          <a:xfrm>
            <a:off x="1025610" y="2298356"/>
            <a:ext cx="3954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Warranty is only 1 year</a:t>
            </a:r>
          </a:p>
        </p:txBody>
      </p:sp>
    </p:spTree>
    <p:extLst>
      <p:ext uri="{BB962C8B-B14F-4D97-AF65-F5344CB8AC3E}">
        <p14:creationId xmlns:p14="http://schemas.microsoft.com/office/powerpoint/2010/main" val="25981649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7AD67-2829-3C71-31FF-781E9F46B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SERTA MATTRESS </a:t>
            </a:r>
          </a:p>
        </p:txBody>
      </p:sp>
      <p:pic>
        <p:nvPicPr>
          <p:cNvPr id="5" name="Content Placeholder 4" descr="A piece of paper with text on it&#10;&#10;Description automatically generated with medium confidence">
            <a:extLst>
              <a:ext uri="{FF2B5EF4-FFF2-40B4-BE49-F238E27FC236}">
                <a16:creationId xmlns:a16="http://schemas.microsoft.com/office/drawing/2014/main" id="{6CFB8397-0AAF-E1DC-368A-231B69A807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97827" y="1331118"/>
            <a:ext cx="6067597" cy="455069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0278751-CAF9-9AF2-904B-30155D922227}"/>
              </a:ext>
            </a:extLst>
          </p:cNvPr>
          <p:cNvSpPr txBox="1"/>
          <p:nvPr/>
        </p:nvSpPr>
        <p:spPr>
          <a:xfrm>
            <a:off x="951470" y="1495167"/>
            <a:ext cx="3991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Law tag is found sewn into mattress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B59029-90CC-A10C-D361-4ED756FFB79A}"/>
              </a:ext>
            </a:extLst>
          </p:cNvPr>
          <p:cNvSpPr txBox="1"/>
          <p:nvPr/>
        </p:nvSpPr>
        <p:spPr>
          <a:xfrm>
            <a:off x="951470" y="2051222"/>
            <a:ext cx="33981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Photo of tag must be legible –M# &amp; Mattress number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6933E9-66EF-E5E7-D9A3-1470551F5687}"/>
              </a:ext>
            </a:extLst>
          </p:cNvPr>
          <p:cNvSpPr txBox="1"/>
          <p:nvPr/>
        </p:nvSpPr>
        <p:spPr>
          <a:xfrm>
            <a:off x="960738" y="2960136"/>
            <a:ext cx="2607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Removal of law tag voids warranty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2AF41F-C7D2-8262-5587-A779BE852F30}"/>
              </a:ext>
            </a:extLst>
          </p:cNvPr>
          <p:cNvSpPr txBox="1"/>
          <p:nvPr/>
        </p:nvSpPr>
        <p:spPr>
          <a:xfrm>
            <a:off x="1022522" y="3869050"/>
            <a:ext cx="2733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Stains on mattress voids the warranty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53B7D5-B82A-37D1-438B-71780B841AA9}"/>
              </a:ext>
            </a:extLst>
          </p:cNvPr>
          <p:cNvSpPr txBox="1"/>
          <p:nvPr/>
        </p:nvSpPr>
        <p:spPr>
          <a:xfrm>
            <a:off x="1022522" y="4777965"/>
            <a:ext cx="29223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Improper support system voids the warranty</a:t>
            </a:r>
          </a:p>
        </p:txBody>
      </p:sp>
    </p:spTree>
    <p:extLst>
      <p:ext uri="{BB962C8B-B14F-4D97-AF65-F5344CB8AC3E}">
        <p14:creationId xmlns:p14="http://schemas.microsoft.com/office/powerpoint/2010/main" val="2907357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45AEA-A173-417F-C58B-8073A57C5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212"/>
            <a:ext cx="10515600" cy="1186247"/>
          </a:xfrm>
        </p:spPr>
        <p:txBody>
          <a:bodyPr/>
          <a:lstStyle/>
          <a:p>
            <a:r>
              <a:rPr lang="en-US" dirty="0"/>
              <a:t>Stock or Customer Info Basics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15F3BA-2385-9D0A-746A-B86FF8DB3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9178"/>
            <a:ext cx="10515600" cy="5597610"/>
          </a:xfrm>
        </p:spPr>
        <p:txBody>
          <a:bodyPr anchor="t">
            <a:normAutofit lnSpcReduction="10000"/>
          </a:bodyPr>
          <a:lstStyle/>
          <a:p>
            <a:r>
              <a:rPr lang="en-US" sz="2000" dirty="0"/>
              <a:t>*Three photos needed (overall, issue, and S#/Model tag)</a:t>
            </a:r>
          </a:p>
          <a:p>
            <a:r>
              <a:rPr lang="en-US" sz="2000" dirty="0"/>
              <a:t>*Specific Location of Issue(s)</a:t>
            </a:r>
          </a:p>
          <a:p>
            <a:pPr>
              <a:buFont typeface="Wingdings" pitchFamily="2" charset="2"/>
              <a:buChar char="v"/>
            </a:pPr>
            <a:r>
              <a:rPr lang="en-US" sz="2000" u="sng" dirty="0"/>
              <a:t>EXAMPLES:</a:t>
            </a:r>
          </a:p>
          <a:p>
            <a:pPr marL="0" indent="0">
              <a:buNone/>
            </a:pPr>
            <a:r>
              <a:rPr lang="en-US" sz="2000" dirty="0"/>
              <a:t>	</a:t>
            </a:r>
            <a:r>
              <a:rPr lang="en-US" sz="1600" dirty="0"/>
              <a:t>-Outside Back Panel</a:t>
            </a:r>
          </a:p>
          <a:p>
            <a:pPr marL="0" indent="0">
              <a:buNone/>
            </a:pPr>
            <a:r>
              <a:rPr lang="en-US" sz="1600" dirty="0"/>
              <a:t>	-Inside Backrest</a:t>
            </a:r>
          </a:p>
          <a:p>
            <a:pPr marL="0" indent="0">
              <a:buNone/>
            </a:pPr>
            <a:r>
              <a:rPr lang="en-US" sz="1600" dirty="0"/>
              <a:t>	-Seat (Left Facing/Middle/Right Facing</a:t>
            </a:r>
          </a:p>
          <a:p>
            <a:pPr marL="0" indent="0">
              <a:buNone/>
            </a:pPr>
            <a:r>
              <a:rPr lang="en-US" sz="1600" dirty="0"/>
              <a:t>	-Arm (Left Facing/Right Facing)</a:t>
            </a:r>
          </a:p>
          <a:p>
            <a:pPr marL="0" indent="0">
              <a:buNone/>
            </a:pPr>
            <a:r>
              <a:rPr lang="en-US" sz="1600" dirty="0"/>
              <a:t>	-Legs (Front/Back)</a:t>
            </a:r>
          </a:p>
          <a:p>
            <a:pPr marL="0" indent="0">
              <a:buNone/>
            </a:pPr>
            <a:r>
              <a:rPr lang="en-US" sz="1600" dirty="0"/>
              <a:t>**If you move the item to 999-Make sure a transfer is done</a:t>
            </a:r>
          </a:p>
          <a:p>
            <a:pPr marL="0" indent="0">
              <a:buNone/>
            </a:pPr>
            <a:r>
              <a:rPr lang="en-US" sz="1600" dirty="0"/>
              <a:t>**Anything you do for a service order, input the notes into the service order.</a:t>
            </a:r>
          </a:p>
          <a:p>
            <a:pPr marL="0" indent="0">
              <a:buNone/>
            </a:pPr>
            <a:r>
              <a:rPr lang="en-US" sz="1600" dirty="0"/>
              <a:t>	EXAMPLE: Swapping out for customer-put that you have an exchange already in for the customer on 	the service order.</a:t>
            </a:r>
          </a:p>
          <a:p>
            <a:pPr>
              <a:lnSpc>
                <a:spcPct val="100000"/>
              </a:lnSpc>
              <a:buFont typeface="Wingdings" pitchFamily="2" charset="2"/>
              <a:buChar char="Ø"/>
            </a:pPr>
            <a:r>
              <a:rPr lang="en-US" dirty="0"/>
              <a:t>**MAKE SURE YOU VERIFY THE PHONE # FOR THE CUSTOMER TO BE CONTACTED**</a:t>
            </a:r>
          </a:p>
        </p:txBody>
      </p:sp>
    </p:spTree>
    <p:extLst>
      <p:ext uri="{BB962C8B-B14F-4D97-AF65-F5344CB8AC3E}">
        <p14:creationId xmlns:p14="http://schemas.microsoft.com/office/powerpoint/2010/main" val="18653316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42B62-5B21-C95D-DD9C-07FFCCBD3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SIMMONS MATTRESS</a:t>
            </a:r>
          </a:p>
        </p:txBody>
      </p:sp>
      <p:pic>
        <p:nvPicPr>
          <p:cNvPr id="5" name="Content Placeholder 4" descr="A picture containing text, newspaper, receipt, sign&#10;&#10;Description automatically generated">
            <a:extLst>
              <a:ext uri="{FF2B5EF4-FFF2-40B4-BE49-F238E27FC236}">
                <a16:creationId xmlns:a16="http://schemas.microsoft.com/office/drawing/2014/main" id="{7331941C-1D08-5496-32E2-B38720A434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31469" y="1691323"/>
            <a:ext cx="4460531" cy="419576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55FB689-7B9B-D22D-41FA-B4AE2FB13198}"/>
              </a:ext>
            </a:extLst>
          </p:cNvPr>
          <p:cNvSpPr txBox="1"/>
          <p:nvPr/>
        </p:nvSpPr>
        <p:spPr>
          <a:xfrm>
            <a:off x="838200" y="1615630"/>
            <a:ext cx="4460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Tag is sewn into the mattress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80FFA4-162B-7E64-8B3C-A52638EEC043}"/>
              </a:ext>
            </a:extLst>
          </p:cNvPr>
          <p:cNvSpPr txBox="1"/>
          <p:nvPr/>
        </p:nvSpPr>
        <p:spPr>
          <a:xfrm>
            <a:off x="838200" y="2137719"/>
            <a:ext cx="37440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Photos of the tag must be legible-M# and Mattress number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F2A28A-5EFC-B42F-01F5-FDBD87E62EF6}"/>
              </a:ext>
            </a:extLst>
          </p:cNvPr>
          <p:cNvSpPr txBox="1"/>
          <p:nvPr/>
        </p:nvSpPr>
        <p:spPr>
          <a:xfrm>
            <a:off x="838200" y="2936807"/>
            <a:ext cx="2928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Removal of Law tag voids the warranty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9D25CC-5FE5-F292-645D-1C2BF8A52705}"/>
              </a:ext>
            </a:extLst>
          </p:cNvPr>
          <p:cNvSpPr txBox="1"/>
          <p:nvPr/>
        </p:nvSpPr>
        <p:spPr>
          <a:xfrm>
            <a:off x="803189" y="3735895"/>
            <a:ext cx="3336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Stains on the mattress voids the warranty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BF2F41-8733-559D-AA5C-8FF85FB585A2}"/>
              </a:ext>
            </a:extLst>
          </p:cNvPr>
          <p:cNvSpPr txBox="1"/>
          <p:nvPr/>
        </p:nvSpPr>
        <p:spPr>
          <a:xfrm>
            <a:off x="803189" y="4534983"/>
            <a:ext cx="3048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Improper support system will void the warranty</a:t>
            </a:r>
          </a:p>
        </p:txBody>
      </p:sp>
    </p:spTree>
    <p:extLst>
      <p:ext uri="{BB962C8B-B14F-4D97-AF65-F5344CB8AC3E}">
        <p14:creationId xmlns:p14="http://schemas.microsoft.com/office/powerpoint/2010/main" val="12320840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80F2B-52CD-6262-9F68-5EE2048DB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SMART FLEX </a:t>
            </a:r>
          </a:p>
        </p:txBody>
      </p:sp>
      <p:pic>
        <p:nvPicPr>
          <p:cNvPr id="5" name="Content Placeholder 4" descr="A picture containing text&#10;&#10;Description automatically generated">
            <a:extLst>
              <a:ext uri="{FF2B5EF4-FFF2-40B4-BE49-F238E27FC236}">
                <a16:creationId xmlns:a16="http://schemas.microsoft.com/office/drawing/2014/main" id="{7C3EE02D-A5C1-1530-14E5-EE55EE9B7B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0854" y="1244217"/>
            <a:ext cx="1857632" cy="247684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324191B-DAB2-C446-B64F-7885C9734EA7}"/>
              </a:ext>
            </a:extLst>
          </p:cNvPr>
          <p:cNvSpPr txBox="1"/>
          <p:nvPr/>
        </p:nvSpPr>
        <p:spPr>
          <a:xfrm>
            <a:off x="704335" y="1691323"/>
            <a:ext cx="4176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Tag is found on the frame of the base or user manual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EC2C9E-09B4-C4EF-5073-488FC481F0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0778" y="-104280"/>
            <a:ext cx="6050692" cy="741453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9DDAF09-1844-AA04-6375-BC5E7A9E7451}"/>
              </a:ext>
            </a:extLst>
          </p:cNvPr>
          <p:cNvSpPr txBox="1"/>
          <p:nvPr/>
        </p:nvSpPr>
        <p:spPr>
          <a:xfrm>
            <a:off x="625046" y="3966348"/>
            <a:ext cx="43423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Customer contacts Smart flex directly to troubleshoot 888-444-9888</a:t>
            </a:r>
          </a:p>
        </p:txBody>
      </p:sp>
    </p:spTree>
    <p:extLst>
      <p:ext uri="{BB962C8B-B14F-4D97-AF65-F5344CB8AC3E}">
        <p14:creationId xmlns:p14="http://schemas.microsoft.com/office/powerpoint/2010/main" val="9239593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10122-751E-B038-5CC7-404FE91E7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SOFTLINE</a:t>
            </a:r>
          </a:p>
        </p:txBody>
      </p:sp>
      <p:pic>
        <p:nvPicPr>
          <p:cNvPr id="5" name="Content Placeholder 4" descr="Text, letter&#10;&#10;Description automatically generated">
            <a:extLst>
              <a:ext uri="{FF2B5EF4-FFF2-40B4-BE49-F238E27FC236}">
                <a16:creationId xmlns:a16="http://schemas.microsoft.com/office/drawing/2014/main" id="{D81CEC16-4C27-FE0B-607B-6DED0FEAB0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16976" y="45651"/>
            <a:ext cx="5075024" cy="676669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48C466-C567-AAE8-5C3D-7AF0652598E7}"/>
              </a:ext>
            </a:extLst>
          </p:cNvPr>
          <p:cNvSpPr txBox="1"/>
          <p:nvPr/>
        </p:nvSpPr>
        <p:spPr>
          <a:xfrm>
            <a:off x="729048" y="1493615"/>
            <a:ext cx="390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Tag is found underneath cushions or underneath item on dust cover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325C10-0134-C3E3-1BA2-0E7E5AB43C25}"/>
              </a:ext>
            </a:extLst>
          </p:cNvPr>
          <p:cNvSpPr txBox="1"/>
          <p:nvPr/>
        </p:nvSpPr>
        <p:spPr>
          <a:xfrm>
            <a:off x="838200" y="2634512"/>
            <a:ext cx="3659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Has a two year warranty</a:t>
            </a:r>
          </a:p>
        </p:txBody>
      </p:sp>
    </p:spTree>
    <p:extLst>
      <p:ext uri="{BB962C8B-B14F-4D97-AF65-F5344CB8AC3E}">
        <p14:creationId xmlns:p14="http://schemas.microsoft.com/office/powerpoint/2010/main" val="25257711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08B75F-3756-DE1C-4DEA-DA0E94360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SWANK (KUKA)</a:t>
            </a:r>
          </a:p>
        </p:txBody>
      </p:sp>
      <p:pic>
        <p:nvPicPr>
          <p:cNvPr id="5" name="Content Placeholder 4" descr="Text, letter&#10;&#10;Description automatically generated">
            <a:extLst>
              <a:ext uri="{FF2B5EF4-FFF2-40B4-BE49-F238E27FC236}">
                <a16:creationId xmlns:a16="http://schemas.microsoft.com/office/drawing/2014/main" id="{8E9786FA-3904-E3FB-87C8-F49725FAFA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726" y="2692286"/>
            <a:ext cx="3325305" cy="3238179"/>
          </a:xfrm>
        </p:spPr>
      </p:pic>
      <p:pic>
        <p:nvPicPr>
          <p:cNvPr id="7" name="Picture 6" descr="Text, letter&#10;&#10;Description automatically generated">
            <a:extLst>
              <a:ext uri="{FF2B5EF4-FFF2-40B4-BE49-F238E27FC236}">
                <a16:creationId xmlns:a16="http://schemas.microsoft.com/office/drawing/2014/main" id="{5113CF4E-B8B8-A9D2-4AB0-E33B89F492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0157" y="3618329"/>
            <a:ext cx="4244031" cy="28739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7776FB4-7B06-A5B7-D899-02854536B3D1}"/>
              </a:ext>
            </a:extLst>
          </p:cNvPr>
          <p:cNvSpPr txBox="1"/>
          <p:nvPr/>
        </p:nvSpPr>
        <p:spPr>
          <a:xfrm>
            <a:off x="469556" y="1691323"/>
            <a:ext cx="36205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Tag is found underneath cushions or underneath on the dust cover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6DB5FDC-6194-59F9-CB11-29CA277BA8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8517" y="-436758"/>
            <a:ext cx="5233483" cy="73936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55E7EFB-C2C5-A7FE-0750-32D375019C0D}"/>
              </a:ext>
            </a:extLst>
          </p:cNvPr>
          <p:cNvSpPr txBox="1"/>
          <p:nvPr/>
        </p:nvSpPr>
        <p:spPr>
          <a:xfrm>
            <a:off x="4960009" y="2377135"/>
            <a:ext cx="20956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Warranty varies for different parts of the item </a:t>
            </a:r>
          </a:p>
        </p:txBody>
      </p:sp>
    </p:spTree>
    <p:extLst>
      <p:ext uri="{BB962C8B-B14F-4D97-AF65-F5344CB8AC3E}">
        <p14:creationId xmlns:p14="http://schemas.microsoft.com/office/powerpoint/2010/main" val="29715758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EC3B1-7BB0-E85D-7DCF-97ED956E6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X-CHAIR	</a:t>
            </a:r>
          </a:p>
        </p:txBody>
      </p:sp>
      <p:pic>
        <p:nvPicPr>
          <p:cNvPr id="5" name="Content Placeholder 4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CB5ED996-BDDA-90D0-6BB3-6A0ED76EAD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67145" y="1591104"/>
            <a:ext cx="6314073" cy="473555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9032F4-0EF2-5871-EBFA-8D6452C329C5}"/>
              </a:ext>
            </a:extLst>
          </p:cNvPr>
          <p:cNvSpPr txBox="1"/>
          <p:nvPr/>
        </p:nvSpPr>
        <p:spPr>
          <a:xfrm>
            <a:off x="838200" y="1591104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Tag is located on the back of the base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C204B1-0766-5795-CB84-386B1796BDDB}"/>
              </a:ext>
            </a:extLst>
          </p:cNvPr>
          <p:cNvSpPr txBox="1"/>
          <p:nvPr/>
        </p:nvSpPr>
        <p:spPr>
          <a:xfrm>
            <a:off x="838200" y="2593501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Visit X-</a:t>
            </a:r>
            <a:r>
              <a:rPr lang="en-US" dirty="0" err="1">
                <a:solidFill>
                  <a:schemeClr val="bg1"/>
                </a:solidFill>
              </a:rPr>
              <a:t>Chair.com</a:t>
            </a:r>
            <a:r>
              <a:rPr lang="en-US" dirty="0">
                <a:solidFill>
                  <a:schemeClr val="bg1"/>
                </a:solidFill>
              </a:rPr>
              <a:t> for the various warranty lengths on the items</a:t>
            </a:r>
          </a:p>
        </p:txBody>
      </p:sp>
    </p:spTree>
    <p:extLst>
      <p:ext uri="{BB962C8B-B14F-4D97-AF65-F5344CB8AC3E}">
        <p14:creationId xmlns:p14="http://schemas.microsoft.com/office/powerpoint/2010/main" val="1979330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F5D91-02D5-663F-2964-37BE39A44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ASHLEY CASEGOOD (BED/DINING)</a:t>
            </a:r>
          </a:p>
        </p:txBody>
      </p:sp>
      <p:pic>
        <p:nvPicPr>
          <p:cNvPr id="5" name="Content Placeholder 4" descr="Text, letter&#10;&#10;Description automatically generated">
            <a:extLst>
              <a:ext uri="{FF2B5EF4-FFF2-40B4-BE49-F238E27FC236}">
                <a16:creationId xmlns:a16="http://schemas.microsoft.com/office/drawing/2014/main" id="{1D6337A2-1DF7-27E3-8606-E4C3BCEBE5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06966" y="1569308"/>
            <a:ext cx="3146822" cy="4195763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5E7628E-0FB7-AA33-28C5-73DF041CED64}"/>
              </a:ext>
            </a:extLst>
          </p:cNvPr>
          <p:cNvSpPr txBox="1"/>
          <p:nvPr/>
        </p:nvSpPr>
        <p:spPr>
          <a:xfrm>
            <a:off x="667265" y="1569308"/>
            <a:ext cx="4893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Tag usually can be found under item or on the back panel of item.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B469F6-1058-8562-C806-EE0905BB2ACE}"/>
              </a:ext>
            </a:extLst>
          </p:cNvPr>
          <p:cNvSpPr txBox="1"/>
          <p:nvPr/>
        </p:nvSpPr>
        <p:spPr>
          <a:xfrm>
            <a:off x="667265" y="2525539"/>
            <a:ext cx="247073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Each item will have a different serial number, even if the model number is the same.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115FCE-DDC2-09F4-2633-3A31C676E571}"/>
              </a:ext>
            </a:extLst>
          </p:cNvPr>
          <p:cNvSpPr txBox="1"/>
          <p:nvPr/>
        </p:nvSpPr>
        <p:spPr>
          <a:xfrm>
            <a:off x="667265" y="4273030"/>
            <a:ext cx="28914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Tag is required for all claims through Ashley to order parts or to get credit.</a:t>
            </a:r>
          </a:p>
        </p:txBody>
      </p:sp>
    </p:spTree>
    <p:extLst>
      <p:ext uri="{BB962C8B-B14F-4D97-AF65-F5344CB8AC3E}">
        <p14:creationId xmlns:p14="http://schemas.microsoft.com/office/powerpoint/2010/main" val="3678280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9CCC8-9EF0-FB98-1CE9-D1150FD9B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ASHLEY MATTRESS</a:t>
            </a:r>
          </a:p>
        </p:txBody>
      </p:sp>
      <p:pic>
        <p:nvPicPr>
          <p:cNvPr id="5" name="Content Placeholder 4" descr="Text, letter&#10;&#10;Description automatically generated">
            <a:extLst>
              <a:ext uri="{FF2B5EF4-FFF2-40B4-BE49-F238E27FC236}">
                <a16:creationId xmlns:a16="http://schemas.microsoft.com/office/drawing/2014/main" id="{EA0BE7FA-09AD-97D1-2F03-BA62649B9B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70373" y="1442822"/>
            <a:ext cx="3146822" cy="419576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6CC7619-5C59-0C0A-A63B-5C29AFA1ADF2}"/>
              </a:ext>
            </a:extLst>
          </p:cNvPr>
          <p:cNvSpPr txBox="1"/>
          <p:nvPr/>
        </p:nvSpPr>
        <p:spPr>
          <a:xfrm>
            <a:off x="838200" y="1691323"/>
            <a:ext cx="3956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Will have a serial number/Model tag sewn into the mattress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B2066D-9D25-62FA-312C-406E6E314B69}"/>
              </a:ext>
            </a:extLst>
          </p:cNvPr>
          <p:cNvSpPr txBox="1"/>
          <p:nvPr/>
        </p:nvSpPr>
        <p:spPr>
          <a:xfrm>
            <a:off x="845718" y="2693720"/>
            <a:ext cx="27452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Removal of tag voids the warranty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E3DEC5-C953-3ABC-13AB-63F64A217C1D}"/>
              </a:ext>
            </a:extLst>
          </p:cNvPr>
          <p:cNvSpPr txBox="1"/>
          <p:nvPr/>
        </p:nvSpPr>
        <p:spPr>
          <a:xfrm>
            <a:off x="845719" y="3818238"/>
            <a:ext cx="2863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Stains on mattress voids the warranty</a:t>
            </a:r>
          </a:p>
        </p:txBody>
      </p:sp>
    </p:spTree>
    <p:extLst>
      <p:ext uri="{BB962C8B-B14F-4D97-AF65-F5344CB8AC3E}">
        <p14:creationId xmlns:p14="http://schemas.microsoft.com/office/powerpoint/2010/main" val="2783245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0F285-CF05-D3D0-1561-0372682F1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ASHLEY UPHOLSTERY/LEATHER</a:t>
            </a:r>
          </a:p>
        </p:txBody>
      </p:sp>
      <p:pic>
        <p:nvPicPr>
          <p:cNvPr id="5" name="Content Placeholder 4" descr="Text, letter&#10;&#10;Description automatically generated">
            <a:extLst>
              <a:ext uri="{FF2B5EF4-FFF2-40B4-BE49-F238E27FC236}">
                <a16:creationId xmlns:a16="http://schemas.microsoft.com/office/drawing/2014/main" id="{1814A032-A1CD-6EFD-46E7-EA20B9233A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0" y="1866900"/>
            <a:ext cx="5943600" cy="31242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288C899-52A3-380D-0CC6-36E29615730F}"/>
              </a:ext>
            </a:extLst>
          </p:cNvPr>
          <p:cNvSpPr txBox="1"/>
          <p:nvPr/>
        </p:nvSpPr>
        <p:spPr>
          <a:xfrm>
            <a:off x="838200" y="1866900"/>
            <a:ext cx="36823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Stationary-Tag is usually found under cushions or underneath item on dust cover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6B519F-3806-09F0-C800-8F691CA361BD}"/>
              </a:ext>
            </a:extLst>
          </p:cNvPr>
          <p:cNvSpPr txBox="1"/>
          <p:nvPr/>
        </p:nvSpPr>
        <p:spPr>
          <a:xfrm>
            <a:off x="786615" y="2967335"/>
            <a:ext cx="30144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Motion-Tag is usually found underneath the footrest when reclined.</a:t>
            </a:r>
          </a:p>
        </p:txBody>
      </p:sp>
    </p:spTree>
    <p:extLst>
      <p:ext uri="{BB962C8B-B14F-4D97-AF65-F5344CB8AC3E}">
        <p14:creationId xmlns:p14="http://schemas.microsoft.com/office/powerpoint/2010/main" val="948821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8B53E-5088-211D-7484-415FA8E93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BASSETT CASEGOODS</a:t>
            </a:r>
          </a:p>
        </p:txBody>
      </p:sp>
      <p:pic>
        <p:nvPicPr>
          <p:cNvPr id="5" name="Content Placeholder 4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54D15EE8-AB63-7F5E-2C74-9ECE7057A1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21827" y="1554034"/>
            <a:ext cx="3418686" cy="4558248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5925FF7-1E52-A4EB-8E20-BC767214A397}"/>
              </a:ext>
            </a:extLst>
          </p:cNvPr>
          <p:cNvSpPr txBox="1"/>
          <p:nvPr/>
        </p:nvSpPr>
        <p:spPr>
          <a:xfrm>
            <a:off x="951487" y="1828800"/>
            <a:ext cx="45349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Tag is usually found in behind item on back panel.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C81826-5214-B55E-1FA9-2003CDD327F1}"/>
              </a:ext>
            </a:extLst>
          </p:cNvPr>
          <p:cNvSpPr txBox="1"/>
          <p:nvPr/>
        </p:nvSpPr>
        <p:spPr>
          <a:xfrm>
            <a:off x="951487" y="2782669"/>
            <a:ext cx="3880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Bassett work order # is considered the serial number.</a:t>
            </a:r>
          </a:p>
        </p:txBody>
      </p:sp>
    </p:spTree>
    <p:extLst>
      <p:ext uri="{BB962C8B-B14F-4D97-AF65-F5344CB8AC3E}">
        <p14:creationId xmlns:p14="http://schemas.microsoft.com/office/powerpoint/2010/main" val="2458245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E284C-03BA-FBD4-212D-AE138C125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BASSETT CLUB LEVEL</a:t>
            </a:r>
          </a:p>
        </p:txBody>
      </p:sp>
      <p:pic>
        <p:nvPicPr>
          <p:cNvPr id="5" name="Content Placeholder 4" descr="Text, letter&#10;&#10;Description automatically generated">
            <a:extLst>
              <a:ext uri="{FF2B5EF4-FFF2-40B4-BE49-F238E27FC236}">
                <a16:creationId xmlns:a16="http://schemas.microsoft.com/office/drawing/2014/main" id="{4D8E5B69-3A57-7035-CBCE-BF5AF2C6F2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14771" y="1158619"/>
            <a:ext cx="4350007" cy="3262506"/>
          </a:xfrm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DBECC036-9BEC-80F9-1237-4418F23DB1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4054" y="4469884"/>
            <a:ext cx="4250724" cy="225638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EB3C985-08FE-899F-53DC-C94C6B369C9F}"/>
              </a:ext>
            </a:extLst>
          </p:cNvPr>
          <p:cNvSpPr txBox="1"/>
          <p:nvPr/>
        </p:nvSpPr>
        <p:spPr>
          <a:xfrm>
            <a:off x="838200" y="1691323"/>
            <a:ext cx="28791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The tags are usually sewn into the bottom on the dust cover of the items.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BB04FB-4A62-2D5F-BF61-30F24925EB78}"/>
              </a:ext>
            </a:extLst>
          </p:cNvPr>
          <p:cNvSpPr txBox="1"/>
          <p:nvPr/>
        </p:nvSpPr>
        <p:spPr>
          <a:xfrm>
            <a:off x="838200" y="2871558"/>
            <a:ext cx="3929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Usually has two tags-Both are needed.</a:t>
            </a:r>
          </a:p>
        </p:txBody>
      </p:sp>
    </p:spTree>
    <p:extLst>
      <p:ext uri="{BB962C8B-B14F-4D97-AF65-F5344CB8AC3E}">
        <p14:creationId xmlns:p14="http://schemas.microsoft.com/office/powerpoint/2010/main" val="3611100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C5A79-35E5-9208-4ED3-32B397019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BASSETT UPHOLSTERY/LEATHER</a:t>
            </a:r>
          </a:p>
        </p:txBody>
      </p:sp>
      <p:pic>
        <p:nvPicPr>
          <p:cNvPr id="5" name="Content Placeholder 4" descr="Text, letter&#10;&#10;Description automatically generated">
            <a:extLst>
              <a:ext uri="{FF2B5EF4-FFF2-40B4-BE49-F238E27FC236}">
                <a16:creationId xmlns:a16="http://schemas.microsoft.com/office/drawing/2014/main" id="{4EF65613-CCE4-9C52-A672-E3B5F83406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57767" y="1566391"/>
            <a:ext cx="3146822" cy="419576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149D2DD-F114-6299-E5EF-DDA8BE054373}"/>
              </a:ext>
            </a:extLst>
          </p:cNvPr>
          <p:cNvSpPr txBox="1"/>
          <p:nvPr/>
        </p:nvSpPr>
        <p:spPr>
          <a:xfrm>
            <a:off x="838200" y="1691323"/>
            <a:ext cx="34104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Stationary-Usually found underneath the cushions or underneath on dust cover.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B7D6DA-E3F8-C453-6FBE-6D55595A3888}"/>
              </a:ext>
            </a:extLst>
          </p:cNvPr>
          <p:cNvSpPr txBox="1"/>
          <p:nvPr/>
        </p:nvSpPr>
        <p:spPr>
          <a:xfrm>
            <a:off x="838200" y="2928552"/>
            <a:ext cx="28914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Motion-Usually found underneath the footrest of item when reclined.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7E301E-A1ED-F2A1-E113-FA3E26B9754A}"/>
              </a:ext>
            </a:extLst>
          </p:cNvPr>
          <p:cNvSpPr txBox="1"/>
          <p:nvPr/>
        </p:nvSpPr>
        <p:spPr>
          <a:xfrm>
            <a:off x="838200" y="4263081"/>
            <a:ext cx="2891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Work order # is Bassett’s Serial #.</a:t>
            </a:r>
          </a:p>
        </p:txBody>
      </p:sp>
    </p:spTree>
    <p:extLst>
      <p:ext uri="{BB962C8B-B14F-4D97-AF65-F5344CB8AC3E}">
        <p14:creationId xmlns:p14="http://schemas.microsoft.com/office/powerpoint/2010/main" val="3647130593"/>
      </p:ext>
    </p:extLst>
  </p:cSld>
  <p:clrMapOvr>
    <a:masterClrMapping/>
  </p:clrMapOvr>
</p:sld>
</file>

<file path=ppt/theme/theme1.xml><?xml version="1.0" encoding="utf-8"?>
<a:theme xmlns:a="http://schemas.openxmlformats.org/drawingml/2006/main" name="BlockprintVTI">
  <a:themeElements>
    <a:clrScheme name="Custom 69">
      <a:dk1>
        <a:sysClr val="windowText" lastClr="000000"/>
      </a:dk1>
      <a:lt1>
        <a:sysClr val="window" lastClr="FFFFFF"/>
      </a:lt1>
      <a:dk2>
        <a:srgbClr val="44131A"/>
      </a:dk2>
      <a:lt2>
        <a:srgbClr val="F2ECEA"/>
      </a:lt2>
      <a:accent1>
        <a:srgbClr val="A62C52"/>
      </a:accent1>
      <a:accent2>
        <a:srgbClr val="A7928D"/>
      </a:accent2>
      <a:accent3>
        <a:srgbClr val="307C71"/>
      </a:accent3>
      <a:accent4>
        <a:srgbClr val="41575D"/>
      </a:accent4>
      <a:accent5>
        <a:srgbClr val="8FA3A3"/>
      </a:accent5>
      <a:accent6>
        <a:srgbClr val="CA8370"/>
      </a:accent6>
      <a:hlink>
        <a:srgbClr val="D13D6E"/>
      </a:hlink>
      <a:folHlink>
        <a:srgbClr val="6C9D92"/>
      </a:folHlink>
    </a:clrScheme>
    <a:fontScheme name="Custom 56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ockprintVTI" id="{AA8C8908-6BA4-477C-AEA4-CB6C32A1FE3B}" vid="{36392749-7C1D-4938-93BB-440CD2A1B0A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302</TotalTime>
  <Words>1141</Words>
  <Application>Microsoft Macintosh PowerPoint</Application>
  <PresentationFormat>Widescreen</PresentationFormat>
  <Paragraphs>127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Arial</vt:lpstr>
      <vt:lpstr>Avenir Next LT Pro</vt:lpstr>
      <vt:lpstr>AvenirNext LT Pro Medium</vt:lpstr>
      <vt:lpstr>Kalinga</vt:lpstr>
      <vt:lpstr>SourceSansPro</vt:lpstr>
      <vt:lpstr>Wingdings</vt:lpstr>
      <vt:lpstr>BlockprintVTI</vt:lpstr>
      <vt:lpstr>PowerPoint Presentation</vt:lpstr>
      <vt:lpstr>Service order quick reference guide</vt:lpstr>
      <vt:lpstr>Stock or Customer Info Basics</vt:lpstr>
      <vt:lpstr>ASHLEY CASEGOOD (BED/DINING)</vt:lpstr>
      <vt:lpstr>ASHLEY MATTRESS</vt:lpstr>
      <vt:lpstr>ASHLEY UPHOLSTERY/LEATHER</vt:lpstr>
      <vt:lpstr>BASSETT CASEGOODS</vt:lpstr>
      <vt:lpstr>BASSETT CLUB LEVEL</vt:lpstr>
      <vt:lpstr>BASSETT UPHOLSTERY/LEATHER</vt:lpstr>
      <vt:lpstr>BEDTECH</vt:lpstr>
      <vt:lpstr>BEST CHAIR</vt:lpstr>
      <vt:lpstr>CLASSIC HOME</vt:lpstr>
      <vt:lpstr>COASTER</vt:lpstr>
      <vt:lpstr>CRAFTMASTER</vt:lpstr>
      <vt:lpstr>CRESTVIEW</vt:lpstr>
      <vt:lpstr>CROFT MATTRESS</vt:lpstr>
      <vt:lpstr>ELEMENTS CASEGOODS</vt:lpstr>
      <vt:lpstr>ELEMENTS FABRIC</vt:lpstr>
      <vt:lpstr>FEIZY RUGS</vt:lpstr>
      <vt:lpstr>HARP &amp; FINIAL</vt:lpstr>
      <vt:lpstr>HIGH LIFE</vt:lpstr>
      <vt:lpstr>INTERNATIONAL FURNITURE DIRECT (IFD)</vt:lpstr>
      <vt:lpstr>KLAUSSNER </vt:lpstr>
      <vt:lpstr>LA-Z-BOY</vt:lpstr>
      <vt:lpstr>NEW CLASSIC</vt:lpstr>
      <vt:lpstr>NEW PACIFIC DIRECT (NPD)</vt:lpstr>
      <vt:lpstr>NORWALK</vt:lpstr>
      <vt:lpstr>PROGRESSIVE FURNITURE</vt:lpstr>
      <vt:lpstr>SERTA MATTRESS </vt:lpstr>
      <vt:lpstr>SIMMONS MATTRESS</vt:lpstr>
      <vt:lpstr>SMART FLEX </vt:lpstr>
      <vt:lpstr>SOFTLINE</vt:lpstr>
      <vt:lpstr>SWANK (KUKA)</vt:lpstr>
      <vt:lpstr>X-CHAIR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Service order quick reference guide</dc:title>
  <dc:creator>Claims</dc:creator>
  <cp:lastModifiedBy>kaula sparks</cp:lastModifiedBy>
  <cp:revision>10</cp:revision>
  <dcterms:created xsi:type="dcterms:W3CDTF">2023-03-02T17:51:28Z</dcterms:created>
  <dcterms:modified xsi:type="dcterms:W3CDTF">2023-09-29T21:24:59Z</dcterms:modified>
</cp:coreProperties>
</file>