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notesMasterIdLst>
    <p:notesMasterId r:id="rId28"/>
  </p:notesMasterIdLst>
  <p:sldIdLst>
    <p:sldId id="256" r:id="rId2"/>
    <p:sldId id="257" r:id="rId3"/>
    <p:sldId id="262" r:id="rId4"/>
    <p:sldId id="263" r:id="rId5"/>
    <p:sldId id="264" r:id="rId6"/>
    <p:sldId id="258" r:id="rId7"/>
    <p:sldId id="259" r:id="rId8"/>
    <p:sldId id="260" r:id="rId9"/>
    <p:sldId id="261" r:id="rId10"/>
    <p:sldId id="297" r:id="rId11"/>
    <p:sldId id="276" r:id="rId12"/>
    <p:sldId id="278" r:id="rId13"/>
    <p:sldId id="279" r:id="rId14"/>
    <p:sldId id="277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2" r:id="rId24"/>
    <p:sldId id="293" r:id="rId25"/>
    <p:sldId id="295" r:id="rId26"/>
    <p:sldId id="29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85"/>
    <p:restoredTop sz="94568"/>
  </p:normalViewPr>
  <p:slideViewPr>
    <p:cSldViewPr snapToGrid="0" snapToObjects="1">
      <p:cViewPr varScale="1">
        <p:scale>
          <a:sx n="59" d="100"/>
          <a:sy n="59" d="100"/>
        </p:scale>
        <p:origin x="127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95B54-0978-7141-9EB9-7547386EF8C0}" type="datetimeFigureOut">
              <a:rPr lang="en-GB" smtClean="0"/>
              <a:t>22/03/2026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236E1-3204-0149-BEBA-B76B2A53C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67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Micro organisms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236E1-3204-0149-BEBA-B76B2A53CC6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849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7AB59-5A76-5463-9F57-F99499998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C72F2F-448D-3945-4044-3CC5C6B1EF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CDC2F2-8F60-B385-BA5D-2F72F4D689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Micro organisms</a:t>
            </a:r>
          </a:p>
          <a:p>
            <a:endParaRPr lang="en-GB" dirty="0"/>
          </a:p>
          <a:p>
            <a:r>
              <a:rPr lang="en-GB" b="0" i="0" u="none" strike="noStrike">
                <a:solidFill>
                  <a:srgbClr val="001D35"/>
                </a:solidFill>
                <a:effectLst/>
                <a:latin typeface="Google Sans"/>
              </a:rPr>
              <a:t>tiny living organisms—including bacteria, viruses, fungi, algae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C3148-5F67-4D00-D289-2BE893DF11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236E1-3204-0149-BEBA-B76B2A53CC6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2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5FE30-58C0-DDB5-2C61-501F1CDA7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0C2A77-A54B-E8FF-8AA6-04837A90B2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456B30-092A-5B3B-BDCB-1BB943E233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Micro organisms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E073D-CAD4-92BF-1D73-8FEF74BE93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236E1-3204-0149-BEBA-B76B2A53CC6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286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Fat Hen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236E1-3204-0149-BEBA-B76B2A53CC6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975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589882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906359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428999"/>
            <a:ext cx="4138550" cy="2268559"/>
          </a:xfrm>
        </p:spPr>
        <p:txBody>
          <a:bodyPr anchor="t">
            <a:normAutofit/>
          </a:bodyPr>
          <a:lstStyle>
            <a:lvl1pPr algn="r"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292" y="2268787"/>
            <a:ext cx="3966114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41440" y="3262168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46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808057"/>
            <a:ext cx="5885350" cy="10772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0792" y="2049878"/>
            <a:ext cx="5723414" cy="400006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7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 rot="5400000">
            <a:off x="7688343" y="480678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9317" y="805818"/>
            <a:ext cx="99488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98" y="970410"/>
            <a:ext cx="4715441" cy="507953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14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3199028"/>
            <a:ext cx="5967420" cy="1372971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131" y="2272143"/>
            <a:ext cx="5803294" cy="926885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44924" y="3023993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982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6" y="805818"/>
            <a:ext cx="5882780" cy="10817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06" y="2056800"/>
            <a:ext cx="2855547" cy="39931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679" y="2056800"/>
            <a:ext cx="2859527" cy="39931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8990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89" y="805818"/>
            <a:ext cx="5880617" cy="107702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89" y="2054563"/>
            <a:ext cx="2857364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2510" y="2851330"/>
            <a:ext cx="2858443" cy="31986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679" y="2054563"/>
            <a:ext cx="285952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680" y="2851330"/>
            <a:ext cx="2859526" cy="31986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9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4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6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83" y="1296618"/>
            <a:ext cx="2120703" cy="1889075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538" y="805818"/>
            <a:ext cx="3755668" cy="52441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2" y="3186155"/>
            <a:ext cx="2120703" cy="238639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20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2987" y="3229"/>
            <a:ext cx="3727769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71" y="1296618"/>
            <a:ext cx="2603212" cy="188630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4" y="3182928"/>
            <a:ext cx="2603794" cy="238639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00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60" y="2912532"/>
            <a:ext cx="7772939" cy="3945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8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1317" y="808057"/>
            <a:ext cx="587801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236" y="2049878"/>
            <a:ext cx="5713092" cy="40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28294" y="5272451"/>
            <a:ext cx="2662729" cy="179188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58177" y="3658900"/>
            <a:ext cx="5885352" cy="183663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136" y="164594"/>
            <a:ext cx="638312" cy="3228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022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751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4028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70048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1752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DA9E8CC-6C73-43E6-AF09-B4B1083BC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DFF5FD-BEF9-4B06-B7C2-58C5CFC92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A18D1D-88E7-41EF-892F-C99BDEEE5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13E1A2F-E5D7-4888-BA8C-1CDDC7CE2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25649A-4F9D-4D90-8F0A-433D7A1F6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0"/>
            <a:ext cx="77835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7130" y="4559456"/>
            <a:ext cx="5680709" cy="883524"/>
          </a:xfrm>
        </p:spPr>
        <p:txBody>
          <a:bodyPr>
            <a:normAutofit/>
          </a:bodyPr>
          <a:lstStyle/>
          <a:p>
            <a:r>
              <a:rPr lang="en-GB" sz="4800" dirty="0"/>
              <a:t>Simple Composting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F31202-25B1-43E6-94C1-CDCAFFE33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ver head shot of cauliflower on a wheelbarrow in the middle of the field">
            <a:extLst>
              <a:ext uri="{FF2B5EF4-FFF2-40B4-BE49-F238E27FC236}">
                <a16:creationId xmlns:a16="http://schemas.microsoft.com/office/drawing/2014/main" id="{E789C1B0-08EA-4AD4-CC27-373B722B68B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3475" r="1" b="8962"/>
          <a:stretch>
            <a:fillRect/>
          </a:stretch>
        </p:blipFill>
        <p:spPr>
          <a:xfrm>
            <a:off x="754050" y="-1"/>
            <a:ext cx="7785100" cy="403067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88507C5-B772-411D-B50E-0C075AD25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40749" y="-2718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14283E-D7B4-49E9-932E-D7F2A284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99" y="-1"/>
            <a:ext cx="91424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CFF961-4E84-4FD1-859C-B7F410031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" y="0"/>
            <a:ext cx="347437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F3C541-7A35-822E-7B56-EFC803970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79" y="1201723"/>
            <a:ext cx="2567288" cy="4454554"/>
          </a:xfrm>
        </p:spPr>
        <p:txBody>
          <a:bodyPr anchor="ctr">
            <a:normAutofit/>
          </a:bodyPr>
          <a:lstStyle/>
          <a:p>
            <a:r>
              <a:rPr lang="en-GB" sz="3100" dirty="0"/>
              <a:t>Management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17FFD2-DBC7-4ABB-B2A0-7E18EC1B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737BB4-6553-47A8-893F-178A10C6B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A0B4C-97D5-56A7-0605-5E6117B2547F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4354827" y="643466"/>
            <a:ext cx="4388202" cy="557106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3100" dirty="0">
                <a:latin typeface="+mj-lt"/>
                <a:ea typeface="+mj-ea"/>
                <a:cs typeface="+mj-cs"/>
              </a:rPr>
              <a:t>With all types of composting good management is key. This is the most important thing</a:t>
            </a:r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06305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089" y="1604429"/>
            <a:ext cx="3649717" cy="819602"/>
          </a:xfrm>
        </p:spPr>
        <p:txBody>
          <a:bodyPr>
            <a:normAutofit fontScale="90000"/>
          </a:bodyPr>
          <a:lstStyle/>
          <a:p>
            <a:r>
              <a:rPr lang="en-GB" dirty="0"/>
              <a:t>To </a:t>
            </a:r>
            <a:r>
              <a:rPr lang="en-GB" sz="4400" dirty="0"/>
              <a:t>Compost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6746" y="3978009"/>
            <a:ext cx="4698125" cy="965915"/>
          </a:xfrm>
        </p:spPr>
        <p:txBody>
          <a:bodyPr>
            <a:noAutofit/>
          </a:bodyPr>
          <a:lstStyle/>
          <a:p>
            <a:endParaRPr lang="en-GB" sz="4000" dirty="0"/>
          </a:p>
          <a:p>
            <a:endParaRPr lang="en-GB" sz="4000" dirty="0"/>
          </a:p>
          <a:p>
            <a:r>
              <a:rPr lang="en-GB" sz="4000" dirty="0"/>
              <a:t>Or Not To Compost</a:t>
            </a:r>
          </a:p>
        </p:txBody>
      </p:sp>
    </p:spTree>
    <p:extLst>
      <p:ext uri="{BB962C8B-B14F-4D97-AF65-F5344CB8AC3E}">
        <p14:creationId xmlns:p14="http://schemas.microsoft.com/office/powerpoint/2010/main" val="1988295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59" y="1678547"/>
            <a:ext cx="2857500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090" y="2154797"/>
            <a:ext cx="428625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46" y="1378844"/>
            <a:ext cx="1476691" cy="186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6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71" y="1572028"/>
            <a:ext cx="5911985" cy="3921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37" y="1243617"/>
            <a:ext cx="1185768" cy="149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433" y="1719816"/>
            <a:ext cx="4948907" cy="37158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6C9032-4CE6-BA95-C1EB-9315A4FEE2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61" y="853709"/>
            <a:ext cx="1722712" cy="139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123" y="1774870"/>
            <a:ext cx="6269919" cy="31971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69" y="1195132"/>
            <a:ext cx="1117014" cy="140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2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45" y="1456118"/>
            <a:ext cx="1161285" cy="1161285"/>
          </a:xfrm>
          <a:prstGeom prst="rect">
            <a:avLst/>
          </a:prstGeom>
        </p:spPr>
      </p:pic>
      <p:pic>
        <p:nvPicPr>
          <p:cNvPr id="1026" name="Picture 2" descr="Image result for cat l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251" y="1627689"/>
            <a:ext cx="4477093" cy="336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95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335" y="1519417"/>
            <a:ext cx="4410187" cy="41191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64" y="1021874"/>
            <a:ext cx="1817370" cy="147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6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559" y="1250861"/>
            <a:ext cx="5180526" cy="38853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48" y="1369185"/>
            <a:ext cx="1323575" cy="166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4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656" y="1581687"/>
            <a:ext cx="5164429" cy="38733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38" y="1581686"/>
            <a:ext cx="1193424" cy="15057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335" y="1581687"/>
            <a:ext cx="2179749" cy="163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4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14283E-D7B4-49E9-932E-D7F2A284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99" y="-1"/>
            <a:ext cx="91424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CFF961-4E84-4FD1-859C-B7F410031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" y="0"/>
            <a:ext cx="347437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974" y="1201723"/>
            <a:ext cx="2198779" cy="4454554"/>
          </a:xfrm>
        </p:spPr>
        <p:txBody>
          <a:bodyPr anchor="ctr">
            <a:normAutofit/>
          </a:bodyPr>
          <a:lstStyle/>
          <a:p>
            <a:pPr algn="ctr"/>
            <a:r>
              <a:rPr lang="en-GB" sz="3100" dirty="0"/>
              <a:t>Why Compost?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17FFD2-DBC7-4ABB-B2A0-7E18EC1B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737BB4-6553-47A8-893F-178A10C6B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4267" y="952550"/>
            <a:ext cx="4388202" cy="5571066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r>
              <a:rPr lang="en-GB" sz="3400" dirty="0"/>
              <a:t>Reduces household waste</a:t>
            </a:r>
          </a:p>
          <a:p>
            <a:pPr marL="0" indent="0">
              <a:buNone/>
            </a:pPr>
            <a:r>
              <a:rPr lang="en-GB" sz="2400" dirty="0"/>
              <a:t>Food waste generates 8–10% of global greenhouse gas emissions, making it the biggest contribution to climate change.</a:t>
            </a:r>
          </a:p>
          <a:p>
            <a:pPr marL="0" indent="0">
              <a:buNone/>
            </a:pPr>
            <a:r>
              <a:rPr lang="en-GB" sz="3100" dirty="0"/>
              <a:t>Improves soil health and fertility</a:t>
            </a:r>
          </a:p>
          <a:p>
            <a:pPr marL="0" marR="0" lvl="0" indent="0" defTabSz="685800" rtl="0" eaLnBrk="1" fontAlgn="auto" latinLnBrk="0" hangingPunct="1">
              <a:spcBef>
                <a:spcPts val="750"/>
              </a:spcBef>
              <a:spcAft>
                <a:spcPts val="450"/>
              </a:spcAft>
              <a:buClr>
                <a:srgbClr val="8EC0C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 also improves soil structure.</a:t>
            </a:r>
          </a:p>
          <a:p>
            <a:pPr marL="0" indent="0">
              <a:buNone/>
            </a:pPr>
            <a:r>
              <a:rPr lang="en-GB" sz="3400" dirty="0"/>
              <a:t>It mimics nature quicker</a:t>
            </a:r>
          </a:p>
          <a:p>
            <a:pPr marL="0" marR="0" lvl="0" indent="0" defTabSz="685800" rtl="0" eaLnBrk="1" fontAlgn="auto" latinLnBrk="0" hangingPunct="1">
              <a:spcBef>
                <a:spcPts val="750"/>
              </a:spcBef>
              <a:spcAft>
                <a:spcPts val="450"/>
              </a:spcAft>
              <a:buClr>
                <a:srgbClr val="8EC0C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Adding a compost as a mulch acts the same as leaves, dead plants and organic matter laying on top of the soil decomposing slower.</a:t>
            </a:r>
          </a:p>
          <a:p>
            <a:pPr marL="0" marR="0" lvl="0" indent="0" defTabSz="685800" rtl="0" eaLnBrk="1" fontAlgn="auto" latinLnBrk="0" hangingPunct="1">
              <a:spcBef>
                <a:spcPts val="750"/>
              </a:spcBef>
              <a:spcAft>
                <a:spcPts val="450"/>
              </a:spcAft>
              <a:buClr>
                <a:srgbClr val="8EC0C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GB" sz="3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Reduces cost and Carbon Footprint</a:t>
            </a:r>
          </a:p>
          <a:p>
            <a:pPr marL="0" marR="0" lvl="0" indent="0" defTabSz="685800" rtl="0" eaLnBrk="1" fontAlgn="auto" latinLnBrk="0" hangingPunct="1">
              <a:spcBef>
                <a:spcPts val="750"/>
              </a:spcBef>
              <a:spcAft>
                <a:spcPts val="450"/>
              </a:spcAft>
              <a:buClr>
                <a:srgbClr val="8EC0C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Packaging, shipping and fuel </a:t>
            </a:r>
          </a:p>
          <a:p>
            <a:pPr marL="0" marR="0" lvl="0" indent="0" defTabSz="685800" rtl="0" eaLnBrk="1" fontAlgn="auto" latinLnBrk="0" hangingPunct="1">
              <a:spcBef>
                <a:spcPts val="750"/>
              </a:spcBef>
              <a:spcAft>
                <a:spcPts val="450"/>
              </a:spcAft>
              <a:buClr>
                <a:srgbClr val="8EC0C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8" y="857250"/>
            <a:ext cx="3857625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20" y="2315783"/>
            <a:ext cx="2419259" cy="33225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10" y="2315783"/>
            <a:ext cx="2491941" cy="3322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20" y="1080732"/>
            <a:ext cx="1161285" cy="116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96" y="1416153"/>
            <a:ext cx="4317643" cy="38049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0B93B4-F03B-E703-34D8-F2EBC23080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61" y="853709"/>
            <a:ext cx="1817370" cy="147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8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857250"/>
            <a:ext cx="7543800" cy="502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82" y="1330549"/>
            <a:ext cx="1346541" cy="169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0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5" y="1794188"/>
            <a:ext cx="3641413" cy="35545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597" y="1794188"/>
            <a:ext cx="3998890" cy="35545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8" y="773151"/>
            <a:ext cx="1817370" cy="147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8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9" y="1417481"/>
            <a:ext cx="1286186" cy="16227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023" y="1726023"/>
            <a:ext cx="3405955" cy="340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2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95413"/>
            <a:ext cx="6096000" cy="4067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79" y="1514073"/>
            <a:ext cx="1318218" cy="129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944" y="857250"/>
            <a:ext cx="4713869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38" y="1396077"/>
            <a:ext cx="1747193" cy="220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8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2BC2EE-CCBB-F8A8-17C7-649211EC6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14283E-D7B4-49E9-932E-D7F2A284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99" y="-1"/>
            <a:ext cx="91424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CFF961-4E84-4FD1-859C-B7F410031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" y="0"/>
            <a:ext cx="347437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7B95F6-D50D-FBC7-2704-0EE081901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75" y="1201723"/>
            <a:ext cx="2166090" cy="4454554"/>
          </a:xfrm>
        </p:spPr>
        <p:txBody>
          <a:bodyPr anchor="ctr">
            <a:normAutofit/>
          </a:bodyPr>
          <a:lstStyle/>
          <a:p>
            <a:r>
              <a:rPr lang="en-GB" sz="3100" dirty="0"/>
              <a:t>How Does it Work?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17FFD2-DBC7-4ABB-B2A0-7E18EC1B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737BB4-6553-47A8-893F-178A10C6B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DA38B-BA25-4392-4AF6-0D8C18697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4267" y="520750"/>
            <a:ext cx="4388202" cy="5571066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600" dirty="0"/>
              <a:t>Mix of Materials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Composting needs a balance of green (nitrogen-rich) waste like veg scraps and grass, and brown (carbon-rich) waste like cardboard and dry leaves. This balance keeps microbes active. 3:1carbon rich</a:t>
            </a:r>
          </a:p>
          <a:p>
            <a:pPr marL="0" indent="0">
              <a:buNone/>
            </a:pPr>
            <a:r>
              <a:rPr lang="en-GB" sz="2600" dirty="0"/>
              <a:t>Oxygen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Turning or aerating the pile introduces oxygen, which helps microbes break things down efficiently. Avoid compacting the compost.</a:t>
            </a:r>
          </a:p>
          <a:p>
            <a:pPr marL="0" indent="0">
              <a:buNone/>
            </a:pPr>
            <a:r>
              <a:rPr lang="en-GB" sz="2600" dirty="0"/>
              <a:t>Moisture and Warmth</a:t>
            </a:r>
          </a:p>
          <a:p>
            <a:pPr marL="0" indent="0">
              <a:buNone/>
            </a:pPr>
            <a:r>
              <a:rPr lang="en-GB" dirty="0"/>
              <a:t>A moist but not too wet heap warms up as microbes work, speeding decomposition. 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17610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A4C212-0CAF-4F16-0AD9-D876E2C1D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14283E-D7B4-49E9-932E-D7F2A284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99" y="-1"/>
            <a:ext cx="91424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CFF961-4E84-4FD1-859C-B7F410031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" y="0"/>
            <a:ext cx="347437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0FC93B-D13B-E5FA-A752-E4661DC62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75" y="1201723"/>
            <a:ext cx="2166090" cy="4454554"/>
          </a:xfrm>
        </p:spPr>
        <p:txBody>
          <a:bodyPr anchor="ctr">
            <a:normAutofit/>
          </a:bodyPr>
          <a:lstStyle/>
          <a:p>
            <a:pPr algn="ctr"/>
            <a:r>
              <a:rPr lang="en-GB" sz="3100" dirty="0"/>
              <a:t>How Does it Work?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17FFD2-DBC7-4ABB-B2A0-7E18EC1B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737BB4-6553-47A8-893F-178A10C6B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318BF-AF13-BDF8-3672-17FD4B1BC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4267" y="824771"/>
            <a:ext cx="4388202" cy="46616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/>
              <a:t>You Need Heat</a:t>
            </a:r>
            <a:endParaRPr lang="en-GB" sz="1600" dirty="0"/>
          </a:p>
          <a:p>
            <a:pPr marL="0" indent="0">
              <a:lnSpc>
                <a:spcPct val="100000"/>
              </a:lnSpc>
              <a:buNone/>
            </a:pPr>
            <a:r>
              <a:rPr lang="en-GB" b="1" dirty="0"/>
              <a:t>Optimum Hot Compost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/>
              <a:t>49</a:t>
            </a:r>
            <a:r>
              <a:rPr lang="en-GB" baseline="30000" dirty="0"/>
              <a:t>o</a:t>
            </a:r>
            <a:r>
              <a:rPr lang="en-GB" dirty="0"/>
              <a:t>c to 70</a:t>
            </a:r>
            <a:r>
              <a:rPr lang="en-GB" baseline="30000" dirty="0"/>
              <a:t>o</a:t>
            </a:r>
            <a:r>
              <a:rPr lang="en-GB" dirty="0"/>
              <a:t>c rapid decomposition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dirty="0"/>
              <a:t>Pathogen Seed Destruction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/>
              <a:t>Minimum 55</a:t>
            </a:r>
            <a:r>
              <a:rPr lang="en-GB" baseline="30000" dirty="0"/>
              <a:t>o</a:t>
            </a:r>
            <a:r>
              <a:rPr lang="en-GB" dirty="0"/>
              <a:t>c for several days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dirty="0"/>
              <a:t>Too Hot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/>
              <a:t>Above 70</a:t>
            </a:r>
            <a:r>
              <a:rPr lang="en-GB" baseline="30000" dirty="0"/>
              <a:t>o</a:t>
            </a:r>
            <a:r>
              <a:rPr lang="en-GB" dirty="0"/>
              <a:t>c reduces beneficial microbe activity </a:t>
            </a:r>
          </a:p>
        </p:txBody>
      </p:sp>
    </p:spTree>
    <p:extLst>
      <p:ext uri="{BB962C8B-B14F-4D97-AF65-F5344CB8AC3E}">
        <p14:creationId xmlns:p14="http://schemas.microsoft.com/office/powerpoint/2010/main" val="2453766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69AC5D-C7F5-E5E2-93D7-6F3673653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14283E-D7B4-49E9-932E-D7F2A284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99" y="-1"/>
            <a:ext cx="91424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CFF961-4E84-4FD1-859C-B7F410031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" y="0"/>
            <a:ext cx="347437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E1BFB9-ECF8-F86C-BDD1-5FD2C2532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75" y="1201723"/>
            <a:ext cx="2166090" cy="4454554"/>
          </a:xfrm>
        </p:spPr>
        <p:txBody>
          <a:bodyPr anchor="ctr">
            <a:normAutofit/>
          </a:bodyPr>
          <a:lstStyle/>
          <a:p>
            <a:r>
              <a:rPr lang="en-GB" sz="3100" dirty="0"/>
              <a:t>How Does it Work?</a:t>
            </a:r>
            <a:endParaRPr lang="en-GB" sz="31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17FFD2-DBC7-4ABB-B2A0-7E18EC1B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737BB4-6553-47A8-893F-178A10C6B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66176-F017-47D4-4CC7-944D55EBC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7476" y="647750"/>
            <a:ext cx="4388202" cy="557106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/>
              <a:t>Trouble Shooting Temperature</a:t>
            </a:r>
          </a:p>
          <a:p>
            <a:pPr marL="0" indent="0">
              <a:buNone/>
            </a:pPr>
            <a:r>
              <a:rPr lang="en-GB" sz="2400" dirty="0"/>
              <a:t>Not Heating</a:t>
            </a:r>
          </a:p>
          <a:p>
            <a:pPr marL="0" indent="0">
              <a:buNone/>
            </a:pPr>
            <a:r>
              <a:rPr lang="en-GB" sz="1600" dirty="0"/>
              <a:t>Add nitrogen (green) grass clippings etc. ensure proper moisture content</a:t>
            </a:r>
          </a:p>
          <a:p>
            <a:pPr marL="0" indent="0">
              <a:buNone/>
            </a:pPr>
            <a:r>
              <a:rPr lang="en-GB" sz="2400" dirty="0"/>
              <a:t>Dropping</a:t>
            </a:r>
          </a:p>
          <a:p>
            <a:pPr marL="0" indent="0">
              <a:buNone/>
            </a:pPr>
            <a:r>
              <a:rPr lang="en-GB" sz="1600" dirty="0"/>
              <a:t>Turn pile to add oxygen</a:t>
            </a:r>
          </a:p>
          <a:p>
            <a:pPr marL="0" indent="0">
              <a:buNone/>
            </a:pPr>
            <a:r>
              <a:rPr lang="en-GB" sz="2400" dirty="0"/>
              <a:t>Too Hot</a:t>
            </a:r>
          </a:p>
          <a:p>
            <a:pPr marL="0" indent="0">
              <a:buNone/>
            </a:pPr>
            <a:r>
              <a:rPr lang="en-GB" sz="1600" dirty="0"/>
              <a:t>Turn pile to cool down to release excess heat</a:t>
            </a:r>
          </a:p>
        </p:txBody>
      </p:sp>
    </p:spTree>
    <p:extLst>
      <p:ext uri="{BB962C8B-B14F-4D97-AF65-F5344CB8AC3E}">
        <p14:creationId xmlns:p14="http://schemas.microsoft.com/office/powerpoint/2010/main" val="1619966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0214283E-D7B4-49E9-932E-D7F2A284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99" y="-1"/>
            <a:ext cx="91424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FCFF961-4E84-4FD1-859C-B7F410031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" y="0"/>
            <a:ext cx="347437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290" y="1201723"/>
            <a:ext cx="2407920" cy="4454554"/>
          </a:xfrm>
        </p:spPr>
        <p:txBody>
          <a:bodyPr anchor="ctr">
            <a:normAutofit/>
          </a:bodyPr>
          <a:lstStyle/>
          <a:p>
            <a:pPr algn="ctr"/>
            <a:r>
              <a:rPr lang="en-GB" sz="3100" dirty="0"/>
              <a:t>What Can You Compost?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B17FFD2-DBC7-4ABB-B2A0-7E18EC1B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F737BB4-6553-47A8-893F-178A10C6B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7476" y="647750"/>
            <a:ext cx="4388202" cy="557106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/>
              <a:t>Fruit and vegetable scraps</a:t>
            </a:r>
          </a:p>
          <a:p>
            <a:pPr marL="0" indent="0">
              <a:buNone/>
            </a:pPr>
            <a:r>
              <a:rPr lang="en-GB" sz="2400" dirty="0"/>
              <a:t>Coffee grounds</a:t>
            </a:r>
          </a:p>
          <a:p>
            <a:pPr marL="0" indent="0">
              <a:buNone/>
            </a:pPr>
            <a:r>
              <a:rPr lang="en-GB" sz="2400" dirty="0"/>
              <a:t>Tea bags (plastic-free)</a:t>
            </a:r>
          </a:p>
          <a:p>
            <a:pPr marL="0" indent="0">
              <a:buNone/>
            </a:pPr>
            <a:r>
              <a:rPr lang="en-GB" sz="2400" dirty="0"/>
              <a:t>Grass cuttings</a:t>
            </a:r>
          </a:p>
          <a:p>
            <a:pPr marL="0" indent="0">
              <a:buNone/>
            </a:pPr>
            <a:r>
              <a:rPr lang="en-GB" sz="2400" dirty="0"/>
              <a:t>Leaves</a:t>
            </a:r>
          </a:p>
          <a:p>
            <a:pPr marL="0" indent="0">
              <a:buNone/>
            </a:pPr>
            <a:r>
              <a:rPr lang="en-GB" sz="2400" dirty="0"/>
              <a:t>Cardboard and paper (non-glossy)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14283E-D7B4-49E9-932E-D7F2A284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99" y="-1"/>
            <a:ext cx="91424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CFF961-4E84-4FD1-859C-B7F410031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" y="0"/>
            <a:ext cx="347437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975" y="1201723"/>
            <a:ext cx="2166090" cy="4454554"/>
          </a:xfrm>
        </p:spPr>
        <p:txBody>
          <a:bodyPr anchor="ctr">
            <a:normAutofit/>
          </a:bodyPr>
          <a:lstStyle/>
          <a:p>
            <a:pPr algn="ctr"/>
            <a:r>
              <a:rPr lang="en-GB" sz="3100" dirty="0"/>
              <a:t>What Should You  Avoid?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17FFD2-DBC7-4ABB-B2A0-7E18EC1B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737BB4-6553-47A8-893F-178A10C6B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7476" y="647750"/>
            <a:ext cx="4388202" cy="557106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/>
              <a:t>Meat and dairy products</a:t>
            </a:r>
          </a:p>
          <a:p>
            <a:pPr marL="0" indent="0">
              <a:buNone/>
            </a:pPr>
            <a:r>
              <a:rPr lang="en-GB" sz="2400" dirty="0"/>
              <a:t>Cooked foods</a:t>
            </a:r>
          </a:p>
          <a:p>
            <a:pPr marL="0" indent="0">
              <a:buNone/>
            </a:pPr>
            <a:r>
              <a:rPr lang="en-GB" sz="2400" dirty="0"/>
              <a:t>Glossy or coated paper</a:t>
            </a:r>
          </a:p>
          <a:p>
            <a:pPr marL="0" indent="0">
              <a:buNone/>
            </a:pPr>
            <a:r>
              <a:rPr lang="en-GB" sz="2400" dirty="0"/>
              <a:t>Pet waste</a:t>
            </a:r>
          </a:p>
          <a:p>
            <a:pPr marL="0" indent="0">
              <a:buNone/>
            </a:pPr>
            <a:r>
              <a:rPr lang="en-GB" sz="2400" dirty="0"/>
              <a:t>Invasive weeds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14283E-D7B4-49E9-932E-D7F2A284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99" y="-1"/>
            <a:ext cx="91424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CFF961-4E84-4FD1-859C-B7F410031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" y="0"/>
            <a:ext cx="347437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975" y="1201723"/>
            <a:ext cx="2166090" cy="4454554"/>
          </a:xfrm>
        </p:spPr>
        <p:txBody>
          <a:bodyPr anchor="ctr">
            <a:normAutofit/>
          </a:bodyPr>
          <a:lstStyle/>
          <a:p>
            <a:pPr algn="ctr"/>
            <a:r>
              <a:rPr lang="en-GB" sz="3100" dirty="0"/>
              <a:t>How to Compost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17FFD2-DBC7-4ABB-B2A0-7E18EC1B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737BB4-6553-47A8-893F-178A10C6B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7476" y="647750"/>
            <a:ext cx="4388202" cy="557106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/>
              <a:t>Layer greens and browns</a:t>
            </a:r>
          </a:p>
          <a:p>
            <a:pPr marL="0" indent="0">
              <a:buNone/>
            </a:pPr>
            <a:r>
              <a:rPr lang="en-GB" sz="2400" dirty="0"/>
              <a:t> Keep the pile moist but not soggy</a:t>
            </a:r>
          </a:p>
          <a:p>
            <a:pPr marL="0" indent="0">
              <a:buNone/>
            </a:pPr>
            <a:r>
              <a:rPr lang="en-GB" sz="2400" dirty="0"/>
              <a:t>Turn regularly to aerate</a:t>
            </a:r>
          </a:p>
          <a:p>
            <a:pPr marL="0" indent="0">
              <a:buNone/>
            </a:pPr>
            <a:r>
              <a:rPr lang="en-GB" sz="2400" dirty="0"/>
              <a:t>Ensure good airflow for decomposition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14283E-D7B4-49E9-932E-D7F2A284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99" y="-1"/>
            <a:ext cx="91424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CFF961-4E84-4FD1-859C-B7F410031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" y="0"/>
            <a:ext cx="347437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01723"/>
            <a:ext cx="2372579" cy="4454554"/>
          </a:xfrm>
        </p:spPr>
        <p:txBody>
          <a:bodyPr anchor="ctr">
            <a:normAutofit/>
          </a:bodyPr>
          <a:lstStyle/>
          <a:p>
            <a:pPr algn="ctr"/>
            <a:r>
              <a:rPr lang="en-GB" sz="3100" dirty="0"/>
              <a:t>Different Types of Composting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17FFD2-DBC7-4ABB-B2A0-7E18EC1B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737BB4-6553-47A8-893F-178A10C6B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7476" y="647750"/>
            <a:ext cx="4388202" cy="557106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/>
              <a:t>Cool Heap</a:t>
            </a:r>
          </a:p>
          <a:p>
            <a:pPr marL="0" indent="0">
              <a:buNone/>
            </a:pPr>
            <a:r>
              <a:rPr lang="en-GB" sz="2400" dirty="0"/>
              <a:t>Leaf Heap</a:t>
            </a:r>
          </a:p>
          <a:p>
            <a:pPr marL="0" indent="0">
              <a:buNone/>
            </a:pPr>
            <a:r>
              <a:rPr lang="en-GB" sz="2400" dirty="0"/>
              <a:t>Slow Heap</a:t>
            </a:r>
          </a:p>
          <a:p>
            <a:pPr marL="0" indent="0">
              <a:buNone/>
            </a:pPr>
            <a:r>
              <a:rPr lang="en-GB" sz="2400" dirty="0"/>
              <a:t>Hot Bin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125</TotalTime>
  <Words>364</Words>
  <Application>Microsoft Office PowerPoint</Application>
  <PresentationFormat>On-screen Show (4:3)</PresentationFormat>
  <Paragraphs>74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Aptos</vt:lpstr>
      <vt:lpstr>Arial</vt:lpstr>
      <vt:lpstr>Google Sans</vt:lpstr>
      <vt:lpstr>MS Shell Dlg 2</vt:lpstr>
      <vt:lpstr>Wingdings</vt:lpstr>
      <vt:lpstr>Wingdings 3</vt:lpstr>
      <vt:lpstr>Madison</vt:lpstr>
      <vt:lpstr>Simple Composting</vt:lpstr>
      <vt:lpstr>Why Compost?</vt:lpstr>
      <vt:lpstr>How Does it Work?</vt:lpstr>
      <vt:lpstr>How Does it Work?</vt:lpstr>
      <vt:lpstr>How Does it Work?</vt:lpstr>
      <vt:lpstr>What Can You Compost?</vt:lpstr>
      <vt:lpstr>What Should You  Avoid?</vt:lpstr>
      <vt:lpstr>How to Compost</vt:lpstr>
      <vt:lpstr>Different Types of Composting</vt:lpstr>
      <vt:lpstr>Management</vt:lpstr>
      <vt:lpstr>To Compost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Composting</dc:title>
  <dc:subject/>
  <dc:creator/>
  <cp:keywords/>
  <dc:description>generated using python-pptx</dc:description>
  <cp:lastModifiedBy>Ralph Filby</cp:lastModifiedBy>
  <cp:revision>5</cp:revision>
  <dcterms:created xsi:type="dcterms:W3CDTF">2013-01-27T09:14:16Z</dcterms:created>
  <dcterms:modified xsi:type="dcterms:W3CDTF">2026-03-22T07:38:09Z</dcterms:modified>
  <cp:category/>
</cp:coreProperties>
</file>