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9" r:id="rId2"/>
    <p:sldId id="260" r:id="rId3"/>
    <p:sldId id="261" r:id="rId4"/>
    <p:sldId id="262" r:id="rId5"/>
    <p:sldId id="263" r:id="rId6"/>
    <p:sldId id="264" r:id="rId7"/>
    <p:sldId id="265" r:id="rId8"/>
    <p:sldId id="266" r:id="rId9"/>
    <p:sldId id="267" r:id="rId10"/>
    <p:sldId id="269" r:id="rId11"/>
    <p:sldId id="270"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A54B34-5711-4E2E-996F-D24CE124DD7A}" v="1" dt="2026-10-14T15:58:11.574"/>
    <p1510:client id="{F13945D1-D6C2-43AA-B5CB-28027CC10BBE}" v="1" dt="2026-10-14T16:19:18.3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27" autoAdjust="0"/>
    <p:restoredTop sz="94658"/>
  </p:normalViewPr>
  <p:slideViewPr>
    <p:cSldViewPr snapToGrid="0">
      <p:cViewPr varScale="1">
        <p:scale>
          <a:sx n="120" d="100"/>
          <a:sy n="120" d="100"/>
        </p:scale>
        <p:origin x="12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5CEF7B-E409-48C5-A769-CDF708071998}" type="datetimeFigureOut">
              <a:rPr lang="en-US" smtClean="0"/>
              <a:t>10/14/26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35670D-5054-487A-A3DE-4206A47B1399}" type="slidenum">
              <a:rPr lang="en-US" smtClean="0"/>
              <a:t>‹#›</a:t>
            </a:fld>
            <a:endParaRPr lang="en-US"/>
          </a:p>
        </p:txBody>
      </p:sp>
    </p:spTree>
    <p:extLst>
      <p:ext uri="{BB962C8B-B14F-4D97-AF65-F5344CB8AC3E}">
        <p14:creationId xmlns:p14="http://schemas.microsoft.com/office/powerpoint/2010/main" val="949582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B244E0-BAAA-1544-935F-644FDDF58439}"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870119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B244E0-BAAA-1544-935F-644FDDF58439}"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850205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B244E0-BAAA-1544-935F-644FDDF58439}"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1683004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B244E0-BAAA-1544-935F-644FDDF58439}"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2897575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B244E0-BAAA-1544-935F-644FDDF58439}" type="datetimeFigureOut">
              <a:rPr lang="en-US" smtClean="0"/>
              <a:t>10/14/26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3727984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B244E0-BAAA-1544-935F-644FDDF58439}" type="datetimeFigureOut">
              <a:rPr lang="en-US" smtClean="0"/>
              <a:t>10/14/26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2249818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Date Placeholder 1"/>
          <p:cNvSpPr>
            <a:spLocks noGrp="1"/>
          </p:cNvSpPr>
          <p:nvPr>
            <p:ph type="dt" sz="half" idx="10"/>
          </p:nvPr>
        </p:nvSpPr>
        <p:spPr/>
        <p:txBody>
          <a:bodyPr/>
          <a:lstStyle/>
          <a:p>
            <a:fld id="{EFB244E0-BAAA-1544-935F-644FDDF58439}" type="datetimeFigureOut">
              <a:rPr lang="en-US" smtClean="0"/>
              <a:t>10/14/26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2730318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3355346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10/14/26</a:t>
            </a:fld>
            <a:endParaRPr lang="en-US"/>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3967587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1081531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3688630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82E45AB1-140A-5F42-9CF3-D99B0645BCD7}"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1871503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3132602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FB244E0-BAAA-1544-935F-644FDDF58439}" type="datetimeFigureOut">
              <a:rPr lang="en-US" smtClean="0"/>
              <a:t>10/14/26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23926999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FB244E0-BAAA-1544-935F-644FDDF58439}" type="datetimeFigureOut">
              <a:rPr lang="en-US" smtClean="0"/>
              <a:t>10/14/26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2298033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B244E0-BAAA-1544-935F-644FDDF58439}"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19719667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EFB244E0-BAAA-1544-935F-644FDDF58439}" type="datetimeFigureOut">
              <a:rPr lang="en-US" smtClean="0"/>
              <a:t>10/14/26</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82E45AB1-140A-5F42-9CF3-D99B0645BCD7}" type="slidenum">
              <a:rPr lang="en-US" smtClean="0"/>
              <a:t>‹#›</a:t>
            </a:fld>
            <a:endParaRPr lang="en-US"/>
          </a:p>
        </p:txBody>
      </p:sp>
    </p:spTree>
    <p:extLst>
      <p:ext uri="{BB962C8B-B14F-4D97-AF65-F5344CB8AC3E}">
        <p14:creationId xmlns:p14="http://schemas.microsoft.com/office/powerpoint/2010/main" val="1071831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72000">
              <a:schemeClr val="bg2">
                <a:lumMod val="60000"/>
                <a:lumOff val="40000"/>
              </a:schemeClr>
            </a:gs>
            <a:gs pos="100000">
              <a:schemeClr val="tx1"/>
            </a:gs>
          </a:gsLst>
          <a:lin ang="2520000" scaled="0"/>
        </a:gradFill>
        <a:effectLst/>
      </p:bgPr>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108939"/>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FB244E0-BAAA-1544-935F-644FDDF58439}" type="datetimeFigureOut">
              <a:rPr lang="en-US" smtClean="0"/>
              <a:t>10/14/26</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82E45AB1-140A-5F42-9CF3-D99B0645BCD7}" type="slidenum">
              <a:rPr lang="en-US" smtClean="0"/>
              <a:t>‹#›</a:t>
            </a:fld>
            <a:endParaRPr lang="en-US"/>
          </a:p>
        </p:txBody>
      </p:sp>
      <p:pic>
        <p:nvPicPr>
          <p:cNvPr id="9" name="Picture 8" descr="A logo of a church&#10;&#10;AI-generated content may be incorrect.">
            <a:extLst>
              <a:ext uri="{FF2B5EF4-FFF2-40B4-BE49-F238E27FC236}">
                <a16:creationId xmlns:a16="http://schemas.microsoft.com/office/drawing/2014/main" id="{3213FB7C-AE58-ECCC-7C0D-18D754A51898}"/>
              </a:ext>
            </a:extLst>
          </p:cNvPr>
          <p:cNvPicPr>
            <a:picLocks noChangeAspect="1"/>
          </p:cNvPicPr>
          <p:nvPr userDrawn="1"/>
        </p:nvPicPr>
        <p:blipFill>
          <a:blip r:embed="rId20"/>
          <a:stretch>
            <a:fillRect/>
          </a:stretch>
        </p:blipFill>
        <p:spPr>
          <a:xfrm>
            <a:off x="10461552" y="4717062"/>
            <a:ext cx="1563076" cy="2031999"/>
          </a:xfrm>
          <a:prstGeom prst="rect">
            <a:avLst/>
          </a:prstGeom>
        </p:spPr>
      </p:pic>
    </p:spTree>
    <p:extLst>
      <p:ext uri="{BB962C8B-B14F-4D97-AF65-F5344CB8AC3E}">
        <p14:creationId xmlns:p14="http://schemas.microsoft.com/office/powerpoint/2010/main" val="183235320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4B154-A409-3090-9610-D8E0671393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BB2AB4-0CCD-13C1-6311-B5E41AF33E01}"/>
              </a:ext>
            </a:extLst>
          </p:cNvPr>
          <p:cNvSpPr>
            <a:spLocks noGrp="1"/>
          </p:cNvSpPr>
          <p:nvPr>
            <p:ph type="ctrTitle"/>
          </p:nvPr>
        </p:nvSpPr>
        <p:spPr>
          <a:xfrm>
            <a:off x="680322" y="2570672"/>
            <a:ext cx="8144134" cy="1536107"/>
          </a:xfrm>
        </p:spPr>
        <p:txBody>
          <a:bodyPr/>
          <a:lstStyle/>
          <a:p>
            <a:pPr algn="ctr"/>
            <a:r>
              <a:rPr lang="en-US" dirty="0"/>
              <a:t>THE DOCTRINE OF SATAN PT 1 </a:t>
            </a:r>
          </a:p>
        </p:txBody>
      </p:sp>
      <p:sp>
        <p:nvSpPr>
          <p:cNvPr id="3" name="Subtitle 2">
            <a:extLst>
              <a:ext uri="{FF2B5EF4-FFF2-40B4-BE49-F238E27FC236}">
                <a16:creationId xmlns:a16="http://schemas.microsoft.com/office/drawing/2014/main" id="{41464F3A-8B2E-1D7C-9910-D19BB0BE59E0}"/>
              </a:ext>
            </a:extLst>
          </p:cNvPr>
          <p:cNvSpPr>
            <a:spLocks noGrp="1"/>
          </p:cNvSpPr>
          <p:nvPr>
            <p:ph type="subTitle" idx="1"/>
          </p:nvPr>
        </p:nvSpPr>
        <p:spPr>
          <a:xfrm>
            <a:off x="680322" y="4419918"/>
            <a:ext cx="8144134" cy="1117687"/>
          </a:xfrm>
        </p:spPr>
        <p:txBody>
          <a:bodyPr>
            <a:normAutofit/>
          </a:bodyPr>
          <a:lstStyle/>
          <a:p>
            <a:pPr algn="ctr"/>
            <a:endParaRPr lang="en-US" sz="3200" dirty="0"/>
          </a:p>
          <a:p>
            <a:pPr algn="ctr"/>
            <a:r>
              <a:rPr lang="en-US" sz="3200" dirty="0"/>
              <a:t>10/14/26</a:t>
            </a:r>
          </a:p>
        </p:txBody>
      </p:sp>
    </p:spTree>
    <p:extLst>
      <p:ext uri="{BB962C8B-B14F-4D97-AF65-F5344CB8AC3E}">
        <p14:creationId xmlns:p14="http://schemas.microsoft.com/office/powerpoint/2010/main" val="3214519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E897F-48E7-3222-6109-BC22B8C159A9}"/>
              </a:ext>
            </a:extLst>
          </p:cNvPr>
          <p:cNvSpPr>
            <a:spLocks noGrp="1"/>
          </p:cNvSpPr>
          <p:nvPr>
            <p:ph type="title"/>
          </p:nvPr>
        </p:nvSpPr>
        <p:spPr/>
        <p:txBody>
          <a:bodyPr/>
          <a:lstStyle/>
          <a:p>
            <a:pPr algn="ctr"/>
            <a:r>
              <a:rPr lang="en-US" dirty="0"/>
              <a:t>DOCTRINE </a:t>
            </a:r>
          </a:p>
        </p:txBody>
      </p:sp>
      <p:sp>
        <p:nvSpPr>
          <p:cNvPr id="3" name="Content Placeholder 2">
            <a:extLst>
              <a:ext uri="{FF2B5EF4-FFF2-40B4-BE49-F238E27FC236}">
                <a16:creationId xmlns:a16="http://schemas.microsoft.com/office/drawing/2014/main" id="{8B28ECA0-349B-8786-C57C-72B35BC76E39}"/>
              </a:ext>
            </a:extLst>
          </p:cNvPr>
          <p:cNvSpPr>
            <a:spLocks noGrp="1"/>
          </p:cNvSpPr>
          <p:nvPr>
            <p:ph idx="1"/>
          </p:nvPr>
        </p:nvSpPr>
        <p:spPr>
          <a:xfrm>
            <a:off x="1" y="1984075"/>
            <a:ext cx="10294182" cy="4873924"/>
          </a:xfrm>
        </p:spPr>
        <p:txBody>
          <a:bodyPr>
            <a:noAutofit/>
          </a:bodyPr>
          <a:lstStyle/>
          <a:p>
            <a:pPr marL="0" indent="0" algn="ctr">
              <a:buNone/>
            </a:pPr>
            <a:r>
              <a:rPr lang="en-US" sz="2800" dirty="0"/>
              <a:t>What Does Doctrine Mean In The Bible?</a:t>
            </a:r>
          </a:p>
          <a:p>
            <a:pPr marL="0" indent="0">
              <a:buNone/>
            </a:pPr>
            <a:endParaRPr lang="en-US" sz="2800" dirty="0"/>
          </a:p>
          <a:p>
            <a:pPr marL="0" indent="0">
              <a:buNone/>
            </a:pPr>
            <a:r>
              <a:rPr lang="en-US" sz="2800" dirty="0"/>
              <a:t>Doctrine in the Bible refers to the body of teachings and beliefs that stem from Scripture. It encompasses core tenets of the Christian faith, determining what we believe about God, Jesus Christ, salvation, and the Church. Doctrine provides guidance for living in accordance with God’s will.</a:t>
            </a:r>
          </a:p>
          <a:p>
            <a:pPr marL="0" indent="0">
              <a:buNone/>
            </a:pPr>
            <a:endParaRPr lang="en-US" sz="2800" dirty="0"/>
          </a:p>
          <a:p>
            <a:pPr marL="0" indent="0">
              <a:buNone/>
            </a:pPr>
            <a:r>
              <a:rPr lang="en-US" sz="2800" dirty="0"/>
              <a:t>Simple Definition: “What we believe!”</a:t>
            </a:r>
          </a:p>
        </p:txBody>
      </p:sp>
    </p:spTree>
    <p:extLst>
      <p:ext uri="{BB962C8B-B14F-4D97-AF65-F5344CB8AC3E}">
        <p14:creationId xmlns:p14="http://schemas.microsoft.com/office/powerpoint/2010/main" val="251659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5752-7E9B-D09F-C908-2D28C7E3A65B}"/>
              </a:ext>
            </a:extLst>
          </p:cNvPr>
          <p:cNvSpPr>
            <a:spLocks noGrp="1"/>
          </p:cNvSpPr>
          <p:nvPr>
            <p:ph type="title"/>
          </p:nvPr>
        </p:nvSpPr>
        <p:spPr/>
        <p:txBody>
          <a:bodyPr/>
          <a:lstStyle/>
          <a:p>
            <a:pPr algn="ctr"/>
            <a:r>
              <a:rPr lang="en-US" dirty="0"/>
              <a:t>DOCTRINE </a:t>
            </a:r>
          </a:p>
        </p:txBody>
      </p:sp>
      <p:sp>
        <p:nvSpPr>
          <p:cNvPr id="3" name="Content Placeholder 2">
            <a:extLst>
              <a:ext uri="{FF2B5EF4-FFF2-40B4-BE49-F238E27FC236}">
                <a16:creationId xmlns:a16="http://schemas.microsoft.com/office/drawing/2014/main" id="{D591FFF4-0B95-38DA-608E-2B228102E2D4}"/>
              </a:ext>
            </a:extLst>
          </p:cNvPr>
          <p:cNvSpPr>
            <a:spLocks noGrp="1"/>
          </p:cNvSpPr>
          <p:nvPr>
            <p:ph idx="1"/>
          </p:nvPr>
        </p:nvSpPr>
        <p:spPr>
          <a:xfrm>
            <a:off x="0" y="1966824"/>
            <a:ext cx="10524226" cy="4891176"/>
          </a:xfrm>
        </p:spPr>
        <p:txBody>
          <a:bodyPr>
            <a:normAutofit fontScale="92500" lnSpcReduction="10000"/>
          </a:bodyPr>
          <a:lstStyle/>
          <a:p>
            <a:pPr marL="0" indent="0" algn="ctr">
              <a:buNone/>
            </a:pPr>
            <a:r>
              <a:rPr lang="en-US" sz="2800" dirty="0"/>
              <a:t>The Importance of Christian Doctrine</a:t>
            </a:r>
          </a:p>
          <a:p>
            <a:pPr marL="0" indent="0">
              <a:buNone/>
            </a:pPr>
            <a:r>
              <a:rPr lang="en-US" sz="2800" dirty="0"/>
              <a:t>Christian doctrine acts like a compass, directing believers toward truth and helping them discern false teachings. Paul warns in Eph 4:14 that we must not be “tossed to and </a:t>
            </a:r>
            <a:r>
              <a:rPr lang="en-US" sz="2800" dirty="0" err="1"/>
              <a:t>fro</a:t>
            </a:r>
            <a:r>
              <a:rPr lang="en-US" sz="2800" dirty="0"/>
              <a:t> by the waves and carried about by every wind of doctrine.” A solid understanding of doctrine prevents spiritual confusion and strengthens faith.</a:t>
            </a:r>
          </a:p>
          <a:p>
            <a:pPr marL="0" indent="0">
              <a:buNone/>
            </a:pPr>
            <a:endParaRPr lang="en-US" sz="2800" dirty="0"/>
          </a:p>
          <a:p>
            <a:pPr marL="0" indent="0" algn="ctr">
              <a:buNone/>
            </a:pPr>
            <a:r>
              <a:rPr lang="en-US" sz="2800" dirty="0"/>
              <a:t>Where Doctrine Comes From</a:t>
            </a:r>
          </a:p>
          <a:p>
            <a:pPr marL="0" indent="0">
              <a:buNone/>
            </a:pPr>
            <a:r>
              <a:rPr lang="en-US" sz="2800" dirty="0"/>
              <a:t>Christian doctrine is rooted in the Bible, comprising both the Old and New Testaments. Various key passages serve as foundational texts for essential doctrines. For instance, the doctrine of the Trinity comes from multiple verses, including Matthew 28:19, Matthew 3:16-17, and 2 Corinthians 13:14.</a:t>
            </a:r>
          </a:p>
          <a:p>
            <a:endParaRPr lang="en-US" dirty="0"/>
          </a:p>
        </p:txBody>
      </p:sp>
    </p:spTree>
    <p:extLst>
      <p:ext uri="{BB962C8B-B14F-4D97-AF65-F5344CB8AC3E}">
        <p14:creationId xmlns:p14="http://schemas.microsoft.com/office/powerpoint/2010/main" val="2299690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01291-AE11-0541-8008-C8FC2A9F0B75}"/>
              </a:ext>
            </a:extLst>
          </p:cNvPr>
          <p:cNvSpPr>
            <a:spLocks noGrp="1"/>
          </p:cNvSpPr>
          <p:nvPr>
            <p:ph type="title"/>
          </p:nvPr>
        </p:nvSpPr>
        <p:spPr/>
        <p:txBody>
          <a:bodyPr/>
          <a:lstStyle/>
          <a:p>
            <a:pPr algn="ctr"/>
            <a:r>
              <a:rPr lang="en-US" dirty="0"/>
              <a:t>DOCTRINE </a:t>
            </a:r>
          </a:p>
        </p:txBody>
      </p:sp>
      <p:sp>
        <p:nvSpPr>
          <p:cNvPr id="3" name="Content Placeholder 2">
            <a:extLst>
              <a:ext uri="{FF2B5EF4-FFF2-40B4-BE49-F238E27FC236}">
                <a16:creationId xmlns:a16="http://schemas.microsoft.com/office/drawing/2014/main" id="{99486BF2-DFA7-AE71-2B16-1942A1DE779C}"/>
              </a:ext>
            </a:extLst>
          </p:cNvPr>
          <p:cNvSpPr>
            <a:spLocks noGrp="1"/>
          </p:cNvSpPr>
          <p:nvPr>
            <p:ph idx="1"/>
          </p:nvPr>
        </p:nvSpPr>
        <p:spPr>
          <a:xfrm>
            <a:off x="1" y="1966824"/>
            <a:ext cx="10294182" cy="4891176"/>
          </a:xfrm>
        </p:spPr>
        <p:txBody>
          <a:bodyPr>
            <a:normAutofit fontScale="92500" lnSpcReduction="20000"/>
          </a:bodyPr>
          <a:lstStyle/>
          <a:p>
            <a:pPr marL="0" indent="0" algn="ctr">
              <a:buNone/>
            </a:pPr>
            <a:r>
              <a:rPr lang="en-US" sz="2800" dirty="0"/>
              <a:t>The Role of Doctrine in Christian Living</a:t>
            </a:r>
          </a:p>
          <a:p>
            <a:pPr marL="0" indent="0" algn="ctr">
              <a:buNone/>
            </a:pPr>
            <a:endParaRPr lang="en-US" sz="2800" dirty="0"/>
          </a:p>
          <a:p>
            <a:pPr marL="0" indent="0">
              <a:buNone/>
            </a:pPr>
            <a:r>
              <a:rPr lang="en-US" sz="2800" dirty="0"/>
              <a:t>Understanding doctrine doesn’t just enrich knowledge; it informs behavior. Correct beliefs yield correct actions. Faith without works is dead, as noted in James 2:26. Doctrine impacts how one lives out their faith, shaping decisions, interactions, and spiritual growth.</a:t>
            </a:r>
          </a:p>
          <a:p>
            <a:pPr marL="0" indent="0" algn="ctr">
              <a:buNone/>
            </a:pPr>
            <a:endParaRPr lang="en-US" sz="2800" dirty="0"/>
          </a:p>
          <a:p>
            <a:pPr marL="0" indent="0" algn="ctr">
              <a:buNone/>
            </a:pPr>
            <a:r>
              <a:rPr lang="en-US" sz="2800" dirty="0"/>
              <a:t>Approaching Controversial Doctrines</a:t>
            </a:r>
          </a:p>
          <a:p>
            <a:pPr marL="0" indent="0" algn="ctr">
              <a:buNone/>
            </a:pPr>
            <a:endParaRPr lang="en-US" sz="2800" dirty="0"/>
          </a:p>
          <a:p>
            <a:pPr marL="0" indent="0">
              <a:buNone/>
            </a:pPr>
            <a:r>
              <a:rPr lang="en-US" sz="2800" dirty="0"/>
              <a:t>Some biblical doctrines spark debate among Christians. When faced with differing views, it’s essential to maintain a humble spirit. 2 Timothy 2:23-24 encourages believers to avoid foolish, ignorant controversies, instead being kind and patient. Open discussions on difficult topics can yield growth.</a:t>
            </a:r>
          </a:p>
          <a:p>
            <a:pPr marL="0" indent="0">
              <a:buNone/>
            </a:pPr>
            <a:endParaRPr lang="en-US" dirty="0"/>
          </a:p>
        </p:txBody>
      </p:sp>
    </p:spTree>
    <p:extLst>
      <p:ext uri="{BB962C8B-B14F-4D97-AF65-F5344CB8AC3E}">
        <p14:creationId xmlns:p14="http://schemas.microsoft.com/office/powerpoint/2010/main" val="3991265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1EEDC-85DA-1933-DA9F-EE80C27314D6}"/>
              </a:ext>
            </a:extLst>
          </p:cNvPr>
          <p:cNvSpPr>
            <a:spLocks noGrp="1"/>
          </p:cNvSpPr>
          <p:nvPr>
            <p:ph type="title"/>
          </p:nvPr>
        </p:nvSpPr>
        <p:spPr/>
        <p:txBody>
          <a:bodyPr/>
          <a:lstStyle/>
          <a:p>
            <a:pPr algn="ctr"/>
            <a:r>
              <a:rPr lang="en-US" dirty="0"/>
              <a:t>DOCTRINE </a:t>
            </a:r>
          </a:p>
        </p:txBody>
      </p:sp>
      <p:sp>
        <p:nvSpPr>
          <p:cNvPr id="3" name="Content Placeholder 2">
            <a:extLst>
              <a:ext uri="{FF2B5EF4-FFF2-40B4-BE49-F238E27FC236}">
                <a16:creationId xmlns:a16="http://schemas.microsoft.com/office/drawing/2014/main" id="{67FC003D-DB67-8154-420F-4975AEDFC22B}"/>
              </a:ext>
            </a:extLst>
          </p:cNvPr>
          <p:cNvSpPr>
            <a:spLocks noGrp="1"/>
          </p:cNvSpPr>
          <p:nvPr>
            <p:ph idx="1"/>
          </p:nvPr>
        </p:nvSpPr>
        <p:spPr>
          <a:xfrm>
            <a:off x="1" y="2001328"/>
            <a:ext cx="10294182" cy="4856671"/>
          </a:xfrm>
        </p:spPr>
        <p:txBody>
          <a:bodyPr>
            <a:normAutofit/>
          </a:bodyPr>
          <a:lstStyle/>
          <a:p>
            <a:pPr marL="0" indent="0" algn="ctr">
              <a:buNone/>
            </a:pPr>
            <a:r>
              <a:rPr lang="en-US" sz="2800" dirty="0"/>
              <a:t>Doctrine and Spiritual Maturity</a:t>
            </a:r>
          </a:p>
          <a:p>
            <a:pPr marL="0" indent="0">
              <a:buNone/>
            </a:pPr>
            <a:endParaRPr lang="en-US" sz="2800" dirty="0"/>
          </a:p>
          <a:p>
            <a:pPr marL="0" indent="0">
              <a:buNone/>
            </a:pPr>
            <a:r>
              <a:rPr lang="en-US" sz="2800" dirty="0"/>
              <a:t>Spiritual maturity involves growing in both knowledge and application of doctrine. Hebrews 5:12 speaks of believers needing milk instead of solid food, highlighting the importance of progressing in understanding. Learning doctrine shapes one’s ability to discern right from wrong.</a:t>
            </a:r>
          </a:p>
        </p:txBody>
      </p:sp>
    </p:spTree>
    <p:extLst>
      <p:ext uri="{BB962C8B-B14F-4D97-AF65-F5344CB8AC3E}">
        <p14:creationId xmlns:p14="http://schemas.microsoft.com/office/powerpoint/2010/main" val="2131625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604A2-8E2F-9A82-85CF-1048BDA5F74F}"/>
              </a:ext>
            </a:extLst>
          </p:cNvPr>
          <p:cNvSpPr>
            <a:spLocks noGrp="1"/>
          </p:cNvSpPr>
          <p:nvPr>
            <p:ph type="title"/>
          </p:nvPr>
        </p:nvSpPr>
        <p:spPr/>
        <p:txBody>
          <a:bodyPr/>
          <a:lstStyle/>
          <a:p>
            <a:pPr algn="ctr"/>
            <a:r>
              <a:rPr lang="en-US" dirty="0"/>
              <a:t>THE DOCTRINE OF SATAN </a:t>
            </a:r>
          </a:p>
        </p:txBody>
      </p:sp>
      <p:sp>
        <p:nvSpPr>
          <p:cNvPr id="3" name="Content Placeholder 2">
            <a:extLst>
              <a:ext uri="{FF2B5EF4-FFF2-40B4-BE49-F238E27FC236}">
                <a16:creationId xmlns:a16="http://schemas.microsoft.com/office/drawing/2014/main" id="{EB133494-0B42-7C23-84DD-1F836D737A27}"/>
              </a:ext>
            </a:extLst>
          </p:cNvPr>
          <p:cNvSpPr>
            <a:spLocks noGrp="1"/>
          </p:cNvSpPr>
          <p:nvPr>
            <p:ph idx="1"/>
          </p:nvPr>
        </p:nvSpPr>
        <p:spPr>
          <a:xfrm>
            <a:off x="1" y="1975450"/>
            <a:ext cx="10294182" cy="4882550"/>
          </a:xfrm>
        </p:spPr>
        <p:txBody>
          <a:bodyPr>
            <a:normAutofit/>
          </a:bodyPr>
          <a:lstStyle/>
          <a:p>
            <a:pPr marL="0" indent="0" algn="ctr">
              <a:buNone/>
            </a:pPr>
            <a:endParaRPr lang="en-US" dirty="0"/>
          </a:p>
          <a:p>
            <a:pPr marL="0" indent="0" algn="ctr">
              <a:buNone/>
            </a:pPr>
            <a:r>
              <a:rPr lang="en-US" sz="2800" dirty="0"/>
              <a:t>The Existence of Satan </a:t>
            </a:r>
          </a:p>
          <a:p>
            <a:pPr marL="0" indent="0">
              <a:buNone/>
            </a:pPr>
            <a:r>
              <a:rPr lang="en-US" sz="2800" dirty="0"/>
              <a:t>There is scarcely a culture, tribe, or society to be found in this world that does not have some concept or fear of an invisible evil power. This has been attested by Christian missionaries and secular anthropologists alike. Witch doctors, shrunken heads, voodoo dolls, and totem poles all give dramatic evidence of this universal fear. </a:t>
            </a:r>
          </a:p>
          <a:p>
            <a:pPr marL="0" indent="0">
              <a:buNone/>
            </a:pPr>
            <a:r>
              <a:rPr lang="en-US" sz="2800" dirty="0"/>
              <a:t>One may well ask where this fear came from and of whom they are afraid. The study of the doctrine of Satan may not thrill the soul of man, but it will answer these questions.</a:t>
            </a:r>
          </a:p>
        </p:txBody>
      </p:sp>
    </p:spTree>
    <p:extLst>
      <p:ext uri="{BB962C8B-B14F-4D97-AF65-F5344CB8AC3E}">
        <p14:creationId xmlns:p14="http://schemas.microsoft.com/office/powerpoint/2010/main" val="3959821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93610-1D88-F63F-0419-A7CB06899020}"/>
              </a:ext>
            </a:extLst>
          </p:cNvPr>
          <p:cNvSpPr>
            <a:spLocks noGrp="1"/>
          </p:cNvSpPr>
          <p:nvPr>
            <p:ph type="title"/>
          </p:nvPr>
        </p:nvSpPr>
        <p:spPr/>
        <p:txBody>
          <a:bodyPr/>
          <a:lstStyle/>
          <a:p>
            <a:pPr algn="ctr"/>
            <a:r>
              <a:rPr lang="en-US" dirty="0"/>
              <a:t>THE DOCTRINE OF SATAN </a:t>
            </a:r>
          </a:p>
        </p:txBody>
      </p:sp>
      <p:sp>
        <p:nvSpPr>
          <p:cNvPr id="3" name="Content Placeholder 2">
            <a:extLst>
              <a:ext uri="{FF2B5EF4-FFF2-40B4-BE49-F238E27FC236}">
                <a16:creationId xmlns:a16="http://schemas.microsoft.com/office/drawing/2014/main" id="{D4089444-6078-A578-6B4B-17E66D4C9671}"/>
              </a:ext>
            </a:extLst>
          </p:cNvPr>
          <p:cNvSpPr>
            <a:spLocks noGrp="1"/>
          </p:cNvSpPr>
          <p:nvPr>
            <p:ph idx="1"/>
          </p:nvPr>
        </p:nvSpPr>
        <p:spPr>
          <a:xfrm>
            <a:off x="1" y="2336872"/>
            <a:ext cx="10294182" cy="4521127"/>
          </a:xfrm>
        </p:spPr>
        <p:txBody>
          <a:bodyPr/>
          <a:lstStyle/>
          <a:p>
            <a:pPr marL="0" indent="0" algn="ctr">
              <a:buNone/>
            </a:pPr>
            <a:r>
              <a:rPr lang="en-US" sz="2800" dirty="0"/>
              <a:t>His existence is </a:t>
            </a:r>
            <a:r>
              <a:rPr lang="en-US" sz="2800" b="1" dirty="0"/>
              <a:t>doubted</a:t>
            </a:r>
            <a:r>
              <a:rPr lang="en-US" sz="2800" dirty="0"/>
              <a:t> by the world and the church.</a:t>
            </a:r>
          </a:p>
          <a:p>
            <a:pPr marL="0" indent="0">
              <a:buNone/>
            </a:pPr>
            <a:endParaRPr lang="en-US" sz="2800" dirty="0"/>
          </a:p>
          <a:p>
            <a:pPr marL="0" indent="0">
              <a:buNone/>
            </a:pPr>
            <a:r>
              <a:rPr lang="en-US" sz="2800" dirty="0"/>
              <a:t>Satan is ignored or downplayed in some churches today. These so-called doctrine-deniers have, of course, long since thrown out such concepts as the “old devil” and the “new birth.” They now leave out the “d” in devil and add an o to God. It’s a shame, but most words like hell, damned, and devil are found in the vocabularies of factory workers, politicians, school children, college students, movies, theaters, and even professional people, yet they are silent from most pulpits.</a:t>
            </a:r>
          </a:p>
          <a:p>
            <a:pPr marL="0" indent="0">
              <a:buNone/>
            </a:pPr>
            <a:endParaRPr lang="en-US" sz="2800" dirty="0"/>
          </a:p>
          <a:p>
            <a:pPr marL="0" indent="0">
              <a:buNone/>
            </a:pPr>
            <a:endParaRPr lang="en-US" dirty="0"/>
          </a:p>
        </p:txBody>
      </p:sp>
    </p:spTree>
    <p:extLst>
      <p:ext uri="{BB962C8B-B14F-4D97-AF65-F5344CB8AC3E}">
        <p14:creationId xmlns:p14="http://schemas.microsoft.com/office/powerpoint/2010/main" val="3140805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C41F0-E4EC-5B72-97C5-5C2140C2B824}"/>
              </a:ext>
            </a:extLst>
          </p:cNvPr>
          <p:cNvSpPr>
            <a:spLocks noGrp="1"/>
          </p:cNvSpPr>
          <p:nvPr>
            <p:ph type="title"/>
          </p:nvPr>
        </p:nvSpPr>
        <p:spPr/>
        <p:txBody>
          <a:bodyPr/>
          <a:lstStyle/>
          <a:p>
            <a:pPr algn="ctr"/>
            <a:r>
              <a:rPr lang="en-US" dirty="0"/>
              <a:t>THE DOCTRINE OF SATAN </a:t>
            </a:r>
          </a:p>
        </p:txBody>
      </p:sp>
      <p:sp>
        <p:nvSpPr>
          <p:cNvPr id="3" name="Content Placeholder 2">
            <a:extLst>
              <a:ext uri="{FF2B5EF4-FFF2-40B4-BE49-F238E27FC236}">
                <a16:creationId xmlns:a16="http://schemas.microsoft.com/office/drawing/2014/main" id="{0282CADD-564C-FE2A-462E-880425727BA8}"/>
              </a:ext>
            </a:extLst>
          </p:cNvPr>
          <p:cNvSpPr>
            <a:spLocks noGrp="1"/>
          </p:cNvSpPr>
          <p:nvPr>
            <p:ph idx="1"/>
          </p:nvPr>
        </p:nvSpPr>
        <p:spPr>
          <a:xfrm>
            <a:off x="1" y="1966824"/>
            <a:ext cx="10294182" cy="4891176"/>
          </a:xfrm>
        </p:spPr>
        <p:txBody>
          <a:bodyPr>
            <a:noAutofit/>
          </a:bodyPr>
          <a:lstStyle/>
          <a:p>
            <a:pPr marL="0" indent="0" algn="ctr">
              <a:buNone/>
            </a:pPr>
            <a:r>
              <a:rPr lang="en-US" sz="2800" dirty="0"/>
              <a:t>How does the church doubt his existence?</a:t>
            </a:r>
          </a:p>
          <a:p>
            <a:pPr marL="0" indent="0">
              <a:buNone/>
            </a:pPr>
            <a:endParaRPr lang="en-US" sz="2800" dirty="0"/>
          </a:p>
          <a:p>
            <a:pPr marL="0" indent="0">
              <a:buNone/>
            </a:pPr>
            <a:r>
              <a:rPr lang="en-US" sz="2800" dirty="0"/>
              <a:t>By </a:t>
            </a:r>
            <a:r>
              <a:rPr lang="en-US" sz="2800" b="1" dirty="0"/>
              <a:t>underestimating his presence </a:t>
            </a:r>
            <a:r>
              <a:rPr lang="en-US" sz="2800" dirty="0"/>
              <a:t>or </a:t>
            </a:r>
            <a:r>
              <a:rPr lang="en-US" sz="2800" b="1" dirty="0"/>
              <a:t>overestimating his power.</a:t>
            </a:r>
          </a:p>
          <a:p>
            <a:pPr marL="0" indent="0">
              <a:buNone/>
            </a:pPr>
            <a:endParaRPr lang="en-US" sz="2800" b="1" dirty="0"/>
          </a:p>
          <a:p>
            <a:pPr marL="0" indent="0">
              <a:buNone/>
            </a:pPr>
            <a:r>
              <a:rPr lang="en-US" sz="2800" dirty="0"/>
              <a:t>In the fifties, a national secular magazine took a poll of some 5,000 American clergymen and discovered that a full 73 percent ridiculed the concept of a personal devil of any sort.</a:t>
            </a:r>
          </a:p>
        </p:txBody>
      </p:sp>
    </p:spTree>
    <p:extLst>
      <p:ext uri="{BB962C8B-B14F-4D97-AF65-F5344CB8AC3E}">
        <p14:creationId xmlns:p14="http://schemas.microsoft.com/office/powerpoint/2010/main" val="3474612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1869A-1A0A-64C3-A0FB-3264824DAB92}"/>
              </a:ext>
            </a:extLst>
          </p:cNvPr>
          <p:cNvSpPr>
            <a:spLocks noGrp="1"/>
          </p:cNvSpPr>
          <p:nvPr>
            <p:ph type="title"/>
          </p:nvPr>
        </p:nvSpPr>
        <p:spPr/>
        <p:txBody>
          <a:bodyPr/>
          <a:lstStyle/>
          <a:p>
            <a:pPr algn="ctr"/>
            <a:r>
              <a:rPr kumimoji="0" lang="en-US" sz="3600" b="0" i="0" u="none" strike="noStrike" kern="1200" cap="none" spc="0" normalizeH="0" baseline="0" noProof="0" dirty="0">
                <a:ln>
                  <a:noFill/>
                </a:ln>
                <a:solidFill>
                  <a:srgbClr val="FFFFFF"/>
                </a:solidFill>
                <a:effectLst/>
                <a:uLnTx/>
                <a:uFillTx/>
                <a:latin typeface="Trebuchet MS" panose="020B0603020202020204"/>
                <a:ea typeface="+mj-ea"/>
                <a:cs typeface="+mj-cs"/>
              </a:rPr>
              <a:t>THE DOCTRINE OF SATAN </a:t>
            </a:r>
            <a:endParaRPr lang="en-US" dirty="0"/>
          </a:p>
        </p:txBody>
      </p:sp>
      <p:sp>
        <p:nvSpPr>
          <p:cNvPr id="3" name="Content Placeholder 2">
            <a:extLst>
              <a:ext uri="{FF2B5EF4-FFF2-40B4-BE49-F238E27FC236}">
                <a16:creationId xmlns:a16="http://schemas.microsoft.com/office/drawing/2014/main" id="{110A7F1E-CA6B-4494-2249-1FE512AEBAC7}"/>
              </a:ext>
            </a:extLst>
          </p:cNvPr>
          <p:cNvSpPr>
            <a:spLocks noGrp="1"/>
          </p:cNvSpPr>
          <p:nvPr>
            <p:ph idx="1"/>
          </p:nvPr>
        </p:nvSpPr>
        <p:spPr>
          <a:xfrm>
            <a:off x="1" y="1966824"/>
            <a:ext cx="10294182" cy="4891176"/>
          </a:xfrm>
        </p:spPr>
        <p:txBody>
          <a:bodyPr/>
          <a:lstStyle/>
          <a:p>
            <a:pPr marL="0" indent="0" algn="ctr">
              <a:buNone/>
            </a:pPr>
            <a:r>
              <a:rPr lang="en-US" sz="2800" dirty="0"/>
              <a:t>As shown by the silence from pulpits  </a:t>
            </a:r>
          </a:p>
          <a:p>
            <a:pPr marL="0" indent="0" algn="ctr">
              <a:buNone/>
            </a:pPr>
            <a:endParaRPr lang="en-US" sz="2800" dirty="0"/>
          </a:p>
          <a:p>
            <a:pPr marL="0" indent="0">
              <a:buNone/>
            </a:pPr>
            <a:r>
              <a:rPr lang="en-US" sz="2800" dirty="0"/>
              <a:t>Satan is even ignored or downplayed among many Bible believers. Many Bible-believing pastors and laypeople are, it would seem, extremely reluctant to “give the devil his due.” Some time ago, this author wrote an article entitled, </a:t>
            </a:r>
          </a:p>
          <a:p>
            <a:pPr marL="0" indent="0">
              <a:buNone/>
            </a:pPr>
            <a:r>
              <a:rPr lang="en-US" sz="2800" dirty="0"/>
              <a:t>“If I Were the Devil.” </a:t>
            </a:r>
          </a:p>
          <a:p>
            <a:pPr marL="0" indent="0">
              <a:buNone/>
            </a:pPr>
            <a:r>
              <a:rPr lang="en-US" sz="2800" dirty="0"/>
              <a:t>In this article, the author stressed the following point: The first thing I would do would be to deny my own existence.</a:t>
            </a:r>
          </a:p>
          <a:p>
            <a:pPr marL="0" indent="0">
              <a:buNone/>
            </a:pPr>
            <a:endParaRPr lang="en-US" dirty="0"/>
          </a:p>
        </p:txBody>
      </p:sp>
    </p:spTree>
    <p:extLst>
      <p:ext uri="{BB962C8B-B14F-4D97-AF65-F5344CB8AC3E}">
        <p14:creationId xmlns:p14="http://schemas.microsoft.com/office/powerpoint/2010/main" val="1887060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AB052-6697-CBD5-BA85-534BB8640B39}"/>
              </a:ext>
            </a:extLst>
          </p:cNvPr>
          <p:cNvSpPr>
            <a:spLocks noGrp="1"/>
          </p:cNvSpPr>
          <p:nvPr>
            <p:ph type="title"/>
          </p:nvPr>
        </p:nvSpPr>
        <p:spPr/>
        <p:txBody>
          <a:bodyPr/>
          <a:lstStyle/>
          <a:p>
            <a:pPr algn="ctr"/>
            <a:r>
              <a:rPr lang="en-US" dirty="0"/>
              <a:t>THE DOCTRINE OF SATAN </a:t>
            </a:r>
          </a:p>
        </p:txBody>
      </p:sp>
      <p:sp>
        <p:nvSpPr>
          <p:cNvPr id="3" name="Content Placeholder 2">
            <a:extLst>
              <a:ext uri="{FF2B5EF4-FFF2-40B4-BE49-F238E27FC236}">
                <a16:creationId xmlns:a16="http://schemas.microsoft.com/office/drawing/2014/main" id="{B809E739-B4B3-AACD-6076-FC9870DF0BFB}"/>
              </a:ext>
            </a:extLst>
          </p:cNvPr>
          <p:cNvSpPr>
            <a:spLocks noGrp="1"/>
          </p:cNvSpPr>
          <p:nvPr>
            <p:ph idx="1"/>
          </p:nvPr>
        </p:nvSpPr>
        <p:spPr>
          <a:xfrm>
            <a:off x="1" y="2336872"/>
            <a:ext cx="10294182" cy="4521127"/>
          </a:xfrm>
        </p:spPr>
        <p:txBody>
          <a:bodyPr>
            <a:normAutofit/>
          </a:bodyPr>
          <a:lstStyle/>
          <a:p>
            <a:pPr marL="0" indent="0" algn="ctr">
              <a:buNone/>
            </a:pPr>
            <a:r>
              <a:rPr lang="en-US" sz="2800" dirty="0"/>
              <a:t>A hypothetical case study </a:t>
            </a:r>
          </a:p>
          <a:p>
            <a:pPr marL="0" indent="0">
              <a:buNone/>
            </a:pPr>
            <a:r>
              <a:rPr lang="en-US" sz="2800" dirty="0"/>
              <a:t>Suppose a Bible-believing church is going through a spiritual crisis. For some months, no soul has walked its aisles. Attendance and offerings are down, and members are becoming restless.</a:t>
            </a:r>
          </a:p>
          <a:p>
            <a:pPr marL="0" indent="0">
              <a:buNone/>
            </a:pPr>
            <a:r>
              <a:rPr lang="en-US" sz="2800" dirty="0"/>
              <a:t> All Bible-believing churches have had these experiences. Finally, in desperation, the congregation appoints a special committee to discover the source of this coldness and lifelessness. After considerable prayer and probing, the committee submits its report. </a:t>
            </a:r>
          </a:p>
        </p:txBody>
      </p:sp>
    </p:spTree>
    <p:extLst>
      <p:ext uri="{BB962C8B-B14F-4D97-AF65-F5344CB8AC3E}">
        <p14:creationId xmlns:p14="http://schemas.microsoft.com/office/powerpoint/2010/main" val="2517073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77D44-938C-67B6-E07C-25D71137362E}"/>
              </a:ext>
            </a:extLst>
          </p:cNvPr>
          <p:cNvSpPr>
            <a:spLocks noGrp="1"/>
          </p:cNvSpPr>
          <p:nvPr>
            <p:ph type="title"/>
          </p:nvPr>
        </p:nvSpPr>
        <p:spPr/>
        <p:txBody>
          <a:bodyPr/>
          <a:lstStyle/>
          <a:p>
            <a:pPr algn="ctr"/>
            <a:r>
              <a:rPr lang="en-US" dirty="0"/>
              <a:t>THE DOCTRINE OF SATAN </a:t>
            </a:r>
          </a:p>
        </p:txBody>
      </p:sp>
      <p:sp>
        <p:nvSpPr>
          <p:cNvPr id="3" name="Content Placeholder 2">
            <a:extLst>
              <a:ext uri="{FF2B5EF4-FFF2-40B4-BE49-F238E27FC236}">
                <a16:creationId xmlns:a16="http://schemas.microsoft.com/office/drawing/2014/main" id="{9956E8DB-6A5D-99D2-2DA6-219DB7C7AC86}"/>
              </a:ext>
            </a:extLst>
          </p:cNvPr>
          <p:cNvSpPr>
            <a:spLocks noGrp="1"/>
          </p:cNvSpPr>
          <p:nvPr>
            <p:ph idx="1"/>
          </p:nvPr>
        </p:nvSpPr>
        <p:spPr>
          <a:xfrm>
            <a:off x="1" y="2336872"/>
            <a:ext cx="10294182" cy="4521127"/>
          </a:xfrm>
        </p:spPr>
        <p:txBody>
          <a:bodyPr>
            <a:normAutofit/>
          </a:bodyPr>
          <a:lstStyle/>
          <a:p>
            <a:pPr marL="0" indent="0">
              <a:buNone/>
            </a:pPr>
            <a:r>
              <a:rPr lang="en-US" sz="2800" dirty="0"/>
              <a:t>But what fact-finding group would return the following indictment? “We believe the main source of our heartaches for the past few months is satanic! We believe the reason no souls have been saved recently is due to an all-out attack on our church by the devil! </a:t>
            </a:r>
          </a:p>
          <a:p>
            <a:pPr marL="0" indent="0">
              <a:buNone/>
            </a:pPr>
            <a:endParaRPr lang="en-US" sz="2800" dirty="0"/>
          </a:p>
          <a:p>
            <a:pPr marL="0" indent="0">
              <a:buNone/>
            </a:pPr>
            <a:r>
              <a:rPr lang="en-US" sz="2800" dirty="0"/>
              <a:t>We close this report with a strong recommendation that the congregation call a special prayer meeting, rebuke Satan, plead the blood of Christ, and claim the victory!”</a:t>
            </a:r>
          </a:p>
        </p:txBody>
      </p:sp>
    </p:spTree>
    <p:extLst>
      <p:ext uri="{BB962C8B-B14F-4D97-AF65-F5344CB8AC3E}">
        <p14:creationId xmlns:p14="http://schemas.microsoft.com/office/powerpoint/2010/main" val="4127965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3BB66-EA38-8773-6A21-518B04ED2106}"/>
              </a:ext>
            </a:extLst>
          </p:cNvPr>
          <p:cNvSpPr>
            <a:spLocks noGrp="1"/>
          </p:cNvSpPr>
          <p:nvPr>
            <p:ph type="title"/>
          </p:nvPr>
        </p:nvSpPr>
        <p:spPr/>
        <p:txBody>
          <a:bodyPr/>
          <a:lstStyle/>
          <a:p>
            <a:pPr algn="ctr"/>
            <a:r>
              <a:rPr lang="en-US" dirty="0"/>
              <a:t>POINTS TO PONDER </a:t>
            </a:r>
          </a:p>
        </p:txBody>
      </p:sp>
      <p:sp>
        <p:nvSpPr>
          <p:cNvPr id="3" name="Content Placeholder 2">
            <a:extLst>
              <a:ext uri="{FF2B5EF4-FFF2-40B4-BE49-F238E27FC236}">
                <a16:creationId xmlns:a16="http://schemas.microsoft.com/office/drawing/2014/main" id="{F3ACAAC9-6043-8A21-685A-98F809D9B8FD}"/>
              </a:ext>
            </a:extLst>
          </p:cNvPr>
          <p:cNvSpPr>
            <a:spLocks noGrp="1"/>
          </p:cNvSpPr>
          <p:nvPr>
            <p:ph idx="1"/>
          </p:nvPr>
        </p:nvSpPr>
        <p:spPr>
          <a:xfrm>
            <a:off x="1" y="2027208"/>
            <a:ext cx="10294182" cy="4830791"/>
          </a:xfrm>
        </p:spPr>
        <p:txBody>
          <a:bodyPr/>
          <a:lstStyle/>
          <a:p>
            <a:pPr marL="0" indent="0">
              <a:buNone/>
            </a:pPr>
            <a:r>
              <a:rPr lang="en-US" sz="2800" dirty="0"/>
              <a:t>How has my </a:t>
            </a:r>
            <a:r>
              <a:rPr lang="en-US" sz="2800" b="1" dirty="0"/>
              <a:t>attention</a:t>
            </a:r>
            <a:r>
              <a:rPr lang="en-US" sz="2800" dirty="0"/>
              <a:t> to Scripture and </a:t>
            </a:r>
            <a:r>
              <a:rPr lang="en-US" sz="2800" b="1" dirty="0"/>
              <a:t>attendance</a:t>
            </a:r>
            <a:r>
              <a:rPr lang="en-US" sz="2800" dirty="0"/>
              <a:t> at Bible Study, Sunday School, Small Groups, Sunday Morning Worship, </a:t>
            </a:r>
            <a:r>
              <a:rPr lang="en-US" sz="2800" b="1" dirty="0"/>
              <a:t>or lack thereof </a:t>
            </a:r>
            <a:r>
              <a:rPr lang="en-US" sz="2800" dirty="0"/>
              <a:t>shaped my doctrinal view and practice?</a:t>
            </a:r>
          </a:p>
          <a:p>
            <a:pPr marL="0" indent="0">
              <a:buNone/>
            </a:pPr>
            <a:endParaRPr lang="en-US" sz="2800" dirty="0"/>
          </a:p>
          <a:p>
            <a:pPr marL="0" indent="0">
              <a:buNone/>
            </a:pPr>
            <a:r>
              <a:rPr lang="en-US" sz="2800" dirty="0"/>
              <a:t>According to where I am right now in my walk with God, who do “I” say Satan is?</a:t>
            </a:r>
          </a:p>
          <a:p>
            <a:pPr marL="0" indent="0">
              <a:buNone/>
            </a:pPr>
            <a:endParaRPr lang="en-US" sz="2800" dirty="0"/>
          </a:p>
          <a:p>
            <a:pPr marL="0" indent="0">
              <a:buNone/>
            </a:pPr>
            <a:r>
              <a:rPr lang="en-US" sz="2800" dirty="0"/>
              <a:t>If someone who was not saved approached me with a question about the existence of Satan, could I accurately articulate, with specific bible verses, who Satan is?</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476403452"/>
      </p:ext>
    </p:extLst>
  </p:cSld>
  <p:clrMapOvr>
    <a:masterClrMapping/>
  </p:clrMapOvr>
</p:sld>
</file>

<file path=ppt/theme/theme1.xml><?xml version="1.0" encoding="utf-8"?>
<a:theme xmlns:a="http://schemas.openxmlformats.org/drawingml/2006/main" name="Berlin">
  <a:themeElements>
    <a:clrScheme name="Custom 2">
      <a:dk1>
        <a:srgbClr val="000000"/>
      </a:dk1>
      <a:lt1>
        <a:srgbClr val="FFFFFF"/>
      </a:lt1>
      <a:dk2>
        <a:srgbClr val="17406D"/>
      </a:dk2>
      <a:lt2>
        <a:srgbClr val="DBEFF9"/>
      </a:lt2>
      <a:accent1>
        <a:srgbClr val="0F6FC6"/>
      </a:accent1>
      <a:accent2>
        <a:srgbClr val="009DD9"/>
      </a:accent2>
      <a:accent3>
        <a:srgbClr val="0BD0D9"/>
      </a:accent3>
      <a:accent4>
        <a:srgbClr val="C0CCC3"/>
      </a:accent4>
      <a:accent5>
        <a:srgbClr val="C2C8C0"/>
      </a:accent5>
      <a:accent6>
        <a:srgbClr val="A5C249"/>
      </a:accent6>
      <a:hlink>
        <a:srgbClr val="F49100"/>
      </a:hlink>
      <a:folHlink>
        <a:srgbClr val="85DFD0"/>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Master Theme" id="{5E15B023-7CCC-584B-B021-A444A4401C89}" vid="{64B50823-CAAC-4C49-9898-CA8DAE05AD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122</TotalTime>
  <Words>974</Words>
  <Application>Microsoft Macintosh PowerPoint</Application>
  <PresentationFormat>Widescreen</PresentationFormat>
  <Paragraphs>63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Arial</vt:lpstr>
      <vt:lpstr>Trebuchet MS</vt:lpstr>
      <vt:lpstr>Berlin</vt:lpstr>
      <vt:lpstr>THE DOCTRINE OF SATAN PT 1 </vt:lpstr>
      <vt:lpstr>DOCTRINE </vt:lpstr>
      <vt:lpstr>DOCTRINE </vt:lpstr>
      <vt:lpstr>DOCTRINE </vt:lpstr>
      <vt:lpstr>DOCTRINE </vt:lpstr>
      <vt:lpstr>THE DOCTRINE OF SATAN </vt:lpstr>
      <vt:lpstr>THE DOCTRINE OF SATAN </vt:lpstr>
      <vt:lpstr>THE DOCTRINE OF SATAN </vt:lpstr>
      <vt:lpstr>THE DOCTRINE OF SATAN </vt:lpstr>
      <vt:lpstr>THE DOCTRINE OF SATAN </vt:lpstr>
      <vt:lpstr>THE DOCTRINE OF SATAN </vt:lpstr>
      <vt:lpstr>POINTS TO PONDER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Curry</dc:creator>
  <cp:lastModifiedBy>Pastor Kelvin Wade</cp:lastModifiedBy>
  <cp:revision>2</cp:revision>
  <dcterms:created xsi:type="dcterms:W3CDTF">2026-09-17T14:10:49Z</dcterms:created>
  <dcterms:modified xsi:type="dcterms:W3CDTF">2026-10-14T19:35:33Z</dcterms:modified>
</cp:coreProperties>
</file>