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001447-D46B-4B56-B13B-7E658B3A36FB}" v="2" dt="2026-09-23T16:45:34.5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58"/>
  </p:normalViewPr>
  <p:slideViewPr>
    <p:cSldViewPr snapToGrid="0">
      <p:cViewPr varScale="1">
        <p:scale>
          <a:sx n="120" d="100"/>
          <a:sy n="120" d="100"/>
        </p:scale>
        <p:origin x="77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FB244E0-BAAA-1544-935F-644FDDF58439}"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280231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B244E0-BAAA-1544-935F-644FDDF58439}"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304032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FB244E0-BAAA-1544-935F-644FDDF58439}"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4037396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FB244E0-BAAA-1544-935F-644FDDF58439}"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170803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FB244E0-BAAA-1544-935F-644FDDF58439}" type="datetimeFigureOut">
              <a:rPr lang="en-US" smtClean="0"/>
              <a:t>9/23/26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443243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FB244E0-BAAA-1544-935F-644FDDF58439}"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572752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Date Placeholder 1"/>
          <p:cNvSpPr>
            <a:spLocks noGrp="1"/>
          </p:cNvSpPr>
          <p:nvPr>
            <p:ph type="dt" sz="half" idx="10"/>
          </p:nvPr>
        </p:nvSpPr>
        <p:spPr/>
        <p:txBody>
          <a:bodyPr/>
          <a:lstStyle/>
          <a:p>
            <a:fld id="{EFB244E0-BAAA-1544-935F-644FDDF58439}" type="datetimeFigureOut">
              <a:rPr lang="en-US" smtClean="0"/>
              <a:t>9/23/26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133863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2385056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9/23/26</a:t>
            </a:fld>
            <a:endParaRPr lang="en-US"/>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359186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19110736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32668966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2E45AB1-140A-5F42-9CF3-D99B0645BCD7}"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369090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FB244E0-BAAA-1544-935F-644FDDF58439}" type="datetimeFigureOut">
              <a:rPr lang="en-US" smtClean="0"/>
              <a:t>9/23/26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4127725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FB244E0-BAAA-1544-935F-644FDDF58439}"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443071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EFB244E0-BAAA-1544-935F-644FDDF58439}" type="datetimeFigureOut">
              <a:rPr lang="en-US" smtClean="0"/>
              <a:t>9/23/26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8466933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FB244E0-BAAA-1544-935F-644FDDF58439}" type="datetimeFigureOut">
              <a:rPr lang="en-US" smtClean="0"/>
              <a:t>9/23/26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E45AB1-140A-5F42-9CF3-D99B0645BCD7}" type="slidenum">
              <a:rPr lang="en-US" smtClean="0"/>
              <a:t>‹#›</a:t>
            </a:fld>
            <a:endParaRPr lang="en-US"/>
          </a:p>
        </p:txBody>
      </p:sp>
    </p:spTree>
    <p:extLst>
      <p:ext uri="{BB962C8B-B14F-4D97-AF65-F5344CB8AC3E}">
        <p14:creationId xmlns:p14="http://schemas.microsoft.com/office/powerpoint/2010/main" val="4851967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EFB244E0-BAAA-1544-935F-644FDDF58439}" type="datetimeFigureOut">
              <a:rPr lang="en-US" smtClean="0"/>
              <a:t>9/23/26</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82E45AB1-140A-5F42-9CF3-D99B0645BCD7}" type="slidenum">
              <a:rPr lang="en-US" smtClean="0"/>
              <a:t>‹#›</a:t>
            </a:fld>
            <a:endParaRPr lang="en-US"/>
          </a:p>
        </p:txBody>
      </p:sp>
    </p:spTree>
    <p:extLst>
      <p:ext uri="{BB962C8B-B14F-4D97-AF65-F5344CB8AC3E}">
        <p14:creationId xmlns:p14="http://schemas.microsoft.com/office/powerpoint/2010/main" val="3161201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72000">
              <a:schemeClr val="bg2">
                <a:lumMod val="60000"/>
                <a:lumOff val="40000"/>
              </a:schemeClr>
            </a:gs>
            <a:gs pos="100000">
              <a:schemeClr val="tx1"/>
            </a:gs>
          </a:gsLst>
          <a:lin ang="2520000" scaled="0"/>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108939"/>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EFB244E0-BAAA-1544-935F-644FDDF58439}" type="datetimeFigureOut">
              <a:rPr lang="en-US" smtClean="0"/>
              <a:t>9/23/26</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82E45AB1-140A-5F42-9CF3-D99B0645BCD7}" type="slidenum">
              <a:rPr lang="en-US" smtClean="0"/>
              <a:t>‹#›</a:t>
            </a:fld>
            <a:endParaRPr lang="en-US"/>
          </a:p>
        </p:txBody>
      </p:sp>
      <p:pic>
        <p:nvPicPr>
          <p:cNvPr id="9" name="Picture 8" descr="A logo of a church&#10;&#10;AI-generated content may be incorrect.">
            <a:extLst>
              <a:ext uri="{FF2B5EF4-FFF2-40B4-BE49-F238E27FC236}">
                <a16:creationId xmlns:a16="http://schemas.microsoft.com/office/drawing/2014/main" id="{3213FB7C-AE58-ECCC-7C0D-18D754A51898}"/>
              </a:ext>
            </a:extLst>
          </p:cNvPr>
          <p:cNvPicPr>
            <a:picLocks noChangeAspect="1"/>
          </p:cNvPicPr>
          <p:nvPr userDrawn="1"/>
        </p:nvPicPr>
        <p:blipFill>
          <a:blip r:embed="rId20"/>
          <a:stretch>
            <a:fillRect/>
          </a:stretch>
        </p:blipFill>
        <p:spPr>
          <a:xfrm>
            <a:off x="10461552" y="4717062"/>
            <a:ext cx="1563076" cy="2031999"/>
          </a:xfrm>
          <a:prstGeom prst="rect">
            <a:avLst/>
          </a:prstGeom>
        </p:spPr>
      </p:pic>
    </p:spTree>
    <p:extLst>
      <p:ext uri="{BB962C8B-B14F-4D97-AF65-F5344CB8AC3E}">
        <p14:creationId xmlns:p14="http://schemas.microsoft.com/office/powerpoint/2010/main" val="81641746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2045F-F1BE-9BDB-BA17-346A9DBC941B}"/>
              </a:ext>
            </a:extLst>
          </p:cNvPr>
          <p:cNvSpPr>
            <a:spLocks noGrp="1"/>
          </p:cNvSpPr>
          <p:nvPr>
            <p:ph type="ctrTitle"/>
          </p:nvPr>
        </p:nvSpPr>
        <p:spPr>
          <a:xfrm>
            <a:off x="680322" y="2570672"/>
            <a:ext cx="8144134" cy="1536107"/>
          </a:xfrm>
        </p:spPr>
        <p:txBody>
          <a:bodyPr/>
          <a:lstStyle/>
          <a:p>
            <a:pPr algn="ctr"/>
            <a:r>
              <a:rPr lang="en-US" dirty="0"/>
              <a:t>KNOWING YOUR ENEMY PT 1 </a:t>
            </a:r>
          </a:p>
        </p:txBody>
      </p:sp>
      <p:sp>
        <p:nvSpPr>
          <p:cNvPr id="3" name="Subtitle 2">
            <a:extLst>
              <a:ext uri="{FF2B5EF4-FFF2-40B4-BE49-F238E27FC236}">
                <a16:creationId xmlns:a16="http://schemas.microsoft.com/office/drawing/2014/main" id="{055B5B51-497C-86CD-2A00-D87F12C84A66}"/>
              </a:ext>
            </a:extLst>
          </p:cNvPr>
          <p:cNvSpPr>
            <a:spLocks noGrp="1"/>
          </p:cNvSpPr>
          <p:nvPr>
            <p:ph type="subTitle" idx="1"/>
          </p:nvPr>
        </p:nvSpPr>
        <p:spPr/>
        <p:txBody>
          <a:bodyPr>
            <a:normAutofit fontScale="70000" lnSpcReduction="20000"/>
          </a:bodyPr>
          <a:lstStyle/>
          <a:p>
            <a:pPr algn="ctr"/>
            <a:r>
              <a:rPr lang="en-US" sz="3200" dirty="0"/>
              <a:t>UNIVERSITY OF TRUE TRIED </a:t>
            </a:r>
          </a:p>
          <a:p>
            <a:pPr algn="ctr"/>
            <a:r>
              <a:rPr lang="en-US" sz="3200" dirty="0"/>
              <a:t>SPIRITUAL WARFARE 1001</a:t>
            </a:r>
          </a:p>
          <a:p>
            <a:pPr algn="ctr"/>
            <a:r>
              <a:rPr lang="en-US" sz="3200" dirty="0"/>
              <a:t>9/23/26</a:t>
            </a:r>
          </a:p>
        </p:txBody>
      </p:sp>
    </p:spTree>
    <p:extLst>
      <p:ext uri="{BB962C8B-B14F-4D97-AF65-F5344CB8AC3E}">
        <p14:creationId xmlns:p14="http://schemas.microsoft.com/office/powerpoint/2010/main" val="2998935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8EE98-FC5A-7D1C-937C-1706AA243E2E}"/>
              </a:ext>
            </a:extLst>
          </p:cNvPr>
          <p:cNvSpPr>
            <a:spLocks noGrp="1"/>
          </p:cNvSpPr>
          <p:nvPr>
            <p:ph type="title"/>
          </p:nvPr>
        </p:nvSpPr>
        <p:spPr/>
        <p:txBody>
          <a:bodyPr/>
          <a:lstStyle/>
          <a:p>
            <a:pPr algn="ctr"/>
            <a:r>
              <a:rPr lang="en-US" dirty="0"/>
              <a:t>PRISON PRACTICES </a:t>
            </a:r>
          </a:p>
        </p:txBody>
      </p:sp>
      <p:sp>
        <p:nvSpPr>
          <p:cNvPr id="3" name="Content Placeholder 2">
            <a:extLst>
              <a:ext uri="{FF2B5EF4-FFF2-40B4-BE49-F238E27FC236}">
                <a16:creationId xmlns:a16="http://schemas.microsoft.com/office/drawing/2014/main" id="{A9CA7E18-778E-4CB8-5FA7-6F82ED6667D9}"/>
              </a:ext>
            </a:extLst>
          </p:cNvPr>
          <p:cNvSpPr>
            <a:spLocks noGrp="1"/>
          </p:cNvSpPr>
          <p:nvPr>
            <p:ph idx="1"/>
          </p:nvPr>
        </p:nvSpPr>
        <p:spPr>
          <a:xfrm>
            <a:off x="1" y="2336872"/>
            <a:ext cx="10294182" cy="4521127"/>
          </a:xfrm>
        </p:spPr>
        <p:txBody>
          <a:bodyPr>
            <a:noAutofit/>
          </a:bodyPr>
          <a:lstStyle/>
          <a:p>
            <a:pPr marL="0" indent="0">
              <a:buNone/>
            </a:pPr>
            <a:r>
              <a:rPr lang="en-US" sz="2800" dirty="0"/>
              <a:t>In the prison arena, there is always a fight. The inmate who fights often never wins; while they fight their </a:t>
            </a:r>
            <a:r>
              <a:rPr lang="en-US" sz="2800" b="1" dirty="0"/>
              <a:t>adversaries,</a:t>
            </a:r>
            <a:r>
              <a:rPr lang="en-US" sz="2800" dirty="0"/>
              <a:t>  they also fight those who </a:t>
            </a:r>
            <a:r>
              <a:rPr lang="en-US" sz="2800" b="1" dirty="0"/>
              <a:t>assist </a:t>
            </a:r>
            <a:r>
              <a:rPr lang="en-US" sz="2800" dirty="0"/>
              <a:t>them. </a:t>
            </a:r>
          </a:p>
          <a:p>
            <a:pPr marL="0" indent="0">
              <a:buNone/>
            </a:pPr>
            <a:r>
              <a:rPr lang="en-US" sz="2800" dirty="0"/>
              <a:t>They fight so often that they cannot differentiate between who’s </a:t>
            </a:r>
            <a:r>
              <a:rPr lang="en-US" sz="2800" b="1" dirty="0"/>
              <a:t>hurting</a:t>
            </a:r>
            <a:r>
              <a:rPr lang="en-US" sz="2800" dirty="0"/>
              <a:t> them and who’s </a:t>
            </a:r>
            <a:r>
              <a:rPr lang="en-US" sz="2800" b="1" dirty="0"/>
              <a:t>helping</a:t>
            </a:r>
            <a:r>
              <a:rPr lang="en-US" sz="2800" dirty="0"/>
              <a:t> them; therefore, they end up fighting against </a:t>
            </a:r>
            <a:r>
              <a:rPr lang="en-US" sz="2800" b="1" dirty="0"/>
              <a:t>anybody</a:t>
            </a:r>
            <a:r>
              <a:rPr lang="en-US" sz="2800" dirty="0"/>
              <a:t> and </a:t>
            </a:r>
            <a:r>
              <a:rPr lang="en-US" sz="2800" b="1" dirty="0"/>
              <a:t>everybody. </a:t>
            </a:r>
            <a:r>
              <a:rPr lang="en-US" sz="2800" b="1"/>
              <a:t>(Curry, 2017)</a:t>
            </a:r>
            <a:endParaRPr lang="en-US" sz="2800" b="1" dirty="0"/>
          </a:p>
          <a:p>
            <a:pPr marL="0" indent="0">
              <a:buNone/>
            </a:pPr>
            <a:endParaRPr lang="en-US" sz="2800" dirty="0"/>
          </a:p>
          <a:p>
            <a:pPr marL="0" indent="0">
              <a:buNone/>
            </a:pPr>
            <a:r>
              <a:rPr lang="en-US" sz="2800" dirty="0"/>
              <a:t>Don’t be so hard on them. This is the portrait of the church. We are so busy fighting ourselves that we end up </a:t>
            </a:r>
            <a:r>
              <a:rPr lang="en-US" sz="2800" b="1" dirty="0"/>
              <a:t>hurting</a:t>
            </a:r>
            <a:r>
              <a:rPr lang="en-US" sz="2800" dirty="0"/>
              <a:t> the ones who are assigned to </a:t>
            </a:r>
            <a:r>
              <a:rPr lang="en-US" sz="2800" b="1" dirty="0"/>
              <a:t>help</a:t>
            </a:r>
            <a:r>
              <a:rPr lang="en-US" sz="2800" dirty="0"/>
              <a:t> us. </a:t>
            </a:r>
          </a:p>
        </p:txBody>
      </p:sp>
    </p:spTree>
    <p:extLst>
      <p:ext uri="{BB962C8B-B14F-4D97-AF65-F5344CB8AC3E}">
        <p14:creationId xmlns:p14="http://schemas.microsoft.com/office/powerpoint/2010/main" val="3665589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40D1C-8E83-5081-D939-0C48BCCDBB05}"/>
              </a:ext>
            </a:extLst>
          </p:cNvPr>
          <p:cNvSpPr>
            <a:spLocks noGrp="1"/>
          </p:cNvSpPr>
          <p:nvPr>
            <p:ph type="title"/>
          </p:nvPr>
        </p:nvSpPr>
        <p:spPr/>
        <p:txBody>
          <a:bodyPr/>
          <a:lstStyle/>
          <a:p>
            <a:pPr algn="ctr"/>
            <a:r>
              <a:rPr lang="en-US" dirty="0"/>
              <a:t>EPHESIANS 6:10-12</a:t>
            </a:r>
          </a:p>
        </p:txBody>
      </p:sp>
      <p:sp>
        <p:nvSpPr>
          <p:cNvPr id="3" name="Content Placeholder 2">
            <a:extLst>
              <a:ext uri="{FF2B5EF4-FFF2-40B4-BE49-F238E27FC236}">
                <a16:creationId xmlns:a16="http://schemas.microsoft.com/office/drawing/2014/main" id="{1766021D-AD5F-4C18-2570-FC7C3B63C4A8}"/>
              </a:ext>
            </a:extLst>
          </p:cNvPr>
          <p:cNvSpPr>
            <a:spLocks noGrp="1"/>
          </p:cNvSpPr>
          <p:nvPr>
            <p:ph idx="1"/>
          </p:nvPr>
        </p:nvSpPr>
        <p:spPr>
          <a:xfrm>
            <a:off x="1" y="2336872"/>
            <a:ext cx="10294182" cy="4521127"/>
          </a:xfrm>
        </p:spPr>
        <p:txBody>
          <a:bodyPr>
            <a:noAutofit/>
          </a:bodyPr>
          <a:lstStyle/>
          <a:p>
            <a:pPr marL="0" indent="0">
              <a:buNone/>
            </a:pPr>
            <a:r>
              <a:rPr lang="en-US" sz="2800" dirty="0"/>
              <a:t>10 Finally, be strong in the Lord and in his mighty power. </a:t>
            </a:r>
          </a:p>
          <a:p>
            <a:pPr marL="0" indent="0">
              <a:buNone/>
            </a:pPr>
            <a:endParaRPr lang="en-US" sz="2800" dirty="0"/>
          </a:p>
          <a:p>
            <a:pPr marL="0" indent="0">
              <a:buNone/>
            </a:pPr>
            <a:r>
              <a:rPr lang="en-US" sz="2800" dirty="0"/>
              <a:t>11 Put on the full armor of God, so that you can take your stand against the devil’s schemes. </a:t>
            </a:r>
          </a:p>
          <a:p>
            <a:pPr marL="0" indent="0">
              <a:buNone/>
            </a:pPr>
            <a:endParaRPr lang="en-US" sz="2800" dirty="0"/>
          </a:p>
          <a:p>
            <a:pPr marL="0" indent="0">
              <a:buNone/>
            </a:pPr>
            <a:r>
              <a:rPr lang="en-US" sz="2800" dirty="0"/>
              <a:t>12 For our struggle is not against flesh and blood, but against the rulers, against the authorities, against the powers of this dark world and against the spiritual forces of evil in the heavenly realms.</a:t>
            </a:r>
          </a:p>
          <a:p>
            <a:pPr marL="0" indent="0" algn="ctr">
              <a:buNone/>
            </a:pPr>
            <a:r>
              <a:rPr lang="en-US" sz="2800" dirty="0"/>
              <a:t>(NKJV)</a:t>
            </a:r>
          </a:p>
        </p:txBody>
      </p:sp>
    </p:spTree>
    <p:extLst>
      <p:ext uri="{BB962C8B-B14F-4D97-AF65-F5344CB8AC3E}">
        <p14:creationId xmlns:p14="http://schemas.microsoft.com/office/powerpoint/2010/main" val="1644590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C4051-A85F-D117-D42C-6C04991E18DC}"/>
              </a:ext>
            </a:extLst>
          </p:cNvPr>
          <p:cNvSpPr>
            <a:spLocks noGrp="1"/>
          </p:cNvSpPr>
          <p:nvPr>
            <p:ph type="title"/>
          </p:nvPr>
        </p:nvSpPr>
        <p:spPr/>
        <p:txBody>
          <a:bodyPr/>
          <a:lstStyle/>
          <a:p>
            <a:pPr algn="ctr"/>
            <a:r>
              <a:rPr lang="en-US" dirty="0"/>
              <a:t>EPHESIANS 6:10-12</a:t>
            </a:r>
          </a:p>
        </p:txBody>
      </p:sp>
      <p:sp>
        <p:nvSpPr>
          <p:cNvPr id="3" name="Content Placeholder 2">
            <a:extLst>
              <a:ext uri="{FF2B5EF4-FFF2-40B4-BE49-F238E27FC236}">
                <a16:creationId xmlns:a16="http://schemas.microsoft.com/office/drawing/2014/main" id="{C366559E-4A10-07D4-6C05-02C6818487D4}"/>
              </a:ext>
            </a:extLst>
          </p:cNvPr>
          <p:cNvSpPr>
            <a:spLocks noGrp="1"/>
          </p:cNvSpPr>
          <p:nvPr>
            <p:ph idx="1"/>
          </p:nvPr>
        </p:nvSpPr>
        <p:spPr>
          <a:xfrm>
            <a:off x="1" y="2336873"/>
            <a:ext cx="10294182" cy="4408984"/>
          </a:xfrm>
        </p:spPr>
        <p:txBody>
          <a:bodyPr>
            <a:normAutofit/>
          </a:bodyPr>
          <a:lstStyle/>
          <a:p>
            <a:pPr marL="0" indent="0" algn="ctr">
              <a:buNone/>
            </a:pPr>
            <a:r>
              <a:rPr lang="en-US" sz="2800" dirty="0"/>
              <a:t>A Fight to the Finish</a:t>
            </a:r>
          </a:p>
          <a:p>
            <a:pPr marL="0" indent="0">
              <a:buNone/>
            </a:pPr>
            <a:r>
              <a:rPr lang="en-US" sz="2800" dirty="0"/>
              <a:t>10-12 And that about wraps it up. God is strong, and he wants you strong. So take everything the Master has set out for you, well-made weapons of the best materials. </a:t>
            </a:r>
          </a:p>
          <a:p>
            <a:pPr marL="0" indent="0">
              <a:buNone/>
            </a:pPr>
            <a:r>
              <a:rPr lang="en-US" sz="2800" dirty="0"/>
              <a:t>And put them to use so you will be able to stand up to everything the Devil throws your way. This is no weekend war that we’ll walk away from and forget about in a couple of hours. </a:t>
            </a:r>
          </a:p>
          <a:p>
            <a:pPr marL="0" indent="0">
              <a:buNone/>
            </a:pPr>
            <a:r>
              <a:rPr lang="en-US" sz="2800" dirty="0"/>
              <a:t>This is for keeps, a life-or-death fight to the finish against the Devil and all his angels.  (The Message Bible)</a:t>
            </a:r>
          </a:p>
        </p:txBody>
      </p:sp>
    </p:spTree>
    <p:extLst>
      <p:ext uri="{BB962C8B-B14F-4D97-AF65-F5344CB8AC3E}">
        <p14:creationId xmlns:p14="http://schemas.microsoft.com/office/powerpoint/2010/main" val="1230608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29560-0C9C-FF20-95B8-CD78B2A99DC3}"/>
              </a:ext>
            </a:extLst>
          </p:cNvPr>
          <p:cNvSpPr>
            <a:spLocks noGrp="1"/>
          </p:cNvSpPr>
          <p:nvPr>
            <p:ph type="title"/>
          </p:nvPr>
        </p:nvSpPr>
        <p:spPr/>
        <p:txBody>
          <a:bodyPr/>
          <a:lstStyle/>
          <a:p>
            <a:pPr algn="ctr"/>
            <a:r>
              <a:rPr lang="en-US" dirty="0"/>
              <a:t>SURVEY OF EPHESIANS </a:t>
            </a:r>
          </a:p>
        </p:txBody>
      </p:sp>
      <p:sp>
        <p:nvSpPr>
          <p:cNvPr id="3" name="Content Placeholder 2">
            <a:extLst>
              <a:ext uri="{FF2B5EF4-FFF2-40B4-BE49-F238E27FC236}">
                <a16:creationId xmlns:a16="http://schemas.microsoft.com/office/drawing/2014/main" id="{2036D5C3-EB13-1991-18D1-793060B15AD7}"/>
              </a:ext>
            </a:extLst>
          </p:cNvPr>
          <p:cNvSpPr>
            <a:spLocks noGrp="1"/>
          </p:cNvSpPr>
          <p:nvPr>
            <p:ph idx="1"/>
          </p:nvPr>
        </p:nvSpPr>
        <p:spPr>
          <a:xfrm>
            <a:off x="1" y="2336872"/>
            <a:ext cx="10294182" cy="4521127"/>
          </a:xfrm>
        </p:spPr>
        <p:txBody>
          <a:bodyPr>
            <a:normAutofit/>
          </a:bodyPr>
          <a:lstStyle/>
          <a:p>
            <a:pPr marL="0" indent="0">
              <a:buNone/>
            </a:pPr>
            <a:r>
              <a:rPr lang="en-US" sz="2800" b="1" dirty="0"/>
              <a:t>Time Period: </a:t>
            </a:r>
            <a:r>
              <a:rPr lang="en-US" sz="2800" dirty="0"/>
              <a:t>AD 60-61</a:t>
            </a:r>
          </a:p>
          <a:p>
            <a:pPr marL="0" indent="0">
              <a:buNone/>
            </a:pPr>
            <a:r>
              <a:rPr lang="en-US" sz="2800" b="1" dirty="0"/>
              <a:t>Author: </a:t>
            </a:r>
            <a:r>
              <a:rPr lang="en-US" sz="2800" dirty="0"/>
              <a:t>The Apostle Paul (Prison Epistle) </a:t>
            </a:r>
          </a:p>
          <a:p>
            <a:pPr marL="0" indent="0">
              <a:buNone/>
            </a:pPr>
            <a:r>
              <a:rPr lang="en-US" sz="2800" b="1" dirty="0"/>
              <a:t>Setting:</a:t>
            </a:r>
            <a:r>
              <a:rPr lang="en-US" sz="2800" dirty="0"/>
              <a:t> Ephesus was a commercial and religious center. The temple of Diana was located there. Magic was practiced there, and Paul’s ministry began to hurt the magic trade, thus leading to an uproar in the Ephesian theater. </a:t>
            </a:r>
          </a:p>
          <a:p>
            <a:pPr marL="0" indent="0">
              <a:buNone/>
            </a:pPr>
            <a:r>
              <a:rPr lang="en-US" sz="2800" b="1" dirty="0"/>
              <a:t>Point of Emphasis: </a:t>
            </a:r>
            <a:r>
              <a:rPr lang="en-US" sz="2800" dirty="0"/>
              <a:t>During Paul’s third missionary journey, his ministry began to spread throughout Asia. He remained in Ephesus for three years. </a:t>
            </a:r>
          </a:p>
        </p:txBody>
      </p:sp>
    </p:spTree>
    <p:extLst>
      <p:ext uri="{BB962C8B-B14F-4D97-AF65-F5344CB8AC3E}">
        <p14:creationId xmlns:p14="http://schemas.microsoft.com/office/powerpoint/2010/main" val="32760656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F25B4-DBE8-2F4E-79F0-3A5255107849}"/>
              </a:ext>
            </a:extLst>
          </p:cNvPr>
          <p:cNvSpPr>
            <a:spLocks noGrp="1"/>
          </p:cNvSpPr>
          <p:nvPr>
            <p:ph type="title"/>
          </p:nvPr>
        </p:nvSpPr>
        <p:spPr>
          <a:xfrm>
            <a:off x="680321" y="753228"/>
            <a:ext cx="9613861" cy="773647"/>
          </a:xfrm>
        </p:spPr>
        <p:txBody>
          <a:bodyPr/>
          <a:lstStyle/>
          <a:p>
            <a:pPr algn="ctr"/>
            <a:r>
              <a:rPr lang="en-US" dirty="0"/>
              <a:t>SURVEY OF EPHESIANS </a:t>
            </a:r>
          </a:p>
        </p:txBody>
      </p:sp>
      <p:sp>
        <p:nvSpPr>
          <p:cNvPr id="3" name="Content Placeholder 2">
            <a:extLst>
              <a:ext uri="{FF2B5EF4-FFF2-40B4-BE49-F238E27FC236}">
                <a16:creationId xmlns:a16="http://schemas.microsoft.com/office/drawing/2014/main" id="{0CD93324-97E6-1175-7606-FC8B112299D5}"/>
              </a:ext>
            </a:extLst>
          </p:cNvPr>
          <p:cNvSpPr>
            <a:spLocks noGrp="1"/>
          </p:cNvSpPr>
          <p:nvPr>
            <p:ph idx="1"/>
          </p:nvPr>
        </p:nvSpPr>
        <p:spPr>
          <a:xfrm>
            <a:off x="0" y="1949570"/>
            <a:ext cx="10414953" cy="4994693"/>
          </a:xfrm>
        </p:spPr>
        <p:txBody>
          <a:bodyPr>
            <a:noAutofit/>
          </a:bodyPr>
          <a:lstStyle/>
          <a:p>
            <a:pPr marL="0" indent="0">
              <a:buNone/>
            </a:pPr>
            <a:r>
              <a:rPr lang="en-US" sz="2800" b="1" dirty="0"/>
              <a:t>Keywords: </a:t>
            </a:r>
            <a:r>
              <a:rPr lang="en-US" sz="2800" dirty="0"/>
              <a:t>Building the Body of Christ </a:t>
            </a:r>
          </a:p>
          <a:p>
            <a:pPr marL="0" indent="0">
              <a:buNone/>
            </a:pPr>
            <a:r>
              <a:rPr lang="en-US" sz="2800" b="1" dirty="0"/>
              <a:t>Key Verses: </a:t>
            </a:r>
            <a:r>
              <a:rPr lang="en-US" sz="2800" dirty="0"/>
              <a:t>2:8-10; 4:1-3 </a:t>
            </a:r>
          </a:p>
          <a:p>
            <a:pPr marL="0" indent="0">
              <a:buNone/>
            </a:pPr>
            <a:r>
              <a:rPr lang="en-US" sz="2800" b="1" dirty="0"/>
              <a:t>Theme and Purpose: </a:t>
            </a:r>
            <a:r>
              <a:rPr lang="en-US" sz="2800" dirty="0"/>
              <a:t>The theme of Ephesians is the believer’s responsibility to walk in accordance with their heavenly calling in Christ Jesus. </a:t>
            </a:r>
          </a:p>
          <a:p>
            <a:pPr marL="0" indent="0">
              <a:buNone/>
            </a:pPr>
            <a:r>
              <a:rPr lang="en-US" sz="2800" b="1" dirty="0"/>
              <a:t>Key Fact: </a:t>
            </a:r>
            <a:r>
              <a:rPr lang="en-US" sz="2800" dirty="0"/>
              <a:t>Ephesians was not written to correct specific problems in a local church, but to prevent problems in the church as a whole by encouraging the Body of Christ to mature in Him. </a:t>
            </a:r>
          </a:p>
        </p:txBody>
      </p:sp>
    </p:spTree>
    <p:extLst>
      <p:ext uri="{BB962C8B-B14F-4D97-AF65-F5344CB8AC3E}">
        <p14:creationId xmlns:p14="http://schemas.microsoft.com/office/powerpoint/2010/main" val="2233261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D59DD-C444-B897-005F-E5FA639B9D76}"/>
              </a:ext>
            </a:extLst>
          </p:cNvPr>
          <p:cNvSpPr>
            <a:spLocks noGrp="1"/>
          </p:cNvSpPr>
          <p:nvPr>
            <p:ph type="title"/>
          </p:nvPr>
        </p:nvSpPr>
        <p:spPr/>
        <p:txBody>
          <a:bodyPr/>
          <a:lstStyle/>
          <a:p>
            <a:pPr algn="ctr"/>
            <a:r>
              <a:rPr lang="en-US" dirty="0"/>
              <a:t>SURVEY OF EPHESIANS </a:t>
            </a:r>
          </a:p>
        </p:txBody>
      </p:sp>
      <p:sp>
        <p:nvSpPr>
          <p:cNvPr id="3" name="Content Placeholder 2">
            <a:extLst>
              <a:ext uri="{FF2B5EF4-FFF2-40B4-BE49-F238E27FC236}">
                <a16:creationId xmlns:a16="http://schemas.microsoft.com/office/drawing/2014/main" id="{BD767D20-B2B4-0271-36C9-DAB0FCCDA430}"/>
              </a:ext>
            </a:extLst>
          </p:cNvPr>
          <p:cNvSpPr>
            <a:spLocks noGrp="1"/>
          </p:cNvSpPr>
          <p:nvPr>
            <p:ph idx="1"/>
          </p:nvPr>
        </p:nvSpPr>
        <p:spPr>
          <a:xfrm>
            <a:off x="1" y="2336872"/>
            <a:ext cx="10294182" cy="4434863"/>
          </a:xfrm>
        </p:spPr>
        <p:txBody>
          <a:bodyPr>
            <a:normAutofit fontScale="92500"/>
          </a:bodyPr>
          <a:lstStyle/>
          <a:p>
            <a:pPr marL="0" indent="0">
              <a:buNone/>
            </a:pPr>
            <a:r>
              <a:rPr lang="en-US" sz="2800" b="1" dirty="0"/>
              <a:t>Key Results: </a:t>
            </a:r>
            <a:r>
              <a:rPr lang="en-US" sz="2800" dirty="0"/>
              <a:t>They were </a:t>
            </a:r>
            <a:r>
              <a:rPr lang="en-US" sz="2800" b="1" dirty="0"/>
              <a:t>commended </a:t>
            </a:r>
            <a:r>
              <a:rPr lang="en-US" sz="2800" dirty="0"/>
              <a:t>by Paul for their faith and love in </a:t>
            </a:r>
            <a:r>
              <a:rPr lang="en-US" sz="2800" b="1" dirty="0"/>
              <a:t>Eph. 1:15</a:t>
            </a:r>
            <a:r>
              <a:rPr lang="en-US" sz="2800" dirty="0"/>
              <a:t>, but </a:t>
            </a:r>
            <a:r>
              <a:rPr lang="en-US" sz="2800" b="1" dirty="0"/>
              <a:t>condemned</a:t>
            </a:r>
            <a:r>
              <a:rPr lang="en-US" sz="2800" dirty="0"/>
              <a:t> for the </a:t>
            </a:r>
            <a:r>
              <a:rPr lang="en-US" sz="2800" b="1" dirty="0"/>
              <a:t>“lost” </a:t>
            </a:r>
            <a:r>
              <a:rPr lang="en-US" sz="2800" dirty="0"/>
              <a:t>of their first love in </a:t>
            </a:r>
            <a:r>
              <a:rPr lang="en-US" sz="2800" b="1" dirty="0"/>
              <a:t>Rev. 2:1-7</a:t>
            </a:r>
            <a:r>
              <a:rPr lang="en-US" sz="2800" dirty="0"/>
              <a:t>. </a:t>
            </a:r>
          </a:p>
          <a:p>
            <a:pPr marL="0" indent="0">
              <a:buNone/>
            </a:pPr>
            <a:r>
              <a:rPr lang="en-US" sz="2800" b="1" dirty="0"/>
              <a:t>Introduction:</a:t>
            </a:r>
            <a:r>
              <a:rPr lang="en-US" sz="2800" dirty="0"/>
              <a:t> Ephesians is addressed to a group of believers who are rich beyond measure in Jesus Christ, yet living as beggars due to the ignorance of their wealth. Since they did not accept their wealth, “they relegated themselves” to living as spiritual paupers.(Not because of a </a:t>
            </a:r>
            <a:r>
              <a:rPr lang="en-US" sz="2800" b="1" dirty="0"/>
              <a:t>lack of teaching</a:t>
            </a:r>
            <a:r>
              <a:rPr lang="en-US" sz="2800" dirty="0"/>
              <a:t>, but a </a:t>
            </a:r>
            <a:r>
              <a:rPr lang="en-US" sz="2800" b="1" dirty="0"/>
              <a:t>lack of trying)</a:t>
            </a:r>
            <a:r>
              <a:rPr lang="en-US" sz="2800" dirty="0"/>
              <a:t>. </a:t>
            </a:r>
          </a:p>
          <a:p>
            <a:pPr marL="0" indent="0">
              <a:buNone/>
            </a:pPr>
            <a:r>
              <a:rPr lang="en-US" sz="2800" dirty="0"/>
              <a:t>Whenever there is teaching and no trying, it leads the believer to a journey of a litany of undue </a:t>
            </a:r>
            <a:r>
              <a:rPr lang="en-US" sz="2800" b="1" dirty="0"/>
              <a:t>trials,</a:t>
            </a:r>
            <a:r>
              <a:rPr lang="en-US" sz="2800" dirty="0"/>
              <a:t> </a:t>
            </a:r>
            <a:r>
              <a:rPr lang="en-US" sz="2800" b="1" dirty="0"/>
              <a:t>temptations,</a:t>
            </a:r>
            <a:r>
              <a:rPr lang="en-US" sz="2800" dirty="0"/>
              <a:t> and </a:t>
            </a:r>
            <a:r>
              <a:rPr lang="en-US" sz="2800" b="1" dirty="0"/>
              <a:t>trouble</a:t>
            </a:r>
            <a:r>
              <a:rPr lang="en-US" sz="2800" dirty="0"/>
              <a:t>.</a:t>
            </a:r>
          </a:p>
          <a:p>
            <a:pPr marL="0" indent="0">
              <a:buNone/>
            </a:pPr>
            <a:r>
              <a:rPr lang="en-US" sz="2800" b="1" dirty="0"/>
              <a:t>Cf: </a:t>
            </a:r>
            <a:r>
              <a:rPr lang="en-US" sz="2800" dirty="0"/>
              <a:t>1 Corinthians 10:1-11</a:t>
            </a:r>
          </a:p>
          <a:p>
            <a:pPr marL="0" indent="0">
              <a:buNone/>
            </a:pPr>
            <a:endParaRPr lang="en-US" dirty="0"/>
          </a:p>
        </p:txBody>
      </p:sp>
    </p:spTree>
    <p:extLst>
      <p:ext uri="{BB962C8B-B14F-4D97-AF65-F5344CB8AC3E}">
        <p14:creationId xmlns:p14="http://schemas.microsoft.com/office/powerpoint/2010/main" val="1474027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5CB85-1B62-3A30-DE13-6AC22F24F5ED}"/>
              </a:ext>
            </a:extLst>
          </p:cNvPr>
          <p:cNvSpPr>
            <a:spLocks noGrp="1"/>
          </p:cNvSpPr>
          <p:nvPr>
            <p:ph type="title"/>
          </p:nvPr>
        </p:nvSpPr>
        <p:spPr/>
        <p:txBody>
          <a:bodyPr/>
          <a:lstStyle/>
          <a:p>
            <a:pPr algn="ctr"/>
            <a:r>
              <a:rPr lang="en-US" dirty="0"/>
              <a:t>SURVEY OF EPHESIANS </a:t>
            </a:r>
          </a:p>
        </p:txBody>
      </p:sp>
      <p:sp>
        <p:nvSpPr>
          <p:cNvPr id="3" name="Content Placeholder 2">
            <a:extLst>
              <a:ext uri="{FF2B5EF4-FFF2-40B4-BE49-F238E27FC236}">
                <a16:creationId xmlns:a16="http://schemas.microsoft.com/office/drawing/2014/main" id="{0E5A60C7-7023-168B-874B-ACEA71B113A6}"/>
              </a:ext>
            </a:extLst>
          </p:cNvPr>
          <p:cNvSpPr>
            <a:spLocks noGrp="1"/>
          </p:cNvSpPr>
          <p:nvPr>
            <p:ph idx="1"/>
          </p:nvPr>
        </p:nvSpPr>
        <p:spPr>
          <a:xfrm>
            <a:off x="1" y="2336872"/>
            <a:ext cx="10294182" cy="4521127"/>
          </a:xfrm>
        </p:spPr>
        <p:txBody>
          <a:bodyPr>
            <a:normAutofit/>
          </a:bodyPr>
          <a:lstStyle/>
          <a:p>
            <a:pPr marL="0" indent="0" algn="ctr">
              <a:buNone/>
            </a:pPr>
            <a:r>
              <a:rPr lang="en-US" sz="2800" dirty="0"/>
              <a:t>Breakdown</a:t>
            </a:r>
          </a:p>
          <a:p>
            <a:pPr marL="0" indent="0">
              <a:buNone/>
            </a:pPr>
            <a:r>
              <a:rPr lang="en-US" sz="2800" dirty="0"/>
              <a:t>Focus: </a:t>
            </a:r>
            <a:r>
              <a:rPr lang="en-US" sz="2800" b="1" dirty="0"/>
              <a:t>Position of the Believer (</a:t>
            </a:r>
            <a:r>
              <a:rPr lang="en-US" sz="2800" dirty="0"/>
              <a:t>1:1-3:21); </a:t>
            </a:r>
            <a:r>
              <a:rPr lang="en-US" sz="2800" b="1" dirty="0"/>
              <a:t>Practice of the Believer (</a:t>
            </a:r>
            <a:r>
              <a:rPr lang="en-US" sz="2800" dirty="0"/>
              <a:t>4:1-6:24)</a:t>
            </a:r>
          </a:p>
          <a:p>
            <a:pPr marL="0" indent="0">
              <a:buNone/>
            </a:pPr>
            <a:endParaRPr lang="en-US" sz="2800" dirty="0"/>
          </a:p>
          <a:p>
            <a:pPr marL="0" indent="0">
              <a:buNone/>
            </a:pPr>
            <a:r>
              <a:rPr lang="en-US" sz="2800" dirty="0"/>
              <a:t>Topics: </a:t>
            </a:r>
            <a:r>
              <a:rPr lang="en-US" sz="2800" b="1" dirty="0"/>
              <a:t>Belief/Privileges of the Believer </a:t>
            </a:r>
            <a:r>
              <a:rPr lang="en-US" sz="2800" dirty="0"/>
              <a:t>(1:1-3:21);  </a:t>
            </a:r>
            <a:r>
              <a:rPr lang="en-US" sz="2800" b="1" dirty="0"/>
              <a:t>Behavior/Responsibilities of the Believer </a:t>
            </a:r>
            <a:r>
              <a:rPr lang="en-US" sz="2800" dirty="0"/>
              <a:t>(4:1-6:24) </a:t>
            </a:r>
          </a:p>
          <a:p>
            <a:pPr marL="0" indent="0">
              <a:buNone/>
            </a:pPr>
            <a:endParaRPr lang="en-US" sz="2800" b="1" dirty="0"/>
          </a:p>
          <a:p>
            <a:pPr marL="0" indent="0">
              <a:buNone/>
            </a:pPr>
            <a:r>
              <a:rPr lang="en-US" sz="2800" b="1" dirty="0"/>
              <a:t>Place:</a:t>
            </a:r>
            <a:r>
              <a:rPr lang="en-US" sz="2800" dirty="0"/>
              <a:t> Rome   </a:t>
            </a:r>
          </a:p>
        </p:txBody>
      </p:sp>
    </p:spTree>
    <p:extLst>
      <p:ext uri="{BB962C8B-B14F-4D97-AF65-F5344CB8AC3E}">
        <p14:creationId xmlns:p14="http://schemas.microsoft.com/office/powerpoint/2010/main" val="36976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E8EA8-4CCD-A1FB-BDEE-790DE5B444D5}"/>
              </a:ext>
            </a:extLst>
          </p:cNvPr>
          <p:cNvSpPr>
            <a:spLocks noGrp="1"/>
          </p:cNvSpPr>
          <p:nvPr>
            <p:ph type="title"/>
          </p:nvPr>
        </p:nvSpPr>
        <p:spPr/>
        <p:txBody>
          <a:bodyPr/>
          <a:lstStyle/>
          <a:p>
            <a:pPr algn="ctr"/>
            <a:r>
              <a:rPr lang="en-US" dirty="0"/>
              <a:t>SURVEY OF EPHESIANS </a:t>
            </a:r>
          </a:p>
        </p:txBody>
      </p:sp>
      <p:sp>
        <p:nvSpPr>
          <p:cNvPr id="3" name="Content Placeholder 2">
            <a:extLst>
              <a:ext uri="{FF2B5EF4-FFF2-40B4-BE49-F238E27FC236}">
                <a16:creationId xmlns:a16="http://schemas.microsoft.com/office/drawing/2014/main" id="{3B478997-C5B4-7BFF-2246-0728EE1FE1F7}"/>
              </a:ext>
            </a:extLst>
          </p:cNvPr>
          <p:cNvSpPr>
            <a:spLocks noGrp="1"/>
          </p:cNvSpPr>
          <p:nvPr>
            <p:ph idx="1"/>
          </p:nvPr>
        </p:nvSpPr>
        <p:spPr>
          <a:xfrm>
            <a:off x="1" y="2336872"/>
            <a:ext cx="10294182" cy="4521127"/>
          </a:xfrm>
        </p:spPr>
        <p:txBody>
          <a:bodyPr/>
          <a:lstStyle/>
          <a:p>
            <a:pPr marL="0" indent="0">
              <a:buNone/>
            </a:pPr>
            <a:r>
              <a:rPr lang="en-US" sz="2800" b="1" dirty="0"/>
              <a:t>Important Phrase: </a:t>
            </a:r>
            <a:r>
              <a:rPr lang="en-US" sz="2800" dirty="0"/>
              <a:t>“In Christ” appears thirty-five times in Ephesians. Mentioned more than any other New Testament book.</a:t>
            </a:r>
          </a:p>
          <a:p>
            <a:pPr marL="0" indent="0">
              <a:buNone/>
            </a:pPr>
            <a:endParaRPr lang="en-US" sz="2800" dirty="0"/>
          </a:p>
          <a:p>
            <a:pPr marL="0" indent="0">
              <a:buNone/>
            </a:pPr>
            <a:r>
              <a:rPr lang="en-US" sz="2800" b="1" dirty="0"/>
              <a:t>Key Chapter:</a:t>
            </a:r>
            <a:r>
              <a:rPr lang="en-US" sz="2800" dirty="0"/>
              <a:t> 6. Even though the Believer is blessed with every spiritual blessing in the heavenly places in Christ (1:3), spiritual warfare is still the daily experience in their lives while in the world. Chapter 6 gives us the clearest explanation and advice on how to know and defeat their enemy. </a:t>
            </a:r>
          </a:p>
          <a:p>
            <a:pPr marL="0" indent="0">
              <a:buNone/>
            </a:pPr>
            <a:endParaRPr lang="en-US" dirty="0"/>
          </a:p>
        </p:txBody>
      </p:sp>
    </p:spTree>
    <p:extLst>
      <p:ext uri="{BB962C8B-B14F-4D97-AF65-F5344CB8AC3E}">
        <p14:creationId xmlns:p14="http://schemas.microsoft.com/office/powerpoint/2010/main" val="25267370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71D32-237C-34BA-C691-C7D6E1506BB0}"/>
              </a:ext>
            </a:extLst>
          </p:cNvPr>
          <p:cNvSpPr>
            <a:spLocks noGrp="1"/>
          </p:cNvSpPr>
          <p:nvPr>
            <p:ph type="title"/>
          </p:nvPr>
        </p:nvSpPr>
        <p:spPr/>
        <p:txBody>
          <a:bodyPr/>
          <a:lstStyle/>
          <a:p>
            <a:pPr algn="ctr"/>
            <a:r>
              <a:rPr lang="en-US" dirty="0"/>
              <a:t>POINTS TO PONDER</a:t>
            </a:r>
          </a:p>
        </p:txBody>
      </p:sp>
      <p:sp>
        <p:nvSpPr>
          <p:cNvPr id="3" name="Content Placeholder 2">
            <a:extLst>
              <a:ext uri="{FF2B5EF4-FFF2-40B4-BE49-F238E27FC236}">
                <a16:creationId xmlns:a16="http://schemas.microsoft.com/office/drawing/2014/main" id="{55423AF6-52FC-799E-E858-81CB9B64C4D4}"/>
              </a:ext>
            </a:extLst>
          </p:cNvPr>
          <p:cNvSpPr>
            <a:spLocks noGrp="1"/>
          </p:cNvSpPr>
          <p:nvPr>
            <p:ph idx="1"/>
          </p:nvPr>
        </p:nvSpPr>
        <p:spPr>
          <a:xfrm>
            <a:off x="1" y="2336872"/>
            <a:ext cx="10294182" cy="4521127"/>
          </a:xfrm>
        </p:spPr>
        <p:txBody>
          <a:bodyPr>
            <a:normAutofit/>
          </a:bodyPr>
          <a:lstStyle/>
          <a:p>
            <a:pPr marL="0" indent="0">
              <a:buNone/>
            </a:pPr>
            <a:r>
              <a:rPr lang="en-US" sz="2800" dirty="0"/>
              <a:t>The military embraces a concept/mantra: “how you train is how you fight.” According to that phrase, apply/answer the following questions as they relate to your spiritual life:  </a:t>
            </a:r>
          </a:p>
          <a:p>
            <a:pPr marL="457200" indent="-457200">
              <a:buAutoNum type="arabicParenR"/>
            </a:pPr>
            <a:r>
              <a:rPr lang="en-US" sz="2800" dirty="0"/>
              <a:t>Am I fighting in the manner in which I have been trained at True Tried?</a:t>
            </a:r>
          </a:p>
          <a:p>
            <a:pPr marL="457200" indent="-457200">
              <a:buAutoNum type="arabicParenR"/>
            </a:pPr>
            <a:r>
              <a:rPr lang="en-US" sz="2800" dirty="0"/>
              <a:t>Do I find myself fighting my allies instead of my adversaries?</a:t>
            </a:r>
          </a:p>
          <a:p>
            <a:pPr marL="0" indent="0">
              <a:buNone/>
            </a:pPr>
            <a:endParaRPr lang="en-US" sz="2800" dirty="0"/>
          </a:p>
          <a:p>
            <a:pPr marL="0" indent="0">
              <a:buNone/>
            </a:pPr>
            <a:r>
              <a:rPr lang="en-US" sz="2800" dirty="0"/>
              <a:t>3) What techniques of fighting do I need to adjust in my spiritual walk in order to win </a:t>
            </a:r>
            <a:r>
              <a:rPr lang="en-US" sz="2800" b="1" dirty="0"/>
              <a:t>“in Christ”?</a:t>
            </a:r>
          </a:p>
          <a:p>
            <a:pPr marL="0" indent="0">
              <a:buNone/>
            </a:pPr>
            <a:endParaRPr lang="en-US" sz="2800" dirty="0"/>
          </a:p>
          <a:p>
            <a:pPr marL="457200" indent="-457200">
              <a:buAutoNum type="arabicParenR"/>
            </a:pPr>
            <a:endParaRPr lang="en-US" dirty="0"/>
          </a:p>
        </p:txBody>
      </p:sp>
    </p:spTree>
    <p:extLst>
      <p:ext uri="{BB962C8B-B14F-4D97-AF65-F5344CB8AC3E}">
        <p14:creationId xmlns:p14="http://schemas.microsoft.com/office/powerpoint/2010/main" val="975560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1CDC2-EBCB-F2C5-2597-BCC232455D99}"/>
              </a:ext>
            </a:extLst>
          </p:cNvPr>
          <p:cNvSpPr>
            <a:spLocks noGrp="1"/>
          </p:cNvSpPr>
          <p:nvPr>
            <p:ph type="title"/>
          </p:nvPr>
        </p:nvSpPr>
        <p:spPr/>
        <p:txBody>
          <a:bodyPr/>
          <a:lstStyle/>
          <a:p>
            <a:pPr algn="ctr"/>
            <a:r>
              <a:rPr lang="en-US" dirty="0"/>
              <a:t>REFERENCES </a:t>
            </a:r>
          </a:p>
        </p:txBody>
      </p:sp>
      <p:sp>
        <p:nvSpPr>
          <p:cNvPr id="3" name="Content Placeholder 2">
            <a:extLst>
              <a:ext uri="{FF2B5EF4-FFF2-40B4-BE49-F238E27FC236}">
                <a16:creationId xmlns:a16="http://schemas.microsoft.com/office/drawing/2014/main" id="{21E6A720-E161-B601-5D93-4C4E0436BCBD}"/>
              </a:ext>
            </a:extLst>
          </p:cNvPr>
          <p:cNvSpPr>
            <a:spLocks noGrp="1"/>
          </p:cNvSpPr>
          <p:nvPr>
            <p:ph idx="1"/>
          </p:nvPr>
        </p:nvSpPr>
        <p:spPr>
          <a:xfrm>
            <a:off x="1" y="2336872"/>
            <a:ext cx="10294182" cy="4521127"/>
          </a:xfrm>
        </p:spPr>
        <p:txBody>
          <a:bodyPr/>
          <a:lstStyle/>
          <a:p>
            <a:pPr marL="0" indent="0">
              <a:buNone/>
            </a:pPr>
            <a:endParaRPr lang="en-US" dirty="0"/>
          </a:p>
          <a:p>
            <a:pPr marL="0" indent="0">
              <a:buNone/>
            </a:pPr>
            <a:r>
              <a:rPr lang="en-US" dirty="0"/>
              <a:t>Nelson, T. (1982). New King James Bible. Nashville: Thomas </a:t>
            </a:r>
            <a:r>
              <a:rPr lang="en-US" dirty="0" err="1"/>
              <a:t>Nelson.First</a:t>
            </a:r>
            <a:r>
              <a:rPr lang="en-US" dirty="0"/>
              <a:t> Published,</a:t>
            </a:r>
          </a:p>
          <a:p>
            <a:pPr marL="0" indent="0">
              <a:buNone/>
            </a:pPr>
            <a:endParaRPr lang="en-US" dirty="0"/>
          </a:p>
          <a:p>
            <a:pPr marL="0" indent="0">
              <a:buNone/>
            </a:pPr>
            <a:r>
              <a:rPr lang="en-US" dirty="0"/>
              <a:t>Peterson, E. H. (1995). The message: The new testament in contemporary English. Billy Graham Evangelistic Association.</a:t>
            </a:r>
          </a:p>
          <a:p>
            <a:pPr marL="0" indent="0">
              <a:buNone/>
            </a:pPr>
            <a:endParaRPr lang="en-US" dirty="0"/>
          </a:p>
          <a:p>
            <a:pPr marL="0" indent="0">
              <a:buNone/>
            </a:pPr>
            <a:r>
              <a:rPr lang="en-US" dirty="0"/>
              <a:t>Wilkinson, B., and Boa Kenneth. 1983. Talk Through the Bible. Nashville, Tennessee: Thomas Nelson.</a:t>
            </a:r>
          </a:p>
        </p:txBody>
      </p:sp>
    </p:spTree>
    <p:extLst>
      <p:ext uri="{BB962C8B-B14F-4D97-AF65-F5344CB8AC3E}">
        <p14:creationId xmlns:p14="http://schemas.microsoft.com/office/powerpoint/2010/main" val="3773835061"/>
      </p:ext>
    </p:extLst>
  </p:cSld>
  <p:clrMapOvr>
    <a:masterClrMapping/>
  </p:clrMapOvr>
</p:sld>
</file>

<file path=ppt/theme/theme1.xml><?xml version="1.0" encoding="utf-8"?>
<a:theme xmlns:a="http://schemas.openxmlformats.org/drawingml/2006/main" name="Berlin">
  <a:themeElements>
    <a:clrScheme name="Custom 2">
      <a:dk1>
        <a:srgbClr val="000000"/>
      </a:dk1>
      <a:lt1>
        <a:srgbClr val="FFFFFF"/>
      </a:lt1>
      <a:dk2>
        <a:srgbClr val="17406D"/>
      </a:dk2>
      <a:lt2>
        <a:srgbClr val="DBEFF9"/>
      </a:lt2>
      <a:accent1>
        <a:srgbClr val="0F6FC6"/>
      </a:accent1>
      <a:accent2>
        <a:srgbClr val="009DD9"/>
      </a:accent2>
      <a:accent3>
        <a:srgbClr val="0BD0D9"/>
      </a:accent3>
      <a:accent4>
        <a:srgbClr val="C0CCC3"/>
      </a:accent4>
      <a:accent5>
        <a:srgbClr val="C2C8C0"/>
      </a:accent5>
      <a:accent6>
        <a:srgbClr val="A5C249"/>
      </a:accent6>
      <a:hlink>
        <a:srgbClr val="F49100"/>
      </a:hlink>
      <a:folHlink>
        <a:srgbClr val="85DFD0"/>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Master Theme" id="{5E15B023-7CCC-584B-B021-A444A4401C89}" vid="{64B50823-CAAC-4C49-9898-CA8DAE05ADE0}"/>
    </a:ext>
  </a:extLst>
</a:theme>
</file>

<file path=docProps/app.xml><?xml version="1.0" encoding="utf-8"?>
<Properties xmlns="http://schemas.openxmlformats.org/officeDocument/2006/extended-properties" xmlns:vt="http://schemas.openxmlformats.org/officeDocument/2006/docPropsVTypes">
  <TotalTime>184</TotalTime>
  <Words>880</Words>
  <Application>Microsoft Macintosh PowerPoint</Application>
  <PresentationFormat>Widescreen</PresentationFormat>
  <Paragraphs>60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Trebuchet MS</vt:lpstr>
      <vt:lpstr>Berlin</vt:lpstr>
      <vt:lpstr>KNOWING YOUR ENEMY PT 1 </vt:lpstr>
      <vt:lpstr>PRISON PRACTICES </vt:lpstr>
      <vt:lpstr>EPHESIANS 6:10-12</vt:lpstr>
      <vt:lpstr>EPHESIANS 6:10-12</vt:lpstr>
      <vt:lpstr>SURVEY OF EPHESIANS </vt:lpstr>
      <vt:lpstr>SURVEY OF EPHESIANS </vt:lpstr>
      <vt:lpstr>SURVEY OF EPHESIANS </vt:lpstr>
      <vt:lpstr>SURVEY OF EPHESIANS </vt:lpstr>
      <vt:lpstr>SURVEY OF EPHESIANS </vt:lpstr>
      <vt:lpstr>POINTS TO PONDER</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Richard Curry</dc:creator>
  <cp:lastModifiedBy>Pastor Kelvin Wade</cp:lastModifiedBy>
  <cp:revision>2</cp:revision>
  <dcterms:created xsi:type="dcterms:W3CDTF">2026-09-23T14:54:19Z</dcterms:created>
  <dcterms:modified xsi:type="dcterms:W3CDTF">2026-09-23T20:12:38Z</dcterms:modified>
</cp:coreProperties>
</file>