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7" r:id="rId2"/>
    <p:sldId id="258" r:id="rId3"/>
    <p:sldId id="259" r:id="rId4"/>
    <p:sldId id="260" r:id="rId5"/>
    <p:sldId id="261" r:id="rId6"/>
    <p:sldId id="263" r:id="rId7"/>
    <p:sldId id="262" r:id="rId8"/>
    <p:sldId id="264" r:id="rId9"/>
    <p:sldId id="265" r:id="rId10"/>
    <p:sldId id="267" r:id="rId11"/>
    <p:sldId id="270" r:id="rId12"/>
    <p:sldId id="272" r:id="rId13"/>
    <p:sldId id="275" r:id="rId14"/>
    <p:sldId id="277" r:id="rId15"/>
    <p:sldId id="279" r:id="rId16"/>
    <p:sldId id="284" r:id="rId17"/>
    <p:sldId id="285" r:id="rId18"/>
    <p:sldId id="286" r:id="rId19"/>
    <p:sldId id="287" r:id="rId20"/>
    <p:sldId id="281" r:id="rId21"/>
    <p:sldId id="282" r:id="rId22"/>
    <p:sldId id="28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3430A4-9456-407E-A416-1DBB49C292C9}" v="20" dt="2026-09-29T19:30:11.405"/>
    <p1510:client id="{76777327-28BE-5547-B059-0CC89F253E40}" v="7" dt="2026-09-29T19:25:30.8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458183-4CF2-4A54-912D-C2075E99F083}" type="datetimeFigureOut">
              <a:rPr lang="en-US" smtClean="0"/>
              <a:t>9/29/26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46D5EF-1673-4A9C-94CD-4A6A0FFDA337}" type="slidenum">
              <a:rPr lang="en-US" smtClean="0"/>
              <a:t>‹#›</a:t>
            </a:fld>
            <a:endParaRPr lang="en-US"/>
          </a:p>
        </p:txBody>
      </p:sp>
    </p:spTree>
    <p:extLst>
      <p:ext uri="{BB962C8B-B14F-4D97-AF65-F5344CB8AC3E}">
        <p14:creationId xmlns:p14="http://schemas.microsoft.com/office/powerpoint/2010/main" val="3275148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46D5EF-1673-4A9C-94CD-4A6A0FFDA337}" type="slidenum">
              <a:rPr lang="en-US" smtClean="0"/>
              <a:t>1</a:t>
            </a:fld>
            <a:endParaRPr lang="en-US"/>
          </a:p>
        </p:txBody>
      </p:sp>
    </p:spTree>
    <p:extLst>
      <p:ext uri="{BB962C8B-B14F-4D97-AF65-F5344CB8AC3E}">
        <p14:creationId xmlns:p14="http://schemas.microsoft.com/office/powerpoint/2010/main" val="4207226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46D5EF-1673-4A9C-94CD-4A6A0FFDA337}" type="slidenum">
              <a:rPr lang="en-US" smtClean="0"/>
              <a:t>2</a:t>
            </a:fld>
            <a:endParaRPr lang="en-US"/>
          </a:p>
        </p:txBody>
      </p:sp>
    </p:spTree>
    <p:extLst>
      <p:ext uri="{BB962C8B-B14F-4D97-AF65-F5344CB8AC3E}">
        <p14:creationId xmlns:p14="http://schemas.microsoft.com/office/powerpoint/2010/main" val="1258310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46D5EF-1673-4A9C-94CD-4A6A0FFDA337}" type="slidenum">
              <a:rPr lang="en-US" smtClean="0"/>
              <a:t>3</a:t>
            </a:fld>
            <a:endParaRPr lang="en-US"/>
          </a:p>
        </p:txBody>
      </p:sp>
    </p:spTree>
    <p:extLst>
      <p:ext uri="{BB962C8B-B14F-4D97-AF65-F5344CB8AC3E}">
        <p14:creationId xmlns:p14="http://schemas.microsoft.com/office/powerpoint/2010/main" val="3363833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46D5EF-1673-4A9C-94CD-4A6A0FFDA337}" type="slidenum">
              <a:rPr lang="en-US" smtClean="0"/>
              <a:t>4</a:t>
            </a:fld>
            <a:endParaRPr lang="en-US"/>
          </a:p>
        </p:txBody>
      </p:sp>
    </p:spTree>
    <p:extLst>
      <p:ext uri="{BB962C8B-B14F-4D97-AF65-F5344CB8AC3E}">
        <p14:creationId xmlns:p14="http://schemas.microsoft.com/office/powerpoint/2010/main" val="2233954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Paul’s warning to “beware of the dogs” appears in Philippians 3:2, where he addresses a specific threat to the early church. The “dogs” refers to Judaizers—Christian Jews who attempted to impose Jewish practices on gentile believers.1 The core issue emerged as the church grew: must gentiles first become Jewish to become Christian? Some Jewish Christians answered yes, becoming known as the circumcision party.</a:t>
            </a:r>
          </a:p>
          <a:p>
            <a:endParaRPr lang="en-US"/>
          </a:p>
          <a:p>
            <a:r>
              <a:rPr lang="en-US"/>
              <a:t>Ironically, “dog” was a term of derision that Jews themselves used to demean Gentiles.[1] While the epithet appeared in Jewish teaching as a derisive name for unclean Gentiles.</a:t>
            </a:r>
          </a:p>
          <a:p>
            <a:endParaRPr lang="en-US"/>
          </a:p>
          <a:p>
            <a:r>
              <a:rPr lang="en-US"/>
              <a:t>Jewish teaching considered dogs unclean and sometimes sexually immoral; the Old Testament even applies the title to male cult prostitutes.</a:t>
            </a:r>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fld id="{D546D5EF-1673-4A9C-94CD-4A6A0FFDA337}" type="slidenum">
              <a:rPr lang="en-US" smtClean="0"/>
              <a:t>5</a:t>
            </a:fld>
            <a:endParaRPr lang="en-US"/>
          </a:p>
        </p:txBody>
      </p:sp>
    </p:spTree>
    <p:extLst>
      <p:ext uri="{BB962C8B-B14F-4D97-AF65-F5344CB8AC3E}">
        <p14:creationId xmlns:p14="http://schemas.microsoft.com/office/powerpoint/2010/main" val="1731380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It is time you understand these so-called “Big Words” that I use.  </a:t>
            </a:r>
          </a:p>
          <a:p>
            <a:endParaRPr lang="en-US"/>
          </a:p>
          <a:p>
            <a:r>
              <a:rPr lang="en-US"/>
              <a:t>Pericope is an extract from a text, especially a passage from the Bible:</a:t>
            </a:r>
          </a:p>
          <a:p>
            <a:endParaRPr lang="en-US"/>
          </a:p>
          <a:p>
            <a:r>
              <a:rPr lang="en-US"/>
              <a:t>Exegesis is studying a text to see what God says.</a:t>
            </a:r>
          </a:p>
          <a:p>
            <a:endParaRPr lang="en-US"/>
          </a:p>
          <a:p>
            <a:r>
              <a:rPr lang="en-US"/>
              <a:t>Eisegesis is glancing at a text and taking what God’s says and making it what you say. </a:t>
            </a:r>
          </a:p>
        </p:txBody>
      </p:sp>
      <p:sp>
        <p:nvSpPr>
          <p:cNvPr id="4" name="Slide Number Placeholder 3"/>
          <p:cNvSpPr>
            <a:spLocks noGrp="1"/>
          </p:cNvSpPr>
          <p:nvPr>
            <p:ph type="sldNum" sz="quarter" idx="5"/>
          </p:nvPr>
        </p:nvSpPr>
        <p:spPr/>
        <p:txBody>
          <a:bodyPr/>
          <a:lstStyle/>
          <a:p>
            <a:fld id="{D546D5EF-1673-4A9C-94CD-4A6A0FFDA337}" type="slidenum">
              <a:rPr lang="en-US" smtClean="0"/>
              <a:t>6</a:t>
            </a:fld>
            <a:endParaRPr lang="en-US"/>
          </a:p>
        </p:txBody>
      </p:sp>
    </p:spTree>
    <p:extLst>
      <p:ext uri="{BB962C8B-B14F-4D97-AF65-F5344CB8AC3E}">
        <p14:creationId xmlns:p14="http://schemas.microsoft.com/office/powerpoint/2010/main" val="38575701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FB244E0-BAAA-1544-935F-644FDDF58439}"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2483579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B244E0-BAAA-1544-935F-644FDDF58439}"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4179440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B244E0-BAAA-1544-935F-644FDDF58439}"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2427278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FB244E0-BAAA-1544-935F-644FDDF58439}"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1338258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80319" y="753229"/>
            <a:ext cx="9613863" cy="1080937"/>
          </a:xfrm>
        </p:spPr>
        <p:txBody>
          <a:bodyPr/>
          <a:lstStyle/>
          <a:p>
            <a:r>
              <a:rPr lang="en-US"/>
              <a:t>Click to edit Master title style</a:t>
            </a:r>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FB244E0-BAAA-1544-935F-644FDDF58439}" type="datetimeFigureOut">
              <a:rPr lang="en-US" smtClean="0"/>
              <a:t>9/29/26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1397083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FB244E0-BAAA-1544-935F-644FDDF58439}" type="datetimeFigureOut">
              <a:rPr lang="en-US" smtClean="0"/>
              <a:t>9/29/26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1063969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Date Placeholder 1"/>
          <p:cNvSpPr>
            <a:spLocks noGrp="1"/>
          </p:cNvSpPr>
          <p:nvPr>
            <p:ph type="dt" sz="half" idx="10"/>
          </p:nvPr>
        </p:nvSpPr>
        <p:spPr/>
        <p:txBody>
          <a:bodyPr/>
          <a:lstStyle/>
          <a:p>
            <a:fld id="{EFB244E0-BAAA-1544-935F-644FDDF58439}" type="datetimeFigureOut">
              <a:rPr lang="en-US" smtClean="0"/>
              <a:t>9/29/26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2505172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B244E0-BAAA-1544-935F-644FDDF58439}"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2733244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B244E0-BAAA-1544-935F-644FDDF58439}" type="datetimeFigureOut">
              <a:rPr lang="en-US" smtClean="0"/>
              <a:t>9/29/26</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1388765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B244E0-BAAA-1544-935F-644FDDF58439}"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2442697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B244E0-BAAA-1544-935F-644FDDF58439}"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1460701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B244E0-BAAA-1544-935F-644FDDF58439}"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82E45AB1-140A-5F42-9CF3-D99B0645BCD7}"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a:solidFill>
                  <a:schemeClr val="tx1"/>
                </a:solidFill>
                <a:effectLst/>
              </a:rPr>
              <a:t>”</a:t>
            </a:r>
          </a:p>
        </p:txBody>
      </p:sp>
    </p:spTree>
    <p:extLst>
      <p:ext uri="{BB962C8B-B14F-4D97-AF65-F5344CB8AC3E}">
        <p14:creationId xmlns:p14="http://schemas.microsoft.com/office/powerpoint/2010/main" val="15426335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B244E0-BAAA-1544-935F-644FDDF58439}" type="datetimeFigureOut">
              <a:rPr lang="en-US" smtClean="0"/>
              <a:t>9/29/26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864679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Title 1"/>
          <p:cNvSpPr>
            <a:spLocks noGrp="1"/>
          </p:cNvSpPr>
          <p:nvPr>
            <p:ph type="title"/>
          </p:nvPr>
        </p:nvSpPr>
        <p:spPr>
          <a:xfrm>
            <a:off x="669222" y="753228"/>
            <a:ext cx="9624960" cy="1080938"/>
          </a:xfrm>
        </p:spPr>
        <p:txBody>
          <a:bodyPr/>
          <a:lstStyle/>
          <a:p>
            <a:r>
              <a:rPr lang="en-US"/>
              <a:t>Click to edit Master title style</a:t>
            </a:r>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FB244E0-BAAA-1544-935F-644FDDF58439}" type="datetimeFigureOut">
              <a:rPr lang="en-US" smtClean="0"/>
              <a:t>9/29/26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7118928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0" name="Title 1"/>
          <p:cNvSpPr>
            <a:spLocks noGrp="1"/>
          </p:cNvSpPr>
          <p:nvPr>
            <p:ph type="title"/>
          </p:nvPr>
        </p:nvSpPr>
        <p:spPr>
          <a:xfrm>
            <a:off x="680322" y="753228"/>
            <a:ext cx="9613860" cy="1080938"/>
          </a:xfrm>
        </p:spPr>
        <p:txBody>
          <a:bodyPr/>
          <a:lstStyle/>
          <a:p>
            <a:r>
              <a:rPr lang="en-US"/>
              <a:t>Click to edit Master title style</a:t>
            </a:r>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FB244E0-BAAA-1544-935F-644FDDF58439}" type="datetimeFigureOut">
              <a:rPr lang="en-US" smtClean="0"/>
              <a:t>9/29/26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35045272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p:txBody>
          <a:bodyPr/>
          <a:lstStyle>
            <a:lvl1pPr algn="r">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B244E0-BAAA-1544-935F-644FDDF58439}" type="datetimeFigureOut">
              <a:rPr lang="en-US" smtClean="0"/>
              <a:t>9/29/26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14777711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07126" y="5936187"/>
            <a:ext cx="2743200" cy="365125"/>
          </a:xfrm>
        </p:spPr>
        <p:txBody>
          <a:bodyPr/>
          <a:lstStyle/>
          <a:p>
            <a:fld id="{EFB244E0-BAAA-1544-935F-644FDDF58439}" type="datetimeFigureOut">
              <a:rPr lang="en-US" smtClean="0"/>
              <a:t>9/29/26</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82E45AB1-140A-5F42-9CF3-D99B0645BCD7}" type="slidenum">
              <a:rPr lang="en-US" smtClean="0"/>
              <a:t>‹#›</a:t>
            </a:fld>
            <a:endParaRPr lang="en-US"/>
          </a:p>
        </p:txBody>
      </p:sp>
    </p:spTree>
    <p:extLst>
      <p:ext uri="{BB962C8B-B14F-4D97-AF65-F5344CB8AC3E}">
        <p14:creationId xmlns:p14="http://schemas.microsoft.com/office/powerpoint/2010/main" val="2194322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72000">
              <a:schemeClr val="bg2">
                <a:lumMod val="60000"/>
                <a:lumOff val="40000"/>
              </a:schemeClr>
            </a:gs>
            <a:gs pos="100000">
              <a:schemeClr val="tx1"/>
            </a:gs>
          </a:gsLst>
          <a:lin ang="2520000" scaled="0"/>
        </a:gradFill>
        <a:effectLst/>
      </p:bgPr>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108939"/>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FB244E0-BAAA-1544-935F-644FDDF58439}" type="datetimeFigureOut">
              <a:rPr lang="en-US" smtClean="0"/>
              <a:t>9/29/26</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82E45AB1-140A-5F42-9CF3-D99B0645BCD7}" type="slidenum">
              <a:rPr lang="en-US" smtClean="0"/>
              <a:t>‹#›</a:t>
            </a:fld>
            <a:endParaRPr lang="en-US"/>
          </a:p>
        </p:txBody>
      </p:sp>
      <p:pic>
        <p:nvPicPr>
          <p:cNvPr id="9" name="Picture 8" descr="A logo of a church&#10;&#10;AI-generated content may be incorrect.">
            <a:extLst>
              <a:ext uri="{FF2B5EF4-FFF2-40B4-BE49-F238E27FC236}">
                <a16:creationId xmlns:a16="http://schemas.microsoft.com/office/drawing/2014/main" id="{3213FB7C-AE58-ECCC-7C0D-18D754A51898}"/>
              </a:ext>
            </a:extLst>
          </p:cNvPr>
          <p:cNvPicPr>
            <a:picLocks noChangeAspect="1"/>
          </p:cNvPicPr>
          <p:nvPr userDrawn="1"/>
        </p:nvPicPr>
        <p:blipFill>
          <a:blip r:embed="rId20"/>
          <a:stretch>
            <a:fillRect/>
          </a:stretch>
        </p:blipFill>
        <p:spPr>
          <a:xfrm>
            <a:off x="10461552" y="4717062"/>
            <a:ext cx="1563076" cy="2031999"/>
          </a:xfrm>
          <a:prstGeom prst="rect">
            <a:avLst/>
          </a:prstGeom>
        </p:spPr>
      </p:pic>
    </p:spTree>
    <p:extLst>
      <p:ext uri="{BB962C8B-B14F-4D97-AF65-F5344CB8AC3E}">
        <p14:creationId xmlns:p14="http://schemas.microsoft.com/office/powerpoint/2010/main" val="185280248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2045F-F1BE-9BDB-BA17-346A9DBC941B}"/>
              </a:ext>
            </a:extLst>
          </p:cNvPr>
          <p:cNvSpPr>
            <a:spLocks noGrp="1"/>
          </p:cNvSpPr>
          <p:nvPr>
            <p:ph type="ctrTitle"/>
          </p:nvPr>
        </p:nvSpPr>
        <p:spPr>
          <a:xfrm>
            <a:off x="680322" y="2570672"/>
            <a:ext cx="8144134" cy="1536107"/>
          </a:xfrm>
        </p:spPr>
        <p:txBody>
          <a:bodyPr/>
          <a:lstStyle/>
          <a:p>
            <a:pPr algn="ctr"/>
            <a:r>
              <a:rPr lang="en-US"/>
              <a:t>KNOWING YOUR ENEMY PT 2 </a:t>
            </a:r>
          </a:p>
        </p:txBody>
      </p:sp>
      <p:sp>
        <p:nvSpPr>
          <p:cNvPr id="3" name="Subtitle 2">
            <a:extLst>
              <a:ext uri="{FF2B5EF4-FFF2-40B4-BE49-F238E27FC236}">
                <a16:creationId xmlns:a16="http://schemas.microsoft.com/office/drawing/2014/main" id="{055B5B51-497C-86CD-2A00-D87F12C84A66}"/>
              </a:ext>
            </a:extLst>
          </p:cNvPr>
          <p:cNvSpPr>
            <a:spLocks noGrp="1"/>
          </p:cNvSpPr>
          <p:nvPr>
            <p:ph type="subTitle" idx="1"/>
          </p:nvPr>
        </p:nvSpPr>
        <p:spPr/>
        <p:txBody>
          <a:bodyPr>
            <a:normAutofit fontScale="70000" lnSpcReduction="20000"/>
          </a:bodyPr>
          <a:lstStyle/>
          <a:p>
            <a:pPr algn="ctr"/>
            <a:r>
              <a:rPr lang="en-US" sz="3200"/>
              <a:t>UNIVERSITY OF TRUE TRIED </a:t>
            </a:r>
          </a:p>
          <a:p>
            <a:pPr algn="ctr"/>
            <a:r>
              <a:rPr lang="en-US" sz="3200"/>
              <a:t>SPIRITUAL WARFARE 1001</a:t>
            </a:r>
          </a:p>
          <a:p>
            <a:pPr algn="ctr"/>
            <a:r>
              <a:rPr lang="en-US" sz="3200"/>
              <a:t>9/30/26</a:t>
            </a:r>
          </a:p>
        </p:txBody>
      </p:sp>
    </p:spTree>
    <p:extLst>
      <p:ext uri="{BB962C8B-B14F-4D97-AF65-F5344CB8AC3E}">
        <p14:creationId xmlns:p14="http://schemas.microsoft.com/office/powerpoint/2010/main" val="2998935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0BFDF-467C-2A64-A6EC-9A266F02AD6B}"/>
              </a:ext>
            </a:extLst>
          </p:cNvPr>
          <p:cNvSpPr>
            <a:spLocks noGrp="1"/>
          </p:cNvSpPr>
          <p:nvPr>
            <p:ph type="title"/>
          </p:nvPr>
        </p:nvSpPr>
        <p:spPr/>
        <p:txBody>
          <a:bodyPr/>
          <a:lstStyle/>
          <a:p>
            <a:pPr algn="ctr"/>
            <a:r>
              <a:rPr lang="en-US"/>
              <a:t>THE IMPORTANCE OF KNOWING/UNDERSTANDING GOD’S WORD</a:t>
            </a:r>
          </a:p>
        </p:txBody>
      </p:sp>
      <p:sp>
        <p:nvSpPr>
          <p:cNvPr id="3" name="Content Placeholder 2">
            <a:extLst>
              <a:ext uri="{FF2B5EF4-FFF2-40B4-BE49-F238E27FC236}">
                <a16:creationId xmlns:a16="http://schemas.microsoft.com/office/drawing/2014/main" id="{52DE9455-5F4D-0886-E5CB-E863ECA273CC}"/>
              </a:ext>
            </a:extLst>
          </p:cNvPr>
          <p:cNvSpPr>
            <a:spLocks noGrp="1"/>
          </p:cNvSpPr>
          <p:nvPr>
            <p:ph idx="1"/>
          </p:nvPr>
        </p:nvSpPr>
        <p:spPr>
          <a:xfrm>
            <a:off x="1" y="2336872"/>
            <a:ext cx="10294182" cy="4521127"/>
          </a:xfrm>
        </p:spPr>
        <p:txBody>
          <a:bodyPr/>
          <a:lstStyle/>
          <a:p>
            <a:pPr marL="0" indent="0">
              <a:buNone/>
            </a:pPr>
            <a:r>
              <a:rPr lang="en-US" sz="2800"/>
              <a:t>“Thy word is a lamp unto my feet, and a light unto my path.” Psalm 119:105</a:t>
            </a:r>
          </a:p>
          <a:p>
            <a:pPr marL="0" indent="0">
              <a:buNone/>
            </a:pPr>
            <a:endParaRPr lang="en-US" sz="2800"/>
          </a:p>
          <a:p>
            <a:pPr marL="0" indent="0">
              <a:buNone/>
            </a:pPr>
            <a:r>
              <a:rPr lang="en-US" sz="2800"/>
              <a:t>So then faith comes by hearing, and hearing by the word of God. Romans 10:17</a:t>
            </a:r>
          </a:p>
          <a:p>
            <a:pPr marL="0" indent="0">
              <a:buNone/>
            </a:pPr>
            <a:endParaRPr lang="en-US" sz="2800"/>
          </a:p>
          <a:p>
            <a:pPr marL="0" indent="0">
              <a:buNone/>
            </a:pPr>
            <a:r>
              <a:rPr lang="en-US" sz="2800"/>
              <a:t>But He answered and said, “It is written, ‘Man shall not live by bread alone, but by every word that proceeds from the mouth of God.’ ” Matthew 4:4</a:t>
            </a:r>
          </a:p>
          <a:p>
            <a:pPr marL="0" indent="0">
              <a:buNone/>
            </a:pPr>
            <a:endParaRPr lang="en-US"/>
          </a:p>
          <a:p>
            <a:pPr marL="0" indent="0">
              <a:buNone/>
            </a:pPr>
            <a:endParaRPr lang="en-US"/>
          </a:p>
        </p:txBody>
      </p:sp>
    </p:spTree>
    <p:extLst>
      <p:ext uri="{BB962C8B-B14F-4D97-AF65-F5344CB8AC3E}">
        <p14:creationId xmlns:p14="http://schemas.microsoft.com/office/powerpoint/2010/main" val="3828843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D73AD-2611-A989-887D-F7223F2A030C}"/>
              </a:ext>
            </a:extLst>
          </p:cNvPr>
          <p:cNvSpPr>
            <a:spLocks noGrp="1"/>
          </p:cNvSpPr>
          <p:nvPr>
            <p:ph type="title"/>
          </p:nvPr>
        </p:nvSpPr>
        <p:spPr/>
        <p:txBody>
          <a:bodyPr/>
          <a:lstStyle/>
          <a:p>
            <a:pPr algn="ctr"/>
            <a:r>
              <a:rPr lang="en-US"/>
              <a:t>INDUCTIVE BIBLE STUDY </a:t>
            </a:r>
          </a:p>
        </p:txBody>
      </p:sp>
      <p:sp>
        <p:nvSpPr>
          <p:cNvPr id="3" name="Content Placeholder 2">
            <a:extLst>
              <a:ext uri="{FF2B5EF4-FFF2-40B4-BE49-F238E27FC236}">
                <a16:creationId xmlns:a16="http://schemas.microsoft.com/office/drawing/2014/main" id="{EBFE1EAD-97ED-D8AB-A71A-0F580E179608}"/>
              </a:ext>
            </a:extLst>
          </p:cNvPr>
          <p:cNvSpPr>
            <a:spLocks noGrp="1"/>
          </p:cNvSpPr>
          <p:nvPr>
            <p:ph idx="1"/>
          </p:nvPr>
        </p:nvSpPr>
        <p:spPr>
          <a:xfrm>
            <a:off x="1" y="2336872"/>
            <a:ext cx="10294182" cy="4521127"/>
          </a:xfrm>
        </p:spPr>
        <p:txBody>
          <a:bodyPr>
            <a:noAutofit/>
          </a:bodyPr>
          <a:lstStyle/>
          <a:p>
            <a:pPr marL="0" indent="0">
              <a:buNone/>
            </a:pPr>
            <a:r>
              <a:rPr lang="en-US" sz="2800"/>
              <a:t>Inductive Bible study is a method of studying Scripture that begins with direct observation of the text, moves to interpretation of its meaning in context, and ends with application to life, following the three-step OIA process.</a:t>
            </a:r>
          </a:p>
          <a:p>
            <a:pPr marL="0" indent="0">
              <a:buNone/>
            </a:pPr>
            <a:endParaRPr lang="en-US" sz="2800"/>
          </a:p>
          <a:p>
            <a:pPr marL="0" indent="0">
              <a:buNone/>
            </a:pPr>
            <a:r>
              <a:rPr lang="en-US" sz="2800"/>
              <a:t>Inductive Bible study “lets the text lead,” meaning you start with what the passage actually says rather than with preconceived ideas or doctrines. It uses inductive reasoning: gathering specific observations and building toward a general conclusion. This guards against reading your own ideas into the text. </a:t>
            </a:r>
          </a:p>
        </p:txBody>
      </p:sp>
    </p:spTree>
    <p:extLst>
      <p:ext uri="{BB962C8B-B14F-4D97-AF65-F5344CB8AC3E}">
        <p14:creationId xmlns:p14="http://schemas.microsoft.com/office/powerpoint/2010/main" val="3026687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CDF60-A3D1-2F43-B8EC-B931A17D31FA}"/>
              </a:ext>
            </a:extLst>
          </p:cNvPr>
          <p:cNvSpPr>
            <a:spLocks noGrp="1"/>
          </p:cNvSpPr>
          <p:nvPr>
            <p:ph type="title"/>
          </p:nvPr>
        </p:nvSpPr>
        <p:spPr/>
        <p:txBody>
          <a:bodyPr/>
          <a:lstStyle/>
          <a:p>
            <a:pPr algn="ctr"/>
            <a:r>
              <a:rPr lang="en-US"/>
              <a:t>INDUCTIVE BIBLE STUDY </a:t>
            </a:r>
          </a:p>
        </p:txBody>
      </p:sp>
      <p:sp>
        <p:nvSpPr>
          <p:cNvPr id="3" name="Content Placeholder 2">
            <a:extLst>
              <a:ext uri="{FF2B5EF4-FFF2-40B4-BE49-F238E27FC236}">
                <a16:creationId xmlns:a16="http://schemas.microsoft.com/office/drawing/2014/main" id="{FD402D3D-8D50-DD13-06BE-D9FE211A6A6C}"/>
              </a:ext>
            </a:extLst>
          </p:cNvPr>
          <p:cNvSpPr>
            <a:spLocks noGrp="1"/>
          </p:cNvSpPr>
          <p:nvPr>
            <p:ph idx="1"/>
          </p:nvPr>
        </p:nvSpPr>
        <p:spPr>
          <a:xfrm>
            <a:off x="158750" y="2336873"/>
            <a:ext cx="10294182" cy="4521127"/>
          </a:xfrm>
        </p:spPr>
        <p:txBody>
          <a:bodyPr/>
          <a:lstStyle/>
          <a:p>
            <a:pPr marL="0" indent="0" algn="ctr">
              <a:buNone/>
            </a:pPr>
            <a:r>
              <a:rPr lang="en-US" sz="2800"/>
              <a:t>The Three Core Steps (OIA)</a:t>
            </a:r>
          </a:p>
          <a:p>
            <a:pPr marL="0" indent="0">
              <a:buNone/>
            </a:pPr>
            <a:r>
              <a:rPr lang="en-US" sz="2800"/>
              <a:t>1. Observation — What does the text say?</a:t>
            </a:r>
          </a:p>
          <a:p>
            <a:pPr marL="0" indent="0">
              <a:buNone/>
            </a:pPr>
            <a:r>
              <a:rPr lang="en-US" sz="2800"/>
              <a:t>Read slowly and repeatedly.</a:t>
            </a:r>
          </a:p>
          <a:p>
            <a:pPr marL="0" indent="0">
              <a:buNone/>
            </a:pPr>
            <a:endParaRPr lang="en-US" sz="2800"/>
          </a:p>
          <a:p>
            <a:pPr marL="0" indent="0">
              <a:buNone/>
            </a:pPr>
            <a:r>
              <a:rPr lang="en-US" sz="2800"/>
              <a:t>Note repeated words, contrasts, comparisons, commands, promises, and connecting words. Record only what is actually present in the text. </a:t>
            </a:r>
          </a:p>
          <a:p>
            <a:pPr marL="0" indent="0">
              <a:buNone/>
            </a:pPr>
            <a:endParaRPr lang="en-US" sz="2800"/>
          </a:p>
          <a:p>
            <a:pPr marL="0" indent="0">
              <a:buNone/>
            </a:pPr>
            <a:r>
              <a:rPr lang="en-US" sz="2800"/>
              <a:t>Psalm 103, Galatians 5:16, Romans 8:28  </a:t>
            </a:r>
          </a:p>
          <a:p>
            <a:pPr marL="0" indent="0">
              <a:buNone/>
            </a:pPr>
            <a:endParaRPr lang="en-US"/>
          </a:p>
        </p:txBody>
      </p:sp>
    </p:spTree>
    <p:extLst>
      <p:ext uri="{BB962C8B-B14F-4D97-AF65-F5344CB8AC3E}">
        <p14:creationId xmlns:p14="http://schemas.microsoft.com/office/powerpoint/2010/main" val="189489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4B658-0850-F8AF-85E1-E2A8E7FD4BD7}"/>
              </a:ext>
            </a:extLst>
          </p:cNvPr>
          <p:cNvSpPr>
            <a:spLocks noGrp="1"/>
          </p:cNvSpPr>
          <p:nvPr>
            <p:ph type="title"/>
          </p:nvPr>
        </p:nvSpPr>
        <p:spPr/>
        <p:txBody>
          <a:bodyPr/>
          <a:lstStyle/>
          <a:p>
            <a:pPr algn="ctr"/>
            <a:r>
              <a:rPr lang="en-US"/>
              <a:t>INDUCTIVE BIBLE STUDY </a:t>
            </a:r>
          </a:p>
        </p:txBody>
      </p:sp>
      <p:sp>
        <p:nvSpPr>
          <p:cNvPr id="3" name="Content Placeholder 2">
            <a:extLst>
              <a:ext uri="{FF2B5EF4-FFF2-40B4-BE49-F238E27FC236}">
                <a16:creationId xmlns:a16="http://schemas.microsoft.com/office/drawing/2014/main" id="{0BE2168F-1234-31D5-C7D8-06B0675DD192}"/>
              </a:ext>
            </a:extLst>
          </p:cNvPr>
          <p:cNvSpPr>
            <a:spLocks noGrp="1"/>
          </p:cNvSpPr>
          <p:nvPr>
            <p:ph idx="1"/>
          </p:nvPr>
        </p:nvSpPr>
        <p:spPr>
          <a:xfrm>
            <a:off x="0" y="2336872"/>
            <a:ext cx="10294182" cy="4521127"/>
          </a:xfrm>
        </p:spPr>
        <p:txBody>
          <a:bodyPr>
            <a:normAutofit lnSpcReduction="10000"/>
          </a:bodyPr>
          <a:lstStyle/>
          <a:p>
            <a:pPr marL="0" indent="0">
              <a:buNone/>
            </a:pPr>
            <a:r>
              <a:rPr lang="en-US" sz="2800"/>
              <a:t>2. Interpretation — What does it mean?</a:t>
            </a:r>
          </a:p>
          <a:p>
            <a:pPr marL="0" indent="0">
              <a:buNone/>
            </a:pPr>
            <a:endParaRPr lang="en-US" sz="2800"/>
          </a:p>
          <a:p>
            <a:pPr marL="0" indent="0">
              <a:buNone/>
            </a:pPr>
            <a:r>
              <a:rPr lang="en-US" sz="2800"/>
              <a:t>Study the context (chapter, book, historical setting).</a:t>
            </a:r>
          </a:p>
          <a:p>
            <a:pPr marL="0" indent="0">
              <a:buNone/>
            </a:pPr>
            <a:endParaRPr lang="en-US" sz="2800"/>
          </a:p>
          <a:p>
            <a:pPr marL="0" indent="0">
              <a:buNone/>
            </a:pPr>
            <a:r>
              <a:rPr lang="en-US" sz="2800"/>
              <a:t>Identify the author’s intent and how the original audience would have understood it. Use cross-references and word studies carefully. </a:t>
            </a:r>
          </a:p>
          <a:p>
            <a:pPr marL="0" indent="0">
              <a:buNone/>
            </a:pPr>
            <a:endParaRPr lang="en-US" sz="2800"/>
          </a:p>
          <a:p>
            <a:pPr marL="0" indent="0">
              <a:buNone/>
            </a:pPr>
            <a:endParaRPr lang="en-US" sz="2800"/>
          </a:p>
          <a:p>
            <a:pPr marL="0" indent="0">
              <a:buNone/>
            </a:pPr>
            <a:r>
              <a:rPr lang="en-US" sz="2800"/>
              <a:t>Philippians 3:2 </a:t>
            </a:r>
          </a:p>
        </p:txBody>
      </p:sp>
    </p:spTree>
    <p:extLst>
      <p:ext uri="{BB962C8B-B14F-4D97-AF65-F5344CB8AC3E}">
        <p14:creationId xmlns:p14="http://schemas.microsoft.com/office/powerpoint/2010/main" val="1073706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353E8-080B-3DD0-5899-23986FB34C04}"/>
              </a:ext>
            </a:extLst>
          </p:cNvPr>
          <p:cNvSpPr>
            <a:spLocks noGrp="1"/>
          </p:cNvSpPr>
          <p:nvPr>
            <p:ph type="title"/>
          </p:nvPr>
        </p:nvSpPr>
        <p:spPr/>
        <p:txBody>
          <a:bodyPr>
            <a:normAutofit/>
          </a:bodyPr>
          <a:lstStyle/>
          <a:p>
            <a:pPr algn="ctr"/>
            <a:r>
              <a:rPr lang="en-US" sz="4000"/>
              <a:t>EXEGESIS/EISEGESIS</a:t>
            </a:r>
          </a:p>
        </p:txBody>
      </p:sp>
      <p:sp>
        <p:nvSpPr>
          <p:cNvPr id="3" name="Content Placeholder 2">
            <a:extLst>
              <a:ext uri="{FF2B5EF4-FFF2-40B4-BE49-F238E27FC236}">
                <a16:creationId xmlns:a16="http://schemas.microsoft.com/office/drawing/2014/main" id="{2CC7EBBB-5A1C-5D00-FD18-AD75315CF2E3}"/>
              </a:ext>
            </a:extLst>
          </p:cNvPr>
          <p:cNvSpPr>
            <a:spLocks noGrp="1"/>
          </p:cNvSpPr>
          <p:nvPr>
            <p:ph idx="1"/>
          </p:nvPr>
        </p:nvSpPr>
        <p:spPr>
          <a:xfrm>
            <a:off x="1" y="2336872"/>
            <a:ext cx="10294182" cy="4521127"/>
          </a:xfrm>
        </p:spPr>
        <p:txBody>
          <a:bodyPr/>
          <a:lstStyle/>
          <a:p>
            <a:pPr marL="0" indent="0" algn="ctr">
              <a:buNone/>
            </a:pPr>
            <a:r>
              <a:rPr lang="en-US" sz="2800" err="1"/>
              <a:t>ex·e·ge·sis</a:t>
            </a:r>
            <a:r>
              <a:rPr lang="en-US" sz="2800"/>
              <a:t> </a:t>
            </a:r>
          </a:p>
          <a:p>
            <a:pPr marL="0" indent="0">
              <a:buNone/>
            </a:pPr>
            <a:endParaRPr lang="en-US" sz="2800"/>
          </a:p>
          <a:p>
            <a:pPr marL="0" indent="0">
              <a:buNone/>
            </a:pPr>
            <a:r>
              <a:rPr lang="en-US" sz="2800"/>
              <a:t>Critical explanation or interpretation of a text, especially of scripture.</a:t>
            </a:r>
          </a:p>
          <a:p>
            <a:pPr marL="0" indent="0">
              <a:buNone/>
            </a:pPr>
            <a:endParaRPr lang="en-US" sz="2800"/>
          </a:p>
          <a:p>
            <a:pPr marL="0" indent="0" algn="ctr">
              <a:buNone/>
            </a:pPr>
            <a:r>
              <a:rPr lang="en-US" sz="2800" err="1"/>
              <a:t>eis·ege·sis</a:t>
            </a:r>
            <a:r>
              <a:rPr lang="en-US" sz="2800"/>
              <a:t> </a:t>
            </a:r>
          </a:p>
          <a:p>
            <a:pPr marL="0" indent="0">
              <a:buNone/>
            </a:pPr>
            <a:endParaRPr lang="en-US" sz="2800"/>
          </a:p>
          <a:p>
            <a:pPr marL="0" indent="0">
              <a:buNone/>
            </a:pPr>
            <a:r>
              <a:rPr lang="en-US" sz="2800"/>
              <a:t>The interpretation of a text (as of the Bible) by reading into it one's own ideas</a:t>
            </a:r>
          </a:p>
          <a:p>
            <a:pPr marL="0" indent="0">
              <a:buNone/>
            </a:pPr>
            <a:endParaRPr lang="en-US"/>
          </a:p>
          <a:p>
            <a:pPr marL="0" indent="0">
              <a:buNone/>
            </a:pPr>
            <a:endParaRPr lang="en-US"/>
          </a:p>
        </p:txBody>
      </p:sp>
    </p:spTree>
    <p:extLst>
      <p:ext uri="{BB962C8B-B14F-4D97-AF65-F5344CB8AC3E}">
        <p14:creationId xmlns:p14="http://schemas.microsoft.com/office/powerpoint/2010/main" val="1219588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1BC54-385E-C12F-8D99-6284A4FA9453}"/>
              </a:ext>
            </a:extLst>
          </p:cNvPr>
          <p:cNvSpPr>
            <a:spLocks noGrp="1"/>
          </p:cNvSpPr>
          <p:nvPr>
            <p:ph type="title"/>
          </p:nvPr>
        </p:nvSpPr>
        <p:spPr/>
        <p:txBody>
          <a:bodyPr/>
          <a:lstStyle/>
          <a:p>
            <a:pPr algn="ctr"/>
            <a:r>
              <a:rPr lang="en-US"/>
              <a:t>INDUCTIVE BIBLE STUDY </a:t>
            </a:r>
          </a:p>
        </p:txBody>
      </p:sp>
      <p:sp>
        <p:nvSpPr>
          <p:cNvPr id="3" name="Content Placeholder 2">
            <a:extLst>
              <a:ext uri="{FF2B5EF4-FFF2-40B4-BE49-F238E27FC236}">
                <a16:creationId xmlns:a16="http://schemas.microsoft.com/office/drawing/2014/main" id="{3FE4B7AC-9869-4587-45FA-5DFECC7D3FFE}"/>
              </a:ext>
            </a:extLst>
          </p:cNvPr>
          <p:cNvSpPr>
            <a:spLocks noGrp="1"/>
          </p:cNvSpPr>
          <p:nvPr>
            <p:ph idx="1"/>
          </p:nvPr>
        </p:nvSpPr>
        <p:spPr>
          <a:xfrm>
            <a:off x="1" y="2336872"/>
            <a:ext cx="10294182" cy="4521127"/>
          </a:xfrm>
        </p:spPr>
        <p:txBody>
          <a:bodyPr/>
          <a:lstStyle/>
          <a:p>
            <a:pPr marL="0" indent="0">
              <a:buNone/>
            </a:pPr>
            <a:r>
              <a:rPr lang="en-US" sz="2800"/>
              <a:t>3. Application — How does it apply to me?</a:t>
            </a:r>
          </a:p>
          <a:p>
            <a:pPr marL="0" indent="0">
              <a:buNone/>
            </a:pPr>
            <a:endParaRPr lang="en-US" sz="2800"/>
          </a:p>
          <a:p>
            <a:pPr marL="0" indent="0">
              <a:buNone/>
            </a:pPr>
            <a:r>
              <a:rPr lang="en-US" sz="2800"/>
              <a:t>Derive personal or practical responses (belief, obedience, repentance, worship).</a:t>
            </a:r>
          </a:p>
          <a:p>
            <a:pPr marL="0" indent="0">
              <a:buNone/>
            </a:pPr>
            <a:endParaRPr lang="en-US" sz="2800"/>
          </a:p>
          <a:p>
            <a:pPr marL="0" indent="0">
              <a:buNone/>
            </a:pPr>
            <a:r>
              <a:rPr lang="en-US" sz="2800"/>
              <a:t>Ensure the application flows from the correct interpretation, not from personal impressions.</a:t>
            </a:r>
          </a:p>
          <a:p>
            <a:pPr marL="0" indent="0">
              <a:buNone/>
            </a:pPr>
            <a:endParaRPr lang="en-US"/>
          </a:p>
        </p:txBody>
      </p:sp>
    </p:spTree>
    <p:extLst>
      <p:ext uri="{BB962C8B-B14F-4D97-AF65-F5344CB8AC3E}">
        <p14:creationId xmlns:p14="http://schemas.microsoft.com/office/powerpoint/2010/main" val="2982976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CA9DE-F51E-EBBE-6B2F-9F7D437CD06D}"/>
              </a:ext>
            </a:extLst>
          </p:cNvPr>
          <p:cNvSpPr>
            <a:spLocks noGrp="1"/>
          </p:cNvSpPr>
          <p:nvPr>
            <p:ph type="title"/>
          </p:nvPr>
        </p:nvSpPr>
        <p:spPr/>
        <p:txBody>
          <a:bodyPr/>
          <a:lstStyle/>
          <a:p>
            <a:pPr algn="ctr"/>
            <a:r>
              <a:rPr lang="en-US"/>
              <a:t>EXEGESIS OF EPHESIANS 6:10-12</a:t>
            </a:r>
          </a:p>
        </p:txBody>
      </p:sp>
      <p:sp>
        <p:nvSpPr>
          <p:cNvPr id="3" name="Content Placeholder 2">
            <a:extLst>
              <a:ext uri="{FF2B5EF4-FFF2-40B4-BE49-F238E27FC236}">
                <a16:creationId xmlns:a16="http://schemas.microsoft.com/office/drawing/2014/main" id="{7E9AFEF2-BDB2-68D6-8A8B-7575A0D070E5}"/>
              </a:ext>
            </a:extLst>
          </p:cNvPr>
          <p:cNvSpPr>
            <a:spLocks noGrp="1"/>
          </p:cNvSpPr>
          <p:nvPr>
            <p:ph idx="1"/>
          </p:nvPr>
        </p:nvSpPr>
        <p:spPr>
          <a:xfrm>
            <a:off x="1" y="2336872"/>
            <a:ext cx="10294182" cy="4438279"/>
          </a:xfrm>
        </p:spPr>
        <p:txBody>
          <a:bodyPr>
            <a:normAutofit lnSpcReduction="10000"/>
          </a:bodyPr>
          <a:lstStyle/>
          <a:p>
            <a:pPr marL="0" indent="0">
              <a:buNone/>
            </a:pPr>
            <a:r>
              <a:rPr lang="en-US" sz="2800"/>
              <a:t>10 Finally, my brethren, be strong in the Lord and in the power of His might. </a:t>
            </a:r>
          </a:p>
          <a:p>
            <a:pPr marL="0" indent="0">
              <a:buNone/>
            </a:pPr>
            <a:endParaRPr lang="en-US" sz="2800"/>
          </a:p>
          <a:p>
            <a:pPr marL="0" indent="0">
              <a:buNone/>
            </a:pPr>
            <a:r>
              <a:rPr lang="en-US" sz="2800"/>
              <a:t>11 Put on the whole armor of God, that you may be able to stand against the [a]wiles of the devil. </a:t>
            </a:r>
          </a:p>
          <a:p>
            <a:pPr marL="0" indent="0">
              <a:buNone/>
            </a:pPr>
            <a:endParaRPr lang="en-US" sz="2800"/>
          </a:p>
          <a:p>
            <a:pPr marL="0" indent="0">
              <a:buNone/>
            </a:pPr>
            <a:r>
              <a:rPr lang="en-US" sz="2800"/>
              <a:t>12 For we do not wrestle against flesh and blood, but against principalities, against powers, against the rulers of [b]the darkness of this age, against spiritual hosts of wickedness in the heavenly places.</a:t>
            </a:r>
          </a:p>
        </p:txBody>
      </p:sp>
    </p:spTree>
    <p:extLst>
      <p:ext uri="{BB962C8B-B14F-4D97-AF65-F5344CB8AC3E}">
        <p14:creationId xmlns:p14="http://schemas.microsoft.com/office/powerpoint/2010/main" val="164292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4DA5F-3E0E-FBCA-F222-5BBD3A52BA55}"/>
              </a:ext>
            </a:extLst>
          </p:cNvPr>
          <p:cNvSpPr>
            <a:spLocks noGrp="1"/>
          </p:cNvSpPr>
          <p:nvPr>
            <p:ph type="title"/>
          </p:nvPr>
        </p:nvSpPr>
        <p:spPr/>
        <p:txBody>
          <a:bodyPr/>
          <a:lstStyle/>
          <a:p>
            <a:pPr algn="ctr"/>
            <a:r>
              <a:rPr lang="en-US"/>
              <a:t>EXEGESIS OF EPHESIANS 6:10-12</a:t>
            </a:r>
          </a:p>
        </p:txBody>
      </p:sp>
      <p:sp>
        <p:nvSpPr>
          <p:cNvPr id="3" name="Content Placeholder 2">
            <a:extLst>
              <a:ext uri="{FF2B5EF4-FFF2-40B4-BE49-F238E27FC236}">
                <a16:creationId xmlns:a16="http://schemas.microsoft.com/office/drawing/2014/main" id="{8F5F2F52-CEE0-E96E-9ABF-17EC06FCB609}"/>
              </a:ext>
            </a:extLst>
          </p:cNvPr>
          <p:cNvSpPr>
            <a:spLocks noGrp="1"/>
          </p:cNvSpPr>
          <p:nvPr>
            <p:ph idx="1"/>
          </p:nvPr>
        </p:nvSpPr>
        <p:spPr>
          <a:xfrm>
            <a:off x="1" y="2336872"/>
            <a:ext cx="10294182" cy="4521127"/>
          </a:xfrm>
        </p:spPr>
        <p:txBody>
          <a:bodyPr>
            <a:normAutofit/>
          </a:bodyPr>
          <a:lstStyle/>
          <a:p>
            <a:pPr marL="0" indent="0">
              <a:buNone/>
            </a:pPr>
            <a:r>
              <a:rPr lang="en-US" sz="2800"/>
              <a:t>10 Finally, my brethren, be strong in the Lord and in the power of His might. </a:t>
            </a:r>
          </a:p>
          <a:p>
            <a:pPr marL="0" indent="0">
              <a:buNone/>
            </a:pPr>
            <a:r>
              <a:rPr lang="en-US" sz="2800"/>
              <a:t>Finally: </a:t>
            </a:r>
            <a:r>
              <a:rPr lang="en-US" sz="2800" i="1" err="1"/>
              <a:t>loipós</a:t>
            </a:r>
            <a:r>
              <a:rPr lang="en-US" sz="2800" i="1"/>
              <a:t> </a:t>
            </a:r>
            <a:r>
              <a:rPr lang="en-US" sz="2800"/>
              <a:t>adj. rest, remaining, other; (2) adv. from now on, henceforth; still; beyond that.</a:t>
            </a:r>
          </a:p>
          <a:p>
            <a:pPr marL="0" indent="0">
              <a:buNone/>
            </a:pPr>
            <a:r>
              <a:rPr lang="en-US" sz="2800"/>
              <a:t>Brethren: adelphós, a close associate of a group of persons having a well-defined membership (in the NT refers specifically to fellow believers in Christ.</a:t>
            </a:r>
          </a:p>
          <a:p>
            <a:pPr marL="0" indent="0">
              <a:buNone/>
            </a:pPr>
            <a:endParaRPr lang="en-US" sz="2800"/>
          </a:p>
          <a:p>
            <a:pPr marL="0" indent="0">
              <a:buNone/>
            </a:pPr>
            <a:endParaRPr lang="en-US" sz="2800"/>
          </a:p>
        </p:txBody>
      </p:sp>
    </p:spTree>
    <p:extLst>
      <p:ext uri="{BB962C8B-B14F-4D97-AF65-F5344CB8AC3E}">
        <p14:creationId xmlns:p14="http://schemas.microsoft.com/office/powerpoint/2010/main" val="1918794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D5398-A540-8895-8AFD-4B960B5078CB}"/>
              </a:ext>
            </a:extLst>
          </p:cNvPr>
          <p:cNvSpPr>
            <a:spLocks noGrp="1"/>
          </p:cNvSpPr>
          <p:nvPr>
            <p:ph type="title"/>
          </p:nvPr>
        </p:nvSpPr>
        <p:spPr/>
        <p:txBody>
          <a:bodyPr/>
          <a:lstStyle/>
          <a:p>
            <a:pPr algn="ctr"/>
            <a:r>
              <a:rPr lang="en-US"/>
              <a:t>EXEGESIS OF EPHESIANS 6:10-12</a:t>
            </a:r>
          </a:p>
        </p:txBody>
      </p:sp>
      <p:sp>
        <p:nvSpPr>
          <p:cNvPr id="3" name="Content Placeholder 2">
            <a:extLst>
              <a:ext uri="{FF2B5EF4-FFF2-40B4-BE49-F238E27FC236}">
                <a16:creationId xmlns:a16="http://schemas.microsoft.com/office/drawing/2014/main" id="{9F12E75B-5F2D-9175-B72D-830227CF4203}"/>
              </a:ext>
            </a:extLst>
          </p:cNvPr>
          <p:cNvSpPr>
            <a:spLocks noGrp="1"/>
          </p:cNvSpPr>
          <p:nvPr>
            <p:ph idx="1"/>
          </p:nvPr>
        </p:nvSpPr>
        <p:spPr>
          <a:xfrm>
            <a:off x="1" y="2336873"/>
            <a:ext cx="10294182" cy="4579428"/>
          </a:xfrm>
        </p:spPr>
        <p:txBody>
          <a:bodyPr>
            <a:normAutofit/>
          </a:bodyPr>
          <a:lstStyle/>
          <a:p>
            <a:pPr marL="0" indent="0">
              <a:buNone/>
            </a:pPr>
            <a:r>
              <a:rPr lang="en-US" sz="2800" b="1"/>
              <a:t>Be Strong:  </a:t>
            </a:r>
            <a:r>
              <a:rPr lang="en-US" sz="2800" b="1" i="1" err="1"/>
              <a:t>endunamóō</a:t>
            </a:r>
            <a:r>
              <a:rPr lang="en-US" sz="2800" b="1" i="1"/>
              <a:t>;</a:t>
            </a:r>
            <a:r>
              <a:rPr lang="en-US" sz="2800" b="1"/>
              <a:t> to become able to do something—‘to become able, to become capable, union with the Lord become capable by means of his great strength.’</a:t>
            </a:r>
          </a:p>
          <a:p>
            <a:pPr marL="0" indent="0">
              <a:buNone/>
            </a:pPr>
            <a:r>
              <a:rPr lang="en-US" sz="2800" b="1"/>
              <a:t>Lord: kúrios  (a title for God and for Christ) one who exercises supernatural authority over mankind.</a:t>
            </a:r>
          </a:p>
          <a:p>
            <a:pPr marL="0" indent="0">
              <a:buNone/>
            </a:pPr>
            <a:r>
              <a:rPr lang="en-US" sz="2800" b="1"/>
              <a:t>Power: krátos Strength or might, more especially manifested power, dominion. Controlling power.</a:t>
            </a:r>
          </a:p>
          <a:p>
            <a:pPr marL="0" indent="0">
              <a:buNone/>
            </a:pPr>
            <a:endParaRPr lang="en-US" sz="2800" b="1"/>
          </a:p>
          <a:p>
            <a:pPr marL="0" indent="0">
              <a:buNone/>
            </a:pPr>
            <a:endParaRPr lang="en-US" sz="2800" b="1"/>
          </a:p>
          <a:p>
            <a:pPr marL="0" indent="0">
              <a:buNone/>
            </a:pPr>
            <a:endParaRPr lang="en-US" sz="2800" b="1"/>
          </a:p>
          <a:p>
            <a:pPr marL="0" indent="0">
              <a:buNone/>
            </a:pPr>
            <a:endParaRPr lang="en-US" sz="2800" b="1"/>
          </a:p>
        </p:txBody>
      </p:sp>
    </p:spTree>
    <p:extLst>
      <p:ext uri="{BB962C8B-B14F-4D97-AF65-F5344CB8AC3E}">
        <p14:creationId xmlns:p14="http://schemas.microsoft.com/office/powerpoint/2010/main" val="2266804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AA51D-C2BD-4F41-6EFA-A6543F3A38D9}"/>
              </a:ext>
            </a:extLst>
          </p:cNvPr>
          <p:cNvSpPr>
            <a:spLocks noGrp="1"/>
          </p:cNvSpPr>
          <p:nvPr>
            <p:ph type="title"/>
          </p:nvPr>
        </p:nvSpPr>
        <p:spPr/>
        <p:txBody>
          <a:bodyPr/>
          <a:lstStyle/>
          <a:p>
            <a:pPr algn="ctr"/>
            <a:r>
              <a:rPr lang="en-US"/>
              <a:t>EXEGESIS OF EPHESIANS 6:10-12</a:t>
            </a:r>
          </a:p>
        </p:txBody>
      </p:sp>
      <p:sp>
        <p:nvSpPr>
          <p:cNvPr id="3" name="Content Placeholder 2">
            <a:extLst>
              <a:ext uri="{FF2B5EF4-FFF2-40B4-BE49-F238E27FC236}">
                <a16:creationId xmlns:a16="http://schemas.microsoft.com/office/drawing/2014/main" id="{383B0576-740C-F1DF-36CE-A5776AF50B5A}"/>
              </a:ext>
            </a:extLst>
          </p:cNvPr>
          <p:cNvSpPr>
            <a:spLocks noGrp="1"/>
          </p:cNvSpPr>
          <p:nvPr>
            <p:ph idx="1"/>
          </p:nvPr>
        </p:nvSpPr>
        <p:spPr>
          <a:xfrm>
            <a:off x="1" y="2336872"/>
            <a:ext cx="10294182" cy="4413731"/>
          </a:xfrm>
        </p:spPr>
        <p:txBody>
          <a:bodyPr/>
          <a:lstStyle/>
          <a:p>
            <a:pPr marL="0" indent="0">
              <a:buNone/>
            </a:pPr>
            <a:r>
              <a:rPr lang="en-US" sz="2800" b="1"/>
              <a:t>Of Might: </a:t>
            </a:r>
            <a:r>
              <a:rPr lang="en-US" sz="2800" b="1" i="1" err="1"/>
              <a:t>ischús</a:t>
            </a:r>
            <a:r>
              <a:rPr lang="en-US" sz="2800" b="1"/>
              <a:t> capability to function effectively, strength, power, might </a:t>
            </a:r>
          </a:p>
          <a:p>
            <a:pPr marL="0" indent="0">
              <a:buNone/>
            </a:pPr>
            <a:endParaRPr lang="en-US" sz="2800" b="1"/>
          </a:p>
          <a:p>
            <a:pPr marL="0" indent="0">
              <a:buNone/>
            </a:pPr>
            <a:r>
              <a:rPr lang="en-US" sz="2800" b="1"/>
              <a:t>11 Put on the whole armor of God, that you may be able to stand against the [a]wiles of the devil. </a:t>
            </a:r>
          </a:p>
          <a:p>
            <a:pPr marL="0" indent="0">
              <a:buNone/>
            </a:pPr>
            <a:endParaRPr lang="en-US" sz="2800" b="1"/>
          </a:p>
          <a:p>
            <a:pPr marL="0" indent="0">
              <a:buNone/>
            </a:pPr>
            <a:r>
              <a:rPr lang="en-US" sz="2800" b="1"/>
              <a:t>Put On: endúō dress: hence, metaphorically, of acquiring qualities;</a:t>
            </a:r>
          </a:p>
          <a:p>
            <a:pPr marL="0" indent="0">
              <a:buNone/>
            </a:pPr>
            <a:endParaRPr lang="en-US" sz="2800" b="1"/>
          </a:p>
          <a:p>
            <a:pPr marL="0" indent="0">
              <a:buNone/>
            </a:pPr>
            <a:endParaRPr lang="en-US" b="1"/>
          </a:p>
        </p:txBody>
      </p:sp>
    </p:spTree>
    <p:extLst>
      <p:ext uri="{BB962C8B-B14F-4D97-AF65-F5344CB8AC3E}">
        <p14:creationId xmlns:p14="http://schemas.microsoft.com/office/powerpoint/2010/main" val="3798958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E3E2A-A6E2-B156-E769-27F6C07A6627}"/>
              </a:ext>
            </a:extLst>
          </p:cNvPr>
          <p:cNvSpPr>
            <a:spLocks noGrp="1"/>
          </p:cNvSpPr>
          <p:nvPr>
            <p:ph type="title"/>
          </p:nvPr>
        </p:nvSpPr>
        <p:spPr/>
        <p:txBody>
          <a:bodyPr/>
          <a:lstStyle/>
          <a:p>
            <a:pPr algn="ctr"/>
            <a:r>
              <a:rPr lang="en-US"/>
              <a:t>EXEGESIS OF EPHESIANS 6:10-12</a:t>
            </a:r>
          </a:p>
        </p:txBody>
      </p:sp>
      <p:sp>
        <p:nvSpPr>
          <p:cNvPr id="3" name="Content Placeholder 2">
            <a:extLst>
              <a:ext uri="{FF2B5EF4-FFF2-40B4-BE49-F238E27FC236}">
                <a16:creationId xmlns:a16="http://schemas.microsoft.com/office/drawing/2014/main" id="{E3522B86-6438-EA40-B1B6-ABA2D8E3AF84}"/>
              </a:ext>
            </a:extLst>
          </p:cNvPr>
          <p:cNvSpPr>
            <a:spLocks noGrp="1"/>
          </p:cNvSpPr>
          <p:nvPr>
            <p:ph idx="1"/>
          </p:nvPr>
        </p:nvSpPr>
        <p:spPr>
          <a:xfrm>
            <a:off x="-42959" y="2356574"/>
            <a:ext cx="10245087" cy="4466919"/>
          </a:xfrm>
        </p:spPr>
        <p:txBody>
          <a:bodyPr>
            <a:normAutofit/>
          </a:bodyPr>
          <a:lstStyle/>
          <a:p>
            <a:pPr marL="0" indent="0">
              <a:buNone/>
            </a:pPr>
            <a:r>
              <a:rPr lang="en-US" sz="2800"/>
              <a:t>Whole Armor: </a:t>
            </a:r>
            <a:r>
              <a:rPr lang="en-US" sz="2800" i="1"/>
              <a:t>panoplía weapon, complete armor; offensive and defensive; metaphorically, spiritual armor.</a:t>
            </a:r>
          </a:p>
          <a:p>
            <a:pPr marL="0" indent="0">
              <a:buNone/>
            </a:pPr>
            <a:endParaRPr lang="en-US" sz="2800" i="1"/>
          </a:p>
          <a:p>
            <a:pPr marL="0" indent="0">
              <a:buNone/>
            </a:pPr>
            <a:r>
              <a:rPr lang="en-US" sz="2800" i="1"/>
              <a:t>Of God: </a:t>
            </a:r>
            <a:r>
              <a:rPr lang="en-US" sz="2800" i="1" err="1"/>
              <a:t>Theós</a:t>
            </a:r>
            <a:r>
              <a:rPr lang="en-US" sz="2800" i="1"/>
              <a:t>; Originally used by the heathen and in the NT as the name of the true God.</a:t>
            </a:r>
          </a:p>
          <a:p>
            <a:pPr marL="0" indent="0">
              <a:buNone/>
            </a:pPr>
            <a:endParaRPr lang="en-US" sz="2800" i="1"/>
          </a:p>
          <a:p>
            <a:pPr marL="0" indent="0">
              <a:buNone/>
            </a:pPr>
            <a:r>
              <a:rPr lang="en-US" sz="2800" i="1"/>
              <a:t>May Be Able: dynamai to be or become sufficient to meet a need or task.</a:t>
            </a:r>
          </a:p>
          <a:p>
            <a:pPr marL="0" indent="0">
              <a:buNone/>
            </a:pPr>
            <a:endParaRPr lang="en-US" sz="2800" i="1"/>
          </a:p>
          <a:p>
            <a:pPr marL="0" indent="0">
              <a:buNone/>
            </a:pPr>
            <a:endParaRPr lang="en-US" sz="2800" i="1"/>
          </a:p>
          <a:p>
            <a:pPr marL="0" indent="0">
              <a:buNone/>
            </a:pPr>
            <a:endParaRPr lang="en-US" sz="2800" i="1"/>
          </a:p>
        </p:txBody>
      </p:sp>
    </p:spTree>
    <p:extLst>
      <p:ext uri="{BB962C8B-B14F-4D97-AF65-F5344CB8AC3E}">
        <p14:creationId xmlns:p14="http://schemas.microsoft.com/office/powerpoint/2010/main" val="1930965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7A127-214F-FBD3-B67E-A7CA3A504BE2}"/>
              </a:ext>
            </a:extLst>
          </p:cNvPr>
          <p:cNvSpPr>
            <a:spLocks noGrp="1"/>
          </p:cNvSpPr>
          <p:nvPr>
            <p:ph type="title"/>
          </p:nvPr>
        </p:nvSpPr>
        <p:spPr/>
        <p:txBody>
          <a:bodyPr/>
          <a:lstStyle/>
          <a:p>
            <a:pPr algn="ctr"/>
            <a:r>
              <a:rPr lang="en-US"/>
              <a:t>EXEGESIS OF EPHESIANS 6:10-12</a:t>
            </a:r>
          </a:p>
        </p:txBody>
      </p:sp>
      <p:sp>
        <p:nvSpPr>
          <p:cNvPr id="3" name="Content Placeholder 2">
            <a:extLst>
              <a:ext uri="{FF2B5EF4-FFF2-40B4-BE49-F238E27FC236}">
                <a16:creationId xmlns:a16="http://schemas.microsoft.com/office/drawing/2014/main" id="{70ECD274-DDB6-E097-EDEC-F86FFB638416}"/>
              </a:ext>
            </a:extLst>
          </p:cNvPr>
          <p:cNvSpPr>
            <a:spLocks noGrp="1"/>
          </p:cNvSpPr>
          <p:nvPr>
            <p:ph idx="1"/>
          </p:nvPr>
        </p:nvSpPr>
        <p:spPr>
          <a:xfrm>
            <a:off x="-1" y="2336872"/>
            <a:ext cx="10294183" cy="4521127"/>
          </a:xfrm>
        </p:spPr>
        <p:txBody>
          <a:bodyPr>
            <a:normAutofit/>
          </a:bodyPr>
          <a:lstStyle/>
          <a:p>
            <a:pPr marL="0" indent="0">
              <a:buNone/>
            </a:pPr>
            <a:r>
              <a:rPr lang="en-US" sz="2800"/>
              <a:t>To Stand: </a:t>
            </a:r>
            <a:r>
              <a:rPr lang="en-US" sz="2800" i="1"/>
              <a:t>hístēmi  to cause to stand, to place. When used </a:t>
            </a:r>
            <a:r>
              <a:rPr lang="en-US" sz="2800" i="1" err="1"/>
              <a:t>intrans</a:t>
            </a:r>
            <a:r>
              <a:rPr lang="en-US" sz="2800" i="1"/>
              <a:t>., it means to stand or withstand.</a:t>
            </a:r>
          </a:p>
          <a:p>
            <a:pPr marL="0" indent="0">
              <a:buNone/>
            </a:pPr>
            <a:endParaRPr lang="en-US" sz="2800" i="1"/>
          </a:p>
          <a:p>
            <a:pPr marL="0" indent="0">
              <a:buNone/>
            </a:pPr>
            <a:r>
              <a:rPr lang="en-US" sz="2800" i="1"/>
              <a:t>Wiles: </a:t>
            </a:r>
            <a:r>
              <a:rPr lang="en-US" sz="2800" i="1" err="1"/>
              <a:t>methodeía</a:t>
            </a:r>
            <a:r>
              <a:rPr lang="en-US" sz="2800" i="1"/>
              <a:t>; Method, the following or pursuing of an orderly and technical procedure in the handling of a subject. In the NT, connected with evil doing, a device, artifice, art, artificial method, craft, or wile.</a:t>
            </a:r>
          </a:p>
          <a:p>
            <a:pPr marL="0" indent="0">
              <a:buNone/>
            </a:pPr>
            <a:endParaRPr lang="en-US" sz="2800" i="1"/>
          </a:p>
          <a:p>
            <a:pPr marL="0" indent="0">
              <a:buNone/>
            </a:pPr>
            <a:endParaRPr lang="en-US" sz="2800" i="1"/>
          </a:p>
          <a:p>
            <a:pPr marL="0" indent="0">
              <a:buNone/>
            </a:pPr>
            <a:endParaRPr lang="en-US" sz="2800" i="1"/>
          </a:p>
        </p:txBody>
      </p:sp>
    </p:spTree>
    <p:extLst>
      <p:ext uri="{BB962C8B-B14F-4D97-AF65-F5344CB8AC3E}">
        <p14:creationId xmlns:p14="http://schemas.microsoft.com/office/powerpoint/2010/main" val="2518402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BB2B1-35E6-FB0E-C611-FAF67073CFA7}"/>
              </a:ext>
            </a:extLst>
          </p:cNvPr>
          <p:cNvSpPr>
            <a:spLocks noGrp="1"/>
          </p:cNvSpPr>
          <p:nvPr>
            <p:ph type="title"/>
          </p:nvPr>
        </p:nvSpPr>
        <p:spPr/>
        <p:txBody>
          <a:bodyPr/>
          <a:lstStyle/>
          <a:p>
            <a:pPr algn="ctr"/>
            <a:r>
              <a:rPr lang="en-US"/>
              <a:t>EXEGESIS OF EPHESIANS 6:10-12</a:t>
            </a:r>
          </a:p>
        </p:txBody>
      </p:sp>
      <p:sp>
        <p:nvSpPr>
          <p:cNvPr id="3" name="Content Placeholder 2">
            <a:extLst>
              <a:ext uri="{FF2B5EF4-FFF2-40B4-BE49-F238E27FC236}">
                <a16:creationId xmlns:a16="http://schemas.microsoft.com/office/drawing/2014/main" id="{5D6992DC-8A2F-6B95-097D-9038EF77190A}"/>
              </a:ext>
            </a:extLst>
          </p:cNvPr>
          <p:cNvSpPr>
            <a:spLocks noGrp="1"/>
          </p:cNvSpPr>
          <p:nvPr>
            <p:ph idx="1"/>
          </p:nvPr>
        </p:nvSpPr>
        <p:spPr>
          <a:xfrm>
            <a:off x="1" y="2336872"/>
            <a:ext cx="10294182" cy="4521127"/>
          </a:xfrm>
        </p:spPr>
        <p:txBody>
          <a:bodyPr/>
          <a:lstStyle/>
          <a:p>
            <a:pPr marL="0" indent="0">
              <a:buNone/>
            </a:pPr>
            <a:r>
              <a:rPr lang="en-US" sz="2800"/>
              <a:t>Devil: </a:t>
            </a:r>
            <a:r>
              <a:rPr lang="en-US" sz="2800" i="1"/>
              <a:t>diábolos false accuser, slanderer,.  metaph. applied to a man who, by opposing the cause of God, may be said to act the part of the devil or to side with him.</a:t>
            </a:r>
          </a:p>
          <a:p>
            <a:pPr marL="0" indent="0">
              <a:buNone/>
            </a:pPr>
            <a:endParaRPr lang="en-US" sz="2800" i="1"/>
          </a:p>
          <a:p>
            <a:pPr marL="0" indent="0">
              <a:buNone/>
            </a:pPr>
            <a:r>
              <a:rPr lang="en-US" sz="2800" i="1"/>
              <a:t>12 For we do not wrestle against flesh and blood, but against principalities, against powers, against the rulers of [b]the darkness of this age, against spiritual hosts of wickedness in the heavenly places.</a:t>
            </a:r>
          </a:p>
          <a:p>
            <a:pPr marL="0" indent="0">
              <a:buNone/>
            </a:pPr>
            <a:endParaRPr lang="en-US" sz="2800" i="1"/>
          </a:p>
          <a:p>
            <a:pPr marL="0" indent="0">
              <a:buNone/>
            </a:pPr>
            <a:endParaRPr lang="en-US" sz="2800" i="1"/>
          </a:p>
          <a:p>
            <a:pPr marL="0" indent="0">
              <a:buNone/>
            </a:pPr>
            <a:endParaRPr lang="en-US" sz="2800" i="1"/>
          </a:p>
          <a:p>
            <a:pPr marL="0" indent="0">
              <a:buNone/>
            </a:pPr>
            <a:endParaRPr lang="en-US" sz="2800" i="1"/>
          </a:p>
        </p:txBody>
      </p:sp>
    </p:spTree>
    <p:extLst>
      <p:ext uri="{BB962C8B-B14F-4D97-AF65-F5344CB8AC3E}">
        <p14:creationId xmlns:p14="http://schemas.microsoft.com/office/powerpoint/2010/main" val="870294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55B94-319C-FBB6-F830-394F7E4BD4F9}"/>
              </a:ext>
            </a:extLst>
          </p:cNvPr>
          <p:cNvSpPr>
            <a:spLocks noGrp="1"/>
          </p:cNvSpPr>
          <p:nvPr>
            <p:ph type="title"/>
          </p:nvPr>
        </p:nvSpPr>
        <p:spPr/>
        <p:txBody>
          <a:bodyPr/>
          <a:lstStyle/>
          <a:p>
            <a:pPr algn="ctr"/>
            <a:r>
              <a:rPr lang="en-US"/>
              <a:t>EXEGESIS OF EPHESIANS 6:10-12</a:t>
            </a:r>
          </a:p>
        </p:txBody>
      </p:sp>
      <p:sp>
        <p:nvSpPr>
          <p:cNvPr id="3" name="Content Placeholder 2">
            <a:extLst>
              <a:ext uri="{FF2B5EF4-FFF2-40B4-BE49-F238E27FC236}">
                <a16:creationId xmlns:a16="http://schemas.microsoft.com/office/drawing/2014/main" id="{3F566612-15ED-8667-FE8D-E9C56014A7B2}"/>
              </a:ext>
            </a:extLst>
          </p:cNvPr>
          <p:cNvSpPr>
            <a:spLocks noGrp="1"/>
          </p:cNvSpPr>
          <p:nvPr>
            <p:ph idx="1"/>
          </p:nvPr>
        </p:nvSpPr>
        <p:spPr>
          <a:xfrm>
            <a:off x="1" y="2336873"/>
            <a:ext cx="10294182" cy="4567154"/>
          </a:xfrm>
        </p:spPr>
        <p:txBody>
          <a:bodyPr>
            <a:normAutofit/>
          </a:bodyPr>
          <a:lstStyle/>
          <a:p>
            <a:pPr marL="0" indent="0">
              <a:buNone/>
            </a:pPr>
            <a:r>
              <a:rPr lang="en-US" sz="2800" i="1"/>
              <a:t>Wrestle: </a:t>
            </a:r>
            <a:r>
              <a:rPr lang="en-US" sz="2800" i="1" err="1"/>
              <a:t>pálē</a:t>
            </a:r>
            <a:r>
              <a:rPr lang="en-US" sz="2800" i="1"/>
              <a:t>, (</a:t>
            </a:r>
            <a:r>
              <a:rPr lang="en-US" sz="2800" i="1" err="1"/>
              <a:t>n.f.</a:t>
            </a:r>
            <a:r>
              <a:rPr lang="en-US" sz="2800" i="1"/>
              <a:t>) to shake, vibrate. A wrestling, struggle or hand–to–hand combat. It was used of the wrestling of athletes and the of the hand–to–hand combat of soldiers both of which required deftness and speed. It denoted the struggle between individual combatants in distinction from an entire military campaign.</a:t>
            </a:r>
          </a:p>
          <a:p>
            <a:pPr marL="0" indent="0">
              <a:buNone/>
            </a:pPr>
            <a:r>
              <a:rPr lang="en-US" sz="2800" i="1"/>
              <a:t>Principalities: </a:t>
            </a:r>
            <a:r>
              <a:rPr lang="en-US" sz="2800" i="1" err="1"/>
              <a:t>archḗ</a:t>
            </a:r>
            <a:r>
              <a:rPr lang="en-US" sz="2800" i="1"/>
              <a:t> the first place or power, sovereignty, dominion, command.</a:t>
            </a:r>
          </a:p>
          <a:p>
            <a:pPr marL="0" indent="0">
              <a:buNone/>
            </a:pPr>
            <a:endParaRPr lang="en-US" sz="2800" i="1"/>
          </a:p>
          <a:p>
            <a:pPr marL="0" indent="0">
              <a:buNone/>
            </a:pPr>
            <a:endParaRPr lang="en-US" sz="2800" i="1"/>
          </a:p>
        </p:txBody>
      </p:sp>
    </p:spTree>
    <p:extLst>
      <p:ext uri="{BB962C8B-B14F-4D97-AF65-F5344CB8AC3E}">
        <p14:creationId xmlns:p14="http://schemas.microsoft.com/office/powerpoint/2010/main" val="1589991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B8AC9-10B4-8CE9-940A-D867B1C02073}"/>
              </a:ext>
            </a:extLst>
          </p:cNvPr>
          <p:cNvSpPr>
            <a:spLocks noGrp="1"/>
          </p:cNvSpPr>
          <p:nvPr>
            <p:ph type="title"/>
          </p:nvPr>
        </p:nvSpPr>
        <p:spPr/>
        <p:txBody>
          <a:bodyPr/>
          <a:lstStyle/>
          <a:p>
            <a:pPr algn="ctr"/>
            <a:r>
              <a:rPr lang="en-US"/>
              <a:t>EXEGESIS OF EPHESIANS 6:10-12</a:t>
            </a:r>
          </a:p>
        </p:txBody>
      </p:sp>
      <p:sp>
        <p:nvSpPr>
          <p:cNvPr id="3" name="Content Placeholder 2">
            <a:extLst>
              <a:ext uri="{FF2B5EF4-FFF2-40B4-BE49-F238E27FC236}">
                <a16:creationId xmlns:a16="http://schemas.microsoft.com/office/drawing/2014/main" id="{ED79852E-9328-CAB5-E964-8D01C7C4B7E7}"/>
              </a:ext>
            </a:extLst>
          </p:cNvPr>
          <p:cNvSpPr>
            <a:spLocks noGrp="1"/>
          </p:cNvSpPr>
          <p:nvPr>
            <p:ph idx="1"/>
          </p:nvPr>
        </p:nvSpPr>
        <p:spPr>
          <a:xfrm>
            <a:off x="42959" y="2336872"/>
            <a:ext cx="10251224" cy="4521127"/>
          </a:xfrm>
        </p:spPr>
        <p:txBody>
          <a:bodyPr>
            <a:normAutofit/>
          </a:bodyPr>
          <a:lstStyle/>
          <a:p>
            <a:pPr marL="0" indent="0">
              <a:buNone/>
            </a:pPr>
            <a:r>
              <a:rPr lang="en-US" sz="2800" b="1"/>
              <a:t>Powers: exousía, generally of the powerful adversaries of the gospel, demons.</a:t>
            </a:r>
          </a:p>
          <a:p>
            <a:pPr marL="0" indent="0">
              <a:buNone/>
            </a:pPr>
            <a:r>
              <a:rPr lang="en-US" sz="2800" b="1"/>
              <a:t>Rulers: kosmokrátōr Used in the NT of Satan as the prince of this world, i.e., of worldly men</a:t>
            </a:r>
          </a:p>
          <a:p>
            <a:pPr marL="0" indent="0">
              <a:buNone/>
            </a:pPr>
            <a:r>
              <a:rPr lang="en-US" sz="2800" b="1"/>
              <a:t>Of Darkness: </a:t>
            </a:r>
            <a:r>
              <a:rPr lang="en-US" sz="2800" b="1" err="1"/>
              <a:t>skótos</a:t>
            </a:r>
            <a:r>
              <a:rPr lang="en-US" sz="2800" b="1"/>
              <a:t> Spiritual darkness, implying ignorance or error.</a:t>
            </a:r>
          </a:p>
          <a:p>
            <a:pPr marL="0" indent="0">
              <a:buNone/>
            </a:pPr>
            <a:r>
              <a:rPr lang="en-US" sz="2800" b="1"/>
              <a:t>Of Age: </a:t>
            </a:r>
            <a:r>
              <a:rPr lang="en-US" sz="2800" i="1"/>
              <a:t>aiṓn referring to an age or time</a:t>
            </a:r>
          </a:p>
          <a:p>
            <a:pPr marL="0" indent="0">
              <a:buNone/>
            </a:pPr>
            <a:r>
              <a:rPr lang="en-US" sz="2800" b="1"/>
              <a:t>Spiritual: </a:t>
            </a:r>
            <a:r>
              <a:rPr lang="en-US" sz="2800" i="1"/>
              <a:t>pneumatikós Pertaining to the nature of spirits.</a:t>
            </a:r>
          </a:p>
          <a:p>
            <a:pPr marL="0" indent="0">
              <a:buNone/>
            </a:pPr>
            <a:endParaRPr lang="en-US" i="1"/>
          </a:p>
        </p:txBody>
      </p:sp>
    </p:spTree>
    <p:extLst>
      <p:ext uri="{BB962C8B-B14F-4D97-AF65-F5344CB8AC3E}">
        <p14:creationId xmlns:p14="http://schemas.microsoft.com/office/powerpoint/2010/main" val="3235998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E2CFE-CCE1-1320-08F2-28B7E1761042}"/>
              </a:ext>
            </a:extLst>
          </p:cNvPr>
          <p:cNvSpPr>
            <a:spLocks noGrp="1"/>
          </p:cNvSpPr>
          <p:nvPr>
            <p:ph type="title"/>
          </p:nvPr>
        </p:nvSpPr>
        <p:spPr/>
        <p:txBody>
          <a:bodyPr/>
          <a:lstStyle/>
          <a:p>
            <a:pPr algn="ctr"/>
            <a:r>
              <a:rPr lang="en-US"/>
              <a:t>EXEGESIS OF EPHESIANS 6:10-12</a:t>
            </a:r>
          </a:p>
        </p:txBody>
      </p:sp>
      <p:sp>
        <p:nvSpPr>
          <p:cNvPr id="3" name="Content Placeholder 2">
            <a:extLst>
              <a:ext uri="{FF2B5EF4-FFF2-40B4-BE49-F238E27FC236}">
                <a16:creationId xmlns:a16="http://schemas.microsoft.com/office/drawing/2014/main" id="{41AC0E31-F267-EE2A-1C6B-2CF08B376362}"/>
              </a:ext>
            </a:extLst>
          </p:cNvPr>
          <p:cNvSpPr>
            <a:spLocks noGrp="1"/>
          </p:cNvSpPr>
          <p:nvPr>
            <p:ph idx="1"/>
          </p:nvPr>
        </p:nvSpPr>
        <p:spPr>
          <a:xfrm>
            <a:off x="1" y="2336872"/>
            <a:ext cx="10294182" cy="4521127"/>
          </a:xfrm>
        </p:spPr>
        <p:txBody>
          <a:bodyPr/>
          <a:lstStyle/>
          <a:p>
            <a:pPr marL="0" indent="0">
              <a:buNone/>
            </a:pPr>
            <a:r>
              <a:rPr lang="en-US" b="1"/>
              <a:t>Of Wickedness: </a:t>
            </a:r>
            <a:r>
              <a:rPr lang="en-US" sz="2400" i="1"/>
              <a:t>ponēría  evil, malicious. Evil nature, badness</a:t>
            </a:r>
          </a:p>
          <a:p>
            <a:pPr marL="0" indent="0">
              <a:buNone/>
            </a:pPr>
            <a:endParaRPr lang="en-US" sz="2400" i="1"/>
          </a:p>
          <a:p>
            <a:pPr marL="0" indent="0">
              <a:buNone/>
            </a:pPr>
            <a:r>
              <a:rPr lang="en-US" b="1"/>
              <a:t>Heavenly Places: </a:t>
            </a:r>
            <a:r>
              <a:rPr lang="en-US" i="1" err="1"/>
              <a:t>epouránios</a:t>
            </a:r>
            <a:r>
              <a:rPr lang="en-US" b="1"/>
              <a:t> </a:t>
            </a:r>
            <a:r>
              <a:rPr lang="en-US"/>
              <a:t>heaven, sky, and air). Spoken of the kingdom of heaven and whatever pertains to it</a:t>
            </a:r>
          </a:p>
          <a:p>
            <a:pPr marL="0" indent="0">
              <a:buNone/>
            </a:pPr>
            <a:endParaRPr lang="en-US" b="1"/>
          </a:p>
        </p:txBody>
      </p:sp>
    </p:spTree>
    <p:extLst>
      <p:ext uri="{BB962C8B-B14F-4D97-AF65-F5344CB8AC3E}">
        <p14:creationId xmlns:p14="http://schemas.microsoft.com/office/powerpoint/2010/main" val="3319430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60646-1F93-3342-EF6E-E1008516ED53}"/>
              </a:ext>
            </a:extLst>
          </p:cNvPr>
          <p:cNvSpPr>
            <a:spLocks noGrp="1"/>
          </p:cNvSpPr>
          <p:nvPr>
            <p:ph type="title"/>
          </p:nvPr>
        </p:nvSpPr>
        <p:spPr>
          <a:xfrm>
            <a:off x="680321" y="753228"/>
            <a:ext cx="9613861" cy="842369"/>
          </a:xfrm>
        </p:spPr>
        <p:txBody>
          <a:bodyPr/>
          <a:lstStyle/>
          <a:p>
            <a:pPr algn="ctr"/>
            <a:r>
              <a:rPr lang="en-US"/>
              <a:t>Commentary </a:t>
            </a:r>
          </a:p>
        </p:txBody>
      </p:sp>
      <p:sp>
        <p:nvSpPr>
          <p:cNvPr id="3" name="Content Placeholder 2">
            <a:extLst>
              <a:ext uri="{FF2B5EF4-FFF2-40B4-BE49-F238E27FC236}">
                <a16:creationId xmlns:a16="http://schemas.microsoft.com/office/drawing/2014/main" id="{093A6AD8-4664-F4E8-57A6-6374E0F52B13}"/>
              </a:ext>
            </a:extLst>
          </p:cNvPr>
          <p:cNvSpPr>
            <a:spLocks noGrp="1"/>
          </p:cNvSpPr>
          <p:nvPr>
            <p:ph idx="1"/>
          </p:nvPr>
        </p:nvSpPr>
        <p:spPr>
          <a:xfrm>
            <a:off x="49095" y="1988360"/>
            <a:ext cx="10245087" cy="4869639"/>
          </a:xfrm>
        </p:spPr>
        <p:txBody>
          <a:bodyPr>
            <a:normAutofit/>
          </a:bodyPr>
          <a:lstStyle/>
          <a:p>
            <a:pPr marL="0" indent="0">
              <a:buNone/>
            </a:pPr>
            <a:r>
              <a:rPr lang="en-US" sz="2800"/>
              <a:t>Paul concludes this letter with a warning. Satan is actively struggling against God. All his energies are focused on shattering the unity of the church. The enemy will attempt to cripple the body, to introduce dissension into the family, and to corrupt the holy temple. Against the enemy’s attacks, God has equipped us with His own armor:</a:t>
            </a:r>
          </a:p>
          <a:p>
            <a:pPr marL="0" indent="0">
              <a:buNone/>
            </a:pPr>
            <a:r>
              <a:rPr lang="en-US" sz="2800"/>
              <a:t> Many different interpretations of the armor have been given, including comparisons to the Roman soldier of Paul’s day. But what is most important has often been overlooked: Paul here describes the armor that enables us to stand against attacks on our life together as Christ’s new community. </a:t>
            </a:r>
            <a:endParaRPr lang="en-US"/>
          </a:p>
        </p:txBody>
      </p:sp>
    </p:spTree>
    <p:extLst>
      <p:ext uri="{BB962C8B-B14F-4D97-AF65-F5344CB8AC3E}">
        <p14:creationId xmlns:p14="http://schemas.microsoft.com/office/powerpoint/2010/main" val="267466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3493B-76D7-8F27-2387-6AC1F620F489}"/>
              </a:ext>
            </a:extLst>
          </p:cNvPr>
          <p:cNvSpPr>
            <a:spLocks noGrp="1"/>
          </p:cNvSpPr>
          <p:nvPr>
            <p:ph type="title"/>
          </p:nvPr>
        </p:nvSpPr>
        <p:spPr/>
        <p:txBody>
          <a:bodyPr/>
          <a:lstStyle/>
          <a:p>
            <a:pPr algn="ctr"/>
            <a:r>
              <a:rPr lang="en-US"/>
              <a:t>POINTS TO PONDER</a:t>
            </a:r>
          </a:p>
        </p:txBody>
      </p:sp>
      <p:sp>
        <p:nvSpPr>
          <p:cNvPr id="3" name="Content Placeholder 2">
            <a:extLst>
              <a:ext uri="{FF2B5EF4-FFF2-40B4-BE49-F238E27FC236}">
                <a16:creationId xmlns:a16="http://schemas.microsoft.com/office/drawing/2014/main" id="{A42774EC-E4F0-97CD-92AE-B519DFDEE0E5}"/>
              </a:ext>
            </a:extLst>
          </p:cNvPr>
          <p:cNvSpPr>
            <a:spLocks noGrp="1"/>
          </p:cNvSpPr>
          <p:nvPr>
            <p:ph idx="1"/>
          </p:nvPr>
        </p:nvSpPr>
        <p:spPr>
          <a:xfrm>
            <a:off x="1" y="2336872"/>
            <a:ext cx="10294182" cy="4521127"/>
          </a:xfrm>
        </p:spPr>
        <p:txBody>
          <a:bodyPr>
            <a:normAutofit/>
          </a:bodyPr>
          <a:lstStyle/>
          <a:p>
            <a:pPr marL="0" indent="0">
              <a:buNone/>
            </a:pPr>
            <a:r>
              <a:rPr lang="en-US" sz="2800"/>
              <a:t>Are my thoughts and behavior conducive to promoting unity in the church?</a:t>
            </a:r>
          </a:p>
          <a:p>
            <a:pPr marL="0" indent="0">
              <a:buNone/>
            </a:pPr>
            <a:endParaRPr lang="en-US" sz="2800"/>
          </a:p>
          <a:p>
            <a:pPr marL="0" indent="0">
              <a:buNone/>
            </a:pPr>
            <a:r>
              <a:rPr lang="en-US" sz="2800"/>
              <a:t>Are you the weakest link that falls for the tricks of the devil? </a:t>
            </a:r>
          </a:p>
          <a:p>
            <a:pPr marL="0" indent="0">
              <a:buNone/>
            </a:pPr>
            <a:endParaRPr lang="en-US" sz="2800"/>
          </a:p>
          <a:p>
            <a:pPr marL="0" indent="0">
              <a:buNone/>
            </a:pPr>
            <a:r>
              <a:rPr lang="en-US" sz="2800"/>
              <a:t>Are you truly using the spiritual equipment God has given you as a soldier in the army of the Lord?</a:t>
            </a:r>
          </a:p>
        </p:txBody>
      </p:sp>
    </p:spTree>
    <p:extLst>
      <p:ext uri="{BB962C8B-B14F-4D97-AF65-F5344CB8AC3E}">
        <p14:creationId xmlns:p14="http://schemas.microsoft.com/office/powerpoint/2010/main" val="255022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35708-41D8-DDCB-639D-C5BBC971D390}"/>
              </a:ext>
            </a:extLst>
          </p:cNvPr>
          <p:cNvSpPr>
            <a:spLocks noGrp="1"/>
          </p:cNvSpPr>
          <p:nvPr>
            <p:ph type="title"/>
          </p:nvPr>
        </p:nvSpPr>
        <p:spPr/>
        <p:txBody>
          <a:bodyPr/>
          <a:lstStyle/>
          <a:p>
            <a:pPr algn="ctr"/>
            <a:r>
              <a:rPr lang="en-US"/>
              <a:t>REFERENCES</a:t>
            </a:r>
          </a:p>
        </p:txBody>
      </p:sp>
      <p:sp>
        <p:nvSpPr>
          <p:cNvPr id="3" name="Content Placeholder 2">
            <a:extLst>
              <a:ext uri="{FF2B5EF4-FFF2-40B4-BE49-F238E27FC236}">
                <a16:creationId xmlns:a16="http://schemas.microsoft.com/office/drawing/2014/main" id="{030CF5E2-52F2-FF60-3FD5-5B3CDCDE2CC8}"/>
              </a:ext>
            </a:extLst>
          </p:cNvPr>
          <p:cNvSpPr>
            <a:spLocks noGrp="1"/>
          </p:cNvSpPr>
          <p:nvPr>
            <p:ph idx="1"/>
          </p:nvPr>
        </p:nvSpPr>
        <p:spPr>
          <a:xfrm>
            <a:off x="1" y="2336872"/>
            <a:ext cx="10294182" cy="4521127"/>
          </a:xfrm>
        </p:spPr>
        <p:txBody>
          <a:bodyPr/>
          <a:lstStyle/>
          <a:p>
            <a:pPr marL="0" indent="0">
              <a:buNone/>
            </a:pPr>
            <a:r>
              <a:rPr lang="en-US"/>
              <a:t>Newman, B. M., Jr. (1993). In A Concise Greek-English dictionary of the New Testament. (p. 109). Deutsche </a:t>
            </a:r>
            <a:r>
              <a:rPr lang="en-US" err="1"/>
              <a:t>Bibelgesellschaft</a:t>
            </a:r>
            <a:r>
              <a:rPr lang="en-US"/>
              <a:t>; United Bible Societies.</a:t>
            </a:r>
          </a:p>
          <a:p>
            <a:pPr marL="0" indent="0">
              <a:buNone/>
            </a:pPr>
            <a:r>
              <a:rPr lang="en-US"/>
              <a:t>Louw, J. P., &amp; Nida, E. A. (1996). In Greek-English lexicon of the New Testament: based on semantic domains (electronic ed. of the 2nd edition., Vol. 1, p. 124). United Bible Societies.</a:t>
            </a:r>
          </a:p>
          <a:p>
            <a:pPr marL="0" indent="0">
              <a:buNone/>
            </a:pPr>
            <a:r>
              <a:rPr lang="en-US"/>
              <a:t>Louw, J. P., &amp; Nida, E. A. (1996). In Greek-English lexicon of the New Testament: based on semantic domains (electronic ed. of the 2nd edition., Vol. 1, p. 675). United Bible Societies.</a:t>
            </a:r>
          </a:p>
          <a:p>
            <a:pPr marL="0" indent="0">
              <a:buNone/>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32070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7FC52-7422-1718-00A2-D43A05C80A15}"/>
              </a:ext>
            </a:extLst>
          </p:cNvPr>
          <p:cNvSpPr>
            <a:spLocks noGrp="1"/>
          </p:cNvSpPr>
          <p:nvPr>
            <p:ph type="title"/>
          </p:nvPr>
        </p:nvSpPr>
        <p:spPr/>
        <p:txBody>
          <a:bodyPr/>
          <a:lstStyle/>
          <a:p>
            <a:pPr algn="ctr"/>
            <a:r>
              <a:rPr lang="en-US"/>
              <a:t>REFERENCES</a:t>
            </a:r>
          </a:p>
        </p:txBody>
      </p:sp>
      <p:sp>
        <p:nvSpPr>
          <p:cNvPr id="3" name="Content Placeholder 2">
            <a:extLst>
              <a:ext uri="{FF2B5EF4-FFF2-40B4-BE49-F238E27FC236}">
                <a16:creationId xmlns:a16="http://schemas.microsoft.com/office/drawing/2014/main" id="{1B52A46A-51EA-04DF-AC22-54F7F147C97F}"/>
              </a:ext>
            </a:extLst>
          </p:cNvPr>
          <p:cNvSpPr>
            <a:spLocks noGrp="1"/>
          </p:cNvSpPr>
          <p:nvPr>
            <p:ph idx="1"/>
          </p:nvPr>
        </p:nvSpPr>
        <p:spPr>
          <a:xfrm>
            <a:off x="1" y="2336873"/>
            <a:ext cx="10294182" cy="4567154"/>
          </a:xfrm>
        </p:spPr>
        <p:txBody>
          <a:bodyPr/>
          <a:lstStyle/>
          <a:p>
            <a:pPr marL="0" indent="0">
              <a:buNone/>
            </a:pPr>
            <a:r>
              <a:rPr lang="en-US"/>
              <a:t>Louw, J. P., &amp; Nida, E. A. (1996). In Greek-English lexicon of the New Testament: based on semantic domains (electronic ed. of the 2nd edition., Vol. 1, p. 138). United Bible Societies.</a:t>
            </a:r>
          </a:p>
          <a:p>
            <a:pPr marL="0" indent="0">
              <a:buNone/>
            </a:pPr>
            <a:r>
              <a:rPr lang="en-US"/>
              <a:t>Zodhiates, S. (2000). In The complete word study dictionary: New Testament (electronic ed.). AMG Publishers.</a:t>
            </a:r>
          </a:p>
          <a:p>
            <a:pPr marL="0" indent="0">
              <a:buNone/>
            </a:pPr>
            <a:r>
              <a:rPr lang="en-US"/>
              <a:t>Arndt, W., Danker, F. W., Bauer, W., &amp; Gingrich, F. W. (2000). In A Greek-English lexicon of the New Testament and other early Christian literature (3rd ed., p. 484). University of Chicago Press.</a:t>
            </a:r>
          </a:p>
          <a:p>
            <a:pPr marL="0" indent="0">
              <a:buNone/>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11437131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1938B-FDD2-E57F-5464-6081F5BC00CE}"/>
              </a:ext>
            </a:extLst>
          </p:cNvPr>
          <p:cNvSpPr>
            <a:spLocks noGrp="1"/>
          </p:cNvSpPr>
          <p:nvPr>
            <p:ph type="title"/>
          </p:nvPr>
        </p:nvSpPr>
        <p:spPr/>
        <p:txBody>
          <a:bodyPr/>
          <a:lstStyle/>
          <a:p>
            <a:pPr algn="ctr"/>
            <a:r>
              <a:rPr lang="en-US"/>
              <a:t>REFERENCES</a:t>
            </a:r>
          </a:p>
        </p:txBody>
      </p:sp>
      <p:sp>
        <p:nvSpPr>
          <p:cNvPr id="3" name="Content Placeholder 2">
            <a:extLst>
              <a:ext uri="{FF2B5EF4-FFF2-40B4-BE49-F238E27FC236}">
                <a16:creationId xmlns:a16="http://schemas.microsoft.com/office/drawing/2014/main" id="{AFADCF00-437F-942C-1790-5F72C52884BD}"/>
              </a:ext>
            </a:extLst>
          </p:cNvPr>
          <p:cNvSpPr>
            <a:spLocks noGrp="1"/>
          </p:cNvSpPr>
          <p:nvPr>
            <p:ph idx="1"/>
          </p:nvPr>
        </p:nvSpPr>
        <p:spPr>
          <a:xfrm>
            <a:off x="1" y="2336872"/>
            <a:ext cx="10294182" cy="4521127"/>
          </a:xfrm>
        </p:spPr>
        <p:txBody>
          <a:bodyPr/>
          <a:lstStyle/>
          <a:p>
            <a:pPr marL="0" indent="0">
              <a:buNone/>
            </a:pPr>
            <a:r>
              <a:rPr lang="en-US"/>
              <a:t>Zodhiates, S. (2000). In The complete word study dictionary: New Testament (electronic ed.). AMG Publishers.</a:t>
            </a:r>
          </a:p>
          <a:p>
            <a:pPr marL="0" indent="0">
              <a:buNone/>
            </a:pPr>
            <a:r>
              <a:rPr lang="en-US"/>
              <a:t>Brannan, R., ed. (2020). In </a:t>
            </a:r>
            <a:r>
              <a:rPr lang="en-US" err="1"/>
              <a:t>Lexham</a:t>
            </a:r>
            <a:r>
              <a:rPr lang="en-US"/>
              <a:t> Research Lexicon of the Greek New Testament. </a:t>
            </a:r>
            <a:r>
              <a:rPr lang="en-US" err="1"/>
              <a:t>Lexham</a:t>
            </a:r>
            <a:r>
              <a:rPr lang="en-US"/>
              <a:t> Press.</a:t>
            </a:r>
          </a:p>
          <a:p>
            <a:pPr marL="0" indent="0">
              <a:buNone/>
            </a:pPr>
            <a:r>
              <a:rPr lang="en-US"/>
              <a:t>Strong, J. (1995). In Enhanced Strong’s Lexicon. Woodside Bible Fellowship.</a:t>
            </a:r>
          </a:p>
          <a:p>
            <a:pPr marL="0" indent="0">
              <a:buNone/>
            </a:pPr>
            <a:r>
              <a:rPr lang="en-US"/>
              <a:t>Liddell, H. G. (1996). In A lexicon: Abridged from Liddell and Scott’s Greek-English lexicon (p. 121). Logos Research Systems, Inc.</a:t>
            </a:r>
          </a:p>
          <a:p>
            <a:pPr marL="0" indent="0">
              <a:buNone/>
            </a:pPr>
            <a:r>
              <a:rPr lang="en-US"/>
              <a:t>Richards, L. O. (1987). The teacher’s commentary (p. 932). Victor Books.</a:t>
            </a:r>
          </a:p>
          <a:p>
            <a:pPr marL="0" indent="0">
              <a:buNone/>
            </a:pPr>
            <a:endParaRPr lang="en-US"/>
          </a:p>
          <a:p>
            <a:pPr marL="0" indent="0">
              <a:buNone/>
            </a:pPr>
            <a:endParaRPr lang="en-US"/>
          </a:p>
          <a:p>
            <a:pPr marL="0" indent="0">
              <a:buNone/>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2442053294"/>
      </p:ext>
    </p:extLst>
  </p:cSld>
  <p:clrMapOvr>
    <a:masterClrMapping/>
  </p:clrMapOvr>
</p:sld>
</file>

<file path=ppt/theme/theme1.xml><?xml version="1.0" encoding="utf-8"?>
<a:theme xmlns:a="http://schemas.openxmlformats.org/drawingml/2006/main" name="Berlin">
  <a:themeElements>
    <a:clrScheme name="Custom 2">
      <a:dk1>
        <a:srgbClr val="000000"/>
      </a:dk1>
      <a:lt1>
        <a:srgbClr val="FFFFFF"/>
      </a:lt1>
      <a:dk2>
        <a:srgbClr val="17406D"/>
      </a:dk2>
      <a:lt2>
        <a:srgbClr val="DBEFF9"/>
      </a:lt2>
      <a:accent1>
        <a:srgbClr val="0F6FC6"/>
      </a:accent1>
      <a:accent2>
        <a:srgbClr val="009DD9"/>
      </a:accent2>
      <a:accent3>
        <a:srgbClr val="0BD0D9"/>
      </a:accent3>
      <a:accent4>
        <a:srgbClr val="C0CCC3"/>
      </a:accent4>
      <a:accent5>
        <a:srgbClr val="C2C8C0"/>
      </a:accent5>
      <a:accent6>
        <a:srgbClr val="A5C249"/>
      </a:accent6>
      <a:hlink>
        <a:srgbClr val="F49100"/>
      </a:hlink>
      <a:folHlink>
        <a:srgbClr val="85DFD0"/>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Master Theme" id="{5E15B023-7CCC-584B-B021-A444A4401C89}" vid="{64B50823-CAAC-4C49-9898-CA8DAE05ADE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1834</Words>
  <Application>Microsoft Macintosh PowerPoint</Application>
  <PresentationFormat>Widescreen</PresentationFormat>
  <Paragraphs>147</Paragraphs>
  <Slides>22</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Aptos</vt:lpstr>
      <vt:lpstr>Arial</vt:lpstr>
      <vt:lpstr>Trebuchet MS</vt:lpstr>
      <vt:lpstr>Berlin</vt:lpstr>
      <vt:lpstr>KNOWING YOUR ENEMY PT 2 </vt:lpstr>
      <vt:lpstr>THE IMPORTANCE OF KNOWING/UNDERSTANDING GOD’S WORD</vt:lpstr>
      <vt:lpstr>INDUCTIVE BIBLE STUDY </vt:lpstr>
      <vt:lpstr>INDUCTIVE BIBLE STUDY </vt:lpstr>
      <vt:lpstr>INDUCTIVE BIBLE STUDY </vt:lpstr>
      <vt:lpstr>EXEGESIS/EISEGESIS</vt:lpstr>
      <vt:lpstr>INDUCTIVE BIBLE STUDY </vt:lpstr>
      <vt:lpstr>EXEGESIS OF EPHESIANS 6:10-12</vt:lpstr>
      <vt:lpstr>EXEGESIS OF EPHESIANS 6:10-12</vt:lpstr>
      <vt:lpstr>EXEGESIS OF EPHESIANS 6:10-12</vt:lpstr>
      <vt:lpstr>EXEGESIS OF EPHESIANS 6:10-12</vt:lpstr>
      <vt:lpstr>EXEGESIS OF EPHESIANS 6:10-12</vt:lpstr>
      <vt:lpstr>EXEGESIS OF EPHESIANS 6:10-12</vt:lpstr>
      <vt:lpstr>EXEGESIS OF EPHESIANS 6:10-12</vt:lpstr>
      <vt:lpstr>EXEGESIS OF EPHESIANS 6:10-12</vt:lpstr>
      <vt:lpstr>EXEGESIS OF EPHESIANS 6:10-12</vt:lpstr>
      <vt:lpstr>EXEGESIS OF EPHESIANS 6:10-12</vt:lpstr>
      <vt:lpstr>Commentary </vt:lpstr>
      <vt:lpstr>POINTS TO PONDER</vt:lpstr>
      <vt:lpstr>REFERENCES</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KNOWING YOUR ENEMY PT 2 </dc:title>
  <dc:creator>Richard L Curry Jr</dc:creator>
  <cp:lastModifiedBy>Pastor Kelvin Wade</cp:lastModifiedBy>
  <cp:revision>2</cp:revision>
  <dcterms:created xsi:type="dcterms:W3CDTF">2026-09-29T14:25:59Z</dcterms:created>
  <dcterms:modified xsi:type="dcterms:W3CDTF">2026-09-29T19:55:41Z</dcterms:modified>
</cp:coreProperties>
</file>