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56" r:id="rId2"/>
    <p:sldId id="268" r:id="rId3"/>
    <p:sldId id="304" r:id="rId4"/>
    <p:sldId id="269" r:id="rId5"/>
    <p:sldId id="271" r:id="rId6"/>
    <p:sldId id="272" r:id="rId7"/>
    <p:sldId id="274" r:id="rId8"/>
    <p:sldId id="301" r:id="rId9"/>
    <p:sldId id="302" r:id="rId10"/>
    <p:sldId id="275" r:id="rId11"/>
    <p:sldId id="305" r:id="rId12"/>
    <p:sldId id="286" r:id="rId13"/>
    <p:sldId id="306" r:id="rId14"/>
    <p:sldId id="288" r:id="rId15"/>
    <p:sldId id="307" r:id="rId16"/>
    <p:sldId id="308" r:id="rId17"/>
    <p:sldId id="295" r:id="rId18"/>
    <p:sldId id="303" r:id="rId19"/>
    <p:sldId id="276" r:id="rId20"/>
    <p:sldId id="277" r:id="rId21"/>
    <p:sldId id="278" r:id="rId22"/>
    <p:sldId id="279" r:id="rId23"/>
    <p:sldId id="296"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6"/>
    <p:restoredTop sz="66886"/>
  </p:normalViewPr>
  <p:slideViewPr>
    <p:cSldViewPr snapToGrid="0" snapToObjects="1">
      <p:cViewPr varScale="1">
        <p:scale>
          <a:sx n="86" d="100"/>
          <a:sy n="86" d="100"/>
        </p:scale>
        <p:origin x="1088"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7624B9-ADF0-5349-9156-F9A6FB220DDF}" type="datetimeFigureOut">
              <a:rPr lang="en-US" smtClean="0"/>
              <a:pPr/>
              <a:t>12/20/24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645F52-B329-FA41-86BC-8D83354BA9F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endParaRPr lang="en-US" sz="1000" i="1" dirty="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C23370-9B4C-124A-BE5E-AA46164ACE13}" type="slidenum">
              <a:rPr lang="en-US">
                <a:latin typeface="Arial" pitchFamily="-1" charset="0"/>
                <a:ea typeface="ＭＳ Ｐゴシック" pitchFamily="-1" charset="-128"/>
                <a:cs typeface="ＭＳ Ｐゴシック" pitchFamily="-1" charset="-128"/>
              </a:rPr>
              <a:pPr/>
              <a:t>2</a:t>
            </a:fld>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D104208-97A3-BE4B-8500-C3682AA020E3}" type="slidenum">
              <a:rPr lang="en-US">
                <a:latin typeface="Arial" pitchFamily="-1" charset="0"/>
                <a:ea typeface="ＭＳ Ｐゴシック" pitchFamily="-1" charset="-128"/>
                <a:cs typeface="ＭＳ Ｐゴシック" pitchFamily="-1" charset="-128"/>
              </a:rPr>
              <a:pPr/>
              <a:t>14</a:t>
            </a:fld>
            <a:endParaRPr lang="en-US">
              <a:latin typeface="Arial" pitchFamily="-1" charset="0"/>
              <a:ea typeface="ＭＳ Ｐゴシック" pitchFamily="-1" charset="-128"/>
              <a:cs typeface="ＭＳ Ｐゴシック" pitchFamily="-1" charset="-128"/>
            </a:endParaRPr>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2035" name="Rectangle 3"/>
          <p:cNvSpPr>
            <a:spLocks noGrp="1" noChangeArrowheads="1"/>
          </p:cNvSpPr>
          <p:nvPr>
            <p:ph type="body" idx="1"/>
          </p:nvPr>
        </p:nvSpPr>
        <p:spPr/>
        <p:txBody>
          <a:bodyPr>
            <a:normAutofit/>
          </a:bodyPr>
          <a:lstStyle/>
          <a:p>
            <a:pPr eaLnBrk="1" fontAlgn="auto" hangingPunct="1">
              <a:spcBef>
                <a:spcPts val="0"/>
              </a:spcBef>
              <a:spcAft>
                <a:spcPts val="0"/>
              </a:spcAft>
              <a:defRPr/>
            </a:pPr>
            <a:endParaRPr lang="en-US" sz="1000" dirty="0">
              <a:latin typeface="Helvetica"/>
              <a:ea typeface="+mn-ea"/>
              <a:cs typeface="Helvetic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D104208-97A3-BE4B-8500-C3682AA020E3}" type="slidenum">
              <a:rPr lang="en-US">
                <a:latin typeface="Arial" pitchFamily="-1" charset="0"/>
                <a:ea typeface="ＭＳ Ｐゴシック" pitchFamily="-1" charset="-128"/>
                <a:cs typeface="ＭＳ Ｐゴシック" pitchFamily="-1" charset="-128"/>
              </a:rPr>
              <a:pPr/>
              <a:t>15</a:t>
            </a:fld>
            <a:endParaRPr lang="en-US">
              <a:latin typeface="Arial" pitchFamily="-1" charset="0"/>
              <a:ea typeface="ＭＳ Ｐゴシック" pitchFamily="-1" charset="-128"/>
              <a:cs typeface="ＭＳ Ｐゴシック" pitchFamily="-1" charset="-128"/>
            </a:endParaRPr>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2035" name="Rectangle 3"/>
          <p:cNvSpPr>
            <a:spLocks noGrp="1" noChangeArrowheads="1"/>
          </p:cNvSpPr>
          <p:nvPr>
            <p:ph type="body" idx="1"/>
          </p:nvPr>
        </p:nvSpPr>
        <p:spPr/>
        <p:txBody>
          <a:bodyPr>
            <a:normAutofit/>
          </a:bodyPr>
          <a:lstStyle/>
          <a:p>
            <a:pPr eaLnBrk="1" fontAlgn="auto" hangingPunct="1">
              <a:spcBef>
                <a:spcPts val="0"/>
              </a:spcBef>
              <a:spcAft>
                <a:spcPts val="0"/>
              </a:spcAft>
              <a:defRPr/>
            </a:pPr>
            <a:endParaRPr lang="en-US" sz="1000" dirty="0">
              <a:latin typeface="Helvetica"/>
              <a:ea typeface="+mn-ea"/>
              <a:cs typeface="Helvetica"/>
            </a:endParaRPr>
          </a:p>
        </p:txBody>
      </p:sp>
    </p:spTree>
    <p:extLst>
      <p:ext uri="{BB962C8B-B14F-4D97-AF65-F5344CB8AC3E}">
        <p14:creationId xmlns:p14="http://schemas.microsoft.com/office/powerpoint/2010/main" val="4254136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a:t>
            </a:r>
            <a:r>
              <a:rPr lang="en-US" baseline="0" dirty="0"/>
              <a:t> participants to share one AHA and one thing they will look to practice starting this week.</a:t>
            </a:r>
            <a:endParaRPr lang="en-US" dirty="0"/>
          </a:p>
        </p:txBody>
      </p:sp>
      <p:sp>
        <p:nvSpPr>
          <p:cNvPr id="4" name="Slide Number Placeholder 3"/>
          <p:cNvSpPr>
            <a:spLocks noGrp="1"/>
          </p:cNvSpPr>
          <p:nvPr>
            <p:ph type="sldNum" sz="quarter" idx="10"/>
          </p:nvPr>
        </p:nvSpPr>
        <p:spPr/>
        <p:txBody>
          <a:bodyPr/>
          <a:lstStyle/>
          <a:p>
            <a:fld id="{5D645F52-B329-FA41-86BC-8D83354BA9F0}" type="slidenum">
              <a:rPr lang="en-US" smtClean="0"/>
              <a:pPr/>
              <a:t>17</a:t>
            </a:fld>
            <a:endParaRPr lang="en-US"/>
          </a:p>
        </p:txBody>
      </p:sp>
    </p:spTree>
    <p:extLst>
      <p:ext uri="{BB962C8B-B14F-4D97-AF65-F5344CB8AC3E}">
        <p14:creationId xmlns:p14="http://schemas.microsoft.com/office/powerpoint/2010/main" val="1587596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cs typeface="Arial" charset="0"/>
              </a:defRPr>
            </a:lvl1pPr>
            <a:lvl2pPr marL="742855" indent="-285713" eaLnBrk="0" hangingPunct="0">
              <a:defRPr sz="2800">
                <a:solidFill>
                  <a:schemeClr val="tx1"/>
                </a:solidFill>
                <a:latin typeface="Arial" charset="0"/>
                <a:cs typeface="Arial" charset="0"/>
              </a:defRPr>
            </a:lvl2pPr>
            <a:lvl3pPr marL="1142853" indent="-228571" eaLnBrk="0" hangingPunct="0">
              <a:defRPr sz="2800">
                <a:solidFill>
                  <a:schemeClr val="tx1"/>
                </a:solidFill>
                <a:latin typeface="Arial" charset="0"/>
                <a:cs typeface="Arial" charset="0"/>
              </a:defRPr>
            </a:lvl3pPr>
            <a:lvl4pPr marL="1599993" indent="-228571" eaLnBrk="0" hangingPunct="0">
              <a:defRPr sz="2800">
                <a:solidFill>
                  <a:schemeClr val="tx1"/>
                </a:solidFill>
                <a:latin typeface="Arial" charset="0"/>
                <a:cs typeface="Arial" charset="0"/>
              </a:defRPr>
            </a:lvl4pPr>
            <a:lvl5pPr marL="2057135" indent="-228571" eaLnBrk="0" hangingPunct="0">
              <a:defRPr sz="2800">
                <a:solidFill>
                  <a:schemeClr val="tx1"/>
                </a:solidFill>
                <a:latin typeface="Arial" charset="0"/>
                <a:cs typeface="Arial" charset="0"/>
              </a:defRPr>
            </a:lvl5pPr>
            <a:lvl6pPr marL="2514276" indent="-228571" eaLnBrk="0" fontAlgn="base" hangingPunct="0">
              <a:spcBef>
                <a:spcPct val="0"/>
              </a:spcBef>
              <a:spcAft>
                <a:spcPct val="0"/>
              </a:spcAft>
              <a:defRPr sz="2800">
                <a:solidFill>
                  <a:schemeClr val="tx1"/>
                </a:solidFill>
                <a:latin typeface="Arial" charset="0"/>
                <a:cs typeface="Arial" charset="0"/>
              </a:defRPr>
            </a:lvl6pPr>
            <a:lvl7pPr marL="2971417" indent="-228571" eaLnBrk="0" fontAlgn="base" hangingPunct="0">
              <a:spcBef>
                <a:spcPct val="0"/>
              </a:spcBef>
              <a:spcAft>
                <a:spcPct val="0"/>
              </a:spcAft>
              <a:defRPr sz="2800">
                <a:solidFill>
                  <a:schemeClr val="tx1"/>
                </a:solidFill>
                <a:latin typeface="Arial" charset="0"/>
                <a:cs typeface="Arial" charset="0"/>
              </a:defRPr>
            </a:lvl7pPr>
            <a:lvl8pPr marL="3428558" indent="-228571" eaLnBrk="0" fontAlgn="base" hangingPunct="0">
              <a:spcBef>
                <a:spcPct val="0"/>
              </a:spcBef>
              <a:spcAft>
                <a:spcPct val="0"/>
              </a:spcAft>
              <a:defRPr sz="2800">
                <a:solidFill>
                  <a:schemeClr val="tx1"/>
                </a:solidFill>
                <a:latin typeface="Arial" charset="0"/>
                <a:cs typeface="Arial" charset="0"/>
              </a:defRPr>
            </a:lvl8pPr>
            <a:lvl9pPr marL="3885699" indent="-228571" eaLnBrk="0" fontAlgn="base" hangingPunct="0">
              <a:spcBef>
                <a:spcPct val="0"/>
              </a:spcBef>
              <a:spcAft>
                <a:spcPct val="0"/>
              </a:spcAft>
              <a:defRPr sz="2800">
                <a:solidFill>
                  <a:schemeClr val="tx1"/>
                </a:solidFill>
                <a:latin typeface="Arial" charset="0"/>
                <a:cs typeface="Arial" charset="0"/>
              </a:defRPr>
            </a:lvl9pPr>
          </a:lstStyle>
          <a:p>
            <a:pPr eaLnBrk="1" hangingPunct="1"/>
            <a:fld id="{C244281E-ECAB-4795-B309-EB1F5ACBECF8}" type="slidenum">
              <a:rPr lang="en-US" sz="1200">
                <a:latin typeface="Times New Roman" charset="0"/>
              </a:rPr>
              <a:pPr eaLnBrk="1" hangingPunct="1"/>
              <a:t>19</a:t>
            </a:fld>
            <a:endParaRPr lang="en-US" sz="1200" dirty="0">
              <a:latin typeface="Times New Roman" charset="0"/>
            </a:endParaRPr>
          </a:p>
        </p:txBody>
      </p:sp>
      <p:sp>
        <p:nvSpPr>
          <p:cNvPr id="58371" name="Rectangle 2"/>
          <p:cNvSpPr>
            <a:spLocks noGrp="1" noRot="1" noChangeAspect="1" noChangeArrowheads="1" noTextEdit="1"/>
          </p:cNvSpPr>
          <p:nvPr>
            <p:ph type="sldImg"/>
          </p:nvPr>
        </p:nvSpPr>
        <p:spPr>
          <a:xfrm>
            <a:off x="1146175" y="687388"/>
            <a:ext cx="4567238" cy="3427412"/>
          </a:xfrm>
          <a:ln/>
        </p:spPr>
      </p:sp>
      <p:sp>
        <p:nvSpPr>
          <p:cNvPr id="58372" name="Rectangle 3"/>
          <p:cNvSpPr>
            <a:spLocks noGrp="1" noChangeArrowheads="1"/>
          </p:cNvSpPr>
          <p:nvPr>
            <p:ph type="body" idx="1"/>
          </p:nvPr>
        </p:nvSpPr>
        <p:spPr>
          <a:xfrm>
            <a:off x="914400" y="4343401"/>
            <a:ext cx="50292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Tahoma" pitchFamily="34" charset="0"/>
              </a:rPr>
              <a:t>These</a:t>
            </a:r>
            <a:r>
              <a:rPr lang="en-US" baseline="0" dirty="0">
                <a:latin typeface="Tahoma" pitchFamily="34" charset="0"/>
              </a:rPr>
              <a:t> 4 slides can be used as reinforcing message after Day in the Life activity.</a:t>
            </a:r>
            <a:endParaRPr lang="en-US" dirty="0">
              <a:latin typeface="Tahoma" pitchFamily="34" charset="0"/>
            </a:endParaRPr>
          </a:p>
        </p:txBody>
      </p:sp>
    </p:spTree>
    <p:extLst>
      <p:ext uri="{BB962C8B-B14F-4D97-AF65-F5344CB8AC3E}">
        <p14:creationId xmlns:p14="http://schemas.microsoft.com/office/powerpoint/2010/main" val="2391575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cs typeface="Arial" charset="0"/>
              </a:defRPr>
            </a:lvl1pPr>
            <a:lvl2pPr marL="742855" indent="-285713" eaLnBrk="0" hangingPunct="0">
              <a:defRPr sz="2800">
                <a:solidFill>
                  <a:schemeClr val="tx1"/>
                </a:solidFill>
                <a:latin typeface="Arial" charset="0"/>
                <a:cs typeface="Arial" charset="0"/>
              </a:defRPr>
            </a:lvl2pPr>
            <a:lvl3pPr marL="1142853" indent="-228571" eaLnBrk="0" hangingPunct="0">
              <a:defRPr sz="2800">
                <a:solidFill>
                  <a:schemeClr val="tx1"/>
                </a:solidFill>
                <a:latin typeface="Arial" charset="0"/>
                <a:cs typeface="Arial" charset="0"/>
              </a:defRPr>
            </a:lvl3pPr>
            <a:lvl4pPr marL="1599993" indent="-228571" eaLnBrk="0" hangingPunct="0">
              <a:defRPr sz="2800">
                <a:solidFill>
                  <a:schemeClr val="tx1"/>
                </a:solidFill>
                <a:latin typeface="Arial" charset="0"/>
                <a:cs typeface="Arial" charset="0"/>
              </a:defRPr>
            </a:lvl4pPr>
            <a:lvl5pPr marL="2057135" indent="-228571" eaLnBrk="0" hangingPunct="0">
              <a:defRPr sz="2800">
                <a:solidFill>
                  <a:schemeClr val="tx1"/>
                </a:solidFill>
                <a:latin typeface="Arial" charset="0"/>
                <a:cs typeface="Arial" charset="0"/>
              </a:defRPr>
            </a:lvl5pPr>
            <a:lvl6pPr marL="2514276" indent="-228571" eaLnBrk="0" fontAlgn="base" hangingPunct="0">
              <a:spcBef>
                <a:spcPct val="0"/>
              </a:spcBef>
              <a:spcAft>
                <a:spcPct val="0"/>
              </a:spcAft>
              <a:defRPr sz="2800">
                <a:solidFill>
                  <a:schemeClr val="tx1"/>
                </a:solidFill>
                <a:latin typeface="Arial" charset="0"/>
                <a:cs typeface="Arial" charset="0"/>
              </a:defRPr>
            </a:lvl6pPr>
            <a:lvl7pPr marL="2971417" indent="-228571" eaLnBrk="0" fontAlgn="base" hangingPunct="0">
              <a:spcBef>
                <a:spcPct val="0"/>
              </a:spcBef>
              <a:spcAft>
                <a:spcPct val="0"/>
              </a:spcAft>
              <a:defRPr sz="2800">
                <a:solidFill>
                  <a:schemeClr val="tx1"/>
                </a:solidFill>
                <a:latin typeface="Arial" charset="0"/>
                <a:cs typeface="Arial" charset="0"/>
              </a:defRPr>
            </a:lvl7pPr>
            <a:lvl8pPr marL="3428558" indent="-228571" eaLnBrk="0" fontAlgn="base" hangingPunct="0">
              <a:spcBef>
                <a:spcPct val="0"/>
              </a:spcBef>
              <a:spcAft>
                <a:spcPct val="0"/>
              </a:spcAft>
              <a:defRPr sz="2800">
                <a:solidFill>
                  <a:schemeClr val="tx1"/>
                </a:solidFill>
                <a:latin typeface="Arial" charset="0"/>
                <a:cs typeface="Arial" charset="0"/>
              </a:defRPr>
            </a:lvl8pPr>
            <a:lvl9pPr marL="3885699" indent="-228571" eaLnBrk="0" fontAlgn="base" hangingPunct="0">
              <a:spcBef>
                <a:spcPct val="0"/>
              </a:spcBef>
              <a:spcAft>
                <a:spcPct val="0"/>
              </a:spcAft>
              <a:defRPr sz="2800">
                <a:solidFill>
                  <a:schemeClr val="tx1"/>
                </a:solidFill>
                <a:latin typeface="Arial" charset="0"/>
                <a:cs typeface="Arial" charset="0"/>
              </a:defRPr>
            </a:lvl9pPr>
          </a:lstStyle>
          <a:p>
            <a:pPr eaLnBrk="1" hangingPunct="1"/>
            <a:fld id="{A28634E7-579A-4EAB-95D0-5547D4E96C28}" type="slidenum">
              <a:rPr lang="en-US" sz="1200">
                <a:latin typeface="Times New Roman" charset="0"/>
              </a:rPr>
              <a:pPr eaLnBrk="1" hangingPunct="1"/>
              <a:t>20</a:t>
            </a:fld>
            <a:endParaRPr lang="en-US" sz="1200" dirty="0">
              <a:latin typeface="Times New Roman" charset="0"/>
            </a:endParaRPr>
          </a:p>
        </p:txBody>
      </p:sp>
      <p:sp>
        <p:nvSpPr>
          <p:cNvPr id="59395" name="Rectangle 2"/>
          <p:cNvSpPr>
            <a:spLocks noGrp="1" noRot="1" noChangeAspect="1" noChangeArrowheads="1" noTextEdit="1"/>
          </p:cNvSpPr>
          <p:nvPr>
            <p:ph type="sldImg"/>
          </p:nvPr>
        </p:nvSpPr>
        <p:spPr>
          <a:xfrm>
            <a:off x="1146175" y="687388"/>
            <a:ext cx="4567238" cy="3427412"/>
          </a:xfrm>
          <a:ln/>
        </p:spPr>
      </p:sp>
      <p:sp>
        <p:nvSpPr>
          <p:cNvPr id="59396" name="Rectangle 3"/>
          <p:cNvSpPr>
            <a:spLocks noGrp="1" noChangeArrowheads="1"/>
          </p:cNvSpPr>
          <p:nvPr>
            <p:ph type="body" idx="1"/>
          </p:nvPr>
        </p:nvSpPr>
        <p:spPr>
          <a:xfrm>
            <a:off x="914400" y="4343401"/>
            <a:ext cx="50292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Tahoma" pitchFamily="34" charset="0"/>
              </a:rPr>
              <a:t>Notes</a:t>
            </a:r>
          </a:p>
        </p:txBody>
      </p:sp>
    </p:spTree>
    <p:extLst>
      <p:ext uri="{BB962C8B-B14F-4D97-AF65-F5344CB8AC3E}">
        <p14:creationId xmlns:p14="http://schemas.microsoft.com/office/powerpoint/2010/main" val="3320817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5608A29-5EE9-4344-A6E1-647BAEE028AD}" type="slidenum">
              <a:rPr lang="en-US" smtClean="0"/>
              <a:pPr>
                <a:defRPr/>
              </a:pPr>
              <a:t>21</a:t>
            </a:fld>
            <a:endParaRPr lang="en-US"/>
          </a:p>
        </p:txBody>
      </p:sp>
    </p:spTree>
    <p:extLst>
      <p:ext uri="{BB962C8B-B14F-4D97-AF65-F5344CB8AC3E}">
        <p14:creationId xmlns:p14="http://schemas.microsoft.com/office/powerpoint/2010/main" val="1428062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cs typeface="Arial" charset="0"/>
              </a:defRPr>
            </a:lvl1pPr>
            <a:lvl2pPr marL="742855" indent="-285713" eaLnBrk="0" hangingPunct="0">
              <a:defRPr sz="2800">
                <a:solidFill>
                  <a:schemeClr val="tx1"/>
                </a:solidFill>
                <a:latin typeface="Arial" charset="0"/>
                <a:cs typeface="Arial" charset="0"/>
              </a:defRPr>
            </a:lvl2pPr>
            <a:lvl3pPr marL="1142853" indent="-228571" eaLnBrk="0" hangingPunct="0">
              <a:defRPr sz="2800">
                <a:solidFill>
                  <a:schemeClr val="tx1"/>
                </a:solidFill>
                <a:latin typeface="Arial" charset="0"/>
                <a:cs typeface="Arial" charset="0"/>
              </a:defRPr>
            </a:lvl3pPr>
            <a:lvl4pPr marL="1599993" indent="-228571" eaLnBrk="0" hangingPunct="0">
              <a:defRPr sz="2800">
                <a:solidFill>
                  <a:schemeClr val="tx1"/>
                </a:solidFill>
                <a:latin typeface="Arial" charset="0"/>
                <a:cs typeface="Arial" charset="0"/>
              </a:defRPr>
            </a:lvl4pPr>
            <a:lvl5pPr marL="2057135" indent="-228571" eaLnBrk="0" hangingPunct="0">
              <a:defRPr sz="2800">
                <a:solidFill>
                  <a:schemeClr val="tx1"/>
                </a:solidFill>
                <a:latin typeface="Arial" charset="0"/>
                <a:cs typeface="Arial" charset="0"/>
              </a:defRPr>
            </a:lvl5pPr>
            <a:lvl6pPr marL="2514276" indent="-228571" eaLnBrk="0" fontAlgn="base" hangingPunct="0">
              <a:spcBef>
                <a:spcPct val="0"/>
              </a:spcBef>
              <a:spcAft>
                <a:spcPct val="0"/>
              </a:spcAft>
              <a:defRPr sz="2800">
                <a:solidFill>
                  <a:schemeClr val="tx1"/>
                </a:solidFill>
                <a:latin typeface="Arial" charset="0"/>
                <a:cs typeface="Arial" charset="0"/>
              </a:defRPr>
            </a:lvl6pPr>
            <a:lvl7pPr marL="2971417" indent="-228571" eaLnBrk="0" fontAlgn="base" hangingPunct="0">
              <a:spcBef>
                <a:spcPct val="0"/>
              </a:spcBef>
              <a:spcAft>
                <a:spcPct val="0"/>
              </a:spcAft>
              <a:defRPr sz="2800">
                <a:solidFill>
                  <a:schemeClr val="tx1"/>
                </a:solidFill>
                <a:latin typeface="Arial" charset="0"/>
                <a:cs typeface="Arial" charset="0"/>
              </a:defRPr>
            </a:lvl7pPr>
            <a:lvl8pPr marL="3428558" indent="-228571" eaLnBrk="0" fontAlgn="base" hangingPunct="0">
              <a:spcBef>
                <a:spcPct val="0"/>
              </a:spcBef>
              <a:spcAft>
                <a:spcPct val="0"/>
              </a:spcAft>
              <a:defRPr sz="2800">
                <a:solidFill>
                  <a:schemeClr val="tx1"/>
                </a:solidFill>
                <a:latin typeface="Arial" charset="0"/>
                <a:cs typeface="Arial" charset="0"/>
              </a:defRPr>
            </a:lvl8pPr>
            <a:lvl9pPr marL="3885699" indent="-228571" eaLnBrk="0" fontAlgn="base" hangingPunct="0">
              <a:spcBef>
                <a:spcPct val="0"/>
              </a:spcBef>
              <a:spcAft>
                <a:spcPct val="0"/>
              </a:spcAft>
              <a:defRPr sz="2800">
                <a:solidFill>
                  <a:schemeClr val="tx1"/>
                </a:solidFill>
                <a:latin typeface="Arial" charset="0"/>
                <a:cs typeface="Arial" charset="0"/>
              </a:defRPr>
            </a:lvl9pPr>
          </a:lstStyle>
          <a:p>
            <a:pPr eaLnBrk="1" hangingPunct="1"/>
            <a:fld id="{98232419-B881-44FE-84D7-C2C4985B56D5}" type="slidenum">
              <a:rPr lang="en-US" sz="1200">
                <a:latin typeface="Times New Roman" charset="0"/>
              </a:rPr>
              <a:pPr eaLnBrk="1" hangingPunct="1"/>
              <a:t>22</a:t>
            </a:fld>
            <a:endParaRPr lang="en-US" sz="1200" dirty="0">
              <a:latin typeface="Times New Roman" charset="0"/>
            </a:endParaRPr>
          </a:p>
        </p:txBody>
      </p:sp>
      <p:sp>
        <p:nvSpPr>
          <p:cNvPr id="60419" name="Rectangle 2"/>
          <p:cNvSpPr>
            <a:spLocks noGrp="1" noRot="1" noChangeAspect="1" noChangeArrowheads="1" noTextEdit="1"/>
          </p:cNvSpPr>
          <p:nvPr>
            <p:ph type="sldImg"/>
          </p:nvPr>
        </p:nvSpPr>
        <p:spPr>
          <a:xfrm>
            <a:off x="1146175" y="687388"/>
            <a:ext cx="4567238" cy="3427412"/>
          </a:xfrm>
          <a:ln/>
        </p:spPr>
      </p:sp>
      <p:sp>
        <p:nvSpPr>
          <p:cNvPr id="60420" name="Rectangle 3"/>
          <p:cNvSpPr>
            <a:spLocks noGrp="1" noChangeArrowheads="1"/>
          </p:cNvSpPr>
          <p:nvPr>
            <p:ph type="body" idx="1"/>
          </p:nvPr>
        </p:nvSpPr>
        <p:spPr>
          <a:xfrm>
            <a:off x="914400" y="4343401"/>
            <a:ext cx="50292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Tahoma" pitchFamily="34" charset="0"/>
              </a:rPr>
              <a:t>Notes</a:t>
            </a:r>
          </a:p>
          <a:p>
            <a:pPr eaLnBrk="1" hangingPunct="1"/>
            <a:endParaRPr lang="en-US" dirty="0">
              <a:latin typeface="Tahoma" pitchFamily="34" charset="0"/>
            </a:endParaRPr>
          </a:p>
        </p:txBody>
      </p:sp>
    </p:spTree>
    <p:extLst>
      <p:ext uri="{BB962C8B-B14F-4D97-AF65-F5344CB8AC3E}">
        <p14:creationId xmlns:p14="http://schemas.microsoft.com/office/powerpoint/2010/main" val="1129502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a:t>
            </a:r>
            <a:r>
              <a:rPr lang="en-US" baseline="0" dirty="0"/>
              <a:t> Slide </a:t>
            </a:r>
            <a:r>
              <a:rPr lang="mr-IN" baseline="0" dirty="0"/>
              <a:t>–</a:t>
            </a:r>
            <a:r>
              <a:rPr lang="en-US" baseline="0" dirty="0"/>
              <a:t> discuss flexing to different styles as follow-up to previous activity</a:t>
            </a:r>
            <a:endParaRPr lang="en-US" dirty="0"/>
          </a:p>
        </p:txBody>
      </p:sp>
      <p:sp>
        <p:nvSpPr>
          <p:cNvPr id="4" name="Slide Number Placeholder 3"/>
          <p:cNvSpPr>
            <a:spLocks noGrp="1"/>
          </p:cNvSpPr>
          <p:nvPr>
            <p:ph type="sldNum" sz="quarter" idx="10"/>
          </p:nvPr>
        </p:nvSpPr>
        <p:spPr/>
        <p:txBody>
          <a:bodyPr/>
          <a:lstStyle/>
          <a:p>
            <a:fld id="{5D645F52-B329-FA41-86BC-8D83354BA9F0}" type="slidenum">
              <a:rPr lang="en-US" smtClean="0"/>
              <a:pPr/>
              <a:t>23</a:t>
            </a:fld>
            <a:endParaRPr lang="en-US"/>
          </a:p>
        </p:txBody>
      </p:sp>
    </p:spTree>
    <p:extLst>
      <p:ext uri="{BB962C8B-B14F-4D97-AF65-F5344CB8AC3E}">
        <p14:creationId xmlns:p14="http://schemas.microsoft.com/office/powerpoint/2010/main" val="2625347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p:txBody>
          <a:bodyPr wrap="square" numCol="1" anchor="t" anchorCtr="0" compatLnSpc="1">
            <a:prstTxWarp prst="textNoShape">
              <a:avLst/>
            </a:prstTxWarp>
          </a:bodyPr>
          <a:lstStyle/>
          <a:p>
            <a:pPr lvl="1">
              <a:defRPr/>
            </a:pPr>
            <a:endParaRPr lang="en-US" sz="1050" dirty="0">
              <a:ea typeface="ＭＳ Ｐゴシック" pitchFamily="-1" charset="-128"/>
              <a:cs typeface="ＭＳ Ｐゴシック" pitchFamily="-1" charset="-128"/>
            </a:endParaRPr>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32A5CC-ABFB-FE4A-A252-EE2225D059B3}" type="slidenum">
              <a:rPr lang="en-US">
                <a:latin typeface="Arial" pitchFamily="-1" charset="0"/>
                <a:ea typeface="ＭＳ Ｐゴシック" pitchFamily="-1" charset="-128"/>
                <a:cs typeface="ＭＳ Ｐゴシック" pitchFamily="-1" charset="-128"/>
              </a:rPr>
              <a:pPr/>
              <a:t>4</a:t>
            </a:fld>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dirty="0">
                <a:solidFill>
                  <a:schemeClr val="tx1"/>
                </a:solidFill>
                <a:latin typeface="+mn-lt"/>
                <a:ea typeface="+mn-ea"/>
                <a:cs typeface="+mn-cs"/>
              </a:rPr>
              <a:t>Before you begin, prepare four flipchart posters as shown below, or use the poster templates in the Support Materials folder to have them professionally printed in advance. (You do not have to use this slide </a:t>
            </a:r>
            <a:r>
              <a:rPr lang="mr-IN" sz="1200" kern="1200" dirty="0">
                <a:solidFill>
                  <a:schemeClr val="tx1"/>
                </a:solidFill>
                <a:latin typeface="+mn-lt"/>
                <a:ea typeface="+mn-ea"/>
                <a:cs typeface="+mn-cs"/>
              </a:rPr>
              <a:t>–</a:t>
            </a:r>
            <a:r>
              <a:rPr lang="en-US" sz="1200" kern="1200" dirty="0">
                <a:solidFill>
                  <a:schemeClr val="tx1"/>
                </a:solidFill>
                <a:latin typeface="+mn-lt"/>
                <a:ea typeface="+mn-ea"/>
                <a:cs typeface="+mn-cs"/>
              </a:rPr>
              <a:t> just facilitate</a:t>
            </a:r>
            <a:r>
              <a:rPr lang="en-US" sz="1200" kern="1200" baseline="0" dirty="0">
                <a:solidFill>
                  <a:schemeClr val="tx1"/>
                </a:solidFill>
                <a:latin typeface="+mn-lt"/>
                <a:ea typeface="+mn-ea"/>
                <a:cs typeface="+mn-cs"/>
              </a:rPr>
              <a:t> the activity</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Place each poster on one of the four walls of the room as follows:</a:t>
            </a:r>
          </a:p>
          <a:p>
            <a:r>
              <a:rPr lang="en-US" sz="1200" kern="1200" dirty="0">
                <a:solidFill>
                  <a:schemeClr val="tx1"/>
                </a:solidFill>
                <a:latin typeface="+mn-lt"/>
                <a:ea typeface="+mn-ea"/>
                <a:cs typeface="+mn-cs"/>
              </a:rPr>
              <a:t>“Active” poster in the front of the room. </a:t>
            </a:r>
          </a:p>
          <a:p>
            <a:r>
              <a:rPr lang="en-US" sz="1200" kern="1200" dirty="0">
                <a:solidFill>
                  <a:schemeClr val="tx1"/>
                </a:solidFill>
                <a:latin typeface="+mn-lt"/>
                <a:ea typeface="+mn-ea"/>
                <a:cs typeface="+mn-cs"/>
              </a:rPr>
              <a:t>“Thoughtful” poster in the back of the room. </a:t>
            </a:r>
          </a:p>
          <a:p>
            <a:r>
              <a:rPr lang="en-US" sz="1200" kern="1200" dirty="0">
                <a:solidFill>
                  <a:schemeClr val="tx1"/>
                </a:solidFill>
                <a:latin typeface="+mn-lt"/>
                <a:ea typeface="+mn-ea"/>
                <a:cs typeface="+mn-cs"/>
              </a:rPr>
              <a:t>“Questioning” poster on the left side of the room (as you face the front).</a:t>
            </a:r>
          </a:p>
          <a:p>
            <a:r>
              <a:rPr lang="en-US" sz="1200" kern="1200" dirty="0">
                <a:solidFill>
                  <a:schemeClr val="tx1"/>
                </a:solidFill>
                <a:latin typeface="+mn-lt"/>
                <a:ea typeface="+mn-ea"/>
                <a:cs typeface="+mn-cs"/>
              </a:rPr>
              <a:t>“Accepting” poster on the right side of the room.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Place a blank flipchart sheet and markers at each corner of the room.</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 </a:t>
            </a:r>
          </a:p>
          <a:p>
            <a:r>
              <a:rPr lang="en-US" sz="1200" b="1" kern="1200" dirty="0">
                <a:solidFill>
                  <a:schemeClr val="tx1"/>
                </a:solidFill>
                <a:latin typeface="+mn-lt"/>
                <a:ea typeface="+mn-ea"/>
                <a:cs typeface="+mn-cs"/>
              </a:rPr>
              <a:t>Active</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Fast-Paced</a:t>
            </a:r>
          </a:p>
          <a:p>
            <a:r>
              <a:rPr lang="en-US" sz="1200" kern="1200" dirty="0">
                <a:solidFill>
                  <a:schemeClr val="tx1"/>
                </a:solidFill>
                <a:latin typeface="+mn-lt"/>
                <a:ea typeface="+mn-ea"/>
                <a:cs typeface="+mn-cs"/>
              </a:rPr>
              <a:t>Assertive</a:t>
            </a:r>
          </a:p>
          <a:p>
            <a:r>
              <a:rPr lang="en-US" sz="1200" kern="1200" dirty="0">
                <a:solidFill>
                  <a:schemeClr val="tx1"/>
                </a:solidFill>
                <a:latin typeface="+mn-lt"/>
                <a:ea typeface="+mn-ea"/>
                <a:cs typeface="+mn-cs"/>
              </a:rPr>
              <a:t>Dynamic</a:t>
            </a:r>
          </a:p>
          <a:p>
            <a:r>
              <a:rPr lang="en-US" sz="1200" kern="1200" dirty="0">
                <a:solidFill>
                  <a:schemeClr val="tx1"/>
                </a:solidFill>
                <a:latin typeface="+mn-lt"/>
                <a:ea typeface="+mn-ea"/>
                <a:cs typeface="+mn-cs"/>
              </a:rPr>
              <a:t>Bold</a:t>
            </a:r>
          </a:p>
          <a:p>
            <a:r>
              <a:rPr lang="en-US" sz="1200" kern="1200" dirty="0">
                <a:solidFill>
                  <a:schemeClr val="tx1"/>
                </a:solidFill>
                <a:latin typeface="+mn-lt"/>
                <a:ea typeface="+mn-ea"/>
                <a:cs typeface="+mn-cs"/>
              </a:rPr>
              <a:t> </a:t>
            </a:r>
          </a:p>
          <a:p>
            <a:r>
              <a:rPr lang="en-US" sz="1200" b="1" kern="1200" dirty="0">
                <a:solidFill>
                  <a:schemeClr val="tx1"/>
                </a:solidFill>
                <a:latin typeface="+mn-lt"/>
                <a:ea typeface="+mn-ea"/>
                <a:cs typeface="+mn-cs"/>
              </a:rPr>
              <a:t>Questioning</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Logical</a:t>
            </a:r>
          </a:p>
          <a:p>
            <a:r>
              <a:rPr lang="en-US" sz="1200" kern="1200" dirty="0">
                <a:solidFill>
                  <a:schemeClr val="tx1"/>
                </a:solidFill>
                <a:latin typeface="+mn-lt"/>
                <a:ea typeface="+mn-ea"/>
                <a:cs typeface="+mn-cs"/>
              </a:rPr>
              <a:t>Objective </a:t>
            </a:r>
          </a:p>
          <a:p>
            <a:r>
              <a:rPr lang="en-US" sz="1200" kern="1200" dirty="0">
                <a:solidFill>
                  <a:schemeClr val="tx1"/>
                </a:solidFill>
                <a:latin typeface="+mn-lt"/>
                <a:ea typeface="+mn-ea"/>
                <a:cs typeface="+mn-cs"/>
              </a:rPr>
              <a:t>Skeptical</a:t>
            </a:r>
          </a:p>
          <a:p>
            <a:r>
              <a:rPr lang="en-US" sz="1200" kern="1200" dirty="0">
                <a:solidFill>
                  <a:schemeClr val="tx1"/>
                </a:solidFill>
                <a:latin typeface="+mn-lt"/>
                <a:ea typeface="+mn-ea"/>
                <a:cs typeface="+mn-cs"/>
              </a:rPr>
              <a:t>Challenging</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Accepting</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People-Focused</a:t>
            </a:r>
          </a:p>
          <a:p>
            <a:r>
              <a:rPr lang="en-US" sz="1200" kern="1200" dirty="0">
                <a:solidFill>
                  <a:schemeClr val="tx1"/>
                </a:solidFill>
                <a:latin typeface="+mn-lt"/>
                <a:ea typeface="+mn-ea"/>
                <a:cs typeface="+mn-cs"/>
              </a:rPr>
              <a:t>Empathizing</a:t>
            </a:r>
          </a:p>
          <a:p>
            <a:r>
              <a:rPr lang="en-US" sz="1200" kern="1200" dirty="0">
                <a:solidFill>
                  <a:schemeClr val="tx1"/>
                </a:solidFill>
                <a:latin typeface="+mn-lt"/>
                <a:ea typeface="+mn-ea"/>
                <a:cs typeface="+mn-cs"/>
              </a:rPr>
              <a:t>Receptive</a:t>
            </a:r>
          </a:p>
          <a:p>
            <a:r>
              <a:rPr lang="en-US" sz="1200" kern="1200" dirty="0">
                <a:solidFill>
                  <a:schemeClr val="tx1"/>
                </a:solidFill>
                <a:latin typeface="+mn-lt"/>
                <a:ea typeface="+mn-ea"/>
                <a:cs typeface="+mn-cs"/>
              </a:rPr>
              <a:t>Agreeable</a:t>
            </a:r>
          </a:p>
          <a:p>
            <a:r>
              <a:rPr lang="en-US" sz="1200" kern="1200" dirty="0">
                <a:solidFill>
                  <a:schemeClr val="tx1"/>
                </a:solidFill>
                <a:latin typeface="+mn-lt"/>
                <a:ea typeface="+mn-ea"/>
                <a:cs typeface="+mn-cs"/>
              </a:rPr>
              <a:t> </a:t>
            </a:r>
          </a:p>
          <a:p>
            <a:r>
              <a:rPr lang="en-US" sz="1200" b="1" kern="1200" dirty="0">
                <a:solidFill>
                  <a:schemeClr val="tx1"/>
                </a:solidFill>
                <a:latin typeface="+mn-lt"/>
                <a:ea typeface="+mn-ea"/>
                <a:cs typeface="+mn-cs"/>
              </a:rPr>
              <a:t>Thoughtful </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Moderate-Paced</a:t>
            </a:r>
          </a:p>
          <a:p>
            <a:r>
              <a:rPr lang="en-US" sz="1200" kern="1200" dirty="0">
                <a:solidFill>
                  <a:schemeClr val="tx1"/>
                </a:solidFill>
                <a:latin typeface="+mn-lt"/>
                <a:ea typeface="+mn-ea"/>
                <a:cs typeface="+mn-cs"/>
              </a:rPr>
              <a:t>Calm</a:t>
            </a:r>
          </a:p>
          <a:p>
            <a:r>
              <a:rPr lang="en-US" sz="1200" kern="1200" dirty="0">
                <a:solidFill>
                  <a:schemeClr val="tx1"/>
                </a:solidFill>
                <a:latin typeface="+mn-lt"/>
                <a:ea typeface="+mn-ea"/>
                <a:cs typeface="+mn-cs"/>
              </a:rPr>
              <a:t>Methodical</a:t>
            </a:r>
          </a:p>
          <a:p>
            <a:r>
              <a:rPr lang="en-US" sz="1200" kern="1200" dirty="0">
                <a:solidFill>
                  <a:schemeClr val="tx1"/>
                </a:solidFill>
                <a:latin typeface="+mn-lt"/>
                <a:ea typeface="+mn-ea"/>
                <a:cs typeface="+mn-cs"/>
              </a:rPr>
              <a:t>Careful</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 Instructions:</a:t>
            </a:r>
          </a:p>
          <a:p>
            <a:pPr marL="228600" indent="-228600">
              <a:buAutoNum type="arabicParenR"/>
            </a:pPr>
            <a:r>
              <a:rPr lang="en-US" sz="1200" kern="1200" dirty="0">
                <a:solidFill>
                  <a:schemeClr val="tx1"/>
                </a:solidFill>
                <a:latin typeface="+mn-lt"/>
                <a:ea typeface="+mn-ea"/>
                <a:cs typeface="+mn-cs"/>
              </a:rPr>
              <a:t>Ask participants</a:t>
            </a:r>
            <a:r>
              <a:rPr lang="en-US" sz="1200" kern="1200" baseline="0" dirty="0">
                <a:solidFill>
                  <a:schemeClr val="tx1"/>
                </a:solidFill>
                <a:latin typeface="+mn-lt"/>
                <a:ea typeface="+mn-ea"/>
                <a:cs typeface="+mn-cs"/>
              </a:rPr>
              <a:t> to stand up</a:t>
            </a:r>
          </a:p>
          <a:p>
            <a:pPr marL="228600" indent="-228600">
              <a:buAutoNum type="arabicParenR"/>
            </a:pPr>
            <a:r>
              <a:rPr lang="en-US" sz="1200" kern="1200" baseline="0" dirty="0">
                <a:solidFill>
                  <a:schemeClr val="tx1"/>
                </a:solidFill>
                <a:latin typeface="+mn-lt"/>
                <a:ea typeface="+mn-ea"/>
                <a:cs typeface="+mn-cs"/>
              </a:rPr>
              <a:t>Instruct them to </a:t>
            </a:r>
            <a:r>
              <a:rPr lang="en-US" sz="1200" kern="1200" dirty="0">
                <a:solidFill>
                  <a:schemeClr val="tx1"/>
                </a:solidFill>
                <a:latin typeface="+mn-lt"/>
                <a:ea typeface="+mn-ea"/>
                <a:cs typeface="+mn-cs"/>
              </a:rPr>
              <a:t>stand at either the front (Active)  or the back (Thoughtful) of the room, based on the words they think tend to describe them best.</a:t>
            </a:r>
            <a:r>
              <a:rPr lang="en-US" dirty="0"/>
              <a:t> </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sz="1200" kern="1200" baseline="0" dirty="0">
                <a:solidFill>
                  <a:schemeClr val="tx1"/>
                </a:solidFill>
                <a:latin typeface="+mn-lt"/>
                <a:ea typeface="+mn-ea"/>
                <a:cs typeface="+mn-cs"/>
              </a:rPr>
              <a:t>Instruct them to </a:t>
            </a:r>
            <a:r>
              <a:rPr lang="en-US" sz="1200" kern="1200" dirty="0">
                <a:solidFill>
                  <a:schemeClr val="tx1"/>
                </a:solidFill>
                <a:latin typeface="+mn-lt"/>
                <a:ea typeface="+mn-ea"/>
                <a:cs typeface="+mn-cs"/>
              </a:rPr>
              <a:t>stand at either the left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(Questioning) or the right (Accepting) of the room, based on the words they think tend to describe them best.</a:t>
            </a:r>
            <a:r>
              <a:rPr lang="en-US" dirty="0"/>
              <a:t> </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sz="1200" kern="1200" dirty="0">
                <a:solidFill>
                  <a:schemeClr val="tx1"/>
                </a:solidFill>
                <a:latin typeface="+mn-lt"/>
                <a:ea typeface="+mn-ea"/>
                <a:cs typeface="+mn-cs"/>
              </a:rPr>
              <a:t>Have the groups put those</a:t>
            </a:r>
            <a:r>
              <a:rPr lang="en-US" sz="1200" kern="1200" baseline="0" dirty="0">
                <a:solidFill>
                  <a:schemeClr val="tx1"/>
                </a:solidFill>
                <a:latin typeface="+mn-lt"/>
                <a:ea typeface="+mn-ea"/>
                <a:cs typeface="+mn-cs"/>
              </a:rPr>
              <a:t> two identifiers together:</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If you answered </a:t>
            </a:r>
            <a:r>
              <a:rPr lang="en-US" sz="1200" b="1" kern="1200" dirty="0">
                <a:solidFill>
                  <a:schemeClr val="tx1"/>
                </a:solidFill>
                <a:latin typeface="+mn-lt"/>
                <a:ea typeface="+mn-ea"/>
                <a:cs typeface="+mn-cs"/>
              </a:rPr>
              <a:t>Active</a:t>
            </a:r>
            <a:r>
              <a:rPr lang="en-US" sz="1200" kern="1200" dirty="0">
                <a:solidFill>
                  <a:schemeClr val="tx1"/>
                </a:solidFill>
                <a:latin typeface="+mn-lt"/>
                <a:ea typeface="+mn-ea"/>
                <a:cs typeface="+mn-cs"/>
              </a:rPr>
              <a:t> and </a:t>
            </a:r>
            <a:r>
              <a:rPr lang="en-US" sz="1200" b="1" kern="1200" dirty="0">
                <a:solidFill>
                  <a:schemeClr val="tx1"/>
                </a:solidFill>
                <a:latin typeface="+mn-lt"/>
                <a:ea typeface="+mn-ea"/>
                <a:cs typeface="+mn-cs"/>
              </a:rPr>
              <a:t>Questioning</a:t>
            </a:r>
            <a:r>
              <a:rPr lang="en-US" sz="1200" kern="1200" dirty="0">
                <a:solidFill>
                  <a:schemeClr val="tx1"/>
                </a:solidFill>
                <a:latin typeface="+mn-lt"/>
                <a:ea typeface="+mn-ea"/>
                <a:cs typeface="+mn-cs"/>
              </a:rPr>
              <a:t>, please come to this corner. </a:t>
            </a:r>
            <a:r>
              <a:rPr lang="en-US" sz="1200" i="1" kern="1200" dirty="0">
                <a:solidFill>
                  <a:schemeClr val="tx1"/>
                </a:solidFill>
                <a:latin typeface="+mn-lt"/>
                <a:ea typeface="+mn-ea"/>
                <a:cs typeface="+mn-cs"/>
              </a:rPr>
              <a:t>(Direct them to front-left corner.)</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If you answered </a:t>
            </a:r>
            <a:r>
              <a:rPr lang="en-US" sz="1200" b="1" kern="1200" dirty="0">
                <a:solidFill>
                  <a:schemeClr val="tx1"/>
                </a:solidFill>
                <a:latin typeface="+mn-lt"/>
                <a:ea typeface="+mn-ea"/>
                <a:cs typeface="+mn-cs"/>
              </a:rPr>
              <a:t>Active</a:t>
            </a:r>
            <a:r>
              <a:rPr lang="en-US" sz="1200" kern="1200" dirty="0">
                <a:solidFill>
                  <a:schemeClr val="tx1"/>
                </a:solidFill>
                <a:latin typeface="+mn-lt"/>
                <a:ea typeface="+mn-ea"/>
                <a:cs typeface="+mn-cs"/>
              </a:rPr>
              <a:t> and </a:t>
            </a:r>
            <a:r>
              <a:rPr lang="en-US" sz="1200" b="1" kern="1200" dirty="0">
                <a:solidFill>
                  <a:schemeClr val="tx1"/>
                </a:solidFill>
                <a:latin typeface="+mn-lt"/>
                <a:ea typeface="+mn-ea"/>
                <a:cs typeface="+mn-cs"/>
              </a:rPr>
              <a:t>Accepting</a:t>
            </a:r>
            <a:r>
              <a:rPr lang="en-US" sz="1200" kern="1200" dirty="0">
                <a:solidFill>
                  <a:schemeClr val="tx1"/>
                </a:solidFill>
                <a:latin typeface="+mn-lt"/>
                <a:ea typeface="+mn-ea"/>
                <a:cs typeface="+mn-cs"/>
              </a:rPr>
              <a:t>, please come to this corner. </a:t>
            </a:r>
            <a:r>
              <a:rPr lang="en-US" sz="1200" i="1" kern="1200" dirty="0">
                <a:solidFill>
                  <a:schemeClr val="tx1"/>
                </a:solidFill>
                <a:latin typeface="+mn-lt"/>
                <a:ea typeface="+mn-ea"/>
                <a:cs typeface="+mn-cs"/>
              </a:rPr>
              <a:t>(Direct them to front-right corner.</a:t>
            </a:r>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	If you answered </a:t>
            </a:r>
            <a:r>
              <a:rPr lang="en-US" sz="1200" b="1" kern="1200" dirty="0">
                <a:solidFill>
                  <a:schemeClr val="tx1"/>
                </a:solidFill>
                <a:latin typeface="+mn-lt"/>
                <a:ea typeface="+mn-ea"/>
                <a:cs typeface="+mn-cs"/>
              </a:rPr>
              <a:t>Thoughtful</a:t>
            </a:r>
            <a:r>
              <a:rPr lang="en-US" sz="1200" kern="1200" dirty="0">
                <a:solidFill>
                  <a:schemeClr val="tx1"/>
                </a:solidFill>
                <a:latin typeface="+mn-lt"/>
                <a:ea typeface="+mn-ea"/>
                <a:cs typeface="+mn-cs"/>
              </a:rPr>
              <a:t> and </a:t>
            </a:r>
            <a:r>
              <a:rPr lang="en-US" sz="1200" b="1" kern="1200" dirty="0">
                <a:solidFill>
                  <a:schemeClr val="tx1"/>
                </a:solidFill>
                <a:latin typeface="+mn-lt"/>
                <a:ea typeface="+mn-ea"/>
                <a:cs typeface="+mn-cs"/>
              </a:rPr>
              <a:t>Accepting</a:t>
            </a:r>
            <a:r>
              <a:rPr lang="en-US" sz="1200" kern="1200" dirty="0">
                <a:solidFill>
                  <a:schemeClr val="tx1"/>
                </a:solidFill>
                <a:latin typeface="+mn-lt"/>
                <a:ea typeface="+mn-ea"/>
                <a:cs typeface="+mn-cs"/>
              </a:rPr>
              <a:t>, please come to this corner. </a:t>
            </a:r>
            <a:r>
              <a:rPr lang="en-US" sz="1200" i="1" kern="1200" dirty="0">
                <a:solidFill>
                  <a:schemeClr val="tx1"/>
                </a:solidFill>
                <a:latin typeface="+mn-lt"/>
                <a:ea typeface="+mn-ea"/>
                <a:cs typeface="+mn-cs"/>
              </a:rPr>
              <a:t>(Direct them to back-right corner.</a:t>
            </a:r>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	If you answered </a:t>
            </a:r>
            <a:r>
              <a:rPr lang="en-US" sz="1200" b="1" kern="1200" dirty="0">
                <a:solidFill>
                  <a:schemeClr val="tx1"/>
                </a:solidFill>
                <a:latin typeface="+mn-lt"/>
                <a:ea typeface="+mn-ea"/>
                <a:cs typeface="+mn-cs"/>
              </a:rPr>
              <a:t>Thoughtful</a:t>
            </a:r>
            <a:r>
              <a:rPr lang="en-US" sz="1200" kern="1200" dirty="0">
                <a:solidFill>
                  <a:schemeClr val="tx1"/>
                </a:solidFill>
                <a:latin typeface="+mn-lt"/>
                <a:ea typeface="+mn-ea"/>
                <a:cs typeface="+mn-cs"/>
              </a:rPr>
              <a:t> and </a:t>
            </a:r>
            <a:r>
              <a:rPr lang="en-US" sz="1200" b="1" kern="1200" dirty="0">
                <a:solidFill>
                  <a:schemeClr val="tx1"/>
                </a:solidFill>
                <a:latin typeface="+mn-lt"/>
                <a:ea typeface="+mn-ea"/>
                <a:cs typeface="+mn-cs"/>
              </a:rPr>
              <a:t>Questioning</a:t>
            </a:r>
            <a:r>
              <a:rPr lang="en-US" sz="1200" kern="1200" dirty="0">
                <a:solidFill>
                  <a:schemeClr val="tx1"/>
                </a:solidFill>
                <a:latin typeface="+mn-lt"/>
                <a:ea typeface="+mn-ea"/>
                <a:cs typeface="+mn-cs"/>
              </a:rPr>
              <a:t>, please come to this corner. </a:t>
            </a:r>
            <a:r>
              <a:rPr lang="en-US" sz="1200" i="1" kern="1200" dirty="0">
                <a:solidFill>
                  <a:schemeClr val="tx1"/>
                </a:solidFill>
                <a:latin typeface="+mn-lt"/>
                <a:ea typeface="+mn-ea"/>
                <a:cs typeface="+mn-cs"/>
              </a:rPr>
              <a:t>(Direct them to back-left corner.)</a:t>
            </a:r>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 5)</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Talk amongst</a:t>
            </a:r>
            <a:r>
              <a:rPr lang="en-US" sz="1200" kern="1200" baseline="0" dirty="0">
                <a:solidFill>
                  <a:schemeClr val="tx1"/>
                </a:solidFill>
                <a:latin typeface="+mn-lt"/>
                <a:ea typeface="+mn-ea"/>
                <a:cs typeface="+mn-cs"/>
              </a:rPr>
              <a:t> this group and write down some ideas on why you answered the questions this way… what are some examples of your showing these differences&gt;</a:t>
            </a:r>
          </a:p>
          <a:p>
            <a:r>
              <a:rPr lang="en-US" sz="1200" kern="1200" baseline="0" dirty="0">
                <a:solidFill>
                  <a:schemeClr val="tx1"/>
                </a:solidFill>
                <a:latin typeface="+mn-lt"/>
                <a:ea typeface="+mn-ea"/>
                <a:cs typeface="+mn-cs"/>
              </a:rPr>
              <a:t> 6) Back to seats</a:t>
            </a:r>
          </a:p>
          <a:p>
            <a:r>
              <a:rPr lang="en-US" sz="1200" kern="1200" baseline="0" dirty="0">
                <a:solidFill>
                  <a:schemeClr val="tx1"/>
                </a:solidFill>
                <a:latin typeface="+mn-lt"/>
                <a:ea typeface="+mn-ea"/>
                <a:cs typeface="+mn-cs"/>
              </a:rPr>
              <a:t> 7) </a:t>
            </a:r>
            <a:r>
              <a:rPr lang="en-US" sz="1200" kern="1200" dirty="0">
                <a:solidFill>
                  <a:schemeClr val="tx1"/>
                </a:solidFill>
                <a:latin typeface="+mn-lt"/>
                <a:ea typeface="+mn-ea"/>
                <a:cs typeface="+mn-cs"/>
              </a:rPr>
              <a:t>Debrief</a:t>
            </a:r>
            <a:r>
              <a:rPr lang="en-US" sz="1200" kern="1200" baseline="0" dirty="0">
                <a:solidFill>
                  <a:schemeClr val="tx1"/>
                </a:solidFill>
                <a:latin typeface="+mn-lt"/>
                <a:ea typeface="+mn-ea"/>
                <a:cs typeface="+mn-cs"/>
              </a:rPr>
              <a:t> on learning (if you have facilitation kit, show intro video)</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9AA4BCF-9C61-C94E-8E7E-D181B63245DC}"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Have participants open the report.  Ask them to turn to page 2 to see the blue box in right</a:t>
            </a:r>
            <a:r>
              <a:rPr lang="en-US" baseline="0" dirty="0"/>
              <a:t> corner.  Important principles.  Provide a synopsis of each of these.</a:t>
            </a:r>
            <a:endParaRPr lang="en-US" dirty="0"/>
          </a:p>
          <a:p>
            <a:endParaRPr lang="en-US" dirty="0"/>
          </a:p>
          <a:p>
            <a:r>
              <a:rPr lang="en-US" dirty="0"/>
              <a:t>Then consider any other element you want to include, e.g., </a:t>
            </a:r>
          </a:p>
          <a:p>
            <a:r>
              <a:rPr lang="en-US" dirty="0"/>
              <a:t>	Neutral, common language</a:t>
            </a:r>
          </a:p>
          <a:p>
            <a:pPr lvl="1"/>
            <a:r>
              <a:rPr lang="en-US" dirty="0"/>
              <a:t>Not meant to label (person with this style)</a:t>
            </a:r>
          </a:p>
          <a:p>
            <a:pPr lvl="1"/>
            <a:r>
              <a:rPr lang="en-US" dirty="0"/>
              <a:t>Report to be personalized (you will do this on page 4 with an</a:t>
            </a:r>
            <a:r>
              <a:rPr lang="en-US" baseline="0" dirty="0"/>
              <a:t> activity) </a:t>
            </a:r>
            <a:endParaRPr lang="en-US" dirty="0"/>
          </a:p>
          <a:p>
            <a:pPr lvl="1"/>
            <a:r>
              <a:rPr lang="en-US" dirty="0"/>
              <a:t>Conversation starter</a:t>
            </a:r>
          </a:p>
          <a:p>
            <a:endParaRPr lang="en-US" dirty="0"/>
          </a:p>
        </p:txBody>
      </p:sp>
      <p:sp>
        <p:nvSpPr>
          <p:cNvPr id="4" name="Slide Number Placeholder 3"/>
          <p:cNvSpPr>
            <a:spLocks noGrp="1"/>
          </p:cNvSpPr>
          <p:nvPr>
            <p:ph type="sldNum" sz="quarter" idx="10"/>
          </p:nvPr>
        </p:nvSpPr>
        <p:spPr/>
        <p:txBody>
          <a:bodyPr/>
          <a:lstStyle/>
          <a:p>
            <a:fld id="{21EFB016-3AF0-DC47-B1DB-C27FDAB6F278}"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B9B57AD3-BBBA-294C-B87B-12662356A190}" type="slidenum">
              <a:rPr lang="en-US"/>
              <a:pPr/>
              <a:t>7</a:t>
            </a:fld>
            <a:endParaRPr lang="en-US"/>
          </a:p>
        </p:txBody>
      </p:sp>
      <p:sp>
        <p:nvSpPr>
          <p:cNvPr id="37891" name="Rectangle 7"/>
          <p:cNvSpPr txBox="1">
            <a:spLocks noGrp="1" noChangeArrowheads="1"/>
          </p:cNvSpPr>
          <p:nvPr/>
        </p:nvSpPr>
        <p:spPr bwMode="auto">
          <a:xfrm>
            <a:off x="3884614" y="8685213"/>
            <a:ext cx="2971800" cy="457200"/>
          </a:xfrm>
          <a:prstGeom prst="rect">
            <a:avLst/>
          </a:prstGeom>
          <a:noFill/>
          <a:ln w="9525">
            <a:noFill/>
            <a:miter lim="800000"/>
            <a:headEnd/>
            <a:tailEnd/>
          </a:ln>
          <a:effectLst/>
        </p:spPr>
        <p:txBody>
          <a:bodyPr lIns="91438" tIns="45719" rIns="91438" bIns="45719" anchor="b">
            <a:prstTxWarp prst="textNoShape">
              <a:avLst/>
            </a:prstTxWarp>
          </a:bodyPr>
          <a:lstStyle/>
          <a:p>
            <a:pPr algn="r"/>
            <a:fld id="{DF9991E9-6F79-E143-A2DF-41EC79283EAD}" type="slidenum">
              <a:rPr lang="en-US" sz="1200">
                <a:latin typeface="Times New Roman" pitchFamily="-83" charset="0"/>
              </a:rPr>
              <a:pPr algn="r"/>
              <a:t>7</a:t>
            </a:fld>
            <a:endParaRPr lang="en-US" sz="1200" dirty="0">
              <a:latin typeface="Times New Roman" pitchFamily="-83" charset="0"/>
            </a:endParaRPr>
          </a:p>
        </p:txBody>
      </p:sp>
      <p:sp>
        <p:nvSpPr>
          <p:cNvPr id="37892" name="Rectangle 2"/>
          <p:cNvSpPr>
            <a:spLocks noGrp="1" noRot="1" noChangeAspect="1" noChangeArrowheads="1" noTextEdit="1"/>
          </p:cNvSpPr>
          <p:nvPr>
            <p:ph type="sldImg"/>
          </p:nvPr>
        </p:nvSpPr>
        <p:spPr>
          <a:ln/>
        </p:spPr>
      </p:sp>
      <p:sp>
        <p:nvSpPr>
          <p:cNvPr id="37893" name="Rectangle 3"/>
          <p:cNvSpPr>
            <a:spLocks noGrp="1" noChangeArrowheads="1"/>
          </p:cNvSpPr>
          <p:nvPr>
            <p:ph type="body" idx="1"/>
          </p:nvPr>
        </p:nvSpPr>
        <p:spPr>
          <a:noFill/>
        </p:spPr>
        <p:txBody>
          <a:bodyPr>
            <a:normAutofit fontScale="70000" lnSpcReduction="20000"/>
          </a:bodyPr>
          <a:lstStyle/>
          <a:p>
            <a:r>
              <a:rPr lang="en-US" u="none" dirty="0"/>
              <a:t>Go over style.  Turn to page 3 to see dot location.</a:t>
            </a:r>
          </a:p>
          <a:p>
            <a:endParaRPr lang="en-US" u="none" dirty="0"/>
          </a:p>
          <a:p>
            <a:r>
              <a:rPr lang="en-US" u="none" dirty="0"/>
              <a:t>Then review page 5, which looks at a different map, that includes shading and priorities.</a:t>
            </a:r>
          </a:p>
          <a:p>
            <a:endParaRPr lang="en-US" u="sng" dirty="0"/>
          </a:p>
          <a:p>
            <a:r>
              <a:rPr lang="en-US" u="sng" dirty="0"/>
              <a:t>Location</a:t>
            </a:r>
          </a:p>
          <a:p>
            <a:r>
              <a:rPr lang="en-US" dirty="0"/>
              <a:t>The location of the communicates important information about the person’s DiSC style.  </a:t>
            </a:r>
          </a:p>
          <a:p>
            <a:r>
              <a:rPr lang="en-US" dirty="0"/>
              <a:t>Three regions within each basic style where a person’s dot may be located (illustrating 12 different regions), indicated their primary and secondary style.</a:t>
            </a:r>
          </a:p>
          <a:p>
            <a:r>
              <a:rPr lang="en-US" dirty="0"/>
              <a:t>(For each of these dots, clear </a:t>
            </a:r>
            <a:r>
              <a:rPr lang="en-US" dirty="0" err="1"/>
              <a:t>i</a:t>
            </a:r>
            <a:r>
              <a:rPr lang="en-US" dirty="0"/>
              <a:t> style, though answers could have shifted the dot to include a D or S secondary style.</a:t>
            </a:r>
          </a:p>
          <a:p>
            <a:endParaRPr lang="en-US" dirty="0"/>
          </a:p>
          <a:p>
            <a:r>
              <a:rPr lang="en-US" u="sng" dirty="0"/>
              <a:t>Inclination</a:t>
            </a:r>
          </a:p>
          <a:p>
            <a:r>
              <a:rPr lang="en-US" dirty="0"/>
              <a:t>How close is the dot to the center of the circle? </a:t>
            </a:r>
          </a:p>
          <a:p>
            <a:r>
              <a:rPr lang="en-US" dirty="0"/>
              <a:t>A dot’s distance from the edge of the circle shows how naturally inclined a person is to encompass the characteristics of his or her DiSC style.  </a:t>
            </a:r>
          </a:p>
          <a:p>
            <a:pPr>
              <a:defRPr/>
            </a:pPr>
            <a:r>
              <a:rPr lang="en-US" dirty="0">
                <a:latin typeface="Helvetica"/>
                <a:cs typeface="Helvetica"/>
              </a:rPr>
              <a:t>People whose dots fall close to the center of the circle are less inclined toward a particular style and find it fairly easy to relate to the priorities of other styles</a:t>
            </a:r>
            <a:r>
              <a:rPr lang="en-US" dirty="0">
                <a:latin typeface="Helvetica"/>
                <a:ea typeface="ＭＳ Ｐゴシック" pitchFamily="-65" charset="-128"/>
                <a:cs typeface="Helvetica"/>
              </a:rPr>
              <a:t>.</a:t>
            </a:r>
            <a:endParaRPr lang="en-US" dirty="0"/>
          </a:p>
          <a:p>
            <a:r>
              <a:rPr lang="en-US" dirty="0"/>
              <a:t>A person whose dot is close to the outer edge of the circle is probably very committed to his or her DiSC style.  Close to the center mean a slight inclination.</a:t>
            </a:r>
          </a:p>
          <a:p>
            <a:pPr defTabSz="457186">
              <a:defRPr/>
            </a:pPr>
            <a:r>
              <a:rPr lang="en-US" dirty="0">
                <a:latin typeface="Helvetica"/>
                <a:ea typeface="ＭＳ Ｐゴシック" pitchFamily="-65" charset="-128"/>
                <a:cs typeface="Helvetica"/>
              </a:rPr>
              <a:t>A person’s plot point </a:t>
            </a:r>
            <a:r>
              <a:rPr lang="en-US" dirty="0">
                <a:latin typeface="Helvetica"/>
                <a:cs typeface="Helvetica"/>
              </a:rPr>
              <a:t>can indicate how much energy it can take to flex to someone else’s priorities.</a:t>
            </a:r>
          </a:p>
          <a:p>
            <a:pPr defTabSz="457186">
              <a:defRPr/>
            </a:pPr>
            <a:endParaRPr lang="en-US" dirty="0">
              <a:latin typeface="Helvetica"/>
              <a:cs typeface="Helvetica"/>
            </a:endParaRPr>
          </a:p>
          <a:p>
            <a:pPr defTabSz="457186">
              <a:defRPr/>
            </a:pPr>
            <a:r>
              <a:rPr lang="en-US" u="sng" dirty="0" err="1">
                <a:latin typeface="Helvetica"/>
                <a:cs typeface="Helvetica"/>
              </a:rPr>
              <a:t>Circumplex</a:t>
            </a:r>
            <a:endParaRPr lang="en-US" u="sng" dirty="0">
              <a:latin typeface="Helvetica"/>
              <a:cs typeface="Helvetica"/>
            </a:endParaRPr>
          </a:p>
          <a:p>
            <a:pPr defTabSz="457186">
              <a:defRPr/>
            </a:pPr>
            <a:r>
              <a:rPr lang="en-US" dirty="0">
                <a:latin typeface="Helvetica"/>
                <a:cs typeface="Helvetica"/>
              </a:rPr>
              <a:t>The </a:t>
            </a:r>
            <a:r>
              <a:rPr lang="en-US" dirty="0" err="1">
                <a:latin typeface="Helvetica"/>
                <a:cs typeface="Helvetica"/>
              </a:rPr>
              <a:t>circumplex</a:t>
            </a:r>
            <a:r>
              <a:rPr lang="en-US" dirty="0">
                <a:latin typeface="Helvetica"/>
                <a:cs typeface="Helvetica"/>
              </a:rPr>
              <a:t> </a:t>
            </a:r>
            <a:r>
              <a:rPr lang="en-US" sz="1200" b="0" i="0" kern="1200" dirty="0">
                <a:solidFill>
                  <a:schemeClr val="tx1"/>
                </a:solidFill>
                <a:effectLst/>
                <a:latin typeface="+mn-lt"/>
                <a:ea typeface="+mn-ea"/>
                <a:cs typeface="+mn-cs"/>
              </a:rPr>
              <a:t>model is statistically significant, in that a priority (word around the circle) has more association to the priority next to it than across from it. This relates to the strong levels of multi-dimensional scaling.</a:t>
            </a:r>
            <a:endParaRPr lang="en-US" dirty="0">
              <a:latin typeface="Helvetica"/>
              <a:cs typeface="Helvetica"/>
            </a:endParaRPr>
          </a:p>
          <a:p>
            <a:pPr defTabSz="457186">
              <a:defRPr/>
            </a:pPr>
            <a:endParaRPr lang="en-US" dirty="0">
              <a:latin typeface="Helvetica"/>
              <a:cs typeface="Helvetica"/>
            </a:endParaRPr>
          </a:p>
          <a:p>
            <a:pPr defTabSz="457186">
              <a:defRPr/>
            </a:pPr>
            <a:endParaRPr lang="en-US" dirty="0">
              <a:latin typeface="Helvetica"/>
              <a:cs typeface="Helvetica"/>
            </a:endParaRPr>
          </a:p>
          <a:p>
            <a:pPr defTabSz="457186">
              <a:defRPr/>
            </a:pPr>
            <a:r>
              <a:rPr lang="en-US" u="sng" dirty="0">
                <a:latin typeface="Helvetica"/>
                <a:cs typeface="Helvetica"/>
              </a:rPr>
              <a:t>Shading + Priorities</a:t>
            </a:r>
          </a:p>
          <a:p>
            <a:pPr lvl="0"/>
            <a:r>
              <a:rPr lang="en-US" sz="1200" kern="1200" dirty="0">
                <a:solidFill>
                  <a:schemeClr val="tx1"/>
                </a:solidFill>
                <a:effectLst/>
                <a:latin typeface="+mn-lt"/>
                <a:ea typeface="+mn-ea"/>
                <a:cs typeface="+mn-cs"/>
              </a:rPr>
              <a:t>The eight words around the Everything DiSC Workplace map represent priorities, or the primary areas where people focus their energy.</a:t>
            </a:r>
          </a:p>
          <a:p>
            <a:pPr lvl="0"/>
            <a:r>
              <a:rPr lang="en-US" sz="1200" kern="1200" dirty="0">
                <a:solidFill>
                  <a:schemeClr val="tx1"/>
                </a:solidFill>
                <a:effectLst/>
                <a:latin typeface="+mn-lt"/>
                <a:ea typeface="+mn-ea"/>
                <a:cs typeface="+mn-cs"/>
              </a:rPr>
              <a:t>The three words closest to your dot are your primary priorities, and your personalized shading indicates whether you stretch to include any additional priorities.</a:t>
            </a:r>
          </a:p>
          <a:p>
            <a:pPr lvl="0"/>
            <a:r>
              <a:rPr lang="en-US" sz="1200" kern="1200" dirty="0">
                <a:solidFill>
                  <a:schemeClr val="tx1"/>
                </a:solidFill>
                <a:effectLst/>
                <a:latin typeface="+mn-lt"/>
                <a:ea typeface="+mn-ea"/>
                <a:cs typeface="+mn-cs"/>
              </a:rPr>
              <a:t>You will notice that these unexpected priorities are marked by striped shading. </a:t>
            </a:r>
          </a:p>
          <a:p>
            <a:pPr lvl="0"/>
            <a:r>
              <a:rPr lang="en-US" sz="1200" kern="1200" dirty="0">
                <a:solidFill>
                  <a:schemeClr val="tx1"/>
                </a:solidFill>
                <a:effectLst/>
                <a:latin typeface="+mn-lt"/>
                <a:ea typeface="+mn-ea"/>
                <a:cs typeface="+mn-cs"/>
              </a:rPr>
              <a:t>Sometimes people have four or five priorities.</a:t>
            </a:r>
          </a:p>
          <a:p>
            <a:pPr lvl="0"/>
            <a:r>
              <a:rPr lang="en-US" sz="1200" kern="1200" dirty="0">
                <a:solidFill>
                  <a:schemeClr val="tx1"/>
                </a:solidFill>
                <a:effectLst/>
                <a:latin typeface="+mn-lt"/>
                <a:ea typeface="+mn-ea"/>
                <a:cs typeface="+mn-cs"/>
              </a:rPr>
              <a:t>Your priorities describe what is important to YOU, and all combinations of priorities are equally important and valuable. </a:t>
            </a:r>
          </a:p>
          <a:p>
            <a:pPr lvl="0"/>
            <a:r>
              <a:rPr lang="en-US" sz="1200" kern="1200" dirty="0">
                <a:solidFill>
                  <a:schemeClr val="tx1"/>
                </a:solidFill>
                <a:effectLst/>
                <a:latin typeface="+mn-lt"/>
                <a:ea typeface="+mn-ea"/>
                <a:cs typeface="+mn-cs"/>
              </a:rPr>
              <a:t>Having five priorities is no better than having three, and vice versa.</a:t>
            </a:r>
          </a:p>
          <a:p>
            <a:pPr lvl="0"/>
            <a:r>
              <a:rPr lang="en-US" sz="1200" kern="1200" dirty="0">
                <a:solidFill>
                  <a:schemeClr val="tx1"/>
                </a:solidFill>
                <a:effectLst/>
                <a:latin typeface="+mn-lt"/>
                <a:ea typeface="+mn-ea"/>
                <a:cs typeface="+mn-cs"/>
              </a:rPr>
              <a:t>By learning about your priorities, you can gain a clearer picture of your style.</a:t>
            </a:r>
          </a:p>
          <a:p>
            <a:r>
              <a:rPr lang="en-US" sz="1200" kern="1200" dirty="0">
                <a:solidFill>
                  <a:schemeClr val="tx1"/>
                </a:solidFill>
                <a:effectLst/>
                <a:latin typeface="+mn-lt"/>
                <a:ea typeface="+mn-ea"/>
                <a:cs typeface="+mn-cs"/>
              </a:rPr>
              <a:t>You will also start to understand how you might relate to other styles.</a:t>
            </a:r>
            <a:r>
              <a:rPr lang="en-US" dirty="0">
                <a:effectLst/>
              </a:rPr>
              <a:t> </a:t>
            </a:r>
            <a:endParaRPr lang="en-US" dirty="0">
              <a:latin typeface="Helvetica"/>
              <a:cs typeface="Helvetica"/>
            </a:endParaRPr>
          </a:p>
          <a:p>
            <a:endParaRPr lang="en-US" dirty="0"/>
          </a:p>
          <a:p>
            <a:endParaRPr lang="en-US" dirty="0"/>
          </a:p>
          <a:p>
            <a:endParaRPr lang="en-US" dirty="0"/>
          </a:p>
          <a:p>
            <a:endParaRPr lang="en-US" dirty="0"/>
          </a:p>
          <a:p>
            <a:endParaRPr lang="en-US" dirty="0"/>
          </a:p>
          <a:p>
            <a:pPr eaLnBrk="1" hangingPunct="1"/>
            <a:endParaRPr lang="en-US" dirty="0">
              <a:latin typeface="Times New Roman" pitchFamily="-83"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miter lim="800000"/>
            <a:headEnd/>
            <a:tailEnd/>
          </a:ln>
        </p:spPr>
        <p:txBody>
          <a:bodyPr/>
          <a:lstStyle/>
          <a:p>
            <a:fld id="{2F4569E2-2A0C-D144-84B9-076B889DE0B7}" type="slidenum">
              <a:rPr lang="en-US"/>
              <a:pPr/>
              <a:t>8</a:t>
            </a:fld>
            <a:endParaRPr lang="en-US"/>
          </a:p>
        </p:txBody>
      </p:sp>
      <p:sp>
        <p:nvSpPr>
          <p:cNvPr id="38915" name="Rectangle 7"/>
          <p:cNvSpPr txBox="1">
            <a:spLocks noGrp="1" noChangeArrowheads="1"/>
          </p:cNvSpPr>
          <p:nvPr/>
        </p:nvSpPr>
        <p:spPr bwMode="auto">
          <a:xfrm>
            <a:off x="3884613" y="8685213"/>
            <a:ext cx="2971800" cy="457200"/>
          </a:xfrm>
          <a:prstGeom prst="rect">
            <a:avLst/>
          </a:prstGeom>
          <a:noFill/>
          <a:ln w="9525">
            <a:noFill/>
            <a:miter lim="800000"/>
            <a:headEnd/>
            <a:tailEnd/>
          </a:ln>
          <a:effectLst/>
        </p:spPr>
        <p:txBody>
          <a:bodyPr anchor="b">
            <a:prstTxWarp prst="textNoShape">
              <a:avLst/>
            </a:prstTxWarp>
          </a:bodyPr>
          <a:lstStyle/>
          <a:p>
            <a:pPr algn="r"/>
            <a:fld id="{67007BBD-A443-9444-A85F-147AB93A7CF2}" type="slidenum">
              <a:rPr lang="en-US" sz="1200">
                <a:latin typeface="Times New Roman" pitchFamily="-83" charset="0"/>
              </a:rPr>
              <a:pPr algn="r"/>
              <a:t>8</a:t>
            </a:fld>
            <a:endParaRPr lang="en-US" sz="1200">
              <a:latin typeface="Times New Roman" pitchFamily="-83" charset="0"/>
            </a:endParaRPr>
          </a:p>
        </p:txBody>
      </p:sp>
      <p:sp>
        <p:nvSpPr>
          <p:cNvPr id="38916"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noFill/>
        </p:spPr>
        <p:txBody>
          <a:bodyPr/>
          <a:lstStyle/>
          <a:p>
            <a:pPr eaLnBrk="1" hangingPunct="1"/>
            <a:r>
              <a:rPr lang="en-US" dirty="0">
                <a:latin typeface="Times New Roman" pitchFamily="-83" charset="0"/>
              </a:rPr>
              <a:t>Have people “personalize </a:t>
            </a:r>
          </a:p>
        </p:txBody>
      </p:sp>
    </p:spTree>
    <p:extLst>
      <p:ext uri="{BB962C8B-B14F-4D97-AF65-F5344CB8AC3E}">
        <p14:creationId xmlns:p14="http://schemas.microsoft.com/office/powerpoint/2010/main" val="1784962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miter lim="800000"/>
            <a:headEnd/>
            <a:tailEnd/>
          </a:ln>
        </p:spPr>
        <p:txBody>
          <a:bodyPr/>
          <a:lstStyle/>
          <a:p>
            <a:fld id="{22DA5090-BD79-0A42-AE0C-331052AE4E4B}" type="slidenum">
              <a:rPr lang="en-US"/>
              <a:pPr/>
              <a:t>9</a:t>
            </a:fld>
            <a:endParaRPr lang="en-US"/>
          </a:p>
        </p:txBody>
      </p:sp>
      <p:sp>
        <p:nvSpPr>
          <p:cNvPr id="43011" name="Rectangle 7"/>
          <p:cNvSpPr txBox="1">
            <a:spLocks noGrp="1" noChangeArrowheads="1"/>
          </p:cNvSpPr>
          <p:nvPr/>
        </p:nvSpPr>
        <p:spPr bwMode="auto">
          <a:xfrm>
            <a:off x="3884613" y="8685213"/>
            <a:ext cx="2971800" cy="457200"/>
          </a:xfrm>
          <a:prstGeom prst="rect">
            <a:avLst/>
          </a:prstGeom>
          <a:noFill/>
          <a:ln w="9525">
            <a:noFill/>
            <a:miter lim="800000"/>
            <a:headEnd/>
            <a:tailEnd/>
          </a:ln>
          <a:effectLst/>
        </p:spPr>
        <p:txBody>
          <a:bodyPr anchor="b">
            <a:prstTxWarp prst="textNoShape">
              <a:avLst/>
            </a:prstTxWarp>
          </a:bodyPr>
          <a:lstStyle/>
          <a:p>
            <a:pPr algn="r"/>
            <a:fld id="{67C637C3-5B55-AA41-90DF-911633E8C5A0}" type="slidenum">
              <a:rPr lang="en-US" sz="1200">
                <a:latin typeface="Times New Roman" pitchFamily="-83" charset="0"/>
              </a:rPr>
              <a:pPr algn="r"/>
              <a:t>9</a:t>
            </a:fld>
            <a:endParaRPr lang="en-US" sz="1200">
              <a:latin typeface="Times New Roman" pitchFamily="-83" charset="0"/>
            </a:endParaRPr>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p:spPr>
        <p:txBody>
          <a:bodyPr/>
          <a:lstStyle/>
          <a:p>
            <a:pPr eaLnBrk="1" hangingPunct="1"/>
            <a:r>
              <a:rPr lang="en-US" dirty="0">
                <a:latin typeface="Times New Roman" pitchFamily="-83" charset="0"/>
              </a:rPr>
              <a:t>Pair/Group/Trio:</a:t>
            </a:r>
          </a:p>
          <a:p>
            <a:pPr eaLnBrk="1" hangingPunct="1"/>
            <a:endParaRPr lang="en-US" dirty="0">
              <a:latin typeface="Times New Roman" pitchFamily="-83" charset="0"/>
            </a:endParaRPr>
          </a:p>
          <a:p>
            <a:pPr eaLnBrk="1" hangingPunct="1"/>
            <a:r>
              <a:rPr lang="en-US" dirty="0">
                <a:latin typeface="Times New Roman" pitchFamily="-83" charset="0"/>
              </a:rPr>
              <a:t>Discuss what you chose</a:t>
            </a:r>
          </a:p>
          <a:p>
            <a:pPr eaLnBrk="1" hangingPunct="1"/>
            <a:r>
              <a:rPr lang="en-US" dirty="0">
                <a:latin typeface="Times New Roman" pitchFamily="-83" charset="0"/>
              </a:rPr>
              <a:t>Give examples of how they have been true for</a:t>
            </a:r>
            <a:r>
              <a:rPr lang="en-US" baseline="0" dirty="0">
                <a:latin typeface="Times New Roman" pitchFamily="-83" charset="0"/>
              </a:rPr>
              <a:t> you</a:t>
            </a:r>
            <a:endParaRPr lang="en-US" dirty="0">
              <a:latin typeface="Times New Roman" pitchFamily="-83" charset="0"/>
            </a:endParaRPr>
          </a:p>
        </p:txBody>
      </p:sp>
    </p:spTree>
    <p:extLst>
      <p:ext uri="{BB962C8B-B14F-4D97-AF65-F5344CB8AC3E}">
        <p14:creationId xmlns:p14="http://schemas.microsoft.com/office/powerpoint/2010/main" val="443338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miter lim="800000"/>
            <a:headEnd/>
            <a:tailEnd/>
          </a:ln>
        </p:spPr>
        <p:txBody>
          <a:bodyPr/>
          <a:lstStyle/>
          <a:p>
            <a:fld id="{AF7DB342-35EA-414A-84DD-C95A2FB99E97}" type="slidenum">
              <a:rPr lang="en-US"/>
              <a:pPr/>
              <a:t>10</a:t>
            </a:fld>
            <a:endParaRPr lang="en-US"/>
          </a:p>
        </p:txBody>
      </p:sp>
      <p:sp>
        <p:nvSpPr>
          <p:cNvPr id="167939" name="Rectangle 2"/>
          <p:cNvSpPr>
            <a:spLocks noGrp="1" noRot="1" noChangeAspect="1" noChangeArrowheads="1" noTextEdit="1"/>
          </p:cNvSpPr>
          <p:nvPr>
            <p:ph type="sldImg"/>
          </p:nvPr>
        </p:nvSpPr>
        <p:spPr>
          <a:xfrm>
            <a:off x="3535363" y="685800"/>
            <a:ext cx="2179637" cy="1635125"/>
          </a:xfrm>
          <a:ln/>
        </p:spPr>
      </p:sp>
      <p:sp>
        <p:nvSpPr>
          <p:cNvPr id="167940" name="Rectangle 3"/>
          <p:cNvSpPr>
            <a:spLocks noGrp="1" noChangeArrowheads="1"/>
          </p:cNvSpPr>
          <p:nvPr>
            <p:ph type="body" idx="1"/>
          </p:nvPr>
        </p:nvSpPr>
        <p:spPr>
          <a:noFill/>
        </p:spPr>
        <p:txBody>
          <a:bodyPr/>
          <a:lstStyle/>
          <a:p>
            <a:r>
              <a:rPr lang="en-US" sz="1200" kern="1200" dirty="0">
                <a:solidFill>
                  <a:schemeClr val="tx1"/>
                </a:solidFill>
                <a:latin typeface="Times New Roman" pitchFamily="18" charset="0"/>
                <a:ea typeface="+mn-ea"/>
                <a:cs typeface="+mn-cs"/>
              </a:rPr>
              <a:t>ACTIVITY:  </a:t>
            </a:r>
          </a:p>
          <a:p>
            <a:r>
              <a:rPr lang="en-US" sz="1200" kern="1200" dirty="0">
                <a:solidFill>
                  <a:schemeClr val="tx1"/>
                </a:solidFill>
                <a:latin typeface="Times New Roman" pitchFamily="18" charset="0"/>
                <a:ea typeface="+mn-ea"/>
                <a:cs typeface="+mn-cs"/>
              </a:rPr>
              <a:t>Split groups by primary style</a:t>
            </a:r>
          </a:p>
          <a:p>
            <a:r>
              <a:rPr lang="en-US" sz="1200" kern="1200" dirty="0">
                <a:solidFill>
                  <a:schemeClr val="tx1"/>
                </a:solidFill>
                <a:latin typeface="Times New Roman" pitchFamily="18" charset="0"/>
                <a:ea typeface="+mn-ea"/>
                <a:cs typeface="+mn-cs"/>
              </a:rPr>
              <a:t>Instruct them to create a poster indicating a</a:t>
            </a:r>
            <a:r>
              <a:rPr lang="en-US" sz="1200" kern="1200" baseline="0" dirty="0">
                <a:solidFill>
                  <a:schemeClr val="tx1"/>
                </a:solidFill>
                <a:latin typeface="Times New Roman" pitchFamily="18" charset="0"/>
                <a:ea typeface="+mn-ea"/>
                <a:cs typeface="+mn-cs"/>
              </a:rPr>
              <a:t> day in the life of someone of that style (8-10 minutes)</a:t>
            </a:r>
          </a:p>
          <a:p>
            <a:r>
              <a:rPr lang="en-US" sz="1200" kern="1200" baseline="0" dirty="0">
                <a:solidFill>
                  <a:schemeClr val="tx1"/>
                </a:solidFill>
                <a:latin typeface="Times New Roman" pitchFamily="18" charset="0"/>
                <a:ea typeface="+mn-ea"/>
                <a:cs typeface="+mn-cs"/>
              </a:rPr>
              <a:t>Materials:  flip chart paper, markers participants can use anything else they want, encourage style expression</a:t>
            </a:r>
            <a:endParaRPr lang="en-US" sz="1200" kern="1200" dirty="0">
              <a:solidFill>
                <a:schemeClr val="tx1"/>
              </a:solidFill>
              <a:latin typeface="Times New Roman" pitchFamily="18" charset="0"/>
              <a:ea typeface="+mn-ea"/>
              <a:cs typeface="+mn-cs"/>
            </a:endParaRPr>
          </a:p>
          <a:p>
            <a:endParaRPr lang="en-US" sz="1200" kern="1200" dirty="0">
              <a:solidFill>
                <a:schemeClr val="tx1"/>
              </a:solidFill>
              <a:latin typeface="Times New Roman" pitchFamily="18" charset="0"/>
              <a:ea typeface="+mn-ea"/>
              <a:cs typeface="+mn-cs"/>
            </a:endParaRPr>
          </a:p>
          <a:p>
            <a:r>
              <a:rPr lang="en-US" sz="1200" kern="1200" dirty="0">
                <a:solidFill>
                  <a:schemeClr val="tx1"/>
                </a:solidFill>
                <a:latin typeface="Times New Roman" pitchFamily="18" charset="0"/>
                <a:ea typeface="+mn-ea"/>
                <a:cs typeface="+mn-cs"/>
              </a:rPr>
              <a:t>Have each group take a turn presenting its poster. (5 min each)</a:t>
            </a:r>
          </a:p>
          <a:p>
            <a:r>
              <a:rPr lang="en-US" sz="1200" i="1" kern="1200" dirty="0">
                <a:solidFill>
                  <a:schemeClr val="tx1"/>
                </a:solidFill>
                <a:latin typeface="Times New Roman" pitchFamily="18" charset="0"/>
                <a:ea typeface="+mn-ea"/>
                <a:cs typeface="+mn-cs"/>
              </a:rPr>
              <a:t>Allow the first group to present. Continue until all four styles have presented.  </a:t>
            </a:r>
          </a:p>
          <a:p>
            <a:endParaRPr lang="en-US" sz="1200" kern="1200" dirty="0">
              <a:solidFill>
                <a:schemeClr val="tx1"/>
              </a:solidFill>
              <a:latin typeface="Times New Roman" pitchFamily="18" charset="0"/>
              <a:ea typeface="+mn-ea"/>
              <a:cs typeface="+mn-cs"/>
            </a:endParaRPr>
          </a:p>
          <a:p>
            <a:r>
              <a:rPr lang="en-US" sz="1200" kern="1200" dirty="0">
                <a:solidFill>
                  <a:schemeClr val="tx1"/>
                </a:solidFill>
                <a:latin typeface="Times New Roman" pitchFamily="18" charset="0"/>
                <a:ea typeface="+mn-ea"/>
                <a:cs typeface="+mn-cs"/>
              </a:rPr>
              <a:t>If others do not ask questions, her</a:t>
            </a:r>
            <a:r>
              <a:rPr lang="en-US" sz="1200" kern="1200" baseline="0" dirty="0">
                <a:solidFill>
                  <a:schemeClr val="tx1"/>
                </a:solidFill>
                <a:latin typeface="Times New Roman" pitchFamily="18" charset="0"/>
                <a:ea typeface="+mn-ea"/>
                <a:cs typeface="+mn-cs"/>
              </a:rPr>
              <a:t>e are some possible</a:t>
            </a:r>
            <a:r>
              <a:rPr lang="en-US" sz="1200" kern="1200" dirty="0">
                <a:solidFill>
                  <a:schemeClr val="tx1"/>
                </a:solidFill>
                <a:latin typeface="Times New Roman" pitchFamily="18" charset="0"/>
                <a:ea typeface="+mn-ea"/>
                <a:cs typeface="+mn-cs"/>
              </a:rPr>
              <a:t> follow-up questions:  	</a:t>
            </a:r>
          </a:p>
          <a:p>
            <a:pPr marL="171450" indent="-171450">
              <a:buFontTx/>
              <a:buChar char="-"/>
            </a:pPr>
            <a:r>
              <a:rPr lang="en-US" sz="1200" kern="1200" dirty="0">
                <a:solidFill>
                  <a:schemeClr val="tx1"/>
                </a:solidFill>
                <a:latin typeface="Times New Roman" pitchFamily="18" charset="0"/>
                <a:ea typeface="+mn-ea"/>
                <a:cs typeface="+mn-cs"/>
              </a:rPr>
              <a:t>What is your greatest contribution to the workplace?  	</a:t>
            </a:r>
          </a:p>
          <a:p>
            <a:pPr marL="171450" indent="-171450">
              <a:buFontTx/>
              <a:buChar char="-"/>
            </a:pPr>
            <a:r>
              <a:rPr lang="en-US" sz="1200" kern="1200" dirty="0">
                <a:solidFill>
                  <a:schemeClr val="tx1"/>
                </a:solidFill>
                <a:latin typeface="Times New Roman" pitchFamily="18" charset="0"/>
                <a:ea typeface="+mn-ea"/>
                <a:cs typeface="+mn-cs"/>
              </a:rPr>
              <a:t>How are you misunderstood?  </a:t>
            </a:r>
          </a:p>
          <a:p>
            <a:pPr marL="171450" indent="-171450">
              <a:buFontTx/>
              <a:buChar char="-"/>
            </a:pPr>
            <a:r>
              <a:rPr lang="en-US" sz="1200" kern="1200" dirty="0">
                <a:solidFill>
                  <a:schemeClr val="tx1"/>
                </a:solidFill>
                <a:latin typeface="Times New Roman" pitchFamily="18" charset="0"/>
                <a:ea typeface="+mn-ea"/>
                <a:cs typeface="+mn-cs"/>
              </a:rPr>
              <a:t>What is your</a:t>
            </a:r>
            <a:r>
              <a:rPr lang="en-US" sz="1200" kern="1200" baseline="0" dirty="0">
                <a:solidFill>
                  <a:schemeClr val="tx1"/>
                </a:solidFill>
                <a:latin typeface="Times New Roman" pitchFamily="18" charset="0"/>
                <a:ea typeface="+mn-ea"/>
                <a:cs typeface="+mn-cs"/>
              </a:rPr>
              <a:t> biggest</a:t>
            </a:r>
            <a:r>
              <a:rPr lang="en-US" sz="1200" kern="1200" dirty="0">
                <a:solidFill>
                  <a:schemeClr val="tx1"/>
                </a:solidFill>
                <a:latin typeface="Times New Roman" pitchFamily="18" charset="0"/>
                <a:ea typeface="+mn-ea"/>
                <a:cs typeface="+mn-cs"/>
              </a:rPr>
              <a:t> fear?	</a:t>
            </a:r>
          </a:p>
          <a:p>
            <a:pPr marL="171450" indent="-171450">
              <a:buFontTx/>
              <a:buChar char="-"/>
            </a:pPr>
            <a:r>
              <a:rPr lang="en-US" sz="1200" kern="1200" dirty="0">
                <a:solidFill>
                  <a:schemeClr val="tx1"/>
                </a:solidFill>
                <a:latin typeface="Times New Roman" pitchFamily="18" charset="0"/>
                <a:ea typeface="+mn-ea"/>
                <a:cs typeface="+mn-cs"/>
              </a:rPr>
              <a:t>How do you prefer to receive feedback?</a:t>
            </a:r>
          </a:p>
          <a:p>
            <a:r>
              <a:rPr lang="en-US" sz="1200" kern="1200" dirty="0">
                <a:solidFill>
                  <a:schemeClr val="tx1"/>
                </a:solidFill>
                <a:latin typeface="Times New Roman" pitchFamily="18" charset="0"/>
                <a:ea typeface="+mn-ea"/>
                <a:cs typeface="+mn-cs"/>
              </a:rPr>
              <a:t> </a:t>
            </a:r>
          </a:p>
          <a:p>
            <a:r>
              <a:rPr lang="en-US" sz="1200" b="1" kern="1200" cap="all" dirty="0">
                <a:solidFill>
                  <a:schemeClr val="tx1"/>
                </a:solidFill>
                <a:latin typeface="Times New Roman" pitchFamily="18" charset="0"/>
                <a:ea typeface="+mn-ea"/>
                <a:cs typeface="+mn-cs"/>
              </a:rPr>
              <a:t>ask:</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8" charset="0"/>
                <a:ea typeface="+mn-ea"/>
                <a:cs typeface="+mn-cs"/>
              </a:rPr>
              <a:t>What did you learn about styles that are different from yours? What </a:t>
            </a:r>
            <a:r>
              <a:rPr lang="en-US" sz="1200" b="1" kern="1200" dirty="0">
                <a:solidFill>
                  <a:schemeClr val="tx1"/>
                </a:solidFill>
                <a:latin typeface="Times New Roman" pitchFamily="18" charset="0"/>
                <a:ea typeface="+mn-ea"/>
                <a:cs typeface="+mn-cs"/>
              </a:rPr>
              <a:t>Aha </a:t>
            </a:r>
            <a:r>
              <a:rPr lang="en-US" sz="1200" kern="1200" dirty="0">
                <a:solidFill>
                  <a:schemeClr val="tx1"/>
                </a:solidFill>
                <a:latin typeface="Times New Roman" pitchFamily="18" charset="0"/>
                <a:ea typeface="+mn-ea"/>
                <a:cs typeface="+mn-cs"/>
              </a:rPr>
              <a:t>moments did you have hearing from other styles</a:t>
            </a:r>
            <a:r>
              <a:rPr lang="en-US" sz="1200" i="1" kern="1200" dirty="0">
                <a:solidFill>
                  <a:schemeClr val="tx1"/>
                </a:solidFill>
                <a:latin typeface="Times New Roman" pitchFamily="18" charset="0"/>
                <a:ea typeface="+mn-ea"/>
                <a:cs typeface="+mn-cs"/>
              </a:rPr>
              <a:t>?</a:t>
            </a:r>
            <a:endParaRPr lang="en-US" sz="1200" kern="1200" dirty="0">
              <a:solidFill>
                <a:schemeClr val="tx1"/>
              </a:solidFill>
              <a:latin typeface="Times New Roman" pitchFamily="18" charset="0"/>
              <a:ea typeface="+mn-ea"/>
              <a:cs typeface="+mn-cs"/>
            </a:endParaRPr>
          </a:p>
          <a:p>
            <a:r>
              <a:rPr lang="en-US" sz="1200" i="1" kern="1200" dirty="0">
                <a:solidFill>
                  <a:schemeClr val="tx1"/>
                </a:solidFill>
                <a:latin typeface="Times New Roman" pitchFamily="18" charset="0"/>
                <a:ea typeface="+mn-ea"/>
                <a:cs typeface="+mn-cs"/>
              </a:rPr>
              <a:t>Take a variety of responses and facilitate discussion.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p:txBody>
          <a:bodyPr wrap="square" numCol="1" anchor="t" anchorCtr="0" compatLnSpc="1">
            <a:prstTxWarp prst="textNoShape">
              <a:avLst/>
            </a:prstTxWarp>
            <a:normAutofit/>
          </a:bodyPr>
          <a:lstStyle/>
          <a:p>
            <a:pPr eaLnBrk="1" hangingPunct="1">
              <a:buFont typeface="Wingdings 3" pitchFamily="-84" charset="2"/>
              <a:buNone/>
              <a:defRPr/>
            </a:pPr>
            <a:endParaRPr lang="en-US" dirty="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BA059C-55E4-4B43-BF86-7F5DCC22F113}" type="slidenum">
              <a:rPr lang="en-US">
                <a:latin typeface="Arial" pitchFamily="-1" charset="0"/>
                <a:ea typeface="ＭＳ Ｐゴシック" pitchFamily="-1" charset="-128"/>
                <a:cs typeface="ＭＳ Ｐゴシック" pitchFamily="-1" charset="-128"/>
              </a:rPr>
              <a:pPr/>
              <a:t>12</a:t>
            </a:fld>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3"/>
          <p:cNvSpPr/>
          <p:nvPr/>
        </p:nvSpPr>
        <p:spPr>
          <a:xfrm>
            <a:off x="433677" y="1177206"/>
            <a:ext cx="8253123" cy="38723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bg1"/>
              </a:solidFill>
            </a:endParaRPr>
          </a:p>
        </p:txBody>
      </p:sp>
      <p:sp>
        <p:nvSpPr>
          <p:cNvPr id="5" name="Rectangle 4"/>
          <p:cNvSpPr/>
          <p:nvPr userDrawn="1"/>
        </p:nvSpPr>
        <p:spPr>
          <a:xfrm>
            <a:off x="241300" y="161206"/>
            <a:ext cx="8674100" cy="203200"/>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241300" y="6451600"/>
            <a:ext cx="8674100" cy="8890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761369F-A3D7-8648-8D2B-0DA6390C7C4A}" type="datetimeFigureOut">
              <a:rPr lang="en-US" smtClean="0"/>
              <a:pPr/>
              <a:t>12/20/24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5CDF494-7A35-954E-A162-A9DA6412F89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761369F-A3D7-8648-8D2B-0DA6390C7C4A}" type="datetimeFigureOut">
              <a:rPr lang="en-US" smtClean="0"/>
              <a:pPr/>
              <a:t>12/20/24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5CDF494-7A35-954E-A162-A9DA6412F89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990600"/>
          </a:xfrm>
        </p:spPr>
        <p:txBody>
          <a:bodyPr/>
          <a:lstStyle/>
          <a:p>
            <a:r>
              <a:rPr lang="en-US"/>
              <a:t>Click to edit Master title style</a:t>
            </a:r>
          </a:p>
        </p:txBody>
      </p:sp>
      <p:sp>
        <p:nvSpPr>
          <p:cNvPr id="3" name="Table Placeholder 2"/>
          <p:cNvSpPr>
            <a:spLocks noGrp="1"/>
          </p:cNvSpPr>
          <p:nvPr>
            <p:ph type="tbl" idx="1"/>
          </p:nvPr>
        </p:nvSpPr>
        <p:spPr>
          <a:xfrm>
            <a:off x="304800" y="1219200"/>
            <a:ext cx="8534400" cy="4648200"/>
          </a:xfrm>
        </p:spPr>
        <p:txBody>
          <a:bodyPr/>
          <a:lstStyle/>
          <a:p>
            <a:r>
              <a:rPr lang="en-US"/>
              <a:t>Click icon to add table</a:t>
            </a:r>
          </a:p>
        </p:txBody>
      </p:sp>
      <p:sp>
        <p:nvSpPr>
          <p:cNvPr id="4" name="Rectangle 8"/>
          <p:cNvSpPr>
            <a:spLocks noGrp="1" noChangeArrowheads="1"/>
          </p:cNvSpPr>
          <p:nvPr>
            <p:ph type="sldNum" sz="quarter" idx="4"/>
          </p:nvPr>
        </p:nvSpPr>
        <p:spPr bwMode="auto">
          <a:xfrm>
            <a:off x="8345077" y="6384263"/>
            <a:ext cx="363176"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chemeClr val="accent5">
                    <a:lumMod val="10000"/>
                  </a:schemeClr>
                </a:solidFill>
                <a:latin typeface="+mj-lt"/>
              </a:defRPr>
            </a:lvl1pPr>
          </a:lstStyle>
          <a:p>
            <a:fld id="{7462534D-3454-874E-8660-81885D00F6CC}" type="slidenum">
              <a:rPr lang="en-US"/>
              <a:pPr/>
              <a:t>‹#›</a:t>
            </a:fld>
            <a:endParaRPr lang="en-US"/>
          </a:p>
        </p:txBody>
      </p:sp>
      <p:sp>
        <p:nvSpPr>
          <p:cNvPr id="5" name="Footer Placeholder 10"/>
          <p:cNvSpPr>
            <a:spLocks noGrp="1"/>
          </p:cNvSpPr>
          <p:nvPr>
            <p:ph type="ftr" sz="quarter" idx="3"/>
          </p:nvPr>
        </p:nvSpPr>
        <p:spPr>
          <a:xfrm>
            <a:off x="3124199" y="6356350"/>
            <a:ext cx="5220877" cy="365125"/>
          </a:xfrm>
          <a:prstGeom prst="rect">
            <a:avLst/>
          </a:prstGeom>
        </p:spPr>
        <p:txBody>
          <a:bodyPr vert="horz" wrap="none" lIns="91440" tIns="45720" rIns="91440" bIns="45720" rtlCol="0" anchor="t"/>
          <a:lstStyle>
            <a:lvl1pPr algn="ctr">
              <a:defRPr sz="1200" baseline="0">
                <a:solidFill>
                  <a:srgbClr val="0D1623"/>
                </a:solidFill>
              </a:defRPr>
            </a:lvl1pPr>
          </a:lstStyle>
          <a:p>
            <a:pPr algn="r"/>
            <a:r>
              <a:rPr lang="en-US"/>
              <a:t>Fundamentals of People Development    | </a:t>
            </a:r>
          </a:p>
        </p:txBody>
      </p:sp>
    </p:spTree>
    <p:extLst>
      <p:ext uri="{BB962C8B-B14F-4D97-AF65-F5344CB8AC3E}">
        <p14:creationId xmlns:p14="http://schemas.microsoft.com/office/powerpoint/2010/main" val="2837168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2"/>
            <a:ext cx="8229600" cy="1143000"/>
          </a:xfrm>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000">
                <a:solidFill>
                  <a:schemeClr val="tx1">
                    <a:lumMod val="95000"/>
                    <a:lumOff val="5000"/>
                  </a:schemeClr>
                </a:solidFill>
              </a:defRPr>
            </a:lvl1pPr>
            <a:lvl2pPr>
              <a:defRPr sz="1800">
                <a:solidFill>
                  <a:schemeClr val="tx1">
                    <a:lumMod val="95000"/>
                    <a:lumOff val="5000"/>
                  </a:schemeClr>
                </a:solidFill>
              </a:defRPr>
            </a:lvl2pPr>
            <a:lvl3pPr>
              <a:defRPr sz="1600">
                <a:solidFill>
                  <a:schemeClr val="tx1">
                    <a:lumMod val="95000"/>
                    <a:lumOff val="5000"/>
                  </a:schemeClr>
                </a:solidFill>
              </a:defRPr>
            </a:lvl3pPr>
            <a:lvl4pPr>
              <a:defRPr sz="1400">
                <a:solidFill>
                  <a:schemeClr val="tx1">
                    <a:lumMod val="95000"/>
                    <a:lumOff val="5000"/>
                  </a:schemeClr>
                </a:solidFill>
              </a:defRPr>
            </a:lvl4pPr>
            <a:lvl5pPr>
              <a:defRPr sz="1400">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241300" y="1117600"/>
            <a:ext cx="8674100" cy="203200"/>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241300" y="6451600"/>
            <a:ext cx="8674100" cy="8890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5CDF494-7A35-954E-A162-A9DA6412F890}" type="slidenum">
              <a:rPr lang="en-US" smtClean="0"/>
              <a:pPr/>
              <a:t>‹#›</a:t>
            </a:fld>
            <a:endParaRPr lang="en-US"/>
          </a:p>
        </p:txBody>
      </p:sp>
      <p:sp>
        <p:nvSpPr>
          <p:cNvPr id="5" name="Rectangle 4"/>
          <p:cNvSpPr/>
          <p:nvPr/>
        </p:nvSpPr>
        <p:spPr>
          <a:xfrm>
            <a:off x="433677" y="1177206"/>
            <a:ext cx="8253123" cy="38723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5CDF494-7A35-954E-A162-A9DA6412F890}" type="slidenum">
              <a:rPr lang="en-US" smtClean="0"/>
              <a:pPr/>
              <a:t>‹#›</a:t>
            </a:fld>
            <a:endParaRPr lang="en-US"/>
          </a:p>
        </p:txBody>
      </p:sp>
      <p:sp>
        <p:nvSpPr>
          <p:cNvPr id="6" name="Rectangle 5"/>
          <p:cNvSpPr/>
          <p:nvPr userDrawn="1"/>
        </p:nvSpPr>
        <p:spPr>
          <a:xfrm>
            <a:off x="241300" y="1117600"/>
            <a:ext cx="8674100" cy="203200"/>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241300" y="6451600"/>
            <a:ext cx="8674100" cy="8890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241300" y="1117600"/>
            <a:ext cx="8674100" cy="203200"/>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241300" y="6451600"/>
            <a:ext cx="8674100" cy="8890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5CDF494-7A35-954E-A162-A9DA6412F89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CDF494-7A35-954E-A162-A9DA6412F890}" type="slidenum">
              <a:rPr lang="en-US" smtClean="0"/>
              <a:pPr/>
              <a:t>‹#›</a:t>
            </a:fld>
            <a:endParaRPr lang="en-US"/>
          </a:p>
        </p:txBody>
      </p:sp>
      <p:sp>
        <p:nvSpPr>
          <p:cNvPr id="6" name="Rectangle 5"/>
          <p:cNvSpPr/>
          <p:nvPr/>
        </p:nvSpPr>
        <p:spPr>
          <a:xfrm>
            <a:off x="433677" y="1177206"/>
            <a:ext cx="8253123" cy="38723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bg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5CDF494-7A35-954E-A162-A9DA6412F89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5CDF494-7A35-954E-A162-A9DA6412F89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8375"/>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CDF494-7A35-954E-A162-A9DA6412F89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457200" rtl="0" eaLnBrk="1" latinLnBrk="0" hangingPunct="1">
        <a:spcBef>
          <a:spcPct val="0"/>
        </a:spcBef>
        <a:buNone/>
        <a:defRPr sz="4200" b="0" i="0" kern="1200">
          <a:solidFill>
            <a:schemeClr val="tx1"/>
          </a:solidFill>
          <a:latin typeface="Helvetica Neue Light"/>
          <a:ea typeface="+mj-ea"/>
          <a:cs typeface="Helvetica Neue Light"/>
        </a:defRPr>
      </a:lvl1pPr>
    </p:titleStyle>
    <p:bodyStyle>
      <a:lvl1pPr marL="342900" indent="-342900" algn="l" defTabSz="457200" rtl="0" eaLnBrk="1" latinLnBrk="0" hangingPunct="1">
        <a:spcBef>
          <a:spcPct val="20000"/>
        </a:spcBef>
        <a:spcAft>
          <a:spcPts val="0"/>
        </a:spcAft>
        <a:buFont typeface="Arial"/>
        <a:buChar char="•"/>
        <a:defRPr sz="3200" kern="1200">
          <a:solidFill>
            <a:schemeClr val="tx1"/>
          </a:solidFill>
          <a:latin typeface="Helvetica Neue"/>
          <a:ea typeface="+mn-ea"/>
          <a:cs typeface="Helvetica Neue"/>
        </a:defRPr>
      </a:lvl1pPr>
      <a:lvl2pPr marL="742950" indent="-285750" algn="l" defTabSz="457200" rtl="0" eaLnBrk="1" latinLnBrk="0" hangingPunct="1">
        <a:spcBef>
          <a:spcPct val="20000"/>
        </a:spcBef>
        <a:buFont typeface="Arial"/>
        <a:buChar char="–"/>
        <a:defRPr sz="2800" kern="1200">
          <a:solidFill>
            <a:schemeClr val="tx1"/>
          </a:solidFill>
          <a:latin typeface="Helvetica Neue"/>
          <a:ea typeface="+mn-ea"/>
          <a:cs typeface="Helvetica Neue"/>
        </a:defRPr>
      </a:lvl2pPr>
      <a:lvl3pPr marL="1143000" indent="-228600" algn="l" defTabSz="457200" rtl="0" eaLnBrk="1" latinLnBrk="0" hangingPunct="1">
        <a:spcBef>
          <a:spcPct val="20000"/>
        </a:spcBef>
        <a:buFont typeface="Arial"/>
        <a:buChar char="•"/>
        <a:defRPr sz="2400" kern="1200">
          <a:solidFill>
            <a:schemeClr val="tx1"/>
          </a:solidFill>
          <a:latin typeface="Helvetica Neue"/>
          <a:ea typeface="+mn-ea"/>
          <a:cs typeface="Helvetica Neue"/>
        </a:defRPr>
      </a:lvl3pPr>
      <a:lvl4pPr marL="1600200" indent="-228600" algn="l" defTabSz="457200" rtl="0" eaLnBrk="1" latinLnBrk="0" hangingPunct="1">
        <a:spcBef>
          <a:spcPct val="20000"/>
        </a:spcBef>
        <a:buFont typeface="Arial"/>
        <a:buChar char="–"/>
        <a:defRPr sz="2000" kern="1200">
          <a:solidFill>
            <a:schemeClr val="tx1"/>
          </a:solidFill>
          <a:latin typeface="Helvetica Neue"/>
          <a:ea typeface="+mn-ea"/>
          <a:cs typeface="Helvetica Neue"/>
        </a:defRPr>
      </a:lvl4pPr>
      <a:lvl5pPr marL="2057400" indent="-228600" algn="l" defTabSz="457200" rtl="0" eaLnBrk="1" latinLnBrk="0" hangingPunct="1">
        <a:spcBef>
          <a:spcPct val="20000"/>
        </a:spcBef>
        <a:buFont typeface="Arial"/>
        <a:buChar char="»"/>
        <a:defRPr sz="2000" kern="1200">
          <a:solidFill>
            <a:schemeClr val="tx1"/>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Understanding DiSC Styles</a:t>
            </a:r>
            <a:br>
              <a:rPr lang="en-US" dirty="0"/>
            </a:br>
            <a:br>
              <a:rPr lang="en-US" dirty="0"/>
            </a:br>
            <a:r>
              <a:rPr lang="en-US" sz="3111" dirty="0">
                <a:solidFill>
                  <a:schemeClr val="tx1">
                    <a:lumMod val="50000"/>
                    <a:lumOff val="50000"/>
                  </a:schemeClr>
                </a:solidFill>
              </a:rPr>
              <a:t>Everything DiSC Workplace</a:t>
            </a:r>
            <a:endParaRPr lang="en-US" dirty="0"/>
          </a:p>
        </p:txBody>
      </p:sp>
      <p:sp>
        <p:nvSpPr>
          <p:cNvPr id="3" name="Subtitle 2"/>
          <p:cNvSpPr>
            <a:spLocks noGrp="1"/>
          </p:cNvSpPr>
          <p:nvPr>
            <p:ph type="subTitle" idx="1"/>
          </p:nvPr>
        </p:nvSpPr>
        <p:spPr/>
        <p:txBody>
          <a:bodyPr>
            <a:normAutofit/>
          </a:bodyPr>
          <a:lstStyle/>
          <a:p>
            <a:endParaRPr lang="en-US" dirty="0"/>
          </a:p>
          <a:p>
            <a:endParaRPr lang="en-US" dirty="0"/>
          </a:p>
          <a:p>
            <a:pPr algn="r"/>
            <a:r>
              <a:rPr lang="en-US" sz="2000" dirty="0"/>
              <a:t>Half-day program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3"/>
          <p:cNvSpPr>
            <a:spLocks noGrp="1" noChangeArrowheads="1"/>
          </p:cNvSpPr>
          <p:nvPr>
            <p:ph type="title"/>
          </p:nvPr>
        </p:nvSpPr>
        <p:spPr/>
        <p:txBody>
          <a:bodyPr/>
          <a:lstStyle/>
          <a:p>
            <a:r>
              <a:rPr lang="en-US"/>
              <a:t>A Day in the Life </a:t>
            </a:r>
          </a:p>
        </p:txBody>
      </p:sp>
      <p:sp>
        <p:nvSpPr>
          <p:cNvPr id="10" name="Content Placeholder 9"/>
          <p:cNvSpPr>
            <a:spLocks noGrp="1"/>
          </p:cNvSpPr>
          <p:nvPr>
            <p:ph idx="1"/>
          </p:nvPr>
        </p:nvSpPr>
        <p:spPr>
          <a:xfrm>
            <a:off x="457199" y="1600200"/>
            <a:ext cx="6588177" cy="4525963"/>
          </a:xfrm>
        </p:spPr>
        <p:txBody>
          <a:bodyPr/>
          <a:lstStyle/>
          <a:p>
            <a:pPr>
              <a:buNone/>
            </a:pPr>
            <a:r>
              <a:rPr lang="en-US" dirty="0"/>
              <a:t>Present a day in the life of someone with your style</a:t>
            </a:r>
          </a:p>
          <a:p>
            <a:r>
              <a:rPr lang="en-US" dirty="0"/>
              <a:t>Create a poster</a:t>
            </a:r>
          </a:p>
          <a:p>
            <a:r>
              <a:rPr lang="en-US" dirty="0"/>
              <a:t>Use your profile and self-knowledge</a:t>
            </a:r>
          </a:p>
          <a:p>
            <a:r>
              <a:rPr lang="en-US" dirty="0"/>
              <a:t>Use pictures and words</a:t>
            </a:r>
          </a:p>
        </p:txBody>
      </p:sp>
      <p:sp>
        <p:nvSpPr>
          <p:cNvPr id="34818" name="Slide Number Placeholder 4"/>
          <p:cNvSpPr>
            <a:spLocks noGrp="1"/>
          </p:cNvSpPr>
          <p:nvPr>
            <p:ph type="sldNum" sz="quarter" idx="4294967295"/>
          </p:nvPr>
        </p:nvSpPr>
        <p:spPr>
          <a:xfrm>
            <a:off x="6553200" y="6356350"/>
            <a:ext cx="2133600" cy="365125"/>
          </a:xfrm>
        </p:spPr>
        <p:txBody>
          <a:bodyPr/>
          <a:lstStyle/>
          <a:p>
            <a:fld id="{15E8084C-8536-D144-B3AE-71DB7D719D64}"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C0CA8-CAA9-F742-AC8D-F4981CD9D819}"/>
              </a:ext>
            </a:extLst>
          </p:cNvPr>
          <p:cNvSpPr>
            <a:spLocks noGrp="1"/>
          </p:cNvSpPr>
          <p:nvPr>
            <p:ph type="title"/>
          </p:nvPr>
        </p:nvSpPr>
        <p:spPr/>
        <p:txBody>
          <a:bodyPr>
            <a:normAutofit/>
          </a:bodyPr>
          <a:lstStyle/>
          <a:p>
            <a:r>
              <a:rPr lang="en-US" dirty="0"/>
              <a:t>Style Poster Presentations</a:t>
            </a:r>
          </a:p>
        </p:txBody>
      </p:sp>
      <p:pic>
        <p:nvPicPr>
          <p:cNvPr id="4" name="Content Placeholder 8">
            <a:extLst>
              <a:ext uri="{FF2B5EF4-FFF2-40B4-BE49-F238E27FC236}">
                <a16:creationId xmlns:a16="http://schemas.microsoft.com/office/drawing/2014/main" id="{ADE1EBBE-13B5-0042-ACBE-015E39B6188C}"/>
              </a:ext>
            </a:extLst>
          </p:cNvPr>
          <p:cNvPicPr>
            <a:picLocks noChangeAspect="1"/>
          </p:cNvPicPr>
          <p:nvPr/>
        </p:nvPicPr>
        <p:blipFill>
          <a:blip r:embed="rId2"/>
          <a:stretch>
            <a:fillRect/>
          </a:stretch>
        </p:blipFill>
        <p:spPr>
          <a:xfrm>
            <a:off x="5041732" y="1600200"/>
            <a:ext cx="3817035" cy="4746545"/>
          </a:xfrm>
          <a:prstGeom prst="rect">
            <a:avLst/>
          </a:prstGeom>
          <a:effectLst>
            <a:glow rad="101600">
              <a:schemeClr val="bg2">
                <a:lumMod val="90000"/>
                <a:alpha val="60000"/>
              </a:schemeClr>
            </a:glow>
          </a:effectLst>
        </p:spPr>
      </p:pic>
    </p:spTree>
    <p:extLst>
      <p:ext uri="{BB962C8B-B14F-4D97-AF65-F5344CB8AC3E}">
        <p14:creationId xmlns:p14="http://schemas.microsoft.com/office/powerpoint/2010/main" val="197857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Action Plan</a:t>
            </a:r>
          </a:p>
        </p:txBody>
      </p:sp>
      <p:sp>
        <p:nvSpPr>
          <p:cNvPr id="15" name="Content Placeholder 14"/>
          <p:cNvSpPr>
            <a:spLocks noGrp="1"/>
          </p:cNvSpPr>
          <p:nvPr>
            <p:ph idx="1"/>
          </p:nvPr>
        </p:nvSpPr>
        <p:spPr>
          <a:xfrm>
            <a:off x="457200" y="1641327"/>
            <a:ext cx="3635115" cy="4386250"/>
          </a:xfrm>
        </p:spPr>
        <p:txBody>
          <a:bodyPr>
            <a:normAutofit/>
          </a:bodyPr>
          <a:lstStyle/>
          <a:p>
            <a:pPr marL="0" indent="0">
              <a:buNone/>
            </a:pPr>
            <a:r>
              <a:rPr lang="en-US" sz="1800" dirty="0"/>
              <a:t>Write an action plan</a:t>
            </a:r>
          </a:p>
          <a:p>
            <a:r>
              <a:rPr lang="en-US" sz="1800" dirty="0"/>
              <a:t>Refer to ideas from profile </a:t>
            </a:r>
            <a:r>
              <a:rPr lang="en-US" sz="1800" b="1" dirty="0"/>
              <a:t>page</a:t>
            </a:r>
            <a:r>
              <a:rPr lang="en-US" sz="1600" b="1" dirty="0"/>
              <a:t>   WP-4</a:t>
            </a:r>
          </a:p>
          <a:p>
            <a:r>
              <a:rPr lang="en-US" sz="1800" dirty="0"/>
              <a:t>Create a strategy on one of the three items</a:t>
            </a:r>
          </a:p>
          <a:p>
            <a:pPr lvl="1"/>
            <a:r>
              <a:rPr lang="en-US" sz="1600" dirty="0"/>
              <a:t>When would you need to apply this strategy?</a:t>
            </a:r>
          </a:p>
          <a:p>
            <a:pPr lvl="1"/>
            <a:r>
              <a:rPr lang="en-US" sz="1600" dirty="0"/>
              <a:t>What outcomes do you hope to achieve with this strategy?</a:t>
            </a:r>
          </a:p>
          <a:p>
            <a:pPr lvl="1"/>
            <a:r>
              <a:rPr lang="en-US" sz="1600" dirty="0"/>
              <a:t>What can you do or say to put this strategy into action?</a:t>
            </a:r>
          </a:p>
          <a:p>
            <a:pPr lvl="1"/>
            <a:r>
              <a:rPr lang="en-US" sz="1600" dirty="0"/>
              <a:t>Who could support you in this action?</a:t>
            </a:r>
          </a:p>
          <a:p>
            <a:endParaRPr lang="en-US" sz="1800" dirty="0"/>
          </a:p>
        </p:txBody>
      </p:sp>
      <p:pic>
        <p:nvPicPr>
          <p:cNvPr id="2" name="Picture 1">
            <a:extLst>
              <a:ext uri="{FF2B5EF4-FFF2-40B4-BE49-F238E27FC236}">
                <a16:creationId xmlns:a16="http://schemas.microsoft.com/office/drawing/2014/main" id="{BCEF7F1A-4B00-8343-9D52-BD24C303035E}"/>
              </a:ext>
            </a:extLst>
          </p:cNvPr>
          <p:cNvPicPr>
            <a:picLocks noChangeAspect="1"/>
          </p:cNvPicPr>
          <p:nvPr/>
        </p:nvPicPr>
        <p:blipFill>
          <a:blip r:embed="rId3"/>
          <a:stretch>
            <a:fillRect/>
          </a:stretch>
        </p:blipFill>
        <p:spPr>
          <a:xfrm>
            <a:off x="4931406" y="1427884"/>
            <a:ext cx="3755394" cy="4813135"/>
          </a:xfrm>
          <a:prstGeom prst="rect">
            <a:avLst/>
          </a:prstGeom>
        </p:spPr>
      </p:pic>
      <p:grpSp>
        <p:nvGrpSpPr>
          <p:cNvPr id="6" name="Group 5">
            <a:extLst>
              <a:ext uri="{FF2B5EF4-FFF2-40B4-BE49-F238E27FC236}">
                <a16:creationId xmlns:a16="http://schemas.microsoft.com/office/drawing/2014/main" id="{D7E2793D-6E18-AA42-BDEB-E733F6A6F710}"/>
              </a:ext>
            </a:extLst>
          </p:cNvPr>
          <p:cNvGrpSpPr/>
          <p:nvPr/>
        </p:nvGrpSpPr>
        <p:grpSpPr>
          <a:xfrm>
            <a:off x="149900" y="5667114"/>
            <a:ext cx="1199215" cy="1267912"/>
            <a:chOff x="149900" y="5667114"/>
            <a:chExt cx="1199215" cy="1267912"/>
          </a:xfrm>
        </p:grpSpPr>
        <p:pic>
          <p:nvPicPr>
            <p:cNvPr id="3" name="Picture 2">
              <a:extLst>
                <a:ext uri="{FF2B5EF4-FFF2-40B4-BE49-F238E27FC236}">
                  <a16:creationId xmlns:a16="http://schemas.microsoft.com/office/drawing/2014/main" id="{15F33D47-5A37-3F4C-ABFA-AA4AD0E4AEF5}"/>
                </a:ext>
              </a:extLst>
            </p:cNvPr>
            <p:cNvPicPr>
              <a:picLocks noChangeAspect="1"/>
            </p:cNvPicPr>
            <p:nvPr/>
          </p:nvPicPr>
          <p:blipFill>
            <a:blip r:embed="rId4"/>
            <a:stretch>
              <a:fillRect/>
            </a:stretch>
          </p:blipFill>
          <p:spPr>
            <a:xfrm>
              <a:off x="158229" y="5667114"/>
              <a:ext cx="1190886" cy="1190886"/>
            </a:xfrm>
            <a:prstGeom prst="rect">
              <a:avLst/>
            </a:prstGeom>
          </p:spPr>
        </p:pic>
        <p:sp>
          <p:nvSpPr>
            <p:cNvPr id="5" name="TextBox 4">
              <a:extLst>
                <a:ext uri="{FF2B5EF4-FFF2-40B4-BE49-F238E27FC236}">
                  <a16:creationId xmlns:a16="http://schemas.microsoft.com/office/drawing/2014/main" id="{494FC577-FAB4-4043-8127-F2B526596CB8}"/>
                </a:ext>
              </a:extLst>
            </p:cNvPr>
            <p:cNvSpPr txBox="1"/>
            <p:nvPr/>
          </p:nvSpPr>
          <p:spPr>
            <a:xfrm>
              <a:off x="149900" y="6565694"/>
              <a:ext cx="1115113" cy="369332"/>
            </a:xfrm>
            <a:prstGeom prst="rect">
              <a:avLst/>
            </a:prstGeom>
            <a:noFill/>
          </p:spPr>
          <p:txBody>
            <a:bodyPr wrap="none" rtlCol="0">
              <a:spAutoFit/>
            </a:bodyPr>
            <a:lstStyle/>
            <a:p>
              <a:r>
                <a:rPr lang="en-US" dirty="0"/>
                <a:t>7 minutes</a:t>
              </a: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72253-1923-154D-B2A3-895007646720}"/>
              </a:ext>
            </a:extLst>
          </p:cNvPr>
          <p:cNvSpPr>
            <a:spLocks noGrp="1"/>
          </p:cNvSpPr>
          <p:nvPr>
            <p:ph type="title"/>
          </p:nvPr>
        </p:nvSpPr>
        <p:spPr/>
        <p:txBody>
          <a:bodyPr>
            <a:normAutofit fontScale="90000"/>
          </a:bodyPr>
          <a:lstStyle/>
          <a:p>
            <a:r>
              <a:rPr lang="en-US" dirty="0"/>
              <a:t>Using DiSC to Improve Relationships</a:t>
            </a:r>
          </a:p>
        </p:txBody>
      </p:sp>
      <p:sp>
        <p:nvSpPr>
          <p:cNvPr id="5" name="Content Placeholder 5">
            <a:extLst>
              <a:ext uri="{FF2B5EF4-FFF2-40B4-BE49-F238E27FC236}">
                <a16:creationId xmlns:a16="http://schemas.microsoft.com/office/drawing/2014/main" id="{6A65D758-4764-9042-8E65-A30D30AF28BB}"/>
              </a:ext>
            </a:extLst>
          </p:cNvPr>
          <p:cNvSpPr txBox="1">
            <a:spLocks/>
          </p:cNvSpPr>
          <p:nvPr/>
        </p:nvSpPr>
        <p:spPr>
          <a:xfrm>
            <a:off x="324789" y="1655033"/>
            <a:ext cx="5389033" cy="4305868"/>
          </a:xfrm>
          <a:prstGeom prst="rect">
            <a:avLst/>
          </a:prstGeom>
        </p:spPr>
        <p:txBody>
          <a:bodyPr/>
          <a:lstStyle>
            <a:lvl1pPr marL="342900" indent="-342900" algn="l" defTabSz="457200" rtl="0" eaLnBrk="1" latinLnBrk="0" hangingPunct="1">
              <a:spcBef>
                <a:spcPct val="20000"/>
              </a:spcBef>
              <a:spcAft>
                <a:spcPts val="0"/>
              </a:spcAft>
              <a:buFont typeface="Arial"/>
              <a:buChar char="•"/>
              <a:defRPr sz="3200" kern="1200">
                <a:solidFill>
                  <a:schemeClr val="tx1"/>
                </a:solidFill>
                <a:latin typeface="Helvetica Neue"/>
                <a:ea typeface="+mn-ea"/>
                <a:cs typeface="Helvetica Neue"/>
              </a:defRPr>
            </a:lvl1pPr>
            <a:lvl2pPr marL="742950" indent="-285750" algn="l" defTabSz="457200" rtl="0" eaLnBrk="1" latinLnBrk="0" hangingPunct="1">
              <a:spcBef>
                <a:spcPct val="20000"/>
              </a:spcBef>
              <a:buFont typeface="Arial"/>
              <a:buChar char="–"/>
              <a:defRPr sz="2800" kern="1200">
                <a:solidFill>
                  <a:schemeClr val="tx1"/>
                </a:solidFill>
                <a:latin typeface="Helvetica Neue"/>
                <a:ea typeface="+mn-ea"/>
                <a:cs typeface="Helvetica Neue"/>
              </a:defRPr>
            </a:lvl2pPr>
            <a:lvl3pPr marL="1143000" indent="-228600" algn="l" defTabSz="457200" rtl="0" eaLnBrk="1" latinLnBrk="0" hangingPunct="1">
              <a:spcBef>
                <a:spcPct val="20000"/>
              </a:spcBef>
              <a:buFont typeface="Arial"/>
              <a:buChar char="•"/>
              <a:defRPr sz="2400" kern="1200">
                <a:solidFill>
                  <a:schemeClr val="tx1"/>
                </a:solidFill>
                <a:latin typeface="Helvetica Neue"/>
                <a:ea typeface="+mn-ea"/>
                <a:cs typeface="Helvetica Neue"/>
              </a:defRPr>
            </a:lvl3pPr>
            <a:lvl4pPr marL="1600200" indent="-228600" algn="l" defTabSz="457200" rtl="0" eaLnBrk="1" latinLnBrk="0" hangingPunct="1">
              <a:spcBef>
                <a:spcPct val="20000"/>
              </a:spcBef>
              <a:buFont typeface="Arial"/>
              <a:buChar char="–"/>
              <a:defRPr sz="2000" kern="1200">
                <a:solidFill>
                  <a:schemeClr val="tx1"/>
                </a:solidFill>
                <a:latin typeface="Helvetica Neue"/>
                <a:ea typeface="+mn-ea"/>
                <a:cs typeface="Helvetica Neue"/>
              </a:defRPr>
            </a:lvl4pPr>
            <a:lvl5pPr marL="2057400" indent="-228600" algn="l" defTabSz="457200" rtl="0" eaLnBrk="1" latinLnBrk="0" hangingPunct="1">
              <a:spcBef>
                <a:spcPct val="20000"/>
              </a:spcBef>
              <a:buFont typeface="Arial"/>
              <a:buChar char="»"/>
              <a:defRPr sz="2000" kern="1200">
                <a:solidFill>
                  <a:schemeClr val="tx1"/>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Write down the DiSC</a:t>
            </a:r>
            <a:r>
              <a:rPr lang="en-US" sz="2000" baseline="30000" dirty="0"/>
              <a:t>®</a:t>
            </a:r>
            <a:r>
              <a:rPr lang="en-US" sz="2000" dirty="0"/>
              <a:t> style of someone you want to work more effectively with</a:t>
            </a:r>
          </a:p>
          <a:p>
            <a:pPr marL="0" indent="0">
              <a:buNone/>
            </a:pPr>
            <a:endParaRPr lang="en-US" sz="2000" dirty="0"/>
          </a:p>
          <a:p>
            <a:endParaRPr lang="en-US" sz="2000" dirty="0"/>
          </a:p>
          <a:p>
            <a:r>
              <a:rPr lang="en-US" sz="2000" dirty="0"/>
              <a:t>If you don’t know, ask yourself…</a:t>
            </a:r>
          </a:p>
          <a:p>
            <a:pPr lvl="1"/>
            <a:r>
              <a:rPr lang="en-US" sz="1800" dirty="0"/>
              <a:t>Are they more fast-paced or cautious?</a:t>
            </a:r>
          </a:p>
          <a:p>
            <a:pPr lvl="1"/>
            <a:r>
              <a:rPr lang="en-US" sz="1800" dirty="0"/>
              <a:t>Are they more questioning or accepting?</a:t>
            </a:r>
          </a:p>
        </p:txBody>
      </p:sp>
      <p:pic>
        <p:nvPicPr>
          <p:cNvPr id="6" name="Picture 2">
            <a:extLst>
              <a:ext uri="{FF2B5EF4-FFF2-40B4-BE49-F238E27FC236}">
                <a16:creationId xmlns:a16="http://schemas.microsoft.com/office/drawing/2014/main" id="{758651D4-0B57-814A-B8CA-62402C33D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8632" y="2218777"/>
            <a:ext cx="2931492" cy="2938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79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35FCF-5465-914F-A0D2-BA639EC8128E}"/>
              </a:ext>
            </a:extLst>
          </p:cNvPr>
          <p:cNvSpPr>
            <a:spLocks noGrp="1"/>
          </p:cNvSpPr>
          <p:nvPr>
            <p:ph type="title"/>
          </p:nvPr>
        </p:nvSpPr>
        <p:spPr/>
        <p:txBody>
          <a:bodyPr/>
          <a:lstStyle/>
          <a:p>
            <a:r>
              <a:rPr lang="en-US" dirty="0"/>
              <a:t>Action Planning</a:t>
            </a:r>
          </a:p>
        </p:txBody>
      </p:sp>
      <p:pic>
        <p:nvPicPr>
          <p:cNvPr id="6" name="Content Placeholder 5">
            <a:extLst>
              <a:ext uri="{FF2B5EF4-FFF2-40B4-BE49-F238E27FC236}">
                <a16:creationId xmlns:a16="http://schemas.microsoft.com/office/drawing/2014/main" id="{C0832390-61E9-BC4A-AC70-E55E98A03D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595" y="2546350"/>
            <a:ext cx="1574800" cy="1577975"/>
          </a:xfrm>
          <a:prstGeom prst="rect">
            <a:avLst/>
          </a:prstGeom>
        </p:spPr>
      </p:pic>
      <p:sp>
        <p:nvSpPr>
          <p:cNvPr id="11" name="Rectangle 10">
            <a:extLst>
              <a:ext uri="{FF2B5EF4-FFF2-40B4-BE49-F238E27FC236}">
                <a16:creationId xmlns:a16="http://schemas.microsoft.com/office/drawing/2014/main" id="{44C9B5DA-6EEC-C74B-9AB8-C8F175CDD6AB}"/>
              </a:ext>
            </a:extLst>
          </p:cNvPr>
          <p:cNvSpPr/>
          <p:nvPr/>
        </p:nvSpPr>
        <p:spPr>
          <a:xfrm>
            <a:off x="793055" y="2064339"/>
            <a:ext cx="1367682" cy="300082"/>
          </a:xfrm>
          <a:prstGeom prst="rect">
            <a:avLst/>
          </a:prstGeom>
        </p:spPr>
        <p:txBody>
          <a:bodyPr wrap="none">
            <a:spAutoFit/>
          </a:bodyPr>
          <a:lstStyle/>
          <a:p>
            <a:pPr algn="ctr"/>
            <a:r>
              <a:rPr lang="en-US" sz="1350" b="1">
                <a:latin typeface="Arial" panose="020B0604020202020204" pitchFamily="34" charset="0"/>
                <a:cs typeface="Arial" panose="020B0604020202020204" pitchFamily="34" charset="0"/>
              </a:rPr>
              <a:t>If you chose D</a:t>
            </a:r>
          </a:p>
        </p:txBody>
      </p:sp>
      <p:sp>
        <p:nvSpPr>
          <p:cNvPr id="12" name="TextBox 11">
            <a:extLst>
              <a:ext uri="{FF2B5EF4-FFF2-40B4-BE49-F238E27FC236}">
                <a16:creationId xmlns:a16="http://schemas.microsoft.com/office/drawing/2014/main" id="{9CE7C234-5A14-9341-84CE-547786FB28FB}"/>
              </a:ext>
            </a:extLst>
          </p:cNvPr>
          <p:cNvSpPr txBox="1"/>
          <p:nvPr/>
        </p:nvSpPr>
        <p:spPr>
          <a:xfrm>
            <a:off x="740274" y="4329703"/>
            <a:ext cx="1675613" cy="323165"/>
          </a:xfrm>
          <a:prstGeom prst="rect">
            <a:avLst/>
          </a:prstGeom>
          <a:noFill/>
        </p:spPr>
        <p:txBody>
          <a:bodyPr wrap="square" rtlCol="0">
            <a:spAutoFit/>
          </a:bodyPr>
          <a:lstStyle/>
          <a:p>
            <a:pPr algn="ctr"/>
            <a:r>
              <a:rPr lang="en-US" sz="1500" dirty="0">
                <a:latin typeface="Arial" panose="020B0604020202020204" pitchFamily="34" charset="0"/>
                <a:cs typeface="Arial" panose="020B0604020202020204" pitchFamily="34" charset="0"/>
              </a:rPr>
              <a:t>go to page </a:t>
            </a:r>
            <a:r>
              <a:rPr lang="en-US" sz="1200" dirty="0">
                <a:latin typeface="Arial" panose="020B0604020202020204" pitchFamily="34" charset="0"/>
                <a:cs typeface="Arial" panose="020B0604020202020204" pitchFamily="34" charset="0"/>
              </a:rPr>
              <a:t>WP-6</a:t>
            </a:r>
          </a:p>
        </p:txBody>
      </p:sp>
      <p:sp>
        <p:nvSpPr>
          <p:cNvPr id="13" name="Rectangle 12">
            <a:extLst>
              <a:ext uri="{FF2B5EF4-FFF2-40B4-BE49-F238E27FC236}">
                <a16:creationId xmlns:a16="http://schemas.microsoft.com/office/drawing/2014/main" id="{693F9EB2-D779-B74C-AE42-40E2B8C571A4}"/>
              </a:ext>
            </a:extLst>
          </p:cNvPr>
          <p:cNvSpPr/>
          <p:nvPr/>
        </p:nvSpPr>
        <p:spPr>
          <a:xfrm>
            <a:off x="2917191" y="2064339"/>
            <a:ext cx="1290738" cy="300082"/>
          </a:xfrm>
          <a:prstGeom prst="rect">
            <a:avLst/>
          </a:prstGeom>
        </p:spPr>
        <p:txBody>
          <a:bodyPr wrap="none">
            <a:spAutoFit/>
          </a:bodyPr>
          <a:lstStyle/>
          <a:p>
            <a:pPr algn="ctr"/>
            <a:r>
              <a:rPr lang="en-US" sz="1350" b="1" dirty="0">
                <a:latin typeface="Arial" panose="020B0604020202020204" pitchFamily="34" charset="0"/>
                <a:cs typeface="Arial" panose="020B0604020202020204" pitchFamily="34" charset="0"/>
              </a:rPr>
              <a:t>If you chose i</a:t>
            </a:r>
          </a:p>
        </p:txBody>
      </p:sp>
      <p:sp>
        <p:nvSpPr>
          <p:cNvPr id="14" name="TextBox 13">
            <a:extLst>
              <a:ext uri="{FF2B5EF4-FFF2-40B4-BE49-F238E27FC236}">
                <a16:creationId xmlns:a16="http://schemas.microsoft.com/office/drawing/2014/main" id="{07964C0A-DD3C-2844-AD0C-76769EA79913}"/>
              </a:ext>
            </a:extLst>
          </p:cNvPr>
          <p:cNvSpPr txBox="1"/>
          <p:nvPr/>
        </p:nvSpPr>
        <p:spPr>
          <a:xfrm>
            <a:off x="2822951" y="4324942"/>
            <a:ext cx="1818058" cy="323165"/>
          </a:xfrm>
          <a:prstGeom prst="rect">
            <a:avLst/>
          </a:prstGeom>
          <a:noFill/>
        </p:spPr>
        <p:txBody>
          <a:bodyPr wrap="square" rtlCol="0">
            <a:spAutoFit/>
          </a:bodyPr>
          <a:lstStyle/>
          <a:p>
            <a:pPr algn="ctr"/>
            <a:r>
              <a:rPr lang="en-US" sz="1500" dirty="0">
                <a:latin typeface="Arial" panose="020B0604020202020204" pitchFamily="34" charset="0"/>
                <a:cs typeface="Arial" panose="020B0604020202020204" pitchFamily="34" charset="0"/>
              </a:rPr>
              <a:t>go to page </a:t>
            </a:r>
            <a:r>
              <a:rPr lang="en-US" sz="1200" dirty="0">
                <a:latin typeface="Arial" panose="020B0604020202020204" pitchFamily="34" charset="0"/>
                <a:cs typeface="Arial" panose="020B0604020202020204" pitchFamily="34" charset="0"/>
              </a:rPr>
              <a:t>WP-7</a:t>
            </a:r>
          </a:p>
        </p:txBody>
      </p:sp>
      <p:sp>
        <p:nvSpPr>
          <p:cNvPr id="15" name="Rectangle 14">
            <a:extLst>
              <a:ext uri="{FF2B5EF4-FFF2-40B4-BE49-F238E27FC236}">
                <a16:creationId xmlns:a16="http://schemas.microsoft.com/office/drawing/2014/main" id="{F42E8C8C-0ABA-AA4D-B253-183D0E6F8F69}"/>
              </a:ext>
            </a:extLst>
          </p:cNvPr>
          <p:cNvSpPr/>
          <p:nvPr/>
        </p:nvSpPr>
        <p:spPr>
          <a:xfrm>
            <a:off x="4962579" y="2064339"/>
            <a:ext cx="1358065" cy="300082"/>
          </a:xfrm>
          <a:prstGeom prst="rect">
            <a:avLst/>
          </a:prstGeom>
        </p:spPr>
        <p:txBody>
          <a:bodyPr wrap="none">
            <a:spAutoFit/>
          </a:bodyPr>
          <a:lstStyle/>
          <a:p>
            <a:pPr algn="ctr"/>
            <a:r>
              <a:rPr lang="en-US" sz="1350" b="1">
                <a:latin typeface="Arial" panose="020B0604020202020204" pitchFamily="34" charset="0"/>
                <a:cs typeface="Arial" panose="020B0604020202020204" pitchFamily="34" charset="0"/>
              </a:rPr>
              <a:t>If you chose S</a:t>
            </a:r>
          </a:p>
        </p:txBody>
      </p:sp>
      <p:sp>
        <p:nvSpPr>
          <p:cNvPr id="16" name="TextBox 15">
            <a:extLst>
              <a:ext uri="{FF2B5EF4-FFF2-40B4-BE49-F238E27FC236}">
                <a16:creationId xmlns:a16="http://schemas.microsoft.com/office/drawing/2014/main" id="{37A43056-6CBF-0A49-9B34-5AE349A935A0}"/>
              </a:ext>
            </a:extLst>
          </p:cNvPr>
          <p:cNvSpPr txBox="1"/>
          <p:nvPr/>
        </p:nvSpPr>
        <p:spPr>
          <a:xfrm>
            <a:off x="4857126" y="4329703"/>
            <a:ext cx="1768526" cy="323165"/>
          </a:xfrm>
          <a:prstGeom prst="rect">
            <a:avLst/>
          </a:prstGeom>
          <a:noFill/>
        </p:spPr>
        <p:txBody>
          <a:bodyPr wrap="square" rtlCol="0">
            <a:spAutoFit/>
          </a:bodyPr>
          <a:lstStyle/>
          <a:p>
            <a:pPr algn="ctr"/>
            <a:r>
              <a:rPr lang="en-US" sz="1500" dirty="0">
                <a:latin typeface="Arial" panose="020B0604020202020204" pitchFamily="34" charset="0"/>
                <a:cs typeface="Arial" panose="020B0604020202020204" pitchFamily="34" charset="0"/>
              </a:rPr>
              <a:t>go to page </a:t>
            </a:r>
            <a:r>
              <a:rPr lang="en-US" sz="1200" dirty="0">
                <a:latin typeface="Arial" panose="020B0604020202020204" pitchFamily="34" charset="0"/>
                <a:cs typeface="Arial" panose="020B0604020202020204" pitchFamily="34" charset="0"/>
              </a:rPr>
              <a:t>WP-8</a:t>
            </a:r>
          </a:p>
        </p:txBody>
      </p:sp>
      <p:sp>
        <p:nvSpPr>
          <p:cNvPr id="17" name="Rectangle 16">
            <a:extLst>
              <a:ext uri="{FF2B5EF4-FFF2-40B4-BE49-F238E27FC236}">
                <a16:creationId xmlns:a16="http://schemas.microsoft.com/office/drawing/2014/main" id="{2CA1D42F-2D16-6844-AC40-4C07BFED2D65}"/>
              </a:ext>
            </a:extLst>
          </p:cNvPr>
          <p:cNvSpPr/>
          <p:nvPr/>
        </p:nvSpPr>
        <p:spPr>
          <a:xfrm>
            <a:off x="7088519" y="2064339"/>
            <a:ext cx="1367682" cy="300082"/>
          </a:xfrm>
          <a:prstGeom prst="rect">
            <a:avLst/>
          </a:prstGeom>
        </p:spPr>
        <p:txBody>
          <a:bodyPr wrap="none">
            <a:spAutoFit/>
          </a:bodyPr>
          <a:lstStyle/>
          <a:p>
            <a:pPr algn="ctr"/>
            <a:r>
              <a:rPr lang="en-US" sz="1350" b="1">
                <a:latin typeface="Arial" panose="020B0604020202020204" pitchFamily="34" charset="0"/>
                <a:cs typeface="Arial" panose="020B0604020202020204" pitchFamily="34" charset="0"/>
              </a:rPr>
              <a:t>If you chose C</a:t>
            </a:r>
          </a:p>
        </p:txBody>
      </p:sp>
      <p:sp>
        <p:nvSpPr>
          <p:cNvPr id="18" name="TextBox 17">
            <a:extLst>
              <a:ext uri="{FF2B5EF4-FFF2-40B4-BE49-F238E27FC236}">
                <a16:creationId xmlns:a16="http://schemas.microsoft.com/office/drawing/2014/main" id="{14BDEE9D-B512-1540-A392-76EFFB658C68}"/>
              </a:ext>
            </a:extLst>
          </p:cNvPr>
          <p:cNvSpPr txBox="1"/>
          <p:nvPr/>
        </p:nvSpPr>
        <p:spPr>
          <a:xfrm>
            <a:off x="6915034" y="4329703"/>
            <a:ext cx="1577340" cy="323165"/>
          </a:xfrm>
          <a:prstGeom prst="rect">
            <a:avLst/>
          </a:prstGeom>
          <a:noFill/>
        </p:spPr>
        <p:txBody>
          <a:bodyPr wrap="square" rtlCol="0">
            <a:spAutoFit/>
          </a:bodyPr>
          <a:lstStyle/>
          <a:p>
            <a:pPr algn="ctr"/>
            <a:r>
              <a:rPr lang="en-US" sz="1500" dirty="0">
                <a:latin typeface="Arial" panose="020B0604020202020204" pitchFamily="34" charset="0"/>
                <a:cs typeface="Arial" panose="020B0604020202020204" pitchFamily="34" charset="0"/>
              </a:rPr>
              <a:t>go to page</a:t>
            </a:r>
            <a:r>
              <a:rPr lang="en-US" sz="1200" dirty="0">
                <a:latin typeface="Arial" panose="020B0604020202020204" pitchFamily="34" charset="0"/>
                <a:cs typeface="Arial" panose="020B0604020202020204" pitchFamily="34" charset="0"/>
              </a:rPr>
              <a:t>WP-9</a:t>
            </a:r>
          </a:p>
        </p:txBody>
      </p:sp>
      <p:pic>
        <p:nvPicPr>
          <p:cNvPr id="19" name="Picture 18">
            <a:extLst>
              <a:ext uri="{FF2B5EF4-FFF2-40B4-BE49-F238E27FC236}">
                <a16:creationId xmlns:a16="http://schemas.microsoft.com/office/drawing/2014/main" id="{EC353FFC-E3E7-B248-887F-448BF8FFD5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1300" y="2542043"/>
            <a:ext cx="1577340" cy="1577340"/>
          </a:xfrm>
          <a:prstGeom prst="rect">
            <a:avLst/>
          </a:prstGeom>
        </p:spPr>
      </p:pic>
      <p:pic>
        <p:nvPicPr>
          <p:cNvPr id="20" name="Picture 19">
            <a:extLst>
              <a:ext uri="{FF2B5EF4-FFF2-40B4-BE49-F238E27FC236}">
                <a16:creationId xmlns:a16="http://schemas.microsoft.com/office/drawing/2014/main" id="{48945F4B-DEAC-BC44-B18E-0A130F8043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2803" y="2546804"/>
            <a:ext cx="1577340" cy="1577340"/>
          </a:xfrm>
          <a:prstGeom prst="rect">
            <a:avLst/>
          </a:prstGeom>
        </p:spPr>
      </p:pic>
      <p:pic>
        <p:nvPicPr>
          <p:cNvPr id="21" name="Picture 20">
            <a:extLst>
              <a:ext uri="{FF2B5EF4-FFF2-40B4-BE49-F238E27FC236}">
                <a16:creationId xmlns:a16="http://schemas.microsoft.com/office/drawing/2014/main" id="{6164D506-8393-C54E-BD5A-E864982734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74305" y="2546804"/>
            <a:ext cx="1577340" cy="157734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35FCF-5465-914F-A0D2-BA639EC8128E}"/>
              </a:ext>
            </a:extLst>
          </p:cNvPr>
          <p:cNvSpPr>
            <a:spLocks noGrp="1"/>
          </p:cNvSpPr>
          <p:nvPr>
            <p:ph type="title"/>
          </p:nvPr>
        </p:nvSpPr>
        <p:spPr/>
        <p:txBody>
          <a:bodyPr/>
          <a:lstStyle/>
          <a:p>
            <a:r>
              <a:rPr lang="en-US" dirty="0"/>
              <a:t>Action Planning</a:t>
            </a:r>
          </a:p>
        </p:txBody>
      </p:sp>
      <p:pic>
        <p:nvPicPr>
          <p:cNvPr id="6" name="Content Placeholder 5">
            <a:extLst>
              <a:ext uri="{FF2B5EF4-FFF2-40B4-BE49-F238E27FC236}">
                <a16:creationId xmlns:a16="http://schemas.microsoft.com/office/drawing/2014/main" id="{C0832390-61E9-BC4A-AC70-E55E98A03D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595" y="2546350"/>
            <a:ext cx="1574800" cy="1577975"/>
          </a:xfrm>
          <a:prstGeom prst="rect">
            <a:avLst/>
          </a:prstGeom>
        </p:spPr>
      </p:pic>
      <p:sp>
        <p:nvSpPr>
          <p:cNvPr id="11" name="Rectangle 10">
            <a:extLst>
              <a:ext uri="{FF2B5EF4-FFF2-40B4-BE49-F238E27FC236}">
                <a16:creationId xmlns:a16="http://schemas.microsoft.com/office/drawing/2014/main" id="{44C9B5DA-6EEC-C74B-9AB8-C8F175CDD6AB}"/>
              </a:ext>
            </a:extLst>
          </p:cNvPr>
          <p:cNvSpPr/>
          <p:nvPr/>
        </p:nvSpPr>
        <p:spPr>
          <a:xfrm>
            <a:off x="793055" y="2064339"/>
            <a:ext cx="1367682" cy="300082"/>
          </a:xfrm>
          <a:prstGeom prst="rect">
            <a:avLst/>
          </a:prstGeom>
        </p:spPr>
        <p:txBody>
          <a:bodyPr wrap="none">
            <a:spAutoFit/>
          </a:bodyPr>
          <a:lstStyle/>
          <a:p>
            <a:pPr algn="ctr"/>
            <a:r>
              <a:rPr lang="en-US" sz="1350" b="1">
                <a:latin typeface="Arial" panose="020B0604020202020204" pitchFamily="34" charset="0"/>
                <a:cs typeface="Arial" panose="020B0604020202020204" pitchFamily="34" charset="0"/>
              </a:rPr>
              <a:t>If you chose D</a:t>
            </a:r>
          </a:p>
        </p:txBody>
      </p:sp>
      <p:sp>
        <p:nvSpPr>
          <p:cNvPr id="13" name="Rectangle 12">
            <a:extLst>
              <a:ext uri="{FF2B5EF4-FFF2-40B4-BE49-F238E27FC236}">
                <a16:creationId xmlns:a16="http://schemas.microsoft.com/office/drawing/2014/main" id="{693F9EB2-D779-B74C-AE42-40E2B8C571A4}"/>
              </a:ext>
            </a:extLst>
          </p:cNvPr>
          <p:cNvSpPr/>
          <p:nvPr/>
        </p:nvSpPr>
        <p:spPr>
          <a:xfrm>
            <a:off x="2917191" y="2064339"/>
            <a:ext cx="1290738" cy="300082"/>
          </a:xfrm>
          <a:prstGeom prst="rect">
            <a:avLst/>
          </a:prstGeom>
        </p:spPr>
        <p:txBody>
          <a:bodyPr wrap="none">
            <a:spAutoFit/>
          </a:bodyPr>
          <a:lstStyle/>
          <a:p>
            <a:pPr algn="ctr"/>
            <a:r>
              <a:rPr lang="en-US" sz="1350" b="1" dirty="0">
                <a:latin typeface="Arial" panose="020B0604020202020204" pitchFamily="34" charset="0"/>
                <a:cs typeface="Arial" panose="020B0604020202020204" pitchFamily="34" charset="0"/>
              </a:rPr>
              <a:t>If you chose i</a:t>
            </a:r>
          </a:p>
        </p:txBody>
      </p:sp>
      <p:sp>
        <p:nvSpPr>
          <p:cNvPr id="15" name="Rectangle 14">
            <a:extLst>
              <a:ext uri="{FF2B5EF4-FFF2-40B4-BE49-F238E27FC236}">
                <a16:creationId xmlns:a16="http://schemas.microsoft.com/office/drawing/2014/main" id="{F42E8C8C-0ABA-AA4D-B253-183D0E6F8F69}"/>
              </a:ext>
            </a:extLst>
          </p:cNvPr>
          <p:cNvSpPr/>
          <p:nvPr/>
        </p:nvSpPr>
        <p:spPr>
          <a:xfrm>
            <a:off x="4962579" y="2064339"/>
            <a:ext cx="1358065" cy="300082"/>
          </a:xfrm>
          <a:prstGeom prst="rect">
            <a:avLst/>
          </a:prstGeom>
        </p:spPr>
        <p:txBody>
          <a:bodyPr wrap="none">
            <a:spAutoFit/>
          </a:bodyPr>
          <a:lstStyle/>
          <a:p>
            <a:pPr algn="ctr"/>
            <a:r>
              <a:rPr lang="en-US" sz="1350" b="1">
                <a:latin typeface="Arial" panose="020B0604020202020204" pitchFamily="34" charset="0"/>
                <a:cs typeface="Arial" panose="020B0604020202020204" pitchFamily="34" charset="0"/>
              </a:rPr>
              <a:t>If you chose S</a:t>
            </a:r>
          </a:p>
        </p:txBody>
      </p:sp>
      <p:sp>
        <p:nvSpPr>
          <p:cNvPr id="17" name="Rectangle 16">
            <a:extLst>
              <a:ext uri="{FF2B5EF4-FFF2-40B4-BE49-F238E27FC236}">
                <a16:creationId xmlns:a16="http://schemas.microsoft.com/office/drawing/2014/main" id="{2CA1D42F-2D16-6844-AC40-4C07BFED2D65}"/>
              </a:ext>
            </a:extLst>
          </p:cNvPr>
          <p:cNvSpPr/>
          <p:nvPr/>
        </p:nvSpPr>
        <p:spPr>
          <a:xfrm>
            <a:off x="7088519" y="2064339"/>
            <a:ext cx="1367682" cy="300082"/>
          </a:xfrm>
          <a:prstGeom prst="rect">
            <a:avLst/>
          </a:prstGeom>
        </p:spPr>
        <p:txBody>
          <a:bodyPr wrap="none">
            <a:spAutoFit/>
          </a:bodyPr>
          <a:lstStyle/>
          <a:p>
            <a:pPr algn="ctr"/>
            <a:r>
              <a:rPr lang="en-US" sz="1350" b="1">
                <a:latin typeface="Arial" panose="020B0604020202020204" pitchFamily="34" charset="0"/>
                <a:cs typeface="Arial" panose="020B0604020202020204" pitchFamily="34" charset="0"/>
              </a:rPr>
              <a:t>If you chose C</a:t>
            </a:r>
          </a:p>
        </p:txBody>
      </p:sp>
      <p:pic>
        <p:nvPicPr>
          <p:cNvPr id="19" name="Picture 18">
            <a:extLst>
              <a:ext uri="{FF2B5EF4-FFF2-40B4-BE49-F238E27FC236}">
                <a16:creationId xmlns:a16="http://schemas.microsoft.com/office/drawing/2014/main" id="{EC353FFC-E3E7-B248-887F-448BF8FFD5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1300" y="2542043"/>
            <a:ext cx="1577340" cy="1577340"/>
          </a:xfrm>
          <a:prstGeom prst="rect">
            <a:avLst/>
          </a:prstGeom>
        </p:spPr>
      </p:pic>
      <p:pic>
        <p:nvPicPr>
          <p:cNvPr id="20" name="Picture 19">
            <a:extLst>
              <a:ext uri="{FF2B5EF4-FFF2-40B4-BE49-F238E27FC236}">
                <a16:creationId xmlns:a16="http://schemas.microsoft.com/office/drawing/2014/main" id="{48945F4B-DEAC-BC44-B18E-0A130F8043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2803" y="2546804"/>
            <a:ext cx="1577340" cy="1577340"/>
          </a:xfrm>
          <a:prstGeom prst="rect">
            <a:avLst/>
          </a:prstGeom>
        </p:spPr>
      </p:pic>
      <p:pic>
        <p:nvPicPr>
          <p:cNvPr id="21" name="Picture 20">
            <a:extLst>
              <a:ext uri="{FF2B5EF4-FFF2-40B4-BE49-F238E27FC236}">
                <a16:creationId xmlns:a16="http://schemas.microsoft.com/office/drawing/2014/main" id="{6164D506-8393-C54E-BD5A-E864982734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74305" y="2546804"/>
            <a:ext cx="1577340" cy="1577340"/>
          </a:xfrm>
          <a:prstGeom prst="rect">
            <a:avLst/>
          </a:prstGeom>
        </p:spPr>
      </p:pic>
      <p:sp>
        <p:nvSpPr>
          <p:cNvPr id="22" name="TextBox 21">
            <a:extLst>
              <a:ext uri="{FF2B5EF4-FFF2-40B4-BE49-F238E27FC236}">
                <a16:creationId xmlns:a16="http://schemas.microsoft.com/office/drawing/2014/main" id="{9F205040-A89F-7A44-959C-CB5D2BC3733B}"/>
              </a:ext>
            </a:extLst>
          </p:cNvPr>
          <p:cNvSpPr txBox="1"/>
          <p:nvPr/>
        </p:nvSpPr>
        <p:spPr>
          <a:xfrm>
            <a:off x="477371" y="4971534"/>
            <a:ext cx="2234150" cy="338554"/>
          </a:xfrm>
          <a:prstGeom prst="rect">
            <a:avLst/>
          </a:prstGeom>
          <a:noFill/>
        </p:spPr>
        <p:txBody>
          <a:bodyPr wrap="square" rtlCol="0">
            <a:spAutoFit/>
          </a:bodyPr>
          <a:lstStyle/>
          <a:p>
            <a:pPr algn="ctr"/>
            <a:r>
              <a:rPr lang="en-US" sz="1600" dirty="0">
                <a:solidFill>
                  <a:srgbClr val="7030A0"/>
                </a:solidFill>
                <a:latin typeface="Arial" panose="020B0604020202020204" pitchFamily="34" charset="0"/>
                <a:cs typeface="Arial" panose="020B0604020202020204" pitchFamily="34" charset="0"/>
              </a:rPr>
              <a:t>go to page   </a:t>
            </a:r>
            <a:r>
              <a:rPr lang="en-US" sz="1200" dirty="0">
                <a:solidFill>
                  <a:srgbClr val="7030A0"/>
                </a:solidFill>
                <a:latin typeface="Arial" panose="020B0604020202020204" pitchFamily="34" charset="0"/>
                <a:cs typeface="Arial" panose="020B0604020202020204" pitchFamily="34" charset="0"/>
              </a:rPr>
              <a:t>WP-11</a:t>
            </a:r>
          </a:p>
        </p:txBody>
      </p:sp>
      <p:sp>
        <p:nvSpPr>
          <p:cNvPr id="23" name="TextBox 22">
            <a:extLst>
              <a:ext uri="{FF2B5EF4-FFF2-40B4-BE49-F238E27FC236}">
                <a16:creationId xmlns:a16="http://schemas.microsoft.com/office/drawing/2014/main" id="{45E0E0A0-CE51-E640-BC78-175EB83A9223}"/>
              </a:ext>
            </a:extLst>
          </p:cNvPr>
          <p:cNvSpPr txBox="1"/>
          <p:nvPr/>
        </p:nvSpPr>
        <p:spPr>
          <a:xfrm>
            <a:off x="2503333" y="4971534"/>
            <a:ext cx="2236370" cy="338554"/>
          </a:xfrm>
          <a:prstGeom prst="rect">
            <a:avLst/>
          </a:prstGeom>
          <a:noFill/>
        </p:spPr>
        <p:txBody>
          <a:bodyPr wrap="square" rtlCol="0">
            <a:spAutoFit/>
          </a:bodyPr>
          <a:lstStyle/>
          <a:p>
            <a:pPr algn="ctr"/>
            <a:r>
              <a:rPr lang="en-US" sz="1600" dirty="0">
                <a:solidFill>
                  <a:srgbClr val="7030A0"/>
                </a:solidFill>
                <a:latin typeface="Arial" panose="020B0604020202020204" pitchFamily="34" charset="0"/>
                <a:cs typeface="Arial" panose="020B0604020202020204" pitchFamily="34" charset="0"/>
              </a:rPr>
              <a:t>go to page   </a:t>
            </a:r>
            <a:r>
              <a:rPr lang="en-US" sz="1200" dirty="0">
                <a:solidFill>
                  <a:srgbClr val="7030A0"/>
                </a:solidFill>
                <a:latin typeface="Arial" panose="020B0604020202020204" pitchFamily="34" charset="0"/>
                <a:cs typeface="Arial" panose="020B0604020202020204" pitchFamily="34" charset="0"/>
              </a:rPr>
              <a:t>WP-12</a:t>
            </a:r>
          </a:p>
        </p:txBody>
      </p:sp>
      <p:sp>
        <p:nvSpPr>
          <p:cNvPr id="24" name="TextBox 23">
            <a:extLst>
              <a:ext uri="{FF2B5EF4-FFF2-40B4-BE49-F238E27FC236}">
                <a16:creationId xmlns:a16="http://schemas.microsoft.com/office/drawing/2014/main" id="{795CCE30-F69D-4646-ABAC-5E03F6C585EA}"/>
              </a:ext>
            </a:extLst>
          </p:cNvPr>
          <p:cNvSpPr txBox="1"/>
          <p:nvPr/>
        </p:nvSpPr>
        <p:spPr>
          <a:xfrm>
            <a:off x="4606469" y="4971534"/>
            <a:ext cx="2268570" cy="338554"/>
          </a:xfrm>
          <a:prstGeom prst="rect">
            <a:avLst/>
          </a:prstGeom>
          <a:noFill/>
        </p:spPr>
        <p:txBody>
          <a:bodyPr wrap="square" rtlCol="0">
            <a:spAutoFit/>
          </a:bodyPr>
          <a:lstStyle/>
          <a:p>
            <a:pPr algn="ctr"/>
            <a:r>
              <a:rPr lang="en-US" sz="1600" dirty="0">
                <a:solidFill>
                  <a:srgbClr val="7030A0"/>
                </a:solidFill>
                <a:latin typeface="Arial" panose="020B0604020202020204" pitchFamily="34" charset="0"/>
                <a:cs typeface="Arial" panose="020B0604020202020204" pitchFamily="34" charset="0"/>
              </a:rPr>
              <a:t>go to page   </a:t>
            </a:r>
            <a:r>
              <a:rPr lang="en-US" sz="1200" dirty="0">
                <a:solidFill>
                  <a:srgbClr val="7030A0"/>
                </a:solidFill>
                <a:latin typeface="Arial" panose="020B0604020202020204" pitchFamily="34" charset="0"/>
                <a:cs typeface="Arial" panose="020B0604020202020204" pitchFamily="34" charset="0"/>
              </a:rPr>
              <a:t>WP-13</a:t>
            </a:r>
          </a:p>
        </p:txBody>
      </p:sp>
      <p:sp>
        <p:nvSpPr>
          <p:cNvPr id="25" name="TextBox 24">
            <a:extLst>
              <a:ext uri="{FF2B5EF4-FFF2-40B4-BE49-F238E27FC236}">
                <a16:creationId xmlns:a16="http://schemas.microsoft.com/office/drawing/2014/main" id="{1DC5A291-CFFC-BE4C-9D52-1CFA4EDFDA08}"/>
              </a:ext>
            </a:extLst>
          </p:cNvPr>
          <p:cNvSpPr txBox="1"/>
          <p:nvPr/>
        </p:nvSpPr>
        <p:spPr>
          <a:xfrm>
            <a:off x="6681843" y="4971534"/>
            <a:ext cx="2287880" cy="338554"/>
          </a:xfrm>
          <a:prstGeom prst="rect">
            <a:avLst/>
          </a:prstGeom>
          <a:noFill/>
        </p:spPr>
        <p:txBody>
          <a:bodyPr wrap="square" rtlCol="0">
            <a:spAutoFit/>
          </a:bodyPr>
          <a:lstStyle/>
          <a:p>
            <a:pPr algn="ctr"/>
            <a:r>
              <a:rPr lang="en-US" sz="1600" dirty="0">
                <a:solidFill>
                  <a:srgbClr val="7030A0"/>
                </a:solidFill>
                <a:latin typeface="Arial" panose="020B0604020202020204" pitchFamily="34" charset="0"/>
                <a:cs typeface="Arial" panose="020B0604020202020204" pitchFamily="34" charset="0"/>
              </a:rPr>
              <a:t>go to page   </a:t>
            </a:r>
            <a:r>
              <a:rPr lang="en-US" sz="1200" dirty="0">
                <a:solidFill>
                  <a:srgbClr val="7030A0"/>
                </a:solidFill>
                <a:latin typeface="Arial" panose="020B0604020202020204" pitchFamily="34" charset="0"/>
                <a:cs typeface="Arial" panose="020B0604020202020204" pitchFamily="34" charset="0"/>
              </a:rPr>
              <a:t>WP-14</a:t>
            </a:r>
          </a:p>
        </p:txBody>
      </p:sp>
      <p:sp>
        <p:nvSpPr>
          <p:cNvPr id="26" name="Title 1">
            <a:extLst>
              <a:ext uri="{FF2B5EF4-FFF2-40B4-BE49-F238E27FC236}">
                <a16:creationId xmlns:a16="http://schemas.microsoft.com/office/drawing/2014/main" id="{5514CF68-8067-D74D-96EE-1D6CEADDA686}"/>
              </a:ext>
            </a:extLst>
          </p:cNvPr>
          <p:cNvSpPr txBox="1">
            <a:spLocks/>
          </p:cNvSpPr>
          <p:nvPr/>
        </p:nvSpPr>
        <p:spPr>
          <a:xfrm>
            <a:off x="4207928" y="223842"/>
            <a:ext cx="4631271" cy="8554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200" b="0" i="0" kern="1200">
                <a:solidFill>
                  <a:schemeClr val="tx1"/>
                </a:solidFill>
                <a:latin typeface="Helvetica Neue Light"/>
                <a:ea typeface="+mj-ea"/>
                <a:cs typeface="Helvetica Neue Light"/>
              </a:defRPr>
            </a:lvl1pPr>
          </a:lstStyle>
          <a:p>
            <a:r>
              <a:rPr lang="en-US" dirty="0">
                <a:solidFill>
                  <a:srgbClr val="7030A0"/>
                </a:solidFill>
              </a:rPr>
              <a:t>Part 2</a:t>
            </a:r>
          </a:p>
        </p:txBody>
      </p:sp>
      <p:sp>
        <p:nvSpPr>
          <p:cNvPr id="3" name="TextBox 2">
            <a:extLst>
              <a:ext uri="{FF2B5EF4-FFF2-40B4-BE49-F238E27FC236}">
                <a16:creationId xmlns:a16="http://schemas.microsoft.com/office/drawing/2014/main" id="{4A48732D-6EBC-A34C-86A2-3B737B31A45E}"/>
              </a:ext>
            </a:extLst>
          </p:cNvPr>
          <p:cNvSpPr txBox="1"/>
          <p:nvPr/>
        </p:nvSpPr>
        <p:spPr>
          <a:xfrm>
            <a:off x="329784" y="5606324"/>
            <a:ext cx="4201599" cy="923330"/>
          </a:xfrm>
          <a:prstGeom prst="rect">
            <a:avLst/>
          </a:prstGeom>
          <a:noFill/>
        </p:spPr>
        <p:txBody>
          <a:bodyPr wrap="none" rtlCol="0">
            <a:spAutoFit/>
          </a:bodyPr>
          <a:lstStyle/>
          <a:p>
            <a:pPr marL="285750" indent="-285750">
              <a:buFont typeface="Arial" panose="020B0604020202020204" pitchFamily="34" charset="0"/>
              <a:buChar char="•"/>
            </a:pPr>
            <a:r>
              <a:rPr lang="en-US" dirty="0"/>
              <a:t>Read the three sections</a:t>
            </a:r>
          </a:p>
          <a:p>
            <a:pPr marL="285750" indent="-285750">
              <a:buFont typeface="Arial" panose="020B0604020202020204" pitchFamily="34" charset="0"/>
              <a:buChar char="•"/>
            </a:pPr>
            <a:r>
              <a:rPr lang="en-US" dirty="0"/>
              <a:t>Mark one strategy in each section to try</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475209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BE4D3-7DD7-7346-94C5-A68725B1F42B}"/>
              </a:ext>
            </a:extLst>
          </p:cNvPr>
          <p:cNvSpPr>
            <a:spLocks noGrp="1"/>
          </p:cNvSpPr>
          <p:nvPr>
            <p:ph type="title"/>
          </p:nvPr>
        </p:nvSpPr>
        <p:spPr/>
        <p:txBody>
          <a:bodyPr/>
          <a:lstStyle/>
          <a:p>
            <a:r>
              <a:rPr lang="en-US" dirty="0"/>
              <a:t>Compare</a:t>
            </a:r>
          </a:p>
        </p:txBody>
      </p:sp>
      <p:sp>
        <p:nvSpPr>
          <p:cNvPr id="3" name="Content Placeholder 2">
            <a:extLst>
              <a:ext uri="{FF2B5EF4-FFF2-40B4-BE49-F238E27FC236}">
                <a16:creationId xmlns:a16="http://schemas.microsoft.com/office/drawing/2014/main" id="{B6CD7C88-9683-9F46-B820-F49427410ECC}"/>
              </a:ext>
            </a:extLst>
          </p:cNvPr>
          <p:cNvSpPr>
            <a:spLocks noGrp="1"/>
          </p:cNvSpPr>
          <p:nvPr>
            <p:ph idx="1"/>
          </p:nvPr>
        </p:nvSpPr>
        <p:spPr/>
        <p:txBody>
          <a:bodyPr/>
          <a:lstStyle/>
          <a:p>
            <a:r>
              <a:rPr lang="en-US" dirty="0"/>
              <a:t>Go to </a:t>
            </a:r>
            <a:r>
              <a:rPr lang="en-US" dirty="0" err="1"/>
              <a:t>catalyst.everythingdisc.com</a:t>
            </a:r>
            <a:endParaRPr lang="en-US" dirty="0"/>
          </a:p>
          <a:p>
            <a:r>
              <a:rPr lang="en-US" dirty="0"/>
              <a:t>Review with your partner</a:t>
            </a:r>
          </a:p>
          <a:p>
            <a:endParaRPr lang="en-US" dirty="0"/>
          </a:p>
          <a:p>
            <a:pPr marL="0" indent="0">
              <a:buNone/>
            </a:pPr>
            <a:endParaRPr lang="en-US" dirty="0"/>
          </a:p>
        </p:txBody>
      </p:sp>
      <p:pic>
        <p:nvPicPr>
          <p:cNvPr id="6" name="Picture 5">
            <a:extLst>
              <a:ext uri="{FF2B5EF4-FFF2-40B4-BE49-F238E27FC236}">
                <a16:creationId xmlns:a16="http://schemas.microsoft.com/office/drawing/2014/main" id="{0DC37E35-312E-854F-8D76-4CBBC8BB4499}"/>
              </a:ext>
            </a:extLst>
          </p:cNvPr>
          <p:cNvPicPr>
            <a:picLocks noChangeAspect="1"/>
          </p:cNvPicPr>
          <p:nvPr/>
        </p:nvPicPr>
        <p:blipFill>
          <a:blip r:embed="rId2"/>
          <a:stretch>
            <a:fillRect/>
          </a:stretch>
        </p:blipFill>
        <p:spPr>
          <a:xfrm>
            <a:off x="764780" y="2408671"/>
            <a:ext cx="6272212" cy="3425809"/>
          </a:xfrm>
          <a:prstGeom prst="rect">
            <a:avLst/>
          </a:prstGeom>
        </p:spPr>
      </p:pic>
    </p:spTree>
    <p:extLst>
      <p:ext uri="{BB962C8B-B14F-4D97-AF65-F5344CB8AC3E}">
        <p14:creationId xmlns:p14="http://schemas.microsoft.com/office/powerpoint/2010/main" val="1422801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Rot="1" noChangeArrowheads="1"/>
          </p:cNvSpPr>
          <p:nvPr>
            <p:ph type="title"/>
          </p:nvPr>
        </p:nvSpPr>
        <p:spPr/>
        <p:txBody>
          <a:bodyPr/>
          <a:lstStyle/>
          <a:p>
            <a:r>
              <a:rPr lang="en-US" dirty="0"/>
              <a:t>Wrap-up</a:t>
            </a:r>
          </a:p>
        </p:txBody>
      </p:sp>
      <p:sp>
        <p:nvSpPr>
          <p:cNvPr id="303107" name="Rectangle 3"/>
          <p:cNvSpPr>
            <a:spLocks noGrp="1" noChangeArrowheads="1"/>
          </p:cNvSpPr>
          <p:nvPr>
            <p:ph type="body" idx="1"/>
          </p:nvPr>
        </p:nvSpPr>
        <p:spPr>
          <a:xfrm>
            <a:off x="914400" y="1600200"/>
            <a:ext cx="7772400" cy="4491038"/>
          </a:xfrm>
        </p:spPr>
        <p:txBody>
          <a:bodyPr/>
          <a:lstStyle/>
          <a:p>
            <a:endParaRPr lang="en-US" dirty="0"/>
          </a:p>
          <a:p>
            <a:endParaRPr lang="en-US" dirty="0">
              <a:solidFill>
                <a:schemeClr val="tx2">
                  <a:lumMod val="75000"/>
                </a:schemeClr>
              </a:solidFill>
              <a:latin typeface="BlairMdITC TT-Medium"/>
              <a:ea typeface="Helvetica" pitchFamily="-1" charset="0"/>
              <a:cs typeface="BlairMdITC TT-Medium"/>
            </a:endParaRPr>
          </a:p>
          <a:p>
            <a:pPr marL="0" indent="0" algn="ctr">
              <a:buNone/>
            </a:pPr>
            <a:r>
              <a:rPr lang="en-US" sz="3200" dirty="0">
                <a:solidFill>
                  <a:schemeClr val="tx2">
                    <a:lumMod val="75000"/>
                  </a:schemeClr>
                </a:solidFill>
                <a:latin typeface="BlairMdITC TT-Medium"/>
                <a:ea typeface="Helvetica" pitchFamily="-1" charset="0"/>
                <a:cs typeface="BlairMdITC TT-Medium"/>
              </a:rPr>
              <a:t>Your Take away</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93D098-D0A5-1C46-A086-39815AFDCD33}"/>
              </a:ext>
            </a:extLst>
          </p:cNvPr>
          <p:cNvSpPr>
            <a:spLocks noGrp="1"/>
          </p:cNvSpPr>
          <p:nvPr>
            <p:ph type="title"/>
          </p:nvPr>
        </p:nvSpPr>
        <p:spPr/>
        <p:txBody>
          <a:bodyPr/>
          <a:lstStyle/>
          <a:p>
            <a:r>
              <a:rPr lang="en-US" dirty="0"/>
              <a:t>Extra slides</a:t>
            </a:r>
          </a:p>
        </p:txBody>
      </p:sp>
    </p:spTree>
    <p:extLst>
      <p:ext uri="{BB962C8B-B14F-4D97-AF65-F5344CB8AC3E}">
        <p14:creationId xmlns:p14="http://schemas.microsoft.com/office/powerpoint/2010/main" val="2935353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642533" y="228600"/>
            <a:ext cx="7048785" cy="990600"/>
          </a:xfrm>
        </p:spPr>
        <p:txBody>
          <a:bodyPr wrap="none"/>
          <a:lstStyle/>
          <a:p>
            <a:pPr eaLnBrk="1" hangingPunct="1"/>
            <a:r>
              <a:rPr lang="en-US" dirty="0">
                <a:solidFill>
                  <a:srgbClr val="00B46B"/>
                </a:solidFill>
                <a:latin typeface="Arial"/>
                <a:ea typeface="Verdana" pitchFamily="34" charset="0"/>
                <a:cs typeface="Arial"/>
              </a:rPr>
              <a:t>Dominance</a:t>
            </a:r>
            <a:r>
              <a:rPr lang="en-US" dirty="0">
                <a:solidFill>
                  <a:srgbClr val="00B46B"/>
                </a:solidFill>
                <a:latin typeface="Arial"/>
                <a:cs typeface="Arial"/>
              </a:rPr>
              <a:t> </a:t>
            </a:r>
          </a:p>
        </p:txBody>
      </p:sp>
      <p:graphicFrame>
        <p:nvGraphicFramePr>
          <p:cNvPr id="364573" name="Group 29"/>
          <p:cNvGraphicFramePr>
            <a:graphicFrameLocks noGrp="1"/>
          </p:cNvGraphicFramePr>
          <p:nvPr>
            <p:ph idx="1"/>
            <p:extLst/>
          </p:nvPr>
        </p:nvGraphicFramePr>
        <p:xfrm>
          <a:off x="1659467" y="1422401"/>
          <a:ext cx="7130521" cy="5436760"/>
        </p:xfrm>
        <a:graphic>
          <a:graphicData uri="http://schemas.openxmlformats.org/drawingml/2006/table">
            <a:tbl>
              <a:tblPr/>
              <a:tblGrid>
                <a:gridCol w="2569557">
                  <a:extLst>
                    <a:ext uri="{9D8B030D-6E8A-4147-A177-3AD203B41FA5}">
                      <a16:colId xmlns:a16="http://schemas.microsoft.com/office/drawing/2014/main" val="20000"/>
                    </a:ext>
                  </a:extLst>
                </a:gridCol>
                <a:gridCol w="4560964">
                  <a:extLst>
                    <a:ext uri="{9D8B030D-6E8A-4147-A177-3AD203B41FA5}">
                      <a16:colId xmlns:a16="http://schemas.microsoft.com/office/drawing/2014/main" val="20001"/>
                    </a:ext>
                  </a:extLst>
                </a:gridCol>
              </a:tblGrid>
              <a:tr h="89975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800" b="0" i="0" u="none" strike="noStrike" cap="none" normalizeH="0" baseline="0" dirty="0">
                          <a:ln>
                            <a:noFill/>
                          </a:ln>
                          <a:solidFill>
                            <a:srgbClr val="289728"/>
                          </a:solidFill>
                          <a:effectLst/>
                          <a:latin typeface="Arial"/>
                          <a:ea typeface="Verdana" pitchFamily="34" charset="0"/>
                          <a:cs typeface="Arial"/>
                        </a:rPr>
                        <a:t>Priorities:</a:t>
                      </a:r>
                    </a:p>
                  </a:txBody>
                  <a:tcPr marL="89947" marR="89947" marT="45725" marB="45725" anchor="ctr" horzOverflow="overflow">
                    <a:lnL cap="flat">
                      <a:noFill/>
                    </a:lnL>
                    <a:lnR>
                      <a:noFill/>
                    </a:lnR>
                    <a:lnT cap="flat">
                      <a:noFill/>
                    </a:lnT>
                    <a:lnB w="19050" cap="flat" cmpd="sng" algn="ctr">
                      <a:solidFill>
                        <a:srgbClr val="008000"/>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800" b="0" i="0" u="none" strike="noStrike" kern="1200" cap="none" normalizeH="0" baseline="0" dirty="0">
                          <a:ln>
                            <a:noFill/>
                          </a:ln>
                          <a:solidFill>
                            <a:schemeClr val="tx1"/>
                          </a:solidFill>
                          <a:effectLst/>
                          <a:latin typeface="Arial"/>
                          <a:ea typeface="Verdana" pitchFamily="34" charset="0"/>
                          <a:cs typeface="Arial"/>
                        </a:rPr>
                        <a:t>Results</a:t>
                      </a:r>
                    </a:p>
                  </a:txBody>
                  <a:tcPr marL="89947" marR="89947" marT="45725" marB="45725" anchor="ctr" horzOverflow="overflow">
                    <a:lnL>
                      <a:noFill/>
                    </a:lnL>
                    <a:lnR cap="flat">
                      <a:noFill/>
                    </a:lnR>
                    <a:lnT cap="flat">
                      <a:noFill/>
                    </a:lnT>
                    <a:lnB w="19050" cap="flat" cmpd="sng" algn="ctr">
                      <a:solidFill>
                        <a:srgbClr val="008000"/>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45569">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800" b="0" i="0" u="none" strike="noStrike" cap="none" normalizeH="0" baseline="0" dirty="0">
                          <a:ln>
                            <a:noFill/>
                          </a:ln>
                          <a:solidFill>
                            <a:srgbClr val="289728"/>
                          </a:solidFill>
                          <a:effectLst/>
                          <a:latin typeface="Arial"/>
                          <a:ea typeface="Verdana" pitchFamily="34" charset="0"/>
                          <a:cs typeface="Arial"/>
                        </a:rPr>
                        <a:t>Motivated by:</a:t>
                      </a:r>
                    </a:p>
                  </a:txBody>
                  <a:tcPr marL="89947" marR="89947" marT="45725" marB="45725" anchor="ctr" horzOverflow="overflow">
                    <a:lnL cap="flat">
                      <a:noFill/>
                    </a:lnL>
                    <a:lnR>
                      <a:noFill/>
                    </a:lnR>
                    <a:lnT w="19050" cap="flat" cmpd="sng" algn="ctr">
                      <a:solidFill>
                        <a:srgbClr val="008000"/>
                      </a:solidFill>
                      <a:prstDash val="dot"/>
                      <a:round/>
                      <a:headEnd type="none" w="med" len="med"/>
                      <a:tailEnd type="none" w="med" len="med"/>
                    </a:lnT>
                    <a:lnB w="19050" cap="flat" cmpd="sng" algn="ctr">
                      <a:solidFill>
                        <a:srgbClr val="008000"/>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800" b="0" i="0" u="none" strike="noStrike" cap="none" normalizeH="0" baseline="0" dirty="0">
                          <a:ln>
                            <a:noFill/>
                          </a:ln>
                          <a:solidFill>
                            <a:schemeClr val="tx1"/>
                          </a:solidFill>
                          <a:effectLst/>
                          <a:latin typeface="Arial"/>
                          <a:ea typeface="Verdana" pitchFamily="34" charset="0"/>
                          <a:cs typeface="Arial"/>
                        </a:rPr>
                        <a:t>Power and authority</a:t>
                      </a:r>
                    </a:p>
                  </a:txBody>
                  <a:tcPr marL="89947" marR="89947" marT="45725" marB="45725" anchor="ctr" horzOverflow="overflow">
                    <a:lnL>
                      <a:noFill/>
                    </a:lnL>
                    <a:lnR cap="flat">
                      <a:noFill/>
                    </a:lnR>
                    <a:lnT w="19050" cap="flat" cmpd="sng" algn="ctr">
                      <a:solidFill>
                        <a:srgbClr val="008000"/>
                      </a:solidFill>
                      <a:prstDash val="dot"/>
                      <a:round/>
                      <a:headEnd type="none" w="med" len="med"/>
                      <a:tailEnd type="none" w="med" len="med"/>
                    </a:lnT>
                    <a:lnB w="19050" cap="flat" cmpd="sng" algn="ctr">
                      <a:solidFill>
                        <a:srgbClr val="008000"/>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22169">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800" b="0" i="0" u="none" strike="noStrike" cap="none" normalizeH="0" baseline="0" dirty="0">
                          <a:ln>
                            <a:noFill/>
                          </a:ln>
                          <a:solidFill>
                            <a:srgbClr val="289728"/>
                          </a:solidFill>
                          <a:effectLst/>
                          <a:latin typeface="Arial"/>
                          <a:ea typeface="Verdana" pitchFamily="34" charset="0"/>
                          <a:cs typeface="Arial"/>
                        </a:rPr>
                        <a:t>Fear:</a:t>
                      </a:r>
                    </a:p>
                  </a:txBody>
                  <a:tcPr marL="89947" marR="89947" marT="45725" marB="45725" anchor="ctr" horzOverflow="overflow">
                    <a:lnL cap="flat">
                      <a:noFill/>
                    </a:lnL>
                    <a:lnR>
                      <a:noFill/>
                    </a:lnR>
                    <a:lnT w="19050" cap="flat" cmpd="sng" algn="ctr">
                      <a:solidFill>
                        <a:srgbClr val="008000"/>
                      </a:solidFill>
                      <a:prstDash val="dot"/>
                      <a:round/>
                      <a:headEnd type="none" w="med" len="med"/>
                      <a:tailEnd type="none" w="med" len="med"/>
                    </a:lnT>
                    <a:lnB w="19050" cap="flat" cmpd="sng" algn="ctr">
                      <a:solidFill>
                        <a:srgbClr val="008000"/>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800" b="0" i="0" u="none" strike="noStrike" cap="none" normalizeH="0" baseline="0" dirty="0">
                          <a:ln>
                            <a:noFill/>
                          </a:ln>
                          <a:solidFill>
                            <a:schemeClr val="tx1"/>
                          </a:solidFill>
                          <a:effectLst/>
                          <a:latin typeface="Arial"/>
                          <a:ea typeface="Verdana" pitchFamily="34" charset="0"/>
                          <a:cs typeface="Arial"/>
                        </a:rPr>
                        <a:t>Losing control</a:t>
                      </a:r>
                    </a:p>
                  </a:txBody>
                  <a:tcPr marL="89947" marR="89947" marT="45725" marB="45725" anchor="ctr" horzOverflow="overflow">
                    <a:lnL>
                      <a:noFill/>
                    </a:lnL>
                    <a:lnR cap="flat">
                      <a:noFill/>
                    </a:lnR>
                    <a:lnT w="19050" cap="flat" cmpd="sng" algn="ctr">
                      <a:solidFill>
                        <a:srgbClr val="008000"/>
                      </a:solidFill>
                      <a:prstDash val="dot"/>
                      <a:round/>
                      <a:headEnd type="none" w="med" len="med"/>
                      <a:tailEnd type="none" w="med" len="med"/>
                    </a:lnT>
                    <a:lnB w="19050" cap="flat" cmpd="sng" algn="ctr">
                      <a:solidFill>
                        <a:srgbClr val="008000"/>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2793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800" b="0" i="0" u="none" strike="noStrike" cap="none" normalizeH="0" baseline="0" dirty="0">
                          <a:ln>
                            <a:noFill/>
                          </a:ln>
                          <a:solidFill>
                            <a:srgbClr val="289728"/>
                          </a:solidFill>
                          <a:effectLst/>
                          <a:latin typeface="Arial"/>
                          <a:ea typeface="Verdana" pitchFamily="34" charset="0"/>
                          <a:cs typeface="Arial"/>
                        </a:rPr>
                        <a:t>Key Behaviors:</a:t>
                      </a:r>
                    </a:p>
                  </a:txBody>
                  <a:tcPr marL="89947" marR="89947" marT="45725" marB="45725" anchor="ctr" horzOverflow="overflow">
                    <a:lnL cap="flat">
                      <a:noFill/>
                    </a:lnL>
                    <a:lnR>
                      <a:noFill/>
                    </a:lnR>
                    <a:lnT w="19050" cap="flat" cmpd="sng" algn="ctr">
                      <a:solidFill>
                        <a:srgbClr val="008000"/>
                      </a:solidFill>
                      <a:prstDash val="dot"/>
                      <a:round/>
                      <a:headEnd type="none" w="med" len="med"/>
                      <a:tailEnd type="none" w="med" len="med"/>
                    </a:lnT>
                    <a:lnB w="19050" cap="flat" cmpd="sng" algn="ctr">
                      <a:solidFill>
                        <a:srgbClr val="008000"/>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800" b="0" i="0" u="none" strike="noStrike" cap="none" normalizeH="0" baseline="0" dirty="0">
                          <a:ln>
                            <a:noFill/>
                          </a:ln>
                          <a:solidFill>
                            <a:schemeClr val="tx1"/>
                          </a:solidFill>
                          <a:effectLst/>
                          <a:latin typeface="Arial"/>
                          <a:ea typeface="Verdana" pitchFamily="34" charset="0"/>
                          <a:cs typeface="Arial"/>
                        </a:rPr>
                        <a:t>Directness, forcefulness</a:t>
                      </a:r>
                    </a:p>
                  </a:txBody>
                  <a:tcPr marL="89947" marR="89947" marT="45725" marB="45725" anchor="ctr" horzOverflow="overflow">
                    <a:lnL>
                      <a:noFill/>
                    </a:lnL>
                    <a:lnR cap="flat">
                      <a:noFill/>
                    </a:lnR>
                    <a:lnT w="19050" cap="flat" cmpd="sng" algn="ctr">
                      <a:solidFill>
                        <a:srgbClr val="008000"/>
                      </a:solidFill>
                      <a:prstDash val="dot"/>
                      <a:round/>
                      <a:headEnd type="none" w="med" len="med"/>
                      <a:tailEnd type="none" w="med" len="med"/>
                    </a:lnT>
                    <a:lnB w="19050" cap="flat" cmpd="sng" algn="ctr">
                      <a:solidFill>
                        <a:srgbClr val="008000"/>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3159">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3200" b="0" i="0" u="none" strike="noStrike" cap="none" normalizeH="0" baseline="0" dirty="0">
                        <a:ln>
                          <a:noFill/>
                        </a:ln>
                        <a:solidFill>
                          <a:schemeClr val="tx1"/>
                        </a:solidFill>
                        <a:effectLst/>
                        <a:latin typeface="Arial" charset="0"/>
                        <a:cs typeface="Arial" charset="0"/>
                      </a:endParaRPr>
                    </a:p>
                  </a:txBody>
                  <a:tcPr marL="89947" marR="89947" marT="45725" marB="45725" anchor="ctr" horzOverflow="overflow">
                    <a:lnL cap="flat">
                      <a:noFill/>
                    </a:lnL>
                    <a:lnR>
                      <a:noFill/>
                    </a:lnR>
                    <a:lnT w="19050" cap="flat" cmpd="sng" algn="ctr">
                      <a:solidFill>
                        <a:srgbClr val="008000"/>
                      </a:solidFill>
                      <a:prstDash val="dot"/>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3200" b="0" i="0" u="none" strike="noStrike" cap="none" normalizeH="0" baseline="0" dirty="0">
                        <a:ln>
                          <a:noFill/>
                        </a:ln>
                        <a:solidFill>
                          <a:schemeClr val="tx1"/>
                        </a:solidFill>
                        <a:effectLst/>
                        <a:latin typeface="Arial" charset="0"/>
                        <a:cs typeface="Arial" charset="0"/>
                      </a:endParaRPr>
                    </a:p>
                  </a:txBody>
                  <a:tcPr marL="89947" marR="89947" marT="45725" marB="45725" anchor="ctr" horzOverflow="overflow">
                    <a:lnL>
                      <a:noFill/>
                    </a:lnL>
                    <a:lnR cap="flat">
                      <a:noFill/>
                    </a:lnR>
                    <a:lnT w="19050" cap="flat" cmpd="sng" algn="ctr">
                      <a:solidFill>
                        <a:srgbClr val="008000"/>
                      </a:solidFill>
                      <a:prstDash val="dot"/>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4"/>
                  </a:ext>
                </a:extLst>
              </a:tr>
              <a:tr h="517009">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L="89947" marR="89947" marT="45725" marB="45725"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L="89947" marR="89947" marT="45725" marB="45725"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497" name="Oval 2"/>
          <p:cNvSpPr>
            <a:spLocks noChangeArrowheads="1"/>
          </p:cNvSpPr>
          <p:nvPr/>
        </p:nvSpPr>
        <p:spPr bwMode="auto">
          <a:xfrm>
            <a:off x="469900" y="179100"/>
            <a:ext cx="890588" cy="914400"/>
          </a:xfrm>
          <a:prstGeom prst="ellipse">
            <a:avLst/>
          </a:prstGeom>
          <a:solidFill>
            <a:srgbClr val="00A85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solidFill>
                <a:srgbClr val="289728"/>
              </a:solidFill>
            </a:endParaRPr>
          </a:p>
        </p:txBody>
      </p:sp>
      <p:sp>
        <p:nvSpPr>
          <p:cNvPr id="20498" name="Text Box 11"/>
          <p:cNvSpPr txBox="1">
            <a:spLocks noChangeArrowheads="1"/>
          </p:cNvSpPr>
          <p:nvPr/>
        </p:nvSpPr>
        <p:spPr bwMode="auto">
          <a:xfrm>
            <a:off x="478366" y="165100"/>
            <a:ext cx="8905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algn="ctr" eaLnBrk="1" hangingPunct="1">
              <a:spcBef>
                <a:spcPct val="50000"/>
              </a:spcBef>
            </a:pPr>
            <a:r>
              <a:rPr lang="en-US" sz="5400" b="1" dirty="0">
                <a:solidFill>
                  <a:schemeClr val="bg1"/>
                </a:solidFill>
              </a:rPr>
              <a:t>D</a:t>
            </a:r>
          </a:p>
        </p:txBody>
      </p:sp>
    </p:spTree>
    <p:extLst>
      <p:ext uri="{BB962C8B-B14F-4D97-AF65-F5344CB8AC3E}">
        <p14:creationId xmlns:p14="http://schemas.microsoft.com/office/powerpoint/2010/main" val="84396333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Content Placeholder 15"/>
          <p:cNvSpPr>
            <a:spLocks noGrp="1"/>
          </p:cNvSpPr>
          <p:nvPr>
            <p:ph idx="1"/>
          </p:nvPr>
        </p:nvSpPr>
        <p:spPr>
          <a:xfrm>
            <a:off x="836239" y="1703128"/>
            <a:ext cx="7016991" cy="2979738"/>
          </a:xfrm>
        </p:spPr>
        <p:txBody>
          <a:bodyPr/>
          <a:lstStyle/>
          <a:p>
            <a:pPr eaLnBrk="1" hangingPunct="1"/>
            <a:r>
              <a:rPr lang="en-US" sz="2800" dirty="0">
                <a:latin typeface="Helvetica" pitchFamily="-1" charset="0"/>
                <a:ea typeface="Helvetica" pitchFamily="-1" charset="0"/>
                <a:cs typeface="Helvetica" pitchFamily="-1" charset="0"/>
              </a:rPr>
              <a:t>Your name</a:t>
            </a:r>
          </a:p>
          <a:p>
            <a:pPr eaLnBrk="1" hangingPunct="1"/>
            <a:r>
              <a:rPr lang="en-US" sz="2800" dirty="0">
                <a:latin typeface="Helvetica" pitchFamily="-1" charset="0"/>
                <a:ea typeface="Helvetica" pitchFamily="-1" charset="0"/>
                <a:cs typeface="Helvetica" pitchFamily="-1" charset="0"/>
              </a:rPr>
              <a:t>Your role</a:t>
            </a:r>
          </a:p>
          <a:p>
            <a:pPr eaLnBrk="1" hangingPunct="1"/>
            <a:r>
              <a:rPr lang="en-US" sz="2800" dirty="0">
                <a:latin typeface="Helvetica" pitchFamily="-1" charset="0"/>
                <a:ea typeface="Helvetica" pitchFamily="-1" charset="0"/>
                <a:cs typeface="Helvetica" pitchFamily="-1" charset="0"/>
              </a:rPr>
              <a:t>What will make today successful for you</a:t>
            </a:r>
          </a:p>
          <a:p>
            <a:pPr eaLnBrk="1" hangingPunct="1">
              <a:buFont typeface="Arial" pitchFamily="-1" charset="0"/>
              <a:buNone/>
            </a:pPr>
            <a:endParaRPr lang="en-US" sz="2800" dirty="0">
              <a:latin typeface="Helvetica" pitchFamily="-1" charset="0"/>
              <a:ea typeface="Helvetica" pitchFamily="-1" charset="0"/>
              <a:cs typeface="Helvetica" pitchFamily="-1" charset="0"/>
            </a:endParaRPr>
          </a:p>
          <a:p>
            <a:pPr eaLnBrk="1" hangingPunct="1"/>
            <a:endParaRPr lang="en-US" sz="2800" dirty="0">
              <a:latin typeface="Helvetica" pitchFamily="-1" charset="0"/>
              <a:ea typeface="Helvetica" pitchFamily="-1" charset="0"/>
              <a:cs typeface="Helvetica" pitchFamily="-1" charset="0"/>
            </a:endParaRPr>
          </a:p>
        </p:txBody>
      </p:sp>
      <p:sp>
        <p:nvSpPr>
          <p:cNvPr id="5" name="Title 4"/>
          <p:cNvSpPr>
            <a:spLocks noGrp="1"/>
          </p:cNvSpPr>
          <p:nvPr>
            <p:ph type="title"/>
          </p:nvPr>
        </p:nvSpPr>
        <p:spPr/>
        <p:txBody>
          <a:bodyPr/>
          <a:lstStyle/>
          <a:p>
            <a:r>
              <a:rPr lang="en-US" dirty="0"/>
              <a:t>Welcome</a:t>
            </a:r>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2"/>
          <p:cNvSpPr>
            <a:spLocks noChangeArrowheads="1"/>
          </p:cNvSpPr>
          <p:nvPr/>
        </p:nvSpPr>
        <p:spPr bwMode="auto">
          <a:xfrm>
            <a:off x="469900" y="229900"/>
            <a:ext cx="890588" cy="9144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solidFill>
                <a:srgbClr val="289728"/>
              </a:solidFill>
            </a:endParaRPr>
          </a:p>
        </p:txBody>
      </p:sp>
      <p:sp>
        <p:nvSpPr>
          <p:cNvPr id="21506" name="Rectangle 2"/>
          <p:cNvSpPr>
            <a:spLocks noGrp="1" noChangeArrowheads="1"/>
          </p:cNvSpPr>
          <p:nvPr>
            <p:ph type="title"/>
          </p:nvPr>
        </p:nvSpPr>
        <p:spPr>
          <a:xfrm>
            <a:off x="1638831" y="228600"/>
            <a:ext cx="7081837" cy="990600"/>
          </a:xfrm>
        </p:spPr>
        <p:txBody>
          <a:bodyPr/>
          <a:lstStyle/>
          <a:p>
            <a:pPr eaLnBrk="1" hangingPunct="1"/>
            <a:r>
              <a:rPr lang="en-US" dirty="0">
                <a:solidFill>
                  <a:srgbClr val="FF0000"/>
                </a:solidFill>
                <a:latin typeface="Arial"/>
                <a:ea typeface="Verdana" pitchFamily="34" charset="0"/>
                <a:cs typeface="Arial"/>
              </a:rPr>
              <a:t>Influence   </a:t>
            </a:r>
          </a:p>
        </p:txBody>
      </p:sp>
      <p:graphicFrame>
        <p:nvGraphicFramePr>
          <p:cNvPr id="12" name="Group 37"/>
          <p:cNvGraphicFramePr>
            <a:graphicFrameLocks noGrp="1"/>
          </p:cNvGraphicFramePr>
          <p:nvPr>
            <p:ph type="tbl" idx="1"/>
            <p:extLst/>
          </p:nvPr>
        </p:nvGraphicFramePr>
        <p:xfrm>
          <a:off x="1676400" y="1526549"/>
          <a:ext cx="7044266" cy="4018297"/>
        </p:xfrm>
        <a:graphic>
          <a:graphicData uri="http://schemas.openxmlformats.org/drawingml/2006/table">
            <a:tbl>
              <a:tblPr/>
              <a:tblGrid>
                <a:gridCol w="2428365">
                  <a:extLst>
                    <a:ext uri="{9D8B030D-6E8A-4147-A177-3AD203B41FA5}">
                      <a16:colId xmlns:a16="http://schemas.microsoft.com/office/drawing/2014/main" val="20000"/>
                    </a:ext>
                  </a:extLst>
                </a:gridCol>
                <a:gridCol w="4615901">
                  <a:extLst>
                    <a:ext uri="{9D8B030D-6E8A-4147-A177-3AD203B41FA5}">
                      <a16:colId xmlns:a16="http://schemas.microsoft.com/office/drawing/2014/main" val="20001"/>
                    </a:ext>
                  </a:extLst>
                </a:gridCol>
              </a:tblGrid>
              <a:tr h="746317">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800" b="0" i="0" u="none" strike="noStrike" kern="1200" cap="none" normalizeH="0" baseline="0" dirty="0">
                          <a:ln>
                            <a:noFill/>
                          </a:ln>
                          <a:solidFill>
                            <a:schemeClr val="accent2"/>
                          </a:solidFill>
                          <a:effectLst/>
                          <a:latin typeface="Arial"/>
                          <a:ea typeface="Verdana" pitchFamily="34" charset="0"/>
                          <a:cs typeface="Arial"/>
                        </a:rPr>
                        <a:t>Priorities:</a:t>
                      </a:r>
                    </a:p>
                  </a:txBody>
                  <a:tcPr marT="45713" marB="45713" anchor="ctr" horzOverflow="overflow">
                    <a:lnL cap="flat">
                      <a:noFill/>
                    </a:lnL>
                    <a:lnR>
                      <a:noFill/>
                    </a:lnR>
                    <a:lnT cap="flat">
                      <a:noFill/>
                    </a:lnT>
                    <a:lnB w="19050" cap="flat" cmpd="sng" algn="ctr">
                      <a:solidFill>
                        <a:srgbClr val="008000"/>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800" b="0" i="0" u="none" strike="noStrike" kern="1200" cap="none" normalizeH="0" baseline="0" dirty="0">
                          <a:ln>
                            <a:noFill/>
                          </a:ln>
                          <a:solidFill>
                            <a:schemeClr val="tx1"/>
                          </a:solidFill>
                          <a:effectLst/>
                          <a:latin typeface="Arial"/>
                          <a:ea typeface="Verdana" pitchFamily="34" charset="0"/>
                          <a:cs typeface="Arial"/>
                        </a:rPr>
                        <a:t>Collaboration</a:t>
                      </a:r>
                    </a:p>
                  </a:txBody>
                  <a:tcPr marT="45713" marB="45713" anchor="ctr" horzOverflow="overflow">
                    <a:lnL>
                      <a:noFill/>
                    </a:lnL>
                    <a:lnR cap="flat">
                      <a:noFill/>
                    </a:lnR>
                    <a:lnT cap="flat">
                      <a:noFill/>
                    </a:lnT>
                    <a:lnB w="19050" cap="flat" cmpd="sng" algn="ctr">
                      <a:solidFill>
                        <a:srgbClr val="008000"/>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30189">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800" b="0" i="0" u="none" strike="noStrike" cap="none" normalizeH="0" baseline="0" dirty="0">
                          <a:ln>
                            <a:noFill/>
                          </a:ln>
                          <a:solidFill>
                            <a:schemeClr val="accent2"/>
                          </a:solidFill>
                          <a:effectLst/>
                          <a:latin typeface="Arial"/>
                          <a:ea typeface="Verdana" pitchFamily="34" charset="0"/>
                          <a:cs typeface="Arial"/>
                        </a:rPr>
                        <a:t>Motivated by:</a:t>
                      </a:r>
                    </a:p>
                  </a:txBody>
                  <a:tcPr marT="45713" marB="45713" anchor="ctr" horzOverflow="overflow">
                    <a:lnL cap="flat">
                      <a:noFill/>
                    </a:lnL>
                    <a:lnR>
                      <a:noFill/>
                    </a:lnR>
                    <a:lnT w="19050" cap="flat" cmpd="sng" algn="ctr">
                      <a:solidFill>
                        <a:srgbClr val="008000"/>
                      </a:solidFill>
                      <a:prstDash val="dot"/>
                      <a:round/>
                      <a:headEnd type="none" w="med" len="med"/>
                      <a:tailEnd type="none" w="med" len="med"/>
                    </a:lnT>
                    <a:lnB w="19050" cap="flat" cmpd="sng" algn="ctr">
                      <a:solidFill>
                        <a:srgbClr val="008000"/>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800" b="0" i="0" u="none" strike="noStrike" cap="none" normalizeH="0" baseline="0" dirty="0">
                          <a:ln>
                            <a:noFill/>
                          </a:ln>
                          <a:solidFill>
                            <a:schemeClr val="tx1"/>
                          </a:solidFill>
                          <a:effectLst/>
                          <a:latin typeface="Arial"/>
                          <a:ea typeface="Verdana" pitchFamily="34" charset="0"/>
                          <a:cs typeface="Arial"/>
                        </a:rPr>
                        <a:t>Relationships and </a:t>
                      </a:r>
                      <a:br>
                        <a:rPr kumimoji="0" lang="en-US" sz="2800" b="0" i="0" u="none" strike="noStrike" cap="none" normalizeH="0" baseline="0" dirty="0">
                          <a:ln>
                            <a:noFill/>
                          </a:ln>
                          <a:solidFill>
                            <a:schemeClr val="tx1"/>
                          </a:solidFill>
                          <a:effectLst/>
                          <a:latin typeface="Arial"/>
                          <a:ea typeface="Verdana" pitchFamily="34" charset="0"/>
                          <a:cs typeface="Arial"/>
                        </a:rPr>
                      </a:br>
                      <a:r>
                        <a:rPr kumimoji="0" lang="en-US" sz="2800" b="0" i="0" u="none" strike="noStrike" cap="none" normalizeH="0" baseline="0" dirty="0">
                          <a:ln>
                            <a:noFill/>
                          </a:ln>
                          <a:solidFill>
                            <a:schemeClr val="tx1"/>
                          </a:solidFill>
                          <a:effectLst/>
                          <a:latin typeface="Arial"/>
                          <a:ea typeface="Verdana" pitchFamily="34" charset="0"/>
                          <a:cs typeface="Arial"/>
                        </a:rPr>
                        <a:t>recognition</a:t>
                      </a:r>
                    </a:p>
                  </a:txBody>
                  <a:tcPr marT="45713" marB="45713" anchor="ctr" horzOverflow="overflow">
                    <a:lnL>
                      <a:noFill/>
                    </a:lnL>
                    <a:lnR cap="flat">
                      <a:noFill/>
                    </a:lnR>
                    <a:lnT w="19050" cap="flat" cmpd="sng" algn="ctr">
                      <a:solidFill>
                        <a:srgbClr val="008000"/>
                      </a:solidFill>
                      <a:prstDash val="dot"/>
                      <a:round/>
                      <a:headEnd type="none" w="med" len="med"/>
                      <a:tailEnd type="none" w="med" len="med"/>
                    </a:lnT>
                    <a:lnB w="19050" cap="flat" cmpd="sng" algn="ctr">
                      <a:solidFill>
                        <a:srgbClr val="008000"/>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11602">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800" b="0" i="0" u="none" strike="noStrike" cap="none" normalizeH="0" baseline="0" dirty="0">
                          <a:ln>
                            <a:noFill/>
                          </a:ln>
                          <a:solidFill>
                            <a:schemeClr val="accent2"/>
                          </a:solidFill>
                          <a:effectLst/>
                          <a:latin typeface="Arial"/>
                          <a:ea typeface="Verdana" pitchFamily="34" charset="0"/>
                          <a:cs typeface="Arial"/>
                        </a:rPr>
                        <a:t>Fear:</a:t>
                      </a:r>
                    </a:p>
                  </a:txBody>
                  <a:tcPr marT="45713" marB="45713" anchor="ctr" horzOverflow="overflow">
                    <a:lnL cap="flat">
                      <a:noFill/>
                    </a:lnL>
                    <a:lnR>
                      <a:noFill/>
                    </a:lnR>
                    <a:lnT w="19050" cap="flat" cmpd="sng" algn="ctr">
                      <a:solidFill>
                        <a:srgbClr val="008000"/>
                      </a:solidFill>
                      <a:prstDash val="dot"/>
                      <a:round/>
                      <a:headEnd type="none" w="med" len="med"/>
                      <a:tailEnd type="none" w="med" len="med"/>
                    </a:lnT>
                    <a:lnB w="19050" cap="flat" cmpd="sng" algn="ctr">
                      <a:solidFill>
                        <a:srgbClr val="008000"/>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800" b="0" i="0" u="none" strike="noStrike" cap="none" normalizeH="0" baseline="0" dirty="0">
                          <a:ln>
                            <a:noFill/>
                          </a:ln>
                          <a:solidFill>
                            <a:schemeClr val="tx1"/>
                          </a:solidFill>
                          <a:effectLst/>
                          <a:latin typeface="Arial"/>
                          <a:ea typeface="Verdana" pitchFamily="34" charset="0"/>
                          <a:cs typeface="Arial"/>
                        </a:rPr>
                        <a:t>Social rejection, loss of influence</a:t>
                      </a:r>
                    </a:p>
                  </a:txBody>
                  <a:tcPr marT="45713" marB="45713" anchor="ctr" horzOverflow="overflow">
                    <a:lnL>
                      <a:noFill/>
                    </a:lnL>
                    <a:lnR cap="flat">
                      <a:noFill/>
                    </a:lnR>
                    <a:lnT w="19050" cap="flat" cmpd="sng" algn="ctr">
                      <a:solidFill>
                        <a:srgbClr val="008000"/>
                      </a:solidFill>
                      <a:prstDash val="dot"/>
                      <a:round/>
                      <a:headEnd type="none" w="med" len="med"/>
                      <a:tailEnd type="none" w="med" len="med"/>
                    </a:lnT>
                    <a:lnB w="19050" cap="flat" cmpd="sng" algn="ctr">
                      <a:solidFill>
                        <a:srgbClr val="008000"/>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30189">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800" b="0" i="0" u="none" strike="noStrike" cap="none" normalizeH="0" baseline="0" dirty="0">
                          <a:ln>
                            <a:noFill/>
                          </a:ln>
                          <a:solidFill>
                            <a:schemeClr val="accent2"/>
                          </a:solidFill>
                          <a:effectLst/>
                          <a:latin typeface="Arial"/>
                          <a:ea typeface="Verdana" pitchFamily="34" charset="0"/>
                          <a:cs typeface="Arial"/>
                        </a:rPr>
                        <a:t>Key Behaviors:</a:t>
                      </a:r>
                    </a:p>
                  </a:txBody>
                  <a:tcPr marT="45713" marB="45713" anchor="ctr" horzOverflow="overflow">
                    <a:lnL cap="flat">
                      <a:noFill/>
                    </a:lnL>
                    <a:lnR>
                      <a:noFill/>
                    </a:lnR>
                    <a:lnT w="19050" cap="flat" cmpd="sng" algn="ctr">
                      <a:solidFill>
                        <a:srgbClr val="008000"/>
                      </a:solidFill>
                      <a:prstDash val="dot"/>
                      <a:round/>
                      <a:headEnd type="none" w="med" len="med"/>
                      <a:tailEnd type="none" w="med" len="med"/>
                    </a:lnT>
                    <a:lnB w="19050" cap="flat" cmpd="sng" algn="ctr">
                      <a:solidFill>
                        <a:srgbClr val="008000"/>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800" b="0" i="0" u="none" strike="noStrike" cap="none" normalizeH="0" baseline="0" dirty="0">
                          <a:ln>
                            <a:noFill/>
                          </a:ln>
                          <a:solidFill>
                            <a:schemeClr val="tx1"/>
                          </a:solidFill>
                          <a:effectLst/>
                          <a:latin typeface="Arial"/>
                          <a:ea typeface="Verdana" pitchFamily="34" charset="0"/>
                          <a:cs typeface="Arial"/>
                        </a:rPr>
                        <a:t>Charm, optimism, energy</a:t>
                      </a:r>
                    </a:p>
                  </a:txBody>
                  <a:tcPr marT="45713" marB="45713" anchor="ctr" horzOverflow="overflow">
                    <a:lnL>
                      <a:noFill/>
                    </a:lnL>
                    <a:lnR cap="flat">
                      <a:noFill/>
                    </a:lnR>
                    <a:lnT w="19050" cap="flat" cmpd="sng" algn="ctr">
                      <a:solidFill>
                        <a:srgbClr val="008000"/>
                      </a:solidFill>
                      <a:prstDash val="dot"/>
                      <a:round/>
                      <a:headEnd type="none" w="med" len="med"/>
                      <a:tailEnd type="none" w="med" len="med"/>
                    </a:lnT>
                    <a:lnB w="19050" cap="flat" cmpd="sng" algn="ctr">
                      <a:solidFill>
                        <a:srgbClr val="008000"/>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1524" name="Text Box 11"/>
          <p:cNvSpPr txBox="1">
            <a:spLocks noChangeArrowheads="1"/>
          </p:cNvSpPr>
          <p:nvPr/>
        </p:nvSpPr>
        <p:spPr bwMode="auto">
          <a:xfrm>
            <a:off x="414866" y="206827"/>
            <a:ext cx="990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algn="ctr" eaLnBrk="1" hangingPunct="1">
              <a:spcBef>
                <a:spcPct val="50000"/>
              </a:spcBef>
            </a:pPr>
            <a:r>
              <a:rPr lang="en-US" sz="5400" b="1">
                <a:solidFill>
                  <a:schemeClr val="bg1"/>
                </a:solidFill>
              </a:rPr>
              <a:t>i</a:t>
            </a:r>
          </a:p>
        </p:txBody>
      </p:sp>
      <p:sp>
        <p:nvSpPr>
          <p:cNvPr id="6" name="Rectangle 5"/>
          <p:cNvSpPr/>
          <p:nvPr/>
        </p:nvSpPr>
        <p:spPr>
          <a:xfrm>
            <a:off x="241300" y="1181100"/>
            <a:ext cx="8674100" cy="203200"/>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41300" y="6515100"/>
            <a:ext cx="8674100" cy="8890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750616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1638831" y="228600"/>
            <a:ext cx="7081837" cy="990600"/>
          </a:xfrm>
        </p:spPr>
        <p:txBody>
          <a:bodyPr/>
          <a:lstStyle/>
          <a:p>
            <a:pPr eaLnBrk="1" hangingPunct="1"/>
            <a:r>
              <a:rPr lang="en-US" dirty="0">
                <a:solidFill>
                  <a:srgbClr val="0093CF"/>
                </a:solidFill>
                <a:latin typeface="Arial"/>
                <a:ea typeface="Verdana" pitchFamily="34" charset="0"/>
                <a:cs typeface="Arial"/>
              </a:rPr>
              <a:t>Steadiness</a:t>
            </a:r>
          </a:p>
        </p:txBody>
      </p:sp>
      <p:sp>
        <p:nvSpPr>
          <p:cNvPr id="9" name="Oval 2"/>
          <p:cNvSpPr>
            <a:spLocks noChangeArrowheads="1"/>
          </p:cNvSpPr>
          <p:nvPr/>
        </p:nvSpPr>
        <p:spPr bwMode="auto">
          <a:xfrm>
            <a:off x="469900" y="229900"/>
            <a:ext cx="890588" cy="914400"/>
          </a:xfrm>
          <a:prstGeom prst="ellipse">
            <a:avLst/>
          </a:prstGeom>
          <a:solidFill>
            <a:srgbClr val="0093C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solidFill>
                <a:srgbClr val="289728"/>
              </a:solidFill>
            </a:endParaRPr>
          </a:p>
        </p:txBody>
      </p:sp>
      <p:sp>
        <p:nvSpPr>
          <p:cNvPr id="10" name="Text Box 11"/>
          <p:cNvSpPr txBox="1">
            <a:spLocks noChangeArrowheads="1"/>
          </p:cNvSpPr>
          <p:nvPr/>
        </p:nvSpPr>
        <p:spPr bwMode="auto">
          <a:xfrm>
            <a:off x="414866" y="206827"/>
            <a:ext cx="990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algn="ctr" eaLnBrk="1" hangingPunct="1">
              <a:spcBef>
                <a:spcPct val="50000"/>
              </a:spcBef>
            </a:pPr>
            <a:r>
              <a:rPr lang="en-US" sz="5400" b="1">
                <a:solidFill>
                  <a:schemeClr val="bg1"/>
                </a:solidFill>
              </a:rPr>
              <a:t>S</a:t>
            </a:r>
          </a:p>
        </p:txBody>
      </p:sp>
      <p:graphicFrame>
        <p:nvGraphicFramePr>
          <p:cNvPr id="14" name="Group 37"/>
          <p:cNvGraphicFramePr>
            <a:graphicFrameLocks/>
          </p:cNvGraphicFramePr>
          <p:nvPr>
            <p:extLst/>
          </p:nvPr>
        </p:nvGraphicFramePr>
        <p:xfrm>
          <a:off x="1676400" y="1526549"/>
          <a:ext cx="7044266" cy="4018297"/>
        </p:xfrm>
        <a:graphic>
          <a:graphicData uri="http://schemas.openxmlformats.org/drawingml/2006/table">
            <a:tbl>
              <a:tblPr/>
              <a:tblGrid>
                <a:gridCol w="2428365">
                  <a:extLst>
                    <a:ext uri="{9D8B030D-6E8A-4147-A177-3AD203B41FA5}">
                      <a16:colId xmlns:a16="http://schemas.microsoft.com/office/drawing/2014/main" val="20000"/>
                    </a:ext>
                  </a:extLst>
                </a:gridCol>
                <a:gridCol w="4615901">
                  <a:extLst>
                    <a:ext uri="{9D8B030D-6E8A-4147-A177-3AD203B41FA5}">
                      <a16:colId xmlns:a16="http://schemas.microsoft.com/office/drawing/2014/main" val="20001"/>
                    </a:ext>
                  </a:extLst>
                </a:gridCol>
              </a:tblGrid>
              <a:tr h="746317">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800" b="0" i="0" u="none" strike="noStrike" kern="1200" cap="none" normalizeH="0" baseline="0" dirty="0">
                          <a:ln>
                            <a:noFill/>
                          </a:ln>
                          <a:solidFill>
                            <a:schemeClr val="accent2"/>
                          </a:solidFill>
                          <a:effectLst/>
                          <a:latin typeface="Arial"/>
                          <a:ea typeface="Verdana" pitchFamily="34" charset="0"/>
                          <a:cs typeface="Arial"/>
                        </a:rPr>
                        <a:t>Priorities:</a:t>
                      </a:r>
                    </a:p>
                  </a:txBody>
                  <a:tcPr marT="45713" marB="45713" anchor="ctr" horzOverflow="overflow">
                    <a:lnL cap="flat">
                      <a:noFill/>
                    </a:lnL>
                    <a:lnR>
                      <a:noFill/>
                    </a:lnR>
                    <a:lnT cap="flat">
                      <a:noFill/>
                    </a:lnT>
                    <a:lnB w="19050" cap="flat" cmpd="sng" algn="ctr">
                      <a:solidFill>
                        <a:srgbClr val="008000"/>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800" b="0" i="0" u="none" strike="noStrike" kern="1200" cap="none" normalizeH="0" baseline="0" dirty="0">
                          <a:ln>
                            <a:noFill/>
                          </a:ln>
                          <a:solidFill>
                            <a:schemeClr val="tx1"/>
                          </a:solidFill>
                          <a:effectLst/>
                          <a:latin typeface="Arial"/>
                          <a:ea typeface="Verdana" pitchFamily="34" charset="0"/>
                          <a:cs typeface="Arial"/>
                        </a:rPr>
                        <a:t>Stability</a:t>
                      </a:r>
                    </a:p>
                  </a:txBody>
                  <a:tcPr marT="45713" marB="45713" anchor="ctr" horzOverflow="overflow">
                    <a:lnL>
                      <a:noFill/>
                    </a:lnL>
                    <a:lnR cap="flat">
                      <a:noFill/>
                    </a:lnR>
                    <a:lnT cap="flat">
                      <a:noFill/>
                    </a:lnT>
                    <a:lnB w="19050" cap="flat" cmpd="sng" algn="ctr">
                      <a:solidFill>
                        <a:srgbClr val="008000"/>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30189">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800" b="0" i="0" u="none" strike="noStrike" cap="none" normalizeH="0" baseline="0" dirty="0">
                          <a:ln>
                            <a:noFill/>
                          </a:ln>
                          <a:solidFill>
                            <a:schemeClr val="accent2"/>
                          </a:solidFill>
                          <a:effectLst/>
                          <a:latin typeface="Arial"/>
                          <a:ea typeface="Verdana" pitchFamily="34" charset="0"/>
                          <a:cs typeface="Arial"/>
                        </a:rPr>
                        <a:t>Motivated by:</a:t>
                      </a:r>
                    </a:p>
                  </a:txBody>
                  <a:tcPr marT="45713" marB="45713" anchor="ctr" horzOverflow="overflow">
                    <a:lnL cap="flat">
                      <a:noFill/>
                    </a:lnL>
                    <a:lnR>
                      <a:noFill/>
                    </a:lnR>
                    <a:lnT w="19050" cap="flat" cmpd="sng" algn="ctr">
                      <a:solidFill>
                        <a:srgbClr val="008000"/>
                      </a:solidFill>
                      <a:prstDash val="dot"/>
                      <a:round/>
                      <a:headEnd type="none" w="med" len="med"/>
                      <a:tailEnd type="none" w="med" len="med"/>
                    </a:lnT>
                    <a:lnB w="19050" cap="flat" cmpd="sng" algn="ctr">
                      <a:solidFill>
                        <a:srgbClr val="008000"/>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800" b="0" i="0" u="none" strike="noStrike" cap="none" normalizeH="0" baseline="0" dirty="0">
                          <a:ln>
                            <a:noFill/>
                          </a:ln>
                          <a:solidFill>
                            <a:schemeClr val="tx1"/>
                          </a:solidFill>
                          <a:effectLst/>
                          <a:latin typeface="Arial"/>
                          <a:ea typeface="Verdana" pitchFamily="34" charset="0"/>
                          <a:cs typeface="Arial"/>
                        </a:rPr>
                        <a:t>Helping others</a:t>
                      </a:r>
                    </a:p>
                  </a:txBody>
                  <a:tcPr marT="45713" marB="45713" anchor="ctr" horzOverflow="overflow">
                    <a:lnL>
                      <a:noFill/>
                    </a:lnL>
                    <a:lnR cap="flat">
                      <a:noFill/>
                    </a:lnR>
                    <a:lnT w="19050" cap="flat" cmpd="sng" algn="ctr">
                      <a:solidFill>
                        <a:srgbClr val="008000"/>
                      </a:solidFill>
                      <a:prstDash val="dot"/>
                      <a:round/>
                      <a:headEnd type="none" w="med" len="med"/>
                      <a:tailEnd type="none" w="med" len="med"/>
                    </a:lnT>
                    <a:lnB w="19050" cap="flat" cmpd="sng" algn="ctr">
                      <a:solidFill>
                        <a:srgbClr val="008000"/>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11602">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800" b="0" i="0" u="none" strike="noStrike" cap="none" normalizeH="0" baseline="0" dirty="0">
                          <a:ln>
                            <a:noFill/>
                          </a:ln>
                          <a:solidFill>
                            <a:schemeClr val="accent2"/>
                          </a:solidFill>
                          <a:effectLst/>
                          <a:latin typeface="Arial"/>
                          <a:ea typeface="Verdana" pitchFamily="34" charset="0"/>
                          <a:cs typeface="Arial"/>
                        </a:rPr>
                        <a:t>Fear:</a:t>
                      </a:r>
                    </a:p>
                  </a:txBody>
                  <a:tcPr marT="45713" marB="45713" anchor="ctr" horzOverflow="overflow">
                    <a:lnL cap="flat">
                      <a:noFill/>
                    </a:lnL>
                    <a:lnR>
                      <a:noFill/>
                    </a:lnR>
                    <a:lnT w="19050" cap="flat" cmpd="sng" algn="ctr">
                      <a:solidFill>
                        <a:srgbClr val="008000"/>
                      </a:solidFill>
                      <a:prstDash val="dot"/>
                      <a:round/>
                      <a:headEnd type="none" w="med" len="med"/>
                      <a:tailEnd type="none" w="med" len="med"/>
                    </a:lnT>
                    <a:lnB w="19050" cap="flat" cmpd="sng" algn="ctr">
                      <a:solidFill>
                        <a:srgbClr val="008000"/>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800" b="0" i="0" u="none" strike="noStrike" cap="none" normalizeH="0" baseline="0" dirty="0">
                          <a:ln>
                            <a:noFill/>
                          </a:ln>
                          <a:solidFill>
                            <a:schemeClr val="tx1"/>
                          </a:solidFill>
                          <a:effectLst/>
                          <a:latin typeface="Arial"/>
                          <a:ea typeface="Verdana" pitchFamily="34" charset="0"/>
                          <a:cs typeface="Arial"/>
                        </a:rPr>
                        <a:t>Change</a:t>
                      </a:r>
                    </a:p>
                  </a:txBody>
                  <a:tcPr marT="45713" marB="45713" anchor="ctr" horzOverflow="overflow">
                    <a:lnL>
                      <a:noFill/>
                    </a:lnL>
                    <a:lnR cap="flat">
                      <a:noFill/>
                    </a:lnR>
                    <a:lnT w="19050" cap="flat" cmpd="sng" algn="ctr">
                      <a:solidFill>
                        <a:srgbClr val="008000"/>
                      </a:solidFill>
                      <a:prstDash val="dot"/>
                      <a:round/>
                      <a:headEnd type="none" w="med" len="med"/>
                      <a:tailEnd type="none" w="med" len="med"/>
                    </a:lnT>
                    <a:lnB w="19050" cap="flat" cmpd="sng" algn="ctr">
                      <a:solidFill>
                        <a:srgbClr val="008000"/>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30189">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800" b="0" i="0" u="none" strike="noStrike" cap="none" normalizeH="0" baseline="0" dirty="0">
                          <a:ln>
                            <a:noFill/>
                          </a:ln>
                          <a:solidFill>
                            <a:schemeClr val="accent2"/>
                          </a:solidFill>
                          <a:effectLst/>
                          <a:latin typeface="Arial"/>
                          <a:ea typeface="Verdana" pitchFamily="34" charset="0"/>
                          <a:cs typeface="Arial"/>
                        </a:rPr>
                        <a:t>Key Behaviors:</a:t>
                      </a:r>
                    </a:p>
                  </a:txBody>
                  <a:tcPr marT="45713" marB="45713" anchor="ctr" horzOverflow="overflow">
                    <a:lnL cap="flat">
                      <a:noFill/>
                    </a:lnL>
                    <a:lnR>
                      <a:noFill/>
                    </a:lnR>
                    <a:lnT w="19050" cap="flat" cmpd="sng" algn="ctr">
                      <a:solidFill>
                        <a:srgbClr val="008000"/>
                      </a:solidFill>
                      <a:prstDash val="dot"/>
                      <a:round/>
                      <a:headEnd type="none" w="med" len="med"/>
                      <a:tailEnd type="none" w="med" len="med"/>
                    </a:lnT>
                    <a:lnB w="19050" cap="flat" cmpd="sng" algn="ctr">
                      <a:solidFill>
                        <a:srgbClr val="008000"/>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800" b="0" i="0" u="none" strike="noStrike" cap="none" normalizeH="0" baseline="0" dirty="0">
                          <a:ln>
                            <a:noFill/>
                          </a:ln>
                          <a:solidFill>
                            <a:schemeClr val="tx1"/>
                          </a:solidFill>
                          <a:effectLst/>
                          <a:latin typeface="Arial"/>
                          <a:ea typeface="Verdana" pitchFamily="34" charset="0"/>
                          <a:cs typeface="Arial"/>
                        </a:rPr>
                        <a:t>Patience, calmness</a:t>
                      </a:r>
                    </a:p>
                  </a:txBody>
                  <a:tcPr marT="45713" marB="45713" anchor="ctr" horzOverflow="overflow">
                    <a:lnL>
                      <a:noFill/>
                    </a:lnL>
                    <a:lnR cap="flat">
                      <a:noFill/>
                    </a:lnR>
                    <a:lnT w="19050" cap="flat" cmpd="sng" algn="ctr">
                      <a:solidFill>
                        <a:srgbClr val="008000"/>
                      </a:solidFill>
                      <a:prstDash val="dot"/>
                      <a:round/>
                      <a:headEnd type="none" w="med" len="med"/>
                      <a:tailEnd type="none" w="med" len="med"/>
                    </a:lnT>
                    <a:lnB w="19050" cap="flat" cmpd="sng" algn="ctr">
                      <a:solidFill>
                        <a:srgbClr val="008000"/>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 name="Rectangle 5"/>
          <p:cNvSpPr/>
          <p:nvPr/>
        </p:nvSpPr>
        <p:spPr>
          <a:xfrm>
            <a:off x="241300" y="1257300"/>
            <a:ext cx="8674100" cy="203200"/>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41300" y="6591300"/>
            <a:ext cx="8674100" cy="8890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8050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2"/>
          <p:cNvSpPr>
            <a:spLocks noChangeArrowheads="1"/>
          </p:cNvSpPr>
          <p:nvPr/>
        </p:nvSpPr>
        <p:spPr bwMode="auto">
          <a:xfrm>
            <a:off x="469900" y="229900"/>
            <a:ext cx="890588" cy="914400"/>
          </a:xfrm>
          <a:prstGeom prst="ellipse">
            <a:avLst/>
          </a:prstGeom>
          <a:solidFill>
            <a:srgbClr val="FFC33C"/>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solidFill>
                <a:srgbClr val="289728"/>
              </a:solidFill>
            </a:endParaRPr>
          </a:p>
        </p:txBody>
      </p:sp>
      <p:graphicFrame>
        <p:nvGraphicFramePr>
          <p:cNvPr id="9" name="Group 37"/>
          <p:cNvGraphicFramePr>
            <a:graphicFrameLocks/>
          </p:cNvGraphicFramePr>
          <p:nvPr>
            <p:extLst/>
          </p:nvPr>
        </p:nvGraphicFramePr>
        <p:xfrm>
          <a:off x="1676400" y="1526549"/>
          <a:ext cx="7044266" cy="4018297"/>
        </p:xfrm>
        <a:graphic>
          <a:graphicData uri="http://schemas.openxmlformats.org/drawingml/2006/table">
            <a:tbl>
              <a:tblPr/>
              <a:tblGrid>
                <a:gridCol w="2428365">
                  <a:extLst>
                    <a:ext uri="{9D8B030D-6E8A-4147-A177-3AD203B41FA5}">
                      <a16:colId xmlns:a16="http://schemas.microsoft.com/office/drawing/2014/main" val="20000"/>
                    </a:ext>
                  </a:extLst>
                </a:gridCol>
                <a:gridCol w="4615901">
                  <a:extLst>
                    <a:ext uri="{9D8B030D-6E8A-4147-A177-3AD203B41FA5}">
                      <a16:colId xmlns:a16="http://schemas.microsoft.com/office/drawing/2014/main" val="20001"/>
                    </a:ext>
                  </a:extLst>
                </a:gridCol>
              </a:tblGrid>
              <a:tr h="746317">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800" b="0" i="0" u="none" strike="noStrike" kern="1200" cap="none" normalizeH="0" baseline="0" dirty="0">
                          <a:ln>
                            <a:noFill/>
                          </a:ln>
                          <a:solidFill>
                            <a:schemeClr val="accent2"/>
                          </a:solidFill>
                          <a:effectLst/>
                          <a:latin typeface="Arial"/>
                          <a:ea typeface="Verdana" pitchFamily="34" charset="0"/>
                          <a:cs typeface="Arial"/>
                        </a:rPr>
                        <a:t>Priorities:</a:t>
                      </a:r>
                    </a:p>
                  </a:txBody>
                  <a:tcPr marT="45713" marB="45713" anchor="ctr" horzOverflow="overflow">
                    <a:lnL cap="flat">
                      <a:noFill/>
                    </a:lnL>
                    <a:lnR>
                      <a:noFill/>
                    </a:lnR>
                    <a:lnT cap="flat">
                      <a:noFill/>
                    </a:lnT>
                    <a:lnB w="19050" cap="flat" cmpd="sng" algn="ctr">
                      <a:solidFill>
                        <a:srgbClr val="008000"/>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800" b="0" i="0" u="none" strike="noStrike" kern="1200" cap="none" normalizeH="0" baseline="0" dirty="0">
                          <a:ln>
                            <a:noFill/>
                          </a:ln>
                          <a:solidFill>
                            <a:schemeClr val="tx1"/>
                          </a:solidFill>
                          <a:effectLst/>
                          <a:latin typeface="Arial"/>
                          <a:ea typeface="Verdana" pitchFamily="34" charset="0"/>
                          <a:cs typeface="Arial"/>
                        </a:rPr>
                        <a:t>Accuracy</a:t>
                      </a:r>
                    </a:p>
                  </a:txBody>
                  <a:tcPr marT="45713" marB="45713" anchor="ctr" horzOverflow="overflow">
                    <a:lnL>
                      <a:noFill/>
                    </a:lnL>
                    <a:lnR cap="flat">
                      <a:noFill/>
                    </a:lnR>
                    <a:lnT cap="flat">
                      <a:noFill/>
                    </a:lnT>
                    <a:lnB w="19050" cap="flat" cmpd="sng" algn="ctr">
                      <a:solidFill>
                        <a:srgbClr val="008000"/>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30189">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800" b="0" i="0" u="none" strike="noStrike" cap="none" normalizeH="0" baseline="0" dirty="0">
                          <a:ln>
                            <a:noFill/>
                          </a:ln>
                          <a:solidFill>
                            <a:schemeClr val="accent2"/>
                          </a:solidFill>
                          <a:effectLst/>
                          <a:latin typeface="Arial"/>
                          <a:ea typeface="Verdana" pitchFamily="34" charset="0"/>
                          <a:cs typeface="Arial"/>
                        </a:rPr>
                        <a:t>Motivated by:</a:t>
                      </a:r>
                    </a:p>
                  </a:txBody>
                  <a:tcPr marT="45713" marB="45713" anchor="ctr" horzOverflow="overflow">
                    <a:lnL cap="flat">
                      <a:noFill/>
                    </a:lnL>
                    <a:lnR>
                      <a:noFill/>
                    </a:lnR>
                    <a:lnT w="19050" cap="flat" cmpd="sng" algn="ctr">
                      <a:solidFill>
                        <a:srgbClr val="008000"/>
                      </a:solidFill>
                      <a:prstDash val="dot"/>
                      <a:round/>
                      <a:headEnd type="none" w="med" len="med"/>
                      <a:tailEnd type="none" w="med" len="med"/>
                    </a:lnT>
                    <a:lnB w="19050" cap="flat" cmpd="sng" algn="ctr">
                      <a:solidFill>
                        <a:srgbClr val="008000"/>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800" b="0" i="0" u="none" strike="noStrike" cap="none" normalizeH="0" baseline="0" dirty="0">
                          <a:ln>
                            <a:noFill/>
                          </a:ln>
                          <a:solidFill>
                            <a:schemeClr val="tx1"/>
                          </a:solidFill>
                          <a:effectLst/>
                          <a:latin typeface="Arial"/>
                          <a:ea typeface="Verdana" pitchFamily="34" charset="0"/>
                          <a:cs typeface="Arial"/>
                        </a:rPr>
                        <a:t>Demonstrating expertise</a:t>
                      </a:r>
                    </a:p>
                  </a:txBody>
                  <a:tcPr marT="45713" marB="45713" anchor="ctr" horzOverflow="overflow">
                    <a:lnL>
                      <a:noFill/>
                    </a:lnL>
                    <a:lnR cap="flat">
                      <a:noFill/>
                    </a:lnR>
                    <a:lnT w="19050" cap="flat" cmpd="sng" algn="ctr">
                      <a:solidFill>
                        <a:srgbClr val="008000"/>
                      </a:solidFill>
                      <a:prstDash val="dot"/>
                      <a:round/>
                      <a:headEnd type="none" w="med" len="med"/>
                      <a:tailEnd type="none" w="med" len="med"/>
                    </a:lnT>
                    <a:lnB w="19050" cap="flat" cmpd="sng" algn="ctr">
                      <a:solidFill>
                        <a:srgbClr val="008000"/>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11602">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800" b="0" i="0" u="none" strike="noStrike" cap="none" normalizeH="0" baseline="0" dirty="0">
                          <a:ln>
                            <a:noFill/>
                          </a:ln>
                          <a:solidFill>
                            <a:schemeClr val="accent2"/>
                          </a:solidFill>
                          <a:effectLst/>
                          <a:latin typeface="Arial"/>
                          <a:ea typeface="Verdana" pitchFamily="34" charset="0"/>
                          <a:cs typeface="Arial"/>
                        </a:rPr>
                        <a:t>Fear:</a:t>
                      </a:r>
                    </a:p>
                  </a:txBody>
                  <a:tcPr marT="45713" marB="45713" anchor="ctr" horzOverflow="overflow">
                    <a:lnL cap="flat">
                      <a:noFill/>
                    </a:lnL>
                    <a:lnR>
                      <a:noFill/>
                    </a:lnR>
                    <a:lnT w="19050" cap="flat" cmpd="sng" algn="ctr">
                      <a:solidFill>
                        <a:srgbClr val="008000"/>
                      </a:solidFill>
                      <a:prstDash val="dot"/>
                      <a:round/>
                      <a:headEnd type="none" w="med" len="med"/>
                      <a:tailEnd type="none" w="med" len="med"/>
                    </a:lnT>
                    <a:lnB w="19050" cap="flat" cmpd="sng" algn="ctr">
                      <a:solidFill>
                        <a:srgbClr val="008000"/>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800" b="0" i="0" u="none" strike="noStrike" cap="none" normalizeH="0" baseline="0" dirty="0">
                          <a:ln>
                            <a:noFill/>
                          </a:ln>
                          <a:solidFill>
                            <a:schemeClr val="tx1"/>
                          </a:solidFill>
                          <a:effectLst/>
                          <a:latin typeface="Arial"/>
                          <a:ea typeface="Verdana" pitchFamily="34" charset="0"/>
                          <a:cs typeface="Arial"/>
                        </a:rPr>
                        <a:t>Making an error</a:t>
                      </a:r>
                    </a:p>
                  </a:txBody>
                  <a:tcPr marT="45713" marB="45713" anchor="ctr" horzOverflow="overflow">
                    <a:lnL>
                      <a:noFill/>
                    </a:lnL>
                    <a:lnR cap="flat">
                      <a:noFill/>
                    </a:lnR>
                    <a:lnT w="19050" cap="flat" cmpd="sng" algn="ctr">
                      <a:solidFill>
                        <a:srgbClr val="008000"/>
                      </a:solidFill>
                      <a:prstDash val="dot"/>
                      <a:round/>
                      <a:headEnd type="none" w="med" len="med"/>
                      <a:tailEnd type="none" w="med" len="med"/>
                    </a:lnT>
                    <a:lnB w="19050" cap="flat" cmpd="sng" algn="ctr">
                      <a:solidFill>
                        <a:srgbClr val="008000"/>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30189">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800" b="0" i="0" u="none" strike="noStrike" cap="none" normalizeH="0" baseline="0" dirty="0">
                          <a:ln>
                            <a:noFill/>
                          </a:ln>
                          <a:solidFill>
                            <a:schemeClr val="accent2"/>
                          </a:solidFill>
                          <a:effectLst/>
                          <a:latin typeface="Arial"/>
                          <a:ea typeface="Verdana" pitchFamily="34" charset="0"/>
                          <a:cs typeface="Arial"/>
                        </a:rPr>
                        <a:t>Key Behaviors:</a:t>
                      </a:r>
                    </a:p>
                  </a:txBody>
                  <a:tcPr marT="45713" marB="45713" anchor="ctr" horzOverflow="overflow">
                    <a:lnL cap="flat">
                      <a:noFill/>
                    </a:lnL>
                    <a:lnR>
                      <a:noFill/>
                    </a:lnR>
                    <a:lnT w="19050" cap="flat" cmpd="sng" algn="ctr">
                      <a:solidFill>
                        <a:srgbClr val="008000"/>
                      </a:solidFill>
                      <a:prstDash val="dot"/>
                      <a:round/>
                      <a:headEnd type="none" w="med" len="med"/>
                      <a:tailEnd type="none" w="med" len="med"/>
                    </a:lnT>
                    <a:lnB w="19050" cap="flat" cmpd="sng" algn="ctr">
                      <a:solidFill>
                        <a:srgbClr val="008000"/>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800" b="0" i="0" u="none" strike="noStrike" cap="none" normalizeH="0" baseline="0" dirty="0">
                          <a:ln>
                            <a:noFill/>
                          </a:ln>
                          <a:solidFill>
                            <a:schemeClr val="tx1"/>
                          </a:solidFill>
                          <a:effectLst/>
                          <a:latin typeface="Arial"/>
                          <a:ea typeface="Verdana" pitchFamily="34" charset="0"/>
                          <a:cs typeface="Arial"/>
                        </a:rPr>
                        <a:t>Analytical skills, thoroughness</a:t>
                      </a:r>
                    </a:p>
                  </a:txBody>
                  <a:tcPr marT="45713" marB="45713" anchor="ctr" horzOverflow="overflow">
                    <a:lnL>
                      <a:noFill/>
                    </a:lnL>
                    <a:lnR cap="flat">
                      <a:noFill/>
                    </a:lnR>
                    <a:lnT w="19050" cap="flat" cmpd="sng" algn="ctr">
                      <a:solidFill>
                        <a:srgbClr val="008000"/>
                      </a:solidFill>
                      <a:prstDash val="dot"/>
                      <a:round/>
                      <a:headEnd type="none" w="med" len="med"/>
                      <a:tailEnd type="none" w="med" len="med"/>
                    </a:lnT>
                    <a:lnB w="19050" cap="flat" cmpd="sng" algn="ctr">
                      <a:solidFill>
                        <a:srgbClr val="008000"/>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2" name="Rectangle 2"/>
          <p:cNvSpPr txBox="1">
            <a:spLocks noChangeArrowheads="1"/>
          </p:cNvSpPr>
          <p:nvPr/>
        </p:nvSpPr>
        <p:spPr bwMode="auto">
          <a:xfrm>
            <a:off x="1638831" y="228600"/>
            <a:ext cx="7081837"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rgbClr val="FFC33C"/>
                </a:solidFill>
                <a:effectLst/>
                <a:uLnTx/>
                <a:uFillTx/>
                <a:latin typeface="Arial"/>
                <a:ea typeface="Verdana" pitchFamily="34" charset="0"/>
                <a:cs typeface="Arial"/>
              </a:rPr>
              <a:t>Concientiousness</a:t>
            </a:r>
          </a:p>
        </p:txBody>
      </p:sp>
      <p:sp>
        <p:nvSpPr>
          <p:cNvPr id="14" name="Text Box 11"/>
          <p:cNvSpPr txBox="1">
            <a:spLocks noChangeArrowheads="1"/>
          </p:cNvSpPr>
          <p:nvPr/>
        </p:nvSpPr>
        <p:spPr bwMode="auto">
          <a:xfrm>
            <a:off x="414866" y="206827"/>
            <a:ext cx="990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algn="ctr" eaLnBrk="1" hangingPunct="1">
              <a:spcBef>
                <a:spcPct val="50000"/>
              </a:spcBef>
            </a:pPr>
            <a:r>
              <a:rPr lang="en-US" sz="5400" b="1">
                <a:solidFill>
                  <a:schemeClr val="bg1"/>
                </a:solidFill>
              </a:rPr>
              <a:t>C</a:t>
            </a:r>
          </a:p>
        </p:txBody>
      </p:sp>
      <p:sp>
        <p:nvSpPr>
          <p:cNvPr id="6" name="Rectangle 5"/>
          <p:cNvSpPr/>
          <p:nvPr/>
        </p:nvSpPr>
        <p:spPr>
          <a:xfrm>
            <a:off x="241300" y="1257300"/>
            <a:ext cx="8674100" cy="203200"/>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41300" y="6591300"/>
            <a:ext cx="8674100" cy="8890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124008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Flexing to Styles</a:t>
            </a:r>
          </a:p>
        </p:txBody>
      </p:sp>
      <p:graphicFrame>
        <p:nvGraphicFramePr>
          <p:cNvPr id="4" name="Content Placeholder 3"/>
          <p:cNvGraphicFramePr>
            <a:graphicFrameLocks noGrp="1"/>
          </p:cNvGraphicFramePr>
          <p:nvPr>
            <p:ph idx="1"/>
            <p:extLst/>
          </p:nvPr>
        </p:nvGraphicFramePr>
        <p:xfrm>
          <a:off x="457200" y="1600200"/>
          <a:ext cx="8229600" cy="4846320"/>
        </p:xfrm>
        <a:graphic>
          <a:graphicData uri="http://schemas.openxmlformats.org/drawingml/2006/table">
            <a:tbl>
              <a:tblPr firstRow="1" bandRow="1">
                <a:tableStyleId>{D7AC3CCA-C797-4891-BE02-D94E43425B78}</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marL="285750" indent="-285750">
                        <a:buClr>
                          <a:srgbClr val="00B050"/>
                        </a:buClr>
                        <a:buFont typeface="Wingdings" charset="2"/>
                        <a:buChar char="§"/>
                      </a:pPr>
                      <a:r>
                        <a:rPr lang="en-US" b="0" dirty="0"/>
                        <a:t>Be straightforward and direct</a:t>
                      </a:r>
                    </a:p>
                    <a:p>
                      <a:pPr marL="285750" indent="-285750">
                        <a:buClr>
                          <a:srgbClr val="00B050"/>
                        </a:buClr>
                        <a:buFont typeface="Wingdings" charset="2"/>
                        <a:buChar char="§"/>
                      </a:pPr>
                      <a:r>
                        <a:rPr lang="en-US" b="0" dirty="0"/>
                        <a:t>Get to the point quickly</a:t>
                      </a:r>
                    </a:p>
                    <a:p>
                      <a:pPr marL="285750" indent="-285750">
                        <a:buClr>
                          <a:srgbClr val="00B050"/>
                        </a:buClr>
                        <a:buFont typeface="Wingdings" charset="2"/>
                        <a:buChar char="§"/>
                      </a:pPr>
                      <a:r>
                        <a:rPr lang="en-US" b="0" dirty="0"/>
                        <a:t>Make efficient use of time</a:t>
                      </a:r>
                    </a:p>
                    <a:p>
                      <a:pPr marL="285750" indent="-285750">
                        <a:buClr>
                          <a:srgbClr val="00B050"/>
                        </a:buClr>
                        <a:buFont typeface="Wingdings" charset="2"/>
                        <a:buChar char="§"/>
                      </a:pPr>
                      <a:r>
                        <a:rPr lang="en-US" b="0" dirty="0"/>
                        <a:t>Expect candor</a:t>
                      </a:r>
                    </a:p>
                    <a:p>
                      <a:pPr marL="285750" indent="-285750">
                        <a:buClr>
                          <a:srgbClr val="00B050"/>
                        </a:buClr>
                        <a:buFont typeface="Wingdings" charset="2"/>
                        <a:buChar char="§"/>
                      </a:pPr>
                      <a:r>
                        <a:rPr lang="en-US" b="0" dirty="0"/>
                        <a:t>Do not be emotional</a:t>
                      </a:r>
                    </a:p>
                    <a:p>
                      <a:pPr marL="285750" indent="-285750">
                        <a:buClr>
                          <a:srgbClr val="00B050"/>
                        </a:buClr>
                        <a:buFont typeface="Wingdings" charset="2"/>
                        <a:buChar char="§"/>
                      </a:pPr>
                      <a:r>
                        <a:rPr lang="en-US" b="0" dirty="0"/>
                        <a:t>Act quickly, he/she decides fast</a:t>
                      </a:r>
                    </a:p>
                    <a:p>
                      <a:endParaRPr lang="en-US" b="1" dirty="0"/>
                    </a:p>
                  </a:txBody>
                  <a:tcPr>
                    <a:noFill/>
                  </a:tcPr>
                </a:tc>
                <a:tc>
                  <a:txBody>
                    <a:bodyPr/>
                    <a:lstStyle/>
                    <a:p>
                      <a:pPr marL="285750" indent="-285750">
                        <a:buClr>
                          <a:srgbClr val="FF0000"/>
                        </a:buClr>
                        <a:buFont typeface="Wingdings" charset="2"/>
                        <a:buChar char="§"/>
                      </a:pPr>
                      <a:r>
                        <a:rPr lang="en-US" b="0" dirty="0"/>
                        <a:t>Let them speak/explain their ideas.</a:t>
                      </a:r>
                    </a:p>
                    <a:p>
                      <a:pPr marL="285750" indent="-285750">
                        <a:buClr>
                          <a:srgbClr val="FF0000"/>
                        </a:buClr>
                        <a:buFont typeface="Wingdings" charset="2"/>
                        <a:buChar char="§"/>
                      </a:pPr>
                      <a:r>
                        <a:rPr lang="en-US" b="0" dirty="0"/>
                        <a:t>Acknowledge their ideas and emotions.</a:t>
                      </a:r>
                    </a:p>
                    <a:p>
                      <a:pPr marL="285750" indent="-285750">
                        <a:buClr>
                          <a:srgbClr val="FF0000"/>
                        </a:buClr>
                        <a:buFont typeface="Wingdings" charset="2"/>
                        <a:buChar char="§"/>
                      </a:pPr>
                      <a:r>
                        <a:rPr lang="en-US" b="0" dirty="0"/>
                        <a:t>Find ways to collaborate.</a:t>
                      </a:r>
                    </a:p>
                    <a:p>
                      <a:pPr marL="285750" indent="-285750">
                        <a:buClr>
                          <a:srgbClr val="FF0000"/>
                        </a:buClr>
                        <a:buFont typeface="Wingdings" charset="2"/>
                        <a:buChar char="§"/>
                      </a:pPr>
                      <a:r>
                        <a:rPr lang="en-US" b="0" dirty="0"/>
                        <a:t>Schedule time for chatting.</a:t>
                      </a:r>
                    </a:p>
                    <a:p>
                      <a:pPr marL="285750" indent="-285750">
                        <a:buClr>
                          <a:srgbClr val="FF0000"/>
                        </a:buClr>
                        <a:buFont typeface="Wingdings" charset="2"/>
                        <a:buChar char="§"/>
                      </a:pPr>
                      <a:r>
                        <a:rPr lang="en-US" b="0" dirty="0"/>
                        <a:t>Have fun! </a:t>
                      </a:r>
                    </a:p>
                  </a:txBody>
                  <a:tcPr>
                    <a:noFill/>
                  </a:tcPr>
                </a:tc>
                <a:extLst>
                  <a:ext uri="{0D108BD9-81ED-4DB2-BD59-A6C34878D82A}">
                    <a16:rowId xmlns:a16="http://schemas.microsoft.com/office/drawing/2014/main" val="10000"/>
                  </a:ext>
                </a:extLst>
              </a:tr>
              <a:tr h="370840">
                <a:tc>
                  <a:txBody>
                    <a:bodyPr/>
                    <a:lstStyle/>
                    <a:p>
                      <a:pPr marL="285750" indent="-285750">
                        <a:buClr>
                          <a:srgbClr val="FFFF00"/>
                        </a:buClr>
                        <a:buFont typeface="Wingdings" charset="2"/>
                        <a:buChar char="§"/>
                      </a:pPr>
                      <a:r>
                        <a:rPr lang="en-US" dirty="0"/>
                        <a:t>Talk to them about the objective, fact-based aspects of projects.</a:t>
                      </a:r>
                    </a:p>
                    <a:p>
                      <a:pPr marL="285750" indent="-285750">
                        <a:buClr>
                          <a:srgbClr val="FFFF00"/>
                        </a:buClr>
                        <a:buFont typeface="Wingdings" charset="2"/>
                        <a:buChar char="§"/>
                      </a:pPr>
                      <a:r>
                        <a:rPr lang="en-US" dirty="0"/>
                        <a:t>Don’t take their skepticism personally.</a:t>
                      </a:r>
                    </a:p>
                    <a:p>
                      <a:pPr marL="285750" indent="-285750">
                        <a:buClr>
                          <a:srgbClr val="FFFF00"/>
                        </a:buClr>
                        <a:buFont typeface="Wingdings" charset="2"/>
                        <a:buChar char="§"/>
                      </a:pPr>
                      <a:r>
                        <a:rPr lang="en-US" dirty="0"/>
                        <a:t>State the facts and your position logically.</a:t>
                      </a:r>
                    </a:p>
                    <a:p>
                      <a:pPr marL="285750" indent="-285750">
                        <a:buClr>
                          <a:srgbClr val="FFFF00"/>
                        </a:buClr>
                        <a:buFont typeface="Wingdings" charset="2"/>
                        <a:buChar char="§"/>
                      </a:pPr>
                      <a:r>
                        <a:rPr lang="en-US" dirty="0"/>
                        <a:t>Don’t try to force a decision or pressure for a quick decision.  </a:t>
                      </a:r>
                    </a:p>
                    <a:p>
                      <a:pPr marL="285750" indent="-285750">
                        <a:buClr>
                          <a:srgbClr val="FFFF00"/>
                        </a:buClr>
                        <a:buFont typeface="Wingdings" charset="2"/>
                        <a:buChar char="§"/>
                      </a:pPr>
                      <a:r>
                        <a:rPr lang="en-US" dirty="0"/>
                        <a:t>Give plenty of detailed information.</a:t>
                      </a:r>
                    </a:p>
                    <a:p>
                      <a:pPr defTabSz="762000">
                        <a:buClr>
                          <a:srgbClr val="CC0066"/>
                        </a:buClr>
                        <a:buNone/>
                      </a:pPr>
                      <a:endParaRPr lang="en-US" dirty="0"/>
                    </a:p>
                    <a:p>
                      <a:endParaRPr lang="en-US" b="1" dirty="0"/>
                    </a:p>
                  </a:txBody>
                  <a:tcPr>
                    <a:noFill/>
                  </a:tcPr>
                </a:tc>
                <a:tc>
                  <a:txBody>
                    <a:bodyPr/>
                    <a:lstStyle/>
                    <a:p>
                      <a:pPr marL="285750" indent="-285750">
                        <a:buClr>
                          <a:schemeClr val="accent1"/>
                        </a:buClr>
                        <a:buFont typeface="Wingdings" charset="2"/>
                        <a:buChar char="§"/>
                      </a:pPr>
                      <a:r>
                        <a:rPr lang="en-US" dirty="0"/>
                        <a:t>Use an easy-going approach. </a:t>
                      </a:r>
                    </a:p>
                    <a:p>
                      <a:pPr marL="285750" indent="-285750">
                        <a:buClr>
                          <a:schemeClr val="accent1"/>
                        </a:buClr>
                        <a:buFont typeface="Wingdings" charset="2"/>
                        <a:buChar char="§"/>
                      </a:pPr>
                      <a:r>
                        <a:rPr lang="en-US" dirty="0"/>
                        <a:t>Pause, give them time to think.</a:t>
                      </a:r>
                    </a:p>
                    <a:p>
                      <a:pPr marL="285750" indent="-285750">
                        <a:buClr>
                          <a:schemeClr val="accent1"/>
                        </a:buClr>
                        <a:buFont typeface="Wingdings" charset="2"/>
                        <a:buChar char="§"/>
                      </a:pPr>
                      <a:r>
                        <a:rPr lang="en-US" dirty="0"/>
                        <a:t>Ask for their opinion and hear their point of view.</a:t>
                      </a:r>
                    </a:p>
                    <a:p>
                      <a:pPr marL="285750" indent="-285750">
                        <a:buClr>
                          <a:schemeClr val="accent1"/>
                        </a:buClr>
                        <a:buFont typeface="Wingdings" charset="2"/>
                        <a:buChar char="§"/>
                      </a:pPr>
                      <a:r>
                        <a:rPr lang="en-US" dirty="0"/>
                        <a:t>Slow down your presentation.</a:t>
                      </a:r>
                    </a:p>
                    <a:p>
                      <a:pPr marL="285750" indent="-285750">
                        <a:buClr>
                          <a:schemeClr val="accent1"/>
                        </a:buClr>
                        <a:buFont typeface="Wingdings" charset="2"/>
                        <a:buChar char="§"/>
                      </a:pPr>
                      <a:r>
                        <a:rPr lang="en-US" dirty="0"/>
                        <a:t>Show warmth and concern.</a:t>
                      </a:r>
                    </a:p>
                    <a:p>
                      <a:pPr defTabSz="762000">
                        <a:buClr>
                          <a:srgbClr val="CC0066"/>
                        </a:buClr>
                        <a:buFontTx/>
                        <a:buChar char="•"/>
                      </a:pPr>
                      <a:endParaRPr lang="en-US" dirty="0"/>
                    </a:p>
                    <a:p>
                      <a:endParaRPr lang="en-US" b="1" dirty="0"/>
                    </a:p>
                  </a:txBody>
                  <a:tcP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16028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B9273-D213-4B4C-AA05-076CB7A347D2}"/>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2F3C6C80-07E8-B343-B3C9-A94CB3267080}"/>
              </a:ext>
            </a:extLst>
          </p:cNvPr>
          <p:cNvSpPr>
            <a:spLocks noGrp="1"/>
          </p:cNvSpPr>
          <p:nvPr>
            <p:ph idx="1"/>
          </p:nvPr>
        </p:nvSpPr>
        <p:spPr/>
        <p:txBody>
          <a:bodyPr/>
          <a:lstStyle/>
          <a:p>
            <a:pPr>
              <a:spcBef>
                <a:spcPts val="1800"/>
              </a:spcBef>
            </a:pPr>
            <a:r>
              <a:rPr lang="en-US" dirty="0"/>
              <a:t>Learn the basics of DiSC</a:t>
            </a:r>
            <a:r>
              <a:rPr lang="en-US" baseline="30000" dirty="0"/>
              <a:t>®</a:t>
            </a:r>
            <a:r>
              <a:rPr lang="en-US" dirty="0"/>
              <a:t> </a:t>
            </a:r>
          </a:p>
          <a:p>
            <a:pPr>
              <a:spcBef>
                <a:spcPts val="1800"/>
              </a:spcBef>
            </a:pPr>
            <a:r>
              <a:rPr lang="en-US" dirty="0"/>
              <a:t>Identify your style and explore its impact</a:t>
            </a:r>
          </a:p>
          <a:p>
            <a:pPr>
              <a:spcBef>
                <a:spcPts val="1800"/>
              </a:spcBef>
            </a:pPr>
            <a:r>
              <a:rPr lang="en-US" dirty="0"/>
              <a:t>Understand other’s styles</a:t>
            </a:r>
          </a:p>
          <a:p>
            <a:pPr>
              <a:spcBef>
                <a:spcPts val="1800"/>
              </a:spcBef>
            </a:pPr>
            <a:r>
              <a:rPr lang="en-US" dirty="0"/>
              <a:t>Strategies to start bringing DiSC into your everyday interactions</a:t>
            </a:r>
          </a:p>
        </p:txBody>
      </p:sp>
    </p:spTree>
    <p:extLst>
      <p:ext uri="{BB962C8B-B14F-4D97-AF65-F5344CB8AC3E}">
        <p14:creationId xmlns:p14="http://schemas.microsoft.com/office/powerpoint/2010/main" val="4212677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Content Placeholder 7"/>
          <p:cNvSpPr>
            <a:spLocks noGrp="1"/>
          </p:cNvSpPr>
          <p:nvPr>
            <p:ph idx="1"/>
          </p:nvPr>
        </p:nvSpPr>
        <p:spPr>
          <a:xfrm>
            <a:off x="1286917" y="1853660"/>
            <a:ext cx="7891463" cy="3514725"/>
          </a:xfrm>
        </p:spPr>
        <p:txBody>
          <a:bodyPr/>
          <a:lstStyle/>
          <a:p>
            <a:r>
              <a:rPr lang="en-US" sz="2800" dirty="0">
                <a:latin typeface="Helvetica" pitchFamily="-1" charset="0"/>
                <a:ea typeface="Helvetica" pitchFamily="-1" charset="0"/>
                <a:cs typeface="Helvetica" pitchFamily="-1" charset="0"/>
              </a:rPr>
              <a:t>Self-assessment</a:t>
            </a:r>
          </a:p>
          <a:p>
            <a:r>
              <a:rPr lang="en-US" sz="2800" dirty="0">
                <a:latin typeface="Helvetica" pitchFamily="-1" charset="0"/>
                <a:ea typeface="Helvetica" pitchFamily="-1" charset="0"/>
                <a:cs typeface="Helvetica" pitchFamily="-1" charset="0"/>
              </a:rPr>
              <a:t>Interpersonal model of human behavior</a:t>
            </a:r>
          </a:p>
          <a:p>
            <a:r>
              <a:rPr lang="en-US" sz="2800" dirty="0">
                <a:latin typeface="Helvetica" pitchFamily="-1" charset="0"/>
                <a:ea typeface="Helvetica" pitchFamily="-1" charset="0"/>
                <a:cs typeface="Helvetica" pitchFamily="-1" charset="0"/>
              </a:rPr>
              <a:t>Used by more than 40 million people</a:t>
            </a:r>
          </a:p>
          <a:p>
            <a:r>
              <a:rPr lang="en-US" sz="2800" dirty="0">
                <a:latin typeface="Helvetica" pitchFamily="-1" charset="0"/>
                <a:ea typeface="Helvetica" pitchFamily="-1" charset="0"/>
                <a:cs typeface="Helvetica" pitchFamily="-1" charset="0"/>
              </a:rPr>
              <a:t>Emotional awareness tool</a:t>
            </a:r>
          </a:p>
          <a:p>
            <a:r>
              <a:rPr lang="en-US" sz="2800" dirty="0">
                <a:latin typeface="Helvetica" pitchFamily="-1" charset="0"/>
                <a:ea typeface="Helvetica" pitchFamily="-1" charset="0"/>
                <a:cs typeface="Helvetica" pitchFamily="-1" charset="0"/>
              </a:rPr>
              <a:t>Communications tool</a:t>
            </a:r>
          </a:p>
          <a:p>
            <a:r>
              <a:rPr lang="en-US" sz="2800" dirty="0">
                <a:latin typeface="Helvetica" pitchFamily="-1" charset="0"/>
                <a:ea typeface="Helvetica" pitchFamily="-1" charset="0"/>
                <a:cs typeface="Helvetica" pitchFamily="-1" charset="0"/>
              </a:rPr>
              <a:t>Offers common</a:t>
            </a:r>
            <a:r>
              <a:rPr lang="en-US" sz="2800">
                <a:latin typeface="Helvetica" pitchFamily="-1" charset="0"/>
                <a:ea typeface="Helvetica" pitchFamily="-1" charset="0"/>
                <a:cs typeface="Helvetica" pitchFamily="-1" charset="0"/>
              </a:rPr>
              <a:t>/neutral language</a:t>
            </a:r>
          </a:p>
          <a:p>
            <a:endParaRPr lang="en-US" sz="2800" dirty="0">
              <a:latin typeface="Helvetica" pitchFamily="-1" charset="0"/>
              <a:ea typeface="Helvetica" pitchFamily="-1" charset="0"/>
              <a:cs typeface="Helvetica" pitchFamily="-1" charset="0"/>
            </a:endParaRPr>
          </a:p>
        </p:txBody>
      </p:sp>
      <p:sp>
        <p:nvSpPr>
          <p:cNvPr id="7" name="Title 6"/>
          <p:cNvSpPr>
            <a:spLocks noGrp="1"/>
          </p:cNvSpPr>
          <p:nvPr>
            <p:ph type="title"/>
          </p:nvPr>
        </p:nvSpPr>
        <p:spPr/>
        <p:txBody>
          <a:bodyPr/>
          <a:lstStyle/>
          <a:p>
            <a:r>
              <a:rPr lang="en-US" dirty="0"/>
              <a:t>What is DiSC?</a:t>
            </a: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the Room</a:t>
            </a:r>
          </a:p>
        </p:txBody>
      </p:sp>
      <p:sp>
        <p:nvSpPr>
          <p:cNvPr id="3" name="Content Placeholder 2"/>
          <p:cNvSpPr>
            <a:spLocks noGrp="1"/>
          </p:cNvSpPr>
          <p:nvPr>
            <p:ph idx="1"/>
          </p:nvPr>
        </p:nvSpPr>
        <p:spPr/>
        <p:txBody>
          <a:bodyPr/>
          <a:lstStyle/>
          <a:p>
            <a:r>
              <a:rPr lang="en-US" dirty="0"/>
              <a:t>Basic differences of people</a:t>
            </a:r>
          </a:p>
          <a:p>
            <a:pPr lvl="1"/>
            <a:r>
              <a:rPr lang="en-US" dirty="0"/>
              <a:t>Which words describe your best</a:t>
            </a:r>
          </a:p>
          <a:p>
            <a:pPr lvl="1">
              <a:buNone/>
            </a:pPr>
            <a:endParaRPr lang="en-US" dirty="0"/>
          </a:p>
        </p:txBody>
      </p:sp>
      <p:sp>
        <p:nvSpPr>
          <p:cNvPr id="4" name="TextBox 3"/>
          <p:cNvSpPr txBox="1"/>
          <p:nvPr/>
        </p:nvSpPr>
        <p:spPr>
          <a:xfrm>
            <a:off x="635036" y="3154988"/>
            <a:ext cx="8051764" cy="523220"/>
          </a:xfrm>
          <a:prstGeom prst="rect">
            <a:avLst/>
          </a:prstGeom>
          <a:noFill/>
        </p:spPr>
        <p:txBody>
          <a:bodyPr wrap="square" rtlCol="0">
            <a:spAutoFit/>
          </a:bodyPr>
          <a:lstStyle/>
          <a:p>
            <a:pPr algn="ctr"/>
            <a:r>
              <a:rPr lang="en-US" sz="2800" dirty="0">
                <a:latin typeface="Arial"/>
                <a:cs typeface="Arial"/>
              </a:rPr>
              <a:t>Active ----------------------------------- Thoughtful</a:t>
            </a:r>
          </a:p>
        </p:txBody>
      </p:sp>
      <p:sp>
        <p:nvSpPr>
          <p:cNvPr id="5" name="TextBox 4"/>
          <p:cNvSpPr txBox="1"/>
          <p:nvPr/>
        </p:nvSpPr>
        <p:spPr>
          <a:xfrm>
            <a:off x="787436" y="4249790"/>
            <a:ext cx="8042712" cy="523220"/>
          </a:xfrm>
          <a:prstGeom prst="rect">
            <a:avLst/>
          </a:prstGeom>
          <a:noFill/>
        </p:spPr>
        <p:txBody>
          <a:bodyPr wrap="none" rtlCol="0">
            <a:spAutoFit/>
          </a:bodyPr>
          <a:lstStyle/>
          <a:p>
            <a:r>
              <a:rPr lang="en-US" sz="2800" dirty="0">
                <a:latin typeface="Arial"/>
                <a:cs typeface="Arial"/>
              </a:rPr>
              <a:t>Questioning ----------------------------------- Accepting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Cornerstone Principles</a:t>
            </a:r>
            <a:endParaRPr lang="en-US" dirty="0"/>
          </a:p>
        </p:txBody>
      </p:sp>
      <p:sp>
        <p:nvSpPr>
          <p:cNvPr id="5" name="Content Placeholder 4"/>
          <p:cNvSpPr>
            <a:spLocks noGrp="1"/>
          </p:cNvSpPr>
          <p:nvPr>
            <p:ph idx="1"/>
          </p:nvPr>
        </p:nvSpPr>
        <p:spPr>
          <a:xfrm>
            <a:off x="457200" y="1380071"/>
            <a:ext cx="8229600" cy="4936062"/>
          </a:xfrm>
        </p:spPr>
        <p:txBody>
          <a:bodyPr>
            <a:normAutofit/>
          </a:bodyPr>
          <a:lstStyle/>
          <a:p>
            <a:r>
              <a:rPr lang="en-US" dirty="0"/>
              <a:t>Cornerstone Principles</a:t>
            </a:r>
          </a:p>
          <a:p>
            <a:pPr lvl="1"/>
            <a:r>
              <a:rPr lang="en-US" dirty="0"/>
              <a:t>All styles equally valuable</a:t>
            </a:r>
          </a:p>
          <a:p>
            <a:pPr lvl="1"/>
            <a:r>
              <a:rPr lang="en-US" dirty="0"/>
              <a:t>DiSC one measure</a:t>
            </a:r>
          </a:p>
          <a:p>
            <a:pPr lvl="1"/>
            <a:r>
              <a:rPr lang="en-US" dirty="0"/>
              <a:t>Understanding self first</a:t>
            </a:r>
          </a:p>
          <a:p>
            <a:pPr lvl="1"/>
            <a:r>
              <a:rPr lang="en-US" dirty="0"/>
              <a:t>Understanding others</a:t>
            </a:r>
          </a:p>
          <a:p>
            <a:pPr lvl="1"/>
            <a:r>
              <a:rPr lang="en-US" dirty="0"/>
              <a:t>Awareness builds more effective relationships</a:t>
            </a:r>
          </a:p>
          <a:p>
            <a:pPr lvl="1">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Slide Number Placeholder 4"/>
          <p:cNvSpPr txBox="1">
            <a:spLocks noGrp="1"/>
          </p:cNvSpPr>
          <p:nvPr/>
        </p:nvSpPr>
        <p:spPr bwMode="auto">
          <a:xfrm>
            <a:off x="7086600" y="6829946"/>
            <a:ext cx="1905000" cy="457200"/>
          </a:xfrm>
          <a:prstGeom prst="rect">
            <a:avLst/>
          </a:prstGeom>
          <a:noFill/>
          <a:ln w="9525">
            <a:noFill/>
            <a:miter lim="800000"/>
            <a:headEnd/>
            <a:tailEnd/>
          </a:ln>
          <a:effectLst/>
        </p:spPr>
        <p:txBody>
          <a:bodyPr anchor="ctr">
            <a:prstTxWarp prst="textNoShape">
              <a:avLst/>
            </a:prstTxWarp>
          </a:bodyPr>
          <a:lstStyle/>
          <a:p>
            <a:pPr algn="r"/>
            <a:endParaRPr lang="en-US" sz="1400"/>
          </a:p>
        </p:txBody>
      </p:sp>
      <p:sp>
        <p:nvSpPr>
          <p:cNvPr id="8" name="Title 7"/>
          <p:cNvSpPr>
            <a:spLocks noGrp="1"/>
          </p:cNvSpPr>
          <p:nvPr>
            <p:ph type="title"/>
          </p:nvPr>
        </p:nvSpPr>
        <p:spPr/>
        <p:txBody>
          <a:bodyPr/>
          <a:lstStyle/>
          <a:p>
            <a:r>
              <a:rPr lang="en-US"/>
              <a:t>DiSC Style</a:t>
            </a:r>
            <a:endParaRPr lang="en-US" dirty="0"/>
          </a:p>
        </p:txBody>
      </p:sp>
      <p:sp>
        <p:nvSpPr>
          <p:cNvPr id="23" name="Content Placeholder 17"/>
          <p:cNvSpPr>
            <a:spLocks noGrp="1"/>
          </p:cNvSpPr>
          <p:nvPr>
            <p:ph idx="1"/>
          </p:nvPr>
        </p:nvSpPr>
        <p:spPr/>
        <p:txBody>
          <a:bodyPr/>
          <a:lstStyle/>
          <a:p>
            <a:endParaRPr lang="en-US" dirty="0">
              <a:solidFill>
                <a:srgbClr val="595959"/>
              </a:solidFill>
            </a:endParaRPr>
          </a:p>
          <a:p>
            <a:r>
              <a:rPr lang="en-US" dirty="0">
                <a:solidFill>
                  <a:srgbClr val="595959"/>
                </a:solidFill>
              </a:rPr>
              <a:t>Primary/Secondary</a:t>
            </a:r>
          </a:p>
          <a:p>
            <a:r>
              <a:rPr lang="en-US" dirty="0">
                <a:solidFill>
                  <a:srgbClr val="595959"/>
                </a:solidFill>
              </a:rPr>
              <a:t>Style Inclination</a:t>
            </a:r>
          </a:p>
          <a:p>
            <a:r>
              <a:rPr lang="en-US" dirty="0">
                <a:solidFill>
                  <a:srgbClr val="595959"/>
                </a:solidFill>
              </a:rPr>
              <a:t>Shading</a:t>
            </a:r>
          </a:p>
          <a:p>
            <a:r>
              <a:rPr lang="en-US" dirty="0">
                <a:solidFill>
                  <a:srgbClr val="595959"/>
                </a:solidFill>
              </a:rPr>
              <a:t>Priorities </a:t>
            </a:r>
          </a:p>
          <a:p>
            <a:r>
              <a:rPr lang="en-US" dirty="0">
                <a:solidFill>
                  <a:srgbClr val="595959"/>
                </a:solidFill>
              </a:rPr>
              <a:t>Additional Priorities</a:t>
            </a:r>
          </a:p>
        </p:txBody>
      </p:sp>
      <p:pic>
        <p:nvPicPr>
          <p:cNvPr id="14" name="Picture 13">
            <a:extLst>
              <a:ext uri="{FF2B5EF4-FFF2-40B4-BE49-F238E27FC236}">
                <a16:creationId xmlns:a16="http://schemas.microsoft.com/office/drawing/2014/main" id="{A4043D6E-0C61-7745-B1E6-94AEA6760F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7205" y="1862421"/>
            <a:ext cx="3675333" cy="3657600"/>
          </a:xfrm>
          <a:prstGeom prst="rect">
            <a:avLst/>
          </a:prstGeom>
        </p:spPr>
      </p:pic>
      <p:sp>
        <p:nvSpPr>
          <p:cNvPr id="15" name="Oval 14">
            <a:extLst>
              <a:ext uri="{FF2B5EF4-FFF2-40B4-BE49-F238E27FC236}">
                <a16:creationId xmlns:a16="http://schemas.microsoft.com/office/drawing/2014/main" id="{E343B107-71B5-8A48-A04C-6B79EB831718}"/>
              </a:ext>
            </a:extLst>
          </p:cNvPr>
          <p:cNvSpPr/>
          <p:nvPr/>
        </p:nvSpPr>
        <p:spPr>
          <a:xfrm>
            <a:off x="7989018" y="2649001"/>
            <a:ext cx="182880" cy="18288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8">
            <a:extLst>
              <a:ext uri="{FF2B5EF4-FFF2-40B4-BE49-F238E27FC236}">
                <a16:creationId xmlns:a16="http://schemas.microsoft.com/office/drawing/2014/main" id="{AB52C917-1559-9F44-B5A0-6F0BC297A9E1}"/>
              </a:ext>
            </a:extLst>
          </p:cNvPr>
          <p:cNvPicPr>
            <a:picLocks noChangeAspect="1"/>
          </p:cNvPicPr>
          <p:nvPr/>
        </p:nvPicPr>
        <p:blipFill>
          <a:blip r:embed="rId3"/>
          <a:stretch>
            <a:fillRect/>
          </a:stretch>
        </p:blipFill>
        <p:spPr>
          <a:xfrm>
            <a:off x="4646129" y="1396030"/>
            <a:ext cx="4118942" cy="5110168"/>
          </a:xfrm>
          <a:prstGeom prst="rect">
            <a:avLst/>
          </a:prstGeom>
          <a:effectLst>
            <a:glow rad="101600">
              <a:schemeClr val="bg2">
                <a:lumMod val="90000"/>
                <a:alpha val="60000"/>
              </a:schemeClr>
            </a:glow>
          </a:effectLst>
        </p:spPr>
      </p:pic>
      <p:sp>
        <p:nvSpPr>
          <p:cNvPr id="15365" name="Line 3"/>
          <p:cNvSpPr>
            <a:spLocks noChangeShapeType="1"/>
          </p:cNvSpPr>
          <p:nvPr/>
        </p:nvSpPr>
        <p:spPr bwMode="auto">
          <a:xfrm>
            <a:off x="5906122" y="3519916"/>
            <a:ext cx="2308488" cy="1870"/>
          </a:xfrm>
          <a:prstGeom prst="line">
            <a:avLst/>
          </a:prstGeom>
          <a:noFill/>
          <a:ln w="25400">
            <a:solidFill>
              <a:srgbClr val="FF0000"/>
            </a:solidFill>
            <a:round/>
            <a:headEnd/>
            <a:tailEnd/>
          </a:ln>
          <a:effectLst/>
        </p:spPr>
        <p:txBody>
          <a:bodyPr>
            <a:prstTxWarp prst="textNoShape">
              <a:avLst/>
            </a:prstTxWarp>
          </a:bodyPr>
          <a:lstStyle/>
          <a:p>
            <a:endParaRPr lang="en-US"/>
          </a:p>
        </p:txBody>
      </p:sp>
      <p:sp>
        <p:nvSpPr>
          <p:cNvPr id="15366" name="Line 5"/>
          <p:cNvSpPr>
            <a:spLocks noChangeShapeType="1"/>
          </p:cNvSpPr>
          <p:nvPr/>
        </p:nvSpPr>
        <p:spPr bwMode="auto">
          <a:xfrm>
            <a:off x="5224463" y="5772785"/>
            <a:ext cx="2560637" cy="0"/>
          </a:xfrm>
          <a:prstGeom prst="line">
            <a:avLst/>
          </a:prstGeom>
          <a:noFill/>
          <a:ln w="25400">
            <a:solidFill>
              <a:srgbClr val="FF0000"/>
            </a:solidFill>
            <a:round/>
            <a:headEnd/>
            <a:tailEnd/>
          </a:ln>
          <a:effectLst/>
        </p:spPr>
        <p:txBody>
          <a:bodyPr>
            <a:prstTxWarp prst="textNoShape">
              <a:avLst/>
            </a:prstTxWarp>
          </a:bodyPr>
          <a:lstStyle/>
          <a:p>
            <a:endParaRPr lang="en-US"/>
          </a:p>
        </p:txBody>
      </p:sp>
      <p:sp>
        <p:nvSpPr>
          <p:cNvPr id="15367" name="Rectangle 6"/>
          <p:cNvSpPr>
            <a:spLocks noChangeArrowheads="1"/>
          </p:cNvSpPr>
          <p:nvPr/>
        </p:nvSpPr>
        <p:spPr bwMode="auto">
          <a:xfrm>
            <a:off x="3314700" y="2354088"/>
            <a:ext cx="2514600" cy="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15368" name="Rectangle 8"/>
          <p:cNvSpPr>
            <a:spLocks noGrp="1" noChangeArrowheads="1"/>
          </p:cNvSpPr>
          <p:nvPr>
            <p:ph type="title"/>
          </p:nvPr>
        </p:nvSpPr>
        <p:spPr>
          <a:xfrm>
            <a:off x="457200" y="-283119"/>
            <a:ext cx="8229600" cy="1143000"/>
          </a:xfrm>
        </p:spPr>
        <p:txBody>
          <a:bodyPr>
            <a:normAutofit/>
          </a:bodyPr>
          <a:lstStyle/>
          <a:p>
            <a:r>
              <a:rPr lang="en-US" sz="4000" dirty="0">
                <a:solidFill>
                  <a:srgbClr val="4F81BD"/>
                </a:solidFill>
                <a:latin typeface="Helvetica" pitchFamily="-84" charset="0"/>
                <a:ea typeface="Helvetica" pitchFamily="-84" charset="0"/>
                <a:cs typeface="Helvetica" pitchFamily="-84" charset="0"/>
              </a:rPr>
              <a:t>Your DiSC Style Overview  </a:t>
            </a:r>
          </a:p>
        </p:txBody>
      </p:sp>
      <p:sp>
        <p:nvSpPr>
          <p:cNvPr id="4" name="Content Placeholder 3"/>
          <p:cNvSpPr>
            <a:spLocks noGrp="1"/>
          </p:cNvSpPr>
          <p:nvPr>
            <p:ph idx="1"/>
          </p:nvPr>
        </p:nvSpPr>
        <p:spPr>
          <a:xfrm>
            <a:off x="194872" y="1245639"/>
            <a:ext cx="4758128" cy="4525963"/>
          </a:xfrm>
        </p:spPr>
        <p:txBody>
          <a:bodyPr>
            <a:normAutofit/>
          </a:bodyPr>
          <a:lstStyle/>
          <a:p>
            <a:endParaRPr lang="en-US" sz="1800" dirty="0"/>
          </a:p>
          <a:p>
            <a:r>
              <a:rPr lang="en-US" dirty="0"/>
              <a:t>Read and personalize Page WP-2</a:t>
            </a:r>
          </a:p>
          <a:p>
            <a:pPr marL="400050" lvl="1" indent="0">
              <a:buNone/>
            </a:pPr>
            <a:r>
              <a:rPr lang="en-US" sz="3200" dirty="0">
                <a:sym typeface="Wingdings 2" pitchFamily="-83" charset="2"/>
              </a:rPr>
              <a:t></a:t>
            </a:r>
            <a:r>
              <a:rPr lang="en-US" sz="1600" dirty="0">
                <a:sym typeface="Wingdings 2" pitchFamily="-83" charset="2"/>
              </a:rPr>
              <a:t>= like you</a:t>
            </a:r>
          </a:p>
          <a:p>
            <a:pPr marL="400050" lvl="1" indent="0">
              <a:buNone/>
            </a:pPr>
            <a:r>
              <a:rPr lang="en-US" sz="1600" dirty="0">
                <a:sym typeface="Wingdings 2" pitchFamily="-83" charset="2"/>
              </a:rPr>
              <a:t>X</a:t>
            </a:r>
            <a:r>
              <a:rPr lang="en-US" sz="2800" dirty="0">
                <a:sym typeface="Wingdings 2" pitchFamily="-83" charset="2"/>
              </a:rPr>
              <a:t> </a:t>
            </a:r>
            <a:r>
              <a:rPr lang="en-US" sz="1600" dirty="0">
                <a:sym typeface="Wingdings 2" pitchFamily="-83" charset="2"/>
              </a:rPr>
              <a:t>= not like you</a:t>
            </a:r>
          </a:p>
          <a:p>
            <a:pPr marL="400050" lvl="1" indent="0">
              <a:buNone/>
            </a:pPr>
            <a:r>
              <a:rPr lang="en-US" sz="2800" dirty="0">
                <a:sym typeface="Wingdings 2" pitchFamily="-83" charset="2"/>
              </a:rPr>
              <a:t>? </a:t>
            </a:r>
            <a:r>
              <a:rPr lang="en-US" sz="1600" dirty="0">
                <a:sym typeface="Wingdings 2" pitchFamily="-83" charset="2"/>
              </a:rPr>
              <a:t>= not sure</a:t>
            </a:r>
          </a:p>
          <a:p>
            <a:endParaRPr lang="en-US" sz="1800" dirty="0">
              <a:sym typeface="Wingdings 2" pitchFamily="-83" charset="2"/>
            </a:endParaRPr>
          </a:p>
          <a:p>
            <a:r>
              <a:rPr lang="en-US" sz="1800" dirty="0"/>
              <a:t>Underline three statements that best describe you</a:t>
            </a:r>
          </a:p>
          <a:p>
            <a:endParaRPr lang="en-US" sz="1800" dirty="0">
              <a:sym typeface="Wingdings 2" pitchFamily="-83" charset="2"/>
            </a:endParaRPr>
          </a:p>
          <a:p>
            <a:endParaRPr lang="en-US" sz="1800" dirty="0">
              <a:sym typeface="Wingdings 2" pitchFamily="-83" charset="2"/>
            </a:endParaRPr>
          </a:p>
          <a:p>
            <a:endParaRPr lang="en-US" sz="1800" dirty="0"/>
          </a:p>
        </p:txBody>
      </p:sp>
      <p:grpSp>
        <p:nvGrpSpPr>
          <p:cNvPr id="3" name="Group 19"/>
          <p:cNvGrpSpPr>
            <a:grpSpLocks/>
          </p:cNvGrpSpPr>
          <p:nvPr/>
        </p:nvGrpSpPr>
        <p:grpSpPr bwMode="auto">
          <a:xfrm>
            <a:off x="5576889" y="2020713"/>
            <a:ext cx="2208213" cy="3117850"/>
            <a:chOff x="3249" y="990"/>
            <a:chExt cx="1391" cy="1964"/>
          </a:xfrm>
        </p:grpSpPr>
        <p:sp>
          <p:nvSpPr>
            <p:cNvPr id="15375" name="Text Box 20"/>
            <p:cNvSpPr txBox="1">
              <a:spLocks noChangeArrowheads="1"/>
            </p:cNvSpPr>
            <p:nvPr/>
          </p:nvSpPr>
          <p:spPr bwMode="auto">
            <a:xfrm>
              <a:off x="3720" y="1691"/>
              <a:ext cx="192" cy="269"/>
            </a:xfrm>
            <a:prstGeom prst="rect">
              <a:avLst/>
            </a:prstGeom>
            <a:noFill/>
            <a:ln w="9525">
              <a:noFill/>
              <a:miter lim="800000"/>
              <a:headEnd/>
              <a:tailEnd/>
            </a:ln>
            <a:effectLst/>
          </p:spPr>
          <p:txBody>
            <a:bodyPr lIns="0" tIns="0" rIns="0" bIns="0">
              <a:prstTxWarp prst="textNoShape">
                <a:avLst/>
              </a:prstTxWarp>
              <a:spAutoFit/>
            </a:bodyPr>
            <a:lstStyle/>
            <a:p>
              <a:pPr algn="ctr">
                <a:spcBef>
                  <a:spcPct val="50000"/>
                </a:spcBef>
              </a:pPr>
              <a:r>
                <a:rPr lang="en-US" sz="2800" b="1" dirty="0">
                  <a:solidFill>
                    <a:srgbClr val="FF2121"/>
                  </a:solidFill>
                  <a:sym typeface="Wingdings 2" pitchFamily="-83" charset="2"/>
                </a:rPr>
                <a:t></a:t>
              </a:r>
            </a:p>
          </p:txBody>
        </p:sp>
        <p:sp>
          <p:nvSpPr>
            <p:cNvPr id="15377" name="Text Box 22"/>
            <p:cNvSpPr txBox="1">
              <a:spLocks noChangeArrowheads="1"/>
            </p:cNvSpPr>
            <p:nvPr/>
          </p:nvSpPr>
          <p:spPr bwMode="auto">
            <a:xfrm>
              <a:off x="3576" y="2226"/>
              <a:ext cx="192" cy="269"/>
            </a:xfrm>
            <a:prstGeom prst="rect">
              <a:avLst/>
            </a:prstGeom>
            <a:noFill/>
            <a:ln w="9525">
              <a:noFill/>
              <a:miter lim="800000"/>
              <a:headEnd/>
              <a:tailEnd/>
            </a:ln>
            <a:effectLst/>
          </p:spPr>
          <p:txBody>
            <a:bodyPr lIns="0" tIns="0" rIns="0" bIns="0">
              <a:prstTxWarp prst="textNoShape">
                <a:avLst/>
              </a:prstTxWarp>
              <a:spAutoFit/>
            </a:bodyPr>
            <a:lstStyle/>
            <a:p>
              <a:pPr algn="ctr">
                <a:spcBef>
                  <a:spcPct val="50000"/>
                </a:spcBef>
              </a:pPr>
              <a:r>
                <a:rPr lang="en-US" sz="2800" b="1">
                  <a:solidFill>
                    <a:srgbClr val="FF2121"/>
                  </a:solidFill>
                  <a:sym typeface="Wingdings 2" pitchFamily="-83" charset="2"/>
                </a:rPr>
                <a:t></a:t>
              </a:r>
            </a:p>
          </p:txBody>
        </p:sp>
        <p:sp>
          <p:nvSpPr>
            <p:cNvPr id="15378" name="Text Box 23"/>
            <p:cNvSpPr txBox="1">
              <a:spLocks noChangeArrowheads="1"/>
            </p:cNvSpPr>
            <p:nvPr/>
          </p:nvSpPr>
          <p:spPr bwMode="auto">
            <a:xfrm>
              <a:off x="3312" y="1937"/>
              <a:ext cx="192" cy="269"/>
            </a:xfrm>
            <a:prstGeom prst="rect">
              <a:avLst/>
            </a:prstGeom>
            <a:noFill/>
            <a:ln w="9525">
              <a:noFill/>
              <a:miter lim="800000"/>
              <a:headEnd/>
              <a:tailEnd/>
            </a:ln>
            <a:effectLst/>
          </p:spPr>
          <p:txBody>
            <a:bodyPr lIns="0" tIns="0" rIns="0" bIns="0">
              <a:prstTxWarp prst="textNoShape">
                <a:avLst/>
              </a:prstTxWarp>
              <a:spAutoFit/>
            </a:bodyPr>
            <a:lstStyle/>
            <a:p>
              <a:pPr algn="ctr">
                <a:spcBef>
                  <a:spcPct val="50000"/>
                </a:spcBef>
              </a:pPr>
              <a:r>
                <a:rPr lang="en-US" sz="2800" b="1">
                  <a:solidFill>
                    <a:srgbClr val="FF2121"/>
                  </a:solidFill>
                  <a:sym typeface="Wingdings 2" pitchFamily="-83" charset="2"/>
                </a:rPr>
                <a:t></a:t>
              </a:r>
            </a:p>
          </p:txBody>
        </p:sp>
        <p:sp>
          <p:nvSpPr>
            <p:cNvPr id="15380" name="Text Box 25"/>
            <p:cNvSpPr txBox="1">
              <a:spLocks noChangeArrowheads="1"/>
            </p:cNvSpPr>
            <p:nvPr/>
          </p:nvSpPr>
          <p:spPr bwMode="auto">
            <a:xfrm>
              <a:off x="3249" y="2685"/>
              <a:ext cx="192" cy="269"/>
            </a:xfrm>
            <a:prstGeom prst="rect">
              <a:avLst/>
            </a:prstGeom>
            <a:noFill/>
            <a:ln w="9525">
              <a:noFill/>
              <a:miter lim="800000"/>
              <a:headEnd/>
              <a:tailEnd/>
            </a:ln>
            <a:effectLst/>
          </p:spPr>
          <p:txBody>
            <a:bodyPr lIns="0" tIns="0" rIns="0" bIns="0">
              <a:prstTxWarp prst="textNoShape">
                <a:avLst/>
              </a:prstTxWarp>
              <a:spAutoFit/>
            </a:bodyPr>
            <a:lstStyle/>
            <a:p>
              <a:pPr algn="ctr">
                <a:spcBef>
                  <a:spcPct val="50000"/>
                </a:spcBef>
              </a:pPr>
              <a:r>
                <a:rPr lang="en-US" sz="2800" b="1">
                  <a:solidFill>
                    <a:srgbClr val="FF2121"/>
                  </a:solidFill>
                  <a:sym typeface="Wingdings 2" pitchFamily="-83" charset="2"/>
                </a:rPr>
                <a:t></a:t>
              </a:r>
            </a:p>
          </p:txBody>
        </p:sp>
        <p:sp>
          <p:nvSpPr>
            <p:cNvPr id="15383" name="Text Box 28"/>
            <p:cNvSpPr txBox="1">
              <a:spLocks noChangeArrowheads="1"/>
            </p:cNvSpPr>
            <p:nvPr/>
          </p:nvSpPr>
          <p:spPr bwMode="auto">
            <a:xfrm>
              <a:off x="4272" y="2193"/>
              <a:ext cx="192" cy="192"/>
            </a:xfrm>
            <a:prstGeom prst="rect">
              <a:avLst/>
            </a:prstGeom>
            <a:noFill/>
            <a:ln w="9525">
              <a:noFill/>
              <a:miter lim="800000"/>
              <a:headEnd/>
              <a:tailEnd/>
            </a:ln>
            <a:effectLst/>
          </p:spPr>
          <p:txBody>
            <a:bodyPr lIns="0" tIns="0" rIns="0" bIns="0">
              <a:prstTxWarp prst="textNoShape">
                <a:avLst/>
              </a:prstTxWarp>
              <a:spAutoFit/>
            </a:bodyPr>
            <a:lstStyle/>
            <a:p>
              <a:pPr algn="ctr">
                <a:spcBef>
                  <a:spcPct val="50000"/>
                </a:spcBef>
              </a:pPr>
              <a:r>
                <a:rPr lang="en-US" sz="2000" b="1" dirty="0">
                  <a:solidFill>
                    <a:srgbClr val="FF2121"/>
                  </a:solidFill>
                  <a:sym typeface="Wingdings 2" pitchFamily="-83" charset="2"/>
                </a:rPr>
                <a:t>?</a:t>
              </a:r>
            </a:p>
          </p:txBody>
        </p:sp>
        <p:sp>
          <p:nvSpPr>
            <p:cNvPr id="15384" name="Text Box 29"/>
            <p:cNvSpPr txBox="1">
              <a:spLocks noChangeArrowheads="1"/>
            </p:cNvSpPr>
            <p:nvPr/>
          </p:nvSpPr>
          <p:spPr bwMode="auto">
            <a:xfrm>
              <a:off x="3864" y="990"/>
              <a:ext cx="192" cy="269"/>
            </a:xfrm>
            <a:prstGeom prst="rect">
              <a:avLst/>
            </a:prstGeom>
            <a:noFill/>
            <a:ln w="9525">
              <a:noFill/>
              <a:miter lim="800000"/>
              <a:headEnd/>
              <a:tailEnd/>
            </a:ln>
            <a:effectLst/>
          </p:spPr>
          <p:txBody>
            <a:bodyPr lIns="0" tIns="0" rIns="0" bIns="0">
              <a:prstTxWarp prst="textNoShape">
                <a:avLst/>
              </a:prstTxWarp>
              <a:spAutoFit/>
            </a:bodyPr>
            <a:lstStyle/>
            <a:p>
              <a:pPr algn="ctr">
                <a:spcBef>
                  <a:spcPct val="50000"/>
                </a:spcBef>
              </a:pPr>
              <a:endParaRPr lang="en-US" sz="2800" b="1">
                <a:solidFill>
                  <a:srgbClr val="FF2121"/>
                </a:solidFill>
                <a:sym typeface="Wingdings 2" pitchFamily="-83" charset="2"/>
              </a:endParaRPr>
            </a:p>
          </p:txBody>
        </p:sp>
        <p:sp>
          <p:nvSpPr>
            <p:cNvPr id="15385" name="Text Box 30"/>
            <p:cNvSpPr txBox="1">
              <a:spLocks noChangeArrowheads="1"/>
            </p:cNvSpPr>
            <p:nvPr/>
          </p:nvSpPr>
          <p:spPr bwMode="auto">
            <a:xfrm>
              <a:off x="3696" y="1360"/>
              <a:ext cx="192" cy="269"/>
            </a:xfrm>
            <a:prstGeom prst="rect">
              <a:avLst/>
            </a:prstGeom>
            <a:noFill/>
            <a:ln w="9525">
              <a:noFill/>
              <a:miter lim="800000"/>
              <a:headEnd/>
              <a:tailEnd/>
            </a:ln>
            <a:effectLst/>
          </p:spPr>
          <p:txBody>
            <a:bodyPr lIns="0" tIns="0" rIns="0" bIns="0">
              <a:prstTxWarp prst="textNoShape">
                <a:avLst/>
              </a:prstTxWarp>
              <a:spAutoFit/>
            </a:bodyPr>
            <a:lstStyle/>
            <a:p>
              <a:pPr algn="ctr">
                <a:spcBef>
                  <a:spcPct val="50000"/>
                </a:spcBef>
              </a:pPr>
              <a:r>
                <a:rPr lang="en-US" sz="2800" b="1">
                  <a:solidFill>
                    <a:srgbClr val="FF2121"/>
                  </a:solidFill>
                  <a:sym typeface="Wingdings 2" pitchFamily="-83" charset="2"/>
                </a:rPr>
                <a:t>x</a:t>
              </a:r>
            </a:p>
          </p:txBody>
        </p:sp>
        <p:sp>
          <p:nvSpPr>
            <p:cNvPr id="15386" name="Text Box 31"/>
            <p:cNvSpPr txBox="1">
              <a:spLocks noChangeArrowheads="1"/>
            </p:cNvSpPr>
            <p:nvPr/>
          </p:nvSpPr>
          <p:spPr bwMode="auto">
            <a:xfrm>
              <a:off x="4448" y="2633"/>
              <a:ext cx="192" cy="269"/>
            </a:xfrm>
            <a:prstGeom prst="rect">
              <a:avLst/>
            </a:prstGeom>
            <a:noFill/>
            <a:ln w="9525">
              <a:noFill/>
              <a:miter lim="800000"/>
              <a:headEnd/>
              <a:tailEnd/>
            </a:ln>
            <a:effectLst/>
          </p:spPr>
          <p:txBody>
            <a:bodyPr lIns="0" tIns="0" rIns="0" bIns="0">
              <a:prstTxWarp prst="textNoShape">
                <a:avLst/>
              </a:prstTxWarp>
              <a:spAutoFit/>
            </a:bodyPr>
            <a:lstStyle/>
            <a:p>
              <a:pPr algn="ctr">
                <a:spcBef>
                  <a:spcPct val="50000"/>
                </a:spcBef>
              </a:pPr>
              <a:r>
                <a:rPr lang="en-US" sz="2800" b="1">
                  <a:solidFill>
                    <a:srgbClr val="FF2121"/>
                  </a:solidFill>
                  <a:sym typeface="Wingdings 2" pitchFamily="-83" charset="2"/>
                </a:rPr>
                <a:t></a:t>
              </a:r>
            </a:p>
          </p:txBody>
        </p:sp>
      </p:grpSp>
      <p:grpSp>
        <p:nvGrpSpPr>
          <p:cNvPr id="21" name="Group 20">
            <a:extLst>
              <a:ext uri="{FF2B5EF4-FFF2-40B4-BE49-F238E27FC236}">
                <a16:creationId xmlns:a16="http://schemas.microsoft.com/office/drawing/2014/main" id="{87379F71-87DB-8B40-8CF9-56C70532194F}"/>
              </a:ext>
            </a:extLst>
          </p:cNvPr>
          <p:cNvGrpSpPr/>
          <p:nvPr/>
        </p:nvGrpSpPr>
        <p:grpSpPr>
          <a:xfrm>
            <a:off x="149900" y="5667114"/>
            <a:ext cx="1232132" cy="1267912"/>
            <a:chOff x="149900" y="5667114"/>
            <a:chExt cx="1232132" cy="1267912"/>
          </a:xfrm>
        </p:grpSpPr>
        <p:pic>
          <p:nvPicPr>
            <p:cNvPr id="22" name="Picture 21">
              <a:extLst>
                <a:ext uri="{FF2B5EF4-FFF2-40B4-BE49-F238E27FC236}">
                  <a16:creationId xmlns:a16="http://schemas.microsoft.com/office/drawing/2014/main" id="{E0883F24-CC14-C242-9093-C97D1EFA99FF}"/>
                </a:ext>
              </a:extLst>
            </p:cNvPr>
            <p:cNvPicPr>
              <a:picLocks noChangeAspect="1"/>
            </p:cNvPicPr>
            <p:nvPr/>
          </p:nvPicPr>
          <p:blipFill>
            <a:blip r:embed="rId4"/>
            <a:stretch>
              <a:fillRect/>
            </a:stretch>
          </p:blipFill>
          <p:spPr>
            <a:xfrm>
              <a:off x="158229" y="5667114"/>
              <a:ext cx="1190886" cy="1190886"/>
            </a:xfrm>
            <a:prstGeom prst="rect">
              <a:avLst/>
            </a:prstGeom>
          </p:spPr>
        </p:pic>
        <p:sp>
          <p:nvSpPr>
            <p:cNvPr id="23" name="TextBox 22">
              <a:extLst>
                <a:ext uri="{FF2B5EF4-FFF2-40B4-BE49-F238E27FC236}">
                  <a16:creationId xmlns:a16="http://schemas.microsoft.com/office/drawing/2014/main" id="{E3731B94-2CA0-D047-9DDB-C40BDC9E4A17}"/>
                </a:ext>
              </a:extLst>
            </p:cNvPr>
            <p:cNvSpPr txBox="1"/>
            <p:nvPr/>
          </p:nvSpPr>
          <p:spPr>
            <a:xfrm>
              <a:off x="149900" y="6565694"/>
              <a:ext cx="1232132" cy="369332"/>
            </a:xfrm>
            <a:prstGeom prst="rect">
              <a:avLst/>
            </a:prstGeom>
            <a:noFill/>
          </p:spPr>
          <p:txBody>
            <a:bodyPr wrap="none" rtlCol="0">
              <a:spAutoFit/>
            </a:bodyPr>
            <a:lstStyle/>
            <a:p>
              <a:r>
                <a:rPr lang="en-US" dirty="0"/>
                <a:t>10 minutes</a:t>
              </a:r>
            </a:p>
          </p:txBody>
        </p:sp>
      </p:grpSp>
    </p:spTree>
    <p:extLst>
      <p:ext uri="{BB962C8B-B14F-4D97-AF65-F5344CB8AC3E}">
        <p14:creationId xmlns:p14="http://schemas.microsoft.com/office/powerpoint/2010/main" val="15096184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3"/>
          <p:cNvSpPr>
            <a:spLocks noGrp="1" noChangeArrowheads="1"/>
          </p:cNvSpPr>
          <p:nvPr>
            <p:ph type="title"/>
          </p:nvPr>
        </p:nvSpPr>
        <p:spPr/>
        <p:txBody>
          <a:bodyPr/>
          <a:lstStyle/>
          <a:p>
            <a:pPr eaLnBrk="1" hangingPunct="1"/>
            <a:r>
              <a:rPr lang="en-US" sz="4000" dirty="0">
                <a:solidFill>
                  <a:srgbClr val="4F81BD"/>
                </a:solidFill>
                <a:latin typeface="Helvetica" pitchFamily="-84" charset="0"/>
                <a:ea typeface="Helvetica" pitchFamily="-84" charset="0"/>
                <a:cs typeface="Helvetica" pitchFamily="-84" charset="0"/>
              </a:rPr>
              <a:t>Your Motivators and Stressors</a:t>
            </a:r>
          </a:p>
        </p:txBody>
      </p:sp>
      <p:sp>
        <p:nvSpPr>
          <p:cNvPr id="4" name="Content Placeholder 3"/>
          <p:cNvSpPr>
            <a:spLocks noGrp="1"/>
          </p:cNvSpPr>
          <p:nvPr>
            <p:ph idx="1"/>
          </p:nvPr>
        </p:nvSpPr>
        <p:spPr>
          <a:xfrm>
            <a:off x="209862" y="2013035"/>
            <a:ext cx="4497049" cy="4113128"/>
          </a:xfrm>
        </p:spPr>
        <p:txBody>
          <a:bodyPr/>
          <a:lstStyle/>
          <a:p>
            <a:r>
              <a:rPr lang="en-US" dirty="0">
                <a:latin typeface="Helvetica"/>
                <a:cs typeface="Helvetica"/>
              </a:rPr>
              <a:t>Read and personalize Page WP-3</a:t>
            </a:r>
          </a:p>
          <a:p>
            <a:endParaRPr lang="en-US" dirty="0">
              <a:latin typeface="Helvetica"/>
              <a:cs typeface="Helvetica"/>
            </a:endParaRPr>
          </a:p>
          <a:p>
            <a:endParaRPr lang="en-US" dirty="0">
              <a:latin typeface="Helvetica"/>
              <a:cs typeface="Helvetica"/>
            </a:endParaRPr>
          </a:p>
          <a:p>
            <a:endParaRPr lang="en-US" dirty="0">
              <a:latin typeface="Helvetica"/>
              <a:cs typeface="Helvetica"/>
            </a:endParaRPr>
          </a:p>
          <a:p>
            <a:endParaRPr lang="en-US" dirty="0">
              <a:latin typeface="Helvetica"/>
              <a:cs typeface="Helvetica"/>
            </a:endParaRPr>
          </a:p>
          <a:p>
            <a:endParaRPr lang="en-US" dirty="0">
              <a:latin typeface="Helvetica"/>
              <a:cs typeface="Helvetica"/>
            </a:endParaRPr>
          </a:p>
          <a:p>
            <a:r>
              <a:rPr lang="en-US" dirty="0">
                <a:latin typeface="Helvetica"/>
                <a:cs typeface="Helvetica"/>
              </a:rPr>
              <a:t>Underline one statement from </a:t>
            </a:r>
            <a:r>
              <a:rPr lang="en-US" b="1" i="1" dirty="0">
                <a:latin typeface="Helvetica"/>
                <a:cs typeface="Helvetica"/>
              </a:rPr>
              <a:t>each category</a:t>
            </a:r>
            <a:r>
              <a:rPr lang="en-US" dirty="0">
                <a:latin typeface="Helvetica"/>
                <a:cs typeface="Helvetica"/>
              </a:rPr>
              <a:t> that best describes you</a:t>
            </a:r>
          </a:p>
          <a:p>
            <a:endParaRPr lang="en-US" dirty="0">
              <a:latin typeface="Helvetica"/>
              <a:cs typeface="Helvetica"/>
            </a:endParaRPr>
          </a:p>
        </p:txBody>
      </p:sp>
      <p:grpSp>
        <p:nvGrpSpPr>
          <p:cNvPr id="2" name="Group 4"/>
          <p:cNvGrpSpPr>
            <a:grpSpLocks/>
          </p:cNvGrpSpPr>
          <p:nvPr/>
        </p:nvGrpSpPr>
        <p:grpSpPr bwMode="auto">
          <a:xfrm>
            <a:off x="974886" y="2454045"/>
            <a:ext cx="1804988" cy="1346200"/>
            <a:chOff x="387" y="1276"/>
            <a:chExt cx="1137" cy="848"/>
          </a:xfrm>
        </p:grpSpPr>
        <p:sp>
          <p:nvSpPr>
            <p:cNvPr id="19481" name="Text Box 6"/>
            <p:cNvSpPr txBox="1">
              <a:spLocks noChangeArrowheads="1"/>
            </p:cNvSpPr>
            <p:nvPr/>
          </p:nvSpPr>
          <p:spPr bwMode="auto">
            <a:xfrm>
              <a:off x="387" y="1276"/>
              <a:ext cx="933" cy="368"/>
            </a:xfrm>
            <a:prstGeom prst="rect">
              <a:avLst/>
            </a:prstGeom>
            <a:noFill/>
            <a:ln w="9525">
              <a:noFill/>
              <a:miter lim="800000"/>
              <a:headEnd/>
              <a:tailEnd/>
            </a:ln>
            <a:effectLst/>
          </p:spPr>
          <p:txBody>
            <a:bodyPr wrap="none">
              <a:prstTxWarp prst="textNoShape">
                <a:avLst/>
              </a:prstTxWarp>
              <a:spAutoFit/>
            </a:bodyPr>
            <a:lstStyle/>
            <a:p>
              <a:pPr defTabSz="339725">
                <a:spcBef>
                  <a:spcPct val="50000"/>
                </a:spcBef>
              </a:pPr>
              <a:r>
                <a:rPr lang="en-US" sz="3200">
                  <a:latin typeface="Helvetica"/>
                  <a:cs typeface="Helvetica"/>
                  <a:sym typeface="Wingdings 2" pitchFamily="-83" charset="2"/>
                </a:rPr>
                <a:t></a:t>
              </a:r>
              <a:r>
                <a:rPr lang="en-US">
                  <a:latin typeface="Helvetica"/>
                  <a:cs typeface="Helvetica"/>
                  <a:sym typeface="Wingdings 2" pitchFamily="-83" charset="2"/>
                </a:rPr>
                <a:t>= like you</a:t>
              </a:r>
            </a:p>
          </p:txBody>
        </p:sp>
        <p:sp>
          <p:nvSpPr>
            <p:cNvPr id="19482" name="Text Box 7"/>
            <p:cNvSpPr txBox="1">
              <a:spLocks noChangeArrowheads="1"/>
            </p:cNvSpPr>
            <p:nvPr/>
          </p:nvSpPr>
          <p:spPr bwMode="auto">
            <a:xfrm>
              <a:off x="387" y="1540"/>
              <a:ext cx="1137" cy="330"/>
            </a:xfrm>
            <a:prstGeom prst="rect">
              <a:avLst/>
            </a:prstGeom>
            <a:noFill/>
            <a:ln w="9525">
              <a:noFill/>
              <a:miter lim="800000"/>
              <a:headEnd/>
              <a:tailEnd/>
            </a:ln>
            <a:effectLst/>
          </p:spPr>
          <p:txBody>
            <a:bodyPr wrap="none">
              <a:prstTxWarp prst="textNoShape">
                <a:avLst/>
              </a:prstTxWarp>
              <a:spAutoFit/>
            </a:bodyPr>
            <a:lstStyle/>
            <a:p>
              <a:pPr defTabSz="339725">
                <a:spcBef>
                  <a:spcPct val="50000"/>
                </a:spcBef>
              </a:pPr>
              <a:r>
                <a:rPr lang="en-US" dirty="0">
                  <a:latin typeface="Helvetica"/>
                  <a:cs typeface="Helvetica"/>
                  <a:sym typeface="Wingdings 2" pitchFamily="-83" charset="2"/>
                </a:rPr>
                <a:t>X</a:t>
              </a:r>
              <a:r>
                <a:rPr lang="en-US" sz="2800" dirty="0">
                  <a:latin typeface="Helvetica"/>
                  <a:cs typeface="Helvetica"/>
                  <a:sym typeface="Wingdings 2" pitchFamily="-83" charset="2"/>
                </a:rPr>
                <a:t> </a:t>
              </a:r>
              <a:r>
                <a:rPr lang="en-US" dirty="0">
                  <a:latin typeface="Helvetica"/>
                  <a:cs typeface="Helvetica"/>
                  <a:sym typeface="Wingdings 2" pitchFamily="-83" charset="2"/>
                </a:rPr>
                <a:t>= not like you</a:t>
              </a:r>
            </a:p>
          </p:txBody>
        </p:sp>
        <p:sp>
          <p:nvSpPr>
            <p:cNvPr id="19483" name="Text Box 8"/>
            <p:cNvSpPr txBox="1">
              <a:spLocks noChangeArrowheads="1"/>
            </p:cNvSpPr>
            <p:nvPr/>
          </p:nvSpPr>
          <p:spPr bwMode="auto">
            <a:xfrm>
              <a:off x="387" y="1794"/>
              <a:ext cx="956" cy="330"/>
            </a:xfrm>
            <a:prstGeom prst="rect">
              <a:avLst/>
            </a:prstGeom>
            <a:noFill/>
            <a:ln w="9525">
              <a:noFill/>
              <a:miter lim="800000"/>
              <a:headEnd/>
              <a:tailEnd/>
            </a:ln>
            <a:effectLst/>
          </p:spPr>
          <p:txBody>
            <a:bodyPr wrap="none">
              <a:prstTxWarp prst="textNoShape">
                <a:avLst/>
              </a:prstTxWarp>
              <a:spAutoFit/>
            </a:bodyPr>
            <a:lstStyle/>
            <a:p>
              <a:pPr defTabSz="339725">
                <a:spcBef>
                  <a:spcPct val="50000"/>
                </a:spcBef>
              </a:pPr>
              <a:r>
                <a:rPr lang="en-US" sz="2800">
                  <a:latin typeface="Helvetica"/>
                  <a:cs typeface="Helvetica"/>
                  <a:sym typeface="Wingdings 2" pitchFamily="-83" charset="2"/>
                </a:rPr>
                <a:t>? </a:t>
              </a:r>
              <a:r>
                <a:rPr lang="en-US">
                  <a:latin typeface="Helvetica"/>
                  <a:cs typeface="Helvetica"/>
                  <a:sym typeface="Wingdings 2" pitchFamily="-83" charset="2"/>
                </a:rPr>
                <a:t>= not sure</a:t>
              </a:r>
            </a:p>
          </p:txBody>
        </p:sp>
      </p:grpSp>
      <p:grpSp>
        <p:nvGrpSpPr>
          <p:cNvPr id="5" name="Group 4">
            <a:extLst>
              <a:ext uri="{FF2B5EF4-FFF2-40B4-BE49-F238E27FC236}">
                <a16:creationId xmlns:a16="http://schemas.microsoft.com/office/drawing/2014/main" id="{1EC512B5-F27F-3D4D-9549-A6CDCE574A5A}"/>
              </a:ext>
            </a:extLst>
          </p:cNvPr>
          <p:cNvGrpSpPr/>
          <p:nvPr/>
        </p:nvGrpSpPr>
        <p:grpSpPr>
          <a:xfrm>
            <a:off x="4688253" y="1293237"/>
            <a:ext cx="4152344" cy="5075086"/>
            <a:chOff x="4688253" y="1293237"/>
            <a:chExt cx="4152344" cy="5075086"/>
          </a:xfrm>
        </p:grpSpPr>
        <p:pic>
          <p:nvPicPr>
            <p:cNvPr id="22" name="Content Placeholder 8">
              <a:extLst>
                <a:ext uri="{FF2B5EF4-FFF2-40B4-BE49-F238E27FC236}">
                  <a16:creationId xmlns:a16="http://schemas.microsoft.com/office/drawing/2014/main" id="{F909D444-4BA5-124B-9E30-28DA876CC206}"/>
                </a:ext>
              </a:extLst>
            </p:cNvPr>
            <p:cNvPicPr>
              <a:picLocks noChangeAspect="1"/>
            </p:cNvPicPr>
            <p:nvPr/>
          </p:nvPicPr>
          <p:blipFill>
            <a:blip r:embed="rId3"/>
            <a:stretch>
              <a:fillRect/>
            </a:stretch>
          </p:blipFill>
          <p:spPr>
            <a:xfrm>
              <a:off x="4688253" y="1293237"/>
              <a:ext cx="4152344" cy="5075086"/>
            </a:xfrm>
            <a:prstGeom prst="rect">
              <a:avLst/>
            </a:prstGeom>
            <a:effectLst>
              <a:glow rad="101600">
                <a:schemeClr val="bg2">
                  <a:lumMod val="90000"/>
                  <a:alpha val="60000"/>
                </a:schemeClr>
              </a:glow>
            </a:effectLst>
          </p:spPr>
        </p:pic>
        <p:sp>
          <p:nvSpPr>
            <p:cNvPr id="23" name="Text Box 30">
              <a:extLst>
                <a:ext uri="{FF2B5EF4-FFF2-40B4-BE49-F238E27FC236}">
                  <a16:creationId xmlns:a16="http://schemas.microsoft.com/office/drawing/2014/main" id="{E9C0BB97-4572-A049-B106-10441CDF92F6}"/>
                </a:ext>
              </a:extLst>
            </p:cNvPr>
            <p:cNvSpPr txBox="1">
              <a:spLocks noChangeArrowheads="1"/>
            </p:cNvSpPr>
            <p:nvPr/>
          </p:nvSpPr>
          <p:spPr bwMode="auto">
            <a:xfrm>
              <a:off x="5306247" y="5036797"/>
              <a:ext cx="30480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0" marR="0" lvl="0" indent="0" algn="ctr" defTabSz="457200" eaLnBrk="1" fontAlgn="auto" latinLnBrk="0" hangingPunct="1">
                <a:lnSpc>
                  <a:spcPct val="100000"/>
                </a:lnSpc>
                <a:spcBef>
                  <a:spcPct val="50000"/>
                </a:spcBef>
                <a:spcAft>
                  <a:spcPts val="0"/>
                </a:spcAft>
                <a:buClrTx/>
                <a:buSzTx/>
                <a:buFontTx/>
                <a:buNone/>
                <a:tabLst/>
                <a:defRPr/>
              </a:pPr>
              <a:r>
                <a:rPr kumimoji="0" lang="en-US" altLang="en-US" sz="2000" b="1" i="0" u="none" strike="noStrike" kern="0" cap="none" spc="0" normalizeH="0" baseline="0" noProof="0">
                  <a:ln>
                    <a:noFill/>
                  </a:ln>
                  <a:solidFill>
                    <a:schemeClr val="accent6"/>
                  </a:solidFill>
                  <a:effectLst/>
                  <a:uLnTx/>
                  <a:uFillTx/>
                  <a:latin typeface="Arial" charset="0"/>
                  <a:cs typeface="Arial" charset="0"/>
                  <a:sym typeface="Wingdings 2" pitchFamily="18" charset="2"/>
                </a:rPr>
                <a:t>x</a:t>
              </a:r>
            </a:p>
          </p:txBody>
        </p:sp>
        <p:sp>
          <p:nvSpPr>
            <p:cNvPr id="24" name="Text Box 26">
              <a:extLst>
                <a:ext uri="{FF2B5EF4-FFF2-40B4-BE49-F238E27FC236}">
                  <a16:creationId xmlns:a16="http://schemas.microsoft.com/office/drawing/2014/main" id="{724A0437-6B3D-A84D-A1B9-6620A2856ED4}"/>
                </a:ext>
              </a:extLst>
            </p:cNvPr>
            <p:cNvSpPr txBox="1">
              <a:spLocks noChangeArrowheads="1"/>
            </p:cNvSpPr>
            <p:nvPr/>
          </p:nvSpPr>
          <p:spPr bwMode="auto">
            <a:xfrm>
              <a:off x="5077531" y="5327219"/>
              <a:ext cx="30480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0" marR="0" lvl="0" indent="0" algn="ctr" defTabSz="457200" eaLnBrk="1" fontAlgn="auto" latinLnBrk="0" hangingPunct="1">
                <a:lnSpc>
                  <a:spcPct val="100000"/>
                </a:lnSpc>
                <a:spcBef>
                  <a:spcPct val="50000"/>
                </a:spcBef>
                <a:spcAft>
                  <a:spcPts val="0"/>
                </a:spcAft>
                <a:buClrTx/>
                <a:buSzTx/>
                <a:buFontTx/>
                <a:buNone/>
                <a:tabLst/>
                <a:defRPr/>
              </a:pPr>
              <a:r>
                <a:rPr kumimoji="0" lang="en-US" altLang="en-US" sz="2000" b="1" i="0" u="none" strike="noStrike" kern="0" cap="none" spc="0" normalizeH="0" baseline="0" noProof="0">
                  <a:ln>
                    <a:noFill/>
                  </a:ln>
                  <a:solidFill>
                    <a:schemeClr val="accent6"/>
                  </a:solidFill>
                  <a:effectLst/>
                  <a:uLnTx/>
                  <a:uFillTx/>
                  <a:latin typeface="Arial" charset="0"/>
                  <a:cs typeface="Arial" charset="0"/>
                  <a:sym typeface="Wingdings 2" pitchFamily="18" charset="2"/>
                </a:rPr>
                <a:t></a:t>
              </a:r>
            </a:p>
          </p:txBody>
        </p:sp>
        <p:sp>
          <p:nvSpPr>
            <p:cNvPr id="25" name="Text Box 23">
              <a:extLst>
                <a:ext uri="{FF2B5EF4-FFF2-40B4-BE49-F238E27FC236}">
                  <a16:creationId xmlns:a16="http://schemas.microsoft.com/office/drawing/2014/main" id="{A9E76E61-38CD-2142-9F4B-B08A34E55C88}"/>
                </a:ext>
              </a:extLst>
            </p:cNvPr>
            <p:cNvSpPr txBox="1">
              <a:spLocks noChangeArrowheads="1"/>
            </p:cNvSpPr>
            <p:nvPr/>
          </p:nvSpPr>
          <p:spPr bwMode="auto">
            <a:xfrm>
              <a:off x="5483524" y="3008668"/>
              <a:ext cx="30480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0" marR="0" lvl="0" indent="0" algn="ctr" defTabSz="457200" eaLnBrk="1" fontAlgn="auto" latinLnBrk="0" hangingPunct="1">
                <a:lnSpc>
                  <a:spcPct val="100000"/>
                </a:lnSpc>
                <a:spcBef>
                  <a:spcPct val="50000"/>
                </a:spcBef>
                <a:spcAft>
                  <a:spcPts val="0"/>
                </a:spcAft>
                <a:buClrTx/>
                <a:buSzTx/>
                <a:buFontTx/>
                <a:buNone/>
                <a:tabLst/>
                <a:defRPr/>
              </a:pPr>
              <a:r>
                <a:rPr kumimoji="0" lang="en-US" altLang="en-US" sz="2000" b="1" i="0" u="none" strike="noStrike" kern="0" cap="none" spc="0" normalizeH="0" baseline="0" noProof="0">
                  <a:ln>
                    <a:noFill/>
                  </a:ln>
                  <a:solidFill>
                    <a:schemeClr val="accent6"/>
                  </a:solidFill>
                  <a:effectLst/>
                  <a:uLnTx/>
                  <a:uFillTx/>
                  <a:latin typeface="Arial" charset="0"/>
                  <a:cs typeface="Arial" charset="0"/>
                  <a:sym typeface="Wingdings 2" pitchFamily="18" charset="2"/>
                </a:rPr>
                <a:t></a:t>
              </a:r>
            </a:p>
          </p:txBody>
        </p:sp>
        <p:sp>
          <p:nvSpPr>
            <p:cNvPr id="26" name="Text Box 22">
              <a:extLst>
                <a:ext uri="{FF2B5EF4-FFF2-40B4-BE49-F238E27FC236}">
                  <a16:creationId xmlns:a16="http://schemas.microsoft.com/office/drawing/2014/main" id="{4CDCB61E-8564-8B4E-BC33-E8A48EEE2330}"/>
                </a:ext>
              </a:extLst>
            </p:cNvPr>
            <p:cNvSpPr txBox="1">
              <a:spLocks noChangeArrowheads="1"/>
            </p:cNvSpPr>
            <p:nvPr/>
          </p:nvSpPr>
          <p:spPr bwMode="auto">
            <a:xfrm>
              <a:off x="5122063" y="4301775"/>
              <a:ext cx="30480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0" marR="0" lvl="0" indent="0" algn="ctr" defTabSz="457200" eaLnBrk="1" fontAlgn="auto" latinLnBrk="0" hangingPunct="1">
                <a:lnSpc>
                  <a:spcPct val="100000"/>
                </a:lnSpc>
                <a:spcBef>
                  <a:spcPct val="50000"/>
                </a:spcBef>
                <a:spcAft>
                  <a:spcPts val="0"/>
                </a:spcAft>
                <a:buClrTx/>
                <a:buSzTx/>
                <a:buFontTx/>
                <a:buNone/>
                <a:tabLst/>
                <a:defRPr/>
              </a:pPr>
              <a:r>
                <a:rPr kumimoji="0" lang="en-US" altLang="en-US" sz="2000" b="1" i="0" u="none" strike="noStrike" kern="0" cap="none" spc="0" normalizeH="0" baseline="0" noProof="0">
                  <a:ln>
                    <a:noFill/>
                  </a:ln>
                  <a:solidFill>
                    <a:schemeClr val="accent6"/>
                  </a:solidFill>
                  <a:effectLst/>
                  <a:uLnTx/>
                  <a:uFillTx/>
                  <a:latin typeface="Arial" charset="0"/>
                  <a:cs typeface="Arial" charset="0"/>
                  <a:sym typeface="Wingdings 2" pitchFamily="18" charset="2"/>
                </a:rPr>
                <a:t></a:t>
              </a:r>
            </a:p>
          </p:txBody>
        </p:sp>
        <p:sp>
          <p:nvSpPr>
            <p:cNvPr id="27" name="Text Box 27">
              <a:extLst>
                <a:ext uri="{FF2B5EF4-FFF2-40B4-BE49-F238E27FC236}">
                  <a16:creationId xmlns:a16="http://schemas.microsoft.com/office/drawing/2014/main" id="{BC3FBAC7-DD9E-2E46-B4F2-CB61E778DE4F}"/>
                </a:ext>
              </a:extLst>
            </p:cNvPr>
            <p:cNvSpPr txBox="1">
              <a:spLocks noChangeArrowheads="1"/>
            </p:cNvSpPr>
            <p:nvPr/>
          </p:nvSpPr>
          <p:spPr bwMode="auto">
            <a:xfrm>
              <a:off x="5125099" y="3221175"/>
              <a:ext cx="304800"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0" marR="0" lvl="0" indent="0" algn="ctr" defTabSz="457200" eaLnBrk="1" fontAlgn="auto" latinLnBrk="0" hangingPunct="1">
                <a:lnSpc>
                  <a:spcPct val="100000"/>
                </a:lnSpc>
                <a:spcBef>
                  <a:spcPct val="50000"/>
                </a:spcBef>
                <a:spcAft>
                  <a:spcPts val="0"/>
                </a:spcAft>
                <a:buClrTx/>
                <a:buSzTx/>
                <a:buFontTx/>
                <a:buNone/>
                <a:tabLst/>
                <a:defRPr/>
              </a:pPr>
              <a:r>
                <a:rPr kumimoji="0" lang="en-US" altLang="en-US" sz="1600" b="1" i="0" u="none" strike="noStrike" kern="0" cap="none" spc="0" normalizeH="0" baseline="0" noProof="0">
                  <a:ln>
                    <a:noFill/>
                  </a:ln>
                  <a:solidFill>
                    <a:schemeClr val="accent6"/>
                  </a:solidFill>
                  <a:effectLst/>
                  <a:uLnTx/>
                  <a:uFillTx/>
                  <a:latin typeface="Arial" charset="0"/>
                  <a:cs typeface="Arial" charset="0"/>
                  <a:sym typeface="Wingdings 2" pitchFamily="18" charset="2"/>
                </a:rPr>
                <a:t>?</a:t>
              </a:r>
            </a:p>
          </p:txBody>
        </p:sp>
        <p:sp>
          <p:nvSpPr>
            <p:cNvPr id="28" name="Line 3">
              <a:extLst>
                <a:ext uri="{FF2B5EF4-FFF2-40B4-BE49-F238E27FC236}">
                  <a16:creationId xmlns:a16="http://schemas.microsoft.com/office/drawing/2014/main" id="{FE68B5DF-CEBF-0440-9919-09A99C0E7A59}"/>
                </a:ext>
              </a:extLst>
            </p:cNvPr>
            <p:cNvSpPr>
              <a:spLocks noChangeShapeType="1"/>
            </p:cNvSpPr>
            <p:nvPr/>
          </p:nvSpPr>
          <p:spPr bwMode="auto">
            <a:xfrm>
              <a:off x="5132752" y="3553159"/>
              <a:ext cx="995519" cy="0"/>
            </a:xfrm>
            <a:prstGeom prst="line">
              <a:avLst/>
            </a:prstGeom>
            <a:noFill/>
            <a:ln w="25400">
              <a:solidFill>
                <a:schemeClr val="accent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52525"/>
                </a:solidFill>
                <a:effectLst/>
                <a:uLnTx/>
                <a:uFillTx/>
                <a:latin typeface="Arial" panose="020B0604020202020204" pitchFamily="34" charset="0"/>
              </a:endParaRPr>
            </a:p>
          </p:txBody>
        </p:sp>
        <p:sp>
          <p:nvSpPr>
            <p:cNvPr id="29" name="Line 3">
              <a:extLst>
                <a:ext uri="{FF2B5EF4-FFF2-40B4-BE49-F238E27FC236}">
                  <a16:creationId xmlns:a16="http://schemas.microsoft.com/office/drawing/2014/main" id="{ED9670B8-9C20-C046-9F34-5F2899145844}"/>
                </a:ext>
              </a:extLst>
            </p:cNvPr>
            <p:cNvSpPr>
              <a:spLocks noChangeShapeType="1"/>
            </p:cNvSpPr>
            <p:nvPr/>
          </p:nvSpPr>
          <p:spPr bwMode="auto">
            <a:xfrm flipV="1">
              <a:off x="5154735" y="5745908"/>
              <a:ext cx="1319615" cy="0"/>
            </a:xfrm>
            <a:prstGeom prst="line">
              <a:avLst/>
            </a:prstGeom>
            <a:noFill/>
            <a:ln w="25400">
              <a:solidFill>
                <a:schemeClr val="accent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52525"/>
                </a:solidFill>
                <a:effectLst/>
                <a:uLnTx/>
                <a:uFillTx/>
                <a:latin typeface="Arial" panose="020B0604020202020204" pitchFamily="34" charset="0"/>
              </a:endParaRPr>
            </a:p>
          </p:txBody>
        </p:sp>
      </p:grpSp>
    </p:spTree>
    <p:extLst>
      <p:ext uri="{BB962C8B-B14F-4D97-AF65-F5344CB8AC3E}">
        <p14:creationId xmlns:p14="http://schemas.microsoft.com/office/powerpoint/2010/main" val="798736456"/>
      </p:ext>
    </p:extLst>
  </p:cSld>
  <p:clrMapOvr>
    <a:masterClrMapping/>
  </p:clrMapOvr>
  <p:transition spd="med">
    <p:fade/>
  </p:transition>
</p:sld>
</file>

<file path=ppt/theme/theme1.xml><?xml version="1.0" encoding="utf-8"?>
<a:theme xmlns:a="http://schemas.openxmlformats.org/drawingml/2006/main" name="New Dec 1 de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Day 2 deck.pptx</Template>
  <TotalTime>3304</TotalTime>
  <Words>1771</Words>
  <Application>Microsoft Macintosh PowerPoint</Application>
  <PresentationFormat>On-screen Show (4:3)</PresentationFormat>
  <Paragraphs>322</Paragraphs>
  <Slides>23</Slides>
  <Notes>17</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23</vt:i4>
      </vt:variant>
    </vt:vector>
  </HeadingPairs>
  <TitlesOfParts>
    <vt:vector size="38" baseType="lpstr">
      <vt:lpstr>ＭＳ Ｐゴシック</vt:lpstr>
      <vt:lpstr>Arial</vt:lpstr>
      <vt:lpstr>BlairMdITC TT-Medium</vt:lpstr>
      <vt:lpstr>Calibri</vt:lpstr>
      <vt:lpstr>Helvetica</vt:lpstr>
      <vt:lpstr>Helvetica Neue</vt:lpstr>
      <vt:lpstr>Helvetica Neue Light</vt:lpstr>
      <vt:lpstr>Mangal</vt:lpstr>
      <vt:lpstr>Tahoma</vt:lpstr>
      <vt:lpstr>Times New Roman</vt:lpstr>
      <vt:lpstr>Verdana</vt:lpstr>
      <vt:lpstr>Wingdings</vt:lpstr>
      <vt:lpstr>Wingdings 2</vt:lpstr>
      <vt:lpstr>Wingdings 3</vt:lpstr>
      <vt:lpstr>New Dec 1 deck</vt:lpstr>
      <vt:lpstr>Understanding DiSC Styles  Everything DiSC Workplace</vt:lpstr>
      <vt:lpstr>Welcome</vt:lpstr>
      <vt:lpstr>Objectives</vt:lpstr>
      <vt:lpstr>What is DiSC?</vt:lpstr>
      <vt:lpstr>Building the Room</vt:lpstr>
      <vt:lpstr>Cornerstone Principles</vt:lpstr>
      <vt:lpstr>DiSC Style</vt:lpstr>
      <vt:lpstr>Your DiSC Style Overview  </vt:lpstr>
      <vt:lpstr>Your Motivators and Stressors</vt:lpstr>
      <vt:lpstr>A Day in the Life </vt:lpstr>
      <vt:lpstr>Style Poster Presentations</vt:lpstr>
      <vt:lpstr>Action Plan</vt:lpstr>
      <vt:lpstr>Using DiSC to Improve Relationships</vt:lpstr>
      <vt:lpstr>Action Planning</vt:lpstr>
      <vt:lpstr>Action Planning</vt:lpstr>
      <vt:lpstr>Compare</vt:lpstr>
      <vt:lpstr>Wrap-up</vt:lpstr>
      <vt:lpstr>Extra slides</vt:lpstr>
      <vt:lpstr>Dominance </vt:lpstr>
      <vt:lpstr>Influence   </vt:lpstr>
      <vt:lpstr>Steadiness</vt:lpstr>
      <vt:lpstr>PowerPoint Presentation</vt:lpstr>
      <vt:lpstr>Flexing to Styles</vt:lpstr>
    </vt:vector>
  </TitlesOfParts>
  <Company>Poulos Partners, LLC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 and</dc:title>
  <dc:creator>Sally Seppanen</dc:creator>
  <cp:lastModifiedBy>Microsoft Office User</cp:lastModifiedBy>
  <cp:revision>22</cp:revision>
  <dcterms:created xsi:type="dcterms:W3CDTF">2017-02-26T23:13:56Z</dcterms:created>
  <dcterms:modified xsi:type="dcterms:W3CDTF">2024-12-20T18:55:58Z</dcterms:modified>
</cp:coreProperties>
</file>