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trictFirstAndLastChars="0" embedTrueTypeFonts="1" autoCompressPictures="0">
  <p:sldMasterIdLst>
    <p:sldMasterId id="2147483855" r:id="rId1"/>
  </p:sldMasterIdLst>
  <p:notesMasterIdLst>
    <p:notesMasterId r:id="rId20"/>
  </p:notesMasterIdLst>
  <p:sldIdLst>
    <p:sldId id="275" r:id="rId2"/>
    <p:sldId id="274" r:id="rId3"/>
    <p:sldId id="258" r:id="rId4"/>
    <p:sldId id="259" r:id="rId5"/>
    <p:sldId id="260" r:id="rId6"/>
    <p:sldId id="261" r:id="rId7"/>
    <p:sldId id="262" r:id="rId8"/>
    <p:sldId id="263" r:id="rId9"/>
    <p:sldId id="549" r:id="rId10"/>
    <p:sldId id="551" r:id="rId11"/>
    <p:sldId id="265" r:id="rId12"/>
    <p:sldId id="266" r:id="rId13"/>
    <p:sldId id="268" r:id="rId14"/>
    <p:sldId id="267" r:id="rId15"/>
    <p:sldId id="553" r:id="rId16"/>
    <p:sldId id="348" r:id="rId17"/>
    <p:sldId id="270" r:id="rId18"/>
    <p:sldId id="269" r:id="rId19"/>
  </p:sldIdLst>
  <p:sldSz cx="9144000" cy="6858000" type="screen4x3"/>
  <p:notesSz cx="6858000" cy="9313863"/>
  <p:embeddedFontLst>
    <p:embeddedFont>
      <p:font typeface="Cabin" pitchFamily="2" charset="77"/>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7" roundtripDataSignature="AMtx7mgi5iY1mdSPM169PUvWcEEJjU/oH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BFB"/>
    <a:srgbClr val="5981D2"/>
    <a:srgbClr val="000000"/>
    <a:srgbClr val="E8E8E9"/>
    <a:srgbClr val="005627"/>
    <a:srgbClr val="DD80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57C0B4B-58A7-4F42-B775-D96D04F8BB0E}">
  <a:tblStyle styleId="{257C0B4B-58A7-4F42-B775-D96D04F8BB0E}"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3"/>
    <p:restoredTop sz="62709"/>
  </p:normalViewPr>
  <p:slideViewPr>
    <p:cSldViewPr snapToGrid="0">
      <p:cViewPr varScale="1">
        <p:scale>
          <a:sx n="68" d="100"/>
          <a:sy n="68" d="100"/>
        </p:scale>
        <p:origin x="1680" y="208"/>
      </p:cViewPr>
      <p:guideLst>
        <p:guide orient="horz" pos="2160"/>
        <p:guide pos="2880"/>
      </p:guideLst>
    </p:cSldViewPr>
  </p:slideViewPr>
  <p:notesTextViewPr>
    <p:cViewPr>
      <p:scale>
        <a:sx n="1" d="1"/>
        <a:sy n="1" d="1"/>
      </p:scale>
      <p:origin x="0" y="-165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117" Type="http://customschemas.google.com/relationships/presentationmetadata" Target="metadata"/><Relationship Id="rId121"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fntdata"/><Relationship Id="rId12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11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11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2"/>
            <a:ext cx="2971799" cy="465692"/>
          </a:xfrm>
          <a:prstGeom prst="rect">
            <a:avLst/>
          </a:prstGeom>
          <a:noFill/>
          <a:ln>
            <a:noFill/>
          </a:ln>
        </p:spPr>
        <p:txBody>
          <a:bodyPr spcFirstLastPara="1" wrap="square" lIns="90650" tIns="90650" rIns="90650" bIns="90650" anchor="t" anchorCtr="0">
            <a:noAutofit/>
          </a:bodyPr>
          <a:lstStyle>
            <a:lvl1pPr marR="0" lvl="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2"/>
            <a:ext cx="2971799" cy="465692"/>
          </a:xfrm>
          <a:prstGeom prst="rect">
            <a:avLst/>
          </a:prstGeom>
          <a:noFill/>
          <a:ln>
            <a:noFill/>
          </a:ln>
        </p:spPr>
        <p:txBody>
          <a:bodyPr spcFirstLastPara="1" wrap="square" lIns="90650" tIns="90650" rIns="90650" bIns="90650" anchor="t" anchorCtr="0">
            <a:noAutofit/>
          </a:bodyPr>
          <a:lstStyle>
            <a:lvl1pPr marR="0" lvl="0" algn="r"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2" y="4424086"/>
            <a:ext cx="5486399" cy="4191238"/>
          </a:xfrm>
          <a:prstGeom prst="rect">
            <a:avLst/>
          </a:prstGeom>
          <a:noFill/>
          <a:ln>
            <a:noFill/>
          </a:ln>
        </p:spPr>
        <p:txBody>
          <a:bodyPr spcFirstLastPara="1" wrap="square" lIns="90650" tIns="90650" rIns="90650" bIns="90650" anchor="t" anchorCtr="0">
            <a:noAutofit/>
          </a:bodyPr>
          <a:lstStyle>
            <a:lvl1pPr marL="457200" marR="0" lvl="0"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8846555"/>
            <a:ext cx="2971799" cy="465692"/>
          </a:xfrm>
          <a:prstGeom prst="rect">
            <a:avLst/>
          </a:prstGeom>
          <a:noFill/>
          <a:ln>
            <a:noFill/>
          </a:ln>
        </p:spPr>
        <p:txBody>
          <a:bodyPr spcFirstLastPara="1" wrap="square" lIns="90650" tIns="90650" rIns="90650" bIns="90650" anchor="b" anchorCtr="0">
            <a:noAutofit/>
          </a:bodyPr>
          <a:lstStyle>
            <a:lvl1pPr marR="0" lvl="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846555"/>
            <a:ext cx="2971799" cy="465692"/>
          </a:xfrm>
          <a:prstGeom prst="rect">
            <a:avLst/>
          </a:prstGeom>
          <a:noFill/>
          <a:ln>
            <a:noFill/>
          </a:ln>
        </p:spPr>
        <p:txBody>
          <a:bodyPr spcFirstLastPara="1" wrap="square" lIns="92375" tIns="46175" rIns="92375" bIns="46175" anchor="b" anchorCtr="0">
            <a:noAutofit/>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3: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p3: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
        <p:nvSpPr>
          <p:cNvPr id="229" name="Google Shape;229;p3: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r" rtl="0">
              <a:lnSpc>
                <a:spcPct val="100000"/>
              </a:lnSpc>
              <a:spcBef>
                <a:spcPts val="0"/>
              </a:spcBef>
              <a:spcAft>
                <a:spcPts val="0"/>
              </a:spcAft>
              <a:buClr>
                <a:schemeClr val="dk1"/>
              </a:buClr>
              <a:buSzPts val="300"/>
              <a:buFont typeface="Calibri"/>
              <a:buNone/>
            </a:pPr>
            <a:fld id="{00000000-1234-1234-1234-123412341234}" type="slidenum">
              <a:rPr lang="en-US"/>
              <a:t>4</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13:notes"/>
          <p:cNvSpPr>
            <a:spLocks noGrp="1" noRot="1" noChangeAspect="1"/>
          </p:cNvSpPr>
          <p:nvPr>
            <p:ph type="sldImg" idx="2"/>
          </p:nvPr>
        </p:nvSpPr>
        <p:spPr>
          <a:xfrm>
            <a:off x="1087438" y="693738"/>
            <a:ext cx="4624387" cy="34702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7" name="Google Shape;307;p13: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See page 6. find something in each bulleted section that you agree with. </a:t>
            </a:r>
          </a:p>
          <a:p>
            <a:pPr marL="0" marR="0" lvl="0" indent="0" algn="l" rtl="0">
              <a:lnSpc>
                <a:spcPct val="100000"/>
              </a:lnSpc>
              <a:spcBef>
                <a:spcPts val="0"/>
              </a:spcBef>
              <a:spcAft>
                <a:spcPts val="0"/>
              </a:spcAft>
              <a:buClr>
                <a:schemeClr val="dk1"/>
              </a:buClr>
              <a:buSzPts val="1200"/>
              <a:buFont typeface="Calibri"/>
              <a:buNone/>
            </a:pPr>
            <a:r>
              <a:rPr lang="en-US" dirty="0"/>
              <a:t>Suggestion: use breakout rooms to discuss with a partner.</a:t>
            </a:r>
            <a:endParaRPr dirty="0"/>
          </a:p>
        </p:txBody>
      </p:sp>
      <p:sp>
        <p:nvSpPr>
          <p:cNvPr id="308" name="Google Shape;308;p13: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l" rtl="0">
              <a:lnSpc>
                <a:spcPct val="100000"/>
              </a:lnSpc>
              <a:spcBef>
                <a:spcPts val="0"/>
              </a:spcBef>
              <a:spcAft>
                <a:spcPts val="0"/>
              </a:spcAft>
              <a:buClr>
                <a:srgbClr val="000000"/>
              </a:buClr>
              <a:buSzPts val="1400"/>
              <a:buFont typeface="Arial"/>
              <a:buNone/>
            </a:pPr>
            <a:fld id="{00000000-1234-1234-1234-123412341234}" type="slidenum">
              <a:rPr lang="en-US"/>
              <a:t>13</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21: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3" name="Google Shape;323;p21: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lvl="0" indent="0" algn="l" rtl="0">
              <a:lnSpc>
                <a:spcPct val="100000"/>
              </a:lnSpc>
              <a:spcBef>
                <a:spcPts val="0"/>
              </a:spcBef>
              <a:spcAft>
                <a:spcPts val="0"/>
              </a:spcAft>
              <a:buSzPts val="1200"/>
              <a:buNone/>
            </a:pPr>
            <a:r>
              <a:rPr lang="en-US" dirty="0"/>
              <a:t>We will not be going through these pages in this session, but I want you to know the that this report is a resource for you going forward.</a:t>
            </a:r>
          </a:p>
          <a:p>
            <a:pPr marL="0" lvl="0" indent="0" algn="l" rtl="0">
              <a:lnSpc>
                <a:spcPct val="100000"/>
              </a:lnSpc>
              <a:spcBef>
                <a:spcPts val="0"/>
              </a:spcBef>
              <a:spcAft>
                <a:spcPts val="0"/>
              </a:spcAft>
              <a:buSzPts val="1200"/>
              <a:buNone/>
            </a:pPr>
            <a:endParaRPr lang="en-US" dirty="0"/>
          </a:p>
          <a:p>
            <a:pPr marL="457200" lvl="0" indent="-400050" algn="l" rtl="0">
              <a:lnSpc>
                <a:spcPct val="100000"/>
              </a:lnSpc>
              <a:spcBef>
                <a:spcPts val="0"/>
              </a:spcBef>
              <a:spcAft>
                <a:spcPts val="0"/>
              </a:spcAft>
              <a:buSzPts val="2700"/>
              <a:buChar char="•"/>
            </a:pPr>
            <a:r>
              <a:rPr lang="en-US" sz="1200" dirty="0"/>
              <a:t>Overview of styles (page 7) – this is a summary of the </a:t>
            </a:r>
            <a:r>
              <a:rPr lang="en-US" sz="1200" dirty="0" err="1"/>
              <a:t>DiSC</a:t>
            </a:r>
            <a:r>
              <a:rPr lang="en-US" sz="1200" dirty="0"/>
              <a:t> model, giving specific information about each style</a:t>
            </a:r>
          </a:p>
          <a:p>
            <a:pPr marL="457200" lvl="0" indent="-400050" algn="l" rtl="0">
              <a:lnSpc>
                <a:spcPct val="100000"/>
              </a:lnSpc>
              <a:spcBef>
                <a:spcPts val="0"/>
              </a:spcBef>
              <a:spcAft>
                <a:spcPts val="0"/>
              </a:spcAft>
              <a:buSzPts val="2700"/>
              <a:buChar char="•"/>
            </a:pPr>
            <a:r>
              <a:rPr lang="en-US" sz="1200" dirty="0"/>
              <a:t>Understanding reactions (pages 8-11) – this section describe how you may react to each of the </a:t>
            </a:r>
            <a:r>
              <a:rPr lang="en-US" sz="1200" dirty="0" err="1"/>
              <a:t>DiSC</a:t>
            </a:r>
            <a:r>
              <a:rPr lang="en-US" sz="1200" dirty="0"/>
              <a:t> styles and how their priorities may be different than those of your style</a:t>
            </a:r>
          </a:p>
          <a:p>
            <a:pPr marL="457200" lvl="0" indent="-400050" algn="l" rtl="0">
              <a:lnSpc>
                <a:spcPct val="100000"/>
              </a:lnSpc>
              <a:spcBef>
                <a:spcPts val="0"/>
              </a:spcBef>
              <a:spcAft>
                <a:spcPts val="0"/>
              </a:spcAft>
              <a:buSzPts val="2700"/>
              <a:buChar char="•"/>
            </a:pPr>
            <a:r>
              <a:rPr lang="en-US" sz="1200" dirty="0"/>
              <a:t>Strategies for other styles (pages 12-15) – once you understand your reaction, you can turn to the corresponding pages within this section to identify actions to try to become more effective with a specific style, generally, when solving problems together and when you are in conflict.</a:t>
            </a:r>
          </a:p>
          <a:p>
            <a:pPr marL="457200" lvl="0" indent="-400050" algn="l" rtl="0">
              <a:lnSpc>
                <a:spcPct val="100000"/>
              </a:lnSpc>
              <a:spcBef>
                <a:spcPts val="0"/>
              </a:spcBef>
              <a:spcAft>
                <a:spcPts val="0"/>
              </a:spcAft>
              <a:buSzPts val="2700"/>
              <a:buChar char="•"/>
            </a:pPr>
            <a:r>
              <a:rPr lang="en-US" sz="1200" dirty="0"/>
              <a:t>Increasing workplace effectiveness (page 16) – this page provides three areas that might be areas of focus for someone of your style. Consider identifying one to focus on in the coming days or week.</a:t>
            </a:r>
          </a:p>
          <a:p>
            <a:pPr marL="457200" lvl="0" indent="-400050" algn="l" rtl="0">
              <a:lnSpc>
                <a:spcPct val="100000"/>
              </a:lnSpc>
              <a:spcBef>
                <a:spcPts val="0"/>
              </a:spcBef>
              <a:spcAft>
                <a:spcPts val="0"/>
              </a:spcAft>
              <a:buSzPts val="2700"/>
              <a:buChar char="•"/>
            </a:pPr>
            <a:r>
              <a:rPr lang="en-US" sz="1200" dirty="0"/>
              <a:t>Style index (pages 17-20) – This section shows nuances within each of the primary styles, with a page for each, e.g., page 20 shows the C style and how that could be difference than a CS or a CD</a:t>
            </a:r>
          </a:p>
          <a:p>
            <a:pPr marL="0" lvl="0" indent="0" algn="l" rtl="0">
              <a:lnSpc>
                <a:spcPct val="100000"/>
              </a:lnSpc>
              <a:spcBef>
                <a:spcPts val="0"/>
              </a:spcBef>
              <a:spcAft>
                <a:spcPts val="0"/>
              </a:spcAft>
              <a:buSzPts val="1200"/>
              <a:buNone/>
            </a:pPr>
            <a:endParaRPr dirty="0"/>
          </a:p>
        </p:txBody>
      </p:sp>
      <p:sp>
        <p:nvSpPr>
          <p:cNvPr id="324" name="Google Shape;324;p21: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r" rtl="0">
              <a:lnSpc>
                <a:spcPct val="100000"/>
              </a:lnSpc>
              <a:spcBef>
                <a:spcPts val="0"/>
              </a:spcBef>
              <a:spcAft>
                <a:spcPts val="0"/>
              </a:spcAft>
              <a:buClr>
                <a:schemeClr val="dk1"/>
              </a:buClr>
              <a:buSzPts val="300"/>
              <a:buFont typeface="Calibri"/>
              <a:buNone/>
            </a:pPr>
            <a:fld id="{00000000-1234-1234-1234-123412341234}" type="slidenum">
              <a:rPr lang="en-US"/>
              <a:t>14</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6: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7" name="Google Shape;317;p16: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lvl="0" indent="0" algn="l" rtl="0">
              <a:lnSpc>
                <a:spcPct val="100000"/>
              </a:lnSpc>
              <a:spcBef>
                <a:spcPts val="0"/>
              </a:spcBef>
              <a:spcAft>
                <a:spcPts val="0"/>
              </a:spcAft>
              <a:buSzPts val="1200"/>
              <a:buNone/>
            </a:pPr>
            <a:r>
              <a:rPr lang="en-US" sz="1800" dirty="0">
                <a:solidFill>
                  <a:srgbClr val="635C5B"/>
                </a:solidFill>
                <a:latin typeface="Arial"/>
                <a:ea typeface="Arial"/>
                <a:cs typeface="Arial"/>
                <a:sym typeface="Arial"/>
              </a:rPr>
              <a:t>An idea to use with a break out session.  This is an alternative to a Day in the Life we talked about on November 6.</a:t>
            </a:r>
          </a:p>
          <a:p>
            <a:pPr marL="0" lvl="0" indent="0" algn="l" rtl="0">
              <a:lnSpc>
                <a:spcPct val="100000"/>
              </a:lnSpc>
              <a:spcBef>
                <a:spcPts val="0"/>
              </a:spcBef>
              <a:spcAft>
                <a:spcPts val="0"/>
              </a:spcAft>
              <a:buSzPts val="1200"/>
              <a:buNone/>
            </a:pPr>
            <a:endParaRPr lang="en-US" sz="1800" dirty="0">
              <a:solidFill>
                <a:srgbClr val="635C5B"/>
              </a:solidFill>
              <a:latin typeface="Arial"/>
              <a:cs typeface="Arial"/>
              <a:sym typeface="Arial"/>
            </a:endParaRPr>
          </a:p>
          <a:p>
            <a:pPr marL="0" lvl="0" indent="0" algn="l" rtl="0">
              <a:lnSpc>
                <a:spcPct val="100000"/>
              </a:lnSpc>
              <a:spcBef>
                <a:spcPts val="0"/>
              </a:spcBef>
              <a:spcAft>
                <a:spcPts val="0"/>
              </a:spcAft>
              <a:buSzPts val="1200"/>
              <a:buNone/>
            </a:pPr>
            <a:r>
              <a:rPr lang="en-US" dirty="0"/>
              <a:t>With us, I asked each of you to answer one specific question for each of the styles. If we have 4 people, I might ask each person to fill out one style. If I had 15 people, I might break the group into primary styles and have them complete their style.</a:t>
            </a:r>
            <a:endParaRPr dirty="0"/>
          </a:p>
        </p:txBody>
      </p:sp>
      <p:sp>
        <p:nvSpPr>
          <p:cNvPr id="318" name="Google Shape;318;p16: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r" rtl="0">
              <a:lnSpc>
                <a:spcPct val="100000"/>
              </a:lnSpc>
              <a:spcBef>
                <a:spcPts val="0"/>
              </a:spcBef>
              <a:spcAft>
                <a:spcPts val="0"/>
              </a:spcAft>
              <a:buClr>
                <a:schemeClr val="dk1"/>
              </a:buClr>
              <a:buSzPts val="300"/>
              <a:buFont typeface="Calibri"/>
              <a:buNone/>
            </a:pPr>
            <a:fld id="{00000000-1234-1234-1234-123412341234}" type="slidenum">
              <a:rPr lang="en-US"/>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6: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7" name="Google Shape;317;p16: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lvl="0" indent="0" algn="l" rtl="0">
              <a:lnSpc>
                <a:spcPct val="100000"/>
              </a:lnSpc>
              <a:spcBef>
                <a:spcPts val="0"/>
              </a:spcBef>
              <a:spcAft>
                <a:spcPts val="0"/>
              </a:spcAft>
              <a:buSzPts val="1200"/>
              <a:buNone/>
            </a:pPr>
            <a:r>
              <a:rPr lang="en-US" dirty="0"/>
              <a:t>An alternate slide to use to have people think about the differences across the circle</a:t>
            </a:r>
            <a:endParaRPr dirty="0"/>
          </a:p>
        </p:txBody>
      </p:sp>
      <p:sp>
        <p:nvSpPr>
          <p:cNvPr id="318" name="Google Shape;318;p16: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r" rtl="0">
              <a:lnSpc>
                <a:spcPct val="100000"/>
              </a:lnSpc>
              <a:spcBef>
                <a:spcPts val="0"/>
              </a:spcBef>
              <a:spcAft>
                <a:spcPts val="0"/>
              </a:spcAft>
              <a:buClr>
                <a:schemeClr val="dk1"/>
              </a:buClr>
              <a:buSzPts val="300"/>
              <a:buFont typeface="Calibri"/>
              <a:buNone/>
            </a:pPr>
            <a:fld id="{00000000-1234-1234-1234-123412341234}" type="slidenum">
              <a:rPr lang="en-US"/>
              <a:t>16</a:t>
            </a:fld>
            <a:endParaRPr/>
          </a:p>
        </p:txBody>
      </p:sp>
    </p:spTree>
    <p:extLst>
      <p:ext uri="{BB962C8B-B14F-4D97-AF65-F5344CB8AC3E}">
        <p14:creationId xmlns:p14="http://schemas.microsoft.com/office/powerpoint/2010/main" val="560013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miter lim="800000"/>
            <a:headEnd/>
            <a:tailEnd/>
          </a:ln>
        </p:spPr>
        <p:txBody>
          <a:bodyPr/>
          <a:lstStyle/>
          <a:p>
            <a:fld id="{13A80B09-1769-3846-89B7-850695A9D8F4}" type="slidenum">
              <a:rPr lang="en-US"/>
              <a:pPr/>
              <a:t>17</a:t>
            </a:fld>
            <a:endParaRPr lang="en-US"/>
          </a:p>
        </p:txBody>
      </p:sp>
      <p:sp>
        <p:nvSpPr>
          <p:cNvPr id="169987" name="Rectangle 2"/>
          <p:cNvSpPr>
            <a:spLocks noGrp="1" noRot="1" noChangeAspect="1" noChangeArrowheads="1" noTextEdit="1"/>
          </p:cNvSpPr>
          <p:nvPr>
            <p:ph type="sldImg"/>
          </p:nvPr>
        </p:nvSpPr>
        <p:spPr>
          <a:xfrm>
            <a:off x="3535363" y="685800"/>
            <a:ext cx="2179637" cy="1635125"/>
          </a:xfrm>
          <a:ln/>
        </p:spPr>
      </p:sp>
      <p:sp>
        <p:nvSpPr>
          <p:cNvPr id="169988" name="Rectangle 3"/>
          <p:cNvSpPr>
            <a:spLocks noGrp="1" noChangeArrowheads="1"/>
          </p:cNvSpPr>
          <p:nvPr>
            <p:ph type="body" idx="1"/>
          </p:nvPr>
        </p:nvSpPr>
        <p:spPr>
          <a:noFill/>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Practical application of DiSC, even when another person hasn’t told us their style - quick way to assess another person’s style</a:t>
            </a:r>
          </a:p>
          <a:p>
            <a:pPr eaLnBrk="1" hangingPunct="1"/>
            <a:r>
              <a:rPr lang="en-US" dirty="0">
                <a:ea typeface="ＭＳ Ｐゴシック" pitchFamily="-1" charset="-128"/>
                <a:cs typeface="ＭＳ Ｐゴシック" pitchFamily="-1" charset="-128"/>
              </a:rPr>
              <a:t>Build ability to read others</a:t>
            </a:r>
          </a:p>
          <a:p>
            <a:pPr eaLnBrk="1" hangingPunct="1"/>
            <a:r>
              <a:rPr lang="en-US" dirty="0">
                <a:ea typeface="ＭＳ Ｐゴシック" pitchFamily="-1" charset="-128"/>
                <a:cs typeface="ＭＳ Ｐゴシック" pitchFamily="-1" charset="-128"/>
              </a:rPr>
              <a:t>Never fully sure, but people reading gives a base of knowledge</a:t>
            </a:r>
          </a:p>
          <a:p>
            <a:pPr eaLnBrk="1" hangingPunct="1"/>
            <a:endParaRPr lang="en-US" dirty="0">
              <a:ea typeface="ＭＳ Ｐゴシック" pitchFamily="-1" charset="-128"/>
              <a:cs typeface="ＭＳ Ｐゴシック" pitchFamily="-1" charset="-128"/>
            </a:endParaRPr>
          </a:p>
          <a:p>
            <a:pPr eaLnBrk="1" hangingPunct="1"/>
            <a:r>
              <a:rPr lang="en-US" dirty="0">
                <a:ea typeface="ＭＳ Ｐゴシック" pitchFamily="-1" charset="-128"/>
                <a:cs typeface="ＭＳ Ｐゴシック" pitchFamily="-1" charset="-128"/>
              </a:rPr>
              <a:t>When people reading, we want to observe </a:t>
            </a:r>
            <a:r>
              <a:rPr lang="en-US" b="1" dirty="0">
                <a:ea typeface="ＭＳ Ｐゴシック" pitchFamily="-1" charset="-128"/>
                <a:cs typeface="ＭＳ Ｐゴシック" pitchFamily="-1" charset="-128"/>
              </a:rPr>
              <a:t>actual behavior</a:t>
            </a:r>
            <a:r>
              <a:rPr lang="en-US" dirty="0">
                <a:ea typeface="ＭＳ Ｐゴシック" pitchFamily="-1" charset="-128"/>
                <a:cs typeface="ＭＳ Ｐゴシック" pitchFamily="-1" charset="-128"/>
              </a:rPr>
              <a:t>.  Specific tips include:</a:t>
            </a:r>
          </a:p>
          <a:p>
            <a:pPr eaLnBrk="1" hangingPunct="1">
              <a:buFontTx/>
              <a:buChar char="•"/>
            </a:pPr>
            <a:r>
              <a:rPr lang="en-US" dirty="0">
                <a:ea typeface="ＭＳ Ｐゴシック" pitchFamily="-1" charset="-128"/>
                <a:cs typeface="ＭＳ Ｐゴシック" pitchFamily="-1" charset="-128"/>
              </a:rPr>
              <a:t>body language </a:t>
            </a:r>
          </a:p>
          <a:p>
            <a:pPr eaLnBrk="1" hangingPunct="1">
              <a:buFontTx/>
              <a:buChar char="•"/>
            </a:pPr>
            <a:r>
              <a:rPr lang="en-US" dirty="0">
                <a:ea typeface="ＭＳ Ｐゴシック" pitchFamily="-1" charset="-128"/>
                <a:cs typeface="ＭＳ Ｐゴシック" pitchFamily="-1" charset="-128"/>
              </a:rPr>
              <a:t>tone of voice and expression </a:t>
            </a:r>
          </a:p>
          <a:p>
            <a:pPr eaLnBrk="1" hangingPunct="1">
              <a:buFontTx/>
              <a:buChar char="•"/>
            </a:pPr>
            <a:r>
              <a:rPr lang="en-US" dirty="0">
                <a:ea typeface="ＭＳ Ｐゴシック" pitchFamily="-1" charset="-128"/>
                <a:cs typeface="ＭＳ Ｐゴシック" pitchFamily="-1" charset="-128"/>
              </a:rPr>
              <a:t>choice of words</a:t>
            </a:r>
          </a:p>
          <a:p>
            <a:pPr eaLnBrk="1" hangingPunct="1"/>
            <a:endParaRPr lang="en-US" dirty="0">
              <a:ea typeface="ＭＳ Ｐゴシック" pitchFamily="-1" charset="-128"/>
              <a:cs typeface="ＭＳ Ｐゴシック" pitchFamily="-1" charset="-128"/>
            </a:endParaRPr>
          </a:p>
          <a:p>
            <a:pPr eaLnBrk="1" hangingPunct="1"/>
            <a:endParaRPr lang="en-US" dirty="0">
              <a:ea typeface="ＭＳ Ｐゴシック" pitchFamily="-1" charset="-128"/>
              <a:cs typeface="ＭＳ Ｐゴシック" pitchFamily="-1" charset="-128"/>
            </a:endParaRPr>
          </a:p>
          <a:p>
            <a:pPr eaLnBrk="1" hangingPunct="1"/>
            <a:r>
              <a:rPr lang="en-US" dirty="0">
                <a:ea typeface="ＭＳ Ｐゴシック" pitchFamily="-1" charset="-128"/>
                <a:cs typeface="ＭＳ Ｐゴシック" pitchFamily="-1" charset="-128"/>
              </a:rPr>
              <a:t>Step 1:  consider whether person is more fast-paced and outspoken or </a:t>
            </a:r>
            <a:r>
              <a:rPr lang="en-US" dirty="0" err="1">
                <a:ea typeface="ＭＳ Ｐゴシック" pitchFamily="-1" charset="-128"/>
                <a:cs typeface="ＭＳ Ｐゴシック" pitchFamily="-1" charset="-128"/>
              </a:rPr>
              <a:t>mor</a:t>
            </a:r>
            <a:r>
              <a:rPr lang="en-US" dirty="0">
                <a:ea typeface="ＭＳ Ｐゴシック" pitchFamily="-1" charset="-128"/>
                <a:cs typeface="ＭＳ Ｐゴシック" pitchFamily="-1" charset="-128"/>
              </a:rPr>
              <a:t> cautious and reflective.</a:t>
            </a:r>
          </a:p>
          <a:p>
            <a:pPr eaLnBrk="1" hangingPunct="1"/>
            <a:r>
              <a:rPr lang="en-US" dirty="0">
                <a:ea typeface="ＭＳ Ｐゴシック" pitchFamily="-1" charset="-128"/>
                <a:cs typeface="ＭＳ Ｐゴシック" pitchFamily="-1" charset="-128"/>
              </a:rPr>
              <a:t>Step 2:  consider whether person is more questioning and skeptical or more accepting and warm</a:t>
            </a:r>
          </a:p>
          <a:p>
            <a:pPr eaLnBrk="1" hangingPunct="1"/>
            <a:r>
              <a:rPr lang="en-US" dirty="0">
                <a:ea typeface="ＭＳ Ｐゴシック" pitchFamily="-1" charset="-128"/>
                <a:cs typeface="ＭＳ Ｐゴシック" pitchFamily="-1" charset="-128"/>
              </a:rPr>
              <a:t>Step 3, combine answers to determine person’s </a:t>
            </a:r>
            <a:r>
              <a:rPr lang="en-US" dirty="0" err="1">
                <a:ea typeface="ＭＳ Ｐゴシック" pitchFamily="-1" charset="-128"/>
                <a:cs typeface="ＭＳ Ｐゴシック" pitchFamily="-1" charset="-128"/>
              </a:rPr>
              <a:t>DiSC</a:t>
            </a:r>
            <a:r>
              <a:rPr lang="en-US" dirty="0">
                <a:ea typeface="ＭＳ Ｐゴシック" pitchFamily="-1" charset="-128"/>
                <a:cs typeface="ＭＳ Ｐゴシック" pitchFamily="-1" charset="-128"/>
              </a:rPr>
              <a:t> style</a:t>
            </a:r>
            <a:r>
              <a:rPr lang="en-US" i="1" dirty="0">
                <a:ea typeface="ＭＳ Ｐゴシック" pitchFamily="-1" charset="-128"/>
                <a:cs typeface="ＭＳ Ｐゴシック" pitchFamily="-1" charset="-128"/>
              </a:rPr>
              <a:t> (see NEXT slide)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Ask people to consider someone they would like to be more effective with.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Have them guess their style.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Have them go to the page for that style (pages 8-11)</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Have them go to the page for that style (pages 12-15)</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Answer a few questions, e.g.,</a:t>
            </a:r>
          </a:p>
          <a:p>
            <a:pPr marL="171450" marR="0" lvl="0" indent="-171450" algn="l" defTabSz="457200" rtl="0" eaLnBrk="1" fontAlgn="auto" latinLnBrk="0" hangingPunct="1">
              <a:lnSpc>
                <a:spcPct val="100000"/>
              </a:lnSpc>
              <a:spcBef>
                <a:spcPts val="0"/>
              </a:spcBef>
              <a:spcAft>
                <a:spcPts val="0"/>
              </a:spcAft>
              <a:buClrTx/>
              <a:buSzTx/>
              <a:buFontTx/>
              <a:buChar char="-"/>
              <a:tabLst/>
              <a:defRPr/>
            </a:pPr>
            <a:endParaRPr lang="en-US" dirty="0"/>
          </a:p>
          <a:p>
            <a:pPr marL="457200" marR="0" lvl="0" indent="-22860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200" b="1" i="0" u="none" strike="noStrike" cap="all" dirty="0">
                <a:solidFill>
                  <a:schemeClr val="dk1"/>
                </a:solidFill>
                <a:effectLst/>
                <a:latin typeface="Calibri"/>
                <a:ea typeface="Calibri"/>
                <a:cs typeface="Calibri"/>
                <a:sym typeface="Calibri"/>
              </a:rPr>
              <a:t>STEP 1</a:t>
            </a:r>
            <a:r>
              <a:rPr lang="en-US" sz="1200" b="0" i="0" u="none" strike="noStrike" cap="all" dirty="0">
                <a:solidFill>
                  <a:schemeClr val="dk1"/>
                </a:solidFill>
                <a:effectLst/>
                <a:latin typeface="Calibri"/>
                <a:ea typeface="Calibri"/>
                <a:cs typeface="Calibri"/>
                <a:sym typeface="Calibri"/>
              </a:rPr>
              <a:t>: HOW YOU REACT TO THIS STYLE </a:t>
            </a:r>
            <a:r>
              <a:rPr lang="en-US" sz="1200" b="0" i="0" u="none" strike="noStrike" cap="none" dirty="0">
                <a:solidFill>
                  <a:schemeClr val="dk1"/>
                </a:solidFill>
                <a:effectLst/>
                <a:latin typeface="Calibri"/>
                <a:ea typeface="Calibri"/>
                <a:cs typeface="Calibri"/>
                <a:sym typeface="Calibri"/>
              </a:rPr>
              <a:t>(See the page about this persons style: D-8; i-9; S-10; C-11) </a:t>
            </a:r>
          </a:p>
          <a:p>
            <a:pPr marL="457200" marR="0" lvl="0" indent="-22860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200" b="0" i="0" u="none" strike="noStrike" cap="none" dirty="0">
                <a:solidFill>
                  <a:schemeClr val="dk1"/>
                </a:solidFill>
                <a:effectLst/>
                <a:latin typeface="Calibri"/>
                <a:ea typeface="Calibri"/>
                <a:cs typeface="Calibri"/>
                <a:sym typeface="Calibri"/>
              </a:rPr>
              <a:t>Read the four adjectives in the rectangle of how someone of this style may seem to you.  Consider their approach with people or to a recent situation.  What did you appreciate about their approach/style?</a:t>
            </a:r>
          </a:p>
          <a:p>
            <a:pPr marL="457200" marR="0" lvl="0" indent="-22860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200" b="1" i="0" u="none" strike="noStrike" cap="all" dirty="0">
                <a:solidFill>
                  <a:schemeClr val="dk1"/>
                </a:solidFill>
                <a:effectLst/>
                <a:latin typeface="Calibri"/>
                <a:ea typeface="Calibri"/>
                <a:cs typeface="Calibri"/>
                <a:sym typeface="Calibri"/>
              </a:rPr>
              <a:t>Step 2</a:t>
            </a:r>
            <a:r>
              <a:rPr lang="en-US" sz="1200" b="0" i="0" u="none" strike="noStrike" cap="all" dirty="0">
                <a:solidFill>
                  <a:schemeClr val="dk1"/>
                </a:solidFill>
                <a:effectLst/>
                <a:latin typeface="Calibri"/>
                <a:ea typeface="Calibri"/>
                <a:cs typeface="Calibri"/>
                <a:sym typeface="Calibri"/>
              </a:rPr>
              <a:t>: HOW similar are the motivations? </a:t>
            </a:r>
            <a:endParaRPr lang="en-US" sz="1200" b="0" i="0" u="none" strike="noStrike" cap="none" dirty="0">
              <a:solidFill>
                <a:schemeClr val="dk1"/>
              </a:solidFill>
              <a:effectLst/>
              <a:latin typeface="Calibri"/>
              <a:ea typeface="Calibri"/>
              <a:cs typeface="Calibri"/>
              <a:sym typeface="Calibri"/>
            </a:endParaRPr>
          </a:p>
          <a:p>
            <a:pPr marL="457200" marR="0" lvl="0" indent="-22860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200" b="1" i="0" u="none" strike="noStrike" cap="all" dirty="0">
                <a:solidFill>
                  <a:schemeClr val="dk1"/>
                </a:solidFill>
                <a:effectLst/>
                <a:latin typeface="Calibri"/>
                <a:ea typeface="Calibri"/>
                <a:cs typeface="Calibri"/>
                <a:sym typeface="Calibri"/>
              </a:rPr>
              <a:t>Step 3</a:t>
            </a:r>
            <a:r>
              <a:rPr lang="en-US" sz="1200" b="0" i="0" u="none" strike="noStrike" cap="all" dirty="0">
                <a:solidFill>
                  <a:schemeClr val="dk1"/>
                </a:solidFill>
                <a:effectLst/>
                <a:latin typeface="Calibri"/>
                <a:ea typeface="Calibri"/>
                <a:cs typeface="Calibri"/>
                <a:sym typeface="Calibri"/>
              </a:rPr>
              <a:t>: increasing effectiveness </a:t>
            </a:r>
            <a:r>
              <a:rPr lang="en-US" sz="1200" b="0" i="0" u="none" strike="noStrike" cap="none" dirty="0">
                <a:solidFill>
                  <a:schemeClr val="dk1"/>
                </a:solidFill>
                <a:effectLst/>
                <a:latin typeface="Calibri"/>
                <a:ea typeface="Calibri"/>
                <a:cs typeface="Calibri"/>
                <a:sym typeface="Calibri"/>
              </a:rPr>
              <a:t>(See the page about this persons style: D-12; i-13; S-14; C-15) </a:t>
            </a:r>
          </a:p>
          <a:p>
            <a:r>
              <a:rPr lang="en-US" sz="1200" b="0" i="0" u="none" strike="noStrike" cap="none" dirty="0">
                <a:solidFill>
                  <a:schemeClr val="dk1"/>
                </a:solidFill>
                <a:effectLst/>
                <a:latin typeface="Calibri"/>
                <a:ea typeface="Calibri"/>
                <a:cs typeface="Calibri"/>
                <a:sym typeface="Calibri"/>
              </a:rPr>
              <a:t>Look at the strategies for when you are trying to connect with someone of this style.  See the bullet points.</a:t>
            </a:r>
          </a:p>
          <a:p>
            <a:r>
              <a:rPr lang="en-US" sz="1200" b="0" i="0" u="none" strike="noStrike" cap="none" dirty="0">
                <a:solidFill>
                  <a:schemeClr val="dk1"/>
                </a:solidFill>
                <a:effectLst/>
                <a:latin typeface="Calibri"/>
                <a:ea typeface="Calibri"/>
                <a:cs typeface="Calibri"/>
                <a:sym typeface="Calibri"/>
              </a:rPr>
              <a:t>What might be something to try?</a:t>
            </a:r>
          </a:p>
          <a:p>
            <a:r>
              <a:rPr lang="en-US" sz="1200" b="0" i="0" u="none" strike="noStrike" cap="none" dirty="0">
                <a:solidFill>
                  <a:schemeClr val="dk1"/>
                </a:solidFill>
                <a:effectLst/>
                <a:latin typeface="Calibri"/>
                <a:ea typeface="Calibri"/>
                <a:cs typeface="Calibri"/>
                <a:sym typeface="Calibri"/>
              </a:rPr>
              <a:t>Look at the strategies for when solving a problem with someone of this style.  See the bullet points.</a:t>
            </a:r>
          </a:p>
          <a:p>
            <a:r>
              <a:rPr lang="en-US" sz="1200" b="0" i="0" u="none" strike="noStrike" cap="none" dirty="0">
                <a:solidFill>
                  <a:schemeClr val="dk1"/>
                </a:solidFill>
                <a:effectLst/>
                <a:latin typeface="Calibri"/>
                <a:ea typeface="Calibri"/>
                <a:cs typeface="Calibri"/>
                <a:sym typeface="Calibri"/>
              </a:rPr>
              <a:t>What might be something to try?</a:t>
            </a:r>
          </a:p>
          <a:p>
            <a:r>
              <a:rPr lang="en-US" sz="1200" b="0" i="0" u="none" strike="noStrike" cap="none" dirty="0">
                <a:solidFill>
                  <a:schemeClr val="dk1"/>
                </a:solidFill>
                <a:effectLst/>
                <a:latin typeface="Calibri"/>
                <a:ea typeface="Calibri"/>
                <a:cs typeface="Calibri"/>
                <a:sym typeface="Calibri"/>
              </a:rPr>
              <a:t>Look at the strategies for when things get tense with someone of this style.  See the bullet points.</a:t>
            </a:r>
          </a:p>
          <a:p>
            <a:r>
              <a:rPr lang="en-US" sz="1200" b="0" i="0" u="none" strike="noStrike" cap="none" dirty="0">
                <a:solidFill>
                  <a:schemeClr val="dk1"/>
                </a:solidFill>
                <a:effectLst/>
                <a:latin typeface="Calibri"/>
                <a:ea typeface="Calibri"/>
                <a:cs typeface="Calibri"/>
                <a:sym typeface="Calibri"/>
              </a:rPr>
              <a:t>What might be something to try?</a:t>
            </a:r>
          </a:p>
          <a:p>
            <a:pPr marL="457200" marR="0" lvl="0" indent="-22860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200" b="0" i="0" u="none" strike="noStrike" cap="none" dirty="0">
                <a:solidFill>
                  <a:schemeClr val="dk1"/>
                </a:solidFill>
                <a:effectLst/>
                <a:latin typeface="Calibri"/>
                <a:ea typeface="Calibri"/>
                <a:cs typeface="Calibri"/>
                <a:sym typeface="Calibri"/>
              </a:rPr>
              <a:t> </a:t>
            </a:r>
          </a:p>
          <a:p>
            <a:pPr marL="457200" marR="0" lvl="0" indent="-228600" algn="l" defTabSz="914400" rtl="0" eaLnBrk="1" fontAlgn="auto" latinLnBrk="0" hangingPunct="1">
              <a:lnSpc>
                <a:spcPct val="100000"/>
              </a:lnSpc>
              <a:spcBef>
                <a:spcPts val="0"/>
              </a:spcBef>
              <a:spcAft>
                <a:spcPts val="0"/>
              </a:spcAft>
              <a:buClr>
                <a:schemeClr val="dk1"/>
              </a:buClr>
              <a:buSzPts val="1200"/>
              <a:buFont typeface="Calibri"/>
              <a:buNone/>
              <a:tabLst/>
              <a:defRPr/>
            </a:pPr>
            <a:endParaRPr lang="en-US" sz="1200" b="0" i="0" u="none" strike="noStrike" cap="none" dirty="0">
              <a:solidFill>
                <a:schemeClr val="dk1"/>
              </a:solidFill>
              <a:effectLst/>
              <a:latin typeface="Calibri"/>
              <a:ea typeface="Calibri"/>
              <a:cs typeface="Calibri"/>
              <a:sym typeface="Calibri"/>
            </a:endParaRPr>
          </a:p>
          <a:p>
            <a:endParaRPr lang="en-US" b="0" dirty="0"/>
          </a:p>
          <a:p>
            <a:pPr marL="171450" marR="0" lvl="0" indent="-171450" algn="l" defTabSz="457200" rtl="0" eaLnBrk="1" fontAlgn="auto" latinLnBrk="0" hangingPunct="1">
              <a:lnSpc>
                <a:spcPct val="100000"/>
              </a:lnSpc>
              <a:spcBef>
                <a:spcPts val="0"/>
              </a:spcBef>
              <a:spcAft>
                <a:spcPts val="0"/>
              </a:spcAft>
              <a:buClrTx/>
              <a:buSzTx/>
              <a:buFontTx/>
              <a:buChar char="-"/>
              <a:tabLst/>
              <a:defRPr/>
            </a:pPr>
            <a:endParaRPr lang="en-US" dirty="0"/>
          </a:p>
          <a:p>
            <a:endParaRPr lang="en-US" sz="1200" kern="1200" dirty="0">
              <a:solidFill>
                <a:schemeClr val="tx1"/>
              </a:solidFill>
              <a:latin typeface="Times New Roman" pitchFamily="18" charset="0"/>
              <a:ea typeface="+mn-ea"/>
              <a:cs typeface="+mn-cs"/>
            </a:endParaRPr>
          </a:p>
          <a:p>
            <a:endParaRPr lang="en-US" sz="1200" kern="1200" dirty="0">
              <a:solidFill>
                <a:schemeClr val="tx1"/>
              </a:solidFill>
              <a:latin typeface="Times New Roman" pitchFamily="18" charset="0"/>
              <a:ea typeface="+mn-ea"/>
              <a:cs typeface="+mn-cs"/>
            </a:endParaRPr>
          </a:p>
          <a:p>
            <a:pPr lvl="1"/>
            <a:endParaRPr lang="en-US" sz="1200" kern="1200" dirty="0">
              <a:solidFill>
                <a:schemeClr val="tx1"/>
              </a:solidFill>
              <a:latin typeface="Times New Roman" pitchFamily="18" charset="0"/>
              <a:ea typeface="+mn-ea"/>
              <a:cs typeface="+mn-cs"/>
            </a:endParaRPr>
          </a:p>
        </p:txBody>
      </p:sp>
    </p:spTree>
    <p:extLst>
      <p:ext uri="{BB962C8B-B14F-4D97-AF65-F5344CB8AC3E}">
        <p14:creationId xmlns:p14="http://schemas.microsoft.com/office/powerpoint/2010/main" val="3228601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a50bbdc711_1_22: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6" name="Google Shape;336;ga50bbdc711_1_22: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lvl="0" indent="0" algn="l" rtl="0">
              <a:lnSpc>
                <a:spcPct val="100000"/>
              </a:lnSpc>
              <a:spcBef>
                <a:spcPts val="0"/>
              </a:spcBef>
              <a:spcAft>
                <a:spcPts val="0"/>
              </a:spcAft>
              <a:buSzPts val="1200"/>
              <a:buNone/>
            </a:pPr>
            <a:r>
              <a:rPr lang="en-US" dirty="0"/>
              <a:t>Fill in the circles with the initials of your participants and have each person share a key insight. </a:t>
            </a:r>
            <a:endParaRPr dirty="0"/>
          </a:p>
        </p:txBody>
      </p:sp>
      <p:sp>
        <p:nvSpPr>
          <p:cNvPr id="337" name="Google Shape;337;ga50bbdc711_1_22: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r" rtl="0">
              <a:lnSpc>
                <a:spcPct val="100000"/>
              </a:lnSpc>
              <a:spcBef>
                <a:spcPts val="0"/>
              </a:spcBef>
              <a:spcAft>
                <a:spcPts val="0"/>
              </a:spcAft>
              <a:buClr>
                <a:schemeClr val="dk1"/>
              </a:buClr>
              <a:buSzPts val="300"/>
              <a:buFont typeface="Calibri"/>
              <a:buNone/>
            </a:pPr>
            <a:fld id="{00000000-1234-1234-1234-123412341234}" type="slidenum">
              <a:rPr lang="en-US"/>
              <a:t>18</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22:notes"/>
          <p:cNvSpPr>
            <a:spLocks noGrp="1" noRot="1" noChangeAspect="1"/>
          </p:cNvSpPr>
          <p:nvPr>
            <p:ph type="sldImg" idx="2"/>
          </p:nvPr>
        </p:nvSpPr>
        <p:spPr>
          <a:xfrm>
            <a:off x="1087438" y="693738"/>
            <a:ext cx="4624387" cy="34702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0" name="Google Shape;330;p22: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331" name="Google Shape;331;p22: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l" rtl="0">
              <a:lnSpc>
                <a:spcPct val="100000"/>
              </a:lnSpc>
              <a:spcBef>
                <a:spcPts val="0"/>
              </a:spcBef>
              <a:spcAft>
                <a:spcPts val="0"/>
              </a:spcAft>
              <a:buClr>
                <a:srgbClr val="000000"/>
              </a:buClr>
              <a:buSzPts val="1400"/>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a50bbdc711_0_16: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ga50bbdc711_0_16: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lvl="0" indent="0" algn="l" rtl="0">
              <a:lnSpc>
                <a:spcPct val="100000"/>
              </a:lnSpc>
              <a:spcBef>
                <a:spcPts val="0"/>
              </a:spcBef>
              <a:spcAft>
                <a:spcPts val="0"/>
              </a:spcAft>
              <a:buSzPts val="1200"/>
              <a:buNone/>
            </a:pPr>
            <a:r>
              <a:rPr lang="en-US" dirty="0"/>
              <a:t>Instruct people to put their initials in the circle, or you fill them in advance.</a:t>
            </a:r>
            <a:endParaRPr dirty="0"/>
          </a:p>
        </p:txBody>
      </p:sp>
      <p:sp>
        <p:nvSpPr>
          <p:cNvPr id="236" name="Google Shape;236;ga50bbdc711_0_16: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r" rtl="0">
              <a:lnSpc>
                <a:spcPct val="100000"/>
              </a:lnSpc>
              <a:spcBef>
                <a:spcPts val="0"/>
              </a:spcBef>
              <a:spcAft>
                <a:spcPts val="0"/>
              </a:spcAft>
              <a:buClr>
                <a:schemeClr val="dk1"/>
              </a:buClr>
              <a:buSzPts val="300"/>
              <a:buFont typeface="Calibri"/>
              <a:buNone/>
            </a:pPr>
            <a:fld id="{00000000-1234-1234-1234-123412341234}" type="slidenum">
              <a:rPr lang="en-US"/>
              <a:t>5</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a50bbdc711_0_60: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6" name="Google Shape;246;ga50bbdc711_0_60: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lvl="0" indent="0" algn="l" rtl="0">
              <a:lnSpc>
                <a:spcPct val="100000"/>
              </a:lnSpc>
              <a:spcBef>
                <a:spcPts val="0"/>
              </a:spcBef>
              <a:spcAft>
                <a:spcPts val="0"/>
              </a:spcAft>
              <a:buSzPts val="1200"/>
              <a:buNone/>
            </a:pPr>
            <a:r>
              <a:rPr lang="en-US" dirty="0"/>
              <a:t>Fill in the appropriate initials. Right now they include the participant for our session. </a:t>
            </a:r>
            <a:endParaRPr dirty="0"/>
          </a:p>
        </p:txBody>
      </p:sp>
      <p:sp>
        <p:nvSpPr>
          <p:cNvPr id="247" name="Google Shape;247;ga50bbdc711_0_60: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r" rtl="0">
              <a:lnSpc>
                <a:spcPct val="100000"/>
              </a:lnSpc>
              <a:spcBef>
                <a:spcPts val="0"/>
              </a:spcBef>
              <a:spcAft>
                <a:spcPts val="0"/>
              </a:spcAft>
              <a:buClr>
                <a:schemeClr val="dk1"/>
              </a:buClr>
              <a:buSzPts val="300"/>
              <a:buFont typeface="Calibri"/>
              <a:buNone/>
            </a:pPr>
            <a:fld id="{00000000-1234-1234-1234-123412341234}" type="slidenum">
              <a:rPr lang="en-US"/>
              <a:t>6</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a50bbdc711_0_66: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7" name="Google Shape;257;ga50bbdc711_0_66: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dirty="0"/>
              <a:t>Fill in the appropriate initials. Right now they include the participant for our session. </a:t>
            </a:r>
          </a:p>
          <a:p>
            <a:pPr marL="0" lvl="0" indent="0" algn="l" rtl="0">
              <a:lnSpc>
                <a:spcPct val="100000"/>
              </a:lnSpc>
              <a:spcBef>
                <a:spcPts val="0"/>
              </a:spcBef>
              <a:spcAft>
                <a:spcPts val="0"/>
              </a:spcAft>
              <a:buSzPts val="1200"/>
              <a:buNone/>
            </a:pPr>
            <a:endParaRPr dirty="0"/>
          </a:p>
        </p:txBody>
      </p:sp>
      <p:sp>
        <p:nvSpPr>
          <p:cNvPr id="258" name="Google Shape;258;ga50bbdc711_0_66: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8: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8: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lvl="0" indent="0" algn="l" rtl="0">
              <a:lnSpc>
                <a:spcPct val="100000"/>
              </a:lnSpc>
              <a:spcBef>
                <a:spcPts val="0"/>
              </a:spcBef>
              <a:spcAft>
                <a:spcPts val="0"/>
              </a:spcAft>
              <a:buClr>
                <a:schemeClr val="dk1"/>
              </a:buClr>
              <a:buSzPts val="2000"/>
              <a:buFont typeface="Arial"/>
              <a:buNone/>
            </a:pPr>
            <a:r>
              <a:rPr lang="en-US" dirty="0"/>
              <a:t>If you do not have a facilitation kit/video, you can guide participants through the theory by explaining: </a:t>
            </a:r>
          </a:p>
          <a:p>
            <a:pPr marL="0" lvl="0" indent="0" algn="l" rtl="0">
              <a:lnSpc>
                <a:spcPct val="100000"/>
              </a:lnSpc>
              <a:spcBef>
                <a:spcPts val="0"/>
              </a:spcBef>
              <a:spcAft>
                <a:spcPts val="0"/>
              </a:spcAft>
              <a:buClr>
                <a:schemeClr val="dk1"/>
              </a:buClr>
              <a:buSzPts val="2000"/>
              <a:buFont typeface="Arial"/>
              <a:buNone/>
            </a:pPr>
            <a:endParaRPr lang="en-US" dirty="0"/>
          </a:p>
          <a:p>
            <a:pPr marL="171450" lvl="0" indent="-171450" algn="l" rtl="0">
              <a:lnSpc>
                <a:spcPct val="100000"/>
              </a:lnSpc>
              <a:spcBef>
                <a:spcPts val="0"/>
              </a:spcBef>
              <a:spcAft>
                <a:spcPts val="0"/>
              </a:spcAft>
              <a:buClr>
                <a:schemeClr val="dk1"/>
              </a:buClr>
              <a:buSzPts val="2000"/>
              <a:buFont typeface="Arial" panose="020B0604020202020204" pitchFamily="34" charset="0"/>
              <a:buChar char="•"/>
            </a:pPr>
            <a:r>
              <a:rPr lang="en-US" dirty="0"/>
              <a:t>The model starts with a circle (draw circle)</a:t>
            </a:r>
          </a:p>
          <a:p>
            <a:pPr marL="171450" lvl="0" indent="-171450" algn="l" rtl="0">
              <a:lnSpc>
                <a:spcPct val="100000"/>
              </a:lnSpc>
              <a:spcBef>
                <a:spcPts val="0"/>
              </a:spcBef>
              <a:spcAft>
                <a:spcPts val="0"/>
              </a:spcAft>
              <a:buClr>
                <a:schemeClr val="dk1"/>
              </a:buClr>
              <a:buSzPts val="2000"/>
              <a:buFont typeface="Arial" panose="020B0604020202020204" pitchFamily="34" charset="0"/>
              <a:buChar char="•"/>
            </a:pPr>
            <a:r>
              <a:rPr lang="en-US" dirty="0"/>
              <a:t>It measures pace (draw horizontal line)</a:t>
            </a:r>
          </a:p>
          <a:p>
            <a:pPr marL="171450" lvl="0" indent="-171450" algn="l" rtl="0">
              <a:lnSpc>
                <a:spcPct val="100000"/>
              </a:lnSpc>
              <a:spcBef>
                <a:spcPts val="0"/>
              </a:spcBef>
              <a:spcAft>
                <a:spcPts val="0"/>
              </a:spcAft>
              <a:buClr>
                <a:schemeClr val="dk1"/>
              </a:buClr>
              <a:buSzPts val="2000"/>
              <a:buFont typeface="Arial" panose="020B0604020202020204" pitchFamily="34" charset="0"/>
              <a:buChar char="•"/>
            </a:pPr>
            <a:r>
              <a:rPr lang="en-US" dirty="0"/>
              <a:t>It measures skepticism (draw vertical line)</a:t>
            </a:r>
          </a:p>
          <a:p>
            <a:pPr marL="171450" lvl="0" indent="-171450" algn="l" rtl="0">
              <a:lnSpc>
                <a:spcPct val="100000"/>
              </a:lnSpc>
              <a:spcBef>
                <a:spcPts val="0"/>
              </a:spcBef>
              <a:spcAft>
                <a:spcPts val="0"/>
              </a:spcAft>
              <a:buClr>
                <a:schemeClr val="dk1"/>
              </a:buClr>
              <a:buSzPts val="2000"/>
              <a:buFont typeface="Arial" panose="020B0604020202020204" pitchFamily="34" charset="0"/>
              <a:buChar char="•"/>
            </a:pPr>
            <a:r>
              <a:rPr lang="en-US" dirty="0"/>
              <a:t>This creates 4 quadrants (write D-</a:t>
            </a:r>
            <a:r>
              <a:rPr lang="en-US" dirty="0" err="1"/>
              <a:t>i</a:t>
            </a:r>
            <a:r>
              <a:rPr lang="en-US" dirty="0"/>
              <a:t>-S-C in each quadrant)</a:t>
            </a:r>
          </a:p>
          <a:p>
            <a:pPr marL="171450" lvl="0" indent="-171450" algn="l" rtl="0">
              <a:lnSpc>
                <a:spcPct val="100000"/>
              </a:lnSpc>
              <a:spcBef>
                <a:spcPts val="0"/>
              </a:spcBef>
              <a:spcAft>
                <a:spcPts val="0"/>
              </a:spcAft>
              <a:buClr>
                <a:schemeClr val="dk1"/>
              </a:buClr>
              <a:buSzPts val="2000"/>
              <a:buFont typeface="Arial" panose="020B0604020202020204" pitchFamily="34" charset="0"/>
              <a:buChar char="•"/>
            </a:pPr>
            <a:r>
              <a:rPr lang="en-US" dirty="0"/>
              <a:t>Each of these quadrants describes 4 different styles.</a:t>
            </a:r>
          </a:p>
          <a:p>
            <a:pPr marL="628650" lvl="1" indent="-171450" algn="l" rtl="0">
              <a:lnSpc>
                <a:spcPct val="100000"/>
              </a:lnSpc>
              <a:spcBef>
                <a:spcPts val="0"/>
              </a:spcBef>
              <a:spcAft>
                <a:spcPts val="0"/>
              </a:spcAft>
              <a:buClr>
                <a:schemeClr val="dk1"/>
              </a:buClr>
              <a:buSzPts val="2000"/>
              <a:buFont typeface="Arial" panose="020B0604020202020204" pitchFamily="34" charset="0"/>
              <a:buChar char="•"/>
            </a:pPr>
            <a:r>
              <a:rPr lang="en-US" dirty="0"/>
              <a:t>The D stands for  </a:t>
            </a:r>
            <a:r>
              <a:rPr lang="en-US" sz="1200" b="1" i="0" u="none" strike="noStrike" cap="none" dirty="0">
                <a:solidFill>
                  <a:schemeClr val="dk1"/>
                </a:solidFill>
                <a:effectLst/>
                <a:latin typeface="Calibri"/>
                <a:ea typeface="Calibri"/>
                <a:cs typeface="Calibri"/>
                <a:sym typeface="Calibri"/>
              </a:rPr>
              <a:t>Dominance. </a:t>
            </a:r>
            <a:r>
              <a:rPr lang="en-US" sz="1200" b="0" i="0" u="none" strike="noStrike" cap="none" dirty="0">
                <a:solidFill>
                  <a:schemeClr val="dk1"/>
                </a:solidFill>
                <a:effectLst/>
                <a:latin typeface="Calibri"/>
                <a:ea typeface="Calibri"/>
                <a:cs typeface="Calibri"/>
                <a:sym typeface="Calibri"/>
              </a:rPr>
              <a:t>Some words to describe someone of this style would be: Direct, Firm,  Strong-willed,  Forceful,  Results-oriented</a:t>
            </a:r>
          </a:p>
          <a:p>
            <a:pPr marL="628650" lvl="1" indent="-171450" algn="l" rtl="0">
              <a:lnSpc>
                <a:spcPct val="100000"/>
              </a:lnSpc>
              <a:spcBef>
                <a:spcPts val="0"/>
              </a:spcBef>
              <a:spcAft>
                <a:spcPts val="0"/>
              </a:spcAft>
              <a:buClr>
                <a:schemeClr val="dk1"/>
              </a:buClr>
              <a:buSzPts val="2000"/>
              <a:buFont typeface="Arial" panose="020B0604020202020204" pitchFamily="34" charset="0"/>
              <a:buChar char="•"/>
            </a:pPr>
            <a:r>
              <a:rPr lang="en-US" dirty="0"/>
              <a:t>The </a:t>
            </a:r>
            <a:r>
              <a:rPr lang="en-US" dirty="0" err="1"/>
              <a:t>i</a:t>
            </a:r>
            <a:r>
              <a:rPr lang="en-US" dirty="0"/>
              <a:t> stands for </a:t>
            </a:r>
            <a:r>
              <a:rPr lang="en-US" sz="1200" b="1" i="0" u="none" strike="noStrike" cap="none" dirty="0">
                <a:solidFill>
                  <a:schemeClr val="dk1"/>
                </a:solidFill>
                <a:effectLst/>
                <a:latin typeface="Calibri"/>
                <a:ea typeface="Calibri"/>
                <a:cs typeface="Calibri"/>
                <a:sym typeface="Calibri"/>
              </a:rPr>
              <a:t>Influence: </a:t>
            </a:r>
            <a:r>
              <a:rPr lang="en-US" sz="1200" b="0" i="0" u="none" strike="noStrike" cap="none" dirty="0">
                <a:solidFill>
                  <a:schemeClr val="dk1"/>
                </a:solidFill>
                <a:effectLst/>
                <a:latin typeface="Calibri"/>
                <a:ea typeface="Calibri"/>
                <a:cs typeface="Calibri"/>
                <a:sym typeface="Calibri"/>
              </a:rPr>
              <a:t>Some words to describe someone of this style would be: </a:t>
            </a:r>
            <a:r>
              <a:rPr lang="en-US" sz="1200" b="1" i="0" u="none" strike="noStrike" cap="none" dirty="0">
                <a:solidFill>
                  <a:schemeClr val="dk1"/>
                </a:solidFill>
                <a:effectLst/>
                <a:latin typeface="Calibri"/>
                <a:ea typeface="Calibri"/>
                <a:cs typeface="Calibri"/>
                <a:sym typeface="Calibri"/>
              </a:rPr>
              <a:t> </a:t>
            </a:r>
            <a:r>
              <a:rPr lang="en-US" sz="1200" b="0" i="0" u="none" strike="noStrike" cap="none" dirty="0">
                <a:solidFill>
                  <a:schemeClr val="dk1"/>
                </a:solidFill>
                <a:effectLst/>
                <a:latin typeface="Calibri"/>
                <a:ea typeface="Calibri"/>
                <a:cs typeface="Calibri"/>
                <a:sym typeface="Calibri"/>
              </a:rPr>
              <a:t>Outgoing, Enthusiastic, Optimistic, High-spirited, Lively </a:t>
            </a:r>
          </a:p>
          <a:p>
            <a:pPr marL="628650" lvl="1" indent="-171450" algn="l" rtl="0">
              <a:lnSpc>
                <a:spcPct val="100000"/>
              </a:lnSpc>
              <a:spcBef>
                <a:spcPts val="0"/>
              </a:spcBef>
              <a:spcAft>
                <a:spcPts val="0"/>
              </a:spcAft>
              <a:buClr>
                <a:schemeClr val="dk1"/>
              </a:buClr>
              <a:buSzPts val="2000"/>
              <a:buFont typeface="Arial" panose="020B0604020202020204" pitchFamily="34" charset="0"/>
              <a:buChar char="•"/>
            </a:pPr>
            <a:r>
              <a:rPr lang="en-US" dirty="0"/>
              <a:t>The S stands for </a:t>
            </a:r>
            <a:r>
              <a:rPr lang="en-US" sz="1200" b="1" i="0" u="none" strike="noStrike" cap="none" dirty="0">
                <a:solidFill>
                  <a:schemeClr val="dk1"/>
                </a:solidFill>
                <a:effectLst/>
                <a:latin typeface="Calibri"/>
                <a:ea typeface="Calibri"/>
                <a:cs typeface="Calibri"/>
                <a:sym typeface="Calibri"/>
              </a:rPr>
              <a:t>Steadiness: </a:t>
            </a:r>
            <a:r>
              <a:rPr lang="en-US" sz="1200" b="0" i="0" u="none" strike="noStrike" cap="none" dirty="0">
                <a:solidFill>
                  <a:schemeClr val="dk1"/>
                </a:solidFill>
                <a:effectLst/>
                <a:latin typeface="Calibri"/>
                <a:ea typeface="Calibri"/>
                <a:cs typeface="Calibri"/>
                <a:sym typeface="Calibri"/>
              </a:rPr>
              <a:t>Some words to describe someone of this style would be:  Even-tempered, Accommodating, Patient, Humble, Tactful </a:t>
            </a:r>
          </a:p>
          <a:p>
            <a:pPr marL="628650" lvl="1" indent="-171450" algn="l" rtl="0">
              <a:lnSpc>
                <a:spcPct val="100000"/>
              </a:lnSpc>
              <a:spcBef>
                <a:spcPts val="0"/>
              </a:spcBef>
              <a:spcAft>
                <a:spcPts val="0"/>
              </a:spcAft>
              <a:buClr>
                <a:schemeClr val="dk1"/>
              </a:buClr>
              <a:buSzPts val="2000"/>
              <a:buFont typeface="Arial" panose="020B0604020202020204" pitchFamily="34" charset="0"/>
              <a:buChar char="•"/>
            </a:pPr>
            <a:r>
              <a:rPr lang="en-US" dirty="0"/>
              <a:t>The C stands for </a:t>
            </a:r>
            <a:r>
              <a:rPr lang="en-US" sz="1200" b="1" i="0" u="none" strike="noStrike" cap="none" dirty="0">
                <a:solidFill>
                  <a:schemeClr val="dk1"/>
                </a:solidFill>
                <a:effectLst/>
                <a:latin typeface="Calibri"/>
                <a:ea typeface="Calibri"/>
                <a:cs typeface="Calibri"/>
                <a:sym typeface="Calibri"/>
              </a:rPr>
              <a:t>Conscientiousness: </a:t>
            </a:r>
            <a:r>
              <a:rPr lang="en-US" sz="1200" b="0" i="0" u="none" strike="noStrike" cap="none" dirty="0">
                <a:solidFill>
                  <a:schemeClr val="dk1"/>
                </a:solidFill>
                <a:effectLst/>
                <a:latin typeface="Calibri"/>
                <a:ea typeface="Calibri"/>
                <a:cs typeface="Calibri"/>
                <a:sym typeface="Calibri"/>
              </a:rPr>
              <a:t> Some words to describe someone of this style would be: Analytical, Reserved, Precise, Private, Systematic</a:t>
            </a:r>
          </a:p>
          <a:p>
            <a:pPr marL="171450" lvl="0" indent="-171450" algn="l" rtl="0">
              <a:lnSpc>
                <a:spcPct val="100000"/>
              </a:lnSpc>
              <a:spcBef>
                <a:spcPts val="0"/>
              </a:spcBef>
              <a:spcAft>
                <a:spcPts val="0"/>
              </a:spcAft>
              <a:buClr>
                <a:schemeClr val="dk1"/>
              </a:buClr>
              <a:buSzPts val="2000"/>
              <a:buFont typeface="Arial" panose="020B0604020202020204" pitchFamily="34" charset="0"/>
              <a:buChar char="•"/>
            </a:pPr>
            <a:r>
              <a:rPr lang="en-US" sz="1200" b="0" i="0" u="none" strike="noStrike" cap="none" dirty="0">
                <a:solidFill>
                  <a:schemeClr val="dk1"/>
                </a:solidFill>
                <a:effectLst/>
                <a:latin typeface="Calibri"/>
                <a:ea typeface="Calibri"/>
                <a:cs typeface="Calibri"/>
                <a:sym typeface="Calibri"/>
              </a:rPr>
              <a:t>There are words around the circle (write them) of Active, Enthusiasm, Collaborative, Support, Stability, Accuracy, Challenge, Results</a:t>
            </a:r>
          </a:p>
          <a:p>
            <a:pPr marL="171450" lvl="0" indent="-171450" algn="l" rtl="0">
              <a:lnSpc>
                <a:spcPct val="100000"/>
              </a:lnSpc>
              <a:spcBef>
                <a:spcPts val="0"/>
              </a:spcBef>
              <a:spcAft>
                <a:spcPts val="0"/>
              </a:spcAft>
              <a:buClr>
                <a:schemeClr val="dk1"/>
              </a:buClr>
              <a:buSzPts val="2000"/>
              <a:buFont typeface="Arial" panose="020B0604020202020204" pitchFamily="34" charset="0"/>
              <a:buChar char="•"/>
            </a:pPr>
            <a:endParaRPr lang="en-US" sz="1200" b="0" i="0" u="none" strike="noStrike" cap="none" dirty="0">
              <a:solidFill>
                <a:schemeClr val="dk1"/>
              </a:solidFill>
              <a:effectLst/>
              <a:latin typeface="Calibri"/>
              <a:ea typeface="Calibri"/>
              <a:cs typeface="Calibri"/>
              <a:sym typeface="Calibri"/>
            </a:endParaRPr>
          </a:p>
          <a:p>
            <a:pPr marL="171450" lvl="0" indent="-171450" algn="l" rtl="0">
              <a:lnSpc>
                <a:spcPct val="100000"/>
              </a:lnSpc>
              <a:spcBef>
                <a:spcPts val="0"/>
              </a:spcBef>
              <a:spcAft>
                <a:spcPts val="0"/>
              </a:spcAft>
              <a:buClr>
                <a:schemeClr val="dk1"/>
              </a:buClr>
              <a:buSzPts val="2000"/>
              <a:buFont typeface="Arial" panose="020B0604020202020204" pitchFamily="34" charset="0"/>
              <a:buChar char="•"/>
            </a:pPr>
            <a:endParaRPr lang="en-US" sz="1200" b="0" i="0" u="none" strike="noStrike" cap="none" dirty="0">
              <a:solidFill>
                <a:schemeClr val="dk1"/>
              </a:solidFill>
              <a:effectLst/>
              <a:latin typeface="Calibri"/>
              <a:ea typeface="Calibri"/>
              <a:cs typeface="Calibri"/>
              <a:sym typeface="Calibri"/>
            </a:endParaRPr>
          </a:p>
          <a:p>
            <a:br>
              <a:rPr lang="en-US" sz="1200" b="0" i="0" u="none" strike="noStrike" cap="none" dirty="0">
                <a:solidFill>
                  <a:schemeClr val="dk1"/>
                </a:solidFill>
                <a:effectLst/>
                <a:latin typeface="Calibri"/>
                <a:ea typeface="Calibri"/>
                <a:cs typeface="Calibri"/>
                <a:sym typeface="Calibri"/>
              </a:rPr>
            </a:br>
            <a:br>
              <a:rPr lang="en-US" sz="1200" b="0" i="0" u="none" strike="noStrike" cap="none" dirty="0">
                <a:solidFill>
                  <a:schemeClr val="dk1"/>
                </a:solidFill>
                <a:effectLst/>
                <a:latin typeface="Calibri"/>
                <a:ea typeface="Calibri"/>
                <a:cs typeface="Calibri"/>
                <a:sym typeface="Calibri"/>
              </a:rPr>
            </a:br>
            <a:endParaRPr lang="en-US" dirty="0"/>
          </a:p>
          <a:p>
            <a:pPr marL="0" lvl="0" indent="0" algn="l" rtl="0">
              <a:lnSpc>
                <a:spcPct val="100000"/>
              </a:lnSpc>
              <a:spcBef>
                <a:spcPts val="0"/>
              </a:spcBef>
              <a:spcAft>
                <a:spcPts val="0"/>
              </a:spcAft>
              <a:buClr>
                <a:schemeClr val="dk1"/>
              </a:buClr>
              <a:buSzPts val="2000"/>
              <a:buFont typeface="Arial"/>
              <a:buNone/>
            </a:pPr>
            <a:endParaRPr dirty="0"/>
          </a:p>
        </p:txBody>
      </p:sp>
      <p:sp>
        <p:nvSpPr>
          <p:cNvPr id="269" name="Google Shape;269;p8: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r" rtl="0">
              <a:lnSpc>
                <a:spcPct val="100000"/>
              </a:lnSpc>
              <a:spcBef>
                <a:spcPts val="0"/>
              </a:spcBef>
              <a:spcAft>
                <a:spcPts val="0"/>
              </a:spcAft>
              <a:buClr>
                <a:schemeClr val="dk1"/>
              </a:buClr>
              <a:buSzPts val="300"/>
              <a:buFont typeface="Calibri"/>
              <a:buNone/>
            </a:pPr>
            <a:fld id="{00000000-1234-1234-1234-123412341234}" type="slidenum">
              <a:rPr lang="en-US"/>
              <a:t>8</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a50bbdc711_0_105:notes"/>
          <p:cNvSpPr>
            <a:spLocks noGrp="1" noRot="1" noChangeAspect="1"/>
          </p:cNvSpPr>
          <p:nvPr>
            <p:ph type="sldImg" idx="2"/>
          </p:nvPr>
        </p:nvSpPr>
        <p:spPr>
          <a:xfrm>
            <a:off x="1087438" y="693738"/>
            <a:ext cx="4624387" cy="34702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5" name="Google Shape;275;ga50bbdc711_0_105:notes"/>
          <p:cNvSpPr txBox="1">
            <a:spLocks noGrp="1"/>
          </p:cNvSpPr>
          <p:nvPr>
            <p:ph type="body" idx="1"/>
          </p:nvPr>
        </p:nvSpPr>
        <p:spPr>
          <a:xfrm>
            <a:off x="685802" y="4424086"/>
            <a:ext cx="5486400" cy="4191300"/>
          </a:xfrm>
          <a:prstGeom prst="rect">
            <a:avLst/>
          </a:prstGeom>
          <a:noFill/>
          <a:ln>
            <a:noFill/>
          </a:ln>
        </p:spPr>
        <p:txBody>
          <a:bodyPr spcFirstLastPara="1" wrap="square" lIns="90650" tIns="90650" rIns="90650" bIns="9065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Describe the essential principles of the model, making sure people understand this is not to label people, but to provides insights and identify new behaviors to be more effective with others.</a:t>
            </a:r>
            <a:endParaRPr dirty="0"/>
          </a:p>
        </p:txBody>
      </p:sp>
      <p:sp>
        <p:nvSpPr>
          <p:cNvPr id="276" name="Google Shape;276;ga50bbdc711_0_105:notes"/>
          <p:cNvSpPr txBox="1">
            <a:spLocks noGrp="1"/>
          </p:cNvSpPr>
          <p:nvPr>
            <p:ph type="sldNum" idx="12"/>
          </p:nvPr>
        </p:nvSpPr>
        <p:spPr>
          <a:xfrm>
            <a:off x="3884613" y="8846555"/>
            <a:ext cx="2971800" cy="465600"/>
          </a:xfrm>
          <a:prstGeom prst="rect">
            <a:avLst/>
          </a:prstGeom>
          <a:noFill/>
          <a:ln>
            <a:noFill/>
          </a:ln>
        </p:spPr>
        <p:txBody>
          <a:bodyPr spcFirstLastPara="1" wrap="square" lIns="92375" tIns="46175" rIns="92375" bIns="46175" anchor="b" anchorCtr="0">
            <a:noAutofit/>
          </a:bodyPr>
          <a:lstStyle/>
          <a:p>
            <a:pPr marL="0" lvl="0" indent="0" algn="l" rtl="0">
              <a:lnSpc>
                <a:spcPct val="100000"/>
              </a:lnSpc>
              <a:spcBef>
                <a:spcPts val="0"/>
              </a:spcBef>
              <a:spcAft>
                <a:spcPts val="0"/>
              </a:spcAft>
              <a:buClr>
                <a:srgbClr val="000000"/>
              </a:buClr>
              <a:buSzPts val="1400"/>
              <a:buFont typeface="Arial"/>
              <a:buNone/>
            </a:pPr>
            <a:fld id="{00000000-1234-1234-1234-123412341234}" type="slidenum">
              <a:rPr lang="en-US"/>
              <a:t>9</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0">
              <a:buFont typeface="Arial" panose="020B0604020202020204" pitchFamily="34" charset="0"/>
              <a:buNone/>
            </a:pPr>
            <a:r>
              <a:rPr lang="en-US" dirty="0"/>
              <a:t>Describe the dot placement on page 3. This is how the algorithm placed you from the way you answered the questions on the assessment. The closer your dot is to the outside edge of the circle says how inclined you are toward that style. So you could be slightly, moderately or strongly inclined toward your style. Having a dot on the outer edge may mean that you particularly agree with the results. </a:t>
            </a:r>
          </a:p>
          <a:p>
            <a:pPr marL="228600" lvl="0" indent="0">
              <a:buFont typeface="Arial" panose="020B0604020202020204" pitchFamily="34" charset="0"/>
              <a:buNone/>
            </a:pPr>
            <a:endParaRPr lang="en-US" dirty="0"/>
          </a:p>
          <a:p>
            <a:pPr marL="228600" marR="0" lvl="0" indent="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None/>
              <a:tabLst/>
              <a:defRPr/>
            </a:pPr>
            <a:r>
              <a:rPr lang="en-US" dirty="0"/>
              <a:t>Alternative, have people turn to page 4 of their report and ask: what did people think about this narrative of their style (NOTE: assign pre–work to read and highlight this page parts they agree with/don’t agree with)</a:t>
            </a:r>
          </a:p>
          <a:p>
            <a:pPr marL="228600" marR="0" lvl="0" indent="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None/>
              <a:tabLst/>
              <a:defRPr/>
            </a:pPr>
            <a:r>
              <a:rPr lang="en-US" dirty="0"/>
              <a:t>OR: use breakout rooms to have them discuss with a partner what was and was not accurate for them</a:t>
            </a:r>
          </a:p>
          <a:p>
            <a:pPr marL="228600" lvl="0" indent="0">
              <a:buFont typeface="Arial" panose="020B0604020202020204" pitchFamily="34" charset="0"/>
              <a:buNone/>
            </a:pP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81111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people place their dots on the circle. As they place them, ask them to say something that is particularly resonant from their report. You could also invite them to say what did not resonate, so that people can understand how they might not entirely agree or attach to that style.</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87346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a508add1f7_0_0:notes"/>
          <p:cNvSpPr>
            <a:spLocks noGrp="1" noRot="1" noChangeAspect="1"/>
          </p:cNvSpPr>
          <p:nvPr>
            <p:ph type="sldImg" idx="2"/>
          </p:nvPr>
        </p:nvSpPr>
        <p:spPr>
          <a:xfrm>
            <a:off x="1098550" y="696913"/>
            <a:ext cx="4660900" cy="34956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a508add1f7_0_0:notes"/>
          <p:cNvSpPr txBox="1">
            <a:spLocks noGrp="1"/>
          </p:cNvSpPr>
          <p:nvPr>
            <p:ph type="body" idx="1"/>
          </p:nvPr>
        </p:nvSpPr>
        <p:spPr>
          <a:xfrm>
            <a:off x="685802" y="4424086"/>
            <a:ext cx="5486400" cy="4191300"/>
          </a:xfrm>
          <a:prstGeom prst="rect">
            <a:avLst/>
          </a:prstGeom>
        </p:spPr>
        <p:txBody>
          <a:bodyPr spcFirstLastPara="1" wrap="square" lIns="90650" tIns="90650" rIns="90650" bIns="90650" anchor="t" anchorCtr="0">
            <a:noAutofit/>
          </a:bodyPr>
          <a:lstStyle/>
          <a:p>
            <a:pPr marL="0" lvl="0" indent="0" algn="l" rtl="0">
              <a:spcBef>
                <a:spcPts val="0"/>
              </a:spcBef>
              <a:spcAft>
                <a:spcPts val="0"/>
              </a:spcAft>
              <a:buNone/>
            </a:pPr>
            <a:r>
              <a:rPr lang="en-US" dirty="0"/>
              <a:t>Have people look at page 5 of their report. This describes their priorities. Everyone has 3, some can have 4 or 5. this example shows how someone who is an </a:t>
            </a:r>
            <a:r>
              <a:rPr lang="en-US" dirty="0" err="1"/>
              <a:t>i</a:t>
            </a:r>
            <a:r>
              <a:rPr lang="en-US" dirty="0"/>
              <a:t>-style may have an extra priority, which means that it is not indicative of their style.  Someone who is an </a:t>
            </a:r>
            <a:r>
              <a:rPr lang="en-US" dirty="0" err="1"/>
              <a:t>i</a:t>
            </a:r>
            <a:r>
              <a:rPr lang="en-US" dirty="0"/>
              <a:t>-style and prioritized enthusiasm, collaboration and action may not prioritize Accuracy – as they are ready to get on to the next task. Yet, this person does and answered enough questions to get this extra priority. </a:t>
            </a:r>
            <a:endParaRPr dirty="0"/>
          </a:p>
        </p:txBody>
      </p:sp>
      <p:sp>
        <p:nvSpPr>
          <p:cNvPr id="301" name="Google Shape;301;ga508add1f7_0_0:notes"/>
          <p:cNvSpPr txBox="1">
            <a:spLocks noGrp="1"/>
          </p:cNvSpPr>
          <p:nvPr>
            <p:ph type="sldNum" idx="12"/>
          </p:nvPr>
        </p:nvSpPr>
        <p:spPr>
          <a:xfrm>
            <a:off x="3884613" y="8846555"/>
            <a:ext cx="2971800" cy="465600"/>
          </a:xfrm>
          <a:prstGeom prst="rect">
            <a:avLst/>
          </a:prstGeom>
        </p:spPr>
        <p:txBody>
          <a:bodyPr spcFirstLastPara="1" wrap="square" lIns="92375" tIns="46175" rIns="92375" bIns="46175" anchor="b" anchorCtr="0">
            <a:noAutofit/>
          </a:bodyPr>
          <a:lstStyle/>
          <a:p>
            <a:pPr marL="0" lvl="0" indent="0" algn="r" rtl="0">
              <a:spcBef>
                <a:spcPts val="0"/>
              </a:spcBef>
              <a:spcAft>
                <a:spcPts val="0"/>
              </a:spcAft>
              <a:buClr>
                <a:schemeClr val="dk1"/>
              </a:buClr>
              <a:buSzPts val="300"/>
              <a:buFont typeface="Calibri"/>
              <a:buNone/>
            </a:pPr>
            <a:fld id="{00000000-1234-1234-1234-123412341234}" type="slidenum">
              <a:rPr lang="en-US"/>
              <a:t>12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63B042-90A5-034B-A0CA-5EFCC41CC0D8}"/>
              </a:ext>
            </a:extLst>
          </p:cNvPr>
          <p:cNvSpPr/>
          <p:nvPr userDrawn="1"/>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a:extLst>
              <a:ext uri="{FF2B5EF4-FFF2-40B4-BE49-F238E27FC236}">
                <a16:creationId xmlns:a16="http://schemas.microsoft.com/office/drawing/2014/main" id="{23B32BF2-1B4C-914A-8CB5-D1D11E2D8E6C}"/>
              </a:ext>
            </a:extLst>
          </p:cNvPr>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a:extLst>
              <a:ext uri="{FF2B5EF4-FFF2-40B4-BE49-F238E27FC236}">
                <a16:creationId xmlns:a16="http://schemas.microsoft.com/office/drawing/2014/main" id="{43870697-F8B9-3043-9471-CB83D9435D44}"/>
              </a:ext>
            </a:extLst>
          </p:cNvPr>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Title 7">
            <a:extLst>
              <a:ext uri="{FF2B5EF4-FFF2-40B4-BE49-F238E27FC236}">
                <a16:creationId xmlns:a16="http://schemas.microsoft.com/office/drawing/2014/main" id="{62823FEC-AD31-A34B-A907-ACACB82CAE0D}"/>
              </a:ext>
            </a:extLst>
          </p:cNvPr>
          <p:cNvSpPr>
            <a:spLocks noGrp="1"/>
          </p:cNvSpPr>
          <p:nvPr>
            <p:ph type="ctrTitle"/>
          </p:nvPr>
        </p:nvSpPr>
        <p:spPr>
          <a:xfrm>
            <a:off x="2362200" y="1627900"/>
            <a:ext cx="6477000" cy="1828800"/>
          </a:xfrm>
        </p:spPr>
        <p:txBody>
          <a:bodyPr anchor="b"/>
          <a:lstStyle>
            <a:lvl1pPr>
              <a:defRPr cap="all" baseline="0"/>
            </a:lvl1pPr>
          </a:lstStyle>
          <a:p>
            <a:r>
              <a:rPr kumimoji="0" lang="en-US"/>
              <a:t>Click to edit Master title style</a:t>
            </a:r>
          </a:p>
        </p:txBody>
      </p:sp>
      <p:sp>
        <p:nvSpPr>
          <p:cNvPr id="12" name="Subtitle 8">
            <a:extLst>
              <a:ext uri="{FF2B5EF4-FFF2-40B4-BE49-F238E27FC236}">
                <a16:creationId xmlns:a16="http://schemas.microsoft.com/office/drawing/2014/main" id="{D33EE9D3-D210-684B-B0B8-881098D5842F}"/>
              </a:ext>
            </a:extLst>
          </p:cNvPr>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13" name="Date Placeholder 27">
            <a:extLst>
              <a:ext uri="{FF2B5EF4-FFF2-40B4-BE49-F238E27FC236}">
                <a16:creationId xmlns:a16="http://schemas.microsoft.com/office/drawing/2014/main" id="{565A08CE-5C96-214A-8CEF-CDCB7FEF2E74}"/>
              </a:ext>
            </a:extLst>
          </p:cNvPr>
          <p:cNvSpPr>
            <a:spLocks noGrp="1"/>
          </p:cNvSpPr>
          <p:nvPr>
            <p:ph type="dt" sz="half" idx="10"/>
          </p:nvPr>
        </p:nvSpPr>
        <p:spPr>
          <a:xfrm>
            <a:off x="76200" y="6068699"/>
            <a:ext cx="2057400" cy="685800"/>
          </a:xfrm>
          <a:prstGeom prst="ellipse">
            <a:avLst/>
          </a:prstGeom>
        </p:spPr>
        <p:txBody>
          <a:bodyPr>
            <a:noAutofit/>
          </a:bodyPr>
          <a:lstStyle>
            <a:lvl1pPr algn="ctr">
              <a:defRPr sz="2000">
                <a:solidFill>
                  <a:srgbClr val="FFFFFF"/>
                </a:solidFill>
              </a:defRPr>
            </a:lvl1pPr>
          </a:lstStyle>
          <a:p>
            <a:r>
              <a:rPr lang="en-US"/>
              <a:t> </a:t>
            </a:r>
            <a:endParaRPr lang="en-US" dirty="0"/>
          </a:p>
        </p:txBody>
      </p:sp>
    </p:spTree>
    <p:extLst>
      <p:ext uri="{BB962C8B-B14F-4D97-AF65-F5344CB8AC3E}">
        <p14:creationId xmlns:p14="http://schemas.microsoft.com/office/powerpoint/2010/main" val="1006438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a:prstGeom prst="ellipse">
            <a:avLst/>
          </a:prstGeom>
        </p:spPr>
        <p:txBody>
          <a:bodyPr rtlCol="0"/>
          <a:lstStyle/>
          <a:p>
            <a:r>
              <a:rPr lang="en-US"/>
              <a:t> </a:t>
            </a:r>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pPr marL="0" lvl="0" indent="0" algn="r" rtl="0">
              <a:spcBef>
                <a:spcPts val="0"/>
              </a:spcBef>
              <a:spcAft>
                <a:spcPts val="0"/>
              </a:spcAft>
              <a:buNone/>
            </a:pPr>
            <a:fld id="{00000000-1234-1234-1234-123412341234}"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63794957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310699" y="6248401"/>
            <a:ext cx="410737" cy="365125"/>
          </a:xfrm>
          <a:prstGeom prst="ellipse">
            <a:avLst/>
          </a:prstGeom>
        </p:spPr>
        <p:txBody>
          <a:bodyPr/>
          <a:lstStyle/>
          <a:p>
            <a:r>
              <a:rPr lang="en-US"/>
              <a:t> </a:t>
            </a:r>
          </a:p>
        </p:txBody>
      </p:sp>
      <p:sp>
        <p:nvSpPr>
          <p:cNvPr id="5" name="Footer Placeholder 4"/>
          <p:cNvSpPr>
            <a:spLocks noGrp="1"/>
          </p:cNvSpPr>
          <p:nvPr>
            <p:ph type="ftr" sz="quarter" idx="11"/>
          </p:nvPr>
        </p:nvSpPr>
        <p:spPr>
          <a:xfrm>
            <a:off x="609600" y="6248206"/>
            <a:ext cx="542108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737835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a:prstGeom prst="ellipse">
            <a:avLst/>
          </a:prstGeom>
        </p:spPr>
        <p:txBody>
          <a:bodyPr/>
          <a:lstStyle/>
          <a:p>
            <a:r>
              <a:rPr lang="en-US"/>
              <a:t> </a:t>
            </a:r>
          </a:p>
        </p:txBody>
      </p:sp>
      <p:sp>
        <p:nvSpPr>
          <p:cNvPr id="5" name="Footer Placeholder 4"/>
          <p:cNvSpPr>
            <a:spLocks noGrp="1"/>
          </p:cNvSpPr>
          <p:nvPr>
            <p:ph type="ftr" sz="quarter" idx="11"/>
          </p:nvPr>
        </p:nvSpPr>
        <p:spPr>
          <a:xfrm>
            <a:off x="457201" y="6248207"/>
            <a:ext cx="5573483" cy="365125"/>
          </a:xfrm>
          <a:prstGeom prst="rect">
            <a:avLst/>
          </a:prstGeo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a:prstGeom prst="rect">
            <a:avLst/>
          </a:prstGeom>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84486747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Red/Gray 1 Content" userDrawn="1">
  <p:cSld name="Red/Gray 1 Content">
    <p:spTree>
      <p:nvGrpSpPr>
        <p:cNvPr id="1" name="Shape 16"/>
        <p:cNvGrpSpPr/>
        <p:nvPr/>
      </p:nvGrpSpPr>
      <p:grpSpPr>
        <a:xfrm>
          <a:off x="0" y="0"/>
          <a:ext cx="0" cy="0"/>
          <a:chOff x="0" y="0"/>
          <a:chExt cx="0" cy="0"/>
        </a:xfrm>
      </p:grpSpPr>
      <p:sp>
        <p:nvSpPr>
          <p:cNvPr id="17" name="Google Shape;17;p26"/>
          <p:cNvSpPr txBox="1">
            <a:spLocks noGrp="1"/>
          </p:cNvSpPr>
          <p:nvPr>
            <p:ph type="body" idx="1"/>
          </p:nvPr>
        </p:nvSpPr>
        <p:spPr>
          <a:xfrm>
            <a:off x="838200" y="1447800"/>
            <a:ext cx="7315200" cy="4038600"/>
          </a:xfrm>
          <a:prstGeom prst="rect">
            <a:avLst/>
          </a:prstGeom>
          <a:noFill/>
          <a:ln>
            <a:noFill/>
          </a:ln>
        </p:spPr>
        <p:txBody>
          <a:bodyPr spcFirstLastPara="1" wrap="square" lIns="91425" tIns="91425" rIns="91425" bIns="91425" anchor="t" anchorCtr="0">
            <a:noAutofit/>
          </a:bodyPr>
          <a:lstStyle>
            <a:lvl1pPr marL="457200" marR="0" lvl="0" indent="-379730" algn="l">
              <a:lnSpc>
                <a:spcPct val="100000"/>
              </a:lnSpc>
              <a:spcBef>
                <a:spcPts val="0"/>
              </a:spcBef>
              <a:spcAft>
                <a:spcPts val="0"/>
              </a:spcAft>
              <a:buClr>
                <a:schemeClr val="dk1"/>
              </a:buClr>
              <a:buSzPts val="2380"/>
              <a:buFont typeface="Arial"/>
              <a:buChar char="•"/>
              <a:defRPr sz="2800" b="0" i="0" u="none" strike="noStrike" cap="none">
                <a:solidFill>
                  <a:schemeClr val="dk1"/>
                </a:solidFill>
                <a:latin typeface="Arial"/>
                <a:ea typeface="Arial"/>
                <a:cs typeface="Arial"/>
                <a:sym typeface="Arial"/>
              </a:defRPr>
            </a:lvl1pPr>
            <a:lvl2pPr marL="914400" marR="0" lvl="1" indent="-355600" algn="l">
              <a:lnSpc>
                <a:spcPct val="100000"/>
              </a:lnSpc>
              <a:spcBef>
                <a:spcPts val="600"/>
              </a:spcBef>
              <a:spcAft>
                <a:spcPts val="0"/>
              </a:spcAft>
              <a:buClr>
                <a:srgbClr val="635C5B"/>
              </a:buClr>
              <a:buSzPts val="2000"/>
              <a:buFont typeface="Arial"/>
              <a:buChar char="–"/>
              <a:defRPr sz="2000" b="0" i="0" u="none" strike="noStrike" cap="none">
                <a:solidFill>
                  <a:srgbClr val="635C5B"/>
                </a:solidFill>
                <a:latin typeface="Cabin"/>
                <a:ea typeface="Cabin"/>
                <a:cs typeface="Cabin"/>
                <a:sym typeface="Cabin"/>
              </a:defRPr>
            </a:lvl2pPr>
            <a:lvl3pPr marL="1371600" marR="0" lvl="2" indent="-342900" algn="l">
              <a:lnSpc>
                <a:spcPct val="100000"/>
              </a:lnSpc>
              <a:spcBef>
                <a:spcPts val="1200"/>
              </a:spcBef>
              <a:spcAft>
                <a:spcPts val="0"/>
              </a:spcAft>
              <a:buClr>
                <a:srgbClr val="6C6463"/>
              </a:buClr>
              <a:buSzPts val="1800"/>
              <a:buFont typeface="Arial"/>
              <a:buChar char="•"/>
              <a:defRPr sz="1800" b="0" i="0" u="none" strike="noStrike" cap="none">
                <a:solidFill>
                  <a:srgbClr val="6C6463"/>
                </a:solidFill>
                <a:latin typeface="Cabin"/>
                <a:ea typeface="Cabin"/>
                <a:cs typeface="Cabin"/>
                <a:sym typeface="Cabin"/>
              </a:defRPr>
            </a:lvl3pPr>
            <a:lvl4pPr marL="1828800" marR="0" lvl="3" indent="-330200" algn="l">
              <a:lnSpc>
                <a:spcPct val="100000"/>
              </a:lnSpc>
              <a:spcBef>
                <a:spcPts val="320"/>
              </a:spcBef>
              <a:spcAft>
                <a:spcPts val="0"/>
              </a:spcAft>
              <a:buClr>
                <a:srgbClr val="6C6463"/>
              </a:buClr>
              <a:buSzPts val="1600"/>
              <a:buFont typeface="Arial"/>
              <a:buChar char="–"/>
              <a:defRPr sz="1600" b="0" i="0" u="none" strike="noStrike" cap="none">
                <a:solidFill>
                  <a:srgbClr val="6C6463"/>
                </a:solidFill>
                <a:latin typeface="Cabin"/>
                <a:ea typeface="Cabin"/>
                <a:cs typeface="Cabin"/>
                <a:sym typeface="Cabin"/>
              </a:defRPr>
            </a:lvl4pPr>
            <a:lvl5pPr marL="2286000" marR="0" lvl="4" indent="-317500" algn="l">
              <a:lnSpc>
                <a:spcPct val="100000"/>
              </a:lnSpc>
              <a:spcBef>
                <a:spcPts val="280"/>
              </a:spcBef>
              <a:spcAft>
                <a:spcPts val="0"/>
              </a:spcAft>
              <a:buClr>
                <a:srgbClr val="6C6463"/>
              </a:buClr>
              <a:buSzPts val="1400"/>
              <a:buFont typeface="Arial"/>
              <a:buChar char="»"/>
              <a:defRPr sz="1400" b="0" i="0" u="none" strike="noStrike" cap="none">
                <a:solidFill>
                  <a:srgbClr val="6C6463"/>
                </a:solidFill>
                <a:latin typeface="Cabin"/>
                <a:ea typeface="Cabin"/>
                <a:cs typeface="Cabin"/>
                <a:sym typeface="Cabin"/>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bin"/>
                <a:ea typeface="Cabin"/>
                <a:cs typeface="Cabin"/>
                <a:sym typeface="Cabin"/>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bin"/>
                <a:ea typeface="Cabin"/>
                <a:cs typeface="Cabin"/>
                <a:sym typeface="Cabin"/>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bin"/>
                <a:ea typeface="Cabin"/>
                <a:cs typeface="Cabin"/>
                <a:sym typeface="Cabin"/>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bin"/>
                <a:ea typeface="Cabin"/>
                <a:cs typeface="Cabin"/>
                <a:sym typeface="Cabin"/>
              </a:defRPr>
            </a:lvl9pPr>
          </a:lstStyle>
          <a:p>
            <a:endParaRPr dirty="0"/>
          </a:p>
        </p:txBody>
      </p:sp>
      <p:sp>
        <p:nvSpPr>
          <p:cNvPr id="18" name="Google Shape;18;p26"/>
          <p:cNvSpPr txBox="1">
            <a:spLocks noGrp="1"/>
          </p:cNvSpPr>
          <p:nvPr>
            <p:ph type="dt" idx="10"/>
          </p:nvPr>
        </p:nvSpPr>
        <p:spPr>
          <a:xfrm>
            <a:off x="152400" y="6520933"/>
            <a:ext cx="2133599" cy="184666"/>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6C6463"/>
              </a:buClr>
              <a:buSzPts val="600"/>
              <a:buFont typeface="Cabin"/>
              <a:buNone/>
              <a:defRPr sz="600" b="0" i="0" u="none" strike="noStrike" cap="none">
                <a:solidFill>
                  <a:srgbClr val="6C6463"/>
                </a:solidFill>
                <a:latin typeface="Cabin"/>
                <a:ea typeface="Cabin"/>
                <a:cs typeface="Cabin"/>
                <a:sym typeface="Cabin"/>
              </a:defRPr>
            </a:lvl1pPr>
            <a:lvl2pPr marR="0" lvl="1"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2pPr>
            <a:lvl3pPr marR="0" lvl="2"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3pPr>
            <a:lvl4pPr marR="0" lvl="3"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4pPr>
            <a:lvl5pPr marR="0" lvl="4"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5pPr>
            <a:lvl6pPr marR="0" lvl="5"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6pPr>
            <a:lvl7pPr marR="0" lvl="6"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7pPr>
            <a:lvl8pPr marR="0" lvl="7"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8pPr>
            <a:lvl9pPr marR="0" lvl="8"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9pPr>
          </a:lstStyle>
          <a:p>
            <a:r>
              <a:rPr lang="en-US"/>
              <a:t> </a:t>
            </a:r>
            <a:endParaRPr/>
          </a:p>
        </p:txBody>
      </p:sp>
      <p:sp>
        <p:nvSpPr>
          <p:cNvPr id="19" name="Google Shape;19;p26"/>
          <p:cNvSpPr txBox="1">
            <a:spLocks noGrp="1"/>
          </p:cNvSpPr>
          <p:nvPr>
            <p:ph type="ftr" idx="11"/>
          </p:nvPr>
        </p:nvSpPr>
        <p:spPr>
          <a:xfrm>
            <a:off x="3124200" y="6520933"/>
            <a:ext cx="2895600" cy="184666"/>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6C6463"/>
              </a:buClr>
              <a:buSzPts val="600"/>
              <a:buFont typeface="Cabin"/>
              <a:buNone/>
              <a:defRPr sz="600" b="0" i="0" u="none" strike="noStrike" cap="none">
                <a:solidFill>
                  <a:srgbClr val="6C6463"/>
                </a:solidFill>
                <a:latin typeface="Cabin"/>
                <a:ea typeface="Cabin"/>
                <a:cs typeface="Cabin"/>
                <a:sym typeface="Cabin"/>
              </a:defRPr>
            </a:lvl1pPr>
            <a:lvl2pPr marR="0" lvl="1"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2pPr>
            <a:lvl3pPr marR="0" lvl="2"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3pPr>
            <a:lvl4pPr marR="0" lvl="3"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4pPr>
            <a:lvl5pPr marR="0" lvl="4"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5pPr>
            <a:lvl6pPr marR="0" lvl="5"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6pPr>
            <a:lvl7pPr marR="0" lvl="6"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7pPr>
            <a:lvl8pPr marR="0" lvl="7"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8pPr>
            <a:lvl9pPr marR="0" lvl="8"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9pPr>
          </a:lstStyle>
          <a:p>
            <a:endParaRPr/>
          </a:p>
        </p:txBody>
      </p:sp>
      <p:sp>
        <p:nvSpPr>
          <p:cNvPr id="20" name="Google Shape;20;p26"/>
          <p:cNvSpPr txBox="1">
            <a:spLocks noGrp="1"/>
          </p:cNvSpPr>
          <p:nvPr>
            <p:ph type="sldNum" idx="12"/>
          </p:nvPr>
        </p:nvSpPr>
        <p:spPr>
          <a:xfrm>
            <a:off x="6858000" y="6520933"/>
            <a:ext cx="2133599" cy="18466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1pPr>
            <a:lvl2pPr marL="0" marR="0" lvl="1"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2pPr>
            <a:lvl3pPr marL="0" marR="0" lvl="2"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3pPr>
            <a:lvl4pPr marL="0" marR="0" lvl="3"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4pPr>
            <a:lvl5pPr marL="0" marR="0" lvl="4"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5pPr>
            <a:lvl6pPr marL="0" marR="0" lvl="5"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6pPr>
            <a:lvl7pPr marL="0" marR="0" lvl="6"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7pPr>
            <a:lvl8pPr marL="0" marR="0" lvl="7"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8pPr>
            <a:lvl9pPr marL="0" marR="0" lvl="8"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
        <p:nvSpPr>
          <p:cNvPr id="7" name="Title 1">
            <a:extLst>
              <a:ext uri="{FF2B5EF4-FFF2-40B4-BE49-F238E27FC236}">
                <a16:creationId xmlns:a16="http://schemas.microsoft.com/office/drawing/2014/main" id="{B33586DB-A7B9-544A-8C94-0F75AB3993D3}"/>
              </a:ext>
            </a:extLst>
          </p:cNvPr>
          <p:cNvSpPr>
            <a:spLocks noGrp="1"/>
          </p:cNvSpPr>
          <p:nvPr>
            <p:ph type="title"/>
          </p:nvPr>
        </p:nvSpPr>
        <p:spPr>
          <a:xfrm>
            <a:off x="609600" y="228600"/>
            <a:ext cx="8153400" cy="990600"/>
          </a:xfrm>
        </p:spPr>
        <p:txBody>
          <a:bodyPr/>
          <a:lstStyle>
            <a:lvl1pPr>
              <a:defRPr sz="3200" b="1"/>
            </a:lvl1pPr>
          </a:lstStyle>
          <a:p>
            <a:r>
              <a:rPr kumimoji="0" lang="en-US" dirty="0"/>
              <a:t>Click to edit Master title style</a:t>
            </a:r>
          </a:p>
        </p:txBody>
      </p:sp>
    </p:spTree>
    <p:extLst>
      <p:ext uri="{BB962C8B-B14F-4D97-AF65-F5344CB8AC3E}">
        <p14:creationId xmlns:p14="http://schemas.microsoft.com/office/powerpoint/2010/main" val="1766591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8"/>
        <p:cNvGrpSpPr/>
        <p:nvPr/>
      </p:nvGrpSpPr>
      <p:grpSpPr>
        <a:xfrm>
          <a:off x="0" y="0"/>
          <a:ext cx="0" cy="0"/>
          <a:chOff x="0" y="0"/>
          <a:chExt cx="0" cy="0"/>
        </a:xfrm>
      </p:grpSpPr>
      <p:sp>
        <p:nvSpPr>
          <p:cNvPr id="29" name="Google Shape;29;p27"/>
          <p:cNvSpPr txBox="1">
            <a:spLocks noGrp="1"/>
          </p:cNvSpPr>
          <p:nvPr>
            <p:ph type="body" idx="1"/>
          </p:nvPr>
        </p:nvSpPr>
        <p:spPr>
          <a:xfrm>
            <a:off x="810491" y="1524000"/>
            <a:ext cx="7848600" cy="4297363"/>
          </a:xfrm>
          <a:prstGeom prst="rect">
            <a:avLst/>
          </a:prstGeom>
          <a:noFill/>
          <a:ln>
            <a:noFill/>
          </a:ln>
        </p:spPr>
        <p:txBody>
          <a:bodyPr spcFirstLastPara="1" wrap="square" lIns="91425" tIns="91425" rIns="91425" bIns="91425" anchor="t" anchorCtr="0">
            <a:noAutofit/>
          </a:bodyPr>
          <a:lstStyle>
            <a:lvl1pPr marL="457200" lvl="0" indent="-406400" algn="l">
              <a:lnSpc>
                <a:spcPct val="100000"/>
              </a:lnSpc>
              <a:spcBef>
                <a:spcPts val="0"/>
              </a:spcBef>
              <a:spcAft>
                <a:spcPts val="0"/>
              </a:spcAft>
              <a:buSzPts val="2800"/>
              <a:buChar char="•"/>
              <a:defRPr sz="2800">
                <a:latin typeface="Arial"/>
                <a:ea typeface="Arial"/>
                <a:cs typeface="Arial"/>
                <a:sym typeface="Arial"/>
              </a:defRPr>
            </a:lvl1pPr>
            <a:lvl2pPr marL="914400" lvl="1" indent="-381000" algn="l">
              <a:lnSpc>
                <a:spcPct val="100000"/>
              </a:lnSpc>
              <a:spcBef>
                <a:spcPts val="1200"/>
              </a:spcBef>
              <a:spcAft>
                <a:spcPts val="0"/>
              </a:spcAft>
              <a:buSzPts val="2400"/>
              <a:buChar char="–"/>
              <a:defRPr sz="2400">
                <a:latin typeface="Arial"/>
                <a:ea typeface="Arial"/>
                <a:cs typeface="Arial"/>
                <a:sym typeface="Arial"/>
              </a:defRPr>
            </a:lvl2pPr>
            <a:lvl3pPr marL="1371600" lvl="2" indent="-381000" algn="l">
              <a:lnSpc>
                <a:spcPct val="100000"/>
              </a:lnSpc>
              <a:spcBef>
                <a:spcPts val="1200"/>
              </a:spcBef>
              <a:spcAft>
                <a:spcPts val="0"/>
              </a:spcAft>
              <a:buSzPts val="2400"/>
              <a:buChar char="•"/>
              <a:defRPr sz="2400">
                <a:latin typeface="Arial"/>
                <a:ea typeface="Arial"/>
                <a:cs typeface="Arial"/>
                <a:sym typeface="Arial"/>
              </a:defRPr>
            </a:lvl3pPr>
            <a:lvl4pPr marL="1828800" lvl="3" indent="-381000" algn="l">
              <a:lnSpc>
                <a:spcPct val="100000"/>
              </a:lnSpc>
              <a:spcBef>
                <a:spcPts val="320"/>
              </a:spcBef>
              <a:spcAft>
                <a:spcPts val="0"/>
              </a:spcAft>
              <a:buSzPts val="2400"/>
              <a:buChar char="–"/>
              <a:defRPr sz="2400">
                <a:latin typeface="Arial"/>
                <a:ea typeface="Arial"/>
                <a:cs typeface="Arial"/>
                <a:sym typeface="Arial"/>
              </a:defRPr>
            </a:lvl4pPr>
            <a:lvl5pPr marL="2286000" lvl="4" indent="-381000" algn="l">
              <a:lnSpc>
                <a:spcPct val="100000"/>
              </a:lnSpc>
              <a:spcBef>
                <a:spcPts val="280"/>
              </a:spcBef>
              <a:spcAft>
                <a:spcPts val="0"/>
              </a:spcAft>
              <a:buSzPts val="2400"/>
              <a:buChar char="»"/>
              <a:defRPr sz="2400">
                <a:latin typeface="Arial"/>
                <a:ea typeface="Arial"/>
                <a:cs typeface="Arial"/>
                <a:sym typeface="Arial"/>
              </a:defRPr>
            </a:lvl5pPr>
            <a:lvl6pPr marL="2743200" lvl="5" indent="-342900" algn="l">
              <a:lnSpc>
                <a:spcPct val="100000"/>
              </a:lnSpc>
              <a:spcBef>
                <a:spcPts val="400"/>
              </a:spcBef>
              <a:spcAft>
                <a:spcPts val="0"/>
              </a:spcAft>
              <a:buSzPts val="1800"/>
              <a:buChar char="•"/>
              <a:defRPr/>
            </a:lvl6pPr>
            <a:lvl7pPr marL="3200400" lvl="6" indent="-342900" algn="l">
              <a:lnSpc>
                <a:spcPct val="100000"/>
              </a:lnSpc>
              <a:spcBef>
                <a:spcPts val="400"/>
              </a:spcBef>
              <a:spcAft>
                <a:spcPts val="0"/>
              </a:spcAft>
              <a:buSzPts val="1800"/>
              <a:buChar char="•"/>
              <a:defRPr/>
            </a:lvl7pPr>
            <a:lvl8pPr marL="3657600" lvl="7" indent="-342900" algn="l">
              <a:lnSpc>
                <a:spcPct val="100000"/>
              </a:lnSpc>
              <a:spcBef>
                <a:spcPts val="400"/>
              </a:spcBef>
              <a:spcAft>
                <a:spcPts val="0"/>
              </a:spcAft>
              <a:buSzPts val="1800"/>
              <a:buChar char="•"/>
              <a:defRPr/>
            </a:lvl8pPr>
            <a:lvl9pPr marL="4114800" lvl="8" indent="-342900" algn="l">
              <a:lnSpc>
                <a:spcPct val="100000"/>
              </a:lnSpc>
              <a:spcBef>
                <a:spcPts val="400"/>
              </a:spcBef>
              <a:spcAft>
                <a:spcPts val="0"/>
              </a:spcAft>
              <a:buSzPts val="1800"/>
              <a:buChar char="•"/>
              <a:defRPr/>
            </a:lvl9pPr>
          </a:lstStyle>
          <a:p>
            <a:endParaRPr/>
          </a:p>
        </p:txBody>
      </p:sp>
    </p:spTree>
    <p:extLst>
      <p:ext uri="{BB962C8B-B14F-4D97-AF65-F5344CB8AC3E}">
        <p14:creationId xmlns:p14="http://schemas.microsoft.com/office/powerpoint/2010/main" val="3042157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Round Table" userDrawn="1">
  <p:cSld name="Round Table">
    <p:spTree>
      <p:nvGrpSpPr>
        <p:cNvPr id="1" name="Shape 22"/>
        <p:cNvGrpSpPr/>
        <p:nvPr/>
      </p:nvGrpSpPr>
      <p:grpSpPr>
        <a:xfrm>
          <a:off x="0" y="0"/>
          <a:ext cx="0" cy="0"/>
          <a:chOff x="0" y="0"/>
          <a:chExt cx="0" cy="0"/>
        </a:xfrm>
      </p:grpSpPr>
      <p:sp>
        <p:nvSpPr>
          <p:cNvPr id="23" name="Google Shape;23;ga50bbdc711_0_8"/>
          <p:cNvSpPr txBox="1">
            <a:spLocks noGrp="1"/>
          </p:cNvSpPr>
          <p:nvPr>
            <p:ph type="dt" idx="10"/>
          </p:nvPr>
        </p:nvSpPr>
        <p:spPr>
          <a:xfrm>
            <a:off x="152400" y="6530078"/>
            <a:ext cx="2133600" cy="1848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6C6463"/>
              </a:buClr>
              <a:buSzPts val="600"/>
              <a:buFont typeface="Cabin"/>
              <a:buNone/>
              <a:defRPr sz="600" b="0" i="0">
                <a:solidFill>
                  <a:srgbClr val="6C6463"/>
                </a:solidFill>
                <a:latin typeface="Cabin"/>
                <a:ea typeface="Cabin"/>
                <a:cs typeface="Cabin"/>
                <a:sym typeface="Cabin"/>
              </a:defRPr>
            </a:lvl1pPr>
            <a:lvl2pPr marR="0" lvl="1"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2pPr>
            <a:lvl3pPr marR="0" lvl="2"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3pPr>
            <a:lvl4pPr marR="0" lvl="3"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4pPr>
            <a:lvl5pPr marR="0" lvl="4"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5pPr>
            <a:lvl6pPr marR="0" lvl="5"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6pPr>
            <a:lvl7pPr marR="0" lvl="6"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7pPr>
            <a:lvl8pPr marR="0" lvl="7"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8pPr>
            <a:lvl9pPr marR="0" lvl="8"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9pPr>
          </a:lstStyle>
          <a:p>
            <a:r>
              <a:rPr lang="en-US"/>
              <a:t> </a:t>
            </a:r>
            <a:endParaRPr/>
          </a:p>
        </p:txBody>
      </p:sp>
      <p:sp>
        <p:nvSpPr>
          <p:cNvPr id="24" name="Google Shape;24;ga50bbdc711_0_8"/>
          <p:cNvSpPr txBox="1">
            <a:spLocks noGrp="1"/>
          </p:cNvSpPr>
          <p:nvPr>
            <p:ph type="ftr" idx="11"/>
          </p:nvPr>
        </p:nvSpPr>
        <p:spPr>
          <a:xfrm>
            <a:off x="3124200" y="6530078"/>
            <a:ext cx="2895600" cy="1848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6C6463"/>
              </a:buClr>
              <a:buSzPts val="600"/>
              <a:buFont typeface="Cabin"/>
              <a:buNone/>
              <a:defRPr sz="600" b="0" i="0">
                <a:solidFill>
                  <a:srgbClr val="6C6463"/>
                </a:solidFill>
                <a:latin typeface="Cabin"/>
                <a:ea typeface="Cabin"/>
                <a:cs typeface="Cabin"/>
                <a:sym typeface="Cabin"/>
              </a:defRPr>
            </a:lvl1pPr>
            <a:lvl2pPr marR="0" lvl="1"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2pPr>
            <a:lvl3pPr marR="0" lvl="2"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3pPr>
            <a:lvl4pPr marR="0" lvl="3"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4pPr>
            <a:lvl5pPr marR="0" lvl="4"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5pPr>
            <a:lvl6pPr marR="0" lvl="5"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6pPr>
            <a:lvl7pPr marR="0" lvl="6"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7pPr>
            <a:lvl8pPr marR="0" lvl="7"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8pPr>
            <a:lvl9pPr marR="0" lvl="8"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9pPr>
          </a:lstStyle>
          <a:p>
            <a:endParaRPr/>
          </a:p>
        </p:txBody>
      </p:sp>
    </p:spTree>
    <p:extLst>
      <p:ext uri="{BB962C8B-B14F-4D97-AF65-F5344CB8AC3E}">
        <p14:creationId xmlns:p14="http://schemas.microsoft.com/office/powerpoint/2010/main" val="5123113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Round Table" preserve="1" userDrawn="1">
  <p:cSld name="1_Round Table">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692727"/>
            <a:ext cx="9144000" cy="227214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Oval 2">
            <a:extLst>
              <a:ext uri="{FF2B5EF4-FFF2-40B4-BE49-F238E27FC236}">
                <a16:creationId xmlns:a16="http://schemas.microsoft.com/office/drawing/2014/main" id="{9C8CA27A-EFED-4143-8032-E60BB457AAA5}"/>
              </a:ext>
            </a:extLst>
          </p:cNvPr>
          <p:cNvSpPr/>
          <p:nvPr userDrawn="1"/>
        </p:nvSpPr>
        <p:spPr>
          <a:xfrm>
            <a:off x="3200395" y="2258291"/>
            <a:ext cx="3020291" cy="2826327"/>
          </a:xfrm>
          <a:prstGeom prst="ellipse">
            <a:avLst/>
          </a:prstGeom>
          <a:ln>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152166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Round Table" preserve="1" userDrawn="1">
  <p:cSld name="1_Round Table">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692727"/>
            <a:ext cx="9144000" cy="227214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Up-Down Arrow 3">
            <a:extLst>
              <a:ext uri="{FF2B5EF4-FFF2-40B4-BE49-F238E27FC236}">
                <a16:creationId xmlns:a16="http://schemas.microsoft.com/office/drawing/2014/main" id="{C1FD2A69-9F0B-474B-B8B3-B3F375745E19}"/>
              </a:ext>
            </a:extLst>
          </p:cNvPr>
          <p:cNvSpPr/>
          <p:nvPr userDrawn="1"/>
        </p:nvSpPr>
        <p:spPr>
          <a:xfrm>
            <a:off x="6483927" y="1000504"/>
            <a:ext cx="651164" cy="506778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D5F791C-FC8F-1148-A0F5-849F07210993}"/>
              </a:ext>
            </a:extLst>
          </p:cNvPr>
          <p:cNvSpPr txBox="1"/>
          <p:nvPr userDrawn="1"/>
        </p:nvSpPr>
        <p:spPr>
          <a:xfrm>
            <a:off x="6179127" y="540327"/>
            <a:ext cx="1302328" cy="369332"/>
          </a:xfrm>
          <a:prstGeom prst="rect">
            <a:avLst/>
          </a:prstGeom>
          <a:noFill/>
        </p:spPr>
        <p:txBody>
          <a:bodyPr wrap="square" rtlCol="0">
            <a:spAutoFit/>
          </a:bodyPr>
          <a:lstStyle/>
          <a:p>
            <a:pPr algn="ctr"/>
            <a:r>
              <a:rPr lang="en-US" sz="1800" b="1" dirty="0">
                <a:solidFill>
                  <a:schemeClr val="bg2">
                    <a:lumMod val="25000"/>
                  </a:schemeClr>
                </a:solidFill>
              </a:rPr>
              <a:t>ACTIVE</a:t>
            </a:r>
          </a:p>
        </p:txBody>
      </p:sp>
      <p:sp>
        <p:nvSpPr>
          <p:cNvPr id="6" name="TextBox 5">
            <a:extLst>
              <a:ext uri="{FF2B5EF4-FFF2-40B4-BE49-F238E27FC236}">
                <a16:creationId xmlns:a16="http://schemas.microsoft.com/office/drawing/2014/main" id="{17049FE3-74CA-D144-BAF9-738890D7D6E5}"/>
              </a:ext>
            </a:extLst>
          </p:cNvPr>
          <p:cNvSpPr txBox="1"/>
          <p:nvPr userDrawn="1"/>
        </p:nvSpPr>
        <p:spPr>
          <a:xfrm>
            <a:off x="5902033" y="6206826"/>
            <a:ext cx="1828799" cy="369332"/>
          </a:xfrm>
          <a:prstGeom prst="rect">
            <a:avLst/>
          </a:prstGeom>
          <a:noFill/>
        </p:spPr>
        <p:txBody>
          <a:bodyPr wrap="square" rtlCol="0">
            <a:spAutoFit/>
          </a:bodyPr>
          <a:lstStyle/>
          <a:p>
            <a:pPr algn="ctr"/>
            <a:r>
              <a:rPr lang="en-US" sz="1800" b="1" dirty="0">
                <a:solidFill>
                  <a:schemeClr val="bg2">
                    <a:lumMod val="25000"/>
                  </a:schemeClr>
                </a:solidFill>
              </a:rPr>
              <a:t>THOUGHTFUL</a:t>
            </a:r>
          </a:p>
        </p:txBody>
      </p:sp>
    </p:spTree>
    <p:extLst>
      <p:ext uri="{BB962C8B-B14F-4D97-AF65-F5344CB8AC3E}">
        <p14:creationId xmlns:p14="http://schemas.microsoft.com/office/powerpoint/2010/main" val="2817869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Round Table" preserve="1" userDrawn="1">
  <p:cSld name="1_Round Table">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692727"/>
            <a:ext cx="9144000" cy="227214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Up-Down Arrow 3">
            <a:extLst>
              <a:ext uri="{FF2B5EF4-FFF2-40B4-BE49-F238E27FC236}">
                <a16:creationId xmlns:a16="http://schemas.microsoft.com/office/drawing/2014/main" id="{C1FD2A69-9F0B-474B-B8B3-B3F375745E19}"/>
              </a:ext>
            </a:extLst>
          </p:cNvPr>
          <p:cNvSpPr/>
          <p:nvPr userDrawn="1"/>
        </p:nvSpPr>
        <p:spPr>
          <a:xfrm rot="16200000">
            <a:off x="4423804" y="206582"/>
            <a:ext cx="651164" cy="648936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D5F791C-FC8F-1148-A0F5-849F07210993}"/>
              </a:ext>
            </a:extLst>
          </p:cNvPr>
          <p:cNvSpPr txBox="1"/>
          <p:nvPr userDrawn="1"/>
        </p:nvSpPr>
        <p:spPr>
          <a:xfrm rot="16200000">
            <a:off x="-2452252" y="3252750"/>
            <a:ext cx="6802582" cy="369332"/>
          </a:xfrm>
          <a:prstGeom prst="rect">
            <a:avLst/>
          </a:prstGeom>
          <a:noFill/>
        </p:spPr>
        <p:txBody>
          <a:bodyPr wrap="square" rtlCol="0">
            <a:spAutoFit/>
          </a:bodyPr>
          <a:lstStyle/>
          <a:p>
            <a:pPr algn="ctr"/>
            <a:r>
              <a:rPr lang="en-US" sz="1800" b="1" dirty="0">
                <a:solidFill>
                  <a:schemeClr val="bg2">
                    <a:lumMod val="25000"/>
                  </a:schemeClr>
                </a:solidFill>
              </a:rPr>
              <a:t>QUESTIONING</a:t>
            </a:r>
          </a:p>
        </p:txBody>
      </p:sp>
      <p:sp>
        <p:nvSpPr>
          <p:cNvPr id="6" name="TextBox 5">
            <a:extLst>
              <a:ext uri="{FF2B5EF4-FFF2-40B4-BE49-F238E27FC236}">
                <a16:creationId xmlns:a16="http://schemas.microsoft.com/office/drawing/2014/main" id="{17049FE3-74CA-D144-BAF9-738890D7D6E5}"/>
              </a:ext>
            </a:extLst>
          </p:cNvPr>
          <p:cNvSpPr txBox="1"/>
          <p:nvPr userDrawn="1"/>
        </p:nvSpPr>
        <p:spPr>
          <a:xfrm rot="5400000" flipH="1">
            <a:off x="4989527" y="3241613"/>
            <a:ext cx="6863441" cy="369332"/>
          </a:xfrm>
          <a:prstGeom prst="rect">
            <a:avLst/>
          </a:prstGeom>
          <a:noFill/>
        </p:spPr>
        <p:txBody>
          <a:bodyPr wrap="square" rtlCol="0">
            <a:spAutoFit/>
          </a:bodyPr>
          <a:lstStyle/>
          <a:p>
            <a:pPr algn="ctr"/>
            <a:r>
              <a:rPr lang="en-US" sz="1800" b="1" dirty="0">
                <a:solidFill>
                  <a:schemeClr val="bg2">
                    <a:lumMod val="25000"/>
                  </a:schemeClr>
                </a:solidFill>
              </a:rPr>
              <a:t>ACCEPTING</a:t>
            </a:r>
          </a:p>
        </p:txBody>
      </p:sp>
    </p:spTree>
    <p:extLst>
      <p:ext uri="{BB962C8B-B14F-4D97-AF65-F5344CB8AC3E}">
        <p14:creationId xmlns:p14="http://schemas.microsoft.com/office/powerpoint/2010/main" val="36605773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Round Table" preserve="1" userDrawn="1">
  <p:cSld name="Standard slide">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1253352"/>
            <a:ext cx="9144000" cy="44705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191FE4FE-823E-9F48-B80A-63505D29AB59}"/>
              </a:ext>
            </a:extLst>
          </p:cNvPr>
          <p:cNvSpPr/>
          <p:nvPr userDrawn="1"/>
        </p:nvSpPr>
        <p:spPr>
          <a:xfrm>
            <a:off x="0" y="6594764"/>
            <a:ext cx="9144000" cy="2632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Google Shape;34;ga50bbdc711_0_51">
            <a:extLst>
              <a:ext uri="{FF2B5EF4-FFF2-40B4-BE49-F238E27FC236}">
                <a16:creationId xmlns:a16="http://schemas.microsoft.com/office/drawing/2014/main" id="{FC88CBCB-251D-A448-B511-80B7E4E6521E}"/>
              </a:ext>
            </a:extLst>
          </p:cNvPr>
          <p:cNvSpPr txBox="1">
            <a:spLocks noGrp="1"/>
          </p:cNvSpPr>
          <p:nvPr>
            <p:ph type="title"/>
          </p:nvPr>
        </p:nvSpPr>
        <p:spPr>
          <a:xfrm>
            <a:off x="686101" y="457200"/>
            <a:ext cx="7834443" cy="914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2800"/>
              <a:buFont typeface="Cabin"/>
              <a:buNone/>
              <a:defRPr sz="2800" b="1" i="0" u="none" strike="noStrike" cap="none">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Cabin"/>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dirty="0"/>
          </a:p>
        </p:txBody>
      </p:sp>
      <p:sp>
        <p:nvSpPr>
          <p:cNvPr id="8" name="Content Placeholder 8">
            <a:extLst>
              <a:ext uri="{FF2B5EF4-FFF2-40B4-BE49-F238E27FC236}">
                <a16:creationId xmlns:a16="http://schemas.microsoft.com/office/drawing/2014/main" id="{E9BAD01A-98B5-D544-A650-F020C30FF270}"/>
              </a:ext>
            </a:extLst>
          </p:cNvPr>
          <p:cNvSpPr>
            <a:spLocks noGrp="1"/>
          </p:cNvSpPr>
          <p:nvPr>
            <p:ph sz="quarter" idx="1"/>
          </p:nvPr>
        </p:nvSpPr>
        <p:spPr>
          <a:xfrm>
            <a:off x="609600" y="1718357"/>
            <a:ext cx="7910944" cy="4572000"/>
          </a:xfrm>
        </p:spPr>
        <p:txBody>
          <a:bodyPr>
            <a:normAutofit/>
          </a:bodyPr>
          <a:lstStyle>
            <a:lvl1pPr marL="320040" indent="-320040">
              <a:buFont typeface="Wingdings" pitchFamily="2" charset="2"/>
              <a:buChar char="§"/>
              <a:defRPr sz="2400"/>
            </a:lvl1pPr>
            <a:lvl2pPr marL="640080" indent="-274320">
              <a:buFont typeface="Courier New" panose="02070309020205020404" pitchFamily="49" charset="0"/>
              <a:buChar char="o"/>
              <a:defRPr sz="2000"/>
            </a:lvl2pPr>
            <a:lvl3pPr marL="914400" indent="-228600">
              <a:buFont typeface="Wingdings" pitchFamily="2" charset="2"/>
              <a:buChar char="Ø"/>
              <a:defRPr sz="1800"/>
            </a:lvl3pPr>
            <a:lvl4pPr>
              <a:defRPr sz="1600"/>
            </a:lvl4pPr>
            <a:lvl5pPr>
              <a:defRPr sz="16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graphicFrame>
        <p:nvGraphicFramePr>
          <p:cNvPr id="10" name="Table 9">
            <a:extLst>
              <a:ext uri="{FF2B5EF4-FFF2-40B4-BE49-F238E27FC236}">
                <a16:creationId xmlns:a16="http://schemas.microsoft.com/office/drawing/2014/main" id="{673C2398-E955-CC4A-A9B8-F94CF6D2F866}"/>
              </a:ext>
            </a:extLst>
          </p:cNvPr>
          <p:cNvGraphicFramePr>
            <a:graphicFrameLocks noGrp="1"/>
          </p:cNvGraphicFramePr>
          <p:nvPr userDrawn="1">
            <p:extLst>
              <p:ext uri="{D42A27DB-BD31-4B8C-83A1-F6EECF244321}">
                <p14:modId xmlns:p14="http://schemas.microsoft.com/office/powerpoint/2010/main" val="1946362760"/>
              </p:ext>
            </p:extLst>
          </p:nvPr>
        </p:nvGraphicFramePr>
        <p:xfrm>
          <a:off x="686101" y="1441804"/>
          <a:ext cx="7834440" cy="121920"/>
        </p:xfrm>
        <a:graphic>
          <a:graphicData uri="http://schemas.openxmlformats.org/drawingml/2006/table">
            <a:tbl>
              <a:tblPr firstRow="1" bandRow="1">
                <a:tableStyleId>{5C22544A-7EE6-4342-B048-85BDC9FD1C3A}</a:tableStyleId>
              </a:tblPr>
              <a:tblGrid>
                <a:gridCol w="652870">
                  <a:extLst>
                    <a:ext uri="{9D8B030D-6E8A-4147-A177-3AD203B41FA5}">
                      <a16:colId xmlns:a16="http://schemas.microsoft.com/office/drawing/2014/main" val="1458462830"/>
                    </a:ext>
                  </a:extLst>
                </a:gridCol>
                <a:gridCol w="652870">
                  <a:extLst>
                    <a:ext uri="{9D8B030D-6E8A-4147-A177-3AD203B41FA5}">
                      <a16:colId xmlns:a16="http://schemas.microsoft.com/office/drawing/2014/main" val="922600464"/>
                    </a:ext>
                  </a:extLst>
                </a:gridCol>
                <a:gridCol w="652870">
                  <a:extLst>
                    <a:ext uri="{9D8B030D-6E8A-4147-A177-3AD203B41FA5}">
                      <a16:colId xmlns:a16="http://schemas.microsoft.com/office/drawing/2014/main" val="44109298"/>
                    </a:ext>
                  </a:extLst>
                </a:gridCol>
                <a:gridCol w="652870">
                  <a:extLst>
                    <a:ext uri="{9D8B030D-6E8A-4147-A177-3AD203B41FA5}">
                      <a16:colId xmlns:a16="http://schemas.microsoft.com/office/drawing/2014/main" val="3571892383"/>
                    </a:ext>
                  </a:extLst>
                </a:gridCol>
                <a:gridCol w="652870">
                  <a:extLst>
                    <a:ext uri="{9D8B030D-6E8A-4147-A177-3AD203B41FA5}">
                      <a16:colId xmlns:a16="http://schemas.microsoft.com/office/drawing/2014/main" val="1039854767"/>
                    </a:ext>
                  </a:extLst>
                </a:gridCol>
                <a:gridCol w="652870">
                  <a:extLst>
                    <a:ext uri="{9D8B030D-6E8A-4147-A177-3AD203B41FA5}">
                      <a16:colId xmlns:a16="http://schemas.microsoft.com/office/drawing/2014/main" val="4100085731"/>
                    </a:ext>
                  </a:extLst>
                </a:gridCol>
                <a:gridCol w="652870">
                  <a:extLst>
                    <a:ext uri="{9D8B030D-6E8A-4147-A177-3AD203B41FA5}">
                      <a16:colId xmlns:a16="http://schemas.microsoft.com/office/drawing/2014/main" val="1024783007"/>
                    </a:ext>
                  </a:extLst>
                </a:gridCol>
                <a:gridCol w="652870">
                  <a:extLst>
                    <a:ext uri="{9D8B030D-6E8A-4147-A177-3AD203B41FA5}">
                      <a16:colId xmlns:a16="http://schemas.microsoft.com/office/drawing/2014/main" val="2262235542"/>
                    </a:ext>
                  </a:extLst>
                </a:gridCol>
                <a:gridCol w="652870">
                  <a:extLst>
                    <a:ext uri="{9D8B030D-6E8A-4147-A177-3AD203B41FA5}">
                      <a16:colId xmlns:a16="http://schemas.microsoft.com/office/drawing/2014/main" val="2924488209"/>
                    </a:ext>
                  </a:extLst>
                </a:gridCol>
                <a:gridCol w="652870">
                  <a:extLst>
                    <a:ext uri="{9D8B030D-6E8A-4147-A177-3AD203B41FA5}">
                      <a16:colId xmlns:a16="http://schemas.microsoft.com/office/drawing/2014/main" val="2953643910"/>
                    </a:ext>
                  </a:extLst>
                </a:gridCol>
                <a:gridCol w="652870">
                  <a:extLst>
                    <a:ext uri="{9D8B030D-6E8A-4147-A177-3AD203B41FA5}">
                      <a16:colId xmlns:a16="http://schemas.microsoft.com/office/drawing/2014/main" val="3082099613"/>
                    </a:ext>
                  </a:extLst>
                </a:gridCol>
                <a:gridCol w="652870">
                  <a:extLst>
                    <a:ext uri="{9D8B030D-6E8A-4147-A177-3AD203B41FA5}">
                      <a16:colId xmlns:a16="http://schemas.microsoft.com/office/drawing/2014/main" val="2180818798"/>
                    </a:ext>
                  </a:extLst>
                </a:gridCol>
              </a:tblGrid>
              <a:tr h="0">
                <a:tc>
                  <a:txBody>
                    <a:bodyPr/>
                    <a:lstStyle/>
                    <a:p>
                      <a:endParaRPr lang="en-US" sz="200" dirty="0"/>
                    </a:p>
                  </a:txBody>
                  <a:tcPr>
                    <a:solidFill>
                      <a:srgbClr val="00B050"/>
                    </a:solidFill>
                  </a:tcPr>
                </a:tc>
                <a:tc>
                  <a:txBody>
                    <a:bodyPr/>
                    <a:lstStyle/>
                    <a:p>
                      <a:endParaRPr lang="en-US" sz="200" dirty="0"/>
                    </a:p>
                  </a:txBody>
                  <a:tcPr>
                    <a:solidFill>
                      <a:srgbClr val="FF0000"/>
                    </a:solidFill>
                  </a:tcPr>
                </a:tc>
                <a:tc>
                  <a:txBody>
                    <a:bodyPr/>
                    <a:lstStyle/>
                    <a:p>
                      <a:endParaRPr lang="en-US" sz="200" dirty="0"/>
                    </a:p>
                  </a:txBody>
                  <a:tcPr>
                    <a:solidFill>
                      <a:srgbClr val="00B0F0"/>
                    </a:solidFill>
                  </a:tcPr>
                </a:tc>
                <a:tc>
                  <a:txBody>
                    <a:bodyPr/>
                    <a:lstStyle/>
                    <a:p>
                      <a:endParaRPr lang="en-US" sz="200" dirty="0"/>
                    </a:p>
                  </a:txBody>
                  <a:tcPr>
                    <a:solidFill>
                      <a:srgbClr val="FFFF00"/>
                    </a:solidFill>
                  </a:tcPr>
                </a:tc>
                <a:tc>
                  <a:txBody>
                    <a:bodyPr/>
                    <a:lstStyle/>
                    <a:p>
                      <a:endParaRPr lang="en-US" sz="200" dirty="0"/>
                    </a:p>
                  </a:txBody>
                  <a:tcPr>
                    <a:solidFill>
                      <a:srgbClr val="00B050"/>
                    </a:solidFill>
                  </a:tcPr>
                </a:tc>
                <a:tc>
                  <a:txBody>
                    <a:bodyPr/>
                    <a:lstStyle/>
                    <a:p>
                      <a:endParaRPr lang="en-US" sz="200" dirty="0"/>
                    </a:p>
                  </a:txBody>
                  <a:tcPr>
                    <a:solidFill>
                      <a:srgbClr val="FF0000"/>
                    </a:solidFill>
                  </a:tcPr>
                </a:tc>
                <a:tc>
                  <a:txBody>
                    <a:bodyPr/>
                    <a:lstStyle/>
                    <a:p>
                      <a:endParaRPr lang="en-US" sz="200" dirty="0"/>
                    </a:p>
                  </a:txBody>
                  <a:tcPr>
                    <a:solidFill>
                      <a:srgbClr val="00B0F0"/>
                    </a:solidFill>
                  </a:tcPr>
                </a:tc>
                <a:tc>
                  <a:txBody>
                    <a:bodyPr/>
                    <a:lstStyle/>
                    <a:p>
                      <a:endParaRPr lang="en-US" sz="200" dirty="0"/>
                    </a:p>
                  </a:txBody>
                  <a:tcPr>
                    <a:solidFill>
                      <a:srgbClr val="FFFF00"/>
                    </a:solidFill>
                  </a:tcPr>
                </a:tc>
                <a:tc>
                  <a:txBody>
                    <a:bodyPr/>
                    <a:lstStyle/>
                    <a:p>
                      <a:endParaRPr lang="en-US" sz="200" dirty="0"/>
                    </a:p>
                  </a:txBody>
                  <a:tcPr>
                    <a:solidFill>
                      <a:srgbClr val="00B050"/>
                    </a:solidFill>
                  </a:tcPr>
                </a:tc>
                <a:tc>
                  <a:txBody>
                    <a:bodyPr/>
                    <a:lstStyle/>
                    <a:p>
                      <a:endParaRPr lang="en-US" sz="200" dirty="0"/>
                    </a:p>
                  </a:txBody>
                  <a:tcPr>
                    <a:solidFill>
                      <a:srgbClr val="FF0000"/>
                    </a:solidFill>
                  </a:tcPr>
                </a:tc>
                <a:tc>
                  <a:txBody>
                    <a:bodyPr/>
                    <a:lstStyle/>
                    <a:p>
                      <a:endParaRPr lang="en-US" sz="200" dirty="0"/>
                    </a:p>
                  </a:txBody>
                  <a:tcPr>
                    <a:solidFill>
                      <a:srgbClr val="00B0F0"/>
                    </a:solidFill>
                  </a:tcPr>
                </a:tc>
                <a:tc>
                  <a:txBody>
                    <a:bodyPr/>
                    <a:lstStyle/>
                    <a:p>
                      <a:endParaRPr lang="en-US" sz="200" dirty="0"/>
                    </a:p>
                  </a:txBody>
                  <a:tcPr>
                    <a:solidFill>
                      <a:srgbClr val="FFFF00"/>
                    </a:solidFill>
                  </a:tcPr>
                </a:tc>
                <a:extLst>
                  <a:ext uri="{0D108BD9-81ED-4DB2-BD59-A6C34878D82A}">
                    <a16:rowId xmlns:a16="http://schemas.microsoft.com/office/drawing/2014/main" val="1580403569"/>
                  </a:ext>
                </a:extLst>
              </a:tr>
            </a:tbl>
          </a:graphicData>
        </a:graphic>
      </p:graphicFrame>
    </p:spTree>
    <p:extLst>
      <p:ext uri="{BB962C8B-B14F-4D97-AF65-F5344CB8AC3E}">
        <p14:creationId xmlns:p14="http://schemas.microsoft.com/office/powerpoint/2010/main" val="3774483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28" name="Date Placeholder 27"/>
          <p:cNvSpPr>
            <a:spLocks noGrp="1"/>
          </p:cNvSpPr>
          <p:nvPr>
            <p:ph type="dt" sz="half" idx="10"/>
          </p:nvPr>
        </p:nvSpPr>
        <p:spPr>
          <a:xfrm>
            <a:off x="76200" y="6068699"/>
            <a:ext cx="2057400" cy="685800"/>
          </a:xfrm>
          <a:prstGeom prst="ellipse">
            <a:avLst/>
          </a:prstGeom>
        </p:spPr>
        <p:txBody>
          <a:bodyPr>
            <a:noAutofit/>
          </a:bodyPr>
          <a:lstStyle>
            <a:lvl1pPr algn="ctr">
              <a:defRPr sz="2000">
                <a:solidFill>
                  <a:srgbClr val="FFFFFF"/>
                </a:solidFill>
              </a:defRPr>
            </a:lvl1pPr>
          </a:lstStyle>
          <a:p>
            <a:r>
              <a:rPr lang="en-US"/>
              <a:t> </a:t>
            </a:r>
            <a:endParaRPr lang="en-US" dirty="0"/>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a:prstGeom prst="rect">
            <a:avLst/>
          </a:prstGeom>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959637267"/>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Round Table" preserve="1" userDrawn="1">
  <p:cSld name="S6 header only">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1253352"/>
            <a:ext cx="9144000" cy="44705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191FE4FE-823E-9F48-B80A-63505D29AB59}"/>
              </a:ext>
            </a:extLst>
          </p:cNvPr>
          <p:cNvSpPr/>
          <p:nvPr userDrawn="1"/>
        </p:nvSpPr>
        <p:spPr>
          <a:xfrm>
            <a:off x="0" y="6594764"/>
            <a:ext cx="9144000" cy="2632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Google Shape;34;ga50bbdc711_0_51">
            <a:extLst>
              <a:ext uri="{FF2B5EF4-FFF2-40B4-BE49-F238E27FC236}">
                <a16:creationId xmlns:a16="http://schemas.microsoft.com/office/drawing/2014/main" id="{FC88CBCB-251D-A448-B511-80B7E4E6521E}"/>
              </a:ext>
            </a:extLst>
          </p:cNvPr>
          <p:cNvSpPr txBox="1">
            <a:spLocks noGrp="1"/>
          </p:cNvSpPr>
          <p:nvPr>
            <p:ph type="title"/>
          </p:nvPr>
        </p:nvSpPr>
        <p:spPr>
          <a:xfrm>
            <a:off x="686101" y="457200"/>
            <a:ext cx="7834443" cy="914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2800"/>
              <a:buFont typeface="Cabin"/>
              <a:buNone/>
              <a:defRPr sz="2800" b="1" i="0" u="none" strike="noStrike" cap="none">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Cabin"/>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dirty="0"/>
          </a:p>
        </p:txBody>
      </p:sp>
      <p:graphicFrame>
        <p:nvGraphicFramePr>
          <p:cNvPr id="10" name="Table 9">
            <a:extLst>
              <a:ext uri="{FF2B5EF4-FFF2-40B4-BE49-F238E27FC236}">
                <a16:creationId xmlns:a16="http://schemas.microsoft.com/office/drawing/2014/main" id="{673C2398-E955-CC4A-A9B8-F94CF6D2F866}"/>
              </a:ext>
            </a:extLst>
          </p:cNvPr>
          <p:cNvGraphicFramePr>
            <a:graphicFrameLocks noGrp="1"/>
          </p:cNvGraphicFramePr>
          <p:nvPr userDrawn="1">
            <p:extLst>
              <p:ext uri="{D42A27DB-BD31-4B8C-83A1-F6EECF244321}">
                <p14:modId xmlns:p14="http://schemas.microsoft.com/office/powerpoint/2010/main" val="786840578"/>
              </p:ext>
            </p:extLst>
          </p:nvPr>
        </p:nvGraphicFramePr>
        <p:xfrm>
          <a:off x="686101" y="1441804"/>
          <a:ext cx="7834440" cy="121920"/>
        </p:xfrm>
        <a:graphic>
          <a:graphicData uri="http://schemas.openxmlformats.org/drawingml/2006/table">
            <a:tbl>
              <a:tblPr firstRow="1" bandRow="1">
                <a:tableStyleId>{5C22544A-7EE6-4342-B048-85BDC9FD1C3A}</a:tableStyleId>
              </a:tblPr>
              <a:tblGrid>
                <a:gridCol w="652870">
                  <a:extLst>
                    <a:ext uri="{9D8B030D-6E8A-4147-A177-3AD203B41FA5}">
                      <a16:colId xmlns:a16="http://schemas.microsoft.com/office/drawing/2014/main" val="1458462830"/>
                    </a:ext>
                  </a:extLst>
                </a:gridCol>
                <a:gridCol w="652870">
                  <a:extLst>
                    <a:ext uri="{9D8B030D-6E8A-4147-A177-3AD203B41FA5}">
                      <a16:colId xmlns:a16="http://schemas.microsoft.com/office/drawing/2014/main" val="922600464"/>
                    </a:ext>
                  </a:extLst>
                </a:gridCol>
                <a:gridCol w="652870">
                  <a:extLst>
                    <a:ext uri="{9D8B030D-6E8A-4147-A177-3AD203B41FA5}">
                      <a16:colId xmlns:a16="http://schemas.microsoft.com/office/drawing/2014/main" val="44109298"/>
                    </a:ext>
                  </a:extLst>
                </a:gridCol>
                <a:gridCol w="652870">
                  <a:extLst>
                    <a:ext uri="{9D8B030D-6E8A-4147-A177-3AD203B41FA5}">
                      <a16:colId xmlns:a16="http://schemas.microsoft.com/office/drawing/2014/main" val="3571892383"/>
                    </a:ext>
                  </a:extLst>
                </a:gridCol>
                <a:gridCol w="652870">
                  <a:extLst>
                    <a:ext uri="{9D8B030D-6E8A-4147-A177-3AD203B41FA5}">
                      <a16:colId xmlns:a16="http://schemas.microsoft.com/office/drawing/2014/main" val="1039854767"/>
                    </a:ext>
                  </a:extLst>
                </a:gridCol>
                <a:gridCol w="652870">
                  <a:extLst>
                    <a:ext uri="{9D8B030D-6E8A-4147-A177-3AD203B41FA5}">
                      <a16:colId xmlns:a16="http://schemas.microsoft.com/office/drawing/2014/main" val="4100085731"/>
                    </a:ext>
                  </a:extLst>
                </a:gridCol>
                <a:gridCol w="652870">
                  <a:extLst>
                    <a:ext uri="{9D8B030D-6E8A-4147-A177-3AD203B41FA5}">
                      <a16:colId xmlns:a16="http://schemas.microsoft.com/office/drawing/2014/main" val="1024783007"/>
                    </a:ext>
                  </a:extLst>
                </a:gridCol>
                <a:gridCol w="652870">
                  <a:extLst>
                    <a:ext uri="{9D8B030D-6E8A-4147-A177-3AD203B41FA5}">
                      <a16:colId xmlns:a16="http://schemas.microsoft.com/office/drawing/2014/main" val="2262235542"/>
                    </a:ext>
                  </a:extLst>
                </a:gridCol>
                <a:gridCol w="652870">
                  <a:extLst>
                    <a:ext uri="{9D8B030D-6E8A-4147-A177-3AD203B41FA5}">
                      <a16:colId xmlns:a16="http://schemas.microsoft.com/office/drawing/2014/main" val="2924488209"/>
                    </a:ext>
                  </a:extLst>
                </a:gridCol>
                <a:gridCol w="652870">
                  <a:extLst>
                    <a:ext uri="{9D8B030D-6E8A-4147-A177-3AD203B41FA5}">
                      <a16:colId xmlns:a16="http://schemas.microsoft.com/office/drawing/2014/main" val="2953643910"/>
                    </a:ext>
                  </a:extLst>
                </a:gridCol>
                <a:gridCol w="652870">
                  <a:extLst>
                    <a:ext uri="{9D8B030D-6E8A-4147-A177-3AD203B41FA5}">
                      <a16:colId xmlns:a16="http://schemas.microsoft.com/office/drawing/2014/main" val="3082099613"/>
                    </a:ext>
                  </a:extLst>
                </a:gridCol>
                <a:gridCol w="652870">
                  <a:extLst>
                    <a:ext uri="{9D8B030D-6E8A-4147-A177-3AD203B41FA5}">
                      <a16:colId xmlns:a16="http://schemas.microsoft.com/office/drawing/2014/main" val="2180818798"/>
                    </a:ext>
                  </a:extLst>
                </a:gridCol>
              </a:tblGrid>
              <a:tr h="0">
                <a:tc>
                  <a:txBody>
                    <a:bodyPr/>
                    <a:lstStyle/>
                    <a:p>
                      <a:endParaRPr lang="en-US" sz="200" dirty="0"/>
                    </a:p>
                  </a:txBody>
                  <a:tcPr>
                    <a:solidFill>
                      <a:srgbClr val="00B050"/>
                    </a:solidFill>
                  </a:tcPr>
                </a:tc>
                <a:tc>
                  <a:txBody>
                    <a:bodyPr/>
                    <a:lstStyle/>
                    <a:p>
                      <a:endParaRPr lang="en-US" sz="200" dirty="0"/>
                    </a:p>
                  </a:txBody>
                  <a:tcPr>
                    <a:solidFill>
                      <a:srgbClr val="FF0000"/>
                    </a:solidFill>
                  </a:tcPr>
                </a:tc>
                <a:tc>
                  <a:txBody>
                    <a:bodyPr/>
                    <a:lstStyle/>
                    <a:p>
                      <a:endParaRPr lang="en-US" sz="200" dirty="0"/>
                    </a:p>
                  </a:txBody>
                  <a:tcPr>
                    <a:solidFill>
                      <a:srgbClr val="00B0F0"/>
                    </a:solidFill>
                  </a:tcPr>
                </a:tc>
                <a:tc>
                  <a:txBody>
                    <a:bodyPr/>
                    <a:lstStyle/>
                    <a:p>
                      <a:endParaRPr lang="en-US" sz="200" dirty="0"/>
                    </a:p>
                  </a:txBody>
                  <a:tcPr>
                    <a:solidFill>
                      <a:srgbClr val="FFFF00"/>
                    </a:solidFill>
                  </a:tcPr>
                </a:tc>
                <a:tc>
                  <a:txBody>
                    <a:bodyPr/>
                    <a:lstStyle/>
                    <a:p>
                      <a:endParaRPr lang="en-US" sz="200" dirty="0"/>
                    </a:p>
                  </a:txBody>
                  <a:tcPr>
                    <a:solidFill>
                      <a:srgbClr val="00B050"/>
                    </a:solidFill>
                  </a:tcPr>
                </a:tc>
                <a:tc>
                  <a:txBody>
                    <a:bodyPr/>
                    <a:lstStyle/>
                    <a:p>
                      <a:endParaRPr lang="en-US" sz="200" dirty="0"/>
                    </a:p>
                  </a:txBody>
                  <a:tcPr>
                    <a:solidFill>
                      <a:srgbClr val="FF0000"/>
                    </a:solidFill>
                  </a:tcPr>
                </a:tc>
                <a:tc>
                  <a:txBody>
                    <a:bodyPr/>
                    <a:lstStyle/>
                    <a:p>
                      <a:endParaRPr lang="en-US" sz="200" dirty="0"/>
                    </a:p>
                  </a:txBody>
                  <a:tcPr>
                    <a:solidFill>
                      <a:srgbClr val="00B0F0"/>
                    </a:solidFill>
                  </a:tcPr>
                </a:tc>
                <a:tc>
                  <a:txBody>
                    <a:bodyPr/>
                    <a:lstStyle/>
                    <a:p>
                      <a:endParaRPr lang="en-US" sz="200" dirty="0"/>
                    </a:p>
                  </a:txBody>
                  <a:tcPr>
                    <a:solidFill>
                      <a:srgbClr val="FFFF00"/>
                    </a:solidFill>
                  </a:tcPr>
                </a:tc>
                <a:tc>
                  <a:txBody>
                    <a:bodyPr/>
                    <a:lstStyle/>
                    <a:p>
                      <a:endParaRPr lang="en-US" sz="200" dirty="0"/>
                    </a:p>
                  </a:txBody>
                  <a:tcPr>
                    <a:solidFill>
                      <a:srgbClr val="00B050"/>
                    </a:solidFill>
                  </a:tcPr>
                </a:tc>
                <a:tc>
                  <a:txBody>
                    <a:bodyPr/>
                    <a:lstStyle/>
                    <a:p>
                      <a:endParaRPr lang="en-US" sz="200" dirty="0"/>
                    </a:p>
                  </a:txBody>
                  <a:tcPr>
                    <a:solidFill>
                      <a:srgbClr val="FF0000"/>
                    </a:solidFill>
                  </a:tcPr>
                </a:tc>
                <a:tc>
                  <a:txBody>
                    <a:bodyPr/>
                    <a:lstStyle/>
                    <a:p>
                      <a:endParaRPr lang="en-US" sz="200" dirty="0"/>
                    </a:p>
                  </a:txBody>
                  <a:tcPr>
                    <a:solidFill>
                      <a:srgbClr val="00B0F0"/>
                    </a:solidFill>
                  </a:tcPr>
                </a:tc>
                <a:tc>
                  <a:txBody>
                    <a:bodyPr/>
                    <a:lstStyle/>
                    <a:p>
                      <a:endParaRPr lang="en-US" sz="200" dirty="0"/>
                    </a:p>
                  </a:txBody>
                  <a:tcPr>
                    <a:solidFill>
                      <a:srgbClr val="FFFF00"/>
                    </a:solidFill>
                  </a:tcPr>
                </a:tc>
                <a:extLst>
                  <a:ext uri="{0D108BD9-81ED-4DB2-BD59-A6C34878D82A}">
                    <a16:rowId xmlns:a16="http://schemas.microsoft.com/office/drawing/2014/main" val="1580403569"/>
                  </a:ext>
                </a:extLst>
              </a:tr>
            </a:tbl>
          </a:graphicData>
        </a:graphic>
      </p:graphicFrame>
    </p:spTree>
    <p:extLst>
      <p:ext uri="{BB962C8B-B14F-4D97-AF65-F5344CB8AC3E}">
        <p14:creationId xmlns:p14="http://schemas.microsoft.com/office/powerpoint/2010/main" val="3426443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Round Table" preserve="1" userDrawn="1">
  <p:cSld name="S6 Blank">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1253352"/>
            <a:ext cx="9144000" cy="44705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191FE4FE-823E-9F48-B80A-63505D29AB59}"/>
              </a:ext>
            </a:extLst>
          </p:cNvPr>
          <p:cNvSpPr/>
          <p:nvPr userDrawn="1"/>
        </p:nvSpPr>
        <p:spPr>
          <a:xfrm>
            <a:off x="0" y="6594764"/>
            <a:ext cx="9144000" cy="2632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63890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Round Table" preserve="1" userDrawn="1">
  <p:cSld name="1_Round Table">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1253352"/>
            <a:ext cx="9144000" cy="44705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191FE4FE-823E-9F48-B80A-63505D29AB59}"/>
              </a:ext>
            </a:extLst>
          </p:cNvPr>
          <p:cNvSpPr/>
          <p:nvPr userDrawn="1"/>
        </p:nvSpPr>
        <p:spPr>
          <a:xfrm>
            <a:off x="0" y="6594764"/>
            <a:ext cx="9144000" cy="2632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F549127-A1BA-1D4C-B372-3319295957EE}"/>
              </a:ext>
            </a:extLst>
          </p:cNvPr>
          <p:cNvSpPr/>
          <p:nvPr userDrawn="1"/>
        </p:nvSpPr>
        <p:spPr>
          <a:xfrm>
            <a:off x="811369" y="1390917"/>
            <a:ext cx="8319752" cy="218941"/>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8EABE33-0B8F-BA41-938E-DDF51A7D9B1D}"/>
              </a:ext>
            </a:extLst>
          </p:cNvPr>
          <p:cNvSpPr/>
          <p:nvPr userDrawn="1"/>
        </p:nvSpPr>
        <p:spPr>
          <a:xfrm>
            <a:off x="49371" y="1388770"/>
            <a:ext cx="736239" cy="221088"/>
          </a:xfrm>
          <a:prstGeom prst="rect">
            <a:avLst/>
          </a:prstGeom>
          <a:ln>
            <a:solidFill>
              <a:schemeClr val="tx1"/>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76878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Round Table" preserve="1" userDrawn="1">
  <p:cSld name="S6 Title slide">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1253352"/>
            <a:ext cx="9144000" cy="44705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191FE4FE-823E-9F48-B80A-63505D29AB59}"/>
              </a:ext>
            </a:extLst>
          </p:cNvPr>
          <p:cNvSpPr/>
          <p:nvPr userDrawn="1"/>
        </p:nvSpPr>
        <p:spPr>
          <a:xfrm>
            <a:off x="0" y="6594764"/>
            <a:ext cx="9144000" cy="2632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Title 7">
            <a:extLst>
              <a:ext uri="{FF2B5EF4-FFF2-40B4-BE49-F238E27FC236}">
                <a16:creationId xmlns:a16="http://schemas.microsoft.com/office/drawing/2014/main" id="{CEA2B9DD-1A32-2340-AC06-6BCC1A97B70D}"/>
              </a:ext>
            </a:extLst>
          </p:cNvPr>
          <p:cNvSpPr>
            <a:spLocks noGrp="1"/>
          </p:cNvSpPr>
          <p:nvPr>
            <p:ph type="ctrTitle"/>
          </p:nvPr>
        </p:nvSpPr>
        <p:spPr>
          <a:xfrm>
            <a:off x="2362200" y="1438332"/>
            <a:ext cx="6477000" cy="1828800"/>
          </a:xfrm>
        </p:spPr>
        <p:txBody>
          <a:bodyPr anchor="b"/>
          <a:lstStyle>
            <a:lvl1pPr>
              <a:defRPr cap="all" baseline="0"/>
            </a:lvl1pPr>
          </a:lstStyle>
          <a:p>
            <a:r>
              <a:rPr kumimoji="0" lang="en-US" dirty="0"/>
              <a:t>Click to edit Master title style</a:t>
            </a:r>
          </a:p>
        </p:txBody>
      </p:sp>
      <p:pic>
        <p:nvPicPr>
          <p:cNvPr id="6" name="Picture 11" descr="Sepp6-3.gif">
            <a:extLst>
              <a:ext uri="{FF2B5EF4-FFF2-40B4-BE49-F238E27FC236}">
                <a16:creationId xmlns:a16="http://schemas.microsoft.com/office/drawing/2014/main" id="{AAB6A44E-B2AA-4A4C-8C71-B20DB19CCCC5}"/>
              </a:ext>
            </a:extLst>
          </p:cNvPr>
          <p:cNvPicPr>
            <a:picLocks noChangeAspect="1"/>
          </p:cNvPicPr>
          <p:nvPr userDrawn="1"/>
        </p:nvPicPr>
        <p:blipFill>
          <a:blip r:embed="rId2"/>
          <a:srcRect/>
          <a:stretch>
            <a:fillRect/>
          </a:stretch>
        </p:blipFill>
        <p:spPr bwMode="auto">
          <a:xfrm>
            <a:off x="48634" y="5836968"/>
            <a:ext cx="2616200" cy="695325"/>
          </a:xfrm>
          <a:prstGeom prst="rect">
            <a:avLst/>
          </a:prstGeom>
          <a:noFill/>
          <a:ln w="9525">
            <a:noFill/>
            <a:miter lim="800000"/>
            <a:headEnd/>
            <a:tailEnd/>
          </a:ln>
        </p:spPr>
      </p:pic>
      <p:pic>
        <p:nvPicPr>
          <p:cNvPr id="7" name="Picture 6">
            <a:extLst>
              <a:ext uri="{FF2B5EF4-FFF2-40B4-BE49-F238E27FC236}">
                <a16:creationId xmlns:a16="http://schemas.microsoft.com/office/drawing/2014/main" id="{E4C15DE6-3B32-6F4C-BCDC-03ADAB1AB3EF}"/>
              </a:ext>
            </a:extLst>
          </p:cNvPr>
          <p:cNvPicPr>
            <a:picLocks noChangeAspect="1"/>
          </p:cNvPicPr>
          <p:nvPr userDrawn="1"/>
        </p:nvPicPr>
        <p:blipFill>
          <a:blip r:embed="rId3"/>
          <a:stretch>
            <a:fillRect/>
          </a:stretch>
        </p:blipFill>
        <p:spPr>
          <a:xfrm>
            <a:off x="6653426" y="5706482"/>
            <a:ext cx="2449689" cy="816563"/>
          </a:xfrm>
          <a:prstGeom prst="rect">
            <a:avLst/>
          </a:prstGeom>
        </p:spPr>
      </p:pic>
      <p:sp>
        <p:nvSpPr>
          <p:cNvPr id="8" name="Subtitle 2">
            <a:extLst>
              <a:ext uri="{FF2B5EF4-FFF2-40B4-BE49-F238E27FC236}">
                <a16:creationId xmlns:a16="http://schemas.microsoft.com/office/drawing/2014/main" id="{02B17351-357D-0C43-BC3A-54DCD3226574}"/>
              </a:ext>
            </a:extLst>
          </p:cNvPr>
          <p:cNvSpPr>
            <a:spLocks noGrp="1"/>
          </p:cNvSpPr>
          <p:nvPr>
            <p:ph type="subTitle" idx="1"/>
          </p:nvPr>
        </p:nvSpPr>
        <p:spPr>
          <a:xfrm>
            <a:off x="2362200" y="3602038"/>
            <a:ext cx="6477000" cy="1655762"/>
          </a:xfrm>
        </p:spPr>
        <p:txBody>
          <a:bodyPr>
            <a:normAutofit/>
          </a:bodyPr>
          <a:lstStyle>
            <a:lvl1pPr marL="0" indent="0" algn="l">
              <a:buNone/>
              <a:defRPr sz="1800" b="0" i="0">
                <a:solidFill>
                  <a:schemeClr val="tx2">
                    <a:lumMod val="75000"/>
                  </a:schemeClr>
                </a:solidFill>
                <a:latin typeface="Copperplate Light" panose="020006040300000200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218368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Round Table" preserve="1" userDrawn="1">
  <p:cSld name="Subtitle slide">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1253352"/>
            <a:ext cx="9144000" cy="44705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191FE4FE-823E-9F48-B80A-63505D29AB59}"/>
              </a:ext>
            </a:extLst>
          </p:cNvPr>
          <p:cNvSpPr/>
          <p:nvPr userDrawn="1"/>
        </p:nvSpPr>
        <p:spPr>
          <a:xfrm>
            <a:off x="0" y="6594764"/>
            <a:ext cx="9144000" cy="2632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Title 7">
            <a:extLst>
              <a:ext uri="{FF2B5EF4-FFF2-40B4-BE49-F238E27FC236}">
                <a16:creationId xmlns:a16="http://schemas.microsoft.com/office/drawing/2014/main" id="{CEA2B9DD-1A32-2340-AC06-6BCC1A97B70D}"/>
              </a:ext>
            </a:extLst>
          </p:cNvPr>
          <p:cNvSpPr>
            <a:spLocks noGrp="1"/>
          </p:cNvSpPr>
          <p:nvPr>
            <p:ph type="ctrTitle"/>
          </p:nvPr>
        </p:nvSpPr>
        <p:spPr>
          <a:xfrm>
            <a:off x="288078" y="2308126"/>
            <a:ext cx="6477000" cy="1828800"/>
          </a:xfrm>
        </p:spPr>
        <p:txBody>
          <a:bodyPr anchor="b"/>
          <a:lstStyle>
            <a:lvl1pPr>
              <a:defRPr cap="all" baseline="0"/>
            </a:lvl1pPr>
          </a:lstStyle>
          <a:p>
            <a:r>
              <a:rPr kumimoji="0" lang="en-US" dirty="0"/>
              <a:t>Click to edit Master title style</a:t>
            </a:r>
          </a:p>
        </p:txBody>
      </p:sp>
      <p:sp>
        <p:nvSpPr>
          <p:cNvPr id="8" name="Subtitle 2">
            <a:extLst>
              <a:ext uri="{FF2B5EF4-FFF2-40B4-BE49-F238E27FC236}">
                <a16:creationId xmlns:a16="http://schemas.microsoft.com/office/drawing/2014/main" id="{02B17351-357D-0C43-BC3A-54DCD3226574}"/>
              </a:ext>
            </a:extLst>
          </p:cNvPr>
          <p:cNvSpPr>
            <a:spLocks noGrp="1"/>
          </p:cNvSpPr>
          <p:nvPr>
            <p:ph type="subTitle" idx="1"/>
          </p:nvPr>
        </p:nvSpPr>
        <p:spPr>
          <a:xfrm>
            <a:off x="288078" y="4471832"/>
            <a:ext cx="6477000" cy="1655762"/>
          </a:xfrm>
        </p:spPr>
        <p:txBody>
          <a:bodyPr>
            <a:normAutofit/>
          </a:bodyPr>
          <a:lstStyle>
            <a:lvl1pPr marL="0" indent="0" algn="l">
              <a:buNone/>
              <a:defRPr sz="1800" b="0" i="0">
                <a:solidFill>
                  <a:schemeClr val="tx2">
                    <a:lumMod val="75000"/>
                  </a:schemeClr>
                </a:solidFill>
                <a:latin typeface="Copperplate Light" panose="02000604030000020004"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0726144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Round Table" preserve="1" userDrawn="1">
  <p:cSld name="1_Round Table">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1253352"/>
            <a:ext cx="9144000" cy="44705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191FE4FE-823E-9F48-B80A-63505D29AB59}"/>
              </a:ext>
            </a:extLst>
          </p:cNvPr>
          <p:cNvSpPr/>
          <p:nvPr userDrawn="1"/>
        </p:nvSpPr>
        <p:spPr>
          <a:xfrm>
            <a:off x="0" y="6594764"/>
            <a:ext cx="9144000" cy="2632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Google Shape;34;ga50bbdc711_0_51">
            <a:extLst>
              <a:ext uri="{FF2B5EF4-FFF2-40B4-BE49-F238E27FC236}">
                <a16:creationId xmlns:a16="http://schemas.microsoft.com/office/drawing/2014/main" id="{FC88CBCB-251D-A448-B511-80B7E4E6521E}"/>
              </a:ext>
            </a:extLst>
          </p:cNvPr>
          <p:cNvSpPr txBox="1">
            <a:spLocks noGrp="1"/>
          </p:cNvSpPr>
          <p:nvPr>
            <p:ph type="title"/>
          </p:nvPr>
        </p:nvSpPr>
        <p:spPr>
          <a:xfrm>
            <a:off x="686101" y="457200"/>
            <a:ext cx="7834443" cy="914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2800"/>
              <a:buFont typeface="Cabin"/>
              <a:buNone/>
              <a:defRPr sz="2800" b="1" i="0" u="none" strike="noStrike" cap="none">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Cabin"/>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dirty="0"/>
          </a:p>
        </p:txBody>
      </p:sp>
      <p:sp>
        <p:nvSpPr>
          <p:cNvPr id="8" name="Content Placeholder 8">
            <a:extLst>
              <a:ext uri="{FF2B5EF4-FFF2-40B4-BE49-F238E27FC236}">
                <a16:creationId xmlns:a16="http://schemas.microsoft.com/office/drawing/2014/main" id="{E9BAD01A-98B5-D544-A650-F020C30FF270}"/>
              </a:ext>
            </a:extLst>
          </p:cNvPr>
          <p:cNvSpPr>
            <a:spLocks noGrp="1"/>
          </p:cNvSpPr>
          <p:nvPr>
            <p:ph sz="quarter" idx="1"/>
          </p:nvPr>
        </p:nvSpPr>
        <p:spPr>
          <a:xfrm>
            <a:off x="609600" y="1666841"/>
            <a:ext cx="3828585" cy="4572000"/>
          </a:xfrm>
        </p:spPr>
        <p:txBody>
          <a:bodyPr>
            <a:normAutofit/>
          </a:bodyPr>
          <a:lstStyle>
            <a:lvl1pPr marL="320040" indent="-320040">
              <a:buFont typeface="Wingdings" pitchFamily="2" charset="2"/>
              <a:buChar char="§"/>
              <a:defRPr sz="2400"/>
            </a:lvl1pPr>
            <a:lvl2pPr marL="640080" indent="-274320">
              <a:buFont typeface="Courier New" panose="02070309020205020404" pitchFamily="49" charset="0"/>
              <a:buChar char="o"/>
              <a:defRPr sz="2000"/>
            </a:lvl2pPr>
            <a:lvl3pPr marL="914400" indent="-228600">
              <a:buFont typeface="Wingdings" pitchFamily="2" charset="2"/>
              <a:buChar char="Ø"/>
              <a:defRPr sz="1800"/>
            </a:lvl3pPr>
            <a:lvl4pPr>
              <a:defRPr sz="1600"/>
            </a:lvl4pPr>
            <a:lvl5pPr>
              <a:defRPr sz="16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graphicFrame>
        <p:nvGraphicFramePr>
          <p:cNvPr id="10" name="Table 9">
            <a:extLst>
              <a:ext uri="{FF2B5EF4-FFF2-40B4-BE49-F238E27FC236}">
                <a16:creationId xmlns:a16="http://schemas.microsoft.com/office/drawing/2014/main" id="{673C2398-E955-CC4A-A9B8-F94CF6D2F866}"/>
              </a:ext>
            </a:extLst>
          </p:cNvPr>
          <p:cNvGraphicFramePr>
            <a:graphicFrameLocks noGrp="1"/>
          </p:cNvGraphicFramePr>
          <p:nvPr userDrawn="1">
            <p:extLst>
              <p:ext uri="{D42A27DB-BD31-4B8C-83A1-F6EECF244321}">
                <p14:modId xmlns:p14="http://schemas.microsoft.com/office/powerpoint/2010/main" val="3842160780"/>
              </p:ext>
            </p:extLst>
          </p:nvPr>
        </p:nvGraphicFramePr>
        <p:xfrm>
          <a:off x="686101" y="1441804"/>
          <a:ext cx="7834440" cy="121920"/>
        </p:xfrm>
        <a:graphic>
          <a:graphicData uri="http://schemas.openxmlformats.org/drawingml/2006/table">
            <a:tbl>
              <a:tblPr firstRow="1" bandRow="1">
                <a:tableStyleId>{5C22544A-7EE6-4342-B048-85BDC9FD1C3A}</a:tableStyleId>
              </a:tblPr>
              <a:tblGrid>
                <a:gridCol w="652870">
                  <a:extLst>
                    <a:ext uri="{9D8B030D-6E8A-4147-A177-3AD203B41FA5}">
                      <a16:colId xmlns:a16="http://schemas.microsoft.com/office/drawing/2014/main" val="1458462830"/>
                    </a:ext>
                  </a:extLst>
                </a:gridCol>
                <a:gridCol w="652870">
                  <a:extLst>
                    <a:ext uri="{9D8B030D-6E8A-4147-A177-3AD203B41FA5}">
                      <a16:colId xmlns:a16="http://schemas.microsoft.com/office/drawing/2014/main" val="922600464"/>
                    </a:ext>
                  </a:extLst>
                </a:gridCol>
                <a:gridCol w="652870">
                  <a:extLst>
                    <a:ext uri="{9D8B030D-6E8A-4147-A177-3AD203B41FA5}">
                      <a16:colId xmlns:a16="http://schemas.microsoft.com/office/drawing/2014/main" val="44109298"/>
                    </a:ext>
                  </a:extLst>
                </a:gridCol>
                <a:gridCol w="652870">
                  <a:extLst>
                    <a:ext uri="{9D8B030D-6E8A-4147-A177-3AD203B41FA5}">
                      <a16:colId xmlns:a16="http://schemas.microsoft.com/office/drawing/2014/main" val="3571892383"/>
                    </a:ext>
                  </a:extLst>
                </a:gridCol>
                <a:gridCol w="652870">
                  <a:extLst>
                    <a:ext uri="{9D8B030D-6E8A-4147-A177-3AD203B41FA5}">
                      <a16:colId xmlns:a16="http://schemas.microsoft.com/office/drawing/2014/main" val="1039854767"/>
                    </a:ext>
                  </a:extLst>
                </a:gridCol>
                <a:gridCol w="652870">
                  <a:extLst>
                    <a:ext uri="{9D8B030D-6E8A-4147-A177-3AD203B41FA5}">
                      <a16:colId xmlns:a16="http://schemas.microsoft.com/office/drawing/2014/main" val="4100085731"/>
                    </a:ext>
                  </a:extLst>
                </a:gridCol>
                <a:gridCol w="652870">
                  <a:extLst>
                    <a:ext uri="{9D8B030D-6E8A-4147-A177-3AD203B41FA5}">
                      <a16:colId xmlns:a16="http://schemas.microsoft.com/office/drawing/2014/main" val="1024783007"/>
                    </a:ext>
                  </a:extLst>
                </a:gridCol>
                <a:gridCol w="652870">
                  <a:extLst>
                    <a:ext uri="{9D8B030D-6E8A-4147-A177-3AD203B41FA5}">
                      <a16:colId xmlns:a16="http://schemas.microsoft.com/office/drawing/2014/main" val="2262235542"/>
                    </a:ext>
                  </a:extLst>
                </a:gridCol>
                <a:gridCol w="652870">
                  <a:extLst>
                    <a:ext uri="{9D8B030D-6E8A-4147-A177-3AD203B41FA5}">
                      <a16:colId xmlns:a16="http://schemas.microsoft.com/office/drawing/2014/main" val="2924488209"/>
                    </a:ext>
                  </a:extLst>
                </a:gridCol>
                <a:gridCol w="652870">
                  <a:extLst>
                    <a:ext uri="{9D8B030D-6E8A-4147-A177-3AD203B41FA5}">
                      <a16:colId xmlns:a16="http://schemas.microsoft.com/office/drawing/2014/main" val="2953643910"/>
                    </a:ext>
                  </a:extLst>
                </a:gridCol>
                <a:gridCol w="652870">
                  <a:extLst>
                    <a:ext uri="{9D8B030D-6E8A-4147-A177-3AD203B41FA5}">
                      <a16:colId xmlns:a16="http://schemas.microsoft.com/office/drawing/2014/main" val="3082099613"/>
                    </a:ext>
                  </a:extLst>
                </a:gridCol>
                <a:gridCol w="652870">
                  <a:extLst>
                    <a:ext uri="{9D8B030D-6E8A-4147-A177-3AD203B41FA5}">
                      <a16:colId xmlns:a16="http://schemas.microsoft.com/office/drawing/2014/main" val="2180818798"/>
                    </a:ext>
                  </a:extLst>
                </a:gridCol>
              </a:tblGrid>
              <a:tr h="0">
                <a:tc>
                  <a:txBody>
                    <a:bodyPr/>
                    <a:lstStyle/>
                    <a:p>
                      <a:endParaRPr lang="en-US" sz="200" dirty="0"/>
                    </a:p>
                  </a:txBody>
                  <a:tcPr>
                    <a:solidFill>
                      <a:srgbClr val="00B050"/>
                    </a:solidFill>
                  </a:tcPr>
                </a:tc>
                <a:tc>
                  <a:txBody>
                    <a:bodyPr/>
                    <a:lstStyle/>
                    <a:p>
                      <a:endParaRPr lang="en-US" sz="200" dirty="0"/>
                    </a:p>
                  </a:txBody>
                  <a:tcPr>
                    <a:solidFill>
                      <a:srgbClr val="FF0000"/>
                    </a:solidFill>
                  </a:tcPr>
                </a:tc>
                <a:tc>
                  <a:txBody>
                    <a:bodyPr/>
                    <a:lstStyle/>
                    <a:p>
                      <a:endParaRPr lang="en-US" sz="200" dirty="0"/>
                    </a:p>
                  </a:txBody>
                  <a:tcPr>
                    <a:solidFill>
                      <a:srgbClr val="00B0F0"/>
                    </a:solidFill>
                  </a:tcPr>
                </a:tc>
                <a:tc>
                  <a:txBody>
                    <a:bodyPr/>
                    <a:lstStyle/>
                    <a:p>
                      <a:endParaRPr lang="en-US" sz="200" dirty="0"/>
                    </a:p>
                  </a:txBody>
                  <a:tcPr>
                    <a:solidFill>
                      <a:srgbClr val="FFFF00"/>
                    </a:solidFill>
                  </a:tcPr>
                </a:tc>
                <a:tc>
                  <a:txBody>
                    <a:bodyPr/>
                    <a:lstStyle/>
                    <a:p>
                      <a:endParaRPr lang="en-US" sz="200" dirty="0"/>
                    </a:p>
                  </a:txBody>
                  <a:tcPr>
                    <a:solidFill>
                      <a:srgbClr val="00B050"/>
                    </a:solidFill>
                  </a:tcPr>
                </a:tc>
                <a:tc>
                  <a:txBody>
                    <a:bodyPr/>
                    <a:lstStyle/>
                    <a:p>
                      <a:endParaRPr lang="en-US" sz="200" dirty="0"/>
                    </a:p>
                  </a:txBody>
                  <a:tcPr>
                    <a:solidFill>
                      <a:srgbClr val="FF0000"/>
                    </a:solidFill>
                  </a:tcPr>
                </a:tc>
                <a:tc>
                  <a:txBody>
                    <a:bodyPr/>
                    <a:lstStyle/>
                    <a:p>
                      <a:endParaRPr lang="en-US" sz="200" dirty="0"/>
                    </a:p>
                  </a:txBody>
                  <a:tcPr>
                    <a:solidFill>
                      <a:srgbClr val="00B0F0"/>
                    </a:solidFill>
                  </a:tcPr>
                </a:tc>
                <a:tc>
                  <a:txBody>
                    <a:bodyPr/>
                    <a:lstStyle/>
                    <a:p>
                      <a:endParaRPr lang="en-US" sz="200" dirty="0"/>
                    </a:p>
                  </a:txBody>
                  <a:tcPr>
                    <a:solidFill>
                      <a:srgbClr val="FFFF00"/>
                    </a:solidFill>
                  </a:tcPr>
                </a:tc>
                <a:tc>
                  <a:txBody>
                    <a:bodyPr/>
                    <a:lstStyle/>
                    <a:p>
                      <a:endParaRPr lang="en-US" sz="200" dirty="0"/>
                    </a:p>
                  </a:txBody>
                  <a:tcPr>
                    <a:solidFill>
                      <a:srgbClr val="00B050"/>
                    </a:solidFill>
                  </a:tcPr>
                </a:tc>
                <a:tc>
                  <a:txBody>
                    <a:bodyPr/>
                    <a:lstStyle/>
                    <a:p>
                      <a:endParaRPr lang="en-US" sz="200" dirty="0"/>
                    </a:p>
                  </a:txBody>
                  <a:tcPr>
                    <a:solidFill>
                      <a:srgbClr val="FF0000"/>
                    </a:solidFill>
                  </a:tcPr>
                </a:tc>
                <a:tc>
                  <a:txBody>
                    <a:bodyPr/>
                    <a:lstStyle/>
                    <a:p>
                      <a:endParaRPr lang="en-US" sz="200" dirty="0"/>
                    </a:p>
                  </a:txBody>
                  <a:tcPr>
                    <a:solidFill>
                      <a:srgbClr val="00B0F0"/>
                    </a:solidFill>
                  </a:tcPr>
                </a:tc>
                <a:tc>
                  <a:txBody>
                    <a:bodyPr/>
                    <a:lstStyle/>
                    <a:p>
                      <a:endParaRPr lang="en-US" sz="200" dirty="0"/>
                    </a:p>
                  </a:txBody>
                  <a:tcPr>
                    <a:solidFill>
                      <a:srgbClr val="FFFF00"/>
                    </a:solidFill>
                  </a:tcPr>
                </a:tc>
                <a:extLst>
                  <a:ext uri="{0D108BD9-81ED-4DB2-BD59-A6C34878D82A}">
                    <a16:rowId xmlns:a16="http://schemas.microsoft.com/office/drawing/2014/main" val="1580403569"/>
                  </a:ext>
                </a:extLst>
              </a:tr>
            </a:tbl>
          </a:graphicData>
        </a:graphic>
      </p:graphicFrame>
      <p:sp>
        <p:nvSpPr>
          <p:cNvPr id="9" name="Content Placeholder 8">
            <a:extLst>
              <a:ext uri="{FF2B5EF4-FFF2-40B4-BE49-F238E27FC236}">
                <a16:creationId xmlns:a16="http://schemas.microsoft.com/office/drawing/2014/main" id="{3D581D84-3EBB-BE47-B330-CE4463F2F739}"/>
              </a:ext>
            </a:extLst>
          </p:cNvPr>
          <p:cNvSpPr>
            <a:spLocks noGrp="1"/>
          </p:cNvSpPr>
          <p:nvPr>
            <p:ph sz="quarter" idx="10"/>
          </p:nvPr>
        </p:nvSpPr>
        <p:spPr>
          <a:xfrm>
            <a:off x="4664922" y="1696580"/>
            <a:ext cx="3828585" cy="4572000"/>
          </a:xfrm>
        </p:spPr>
        <p:txBody>
          <a:bodyPr>
            <a:normAutofit/>
          </a:bodyPr>
          <a:lstStyle>
            <a:lvl1pPr marL="320040" indent="-320040">
              <a:buFont typeface="Wingdings" pitchFamily="2" charset="2"/>
              <a:buChar char="§"/>
              <a:defRPr sz="2400"/>
            </a:lvl1pPr>
            <a:lvl2pPr marL="640080" indent="-274320">
              <a:buFont typeface="Courier New" panose="02070309020205020404" pitchFamily="49" charset="0"/>
              <a:buChar char="o"/>
              <a:defRPr sz="2000"/>
            </a:lvl2pPr>
            <a:lvl3pPr marL="914400" indent="-228600">
              <a:buFont typeface="Wingdings" pitchFamily="2" charset="2"/>
              <a:buChar char="Ø"/>
              <a:defRPr sz="1800"/>
            </a:lvl3pPr>
            <a:lvl4pPr>
              <a:defRPr sz="1600"/>
            </a:lvl4pPr>
            <a:lvl5pPr>
              <a:defRPr sz="16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1922660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Round Table" preserve="1" userDrawn="1">
  <p:cSld name="1_Round Table">
    <p:spTree>
      <p:nvGrpSpPr>
        <p:cNvPr id="1" name="Shape 22"/>
        <p:cNvGrpSpPr/>
        <p:nvPr/>
      </p:nvGrpSpPr>
      <p:grpSpPr>
        <a:xfrm>
          <a:off x="0" y="0"/>
          <a:ext cx="0" cy="0"/>
          <a:chOff x="0" y="0"/>
          <a:chExt cx="0" cy="0"/>
        </a:xfrm>
      </p:grpSpPr>
      <p:sp>
        <p:nvSpPr>
          <p:cNvPr id="2" name="Rectangle 1">
            <a:extLst>
              <a:ext uri="{FF2B5EF4-FFF2-40B4-BE49-F238E27FC236}">
                <a16:creationId xmlns:a16="http://schemas.microsoft.com/office/drawing/2014/main" id="{A699F421-29A9-164D-87CB-335A261FF7D5}"/>
              </a:ext>
            </a:extLst>
          </p:cNvPr>
          <p:cNvSpPr/>
          <p:nvPr userDrawn="1"/>
        </p:nvSpPr>
        <p:spPr>
          <a:xfrm>
            <a:off x="0" y="1253352"/>
            <a:ext cx="9144000" cy="44705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191FE4FE-823E-9F48-B80A-63505D29AB59}"/>
              </a:ext>
            </a:extLst>
          </p:cNvPr>
          <p:cNvSpPr/>
          <p:nvPr userDrawn="1"/>
        </p:nvSpPr>
        <p:spPr>
          <a:xfrm>
            <a:off x="0" y="6594764"/>
            <a:ext cx="9144000" cy="2632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Google Shape;34;ga50bbdc711_0_51">
            <a:extLst>
              <a:ext uri="{FF2B5EF4-FFF2-40B4-BE49-F238E27FC236}">
                <a16:creationId xmlns:a16="http://schemas.microsoft.com/office/drawing/2014/main" id="{FC88CBCB-251D-A448-B511-80B7E4E6521E}"/>
              </a:ext>
            </a:extLst>
          </p:cNvPr>
          <p:cNvSpPr txBox="1">
            <a:spLocks noGrp="1"/>
          </p:cNvSpPr>
          <p:nvPr>
            <p:ph type="title"/>
          </p:nvPr>
        </p:nvSpPr>
        <p:spPr>
          <a:xfrm>
            <a:off x="686101" y="457200"/>
            <a:ext cx="7834443" cy="914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2800"/>
              <a:buFont typeface="Cabin"/>
              <a:buNone/>
              <a:defRPr sz="2800" b="1" i="0" u="none" strike="noStrike" cap="none">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Cabin"/>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dirty="0"/>
          </a:p>
        </p:txBody>
      </p:sp>
      <p:sp>
        <p:nvSpPr>
          <p:cNvPr id="8" name="Content Placeholder 8">
            <a:extLst>
              <a:ext uri="{FF2B5EF4-FFF2-40B4-BE49-F238E27FC236}">
                <a16:creationId xmlns:a16="http://schemas.microsoft.com/office/drawing/2014/main" id="{E9BAD01A-98B5-D544-A650-F020C30FF270}"/>
              </a:ext>
            </a:extLst>
          </p:cNvPr>
          <p:cNvSpPr>
            <a:spLocks noGrp="1"/>
          </p:cNvSpPr>
          <p:nvPr>
            <p:ph sz="quarter" idx="1"/>
          </p:nvPr>
        </p:nvSpPr>
        <p:spPr>
          <a:xfrm>
            <a:off x="609600" y="2279561"/>
            <a:ext cx="3828585" cy="3882006"/>
          </a:xfrm>
        </p:spPr>
        <p:txBody>
          <a:bodyPr>
            <a:normAutofit/>
          </a:bodyPr>
          <a:lstStyle>
            <a:lvl1pPr marL="320040" indent="-320040">
              <a:buFont typeface="Wingdings" pitchFamily="2" charset="2"/>
              <a:buChar char="§"/>
              <a:defRPr sz="2400"/>
            </a:lvl1pPr>
            <a:lvl2pPr marL="640080" indent="-274320">
              <a:buFont typeface="Courier New" panose="02070309020205020404" pitchFamily="49" charset="0"/>
              <a:buChar char="o"/>
              <a:defRPr sz="2000"/>
            </a:lvl2pPr>
            <a:lvl3pPr marL="914400" indent="-228600">
              <a:buFont typeface="Wingdings" pitchFamily="2" charset="2"/>
              <a:buChar char="Ø"/>
              <a:defRPr sz="1800"/>
            </a:lvl3pPr>
            <a:lvl4pPr>
              <a:defRPr sz="1600"/>
            </a:lvl4pPr>
            <a:lvl5pPr>
              <a:defRPr sz="16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9" name="Content Placeholder 8">
            <a:extLst>
              <a:ext uri="{FF2B5EF4-FFF2-40B4-BE49-F238E27FC236}">
                <a16:creationId xmlns:a16="http://schemas.microsoft.com/office/drawing/2014/main" id="{3D581D84-3EBB-BE47-B330-CE4463F2F739}"/>
              </a:ext>
            </a:extLst>
          </p:cNvPr>
          <p:cNvSpPr>
            <a:spLocks noGrp="1"/>
          </p:cNvSpPr>
          <p:nvPr>
            <p:ph sz="quarter" idx="10"/>
          </p:nvPr>
        </p:nvSpPr>
        <p:spPr>
          <a:xfrm>
            <a:off x="4664922" y="2309300"/>
            <a:ext cx="3828585" cy="3882006"/>
          </a:xfrm>
        </p:spPr>
        <p:txBody>
          <a:bodyPr>
            <a:normAutofit/>
          </a:bodyPr>
          <a:lstStyle>
            <a:lvl1pPr marL="320040" indent="-320040">
              <a:buFont typeface="Wingdings" pitchFamily="2" charset="2"/>
              <a:buChar char="§"/>
              <a:defRPr sz="2400"/>
            </a:lvl1pPr>
            <a:lvl2pPr marL="640080" indent="-274320">
              <a:buFont typeface="Courier New" panose="02070309020205020404" pitchFamily="49" charset="0"/>
              <a:buChar char="o"/>
              <a:defRPr sz="2000"/>
            </a:lvl2pPr>
            <a:lvl3pPr marL="914400" indent="-228600">
              <a:buFont typeface="Wingdings" pitchFamily="2" charset="2"/>
              <a:buChar char="Ø"/>
              <a:defRPr sz="1800"/>
            </a:lvl3pPr>
            <a:lvl4pPr>
              <a:defRPr sz="1600"/>
            </a:lvl4pPr>
            <a:lvl5pPr>
              <a:defRPr sz="16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11" name="Text Placeholder 14">
            <a:extLst>
              <a:ext uri="{FF2B5EF4-FFF2-40B4-BE49-F238E27FC236}">
                <a16:creationId xmlns:a16="http://schemas.microsoft.com/office/drawing/2014/main" id="{9749D489-D848-B44B-A906-BF50EB6C10CA}"/>
              </a:ext>
            </a:extLst>
          </p:cNvPr>
          <p:cNvSpPr>
            <a:spLocks noGrp="1"/>
          </p:cNvSpPr>
          <p:nvPr>
            <p:ph type="body" sz="quarter" idx="3"/>
          </p:nvPr>
        </p:nvSpPr>
        <p:spPr>
          <a:xfrm>
            <a:off x="4633173" y="1546536"/>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Edit Master text styles</a:t>
            </a:r>
          </a:p>
        </p:txBody>
      </p:sp>
      <p:sp>
        <p:nvSpPr>
          <p:cNvPr id="12" name="Text Placeholder 14">
            <a:extLst>
              <a:ext uri="{FF2B5EF4-FFF2-40B4-BE49-F238E27FC236}">
                <a16:creationId xmlns:a16="http://schemas.microsoft.com/office/drawing/2014/main" id="{64E8CBF6-BB4F-CB4F-8C79-7DABCEC5A6F9}"/>
              </a:ext>
            </a:extLst>
          </p:cNvPr>
          <p:cNvSpPr>
            <a:spLocks noGrp="1"/>
          </p:cNvSpPr>
          <p:nvPr>
            <p:ph type="body" sz="quarter" idx="11"/>
          </p:nvPr>
        </p:nvSpPr>
        <p:spPr>
          <a:xfrm>
            <a:off x="563451" y="1559415"/>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dirty="0"/>
              <a:t>Edit Master text styles</a:t>
            </a:r>
          </a:p>
        </p:txBody>
      </p:sp>
    </p:spTree>
    <p:extLst>
      <p:ext uri="{BB962C8B-B14F-4D97-AF65-F5344CB8AC3E}">
        <p14:creationId xmlns:p14="http://schemas.microsoft.com/office/powerpoint/2010/main" val="14852338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Arrow Vertical " userDrawn="1">
  <p:cSld name="Arrow Vertical ">
    <p:spTree>
      <p:nvGrpSpPr>
        <p:cNvPr id="1" name="Shape 30"/>
        <p:cNvGrpSpPr/>
        <p:nvPr/>
      </p:nvGrpSpPr>
      <p:grpSpPr>
        <a:xfrm>
          <a:off x="0" y="0"/>
          <a:ext cx="0" cy="0"/>
          <a:chOff x="0" y="0"/>
          <a:chExt cx="0" cy="0"/>
        </a:xfrm>
      </p:grpSpPr>
      <p:sp>
        <p:nvSpPr>
          <p:cNvPr id="7" name="Google Shape;34;ga50bbdc711_0_51">
            <a:extLst>
              <a:ext uri="{FF2B5EF4-FFF2-40B4-BE49-F238E27FC236}">
                <a16:creationId xmlns:a16="http://schemas.microsoft.com/office/drawing/2014/main" id="{55CA4A2A-D4CB-7548-8B75-6FF346CAA11F}"/>
              </a:ext>
            </a:extLst>
          </p:cNvPr>
          <p:cNvSpPr txBox="1">
            <a:spLocks noGrp="1"/>
          </p:cNvSpPr>
          <p:nvPr>
            <p:ph type="title"/>
          </p:nvPr>
        </p:nvSpPr>
        <p:spPr>
          <a:xfrm>
            <a:off x="686101" y="264015"/>
            <a:ext cx="7834443" cy="914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2800"/>
              <a:buFont typeface="Cabin"/>
              <a:buNone/>
              <a:defRPr sz="2800" b="1" i="0" u="none" strike="noStrike" cap="none">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Cabin"/>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dirty="0"/>
          </a:p>
        </p:txBody>
      </p:sp>
      <p:sp>
        <p:nvSpPr>
          <p:cNvPr id="8" name="Content Placeholder 8">
            <a:extLst>
              <a:ext uri="{FF2B5EF4-FFF2-40B4-BE49-F238E27FC236}">
                <a16:creationId xmlns:a16="http://schemas.microsoft.com/office/drawing/2014/main" id="{66BF2275-E4FC-474D-8018-6D384626E43E}"/>
              </a:ext>
            </a:extLst>
          </p:cNvPr>
          <p:cNvSpPr>
            <a:spLocks noGrp="1"/>
          </p:cNvSpPr>
          <p:nvPr>
            <p:ph sz="quarter" idx="1"/>
          </p:nvPr>
        </p:nvSpPr>
        <p:spPr>
          <a:xfrm>
            <a:off x="609600" y="1718357"/>
            <a:ext cx="7910944" cy="4572000"/>
          </a:xfrm>
        </p:spPr>
        <p:txBody>
          <a:bodyPr>
            <a:normAutofit/>
          </a:bodyPr>
          <a:lstStyle>
            <a:lvl1pPr marL="320040" indent="-320040">
              <a:buFont typeface="Wingdings" pitchFamily="2" charset="2"/>
              <a:buChar char="§"/>
              <a:defRPr sz="2400"/>
            </a:lvl1pPr>
            <a:lvl2pPr marL="640080" indent="-274320">
              <a:buFont typeface="Courier New" panose="02070309020205020404" pitchFamily="49" charset="0"/>
              <a:buChar char="o"/>
              <a:defRPr sz="2000"/>
            </a:lvl2pPr>
            <a:lvl3pPr marL="914400" indent="-228600">
              <a:buFont typeface="Wingdings" pitchFamily="2" charset="2"/>
              <a:buChar char="Ø"/>
              <a:defRPr sz="1800"/>
            </a:lvl3pPr>
            <a:lvl4pPr>
              <a:defRPr sz="1600"/>
            </a:lvl4pPr>
            <a:lvl5pPr>
              <a:defRPr sz="16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9" name="Rectangle 8">
            <a:extLst>
              <a:ext uri="{FF2B5EF4-FFF2-40B4-BE49-F238E27FC236}">
                <a16:creationId xmlns:a16="http://schemas.microsoft.com/office/drawing/2014/main" id="{3569C67F-911D-0944-B624-A3E93A55F05D}"/>
              </a:ext>
            </a:extLst>
          </p:cNvPr>
          <p:cNvSpPr/>
          <p:nvPr userDrawn="1"/>
        </p:nvSpPr>
        <p:spPr>
          <a:xfrm>
            <a:off x="0" y="6594764"/>
            <a:ext cx="9144000" cy="2632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2462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Arrow Horizontal" userDrawn="1">
  <p:cSld name="Arrow Horizontal">
    <p:spTree>
      <p:nvGrpSpPr>
        <p:cNvPr id="1" name="Shape 38"/>
        <p:cNvGrpSpPr/>
        <p:nvPr/>
      </p:nvGrpSpPr>
      <p:grpSpPr>
        <a:xfrm>
          <a:off x="0" y="0"/>
          <a:ext cx="0" cy="0"/>
          <a:chOff x="0" y="0"/>
          <a:chExt cx="0" cy="0"/>
        </a:xfrm>
      </p:grpSpPr>
      <p:sp>
        <p:nvSpPr>
          <p:cNvPr id="39" name="Google Shape;39;ga50bbdc711_0_34"/>
          <p:cNvSpPr txBox="1">
            <a:spLocks noGrp="1"/>
          </p:cNvSpPr>
          <p:nvPr>
            <p:ph type="dt" idx="10"/>
          </p:nvPr>
        </p:nvSpPr>
        <p:spPr>
          <a:xfrm>
            <a:off x="152400" y="6530078"/>
            <a:ext cx="2133600" cy="1848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6C6463"/>
              </a:buClr>
              <a:buSzPts val="600"/>
              <a:buFont typeface="Cabin"/>
              <a:buNone/>
              <a:defRPr sz="600" b="0" i="0">
                <a:solidFill>
                  <a:srgbClr val="6C6463"/>
                </a:solidFill>
                <a:latin typeface="Cabin"/>
                <a:ea typeface="Cabin"/>
                <a:cs typeface="Cabin"/>
                <a:sym typeface="Cabin"/>
              </a:defRPr>
            </a:lvl1pPr>
            <a:lvl2pPr marR="0" lvl="1"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2pPr>
            <a:lvl3pPr marR="0" lvl="2"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3pPr>
            <a:lvl4pPr marR="0" lvl="3"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4pPr>
            <a:lvl5pPr marR="0" lvl="4"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5pPr>
            <a:lvl6pPr marR="0" lvl="5"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6pPr>
            <a:lvl7pPr marR="0" lvl="6"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7pPr>
            <a:lvl8pPr marR="0" lvl="7"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8pPr>
            <a:lvl9pPr marR="0" lvl="8"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9pPr>
          </a:lstStyle>
          <a:p>
            <a:r>
              <a:rPr lang="en-US"/>
              <a:t> </a:t>
            </a:r>
            <a:endParaRPr/>
          </a:p>
        </p:txBody>
      </p:sp>
      <p:sp>
        <p:nvSpPr>
          <p:cNvPr id="40" name="Google Shape;40;ga50bbdc711_0_34"/>
          <p:cNvSpPr txBox="1">
            <a:spLocks noGrp="1"/>
          </p:cNvSpPr>
          <p:nvPr>
            <p:ph type="ftr" idx="11"/>
          </p:nvPr>
        </p:nvSpPr>
        <p:spPr>
          <a:xfrm>
            <a:off x="3124200" y="6530078"/>
            <a:ext cx="2895600" cy="1848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6C6463"/>
              </a:buClr>
              <a:buSzPts val="600"/>
              <a:buFont typeface="Cabin"/>
              <a:buNone/>
              <a:defRPr sz="600" b="0" i="0">
                <a:solidFill>
                  <a:srgbClr val="6C6463"/>
                </a:solidFill>
                <a:latin typeface="Cabin"/>
                <a:ea typeface="Cabin"/>
                <a:cs typeface="Cabin"/>
                <a:sym typeface="Cabin"/>
              </a:defRPr>
            </a:lvl1pPr>
            <a:lvl2pPr marR="0" lvl="1"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2pPr>
            <a:lvl3pPr marR="0" lvl="2"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3pPr>
            <a:lvl4pPr marR="0" lvl="3"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4pPr>
            <a:lvl5pPr marR="0" lvl="4"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5pPr>
            <a:lvl6pPr marR="0" lvl="5"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6pPr>
            <a:lvl7pPr marR="0" lvl="6"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7pPr>
            <a:lvl8pPr marR="0" lvl="7"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8pPr>
            <a:lvl9pPr marR="0" lvl="8"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9pPr>
          </a:lstStyle>
          <a:p>
            <a:endParaRPr/>
          </a:p>
        </p:txBody>
      </p:sp>
      <p:sp>
        <p:nvSpPr>
          <p:cNvPr id="41" name="Google Shape;41;ga50bbdc711_0_34"/>
          <p:cNvSpPr txBox="1">
            <a:spLocks noGrp="1"/>
          </p:cNvSpPr>
          <p:nvPr>
            <p:ph type="sldNum" idx="12"/>
          </p:nvPr>
        </p:nvSpPr>
        <p:spPr>
          <a:xfrm>
            <a:off x="6858000" y="6530078"/>
            <a:ext cx="2133600" cy="1848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1pPr>
            <a:lvl2pPr marL="0" marR="0" lvl="1"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2pPr>
            <a:lvl3pPr marL="0" marR="0" lvl="2"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3pPr>
            <a:lvl4pPr marL="0" marR="0" lvl="3"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4pPr>
            <a:lvl5pPr marL="0" marR="0" lvl="4"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5pPr>
            <a:lvl6pPr marL="0" marR="0" lvl="5"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6pPr>
            <a:lvl7pPr marL="0" marR="0" lvl="6"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7pPr>
            <a:lvl8pPr marL="0" marR="0" lvl="7"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8pPr>
            <a:lvl9pPr marL="0" marR="0" lvl="8"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
        <p:nvSpPr>
          <p:cNvPr id="6" name="Google Shape;34;ga50bbdc711_0_51">
            <a:extLst>
              <a:ext uri="{FF2B5EF4-FFF2-40B4-BE49-F238E27FC236}">
                <a16:creationId xmlns:a16="http://schemas.microsoft.com/office/drawing/2014/main" id="{C7FCEECB-9A16-3847-9824-41EBA0BD54B7}"/>
              </a:ext>
            </a:extLst>
          </p:cNvPr>
          <p:cNvSpPr txBox="1">
            <a:spLocks noGrp="1"/>
          </p:cNvSpPr>
          <p:nvPr>
            <p:ph type="title"/>
          </p:nvPr>
        </p:nvSpPr>
        <p:spPr>
          <a:xfrm>
            <a:off x="608827" y="328410"/>
            <a:ext cx="7834443" cy="914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2800"/>
              <a:buFont typeface="Cabin"/>
              <a:buNone/>
              <a:defRPr sz="2800" b="1" i="0" u="none" strike="noStrike" cap="none">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Cabin"/>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dirty="0"/>
          </a:p>
        </p:txBody>
      </p:sp>
      <p:sp>
        <p:nvSpPr>
          <p:cNvPr id="7" name="Content Placeholder 8">
            <a:extLst>
              <a:ext uri="{FF2B5EF4-FFF2-40B4-BE49-F238E27FC236}">
                <a16:creationId xmlns:a16="http://schemas.microsoft.com/office/drawing/2014/main" id="{6CA90EDB-2C0A-764A-8CA0-8814AC1CCBC9}"/>
              </a:ext>
            </a:extLst>
          </p:cNvPr>
          <p:cNvSpPr>
            <a:spLocks noGrp="1"/>
          </p:cNvSpPr>
          <p:nvPr>
            <p:ph sz="quarter" idx="1"/>
          </p:nvPr>
        </p:nvSpPr>
        <p:spPr>
          <a:xfrm>
            <a:off x="609600" y="1718357"/>
            <a:ext cx="7910944" cy="4572000"/>
          </a:xfrm>
        </p:spPr>
        <p:txBody>
          <a:bodyPr>
            <a:normAutofit/>
          </a:bodyPr>
          <a:lstStyle>
            <a:lvl1pPr marL="320040" indent="-320040">
              <a:buFont typeface="Wingdings" pitchFamily="2" charset="2"/>
              <a:buChar char="§"/>
              <a:defRPr sz="2400"/>
            </a:lvl1pPr>
            <a:lvl2pPr marL="640080" indent="-274320">
              <a:buFont typeface="Courier New" panose="02070309020205020404" pitchFamily="49" charset="0"/>
              <a:buChar char="o"/>
              <a:defRPr sz="2000"/>
            </a:lvl2pPr>
            <a:lvl3pPr marL="914400" indent="-228600">
              <a:buFont typeface="Wingdings" pitchFamily="2" charset="2"/>
              <a:buChar char="Ø"/>
              <a:defRPr sz="1800"/>
            </a:lvl3pPr>
            <a:lvl4pPr>
              <a:defRPr sz="1600"/>
            </a:lvl4pPr>
            <a:lvl5pPr>
              <a:defRPr sz="16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1291773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lue/White 1 Content">
  <p:cSld name="Blue/White 1 Content">
    <p:spTree>
      <p:nvGrpSpPr>
        <p:cNvPr id="1" name="Shape 46"/>
        <p:cNvGrpSpPr/>
        <p:nvPr/>
      </p:nvGrpSpPr>
      <p:grpSpPr>
        <a:xfrm>
          <a:off x="0" y="0"/>
          <a:ext cx="0" cy="0"/>
          <a:chOff x="0" y="0"/>
          <a:chExt cx="0" cy="0"/>
        </a:xfrm>
      </p:grpSpPr>
      <p:sp>
        <p:nvSpPr>
          <p:cNvPr id="47" name="Google Shape;47;p28"/>
          <p:cNvSpPr txBox="1">
            <a:spLocks noGrp="1"/>
          </p:cNvSpPr>
          <p:nvPr>
            <p:ph type="body" idx="1"/>
          </p:nvPr>
        </p:nvSpPr>
        <p:spPr>
          <a:xfrm>
            <a:off x="685800" y="1600200"/>
            <a:ext cx="7772400" cy="4572000"/>
          </a:xfrm>
          <a:prstGeom prst="rect">
            <a:avLst/>
          </a:prstGeom>
          <a:noFill/>
          <a:ln>
            <a:noFill/>
          </a:ln>
        </p:spPr>
        <p:txBody>
          <a:bodyPr spcFirstLastPara="1" wrap="square" lIns="91425" tIns="91425" rIns="91425" bIns="91425" anchor="t" anchorCtr="0">
            <a:noAutofit/>
          </a:bodyPr>
          <a:lstStyle>
            <a:lvl1pPr marL="457200" marR="0" lvl="0" indent="-355600" algn="l">
              <a:lnSpc>
                <a:spcPct val="100000"/>
              </a:lnSpc>
              <a:spcBef>
                <a:spcPts val="0"/>
              </a:spcBef>
              <a:spcAft>
                <a:spcPts val="0"/>
              </a:spcAft>
              <a:buClr>
                <a:srgbClr val="635C5B"/>
              </a:buClr>
              <a:buSzPts val="2000"/>
              <a:buFont typeface="Arial"/>
              <a:buChar char="•"/>
              <a:defRPr sz="2000" b="0" i="0" u="none" strike="noStrike" cap="none">
                <a:solidFill>
                  <a:srgbClr val="635C5B"/>
                </a:solidFill>
                <a:latin typeface="Cabin"/>
                <a:ea typeface="Cabin"/>
                <a:cs typeface="Cabin"/>
                <a:sym typeface="Cabin"/>
              </a:defRPr>
            </a:lvl1pPr>
            <a:lvl2pPr marL="914400" marR="0" lvl="1" indent="-355600" algn="l">
              <a:lnSpc>
                <a:spcPct val="100000"/>
              </a:lnSpc>
              <a:spcBef>
                <a:spcPts val="1200"/>
              </a:spcBef>
              <a:spcAft>
                <a:spcPts val="0"/>
              </a:spcAft>
              <a:buClr>
                <a:srgbClr val="635C5B"/>
              </a:buClr>
              <a:buSzPts val="2000"/>
              <a:buFont typeface="Arial"/>
              <a:buChar char="–"/>
              <a:defRPr sz="2000" b="0" i="0" u="none" strike="noStrike" cap="none">
                <a:solidFill>
                  <a:srgbClr val="635C5B"/>
                </a:solidFill>
                <a:latin typeface="Cabin"/>
                <a:ea typeface="Cabin"/>
                <a:cs typeface="Cabin"/>
                <a:sym typeface="Cabin"/>
              </a:defRPr>
            </a:lvl2pPr>
            <a:lvl3pPr marL="1371600" marR="0" lvl="2" indent="-342900" algn="l">
              <a:lnSpc>
                <a:spcPct val="100000"/>
              </a:lnSpc>
              <a:spcBef>
                <a:spcPts val="1200"/>
              </a:spcBef>
              <a:spcAft>
                <a:spcPts val="0"/>
              </a:spcAft>
              <a:buClr>
                <a:srgbClr val="6C6463"/>
              </a:buClr>
              <a:buSzPts val="1800"/>
              <a:buFont typeface="Arial"/>
              <a:buChar char="•"/>
              <a:defRPr sz="1800" b="0" i="0" u="none" strike="noStrike" cap="none">
                <a:solidFill>
                  <a:srgbClr val="6C6463"/>
                </a:solidFill>
                <a:latin typeface="Cabin"/>
                <a:ea typeface="Cabin"/>
                <a:cs typeface="Cabin"/>
                <a:sym typeface="Cabin"/>
              </a:defRPr>
            </a:lvl3pPr>
            <a:lvl4pPr marL="1828800" marR="0" lvl="3" indent="-330200" algn="l">
              <a:lnSpc>
                <a:spcPct val="100000"/>
              </a:lnSpc>
              <a:spcBef>
                <a:spcPts val="320"/>
              </a:spcBef>
              <a:spcAft>
                <a:spcPts val="0"/>
              </a:spcAft>
              <a:buClr>
                <a:srgbClr val="6C6463"/>
              </a:buClr>
              <a:buSzPts val="1600"/>
              <a:buFont typeface="Arial"/>
              <a:buChar char="–"/>
              <a:defRPr sz="1600" b="0" i="0" u="none" strike="noStrike" cap="none">
                <a:solidFill>
                  <a:srgbClr val="6C6463"/>
                </a:solidFill>
                <a:latin typeface="Cabin"/>
                <a:ea typeface="Cabin"/>
                <a:cs typeface="Cabin"/>
                <a:sym typeface="Cabin"/>
              </a:defRPr>
            </a:lvl4pPr>
            <a:lvl5pPr marL="2286000" marR="0" lvl="4" indent="-317500" algn="l">
              <a:lnSpc>
                <a:spcPct val="100000"/>
              </a:lnSpc>
              <a:spcBef>
                <a:spcPts val="280"/>
              </a:spcBef>
              <a:spcAft>
                <a:spcPts val="0"/>
              </a:spcAft>
              <a:buClr>
                <a:srgbClr val="6C6463"/>
              </a:buClr>
              <a:buSzPts val="1400"/>
              <a:buFont typeface="Arial"/>
              <a:buChar char="»"/>
              <a:defRPr sz="1400" b="0" i="0" u="none" strike="noStrike" cap="none">
                <a:solidFill>
                  <a:srgbClr val="6C6463"/>
                </a:solidFill>
                <a:latin typeface="Cabin"/>
                <a:ea typeface="Cabin"/>
                <a:cs typeface="Cabin"/>
                <a:sym typeface="Cabin"/>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bin"/>
                <a:ea typeface="Cabin"/>
                <a:cs typeface="Cabin"/>
                <a:sym typeface="Cabin"/>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bin"/>
                <a:ea typeface="Cabin"/>
                <a:cs typeface="Cabin"/>
                <a:sym typeface="Cabin"/>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bin"/>
                <a:ea typeface="Cabin"/>
                <a:cs typeface="Cabin"/>
                <a:sym typeface="Cabin"/>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bin"/>
                <a:ea typeface="Cabin"/>
                <a:cs typeface="Cabin"/>
                <a:sym typeface="Cabin"/>
              </a:defRPr>
            </a:lvl9pPr>
          </a:lstStyle>
          <a:p>
            <a:endParaRPr/>
          </a:p>
        </p:txBody>
      </p:sp>
      <p:sp>
        <p:nvSpPr>
          <p:cNvPr id="48" name="Google Shape;48;p28"/>
          <p:cNvSpPr txBox="1">
            <a:spLocks noGrp="1"/>
          </p:cNvSpPr>
          <p:nvPr>
            <p:ph type="dt" idx="10"/>
          </p:nvPr>
        </p:nvSpPr>
        <p:spPr>
          <a:xfrm>
            <a:off x="152400" y="6520933"/>
            <a:ext cx="2133599" cy="184666"/>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6C6463"/>
              </a:buClr>
              <a:buSzPts val="600"/>
              <a:buFont typeface="Cabin"/>
              <a:buNone/>
              <a:defRPr sz="600" b="0" i="0">
                <a:solidFill>
                  <a:srgbClr val="6C6463"/>
                </a:solidFill>
                <a:latin typeface="Cabin"/>
                <a:ea typeface="Cabin"/>
                <a:cs typeface="Cabin"/>
                <a:sym typeface="Cabin"/>
              </a:defRPr>
            </a:lvl1pPr>
            <a:lvl2pPr marR="0" lvl="1"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2pPr>
            <a:lvl3pPr marR="0" lvl="2"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3pPr>
            <a:lvl4pPr marR="0" lvl="3"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4pPr>
            <a:lvl5pPr marR="0" lvl="4"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5pPr>
            <a:lvl6pPr marR="0" lvl="5"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6pPr>
            <a:lvl7pPr marR="0" lvl="6"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7pPr>
            <a:lvl8pPr marR="0" lvl="7"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8pPr>
            <a:lvl9pPr marR="0" lvl="8"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9pPr>
          </a:lstStyle>
          <a:p>
            <a:r>
              <a:rPr lang="en-US"/>
              <a:t> </a:t>
            </a:r>
            <a:endParaRPr/>
          </a:p>
        </p:txBody>
      </p:sp>
      <p:sp>
        <p:nvSpPr>
          <p:cNvPr id="49" name="Google Shape;49;p28"/>
          <p:cNvSpPr txBox="1">
            <a:spLocks noGrp="1"/>
          </p:cNvSpPr>
          <p:nvPr>
            <p:ph type="ftr" idx="11"/>
          </p:nvPr>
        </p:nvSpPr>
        <p:spPr>
          <a:xfrm>
            <a:off x="3124200" y="6520933"/>
            <a:ext cx="2895600" cy="184666"/>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6C6463"/>
              </a:buClr>
              <a:buSzPts val="600"/>
              <a:buFont typeface="Cabin"/>
              <a:buNone/>
              <a:defRPr sz="600" b="0" i="0">
                <a:solidFill>
                  <a:srgbClr val="6C6463"/>
                </a:solidFill>
                <a:latin typeface="Cabin"/>
                <a:ea typeface="Cabin"/>
                <a:cs typeface="Cabin"/>
                <a:sym typeface="Cabin"/>
              </a:defRPr>
            </a:lvl1pPr>
            <a:lvl2pPr marR="0" lvl="1"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2pPr>
            <a:lvl3pPr marR="0" lvl="2"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3pPr>
            <a:lvl4pPr marR="0" lvl="3"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4pPr>
            <a:lvl5pPr marR="0" lvl="4"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5pPr>
            <a:lvl6pPr marR="0" lvl="5"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6pPr>
            <a:lvl7pPr marR="0" lvl="6"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7pPr>
            <a:lvl8pPr marR="0" lvl="7"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8pPr>
            <a:lvl9pPr marR="0" lvl="8" algn="l">
              <a:lnSpc>
                <a:spcPct val="100000"/>
              </a:lnSpc>
              <a:spcBef>
                <a:spcPts val="0"/>
              </a:spcBef>
              <a:spcAft>
                <a:spcPts val="0"/>
              </a:spcAft>
              <a:buClr>
                <a:schemeClr val="dk1"/>
              </a:buClr>
              <a:buSzPts val="1800"/>
              <a:buFont typeface="Cabin"/>
              <a:buNone/>
              <a:defRPr sz="1800" b="0" i="0" u="none" strike="noStrike" cap="none">
                <a:solidFill>
                  <a:schemeClr val="dk1"/>
                </a:solidFill>
                <a:latin typeface="Cabin"/>
                <a:ea typeface="Cabin"/>
                <a:cs typeface="Cabin"/>
                <a:sym typeface="Cabin"/>
              </a:defRPr>
            </a:lvl9pPr>
          </a:lstStyle>
          <a:p>
            <a:endParaRPr/>
          </a:p>
        </p:txBody>
      </p:sp>
      <p:sp>
        <p:nvSpPr>
          <p:cNvPr id="50" name="Google Shape;50;p28"/>
          <p:cNvSpPr txBox="1">
            <a:spLocks noGrp="1"/>
          </p:cNvSpPr>
          <p:nvPr>
            <p:ph type="sldNum" idx="12"/>
          </p:nvPr>
        </p:nvSpPr>
        <p:spPr>
          <a:xfrm>
            <a:off x="6858000" y="6520933"/>
            <a:ext cx="2133599" cy="18466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1pPr>
            <a:lvl2pPr marL="0" marR="0" lvl="1"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2pPr>
            <a:lvl3pPr marL="0" marR="0" lvl="2"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3pPr>
            <a:lvl4pPr marL="0" marR="0" lvl="3"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4pPr>
            <a:lvl5pPr marL="0" marR="0" lvl="4"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5pPr>
            <a:lvl6pPr marL="0" marR="0" lvl="5"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6pPr>
            <a:lvl7pPr marL="0" marR="0" lvl="6"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7pPr>
            <a:lvl8pPr marL="0" marR="0" lvl="7"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8pPr>
            <a:lvl9pPr marL="0" marR="0" lvl="8"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
        <p:nvSpPr>
          <p:cNvPr id="51" name="Google Shape;51;p28"/>
          <p:cNvSpPr txBox="1">
            <a:spLocks noGrp="1"/>
          </p:cNvSpPr>
          <p:nvPr>
            <p:ph type="title"/>
          </p:nvPr>
        </p:nvSpPr>
        <p:spPr>
          <a:xfrm>
            <a:off x="686104" y="457200"/>
            <a:ext cx="7772400" cy="914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0067B9"/>
              </a:buClr>
              <a:buSzPts val="2800"/>
              <a:buFont typeface="Cabin"/>
              <a:buNone/>
              <a:defRPr sz="2800" b="0" i="0" u="none" strike="noStrike" cap="none">
                <a:solidFill>
                  <a:srgbClr val="0067B9"/>
                </a:solidFill>
                <a:latin typeface="Cabin"/>
                <a:ea typeface="Cabin"/>
                <a:cs typeface="Cabin"/>
                <a:sym typeface="Cabin"/>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Tree>
    <p:extLst>
      <p:ext uri="{BB962C8B-B14F-4D97-AF65-F5344CB8AC3E}">
        <p14:creationId xmlns:p14="http://schemas.microsoft.com/office/powerpoint/2010/main" val="3935761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sz="3200" b="1"/>
            </a:lvl1pPr>
          </a:lstStyle>
          <a:p>
            <a:r>
              <a:rPr kumimoji="0" lang="en-US" dirty="0"/>
              <a:t>Click to edit Master title style</a:t>
            </a:r>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pPr marL="0" lvl="0" indent="0" algn="r" rtl="0">
              <a:spcBef>
                <a:spcPts val="0"/>
              </a:spcBef>
              <a:spcAft>
                <a:spcPts val="0"/>
              </a:spcAft>
              <a:buNone/>
            </a:pPr>
            <a:r>
              <a:rPr lang="en-US" dirty="0"/>
              <a:t> </a:t>
            </a:r>
          </a:p>
        </p:txBody>
      </p:sp>
      <p:sp>
        <p:nvSpPr>
          <p:cNvPr id="8" name="Content Placeholder 7"/>
          <p:cNvSpPr>
            <a:spLocks noGrp="1"/>
          </p:cNvSpPr>
          <p:nvPr>
            <p:ph sz="quarter" idx="1"/>
          </p:nvPr>
        </p:nvSpPr>
        <p:spPr>
          <a:xfrm>
            <a:off x="612648" y="1613079"/>
            <a:ext cx="8153400" cy="4495800"/>
          </a:xfrm>
        </p:spPr>
        <p:txBody>
          <a:body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6513264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WP Map">
  <p:cSld name="WP Map">
    <p:spTree>
      <p:nvGrpSpPr>
        <p:cNvPr id="1" name="Shape 78"/>
        <p:cNvGrpSpPr/>
        <p:nvPr/>
      </p:nvGrpSpPr>
      <p:grpSpPr>
        <a:xfrm>
          <a:off x="0" y="0"/>
          <a:ext cx="0" cy="0"/>
          <a:chOff x="0" y="0"/>
          <a:chExt cx="0" cy="0"/>
        </a:xfrm>
      </p:grpSpPr>
      <p:sp>
        <p:nvSpPr>
          <p:cNvPr id="80" name="Google Shape;80;ga50bbdc711_0_89"/>
          <p:cNvSpPr txBox="1">
            <a:spLocks noGrp="1"/>
          </p:cNvSpPr>
          <p:nvPr>
            <p:ph type="sldNum" idx="12"/>
          </p:nvPr>
        </p:nvSpPr>
        <p:spPr>
          <a:xfrm>
            <a:off x="6858000" y="6530078"/>
            <a:ext cx="2133600" cy="1848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1pPr>
            <a:lvl2pPr marL="0" marR="0" lvl="1"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2pPr>
            <a:lvl3pPr marL="0" marR="0" lvl="2"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3pPr>
            <a:lvl4pPr marL="0" marR="0" lvl="3"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4pPr>
            <a:lvl5pPr marL="0" marR="0" lvl="4"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5pPr>
            <a:lvl6pPr marL="0" marR="0" lvl="5"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6pPr>
            <a:lvl7pPr marL="0" marR="0" lvl="6"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7pPr>
            <a:lvl8pPr marL="0" marR="0" lvl="7"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8pPr>
            <a:lvl9pPr marL="0" marR="0" lvl="8" indent="0" algn="r">
              <a:lnSpc>
                <a:spcPct val="100000"/>
              </a:lnSpc>
              <a:spcBef>
                <a:spcPts val="0"/>
              </a:spcBef>
              <a:spcAft>
                <a:spcPts val="0"/>
              </a:spcAft>
              <a:buClr>
                <a:srgbClr val="6C6463"/>
              </a:buClr>
              <a:buSzPts val="150"/>
              <a:buFont typeface="Cabin"/>
              <a:buNone/>
              <a:defRPr sz="600" b="0" i="0" u="none" strike="noStrike" cap="none">
                <a:solidFill>
                  <a:srgbClr val="6C6463"/>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
        <p:nvSpPr>
          <p:cNvPr id="81" name="Google Shape;81;ga50bbdc711_0_89"/>
          <p:cNvSpPr txBox="1">
            <a:spLocks noGrp="1"/>
          </p:cNvSpPr>
          <p:nvPr>
            <p:ph type="title"/>
          </p:nvPr>
        </p:nvSpPr>
        <p:spPr>
          <a:xfrm>
            <a:off x="686099" y="304800"/>
            <a:ext cx="6071700" cy="914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SzPts val="2800"/>
              <a:buNone/>
              <a:defRPr sz="2800" i="0" u="none" strike="noStrike" cap="none"/>
            </a:lvl1pPr>
            <a:lvl2pPr lvl="1" algn="l">
              <a:lnSpc>
                <a:spcPct val="100000"/>
              </a:lnSpc>
              <a:spcBef>
                <a:spcPts val="0"/>
              </a:spcBef>
              <a:spcAft>
                <a:spcPts val="0"/>
              </a:spcAft>
              <a:buSzPts val="1800"/>
              <a:buNone/>
              <a:defRPr sz="1800" b="1"/>
            </a:lvl2pPr>
            <a:lvl3pPr lvl="2" algn="l">
              <a:lnSpc>
                <a:spcPct val="100000"/>
              </a:lnSpc>
              <a:spcBef>
                <a:spcPts val="0"/>
              </a:spcBef>
              <a:spcAft>
                <a:spcPts val="0"/>
              </a:spcAft>
              <a:buSzPts val="1800"/>
              <a:buNone/>
              <a:defRPr sz="1800" b="1"/>
            </a:lvl3pPr>
            <a:lvl4pPr lvl="3" algn="l">
              <a:lnSpc>
                <a:spcPct val="100000"/>
              </a:lnSpc>
              <a:spcBef>
                <a:spcPts val="0"/>
              </a:spcBef>
              <a:spcAft>
                <a:spcPts val="0"/>
              </a:spcAft>
              <a:buSzPts val="1800"/>
              <a:buNone/>
              <a:defRPr sz="1800" b="1"/>
            </a:lvl4pPr>
            <a:lvl5pPr lvl="4" algn="l">
              <a:lnSpc>
                <a:spcPct val="100000"/>
              </a:lnSpc>
              <a:spcBef>
                <a:spcPts val="0"/>
              </a:spcBef>
              <a:spcAft>
                <a:spcPts val="0"/>
              </a:spcAft>
              <a:buSzPts val="1800"/>
              <a:buNone/>
              <a:defRPr sz="1800" b="1"/>
            </a:lvl5pPr>
            <a:lvl6pPr lvl="5" algn="l">
              <a:lnSpc>
                <a:spcPct val="100000"/>
              </a:lnSpc>
              <a:spcBef>
                <a:spcPts val="0"/>
              </a:spcBef>
              <a:spcAft>
                <a:spcPts val="0"/>
              </a:spcAft>
              <a:buSzPts val="1800"/>
              <a:buNone/>
              <a:defRPr sz="1800" b="1"/>
            </a:lvl6pPr>
            <a:lvl7pPr lvl="6" algn="l">
              <a:lnSpc>
                <a:spcPct val="100000"/>
              </a:lnSpc>
              <a:spcBef>
                <a:spcPts val="0"/>
              </a:spcBef>
              <a:spcAft>
                <a:spcPts val="0"/>
              </a:spcAft>
              <a:buSzPts val="1800"/>
              <a:buNone/>
              <a:defRPr sz="1800" b="1"/>
            </a:lvl7pPr>
            <a:lvl8pPr lvl="7" algn="l">
              <a:lnSpc>
                <a:spcPct val="100000"/>
              </a:lnSpc>
              <a:spcBef>
                <a:spcPts val="0"/>
              </a:spcBef>
              <a:spcAft>
                <a:spcPts val="0"/>
              </a:spcAft>
              <a:buSzPts val="1800"/>
              <a:buNone/>
              <a:defRPr sz="1800" b="1"/>
            </a:lvl8pPr>
            <a:lvl9pPr lvl="8" algn="l">
              <a:lnSpc>
                <a:spcPct val="100000"/>
              </a:lnSpc>
              <a:spcBef>
                <a:spcPts val="0"/>
              </a:spcBef>
              <a:spcAft>
                <a:spcPts val="0"/>
              </a:spcAft>
              <a:buSzPts val="1800"/>
              <a:buNone/>
              <a:defRPr sz="1800" b="1"/>
            </a:lvl9pPr>
          </a:lstStyle>
          <a:p>
            <a:endParaRPr/>
          </a:p>
        </p:txBody>
      </p:sp>
    </p:spTree>
    <p:extLst>
      <p:ext uri="{BB962C8B-B14F-4D97-AF65-F5344CB8AC3E}">
        <p14:creationId xmlns:p14="http://schemas.microsoft.com/office/powerpoint/2010/main" val="28716376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xfrm>
            <a:off x="6553200" y="6356350"/>
            <a:ext cx="2133600" cy="365125"/>
          </a:xfrm>
          <a:prstGeom prst="rect">
            <a:avLst/>
          </a:prstGeom>
          <a:ln/>
        </p:spPr>
        <p:txBody>
          <a:bodyPr/>
          <a:lstStyle>
            <a:lvl1pPr>
              <a:defRPr/>
            </a:lvl1pPr>
          </a:lstStyle>
          <a:p>
            <a:pPr>
              <a:defRPr/>
            </a:pPr>
            <a:fld id="{C88A0244-4806-421A-B687-90631CBA1FCA}" type="slidenum">
              <a:rPr lang="en-US"/>
              <a:pPr>
                <a:defRPr/>
              </a:pPr>
              <a:t>‹#›</a:t>
            </a:fld>
            <a:endParaRPr lang="en-US"/>
          </a:p>
        </p:txBody>
      </p:sp>
    </p:spTree>
    <p:extLst>
      <p:ext uri="{BB962C8B-B14F-4D97-AF65-F5344CB8AC3E}">
        <p14:creationId xmlns:p14="http://schemas.microsoft.com/office/powerpoint/2010/main" val="27280793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xfrm>
            <a:off x="6553200" y="6356350"/>
            <a:ext cx="2133600" cy="365125"/>
          </a:xfrm>
          <a:prstGeom prst="rect">
            <a:avLst/>
          </a:prstGeom>
          <a:ln/>
        </p:spPr>
        <p:txBody>
          <a:bodyPr/>
          <a:lstStyle>
            <a:lvl1pPr>
              <a:defRPr/>
            </a:lvl1pPr>
          </a:lstStyle>
          <a:p>
            <a:pPr>
              <a:defRPr/>
            </a:pPr>
            <a:fld id="{C88A0244-4806-421A-B687-90631CBA1FCA}" type="slidenum">
              <a:rPr lang="en-US"/>
              <a:pPr>
                <a:defRPr/>
              </a:pPr>
              <a:t>‹#›</a:t>
            </a:fld>
            <a:endParaRPr lang="en-US"/>
          </a:p>
        </p:txBody>
      </p:sp>
    </p:spTree>
    <p:extLst>
      <p:ext uri="{BB962C8B-B14F-4D97-AF65-F5344CB8AC3E}">
        <p14:creationId xmlns:p14="http://schemas.microsoft.com/office/powerpoint/2010/main" val="19444585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xfrm>
            <a:off x="6553200" y="6356350"/>
            <a:ext cx="2133600" cy="365125"/>
          </a:xfrm>
          <a:prstGeom prst="rect">
            <a:avLst/>
          </a:prstGeom>
          <a:ln/>
        </p:spPr>
        <p:txBody>
          <a:bodyPr/>
          <a:lstStyle>
            <a:lvl1pPr>
              <a:defRPr/>
            </a:lvl1pPr>
          </a:lstStyle>
          <a:p>
            <a:pPr>
              <a:defRPr/>
            </a:pPr>
            <a:fld id="{C88A0244-4806-421A-B687-90631CBA1FCA}" type="slidenum">
              <a:rPr lang="en-US"/>
              <a:pPr>
                <a:defRPr/>
              </a:pPr>
              <a:t>‹#›</a:t>
            </a:fld>
            <a:endParaRPr lang="en-US"/>
          </a:p>
        </p:txBody>
      </p:sp>
    </p:spTree>
    <p:extLst>
      <p:ext uri="{BB962C8B-B14F-4D97-AF65-F5344CB8AC3E}">
        <p14:creationId xmlns:p14="http://schemas.microsoft.com/office/powerpoint/2010/main" val="17397993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xfrm>
            <a:off x="6553200" y="6356350"/>
            <a:ext cx="2133600" cy="365125"/>
          </a:xfrm>
          <a:prstGeom prst="rect">
            <a:avLst/>
          </a:prstGeom>
          <a:ln/>
        </p:spPr>
        <p:txBody>
          <a:bodyPr/>
          <a:lstStyle>
            <a:lvl1pPr>
              <a:defRPr/>
            </a:lvl1pPr>
          </a:lstStyle>
          <a:p>
            <a:pPr>
              <a:defRPr/>
            </a:pPr>
            <a:fld id="{C88A0244-4806-421A-B687-90631CBA1FCA}" type="slidenum">
              <a:rPr lang="en-US"/>
              <a:pPr>
                <a:defRPr/>
              </a:pPr>
              <a:t>‹#›</a:t>
            </a:fld>
            <a:endParaRPr lang="en-US"/>
          </a:p>
        </p:txBody>
      </p:sp>
    </p:spTree>
    <p:extLst>
      <p:ext uri="{BB962C8B-B14F-4D97-AF65-F5344CB8AC3E}">
        <p14:creationId xmlns:p14="http://schemas.microsoft.com/office/powerpoint/2010/main" val="38286582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xfrm>
            <a:off x="6553200" y="6356350"/>
            <a:ext cx="2133600" cy="365125"/>
          </a:xfrm>
          <a:prstGeom prst="rect">
            <a:avLst/>
          </a:prstGeom>
          <a:ln/>
        </p:spPr>
        <p:txBody>
          <a:bodyPr/>
          <a:lstStyle>
            <a:lvl1pPr>
              <a:defRPr/>
            </a:lvl1pPr>
          </a:lstStyle>
          <a:p>
            <a:pPr>
              <a:defRPr/>
            </a:pPr>
            <a:fld id="{C88A0244-4806-421A-B687-90631CBA1FCA}" type="slidenum">
              <a:rPr lang="en-US"/>
              <a:pPr>
                <a:defRPr/>
              </a:pPr>
              <a:t>‹#›</a:t>
            </a:fld>
            <a:endParaRPr lang="en-US"/>
          </a:p>
        </p:txBody>
      </p:sp>
    </p:spTree>
    <p:extLst>
      <p:ext uri="{BB962C8B-B14F-4D97-AF65-F5344CB8AC3E}">
        <p14:creationId xmlns:p14="http://schemas.microsoft.com/office/powerpoint/2010/main" val="10362537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sldNum" sz="quarter" idx="10"/>
          </p:nvPr>
        </p:nvSpPr>
        <p:spPr>
          <a:xfrm>
            <a:off x="6553200" y="6356350"/>
            <a:ext cx="2133600" cy="365125"/>
          </a:xfrm>
          <a:prstGeom prst="rect">
            <a:avLst/>
          </a:prstGeom>
          <a:ln/>
        </p:spPr>
        <p:txBody>
          <a:bodyPr/>
          <a:lstStyle>
            <a:lvl1pPr>
              <a:defRPr/>
            </a:lvl1pPr>
          </a:lstStyle>
          <a:p>
            <a:pPr>
              <a:defRPr/>
            </a:pPr>
            <a:fld id="{C88A0244-4806-421A-B687-90631CBA1FCA}" type="slidenum">
              <a:rPr lang="en-US"/>
              <a:pPr>
                <a:defRPr/>
              </a:pPr>
              <a:t>‹#›</a:t>
            </a:fld>
            <a:endParaRPr lang="en-US"/>
          </a:p>
        </p:txBody>
      </p:sp>
    </p:spTree>
    <p:extLst>
      <p:ext uri="{BB962C8B-B14F-4D97-AF65-F5344CB8AC3E}">
        <p14:creationId xmlns:p14="http://schemas.microsoft.com/office/powerpoint/2010/main" val="398549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a:xfrm>
            <a:off x="8310699" y="6248401"/>
            <a:ext cx="410737" cy="365125"/>
          </a:xfrm>
          <a:prstGeom prst="ellipse">
            <a:avLst/>
          </a:prstGeom>
        </p:spPr>
        <p:txBody>
          <a:bodyPr/>
          <a:lstStyle>
            <a:lvl1pPr>
              <a:defRPr sz="1100"/>
            </a:lvl1pPr>
          </a:lstStyle>
          <a:p>
            <a:r>
              <a:rPr lang="en-US"/>
              <a:t> </a:t>
            </a:r>
            <a:endParaRPr lang="en-US" dirty="0"/>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pPr marL="0" lvl="0" indent="0" algn="r" rtl="0">
              <a:spcBef>
                <a:spcPts val="0"/>
              </a:spcBef>
              <a:spcAft>
                <a:spcPts val="0"/>
              </a:spcAft>
              <a:buNone/>
            </a:pPr>
            <a:endParaRPr lang="en-US" dirty="0"/>
          </a:p>
        </p:txBody>
      </p:sp>
      <p:sp>
        <p:nvSpPr>
          <p:cNvPr id="14" name="Footer Placeholder 13"/>
          <p:cNvSpPr>
            <a:spLocks noGrp="1"/>
          </p:cNvSpPr>
          <p:nvPr>
            <p:ph type="ftr" sz="quarter" idx="12"/>
          </p:nvPr>
        </p:nvSpPr>
        <p:spPr>
          <a:xfrm>
            <a:off x="609600" y="6248206"/>
            <a:ext cx="5421083" cy="365125"/>
          </a:xfrm>
          <a:prstGeom prst="rect">
            <a:avLst/>
          </a:prstGeom>
        </p:spPr>
        <p:txBody>
          <a:bodyPr/>
          <a:lstStyle/>
          <a:p>
            <a:endParaRPr lang="en-US"/>
          </a:p>
        </p:txBody>
      </p:sp>
    </p:spTree>
    <p:extLst>
      <p:ext uri="{BB962C8B-B14F-4D97-AF65-F5344CB8AC3E}">
        <p14:creationId xmlns:p14="http://schemas.microsoft.com/office/powerpoint/2010/main" val="321878808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a:xfrm>
            <a:off x="8310699" y="6248401"/>
            <a:ext cx="410737" cy="365125"/>
          </a:xfrm>
          <a:prstGeom prst="ellipse">
            <a:avLst/>
          </a:prstGeom>
        </p:spPr>
        <p:txBody>
          <a:bodyPr rtlCol="0"/>
          <a:lstStyle/>
          <a:p>
            <a:r>
              <a:rPr lang="en-US"/>
              <a:t> </a:t>
            </a:r>
          </a:p>
        </p:txBody>
      </p:sp>
      <p:sp>
        <p:nvSpPr>
          <p:cNvPr id="10" name="Slide Number Placeholder 9"/>
          <p:cNvSpPr>
            <a:spLocks noGrp="1"/>
          </p:cNvSpPr>
          <p:nvPr>
            <p:ph type="sldNum" sz="quarter" idx="16"/>
          </p:nvPr>
        </p:nvSpPr>
        <p:spPr>
          <a:xfrm>
            <a:off x="0" y="1272222"/>
            <a:ext cx="533400" cy="244476"/>
          </a:xfrm>
          <a:prstGeom prst="rect">
            <a:avLst/>
          </a:prstGeom>
        </p:spPr>
        <p:txBody>
          <a:bodyPr rtlCol="0"/>
          <a:lstStyle/>
          <a:p>
            <a:pPr marL="0" lvl="0" indent="0" algn="r" rtl="0">
              <a:spcBef>
                <a:spcPts val="0"/>
              </a:spcBef>
              <a:spcAft>
                <a:spcPts val="0"/>
              </a:spcAft>
              <a:buNone/>
            </a:pPr>
            <a:fld id="{00000000-1234-1234-1234-123412341234}" type="slidenum">
              <a:rPr lang="en-US" smtClean="0"/>
              <a:t>‹#›</a:t>
            </a:fld>
            <a:endParaRPr lang="en-US"/>
          </a:p>
        </p:txBody>
      </p:sp>
      <p:sp>
        <p:nvSpPr>
          <p:cNvPr id="12" name="Footer Placeholder 11"/>
          <p:cNvSpPr>
            <a:spLocks noGrp="1"/>
          </p:cNvSpPr>
          <p:nvPr>
            <p:ph type="ftr" sz="quarter" idx="17"/>
          </p:nvPr>
        </p:nvSpPr>
        <p:spPr>
          <a:xfrm>
            <a:off x="609600" y="6248206"/>
            <a:ext cx="5421083" cy="365125"/>
          </a:xfrm>
          <a:prstGeom prst="rect">
            <a:avLst/>
          </a:prstGeom>
        </p:spPr>
        <p:txBody>
          <a:bodyPr rtlCol="0"/>
          <a:lstStyle/>
          <a:p>
            <a:endParaRPr lang="en-US"/>
          </a:p>
        </p:txBody>
      </p:sp>
    </p:spTree>
    <p:extLst>
      <p:ext uri="{BB962C8B-B14F-4D97-AF65-F5344CB8AC3E}">
        <p14:creationId xmlns:p14="http://schemas.microsoft.com/office/powerpoint/2010/main" val="2622133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a:xfrm>
            <a:off x="8310699" y="6248401"/>
            <a:ext cx="410737" cy="365125"/>
          </a:xfrm>
          <a:prstGeom prst="ellipse">
            <a:avLst/>
          </a:prstGeom>
        </p:spPr>
        <p:txBody>
          <a:bodyPr rtlCol="0"/>
          <a:lstStyle/>
          <a:p>
            <a:r>
              <a:rPr lang="en-US"/>
              <a:t> </a:t>
            </a:r>
          </a:p>
        </p:txBody>
      </p:sp>
      <p:sp>
        <p:nvSpPr>
          <p:cNvPr id="12" name="Slide Number Placeholder 11"/>
          <p:cNvSpPr>
            <a:spLocks noGrp="1"/>
          </p:cNvSpPr>
          <p:nvPr>
            <p:ph type="sldNum" sz="quarter" idx="16"/>
          </p:nvPr>
        </p:nvSpPr>
        <p:spPr>
          <a:xfrm>
            <a:off x="0" y="1272222"/>
            <a:ext cx="533400" cy="244476"/>
          </a:xfrm>
          <a:prstGeom prst="rect">
            <a:avLst/>
          </a:prstGeom>
        </p:spPr>
        <p:txBody>
          <a:bodyPr rtlCol="0"/>
          <a:lstStyle/>
          <a:p>
            <a:pPr marL="0" lvl="0" indent="0" algn="r" rtl="0">
              <a:spcBef>
                <a:spcPts val="0"/>
              </a:spcBef>
              <a:spcAft>
                <a:spcPts val="0"/>
              </a:spcAft>
              <a:buNone/>
            </a:pPr>
            <a:fld id="{00000000-1234-1234-1234-123412341234}" type="slidenum">
              <a:rPr lang="en-US" smtClean="0"/>
              <a:t>‹#›</a:t>
            </a:fld>
            <a:endParaRPr lang="en-US"/>
          </a:p>
        </p:txBody>
      </p:sp>
      <p:sp>
        <p:nvSpPr>
          <p:cNvPr id="14" name="Footer Placeholder 13"/>
          <p:cNvSpPr>
            <a:spLocks noGrp="1"/>
          </p:cNvSpPr>
          <p:nvPr>
            <p:ph type="ftr" sz="quarter" idx="17"/>
          </p:nvPr>
        </p:nvSpPr>
        <p:spPr>
          <a:xfrm>
            <a:off x="609600" y="6248206"/>
            <a:ext cx="5421083" cy="365125"/>
          </a:xfrm>
          <a:prstGeom prst="rect">
            <a:avLst/>
          </a:prstGeom>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Edit Master text styles</a:t>
            </a:r>
          </a:p>
        </p:txBody>
      </p:sp>
    </p:spTree>
    <p:extLst>
      <p:ext uri="{BB962C8B-B14F-4D97-AF65-F5344CB8AC3E}">
        <p14:creationId xmlns:p14="http://schemas.microsoft.com/office/powerpoint/2010/main" val="338340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1"/>
            </a:lvl1pPr>
          </a:lstStyle>
          <a:p>
            <a:r>
              <a:rPr kumimoji="0" lang="en-US" dirty="0"/>
              <a:t>Click to edit Master title style</a:t>
            </a:r>
          </a:p>
        </p:txBody>
      </p:sp>
      <p:sp>
        <p:nvSpPr>
          <p:cNvPr id="3" name="Date Placeholder 2"/>
          <p:cNvSpPr>
            <a:spLocks noGrp="1"/>
          </p:cNvSpPr>
          <p:nvPr>
            <p:ph type="dt" sz="half" idx="10"/>
          </p:nvPr>
        </p:nvSpPr>
        <p:spPr>
          <a:xfrm>
            <a:off x="8310699" y="6248401"/>
            <a:ext cx="410737" cy="365125"/>
          </a:xfrm>
          <a:prstGeom prst="ellipse">
            <a:avLst/>
          </a:prstGeom>
        </p:spPr>
        <p:txBody>
          <a:bodyPr/>
          <a:lstStyle/>
          <a:p>
            <a:r>
              <a:rPr lang="en-US"/>
              <a:t> </a:t>
            </a:r>
          </a:p>
        </p:txBody>
      </p:sp>
      <p:sp>
        <p:nvSpPr>
          <p:cNvPr id="4" name="Footer Placeholder 3"/>
          <p:cNvSpPr>
            <a:spLocks noGrp="1"/>
          </p:cNvSpPr>
          <p:nvPr>
            <p:ph type="ftr" sz="quarter" idx="11"/>
          </p:nvPr>
        </p:nvSpPr>
        <p:spPr>
          <a:xfrm>
            <a:off x="609600" y="6248206"/>
            <a:ext cx="5421083"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339225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10699" y="6248401"/>
            <a:ext cx="410737" cy="365125"/>
          </a:xfrm>
          <a:prstGeom prst="ellipse">
            <a:avLst/>
          </a:prstGeom>
        </p:spPr>
        <p:txBody>
          <a:bodyPr/>
          <a:lstStyle/>
          <a:p>
            <a:r>
              <a:rPr lang="en-US"/>
              <a:t> </a:t>
            </a:r>
          </a:p>
        </p:txBody>
      </p:sp>
      <p:sp>
        <p:nvSpPr>
          <p:cNvPr id="3" name="Footer Placeholder 2"/>
          <p:cNvSpPr>
            <a:spLocks noGrp="1"/>
          </p:cNvSpPr>
          <p:nvPr>
            <p:ph type="ftr" sz="quarter" idx="11"/>
          </p:nvPr>
        </p:nvSpPr>
        <p:spPr>
          <a:xfrm>
            <a:off x="609600" y="6248206"/>
            <a:ext cx="5421083"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216347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86905"/>
            <a:ext cx="8077200" cy="869950"/>
          </a:xfrm>
        </p:spPr>
        <p:txBody>
          <a:bodyPr anchor="ctr"/>
          <a:lstStyle>
            <a:lvl1pPr algn="l">
              <a:buNone/>
              <a:defRPr sz="3200" b="1"/>
            </a:lvl1pPr>
          </a:lstStyle>
          <a:p>
            <a:r>
              <a:rPr kumimoji="0" lang="en-US" dirty="0"/>
              <a:t>Click to edit Master title style</a:t>
            </a:r>
          </a:p>
        </p:txBody>
      </p:sp>
      <p:sp>
        <p:nvSpPr>
          <p:cNvPr id="5" name="Date Placeholder 4"/>
          <p:cNvSpPr>
            <a:spLocks noGrp="1"/>
          </p:cNvSpPr>
          <p:nvPr>
            <p:ph type="dt" sz="half" idx="10"/>
          </p:nvPr>
        </p:nvSpPr>
        <p:spPr>
          <a:xfrm>
            <a:off x="8310699" y="6248401"/>
            <a:ext cx="410737" cy="365125"/>
          </a:xfrm>
          <a:prstGeom prst="ellipse">
            <a:avLst/>
          </a:prstGeom>
        </p:spPr>
        <p:txBody>
          <a:bodyPr/>
          <a:lstStyle/>
          <a:p>
            <a:r>
              <a:rPr lang="en-US"/>
              <a:t> </a:t>
            </a:r>
          </a:p>
        </p:txBody>
      </p:sp>
      <p:sp>
        <p:nvSpPr>
          <p:cNvPr id="6" name="Footer Placeholder 5"/>
          <p:cNvSpPr>
            <a:spLocks noGrp="1"/>
          </p:cNvSpPr>
          <p:nvPr>
            <p:ph type="ftr" sz="quarter" idx="11"/>
          </p:nvPr>
        </p:nvSpPr>
        <p:spPr>
          <a:xfrm>
            <a:off x="609600" y="6248206"/>
            <a:ext cx="542108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pPr marL="0" lvl="0" indent="0" algn="r" rtl="0">
              <a:spcBef>
                <a:spcPts val="0"/>
              </a:spcBef>
              <a:spcAft>
                <a:spcPts val="0"/>
              </a:spcAft>
              <a:buNone/>
            </a:pPr>
            <a:fld id="{00000000-1234-1234-1234-123412341234}"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336543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Autofit/>
          </a:bodyPr>
          <a:lstStyle/>
          <a:p>
            <a:r>
              <a:rPr kumimoji="0" lang="en-US" dirty="0"/>
              <a:t>Click to edit Master title style</a:t>
            </a:r>
          </a:p>
        </p:txBody>
      </p:sp>
      <p:sp>
        <p:nvSpPr>
          <p:cNvPr id="13" name="Text Placeholder 12"/>
          <p:cNvSpPr>
            <a:spLocks noGrp="1"/>
          </p:cNvSpPr>
          <p:nvPr>
            <p:ph type="body" idx="1"/>
          </p:nvPr>
        </p:nvSpPr>
        <p:spPr>
          <a:xfrm>
            <a:off x="612648" y="1613079"/>
            <a:ext cx="8153400" cy="4526280"/>
          </a:xfrm>
          <a:prstGeom prst="rect">
            <a:avLst/>
          </a:prstGeom>
        </p:spPr>
        <p:txBody>
          <a:bodyPr vert="horz">
            <a:normAutofit/>
          </a:bodyPr>
          <a:lstStyle/>
          <a:p>
            <a:pPr lvl="0" eaLnBrk="1" latinLnBrk="0" hangingPunct="1"/>
            <a:r>
              <a:rPr kumimoji="0" lang="en-US" dirty="0"/>
              <a:t>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8310699" y="6248401"/>
            <a:ext cx="410737" cy="365125"/>
          </a:xfrm>
          <a:prstGeom prst="ellipse">
            <a:avLst/>
          </a:prstGeom>
          <a:solidFill>
            <a:schemeClr val="accent2"/>
          </a:solidFill>
        </p:spPr>
        <p:txBody>
          <a:bodyPr vert="horz" anchor="ctr" anchorCtr="0"/>
          <a:lstStyle>
            <a:lvl1pPr algn="l" eaLnBrk="1" latinLnBrk="0" hangingPunct="1">
              <a:defRPr kumimoji="0" sz="1400">
                <a:solidFill>
                  <a:schemeClr val="tx2"/>
                </a:solidFill>
              </a:defRPr>
            </a:lvl1pPr>
          </a:lstStyle>
          <a:p>
            <a:r>
              <a:rPr lang="en-US"/>
              <a:t> </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Rectangle 1">
            <a:extLst>
              <a:ext uri="{FF2B5EF4-FFF2-40B4-BE49-F238E27FC236}">
                <a16:creationId xmlns:a16="http://schemas.microsoft.com/office/drawing/2014/main" id="{573AF757-9B76-5F41-A0E4-19986A11FEA9}"/>
              </a:ext>
            </a:extLst>
          </p:cNvPr>
          <p:cNvSpPr/>
          <p:nvPr userDrawn="1"/>
        </p:nvSpPr>
        <p:spPr>
          <a:xfrm>
            <a:off x="27710" y="1276009"/>
            <a:ext cx="533400" cy="246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635764"/>
      </p:ext>
    </p:extLst>
  </p:cSld>
  <p:clrMap bg1="lt1" tx1="dk1" bg2="lt2" tx2="dk2" accent1="accent1" accent2="accent2" accent3="accent3" accent4="accent4" accent5="accent5" accent6="accent6" hlink="hlink" folHlink="folHlink"/>
  <p:sldLayoutIdLst>
    <p:sldLayoutId id="2147483874"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 id="2147483867" r:id="rId13"/>
    <p:sldLayoutId id="2147483868" r:id="rId14"/>
    <p:sldLayoutId id="2147483869" r:id="rId15"/>
    <p:sldLayoutId id="2147483875" r:id="rId16"/>
    <p:sldLayoutId id="2147483876" r:id="rId17"/>
    <p:sldLayoutId id="2147483877" r:id="rId18"/>
    <p:sldLayoutId id="2147483879" r:id="rId19"/>
    <p:sldLayoutId id="2147483881" r:id="rId20"/>
    <p:sldLayoutId id="2147483882" r:id="rId21"/>
    <p:sldLayoutId id="2147483886" r:id="rId22"/>
    <p:sldLayoutId id="2147483883" r:id="rId23"/>
    <p:sldLayoutId id="2147483884" r:id="rId24"/>
    <p:sldLayoutId id="2147483880" r:id="rId25"/>
    <p:sldLayoutId id="2147483885" r:id="rId26"/>
    <p:sldLayoutId id="2147483870" r:id="rId27"/>
    <p:sldLayoutId id="2147483871" r:id="rId28"/>
    <p:sldLayoutId id="2147483872" r:id="rId29"/>
    <p:sldLayoutId id="2147483873" r:id="rId30"/>
    <p:sldLayoutId id="2147483887" r:id="rId31"/>
    <p:sldLayoutId id="2147483888" r:id="rId32"/>
    <p:sldLayoutId id="2147483889" r:id="rId33"/>
    <p:sldLayoutId id="2147483890" r:id="rId34"/>
    <p:sldLayoutId id="2147483891" r:id="rId35"/>
    <p:sldLayoutId id="2147483892" r:id="rId36"/>
  </p:sldLayoutIdLst>
  <p:hf hdr="0" ftr="0" dt="0"/>
  <p:txStyles>
    <p:titleStyle>
      <a:lvl1pPr algn="l" rtl="0" eaLnBrk="1" latinLnBrk="0" hangingPunct="1">
        <a:spcBef>
          <a:spcPct val="0"/>
        </a:spcBef>
        <a:buNone/>
        <a:defRPr kumimoji="0" sz="3200" b="1" kern="1200">
          <a:solidFill>
            <a:schemeClr val="tx2">
              <a:lumMod val="50000"/>
            </a:schemeClr>
          </a:solidFill>
          <a:latin typeface="Copperplate" panose="02000504000000020004" pitchFamily="2" charset="77"/>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Garamond" panose="02020404030301010803" pitchFamily="18" charset="0"/>
          <a:ea typeface="+mn-ea"/>
          <a:cs typeface="Arial" panose="020B0604020202020204" pitchFamily="34" charset="0"/>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Garamond" panose="02020404030301010803" pitchFamily="18" charset="0"/>
          <a:ea typeface="+mn-ea"/>
          <a:cs typeface="Arial" panose="020B0604020202020204" pitchFamily="34" charset="0"/>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Garamond" panose="02020404030301010803" pitchFamily="18" charset="0"/>
          <a:ea typeface="+mn-ea"/>
          <a:cs typeface="Arial" panose="020B0604020202020204" pitchFamily="34" charset="0"/>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Garamond" panose="02020404030301010803" pitchFamily="18" charset="0"/>
          <a:ea typeface="+mn-ea"/>
          <a:cs typeface="Arial" panose="020B0604020202020204" pitchFamily="34" charset="0"/>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Garamond" panose="02020404030301010803" pitchFamily="18" charset="0"/>
          <a:ea typeface="+mn-ea"/>
          <a:cs typeface="Arial" panose="020B0604020202020204" pitchFamily="34" charset="0"/>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A048050-FAC7-CC43-BB31-66C4A50DBCF7}"/>
              </a:ext>
            </a:extLst>
          </p:cNvPr>
          <p:cNvSpPr>
            <a:spLocks noGrp="1"/>
          </p:cNvSpPr>
          <p:nvPr>
            <p:ph type="ctrTitle"/>
          </p:nvPr>
        </p:nvSpPr>
        <p:spPr/>
        <p:txBody>
          <a:bodyPr/>
          <a:lstStyle/>
          <a:p>
            <a:r>
              <a:rPr lang="en-US" dirty="0" err="1"/>
              <a:t>D</a:t>
            </a:r>
            <a:r>
              <a:rPr lang="en-US" sz="2800" dirty="0" err="1"/>
              <a:t>i</a:t>
            </a:r>
            <a:r>
              <a:rPr lang="en-US" dirty="0" err="1"/>
              <a:t>sC</a:t>
            </a:r>
            <a:r>
              <a:rPr lang="en-US" dirty="0"/>
              <a:t> DEBRIEF</a:t>
            </a:r>
          </a:p>
        </p:txBody>
      </p:sp>
      <p:sp>
        <p:nvSpPr>
          <p:cNvPr id="7" name="Subtitle 6">
            <a:extLst>
              <a:ext uri="{FF2B5EF4-FFF2-40B4-BE49-F238E27FC236}">
                <a16:creationId xmlns:a16="http://schemas.microsoft.com/office/drawing/2014/main" id="{50B5753B-90BA-6A4B-ABD2-3D43094AA603}"/>
              </a:ext>
            </a:extLst>
          </p:cNvPr>
          <p:cNvSpPr>
            <a:spLocks noGrp="1"/>
          </p:cNvSpPr>
          <p:nvPr>
            <p:ph type="subTitle" idx="1"/>
          </p:nvPr>
        </p:nvSpPr>
        <p:spPr/>
        <p:txBody>
          <a:bodyPr/>
          <a:lstStyle/>
          <a:p>
            <a:r>
              <a:rPr lang="en-US" dirty="0"/>
              <a:t>THIS Team</a:t>
            </a:r>
          </a:p>
        </p:txBody>
      </p:sp>
      <p:sp>
        <p:nvSpPr>
          <p:cNvPr id="8" name="Oval 7">
            <a:extLst>
              <a:ext uri="{FF2B5EF4-FFF2-40B4-BE49-F238E27FC236}">
                <a16:creationId xmlns:a16="http://schemas.microsoft.com/office/drawing/2014/main" id="{57286073-5A08-714D-8E9D-DADB51563949}"/>
              </a:ext>
            </a:extLst>
          </p:cNvPr>
          <p:cNvSpPr>
            <a:spLocks/>
          </p:cNvSpPr>
          <p:nvPr/>
        </p:nvSpPr>
        <p:spPr>
          <a:xfrm>
            <a:off x="2770908" y="3006438"/>
            <a:ext cx="73152" cy="73152"/>
          </a:xfrm>
          <a:prstGeom prst="ellips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89AE2C5B-E215-EC4D-80FB-FBF988AAA444}"/>
              </a:ext>
            </a:extLst>
          </p:cNvPr>
          <p:cNvSpPr txBox="1"/>
          <p:nvPr/>
        </p:nvSpPr>
        <p:spPr>
          <a:xfrm>
            <a:off x="235527" y="6234545"/>
            <a:ext cx="1757212" cy="307777"/>
          </a:xfrm>
          <a:prstGeom prst="rect">
            <a:avLst/>
          </a:prstGeom>
          <a:noFill/>
        </p:spPr>
        <p:txBody>
          <a:bodyPr wrap="none" rtlCol="0">
            <a:spAutoFit/>
          </a:bodyPr>
          <a:lstStyle/>
          <a:p>
            <a:r>
              <a:rPr lang="en-US" dirty="0">
                <a:solidFill>
                  <a:schemeClr val="bg1"/>
                </a:solidFill>
                <a:latin typeface="Copperplate" panose="02000504000000020004" pitchFamily="2" charset="77"/>
              </a:rPr>
              <a:t>October 30, 2020</a:t>
            </a:r>
          </a:p>
        </p:txBody>
      </p:sp>
      <p:grpSp>
        <p:nvGrpSpPr>
          <p:cNvPr id="5" name="Group 4">
            <a:extLst>
              <a:ext uri="{FF2B5EF4-FFF2-40B4-BE49-F238E27FC236}">
                <a16:creationId xmlns:a16="http://schemas.microsoft.com/office/drawing/2014/main" id="{5D08C24D-7832-3C43-8F29-7A0DD4EB38D2}"/>
              </a:ext>
            </a:extLst>
          </p:cNvPr>
          <p:cNvGrpSpPr/>
          <p:nvPr/>
        </p:nvGrpSpPr>
        <p:grpSpPr>
          <a:xfrm>
            <a:off x="2844060" y="3588328"/>
            <a:ext cx="2369127" cy="1471556"/>
            <a:chOff x="2844060" y="3588328"/>
            <a:chExt cx="2369127" cy="1471556"/>
          </a:xfrm>
        </p:grpSpPr>
        <p:pic>
          <p:nvPicPr>
            <p:cNvPr id="3" name="Picture 2">
              <a:extLst>
                <a:ext uri="{FF2B5EF4-FFF2-40B4-BE49-F238E27FC236}">
                  <a16:creationId xmlns:a16="http://schemas.microsoft.com/office/drawing/2014/main" id="{84685477-6152-7145-9C35-4056286DF8C4}"/>
                </a:ext>
              </a:extLst>
            </p:cNvPr>
            <p:cNvPicPr>
              <a:picLocks noChangeAspect="1"/>
            </p:cNvPicPr>
            <p:nvPr/>
          </p:nvPicPr>
          <p:blipFill rotWithShape="1">
            <a:blip r:embed="rId2"/>
            <a:srcRect l="15421" t="10670" r="14185" b="37655"/>
            <a:stretch/>
          </p:blipFill>
          <p:spPr>
            <a:xfrm>
              <a:off x="2844060" y="3588328"/>
              <a:ext cx="2369127" cy="1246909"/>
            </a:xfrm>
            <a:prstGeom prst="rect">
              <a:avLst/>
            </a:prstGeom>
          </p:spPr>
        </p:pic>
        <p:sp>
          <p:nvSpPr>
            <p:cNvPr id="4" name="TextBox 3">
              <a:extLst>
                <a:ext uri="{FF2B5EF4-FFF2-40B4-BE49-F238E27FC236}">
                  <a16:creationId xmlns:a16="http://schemas.microsoft.com/office/drawing/2014/main" id="{00E3DAB6-C2DC-6B41-AFDD-4415FEE81982}"/>
                </a:ext>
              </a:extLst>
            </p:cNvPr>
            <p:cNvSpPr txBox="1"/>
            <p:nvPr/>
          </p:nvSpPr>
          <p:spPr>
            <a:xfrm>
              <a:off x="3366651" y="4752107"/>
              <a:ext cx="1327608" cy="307777"/>
            </a:xfrm>
            <a:prstGeom prst="rect">
              <a:avLst/>
            </a:prstGeom>
            <a:noFill/>
          </p:spPr>
          <p:txBody>
            <a:bodyPr wrap="none" rtlCol="0">
              <a:spAutoFit/>
            </a:bodyPr>
            <a:lstStyle/>
            <a:p>
              <a:r>
                <a:rPr lang="en-US" b="1" dirty="0">
                  <a:solidFill>
                    <a:srgbClr val="005627"/>
                  </a:solidFill>
                  <a:latin typeface="Bodoni 72 Oldstyle Book" pitchFamily="2" charset="0"/>
                </a:rPr>
                <a:t>MY COMPANY </a:t>
              </a:r>
            </a:p>
          </p:txBody>
        </p:sp>
      </p:grpSp>
    </p:spTree>
    <p:extLst>
      <p:ext uri="{BB962C8B-B14F-4D97-AF65-F5344CB8AC3E}">
        <p14:creationId xmlns:p14="http://schemas.microsoft.com/office/powerpoint/2010/main" val="2919631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A5B61-D3D6-EC4C-8E11-2F3EFC08D304}"/>
              </a:ext>
            </a:extLst>
          </p:cNvPr>
          <p:cNvSpPr>
            <a:spLocks noGrp="1"/>
          </p:cNvSpPr>
          <p:nvPr>
            <p:ph type="title"/>
          </p:nvPr>
        </p:nvSpPr>
        <p:spPr/>
        <p:txBody>
          <a:bodyPr/>
          <a:lstStyle/>
          <a:p>
            <a:r>
              <a:rPr lang="en-US" dirty="0"/>
              <a:t>Your DiSC Style</a:t>
            </a:r>
          </a:p>
        </p:txBody>
      </p:sp>
      <p:pic>
        <p:nvPicPr>
          <p:cNvPr id="4" name="Picture 3">
            <a:extLst>
              <a:ext uri="{FF2B5EF4-FFF2-40B4-BE49-F238E27FC236}">
                <a16:creationId xmlns:a16="http://schemas.microsoft.com/office/drawing/2014/main" id="{C8B55917-CC00-9448-A321-E1392C681E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5878" y="2453311"/>
            <a:ext cx="3342633" cy="3342633"/>
          </a:xfrm>
          <a:prstGeom prst="rect">
            <a:avLst/>
          </a:prstGeom>
        </p:spPr>
      </p:pic>
      <p:sp>
        <p:nvSpPr>
          <p:cNvPr id="11" name="Oval 10">
            <a:extLst>
              <a:ext uri="{FF2B5EF4-FFF2-40B4-BE49-F238E27FC236}">
                <a16:creationId xmlns:a16="http://schemas.microsoft.com/office/drawing/2014/main" id="{D294B413-4051-554A-A60A-CBBA1A5FD410}"/>
              </a:ext>
            </a:extLst>
          </p:cNvPr>
          <p:cNvSpPr/>
          <p:nvPr/>
        </p:nvSpPr>
        <p:spPr>
          <a:xfrm>
            <a:off x="1979584" y="4685068"/>
            <a:ext cx="137160" cy="137160"/>
          </a:xfrm>
          <a:prstGeom prst="ellipse">
            <a:avLst/>
          </a:prstGeom>
          <a:solidFill>
            <a:schemeClr val="tx1"/>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sz="2000">
              <a:solidFill>
                <a:schemeClr val="tx1"/>
              </a:solidFill>
            </a:endParaRPr>
          </a:p>
        </p:txBody>
      </p:sp>
      <p:sp>
        <p:nvSpPr>
          <p:cNvPr id="10" name="Oval 9">
            <a:extLst>
              <a:ext uri="{FF2B5EF4-FFF2-40B4-BE49-F238E27FC236}">
                <a16:creationId xmlns:a16="http://schemas.microsoft.com/office/drawing/2014/main" id="{00980DB3-80CC-0943-891A-E1FE1A49F469}"/>
              </a:ext>
            </a:extLst>
          </p:cNvPr>
          <p:cNvSpPr/>
          <p:nvPr/>
        </p:nvSpPr>
        <p:spPr>
          <a:xfrm>
            <a:off x="1966881" y="2276640"/>
            <a:ext cx="137160" cy="137160"/>
          </a:xfrm>
          <a:prstGeom prst="ellipse">
            <a:avLst/>
          </a:prstGeom>
          <a:solidFill>
            <a:schemeClr val="tx1"/>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sz="2000">
              <a:solidFill>
                <a:schemeClr val="tx1"/>
              </a:solidFill>
            </a:endParaRPr>
          </a:p>
        </p:txBody>
      </p:sp>
      <p:sp>
        <p:nvSpPr>
          <p:cNvPr id="13" name="Oval 12">
            <a:extLst>
              <a:ext uri="{FF2B5EF4-FFF2-40B4-BE49-F238E27FC236}">
                <a16:creationId xmlns:a16="http://schemas.microsoft.com/office/drawing/2014/main" id="{53B49EA1-F049-8140-AADE-418888744437}"/>
              </a:ext>
            </a:extLst>
          </p:cNvPr>
          <p:cNvSpPr/>
          <p:nvPr/>
        </p:nvSpPr>
        <p:spPr>
          <a:xfrm>
            <a:off x="1966881" y="2902004"/>
            <a:ext cx="137160" cy="137160"/>
          </a:xfrm>
          <a:prstGeom prst="ellipse">
            <a:avLst/>
          </a:prstGeom>
          <a:solidFill>
            <a:schemeClr val="tx1"/>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sz="2000">
              <a:solidFill>
                <a:schemeClr val="tx1"/>
              </a:solidFill>
            </a:endParaRPr>
          </a:p>
        </p:txBody>
      </p:sp>
      <p:sp>
        <p:nvSpPr>
          <p:cNvPr id="16" name="Oval 15">
            <a:extLst>
              <a:ext uri="{FF2B5EF4-FFF2-40B4-BE49-F238E27FC236}">
                <a16:creationId xmlns:a16="http://schemas.microsoft.com/office/drawing/2014/main" id="{E0358D06-F2B8-3F49-AAAA-2451A3B5CA8D}"/>
              </a:ext>
            </a:extLst>
          </p:cNvPr>
          <p:cNvSpPr/>
          <p:nvPr/>
        </p:nvSpPr>
        <p:spPr>
          <a:xfrm>
            <a:off x="1967577" y="3499304"/>
            <a:ext cx="137160" cy="137160"/>
          </a:xfrm>
          <a:prstGeom prst="ellipse">
            <a:avLst/>
          </a:prstGeom>
          <a:solidFill>
            <a:schemeClr val="tx1"/>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sz="2000">
              <a:solidFill>
                <a:schemeClr val="tx1"/>
              </a:solidFill>
            </a:endParaRPr>
          </a:p>
        </p:txBody>
      </p:sp>
      <p:sp>
        <p:nvSpPr>
          <p:cNvPr id="17" name="Oval 16">
            <a:extLst>
              <a:ext uri="{FF2B5EF4-FFF2-40B4-BE49-F238E27FC236}">
                <a16:creationId xmlns:a16="http://schemas.microsoft.com/office/drawing/2014/main" id="{C3125A77-2F27-CE46-A1CE-3BC105BA4CD9}"/>
              </a:ext>
            </a:extLst>
          </p:cNvPr>
          <p:cNvSpPr/>
          <p:nvPr/>
        </p:nvSpPr>
        <p:spPr>
          <a:xfrm>
            <a:off x="1979584" y="4096604"/>
            <a:ext cx="137160" cy="137160"/>
          </a:xfrm>
          <a:prstGeom prst="ellipse">
            <a:avLst/>
          </a:prstGeom>
          <a:solidFill>
            <a:schemeClr val="tx1"/>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sz="2000">
              <a:solidFill>
                <a:schemeClr val="tx1"/>
              </a:solidFill>
            </a:endParaRPr>
          </a:p>
        </p:txBody>
      </p:sp>
    </p:spTree>
    <p:extLst>
      <p:ext uri="{BB962C8B-B14F-4D97-AF65-F5344CB8AC3E}">
        <p14:creationId xmlns:p14="http://schemas.microsoft.com/office/powerpoint/2010/main" val="3488174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ga508add1f7_0_0"/>
          <p:cNvSpPr txBox="1">
            <a:spLocks noGrp="1"/>
          </p:cNvSpPr>
          <p:nvPr>
            <p:ph type="title"/>
          </p:nvPr>
        </p:nvSpPr>
        <p:spPr>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a:t>Priorities</a:t>
            </a:r>
            <a:endParaRPr/>
          </a:p>
        </p:txBody>
      </p:sp>
      <p:sp>
        <p:nvSpPr>
          <p:cNvPr id="2" name="Slide Number Placeholder 1">
            <a:extLst>
              <a:ext uri="{FF2B5EF4-FFF2-40B4-BE49-F238E27FC236}">
                <a16:creationId xmlns:a16="http://schemas.microsoft.com/office/drawing/2014/main" id="{8CC022F4-C5CF-1944-919A-304B6638FDB9}"/>
              </a:ext>
            </a:extLst>
          </p:cNvPr>
          <p:cNvSpPr>
            <a:spLocks noGrp="1"/>
          </p:cNvSpPr>
          <p:nvPr>
            <p:ph type="sldNum" sz="quarter" idx="12"/>
          </p:nvPr>
        </p:nvSpPr>
        <p:spPr/>
        <p:txBody>
          <a:bodyPr/>
          <a:lstStyle/>
          <a:p>
            <a:pPr marL="0" lvl="0" indent="0" algn="r" rtl="0">
              <a:spcBef>
                <a:spcPts val="0"/>
              </a:spcBef>
              <a:spcAft>
                <a:spcPts val="0"/>
              </a:spcAft>
              <a:buNone/>
            </a:pPr>
            <a:r>
              <a:rPr lang="en-US" dirty="0"/>
              <a:t> </a:t>
            </a:r>
          </a:p>
        </p:txBody>
      </p:sp>
      <p:pic>
        <p:nvPicPr>
          <p:cNvPr id="5" name="Picture 4">
            <a:extLst>
              <a:ext uri="{FF2B5EF4-FFF2-40B4-BE49-F238E27FC236}">
                <a16:creationId xmlns:a16="http://schemas.microsoft.com/office/drawing/2014/main" id="{4C48DF7E-4BD1-9149-B92B-97BCF4167C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5180" y="2689228"/>
            <a:ext cx="3124031" cy="3108960"/>
          </a:xfrm>
          <a:prstGeom prst="rect">
            <a:avLst/>
          </a:prstGeom>
        </p:spPr>
      </p:pic>
      <p:sp>
        <p:nvSpPr>
          <p:cNvPr id="6" name="Donut 5">
            <a:extLst>
              <a:ext uri="{FF2B5EF4-FFF2-40B4-BE49-F238E27FC236}">
                <a16:creationId xmlns:a16="http://schemas.microsoft.com/office/drawing/2014/main" id="{6452577A-0C40-1D4F-A4D0-70B56FC99AD5}"/>
              </a:ext>
            </a:extLst>
          </p:cNvPr>
          <p:cNvSpPr>
            <a:spLocks noChangeAspect="1"/>
          </p:cNvSpPr>
          <p:nvPr/>
        </p:nvSpPr>
        <p:spPr>
          <a:xfrm>
            <a:off x="5185514" y="2696427"/>
            <a:ext cx="3108960" cy="3108960"/>
          </a:xfrm>
          <a:prstGeom prst="donut">
            <a:avLst>
              <a:gd name="adj" fmla="val 4226"/>
            </a:avLst>
          </a:prstGeom>
          <a:solidFill>
            <a:srgbClr val="FFFF00">
              <a:alpha val="27000"/>
            </a:srgbClr>
          </a:solidFill>
          <a:ln>
            <a:noFill/>
          </a:ln>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4" name="Content Placeholder 3">
            <a:extLst>
              <a:ext uri="{FF2B5EF4-FFF2-40B4-BE49-F238E27FC236}">
                <a16:creationId xmlns:a16="http://schemas.microsoft.com/office/drawing/2014/main" id="{894CAD44-6FF3-BC4E-8489-82A4B4E17571}"/>
              </a:ext>
            </a:extLst>
          </p:cNvPr>
          <p:cNvSpPr>
            <a:spLocks noGrp="1"/>
          </p:cNvSpPr>
          <p:nvPr>
            <p:ph sz="quarter" idx="1"/>
          </p:nvPr>
        </p:nvSpPr>
        <p:spPr>
          <a:xfrm>
            <a:off x="612648" y="1600200"/>
            <a:ext cx="4652079" cy="4495800"/>
          </a:xfrm>
        </p:spPr>
        <p:txBody>
          <a:bodyPr/>
          <a:lstStyle/>
          <a:p>
            <a:r>
              <a:rPr lang="en-US" dirty="0"/>
              <a:t>Your priority</a:t>
            </a:r>
          </a:p>
          <a:p>
            <a:r>
              <a:rPr lang="en-US" dirty="0"/>
              <a:t>How does it show up for you in your work?</a:t>
            </a:r>
          </a:p>
          <a:p>
            <a:r>
              <a:rPr lang="en-US" dirty="0"/>
              <a:t>Across the circle…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21" presetClass="entr" presetSubtype="8" fill="hold"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8)">
                                      <p:cBhvr>
                                        <p:cTn id="10" dur="3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13"/>
          <p:cNvSpPr txBox="1">
            <a:spLocks noGrp="1"/>
          </p:cNvSpPr>
          <p:nvPr>
            <p:ph type="title"/>
          </p:nvPr>
        </p:nvSpPr>
        <p:spPr>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BA0C2F"/>
              </a:buClr>
              <a:buSzPts val="3200"/>
              <a:buFont typeface="Cabin"/>
              <a:buNone/>
            </a:pPr>
            <a:r>
              <a:rPr lang="en-US" sz="3200" b="1">
                <a:solidFill>
                  <a:schemeClr val="dk2"/>
                </a:solidFill>
              </a:rPr>
              <a:t>Motivators &amp; Stressors</a:t>
            </a:r>
            <a:endParaRPr/>
          </a:p>
        </p:txBody>
      </p:sp>
      <p:pic>
        <p:nvPicPr>
          <p:cNvPr id="2" name="Picture 1">
            <a:extLst>
              <a:ext uri="{FF2B5EF4-FFF2-40B4-BE49-F238E27FC236}">
                <a16:creationId xmlns:a16="http://schemas.microsoft.com/office/drawing/2014/main" id="{33DA13B0-DC04-1D4B-9A21-A1805618D39D}"/>
              </a:ext>
            </a:extLst>
          </p:cNvPr>
          <p:cNvPicPr>
            <a:picLocks noChangeAspect="1"/>
          </p:cNvPicPr>
          <p:nvPr/>
        </p:nvPicPr>
        <p:blipFill>
          <a:blip r:embed="rId3"/>
          <a:stretch>
            <a:fillRect/>
          </a:stretch>
        </p:blipFill>
        <p:spPr>
          <a:xfrm>
            <a:off x="5007769" y="1695880"/>
            <a:ext cx="3766274" cy="4778815"/>
          </a:xfrm>
          <a:prstGeom prst="rect">
            <a:avLst/>
          </a:prstGeom>
          <a:ln>
            <a:noFill/>
          </a:ln>
          <a:effectLst>
            <a:outerShdw blurRad="190500" algn="tl" rotWithShape="0">
              <a:srgbClr val="000000">
                <a:alpha val="70000"/>
              </a:srgbClr>
            </a:outerShdw>
          </a:effectLst>
        </p:spPr>
      </p:pic>
      <p:sp>
        <p:nvSpPr>
          <p:cNvPr id="8" name="Line 5">
            <a:extLst>
              <a:ext uri="{FF2B5EF4-FFF2-40B4-BE49-F238E27FC236}">
                <a16:creationId xmlns:a16="http://schemas.microsoft.com/office/drawing/2014/main" id="{4EDC256E-2FAE-0043-B167-3227EFE73B84}"/>
              </a:ext>
            </a:extLst>
          </p:cNvPr>
          <p:cNvSpPr>
            <a:spLocks noChangeShapeType="1"/>
          </p:cNvSpPr>
          <p:nvPr/>
        </p:nvSpPr>
        <p:spPr bwMode="auto">
          <a:xfrm>
            <a:off x="5425049" y="3561066"/>
            <a:ext cx="841250" cy="12128"/>
          </a:xfrm>
          <a:prstGeom prst="line">
            <a:avLst/>
          </a:prstGeom>
          <a:noFill/>
          <a:ln w="25400">
            <a:solidFill>
              <a:srgbClr val="FF0000"/>
            </a:solidFill>
            <a:round/>
            <a:headEnd/>
            <a:tailEnd/>
          </a:ln>
          <a:effectLst/>
        </p:spPr>
        <p:txBody>
          <a:bodyPr>
            <a:prstTxWarp prst="textNoShape">
              <a:avLst/>
            </a:prstTxWarp>
          </a:bodyPr>
          <a:lstStyle/>
          <a:p>
            <a:endParaRPr lang="en-US"/>
          </a:p>
        </p:txBody>
      </p:sp>
      <p:sp>
        <p:nvSpPr>
          <p:cNvPr id="9" name="Line 5">
            <a:extLst>
              <a:ext uri="{FF2B5EF4-FFF2-40B4-BE49-F238E27FC236}">
                <a16:creationId xmlns:a16="http://schemas.microsoft.com/office/drawing/2014/main" id="{3E6DB0B3-0F6F-3D46-86F0-A15AF92FF654}"/>
              </a:ext>
            </a:extLst>
          </p:cNvPr>
          <p:cNvSpPr>
            <a:spLocks noChangeShapeType="1"/>
          </p:cNvSpPr>
          <p:nvPr/>
        </p:nvSpPr>
        <p:spPr bwMode="auto">
          <a:xfrm>
            <a:off x="5396916" y="5232223"/>
            <a:ext cx="841247" cy="0"/>
          </a:xfrm>
          <a:prstGeom prst="line">
            <a:avLst/>
          </a:prstGeom>
          <a:noFill/>
          <a:ln w="25400">
            <a:solidFill>
              <a:srgbClr val="FF0000"/>
            </a:solidFill>
            <a:round/>
            <a:headEnd/>
            <a:tailEnd/>
          </a:ln>
          <a:effectLst/>
        </p:spPr>
        <p:txBody>
          <a:bodyPr>
            <a:prstTxWarp prst="textNoShape">
              <a:avLst/>
            </a:prstTxWarp>
          </a:bodyPr>
          <a:lstStyle/>
          <a:p>
            <a:endParaRPr lang="en-US"/>
          </a:p>
        </p:txBody>
      </p:sp>
      <p:sp>
        <p:nvSpPr>
          <p:cNvPr id="10" name="Content Placeholder 9">
            <a:extLst>
              <a:ext uri="{FF2B5EF4-FFF2-40B4-BE49-F238E27FC236}">
                <a16:creationId xmlns:a16="http://schemas.microsoft.com/office/drawing/2014/main" id="{DBE0857E-8210-7740-A92E-0CC33565FE62}"/>
              </a:ext>
            </a:extLst>
          </p:cNvPr>
          <p:cNvSpPr>
            <a:spLocks noGrp="1"/>
          </p:cNvSpPr>
          <p:nvPr>
            <p:ph sz="quarter" idx="1"/>
          </p:nvPr>
        </p:nvSpPr>
        <p:spPr>
          <a:xfrm>
            <a:off x="612648" y="1600200"/>
            <a:ext cx="4100029" cy="4495800"/>
          </a:xfrm>
        </p:spPr>
        <p:txBody>
          <a:bodyPr>
            <a:normAutofit/>
          </a:bodyPr>
          <a:lstStyle/>
          <a:p>
            <a:pPr lvl="0"/>
            <a:r>
              <a:rPr lang="en-US" dirty="0"/>
              <a:t>Highlight one for each </a:t>
            </a:r>
          </a:p>
          <a:p>
            <a:pPr lvl="1"/>
            <a:r>
              <a:rPr lang="en-US" dirty="0"/>
              <a:t>I get paid for this </a:t>
            </a:r>
            <a:r>
              <a:rPr lang="en-US" sz="2800" dirty="0">
                <a:solidFill>
                  <a:srgbClr val="FF0000"/>
                </a:solidFill>
              </a:rPr>
              <a:t>?!</a:t>
            </a:r>
            <a:endParaRPr lang="en-US" dirty="0"/>
          </a:p>
          <a:p>
            <a:pPr lvl="1"/>
            <a:r>
              <a:rPr lang="en-US" dirty="0"/>
              <a:t>I get paid for this </a:t>
            </a:r>
            <a:r>
              <a:rPr lang="en-US" sz="2800" dirty="0">
                <a:solidFill>
                  <a:srgbClr val="FF0000"/>
                </a:solidFill>
              </a:rPr>
              <a:t>!!</a:t>
            </a:r>
          </a:p>
          <a:p>
            <a:pPr marL="0" indent="0">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21"/>
          <p:cNvSpPr txBox="1">
            <a:spLocks noGrp="1"/>
          </p:cNvSpPr>
          <p:nvPr>
            <p:ph type="body" idx="1"/>
          </p:nvPr>
        </p:nvSpPr>
        <p:spPr>
          <a:prstGeom prst="rect">
            <a:avLst/>
          </a:prstGeom>
          <a:noFill/>
          <a:ln>
            <a:noFill/>
          </a:ln>
        </p:spPr>
        <p:txBody>
          <a:bodyPr spcFirstLastPara="1" wrap="square" lIns="91425" tIns="91425" rIns="91425" bIns="91425" anchor="t" anchorCtr="0">
            <a:noAutofit/>
          </a:bodyPr>
          <a:lstStyle/>
          <a:p>
            <a:pPr marL="457200" lvl="0" indent="-400050" algn="l" rtl="0">
              <a:lnSpc>
                <a:spcPct val="100000"/>
              </a:lnSpc>
              <a:spcBef>
                <a:spcPts val="0"/>
              </a:spcBef>
              <a:spcAft>
                <a:spcPts val="0"/>
              </a:spcAft>
              <a:buSzPts val="2700"/>
              <a:buChar char="•"/>
            </a:pPr>
            <a:r>
              <a:rPr lang="en-US" sz="2700" dirty="0"/>
              <a:t>Overview of styles (page 7)</a:t>
            </a:r>
            <a:endParaRPr sz="2700" dirty="0"/>
          </a:p>
          <a:p>
            <a:pPr marL="457200" lvl="0" indent="-400050" algn="l" rtl="0">
              <a:lnSpc>
                <a:spcPct val="100000"/>
              </a:lnSpc>
              <a:spcBef>
                <a:spcPts val="0"/>
              </a:spcBef>
              <a:spcAft>
                <a:spcPts val="0"/>
              </a:spcAft>
              <a:buSzPts val="2700"/>
              <a:buChar char="•"/>
            </a:pPr>
            <a:r>
              <a:rPr lang="en-US" sz="2700" dirty="0"/>
              <a:t>Understanding reactions (pages 8-11)</a:t>
            </a:r>
            <a:endParaRPr sz="2700" dirty="0"/>
          </a:p>
          <a:p>
            <a:pPr marL="457200" lvl="0" indent="-400050" algn="l" rtl="0">
              <a:lnSpc>
                <a:spcPct val="100000"/>
              </a:lnSpc>
              <a:spcBef>
                <a:spcPts val="0"/>
              </a:spcBef>
              <a:spcAft>
                <a:spcPts val="0"/>
              </a:spcAft>
              <a:buSzPts val="2700"/>
              <a:buChar char="•"/>
            </a:pPr>
            <a:r>
              <a:rPr lang="en-US" sz="2700" dirty="0"/>
              <a:t>Strategies for other styles (pages 12-15)</a:t>
            </a:r>
            <a:endParaRPr sz="2700" dirty="0"/>
          </a:p>
          <a:p>
            <a:pPr marL="457200" lvl="0" indent="-400050" algn="l" rtl="0">
              <a:lnSpc>
                <a:spcPct val="100000"/>
              </a:lnSpc>
              <a:spcBef>
                <a:spcPts val="0"/>
              </a:spcBef>
              <a:spcAft>
                <a:spcPts val="0"/>
              </a:spcAft>
              <a:buSzPts val="2700"/>
              <a:buChar char="•"/>
            </a:pPr>
            <a:r>
              <a:rPr lang="en-US" sz="2700" dirty="0"/>
              <a:t>Increasing workplace effectiveness (page 16)</a:t>
            </a:r>
            <a:endParaRPr sz="2700" dirty="0"/>
          </a:p>
          <a:p>
            <a:pPr marL="457200" lvl="0" indent="-400050" algn="l" rtl="0">
              <a:lnSpc>
                <a:spcPct val="100000"/>
              </a:lnSpc>
              <a:spcBef>
                <a:spcPts val="0"/>
              </a:spcBef>
              <a:spcAft>
                <a:spcPts val="0"/>
              </a:spcAft>
              <a:buSzPts val="2700"/>
              <a:buChar char="•"/>
            </a:pPr>
            <a:r>
              <a:rPr lang="en-US" sz="2700" dirty="0"/>
              <a:t>Style index (pages 17-20)</a:t>
            </a:r>
            <a:endParaRPr sz="2700" dirty="0"/>
          </a:p>
        </p:txBody>
      </p:sp>
      <p:sp>
        <p:nvSpPr>
          <p:cNvPr id="327" name="Google Shape;327;p21"/>
          <p:cNvSpPr txBox="1">
            <a:spLocks noGrp="1"/>
          </p:cNvSpPr>
          <p:nvPr>
            <p:ph type="title" idx="4294967295"/>
          </p:nvPr>
        </p:nvSpPr>
        <p:spPr>
          <a:xfrm>
            <a:off x="871538" y="533400"/>
            <a:ext cx="8272462" cy="644525"/>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BA0C2F"/>
              </a:buClr>
              <a:buSzPts val="3200"/>
              <a:buFont typeface="Cabin"/>
              <a:buNone/>
            </a:pPr>
            <a:r>
              <a:rPr lang="en-US" sz="3200" b="1">
                <a:solidFill>
                  <a:schemeClr val="dk2"/>
                </a:solidFill>
              </a:rPr>
              <a:t>Other resources in your report…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2" name="TextBox 1">
            <a:extLst>
              <a:ext uri="{FF2B5EF4-FFF2-40B4-BE49-F238E27FC236}">
                <a16:creationId xmlns:a16="http://schemas.microsoft.com/office/drawing/2014/main" id="{958ADF3C-AB3E-604D-8F9B-B064154F826D}"/>
              </a:ext>
            </a:extLst>
          </p:cNvPr>
          <p:cNvSpPr txBox="1"/>
          <p:nvPr/>
        </p:nvSpPr>
        <p:spPr>
          <a:xfrm>
            <a:off x="3491344" y="-34343"/>
            <a:ext cx="1863011" cy="307777"/>
          </a:xfrm>
          <a:prstGeom prst="rect">
            <a:avLst/>
          </a:prstGeom>
          <a:noFill/>
        </p:spPr>
        <p:txBody>
          <a:bodyPr wrap="none" rtlCol="0">
            <a:spAutoFit/>
          </a:bodyPr>
          <a:lstStyle/>
          <a:p>
            <a:r>
              <a:rPr lang="en-US" b="1" dirty="0">
                <a:solidFill>
                  <a:schemeClr val="accent4">
                    <a:lumMod val="75000"/>
                    <a:lumOff val="25000"/>
                  </a:schemeClr>
                </a:solidFill>
              </a:rPr>
              <a:t>SCAVENGER HUNT</a:t>
            </a:r>
          </a:p>
        </p:txBody>
      </p:sp>
      <p:graphicFrame>
        <p:nvGraphicFramePr>
          <p:cNvPr id="3" name="Table 2">
            <a:extLst>
              <a:ext uri="{FF2B5EF4-FFF2-40B4-BE49-F238E27FC236}">
                <a16:creationId xmlns:a16="http://schemas.microsoft.com/office/drawing/2014/main" id="{35DA0543-5CD9-6544-9850-74A5DFE483B0}"/>
              </a:ext>
            </a:extLst>
          </p:cNvPr>
          <p:cNvGraphicFramePr>
            <a:graphicFrameLocks noGrp="1"/>
          </p:cNvGraphicFramePr>
          <p:nvPr>
            <p:extLst>
              <p:ext uri="{D42A27DB-BD31-4B8C-83A1-F6EECF244321}">
                <p14:modId xmlns:p14="http://schemas.microsoft.com/office/powerpoint/2010/main" val="1157105958"/>
              </p:ext>
            </p:extLst>
          </p:nvPr>
        </p:nvGraphicFramePr>
        <p:xfrm>
          <a:off x="182880" y="351683"/>
          <a:ext cx="8764172" cy="5851678"/>
        </p:xfrm>
        <a:graphic>
          <a:graphicData uri="http://schemas.openxmlformats.org/drawingml/2006/table">
            <a:tbl>
              <a:tblPr/>
              <a:tblGrid>
                <a:gridCol w="1097279">
                  <a:extLst>
                    <a:ext uri="{9D8B030D-6E8A-4147-A177-3AD203B41FA5}">
                      <a16:colId xmlns:a16="http://schemas.microsoft.com/office/drawing/2014/main" val="2892970181"/>
                    </a:ext>
                  </a:extLst>
                </a:gridCol>
                <a:gridCol w="2968769">
                  <a:extLst>
                    <a:ext uri="{9D8B030D-6E8A-4147-A177-3AD203B41FA5}">
                      <a16:colId xmlns:a16="http://schemas.microsoft.com/office/drawing/2014/main" val="467511916"/>
                    </a:ext>
                  </a:extLst>
                </a:gridCol>
                <a:gridCol w="1181201">
                  <a:extLst>
                    <a:ext uri="{9D8B030D-6E8A-4147-A177-3AD203B41FA5}">
                      <a16:colId xmlns:a16="http://schemas.microsoft.com/office/drawing/2014/main" val="321857621"/>
                    </a:ext>
                  </a:extLst>
                </a:gridCol>
                <a:gridCol w="3516923">
                  <a:extLst>
                    <a:ext uri="{9D8B030D-6E8A-4147-A177-3AD203B41FA5}">
                      <a16:colId xmlns:a16="http://schemas.microsoft.com/office/drawing/2014/main" val="3571260123"/>
                    </a:ext>
                  </a:extLst>
                </a:gridCol>
              </a:tblGrid>
              <a:tr h="420363">
                <a:tc gridSpan="2">
                  <a:txBody>
                    <a:bodyPr/>
                    <a:lstStyle/>
                    <a:p>
                      <a:pPr rtl="0" fontAlgn="t">
                        <a:spcBef>
                          <a:spcPts val="0"/>
                        </a:spcBef>
                        <a:spcAft>
                          <a:spcPts val="0"/>
                        </a:spcAft>
                      </a:pPr>
                      <a:r>
                        <a:rPr lang="en-US" sz="1200" b="1" i="0" u="none" strike="noStrike" dirty="0">
                          <a:solidFill>
                            <a:srgbClr val="FFFFFF"/>
                          </a:solidFill>
                          <a:effectLst/>
                          <a:latin typeface="Arial" panose="020B0604020202020204" pitchFamily="34" charset="0"/>
                        </a:rPr>
                        <a:t>Working with D</a:t>
                      </a:r>
                      <a:endParaRPr lang="en-US" sz="1200" dirty="0">
                        <a:effectLst/>
                      </a:endParaRPr>
                    </a:p>
                  </a:txBody>
                  <a:tcPr marL="84314" marR="84314" marT="59020" marB="59020">
                    <a:lnL w="9525" cap="flat" cmpd="sng" algn="ctr">
                      <a:solidFill>
                        <a:srgbClr val="6FA8DC"/>
                      </a:solidFill>
                      <a:prstDash val="solid"/>
                      <a:round/>
                      <a:headEnd type="none" w="med" len="med"/>
                      <a:tailEnd type="none" w="med" len="med"/>
                    </a:lnL>
                    <a:lnR w="9525" cap="flat" cmpd="sng" algn="ctr">
                      <a:solidFill>
                        <a:srgbClr val="6FA8DC"/>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6FA8DC"/>
                      </a:solidFill>
                      <a:prstDash val="solid"/>
                      <a:round/>
                      <a:headEnd type="none" w="med" len="med"/>
                      <a:tailEnd type="none" w="med" len="med"/>
                    </a:lnB>
                    <a:solidFill>
                      <a:srgbClr val="38761D"/>
                    </a:solidFill>
                  </a:tcPr>
                </a:tc>
                <a:tc hMerge="1">
                  <a:txBody>
                    <a:bodyPr/>
                    <a:lstStyle/>
                    <a:p>
                      <a:pPr rtl="0" fontAlgn="t">
                        <a:spcBef>
                          <a:spcPts val="0"/>
                        </a:spcBef>
                        <a:spcAft>
                          <a:spcPts val="0"/>
                        </a:spcAft>
                      </a:pPr>
                      <a:endParaRPr lang="en-US" sz="1200">
                        <a:effectLst/>
                      </a:endParaRPr>
                    </a:p>
                  </a:txBody>
                  <a:tcPr marL="84314" marR="84314" marT="59020" marB="59020">
                    <a:lnL w="9525" cap="flat" cmpd="sng" algn="ctr">
                      <a:solidFill>
                        <a:srgbClr val="6FA8DC"/>
                      </a:solidFill>
                      <a:prstDash val="solid"/>
                      <a:round/>
                      <a:headEnd type="none" w="med" len="med"/>
                      <a:tailEnd type="none" w="med" len="med"/>
                    </a:lnL>
                    <a:lnR w="9525" cap="flat" cmpd="sng" algn="ctr">
                      <a:solidFill>
                        <a:srgbClr val="6FA8DC"/>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6FA8DC"/>
                      </a:solidFill>
                      <a:prstDash val="solid"/>
                      <a:round/>
                      <a:headEnd type="none" w="med" len="med"/>
                      <a:tailEnd type="none" w="med" len="med"/>
                    </a:lnB>
                    <a:solidFill>
                      <a:srgbClr val="38761D"/>
                    </a:solidFill>
                  </a:tcPr>
                </a:tc>
                <a:tc gridSpan="2">
                  <a:txBody>
                    <a:bodyPr/>
                    <a:lstStyle/>
                    <a:p>
                      <a:pPr rtl="0" fontAlgn="t">
                        <a:spcBef>
                          <a:spcPts val="0"/>
                        </a:spcBef>
                        <a:spcAft>
                          <a:spcPts val="0"/>
                        </a:spcAft>
                      </a:pPr>
                      <a:r>
                        <a:rPr lang="en-US" sz="1200" b="1" i="0" u="none" strike="noStrike">
                          <a:solidFill>
                            <a:srgbClr val="FFFFFF"/>
                          </a:solidFill>
                          <a:effectLst/>
                          <a:latin typeface="Arial" panose="020B0604020202020204" pitchFamily="34" charset="0"/>
                        </a:rPr>
                        <a:t>Working with i </a:t>
                      </a:r>
                      <a:endParaRPr lang="en-US" sz="1200">
                        <a:effectLst/>
                      </a:endParaRPr>
                    </a:p>
                  </a:txBody>
                  <a:tcPr marL="84314" marR="84314" marT="59020" marB="59020">
                    <a:lnL w="9525" cap="flat" cmpd="sng" algn="ctr">
                      <a:solidFill>
                        <a:srgbClr val="6FA8DC"/>
                      </a:solidFill>
                      <a:prstDash val="solid"/>
                      <a:round/>
                      <a:headEnd type="none" w="med" len="med"/>
                      <a:tailEnd type="none" w="med" len="med"/>
                    </a:lnL>
                    <a:lnR w="9525" cap="flat" cmpd="sng" algn="ctr">
                      <a:solidFill>
                        <a:srgbClr val="6FA8DC"/>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6FA8DC"/>
                      </a:solidFill>
                      <a:prstDash val="solid"/>
                      <a:round/>
                      <a:headEnd type="none" w="med" len="med"/>
                      <a:tailEnd type="none" w="med" len="med"/>
                    </a:lnB>
                    <a:solidFill>
                      <a:srgbClr val="CC0000"/>
                    </a:solidFill>
                  </a:tcPr>
                </a:tc>
                <a:tc hMerge="1">
                  <a:txBody>
                    <a:bodyPr/>
                    <a:lstStyle/>
                    <a:p>
                      <a:pPr rtl="0" fontAlgn="t">
                        <a:spcBef>
                          <a:spcPts val="0"/>
                        </a:spcBef>
                        <a:spcAft>
                          <a:spcPts val="0"/>
                        </a:spcAft>
                      </a:pPr>
                      <a:endParaRPr lang="en-US" sz="1200">
                        <a:effectLst/>
                      </a:endParaRPr>
                    </a:p>
                  </a:txBody>
                  <a:tcPr marL="84314" marR="84314" marT="59020" marB="59020">
                    <a:lnL w="9525" cap="flat" cmpd="sng" algn="ctr">
                      <a:solidFill>
                        <a:srgbClr val="6FA8DC"/>
                      </a:solidFill>
                      <a:prstDash val="solid"/>
                      <a:round/>
                      <a:headEnd type="none" w="med" len="med"/>
                      <a:tailEnd type="none" w="med" len="med"/>
                    </a:lnL>
                    <a:lnR w="9525" cap="flat" cmpd="sng" algn="ctr">
                      <a:solidFill>
                        <a:srgbClr val="6FA8DC"/>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6FA8DC"/>
                      </a:solidFill>
                      <a:prstDash val="solid"/>
                      <a:round/>
                      <a:headEnd type="none" w="med" len="med"/>
                      <a:tailEnd type="none" w="med" len="med"/>
                    </a:lnB>
                    <a:solidFill>
                      <a:srgbClr val="CC0000"/>
                    </a:solidFill>
                  </a:tcPr>
                </a:tc>
                <a:extLst>
                  <a:ext uri="{0D108BD9-81ED-4DB2-BD59-A6C34878D82A}">
                    <a16:rowId xmlns:a16="http://schemas.microsoft.com/office/drawing/2014/main" val="1851159974"/>
                  </a:ext>
                </a:extLst>
              </a:tr>
              <a:tr h="451056">
                <a:tc>
                  <a:txBody>
                    <a:bodyPr/>
                    <a:lstStyle/>
                    <a:p>
                      <a:pPr rtl="0"/>
                      <a:r>
                        <a:rPr kumimoji="0" lang="en-US" sz="1200" b="0" i="0" u="none" strike="noStrike" kern="1200" dirty="0">
                          <a:solidFill>
                            <a:srgbClr val="635C5B"/>
                          </a:solidFill>
                          <a:effectLst/>
                          <a:latin typeface="Arial" panose="020B0604020202020204" pitchFamily="34" charset="0"/>
                          <a:ea typeface="+mn-ea"/>
                          <a:cs typeface="+mn-cs"/>
                        </a:rPr>
                        <a:t>3 Priorities/ main trait(s)</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endParaRPr lang="en-US" sz="1200" dirty="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a:r>
                        <a:rPr kumimoji="0" lang="en-US" sz="1200" b="0" i="0" u="none" strike="noStrike" kern="1200" dirty="0">
                          <a:solidFill>
                            <a:srgbClr val="635C5B"/>
                          </a:solidFill>
                          <a:effectLst/>
                          <a:latin typeface="Arial" panose="020B0604020202020204" pitchFamily="34" charset="0"/>
                          <a:ea typeface="+mn-ea"/>
                          <a:cs typeface="+mn-cs"/>
                        </a:rPr>
                        <a:t>3 Priorities/ main trait(s)</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282741849"/>
                  </a:ext>
                </a:extLst>
              </a:tr>
              <a:tr h="451056">
                <a:tc>
                  <a:txBody>
                    <a:bodyPr/>
                    <a:lstStyle/>
                    <a:p>
                      <a:pPr rtl="0" fontAlgn="t">
                        <a:spcBef>
                          <a:spcPts val="0"/>
                        </a:spcBef>
                        <a:spcAft>
                          <a:spcPts val="0"/>
                        </a:spcAft>
                      </a:pPr>
                      <a:r>
                        <a:rPr lang="en-US" sz="1200" b="0" i="0" u="none" strike="noStrike" dirty="0">
                          <a:solidFill>
                            <a:srgbClr val="635C5B"/>
                          </a:solidFill>
                          <a:effectLst/>
                          <a:latin typeface="Arial" panose="020B0604020202020204" pitchFamily="34" charset="0"/>
                        </a:rPr>
                        <a:t>Key contribution</a:t>
                      </a:r>
                      <a:endParaRPr lang="en-US" sz="1200" dirty="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endParaRPr lang="en-US" sz="1200" dirty="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dirty="0">
                          <a:solidFill>
                            <a:srgbClr val="635C5B"/>
                          </a:solidFill>
                          <a:effectLst/>
                          <a:latin typeface="Arial" panose="020B0604020202020204" pitchFamily="34" charset="0"/>
                        </a:rPr>
                        <a:t>Key contribution</a:t>
                      </a:r>
                      <a:endParaRPr lang="en-US" sz="1200" dirty="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437177416"/>
                  </a:ext>
                </a:extLst>
              </a:tr>
              <a:tr h="451056">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Fear</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Fear</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712977329"/>
                  </a:ext>
                </a:extLst>
              </a:tr>
              <a:tr h="451056">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Strength overused</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dirty="0">
                          <a:solidFill>
                            <a:srgbClr val="635C5B"/>
                          </a:solidFill>
                          <a:effectLst/>
                          <a:latin typeface="Arial" panose="020B0604020202020204" pitchFamily="34" charset="0"/>
                        </a:rPr>
                        <a:t>Strength overused</a:t>
                      </a:r>
                      <a:endParaRPr lang="en-US" sz="1200" dirty="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endParaRPr lang="en-US" sz="1200" dirty="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272538777"/>
                  </a:ext>
                </a:extLst>
              </a:tr>
              <a:tr h="603020">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Strategy for working w/D</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dirty="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Strategy for working w/i</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dirty="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548284941"/>
                  </a:ext>
                </a:extLst>
              </a:tr>
              <a:tr h="420363">
                <a:tc gridSpan="2">
                  <a:txBody>
                    <a:bodyPr/>
                    <a:lstStyle/>
                    <a:p>
                      <a:pPr rtl="0" fontAlgn="t">
                        <a:spcBef>
                          <a:spcPts val="0"/>
                        </a:spcBef>
                        <a:spcAft>
                          <a:spcPts val="0"/>
                        </a:spcAft>
                      </a:pPr>
                      <a:r>
                        <a:rPr lang="en-US" sz="1200" b="1" i="0" u="none" strike="noStrike">
                          <a:solidFill>
                            <a:srgbClr val="635C5B"/>
                          </a:solidFill>
                          <a:effectLst/>
                          <a:latin typeface="Arial" panose="020B0604020202020204" pitchFamily="34" charset="0"/>
                        </a:rPr>
                        <a:t>Working with C</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6FA8DC"/>
                      </a:solidFill>
                      <a:prstDash val="solid"/>
                      <a:round/>
                      <a:headEnd type="none" w="med" len="med"/>
                      <a:tailEnd type="none" w="med" len="med"/>
                    </a:lnB>
                    <a:solidFill>
                      <a:srgbClr val="FFFF00"/>
                    </a:solidFill>
                  </a:tcPr>
                </a:tc>
                <a:tc hMerge="1">
                  <a:txBody>
                    <a:bodyPr/>
                    <a:lstStyle/>
                    <a:p>
                      <a:pPr rtl="0" fontAlgn="t">
                        <a:spcBef>
                          <a:spcPts val="0"/>
                        </a:spcBef>
                        <a:spcAft>
                          <a:spcPts val="0"/>
                        </a:spcAft>
                      </a:pP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6FA8DC"/>
                      </a:solidFill>
                      <a:prstDash val="solid"/>
                      <a:round/>
                      <a:headEnd type="none" w="med" len="med"/>
                      <a:tailEnd type="none" w="med" len="med"/>
                    </a:lnB>
                    <a:solidFill>
                      <a:srgbClr val="FFFF00"/>
                    </a:solidFill>
                  </a:tcPr>
                </a:tc>
                <a:tc gridSpan="2">
                  <a:txBody>
                    <a:bodyPr/>
                    <a:lstStyle/>
                    <a:p>
                      <a:pPr rtl="0" fontAlgn="t">
                        <a:spcBef>
                          <a:spcPts val="0"/>
                        </a:spcBef>
                        <a:spcAft>
                          <a:spcPts val="0"/>
                        </a:spcAft>
                      </a:pPr>
                      <a:r>
                        <a:rPr lang="en-US" sz="1200" b="1" i="0" u="none" strike="noStrike">
                          <a:solidFill>
                            <a:srgbClr val="FFFFFF"/>
                          </a:solidFill>
                          <a:effectLst/>
                          <a:latin typeface="Arial" panose="020B0604020202020204" pitchFamily="34" charset="0"/>
                        </a:rPr>
                        <a:t>Working with S</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6FA8DC"/>
                      </a:solidFill>
                      <a:prstDash val="solid"/>
                      <a:round/>
                      <a:headEnd type="none" w="med" len="med"/>
                      <a:tailEnd type="none" w="med" len="med"/>
                    </a:lnB>
                    <a:solidFill>
                      <a:srgbClr val="3D85C6"/>
                    </a:solidFill>
                  </a:tcPr>
                </a:tc>
                <a:tc hMerge="1">
                  <a:txBody>
                    <a:bodyPr/>
                    <a:lstStyle/>
                    <a:p>
                      <a:pPr rtl="0" fontAlgn="t">
                        <a:spcBef>
                          <a:spcPts val="0"/>
                        </a:spcBef>
                        <a:spcAft>
                          <a:spcPts val="0"/>
                        </a:spcAft>
                      </a:pP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6FA8DC"/>
                      </a:solidFill>
                      <a:prstDash val="solid"/>
                      <a:round/>
                      <a:headEnd type="none" w="med" len="med"/>
                      <a:tailEnd type="none" w="med" len="med"/>
                    </a:lnB>
                    <a:solidFill>
                      <a:srgbClr val="3D85C6"/>
                    </a:solidFill>
                  </a:tcPr>
                </a:tc>
                <a:extLst>
                  <a:ext uri="{0D108BD9-81ED-4DB2-BD59-A6C34878D82A}">
                    <a16:rowId xmlns:a16="http://schemas.microsoft.com/office/drawing/2014/main" val="2273579133"/>
                  </a:ext>
                </a:extLst>
              </a:tr>
              <a:tr h="451056">
                <a:tc>
                  <a:txBody>
                    <a:bodyPr/>
                    <a:lstStyle/>
                    <a:p>
                      <a:pPr rtl="0"/>
                      <a:r>
                        <a:rPr kumimoji="0" lang="en-US" sz="1200" b="0" i="0" u="none" strike="noStrike" kern="1200" dirty="0">
                          <a:solidFill>
                            <a:srgbClr val="635C5B"/>
                          </a:solidFill>
                          <a:effectLst/>
                          <a:latin typeface="Arial" panose="020B0604020202020204" pitchFamily="34" charset="0"/>
                          <a:ea typeface="+mn-ea"/>
                          <a:cs typeface="+mn-cs"/>
                        </a:rPr>
                        <a:t>3 Priorities/ main trait(s)</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a:r>
                        <a:rPr kumimoji="0" lang="en-US" sz="1200" b="0" i="0" u="none" strike="noStrike" kern="1200">
                          <a:solidFill>
                            <a:srgbClr val="635C5B"/>
                          </a:solidFill>
                          <a:effectLst/>
                          <a:latin typeface="Arial" panose="020B0604020202020204" pitchFamily="34" charset="0"/>
                          <a:ea typeface="+mn-ea"/>
                          <a:cs typeface="+mn-cs"/>
                        </a:rPr>
                        <a:t>3 Priorities/ main trait(s)</a:t>
                      </a:r>
                      <a:endParaRPr kumimoji="0" lang="en-US" sz="1200" b="0" i="0" u="none" strike="noStrike" kern="1200" dirty="0">
                        <a:solidFill>
                          <a:srgbClr val="635C5B"/>
                        </a:solidFill>
                        <a:effectLst/>
                        <a:latin typeface="Arial" panose="020B0604020202020204" pitchFamily="34" charset="0"/>
                        <a:ea typeface="+mn-ea"/>
                        <a:cs typeface="+mn-cs"/>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6FA8DC"/>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365628039"/>
                  </a:ext>
                </a:extLst>
              </a:tr>
              <a:tr h="451056">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Key contribution</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Key contribution</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890615843"/>
                  </a:ext>
                </a:extLst>
              </a:tr>
              <a:tr h="451056">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Fear</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Fear</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161971152"/>
                  </a:ext>
                </a:extLst>
              </a:tr>
              <a:tr h="451056">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Strength overused</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Strength overused</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425124235"/>
                  </a:ext>
                </a:extLst>
              </a:tr>
              <a:tr h="603020">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Strategy for working w/C</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dirty="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200" b="0" i="0" u="none" strike="noStrike">
                          <a:solidFill>
                            <a:srgbClr val="635C5B"/>
                          </a:solidFill>
                          <a:effectLst/>
                          <a:latin typeface="Arial" panose="020B0604020202020204" pitchFamily="34" charset="0"/>
                        </a:rPr>
                        <a:t>Strategy for working w/S</a:t>
                      </a:r>
                      <a:endParaRPr lang="en-US" sz="1200">
                        <a:effectLst/>
                      </a:endParaRP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fontAlgn="t"/>
                      <a:r>
                        <a:rPr lang="en-US" sz="1200" dirty="0">
                          <a:effectLst/>
                        </a:rPr>
                        <a:t> </a:t>
                      </a:r>
                    </a:p>
                  </a:txBody>
                  <a:tcPr marL="84314" marR="84314" marT="59020" marB="5902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91538544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graphicFrame>
        <p:nvGraphicFramePr>
          <p:cNvPr id="320" name="Google Shape;320;p16"/>
          <p:cNvGraphicFramePr/>
          <p:nvPr>
            <p:extLst>
              <p:ext uri="{D42A27DB-BD31-4B8C-83A1-F6EECF244321}">
                <p14:modId xmlns:p14="http://schemas.microsoft.com/office/powerpoint/2010/main" val="2457753019"/>
              </p:ext>
            </p:extLst>
          </p:nvPr>
        </p:nvGraphicFramePr>
        <p:xfrm>
          <a:off x="119900" y="317591"/>
          <a:ext cx="7219603" cy="2359839"/>
        </p:xfrm>
        <a:graphic>
          <a:graphicData uri="http://schemas.openxmlformats.org/drawingml/2006/table">
            <a:tbl>
              <a:tblPr>
                <a:noFill/>
                <a:tableStyleId>{257C0B4B-58A7-4F42-B775-D96D04F8BB0E}</a:tableStyleId>
              </a:tblPr>
              <a:tblGrid>
                <a:gridCol w="2784285">
                  <a:extLst>
                    <a:ext uri="{9D8B030D-6E8A-4147-A177-3AD203B41FA5}">
                      <a16:colId xmlns:a16="http://schemas.microsoft.com/office/drawing/2014/main" val="20000"/>
                    </a:ext>
                  </a:extLst>
                </a:gridCol>
                <a:gridCol w="4435318">
                  <a:extLst>
                    <a:ext uri="{9D8B030D-6E8A-4147-A177-3AD203B41FA5}">
                      <a16:colId xmlns:a16="http://schemas.microsoft.com/office/drawing/2014/main" val="20001"/>
                    </a:ext>
                  </a:extLst>
                </a:gridCol>
              </a:tblGrid>
              <a:tr h="878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kern="1200" dirty="0">
                          <a:solidFill>
                            <a:srgbClr val="635C5B"/>
                          </a:solidFill>
                          <a:latin typeface="Arial"/>
                          <a:cs typeface="Arial"/>
                        </a:rPr>
                        <a:t>What might be a natural tension between a D and S?</a:t>
                      </a:r>
                    </a:p>
                  </a:txBody>
                  <a:tcPr marL="91425" marR="91425" marT="91425" marB="91425">
                    <a:solidFill>
                      <a:srgbClr val="D9EAD3"/>
                    </a:solidFill>
                  </a:tcPr>
                </a:tc>
                <a:tc>
                  <a:txBody>
                    <a:bodyPr/>
                    <a:lstStyle/>
                    <a:p>
                      <a:pPr marL="0" lvl="0" indent="0" algn="l" rtl="0">
                        <a:spcBef>
                          <a:spcPts val="0"/>
                        </a:spcBef>
                        <a:spcAft>
                          <a:spcPts val="0"/>
                        </a:spcAft>
                        <a:buClr>
                          <a:schemeClr val="dk1"/>
                        </a:buClr>
                        <a:buSzPts val="1800"/>
                        <a:buFont typeface="Arial"/>
                        <a:buNone/>
                      </a:pPr>
                      <a:endParaRPr sz="1800" b="1" dirty="0">
                        <a:solidFill>
                          <a:srgbClr val="635C5B"/>
                        </a:solidFill>
                      </a:endParaRPr>
                    </a:p>
                  </a:txBody>
                  <a:tcPr marL="91425" marR="91425" marT="91425" marB="91425">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noFill/>
                  </a:tcPr>
                </a:tc>
                <a:extLst>
                  <a:ext uri="{0D108BD9-81ED-4DB2-BD59-A6C34878D82A}">
                    <a16:rowId xmlns:a16="http://schemas.microsoft.com/office/drawing/2014/main" val="4176244398"/>
                  </a:ext>
                </a:extLst>
              </a:tr>
              <a:tr h="13540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kern="1200" dirty="0">
                          <a:solidFill>
                            <a:srgbClr val="635C5B"/>
                          </a:solidFill>
                          <a:latin typeface="Arial"/>
                          <a:cs typeface="Arial"/>
                        </a:rPr>
                        <a:t>What could be a suggested strategy?</a:t>
                      </a:r>
                    </a:p>
                  </a:txBody>
                  <a:tcPr marL="91425" marR="91425" marT="91425" marB="91425">
                    <a:solidFill>
                      <a:srgbClr val="D9EAD3"/>
                    </a:solidFill>
                  </a:tcPr>
                </a:tc>
                <a:tc>
                  <a:txBody>
                    <a:bodyPr/>
                    <a:lstStyle/>
                    <a:p>
                      <a:pPr marL="0" lvl="0" indent="0" algn="l" rtl="0">
                        <a:spcBef>
                          <a:spcPts val="0"/>
                        </a:spcBef>
                        <a:spcAft>
                          <a:spcPts val="0"/>
                        </a:spcAft>
                        <a:buClr>
                          <a:schemeClr val="dk1"/>
                        </a:buClr>
                        <a:buSzPts val="1800"/>
                        <a:buFont typeface="Arial"/>
                        <a:buNone/>
                      </a:pPr>
                      <a:endParaRPr sz="1800" b="1" dirty="0">
                        <a:solidFill>
                          <a:srgbClr val="635C5B"/>
                        </a:solidFill>
                      </a:endParaRPr>
                    </a:p>
                  </a:txBody>
                  <a:tcPr marL="91425" marR="91425" marT="91425" marB="91425">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noFill/>
                  </a:tcPr>
                </a:tc>
                <a:extLst>
                  <a:ext uri="{0D108BD9-81ED-4DB2-BD59-A6C34878D82A}">
                    <a16:rowId xmlns:a16="http://schemas.microsoft.com/office/drawing/2014/main" val="3145442400"/>
                  </a:ext>
                </a:extLst>
              </a:tr>
            </a:tbl>
          </a:graphicData>
        </a:graphic>
      </p:graphicFrame>
      <p:sp>
        <p:nvSpPr>
          <p:cNvPr id="2" name="TextBox 1">
            <a:extLst>
              <a:ext uri="{FF2B5EF4-FFF2-40B4-BE49-F238E27FC236}">
                <a16:creationId xmlns:a16="http://schemas.microsoft.com/office/drawing/2014/main" id="{958ADF3C-AB3E-604D-8F9B-B064154F826D}"/>
              </a:ext>
            </a:extLst>
          </p:cNvPr>
          <p:cNvSpPr txBox="1"/>
          <p:nvPr/>
        </p:nvSpPr>
        <p:spPr>
          <a:xfrm>
            <a:off x="3491344" y="7861"/>
            <a:ext cx="1863011" cy="307777"/>
          </a:xfrm>
          <a:prstGeom prst="rect">
            <a:avLst/>
          </a:prstGeom>
          <a:noFill/>
        </p:spPr>
        <p:txBody>
          <a:bodyPr wrap="none" rtlCol="0">
            <a:spAutoFit/>
          </a:bodyPr>
          <a:lstStyle/>
          <a:p>
            <a:r>
              <a:rPr lang="en-US" b="1" dirty="0">
                <a:solidFill>
                  <a:schemeClr val="accent4">
                    <a:lumMod val="75000"/>
                    <a:lumOff val="25000"/>
                  </a:schemeClr>
                </a:solidFill>
              </a:rPr>
              <a:t>SCAVENGER HUNT</a:t>
            </a:r>
          </a:p>
        </p:txBody>
      </p:sp>
      <p:graphicFrame>
        <p:nvGraphicFramePr>
          <p:cNvPr id="4" name="Google Shape;320;p16">
            <a:extLst>
              <a:ext uri="{FF2B5EF4-FFF2-40B4-BE49-F238E27FC236}">
                <a16:creationId xmlns:a16="http://schemas.microsoft.com/office/drawing/2014/main" id="{B8B4B731-1278-C742-8923-EB8DED5C4531}"/>
              </a:ext>
            </a:extLst>
          </p:cNvPr>
          <p:cNvGraphicFramePr/>
          <p:nvPr>
            <p:extLst>
              <p:ext uri="{D42A27DB-BD31-4B8C-83A1-F6EECF244321}">
                <p14:modId xmlns:p14="http://schemas.microsoft.com/office/powerpoint/2010/main" val="3077105600"/>
              </p:ext>
            </p:extLst>
          </p:nvPr>
        </p:nvGraphicFramePr>
        <p:xfrm>
          <a:off x="1825925" y="3840480"/>
          <a:ext cx="7022654" cy="2569509"/>
        </p:xfrm>
        <a:graphic>
          <a:graphicData uri="http://schemas.openxmlformats.org/drawingml/2006/table">
            <a:tbl>
              <a:tblPr>
                <a:noFill/>
                <a:tableStyleId>{257C0B4B-58A7-4F42-B775-D96D04F8BB0E}</a:tableStyleId>
              </a:tblPr>
              <a:tblGrid>
                <a:gridCol w="2324044">
                  <a:extLst>
                    <a:ext uri="{9D8B030D-6E8A-4147-A177-3AD203B41FA5}">
                      <a16:colId xmlns:a16="http://schemas.microsoft.com/office/drawing/2014/main" val="20000"/>
                    </a:ext>
                  </a:extLst>
                </a:gridCol>
                <a:gridCol w="4698610">
                  <a:extLst>
                    <a:ext uri="{9D8B030D-6E8A-4147-A177-3AD203B41FA5}">
                      <a16:colId xmlns:a16="http://schemas.microsoft.com/office/drawing/2014/main" val="20001"/>
                    </a:ext>
                  </a:extLst>
                </a:gridCol>
              </a:tblGrid>
              <a:tr h="1350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kern="1200" dirty="0">
                          <a:solidFill>
                            <a:srgbClr val="635C5B"/>
                          </a:solidFill>
                          <a:latin typeface="Arial"/>
                          <a:cs typeface="Arial"/>
                        </a:rPr>
                        <a:t>What might be a natural tension between an </a:t>
                      </a:r>
                      <a:r>
                        <a:rPr kumimoji="0" lang="en-US" sz="1800" b="0" i="0" kern="1200" dirty="0" err="1">
                          <a:solidFill>
                            <a:srgbClr val="635C5B"/>
                          </a:solidFill>
                          <a:latin typeface="Arial"/>
                          <a:cs typeface="Arial"/>
                        </a:rPr>
                        <a:t>i</a:t>
                      </a:r>
                      <a:r>
                        <a:rPr kumimoji="0" lang="en-US" sz="1800" b="0" i="0" kern="1200" dirty="0">
                          <a:solidFill>
                            <a:srgbClr val="635C5B"/>
                          </a:solidFill>
                          <a:latin typeface="Arial"/>
                          <a:cs typeface="Arial"/>
                        </a:rPr>
                        <a:t> and C?</a:t>
                      </a:r>
                    </a:p>
                  </a:txBody>
                  <a:tcPr marL="91425" marR="91425" marT="91425" marB="91425">
                    <a:lnB w="9525" cap="flat" cmpd="sng">
                      <a:solidFill>
                        <a:srgbClr val="9E9E9E"/>
                      </a:solidFill>
                      <a:prstDash val="solid"/>
                      <a:round/>
                      <a:headEnd type="none" w="sm" len="sm"/>
                      <a:tailEnd type="none" w="sm" len="sm"/>
                    </a:lnB>
                    <a:solidFill>
                      <a:srgbClr val="D9EAD3"/>
                    </a:solidFill>
                  </a:tcPr>
                </a:tc>
                <a:tc>
                  <a:txBody>
                    <a:bodyPr/>
                    <a:lstStyle/>
                    <a:p>
                      <a:pPr marL="0" lvl="0" indent="0" algn="l" rtl="0">
                        <a:spcBef>
                          <a:spcPts val="0"/>
                        </a:spcBef>
                        <a:spcAft>
                          <a:spcPts val="0"/>
                        </a:spcAft>
                        <a:buClr>
                          <a:schemeClr val="dk1"/>
                        </a:buClr>
                        <a:buSzPts val="1800"/>
                        <a:buFont typeface="Arial"/>
                        <a:buNone/>
                      </a:pPr>
                      <a:endParaRPr sz="1800" b="1" dirty="0">
                        <a:solidFill>
                          <a:srgbClr val="635C5B"/>
                        </a:solidFill>
                      </a:endParaRPr>
                    </a:p>
                  </a:txBody>
                  <a:tcPr marL="91425" marR="91425" marT="91425" marB="91425">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noFill/>
                  </a:tcPr>
                </a:tc>
                <a:extLst>
                  <a:ext uri="{0D108BD9-81ED-4DB2-BD59-A6C34878D82A}">
                    <a16:rowId xmlns:a16="http://schemas.microsoft.com/office/drawing/2014/main" val="10006"/>
                  </a:ext>
                </a:extLst>
              </a:tr>
              <a:tr h="1219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kern="1200" dirty="0">
                          <a:solidFill>
                            <a:srgbClr val="635C5B"/>
                          </a:solidFill>
                          <a:latin typeface="Arial"/>
                          <a:cs typeface="Arial"/>
                        </a:rPr>
                        <a:t>What could be a suggested strategy?</a:t>
                      </a:r>
                    </a:p>
                  </a:txBody>
                  <a:tcPr marL="91425" marR="91425" marT="91425" marB="91425">
                    <a:lnT w="9525" cap="flat" cmpd="sng" algn="ctr">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D9EAD3"/>
                    </a:solidFill>
                  </a:tcPr>
                </a:tc>
                <a:tc>
                  <a:txBody>
                    <a:bodyPr/>
                    <a:lstStyle/>
                    <a:p>
                      <a:pPr marL="0" lvl="0" indent="0" algn="l" rtl="0">
                        <a:spcBef>
                          <a:spcPts val="0"/>
                        </a:spcBef>
                        <a:spcAft>
                          <a:spcPts val="0"/>
                        </a:spcAft>
                        <a:buClr>
                          <a:schemeClr val="dk1"/>
                        </a:buClr>
                        <a:buSzPts val="1800"/>
                        <a:buFont typeface="Arial"/>
                        <a:buNone/>
                      </a:pPr>
                      <a:endParaRPr sz="1800" b="1" dirty="0">
                        <a:solidFill>
                          <a:srgbClr val="635C5B"/>
                        </a:solidFill>
                      </a:endParaRPr>
                    </a:p>
                  </a:txBody>
                  <a:tcPr marL="91425" marR="91425" marT="91425" marB="91425">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noFill/>
                  </a:tcPr>
                </a:tc>
                <a:extLst>
                  <a:ext uri="{0D108BD9-81ED-4DB2-BD59-A6C34878D82A}">
                    <a16:rowId xmlns:a16="http://schemas.microsoft.com/office/drawing/2014/main" val="2510942878"/>
                  </a:ext>
                </a:extLst>
              </a:tr>
            </a:tbl>
          </a:graphicData>
        </a:graphic>
      </p:graphicFrame>
      <p:pic>
        <p:nvPicPr>
          <p:cNvPr id="6" name="Content Placeholder 9">
            <a:extLst>
              <a:ext uri="{FF2B5EF4-FFF2-40B4-BE49-F238E27FC236}">
                <a16:creationId xmlns:a16="http://schemas.microsoft.com/office/drawing/2014/main" id="{50B88D3D-D959-FC48-934D-3F5CF7F945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6214" y="1585386"/>
            <a:ext cx="1579417" cy="1579417"/>
          </a:xfrm>
          <a:prstGeom prst="rect">
            <a:avLst/>
          </a:prstGeom>
        </p:spPr>
      </p:pic>
      <p:cxnSp>
        <p:nvCxnSpPr>
          <p:cNvPr id="8" name="Straight Arrow Connector 7">
            <a:extLst>
              <a:ext uri="{FF2B5EF4-FFF2-40B4-BE49-F238E27FC236}">
                <a16:creationId xmlns:a16="http://schemas.microsoft.com/office/drawing/2014/main" id="{360BFEB7-F939-1248-9A76-D3CB580B2ED6}"/>
              </a:ext>
            </a:extLst>
          </p:cNvPr>
          <p:cNvCxnSpPr>
            <a:cxnSpLocks/>
          </p:cNvCxnSpPr>
          <p:nvPr/>
        </p:nvCxnSpPr>
        <p:spPr>
          <a:xfrm>
            <a:off x="8145197" y="2194559"/>
            <a:ext cx="323557" cy="355291"/>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pic>
        <p:nvPicPr>
          <p:cNvPr id="11" name="Content Placeholder 9">
            <a:extLst>
              <a:ext uri="{FF2B5EF4-FFF2-40B4-BE49-F238E27FC236}">
                <a16:creationId xmlns:a16="http://schemas.microsoft.com/office/drawing/2014/main" id="{18986318-8799-5041-8632-AD83B29C9D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28" y="5153358"/>
            <a:ext cx="1582292" cy="1582292"/>
          </a:xfrm>
          <a:prstGeom prst="rect">
            <a:avLst/>
          </a:prstGeom>
        </p:spPr>
      </p:pic>
      <p:cxnSp>
        <p:nvCxnSpPr>
          <p:cNvPr id="12" name="Straight Arrow Connector 11">
            <a:extLst>
              <a:ext uri="{FF2B5EF4-FFF2-40B4-BE49-F238E27FC236}">
                <a16:creationId xmlns:a16="http://schemas.microsoft.com/office/drawing/2014/main" id="{2C8F124C-2D72-B74E-9221-75D8EE6D16D5}"/>
              </a:ext>
            </a:extLst>
          </p:cNvPr>
          <p:cNvCxnSpPr>
            <a:cxnSpLocks/>
          </p:cNvCxnSpPr>
          <p:nvPr/>
        </p:nvCxnSpPr>
        <p:spPr>
          <a:xfrm flipH="1">
            <a:off x="703383" y="5709141"/>
            <a:ext cx="349350" cy="396240"/>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58418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3"/>
          <p:cNvSpPr>
            <a:spLocks noGrp="1" noChangeArrowheads="1"/>
          </p:cNvSpPr>
          <p:nvPr>
            <p:ph type="title"/>
          </p:nvPr>
        </p:nvSpPr>
        <p:spPr/>
        <p:txBody>
          <a:bodyPr/>
          <a:lstStyle/>
          <a:p>
            <a:r>
              <a:rPr lang="en-US"/>
              <a:t>People-Reading Principles  </a:t>
            </a:r>
          </a:p>
        </p:txBody>
      </p:sp>
      <p:sp>
        <p:nvSpPr>
          <p:cNvPr id="16" name="Content Placeholder 15"/>
          <p:cNvSpPr>
            <a:spLocks noGrp="1"/>
          </p:cNvSpPr>
          <p:nvPr>
            <p:ph idx="1"/>
          </p:nvPr>
        </p:nvSpPr>
        <p:spPr>
          <a:xfrm>
            <a:off x="457200" y="1600200"/>
            <a:ext cx="5788855" cy="4772465"/>
          </a:xfrm>
        </p:spPr>
        <p:txBody>
          <a:bodyPr>
            <a:normAutofit fontScale="70000" lnSpcReduction="20000"/>
          </a:bodyPr>
          <a:lstStyle/>
          <a:p>
            <a:r>
              <a:rPr lang="en-US" dirty="0"/>
              <a:t>Practical application</a:t>
            </a:r>
          </a:p>
          <a:p>
            <a:r>
              <a:rPr lang="en-US" dirty="0"/>
              <a:t>Way to understand other needs </a:t>
            </a:r>
          </a:p>
          <a:p>
            <a:pPr lvl="1"/>
            <a:r>
              <a:rPr lang="en-US" dirty="0"/>
              <a:t>Isn’t meant to label people</a:t>
            </a:r>
          </a:p>
          <a:p>
            <a:pPr lvl="1"/>
            <a:r>
              <a:rPr lang="en-US" dirty="0"/>
              <a:t>All styles have strengths and limitations</a:t>
            </a:r>
          </a:p>
          <a:p>
            <a:pPr lvl="1"/>
            <a:r>
              <a:rPr lang="en-US" dirty="0"/>
              <a:t>No good or bad styles</a:t>
            </a:r>
          </a:p>
          <a:p>
            <a:pPr marL="365760" lvl="1" indent="0">
              <a:buNone/>
            </a:pPr>
            <a:endParaRPr lang="en-US" dirty="0"/>
          </a:p>
          <a:p>
            <a:r>
              <a:rPr lang="en-US" dirty="0"/>
              <a:t>Remember everyone is a blend of all four styles</a:t>
            </a:r>
          </a:p>
          <a:p>
            <a:pPr lvl="1"/>
            <a:r>
              <a:rPr lang="en-US" dirty="0"/>
              <a:t>Increase accuracy by focusing on observable behaviors</a:t>
            </a:r>
          </a:p>
          <a:p>
            <a:pPr lvl="2"/>
            <a:r>
              <a:rPr lang="en-US" dirty="0"/>
              <a:t>Body language</a:t>
            </a:r>
          </a:p>
          <a:p>
            <a:pPr lvl="2"/>
            <a:r>
              <a:rPr lang="en-US" dirty="0"/>
              <a:t>Tone of voice</a:t>
            </a:r>
          </a:p>
          <a:p>
            <a:pPr lvl="2"/>
            <a:r>
              <a:rPr lang="en-US" dirty="0"/>
              <a:t>Expression</a:t>
            </a:r>
          </a:p>
          <a:p>
            <a:pPr lvl="2"/>
            <a:r>
              <a:rPr lang="en-US" dirty="0"/>
              <a:t>Choice of words</a:t>
            </a:r>
          </a:p>
          <a:p>
            <a:pPr marL="685800" lvl="2" indent="0">
              <a:buNone/>
            </a:pPr>
            <a:endParaRPr lang="en-US" dirty="0"/>
          </a:p>
          <a:p>
            <a:r>
              <a:rPr lang="en-US" dirty="0"/>
              <a:t>Three steps</a:t>
            </a:r>
          </a:p>
          <a:p>
            <a:pPr>
              <a:buNone/>
            </a:pPr>
            <a:r>
              <a:rPr lang="en-US" dirty="0"/>
              <a:t> </a:t>
            </a:r>
          </a:p>
          <a:p>
            <a:endParaRPr lang="en-US" dirty="0"/>
          </a:p>
          <a:p>
            <a:endParaRPr lang="en-US" dirty="0"/>
          </a:p>
        </p:txBody>
      </p:sp>
      <p:grpSp>
        <p:nvGrpSpPr>
          <p:cNvPr id="3" name="Group 2">
            <a:extLst>
              <a:ext uri="{FF2B5EF4-FFF2-40B4-BE49-F238E27FC236}">
                <a16:creationId xmlns:a16="http://schemas.microsoft.com/office/drawing/2014/main" id="{A4BCC058-C63A-C545-9653-A0F42DCB7122}"/>
              </a:ext>
            </a:extLst>
          </p:cNvPr>
          <p:cNvGrpSpPr>
            <a:grpSpLocks noChangeAspect="1"/>
          </p:cNvGrpSpPr>
          <p:nvPr/>
        </p:nvGrpSpPr>
        <p:grpSpPr>
          <a:xfrm>
            <a:off x="6619359" y="1559769"/>
            <a:ext cx="1650099" cy="1645920"/>
            <a:chOff x="6484783" y="1867933"/>
            <a:chExt cx="2281902" cy="2276124"/>
          </a:xfrm>
        </p:grpSpPr>
        <p:pic>
          <p:nvPicPr>
            <p:cNvPr id="4" name="Picture 3">
              <a:extLst>
                <a:ext uri="{FF2B5EF4-FFF2-40B4-BE49-F238E27FC236}">
                  <a16:creationId xmlns:a16="http://schemas.microsoft.com/office/drawing/2014/main" id="{E0E12B14-AA3A-9544-B79A-F5A6A5300D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4783" y="1867933"/>
              <a:ext cx="2281902" cy="2276124"/>
            </a:xfrm>
            <a:prstGeom prst="rect">
              <a:avLst/>
            </a:prstGeom>
          </p:spPr>
        </p:pic>
        <p:sp>
          <p:nvSpPr>
            <p:cNvPr id="2" name="TextBox 1">
              <a:extLst>
                <a:ext uri="{FF2B5EF4-FFF2-40B4-BE49-F238E27FC236}">
                  <a16:creationId xmlns:a16="http://schemas.microsoft.com/office/drawing/2014/main" id="{338CD71B-C8C3-5F46-B2D4-008294431B5A}"/>
                </a:ext>
              </a:extLst>
            </p:cNvPr>
            <p:cNvSpPr txBox="1"/>
            <p:nvPr/>
          </p:nvSpPr>
          <p:spPr>
            <a:xfrm>
              <a:off x="7022795" y="2208628"/>
              <a:ext cx="1185986" cy="811183"/>
            </a:xfrm>
            <a:prstGeom prst="rect">
              <a:avLst/>
            </a:prstGeom>
            <a:solidFill>
              <a:srgbClr val="E8E8E9"/>
            </a:solidFill>
          </p:spPr>
          <p:txBody>
            <a:bodyPr wrap="square" rtlCol="0">
              <a:spAutoFit/>
            </a:bodyPr>
            <a:lstStyle/>
            <a:p>
              <a:pPr algn="ctr"/>
              <a:endParaRPr lang="en-US" sz="800" dirty="0">
                <a:solidFill>
                  <a:schemeClr val="tx2">
                    <a:lumMod val="75000"/>
                  </a:schemeClr>
                </a:solidFill>
                <a:latin typeface="Copperplate" panose="02000504000000020004" pitchFamily="2" charset="77"/>
              </a:endParaRPr>
            </a:p>
            <a:p>
              <a:pPr algn="ctr"/>
              <a:r>
                <a:rPr lang="en-US" dirty="0">
                  <a:solidFill>
                    <a:schemeClr val="tx2">
                      <a:lumMod val="75000"/>
                    </a:schemeClr>
                  </a:solidFill>
                  <a:latin typeface="Copperplate" panose="02000504000000020004" pitchFamily="2" charset="77"/>
                </a:rPr>
                <a:t>Active</a:t>
              </a:r>
            </a:p>
            <a:p>
              <a:pPr algn="ctr"/>
              <a:endParaRPr lang="en-US" sz="800" dirty="0">
                <a:solidFill>
                  <a:schemeClr val="tx2">
                    <a:lumMod val="75000"/>
                  </a:schemeClr>
                </a:solidFill>
                <a:latin typeface="Copperplate" panose="02000504000000020004" pitchFamily="2" charset="77"/>
              </a:endParaRPr>
            </a:p>
          </p:txBody>
        </p:sp>
        <p:sp>
          <p:nvSpPr>
            <p:cNvPr id="6" name="TextBox 5">
              <a:extLst>
                <a:ext uri="{FF2B5EF4-FFF2-40B4-BE49-F238E27FC236}">
                  <a16:creationId xmlns:a16="http://schemas.microsoft.com/office/drawing/2014/main" id="{42FD7B80-056E-584E-B3C4-AE74CA73518D}"/>
                </a:ext>
              </a:extLst>
            </p:cNvPr>
            <p:cNvSpPr txBox="1"/>
            <p:nvPr/>
          </p:nvSpPr>
          <p:spPr>
            <a:xfrm>
              <a:off x="6675364" y="3138998"/>
              <a:ext cx="1869310" cy="425621"/>
            </a:xfrm>
            <a:prstGeom prst="rect">
              <a:avLst/>
            </a:prstGeom>
            <a:solidFill>
              <a:srgbClr val="FAFBFB"/>
            </a:solidFill>
          </p:spPr>
          <p:txBody>
            <a:bodyPr wrap="square" rtlCol="0">
              <a:spAutoFit/>
            </a:bodyPr>
            <a:lstStyle/>
            <a:p>
              <a:pPr algn="ctr"/>
              <a:r>
                <a:rPr lang="en-US" dirty="0">
                  <a:solidFill>
                    <a:schemeClr val="tx2">
                      <a:lumMod val="75000"/>
                    </a:schemeClr>
                  </a:solidFill>
                  <a:latin typeface="Copperplate" panose="02000504000000020004" pitchFamily="2" charset="77"/>
                </a:rPr>
                <a:t>Thoughtful</a:t>
              </a:r>
            </a:p>
          </p:txBody>
        </p:sp>
      </p:grpSp>
      <p:grpSp>
        <p:nvGrpSpPr>
          <p:cNvPr id="5" name="Group 4">
            <a:extLst>
              <a:ext uri="{FF2B5EF4-FFF2-40B4-BE49-F238E27FC236}">
                <a16:creationId xmlns:a16="http://schemas.microsoft.com/office/drawing/2014/main" id="{C3EA6ACB-2841-4546-8D90-723419C15088}"/>
              </a:ext>
            </a:extLst>
          </p:cNvPr>
          <p:cNvGrpSpPr/>
          <p:nvPr/>
        </p:nvGrpSpPr>
        <p:grpSpPr>
          <a:xfrm>
            <a:off x="6623538" y="3312104"/>
            <a:ext cx="1645920" cy="1645920"/>
            <a:chOff x="6623538" y="3396512"/>
            <a:chExt cx="1645920" cy="1645920"/>
          </a:xfrm>
        </p:grpSpPr>
        <p:pic>
          <p:nvPicPr>
            <p:cNvPr id="7" name="Picture 6">
              <a:extLst>
                <a:ext uri="{FF2B5EF4-FFF2-40B4-BE49-F238E27FC236}">
                  <a16:creationId xmlns:a16="http://schemas.microsoft.com/office/drawing/2014/main" id="{C6974E7D-AD0B-0B45-B5EF-C9E84C32E7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3538" y="3396512"/>
              <a:ext cx="1645920" cy="1645920"/>
            </a:xfrm>
            <a:prstGeom prst="rect">
              <a:avLst/>
            </a:prstGeom>
          </p:spPr>
        </p:pic>
        <p:sp>
          <p:nvSpPr>
            <p:cNvPr id="12" name="TextBox 11">
              <a:extLst>
                <a:ext uri="{FF2B5EF4-FFF2-40B4-BE49-F238E27FC236}">
                  <a16:creationId xmlns:a16="http://schemas.microsoft.com/office/drawing/2014/main" id="{754DDD78-A8E4-3348-821B-9592E464F508}"/>
                </a:ext>
              </a:extLst>
            </p:cNvPr>
            <p:cNvSpPr txBox="1"/>
            <p:nvPr/>
          </p:nvSpPr>
          <p:spPr>
            <a:xfrm>
              <a:off x="6686503" y="4078633"/>
              <a:ext cx="741239" cy="282352"/>
            </a:xfrm>
            <a:prstGeom prst="rect">
              <a:avLst/>
            </a:prstGeom>
            <a:solidFill>
              <a:srgbClr val="E8E8E9"/>
            </a:solidFill>
          </p:spPr>
          <p:txBody>
            <a:bodyPr wrap="square" rtlCol="0">
              <a:spAutoFit/>
            </a:bodyPr>
            <a:lstStyle/>
            <a:p>
              <a:pPr algn="ctr"/>
              <a:endParaRPr lang="en-US" sz="1200" dirty="0">
                <a:solidFill>
                  <a:schemeClr val="tx2">
                    <a:lumMod val="75000"/>
                  </a:schemeClr>
                </a:solidFill>
                <a:latin typeface="Copperplate" panose="02000504000000020004" pitchFamily="2" charset="77"/>
              </a:endParaRPr>
            </a:p>
          </p:txBody>
        </p:sp>
        <p:sp>
          <p:nvSpPr>
            <p:cNvPr id="8" name="TextBox 7">
              <a:extLst>
                <a:ext uri="{FF2B5EF4-FFF2-40B4-BE49-F238E27FC236}">
                  <a16:creationId xmlns:a16="http://schemas.microsoft.com/office/drawing/2014/main" id="{C0D7BF5E-8695-F342-BFFE-D3405ADC056B}"/>
                </a:ext>
              </a:extLst>
            </p:cNvPr>
            <p:cNvSpPr txBox="1"/>
            <p:nvPr/>
          </p:nvSpPr>
          <p:spPr>
            <a:xfrm rot="16200000">
              <a:off x="6534102" y="4066909"/>
              <a:ext cx="1264427" cy="276999"/>
            </a:xfrm>
            <a:prstGeom prst="rect">
              <a:avLst/>
            </a:prstGeom>
            <a:solidFill>
              <a:srgbClr val="E8E8E9"/>
            </a:solidFill>
          </p:spPr>
          <p:txBody>
            <a:bodyPr wrap="square" rtlCol="0">
              <a:spAutoFit/>
            </a:bodyPr>
            <a:lstStyle/>
            <a:p>
              <a:pPr algn="ctr"/>
              <a:r>
                <a:rPr lang="en-US" sz="1200" dirty="0">
                  <a:solidFill>
                    <a:schemeClr val="tx2">
                      <a:lumMod val="75000"/>
                    </a:schemeClr>
                  </a:solidFill>
                  <a:latin typeface="Copperplate" panose="02000504000000020004" pitchFamily="2" charset="77"/>
                </a:rPr>
                <a:t>Questioning</a:t>
              </a:r>
            </a:p>
          </p:txBody>
        </p:sp>
        <p:sp>
          <p:nvSpPr>
            <p:cNvPr id="13" name="TextBox 12">
              <a:extLst>
                <a:ext uri="{FF2B5EF4-FFF2-40B4-BE49-F238E27FC236}">
                  <a16:creationId xmlns:a16="http://schemas.microsoft.com/office/drawing/2014/main" id="{244A170F-34C0-6F47-89EC-9B911592971A}"/>
                </a:ext>
              </a:extLst>
            </p:cNvPr>
            <p:cNvSpPr txBox="1"/>
            <p:nvPr/>
          </p:nvSpPr>
          <p:spPr>
            <a:xfrm rot="10961440" flipV="1">
              <a:off x="7538384" y="4078839"/>
              <a:ext cx="564512" cy="295559"/>
            </a:xfrm>
            <a:prstGeom prst="rect">
              <a:avLst/>
            </a:prstGeom>
            <a:solidFill>
              <a:srgbClr val="FAFBFB"/>
            </a:solidFill>
          </p:spPr>
          <p:txBody>
            <a:bodyPr wrap="square" rtlCol="0">
              <a:spAutoFit/>
            </a:bodyPr>
            <a:lstStyle/>
            <a:p>
              <a:pPr algn="ctr"/>
              <a:endParaRPr lang="en-US" dirty="0">
                <a:solidFill>
                  <a:schemeClr val="tx2">
                    <a:lumMod val="75000"/>
                  </a:schemeClr>
                </a:solidFill>
                <a:latin typeface="Copperplate" panose="02000504000000020004" pitchFamily="2" charset="77"/>
              </a:endParaRPr>
            </a:p>
          </p:txBody>
        </p:sp>
        <p:sp>
          <p:nvSpPr>
            <p:cNvPr id="9" name="TextBox 8">
              <a:extLst>
                <a:ext uri="{FF2B5EF4-FFF2-40B4-BE49-F238E27FC236}">
                  <a16:creationId xmlns:a16="http://schemas.microsoft.com/office/drawing/2014/main" id="{DEF4CD2C-A9D2-DF46-89CB-81C61900A829}"/>
                </a:ext>
              </a:extLst>
            </p:cNvPr>
            <p:cNvSpPr txBox="1"/>
            <p:nvPr/>
          </p:nvSpPr>
          <p:spPr>
            <a:xfrm rot="5400000">
              <a:off x="7102841" y="4058378"/>
              <a:ext cx="1278155" cy="307777"/>
            </a:xfrm>
            <a:prstGeom prst="rect">
              <a:avLst/>
            </a:prstGeom>
            <a:solidFill>
              <a:srgbClr val="FAFBFB"/>
            </a:solidFill>
          </p:spPr>
          <p:txBody>
            <a:bodyPr wrap="square" rtlCol="0">
              <a:spAutoFit/>
            </a:bodyPr>
            <a:lstStyle/>
            <a:p>
              <a:pPr algn="ctr"/>
              <a:r>
                <a:rPr lang="en-US" dirty="0">
                  <a:solidFill>
                    <a:schemeClr val="tx2">
                      <a:lumMod val="75000"/>
                    </a:schemeClr>
                  </a:solidFill>
                  <a:latin typeface="Copperplate" panose="02000504000000020004" pitchFamily="2" charset="77"/>
                </a:rPr>
                <a:t>Thoughtful</a:t>
              </a:r>
            </a:p>
          </p:txBody>
        </p:sp>
      </p:grpSp>
      <p:pic>
        <p:nvPicPr>
          <p:cNvPr id="15" name="Picture 14">
            <a:extLst>
              <a:ext uri="{FF2B5EF4-FFF2-40B4-BE49-F238E27FC236}">
                <a16:creationId xmlns:a16="http://schemas.microsoft.com/office/drawing/2014/main" id="{0E52AF25-AD95-AC49-B088-E2F18C730F2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23406" y="5044256"/>
            <a:ext cx="1646052" cy="1646052"/>
          </a:xfrm>
          <a:prstGeom prst="rect">
            <a:avLst/>
          </a:prstGeom>
        </p:spPr>
      </p:pic>
    </p:spTree>
    <p:extLst>
      <p:ext uri="{BB962C8B-B14F-4D97-AF65-F5344CB8AC3E}">
        <p14:creationId xmlns:p14="http://schemas.microsoft.com/office/powerpoint/2010/main" val="404172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ga50bbdc711_1_22"/>
          <p:cNvSpPr txBox="1">
            <a:spLocks noGrp="1"/>
          </p:cNvSpPr>
          <p:nvPr>
            <p:ph type="title" idx="4294967295"/>
          </p:nvPr>
        </p:nvSpPr>
        <p:spPr>
          <a:xfrm>
            <a:off x="0" y="457200"/>
            <a:ext cx="7772400" cy="914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800"/>
              <a:buNone/>
            </a:pPr>
            <a:r>
              <a:rPr lang="en-US" b="1">
                <a:solidFill>
                  <a:srgbClr val="1C4587"/>
                </a:solidFill>
              </a:rPr>
              <a:t>Take aways</a:t>
            </a:r>
            <a:endParaRPr b="1">
              <a:solidFill>
                <a:srgbClr val="1C4587"/>
              </a:solidFill>
            </a:endParaRPr>
          </a:p>
        </p:txBody>
      </p:sp>
      <p:sp>
        <p:nvSpPr>
          <p:cNvPr id="340" name="Google Shape;340;ga50bbdc711_1_22"/>
          <p:cNvSpPr/>
          <p:nvPr/>
        </p:nvSpPr>
        <p:spPr>
          <a:xfrm>
            <a:off x="2552300" y="242550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SB</a:t>
            </a:r>
            <a:endParaRPr sz="1400" b="0" i="0" u="none" strike="noStrike" cap="none" dirty="0">
              <a:solidFill>
                <a:srgbClr val="000000"/>
              </a:solidFill>
              <a:latin typeface="Arial"/>
              <a:ea typeface="Arial"/>
              <a:cs typeface="Arial"/>
              <a:sym typeface="Arial"/>
            </a:endParaRPr>
          </a:p>
        </p:txBody>
      </p:sp>
      <p:sp>
        <p:nvSpPr>
          <p:cNvPr id="341" name="Google Shape;341;ga50bbdc711_1_22"/>
          <p:cNvSpPr/>
          <p:nvPr/>
        </p:nvSpPr>
        <p:spPr>
          <a:xfrm>
            <a:off x="4634900" y="147550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dirty="0">
                <a:solidFill>
                  <a:srgbClr val="000000"/>
                </a:solidFill>
                <a:latin typeface="Arial"/>
                <a:ea typeface="Arial"/>
                <a:cs typeface="Arial"/>
                <a:sym typeface="Arial"/>
              </a:rPr>
              <a:t>LG</a:t>
            </a:r>
            <a:endParaRPr sz="1600" b="0" i="0" u="none" strike="noStrike" cap="none" dirty="0">
              <a:solidFill>
                <a:srgbClr val="000000"/>
              </a:solidFill>
              <a:latin typeface="Arial"/>
              <a:ea typeface="Arial"/>
              <a:cs typeface="Arial"/>
              <a:sym typeface="Arial"/>
            </a:endParaRPr>
          </a:p>
        </p:txBody>
      </p:sp>
      <p:sp>
        <p:nvSpPr>
          <p:cNvPr id="342" name="Google Shape;342;ga50bbdc711_1_22"/>
          <p:cNvSpPr/>
          <p:nvPr/>
        </p:nvSpPr>
        <p:spPr>
          <a:xfrm>
            <a:off x="2812275" y="491725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JR</a:t>
            </a:r>
            <a:endParaRPr sz="1400" b="0" i="0" u="none" strike="noStrike" cap="none" dirty="0">
              <a:solidFill>
                <a:srgbClr val="000000"/>
              </a:solidFill>
              <a:latin typeface="Arial"/>
              <a:ea typeface="Arial"/>
              <a:cs typeface="Arial"/>
              <a:sym typeface="Arial"/>
            </a:endParaRPr>
          </a:p>
        </p:txBody>
      </p:sp>
      <p:sp>
        <p:nvSpPr>
          <p:cNvPr id="343" name="Google Shape;343;ga50bbdc711_1_22"/>
          <p:cNvSpPr/>
          <p:nvPr/>
        </p:nvSpPr>
        <p:spPr>
          <a:xfrm>
            <a:off x="6255650" y="279660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BB</a:t>
            </a:r>
            <a:endParaRPr sz="1400" b="0" i="0" u="none" strike="noStrike" cap="none" dirty="0">
              <a:solidFill>
                <a:srgbClr val="000000"/>
              </a:solidFill>
              <a:latin typeface="Arial"/>
              <a:ea typeface="Arial"/>
              <a:cs typeface="Arial"/>
              <a:sym typeface="Arial"/>
            </a:endParaRPr>
          </a:p>
        </p:txBody>
      </p:sp>
      <p:sp>
        <p:nvSpPr>
          <p:cNvPr id="344" name="Google Shape;344;ga50bbdc711_1_22"/>
          <p:cNvSpPr/>
          <p:nvPr/>
        </p:nvSpPr>
        <p:spPr>
          <a:xfrm>
            <a:off x="5513800" y="5213475"/>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300" b="0" i="0" u="none" strike="noStrike" cap="none" dirty="0">
                <a:solidFill>
                  <a:srgbClr val="000000"/>
                </a:solidFill>
                <a:latin typeface="Arial"/>
                <a:ea typeface="Arial"/>
                <a:cs typeface="Arial"/>
                <a:sym typeface="Arial"/>
              </a:rPr>
              <a:t>KW</a:t>
            </a:r>
            <a:endParaRPr sz="1300" b="0" i="0" u="none" strike="noStrike" cap="none" dirty="0">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2" name="Text Placeholder 1">
            <a:extLst>
              <a:ext uri="{FF2B5EF4-FFF2-40B4-BE49-F238E27FC236}">
                <a16:creationId xmlns:a16="http://schemas.microsoft.com/office/drawing/2014/main" id="{7B640593-F805-E445-BC26-D174BA558A44}"/>
              </a:ext>
            </a:extLst>
          </p:cNvPr>
          <p:cNvSpPr>
            <a:spLocks noGrp="1"/>
          </p:cNvSpPr>
          <p:nvPr>
            <p:ph type="body" idx="1"/>
          </p:nvPr>
        </p:nvSpPr>
        <p:spPr>
          <a:xfrm>
            <a:off x="1371600" y="1828801"/>
            <a:ext cx="7123113" cy="800100"/>
          </a:xfrm>
        </p:spPr>
        <p:txBody>
          <a:bodyPr/>
          <a:lstStyle/>
          <a:p>
            <a:pPr algn="ctr"/>
            <a:r>
              <a:rPr lang="en-US" dirty="0">
                <a:solidFill>
                  <a:srgbClr val="FAFBFB"/>
                </a:solidFill>
              </a:rPr>
              <a:t>THANK YOU</a:t>
            </a:r>
          </a:p>
        </p:txBody>
      </p:sp>
      <p:sp>
        <p:nvSpPr>
          <p:cNvPr id="333" name="Google Shape;333;p22"/>
          <p:cNvSpPr txBox="1">
            <a:spLocks noGrp="1"/>
          </p:cNvSpPr>
          <p:nvPr>
            <p:ph type="title"/>
          </p:nvPr>
        </p:nvSpPr>
        <p:spPr>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BA0C2F"/>
              </a:buClr>
              <a:buSzPts val="3200"/>
              <a:buFont typeface="Cabin"/>
              <a:buNone/>
            </a:pPr>
            <a:r>
              <a:rPr lang="en-US" sz="3200" b="1" dirty="0">
                <a:solidFill>
                  <a:schemeClr val="dk2"/>
                </a:solidFill>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CCD701F-8AAA-5949-9EC2-611A4384F8FA}"/>
              </a:ext>
            </a:extLst>
          </p:cNvPr>
          <p:cNvSpPr>
            <a:spLocks noGrp="1"/>
          </p:cNvSpPr>
          <p:nvPr>
            <p:ph type="title"/>
          </p:nvPr>
        </p:nvSpPr>
        <p:spPr/>
        <p:txBody>
          <a:bodyPr/>
          <a:lstStyle/>
          <a:p>
            <a:r>
              <a:rPr lang="en-US" b="1" dirty="0"/>
              <a:t>today</a:t>
            </a:r>
          </a:p>
        </p:txBody>
      </p:sp>
      <p:sp>
        <p:nvSpPr>
          <p:cNvPr id="4" name="Content Placeholder 3">
            <a:extLst>
              <a:ext uri="{FF2B5EF4-FFF2-40B4-BE49-F238E27FC236}">
                <a16:creationId xmlns:a16="http://schemas.microsoft.com/office/drawing/2014/main" id="{AB3C8219-7ADA-0A4E-82F7-25E6C83AED03}"/>
              </a:ext>
            </a:extLst>
          </p:cNvPr>
          <p:cNvSpPr>
            <a:spLocks noGrp="1"/>
          </p:cNvSpPr>
          <p:nvPr>
            <p:ph sz="quarter" idx="1"/>
          </p:nvPr>
        </p:nvSpPr>
        <p:spPr/>
        <p:txBody>
          <a:bodyPr>
            <a:normAutofit/>
          </a:bodyPr>
          <a:lstStyle/>
          <a:p>
            <a:r>
              <a:rPr lang="en-US" sz="2600" dirty="0">
                <a:solidFill>
                  <a:srgbClr val="0D0D0D"/>
                </a:solidFill>
              </a:rPr>
              <a:t>Understand </a:t>
            </a:r>
            <a:r>
              <a:rPr lang="en-US" sz="2600" dirty="0" err="1">
                <a:solidFill>
                  <a:srgbClr val="0D0D0D"/>
                </a:solidFill>
              </a:rPr>
              <a:t>DiSC</a:t>
            </a:r>
            <a:endParaRPr lang="en-US" sz="2600" dirty="0">
              <a:solidFill>
                <a:srgbClr val="0D0D0D"/>
              </a:solidFill>
            </a:endParaRPr>
          </a:p>
          <a:p>
            <a:r>
              <a:rPr lang="en-US" sz="2600" dirty="0">
                <a:solidFill>
                  <a:srgbClr val="0D0D0D"/>
                </a:solidFill>
              </a:rPr>
              <a:t>Build self awareness</a:t>
            </a:r>
          </a:p>
          <a:p>
            <a:r>
              <a:rPr lang="en-US" sz="2600" dirty="0">
                <a:solidFill>
                  <a:srgbClr val="0D0D0D"/>
                </a:solidFill>
              </a:rPr>
              <a:t>Increase understanding of styles</a:t>
            </a:r>
          </a:p>
          <a:p>
            <a:r>
              <a:rPr lang="en-US" sz="2600" dirty="0">
                <a:solidFill>
                  <a:srgbClr val="0D0D0D"/>
                </a:solidFill>
              </a:rPr>
              <a:t>Identify strategies</a:t>
            </a:r>
          </a:p>
          <a:p>
            <a:endParaRPr lang="en-US" sz="2600" dirty="0"/>
          </a:p>
        </p:txBody>
      </p:sp>
      <p:sp>
        <p:nvSpPr>
          <p:cNvPr id="8" name="Slide Number Placeholder 7">
            <a:extLst>
              <a:ext uri="{FF2B5EF4-FFF2-40B4-BE49-F238E27FC236}">
                <a16:creationId xmlns:a16="http://schemas.microsoft.com/office/drawing/2014/main" id="{196FFC37-38E6-3848-83D5-18886E6AEA1B}"/>
              </a:ext>
            </a:extLst>
          </p:cNvPr>
          <p:cNvSpPr>
            <a:spLocks noGrp="1"/>
          </p:cNvSpPr>
          <p:nvPr>
            <p:ph type="sldNum" sz="quarter" idx="12"/>
          </p:nvPr>
        </p:nvSpPr>
        <p:spPr/>
        <p:txBody>
          <a:bodyPr/>
          <a:lstStyle/>
          <a:p>
            <a:pPr marL="0" lvl="0" indent="0" algn="r" rtl="0">
              <a:spcBef>
                <a:spcPts val="0"/>
              </a:spcBef>
              <a:spcAft>
                <a:spcPts val="0"/>
              </a:spcAft>
              <a:buNone/>
            </a:pPr>
            <a:r>
              <a:rPr lang="en-US"/>
              <a:t> </a:t>
            </a:r>
            <a:endParaRPr lang="en-US" dirty="0"/>
          </a:p>
        </p:txBody>
      </p:sp>
    </p:spTree>
    <p:extLst>
      <p:ext uri="{BB962C8B-B14F-4D97-AF65-F5344CB8AC3E}">
        <p14:creationId xmlns:p14="http://schemas.microsoft.com/office/powerpoint/2010/main" val="356636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2" name="Google Shape;232;p3"/>
          <p:cNvSpPr txBox="1">
            <a:spLocks noGrp="1"/>
          </p:cNvSpPr>
          <p:nvPr>
            <p:ph type="title"/>
          </p:nvPr>
        </p:nvSpPr>
        <p:spPr>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BA0C2F"/>
              </a:buClr>
              <a:buSzPts val="3200"/>
              <a:buFont typeface="Cabin"/>
              <a:buNone/>
            </a:pPr>
            <a:r>
              <a:rPr lang="en-US" sz="3200" b="1" dirty="0">
                <a:solidFill>
                  <a:schemeClr val="dk2"/>
                </a:solidFill>
              </a:rPr>
              <a:t>Requests</a:t>
            </a:r>
            <a:endParaRPr dirty="0"/>
          </a:p>
        </p:txBody>
      </p:sp>
      <p:sp>
        <p:nvSpPr>
          <p:cNvPr id="3" name="Text Placeholder 2">
            <a:extLst>
              <a:ext uri="{FF2B5EF4-FFF2-40B4-BE49-F238E27FC236}">
                <a16:creationId xmlns:a16="http://schemas.microsoft.com/office/drawing/2014/main" id="{92736F89-B7A4-2549-A2F1-49AEF5AFCA2B}"/>
              </a:ext>
            </a:extLst>
          </p:cNvPr>
          <p:cNvSpPr>
            <a:spLocks noGrp="1"/>
          </p:cNvSpPr>
          <p:nvPr>
            <p:ph sz="quarter" idx="1"/>
          </p:nvPr>
        </p:nvSpPr>
        <p:spPr/>
        <p:txBody>
          <a:bodyPr/>
          <a:lstStyle/>
          <a:p>
            <a:pPr lvl="0" indent="-381000">
              <a:buSzPts val="2400"/>
            </a:pPr>
            <a:r>
              <a:rPr lang="en-US" dirty="0"/>
              <a:t>Participate</a:t>
            </a:r>
          </a:p>
          <a:p>
            <a:pPr lvl="0" indent="-381000">
              <a:buSzPts val="2400"/>
            </a:pPr>
            <a:r>
              <a:rPr lang="en-US" dirty="0"/>
              <a:t>Be present</a:t>
            </a:r>
          </a:p>
          <a:p>
            <a:pPr lvl="0" indent="-381000">
              <a:buSzPts val="2400"/>
            </a:pPr>
            <a:r>
              <a:rPr lang="en-US" dirty="0"/>
              <a:t>Be curious</a:t>
            </a:r>
          </a:p>
          <a:p>
            <a:endParaRPr lang="en-US" dirty="0"/>
          </a:p>
        </p:txBody>
      </p:sp>
      <p:sp>
        <p:nvSpPr>
          <p:cNvPr id="4" name="Slide Number Placeholder 3">
            <a:extLst>
              <a:ext uri="{FF2B5EF4-FFF2-40B4-BE49-F238E27FC236}">
                <a16:creationId xmlns:a16="http://schemas.microsoft.com/office/drawing/2014/main" id="{B5CD280E-FC2B-2B47-8405-92285AD16D0A}"/>
              </a:ext>
            </a:extLst>
          </p:cNvPr>
          <p:cNvSpPr>
            <a:spLocks noGrp="1"/>
          </p:cNvSpPr>
          <p:nvPr>
            <p:ph type="sldNum" sz="quarter" idx="12"/>
          </p:nvPr>
        </p:nvSpPr>
        <p:spPr/>
        <p:txBody>
          <a:bodyPr/>
          <a:lstStyle/>
          <a:p>
            <a:pPr marL="0" lvl="0" indent="0" algn="r" rtl="0">
              <a:spcBef>
                <a:spcPts val="0"/>
              </a:spcBef>
              <a:spcAft>
                <a:spcPts val="0"/>
              </a:spcAft>
              <a:buNone/>
            </a:pPr>
            <a:r>
              <a:rPr lang="en-US"/>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a50bbdc711_0_16"/>
          <p:cNvSpPr txBox="1">
            <a:spLocks noGrp="1"/>
          </p:cNvSpPr>
          <p:nvPr>
            <p:ph type="title" idx="4294967295"/>
          </p:nvPr>
        </p:nvSpPr>
        <p:spPr>
          <a:xfrm>
            <a:off x="0" y="-41566"/>
            <a:ext cx="9144000" cy="9144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2800"/>
              <a:buNone/>
            </a:pPr>
            <a:r>
              <a:rPr lang="en-US" b="1" dirty="0">
                <a:solidFill>
                  <a:srgbClr val="1C4587"/>
                </a:solidFill>
              </a:rPr>
              <a:t>Our group today</a:t>
            </a:r>
            <a:endParaRPr b="1" dirty="0">
              <a:solidFill>
                <a:srgbClr val="1C4587"/>
              </a:solidFill>
            </a:endParaRPr>
          </a:p>
        </p:txBody>
      </p:sp>
      <p:sp>
        <p:nvSpPr>
          <p:cNvPr id="239" name="Google Shape;239;ga50bbdc711_0_16"/>
          <p:cNvSpPr/>
          <p:nvPr/>
        </p:nvSpPr>
        <p:spPr>
          <a:xfrm>
            <a:off x="2552300" y="242550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40" name="Google Shape;240;ga50bbdc711_0_16"/>
          <p:cNvSpPr/>
          <p:nvPr/>
        </p:nvSpPr>
        <p:spPr>
          <a:xfrm>
            <a:off x="4634900" y="147550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dirty="0">
              <a:solidFill>
                <a:srgbClr val="000000"/>
              </a:solidFill>
              <a:latin typeface="Arial"/>
              <a:ea typeface="Arial"/>
              <a:cs typeface="Arial"/>
              <a:sym typeface="Arial"/>
            </a:endParaRPr>
          </a:p>
        </p:txBody>
      </p:sp>
      <p:sp>
        <p:nvSpPr>
          <p:cNvPr id="241" name="Google Shape;241;ga50bbdc711_0_16"/>
          <p:cNvSpPr/>
          <p:nvPr/>
        </p:nvSpPr>
        <p:spPr>
          <a:xfrm>
            <a:off x="2812275" y="491725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42" name="Google Shape;242;ga50bbdc711_0_16"/>
          <p:cNvSpPr/>
          <p:nvPr/>
        </p:nvSpPr>
        <p:spPr>
          <a:xfrm>
            <a:off x="6255650" y="279660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43" name="Google Shape;243;ga50bbdc711_0_16"/>
          <p:cNvSpPr/>
          <p:nvPr/>
        </p:nvSpPr>
        <p:spPr>
          <a:xfrm>
            <a:off x="5513800" y="5213475"/>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300"/>
              <a:buFont typeface="Arial"/>
              <a:buNone/>
            </a:pPr>
            <a:endParaRPr sz="1300" b="0" i="0" u="none" strike="noStrike" cap="none" dirty="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ga50bbdc711_0_60"/>
          <p:cNvSpPr txBox="1">
            <a:spLocks noGrp="1"/>
          </p:cNvSpPr>
          <p:nvPr>
            <p:ph type="title" idx="4294967295"/>
          </p:nvPr>
        </p:nvSpPr>
        <p:spPr>
          <a:xfrm>
            <a:off x="-27702" y="55414"/>
            <a:ext cx="5999019" cy="1413593"/>
          </a:xfrm>
          <a:prstGeom prst="rect">
            <a:avLst/>
          </a:prstGeom>
          <a:noFill/>
          <a:ln>
            <a:noFill/>
          </a:ln>
        </p:spPr>
        <p:txBody>
          <a:bodyPr spcFirstLastPara="1" wrap="square" lIns="91425" tIns="91425" rIns="91425" bIns="91425" anchor="b" anchorCtr="0">
            <a:noAutofit/>
          </a:bodyPr>
          <a:lstStyle/>
          <a:p>
            <a:pPr marL="457200" lvl="0" indent="0" algn="ctr" rtl="0">
              <a:lnSpc>
                <a:spcPct val="100000"/>
              </a:lnSpc>
              <a:spcBef>
                <a:spcPts val="600"/>
              </a:spcBef>
              <a:spcAft>
                <a:spcPts val="0"/>
              </a:spcAft>
              <a:buClr>
                <a:schemeClr val="dk1"/>
              </a:buClr>
              <a:buSzPts val="2800"/>
              <a:buFont typeface="Arial"/>
              <a:buNone/>
            </a:pPr>
            <a:r>
              <a:rPr lang="en-US" sz="2400" b="0" dirty="0">
                <a:solidFill>
                  <a:srgbClr val="073763"/>
                </a:solidFill>
                <a:ea typeface="Arial"/>
                <a:cs typeface="Arial"/>
                <a:sym typeface="Arial"/>
              </a:rPr>
              <a:t>On a continuum of </a:t>
            </a:r>
            <a:endParaRPr sz="2400" b="0" dirty="0">
              <a:solidFill>
                <a:srgbClr val="073763"/>
              </a:solidFill>
              <a:ea typeface="Arial"/>
              <a:cs typeface="Arial"/>
              <a:sym typeface="Arial"/>
            </a:endParaRPr>
          </a:p>
          <a:p>
            <a:pPr marL="457200" lvl="0" indent="0" algn="ctr" rtl="0">
              <a:lnSpc>
                <a:spcPct val="100000"/>
              </a:lnSpc>
              <a:spcBef>
                <a:spcPts val="600"/>
              </a:spcBef>
              <a:spcAft>
                <a:spcPts val="0"/>
              </a:spcAft>
              <a:buClr>
                <a:schemeClr val="dk1"/>
              </a:buClr>
              <a:buSzPts val="2800"/>
              <a:buFont typeface="Arial"/>
              <a:buNone/>
            </a:pPr>
            <a:r>
              <a:rPr lang="en-US" sz="2400" dirty="0">
                <a:solidFill>
                  <a:srgbClr val="073763"/>
                </a:solidFill>
                <a:ea typeface="Arial"/>
                <a:cs typeface="Arial"/>
                <a:sym typeface="Arial"/>
              </a:rPr>
              <a:t>Active to Thoughtful, </a:t>
            </a:r>
            <a:endParaRPr sz="2400" dirty="0">
              <a:solidFill>
                <a:srgbClr val="073763"/>
              </a:solidFill>
              <a:ea typeface="Arial"/>
              <a:cs typeface="Arial"/>
              <a:sym typeface="Arial"/>
            </a:endParaRPr>
          </a:p>
          <a:p>
            <a:pPr marL="457200" lvl="0" indent="0" algn="ctr" rtl="0">
              <a:lnSpc>
                <a:spcPct val="100000"/>
              </a:lnSpc>
              <a:spcBef>
                <a:spcPts val="600"/>
              </a:spcBef>
              <a:spcAft>
                <a:spcPts val="0"/>
              </a:spcAft>
              <a:buSzPts val="2800"/>
              <a:buNone/>
            </a:pPr>
            <a:r>
              <a:rPr lang="en-US" sz="2400" b="0" dirty="0">
                <a:solidFill>
                  <a:srgbClr val="073763"/>
                </a:solidFill>
                <a:ea typeface="Arial"/>
                <a:cs typeface="Arial"/>
                <a:sym typeface="Arial"/>
              </a:rPr>
              <a:t>where would you place yourself?</a:t>
            </a:r>
            <a:endParaRPr b="0" dirty="0">
              <a:solidFill>
                <a:srgbClr val="073763"/>
              </a:solidFill>
            </a:endParaRPr>
          </a:p>
        </p:txBody>
      </p:sp>
      <p:sp>
        <p:nvSpPr>
          <p:cNvPr id="250" name="Google Shape;250;ga50bbdc711_0_60"/>
          <p:cNvSpPr/>
          <p:nvPr/>
        </p:nvSpPr>
        <p:spPr>
          <a:xfrm>
            <a:off x="2259475" y="311280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300" b="0" i="0" u="none" strike="noStrike" cap="none" dirty="0">
                <a:solidFill>
                  <a:srgbClr val="000000"/>
                </a:solidFill>
                <a:latin typeface="Arial"/>
                <a:ea typeface="Arial"/>
                <a:cs typeface="Arial"/>
                <a:sym typeface="Arial"/>
              </a:rPr>
              <a:t>KW</a:t>
            </a:r>
            <a:endParaRPr sz="1300" b="0" i="0" u="none" strike="noStrike" cap="none" dirty="0">
              <a:solidFill>
                <a:srgbClr val="000000"/>
              </a:solidFill>
              <a:latin typeface="Arial"/>
              <a:ea typeface="Arial"/>
              <a:cs typeface="Arial"/>
              <a:sym typeface="Arial"/>
            </a:endParaRPr>
          </a:p>
        </p:txBody>
      </p:sp>
      <p:sp>
        <p:nvSpPr>
          <p:cNvPr id="251" name="Google Shape;251;ga50bbdc711_0_60"/>
          <p:cNvSpPr/>
          <p:nvPr/>
        </p:nvSpPr>
        <p:spPr>
          <a:xfrm>
            <a:off x="1023275" y="3732975"/>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SB</a:t>
            </a:r>
            <a:endParaRPr sz="1400" b="0" i="0" u="none" strike="noStrike" cap="none" dirty="0">
              <a:solidFill>
                <a:srgbClr val="000000"/>
              </a:solidFill>
              <a:latin typeface="Arial"/>
              <a:ea typeface="Arial"/>
              <a:cs typeface="Arial"/>
              <a:sym typeface="Arial"/>
            </a:endParaRPr>
          </a:p>
        </p:txBody>
      </p:sp>
      <p:sp>
        <p:nvSpPr>
          <p:cNvPr id="252" name="Google Shape;252;ga50bbdc711_0_60"/>
          <p:cNvSpPr/>
          <p:nvPr/>
        </p:nvSpPr>
        <p:spPr>
          <a:xfrm>
            <a:off x="1487550" y="244555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LG</a:t>
            </a:r>
            <a:endParaRPr sz="1400" b="0" i="0" u="none" strike="noStrike" cap="none" dirty="0">
              <a:solidFill>
                <a:srgbClr val="000000"/>
              </a:solidFill>
              <a:latin typeface="Arial"/>
              <a:ea typeface="Arial"/>
              <a:cs typeface="Arial"/>
              <a:sym typeface="Arial"/>
            </a:endParaRPr>
          </a:p>
        </p:txBody>
      </p:sp>
      <p:sp>
        <p:nvSpPr>
          <p:cNvPr id="253" name="Google Shape;253;ga50bbdc711_0_60"/>
          <p:cNvSpPr/>
          <p:nvPr/>
        </p:nvSpPr>
        <p:spPr>
          <a:xfrm>
            <a:off x="2911675" y="3893525"/>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JB</a:t>
            </a:r>
            <a:endParaRPr sz="1400" b="0" i="0" u="none" strike="noStrike" cap="none" dirty="0">
              <a:solidFill>
                <a:srgbClr val="000000"/>
              </a:solidFill>
              <a:latin typeface="Arial"/>
              <a:ea typeface="Arial"/>
              <a:cs typeface="Arial"/>
              <a:sym typeface="Arial"/>
            </a:endParaRPr>
          </a:p>
        </p:txBody>
      </p:sp>
      <p:sp>
        <p:nvSpPr>
          <p:cNvPr id="254" name="Google Shape;254;ga50bbdc711_0_60"/>
          <p:cNvSpPr/>
          <p:nvPr/>
        </p:nvSpPr>
        <p:spPr>
          <a:xfrm>
            <a:off x="3324200" y="2739725"/>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BB</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ga50bbdc711_0_66"/>
          <p:cNvSpPr txBox="1">
            <a:spLocks noGrp="1"/>
          </p:cNvSpPr>
          <p:nvPr>
            <p:ph type="title" idx="4294967295"/>
          </p:nvPr>
        </p:nvSpPr>
        <p:spPr>
          <a:xfrm>
            <a:off x="0" y="665021"/>
            <a:ext cx="9144000" cy="914400"/>
          </a:xfrm>
          <a:prstGeom prst="rect">
            <a:avLst/>
          </a:prstGeom>
          <a:noFill/>
          <a:ln>
            <a:noFill/>
          </a:ln>
        </p:spPr>
        <p:txBody>
          <a:bodyPr spcFirstLastPara="1" wrap="square" lIns="91425" tIns="91425" rIns="91425" bIns="91425" anchor="b" anchorCtr="0">
            <a:noAutofit/>
          </a:bodyPr>
          <a:lstStyle/>
          <a:p>
            <a:pPr marL="457200" lvl="0" indent="0" algn="ctr" rtl="0">
              <a:lnSpc>
                <a:spcPct val="100000"/>
              </a:lnSpc>
              <a:spcBef>
                <a:spcPts val="600"/>
              </a:spcBef>
              <a:spcAft>
                <a:spcPts val="0"/>
              </a:spcAft>
              <a:buClr>
                <a:schemeClr val="dk1"/>
              </a:buClr>
              <a:buSzPts val="2800"/>
              <a:buFont typeface="Arial"/>
              <a:buNone/>
            </a:pPr>
            <a:r>
              <a:rPr lang="en-US" sz="2400" b="0" dirty="0">
                <a:solidFill>
                  <a:srgbClr val="073763"/>
                </a:solidFill>
                <a:ea typeface="Arial"/>
                <a:cs typeface="Arial"/>
                <a:sym typeface="Arial"/>
              </a:rPr>
              <a:t>On this continuum of </a:t>
            </a:r>
            <a:br>
              <a:rPr lang="en-US" sz="2400" b="0" dirty="0">
                <a:solidFill>
                  <a:srgbClr val="073763"/>
                </a:solidFill>
                <a:ea typeface="Arial"/>
                <a:cs typeface="Arial"/>
                <a:sym typeface="Arial"/>
              </a:rPr>
            </a:br>
            <a:r>
              <a:rPr lang="en-US" sz="2400" dirty="0">
                <a:solidFill>
                  <a:srgbClr val="073763"/>
                </a:solidFill>
                <a:ea typeface="Arial"/>
                <a:cs typeface="Arial"/>
                <a:sym typeface="Arial"/>
              </a:rPr>
              <a:t>Questioning to Accepting, </a:t>
            </a:r>
            <a:endParaRPr sz="2400" dirty="0">
              <a:solidFill>
                <a:srgbClr val="073763"/>
              </a:solidFill>
              <a:ea typeface="Arial"/>
              <a:cs typeface="Arial"/>
              <a:sym typeface="Arial"/>
            </a:endParaRPr>
          </a:p>
          <a:p>
            <a:pPr marL="457200" lvl="0" indent="0" algn="ctr" rtl="0">
              <a:lnSpc>
                <a:spcPct val="100000"/>
              </a:lnSpc>
              <a:spcBef>
                <a:spcPts val="600"/>
              </a:spcBef>
              <a:spcAft>
                <a:spcPts val="0"/>
              </a:spcAft>
              <a:buSzPts val="2800"/>
              <a:buNone/>
            </a:pPr>
            <a:r>
              <a:rPr lang="en-US" sz="2400" b="0" dirty="0">
                <a:solidFill>
                  <a:srgbClr val="073763"/>
                </a:solidFill>
                <a:ea typeface="Arial"/>
                <a:cs typeface="Arial"/>
                <a:sym typeface="Arial"/>
              </a:rPr>
              <a:t>where would you place yourself?</a:t>
            </a:r>
            <a:endParaRPr b="0" dirty="0">
              <a:solidFill>
                <a:srgbClr val="073763"/>
              </a:solidFill>
            </a:endParaRPr>
          </a:p>
        </p:txBody>
      </p:sp>
      <p:sp>
        <p:nvSpPr>
          <p:cNvPr id="261" name="Google Shape;261;ga50bbdc711_0_66"/>
          <p:cNvSpPr/>
          <p:nvPr/>
        </p:nvSpPr>
        <p:spPr>
          <a:xfrm>
            <a:off x="2316575" y="562575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BB</a:t>
            </a:r>
            <a:endParaRPr sz="1400" b="0" i="0" u="none" strike="noStrike" cap="none" dirty="0">
              <a:solidFill>
                <a:srgbClr val="000000"/>
              </a:solidFill>
              <a:latin typeface="Arial"/>
              <a:ea typeface="Arial"/>
              <a:cs typeface="Arial"/>
              <a:sym typeface="Arial"/>
            </a:endParaRPr>
          </a:p>
        </p:txBody>
      </p:sp>
      <p:sp>
        <p:nvSpPr>
          <p:cNvPr id="262" name="Google Shape;262;ga50bbdc711_0_66"/>
          <p:cNvSpPr/>
          <p:nvPr/>
        </p:nvSpPr>
        <p:spPr>
          <a:xfrm>
            <a:off x="3383575" y="5678875"/>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JR</a:t>
            </a:r>
            <a:endParaRPr sz="1400" b="0" i="0" u="none" strike="noStrike" cap="none" dirty="0">
              <a:solidFill>
                <a:srgbClr val="000000"/>
              </a:solidFill>
              <a:latin typeface="Arial"/>
              <a:ea typeface="Arial"/>
              <a:cs typeface="Arial"/>
              <a:sym typeface="Arial"/>
            </a:endParaRPr>
          </a:p>
        </p:txBody>
      </p:sp>
      <p:sp>
        <p:nvSpPr>
          <p:cNvPr id="263" name="Google Shape;263;ga50bbdc711_0_66"/>
          <p:cNvSpPr/>
          <p:nvPr/>
        </p:nvSpPr>
        <p:spPr>
          <a:xfrm>
            <a:off x="5653600" y="5575475"/>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LG</a:t>
            </a:r>
            <a:endParaRPr sz="1400" b="0" i="0" u="none" strike="noStrike" cap="none" dirty="0">
              <a:solidFill>
                <a:srgbClr val="000000"/>
              </a:solidFill>
              <a:latin typeface="Arial"/>
              <a:ea typeface="Arial"/>
              <a:cs typeface="Arial"/>
              <a:sym typeface="Arial"/>
            </a:endParaRPr>
          </a:p>
        </p:txBody>
      </p:sp>
      <p:sp>
        <p:nvSpPr>
          <p:cNvPr id="264" name="Google Shape;264;ga50bbdc711_0_66"/>
          <p:cNvSpPr/>
          <p:nvPr/>
        </p:nvSpPr>
        <p:spPr>
          <a:xfrm>
            <a:off x="4571988" y="5625750"/>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300" b="0" i="0" u="none" strike="noStrike" cap="none" dirty="0">
                <a:solidFill>
                  <a:srgbClr val="000000"/>
                </a:solidFill>
                <a:latin typeface="Arial"/>
                <a:ea typeface="Arial"/>
                <a:cs typeface="Arial"/>
                <a:sym typeface="Arial"/>
              </a:rPr>
              <a:t>KW</a:t>
            </a:r>
            <a:endParaRPr sz="1300" b="0" i="0" u="none" strike="noStrike" cap="none" dirty="0">
              <a:solidFill>
                <a:srgbClr val="000000"/>
              </a:solidFill>
              <a:latin typeface="Arial"/>
              <a:ea typeface="Arial"/>
              <a:cs typeface="Arial"/>
              <a:sym typeface="Arial"/>
            </a:endParaRPr>
          </a:p>
        </p:txBody>
      </p:sp>
      <p:sp>
        <p:nvSpPr>
          <p:cNvPr id="265" name="Google Shape;265;ga50bbdc711_0_66"/>
          <p:cNvSpPr/>
          <p:nvPr/>
        </p:nvSpPr>
        <p:spPr>
          <a:xfrm>
            <a:off x="6638500" y="5575475"/>
            <a:ext cx="652200" cy="632400"/>
          </a:xfrm>
          <a:prstGeom prst="flowChartConnector">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SB</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2" name="Google Shape;272;p8"/>
          <p:cNvSpPr txBox="1">
            <a:spLocks noGrp="1"/>
          </p:cNvSpPr>
          <p:nvPr>
            <p:ph type="title"/>
          </p:nvPr>
        </p:nvSpPr>
        <p:spPr>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800"/>
              <a:buNone/>
            </a:pPr>
            <a:r>
              <a:rPr lang="en-US" sz="3200" b="1" i="1">
                <a:solidFill>
                  <a:schemeClr val="dk2"/>
                </a:solidFill>
              </a:rPr>
              <a:t>DiSC Introduction </a:t>
            </a:r>
            <a:endParaRPr sz="3200" b="1" i="1">
              <a:solidFill>
                <a:schemeClr val="dk2"/>
              </a:solidFill>
            </a:endParaRPr>
          </a:p>
        </p:txBody>
      </p:sp>
      <p:sp>
        <p:nvSpPr>
          <p:cNvPr id="2" name="TextBox 1">
            <a:extLst>
              <a:ext uri="{FF2B5EF4-FFF2-40B4-BE49-F238E27FC236}">
                <a16:creationId xmlns:a16="http://schemas.microsoft.com/office/drawing/2014/main" id="{1E409418-CF44-C04D-8AA1-641E23482DAE}"/>
              </a:ext>
            </a:extLst>
          </p:cNvPr>
          <p:cNvSpPr txBox="1"/>
          <p:nvPr/>
        </p:nvSpPr>
        <p:spPr>
          <a:xfrm>
            <a:off x="1828800" y="4543865"/>
            <a:ext cx="744114" cy="307777"/>
          </a:xfrm>
          <a:prstGeom prst="rect">
            <a:avLst/>
          </a:prstGeom>
          <a:noFill/>
        </p:spPr>
        <p:txBody>
          <a:bodyPr wrap="none" rtlCol="0">
            <a:spAutoFit/>
          </a:bodyPr>
          <a:lstStyle/>
          <a:p>
            <a:r>
              <a:rPr lang="en-US" dirty="0"/>
              <a:t>VIDEO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4" name="Title 3">
            <a:extLst>
              <a:ext uri="{FF2B5EF4-FFF2-40B4-BE49-F238E27FC236}">
                <a16:creationId xmlns:a16="http://schemas.microsoft.com/office/drawing/2014/main" id="{6859841C-5CCB-BF48-A445-8222AAF55A93}"/>
              </a:ext>
            </a:extLst>
          </p:cNvPr>
          <p:cNvSpPr>
            <a:spLocks noGrp="1"/>
          </p:cNvSpPr>
          <p:nvPr>
            <p:ph type="title"/>
          </p:nvPr>
        </p:nvSpPr>
        <p:spPr/>
        <p:txBody>
          <a:bodyPr/>
          <a:lstStyle/>
          <a:p>
            <a:r>
              <a:rPr lang="en-US" dirty="0"/>
              <a:t>Cornerstone Principles </a:t>
            </a:r>
          </a:p>
        </p:txBody>
      </p:sp>
      <p:sp>
        <p:nvSpPr>
          <p:cNvPr id="6" name="Content Placeholder 5">
            <a:extLst>
              <a:ext uri="{FF2B5EF4-FFF2-40B4-BE49-F238E27FC236}">
                <a16:creationId xmlns:a16="http://schemas.microsoft.com/office/drawing/2014/main" id="{89DC759C-F48D-7B4C-B154-752A4D23A5B1}"/>
              </a:ext>
            </a:extLst>
          </p:cNvPr>
          <p:cNvSpPr>
            <a:spLocks noGrp="1"/>
          </p:cNvSpPr>
          <p:nvPr>
            <p:ph sz="quarter" idx="1"/>
          </p:nvPr>
        </p:nvSpPr>
        <p:spPr>
          <a:xfrm>
            <a:off x="612648" y="1884218"/>
            <a:ext cx="4305717" cy="4211782"/>
          </a:xfrm>
        </p:spPr>
        <p:txBody>
          <a:bodyPr>
            <a:normAutofit/>
          </a:bodyPr>
          <a:lstStyle/>
          <a:p>
            <a:r>
              <a:rPr lang="en-US" sz="2400" dirty="0"/>
              <a:t>All styles equally valuable</a:t>
            </a:r>
          </a:p>
          <a:p>
            <a:r>
              <a:rPr lang="en-US" sz="2400" dirty="0"/>
              <a:t>We have access to all style traits</a:t>
            </a:r>
          </a:p>
          <a:p>
            <a:r>
              <a:rPr lang="en-US" sz="2400" dirty="0" err="1"/>
              <a:t>DiSC</a:t>
            </a:r>
            <a:r>
              <a:rPr lang="en-US" sz="2400" dirty="0"/>
              <a:t> is one measure</a:t>
            </a:r>
          </a:p>
          <a:p>
            <a:r>
              <a:rPr lang="en-US" sz="2400" dirty="0"/>
              <a:t>Understanding self first</a:t>
            </a:r>
          </a:p>
          <a:p>
            <a:r>
              <a:rPr lang="en-US" sz="2400" dirty="0"/>
              <a:t>Understanding others</a:t>
            </a:r>
          </a:p>
          <a:p>
            <a:r>
              <a:rPr lang="en-US" sz="2400" dirty="0"/>
              <a:t>Awareness builds more effective relationships</a:t>
            </a:r>
          </a:p>
          <a:p>
            <a:endParaRPr lang="en-US" sz="2400" dirty="0"/>
          </a:p>
        </p:txBody>
      </p:sp>
      <p:pic>
        <p:nvPicPr>
          <p:cNvPr id="11" name="Content Placeholder 4">
            <a:extLst>
              <a:ext uri="{FF2B5EF4-FFF2-40B4-BE49-F238E27FC236}">
                <a16:creationId xmlns:a16="http://schemas.microsoft.com/office/drawing/2014/main" id="{7C5DDD8C-D164-0A43-A936-F46D5CD3ABAE}"/>
              </a:ext>
            </a:extLst>
          </p:cNvPr>
          <p:cNvPicPr>
            <a:picLocks noChangeAspect="1"/>
          </p:cNvPicPr>
          <p:nvPr/>
        </p:nvPicPr>
        <p:blipFill>
          <a:blip r:embed="rId3"/>
          <a:stretch>
            <a:fillRect/>
          </a:stretch>
        </p:blipFill>
        <p:spPr>
          <a:xfrm rot="274709">
            <a:off x="5325643" y="1849582"/>
            <a:ext cx="3135605" cy="3997036"/>
          </a:xfrm>
          <a:prstGeom prst="rect">
            <a:avLst/>
          </a:prstGeom>
          <a:ln>
            <a:noFill/>
          </a:ln>
          <a:effectLst>
            <a:outerShdw blurRad="292100" dist="139700" dir="2700000" algn="tl" rotWithShape="0">
              <a:srgbClr val="333333">
                <a:alpha val="65000"/>
              </a:srgbClr>
            </a:outerShdw>
          </a:effectLst>
        </p:spPr>
      </p:pic>
      <p:sp>
        <p:nvSpPr>
          <p:cNvPr id="13" name="Rectangle 12">
            <a:extLst>
              <a:ext uri="{FF2B5EF4-FFF2-40B4-BE49-F238E27FC236}">
                <a16:creationId xmlns:a16="http://schemas.microsoft.com/office/drawing/2014/main" id="{9B267455-403A-DB48-A596-7788913DF54C}"/>
              </a:ext>
            </a:extLst>
          </p:cNvPr>
          <p:cNvSpPr/>
          <p:nvPr/>
        </p:nvSpPr>
        <p:spPr>
          <a:xfrm rot="204606">
            <a:off x="6917964" y="2407926"/>
            <a:ext cx="1446121" cy="1557551"/>
          </a:xfrm>
          <a:prstGeom prst="rect">
            <a:avLst/>
          </a:prstGeom>
          <a:noFill/>
          <a:ln>
            <a:solidFill>
              <a:srgbClr val="FFFF00"/>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A5B61-D3D6-EC4C-8E11-2F3EFC08D304}"/>
              </a:ext>
            </a:extLst>
          </p:cNvPr>
          <p:cNvSpPr>
            <a:spLocks noGrp="1"/>
          </p:cNvSpPr>
          <p:nvPr>
            <p:ph type="title"/>
          </p:nvPr>
        </p:nvSpPr>
        <p:spPr/>
        <p:txBody>
          <a:bodyPr/>
          <a:lstStyle/>
          <a:p>
            <a:r>
              <a:rPr lang="en-US" dirty="0"/>
              <a:t>Your DiSC Style</a:t>
            </a:r>
          </a:p>
        </p:txBody>
      </p:sp>
      <p:pic>
        <p:nvPicPr>
          <p:cNvPr id="4" name="Picture 3">
            <a:extLst>
              <a:ext uri="{FF2B5EF4-FFF2-40B4-BE49-F238E27FC236}">
                <a16:creationId xmlns:a16="http://schemas.microsoft.com/office/drawing/2014/main" id="{C8B55917-CC00-9448-A321-E1392C681E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2203" y="2453311"/>
            <a:ext cx="2276475" cy="2276475"/>
          </a:xfrm>
          <a:prstGeom prst="rect">
            <a:avLst/>
          </a:prstGeom>
        </p:spPr>
      </p:pic>
      <p:sp>
        <p:nvSpPr>
          <p:cNvPr id="7" name="TextBox 6">
            <a:extLst>
              <a:ext uri="{FF2B5EF4-FFF2-40B4-BE49-F238E27FC236}">
                <a16:creationId xmlns:a16="http://schemas.microsoft.com/office/drawing/2014/main" id="{490307DA-3C49-1B42-B411-40DDBBC9082B}"/>
              </a:ext>
            </a:extLst>
          </p:cNvPr>
          <p:cNvSpPr txBox="1"/>
          <p:nvPr/>
        </p:nvSpPr>
        <p:spPr>
          <a:xfrm>
            <a:off x="440309" y="1748269"/>
            <a:ext cx="2372161" cy="461665"/>
          </a:xfrm>
          <a:prstGeom prst="rect">
            <a:avLst/>
          </a:prstGeom>
          <a:noFill/>
        </p:spPr>
        <p:txBody>
          <a:bodyPr wrap="square" rtlCol="0">
            <a:spAutoFit/>
          </a:bodyPr>
          <a:lstStyle/>
          <a:p>
            <a:pPr algn="ctr"/>
            <a:r>
              <a:rPr lang="en-US" sz="2400" i="1" dirty="0">
                <a:solidFill>
                  <a:schemeClr val="tx2">
                    <a:lumMod val="75000"/>
                  </a:schemeClr>
                </a:solidFill>
                <a:latin typeface="Garamond" panose="02020404030301010803" pitchFamily="18" charset="0"/>
                <a:cs typeface="Arial" panose="020B0604020202020204" pitchFamily="34" charset="0"/>
              </a:rPr>
              <a:t>See page 3</a:t>
            </a:r>
          </a:p>
        </p:txBody>
      </p:sp>
      <p:sp>
        <p:nvSpPr>
          <p:cNvPr id="11" name="Oval 10">
            <a:extLst>
              <a:ext uri="{FF2B5EF4-FFF2-40B4-BE49-F238E27FC236}">
                <a16:creationId xmlns:a16="http://schemas.microsoft.com/office/drawing/2014/main" id="{D294B413-4051-554A-A60A-CBBA1A5FD410}"/>
              </a:ext>
            </a:extLst>
          </p:cNvPr>
          <p:cNvSpPr/>
          <p:nvPr/>
        </p:nvSpPr>
        <p:spPr>
          <a:xfrm>
            <a:off x="3588325" y="3039164"/>
            <a:ext cx="137160" cy="137160"/>
          </a:xfrm>
          <a:prstGeom prst="ellipse">
            <a:avLst/>
          </a:prstGeom>
          <a:solidFill>
            <a:schemeClr val="tx1"/>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sz="2000">
              <a:solidFill>
                <a:schemeClr val="tx1"/>
              </a:solidFill>
            </a:endParaRPr>
          </a:p>
        </p:txBody>
      </p:sp>
      <p:sp>
        <p:nvSpPr>
          <p:cNvPr id="10" name="Oval 9">
            <a:extLst>
              <a:ext uri="{FF2B5EF4-FFF2-40B4-BE49-F238E27FC236}">
                <a16:creationId xmlns:a16="http://schemas.microsoft.com/office/drawing/2014/main" id="{4E78C2AA-C4C8-E54D-93BF-5ED307FCAB95}"/>
              </a:ext>
            </a:extLst>
          </p:cNvPr>
          <p:cNvSpPr/>
          <p:nvPr/>
        </p:nvSpPr>
        <p:spPr>
          <a:xfrm>
            <a:off x="2396828" y="4313779"/>
            <a:ext cx="137160" cy="137160"/>
          </a:xfrm>
          <a:prstGeom prst="ellipse">
            <a:avLst/>
          </a:prstGeom>
          <a:solidFill>
            <a:schemeClr val="tx1"/>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sz="2000">
              <a:solidFill>
                <a:schemeClr val="tx1"/>
              </a:solidFill>
            </a:endParaRPr>
          </a:p>
        </p:txBody>
      </p:sp>
    </p:spTree>
    <p:extLst>
      <p:ext uri="{BB962C8B-B14F-4D97-AF65-F5344CB8AC3E}">
        <p14:creationId xmlns:p14="http://schemas.microsoft.com/office/powerpoint/2010/main" val="892232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0 0 L 0.02413 0.04444 " pathEditMode="relative" ptsTypes="AA">
                                      <p:cBhvr>
                                        <p:cTn id="6" dur="2000" fill="hold"/>
                                        <p:tgtEl>
                                          <p:spTgt spid="11"/>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grpId="1" nodeType="afterEffect">
                                  <p:stCondLst>
                                    <p:cond delay="1000"/>
                                  </p:stCondLst>
                                  <p:childTnLst>
                                    <p:set>
                                      <p:cBhvr>
                                        <p:cTn id="13" dur="1" fill="hold">
                                          <p:stCondLst>
                                            <p:cond delay="0"/>
                                          </p:stCondLst>
                                        </p:cTn>
                                        <p:tgtEl>
                                          <p:spTgt spid="1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0" presetClass="path" presetSubtype="0" accel="50000" decel="50000" fill="hold" grpId="0" nodeType="clickEffect">
                                  <p:stCondLst>
                                    <p:cond delay="0"/>
                                  </p:stCondLst>
                                  <p:childTnLst>
                                    <p:animMotion origin="layout" path="M 1.94444E-6 0.00162 L 0.0743 -0.10556 " pathEditMode="relative" ptsTypes="AA">
                                      <p:cBhvr>
                                        <p:cTn id="17" dur="2000" fill="hold"/>
                                        <p:tgtEl>
                                          <p:spTgt spid="1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0" grpId="0" animBg="1"/>
      <p:bldP spid="10" grpId="1"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KandS retreat SP</Template>
  <TotalTime>1308</TotalTime>
  <Words>1721</Words>
  <Application>Microsoft Macintosh PowerPoint</Application>
  <PresentationFormat>On-screen Show (4:3)</PresentationFormat>
  <Paragraphs>227</Paragraphs>
  <Slides>18</Slides>
  <Notes>16</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18</vt:i4>
      </vt:variant>
    </vt:vector>
  </HeadingPairs>
  <TitlesOfParts>
    <vt:vector size="33" baseType="lpstr">
      <vt:lpstr>Copperplate Light</vt:lpstr>
      <vt:lpstr>ＭＳ Ｐゴシック</vt:lpstr>
      <vt:lpstr>Times New Roman</vt:lpstr>
      <vt:lpstr>Garamond</vt:lpstr>
      <vt:lpstr>Courier New</vt:lpstr>
      <vt:lpstr>Arial</vt:lpstr>
      <vt:lpstr>Bodoni 72 Oldstyle Book</vt:lpstr>
      <vt:lpstr>Helvetica Neue</vt:lpstr>
      <vt:lpstr>Cabin</vt:lpstr>
      <vt:lpstr>Tw Cen MT</vt:lpstr>
      <vt:lpstr>Copperplate</vt:lpstr>
      <vt:lpstr>Calibri</vt:lpstr>
      <vt:lpstr>Wingdings</vt:lpstr>
      <vt:lpstr>Wingdings 2</vt:lpstr>
      <vt:lpstr>Median</vt:lpstr>
      <vt:lpstr>DisC DEBRIEF</vt:lpstr>
      <vt:lpstr>today</vt:lpstr>
      <vt:lpstr>Requests</vt:lpstr>
      <vt:lpstr>Our group today</vt:lpstr>
      <vt:lpstr>On a continuum of  Active to Thoughtful,  where would you place yourself?</vt:lpstr>
      <vt:lpstr>On this continuum of  Questioning to Accepting,  where would you place yourself?</vt:lpstr>
      <vt:lpstr>DiSC Introduction </vt:lpstr>
      <vt:lpstr>Cornerstone Principles </vt:lpstr>
      <vt:lpstr>Your DiSC Style</vt:lpstr>
      <vt:lpstr>Your DiSC Style</vt:lpstr>
      <vt:lpstr>Priorities</vt:lpstr>
      <vt:lpstr>Motivators &amp; Stressors</vt:lpstr>
      <vt:lpstr>Other resources in your report…</vt:lpstr>
      <vt:lpstr>PowerPoint Presentation</vt:lpstr>
      <vt:lpstr>PowerPoint Presentation</vt:lpstr>
      <vt:lpstr>People-Reading Principles  </vt:lpstr>
      <vt:lpstr>Take aways</vt:lpstr>
      <vt:lpstr>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Florence</dc:creator>
  <cp:lastModifiedBy>Sally Seppanen</cp:lastModifiedBy>
  <cp:revision>41</cp:revision>
  <dcterms:modified xsi:type="dcterms:W3CDTF">2020-11-12T21:04:30Z</dcterms:modified>
</cp:coreProperties>
</file>