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53057"/>
    <a:srgbClr val="391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512" y="2872"/>
      </p:cViewPr>
      <p:guideLst>
        <p:guide orient="horz" pos="5472"/>
        <p:guide pos="40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FB2C-E469-904F-9ECD-DB3AAD060F6B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62FD-9B3F-8742-98B0-B233DE0DD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58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FB2C-E469-904F-9ECD-DB3AAD060F6B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62FD-9B3F-8742-98B0-B233DE0DD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9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FB2C-E469-904F-9ECD-DB3AAD060F6B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62FD-9B3F-8742-98B0-B233DE0DD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4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FB2C-E469-904F-9ECD-DB3AAD060F6B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62FD-9B3F-8742-98B0-B233DE0DD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16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FB2C-E469-904F-9ECD-DB3AAD060F6B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62FD-9B3F-8742-98B0-B233DE0DD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19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FB2C-E469-904F-9ECD-DB3AAD060F6B}" type="datetimeFigureOut">
              <a:rPr lang="en-US" smtClean="0"/>
              <a:t>7/11/19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62FD-9B3F-8742-98B0-B233DE0DD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8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FB2C-E469-904F-9ECD-DB3AAD060F6B}" type="datetimeFigureOut">
              <a:rPr lang="en-US" smtClean="0"/>
              <a:t>7/11/19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62FD-9B3F-8742-98B0-B233DE0DD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32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FB2C-E469-904F-9ECD-DB3AAD060F6B}" type="datetimeFigureOut">
              <a:rPr lang="en-US" smtClean="0"/>
              <a:t>7/11/19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62FD-9B3F-8742-98B0-B233DE0DD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9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FB2C-E469-904F-9ECD-DB3AAD060F6B}" type="datetimeFigureOut">
              <a:rPr lang="en-US" smtClean="0"/>
              <a:t>7/11/19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62FD-9B3F-8742-98B0-B233DE0DD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5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FB2C-E469-904F-9ECD-DB3AAD060F6B}" type="datetimeFigureOut">
              <a:rPr lang="en-US" smtClean="0"/>
              <a:t>7/11/19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62FD-9B3F-8742-98B0-B233DE0DD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80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FB2C-E469-904F-9ECD-DB3AAD060F6B}" type="datetimeFigureOut">
              <a:rPr lang="en-US" smtClean="0"/>
              <a:t>7/11/19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62FD-9B3F-8742-98B0-B233DE0DD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36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6FB2C-E469-904F-9ECD-DB3AAD060F6B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362FD-9B3F-8742-98B0-B233DE0DD8D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nstructionSeason_Artboard 1.jpg"/>
          <p:cNvPicPr>
            <a:picLocks noChangeAspect="1"/>
          </p:cNvPicPr>
          <p:nvPr userDrawn="1"/>
        </p:nvPicPr>
        <p:blipFill>
          <a:blip r:embed="rId1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1" y="-22412"/>
            <a:ext cx="7083137" cy="916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1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002811" y="6418510"/>
            <a:ext cx="1215110" cy="20841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smtClean="0">
                <a:solidFill>
                  <a:srgbClr val="053057"/>
                </a:solidFill>
              </a:rPr>
              <a:t>Un</a:t>
            </a:r>
            <a:r>
              <a:rPr lang="en-US" sz="1200" b="1">
                <a:solidFill>
                  <a:srgbClr val="053057"/>
                </a:solidFill>
              </a:rPr>
              <a:t>t</a:t>
            </a:r>
            <a:r>
              <a:rPr lang="en-US" sz="1200" b="1" smtClean="0">
                <a:solidFill>
                  <a:srgbClr val="053057"/>
                </a:solidFill>
              </a:rPr>
              <a:t>reated</a:t>
            </a:r>
            <a:endParaRPr lang="en-US" sz="1200" b="1" dirty="0">
              <a:solidFill>
                <a:srgbClr val="053057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17500" y="309415"/>
            <a:ext cx="6172200" cy="0"/>
          </a:xfrm>
          <a:prstGeom prst="line">
            <a:avLst/>
          </a:prstGeom>
          <a:ln>
            <a:solidFill>
              <a:srgbClr val="0530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7500" y="1091615"/>
            <a:ext cx="6172200" cy="0"/>
          </a:xfrm>
          <a:prstGeom prst="line">
            <a:avLst/>
          </a:prstGeom>
          <a:ln>
            <a:solidFill>
              <a:srgbClr val="0530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7500" y="2188565"/>
            <a:ext cx="6172200" cy="0"/>
          </a:xfrm>
          <a:prstGeom prst="line">
            <a:avLst/>
          </a:prstGeom>
          <a:ln w="9525" cmpd="sng">
            <a:solidFill>
              <a:srgbClr val="0530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73470" y="6416677"/>
            <a:ext cx="1215110" cy="20841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Treated</a:t>
            </a:r>
            <a:endParaRPr lang="en-US" sz="1200" b="1" dirty="0">
              <a:solidFill>
                <a:srgbClr val="053057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1185" r="3655" b="24643"/>
          <a:stretch/>
        </p:blipFill>
        <p:spPr>
          <a:xfrm>
            <a:off x="317500" y="8075243"/>
            <a:ext cx="6172200" cy="751380"/>
          </a:xfrm>
          <a:prstGeom prst="rect">
            <a:avLst/>
          </a:prstGeom>
        </p:spPr>
      </p:pic>
      <p:pic>
        <p:nvPicPr>
          <p:cNvPr id="28" name="Picture 27" descr="HYDRAV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6720577"/>
            <a:ext cx="6172200" cy="1371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3470" y="1197770"/>
            <a:ext cx="5231641" cy="100772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053057"/>
                </a:solidFill>
              </a:rPr>
              <a:t>Location: </a:t>
            </a:r>
            <a:r>
              <a:rPr lang="en-US" sz="1000" dirty="0" smtClean="0">
                <a:solidFill>
                  <a:srgbClr val="053057"/>
                </a:solidFill>
              </a:rPr>
              <a:t>Redfield, SD</a:t>
            </a:r>
            <a:endParaRPr lang="en-US" sz="1000" dirty="0">
              <a:solidFill>
                <a:srgbClr val="053057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000" b="1" dirty="0" smtClean="0">
                <a:solidFill>
                  <a:srgbClr val="053057"/>
                </a:solidFill>
              </a:rPr>
              <a:t>Variety</a:t>
            </a:r>
            <a:r>
              <a:rPr lang="en-US" sz="1000" b="1" dirty="0">
                <a:solidFill>
                  <a:srgbClr val="053057"/>
                </a:solidFill>
              </a:rPr>
              <a:t>: </a:t>
            </a:r>
            <a:r>
              <a:rPr lang="en-US" sz="1000" b="1" dirty="0" smtClean="0">
                <a:solidFill>
                  <a:srgbClr val="053057"/>
                </a:solidFill>
              </a:rPr>
              <a:t>Geraniums</a:t>
            </a:r>
            <a:endParaRPr lang="en-US" sz="1000" dirty="0">
              <a:solidFill>
                <a:srgbClr val="053057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053057"/>
                </a:solidFill>
              </a:rPr>
              <a:t>Photo Taken: </a:t>
            </a:r>
            <a:r>
              <a:rPr lang="en-US" sz="1000" dirty="0" smtClean="0">
                <a:solidFill>
                  <a:srgbClr val="053057"/>
                </a:solidFill>
              </a:rPr>
              <a:t>May 1, 2017</a:t>
            </a:r>
            <a:endParaRPr lang="en-US" sz="1000" dirty="0">
              <a:solidFill>
                <a:srgbClr val="053057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053057"/>
                </a:solidFill>
              </a:rPr>
              <a:t>Comment</a:t>
            </a:r>
            <a:r>
              <a:rPr lang="en-US" sz="1000" dirty="0">
                <a:solidFill>
                  <a:srgbClr val="053057"/>
                </a:solidFill>
              </a:rPr>
              <a:t>: </a:t>
            </a:r>
            <a:r>
              <a:rPr lang="en-US" sz="1000" dirty="0" smtClean="0">
                <a:solidFill>
                  <a:srgbClr val="053057"/>
                </a:solidFill>
              </a:rPr>
              <a:t>Reduced </a:t>
            </a:r>
            <a:r>
              <a:rPr lang="en-US" sz="1000" dirty="0" smtClean="0">
                <a:solidFill>
                  <a:srgbClr val="053057"/>
                </a:solidFill>
              </a:rPr>
              <a:t>Time </a:t>
            </a:r>
            <a:r>
              <a:rPr lang="en-US" sz="1000" dirty="0" smtClean="0">
                <a:solidFill>
                  <a:srgbClr val="053057"/>
                </a:solidFill>
              </a:rPr>
              <a:t>to </a:t>
            </a:r>
            <a:r>
              <a:rPr lang="en-US" sz="1000" dirty="0" smtClean="0">
                <a:solidFill>
                  <a:srgbClr val="053057"/>
                </a:solidFill>
              </a:rPr>
              <a:t>Sale </a:t>
            </a:r>
            <a:r>
              <a:rPr lang="en-US" sz="1000" dirty="0" smtClean="0">
                <a:solidFill>
                  <a:srgbClr val="053057"/>
                </a:solidFill>
              </a:rPr>
              <a:t>by 6 </a:t>
            </a:r>
            <a:r>
              <a:rPr lang="en-US" sz="1000" dirty="0" smtClean="0">
                <a:solidFill>
                  <a:srgbClr val="053057"/>
                </a:solidFill>
              </a:rPr>
              <a:t>Weeks</a:t>
            </a:r>
            <a:endParaRPr lang="en-US" sz="1000" dirty="0">
              <a:solidFill>
                <a:srgbClr val="053057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3470" y="6895836"/>
            <a:ext cx="5231641" cy="10238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ts val="14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FOR MORE INFO: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Contact </a:t>
            </a:r>
            <a:r>
              <a:rPr lang="en-US" sz="1400" dirty="0" smtClean="0">
                <a:solidFill>
                  <a:srgbClr val="FFFFFF"/>
                </a:solidFill>
              </a:rPr>
              <a:t>Tony Hagen 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at Chlorobiome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it-IT" sz="1400" dirty="0">
                <a:solidFill>
                  <a:srgbClr val="FFFFFF"/>
                </a:solidFill>
              </a:rPr>
              <a:t>Phone: </a:t>
            </a:r>
            <a:r>
              <a:rPr lang="it-IT" sz="1400" dirty="0" smtClean="0">
                <a:solidFill>
                  <a:srgbClr val="FFFFFF"/>
                </a:solidFill>
              </a:rPr>
              <a:t>605-880-4193</a:t>
            </a:r>
          </a:p>
          <a:p>
            <a:r>
              <a:rPr lang="it-IT" sz="1400" dirty="0" err="1" smtClean="0">
                <a:solidFill>
                  <a:srgbClr val="FFFFFF"/>
                </a:solidFill>
              </a:rPr>
              <a:t>Tony.Hagen</a:t>
            </a:r>
            <a:r>
              <a:rPr lang="it-IT" sz="1400" dirty="0" err="1" smtClean="0">
                <a:solidFill>
                  <a:srgbClr val="FFFFFF"/>
                </a:solidFill>
              </a:rPr>
              <a:t>@Agrovive.com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89290" y="486877"/>
            <a:ext cx="3028631" cy="3089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>
              <a:lnSpc>
                <a:spcPts val="1400"/>
              </a:lnSpc>
            </a:pPr>
            <a:r>
              <a:rPr lang="en-US" b="1" dirty="0">
                <a:solidFill>
                  <a:srgbClr val="053057"/>
                </a:solidFill>
              </a:rPr>
              <a:t>Case Study: </a:t>
            </a:r>
            <a:r>
              <a:rPr lang="en-US" b="1" dirty="0" smtClean="0">
                <a:solidFill>
                  <a:srgbClr val="053057"/>
                </a:solidFill>
              </a:rPr>
              <a:t>Foliar </a:t>
            </a:r>
            <a:r>
              <a:rPr lang="en-US" b="1" dirty="0">
                <a:solidFill>
                  <a:srgbClr val="053057"/>
                </a:solidFill>
              </a:rPr>
              <a:t>A</a:t>
            </a:r>
            <a:r>
              <a:rPr lang="en-US" b="1" dirty="0" smtClean="0">
                <a:solidFill>
                  <a:srgbClr val="053057"/>
                </a:solidFill>
              </a:rPr>
              <a:t>pplied</a:t>
            </a:r>
            <a:endParaRPr lang="en-US" b="1" dirty="0">
              <a:solidFill>
                <a:srgbClr val="053057"/>
              </a:solidFill>
            </a:endParaRPr>
          </a:p>
        </p:txBody>
      </p:sp>
      <p:pic>
        <p:nvPicPr>
          <p:cNvPr id="2" name="Picture 1" descr="Screen Shot 2019-07-05 at 2.03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" y="486877"/>
            <a:ext cx="3429000" cy="462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428330" y="1654516"/>
            <a:ext cx="4039718" cy="538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03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46645" y="6385725"/>
            <a:ext cx="1215110" cy="20841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Un</a:t>
            </a:r>
            <a:r>
              <a:rPr lang="en-US" sz="1200" b="1" dirty="0">
                <a:solidFill>
                  <a:srgbClr val="053057"/>
                </a:solidFill>
              </a:rPr>
              <a:t>t</a:t>
            </a:r>
            <a:r>
              <a:rPr lang="en-US" sz="1200" b="1" dirty="0" smtClean="0">
                <a:solidFill>
                  <a:srgbClr val="053057"/>
                </a:solidFill>
              </a:rPr>
              <a:t>reated</a:t>
            </a:r>
            <a:endParaRPr lang="en-US" sz="1200" b="1" dirty="0">
              <a:solidFill>
                <a:srgbClr val="053057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17500" y="309415"/>
            <a:ext cx="6172200" cy="0"/>
          </a:xfrm>
          <a:prstGeom prst="line">
            <a:avLst/>
          </a:prstGeom>
          <a:ln>
            <a:solidFill>
              <a:srgbClr val="0530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7500" y="1091615"/>
            <a:ext cx="6172200" cy="0"/>
          </a:xfrm>
          <a:prstGeom prst="line">
            <a:avLst/>
          </a:prstGeom>
          <a:ln>
            <a:solidFill>
              <a:srgbClr val="0530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7500" y="2188565"/>
            <a:ext cx="6172200" cy="0"/>
          </a:xfrm>
          <a:prstGeom prst="line">
            <a:avLst/>
          </a:prstGeom>
          <a:ln w="9525" cmpd="sng">
            <a:solidFill>
              <a:srgbClr val="0530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613003" y="6385725"/>
            <a:ext cx="1215110" cy="20841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Treated</a:t>
            </a:r>
            <a:endParaRPr lang="en-US" sz="1200" b="1" dirty="0">
              <a:solidFill>
                <a:srgbClr val="053057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1185" r="3655" b="24643"/>
          <a:stretch/>
        </p:blipFill>
        <p:spPr>
          <a:xfrm>
            <a:off x="317500" y="8075243"/>
            <a:ext cx="6172200" cy="751380"/>
          </a:xfrm>
          <a:prstGeom prst="rect">
            <a:avLst/>
          </a:prstGeom>
        </p:spPr>
      </p:pic>
      <p:pic>
        <p:nvPicPr>
          <p:cNvPr id="28" name="Picture 27" descr="HYDRAV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6720577"/>
            <a:ext cx="6172200" cy="1371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3470" y="1197770"/>
            <a:ext cx="5231641" cy="100772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053057"/>
                </a:solidFill>
              </a:rPr>
              <a:t>Location: </a:t>
            </a:r>
            <a:r>
              <a:rPr lang="en-US" sz="1000" dirty="0" smtClean="0">
                <a:solidFill>
                  <a:srgbClr val="053057"/>
                </a:solidFill>
              </a:rPr>
              <a:t>Redfield, SD</a:t>
            </a:r>
            <a:endParaRPr lang="en-US" sz="1000" dirty="0">
              <a:solidFill>
                <a:srgbClr val="053057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000" b="1" dirty="0" smtClean="0">
                <a:solidFill>
                  <a:srgbClr val="053057"/>
                </a:solidFill>
              </a:rPr>
              <a:t>Variety</a:t>
            </a:r>
            <a:r>
              <a:rPr lang="en-US" sz="1000" b="1" dirty="0">
                <a:solidFill>
                  <a:srgbClr val="053057"/>
                </a:solidFill>
              </a:rPr>
              <a:t>: </a:t>
            </a:r>
            <a:r>
              <a:rPr lang="en-US" sz="1000" b="1" dirty="0" smtClean="0">
                <a:solidFill>
                  <a:srgbClr val="053057"/>
                </a:solidFill>
              </a:rPr>
              <a:t>Geraniums</a:t>
            </a:r>
            <a:endParaRPr lang="en-US" sz="1000" dirty="0">
              <a:solidFill>
                <a:srgbClr val="053057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053057"/>
                </a:solidFill>
              </a:rPr>
              <a:t>Photo Taken: </a:t>
            </a:r>
            <a:r>
              <a:rPr lang="en-US" sz="1000" dirty="0" smtClean="0">
                <a:solidFill>
                  <a:srgbClr val="053057"/>
                </a:solidFill>
              </a:rPr>
              <a:t>May 1, 2017</a:t>
            </a:r>
            <a:endParaRPr lang="en-US" sz="1000" dirty="0">
              <a:solidFill>
                <a:srgbClr val="053057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053057"/>
                </a:solidFill>
              </a:rPr>
              <a:t>Comment</a:t>
            </a:r>
            <a:r>
              <a:rPr lang="en-US" sz="1000" dirty="0">
                <a:solidFill>
                  <a:srgbClr val="053057"/>
                </a:solidFill>
              </a:rPr>
              <a:t>: </a:t>
            </a:r>
            <a:r>
              <a:rPr lang="en-US" sz="1000" dirty="0" smtClean="0">
                <a:solidFill>
                  <a:srgbClr val="053057"/>
                </a:solidFill>
              </a:rPr>
              <a:t>Reduced </a:t>
            </a:r>
            <a:r>
              <a:rPr lang="en-US" sz="1000" dirty="0" smtClean="0">
                <a:solidFill>
                  <a:srgbClr val="053057"/>
                </a:solidFill>
              </a:rPr>
              <a:t>Time </a:t>
            </a:r>
            <a:r>
              <a:rPr lang="en-US" sz="1000" dirty="0" smtClean="0">
                <a:solidFill>
                  <a:srgbClr val="053057"/>
                </a:solidFill>
              </a:rPr>
              <a:t>to </a:t>
            </a:r>
            <a:r>
              <a:rPr lang="en-US" sz="1000" dirty="0" smtClean="0">
                <a:solidFill>
                  <a:srgbClr val="053057"/>
                </a:solidFill>
              </a:rPr>
              <a:t>Sale </a:t>
            </a:r>
            <a:r>
              <a:rPr lang="en-US" sz="1000" dirty="0" smtClean="0">
                <a:solidFill>
                  <a:srgbClr val="053057"/>
                </a:solidFill>
              </a:rPr>
              <a:t>by 6 </a:t>
            </a:r>
            <a:r>
              <a:rPr lang="en-US" sz="1000" dirty="0" smtClean="0">
                <a:solidFill>
                  <a:srgbClr val="053057"/>
                </a:solidFill>
              </a:rPr>
              <a:t>Weeks</a:t>
            </a:r>
            <a:endParaRPr lang="en-US" sz="1000" dirty="0">
              <a:solidFill>
                <a:srgbClr val="053057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3470" y="6895836"/>
            <a:ext cx="5231641" cy="10238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ts val="14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FOR MORE INFO: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Contact </a:t>
            </a:r>
            <a:r>
              <a:rPr lang="en-US" sz="1400" dirty="0" smtClean="0">
                <a:solidFill>
                  <a:srgbClr val="FFFFFF"/>
                </a:solidFill>
              </a:rPr>
              <a:t>Tony Hagen 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at Chlorobiome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it-IT" sz="1400" dirty="0">
                <a:solidFill>
                  <a:srgbClr val="FFFFFF"/>
                </a:solidFill>
              </a:rPr>
              <a:t>Phone: </a:t>
            </a:r>
            <a:r>
              <a:rPr lang="it-IT" sz="1400" dirty="0" smtClean="0">
                <a:solidFill>
                  <a:srgbClr val="FFFFFF"/>
                </a:solidFill>
              </a:rPr>
              <a:t>605-880-4193</a:t>
            </a:r>
          </a:p>
          <a:p>
            <a:r>
              <a:rPr lang="it-IT" sz="1400" dirty="0" err="1" smtClean="0">
                <a:solidFill>
                  <a:srgbClr val="FFFFFF"/>
                </a:solidFill>
              </a:rPr>
              <a:t>Tony.Hagen</a:t>
            </a:r>
            <a:r>
              <a:rPr lang="it-IT" sz="1400" dirty="0" err="1" smtClean="0">
                <a:solidFill>
                  <a:srgbClr val="FFFFFF"/>
                </a:solidFill>
              </a:rPr>
              <a:t>@Agrovive.com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89290" y="486877"/>
            <a:ext cx="3028631" cy="3089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>
              <a:lnSpc>
                <a:spcPts val="1400"/>
              </a:lnSpc>
            </a:pPr>
            <a:r>
              <a:rPr lang="en-US" b="1" dirty="0">
                <a:solidFill>
                  <a:srgbClr val="053057"/>
                </a:solidFill>
              </a:rPr>
              <a:t>Case Study: </a:t>
            </a:r>
            <a:r>
              <a:rPr lang="en-US" b="1" dirty="0" smtClean="0">
                <a:solidFill>
                  <a:srgbClr val="053057"/>
                </a:solidFill>
              </a:rPr>
              <a:t>Foliar </a:t>
            </a:r>
            <a:r>
              <a:rPr lang="en-US" b="1" dirty="0">
                <a:solidFill>
                  <a:srgbClr val="053057"/>
                </a:solidFill>
              </a:rPr>
              <a:t>A</a:t>
            </a:r>
            <a:r>
              <a:rPr lang="en-US" b="1" dirty="0" smtClean="0">
                <a:solidFill>
                  <a:srgbClr val="053057"/>
                </a:solidFill>
              </a:rPr>
              <a:t>pplied</a:t>
            </a:r>
            <a:endParaRPr lang="en-US" b="1" dirty="0">
              <a:solidFill>
                <a:srgbClr val="053057"/>
              </a:solidFill>
            </a:endParaRPr>
          </a:p>
        </p:txBody>
      </p:sp>
      <p:pic>
        <p:nvPicPr>
          <p:cNvPr id="2" name="Picture 1" descr="Screen Shot 2019-07-05 at 2.03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" y="486877"/>
            <a:ext cx="3429000" cy="462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341121" y="1638037"/>
            <a:ext cx="4013200" cy="535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54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57557" y="6421450"/>
            <a:ext cx="1215110" cy="20841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Un</a:t>
            </a:r>
            <a:r>
              <a:rPr lang="en-US" sz="1200" b="1" dirty="0">
                <a:solidFill>
                  <a:srgbClr val="053057"/>
                </a:solidFill>
              </a:rPr>
              <a:t>t</a:t>
            </a:r>
            <a:r>
              <a:rPr lang="en-US" sz="1200" b="1" dirty="0" smtClean="0">
                <a:solidFill>
                  <a:srgbClr val="053057"/>
                </a:solidFill>
              </a:rPr>
              <a:t>reated</a:t>
            </a:r>
            <a:endParaRPr lang="en-US" sz="1200" b="1" dirty="0">
              <a:solidFill>
                <a:srgbClr val="053057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17500" y="309415"/>
            <a:ext cx="6172200" cy="0"/>
          </a:xfrm>
          <a:prstGeom prst="line">
            <a:avLst/>
          </a:prstGeom>
          <a:ln>
            <a:solidFill>
              <a:srgbClr val="0530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7500" y="1091615"/>
            <a:ext cx="6172200" cy="0"/>
          </a:xfrm>
          <a:prstGeom prst="line">
            <a:avLst/>
          </a:prstGeom>
          <a:ln>
            <a:solidFill>
              <a:srgbClr val="0530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7500" y="2188565"/>
            <a:ext cx="6172200" cy="0"/>
          </a:xfrm>
          <a:prstGeom prst="line">
            <a:avLst/>
          </a:prstGeom>
          <a:ln w="9525" cmpd="sng">
            <a:solidFill>
              <a:srgbClr val="0530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183070" y="6421450"/>
            <a:ext cx="1215110" cy="20841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Treated</a:t>
            </a:r>
            <a:endParaRPr lang="en-US" sz="1200" b="1" dirty="0">
              <a:solidFill>
                <a:srgbClr val="053057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00" y="8075243"/>
            <a:ext cx="6172200" cy="751380"/>
          </a:xfrm>
          <a:prstGeom prst="rect">
            <a:avLst/>
          </a:prstGeom>
        </p:spPr>
      </p:pic>
      <p:pic>
        <p:nvPicPr>
          <p:cNvPr id="28" name="Picture 27" descr="HYDRAV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6720577"/>
            <a:ext cx="6172200" cy="1371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3470" y="1197770"/>
            <a:ext cx="5231641" cy="100772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053057"/>
                </a:solidFill>
              </a:rPr>
              <a:t>Location: </a:t>
            </a:r>
            <a:r>
              <a:rPr lang="en-US" sz="1000" dirty="0" smtClean="0">
                <a:solidFill>
                  <a:srgbClr val="053057"/>
                </a:solidFill>
              </a:rPr>
              <a:t>Redfield, SD</a:t>
            </a:r>
            <a:endParaRPr lang="en-US" sz="1000" dirty="0">
              <a:solidFill>
                <a:srgbClr val="053057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000" b="1" dirty="0" smtClean="0">
                <a:solidFill>
                  <a:srgbClr val="053057"/>
                </a:solidFill>
              </a:rPr>
              <a:t>Variety</a:t>
            </a:r>
            <a:r>
              <a:rPr lang="en-US" sz="1000" b="1" dirty="0">
                <a:solidFill>
                  <a:srgbClr val="053057"/>
                </a:solidFill>
              </a:rPr>
              <a:t>: </a:t>
            </a:r>
            <a:r>
              <a:rPr lang="en-US" sz="1000" b="1" dirty="0" smtClean="0">
                <a:solidFill>
                  <a:srgbClr val="053057"/>
                </a:solidFill>
              </a:rPr>
              <a:t>Moss Roses</a:t>
            </a:r>
            <a:endParaRPr lang="en-US" sz="1000" dirty="0">
              <a:solidFill>
                <a:srgbClr val="053057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053057"/>
                </a:solidFill>
              </a:rPr>
              <a:t>Photo Taken: </a:t>
            </a:r>
            <a:r>
              <a:rPr lang="en-US" sz="1000" dirty="0" smtClean="0">
                <a:solidFill>
                  <a:srgbClr val="053057"/>
                </a:solidFill>
              </a:rPr>
              <a:t>May 1, 2017</a:t>
            </a:r>
            <a:endParaRPr lang="en-US" sz="1000" dirty="0">
              <a:solidFill>
                <a:srgbClr val="053057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053057"/>
                </a:solidFill>
              </a:rPr>
              <a:t>Comment</a:t>
            </a:r>
            <a:r>
              <a:rPr lang="en-US" sz="1000" dirty="0">
                <a:solidFill>
                  <a:srgbClr val="053057"/>
                </a:solidFill>
              </a:rPr>
              <a:t>: </a:t>
            </a:r>
            <a:r>
              <a:rPr lang="en-US" sz="1000" dirty="0" smtClean="0">
                <a:solidFill>
                  <a:srgbClr val="053057"/>
                </a:solidFill>
              </a:rPr>
              <a:t>Increased </a:t>
            </a:r>
            <a:r>
              <a:rPr lang="en-US" sz="1000" dirty="0" smtClean="0">
                <a:solidFill>
                  <a:srgbClr val="053057"/>
                </a:solidFill>
              </a:rPr>
              <a:t>Vigor </a:t>
            </a:r>
            <a:r>
              <a:rPr lang="en-US" sz="1000" dirty="0" smtClean="0">
                <a:solidFill>
                  <a:srgbClr val="053057"/>
                </a:solidFill>
              </a:rPr>
              <a:t>and </a:t>
            </a:r>
            <a:r>
              <a:rPr lang="en-US" sz="1000" dirty="0" smtClean="0">
                <a:solidFill>
                  <a:srgbClr val="053057"/>
                </a:solidFill>
              </a:rPr>
              <a:t>Blossom </a:t>
            </a:r>
            <a:r>
              <a:rPr lang="en-US" sz="1000" dirty="0">
                <a:solidFill>
                  <a:srgbClr val="053057"/>
                </a:solidFill>
              </a:rPr>
              <a:t>S</a:t>
            </a:r>
            <a:r>
              <a:rPr lang="en-US" sz="1000" dirty="0" smtClean="0">
                <a:solidFill>
                  <a:srgbClr val="053057"/>
                </a:solidFill>
              </a:rPr>
              <a:t>ize </a:t>
            </a:r>
            <a:r>
              <a:rPr lang="en-US" sz="1000" dirty="0">
                <a:solidFill>
                  <a:srgbClr val="053057"/>
                </a:solidFill>
              </a:rPr>
              <a:t>M</a:t>
            </a:r>
            <a:r>
              <a:rPr lang="en-US" sz="1000" dirty="0" smtClean="0">
                <a:solidFill>
                  <a:srgbClr val="053057"/>
                </a:solidFill>
              </a:rPr>
              <a:t>aking </a:t>
            </a:r>
            <a:r>
              <a:rPr lang="en-US" sz="1000" dirty="0" smtClean="0">
                <a:solidFill>
                  <a:srgbClr val="053057"/>
                </a:solidFill>
              </a:rPr>
              <a:t>it a </a:t>
            </a:r>
            <a:r>
              <a:rPr lang="en-US" sz="1000" dirty="0" smtClean="0">
                <a:solidFill>
                  <a:srgbClr val="053057"/>
                </a:solidFill>
              </a:rPr>
              <a:t>Premium </a:t>
            </a:r>
            <a:r>
              <a:rPr lang="en-US" sz="1000" dirty="0">
                <a:solidFill>
                  <a:srgbClr val="053057"/>
                </a:solidFill>
              </a:rPr>
              <a:t>S</a:t>
            </a:r>
            <a:r>
              <a:rPr lang="en-US" sz="1000" dirty="0" smtClean="0">
                <a:solidFill>
                  <a:srgbClr val="053057"/>
                </a:solidFill>
              </a:rPr>
              <a:t>ale </a:t>
            </a:r>
            <a:r>
              <a:rPr lang="en-US" sz="1000" dirty="0">
                <a:solidFill>
                  <a:srgbClr val="053057"/>
                </a:solidFill>
              </a:rPr>
              <a:t>P</a:t>
            </a:r>
            <a:r>
              <a:rPr lang="en-US" sz="1000" dirty="0" smtClean="0">
                <a:solidFill>
                  <a:srgbClr val="053057"/>
                </a:solidFill>
              </a:rPr>
              <a:t>roduct </a:t>
            </a:r>
            <a:r>
              <a:rPr lang="en-US" sz="1000" dirty="0">
                <a:solidFill>
                  <a:srgbClr val="053057"/>
                </a:solidFill>
              </a:rPr>
              <a:t>P</a:t>
            </a:r>
            <a:r>
              <a:rPr lang="en-US" sz="1000" dirty="0" smtClean="0">
                <a:solidFill>
                  <a:srgbClr val="053057"/>
                </a:solidFill>
              </a:rPr>
              <a:t>ricing</a:t>
            </a:r>
            <a:r>
              <a:rPr lang="en-US" sz="1000" dirty="0" smtClean="0">
                <a:solidFill>
                  <a:srgbClr val="053057"/>
                </a:solidFill>
              </a:rPr>
              <a:t>.  </a:t>
            </a:r>
            <a:endParaRPr lang="en-US" sz="1000" dirty="0">
              <a:solidFill>
                <a:srgbClr val="053057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3470" y="6895836"/>
            <a:ext cx="5231641" cy="10238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ts val="14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FOR MORE INFO: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Contact </a:t>
            </a:r>
            <a:r>
              <a:rPr lang="en-US" sz="1400" dirty="0" smtClean="0">
                <a:solidFill>
                  <a:srgbClr val="FFFFFF"/>
                </a:solidFill>
              </a:rPr>
              <a:t>Tony Hagen 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at Chlorobiome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it-IT" sz="1400" dirty="0">
                <a:solidFill>
                  <a:srgbClr val="FFFFFF"/>
                </a:solidFill>
              </a:rPr>
              <a:t>Phone: </a:t>
            </a:r>
            <a:r>
              <a:rPr lang="it-IT" sz="1400" dirty="0" smtClean="0">
                <a:solidFill>
                  <a:srgbClr val="FFFFFF"/>
                </a:solidFill>
              </a:rPr>
              <a:t>605-880-4193</a:t>
            </a:r>
          </a:p>
          <a:p>
            <a:r>
              <a:rPr lang="it-IT" sz="1400" dirty="0" err="1" smtClean="0">
                <a:solidFill>
                  <a:srgbClr val="FFFFFF"/>
                </a:solidFill>
              </a:rPr>
              <a:t>Tony.Hagen</a:t>
            </a:r>
            <a:r>
              <a:rPr lang="it-IT" sz="1400" dirty="0" err="1" smtClean="0">
                <a:solidFill>
                  <a:srgbClr val="FFFFFF"/>
                </a:solidFill>
              </a:rPr>
              <a:t>@Agrovive.com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89290" y="486877"/>
            <a:ext cx="3028631" cy="3089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>
              <a:lnSpc>
                <a:spcPts val="1400"/>
              </a:lnSpc>
            </a:pPr>
            <a:r>
              <a:rPr lang="en-US" b="1" dirty="0">
                <a:solidFill>
                  <a:srgbClr val="053057"/>
                </a:solidFill>
              </a:rPr>
              <a:t>Case Study: </a:t>
            </a:r>
            <a:r>
              <a:rPr lang="en-US" b="1" dirty="0" smtClean="0">
                <a:solidFill>
                  <a:srgbClr val="053057"/>
                </a:solidFill>
              </a:rPr>
              <a:t>Foliar </a:t>
            </a:r>
            <a:r>
              <a:rPr lang="en-US" b="1" dirty="0">
                <a:solidFill>
                  <a:srgbClr val="053057"/>
                </a:solidFill>
              </a:rPr>
              <a:t>A</a:t>
            </a:r>
            <a:r>
              <a:rPr lang="en-US" b="1" dirty="0" smtClean="0">
                <a:solidFill>
                  <a:srgbClr val="053057"/>
                </a:solidFill>
              </a:rPr>
              <a:t>pplied</a:t>
            </a:r>
            <a:endParaRPr lang="en-US" b="1" dirty="0">
              <a:solidFill>
                <a:srgbClr val="053057"/>
              </a:solidFill>
            </a:endParaRPr>
          </a:p>
        </p:txBody>
      </p:sp>
      <p:pic>
        <p:nvPicPr>
          <p:cNvPr id="2" name="Picture 1" descr="Screen Shot 2019-07-05 at 2.03.44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33" y="486877"/>
            <a:ext cx="3429000" cy="462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99117" y="1566921"/>
            <a:ext cx="4130042" cy="550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33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57557" y="6421450"/>
            <a:ext cx="1215110" cy="20841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Un</a:t>
            </a:r>
            <a:r>
              <a:rPr lang="en-US" sz="1200" b="1" dirty="0">
                <a:solidFill>
                  <a:srgbClr val="053057"/>
                </a:solidFill>
              </a:rPr>
              <a:t>t</a:t>
            </a:r>
            <a:r>
              <a:rPr lang="en-US" sz="1200" b="1" dirty="0" smtClean="0">
                <a:solidFill>
                  <a:srgbClr val="053057"/>
                </a:solidFill>
              </a:rPr>
              <a:t>reated</a:t>
            </a:r>
            <a:endParaRPr lang="en-US" sz="1200" b="1" dirty="0">
              <a:solidFill>
                <a:srgbClr val="053057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17500" y="309415"/>
            <a:ext cx="6172200" cy="0"/>
          </a:xfrm>
          <a:prstGeom prst="line">
            <a:avLst/>
          </a:prstGeom>
          <a:ln>
            <a:solidFill>
              <a:srgbClr val="0530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7500" y="1091615"/>
            <a:ext cx="6172200" cy="0"/>
          </a:xfrm>
          <a:prstGeom prst="line">
            <a:avLst/>
          </a:prstGeom>
          <a:ln>
            <a:solidFill>
              <a:srgbClr val="0530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7500" y="2188565"/>
            <a:ext cx="6172200" cy="0"/>
          </a:xfrm>
          <a:prstGeom prst="line">
            <a:avLst/>
          </a:prstGeom>
          <a:ln w="9525" cmpd="sng">
            <a:solidFill>
              <a:srgbClr val="0530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183070" y="6421450"/>
            <a:ext cx="1215110" cy="20841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Treated</a:t>
            </a:r>
            <a:endParaRPr lang="en-US" sz="1200" b="1" dirty="0">
              <a:solidFill>
                <a:srgbClr val="053057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1185" r="3655" b="24643"/>
          <a:stretch/>
        </p:blipFill>
        <p:spPr>
          <a:xfrm>
            <a:off x="317500" y="8075243"/>
            <a:ext cx="6172200" cy="751380"/>
          </a:xfrm>
          <a:prstGeom prst="rect">
            <a:avLst/>
          </a:prstGeom>
        </p:spPr>
      </p:pic>
      <p:pic>
        <p:nvPicPr>
          <p:cNvPr id="28" name="Picture 27" descr="HYDRAV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6720577"/>
            <a:ext cx="6172200" cy="1371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3470" y="1197770"/>
            <a:ext cx="5231641" cy="100772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053057"/>
                </a:solidFill>
              </a:rPr>
              <a:t>Location: </a:t>
            </a:r>
            <a:r>
              <a:rPr lang="en-US" sz="1000" dirty="0" smtClean="0">
                <a:solidFill>
                  <a:srgbClr val="053057"/>
                </a:solidFill>
              </a:rPr>
              <a:t>Redfield, SD</a:t>
            </a:r>
            <a:endParaRPr lang="en-US" sz="1000" dirty="0">
              <a:solidFill>
                <a:srgbClr val="053057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000" b="1" dirty="0" smtClean="0">
                <a:solidFill>
                  <a:srgbClr val="053057"/>
                </a:solidFill>
              </a:rPr>
              <a:t>Variety</a:t>
            </a:r>
            <a:r>
              <a:rPr lang="en-US" sz="1000" b="1" dirty="0">
                <a:solidFill>
                  <a:srgbClr val="053057"/>
                </a:solidFill>
              </a:rPr>
              <a:t>: </a:t>
            </a:r>
            <a:r>
              <a:rPr lang="en-US" sz="1000" b="1" dirty="0" smtClean="0">
                <a:solidFill>
                  <a:srgbClr val="053057"/>
                </a:solidFill>
              </a:rPr>
              <a:t>Moss Roses</a:t>
            </a:r>
            <a:endParaRPr lang="en-US" sz="1000" dirty="0">
              <a:solidFill>
                <a:srgbClr val="053057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053057"/>
                </a:solidFill>
              </a:rPr>
              <a:t>Photo Taken: </a:t>
            </a:r>
            <a:r>
              <a:rPr lang="en-US" sz="1000" dirty="0" smtClean="0">
                <a:solidFill>
                  <a:srgbClr val="053057"/>
                </a:solidFill>
              </a:rPr>
              <a:t>May 1, 2017</a:t>
            </a:r>
            <a:endParaRPr lang="en-US" sz="1000" dirty="0">
              <a:solidFill>
                <a:srgbClr val="053057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053057"/>
                </a:solidFill>
              </a:rPr>
              <a:t>Comment</a:t>
            </a:r>
            <a:r>
              <a:rPr lang="en-US" sz="1000" dirty="0">
                <a:solidFill>
                  <a:srgbClr val="053057"/>
                </a:solidFill>
              </a:rPr>
              <a:t>: </a:t>
            </a:r>
            <a:r>
              <a:rPr lang="en-US" sz="1000" dirty="0" smtClean="0">
                <a:solidFill>
                  <a:srgbClr val="053057"/>
                </a:solidFill>
              </a:rPr>
              <a:t>Increased </a:t>
            </a:r>
            <a:r>
              <a:rPr lang="en-US" sz="1000" dirty="0" smtClean="0">
                <a:solidFill>
                  <a:srgbClr val="053057"/>
                </a:solidFill>
              </a:rPr>
              <a:t>Vigor </a:t>
            </a:r>
            <a:r>
              <a:rPr lang="en-US" sz="1000" dirty="0" smtClean="0">
                <a:solidFill>
                  <a:srgbClr val="053057"/>
                </a:solidFill>
              </a:rPr>
              <a:t>and </a:t>
            </a:r>
            <a:r>
              <a:rPr lang="en-US" sz="1000" dirty="0" smtClean="0">
                <a:solidFill>
                  <a:srgbClr val="053057"/>
                </a:solidFill>
              </a:rPr>
              <a:t>Blossom </a:t>
            </a:r>
            <a:r>
              <a:rPr lang="en-US" sz="1000" dirty="0">
                <a:solidFill>
                  <a:srgbClr val="053057"/>
                </a:solidFill>
              </a:rPr>
              <a:t>S</a:t>
            </a:r>
            <a:r>
              <a:rPr lang="en-US" sz="1000" dirty="0" smtClean="0">
                <a:solidFill>
                  <a:srgbClr val="053057"/>
                </a:solidFill>
              </a:rPr>
              <a:t>ize </a:t>
            </a:r>
            <a:r>
              <a:rPr lang="en-US" sz="1000" dirty="0">
                <a:solidFill>
                  <a:srgbClr val="053057"/>
                </a:solidFill>
              </a:rPr>
              <a:t>M</a:t>
            </a:r>
            <a:r>
              <a:rPr lang="en-US" sz="1000" dirty="0" smtClean="0">
                <a:solidFill>
                  <a:srgbClr val="053057"/>
                </a:solidFill>
              </a:rPr>
              <a:t>aking </a:t>
            </a:r>
            <a:r>
              <a:rPr lang="en-US" sz="1000" dirty="0" smtClean="0">
                <a:solidFill>
                  <a:srgbClr val="053057"/>
                </a:solidFill>
              </a:rPr>
              <a:t>it a </a:t>
            </a:r>
            <a:r>
              <a:rPr lang="en-US" sz="1000" dirty="0" smtClean="0">
                <a:solidFill>
                  <a:srgbClr val="053057"/>
                </a:solidFill>
              </a:rPr>
              <a:t>Premium </a:t>
            </a:r>
            <a:r>
              <a:rPr lang="en-US" sz="1000" dirty="0">
                <a:solidFill>
                  <a:srgbClr val="053057"/>
                </a:solidFill>
              </a:rPr>
              <a:t>S</a:t>
            </a:r>
            <a:r>
              <a:rPr lang="en-US" sz="1000" dirty="0" smtClean="0">
                <a:solidFill>
                  <a:srgbClr val="053057"/>
                </a:solidFill>
              </a:rPr>
              <a:t>ale </a:t>
            </a:r>
            <a:r>
              <a:rPr lang="en-US" sz="1000" dirty="0">
                <a:solidFill>
                  <a:srgbClr val="053057"/>
                </a:solidFill>
              </a:rPr>
              <a:t>P</a:t>
            </a:r>
            <a:r>
              <a:rPr lang="en-US" sz="1000" dirty="0" smtClean="0">
                <a:solidFill>
                  <a:srgbClr val="053057"/>
                </a:solidFill>
              </a:rPr>
              <a:t>roduct </a:t>
            </a:r>
            <a:r>
              <a:rPr lang="en-US" sz="1000" dirty="0" smtClean="0">
                <a:solidFill>
                  <a:srgbClr val="053057"/>
                </a:solidFill>
              </a:rPr>
              <a:t>P</a:t>
            </a:r>
            <a:r>
              <a:rPr lang="en-US" sz="1000" dirty="0" smtClean="0">
                <a:solidFill>
                  <a:srgbClr val="053057"/>
                </a:solidFill>
              </a:rPr>
              <a:t>ricing  </a:t>
            </a:r>
            <a:endParaRPr lang="en-US" sz="1000" dirty="0">
              <a:solidFill>
                <a:srgbClr val="053057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3470" y="6895836"/>
            <a:ext cx="5231641" cy="10238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ts val="14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FOR MORE INFO: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Contact </a:t>
            </a:r>
            <a:r>
              <a:rPr lang="en-US" sz="1400" dirty="0" smtClean="0">
                <a:solidFill>
                  <a:srgbClr val="FFFFFF"/>
                </a:solidFill>
              </a:rPr>
              <a:t>Tony Hagen 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at Chlorobiome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it-IT" sz="1400" dirty="0">
                <a:solidFill>
                  <a:srgbClr val="FFFFFF"/>
                </a:solidFill>
              </a:rPr>
              <a:t>Phone: </a:t>
            </a:r>
            <a:r>
              <a:rPr lang="it-IT" sz="1400" dirty="0" smtClean="0">
                <a:solidFill>
                  <a:srgbClr val="FFFFFF"/>
                </a:solidFill>
              </a:rPr>
              <a:t>605-880-4193</a:t>
            </a:r>
          </a:p>
          <a:p>
            <a:r>
              <a:rPr lang="it-IT" sz="1400" dirty="0" err="1" smtClean="0">
                <a:solidFill>
                  <a:srgbClr val="FFFFFF"/>
                </a:solidFill>
              </a:rPr>
              <a:t>Tony.Hagen</a:t>
            </a:r>
            <a:r>
              <a:rPr lang="it-IT" sz="1400" dirty="0" err="1" smtClean="0">
                <a:solidFill>
                  <a:srgbClr val="FFFFFF"/>
                </a:solidFill>
              </a:rPr>
              <a:t>@Agrovive.com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89290" y="486877"/>
            <a:ext cx="3028631" cy="3089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>
              <a:lnSpc>
                <a:spcPts val="1400"/>
              </a:lnSpc>
            </a:pPr>
            <a:r>
              <a:rPr lang="en-US" b="1" dirty="0">
                <a:solidFill>
                  <a:srgbClr val="053057"/>
                </a:solidFill>
              </a:rPr>
              <a:t>Case Study: </a:t>
            </a:r>
            <a:r>
              <a:rPr lang="en-US" b="1" dirty="0" smtClean="0">
                <a:solidFill>
                  <a:srgbClr val="053057"/>
                </a:solidFill>
              </a:rPr>
              <a:t>Foliar </a:t>
            </a:r>
            <a:r>
              <a:rPr lang="en-US" b="1" dirty="0">
                <a:solidFill>
                  <a:srgbClr val="053057"/>
                </a:solidFill>
              </a:rPr>
              <a:t>A</a:t>
            </a:r>
            <a:r>
              <a:rPr lang="en-US" b="1" dirty="0" smtClean="0">
                <a:solidFill>
                  <a:srgbClr val="053057"/>
                </a:solidFill>
              </a:rPr>
              <a:t>pplied</a:t>
            </a:r>
            <a:endParaRPr lang="en-US" b="1" dirty="0">
              <a:solidFill>
                <a:srgbClr val="053057"/>
              </a:solidFill>
            </a:endParaRPr>
          </a:p>
        </p:txBody>
      </p:sp>
      <p:pic>
        <p:nvPicPr>
          <p:cNvPr id="2" name="Picture 1" descr="Screen Shot 2019-07-05 at 2.03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" y="486877"/>
            <a:ext cx="3429000" cy="462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459835" y="1642521"/>
            <a:ext cx="4002487" cy="533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1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11384" y="6420417"/>
            <a:ext cx="1215110" cy="20841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Un</a:t>
            </a:r>
            <a:r>
              <a:rPr lang="en-US" sz="1200" b="1" dirty="0">
                <a:solidFill>
                  <a:srgbClr val="053057"/>
                </a:solidFill>
              </a:rPr>
              <a:t>t</a:t>
            </a:r>
            <a:r>
              <a:rPr lang="en-US" sz="1200" b="1" dirty="0" smtClean="0">
                <a:solidFill>
                  <a:srgbClr val="053057"/>
                </a:solidFill>
              </a:rPr>
              <a:t>reated</a:t>
            </a:r>
            <a:endParaRPr lang="en-US" sz="1200" b="1" dirty="0">
              <a:solidFill>
                <a:srgbClr val="053057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17500" y="309415"/>
            <a:ext cx="6172200" cy="0"/>
          </a:xfrm>
          <a:prstGeom prst="line">
            <a:avLst/>
          </a:prstGeom>
          <a:ln>
            <a:solidFill>
              <a:srgbClr val="0530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7500" y="1091615"/>
            <a:ext cx="6172200" cy="0"/>
          </a:xfrm>
          <a:prstGeom prst="line">
            <a:avLst/>
          </a:prstGeom>
          <a:ln>
            <a:solidFill>
              <a:srgbClr val="0530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7500" y="2188565"/>
            <a:ext cx="6172200" cy="0"/>
          </a:xfrm>
          <a:prstGeom prst="line">
            <a:avLst/>
          </a:prstGeom>
          <a:ln w="9525" cmpd="sng">
            <a:solidFill>
              <a:srgbClr val="0530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281870" y="6421450"/>
            <a:ext cx="1215110" cy="20841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Treated</a:t>
            </a:r>
            <a:endParaRPr lang="en-US" sz="1200" b="1" dirty="0">
              <a:solidFill>
                <a:srgbClr val="053057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00" y="8075243"/>
            <a:ext cx="6172200" cy="751380"/>
          </a:xfrm>
          <a:prstGeom prst="rect">
            <a:avLst/>
          </a:prstGeom>
        </p:spPr>
      </p:pic>
      <p:pic>
        <p:nvPicPr>
          <p:cNvPr id="28" name="Picture 27" descr="HYDRAV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6720577"/>
            <a:ext cx="6172200" cy="1371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3470" y="1197770"/>
            <a:ext cx="5231641" cy="100772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053057"/>
                </a:solidFill>
              </a:rPr>
              <a:t>Location: </a:t>
            </a:r>
            <a:r>
              <a:rPr lang="en-US" sz="1000" dirty="0" smtClean="0">
                <a:solidFill>
                  <a:srgbClr val="053057"/>
                </a:solidFill>
              </a:rPr>
              <a:t>Redfield, SD</a:t>
            </a:r>
            <a:endParaRPr lang="en-US" sz="1000" dirty="0">
              <a:solidFill>
                <a:srgbClr val="053057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000" b="1" dirty="0" smtClean="0">
                <a:solidFill>
                  <a:srgbClr val="053057"/>
                </a:solidFill>
              </a:rPr>
              <a:t>Variety</a:t>
            </a:r>
            <a:r>
              <a:rPr lang="en-US" sz="1000" b="1" dirty="0">
                <a:solidFill>
                  <a:srgbClr val="053057"/>
                </a:solidFill>
              </a:rPr>
              <a:t>: </a:t>
            </a:r>
            <a:r>
              <a:rPr lang="en-US" sz="1000" b="1" dirty="0" smtClean="0">
                <a:solidFill>
                  <a:srgbClr val="053057"/>
                </a:solidFill>
              </a:rPr>
              <a:t>Dusty Miller</a:t>
            </a:r>
            <a:endParaRPr lang="en-US" sz="1000" dirty="0">
              <a:solidFill>
                <a:srgbClr val="053057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053057"/>
                </a:solidFill>
              </a:rPr>
              <a:t>Photo Taken: </a:t>
            </a:r>
            <a:r>
              <a:rPr lang="en-US" sz="1000" dirty="0" smtClean="0">
                <a:solidFill>
                  <a:srgbClr val="053057"/>
                </a:solidFill>
              </a:rPr>
              <a:t>May 1, 2017</a:t>
            </a:r>
            <a:endParaRPr lang="en-US" sz="1000" dirty="0">
              <a:solidFill>
                <a:srgbClr val="053057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053057"/>
                </a:solidFill>
              </a:rPr>
              <a:t>Comment</a:t>
            </a:r>
            <a:r>
              <a:rPr lang="en-US" sz="1000" dirty="0">
                <a:solidFill>
                  <a:srgbClr val="053057"/>
                </a:solidFill>
              </a:rPr>
              <a:t>: </a:t>
            </a:r>
            <a:r>
              <a:rPr lang="en-US" sz="1000" dirty="0" smtClean="0">
                <a:solidFill>
                  <a:srgbClr val="053057"/>
                </a:solidFill>
              </a:rPr>
              <a:t>Increased </a:t>
            </a:r>
            <a:r>
              <a:rPr lang="en-US" sz="1000" dirty="0" smtClean="0">
                <a:solidFill>
                  <a:srgbClr val="053057"/>
                </a:solidFill>
              </a:rPr>
              <a:t>Vigor </a:t>
            </a:r>
            <a:r>
              <a:rPr lang="en-US" sz="1000" dirty="0">
                <a:solidFill>
                  <a:srgbClr val="053057"/>
                </a:solidFill>
              </a:rPr>
              <a:t>M</a:t>
            </a:r>
            <a:r>
              <a:rPr lang="en-US" sz="1000" dirty="0" smtClean="0">
                <a:solidFill>
                  <a:srgbClr val="053057"/>
                </a:solidFill>
              </a:rPr>
              <a:t>akes </a:t>
            </a:r>
            <a:r>
              <a:rPr lang="en-US" sz="1000" dirty="0" smtClean="0">
                <a:solidFill>
                  <a:srgbClr val="053057"/>
                </a:solidFill>
              </a:rPr>
              <a:t>it a </a:t>
            </a:r>
            <a:r>
              <a:rPr lang="en-US" sz="1000" dirty="0" smtClean="0">
                <a:solidFill>
                  <a:srgbClr val="053057"/>
                </a:solidFill>
              </a:rPr>
              <a:t>Premium </a:t>
            </a:r>
            <a:r>
              <a:rPr lang="en-US" sz="1000" dirty="0">
                <a:solidFill>
                  <a:srgbClr val="053057"/>
                </a:solidFill>
              </a:rPr>
              <a:t>S</a:t>
            </a:r>
            <a:r>
              <a:rPr lang="en-US" sz="1000" dirty="0" smtClean="0">
                <a:solidFill>
                  <a:srgbClr val="053057"/>
                </a:solidFill>
              </a:rPr>
              <a:t>ale </a:t>
            </a:r>
            <a:r>
              <a:rPr lang="en-US" sz="1000" dirty="0">
                <a:solidFill>
                  <a:srgbClr val="053057"/>
                </a:solidFill>
              </a:rPr>
              <a:t>P</a:t>
            </a:r>
            <a:r>
              <a:rPr lang="en-US" sz="1000" dirty="0" smtClean="0">
                <a:solidFill>
                  <a:srgbClr val="053057"/>
                </a:solidFill>
              </a:rPr>
              <a:t>roduct </a:t>
            </a:r>
            <a:r>
              <a:rPr lang="en-US" sz="1000" dirty="0">
                <a:solidFill>
                  <a:srgbClr val="053057"/>
                </a:solidFill>
              </a:rPr>
              <a:t>P</a:t>
            </a:r>
            <a:r>
              <a:rPr lang="en-US" sz="1000" dirty="0" smtClean="0">
                <a:solidFill>
                  <a:srgbClr val="053057"/>
                </a:solidFill>
              </a:rPr>
              <a:t>ricing</a:t>
            </a:r>
            <a:r>
              <a:rPr lang="en-US" sz="1000" dirty="0" smtClean="0">
                <a:solidFill>
                  <a:srgbClr val="053057"/>
                </a:solidFill>
              </a:rPr>
              <a:t>.  </a:t>
            </a:r>
            <a:endParaRPr lang="en-US" sz="1000" dirty="0">
              <a:solidFill>
                <a:srgbClr val="053057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3470" y="6895836"/>
            <a:ext cx="5231641" cy="10238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ts val="14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FOR MORE INFO: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Contact </a:t>
            </a:r>
            <a:r>
              <a:rPr lang="en-US" sz="1400" dirty="0" smtClean="0">
                <a:solidFill>
                  <a:srgbClr val="FFFFFF"/>
                </a:solidFill>
              </a:rPr>
              <a:t>Tony Hagen </a:t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>at Chlorobiome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it-IT" sz="1400" dirty="0">
                <a:solidFill>
                  <a:srgbClr val="FFFFFF"/>
                </a:solidFill>
              </a:rPr>
              <a:t>Phone: </a:t>
            </a:r>
            <a:r>
              <a:rPr lang="it-IT" sz="1400" dirty="0" smtClean="0">
                <a:solidFill>
                  <a:srgbClr val="FFFFFF"/>
                </a:solidFill>
              </a:rPr>
              <a:t>605-880-4193</a:t>
            </a:r>
          </a:p>
          <a:p>
            <a:r>
              <a:rPr lang="it-IT" sz="1400" dirty="0" err="1" smtClean="0">
                <a:solidFill>
                  <a:srgbClr val="FFFFFF"/>
                </a:solidFill>
              </a:rPr>
              <a:t>Tony.Hagen</a:t>
            </a:r>
            <a:r>
              <a:rPr lang="it-IT" sz="1400" dirty="0" err="1" smtClean="0">
                <a:solidFill>
                  <a:srgbClr val="FFFFFF"/>
                </a:solidFill>
              </a:rPr>
              <a:t>@Agrovive.com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89290" y="486877"/>
            <a:ext cx="3028631" cy="3089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>
              <a:lnSpc>
                <a:spcPts val="1400"/>
              </a:lnSpc>
            </a:pPr>
            <a:r>
              <a:rPr lang="en-US" b="1" dirty="0">
                <a:solidFill>
                  <a:srgbClr val="053057"/>
                </a:solidFill>
              </a:rPr>
              <a:t>Case Study: </a:t>
            </a:r>
            <a:r>
              <a:rPr lang="en-US" b="1" dirty="0" smtClean="0">
                <a:solidFill>
                  <a:srgbClr val="053057"/>
                </a:solidFill>
              </a:rPr>
              <a:t>Foliar </a:t>
            </a:r>
            <a:r>
              <a:rPr lang="en-US" b="1" dirty="0">
                <a:solidFill>
                  <a:srgbClr val="053057"/>
                </a:solidFill>
              </a:rPr>
              <a:t>A</a:t>
            </a:r>
            <a:r>
              <a:rPr lang="en-US" b="1" dirty="0" smtClean="0">
                <a:solidFill>
                  <a:srgbClr val="053057"/>
                </a:solidFill>
              </a:rPr>
              <a:t>pplied</a:t>
            </a:r>
            <a:endParaRPr lang="en-US" b="1" dirty="0">
              <a:solidFill>
                <a:srgbClr val="053057"/>
              </a:solidFill>
            </a:endParaRPr>
          </a:p>
        </p:txBody>
      </p:sp>
      <p:pic>
        <p:nvPicPr>
          <p:cNvPr id="2" name="Picture 1" descr="Screen Shot 2019-07-05 at 2.03.44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33" y="486877"/>
            <a:ext cx="3429000" cy="462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58079" y="1598618"/>
            <a:ext cx="4075936" cy="54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61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9130</TotalTime>
  <Words>207</Words>
  <Application>Microsoft Macintosh PowerPoint</Application>
  <PresentationFormat>Letter Paper (8.5x11 in)</PresentationFormat>
  <Paragraphs>55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Caliber Creative</dc:creator>
  <cp:lastModifiedBy>Tony Hagen</cp:lastModifiedBy>
  <cp:revision>17</cp:revision>
  <cp:lastPrinted>2019-07-08T20:00:24Z</cp:lastPrinted>
  <dcterms:created xsi:type="dcterms:W3CDTF">2019-07-01T17:55:07Z</dcterms:created>
  <dcterms:modified xsi:type="dcterms:W3CDTF">2019-07-11T17:31:59Z</dcterms:modified>
</cp:coreProperties>
</file>