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61" r:id="rId4"/>
    <p:sldId id="259" r:id="rId5"/>
    <p:sldId id="271" r:id="rId6"/>
    <p:sldId id="265" r:id="rId7"/>
    <p:sldId id="266" r:id="rId8"/>
    <p:sldId id="268" r:id="rId9"/>
    <p:sldId id="264" r:id="rId10"/>
    <p:sldId id="267" r:id="rId11"/>
    <p:sldId id="269" r:id="rId12"/>
    <p:sldId id="270" r:id="rId13"/>
    <p:sldId id="260" r:id="rId14"/>
    <p:sldId id="262" r:id="rId15"/>
    <p:sldId id="257" r:id="rId16"/>
    <p:sldId id="263" r:id="rId17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E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5E6BF-2AF1-4D0D-8582-54083838ED75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CFF1C-979B-44CD-8441-D96CD4CB0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6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219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14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81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090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255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0775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79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020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590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60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870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361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31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CFF1C-979B-44CD-8441-D96CD4CB02E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50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5E53-60EB-5BE8-0088-A0174E975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81E6B-A5A0-34AD-6252-8675D9AB4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DB1FC-D6A6-9A19-CE01-595D1F5B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BF9-526C-4758-B200-8F21F423B578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3C55B-0B47-B600-E8D6-AF6FF91D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00112-A509-4132-7221-9DBE2F198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0F3C-9650-4725-9F2A-BB6FAFC02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80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05AB5-2FAE-C5ED-421A-0739E903B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CD4EB-C717-8CB8-FB7D-E98850007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32E69-F06F-E322-64A6-4D873A8C1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BF9-526C-4758-B200-8F21F423B578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AE818-61E5-DFC3-E21C-5993ABDA1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9ABC2-CFCD-5725-1F13-56FDBA107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0F3C-9650-4725-9F2A-BB6FAFC02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1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684BC-662D-BCC3-7E92-B72E87CBF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2A6EE-4D68-1E12-8D89-431512333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DA8B0-219A-E333-3D3B-F15C0AE69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BF9-526C-4758-B200-8F21F423B578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0339D-90D1-9EB4-C1E5-F6FE72E67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A0BD1-BFBB-A0CF-4934-D90E1921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0F3C-9650-4725-9F2A-BB6FAFC02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74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341CD-74FC-0079-8CA2-EB32981F7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E6A4-E8C0-4EA5-F629-E18F1DBF1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BEDF7-2CD8-CF00-EA26-E35B489A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BF9-526C-4758-B200-8F21F423B578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77DC8-962C-9E91-1DA7-7DA4F00A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C2E0E-1594-3FB1-898F-519B6F8C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0F3C-9650-4725-9F2A-BB6FAFC02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24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88F25-9189-848A-AF20-7232E397C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42612-3779-CE29-11E1-EB7741749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3A898-1BD2-F1F3-C4FB-B9F46257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BF9-526C-4758-B200-8F21F423B578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484E8-06E9-587E-B638-CB53A0EE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792DA-8EED-7E68-6456-F0787E85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0F3C-9650-4725-9F2A-BB6FAFC02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1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DD81-1BC6-674E-5980-F35D80A9D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55F6-D787-0A44-7020-64201A5BD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6DE2C-F9E2-9949-73BE-9196B86DC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6AB38-DD49-C6BD-26CE-9DB235A7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BF9-526C-4758-B200-8F21F423B578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5742F-49DC-05C3-95D5-4E651A7A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7E0E7-B743-837A-B9BE-AFEA974F0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0F3C-9650-4725-9F2A-BB6FAFC02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86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77C69-F90D-5A83-AFE5-DD433837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1CE62-C86C-1249-B565-CEBE713B4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11F97-22FF-201A-6B7A-08061BF93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5B566A-C0C9-64BB-E16A-C74F91510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B2A966-3135-CA66-AAB2-54FB20026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58A7B2-1078-131A-9913-9C64BC0E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BF9-526C-4758-B200-8F21F423B578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21BA49-EF7D-28C7-3F97-F92B26B4C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7096F7-325E-EC18-04EC-C58776CC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0F3C-9650-4725-9F2A-BB6FAFC02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6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88D91-6306-D9E8-928C-BA8BC4C21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ADF83-D55A-501E-A0E1-892BD5B06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BF9-526C-4758-B200-8F21F423B578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8C40B0-6802-CBA1-D1B3-6717FCD5B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99E02D-4B6C-AF70-B20B-460FC0E7E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0F3C-9650-4725-9F2A-BB6FAFC02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01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CA65DF-9433-6D6E-3834-E69191DF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BF9-526C-4758-B200-8F21F423B578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E4D320-F74A-3464-E185-C418562D4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7ACDD-5918-0D6C-8107-5E8A9EB3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0F3C-9650-4725-9F2A-BB6FAFC02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37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539F3-AA7C-ED64-9B71-ABA3C588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60015-4088-1B9C-F390-089CF84BE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B7F71-2732-625F-320E-E6F84C16F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D400F-96FA-FC35-7FF5-7B3638D67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BF9-526C-4758-B200-8F21F423B578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F5E1C-F546-7184-47EE-A74E30AB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EA548-08E1-497F-A6AD-28894F41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0F3C-9650-4725-9F2A-BB6FAFC02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95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258B8-7CF3-8C2C-A324-3F212D79D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B543B6-41B0-BC40-2005-4216C431E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FE61D-AF2F-793D-2D18-1638DA460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135DAA-191E-621B-386A-3F8E8F67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BF9-526C-4758-B200-8F21F423B578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B9076-5FC8-3A5F-14BD-821FCCCE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50C8E-C1EA-6303-0944-B045606B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00F3C-9650-4725-9F2A-BB6FAFC02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72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4E19DE-3B43-D028-AAD9-F3E9A591F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C093D-BCE3-A888-182C-D52AE98F8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E8C7A-2DA4-1DB0-1187-615AD324D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3EBF9-526C-4758-B200-8F21F423B578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8CF25-CC78-1965-1AB8-19A5A5387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4E903-05FD-6CE4-2C79-5CEB749FE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0F3C-9650-4725-9F2A-BB6FAFC02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2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2099E-4411-3EFC-D4BB-7609AF44B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The opportunities with and for </a:t>
            </a: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UNEEKE™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Technologies Ltd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E7E4B-0F22-005F-E3BE-BEDED8709A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By</a:t>
            </a:r>
          </a:p>
          <a:p>
            <a:r>
              <a:rPr lang="en-GB" sz="3600" dirty="0">
                <a:solidFill>
                  <a:schemeClr val="accent2">
                    <a:lumMod val="75000"/>
                  </a:schemeClr>
                </a:solidFill>
              </a:rPr>
              <a:t>Richard Stead</a:t>
            </a:r>
          </a:p>
          <a:p>
            <a:r>
              <a:rPr lang="en-GB" sz="3600" dirty="0">
                <a:solidFill>
                  <a:schemeClr val="accent2">
                    <a:lumMod val="75000"/>
                  </a:schemeClr>
                </a:solidFill>
              </a:rPr>
              <a:t>June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508632-3337-B1C7-FCDF-967501C688A8}"/>
              </a:ext>
            </a:extLst>
          </p:cNvPr>
          <p:cNvSpPr txBox="1"/>
          <p:nvPr/>
        </p:nvSpPr>
        <p:spPr>
          <a:xfrm>
            <a:off x="10331116" y="473616"/>
            <a:ext cx="11069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135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94D57BA9-24D3-C220-C7B0-A012FFCACC7F}"/>
              </a:ext>
            </a:extLst>
          </p:cNvPr>
          <p:cNvSpPr/>
          <p:nvPr/>
        </p:nvSpPr>
        <p:spPr>
          <a:xfrm>
            <a:off x="8746971" y="2003443"/>
            <a:ext cx="1620036" cy="643467"/>
          </a:xfrm>
          <a:prstGeom prst="snip1Rect">
            <a:avLst/>
          </a:prstGeom>
          <a:solidFill>
            <a:srgbClr val="BEBE4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BC37F6E-CE90-DA0D-BB09-72A1E1828372}"/>
              </a:ext>
            </a:extLst>
          </p:cNvPr>
          <p:cNvSpPr/>
          <p:nvPr/>
        </p:nvSpPr>
        <p:spPr>
          <a:xfrm>
            <a:off x="9424465" y="4220060"/>
            <a:ext cx="1670840" cy="62089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Fungal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1D21749D-E13A-DD08-00EB-0163CFC2C561}"/>
              </a:ext>
            </a:extLst>
          </p:cNvPr>
          <p:cNvSpPr/>
          <p:nvPr/>
        </p:nvSpPr>
        <p:spPr>
          <a:xfrm>
            <a:off x="8853525" y="5097499"/>
            <a:ext cx="1798550" cy="672271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Parasites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4AB1EBFE-8A3E-325A-F3EF-8E81D9154389}"/>
              </a:ext>
            </a:extLst>
          </p:cNvPr>
          <p:cNvSpPr/>
          <p:nvPr/>
        </p:nvSpPr>
        <p:spPr>
          <a:xfrm>
            <a:off x="9375209" y="2905353"/>
            <a:ext cx="1276866" cy="798439"/>
          </a:xfrm>
          <a:prstGeom prst="snip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Virus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BA44E4F-EAF0-C648-72F1-63E5E267C57F}"/>
              </a:ext>
            </a:extLst>
          </p:cNvPr>
          <p:cNvSpPr/>
          <p:nvPr/>
        </p:nvSpPr>
        <p:spPr>
          <a:xfrm>
            <a:off x="588078" y="3452798"/>
            <a:ext cx="3521241" cy="5019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ENVIRONMENT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D5DDC8-24E8-6672-FC5D-23902DDF32A1}"/>
              </a:ext>
            </a:extLst>
          </p:cNvPr>
          <p:cNvSpPr/>
          <p:nvPr/>
        </p:nvSpPr>
        <p:spPr>
          <a:xfrm>
            <a:off x="1385932" y="2544491"/>
            <a:ext cx="2014257" cy="45333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FOOD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BC6991-26B1-B8C7-EE9B-5BC17AAC9EBC}"/>
              </a:ext>
            </a:extLst>
          </p:cNvPr>
          <p:cNvSpPr/>
          <p:nvPr/>
        </p:nvSpPr>
        <p:spPr>
          <a:xfrm>
            <a:off x="1111059" y="1633684"/>
            <a:ext cx="2407805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MEDICINE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E3375-F109-5936-4933-40FA467565CE}"/>
              </a:ext>
            </a:extLst>
          </p:cNvPr>
          <p:cNvSpPr txBox="1"/>
          <p:nvPr/>
        </p:nvSpPr>
        <p:spPr>
          <a:xfrm>
            <a:off x="994612" y="258234"/>
            <a:ext cx="80256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2">
                    <a:lumMod val="75000"/>
                  </a:schemeClr>
                </a:solidFill>
              </a:rPr>
              <a:t>UNEEKE market values worldwide</a:t>
            </a:r>
            <a:endParaRPr lang="en-GB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C32A05-CDF6-6E59-FFE4-7323B9BC27D4}"/>
              </a:ext>
            </a:extLst>
          </p:cNvPr>
          <p:cNvSpPr txBox="1"/>
          <p:nvPr/>
        </p:nvSpPr>
        <p:spPr>
          <a:xfrm>
            <a:off x="9822367" y="601932"/>
            <a:ext cx="10739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8D0EBF-8ADA-68AF-D538-9BCB0F7B6242}"/>
              </a:ext>
            </a:extLst>
          </p:cNvPr>
          <p:cNvSpPr txBox="1"/>
          <p:nvPr/>
        </p:nvSpPr>
        <p:spPr>
          <a:xfrm>
            <a:off x="4130863" y="1176747"/>
            <a:ext cx="473904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u="sng" dirty="0">
                <a:solidFill>
                  <a:schemeClr val="accent2">
                    <a:lumMod val="75000"/>
                  </a:schemeClr>
                </a:solidFill>
              </a:rPr>
              <a:t>&gt;</a:t>
            </a:r>
            <a:r>
              <a:rPr lang="en-GB" sz="24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$100million with AMR at almost $15mn   30-40%</a:t>
            </a:r>
          </a:p>
          <a:p>
            <a:endParaRPr lang="en-GB" sz="2400" b="1" u="sng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Few market reports  </a:t>
            </a:r>
          </a:p>
          <a:p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</a:rPr>
              <a:t>est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 $20MN    plan25%</a:t>
            </a:r>
          </a:p>
          <a:p>
            <a:endParaRPr lang="en-GB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    Few market reports</a:t>
            </a:r>
          </a:p>
          <a:p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    Est &gt;$100mn   plan 35%</a:t>
            </a:r>
          </a:p>
          <a:p>
            <a:endParaRPr lang="en-GB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TOTAL </a:t>
            </a: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</a:rPr>
              <a:t>Uneeke’s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 T/O</a:t>
            </a:r>
          </a:p>
          <a:p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Medicines	$ 40m   )	      target $85m</a:t>
            </a:r>
          </a:p>
          <a:p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Food		$ 10m   )      within 5yrs</a:t>
            </a:r>
          </a:p>
          <a:p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Enviro		$ 35m   )       GP 45%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850C6B-2055-DEDB-DE96-8DD5687FD76D}"/>
              </a:ext>
            </a:extLst>
          </p:cNvPr>
          <p:cNvSpPr txBox="1"/>
          <p:nvPr/>
        </p:nvSpPr>
        <p:spPr>
          <a:xfrm>
            <a:off x="7628021" y="6400799"/>
            <a:ext cx="442027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effectLst/>
              </a:rPr>
              <a:t>												</a:t>
            </a:r>
            <a:endParaRPr lang="en-GB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1800" b="1" u="sng" dirty="0">
              <a:solidFill>
                <a:srgbClr val="FF0000"/>
              </a:solidFill>
            </a:endParaRPr>
          </a:p>
          <a:p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57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2099E-4411-3EFC-D4BB-7609AF44B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032" y="224005"/>
            <a:ext cx="9938084" cy="1500521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The Marketing and Business Model</a:t>
            </a: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UNEEKE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Technologies Ltd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E7E4B-0F22-005F-E3BE-BEDED8709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00990"/>
            <a:ext cx="9144000" cy="2554705"/>
          </a:xfrm>
        </p:spPr>
        <p:txBody>
          <a:bodyPr>
            <a:noAutofit/>
          </a:bodyPr>
          <a:lstStyle/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Licence out the technologies for applications  on basis of Geography and industry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Retain ownership of the Patent and Tradenames and application techniques worldwide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Continue development of equipment and techniques for delivery – in-house or outsource?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Retain part control/ownership of some licensees in key growth applications and geographies.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Seek wider approvals for platform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Upfront fees with royalty format according to usage.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Targets established according to potential, with rewards for overachievement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Commercial decisions can be influenced by investors and licensees.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Open regional offices to monitor licensee appointment and performance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Profits to be shared with causes chosen by workforce.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508632-3337-B1C7-FCDF-967501C688A8}"/>
              </a:ext>
            </a:extLst>
          </p:cNvPr>
          <p:cNvSpPr txBox="1"/>
          <p:nvPr/>
        </p:nvSpPr>
        <p:spPr>
          <a:xfrm>
            <a:off x="10331116" y="473616"/>
            <a:ext cx="11069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951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2099E-4411-3EFC-D4BB-7609AF44B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47" y="94316"/>
            <a:ext cx="8109284" cy="1497263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6">
                    <a:lumMod val="75000"/>
                  </a:schemeClr>
                </a:solidFill>
              </a:rPr>
              <a:t>The Financial history, plans </a:t>
            </a:r>
            <a:br>
              <a:rPr lang="en-GB" sz="4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4400" b="1" dirty="0">
                <a:solidFill>
                  <a:schemeClr val="accent6">
                    <a:lumMod val="75000"/>
                  </a:schemeClr>
                </a:solidFill>
              </a:rPr>
              <a:t>and Investment sought for</a:t>
            </a:r>
            <a:b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                            </a:t>
            </a:r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UNEEKE</a:t>
            </a: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Technologies Ltd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E7E4B-0F22-005F-E3BE-BEDED8709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9884" y="1678699"/>
            <a:ext cx="9232232" cy="2322095"/>
          </a:xfrm>
        </p:spPr>
        <p:txBody>
          <a:bodyPr>
            <a:noAutofit/>
          </a:bodyPr>
          <a:lstStyle/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To date about $2.5m has been invested and spent by founder</a:t>
            </a:r>
          </a:p>
          <a:p>
            <a:pPr algn="l"/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Stage 2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funding required US$18m for : 	a. Continue Patent and Tradename finalisation worldwide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				b. Final trials on human and animal safety and efficacy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				c.  Secure relationships with raw material and other 				     sources/supplies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				d.  Building and selling purpose-built manufacturing units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				e.  Identify and evaluate initial potential </a:t>
            </a:r>
            <a:r>
              <a:rPr lang="en-GB" sz="1800" dirty="0" err="1">
                <a:solidFill>
                  <a:schemeClr val="accent2">
                    <a:lumMod val="75000"/>
                  </a:schemeClr>
                </a:solidFill>
              </a:rPr>
              <a:t>licencees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				c.  Complete equipment designs, trials build prototypes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				e.  Appoint executive management	</a:t>
            </a:r>
          </a:p>
          <a:p>
            <a:pPr algn="l"/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				f.   Appoint and train middle management</a:t>
            </a:r>
          </a:p>
          <a:p>
            <a:pPr algn="l"/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Stage 3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funding  at end 2025 required $35-50m.   Time for first exit of investors.		</a:t>
            </a:r>
          </a:p>
          <a:p>
            <a:pPr algn="l"/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GB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508632-3337-B1C7-FCDF-967501C688A8}"/>
              </a:ext>
            </a:extLst>
          </p:cNvPr>
          <p:cNvSpPr txBox="1"/>
          <p:nvPr/>
        </p:nvSpPr>
        <p:spPr>
          <a:xfrm>
            <a:off x="10331116" y="473616"/>
            <a:ext cx="11069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492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94D57BA9-24D3-C220-C7B0-A012FFCACC7F}"/>
              </a:ext>
            </a:extLst>
          </p:cNvPr>
          <p:cNvSpPr/>
          <p:nvPr/>
        </p:nvSpPr>
        <p:spPr>
          <a:xfrm>
            <a:off x="8368204" y="1952949"/>
            <a:ext cx="1620036" cy="643467"/>
          </a:xfrm>
          <a:prstGeom prst="snip1Rect">
            <a:avLst/>
          </a:prstGeom>
          <a:solidFill>
            <a:srgbClr val="BEBE4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BC37F6E-CE90-DA0D-BB09-72A1E1828372}"/>
              </a:ext>
            </a:extLst>
          </p:cNvPr>
          <p:cNvSpPr/>
          <p:nvPr/>
        </p:nvSpPr>
        <p:spPr>
          <a:xfrm>
            <a:off x="9178222" y="4228175"/>
            <a:ext cx="1670840" cy="62089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Fungal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1D21749D-E13A-DD08-00EB-0163CFC2C561}"/>
              </a:ext>
            </a:extLst>
          </p:cNvPr>
          <p:cNvSpPr/>
          <p:nvPr/>
        </p:nvSpPr>
        <p:spPr>
          <a:xfrm>
            <a:off x="8597873" y="5099393"/>
            <a:ext cx="1798550" cy="672271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Parasites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4AB1EBFE-8A3E-325A-F3EF-8E81D9154389}"/>
              </a:ext>
            </a:extLst>
          </p:cNvPr>
          <p:cNvSpPr/>
          <p:nvPr/>
        </p:nvSpPr>
        <p:spPr>
          <a:xfrm>
            <a:off x="9119557" y="2949937"/>
            <a:ext cx="1276866" cy="798439"/>
          </a:xfrm>
          <a:prstGeom prst="snip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Virus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BA44E4F-EAF0-C648-72F1-63E5E267C57F}"/>
              </a:ext>
            </a:extLst>
          </p:cNvPr>
          <p:cNvSpPr/>
          <p:nvPr/>
        </p:nvSpPr>
        <p:spPr>
          <a:xfrm>
            <a:off x="1418307" y="3568739"/>
            <a:ext cx="2091018" cy="5019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Agriculture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F8E8E72-3184-B793-8BAC-81F0F10AFB4F}"/>
              </a:ext>
            </a:extLst>
          </p:cNvPr>
          <p:cNvSpPr/>
          <p:nvPr/>
        </p:nvSpPr>
        <p:spPr>
          <a:xfrm>
            <a:off x="1561975" y="4107457"/>
            <a:ext cx="1803682" cy="4527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FOOD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F12F5E-CCC4-7A8C-A131-E782D2B71051}"/>
              </a:ext>
            </a:extLst>
          </p:cNvPr>
          <p:cNvSpPr/>
          <p:nvPr/>
        </p:nvSpPr>
        <p:spPr>
          <a:xfrm rot="21363443">
            <a:off x="2305171" y="5197174"/>
            <a:ext cx="1803682" cy="44315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SURFACES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62494E9-4B7C-490C-1F36-490504A2FE0B}"/>
              </a:ext>
            </a:extLst>
          </p:cNvPr>
          <p:cNvSpPr/>
          <p:nvPr/>
        </p:nvSpPr>
        <p:spPr>
          <a:xfrm rot="20267491">
            <a:off x="2738284" y="5745769"/>
            <a:ext cx="1803681" cy="37366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AIR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D5DDC8-24E8-6672-FC5D-23902DDF32A1}"/>
              </a:ext>
            </a:extLst>
          </p:cNvPr>
          <p:cNvSpPr/>
          <p:nvPr/>
        </p:nvSpPr>
        <p:spPr>
          <a:xfrm rot="503219">
            <a:off x="1935223" y="2494429"/>
            <a:ext cx="2020146" cy="45333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Veterinary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AFB6B6-EA2D-5E93-FA7D-C3E829438CA1}"/>
              </a:ext>
            </a:extLst>
          </p:cNvPr>
          <p:cNvSpPr/>
          <p:nvPr/>
        </p:nvSpPr>
        <p:spPr>
          <a:xfrm rot="1528421">
            <a:off x="2997953" y="2005930"/>
            <a:ext cx="1959351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Human Medicine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8CF91FB2-33DE-374F-2615-4F0A082CCA5C}"/>
              </a:ext>
            </a:extLst>
          </p:cNvPr>
          <p:cNvSpPr/>
          <p:nvPr/>
        </p:nvSpPr>
        <p:spPr>
          <a:xfrm>
            <a:off x="5126030" y="4088122"/>
            <a:ext cx="2839569" cy="1218095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Equipment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500E8357-D2C6-CAC3-97ED-634ACEE4A30B}"/>
              </a:ext>
            </a:extLst>
          </p:cNvPr>
          <p:cNvSpPr/>
          <p:nvPr/>
        </p:nvSpPr>
        <p:spPr>
          <a:xfrm>
            <a:off x="5512548" y="3876649"/>
            <a:ext cx="2117240" cy="91440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Physical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C7A5E15-2809-A8B5-C44C-758B6CD8E96A}"/>
              </a:ext>
            </a:extLst>
          </p:cNvPr>
          <p:cNvSpPr/>
          <p:nvPr/>
        </p:nvSpPr>
        <p:spPr>
          <a:xfrm>
            <a:off x="5353668" y="3336576"/>
            <a:ext cx="2276119" cy="914400"/>
          </a:xfrm>
          <a:prstGeom prst="triangle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Format</a:t>
            </a:r>
          </a:p>
        </p:txBody>
      </p:sp>
      <p:sp>
        <p:nvSpPr>
          <p:cNvPr id="15" name="Flowchart: Merge 14">
            <a:extLst>
              <a:ext uri="{FF2B5EF4-FFF2-40B4-BE49-F238E27FC236}">
                <a16:creationId xmlns:a16="http://schemas.microsoft.com/office/drawing/2014/main" id="{FAB145BA-52EE-0A8E-9EFA-80784D7D1AD3}"/>
              </a:ext>
            </a:extLst>
          </p:cNvPr>
          <p:cNvSpPr/>
          <p:nvPr/>
        </p:nvSpPr>
        <p:spPr>
          <a:xfrm>
            <a:off x="5353668" y="2596416"/>
            <a:ext cx="2236773" cy="1144576"/>
          </a:xfrm>
          <a:prstGeom prst="flowChartMerg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GB" sz="1600" dirty="0">
                <a:solidFill>
                  <a:schemeClr val="accent5">
                    <a:lumMod val="75000"/>
                  </a:schemeClr>
                </a:solidFill>
              </a:rPr>
              <a:t>PLATFORM</a:t>
            </a:r>
          </a:p>
          <a:p>
            <a:pPr algn="ctr"/>
            <a:r>
              <a:rPr lang="en-GB" sz="1600" dirty="0">
                <a:solidFill>
                  <a:schemeClr val="accent5">
                    <a:lumMod val="75000"/>
                  </a:schemeClr>
                </a:solidFill>
              </a:rPr>
              <a:t>And  DELIVERY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BC6991-26B1-B8C7-EE9B-5BC17AAC9EBC}"/>
              </a:ext>
            </a:extLst>
          </p:cNvPr>
          <p:cNvSpPr/>
          <p:nvPr/>
        </p:nvSpPr>
        <p:spPr>
          <a:xfrm rot="1528421">
            <a:off x="2992394" y="2003943"/>
            <a:ext cx="1959351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Human Medicine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E3375-F109-5936-4933-40FA467565CE}"/>
              </a:ext>
            </a:extLst>
          </p:cNvPr>
          <p:cNvSpPr txBox="1"/>
          <p:nvPr/>
        </p:nvSpPr>
        <p:spPr>
          <a:xfrm>
            <a:off x="1360146" y="258234"/>
            <a:ext cx="76601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Where do we find Pathogens that cause problems??</a:t>
            </a:r>
            <a:endParaRPr lang="en-GB" sz="4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C32A05-CDF6-6E59-FFE4-7323B9BC27D4}"/>
              </a:ext>
            </a:extLst>
          </p:cNvPr>
          <p:cNvSpPr txBox="1"/>
          <p:nvPr/>
        </p:nvSpPr>
        <p:spPr>
          <a:xfrm>
            <a:off x="9822367" y="601932"/>
            <a:ext cx="10739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580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94D57BA9-24D3-C220-C7B0-A012FFCACC7F}"/>
              </a:ext>
            </a:extLst>
          </p:cNvPr>
          <p:cNvSpPr/>
          <p:nvPr/>
        </p:nvSpPr>
        <p:spPr>
          <a:xfrm>
            <a:off x="8368204" y="1952949"/>
            <a:ext cx="1620036" cy="643467"/>
          </a:xfrm>
          <a:prstGeom prst="snip1Rect">
            <a:avLst/>
          </a:prstGeom>
          <a:solidFill>
            <a:srgbClr val="BEBE4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BC37F6E-CE90-DA0D-BB09-72A1E1828372}"/>
              </a:ext>
            </a:extLst>
          </p:cNvPr>
          <p:cNvSpPr/>
          <p:nvPr/>
        </p:nvSpPr>
        <p:spPr>
          <a:xfrm>
            <a:off x="9424465" y="4220060"/>
            <a:ext cx="1670840" cy="62089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Fungal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1D21749D-E13A-DD08-00EB-0163CFC2C561}"/>
              </a:ext>
            </a:extLst>
          </p:cNvPr>
          <p:cNvSpPr/>
          <p:nvPr/>
        </p:nvSpPr>
        <p:spPr>
          <a:xfrm>
            <a:off x="8597873" y="5099393"/>
            <a:ext cx="1798550" cy="672271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Parasites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4AB1EBFE-8A3E-325A-F3EF-8E81D9154389}"/>
              </a:ext>
            </a:extLst>
          </p:cNvPr>
          <p:cNvSpPr/>
          <p:nvPr/>
        </p:nvSpPr>
        <p:spPr>
          <a:xfrm>
            <a:off x="9375209" y="2905353"/>
            <a:ext cx="1276866" cy="798439"/>
          </a:xfrm>
          <a:prstGeom prst="snip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Virus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E3375-F109-5936-4933-40FA467565CE}"/>
              </a:ext>
            </a:extLst>
          </p:cNvPr>
          <p:cNvSpPr txBox="1"/>
          <p:nvPr/>
        </p:nvSpPr>
        <p:spPr>
          <a:xfrm>
            <a:off x="994612" y="258234"/>
            <a:ext cx="80256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Where do we find Pathogens that</a:t>
            </a:r>
          </a:p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cause problems and which need to be resolved??</a:t>
            </a:r>
            <a:endParaRPr lang="en-GB" sz="4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C32A05-CDF6-6E59-FFE4-7323B9BC27D4}"/>
              </a:ext>
            </a:extLst>
          </p:cNvPr>
          <p:cNvSpPr txBox="1"/>
          <p:nvPr/>
        </p:nvSpPr>
        <p:spPr>
          <a:xfrm>
            <a:off x="9822367" y="601932"/>
            <a:ext cx="10739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8D0EBF-8ADA-68AF-D538-9BCB0F7B6242}"/>
              </a:ext>
            </a:extLst>
          </p:cNvPr>
          <p:cNvSpPr txBox="1"/>
          <p:nvPr/>
        </p:nvSpPr>
        <p:spPr>
          <a:xfrm>
            <a:off x="994612" y="3450619"/>
            <a:ext cx="67631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b="1" u="sng" dirty="0">
                <a:solidFill>
                  <a:srgbClr val="FF0000"/>
                </a:solidFill>
                <a:effectLst/>
              </a:rPr>
              <a:t>E V E R Y W H E R E ! ! !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13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94D57BA9-24D3-C220-C7B0-A012FFCACC7F}"/>
              </a:ext>
            </a:extLst>
          </p:cNvPr>
          <p:cNvSpPr/>
          <p:nvPr/>
        </p:nvSpPr>
        <p:spPr>
          <a:xfrm>
            <a:off x="8368204" y="1952949"/>
            <a:ext cx="1620036" cy="643467"/>
          </a:xfrm>
          <a:prstGeom prst="snip1Rect">
            <a:avLst/>
          </a:prstGeom>
          <a:solidFill>
            <a:srgbClr val="BEBE4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BC37F6E-CE90-DA0D-BB09-72A1E1828372}"/>
              </a:ext>
            </a:extLst>
          </p:cNvPr>
          <p:cNvSpPr/>
          <p:nvPr/>
        </p:nvSpPr>
        <p:spPr>
          <a:xfrm>
            <a:off x="9178222" y="4228175"/>
            <a:ext cx="1670840" cy="62089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Fungal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1D21749D-E13A-DD08-00EB-0163CFC2C561}"/>
              </a:ext>
            </a:extLst>
          </p:cNvPr>
          <p:cNvSpPr/>
          <p:nvPr/>
        </p:nvSpPr>
        <p:spPr>
          <a:xfrm>
            <a:off x="8597873" y="5099393"/>
            <a:ext cx="1798550" cy="672271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Parasites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4AB1EBFE-8A3E-325A-F3EF-8E81D9154389}"/>
              </a:ext>
            </a:extLst>
          </p:cNvPr>
          <p:cNvSpPr/>
          <p:nvPr/>
        </p:nvSpPr>
        <p:spPr>
          <a:xfrm>
            <a:off x="9119557" y="2949937"/>
            <a:ext cx="1276866" cy="798439"/>
          </a:xfrm>
          <a:prstGeom prst="snip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Virus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BA44E4F-EAF0-C648-72F1-63E5E267C57F}"/>
              </a:ext>
            </a:extLst>
          </p:cNvPr>
          <p:cNvSpPr/>
          <p:nvPr/>
        </p:nvSpPr>
        <p:spPr>
          <a:xfrm>
            <a:off x="1418307" y="3568739"/>
            <a:ext cx="2091018" cy="5019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Agriculture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F8E8E72-3184-B793-8BAC-81F0F10AFB4F}"/>
              </a:ext>
            </a:extLst>
          </p:cNvPr>
          <p:cNvSpPr/>
          <p:nvPr/>
        </p:nvSpPr>
        <p:spPr>
          <a:xfrm>
            <a:off x="1561975" y="4107457"/>
            <a:ext cx="1803682" cy="4527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FOOD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F12F5E-CCC4-7A8C-A131-E782D2B71051}"/>
              </a:ext>
            </a:extLst>
          </p:cNvPr>
          <p:cNvSpPr/>
          <p:nvPr/>
        </p:nvSpPr>
        <p:spPr>
          <a:xfrm rot="21363443">
            <a:off x="2305171" y="5197174"/>
            <a:ext cx="1803682" cy="44315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SURFACES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62494E9-4B7C-490C-1F36-490504A2FE0B}"/>
              </a:ext>
            </a:extLst>
          </p:cNvPr>
          <p:cNvSpPr/>
          <p:nvPr/>
        </p:nvSpPr>
        <p:spPr>
          <a:xfrm rot="20267491">
            <a:off x="2738284" y="5745769"/>
            <a:ext cx="1803681" cy="37366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AIR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D5DDC8-24E8-6672-FC5D-23902DDF32A1}"/>
              </a:ext>
            </a:extLst>
          </p:cNvPr>
          <p:cNvSpPr/>
          <p:nvPr/>
        </p:nvSpPr>
        <p:spPr>
          <a:xfrm rot="503219">
            <a:off x="1935223" y="2494429"/>
            <a:ext cx="2020146" cy="45333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Veterinary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AFB6B6-EA2D-5E93-FA7D-C3E829438CA1}"/>
              </a:ext>
            </a:extLst>
          </p:cNvPr>
          <p:cNvSpPr/>
          <p:nvPr/>
        </p:nvSpPr>
        <p:spPr>
          <a:xfrm rot="1528421">
            <a:off x="2997953" y="2005930"/>
            <a:ext cx="1959351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Human Medicine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8CF91FB2-33DE-374F-2615-4F0A082CCA5C}"/>
              </a:ext>
            </a:extLst>
          </p:cNvPr>
          <p:cNvSpPr/>
          <p:nvPr/>
        </p:nvSpPr>
        <p:spPr>
          <a:xfrm>
            <a:off x="5126030" y="4088122"/>
            <a:ext cx="2839569" cy="1218095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Liquid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500E8357-D2C6-CAC3-97ED-634ACEE4A30B}"/>
              </a:ext>
            </a:extLst>
          </p:cNvPr>
          <p:cNvSpPr/>
          <p:nvPr/>
        </p:nvSpPr>
        <p:spPr>
          <a:xfrm>
            <a:off x="5512548" y="3876649"/>
            <a:ext cx="2117240" cy="91440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Vapour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C7A5E15-2809-A8B5-C44C-758B6CD8E96A}"/>
              </a:ext>
            </a:extLst>
          </p:cNvPr>
          <p:cNvSpPr/>
          <p:nvPr/>
        </p:nvSpPr>
        <p:spPr>
          <a:xfrm>
            <a:off x="5830315" y="3336576"/>
            <a:ext cx="1444899" cy="914400"/>
          </a:xfrm>
          <a:prstGeom prst="triangle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Spray</a:t>
            </a:r>
          </a:p>
        </p:txBody>
      </p:sp>
      <p:sp>
        <p:nvSpPr>
          <p:cNvPr id="15" name="Flowchart: Merge 14">
            <a:extLst>
              <a:ext uri="{FF2B5EF4-FFF2-40B4-BE49-F238E27FC236}">
                <a16:creationId xmlns:a16="http://schemas.microsoft.com/office/drawing/2014/main" id="{FAB145BA-52EE-0A8E-9EFA-80784D7D1AD3}"/>
              </a:ext>
            </a:extLst>
          </p:cNvPr>
          <p:cNvSpPr/>
          <p:nvPr/>
        </p:nvSpPr>
        <p:spPr>
          <a:xfrm>
            <a:off x="5393015" y="2511659"/>
            <a:ext cx="2236773" cy="1144576"/>
          </a:xfrm>
          <a:prstGeom prst="flowChartMerg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accent5">
                    <a:lumMod val="75000"/>
                  </a:schemeClr>
                </a:solidFill>
              </a:rPr>
              <a:t>PLATFORM DELIVERY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BC6991-26B1-B8C7-EE9B-5BC17AAC9EBC}"/>
              </a:ext>
            </a:extLst>
          </p:cNvPr>
          <p:cNvSpPr/>
          <p:nvPr/>
        </p:nvSpPr>
        <p:spPr>
          <a:xfrm rot="1528421">
            <a:off x="2992394" y="2003943"/>
            <a:ext cx="1959351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Human Medicine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E3375-F109-5936-4933-40FA467565CE}"/>
              </a:ext>
            </a:extLst>
          </p:cNvPr>
          <p:cNvSpPr txBox="1"/>
          <p:nvPr/>
        </p:nvSpPr>
        <p:spPr>
          <a:xfrm>
            <a:off x="1360146" y="258234"/>
            <a:ext cx="76601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Where do we find Pathogens that cause problems??</a:t>
            </a:r>
            <a:endParaRPr lang="en-GB" sz="4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C32A05-CDF6-6E59-FFE4-7323B9BC27D4}"/>
              </a:ext>
            </a:extLst>
          </p:cNvPr>
          <p:cNvSpPr txBox="1"/>
          <p:nvPr/>
        </p:nvSpPr>
        <p:spPr>
          <a:xfrm>
            <a:off x="9822367" y="601932"/>
            <a:ext cx="10739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744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94D57BA9-24D3-C220-C7B0-A012FFCACC7F}"/>
              </a:ext>
            </a:extLst>
          </p:cNvPr>
          <p:cNvSpPr/>
          <p:nvPr/>
        </p:nvSpPr>
        <p:spPr>
          <a:xfrm>
            <a:off x="8368204" y="1952949"/>
            <a:ext cx="1620036" cy="643467"/>
          </a:xfrm>
          <a:prstGeom prst="snip1Rect">
            <a:avLst/>
          </a:prstGeom>
          <a:solidFill>
            <a:srgbClr val="BEBE4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BC37F6E-CE90-DA0D-BB09-72A1E1828372}"/>
              </a:ext>
            </a:extLst>
          </p:cNvPr>
          <p:cNvSpPr/>
          <p:nvPr/>
        </p:nvSpPr>
        <p:spPr>
          <a:xfrm>
            <a:off x="9424465" y="4220060"/>
            <a:ext cx="1670840" cy="62089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Fungal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1D21749D-E13A-DD08-00EB-0163CFC2C561}"/>
              </a:ext>
            </a:extLst>
          </p:cNvPr>
          <p:cNvSpPr/>
          <p:nvPr/>
        </p:nvSpPr>
        <p:spPr>
          <a:xfrm>
            <a:off x="8597873" y="5099393"/>
            <a:ext cx="1798550" cy="672271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Parasites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4AB1EBFE-8A3E-325A-F3EF-8E81D9154389}"/>
              </a:ext>
            </a:extLst>
          </p:cNvPr>
          <p:cNvSpPr/>
          <p:nvPr/>
        </p:nvSpPr>
        <p:spPr>
          <a:xfrm>
            <a:off x="9375209" y="2905353"/>
            <a:ext cx="1276866" cy="798439"/>
          </a:xfrm>
          <a:prstGeom prst="snip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Virus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BA44E4F-EAF0-C648-72F1-63E5E267C57F}"/>
              </a:ext>
            </a:extLst>
          </p:cNvPr>
          <p:cNvSpPr/>
          <p:nvPr/>
        </p:nvSpPr>
        <p:spPr>
          <a:xfrm>
            <a:off x="1418306" y="3568739"/>
            <a:ext cx="2151061" cy="5019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AGRICULTURE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F8E8E72-3184-B793-8BAC-81F0F10AFB4F}"/>
              </a:ext>
            </a:extLst>
          </p:cNvPr>
          <p:cNvSpPr/>
          <p:nvPr/>
        </p:nvSpPr>
        <p:spPr>
          <a:xfrm>
            <a:off x="1561975" y="4107457"/>
            <a:ext cx="1803682" cy="4527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FOOD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F12F5E-CCC4-7A8C-A131-E782D2B71051}"/>
              </a:ext>
            </a:extLst>
          </p:cNvPr>
          <p:cNvSpPr/>
          <p:nvPr/>
        </p:nvSpPr>
        <p:spPr>
          <a:xfrm rot="21363443">
            <a:off x="2305171" y="5197174"/>
            <a:ext cx="1803682" cy="44315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SURFACES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62494E9-4B7C-490C-1F36-490504A2FE0B}"/>
              </a:ext>
            </a:extLst>
          </p:cNvPr>
          <p:cNvSpPr/>
          <p:nvPr/>
        </p:nvSpPr>
        <p:spPr>
          <a:xfrm rot="20267491">
            <a:off x="2738284" y="5745769"/>
            <a:ext cx="1803681" cy="37366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AIR/WATER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D5DDC8-24E8-6672-FC5D-23902DDF32A1}"/>
              </a:ext>
            </a:extLst>
          </p:cNvPr>
          <p:cNvSpPr/>
          <p:nvPr/>
        </p:nvSpPr>
        <p:spPr>
          <a:xfrm rot="503219">
            <a:off x="1935223" y="2494429"/>
            <a:ext cx="2020146" cy="45333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Veterinary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AFB6B6-EA2D-5E93-FA7D-C3E829438CA1}"/>
              </a:ext>
            </a:extLst>
          </p:cNvPr>
          <p:cNvSpPr/>
          <p:nvPr/>
        </p:nvSpPr>
        <p:spPr>
          <a:xfrm rot="1528421">
            <a:off x="2997953" y="2005930"/>
            <a:ext cx="1959351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Human Medicine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BC6991-26B1-B8C7-EE9B-5BC17AAC9EBC}"/>
              </a:ext>
            </a:extLst>
          </p:cNvPr>
          <p:cNvSpPr/>
          <p:nvPr/>
        </p:nvSpPr>
        <p:spPr>
          <a:xfrm rot="1528421">
            <a:off x="2992394" y="2003943"/>
            <a:ext cx="1959351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Human Medicine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E3375-F109-5936-4933-40FA467565CE}"/>
              </a:ext>
            </a:extLst>
          </p:cNvPr>
          <p:cNvSpPr txBox="1"/>
          <p:nvPr/>
        </p:nvSpPr>
        <p:spPr>
          <a:xfrm>
            <a:off x="617621" y="64529"/>
            <a:ext cx="968141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Where do we find Pathogens that</a:t>
            </a:r>
          </a:p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cause problems and which need to be resolved??</a:t>
            </a:r>
            <a:endParaRPr lang="en-GB" sz="4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C32A05-CDF6-6E59-FFE4-7323B9BC27D4}"/>
              </a:ext>
            </a:extLst>
          </p:cNvPr>
          <p:cNvSpPr txBox="1"/>
          <p:nvPr/>
        </p:nvSpPr>
        <p:spPr>
          <a:xfrm>
            <a:off x="9822367" y="601932"/>
            <a:ext cx="10739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8D0EBF-8ADA-68AF-D538-9BCB0F7B6242}"/>
              </a:ext>
            </a:extLst>
          </p:cNvPr>
          <p:cNvSpPr txBox="1"/>
          <p:nvPr/>
        </p:nvSpPr>
        <p:spPr>
          <a:xfrm>
            <a:off x="3640124" y="3123566"/>
            <a:ext cx="55006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u="sng" dirty="0">
                <a:solidFill>
                  <a:srgbClr val="FF0000"/>
                </a:solidFill>
                <a:effectLst/>
              </a:rPr>
              <a:t>E V E R Y W H E R E ! ! !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850C6B-2055-DEDB-DE96-8DD5687FD76D}"/>
              </a:ext>
            </a:extLst>
          </p:cNvPr>
          <p:cNvSpPr txBox="1"/>
          <p:nvPr/>
        </p:nvSpPr>
        <p:spPr>
          <a:xfrm>
            <a:off x="4564452" y="4333849"/>
            <a:ext cx="350559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effectLst/>
              </a:rPr>
              <a:t>UNEEKE™ </a:t>
            </a:r>
          </a:p>
          <a:p>
            <a:pPr algn="ctr"/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effectLst/>
              </a:rPr>
              <a:t>  to the rescue																			</a:t>
            </a:r>
            <a:endParaRPr lang="en-GB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1800" b="1" u="sng" dirty="0">
              <a:solidFill>
                <a:srgbClr val="FF0000"/>
              </a:solidFill>
            </a:endParaRPr>
          </a:p>
          <a:p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5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94D57BA9-24D3-C220-C7B0-A012FFCACC7F}"/>
              </a:ext>
            </a:extLst>
          </p:cNvPr>
          <p:cNvSpPr/>
          <p:nvPr/>
        </p:nvSpPr>
        <p:spPr>
          <a:xfrm>
            <a:off x="8368204" y="1952949"/>
            <a:ext cx="1620036" cy="643467"/>
          </a:xfrm>
          <a:prstGeom prst="snip1Rect">
            <a:avLst/>
          </a:prstGeom>
          <a:solidFill>
            <a:srgbClr val="BEBE4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BC37F6E-CE90-DA0D-BB09-72A1E1828372}"/>
              </a:ext>
            </a:extLst>
          </p:cNvPr>
          <p:cNvSpPr/>
          <p:nvPr/>
        </p:nvSpPr>
        <p:spPr>
          <a:xfrm>
            <a:off x="9424465" y="4220060"/>
            <a:ext cx="1670840" cy="62089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Fungal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1D21749D-E13A-DD08-00EB-0163CFC2C561}"/>
              </a:ext>
            </a:extLst>
          </p:cNvPr>
          <p:cNvSpPr/>
          <p:nvPr/>
        </p:nvSpPr>
        <p:spPr>
          <a:xfrm>
            <a:off x="8597873" y="5099393"/>
            <a:ext cx="1798550" cy="672271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Parasites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4AB1EBFE-8A3E-325A-F3EF-8E81D9154389}"/>
              </a:ext>
            </a:extLst>
          </p:cNvPr>
          <p:cNvSpPr/>
          <p:nvPr/>
        </p:nvSpPr>
        <p:spPr>
          <a:xfrm>
            <a:off x="9375209" y="2905353"/>
            <a:ext cx="1276866" cy="798439"/>
          </a:xfrm>
          <a:prstGeom prst="snip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Virus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BA44E4F-EAF0-C648-72F1-63E5E267C57F}"/>
              </a:ext>
            </a:extLst>
          </p:cNvPr>
          <p:cNvSpPr/>
          <p:nvPr/>
        </p:nvSpPr>
        <p:spPr>
          <a:xfrm>
            <a:off x="1418306" y="3568739"/>
            <a:ext cx="2151061" cy="5019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??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F12F5E-CCC4-7A8C-A131-E782D2B71051}"/>
              </a:ext>
            </a:extLst>
          </p:cNvPr>
          <p:cNvSpPr/>
          <p:nvPr/>
        </p:nvSpPr>
        <p:spPr>
          <a:xfrm rot="21363443">
            <a:off x="1561975" y="4666719"/>
            <a:ext cx="1803682" cy="44315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??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AFB6B6-EA2D-5E93-FA7D-C3E829438CA1}"/>
              </a:ext>
            </a:extLst>
          </p:cNvPr>
          <p:cNvSpPr/>
          <p:nvPr/>
        </p:nvSpPr>
        <p:spPr>
          <a:xfrm rot="647705">
            <a:off x="1834803" y="2391397"/>
            <a:ext cx="1959351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?????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E3375-F109-5936-4933-40FA467565CE}"/>
              </a:ext>
            </a:extLst>
          </p:cNvPr>
          <p:cNvSpPr txBox="1"/>
          <p:nvPr/>
        </p:nvSpPr>
        <p:spPr>
          <a:xfrm>
            <a:off x="986589" y="276636"/>
            <a:ext cx="100423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Where do we find Pathogens that</a:t>
            </a:r>
          </a:p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cause problems and which need to be resolved??</a:t>
            </a:r>
            <a:endParaRPr lang="en-GB" sz="4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C32A05-CDF6-6E59-FFE4-7323B9BC27D4}"/>
              </a:ext>
            </a:extLst>
          </p:cNvPr>
          <p:cNvSpPr txBox="1"/>
          <p:nvPr/>
        </p:nvSpPr>
        <p:spPr>
          <a:xfrm>
            <a:off x="9822367" y="601932"/>
            <a:ext cx="10739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8D0EBF-8ADA-68AF-D538-9BCB0F7B6242}"/>
              </a:ext>
            </a:extLst>
          </p:cNvPr>
          <p:cNvSpPr txBox="1"/>
          <p:nvPr/>
        </p:nvSpPr>
        <p:spPr>
          <a:xfrm>
            <a:off x="5502443" y="3319071"/>
            <a:ext cx="1371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????</a:t>
            </a:r>
          </a:p>
        </p:txBody>
      </p:sp>
    </p:spTree>
    <p:extLst>
      <p:ext uri="{BB962C8B-B14F-4D97-AF65-F5344CB8AC3E}">
        <p14:creationId xmlns:p14="http://schemas.microsoft.com/office/powerpoint/2010/main" val="380493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94D57BA9-24D3-C220-C7B0-A012FFCACC7F}"/>
              </a:ext>
            </a:extLst>
          </p:cNvPr>
          <p:cNvSpPr/>
          <p:nvPr/>
        </p:nvSpPr>
        <p:spPr>
          <a:xfrm>
            <a:off x="8368204" y="1952949"/>
            <a:ext cx="1620036" cy="643467"/>
          </a:xfrm>
          <a:prstGeom prst="snip1Rect">
            <a:avLst/>
          </a:prstGeom>
          <a:solidFill>
            <a:srgbClr val="BEBE4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BC37F6E-CE90-DA0D-BB09-72A1E1828372}"/>
              </a:ext>
            </a:extLst>
          </p:cNvPr>
          <p:cNvSpPr/>
          <p:nvPr/>
        </p:nvSpPr>
        <p:spPr>
          <a:xfrm>
            <a:off x="9424465" y="4220060"/>
            <a:ext cx="1670840" cy="62089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Fungal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1D21749D-E13A-DD08-00EB-0163CFC2C561}"/>
              </a:ext>
            </a:extLst>
          </p:cNvPr>
          <p:cNvSpPr/>
          <p:nvPr/>
        </p:nvSpPr>
        <p:spPr>
          <a:xfrm>
            <a:off x="8597873" y="5099393"/>
            <a:ext cx="1798550" cy="672271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Parasites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4AB1EBFE-8A3E-325A-F3EF-8E81D9154389}"/>
              </a:ext>
            </a:extLst>
          </p:cNvPr>
          <p:cNvSpPr/>
          <p:nvPr/>
        </p:nvSpPr>
        <p:spPr>
          <a:xfrm>
            <a:off x="9375209" y="2905353"/>
            <a:ext cx="1276866" cy="798439"/>
          </a:xfrm>
          <a:prstGeom prst="snip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Virus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BA44E4F-EAF0-C648-72F1-63E5E267C57F}"/>
              </a:ext>
            </a:extLst>
          </p:cNvPr>
          <p:cNvSpPr/>
          <p:nvPr/>
        </p:nvSpPr>
        <p:spPr>
          <a:xfrm>
            <a:off x="1418306" y="3568739"/>
            <a:ext cx="2151061" cy="5019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AGRICULTURE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F8E8E72-3184-B793-8BAC-81F0F10AFB4F}"/>
              </a:ext>
            </a:extLst>
          </p:cNvPr>
          <p:cNvSpPr/>
          <p:nvPr/>
        </p:nvSpPr>
        <p:spPr>
          <a:xfrm>
            <a:off x="1561975" y="4107457"/>
            <a:ext cx="1803682" cy="4527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FOOD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F12F5E-CCC4-7A8C-A131-E782D2B71051}"/>
              </a:ext>
            </a:extLst>
          </p:cNvPr>
          <p:cNvSpPr/>
          <p:nvPr/>
        </p:nvSpPr>
        <p:spPr>
          <a:xfrm rot="21363443">
            <a:off x="1561975" y="4666719"/>
            <a:ext cx="1803682" cy="44315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SURFACES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62494E9-4B7C-490C-1F36-490504A2FE0B}"/>
              </a:ext>
            </a:extLst>
          </p:cNvPr>
          <p:cNvSpPr/>
          <p:nvPr/>
        </p:nvSpPr>
        <p:spPr>
          <a:xfrm rot="21219794">
            <a:off x="1939838" y="5143987"/>
            <a:ext cx="1803681" cy="37366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AIR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D5DDC8-24E8-6672-FC5D-23902DDF32A1}"/>
              </a:ext>
            </a:extLst>
          </p:cNvPr>
          <p:cNvSpPr/>
          <p:nvPr/>
        </p:nvSpPr>
        <p:spPr>
          <a:xfrm rot="503219">
            <a:off x="1560309" y="2970502"/>
            <a:ext cx="2020146" cy="45333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Animals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AFB6B6-EA2D-5E93-FA7D-C3E829438CA1}"/>
              </a:ext>
            </a:extLst>
          </p:cNvPr>
          <p:cNvSpPr/>
          <p:nvPr/>
        </p:nvSpPr>
        <p:spPr>
          <a:xfrm rot="647705">
            <a:off x="2022935" y="2433166"/>
            <a:ext cx="1959351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Hu??mans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E3375-F109-5936-4933-40FA467565CE}"/>
              </a:ext>
            </a:extLst>
          </p:cNvPr>
          <p:cNvSpPr txBox="1"/>
          <p:nvPr/>
        </p:nvSpPr>
        <p:spPr>
          <a:xfrm>
            <a:off x="986589" y="276636"/>
            <a:ext cx="100423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Where do we find Pathogens that</a:t>
            </a:r>
          </a:p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cause problems and which need to be resolved??</a:t>
            </a:r>
            <a:endParaRPr lang="en-GB" sz="4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C32A05-CDF6-6E59-FFE4-7323B9BC27D4}"/>
              </a:ext>
            </a:extLst>
          </p:cNvPr>
          <p:cNvSpPr txBox="1"/>
          <p:nvPr/>
        </p:nvSpPr>
        <p:spPr>
          <a:xfrm>
            <a:off x="9822367" y="601932"/>
            <a:ext cx="10739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8D0EBF-8ADA-68AF-D538-9BCB0F7B6242}"/>
              </a:ext>
            </a:extLst>
          </p:cNvPr>
          <p:cNvSpPr txBox="1"/>
          <p:nvPr/>
        </p:nvSpPr>
        <p:spPr>
          <a:xfrm>
            <a:off x="3569368" y="3476755"/>
            <a:ext cx="55006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u="sng" dirty="0">
                <a:solidFill>
                  <a:srgbClr val="FF0000"/>
                </a:solidFill>
                <a:effectLst/>
              </a:rPr>
              <a:t>E V E R Y W H E R E ! ! !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BB17075-0745-3449-7DE1-470CFE115FAB}"/>
              </a:ext>
            </a:extLst>
          </p:cNvPr>
          <p:cNvSpPr/>
          <p:nvPr/>
        </p:nvSpPr>
        <p:spPr>
          <a:xfrm rot="20913166">
            <a:off x="2692287" y="5472366"/>
            <a:ext cx="1803681" cy="37366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232767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DA947-37EC-D361-1F9D-E6501C183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What we want – and what we get –</a:t>
            </a: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      from CRRENT methods to overcome pathogens.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9D267-E9D7-D654-C0BD-ED2A3DBB9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A2BF42-22B1-0B26-DFFD-8F13753744B1}"/>
              </a:ext>
            </a:extLst>
          </p:cNvPr>
          <p:cNvSpPr txBox="1"/>
          <p:nvPr/>
        </p:nvSpPr>
        <p:spPr>
          <a:xfrm>
            <a:off x="2129589" y="1690688"/>
            <a:ext cx="793282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</a:rPr>
              <a:t>	</a:t>
            </a:r>
            <a:r>
              <a:rPr lang="en-GB" sz="1400" dirty="0"/>
              <a:t>	                                </a:t>
            </a:r>
            <a:r>
              <a:rPr lang="en-GB" sz="1200" b="1" dirty="0">
                <a:solidFill>
                  <a:srgbClr val="7030A0"/>
                </a:solidFill>
                <a:effectLst/>
              </a:rPr>
              <a:t>ANTIBIOTICS, ANTIMICROBIALS,</a:t>
            </a:r>
          </a:p>
          <a:p>
            <a:r>
              <a:rPr lang="en-GB" b="1" dirty="0">
                <a:effectLst/>
                <a:highlight>
                  <a:srgbClr val="FFFF00"/>
                </a:highlight>
              </a:rPr>
              <a:t>WHAT WE WANT</a:t>
            </a:r>
            <a:r>
              <a:rPr lang="en-GB" sz="1200" b="1" dirty="0">
                <a:effectLst/>
              </a:rPr>
              <a:t>		                 </a:t>
            </a:r>
            <a:r>
              <a:rPr lang="en-GB" sz="1200" b="1" dirty="0">
                <a:solidFill>
                  <a:srgbClr val="7030A0"/>
                </a:solidFill>
                <a:effectLst/>
              </a:rPr>
              <a:t>ANTIFUNGALS  and OTCs</a:t>
            </a:r>
            <a:r>
              <a:rPr lang="en-GB" sz="1200" b="1" dirty="0">
                <a:effectLst/>
              </a:rPr>
              <a:t>	</a:t>
            </a:r>
            <a:r>
              <a:rPr lang="en-GB" sz="1200" dirty="0">
                <a:effectLst/>
              </a:rPr>
              <a:t>						</a:t>
            </a:r>
            <a:br>
              <a:rPr lang="en-GB" sz="1200" b="1" dirty="0">
                <a:effectLst/>
              </a:rPr>
            </a:br>
            <a:r>
              <a:rPr lang="en-GB" sz="1200" b="1" dirty="0">
                <a:effectLst/>
              </a:rPr>
              <a:t>Effective</a:t>
            </a:r>
            <a:r>
              <a:rPr lang="en-GB" sz="1200" dirty="0">
                <a:effectLst/>
              </a:rPr>
              <a:t>				</a:t>
            </a:r>
            <a:r>
              <a:rPr lang="en-GB" sz="1200" b="1" dirty="0">
                <a:effectLst/>
              </a:rPr>
              <a:t>pass			</a:t>
            </a:r>
            <a:br>
              <a:rPr lang="en-GB" sz="1200" dirty="0">
                <a:effectLst/>
              </a:rPr>
            </a:br>
            <a:r>
              <a:rPr lang="en-GB" sz="1200" b="1" dirty="0">
                <a:effectLst/>
              </a:rPr>
              <a:t>Fast acting</a:t>
            </a:r>
            <a:r>
              <a:rPr lang="en-GB" sz="1200" dirty="0">
                <a:effectLst/>
              </a:rPr>
              <a:t>				</a:t>
            </a:r>
            <a:r>
              <a:rPr lang="en-GB" sz="1200" b="1" dirty="0">
                <a:effectLst/>
              </a:rPr>
              <a:t>half			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Broad anti-pathogen efficacy			</a:t>
            </a:r>
            <a:r>
              <a:rPr lang="en-GB" sz="1200" b="1" dirty="0">
                <a:effectLst/>
              </a:rPr>
              <a:t>half			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Simple to administer			</a:t>
            </a:r>
            <a:r>
              <a:rPr lang="en-GB" sz="1200" b="1" dirty="0">
                <a:effectLst/>
              </a:rPr>
              <a:t>??			</a:t>
            </a:r>
            <a:br>
              <a:rPr lang="en-GB" sz="1200" dirty="0">
                <a:effectLst/>
              </a:rPr>
            </a:br>
            <a:r>
              <a:rPr lang="en-GB" sz="1200" b="1" dirty="0">
                <a:solidFill>
                  <a:srgbClr val="FF0000"/>
                </a:solidFill>
                <a:effectLst/>
              </a:rPr>
              <a:t>AB/AM/AF Resistance avoided</a:t>
            </a:r>
            <a:r>
              <a:rPr lang="en-GB" sz="1200" dirty="0">
                <a:effectLst/>
              </a:rPr>
              <a:t>		</a:t>
            </a:r>
            <a:r>
              <a:rPr lang="en-GB" sz="1200" b="1" dirty="0">
                <a:solidFill>
                  <a:srgbClr val="FF0000"/>
                </a:solidFill>
                <a:effectLst/>
              </a:rPr>
              <a:t>fail</a:t>
            </a:r>
            <a:r>
              <a:rPr lang="en-GB" sz="1200" b="1" dirty="0">
                <a:effectLst/>
              </a:rPr>
              <a:t>			</a:t>
            </a:r>
            <a:br>
              <a:rPr lang="en-GB" sz="1200" dirty="0">
                <a:effectLst/>
              </a:rPr>
            </a:br>
            <a:r>
              <a:rPr lang="en-GB" sz="1200" b="1" dirty="0">
                <a:effectLst/>
              </a:rPr>
              <a:t>Nature-identical</a:t>
            </a:r>
            <a:r>
              <a:rPr lang="en-GB" sz="1200" dirty="0">
                <a:effectLst/>
              </a:rPr>
              <a:t>			</a:t>
            </a:r>
            <a:r>
              <a:rPr lang="en-GB" sz="1200" b="1" dirty="0">
                <a:effectLst/>
              </a:rPr>
              <a:t>half			</a:t>
            </a:r>
          </a:p>
          <a:p>
            <a:r>
              <a:rPr lang="en-GB" sz="1200" dirty="0">
                <a:effectLst/>
              </a:rPr>
              <a:t>Effective against bacterial infection		</a:t>
            </a:r>
            <a:r>
              <a:rPr lang="en-GB" sz="1200" b="1" dirty="0">
                <a:effectLst/>
              </a:rPr>
              <a:t>half			</a:t>
            </a:r>
            <a:br>
              <a:rPr lang="en-GB" sz="1200" dirty="0">
                <a:effectLst/>
              </a:rPr>
            </a:br>
            <a:r>
              <a:rPr lang="en-GB" sz="1200" b="1" dirty="0">
                <a:effectLst/>
              </a:rPr>
              <a:t>Not harmful to friendly bacteria</a:t>
            </a:r>
            <a:r>
              <a:rPr lang="en-GB" sz="1200" dirty="0">
                <a:effectLst/>
              </a:rPr>
              <a:t>		</a:t>
            </a:r>
            <a:r>
              <a:rPr lang="en-GB" sz="1200" b="1" dirty="0">
                <a:solidFill>
                  <a:srgbClr val="FF0000"/>
                </a:solidFill>
                <a:effectLst/>
              </a:rPr>
              <a:t>fail</a:t>
            </a:r>
            <a:r>
              <a:rPr lang="en-GB" sz="1200" b="1" dirty="0">
                <a:effectLst/>
              </a:rPr>
              <a:t>			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Effective against fungal infection		</a:t>
            </a:r>
            <a:r>
              <a:rPr lang="en-GB" sz="1200" b="1" dirty="0">
                <a:effectLst/>
              </a:rPr>
              <a:t>half			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Effective against viral infection		</a:t>
            </a:r>
            <a:r>
              <a:rPr lang="en-GB" sz="1200" b="1" dirty="0">
                <a:effectLst/>
              </a:rPr>
              <a:t>fail			</a:t>
            </a:r>
            <a:br>
              <a:rPr lang="en-GB" sz="1200" dirty="0">
                <a:effectLst/>
              </a:rPr>
            </a:br>
            <a:r>
              <a:rPr lang="en-GB" sz="1200" b="1" dirty="0">
                <a:solidFill>
                  <a:srgbClr val="FF0000"/>
                </a:solidFill>
                <a:effectLst/>
              </a:rPr>
              <a:t>Avoid Adverse effects</a:t>
            </a:r>
            <a:r>
              <a:rPr lang="en-GB" sz="1200" dirty="0">
                <a:effectLst/>
              </a:rPr>
              <a:t>			</a:t>
            </a:r>
            <a:r>
              <a:rPr lang="en-GB" sz="1200" b="1" dirty="0">
                <a:effectLst/>
              </a:rPr>
              <a:t>fail			</a:t>
            </a:r>
            <a:endParaRPr lang="en-GB" sz="1200" b="1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r>
              <a:rPr lang="en-GB" sz="1200" b="1" dirty="0"/>
              <a:t>Beneficial for Gut Microbiome</a:t>
            </a:r>
            <a:r>
              <a:rPr lang="en-GB" sz="1200" dirty="0"/>
              <a:t>		</a:t>
            </a:r>
            <a:r>
              <a:rPr lang="en-GB" sz="1200" b="1" dirty="0"/>
              <a:t>fail			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In-vitro efficacy			</a:t>
            </a:r>
            <a:r>
              <a:rPr lang="en-GB" sz="1200" b="1" dirty="0">
                <a:effectLst/>
              </a:rPr>
              <a:t>half	</a:t>
            </a:r>
            <a:r>
              <a:rPr lang="en-GB" sz="1200" dirty="0">
                <a:effectLst/>
              </a:rPr>
              <a:t>		</a:t>
            </a:r>
            <a:endParaRPr lang="en-GB" sz="1200" b="1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r>
              <a:rPr lang="en-GB" sz="1200" dirty="0"/>
              <a:t>In-vivo efficacy			</a:t>
            </a:r>
            <a:r>
              <a:rPr lang="en-GB" sz="1200" b="1" dirty="0">
                <a:effectLst/>
              </a:rPr>
              <a:t>half	</a:t>
            </a:r>
            <a:r>
              <a:rPr lang="en-GB" sz="1200" dirty="0">
                <a:effectLst/>
              </a:rPr>
              <a:t>		</a:t>
            </a:r>
            <a:br>
              <a:rPr lang="en-GB" sz="1200" dirty="0">
                <a:effectLst/>
              </a:rPr>
            </a:br>
            <a:r>
              <a:rPr lang="en-GB" sz="1200" b="1" dirty="0">
                <a:effectLst/>
              </a:rPr>
              <a:t>Complements immune system</a:t>
            </a:r>
            <a:r>
              <a:rPr lang="en-GB" sz="1200" dirty="0">
                <a:effectLst/>
              </a:rPr>
              <a:t>		</a:t>
            </a:r>
            <a:r>
              <a:rPr lang="en-GB" sz="1200" b="1" dirty="0">
                <a:effectLst/>
              </a:rPr>
              <a:t>fail</a:t>
            </a:r>
            <a:r>
              <a:rPr lang="en-GB" sz="1200" dirty="0">
                <a:effectLst/>
              </a:rPr>
              <a:t>			</a:t>
            </a:r>
            <a:endParaRPr lang="en-GB" sz="1200" b="1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r>
              <a:rPr lang="en-GB" sz="1200" b="1" dirty="0"/>
              <a:t>Harmless to human cells</a:t>
            </a:r>
            <a:r>
              <a:rPr lang="en-GB" sz="1200" dirty="0"/>
              <a:t>			</a:t>
            </a:r>
            <a:r>
              <a:rPr lang="en-GB" sz="1200" b="1" dirty="0">
                <a:solidFill>
                  <a:srgbClr val="FF0000"/>
                </a:solidFill>
              </a:rPr>
              <a:t>half</a:t>
            </a:r>
            <a:r>
              <a:rPr lang="en-GB" sz="1200" b="1" dirty="0"/>
              <a:t>			</a:t>
            </a:r>
            <a:endParaRPr lang="en-GB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200" dirty="0"/>
              <a:t>Effective and Harmless to Animal cells		</a:t>
            </a:r>
            <a:r>
              <a:rPr lang="en-GB" sz="1200" b="1" dirty="0">
                <a:solidFill>
                  <a:srgbClr val="FF0000"/>
                </a:solidFill>
              </a:rPr>
              <a:t>half</a:t>
            </a:r>
            <a:r>
              <a:rPr lang="en-GB" sz="1200" b="1" dirty="0"/>
              <a:t>			</a:t>
            </a:r>
            <a:endParaRPr lang="en-GB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200" dirty="0"/>
              <a:t>Effective and Harmless to Plant cells		</a:t>
            </a:r>
            <a:r>
              <a:rPr lang="en-GB" sz="1200" b="1" dirty="0">
                <a:solidFill>
                  <a:srgbClr val="FF0000"/>
                </a:solidFill>
              </a:rPr>
              <a:t>half</a:t>
            </a:r>
            <a:r>
              <a:rPr lang="en-GB" sz="1200" b="1" dirty="0"/>
              <a:t>			</a:t>
            </a:r>
            <a:endParaRPr lang="en-GB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200" b="1" dirty="0">
                <a:effectLst/>
              </a:rPr>
              <a:t>Absence of adverse effects</a:t>
            </a:r>
            <a:r>
              <a:rPr lang="en-GB" sz="1200" dirty="0">
                <a:effectLst/>
              </a:rPr>
              <a:t>			</a:t>
            </a:r>
            <a:r>
              <a:rPr lang="en-GB" sz="1200" b="1" dirty="0">
                <a:solidFill>
                  <a:srgbClr val="FF0000"/>
                </a:solidFill>
                <a:effectLst/>
              </a:rPr>
              <a:t>fail</a:t>
            </a:r>
            <a:r>
              <a:rPr lang="en-GB" sz="1200" b="1" dirty="0">
                <a:effectLst/>
              </a:rPr>
              <a:t>			</a:t>
            </a:r>
            <a:endParaRPr lang="en-GB" sz="1200" b="1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r>
              <a:rPr lang="en-GB" sz="1200" dirty="0"/>
              <a:t>Cost effective				 </a:t>
            </a:r>
            <a:r>
              <a:rPr lang="en-GB" sz="1200" b="1" dirty="0"/>
              <a:t>??			</a:t>
            </a:r>
            <a:br>
              <a:rPr lang="en-GB" sz="1200" dirty="0">
                <a:effectLst/>
              </a:rPr>
            </a:br>
            <a:r>
              <a:rPr lang="en-GB" sz="1200" b="1" dirty="0">
                <a:effectLst/>
              </a:rPr>
              <a:t> 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			</a:t>
            </a:r>
            <a:r>
              <a:rPr lang="en-GB" sz="1600" b="1" dirty="0">
                <a:solidFill>
                  <a:srgbClr val="7030A0"/>
                </a:solidFill>
                <a:effectLst/>
              </a:rPr>
              <a:t>Score</a:t>
            </a:r>
            <a:r>
              <a:rPr lang="en-GB" sz="1600" b="1" dirty="0">
                <a:solidFill>
                  <a:srgbClr val="7030A0"/>
                </a:solidFill>
              </a:rPr>
              <a:t>          </a:t>
            </a:r>
            <a:r>
              <a:rPr lang="en-GB" sz="1600" b="1" dirty="0">
                <a:solidFill>
                  <a:srgbClr val="7030A0"/>
                </a:solidFill>
                <a:effectLst/>
              </a:rPr>
              <a:t>6/20       </a:t>
            </a:r>
            <a:r>
              <a:rPr lang="en-GB" sz="2000" b="1" dirty="0">
                <a:solidFill>
                  <a:srgbClr val="7030A0"/>
                </a:solidFill>
                <a:effectLst/>
              </a:rPr>
              <a:t>NOT GOOD ENOUGH !!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			</a:t>
            </a:r>
            <a:br>
              <a:rPr lang="en-GB" sz="1200" b="1" dirty="0">
                <a:effectLst/>
              </a:rPr>
            </a:br>
            <a:br>
              <a:rPr lang="en-GB" sz="1200" dirty="0">
                <a:effectLst/>
              </a:rPr>
            </a:br>
            <a:br>
              <a:rPr lang="en-GB" sz="1200" dirty="0">
                <a:effectLst/>
              </a:rPr>
            </a:br>
            <a:endParaRPr lang="en-GB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4ADE0B-3991-A957-2372-2324BB131B4B}"/>
              </a:ext>
            </a:extLst>
          </p:cNvPr>
          <p:cNvSpPr txBox="1"/>
          <p:nvPr/>
        </p:nvSpPr>
        <p:spPr>
          <a:xfrm>
            <a:off x="9978189" y="381575"/>
            <a:ext cx="1106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823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2099E-4411-3EFC-D4BB-7609AF44B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88174"/>
            <a:ext cx="10980821" cy="23876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Why does</a:t>
            </a: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UNEEKE™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Technologies Ltd Exist?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E7E4B-0F22-005F-E3BE-BEDED8709A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4800" dirty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</a:rPr>
              <a:t>To bring to markets </a:t>
            </a:r>
          </a:p>
          <a:p>
            <a:r>
              <a:rPr lang="en-GB" sz="4800" dirty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</a:rPr>
              <a:t>the world’s best, widest range and safest anti-pathogen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508632-3337-B1C7-FCDF-967501C688A8}"/>
              </a:ext>
            </a:extLst>
          </p:cNvPr>
          <p:cNvSpPr txBox="1"/>
          <p:nvPr/>
        </p:nvSpPr>
        <p:spPr>
          <a:xfrm>
            <a:off x="10331116" y="473616"/>
            <a:ext cx="11069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93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94D57BA9-24D3-C220-C7B0-A012FFCACC7F}"/>
              </a:ext>
            </a:extLst>
          </p:cNvPr>
          <p:cNvSpPr/>
          <p:nvPr/>
        </p:nvSpPr>
        <p:spPr>
          <a:xfrm>
            <a:off x="8565191" y="1722330"/>
            <a:ext cx="1620036" cy="643467"/>
          </a:xfrm>
          <a:prstGeom prst="snip1Rect">
            <a:avLst/>
          </a:prstGeom>
          <a:solidFill>
            <a:srgbClr val="BEBE4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BC37F6E-CE90-DA0D-BB09-72A1E1828372}"/>
              </a:ext>
            </a:extLst>
          </p:cNvPr>
          <p:cNvSpPr/>
          <p:nvPr/>
        </p:nvSpPr>
        <p:spPr>
          <a:xfrm>
            <a:off x="9225481" y="4506270"/>
            <a:ext cx="1670840" cy="62089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Fungal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1D21749D-E13A-DD08-00EB-0163CFC2C561}"/>
              </a:ext>
            </a:extLst>
          </p:cNvPr>
          <p:cNvSpPr/>
          <p:nvPr/>
        </p:nvSpPr>
        <p:spPr>
          <a:xfrm>
            <a:off x="8475934" y="5583797"/>
            <a:ext cx="1798550" cy="672271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Parasites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4AB1EBFE-8A3E-325A-F3EF-8E81D9154389}"/>
              </a:ext>
            </a:extLst>
          </p:cNvPr>
          <p:cNvSpPr/>
          <p:nvPr/>
        </p:nvSpPr>
        <p:spPr>
          <a:xfrm>
            <a:off x="9720911" y="2959230"/>
            <a:ext cx="1276866" cy="798439"/>
          </a:xfrm>
          <a:prstGeom prst="snip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Virus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D5DDC8-24E8-6672-FC5D-23902DDF32A1}"/>
              </a:ext>
            </a:extLst>
          </p:cNvPr>
          <p:cNvSpPr/>
          <p:nvPr/>
        </p:nvSpPr>
        <p:spPr>
          <a:xfrm>
            <a:off x="938463" y="3504240"/>
            <a:ext cx="2884522" cy="82018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FOOD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BC6991-26B1-B8C7-EE9B-5BC17AAC9EBC}"/>
              </a:ext>
            </a:extLst>
          </p:cNvPr>
          <p:cNvSpPr/>
          <p:nvPr/>
        </p:nvSpPr>
        <p:spPr>
          <a:xfrm>
            <a:off x="2130916" y="2309276"/>
            <a:ext cx="2264518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DENTAL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E3375-F109-5936-4933-40FA467565CE}"/>
              </a:ext>
            </a:extLst>
          </p:cNvPr>
          <p:cNvSpPr txBox="1"/>
          <p:nvPr/>
        </p:nvSpPr>
        <p:spPr>
          <a:xfrm>
            <a:off x="994612" y="258234"/>
            <a:ext cx="80256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Where do we find Pathogens that</a:t>
            </a:r>
          </a:p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            cause problems??</a:t>
            </a:r>
            <a:endParaRPr lang="en-GB" sz="4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C32A05-CDF6-6E59-FFE4-7323B9BC27D4}"/>
              </a:ext>
            </a:extLst>
          </p:cNvPr>
          <p:cNvSpPr txBox="1"/>
          <p:nvPr/>
        </p:nvSpPr>
        <p:spPr>
          <a:xfrm>
            <a:off x="9822367" y="601932"/>
            <a:ext cx="10739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8D0EBF-8ADA-68AF-D538-9BCB0F7B6242}"/>
              </a:ext>
            </a:extLst>
          </p:cNvPr>
          <p:cNvSpPr txBox="1"/>
          <p:nvPr/>
        </p:nvSpPr>
        <p:spPr>
          <a:xfrm>
            <a:off x="3810738" y="2728062"/>
            <a:ext cx="617750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UNEEKE™ target applications  worldwide</a:t>
            </a:r>
            <a:endParaRPr lang="en-GB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850C6B-2055-DEDB-DE96-8DD5687FD76D}"/>
              </a:ext>
            </a:extLst>
          </p:cNvPr>
          <p:cNvSpPr txBox="1"/>
          <p:nvPr/>
        </p:nvSpPr>
        <p:spPr>
          <a:xfrm>
            <a:off x="4564452" y="4333849"/>
            <a:ext cx="350559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effectLst/>
              </a:rPr>
              <a:t>																</a:t>
            </a:r>
            <a:endParaRPr lang="en-GB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1800" b="1" u="sng" dirty="0">
              <a:solidFill>
                <a:srgbClr val="FF0000"/>
              </a:solidFill>
            </a:endParaRPr>
          </a:p>
          <a:p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1D4BD2F-4CCD-AAA4-7211-1D0DF72F0EB6}"/>
              </a:ext>
            </a:extLst>
          </p:cNvPr>
          <p:cNvSpPr/>
          <p:nvPr/>
        </p:nvSpPr>
        <p:spPr>
          <a:xfrm>
            <a:off x="537751" y="2277793"/>
            <a:ext cx="2264518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HUMAN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1B7592B-96A2-E455-7E94-C21C7F0D706C}"/>
              </a:ext>
            </a:extLst>
          </p:cNvPr>
          <p:cNvSpPr/>
          <p:nvPr/>
        </p:nvSpPr>
        <p:spPr>
          <a:xfrm>
            <a:off x="1235486" y="1581673"/>
            <a:ext cx="2488595" cy="7077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MEDICINE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568C6EE-24C1-5B6C-36B5-0D50BD6EBFC8}"/>
              </a:ext>
            </a:extLst>
          </p:cNvPr>
          <p:cNvSpPr/>
          <p:nvPr/>
        </p:nvSpPr>
        <p:spPr>
          <a:xfrm>
            <a:off x="532577" y="4331169"/>
            <a:ext cx="2014257" cy="45333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Fresh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961F1A9-2299-9059-3B9E-3C6EF3E2AC47}"/>
              </a:ext>
            </a:extLst>
          </p:cNvPr>
          <p:cNvSpPr/>
          <p:nvPr/>
        </p:nvSpPr>
        <p:spPr>
          <a:xfrm>
            <a:off x="1819754" y="4437279"/>
            <a:ext cx="2014257" cy="45333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Processed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EFBBDA6-5C8A-2AC7-F50F-DBEDFE18276D}"/>
              </a:ext>
            </a:extLst>
          </p:cNvPr>
          <p:cNvSpPr/>
          <p:nvPr/>
        </p:nvSpPr>
        <p:spPr>
          <a:xfrm>
            <a:off x="582990" y="5175120"/>
            <a:ext cx="3595468" cy="67227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ENVIRONMENT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FE9F719-93A8-3E5B-BEE8-D964BB69B4F3}"/>
              </a:ext>
            </a:extLst>
          </p:cNvPr>
          <p:cNvSpPr/>
          <p:nvPr/>
        </p:nvSpPr>
        <p:spPr>
          <a:xfrm>
            <a:off x="2705977" y="5786395"/>
            <a:ext cx="1922060" cy="5019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Water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E83227F-35FC-C293-DF1D-4EFFCB4A86F1}"/>
              </a:ext>
            </a:extLst>
          </p:cNvPr>
          <p:cNvSpPr/>
          <p:nvPr/>
        </p:nvSpPr>
        <p:spPr>
          <a:xfrm>
            <a:off x="286293" y="5817020"/>
            <a:ext cx="1998499" cy="5019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AIR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F5A570E-CE23-DB7A-7990-B7522C863496}"/>
              </a:ext>
            </a:extLst>
          </p:cNvPr>
          <p:cNvSpPr/>
          <p:nvPr/>
        </p:nvSpPr>
        <p:spPr>
          <a:xfrm>
            <a:off x="1480535" y="6068014"/>
            <a:ext cx="1998499" cy="5019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Agriculture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EF2AD6E-7A8A-EABF-54FF-82C1AF0056DD}"/>
              </a:ext>
            </a:extLst>
          </p:cNvPr>
          <p:cNvSpPr/>
          <p:nvPr/>
        </p:nvSpPr>
        <p:spPr>
          <a:xfrm>
            <a:off x="1098864" y="2685604"/>
            <a:ext cx="2164311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ANIMAL</a:t>
            </a:r>
          </a:p>
        </p:txBody>
      </p:sp>
    </p:spTree>
    <p:extLst>
      <p:ext uri="{BB962C8B-B14F-4D97-AF65-F5344CB8AC3E}">
        <p14:creationId xmlns:p14="http://schemas.microsoft.com/office/powerpoint/2010/main" val="10660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94D57BA9-24D3-C220-C7B0-A012FFCACC7F}"/>
              </a:ext>
            </a:extLst>
          </p:cNvPr>
          <p:cNvSpPr/>
          <p:nvPr/>
        </p:nvSpPr>
        <p:spPr>
          <a:xfrm>
            <a:off x="8368204" y="1952949"/>
            <a:ext cx="1620036" cy="643467"/>
          </a:xfrm>
          <a:prstGeom prst="snip1Rect">
            <a:avLst/>
          </a:prstGeom>
          <a:solidFill>
            <a:srgbClr val="BEBE4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BC37F6E-CE90-DA0D-BB09-72A1E1828372}"/>
              </a:ext>
            </a:extLst>
          </p:cNvPr>
          <p:cNvSpPr/>
          <p:nvPr/>
        </p:nvSpPr>
        <p:spPr>
          <a:xfrm>
            <a:off x="9178222" y="4228175"/>
            <a:ext cx="1670840" cy="62089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Fungal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1D21749D-E13A-DD08-00EB-0163CFC2C561}"/>
              </a:ext>
            </a:extLst>
          </p:cNvPr>
          <p:cNvSpPr/>
          <p:nvPr/>
        </p:nvSpPr>
        <p:spPr>
          <a:xfrm>
            <a:off x="8597873" y="5099393"/>
            <a:ext cx="1798550" cy="672271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Parasites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4AB1EBFE-8A3E-325A-F3EF-8E81D9154389}"/>
              </a:ext>
            </a:extLst>
          </p:cNvPr>
          <p:cNvSpPr/>
          <p:nvPr/>
        </p:nvSpPr>
        <p:spPr>
          <a:xfrm>
            <a:off x="9119557" y="2949937"/>
            <a:ext cx="1276866" cy="798439"/>
          </a:xfrm>
          <a:prstGeom prst="snip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Virus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BA44E4F-EAF0-C648-72F1-63E5E267C57F}"/>
              </a:ext>
            </a:extLst>
          </p:cNvPr>
          <p:cNvSpPr/>
          <p:nvPr/>
        </p:nvSpPr>
        <p:spPr>
          <a:xfrm>
            <a:off x="1418307" y="3568739"/>
            <a:ext cx="2091018" cy="5019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Agriculture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F8E8E72-3184-B793-8BAC-81F0F10AFB4F}"/>
              </a:ext>
            </a:extLst>
          </p:cNvPr>
          <p:cNvSpPr/>
          <p:nvPr/>
        </p:nvSpPr>
        <p:spPr>
          <a:xfrm>
            <a:off x="1561975" y="4107457"/>
            <a:ext cx="1803682" cy="4527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FOOD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F12F5E-CCC4-7A8C-A131-E782D2B71051}"/>
              </a:ext>
            </a:extLst>
          </p:cNvPr>
          <p:cNvSpPr/>
          <p:nvPr/>
        </p:nvSpPr>
        <p:spPr>
          <a:xfrm rot="21363443">
            <a:off x="1926065" y="4877814"/>
            <a:ext cx="1803682" cy="44315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SURFACES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62494E9-4B7C-490C-1F36-490504A2FE0B}"/>
              </a:ext>
            </a:extLst>
          </p:cNvPr>
          <p:cNvSpPr/>
          <p:nvPr/>
        </p:nvSpPr>
        <p:spPr>
          <a:xfrm rot="20267491">
            <a:off x="2365572" y="5312311"/>
            <a:ext cx="1803681" cy="37366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AIR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D5DDC8-24E8-6672-FC5D-23902DDF32A1}"/>
              </a:ext>
            </a:extLst>
          </p:cNvPr>
          <p:cNvSpPr/>
          <p:nvPr/>
        </p:nvSpPr>
        <p:spPr>
          <a:xfrm rot="503219">
            <a:off x="1935223" y="2494429"/>
            <a:ext cx="2020146" cy="45333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Veterinary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AFB6B6-EA2D-5E93-FA7D-C3E829438CA1}"/>
              </a:ext>
            </a:extLst>
          </p:cNvPr>
          <p:cNvSpPr/>
          <p:nvPr/>
        </p:nvSpPr>
        <p:spPr>
          <a:xfrm rot="1528421">
            <a:off x="2997953" y="2005930"/>
            <a:ext cx="1959351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Human Medicine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8CF91FB2-33DE-374F-2615-4F0A082CCA5C}"/>
              </a:ext>
            </a:extLst>
          </p:cNvPr>
          <p:cNvSpPr/>
          <p:nvPr/>
        </p:nvSpPr>
        <p:spPr>
          <a:xfrm>
            <a:off x="4555416" y="3767200"/>
            <a:ext cx="3762567" cy="1218095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right equipment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500E8357-D2C6-CAC3-97ED-634ACEE4A30B}"/>
              </a:ext>
            </a:extLst>
          </p:cNvPr>
          <p:cNvSpPr/>
          <p:nvPr/>
        </p:nvSpPr>
        <p:spPr>
          <a:xfrm>
            <a:off x="4562707" y="3419449"/>
            <a:ext cx="3570426" cy="91440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right physical form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C7A5E15-2809-A8B5-C44C-758B6CD8E96A}"/>
              </a:ext>
            </a:extLst>
          </p:cNvPr>
          <p:cNvSpPr/>
          <p:nvPr/>
        </p:nvSpPr>
        <p:spPr>
          <a:xfrm>
            <a:off x="4701732" y="2788070"/>
            <a:ext cx="3290372" cy="914400"/>
          </a:xfrm>
          <a:prstGeom prst="triangle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The right materials</a:t>
            </a:r>
          </a:p>
        </p:txBody>
      </p:sp>
      <p:sp>
        <p:nvSpPr>
          <p:cNvPr id="15" name="Flowchart: Merge 14">
            <a:extLst>
              <a:ext uri="{FF2B5EF4-FFF2-40B4-BE49-F238E27FC236}">
                <a16:creationId xmlns:a16="http://schemas.microsoft.com/office/drawing/2014/main" id="{FAB145BA-52EE-0A8E-9EFA-80784D7D1AD3}"/>
              </a:ext>
            </a:extLst>
          </p:cNvPr>
          <p:cNvSpPr/>
          <p:nvPr/>
        </p:nvSpPr>
        <p:spPr>
          <a:xfrm>
            <a:off x="5228532" y="2114292"/>
            <a:ext cx="2236773" cy="1144576"/>
          </a:xfrm>
          <a:prstGeom prst="flowChartMerg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accent5">
                    <a:lumMod val="75000"/>
                  </a:schemeClr>
                </a:solidFill>
              </a:rPr>
              <a:t>PLATFORM DELIVERY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BC6991-26B1-B8C7-EE9B-5BC17AAC9EBC}"/>
              </a:ext>
            </a:extLst>
          </p:cNvPr>
          <p:cNvSpPr/>
          <p:nvPr/>
        </p:nvSpPr>
        <p:spPr>
          <a:xfrm rot="1528421">
            <a:off x="2992394" y="2003943"/>
            <a:ext cx="1959351" cy="50166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Human Medicine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E3375-F109-5936-4933-40FA467565CE}"/>
              </a:ext>
            </a:extLst>
          </p:cNvPr>
          <p:cNvSpPr txBox="1"/>
          <p:nvPr/>
        </p:nvSpPr>
        <p:spPr>
          <a:xfrm>
            <a:off x="649706" y="258234"/>
            <a:ext cx="104033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Where do we find Pathogens that</a:t>
            </a:r>
          </a:p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cause problems and </a:t>
            </a:r>
            <a:r>
              <a:rPr lang="en-GB" sz="4000" b="1" dirty="0">
                <a:solidFill>
                  <a:schemeClr val="accent2">
                    <a:lumMod val="75000"/>
                  </a:schemeClr>
                </a:solidFill>
              </a:rPr>
              <a:t>UNEEKE®</a:t>
            </a: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 can overcome?</a:t>
            </a:r>
            <a:endParaRPr lang="en-GB" sz="4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C32A05-CDF6-6E59-FFE4-7323B9BC27D4}"/>
              </a:ext>
            </a:extLst>
          </p:cNvPr>
          <p:cNvSpPr txBox="1"/>
          <p:nvPr/>
        </p:nvSpPr>
        <p:spPr>
          <a:xfrm>
            <a:off x="9822367" y="601932"/>
            <a:ext cx="10739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 </a:t>
            </a:r>
            <a:endParaRPr lang="en-GB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0F72E2D-FF0F-C97B-6439-E1A4C14F27AF}"/>
              </a:ext>
            </a:extLst>
          </p:cNvPr>
          <p:cNvSpPr/>
          <p:nvPr/>
        </p:nvSpPr>
        <p:spPr>
          <a:xfrm rot="20267491">
            <a:off x="2692287" y="5620089"/>
            <a:ext cx="1803681" cy="37366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359768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94D57BA9-24D3-C220-C7B0-A012FFCACC7F}"/>
              </a:ext>
            </a:extLst>
          </p:cNvPr>
          <p:cNvSpPr/>
          <p:nvPr/>
        </p:nvSpPr>
        <p:spPr>
          <a:xfrm>
            <a:off x="8913636" y="1758607"/>
            <a:ext cx="1620036" cy="643467"/>
          </a:xfrm>
          <a:prstGeom prst="snip1Rect">
            <a:avLst/>
          </a:prstGeom>
          <a:solidFill>
            <a:srgbClr val="BEBE4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BC37F6E-CE90-DA0D-BB09-72A1E1828372}"/>
              </a:ext>
            </a:extLst>
          </p:cNvPr>
          <p:cNvSpPr/>
          <p:nvPr/>
        </p:nvSpPr>
        <p:spPr>
          <a:xfrm>
            <a:off x="9424465" y="4220060"/>
            <a:ext cx="1670840" cy="62089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Fungal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1D21749D-E13A-DD08-00EB-0163CFC2C561}"/>
              </a:ext>
            </a:extLst>
          </p:cNvPr>
          <p:cNvSpPr/>
          <p:nvPr/>
        </p:nvSpPr>
        <p:spPr>
          <a:xfrm>
            <a:off x="8824379" y="5492551"/>
            <a:ext cx="1798550" cy="672271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Parasites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4AB1EBFE-8A3E-325A-F3EF-8E81D9154389}"/>
              </a:ext>
            </a:extLst>
          </p:cNvPr>
          <p:cNvSpPr/>
          <p:nvPr/>
        </p:nvSpPr>
        <p:spPr>
          <a:xfrm>
            <a:off x="9692709" y="2876126"/>
            <a:ext cx="1276866" cy="798439"/>
          </a:xfrm>
          <a:prstGeom prst="snip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Virus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BA44E4F-EAF0-C648-72F1-63E5E267C57F}"/>
              </a:ext>
            </a:extLst>
          </p:cNvPr>
          <p:cNvSpPr/>
          <p:nvPr/>
        </p:nvSpPr>
        <p:spPr>
          <a:xfrm>
            <a:off x="521697" y="4294293"/>
            <a:ext cx="3459111" cy="94077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ENVIRONMENT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D5DDC8-24E8-6672-FC5D-23902DDF32A1}"/>
              </a:ext>
            </a:extLst>
          </p:cNvPr>
          <p:cNvSpPr/>
          <p:nvPr/>
        </p:nvSpPr>
        <p:spPr>
          <a:xfrm>
            <a:off x="1226810" y="2804956"/>
            <a:ext cx="2267571" cy="94077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FOOD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BC6991-26B1-B8C7-EE9B-5BC17AAC9EBC}"/>
              </a:ext>
            </a:extLst>
          </p:cNvPr>
          <p:cNvSpPr/>
          <p:nvPr/>
        </p:nvSpPr>
        <p:spPr>
          <a:xfrm>
            <a:off x="945383" y="1585252"/>
            <a:ext cx="2792417" cy="81682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Medicine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2E3375-F109-5936-4933-40FA467565CE}"/>
              </a:ext>
            </a:extLst>
          </p:cNvPr>
          <p:cNvSpPr txBox="1"/>
          <p:nvPr/>
        </p:nvSpPr>
        <p:spPr>
          <a:xfrm>
            <a:off x="994612" y="258234"/>
            <a:ext cx="80256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2">
                    <a:lumMod val="75000"/>
                  </a:schemeClr>
                </a:solidFill>
              </a:rPr>
              <a:t>UNEEKE applications worldwide</a:t>
            </a:r>
            <a:endParaRPr lang="en-GB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C32A05-CDF6-6E59-FFE4-7323B9BC27D4}"/>
              </a:ext>
            </a:extLst>
          </p:cNvPr>
          <p:cNvSpPr txBox="1"/>
          <p:nvPr/>
        </p:nvSpPr>
        <p:spPr>
          <a:xfrm>
            <a:off x="9822367" y="601932"/>
            <a:ext cx="10739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8D0EBF-8ADA-68AF-D538-9BCB0F7B6242}"/>
              </a:ext>
            </a:extLst>
          </p:cNvPr>
          <p:cNvSpPr txBox="1"/>
          <p:nvPr/>
        </p:nvSpPr>
        <p:spPr>
          <a:xfrm>
            <a:off x="3980808" y="1514679"/>
            <a:ext cx="4739048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Human, Dental, Veterinary</a:t>
            </a:r>
          </a:p>
          <a:p>
            <a:endParaRPr lang="en-GB" sz="3200" b="1" u="sng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Agriculture,   </a:t>
            </a:r>
          </a:p>
          <a:p>
            <a:r>
              <a:rPr lang="en-GB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Pre and post harvest</a:t>
            </a:r>
          </a:p>
          <a:p>
            <a:endParaRPr lang="en-GB" sz="3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Air – </a:t>
            </a:r>
            <a:r>
              <a:rPr lang="en-GB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hospitals, surgeries, theatres, Greenhouses </a:t>
            </a:r>
          </a:p>
          <a:p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Surfaces, Water</a:t>
            </a:r>
          </a:p>
          <a:p>
            <a:endParaRPr lang="en-GB" sz="32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4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850C6B-2055-DEDB-DE96-8DD5687FD76D}"/>
              </a:ext>
            </a:extLst>
          </p:cNvPr>
          <p:cNvSpPr txBox="1"/>
          <p:nvPr/>
        </p:nvSpPr>
        <p:spPr>
          <a:xfrm>
            <a:off x="7628021" y="6400799"/>
            <a:ext cx="442027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effectLst/>
              </a:rPr>
              <a:t>												</a:t>
            </a:r>
            <a:endParaRPr lang="en-GB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1800" b="1" u="sng" dirty="0">
              <a:solidFill>
                <a:srgbClr val="FF0000"/>
              </a:solidFill>
            </a:endParaRPr>
          </a:p>
          <a:p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3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DA947-37EC-D361-1F9D-E6501C18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This is what UNEEKE™ offers to overcome Pathogens</a:t>
            </a: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		and it is available </a:t>
            </a:r>
            <a:r>
              <a:rPr lang="en-GB" b="1" u="sng" dirty="0">
                <a:solidFill>
                  <a:schemeClr val="accent6">
                    <a:lumMod val="75000"/>
                  </a:schemeClr>
                </a:solidFill>
              </a:rPr>
              <a:t>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9D267-E9D7-D654-C0BD-ED2A3DBB9771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838200" y="1764632"/>
            <a:ext cx="5177589" cy="6099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A2BF42-22B1-0B26-DFFD-8F13753744B1}"/>
              </a:ext>
            </a:extLst>
          </p:cNvPr>
          <p:cNvSpPr txBox="1"/>
          <p:nvPr/>
        </p:nvSpPr>
        <p:spPr>
          <a:xfrm>
            <a:off x="1884947" y="1687354"/>
            <a:ext cx="8237621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</a:rPr>
              <a:t>	</a:t>
            </a:r>
            <a:r>
              <a:rPr lang="en-GB" sz="1400" dirty="0"/>
              <a:t>	                                     </a:t>
            </a:r>
            <a:r>
              <a:rPr lang="en-GB" sz="1200" b="1" u="sng" dirty="0">
                <a:effectLst/>
              </a:rPr>
              <a:t>ABs/Ams/AF/OTC</a:t>
            </a:r>
            <a:r>
              <a:rPr lang="en-GB" sz="1200" b="1" dirty="0">
                <a:effectLst/>
              </a:rPr>
              <a:t>    	</a:t>
            </a:r>
            <a:r>
              <a:rPr lang="en-GB" b="1" dirty="0">
                <a:effectLst/>
              </a:rPr>
              <a:t> </a:t>
            </a:r>
            <a:r>
              <a:rPr lang="en-GB" b="1" dirty="0"/>
              <a:t>                              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</a:t>
            </a:r>
            <a:br>
              <a:rPr lang="en-GB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en-GB" sz="1200" dirty="0">
                <a:effectLst/>
              </a:rPr>
              <a:t>						                      </a:t>
            </a:r>
            <a:r>
              <a:rPr lang="en-GB" sz="1200" b="1" dirty="0">
                <a:effectLst/>
              </a:rPr>
              <a:t>Potential</a:t>
            </a:r>
            <a:br>
              <a:rPr lang="en-GB" sz="1200" b="1" dirty="0">
                <a:effectLst/>
              </a:rPr>
            </a:br>
            <a:r>
              <a:rPr lang="en-GB" sz="1200" b="1" dirty="0">
                <a:effectLst/>
              </a:rPr>
              <a:t>Effective</a:t>
            </a:r>
            <a:r>
              <a:rPr lang="en-GB" sz="1200" dirty="0">
                <a:effectLst/>
              </a:rPr>
              <a:t>				</a:t>
            </a:r>
            <a:r>
              <a:rPr lang="en-GB" sz="1200" b="1" dirty="0">
                <a:effectLst/>
              </a:rPr>
              <a:t>pass			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pass</a:t>
            </a:r>
            <a:br>
              <a:rPr lang="en-GB" sz="1200" dirty="0">
                <a:effectLst/>
              </a:rPr>
            </a:br>
            <a:r>
              <a:rPr lang="en-GB" sz="1200" b="1" dirty="0">
                <a:effectLst/>
              </a:rPr>
              <a:t>Fast acting</a:t>
            </a:r>
            <a:r>
              <a:rPr lang="en-GB" sz="1200" dirty="0">
                <a:effectLst/>
              </a:rPr>
              <a:t>				</a:t>
            </a:r>
            <a:r>
              <a:rPr lang="en-GB" sz="1200" b="1" dirty="0">
                <a:effectLst/>
              </a:rPr>
              <a:t>half			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 pass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Broad anti-pathogen efficacy			</a:t>
            </a:r>
            <a:r>
              <a:rPr lang="en-GB" sz="1200" b="1" dirty="0">
                <a:effectLst/>
              </a:rPr>
              <a:t>half			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 pass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Simple to deliver			</a:t>
            </a:r>
            <a:r>
              <a:rPr lang="en-GB" sz="1200" b="1" dirty="0">
                <a:effectLst/>
              </a:rPr>
              <a:t>pass			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   ??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AB/AM/AF Resistance avoided		</a:t>
            </a:r>
            <a:r>
              <a:rPr lang="en-GB" sz="1200" b="1" dirty="0">
                <a:effectLst/>
              </a:rPr>
              <a:t>fail			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 pass</a:t>
            </a:r>
            <a:br>
              <a:rPr lang="en-GB" sz="1200" dirty="0">
                <a:effectLst/>
              </a:rPr>
            </a:br>
            <a:r>
              <a:rPr lang="en-GB" sz="1200" b="1" dirty="0">
                <a:effectLst/>
              </a:rPr>
              <a:t>Nature-identical</a:t>
            </a:r>
            <a:r>
              <a:rPr lang="en-GB" sz="1200" dirty="0">
                <a:effectLst/>
              </a:rPr>
              <a:t>			</a:t>
            </a:r>
            <a:r>
              <a:rPr lang="en-GB" sz="1200" b="1" dirty="0">
                <a:effectLst/>
              </a:rPr>
              <a:t>half			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 pass</a:t>
            </a:r>
            <a:endParaRPr lang="en-GB" sz="1200" b="1" dirty="0">
              <a:effectLst/>
            </a:endParaRPr>
          </a:p>
          <a:p>
            <a:r>
              <a:rPr lang="en-GB" sz="1200" dirty="0">
                <a:effectLst/>
              </a:rPr>
              <a:t>Effective against bacterial infection		</a:t>
            </a:r>
            <a:r>
              <a:rPr lang="en-GB" sz="1200" b="1" dirty="0">
                <a:effectLst/>
              </a:rPr>
              <a:t>half			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 pass</a:t>
            </a:r>
            <a:br>
              <a:rPr lang="en-GB" sz="1200" dirty="0">
                <a:effectLst/>
              </a:rPr>
            </a:br>
            <a:r>
              <a:rPr lang="en-GB" sz="1200" b="1" dirty="0">
                <a:effectLst/>
              </a:rPr>
              <a:t>Not harmful to friendly bacteria</a:t>
            </a:r>
            <a:r>
              <a:rPr lang="en-GB" sz="1200" dirty="0">
                <a:effectLst/>
              </a:rPr>
              <a:t>		</a:t>
            </a:r>
            <a:r>
              <a:rPr lang="en-GB" sz="1200" b="1" dirty="0">
                <a:effectLst/>
              </a:rPr>
              <a:t>fail			 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pass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Effective against fungal infection		</a:t>
            </a:r>
            <a:r>
              <a:rPr lang="en-GB" sz="1200" b="1" dirty="0">
                <a:effectLst/>
              </a:rPr>
              <a:t>half			 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pass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Effective against viral infection		</a:t>
            </a:r>
            <a:r>
              <a:rPr lang="en-GB" sz="1200" b="1" dirty="0">
                <a:effectLst/>
              </a:rPr>
              <a:t>fail			 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pass</a:t>
            </a:r>
            <a:br>
              <a:rPr lang="en-GB" sz="1200" dirty="0">
                <a:effectLst/>
              </a:rPr>
            </a:br>
            <a:r>
              <a:rPr lang="en-GB" sz="1200" b="1" dirty="0">
                <a:effectLst/>
              </a:rPr>
              <a:t>Avoid Adverse effects</a:t>
            </a:r>
            <a:r>
              <a:rPr lang="en-GB" sz="1200" dirty="0">
                <a:effectLst/>
              </a:rPr>
              <a:t>			</a:t>
            </a:r>
            <a:r>
              <a:rPr lang="en-GB" sz="1200" b="1" dirty="0">
                <a:effectLst/>
              </a:rPr>
              <a:t>fail			 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pass</a:t>
            </a:r>
          </a:p>
          <a:p>
            <a:r>
              <a:rPr lang="en-GB" sz="1200" b="1" dirty="0"/>
              <a:t>Beneficial for Gut Microbiome</a:t>
            </a:r>
            <a:r>
              <a:rPr lang="en-GB" sz="1200" dirty="0"/>
              <a:t>		</a:t>
            </a:r>
            <a:r>
              <a:rPr lang="en-GB" sz="1200" b="1" dirty="0"/>
              <a:t>half			 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</a:rPr>
              <a:t>pass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In-vitro efficacy			</a:t>
            </a:r>
            <a:r>
              <a:rPr lang="en-GB" sz="1200" b="1" dirty="0">
                <a:effectLst/>
              </a:rPr>
              <a:t>half	</a:t>
            </a:r>
            <a:r>
              <a:rPr lang="en-GB" sz="1200" dirty="0">
                <a:effectLst/>
              </a:rPr>
              <a:t>		 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pass</a:t>
            </a:r>
          </a:p>
          <a:p>
            <a:r>
              <a:rPr lang="en-GB" sz="1200" dirty="0"/>
              <a:t>In-vivo efficacy			</a:t>
            </a:r>
            <a:r>
              <a:rPr lang="en-GB" sz="1200" b="1" dirty="0">
                <a:effectLst/>
              </a:rPr>
              <a:t>half	</a:t>
            </a:r>
            <a:r>
              <a:rPr lang="en-GB" sz="1200" dirty="0">
                <a:effectLst/>
              </a:rPr>
              <a:t>		 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pass</a:t>
            </a:r>
            <a:br>
              <a:rPr lang="en-GB" sz="1200" dirty="0">
                <a:effectLst/>
              </a:rPr>
            </a:br>
            <a:r>
              <a:rPr lang="en-GB" sz="1200" b="1" dirty="0">
                <a:effectLst/>
              </a:rPr>
              <a:t>Complements immune system</a:t>
            </a:r>
            <a:r>
              <a:rPr lang="en-GB" sz="1200" dirty="0">
                <a:effectLst/>
              </a:rPr>
              <a:t>		</a:t>
            </a:r>
            <a:r>
              <a:rPr lang="en-GB" sz="1200" b="1" dirty="0">
                <a:effectLst/>
              </a:rPr>
              <a:t>fail</a:t>
            </a:r>
            <a:r>
              <a:rPr lang="en-GB" sz="1200" dirty="0">
                <a:effectLst/>
              </a:rPr>
              <a:t>			 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pass</a:t>
            </a:r>
          </a:p>
          <a:p>
            <a:r>
              <a:rPr lang="en-GB" sz="1200" b="1" dirty="0"/>
              <a:t>Harmless to human cells</a:t>
            </a:r>
            <a:r>
              <a:rPr lang="en-GB" sz="1200" dirty="0"/>
              <a:t>			</a:t>
            </a:r>
            <a:r>
              <a:rPr lang="en-GB" sz="1200" b="1" dirty="0"/>
              <a:t>half			 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</a:rPr>
              <a:t>pass</a:t>
            </a:r>
          </a:p>
          <a:p>
            <a:r>
              <a:rPr lang="en-GB" sz="1200" dirty="0"/>
              <a:t>Effective and Harmless to Animal cells		</a:t>
            </a:r>
            <a:r>
              <a:rPr lang="en-GB" sz="1200" b="1" dirty="0"/>
              <a:t>half			 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</a:rPr>
              <a:t>pass</a:t>
            </a:r>
          </a:p>
          <a:p>
            <a:r>
              <a:rPr lang="en-GB" sz="1200" dirty="0"/>
              <a:t>Effective and Harmless to Plant cells		</a:t>
            </a:r>
            <a:r>
              <a:rPr lang="en-GB" sz="1200" b="1" dirty="0"/>
              <a:t>half			 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</a:rPr>
              <a:t>pass</a:t>
            </a:r>
          </a:p>
          <a:p>
            <a:r>
              <a:rPr lang="en-GB" sz="1200" b="1" dirty="0">
                <a:effectLst/>
              </a:rPr>
              <a:t>Absence of adverse effects</a:t>
            </a:r>
            <a:r>
              <a:rPr lang="en-GB" sz="1200" dirty="0">
                <a:effectLst/>
              </a:rPr>
              <a:t>			</a:t>
            </a:r>
            <a:r>
              <a:rPr lang="en-GB" sz="1200" b="1" dirty="0">
                <a:effectLst/>
              </a:rPr>
              <a:t>half			 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pass</a:t>
            </a:r>
          </a:p>
          <a:p>
            <a:r>
              <a:rPr lang="en-GB" sz="1200" dirty="0"/>
              <a:t>Cost effective				 </a:t>
            </a:r>
            <a:r>
              <a:rPr lang="en-GB" sz="1200" b="1" dirty="0"/>
              <a:t>??			   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</a:rPr>
              <a:t>??</a:t>
            </a:r>
            <a:br>
              <a:rPr lang="en-GB" sz="1200" dirty="0">
                <a:effectLst/>
              </a:rPr>
            </a:br>
            <a:r>
              <a:rPr lang="en-GB" sz="1200" b="1" dirty="0">
                <a:effectLst/>
              </a:rPr>
              <a:t> 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			</a:t>
            </a:r>
            <a:r>
              <a:rPr lang="en-GB" sz="1600" b="1" dirty="0">
                <a:solidFill>
                  <a:srgbClr val="7030A0"/>
                </a:solidFill>
                <a:effectLst/>
              </a:rPr>
              <a:t>Score</a:t>
            </a:r>
            <a:r>
              <a:rPr lang="en-GB" sz="1600" b="1" dirty="0">
                <a:solidFill>
                  <a:srgbClr val="7030A0"/>
                </a:solidFill>
              </a:rPr>
              <a:t>          </a:t>
            </a:r>
            <a:r>
              <a:rPr lang="en-GB" sz="1600" b="1" dirty="0">
                <a:solidFill>
                  <a:srgbClr val="7030A0"/>
                </a:solidFill>
                <a:effectLst/>
              </a:rPr>
              <a:t>6/20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			</a:t>
            </a:r>
            <a:r>
              <a:rPr lang="en-GB" sz="24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19/20</a:t>
            </a:r>
            <a:br>
              <a:rPr lang="en-GB" sz="1200" b="1" dirty="0">
                <a:effectLst/>
              </a:rPr>
            </a:br>
            <a:br>
              <a:rPr lang="en-GB" sz="1200" dirty="0">
                <a:effectLst/>
              </a:rPr>
            </a:b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</a:rPr>
              <a:t>©UNEEKE™July2023</a:t>
            </a:r>
            <a:br>
              <a:rPr lang="en-GB" sz="1200" dirty="0">
                <a:effectLst/>
              </a:rPr>
            </a:br>
            <a:endParaRPr lang="en-GB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4ADE0B-3991-A957-2372-2324BB131B4B}"/>
              </a:ext>
            </a:extLst>
          </p:cNvPr>
          <p:cNvSpPr txBox="1"/>
          <p:nvPr/>
        </p:nvSpPr>
        <p:spPr>
          <a:xfrm>
            <a:off x="10010274" y="230188"/>
            <a:ext cx="1106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  <a:effectLst/>
              </a:rPr>
              <a:t>UNEEKE®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32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1385</Words>
  <Application>Microsoft Office PowerPoint</Application>
  <PresentationFormat>Widescreen</PresentationFormat>
  <Paragraphs>240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The opportunities with and for  UNEEKE™ Technologies Ltd</vt:lpstr>
      <vt:lpstr>PowerPoint Presentation</vt:lpstr>
      <vt:lpstr>PowerPoint Presentation</vt:lpstr>
      <vt:lpstr> What we want – and what we get –        from CRRENT methods to overcome pathogens.</vt:lpstr>
      <vt:lpstr>Why does UNEEKE™ Technologies Ltd Exist?</vt:lpstr>
      <vt:lpstr>PowerPoint Presentation</vt:lpstr>
      <vt:lpstr>PowerPoint Presentation</vt:lpstr>
      <vt:lpstr>PowerPoint Presentation</vt:lpstr>
      <vt:lpstr> This is what UNEEKE™ offers to overcome Pathogens   and it is available NOW</vt:lpstr>
      <vt:lpstr>PowerPoint Presentation</vt:lpstr>
      <vt:lpstr>The Marketing and Business Model UNEEKE Technologies Ltd</vt:lpstr>
      <vt:lpstr>The Financial history, plans  and Investment sought for                             UNEEKE Technologies Ltd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opportunities for UNEEK™ Technology</dc:title>
  <dc:creator>Richard Stead</dc:creator>
  <cp:lastModifiedBy>Richard Stead</cp:lastModifiedBy>
  <cp:revision>12</cp:revision>
  <cp:lastPrinted>2023-07-09T22:12:30Z</cp:lastPrinted>
  <dcterms:created xsi:type="dcterms:W3CDTF">2023-04-24T21:07:07Z</dcterms:created>
  <dcterms:modified xsi:type="dcterms:W3CDTF">2023-07-23T16:16:54Z</dcterms:modified>
</cp:coreProperties>
</file>