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Lst>
  <p:notesMasterIdLst>
    <p:notesMasterId r:id="rId19"/>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82"/>
  </p:normalViewPr>
  <p:slideViewPr>
    <p:cSldViewPr snapToGrid="0">
      <p:cViewPr varScale="1">
        <p:scale>
          <a:sx n="85" d="100"/>
          <a:sy n="85" d="100"/>
        </p:scale>
        <p:origin x="-736" y="-76"/>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t>In this slide, we will talk about why we are discussing AI and its impact on our daily lives. It is important to understand how AI is becoming a larger part of our everyday activities and how this presentation can help clarify any confusion or worries you may have about AI.</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t>Today, we will discuss important areas where AI should not be relied upon. While AI can assist us in many ways, there are critical areas where human expertise is essential. Let's go through these areas together to understand why caution is important.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t>In this slide, we address the common concerns that seniors have regarding AI technology. It’s important to validate their feelings and acknowledge the challenges they face in this rapidly changing digital landscape. We will discuss privacy issues, data handling, feelings of overwhelm, and the fear of losing control over these new technologies. By providing reassurance and clarity, we can help seniors better understand these tools and empower them to make informed choices.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t>Today, we're discussing how you can manage AI features on your Windows 11 device. It's important to know that you have control over these technologies, and you can adjust them to suit your comfort level. Let's look at some specific examples of features that can be turned off or limited.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t>In this slide, we will discuss important AI functions in Windows 11 that cannot be completely disabled. These features are critical for maintaining your security and ensuring your computer remains protected from threats. Understanding what these functions do can help you feel more comfortable using your device safely.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t>In this slide, we will discuss how seniors can interact with AI safely. It's important to keep personal information secure and be aware of online interactions. Let's go through some basic guidelines that can help.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idx="1"/>
          </p:nvPr>
        </p:nvSpPr>
        <p:spPr/>
        <p:txBody>
          <a:bodyPr/>
          <a:lstStyle/>
          <a:p>
            <a:r>
              <a:t>Today, we are discussing the three different approaches seniors can take regarding AI. It's important to understand that each choice is valid based on your comfort level and needs. Whether you want to ignore AI altogether, just try out a few specific features, or fully explore what AI can offer, each path is a personal decision and should feel right for you.</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t>It's crucial to reassure our senior audience that they are not required to adopt new technologies if they don't want to. Windows 11 is designed to feel familiar, and AI features can be bypassed.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t>In this slide, we will explain what Artificial Intelligence (AI) is in very simple terms, ensuring that everyone can grasp the basic concepts. AI helps us understand how technology can assist us daily, especially for seniors who may feel overwhelmed by new advancements.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t>In this slide, we will explore some of the AI technologies that many seniors might already be using in their daily lives, often without even realizing it. Understanding these can help demystify artificial intelligence and show its practical benefits.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t>In this slide, we'll explore some of the specific features in Windows 11 that utilize AI technology. These features are designed to make your computing experience smoother and more intuitive, especially for seniors. We'll discuss how these tools can help you in your daily tasks and make using your computer easier.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t>Today, I want to reassure you about Windows 11 and its AI features. Many people sometimes worry about how new technologies like AI might affect their computing experience. It's important to know that you have options and control over these features. Let's go through some key points to clarify this.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t>In this slide, we will explore the beneficial aspects of AI that can assist seniors in their daily activities. These technologies do more than just simplify tasks; they also enhance our quality of life by making technology easier to use. Let’s look at how AI can reduce typing efforts, improve search capability, help organize photos, and make technology more accessible to everyone, especially seniors.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t>In this slide, we will explore how AI technology can significantly enhance the daily lives of seniors. The focus is on practical tools available to assist them with common tasks, making technology more accessible and beneficial.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t>While AI is a powerful tool, it is essential to understand that it has limitations. We will explore these limitations today to increase awareness and help manage expectations about technology. AI can help, but it's not flawless and understanding these shortcomings will enable better use of these technologies in our daily lives.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FE87D4-3EA5-4F3E-9625-030E6A46D0A3}" type="datetimeFigureOut">
              <a:rPr lang="de-DE" smtClean="0"/>
              <a:pPr/>
              <a:t>19.01.2026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xmlns="" val="204149454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390847"/>
            <a:ext cx="4170900" cy="33468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dirty="0"/>
          </a:p>
        </p:txBody>
      </p:sp>
      <p:sp>
        <p:nvSpPr>
          <p:cNvPr id="16" name="Google Shape;16;p3"/>
          <p:cNvSpPr>
            <a:spLocks noGrp="1"/>
          </p:cNvSpPr>
          <p:nvPr>
            <p:ph type="pic" idx="2"/>
          </p:nvPr>
        </p:nvSpPr>
        <p:spPr>
          <a:xfrm>
            <a:off x="4605300" y="1390847"/>
            <a:ext cx="4227000" cy="3346800"/>
          </a:xfrm>
          <a:prstGeom prst="roundRect">
            <a:avLst>
              <a:gd name="adj" fmla="val 16667"/>
            </a:avLst>
          </a:prstGeom>
          <a:noFill/>
          <a:ln>
            <a:noFill/>
          </a:ln>
        </p:spPr>
      </p:sp>
    </p:spTree>
    <p:extLst>
      <p:ext uri="{BB962C8B-B14F-4D97-AF65-F5344CB8AC3E}">
        <p14:creationId xmlns:p14="http://schemas.microsoft.com/office/powerpoint/2010/main" xmlns="" val="2859097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1685220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2202221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1" preserve="1" userDrawn="1">
  <p:cSld name="1_Custom Layout 1">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xmlns="" val="16692381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6FE87D4-3EA5-4F3E-9625-030E6A46D0A3}" type="datetimeFigureOut">
              <a:rPr lang="de-DE" smtClean="0"/>
              <a:pPr/>
              <a:t>19.01.2026</a:t>
            </a:fld>
            <a:endParaRPr lang="de-DE"/>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xmlns="" val="38275704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TextBox 1"/>
          <p:cNvSpPr txBox="1"/>
          <p:nvPr/>
        </p:nvSpPr>
        <p:spPr>
          <a:xfrm>
            <a:off x="457200" y="1397479"/>
            <a:ext cx="8229600" cy="4229100"/>
          </a:xfrm>
          <a:prstGeom prst="rect">
            <a:avLst/>
          </a:prstGeom>
          <a:noFill/>
        </p:spPr>
        <p:txBody>
          <a:bodyPr wrap="square" anchor="ctr">
            <a:spAutoFit/>
          </a:bodyPr>
          <a:lstStyle/>
          <a:p>
            <a:endParaRPr dirty="0"/>
          </a:p>
          <a:p>
            <a:pPr algn="ctr">
              <a:spcAft>
                <a:spcPts val="1600"/>
              </a:spcAft>
              <a:defRPr sz="4200" b="1">
                <a:solidFill>
                  <a:srgbClr val="FFFFFF"/>
                </a:solidFill>
                <a:latin typeface="Roboto"/>
              </a:defRPr>
            </a:pPr>
            <a:r>
              <a:rPr dirty="0"/>
              <a:t>Windows 11 &amp; AI</a:t>
            </a:r>
          </a:p>
          <a:p>
            <a:pPr algn="ctr"/>
            <a:r>
              <a:rPr sz="4200" b="0" dirty="0">
                <a:solidFill>
                  <a:srgbClr val="CCCCCC"/>
                </a:solidFill>
              </a:rPr>
              <a:t>What It Is, What You Control, and What You Don’t Have to Use</a:t>
            </a:r>
          </a:p>
        </p:txBody>
      </p:sp>
      <p:pic>
        <p:nvPicPr>
          <p:cNvPr id="4" name="Picture 3" descr="A green and blue text on a black background&#10;&#10;AI-generated content may be incorrect.">
            <a:extLst>
              <a:ext uri="{FF2B5EF4-FFF2-40B4-BE49-F238E27FC236}">
                <a16:creationId xmlns:a16="http://schemas.microsoft.com/office/drawing/2014/main" xmlns="" id="{60CBDC2F-1E1A-2033-1F3D-6FAFCE0296E7}"/>
              </a:ext>
            </a:extLst>
          </p:cNvPr>
          <p:cNvPicPr>
            <a:picLocks noChangeAspect="1"/>
          </p:cNvPicPr>
          <p:nvPr/>
        </p:nvPicPr>
        <p:blipFill>
          <a:blip r:embed="rId2"/>
          <a:stretch>
            <a:fillRect/>
          </a:stretch>
        </p:blipFill>
        <p:spPr>
          <a:xfrm>
            <a:off x="774700" y="-609121"/>
            <a:ext cx="7594600" cy="40132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TextBox 1"/>
          <p:cNvSpPr txBox="1"/>
          <p:nvPr/>
        </p:nvSpPr>
        <p:spPr>
          <a:xfrm>
            <a:off x="228600" y="0"/>
            <a:ext cx="5029200" cy="5143500"/>
          </a:xfrm>
          <a:prstGeom prst="rect">
            <a:avLst/>
          </a:prstGeom>
          <a:noFill/>
        </p:spPr>
        <p:txBody>
          <a:bodyPr wrap="square" anchor="t">
            <a:normAutofit lnSpcReduction="10000"/>
          </a:bodyPr>
          <a:lstStyle/>
          <a:p>
            <a:endParaRPr/>
          </a:p>
          <a:p>
            <a:pPr algn="l">
              <a:spcAft>
                <a:spcPts val="1600"/>
              </a:spcAft>
              <a:defRPr sz="4200" b="1">
                <a:solidFill>
                  <a:srgbClr val="FFFFFF"/>
                </a:solidFill>
                <a:latin typeface="Roboto"/>
              </a:defRPr>
            </a:pPr>
            <a:r>
              <a:t>AI Is Not Perfect</a:t>
            </a:r>
          </a:p>
          <a:p>
            <a:pPr>
              <a:spcBef>
                <a:spcPts val="2500"/>
              </a:spcBef>
              <a:defRPr sz="1800">
                <a:latin typeface="Open_Sans"/>
              </a:defRPr>
            </a:pPr>
            <a:r>
              <a:rPr sz="2600" b="1">
                <a:solidFill>
                  <a:srgbClr val="FFFFFF"/>
                </a:solidFill>
              </a:rPr>
              <a:t>Tendency to Guess</a:t>
            </a:r>
            <a:r>
              <a:rPr sz="1800" b="0">
                <a:solidFill>
                  <a:srgbClr val="CCCCCC"/>
                </a:solidFill>
              </a:rPr>
              <a:t> AI models often make educated guesses rather than providing absolute answers.</a:t>
            </a:r>
          </a:p>
          <a:p>
            <a:pPr>
              <a:spcBef>
                <a:spcPts val="2500"/>
              </a:spcBef>
              <a:defRPr sz="1800">
                <a:latin typeface="Open_Sans"/>
              </a:defRPr>
            </a:pPr>
            <a:r>
              <a:rPr sz="2600" b="1">
                <a:solidFill>
                  <a:srgbClr val="FFFFFF"/>
                </a:solidFill>
              </a:rPr>
              <a:t>Erroneous Confidence</a:t>
            </a:r>
            <a:r>
              <a:rPr sz="1800" b="0">
                <a:solidFill>
                  <a:srgbClr val="CCCCCC"/>
                </a:solidFill>
              </a:rPr>
              <a:t> Sometimes AI operates with a high degree of confidence, even if the answer is wrong.</a:t>
            </a:r>
          </a:p>
          <a:p>
            <a:pPr>
              <a:spcBef>
                <a:spcPts val="2500"/>
              </a:spcBef>
              <a:defRPr sz="1800">
                <a:latin typeface="Open_Sans"/>
              </a:defRPr>
            </a:pPr>
            <a:r>
              <a:rPr sz="2600" b="1">
                <a:solidFill>
                  <a:srgbClr val="FFFFFF"/>
                </a:solidFill>
              </a:rPr>
              <a:t>Lack of Understanding Consequences</a:t>
            </a:r>
            <a:r>
              <a:rPr sz="1800" b="0">
                <a:solidFill>
                  <a:srgbClr val="CCCCCC"/>
                </a:solidFill>
              </a:rPr>
              <a:t> AI doesn't grasp the broader implications of its actions or suggestions.</a:t>
            </a:r>
          </a:p>
        </p:txBody>
      </p:sp>
      <p:pic>
        <p:nvPicPr>
          <p:cNvPr id="5" name="Picture 4" descr="A group of old people looking at a computer&#10;&#10;AI-generated content may be incorrect.">
            <a:extLst>
              <a:ext uri="{FF2B5EF4-FFF2-40B4-BE49-F238E27FC236}">
                <a16:creationId xmlns:a16="http://schemas.microsoft.com/office/drawing/2014/main" xmlns="" id="{684C03A8-7851-C5AC-5920-3B87491CD4F2}"/>
              </a:ext>
            </a:extLst>
          </p:cNvPr>
          <p:cNvPicPr>
            <a:picLocks noChangeAspect="1"/>
          </p:cNvPicPr>
          <p:nvPr/>
        </p:nvPicPr>
        <p:blipFill>
          <a:blip r:embed="rId3"/>
          <a:stretch>
            <a:fillRect/>
          </a:stretch>
        </p:blipFill>
        <p:spPr>
          <a:xfrm>
            <a:off x="5715000" y="0"/>
            <a:ext cx="3429000" cy="51435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TextBox 1"/>
          <p:cNvSpPr txBox="1"/>
          <p:nvPr/>
        </p:nvSpPr>
        <p:spPr>
          <a:xfrm>
            <a:off x="3886200" y="0"/>
            <a:ext cx="5029200" cy="5143500"/>
          </a:xfrm>
          <a:prstGeom prst="rect">
            <a:avLst/>
          </a:prstGeom>
          <a:noFill/>
        </p:spPr>
        <p:txBody>
          <a:bodyPr wrap="square" anchor="t">
            <a:normAutofit fontScale="92500"/>
          </a:bodyPr>
          <a:lstStyle/>
          <a:p>
            <a:endParaRPr/>
          </a:p>
          <a:p>
            <a:pPr algn="l">
              <a:spcAft>
                <a:spcPts val="1600"/>
              </a:spcAft>
              <a:defRPr sz="4200" b="1">
                <a:solidFill>
                  <a:srgbClr val="FFFFFF"/>
                </a:solidFill>
                <a:latin typeface="Roboto"/>
              </a:defRPr>
            </a:pPr>
            <a:r>
              <a:t>Things You Should Never Trust AI With</a:t>
            </a:r>
          </a:p>
          <a:p>
            <a:pPr>
              <a:spcBef>
                <a:spcPts val="2500"/>
              </a:spcBef>
              <a:defRPr sz="1800">
                <a:latin typeface="Open_Sans"/>
              </a:defRPr>
            </a:pPr>
            <a:r>
              <a:rPr sz="2600" b="1">
                <a:solidFill>
                  <a:srgbClr val="FFFFFF"/>
                </a:solidFill>
              </a:rPr>
              <a:t>Medical Decisions</a:t>
            </a:r>
            <a:r>
              <a:rPr sz="1800" b="0">
                <a:solidFill>
                  <a:srgbClr val="CCCCCC"/>
                </a:solidFill>
              </a:rPr>
              <a:t> AI should never replace human judgment in healthcare.</a:t>
            </a:r>
          </a:p>
          <a:p>
            <a:pPr>
              <a:spcBef>
                <a:spcPts val="2500"/>
              </a:spcBef>
              <a:defRPr sz="1800">
                <a:latin typeface="Open_Sans"/>
              </a:defRPr>
            </a:pPr>
            <a:r>
              <a:rPr sz="2600" b="1">
                <a:solidFill>
                  <a:srgbClr val="FFFFFF"/>
                </a:solidFill>
              </a:rPr>
              <a:t>Legal Matters</a:t>
            </a:r>
            <a:r>
              <a:rPr sz="1800" b="0">
                <a:solidFill>
                  <a:srgbClr val="CCCCCC"/>
                </a:solidFill>
              </a:rPr>
              <a:t> Relying on AI for legal advice can lead to serious complications.</a:t>
            </a:r>
          </a:p>
          <a:p>
            <a:pPr>
              <a:spcBef>
                <a:spcPts val="2500"/>
              </a:spcBef>
              <a:defRPr sz="1800">
                <a:latin typeface="Open_Sans"/>
              </a:defRPr>
            </a:pPr>
            <a:r>
              <a:rPr sz="2600" b="1">
                <a:solidFill>
                  <a:srgbClr val="FFFFFF"/>
                </a:solidFill>
              </a:rPr>
              <a:t>Financial Advice</a:t>
            </a:r>
            <a:r>
              <a:rPr sz="1800" b="0">
                <a:solidFill>
                  <a:srgbClr val="CCCCCC"/>
                </a:solidFill>
              </a:rPr>
              <a:t> AI tools may provide guidance, but financial decisions should be made by professionals.</a:t>
            </a:r>
          </a:p>
        </p:txBody>
      </p:sp>
      <p:pic>
        <p:nvPicPr>
          <p:cNvPr id="3" name="Picture 2"/>
          <p:cNvPicPr>
            <a:picLocks noChangeAspect="1"/>
          </p:cNvPicPr>
          <p:nvPr/>
        </p:nvPicPr>
        <p:blipFill>
          <a:blip r:embed="rId3"/>
          <a:srcRect/>
          <a:stretch/>
        </p:blipFill>
        <p:spPr>
          <a:xfrm>
            <a:off x="0" y="0"/>
            <a:ext cx="3429000" cy="51435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TextBox 1"/>
          <p:cNvSpPr txBox="1"/>
          <p:nvPr/>
        </p:nvSpPr>
        <p:spPr>
          <a:xfrm>
            <a:off x="457200" y="0"/>
            <a:ext cx="8229600" cy="1867178"/>
          </a:xfrm>
          <a:prstGeom prst="rect">
            <a:avLst/>
          </a:prstGeom>
          <a:noFill/>
        </p:spPr>
        <p:txBody>
          <a:bodyPr wrap="square" anchor="t">
            <a:spAutoFit/>
          </a:bodyPr>
          <a:lstStyle/>
          <a:p>
            <a:endParaRPr dirty="0"/>
          </a:p>
          <a:p>
            <a:pPr algn="l">
              <a:spcAft>
                <a:spcPts val="1600"/>
              </a:spcAft>
              <a:defRPr sz="4200" b="1">
                <a:solidFill>
                  <a:srgbClr val="FFFFFF"/>
                </a:solidFill>
                <a:latin typeface="Roboto"/>
              </a:defRPr>
            </a:pPr>
            <a:r>
              <a:rPr dirty="0"/>
              <a:t>Common Concerns </a:t>
            </a:r>
            <a:endParaRPr lang="en-US" dirty="0"/>
          </a:p>
          <a:p>
            <a:pPr algn="l">
              <a:spcAft>
                <a:spcPts val="1600"/>
              </a:spcAft>
              <a:defRPr sz="4200" b="1">
                <a:solidFill>
                  <a:srgbClr val="FFFFFF"/>
                </a:solidFill>
                <a:latin typeface="Roboto"/>
              </a:defRPr>
            </a:pPr>
            <a:r>
              <a:rPr dirty="0"/>
              <a:t>(And They’re Valid)</a:t>
            </a:r>
          </a:p>
        </p:txBody>
      </p:sp>
      <p:sp>
        <p:nvSpPr>
          <p:cNvPr id="3" name="TextBox 2"/>
          <p:cNvSpPr txBox="1"/>
          <p:nvPr/>
        </p:nvSpPr>
        <p:spPr>
          <a:xfrm>
            <a:off x="457200" y="1157287"/>
            <a:ext cx="4114800" cy="2314575"/>
          </a:xfrm>
          <a:prstGeom prst="rect">
            <a:avLst/>
          </a:prstGeom>
          <a:noFill/>
        </p:spPr>
        <p:txBody>
          <a:bodyPr wrap="square" anchor="ctr">
            <a:spAutoFit/>
          </a:bodyPr>
          <a:lstStyle/>
          <a:p>
            <a:endParaRPr dirty="0"/>
          </a:p>
          <a:p>
            <a:pPr algn="l"/>
            <a:r>
              <a:rPr sz="2600" b="1" dirty="0">
                <a:solidFill>
                  <a:srgbClr val="CCCCCC"/>
                </a:solidFill>
              </a:rPr>
              <a:t>Privacy Issues</a:t>
            </a:r>
          </a:p>
          <a:p>
            <a:pPr algn="l"/>
            <a:r>
              <a:rPr sz="1800" b="0" dirty="0">
                <a:solidFill>
                  <a:srgbClr val="CCCCCC"/>
                </a:solidFill>
              </a:rPr>
              <a:t>Concerns about how personal data is collected and used.</a:t>
            </a:r>
          </a:p>
        </p:txBody>
      </p:sp>
      <p:sp>
        <p:nvSpPr>
          <p:cNvPr id="4" name="TextBox 3"/>
          <p:cNvSpPr txBox="1"/>
          <p:nvPr/>
        </p:nvSpPr>
        <p:spPr>
          <a:xfrm>
            <a:off x="4572000" y="1157287"/>
            <a:ext cx="4114800" cy="2314575"/>
          </a:xfrm>
          <a:prstGeom prst="rect">
            <a:avLst/>
          </a:prstGeom>
          <a:noFill/>
        </p:spPr>
        <p:txBody>
          <a:bodyPr wrap="square" anchor="ctr">
            <a:spAutoFit/>
          </a:bodyPr>
          <a:lstStyle/>
          <a:p>
            <a:endParaRPr dirty="0"/>
          </a:p>
          <a:p>
            <a:pPr algn="l"/>
            <a:r>
              <a:rPr sz="2600" b="1" dirty="0">
                <a:solidFill>
                  <a:srgbClr val="CCCCCC"/>
                </a:solidFill>
              </a:rPr>
              <a:t>Data Handling</a:t>
            </a:r>
          </a:p>
          <a:p>
            <a:pPr algn="l"/>
            <a:r>
              <a:rPr sz="1800" b="0" dirty="0">
                <a:solidFill>
                  <a:srgbClr val="CCCCCC"/>
                </a:solidFill>
              </a:rPr>
              <a:t>Fears regarding security and the possibility of data breaches.</a:t>
            </a:r>
          </a:p>
        </p:txBody>
      </p:sp>
      <p:sp>
        <p:nvSpPr>
          <p:cNvPr id="5" name="TextBox 4"/>
          <p:cNvSpPr txBox="1"/>
          <p:nvPr/>
        </p:nvSpPr>
        <p:spPr>
          <a:xfrm>
            <a:off x="457200" y="3023288"/>
            <a:ext cx="4114800" cy="2314575"/>
          </a:xfrm>
          <a:prstGeom prst="rect">
            <a:avLst/>
          </a:prstGeom>
          <a:noFill/>
        </p:spPr>
        <p:txBody>
          <a:bodyPr wrap="square" anchor="t">
            <a:spAutoFit/>
          </a:bodyPr>
          <a:lstStyle/>
          <a:p>
            <a:endParaRPr dirty="0"/>
          </a:p>
          <a:p>
            <a:pPr algn="l"/>
            <a:r>
              <a:rPr sz="2600" b="1" dirty="0">
                <a:solidFill>
                  <a:srgbClr val="CCCCCC"/>
                </a:solidFill>
              </a:rPr>
              <a:t>Overwhelmed by Technology</a:t>
            </a:r>
          </a:p>
          <a:p>
            <a:pPr algn="l"/>
            <a:r>
              <a:rPr sz="1800" b="0" dirty="0">
                <a:solidFill>
                  <a:srgbClr val="CCCCCC"/>
                </a:solidFill>
              </a:rPr>
              <a:t>Feeling confused or left behind due to rapid changes in technology.</a:t>
            </a:r>
          </a:p>
        </p:txBody>
      </p:sp>
      <p:sp>
        <p:nvSpPr>
          <p:cNvPr id="6" name="TextBox 5"/>
          <p:cNvSpPr txBox="1"/>
          <p:nvPr/>
        </p:nvSpPr>
        <p:spPr>
          <a:xfrm>
            <a:off x="4572000" y="3023288"/>
            <a:ext cx="4114800" cy="2314575"/>
          </a:xfrm>
          <a:prstGeom prst="rect">
            <a:avLst/>
          </a:prstGeom>
          <a:noFill/>
        </p:spPr>
        <p:txBody>
          <a:bodyPr wrap="square" anchor="t">
            <a:spAutoFit/>
          </a:bodyPr>
          <a:lstStyle/>
          <a:p>
            <a:endParaRPr dirty="0"/>
          </a:p>
          <a:p>
            <a:pPr algn="l"/>
            <a:r>
              <a:rPr sz="2600" b="1" dirty="0">
                <a:solidFill>
                  <a:srgbClr val="CCCCCC"/>
                </a:solidFill>
              </a:rPr>
              <a:t>Loss of Control</a:t>
            </a:r>
          </a:p>
          <a:p>
            <a:pPr algn="l"/>
            <a:r>
              <a:rPr sz="1800" b="0" dirty="0">
                <a:solidFill>
                  <a:srgbClr val="CCCCCC"/>
                </a:solidFill>
              </a:rPr>
              <a:t>Anxiety over the potential of AI making decisions without user input.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TextBox 1"/>
          <p:cNvSpPr txBox="1"/>
          <p:nvPr/>
        </p:nvSpPr>
        <p:spPr>
          <a:xfrm>
            <a:off x="3886200" y="0"/>
            <a:ext cx="5029200" cy="5143500"/>
          </a:xfrm>
          <a:prstGeom prst="rect">
            <a:avLst/>
          </a:prstGeom>
          <a:noFill/>
        </p:spPr>
        <p:txBody>
          <a:bodyPr wrap="square" anchor="t">
            <a:normAutofit lnSpcReduction="10000"/>
          </a:bodyPr>
          <a:lstStyle/>
          <a:p>
            <a:endParaRPr dirty="0"/>
          </a:p>
          <a:p>
            <a:pPr algn="l">
              <a:spcAft>
                <a:spcPts val="1600"/>
              </a:spcAft>
              <a:defRPr sz="4200" b="1">
                <a:solidFill>
                  <a:srgbClr val="FFFFFF"/>
                </a:solidFill>
                <a:latin typeface="Roboto"/>
              </a:defRPr>
            </a:pPr>
            <a:r>
              <a:rPr dirty="0"/>
              <a:t>Can You Turn AI Off?</a:t>
            </a:r>
          </a:p>
          <a:p>
            <a:pPr>
              <a:spcBef>
                <a:spcPts val="2500"/>
              </a:spcBef>
              <a:defRPr sz="1800">
                <a:latin typeface="Open_Sans"/>
              </a:defRPr>
            </a:pPr>
            <a:r>
              <a:rPr sz="2600" b="1" dirty="0">
                <a:solidFill>
                  <a:srgbClr val="FFFFFF"/>
                </a:solidFill>
              </a:rPr>
              <a:t>Turn Off Co</a:t>
            </a:r>
            <a:r>
              <a:rPr lang="en-US" sz="2600" b="1" dirty="0">
                <a:solidFill>
                  <a:srgbClr val="FFFFFF"/>
                </a:solidFill>
              </a:rPr>
              <a:t>pilot</a:t>
            </a:r>
            <a:r>
              <a:rPr sz="1800" b="0" dirty="0">
                <a:solidFill>
                  <a:srgbClr val="CCCCCC"/>
                </a:solidFill>
              </a:rPr>
              <a:t> You can disable Co</a:t>
            </a:r>
            <a:r>
              <a:rPr lang="en-US" sz="1800" b="0" dirty="0">
                <a:solidFill>
                  <a:srgbClr val="CCCCCC"/>
                </a:solidFill>
              </a:rPr>
              <a:t>pilot</a:t>
            </a:r>
            <a:r>
              <a:rPr sz="1800" b="0" dirty="0">
                <a:solidFill>
                  <a:srgbClr val="CCCCCC"/>
                </a:solidFill>
              </a:rPr>
              <a:t> to stop interactions.</a:t>
            </a:r>
          </a:p>
          <a:p>
            <a:pPr>
              <a:spcBef>
                <a:spcPts val="2500"/>
              </a:spcBef>
              <a:defRPr sz="1800">
                <a:latin typeface="Open_Sans"/>
              </a:defRPr>
            </a:pPr>
            <a:r>
              <a:rPr sz="2600" b="1" dirty="0">
                <a:solidFill>
                  <a:srgbClr val="FFFFFF"/>
                </a:solidFill>
              </a:rPr>
              <a:t>Limit Suggested Apps and Features</a:t>
            </a:r>
            <a:r>
              <a:rPr sz="1800" b="0" dirty="0">
                <a:solidFill>
                  <a:srgbClr val="CCCCCC"/>
                </a:solidFill>
              </a:rPr>
              <a:t> Turn off recommendations in the Start menu for a clean experience.</a:t>
            </a:r>
          </a:p>
          <a:p>
            <a:pPr>
              <a:spcBef>
                <a:spcPts val="2500"/>
              </a:spcBef>
              <a:defRPr sz="1800">
                <a:latin typeface="Open_Sans"/>
              </a:defRPr>
            </a:pPr>
            <a:r>
              <a:rPr sz="2600" b="1" dirty="0">
                <a:solidFill>
                  <a:srgbClr val="FFFFFF"/>
                </a:solidFill>
              </a:rPr>
              <a:t>Adjust Privacy Settings</a:t>
            </a:r>
            <a:r>
              <a:rPr sz="1800" b="0" dirty="0">
                <a:solidFill>
                  <a:srgbClr val="CCCCCC"/>
                </a:solidFill>
              </a:rPr>
              <a:t> Modify settings to restrict how much data AI can access.</a:t>
            </a:r>
          </a:p>
        </p:txBody>
      </p:sp>
      <p:pic>
        <p:nvPicPr>
          <p:cNvPr id="3" name="Picture 2"/>
          <p:cNvPicPr>
            <a:picLocks noChangeAspect="1"/>
          </p:cNvPicPr>
          <p:nvPr/>
        </p:nvPicPr>
        <p:blipFill>
          <a:blip r:embed="rId3"/>
          <a:srcRect/>
          <a:stretch/>
        </p:blipFill>
        <p:spPr>
          <a:xfrm>
            <a:off x="0" y="0"/>
            <a:ext cx="3429000" cy="51435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TextBox 1"/>
          <p:cNvSpPr txBox="1"/>
          <p:nvPr/>
        </p:nvSpPr>
        <p:spPr>
          <a:xfrm>
            <a:off x="228600" y="0"/>
            <a:ext cx="5029200" cy="5143500"/>
          </a:xfrm>
          <a:prstGeom prst="rect">
            <a:avLst/>
          </a:prstGeom>
          <a:noFill/>
        </p:spPr>
        <p:txBody>
          <a:bodyPr wrap="square" anchor="t">
            <a:normAutofit fontScale="92500" lnSpcReduction="10000"/>
          </a:bodyPr>
          <a:lstStyle/>
          <a:p>
            <a:endParaRPr/>
          </a:p>
          <a:p>
            <a:pPr algn="l">
              <a:spcAft>
                <a:spcPts val="1600"/>
              </a:spcAft>
              <a:defRPr sz="4200" b="1">
                <a:solidFill>
                  <a:srgbClr val="FFFFFF"/>
                </a:solidFill>
                <a:latin typeface="Roboto"/>
              </a:defRPr>
            </a:pPr>
            <a:r>
              <a:t>What Can’t Be Fully Turned Off (And Why)</a:t>
            </a:r>
          </a:p>
          <a:p>
            <a:pPr>
              <a:spcBef>
                <a:spcPts val="2500"/>
              </a:spcBef>
              <a:defRPr sz="1800">
                <a:latin typeface="Open_Sans"/>
              </a:defRPr>
            </a:pPr>
            <a:r>
              <a:rPr sz="2600" b="1">
                <a:solidFill>
                  <a:srgbClr val="FFFFFF"/>
                </a:solidFill>
              </a:rPr>
              <a:t>Virus Protection</a:t>
            </a:r>
            <a:r>
              <a:rPr sz="1800" b="0">
                <a:solidFill>
                  <a:srgbClr val="CCCCCC"/>
                </a:solidFill>
              </a:rPr>
              <a:t> Essential for detecting and removing malicious software.</a:t>
            </a:r>
          </a:p>
          <a:p>
            <a:pPr>
              <a:spcBef>
                <a:spcPts val="2500"/>
              </a:spcBef>
              <a:defRPr sz="1800">
                <a:latin typeface="Open_Sans"/>
              </a:defRPr>
            </a:pPr>
            <a:r>
              <a:rPr sz="2600" b="1">
                <a:solidFill>
                  <a:srgbClr val="FFFFFF"/>
                </a:solidFill>
              </a:rPr>
              <a:t>Spam Filtering</a:t>
            </a:r>
            <a:r>
              <a:rPr sz="1800" b="0">
                <a:solidFill>
                  <a:srgbClr val="CCCCCC"/>
                </a:solidFill>
              </a:rPr>
              <a:t> Helps to keep your email inbox free from unwanted, harmful messages.</a:t>
            </a:r>
          </a:p>
          <a:p>
            <a:pPr>
              <a:spcBef>
                <a:spcPts val="2500"/>
              </a:spcBef>
              <a:defRPr sz="1800">
                <a:latin typeface="Open_Sans"/>
              </a:defRPr>
            </a:pPr>
            <a:r>
              <a:rPr sz="2600" b="1">
                <a:solidFill>
                  <a:srgbClr val="FFFFFF"/>
                </a:solidFill>
              </a:rPr>
              <a:t>Security Monitoring</a:t>
            </a:r>
            <a:r>
              <a:rPr sz="1800" b="0">
                <a:solidFill>
                  <a:srgbClr val="CCCCCC"/>
                </a:solidFill>
              </a:rPr>
              <a:t> Continuously checks for threats to keep your system safe.</a:t>
            </a:r>
          </a:p>
        </p:txBody>
      </p:sp>
      <p:pic>
        <p:nvPicPr>
          <p:cNvPr id="3" name="Picture 2"/>
          <p:cNvPicPr>
            <a:picLocks noChangeAspect="1"/>
          </p:cNvPicPr>
          <p:nvPr/>
        </p:nvPicPr>
        <p:blipFill>
          <a:blip r:embed="rId3"/>
          <a:srcRect/>
          <a:stretch/>
        </p:blipFill>
        <p:spPr>
          <a:xfrm>
            <a:off x="5715000" y="0"/>
            <a:ext cx="3429000" cy="51435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TextBox 1"/>
          <p:cNvSpPr txBox="1"/>
          <p:nvPr/>
        </p:nvSpPr>
        <p:spPr>
          <a:xfrm>
            <a:off x="3886200" y="0"/>
            <a:ext cx="5029200" cy="5143500"/>
          </a:xfrm>
          <a:prstGeom prst="rect">
            <a:avLst/>
          </a:prstGeom>
          <a:noFill/>
        </p:spPr>
        <p:txBody>
          <a:bodyPr wrap="square" anchor="t">
            <a:normAutofit fontScale="92500" lnSpcReduction="10000"/>
          </a:bodyPr>
          <a:lstStyle/>
          <a:p>
            <a:endParaRPr/>
          </a:p>
          <a:p>
            <a:pPr algn="l">
              <a:spcAft>
                <a:spcPts val="1600"/>
              </a:spcAft>
              <a:defRPr sz="4200" b="1">
                <a:solidFill>
                  <a:srgbClr val="FFFFFF"/>
                </a:solidFill>
                <a:latin typeface="Roboto"/>
              </a:defRPr>
            </a:pPr>
            <a:r>
              <a:t>Simple Rules for Using AI Safely</a:t>
            </a:r>
          </a:p>
          <a:p>
            <a:pPr>
              <a:spcBef>
                <a:spcPts val="2500"/>
              </a:spcBef>
              <a:defRPr sz="1800">
                <a:latin typeface="Open_Sans"/>
              </a:defRPr>
            </a:pPr>
            <a:r>
              <a:rPr sz="2600" b="1">
                <a:solidFill>
                  <a:srgbClr val="FFFFFF"/>
                </a:solidFill>
              </a:rPr>
              <a:t>Don’t Share Personal Information</a:t>
            </a:r>
            <a:r>
              <a:rPr sz="1800" b="0">
                <a:solidFill>
                  <a:srgbClr val="CCCCCC"/>
                </a:solidFill>
              </a:rPr>
              <a:t> Avoid giving out your name, address, phone number, or financial details.</a:t>
            </a:r>
          </a:p>
          <a:p>
            <a:pPr>
              <a:spcBef>
                <a:spcPts val="2500"/>
              </a:spcBef>
              <a:defRPr sz="1800">
                <a:latin typeface="Open_Sans"/>
              </a:defRPr>
            </a:pPr>
            <a:r>
              <a:rPr sz="2600" b="1">
                <a:solidFill>
                  <a:srgbClr val="FFFFFF"/>
                </a:solidFill>
              </a:rPr>
              <a:t>Be Wary of Unknown Sources</a:t>
            </a:r>
            <a:r>
              <a:rPr sz="1800" b="0">
                <a:solidFill>
                  <a:srgbClr val="CCCCCC"/>
                </a:solidFill>
              </a:rPr>
              <a:t> Only interact with AI from trusted websites and companies.</a:t>
            </a:r>
          </a:p>
          <a:p>
            <a:pPr>
              <a:spcBef>
                <a:spcPts val="2500"/>
              </a:spcBef>
              <a:defRPr sz="1800">
                <a:latin typeface="Open_Sans"/>
              </a:defRPr>
            </a:pPr>
            <a:r>
              <a:rPr sz="2600" b="1">
                <a:solidFill>
                  <a:srgbClr val="FFFFFF"/>
                </a:solidFill>
              </a:rPr>
              <a:t>Think Before You Click</a:t>
            </a:r>
            <a:r>
              <a:rPr sz="1800" b="0">
                <a:solidFill>
                  <a:srgbClr val="CCCCCC"/>
                </a:solidFill>
              </a:rPr>
              <a:t> Check links and offers carefully to avoid scams or misleading information.</a:t>
            </a:r>
          </a:p>
        </p:txBody>
      </p:sp>
      <p:pic>
        <p:nvPicPr>
          <p:cNvPr id="3" name="Picture 2" descr="image.png"/>
          <p:cNvPicPr>
            <a:picLocks noChangeAspect="1"/>
          </p:cNvPicPr>
          <p:nvPr/>
        </p:nvPicPr>
        <p:blipFill>
          <a:blip r:embed="rId3"/>
          <a:stretch>
            <a:fillRect/>
          </a:stretch>
        </p:blipFill>
        <p:spPr>
          <a:xfrm>
            <a:off x="0" y="0"/>
            <a:ext cx="3657600" cy="51435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TextBox 1"/>
          <p:cNvSpPr txBox="1"/>
          <p:nvPr/>
        </p:nvSpPr>
        <p:spPr>
          <a:xfrm>
            <a:off x="228600" y="0"/>
            <a:ext cx="5029200" cy="5143500"/>
          </a:xfrm>
          <a:prstGeom prst="rect">
            <a:avLst/>
          </a:prstGeom>
          <a:noFill/>
        </p:spPr>
        <p:txBody>
          <a:bodyPr wrap="square" anchor="t">
            <a:normAutofit lnSpcReduction="10000"/>
          </a:bodyPr>
          <a:lstStyle/>
          <a:p>
            <a:endParaRPr/>
          </a:p>
          <a:p>
            <a:pPr algn="l">
              <a:spcAft>
                <a:spcPts val="1600"/>
              </a:spcAft>
              <a:defRPr sz="4200" b="1">
                <a:solidFill>
                  <a:srgbClr val="FFFFFF"/>
                </a:solidFill>
                <a:latin typeface="Roboto"/>
              </a:defRPr>
            </a:pPr>
            <a:r>
              <a:t>You Have Three Choices</a:t>
            </a:r>
          </a:p>
          <a:p>
            <a:pPr>
              <a:spcBef>
                <a:spcPts val="2500"/>
              </a:spcBef>
              <a:defRPr sz="1800">
                <a:latin typeface="Open_Sans"/>
              </a:defRPr>
            </a:pPr>
            <a:r>
              <a:rPr sz="2600" b="1">
                <a:solidFill>
                  <a:srgbClr val="FFFFFF"/>
                </a:solidFill>
              </a:rPr>
              <a:t>Ignore AI</a:t>
            </a:r>
            <a:r>
              <a:rPr sz="1800" b="0">
                <a:solidFill>
                  <a:srgbClr val="CCCCCC"/>
                </a:solidFill>
              </a:rPr>
              <a:t> Feel free to avoid using AI entirely if it doesn't interest you.</a:t>
            </a:r>
          </a:p>
          <a:p>
            <a:pPr>
              <a:spcBef>
                <a:spcPts val="2500"/>
              </a:spcBef>
              <a:defRPr sz="1800">
                <a:latin typeface="Open_Sans"/>
              </a:defRPr>
            </a:pPr>
            <a:r>
              <a:rPr sz="2600" b="1">
                <a:solidFill>
                  <a:srgbClr val="FFFFFF"/>
                </a:solidFill>
              </a:rPr>
              <a:t>Use Specific Features</a:t>
            </a:r>
            <a:r>
              <a:rPr sz="1800" b="0">
                <a:solidFill>
                  <a:srgbClr val="CCCCCC"/>
                </a:solidFill>
              </a:rPr>
              <a:t> Explore and use selected AI features that could make your life easier.</a:t>
            </a:r>
          </a:p>
          <a:p>
            <a:pPr>
              <a:spcBef>
                <a:spcPts val="2500"/>
              </a:spcBef>
              <a:defRPr sz="1800">
                <a:latin typeface="Open_Sans"/>
              </a:defRPr>
            </a:pPr>
            <a:r>
              <a:rPr sz="2600" b="1">
                <a:solidFill>
                  <a:srgbClr val="FFFFFF"/>
                </a:solidFill>
              </a:rPr>
              <a:t>Explore Further</a:t>
            </a:r>
            <a:r>
              <a:rPr sz="1800" b="0">
                <a:solidFill>
                  <a:srgbClr val="CCCCCC"/>
                </a:solidFill>
              </a:rPr>
              <a:t> Take time to learn more about AI, its benefits, and how it might help you.</a:t>
            </a:r>
          </a:p>
        </p:txBody>
      </p:sp>
      <p:pic>
        <p:nvPicPr>
          <p:cNvPr id="3" name="Picture 2" descr="image.png"/>
          <p:cNvPicPr>
            <a:picLocks noChangeAspect="1"/>
          </p:cNvPicPr>
          <p:nvPr/>
        </p:nvPicPr>
        <p:blipFill>
          <a:blip r:embed="rId3"/>
          <a:stretch>
            <a:fillRect/>
          </a:stretch>
        </p:blipFill>
        <p:spPr>
          <a:xfrm>
            <a:off x="5486400" y="0"/>
            <a:ext cx="3657600" cy="51435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TextBox 1"/>
          <p:cNvSpPr txBox="1"/>
          <p:nvPr/>
        </p:nvSpPr>
        <p:spPr>
          <a:xfrm>
            <a:off x="457200" y="1556087"/>
            <a:ext cx="8229600" cy="1015663"/>
          </a:xfrm>
          <a:prstGeom prst="rect">
            <a:avLst/>
          </a:prstGeom>
          <a:noFill/>
        </p:spPr>
        <p:txBody>
          <a:bodyPr wrap="square" anchor="t">
            <a:spAutoFit/>
          </a:bodyPr>
          <a:lstStyle/>
          <a:p>
            <a:endParaRPr dirty="0"/>
          </a:p>
          <a:p>
            <a:pPr algn="ctr">
              <a:spcAft>
                <a:spcPts val="1600"/>
              </a:spcAft>
              <a:defRPr sz="4200" b="1">
                <a:solidFill>
                  <a:srgbClr val="FFFFFF"/>
                </a:solidFill>
                <a:latin typeface="Roboto"/>
              </a:defRPr>
            </a:pPr>
            <a:r>
              <a:rPr lang="en-US" dirty="0"/>
              <a:t>Questions &amp; Answers</a:t>
            </a:r>
            <a:endParaRPr dirty="0"/>
          </a:p>
        </p:txBody>
      </p:sp>
      <p:pic>
        <p:nvPicPr>
          <p:cNvPr id="5" name="Picture 4" descr="A qr code on a white background&#10;&#10;AI-generated content may be incorrect.">
            <a:extLst>
              <a:ext uri="{FF2B5EF4-FFF2-40B4-BE49-F238E27FC236}">
                <a16:creationId xmlns:a16="http://schemas.microsoft.com/office/drawing/2014/main" xmlns="" id="{60CD78DB-15F2-3A1C-4EAA-C19E051F00D8}"/>
              </a:ext>
            </a:extLst>
          </p:cNvPr>
          <p:cNvPicPr>
            <a:picLocks noChangeAspect="1"/>
          </p:cNvPicPr>
          <p:nvPr/>
        </p:nvPicPr>
        <p:blipFill>
          <a:blip r:embed="rId2"/>
          <a:stretch>
            <a:fillRect/>
          </a:stretch>
        </p:blipFill>
        <p:spPr>
          <a:xfrm>
            <a:off x="3361067" y="2597628"/>
            <a:ext cx="2421866" cy="2421866"/>
          </a:xfrm>
          <a:prstGeom prst="rect">
            <a:avLst/>
          </a:prstGeom>
        </p:spPr>
      </p:pic>
      <p:pic>
        <p:nvPicPr>
          <p:cNvPr id="7" name="Picture 6" descr="A green and blue text on a black background&#10;&#10;AI-generated content may be incorrect.">
            <a:extLst>
              <a:ext uri="{FF2B5EF4-FFF2-40B4-BE49-F238E27FC236}">
                <a16:creationId xmlns:a16="http://schemas.microsoft.com/office/drawing/2014/main" xmlns="" id="{F2AEC80E-53F2-26AC-3E7D-DC5577931BFB}"/>
              </a:ext>
            </a:extLst>
          </p:cNvPr>
          <p:cNvPicPr>
            <a:picLocks noChangeAspect="1"/>
          </p:cNvPicPr>
          <p:nvPr/>
        </p:nvPicPr>
        <p:blipFill>
          <a:blip r:embed="rId3"/>
          <a:stretch>
            <a:fillRect/>
          </a:stretch>
        </p:blipFill>
        <p:spPr>
          <a:xfrm>
            <a:off x="1022170" y="-863304"/>
            <a:ext cx="7099660" cy="375166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TextBox 1"/>
          <p:cNvSpPr txBox="1"/>
          <p:nvPr/>
        </p:nvSpPr>
        <p:spPr>
          <a:xfrm>
            <a:off x="228600" y="0"/>
            <a:ext cx="5029200" cy="5143500"/>
          </a:xfrm>
          <a:prstGeom prst="rect">
            <a:avLst/>
          </a:prstGeom>
          <a:noFill/>
        </p:spPr>
        <p:txBody>
          <a:bodyPr wrap="square" anchor="t">
            <a:normAutofit fontScale="92500" lnSpcReduction="20000"/>
          </a:bodyPr>
          <a:lstStyle/>
          <a:p>
            <a:endParaRPr dirty="0"/>
          </a:p>
          <a:p>
            <a:pPr algn="l">
              <a:spcAft>
                <a:spcPts val="1600"/>
              </a:spcAft>
              <a:defRPr sz="4200" b="1">
                <a:solidFill>
                  <a:srgbClr val="FFFFFF"/>
                </a:solidFill>
                <a:latin typeface="Roboto"/>
              </a:defRPr>
            </a:pPr>
            <a:r>
              <a:rPr dirty="0"/>
              <a:t>Why We’re Here </a:t>
            </a:r>
            <a:r>
              <a:rPr dirty="0" smtClean="0"/>
              <a:t>Today</a:t>
            </a:r>
            <a:endParaRPr lang="en-US" dirty="0" smtClean="0"/>
          </a:p>
          <a:p>
            <a:pPr algn="l">
              <a:spcAft>
                <a:spcPts val="1600"/>
              </a:spcAft>
              <a:defRPr sz="4200" b="1">
                <a:solidFill>
                  <a:srgbClr val="FFFFFF"/>
                </a:solidFill>
                <a:latin typeface="Roboto"/>
              </a:defRPr>
            </a:pPr>
            <a:r>
              <a:rPr sz="2600" b="1" dirty="0" smtClean="0">
                <a:solidFill>
                  <a:srgbClr val="FFFFFF"/>
                </a:solidFill>
              </a:rPr>
              <a:t>Growing </a:t>
            </a:r>
            <a:r>
              <a:rPr sz="2600" b="1" dirty="0">
                <a:solidFill>
                  <a:srgbClr val="FFFFFF"/>
                </a:solidFill>
              </a:rPr>
              <a:t>Importance of AI</a:t>
            </a:r>
            <a:r>
              <a:rPr sz="1800" b="0" dirty="0">
                <a:solidFill>
                  <a:srgbClr val="CCCCCC"/>
                </a:solidFill>
              </a:rPr>
              <a:t> </a:t>
            </a:r>
            <a:r>
              <a:rPr sz="1800" b="0" dirty="0" err="1">
                <a:solidFill>
                  <a:srgbClr val="CCCCCC"/>
                </a:solidFill>
              </a:rPr>
              <a:t>AI</a:t>
            </a:r>
            <a:r>
              <a:rPr sz="1800" b="0" dirty="0">
                <a:solidFill>
                  <a:srgbClr val="CCCCCC"/>
                </a:solidFill>
              </a:rPr>
              <a:t> technologies are increasingly present in our daily routines, from </a:t>
            </a:r>
            <a:r>
              <a:rPr sz="1800" b="0" dirty="0" err="1">
                <a:solidFill>
                  <a:srgbClr val="CCCCCC"/>
                </a:solidFill>
              </a:rPr>
              <a:t>smartphones</a:t>
            </a:r>
            <a:r>
              <a:rPr sz="1800" b="0" dirty="0">
                <a:solidFill>
                  <a:srgbClr val="CCCCCC"/>
                </a:solidFill>
              </a:rPr>
              <a:t> to home appliances.</a:t>
            </a:r>
          </a:p>
          <a:p>
            <a:pPr>
              <a:spcBef>
                <a:spcPts val="2500"/>
              </a:spcBef>
              <a:defRPr sz="1800">
                <a:latin typeface="Open_Sans"/>
              </a:defRPr>
            </a:pPr>
            <a:r>
              <a:rPr sz="2600" b="1" dirty="0">
                <a:solidFill>
                  <a:srgbClr val="FFFFFF"/>
                </a:solidFill>
              </a:rPr>
              <a:t>Clarifying AI Concepts</a:t>
            </a:r>
            <a:r>
              <a:rPr sz="1800" b="0" dirty="0">
                <a:solidFill>
                  <a:srgbClr val="CCCCCC"/>
                </a:solidFill>
              </a:rPr>
              <a:t> Today's presentation will help explain what AI is and how it works.</a:t>
            </a:r>
          </a:p>
          <a:p>
            <a:pPr>
              <a:spcBef>
                <a:spcPts val="2500"/>
              </a:spcBef>
              <a:defRPr sz="1800">
                <a:latin typeface="Open_Sans"/>
              </a:defRPr>
            </a:pPr>
            <a:r>
              <a:rPr sz="2600" b="1" dirty="0">
                <a:solidFill>
                  <a:srgbClr val="FFFFFF"/>
                </a:solidFill>
              </a:rPr>
              <a:t>Addressing Concerns and Misconceptions</a:t>
            </a:r>
            <a:r>
              <a:rPr sz="1800" b="0" dirty="0">
                <a:solidFill>
                  <a:srgbClr val="CCCCCC"/>
                </a:solidFill>
              </a:rPr>
              <a:t> We aim to ease any worries about AI by providing straightforward information and answers.</a:t>
            </a:r>
          </a:p>
        </p:txBody>
      </p:sp>
      <p:pic>
        <p:nvPicPr>
          <p:cNvPr id="3" name="Picture 2" descr="image.png"/>
          <p:cNvPicPr>
            <a:picLocks noChangeAspect="1"/>
          </p:cNvPicPr>
          <p:nvPr/>
        </p:nvPicPr>
        <p:blipFill>
          <a:blip r:embed="rId3"/>
          <a:stretch>
            <a:fillRect/>
          </a:stretch>
        </p:blipFill>
        <p:spPr>
          <a:xfrm>
            <a:off x="5486400" y="0"/>
            <a:ext cx="3657600" cy="51435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TextBox 1"/>
          <p:cNvSpPr txBox="1"/>
          <p:nvPr/>
        </p:nvSpPr>
        <p:spPr>
          <a:xfrm>
            <a:off x="3886200" y="0"/>
            <a:ext cx="5029200" cy="5143500"/>
          </a:xfrm>
          <a:prstGeom prst="rect">
            <a:avLst/>
          </a:prstGeom>
          <a:noFill/>
        </p:spPr>
        <p:txBody>
          <a:bodyPr wrap="square" anchor="t">
            <a:normAutofit lnSpcReduction="10000"/>
          </a:bodyPr>
          <a:lstStyle/>
          <a:p>
            <a:endParaRPr dirty="0"/>
          </a:p>
          <a:p>
            <a:pPr algn="l">
              <a:spcAft>
                <a:spcPts val="1600"/>
              </a:spcAft>
              <a:defRPr sz="4200" b="1">
                <a:solidFill>
                  <a:srgbClr val="FFFFFF"/>
                </a:solidFill>
                <a:latin typeface="Roboto"/>
              </a:defRPr>
            </a:pPr>
            <a:r>
              <a:rPr dirty="0" smtClean="0"/>
              <a:t>Reassurance</a:t>
            </a:r>
            <a:endParaRPr lang="en-US" dirty="0" smtClean="0"/>
          </a:p>
          <a:p>
            <a:pPr algn="l">
              <a:spcAft>
                <a:spcPts val="1600"/>
              </a:spcAft>
              <a:defRPr sz="4200" b="1">
                <a:solidFill>
                  <a:srgbClr val="FFFFFF"/>
                </a:solidFill>
                <a:latin typeface="Roboto"/>
              </a:defRPr>
            </a:pPr>
            <a:r>
              <a:rPr sz="2600" b="1" dirty="0" smtClean="0">
                <a:solidFill>
                  <a:srgbClr val="FFFFFF"/>
                </a:solidFill>
              </a:rPr>
              <a:t>Familiar </a:t>
            </a:r>
            <a:r>
              <a:rPr sz="2600" b="1" dirty="0">
                <a:solidFill>
                  <a:srgbClr val="FFFFFF"/>
                </a:solidFill>
              </a:rPr>
              <a:t>Interface</a:t>
            </a:r>
            <a:r>
              <a:rPr sz="1800" b="0" dirty="0">
                <a:solidFill>
                  <a:srgbClr val="CCCCCC"/>
                </a:solidFill>
              </a:rPr>
              <a:t> Windows 11</a:t>
            </a:r>
            <a:r>
              <a:rPr lang="en-US" sz="1800" b="0" dirty="0">
                <a:solidFill>
                  <a:srgbClr val="CCCCCC"/>
                </a:solidFill>
              </a:rPr>
              <a:t> can</a:t>
            </a:r>
            <a:r>
              <a:rPr sz="1800" b="0" dirty="0">
                <a:solidFill>
                  <a:srgbClr val="CCCCCC"/>
                </a:solidFill>
              </a:rPr>
              <a:t> look and feels much like previous versions, making it easy to navigate.</a:t>
            </a:r>
          </a:p>
          <a:p>
            <a:pPr>
              <a:spcBef>
                <a:spcPts val="2500"/>
              </a:spcBef>
              <a:defRPr sz="1800">
                <a:latin typeface="Open_Sans"/>
              </a:defRPr>
            </a:pPr>
            <a:r>
              <a:rPr sz="2600" b="1" dirty="0">
                <a:solidFill>
                  <a:srgbClr val="FFFFFF"/>
                </a:solidFill>
              </a:rPr>
              <a:t>AI Features are Optional</a:t>
            </a:r>
            <a:r>
              <a:rPr sz="1800" b="0" dirty="0">
                <a:solidFill>
                  <a:srgbClr val="CCCCCC"/>
                </a:solidFill>
              </a:rPr>
              <a:t> You can choose to use AI features or ignore them completely.</a:t>
            </a:r>
          </a:p>
          <a:p>
            <a:pPr>
              <a:spcBef>
                <a:spcPts val="2500"/>
              </a:spcBef>
              <a:defRPr sz="1800">
                <a:latin typeface="Open_Sans"/>
              </a:defRPr>
            </a:pPr>
            <a:r>
              <a:rPr sz="2600" b="1" dirty="0">
                <a:solidFill>
                  <a:srgbClr val="FFFFFF"/>
                </a:solidFill>
              </a:rPr>
              <a:t>No Pressure to Change</a:t>
            </a:r>
            <a:r>
              <a:rPr sz="1800" b="0" dirty="0">
                <a:solidFill>
                  <a:srgbClr val="CCCCCC"/>
                </a:solidFill>
              </a:rPr>
              <a:t> Adapting to new technology is a personal choice; you can continue using your computer as you always have.</a:t>
            </a:r>
          </a:p>
        </p:txBody>
      </p:sp>
      <p:pic>
        <p:nvPicPr>
          <p:cNvPr id="5" name="Picture 4" descr="A group of elderly people sitting at desks&#10;&#10;AI-generated content may be incorrect.">
            <a:extLst>
              <a:ext uri="{FF2B5EF4-FFF2-40B4-BE49-F238E27FC236}">
                <a16:creationId xmlns:a16="http://schemas.microsoft.com/office/drawing/2014/main" xmlns="" id="{909EA408-89CD-12BD-7496-81CF6BA4DACD}"/>
              </a:ext>
            </a:extLst>
          </p:cNvPr>
          <p:cNvPicPr>
            <a:picLocks noChangeAspect="1"/>
          </p:cNvPicPr>
          <p:nvPr/>
        </p:nvPicPr>
        <p:blipFill>
          <a:blip r:embed="rId3"/>
          <a:stretch>
            <a:fillRect/>
          </a:stretch>
        </p:blipFill>
        <p:spPr>
          <a:xfrm>
            <a:off x="0" y="0"/>
            <a:ext cx="3429000" cy="51435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TextBox 1"/>
          <p:cNvSpPr txBox="1"/>
          <p:nvPr/>
        </p:nvSpPr>
        <p:spPr>
          <a:xfrm>
            <a:off x="228600" y="0"/>
            <a:ext cx="5029200" cy="5143500"/>
          </a:xfrm>
          <a:prstGeom prst="rect">
            <a:avLst/>
          </a:prstGeom>
          <a:noFill/>
        </p:spPr>
        <p:txBody>
          <a:bodyPr wrap="square" anchor="t">
            <a:normAutofit fontScale="92500" lnSpcReduction="10000"/>
          </a:bodyPr>
          <a:lstStyle/>
          <a:p>
            <a:endParaRPr dirty="0"/>
          </a:p>
          <a:p>
            <a:pPr algn="l">
              <a:spcAft>
                <a:spcPts val="1600"/>
              </a:spcAft>
              <a:defRPr sz="4200" b="1">
                <a:solidFill>
                  <a:srgbClr val="FFFFFF"/>
                </a:solidFill>
                <a:latin typeface="Roboto"/>
              </a:defRPr>
            </a:pPr>
            <a:r>
              <a:rPr dirty="0"/>
              <a:t>What Is AI? (Plain </a:t>
            </a:r>
            <a:r>
              <a:rPr dirty="0" smtClean="0"/>
              <a:t>English)</a:t>
            </a:r>
            <a:endParaRPr lang="en-US" dirty="0" smtClean="0"/>
          </a:p>
          <a:p>
            <a:pPr algn="l">
              <a:spcAft>
                <a:spcPts val="1600"/>
              </a:spcAft>
              <a:defRPr sz="4200" b="1">
                <a:solidFill>
                  <a:srgbClr val="FFFFFF"/>
                </a:solidFill>
                <a:latin typeface="Roboto"/>
              </a:defRPr>
            </a:pPr>
            <a:r>
              <a:rPr sz="2600" b="1" dirty="0" smtClean="0">
                <a:solidFill>
                  <a:srgbClr val="FFFFFF"/>
                </a:solidFill>
              </a:rPr>
              <a:t>Simple </a:t>
            </a:r>
            <a:r>
              <a:rPr sz="2600" b="1" dirty="0">
                <a:solidFill>
                  <a:srgbClr val="FFFFFF"/>
                </a:solidFill>
              </a:rPr>
              <a:t>Definition</a:t>
            </a:r>
            <a:r>
              <a:rPr sz="1800" b="0" dirty="0">
                <a:solidFill>
                  <a:srgbClr val="CCCCCC"/>
                </a:solidFill>
              </a:rPr>
              <a:t> Artificial Intelligence, or AI, refers to computer programs that can perform tasks to make our lives easier.</a:t>
            </a:r>
          </a:p>
          <a:p>
            <a:pPr>
              <a:spcBef>
                <a:spcPts val="2500"/>
              </a:spcBef>
              <a:defRPr sz="1800">
                <a:latin typeface="Open_Sans"/>
              </a:defRPr>
            </a:pPr>
            <a:r>
              <a:rPr sz="2600" b="1" dirty="0">
                <a:solidFill>
                  <a:srgbClr val="FFFFFF"/>
                </a:solidFill>
              </a:rPr>
              <a:t>Pattern Recognition</a:t>
            </a:r>
            <a:r>
              <a:rPr sz="1800" b="0" dirty="0">
                <a:solidFill>
                  <a:srgbClr val="CCCCCC"/>
                </a:solidFill>
              </a:rPr>
              <a:t> AI identifies patterns based on rules set by humans, allowing it to learn from data.</a:t>
            </a:r>
          </a:p>
          <a:p>
            <a:pPr>
              <a:spcBef>
                <a:spcPts val="2500"/>
              </a:spcBef>
              <a:defRPr sz="1800">
                <a:latin typeface="Open_Sans"/>
              </a:defRPr>
            </a:pPr>
            <a:r>
              <a:rPr sz="2600" b="1" dirty="0">
                <a:solidFill>
                  <a:srgbClr val="FFFFFF"/>
                </a:solidFill>
              </a:rPr>
              <a:t>No Independent Thinking</a:t>
            </a:r>
            <a:r>
              <a:rPr sz="1800" b="0" dirty="0">
                <a:solidFill>
                  <a:srgbClr val="CCCCCC"/>
                </a:solidFill>
              </a:rPr>
              <a:t> It's important to know that AI does not think or make decisions like humans; it follows programmed instructions.</a:t>
            </a:r>
          </a:p>
        </p:txBody>
      </p:sp>
      <p:pic>
        <p:nvPicPr>
          <p:cNvPr id="3" name="Picture 2"/>
          <p:cNvPicPr>
            <a:picLocks noChangeAspect="1"/>
          </p:cNvPicPr>
          <p:nvPr/>
        </p:nvPicPr>
        <p:blipFill>
          <a:blip r:embed="rId3"/>
          <a:srcRect/>
          <a:stretch/>
        </p:blipFill>
        <p:spPr>
          <a:xfrm>
            <a:off x="5715000" y="0"/>
            <a:ext cx="3429000" cy="51435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TextBox 1"/>
          <p:cNvSpPr txBox="1"/>
          <p:nvPr/>
        </p:nvSpPr>
        <p:spPr>
          <a:xfrm>
            <a:off x="3886200" y="0"/>
            <a:ext cx="5029200" cy="5143500"/>
          </a:xfrm>
          <a:prstGeom prst="rect">
            <a:avLst/>
          </a:prstGeom>
          <a:noFill/>
        </p:spPr>
        <p:txBody>
          <a:bodyPr wrap="square" anchor="t">
            <a:normAutofit fontScale="92500" lnSpcReduction="10000"/>
          </a:bodyPr>
          <a:lstStyle/>
          <a:p>
            <a:endParaRPr dirty="0"/>
          </a:p>
          <a:p>
            <a:pPr algn="l">
              <a:spcAft>
                <a:spcPts val="1600"/>
              </a:spcAft>
              <a:defRPr sz="4200" b="1">
                <a:solidFill>
                  <a:srgbClr val="FFFFFF"/>
                </a:solidFill>
                <a:latin typeface="Roboto"/>
              </a:defRPr>
            </a:pPr>
            <a:r>
              <a:rPr dirty="0"/>
              <a:t>AI You’ve Already </a:t>
            </a:r>
            <a:r>
              <a:rPr dirty="0" smtClean="0"/>
              <a:t>Used</a:t>
            </a:r>
            <a:endParaRPr lang="en-US" dirty="0" smtClean="0"/>
          </a:p>
          <a:p>
            <a:pPr algn="l">
              <a:spcAft>
                <a:spcPts val="1600"/>
              </a:spcAft>
              <a:defRPr sz="4200" b="1">
                <a:solidFill>
                  <a:srgbClr val="FFFFFF"/>
                </a:solidFill>
                <a:latin typeface="Roboto"/>
              </a:defRPr>
            </a:pPr>
            <a:r>
              <a:rPr sz="2600" b="1" dirty="0" smtClean="0">
                <a:solidFill>
                  <a:srgbClr val="FFFFFF"/>
                </a:solidFill>
              </a:rPr>
              <a:t>Email </a:t>
            </a:r>
            <a:r>
              <a:rPr sz="2600" b="1" dirty="0">
                <a:solidFill>
                  <a:srgbClr val="FFFFFF"/>
                </a:solidFill>
              </a:rPr>
              <a:t>Spam Filters</a:t>
            </a:r>
            <a:r>
              <a:rPr sz="1800" b="0" dirty="0">
                <a:solidFill>
                  <a:srgbClr val="CCCCCC"/>
                </a:solidFill>
              </a:rPr>
              <a:t> Automatically sorts and filters unwanted emails, helping keep your inbox organized.</a:t>
            </a:r>
          </a:p>
          <a:p>
            <a:pPr>
              <a:spcBef>
                <a:spcPts val="2500"/>
              </a:spcBef>
              <a:defRPr sz="1800">
                <a:latin typeface="Open_Sans"/>
              </a:defRPr>
            </a:pPr>
            <a:r>
              <a:rPr sz="2600" b="1" dirty="0">
                <a:solidFill>
                  <a:srgbClr val="FFFFFF"/>
                </a:solidFill>
              </a:rPr>
              <a:t>Autocorrect Features</a:t>
            </a:r>
            <a:r>
              <a:rPr sz="1800" b="0" dirty="0">
                <a:solidFill>
                  <a:srgbClr val="CCCCCC"/>
                </a:solidFill>
              </a:rPr>
              <a:t> Corrects spelling and grammar mistakes in text messages or emails, making communication easier.</a:t>
            </a:r>
          </a:p>
          <a:p>
            <a:pPr>
              <a:spcBef>
                <a:spcPts val="2500"/>
              </a:spcBef>
              <a:defRPr sz="1800">
                <a:latin typeface="Open_Sans"/>
              </a:defRPr>
            </a:pPr>
            <a:r>
              <a:rPr sz="2600" b="1" dirty="0">
                <a:solidFill>
                  <a:srgbClr val="FFFFFF"/>
                </a:solidFill>
              </a:rPr>
              <a:t>Photo Recognition Technology</a:t>
            </a:r>
            <a:r>
              <a:rPr sz="1800" b="0" dirty="0">
                <a:solidFill>
                  <a:srgbClr val="CCCCCC"/>
                </a:solidFill>
              </a:rPr>
              <a:t> Identifies and organizes photos based on faces or objects, simplifying photo management.</a:t>
            </a:r>
          </a:p>
        </p:txBody>
      </p:sp>
      <p:pic>
        <p:nvPicPr>
          <p:cNvPr id="3" name="Picture 2" descr="image.png"/>
          <p:cNvPicPr>
            <a:picLocks noChangeAspect="1"/>
          </p:cNvPicPr>
          <p:nvPr/>
        </p:nvPicPr>
        <p:blipFill>
          <a:blip r:embed="rId3"/>
          <a:stretch>
            <a:fillRect/>
          </a:stretch>
        </p:blipFill>
        <p:spPr>
          <a:xfrm>
            <a:off x="0" y="0"/>
            <a:ext cx="3657600" cy="51435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TextBox 1"/>
          <p:cNvSpPr txBox="1"/>
          <p:nvPr/>
        </p:nvSpPr>
        <p:spPr>
          <a:xfrm>
            <a:off x="228600" y="0"/>
            <a:ext cx="5029200" cy="5143500"/>
          </a:xfrm>
          <a:prstGeom prst="rect">
            <a:avLst/>
          </a:prstGeom>
          <a:noFill/>
        </p:spPr>
        <p:txBody>
          <a:bodyPr wrap="square" anchor="t">
            <a:normAutofit/>
          </a:bodyPr>
          <a:lstStyle/>
          <a:p>
            <a:endParaRPr dirty="0"/>
          </a:p>
          <a:p>
            <a:pPr algn="l">
              <a:spcAft>
                <a:spcPts val="1600"/>
              </a:spcAft>
              <a:defRPr sz="4200" b="1">
                <a:solidFill>
                  <a:srgbClr val="FFFFFF"/>
                </a:solidFill>
                <a:latin typeface="Roboto"/>
              </a:defRPr>
            </a:pPr>
            <a:r>
              <a:rPr dirty="0"/>
              <a:t>Where AI Shows Up in Windows </a:t>
            </a:r>
            <a:r>
              <a:rPr dirty="0" smtClean="0"/>
              <a:t>11</a:t>
            </a:r>
            <a:endParaRPr lang="en-US" dirty="0" smtClean="0"/>
          </a:p>
          <a:p>
            <a:pPr algn="l">
              <a:spcAft>
                <a:spcPts val="1600"/>
              </a:spcAft>
              <a:defRPr sz="4200" b="1">
                <a:solidFill>
                  <a:srgbClr val="FFFFFF"/>
                </a:solidFill>
                <a:latin typeface="Roboto"/>
              </a:defRPr>
            </a:pPr>
            <a:r>
              <a:rPr sz="2600" b="1" dirty="0" smtClean="0">
                <a:solidFill>
                  <a:srgbClr val="FFFFFF"/>
                </a:solidFill>
              </a:rPr>
              <a:t>Search </a:t>
            </a:r>
            <a:r>
              <a:rPr sz="2600" b="1" dirty="0">
                <a:solidFill>
                  <a:srgbClr val="FFFFFF"/>
                </a:solidFill>
              </a:rPr>
              <a:t>Suggestions</a:t>
            </a:r>
            <a:r>
              <a:rPr sz="1800" b="0" dirty="0">
                <a:solidFill>
                  <a:srgbClr val="CCCCCC"/>
                </a:solidFill>
              </a:rPr>
              <a:t> AI enhances search results, providing more relevant options as you </a:t>
            </a:r>
            <a:r>
              <a:rPr sz="1800" b="0" dirty="0" smtClean="0">
                <a:solidFill>
                  <a:srgbClr val="CCCCCC"/>
                </a:solidFill>
              </a:rPr>
              <a:t>type.</a:t>
            </a:r>
            <a:endParaRPr lang="en-US" sz="1800" b="0" dirty="0" smtClean="0">
              <a:solidFill>
                <a:srgbClr val="CCCCCC"/>
              </a:solidFill>
            </a:endParaRPr>
          </a:p>
          <a:p>
            <a:pPr algn="l">
              <a:spcAft>
                <a:spcPts val="1600"/>
              </a:spcAft>
              <a:defRPr sz="4200" b="1">
                <a:solidFill>
                  <a:srgbClr val="FFFFFF"/>
                </a:solidFill>
                <a:latin typeface="Roboto"/>
              </a:defRPr>
            </a:pPr>
            <a:r>
              <a:rPr sz="2600" b="1" dirty="0" smtClean="0">
                <a:solidFill>
                  <a:srgbClr val="FFFFFF"/>
                </a:solidFill>
              </a:rPr>
              <a:t>Photos </a:t>
            </a:r>
            <a:r>
              <a:rPr sz="2600" b="1" dirty="0">
                <a:solidFill>
                  <a:srgbClr val="FFFFFF"/>
                </a:solidFill>
              </a:rPr>
              <a:t>App Functionality</a:t>
            </a:r>
            <a:r>
              <a:rPr sz="1800" b="0" dirty="0">
                <a:solidFill>
                  <a:srgbClr val="CCCCCC"/>
                </a:solidFill>
              </a:rPr>
              <a:t> AI helps organize and edit photos, suggesting improvements </a:t>
            </a:r>
            <a:r>
              <a:rPr sz="1800" b="0" dirty="0" smtClean="0">
                <a:solidFill>
                  <a:srgbClr val="CCCCCC"/>
                </a:solidFill>
              </a:rPr>
              <a:t>automatically.</a:t>
            </a:r>
            <a:endParaRPr lang="en-US" sz="1800" b="0" dirty="0" smtClean="0">
              <a:solidFill>
                <a:srgbClr val="CCCCCC"/>
              </a:solidFill>
            </a:endParaRPr>
          </a:p>
          <a:p>
            <a:pPr algn="l">
              <a:spcAft>
                <a:spcPts val="1600"/>
              </a:spcAft>
              <a:defRPr sz="4200" b="1">
                <a:solidFill>
                  <a:srgbClr val="FFFFFF"/>
                </a:solidFill>
                <a:latin typeface="Roboto"/>
              </a:defRPr>
            </a:pPr>
            <a:r>
              <a:rPr sz="2600" b="1" dirty="0" smtClean="0">
                <a:solidFill>
                  <a:srgbClr val="FFFFFF"/>
                </a:solidFill>
              </a:rPr>
              <a:t>Voice </a:t>
            </a:r>
            <a:r>
              <a:rPr sz="2600" b="1" dirty="0">
                <a:solidFill>
                  <a:srgbClr val="FFFFFF"/>
                </a:solidFill>
              </a:rPr>
              <a:t>Typing</a:t>
            </a:r>
            <a:r>
              <a:rPr sz="1800" b="0" dirty="0">
                <a:solidFill>
                  <a:srgbClr val="CCCCCC"/>
                </a:solidFill>
              </a:rPr>
              <a:t> AI enables voice-to-text functionality, allowing easier text input without typing.</a:t>
            </a:r>
          </a:p>
        </p:txBody>
      </p:sp>
      <p:pic>
        <p:nvPicPr>
          <p:cNvPr id="3" name="Picture 2" descr="image.png"/>
          <p:cNvPicPr>
            <a:picLocks noChangeAspect="1"/>
          </p:cNvPicPr>
          <p:nvPr/>
        </p:nvPicPr>
        <p:blipFill>
          <a:blip r:embed="rId3"/>
          <a:stretch>
            <a:fillRect/>
          </a:stretch>
        </p:blipFill>
        <p:spPr>
          <a:xfrm>
            <a:off x="5486400" y="0"/>
            <a:ext cx="3657600" cy="51435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TextBox 1"/>
          <p:cNvSpPr txBox="1"/>
          <p:nvPr/>
        </p:nvSpPr>
        <p:spPr>
          <a:xfrm>
            <a:off x="3886200" y="0"/>
            <a:ext cx="5029200" cy="5143500"/>
          </a:xfrm>
          <a:prstGeom prst="rect">
            <a:avLst/>
          </a:prstGeom>
          <a:noFill/>
        </p:spPr>
        <p:txBody>
          <a:bodyPr wrap="square" anchor="t">
            <a:normAutofit lnSpcReduction="10000"/>
          </a:bodyPr>
          <a:lstStyle/>
          <a:p>
            <a:endParaRPr dirty="0"/>
          </a:p>
          <a:p>
            <a:pPr algn="l">
              <a:spcAft>
                <a:spcPts val="1600"/>
              </a:spcAft>
              <a:defRPr sz="4200" b="1">
                <a:solidFill>
                  <a:srgbClr val="FFFFFF"/>
                </a:solidFill>
                <a:latin typeface="Roboto"/>
              </a:defRPr>
            </a:pPr>
            <a:r>
              <a:rPr dirty="0"/>
              <a:t>Important </a:t>
            </a:r>
            <a:r>
              <a:rPr dirty="0" smtClean="0"/>
              <a:t>Reassurance</a:t>
            </a:r>
            <a:endParaRPr lang="en-US" dirty="0" smtClean="0"/>
          </a:p>
          <a:p>
            <a:pPr algn="l">
              <a:spcAft>
                <a:spcPts val="1600"/>
              </a:spcAft>
              <a:defRPr sz="4200" b="1">
                <a:solidFill>
                  <a:srgbClr val="FFFFFF"/>
                </a:solidFill>
                <a:latin typeface="Roboto"/>
              </a:defRPr>
            </a:pPr>
            <a:r>
              <a:rPr sz="2600" b="1" dirty="0" smtClean="0">
                <a:solidFill>
                  <a:srgbClr val="FFFFFF"/>
                </a:solidFill>
              </a:rPr>
              <a:t>AI </a:t>
            </a:r>
            <a:r>
              <a:rPr sz="2600" b="1" dirty="0">
                <a:solidFill>
                  <a:srgbClr val="FFFFFF"/>
                </a:solidFill>
              </a:rPr>
              <a:t>Features Are Optional</a:t>
            </a:r>
            <a:r>
              <a:rPr sz="1800" b="0" dirty="0">
                <a:solidFill>
                  <a:srgbClr val="CCCCCC"/>
                </a:solidFill>
              </a:rPr>
              <a:t> Most AI features in Windows 11 are not required and can be easily turned </a:t>
            </a:r>
            <a:r>
              <a:rPr sz="1800" b="0" dirty="0" smtClean="0">
                <a:solidFill>
                  <a:srgbClr val="CCCCCC"/>
                </a:solidFill>
              </a:rPr>
              <a:t>off.</a:t>
            </a:r>
            <a:endParaRPr lang="en-US" sz="1800" b="0" dirty="0" smtClean="0">
              <a:solidFill>
                <a:srgbClr val="CCCCCC"/>
              </a:solidFill>
            </a:endParaRPr>
          </a:p>
          <a:p>
            <a:pPr algn="l">
              <a:spcAft>
                <a:spcPts val="1600"/>
              </a:spcAft>
              <a:defRPr sz="4200" b="1">
                <a:solidFill>
                  <a:srgbClr val="FFFFFF"/>
                </a:solidFill>
                <a:latin typeface="Roboto"/>
              </a:defRPr>
            </a:pPr>
            <a:r>
              <a:rPr sz="2600" b="1" dirty="0" smtClean="0">
                <a:solidFill>
                  <a:srgbClr val="FFFFFF"/>
                </a:solidFill>
              </a:rPr>
              <a:t>No </a:t>
            </a:r>
            <a:r>
              <a:rPr sz="2600" b="1" dirty="0">
                <a:solidFill>
                  <a:srgbClr val="FFFFFF"/>
                </a:solidFill>
              </a:rPr>
              <a:t>Impact on Performance</a:t>
            </a:r>
            <a:r>
              <a:rPr sz="1800" b="0" dirty="0">
                <a:solidFill>
                  <a:srgbClr val="CCCCCC"/>
                </a:solidFill>
              </a:rPr>
              <a:t> Your system will perform well even if you choose not to use any AI </a:t>
            </a:r>
            <a:r>
              <a:rPr sz="1800" b="0" dirty="0" smtClean="0">
                <a:solidFill>
                  <a:srgbClr val="CCCCCC"/>
                </a:solidFill>
              </a:rPr>
              <a:t>functionalities.</a:t>
            </a:r>
            <a:endParaRPr lang="en-US" sz="1800" b="0" dirty="0" smtClean="0">
              <a:solidFill>
                <a:srgbClr val="CCCCCC"/>
              </a:solidFill>
            </a:endParaRPr>
          </a:p>
          <a:p>
            <a:pPr algn="l">
              <a:spcAft>
                <a:spcPts val="1600"/>
              </a:spcAft>
              <a:defRPr sz="4200" b="1">
                <a:solidFill>
                  <a:srgbClr val="FFFFFF"/>
                </a:solidFill>
                <a:latin typeface="Roboto"/>
              </a:defRPr>
            </a:pPr>
            <a:r>
              <a:rPr sz="2600" b="1" dirty="0" smtClean="0">
                <a:solidFill>
                  <a:srgbClr val="FFFFFF"/>
                </a:solidFill>
              </a:rPr>
              <a:t>Windows </a:t>
            </a:r>
            <a:r>
              <a:rPr sz="2600" b="1" dirty="0">
                <a:solidFill>
                  <a:srgbClr val="FFFFFF"/>
                </a:solidFill>
              </a:rPr>
              <a:t>Works Well Without AI</a:t>
            </a:r>
            <a:r>
              <a:rPr sz="1800" b="0" dirty="0">
                <a:solidFill>
                  <a:srgbClr val="CCCCCC"/>
                </a:solidFill>
              </a:rPr>
              <a:t> Windows 11 will continue to operate effectively without engaging AI features.</a:t>
            </a:r>
          </a:p>
        </p:txBody>
      </p:sp>
      <p:pic>
        <p:nvPicPr>
          <p:cNvPr id="5" name="Picture 4" descr="A person and person sitting at a table with a computer&#10;&#10;AI-generated content may be incorrect.">
            <a:extLst>
              <a:ext uri="{FF2B5EF4-FFF2-40B4-BE49-F238E27FC236}">
                <a16:creationId xmlns:a16="http://schemas.microsoft.com/office/drawing/2014/main" xmlns="" id="{C94ECE1B-5074-E3DF-DC79-5AFC7D87EFE1}"/>
              </a:ext>
            </a:extLst>
          </p:cNvPr>
          <p:cNvPicPr>
            <a:picLocks noChangeAspect="1"/>
          </p:cNvPicPr>
          <p:nvPr/>
        </p:nvPicPr>
        <p:blipFill>
          <a:blip r:embed="rId3"/>
          <a:stretch>
            <a:fillRect/>
          </a:stretch>
        </p:blipFill>
        <p:spPr>
          <a:xfrm>
            <a:off x="0" y="0"/>
            <a:ext cx="3429000" cy="51435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TextBox 1"/>
          <p:cNvSpPr txBox="1"/>
          <p:nvPr/>
        </p:nvSpPr>
        <p:spPr>
          <a:xfrm>
            <a:off x="228600" y="0"/>
            <a:ext cx="5029200" cy="5143500"/>
          </a:xfrm>
          <a:prstGeom prst="rect">
            <a:avLst/>
          </a:prstGeom>
          <a:noFill/>
        </p:spPr>
        <p:txBody>
          <a:bodyPr wrap="square" anchor="t">
            <a:normAutofit fontScale="92500" lnSpcReduction="20000"/>
          </a:bodyPr>
          <a:lstStyle/>
          <a:p>
            <a:endParaRPr/>
          </a:p>
          <a:p>
            <a:pPr algn="l">
              <a:spcAft>
                <a:spcPts val="1600"/>
              </a:spcAft>
              <a:defRPr sz="4200" b="1">
                <a:solidFill>
                  <a:srgbClr val="FFFFFF"/>
                </a:solidFill>
                <a:latin typeface="Roboto"/>
              </a:defRPr>
            </a:pPr>
            <a:r>
              <a:t>How AI Can Help (The Good)</a:t>
            </a:r>
          </a:p>
          <a:p>
            <a:pPr>
              <a:spcBef>
                <a:spcPts val="2500"/>
              </a:spcBef>
              <a:defRPr sz="1800">
                <a:latin typeface="Open_Sans"/>
              </a:defRPr>
            </a:pPr>
            <a:r>
              <a:rPr sz="2600" b="1">
                <a:solidFill>
                  <a:srgbClr val="FFFFFF"/>
                </a:solidFill>
              </a:rPr>
              <a:t>Reduces Typing Effort</a:t>
            </a:r>
            <a:r>
              <a:rPr sz="1800" b="0">
                <a:solidFill>
                  <a:srgbClr val="CCCCCC"/>
                </a:solidFill>
              </a:rPr>
              <a:t> AI tools can help seniors write emails and messages faster with voice-to-text features.</a:t>
            </a:r>
          </a:p>
          <a:p>
            <a:pPr>
              <a:spcBef>
                <a:spcPts val="2500"/>
              </a:spcBef>
              <a:defRPr sz="1800">
                <a:latin typeface="Open_Sans"/>
              </a:defRPr>
            </a:pPr>
            <a:r>
              <a:rPr sz="2600" b="1">
                <a:solidFill>
                  <a:srgbClr val="FFFFFF"/>
                </a:solidFill>
              </a:rPr>
              <a:t>Improves Search Functionality</a:t>
            </a:r>
            <a:r>
              <a:rPr sz="1800" b="0">
                <a:solidFill>
                  <a:srgbClr val="CCCCCC"/>
                </a:solidFill>
              </a:rPr>
              <a:t> AI enhances search engines to provide more relevant results, making it easier to find information.</a:t>
            </a:r>
          </a:p>
          <a:p>
            <a:pPr>
              <a:spcBef>
                <a:spcPts val="2500"/>
              </a:spcBef>
              <a:defRPr sz="1800">
                <a:latin typeface="Open_Sans"/>
              </a:defRPr>
            </a:pPr>
            <a:r>
              <a:rPr sz="2600" b="1">
                <a:solidFill>
                  <a:srgbClr val="FFFFFF"/>
                </a:solidFill>
              </a:rPr>
              <a:t>Aids Photo Organization</a:t>
            </a:r>
            <a:r>
              <a:rPr sz="1800" b="0">
                <a:solidFill>
                  <a:srgbClr val="CCCCCC"/>
                </a:solidFill>
              </a:rPr>
              <a:t> AI can automatically sort and tag photos, helping seniors keep their digital memories organized.</a:t>
            </a:r>
          </a:p>
        </p:txBody>
      </p:sp>
      <p:pic>
        <p:nvPicPr>
          <p:cNvPr id="5" name="Picture 4" descr="A group of old people looking at a computer&#10;&#10;AI-generated content may be incorrect.">
            <a:extLst>
              <a:ext uri="{FF2B5EF4-FFF2-40B4-BE49-F238E27FC236}">
                <a16:creationId xmlns:a16="http://schemas.microsoft.com/office/drawing/2014/main" xmlns="" id="{5C312CF7-6CAB-489F-4BD1-D73B2A1CC20F}"/>
              </a:ext>
            </a:extLst>
          </p:cNvPr>
          <p:cNvPicPr>
            <a:picLocks noChangeAspect="1"/>
          </p:cNvPicPr>
          <p:nvPr/>
        </p:nvPicPr>
        <p:blipFill>
          <a:blip r:embed="rId3"/>
          <a:stretch>
            <a:fillRect/>
          </a:stretch>
        </p:blipFill>
        <p:spPr>
          <a:xfrm>
            <a:off x="5715000" y="9705"/>
            <a:ext cx="3429000" cy="51435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B1B1B"/>
        </a:solidFill>
        <a:effectLst/>
      </p:bgPr>
    </p:bg>
    <p:spTree>
      <p:nvGrpSpPr>
        <p:cNvPr id="1" name=""/>
        <p:cNvGrpSpPr/>
        <p:nvPr/>
      </p:nvGrpSpPr>
      <p:grpSpPr>
        <a:xfrm>
          <a:off x="0" y="0"/>
          <a:ext cx="0" cy="0"/>
          <a:chOff x="0" y="0"/>
          <a:chExt cx="0" cy="0"/>
        </a:xfrm>
      </p:grpSpPr>
      <p:sp>
        <p:nvSpPr>
          <p:cNvPr id="2" name="TextBox 1"/>
          <p:cNvSpPr txBox="1"/>
          <p:nvPr/>
        </p:nvSpPr>
        <p:spPr>
          <a:xfrm>
            <a:off x="3886200" y="0"/>
            <a:ext cx="5029200" cy="5143500"/>
          </a:xfrm>
          <a:prstGeom prst="rect">
            <a:avLst/>
          </a:prstGeom>
          <a:noFill/>
        </p:spPr>
        <p:txBody>
          <a:bodyPr wrap="square" anchor="t">
            <a:normAutofit fontScale="92500" lnSpcReduction="10000"/>
          </a:bodyPr>
          <a:lstStyle/>
          <a:p>
            <a:endParaRPr/>
          </a:p>
          <a:p>
            <a:pPr algn="l">
              <a:spcAft>
                <a:spcPts val="1600"/>
              </a:spcAft>
              <a:defRPr sz="4200" b="1">
                <a:solidFill>
                  <a:srgbClr val="FFFFFF"/>
                </a:solidFill>
                <a:latin typeface="Roboto"/>
              </a:defRPr>
            </a:pPr>
            <a:r>
              <a:t>Real Benefits for Seniors</a:t>
            </a:r>
          </a:p>
          <a:p>
            <a:pPr>
              <a:spcBef>
                <a:spcPts val="2500"/>
              </a:spcBef>
              <a:defRPr sz="1800">
                <a:latin typeface="Open_Sans"/>
              </a:defRPr>
            </a:pPr>
            <a:r>
              <a:rPr sz="2600" b="1">
                <a:solidFill>
                  <a:srgbClr val="FFFFFF"/>
                </a:solidFill>
              </a:rPr>
              <a:t>Voice Typing</a:t>
            </a:r>
            <a:r>
              <a:rPr sz="1800" b="0">
                <a:solidFill>
                  <a:srgbClr val="CCCCCC"/>
                </a:solidFill>
              </a:rPr>
              <a:t> Seniors can easily dictate text using voice recognition, reducing the need for typing.</a:t>
            </a:r>
          </a:p>
          <a:p>
            <a:pPr>
              <a:spcBef>
                <a:spcPts val="2500"/>
              </a:spcBef>
              <a:defRPr sz="1800">
                <a:latin typeface="Open_Sans"/>
              </a:defRPr>
            </a:pPr>
            <a:r>
              <a:rPr sz="2600" b="1">
                <a:solidFill>
                  <a:srgbClr val="FFFFFF"/>
                </a:solidFill>
              </a:rPr>
              <a:t>Assistance with File Retrieval</a:t>
            </a:r>
            <a:r>
              <a:rPr sz="1800" b="0">
                <a:solidFill>
                  <a:srgbClr val="CCCCCC"/>
                </a:solidFill>
              </a:rPr>
              <a:t> AI can help locate documents and photos quickly, saving time and effort.</a:t>
            </a:r>
          </a:p>
          <a:p>
            <a:pPr>
              <a:spcBef>
                <a:spcPts val="2500"/>
              </a:spcBef>
              <a:defRPr sz="1800">
                <a:latin typeface="Open_Sans"/>
              </a:defRPr>
            </a:pPr>
            <a:r>
              <a:rPr sz="2600" b="1">
                <a:solidFill>
                  <a:srgbClr val="FFFFFF"/>
                </a:solidFill>
              </a:rPr>
              <a:t>Reading Support</a:t>
            </a:r>
            <a:r>
              <a:rPr sz="1800" b="0">
                <a:solidFill>
                  <a:srgbClr val="CCCCCC"/>
                </a:solidFill>
              </a:rPr>
              <a:t> AI can read text aloud, helping those with vision impairments to engage with books and articles.</a:t>
            </a:r>
          </a:p>
        </p:txBody>
      </p:sp>
      <p:pic>
        <p:nvPicPr>
          <p:cNvPr id="3" name="Picture 2" descr="image.png"/>
          <p:cNvPicPr>
            <a:picLocks noChangeAspect="1"/>
          </p:cNvPicPr>
          <p:nvPr/>
        </p:nvPicPr>
        <p:blipFill>
          <a:blip r:embed="rId3"/>
          <a:stretch>
            <a:fillRect/>
          </a:stretch>
        </p:blipFill>
        <p:spPr>
          <a:xfrm>
            <a:off x="0" y="0"/>
            <a:ext cx="3657600" cy="51435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2013 - 2022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120</TotalTime>
  <Words>1677</Words>
  <Application>Microsoft Office PowerPoint</Application>
  <PresentationFormat>On-screen Show (16:9)</PresentationFormat>
  <Paragraphs>105</Paragraphs>
  <Slides>17</Slides>
  <Notes>15</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Owner</cp:lastModifiedBy>
  <cp:revision>8</cp:revision>
  <dcterms:modified xsi:type="dcterms:W3CDTF">2026-01-20T06:15:37Z</dcterms:modified>
</cp:coreProperties>
</file>