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87" r:id="rId2"/>
    <p:sldId id="294" r:id="rId3"/>
    <p:sldId id="306" r:id="rId4"/>
    <p:sldId id="273" r:id="rId5"/>
    <p:sldId id="296" r:id="rId6"/>
  </p:sldIdLst>
  <p:sldSz cx="4572000" cy="6400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35"/>
    <p:restoredTop sz="94658"/>
  </p:normalViewPr>
  <p:slideViewPr>
    <p:cSldViewPr snapToGrid="0">
      <p:cViewPr varScale="1">
        <p:scale>
          <a:sx n="124" d="100"/>
          <a:sy n="124" d="100"/>
        </p:scale>
        <p:origin x="35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030208-0962-364B-8655-103B8DE9AE49}" type="datetimeFigureOut">
              <a:rPr lang="en-US" smtClean="0"/>
              <a:t>7/8/26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7275" y="1143000"/>
            <a:ext cx="2203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D65406-177E-F142-86EE-7723E2D5C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957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26694" rtl="0" eaLnBrk="1" latinLnBrk="0" hangingPunct="1">
      <a:defRPr sz="691" kern="1200">
        <a:solidFill>
          <a:schemeClr val="tx1"/>
        </a:solidFill>
        <a:latin typeface="+mn-lt"/>
        <a:ea typeface="+mn-ea"/>
        <a:cs typeface="+mn-cs"/>
      </a:defRPr>
    </a:lvl1pPr>
    <a:lvl2pPr marL="263347" algn="l" defTabSz="526694" rtl="0" eaLnBrk="1" latinLnBrk="0" hangingPunct="1">
      <a:defRPr sz="691" kern="1200">
        <a:solidFill>
          <a:schemeClr val="tx1"/>
        </a:solidFill>
        <a:latin typeface="+mn-lt"/>
        <a:ea typeface="+mn-ea"/>
        <a:cs typeface="+mn-cs"/>
      </a:defRPr>
    </a:lvl2pPr>
    <a:lvl3pPr marL="526694" algn="l" defTabSz="526694" rtl="0" eaLnBrk="1" latinLnBrk="0" hangingPunct="1">
      <a:defRPr sz="691" kern="1200">
        <a:solidFill>
          <a:schemeClr val="tx1"/>
        </a:solidFill>
        <a:latin typeface="+mn-lt"/>
        <a:ea typeface="+mn-ea"/>
        <a:cs typeface="+mn-cs"/>
      </a:defRPr>
    </a:lvl3pPr>
    <a:lvl4pPr marL="790042" algn="l" defTabSz="526694" rtl="0" eaLnBrk="1" latinLnBrk="0" hangingPunct="1">
      <a:defRPr sz="691" kern="1200">
        <a:solidFill>
          <a:schemeClr val="tx1"/>
        </a:solidFill>
        <a:latin typeface="+mn-lt"/>
        <a:ea typeface="+mn-ea"/>
        <a:cs typeface="+mn-cs"/>
      </a:defRPr>
    </a:lvl4pPr>
    <a:lvl5pPr marL="1053389" algn="l" defTabSz="526694" rtl="0" eaLnBrk="1" latinLnBrk="0" hangingPunct="1">
      <a:defRPr sz="691" kern="1200">
        <a:solidFill>
          <a:schemeClr val="tx1"/>
        </a:solidFill>
        <a:latin typeface="+mn-lt"/>
        <a:ea typeface="+mn-ea"/>
        <a:cs typeface="+mn-cs"/>
      </a:defRPr>
    </a:lvl5pPr>
    <a:lvl6pPr marL="1316736" algn="l" defTabSz="526694" rtl="0" eaLnBrk="1" latinLnBrk="0" hangingPunct="1">
      <a:defRPr sz="691" kern="1200">
        <a:solidFill>
          <a:schemeClr val="tx1"/>
        </a:solidFill>
        <a:latin typeface="+mn-lt"/>
        <a:ea typeface="+mn-ea"/>
        <a:cs typeface="+mn-cs"/>
      </a:defRPr>
    </a:lvl6pPr>
    <a:lvl7pPr marL="1580083" algn="l" defTabSz="526694" rtl="0" eaLnBrk="1" latinLnBrk="0" hangingPunct="1">
      <a:defRPr sz="691" kern="1200">
        <a:solidFill>
          <a:schemeClr val="tx1"/>
        </a:solidFill>
        <a:latin typeface="+mn-lt"/>
        <a:ea typeface="+mn-ea"/>
        <a:cs typeface="+mn-cs"/>
      </a:defRPr>
    </a:lvl7pPr>
    <a:lvl8pPr marL="1843430" algn="l" defTabSz="526694" rtl="0" eaLnBrk="1" latinLnBrk="0" hangingPunct="1">
      <a:defRPr sz="691" kern="1200">
        <a:solidFill>
          <a:schemeClr val="tx1"/>
        </a:solidFill>
        <a:latin typeface="+mn-lt"/>
        <a:ea typeface="+mn-ea"/>
        <a:cs typeface="+mn-cs"/>
      </a:defRPr>
    </a:lvl8pPr>
    <a:lvl9pPr marL="2106778" algn="l" defTabSz="526694" rtl="0" eaLnBrk="1" latinLnBrk="0" hangingPunct="1">
      <a:defRPr sz="69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22BD96-C51C-33A2-0819-837CF0603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F896FB-3E56-231B-5700-24A7A18896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27275" y="1143000"/>
            <a:ext cx="220345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9F220A-EDB9-A5AE-AF7A-25129634D1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Rohnert Park Thank You Generic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2E17E5-894F-7FBA-B8B7-F13C1F8406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A1BB75-B10E-1A49-9A74-DCA9C831F4F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845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DB2B0-B045-CBD3-E2D9-CE7DBE6AB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E299A0-D341-83FB-3FD0-5336E27075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27275" y="1143000"/>
            <a:ext cx="220345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61E254-44C3-3810-A17F-65E7EEA5D6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Healdsburg Sorry Nov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B422D5-3856-6732-D895-6A8D5F5438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A1BB75-B10E-1A49-9A74-DCA9C831F4F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238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3F73FF-F2E2-97AB-DA52-822BB1658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310218-0DFE-3FAE-F89D-0F3508E5B1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A0A051-D7E9-8D3A-5459-DEBF14E1B9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Rohnert park church campaign with cash donation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786C1C-E73B-5BD1-1318-102ED75FC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0FBD5B-1088-F145-A679-F969715AE33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120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cartoon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0FBD5B-1088-F145-A679-F969715AE33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0673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9D802-DA9F-FA87-10AF-AFFE71A4A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4FAA74-BD02-9157-B5DD-6C4A91DC14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27275" y="1143000"/>
            <a:ext cx="220345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7A3D38-A7BC-32B4-D2BB-867929DA00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Rohnert Park Thank You Generic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6444C7-1E7B-719C-560C-72BBE08E5C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A1BB75-B10E-1A49-9A74-DCA9C831F4F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213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047539"/>
            <a:ext cx="3886200" cy="2228427"/>
          </a:xfrm>
        </p:spPr>
        <p:txBody>
          <a:bodyPr anchor="b"/>
          <a:lstStyle>
            <a:lvl1pPr algn="ctr"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3361902"/>
            <a:ext cx="3429000" cy="1545378"/>
          </a:xfrm>
        </p:spPr>
        <p:txBody>
          <a:bodyPr/>
          <a:lstStyle>
            <a:lvl1pPr marL="0" indent="0" algn="ctr">
              <a:buNone/>
              <a:defRPr sz="1200"/>
            </a:lvl1pPr>
            <a:lvl2pPr marL="228600" indent="0" algn="ctr">
              <a:buNone/>
              <a:defRPr sz="1000"/>
            </a:lvl2pPr>
            <a:lvl3pPr marL="457200" indent="0" algn="ctr">
              <a:buNone/>
              <a:defRPr sz="900"/>
            </a:lvl3pPr>
            <a:lvl4pPr marL="685800" indent="0" algn="ctr">
              <a:buNone/>
              <a:defRPr sz="800"/>
            </a:lvl4pPr>
            <a:lvl5pPr marL="914400" indent="0" algn="ctr">
              <a:buNone/>
              <a:defRPr sz="800"/>
            </a:lvl5pPr>
            <a:lvl6pPr marL="1143000" indent="0" algn="ctr">
              <a:buNone/>
              <a:defRPr sz="800"/>
            </a:lvl6pPr>
            <a:lvl7pPr marL="1371600" indent="0" algn="ctr">
              <a:buNone/>
              <a:defRPr sz="800"/>
            </a:lvl7pPr>
            <a:lvl8pPr marL="1600200" indent="0" algn="ctr">
              <a:buNone/>
              <a:defRPr sz="800"/>
            </a:lvl8pPr>
            <a:lvl9pPr marL="1828800" indent="0" algn="ctr">
              <a:buNone/>
              <a:defRPr sz="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1592-170E-CA46-B119-60045E62F4A4}" type="datetimeFigureOut">
              <a:rPr lang="en-US" smtClean="0"/>
              <a:t>7/8/26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F6CC-A435-6B49-90B1-0DFBD6381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94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1592-170E-CA46-B119-60045E62F4A4}" type="datetimeFigureOut">
              <a:rPr lang="en-US" smtClean="0"/>
              <a:t>7/8/26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F6CC-A435-6B49-90B1-0DFBD6381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374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271838" y="340783"/>
            <a:ext cx="985838" cy="542438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14325" y="340783"/>
            <a:ext cx="2900363" cy="542438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1592-170E-CA46-B119-60045E62F4A4}" type="datetimeFigureOut">
              <a:rPr lang="en-US" smtClean="0"/>
              <a:t>7/8/26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F6CC-A435-6B49-90B1-0DFBD6381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570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1592-170E-CA46-B119-60045E62F4A4}" type="datetimeFigureOut">
              <a:rPr lang="en-US" smtClean="0"/>
              <a:t>7/8/26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F6CC-A435-6B49-90B1-0DFBD6381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578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944" y="1595757"/>
            <a:ext cx="3943350" cy="2662555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1944" y="4283500"/>
            <a:ext cx="3943350" cy="1400175"/>
          </a:xfrm>
        </p:spPr>
        <p:txBody>
          <a:bodyPr/>
          <a:lstStyle>
            <a:lvl1pPr marL="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1pPr>
            <a:lvl2pPr marL="228600" indent="0">
              <a:buNone/>
              <a:defRPr sz="1000">
                <a:solidFill>
                  <a:schemeClr val="tx1">
                    <a:tint val="82000"/>
                  </a:schemeClr>
                </a:solidFill>
              </a:defRPr>
            </a:lvl2pPr>
            <a:lvl3pPr marL="45720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3pPr>
            <a:lvl4pPr marL="685800" indent="0">
              <a:buNone/>
              <a:defRPr sz="800">
                <a:solidFill>
                  <a:schemeClr val="tx1">
                    <a:tint val="82000"/>
                  </a:schemeClr>
                </a:solidFill>
              </a:defRPr>
            </a:lvl4pPr>
            <a:lvl5pPr marL="914400" indent="0">
              <a:buNone/>
              <a:defRPr sz="800">
                <a:solidFill>
                  <a:schemeClr val="tx1">
                    <a:tint val="82000"/>
                  </a:schemeClr>
                </a:solidFill>
              </a:defRPr>
            </a:lvl5pPr>
            <a:lvl6pPr marL="1143000" indent="0">
              <a:buNone/>
              <a:defRPr sz="800">
                <a:solidFill>
                  <a:schemeClr val="tx1">
                    <a:tint val="82000"/>
                  </a:schemeClr>
                </a:solidFill>
              </a:defRPr>
            </a:lvl6pPr>
            <a:lvl7pPr marL="1371600" indent="0">
              <a:buNone/>
              <a:defRPr sz="800">
                <a:solidFill>
                  <a:schemeClr val="tx1">
                    <a:tint val="82000"/>
                  </a:schemeClr>
                </a:solidFill>
              </a:defRPr>
            </a:lvl7pPr>
            <a:lvl8pPr marL="1600200" indent="0">
              <a:buNone/>
              <a:defRPr sz="800">
                <a:solidFill>
                  <a:schemeClr val="tx1">
                    <a:tint val="82000"/>
                  </a:schemeClr>
                </a:solidFill>
              </a:defRPr>
            </a:lvl8pPr>
            <a:lvl9pPr marL="1828800" indent="0">
              <a:buNone/>
              <a:defRPr sz="8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1592-170E-CA46-B119-60045E62F4A4}" type="datetimeFigureOut">
              <a:rPr lang="en-US" smtClean="0"/>
              <a:t>7/8/26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F6CC-A435-6B49-90B1-0DFBD6381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937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4325" y="1703917"/>
            <a:ext cx="1943100" cy="40612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14575" y="1703917"/>
            <a:ext cx="1943100" cy="40612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1592-170E-CA46-B119-60045E62F4A4}" type="datetimeFigureOut">
              <a:rPr lang="en-US" smtClean="0"/>
              <a:t>7/8/26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F6CC-A435-6B49-90B1-0DFBD6381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836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0" y="340785"/>
            <a:ext cx="3943350" cy="12371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921" y="1569085"/>
            <a:ext cx="1934170" cy="768985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4921" y="2338070"/>
            <a:ext cx="1934170" cy="34389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14575" y="1569085"/>
            <a:ext cx="1943696" cy="768985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14575" y="2338070"/>
            <a:ext cx="1943696" cy="34389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1592-170E-CA46-B119-60045E62F4A4}" type="datetimeFigureOut">
              <a:rPr lang="en-US" smtClean="0"/>
              <a:t>7/8/26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F6CC-A435-6B49-90B1-0DFBD6381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057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1592-170E-CA46-B119-60045E62F4A4}" type="datetimeFigureOut">
              <a:rPr lang="en-US" smtClean="0"/>
              <a:t>7/8/26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F6CC-A435-6B49-90B1-0DFBD6381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15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1592-170E-CA46-B119-60045E62F4A4}" type="datetimeFigureOut">
              <a:rPr lang="en-US" smtClean="0"/>
              <a:t>7/8/26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F6CC-A435-6B49-90B1-0DFBD6381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650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426720"/>
            <a:ext cx="1474589" cy="1493520"/>
          </a:xfrm>
        </p:spPr>
        <p:txBody>
          <a:bodyPr anchor="b"/>
          <a:lstStyle>
            <a:lvl1pPr>
              <a:defRPr sz="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3695" y="921598"/>
            <a:ext cx="2314575" cy="454871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4921" y="1920240"/>
            <a:ext cx="1474589" cy="3557482"/>
          </a:xfrm>
        </p:spPr>
        <p:txBody>
          <a:bodyPr/>
          <a:lstStyle>
            <a:lvl1pPr marL="0" indent="0">
              <a:buNone/>
              <a:defRPr sz="800"/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1592-170E-CA46-B119-60045E62F4A4}" type="datetimeFigureOut">
              <a:rPr lang="en-US" smtClean="0"/>
              <a:t>7/8/26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F6CC-A435-6B49-90B1-0DFBD6381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541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426720"/>
            <a:ext cx="1474589" cy="1493520"/>
          </a:xfrm>
        </p:spPr>
        <p:txBody>
          <a:bodyPr anchor="b"/>
          <a:lstStyle>
            <a:lvl1pPr>
              <a:defRPr sz="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3695" y="921598"/>
            <a:ext cx="2314575" cy="4548717"/>
          </a:xfrm>
        </p:spPr>
        <p:txBody>
          <a:bodyPr anchor="t"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4921" y="1920240"/>
            <a:ext cx="1474589" cy="3557482"/>
          </a:xfrm>
        </p:spPr>
        <p:txBody>
          <a:bodyPr/>
          <a:lstStyle>
            <a:lvl1pPr marL="0" indent="0">
              <a:buNone/>
              <a:defRPr sz="800"/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1592-170E-CA46-B119-60045E62F4A4}" type="datetimeFigureOut">
              <a:rPr lang="en-US" smtClean="0"/>
              <a:t>7/8/26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9F6CC-A435-6B49-90B1-0DFBD6381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01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4325" y="340785"/>
            <a:ext cx="3943350" cy="1237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325" y="1703917"/>
            <a:ext cx="3943350" cy="40612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14325" y="5932595"/>
            <a:ext cx="1028700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DC1592-170E-CA46-B119-60045E62F4A4}" type="datetimeFigureOut">
              <a:rPr lang="en-US" smtClean="0"/>
              <a:t>7/8/26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14475" y="5932595"/>
            <a:ext cx="1543050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28975" y="5932595"/>
            <a:ext cx="1028700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59F6CC-A435-6B49-90B1-0DFBD6381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245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4300" indent="-114300" algn="l" defTabSz="4572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AA6BC-B3FD-8EB0-8144-A81AF96F4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DC5CD38-CCA7-0F4E-16F4-75BD63D6BD0A}"/>
              </a:ext>
            </a:extLst>
          </p:cNvPr>
          <p:cNvSpPr/>
          <p:nvPr/>
        </p:nvSpPr>
        <p:spPr>
          <a:xfrm>
            <a:off x="422880" y="1101696"/>
            <a:ext cx="3683425" cy="786219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43082" tIns="21541" rIns="43082" bIns="21541" numCol="1">
            <a:prstTxWarp prst="textArchUp">
              <a:avLst/>
            </a:prstTxWarp>
            <a:normAutofit lnSpcReduction="10000"/>
          </a:bodyPr>
          <a:lstStyle/>
          <a:p>
            <a:pPr algn="ctr"/>
            <a:r>
              <a:rPr lang="en-US" sz="3428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Thank</a:t>
            </a:r>
            <a:r>
              <a:rPr lang="en-US" sz="5143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428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You</a:t>
            </a:r>
            <a:r>
              <a:rPr lang="en-US" sz="4286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!</a:t>
            </a:r>
            <a:endParaRPr lang="en-US" sz="5143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2BE459-8370-9CAD-AB9B-D1F12CC9CE5C}"/>
              </a:ext>
            </a:extLst>
          </p:cNvPr>
          <p:cNvSpPr txBox="1"/>
          <p:nvPr/>
        </p:nvSpPr>
        <p:spPr>
          <a:xfrm>
            <a:off x="492150" y="1598809"/>
            <a:ext cx="17336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Your Pantry Needs: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222CD6-1739-4C7E-E757-162B04D13DCF}"/>
              </a:ext>
            </a:extLst>
          </p:cNvPr>
          <p:cNvSpPr txBox="1"/>
          <p:nvPr/>
        </p:nvSpPr>
        <p:spPr>
          <a:xfrm>
            <a:off x="1176595" y="1854575"/>
            <a:ext cx="2733441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Canned Meats are especially great</a:t>
            </a:r>
          </a:p>
          <a:p>
            <a:r>
              <a:rPr lang="en-US" sz="1100" dirty="0"/>
              <a:t>Cereals: healthy, &amp;/or bran, and low sugar</a:t>
            </a:r>
          </a:p>
          <a:p>
            <a:r>
              <a:rPr lang="en-US" sz="1100" dirty="0"/>
              <a:t>Canned fruits and vegetables  </a:t>
            </a:r>
          </a:p>
          <a:p>
            <a:r>
              <a:rPr lang="en-US" sz="1100" dirty="0"/>
              <a:t>Peanut Butter, other high protein spreads</a:t>
            </a:r>
          </a:p>
          <a:p>
            <a:r>
              <a:rPr lang="en-US" sz="1100" dirty="0"/>
              <a:t>Rice and Pasta;  flavored rice kits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0220097-29F9-6D04-2CA8-5419766671BE}"/>
              </a:ext>
            </a:extLst>
          </p:cNvPr>
          <p:cNvSpPr/>
          <p:nvPr/>
        </p:nvSpPr>
        <p:spPr>
          <a:xfrm>
            <a:off x="940318" y="1948758"/>
            <a:ext cx="80963" cy="8564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29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120C3-8A3E-7F72-F740-FF344A6469A9}"/>
              </a:ext>
            </a:extLst>
          </p:cNvPr>
          <p:cNvSpPr/>
          <p:nvPr/>
        </p:nvSpPr>
        <p:spPr>
          <a:xfrm>
            <a:off x="940317" y="2111238"/>
            <a:ext cx="80963" cy="8564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29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4AF104F-6B2B-316B-480E-8CC5F2823536}"/>
              </a:ext>
            </a:extLst>
          </p:cNvPr>
          <p:cNvSpPr/>
          <p:nvPr/>
        </p:nvSpPr>
        <p:spPr>
          <a:xfrm>
            <a:off x="940316" y="2275289"/>
            <a:ext cx="80963" cy="8564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29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C4894A3-1BB2-4E69-1CBB-F439DFB96A72}"/>
              </a:ext>
            </a:extLst>
          </p:cNvPr>
          <p:cNvSpPr/>
          <p:nvPr/>
        </p:nvSpPr>
        <p:spPr>
          <a:xfrm>
            <a:off x="940316" y="2438153"/>
            <a:ext cx="80963" cy="8564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29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5265CF8-B696-DC55-F943-7CE3952151AF}"/>
              </a:ext>
            </a:extLst>
          </p:cNvPr>
          <p:cNvSpPr txBox="1"/>
          <p:nvPr/>
        </p:nvSpPr>
        <p:spPr>
          <a:xfrm>
            <a:off x="483055" y="1268451"/>
            <a:ext cx="347248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Your Food Donation makes a difference!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D84C816-6318-8CD8-C54F-E9B21E1271F4}"/>
              </a:ext>
            </a:extLst>
          </p:cNvPr>
          <p:cNvSpPr txBox="1"/>
          <p:nvPr/>
        </p:nvSpPr>
        <p:spPr>
          <a:xfrm>
            <a:off x="225136" y="5755124"/>
            <a:ext cx="2794963" cy="4219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71" dirty="0"/>
              <a:t>Email; 	</a:t>
            </a:r>
          </a:p>
          <a:p>
            <a:r>
              <a:rPr lang="en-US" sz="1071" dirty="0" err="1"/>
              <a:t>info@SimpleGesture.org</a:t>
            </a:r>
            <a:endParaRPr lang="en-US" sz="107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2AE95CE-1E37-889F-B6EA-1E877F7867DA}"/>
              </a:ext>
            </a:extLst>
          </p:cNvPr>
          <p:cNvSpPr txBox="1"/>
          <p:nvPr/>
        </p:nvSpPr>
        <p:spPr>
          <a:xfrm>
            <a:off x="225136" y="4493954"/>
            <a:ext cx="24376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Please</a:t>
            </a:r>
            <a:r>
              <a:rPr lang="en-US" sz="1200" dirty="0"/>
              <a:t> spread the word!   Give this card to your friends, neighbors and co-workers to </a:t>
            </a:r>
            <a:r>
              <a:rPr lang="en-US" sz="1400" b="1" dirty="0" err="1">
                <a:solidFill>
                  <a:srgbClr val="00B050"/>
                </a:solidFill>
              </a:rPr>
              <a:t>JoinSG.org</a:t>
            </a:r>
            <a:r>
              <a:rPr lang="en-US" sz="1200" dirty="0"/>
              <a:t>, signing up is quick and easy.</a:t>
            </a:r>
          </a:p>
        </p:txBody>
      </p:sp>
      <p:sp>
        <p:nvSpPr>
          <p:cNvPr id="31" name="Right Arrow 30">
            <a:extLst>
              <a:ext uri="{FF2B5EF4-FFF2-40B4-BE49-F238E27FC236}">
                <a16:creationId xmlns:a16="http://schemas.microsoft.com/office/drawing/2014/main" id="{F530CA46-0DF8-6228-E23E-F7FDB658C89E}"/>
              </a:ext>
            </a:extLst>
          </p:cNvPr>
          <p:cNvSpPr/>
          <p:nvPr/>
        </p:nvSpPr>
        <p:spPr>
          <a:xfrm>
            <a:off x="2747521" y="4995097"/>
            <a:ext cx="282906" cy="13157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29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50CDA9F-3732-2D9A-F2E4-EEADF24529A2}"/>
              </a:ext>
            </a:extLst>
          </p:cNvPr>
          <p:cNvCxnSpPr/>
          <p:nvPr/>
        </p:nvCxnSpPr>
        <p:spPr>
          <a:xfrm>
            <a:off x="170091" y="2866347"/>
            <a:ext cx="411147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D91BF7AB-AD21-0A0B-B74E-186A8BDB2517}"/>
              </a:ext>
            </a:extLst>
          </p:cNvPr>
          <p:cNvSpPr/>
          <p:nvPr/>
        </p:nvSpPr>
        <p:spPr>
          <a:xfrm>
            <a:off x="940806" y="2608137"/>
            <a:ext cx="80963" cy="8564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29"/>
          </a:p>
        </p:txBody>
      </p:sp>
      <p:pic>
        <p:nvPicPr>
          <p:cNvPr id="4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0A6A7F4E-2237-6ED3-25FD-6C6AFFB23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100" y="183863"/>
            <a:ext cx="970084" cy="5995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BE32E4F-DB65-7D3D-6442-962B662CE9B3}"/>
              </a:ext>
            </a:extLst>
          </p:cNvPr>
          <p:cNvSpPr txBox="1"/>
          <p:nvPr/>
        </p:nvSpPr>
        <p:spPr>
          <a:xfrm>
            <a:off x="318662" y="2990059"/>
            <a:ext cx="3451619" cy="1446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7" dirty="0"/>
              <a:t>Upcoming Pick-Up Events: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7" b="1" dirty="0">
                <a:solidFill>
                  <a:srgbClr val="FF0000"/>
                </a:solidFill>
              </a:rPr>
              <a:t>August 1st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7" b="1" dirty="0">
                <a:solidFill>
                  <a:srgbClr val="FF0000"/>
                </a:solidFill>
              </a:rPr>
              <a:t>September 12th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7" b="1" dirty="0">
                <a:solidFill>
                  <a:srgbClr val="FF0000"/>
                </a:solidFill>
              </a:rPr>
              <a:t>October 3</a:t>
            </a:r>
            <a:r>
              <a:rPr lang="en-US" sz="1257" b="1" baseline="30000" dirty="0">
                <a:solidFill>
                  <a:srgbClr val="FF0000"/>
                </a:solidFill>
              </a:rPr>
              <a:t>rd</a:t>
            </a:r>
            <a:endParaRPr lang="en-US" sz="1257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7" b="1" dirty="0">
                <a:solidFill>
                  <a:srgbClr val="FF0000"/>
                </a:solidFill>
              </a:rPr>
              <a:t>November 7</a:t>
            </a:r>
            <a:r>
              <a:rPr lang="en-US" sz="1257" b="1" baseline="30000" dirty="0">
                <a:solidFill>
                  <a:srgbClr val="FF0000"/>
                </a:solidFill>
              </a:rPr>
              <a:t>th</a:t>
            </a:r>
            <a:endParaRPr lang="en-US" sz="1257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7" b="1" dirty="0">
                <a:solidFill>
                  <a:srgbClr val="FF0000"/>
                </a:solidFill>
              </a:rPr>
              <a:t>December 5</a:t>
            </a:r>
            <a:r>
              <a:rPr lang="en-US" sz="1257" b="1" baseline="30000" dirty="0">
                <a:solidFill>
                  <a:srgbClr val="FF0000"/>
                </a:solidFill>
              </a:rPr>
              <a:t>th</a:t>
            </a:r>
            <a:endParaRPr lang="en-US" sz="1257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7" b="1" dirty="0">
                <a:solidFill>
                  <a:srgbClr val="FF0000"/>
                </a:solidFill>
              </a:rPr>
              <a:t>January 9th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D227612-AFCA-8C3B-055E-23957337FC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4365" y="4523596"/>
            <a:ext cx="951940" cy="9430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359BD4-A48E-0478-2750-6EA609106236}"/>
              </a:ext>
            </a:extLst>
          </p:cNvPr>
          <p:cNvSpPr txBox="1"/>
          <p:nvPr/>
        </p:nvSpPr>
        <p:spPr>
          <a:xfrm>
            <a:off x="2435495" y="5774520"/>
            <a:ext cx="2794963" cy="595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More Info;</a:t>
            </a:r>
          </a:p>
          <a:p>
            <a:r>
              <a:rPr lang="en-US" sz="1100" dirty="0" err="1"/>
              <a:t>www.SimpleGesture.org</a:t>
            </a:r>
            <a:endParaRPr lang="en-US" sz="1100" dirty="0"/>
          </a:p>
          <a:p>
            <a:endParaRPr lang="en-US" sz="1071" dirty="0"/>
          </a:p>
        </p:txBody>
      </p:sp>
      <p:pic>
        <p:nvPicPr>
          <p:cNvPr id="3" name="Picture 2" descr="A green text on a black background&#10;&#10;AI-generated content may be incorrect.">
            <a:extLst>
              <a:ext uri="{FF2B5EF4-FFF2-40B4-BE49-F238E27FC236}">
                <a16:creationId xmlns:a16="http://schemas.microsoft.com/office/drawing/2014/main" id="{1252A673-A70F-7226-0464-34A4127B01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8984" y="159472"/>
            <a:ext cx="1322561" cy="546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647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489C9-D6A7-26E5-3DDB-6D9218838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CF67B72-7229-06AA-CC25-8959174D6F01}"/>
              </a:ext>
            </a:extLst>
          </p:cNvPr>
          <p:cNvSpPr/>
          <p:nvPr/>
        </p:nvSpPr>
        <p:spPr>
          <a:xfrm>
            <a:off x="422879" y="1113411"/>
            <a:ext cx="3683425" cy="786219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43082" tIns="21541" rIns="43082" bIns="21541" numCol="1">
            <a:prstTxWarp prst="textArchUp">
              <a:avLst/>
            </a:prstTxWarp>
            <a:normAutofit/>
          </a:bodyPr>
          <a:lstStyle/>
          <a:p>
            <a:pPr algn="ctr"/>
            <a:r>
              <a:rPr lang="en-US" sz="3428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Sorry We Missed You</a:t>
            </a:r>
            <a:r>
              <a:rPr lang="en-US" sz="4286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!</a:t>
            </a:r>
            <a:endParaRPr lang="en-US" sz="5143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FC760E6-8C8E-B10D-F8F8-67EBE6C31BB8}"/>
              </a:ext>
            </a:extLst>
          </p:cNvPr>
          <p:cNvSpPr txBox="1"/>
          <p:nvPr/>
        </p:nvSpPr>
        <p:spPr>
          <a:xfrm>
            <a:off x="275884" y="1619263"/>
            <a:ext cx="3962308" cy="389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29" dirty="0">
                <a:solidFill>
                  <a:srgbClr val="FF0000"/>
                </a:solidFill>
              </a:rPr>
              <a:t>But its ok! </a:t>
            </a:r>
            <a:r>
              <a:rPr lang="en-US" sz="1929" dirty="0">
                <a:solidFill>
                  <a:srgbClr val="002060"/>
                </a:solidFill>
              </a:rPr>
              <a:t>You can still participate!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D60593-F7AD-0D52-34FF-9941F9E6FAEE}"/>
              </a:ext>
            </a:extLst>
          </p:cNvPr>
          <p:cNvSpPr txBox="1"/>
          <p:nvPr/>
        </p:nvSpPr>
        <p:spPr>
          <a:xfrm>
            <a:off x="305331" y="2555613"/>
            <a:ext cx="2353350" cy="455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79" dirty="0"/>
              <a:t>Donating money is </a:t>
            </a:r>
            <a:r>
              <a:rPr lang="en-US" sz="1179" dirty="0">
                <a:solidFill>
                  <a:srgbClr val="C00000"/>
                </a:solidFill>
              </a:rPr>
              <a:t>VERY HELPFUL</a:t>
            </a:r>
            <a:r>
              <a:rPr lang="en-US" sz="1179" dirty="0"/>
              <a:t>!!!  Scan the QR code</a:t>
            </a:r>
            <a:r>
              <a:rPr lang="en-US" sz="1071" dirty="0"/>
              <a:t>.  </a:t>
            </a:r>
          </a:p>
        </p:txBody>
      </p:sp>
      <p:sp>
        <p:nvSpPr>
          <p:cNvPr id="22" name="Right Arrow 21">
            <a:extLst>
              <a:ext uri="{FF2B5EF4-FFF2-40B4-BE49-F238E27FC236}">
                <a16:creationId xmlns:a16="http://schemas.microsoft.com/office/drawing/2014/main" id="{A3E581D4-B1FC-8A8E-B423-6ADC1D505632}"/>
              </a:ext>
            </a:extLst>
          </p:cNvPr>
          <p:cNvSpPr/>
          <p:nvPr/>
        </p:nvSpPr>
        <p:spPr>
          <a:xfrm>
            <a:off x="2545891" y="2725257"/>
            <a:ext cx="419222" cy="14881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29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D1DA1C8-E2BA-3F54-998B-A6305DD5EA51}"/>
              </a:ext>
            </a:extLst>
          </p:cNvPr>
          <p:cNvSpPr txBox="1"/>
          <p:nvPr/>
        </p:nvSpPr>
        <p:spPr>
          <a:xfrm>
            <a:off x="773472" y="1428101"/>
            <a:ext cx="2768707" cy="2737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79" dirty="0"/>
              <a:t>We came by to pick up your bag of food.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94F3282-4FE6-1F27-2AD9-8276B8888738}"/>
              </a:ext>
            </a:extLst>
          </p:cNvPr>
          <p:cNvSpPr txBox="1"/>
          <p:nvPr/>
        </p:nvSpPr>
        <p:spPr>
          <a:xfrm>
            <a:off x="422879" y="5599033"/>
            <a:ext cx="20126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Email; </a:t>
            </a:r>
          </a:p>
          <a:p>
            <a:r>
              <a:rPr lang="en-US" sz="1200" dirty="0" err="1"/>
              <a:t>Info@SimpleGesture.org</a:t>
            </a:r>
            <a:endParaRPr lang="en-US" sz="1200" dirty="0"/>
          </a:p>
          <a:p>
            <a:endParaRPr lang="en-US" sz="120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E256803-4851-1772-40F4-6AB47948A019}"/>
              </a:ext>
            </a:extLst>
          </p:cNvPr>
          <p:cNvCxnSpPr/>
          <p:nvPr/>
        </p:nvCxnSpPr>
        <p:spPr>
          <a:xfrm>
            <a:off x="275884" y="3739662"/>
            <a:ext cx="411147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B2F42C8E-466E-F1BA-C360-8A234E8492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2966" y="2259508"/>
            <a:ext cx="1073843" cy="1068753"/>
          </a:xfrm>
          <a:prstGeom prst="rect">
            <a:avLst/>
          </a:prstGeom>
        </p:spPr>
      </p:pic>
      <p:pic>
        <p:nvPicPr>
          <p:cNvPr id="27" name="Picture 26" descr="A green and white logo&#10;&#10;AI-generated content may be incorrect.">
            <a:extLst>
              <a:ext uri="{FF2B5EF4-FFF2-40B4-BE49-F238E27FC236}">
                <a16:creationId xmlns:a16="http://schemas.microsoft.com/office/drawing/2014/main" id="{4704B704-02F5-C8AC-72E8-BD5B2E6868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003" y="253512"/>
            <a:ext cx="879221" cy="54338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BC97440-549E-030D-FD0B-0601D4980D51}"/>
              </a:ext>
            </a:extLst>
          </p:cNvPr>
          <p:cNvSpPr txBox="1"/>
          <p:nvPr/>
        </p:nvSpPr>
        <p:spPr>
          <a:xfrm>
            <a:off x="2614740" y="5599032"/>
            <a:ext cx="20126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More Info; </a:t>
            </a:r>
          </a:p>
          <a:p>
            <a:r>
              <a:rPr lang="en-US" sz="1200" dirty="0" err="1"/>
              <a:t>www.SimpleGesture.org</a:t>
            </a:r>
            <a:endParaRPr lang="en-US" sz="1200" dirty="0"/>
          </a:p>
          <a:p>
            <a:endParaRPr lang="en-US" sz="1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D5520C-F97B-8097-7DB3-8A1B05F43597}"/>
              </a:ext>
            </a:extLst>
          </p:cNvPr>
          <p:cNvSpPr txBox="1"/>
          <p:nvPr/>
        </p:nvSpPr>
        <p:spPr>
          <a:xfrm>
            <a:off x="305331" y="3946104"/>
            <a:ext cx="3451619" cy="1446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7" dirty="0"/>
              <a:t>Upcoming Pick-Up Events: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7" b="1" dirty="0">
                <a:solidFill>
                  <a:srgbClr val="FF0000"/>
                </a:solidFill>
              </a:rPr>
              <a:t>August 1st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7" b="1" dirty="0">
                <a:solidFill>
                  <a:srgbClr val="FF0000"/>
                </a:solidFill>
              </a:rPr>
              <a:t>September 5</a:t>
            </a:r>
            <a:r>
              <a:rPr lang="en-US" sz="1257" b="1" baseline="30000" dirty="0">
                <a:solidFill>
                  <a:srgbClr val="FF0000"/>
                </a:solidFill>
              </a:rPr>
              <a:t>th</a:t>
            </a:r>
            <a:endParaRPr lang="en-US" sz="1257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7" b="1" dirty="0">
                <a:solidFill>
                  <a:srgbClr val="FF0000"/>
                </a:solidFill>
              </a:rPr>
              <a:t>October 3</a:t>
            </a:r>
            <a:r>
              <a:rPr lang="en-US" sz="1257" b="1" baseline="30000" dirty="0">
                <a:solidFill>
                  <a:srgbClr val="FF0000"/>
                </a:solidFill>
              </a:rPr>
              <a:t>rd</a:t>
            </a:r>
            <a:endParaRPr lang="en-US" sz="1257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7" b="1" dirty="0">
                <a:solidFill>
                  <a:srgbClr val="FF0000"/>
                </a:solidFill>
              </a:rPr>
              <a:t>November 7</a:t>
            </a:r>
            <a:r>
              <a:rPr lang="en-US" sz="1257" b="1" baseline="30000" dirty="0">
                <a:solidFill>
                  <a:srgbClr val="FF0000"/>
                </a:solidFill>
              </a:rPr>
              <a:t>th</a:t>
            </a:r>
            <a:endParaRPr lang="en-US" sz="1257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7" b="1" dirty="0">
                <a:solidFill>
                  <a:srgbClr val="FF0000"/>
                </a:solidFill>
              </a:rPr>
              <a:t>December 5</a:t>
            </a:r>
            <a:r>
              <a:rPr lang="en-US" sz="1257" b="1" baseline="30000" dirty="0">
                <a:solidFill>
                  <a:srgbClr val="FF0000"/>
                </a:solidFill>
              </a:rPr>
              <a:t>th</a:t>
            </a:r>
            <a:endParaRPr lang="en-US" sz="1257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57" b="1" dirty="0">
                <a:solidFill>
                  <a:srgbClr val="FF0000"/>
                </a:solidFill>
              </a:rPr>
              <a:t>January 9th</a:t>
            </a:r>
          </a:p>
        </p:txBody>
      </p:sp>
      <p:pic>
        <p:nvPicPr>
          <p:cNvPr id="4" name="Picture 3" descr="A green text on a black background&#10;&#10;AI-generated content may be incorrect.">
            <a:extLst>
              <a:ext uri="{FF2B5EF4-FFF2-40B4-BE49-F238E27FC236}">
                <a16:creationId xmlns:a16="http://schemas.microsoft.com/office/drawing/2014/main" id="{52A3090E-EE8D-4E4D-F618-D305DBD020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5502" y="198119"/>
            <a:ext cx="1322561" cy="546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927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DC708-8FE3-5254-89DE-204D6FCCA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08490DD-5343-166B-F262-278B80432035}"/>
              </a:ext>
            </a:extLst>
          </p:cNvPr>
          <p:cNvSpPr txBox="1"/>
          <p:nvPr/>
        </p:nvSpPr>
        <p:spPr>
          <a:xfrm>
            <a:off x="1143000" y="3553469"/>
            <a:ext cx="228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AECBCE-EBA9-CB1C-C5DE-8953FCF4B2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981" b="34738"/>
          <a:stretch>
            <a:fillRect/>
          </a:stretch>
        </p:blipFill>
        <p:spPr>
          <a:xfrm>
            <a:off x="0" y="1233041"/>
            <a:ext cx="4572000" cy="3472933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6DF9213-2B4E-5D1D-D10F-A7AB51B88731}"/>
              </a:ext>
            </a:extLst>
          </p:cNvPr>
          <p:cNvSpPr/>
          <p:nvPr/>
        </p:nvSpPr>
        <p:spPr>
          <a:xfrm rot="593200">
            <a:off x="1650302" y="1333675"/>
            <a:ext cx="1163167" cy="1024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450DBBF-DEC3-C862-6C9B-1D1B947B60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4199" t="58152" b="29694"/>
          <a:stretch>
            <a:fillRect/>
          </a:stretch>
        </p:blipFill>
        <p:spPr>
          <a:xfrm>
            <a:off x="1828799" y="3234033"/>
            <a:ext cx="2481943" cy="6887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E023064-DE99-475C-0F7D-187B1F38F0A8}"/>
              </a:ext>
            </a:extLst>
          </p:cNvPr>
          <p:cNvSpPr txBox="1"/>
          <p:nvPr/>
        </p:nvSpPr>
        <p:spPr>
          <a:xfrm>
            <a:off x="1923802" y="3347584"/>
            <a:ext cx="25888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Of families in Sonoma County struggle getting food on the table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524330A-A177-B674-D6AB-13A79823BE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4199" t="58152" b="29694"/>
          <a:stretch>
            <a:fillRect/>
          </a:stretch>
        </p:blipFill>
        <p:spPr>
          <a:xfrm>
            <a:off x="849086" y="4117762"/>
            <a:ext cx="2743199" cy="58821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2A7621E-A075-103A-61E8-A4E144E63D18}"/>
              </a:ext>
            </a:extLst>
          </p:cNvPr>
          <p:cNvSpPr/>
          <p:nvPr/>
        </p:nvSpPr>
        <p:spPr>
          <a:xfrm flipV="1">
            <a:off x="17675" y="707857"/>
            <a:ext cx="1331252" cy="1140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4881765-C7D8-47DC-8192-F6DB31F8E83D}"/>
              </a:ext>
            </a:extLst>
          </p:cNvPr>
          <p:cNvSpPr txBox="1"/>
          <p:nvPr/>
        </p:nvSpPr>
        <p:spPr>
          <a:xfrm>
            <a:off x="979715" y="3913816"/>
            <a:ext cx="2743199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Thank you for Registering!  </a:t>
            </a:r>
            <a:endParaRPr lang="en-US" sz="1050" b="1" dirty="0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76F685B7-CBDB-33D4-BA58-780511C9EC30}"/>
              </a:ext>
            </a:extLst>
          </p:cNvPr>
          <p:cNvSpPr/>
          <p:nvPr/>
        </p:nvSpPr>
        <p:spPr>
          <a:xfrm rot="21414353">
            <a:off x="1960387" y="1265728"/>
            <a:ext cx="905702" cy="14664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16FBCFB-52A2-2B19-4557-E491CD79FF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8381" b="2638"/>
          <a:stretch>
            <a:fillRect/>
          </a:stretch>
        </p:blipFill>
        <p:spPr>
          <a:xfrm>
            <a:off x="-818" y="4592494"/>
            <a:ext cx="4572000" cy="164238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81FF699-A696-3A95-C07E-C79608D31E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981" b="50996"/>
          <a:stretch>
            <a:fillRect/>
          </a:stretch>
        </p:blipFill>
        <p:spPr>
          <a:xfrm>
            <a:off x="-13344" y="1241391"/>
            <a:ext cx="4572000" cy="2551576"/>
          </a:xfrm>
          <a:prstGeom prst="rect">
            <a:avLst/>
          </a:prstGeom>
        </p:spPr>
      </p:pic>
      <p:sp>
        <p:nvSpPr>
          <p:cNvPr id="26" name="Freeform 25">
            <a:extLst>
              <a:ext uri="{FF2B5EF4-FFF2-40B4-BE49-F238E27FC236}">
                <a16:creationId xmlns:a16="http://schemas.microsoft.com/office/drawing/2014/main" id="{24EFDBC3-F95C-2AF1-67FE-C2FF24F13C75}"/>
              </a:ext>
            </a:extLst>
          </p:cNvPr>
          <p:cNvSpPr/>
          <p:nvPr/>
        </p:nvSpPr>
        <p:spPr>
          <a:xfrm>
            <a:off x="1594383" y="1230919"/>
            <a:ext cx="1201571" cy="193431"/>
          </a:xfrm>
          <a:custGeom>
            <a:avLst/>
            <a:gdLst>
              <a:gd name="connsiteX0" fmla="*/ 0 w 1131277"/>
              <a:gd name="connsiteY0" fmla="*/ 111369 h 193431"/>
              <a:gd name="connsiteX1" fmla="*/ 46892 w 1131277"/>
              <a:gd name="connsiteY1" fmla="*/ 0 h 193431"/>
              <a:gd name="connsiteX2" fmla="*/ 298938 w 1131277"/>
              <a:gd name="connsiteY2" fmla="*/ 58615 h 193431"/>
              <a:gd name="connsiteX3" fmla="*/ 896815 w 1131277"/>
              <a:gd name="connsiteY3" fmla="*/ 52754 h 193431"/>
              <a:gd name="connsiteX4" fmla="*/ 1060938 w 1131277"/>
              <a:gd name="connsiteY4" fmla="*/ 52754 h 193431"/>
              <a:gd name="connsiteX5" fmla="*/ 1131277 w 1131277"/>
              <a:gd name="connsiteY5" fmla="*/ 152400 h 193431"/>
              <a:gd name="connsiteX6" fmla="*/ 756138 w 1131277"/>
              <a:gd name="connsiteY6" fmla="*/ 193431 h 193431"/>
              <a:gd name="connsiteX7" fmla="*/ 257908 w 1131277"/>
              <a:gd name="connsiteY7" fmla="*/ 181707 h 193431"/>
              <a:gd name="connsiteX8" fmla="*/ 0 w 1131277"/>
              <a:gd name="connsiteY8" fmla="*/ 111369 h 193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1277" h="193431">
                <a:moveTo>
                  <a:pt x="0" y="111369"/>
                </a:moveTo>
                <a:lnTo>
                  <a:pt x="46892" y="0"/>
                </a:lnTo>
                <a:lnTo>
                  <a:pt x="298938" y="58615"/>
                </a:lnTo>
                <a:lnTo>
                  <a:pt x="896815" y="52754"/>
                </a:lnTo>
                <a:lnTo>
                  <a:pt x="1060938" y="52754"/>
                </a:lnTo>
                <a:lnTo>
                  <a:pt x="1131277" y="152400"/>
                </a:lnTo>
                <a:lnTo>
                  <a:pt x="756138" y="193431"/>
                </a:lnTo>
                <a:lnTo>
                  <a:pt x="257908" y="181707"/>
                </a:lnTo>
                <a:lnTo>
                  <a:pt x="0" y="1113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71135545-9608-CF54-6CDF-96ED3C3E4AF5}"/>
              </a:ext>
            </a:extLst>
          </p:cNvPr>
          <p:cNvSpPr/>
          <p:nvPr/>
        </p:nvSpPr>
        <p:spPr>
          <a:xfrm>
            <a:off x="1776543" y="696620"/>
            <a:ext cx="1037086" cy="348201"/>
          </a:xfrm>
          <a:custGeom>
            <a:avLst/>
            <a:gdLst>
              <a:gd name="connsiteX0" fmla="*/ 0 w 1131277"/>
              <a:gd name="connsiteY0" fmla="*/ 111369 h 193431"/>
              <a:gd name="connsiteX1" fmla="*/ 46892 w 1131277"/>
              <a:gd name="connsiteY1" fmla="*/ 0 h 193431"/>
              <a:gd name="connsiteX2" fmla="*/ 298938 w 1131277"/>
              <a:gd name="connsiteY2" fmla="*/ 58615 h 193431"/>
              <a:gd name="connsiteX3" fmla="*/ 896815 w 1131277"/>
              <a:gd name="connsiteY3" fmla="*/ 52754 h 193431"/>
              <a:gd name="connsiteX4" fmla="*/ 1060938 w 1131277"/>
              <a:gd name="connsiteY4" fmla="*/ 52754 h 193431"/>
              <a:gd name="connsiteX5" fmla="*/ 1131277 w 1131277"/>
              <a:gd name="connsiteY5" fmla="*/ 152400 h 193431"/>
              <a:gd name="connsiteX6" fmla="*/ 756138 w 1131277"/>
              <a:gd name="connsiteY6" fmla="*/ 193431 h 193431"/>
              <a:gd name="connsiteX7" fmla="*/ 257908 w 1131277"/>
              <a:gd name="connsiteY7" fmla="*/ 181707 h 193431"/>
              <a:gd name="connsiteX8" fmla="*/ 0 w 1131277"/>
              <a:gd name="connsiteY8" fmla="*/ 111369 h 193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1277" h="193431">
                <a:moveTo>
                  <a:pt x="0" y="111369"/>
                </a:moveTo>
                <a:lnTo>
                  <a:pt x="46892" y="0"/>
                </a:lnTo>
                <a:lnTo>
                  <a:pt x="298938" y="58615"/>
                </a:lnTo>
                <a:lnTo>
                  <a:pt x="896815" y="52754"/>
                </a:lnTo>
                <a:lnTo>
                  <a:pt x="1060938" y="52754"/>
                </a:lnTo>
                <a:lnTo>
                  <a:pt x="1131277" y="152400"/>
                </a:lnTo>
                <a:lnTo>
                  <a:pt x="756138" y="193431"/>
                </a:lnTo>
                <a:lnTo>
                  <a:pt x="257908" y="181707"/>
                </a:lnTo>
                <a:lnTo>
                  <a:pt x="0" y="1113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6AED1AB-E5E2-E748-4264-434AD36677D4}"/>
              </a:ext>
            </a:extLst>
          </p:cNvPr>
          <p:cNvSpPr/>
          <p:nvPr/>
        </p:nvSpPr>
        <p:spPr>
          <a:xfrm>
            <a:off x="1354698" y="4800404"/>
            <a:ext cx="787875" cy="6607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DF26597-8493-5473-4F0E-9FA0E000B4EB}"/>
              </a:ext>
            </a:extLst>
          </p:cNvPr>
          <p:cNvSpPr/>
          <p:nvPr/>
        </p:nvSpPr>
        <p:spPr>
          <a:xfrm>
            <a:off x="2608384" y="1241391"/>
            <a:ext cx="461386" cy="2454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 descr="A green and white logo&#10;&#10;AI-generated content may be incorrect.">
            <a:extLst>
              <a:ext uri="{FF2B5EF4-FFF2-40B4-BE49-F238E27FC236}">
                <a16:creationId xmlns:a16="http://schemas.microsoft.com/office/drawing/2014/main" id="{8612EB24-B6CE-9474-5510-84D2B7E212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08" y="193516"/>
            <a:ext cx="1352771" cy="836048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2088CE7F-47B2-65E3-AD49-7FD3A25E7D33}"/>
              </a:ext>
            </a:extLst>
          </p:cNvPr>
          <p:cNvSpPr/>
          <p:nvPr/>
        </p:nvSpPr>
        <p:spPr>
          <a:xfrm>
            <a:off x="81202" y="5691957"/>
            <a:ext cx="4409595" cy="225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84CFC6-24A5-3B71-D78E-15F6A2362864}"/>
              </a:ext>
            </a:extLst>
          </p:cNvPr>
          <p:cNvSpPr txBox="1"/>
          <p:nvPr/>
        </p:nvSpPr>
        <p:spPr>
          <a:xfrm>
            <a:off x="2771845" y="4722328"/>
            <a:ext cx="1551181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https://</a:t>
            </a:r>
            <a:r>
              <a:rPr lang="en-US" sz="1400" dirty="0" err="1"/>
              <a:t>sgevents.org</a:t>
            </a:r>
            <a:r>
              <a:rPr lang="en-US" sz="1400" dirty="0"/>
              <a:t>/378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853002-DDFA-A80C-86DA-54346AC5AF23}"/>
              </a:ext>
            </a:extLst>
          </p:cNvPr>
          <p:cNvSpPr/>
          <p:nvPr/>
        </p:nvSpPr>
        <p:spPr>
          <a:xfrm>
            <a:off x="67858" y="5681946"/>
            <a:ext cx="4409595" cy="225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More info?  </a:t>
            </a:r>
            <a:r>
              <a:rPr lang="en-US" b="1" dirty="0" err="1">
                <a:solidFill>
                  <a:schemeClr val="tx1"/>
                </a:solidFill>
              </a:rPr>
              <a:t>www.SimpleGesture.org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F15229B-55CB-8E63-03A7-EF23DD39D0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517" y="4612857"/>
            <a:ext cx="906236" cy="893649"/>
          </a:xfrm>
          <a:prstGeom prst="rect">
            <a:avLst/>
          </a:prstGeom>
        </p:spPr>
      </p:pic>
      <p:pic>
        <p:nvPicPr>
          <p:cNvPr id="13" name="Picture 12" descr="A green text on a black background&#10;&#10;AI-generated content may be incorrect.">
            <a:extLst>
              <a:ext uri="{FF2B5EF4-FFF2-40B4-BE49-F238E27FC236}">
                <a16:creationId xmlns:a16="http://schemas.microsoft.com/office/drawing/2014/main" id="{85CF6BCA-F491-498D-D105-9BEC3B2E31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17231" y="186420"/>
            <a:ext cx="1837545" cy="75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758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41485-22EB-FBE0-DA31-9346E1776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8B2F05D2-B1B3-FF16-FDF6-739CDFAA3D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821" t="1676" r="6566" b="1676"/>
          <a:stretch>
            <a:fillRect/>
          </a:stretch>
        </p:blipFill>
        <p:spPr>
          <a:xfrm>
            <a:off x="58056" y="54354"/>
            <a:ext cx="4455887" cy="630290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DA023C0-E98E-2EC2-93B9-A60EF20197A7}"/>
              </a:ext>
            </a:extLst>
          </p:cNvPr>
          <p:cNvSpPr/>
          <p:nvPr/>
        </p:nvSpPr>
        <p:spPr>
          <a:xfrm>
            <a:off x="922110" y="240009"/>
            <a:ext cx="2742747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1200" b="1" cap="none" spc="0" dirty="0">
                <a:ln/>
                <a:solidFill>
                  <a:schemeClr val="accent3"/>
                </a:solidFill>
                <a:effectLst/>
                <a:latin typeface="Segoe Script" panose="020B0804020000000003" pitchFamily="34" charset="0"/>
                <a:ea typeface="Krungthep" panose="02000400000000000000" pitchFamily="2" charset="-34"/>
                <a:cs typeface="Thonburi" pitchFamily="2" charset="-34"/>
              </a:rPr>
              <a:t>SIMPLE GESTURE Food Donor</a:t>
            </a:r>
          </a:p>
        </p:txBody>
      </p:sp>
    </p:spTree>
    <p:extLst>
      <p:ext uri="{BB962C8B-B14F-4D97-AF65-F5344CB8AC3E}">
        <p14:creationId xmlns:p14="http://schemas.microsoft.com/office/powerpoint/2010/main" val="2863612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94D34-200B-DD9D-BF95-91BD8334F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31B24744-68EE-9425-9DB8-4179822518DC}"/>
              </a:ext>
            </a:extLst>
          </p:cNvPr>
          <p:cNvSpPr txBox="1"/>
          <p:nvPr/>
        </p:nvSpPr>
        <p:spPr>
          <a:xfrm>
            <a:off x="689978" y="5343481"/>
            <a:ext cx="247463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	</a:t>
            </a:r>
            <a:r>
              <a:rPr lang="en-US" sz="1600" dirty="0" err="1"/>
              <a:t>Info@ASGHelps.org</a:t>
            </a:r>
            <a:endParaRPr lang="en-US" sz="1600" dirty="0"/>
          </a:p>
          <a:p>
            <a:endParaRPr lang="en-US" sz="1600" dirty="0"/>
          </a:p>
        </p:txBody>
      </p:sp>
      <p:pic>
        <p:nvPicPr>
          <p:cNvPr id="2" name="Picture 1" descr="A green text on a black background&#10;&#10;AI-generated content may be incorrect.">
            <a:extLst>
              <a:ext uri="{FF2B5EF4-FFF2-40B4-BE49-F238E27FC236}">
                <a16:creationId xmlns:a16="http://schemas.microsoft.com/office/drawing/2014/main" id="{32E7E594-221C-0BD1-18D0-44ABF7683C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661" y="189263"/>
            <a:ext cx="1322561" cy="546474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D9C001F-F284-3EDA-DFBF-DEAE806EB0B8}"/>
              </a:ext>
            </a:extLst>
          </p:cNvPr>
          <p:cNvCxnSpPr>
            <a:cxnSpLocks/>
          </p:cNvCxnSpPr>
          <p:nvPr/>
        </p:nvCxnSpPr>
        <p:spPr>
          <a:xfrm>
            <a:off x="2088965" y="189263"/>
            <a:ext cx="0" cy="55958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green and white logo&#10;&#10;AI-generated content may be incorrect.">
            <a:extLst>
              <a:ext uri="{FF2B5EF4-FFF2-40B4-BE49-F238E27FC236}">
                <a16:creationId xmlns:a16="http://schemas.microsoft.com/office/drawing/2014/main" id="{1C4D84DA-E77B-A5FD-BB92-FF4F00AFFD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1742" y="235913"/>
            <a:ext cx="926607" cy="57266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B107761-71D0-85C4-33A6-EC946E6F71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1742" y="3815538"/>
            <a:ext cx="1205750" cy="11944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0CEFB0-6930-9F97-33BD-EB2BAA741C8F}"/>
              </a:ext>
            </a:extLst>
          </p:cNvPr>
          <p:cNvSpPr txBox="1"/>
          <p:nvPr/>
        </p:nvSpPr>
        <p:spPr>
          <a:xfrm>
            <a:off x="145265" y="1057319"/>
            <a:ext cx="42163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START A CHAPTER:</a:t>
            </a:r>
          </a:p>
          <a:p>
            <a:r>
              <a:rPr lang="en-US" dirty="0"/>
              <a:t>     Rotary clubs love it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Members want to participate, it’s a big impact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It doesn’t take a lot of time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Its already very organized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It’s a game changer for your local pantry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It helps your community thrive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285762-6089-DCCE-FFBE-0396E6F5B29A}"/>
              </a:ext>
            </a:extLst>
          </p:cNvPr>
          <p:cNvSpPr txBox="1"/>
          <p:nvPr/>
        </p:nvSpPr>
        <p:spPr>
          <a:xfrm>
            <a:off x="318661" y="3766421"/>
            <a:ext cx="2300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Or, just register and be a donor or driver!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29FA4B-1D78-87E0-C2B1-5D6BE7BDC9DD}"/>
              </a:ext>
            </a:extLst>
          </p:cNvPr>
          <p:cNvSpPr txBox="1"/>
          <p:nvPr/>
        </p:nvSpPr>
        <p:spPr>
          <a:xfrm>
            <a:off x="662112" y="5122197"/>
            <a:ext cx="31720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For more information write to;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6702F8-4B3E-05E5-35D3-CF084FEA6F33}"/>
              </a:ext>
            </a:extLst>
          </p:cNvPr>
          <p:cNvSpPr txBox="1"/>
          <p:nvPr/>
        </p:nvSpPr>
        <p:spPr>
          <a:xfrm>
            <a:off x="671118" y="5700845"/>
            <a:ext cx="4040131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Web Site; </a:t>
            </a:r>
            <a:r>
              <a:rPr lang="en-US" dirty="0" err="1"/>
              <a:t>www.ASGHelps.org</a:t>
            </a:r>
            <a:endParaRPr lang="en-US" dirty="0"/>
          </a:p>
          <a:p>
            <a:endParaRPr lang="en-US" sz="16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A72E4A0-FEA5-4211-3602-EDC16000D8F1}"/>
              </a:ext>
            </a:extLst>
          </p:cNvPr>
          <p:cNvSpPr txBox="1"/>
          <p:nvPr/>
        </p:nvSpPr>
        <p:spPr>
          <a:xfrm>
            <a:off x="258714" y="2959131"/>
            <a:ext cx="3989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We especially need help in: Sonoma (city), Santa Rosa, Sebastopol and Petaluma</a:t>
            </a:r>
          </a:p>
        </p:txBody>
      </p:sp>
    </p:spTree>
    <p:extLst>
      <p:ext uri="{BB962C8B-B14F-4D97-AF65-F5344CB8AC3E}">
        <p14:creationId xmlns:p14="http://schemas.microsoft.com/office/powerpoint/2010/main" val="302265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125376</TotalTime>
  <Words>325</Words>
  <Application>Microsoft Macintosh PowerPoint</Application>
  <PresentationFormat>Custom</PresentationFormat>
  <Paragraphs>62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Segoe Script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Mark Martindill</dc:creator>
  <cp:lastModifiedBy>Mark Martindill</cp:lastModifiedBy>
  <cp:revision>29</cp:revision>
  <cp:lastPrinted>2026-06-16T17:51:58Z</cp:lastPrinted>
  <dcterms:created xsi:type="dcterms:W3CDTF">2025-10-30T13:59:13Z</dcterms:created>
  <dcterms:modified xsi:type="dcterms:W3CDTF">2026-07-08T18:04:45Z</dcterms:modified>
</cp:coreProperties>
</file>