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9"/>
  </p:handoutMasterIdLst>
  <p:sldIdLst>
    <p:sldId id="256" r:id="rId2"/>
    <p:sldId id="257" r:id="rId3"/>
    <p:sldId id="258" r:id="rId4"/>
    <p:sldId id="265" r:id="rId5"/>
    <p:sldId id="264" r:id="rId6"/>
    <p:sldId id="269" r:id="rId7"/>
    <p:sldId id="270" r:id="rId8"/>
    <p:sldId id="272" r:id="rId9"/>
    <p:sldId id="266" r:id="rId10"/>
    <p:sldId id="263" r:id="rId11"/>
    <p:sldId id="259" r:id="rId12"/>
    <p:sldId id="262" r:id="rId13"/>
    <p:sldId id="260" r:id="rId14"/>
    <p:sldId id="273" r:id="rId15"/>
    <p:sldId id="267" r:id="rId16"/>
    <p:sldId id="268" r:id="rId17"/>
    <p:sldId id="271"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488"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E5DB786-FB45-4BAD-B7DB-475F5559A264}" type="datetimeFigureOut">
              <a:rPr lang="en-US" smtClean="0"/>
              <a:pPr/>
              <a:t>10/10/2012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64159FD-3E8D-41B7-9997-F2F5D75153E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8EF87B5E-35A6-4F23-B14F-E6FA40E16F08}" type="datetimeFigureOut">
              <a:rPr lang="en-US" smtClean="0"/>
              <a:pPr/>
              <a:t>10/10/2012</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CB2D9275-C448-450B-AF96-38D40E43C0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F87B5E-35A6-4F23-B14F-E6FA40E16F08}" type="datetimeFigureOut">
              <a:rPr lang="en-US" smtClean="0"/>
              <a:pPr/>
              <a:t>10/10/2012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D9275-C448-450B-AF96-38D40E43C0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F87B5E-35A6-4F23-B14F-E6FA40E16F08}" type="datetimeFigureOut">
              <a:rPr lang="en-US" smtClean="0"/>
              <a:pPr/>
              <a:t>10/10/2012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D9275-C448-450B-AF96-38D40E43C0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EF87B5E-35A6-4F23-B14F-E6FA40E16F08}" type="datetimeFigureOut">
              <a:rPr lang="en-US" smtClean="0"/>
              <a:pPr/>
              <a:t>10/10/2012</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CB2D9275-C448-450B-AF96-38D40E43C0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8EF87B5E-35A6-4F23-B14F-E6FA40E16F08}" type="datetimeFigureOut">
              <a:rPr lang="en-US" smtClean="0"/>
              <a:pPr/>
              <a:t>10/10/2012</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CB2D9275-C448-450B-AF96-38D40E43C012}"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8EF87B5E-35A6-4F23-B14F-E6FA40E16F08}" type="datetimeFigureOut">
              <a:rPr lang="en-US" smtClean="0"/>
              <a:pPr/>
              <a:t>10/10/2012</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B2D9275-C448-450B-AF96-38D40E43C0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8EF87B5E-35A6-4F23-B14F-E6FA40E16F08}" type="datetimeFigureOut">
              <a:rPr lang="en-US" smtClean="0"/>
              <a:pPr/>
              <a:t>10/10/2012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CB2D9275-C448-450B-AF96-38D40E43C012}"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EF87B5E-35A6-4F23-B14F-E6FA40E16F08}" type="datetimeFigureOut">
              <a:rPr lang="en-US" smtClean="0"/>
              <a:pPr/>
              <a:t>10/10/2012</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D9275-C448-450B-AF96-38D40E43C0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EF87B5E-35A6-4F23-B14F-E6FA40E16F08}" type="datetimeFigureOut">
              <a:rPr lang="en-US" smtClean="0"/>
              <a:pPr/>
              <a:t>10/10/2012</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D9275-C448-450B-AF96-38D40E43C0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EF87B5E-35A6-4F23-B14F-E6FA40E16F08}" type="datetimeFigureOut">
              <a:rPr lang="en-US" smtClean="0"/>
              <a:pPr/>
              <a:t>10/10/2012</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D9275-C448-450B-AF96-38D40E43C0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8EF87B5E-35A6-4F23-B14F-E6FA40E16F08}" type="datetimeFigureOut">
              <a:rPr lang="en-US" smtClean="0"/>
              <a:pPr/>
              <a:t>10/10/2012</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B2D9275-C448-450B-AF96-38D40E43C012}"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EF87B5E-35A6-4F23-B14F-E6FA40E16F08}" type="datetimeFigureOut">
              <a:rPr lang="en-US" smtClean="0"/>
              <a:pPr/>
              <a:t>10/10/2012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B2D9275-C448-450B-AF96-38D40E43C012}"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t>Craig Vincent Mitchell</a:t>
            </a:r>
            <a:br>
              <a:rPr lang="en-US" dirty="0" smtClean="0"/>
            </a:br>
            <a:r>
              <a:rPr lang="en-US" dirty="0" smtClean="0"/>
              <a:t>Assistant Professor of Christian Ethics</a:t>
            </a:r>
            <a:endParaRPr lang="en-US" dirty="0"/>
          </a:p>
        </p:txBody>
      </p:sp>
      <p:sp>
        <p:nvSpPr>
          <p:cNvPr id="3" name="Subtitle 2"/>
          <p:cNvSpPr>
            <a:spLocks noGrp="1"/>
          </p:cNvSpPr>
          <p:nvPr>
            <p:ph type="subTitle" idx="1"/>
          </p:nvPr>
        </p:nvSpPr>
        <p:spPr/>
        <p:txBody>
          <a:bodyPr>
            <a:noAutofit/>
          </a:bodyPr>
          <a:lstStyle/>
          <a:p>
            <a:pPr algn="ctr"/>
            <a:r>
              <a:rPr lang="en-US" sz="9600" b="1" dirty="0" smtClean="0"/>
              <a:t>Action Theory</a:t>
            </a:r>
            <a:endParaRPr lang="en-US" sz="9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t>Nominalism</a:t>
            </a:r>
            <a:r>
              <a:rPr lang="en-US" b="1" dirty="0" smtClean="0"/>
              <a:t>: Deontological Action</a:t>
            </a:r>
            <a:endParaRPr lang="en-US" b="1" dirty="0"/>
          </a:p>
        </p:txBody>
      </p:sp>
      <p:sp>
        <p:nvSpPr>
          <p:cNvPr id="3" name="Content Placeholder 2"/>
          <p:cNvSpPr>
            <a:spLocks noGrp="1"/>
          </p:cNvSpPr>
          <p:nvPr>
            <p:ph sz="half" idx="1"/>
          </p:nvPr>
        </p:nvSpPr>
        <p:spPr/>
        <p:txBody>
          <a:bodyPr/>
          <a:lstStyle/>
          <a:p>
            <a:r>
              <a:rPr lang="en-US" dirty="0" smtClean="0"/>
              <a:t>David Hume argued that actions result from </a:t>
            </a:r>
            <a:r>
              <a:rPr lang="en-US" b="1" dirty="0" smtClean="0"/>
              <a:t>beliefs/ desires</a:t>
            </a:r>
            <a:r>
              <a:rPr lang="en-US" dirty="0" smtClean="0"/>
              <a:t>.</a:t>
            </a:r>
          </a:p>
          <a:p>
            <a:r>
              <a:rPr lang="en-US" dirty="0" smtClean="0"/>
              <a:t>Hume thought that “reason is and ought always be a slave of the passions.”</a:t>
            </a:r>
          </a:p>
          <a:p>
            <a:r>
              <a:rPr lang="en-US" dirty="0" smtClean="0"/>
              <a:t>Hume was a metaphysical </a:t>
            </a:r>
            <a:r>
              <a:rPr lang="en-US" dirty="0" err="1" smtClean="0"/>
              <a:t>nominalist</a:t>
            </a:r>
            <a:r>
              <a:rPr lang="en-US" dirty="0" smtClean="0"/>
              <a:t> who held to deontology</a:t>
            </a:r>
            <a:endParaRPr lang="en-US" dirty="0"/>
          </a:p>
        </p:txBody>
      </p:sp>
      <p:pic>
        <p:nvPicPr>
          <p:cNvPr id="5" name="Content Placeholder 4" descr="d_hume.jpg"/>
          <p:cNvPicPr>
            <a:picLocks noGrp="1" noChangeAspect="1"/>
          </p:cNvPicPr>
          <p:nvPr>
            <p:ph sz="half" idx="2"/>
          </p:nvPr>
        </p:nvPicPr>
        <p:blipFill>
          <a:blip r:embed="rId2" cstate="print"/>
          <a:stretch>
            <a:fillRect/>
          </a:stretch>
        </p:blipFill>
        <p:spPr>
          <a:xfrm>
            <a:off x="4953000" y="1828800"/>
            <a:ext cx="3733800" cy="44196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err="1" smtClean="0"/>
              <a:t>Nominalism</a:t>
            </a:r>
            <a:r>
              <a:rPr lang="en-US" b="1" dirty="0" smtClean="0"/>
              <a:t>: Deontological Action</a:t>
            </a:r>
            <a:endParaRPr lang="en-US" b="1" dirty="0"/>
          </a:p>
        </p:txBody>
      </p:sp>
      <p:sp>
        <p:nvSpPr>
          <p:cNvPr id="5" name="Content Placeholder 4"/>
          <p:cNvSpPr>
            <a:spLocks noGrp="1"/>
          </p:cNvSpPr>
          <p:nvPr>
            <p:ph sz="half" idx="1"/>
          </p:nvPr>
        </p:nvSpPr>
        <p:spPr/>
        <p:txBody>
          <a:bodyPr>
            <a:normAutofit fontScale="92500" lnSpcReduction="20000"/>
          </a:bodyPr>
          <a:lstStyle/>
          <a:p>
            <a:r>
              <a:rPr lang="en-US" dirty="0" smtClean="0"/>
              <a:t>G.E.M. </a:t>
            </a:r>
            <a:r>
              <a:rPr lang="en-US" dirty="0" err="1" smtClean="0"/>
              <a:t>Anscombe</a:t>
            </a:r>
            <a:r>
              <a:rPr lang="en-US" dirty="0" smtClean="0"/>
              <a:t> was an </a:t>
            </a:r>
            <a:r>
              <a:rPr lang="en-US" b="1" dirty="0" smtClean="0"/>
              <a:t>Ordinary Language Philosopher</a:t>
            </a:r>
            <a:r>
              <a:rPr lang="en-US" dirty="0" smtClean="0"/>
              <a:t>:  She was a student of Ludwig Wittgenstein and wife of philosopher, Peter </a:t>
            </a:r>
            <a:r>
              <a:rPr lang="en-US" dirty="0" err="1" smtClean="0"/>
              <a:t>Geach</a:t>
            </a:r>
            <a:r>
              <a:rPr lang="en-US" dirty="0" smtClean="0"/>
              <a:t>. She was one of the founding members of the Analytical Thomism movement</a:t>
            </a:r>
          </a:p>
          <a:p>
            <a:r>
              <a:rPr lang="en-US" dirty="0" smtClean="0"/>
              <a:t>She wrote: </a:t>
            </a:r>
            <a:r>
              <a:rPr lang="en-US" b="1" i="1" dirty="0" smtClean="0"/>
              <a:t>Intention, </a:t>
            </a:r>
            <a:r>
              <a:rPr lang="en-US" dirty="0" smtClean="0"/>
              <a:t>one of the first books on action theory in the last century.</a:t>
            </a:r>
          </a:p>
          <a:p>
            <a:endParaRPr lang="en-US" i="1" dirty="0"/>
          </a:p>
        </p:txBody>
      </p:sp>
      <p:pic>
        <p:nvPicPr>
          <p:cNvPr id="7" name="Content Placeholder 6" descr="Anscombe.jpg"/>
          <p:cNvPicPr>
            <a:picLocks noGrp="1" noChangeAspect="1"/>
          </p:cNvPicPr>
          <p:nvPr>
            <p:ph sz="half" idx="2"/>
          </p:nvPr>
        </p:nvPicPr>
        <p:blipFill>
          <a:blip r:embed="rId2" cstate="print"/>
          <a:stretch>
            <a:fillRect/>
          </a:stretch>
        </p:blipFill>
        <p:spPr>
          <a:xfrm>
            <a:off x="5410200" y="1676400"/>
            <a:ext cx="2514600" cy="44196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err="1" smtClean="0"/>
              <a:t>Nominalism</a:t>
            </a:r>
            <a:r>
              <a:rPr lang="en-US" b="1" dirty="0" smtClean="0"/>
              <a:t>: Deontological Action</a:t>
            </a:r>
            <a:endParaRPr lang="en-US" b="1" dirty="0"/>
          </a:p>
        </p:txBody>
      </p:sp>
      <p:sp>
        <p:nvSpPr>
          <p:cNvPr id="6" name="Content Placeholder 5"/>
          <p:cNvSpPr>
            <a:spLocks noGrp="1"/>
          </p:cNvSpPr>
          <p:nvPr>
            <p:ph idx="1"/>
          </p:nvPr>
        </p:nvSpPr>
        <p:spPr/>
        <p:txBody>
          <a:bodyPr>
            <a:normAutofit lnSpcReduction="10000"/>
          </a:bodyPr>
          <a:lstStyle/>
          <a:p>
            <a:r>
              <a:rPr lang="en-US" dirty="0" smtClean="0"/>
              <a:t>According to </a:t>
            </a:r>
            <a:r>
              <a:rPr lang="en-US" dirty="0" err="1" smtClean="0"/>
              <a:t>Anscombe</a:t>
            </a:r>
            <a:r>
              <a:rPr lang="en-US" dirty="0" smtClean="0"/>
              <a:t>, “Mental causes are possible, not only for actions, but also for feelings and even thoughts. In considering actions, it is important to distinguish between mental causes and motives; in considering feelings, such as fear or anger, it is important to distinguish between mental causes and objects of feeling.”  G.E.M. </a:t>
            </a:r>
            <a:r>
              <a:rPr lang="en-US" dirty="0" err="1" smtClean="0"/>
              <a:t>Anscombe</a:t>
            </a:r>
            <a:r>
              <a:rPr lang="en-US" dirty="0" smtClean="0"/>
              <a:t>, </a:t>
            </a:r>
            <a:r>
              <a:rPr lang="en-US" b="1" i="1" dirty="0" smtClean="0"/>
              <a:t>Intentions</a:t>
            </a:r>
            <a:r>
              <a:rPr lang="en-US" dirty="0" smtClean="0"/>
              <a:t> (Cambridge, MA: Harvard University Press, 2000), 16.</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t>Nominalism</a:t>
            </a:r>
            <a:r>
              <a:rPr lang="en-US" b="1" dirty="0" smtClean="0"/>
              <a:t>: Deontological Action</a:t>
            </a:r>
            <a:endParaRPr lang="en-US" b="1" dirty="0"/>
          </a:p>
        </p:txBody>
      </p:sp>
      <p:sp>
        <p:nvSpPr>
          <p:cNvPr id="3" name="Content Placeholder 2"/>
          <p:cNvSpPr>
            <a:spLocks noGrp="1"/>
          </p:cNvSpPr>
          <p:nvPr>
            <p:ph sz="half" idx="1"/>
          </p:nvPr>
        </p:nvSpPr>
        <p:spPr/>
        <p:txBody>
          <a:bodyPr>
            <a:normAutofit fontScale="85000" lnSpcReduction="20000"/>
          </a:bodyPr>
          <a:lstStyle/>
          <a:p>
            <a:r>
              <a:rPr lang="en-US" dirty="0" smtClean="0"/>
              <a:t>Donald Davidson was a </a:t>
            </a:r>
            <a:r>
              <a:rPr lang="en-US" b="1" dirty="0" smtClean="0"/>
              <a:t>Post Positivist </a:t>
            </a:r>
            <a:r>
              <a:rPr lang="en-US" b="1" dirty="0" err="1" smtClean="0"/>
              <a:t>Physicalist</a:t>
            </a:r>
            <a:r>
              <a:rPr lang="en-US" b="1" dirty="0" smtClean="0"/>
              <a:t>  </a:t>
            </a:r>
            <a:r>
              <a:rPr lang="en-US" dirty="0" smtClean="0"/>
              <a:t>(1917-2003)  who wrote the article “</a:t>
            </a:r>
            <a:r>
              <a:rPr lang="en-US" b="1" dirty="0" smtClean="0"/>
              <a:t>Actions, Reasons, and Causes</a:t>
            </a:r>
            <a:r>
              <a:rPr lang="en-US" dirty="0" smtClean="0"/>
              <a:t>.”</a:t>
            </a:r>
            <a:endParaRPr lang="en-US" b="1" dirty="0" smtClean="0"/>
          </a:p>
          <a:p>
            <a:r>
              <a:rPr lang="en-US" dirty="0" smtClean="0"/>
              <a:t>He was a </a:t>
            </a:r>
            <a:r>
              <a:rPr lang="en-US" dirty="0" err="1" smtClean="0"/>
              <a:t>nominalist</a:t>
            </a:r>
            <a:r>
              <a:rPr lang="en-US" dirty="0" smtClean="0"/>
              <a:t> who admitted to the existence of the material and efficient causes. He rejected the formal and final causes.</a:t>
            </a:r>
          </a:p>
          <a:p>
            <a:r>
              <a:rPr lang="en-US" dirty="0" smtClean="0"/>
              <a:t>Davidson argued that intentions provide reasons</a:t>
            </a:r>
          </a:p>
          <a:p>
            <a:r>
              <a:rPr lang="en-US" dirty="0" smtClean="0"/>
              <a:t>Davidson argued that </a:t>
            </a:r>
            <a:r>
              <a:rPr lang="en-US" b="1" dirty="0" smtClean="0"/>
              <a:t>reasons</a:t>
            </a:r>
            <a:r>
              <a:rPr lang="en-US" dirty="0" smtClean="0"/>
              <a:t> are causes of actions</a:t>
            </a:r>
            <a:endParaRPr lang="en-US" dirty="0"/>
          </a:p>
        </p:txBody>
      </p:sp>
      <p:pic>
        <p:nvPicPr>
          <p:cNvPr id="5" name="Content Placeholder 4" descr="davidson.jpg"/>
          <p:cNvPicPr>
            <a:picLocks noGrp="1" noChangeAspect="1"/>
          </p:cNvPicPr>
          <p:nvPr>
            <p:ph sz="half" idx="2"/>
          </p:nvPr>
        </p:nvPicPr>
        <p:blipFill>
          <a:blip r:embed="rId2" cstate="print"/>
          <a:stretch>
            <a:fillRect/>
          </a:stretch>
        </p:blipFill>
        <p:spPr>
          <a:xfrm>
            <a:off x="5410200" y="1676400"/>
            <a:ext cx="3505200" cy="45720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err="1" smtClean="0"/>
              <a:t>Nominalism</a:t>
            </a:r>
            <a:r>
              <a:rPr lang="en-US" b="1" dirty="0" smtClean="0"/>
              <a:t>: Deontological Action</a:t>
            </a:r>
            <a:endParaRPr lang="en-US" dirty="0"/>
          </a:p>
        </p:txBody>
      </p:sp>
      <p:sp>
        <p:nvSpPr>
          <p:cNvPr id="6" name="Content Placeholder 5"/>
          <p:cNvSpPr>
            <a:spLocks noGrp="1"/>
          </p:cNvSpPr>
          <p:nvPr>
            <p:ph idx="1"/>
          </p:nvPr>
        </p:nvSpPr>
        <p:spPr/>
        <p:txBody>
          <a:bodyPr/>
          <a:lstStyle/>
          <a:p>
            <a:r>
              <a:rPr lang="en-US" dirty="0" smtClean="0"/>
              <a:t>According to Davidson, “A reason rationalizes an action only if it leads us to see something the agent saw, in his action- some feature, consequence, or aspect of the action the agent wanted, desired, prized, held dear, thought dutiful, beneficial, obligatory, or agreeable.” Donald Davidson, “Actions, Reasons, and Causes” </a:t>
            </a:r>
            <a:r>
              <a:rPr lang="en-US" i="1" dirty="0" smtClean="0"/>
              <a:t>Journal of Philosophy </a:t>
            </a:r>
            <a:r>
              <a:rPr lang="en-US" dirty="0" smtClean="0"/>
              <a:t> 60 (1963).</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t>Nominalism</a:t>
            </a:r>
            <a:r>
              <a:rPr lang="en-US" b="1" dirty="0" smtClean="0"/>
              <a:t>: Parts before Wholes</a:t>
            </a:r>
            <a:endParaRPr lang="en-US" b="1" dirty="0"/>
          </a:p>
        </p:txBody>
      </p:sp>
      <p:sp>
        <p:nvSpPr>
          <p:cNvPr id="5" name="Content Placeholder 4"/>
          <p:cNvSpPr>
            <a:spLocks noGrp="1"/>
          </p:cNvSpPr>
          <p:nvPr>
            <p:ph idx="1"/>
          </p:nvPr>
        </p:nvSpPr>
        <p:spPr/>
        <p:txBody>
          <a:bodyPr/>
          <a:lstStyle/>
          <a:p>
            <a:r>
              <a:rPr lang="en-US" dirty="0" smtClean="0"/>
              <a:t>Metaphysical </a:t>
            </a:r>
            <a:r>
              <a:rPr lang="en-US" dirty="0" err="1" smtClean="0"/>
              <a:t>nominalists</a:t>
            </a:r>
            <a:r>
              <a:rPr lang="en-US" dirty="0" smtClean="0"/>
              <a:t> believe that the parts have priority over the whole. In other words, the parts have their own identities.</a:t>
            </a:r>
          </a:p>
          <a:p>
            <a:r>
              <a:rPr lang="en-US" dirty="0" smtClean="0"/>
              <a:t>For John Wilkes Booth to kill Abraham Lincoln had to take his gun, aim it, and then shoot it at Lincoln. There are at least three separate actions that were involved in killing Lincoln.</a:t>
            </a:r>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t>Nominalism</a:t>
            </a:r>
            <a:r>
              <a:rPr lang="en-US" b="1" dirty="0" smtClean="0"/>
              <a:t>: External Reasons</a:t>
            </a:r>
            <a:endParaRPr lang="en-US" b="1" dirty="0"/>
          </a:p>
        </p:txBody>
      </p:sp>
      <p:sp>
        <p:nvSpPr>
          <p:cNvPr id="3" name="Content Placeholder 2"/>
          <p:cNvSpPr>
            <a:spLocks noGrp="1"/>
          </p:cNvSpPr>
          <p:nvPr>
            <p:ph idx="1"/>
          </p:nvPr>
        </p:nvSpPr>
        <p:spPr/>
        <p:txBody>
          <a:bodyPr>
            <a:normAutofit fontScale="92500"/>
          </a:bodyPr>
          <a:lstStyle/>
          <a:p>
            <a:r>
              <a:rPr lang="en-US" dirty="0" smtClean="0"/>
              <a:t>an </a:t>
            </a:r>
            <a:r>
              <a:rPr lang="en-US" i="1" dirty="0" smtClean="0"/>
              <a:t>external reason</a:t>
            </a:r>
            <a:r>
              <a:rPr lang="en-US" dirty="0" smtClean="0"/>
              <a:t> is something that one has independent of one's subjective motivational set.</a:t>
            </a:r>
          </a:p>
          <a:p>
            <a:r>
              <a:rPr lang="en-US" i="1" dirty="0" smtClean="0"/>
              <a:t>Externalism about reasons</a:t>
            </a:r>
            <a:r>
              <a:rPr lang="en-US" dirty="0" smtClean="0"/>
              <a:t> (or </a:t>
            </a:r>
            <a:r>
              <a:rPr lang="en-US" i="1" dirty="0" smtClean="0"/>
              <a:t>reasons externalism</a:t>
            </a:r>
            <a:r>
              <a:rPr lang="en-US" dirty="0" smtClean="0"/>
              <a:t>) is the denial of reasons </a:t>
            </a:r>
            <a:r>
              <a:rPr lang="en-US" dirty="0" err="1" smtClean="0"/>
              <a:t>internalism</a:t>
            </a:r>
            <a:r>
              <a:rPr lang="en-US" dirty="0" smtClean="0"/>
              <a:t> (Finlay &amp; Schroeder, 2008, §1.1). It is the view that there are external reasons for action; that is, there are reasons for action that one can have even if the action is not part of one's subjective motivational set.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Conclusion</a:t>
            </a:r>
            <a:endParaRPr lang="en-US" b="1" dirty="0"/>
          </a:p>
        </p:txBody>
      </p:sp>
      <p:sp>
        <p:nvSpPr>
          <p:cNvPr id="3" name="Content Placeholder 2"/>
          <p:cNvSpPr>
            <a:spLocks noGrp="1"/>
          </p:cNvSpPr>
          <p:nvPr>
            <p:ph idx="1"/>
          </p:nvPr>
        </p:nvSpPr>
        <p:spPr/>
        <p:txBody>
          <a:bodyPr>
            <a:normAutofit fontScale="92500"/>
          </a:bodyPr>
          <a:lstStyle/>
          <a:p>
            <a:r>
              <a:rPr lang="en-US" dirty="0" smtClean="0"/>
              <a:t>Action theory plays an important role in philosophy of mind, because intentionality is an important part of action and action is involved in emotion.</a:t>
            </a:r>
          </a:p>
          <a:p>
            <a:r>
              <a:rPr lang="en-US" dirty="0" smtClean="0"/>
              <a:t>Action theory is import to ethics, because ethics involves actions.</a:t>
            </a:r>
          </a:p>
          <a:p>
            <a:r>
              <a:rPr lang="en-US" dirty="0" smtClean="0"/>
              <a:t>Action theory is important to epistemology, because knowledge acquisition involves actions.</a:t>
            </a:r>
          </a:p>
          <a:p>
            <a:r>
              <a:rPr lang="en-US" dirty="0" smtClean="0"/>
              <a:t>Action theory is heavily influenced by metaphysical presuppositions.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The History of Action Theory</a:t>
            </a:r>
            <a:endParaRPr lang="en-US" dirty="0"/>
          </a:p>
        </p:txBody>
      </p:sp>
      <p:sp>
        <p:nvSpPr>
          <p:cNvPr id="5" name="Content Placeholder 4"/>
          <p:cNvSpPr>
            <a:spLocks noGrp="1"/>
          </p:cNvSpPr>
          <p:nvPr>
            <p:ph sz="half" idx="1"/>
          </p:nvPr>
        </p:nvSpPr>
        <p:spPr/>
        <p:txBody>
          <a:bodyPr>
            <a:normAutofit lnSpcReduction="10000"/>
          </a:bodyPr>
          <a:lstStyle/>
          <a:p>
            <a:r>
              <a:rPr lang="en-US" b="1" dirty="0" smtClean="0"/>
              <a:t>Action theory </a:t>
            </a:r>
            <a:r>
              <a:rPr lang="en-US" dirty="0" smtClean="0"/>
              <a:t>has its origins in the writings of Aristotle</a:t>
            </a:r>
          </a:p>
          <a:p>
            <a:r>
              <a:rPr lang="en-US" b="1" dirty="0" smtClean="0"/>
              <a:t>Action theory </a:t>
            </a:r>
            <a:r>
              <a:rPr lang="en-US" dirty="0" smtClean="0"/>
              <a:t>is often viewed as a sub-discipline of metaphysics</a:t>
            </a:r>
          </a:p>
          <a:p>
            <a:r>
              <a:rPr lang="en-US" dirty="0" smtClean="0"/>
              <a:t>It is important for the study  of </a:t>
            </a:r>
            <a:r>
              <a:rPr lang="en-US" b="1" dirty="0" smtClean="0"/>
              <a:t>ethics</a:t>
            </a:r>
            <a:r>
              <a:rPr lang="en-US" dirty="0" smtClean="0"/>
              <a:t> and for the study of </a:t>
            </a:r>
            <a:r>
              <a:rPr lang="en-US" b="1" dirty="0" smtClean="0"/>
              <a:t>epistemology</a:t>
            </a:r>
            <a:endParaRPr lang="en-US" b="1" dirty="0"/>
          </a:p>
        </p:txBody>
      </p:sp>
      <p:pic>
        <p:nvPicPr>
          <p:cNvPr id="7" name="Content Placeholder 6" descr="Aristotleof athens.jpg"/>
          <p:cNvPicPr>
            <a:picLocks noGrp="1" noChangeAspect="1"/>
          </p:cNvPicPr>
          <p:nvPr>
            <p:ph sz="half" idx="2"/>
          </p:nvPr>
        </p:nvPicPr>
        <p:blipFill>
          <a:blip r:embed="rId2" cstate="print"/>
          <a:stretch>
            <a:fillRect/>
          </a:stretch>
        </p:blipFill>
        <p:spPr>
          <a:xfrm>
            <a:off x="5001006" y="1600200"/>
            <a:ext cx="3637788" cy="47244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Action Theory: Definitions</a:t>
            </a:r>
            <a:endParaRPr lang="en-US" dirty="0"/>
          </a:p>
        </p:txBody>
      </p:sp>
      <p:sp>
        <p:nvSpPr>
          <p:cNvPr id="6" name="Content Placeholder 5"/>
          <p:cNvSpPr>
            <a:spLocks noGrp="1"/>
          </p:cNvSpPr>
          <p:nvPr>
            <p:ph idx="1"/>
          </p:nvPr>
        </p:nvSpPr>
        <p:spPr/>
        <p:txBody>
          <a:bodyPr/>
          <a:lstStyle/>
          <a:p>
            <a:r>
              <a:rPr lang="en-US" dirty="0" smtClean="0"/>
              <a:t>An </a:t>
            </a:r>
            <a:r>
              <a:rPr lang="en-US" b="1" dirty="0" smtClean="0"/>
              <a:t>Event </a:t>
            </a:r>
            <a:r>
              <a:rPr lang="en-US" dirty="0" smtClean="0"/>
              <a:t>is something that happens at a certain time and place</a:t>
            </a:r>
          </a:p>
          <a:p>
            <a:r>
              <a:rPr lang="en-US" dirty="0" smtClean="0"/>
              <a:t>An </a:t>
            </a:r>
            <a:r>
              <a:rPr lang="en-US" b="1" dirty="0" smtClean="0"/>
              <a:t>Event</a:t>
            </a:r>
            <a:r>
              <a:rPr lang="en-US" dirty="0" smtClean="0"/>
              <a:t> can be unintended</a:t>
            </a:r>
          </a:p>
          <a:p>
            <a:r>
              <a:rPr lang="en-US" dirty="0" smtClean="0"/>
              <a:t>An </a:t>
            </a:r>
            <a:r>
              <a:rPr lang="en-US" b="1" dirty="0" smtClean="0"/>
              <a:t>Agent</a:t>
            </a:r>
            <a:r>
              <a:rPr lang="en-US" dirty="0" smtClean="0"/>
              <a:t> is something that can have intentions</a:t>
            </a:r>
          </a:p>
          <a:p>
            <a:r>
              <a:rPr lang="en-US" dirty="0" smtClean="0"/>
              <a:t>An </a:t>
            </a:r>
            <a:r>
              <a:rPr lang="en-US" b="1" dirty="0" smtClean="0"/>
              <a:t>Action</a:t>
            </a:r>
            <a:r>
              <a:rPr lang="en-US" dirty="0" smtClean="0"/>
              <a:t> is an </a:t>
            </a:r>
            <a:r>
              <a:rPr lang="en-US" b="1" dirty="0" smtClean="0"/>
              <a:t>event</a:t>
            </a:r>
            <a:r>
              <a:rPr lang="en-US" dirty="0" smtClean="0"/>
              <a:t> with </a:t>
            </a:r>
            <a:r>
              <a:rPr lang="en-US" b="1" dirty="0" smtClean="0"/>
              <a:t>agency</a:t>
            </a:r>
          </a:p>
          <a:p>
            <a:r>
              <a:rPr lang="en-US" dirty="0" smtClean="0"/>
              <a:t>Some actions are </a:t>
            </a:r>
            <a:r>
              <a:rPr lang="en-US" b="1" dirty="0" smtClean="0"/>
              <a:t>intentional</a:t>
            </a:r>
            <a:r>
              <a:rPr lang="en-US" dirty="0" smtClean="0"/>
              <a:t> and some are not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Metaphysics of Action</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Action theory is influenced by one’s metaphysical presuppositions</a:t>
            </a:r>
          </a:p>
          <a:p>
            <a:r>
              <a:rPr lang="en-US" b="1" dirty="0" smtClean="0"/>
              <a:t>Metaphysical Realism</a:t>
            </a:r>
          </a:p>
          <a:p>
            <a:pPr lvl="1"/>
            <a:r>
              <a:rPr lang="en-US" dirty="0" smtClean="0"/>
              <a:t>Teleological Action Theory</a:t>
            </a:r>
          </a:p>
          <a:p>
            <a:pPr lvl="1"/>
            <a:r>
              <a:rPr lang="en-US" dirty="0" smtClean="0"/>
              <a:t>Actions are determined by intentionality</a:t>
            </a:r>
          </a:p>
          <a:p>
            <a:pPr lvl="1"/>
            <a:r>
              <a:rPr lang="en-US" dirty="0" err="1" smtClean="0"/>
              <a:t>Internalist</a:t>
            </a:r>
            <a:r>
              <a:rPr lang="en-US" dirty="0" smtClean="0"/>
              <a:t> Causes of Action</a:t>
            </a:r>
          </a:p>
          <a:p>
            <a:r>
              <a:rPr lang="en-US" b="1" dirty="0" smtClean="0"/>
              <a:t>Metaphysical </a:t>
            </a:r>
            <a:r>
              <a:rPr lang="en-US" b="1" dirty="0" err="1" smtClean="0"/>
              <a:t>Nominalism</a:t>
            </a:r>
            <a:endParaRPr lang="en-US" b="1" dirty="0" smtClean="0"/>
          </a:p>
          <a:p>
            <a:pPr lvl="1"/>
            <a:r>
              <a:rPr lang="en-US" dirty="0" smtClean="0"/>
              <a:t>Deontological Action Theory</a:t>
            </a:r>
          </a:p>
          <a:p>
            <a:pPr lvl="1"/>
            <a:r>
              <a:rPr lang="en-US" dirty="0" smtClean="0"/>
              <a:t>There are many separate events in an action</a:t>
            </a:r>
          </a:p>
          <a:p>
            <a:pPr lvl="1"/>
            <a:r>
              <a:rPr lang="en-US" dirty="0" smtClean="0"/>
              <a:t>Externalist Causes of Action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Realism:  Teleological  Action</a:t>
            </a:r>
            <a:endParaRPr lang="en-US" b="1" dirty="0"/>
          </a:p>
        </p:txBody>
      </p:sp>
      <p:sp>
        <p:nvSpPr>
          <p:cNvPr id="5" name="Content Placeholder 4"/>
          <p:cNvSpPr>
            <a:spLocks noGrp="1"/>
          </p:cNvSpPr>
          <p:nvPr>
            <p:ph sz="half" idx="1"/>
          </p:nvPr>
        </p:nvSpPr>
        <p:spPr/>
        <p:txBody>
          <a:bodyPr>
            <a:normAutofit fontScale="92500" lnSpcReduction="10000"/>
          </a:bodyPr>
          <a:lstStyle/>
          <a:p>
            <a:r>
              <a:rPr lang="en-US" dirty="0" smtClean="0"/>
              <a:t>Aristotle was a metaphysical realist. He held to a teleological view of action.</a:t>
            </a:r>
          </a:p>
          <a:p>
            <a:r>
              <a:rPr lang="en-US" dirty="0" smtClean="0"/>
              <a:t>In general, actions are intentional.</a:t>
            </a:r>
          </a:p>
          <a:p>
            <a:r>
              <a:rPr lang="en-US" dirty="0" smtClean="0"/>
              <a:t>Actions are purposive and involve reason as a cause.</a:t>
            </a:r>
          </a:p>
          <a:p>
            <a:r>
              <a:rPr lang="en-US" dirty="0" smtClean="0"/>
              <a:t>Teleological views of action tell us  the state of affairs toward  which the behavior was directed.</a:t>
            </a:r>
          </a:p>
          <a:p>
            <a:endParaRPr lang="en-US" dirty="0"/>
          </a:p>
        </p:txBody>
      </p:sp>
      <p:pic>
        <p:nvPicPr>
          <p:cNvPr id="7" name="Content Placeholder 6" descr="aristotle.jpg"/>
          <p:cNvPicPr>
            <a:picLocks noGrp="1" noChangeAspect="1"/>
          </p:cNvPicPr>
          <p:nvPr>
            <p:ph sz="half" idx="2"/>
          </p:nvPr>
        </p:nvPicPr>
        <p:blipFill>
          <a:blip r:embed="rId2" cstate="print"/>
          <a:stretch>
            <a:fillRect/>
          </a:stretch>
        </p:blipFill>
        <p:spPr>
          <a:xfrm>
            <a:off x="5181600" y="2057400"/>
            <a:ext cx="3048000" cy="36576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Realism: Whole Before Parts</a:t>
            </a:r>
            <a:endParaRPr lang="en-US" b="1" dirty="0"/>
          </a:p>
        </p:txBody>
      </p:sp>
      <p:sp>
        <p:nvSpPr>
          <p:cNvPr id="5" name="Content Placeholder 4"/>
          <p:cNvSpPr>
            <a:spLocks noGrp="1"/>
          </p:cNvSpPr>
          <p:nvPr>
            <p:ph idx="1"/>
          </p:nvPr>
        </p:nvSpPr>
        <p:spPr/>
        <p:txBody>
          <a:bodyPr>
            <a:normAutofit fontScale="92500" lnSpcReduction="10000"/>
          </a:bodyPr>
          <a:lstStyle/>
          <a:p>
            <a:r>
              <a:rPr lang="en-US" dirty="0" smtClean="0"/>
              <a:t>Metaphysical Realists believe that the whole has priority over the parts. In other words, the parts gain their identity from the whole of a thing.</a:t>
            </a:r>
          </a:p>
          <a:p>
            <a:r>
              <a:rPr lang="en-US" dirty="0" smtClean="0"/>
              <a:t>An action may have many parts, but the whole of an action is determined by the intention of the agent. For John Wilkes Booth to kill Abraham Lincoln had to take his gun, aim it, and then shoot it at Lincoln. Rather than being at least three actions, it is only one action because, Booth’s </a:t>
            </a:r>
            <a:r>
              <a:rPr lang="en-US" b="1" dirty="0" smtClean="0"/>
              <a:t>intention </a:t>
            </a:r>
            <a:r>
              <a:rPr lang="en-US" dirty="0" smtClean="0"/>
              <a:t>was to kill Lincoln with the gun.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Realism: </a:t>
            </a:r>
            <a:r>
              <a:rPr lang="en-US" b="1" dirty="0" err="1" smtClean="0"/>
              <a:t>Internalism</a:t>
            </a:r>
            <a:r>
              <a:rPr lang="en-US" b="1" dirty="0" smtClean="0"/>
              <a:t> about Reasons</a:t>
            </a:r>
            <a:endParaRPr lang="en-US" b="1" dirty="0"/>
          </a:p>
        </p:txBody>
      </p:sp>
      <p:sp>
        <p:nvSpPr>
          <p:cNvPr id="3" name="Content Placeholder 2"/>
          <p:cNvSpPr>
            <a:spLocks noGrp="1"/>
          </p:cNvSpPr>
          <p:nvPr>
            <p:ph sz="half" idx="1"/>
          </p:nvPr>
        </p:nvSpPr>
        <p:spPr/>
        <p:txBody>
          <a:bodyPr>
            <a:normAutofit fontScale="85000" lnSpcReduction="10000"/>
          </a:bodyPr>
          <a:lstStyle/>
          <a:p>
            <a:r>
              <a:rPr lang="en-US" dirty="0" smtClean="0"/>
              <a:t>An </a:t>
            </a:r>
            <a:r>
              <a:rPr lang="en-US" i="1" dirty="0" smtClean="0"/>
              <a:t>internal reason</a:t>
            </a:r>
            <a:r>
              <a:rPr lang="en-US" dirty="0" smtClean="0"/>
              <a:t> is, roughly, something that one has in light of one's own "subjective motivational set"---one's own commitments, desires (or wants), goals, etc.</a:t>
            </a:r>
          </a:p>
          <a:p>
            <a:r>
              <a:rPr lang="en-US" dirty="0" smtClean="0"/>
              <a:t>Bernard Williams (1981) argues that there are really only internal reasons for action. Such a view is called </a:t>
            </a:r>
            <a:r>
              <a:rPr lang="en-US" i="1" dirty="0" err="1" smtClean="0"/>
              <a:t>internalism</a:t>
            </a:r>
            <a:r>
              <a:rPr lang="en-US" i="1" dirty="0" smtClean="0"/>
              <a:t> about reasons</a:t>
            </a:r>
            <a:r>
              <a:rPr lang="en-US" dirty="0" smtClean="0"/>
              <a:t> (or </a:t>
            </a:r>
            <a:r>
              <a:rPr lang="en-US" i="1" dirty="0" smtClean="0"/>
              <a:t>reasons </a:t>
            </a:r>
            <a:r>
              <a:rPr lang="en-US" i="1" dirty="0" err="1" smtClean="0"/>
              <a:t>internalism</a:t>
            </a:r>
            <a:r>
              <a:rPr lang="en-US" dirty="0" smtClean="0"/>
              <a:t>).</a:t>
            </a:r>
            <a:endParaRPr lang="en-US" b="1" dirty="0"/>
          </a:p>
        </p:txBody>
      </p:sp>
      <p:pic>
        <p:nvPicPr>
          <p:cNvPr id="5" name="Content Placeholder 4" descr="bernard williams.jpg"/>
          <p:cNvPicPr>
            <a:picLocks noGrp="1" noChangeAspect="1"/>
          </p:cNvPicPr>
          <p:nvPr>
            <p:ph sz="half" idx="2"/>
          </p:nvPr>
        </p:nvPicPr>
        <p:blipFill>
          <a:blip r:embed="rId2" cstate="print"/>
          <a:stretch>
            <a:fillRect/>
          </a:stretch>
        </p:blipFill>
        <p:spPr>
          <a:xfrm>
            <a:off x="5105400" y="1752600"/>
            <a:ext cx="2895600" cy="44958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Realism: Internal Reasons</a:t>
            </a:r>
            <a:endParaRPr lang="en-US" b="1" dirty="0"/>
          </a:p>
        </p:txBody>
      </p:sp>
      <p:sp>
        <p:nvSpPr>
          <p:cNvPr id="6" name="Content Placeholder 5"/>
          <p:cNvSpPr>
            <a:spLocks noGrp="1"/>
          </p:cNvSpPr>
          <p:nvPr>
            <p:ph idx="1"/>
          </p:nvPr>
        </p:nvSpPr>
        <p:spPr/>
        <p:txBody>
          <a:bodyPr>
            <a:normAutofit fontScale="92500" lnSpcReduction="10000"/>
          </a:bodyPr>
          <a:lstStyle/>
          <a:p>
            <a:r>
              <a:rPr lang="en-US" dirty="0" smtClean="0"/>
              <a:t>For example, suppose that Sally is going to drink a glass of poison, because she wants to commit suicide and believes that she can do so by drinking the poison. Sally has an internal reason to drink the poison, because she wants to commit suicide. However, one might say that she has an external reason not to drink the poison because, even though she wants to die, one ought not kill oneself no matter what—regardless of whether one wants to die.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err="1" smtClean="0"/>
              <a:t>Nominalist</a:t>
            </a:r>
            <a:r>
              <a:rPr lang="en-US" b="1" dirty="0" smtClean="0"/>
              <a:t>  views of Action</a:t>
            </a:r>
            <a:endParaRPr lang="en-US" b="1" dirty="0"/>
          </a:p>
        </p:txBody>
      </p:sp>
      <p:sp>
        <p:nvSpPr>
          <p:cNvPr id="6" name="Content Placeholder 5"/>
          <p:cNvSpPr>
            <a:spLocks noGrp="1"/>
          </p:cNvSpPr>
          <p:nvPr>
            <p:ph idx="1"/>
          </p:nvPr>
        </p:nvSpPr>
        <p:spPr/>
        <p:txBody>
          <a:bodyPr>
            <a:normAutofit fontScale="92500" lnSpcReduction="10000"/>
          </a:bodyPr>
          <a:lstStyle/>
          <a:p>
            <a:r>
              <a:rPr lang="en-US" b="1" dirty="0" smtClean="0"/>
              <a:t>Metaphysical </a:t>
            </a:r>
            <a:r>
              <a:rPr lang="en-US" b="1" dirty="0" err="1" smtClean="0"/>
              <a:t>nominalism</a:t>
            </a:r>
            <a:r>
              <a:rPr lang="en-US" b="1" dirty="0" smtClean="0"/>
              <a:t> </a:t>
            </a:r>
            <a:r>
              <a:rPr lang="en-US" dirty="0" smtClean="0"/>
              <a:t>results in deontology</a:t>
            </a:r>
          </a:p>
          <a:p>
            <a:r>
              <a:rPr lang="en-US" dirty="0" smtClean="0"/>
              <a:t>It can influence action theory in two ways:</a:t>
            </a:r>
          </a:p>
          <a:p>
            <a:r>
              <a:rPr lang="en-US" dirty="0" smtClean="0"/>
              <a:t>David Hume argued for a </a:t>
            </a:r>
            <a:r>
              <a:rPr lang="en-US" b="1" dirty="0" smtClean="0"/>
              <a:t>Belief/ Desire view of action</a:t>
            </a:r>
          </a:p>
          <a:p>
            <a:r>
              <a:rPr lang="en-US" dirty="0" smtClean="0"/>
              <a:t>Some Analytic Philosophers argued for a </a:t>
            </a:r>
            <a:r>
              <a:rPr lang="en-US" b="1" dirty="0" smtClean="0"/>
              <a:t>Causal View of Action</a:t>
            </a:r>
          </a:p>
          <a:p>
            <a:pPr lvl="1"/>
            <a:r>
              <a:rPr lang="en-US" b="1" dirty="0" smtClean="0"/>
              <a:t>Ordinary Language Philosophers </a:t>
            </a:r>
            <a:r>
              <a:rPr lang="en-US" dirty="0" smtClean="0"/>
              <a:t>deny metaphysics altogether</a:t>
            </a:r>
          </a:p>
          <a:p>
            <a:pPr lvl="1"/>
            <a:r>
              <a:rPr lang="en-US" dirty="0" smtClean="0"/>
              <a:t>Some </a:t>
            </a:r>
            <a:r>
              <a:rPr lang="en-US" b="1" dirty="0" smtClean="0"/>
              <a:t>Post- Positivist Philosophers </a:t>
            </a:r>
            <a:r>
              <a:rPr lang="en-US" dirty="0" smtClean="0"/>
              <a:t>are </a:t>
            </a:r>
            <a:r>
              <a:rPr lang="en-US" dirty="0" err="1" smtClean="0"/>
              <a:t>nominalists</a:t>
            </a:r>
            <a:r>
              <a:rPr lang="en-US" dirty="0" smtClean="0"/>
              <a:t> who accept causation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288</TotalTime>
  <Words>1034</Words>
  <Application>Microsoft Office PowerPoint</Application>
  <PresentationFormat>On-screen Show (4:3)</PresentationFormat>
  <Paragraphs>69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Trek</vt:lpstr>
      <vt:lpstr>Craig Vincent Mitchell Assistant Professor of Christian Ethics</vt:lpstr>
      <vt:lpstr>The History of Action Theory</vt:lpstr>
      <vt:lpstr>Action Theory: Definitions</vt:lpstr>
      <vt:lpstr>The Metaphysics of Action</vt:lpstr>
      <vt:lpstr>Realism:  Teleological  Action</vt:lpstr>
      <vt:lpstr>Realism: Whole Before Parts</vt:lpstr>
      <vt:lpstr>Realism: Internalism about Reasons</vt:lpstr>
      <vt:lpstr>Realism: Internal Reasons</vt:lpstr>
      <vt:lpstr>Nominalist  views of Action</vt:lpstr>
      <vt:lpstr>Nominalism: Deontological Action</vt:lpstr>
      <vt:lpstr>Nominalism: Deontological Action</vt:lpstr>
      <vt:lpstr>Nominalism: Deontological Action</vt:lpstr>
      <vt:lpstr>Nominalism: Deontological Action</vt:lpstr>
      <vt:lpstr>Nominalism: Deontological Action</vt:lpstr>
      <vt:lpstr>Nominalism: Parts before Wholes</vt:lpstr>
      <vt:lpstr>Nominalism: External Reasons</vt:lpstr>
      <vt:lpstr>Conclusion</vt:lpstr>
    </vt:vector>
  </TitlesOfParts>
  <Company>SWBTS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cmitchell</dc:creator>
  <cp:lastModifiedBy>cmitchell</cp:lastModifiedBy>
  <cp:revision>35</cp:revision>
  <dcterms:created xsi:type="dcterms:W3CDTF">2009-07-02T16:09:12Z</dcterms:created>
  <dcterms:modified xsi:type="dcterms:W3CDTF">2012-10-10T21:12:31Z</dcterms:modified>
</cp:coreProperties>
</file>