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8"/>
  </p:handoutMasterIdLst>
  <p:sldIdLst>
    <p:sldId id="256" r:id="rId2"/>
    <p:sldId id="274" r:id="rId3"/>
    <p:sldId id="257" r:id="rId4"/>
    <p:sldId id="302" r:id="rId5"/>
    <p:sldId id="258" r:id="rId6"/>
    <p:sldId id="260" r:id="rId7"/>
    <p:sldId id="259" r:id="rId8"/>
    <p:sldId id="265" r:id="rId9"/>
    <p:sldId id="266" r:id="rId10"/>
    <p:sldId id="281" r:id="rId11"/>
    <p:sldId id="300" r:id="rId12"/>
    <p:sldId id="298" r:id="rId13"/>
    <p:sldId id="291" r:id="rId14"/>
    <p:sldId id="294" r:id="rId15"/>
    <p:sldId id="292" r:id="rId16"/>
    <p:sldId id="267" r:id="rId17"/>
    <p:sldId id="299" r:id="rId18"/>
    <p:sldId id="293" r:id="rId19"/>
    <p:sldId id="295" r:id="rId20"/>
    <p:sldId id="296" r:id="rId21"/>
    <p:sldId id="297" r:id="rId22"/>
    <p:sldId id="273" r:id="rId23"/>
    <p:sldId id="284" r:id="rId24"/>
    <p:sldId id="287" r:id="rId25"/>
    <p:sldId id="288" r:id="rId26"/>
    <p:sldId id="289" r:id="rId27"/>
    <p:sldId id="290" r:id="rId28"/>
    <p:sldId id="285" r:id="rId29"/>
    <p:sldId id="261" r:id="rId30"/>
    <p:sldId id="283" r:id="rId31"/>
    <p:sldId id="275" r:id="rId32"/>
    <p:sldId id="276" r:id="rId33"/>
    <p:sldId id="262" r:id="rId34"/>
    <p:sldId id="272" r:id="rId35"/>
    <p:sldId id="301" r:id="rId36"/>
    <p:sldId id="282" r:id="rId37"/>
    <p:sldId id="268" r:id="rId38"/>
    <p:sldId id="269" r:id="rId39"/>
    <p:sldId id="270" r:id="rId40"/>
    <p:sldId id="271" r:id="rId41"/>
    <p:sldId id="263" r:id="rId42"/>
    <p:sldId id="264" r:id="rId43"/>
    <p:sldId id="278" r:id="rId44"/>
    <p:sldId id="279" r:id="rId45"/>
    <p:sldId id="280" r:id="rId46"/>
    <p:sldId id="286" r:id="rId4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mitchell" userId="43939128457e88e8" providerId="LiveId" clId="{50DF86ED-A22F-F44D-BD33-6A372AE2BA38}"/>
    <pc:docChg chg="modSld">
      <pc:chgData name="craig mitchell" userId="43939128457e88e8" providerId="LiveId" clId="{50DF86ED-A22F-F44D-BD33-6A372AE2BA38}" dt="2021-10-31T02:40:12.584" v="1" actId="1076"/>
      <pc:docMkLst>
        <pc:docMk/>
      </pc:docMkLst>
      <pc:sldChg chg="modSp">
        <pc:chgData name="craig mitchell" userId="43939128457e88e8" providerId="LiveId" clId="{50DF86ED-A22F-F44D-BD33-6A372AE2BA38}" dt="2021-10-31T02:40:12.584" v="1" actId="1076"/>
        <pc:sldMkLst>
          <pc:docMk/>
          <pc:sldMk cId="0" sldId="256"/>
        </pc:sldMkLst>
        <pc:spChg chg="mod">
          <ac:chgData name="craig mitchell" userId="43939128457e88e8" providerId="LiveId" clId="{50DF86ED-A22F-F44D-BD33-6A372AE2BA38}" dt="2021-10-31T02:40:12.584" v="1" actId="1076"/>
          <ac:spMkLst>
            <pc:docMk/>
            <pc:sldMk cId="0" sldId="256"/>
            <ac:spMk id="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B3DE48-3C16-452B-8FE8-21FC6BB6EBEA}" type="doc">
      <dgm:prSet loTypeId="urn:microsoft.com/office/officeart/2005/8/layout/chevron1" loCatId="process" qsTypeId="urn:microsoft.com/office/officeart/2005/8/quickstyle/simple1" qsCatId="simple" csTypeId="urn:microsoft.com/office/officeart/2005/8/colors/accent1_2" csCatId="accent1" phldr="1"/>
      <dgm:spPr/>
    </dgm:pt>
    <dgm:pt modelId="{BC13B28D-E380-420D-9C2E-9A2473B1B918}">
      <dgm:prSet phldrT="[Text]"/>
      <dgm:spPr/>
      <dgm:t>
        <a:bodyPr/>
        <a:lstStyle/>
        <a:p>
          <a:r>
            <a:rPr lang="en-US" b="1" dirty="0"/>
            <a:t>Formal Cause</a:t>
          </a:r>
        </a:p>
        <a:p>
          <a:r>
            <a:rPr lang="en-US" dirty="0"/>
            <a:t>(Potentiality)</a:t>
          </a:r>
        </a:p>
      </dgm:t>
    </dgm:pt>
    <dgm:pt modelId="{8E0487E4-B707-4D7B-BA9D-0899DBC8179E}" type="parTrans" cxnId="{A5E1C992-0ECA-45A5-920E-CBB45E167C45}">
      <dgm:prSet/>
      <dgm:spPr/>
      <dgm:t>
        <a:bodyPr/>
        <a:lstStyle/>
        <a:p>
          <a:endParaRPr lang="en-US"/>
        </a:p>
      </dgm:t>
    </dgm:pt>
    <dgm:pt modelId="{892EFFE2-ABA3-41EF-9401-E19A5F2CD748}" type="sibTrans" cxnId="{A5E1C992-0ECA-45A5-920E-CBB45E167C45}">
      <dgm:prSet/>
      <dgm:spPr/>
      <dgm:t>
        <a:bodyPr/>
        <a:lstStyle/>
        <a:p>
          <a:endParaRPr lang="en-US"/>
        </a:p>
      </dgm:t>
    </dgm:pt>
    <dgm:pt modelId="{C1D96398-0762-47E7-9383-04D73824AEC3}">
      <dgm:prSet phldrT="[Text]"/>
      <dgm:spPr/>
      <dgm:t>
        <a:bodyPr/>
        <a:lstStyle/>
        <a:p>
          <a:r>
            <a:rPr lang="en-US" b="1" dirty="0"/>
            <a:t>Efficient Cause</a:t>
          </a:r>
        </a:p>
        <a:p>
          <a:r>
            <a:rPr lang="en-US" dirty="0"/>
            <a:t>(Potentiality)</a:t>
          </a:r>
        </a:p>
      </dgm:t>
    </dgm:pt>
    <dgm:pt modelId="{B86E2BD5-4EB7-4B29-A037-3AD898FE4576}" type="parTrans" cxnId="{D7F42DD0-4483-4B5E-832A-6DA66CF01FCD}">
      <dgm:prSet/>
      <dgm:spPr/>
      <dgm:t>
        <a:bodyPr/>
        <a:lstStyle/>
        <a:p>
          <a:endParaRPr lang="en-US"/>
        </a:p>
      </dgm:t>
    </dgm:pt>
    <dgm:pt modelId="{037FA84A-F4D7-4A0D-929F-32644FE9DC97}" type="sibTrans" cxnId="{D7F42DD0-4483-4B5E-832A-6DA66CF01FCD}">
      <dgm:prSet/>
      <dgm:spPr/>
      <dgm:t>
        <a:bodyPr/>
        <a:lstStyle/>
        <a:p>
          <a:endParaRPr lang="en-US"/>
        </a:p>
      </dgm:t>
    </dgm:pt>
    <dgm:pt modelId="{06C7DC7B-999C-4B68-958B-2CB279E43F53}">
      <dgm:prSet phldrT="[Text]"/>
      <dgm:spPr/>
      <dgm:t>
        <a:bodyPr/>
        <a:lstStyle/>
        <a:p>
          <a:r>
            <a:rPr lang="en-US" b="1" dirty="0"/>
            <a:t>Final cause</a:t>
          </a:r>
        </a:p>
        <a:p>
          <a:r>
            <a:rPr lang="en-US" dirty="0"/>
            <a:t>(Actuality)</a:t>
          </a:r>
        </a:p>
      </dgm:t>
    </dgm:pt>
    <dgm:pt modelId="{83579860-1B46-48B4-83CB-62448E2BEE63}" type="parTrans" cxnId="{0174F0FA-1654-411E-9326-C9F90D39D8BD}">
      <dgm:prSet/>
      <dgm:spPr/>
      <dgm:t>
        <a:bodyPr/>
        <a:lstStyle/>
        <a:p>
          <a:endParaRPr lang="en-US"/>
        </a:p>
      </dgm:t>
    </dgm:pt>
    <dgm:pt modelId="{07A5D1A3-0C63-430F-913B-832497D24B76}" type="sibTrans" cxnId="{0174F0FA-1654-411E-9326-C9F90D39D8BD}">
      <dgm:prSet/>
      <dgm:spPr/>
      <dgm:t>
        <a:bodyPr/>
        <a:lstStyle/>
        <a:p>
          <a:endParaRPr lang="en-US"/>
        </a:p>
      </dgm:t>
    </dgm:pt>
    <dgm:pt modelId="{2FB817A2-D6D4-4E70-AB20-F3998814EED6}">
      <dgm:prSet/>
      <dgm:spPr/>
      <dgm:t>
        <a:bodyPr/>
        <a:lstStyle/>
        <a:p>
          <a:r>
            <a:rPr lang="en-US" b="1" dirty="0"/>
            <a:t>Material Cause</a:t>
          </a:r>
        </a:p>
        <a:p>
          <a:r>
            <a:rPr lang="en-US" dirty="0"/>
            <a:t>(Potentiality)</a:t>
          </a:r>
        </a:p>
      </dgm:t>
    </dgm:pt>
    <dgm:pt modelId="{70380D2B-52ED-4FBC-AE66-1C8DCF76211A}" type="parTrans" cxnId="{92F70F5D-2BC3-47DC-B507-5256B8456B6E}">
      <dgm:prSet/>
      <dgm:spPr/>
      <dgm:t>
        <a:bodyPr/>
        <a:lstStyle/>
        <a:p>
          <a:endParaRPr lang="en-US"/>
        </a:p>
      </dgm:t>
    </dgm:pt>
    <dgm:pt modelId="{1E06D337-A02A-475A-94AE-93BD01167C5B}" type="sibTrans" cxnId="{92F70F5D-2BC3-47DC-B507-5256B8456B6E}">
      <dgm:prSet/>
      <dgm:spPr/>
      <dgm:t>
        <a:bodyPr/>
        <a:lstStyle/>
        <a:p>
          <a:endParaRPr lang="en-US"/>
        </a:p>
      </dgm:t>
    </dgm:pt>
    <dgm:pt modelId="{108CD965-C94A-4537-AA0D-E050EF978515}" type="pres">
      <dgm:prSet presAssocID="{9FB3DE48-3C16-452B-8FE8-21FC6BB6EBEA}" presName="Name0" presStyleCnt="0">
        <dgm:presLayoutVars>
          <dgm:dir/>
          <dgm:animLvl val="lvl"/>
          <dgm:resizeHandles val="exact"/>
        </dgm:presLayoutVars>
      </dgm:prSet>
      <dgm:spPr/>
    </dgm:pt>
    <dgm:pt modelId="{1BE1A00D-EE94-48DF-B2FE-5E3D978BCE80}" type="pres">
      <dgm:prSet presAssocID="{BC13B28D-E380-420D-9C2E-9A2473B1B918}" presName="parTxOnly" presStyleLbl="node1" presStyleIdx="0" presStyleCnt="4">
        <dgm:presLayoutVars>
          <dgm:chMax val="0"/>
          <dgm:chPref val="0"/>
          <dgm:bulletEnabled val="1"/>
        </dgm:presLayoutVars>
      </dgm:prSet>
      <dgm:spPr/>
    </dgm:pt>
    <dgm:pt modelId="{DD3ECC37-1C07-4782-98F5-303ADDF4AB11}" type="pres">
      <dgm:prSet presAssocID="{892EFFE2-ABA3-41EF-9401-E19A5F2CD748}" presName="parTxOnlySpace" presStyleCnt="0"/>
      <dgm:spPr/>
    </dgm:pt>
    <dgm:pt modelId="{0C242E12-827C-4423-8DEC-CB566DD92FC2}" type="pres">
      <dgm:prSet presAssocID="{2FB817A2-D6D4-4E70-AB20-F3998814EED6}" presName="parTxOnly" presStyleLbl="node1" presStyleIdx="1" presStyleCnt="4">
        <dgm:presLayoutVars>
          <dgm:chMax val="0"/>
          <dgm:chPref val="0"/>
          <dgm:bulletEnabled val="1"/>
        </dgm:presLayoutVars>
      </dgm:prSet>
      <dgm:spPr/>
    </dgm:pt>
    <dgm:pt modelId="{46C2138A-6251-4850-AF6C-B73F14122216}" type="pres">
      <dgm:prSet presAssocID="{1E06D337-A02A-475A-94AE-93BD01167C5B}" presName="parTxOnlySpace" presStyleCnt="0"/>
      <dgm:spPr/>
    </dgm:pt>
    <dgm:pt modelId="{32377824-C218-4806-A0CC-BCA2707800BE}" type="pres">
      <dgm:prSet presAssocID="{C1D96398-0762-47E7-9383-04D73824AEC3}" presName="parTxOnly" presStyleLbl="node1" presStyleIdx="2" presStyleCnt="4">
        <dgm:presLayoutVars>
          <dgm:chMax val="0"/>
          <dgm:chPref val="0"/>
          <dgm:bulletEnabled val="1"/>
        </dgm:presLayoutVars>
      </dgm:prSet>
      <dgm:spPr/>
    </dgm:pt>
    <dgm:pt modelId="{4D8000EF-BE28-4C88-9B32-E98289A73AEF}" type="pres">
      <dgm:prSet presAssocID="{037FA84A-F4D7-4A0D-929F-32644FE9DC97}" presName="parTxOnlySpace" presStyleCnt="0"/>
      <dgm:spPr/>
    </dgm:pt>
    <dgm:pt modelId="{25D70C0C-B91C-43E8-A9A7-DFB8DD7D5580}" type="pres">
      <dgm:prSet presAssocID="{06C7DC7B-999C-4B68-958B-2CB279E43F53}" presName="parTxOnly" presStyleLbl="node1" presStyleIdx="3" presStyleCnt="4">
        <dgm:presLayoutVars>
          <dgm:chMax val="0"/>
          <dgm:chPref val="0"/>
          <dgm:bulletEnabled val="1"/>
        </dgm:presLayoutVars>
      </dgm:prSet>
      <dgm:spPr/>
    </dgm:pt>
  </dgm:ptLst>
  <dgm:cxnLst>
    <dgm:cxn modelId="{92F70F5D-2BC3-47DC-B507-5256B8456B6E}" srcId="{9FB3DE48-3C16-452B-8FE8-21FC6BB6EBEA}" destId="{2FB817A2-D6D4-4E70-AB20-F3998814EED6}" srcOrd="1" destOrd="0" parTransId="{70380D2B-52ED-4FBC-AE66-1C8DCF76211A}" sibTransId="{1E06D337-A02A-475A-94AE-93BD01167C5B}"/>
    <dgm:cxn modelId="{5EDF4384-1EBF-4C1B-AAFB-49BD414A5F2D}" type="presOf" srcId="{9FB3DE48-3C16-452B-8FE8-21FC6BB6EBEA}" destId="{108CD965-C94A-4537-AA0D-E050EF978515}" srcOrd="0" destOrd="0" presId="urn:microsoft.com/office/officeart/2005/8/layout/chevron1"/>
    <dgm:cxn modelId="{A5E1C992-0ECA-45A5-920E-CBB45E167C45}" srcId="{9FB3DE48-3C16-452B-8FE8-21FC6BB6EBEA}" destId="{BC13B28D-E380-420D-9C2E-9A2473B1B918}" srcOrd="0" destOrd="0" parTransId="{8E0487E4-B707-4D7B-BA9D-0899DBC8179E}" sibTransId="{892EFFE2-ABA3-41EF-9401-E19A5F2CD748}"/>
    <dgm:cxn modelId="{7CD7139C-733A-4B09-9A71-564A7C94B656}" type="presOf" srcId="{06C7DC7B-999C-4B68-958B-2CB279E43F53}" destId="{25D70C0C-B91C-43E8-A9A7-DFB8DD7D5580}" srcOrd="0" destOrd="0" presId="urn:microsoft.com/office/officeart/2005/8/layout/chevron1"/>
    <dgm:cxn modelId="{4CA04AA1-7A67-443A-8AD7-0A83D98AA743}" type="presOf" srcId="{2FB817A2-D6D4-4E70-AB20-F3998814EED6}" destId="{0C242E12-827C-4423-8DEC-CB566DD92FC2}" srcOrd="0" destOrd="0" presId="urn:microsoft.com/office/officeart/2005/8/layout/chevron1"/>
    <dgm:cxn modelId="{2538A4BA-6C54-4A86-9D3B-FF301A179C22}" type="presOf" srcId="{BC13B28D-E380-420D-9C2E-9A2473B1B918}" destId="{1BE1A00D-EE94-48DF-B2FE-5E3D978BCE80}" srcOrd="0" destOrd="0" presId="urn:microsoft.com/office/officeart/2005/8/layout/chevron1"/>
    <dgm:cxn modelId="{DEDA3BCC-E107-40EE-8FBA-D85AC4C90F7E}" type="presOf" srcId="{C1D96398-0762-47E7-9383-04D73824AEC3}" destId="{32377824-C218-4806-A0CC-BCA2707800BE}" srcOrd="0" destOrd="0" presId="urn:microsoft.com/office/officeart/2005/8/layout/chevron1"/>
    <dgm:cxn modelId="{D7F42DD0-4483-4B5E-832A-6DA66CF01FCD}" srcId="{9FB3DE48-3C16-452B-8FE8-21FC6BB6EBEA}" destId="{C1D96398-0762-47E7-9383-04D73824AEC3}" srcOrd="2" destOrd="0" parTransId="{B86E2BD5-4EB7-4B29-A037-3AD898FE4576}" sibTransId="{037FA84A-F4D7-4A0D-929F-32644FE9DC97}"/>
    <dgm:cxn modelId="{0174F0FA-1654-411E-9326-C9F90D39D8BD}" srcId="{9FB3DE48-3C16-452B-8FE8-21FC6BB6EBEA}" destId="{06C7DC7B-999C-4B68-958B-2CB279E43F53}" srcOrd="3" destOrd="0" parTransId="{83579860-1B46-48B4-83CB-62448E2BEE63}" sibTransId="{07A5D1A3-0C63-430F-913B-832497D24B76}"/>
    <dgm:cxn modelId="{F1B0A3F8-DD96-48B0-AED2-A474352338D8}" type="presParOf" srcId="{108CD965-C94A-4537-AA0D-E050EF978515}" destId="{1BE1A00D-EE94-48DF-B2FE-5E3D978BCE80}" srcOrd="0" destOrd="0" presId="urn:microsoft.com/office/officeart/2005/8/layout/chevron1"/>
    <dgm:cxn modelId="{73708889-F5DD-4D9A-8B07-D92A82947CF2}" type="presParOf" srcId="{108CD965-C94A-4537-AA0D-E050EF978515}" destId="{DD3ECC37-1C07-4782-98F5-303ADDF4AB11}" srcOrd="1" destOrd="0" presId="urn:microsoft.com/office/officeart/2005/8/layout/chevron1"/>
    <dgm:cxn modelId="{06D89D33-1D85-43C6-A1D1-18926549A10E}" type="presParOf" srcId="{108CD965-C94A-4537-AA0D-E050EF978515}" destId="{0C242E12-827C-4423-8DEC-CB566DD92FC2}" srcOrd="2" destOrd="0" presId="urn:microsoft.com/office/officeart/2005/8/layout/chevron1"/>
    <dgm:cxn modelId="{EC023CDB-ECED-4C9C-8AB0-FCD905B33978}" type="presParOf" srcId="{108CD965-C94A-4537-AA0D-E050EF978515}" destId="{46C2138A-6251-4850-AF6C-B73F14122216}" srcOrd="3" destOrd="0" presId="urn:microsoft.com/office/officeart/2005/8/layout/chevron1"/>
    <dgm:cxn modelId="{97AD5247-5C2B-4521-B85D-991F7B72B28E}" type="presParOf" srcId="{108CD965-C94A-4537-AA0D-E050EF978515}" destId="{32377824-C218-4806-A0CC-BCA2707800BE}" srcOrd="4" destOrd="0" presId="urn:microsoft.com/office/officeart/2005/8/layout/chevron1"/>
    <dgm:cxn modelId="{8C769F92-CD4B-46C9-8B8D-F653DE25DEE4}" type="presParOf" srcId="{108CD965-C94A-4537-AA0D-E050EF978515}" destId="{4D8000EF-BE28-4C88-9B32-E98289A73AEF}" srcOrd="5" destOrd="0" presId="urn:microsoft.com/office/officeart/2005/8/layout/chevron1"/>
    <dgm:cxn modelId="{1ABB74FE-73D1-441A-BB85-C3B161EB35C2}" type="presParOf" srcId="{108CD965-C94A-4537-AA0D-E050EF978515}" destId="{25D70C0C-B91C-43E8-A9A7-DFB8DD7D5580}"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00B6CE-5D73-49AC-A6AB-54ED8E3F887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B85AE348-1117-447B-9D5C-C61A1B3F10B1}">
      <dgm:prSet phldrT="[Text]"/>
      <dgm:spPr/>
      <dgm:t>
        <a:bodyPr/>
        <a:lstStyle/>
        <a:p>
          <a:r>
            <a:rPr lang="en-US" dirty="0"/>
            <a:t>Metaphysics</a:t>
          </a:r>
        </a:p>
      </dgm:t>
    </dgm:pt>
    <dgm:pt modelId="{D3DEFBE9-62AB-4589-A0C6-8BD62B2F4A6B}" type="parTrans" cxnId="{3764093E-9629-4C2E-89E0-FFE3CEFBDBE6}">
      <dgm:prSet/>
      <dgm:spPr/>
      <dgm:t>
        <a:bodyPr/>
        <a:lstStyle/>
        <a:p>
          <a:endParaRPr lang="en-US"/>
        </a:p>
      </dgm:t>
    </dgm:pt>
    <dgm:pt modelId="{2EF2173D-B3F7-4588-B5EA-3308769C4831}" type="sibTrans" cxnId="{3764093E-9629-4C2E-89E0-FFE3CEFBDBE6}">
      <dgm:prSet/>
      <dgm:spPr/>
      <dgm:t>
        <a:bodyPr/>
        <a:lstStyle/>
        <a:p>
          <a:endParaRPr lang="en-US"/>
        </a:p>
      </dgm:t>
    </dgm:pt>
    <dgm:pt modelId="{A059C501-8FEC-4B1A-9A58-FFA9D4DDE8EF}">
      <dgm:prSet phldrT="[Text]"/>
      <dgm:spPr/>
      <dgm:t>
        <a:bodyPr/>
        <a:lstStyle/>
        <a:p>
          <a:r>
            <a:rPr lang="en-US" dirty="0"/>
            <a:t>Value Theory</a:t>
          </a:r>
        </a:p>
      </dgm:t>
    </dgm:pt>
    <dgm:pt modelId="{5E9C5595-FBF9-47CB-9CBB-EF3A974F63BF}" type="parTrans" cxnId="{DD09B73A-EB3A-40C8-AD97-D7F6AE2956C3}">
      <dgm:prSet/>
      <dgm:spPr/>
      <dgm:t>
        <a:bodyPr/>
        <a:lstStyle/>
        <a:p>
          <a:endParaRPr lang="en-US"/>
        </a:p>
      </dgm:t>
    </dgm:pt>
    <dgm:pt modelId="{EFC4F523-029B-4344-831F-87779F5B209D}" type="sibTrans" cxnId="{DD09B73A-EB3A-40C8-AD97-D7F6AE2956C3}">
      <dgm:prSet/>
      <dgm:spPr/>
      <dgm:t>
        <a:bodyPr/>
        <a:lstStyle/>
        <a:p>
          <a:endParaRPr lang="en-US"/>
        </a:p>
      </dgm:t>
    </dgm:pt>
    <dgm:pt modelId="{A08FAF84-E994-42A0-B3E7-EC221A98CE86}">
      <dgm:prSet phldrT="[Text]"/>
      <dgm:spPr/>
      <dgm:t>
        <a:bodyPr/>
        <a:lstStyle/>
        <a:p>
          <a:r>
            <a:rPr lang="en-US" dirty="0"/>
            <a:t>Philosophy of Mind</a:t>
          </a:r>
        </a:p>
      </dgm:t>
    </dgm:pt>
    <dgm:pt modelId="{5290038D-86CF-4E32-A188-C1886BBC36BA}" type="parTrans" cxnId="{D876CEE1-BA58-40BB-99BA-DD01839FA680}">
      <dgm:prSet/>
      <dgm:spPr/>
      <dgm:t>
        <a:bodyPr/>
        <a:lstStyle/>
        <a:p>
          <a:endParaRPr lang="en-US"/>
        </a:p>
      </dgm:t>
    </dgm:pt>
    <dgm:pt modelId="{DFBDAD28-D077-41F3-8BCB-8372876B35D1}" type="sibTrans" cxnId="{D876CEE1-BA58-40BB-99BA-DD01839FA680}">
      <dgm:prSet/>
      <dgm:spPr/>
      <dgm:t>
        <a:bodyPr/>
        <a:lstStyle/>
        <a:p>
          <a:endParaRPr lang="en-US"/>
        </a:p>
      </dgm:t>
    </dgm:pt>
    <dgm:pt modelId="{EFDB4853-1CA7-4C42-BFB6-656E98858BC4}">
      <dgm:prSet phldrT="[Text]"/>
      <dgm:spPr/>
      <dgm:t>
        <a:bodyPr/>
        <a:lstStyle/>
        <a:p>
          <a:r>
            <a:rPr lang="en-US" dirty="0"/>
            <a:t>Philosophy of Religion</a:t>
          </a:r>
        </a:p>
      </dgm:t>
    </dgm:pt>
    <dgm:pt modelId="{EE7BC94D-6450-4583-BEB4-00E1CE286EC1}" type="parTrans" cxnId="{489DAE87-EC21-422E-B139-C61419163D25}">
      <dgm:prSet/>
      <dgm:spPr/>
      <dgm:t>
        <a:bodyPr/>
        <a:lstStyle/>
        <a:p>
          <a:endParaRPr lang="en-US"/>
        </a:p>
      </dgm:t>
    </dgm:pt>
    <dgm:pt modelId="{BB010AA1-2372-4D1B-ACD0-45B3AA5D8DAB}" type="sibTrans" cxnId="{489DAE87-EC21-422E-B139-C61419163D25}">
      <dgm:prSet/>
      <dgm:spPr/>
      <dgm:t>
        <a:bodyPr/>
        <a:lstStyle/>
        <a:p>
          <a:endParaRPr lang="en-US"/>
        </a:p>
      </dgm:t>
    </dgm:pt>
    <dgm:pt modelId="{1AE7D3CA-DB59-4B9D-898D-2191CD857010}">
      <dgm:prSet/>
      <dgm:spPr/>
      <dgm:t>
        <a:bodyPr/>
        <a:lstStyle/>
        <a:p>
          <a:r>
            <a:rPr lang="en-US" dirty="0"/>
            <a:t>Philosophy of Mathematics</a:t>
          </a:r>
        </a:p>
      </dgm:t>
    </dgm:pt>
    <dgm:pt modelId="{38A47E3F-142B-4DFA-BB6E-3B6FB4691B07}" type="parTrans" cxnId="{48C034D8-9974-4926-97DF-C4950BF41D24}">
      <dgm:prSet/>
      <dgm:spPr/>
      <dgm:t>
        <a:bodyPr/>
        <a:lstStyle/>
        <a:p>
          <a:endParaRPr lang="en-US"/>
        </a:p>
      </dgm:t>
    </dgm:pt>
    <dgm:pt modelId="{AB7095AE-8420-47AF-B556-ED44212F647C}" type="sibTrans" cxnId="{48C034D8-9974-4926-97DF-C4950BF41D24}">
      <dgm:prSet/>
      <dgm:spPr/>
      <dgm:t>
        <a:bodyPr/>
        <a:lstStyle/>
        <a:p>
          <a:endParaRPr lang="en-US"/>
        </a:p>
      </dgm:t>
    </dgm:pt>
    <dgm:pt modelId="{B5215F9E-2470-4FAB-84DD-D6F5231869B3}" type="pres">
      <dgm:prSet presAssocID="{6B00B6CE-5D73-49AC-A6AB-54ED8E3F887D}" presName="hierChild1" presStyleCnt="0">
        <dgm:presLayoutVars>
          <dgm:orgChart val="1"/>
          <dgm:chPref val="1"/>
          <dgm:dir/>
          <dgm:animOne val="branch"/>
          <dgm:animLvl val="lvl"/>
          <dgm:resizeHandles/>
        </dgm:presLayoutVars>
      </dgm:prSet>
      <dgm:spPr/>
    </dgm:pt>
    <dgm:pt modelId="{D864989A-6696-408B-88B4-961295FDD214}" type="pres">
      <dgm:prSet presAssocID="{B85AE348-1117-447B-9D5C-C61A1B3F10B1}" presName="hierRoot1" presStyleCnt="0">
        <dgm:presLayoutVars>
          <dgm:hierBranch val="init"/>
        </dgm:presLayoutVars>
      </dgm:prSet>
      <dgm:spPr/>
    </dgm:pt>
    <dgm:pt modelId="{75F7EF76-B4CF-48CD-9C4D-C54976D995B2}" type="pres">
      <dgm:prSet presAssocID="{B85AE348-1117-447B-9D5C-C61A1B3F10B1}" presName="rootComposite1" presStyleCnt="0"/>
      <dgm:spPr/>
    </dgm:pt>
    <dgm:pt modelId="{8957AA40-B9A3-4596-8BA8-9AE3288F7EC5}" type="pres">
      <dgm:prSet presAssocID="{B85AE348-1117-447B-9D5C-C61A1B3F10B1}" presName="rootText1" presStyleLbl="node0" presStyleIdx="0" presStyleCnt="1">
        <dgm:presLayoutVars>
          <dgm:chPref val="3"/>
        </dgm:presLayoutVars>
      </dgm:prSet>
      <dgm:spPr/>
    </dgm:pt>
    <dgm:pt modelId="{F9C0761F-DEC1-4F63-BB96-851576C80DD9}" type="pres">
      <dgm:prSet presAssocID="{B85AE348-1117-447B-9D5C-C61A1B3F10B1}" presName="rootConnector1" presStyleLbl="node1" presStyleIdx="0" presStyleCnt="0"/>
      <dgm:spPr/>
    </dgm:pt>
    <dgm:pt modelId="{7AC1ECFD-02C7-4418-9510-5093491C8653}" type="pres">
      <dgm:prSet presAssocID="{B85AE348-1117-447B-9D5C-C61A1B3F10B1}" presName="hierChild2" presStyleCnt="0"/>
      <dgm:spPr/>
    </dgm:pt>
    <dgm:pt modelId="{5EB0605A-7B02-4655-8014-4530117CBDF1}" type="pres">
      <dgm:prSet presAssocID="{5E9C5595-FBF9-47CB-9CBB-EF3A974F63BF}" presName="Name37" presStyleLbl="parChTrans1D2" presStyleIdx="0" presStyleCnt="4"/>
      <dgm:spPr/>
    </dgm:pt>
    <dgm:pt modelId="{D1BD4CB2-EF1F-43C4-8F37-A37195EB765B}" type="pres">
      <dgm:prSet presAssocID="{A059C501-8FEC-4B1A-9A58-FFA9D4DDE8EF}" presName="hierRoot2" presStyleCnt="0">
        <dgm:presLayoutVars>
          <dgm:hierBranch val="init"/>
        </dgm:presLayoutVars>
      </dgm:prSet>
      <dgm:spPr/>
    </dgm:pt>
    <dgm:pt modelId="{42D405CA-8DA0-4AA4-97CE-1B03F72B2196}" type="pres">
      <dgm:prSet presAssocID="{A059C501-8FEC-4B1A-9A58-FFA9D4DDE8EF}" presName="rootComposite" presStyleCnt="0"/>
      <dgm:spPr/>
    </dgm:pt>
    <dgm:pt modelId="{E67E68DF-B4D8-4590-BFF4-F46D9F8CC16E}" type="pres">
      <dgm:prSet presAssocID="{A059C501-8FEC-4B1A-9A58-FFA9D4DDE8EF}" presName="rootText" presStyleLbl="node2" presStyleIdx="0" presStyleCnt="4">
        <dgm:presLayoutVars>
          <dgm:chPref val="3"/>
        </dgm:presLayoutVars>
      </dgm:prSet>
      <dgm:spPr/>
    </dgm:pt>
    <dgm:pt modelId="{B683E339-DDB4-4178-97A6-5F9992B61E9D}" type="pres">
      <dgm:prSet presAssocID="{A059C501-8FEC-4B1A-9A58-FFA9D4DDE8EF}" presName="rootConnector" presStyleLbl="node2" presStyleIdx="0" presStyleCnt="4"/>
      <dgm:spPr/>
    </dgm:pt>
    <dgm:pt modelId="{BB653AB6-E325-4764-87E1-FCBE5E0740A5}" type="pres">
      <dgm:prSet presAssocID="{A059C501-8FEC-4B1A-9A58-FFA9D4DDE8EF}" presName="hierChild4" presStyleCnt="0"/>
      <dgm:spPr/>
    </dgm:pt>
    <dgm:pt modelId="{B418AD7B-3761-4738-8162-B4F0DC5FEE5C}" type="pres">
      <dgm:prSet presAssocID="{A059C501-8FEC-4B1A-9A58-FFA9D4DDE8EF}" presName="hierChild5" presStyleCnt="0"/>
      <dgm:spPr/>
    </dgm:pt>
    <dgm:pt modelId="{EE6070BC-86B4-4217-BA6B-F9A5C7D5C534}" type="pres">
      <dgm:prSet presAssocID="{5290038D-86CF-4E32-A188-C1886BBC36BA}" presName="Name37" presStyleLbl="parChTrans1D2" presStyleIdx="1" presStyleCnt="4"/>
      <dgm:spPr/>
    </dgm:pt>
    <dgm:pt modelId="{ADDC4108-5AC0-45DF-9BCA-81F726E3931C}" type="pres">
      <dgm:prSet presAssocID="{A08FAF84-E994-42A0-B3E7-EC221A98CE86}" presName="hierRoot2" presStyleCnt="0">
        <dgm:presLayoutVars>
          <dgm:hierBranch val="init"/>
        </dgm:presLayoutVars>
      </dgm:prSet>
      <dgm:spPr/>
    </dgm:pt>
    <dgm:pt modelId="{25B35379-F25E-4552-9670-3A65A8F8D423}" type="pres">
      <dgm:prSet presAssocID="{A08FAF84-E994-42A0-B3E7-EC221A98CE86}" presName="rootComposite" presStyleCnt="0"/>
      <dgm:spPr/>
    </dgm:pt>
    <dgm:pt modelId="{8DF6FC98-2584-4316-81E6-5625410C4AF2}" type="pres">
      <dgm:prSet presAssocID="{A08FAF84-E994-42A0-B3E7-EC221A98CE86}" presName="rootText" presStyleLbl="node2" presStyleIdx="1" presStyleCnt="4">
        <dgm:presLayoutVars>
          <dgm:chPref val="3"/>
        </dgm:presLayoutVars>
      </dgm:prSet>
      <dgm:spPr/>
    </dgm:pt>
    <dgm:pt modelId="{6C8D5ACC-AD5F-4BE2-9729-28FC6A3261E2}" type="pres">
      <dgm:prSet presAssocID="{A08FAF84-E994-42A0-B3E7-EC221A98CE86}" presName="rootConnector" presStyleLbl="node2" presStyleIdx="1" presStyleCnt="4"/>
      <dgm:spPr/>
    </dgm:pt>
    <dgm:pt modelId="{AE2E7309-E9E3-44BE-806D-6DE9993139FA}" type="pres">
      <dgm:prSet presAssocID="{A08FAF84-E994-42A0-B3E7-EC221A98CE86}" presName="hierChild4" presStyleCnt="0"/>
      <dgm:spPr/>
    </dgm:pt>
    <dgm:pt modelId="{F8E814B3-6FFB-4D0B-9EF3-264B1E343D97}" type="pres">
      <dgm:prSet presAssocID="{A08FAF84-E994-42A0-B3E7-EC221A98CE86}" presName="hierChild5" presStyleCnt="0"/>
      <dgm:spPr/>
    </dgm:pt>
    <dgm:pt modelId="{63B2BF55-3947-405D-9E16-4CB13F0C9C3F}" type="pres">
      <dgm:prSet presAssocID="{EE7BC94D-6450-4583-BEB4-00E1CE286EC1}" presName="Name37" presStyleLbl="parChTrans1D2" presStyleIdx="2" presStyleCnt="4"/>
      <dgm:spPr/>
    </dgm:pt>
    <dgm:pt modelId="{88CCA715-694E-4A74-AAD2-365D6A3FDAB7}" type="pres">
      <dgm:prSet presAssocID="{EFDB4853-1CA7-4C42-BFB6-656E98858BC4}" presName="hierRoot2" presStyleCnt="0">
        <dgm:presLayoutVars>
          <dgm:hierBranch val="init"/>
        </dgm:presLayoutVars>
      </dgm:prSet>
      <dgm:spPr/>
    </dgm:pt>
    <dgm:pt modelId="{1FA59637-8B95-4E7F-ADE3-7AE9BC6CDB67}" type="pres">
      <dgm:prSet presAssocID="{EFDB4853-1CA7-4C42-BFB6-656E98858BC4}" presName="rootComposite" presStyleCnt="0"/>
      <dgm:spPr/>
    </dgm:pt>
    <dgm:pt modelId="{9D6294A8-94FD-47C1-83A2-8EF44A8C68E7}" type="pres">
      <dgm:prSet presAssocID="{EFDB4853-1CA7-4C42-BFB6-656E98858BC4}" presName="rootText" presStyleLbl="node2" presStyleIdx="2" presStyleCnt="4">
        <dgm:presLayoutVars>
          <dgm:chPref val="3"/>
        </dgm:presLayoutVars>
      </dgm:prSet>
      <dgm:spPr/>
    </dgm:pt>
    <dgm:pt modelId="{A15D8DC6-B001-4FE4-BB2F-122020F4BA1A}" type="pres">
      <dgm:prSet presAssocID="{EFDB4853-1CA7-4C42-BFB6-656E98858BC4}" presName="rootConnector" presStyleLbl="node2" presStyleIdx="2" presStyleCnt="4"/>
      <dgm:spPr/>
    </dgm:pt>
    <dgm:pt modelId="{2B75A700-5337-42CB-BC57-67E79BC54DE4}" type="pres">
      <dgm:prSet presAssocID="{EFDB4853-1CA7-4C42-BFB6-656E98858BC4}" presName="hierChild4" presStyleCnt="0"/>
      <dgm:spPr/>
    </dgm:pt>
    <dgm:pt modelId="{3D11EB18-BD4E-4FC0-BBE3-528698043123}" type="pres">
      <dgm:prSet presAssocID="{EFDB4853-1CA7-4C42-BFB6-656E98858BC4}" presName="hierChild5" presStyleCnt="0"/>
      <dgm:spPr/>
    </dgm:pt>
    <dgm:pt modelId="{3A5F4BD4-7620-41FA-A9EF-CB61EAA4AC83}" type="pres">
      <dgm:prSet presAssocID="{38A47E3F-142B-4DFA-BB6E-3B6FB4691B07}" presName="Name37" presStyleLbl="parChTrans1D2" presStyleIdx="3" presStyleCnt="4"/>
      <dgm:spPr/>
    </dgm:pt>
    <dgm:pt modelId="{F9ECEE5B-E76F-429A-970B-70E26155E67F}" type="pres">
      <dgm:prSet presAssocID="{1AE7D3CA-DB59-4B9D-898D-2191CD857010}" presName="hierRoot2" presStyleCnt="0">
        <dgm:presLayoutVars>
          <dgm:hierBranch val="init"/>
        </dgm:presLayoutVars>
      </dgm:prSet>
      <dgm:spPr/>
    </dgm:pt>
    <dgm:pt modelId="{4253A01C-8991-468E-874E-EAF0284EAA69}" type="pres">
      <dgm:prSet presAssocID="{1AE7D3CA-DB59-4B9D-898D-2191CD857010}" presName="rootComposite" presStyleCnt="0"/>
      <dgm:spPr/>
    </dgm:pt>
    <dgm:pt modelId="{A47D69BB-E483-49DD-A629-F859482BD895}" type="pres">
      <dgm:prSet presAssocID="{1AE7D3CA-DB59-4B9D-898D-2191CD857010}" presName="rootText" presStyleLbl="node2" presStyleIdx="3" presStyleCnt="4">
        <dgm:presLayoutVars>
          <dgm:chPref val="3"/>
        </dgm:presLayoutVars>
      </dgm:prSet>
      <dgm:spPr/>
    </dgm:pt>
    <dgm:pt modelId="{5FED96AA-1CE4-4BEB-B65C-B3714772DD36}" type="pres">
      <dgm:prSet presAssocID="{1AE7D3CA-DB59-4B9D-898D-2191CD857010}" presName="rootConnector" presStyleLbl="node2" presStyleIdx="3" presStyleCnt="4"/>
      <dgm:spPr/>
    </dgm:pt>
    <dgm:pt modelId="{4D6FDEAE-8206-45E3-A067-B9F3AD0253D4}" type="pres">
      <dgm:prSet presAssocID="{1AE7D3CA-DB59-4B9D-898D-2191CD857010}" presName="hierChild4" presStyleCnt="0"/>
      <dgm:spPr/>
    </dgm:pt>
    <dgm:pt modelId="{93AEBB30-86F7-471B-A2AE-B840D96A284B}" type="pres">
      <dgm:prSet presAssocID="{1AE7D3CA-DB59-4B9D-898D-2191CD857010}" presName="hierChild5" presStyleCnt="0"/>
      <dgm:spPr/>
    </dgm:pt>
    <dgm:pt modelId="{CE7F6D6A-09EC-4A61-BC27-BE04FC5A3210}" type="pres">
      <dgm:prSet presAssocID="{B85AE348-1117-447B-9D5C-C61A1B3F10B1}" presName="hierChild3" presStyleCnt="0"/>
      <dgm:spPr/>
    </dgm:pt>
  </dgm:ptLst>
  <dgm:cxnLst>
    <dgm:cxn modelId="{75679202-1539-48AE-89E4-C3FE94BDCBAD}" type="presOf" srcId="{38A47E3F-142B-4DFA-BB6E-3B6FB4691B07}" destId="{3A5F4BD4-7620-41FA-A9EF-CB61EAA4AC83}" srcOrd="0" destOrd="0" presId="urn:microsoft.com/office/officeart/2005/8/layout/orgChart1"/>
    <dgm:cxn modelId="{FEB0CD16-2C75-465D-B361-7B17732E8BA8}" type="presOf" srcId="{B85AE348-1117-447B-9D5C-C61A1B3F10B1}" destId="{8957AA40-B9A3-4596-8BA8-9AE3288F7EC5}" srcOrd="0" destOrd="0" presId="urn:microsoft.com/office/officeart/2005/8/layout/orgChart1"/>
    <dgm:cxn modelId="{7DB5DB26-9F3A-4AA8-86EF-BE7BFECF6F27}" type="presOf" srcId="{EFDB4853-1CA7-4C42-BFB6-656E98858BC4}" destId="{A15D8DC6-B001-4FE4-BB2F-122020F4BA1A}" srcOrd="1" destOrd="0" presId="urn:microsoft.com/office/officeart/2005/8/layout/orgChart1"/>
    <dgm:cxn modelId="{285FD02E-6DC5-4B46-B5F7-5A6428E35330}" type="presOf" srcId="{B85AE348-1117-447B-9D5C-C61A1B3F10B1}" destId="{F9C0761F-DEC1-4F63-BB96-851576C80DD9}" srcOrd="1" destOrd="0" presId="urn:microsoft.com/office/officeart/2005/8/layout/orgChart1"/>
    <dgm:cxn modelId="{DD09B73A-EB3A-40C8-AD97-D7F6AE2956C3}" srcId="{B85AE348-1117-447B-9D5C-C61A1B3F10B1}" destId="{A059C501-8FEC-4B1A-9A58-FFA9D4DDE8EF}" srcOrd="0" destOrd="0" parTransId="{5E9C5595-FBF9-47CB-9CBB-EF3A974F63BF}" sibTransId="{EFC4F523-029B-4344-831F-87779F5B209D}"/>
    <dgm:cxn modelId="{3764093E-9629-4C2E-89E0-FFE3CEFBDBE6}" srcId="{6B00B6CE-5D73-49AC-A6AB-54ED8E3F887D}" destId="{B85AE348-1117-447B-9D5C-C61A1B3F10B1}" srcOrd="0" destOrd="0" parTransId="{D3DEFBE9-62AB-4589-A0C6-8BD62B2F4A6B}" sibTransId="{2EF2173D-B3F7-4588-B5EA-3308769C4831}"/>
    <dgm:cxn modelId="{7F5F6554-F852-429D-A224-CA061D8F0556}" type="presOf" srcId="{A059C501-8FEC-4B1A-9A58-FFA9D4DDE8EF}" destId="{E67E68DF-B4D8-4590-BFF4-F46D9F8CC16E}" srcOrd="0" destOrd="0" presId="urn:microsoft.com/office/officeart/2005/8/layout/orgChart1"/>
    <dgm:cxn modelId="{98A1085E-B828-4490-9796-0F275F744CFF}" type="presOf" srcId="{1AE7D3CA-DB59-4B9D-898D-2191CD857010}" destId="{5FED96AA-1CE4-4BEB-B65C-B3714772DD36}" srcOrd="1" destOrd="0" presId="urn:microsoft.com/office/officeart/2005/8/layout/orgChart1"/>
    <dgm:cxn modelId="{3471D373-5D73-4DE4-8A48-7033781649B9}" type="presOf" srcId="{5E9C5595-FBF9-47CB-9CBB-EF3A974F63BF}" destId="{5EB0605A-7B02-4655-8014-4530117CBDF1}" srcOrd="0" destOrd="0" presId="urn:microsoft.com/office/officeart/2005/8/layout/orgChart1"/>
    <dgm:cxn modelId="{3B501F7D-341E-49EF-9148-9B0D1B21A40C}" type="presOf" srcId="{6B00B6CE-5D73-49AC-A6AB-54ED8E3F887D}" destId="{B5215F9E-2470-4FAB-84DD-D6F5231869B3}" srcOrd="0" destOrd="0" presId="urn:microsoft.com/office/officeart/2005/8/layout/orgChart1"/>
    <dgm:cxn modelId="{83927C7F-49DB-4948-A1EA-DB888DCE5176}" type="presOf" srcId="{EE7BC94D-6450-4583-BEB4-00E1CE286EC1}" destId="{63B2BF55-3947-405D-9E16-4CB13F0C9C3F}" srcOrd="0" destOrd="0" presId="urn:microsoft.com/office/officeart/2005/8/layout/orgChart1"/>
    <dgm:cxn modelId="{489DAE87-EC21-422E-B139-C61419163D25}" srcId="{B85AE348-1117-447B-9D5C-C61A1B3F10B1}" destId="{EFDB4853-1CA7-4C42-BFB6-656E98858BC4}" srcOrd="2" destOrd="0" parTransId="{EE7BC94D-6450-4583-BEB4-00E1CE286EC1}" sibTransId="{BB010AA1-2372-4D1B-ACD0-45B3AA5D8DAB}"/>
    <dgm:cxn modelId="{9BC9B687-B569-4B0C-89A5-B467F840A7B6}" type="presOf" srcId="{5290038D-86CF-4E32-A188-C1886BBC36BA}" destId="{EE6070BC-86B4-4217-BA6B-F9A5C7D5C534}" srcOrd="0" destOrd="0" presId="urn:microsoft.com/office/officeart/2005/8/layout/orgChart1"/>
    <dgm:cxn modelId="{7513818A-FDDB-4677-9372-EA82D39D09E3}" type="presOf" srcId="{EFDB4853-1CA7-4C42-BFB6-656E98858BC4}" destId="{9D6294A8-94FD-47C1-83A2-8EF44A8C68E7}" srcOrd="0" destOrd="0" presId="urn:microsoft.com/office/officeart/2005/8/layout/orgChart1"/>
    <dgm:cxn modelId="{4D0A9CB4-D1B5-4E20-AEEB-B247B0A4B34D}" type="presOf" srcId="{A059C501-8FEC-4B1A-9A58-FFA9D4DDE8EF}" destId="{B683E339-DDB4-4178-97A6-5F9992B61E9D}" srcOrd="1" destOrd="0" presId="urn:microsoft.com/office/officeart/2005/8/layout/orgChart1"/>
    <dgm:cxn modelId="{FAD2DCC2-0222-4308-92FC-18FBC47E3C4F}" type="presOf" srcId="{A08FAF84-E994-42A0-B3E7-EC221A98CE86}" destId="{8DF6FC98-2584-4316-81E6-5625410C4AF2}" srcOrd="0" destOrd="0" presId="urn:microsoft.com/office/officeart/2005/8/layout/orgChart1"/>
    <dgm:cxn modelId="{48C034D8-9974-4926-97DF-C4950BF41D24}" srcId="{B85AE348-1117-447B-9D5C-C61A1B3F10B1}" destId="{1AE7D3CA-DB59-4B9D-898D-2191CD857010}" srcOrd="3" destOrd="0" parTransId="{38A47E3F-142B-4DFA-BB6E-3B6FB4691B07}" sibTransId="{AB7095AE-8420-47AF-B556-ED44212F647C}"/>
    <dgm:cxn modelId="{D876CEE1-BA58-40BB-99BA-DD01839FA680}" srcId="{B85AE348-1117-447B-9D5C-C61A1B3F10B1}" destId="{A08FAF84-E994-42A0-B3E7-EC221A98CE86}" srcOrd="1" destOrd="0" parTransId="{5290038D-86CF-4E32-A188-C1886BBC36BA}" sibTransId="{DFBDAD28-D077-41F3-8BCB-8372876B35D1}"/>
    <dgm:cxn modelId="{97B4BDE8-5128-427A-8D56-E71FB686FC09}" type="presOf" srcId="{A08FAF84-E994-42A0-B3E7-EC221A98CE86}" destId="{6C8D5ACC-AD5F-4BE2-9729-28FC6A3261E2}" srcOrd="1" destOrd="0" presId="urn:microsoft.com/office/officeart/2005/8/layout/orgChart1"/>
    <dgm:cxn modelId="{9B2D56EA-4FCF-4282-8826-F135772E5903}" type="presOf" srcId="{1AE7D3CA-DB59-4B9D-898D-2191CD857010}" destId="{A47D69BB-E483-49DD-A629-F859482BD895}" srcOrd="0" destOrd="0" presId="urn:microsoft.com/office/officeart/2005/8/layout/orgChart1"/>
    <dgm:cxn modelId="{BCA61993-0073-4B29-AC68-DCA7669457DD}" type="presParOf" srcId="{B5215F9E-2470-4FAB-84DD-D6F5231869B3}" destId="{D864989A-6696-408B-88B4-961295FDD214}" srcOrd="0" destOrd="0" presId="urn:microsoft.com/office/officeart/2005/8/layout/orgChart1"/>
    <dgm:cxn modelId="{4C701C42-BE3B-45E3-ABDB-9F1ED0557B58}" type="presParOf" srcId="{D864989A-6696-408B-88B4-961295FDD214}" destId="{75F7EF76-B4CF-48CD-9C4D-C54976D995B2}" srcOrd="0" destOrd="0" presId="urn:microsoft.com/office/officeart/2005/8/layout/orgChart1"/>
    <dgm:cxn modelId="{5DB44218-2329-43AA-9147-4C457343406A}" type="presParOf" srcId="{75F7EF76-B4CF-48CD-9C4D-C54976D995B2}" destId="{8957AA40-B9A3-4596-8BA8-9AE3288F7EC5}" srcOrd="0" destOrd="0" presId="urn:microsoft.com/office/officeart/2005/8/layout/orgChart1"/>
    <dgm:cxn modelId="{2E7C13ED-2241-452A-94D5-F940F89774F4}" type="presParOf" srcId="{75F7EF76-B4CF-48CD-9C4D-C54976D995B2}" destId="{F9C0761F-DEC1-4F63-BB96-851576C80DD9}" srcOrd="1" destOrd="0" presId="urn:microsoft.com/office/officeart/2005/8/layout/orgChart1"/>
    <dgm:cxn modelId="{1865C777-79B4-4778-8922-AC255D6F0596}" type="presParOf" srcId="{D864989A-6696-408B-88B4-961295FDD214}" destId="{7AC1ECFD-02C7-4418-9510-5093491C8653}" srcOrd="1" destOrd="0" presId="urn:microsoft.com/office/officeart/2005/8/layout/orgChart1"/>
    <dgm:cxn modelId="{9248C109-BA06-4F33-97F0-C5D34C94E5B3}" type="presParOf" srcId="{7AC1ECFD-02C7-4418-9510-5093491C8653}" destId="{5EB0605A-7B02-4655-8014-4530117CBDF1}" srcOrd="0" destOrd="0" presId="urn:microsoft.com/office/officeart/2005/8/layout/orgChart1"/>
    <dgm:cxn modelId="{76EA7095-01BE-454B-83EC-13E984306482}" type="presParOf" srcId="{7AC1ECFD-02C7-4418-9510-5093491C8653}" destId="{D1BD4CB2-EF1F-43C4-8F37-A37195EB765B}" srcOrd="1" destOrd="0" presId="urn:microsoft.com/office/officeart/2005/8/layout/orgChart1"/>
    <dgm:cxn modelId="{E0508FE5-03F8-4613-82A1-32CCF26DA27B}" type="presParOf" srcId="{D1BD4CB2-EF1F-43C4-8F37-A37195EB765B}" destId="{42D405CA-8DA0-4AA4-97CE-1B03F72B2196}" srcOrd="0" destOrd="0" presId="urn:microsoft.com/office/officeart/2005/8/layout/orgChart1"/>
    <dgm:cxn modelId="{4B7C87CD-4022-4244-9D70-33285B7F59BD}" type="presParOf" srcId="{42D405CA-8DA0-4AA4-97CE-1B03F72B2196}" destId="{E67E68DF-B4D8-4590-BFF4-F46D9F8CC16E}" srcOrd="0" destOrd="0" presId="urn:microsoft.com/office/officeart/2005/8/layout/orgChart1"/>
    <dgm:cxn modelId="{8436F656-C749-4AB5-B0C9-E5AAE8AA2F55}" type="presParOf" srcId="{42D405CA-8DA0-4AA4-97CE-1B03F72B2196}" destId="{B683E339-DDB4-4178-97A6-5F9992B61E9D}" srcOrd="1" destOrd="0" presId="urn:microsoft.com/office/officeart/2005/8/layout/orgChart1"/>
    <dgm:cxn modelId="{400C0F30-D867-4375-854D-584EAAAD8763}" type="presParOf" srcId="{D1BD4CB2-EF1F-43C4-8F37-A37195EB765B}" destId="{BB653AB6-E325-4764-87E1-FCBE5E0740A5}" srcOrd="1" destOrd="0" presId="urn:microsoft.com/office/officeart/2005/8/layout/orgChart1"/>
    <dgm:cxn modelId="{1C0D424E-5522-4921-82EB-E9AA81F9D48F}" type="presParOf" srcId="{D1BD4CB2-EF1F-43C4-8F37-A37195EB765B}" destId="{B418AD7B-3761-4738-8162-B4F0DC5FEE5C}" srcOrd="2" destOrd="0" presId="urn:microsoft.com/office/officeart/2005/8/layout/orgChart1"/>
    <dgm:cxn modelId="{86BF9BE2-8AE5-47BA-B77C-3035E6B775E2}" type="presParOf" srcId="{7AC1ECFD-02C7-4418-9510-5093491C8653}" destId="{EE6070BC-86B4-4217-BA6B-F9A5C7D5C534}" srcOrd="2" destOrd="0" presId="urn:microsoft.com/office/officeart/2005/8/layout/orgChart1"/>
    <dgm:cxn modelId="{0AA35D29-8E2C-4184-8947-861D3D0571FE}" type="presParOf" srcId="{7AC1ECFD-02C7-4418-9510-5093491C8653}" destId="{ADDC4108-5AC0-45DF-9BCA-81F726E3931C}" srcOrd="3" destOrd="0" presId="urn:microsoft.com/office/officeart/2005/8/layout/orgChart1"/>
    <dgm:cxn modelId="{A2A71C5D-411E-4A18-B325-717FF16DAD90}" type="presParOf" srcId="{ADDC4108-5AC0-45DF-9BCA-81F726E3931C}" destId="{25B35379-F25E-4552-9670-3A65A8F8D423}" srcOrd="0" destOrd="0" presId="urn:microsoft.com/office/officeart/2005/8/layout/orgChart1"/>
    <dgm:cxn modelId="{DEFA47B5-7826-4CCE-B97B-2CFC84C081DC}" type="presParOf" srcId="{25B35379-F25E-4552-9670-3A65A8F8D423}" destId="{8DF6FC98-2584-4316-81E6-5625410C4AF2}" srcOrd="0" destOrd="0" presId="urn:microsoft.com/office/officeart/2005/8/layout/orgChart1"/>
    <dgm:cxn modelId="{ED24626E-9B44-4624-ADC1-6633192F7016}" type="presParOf" srcId="{25B35379-F25E-4552-9670-3A65A8F8D423}" destId="{6C8D5ACC-AD5F-4BE2-9729-28FC6A3261E2}" srcOrd="1" destOrd="0" presId="urn:microsoft.com/office/officeart/2005/8/layout/orgChart1"/>
    <dgm:cxn modelId="{C82D8A22-8236-4F8E-94D0-07E67B5985E3}" type="presParOf" srcId="{ADDC4108-5AC0-45DF-9BCA-81F726E3931C}" destId="{AE2E7309-E9E3-44BE-806D-6DE9993139FA}" srcOrd="1" destOrd="0" presId="urn:microsoft.com/office/officeart/2005/8/layout/orgChart1"/>
    <dgm:cxn modelId="{333EE9EF-09E3-4FDA-B735-7CB9528DDCD5}" type="presParOf" srcId="{ADDC4108-5AC0-45DF-9BCA-81F726E3931C}" destId="{F8E814B3-6FFB-4D0B-9EF3-264B1E343D97}" srcOrd="2" destOrd="0" presId="urn:microsoft.com/office/officeart/2005/8/layout/orgChart1"/>
    <dgm:cxn modelId="{CA4A1B5F-FBF3-4945-9099-BE2C9EEF6A5B}" type="presParOf" srcId="{7AC1ECFD-02C7-4418-9510-5093491C8653}" destId="{63B2BF55-3947-405D-9E16-4CB13F0C9C3F}" srcOrd="4" destOrd="0" presId="urn:microsoft.com/office/officeart/2005/8/layout/orgChart1"/>
    <dgm:cxn modelId="{4C2D7288-9EA5-47B1-A1FF-64581BD064B4}" type="presParOf" srcId="{7AC1ECFD-02C7-4418-9510-5093491C8653}" destId="{88CCA715-694E-4A74-AAD2-365D6A3FDAB7}" srcOrd="5" destOrd="0" presId="urn:microsoft.com/office/officeart/2005/8/layout/orgChart1"/>
    <dgm:cxn modelId="{CC430376-1426-40B7-B6FA-856F261A51DD}" type="presParOf" srcId="{88CCA715-694E-4A74-AAD2-365D6A3FDAB7}" destId="{1FA59637-8B95-4E7F-ADE3-7AE9BC6CDB67}" srcOrd="0" destOrd="0" presId="urn:microsoft.com/office/officeart/2005/8/layout/orgChart1"/>
    <dgm:cxn modelId="{9016509F-5D7E-40C7-80C4-B40E78C2E9B8}" type="presParOf" srcId="{1FA59637-8B95-4E7F-ADE3-7AE9BC6CDB67}" destId="{9D6294A8-94FD-47C1-83A2-8EF44A8C68E7}" srcOrd="0" destOrd="0" presId="urn:microsoft.com/office/officeart/2005/8/layout/orgChart1"/>
    <dgm:cxn modelId="{3B2EED7C-9B24-462D-BD0F-4C58140F8610}" type="presParOf" srcId="{1FA59637-8B95-4E7F-ADE3-7AE9BC6CDB67}" destId="{A15D8DC6-B001-4FE4-BB2F-122020F4BA1A}" srcOrd="1" destOrd="0" presId="urn:microsoft.com/office/officeart/2005/8/layout/orgChart1"/>
    <dgm:cxn modelId="{A2F17F81-2106-4450-BF26-CC24647DB28E}" type="presParOf" srcId="{88CCA715-694E-4A74-AAD2-365D6A3FDAB7}" destId="{2B75A700-5337-42CB-BC57-67E79BC54DE4}" srcOrd="1" destOrd="0" presId="urn:microsoft.com/office/officeart/2005/8/layout/orgChart1"/>
    <dgm:cxn modelId="{85F6D04E-9FF0-405C-A91E-33EEA958433C}" type="presParOf" srcId="{88CCA715-694E-4A74-AAD2-365D6A3FDAB7}" destId="{3D11EB18-BD4E-4FC0-BBE3-528698043123}" srcOrd="2" destOrd="0" presId="urn:microsoft.com/office/officeart/2005/8/layout/orgChart1"/>
    <dgm:cxn modelId="{FC669028-368E-4867-809D-F533D024B18D}" type="presParOf" srcId="{7AC1ECFD-02C7-4418-9510-5093491C8653}" destId="{3A5F4BD4-7620-41FA-A9EF-CB61EAA4AC83}" srcOrd="6" destOrd="0" presId="urn:microsoft.com/office/officeart/2005/8/layout/orgChart1"/>
    <dgm:cxn modelId="{50BAD434-CA82-4FDB-8E8E-BEE9BC4E3A8E}" type="presParOf" srcId="{7AC1ECFD-02C7-4418-9510-5093491C8653}" destId="{F9ECEE5B-E76F-429A-970B-70E26155E67F}" srcOrd="7" destOrd="0" presId="urn:microsoft.com/office/officeart/2005/8/layout/orgChart1"/>
    <dgm:cxn modelId="{C200B2AF-EDCC-4F2A-BA01-4F6E576742D9}" type="presParOf" srcId="{F9ECEE5B-E76F-429A-970B-70E26155E67F}" destId="{4253A01C-8991-468E-874E-EAF0284EAA69}" srcOrd="0" destOrd="0" presId="urn:microsoft.com/office/officeart/2005/8/layout/orgChart1"/>
    <dgm:cxn modelId="{55B7E604-B0B0-4578-8DDC-E4E2C143E6F2}" type="presParOf" srcId="{4253A01C-8991-468E-874E-EAF0284EAA69}" destId="{A47D69BB-E483-49DD-A629-F859482BD895}" srcOrd="0" destOrd="0" presId="urn:microsoft.com/office/officeart/2005/8/layout/orgChart1"/>
    <dgm:cxn modelId="{DB720DC4-B0D0-45FD-9A36-0EAF8CFEDC75}" type="presParOf" srcId="{4253A01C-8991-468E-874E-EAF0284EAA69}" destId="{5FED96AA-1CE4-4BEB-B65C-B3714772DD36}" srcOrd="1" destOrd="0" presId="urn:microsoft.com/office/officeart/2005/8/layout/orgChart1"/>
    <dgm:cxn modelId="{F913662C-9BF6-4477-A9EA-F7588CF004A3}" type="presParOf" srcId="{F9ECEE5B-E76F-429A-970B-70E26155E67F}" destId="{4D6FDEAE-8206-45E3-A067-B9F3AD0253D4}" srcOrd="1" destOrd="0" presId="urn:microsoft.com/office/officeart/2005/8/layout/orgChart1"/>
    <dgm:cxn modelId="{B30F48C9-4353-40AC-BC16-7255F3A22E93}" type="presParOf" srcId="{F9ECEE5B-E76F-429A-970B-70E26155E67F}" destId="{93AEBB30-86F7-471B-A2AE-B840D96A284B}" srcOrd="2" destOrd="0" presId="urn:microsoft.com/office/officeart/2005/8/layout/orgChart1"/>
    <dgm:cxn modelId="{F2F1334C-E478-48DF-ABE8-9B1D2964D1B6}" type="presParOf" srcId="{D864989A-6696-408B-88B4-961295FDD214}" destId="{CE7F6D6A-09EC-4A61-BC27-BE04FC5A321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1A00D-EE94-48DF-B2FE-5E3D978BCE80}">
      <dsp:nvSpPr>
        <dsp:cNvPr id="0" name=""/>
        <dsp:cNvSpPr/>
      </dsp:nvSpPr>
      <dsp:spPr>
        <a:xfrm>
          <a:off x="2969" y="1926838"/>
          <a:ext cx="1728341" cy="691336"/>
        </a:xfrm>
        <a:prstGeom prst="chevron">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t>Formal Cause</a:t>
          </a:r>
        </a:p>
        <a:p>
          <a:pPr marL="0" lvl="0" indent="0" algn="ctr" defTabSz="533400">
            <a:lnSpc>
              <a:spcPct val="90000"/>
            </a:lnSpc>
            <a:spcBef>
              <a:spcPct val="0"/>
            </a:spcBef>
            <a:spcAft>
              <a:spcPct val="35000"/>
            </a:spcAft>
            <a:buNone/>
          </a:pPr>
          <a:r>
            <a:rPr lang="en-US" sz="1200" kern="1200" dirty="0"/>
            <a:t>(Potentiality)</a:t>
          </a:r>
        </a:p>
      </dsp:txBody>
      <dsp:txXfrm>
        <a:off x="348637" y="1926838"/>
        <a:ext cx="1037005" cy="691336"/>
      </dsp:txXfrm>
    </dsp:sp>
    <dsp:sp modelId="{0C242E12-827C-4423-8DEC-CB566DD92FC2}">
      <dsp:nvSpPr>
        <dsp:cNvPr id="0" name=""/>
        <dsp:cNvSpPr/>
      </dsp:nvSpPr>
      <dsp:spPr>
        <a:xfrm>
          <a:off x="1558476" y="1926838"/>
          <a:ext cx="1728341" cy="691336"/>
        </a:xfrm>
        <a:prstGeom prst="chevron">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t>Material Cause</a:t>
          </a:r>
        </a:p>
        <a:p>
          <a:pPr marL="0" lvl="0" indent="0" algn="ctr" defTabSz="533400">
            <a:lnSpc>
              <a:spcPct val="90000"/>
            </a:lnSpc>
            <a:spcBef>
              <a:spcPct val="0"/>
            </a:spcBef>
            <a:spcAft>
              <a:spcPct val="35000"/>
            </a:spcAft>
            <a:buNone/>
          </a:pPr>
          <a:r>
            <a:rPr lang="en-US" sz="1200" kern="1200" dirty="0"/>
            <a:t>(Potentiality)</a:t>
          </a:r>
        </a:p>
      </dsp:txBody>
      <dsp:txXfrm>
        <a:off x="1904144" y="1926838"/>
        <a:ext cx="1037005" cy="691336"/>
      </dsp:txXfrm>
    </dsp:sp>
    <dsp:sp modelId="{32377824-C218-4806-A0CC-BCA2707800BE}">
      <dsp:nvSpPr>
        <dsp:cNvPr id="0" name=""/>
        <dsp:cNvSpPr/>
      </dsp:nvSpPr>
      <dsp:spPr>
        <a:xfrm>
          <a:off x="3113982" y="1926838"/>
          <a:ext cx="1728341" cy="691336"/>
        </a:xfrm>
        <a:prstGeom prst="chevron">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t>Efficient Cause</a:t>
          </a:r>
        </a:p>
        <a:p>
          <a:pPr marL="0" lvl="0" indent="0" algn="ctr" defTabSz="533400">
            <a:lnSpc>
              <a:spcPct val="90000"/>
            </a:lnSpc>
            <a:spcBef>
              <a:spcPct val="0"/>
            </a:spcBef>
            <a:spcAft>
              <a:spcPct val="35000"/>
            </a:spcAft>
            <a:buNone/>
          </a:pPr>
          <a:r>
            <a:rPr lang="en-US" sz="1200" kern="1200" dirty="0"/>
            <a:t>(Potentiality)</a:t>
          </a:r>
        </a:p>
      </dsp:txBody>
      <dsp:txXfrm>
        <a:off x="3459650" y="1926838"/>
        <a:ext cx="1037005" cy="691336"/>
      </dsp:txXfrm>
    </dsp:sp>
    <dsp:sp modelId="{25D70C0C-B91C-43E8-A9A7-DFB8DD7D5580}">
      <dsp:nvSpPr>
        <dsp:cNvPr id="0" name=""/>
        <dsp:cNvSpPr/>
      </dsp:nvSpPr>
      <dsp:spPr>
        <a:xfrm>
          <a:off x="4669489" y="1926838"/>
          <a:ext cx="1728341" cy="691336"/>
        </a:xfrm>
        <a:prstGeom prst="chevron">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t>Final cause</a:t>
          </a:r>
        </a:p>
        <a:p>
          <a:pPr marL="0" lvl="0" indent="0" algn="ctr" defTabSz="533400">
            <a:lnSpc>
              <a:spcPct val="90000"/>
            </a:lnSpc>
            <a:spcBef>
              <a:spcPct val="0"/>
            </a:spcBef>
            <a:spcAft>
              <a:spcPct val="35000"/>
            </a:spcAft>
            <a:buNone/>
          </a:pPr>
          <a:r>
            <a:rPr lang="en-US" sz="1200" kern="1200" dirty="0"/>
            <a:t>(Actuality)</a:t>
          </a:r>
        </a:p>
      </dsp:txBody>
      <dsp:txXfrm>
        <a:off x="5015157" y="1926838"/>
        <a:ext cx="1037005" cy="6913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F4BD4-7620-41FA-A9EF-CB61EAA4AC83}">
      <dsp:nvSpPr>
        <dsp:cNvPr id="0" name=""/>
        <dsp:cNvSpPr/>
      </dsp:nvSpPr>
      <dsp:spPr>
        <a:xfrm>
          <a:off x="3200400" y="2127343"/>
          <a:ext cx="2506573" cy="290016"/>
        </a:xfrm>
        <a:custGeom>
          <a:avLst/>
          <a:gdLst/>
          <a:ahLst/>
          <a:cxnLst/>
          <a:rect l="0" t="0" r="0" b="0"/>
          <a:pathLst>
            <a:path>
              <a:moveTo>
                <a:pt x="0" y="0"/>
              </a:moveTo>
              <a:lnTo>
                <a:pt x="0" y="145008"/>
              </a:lnTo>
              <a:lnTo>
                <a:pt x="2506573" y="145008"/>
              </a:lnTo>
              <a:lnTo>
                <a:pt x="2506573" y="290016"/>
              </a:lnTo>
            </a:path>
          </a:pathLst>
        </a:custGeom>
        <a:noFill/>
        <a:ln w="317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B2BF55-3947-405D-9E16-4CB13F0C9C3F}">
      <dsp:nvSpPr>
        <dsp:cNvPr id="0" name=""/>
        <dsp:cNvSpPr/>
      </dsp:nvSpPr>
      <dsp:spPr>
        <a:xfrm>
          <a:off x="3200400" y="2127343"/>
          <a:ext cx="835524" cy="290016"/>
        </a:xfrm>
        <a:custGeom>
          <a:avLst/>
          <a:gdLst/>
          <a:ahLst/>
          <a:cxnLst/>
          <a:rect l="0" t="0" r="0" b="0"/>
          <a:pathLst>
            <a:path>
              <a:moveTo>
                <a:pt x="0" y="0"/>
              </a:moveTo>
              <a:lnTo>
                <a:pt x="0" y="145008"/>
              </a:lnTo>
              <a:lnTo>
                <a:pt x="835524" y="145008"/>
              </a:lnTo>
              <a:lnTo>
                <a:pt x="835524" y="290016"/>
              </a:lnTo>
            </a:path>
          </a:pathLst>
        </a:custGeom>
        <a:noFill/>
        <a:ln w="317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6070BC-86B4-4217-BA6B-F9A5C7D5C534}">
      <dsp:nvSpPr>
        <dsp:cNvPr id="0" name=""/>
        <dsp:cNvSpPr/>
      </dsp:nvSpPr>
      <dsp:spPr>
        <a:xfrm>
          <a:off x="2364875" y="2127343"/>
          <a:ext cx="835524" cy="290016"/>
        </a:xfrm>
        <a:custGeom>
          <a:avLst/>
          <a:gdLst/>
          <a:ahLst/>
          <a:cxnLst/>
          <a:rect l="0" t="0" r="0" b="0"/>
          <a:pathLst>
            <a:path>
              <a:moveTo>
                <a:pt x="835524" y="0"/>
              </a:moveTo>
              <a:lnTo>
                <a:pt x="835524" y="145008"/>
              </a:lnTo>
              <a:lnTo>
                <a:pt x="0" y="145008"/>
              </a:lnTo>
              <a:lnTo>
                <a:pt x="0" y="290016"/>
              </a:lnTo>
            </a:path>
          </a:pathLst>
        </a:custGeom>
        <a:noFill/>
        <a:ln w="317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B0605A-7B02-4655-8014-4530117CBDF1}">
      <dsp:nvSpPr>
        <dsp:cNvPr id="0" name=""/>
        <dsp:cNvSpPr/>
      </dsp:nvSpPr>
      <dsp:spPr>
        <a:xfrm>
          <a:off x="693826" y="2127343"/>
          <a:ext cx="2506573" cy="290016"/>
        </a:xfrm>
        <a:custGeom>
          <a:avLst/>
          <a:gdLst/>
          <a:ahLst/>
          <a:cxnLst/>
          <a:rect l="0" t="0" r="0" b="0"/>
          <a:pathLst>
            <a:path>
              <a:moveTo>
                <a:pt x="2506573" y="0"/>
              </a:moveTo>
              <a:lnTo>
                <a:pt x="2506573" y="145008"/>
              </a:lnTo>
              <a:lnTo>
                <a:pt x="0" y="145008"/>
              </a:lnTo>
              <a:lnTo>
                <a:pt x="0" y="290016"/>
              </a:lnTo>
            </a:path>
          </a:pathLst>
        </a:custGeom>
        <a:noFill/>
        <a:ln w="317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7AA40-B9A3-4596-8BA8-9AE3288F7EC5}">
      <dsp:nvSpPr>
        <dsp:cNvPr id="0" name=""/>
        <dsp:cNvSpPr/>
      </dsp:nvSpPr>
      <dsp:spPr>
        <a:xfrm>
          <a:off x="2509884" y="1436827"/>
          <a:ext cx="1381031" cy="690515"/>
        </a:xfrm>
        <a:prstGeom prst="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Metaphysics</a:t>
          </a:r>
        </a:p>
      </dsp:txBody>
      <dsp:txXfrm>
        <a:off x="2509884" y="1436827"/>
        <a:ext cx="1381031" cy="690515"/>
      </dsp:txXfrm>
    </dsp:sp>
    <dsp:sp modelId="{E67E68DF-B4D8-4590-BFF4-F46D9F8CC16E}">
      <dsp:nvSpPr>
        <dsp:cNvPr id="0" name=""/>
        <dsp:cNvSpPr/>
      </dsp:nvSpPr>
      <dsp:spPr>
        <a:xfrm>
          <a:off x="3310" y="2417360"/>
          <a:ext cx="1381031" cy="690515"/>
        </a:xfrm>
        <a:prstGeom prst="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Value Theory</a:t>
          </a:r>
        </a:p>
      </dsp:txBody>
      <dsp:txXfrm>
        <a:off x="3310" y="2417360"/>
        <a:ext cx="1381031" cy="690515"/>
      </dsp:txXfrm>
    </dsp:sp>
    <dsp:sp modelId="{8DF6FC98-2584-4316-81E6-5625410C4AF2}">
      <dsp:nvSpPr>
        <dsp:cNvPr id="0" name=""/>
        <dsp:cNvSpPr/>
      </dsp:nvSpPr>
      <dsp:spPr>
        <a:xfrm>
          <a:off x="1674359" y="2417360"/>
          <a:ext cx="1381031" cy="690515"/>
        </a:xfrm>
        <a:prstGeom prst="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Philosophy of Mind</a:t>
          </a:r>
        </a:p>
      </dsp:txBody>
      <dsp:txXfrm>
        <a:off x="1674359" y="2417360"/>
        <a:ext cx="1381031" cy="690515"/>
      </dsp:txXfrm>
    </dsp:sp>
    <dsp:sp modelId="{9D6294A8-94FD-47C1-83A2-8EF44A8C68E7}">
      <dsp:nvSpPr>
        <dsp:cNvPr id="0" name=""/>
        <dsp:cNvSpPr/>
      </dsp:nvSpPr>
      <dsp:spPr>
        <a:xfrm>
          <a:off x="3345408" y="2417360"/>
          <a:ext cx="1381031" cy="690515"/>
        </a:xfrm>
        <a:prstGeom prst="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Philosophy of Religion</a:t>
          </a:r>
        </a:p>
      </dsp:txBody>
      <dsp:txXfrm>
        <a:off x="3345408" y="2417360"/>
        <a:ext cx="1381031" cy="690515"/>
      </dsp:txXfrm>
    </dsp:sp>
    <dsp:sp modelId="{A47D69BB-E483-49DD-A629-F859482BD895}">
      <dsp:nvSpPr>
        <dsp:cNvPr id="0" name=""/>
        <dsp:cNvSpPr/>
      </dsp:nvSpPr>
      <dsp:spPr>
        <a:xfrm>
          <a:off x="5016457" y="2417360"/>
          <a:ext cx="1381031" cy="690515"/>
        </a:xfrm>
        <a:prstGeom prst="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Philosophy of Mathematics</a:t>
          </a:r>
        </a:p>
      </dsp:txBody>
      <dsp:txXfrm>
        <a:off x="5016457" y="2417360"/>
        <a:ext cx="1381031" cy="69051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002247A-CA27-4A60-9F98-FEDB113C8D0E}" type="datetimeFigureOut">
              <a:rPr lang="en-US" smtClean="0"/>
              <a:pPr/>
              <a:t>10/30/21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CDCA421-CBE3-4808-84F2-E1BA5C5322DF}" type="slidenum">
              <a:rPr lang="en-US" smtClean="0"/>
              <a:pPr/>
              <a:t>‹#›</a:t>
            </a:fld>
            <a:endParaRPr lang="en-US"/>
          </a:p>
        </p:txBody>
      </p:sp>
    </p:spTree>
    <p:extLst>
      <p:ext uri="{BB962C8B-B14F-4D97-AF65-F5344CB8AC3E}">
        <p14:creationId xmlns:p14="http://schemas.microsoft.com/office/powerpoint/2010/main" val="34675746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685800" y="1143000"/>
            <a:ext cx="7772400" cy="4572000"/>
            <a:chOff x="1371600" y="1143000"/>
            <a:chExt cx="7772400" cy="5715000"/>
          </a:xfrm>
          <a:effectLst>
            <a:reflection blurRad="6350" stA="50000" endA="300" endPos="15500" dist="50800" dir="5400000" sy="-100000" algn="bl" rotWithShape="0"/>
          </a:effectLst>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ctrTitle"/>
          </p:nvPr>
        </p:nvSpPr>
        <p:spPr>
          <a:xfrm>
            <a:off x="1371600" y="1676401"/>
            <a:ext cx="6400800" cy="1924050"/>
          </a:xfrm>
        </p:spPr>
        <p:txBody>
          <a:bodyPr vert="horz" lIns="91440" tIns="45720" rIns="91440" bIns="45720" rtlCol="0" anchor="b" anchorCtr="0">
            <a:noAutofit/>
          </a:bodyPr>
          <a:lstStyle>
            <a:lvl1pPr algn="ctr" defTabSz="914400" rtl="0" eaLnBrk="1" latinLnBrk="0" hangingPunct="1">
              <a:spcBef>
                <a:spcPct val="0"/>
              </a:spcBef>
              <a:buNone/>
              <a:defRPr sz="3800" kern="1200">
                <a:solidFill>
                  <a:schemeClr val="tx1">
                    <a:lumMod val="75000"/>
                    <a:lumOff val="25000"/>
                  </a:schemeClr>
                </a:solidFill>
                <a:effectLst>
                  <a:innerShdw blurRad="63500">
                    <a:srgbClr val="F1F1F1"/>
                  </a:innerShdw>
                </a:effectLst>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71600" y="4039737"/>
            <a:ext cx="6400800" cy="1522862"/>
          </a:xfr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lvl1pPr marL="0" indent="0" algn="ctr" defTabSz="914400" rtl="0" eaLnBrk="1" latinLnBrk="0" hangingPunct="1">
              <a:spcBef>
                <a:spcPts val="1500"/>
              </a:spcBef>
              <a:buClr>
                <a:schemeClr val="bg1">
                  <a:lumMod val="65000"/>
                </a:schemeClr>
              </a:buClr>
              <a:buSzPct val="80000"/>
              <a:buFont typeface="Wingdings 2" pitchFamily="18" charset="2"/>
              <a:buNone/>
              <a:defRPr sz="2000" b="0" kern="1200">
                <a:solidFill>
                  <a:schemeClr val="tx1">
                    <a:lumMod val="50000"/>
                    <a:lumOff val="50000"/>
                  </a:schemeClr>
                </a:solidFill>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5867400" y="6574536"/>
            <a:ext cx="2133600" cy="274320"/>
          </a:xfrm>
        </p:spPr>
        <p:txBody>
          <a:bodyPr/>
          <a:lstStyle/>
          <a:p>
            <a:fld id="{6A458E88-A8AC-497B-B8D8-E5E733819754}" type="datetimeFigureOut">
              <a:rPr lang="en-US" smtClean="0"/>
              <a:pPr/>
              <a:t>10/30/21</a:t>
            </a:fld>
            <a:endParaRPr lang="en-US"/>
          </a:p>
        </p:txBody>
      </p:sp>
      <p:sp>
        <p:nvSpPr>
          <p:cNvPr id="5" name="Footer Placeholder 4"/>
          <p:cNvSpPr>
            <a:spLocks noGrp="1"/>
          </p:cNvSpPr>
          <p:nvPr>
            <p:ph type="ftr" sz="quarter" idx="11"/>
          </p:nvPr>
        </p:nvSpPr>
        <p:spPr>
          <a:xfrm>
            <a:off x="1143000" y="6574536"/>
            <a:ext cx="2895600" cy="274320"/>
          </a:xfrm>
        </p:spPr>
        <p:txBody>
          <a:bodyPr/>
          <a:lstStyle/>
          <a:p>
            <a:endParaRPr lang="en-US"/>
          </a:p>
        </p:txBody>
      </p:sp>
      <p:sp>
        <p:nvSpPr>
          <p:cNvPr id="6" name="Slide Number Placeholder 5"/>
          <p:cNvSpPr>
            <a:spLocks noGrp="1"/>
          </p:cNvSpPr>
          <p:nvPr>
            <p:ph type="sldNum" sz="quarter" idx="12"/>
          </p:nvPr>
        </p:nvSpPr>
        <p:spPr>
          <a:xfrm>
            <a:off x="8778240" y="6574536"/>
            <a:ext cx="365760" cy="274320"/>
          </a:xfrm>
        </p:spPr>
        <p:txBody>
          <a:bodyPr/>
          <a:lstStyle/>
          <a:p>
            <a:fld id="{851B80BE-10A9-48B2-8DF6-2018C0F8185D}" type="slidenum">
              <a:rPr lang="en-US" smtClean="0"/>
              <a:pPr/>
              <a:t>‹#›</a:t>
            </a:fld>
            <a:endParaRPr lang="en-US"/>
          </a:p>
        </p:txBody>
      </p:sp>
      <p:cxnSp>
        <p:nvCxnSpPr>
          <p:cNvPr id="11" name="Straight Connector 10"/>
          <p:cNvCxnSpPr/>
          <p:nvPr/>
        </p:nvCxnSpPr>
        <p:spPr>
          <a:xfrm rot="10800000">
            <a:off x="2286000" y="3794763"/>
            <a:ext cx="45720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A458E88-A8AC-497B-B8D8-E5E733819754}" type="datetimeFigureOut">
              <a:rPr lang="en-US" smtClean="0"/>
              <a:pPr/>
              <a:t>10/30/21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80BE-10A9-48B2-8DF6-2018C0F818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1143000"/>
            <a:ext cx="7772400" cy="5715000"/>
            <a:chOff x="1371600" y="1143000"/>
            <a:chExt cx="7772400" cy="5715000"/>
          </a:xfrm>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Vertical Text Placeholder 2"/>
          <p:cNvSpPr>
            <a:spLocks noGrp="1"/>
          </p:cNvSpPr>
          <p:nvPr>
            <p:ph type="body" orient="vert" idx="1"/>
          </p:nvPr>
        </p:nvSpPr>
        <p:spPr>
          <a:xfrm>
            <a:off x="609600" y="1828801"/>
            <a:ext cx="6553200" cy="45447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5181600" y="6574536"/>
            <a:ext cx="2133600" cy="274320"/>
          </a:xfrm>
        </p:spPr>
        <p:txBody>
          <a:bodyPr/>
          <a:lstStyle/>
          <a:p>
            <a:fld id="{6A458E88-A8AC-497B-B8D8-E5E733819754}" type="datetimeFigureOut">
              <a:rPr lang="en-US" smtClean="0"/>
              <a:pPr/>
              <a:t>10/30/21</a:t>
            </a:fld>
            <a:endParaRPr lang="en-US"/>
          </a:p>
        </p:txBody>
      </p:sp>
      <p:sp>
        <p:nvSpPr>
          <p:cNvPr id="5" name="Footer Placeholder 4"/>
          <p:cNvSpPr>
            <a:spLocks noGrp="1"/>
          </p:cNvSpPr>
          <p:nvPr>
            <p:ph type="ftr" sz="quarter" idx="11"/>
          </p:nvPr>
        </p:nvSpPr>
        <p:spPr>
          <a:xfrm>
            <a:off x="457200" y="6574536"/>
            <a:ext cx="2895600" cy="274320"/>
          </a:xfrm>
        </p:spPr>
        <p:txBody>
          <a:bodyPr/>
          <a:lstStyle/>
          <a:p>
            <a:endParaRPr lang="en-US"/>
          </a:p>
        </p:txBody>
      </p:sp>
      <p:sp>
        <p:nvSpPr>
          <p:cNvPr id="6" name="Slide Number Placeholder 5"/>
          <p:cNvSpPr>
            <a:spLocks noGrp="1"/>
          </p:cNvSpPr>
          <p:nvPr>
            <p:ph type="sldNum" sz="quarter" idx="12"/>
          </p:nvPr>
        </p:nvSpPr>
        <p:spPr/>
        <p:txBody>
          <a:bodyPr/>
          <a:lstStyle/>
          <a:p>
            <a:fld id="{851B80BE-10A9-48B2-8DF6-2018C0F8185D}" type="slidenum">
              <a:rPr lang="en-US" smtClean="0"/>
              <a:pPr/>
              <a:t>‹#›</a:t>
            </a:fld>
            <a:endParaRPr lang="en-US"/>
          </a:p>
        </p:txBody>
      </p:sp>
      <p:sp>
        <p:nvSpPr>
          <p:cNvPr id="11" name="Rectangle 10"/>
          <p:cNvSpPr/>
          <p:nvPr/>
        </p:nvSpPr>
        <p:spPr>
          <a:xfrm flipV="1">
            <a:off x="836676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2" name="Straight Connector 11"/>
          <p:cNvCxnSpPr/>
          <p:nvPr/>
        </p:nvCxnSpPr>
        <p:spPr>
          <a:xfrm rot="5400000">
            <a:off x="4940146" y="3428206"/>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8409296" y="152400"/>
            <a:ext cx="734704" cy="5851525"/>
          </a:xfrm>
        </p:spPr>
        <p:txBody>
          <a:bodyPr vert="eaVert" anchor="t" anchorCtr="0"/>
          <a:lstStyle/>
          <a:p>
            <a:r>
              <a:rPr lang="en-US"/>
              <a:t>Click to edit Master title style</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A458E88-A8AC-497B-B8D8-E5E733819754}" type="datetimeFigureOut">
              <a:rPr lang="en-US" smtClean="0"/>
              <a:pPr/>
              <a:t>10/30/21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B80BE-10A9-48B2-8DF6-2018C0F818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11"/>
          <p:cNvGrpSpPr/>
          <p:nvPr/>
        </p:nvGrpSpPr>
        <p:grpSpPr>
          <a:xfrm>
            <a:off x="0" y="1143000"/>
            <a:ext cx="7772400" cy="2743200"/>
            <a:chOff x="0" y="1143000"/>
            <a:chExt cx="7772400" cy="2743200"/>
          </a:xfrm>
        </p:grpSpPr>
        <p:sp>
          <p:nvSpPr>
            <p:cNvPr id="9" name="Rectangle 8"/>
            <p:cNvSpPr/>
            <p:nvPr/>
          </p:nvSpPr>
          <p:spPr>
            <a:xfrm>
              <a:off x="0" y="1143000"/>
              <a:ext cx="7772400" cy="2743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0" y="1371600"/>
              <a:ext cx="7543800" cy="2286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0" y="1600200"/>
              <a:ext cx="7315200" cy="1828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228600" y="1600200"/>
            <a:ext cx="6858000" cy="1143000"/>
          </a:xfrm>
        </p:spPr>
        <p:txBody>
          <a:bodyPr vert="horz" lIns="91440" tIns="45720" rIns="91440" bIns="45720" rtlCol="0" anchor="b" anchorCtr="0">
            <a:noAutofit/>
          </a:bodyPr>
          <a:lstStyle>
            <a:lvl1pPr algn="l" defTabSz="914400" rtl="0" eaLnBrk="1" latinLnBrk="0" hangingPunct="1">
              <a:spcBef>
                <a:spcPct val="0"/>
              </a:spcBef>
              <a:buNone/>
              <a:defRPr sz="3200" b="0" kern="1200" cap="none" baseline="0">
                <a:solidFill>
                  <a:schemeClr val="tx1">
                    <a:lumMod val="75000"/>
                    <a:lumOff val="25000"/>
                  </a:schemeClr>
                </a:solidFill>
                <a:effectLst>
                  <a:innerShdw blurRad="63500">
                    <a:srgbClr val="F1F1F1"/>
                  </a:innerShdw>
                </a:effectLst>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228600" y="2756848"/>
            <a:ext cx="6858000" cy="640080"/>
          </a:xfrm>
        </p:spPr>
        <p:txBody>
          <a:bodyPr vert="horz" lIns="91440" tIns="45720" rIns="91440" bIns="45720" rtlCol="0" anchor="t" anchorCtr="0">
            <a:normAutofit/>
            <a:scene3d>
              <a:camera prst="orthographicFront"/>
              <a:lightRig rig="balanced" dir="t">
                <a:rot lat="0" lon="0" rev="4200000"/>
              </a:lightRig>
            </a:scene3d>
            <a:sp3d extrusionH="31750" prstMaterial="metal">
              <a:bevelT w="25400" h="12700" prst="softRound"/>
            </a:sp3d>
          </a:bodyPr>
          <a:lstStyle>
            <a:lvl1pPr marL="0" indent="0">
              <a:buNone/>
              <a:defRPr sz="1600" b="0" kern="1200">
                <a:solidFill>
                  <a:schemeClr val="tx1">
                    <a:lumMod val="50000"/>
                    <a:lumOff val="50000"/>
                  </a:schemeClr>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a:t>Click to edit Master text styles</a:t>
            </a:r>
          </a:p>
        </p:txBody>
      </p:sp>
      <p:sp>
        <p:nvSpPr>
          <p:cNvPr id="4" name="Date Placeholder 3"/>
          <p:cNvSpPr>
            <a:spLocks noGrp="1"/>
          </p:cNvSpPr>
          <p:nvPr>
            <p:ph type="dt" sz="half" idx="10"/>
          </p:nvPr>
        </p:nvSpPr>
        <p:spPr>
          <a:xfrm>
            <a:off x="4953000" y="6574536"/>
            <a:ext cx="2133600" cy="274320"/>
          </a:xfrm>
        </p:spPr>
        <p:txBody>
          <a:bodyPr/>
          <a:lstStyle/>
          <a:p>
            <a:fld id="{6A458E88-A8AC-497B-B8D8-E5E733819754}" type="datetimeFigureOut">
              <a:rPr lang="en-US" smtClean="0"/>
              <a:pPr/>
              <a:t>10/30/21</a:t>
            </a:fld>
            <a:endParaRPr lang="en-US"/>
          </a:p>
        </p:txBody>
      </p:sp>
      <p:sp>
        <p:nvSpPr>
          <p:cNvPr id="5" name="Footer Placeholder 4"/>
          <p:cNvSpPr>
            <a:spLocks noGrp="1"/>
          </p:cNvSpPr>
          <p:nvPr>
            <p:ph type="ftr" sz="quarter" idx="11"/>
          </p:nvPr>
        </p:nvSpPr>
        <p:spPr>
          <a:xfrm>
            <a:off x="228600" y="6574536"/>
            <a:ext cx="2895600" cy="274320"/>
          </a:xfrm>
        </p:spPr>
        <p:txBody>
          <a:bodyPr/>
          <a:lstStyle/>
          <a:p>
            <a:endParaRPr lang="en-US"/>
          </a:p>
        </p:txBody>
      </p:sp>
      <p:sp>
        <p:nvSpPr>
          <p:cNvPr id="6" name="Slide Number Placeholder 5"/>
          <p:cNvSpPr>
            <a:spLocks noGrp="1"/>
          </p:cNvSpPr>
          <p:nvPr>
            <p:ph type="sldNum" sz="quarter" idx="12"/>
          </p:nvPr>
        </p:nvSpPr>
        <p:spPr>
          <a:xfrm>
            <a:off x="8778240" y="6574536"/>
            <a:ext cx="365760" cy="274320"/>
          </a:xfrm>
        </p:spPr>
        <p:txBody>
          <a:bodyPr/>
          <a:lstStyle/>
          <a:p>
            <a:fld id="{851B80BE-10A9-48B2-8DF6-2018C0F818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057400"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376536"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6A458E88-A8AC-497B-B8D8-E5E733819754}" type="datetimeFigureOut">
              <a:rPr lang="en-US" smtClean="0"/>
              <a:pPr/>
              <a:t>10/30/21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B80BE-10A9-48B2-8DF6-2018C0F818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2046288"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046288"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392103"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92103"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6A458E88-A8AC-497B-B8D8-E5E733819754}" type="datetimeFigureOut">
              <a:rPr lang="en-US" smtClean="0"/>
              <a:pPr/>
              <a:t>10/30/21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1B80BE-10A9-48B2-8DF6-2018C0F8185D}" type="slidenum">
              <a:rPr lang="en-US" smtClean="0"/>
              <a:pPr/>
              <a:t>‹#›</a:t>
            </a:fld>
            <a:endParaRPr lang="en-US"/>
          </a:p>
        </p:txBody>
      </p:sp>
      <p:cxnSp>
        <p:nvCxnSpPr>
          <p:cNvPr id="10" name="Straight Connector 9"/>
          <p:cNvCxnSpPr/>
          <p:nvPr/>
        </p:nvCxnSpPr>
        <p:spPr>
          <a:xfrm rot="10800000">
            <a:off x="2071048" y="2548267"/>
            <a:ext cx="64008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A458E88-A8AC-497B-B8D8-E5E733819754}" type="datetimeFigureOut">
              <a:rPr lang="en-US" smtClean="0"/>
              <a:pPr/>
              <a:t>10/30/21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1B80BE-10A9-48B2-8DF6-2018C0F818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11"/>
          <p:cNvGrpSpPr/>
          <p:nvPr/>
        </p:nvGrpSpPr>
        <p:grpSpPr>
          <a:xfrm>
            <a:off x="0" y="0"/>
            <a:ext cx="9144000" cy="6400800"/>
            <a:chOff x="0" y="457200"/>
            <a:chExt cx="9144000" cy="6400800"/>
          </a:xfrm>
          <a:effectLst>
            <a:reflection blurRad="6350" stA="50000" endA="300" endPos="6000" dist="50800" dir="5400000" sy="-100000" algn="bl" rotWithShape="0"/>
          </a:effectLst>
        </p:grpSpPr>
        <p:sp>
          <p:nvSpPr>
            <p:cNvPr id="11" name="Rectangle 10"/>
            <p:cNvSpPr/>
            <p:nvPr/>
          </p:nvSpPr>
          <p:spPr>
            <a:xfrm>
              <a:off x="0" y="457200"/>
              <a:ext cx="9144000" cy="6400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228600" y="685800"/>
              <a:ext cx="8686800" cy="6172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457200" y="914400"/>
              <a:ext cx="8229600" cy="5943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 name="Rectangle 5"/>
            <p:cNvSpPr/>
            <p:nvPr/>
          </p:nvSpPr>
          <p:spPr>
            <a:xfrm>
              <a:off x="6858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 name="Rectangle 6"/>
            <p:cNvSpPr/>
            <p:nvPr/>
          </p:nvSpPr>
          <p:spPr>
            <a:xfrm>
              <a:off x="9144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 name="Rectangle 7"/>
            <p:cNvSpPr/>
            <p:nvPr/>
          </p:nvSpPr>
          <p:spPr>
            <a:xfrm>
              <a:off x="11430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Date Placeholder 1"/>
          <p:cNvSpPr>
            <a:spLocks noGrp="1"/>
          </p:cNvSpPr>
          <p:nvPr>
            <p:ph type="dt" sz="half" idx="10"/>
          </p:nvPr>
        </p:nvSpPr>
        <p:spPr>
          <a:xfrm>
            <a:off x="5867400" y="6574536"/>
            <a:ext cx="2133600" cy="274320"/>
          </a:xfrm>
        </p:spPr>
        <p:txBody>
          <a:bodyPr/>
          <a:lstStyle/>
          <a:p>
            <a:fld id="{6A458E88-A8AC-497B-B8D8-E5E733819754}" type="datetimeFigureOut">
              <a:rPr lang="en-US" smtClean="0"/>
              <a:pPr/>
              <a:t>10/30/21</a:t>
            </a:fld>
            <a:endParaRPr lang="en-US"/>
          </a:p>
        </p:txBody>
      </p:sp>
      <p:sp>
        <p:nvSpPr>
          <p:cNvPr id="3" name="Footer Placeholder 2"/>
          <p:cNvSpPr>
            <a:spLocks noGrp="1"/>
          </p:cNvSpPr>
          <p:nvPr>
            <p:ph type="ftr" sz="quarter" idx="11"/>
          </p:nvPr>
        </p:nvSpPr>
        <p:spPr>
          <a:xfrm>
            <a:off x="1143000" y="6574536"/>
            <a:ext cx="2895600" cy="274320"/>
          </a:xfrm>
        </p:spPr>
        <p:txBody>
          <a:bodyPr/>
          <a:lstStyle/>
          <a:p>
            <a:endParaRPr lang="en-US"/>
          </a:p>
        </p:txBody>
      </p:sp>
      <p:sp>
        <p:nvSpPr>
          <p:cNvPr id="4" name="Slide Number Placeholder 3"/>
          <p:cNvSpPr>
            <a:spLocks noGrp="1"/>
          </p:cNvSpPr>
          <p:nvPr>
            <p:ph type="sldNum" sz="quarter" idx="12"/>
          </p:nvPr>
        </p:nvSpPr>
        <p:spPr/>
        <p:txBody>
          <a:bodyPr/>
          <a:lstStyle/>
          <a:p>
            <a:fld id="{851B80BE-10A9-48B2-8DF6-2018C0F818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9" name="Rectangle 8"/>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Content Placeholder 2"/>
          <p:cNvSpPr>
            <a:spLocks noGrp="1"/>
          </p:cNvSpPr>
          <p:nvPr>
            <p:ph idx="1"/>
          </p:nvPr>
        </p:nvSpPr>
        <p:spPr>
          <a:xfrm>
            <a:off x="3575050" y="1828800"/>
            <a:ext cx="4926013" cy="4343400"/>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828800" y="2133600"/>
            <a:ext cx="1371600" cy="3886200"/>
          </a:xfrm>
        </p:spPr>
        <p:txBody>
          <a:bodyPr/>
          <a:lstStyle>
            <a:lvl1pPr marL="0" indent="0">
              <a:buNone/>
              <a:defRPr sz="14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458E88-A8AC-497B-B8D8-E5E733819754}" type="datetimeFigureOut">
              <a:rPr lang="en-US" smtClean="0"/>
              <a:pPr/>
              <a:t>10/30/21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B80BE-10A9-48B2-8DF6-2018C0F8185D}" type="slidenum">
              <a:rPr lang="en-US" smtClean="0"/>
              <a:pPr/>
              <a:t>‹#›</a:t>
            </a:fld>
            <a:endParaRPr lang="en-US"/>
          </a:p>
        </p:txBody>
      </p:sp>
      <p:sp>
        <p:nvSpPr>
          <p:cNvPr id="13" name="Rectangle 12"/>
          <p:cNvSpPr/>
          <p:nvPr/>
        </p:nvSpPr>
        <p:spPr>
          <a:xfrm rot="5400000">
            <a:off x="3268981"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rot="10800000">
            <a:off x="1"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94678"/>
            <a:ext cx="7315200" cy="778778"/>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a:t>Click to edit Master title style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8" name="Rectangle 17"/>
          <p:cNvSpPr/>
          <p:nvPr/>
        </p:nvSpPr>
        <p:spPr>
          <a:xfrm rot="5400000">
            <a:off x="3268980"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cxnSp>
        <p:nvCxnSpPr>
          <p:cNvPr id="19" name="Straight Connector 18"/>
          <p:cNvCxnSpPr/>
          <p:nvPr/>
        </p:nvCxnSpPr>
        <p:spPr>
          <a:xfrm rot="10800000">
            <a:off x="0"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8" name="Group 13"/>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15" name="Rectangle 14"/>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Rectangle 15"/>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Rectangle 16"/>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0" y="91440"/>
            <a:ext cx="7315200" cy="777240"/>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3575304" y="1828800"/>
            <a:ext cx="4928616" cy="4562856"/>
          </a:xfrm>
          <a:effectLst>
            <a:reflection blurRad="6350" stA="50000" endA="300" endPos="6000" dist="50800" dir="5400000" sy="-100000" algn="bl" rotWithShape="0"/>
            <a:softEdge rad="31750"/>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828800" y="2130552"/>
            <a:ext cx="1371600" cy="3886200"/>
          </a:xfrm>
        </p:spPr>
        <p:txBody>
          <a:bodyPr vert="horz" lIns="91440" tIns="45720" rIns="91440" bIns="45720" rtlCol="0">
            <a:normAutofit/>
            <a:scene3d>
              <a:camera prst="orthographicFront"/>
              <a:lightRig rig="balanced" dir="t">
                <a:rot lat="0" lon="0" rev="4200000"/>
              </a:lightRig>
            </a:scene3d>
            <a:sp3d extrusionH="57150" prstMaterial="metal">
              <a:bevelT w="25400" h="12700" prst="softRound"/>
            </a:sp3d>
          </a:bodyPr>
          <a:lstStyle>
            <a:lvl1pPr marL="0" indent="0">
              <a:buNone/>
              <a:defRPr sz="1400" b="0" kern="1200">
                <a:solidFill>
                  <a:schemeClr val="tx1">
                    <a:lumMod val="65000"/>
                    <a:lumOff val="35000"/>
                  </a:schemeClr>
                </a:soli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6A458E88-A8AC-497B-B8D8-E5E733819754}" type="datetimeFigureOut">
              <a:rPr lang="en-US" smtClean="0"/>
              <a:pPr/>
              <a:t>10/30/21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B80BE-10A9-48B2-8DF6-2018C0F818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4" name="Group 14"/>
          <p:cNvGrpSpPr/>
          <p:nvPr/>
        </p:nvGrpSpPr>
        <p:grpSpPr>
          <a:xfrm>
            <a:off x="1371600" y="1143000"/>
            <a:ext cx="7772400" cy="5715000"/>
            <a:chOff x="1371600" y="1143000"/>
            <a:chExt cx="7772400" cy="5715000"/>
          </a:xfrm>
        </p:grpSpPr>
        <p:sp>
          <p:nvSpPr>
            <p:cNvPr id="11" name="Rectangle 10"/>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4" name="Rectangle 13"/>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Rectangle 11"/>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10" name="Rectangle 9"/>
          <p:cNvSpPr/>
          <p:nvPr/>
        </p:nvSpPr>
        <p:spPr>
          <a:xfrm>
            <a:off x="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Text Placeholder 2"/>
          <p:cNvSpPr>
            <a:spLocks noGrp="1"/>
          </p:cNvSpPr>
          <p:nvPr>
            <p:ph type="body" idx="1"/>
          </p:nvPr>
        </p:nvSpPr>
        <p:spPr>
          <a:xfrm>
            <a:off x="2057400" y="1828800"/>
            <a:ext cx="6400800" cy="4544704"/>
          </a:xfrm>
          <a:prstGeom prst="rect">
            <a:avLst/>
          </a:prstGeo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Slide Number Placeholder 5"/>
          <p:cNvSpPr>
            <a:spLocks noGrp="1"/>
          </p:cNvSpPr>
          <p:nvPr>
            <p:ph type="sldNum" sz="quarter" idx="4"/>
          </p:nvPr>
        </p:nvSpPr>
        <p:spPr>
          <a:xfrm>
            <a:off x="8778240" y="6574536"/>
            <a:ext cx="365760" cy="274320"/>
          </a:xfrm>
          <a:prstGeom prst="rect">
            <a:avLst/>
          </a:prstGeom>
        </p:spPr>
        <p:txBody>
          <a:bodyPr vert="horz" lIns="45720" tIns="45720" rIns="45720" bIns="45720" rtlCol="0" anchor="ctr"/>
          <a:lstStyle>
            <a:lvl1pPr algn="r">
              <a:defRPr sz="1200">
                <a:solidFill>
                  <a:schemeClr val="tx1">
                    <a:lumMod val="50000"/>
                    <a:lumOff val="50000"/>
                  </a:schemeClr>
                </a:solidFill>
              </a:defRPr>
            </a:lvl1pPr>
          </a:lstStyle>
          <a:p>
            <a:fld id="{851B80BE-10A9-48B2-8DF6-2018C0F8185D}" type="slidenum">
              <a:rPr lang="en-US" smtClean="0"/>
              <a:pPr/>
              <a:t>‹#›</a:t>
            </a:fld>
            <a:endParaRPr lang="en-US"/>
          </a:p>
        </p:txBody>
      </p:sp>
      <p:cxnSp>
        <p:nvCxnSpPr>
          <p:cNvPr id="9" name="Straight Connector 8"/>
          <p:cNvCxnSpPr/>
          <p:nvPr/>
        </p:nvCxnSpPr>
        <p:spPr>
          <a:xfrm rot="5400000">
            <a:off x="-2667000" y="3429000"/>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2"/>
          </p:nvPr>
        </p:nvSpPr>
        <p:spPr>
          <a:xfrm>
            <a:off x="6553200" y="6574536"/>
            <a:ext cx="2133600" cy="274320"/>
          </a:xfrm>
          <a:prstGeom prst="rect">
            <a:avLst/>
          </a:prstGeom>
        </p:spPr>
        <p:txBody>
          <a:bodyPr vert="horz" lIns="91440" tIns="45720" rIns="0" bIns="45720" rtlCol="0" anchor="ctr"/>
          <a:lstStyle>
            <a:lvl1pPr algn="r">
              <a:defRPr sz="1200">
                <a:solidFill>
                  <a:schemeClr val="tx1">
                    <a:lumMod val="50000"/>
                    <a:lumOff val="50000"/>
                  </a:schemeClr>
                </a:solidFill>
              </a:defRPr>
            </a:lvl1pPr>
          </a:lstStyle>
          <a:p>
            <a:fld id="{6A458E88-A8AC-497B-B8D8-E5E733819754}" type="datetimeFigureOut">
              <a:rPr lang="en-US" smtClean="0"/>
              <a:pPr/>
              <a:t>10/30/21</a:t>
            </a:fld>
            <a:endParaRPr lang="en-US"/>
          </a:p>
        </p:txBody>
      </p:sp>
      <p:sp>
        <p:nvSpPr>
          <p:cNvPr id="17" name="Footer Placeholder 16"/>
          <p:cNvSpPr>
            <a:spLocks noGrp="1"/>
          </p:cNvSpPr>
          <p:nvPr>
            <p:ph type="ftr" sz="quarter" idx="3"/>
          </p:nvPr>
        </p:nvSpPr>
        <p:spPr>
          <a:xfrm>
            <a:off x="1828800" y="6574536"/>
            <a:ext cx="2895600" cy="274320"/>
          </a:xfrm>
          <a:prstGeom prst="rect">
            <a:avLst/>
          </a:prstGeom>
        </p:spPr>
        <p:txBody>
          <a:bodyPr vert="horz" lIns="0" tIns="45720" rIns="91440" bIns="45720" rtlCol="0" anchor="ctr"/>
          <a:lstStyle>
            <a:lvl1pPr algn="l">
              <a:defRPr sz="1200">
                <a:solidFill>
                  <a:schemeClr val="tx1">
                    <a:lumMod val="50000"/>
                    <a:lumOff val="50000"/>
                  </a:schemeClr>
                </a:solidFill>
              </a:defRPr>
            </a:lvl1pPr>
          </a:lstStyle>
          <a:p>
            <a:endParaRPr lang="en-US"/>
          </a:p>
        </p:txBody>
      </p:sp>
      <p:sp>
        <p:nvSpPr>
          <p:cNvPr id="2" name="Title Placeholder 1"/>
          <p:cNvSpPr>
            <a:spLocks noGrp="1"/>
          </p:cNvSpPr>
          <p:nvPr>
            <p:ph type="title"/>
          </p:nvPr>
        </p:nvSpPr>
        <p:spPr>
          <a:xfrm rot="16200000">
            <a:off x="-2660177" y="3005919"/>
            <a:ext cx="6248400" cy="846161"/>
          </a:xfrm>
          <a:prstGeom prst="rect">
            <a:avLst/>
          </a:prstGeom>
        </p:spPr>
        <p:txBody>
          <a:bodyPr vert="horz" lIns="91440" tIns="45720" rIns="91440" bIns="45720" rtlCol="0" anchor="b" anchorCtr="0">
            <a:noAutofit/>
          </a:bodyPr>
          <a:lstStyle/>
          <a:p>
            <a:r>
              <a:rPr lang="en-US"/>
              <a:t>Click to edit Master title style</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1">
              <a:lumMod val="75000"/>
              <a:lumOff val="25000"/>
            </a:schemeClr>
          </a:solidFill>
          <a:effectLst>
            <a:innerShdw blurRad="63500">
              <a:srgbClr val="F1F1F1"/>
            </a:innerShdw>
          </a:effectLst>
          <a:latin typeface="+mj-lt"/>
          <a:ea typeface="+mj-ea"/>
          <a:cs typeface="+mj-cs"/>
        </a:defRPr>
      </a:lvl1pPr>
    </p:titleStyle>
    <p:bodyStyle>
      <a:lvl1pPr marL="342900" indent="-342900" algn="l" defTabSz="914400" rtl="0" eaLnBrk="1" latinLnBrk="0" hangingPunct="1">
        <a:spcBef>
          <a:spcPts val="1500"/>
        </a:spcBef>
        <a:buClr>
          <a:schemeClr val="tx1">
            <a:lumMod val="50000"/>
            <a:lumOff val="50000"/>
          </a:schemeClr>
        </a:buClr>
        <a:buSzPct val="80000"/>
        <a:buFont typeface="Wingdings" pitchFamily="2" charset="2"/>
        <a:buChar char=""/>
        <a:defRPr sz="2000" b="0" kern="1200">
          <a:solidFill>
            <a:schemeClr val="tx1">
              <a:lumMod val="65000"/>
              <a:lumOff val="35000"/>
            </a:schemeClr>
          </a:solidFill>
          <a:effectLst/>
          <a:latin typeface="+mn-lt"/>
          <a:ea typeface="+mn-ea"/>
          <a:cs typeface="+mn-cs"/>
        </a:defRPr>
      </a:lvl1pPr>
      <a:lvl2pPr marL="682625" indent="-341313" algn="l" defTabSz="914400" rtl="0"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2pPr>
      <a:lvl3pPr marL="1023938" indent="-341313" algn="l" defTabSz="914400" rtl="0"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3pPr>
      <a:lvl4pPr marL="1377950" indent="-354013" algn="l" defTabSz="914400" rtl="0"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4pPr>
      <a:lvl5pPr marL="1719263" indent="-341313" algn="l" defTabSz="914400" rtl="0"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5pPr>
      <a:lvl6pPr marL="2057400" indent="-349250" algn="l" defTabSz="914400" rtl="0"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6pPr>
      <a:lvl7pPr marL="2406650" indent="-349250" algn="l" defTabSz="914400" rtl="0"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7pPr>
      <a:lvl8pPr marL="2743200" indent="-349250" algn="l" defTabSz="914400" rtl="0" eaLnBrk="1" latinLnBrk="0" hangingPunct="1">
        <a:spcBef>
          <a:spcPts val="1500"/>
        </a:spcBef>
        <a:buClr>
          <a:schemeClr val="tx1">
            <a:lumMod val="50000"/>
            <a:lumOff val="50000"/>
          </a:schemeClr>
        </a:buClr>
        <a:buFont typeface="Wingdings" pitchFamily="2" charset="2"/>
        <a:buChar char=""/>
        <a:defRPr sz="1800" b="0" kern="1200" baseline="0">
          <a:solidFill>
            <a:schemeClr val="tx1">
              <a:lumMod val="65000"/>
              <a:lumOff val="35000"/>
            </a:schemeClr>
          </a:solidFill>
          <a:effectLst/>
          <a:latin typeface="+mn-lt"/>
          <a:ea typeface="+mn-ea"/>
          <a:cs typeface="+mn-cs"/>
        </a:defRPr>
      </a:lvl8pPr>
      <a:lvl9pPr marL="3092450" indent="-349250" algn="l" defTabSz="914400" rtl="0" eaLnBrk="1" latinLnBrk="0" hangingPunct="1">
        <a:spcBef>
          <a:spcPts val="1500"/>
        </a:spcBef>
        <a:buClr>
          <a:schemeClr val="tx1">
            <a:lumMod val="50000"/>
            <a:lumOff val="50000"/>
          </a:schemeClr>
        </a:buClr>
        <a:buSzPct val="80000"/>
        <a:buFont typeface="Wingdings" pitchFamily="2" charset="2"/>
        <a:buChar char=""/>
        <a:defRPr sz="1800" b="0" kern="1200" baseline="0">
          <a:solidFill>
            <a:schemeClr val="tx1">
              <a:lumMod val="65000"/>
              <a:lumOff val="35000"/>
            </a:schemeClr>
          </a:solidFill>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en.wikipedia.org/wiki/Accident_(philosoph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en.wikipedia.org/wiki/The_Catholic_Encyclopedi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1729" y="1725562"/>
            <a:ext cx="6400800" cy="1924050"/>
          </a:xfrm>
        </p:spPr>
        <p:txBody>
          <a:bodyPr/>
          <a:lstStyle/>
          <a:p>
            <a:r>
              <a:rPr lang="en-US" dirty="0"/>
              <a:t>Introduction to Metaphysics</a:t>
            </a:r>
          </a:p>
        </p:txBody>
      </p:sp>
      <p:sp>
        <p:nvSpPr>
          <p:cNvPr id="3" name="Subtitle 2"/>
          <p:cNvSpPr>
            <a:spLocks noGrp="1"/>
          </p:cNvSpPr>
          <p:nvPr>
            <p:ph type="subTitle" idx="1"/>
          </p:nvPr>
        </p:nvSpPr>
        <p:spPr/>
        <p:txBody>
          <a:bodyPr/>
          <a:lstStyle/>
          <a:p>
            <a:r>
              <a:rPr lang="en-US" dirty="0"/>
              <a:t>Craig Vincent Mitchell, PhD</a:t>
            </a:r>
          </a:p>
          <a:p>
            <a:r>
              <a:rPr lang="en-US" dirty="0"/>
              <a:t>Assistant Professor of Christian Ethics</a:t>
            </a:r>
          </a:p>
          <a:p>
            <a:r>
              <a:rPr lang="en-US" dirty="0"/>
              <a:t>Southwestern Baptist Theological Seminary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a:t>Aristotle: Entelechy</a:t>
            </a:r>
          </a:p>
        </p:txBody>
      </p:sp>
      <p:sp>
        <p:nvSpPr>
          <p:cNvPr id="6" name="Content Placeholder 5"/>
          <p:cNvSpPr>
            <a:spLocks noGrp="1"/>
          </p:cNvSpPr>
          <p:nvPr>
            <p:ph idx="1"/>
          </p:nvPr>
        </p:nvSpPr>
        <p:spPr/>
        <p:txBody>
          <a:bodyPr>
            <a:normAutofit fontScale="92500" lnSpcReduction="20000"/>
          </a:bodyPr>
          <a:lstStyle/>
          <a:p>
            <a:r>
              <a:rPr lang="en-US" b="1" dirty="0"/>
              <a:t>Entelechy- </a:t>
            </a:r>
            <a:r>
              <a:rPr lang="en-US" dirty="0"/>
              <a:t> the chain of causation (Greek-</a:t>
            </a:r>
            <a:r>
              <a:rPr lang="en-US" b="1" i="1" dirty="0" err="1"/>
              <a:t>aitia</a:t>
            </a:r>
            <a:r>
              <a:rPr lang="en-US" dirty="0"/>
              <a:t>). It explains the movement from potentiality to actuality.</a:t>
            </a:r>
            <a:endParaRPr lang="en-US" b="1" dirty="0"/>
          </a:p>
          <a:p>
            <a:r>
              <a:rPr lang="en-US" b="1" dirty="0"/>
              <a:t>Formal Cause- </a:t>
            </a:r>
            <a:r>
              <a:rPr lang="en-US" dirty="0"/>
              <a:t>Aristotle places the forms in the formal cause, because it can explain change. The form is the essence of a living thing. The form exists as an idea in the mind of a person who constructs a thing. The form has potentiality.</a:t>
            </a:r>
          </a:p>
          <a:p>
            <a:r>
              <a:rPr lang="en-US" b="1" dirty="0"/>
              <a:t>Material Cause- </a:t>
            </a:r>
            <a:r>
              <a:rPr lang="en-US" dirty="0"/>
              <a:t>the material substance that is the essence of the thing</a:t>
            </a:r>
          </a:p>
          <a:p>
            <a:r>
              <a:rPr lang="en-US" b="1" dirty="0"/>
              <a:t>Efficient Cause- </a:t>
            </a:r>
            <a:r>
              <a:rPr lang="en-US" dirty="0"/>
              <a:t>the agent or process responsible for making whatever something is.</a:t>
            </a:r>
          </a:p>
          <a:p>
            <a:r>
              <a:rPr lang="en-US" b="1" dirty="0"/>
              <a:t>Final Cause- </a:t>
            </a:r>
            <a:r>
              <a:rPr lang="en-US" dirty="0"/>
              <a:t>the purpose or nature of a thing which naturally results in its maturity or completeness. The is the stage of actuality.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Aristotle: Entelechy</a:t>
            </a:r>
            <a:endParaRPr lang="en-US" dirty="0"/>
          </a:p>
        </p:txBody>
      </p:sp>
      <p:graphicFrame>
        <p:nvGraphicFramePr>
          <p:cNvPr id="4" name="Content Placeholder 3"/>
          <p:cNvGraphicFramePr>
            <a:graphicFrameLocks noGrp="1"/>
          </p:cNvGraphicFramePr>
          <p:nvPr>
            <p:ph idx="1"/>
          </p:nvPr>
        </p:nvGraphicFramePr>
        <p:xfrm>
          <a:off x="2057400" y="1828800"/>
          <a:ext cx="6400800" cy="4545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Middle Platonism</a:t>
            </a:r>
          </a:p>
        </p:txBody>
      </p:sp>
      <p:sp>
        <p:nvSpPr>
          <p:cNvPr id="4" name="Content Placeholder 3"/>
          <p:cNvSpPr>
            <a:spLocks noGrp="1"/>
          </p:cNvSpPr>
          <p:nvPr>
            <p:ph sz="half" idx="1"/>
          </p:nvPr>
        </p:nvSpPr>
        <p:spPr/>
        <p:txBody>
          <a:bodyPr/>
          <a:lstStyle/>
          <a:p>
            <a:r>
              <a:rPr lang="en-US" dirty="0" err="1"/>
              <a:t>Ammonius</a:t>
            </a:r>
            <a:r>
              <a:rPr lang="en-US" dirty="0"/>
              <a:t> </a:t>
            </a:r>
            <a:r>
              <a:rPr lang="en-US" dirty="0" err="1"/>
              <a:t>Saccus</a:t>
            </a:r>
            <a:r>
              <a:rPr lang="en-US" dirty="0"/>
              <a:t> of Alexandria</a:t>
            </a:r>
          </a:p>
          <a:p>
            <a:r>
              <a:rPr lang="en-US" dirty="0"/>
              <a:t>He taught Plotinus for 11 years.</a:t>
            </a:r>
          </a:p>
        </p:txBody>
      </p:sp>
      <p:pic>
        <p:nvPicPr>
          <p:cNvPr id="6" name="Content Placeholder 5" descr="Ammonius Saccus of Alexandria.jpg"/>
          <p:cNvPicPr>
            <a:picLocks noGrp="1" noChangeAspect="1"/>
          </p:cNvPicPr>
          <p:nvPr>
            <p:ph sz="half" idx="2"/>
          </p:nvPr>
        </p:nvPicPr>
        <p:blipFill>
          <a:blip r:embed="rId2"/>
          <a:stretch>
            <a:fillRect/>
          </a:stretch>
        </p:blipFill>
        <p:spPr>
          <a:xfrm>
            <a:off x="5791200" y="2057400"/>
            <a:ext cx="2590800" cy="41910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3200" b="1" dirty="0"/>
              <a:t>Middle Platonism</a:t>
            </a:r>
          </a:p>
        </p:txBody>
      </p:sp>
      <p:sp>
        <p:nvSpPr>
          <p:cNvPr id="5" name="Content Placeholder 4"/>
          <p:cNvSpPr>
            <a:spLocks noGrp="1"/>
          </p:cNvSpPr>
          <p:nvPr>
            <p:ph sz="half" idx="1"/>
          </p:nvPr>
        </p:nvSpPr>
        <p:spPr/>
        <p:txBody>
          <a:bodyPr>
            <a:normAutofit/>
          </a:bodyPr>
          <a:lstStyle/>
          <a:p>
            <a:r>
              <a:rPr lang="en-US" b="1" dirty="0"/>
              <a:t>Plotinus </a:t>
            </a:r>
            <a:r>
              <a:rPr lang="en-US" dirty="0"/>
              <a:t>was the student of </a:t>
            </a:r>
            <a:r>
              <a:rPr lang="en-US" dirty="0" err="1"/>
              <a:t>Ammonius</a:t>
            </a:r>
            <a:r>
              <a:rPr lang="en-US" dirty="0"/>
              <a:t> </a:t>
            </a:r>
            <a:r>
              <a:rPr lang="en-US" dirty="0" err="1"/>
              <a:t>Saccus</a:t>
            </a:r>
            <a:r>
              <a:rPr lang="en-US" dirty="0"/>
              <a:t> of Alexandria</a:t>
            </a:r>
          </a:p>
          <a:p>
            <a:r>
              <a:rPr lang="en-US" dirty="0"/>
              <a:t>He started what became known as Middle Platonism</a:t>
            </a:r>
          </a:p>
          <a:p>
            <a:r>
              <a:rPr lang="en-US" dirty="0"/>
              <a:t>He wrote the </a:t>
            </a:r>
            <a:r>
              <a:rPr lang="en-US" b="1" i="1" dirty="0"/>
              <a:t>Enneads</a:t>
            </a:r>
            <a:r>
              <a:rPr lang="en-US" dirty="0"/>
              <a:t> </a:t>
            </a:r>
          </a:p>
          <a:p>
            <a:endParaRPr lang="en-US" dirty="0"/>
          </a:p>
        </p:txBody>
      </p:sp>
      <p:pic>
        <p:nvPicPr>
          <p:cNvPr id="7" name="Content Placeholder 6" descr="Plotinus.jpg"/>
          <p:cNvPicPr>
            <a:picLocks noGrp="1" noChangeAspect="1"/>
          </p:cNvPicPr>
          <p:nvPr>
            <p:ph sz="half" idx="2"/>
          </p:nvPr>
        </p:nvPicPr>
        <p:blipFill>
          <a:blip r:embed="rId2"/>
          <a:stretch>
            <a:fillRect/>
          </a:stretch>
        </p:blipFill>
        <p:spPr>
          <a:xfrm>
            <a:off x="5978525" y="2818606"/>
            <a:ext cx="1905000" cy="25654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3200" b="1" dirty="0"/>
              <a:t>Middle Platonism</a:t>
            </a:r>
            <a:endParaRPr lang="en-US" sz="3200" dirty="0"/>
          </a:p>
        </p:txBody>
      </p:sp>
      <p:sp>
        <p:nvSpPr>
          <p:cNvPr id="6" name="Content Placeholder 5"/>
          <p:cNvSpPr>
            <a:spLocks noGrp="1"/>
          </p:cNvSpPr>
          <p:nvPr>
            <p:ph idx="1"/>
          </p:nvPr>
        </p:nvSpPr>
        <p:spPr/>
        <p:txBody>
          <a:bodyPr>
            <a:normAutofit lnSpcReduction="10000"/>
          </a:bodyPr>
          <a:lstStyle/>
          <a:p>
            <a:r>
              <a:rPr lang="en-US" dirty="0"/>
              <a:t>Plotinus taught that there is a supreme, totally transcendent "One", containing no division, multiplicity or distinction; likewise it is beyond all categories of being and non-being. The concept of "being" is derived by us from the objects of human experience called the dyad and is an attribute of such objects, but the infinite, transcendent One is beyond all such objects, and therefore is beyond the concepts that we derive from them. The One "cannot be any existing thing", and cannot be merely the sum of all such things, but "is prior to all existents". Thus, no attributes can be assigned to the One. We can only identify it with the Good and the principle of Beauty. </a:t>
            </a:r>
            <a:r>
              <a:rPr lang="en-US" b="1" i="1" dirty="0"/>
              <a:t>Ennead </a:t>
            </a:r>
            <a:r>
              <a:rPr lang="en-US" dirty="0"/>
              <a:t>[I.6.9]</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Middle Platonism</a:t>
            </a:r>
            <a:endParaRPr lang="en-US" sz="3200" dirty="0"/>
          </a:p>
        </p:txBody>
      </p:sp>
      <p:sp>
        <p:nvSpPr>
          <p:cNvPr id="3" name="Content Placeholder 2"/>
          <p:cNvSpPr>
            <a:spLocks noGrp="1"/>
          </p:cNvSpPr>
          <p:nvPr>
            <p:ph sz="half" idx="1"/>
          </p:nvPr>
        </p:nvSpPr>
        <p:spPr/>
        <p:txBody>
          <a:bodyPr>
            <a:normAutofit lnSpcReduction="10000"/>
          </a:bodyPr>
          <a:lstStyle/>
          <a:p>
            <a:r>
              <a:rPr lang="en-US" b="1" dirty="0"/>
              <a:t>Porphyry of </a:t>
            </a:r>
            <a:r>
              <a:rPr lang="en-US" b="1" dirty="0" err="1"/>
              <a:t>Tyre</a:t>
            </a:r>
            <a:r>
              <a:rPr lang="en-US" b="1" dirty="0"/>
              <a:t> </a:t>
            </a:r>
            <a:r>
              <a:rPr lang="en-US" dirty="0"/>
              <a:t>was the student of Plotinus and edited his </a:t>
            </a:r>
            <a:r>
              <a:rPr lang="en-US" b="1" i="1" dirty="0"/>
              <a:t>Enneads </a:t>
            </a:r>
            <a:endParaRPr lang="en-US" dirty="0"/>
          </a:p>
          <a:p>
            <a:r>
              <a:rPr lang="en-US" b="1" dirty="0"/>
              <a:t>Porphyry </a:t>
            </a:r>
            <a:r>
              <a:rPr lang="en-US" dirty="0"/>
              <a:t>wrote the </a:t>
            </a:r>
            <a:r>
              <a:rPr lang="en-US" b="1" i="1" dirty="0" err="1"/>
              <a:t>Isagogue</a:t>
            </a:r>
            <a:endParaRPr lang="en-US" b="1" i="1" dirty="0"/>
          </a:p>
          <a:p>
            <a:r>
              <a:rPr lang="en-US" dirty="0"/>
              <a:t>Many Christian philosophers/ theologians applied middle Platonism as expressed through the writings of </a:t>
            </a:r>
            <a:r>
              <a:rPr lang="en-US" b="1" dirty="0"/>
              <a:t>Porphyry</a:t>
            </a:r>
          </a:p>
          <a:p>
            <a:r>
              <a:rPr lang="en-US" dirty="0"/>
              <a:t>The creeds employed both Scripture and middle Platonism</a:t>
            </a:r>
          </a:p>
          <a:p>
            <a:endParaRPr lang="en-US" dirty="0"/>
          </a:p>
        </p:txBody>
      </p:sp>
      <p:pic>
        <p:nvPicPr>
          <p:cNvPr id="5" name="Content Placeholder 4" descr="Porphyry.jpg"/>
          <p:cNvPicPr>
            <a:picLocks noGrp="1" noChangeAspect="1"/>
          </p:cNvPicPr>
          <p:nvPr>
            <p:ph sz="half" idx="2"/>
          </p:nvPr>
        </p:nvPicPr>
        <p:blipFill>
          <a:blip r:embed="rId2"/>
          <a:stretch>
            <a:fillRect/>
          </a:stretch>
        </p:blipFill>
        <p:spPr>
          <a:xfrm>
            <a:off x="5562600" y="2209800"/>
            <a:ext cx="2819400" cy="41148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Augustinian Realism</a:t>
            </a:r>
          </a:p>
        </p:txBody>
      </p:sp>
      <p:sp>
        <p:nvSpPr>
          <p:cNvPr id="3" name="Content Placeholder 2"/>
          <p:cNvSpPr>
            <a:spLocks noGrp="1"/>
          </p:cNvSpPr>
          <p:nvPr>
            <p:ph sz="half" idx="1"/>
          </p:nvPr>
        </p:nvSpPr>
        <p:spPr/>
        <p:txBody>
          <a:bodyPr/>
          <a:lstStyle/>
          <a:p>
            <a:r>
              <a:rPr lang="en-US" dirty="0"/>
              <a:t>Augustine got his ideas from Plotinus, who combined the ideas of Plato and Aristotle.</a:t>
            </a:r>
          </a:p>
          <a:p>
            <a:r>
              <a:rPr lang="en-US" dirty="0"/>
              <a:t>Augustine believed that universals/ forms exist in the mind of God</a:t>
            </a:r>
          </a:p>
          <a:p>
            <a:r>
              <a:rPr lang="en-US" dirty="0"/>
              <a:t>The forms also exist in the created thing. For example: the spirit is the form of the human being.</a:t>
            </a:r>
          </a:p>
          <a:p>
            <a:endParaRPr lang="en-US" dirty="0"/>
          </a:p>
        </p:txBody>
      </p:sp>
      <p:pic>
        <p:nvPicPr>
          <p:cNvPr id="5" name="Content Placeholder 4" descr="augustine of hippo.jpg"/>
          <p:cNvPicPr>
            <a:picLocks noGrp="1" noChangeAspect="1"/>
          </p:cNvPicPr>
          <p:nvPr>
            <p:ph sz="half" idx="2"/>
          </p:nvPr>
        </p:nvPicPr>
        <p:blipFill>
          <a:blip r:embed="rId2"/>
          <a:stretch>
            <a:fillRect/>
          </a:stretch>
        </p:blipFill>
        <p:spPr>
          <a:xfrm>
            <a:off x="5791200" y="1905000"/>
            <a:ext cx="2667000" cy="4419599"/>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Middle Platonism</a:t>
            </a:r>
          </a:p>
        </p:txBody>
      </p:sp>
      <p:sp>
        <p:nvSpPr>
          <p:cNvPr id="3" name="Content Placeholder 2"/>
          <p:cNvSpPr>
            <a:spLocks noGrp="1"/>
          </p:cNvSpPr>
          <p:nvPr>
            <p:ph sz="half" idx="1"/>
          </p:nvPr>
        </p:nvSpPr>
        <p:spPr/>
        <p:txBody>
          <a:bodyPr>
            <a:normAutofit lnSpcReduction="10000"/>
          </a:bodyPr>
          <a:lstStyle/>
          <a:p>
            <a:r>
              <a:rPr lang="en-US" b="1" dirty="0"/>
              <a:t>Boethius</a:t>
            </a:r>
            <a:r>
              <a:rPr lang="en-US" dirty="0"/>
              <a:t> was influenced by Neo Platonism and Aristotle’s works on logic.  Specifically, </a:t>
            </a:r>
            <a:r>
              <a:rPr lang="en-US" b="1" i="1" dirty="0"/>
              <a:t>The Categories</a:t>
            </a:r>
            <a:r>
              <a:rPr lang="en-US" dirty="0"/>
              <a:t> and </a:t>
            </a:r>
            <a:r>
              <a:rPr lang="en-US" b="1" i="1" dirty="0"/>
              <a:t>The Posterior Analytics</a:t>
            </a:r>
          </a:p>
          <a:p>
            <a:r>
              <a:rPr lang="en-US" dirty="0"/>
              <a:t>He translated a number of works and was considered a great scholar and philosopher.</a:t>
            </a:r>
          </a:p>
          <a:p>
            <a:r>
              <a:rPr lang="en-US" dirty="0"/>
              <a:t>He wrote </a:t>
            </a:r>
            <a:r>
              <a:rPr lang="en-US" b="1" i="1" dirty="0"/>
              <a:t>The Consolation of Philosophy</a:t>
            </a:r>
            <a:endParaRPr lang="en-US" dirty="0"/>
          </a:p>
          <a:p>
            <a:endParaRPr lang="en-US" dirty="0"/>
          </a:p>
        </p:txBody>
      </p:sp>
      <p:pic>
        <p:nvPicPr>
          <p:cNvPr id="5" name="Content Placeholder 4" descr="Boethius II.jpg"/>
          <p:cNvPicPr>
            <a:picLocks noGrp="1" noChangeAspect="1"/>
          </p:cNvPicPr>
          <p:nvPr>
            <p:ph sz="half" idx="2"/>
          </p:nvPr>
        </p:nvPicPr>
        <p:blipFill>
          <a:blip r:embed="rId2"/>
          <a:stretch>
            <a:fillRect/>
          </a:stretch>
        </p:blipFill>
        <p:spPr>
          <a:xfrm>
            <a:off x="5715000" y="2057400"/>
            <a:ext cx="2667000" cy="4267199"/>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Conceptualism</a:t>
            </a:r>
          </a:p>
        </p:txBody>
      </p:sp>
      <p:sp>
        <p:nvSpPr>
          <p:cNvPr id="3" name="Content Placeholder 2"/>
          <p:cNvSpPr>
            <a:spLocks noGrp="1"/>
          </p:cNvSpPr>
          <p:nvPr>
            <p:ph sz="half" idx="1"/>
          </p:nvPr>
        </p:nvSpPr>
        <p:spPr/>
        <p:txBody>
          <a:bodyPr/>
          <a:lstStyle/>
          <a:p>
            <a:r>
              <a:rPr lang="en-US" b="1" dirty="0"/>
              <a:t>Abelard</a:t>
            </a:r>
            <a:r>
              <a:rPr lang="en-US" dirty="0"/>
              <a:t> was a conceptualist</a:t>
            </a:r>
          </a:p>
          <a:p>
            <a:r>
              <a:rPr lang="en-US" dirty="0"/>
              <a:t>He believed that universals forms exist only in our minds</a:t>
            </a:r>
          </a:p>
          <a:p>
            <a:r>
              <a:rPr lang="en-US" dirty="0"/>
              <a:t>Conceptualism was a rarity in this period</a:t>
            </a:r>
          </a:p>
          <a:p>
            <a:r>
              <a:rPr lang="en-US" dirty="0"/>
              <a:t>Conceptualism is a type of </a:t>
            </a:r>
            <a:r>
              <a:rPr lang="en-US" dirty="0" err="1"/>
              <a:t>nominalism</a:t>
            </a:r>
            <a:endParaRPr lang="en-US" dirty="0"/>
          </a:p>
        </p:txBody>
      </p:sp>
      <p:pic>
        <p:nvPicPr>
          <p:cNvPr id="5" name="Content Placeholder 4" descr="abelard.jpg"/>
          <p:cNvPicPr>
            <a:picLocks noGrp="1" noChangeAspect="1"/>
          </p:cNvPicPr>
          <p:nvPr>
            <p:ph sz="half" idx="2"/>
          </p:nvPr>
        </p:nvPicPr>
        <p:blipFill>
          <a:blip r:embed="rId2"/>
          <a:stretch>
            <a:fillRect/>
          </a:stretch>
        </p:blipFill>
        <p:spPr>
          <a:xfrm>
            <a:off x="5791200" y="2133600"/>
            <a:ext cx="2286000" cy="4038599"/>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err="1"/>
              <a:t>Thomistic</a:t>
            </a:r>
            <a:r>
              <a:rPr lang="en-US" sz="3200" b="1" dirty="0"/>
              <a:t> Realism</a:t>
            </a:r>
          </a:p>
        </p:txBody>
      </p:sp>
      <p:sp>
        <p:nvSpPr>
          <p:cNvPr id="3" name="Content Placeholder 2"/>
          <p:cNvSpPr>
            <a:spLocks noGrp="1"/>
          </p:cNvSpPr>
          <p:nvPr>
            <p:ph sz="half" idx="1"/>
          </p:nvPr>
        </p:nvSpPr>
        <p:spPr/>
        <p:txBody>
          <a:bodyPr/>
          <a:lstStyle/>
          <a:p>
            <a:r>
              <a:rPr lang="en-US" b="1" dirty="0"/>
              <a:t>Thomas Aquinas </a:t>
            </a:r>
            <a:r>
              <a:rPr lang="en-US" dirty="0"/>
              <a:t>was a Dominican at the University of Paris and the student of Albert the Great</a:t>
            </a:r>
          </a:p>
          <a:p>
            <a:r>
              <a:rPr lang="en-US" dirty="0"/>
              <a:t>He combined Augustine’s theology with Aristotle’s philosophy</a:t>
            </a:r>
          </a:p>
        </p:txBody>
      </p:sp>
      <p:pic>
        <p:nvPicPr>
          <p:cNvPr id="5" name="Content Placeholder 4" descr="St-thomas-aquinas.jpg"/>
          <p:cNvPicPr>
            <a:picLocks noGrp="1" noChangeAspect="1"/>
          </p:cNvPicPr>
          <p:nvPr>
            <p:ph sz="half" idx="2"/>
          </p:nvPr>
        </p:nvPicPr>
        <p:blipFill>
          <a:blip r:embed="rId2"/>
          <a:stretch>
            <a:fillRect/>
          </a:stretch>
        </p:blipFill>
        <p:spPr>
          <a:xfrm>
            <a:off x="5439693" y="1828800"/>
            <a:ext cx="2982665" cy="4545013"/>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t>History of Metaphysics</a:t>
            </a:r>
          </a:p>
        </p:txBody>
      </p:sp>
      <p:sp>
        <p:nvSpPr>
          <p:cNvPr id="3" name="Content Placeholder 2"/>
          <p:cNvSpPr>
            <a:spLocks noGrp="1"/>
          </p:cNvSpPr>
          <p:nvPr>
            <p:ph idx="1"/>
          </p:nvPr>
        </p:nvSpPr>
        <p:spPr/>
        <p:txBody>
          <a:bodyPr>
            <a:normAutofit lnSpcReduction="10000"/>
          </a:bodyPr>
          <a:lstStyle/>
          <a:p>
            <a:r>
              <a:rPr lang="en-US" b="1" dirty="0"/>
              <a:t>Metaphysics</a:t>
            </a:r>
            <a:r>
              <a:rPr lang="en-US" dirty="0"/>
              <a:t>- the nature of reality</a:t>
            </a:r>
          </a:p>
          <a:p>
            <a:r>
              <a:rPr lang="en-US" dirty="0"/>
              <a:t>In the </a:t>
            </a:r>
            <a:r>
              <a:rPr lang="en-US" b="1" dirty="0"/>
              <a:t>pre-modern period </a:t>
            </a:r>
            <a:r>
              <a:rPr lang="en-US" dirty="0"/>
              <a:t>metaphysics is first philosophy. Most people were metaphysical realists. Metaphysics contained both ontology and theology</a:t>
            </a:r>
          </a:p>
          <a:p>
            <a:r>
              <a:rPr lang="en-US" dirty="0"/>
              <a:t>In the </a:t>
            </a:r>
            <a:r>
              <a:rPr lang="en-US" b="1" dirty="0"/>
              <a:t>modern period</a:t>
            </a:r>
            <a:r>
              <a:rPr lang="en-US" dirty="0"/>
              <a:t>, metaphysics was replaced by epistemology as first philosophy. Metaphysics was reduced to just ontology. Theology was separated from metaphysics. Most philosophers were metaphysical </a:t>
            </a:r>
            <a:r>
              <a:rPr lang="en-US" dirty="0" err="1"/>
              <a:t>nominalists</a:t>
            </a:r>
            <a:r>
              <a:rPr lang="en-US" dirty="0"/>
              <a:t>.</a:t>
            </a:r>
          </a:p>
          <a:p>
            <a:r>
              <a:rPr lang="en-US" dirty="0"/>
              <a:t>In the </a:t>
            </a:r>
            <a:r>
              <a:rPr lang="en-US" b="1" dirty="0"/>
              <a:t>post-modern</a:t>
            </a:r>
            <a:r>
              <a:rPr lang="en-US" dirty="0"/>
              <a:t> period metaphysics was in some cases (</a:t>
            </a:r>
            <a:r>
              <a:rPr lang="en-US" b="1" dirty="0"/>
              <a:t>Ordinary Language Philosophy</a:t>
            </a:r>
            <a:r>
              <a:rPr lang="en-US" dirty="0"/>
              <a:t>) wiped out altogether.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sz="3200" b="1" dirty="0" err="1"/>
              <a:t>Thomistic</a:t>
            </a:r>
            <a:r>
              <a:rPr lang="en-US" sz="3200" b="1" dirty="0"/>
              <a:t> Realism</a:t>
            </a:r>
            <a:endParaRPr lang="en-US" sz="3200" dirty="0"/>
          </a:p>
        </p:txBody>
      </p:sp>
      <p:sp>
        <p:nvSpPr>
          <p:cNvPr id="7" name="Content Placeholder 6"/>
          <p:cNvSpPr>
            <a:spLocks noGrp="1"/>
          </p:cNvSpPr>
          <p:nvPr>
            <p:ph idx="1"/>
          </p:nvPr>
        </p:nvSpPr>
        <p:spPr/>
        <p:txBody>
          <a:bodyPr>
            <a:normAutofit fontScale="85000" lnSpcReduction="10000"/>
          </a:bodyPr>
          <a:lstStyle/>
          <a:p>
            <a:r>
              <a:rPr lang="en-US" dirty="0"/>
              <a:t>In </a:t>
            </a:r>
            <a:r>
              <a:rPr lang="en-US" dirty="0" err="1"/>
              <a:t>Thomist</a:t>
            </a:r>
            <a:r>
              <a:rPr lang="en-US" dirty="0"/>
              <a:t> philosophy, the definition of a being is "that which is," which is composed of two parts: "which" refers to its </a:t>
            </a:r>
            <a:r>
              <a:rPr lang="en-US" i="1" dirty="0" err="1"/>
              <a:t>quiddity</a:t>
            </a:r>
            <a:r>
              <a:rPr lang="en-US" dirty="0"/>
              <a:t> (literally "</a:t>
            </a:r>
            <a:r>
              <a:rPr lang="en-US" dirty="0" err="1"/>
              <a:t>whatness</a:t>
            </a:r>
            <a:r>
              <a:rPr lang="en-US" dirty="0"/>
              <a:t>"), and "is" refers to its </a:t>
            </a:r>
            <a:r>
              <a:rPr lang="en-US" i="1" dirty="0" err="1"/>
              <a:t>esse</a:t>
            </a:r>
            <a:r>
              <a:rPr lang="en-US" dirty="0"/>
              <a:t> (the Latin infinitive verb "to be"). "</a:t>
            </a:r>
            <a:r>
              <a:rPr lang="en-US" i="1" dirty="0" err="1"/>
              <a:t>Quiddity</a:t>
            </a:r>
            <a:r>
              <a:rPr lang="en-US" dirty="0"/>
              <a:t>" is synonymous with essence, form and nature; whereas "</a:t>
            </a:r>
            <a:r>
              <a:rPr lang="en-US" i="1" dirty="0" err="1"/>
              <a:t>esse</a:t>
            </a:r>
            <a:r>
              <a:rPr lang="en-US" dirty="0"/>
              <a:t>" refers to the principle of the being's existence. In other words, a being is "an essence that exists."</a:t>
            </a:r>
          </a:p>
          <a:p>
            <a:r>
              <a:rPr lang="en-US" dirty="0"/>
              <a:t>Being is divided in two ways: that which is </a:t>
            </a:r>
            <a:r>
              <a:rPr lang="en-US" i="1" dirty="0"/>
              <a:t>in itself</a:t>
            </a:r>
            <a:r>
              <a:rPr lang="en-US" dirty="0"/>
              <a:t> (substances), and that which is </a:t>
            </a:r>
            <a:r>
              <a:rPr lang="en-US" i="1" dirty="0"/>
              <a:t>in another</a:t>
            </a:r>
            <a:r>
              <a:rPr lang="en-US" dirty="0"/>
              <a:t> (</a:t>
            </a:r>
            <a:r>
              <a:rPr lang="en-US" dirty="0">
                <a:hlinkClick r:id="rId2" action="ppaction://hlinkfile" tooltip="Accident (philosophy)"/>
              </a:rPr>
              <a:t>accidents</a:t>
            </a:r>
            <a:r>
              <a:rPr lang="en-US" dirty="0"/>
              <a:t>). Substances are things which exist </a:t>
            </a:r>
            <a:r>
              <a:rPr lang="en-US" i="1" dirty="0"/>
              <a:t>per se</a:t>
            </a:r>
            <a:r>
              <a:rPr lang="en-US" dirty="0"/>
              <a:t> or in their own right. Accidents are qualities that apply to other things, such as shape or color: "[A]</a:t>
            </a:r>
            <a:r>
              <a:rPr lang="en-US" dirty="0" err="1"/>
              <a:t>ccidents</a:t>
            </a:r>
            <a:r>
              <a:rPr lang="en-US" dirty="0"/>
              <a:t> must include in their definition a subject which is outside their genus." Because they only exist in other things, Thomas holds that metaphysics is primarily the study of substances, as they are the primary mode of being.</a:t>
            </a:r>
          </a:p>
        </p:txBody>
      </p:sp>
      <p:sp>
        <p:nvSpPr>
          <p:cNvPr id="9" name="Content Placeholder 8"/>
          <p:cNvSpPr>
            <a:spLocks noGrp="1"/>
          </p:cNvSpPr>
          <p:nvPr>
            <p:ph sz="quarter" idx="4294967295"/>
          </p:nvPr>
        </p:nvSpPr>
        <p:spPr>
          <a:xfrm>
            <a:off x="6035675" y="2667000"/>
            <a:ext cx="3108325" cy="3719513"/>
          </a:xfrm>
        </p:spPr>
        <p:txBody>
          <a:bodyPr>
            <a:normAutofit/>
          </a:bodyPr>
          <a:lstStyle/>
          <a:p>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sz="3200" b="1" dirty="0" err="1"/>
              <a:t>Thomistic</a:t>
            </a:r>
            <a:r>
              <a:rPr lang="en-US" sz="3200" b="1" dirty="0"/>
              <a:t> Realism</a:t>
            </a:r>
            <a:endParaRPr lang="en-US" sz="3200" dirty="0"/>
          </a:p>
        </p:txBody>
      </p:sp>
      <p:sp>
        <p:nvSpPr>
          <p:cNvPr id="8" name="Content Placeholder 7"/>
          <p:cNvSpPr>
            <a:spLocks noGrp="1"/>
          </p:cNvSpPr>
          <p:nvPr>
            <p:ph idx="1"/>
          </p:nvPr>
        </p:nvSpPr>
        <p:spPr/>
        <p:txBody>
          <a:bodyPr>
            <a:normAutofit fontScale="92500" lnSpcReduction="10000"/>
          </a:bodyPr>
          <a:lstStyle/>
          <a:p>
            <a:r>
              <a:rPr lang="en-US" b="1" i="1" dirty="0">
                <a:solidFill>
                  <a:schemeClr val="tx1"/>
                </a:solidFill>
                <a:hlinkClick r:id="rId2" action="ppaction://hlinkfile" tooltip="The Catholic Encyclopedia"/>
              </a:rPr>
              <a:t>The Catholic Encyclopedia</a:t>
            </a:r>
            <a:r>
              <a:rPr lang="en-US" b="1" i="1" dirty="0">
                <a:solidFill>
                  <a:schemeClr val="tx1"/>
                </a:solidFill>
              </a:rPr>
              <a:t> </a:t>
            </a:r>
            <a:r>
              <a:rPr lang="en-US" dirty="0"/>
              <a:t>pinpoints Thomas's definition of </a:t>
            </a:r>
            <a:r>
              <a:rPr lang="en-US" i="1" dirty="0" err="1"/>
              <a:t>quiddity</a:t>
            </a:r>
            <a:r>
              <a:rPr lang="en-US" i="1" dirty="0"/>
              <a:t> </a:t>
            </a:r>
            <a:r>
              <a:rPr lang="en-US" dirty="0"/>
              <a:t>as "that which is expressed by its definition."</a:t>
            </a:r>
            <a:r>
              <a:rPr lang="en-US" baseline="30000" dirty="0"/>
              <a:t>]</a:t>
            </a:r>
            <a:r>
              <a:rPr lang="en-US" dirty="0"/>
              <a:t> The </a:t>
            </a:r>
            <a:r>
              <a:rPr lang="en-US" i="1" dirty="0" err="1"/>
              <a:t>quiddity</a:t>
            </a:r>
            <a:r>
              <a:rPr lang="en-US" dirty="0"/>
              <a:t> or form of a thing is what makes the object what it is: "[T]</a:t>
            </a:r>
            <a:r>
              <a:rPr lang="en-US" dirty="0" err="1"/>
              <a:t>hrough</a:t>
            </a:r>
            <a:r>
              <a:rPr lang="en-US" dirty="0"/>
              <a:t> the form, which is the actuality of matter, matter becomes something actual and something individual," and also, "the form causes matter to be.“</a:t>
            </a:r>
            <a:r>
              <a:rPr lang="en-US" baseline="30000" dirty="0"/>
              <a:t> </a:t>
            </a:r>
            <a:r>
              <a:rPr lang="en-US" dirty="0"/>
              <a:t>Thus, it consists of two parts: "prime matter" (matter without form), and substantial form, which is what causes a substance to have its characteristics. For instance, an animal can be said to be a being whose matter is its body, and whose soul is its substantial form. Together, these consist of its </a:t>
            </a:r>
            <a:r>
              <a:rPr lang="en-US" i="1" dirty="0" err="1"/>
              <a:t>quiddity</a:t>
            </a:r>
            <a:r>
              <a:rPr lang="en-US" dirty="0"/>
              <a:t>/essence.</a:t>
            </a:r>
          </a:p>
          <a:p>
            <a:r>
              <a:rPr lang="en-US" dirty="0"/>
              <a:t>All real things have the transcendental properties of being: oneness.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Metaphysical Realism</a:t>
            </a:r>
          </a:p>
        </p:txBody>
      </p:sp>
      <p:sp>
        <p:nvSpPr>
          <p:cNvPr id="5" name="Content Placeholder 4"/>
          <p:cNvSpPr>
            <a:spLocks noGrp="1"/>
          </p:cNvSpPr>
          <p:nvPr>
            <p:ph idx="1"/>
          </p:nvPr>
        </p:nvSpPr>
        <p:spPr/>
        <p:txBody>
          <a:bodyPr/>
          <a:lstStyle/>
          <a:p>
            <a:r>
              <a:rPr lang="en-US" dirty="0"/>
              <a:t>Metaphysical Realism is important for:</a:t>
            </a:r>
          </a:p>
          <a:p>
            <a:pPr lvl="1"/>
            <a:r>
              <a:rPr lang="en-US" dirty="0"/>
              <a:t>A </a:t>
            </a:r>
            <a:r>
              <a:rPr lang="en-US" b="1" dirty="0"/>
              <a:t>correspondence theory of truth</a:t>
            </a:r>
            <a:r>
              <a:rPr lang="en-US" dirty="0"/>
              <a:t>- truth corresponds to reality</a:t>
            </a:r>
          </a:p>
          <a:p>
            <a:pPr lvl="1"/>
            <a:r>
              <a:rPr lang="en-US" b="1" dirty="0"/>
              <a:t>Epistemological realism- </a:t>
            </a:r>
            <a:r>
              <a:rPr lang="en-US" dirty="0"/>
              <a:t>there is an objective reality that can be known.</a:t>
            </a:r>
          </a:p>
          <a:p>
            <a:pPr lvl="1"/>
            <a:r>
              <a:rPr lang="en-US" b="1" dirty="0"/>
              <a:t>Moral realism</a:t>
            </a:r>
            <a:r>
              <a:rPr lang="en-US" dirty="0"/>
              <a:t>- there is an objective right and wrong. Moral facts exist independently of an observer.</a:t>
            </a:r>
          </a:p>
          <a:p>
            <a:pPr lvl="1"/>
            <a:r>
              <a:rPr lang="en-US" b="1" dirty="0"/>
              <a:t>Value realism- </a:t>
            </a:r>
            <a:r>
              <a:rPr lang="en-US" dirty="0"/>
              <a:t>values are not subjective. Values are an objective aspect of reality.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Metaphysical </a:t>
            </a:r>
            <a:r>
              <a:rPr lang="en-US" sz="3200" b="1" dirty="0" err="1"/>
              <a:t>Nominalism</a:t>
            </a:r>
            <a:endParaRPr lang="en-US" sz="3200" dirty="0"/>
          </a:p>
        </p:txBody>
      </p:sp>
      <p:sp>
        <p:nvSpPr>
          <p:cNvPr id="3" name="Content Placeholder 2"/>
          <p:cNvSpPr>
            <a:spLocks noGrp="1"/>
          </p:cNvSpPr>
          <p:nvPr>
            <p:ph sz="half" idx="1"/>
          </p:nvPr>
        </p:nvSpPr>
        <p:spPr/>
        <p:txBody>
          <a:bodyPr>
            <a:normAutofit fontScale="92500" lnSpcReduction="20000"/>
          </a:bodyPr>
          <a:lstStyle/>
          <a:p>
            <a:r>
              <a:rPr lang="en-US" dirty="0" err="1"/>
              <a:t>Mtaphysical</a:t>
            </a:r>
            <a:r>
              <a:rPr lang="en-US" dirty="0"/>
              <a:t>  </a:t>
            </a:r>
            <a:r>
              <a:rPr lang="en-US" dirty="0" err="1"/>
              <a:t>nominalism</a:t>
            </a:r>
            <a:r>
              <a:rPr lang="en-US" dirty="0"/>
              <a:t> arose because of  the Franciscan, </a:t>
            </a:r>
            <a:r>
              <a:rPr lang="en-US" b="1" dirty="0"/>
              <a:t>William of Ockham</a:t>
            </a:r>
            <a:r>
              <a:rPr lang="en-US" dirty="0"/>
              <a:t>. He taught at the University of Paris</a:t>
            </a:r>
          </a:p>
          <a:p>
            <a:r>
              <a:rPr lang="en-US" b="1" dirty="0"/>
              <a:t>Ockham</a:t>
            </a:r>
            <a:r>
              <a:rPr lang="en-US" dirty="0"/>
              <a:t> was an empiricist, who argued that one cannot sense universals/forms</a:t>
            </a:r>
          </a:p>
          <a:p>
            <a:r>
              <a:rPr lang="en-US" b="1" dirty="0"/>
              <a:t>Ockham’s razor </a:t>
            </a:r>
            <a:r>
              <a:rPr lang="en-US" dirty="0"/>
              <a:t>argued that we should not multiply entities without proof of their existence</a:t>
            </a:r>
          </a:p>
          <a:p>
            <a:r>
              <a:rPr lang="en-US" b="1" dirty="0"/>
              <a:t>Ockham</a:t>
            </a:r>
            <a:r>
              <a:rPr lang="en-US" dirty="0"/>
              <a:t> rejected universals/ forms</a:t>
            </a:r>
          </a:p>
          <a:p>
            <a:endParaRPr lang="en-US" dirty="0"/>
          </a:p>
          <a:p>
            <a:endParaRPr lang="en-US" dirty="0"/>
          </a:p>
        </p:txBody>
      </p:sp>
      <p:pic>
        <p:nvPicPr>
          <p:cNvPr id="5" name="Content Placeholder 4" descr="ockham.jpg"/>
          <p:cNvPicPr>
            <a:picLocks noGrp="1" noChangeAspect="1"/>
          </p:cNvPicPr>
          <p:nvPr>
            <p:ph sz="half" idx="2"/>
          </p:nvPr>
        </p:nvPicPr>
        <p:blipFill>
          <a:blip r:embed="rId2"/>
          <a:stretch>
            <a:fillRect/>
          </a:stretch>
        </p:blipFill>
        <p:spPr>
          <a:xfrm>
            <a:off x="5376863" y="2210795"/>
            <a:ext cx="3108325" cy="3781022"/>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Metaphysical</a:t>
            </a:r>
            <a:r>
              <a:rPr lang="en-US" sz="3600" b="1" dirty="0"/>
              <a:t> </a:t>
            </a:r>
            <a:r>
              <a:rPr lang="en-US" sz="3200" b="1" dirty="0" err="1"/>
              <a:t>Nominalism</a:t>
            </a:r>
            <a:endParaRPr lang="en-US" sz="3200" dirty="0"/>
          </a:p>
        </p:txBody>
      </p:sp>
      <p:sp>
        <p:nvSpPr>
          <p:cNvPr id="3" name="Content Placeholder 2"/>
          <p:cNvSpPr>
            <a:spLocks noGrp="1"/>
          </p:cNvSpPr>
          <p:nvPr>
            <p:ph sz="half" idx="1"/>
          </p:nvPr>
        </p:nvSpPr>
        <p:spPr/>
        <p:txBody>
          <a:bodyPr>
            <a:normAutofit lnSpcReduction="10000"/>
          </a:bodyPr>
          <a:lstStyle/>
          <a:p>
            <a:r>
              <a:rPr lang="en-US" b="1" dirty="0"/>
              <a:t>John </a:t>
            </a:r>
            <a:r>
              <a:rPr lang="en-US" b="1" dirty="0" err="1"/>
              <a:t>Buridan</a:t>
            </a:r>
            <a:r>
              <a:rPr lang="en-US" b="1" dirty="0"/>
              <a:t> </a:t>
            </a:r>
            <a:r>
              <a:rPr lang="en-US" dirty="0"/>
              <a:t>was a student of Ockham at the University of Paris.</a:t>
            </a:r>
          </a:p>
          <a:p>
            <a:r>
              <a:rPr lang="en-US" dirty="0"/>
              <a:t>He was an Aristotelian </a:t>
            </a:r>
            <a:r>
              <a:rPr lang="en-US" dirty="0" err="1"/>
              <a:t>nominalist</a:t>
            </a:r>
            <a:r>
              <a:rPr lang="en-US" dirty="0"/>
              <a:t> who taught at the University of Paris.</a:t>
            </a:r>
          </a:p>
          <a:p>
            <a:r>
              <a:rPr lang="en-US" dirty="0"/>
              <a:t>He has been described as a medieval analytic philosopher, but he was not a theologian.</a:t>
            </a:r>
          </a:p>
          <a:p>
            <a:r>
              <a:rPr lang="en-US" dirty="0"/>
              <a:t>His students propagated his ideas about </a:t>
            </a:r>
            <a:r>
              <a:rPr lang="en-US" dirty="0" err="1"/>
              <a:t>nominalism</a:t>
            </a:r>
            <a:r>
              <a:rPr lang="en-US" dirty="0"/>
              <a:t> to the rest of Europe.</a:t>
            </a:r>
          </a:p>
        </p:txBody>
      </p:sp>
      <p:pic>
        <p:nvPicPr>
          <p:cNvPr id="5" name="Content Placeholder 4" descr="John Buridan.jpg"/>
          <p:cNvPicPr>
            <a:picLocks noGrp="1" noChangeAspect="1"/>
          </p:cNvPicPr>
          <p:nvPr>
            <p:ph sz="half" idx="2"/>
          </p:nvPr>
        </p:nvPicPr>
        <p:blipFill>
          <a:blip r:embed="rId2"/>
          <a:stretch>
            <a:fillRect/>
          </a:stretch>
        </p:blipFill>
        <p:spPr>
          <a:xfrm>
            <a:off x="5638800" y="1981200"/>
            <a:ext cx="2819400" cy="426720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Metaphysical </a:t>
            </a:r>
            <a:r>
              <a:rPr lang="en-US" sz="3200" b="1" dirty="0" err="1"/>
              <a:t>Nominalism</a:t>
            </a:r>
            <a:endParaRPr lang="en-US" sz="3200" dirty="0"/>
          </a:p>
        </p:txBody>
      </p:sp>
      <p:sp>
        <p:nvSpPr>
          <p:cNvPr id="3" name="Content Placeholder 2"/>
          <p:cNvSpPr>
            <a:spLocks noGrp="1"/>
          </p:cNvSpPr>
          <p:nvPr>
            <p:ph sz="half" idx="1"/>
          </p:nvPr>
        </p:nvSpPr>
        <p:spPr/>
        <p:txBody>
          <a:bodyPr>
            <a:normAutofit lnSpcReduction="10000"/>
          </a:bodyPr>
          <a:lstStyle/>
          <a:p>
            <a:r>
              <a:rPr lang="en-US" b="1" dirty="0"/>
              <a:t>Albert of Saxony </a:t>
            </a:r>
            <a:r>
              <a:rPr lang="en-US" dirty="0"/>
              <a:t>was a German student of </a:t>
            </a:r>
            <a:r>
              <a:rPr lang="en-US" dirty="0" err="1"/>
              <a:t>Buridan</a:t>
            </a:r>
            <a:endParaRPr lang="en-US" dirty="0"/>
          </a:p>
          <a:p>
            <a:r>
              <a:rPr lang="en-US" dirty="0"/>
              <a:t>He was also an Aristotelian </a:t>
            </a:r>
            <a:r>
              <a:rPr lang="en-US" dirty="0" err="1"/>
              <a:t>nominalist</a:t>
            </a:r>
            <a:r>
              <a:rPr lang="en-US" dirty="0"/>
              <a:t> and natural philosopher</a:t>
            </a:r>
          </a:p>
          <a:p>
            <a:r>
              <a:rPr lang="en-US" dirty="0"/>
              <a:t>He propagated </a:t>
            </a:r>
            <a:r>
              <a:rPr lang="en-US" dirty="0" err="1"/>
              <a:t>nominalism</a:t>
            </a:r>
            <a:r>
              <a:rPr lang="en-US" dirty="0"/>
              <a:t> in Italy</a:t>
            </a:r>
          </a:p>
          <a:p>
            <a:r>
              <a:rPr lang="en-US" dirty="0"/>
              <a:t>He was the first rector at the University of Vienna</a:t>
            </a:r>
          </a:p>
          <a:p>
            <a:r>
              <a:rPr lang="en-US" dirty="0"/>
              <a:t>He also served as Bishop of </a:t>
            </a:r>
            <a:r>
              <a:rPr lang="en-US" dirty="0" err="1"/>
              <a:t>Halberstadt</a:t>
            </a:r>
            <a:endParaRPr lang="en-US" dirty="0"/>
          </a:p>
        </p:txBody>
      </p:sp>
      <p:pic>
        <p:nvPicPr>
          <p:cNvPr id="5" name="Content Placeholder 4" descr="Albert of saxony.jpg"/>
          <p:cNvPicPr>
            <a:picLocks noGrp="1" noChangeAspect="1"/>
          </p:cNvPicPr>
          <p:nvPr>
            <p:ph sz="half" idx="2"/>
          </p:nvPr>
        </p:nvPicPr>
        <p:blipFill>
          <a:blip r:embed="rId2"/>
          <a:stretch>
            <a:fillRect/>
          </a:stretch>
        </p:blipFill>
        <p:spPr>
          <a:xfrm>
            <a:off x="5715000" y="1981200"/>
            <a:ext cx="2743200" cy="4419600"/>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Metaphysical </a:t>
            </a:r>
            <a:r>
              <a:rPr lang="en-US" sz="3200" b="1" dirty="0" err="1"/>
              <a:t>Nominalism</a:t>
            </a:r>
            <a:endParaRPr lang="en-US" sz="3200" dirty="0"/>
          </a:p>
        </p:txBody>
      </p:sp>
      <p:sp>
        <p:nvSpPr>
          <p:cNvPr id="3" name="Content Placeholder 2"/>
          <p:cNvSpPr>
            <a:spLocks noGrp="1"/>
          </p:cNvSpPr>
          <p:nvPr>
            <p:ph sz="half" idx="1"/>
          </p:nvPr>
        </p:nvSpPr>
        <p:spPr/>
        <p:txBody>
          <a:bodyPr>
            <a:normAutofit lnSpcReduction="10000"/>
          </a:bodyPr>
          <a:lstStyle/>
          <a:p>
            <a:r>
              <a:rPr lang="en-US" b="1" dirty="0"/>
              <a:t>Nicolas </a:t>
            </a:r>
            <a:r>
              <a:rPr lang="en-US" b="1" dirty="0" err="1"/>
              <a:t>Oresme</a:t>
            </a:r>
            <a:r>
              <a:rPr lang="en-US" b="1" dirty="0"/>
              <a:t> </a:t>
            </a:r>
            <a:r>
              <a:rPr lang="en-US" dirty="0"/>
              <a:t>was a student of </a:t>
            </a:r>
            <a:r>
              <a:rPr lang="en-US" dirty="0" err="1"/>
              <a:t>Buridan</a:t>
            </a:r>
            <a:r>
              <a:rPr lang="en-US" dirty="0"/>
              <a:t> at the University of Paris.</a:t>
            </a:r>
          </a:p>
          <a:p>
            <a:r>
              <a:rPr lang="en-US" dirty="0"/>
              <a:t>He was an Aristotelian </a:t>
            </a:r>
            <a:r>
              <a:rPr lang="en-US" dirty="0" err="1"/>
              <a:t>nominalist</a:t>
            </a:r>
            <a:r>
              <a:rPr lang="en-US" dirty="0"/>
              <a:t> who taught </a:t>
            </a:r>
          </a:p>
          <a:p>
            <a:r>
              <a:rPr lang="en-US" dirty="0"/>
              <a:t>He wrote influential works on  economics, mathematics, physics, astronomy, philosophy, and theology; was Bishop of </a:t>
            </a:r>
            <a:r>
              <a:rPr lang="en-US" dirty="0" err="1"/>
              <a:t>Lisieux</a:t>
            </a:r>
            <a:r>
              <a:rPr lang="en-US" dirty="0"/>
              <a:t>, a translator, and a counselor of King Charles V of France. </a:t>
            </a:r>
          </a:p>
        </p:txBody>
      </p:sp>
      <p:pic>
        <p:nvPicPr>
          <p:cNvPr id="5" name="Content Placeholder 4" descr="nicolas Oresme.jpg"/>
          <p:cNvPicPr>
            <a:picLocks noGrp="1" noChangeAspect="1"/>
          </p:cNvPicPr>
          <p:nvPr>
            <p:ph sz="half" idx="2"/>
          </p:nvPr>
        </p:nvPicPr>
        <p:blipFill>
          <a:blip r:embed="rId2"/>
          <a:stretch>
            <a:fillRect/>
          </a:stretch>
        </p:blipFill>
        <p:spPr>
          <a:xfrm>
            <a:off x="5638800" y="2286000"/>
            <a:ext cx="2743199" cy="327660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Metaphysical</a:t>
            </a:r>
            <a:r>
              <a:rPr lang="en-US" sz="3600" b="1" dirty="0"/>
              <a:t> </a:t>
            </a:r>
            <a:r>
              <a:rPr lang="en-US" sz="3200" b="1" dirty="0" err="1"/>
              <a:t>Nominalism</a:t>
            </a:r>
            <a:endParaRPr lang="en-US" sz="3200" dirty="0"/>
          </a:p>
        </p:txBody>
      </p:sp>
      <p:sp>
        <p:nvSpPr>
          <p:cNvPr id="3" name="Content Placeholder 2"/>
          <p:cNvSpPr>
            <a:spLocks noGrp="1"/>
          </p:cNvSpPr>
          <p:nvPr>
            <p:ph sz="half" idx="1"/>
          </p:nvPr>
        </p:nvSpPr>
        <p:spPr/>
        <p:txBody>
          <a:bodyPr/>
          <a:lstStyle/>
          <a:p>
            <a:r>
              <a:rPr lang="en-US" b="1" dirty="0" err="1"/>
              <a:t>Marsilius</a:t>
            </a:r>
            <a:r>
              <a:rPr lang="en-US" b="1" dirty="0"/>
              <a:t> of </a:t>
            </a:r>
            <a:r>
              <a:rPr lang="en-US" b="1" dirty="0" err="1"/>
              <a:t>Inghen</a:t>
            </a:r>
            <a:r>
              <a:rPr lang="en-US" b="1" dirty="0"/>
              <a:t> </a:t>
            </a:r>
            <a:r>
              <a:rPr lang="en-US" dirty="0"/>
              <a:t>was a Dutch student of </a:t>
            </a:r>
            <a:r>
              <a:rPr lang="en-US" dirty="0" err="1"/>
              <a:t>Buridan</a:t>
            </a:r>
            <a:r>
              <a:rPr lang="en-US" dirty="0"/>
              <a:t> at the University of Paris</a:t>
            </a:r>
          </a:p>
          <a:p>
            <a:r>
              <a:rPr lang="en-US" dirty="0"/>
              <a:t>He was an Aristotelian </a:t>
            </a:r>
            <a:r>
              <a:rPr lang="en-US" dirty="0" err="1"/>
              <a:t>nominalist</a:t>
            </a:r>
            <a:r>
              <a:rPr lang="en-US" dirty="0"/>
              <a:t> who also studied theology</a:t>
            </a:r>
          </a:p>
          <a:p>
            <a:r>
              <a:rPr lang="en-US" dirty="0"/>
              <a:t>He propagated his ideas as the first Rector at the University of Heidelberg</a:t>
            </a:r>
          </a:p>
        </p:txBody>
      </p:sp>
      <p:pic>
        <p:nvPicPr>
          <p:cNvPr id="5" name="Content Placeholder 4" descr="marsilius of inghen.jpg"/>
          <p:cNvPicPr>
            <a:picLocks noGrp="1" noChangeAspect="1"/>
          </p:cNvPicPr>
          <p:nvPr>
            <p:ph sz="half" idx="2"/>
          </p:nvPr>
        </p:nvPicPr>
        <p:blipFill>
          <a:blip r:embed="rId2"/>
          <a:stretch>
            <a:fillRect/>
          </a:stretch>
        </p:blipFill>
        <p:spPr>
          <a:xfrm>
            <a:off x="5638800" y="2438400"/>
            <a:ext cx="2819400" cy="2895600"/>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Metaphysical </a:t>
            </a:r>
            <a:r>
              <a:rPr lang="en-US" sz="3200" b="1" dirty="0" err="1"/>
              <a:t>Nominalism</a:t>
            </a:r>
            <a:endParaRPr lang="en-US" sz="3200" dirty="0"/>
          </a:p>
        </p:txBody>
      </p:sp>
      <p:sp>
        <p:nvSpPr>
          <p:cNvPr id="5" name="Content Placeholder 4"/>
          <p:cNvSpPr>
            <a:spLocks noGrp="1"/>
          </p:cNvSpPr>
          <p:nvPr>
            <p:ph idx="1"/>
          </p:nvPr>
        </p:nvSpPr>
        <p:spPr/>
        <p:txBody>
          <a:bodyPr/>
          <a:lstStyle/>
          <a:p>
            <a:r>
              <a:rPr lang="en-US" dirty="0" err="1"/>
              <a:t>Nominalists</a:t>
            </a:r>
            <a:r>
              <a:rPr lang="en-US" dirty="0"/>
              <a:t> eventually got rid of  all causes</a:t>
            </a:r>
          </a:p>
          <a:p>
            <a:pPr lvl="1"/>
            <a:r>
              <a:rPr lang="en-US" dirty="0"/>
              <a:t>Ockham got rid of the </a:t>
            </a:r>
            <a:r>
              <a:rPr lang="en-US" b="1" dirty="0"/>
              <a:t>formal cause</a:t>
            </a:r>
            <a:r>
              <a:rPr lang="en-US" dirty="0"/>
              <a:t> and John </a:t>
            </a:r>
            <a:r>
              <a:rPr lang="en-US" dirty="0" err="1"/>
              <a:t>Buridan’s</a:t>
            </a:r>
            <a:r>
              <a:rPr lang="en-US" dirty="0"/>
              <a:t> students disseminated these ideas throughout all of Europe setting the stage for the modern period.</a:t>
            </a:r>
            <a:endParaRPr lang="en-US" b="1" dirty="0"/>
          </a:p>
          <a:p>
            <a:pPr lvl="1"/>
            <a:r>
              <a:rPr lang="en-US" dirty="0"/>
              <a:t>The idealists (George Berkeley and others) got rid of the </a:t>
            </a:r>
            <a:r>
              <a:rPr lang="en-US" b="1" dirty="0"/>
              <a:t>material cause</a:t>
            </a:r>
          </a:p>
          <a:p>
            <a:pPr lvl="1"/>
            <a:r>
              <a:rPr lang="en-US" dirty="0"/>
              <a:t>David Hume got rid of the </a:t>
            </a:r>
            <a:r>
              <a:rPr lang="en-US" b="1" dirty="0"/>
              <a:t>efficient cause</a:t>
            </a:r>
          </a:p>
          <a:p>
            <a:pPr lvl="1"/>
            <a:r>
              <a:rPr lang="en-US" dirty="0"/>
              <a:t>Descartes and Galileo got rid of the </a:t>
            </a:r>
            <a:r>
              <a:rPr lang="en-US" b="1" dirty="0"/>
              <a:t>final (teleological) cause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Metaphysical </a:t>
            </a:r>
            <a:r>
              <a:rPr lang="en-US" sz="3200" b="1" dirty="0" err="1"/>
              <a:t>Nominalism</a:t>
            </a:r>
            <a:endParaRPr lang="en-US" sz="3200" b="1" dirty="0"/>
          </a:p>
        </p:txBody>
      </p:sp>
      <p:sp>
        <p:nvSpPr>
          <p:cNvPr id="3" name="Content Placeholder 2"/>
          <p:cNvSpPr>
            <a:spLocks noGrp="1"/>
          </p:cNvSpPr>
          <p:nvPr>
            <p:ph idx="1"/>
          </p:nvPr>
        </p:nvSpPr>
        <p:spPr/>
        <p:txBody>
          <a:bodyPr>
            <a:normAutofit fontScale="92500"/>
          </a:bodyPr>
          <a:lstStyle/>
          <a:p>
            <a:r>
              <a:rPr lang="en-US" b="1" dirty="0"/>
              <a:t>Contemporary Metaphysical </a:t>
            </a:r>
            <a:r>
              <a:rPr lang="en-US" b="1" dirty="0" err="1"/>
              <a:t>Nominalism</a:t>
            </a:r>
            <a:r>
              <a:rPr lang="en-US" b="1" dirty="0"/>
              <a:t>- </a:t>
            </a:r>
            <a:r>
              <a:rPr lang="en-US" dirty="0"/>
              <a:t>Only concrete particulars exist, universals do not exist</a:t>
            </a:r>
          </a:p>
          <a:p>
            <a:pPr lvl="1"/>
            <a:r>
              <a:rPr lang="en-US" b="1" dirty="0" err="1"/>
              <a:t>Mereological</a:t>
            </a:r>
            <a:r>
              <a:rPr lang="en-US" b="1" dirty="0"/>
              <a:t> </a:t>
            </a:r>
            <a:r>
              <a:rPr lang="en-US" b="1" dirty="0" err="1"/>
              <a:t>nominalism</a:t>
            </a:r>
            <a:r>
              <a:rPr lang="en-US" dirty="0"/>
              <a:t>- properties are </a:t>
            </a:r>
            <a:r>
              <a:rPr lang="en-US" dirty="0" err="1"/>
              <a:t>mereological</a:t>
            </a:r>
            <a:r>
              <a:rPr lang="en-US" dirty="0"/>
              <a:t> wholes of particulars</a:t>
            </a:r>
          </a:p>
          <a:p>
            <a:pPr lvl="1"/>
            <a:r>
              <a:rPr lang="en-US" b="1" dirty="0"/>
              <a:t>Predicate </a:t>
            </a:r>
            <a:r>
              <a:rPr lang="en-US" b="1" dirty="0" err="1"/>
              <a:t>nominalism</a:t>
            </a:r>
            <a:r>
              <a:rPr lang="en-US" b="1" dirty="0"/>
              <a:t>- </a:t>
            </a:r>
            <a:r>
              <a:rPr lang="en-US" dirty="0"/>
              <a:t>a semantic view of properties</a:t>
            </a:r>
            <a:endParaRPr lang="en-US" b="1" dirty="0"/>
          </a:p>
          <a:p>
            <a:pPr lvl="1"/>
            <a:r>
              <a:rPr lang="en-US" b="1" dirty="0"/>
              <a:t>Concept </a:t>
            </a:r>
            <a:r>
              <a:rPr lang="en-US" b="1" dirty="0" err="1"/>
              <a:t>nominalism</a:t>
            </a:r>
            <a:r>
              <a:rPr lang="en-US" b="1" dirty="0"/>
              <a:t>-</a:t>
            </a:r>
            <a:r>
              <a:rPr lang="en-US" dirty="0"/>
              <a:t> universals exist only in the mind- aka conceptualism</a:t>
            </a:r>
            <a:endParaRPr lang="en-US" b="1" dirty="0"/>
          </a:p>
          <a:p>
            <a:pPr lvl="1"/>
            <a:r>
              <a:rPr lang="en-US" b="1" dirty="0"/>
              <a:t>Class </a:t>
            </a:r>
            <a:r>
              <a:rPr lang="en-US" b="1" dirty="0" err="1"/>
              <a:t>nominalism</a:t>
            </a:r>
            <a:r>
              <a:rPr lang="en-US" b="1" dirty="0"/>
              <a:t>- </a:t>
            </a:r>
            <a:r>
              <a:rPr lang="en-US" dirty="0"/>
              <a:t>identifies classes of particulars</a:t>
            </a:r>
            <a:endParaRPr lang="en-US" b="1" dirty="0"/>
          </a:p>
          <a:p>
            <a:pPr lvl="1"/>
            <a:r>
              <a:rPr lang="en-US" b="1" dirty="0"/>
              <a:t>Resemblance </a:t>
            </a:r>
            <a:r>
              <a:rPr lang="en-US" b="1" dirty="0" err="1"/>
              <a:t>nominalism</a:t>
            </a:r>
            <a:r>
              <a:rPr lang="en-US" dirty="0"/>
              <a:t>- for a particular to have a property </a:t>
            </a:r>
            <a:r>
              <a:rPr lang="en-US" b="1" dirty="0"/>
              <a:t>F</a:t>
            </a:r>
            <a:r>
              <a:rPr lang="en-US" dirty="0"/>
              <a:t> is for it to resemble all the </a:t>
            </a:r>
            <a:r>
              <a:rPr lang="en-US" b="1" dirty="0"/>
              <a:t>F </a:t>
            </a:r>
            <a:r>
              <a:rPr lang="en-US" dirty="0"/>
              <a:t>particulars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b="1" dirty="0"/>
              <a:t>Classical Metaphysics</a:t>
            </a:r>
          </a:p>
        </p:txBody>
      </p:sp>
      <p:sp>
        <p:nvSpPr>
          <p:cNvPr id="5" name="Content Placeholder 4"/>
          <p:cNvSpPr>
            <a:spLocks noGrp="1"/>
          </p:cNvSpPr>
          <p:nvPr>
            <p:ph sz="half" idx="1"/>
          </p:nvPr>
        </p:nvSpPr>
        <p:spPr/>
        <p:txBody>
          <a:bodyPr/>
          <a:lstStyle/>
          <a:p>
            <a:r>
              <a:rPr lang="en-US" dirty="0"/>
              <a:t>The first formal work in metaphysics came from Aristotle</a:t>
            </a:r>
          </a:p>
          <a:p>
            <a:r>
              <a:rPr lang="en-US" dirty="0"/>
              <a:t>His book, “the Metaphysics” was originally a collection of his works</a:t>
            </a:r>
          </a:p>
          <a:p>
            <a:r>
              <a:rPr lang="en-US" dirty="0"/>
              <a:t>These works were placed “After the Physics”</a:t>
            </a:r>
          </a:p>
          <a:p>
            <a:r>
              <a:rPr lang="en-US" dirty="0"/>
              <a:t>Andronicus of Rhodes is the man who put these works together</a:t>
            </a:r>
          </a:p>
        </p:txBody>
      </p:sp>
      <p:pic>
        <p:nvPicPr>
          <p:cNvPr id="7" name="Content Placeholder 6" descr="aristotle.jpg"/>
          <p:cNvPicPr>
            <a:picLocks noGrp="1" noChangeAspect="1"/>
          </p:cNvPicPr>
          <p:nvPr>
            <p:ph sz="half" idx="2"/>
          </p:nvPr>
        </p:nvPicPr>
        <p:blipFill>
          <a:blip r:embed="rId2"/>
          <a:stretch>
            <a:fillRect/>
          </a:stretch>
        </p:blipFill>
        <p:spPr>
          <a:xfrm>
            <a:off x="5791200" y="1905000"/>
            <a:ext cx="2514600" cy="4343400"/>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Metaphysical </a:t>
            </a:r>
            <a:r>
              <a:rPr lang="en-US" sz="3200" b="1" dirty="0" err="1"/>
              <a:t>Nominalism</a:t>
            </a:r>
            <a:endParaRPr lang="en-US" sz="3200" b="1" dirty="0"/>
          </a:p>
        </p:txBody>
      </p:sp>
      <p:sp>
        <p:nvSpPr>
          <p:cNvPr id="3" name="Content Placeholder 2"/>
          <p:cNvSpPr>
            <a:spLocks noGrp="1"/>
          </p:cNvSpPr>
          <p:nvPr>
            <p:ph idx="1"/>
          </p:nvPr>
        </p:nvSpPr>
        <p:spPr/>
        <p:txBody>
          <a:bodyPr/>
          <a:lstStyle/>
          <a:p>
            <a:r>
              <a:rPr lang="en-US" dirty="0"/>
              <a:t>Moderate </a:t>
            </a:r>
            <a:r>
              <a:rPr lang="en-US" dirty="0" err="1"/>
              <a:t>nominalists</a:t>
            </a:r>
            <a:r>
              <a:rPr lang="en-US" dirty="0"/>
              <a:t> accept the material cause and the efficient cause.</a:t>
            </a:r>
          </a:p>
          <a:p>
            <a:r>
              <a:rPr lang="en-US" dirty="0"/>
              <a:t>Moderate </a:t>
            </a:r>
            <a:r>
              <a:rPr lang="en-US" dirty="0" err="1"/>
              <a:t>nominalists</a:t>
            </a:r>
            <a:r>
              <a:rPr lang="en-US" dirty="0"/>
              <a:t> reject the formal cause, and the final (teleological cause.</a:t>
            </a:r>
          </a:p>
          <a:p>
            <a:r>
              <a:rPr lang="en-US" dirty="0"/>
              <a:t>Moderate </a:t>
            </a:r>
            <a:r>
              <a:rPr lang="en-US" dirty="0" err="1"/>
              <a:t>nominalists</a:t>
            </a:r>
            <a:r>
              <a:rPr lang="en-US" dirty="0"/>
              <a:t> include:</a:t>
            </a:r>
          </a:p>
          <a:p>
            <a:pPr lvl="1"/>
            <a:r>
              <a:rPr lang="en-US" dirty="0"/>
              <a:t>Conceptualists- conceptual </a:t>
            </a:r>
            <a:r>
              <a:rPr lang="en-US" dirty="0" err="1"/>
              <a:t>nominalists</a:t>
            </a:r>
            <a:endParaRPr lang="en-US" dirty="0"/>
          </a:p>
          <a:p>
            <a:pPr lvl="1"/>
            <a:r>
              <a:rPr lang="en-US" dirty="0"/>
              <a:t>Class </a:t>
            </a:r>
            <a:r>
              <a:rPr lang="en-US" dirty="0" err="1"/>
              <a:t>nominalists</a:t>
            </a:r>
            <a:endParaRPr lang="en-US" dirty="0"/>
          </a:p>
          <a:p>
            <a:pPr lvl="1"/>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Idealism: Realist</a:t>
            </a:r>
          </a:p>
        </p:txBody>
      </p:sp>
      <p:sp>
        <p:nvSpPr>
          <p:cNvPr id="3" name="Content Placeholder 2"/>
          <p:cNvSpPr>
            <a:spLocks noGrp="1"/>
          </p:cNvSpPr>
          <p:nvPr>
            <p:ph idx="1"/>
          </p:nvPr>
        </p:nvSpPr>
        <p:spPr/>
        <p:txBody>
          <a:bodyPr/>
          <a:lstStyle/>
          <a:p>
            <a:r>
              <a:rPr lang="en-US" dirty="0"/>
              <a:t>Idealism is the idea that reality is in some way mind dependent</a:t>
            </a:r>
          </a:p>
          <a:p>
            <a:r>
              <a:rPr lang="en-US" dirty="0"/>
              <a:t>Realist types of idealism employ a correspondence theory of truth</a:t>
            </a:r>
          </a:p>
          <a:p>
            <a:pPr lvl="1"/>
            <a:r>
              <a:rPr lang="en-US" b="1" dirty="0"/>
              <a:t>Objective idealism- </a:t>
            </a:r>
            <a:r>
              <a:rPr lang="en-US" dirty="0"/>
              <a:t>aka Platonic idealism, the world of the forms is known by reason. Our world is less real than the world of the forms</a:t>
            </a:r>
          </a:p>
          <a:p>
            <a:pPr lvl="1"/>
            <a:r>
              <a:rPr lang="en-US" b="1" dirty="0"/>
              <a:t>Subjective idealism- </a:t>
            </a:r>
            <a:r>
              <a:rPr lang="en-US" dirty="0"/>
              <a:t>George Berkeley, all that exists is God’s mind and our minds.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Idealism: </a:t>
            </a:r>
            <a:r>
              <a:rPr lang="en-US" b="1" dirty="0" err="1"/>
              <a:t>Nominalist</a:t>
            </a:r>
            <a:endParaRPr lang="en-US" b="1" dirty="0"/>
          </a:p>
        </p:txBody>
      </p:sp>
      <p:sp>
        <p:nvSpPr>
          <p:cNvPr id="3" name="Content Placeholder 2"/>
          <p:cNvSpPr>
            <a:spLocks noGrp="1"/>
          </p:cNvSpPr>
          <p:nvPr>
            <p:ph idx="1"/>
          </p:nvPr>
        </p:nvSpPr>
        <p:spPr/>
        <p:txBody>
          <a:bodyPr/>
          <a:lstStyle/>
          <a:p>
            <a:r>
              <a:rPr lang="en-US" dirty="0"/>
              <a:t>Idealism is the idea that reality is in some way mind dependent</a:t>
            </a:r>
          </a:p>
          <a:p>
            <a:r>
              <a:rPr lang="en-US" dirty="0" err="1"/>
              <a:t>Nominalist</a:t>
            </a:r>
            <a:r>
              <a:rPr lang="en-US" dirty="0"/>
              <a:t> types of idealism employ a coherence theory of truth</a:t>
            </a:r>
          </a:p>
          <a:p>
            <a:pPr lvl="1"/>
            <a:r>
              <a:rPr lang="en-US" b="1" dirty="0"/>
              <a:t>Transcendental Idealism- </a:t>
            </a:r>
            <a:r>
              <a:rPr lang="en-US" dirty="0"/>
              <a:t>Immanuel Kant</a:t>
            </a:r>
          </a:p>
          <a:p>
            <a:pPr lvl="1"/>
            <a:r>
              <a:rPr lang="en-US" b="1" dirty="0"/>
              <a:t>Absolute Idealism</a:t>
            </a:r>
            <a:r>
              <a:rPr lang="en-US" dirty="0"/>
              <a:t>- G.W.F. Hegel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States of Affairs</a:t>
            </a:r>
          </a:p>
        </p:txBody>
      </p:sp>
      <p:sp>
        <p:nvSpPr>
          <p:cNvPr id="3" name="Content Placeholder 2"/>
          <p:cNvSpPr>
            <a:spLocks noGrp="1"/>
          </p:cNvSpPr>
          <p:nvPr>
            <p:ph idx="1"/>
          </p:nvPr>
        </p:nvSpPr>
        <p:spPr/>
        <p:txBody>
          <a:bodyPr/>
          <a:lstStyle/>
          <a:p>
            <a:r>
              <a:rPr lang="en-US" b="1" dirty="0"/>
              <a:t>States of Affairs </a:t>
            </a:r>
            <a:r>
              <a:rPr lang="en-US" dirty="0"/>
              <a:t>are a type of universal</a:t>
            </a:r>
          </a:p>
          <a:p>
            <a:r>
              <a:rPr lang="en-US" dirty="0"/>
              <a:t>States of Affairs that obtain have existence </a:t>
            </a:r>
          </a:p>
          <a:p>
            <a:r>
              <a:rPr lang="en-US" dirty="0"/>
              <a:t>States of Affairs that do not obtain do not have existence</a:t>
            </a:r>
          </a:p>
          <a:p>
            <a:r>
              <a:rPr lang="en-US" dirty="0"/>
              <a:t>States of affairs can be employed by all types of metaphysical realists </a:t>
            </a:r>
          </a:p>
          <a:p>
            <a:r>
              <a:rPr lang="en-US" dirty="0"/>
              <a:t>Some moderate types of metaphysical </a:t>
            </a:r>
            <a:r>
              <a:rPr lang="en-US" dirty="0" err="1"/>
              <a:t>nominalists</a:t>
            </a:r>
            <a:r>
              <a:rPr lang="en-US" dirty="0"/>
              <a:t> also employ the use of states of affairs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Possible Worlds</a:t>
            </a:r>
          </a:p>
        </p:txBody>
      </p:sp>
      <p:sp>
        <p:nvSpPr>
          <p:cNvPr id="5" name="Content Placeholder 4"/>
          <p:cNvSpPr>
            <a:spLocks noGrp="1"/>
          </p:cNvSpPr>
          <p:nvPr>
            <p:ph sz="half" idx="1"/>
          </p:nvPr>
        </p:nvSpPr>
        <p:spPr/>
        <p:txBody>
          <a:bodyPr/>
          <a:lstStyle/>
          <a:p>
            <a:r>
              <a:rPr lang="en-US" dirty="0"/>
              <a:t>The first work that focused on possible worlds came from </a:t>
            </a:r>
            <a:r>
              <a:rPr lang="en-US" b="1" dirty="0"/>
              <a:t>G.W. </a:t>
            </a:r>
            <a:r>
              <a:rPr lang="en-US" b="1" dirty="0" err="1"/>
              <a:t>Liebniz</a:t>
            </a:r>
            <a:endParaRPr lang="en-US" b="1" dirty="0"/>
          </a:p>
          <a:p>
            <a:r>
              <a:rPr lang="en-US" dirty="0"/>
              <a:t>He believed that possible worlds exist in the mind of God.</a:t>
            </a:r>
          </a:p>
          <a:p>
            <a:r>
              <a:rPr lang="en-US" b="1" dirty="0" err="1"/>
              <a:t>Liebniz</a:t>
            </a:r>
            <a:r>
              <a:rPr lang="en-US" b="1" dirty="0"/>
              <a:t> </a:t>
            </a:r>
            <a:r>
              <a:rPr lang="en-US" dirty="0"/>
              <a:t>was a metaphysical </a:t>
            </a:r>
            <a:r>
              <a:rPr lang="en-US" dirty="0" err="1"/>
              <a:t>nominalist</a:t>
            </a:r>
            <a:r>
              <a:rPr lang="en-US" dirty="0"/>
              <a:t>.</a:t>
            </a:r>
          </a:p>
          <a:p>
            <a:r>
              <a:rPr lang="en-US" b="1" dirty="0" err="1"/>
              <a:t>Liebniz</a:t>
            </a:r>
            <a:r>
              <a:rPr lang="en-US" b="1" dirty="0"/>
              <a:t> </a:t>
            </a:r>
            <a:r>
              <a:rPr lang="en-US" dirty="0"/>
              <a:t>also thought that essences were an important feature of everything that exists</a:t>
            </a:r>
          </a:p>
        </p:txBody>
      </p:sp>
      <p:pic>
        <p:nvPicPr>
          <p:cNvPr id="7" name="Content Placeholder 6" descr="Liebniz.gif"/>
          <p:cNvPicPr>
            <a:picLocks noGrp="1" noChangeAspect="1"/>
          </p:cNvPicPr>
          <p:nvPr>
            <p:ph sz="half" idx="2"/>
          </p:nvPr>
        </p:nvPicPr>
        <p:blipFill>
          <a:blip r:embed="rId2"/>
          <a:stretch>
            <a:fillRect/>
          </a:stretch>
        </p:blipFill>
        <p:spPr>
          <a:xfrm>
            <a:off x="5549900" y="2196306"/>
            <a:ext cx="2762250" cy="3810000"/>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History of Metaphysics</a:t>
            </a:r>
          </a:p>
        </p:txBody>
      </p:sp>
      <p:sp>
        <p:nvSpPr>
          <p:cNvPr id="3" name="Content Placeholder 2"/>
          <p:cNvSpPr>
            <a:spLocks noGrp="1"/>
          </p:cNvSpPr>
          <p:nvPr>
            <p:ph idx="1"/>
          </p:nvPr>
        </p:nvSpPr>
        <p:spPr/>
        <p:txBody>
          <a:bodyPr>
            <a:normAutofit lnSpcReduction="10000"/>
          </a:bodyPr>
          <a:lstStyle/>
          <a:p>
            <a:r>
              <a:rPr lang="en-US" b="1" dirty="0"/>
              <a:t>Analytic Philosophers </a:t>
            </a:r>
            <a:r>
              <a:rPr lang="en-US" dirty="0"/>
              <a:t>made philosophy of language “first philosophy” and took different views of metaphysics. There are five different groups. They began with the </a:t>
            </a:r>
            <a:r>
              <a:rPr lang="en-US" b="1" dirty="0"/>
              <a:t>Logical Realists</a:t>
            </a:r>
            <a:r>
              <a:rPr lang="en-US" dirty="0"/>
              <a:t>.</a:t>
            </a:r>
          </a:p>
          <a:p>
            <a:pPr lvl="1"/>
            <a:r>
              <a:rPr lang="en-US" dirty="0"/>
              <a:t>The </a:t>
            </a:r>
            <a:r>
              <a:rPr lang="en-US" b="1" dirty="0"/>
              <a:t>Logical Realists </a:t>
            </a:r>
            <a:r>
              <a:rPr lang="en-US" dirty="0"/>
              <a:t>were metaphysical realists</a:t>
            </a:r>
          </a:p>
          <a:p>
            <a:pPr lvl="1"/>
            <a:r>
              <a:rPr lang="en-US" dirty="0"/>
              <a:t>The </a:t>
            </a:r>
            <a:r>
              <a:rPr lang="en-US" b="1" dirty="0"/>
              <a:t>Logical positivists </a:t>
            </a:r>
            <a:r>
              <a:rPr lang="en-US" dirty="0"/>
              <a:t>rejected metaphysics</a:t>
            </a:r>
          </a:p>
          <a:p>
            <a:pPr lvl="1"/>
            <a:r>
              <a:rPr lang="en-US" dirty="0"/>
              <a:t>The</a:t>
            </a:r>
            <a:r>
              <a:rPr lang="en-US" b="1" dirty="0"/>
              <a:t> Ordinary Language Philosophers </a:t>
            </a:r>
            <a:r>
              <a:rPr lang="en-US" dirty="0"/>
              <a:t>rejected metaphysics</a:t>
            </a:r>
          </a:p>
          <a:p>
            <a:pPr lvl="1"/>
            <a:r>
              <a:rPr lang="en-US" b="1" dirty="0"/>
              <a:t>Post- Positivist </a:t>
            </a:r>
            <a:r>
              <a:rPr lang="en-US" b="1" dirty="0" err="1"/>
              <a:t>Physicalists</a:t>
            </a:r>
            <a:r>
              <a:rPr lang="en-US" b="1" dirty="0"/>
              <a:t>- </a:t>
            </a:r>
            <a:r>
              <a:rPr lang="en-US" dirty="0"/>
              <a:t>affirmed metaphysics (most were </a:t>
            </a:r>
            <a:r>
              <a:rPr lang="en-US" dirty="0" err="1"/>
              <a:t>nominalists</a:t>
            </a:r>
            <a:r>
              <a:rPr lang="en-US" dirty="0"/>
              <a:t>)</a:t>
            </a:r>
          </a:p>
          <a:p>
            <a:pPr lvl="1"/>
            <a:r>
              <a:rPr lang="en-US" b="1" dirty="0"/>
              <a:t>Linguistic Essentialists-</a:t>
            </a:r>
            <a:r>
              <a:rPr lang="en-US" dirty="0"/>
              <a:t> affirmed metaphysical realism and made philosophy of mind “first philosophy.”</a:t>
            </a:r>
            <a:endParaRPr lang="en-US"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Possible Worlds: Ruth </a:t>
            </a:r>
            <a:r>
              <a:rPr lang="en-US" sz="2400" b="1" dirty="0" err="1"/>
              <a:t>Barcan</a:t>
            </a:r>
            <a:r>
              <a:rPr lang="en-US" sz="2400" b="1" dirty="0"/>
              <a:t> Marcus</a:t>
            </a:r>
          </a:p>
        </p:txBody>
      </p:sp>
      <p:sp>
        <p:nvSpPr>
          <p:cNvPr id="3" name="Content Placeholder 2"/>
          <p:cNvSpPr>
            <a:spLocks noGrp="1"/>
          </p:cNvSpPr>
          <p:nvPr>
            <p:ph sz="half" idx="1"/>
          </p:nvPr>
        </p:nvSpPr>
        <p:spPr/>
        <p:txBody>
          <a:bodyPr/>
          <a:lstStyle/>
          <a:p>
            <a:r>
              <a:rPr lang="en-US" b="1" dirty="0"/>
              <a:t>Ruth </a:t>
            </a:r>
            <a:r>
              <a:rPr lang="en-US" b="1" dirty="0" err="1"/>
              <a:t>Barcan</a:t>
            </a:r>
            <a:r>
              <a:rPr lang="en-US" b="1" dirty="0"/>
              <a:t> Marcus </a:t>
            </a:r>
            <a:r>
              <a:rPr lang="en-US" dirty="0"/>
              <a:t>wrote many articles on the subject of modal logic and possible worlds</a:t>
            </a:r>
          </a:p>
          <a:p>
            <a:r>
              <a:rPr lang="en-US" dirty="0"/>
              <a:t>She was a professor at Yale University</a:t>
            </a:r>
          </a:p>
        </p:txBody>
      </p:sp>
      <p:pic>
        <p:nvPicPr>
          <p:cNvPr id="5" name="Content Placeholder 4" descr="RB Marcus.jpg"/>
          <p:cNvPicPr>
            <a:picLocks noGrp="1" noChangeAspect="1"/>
          </p:cNvPicPr>
          <p:nvPr>
            <p:ph sz="half" idx="2"/>
          </p:nvPr>
        </p:nvPicPr>
        <p:blipFill>
          <a:blip r:embed="rId2"/>
          <a:stretch>
            <a:fillRect/>
          </a:stretch>
        </p:blipFill>
        <p:spPr>
          <a:xfrm>
            <a:off x="5715000" y="2057400"/>
            <a:ext cx="2362200" cy="3962400"/>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Possible Worlds: Saul </a:t>
            </a:r>
            <a:r>
              <a:rPr lang="en-US" sz="3200" b="1" dirty="0" err="1"/>
              <a:t>Kripke</a:t>
            </a:r>
            <a:endParaRPr lang="en-US" sz="3200" b="1" dirty="0"/>
          </a:p>
        </p:txBody>
      </p:sp>
      <p:sp>
        <p:nvSpPr>
          <p:cNvPr id="3" name="Content Placeholder 2"/>
          <p:cNvSpPr>
            <a:spLocks noGrp="1"/>
          </p:cNvSpPr>
          <p:nvPr>
            <p:ph sz="half" idx="1"/>
          </p:nvPr>
        </p:nvSpPr>
        <p:spPr/>
        <p:txBody>
          <a:bodyPr>
            <a:normAutofit fontScale="92500" lnSpcReduction="10000"/>
          </a:bodyPr>
          <a:lstStyle/>
          <a:p>
            <a:r>
              <a:rPr lang="en-US" b="1" dirty="0"/>
              <a:t>Saul </a:t>
            </a:r>
            <a:r>
              <a:rPr lang="en-US" b="1" dirty="0" err="1"/>
              <a:t>Kripke</a:t>
            </a:r>
            <a:r>
              <a:rPr lang="en-US" b="1" dirty="0"/>
              <a:t> </a:t>
            </a:r>
            <a:r>
              <a:rPr lang="en-US" dirty="0"/>
              <a:t>(</a:t>
            </a:r>
            <a:r>
              <a:rPr lang="en-US" dirty="0" err="1"/>
              <a:t>lingusitic</a:t>
            </a:r>
            <a:r>
              <a:rPr lang="en-US" dirty="0"/>
              <a:t> essentialist) wrote </a:t>
            </a:r>
            <a:r>
              <a:rPr lang="en-US" b="1" i="1" dirty="0"/>
              <a:t>Naming and Necessity</a:t>
            </a:r>
            <a:r>
              <a:rPr lang="en-US" b="1" dirty="0"/>
              <a:t> </a:t>
            </a:r>
          </a:p>
          <a:p>
            <a:r>
              <a:rPr lang="en-US" b="1" dirty="0" err="1"/>
              <a:t>Kripke</a:t>
            </a:r>
            <a:r>
              <a:rPr lang="en-US" b="1" dirty="0"/>
              <a:t> </a:t>
            </a:r>
            <a:r>
              <a:rPr lang="en-US" dirty="0"/>
              <a:t>made the study of possible worlds fashionable by relating them to language and meaning. </a:t>
            </a:r>
          </a:p>
          <a:p>
            <a:r>
              <a:rPr lang="en-US" dirty="0"/>
              <a:t> </a:t>
            </a:r>
            <a:r>
              <a:rPr lang="en-US" b="1" dirty="0" err="1"/>
              <a:t>Kripke’</a:t>
            </a:r>
            <a:r>
              <a:rPr lang="en-US" dirty="0" err="1"/>
              <a:t>s</a:t>
            </a:r>
            <a:r>
              <a:rPr lang="en-US" dirty="0"/>
              <a:t> use of possible worlds employs the ideas of necessity, contingency and essences.</a:t>
            </a:r>
          </a:p>
          <a:p>
            <a:r>
              <a:rPr lang="en-US" b="1" dirty="0" err="1"/>
              <a:t>Kripke’s</a:t>
            </a:r>
            <a:r>
              <a:rPr lang="en-US" dirty="0"/>
              <a:t> use of essences is different from Aristotle’s</a:t>
            </a:r>
          </a:p>
        </p:txBody>
      </p:sp>
      <p:pic>
        <p:nvPicPr>
          <p:cNvPr id="5" name="Content Placeholder 4" descr="kripke.jpg"/>
          <p:cNvPicPr>
            <a:picLocks noGrp="1" noChangeAspect="1"/>
          </p:cNvPicPr>
          <p:nvPr>
            <p:ph sz="half" idx="2"/>
          </p:nvPr>
        </p:nvPicPr>
        <p:blipFill>
          <a:blip r:embed="rId2"/>
          <a:stretch>
            <a:fillRect/>
          </a:stretch>
        </p:blipFill>
        <p:spPr>
          <a:xfrm>
            <a:off x="5791200" y="2057400"/>
            <a:ext cx="2590800" cy="4191000"/>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b="1" dirty="0"/>
              <a:t>Possible worlds: David Lewis</a:t>
            </a:r>
          </a:p>
        </p:txBody>
      </p:sp>
      <p:sp>
        <p:nvSpPr>
          <p:cNvPr id="5" name="Content Placeholder 4"/>
          <p:cNvSpPr>
            <a:spLocks noGrp="1"/>
          </p:cNvSpPr>
          <p:nvPr>
            <p:ph sz="half" idx="1"/>
          </p:nvPr>
        </p:nvSpPr>
        <p:spPr/>
        <p:txBody>
          <a:bodyPr>
            <a:normAutofit lnSpcReduction="10000"/>
          </a:bodyPr>
          <a:lstStyle/>
          <a:p>
            <a:r>
              <a:rPr lang="en-US" b="1" dirty="0"/>
              <a:t>David Lewis </a:t>
            </a:r>
            <a:r>
              <a:rPr lang="en-US" dirty="0"/>
              <a:t>(post positivists/ </a:t>
            </a:r>
            <a:r>
              <a:rPr lang="en-US" dirty="0" err="1"/>
              <a:t>physicalist</a:t>
            </a:r>
            <a:r>
              <a:rPr lang="en-US" dirty="0"/>
              <a:t>) wrote  </a:t>
            </a:r>
            <a:r>
              <a:rPr lang="en-US" b="1" i="1" dirty="0"/>
              <a:t>Counterfactuals</a:t>
            </a:r>
            <a:r>
              <a:rPr lang="en-US" dirty="0"/>
              <a:t> and eventually he wrote </a:t>
            </a:r>
            <a:r>
              <a:rPr lang="en-US" b="1" i="1" dirty="0"/>
              <a:t>On the Plurality of Worlds</a:t>
            </a:r>
            <a:endParaRPr lang="en-US" dirty="0"/>
          </a:p>
          <a:p>
            <a:r>
              <a:rPr lang="en-US" b="1" dirty="0"/>
              <a:t>Modal Realism </a:t>
            </a:r>
            <a:r>
              <a:rPr lang="en-US" dirty="0"/>
              <a:t>is a view of possible worlds consistent with metaphysical </a:t>
            </a:r>
            <a:r>
              <a:rPr lang="en-US" dirty="0" err="1"/>
              <a:t>nominalism</a:t>
            </a:r>
            <a:r>
              <a:rPr lang="en-US" dirty="0"/>
              <a:t>. </a:t>
            </a:r>
          </a:p>
          <a:p>
            <a:r>
              <a:rPr lang="en-US" b="1" dirty="0"/>
              <a:t>Lewis</a:t>
            </a:r>
            <a:r>
              <a:rPr lang="en-US" dirty="0"/>
              <a:t> argued that every possible world is actual.</a:t>
            </a:r>
          </a:p>
          <a:p>
            <a:endParaRPr lang="en-US" dirty="0"/>
          </a:p>
        </p:txBody>
      </p:sp>
      <p:pic>
        <p:nvPicPr>
          <p:cNvPr id="7" name="Content Placeholder 6" descr="DavidLewis.jpg"/>
          <p:cNvPicPr>
            <a:picLocks noGrp="1" noChangeAspect="1"/>
          </p:cNvPicPr>
          <p:nvPr>
            <p:ph sz="half" idx="2"/>
          </p:nvPr>
        </p:nvPicPr>
        <p:blipFill>
          <a:blip r:embed="rId2"/>
          <a:stretch>
            <a:fillRect/>
          </a:stretch>
        </p:blipFill>
        <p:spPr>
          <a:xfrm>
            <a:off x="5376863" y="2540236"/>
            <a:ext cx="3108325" cy="3122140"/>
          </a:xfr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Possible Worlds: David M. Armstrong</a:t>
            </a:r>
          </a:p>
        </p:txBody>
      </p:sp>
      <p:sp>
        <p:nvSpPr>
          <p:cNvPr id="3" name="Content Placeholder 2"/>
          <p:cNvSpPr>
            <a:spLocks noGrp="1"/>
          </p:cNvSpPr>
          <p:nvPr>
            <p:ph sz="half" idx="1"/>
          </p:nvPr>
        </p:nvSpPr>
        <p:spPr/>
        <p:txBody>
          <a:bodyPr>
            <a:normAutofit fontScale="92500" lnSpcReduction="10000"/>
          </a:bodyPr>
          <a:lstStyle/>
          <a:p>
            <a:r>
              <a:rPr lang="en-US" b="1" dirty="0"/>
              <a:t>David M. Armstrong  </a:t>
            </a:r>
            <a:r>
              <a:rPr lang="en-US" dirty="0"/>
              <a:t>(post-positivist/ </a:t>
            </a:r>
            <a:r>
              <a:rPr lang="en-US" dirty="0" err="1"/>
              <a:t>physicalist</a:t>
            </a:r>
            <a:r>
              <a:rPr lang="en-US" dirty="0"/>
              <a:t>) wrote </a:t>
            </a:r>
            <a:r>
              <a:rPr lang="en-US" b="1" i="1" dirty="0"/>
              <a:t>A Combinatorial Theory of Possibility</a:t>
            </a:r>
            <a:endParaRPr lang="en-US" dirty="0"/>
          </a:p>
          <a:p>
            <a:r>
              <a:rPr lang="en-US" b="1" dirty="0"/>
              <a:t>Combinatorial Realism </a:t>
            </a:r>
            <a:r>
              <a:rPr lang="en-US" dirty="0"/>
              <a:t>is a view that possible worlds are states of affairs that do not obtain. </a:t>
            </a:r>
          </a:p>
          <a:p>
            <a:r>
              <a:rPr lang="en-US" dirty="0"/>
              <a:t>The actual world is a combination of all the possible worlds. </a:t>
            </a:r>
          </a:p>
          <a:p>
            <a:r>
              <a:rPr lang="en-US" dirty="0"/>
              <a:t>He is Aristotelian realist who rejects the concept of essences</a:t>
            </a:r>
          </a:p>
          <a:p>
            <a:endParaRPr lang="en-US" dirty="0"/>
          </a:p>
        </p:txBody>
      </p:sp>
      <p:pic>
        <p:nvPicPr>
          <p:cNvPr id="5" name="Content Placeholder 4" descr="DavidMArmstrong.jpg"/>
          <p:cNvPicPr>
            <a:picLocks noGrp="1" noChangeAspect="1"/>
          </p:cNvPicPr>
          <p:nvPr>
            <p:ph sz="half" idx="2"/>
          </p:nvPr>
        </p:nvPicPr>
        <p:blipFill>
          <a:blip r:embed="rId2"/>
          <a:stretch>
            <a:fillRect/>
          </a:stretch>
        </p:blipFill>
        <p:spPr>
          <a:xfrm>
            <a:off x="5661025" y="2037556"/>
            <a:ext cx="2540000" cy="41275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t>Metaphysical Realism</a:t>
            </a:r>
          </a:p>
        </p:txBody>
      </p:sp>
      <p:sp>
        <p:nvSpPr>
          <p:cNvPr id="4" name="Content Placeholder 3"/>
          <p:cNvSpPr>
            <a:spLocks noGrp="1"/>
          </p:cNvSpPr>
          <p:nvPr>
            <p:ph idx="1"/>
          </p:nvPr>
        </p:nvSpPr>
        <p:spPr/>
        <p:txBody>
          <a:bodyPr>
            <a:normAutofit fontScale="85000" lnSpcReduction="10000"/>
          </a:bodyPr>
          <a:lstStyle/>
          <a:p>
            <a:r>
              <a:rPr lang="en-US" dirty="0"/>
              <a:t>Metaphysical Realism</a:t>
            </a:r>
          </a:p>
          <a:p>
            <a:pPr lvl="1"/>
            <a:r>
              <a:rPr lang="en-US" dirty="0"/>
              <a:t>Both forms and concrete particulars exist</a:t>
            </a:r>
          </a:p>
          <a:p>
            <a:pPr lvl="2"/>
            <a:r>
              <a:rPr lang="en-US" b="1" dirty="0"/>
              <a:t>Platonic realism- </a:t>
            </a:r>
            <a:r>
              <a:rPr lang="en-US" dirty="0"/>
              <a:t>universals exist in the world of the forms</a:t>
            </a:r>
          </a:p>
          <a:p>
            <a:pPr lvl="2"/>
            <a:r>
              <a:rPr lang="en-US" b="1" dirty="0"/>
              <a:t>Aristotelian Realism- </a:t>
            </a:r>
            <a:r>
              <a:rPr lang="en-US" dirty="0"/>
              <a:t>forms are not universals. Forms exist in the concrete particulars of this world. Forms cause change in this world.</a:t>
            </a:r>
          </a:p>
          <a:p>
            <a:pPr lvl="2"/>
            <a:r>
              <a:rPr lang="en-US" b="1" dirty="0"/>
              <a:t>Middle Platonism- </a:t>
            </a:r>
            <a:r>
              <a:rPr lang="en-US" dirty="0"/>
              <a:t>based around the concept of “The One”. Everything that exists or has being </a:t>
            </a:r>
            <a:r>
              <a:rPr lang="en-US"/>
              <a:t>is “dyad.”</a:t>
            </a:r>
            <a:endParaRPr lang="en-US" dirty="0"/>
          </a:p>
          <a:p>
            <a:pPr lvl="2"/>
            <a:r>
              <a:rPr lang="en-US" b="1" dirty="0"/>
              <a:t>Augustinian realism- </a:t>
            </a:r>
            <a:r>
              <a:rPr lang="en-US" dirty="0"/>
              <a:t>forms are universals that exist in the mind of God</a:t>
            </a:r>
          </a:p>
          <a:p>
            <a:pPr lvl="2"/>
            <a:r>
              <a:rPr lang="en-US" b="1" dirty="0" err="1"/>
              <a:t>Thomistic</a:t>
            </a:r>
            <a:r>
              <a:rPr lang="en-US" b="1" dirty="0"/>
              <a:t> Realism- </a:t>
            </a:r>
            <a:r>
              <a:rPr lang="en-US" dirty="0"/>
              <a:t>focuses on potentiality and actuality.  Forms are essences </a:t>
            </a:r>
          </a:p>
          <a:p>
            <a:pPr lvl="2"/>
            <a:r>
              <a:rPr lang="en-US" b="1" dirty="0"/>
              <a:t>Possible Worlds realism</a:t>
            </a:r>
            <a:r>
              <a:rPr lang="en-US" dirty="0"/>
              <a:t>- possible worlds are a type of universal</a:t>
            </a:r>
          </a:p>
          <a:p>
            <a:pPr lvl="2"/>
            <a:endParaRPr lang="en-US" dirty="0"/>
          </a:p>
          <a:p>
            <a:pPr lvl="2"/>
            <a:endParaRPr lang="en-US" dirty="0"/>
          </a:p>
          <a:p>
            <a:pPr lvl="2"/>
            <a:endParaRPr lang="en-US" dirty="0"/>
          </a:p>
          <a:p>
            <a:pPr lvl="2"/>
            <a:endParaRPr lang="en-US" dirty="0"/>
          </a:p>
          <a:p>
            <a:pPr lvl="1"/>
            <a:endParaRPr lang="en-US" dirty="0"/>
          </a:p>
        </p:txBody>
      </p:sp>
    </p:spTree>
    <p:extLst>
      <p:ext uri="{BB962C8B-B14F-4D97-AF65-F5344CB8AC3E}">
        <p14:creationId xmlns:p14="http://schemas.microsoft.com/office/powerpoint/2010/main" val="14631340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Possible Worlds: Alvin </a:t>
            </a:r>
            <a:r>
              <a:rPr lang="en-US" sz="2800" b="1" dirty="0" err="1"/>
              <a:t>Plantinga</a:t>
            </a:r>
            <a:endParaRPr lang="en-US" sz="2800" b="1" dirty="0"/>
          </a:p>
        </p:txBody>
      </p:sp>
      <p:sp>
        <p:nvSpPr>
          <p:cNvPr id="3" name="Content Placeholder 2"/>
          <p:cNvSpPr>
            <a:spLocks noGrp="1"/>
          </p:cNvSpPr>
          <p:nvPr>
            <p:ph sz="half" idx="1"/>
          </p:nvPr>
        </p:nvSpPr>
        <p:spPr/>
        <p:txBody>
          <a:bodyPr/>
          <a:lstStyle/>
          <a:p>
            <a:r>
              <a:rPr lang="en-US" b="1" dirty="0"/>
              <a:t>Alvin </a:t>
            </a:r>
            <a:r>
              <a:rPr lang="en-US" b="1" dirty="0" err="1"/>
              <a:t>Plantinga</a:t>
            </a:r>
            <a:r>
              <a:rPr lang="en-US" b="1" dirty="0"/>
              <a:t> </a:t>
            </a:r>
            <a:r>
              <a:rPr lang="en-US" dirty="0"/>
              <a:t>(linguistic essentialist) wrote </a:t>
            </a:r>
            <a:r>
              <a:rPr lang="en-US" b="1" i="1" dirty="0"/>
              <a:t>The Nature of Necessity</a:t>
            </a:r>
            <a:r>
              <a:rPr lang="en-US" dirty="0"/>
              <a:t> </a:t>
            </a:r>
          </a:p>
          <a:p>
            <a:r>
              <a:rPr lang="en-US" dirty="0"/>
              <a:t>possible worlds are states of affairs that exist in the mind of God. </a:t>
            </a:r>
          </a:p>
          <a:p>
            <a:r>
              <a:rPr lang="en-US" dirty="0"/>
              <a:t>The actual world is a maximal possible state of affairs</a:t>
            </a:r>
          </a:p>
          <a:p>
            <a:r>
              <a:rPr lang="en-US" dirty="0"/>
              <a:t>He holds a Platonic or Augustinian realism.</a:t>
            </a:r>
          </a:p>
          <a:p>
            <a:endParaRPr lang="en-US" dirty="0"/>
          </a:p>
        </p:txBody>
      </p:sp>
      <p:pic>
        <p:nvPicPr>
          <p:cNvPr id="5" name="Content Placeholder 4" descr="alvin plantinga.jpg"/>
          <p:cNvPicPr>
            <a:picLocks noGrp="1" noChangeAspect="1"/>
          </p:cNvPicPr>
          <p:nvPr>
            <p:ph sz="half" idx="2"/>
          </p:nvPr>
        </p:nvPicPr>
        <p:blipFill>
          <a:blip r:embed="rId2"/>
          <a:stretch>
            <a:fillRect/>
          </a:stretch>
        </p:blipFill>
        <p:spPr>
          <a:xfrm>
            <a:off x="5791200" y="2667000"/>
            <a:ext cx="2514600" cy="2590800"/>
          </a:xfr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Parts and Wholes</a:t>
            </a:r>
          </a:p>
        </p:txBody>
      </p:sp>
      <p:sp>
        <p:nvSpPr>
          <p:cNvPr id="3" name="Content Placeholder 2"/>
          <p:cNvSpPr>
            <a:spLocks noGrp="1"/>
          </p:cNvSpPr>
          <p:nvPr>
            <p:ph idx="1"/>
          </p:nvPr>
        </p:nvSpPr>
        <p:spPr/>
        <p:txBody>
          <a:bodyPr/>
          <a:lstStyle/>
          <a:p>
            <a:r>
              <a:rPr lang="en-US" b="1" dirty="0"/>
              <a:t>Metaphysical Realists- </a:t>
            </a:r>
            <a:r>
              <a:rPr lang="en-US" dirty="0"/>
              <a:t>the whole comes before the parts. The parts gain their identity from the whole. For example; an arm is important only when it is attached to a body. A human being is more than the sum of his parts.</a:t>
            </a:r>
          </a:p>
          <a:p>
            <a:r>
              <a:rPr lang="en-US" b="1" dirty="0"/>
              <a:t>Metaphysical </a:t>
            </a:r>
            <a:r>
              <a:rPr lang="en-US" b="1" dirty="0" err="1"/>
              <a:t>Nominalists</a:t>
            </a:r>
            <a:r>
              <a:rPr lang="en-US" b="1" dirty="0"/>
              <a:t>- </a:t>
            </a:r>
            <a:r>
              <a:rPr lang="en-US" dirty="0"/>
              <a:t>the parts come before the whole. The parts have identity apart from the whole.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Identity of </a:t>
            </a:r>
            <a:r>
              <a:rPr lang="en-US" sz="3200" b="1" dirty="0" err="1"/>
              <a:t>Indiscernables</a:t>
            </a:r>
            <a:endParaRPr lang="en-US" sz="3200" b="1" dirty="0"/>
          </a:p>
        </p:txBody>
      </p:sp>
      <p:sp>
        <p:nvSpPr>
          <p:cNvPr id="3" name="Content Placeholder 2"/>
          <p:cNvSpPr>
            <a:spLocks noGrp="1"/>
          </p:cNvSpPr>
          <p:nvPr>
            <p:ph idx="1"/>
          </p:nvPr>
        </p:nvSpPr>
        <p:spPr/>
        <p:txBody>
          <a:bodyPr/>
          <a:lstStyle/>
          <a:p>
            <a:r>
              <a:rPr lang="en-US" b="1" dirty="0"/>
              <a:t>The Identity of </a:t>
            </a:r>
            <a:r>
              <a:rPr lang="en-US" b="1" dirty="0" err="1"/>
              <a:t>Indiscernibles</a:t>
            </a:r>
            <a:r>
              <a:rPr lang="en-US" b="1" dirty="0"/>
              <a:t> </a:t>
            </a:r>
            <a:r>
              <a:rPr lang="en-US" dirty="0"/>
              <a:t>is a principle of analytic ontology first explicitly formulated by Wilhelm Gottfried Leibniz in his </a:t>
            </a:r>
            <a:r>
              <a:rPr lang="en-US" i="1" dirty="0"/>
              <a:t>Discourse on Metaphysics</a:t>
            </a:r>
            <a:r>
              <a:rPr lang="en-US" dirty="0"/>
              <a:t>, Section 9 (</a:t>
            </a:r>
            <a:r>
              <a:rPr lang="en-US" dirty="0" err="1"/>
              <a:t>Loemker</a:t>
            </a:r>
            <a:r>
              <a:rPr lang="en-US" dirty="0"/>
              <a:t> 1969: 308). </a:t>
            </a:r>
          </a:p>
          <a:p>
            <a:r>
              <a:rPr lang="en-US" b="1" dirty="0"/>
              <a:t>The Identity of </a:t>
            </a:r>
            <a:r>
              <a:rPr lang="en-US" b="1" dirty="0" err="1"/>
              <a:t>Indiscernibles</a:t>
            </a:r>
            <a:r>
              <a:rPr lang="en-US" b="1" dirty="0"/>
              <a:t> </a:t>
            </a:r>
            <a:r>
              <a:rPr lang="en-US" dirty="0"/>
              <a:t>states that no two distinct substances exactly resemble each other. </a:t>
            </a:r>
          </a:p>
          <a:p>
            <a:r>
              <a:rPr lang="en-US" dirty="0"/>
              <a:t>This is often referred to as ‘</a:t>
            </a:r>
            <a:r>
              <a:rPr lang="en-US" b="1" dirty="0"/>
              <a:t>Leibniz's Law</a:t>
            </a:r>
            <a:r>
              <a:rPr lang="en-US" dirty="0"/>
              <a:t>’ and is typically understood to mean that no two objects have exactly the same properties.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Philosophy of Mind</a:t>
            </a:r>
          </a:p>
        </p:txBody>
      </p:sp>
      <p:sp>
        <p:nvSpPr>
          <p:cNvPr id="3" name="Content Placeholder 2"/>
          <p:cNvSpPr>
            <a:spLocks noGrp="1"/>
          </p:cNvSpPr>
          <p:nvPr>
            <p:ph idx="1"/>
          </p:nvPr>
        </p:nvSpPr>
        <p:spPr/>
        <p:txBody>
          <a:bodyPr/>
          <a:lstStyle/>
          <a:p>
            <a:r>
              <a:rPr lang="en-US" dirty="0"/>
              <a:t>Philosophy of mind is a sub-discipline within metaphysics. It is a part of ontology.</a:t>
            </a:r>
          </a:p>
          <a:p>
            <a:r>
              <a:rPr lang="en-US" dirty="0"/>
              <a:t>The major divisions within philosophy of mind are as follows:</a:t>
            </a:r>
          </a:p>
          <a:p>
            <a:pPr lvl="1"/>
            <a:r>
              <a:rPr lang="en-US" dirty="0"/>
              <a:t>Mind /body problem- the nature of mental and physical events</a:t>
            </a:r>
          </a:p>
          <a:p>
            <a:pPr lvl="1"/>
            <a:r>
              <a:rPr lang="en-US" b="1" dirty="0"/>
              <a:t>Intentionality</a:t>
            </a:r>
            <a:r>
              <a:rPr lang="en-US" dirty="0"/>
              <a:t>- the ‘</a:t>
            </a:r>
            <a:r>
              <a:rPr lang="en-US" dirty="0" err="1"/>
              <a:t>ofness</a:t>
            </a:r>
            <a:r>
              <a:rPr lang="en-US" dirty="0"/>
              <a:t>’ or ‘</a:t>
            </a:r>
            <a:r>
              <a:rPr lang="en-US" dirty="0" err="1"/>
              <a:t>aboutness</a:t>
            </a:r>
            <a:r>
              <a:rPr lang="en-US" dirty="0"/>
              <a:t>’ of our thoughts</a:t>
            </a:r>
          </a:p>
          <a:p>
            <a:r>
              <a:rPr lang="en-US" dirty="0"/>
              <a:t>These are influenced by metaphysical realism and </a:t>
            </a:r>
            <a:r>
              <a:rPr lang="en-US" dirty="0" err="1"/>
              <a:t>nominalism</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Philosophy of Mind</a:t>
            </a:r>
          </a:p>
        </p:txBody>
      </p:sp>
      <p:sp>
        <p:nvSpPr>
          <p:cNvPr id="3" name="Content Placeholder 2"/>
          <p:cNvSpPr>
            <a:spLocks noGrp="1"/>
          </p:cNvSpPr>
          <p:nvPr>
            <p:ph idx="1"/>
          </p:nvPr>
        </p:nvSpPr>
        <p:spPr/>
        <p:txBody>
          <a:bodyPr>
            <a:normAutofit fontScale="85000" lnSpcReduction="10000"/>
          </a:bodyPr>
          <a:lstStyle/>
          <a:p>
            <a:r>
              <a:rPr lang="en-US" dirty="0"/>
              <a:t>The mind/body problem concerns how the mind relates to the body</a:t>
            </a:r>
          </a:p>
          <a:p>
            <a:r>
              <a:rPr lang="en-US" dirty="0"/>
              <a:t>Metaphysical realist perspectives</a:t>
            </a:r>
          </a:p>
          <a:p>
            <a:pPr lvl="1"/>
            <a:r>
              <a:rPr lang="en-US" b="1" dirty="0" err="1"/>
              <a:t>Hylomorphism</a:t>
            </a:r>
            <a:r>
              <a:rPr lang="en-US" dirty="0"/>
              <a:t>- psycho-somatic unity</a:t>
            </a:r>
          </a:p>
          <a:p>
            <a:pPr lvl="1"/>
            <a:r>
              <a:rPr lang="en-US" dirty="0"/>
              <a:t>Mind and body interaction- there are mental and physical events that affect each other</a:t>
            </a:r>
          </a:p>
          <a:p>
            <a:r>
              <a:rPr lang="en-US" dirty="0"/>
              <a:t>Metaphysical </a:t>
            </a:r>
            <a:r>
              <a:rPr lang="en-US" dirty="0" err="1"/>
              <a:t>nominalist</a:t>
            </a:r>
            <a:r>
              <a:rPr lang="en-US" dirty="0"/>
              <a:t> perspectives</a:t>
            </a:r>
          </a:p>
          <a:p>
            <a:pPr lvl="1"/>
            <a:r>
              <a:rPr lang="en-US" b="1" dirty="0" err="1"/>
              <a:t>Occassionalism</a:t>
            </a:r>
            <a:r>
              <a:rPr lang="en-US" dirty="0"/>
              <a:t>- Mind and body do not interact, physical and mental events are coordinated by God. Malebranche</a:t>
            </a:r>
          </a:p>
          <a:p>
            <a:pPr lvl="1"/>
            <a:r>
              <a:rPr lang="en-US" b="1" dirty="0"/>
              <a:t>Materialism-</a:t>
            </a:r>
            <a:r>
              <a:rPr lang="en-US" dirty="0"/>
              <a:t> there are no mental events</a:t>
            </a:r>
          </a:p>
          <a:p>
            <a:pPr lvl="1"/>
            <a:r>
              <a:rPr lang="en-US" b="1" dirty="0"/>
              <a:t>Idealism</a:t>
            </a:r>
            <a:r>
              <a:rPr lang="en-US" dirty="0"/>
              <a:t>- there are no physical events</a:t>
            </a:r>
          </a:p>
          <a:p>
            <a:pPr lvl="1"/>
            <a:r>
              <a:rPr lang="en-US" b="1" dirty="0"/>
              <a:t>Epiphenomenalism-</a:t>
            </a:r>
            <a:r>
              <a:rPr lang="en-US" dirty="0"/>
              <a:t> the mind is only a by-product of the body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Philosophy of Mind</a:t>
            </a:r>
          </a:p>
        </p:txBody>
      </p:sp>
      <p:sp>
        <p:nvSpPr>
          <p:cNvPr id="3" name="Content Placeholder 2"/>
          <p:cNvSpPr>
            <a:spLocks noGrp="1"/>
          </p:cNvSpPr>
          <p:nvPr>
            <p:ph idx="1"/>
          </p:nvPr>
        </p:nvSpPr>
        <p:spPr/>
        <p:txBody>
          <a:bodyPr/>
          <a:lstStyle/>
          <a:p>
            <a:r>
              <a:rPr lang="en-US" b="1" dirty="0"/>
              <a:t>Intentionality</a:t>
            </a:r>
            <a:r>
              <a:rPr lang="en-US" dirty="0"/>
              <a:t>- the ‘</a:t>
            </a:r>
            <a:r>
              <a:rPr lang="en-US" dirty="0" err="1"/>
              <a:t>ofness</a:t>
            </a:r>
            <a:r>
              <a:rPr lang="en-US" dirty="0"/>
              <a:t>’ or ‘</a:t>
            </a:r>
            <a:r>
              <a:rPr lang="en-US" dirty="0" err="1"/>
              <a:t>aboutness</a:t>
            </a:r>
            <a:r>
              <a:rPr lang="en-US" dirty="0"/>
              <a:t>’ of our thoughts.</a:t>
            </a:r>
          </a:p>
          <a:p>
            <a:r>
              <a:rPr lang="en-US" dirty="0"/>
              <a:t>Metaphysical realism</a:t>
            </a:r>
          </a:p>
          <a:p>
            <a:pPr lvl="1"/>
            <a:r>
              <a:rPr lang="en-US" b="1" dirty="0"/>
              <a:t>Externalism</a:t>
            </a:r>
            <a:r>
              <a:rPr lang="en-US" dirty="0"/>
              <a:t>- our thoughts are least partially influenced by what happens in the world outside of us</a:t>
            </a:r>
          </a:p>
          <a:p>
            <a:r>
              <a:rPr lang="en-US" dirty="0"/>
              <a:t>Metaphysical </a:t>
            </a:r>
            <a:r>
              <a:rPr lang="en-US" dirty="0" err="1"/>
              <a:t>nominalism</a:t>
            </a:r>
            <a:endParaRPr lang="en-US" dirty="0"/>
          </a:p>
          <a:p>
            <a:pPr lvl="1"/>
            <a:r>
              <a:rPr lang="en-US" b="1" dirty="0" err="1"/>
              <a:t>Internalism</a:t>
            </a:r>
            <a:r>
              <a:rPr lang="en-US" dirty="0"/>
              <a:t>- Our thoughts are wholly influenced only by what happens within us.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Sub Disciplines of Metaphysics</a:t>
            </a:r>
          </a:p>
        </p:txBody>
      </p:sp>
      <p:graphicFrame>
        <p:nvGraphicFramePr>
          <p:cNvPr id="4" name="Content Placeholder 3"/>
          <p:cNvGraphicFramePr>
            <a:graphicFrameLocks noGrp="1"/>
          </p:cNvGraphicFramePr>
          <p:nvPr>
            <p:ph idx="1"/>
          </p:nvPr>
        </p:nvGraphicFramePr>
        <p:xfrm>
          <a:off x="2057400" y="1828800"/>
          <a:ext cx="6400800" cy="4544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b="1" dirty="0"/>
              <a:t>Aristotle’s Metaphysics</a:t>
            </a:r>
          </a:p>
        </p:txBody>
      </p:sp>
      <p:sp>
        <p:nvSpPr>
          <p:cNvPr id="6" name="Content Placeholder 5"/>
          <p:cNvSpPr>
            <a:spLocks noGrp="1"/>
          </p:cNvSpPr>
          <p:nvPr>
            <p:ph idx="1"/>
          </p:nvPr>
        </p:nvSpPr>
        <p:spPr/>
        <p:txBody>
          <a:bodyPr>
            <a:normAutofit fontScale="85000" lnSpcReduction="10000"/>
          </a:bodyPr>
          <a:lstStyle/>
          <a:p>
            <a:r>
              <a:rPr lang="en-US" dirty="0"/>
              <a:t>The Major divisions of </a:t>
            </a:r>
            <a:r>
              <a:rPr lang="en-US" b="1" i="1" dirty="0"/>
              <a:t>The Metaphysics </a:t>
            </a:r>
            <a:r>
              <a:rPr lang="en-US" dirty="0"/>
              <a:t>is as follows</a:t>
            </a:r>
          </a:p>
          <a:p>
            <a:r>
              <a:rPr lang="en-US" dirty="0"/>
              <a:t>Ontology</a:t>
            </a:r>
          </a:p>
          <a:p>
            <a:pPr lvl="1"/>
            <a:r>
              <a:rPr lang="en-US" dirty="0"/>
              <a:t>Primary Being</a:t>
            </a:r>
          </a:p>
          <a:p>
            <a:pPr lvl="2"/>
            <a:r>
              <a:rPr lang="en-US" dirty="0"/>
              <a:t>Universals/ forms- what properties are</a:t>
            </a:r>
          </a:p>
          <a:p>
            <a:pPr lvl="2"/>
            <a:r>
              <a:rPr lang="en-US" dirty="0"/>
              <a:t>Particulars- something that instantiates a property</a:t>
            </a:r>
          </a:p>
          <a:p>
            <a:pPr lvl="2"/>
            <a:r>
              <a:rPr lang="en-US" dirty="0"/>
              <a:t>Essences- the substance that is unique to a kind</a:t>
            </a:r>
          </a:p>
          <a:p>
            <a:pPr lvl="1"/>
            <a:r>
              <a:rPr lang="en-US" dirty="0"/>
              <a:t>Cosmology</a:t>
            </a:r>
          </a:p>
          <a:p>
            <a:pPr lvl="2"/>
            <a:r>
              <a:rPr lang="en-US"/>
              <a:t>Time- when </a:t>
            </a:r>
            <a:r>
              <a:rPr lang="en-US" dirty="0"/>
              <a:t>a thing exists</a:t>
            </a:r>
          </a:p>
          <a:p>
            <a:pPr lvl="2"/>
            <a:r>
              <a:rPr lang="en-US" dirty="0"/>
              <a:t>Space- where a thing exists</a:t>
            </a:r>
          </a:p>
          <a:p>
            <a:pPr lvl="2"/>
            <a:r>
              <a:rPr lang="en-US" dirty="0"/>
              <a:t>Causation- why a thing exists</a:t>
            </a:r>
          </a:p>
          <a:p>
            <a:r>
              <a:rPr lang="en-US" dirty="0"/>
              <a:t>Theology- God and the created order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Three Basic Positions</a:t>
            </a:r>
          </a:p>
        </p:txBody>
      </p:sp>
      <p:sp>
        <p:nvSpPr>
          <p:cNvPr id="3" name="Content Placeholder 2"/>
          <p:cNvSpPr>
            <a:spLocks noGrp="1"/>
          </p:cNvSpPr>
          <p:nvPr>
            <p:ph idx="1"/>
          </p:nvPr>
        </p:nvSpPr>
        <p:spPr/>
        <p:txBody>
          <a:bodyPr/>
          <a:lstStyle/>
          <a:p>
            <a:r>
              <a:rPr lang="en-US" b="1" dirty="0"/>
              <a:t>Universals</a:t>
            </a:r>
            <a:r>
              <a:rPr lang="en-US" dirty="0"/>
              <a:t>- what properties are. Universals can be instantiated in multiple things. I.E. roundness, whiteness</a:t>
            </a:r>
          </a:p>
          <a:p>
            <a:r>
              <a:rPr lang="en-US" b="1" dirty="0"/>
              <a:t>Tropes</a:t>
            </a:r>
            <a:r>
              <a:rPr lang="en-US" dirty="0"/>
              <a:t>- properties are abstract particulars, i.e. the temperature of the sun, the negative charge of this atom. Trope theorists reject the concept of universals. This is a minority position</a:t>
            </a:r>
          </a:p>
          <a:p>
            <a:r>
              <a:rPr lang="en-US" b="1" dirty="0" err="1"/>
              <a:t>Nominalism</a:t>
            </a:r>
            <a:r>
              <a:rPr lang="en-US" b="1" dirty="0"/>
              <a:t>-</a:t>
            </a:r>
            <a:r>
              <a:rPr lang="en-US" dirty="0"/>
              <a:t> only concrete particulars exist. Rejects the existence of universals and tropes.</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t>Metaphysical Realism</a:t>
            </a:r>
          </a:p>
        </p:txBody>
      </p:sp>
      <p:sp>
        <p:nvSpPr>
          <p:cNvPr id="4" name="Content Placeholder 3"/>
          <p:cNvSpPr>
            <a:spLocks noGrp="1"/>
          </p:cNvSpPr>
          <p:nvPr>
            <p:ph idx="1"/>
          </p:nvPr>
        </p:nvSpPr>
        <p:spPr/>
        <p:txBody>
          <a:bodyPr>
            <a:normAutofit fontScale="85000" lnSpcReduction="10000"/>
          </a:bodyPr>
          <a:lstStyle/>
          <a:p>
            <a:r>
              <a:rPr lang="en-US" dirty="0"/>
              <a:t>Metaphysical Realism</a:t>
            </a:r>
          </a:p>
          <a:p>
            <a:pPr lvl="1"/>
            <a:r>
              <a:rPr lang="en-US" dirty="0"/>
              <a:t>Both forms and concrete particulars exist</a:t>
            </a:r>
          </a:p>
          <a:p>
            <a:pPr lvl="2"/>
            <a:r>
              <a:rPr lang="en-US" b="1" dirty="0"/>
              <a:t>Platonic realism- </a:t>
            </a:r>
            <a:r>
              <a:rPr lang="en-US" dirty="0"/>
              <a:t>universals exist in the world of the forms</a:t>
            </a:r>
          </a:p>
          <a:p>
            <a:pPr lvl="2"/>
            <a:r>
              <a:rPr lang="en-US" b="1" dirty="0"/>
              <a:t>Aristotelian Realism- </a:t>
            </a:r>
            <a:r>
              <a:rPr lang="en-US" dirty="0"/>
              <a:t>forms are not universals. Forms exist in the concrete particulars of this world. Forms cause change in this world.</a:t>
            </a:r>
          </a:p>
          <a:p>
            <a:pPr lvl="2"/>
            <a:r>
              <a:rPr lang="en-US" b="1" dirty="0"/>
              <a:t>Middle Platonism- </a:t>
            </a:r>
            <a:r>
              <a:rPr lang="en-US" dirty="0"/>
              <a:t>based around the concept of “The One”. Everything that exists or has being </a:t>
            </a:r>
            <a:r>
              <a:rPr lang="en-US"/>
              <a:t>is “dyad.”</a:t>
            </a:r>
            <a:endParaRPr lang="en-US" dirty="0"/>
          </a:p>
          <a:p>
            <a:pPr lvl="2"/>
            <a:r>
              <a:rPr lang="en-US" b="1" dirty="0"/>
              <a:t>Augustinian realism- </a:t>
            </a:r>
            <a:r>
              <a:rPr lang="en-US" dirty="0"/>
              <a:t>forms are universals that exist in the mind of God</a:t>
            </a:r>
          </a:p>
          <a:p>
            <a:pPr lvl="2"/>
            <a:r>
              <a:rPr lang="en-US" b="1" dirty="0" err="1"/>
              <a:t>Thomistic</a:t>
            </a:r>
            <a:r>
              <a:rPr lang="en-US" b="1" dirty="0"/>
              <a:t> Realism- </a:t>
            </a:r>
            <a:r>
              <a:rPr lang="en-US" dirty="0"/>
              <a:t>focuses on potentiality and actuality.  Forms are essences </a:t>
            </a:r>
          </a:p>
          <a:p>
            <a:pPr lvl="2"/>
            <a:r>
              <a:rPr lang="en-US" b="1" dirty="0"/>
              <a:t>Possible Worlds realism</a:t>
            </a:r>
            <a:r>
              <a:rPr lang="en-US" dirty="0"/>
              <a:t>- possible worlds are a type of universal</a:t>
            </a:r>
          </a:p>
          <a:p>
            <a:pPr lvl="2"/>
            <a:endParaRPr lang="en-US" dirty="0"/>
          </a:p>
          <a:p>
            <a:pPr lvl="2"/>
            <a:endParaRPr lang="en-US" dirty="0"/>
          </a:p>
          <a:p>
            <a:pPr lvl="2"/>
            <a:endParaRPr lang="en-US" dirty="0"/>
          </a:p>
          <a:p>
            <a:pPr lvl="2"/>
            <a:endParaRPr lang="en-US" dirty="0"/>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Platonic Realism</a:t>
            </a:r>
          </a:p>
        </p:txBody>
      </p:sp>
      <p:sp>
        <p:nvSpPr>
          <p:cNvPr id="5" name="Content Placeholder 4"/>
          <p:cNvSpPr>
            <a:spLocks noGrp="1"/>
          </p:cNvSpPr>
          <p:nvPr>
            <p:ph sz="half" idx="1"/>
          </p:nvPr>
        </p:nvSpPr>
        <p:spPr/>
        <p:txBody>
          <a:bodyPr>
            <a:normAutofit fontScale="92500"/>
          </a:bodyPr>
          <a:lstStyle/>
          <a:p>
            <a:r>
              <a:rPr lang="en-US" b="1" dirty="0"/>
              <a:t>Plato </a:t>
            </a:r>
            <a:r>
              <a:rPr lang="en-US" dirty="0"/>
              <a:t>taught Aristotle</a:t>
            </a:r>
          </a:p>
          <a:p>
            <a:r>
              <a:rPr lang="en-US" dirty="0"/>
              <a:t>In Plato’s </a:t>
            </a:r>
            <a:r>
              <a:rPr lang="en-US" b="1" i="1" dirty="0"/>
              <a:t>Republic</a:t>
            </a:r>
            <a:r>
              <a:rPr lang="en-US" dirty="0"/>
              <a:t> we find that universals exist in a world of the forms.</a:t>
            </a:r>
          </a:p>
          <a:p>
            <a:r>
              <a:rPr lang="en-US" dirty="0"/>
              <a:t>The world of the forms cannot be sensed. It is known only by reason.</a:t>
            </a:r>
          </a:p>
          <a:p>
            <a:r>
              <a:rPr lang="en-US" dirty="0"/>
              <a:t>The forms include such things as goodness, truth and beauty.</a:t>
            </a:r>
          </a:p>
          <a:p>
            <a:r>
              <a:rPr lang="en-US" dirty="0"/>
              <a:t>Things in this world participate with the universal/ forms</a:t>
            </a:r>
          </a:p>
        </p:txBody>
      </p:sp>
      <p:pic>
        <p:nvPicPr>
          <p:cNvPr id="7" name="Content Placeholder 6" descr="Plato.jpg"/>
          <p:cNvPicPr>
            <a:picLocks noGrp="1" noChangeAspect="1"/>
          </p:cNvPicPr>
          <p:nvPr>
            <p:ph sz="half" idx="2"/>
          </p:nvPr>
        </p:nvPicPr>
        <p:blipFill>
          <a:blip r:embed="rId2"/>
          <a:stretch>
            <a:fillRect/>
          </a:stretch>
        </p:blipFill>
        <p:spPr>
          <a:xfrm>
            <a:off x="5638800" y="1905000"/>
            <a:ext cx="2667000" cy="43434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Aristotelian Realism</a:t>
            </a:r>
          </a:p>
        </p:txBody>
      </p:sp>
      <p:sp>
        <p:nvSpPr>
          <p:cNvPr id="3" name="Content Placeholder 2"/>
          <p:cNvSpPr>
            <a:spLocks noGrp="1"/>
          </p:cNvSpPr>
          <p:nvPr>
            <p:ph sz="half" idx="1"/>
          </p:nvPr>
        </p:nvSpPr>
        <p:spPr/>
        <p:txBody>
          <a:bodyPr/>
          <a:lstStyle/>
          <a:p>
            <a:r>
              <a:rPr lang="en-US" b="1" dirty="0"/>
              <a:t>Aristotle</a:t>
            </a:r>
            <a:r>
              <a:rPr lang="en-US" dirty="0"/>
              <a:t> disagreed with his teacher, Plato.</a:t>
            </a:r>
          </a:p>
          <a:p>
            <a:r>
              <a:rPr lang="en-US" dirty="0"/>
              <a:t>He thought that forms existing in another world cannot explain change in this world.</a:t>
            </a:r>
          </a:p>
          <a:p>
            <a:r>
              <a:rPr lang="en-US" b="1" dirty="0"/>
              <a:t>Aristotle</a:t>
            </a:r>
            <a:r>
              <a:rPr lang="en-US" dirty="0"/>
              <a:t> placed the forms in causation (a part of cosmology and ontology). </a:t>
            </a:r>
            <a:r>
              <a:rPr lang="en-US" b="1" dirty="0"/>
              <a:t>The formal cause</a:t>
            </a:r>
          </a:p>
          <a:p>
            <a:r>
              <a:rPr lang="en-US" b="1" dirty="0"/>
              <a:t>Aristotle</a:t>
            </a:r>
            <a:r>
              <a:rPr lang="en-US" dirty="0"/>
              <a:t> did not think that forms were universal.</a:t>
            </a:r>
          </a:p>
        </p:txBody>
      </p:sp>
      <p:pic>
        <p:nvPicPr>
          <p:cNvPr id="7" name="Content Placeholder 6" descr="Aristotleof athens.jpg"/>
          <p:cNvPicPr>
            <a:picLocks noGrp="1" noChangeAspect="1"/>
          </p:cNvPicPr>
          <p:nvPr>
            <p:ph sz="half" idx="2"/>
          </p:nvPr>
        </p:nvPicPr>
        <p:blipFill>
          <a:blip r:embed="rId2"/>
          <a:stretch>
            <a:fillRect/>
          </a:stretch>
        </p:blipFill>
        <p:spPr>
          <a:xfrm>
            <a:off x="5376863" y="2082913"/>
            <a:ext cx="3108325" cy="4036786"/>
          </a:xfrm>
        </p:spPr>
      </p:pic>
    </p:spTree>
  </p:cSld>
  <p:clrMapOvr>
    <a:masterClrMapping/>
  </p:clrMapOvr>
</p:sld>
</file>

<file path=ppt/theme/theme1.xml><?xml version="1.0" encoding="utf-8"?>
<a:theme xmlns:a="http://schemas.openxmlformats.org/drawingml/2006/main" name="Infinity">
  <a:themeElements>
    <a:clrScheme name="Infinity">
      <a:dk1>
        <a:sysClr val="windowText" lastClr="000000"/>
      </a:dk1>
      <a:lt1>
        <a:sysClr val="window" lastClr="FFFFFF"/>
      </a:lt1>
      <a:dk2>
        <a:srgbClr val="EABB00"/>
      </a:dk2>
      <a:lt2>
        <a:srgbClr val="DEF2FA"/>
      </a:lt2>
      <a:accent1>
        <a:srgbClr val="983DB1"/>
      </a:accent1>
      <a:accent2>
        <a:srgbClr val="47D147"/>
      </a:accent2>
      <a:accent3>
        <a:srgbClr val="CC0053"/>
      </a:accent3>
      <a:accent4>
        <a:srgbClr val="EA950D"/>
      </a:accent4>
      <a:accent5>
        <a:srgbClr val="C800C8"/>
      </a:accent5>
      <a:accent6>
        <a:srgbClr val="6161FF"/>
      </a:accent6>
      <a:hlink>
        <a:srgbClr val="755D00"/>
      </a:hlink>
      <a:folHlink>
        <a:srgbClr val="31AEE0"/>
      </a:folHlink>
    </a:clrScheme>
    <a:fontScheme name="Infinity">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Infinity">
      <a:fillStyleLst>
        <a:solidFill>
          <a:schemeClr val="phClr">
            <a:shade val="95000"/>
            <a:satMod val="115000"/>
          </a:schemeClr>
        </a:solidFill>
        <a:gradFill rotWithShape="1">
          <a:gsLst>
            <a:gs pos="0">
              <a:schemeClr val="phClr">
                <a:tint val="90000"/>
                <a:alpha val="50000"/>
                <a:satMod val="150000"/>
              </a:schemeClr>
            </a:gs>
            <a:gs pos="35000">
              <a:schemeClr val="phClr">
                <a:tint val="100000"/>
                <a:alpha val="80000"/>
                <a:satMod val="130000"/>
              </a:schemeClr>
            </a:gs>
            <a:gs pos="100000">
              <a:schemeClr val="phClr">
                <a:tint val="100000"/>
                <a:shade val="90000"/>
                <a:alpha val="95000"/>
                <a:satMod val="115000"/>
              </a:schemeClr>
            </a:gs>
          </a:gsLst>
          <a:lin ang="5400000" scaled="1"/>
        </a:gradFill>
        <a:gradFill rotWithShape="1">
          <a:gsLst>
            <a:gs pos="0">
              <a:schemeClr val="phClr">
                <a:shade val="51000"/>
                <a:alpha val="90000"/>
                <a:satMod val="130000"/>
              </a:schemeClr>
            </a:gs>
            <a:gs pos="50000">
              <a:schemeClr val="phClr">
                <a:shade val="93000"/>
                <a:alpha val="70000"/>
                <a:satMod val="130000"/>
              </a:schemeClr>
            </a:gs>
            <a:gs pos="75000">
              <a:schemeClr val="phClr">
                <a:shade val="94000"/>
                <a:alpha val="50000"/>
                <a:satMod val="135000"/>
              </a:schemeClr>
            </a:gs>
            <a:gs pos="100000">
              <a:schemeClr val="phClr">
                <a:shade val="94000"/>
                <a:alpha val="50000"/>
                <a:satMod val="135000"/>
              </a:schemeClr>
            </a:gs>
          </a:gsLst>
          <a:lin ang="0" scaled="0"/>
        </a:gradFill>
      </a:fillStyleLst>
      <a:lnStyleLst>
        <a:ln w="19050" cap="flat" cmpd="sng" algn="ctr">
          <a:solidFill>
            <a:schemeClr val="phClr">
              <a:shade val="95000"/>
            </a:schemeClr>
          </a:solidFill>
          <a:prstDash val="solid"/>
        </a:ln>
        <a:ln w="31750" cap="flat" cmpd="sng" algn="ctr">
          <a:solidFill>
            <a:schemeClr val="phClr">
              <a:shade val="95000"/>
              <a:satMod val="110000"/>
            </a:schemeClr>
          </a:solidFill>
          <a:prstDash val="solid"/>
        </a:ln>
        <a:ln w="57150" cap="flat" cmpd="dbl" algn="ctr">
          <a:solidFill>
            <a:schemeClr val="phClr">
              <a:shade val="95000"/>
              <a:satMod val="130000"/>
            </a:schemeClr>
          </a:solidFill>
          <a:prstDash val="solid"/>
        </a:ln>
      </a:lnStyleLst>
      <a:effectStyleLst>
        <a:effectStyle>
          <a:effectLst>
            <a:outerShdw blurRad="63500" dist="25400" dir="5400000" sx="101000" sy="101000" algn="ctr" rotWithShape="0">
              <a:srgbClr val="000000">
                <a:alpha val="50000"/>
              </a:srgbClr>
            </a:outerShdw>
          </a:effectLst>
        </a:effectStyle>
        <a:effectStyle>
          <a:effectLst>
            <a:outerShdw blurRad="63500" dist="12700" dir="5400000" sx="101000" sy="101000" algn="ctr" rotWithShape="0">
              <a:srgbClr val="000000">
                <a:alpha val="50000"/>
              </a:srgbClr>
            </a:outerShdw>
            <a:reflection blurRad="12700" stA="26000" endPos="15000" dist="19050" dir="5400000" sy="-100000" rotWithShape="0"/>
          </a:effectLst>
        </a:effectStyle>
        <a:effectStyle>
          <a:effectLst>
            <a:innerShdw blurRad="101600" dist="12700">
              <a:srgbClr val="000000">
                <a:alpha val="35000"/>
              </a:srgbClr>
            </a:innerShdw>
            <a:reflection blurRad="12700" stA="26000" endPos="25000" dist="19050" dir="5400000" sy="-100000" rotWithShape="0"/>
          </a:effectLst>
          <a:scene3d>
            <a:camera prst="orthographicFront">
              <a:rot lat="0" lon="0" rev="0"/>
            </a:camera>
            <a:lightRig rig="twoPt" dir="t">
              <a:rot lat="0" lon="0" rev="5400000"/>
            </a:lightRig>
          </a:scene3d>
          <a:sp3d>
            <a:bevelT w="38100" prst="coolSlant"/>
          </a:sp3d>
        </a:effectStyle>
      </a:effectStyleLst>
      <a:bgFillStyleLst>
        <a:solidFill>
          <a:schemeClr val="phClr"/>
        </a:solidFill>
        <a:gradFill rotWithShape="1">
          <a:gsLst>
            <a:gs pos="0">
              <a:schemeClr val="phClr">
                <a:tint val="80000"/>
                <a:satMod val="250000"/>
              </a:schemeClr>
            </a:gs>
            <a:gs pos="40000">
              <a:schemeClr val="phClr">
                <a:tint val="90000"/>
                <a:shade val="80000"/>
                <a:satMod val="200000"/>
              </a:schemeClr>
            </a:gs>
            <a:gs pos="100000">
              <a:schemeClr val="phClr">
                <a:shade val="20000"/>
                <a:satMod val="175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Infinity</Template>
  <TotalTime>897</TotalTime>
  <Words>2752</Words>
  <Application>Microsoft Office PowerPoint</Application>
  <PresentationFormat>On-screen Show (4:3)</PresentationFormat>
  <Paragraphs>250</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Infinity</vt:lpstr>
      <vt:lpstr>Introduction to Metaphysics</vt:lpstr>
      <vt:lpstr>History of Metaphysics</vt:lpstr>
      <vt:lpstr>Classical Metaphysics</vt:lpstr>
      <vt:lpstr>Metaphysical Realism</vt:lpstr>
      <vt:lpstr>Aristotle’s Metaphysics</vt:lpstr>
      <vt:lpstr>Three Basic Positions</vt:lpstr>
      <vt:lpstr>Metaphysical Realism</vt:lpstr>
      <vt:lpstr>Platonic Realism</vt:lpstr>
      <vt:lpstr>Aristotelian Realism</vt:lpstr>
      <vt:lpstr>Aristotle: Entelechy</vt:lpstr>
      <vt:lpstr>Aristotle: Entelechy</vt:lpstr>
      <vt:lpstr>Middle Platonism</vt:lpstr>
      <vt:lpstr>Middle Platonism</vt:lpstr>
      <vt:lpstr>Middle Platonism</vt:lpstr>
      <vt:lpstr>Middle Platonism</vt:lpstr>
      <vt:lpstr>Augustinian Realism</vt:lpstr>
      <vt:lpstr>Middle Platonism</vt:lpstr>
      <vt:lpstr>Conceptualism</vt:lpstr>
      <vt:lpstr>Thomistic Realism</vt:lpstr>
      <vt:lpstr>Thomistic Realism</vt:lpstr>
      <vt:lpstr>Thomistic Realism</vt:lpstr>
      <vt:lpstr>Metaphysical Realism</vt:lpstr>
      <vt:lpstr>Metaphysical Nominalism</vt:lpstr>
      <vt:lpstr>Metaphysical Nominalism</vt:lpstr>
      <vt:lpstr>Metaphysical Nominalism</vt:lpstr>
      <vt:lpstr>Metaphysical Nominalism</vt:lpstr>
      <vt:lpstr>Metaphysical Nominalism</vt:lpstr>
      <vt:lpstr>Metaphysical Nominalism</vt:lpstr>
      <vt:lpstr>Metaphysical Nominalism</vt:lpstr>
      <vt:lpstr>Metaphysical Nominalism</vt:lpstr>
      <vt:lpstr>Idealism: Realist</vt:lpstr>
      <vt:lpstr>Idealism: Nominalist</vt:lpstr>
      <vt:lpstr>States of Affairs</vt:lpstr>
      <vt:lpstr>Possible Worlds</vt:lpstr>
      <vt:lpstr>History of Metaphysics</vt:lpstr>
      <vt:lpstr>Possible Worlds: Ruth Barcan Marcus</vt:lpstr>
      <vt:lpstr>Possible Worlds: Saul Kripke</vt:lpstr>
      <vt:lpstr>Possible worlds: David Lewis</vt:lpstr>
      <vt:lpstr>Possible Worlds: David M. Armstrong</vt:lpstr>
      <vt:lpstr>Possible Worlds: Alvin Plantinga</vt:lpstr>
      <vt:lpstr>Parts and Wholes</vt:lpstr>
      <vt:lpstr>Identity of Indiscernables</vt:lpstr>
      <vt:lpstr>Philosophy of Mind</vt:lpstr>
      <vt:lpstr>Philosophy of Mind</vt:lpstr>
      <vt:lpstr>Philosophy of Mind</vt:lpstr>
      <vt:lpstr>Sub Disciplines of Metaphysics</vt:lpstr>
    </vt:vector>
  </TitlesOfParts>
  <Company>SWBTS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Metaphysics</dc:title>
  <dc:creator>cmitchell</dc:creator>
  <cp:lastModifiedBy>craig mitchell</cp:lastModifiedBy>
  <cp:revision>89</cp:revision>
  <dcterms:created xsi:type="dcterms:W3CDTF">2009-06-30T16:29:27Z</dcterms:created>
  <dcterms:modified xsi:type="dcterms:W3CDTF">2021-10-31T02:40:18Z</dcterms:modified>
</cp:coreProperties>
</file>