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01"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348D4-50FC-40A0-8F5D-6DE250B5EE43}" type="doc">
      <dgm:prSet loTypeId="urn:microsoft.com/office/officeart/2005/8/layout/pyramid1" loCatId="pyramid" qsTypeId="urn:microsoft.com/office/officeart/2005/8/quickstyle/simple1" qsCatId="simple" csTypeId="urn:microsoft.com/office/officeart/2005/8/colors/accent1_2" csCatId="accent1" phldr="1"/>
      <dgm:spPr/>
    </dgm:pt>
    <dgm:pt modelId="{7F8997D0-C8DA-463E-A879-5E3CBEE7B4D1}">
      <dgm:prSet phldrT="[Text]"/>
      <dgm:spPr/>
      <dgm:t>
        <a:bodyPr/>
        <a:lstStyle/>
        <a:p>
          <a:r>
            <a:rPr lang="en-US" dirty="0" smtClean="0"/>
            <a:t>The Village</a:t>
          </a:r>
          <a:endParaRPr lang="en-US" dirty="0"/>
        </a:p>
      </dgm:t>
    </dgm:pt>
    <dgm:pt modelId="{569D1F90-874B-4C08-A60C-96A39C35669F}" type="parTrans" cxnId="{4C063D7C-7B76-42F6-AACD-43186E6DC5B1}">
      <dgm:prSet/>
      <dgm:spPr/>
      <dgm:t>
        <a:bodyPr/>
        <a:lstStyle/>
        <a:p>
          <a:endParaRPr lang="en-US"/>
        </a:p>
      </dgm:t>
    </dgm:pt>
    <dgm:pt modelId="{239A2F4C-CCA6-445A-8127-8D94E2901674}" type="sibTrans" cxnId="{4C063D7C-7B76-42F6-AACD-43186E6DC5B1}">
      <dgm:prSet/>
      <dgm:spPr/>
      <dgm:t>
        <a:bodyPr/>
        <a:lstStyle/>
        <a:p>
          <a:endParaRPr lang="en-US"/>
        </a:p>
      </dgm:t>
    </dgm:pt>
    <dgm:pt modelId="{5F41ED5D-51BF-4383-AD95-9EC6CB0E76DD}">
      <dgm:prSet phldrT="[Text]"/>
      <dgm:spPr/>
      <dgm:t>
        <a:bodyPr/>
        <a:lstStyle/>
        <a:p>
          <a:r>
            <a:rPr lang="en-US" dirty="0" smtClean="0"/>
            <a:t>The Clan</a:t>
          </a:r>
          <a:endParaRPr lang="en-US" dirty="0"/>
        </a:p>
      </dgm:t>
    </dgm:pt>
    <dgm:pt modelId="{E34555FA-0A6B-4148-9C67-7DD3818E85F8}" type="parTrans" cxnId="{BB777CB5-07B7-445C-902D-5F30EFBC9633}">
      <dgm:prSet/>
      <dgm:spPr/>
      <dgm:t>
        <a:bodyPr/>
        <a:lstStyle/>
        <a:p>
          <a:endParaRPr lang="en-US"/>
        </a:p>
      </dgm:t>
    </dgm:pt>
    <dgm:pt modelId="{AE573468-F7CD-4F6B-80FA-41FC355C8E7B}" type="sibTrans" cxnId="{BB777CB5-07B7-445C-902D-5F30EFBC9633}">
      <dgm:prSet/>
      <dgm:spPr/>
      <dgm:t>
        <a:bodyPr/>
        <a:lstStyle/>
        <a:p>
          <a:endParaRPr lang="en-US"/>
        </a:p>
      </dgm:t>
    </dgm:pt>
    <dgm:pt modelId="{F12AAA13-B8E6-4A50-B2E8-66F52A385663}">
      <dgm:prSet phldrT="[Text]"/>
      <dgm:spPr/>
      <dgm:t>
        <a:bodyPr/>
        <a:lstStyle/>
        <a:p>
          <a:r>
            <a:rPr lang="en-US" dirty="0" smtClean="0"/>
            <a:t>The Family</a:t>
          </a:r>
          <a:endParaRPr lang="en-US" dirty="0"/>
        </a:p>
      </dgm:t>
    </dgm:pt>
    <dgm:pt modelId="{89512C6E-8EAC-45EE-9CDA-1FFAC9232282}" type="parTrans" cxnId="{04690844-D88E-428A-96F8-848A9DD03B78}">
      <dgm:prSet/>
      <dgm:spPr/>
      <dgm:t>
        <a:bodyPr/>
        <a:lstStyle/>
        <a:p>
          <a:endParaRPr lang="en-US"/>
        </a:p>
      </dgm:t>
    </dgm:pt>
    <dgm:pt modelId="{F546E622-6FAC-4777-BEE6-206C420799F4}" type="sibTrans" cxnId="{04690844-D88E-428A-96F8-848A9DD03B78}">
      <dgm:prSet/>
      <dgm:spPr/>
      <dgm:t>
        <a:bodyPr/>
        <a:lstStyle/>
        <a:p>
          <a:endParaRPr lang="en-US"/>
        </a:p>
      </dgm:t>
    </dgm:pt>
    <dgm:pt modelId="{3F2CDE39-D625-4863-92F4-63719C825A34}" type="pres">
      <dgm:prSet presAssocID="{711348D4-50FC-40A0-8F5D-6DE250B5EE43}" presName="Name0" presStyleCnt="0">
        <dgm:presLayoutVars>
          <dgm:dir/>
          <dgm:animLvl val="lvl"/>
          <dgm:resizeHandles val="exact"/>
        </dgm:presLayoutVars>
      </dgm:prSet>
      <dgm:spPr/>
    </dgm:pt>
    <dgm:pt modelId="{69256CED-ACB8-4091-99BB-097E8F455B1C}" type="pres">
      <dgm:prSet presAssocID="{7F8997D0-C8DA-463E-A879-5E3CBEE7B4D1}" presName="Name8" presStyleCnt="0"/>
      <dgm:spPr/>
    </dgm:pt>
    <dgm:pt modelId="{F163A715-5404-4BF4-8472-FFA2F9D5AB99}" type="pres">
      <dgm:prSet presAssocID="{7F8997D0-C8DA-463E-A879-5E3CBEE7B4D1}" presName="level" presStyleLbl="node1" presStyleIdx="0" presStyleCnt="3">
        <dgm:presLayoutVars>
          <dgm:chMax val="1"/>
          <dgm:bulletEnabled val="1"/>
        </dgm:presLayoutVars>
      </dgm:prSet>
      <dgm:spPr/>
      <dgm:t>
        <a:bodyPr/>
        <a:lstStyle/>
        <a:p>
          <a:endParaRPr lang="en-US"/>
        </a:p>
      </dgm:t>
    </dgm:pt>
    <dgm:pt modelId="{963D18C0-845E-44D3-B819-602D610C6E7C}" type="pres">
      <dgm:prSet presAssocID="{7F8997D0-C8DA-463E-A879-5E3CBEE7B4D1}" presName="levelTx" presStyleLbl="revTx" presStyleIdx="0" presStyleCnt="0">
        <dgm:presLayoutVars>
          <dgm:chMax val="1"/>
          <dgm:bulletEnabled val="1"/>
        </dgm:presLayoutVars>
      </dgm:prSet>
      <dgm:spPr/>
      <dgm:t>
        <a:bodyPr/>
        <a:lstStyle/>
        <a:p>
          <a:endParaRPr lang="en-US"/>
        </a:p>
      </dgm:t>
    </dgm:pt>
    <dgm:pt modelId="{F4618919-F3B3-4764-B4AB-E4BF96460B9D}" type="pres">
      <dgm:prSet presAssocID="{5F41ED5D-51BF-4383-AD95-9EC6CB0E76DD}" presName="Name8" presStyleCnt="0"/>
      <dgm:spPr/>
    </dgm:pt>
    <dgm:pt modelId="{2A4B9FB4-66E7-447B-B54D-8B9A2B1D766F}" type="pres">
      <dgm:prSet presAssocID="{5F41ED5D-51BF-4383-AD95-9EC6CB0E76DD}" presName="level" presStyleLbl="node1" presStyleIdx="1" presStyleCnt="3">
        <dgm:presLayoutVars>
          <dgm:chMax val="1"/>
          <dgm:bulletEnabled val="1"/>
        </dgm:presLayoutVars>
      </dgm:prSet>
      <dgm:spPr/>
      <dgm:t>
        <a:bodyPr/>
        <a:lstStyle/>
        <a:p>
          <a:endParaRPr lang="en-US"/>
        </a:p>
      </dgm:t>
    </dgm:pt>
    <dgm:pt modelId="{BCAF2DCB-8E89-4E34-8EB9-637114F286EA}" type="pres">
      <dgm:prSet presAssocID="{5F41ED5D-51BF-4383-AD95-9EC6CB0E76DD}" presName="levelTx" presStyleLbl="revTx" presStyleIdx="0" presStyleCnt="0">
        <dgm:presLayoutVars>
          <dgm:chMax val="1"/>
          <dgm:bulletEnabled val="1"/>
        </dgm:presLayoutVars>
      </dgm:prSet>
      <dgm:spPr/>
      <dgm:t>
        <a:bodyPr/>
        <a:lstStyle/>
        <a:p>
          <a:endParaRPr lang="en-US"/>
        </a:p>
      </dgm:t>
    </dgm:pt>
    <dgm:pt modelId="{8CF06216-B00A-4111-ADCF-2F7AF4FF88BA}" type="pres">
      <dgm:prSet presAssocID="{F12AAA13-B8E6-4A50-B2E8-66F52A385663}" presName="Name8" presStyleCnt="0"/>
      <dgm:spPr/>
    </dgm:pt>
    <dgm:pt modelId="{01E66C03-97F1-448D-9A05-69732CA159EF}" type="pres">
      <dgm:prSet presAssocID="{F12AAA13-B8E6-4A50-B2E8-66F52A385663}" presName="level" presStyleLbl="node1" presStyleIdx="2" presStyleCnt="3">
        <dgm:presLayoutVars>
          <dgm:chMax val="1"/>
          <dgm:bulletEnabled val="1"/>
        </dgm:presLayoutVars>
      </dgm:prSet>
      <dgm:spPr/>
      <dgm:t>
        <a:bodyPr/>
        <a:lstStyle/>
        <a:p>
          <a:endParaRPr lang="en-US"/>
        </a:p>
      </dgm:t>
    </dgm:pt>
    <dgm:pt modelId="{A12A2850-3998-4EE2-A5E5-6E6A41F2598B}" type="pres">
      <dgm:prSet presAssocID="{F12AAA13-B8E6-4A50-B2E8-66F52A385663}" presName="levelTx" presStyleLbl="revTx" presStyleIdx="0" presStyleCnt="0">
        <dgm:presLayoutVars>
          <dgm:chMax val="1"/>
          <dgm:bulletEnabled val="1"/>
        </dgm:presLayoutVars>
      </dgm:prSet>
      <dgm:spPr/>
      <dgm:t>
        <a:bodyPr/>
        <a:lstStyle/>
        <a:p>
          <a:endParaRPr lang="en-US"/>
        </a:p>
      </dgm:t>
    </dgm:pt>
  </dgm:ptLst>
  <dgm:cxnLst>
    <dgm:cxn modelId="{B5518EFB-32BE-4088-BEBC-484C7F5677FD}" type="presOf" srcId="{F12AAA13-B8E6-4A50-B2E8-66F52A385663}" destId="{01E66C03-97F1-448D-9A05-69732CA159EF}" srcOrd="0" destOrd="0" presId="urn:microsoft.com/office/officeart/2005/8/layout/pyramid1"/>
    <dgm:cxn modelId="{04690844-D88E-428A-96F8-848A9DD03B78}" srcId="{711348D4-50FC-40A0-8F5D-6DE250B5EE43}" destId="{F12AAA13-B8E6-4A50-B2E8-66F52A385663}" srcOrd="2" destOrd="0" parTransId="{89512C6E-8EAC-45EE-9CDA-1FFAC9232282}" sibTransId="{F546E622-6FAC-4777-BEE6-206C420799F4}"/>
    <dgm:cxn modelId="{41FBBBCA-2EB8-44A7-8F24-D6BCF82245EA}" type="presOf" srcId="{5F41ED5D-51BF-4383-AD95-9EC6CB0E76DD}" destId="{BCAF2DCB-8E89-4E34-8EB9-637114F286EA}" srcOrd="1" destOrd="0" presId="urn:microsoft.com/office/officeart/2005/8/layout/pyramid1"/>
    <dgm:cxn modelId="{84FE7CB0-FD7B-4705-A65F-CCCAFB6B0C45}" type="presOf" srcId="{7F8997D0-C8DA-463E-A879-5E3CBEE7B4D1}" destId="{963D18C0-845E-44D3-B819-602D610C6E7C}" srcOrd="1" destOrd="0" presId="urn:microsoft.com/office/officeart/2005/8/layout/pyramid1"/>
    <dgm:cxn modelId="{A0DCDE2D-CFDA-44E2-B077-DC8FC70FF5C5}" type="presOf" srcId="{7F8997D0-C8DA-463E-A879-5E3CBEE7B4D1}" destId="{F163A715-5404-4BF4-8472-FFA2F9D5AB99}" srcOrd="0" destOrd="0" presId="urn:microsoft.com/office/officeart/2005/8/layout/pyramid1"/>
    <dgm:cxn modelId="{5D4D52E7-460B-421F-9958-7A6C82D9C877}" type="presOf" srcId="{F12AAA13-B8E6-4A50-B2E8-66F52A385663}" destId="{A12A2850-3998-4EE2-A5E5-6E6A41F2598B}" srcOrd="1" destOrd="0" presId="urn:microsoft.com/office/officeart/2005/8/layout/pyramid1"/>
    <dgm:cxn modelId="{4C063D7C-7B76-42F6-AACD-43186E6DC5B1}" srcId="{711348D4-50FC-40A0-8F5D-6DE250B5EE43}" destId="{7F8997D0-C8DA-463E-A879-5E3CBEE7B4D1}" srcOrd="0" destOrd="0" parTransId="{569D1F90-874B-4C08-A60C-96A39C35669F}" sibTransId="{239A2F4C-CCA6-445A-8127-8D94E2901674}"/>
    <dgm:cxn modelId="{944BE852-ED30-4EB3-8AE8-67C3AEC14AA1}" type="presOf" srcId="{5F41ED5D-51BF-4383-AD95-9EC6CB0E76DD}" destId="{2A4B9FB4-66E7-447B-B54D-8B9A2B1D766F}" srcOrd="0" destOrd="0" presId="urn:microsoft.com/office/officeart/2005/8/layout/pyramid1"/>
    <dgm:cxn modelId="{BB777CB5-07B7-445C-902D-5F30EFBC9633}" srcId="{711348D4-50FC-40A0-8F5D-6DE250B5EE43}" destId="{5F41ED5D-51BF-4383-AD95-9EC6CB0E76DD}" srcOrd="1" destOrd="0" parTransId="{E34555FA-0A6B-4148-9C67-7DD3818E85F8}" sibTransId="{AE573468-F7CD-4F6B-80FA-41FC355C8E7B}"/>
    <dgm:cxn modelId="{4864B232-6E47-44AF-A702-D93AE75A8897}" type="presOf" srcId="{711348D4-50FC-40A0-8F5D-6DE250B5EE43}" destId="{3F2CDE39-D625-4863-92F4-63719C825A34}" srcOrd="0" destOrd="0" presId="urn:microsoft.com/office/officeart/2005/8/layout/pyramid1"/>
    <dgm:cxn modelId="{9A735E8B-3E69-4B6F-9AE1-C787DC5CFEC0}" type="presParOf" srcId="{3F2CDE39-D625-4863-92F4-63719C825A34}" destId="{69256CED-ACB8-4091-99BB-097E8F455B1C}" srcOrd="0" destOrd="0" presId="urn:microsoft.com/office/officeart/2005/8/layout/pyramid1"/>
    <dgm:cxn modelId="{790A8EFC-CDDE-4835-A792-4BC47DB91979}" type="presParOf" srcId="{69256CED-ACB8-4091-99BB-097E8F455B1C}" destId="{F163A715-5404-4BF4-8472-FFA2F9D5AB99}" srcOrd="0" destOrd="0" presId="urn:microsoft.com/office/officeart/2005/8/layout/pyramid1"/>
    <dgm:cxn modelId="{6E3F96EC-F019-49FC-8AB5-0B97A929160D}" type="presParOf" srcId="{69256CED-ACB8-4091-99BB-097E8F455B1C}" destId="{963D18C0-845E-44D3-B819-602D610C6E7C}" srcOrd="1" destOrd="0" presId="urn:microsoft.com/office/officeart/2005/8/layout/pyramid1"/>
    <dgm:cxn modelId="{0FCA0345-D896-4B50-BEA9-CDD24EECEEF9}" type="presParOf" srcId="{3F2CDE39-D625-4863-92F4-63719C825A34}" destId="{F4618919-F3B3-4764-B4AB-E4BF96460B9D}" srcOrd="1" destOrd="0" presId="urn:microsoft.com/office/officeart/2005/8/layout/pyramid1"/>
    <dgm:cxn modelId="{A6A3E8F4-B0B1-4B3F-83E2-680721D0EE25}" type="presParOf" srcId="{F4618919-F3B3-4764-B4AB-E4BF96460B9D}" destId="{2A4B9FB4-66E7-447B-B54D-8B9A2B1D766F}" srcOrd="0" destOrd="0" presId="urn:microsoft.com/office/officeart/2005/8/layout/pyramid1"/>
    <dgm:cxn modelId="{A051C052-8600-446D-899A-EE4A87B86A1D}" type="presParOf" srcId="{F4618919-F3B3-4764-B4AB-E4BF96460B9D}" destId="{BCAF2DCB-8E89-4E34-8EB9-637114F286EA}" srcOrd="1" destOrd="0" presId="urn:microsoft.com/office/officeart/2005/8/layout/pyramid1"/>
    <dgm:cxn modelId="{9ABE3FDD-4C66-481C-A7C6-E6BBCE6D4632}" type="presParOf" srcId="{3F2CDE39-D625-4863-92F4-63719C825A34}" destId="{8CF06216-B00A-4111-ADCF-2F7AF4FF88BA}" srcOrd="2" destOrd="0" presId="urn:microsoft.com/office/officeart/2005/8/layout/pyramid1"/>
    <dgm:cxn modelId="{242E958D-7920-43AD-8B53-7ADEBCABF192}" type="presParOf" srcId="{8CF06216-B00A-4111-ADCF-2F7AF4FF88BA}" destId="{01E66C03-97F1-448D-9A05-69732CA159EF}" srcOrd="0" destOrd="0" presId="urn:microsoft.com/office/officeart/2005/8/layout/pyramid1"/>
    <dgm:cxn modelId="{4ED6300D-BD9D-4C95-9BC4-6EA849B03728}" type="presParOf" srcId="{8CF06216-B00A-4111-ADCF-2F7AF4FF88BA}" destId="{A12A2850-3998-4EE2-A5E5-6E6A41F2598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E785D-5744-4983-A39B-B6907ADB976C}" type="doc">
      <dgm:prSet loTypeId="urn:microsoft.com/office/officeart/2005/8/layout/pyramid1" loCatId="pyramid" qsTypeId="urn:microsoft.com/office/officeart/2005/8/quickstyle/simple1" qsCatId="simple" csTypeId="urn:microsoft.com/office/officeart/2005/8/colors/accent1_2" csCatId="accent1" phldr="1"/>
      <dgm:spPr/>
    </dgm:pt>
    <dgm:pt modelId="{83FC7C12-7D13-4103-8AAF-2A9B8B812313}">
      <dgm:prSet phldrT="[Text]"/>
      <dgm:spPr/>
      <dgm:t>
        <a:bodyPr/>
        <a:lstStyle/>
        <a:p>
          <a:r>
            <a:rPr lang="en-US" dirty="0" smtClean="0"/>
            <a:t>The City</a:t>
          </a:r>
          <a:endParaRPr lang="en-US" dirty="0"/>
        </a:p>
      </dgm:t>
    </dgm:pt>
    <dgm:pt modelId="{CAFEFEA5-E725-4942-AF91-837CF7BB4478}" type="parTrans" cxnId="{41311756-52AC-45CE-9FF2-5ECEC72A9828}">
      <dgm:prSet/>
      <dgm:spPr/>
    </dgm:pt>
    <dgm:pt modelId="{2A04940B-6DC9-4F6C-9DA6-45F5A9CA1534}" type="sibTrans" cxnId="{41311756-52AC-45CE-9FF2-5ECEC72A9828}">
      <dgm:prSet/>
      <dgm:spPr/>
    </dgm:pt>
    <dgm:pt modelId="{3C03AF1A-3336-4576-B28A-EF10400FB499}">
      <dgm:prSet phldrT="[Text]"/>
      <dgm:spPr/>
      <dgm:t>
        <a:bodyPr/>
        <a:lstStyle/>
        <a:p>
          <a:r>
            <a:rPr lang="en-US" dirty="0" smtClean="0"/>
            <a:t>Villages</a:t>
          </a:r>
          <a:endParaRPr lang="en-US" dirty="0"/>
        </a:p>
      </dgm:t>
    </dgm:pt>
    <dgm:pt modelId="{E4E3BC48-029D-4C97-8B7A-34BFAEC1F36F}" type="parTrans" cxnId="{591CB754-29FB-478C-A05C-279F6FAB6EF6}">
      <dgm:prSet/>
      <dgm:spPr/>
    </dgm:pt>
    <dgm:pt modelId="{114F24AF-559C-487E-93DE-90510C6DF8A1}" type="sibTrans" cxnId="{591CB754-29FB-478C-A05C-279F6FAB6EF6}">
      <dgm:prSet/>
      <dgm:spPr/>
    </dgm:pt>
    <dgm:pt modelId="{9C71ADD5-F924-4661-8BBD-BE62D61BD005}">
      <dgm:prSet phldrT="[Text]"/>
      <dgm:spPr/>
      <dgm:t>
        <a:bodyPr/>
        <a:lstStyle/>
        <a:p>
          <a:r>
            <a:rPr lang="en-US" dirty="0" smtClean="0"/>
            <a:t>Households</a:t>
          </a:r>
          <a:endParaRPr lang="en-US" dirty="0"/>
        </a:p>
      </dgm:t>
    </dgm:pt>
    <dgm:pt modelId="{246F80FE-7343-428B-A86A-E049F0A6B84C}" type="parTrans" cxnId="{33A8F077-9B12-4654-A3D9-71486E6CF4D8}">
      <dgm:prSet/>
      <dgm:spPr/>
    </dgm:pt>
    <dgm:pt modelId="{B728C179-4D59-473D-9D7D-31F6A499E71A}" type="sibTrans" cxnId="{33A8F077-9B12-4654-A3D9-71486E6CF4D8}">
      <dgm:prSet/>
      <dgm:spPr/>
    </dgm:pt>
    <dgm:pt modelId="{869ECBAE-4323-4A86-AD82-D15E72FD41C6}" type="pres">
      <dgm:prSet presAssocID="{E74E785D-5744-4983-A39B-B6907ADB976C}" presName="Name0" presStyleCnt="0">
        <dgm:presLayoutVars>
          <dgm:dir/>
          <dgm:animLvl val="lvl"/>
          <dgm:resizeHandles val="exact"/>
        </dgm:presLayoutVars>
      </dgm:prSet>
      <dgm:spPr/>
    </dgm:pt>
    <dgm:pt modelId="{7BE4E8B7-8944-4EC5-BD2E-B79A7AC43FA4}" type="pres">
      <dgm:prSet presAssocID="{83FC7C12-7D13-4103-8AAF-2A9B8B812313}" presName="Name8" presStyleCnt="0"/>
      <dgm:spPr/>
    </dgm:pt>
    <dgm:pt modelId="{DD4E47D9-96F5-4F7F-988B-33CE97AE0255}" type="pres">
      <dgm:prSet presAssocID="{83FC7C12-7D13-4103-8AAF-2A9B8B812313}" presName="level" presStyleLbl="node1" presStyleIdx="0" presStyleCnt="3">
        <dgm:presLayoutVars>
          <dgm:chMax val="1"/>
          <dgm:bulletEnabled val="1"/>
        </dgm:presLayoutVars>
      </dgm:prSet>
      <dgm:spPr/>
      <dgm:t>
        <a:bodyPr/>
        <a:lstStyle/>
        <a:p>
          <a:endParaRPr lang="en-US"/>
        </a:p>
      </dgm:t>
    </dgm:pt>
    <dgm:pt modelId="{1CA0A39A-4FC5-4164-BCD8-1FC1A89563DE}" type="pres">
      <dgm:prSet presAssocID="{83FC7C12-7D13-4103-8AAF-2A9B8B812313}" presName="levelTx" presStyleLbl="revTx" presStyleIdx="0" presStyleCnt="0">
        <dgm:presLayoutVars>
          <dgm:chMax val="1"/>
          <dgm:bulletEnabled val="1"/>
        </dgm:presLayoutVars>
      </dgm:prSet>
      <dgm:spPr/>
      <dgm:t>
        <a:bodyPr/>
        <a:lstStyle/>
        <a:p>
          <a:endParaRPr lang="en-US"/>
        </a:p>
      </dgm:t>
    </dgm:pt>
    <dgm:pt modelId="{3944796D-66E8-4BD5-9099-87D665986708}" type="pres">
      <dgm:prSet presAssocID="{3C03AF1A-3336-4576-B28A-EF10400FB499}" presName="Name8" presStyleCnt="0"/>
      <dgm:spPr/>
    </dgm:pt>
    <dgm:pt modelId="{D0BF3B7C-3CD1-43BE-A234-D6768CAE5136}" type="pres">
      <dgm:prSet presAssocID="{3C03AF1A-3336-4576-B28A-EF10400FB499}" presName="level" presStyleLbl="node1" presStyleIdx="1" presStyleCnt="3">
        <dgm:presLayoutVars>
          <dgm:chMax val="1"/>
          <dgm:bulletEnabled val="1"/>
        </dgm:presLayoutVars>
      </dgm:prSet>
      <dgm:spPr/>
      <dgm:t>
        <a:bodyPr/>
        <a:lstStyle/>
        <a:p>
          <a:endParaRPr lang="en-US"/>
        </a:p>
      </dgm:t>
    </dgm:pt>
    <dgm:pt modelId="{7DD37787-DB9F-474C-8F1D-A5698854AEAE}" type="pres">
      <dgm:prSet presAssocID="{3C03AF1A-3336-4576-B28A-EF10400FB499}" presName="levelTx" presStyleLbl="revTx" presStyleIdx="0" presStyleCnt="0">
        <dgm:presLayoutVars>
          <dgm:chMax val="1"/>
          <dgm:bulletEnabled val="1"/>
        </dgm:presLayoutVars>
      </dgm:prSet>
      <dgm:spPr/>
      <dgm:t>
        <a:bodyPr/>
        <a:lstStyle/>
        <a:p>
          <a:endParaRPr lang="en-US"/>
        </a:p>
      </dgm:t>
    </dgm:pt>
    <dgm:pt modelId="{D284F49F-EB9C-4930-91C9-0FFD93A1CCD3}" type="pres">
      <dgm:prSet presAssocID="{9C71ADD5-F924-4661-8BBD-BE62D61BD005}" presName="Name8" presStyleCnt="0"/>
      <dgm:spPr/>
    </dgm:pt>
    <dgm:pt modelId="{84855E12-5404-48DA-97F6-AEB390B46A97}" type="pres">
      <dgm:prSet presAssocID="{9C71ADD5-F924-4661-8BBD-BE62D61BD005}" presName="level" presStyleLbl="node1" presStyleIdx="2" presStyleCnt="3">
        <dgm:presLayoutVars>
          <dgm:chMax val="1"/>
          <dgm:bulletEnabled val="1"/>
        </dgm:presLayoutVars>
      </dgm:prSet>
      <dgm:spPr/>
      <dgm:t>
        <a:bodyPr/>
        <a:lstStyle/>
        <a:p>
          <a:endParaRPr lang="en-US"/>
        </a:p>
      </dgm:t>
    </dgm:pt>
    <dgm:pt modelId="{0F85CF34-2D11-4E6F-9405-353441218ABE}" type="pres">
      <dgm:prSet presAssocID="{9C71ADD5-F924-4661-8BBD-BE62D61BD005}" presName="levelTx" presStyleLbl="revTx" presStyleIdx="0" presStyleCnt="0">
        <dgm:presLayoutVars>
          <dgm:chMax val="1"/>
          <dgm:bulletEnabled val="1"/>
        </dgm:presLayoutVars>
      </dgm:prSet>
      <dgm:spPr/>
      <dgm:t>
        <a:bodyPr/>
        <a:lstStyle/>
        <a:p>
          <a:endParaRPr lang="en-US"/>
        </a:p>
      </dgm:t>
    </dgm:pt>
  </dgm:ptLst>
  <dgm:cxnLst>
    <dgm:cxn modelId="{41311756-52AC-45CE-9FF2-5ECEC72A9828}" srcId="{E74E785D-5744-4983-A39B-B6907ADB976C}" destId="{83FC7C12-7D13-4103-8AAF-2A9B8B812313}" srcOrd="0" destOrd="0" parTransId="{CAFEFEA5-E725-4942-AF91-837CF7BB4478}" sibTransId="{2A04940B-6DC9-4F6C-9DA6-45F5A9CA1534}"/>
    <dgm:cxn modelId="{7D1EEBA7-4913-4F21-82FC-1A37C03D1BC8}" type="presOf" srcId="{83FC7C12-7D13-4103-8AAF-2A9B8B812313}" destId="{DD4E47D9-96F5-4F7F-988B-33CE97AE0255}" srcOrd="0" destOrd="0" presId="urn:microsoft.com/office/officeart/2005/8/layout/pyramid1"/>
    <dgm:cxn modelId="{BD978330-2E95-4963-BB84-EB21C8CF3431}" type="presOf" srcId="{3C03AF1A-3336-4576-B28A-EF10400FB499}" destId="{7DD37787-DB9F-474C-8F1D-A5698854AEAE}" srcOrd="1" destOrd="0" presId="urn:microsoft.com/office/officeart/2005/8/layout/pyramid1"/>
    <dgm:cxn modelId="{E6C3EF5C-CE68-4DF9-B7B7-C68C802812B4}" type="presOf" srcId="{3C03AF1A-3336-4576-B28A-EF10400FB499}" destId="{D0BF3B7C-3CD1-43BE-A234-D6768CAE5136}" srcOrd="0" destOrd="0" presId="urn:microsoft.com/office/officeart/2005/8/layout/pyramid1"/>
    <dgm:cxn modelId="{33A8F077-9B12-4654-A3D9-71486E6CF4D8}" srcId="{E74E785D-5744-4983-A39B-B6907ADB976C}" destId="{9C71ADD5-F924-4661-8BBD-BE62D61BD005}" srcOrd="2" destOrd="0" parTransId="{246F80FE-7343-428B-A86A-E049F0A6B84C}" sibTransId="{B728C179-4D59-473D-9D7D-31F6A499E71A}"/>
    <dgm:cxn modelId="{44BB6128-8366-4CF4-9037-79ACB9D0A79B}" type="presOf" srcId="{E74E785D-5744-4983-A39B-B6907ADB976C}" destId="{869ECBAE-4323-4A86-AD82-D15E72FD41C6}" srcOrd="0" destOrd="0" presId="urn:microsoft.com/office/officeart/2005/8/layout/pyramid1"/>
    <dgm:cxn modelId="{478752DC-9DED-47BF-BFDF-31F649C7F089}" type="presOf" srcId="{83FC7C12-7D13-4103-8AAF-2A9B8B812313}" destId="{1CA0A39A-4FC5-4164-BCD8-1FC1A89563DE}" srcOrd="1" destOrd="0" presId="urn:microsoft.com/office/officeart/2005/8/layout/pyramid1"/>
    <dgm:cxn modelId="{355A9959-DAB9-400E-8762-1D11758780D8}" type="presOf" srcId="{9C71ADD5-F924-4661-8BBD-BE62D61BD005}" destId="{0F85CF34-2D11-4E6F-9405-353441218ABE}" srcOrd="1" destOrd="0" presId="urn:microsoft.com/office/officeart/2005/8/layout/pyramid1"/>
    <dgm:cxn modelId="{591CB754-29FB-478C-A05C-279F6FAB6EF6}" srcId="{E74E785D-5744-4983-A39B-B6907ADB976C}" destId="{3C03AF1A-3336-4576-B28A-EF10400FB499}" srcOrd="1" destOrd="0" parTransId="{E4E3BC48-029D-4C97-8B7A-34BFAEC1F36F}" sibTransId="{114F24AF-559C-487E-93DE-90510C6DF8A1}"/>
    <dgm:cxn modelId="{79146569-0367-4D26-9A94-845CDEE2FB72}" type="presOf" srcId="{9C71ADD5-F924-4661-8BBD-BE62D61BD005}" destId="{84855E12-5404-48DA-97F6-AEB390B46A97}" srcOrd="0" destOrd="0" presId="urn:microsoft.com/office/officeart/2005/8/layout/pyramid1"/>
    <dgm:cxn modelId="{392ACAB3-4F3F-40C2-B732-87DF82ECA3AD}" type="presParOf" srcId="{869ECBAE-4323-4A86-AD82-D15E72FD41C6}" destId="{7BE4E8B7-8944-4EC5-BD2E-B79A7AC43FA4}" srcOrd="0" destOrd="0" presId="urn:microsoft.com/office/officeart/2005/8/layout/pyramid1"/>
    <dgm:cxn modelId="{3834F795-868E-4A9D-8788-62C0E6A74A5B}" type="presParOf" srcId="{7BE4E8B7-8944-4EC5-BD2E-B79A7AC43FA4}" destId="{DD4E47D9-96F5-4F7F-988B-33CE97AE0255}" srcOrd="0" destOrd="0" presId="urn:microsoft.com/office/officeart/2005/8/layout/pyramid1"/>
    <dgm:cxn modelId="{98D44639-56C8-4270-8C57-AE432969F8E4}" type="presParOf" srcId="{7BE4E8B7-8944-4EC5-BD2E-B79A7AC43FA4}" destId="{1CA0A39A-4FC5-4164-BCD8-1FC1A89563DE}" srcOrd="1" destOrd="0" presId="urn:microsoft.com/office/officeart/2005/8/layout/pyramid1"/>
    <dgm:cxn modelId="{9459824A-1968-4807-BD81-877EEB7276AF}" type="presParOf" srcId="{869ECBAE-4323-4A86-AD82-D15E72FD41C6}" destId="{3944796D-66E8-4BD5-9099-87D665986708}" srcOrd="1" destOrd="0" presId="urn:microsoft.com/office/officeart/2005/8/layout/pyramid1"/>
    <dgm:cxn modelId="{66296938-1A75-4CA0-9469-418304ACD814}" type="presParOf" srcId="{3944796D-66E8-4BD5-9099-87D665986708}" destId="{D0BF3B7C-3CD1-43BE-A234-D6768CAE5136}" srcOrd="0" destOrd="0" presId="urn:microsoft.com/office/officeart/2005/8/layout/pyramid1"/>
    <dgm:cxn modelId="{5CF3F927-2CE3-47C5-968A-F3E3D884DC36}" type="presParOf" srcId="{3944796D-66E8-4BD5-9099-87D665986708}" destId="{7DD37787-DB9F-474C-8F1D-A5698854AEAE}" srcOrd="1" destOrd="0" presId="urn:microsoft.com/office/officeart/2005/8/layout/pyramid1"/>
    <dgm:cxn modelId="{C9A956F3-E80F-4DDE-8F7E-3F6337741BA9}" type="presParOf" srcId="{869ECBAE-4323-4A86-AD82-D15E72FD41C6}" destId="{D284F49F-EB9C-4930-91C9-0FFD93A1CCD3}" srcOrd="2" destOrd="0" presId="urn:microsoft.com/office/officeart/2005/8/layout/pyramid1"/>
    <dgm:cxn modelId="{22C7590C-CD07-45CF-927E-AF341362D62E}" type="presParOf" srcId="{D284F49F-EB9C-4930-91C9-0FFD93A1CCD3}" destId="{84855E12-5404-48DA-97F6-AEB390B46A97}" srcOrd="0" destOrd="0" presId="urn:microsoft.com/office/officeart/2005/8/layout/pyramid1"/>
    <dgm:cxn modelId="{930D45F9-CDCE-40E0-A35F-C420C31BD511}" type="presParOf" srcId="{D284F49F-EB9C-4930-91C9-0FFD93A1CCD3}" destId="{0F85CF34-2D11-4E6F-9405-353441218ABE}"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270FD8-59F1-4B9F-B7F8-364AFE89C8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71C58F6-7195-471C-83CF-7CA96AF57D17}">
      <dgm:prSet phldrT="[Text]"/>
      <dgm:spPr/>
      <dgm:t>
        <a:bodyPr/>
        <a:lstStyle/>
        <a:p>
          <a:r>
            <a:rPr lang="en-US" dirty="0" smtClean="0"/>
            <a:t>Virtues</a:t>
          </a:r>
          <a:endParaRPr lang="en-US" dirty="0"/>
        </a:p>
      </dgm:t>
    </dgm:pt>
    <dgm:pt modelId="{84C70025-7F27-4671-8E49-BEB7AF1065F8}" type="parTrans" cxnId="{B193F870-6A85-4BD8-86ED-ACD8C696C63F}">
      <dgm:prSet/>
      <dgm:spPr/>
      <dgm:t>
        <a:bodyPr/>
        <a:lstStyle/>
        <a:p>
          <a:endParaRPr lang="en-US"/>
        </a:p>
      </dgm:t>
    </dgm:pt>
    <dgm:pt modelId="{D2007681-FD82-448D-854A-BA839302A84E}" type="sibTrans" cxnId="{B193F870-6A85-4BD8-86ED-ACD8C696C63F}">
      <dgm:prSet/>
      <dgm:spPr/>
      <dgm:t>
        <a:bodyPr/>
        <a:lstStyle/>
        <a:p>
          <a:endParaRPr lang="en-US"/>
        </a:p>
      </dgm:t>
    </dgm:pt>
    <dgm:pt modelId="{D0E23164-50E3-480E-9DD0-89FDF7D8C79A}">
      <dgm:prSet phldrT="[Text]"/>
      <dgm:spPr/>
      <dgm:t>
        <a:bodyPr/>
        <a:lstStyle/>
        <a:p>
          <a:r>
            <a:rPr lang="en-US" dirty="0" smtClean="0"/>
            <a:t>Moral</a:t>
          </a:r>
          <a:endParaRPr lang="en-US" dirty="0"/>
        </a:p>
      </dgm:t>
    </dgm:pt>
    <dgm:pt modelId="{7158CFC3-E5E9-4BCE-9560-2530252087B7}" type="parTrans" cxnId="{94528C3E-B5C9-492D-B056-277DF57B30CD}">
      <dgm:prSet/>
      <dgm:spPr/>
      <dgm:t>
        <a:bodyPr/>
        <a:lstStyle/>
        <a:p>
          <a:endParaRPr lang="en-US"/>
        </a:p>
      </dgm:t>
    </dgm:pt>
    <dgm:pt modelId="{0D9D9634-1FF5-4BD3-81EE-52177F06AAA5}" type="sibTrans" cxnId="{94528C3E-B5C9-492D-B056-277DF57B30CD}">
      <dgm:prSet/>
      <dgm:spPr/>
      <dgm:t>
        <a:bodyPr/>
        <a:lstStyle/>
        <a:p>
          <a:endParaRPr lang="en-US"/>
        </a:p>
      </dgm:t>
    </dgm:pt>
    <dgm:pt modelId="{D7AACD88-4EE1-402F-A831-1C238833F124}">
      <dgm:prSet phldrT="[Text]"/>
      <dgm:spPr/>
      <dgm:t>
        <a:bodyPr/>
        <a:lstStyle/>
        <a:p>
          <a:r>
            <a:rPr lang="en-US" dirty="0" smtClean="0"/>
            <a:t>Intellectual</a:t>
          </a:r>
          <a:endParaRPr lang="en-US" dirty="0"/>
        </a:p>
      </dgm:t>
    </dgm:pt>
    <dgm:pt modelId="{68724C1C-C165-424A-BA3A-CA1FC2592114}" type="parTrans" cxnId="{2002107A-EF2B-457F-938C-9EFE932027E6}">
      <dgm:prSet/>
      <dgm:spPr/>
      <dgm:t>
        <a:bodyPr/>
        <a:lstStyle/>
        <a:p>
          <a:endParaRPr lang="en-US"/>
        </a:p>
      </dgm:t>
    </dgm:pt>
    <dgm:pt modelId="{E472DD74-25B9-4B04-AF5C-3E60B323F4B4}" type="sibTrans" cxnId="{2002107A-EF2B-457F-938C-9EFE932027E6}">
      <dgm:prSet/>
      <dgm:spPr/>
      <dgm:t>
        <a:bodyPr/>
        <a:lstStyle/>
        <a:p>
          <a:endParaRPr lang="en-US"/>
        </a:p>
      </dgm:t>
    </dgm:pt>
    <dgm:pt modelId="{4CC99A7C-A38D-4158-90EC-53BE44B8ECA8}">
      <dgm:prSet phldrT="[Text]"/>
      <dgm:spPr/>
      <dgm:t>
        <a:bodyPr/>
        <a:lstStyle/>
        <a:p>
          <a:r>
            <a:rPr lang="en-US" dirty="0" smtClean="0"/>
            <a:t>Civic</a:t>
          </a:r>
          <a:endParaRPr lang="en-US" dirty="0"/>
        </a:p>
      </dgm:t>
    </dgm:pt>
    <dgm:pt modelId="{F2B872B5-C410-4E3A-B92B-9ED479455582}" type="parTrans" cxnId="{A735C712-8AA3-4129-BD73-F4E3FD61ED9B}">
      <dgm:prSet/>
      <dgm:spPr/>
      <dgm:t>
        <a:bodyPr/>
        <a:lstStyle/>
        <a:p>
          <a:endParaRPr lang="en-US"/>
        </a:p>
      </dgm:t>
    </dgm:pt>
    <dgm:pt modelId="{B2E71236-50F9-45BD-AFDF-06EADBC981E9}" type="sibTrans" cxnId="{A735C712-8AA3-4129-BD73-F4E3FD61ED9B}">
      <dgm:prSet/>
      <dgm:spPr/>
      <dgm:t>
        <a:bodyPr/>
        <a:lstStyle/>
        <a:p>
          <a:endParaRPr lang="en-US"/>
        </a:p>
      </dgm:t>
    </dgm:pt>
    <dgm:pt modelId="{BE8FD880-5610-4743-98B3-0196F039AADD}" type="pres">
      <dgm:prSet presAssocID="{B6270FD8-59F1-4B9F-B7F8-364AFE89C8FE}" presName="hierChild1" presStyleCnt="0">
        <dgm:presLayoutVars>
          <dgm:orgChart val="1"/>
          <dgm:chPref val="1"/>
          <dgm:dir/>
          <dgm:animOne val="branch"/>
          <dgm:animLvl val="lvl"/>
          <dgm:resizeHandles/>
        </dgm:presLayoutVars>
      </dgm:prSet>
      <dgm:spPr/>
      <dgm:t>
        <a:bodyPr/>
        <a:lstStyle/>
        <a:p>
          <a:endParaRPr lang="en-US"/>
        </a:p>
      </dgm:t>
    </dgm:pt>
    <dgm:pt modelId="{816967E5-6B42-423C-A82B-E1EC5E45D09D}" type="pres">
      <dgm:prSet presAssocID="{571C58F6-7195-471C-83CF-7CA96AF57D17}" presName="hierRoot1" presStyleCnt="0">
        <dgm:presLayoutVars>
          <dgm:hierBranch val="init"/>
        </dgm:presLayoutVars>
      </dgm:prSet>
      <dgm:spPr/>
    </dgm:pt>
    <dgm:pt modelId="{FB10DB0C-CBAF-4E6E-AB4B-15BFC22A0AD1}" type="pres">
      <dgm:prSet presAssocID="{571C58F6-7195-471C-83CF-7CA96AF57D17}" presName="rootComposite1" presStyleCnt="0"/>
      <dgm:spPr/>
    </dgm:pt>
    <dgm:pt modelId="{97B901B3-B055-4AF0-829F-26FBF796B506}" type="pres">
      <dgm:prSet presAssocID="{571C58F6-7195-471C-83CF-7CA96AF57D17}" presName="rootText1" presStyleLbl="node0" presStyleIdx="0" presStyleCnt="1">
        <dgm:presLayoutVars>
          <dgm:chPref val="3"/>
        </dgm:presLayoutVars>
      </dgm:prSet>
      <dgm:spPr/>
      <dgm:t>
        <a:bodyPr/>
        <a:lstStyle/>
        <a:p>
          <a:endParaRPr lang="en-US"/>
        </a:p>
      </dgm:t>
    </dgm:pt>
    <dgm:pt modelId="{3EDD3E09-9D1B-43EE-BEFE-FACBE012992C}" type="pres">
      <dgm:prSet presAssocID="{571C58F6-7195-471C-83CF-7CA96AF57D17}" presName="rootConnector1" presStyleLbl="node1" presStyleIdx="0" presStyleCnt="0"/>
      <dgm:spPr/>
      <dgm:t>
        <a:bodyPr/>
        <a:lstStyle/>
        <a:p>
          <a:endParaRPr lang="en-US"/>
        </a:p>
      </dgm:t>
    </dgm:pt>
    <dgm:pt modelId="{0FDEBB62-B247-4C11-92C3-636723A36BD4}" type="pres">
      <dgm:prSet presAssocID="{571C58F6-7195-471C-83CF-7CA96AF57D17}" presName="hierChild2" presStyleCnt="0"/>
      <dgm:spPr/>
    </dgm:pt>
    <dgm:pt modelId="{E2AE842A-0F85-4FA9-9BB8-BE5704316660}" type="pres">
      <dgm:prSet presAssocID="{7158CFC3-E5E9-4BCE-9560-2530252087B7}" presName="Name37" presStyleLbl="parChTrans1D2" presStyleIdx="0" presStyleCnt="3"/>
      <dgm:spPr/>
      <dgm:t>
        <a:bodyPr/>
        <a:lstStyle/>
        <a:p>
          <a:endParaRPr lang="en-US"/>
        </a:p>
      </dgm:t>
    </dgm:pt>
    <dgm:pt modelId="{A1B2B22F-863A-4ED1-A682-42F441BF0DB3}" type="pres">
      <dgm:prSet presAssocID="{D0E23164-50E3-480E-9DD0-89FDF7D8C79A}" presName="hierRoot2" presStyleCnt="0">
        <dgm:presLayoutVars>
          <dgm:hierBranch val="init"/>
        </dgm:presLayoutVars>
      </dgm:prSet>
      <dgm:spPr/>
    </dgm:pt>
    <dgm:pt modelId="{F202BE3D-EA42-4685-8B3B-6C874CAAC3DB}" type="pres">
      <dgm:prSet presAssocID="{D0E23164-50E3-480E-9DD0-89FDF7D8C79A}" presName="rootComposite" presStyleCnt="0"/>
      <dgm:spPr/>
    </dgm:pt>
    <dgm:pt modelId="{F7360BDD-DD4A-4225-8AAC-3B8F81E96C65}" type="pres">
      <dgm:prSet presAssocID="{D0E23164-50E3-480E-9DD0-89FDF7D8C79A}" presName="rootText" presStyleLbl="node2" presStyleIdx="0" presStyleCnt="3">
        <dgm:presLayoutVars>
          <dgm:chPref val="3"/>
        </dgm:presLayoutVars>
      </dgm:prSet>
      <dgm:spPr/>
      <dgm:t>
        <a:bodyPr/>
        <a:lstStyle/>
        <a:p>
          <a:endParaRPr lang="en-US"/>
        </a:p>
      </dgm:t>
    </dgm:pt>
    <dgm:pt modelId="{3758522A-C50A-40BA-ABF4-DD5788FD63AB}" type="pres">
      <dgm:prSet presAssocID="{D0E23164-50E3-480E-9DD0-89FDF7D8C79A}" presName="rootConnector" presStyleLbl="node2" presStyleIdx="0" presStyleCnt="3"/>
      <dgm:spPr/>
      <dgm:t>
        <a:bodyPr/>
        <a:lstStyle/>
        <a:p>
          <a:endParaRPr lang="en-US"/>
        </a:p>
      </dgm:t>
    </dgm:pt>
    <dgm:pt modelId="{E8D80CBC-8544-4ED6-B7BA-E0574475724B}" type="pres">
      <dgm:prSet presAssocID="{D0E23164-50E3-480E-9DD0-89FDF7D8C79A}" presName="hierChild4" presStyleCnt="0"/>
      <dgm:spPr/>
    </dgm:pt>
    <dgm:pt modelId="{85A7D7FB-544F-4582-9252-225086A2E838}" type="pres">
      <dgm:prSet presAssocID="{D0E23164-50E3-480E-9DD0-89FDF7D8C79A}" presName="hierChild5" presStyleCnt="0"/>
      <dgm:spPr/>
    </dgm:pt>
    <dgm:pt modelId="{74C69EB3-5A18-459C-AF96-2BA3B8D4E7E1}" type="pres">
      <dgm:prSet presAssocID="{68724C1C-C165-424A-BA3A-CA1FC2592114}" presName="Name37" presStyleLbl="parChTrans1D2" presStyleIdx="1" presStyleCnt="3"/>
      <dgm:spPr/>
      <dgm:t>
        <a:bodyPr/>
        <a:lstStyle/>
        <a:p>
          <a:endParaRPr lang="en-US"/>
        </a:p>
      </dgm:t>
    </dgm:pt>
    <dgm:pt modelId="{45CE2FC1-4C78-4BC4-B511-62EAD91916FE}" type="pres">
      <dgm:prSet presAssocID="{D7AACD88-4EE1-402F-A831-1C238833F124}" presName="hierRoot2" presStyleCnt="0">
        <dgm:presLayoutVars>
          <dgm:hierBranch val="init"/>
        </dgm:presLayoutVars>
      </dgm:prSet>
      <dgm:spPr/>
    </dgm:pt>
    <dgm:pt modelId="{C8CBE240-E74F-4DA5-A08F-4712A7313C43}" type="pres">
      <dgm:prSet presAssocID="{D7AACD88-4EE1-402F-A831-1C238833F124}" presName="rootComposite" presStyleCnt="0"/>
      <dgm:spPr/>
    </dgm:pt>
    <dgm:pt modelId="{2A157387-C07E-44F3-B6C8-E99BA5B8AEE9}" type="pres">
      <dgm:prSet presAssocID="{D7AACD88-4EE1-402F-A831-1C238833F124}" presName="rootText" presStyleLbl="node2" presStyleIdx="1" presStyleCnt="3">
        <dgm:presLayoutVars>
          <dgm:chPref val="3"/>
        </dgm:presLayoutVars>
      </dgm:prSet>
      <dgm:spPr/>
      <dgm:t>
        <a:bodyPr/>
        <a:lstStyle/>
        <a:p>
          <a:endParaRPr lang="en-US"/>
        </a:p>
      </dgm:t>
    </dgm:pt>
    <dgm:pt modelId="{894A36FE-EFCD-4FF9-8524-45882DBFCC82}" type="pres">
      <dgm:prSet presAssocID="{D7AACD88-4EE1-402F-A831-1C238833F124}" presName="rootConnector" presStyleLbl="node2" presStyleIdx="1" presStyleCnt="3"/>
      <dgm:spPr/>
      <dgm:t>
        <a:bodyPr/>
        <a:lstStyle/>
        <a:p>
          <a:endParaRPr lang="en-US"/>
        </a:p>
      </dgm:t>
    </dgm:pt>
    <dgm:pt modelId="{D7307C8A-0DC1-48CC-A018-E401587B3444}" type="pres">
      <dgm:prSet presAssocID="{D7AACD88-4EE1-402F-A831-1C238833F124}" presName="hierChild4" presStyleCnt="0"/>
      <dgm:spPr/>
    </dgm:pt>
    <dgm:pt modelId="{1F6418F9-A331-476C-907D-627D59F3B12E}" type="pres">
      <dgm:prSet presAssocID="{D7AACD88-4EE1-402F-A831-1C238833F124}" presName="hierChild5" presStyleCnt="0"/>
      <dgm:spPr/>
    </dgm:pt>
    <dgm:pt modelId="{2A65A76F-D149-44D9-847C-362D2290D70C}" type="pres">
      <dgm:prSet presAssocID="{F2B872B5-C410-4E3A-B92B-9ED479455582}" presName="Name37" presStyleLbl="parChTrans1D2" presStyleIdx="2" presStyleCnt="3"/>
      <dgm:spPr/>
      <dgm:t>
        <a:bodyPr/>
        <a:lstStyle/>
        <a:p>
          <a:endParaRPr lang="en-US"/>
        </a:p>
      </dgm:t>
    </dgm:pt>
    <dgm:pt modelId="{AFB37952-A43B-4B21-BD3A-F2E2E2C5668D}" type="pres">
      <dgm:prSet presAssocID="{4CC99A7C-A38D-4158-90EC-53BE44B8ECA8}" presName="hierRoot2" presStyleCnt="0">
        <dgm:presLayoutVars>
          <dgm:hierBranch val="init"/>
        </dgm:presLayoutVars>
      </dgm:prSet>
      <dgm:spPr/>
    </dgm:pt>
    <dgm:pt modelId="{B159AC87-B55C-4946-A6A6-58F17E0BFC89}" type="pres">
      <dgm:prSet presAssocID="{4CC99A7C-A38D-4158-90EC-53BE44B8ECA8}" presName="rootComposite" presStyleCnt="0"/>
      <dgm:spPr/>
    </dgm:pt>
    <dgm:pt modelId="{30C680F2-AF22-4E0A-9A6B-F56123359C0A}" type="pres">
      <dgm:prSet presAssocID="{4CC99A7C-A38D-4158-90EC-53BE44B8ECA8}" presName="rootText" presStyleLbl="node2" presStyleIdx="2" presStyleCnt="3">
        <dgm:presLayoutVars>
          <dgm:chPref val="3"/>
        </dgm:presLayoutVars>
      </dgm:prSet>
      <dgm:spPr/>
      <dgm:t>
        <a:bodyPr/>
        <a:lstStyle/>
        <a:p>
          <a:endParaRPr lang="en-US"/>
        </a:p>
      </dgm:t>
    </dgm:pt>
    <dgm:pt modelId="{9326FBEB-5124-45EA-8058-8D4397EFB407}" type="pres">
      <dgm:prSet presAssocID="{4CC99A7C-A38D-4158-90EC-53BE44B8ECA8}" presName="rootConnector" presStyleLbl="node2" presStyleIdx="2" presStyleCnt="3"/>
      <dgm:spPr/>
      <dgm:t>
        <a:bodyPr/>
        <a:lstStyle/>
        <a:p>
          <a:endParaRPr lang="en-US"/>
        </a:p>
      </dgm:t>
    </dgm:pt>
    <dgm:pt modelId="{378DD057-0D77-45F4-8C3F-159B137E6162}" type="pres">
      <dgm:prSet presAssocID="{4CC99A7C-A38D-4158-90EC-53BE44B8ECA8}" presName="hierChild4" presStyleCnt="0"/>
      <dgm:spPr/>
    </dgm:pt>
    <dgm:pt modelId="{75B7696A-87C4-40A3-A978-9559A59EF97F}" type="pres">
      <dgm:prSet presAssocID="{4CC99A7C-A38D-4158-90EC-53BE44B8ECA8}" presName="hierChild5" presStyleCnt="0"/>
      <dgm:spPr/>
    </dgm:pt>
    <dgm:pt modelId="{9AF80916-B414-404E-9628-5ECBB80C9579}" type="pres">
      <dgm:prSet presAssocID="{571C58F6-7195-471C-83CF-7CA96AF57D17}" presName="hierChild3" presStyleCnt="0"/>
      <dgm:spPr/>
    </dgm:pt>
  </dgm:ptLst>
  <dgm:cxnLst>
    <dgm:cxn modelId="{A735C712-8AA3-4129-BD73-F4E3FD61ED9B}" srcId="{571C58F6-7195-471C-83CF-7CA96AF57D17}" destId="{4CC99A7C-A38D-4158-90EC-53BE44B8ECA8}" srcOrd="2" destOrd="0" parTransId="{F2B872B5-C410-4E3A-B92B-9ED479455582}" sibTransId="{B2E71236-50F9-45BD-AFDF-06EADBC981E9}"/>
    <dgm:cxn modelId="{94528C3E-B5C9-492D-B056-277DF57B30CD}" srcId="{571C58F6-7195-471C-83CF-7CA96AF57D17}" destId="{D0E23164-50E3-480E-9DD0-89FDF7D8C79A}" srcOrd="0" destOrd="0" parTransId="{7158CFC3-E5E9-4BCE-9560-2530252087B7}" sibTransId="{0D9D9634-1FF5-4BD3-81EE-52177F06AAA5}"/>
    <dgm:cxn modelId="{A475E005-BA7D-476E-9E5A-2E355C21338C}" type="presOf" srcId="{D0E23164-50E3-480E-9DD0-89FDF7D8C79A}" destId="{3758522A-C50A-40BA-ABF4-DD5788FD63AB}" srcOrd="1" destOrd="0" presId="urn:microsoft.com/office/officeart/2005/8/layout/orgChart1"/>
    <dgm:cxn modelId="{98A6241B-BF6B-4A2D-9C91-AF8CE8E189A7}" type="presOf" srcId="{B6270FD8-59F1-4B9F-B7F8-364AFE89C8FE}" destId="{BE8FD880-5610-4743-98B3-0196F039AADD}" srcOrd="0" destOrd="0" presId="urn:microsoft.com/office/officeart/2005/8/layout/orgChart1"/>
    <dgm:cxn modelId="{D43D7E50-7FCC-4431-9426-765539DF4085}" type="presOf" srcId="{571C58F6-7195-471C-83CF-7CA96AF57D17}" destId="{3EDD3E09-9D1B-43EE-BEFE-FACBE012992C}" srcOrd="1" destOrd="0" presId="urn:microsoft.com/office/officeart/2005/8/layout/orgChart1"/>
    <dgm:cxn modelId="{F54E63B4-0107-4320-BA22-DDDEA43AE8DA}" type="presOf" srcId="{F2B872B5-C410-4E3A-B92B-9ED479455582}" destId="{2A65A76F-D149-44D9-847C-362D2290D70C}" srcOrd="0" destOrd="0" presId="urn:microsoft.com/office/officeart/2005/8/layout/orgChart1"/>
    <dgm:cxn modelId="{75D2A101-0FB7-4675-B37B-9DE93C3CDB46}" type="presOf" srcId="{571C58F6-7195-471C-83CF-7CA96AF57D17}" destId="{97B901B3-B055-4AF0-829F-26FBF796B506}" srcOrd="0" destOrd="0" presId="urn:microsoft.com/office/officeart/2005/8/layout/orgChart1"/>
    <dgm:cxn modelId="{2002107A-EF2B-457F-938C-9EFE932027E6}" srcId="{571C58F6-7195-471C-83CF-7CA96AF57D17}" destId="{D7AACD88-4EE1-402F-A831-1C238833F124}" srcOrd="1" destOrd="0" parTransId="{68724C1C-C165-424A-BA3A-CA1FC2592114}" sibTransId="{E472DD74-25B9-4B04-AF5C-3E60B323F4B4}"/>
    <dgm:cxn modelId="{841E5736-1200-4EE6-BBE7-C42D8C2F4C26}" type="presOf" srcId="{7158CFC3-E5E9-4BCE-9560-2530252087B7}" destId="{E2AE842A-0F85-4FA9-9BB8-BE5704316660}" srcOrd="0" destOrd="0" presId="urn:microsoft.com/office/officeart/2005/8/layout/orgChart1"/>
    <dgm:cxn modelId="{A8420984-281C-43AD-BDC1-AC56DAAE7DFA}" type="presOf" srcId="{4CC99A7C-A38D-4158-90EC-53BE44B8ECA8}" destId="{9326FBEB-5124-45EA-8058-8D4397EFB407}" srcOrd="1" destOrd="0" presId="urn:microsoft.com/office/officeart/2005/8/layout/orgChart1"/>
    <dgm:cxn modelId="{1D012E2F-7F10-4A48-9048-B5CD95571F95}" type="presOf" srcId="{D7AACD88-4EE1-402F-A831-1C238833F124}" destId="{2A157387-C07E-44F3-B6C8-E99BA5B8AEE9}" srcOrd="0" destOrd="0" presId="urn:microsoft.com/office/officeart/2005/8/layout/orgChart1"/>
    <dgm:cxn modelId="{658E9B98-0BCA-4442-B20B-436CAFA1C08B}" type="presOf" srcId="{D7AACD88-4EE1-402F-A831-1C238833F124}" destId="{894A36FE-EFCD-4FF9-8524-45882DBFCC82}" srcOrd="1" destOrd="0" presId="urn:microsoft.com/office/officeart/2005/8/layout/orgChart1"/>
    <dgm:cxn modelId="{58195CDB-80B0-4D49-8705-1337E3231EE7}" type="presOf" srcId="{68724C1C-C165-424A-BA3A-CA1FC2592114}" destId="{74C69EB3-5A18-459C-AF96-2BA3B8D4E7E1}" srcOrd="0" destOrd="0" presId="urn:microsoft.com/office/officeart/2005/8/layout/orgChart1"/>
    <dgm:cxn modelId="{B193F870-6A85-4BD8-86ED-ACD8C696C63F}" srcId="{B6270FD8-59F1-4B9F-B7F8-364AFE89C8FE}" destId="{571C58F6-7195-471C-83CF-7CA96AF57D17}" srcOrd="0" destOrd="0" parTransId="{84C70025-7F27-4671-8E49-BEB7AF1065F8}" sibTransId="{D2007681-FD82-448D-854A-BA839302A84E}"/>
    <dgm:cxn modelId="{EDD191E4-C776-4A62-93B8-029EBF81E72F}" type="presOf" srcId="{D0E23164-50E3-480E-9DD0-89FDF7D8C79A}" destId="{F7360BDD-DD4A-4225-8AAC-3B8F81E96C65}" srcOrd="0" destOrd="0" presId="urn:microsoft.com/office/officeart/2005/8/layout/orgChart1"/>
    <dgm:cxn modelId="{A9728177-D485-44A5-A07A-E61799477DE6}" type="presOf" srcId="{4CC99A7C-A38D-4158-90EC-53BE44B8ECA8}" destId="{30C680F2-AF22-4E0A-9A6B-F56123359C0A}" srcOrd="0" destOrd="0" presId="urn:microsoft.com/office/officeart/2005/8/layout/orgChart1"/>
    <dgm:cxn modelId="{2CD1BDC8-831C-4E59-B50A-094A2C117D21}" type="presParOf" srcId="{BE8FD880-5610-4743-98B3-0196F039AADD}" destId="{816967E5-6B42-423C-A82B-E1EC5E45D09D}" srcOrd="0" destOrd="0" presId="urn:microsoft.com/office/officeart/2005/8/layout/orgChart1"/>
    <dgm:cxn modelId="{9693BC43-F430-4F81-8E18-2BC4E191CD41}" type="presParOf" srcId="{816967E5-6B42-423C-A82B-E1EC5E45D09D}" destId="{FB10DB0C-CBAF-4E6E-AB4B-15BFC22A0AD1}" srcOrd="0" destOrd="0" presId="urn:microsoft.com/office/officeart/2005/8/layout/orgChart1"/>
    <dgm:cxn modelId="{18D1033C-E109-45D9-8399-66CA4428A29E}" type="presParOf" srcId="{FB10DB0C-CBAF-4E6E-AB4B-15BFC22A0AD1}" destId="{97B901B3-B055-4AF0-829F-26FBF796B506}" srcOrd="0" destOrd="0" presId="urn:microsoft.com/office/officeart/2005/8/layout/orgChart1"/>
    <dgm:cxn modelId="{BD660D17-5AD2-4947-89F1-34685E406ABD}" type="presParOf" srcId="{FB10DB0C-CBAF-4E6E-AB4B-15BFC22A0AD1}" destId="{3EDD3E09-9D1B-43EE-BEFE-FACBE012992C}" srcOrd="1" destOrd="0" presId="urn:microsoft.com/office/officeart/2005/8/layout/orgChart1"/>
    <dgm:cxn modelId="{BF1906C7-06D3-43E0-96C6-B7AD60D6B9A2}" type="presParOf" srcId="{816967E5-6B42-423C-A82B-E1EC5E45D09D}" destId="{0FDEBB62-B247-4C11-92C3-636723A36BD4}" srcOrd="1" destOrd="0" presId="urn:microsoft.com/office/officeart/2005/8/layout/orgChart1"/>
    <dgm:cxn modelId="{85E0F09C-DC82-4217-AD55-59B4746C8CC8}" type="presParOf" srcId="{0FDEBB62-B247-4C11-92C3-636723A36BD4}" destId="{E2AE842A-0F85-4FA9-9BB8-BE5704316660}" srcOrd="0" destOrd="0" presId="urn:microsoft.com/office/officeart/2005/8/layout/orgChart1"/>
    <dgm:cxn modelId="{A60A0F55-60BD-4D06-9540-3984EED75F22}" type="presParOf" srcId="{0FDEBB62-B247-4C11-92C3-636723A36BD4}" destId="{A1B2B22F-863A-4ED1-A682-42F441BF0DB3}" srcOrd="1" destOrd="0" presId="urn:microsoft.com/office/officeart/2005/8/layout/orgChart1"/>
    <dgm:cxn modelId="{75D51AD5-2B78-48DF-88C3-A6CFCCBD0653}" type="presParOf" srcId="{A1B2B22F-863A-4ED1-A682-42F441BF0DB3}" destId="{F202BE3D-EA42-4685-8B3B-6C874CAAC3DB}" srcOrd="0" destOrd="0" presId="urn:microsoft.com/office/officeart/2005/8/layout/orgChart1"/>
    <dgm:cxn modelId="{BC31BB6D-657E-4670-8FE8-8EDA637568C9}" type="presParOf" srcId="{F202BE3D-EA42-4685-8B3B-6C874CAAC3DB}" destId="{F7360BDD-DD4A-4225-8AAC-3B8F81E96C65}" srcOrd="0" destOrd="0" presId="urn:microsoft.com/office/officeart/2005/8/layout/orgChart1"/>
    <dgm:cxn modelId="{00B9A699-853A-4C7D-BE03-5C1C2466B770}" type="presParOf" srcId="{F202BE3D-EA42-4685-8B3B-6C874CAAC3DB}" destId="{3758522A-C50A-40BA-ABF4-DD5788FD63AB}" srcOrd="1" destOrd="0" presId="urn:microsoft.com/office/officeart/2005/8/layout/orgChart1"/>
    <dgm:cxn modelId="{8349CD6F-087A-41D2-9DE8-DA8BDEB9B2D0}" type="presParOf" srcId="{A1B2B22F-863A-4ED1-A682-42F441BF0DB3}" destId="{E8D80CBC-8544-4ED6-B7BA-E0574475724B}" srcOrd="1" destOrd="0" presId="urn:microsoft.com/office/officeart/2005/8/layout/orgChart1"/>
    <dgm:cxn modelId="{CAC4387C-40B6-4684-9456-AC43C19CAA57}" type="presParOf" srcId="{A1B2B22F-863A-4ED1-A682-42F441BF0DB3}" destId="{85A7D7FB-544F-4582-9252-225086A2E838}" srcOrd="2" destOrd="0" presId="urn:microsoft.com/office/officeart/2005/8/layout/orgChart1"/>
    <dgm:cxn modelId="{495F1F0F-2AED-42BA-979E-15D686D471B2}" type="presParOf" srcId="{0FDEBB62-B247-4C11-92C3-636723A36BD4}" destId="{74C69EB3-5A18-459C-AF96-2BA3B8D4E7E1}" srcOrd="2" destOrd="0" presId="urn:microsoft.com/office/officeart/2005/8/layout/orgChart1"/>
    <dgm:cxn modelId="{C6039EBB-B1A4-47C2-BD03-9B66DDE1DC06}" type="presParOf" srcId="{0FDEBB62-B247-4C11-92C3-636723A36BD4}" destId="{45CE2FC1-4C78-4BC4-B511-62EAD91916FE}" srcOrd="3" destOrd="0" presId="urn:microsoft.com/office/officeart/2005/8/layout/orgChart1"/>
    <dgm:cxn modelId="{8DB98FDA-4459-4EFB-A07A-DFBF7FCC0786}" type="presParOf" srcId="{45CE2FC1-4C78-4BC4-B511-62EAD91916FE}" destId="{C8CBE240-E74F-4DA5-A08F-4712A7313C43}" srcOrd="0" destOrd="0" presId="urn:microsoft.com/office/officeart/2005/8/layout/orgChart1"/>
    <dgm:cxn modelId="{2ECEFE6D-534C-40AF-8A90-0D7C85834CD8}" type="presParOf" srcId="{C8CBE240-E74F-4DA5-A08F-4712A7313C43}" destId="{2A157387-C07E-44F3-B6C8-E99BA5B8AEE9}" srcOrd="0" destOrd="0" presId="urn:microsoft.com/office/officeart/2005/8/layout/orgChart1"/>
    <dgm:cxn modelId="{9AE90DA4-32DE-462E-ACAA-68E117C965B1}" type="presParOf" srcId="{C8CBE240-E74F-4DA5-A08F-4712A7313C43}" destId="{894A36FE-EFCD-4FF9-8524-45882DBFCC82}" srcOrd="1" destOrd="0" presId="urn:microsoft.com/office/officeart/2005/8/layout/orgChart1"/>
    <dgm:cxn modelId="{582F1874-DB6D-41A2-B19D-3A20383291E6}" type="presParOf" srcId="{45CE2FC1-4C78-4BC4-B511-62EAD91916FE}" destId="{D7307C8A-0DC1-48CC-A018-E401587B3444}" srcOrd="1" destOrd="0" presId="urn:microsoft.com/office/officeart/2005/8/layout/orgChart1"/>
    <dgm:cxn modelId="{8619DE1F-6905-4346-8F8D-AF91E0734FBD}" type="presParOf" srcId="{45CE2FC1-4C78-4BC4-B511-62EAD91916FE}" destId="{1F6418F9-A331-476C-907D-627D59F3B12E}" srcOrd="2" destOrd="0" presId="urn:microsoft.com/office/officeart/2005/8/layout/orgChart1"/>
    <dgm:cxn modelId="{60B123BD-B741-4011-9B50-9E2AE3A3F613}" type="presParOf" srcId="{0FDEBB62-B247-4C11-92C3-636723A36BD4}" destId="{2A65A76F-D149-44D9-847C-362D2290D70C}" srcOrd="4" destOrd="0" presId="urn:microsoft.com/office/officeart/2005/8/layout/orgChart1"/>
    <dgm:cxn modelId="{94F3F8A3-08FB-4445-85ED-CF795AA4E9C9}" type="presParOf" srcId="{0FDEBB62-B247-4C11-92C3-636723A36BD4}" destId="{AFB37952-A43B-4B21-BD3A-F2E2E2C5668D}" srcOrd="5" destOrd="0" presId="urn:microsoft.com/office/officeart/2005/8/layout/orgChart1"/>
    <dgm:cxn modelId="{22862DE5-B9B9-4A35-A7E4-D6C72E85C8DF}" type="presParOf" srcId="{AFB37952-A43B-4B21-BD3A-F2E2E2C5668D}" destId="{B159AC87-B55C-4946-A6A6-58F17E0BFC89}" srcOrd="0" destOrd="0" presId="urn:microsoft.com/office/officeart/2005/8/layout/orgChart1"/>
    <dgm:cxn modelId="{75885D72-4A06-4E13-9C82-A4E5D1AF2038}" type="presParOf" srcId="{B159AC87-B55C-4946-A6A6-58F17E0BFC89}" destId="{30C680F2-AF22-4E0A-9A6B-F56123359C0A}" srcOrd="0" destOrd="0" presId="urn:microsoft.com/office/officeart/2005/8/layout/orgChart1"/>
    <dgm:cxn modelId="{FD6690FD-222E-4437-AFE4-B4FFADF0DE22}" type="presParOf" srcId="{B159AC87-B55C-4946-A6A6-58F17E0BFC89}" destId="{9326FBEB-5124-45EA-8058-8D4397EFB407}" srcOrd="1" destOrd="0" presId="urn:microsoft.com/office/officeart/2005/8/layout/orgChart1"/>
    <dgm:cxn modelId="{0836EF26-0B7B-4E7E-84AD-277BF3C3178E}" type="presParOf" srcId="{AFB37952-A43B-4B21-BD3A-F2E2E2C5668D}" destId="{378DD057-0D77-45F4-8C3F-159B137E6162}" srcOrd="1" destOrd="0" presId="urn:microsoft.com/office/officeart/2005/8/layout/orgChart1"/>
    <dgm:cxn modelId="{7B1CE76D-C0D9-477E-A229-83301276F638}" type="presParOf" srcId="{AFB37952-A43B-4B21-BD3A-F2E2E2C5668D}" destId="{75B7696A-87C4-40A3-A978-9559A59EF97F}" srcOrd="2" destOrd="0" presId="urn:microsoft.com/office/officeart/2005/8/layout/orgChart1"/>
    <dgm:cxn modelId="{38F9BA73-3EDE-4C96-95E5-E6F11EC66184}" type="presParOf" srcId="{816967E5-6B42-423C-A82B-E1EC5E45D09D}" destId="{9AF80916-B414-404E-9628-5ECBB80C957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3A715-5404-4BF4-8472-FFA2F9D5AB99}">
      <dsp:nvSpPr>
        <dsp:cNvPr id="0" name=""/>
        <dsp:cNvSpPr/>
      </dsp:nvSpPr>
      <dsp:spPr>
        <a:xfrm>
          <a:off x="2743199" y="0"/>
          <a:ext cx="2743200" cy="1463145"/>
        </a:xfrm>
        <a:prstGeom prst="trapezoid">
          <a:avLst>
            <a:gd name="adj" fmla="val 937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t>The Village</a:t>
          </a:r>
          <a:endParaRPr lang="en-US" sz="4800" kern="1200" dirty="0"/>
        </a:p>
      </dsp:txBody>
      <dsp:txXfrm>
        <a:off x="2743199" y="0"/>
        <a:ext cx="2743200" cy="1463145"/>
      </dsp:txXfrm>
    </dsp:sp>
    <dsp:sp modelId="{2A4B9FB4-66E7-447B-B54D-8B9A2B1D766F}">
      <dsp:nvSpPr>
        <dsp:cNvPr id="0" name=""/>
        <dsp:cNvSpPr/>
      </dsp:nvSpPr>
      <dsp:spPr>
        <a:xfrm>
          <a:off x="1371599" y="1463145"/>
          <a:ext cx="5486400" cy="1463145"/>
        </a:xfrm>
        <a:prstGeom prst="trapezoid">
          <a:avLst>
            <a:gd name="adj" fmla="val 937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t>The Clan</a:t>
          </a:r>
          <a:endParaRPr lang="en-US" sz="4800" kern="1200" dirty="0"/>
        </a:p>
      </dsp:txBody>
      <dsp:txXfrm>
        <a:off x="2331719" y="1463145"/>
        <a:ext cx="3566160" cy="1463145"/>
      </dsp:txXfrm>
    </dsp:sp>
    <dsp:sp modelId="{01E66C03-97F1-448D-9A05-69732CA159EF}">
      <dsp:nvSpPr>
        <dsp:cNvPr id="0" name=""/>
        <dsp:cNvSpPr/>
      </dsp:nvSpPr>
      <dsp:spPr>
        <a:xfrm>
          <a:off x="0" y="2926291"/>
          <a:ext cx="8229600" cy="1463145"/>
        </a:xfrm>
        <a:prstGeom prst="trapezoid">
          <a:avLst>
            <a:gd name="adj" fmla="val 937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t>The Family</a:t>
          </a:r>
          <a:endParaRPr lang="en-US" sz="4800" kern="1200" dirty="0"/>
        </a:p>
      </dsp:txBody>
      <dsp:txXfrm>
        <a:off x="1440179" y="2926291"/>
        <a:ext cx="5349240" cy="14631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E47D9-96F5-4F7F-988B-33CE97AE0255}">
      <dsp:nvSpPr>
        <dsp:cNvPr id="0" name=""/>
        <dsp:cNvSpPr/>
      </dsp:nvSpPr>
      <dsp:spPr>
        <a:xfrm>
          <a:off x="2743199" y="0"/>
          <a:ext cx="2743200" cy="1463145"/>
        </a:xfrm>
        <a:prstGeom prst="trapezoid">
          <a:avLst>
            <a:gd name="adj" fmla="val 937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smtClean="0"/>
            <a:t>The City</a:t>
          </a:r>
          <a:endParaRPr lang="en-US" sz="6100" kern="1200" dirty="0"/>
        </a:p>
      </dsp:txBody>
      <dsp:txXfrm>
        <a:off x="2743199" y="0"/>
        <a:ext cx="2743200" cy="1463145"/>
      </dsp:txXfrm>
    </dsp:sp>
    <dsp:sp modelId="{D0BF3B7C-3CD1-43BE-A234-D6768CAE5136}">
      <dsp:nvSpPr>
        <dsp:cNvPr id="0" name=""/>
        <dsp:cNvSpPr/>
      </dsp:nvSpPr>
      <dsp:spPr>
        <a:xfrm>
          <a:off x="1371599" y="1463145"/>
          <a:ext cx="5486400" cy="1463145"/>
        </a:xfrm>
        <a:prstGeom prst="trapezoid">
          <a:avLst>
            <a:gd name="adj" fmla="val 937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smtClean="0"/>
            <a:t>Villages</a:t>
          </a:r>
          <a:endParaRPr lang="en-US" sz="6100" kern="1200" dirty="0"/>
        </a:p>
      </dsp:txBody>
      <dsp:txXfrm>
        <a:off x="2331719" y="1463145"/>
        <a:ext cx="3566160" cy="1463145"/>
      </dsp:txXfrm>
    </dsp:sp>
    <dsp:sp modelId="{84855E12-5404-48DA-97F6-AEB390B46A97}">
      <dsp:nvSpPr>
        <dsp:cNvPr id="0" name=""/>
        <dsp:cNvSpPr/>
      </dsp:nvSpPr>
      <dsp:spPr>
        <a:xfrm>
          <a:off x="0" y="2926291"/>
          <a:ext cx="8229600" cy="1463145"/>
        </a:xfrm>
        <a:prstGeom prst="trapezoid">
          <a:avLst>
            <a:gd name="adj" fmla="val 93743"/>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r>
            <a:rPr lang="en-US" sz="6100" kern="1200" dirty="0" smtClean="0"/>
            <a:t>Households</a:t>
          </a:r>
          <a:endParaRPr lang="en-US" sz="6100" kern="1200" dirty="0"/>
        </a:p>
      </dsp:txBody>
      <dsp:txXfrm>
        <a:off x="1440179" y="2926291"/>
        <a:ext cx="5349240" cy="14631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5A76F-D149-44D9-847C-362D2290D70C}">
      <dsp:nvSpPr>
        <dsp:cNvPr id="0" name=""/>
        <dsp:cNvSpPr/>
      </dsp:nvSpPr>
      <dsp:spPr>
        <a:xfrm>
          <a:off x="4114799" y="1942089"/>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C69EB3-5A18-459C-AF96-2BA3B8D4E7E1}">
      <dsp:nvSpPr>
        <dsp:cNvPr id="0" name=""/>
        <dsp:cNvSpPr/>
      </dsp:nvSpPr>
      <dsp:spPr>
        <a:xfrm>
          <a:off x="4069079" y="1942089"/>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AE842A-0F85-4FA9-9BB8-BE5704316660}">
      <dsp:nvSpPr>
        <dsp:cNvPr id="0" name=""/>
        <dsp:cNvSpPr/>
      </dsp:nvSpPr>
      <dsp:spPr>
        <a:xfrm>
          <a:off x="1203548" y="1942089"/>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B901B3-B055-4AF0-829F-26FBF796B506}">
      <dsp:nvSpPr>
        <dsp:cNvPr id="0" name=""/>
        <dsp:cNvSpPr/>
      </dsp:nvSpPr>
      <dsp:spPr>
        <a:xfrm>
          <a:off x="2911803" y="739092"/>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Virtues</a:t>
          </a:r>
          <a:endParaRPr lang="en-US" sz="4000" kern="1200" dirty="0"/>
        </a:p>
      </dsp:txBody>
      <dsp:txXfrm>
        <a:off x="2911803" y="739092"/>
        <a:ext cx="2405992" cy="1202996"/>
      </dsp:txXfrm>
    </dsp:sp>
    <dsp:sp modelId="{F7360BDD-DD4A-4225-8AAC-3B8F81E96C65}">
      <dsp:nvSpPr>
        <dsp:cNvPr id="0" name=""/>
        <dsp:cNvSpPr/>
      </dsp:nvSpPr>
      <dsp:spPr>
        <a:xfrm>
          <a:off x="552"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Moral</a:t>
          </a:r>
          <a:endParaRPr lang="en-US" sz="4000" kern="1200" dirty="0"/>
        </a:p>
      </dsp:txBody>
      <dsp:txXfrm>
        <a:off x="552" y="2447347"/>
        <a:ext cx="2405992" cy="1202996"/>
      </dsp:txXfrm>
    </dsp:sp>
    <dsp:sp modelId="{2A157387-C07E-44F3-B6C8-E99BA5B8AEE9}">
      <dsp:nvSpPr>
        <dsp:cNvPr id="0" name=""/>
        <dsp:cNvSpPr/>
      </dsp:nvSpPr>
      <dsp:spPr>
        <a:xfrm>
          <a:off x="2911803"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Intellectual</a:t>
          </a:r>
          <a:endParaRPr lang="en-US" sz="4000" kern="1200" dirty="0"/>
        </a:p>
      </dsp:txBody>
      <dsp:txXfrm>
        <a:off x="2911803" y="2447347"/>
        <a:ext cx="2405992" cy="1202996"/>
      </dsp:txXfrm>
    </dsp:sp>
    <dsp:sp modelId="{30C680F2-AF22-4E0A-9A6B-F56123359C0A}">
      <dsp:nvSpPr>
        <dsp:cNvPr id="0" name=""/>
        <dsp:cNvSpPr/>
      </dsp:nvSpPr>
      <dsp:spPr>
        <a:xfrm>
          <a:off x="5823054" y="2447347"/>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Civic</a:t>
          </a:r>
          <a:endParaRPr lang="en-US" sz="4000" kern="1200" dirty="0"/>
        </a:p>
      </dsp:txBody>
      <dsp:txXfrm>
        <a:off x="5823054" y="2447347"/>
        <a:ext cx="2405992" cy="12029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E03EDE-564F-4E6B-B1A6-53D7A0DDB5EC}" type="datetimeFigureOut">
              <a:rPr lang="en-US" smtClean="0"/>
              <a:t>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AC9FA-823F-4B76-8E4B-48D24370B0A3}" type="slidenum">
              <a:rPr lang="en-US" smtClean="0"/>
              <a:t>‹#›</a:t>
            </a:fld>
            <a:endParaRPr lang="en-US"/>
          </a:p>
        </p:txBody>
      </p:sp>
    </p:spTree>
    <p:extLst>
      <p:ext uri="{BB962C8B-B14F-4D97-AF65-F5344CB8AC3E}">
        <p14:creationId xmlns:p14="http://schemas.microsoft.com/office/powerpoint/2010/main" val="72669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AAE550-0EE3-48A4-8A28-5CC7BEC4B567}"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AE550-0EE3-48A4-8A28-5CC7BEC4B567}"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AAE550-0EE3-48A4-8A28-5CC7BEC4B567}"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AAE550-0EE3-48A4-8A28-5CC7BEC4B567}" type="datetimeFigureOut">
              <a:rPr lang="en-US" smtClean="0"/>
              <a:pPr/>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AAE550-0EE3-48A4-8A28-5CC7BEC4B567}" type="datetimeFigureOut">
              <a:rPr lang="en-US" smtClean="0"/>
              <a:pPr/>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AE550-0EE3-48A4-8A28-5CC7BEC4B567}" type="datetimeFigureOut">
              <a:rPr lang="en-US" smtClean="0"/>
              <a:pPr/>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AE550-0EE3-48A4-8A28-5CC7BEC4B567}"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AE550-0EE3-48A4-8A28-5CC7BEC4B567}"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474EA-2DA2-400C-A376-682E8E5B9E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AE550-0EE3-48A4-8A28-5CC7BEC4B567}" type="datetimeFigureOut">
              <a:rPr lang="en-US" smtClean="0"/>
              <a:pPr/>
              <a:t>11/8/2013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A474EA-2DA2-400C-A376-682E8E5B9E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6123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The City and the Good Life</a:t>
            </a:r>
            <a:endParaRPr lang="en-US" b="1" dirty="0"/>
          </a:p>
        </p:txBody>
      </p:sp>
      <p:sp>
        <p:nvSpPr>
          <p:cNvPr id="5" name="Text Placeholder 4"/>
          <p:cNvSpPr>
            <a:spLocks noGrp="1"/>
          </p:cNvSpPr>
          <p:nvPr>
            <p:ph type="body" idx="1"/>
          </p:nvPr>
        </p:nvSpPr>
        <p:spPr/>
        <p:txBody>
          <a:bodyPr/>
          <a:lstStyle/>
          <a:p>
            <a:pPr algn="ctr"/>
            <a:r>
              <a:rPr lang="en-US" dirty="0" smtClean="0"/>
              <a:t>Politics</a:t>
            </a:r>
            <a:endParaRPr lang="en-US" dirty="0"/>
          </a:p>
        </p:txBody>
      </p:sp>
      <p:sp>
        <p:nvSpPr>
          <p:cNvPr id="7" name="Text Placeholder 6"/>
          <p:cNvSpPr>
            <a:spLocks noGrp="1"/>
          </p:cNvSpPr>
          <p:nvPr>
            <p:ph type="body" sz="half" idx="3"/>
          </p:nvPr>
        </p:nvSpPr>
        <p:spPr/>
        <p:txBody>
          <a:bodyPr/>
          <a:lstStyle/>
          <a:p>
            <a:pPr algn="ctr"/>
            <a:r>
              <a:rPr lang="en-US" dirty="0" smtClean="0"/>
              <a:t>Economics</a:t>
            </a:r>
            <a:endParaRPr lang="en-US" dirty="0"/>
          </a:p>
        </p:txBody>
      </p:sp>
      <p:sp>
        <p:nvSpPr>
          <p:cNvPr id="6" name="Content Placeholder 5"/>
          <p:cNvSpPr>
            <a:spLocks noGrp="1"/>
          </p:cNvSpPr>
          <p:nvPr>
            <p:ph sz="quarter" idx="2"/>
          </p:nvPr>
        </p:nvSpPr>
        <p:spPr/>
        <p:txBody>
          <a:bodyPr>
            <a:normAutofit/>
          </a:bodyPr>
          <a:lstStyle/>
          <a:p>
            <a:r>
              <a:rPr lang="en-US" sz="3200" b="1" dirty="0" smtClean="0"/>
              <a:t>The common good is justice</a:t>
            </a:r>
          </a:p>
          <a:p>
            <a:r>
              <a:rPr lang="en-US" sz="3200" dirty="0" smtClean="0"/>
              <a:t>Political society is necessary to achieve justice</a:t>
            </a:r>
          </a:p>
          <a:p>
            <a:r>
              <a:rPr lang="en-US" sz="3200" dirty="0" smtClean="0"/>
              <a:t>Politics requires virtue</a:t>
            </a:r>
          </a:p>
          <a:p>
            <a:endParaRPr lang="en-US" sz="3200" dirty="0"/>
          </a:p>
        </p:txBody>
      </p:sp>
      <p:sp>
        <p:nvSpPr>
          <p:cNvPr id="8" name="Content Placeholder 7"/>
          <p:cNvSpPr>
            <a:spLocks noGrp="1"/>
          </p:cNvSpPr>
          <p:nvPr>
            <p:ph sz="quarter" idx="4"/>
          </p:nvPr>
        </p:nvSpPr>
        <p:spPr/>
        <p:txBody>
          <a:bodyPr>
            <a:noAutofit/>
          </a:bodyPr>
          <a:lstStyle/>
          <a:p>
            <a:r>
              <a:rPr lang="en-US" sz="2800" b="1" dirty="0" smtClean="0"/>
              <a:t>The common good is service to others through a division of labor.</a:t>
            </a:r>
          </a:p>
          <a:p>
            <a:r>
              <a:rPr lang="en-US" sz="2800" dirty="0" smtClean="0"/>
              <a:t>This allows for a diversity of skills, trades</a:t>
            </a:r>
          </a:p>
          <a:p>
            <a:r>
              <a:rPr lang="en-US" sz="2800" dirty="0" smtClean="0"/>
              <a:t>Economics requires virtue</a:t>
            </a:r>
            <a:endParaRPr lang="en-US" sz="2800" dirty="0"/>
          </a:p>
        </p:txBody>
      </p:sp>
    </p:spTree>
    <p:extLst>
      <p:ext uri="{BB962C8B-B14F-4D97-AF65-F5344CB8AC3E}">
        <p14:creationId xmlns:p14="http://schemas.microsoft.com/office/powerpoint/2010/main" val="203224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smtClean="0"/>
              <a:t>Aristotle on Virtue</a:t>
            </a:r>
            <a:endParaRPr lang="en-US" b="1" dirty="0"/>
          </a:p>
        </p:txBody>
      </p:sp>
      <p:graphicFrame>
        <p:nvGraphicFramePr>
          <p:cNvPr id="9" name="Content Placeholder 8"/>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438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Aristotle on the family</a:t>
            </a:r>
            <a:endParaRPr lang="en-US" dirty="0"/>
          </a:p>
        </p:txBody>
      </p:sp>
      <p:sp>
        <p:nvSpPr>
          <p:cNvPr id="3" name="Content Placeholder 2"/>
          <p:cNvSpPr>
            <a:spLocks noGrp="1"/>
          </p:cNvSpPr>
          <p:nvPr>
            <p:ph idx="1"/>
          </p:nvPr>
        </p:nvSpPr>
        <p:spPr/>
        <p:txBody>
          <a:bodyPr>
            <a:noAutofit/>
          </a:bodyPr>
          <a:lstStyle/>
          <a:p>
            <a:r>
              <a:rPr lang="en-US" sz="2800" dirty="0" smtClean="0"/>
              <a:t>Aristotle believed that natural families ensure that wives and children get the care that they need.</a:t>
            </a:r>
          </a:p>
          <a:p>
            <a:r>
              <a:rPr lang="en-US" sz="2800" dirty="0" smtClean="0"/>
              <a:t>Aristotle believed that families would teach their children virtues so that they would be productive members of society</a:t>
            </a:r>
          </a:p>
          <a:p>
            <a:r>
              <a:rPr lang="en-US" sz="2800" dirty="0" smtClean="0"/>
              <a:t>Aristotle believed that the state should pass laws to encourage virtue and thereby secure  healthy families and society</a:t>
            </a:r>
          </a:p>
          <a:p>
            <a:r>
              <a:rPr lang="en-US" sz="2800" dirty="0" smtClean="0"/>
              <a:t>Aristotle believed that one could have the civic virtues without having the cardinal (moral) virtues.</a:t>
            </a:r>
            <a:endParaRPr lang="en-US" sz="2800" dirty="0"/>
          </a:p>
        </p:txBody>
      </p:sp>
    </p:spTree>
    <p:extLst>
      <p:ext uri="{BB962C8B-B14F-4D97-AF65-F5344CB8AC3E}">
        <p14:creationId xmlns:p14="http://schemas.microsoft.com/office/powerpoint/2010/main" val="318564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Thomas Aquin</a:t>
            </a:r>
            <a:r>
              <a:rPr lang="en-US" dirty="0" smtClean="0"/>
              <a:t>as</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Aquinas generally agreed with Aristotle</a:t>
            </a:r>
          </a:p>
          <a:p>
            <a:r>
              <a:rPr lang="en-US" dirty="0" smtClean="0"/>
              <a:t>He disagreed with Aquinas about civic virtues.</a:t>
            </a:r>
          </a:p>
          <a:p>
            <a:r>
              <a:rPr lang="en-US" dirty="0" smtClean="0"/>
              <a:t>One cannot be a good statesman without being a good man</a:t>
            </a:r>
          </a:p>
          <a:p>
            <a:r>
              <a:rPr lang="en-US" dirty="0" smtClean="0"/>
              <a:t>Aquinas held to a biblical view of the family, politics and economics</a:t>
            </a:r>
            <a:endParaRPr lang="en-US" dirty="0"/>
          </a:p>
        </p:txBody>
      </p:sp>
      <p:pic>
        <p:nvPicPr>
          <p:cNvPr id="6" name="Content Placeholder 5" descr="St-thomas-aquinas.jpg"/>
          <p:cNvPicPr>
            <a:picLocks noGrp="1" noChangeAspect="1"/>
          </p:cNvPicPr>
          <p:nvPr>
            <p:ph sz="half" idx="2"/>
          </p:nvPr>
        </p:nvPicPr>
        <p:blipFill>
          <a:blip r:embed="rId2"/>
          <a:stretch>
            <a:fillRect/>
          </a:stretch>
        </p:blipFill>
        <p:spPr>
          <a:xfrm>
            <a:off x="5212630" y="1920875"/>
            <a:ext cx="2909739" cy="4433888"/>
          </a:xfrm>
        </p:spPr>
      </p:pic>
    </p:spTree>
    <p:extLst>
      <p:ext uri="{BB962C8B-B14F-4D97-AF65-F5344CB8AC3E}">
        <p14:creationId xmlns:p14="http://schemas.microsoft.com/office/powerpoint/2010/main" val="329211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Macroeconomic Theory</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Macroeconomic theory has four actors and three markets</a:t>
            </a:r>
          </a:p>
          <a:p>
            <a:r>
              <a:rPr lang="en-US" dirty="0" smtClean="0"/>
              <a:t>The actors include the household, the firm (or corporation), government and foreign countries.</a:t>
            </a:r>
          </a:p>
          <a:p>
            <a:r>
              <a:rPr lang="en-US" dirty="0" smtClean="0"/>
              <a:t>The three markets include: the factors (or workforce) market, the financial markets and the goods (or commodity) markets.</a:t>
            </a:r>
            <a:endParaRPr lang="en-US" dirty="0"/>
          </a:p>
        </p:txBody>
      </p:sp>
      <p:pic>
        <p:nvPicPr>
          <p:cNvPr id="7" name="Content Placeholder 6" descr="circulation-in-macroeconomics.png"/>
          <p:cNvPicPr>
            <a:picLocks noGrp="1" noChangeAspect="1"/>
          </p:cNvPicPr>
          <p:nvPr>
            <p:ph sz="half" idx="2"/>
          </p:nvPr>
        </p:nvPicPr>
        <p:blipFill>
          <a:blip r:embed="rId2"/>
          <a:stretch>
            <a:fillRect/>
          </a:stretch>
        </p:blipFill>
        <p:spPr>
          <a:xfrm>
            <a:off x="4343400" y="1905000"/>
            <a:ext cx="4343400" cy="4343400"/>
          </a:xfrm>
        </p:spPr>
      </p:pic>
    </p:spTree>
    <p:extLst>
      <p:ext uri="{BB962C8B-B14F-4D97-AF65-F5344CB8AC3E}">
        <p14:creationId xmlns:p14="http://schemas.microsoft.com/office/powerpoint/2010/main" val="319608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Households and Firms</a:t>
            </a:r>
            <a:endParaRPr lang="en-US" b="1" dirty="0"/>
          </a:p>
        </p:txBody>
      </p:sp>
      <p:sp>
        <p:nvSpPr>
          <p:cNvPr id="3" name="Content Placeholder 2"/>
          <p:cNvSpPr>
            <a:spLocks noGrp="1"/>
          </p:cNvSpPr>
          <p:nvPr>
            <p:ph sz="half" idx="1"/>
          </p:nvPr>
        </p:nvSpPr>
        <p:spPr/>
        <p:txBody>
          <a:bodyPr/>
          <a:lstStyle/>
          <a:p>
            <a:r>
              <a:rPr lang="en-US" dirty="0" smtClean="0"/>
              <a:t>The household supplies the basic factors of the economy.</a:t>
            </a:r>
          </a:p>
          <a:p>
            <a:r>
              <a:rPr lang="en-US" dirty="0" smtClean="0"/>
              <a:t>Households provide labor to firms and are rewarded with wages</a:t>
            </a:r>
          </a:p>
          <a:p>
            <a:r>
              <a:rPr lang="en-US" dirty="0" smtClean="0"/>
              <a:t>Households provide capital to firms and are rewarded </a:t>
            </a:r>
            <a:r>
              <a:rPr lang="en-US" smtClean="0"/>
              <a:t>with profits</a:t>
            </a:r>
            <a:endParaRPr lang="en-US"/>
          </a:p>
        </p:txBody>
      </p:sp>
      <p:pic>
        <p:nvPicPr>
          <p:cNvPr id="7" name="Content Placeholder 6" descr="Circular_Flow_Simple.jpg"/>
          <p:cNvPicPr>
            <a:picLocks noGrp="1" noChangeAspect="1"/>
          </p:cNvPicPr>
          <p:nvPr>
            <p:ph sz="half" idx="2"/>
          </p:nvPr>
        </p:nvPicPr>
        <p:blipFill>
          <a:blip r:embed="rId2"/>
          <a:stretch>
            <a:fillRect/>
          </a:stretch>
        </p:blipFill>
        <p:spPr>
          <a:xfrm>
            <a:off x="4648200" y="2436877"/>
            <a:ext cx="4038600" cy="3401884"/>
          </a:xfrm>
        </p:spPr>
      </p:pic>
    </p:spTree>
    <p:extLst>
      <p:ext uri="{BB962C8B-B14F-4D97-AF65-F5344CB8AC3E}">
        <p14:creationId xmlns:p14="http://schemas.microsoft.com/office/powerpoint/2010/main" val="60322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Households and Firms</a:t>
            </a:r>
            <a:endParaRPr lang="en-US" b="1" dirty="0"/>
          </a:p>
        </p:txBody>
      </p:sp>
      <p:pic>
        <p:nvPicPr>
          <p:cNvPr id="7" name="Content Placeholder 6" descr="CircFlow.gif"/>
          <p:cNvPicPr>
            <a:picLocks noGrp="1" noChangeAspect="1"/>
          </p:cNvPicPr>
          <p:nvPr>
            <p:ph idx="1"/>
          </p:nvPr>
        </p:nvPicPr>
        <p:blipFill>
          <a:blip r:embed="rId2"/>
          <a:stretch>
            <a:fillRect/>
          </a:stretch>
        </p:blipFill>
        <p:spPr>
          <a:xfrm>
            <a:off x="1590675" y="2001044"/>
            <a:ext cx="5962650" cy="4257675"/>
          </a:xfrm>
        </p:spPr>
      </p:pic>
    </p:spTree>
    <p:extLst>
      <p:ext uri="{BB962C8B-B14F-4D97-AF65-F5344CB8AC3E}">
        <p14:creationId xmlns:p14="http://schemas.microsoft.com/office/powerpoint/2010/main" val="284915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Economics of the Family</a:t>
            </a:r>
            <a:endParaRPr lang="en-US" b="1" dirty="0"/>
          </a:p>
        </p:txBody>
      </p:sp>
      <p:sp>
        <p:nvSpPr>
          <p:cNvPr id="5" name="Content Placeholder 4"/>
          <p:cNvSpPr>
            <a:spLocks noGrp="1"/>
          </p:cNvSpPr>
          <p:nvPr>
            <p:ph sz="half" idx="1"/>
          </p:nvPr>
        </p:nvSpPr>
        <p:spPr/>
        <p:txBody>
          <a:bodyPr/>
          <a:lstStyle/>
          <a:p>
            <a:r>
              <a:rPr lang="en-US" dirty="0" smtClean="0"/>
              <a:t>Gary S Becker is a professor of economics at the University of Chicago</a:t>
            </a:r>
          </a:p>
          <a:p>
            <a:r>
              <a:rPr lang="en-US" dirty="0" smtClean="0"/>
              <a:t>He won the Nobel Prize in economics in </a:t>
            </a:r>
          </a:p>
          <a:p>
            <a:r>
              <a:rPr lang="en-US" dirty="0" smtClean="0"/>
              <a:t>He pioneered the study in the economics of the family</a:t>
            </a:r>
            <a:endParaRPr lang="en-US" dirty="0"/>
          </a:p>
        </p:txBody>
      </p:sp>
      <p:pic>
        <p:nvPicPr>
          <p:cNvPr id="7" name="Content Placeholder 6" descr="Gary s becker.jpg"/>
          <p:cNvPicPr>
            <a:picLocks noGrp="1" noChangeAspect="1"/>
          </p:cNvPicPr>
          <p:nvPr>
            <p:ph sz="half" idx="2"/>
          </p:nvPr>
        </p:nvPicPr>
        <p:blipFill>
          <a:blip r:embed="rId2"/>
          <a:stretch>
            <a:fillRect/>
          </a:stretch>
        </p:blipFill>
        <p:spPr>
          <a:xfrm>
            <a:off x="5029200" y="2286000"/>
            <a:ext cx="3352799" cy="3505200"/>
          </a:xfrm>
        </p:spPr>
      </p:pic>
    </p:spTree>
    <p:extLst>
      <p:ext uri="{BB962C8B-B14F-4D97-AF65-F5344CB8AC3E}">
        <p14:creationId xmlns:p14="http://schemas.microsoft.com/office/powerpoint/2010/main" val="3709475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Gary S. Becker on the Family</a:t>
            </a:r>
            <a:endParaRPr lang="en-US" b="1" dirty="0"/>
          </a:p>
        </p:txBody>
      </p:sp>
      <p:sp>
        <p:nvSpPr>
          <p:cNvPr id="6" name="Content Placeholder 5"/>
          <p:cNvSpPr>
            <a:spLocks noGrp="1"/>
          </p:cNvSpPr>
          <p:nvPr>
            <p:ph idx="1"/>
          </p:nvPr>
        </p:nvSpPr>
        <p:spPr/>
        <p:txBody>
          <a:bodyPr>
            <a:normAutofit/>
          </a:bodyPr>
          <a:lstStyle/>
          <a:p>
            <a:r>
              <a:rPr lang="en-US" dirty="0" smtClean="0"/>
              <a:t>Becker’s research on human social interactions has had many implications for the family such as for the marriage market, divorce, fertility, and social security. Becker argued that such decisions are made in a marginal-cost and marginal-benefit framework. For example, he concluded that wealthier couples have higher cost to divorce and thus a lower divorce rate.</a:t>
            </a:r>
          </a:p>
        </p:txBody>
      </p:sp>
    </p:spTree>
    <p:extLst>
      <p:ext uri="{BB962C8B-B14F-4D97-AF65-F5344CB8AC3E}">
        <p14:creationId xmlns:p14="http://schemas.microsoft.com/office/powerpoint/2010/main" val="76033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Economics of the Family</a:t>
            </a:r>
            <a:endParaRPr lang="en-US" b="1" dirty="0"/>
          </a:p>
        </p:txBody>
      </p:sp>
      <p:sp>
        <p:nvSpPr>
          <p:cNvPr id="5" name="Content Placeholder 4"/>
          <p:cNvSpPr>
            <a:spLocks noGrp="1"/>
          </p:cNvSpPr>
          <p:nvPr>
            <p:ph sz="half" idx="1"/>
          </p:nvPr>
        </p:nvSpPr>
        <p:spPr/>
        <p:txBody>
          <a:bodyPr/>
          <a:lstStyle/>
          <a:p>
            <a:r>
              <a:rPr lang="en-US" dirty="0" smtClean="0"/>
              <a:t>Without households (families), the economy will fail.</a:t>
            </a:r>
          </a:p>
          <a:p>
            <a:r>
              <a:rPr lang="en-US" dirty="0" smtClean="0"/>
              <a:t>A family requires a father, a mother and children.</a:t>
            </a:r>
          </a:p>
          <a:p>
            <a:r>
              <a:rPr lang="en-US" dirty="0" smtClean="0"/>
              <a:t>The family unit should be protected by the laws of a country.  </a:t>
            </a:r>
          </a:p>
          <a:p>
            <a:endParaRPr lang="en-US" dirty="0"/>
          </a:p>
        </p:txBody>
      </p:sp>
      <p:pic>
        <p:nvPicPr>
          <p:cNvPr id="7" name="Content Placeholder 6" descr="warm-family.jpg"/>
          <p:cNvPicPr>
            <a:picLocks noGrp="1" noChangeAspect="1"/>
          </p:cNvPicPr>
          <p:nvPr>
            <p:ph sz="half" idx="2"/>
          </p:nvPr>
        </p:nvPicPr>
        <p:blipFill>
          <a:blip r:embed="rId2" cstate="print"/>
          <a:stretch>
            <a:fillRect/>
          </a:stretch>
        </p:blipFill>
        <p:spPr>
          <a:xfrm>
            <a:off x="4648200" y="2875756"/>
            <a:ext cx="4038600" cy="2524125"/>
          </a:xfrm>
        </p:spPr>
      </p:pic>
    </p:spTree>
    <p:extLst>
      <p:ext uri="{BB962C8B-B14F-4D97-AF65-F5344CB8AC3E}">
        <p14:creationId xmlns:p14="http://schemas.microsoft.com/office/powerpoint/2010/main" val="298288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effectLst>
                  <a:outerShdw blurRad="38100" dist="38100" dir="2700000" algn="tl">
                    <a:srgbClr val="000000">
                      <a:alpha val="43137"/>
                    </a:srgbClr>
                  </a:outerShdw>
                </a:effectLst>
              </a:rPr>
              <a:t>Domestic</a:t>
            </a:r>
            <a:r>
              <a:rPr lang="en-US" dirty="0" smtClean="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Economy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and the </a:t>
            </a:r>
            <a:r>
              <a:rPr lang="en-US" dirty="0" smtClean="0">
                <a:effectLst>
                  <a:outerShdw blurRad="38100" dist="38100" dir="2700000" algn="tl">
                    <a:srgbClr val="000000">
                      <a:alpha val="43137"/>
                    </a:srgbClr>
                  </a:outerShdw>
                </a:effectLst>
              </a:rPr>
              <a:t>Household</a:t>
            </a:r>
            <a:endParaRPr lang="en-US" dirty="0">
              <a:effectLst>
                <a:outerShdw blurRad="38100" dist="38100" dir="2700000" algn="tl">
                  <a:srgbClr val="000000">
                    <a:alpha val="43137"/>
                  </a:srgbClr>
                </a:outerShdw>
              </a:effectLst>
            </a:endParaRPr>
          </a:p>
        </p:txBody>
      </p:sp>
      <p:sp>
        <p:nvSpPr>
          <p:cNvPr id="3" name="Subtitle 2"/>
          <p:cNvSpPr>
            <a:spLocks noGrp="1"/>
          </p:cNvSpPr>
          <p:nvPr>
            <p:ph type="body" idx="1"/>
          </p:nvPr>
        </p:nvSpPr>
        <p:spPr/>
        <p:txBody>
          <a:bodyPr>
            <a:normAutofit lnSpcReduction="10000"/>
          </a:bodyPr>
          <a:lstStyle/>
          <a:p>
            <a:pPr algn="ctr"/>
            <a:r>
              <a:rPr lang="en-US" sz="2800" b="1" dirty="0" smtClean="0">
                <a:solidFill>
                  <a:srgbClr val="FF0000"/>
                </a:solidFill>
              </a:rPr>
              <a:t>Craig Vincent Mitchell, PhD</a:t>
            </a:r>
          </a:p>
          <a:p>
            <a:pPr algn="ctr"/>
            <a:r>
              <a:rPr lang="en-US" sz="2800" b="1" dirty="0" smtClean="0">
                <a:solidFill>
                  <a:srgbClr val="FF0000"/>
                </a:solidFill>
              </a:rPr>
              <a:t>Associate Professor of Christian Ethics</a:t>
            </a:r>
          </a:p>
          <a:p>
            <a:pPr algn="ctr"/>
            <a:r>
              <a:rPr lang="en-US" sz="2800" b="1" dirty="0" smtClean="0">
                <a:solidFill>
                  <a:srgbClr val="FF0000"/>
                </a:solidFill>
              </a:rPr>
              <a:t>Southwestern Baptist Theological Seminary</a:t>
            </a:r>
            <a:endParaRPr lang="en-US" sz="2800" b="1" dirty="0">
              <a:solidFill>
                <a:srgbClr val="FF0000"/>
              </a:solidFill>
            </a:endParaRPr>
          </a:p>
        </p:txBody>
      </p:sp>
    </p:spTree>
    <p:extLst>
      <p:ext uri="{BB962C8B-B14F-4D97-AF65-F5344CB8AC3E}">
        <p14:creationId xmlns:p14="http://schemas.microsoft.com/office/powerpoint/2010/main" val="1502584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Marriage</a:t>
            </a:r>
            <a:endParaRPr lang="en-US" b="1" dirty="0"/>
          </a:p>
        </p:txBody>
      </p:sp>
      <p:sp>
        <p:nvSpPr>
          <p:cNvPr id="3" name="Content Placeholder 2"/>
          <p:cNvSpPr>
            <a:spLocks noGrp="1"/>
          </p:cNvSpPr>
          <p:nvPr>
            <p:ph sz="half" idx="1"/>
          </p:nvPr>
        </p:nvSpPr>
        <p:spPr/>
        <p:txBody>
          <a:bodyPr>
            <a:normAutofit fontScale="85000" lnSpcReduction="20000"/>
          </a:bodyPr>
          <a:lstStyle/>
          <a:p>
            <a:r>
              <a:rPr lang="en-US" dirty="0" smtClean="0"/>
              <a:t>Marriage partners are economic agents</a:t>
            </a:r>
          </a:p>
          <a:p>
            <a:r>
              <a:rPr lang="en-US" dirty="0" smtClean="0"/>
              <a:t>A person is altruistic towards someone if his (or her) welfare depends on the welfare of that other person.</a:t>
            </a:r>
          </a:p>
          <a:p>
            <a:r>
              <a:rPr lang="en-US" dirty="0" smtClean="0"/>
              <a:t>A man and a woman marry because they are altruistic towards (love) each other.</a:t>
            </a:r>
          </a:p>
          <a:p>
            <a:r>
              <a:rPr lang="en-US" dirty="0" smtClean="0"/>
              <a:t>Maximizing welfare results in a redistribution of income (generally from the man to the woman)</a:t>
            </a:r>
            <a:endParaRPr lang="en-US" dirty="0"/>
          </a:p>
        </p:txBody>
      </p:sp>
      <p:pic>
        <p:nvPicPr>
          <p:cNvPr id="5" name="Content Placeholder 4" descr="marriage.jpg"/>
          <p:cNvPicPr>
            <a:picLocks noGrp="1" noChangeAspect="1"/>
          </p:cNvPicPr>
          <p:nvPr>
            <p:ph sz="half" idx="2"/>
          </p:nvPr>
        </p:nvPicPr>
        <p:blipFill>
          <a:blip r:embed="rId2"/>
          <a:stretch>
            <a:fillRect/>
          </a:stretch>
        </p:blipFill>
        <p:spPr>
          <a:xfrm>
            <a:off x="4724400" y="1981200"/>
            <a:ext cx="3429000" cy="3886200"/>
          </a:xfrm>
        </p:spPr>
      </p:pic>
    </p:spTree>
    <p:extLst>
      <p:ext uri="{BB962C8B-B14F-4D97-AF65-F5344CB8AC3E}">
        <p14:creationId xmlns:p14="http://schemas.microsoft.com/office/powerpoint/2010/main" val="2043523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Altruism and Marriage</a:t>
            </a:r>
            <a:endParaRPr lang="en-US" b="1" dirty="0"/>
          </a:p>
        </p:txBody>
      </p:sp>
      <p:sp>
        <p:nvSpPr>
          <p:cNvPr id="6" name="Content Placeholder 5"/>
          <p:cNvSpPr>
            <a:spLocks noGrp="1"/>
          </p:cNvSpPr>
          <p:nvPr>
            <p:ph idx="1"/>
          </p:nvPr>
        </p:nvSpPr>
        <p:spPr/>
        <p:txBody>
          <a:bodyPr>
            <a:normAutofit/>
          </a:bodyPr>
          <a:lstStyle/>
          <a:p>
            <a:r>
              <a:rPr lang="en-US" sz="3600" dirty="0" smtClean="0"/>
              <a:t>Both partners in marriage take actions to raise their joint income</a:t>
            </a:r>
          </a:p>
          <a:p>
            <a:r>
              <a:rPr lang="en-US" sz="3600" dirty="0" smtClean="0"/>
              <a:t>Both parties avoid actions to lower income</a:t>
            </a:r>
          </a:p>
          <a:p>
            <a:r>
              <a:rPr lang="en-US" sz="3600" dirty="0" smtClean="0"/>
              <a:t>Altruism does not eliminate conflict</a:t>
            </a:r>
          </a:p>
          <a:p>
            <a:r>
              <a:rPr lang="en-US" sz="3600" dirty="0" smtClean="0"/>
              <a:t>Altruism does not always generate efficient outcomes.</a:t>
            </a:r>
            <a:endParaRPr lang="en-US" sz="3600" dirty="0"/>
          </a:p>
        </p:txBody>
      </p:sp>
    </p:spTree>
    <p:extLst>
      <p:ext uri="{BB962C8B-B14F-4D97-AF65-F5344CB8AC3E}">
        <p14:creationId xmlns:p14="http://schemas.microsoft.com/office/powerpoint/2010/main" val="768543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Men Work More than Women</a:t>
            </a:r>
            <a:endParaRPr lang="en-US" b="1" dirty="0"/>
          </a:p>
        </p:txBody>
      </p:sp>
      <p:pic>
        <p:nvPicPr>
          <p:cNvPr id="7" name="Picture 3"/>
          <p:cNvPicPr>
            <a:picLocks noGrp="1" noChangeAspect="1" noChangeArrowheads="1"/>
          </p:cNvPicPr>
          <p:nvPr>
            <p:ph idx="1"/>
          </p:nvPr>
        </p:nvPicPr>
        <p:blipFill>
          <a:blip r:embed="rId2"/>
          <a:srcRect/>
          <a:stretch>
            <a:fillRect/>
          </a:stretch>
        </p:blipFill>
        <p:spPr bwMode="auto">
          <a:xfrm>
            <a:off x="1110576" y="1935163"/>
            <a:ext cx="6922847" cy="4389437"/>
          </a:xfrm>
          <a:prstGeom prst="rect">
            <a:avLst/>
          </a:prstGeom>
          <a:noFill/>
          <a:ln w="9525">
            <a:noFill/>
            <a:miter lim="800000"/>
            <a:headEnd/>
            <a:tailEnd/>
          </a:ln>
        </p:spPr>
      </p:pic>
    </p:spTree>
    <p:extLst>
      <p:ext uri="{BB962C8B-B14F-4D97-AF65-F5344CB8AC3E}">
        <p14:creationId xmlns:p14="http://schemas.microsoft.com/office/powerpoint/2010/main" val="347856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Men Work More than Women</a:t>
            </a:r>
            <a:endParaRPr lang="en-US" b="1" dirty="0"/>
          </a:p>
        </p:txBody>
      </p:sp>
      <p:pic>
        <p:nvPicPr>
          <p:cNvPr id="4" name="Picture 4"/>
          <p:cNvPicPr>
            <a:picLocks noGrp="1" noChangeAspect="1" noChangeArrowheads="1"/>
          </p:cNvPicPr>
          <p:nvPr>
            <p:ph idx="1"/>
          </p:nvPr>
        </p:nvPicPr>
        <p:blipFill>
          <a:blip r:embed="rId2"/>
          <a:srcRect/>
          <a:stretch>
            <a:fillRect/>
          </a:stretch>
        </p:blipFill>
        <p:spPr>
          <a:xfrm>
            <a:off x="1985962" y="2196306"/>
            <a:ext cx="5172075" cy="3867150"/>
          </a:xfrm>
          <a:noFill/>
        </p:spPr>
      </p:pic>
    </p:spTree>
    <p:extLst>
      <p:ext uri="{BB962C8B-B14F-4D97-AF65-F5344CB8AC3E}">
        <p14:creationId xmlns:p14="http://schemas.microsoft.com/office/powerpoint/2010/main" val="3786927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Men Work More than Women</a:t>
            </a:r>
            <a:endParaRPr lang="en-US" dirty="0"/>
          </a:p>
        </p:txBody>
      </p:sp>
      <p:pic>
        <p:nvPicPr>
          <p:cNvPr id="4" name="Picture 4"/>
          <p:cNvPicPr>
            <a:picLocks noGrp="1" noChangeAspect="1" noChangeArrowheads="1"/>
          </p:cNvPicPr>
          <p:nvPr>
            <p:ph idx="1"/>
          </p:nvPr>
        </p:nvPicPr>
        <p:blipFill>
          <a:blip r:embed="rId2"/>
          <a:srcRect/>
          <a:stretch>
            <a:fillRect/>
          </a:stretch>
        </p:blipFill>
        <p:spPr bwMode="auto">
          <a:xfrm>
            <a:off x="2005012" y="2215356"/>
            <a:ext cx="5133975" cy="3829050"/>
          </a:xfrm>
          <a:prstGeom prst="rect">
            <a:avLst/>
          </a:prstGeom>
          <a:noFill/>
          <a:ln w="9525">
            <a:noFill/>
            <a:miter lim="800000"/>
            <a:headEnd/>
            <a:tailEnd/>
          </a:ln>
        </p:spPr>
      </p:pic>
    </p:spTree>
    <p:extLst>
      <p:ext uri="{BB962C8B-B14F-4D97-AF65-F5344CB8AC3E}">
        <p14:creationId xmlns:p14="http://schemas.microsoft.com/office/powerpoint/2010/main" val="1554076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Women Do More </a:t>
            </a:r>
            <a:br>
              <a:rPr lang="en-US" b="1" dirty="0" smtClean="0"/>
            </a:br>
            <a:r>
              <a:rPr lang="en-US" b="1" dirty="0" smtClean="0"/>
              <a:t>Part- time Work than Men</a:t>
            </a:r>
            <a:endParaRPr lang="en-US" b="1" dirty="0"/>
          </a:p>
        </p:txBody>
      </p:sp>
      <p:pic>
        <p:nvPicPr>
          <p:cNvPr id="4" name="Picture 4"/>
          <p:cNvPicPr>
            <a:picLocks noGrp="1" noChangeAspect="1" noChangeArrowheads="1"/>
          </p:cNvPicPr>
          <p:nvPr>
            <p:ph idx="1"/>
          </p:nvPr>
        </p:nvPicPr>
        <p:blipFill>
          <a:blip r:embed="rId2"/>
          <a:srcRect/>
          <a:stretch>
            <a:fillRect/>
          </a:stretch>
        </p:blipFill>
        <p:spPr bwMode="auto">
          <a:xfrm>
            <a:off x="1066800" y="2057400"/>
            <a:ext cx="6629400" cy="4114800"/>
          </a:xfrm>
          <a:prstGeom prst="rect">
            <a:avLst/>
          </a:prstGeom>
          <a:noFill/>
          <a:ln w="9525">
            <a:noFill/>
            <a:miter lim="800000"/>
            <a:headEnd/>
            <a:tailEnd/>
          </a:ln>
        </p:spPr>
      </p:pic>
    </p:spTree>
    <p:extLst>
      <p:ext uri="{BB962C8B-B14F-4D97-AF65-F5344CB8AC3E}">
        <p14:creationId xmlns:p14="http://schemas.microsoft.com/office/powerpoint/2010/main" val="3425658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Men Earn More than Women</a:t>
            </a:r>
            <a:endParaRPr lang="en-US" b="1" dirty="0"/>
          </a:p>
        </p:txBody>
      </p:sp>
      <p:pic>
        <p:nvPicPr>
          <p:cNvPr id="4" name="Content Placeholder 3" descr="Income_inequity_US.png"/>
          <p:cNvPicPr>
            <a:picLocks noGrp="1" noChangeAspect="1"/>
          </p:cNvPicPr>
          <p:nvPr>
            <p:ph idx="1"/>
          </p:nvPr>
        </p:nvPicPr>
        <p:blipFill>
          <a:blip r:embed="rId2"/>
          <a:stretch>
            <a:fillRect/>
          </a:stretch>
        </p:blipFill>
        <p:spPr>
          <a:xfrm>
            <a:off x="1447800" y="2133600"/>
            <a:ext cx="6705600" cy="4114800"/>
          </a:xfrm>
        </p:spPr>
      </p:pic>
    </p:spTree>
    <p:extLst>
      <p:ext uri="{BB962C8B-B14F-4D97-AF65-F5344CB8AC3E}">
        <p14:creationId xmlns:p14="http://schemas.microsoft.com/office/powerpoint/2010/main" val="1327229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gn="ctr" eaLnBrk="1" hangingPunct="1"/>
            <a:r>
              <a:rPr lang="en-US" b="1" dirty="0" smtClean="0"/>
              <a:t>Household Production</a:t>
            </a:r>
          </a:p>
        </p:txBody>
      </p:sp>
      <p:sp>
        <p:nvSpPr>
          <p:cNvPr id="90115" name="Line 3"/>
          <p:cNvSpPr>
            <a:spLocks noChangeShapeType="1"/>
          </p:cNvSpPr>
          <p:nvPr/>
        </p:nvSpPr>
        <p:spPr bwMode="auto">
          <a:xfrm>
            <a:off x="1981200" y="1706563"/>
            <a:ext cx="0" cy="2438400"/>
          </a:xfrm>
          <a:prstGeom prst="line">
            <a:avLst/>
          </a:prstGeom>
          <a:noFill/>
          <a:ln w="9525">
            <a:solidFill>
              <a:schemeClr val="tx1"/>
            </a:solidFill>
            <a:round/>
            <a:headEnd/>
            <a:tailEnd/>
          </a:ln>
        </p:spPr>
        <p:txBody>
          <a:bodyPr/>
          <a:lstStyle/>
          <a:p>
            <a:endParaRPr lang="en-US"/>
          </a:p>
        </p:txBody>
      </p:sp>
      <p:sp>
        <p:nvSpPr>
          <p:cNvPr id="90116" name="Line 4"/>
          <p:cNvSpPr>
            <a:spLocks noChangeShapeType="1"/>
          </p:cNvSpPr>
          <p:nvPr/>
        </p:nvSpPr>
        <p:spPr bwMode="auto">
          <a:xfrm>
            <a:off x="1981200" y="4144963"/>
            <a:ext cx="2971800" cy="0"/>
          </a:xfrm>
          <a:prstGeom prst="line">
            <a:avLst/>
          </a:prstGeom>
          <a:noFill/>
          <a:ln w="9525">
            <a:solidFill>
              <a:schemeClr val="tx1"/>
            </a:solidFill>
            <a:round/>
            <a:headEnd/>
            <a:tailEnd/>
          </a:ln>
        </p:spPr>
        <p:txBody>
          <a:bodyPr/>
          <a:lstStyle/>
          <a:p>
            <a:endParaRPr lang="en-US"/>
          </a:p>
        </p:txBody>
      </p:sp>
      <p:sp>
        <p:nvSpPr>
          <p:cNvPr id="90117" name="Text Box 5"/>
          <p:cNvSpPr txBox="1">
            <a:spLocks noChangeArrowheads="1"/>
          </p:cNvSpPr>
          <p:nvPr/>
        </p:nvSpPr>
        <p:spPr bwMode="auto">
          <a:xfrm>
            <a:off x="4267200" y="3810000"/>
            <a:ext cx="973138" cy="274638"/>
          </a:xfrm>
          <a:prstGeom prst="rect">
            <a:avLst/>
          </a:prstGeom>
          <a:noFill/>
          <a:ln w="9525">
            <a:noFill/>
            <a:miter lim="800000"/>
            <a:headEnd/>
            <a:tailEnd/>
          </a:ln>
        </p:spPr>
        <p:txBody>
          <a:bodyPr wrap="none">
            <a:spAutoFit/>
          </a:bodyPr>
          <a:lstStyle/>
          <a:p>
            <a:pPr eaLnBrk="1" hangingPunct="1"/>
            <a:r>
              <a:rPr lang="en-US" sz="1200" b="1">
                <a:solidFill>
                  <a:srgbClr val="000000"/>
                </a:solidFill>
              </a:rPr>
              <a:t>Household</a:t>
            </a:r>
          </a:p>
        </p:txBody>
      </p:sp>
      <p:sp>
        <p:nvSpPr>
          <p:cNvPr id="90118" name="Text Box 6"/>
          <p:cNvSpPr txBox="1">
            <a:spLocks noChangeArrowheads="1"/>
          </p:cNvSpPr>
          <p:nvPr/>
        </p:nvSpPr>
        <p:spPr bwMode="auto">
          <a:xfrm>
            <a:off x="1295400" y="1706563"/>
            <a:ext cx="673100" cy="274637"/>
          </a:xfrm>
          <a:prstGeom prst="rect">
            <a:avLst/>
          </a:prstGeom>
          <a:noFill/>
          <a:ln w="9525">
            <a:noFill/>
            <a:miter lim="800000"/>
            <a:headEnd/>
            <a:tailEnd/>
          </a:ln>
        </p:spPr>
        <p:txBody>
          <a:bodyPr wrap="none">
            <a:spAutoFit/>
          </a:bodyPr>
          <a:lstStyle/>
          <a:p>
            <a:pPr eaLnBrk="1" hangingPunct="1"/>
            <a:r>
              <a:rPr lang="en-US" sz="1200" b="1">
                <a:solidFill>
                  <a:srgbClr val="000000"/>
                </a:solidFill>
              </a:rPr>
              <a:t>Market</a:t>
            </a:r>
          </a:p>
        </p:txBody>
      </p:sp>
      <p:sp>
        <p:nvSpPr>
          <p:cNvPr id="90119" name="Line 7"/>
          <p:cNvSpPr>
            <a:spLocks noChangeShapeType="1"/>
          </p:cNvSpPr>
          <p:nvPr/>
        </p:nvSpPr>
        <p:spPr bwMode="auto">
          <a:xfrm>
            <a:off x="1981200" y="3382963"/>
            <a:ext cx="1828800" cy="762000"/>
          </a:xfrm>
          <a:prstGeom prst="line">
            <a:avLst/>
          </a:prstGeom>
          <a:noFill/>
          <a:ln w="9525">
            <a:solidFill>
              <a:schemeClr val="tx1"/>
            </a:solidFill>
            <a:round/>
            <a:headEnd/>
            <a:tailEnd/>
          </a:ln>
        </p:spPr>
        <p:txBody>
          <a:bodyPr/>
          <a:lstStyle/>
          <a:p>
            <a:endParaRPr lang="en-US"/>
          </a:p>
        </p:txBody>
      </p:sp>
      <p:sp>
        <p:nvSpPr>
          <p:cNvPr id="90120" name="Text Box 8"/>
          <p:cNvSpPr txBox="1">
            <a:spLocks noChangeArrowheads="1"/>
          </p:cNvSpPr>
          <p:nvPr/>
        </p:nvSpPr>
        <p:spPr bwMode="auto">
          <a:xfrm>
            <a:off x="990600" y="3230563"/>
            <a:ext cx="1006475" cy="274637"/>
          </a:xfrm>
          <a:prstGeom prst="rect">
            <a:avLst/>
          </a:prstGeom>
          <a:noFill/>
          <a:ln w="9525">
            <a:noFill/>
            <a:miter lim="800000"/>
            <a:headEnd/>
            <a:tailEnd/>
          </a:ln>
        </p:spPr>
        <p:txBody>
          <a:bodyPr wrap="none">
            <a:spAutoFit/>
          </a:bodyPr>
          <a:lstStyle/>
          <a:p>
            <a:pPr eaLnBrk="1" hangingPunct="1"/>
            <a:r>
              <a:rPr lang="en-US" sz="1200" b="1">
                <a:solidFill>
                  <a:srgbClr val="000000"/>
                </a:solidFill>
              </a:rPr>
              <a:t>20*5 = $100</a:t>
            </a:r>
          </a:p>
        </p:txBody>
      </p:sp>
      <p:sp>
        <p:nvSpPr>
          <p:cNvPr id="90121" name="Text Box 9"/>
          <p:cNvSpPr txBox="1">
            <a:spLocks noChangeArrowheads="1"/>
          </p:cNvSpPr>
          <p:nvPr/>
        </p:nvSpPr>
        <p:spPr bwMode="auto">
          <a:xfrm>
            <a:off x="3276600" y="4144963"/>
            <a:ext cx="1090613" cy="274637"/>
          </a:xfrm>
          <a:prstGeom prst="rect">
            <a:avLst/>
          </a:prstGeom>
          <a:noFill/>
          <a:ln w="9525">
            <a:noFill/>
            <a:miter lim="800000"/>
            <a:headEnd/>
            <a:tailEnd/>
          </a:ln>
        </p:spPr>
        <p:txBody>
          <a:bodyPr wrap="none">
            <a:spAutoFit/>
          </a:bodyPr>
          <a:lstStyle/>
          <a:p>
            <a:pPr eaLnBrk="1" hangingPunct="1"/>
            <a:r>
              <a:rPr lang="en-US" sz="1200" b="1">
                <a:solidFill>
                  <a:srgbClr val="000000"/>
                </a:solidFill>
              </a:rPr>
              <a:t>20*20 = $400</a:t>
            </a:r>
          </a:p>
        </p:txBody>
      </p:sp>
      <p:sp>
        <p:nvSpPr>
          <p:cNvPr id="90122" name="Text Box 10"/>
          <p:cNvSpPr txBox="1">
            <a:spLocks noChangeArrowheads="1"/>
          </p:cNvSpPr>
          <p:nvPr/>
        </p:nvSpPr>
        <p:spPr bwMode="auto">
          <a:xfrm>
            <a:off x="2590800" y="3230563"/>
            <a:ext cx="1120775" cy="274637"/>
          </a:xfrm>
          <a:prstGeom prst="rect">
            <a:avLst/>
          </a:prstGeom>
          <a:noFill/>
          <a:ln w="9525">
            <a:noFill/>
            <a:miter lim="800000"/>
            <a:headEnd/>
            <a:tailEnd/>
          </a:ln>
        </p:spPr>
        <p:txBody>
          <a:bodyPr wrap="none">
            <a:spAutoFit/>
          </a:bodyPr>
          <a:lstStyle/>
          <a:p>
            <a:pPr eaLnBrk="1" hangingPunct="1"/>
            <a:r>
              <a:rPr lang="en-US" sz="1200" b="1">
                <a:solidFill>
                  <a:srgbClr val="000000"/>
                </a:solidFill>
              </a:rPr>
              <a:t>Slope = -0.25</a:t>
            </a:r>
          </a:p>
        </p:txBody>
      </p:sp>
      <p:sp>
        <p:nvSpPr>
          <p:cNvPr id="90123" name="Line 11"/>
          <p:cNvSpPr>
            <a:spLocks noChangeShapeType="1"/>
          </p:cNvSpPr>
          <p:nvPr/>
        </p:nvSpPr>
        <p:spPr bwMode="auto">
          <a:xfrm flipH="1">
            <a:off x="3200400" y="3459163"/>
            <a:ext cx="304800" cy="381000"/>
          </a:xfrm>
          <a:prstGeom prst="line">
            <a:avLst/>
          </a:prstGeom>
          <a:noFill/>
          <a:ln w="9525">
            <a:solidFill>
              <a:schemeClr val="tx1"/>
            </a:solidFill>
            <a:round/>
            <a:headEnd/>
            <a:tailEnd type="triangle" w="med" len="med"/>
          </a:ln>
        </p:spPr>
        <p:txBody>
          <a:bodyPr/>
          <a:lstStyle/>
          <a:p>
            <a:endParaRPr lang="en-US"/>
          </a:p>
        </p:txBody>
      </p:sp>
      <p:sp>
        <p:nvSpPr>
          <p:cNvPr id="90124" name="Text Box 12"/>
          <p:cNvSpPr txBox="1">
            <a:spLocks noChangeArrowheads="1"/>
          </p:cNvSpPr>
          <p:nvPr/>
        </p:nvSpPr>
        <p:spPr bwMode="auto">
          <a:xfrm>
            <a:off x="2667000" y="1885950"/>
            <a:ext cx="828675" cy="336550"/>
          </a:xfrm>
          <a:prstGeom prst="rect">
            <a:avLst/>
          </a:prstGeom>
          <a:noFill/>
          <a:ln w="9525">
            <a:noFill/>
            <a:miter lim="800000"/>
            <a:headEnd/>
            <a:tailEnd/>
          </a:ln>
        </p:spPr>
        <p:txBody>
          <a:bodyPr wrap="none">
            <a:spAutoFit/>
          </a:bodyPr>
          <a:lstStyle/>
          <a:p>
            <a:pPr eaLnBrk="1" hangingPunct="1"/>
            <a:r>
              <a:rPr lang="en-US" sz="1600" b="1">
                <a:solidFill>
                  <a:srgbClr val="000000"/>
                </a:solidFill>
              </a:rPr>
              <a:t>Marcia</a:t>
            </a:r>
          </a:p>
        </p:txBody>
      </p:sp>
      <p:sp>
        <p:nvSpPr>
          <p:cNvPr id="90125" name="Line 13"/>
          <p:cNvSpPr>
            <a:spLocks noChangeShapeType="1"/>
          </p:cNvSpPr>
          <p:nvPr/>
        </p:nvSpPr>
        <p:spPr bwMode="auto">
          <a:xfrm>
            <a:off x="5503863" y="1676400"/>
            <a:ext cx="0" cy="2438400"/>
          </a:xfrm>
          <a:prstGeom prst="line">
            <a:avLst/>
          </a:prstGeom>
          <a:noFill/>
          <a:ln w="9525">
            <a:solidFill>
              <a:schemeClr val="tx1"/>
            </a:solidFill>
            <a:round/>
            <a:headEnd/>
            <a:tailEnd/>
          </a:ln>
        </p:spPr>
        <p:txBody>
          <a:bodyPr/>
          <a:lstStyle/>
          <a:p>
            <a:endParaRPr lang="en-US"/>
          </a:p>
        </p:txBody>
      </p:sp>
      <p:sp>
        <p:nvSpPr>
          <p:cNvPr id="90126" name="Line 14"/>
          <p:cNvSpPr>
            <a:spLocks noChangeShapeType="1"/>
          </p:cNvSpPr>
          <p:nvPr/>
        </p:nvSpPr>
        <p:spPr bwMode="auto">
          <a:xfrm>
            <a:off x="5503863" y="4114800"/>
            <a:ext cx="2971800" cy="0"/>
          </a:xfrm>
          <a:prstGeom prst="line">
            <a:avLst/>
          </a:prstGeom>
          <a:noFill/>
          <a:ln w="9525">
            <a:solidFill>
              <a:schemeClr val="tx1"/>
            </a:solidFill>
            <a:round/>
            <a:headEnd/>
            <a:tailEnd/>
          </a:ln>
        </p:spPr>
        <p:txBody>
          <a:bodyPr/>
          <a:lstStyle/>
          <a:p>
            <a:endParaRPr lang="en-US"/>
          </a:p>
        </p:txBody>
      </p:sp>
      <p:sp>
        <p:nvSpPr>
          <p:cNvPr id="90127" name="Text Box 15"/>
          <p:cNvSpPr txBox="1">
            <a:spLocks noChangeArrowheads="1"/>
          </p:cNvSpPr>
          <p:nvPr/>
        </p:nvSpPr>
        <p:spPr bwMode="auto">
          <a:xfrm>
            <a:off x="7561263" y="3810000"/>
            <a:ext cx="973137" cy="274638"/>
          </a:xfrm>
          <a:prstGeom prst="rect">
            <a:avLst/>
          </a:prstGeom>
          <a:noFill/>
          <a:ln w="9525">
            <a:noFill/>
            <a:miter lim="800000"/>
            <a:headEnd/>
            <a:tailEnd/>
          </a:ln>
        </p:spPr>
        <p:txBody>
          <a:bodyPr wrap="none">
            <a:spAutoFit/>
          </a:bodyPr>
          <a:lstStyle/>
          <a:p>
            <a:pPr eaLnBrk="1" hangingPunct="1"/>
            <a:r>
              <a:rPr lang="en-US" sz="1200" b="1">
                <a:solidFill>
                  <a:srgbClr val="000000"/>
                </a:solidFill>
              </a:rPr>
              <a:t>Household</a:t>
            </a:r>
          </a:p>
        </p:txBody>
      </p:sp>
      <p:sp>
        <p:nvSpPr>
          <p:cNvPr id="90128" name="Text Box 16"/>
          <p:cNvSpPr txBox="1">
            <a:spLocks noChangeArrowheads="1"/>
          </p:cNvSpPr>
          <p:nvPr/>
        </p:nvSpPr>
        <p:spPr bwMode="auto">
          <a:xfrm>
            <a:off x="4818063" y="1676400"/>
            <a:ext cx="673100" cy="274638"/>
          </a:xfrm>
          <a:prstGeom prst="rect">
            <a:avLst/>
          </a:prstGeom>
          <a:noFill/>
          <a:ln w="9525">
            <a:noFill/>
            <a:miter lim="800000"/>
            <a:headEnd/>
            <a:tailEnd/>
          </a:ln>
        </p:spPr>
        <p:txBody>
          <a:bodyPr wrap="none">
            <a:spAutoFit/>
          </a:bodyPr>
          <a:lstStyle/>
          <a:p>
            <a:pPr eaLnBrk="1" hangingPunct="1"/>
            <a:r>
              <a:rPr lang="en-US" sz="1200" b="1">
                <a:solidFill>
                  <a:srgbClr val="000000"/>
                </a:solidFill>
              </a:rPr>
              <a:t>Market</a:t>
            </a:r>
          </a:p>
        </p:txBody>
      </p:sp>
      <p:sp>
        <p:nvSpPr>
          <p:cNvPr id="90129" name="Line 17"/>
          <p:cNvSpPr>
            <a:spLocks noChangeShapeType="1"/>
          </p:cNvSpPr>
          <p:nvPr/>
        </p:nvSpPr>
        <p:spPr bwMode="auto">
          <a:xfrm>
            <a:off x="5486400" y="2514600"/>
            <a:ext cx="990600" cy="1600200"/>
          </a:xfrm>
          <a:prstGeom prst="line">
            <a:avLst/>
          </a:prstGeom>
          <a:noFill/>
          <a:ln w="9525">
            <a:solidFill>
              <a:schemeClr val="tx1"/>
            </a:solidFill>
            <a:round/>
            <a:headEnd/>
            <a:tailEnd/>
          </a:ln>
        </p:spPr>
        <p:txBody>
          <a:bodyPr/>
          <a:lstStyle/>
          <a:p>
            <a:endParaRPr lang="en-US"/>
          </a:p>
        </p:txBody>
      </p:sp>
      <p:sp>
        <p:nvSpPr>
          <p:cNvPr id="90130" name="Text Box 18"/>
          <p:cNvSpPr txBox="1">
            <a:spLocks noChangeArrowheads="1"/>
          </p:cNvSpPr>
          <p:nvPr/>
        </p:nvSpPr>
        <p:spPr bwMode="auto">
          <a:xfrm>
            <a:off x="4419600" y="2438400"/>
            <a:ext cx="1090613" cy="274638"/>
          </a:xfrm>
          <a:prstGeom prst="rect">
            <a:avLst/>
          </a:prstGeom>
          <a:noFill/>
          <a:ln w="9525">
            <a:noFill/>
            <a:miter lim="800000"/>
            <a:headEnd/>
            <a:tailEnd/>
          </a:ln>
        </p:spPr>
        <p:txBody>
          <a:bodyPr wrap="none">
            <a:spAutoFit/>
          </a:bodyPr>
          <a:lstStyle/>
          <a:p>
            <a:pPr eaLnBrk="1" hangingPunct="1"/>
            <a:r>
              <a:rPr lang="en-US" sz="1200" b="1">
                <a:solidFill>
                  <a:srgbClr val="000000"/>
                </a:solidFill>
              </a:rPr>
              <a:t>20*15 = $300</a:t>
            </a:r>
          </a:p>
        </p:txBody>
      </p:sp>
      <p:sp>
        <p:nvSpPr>
          <p:cNvPr id="90131" name="Text Box 19"/>
          <p:cNvSpPr txBox="1">
            <a:spLocks noChangeArrowheads="1"/>
          </p:cNvSpPr>
          <p:nvPr/>
        </p:nvSpPr>
        <p:spPr bwMode="auto">
          <a:xfrm>
            <a:off x="5943600" y="4114800"/>
            <a:ext cx="1090613" cy="274638"/>
          </a:xfrm>
          <a:prstGeom prst="rect">
            <a:avLst/>
          </a:prstGeom>
          <a:noFill/>
          <a:ln w="9525">
            <a:noFill/>
            <a:miter lim="800000"/>
            <a:headEnd/>
            <a:tailEnd/>
          </a:ln>
        </p:spPr>
        <p:txBody>
          <a:bodyPr wrap="none">
            <a:spAutoFit/>
          </a:bodyPr>
          <a:lstStyle/>
          <a:p>
            <a:pPr eaLnBrk="1" hangingPunct="1"/>
            <a:r>
              <a:rPr lang="en-US" sz="1200" b="1">
                <a:solidFill>
                  <a:srgbClr val="000000"/>
                </a:solidFill>
              </a:rPr>
              <a:t>20*10 = $200</a:t>
            </a:r>
          </a:p>
        </p:txBody>
      </p:sp>
      <p:sp>
        <p:nvSpPr>
          <p:cNvPr id="90132" name="Text Box 20"/>
          <p:cNvSpPr txBox="1">
            <a:spLocks noChangeArrowheads="1"/>
          </p:cNvSpPr>
          <p:nvPr/>
        </p:nvSpPr>
        <p:spPr bwMode="auto">
          <a:xfrm>
            <a:off x="7010400" y="3048000"/>
            <a:ext cx="1036638" cy="274638"/>
          </a:xfrm>
          <a:prstGeom prst="rect">
            <a:avLst/>
          </a:prstGeom>
          <a:noFill/>
          <a:ln w="9525">
            <a:noFill/>
            <a:miter lim="800000"/>
            <a:headEnd/>
            <a:tailEnd/>
          </a:ln>
        </p:spPr>
        <p:txBody>
          <a:bodyPr wrap="none">
            <a:spAutoFit/>
          </a:bodyPr>
          <a:lstStyle/>
          <a:p>
            <a:pPr eaLnBrk="1" hangingPunct="1"/>
            <a:r>
              <a:rPr lang="en-US" sz="1200" b="1">
                <a:solidFill>
                  <a:srgbClr val="000000"/>
                </a:solidFill>
              </a:rPr>
              <a:t>Slope = -1.5</a:t>
            </a:r>
          </a:p>
        </p:txBody>
      </p:sp>
      <p:sp>
        <p:nvSpPr>
          <p:cNvPr id="90133" name="Line 21"/>
          <p:cNvSpPr>
            <a:spLocks noChangeShapeType="1"/>
          </p:cNvSpPr>
          <p:nvPr/>
        </p:nvSpPr>
        <p:spPr bwMode="auto">
          <a:xfrm flipH="1">
            <a:off x="6324600" y="3276600"/>
            <a:ext cx="685800" cy="457200"/>
          </a:xfrm>
          <a:prstGeom prst="line">
            <a:avLst/>
          </a:prstGeom>
          <a:noFill/>
          <a:ln w="9525">
            <a:solidFill>
              <a:schemeClr val="tx1"/>
            </a:solidFill>
            <a:round/>
            <a:headEnd/>
            <a:tailEnd type="triangle" w="med" len="med"/>
          </a:ln>
        </p:spPr>
        <p:txBody>
          <a:bodyPr/>
          <a:lstStyle/>
          <a:p>
            <a:endParaRPr lang="en-US"/>
          </a:p>
        </p:txBody>
      </p:sp>
      <p:sp>
        <p:nvSpPr>
          <p:cNvPr id="90134" name="Text Box 22"/>
          <p:cNvSpPr txBox="1">
            <a:spLocks noChangeArrowheads="1"/>
          </p:cNvSpPr>
          <p:nvPr/>
        </p:nvSpPr>
        <p:spPr bwMode="auto">
          <a:xfrm>
            <a:off x="6189663" y="1855788"/>
            <a:ext cx="668337" cy="336550"/>
          </a:xfrm>
          <a:prstGeom prst="rect">
            <a:avLst/>
          </a:prstGeom>
          <a:noFill/>
          <a:ln w="9525">
            <a:noFill/>
            <a:miter lim="800000"/>
            <a:headEnd/>
            <a:tailEnd/>
          </a:ln>
        </p:spPr>
        <p:txBody>
          <a:bodyPr wrap="none">
            <a:spAutoFit/>
          </a:bodyPr>
          <a:lstStyle/>
          <a:p>
            <a:pPr eaLnBrk="1" hangingPunct="1"/>
            <a:r>
              <a:rPr lang="en-US" sz="1600" b="1">
                <a:solidFill>
                  <a:srgbClr val="000000"/>
                </a:solidFill>
              </a:rPr>
              <a:t>John</a:t>
            </a:r>
          </a:p>
        </p:txBody>
      </p:sp>
      <p:sp>
        <p:nvSpPr>
          <p:cNvPr id="90135" name="Text Box 23"/>
          <p:cNvSpPr txBox="1">
            <a:spLocks noChangeArrowheads="1"/>
          </p:cNvSpPr>
          <p:nvPr/>
        </p:nvSpPr>
        <p:spPr bwMode="auto">
          <a:xfrm>
            <a:off x="3429000" y="4800600"/>
            <a:ext cx="3673475" cy="641350"/>
          </a:xfrm>
          <a:prstGeom prst="rect">
            <a:avLst/>
          </a:prstGeom>
          <a:noFill/>
          <a:ln w="9525">
            <a:noFill/>
            <a:miter lim="800000"/>
            <a:headEnd/>
            <a:tailEnd/>
          </a:ln>
        </p:spPr>
        <p:txBody>
          <a:bodyPr>
            <a:spAutoFit/>
          </a:bodyPr>
          <a:lstStyle/>
          <a:p>
            <a:pPr eaLnBrk="1" hangingPunct="1"/>
            <a:r>
              <a:rPr lang="en-US" b="1">
                <a:solidFill>
                  <a:srgbClr val="000000"/>
                </a:solidFill>
              </a:rPr>
              <a:t>If Marcia and John decided separately how much to work…</a:t>
            </a:r>
          </a:p>
        </p:txBody>
      </p:sp>
    </p:spTree>
    <p:extLst>
      <p:ext uri="{BB962C8B-B14F-4D97-AF65-F5344CB8AC3E}">
        <p14:creationId xmlns:p14="http://schemas.microsoft.com/office/powerpoint/2010/main" val="2325897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normAutofit fontScale="90000"/>
          </a:bodyPr>
          <a:lstStyle/>
          <a:p>
            <a:pPr eaLnBrk="1" hangingPunct="1"/>
            <a:r>
              <a:rPr lang="en-US" dirty="0" smtClean="0"/>
              <a:t>Household Production: Joint Labor Supply Decision</a:t>
            </a:r>
          </a:p>
        </p:txBody>
      </p:sp>
      <p:sp>
        <p:nvSpPr>
          <p:cNvPr id="91139" name="Line 3"/>
          <p:cNvSpPr>
            <a:spLocks noChangeShapeType="1"/>
          </p:cNvSpPr>
          <p:nvPr/>
        </p:nvSpPr>
        <p:spPr bwMode="auto">
          <a:xfrm>
            <a:off x="2514600" y="1905000"/>
            <a:ext cx="0" cy="4114800"/>
          </a:xfrm>
          <a:prstGeom prst="line">
            <a:avLst/>
          </a:prstGeom>
          <a:noFill/>
          <a:ln w="9525">
            <a:solidFill>
              <a:schemeClr val="tx1"/>
            </a:solidFill>
            <a:round/>
            <a:headEnd/>
            <a:tailEnd/>
          </a:ln>
        </p:spPr>
        <p:txBody>
          <a:bodyPr/>
          <a:lstStyle/>
          <a:p>
            <a:endParaRPr lang="en-US"/>
          </a:p>
        </p:txBody>
      </p:sp>
      <p:sp>
        <p:nvSpPr>
          <p:cNvPr id="91140" name="Line 4"/>
          <p:cNvSpPr>
            <a:spLocks noChangeShapeType="1"/>
          </p:cNvSpPr>
          <p:nvPr/>
        </p:nvSpPr>
        <p:spPr bwMode="auto">
          <a:xfrm>
            <a:off x="2514600" y="6019800"/>
            <a:ext cx="5943600" cy="0"/>
          </a:xfrm>
          <a:prstGeom prst="line">
            <a:avLst/>
          </a:prstGeom>
          <a:noFill/>
          <a:ln w="9525">
            <a:solidFill>
              <a:schemeClr val="tx1"/>
            </a:solidFill>
            <a:round/>
            <a:headEnd/>
            <a:tailEnd/>
          </a:ln>
        </p:spPr>
        <p:txBody>
          <a:bodyPr/>
          <a:lstStyle/>
          <a:p>
            <a:endParaRPr lang="en-US"/>
          </a:p>
        </p:txBody>
      </p:sp>
      <p:sp>
        <p:nvSpPr>
          <p:cNvPr id="91141" name="Line 5"/>
          <p:cNvSpPr>
            <a:spLocks noChangeShapeType="1"/>
          </p:cNvSpPr>
          <p:nvPr/>
        </p:nvSpPr>
        <p:spPr bwMode="auto">
          <a:xfrm>
            <a:off x="2514600" y="4343400"/>
            <a:ext cx="1981200" cy="1676400"/>
          </a:xfrm>
          <a:prstGeom prst="line">
            <a:avLst/>
          </a:prstGeom>
          <a:noFill/>
          <a:ln w="9525">
            <a:solidFill>
              <a:srgbClr val="CC3300"/>
            </a:solidFill>
            <a:prstDash val="dash"/>
            <a:round/>
            <a:headEnd/>
            <a:tailEnd/>
          </a:ln>
        </p:spPr>
        <p:txBody>
          <a:bodyPr/>
          <a:lstStyle/>
          <a:p>
            <a:endParaRPr lang="en-US"/>
          </a:p>
        </p:txBody>
      </p:sp>
      <p:sp>
        <p:nvSpPr>
          <p:cNvPr id="91142" name="Line 6"/>
          <p:cNvSpPr>
            <a:spLocks noChangeShapeType="1"/>
          </p:cNvSpPr>
          <p:nvPr/>
        </p:nvSpPr>
        <p:spPr bwMode="auto">
          <a:xfrm>
            <a:off x="2514600" y="5181600"/>
            <a:ext cx="3505200" cy="838200"/>
          </a:xfrm>
          <a:prstGeom prst="line">
            <a:avLst/>
          </a:prstGeom>
          <a:noFill/>
          <a:ln w="9525">
            <a:solidFill>
              <a:schemeClr val="accent2"/>
            </a:solidFill>
            <a:prstDash val="dash"/>
            <a:round/>
            <a:headEnd/>
            <a:tailEnd/>
          </a:ln>
        </p:spPr>
        <p:txBody>
          <a:bodyPr/>
          <a:lstStyle/>
          <a:p>
            <a:endParaRPr lang="en-US"/>
          </a:p>
        </p:txBody>
      </p:sp>
      <p:sp>
        <p:nvSpPr>
          <p:cNvPr id="91143" name="Text Box 7"/>
          <p:cNvSpPr txBox="1">
            <a:spLocks noChangeArrowheads="1"/>
          </p:cNvSpPr>
          <p:nvPr/>
        </p:nvSpPr>
        <p:spPr bwMode="auto">
          <a:xfrm>
            <a:off x="7832725" y="6030913"/>
            <a:ext cx="725488" cy="304800"/>
          </a:xfrm>
          <a:prstGeom prst="rect">
            <a:avLst/>
          </a:prstGeom>
          <a:noFill/>
          <a:ln w="9525">
            <a:noFill/>
            <a:miter lim="800000"/>
            <a:headEnd/>
            <a:tailEnd/>
          </a:ln>
        </p:spPr>
        <p:txBody>
          <a:bodyPr wrap="none">
            <a:spAutoFit/>
          </a:bodyPr>
          <a:lstStyle/>
          <a:p>
            <a:pPr eaLnBrk="1" hangingPunct="1"/>
            <a:r>
              <a:rPr lang="en-US" sz="1400" b="1">
                <a:solidFill>
                  <a:srgbClr val="000000"/>
                </a:solidFill>
              </a:rPr>
              <a:t>House</a:t>
            </a:r>
          </a:p>
        </p:txBody>
      </p:sp>
      <p:sp>
        <p:nvSpPr>
          <p:cNvPr id="91144" name="Text Box 8"/>
          <p:cNvSpPr txBox="1">
            <a:spLocks noChangeArrowheads="1"/>
          </p:cNvSpPr>
          <p:nvPr/>
        </p:nvSpPr>
        <p:spPr bwMode="auto">
          <a:xfrm>
            <a:off x="1828800" y="2133600"/>
            <a:ext cx="673100" cy="274638"/>
          </a:xfrm>
          <a:prstGeom prst="rect">
            <a:avLst/>
          </a:prstGeom>
          <a:noFill/>
          <a:ln w="9525">
            <a:noFill/>
            <a:miter lim="800000"/>
            <a:headEnd/>
            <a:tailEnd/>
          </a:ln>
        </p:spPr>
        <p:txBody>
          <a:bodyPr wrap="none">
            <a:spAutoFit/>
          </a:bodyPr>
          <a:lstStyle/>
          <a:p>
            <a:pPr eaLnBrk="1" hangingPunct="1"/>
            <a:r>
              <a:rPr lang="en-US" sz="1200" b="1">
                <a:solidFill>
                  <a:srgbClr val="000000"/>
                </a:solidFill>
              </a:rPr>
              <a:t>Market</a:t>
            </a:r>
          </a:p>
        </p:txBody>
      </p:sp>
      <p:sp>
        <p:nvSpPr>
          <p:cNvPr id="91145" name="Text Box 9"/>
          <p:cNvSpPr txBox="1">
            <a:spLocks noChangeArrowheads="1"/>
          </p:cNvSpPr>
          <p:nvPr/>
        </p:nvSpPr>
        <p:spPr bwMode="auto">
          <a:xfrm>
            <a:off x="1981200" y="4191000"/>
            <a:ext cx="577850" cy="304800"/>
          </a:xfrm>
          <a:prstGeom prst="rect">
            <a:avLst/>
          </a:prstGeom>
          <a:noFill/>
          <a:ln w="9525">
            <a:noFill/>
            <a:miter lim="800000"/>
            <a:headEnd/>
            <a:tailEnd/>
          </a:ln>
        </p:spPr>
        <p:txBody>
          <a:bodyPr wrap="none">
            <a:spAutoFit/>
          </a:bodyPr>
          <a:lstStyle/>
          <a:p>
            <a:pPr eaLnBrk="1" hangingPunct="1"/>
            <a:r>
              <a:rPr lang="en-US" sz="1400" b="1">
                <a:solidFill>
                  <a:srgbClr val="000000"/>
                </a:solidFill>
              </a:rPr>
              <a:t>$300</a:t>
            </a:r>
          </a:p>
        </p:txBody>
      </p:sp>
      <p:sp>
        <p:nvSpPr>
          <p:cNvPr id="91146" name="Text Box 10"/>
          <p:cNvSpPr txBox="1">
            <a:spLocks noChangeArrowheads="1"/>
          </p:cNvSpPr>
          <p:nvPr/>
        </p:nvSpPr>
        <p:spPr bwMode="auto">
          <a:xfrm>
            <a:off x="1981200" y="5006975"/>
            <a:ext cx="577850" cy="304800"/>
          </a:xfrm>
          <a:prstGeom prst="rect">
            <a:avLst/>
          </a:prstGeom>
          <a:noFill/>
          <a:ln w="9525">
            <a:noFill/>
            <a:miter lim="800000"/>
            <a:headEnd/>
            <a:tailEnd/>
          </a:ln>
        </p:spPr>
        <p:txBody>
          <a:bodyPr wrap="none">
            <a:spAutoFit/>
          </a:bodyPr>
          <a:lstStyle/>
          <a:p>
            <a:pPr eaLnBrk="1" hangingPunct="1"/>
            <a:r>
              <a:rPr lang="en-US" sz="1400" b="1">
                <a:solidFill>
                  <a:srgbClr val="000000"/>
                </a:solidFill>
              </a:rPr>
              <a:t>$100</a:t>
            </a:r>
          </a:p>
        </p:txBody>
      </p:sp>
      <p:sp>
        <p:nvSpPr>
          <p:cNvPr id="91147" name="Text Box 11"/>
          <p:cNvSpPr txBox="1">
            <a:spLocks noChangeArrowheads="1"/>
          </p:cNvSpPr>
          <p:nvPr/>
        </p:nvSpPr>
        <p:spPr bwMode="auto">
          <a:xfrm>
            <a:off x="6629400" y="6019800"/>
            <a:ext cx="577850" cy="304800"/>
          </a:xfrm>
          <a:prstGeom prst="rect">
            <a:avLst/>
          </a:prstGeom>
          <a:noFill/>
          <a:ln w="9525">
            <a:noFill/>
            <a:miter lim="800000"/>
            <a:headEnd/>
            <a:tailEnd/>
          </a:ln>
        </p:spPr>
        <p:txBody>
          <a:bodyPr wrap="none">
            <a:spAutoFit/>
          </a:bodyPr>
          <a:lstStyle/>
          <a:p>
            <a:pPr eaLnBrk="1" hangingPunct="1"/>
            <a:r>
              <a:rPr lang="en-US" sz="1400" b="1">
                <a:solidFill>
                  <a:srgbClr val="000000"/>
                </a:solidFill>
              </a:rPr>
              <a:t>$600</a:t>
            </a:r>
          </a:p>
        </p:txBody>
      </p:sp>
      <p:sp>
        <p:nvSpPr>
          <p:cNvPr id="91148" name="Text Box 12"/>
          <p:cNvSpPr txBox="1">
            <a:spLocks noChangeArrowheads="1"/>
          </p:cNvSpPr>
          <p:nvPr/>
        </p:nvSpPr>
        <p:spPr bwMode="auto">
          <a:xfrm>
            <a:off x="4191000" y="6019800"/>
            <a:ext cx="577850" cy="304800"/>
          </a:xfrm>
          <a:prstGeom prst="rect">
            <a:avLst/>
          </a:prstGeom>
          <a:noFill/>
          <a:ln w="9525">
            <a:noFill/>
            <a:miter lim="800000"/>
            <a:headEnd/>
            <a:tailEnd/>
          </a:ln>
        </p:spPr>
        <p:txBody>
          <a:bodyPr wrap="none">
            <a:spAutoFit/>
          </a:bodyPr>
          <a:lstStyle/>
          <a:p>
            <a:pPr eaLnBrk="1" hangingPunct="1"/>
            <a:r>
              <a:rPr lang="en-US" sz="1400" b="1">
                <a:solidFill>
                  <a:srgbClr val="000000"/>
                </a:solidFill>
              </a:rPr>
              <a:t>$200</a:t>
            </a:r>
          </a:p>
        </p:txBody>
      </p:sp>
      <p:sp>
        <p:nvSpPr>
          <p:cNvPr id="91149" name="Text Box 13"/>
          <p:cNvSpPr txBox="1">
            <a:spLocks noChangeArrowheads="1"/>
          </p:cNvSpPr>
          <p:nvPr/>
        </p:nvSpPr>
        <p:spPr bwMode="auto">
          <a:xfrm>
            <a:off x="5638800" y="6019800"/>
            <a:ext cx="577850" cy="304800"/>
          </a:xfrm>
          <a:prstGeom prst="rect">
            <a:avLst/>
          </a:prstGeom>
          <a:noFill/>
          <a:ln w="9525">
            <a:noFill/>
            <a:miter lim="800000"/>
            <a:headEnd/>
            <a:tailEnd/>
          </a:ln>
        </p:spPr>
        <p:txBody>
          <a:bodyPr wrap="none">
            <a:spAutoFit/>
          </a:bodyPr>
          <a:lstStyle/>
          <a:p>
            <a:pPr eaLnBrk="1" hangingPunct="1"/>
            <a:r>
              <a:rPr lang="en-US" sz="1400" b="1">
                <a:solidFill>
                  <a:srgbClr val="000000"/>
                </a:solidFill>
              </a:rPr>
              <a:t>$400</a:t>
            </a:r>
          </a:p>
        </p:txBody>
      </p:sp>
      <p:sp>
        <p:nvSpPr>
          <p:cNvPr id="91150" name="Text Box 14"/>
          <p:cNvSpPr txBox="1">
            <a:spLocks noChangeArrowheads="1"/>
          </p:cNvSpPr>
          <p:nvPr/>
        </p:nvSpPr>
        <p:spPr bwMode="auto">
          <a:xfrm>
            <a:off x="1981200" y="3505200"/>
            <a:ext cx="577850" cy="304800"/>
          </a:xfrm>
          <a:prstGeom prst="rect">
            <a:avLst/>
          </a:prstGeom>
          <a:noFill/>
          <a:ln w="9525">
            <a:noFill/>
            <a:miter lim="800000"/>
            <a:headEnd/>
            <a:tailEnd/>
          </a:ln>
        </p:spPr>
        <p:txBody>
          <a:bodyPr wrap="none">
            <a:spAutoFit/>
          </a:bodyPr>
          <a:lstStyle/>
          <a:p>
            <a:pPr eaLnBrk="1" hangingPunct="1"/>
            <a:r>
              <a:rPr lang="en-US" sz="1400" b="1">
                <a:solidFill>
                  <a:srgbClr val="000000"/>
                </a:solidFill>
              </a:rPr>
              <a:t>$400</a:t>
            </a:r>
          </a:p>
        </p:txBody>
      </p:sp>
      <p:sp>
        <p:nvSpPr>
          <p:cNvPr id="91151" name="Line 15"/>
          <p:cNvSpPr>
            <a:spLocks noChangeShapeType="1"/>
          </p:cNvSpPr>
          <p:nvPr/>
        </p:nvSpPr>
        <p:spPr bwMode="auto">
          <a:xfrm>
            <a:off x="2514600" y="3581400"/>
            <a:ext cx="3352800" cy="762000"/>
          </a:xfrm>
          <a:prstGeom prst="line">
            <a:avLst/>
          </a:prstGeom>
          <a:noFill/>
          <a:ln w="9525">
            <a:solidFill>
              <a:schemeClr val="tx1"/>
            </a:solidFill>
            <a:round/>
            <a:headEnd/>
            <a:tailEnd/>
          </a:ln>
        </p:spPr>
        <p:txBody>
          <a:bodyPr/>
          <a:lstStyle/>
          <a:p>
            <a:endParaRPr lang="en-US"/>
          </a:p>
        </p:txBody>
      </p:sp>
      <p:sp>
        <p:nvSpPr>
          <p:cNvPr id="91152" name="Line 16"/>
          <p:cNvSpPr>
            <a:spLocks noChangeShapeType="1"/>
          </p:cNvSpPr>
          <p:nvPr/>
        </p:nvSpPr>
        <p:spPr bwMode="auto">
          <a:xfrm>
            <a:off x="5867400" y="4343400"/>
            <a:ext cx="1066800" cy="1676400"/>
          </a:xfrm>
          <a:prstGeom prst="line">
            <a:avLst/>
          </a:prstGeom>
          <a:noFill/>
          <a:ln w="9525">
            <a:solidFill>
              <a:schemeClr val="tx1"/>
            </a:solidFill>
            <a:round/>
            <a:headEnd/>
            <a:tailEnd/>
          </a:ln>
        </p:spPr>
        <p:txBody>
          <a:bodyPr/>
          <a:lstStyle/>
          <a:p>
            <a:endParaRPr lang="en-US"/>
          </a:p>
        </p:txBody>
      </p:sp>
      <p:sp>
        <p:nvSpPr>
          <p:cNvPr id="91153" name="Text Box 17"/>
          <p:cNvSpPr txBox="1">
            <a:spLocks noChangeArrowheads="1"/>
          </p:cNvSpPr>
          <p:nvPr/>
        </p:nvSpPr>
        <p:spPr bwMode="auto">
          <a:xfrm>
            <a:off x="2514600" y="3276600"/>
            <a:ext cx="282575" cy="304800"/>
          </a:xfrm>
          <a:prstGeom prst="rect">
            <a:avLst/>
          </a:prstGeom>
          <a:noFill/>
          <a:ln w="9525">
            <a:noFill/>
            <a:miter lim="800000"/>
            <a:headEnd/>
            <a:tailEnd/>
          </a:ln>
        </p:spPr>
        <p:txBody>
          <a:bodyPr wrap="none">
            <a:spAutoFit/>
          </a:bodyPr>
          <a:lstStyle/>
          <a:p>
            <a:pPr eaLnBrk="1" hangingPunct="1"/>
            <a:r>
              <a:rPr lang="en-US" sz="1400" b="1">
                <a:solidFill>
                  <a:srgbClr val="000000"/>
                </a:solidFill>
              </a:rPr>
              <a:t>a</a:t>
            </a:r>
          </a:p>
        </p:txBody>
      </p:sp>
      <p:sp>
        <p:nvSpPr>
          <p:cNvPr id="91154" name="Text Box 18"/>
          <p:cNvSpPr txBox="1">
            <a:spLocks noChangeArrowheads="1"/>
          </p:cNvSpPr>
          <p:nvPr/>
        </p:nvSpPr>
        <p:spPr bwMode="auto">
          <a:xfrm>
            <a:off x="5791200" y="4038600"/>
            <a:ext cx="292100" cy="304800"/>
          </a:xfrm>
          <a:prstGeom prst="rect">
            <a:avLst/>
          </a:prstGeom>
          <a:noFill/>
          <a:ln w="9525">
            <a:noFill/>
            <a:miter lim="800000"/>
            <a:headEnd/>
            <a:tailEnd/>
          </a:ln>
        </p:spPr>
        <p:txBody>
          <a:bodyPr wrap="none">
            <a:spAutoFit/>
          </a:bodyPr>
          <a:lstStyle/>
          <a:p>
            <a:pPr eaLnBrk="1" hangingPunct="1"/>
            <a:r>
              <a:rPr lang="en-US" sz="1400" b="1">
                <a:solidFill>
                  <a:srgbClr val="000000"/>
                </a:solidFill>
              </a:rPr>
              <a:t>b</a:t>
            </a:r>
          </a:p>
        </p:txBody>
      </p:sp>
      <p:sp>
        <p:nvSpPr>
          <p:cNvPr id="91155" name="Text Box 19"/>
          <p:cNvSpPr txBox="1">
            <a:spLocks noChangeArrowheads="1"/>
          </p:cNvSpPr>
          <p:nvPr/>
        </p:nvSpPr>
        <p:spPr bwMode="auto">
          <a:xfrm>
            <a:off x="6934200" y="5715000"/>
            <a:ext cx="282575" cy="304800"/>
          </a:xfrm>
          <a:prstGeom prst="rect">
            <a:avLst/>
          </a:prstGeom>
          <a:noFill/>
          <a:ln w="9525">
            <a:noFill/>
            <a:miter lim="800000"/>
            <a:headEnd/>
            <a:tailEnd/>
          </a:ln>
        </p:spPr>
        <p:txBody>
          <a:bodyPr wrap="none">
            <a:spAutoFit/>
          </a:bodyPr>
          <a:lstStyle/>
          <a:p>
            <a:pPr eaLnBrk="1" hangingPunct="1"/>
            <a:r>
              <a:rPr lang="en-US" sz="1400" b="1">
                <a:solidFill>
                  <a:srgbClr val="000000"/>
                </a:solidFill>
              </a:rPr>
              <a:t>c</a:t>
            </a:r>
          </a:p>
        </p:txBody>
      </p:sp>
      <p:sp>
        <p:nvSpPr>
          <p:cNvPr id="91156" name="Text Box 20"/>
          <p:cNvSpPr txBox="1">
            <a:spLocks noChangeArrowheads="1"/>
          </p:cNvSpPr>
          <p:nvPr/>
        </p:nvSpPr>
        <p:spPr bwMode="auto">
          <a:xfrm>
            <a:off x="2590800" y="1905000"/>
            <a:ext cx="1006475" cy="549275"/>
          </a:xfrm>
          <a:prstGeom prst="rect">
            <a:avLst/>
          </a:prstGeom>
          <a:noFill/>
          <a:ln w="9525">
            <a:noFill/>
            <a:miter lim="800000"/>
            <a:headEnd/>
            <a:tailEnd/>
          </a:ln>
        </p:spPr>
        <p:txBody>
          <a:bodyPr>
            <a:spAutoFit/>
          </a:bodyPr>
          <a:lstStyle/>
          <a:p>
            <a:pPr eaLnBrk="1" hangingPunct="1"/>
            <a:r>
              <a:rPr lang="en-US" sz="1600" b="1">
                <a:solidFill>
                  <a:srgbClr val="000000"/>
                </a:solidFill>
              </a:rPr>
              <a:t>John</a:t>
            </a:r>
          </a:p>
          <a:p>
            <a:pPr eaLnBrk="1" hangingPunct="1"/>
            <a:r>
              <a:rPr lang="en-US" sz="1400" b="1">
                <a:solidFill>
                  <a:srgbClr val="000000"/>
                </a:solidFill>
              </a:rPr>
              <a:t>Marcia</a:t>
            </a:r>
          </a:p>
        </p:txBody>
      </p:sp>
      <p:sp>
        <p:nvSpPr>
          <p:cNvPr id="91157" name="Line 21"/>
          <p:cNvSpPr>
            <a:spLocks noChangeShapeType="1"/>
          </p:cNvSpPr>
          <p:nvPr/>
        </p:nvSpPr>
        <p:spPr bwMode="auto">
          <a:xfrm>
            <a:off x="3276600" y="2057400"/>
            <a:ext cx="762000" cy="0"/>
          </a:xfrm>
          <a:prstGeom prst="line">
            <a:avLst/>
          </a:prstGeom>
          <a:noFill/>
          <a:ln w="9525">
            <a:solidFill>
              <a:srgbClr val="CC3300"/>
            </a:solidFill>
            <a:prstDash val="dash"/>
            <a:round/>
            <a:headEnd/>
            <a:tailEnd/>
          </a:ln>
        </p:spPr>
        <p:txBody>
          <a:bodyPr/>
          <a:lstStyle/>
          <a:p>
            <a:endParaRPr lang="en-US"/>
          </a:p>
        </p:txBody>
      </p:sp>
      <p:sp>
        <p:nvSpPr>
          <p:cNvPr id="91158" name="Line 22"/>
          <p:cNvSpPr>
            <a:spLocks noChangeShapeType="1"/>
          </p:cNvSpPr>
          <p:nvPr/>
        </p:nvSpPr>
        <p:spPr bwMode="auto">
          <a:xfrm>
            <a:off x="3352800" y="2286000"/>
            <a:ext cx="762000" cy="0"/>
          </a:xfrm>
          <a:prstGeom prst="line">
            <a:avLst/>
          </a:prstGeom>
          <a:noFill/>
          <a:ln w="9525">
            <a:solidFill>
              <a:schemeClr val="accent2"/>
            </a:solidFill>
            <a:prstDash val="dash"/>
            <a:round/>
            <a:headEnd/>
            <a:tailEnd/>
          </a:ln>
        </p:spPr>
        <p:txBody>
          <a:bodyPr/>
          <a:lstStyle/>
          <a:p>
            <a:endParaRPr lang="en-US"/>
          </a:p>
        </p:txBody>
      </p:sp>
      <p:sp>
        <p:nvSpPr>
          <p:cNvPr id="91159" name="Text Box 23"/>
          <p:cNvSpPr txBox="1">
            <a:spLocks noChangeArrowheads="1"/>
          </p:cNvSpPr>
          <p:nvPr/>
        </p:nvSpPr>
        <p:spPr bwMode="auto">
          <a:xfrm>
            <a:off x="7315200" y="4572000"/>
            <a:ext cx="1414463" cy="274638"/>
          </a:xfrm>
          <a:prstGeom prst="rect">
            <a:avLst/>
          </a:prstGeom>
          <a:noFill/>
          <a:ln w="9525">
            <a:noFill/>
            <a:miter lim="800000"/>
            <a:headEnd/>
            <a:tailEnd/>
          </a:ln>
        </p:spPr>
        <p:txBody>
          <a:bodyPr wrap="none">
            <a:spAutoFit/>
          </a:bodyPr>
          <a:lstStyle/>
          <a:p>
            <a:pPr eaLnBrk="1" hangingPunct="1"/>
            <a:r>
              <a:rPr lang="en-US" sz="1200" b="1">
                <a:solidFill>
                  <a:srgbClr val="000000"/>
                </a:solidFill>
              </a:rPr>
              <a:t>Only John works</a:t>
            </a:r>
          </a:p>
        </p:txBody>
      </p:sp>
      <p:sp>
        <p:nvSpPr>
          <p:cNvPr id="91160" name="Line 24"/>
          <p:cNvSpPr>
            <a:spLocks noChangeShapeType="1"/>
          </p:cNvSpPr>
          <p:nvPr/>
        </p:nvSpPr>
        <p:spPr bwMode="auto">
          <a:xfrm flipH="1">
            <a:off x="6629400" y="4800600"/>
            <a:ext cx="685800" cy="685800"/>
          </a:xfrm>
          <a:prstGeom prst="line">
            <a:avLst/>
          </a:prstGeom>
          <a:noFill/>
          <a:ln w="9525">
            <a:solidFill>
              <a:schemeClr val="tx1"/>
            </a:solidFill>
            <a:round/>
            <a:headEnd/>
            <a:tailEnd type="triangle" w="med" len="med"/>
          </a:ln>
        </p:spPr>
        <p:txBody>
          <a:bodyPr/>
          <a:lstStyle/>
          <a:p>
            <a:endParaRPr lang="en-US"/>
          </a:p>
        </p:txBody>
      </p:sp>
      <p:sp>
        <p:nvSpPr>
          <p:cNvPr id="91161" name="Text Box 25"/>
          <p:cNvSpPr txBox="1">
            <a:spLocks noChangeArrowheads="1"/>
          </p:cNvSpPr>
          <p:nvPr/>
        </p:nvSpPr>
        <p:spPr bwMode="auto">
          <a:xfrm>
            <a:off x="2743200" y="2895600"/>
            <a:ext cx="1631950" cy="304800"/>
          </a:xfrm>
          <a:prstGeom prst="rect">
            <a:avLst/>
          </a:prstGeom>
          <a:noFill/>
          <a:ln w="9525">
            <a:noFill/>
            <a:miter lim="800000"/>
            <a:headEnd/>
            <a:tailEnd/>
          </a:ln>
        </p:spPr>
        <p:txBody>
          <a:bodyPr wrap="none">
            <a:spAutoFit/>
          </a:bodyPr>
          <a:lstStyle/>
          <a:p>
            <a:pPr eaLnBrk="1" hangingPunct="1"/>
            <a:r>
              <a:rPr lang="en-US" sz="1400" b="1">
                <a:solidFill>
                  <a:srgbClr val="000000"/>
                </a:solidFill>
              </a:rPr>
              <a:t>Both are working</a:t>
            </a:r>
          </a:p>
        </p:txBody>
      </p:sp>
      <p:sp>
        <p:nvSpPr>
          <p:cNvPr id="91162" name="Line 26"/>
          <p:cNvSpPr>
            <a:spLocks noChangeShapeType="1"/>
          </p:cNvSpPr>
          <p:nvPr/>
        </p:nvSpPr>
        <p:spPr bwMode="auto">
          <a:xfrm>
            <a:off x="3352800" y="3200400"/>
            <a:ext cx="685800" cy="685800"/>
          </a:xfrm>
          <a:prstGeom prst="line">
            <a:avLst/>
          </a:prstGeom>
          <a:noFill/>
          <a:ln w="9525">
            <a:solidFill>
              <a:schemeClr val="tx1"/>
            </a:solidFill>
            <a:round/>
            <a:headEnd/>
            <a:tailEnd type="triangle" w="med" len="med"/>
          </a:ln>
        </p:spPr>
        <p:txBody>
          <a:bodyPr/>
          <a:lstStyle/>
          <a:p>
            <a:endParaRPr lang="en-US"/>
          </a:p>
        </p:txBody>
      </p:sp>
      <p:sp>
        <p:nvSpPr>
          <p:cNvPr id="91163" name="Text Box 27"/>
          <p:cNvSpPr txBox="1">
            <a:spLocks noChangeArrowheads="1"/>
          </p:cNvSpPr>
          <p:nvPr/>
        </p:nvSpPr>
        <p:spPr bwMode="auto">
          <a:xfrm>
            <a:off x="5257800" y="1295400"/>
            <a:ext cx="3581400" cy="2919413"/>
          </a:xfrm>
          <a:prstGeom prst="rect">
            <a:avLst/>
          </a:prstGeom>
          <a:noFill/>
          <a:ln w="9525">
            <a:noFill/>
            <a:miter lim="800000"/>
            <a:headEnd/>
            <a:tailEnd/>
          </a:ln>
        </p:spPr>
        <p:txBody>
          <a:bodyPr>
            <a:spAutoFit/>
          </a:bodyPr>
          <a:lstStyle/>
          <a:p>
            <a:pPr eaLnBrk="1" hangingPunct="1"/>
            <a:r>
              <a:rPr lang="en-US" sz="1400" b="1">
                <a:solidFill>
                  <a:srgbClr val="000000"/>
                </a:solidFill>
              </a:rPr>
              <a:t>At  “c” no one is working in the market and both John and Marcia allocate all their time to the household.  If they wish to buy market goods, John gets a job first because he is relatively more productive in the market.</a:t>
            </a:r>
          </a:p>
          <a:p>
            <a:pPr eaLnBrk="1" hangingPunct="1"/>
            <a:endParaRPr lang="en-US" sz="1400" b="1">
              <a:solidFill>
                <a:srgbClr val="000000"/>
              </a:solidFill>
            </a:endParaRPr>
          </a:p>
          <a:p>
            <a:pPr eaLnBrk="1" hangingPunct="1"/>
            <a:r>
              <a:rPr lang="en-US" sz="1400" b="1">
                <a:solidFill>
                  <a:srgbClr val="000000"/>
                </a:solidFill>
              </a:rPr>
              <a:t>At  “b” John is out of market hours and</a:t>
            </a:r>
          </a:p>
          <a:p>
            <a:pPr eaLnBrk="1" hangingPunct="1"/>
            <a:r>
              <a:rPr lang="en-US" sz="1400" b="1">
                <a:solidFill>
                  <a:srgbClr val="000000"/>
                </a:solidFill>
              </a:rPr>
              <a:t>Marcia must join the workforce.</a:t>
            </a:r>
          </a:p>
          <a:p>
            <a:pPr eaLnBrk="1" hangingPunct="1"/>
            <a:endParaRPr lang="en-US" sz="1400" b="1">
              <a:solidFill>
                <a:srgbClr val="000000"/>
              </a:solidFill>
            </a:endParaRPr>
          </a:p>
          <a:p>
            <a:pPr eaLnBrk="1" hangingPunct="1"/>
            <a:r>
              <a:rPr lang="en-US" sz="1400" b="1">
                <a:solidFill>
                  <a:srgbClr val="000000"/>
                </a:solidFill>
              </a:rPr>
              <a:t>At  “a”  no one is working at home.</a:t>
            </a:r>
          </a:p>
          <a:p>
            <a:pPr eaLnBrk="1" hangingPunct="1"/>
            <a:endParaRPr lang="en-US" sz="1400" b="1">
              <a:solidFill>
                <a:srgbClr val="000000"/>
              </a:solidFill>
            </a:endParaRPr>
          </a:p>
          <a:p>
            <a:pPr eaLnBrk="1" hangingPunct="1">
              <a:spcBef>
                <a:spcPct val="50000"/>
              </a:spcBef>
            </a:pPr>
            <a:r>
              <a:rPr lang="en-US" sz="1200">
                <a:solidFill>
                  <a:srgbClr val="000000"/>
                </a:solidFill>
              </a:rPr>
              <a:t>. </a:t>
            </a:r>
            <a:endParaRPr lang="en-US" sz="1400" b="1">
              <a:solidFill>
                <a:srgbClr val="000000"/>
              </a:solidFill>
            </a:endParaRPr>
          </a:p>
        </p:txBody>
      </p:sp>
      <p:sp>
        <p:nvSpPr>
          <p:cNvPr id="91164" name="Line 28"/>
          <p:cNvSpPr>
            <a:spLocks noChangeShapeType="1"/>
          </p:cNvSpPr>
          <p:nvPr/>
        </p:nvSpPr>
        <p:spPr bwMode="auto">
          <a:xfrm>
            <a:off x="2514600" y="4343400"/>
            <a:ext cx="3352800" cy="0"/>
          </a:xfrm>
          <a:prstGeom prst="line">
            <a:avLst/>
          </a:prstGeom>
          <a:noFill/>
          <a:ln w="9525">
            <a:solidFill>
              <a:schemeClr val="tx1"/>
            </a:solidFill>
            <a:prstDash val="dashDot"/>
            <a:round/>
            <a:headEnd/>
            <a:tailEnd/>
          </a:ln>
        </p:spPr>
        <p:txBody>
          <a:bodyPr/>
          <a:lstStyle/>
          <a:p>
            <a:endParaRPr lang="en-US"/>
          </a:p>
        </p:txBody>
      </p:sp>
      <p:sp>
        <p:nvSpPr>
          <p:cNvPr id="91165" name="Line 29"/>
          <p:cNvSpPr>
            <a:spLocks noChangeShapeType="1"/>
          </p:cNvSpPr>
          <p:nvPr/>
        </p:nvSpPr>
        <p:spPr bwMode="auto">
          <a:xfrm>
            <a:off x="5867400" y="4343400"/>
            <a:ext cx="0" cy="1676400"/>
          </a:xfrm>
          <a:prstGeom prst="line">
            <a:avLst/>
          </a:prstGeom>
          <a:noFill/>
          <a:ln w="9525">
            <a:solidFill>
              <a:schemeClr val="tx1"/>
            </a:solidFill>
            <a:prstDash val="dashDot"/>
            <a:round/>
            <a:headEnd/>
            <a:tailEnd/>
          </a:ln>
        </p:spPr>
        <p:txBody>
          <a:bodyPr/>
          <a:lstStyle/>
          <a:p>
            <a:endParaRPr lang="en-US"/>
          </a:p>
        </p:txBody>
      </p:sp>
    </p:spTree>
    <p:extLst>
      <p:ext uri="{BB962C8B-B14F-4D97-AF65-F5344CB8AC3E}">
        <p14:creationId xmlns:p14="http://schemas.microsoft.com/office/powerpoint/2010/main" val="40207013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Game Theory and </a:t>
            </a:r>
            <a:br>
              <a:rPr lang="en-US" b="1" dirty="0" smtClean="0"/>
            </a:br>
            <a:r>
              <a:rPr lang="en-US" b="1" dirty="0" smtClean="0"/>
              <a:t>The Marriage Market</a:t>
            </a:r>
            <a:endParaRPr lang="en-US" b="1" dirty="0"/>
          </a:p>
        </p:txBody>
      </p:sp>
      <p:graphicFrame>
        <p:nvGraphicFramePr>
          <p:cNvPr id="10" name="Content Placeholder 9"/>
          <p:cNvGraphicFramePr>
            <a:graphicFrameLocks noGrp="1"/>
          </p:cNvGraphicFramePr>
          <p:nvPr>
            <p:ph idx="1"/>
          </p:nvPr>
        </p:nvGraphicFramePr>
        <p:xfrm>
          <a:off x="457200" y="1935161"/>
          <a:ext cx="8229600" cy="4638146"/>
        </p:xfrm>
        <a:graphic>
          <a:graphicData uri="http://schemas.openxmlformats.org/drawingml/2006/table">
            <a:tbl>
              <a:tblPr firstRow="1" bandRow="1">
                <a:tableStyleId>{5C22544A-7EE6-4342-B048-85BDC9FD1C3A}</a:tableStyleId>
              </a:tblPr>
              <a:tblGrid>
                <a:gridCol w="2743200"/>
                <a:gridCol w="2743200"/>
                <a:gridCol w="2743200"/>
              </a:tblGrid>
              <a:tr h="1437746">
                <a:tc>
                  <a:txBody>
                    <a:bodyPr/>
                    <a:lstStyle/>
                    <a:p>
                      <a:endParaRPr lang="en-US" dirty="0"/>
                    </a:p>
                  </a:txBody>
                  <a:tcPr/>
                </a:tc>
                <a:tc>
                  <a:txBody>
                    <a:bodyPr/>
                    <a:lstStyle/>
                    <a:p>
                      <a:pPr algn="ctr"/>
                      <a:r>
                        <a:rPr lang="en-US" sz="3200" dirty="0" smtClean="0"/>
                        <a:t>John Commits</a:t>
                      </a:r>
                      <a:endParaRPr lang="en-US" sz="3200" dirty="0"/>
                    </a:p>
                  </a:txBody>
                  <a:tcPr/>
                </a:tc>
                <a:tc>
                  <a:txBody>
                    <a:bodyPr/>
                    <a:lstStyle/>
                    <a:p>
                      <a:pPr algn="ctr"/>
                      <a:r>
                        <a:rPr lang="en-US" sz="3200" dirty="0" smtClean="0"/>
                        <a:t>John Does not Commit</a:t>
                      </a:r>
                      <a:endParaRPr lang="en-US" sz="3200" dirty="0"/>
                    </a:p>
                  </a:txBody>
                  <a:tcPr/>
                </a:tc>
              </a:tr>
              <a:tr h="1437746">
                <a:tc>
                  <a:txBody>
                    <a:bodyPr/>
                    <a:lstStyle/>
                    <a:p>
                      <a:pPr algn="ctr"/>
                      <a:endParaRPr lang="en-US" sz="2800" dirty="0" smtClean="0"/>
                    </a:p>
                    <a:p>
                      <a:pPr algn="ctr"/>
                      <a:r>
                        <a:rPr lang="en-US" sz="2800" b="1" dirty="0" smtClean="0"/>
                        <a:t>Marcia </a:t>
                      </a:r>
                    </a:p>
                    <a:p>
                      <a:pPr algn="ctr"/>
                      <a:r>
                        <a:rPr lang="en-US" sz="2800" b="1" dirty="0" smtClean="0"/>
                        <a:t>Commits</a:t>
                      </a:r>
                      <a:endParaRPr lang="en-US" sz="2800" b="1" dirty="0"/>
                    </a:p>
                  </a:txBody>
                  <a:tcPr/>
                </a:tc>
                <a:tc>
                  <a:txBody>
                    <a:bodyPr/>
                    <a:lstStyle/>
                    <a:p>
                      <a:r>
                        <a:rPr lang="en-US" dirty="0" smtClean="0"/>
                        <a:t>Cooperation is the best strategy </a:t>
                      </a:r>
                    </a:p>
                    <a:p>
                      <a:r>
                        <a:rPr lang="en-US" dirty="0" smtClean="0"/>
                        <a:t>Marriage and eventually children</a:t>
                      </a:r>
                    </a:p>
                    <a:p>
                      <a:endParaRPr lang="en-US" dirty="0" smtClean="0"/>
                    </a:p>
                    <a:p>
                      <a:r>
                        <a:rPr lang="en-US" dirty="0" smtClean="0"/>
                        <a:t>Social optimum</a:t>
                      </a:r>
                      <a:endParaRPr lang="en-US" dirty="0"/>
                    </a:p>
                  </a:txBody>
                  <a:tcPr/>
                </a:tc>
                <a:tc>
                  <a:txBody>
                    <a:bodyPr/>
                    <a:lstStyle/>
                    <a:p>
                      <a:r>
                        <a:rPr lang="en-US" dirty="0" smtClean="0"/>
                        <a:t>Cohabitation</a:t>
                      </a:r>
                    </a:p>
                    <a:p>
                      <a:endParaRPr lang="en-US" dirty="0" smtClean="0"/>
                    </a:p>
                    <a:p>
                      <a:r>
                        <a:rPr lang="en-US" dirty="0" smtClean="0"/>
                        <a:t>Possibly</a:t>
                      </a:r>
                      <a:r>
                        <a:rPr lang="en-US" baseline="0" dirty="0" smtClean="0"/>
                        <a:t> </a:t>
                      </a:r>
                      <a:r>
                        <a:rPr lang="en-US" dirty="0" smtClean="0"/>
                        <a:t>children out of wedlock</a:t>
                      </a:r>
                    </a:p>
                    <a:p>
                      <a:endParaRPr lang="en-US" dirty="0" smtClean="0"/>
                    </a:p>
                    <a:p>
                      <a:r>
                        <a:rPr lang="en-US" dirty="0" smtClean="0"/>
                        <a:t>Less than optimal</a:t>
                      </a:r>
                      <a:endParaRPr lang="en-US" dirty="0"/>
                    </a:p>
                  </a:txBody>
                  <a:tcPr/>
                </a:tc>
              </a:tr>
              <a:tr h="1437746">
                <a:tc>
                  <a:txBody>
                    <a:bodyPr/>
                    <a:lstStyle/>
                    <a:p>
                      <a:pPr algn="ctr"/>
                      <a:endParaRPr lang="en-US" sz="2800" dirty="0" smtClean="0"/>
                    </a:p>
                    <a:p>
                      <a:pPr algn="ctr"/>
                      <a:r>
                        <a:rPr lang="en-US" sz="2800" b="1" dirty="0" smtClean="0"/>
                        <a:t>Marcia Does Not Commit</a:t>
                      </a:r>
                      <a:endParaRPr lang="en-US" sz="2800" b="1" dirty="0"/>
                    </a:p>
                  </a:txBody>
                  <a:tcPr/>
                </a:tc>
                <a:tc>
                  <a:txBody>
                    <a:bodyPr/>
                    <a:lstStyle/>
                    <a:p>
                      <a:r>
                        <a:rPr lang="en-US" dirty="0" smtClean="0"/>
                        <a:t>Both may end up single</a:t>
                      </a:r>
                    </a:p>
                    <a:p>
                      <a:endParaRPr lang="en-US" dirty="0" smtClean="0"/>
                    </a:p>
                    <a:p>
                      <a:r>
                        <a:rPr lang="en-US" dirty="0" smtClean="0"/>
                        <a:t>Less than optimal</a:t>
                      </a:r>
                      <a:endParaRPr lang="en-US" dirty="0"/>
                    </a:p>
                  </a:txBody>
                  <a:tcPr/>
                </a:tc>
                <a:tc>
                  <a:txBody>
                    <a:bodyPr/>
                    <a:lstStyle/>
                    <a:p>
                      <a:r>
                        <a:rPr lang="en-US" dirty="0" smtClean="0"/>
                        <a:t>They go their separate ways and find suitable partners elsewhere</a:t>
                      </a:r>
                    </a:p>
                    <a:p>
                      <a:endParaRPr lang="en-US" dirty="0" smtClean="0"/>
                    </a:p>
                    <a:p>
                      <a:r>
                        <a:rPr lang="en-US" dirty="0" smtClean="0"/>
                        <a:t>Social optimum</a:t>
                      </a:r>
                      <a:endParaRPr lang="en-US" dirty="0"/>
                    </a:p>
                  </a:txBody>
                  <a:tcPr/>
                </a:tc>
              </a:tr>
            </a:tbl>
          </a:graphicData>
        </a:graphic>
      </p:graphicFrame>
    </p:spTree>
    <p:extLst>
      <p:ext uri="{BB962C8B-B14F-4D97-AF65-F5344CB8AC3E}">
        <p14:creationId xmlns:p14="http://schemas.microsoft.com/office/powerpoint/2010/main" val="1116182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4000" dirty="0" smtClean="0"/>
              <a:t>The family is the basic building block of society</a:t>
            </a:r>
          </a:p>
          <a:p>
            <a:r>
              <a:rPr lang="en-US" sz="4000" dirty="0" smtClean="0"/>
              <a:t>The family is central to the economic welfare of a country</a:t>
            </a:r>
          </a:p>
          <a:p>
            <a:r>
              <a:rPr lang="en-US" sz="4000" dirty="0" smtClean="0"/>
              <a:t>The family can be studied as an economic entity</a:t>
            </a:r>
            <a:endParaRPr lang="en-US" sz="4000" dirty="0"/>
          </a:p>
        </p:txBody>
      </p:sp>
    </p:spTree>
    <p:extLst>
      <p:ext uri="{BB962C8B-B14F-4D97-AF65-F5344CB8AC3E}">
        <p14:creationId xmlns:p14="http://schemas.microsoft.com/office/powerpoint/2010/main" val="3872861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Search Theory and Marriage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In recent decades, the average age at first marriage has been on the rise for the population as a whole,  as has the fraction of people cohabiting. There are likely many factors that have contributed to this, but can changes in attitudes toward risk partially explain these phenomena? </a:t>
            </a:r>
          </a:p>
        </p:txBody>
      </p:sp>
      <p:pic>
        <p:nvPicPr>
          <p:cNvPr id="6" name="Content Placeholder 5" descr="marrying_later_va.gif"/>
          <p:cNvPicPr>
            <a:picLocks noGrp="1" noChangeAspect="1"/>
          </p:cNvPicPr>
          <p:nvPr>
            <p:ph sz="half" idx="2"/>
          </p:nvPr>
        </p:nvPicPr>
        <p:blipFill>
          <a:blip r:embed="rId2"/>
          <a:stretch>
            <a:fillRect/>
          </a:stretch>
        </p:blipFill>
        <p:spPr>
          <a:xfrm>
            <a:off x="4648200" y="1905000"/>
            <a:ext cx="3657600" cy="4114800"/>
          </a:xfrm>
        </p:spPr>
      </p:pic>
    </p:spTree>
    <p:extLst>
      <p:ext uri="{BB962C8B-B14F-4D97-AF65-F5344CB8AC3E}">
        <p14:creationId xmlns:p14="http://schemas.microsoft.com/office/powerpoint/2010/main" val="3446373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Search Theory and Marriage</a:t>
            </a:r>
            <a:endParaRPr lang="en-US" b="1" dirty="0"/>
          </a:p>
        </p:txBody>
      </p:sp>
      <p:sp>
        <p:nvSpPr>
          <p:cNvPr id="3" name="Content Placeholder 2"/>
          <p:cNvSpPr>
            <a:spLocks noGrp="1"/>
          </p:cNvSpPr>
          <p:nvPr>
            <p:ph sz="half" idx="1"/>
          </p:nvPr>
        </p:nvSpPr>
        <p:spPr/>
        <p:txBody>
          <a:bodyPr>
            <a:normAutofit fontScale="92500" lnSpcReduction="10000"/>
          </a:bodyPr>
          <a:lstStyle/>
          <a:p>
            <a:r>
              <a:rPr lang="en-US" dirty="0" smtClean="0"/>
              <a:t>In equilibrium, search theory predicts that the more risk averse will marry the more risk averse at an earlier age, while the risk lovers will be more likely to marry each other later in life. </a:t>
            </a:r>
          </a:p>
          <a:p>
            <a:r>
              <a:rPr lang="en-US" dirty="0" smtClean="0"/>
              <a:t>A theory of risk pooling has different implications for </a:t>
            </a:r>
            <a:r>
              <a:rPr lang="en-US" dirty="0" err="1" smtClean="0"/>
              <a:t>assortative</a:t>
            </a:r>
            <a:r>
              <a:rPr lang="en-US" dirty="0" smtClean="0"/>
              <a:t> mating. </a:t>
            </a:r>
          </a:p>
          <a:p>
            <a:endParaRPr lang="en-US" dirty="0"/>
          </a:p>
        </p:txBody>
      </p:sp>
      <p:pic>
        <p:nvPicPr>
          <p:cNvPr id="6" name="Content Placeholder 5" descr="risk.jpg"/>
          <p:cNvPicPr>
            <a:picLocks noGrp="1" noChangeAspect="1"/>
          </p:cNvPicPr>
          <p:nvPr>
            <p:ph sz="half" idx="2"/>
          </p:nvPr>
        </p:nvPicPr>
        <p:blipFill>
          <a:blip r:embed="rId2"/>
          <a:stretch>
            <a:fillRect/>
          </a:stretch>
        </p:blipFill>
        <p:spPr>
          <a:xfrm>
            <a:off x="4953000" y="2057400"/>
            <a:ext cx="3200400" cy="4038600"/>
          </a:xfrm>
        </p:spPr>
      </p:pic>
    </p:spTree>
    <p:extLst>
      <p:ext uri="{BB962C8B-B14F-4D97-AF65-F5344CB8AC3E}">
        <p14:creationId xmlns:p14="http://schemas.microsoft.com/office/powerpoint/2010/main" val="1708730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The Benefits of Marriage</a:t>
            </a:r>
            <a:endParaRPr lang="en-US" b="1" dirty="0"/>
          </a:p>
        </p:txBody>
      </p:sp>
      <p:sp>
        <p:nvSpPr>
          <p:cNvPr id="5" name="Content Placeholder 4"/>
          <p:cNvSpPr>
            <a:spLocks noGrp="1"/>
          </p:cNvSpPr>
          <p:nvPr>
            <p:ph sz="half" idx="1"/>
          </p:nvPr>
        </p:nvSpPr>
        <p:spPr/>
        <p:txBody>
          <a:bodyPr/>
          <a:lstStyle/>
          <a:p>
            <a:r>
              <a:rPr lang="en-US" dirty="0" smtClean="0"/>
              <a:t>Men and women both desire to be married</a:t>
            </a:r>
          </a:p>
          <a:p>
            <a:r>
              <a:rPr lang="en-US" dirty="0" smtClean="0"/>
              <a:t>Men generally work outside of the home</a:t>
            </a:r>
          </a:p>
          <a:p>
            <a:r>
              <a:rPr lang="en-US" dirty="0" smtClean="0"/>
              <a:t>Women generally work at home</a:t>
            </a:r>
          </a:p>
          <a:p>
            <a:r>
              <a:rPr lang="en-US" dirty="0" smtClean="0"/>
              <a:t>Both benefit from this situation in different ways</a:t>
            </a:r>
          </a:p>
          <a:p>
            <a:endParaRPr lang="en-US" dirty="0"/>
          </a:p>
        </p:txBody>
      </p:sp>
      <p:pic>
        <p:nvPicPr>
          <p:cNvPr id="7" name="Content Placeholder 6" descr="marriage proposal.jpg"/>
          <p:cNvPicPr>
            <a:picLocks noGrp="1" noChangeAspect="1"/>
          </p:cNvPicPr>
          <p:nvPr>
            <p:ph sz="half" idx="2"/>
          </p:nvPr>
        </p:nvPicPr>
        <p:blipFill>
          <a:blip r:embed="rId2"/>
          <a:stretch>
            <a:fillRect/>
          </a:stretch>
        </p:blipFill>
        <p:spPr>
          <a:xfrm>
            <a:off x="4953000" y="2057400"/>
            <a:ext cx="3505200" cy="4267199"/>
          </a:xfrm>
        </p:spPr>
      </p:pic>
    </p:spTree>
    <p:extLst>
      <p:ext uri="{BB962C8B-B14F-4D97-AF65-F5344CB8AC3E}">
        <p14:creationId xmlns:p14="http://schemas.microsoft.com/office/powerpoint/2010/main" val="4254219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Children</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Children are a type of  public good.</a:t>
            </a:r>
          </a:p>
          <a:p>
            <a:r>
              <a:rPr lang="en-US" dirty="0" smtClean="0"/>
              <a:t>Public goods are the result of a type of market failure.</a:t>
            </a:r>
          </a:p>
          <a:p>
            <a:r>
              <a:rPr lang="en-US" dirty="0" smtClean="0"/>
              <a:t>Neither economic agent is capable of producing or providing for this type of good on their own.</a:t>
            </a:r>
          </a:p>
          <a:p>
            <a:r>
              <a:rPr lang="en-US" dirty="0" smtClean="0"/>
              <a:t>Both economic agents pay for this good in their own ways</a:t>
            </a:r>
            <a:endParaRPr lang="en-US" dirty="0"/>
          </a:p>
        </p:txBody>
      </p:sp>
      <p:pic>
        <p:nvPicPr>
          <p:cNvPr id="5" name="Content Placeholder 4" descr="children.jpg"/>
          <p:cNvPicPr>
            <a:picLocks noGrp="1" noChangeAspect="1"/>
          </p:cNvPicPr>
          <p:nvPr>
            <p:ph sz="half" idx="2"/>
          </p:nvPr>
        </p:nvPicPr>
        <p:blipFill>
          <a:blip r:embed="rId2"/>
          <a:stretch>
            <a:fillRect/>
          </a:stretch>
        </p:blipFill>
        <p:spPr>
          <a:xfrm>
            <a:off x="4953000" y="2438400"/>
            <a:ext cx="3505200" cy="2819400"/>
          </a:xfrm>
        </p:spPr>
      </p:pic>
    </p:spTree>
    <p:extLst>
      <p:ext uri="{BB962C8B-B14F-4D97-AF65-F5344CB8AC3E}">
        <p14:creationId xmlns:p14="http://schemas.microsoft.com/office/powerpoint/2010/main" val="4081900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Children</a:t>
            </a:r>
            <a:endParaRPr lang="en-US" b="1" dirty="0"/>
          </a:p>
        </p:txBody>
      </p:sp>
      <p:sp>
        <p:nvSpPr>
          <p:cNvPr id="6" name="Content Placeholder 5"/>
          <p:cNvSpPr>
            <a:spLocks noGrp="1"/>
          </p:cNvSpPr>
          <p:nvPr>
            <p:ph idx="1"/>
          </p:nvPr>
        </p:nvSpPr>
        <p:spPr/>
        <p:txBody>
          <a:bodyPr>
            <a:normAutofit lnSpcReduction="10000"/>
          </a:bodyPr>
          <a:lstStyle/>
          <a:p>
            <a:pPr>
              <a:buNone/>
            </a:pPr>
            <a:r>
              <a:rPr lang="en-US" dirty="0" smtClean="0"/>
              <a:t>Natural parents will do far more for a child than the government would</a:t>
            </a:r>
          </a:p>
          <a:p>
            <a:pPr>
              <a:buNone/>
            </a:pPr>
            <a:r>
              <a:rPr lang="en-US" dirty="0" smtClean="0"/>
              <a:t>Natural parents see their children as individuals with different needs, abilities, and interests. The state would treat them all the same.</a:t>
            </a:r>
          </a:p>
          <a:p>
            <a:pPr>
              <a:buNone/>
            </a:pPr>
            <a:r>
              <a:rPr lang="en-US" dirty="0" smtClean="0"/>
              <a:t>The government should not have more authority over children than their parents.</a:t>
            </a:r>
          </a:p>
          <a:p>
            <a:pPr>
              <a:buNone/>
            </a:pPr>
            <a:r>
              <a:rPr lang="en-US" dirty="0" smtClean="0"/>
              <a:t>Laws should be in place to protect parent’s rights from the state.</a:t>
            </a:r>
            <a:endParaRPr lang="en-US" dirty="0"/>
          </a:p>
        </p:txBody>
      </p:sp>
    </p:spTree>
    <p:extLst>
      <p:ext uri="{BB962C8B-B14F-4D97-AF65-F5344CB8AC3E}">
        <p14:creationId xmlns:p14="http://schemas.microsoft.com/office/powerpoint/2010/main" val="3894661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Gary S. Becker on Fertility Rates</a:t>
            </a:r>
            <a:endParaRPr lang="en-US" b="1" dirty="0"/>
          </a:p>
        </p:txBody>
      </p:sp>
      <p:sp>
        <p:nvSpPr>
          <p:cNvPr id="3" name="Content Placeholder 2"/>
          <p:cNvSpPr>
            <a:spLocks noGrp="1"/>
          </p:cNvSpPr>
          <p:nvPr>
            <p:ph sz="half" idx="1"/>
          </p:nvPr>
        </p:nvSpPr>
        <p:spPr/>
        <p:txBody>
          <a:bodyPr>
            <a:noAutofit/>
          </a:bodyPr>
          <a:lstStyle/>
          <a:p>
            <a:r>
              <a:rPr lang="en-US" sz="2400" dirty="0" smtClean="0"/>
              <a:t>Becker’s research showed that as women increase investment in human capital and enter the work force the opportunity cost of childcare rises. Additionally, the increased rate of return to education raises the desire to provide children with formal and costly education. Coupled together, the impact is to lower fertility rates.</a:t>
            </a:r>
          </a:p>
          <a:p>
            <a:endParaRPr lang="en-US" sz="2400" dirty="0"/>
          </a:p>
        </p:txBody>
      </p:sp>
      <p:pic>
        <p:nvPicPr>
          <p:cNvPr id="5" name="Content Placeholder 4" descr="Fertility rates.jpg"/>
          <p:cNvPicPr>
            <a:picLocks noGrp="1" noChangeAspect="1"/>
          </p:cNvPicPr>
          <p:nvPr>
            <p:ph sz="half" idx="2"/>
          </p:nvPr>
        </p:nvPicPr>
        <p:blipFill>
          <a:blip r:embed="rId2"/>
          <a:stretch>
            <a:fillRect/>
          </a:stretch>
        </p:blipFill>
        <p:spPr>
          <a:xfrm>
            <a:off x="4762500" y="1905000"/>
            <a:ext cx="3810000" cy="3823494"/>
          </a:xfrm>
        </p:spPr>
      </p:pic>
    </p:spTree>
    <p:extLst>
      <p:ext uri="{BB962C8B-B14F-4D97-AF65-F5344CB8AC3E}">
        <p14:creationId xmlns:p14="http://schemas.microsoft.com/office/powerpoint/2010/main" val="1452234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b="1" dirty="0" smtClean="0"/>
              <a:t>Children and Economic Growth</a:t>
            </a:r>
            <a:endParaRPr lang="en-US" b="1" dirty="0"/>
          </a:p>
        </p:txBody>
      </p:sp>
      <p:sp>
        <p:nvSpPr>
          <p:cNvPr id="9" name="Content Placeholder 8"/>
          <p:cNvSpPr>
            <a:spLocks noGrp="1"/>
          </p:cNvSpPr>
          <p:nvPr>
            <p:ph sz="half" idx="2"/>
          </p:nvPr>
        </p:nvSpPr>
        <p:spPr/>
        <p:txBody>
          <a:bodyPr>
            <a:normAutofit/>
          </a:bodyPr>
          <a:lstStyle/>
          <a:p>
            <a:r>
              <a:rPr lang="en-US" dirty="0" smtClean="0"/>
              <a:t>Y= Income or GDP</a:t>
            </a:r>
          </a:p>
          <a:p>
            <a:r>
              <a:rPr lang="en-US" dirty="0" smtClean="0"/>
              <a:t>K= capital</a:t>
            </a:r>
          </a:p>
          <a:p>
            <a:r>
              <a:rPr lang="en-US" dirty="0" smtClean="0"/>
              <a:t>D= depreciation</a:t>
            </a:r>
          </a:p>
          <a:p>
            <a:r>
              <a:rPr lang="en-US" dirty="0" smtClean="0"/>
              <a:t>N= labor force</a:t>
            </a:r>
          </a:p>
          <a:p>
            <a:r>
              <a:rPr lang="en-US" dirty="0" smtClean="0"/>
              <a:t>S= savings rate</a:t>
            </a:r>
          </a:p>
          <a:p>
            <a:r>
              <a:rPr lang="en-US" dirty="0" smtClean="0"/>
              <a:t>Too many people lowers economic growth</a:t>
            </a:r>
          </a:p>
          <a:p>
            <a:r>
              <a:rPr lang="en-US" dirty="0" smtClean="0"/>
              <a:t>Too few people lowers economic growth</a:t>
            </a:r>
            <a:endParaRPr lang="en-US" dirty="0"/>
          </a:p>
        </p:txBody>
      </p:sp>
      <p:pic>
        <p:nvPicPr>
          <p:cNvPr id="11" name="Content Placeholder 10" descr="Solow_growth_model3.png"/>
          <p:cNvPicPr>
            <a:picLocks noGrp="1" noChangeAspect="1"/>
          </p:cNvPicPr>
          <p:nvPr>
            <p:ph sz="half" idx="1"/>
          </p:nvPr>
        </p:nvPicPr>
        <p:blipFill>
          <a:blip r:embed="rId2"/>
          <a:stretch>
            <a:fillRect/>
          </a:stretch>
        </p:blipFill>
        <p:spPr>
          <a:xfrm>
            <a:off x="457201" y="1981200"/>
            <a:ext cx="4038600" cy="3947319"/>
          </a:xfrm>
        </p:spPr>
      </p:pic>
    </p:spTree>
    <p:extLst>
      <p:ext uri="{BB962C8B-B14F-4D97-AF65-F5344CB8AC3E}">
        <p14:creationId xmlns:p14="http://schemas.microsoft.com/office/powerpoint/2010/main" val="2798633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World Fertility Rates</a:t>
            </a:r>
            <a:endParaRPr lang="en-US" b="1" dirty="0"/>
          </a:p>
        </p:txBody>
      </p:sp>
      <p:pic>
        <p:nvPicPr>
          <p:cNvPr id="6" name="Content Placeholder 5" descr="Countriesbyfertilityrate_svg.png"/>
          <p:cNvPicPr>
            <a:picLocks noGrp="1" noChangeAspect="1"/>
          </p:cNvPicPr>
          <p:nvPr>
            <p:ph idx="1"/>
          </p:nvPr>
        </p:nvPicPr>
        <p:blipFill>
          <a:blip r:embed="rId2"/>
          <a:stretch>
            <a:fillRect/>
          </a:stretch>
        </p:blipFill>
        <p:spPr>
          <a:xfrm>
            <a:off x="609600" y="2057400"/>
            <a:ext cx="7848600" cy="4495800"/>
          </a:xfrm>
        </p:spPr>
      </p:pic>
    </p:spTree>
    <p:extLst>
      <p:ext uri="{BB962C8B-B14F-4D97-AF65-F5344CB8AC3E}">
        <p14:creationId xmlns:p14="http://schemas.microsoft.com/office/powerpoint/2010/main" val="3398167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Population Problems</a:t>
            </a:r>
            <a:endParaRPr lang="en-US" b="1" dirty="0"/>
          </a:p>
        </p:txBody>
      </p:sp>
      <p:sp>
        <p:nvSpPr>
          <p:cNvPr id="5" name="Text Placeholder 4"/>
          <p:cNvSpPr>
            <a:spLocks noGrp="1"/>
          </p:cNvSpPr>
          <p:nvPr>
            <p:ph type="body" idx="1"/>
          </p:nvPr>
        </p:nvSpPr>
        <p:spPr/>
        <p:txBody>
          <a:bodyPr/>
          <a:lstStyle/>
          <a:p>
            <a:pPr algn="ctr"/>
            <a:r>
              <a:rPr lang="en-US" sz="3200" dirty="0" smtClean="0"/>
              <a:t>Wealthy Countries</a:t>
            </a:r>
            <a:endParaRPr lang="en-US" sz="3200" dirty="0"/>
          </a:p>
        </p:txBody>
      </p:sp>
      <p:sp>
        <p:nvSpPr>
          <p:cNvPr id="7" name="Text Placeholder 6"/>
          <p:cNvSpPr>
            <a:spLocks noGrp="1"/>
          </p:cNvSpPr>
          <p:nvPr>
            <p:ph type="body" sz="half" idx="3"/>
          </p:nvPr>
        </p:nvSpPr>
        <p:spPr/>
        <p:txBody>
          <a:bodyPr>
            <a:normAutofit/>
          </a:bodyPr>
          <a:lstStyle/>
          <a:p>
            <a:pPr algn="ctr"/>
            <a:r>
              <a:rPr lang="en-US" sz="3200" dirty="0" smtClean="0"/>
              <a:t>Poor Countries</a:t>
            </a:r>
            <a:endParaRPr lang="en-US" sz="3200" dirty="0"/>
          </a:p>
        </p:txBody>
      </p:sp>
      <p:sp>
        <p:nvSpPr>
          <p:cNvPr id="6" name="Content Placeholder 5"/>
          <p:cNvSpPr>
            <a:spLocks noGrp="1"/>
          </p:cNvSpPr>
          <p:nvPr>
            <p:ph sz="quarter" idx="2"/>
          </p:nvPr>
        </p:nvSpPr>
        <p:spPr/>
        <p:txBody>
          <a:bodyPr>
            <a:normAutofit/>
          </a:bodyPr>
          <a:lstStyle/>
          <a:p>
            <a:r>
              <a:rPr lang="en-US" sz="3200" dirty="0" smtClean="0"/>
              <a:t>Too few children</a:t>
            </a:r>
          </a:p>
          <a:p>
            <a:r>
              <a:rPr lang="en-US" sz="3200" dirty="0" smtClean="0"/>
              <a:t>Labor shortages</a:t>
            </a:r>
          </a:p>
          <a:p>
            <a:r>
              <a:rPr lang="en-US" sz="3200" dirty="0" smtClean="0"/>
              <a:t>Economic decline</a:t>
            </a:r>
            <a:endParaRPr lang="en-US" sz="3200" dirty="0"/>
          </a:p>
        </p:txBody>
      </p:sp>
      <p:sp>
        <p:nvSpPr>
          <p:cNvPr id="8" name="Content Placeholder 7"/>
          <p:cNvSpPr>
            <a:spLocks noGrp="1"/>
          </p:cNvSpPr>
          <p:nvPr>
            <p:ph sz="quarter" idx="4"/>
          </p:nvPr>
        </p:nvSpPr>
        <p:spPr/>
        <p:txBody>
          <a:bodyPr>
            <a:normAutofit/>
          </a:bodyPr>
          <a:lstStyle/>
          <a:p>
            <a:r>
              <a:rPr lang="en-US" sz="3200" dirty="0" smtClean="0"/>
              <a:t>Too many children</a:t>
            </a:r>
          </a:p>
          <a:p>
            <a:r>
              <a:rPr lang="en-US" sz="3200" dirty="0" smtClean="0"/>
              <a:t>Too little capital per person</a:t>
            </a:r>
          </a:p>
          <a:p>
            <a:r>
              <a:rPr lang="en-US" sz="3200" dirty="0" smtClean="0"/>
              <a:t>Further economic decline</a:t>
            </a:r>
            <a:endParaRPr lang="en-US" sz="3200" dirty="0"/>
          </a:p>
        </p:txBody>
      </p:sp>
    </p:spTree>
    <p:extLst>
      <p:ext uri="{BB962C8B-B14F-4D97-AF65-F5344CB8AC3E}">
        <p14:creationId xmlns:p14="http://schemas.microsoft.com/office/powerpoint/2010/main" val="4294364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Gary S Becker:</a:t>
            </a:r>
            <a:br>
              <a:rPr lang="en-US" b="1" dirty="0" smtClean="0"/>
            </a:br>
            <a:r>
              <a:rPr lang="en-US" b="1" dirty="0" smtClean="0"/>
              <a:t>The Rotten Kid Theorem</a:t>
            </a:r>
            <a:endParaRPr lang="en-US" b="1" dirty="0"/>
          </a:p>
        </p:txBody>
      </p:sp>
      <p:sp>
        <p:nvSpPr>
          <p:cNvPr id="3" name="Content Placeholder 2"/>
          <p:cNvSpPr>
            <a:spLocks noGrp="1"/>
          </p:cNvSpPr>
          <p:nvPr>
            <p:ph sz="half" idx="1"/>
          </p:nvPr>
        </p:nvSpPr>
        <p:spPr/>
        <p:txBody>
          <a:bodyPr>
            <a:normAutofit/>
          </a:bodyPr>
          <a:lstStyle/>
          <a:p>
            <a:r>
              <a:rPr lang="en-US" dirty="0" smtClean="0"/>
              <a:t>The </a:t>
            </a:r>
            <a:r>
              <a:rPr lang="en-US" b="1" dirty="0" smtClean="0"/>
              <a:t>rotten kid theorem</a:t>
            </a:r>
            <a:r>
              <a:rPr lang="en-US" dirty="0" smtClean="0"/>
              <a:t> suggests that family members, even if they are selfish, will act to help one another if their financial incentives are properly linked.</a:t>
            </a:r>
          </a:p>
          <a:p>
            <a:endParaRPr lang="en-US" dirty="0"/>
          </a:p>
        </p:txBody>
      </p:sp>
      <p:pic>
        <p:nvPicPr>
          <p:cNvPr id="5" name="Content Placeholder 4" descr="rotten kid.jpg"/>
          <p:cNvPicPr>
            <a:picLocks noGrp="1" noChangeAspect="1"/>
          </p:cNvPicPr>
          <p:nvPr>
            <p:ph sz="half" idx="2"/>
          </p:nvPr>
        </p:nvPicPr>
        <p:blipFill>
          <a:blip r:embed="rId2"/>
          <a:stretch>
            <a:fillRect/>
          </a:stretch>
        </p:blipFill>
        <p:spPr>
          <a:xfrm>
            <a:off x="4876800" y="2438400"/>
            <a:ext cx="3581400" cy="2895600"/>
          </a:xfrm>
        </p:spPr>
      </p:pic>
    </p:spTree>
    <p:extLst>
      <p:ext uri="{BB962C8B-B14F-4D97-AF65-F5344CB8AC3E}">
        <p14:creationId xmlns:p14="http://schemas.microsoft.com/office/powerpoint/2010/main" val="23597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Different views of society</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Plato and Aristotle disagreed on the family and politics</a:t>
            </a:r>
          </a:p>
          <a:p>
            <a:r>
              <a:rPr lang="en-US" dirty="0" smtClean="0"/>
              <a:t>Plato argued for communal wives and children. He held to an ideal society.</a:t>
            </a:r>
          </a:p>
          <a:p>
            <a:r>
              <a:rPr lang="en-US" dirty="0" smtClean="0"/>
              <a:t>Aristotle argued for natural families with a natural political society</a:t>
            </a:r>
            <a:endParaRPr lang="en-US" dirty="0"/>
          </a:p>
        </p:txBody>
      </p:sp>
      <p:pic>
        <p:nvPicPr>
          <p:cNvPr id="7" name="Content Placeholder 6" descr="Plato.jpg"/>
          <p:cNvPicPr>
            <a:picLocks noGrp="1" noChangeAspect="1"/>
          </p:cNvPicPr>
          <p:nvPr>
            <p:ph sz="half" idx="2"/>
          </p:nvPr>
        </p:nvPicPr>
        <p:blipFill>
          <a:blip r:embed="rId2"/>
          <a:stretch>
            <a:fillRect/>
          </a:stretch>
        </p:blipFill>
        <p:spPr>
          <a:xfrm>
            <a:off x="5105400" y="2057400"/>
            <a:ext cx="3276600" cy="4267200"/>
          </a:xfrm>
        </p:spPr>
      </p:pic>
    </p:spTree>
    <p:extLst>
      <p:ext uri="{BB962C8B-B14F-4D97-AF65-F5344CB8AC3E}">
        <p14:creationId xmlns:p14="http://schemas.microsoft.com/office/powerpoint/2010/main" val="29809565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t>Gary S Becker:</a:t>
            </a:r>
            <a:br>
              <a:rPr lang="en-US" b="1" dirty="0" smtClean="0"/>
            </a:br>
            <a:r>
              <a:rPr lang="en-US" b="1" dirty="0" smtClean="0"/>
              <a:t>The Rotten Kid Theorem</a:t>
            </a:r>
            <a:endParaRPr lang="en-US" dirty="0"/>
          </a:p>
        </p:txBody>
      </p:sp>
      <p:sp>
        <p:nvSpPr>
          <p:cNvPr id="5" name="Content Placeholder 4"/>
          <p:cNvSpPr>
            <a:spLocks noGrp="1"/>
          </p:cNvSpPr>
          <p:nvPr>
            <p:ph sz="half" idx="1"/>
          </p:nvPr>
        </p:nvSpPr>
        <p:spPr/>
        <p:txBody>
          <a:bodyPr>
            <a:normAutofit fontScale="77500" lnSpcReduction="20000"/>
          </a:bodyPr>
          <a:lstStyle/>
          <a:p>
            <a:r>
              <a:rPr lang="en-US" smtClean="0"/>
              <a:t>The </a:t>
            </a:r>
            <a:r>
              <a:rPr lang="en-US" dirty="0" smtClean="0"/>
              <a:t>theorem posits that the rotten kid has an incentive to avoid hurting his sibling, and will in fact behave in such a way as to increase her happiness, because her happiness has a direct effect on the amount of money he will receive. Without creating any formal incentive structure, the altruistic parent can induce the rotten child to behave benevolently by making his welfare contingent upon the welfare of his sibling.</a:t>
            </a:r>
          </a:p>
          <a:p>
            <a:endParaRPr lang="en-US" dirty="0"/>
          </a:p>
        </p:txBody>
      </p:sp>
      <p:pic>
        <p:nvPicPr>
          <p:cNvPr id="7" name="Content Placeholder 6" descr="fighting siblings.jpg"/>
          <p:cNvPicPr>
            <a:picLocks noGrp="1" noChangeAspect="1"/>
          </p:cNvPicPr>
          <p:nvPr>
            <p:ph sz="half" idx="2"/>
          </p:nvPr>
        </p:nvPicPr>
        <p:blipFill>
          <a:blip r:embed="rId2"/>
          <a:stretch>
            <a:fillRect/>
          </a:stretch>
        </p:blipFill>
        <p:spPr>
          <a:xfrm>
            <a:off x="4953000" y="2590800"/>
            <a:ext cx="3429000" cy="2743200"/>
          </a:xfrm>
        </p:spPr>
      </p:pic>
    </p:spTree>
    <p:extLst>
      <p:ext uri="{BB962C8B-B14F-4D97-AF65-F5344CB8AC3E}">
        <p14:creationId xmlns:p14="http://schemas.microsoft.com/office/powerpoint/2010/main" val="27093068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smtClean="0"/>
              <a:t>Gary S Becker:</a:t>
            </a:r>
            <a:br>
              <a:rPr lang="en-US" b="1" smtClean="0"/>
            </a:br>
            <a:r>
              <a:rPr lang="en-US" b="1" smtClean="0"/>
              <a:t>The Rotten Kid Theorem</a:t>
            </a:r>
            <a:endParaRPr lang="en-US"/>
          </a:p>
        </p:txBody>
      </p:sp>
      <p:sp>
        <p:nvSpPr>
          <p:cNvPr id="3" name="Content Placeholder 2"/>
          <p:cNvSpPr>
            <a:spLocks noGrp="1"/>
          </p:cNvSpPr>
          <p:nvPr>
            <p:ph sz="half" idx="1"/>
          </p:nvPr>
        </p:nvSpPr>
        <p:spPr/>
        <p:txBody>
          <a:bodyPr>
            <a:normAutofit fontScale="77500" lnSpcReduction="20000"/>
          </a:bodyPr>
          <a:lstStyle/>
          <a:p>
            <a:r>
              <a:rPr lang="en-US" dirty="0" smtClean="0"/>
              <a:t>The theorem suggests that parents should delay gifts of money to their children until they are older, or possibly until after they die. If parents plan to will their children money in accordance with their needs, each child will have an incentive to help his siblings maximize their income, because higher earnings by the other siblings will mean that more of the money will be given to the rotten sibling.</a:t>
            </a:r>
          </a:p>
          <a:p>
            <a:endParaRPr lang="en-US" dirty="0"/>
          </a:p>
        </p:txBody>
      </p:sp>
      <p:pic>
        <p:nvPicPr>
          <p:cNvPr id="7" name="Content Placeholder 6" descr="will-ancestry.jpg"/>
          <p:cNvPicPr>
            <a:picLocks noGrp="1" noChangeAspect="1"/>
          </p:cNvPicPr>
          <p:nvPr>
            <p:ph sz="half" idx="2"/>
          </p:nvPr>
        </p:nvPicPr>
        <p:blipFill>
          <a:blip r:embed="rId2"/>
          <a:stretch>
            <a:fillRect/>
          </a:stretch>
        </p:blipFill>
        <p:spPr>
          <a:xfrm>
            <a:off x="4953632" y="1920875"/>
            <a:ext cx="3427736" cy="4433888"/>
          </a:xfrm>
        </p:spPr>
      </p:pic>
    </p:spTree>
    <p:extLst>
      <p:ext uri="{BB962C8B-B14F-4D97-AF65-F5344CB8AC3E}">
        <p14:creationId xmlns:p14="http://schemas.microsoft.com/office/powerpoint/2010/main" val="494424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Gary S. Becker on</a:t>
            </a:r>
            <a:br>
              <a:rPr lang="en-US" b="1" dirty="0" smtClean="0"/>
            </a:br>
            <a:r>
              <a:rPr lang="en-US" b="1" dirty="0" smtClean="0"/>
              <a:t>Inter Generational Transfers</a:t>
            </a:r>
            <a:endParaRPr lang="en-US" b="1" dirty="0"/>
          </a:p>
        </p:txBody>
      </p:sp>
      <p:sp>
        <p:nvSpPr>
          <p:cNvPr id="3" name="Content Placeholder 2"/>
          <p:cNvSpPr>
            <a:spLocks noGrp="1"/>
          </p:cNvSpPr>
          <p:nvPr>
            <p:ph sz="half" idx="1"/>
          </p:nvPr>
        </p:nvSpPr>
        <p:spPr/>
        <p:txBody>
          <a:bodyPr>
            <a:normAutofit fontScale="92500" lnSpcReduction="10000"/>
          </a:bodyPr>
          <a:lstStyle/>
          <a:p>
            <a:r>
              <a:rPr lang="en-US" dirty="0" smtClean="0"/>
              <a:t>Becker concluded that parents often act altruistically towards selfish children by highly investing in a child in an effort to indirectly save for old age. Becker believed that the rate of return from investing in children was often greater than normal retirement savings. </a:t>
            </a:r>
          </a:p>
          <a:p>
            <a:endParaRPr lang="en-US" dirty="0"/>
          </a:p>
        </p:txBody>
      </p:sp>
      <p:pic>
        <p:nvPicPr>
          <p:cNvPr id="5" name="Content Placeholder 4" descr="Inheritancecartoon.jpg"/>
          <p:cNvPicPr>
            <a:picLocks noGrp="1" noChangeAspect="1"/>
          </p:cNvPicPr>
          <p:nvPr>
            <p:ph sz="half" idx="2"/>
          </p:nvPr>
        </p:nvPicPr>
        <p:blipFill>
          <a:blip r:embed="rId2" cstate="print"/>
          <a:stretch>
            <a:fillRect/>
          </a:stretch>
        </p:blipFill>
        <p:spPr>
          <a:xfrm>
            <a:off x="4814142" y="1920875"/>
            <a:ext cx="3706715" cy="4433888"/>
          </a:xfrm>
        </p:spPr>
      </p:pic>
    </p:spTree>
    <p:extLst>
      <p:ext uri="{BB962C8B-B14F-4D97-AF65-F5344CB8AC3E}">
        <p14:creationId xmlns:p14="http://schemas.microsoft.com/office/powerpoint/2010/main" val="2097998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b="1" dirty="0" smtClean="0"/>
              <a:t>Gary S. Becker on</a:t>
            </a:r>
            <a:br>
              <a:rPr lang="en-US" b="1" dirty="0" smtClean="0"/>
            </a:br>
            <a:r>
              <a:rPr lang="en-US" b="1" dirty="0" smtClean="0"/>
              <a:t>Inter Generational Transfers</a:t>
            </a:r>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Parents can not know for sure that the child will take care of them. Since they cannot legally bind a child to care for them they often resort to manipulation through instilling a sense of “guilt, obligation, duty and filial love that indirectly, but still very effectively... commits children to helping them out.”</a:t>
            </a:r>
            <a:endParaRPr lang="en-US" dirty="0"/>
          </a:p>
        </p:txBody>
      </p:sp>
      <p:pic>
        <p:nvPicPr>
          <p:cNvPr id="7" name="Content Placeholder 6" descr="inheritance.jpg"/>
          <p:cNvPicPr>
            <a:picLocks noGrp="1" noChangeAspect="1"/>
          </p:cNvPicPr>
          <p:nvPr>
            <p:ph sz="half" idx="2"/>
          </p:nvPr>
        </p:nvPicPr>
        <p:blipFill>
          <a:blip r:embed="rId2"/>
          <a:stretch>
            <a:fillRect/>
          </a:stretch>
        </p:blipFill>
        <p:spPr>
          <a:xfrm>
            <a:off x="4648200" y="2057400"/>
            <a:ext cx="3581400" cy="4343400"/>
          </a:xfrm>
        </p:spPr>
      </p:pic>
    </p:spTree>
    <p:extLst>
      <p:ext uri="{BB962C8B-B14F-4D97-AF65-F5344CB8AC3E}">
        <p14:creationId xmlns:p14="http://schemas.microsoft.com/office/powerpoint/2010/main" val="277235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Gary S. Becker on</a:t>
            </a:r>
            <a:br>
              <a:rPr lang="en-US" b="1" dirty="0" smtClean="0"/>
            </a:br>
            <a:r>
              <a:rPr lang="en-US" b="1" dirty="0" smtClean="0"/>
              <a:t>Inter Generational Transfers</a:t>
            </a:r>
            <a:endParaRPr lang="en-US" dirty="0"/>
          </a:p>
        </p:txBody>
      </p:sp>
      <p:sp>
        <p:nvSpPr>
          <p:cNvPr id="3" name="Content Placeholder 2"/>
          <p:cNvSpPr>
            <a:spLocks noGrp="1"/>
          </p:cNvSpPr>
          <p:nvPr>
            <p:ph sz="half" idx="1"/>
          </p:nvPr>
        </p:nvSpPr>
        <p:spPr/>
        <p:txBody>
          <a:bodyPr/>
          <a:lstStyle/>
          <a:p>
            <a:r>
              <a:rPr lang="en-US" dirty="0" smtClean="0"/>
              <a:t>Becker explains that social security can cause families to be less interdependent by removing the motivation of parents to use altruistic behaviors in motivating their children to care for them.</a:t>
            </a:r>
          </a:p>
          <a:p>
            <a:endParaRPr lang="en-US" dirty="0"/>
          </a:p>
        </p:txBody>
      </p:sp>
      <p:pic>
        <p:nvPicPr>
          <p:cNvPr id="5" name="Content Placeholder 4" descr="inheritance III.gif"/>
          <p:cNvPicPr>
            <a:picLocks noGrp="1" noChangeAspect="1"/>
          </p:cNvPicPr>
          <p:nvPr>
            <p:ph sz="half" idx="2"/>
          </p:nvPr>
        </p:nvPicPr>
        <p:blipFill>
          <a:blip r:embed="rId2"/>
          <a:stretch>
            <a:fillRect/>
          </a:stretch>
        </p:blipFill>
        <p:spPr>
          <a:xfrm>
            <a:off x="4648200" y="1905000"/>
            <a:ext cx="3886200" cy="3899694"/>
          </a:xfrm>
        </p:spPr>
      </p:pic>
    </p:spTree>
    <p:extLst>
      <p:ext uri="{BB962C8B-B14F-4D97-AF65-F5344CB8AC3E}">
        <p14:creationId xmlns:p14="http://schemas.microsoft.com/office/powerpoint/2010/main" val="2673979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Game Theory and Marital Health </a:t>
            </a:r>
            <a:endParaRPr lang="en-US" b="1" dirty="0"/>
          </a:p>
        </p:txBody>
      </p:sp>
      <p:graphicFrame>
        <p:nvGraphicFramePr>
          <p:cNvPr id="4" name="Content Placeholder 3"/>
          <p:cNvGraphicFramePr>
            <a:graphicFrameLocks noGrp="1"/>
          </p:cNvGraphicFramePr>
          <p:nvPr>
            <p:ph idx="1"/>
          </p:nvPr>
        </p:nvGraphicFramePr>
        <p:xfrm>
          <a:off x="457200" y="1935161"/>
          <a:ext cx="8229600" cy="4663652"/>
        </p:xfrm>
        <a:graphic>
          <a:graphicData uri="http://schemas.openxmlformats.org/drawingml/2006/table">
            <a:tbl>
              <a:tblPr firstRow="1" bandRow="1">
                <a:tableStyleId>{5C22544A-7EE6-4342-B048-85BDC9FD1C3A}</a:tableStyleId>
              </a:tblPr>
              <a:tblGrid>
                <a:gridCol w="2743200"/>
                <a:gridCol w="2743200"/>
                <a:gridCol w="2743200"/>
              </a:tblGrid>
              <a:tr h="1463146">
                <a:tc>
                  <a:txBody>
                    <a:bodyPr/>
                    <a:lstStyle/>
                    <a:p>
                      <a:endParaRPr lang="en-US" dirty="0"/>
                    </a:p>
                  </a:txBody>
                  <a:tcPr/>
                </a:tc>
                <a:tc>
                  <a:txBody>
                    <a:bodyPr/>
                    <a:lstStyle/>
                    <a:p>
                      <a:pPr algn="ctr"/>
                      <a:r>
                        <a:rPr lang="en-US" sz="2800" dirty="0" smtClean="0"/>
                        <a:t>John works at marriage</a:t>
                      </a:r>
                      <a:endParaRPr lang="en-US" sz="2800" dirty="0"/>
                    </a:p>
                  </a:txBody>
                  <a:tcPr/>
                </a:tc>
                <a:tc>
                  <a:txBody>
                    <a:bodyPr/>
                    <a:lstStyle/>
                    <a:p>
                      <a:pPr algn="ctr"/>
                      <a:r>
                        <a:rPr lang="en-US" sz="2800" dirty="0" smtClean="0"/>
                        <a:t>John  does not work at marriage</a:t>
                      </a:r>
                      <a:endParaRPr lang="en-US" sz="2800" dirty="0"/>
                    </a:p>
                  </a:txBody>
                  <a:tcPr/>
                </a:tc>
              </a:tr>
              <a:tr h="1463146">
                <a:tc>
                  <a:txBody>
                    <a:bodyPr/>
                    <a:lstStyle/>
                    <a:p>
                      <a:pPr algn="ctr"/>
                      <a:r>
                        <a:rPr lang="en-US" sz="2400" b="1" dirty="0" smtClean="0"/>
                        <a:t>Marcia</a:t>
                      </a:r>
                      <a:r>
                        <a:rPr lang="en-US" sz="2400" b="1" baseline="0" dirty="0" smtClean="0"/>
                        <a:t> works at marriage</a:t>
                      </a:r>
                      <a:endParaRPr lang="en-US" sz="2400" b="1" dirty="0"/>
                    </a:p>
                  </a:txBody>
                  <a:tcPr/>
                </a:tc>
                <a:tc>
                  <a:txBody>
                    <a:bodyPr/>
                    <a:lstStyle/>
                    <a:p>
                      <a:pPr algn="ctr"/>
                      <a:r>
                        <a:rPr lang="en-US" b="1" dirty="0" smtClean="0"/>
                        <a:t>Social optimum</a:t>
                      </a:r>
                    </a:p>
                    <a:p>
                      <a:r>
                        <a:rPr lang="en-US" dirty="0" smtClean="0"/>
                        <a:t>Mutual cooperation is the best strategy</a:t>
                      </a:r>
                    </a:p>
                    <a:p>
                      <a:endParaRPr lang="en-US" dirty="0" smtClean="0"/>
                    </a:p>
                    <a:p>
                      <a:r>
                        <a:rPr lang="en-US" dirty="0" smtClean="0"/>
                        <a:t>Optimal situation for children</a:t>
                      </a:r>
                      <a:endParaRPr lang="en-US" dirty="0"/>
                    </a:p>
                  </a:txBody>
                  <a:tcPr/>
                </a:tc>
                <a:tc>
                  <a:txBody>
                    <a:bodyPr/>
                    <a:lstStyle/>
                    <a:p>
                      <a:r>
                        <a:rPr lang="en-US" dirty="0" smtClean="0"/>
                        <a:t>John is a free rider</a:t>
                      </a:r>
                    </a:p>
                    <a:p>
                      <a:endParaRPr lang="en-US" dirty="0" smtClean="0"/>
                    </a:p>
                    <a:p>
                      <a:r>
                        <a:rPr lang="en-US" dirty="0" smtClean="0"/>
                        <a:t>Spousal discord</a:t>
                      </a:r>
                    </a:p>
                    <a:p>
                      <a:endParaRPr lang="en-US" dirty="0" smtClean="0"/>
                    </a:p>
                    <a:p>
                      <a:r>
                        <a:rPr lang="en-US" dirty="0" smtClean="0"/>
                        <a:t>Less than optimal marriage</a:t>
                      </a:r>
                      <a:endParaRPr lang="en-US" dirty="0"/>
                    </a:p>
                  </a:txBody>
                  <a:tcPr/>
                </a:tc>
              </a:tr>
              <a:tr h="1463146">
                <a:tc>
                  <a:txBody>
                    <a:bodyPr/>
                    <a:lstStyle/>
                    <a:p>
                      <a:pPr algn="ctr"/>
                      <a:r>
                        <a:rPr lang="en-US" sz="2400" b="1" dirty="0" smtClean="0"/>
                        <a:t>Marcia does</a:t>
                      </a:r>
                      <a:r>
                        <a:rPr lang="en-US" sz="2400" b="1" baseline="0" dirty="0" smtClean="0"/>
                        <a:t> not work at marriage</a:t>
                      </a:r>
                      <a:endParaRPr lang="en-US" sz="2400" b="1" dirty="0"/>
                    </a:p>
                  </a:txBody>
                  <a:tcPr/>
                </a:tc>
                <a:tc>
                  <a:txBody>
                    <a:bodyPr/>
                    <a:lstStyle/>
                    <a:p>
                      <a:r>
                        <a:rPr lang="en-US" dirty="0" smtClean="0"/>
                        <a:t>Marcia is a free rider</a:t>
                      </a:r>
                    </a:p>
                    <a:p>
                      <a:endParaRPr lang="en-US" dirty="0" smtClean="0"/>
                    </a:p>
                    <a:p>
                      <a:r>
                        <a:rPr lang="en-US" dirty="0" smtClean="0"/>
                        <a:t>Spousal discord</a:t>
                      </a:r>
                    </a:p>
                    <a:p>
                      <a:r>
                        <a:rPr lang="en-US" dirty="0" smtClean="0"/>
                        <a:t>Less than optimal marriage</a:t>
                      </a:r>
                      <a:endParaRPr lang="en-US" dirty="0"/>
                    </a:p>
                  </a:txBody>
                  <a:tcPr/>
                </a:tc>
                <a:tc>
                  <a:txBody>
                    <a:bodyPr/>
                    <a:lstStyle/>
                    <a:p>
                      <a:r>
                        <a:rPr lang="en-US" dirty="0" smtClean="0"/>
                        <a:t> Divorce</a:t>
                      </a:r>
                    </a:p>
                    <a:p>
                      <a:endParaRPr lang="en-US" dirty="0" smtClean="0"/>
                    </a:p>
                    <a:p>
                      <a:r>
                        <a:rPr lang="en-US" dirty="0" smtClean="0"/>
                        <a:t>Worst case scenario for children</a:t>
                      </a:r>
                      <a:endParaRPr lang="en-US" dirty="0"/>
                    </a:p>
                  </a:txBody>
                  <a:tcPr/>
                </a:tc>
              </a:tr>
            </a:tbl>
          </a:graphicData>
        </a:graphic>
      </p:graphicFrame>
    </p:spTree>
    <p:extLst>
      <p:ext uri="{BB962C8B-B14F-4D97-AF65-F5344CB8AC3E}">
        <p14:creationId xmlns:p14="http://schemas.microsoft.com/office/powerpoint/2010/main" val="26318129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Divorce</a:t>
            </a:r>
            <a:endParaRPr lang="en-US" b="1" dirty="0"/>
          </a:p>
        </p:txBody>
      </p:sp>
      <p:sp>
        <p:nvSpPr>
          <p:cNvPr id="5" name="Content Placeholder 4"/>
          <p:cNvSpPr>
            <a:spLocks noGrp="1"/>
          </p:cNvSpPr>
          <p:nvPr>
            <p:ph sz="half" idx="1"/>
          </p:nvPr>
        </p:nvSpPr>
        <p:spPr/>
        <p:txBody>
          <a:bodyPr>
            <a:normAutofit fontScale="92500" lnSpcReduction="20000"/>
          </a:bodyPr>
          <a:lstStyle/>
          <a:p>
            <a:r>
              <a:rPr lang="en-US" dirty="0" smtClean="0"/>
              <a:t>The higher the income the lower the probability of divorce</a:t>
            </a:r>
          </a:p>
          <a:p>
            <a:r>
              <a:rPr lang="en-US" dirty="0" smtClean="0"/>
              <a:t>Divorce results in efficiency loss</a:t>
            </a:r>
          </a:p>
          <a:p>
            <a:r>
              <a:rPr lang="en-US" dirty="0" smtClean="0"/>
              <a:t>Mother usually retains child custody and decides level of expenditure on children</a:t>
            </a:r>
          </a:p>
          <a:p>
            <a:r>
              <a:rPr lang="en-US" dirty="0" smtClean="0"/>
              <a:t>The father transfers wealth to the mother to increase his welfare</a:t>
            </a:r>
            <a:endParaRPr lang="en-US" dirty="0"/>
          </a:p>
        </p:txBody>
      </p:sp>
      <p:pic>
        <p:nvPicPr>
          <p:cNvPr id="7" name="Content Placeholder 6" descr="divorce decree.jpg"/>
          <p:cNvPicPr>
            <a:picLocks noGrp="1" noChangeAspect="1"/>
          </p:cNvPicPr>
          <p:nvPr>
            <p:ph sz="half" idx="2"/>
          </p:nvPr>
        </p:nvPicPr>
        <p:blipFill>
          <a:blip r:embed="rId2"/>
          <a:stretch>
            <a:fillRect/>
          </a:stretch>
        </p:blipFill>
        <p:spPr>
          <a:xfrm>
            <a:off x="5029200" y="1981200"/>
            <a:ext cx="3200400" cy="4191000"/>
          </a:xfrm>
        </p:spPr>
      </p:pic>
    </p:spTree>
    <p:extLst>
      <p:ext uri="{BB962C8B-B14F-4D97-AF65-F5344CB8AC3E}">
        <p14:creationId xmlns:p14="http://schemas.microsoft.com/office/powerpoint/2010/main" val="1196058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b="1" dirty="0" smtClean="0"/>
              <a:t>The Effects of Divorce on Children</a:t>
            </a:r>
            <a:endParaRPr lang="en-US" b="1" dirty="0"/>
          </a:p>
        </p:txBody>
      </p:sp>
      <p:graphicFrame>
        <p:nvGraphicFramePr>
          <p:cNvPr id="7" name="Content Placeholder 6"/>
          <p:cNvGraphicFramePr>
            <a:graphicFrameLocks noGrp="1"/>
          </p:cNvGraphicFramePr>
          <p:nvPr>
            <p:ph idx="1"/>
          </p:nvPr>
        </p:nvGraphicFramePr>
        <p:xfrm>
          <a:off x="457200" y="1935161"/>
          <a:ext cx="8229600" cy="4338532"/>
        </p:xfrm>
        <a:graphic>
          <a:graphicData uri="http://schemas.openxmlformats.org/drawingml/2006/table">
            <a:tbl>
              <a:tblPr firstRow="1" bandRow="1">
                <a:tableStyleId>{5C22544A-7EE6-4342-B048-85BDC9FD1C3A}</a:tableStyleId>
              </a:tblPr>
              <a:tblGrid>
                <a:gridCol w="2743200"/>
                <a:gridCol w="2743200"/>
                <a:gridCol w="2743200"/>
              </a:tblGrid>
              <a:tr h="1437746">
                <a:tc>
                  <a:txBody>
                    <a:bodyPr/>
                    <a:lstStyle/>
                    <a:p>
                      <a:endParaRPr lang="en-US" dirty="0"/>
                    </a:p>
                  </a:txBody>
                  <a:tcPr/>
                </a:tc>
                <a:tc>
                  <a:txBody>
                    <a:bodyPr/>
                    <a:lstStyle/>
                    <a:p>
                      <a:pPr algn="ctr"/>
                      <a:r>
                        <a:rPr lang="en-US" sz="2800" dirty="0" smtClean="0"/>
                        <a:t>Father Cooperates</a:t>
                      </a:r>
                      <a:endParaRPr lang="en-US" sz="2800" dirty="0"/>
                    </a:p>
                  </a:txBody>
                  <a:tcPr/>
                </a:tc>
                <a:tc>
                  <a:txBody>
                    <a:bodyPr/>
                    <a:lstStyle/>
                    <a:p>
                      <a:pPr algn="ctr"/>
                      <a:r>
                        <a:rPr lang="en-US" sz="2800" dirty="0" smtClean="0"/>
                        <a:t>Father does not cooperate</a:t>
                      </a:r>
                      <a:endParaRPr lang="en-US" sz="2800" dirty="0"/>
                    </a:p>
                  </a:txBody>
                  <a:tcPr/>
                </a:tc>
              </a:tr>
              <a:tr h="1437746">
                <a:tc>
                  <a:txBody>
                    <a:bodyPr/>
                    <a:lstStyle/>
                    <a:p>
                      <a:pPr algn="ctr"/>
                      <a:r>
                        <a:rPr lang="en-US" sz="2800" b="1" dirty="0" smtClean="0"/>
                        <a:t>Mother cooperates</a:t>
                      </a:r>
                      <a:endParaRPr lang="en-US" sz="2800" b="1" dirty="0"/>
                    </a:p>
                  </a:txBody>
                  <a:tcPr/>
                </a:tc>
                <a:tc>
                  <a:txBody>
                    <a:bodyPr/>
                    <a:lstStyle/>
                    <a:p>
                      <a:endParaRPr lang="en-US" dirty="0" smtClean="0"/>
                    </a:p>
                    <a:p>
                      <a:r>
                        <a:rPr lang="en-US" dirty="0" smtClean="0"/>
                        <a:t>Parents  and children have higher welfare</a:t>
                      </a:r>
                      <a:endParaRPr lang="en-US" dirty="0"/>
                    </a:p>
                  </a:txBody>
                  <a:tcPr/>
                </a:tc>
                <a:tc>
                  <a:txBody>
                    <a:bodyPr/>
                    <a:lstStyle/>
                    <a:p>
                      <a:r>
                        <a:rPr lang="en-US" dirty="0" smtClean="0"/>
                        <a:t>Mother and children’s welfare is minimized</a:t>
                      </a:r>
                    </a:p>
                    <a:p>
                      <a:r>
                        <a:rPr lang="en-US" dirty="0" smtClean="0"/>
                        <a:t>Boys end up in crime</a:t>
                      </a:r>
                    </a:p>
                    <a:p>
                      <a:r>
                        <a:rPr lang="en-US" dirty="0" smtClean="0"/>
                        <a:t>Girls sexually active</a:t>
                      </a:r>
                    </a:p>
                  </a:txBody>
                  <a:tcPr/>
                </a:tc>
              </a:tr>
              <a:tr h="1437746">
                <a:tc>
                  <a:txBody>
                    <a:bodyPr/>
                    <a:lstStyle/>
                    <a:p>
                      <a:pPr algn="ctr"/>
                      <a:r>
                        <a:rPr lang="en-US" sz="2800" b="1" dirty="0" smtClean="0"/>
                        <a:t>Mother does not cooperate</a:t>
                      </a:r>
                      <a:endParaRPr lang="en-US" sz="2800" b="1" dirty="0"/>
                    </a:p>
                  </a:txBody>
                  <a:tcPr/>
                </a:tc>
                <a:tc>
                  <a:txBody>
                    <a:bodyPr/>
                    <a:lstStyle/>
                    <a:p>
                      <a:r>
                        <a:rPr lang="en-US" dirty="0" smtClean="0"/>
                        <a:t>Father ‘s welfare is minimized</a:t>
                      </a:r>
                    </a:p>
                    <a:p>
                      <a:endParaRPr lang="en-US" dirty="0" smtClean="0"/>
                    </a:p>
                    <a:p>
                      <a:r>
                        <a:rPr lang="en-US" dirty="0" smtClean="0"/>
                        <a:t>Children have lower welfare</a:t>
                      </a:r>
                      <a:endParaRPr lang="en-US" dirty="0"/>
                    </a:p>
                  </a:txBody>
                  <a:tcPr/>
                </a:tc>
                <a:tc>
                  <a:txBody>
                    <a:bodyPr/>
                    <a:lstStyle/>
                    <a:p>
                      <a:r>
                        <a:rPr lang="en-US" dirty="0" smtClean="0"/>
                        <a:t>Parent’s</a:t>
                      </a:r>
                      <a:r>
                        <a:rPr lang="en-US" baseline="0" dirty="0" smtClean="0"/>
                        <a:t> and children’s welfare is minimized</a:t>
                      </a:r>
                    </a:p>
                    <a:p>
                      <a:r>
                        <a:rPr lang="en-US" dirty="0" smtClean="0"/>
                        <a:t>Boys end up in crime</a:t>
                      </a:r>
                    </a:p>
                    <a:p>
                      <a:r>
                        <a:rPr lang="en-US" dirty="0" smtClean="0"/>
                        <a:t>Girls sexually active</a:t>
                      </a:r>
                    </a:p>
                    <a:p>
                      <a:endParaRPr lang="en-US" dirty="0"/>
                    </a:p>
                  </a:txBody>
                  <a:tcPr/>
                </a:tc>
              </a:tr>
            </a:tbl>
          </a:graphicData>
        </a:graphic>
      </p:graphicFrame>
    </p:spTree>
    <p:extLst>
      <p:ext uri="{BB962C8B-B14F-4D97-AF65-F5344CB8AC3E}">
        <p14:creationId xmlns:p14="http://schemas.microsoft.com/office/powerpoint/2010/main" val="3446733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Cohabitation</a:t>
            </a:r>
            <a:endParaRPr lang="en-US" b="1" dirty="0"/>
          </a:p>
        </p:txBody>
      </p:sp>
      <p:sp>
        <p:nvSpPr>
          <p:cNvPr id="4" name="Content Placeholder 3"/>
          <p:cNvSpPr>
            <a:spLocks noGrp="1"/>
          </p:cNvSpPr>
          <p:nvPr>
            <p:ph sz="half" idx="1"/>
          </p:nvPr>
        </p:nvSpPr>
        <p:spPr/>
        <p:txBody>
          <a:bodyPr/>
          <a:lstStyle/>
          <a:p>
            <a:r>
              <a:rPr lang="en-US" dirty="0" smtClean="0"/>
              <a:t>People are more choosy about forming marriages than cohabitating unions.</a:t>
            </a:r>
          </a:p>
          <a:p>
            <a:r>
              <a:rPr lang="en-US" dirty="0" smtClean="0"/>
              <a:t>Premarital cohabitation results in higher rates of divorce.</a:t>
            </a:r>
          </a:p>
          <a:p>
            <a:endParaRPr lang="en-US" dirty="0" smtClean="0"/>
          </a:p>
          <a:p>
            <a:endParaRPr lang="en-US" dirty="0"/>
          </a:p>
        </p:txBody>
      </p:sp>
      <p:pic>
        <p:nvPicPr>
          <p:cNvPr id="6" name="Content Placeholder 5" descr="cohabitation and divorce.gif"/>
          <p:cNvPicPr>
            <a:picLocks noGrp="1" noChangeAspect="1"/>
          </p:cNvPicPr>
          <p:nvPr>
            <p:ph sz="half" idx="2"/>
          </p:nvPr>
        </p:nvPicPr>
        <p:blipFill>
          <a:blip r:embed="rId2"/>
          <a:stretch>
            <a:fillRect/>
          </a:stretch>
        </p:blipFill>
        <p:spPr>
          <a:xfrm>
            <a:off x="4648200" y="2267947"/>
            <a:ext cx="4038600" cy="3739744"/>
          </a:xfrm>
        </p:spPr>
      </p:pic>
    </p:spTree>
    <p:extLst>
      <p:ext uri="{BB962C8B-B14F-4D97-AF65-F5344CB8AC3E}">
        <p14:creationId xmlns:p14="http://schemas.microsoft.com/office/powerpoint/2010/main" val="2627961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Income and family Structure</a:t>
            </a:r>
            <a:endParaRPr lang="en-US" b="1" dirty="0"/>
          </a:p>
        </p:txBody>
      </p:sp>
      <p:pic>
        <p:nvPicPr>
          <p:cNvPr id="7" name="Content Placeholder 6" descr="family income by structure.gif"/>
          <p:cNvPicPr>
            <a:picLocks noGrp="1" noChangeAspect="1"/>
          </p:cNvPicPr>
          <p:nvPr>
            <p:ph idx="1"/>
          </p:nvPr>
        </p:nvPicPr>
        <p:blipFill>
          <a:blip r:embed="rId2"/>
          <a:stretch>
            <a:fillRect/>
          </a:stretch>
        </p:blipFill>
        <p:spPr>
          <a:xfrm>
            <a:off x="2233612" y="1962944"/>
            <a:ext cx="4676775" cy="4333875"/>
          </a:xfrm>
        </p:spPr>
      </p:pic>
    </p:spTree>
    <p:extLst>
      <p:ext uri="{BB962C8B-B14F-4D97-AF65-F5344CB8AC3E}">
        <p14:creationId xmlns:p14="http://schemas.microsoft.com/office/powerpoint/2010/main" val="217778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Plato’s View of Society</a:t>
            </a:r>
            <a:endParaRPr lang="en-US" b="1" dirty="0"/>
          </a:p>
        </p:txBody>
      </p:sp>
      <p:sp>
        <p:nvSpPr>
          <p:cNvPr id="3" name="Content Placeholder 2"/>
          <p:cNvSpPr>
            <a:spLocks noGrp="1"/>
          </p:cNvSpPr>
          <p:nvPr>
            <p:ph sz="half" idx="1"/>
          </p:nvPr>
        </p:nvSpPr>
        <p:spPr/>
        <p:txBody>
          <a:bodyPr/>
          <a:lstStyle/>
          <a:p>
            <a:r>
              <a:rPr lang="en-US" dirty="0" smtClean="0"/>
              <a:t>Plato held to an ideal society that had few citizens who would benefit from the good life.</a:t>
            </a:r>
          </a:p>
          <a:p>
            <a:r>
              <a:rPr lang="en-US" dirty="0" smtClean="0"/>
              <a:t>Plato believed that the necessary economic functions should be performed by non- citizens or slaves</a:t>
            </a:r>
            <a:endParaRPr lang="en-US" dirty="0"/>
          </a:p>
        </p:txBody>
      </p:sp>
      <p:pic>
        <p:nvPicPr>
          <p:cNvPr id="5" name="Content Placeholder 4" descr="plato close up.jpg"/>
          <p:cNvPicPr>
            <a:picLocks noGrp="1" noChangeAspect="1"/>
          </p:cNvPicPr>
          <p:nvPr>
            <p:ph sz="half" idx="2"/>
          </p:nvPr>
        </p:nvPicPr>
        <p:blipFill>
          <a:blip r:embed="rId2"/>
          <a:stretch>
            <a:fillRect/>
          </a:stretch>
        </p:blipFill>
        <p:spPr>
          <a:xfrm>
            <a:off x="5029200" y="2209800"/>
            <a:ext cx="3581400" cy="3657600"/>
          </a:xfrm>
        </p:spPr>
      </p:pic>
    </p:spTree>
    <p:extLst>
      <p:ext uri="{BB962C8B-B14F-4D97-AF65-F5344CB8AC3E}">
        <p14:creationId xmlns:p14="http://schemas.microsoft.com/office/powerpoint/2010/main" val="29776573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lgn="ctr"/>
            <a:r>
              <a:rPr lang="en-US" b="1" dirty="0" smtClean="0"/>
              <a:t>Family Structure </a:t>
            </a:r>
            <a:br>
              <a:rPr lang="en-US" b="1" dirty="0" smtClean="0"/>
            </a:br>
            <a:r>
              <a:rPr lang="en-US" b="1" dirty="0" smtClean="0"/>
              <a:t>and School Expulsion</a:t>
            </a:r>
            <a:endParaRPr lang="en-US" b="1" dirty="0"/>
          </a:p>
        </p:txBody>
      </p:sp>
      <p:pic>
        <p:nvPicPr>
          <p:cNvPr id="5" name="Content Placeholder 4" descr="school expulsion.jpg"/>
          <p:cNvPicPr>
            <a:picLocks noGrp="1" noChangeAspect="1"/>
          </p:cNvPicPr>
          <p:nvPr>
            <p:ph idx="1"/>
          </p:nvPr>
        </p:nvPicPr>
        <p:blipFill>
          <a:blip r:embed="rId2"/>
          <a:stretch>
            <a:fillRect/>
          </a:stretch>
        </p:blipFill>
        <p:spPr>
          <a:xfrm>
            <a:off x="2457175" y="1935163"/>
            <a:ext cx="4229650" cy="4389437"/>
          </a:xfrm>
        </p:spPr>
      </p:pic>
    </p:spTree>
    <p:extLst>
      <p:ext uri="{BB962C8B-B14F-4D97-AF65-F5344CB8AC3E}">
        <p14:creationId xmlns:p14="http://schemas.microsoft.com/office/powerpoint/2010/main" val="17780047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Gay Marriage</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Homosexuality is contrary to nature.</a:t>
            </a:r>
          </a:p>
          <a:p>
            <a:r>
              <a:rPr lang="en-US" dirty="0" smtClean="0"/>
              <a:t>Gay marriage cannot make a family</a:t>
            </a:r>
          </a:p>
          <a:p>
            <a:r>
              <a:rPr lang="en-US" dirty="0" smtClean="0"/>
              <a:t>Homosexuality cannot provide this public good (children)</a:t>
            </a:r>
          </a:p>
          <a:p>
            <a:r>
              <a:rPr lang="en-US" dirty="0" smtClean="0"/>
              <a:t>Gay marriage does not result from altruism, but rather selfishness.</a:t>
            </a:r>
          </a:p>
          <a:p>
            <a:r>
              <a:rPr lang="en-US" dirty="0" smtClean="0"/>
              <a:t>Gay marriage is harmful to society</a:t>
            </a:r>
          </a:p>
          <a:p>
            <a:endParaRPr lang="en-US" dirty="0" smtClean="0"/>
          </a:p>
          <a:p>
            <a:endParaRPr lang="en-US" dirty="0" smtClean="0"/>
          </a:p>
          <a:p>
            <a:endParaRPr lang="en-US" dirty="0"/>
          </a:p>
        </p:txBody>
      </p:sp>
      <p:pic>
        <p:nvPicPr>
          <p:cNvPr id="5" name="Content Placeholder 4" descr="gay marriage.jpg"/>
          <p:cNvPicPr>
            <a:picLocks noGrp="1" noChangeAspect="1"/>
          </p:cNvPicPr>
          <p:nvPr>
            <p:ph sz="half" idx="2"/>
          </p:nvPr>
        </p:nvPicPr>
        <p:blipFill>
          <a:blip r:embed="rId2"/>
          <a:stretch>
            <a:fillRect/>
          </a:stretch>
        </p:blipFill>
        <p:spPr>
          <a:xfrm>
            <a:off x="5029200" y="2133600"/>
            <a:ext cx="2743199" cy="4114800"/>
          </a:xfrm>
        </p:spPr>
      </p:pic>
    </p:spTree>
    <p:extLst>
      <p:ext uri="{BB962C8B-B14F-4D97-AF65-F5344CB8AC3E}">
        <p14:creationId xmlns:p14="http://schemas.microsoft.com/office/powerpoint/2010/main" val="777094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Abortion</a:t>
            </a:r>
            <a:endParaRPr lang="en-US" b="1" dirty="0"/>
          </a:p>
        </p:txBody>
      </p:sp>
      <p:sp>
        <p:nvSpPr>
          <p:cNvPr id="3" name="Content Placeholder 2"/>
          <p:cNvSpPr>
            <a:spLocks noGrp="1"/>
          </p:cNvSpPr>
          <p:nvPr>
            <p:ph sz="half" idx="1"/>
          </p:nvPr>
        </p:nvSpPr>
        <p:spPr/>
        <p:txBody>
          <a:bodyPr>
            <a:normAutofit lnSpcReduction="10000"/>
          </a:bodyPr>
          <a:lstStyle/>
          <a:p>
            <a:r>
              <a:rPr lang="en-US" dirty="0" smtClean="0"/>
              <a:t>Abortion is the waste of the public good and a societal loss</a:t>
            </a:r>
          </a:p>
          <a:p>
            <a:r>
              <a:rPr lang="en-US" dirty="0" smtClean="0"/>
              <a:t>Abortion results in personal loss and psychological damage</a:t>
            </a:r>
          </a:p>
          <a:p>
            <a:r>
              <a:rPr lang="en-US" dirty="0" smtClean="0"/>
              <a:t>Abortion removes people from the labor force and reduces their contribution to social security</a:t>
            </a:r>
          </a:p>
          <a:p>
            <a:endParaRPr lang="en-US" dirty="0" smtClean="0"/>
          </a:p>
          <a:p>
            <a:endParaRPr lang="en-US" dirty="0"/>
          </a:p>
        </p:txBody>
      </p:sp>
      <p:pic>
        <p:nvPicPr>
          <p:cNvPr id="5" name="Content Placeholder 4" descr="abortion.jpg"/>
          <p:cNvPicPr>
            <a:picLocks noGrp="1" noChangeAspect="1"/>
          </p:cNvPicPr>
          <p:nvPr>
            <p:ph sz="half" idx="2"/>
          </p:nvPr>
        </p:nvPicPr>
        <p:blipFill>
          <a:blip r:embed="rId2"/>
          <a:stretch>
            <a:fillRect/>
          </a:stretch>
        </p:blipFill>
        <p:spPr>
          <a:xfrm>
            <a:off x="4876800" y="2057400"/>
            <a:ext cx="3581400" cy="4267200"/>
          </a:xfrm>
        </p:spPr>
      </p:pic>
    </p:spTree>
    <p:extLst>
      <p:ext uri="{BB962C8B-B14F-4D97-AF65-F5344CB8AC3E}">
        <p14:creationId xmlns:p14="http://schemas.microsoft.com/office/powerpoint/2010/main" val="4027806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smtClean="0"/>
              <a:t>Conclusions</a:t>
            </a:r>
            <a:endParaRPr lang="en-US" b="1"/>
          </a:p>
        </p:txBody>
      </p:sp>
      <p:sp>
        <p:nvSpPr>
          <p:cNvPr id="6" name="Content Placeholder 5"/>
          <p:cNvSpPr>
            <a:spLocks noGrp="1"/>
          </p:cNvSpPr>
          <p:nvPr>
            <p:ph idx="1"/>
          </p:nvPr>
        </p:nvSpPr>
        <p:spPr/>
        <p:txBody>
          <a:bodyPr>
            <a:normAutofit/>
          </a:bodyPr>
          <a:lstStyle/>
          <a:p>
            <a:r>
              <a:rPr lang="en-US" sz="2800" dirty="0" smtClean="0"/>
              <a:t>The economics of the family support a biblical view.</a:t>
            </a:r>
          </a:p>
          <a:p>
            <a:r>
              <a:rPr lang="en-US" sz="2800" dirty="0" smtClean="0"/>
              <a:t>God’s design for natural families are the best type of household for a society.</a:t>
            </a:r>
          </a:p>
          <a:p>
            <a:r>
              <a:rPr lang="en-US" sz="2800" dirty="0" smtClean="0"/>
              <a:t>Children are necessary for the economic growth of a country.</a:t>
            </a:r>
          </a:p>
          <a:p>
            <a:r>
              <a:rPr lang="en-US" sz="2800" dirty="0" smtClean="0"/>
              <a:t>Homosexuality, abortion, and cohabitation are not only immoral, but they are bad for the economy. </a:t>
            </a:r>
          </a:p>
          <a:p>
            <a:r>
              <a:rPr lang="en-US" sz="2800" dirty="0" smtClean="0"/>
              <a:t>Good public policy will protect the family from these immoral actions.</a:t>
            </a:r>
          </a:p>
          <a:p>
            <a:endParaRPr lang="en-US" sz="2800" dirty="0" smtClean="0"/>
          </a:p>
          <a:p>
            <a:endParaRPr lang="en-US" sz="2800" dirty="0"/>
          </a:p>
        </p:txBody>
      </p:sp>
    </p:spTree>
    <p:extLst>
      <p:ext uri="{BB962C8B-B14F-4D97-AF65-F5344CB8AC3E}">
        <p14:creationId xmlns:p14="http://schemas.microsoft.com/office/powerpoint/2010/main" val="3502145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Aristotle</a:t>
            </a:r>
            <a:endParaRPr lang="en-US" b="1" dirty="0"/>
          </a:p>
        </p:txBody>
      </p:sp>
      <p:sp>
        <p:nvSpPr>
          <p:cNvPr id="4" name="Content Placeholder 3"/>
          <p:cNvSpPr>
            <a:spLocks noGrp="1"/>
          </p:cNvSpPr>
          <p:nvPr>
            <p:ph sz="half" idx="1"/>
          </p:nvPr>
        </p:nvSpPr>
        <p:spPr/>
        <p:txBody>
          <a:bodyPr>
            <a:normAutofit fontScale="92500"/>
          </a:bodyPr>
          <a:lstStyle/>
          <a:p>
            <a:r>
              <a:rPr lang="en-US" dirty="0" smtClean="0"/>
              <a:t>Man is naturally a political animal</a:t>
            </a:r>
          </a:p>
          <a:p>
            <a:r>
              <a:rPr lang="en-US" dirty="0" smtClean="0"/>
              <a:t>Service to others is natural to human beings.</a:t>
            </a:r>
          </a:p>
          <a:p>
            <a:r>
              <a:rPr lang="en-US" dirty="0" smtClean="0"/>
              <a:t>A division of labor among free people is necessary for the common good.</a:t>
            </a:r>
          </a:p>
          <a:p>
            <a:r>
              <a:rPr lang="en-US" dirty="0" smtClean="0"/>
              <a:t>Civic association is necessary for justice peace and virtue</a:t>
            </a:r>
          </a:p>
          <a:p>
            <a:endParaRPr lang="en-US" dirty="0" smtClean="0"/>
          </a:p>
          <a:p>
            <a:endParaRPr lang="en-US" dirty="0"/>
          </a:p>
        </p:txBody>
      </p:sp>
      <p:pic>
        <p:nvPicPr>
          <p:cNvPr id="6" name="Content Placeholder 5" descr="Aristotleof athens.jpg"/>
          <p:cNvPicPr>
            <a:picLocks noGrp="1" noChangeAspect="1"/>
          </p:cNvPicPr>
          <p:nvPr>
            <p:ph sz="half" idx="2"/>
          </p:nvPr>
        </p:nvPicPr>
        <p:blipFill>
          <a:blip r:embed="rId2"/>
          <a:stretch>
            <a:fillRect/>
          </a:stretch>
        </p:blipFill>
        <p:spPr>
          <a:xfrm>
            <a:off x="4960453" y="1920875"/>
            <a:ext cx="3414094" cy="4433888"/>
          </a:xfrm>
        </p:spPr>
      </p:pic>
    </p:spTree>
    <p:extLst>
      <p:ext uri="{BB962C8B-B14F-4D97-AF65-F5344CB8AC3E}">
        <p14:creationId xmlns:p14="http://schemas.microsoft.com/office/powerpoint/2010/main" val="190409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Natural Human Associations According to Aristotle</a:t>
            </a:r>
            <a:endParaRPr lang="en-US" b="1"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1852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Aristotle on the Family</a:t>
            </a:r>
            <a:endParaRPr lang="en-US" b="1" dirty="0"/>
          </a:p>
        </p:txBody>
      </p:sp>
      <p:sp>
        <p:nvSpPr>
          <p:cNvPr id="5" name="Content Placeholder 4"/>
          <p:cNvSpPr>
            <a:spLocks noGrp="1"/>
          </p:cNvSpPr>
          <p:nvPr>
            <p:ph sz="half" idx="1"/>
          </p:nvPr>
        </p:nvSpPr>
        <p:spPr/>
        <p:txBody>
          <a:bodyPr>
            <a:normAutofit fontScale="92500" lnSpcReduction="20000"/>
          </a:bodyPr>
          <a:lstStyle/>
          <a:p>
            <a:r>
              <a:rPr lang="en-US" dirty="0" smtClean="0"/>
              <a:t>The family is concerned with procreation, sustenance and education of offspring</a:t>
            </a:r>
          </a:p>
          <a:p>
            <a:r>
              <a:rPr lang="en-US" dirty="0" smtClean="0"/>
              <a:t>A lone family is not capable of providing the best possible life for its members</a:t>
            </a:r>
          </a:p>
          <a:p>
            <a:r>
              <a:rPr lang="en-US" dirty="0" smtClean="0"/>
              <a:t>Clans and villages are natural and rational extensions of the family.</a:t>
            </a:r>
          </a:p>
          <a:p>
            <a:r>
              <a:rPr lang="en-US" dirty="0" smtClean="0"/>
              <a:t>Political Society is needed </a:t>
            </a:r>
            <a:endParaRPr lang="en-US" dirty="0"/>
          </a:p>
        </p:txBody>
      </p:sp>
      <p:pic>
        <p:nvPicPr>
          <p:cNvPr id="7" name="Content Placeholder 6" descr="aristotle.jpg"/>
          <p:cNvPicPr>
            <a:picLocks noGrp="1" noChangeAspect="1"/>
          </p:cNvPicPr>
          <p:nvPr>
            <p:ph sz="half" idx="2"/>
          </p:nvPr>
        </p:nvPicPr>
        <p:blipFill>
          <a:blip r:embed="rId2"/>
          <a:stretch>
            <a:fillRect/>
          </a:stretch>
        </p:blipFill>
        <p:spPr>
          <a:xfrm>
            <a:off x="5257800" y="2209800"/>
            <a:ext cx="2971800" cy="4114800"/>
          </a:xfrm>
        </p:spPr>
      </p:pic>
    </p:spTree>
    <p:extLst>
      <p:ext uri="{BB962C8B-B14F-4D97-AF65-F5344CB8AC3E}">
        <p14:creationId xmlns:p14="http://schemas.microsoft.com/office/powerpoint/2010/main" val="20949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Society According to Aristotle</a:t>
            </a:r>
            <a:endParaRPr lang="en-US" dirty="0"/>
          </a:p>
        </p:txBody>
      </p:sp>
      <p:graphicFrame>
        <p:nvGraphicFramePr>
          <p:cNvPr id="7" name="Content Placeholder 6"/>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180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1666</TotalTime>
  <Words>2015</Words>
  <Application>Microsoft Office PowerPoint</Application>
  <PresentationFormat>On-screen Show (4:3)</PresentationFormat>
  <Paragraphs>268</Paragraphs>
  <Slides>53</Slides>
  <Notes>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Domestic Economy  and the Household</vt:lpstr>
      <vt:lpstr>Overview</vt:lpstr>
      <vt:lpstr>Different views of society</vt:lpstr>
      <vt:lpstr>Plato’s View of Society</vt:lpstr>
      <vt:lpstr>Aristotle</vt:lpstr>
      <vt:lpstr>Natural Human Associations According to Aristotle</vt:lpstr>
      <vt:lpstr>Aristotle on the Family</vt:lpstr>
      <vt:lpstr>Society According to Aristotle</vt:lpstr>
      <vt:lpstr>The City and the Good Life</vt:lpstr>
      <vt:lpstr>Aristotle on Virtue</vt:lpstr>
      <vt:lpstr>Aristotle on the family</vt:lpstr>
      <vt:lpstr>Thomas Aquinas</vt:lpstr>
      <vt:lpstr>Macroeconomic Theory</vt:lpstr>
      <vt:lpstr>Households and Firms</vt:lpstr>
      <vt:lpstr>Households and Firms</vt:lpstr>
      <vt:lpstr>Economics of the Family</vt:lpstr>
      <vt:lpstr>Gary S. Becker on the Family</vt:lpstr>
      <vt:lpstr>Economics of the Family</vt:lpstr>
      <vt:lpstr>Marriage</vt:lpstr>
      <vt:lpstr>Altruism and Marriage</vt:lpstr>
      <vt:lpstr>Men Work More than Women</vt:lpstr>
      <vt:lpstr>Men Work More than Women</vt:lpstr>
      <vt:lpstr>Men Work More than Women</vt:lpstr>
      <vt:lpstr>Women Do More  Part- time Work than Men</vt:lpstr>
      <vt:lpstr>Men Earn More than Women</vt:lpstr>
      <vt:lpstr>Household Production</vt:lpstr>
      <vt:lpstr>Household Production: Joint Labor Supply Decision</vt:lpstr>
      <vt:lpstr>Game Theory and  The Marriage Market</vt:lpstr>
      <vt:lpstr>Search Theory and Marriage</vt:lpstr>
      <vt:lpstr>Search Theory and Marriage</vt:lpstr>
      <vt:lpstr>The Benefits of Marriage</vt:lpstr>
      <vt:lpstr>Children</vt:lpstr>
      <vt:lpstr>Children</vt:lpstr>
      <vt:lpstr>Gary S. Becker on Fertility Rates</vt:lpstr>
      <vt:lpstr>Children and Economic Growth</vt:lpstr>
      <vt:lpstr>World Fertility Rates</vt:lpstr>
      <vt:lpstr>Population Problems</vt:lpstr>
      <vt:lpstr>Gary S Becker: The Rotten Kid Theorem</vt:lpstr>
      <vt:lpstr>Gary S Becker: The Rotten Kid Theorem</vt:lpstr>
      <vt:lpstr>Gary S Becker: The Rotten Kid Theorem</vt:lpstr>
      <vt:lpstr>Gary S. Becker on Inter Generational Transfers</vt:lpstr>
      <vt:lpstr>Gary S. Becker on Inter Generational Transfers</vt:lpstr>
      <vt:lpstr>Gary S. Becker on Inter Generational Transfers</vt:lpstr>
      <vt:lpstr>Game Theory and Marital Health </vt:lpstr>
      <vt:lpstr>Divorce</vt:lpstr>
      <vt:lpstr>The Effects of Divorce on Children</vt:lpstr>
      <vt:lpstr>Cohabitation</vt:lpstr>
      <vt:lpstr>Income and family Structure</vt:lpstr>
      <vt:lpstr>Family Structure  and School Expulsion</vt:lpstr>
      <vt:lpstr>Gay Marriage</vt:lpstr>
      <vt:lpstr>Abortion</vt:lpstr>
      <vt:lpstr>Conclusions</vt:lpstr>
    </vt:vector>
  </TitlesOfParts>
  <Company>SWBTS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cmitchell</dc:creator>
  <cp:lastModifiedBy>Mitchell, Craig</cp:lastModifiedBy>
  <cp:revision>72</cp:revision>
  <dcterms:created xsi:type="dcterms:W3CDTF">2012-10-30T18:26:44Z</dcterms:created>
  <dcterms:modified xsi:type="dcterms:W3CDTF">2013-11-08T17:23:17Z</dcterms:modified>
</cp:coreProperties>
</file>