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03EDE-564F-4E6B-B1A6-53D7A0DDB5EC}" type="datetimeFigureOut">
              <a:rPr lang="en-US" smtClean="0"/>
              <a:t>5/23/2013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AC9FA-823F-4B76-8E4B-48D24370B0A3}" type="slidenum">
              <a:rPr lang="en-US" smtClean="0"/>
              <a:t>‹#›</a:t>
            </a:fld>
            <a:endParaRPr lang="en-US"/>
          </a:p>
        </p:txBody>
      </p:sp>
    </p:spTree>
    <p:extLst>
      <p:ext uri="{BB962C8B-B14F-4D97-AF65-F5344CB8AC3E}">
        <p14:creationId xmlns:p14="http://schemas.microsoft.com/office/powerpoint/2010/main" val="72669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AE550-0EE3-48A4-8A28-5CC7BEC4B567}"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AE550-0EE3-48A4-8A28-5CC7BEC4B567}"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AE550-0EE3-48A4-8A28-5CC7BEC4B567}" type="datetimeFigureOut">
              <a:rPr lang="en-US" smtClean="0"/>
              <a:pPr/>
              <a:t>5/23/2013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AE550-0EE3-48A4-8A28-5CC7BEC4B567}" type="datetimeFigureOut">
              <a:rPr lang="en-US" smtClean="0"/>
              <a:pPr/>
              <a:t>5/23/2013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AE550-0EE3-48A4-8A28-5CC7BEC4B567}" type="datetimeFigureOut">
              <a:rPr lang="en-US" smtClean="0"/>
              <a:pPr/>
              <a:t>5/23/2013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AE550-0EE3-48A4-8A28-5CC7BEC4B567}" type="datetimeFigureOut">
              <a:rPr lang="en-US" smtClean="0"/>
              <a:pPr/>
              <a:t>5/23/2013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474EA-2DA2-400C-A376-682E8E5B9E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Control Group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control group is the youngest and least experienced group</a:t>
            </a:r>
          </a:p>
          <a:p>
            <a:r>
              <a:rPr lang="en-US" dirty="0" smtClean="0"/>
              <a:t>The exit rate from unemployment for the control group improved after the reform.</a:t>
            </a:r>
          </a:p>
          <a:p>
            <a:r>
              <a:rPr lang="en-US" dirty="0" smtClean="0"/>
              <a:t>If changing labor market conditions were the reason for improved exit rates, relative performance of younger workers (who are more sensitive to business cycles) should have been better after reform than for other groups, but their findings suggest the opposite</a:t>
            </a:r>
            <a:endParaRPr lang="en-US" dirty="0"/>
          </a:p>
        </p:txBody>
      </p:sp>
    </p:spTree>
    <p:extLst>
      <p:ext uri="{BB962C8B-B14F-4D97-AF65-F5344CB8AC3E}">
        <p14:creationId xmlns:p14="http://schemas.microsoft.com/office/powerpoint/2010/main" val="108117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sz="half" idx="1"/>
          </p:nvPr>
        </p:nvSpPr>
        <p:spPr/>
        <p:txBody>
          <a:bodyPr/>
          <a:lstStyle/>
          <a:p>
            <a:r>
              <a:rPr lang="en-US" dirty="0" smtClean="0"/>
              <a:t>They employed a difference in difference approach, which compared outcomes before and after reform</a:t>
            </a:r>
          </a:p>
          <a:p>
            <a:r>
              <a:rPr lang="en-US" dirty="0" smtClean="0"/>
              <a:t>They exploited specific design features of the changes in the unemployment Insurance law.</a:t>
            </a:r>
          </a:p>
          <a:p>
            <a:endParaRPr lang="en-US" dirty="0"/>
          </a:p>
        </p:txBody>
      </p:sp>
      <p:pic>
        <p:nvPicPr>
          <p:cNvPr id="5" name="Content Placeholder 4" descr="unemployment sucks.jpg"/>
          <p:cNvPicPr>
            <a:picLocks noGrp="1" noChangeAspect="1"/>
          </p:cNvPicPr>
          <p:nvPr>
            <p:ph sz="half" idx="2"/>
          </p:nvPr>
        </p:nvPicPr>
        <p:blipFill>
          <a:blip r:embed="rId2"/>
          <a:stretch>
            <a:fillRect/>
          </a:stretch>
        </p:blipFill>
        <p:spPr>
          <a:xfrm>
            <a:off x="4419600" y="2228900"/>
            <a:ext cx="4495800" cy="3638500"/>
          </a:xfrm>
        </p:spPr>
      </p:pic>
    </p:spTree>
    <p:extLst>
      <p:ext uri="{BB962C8B-B14F-4D97-AF65-F5344CB8AC3E}">
        <p14:creationId xmlns:p14="http://schemas.microsoft.com/office/powerpoint/2010/main" val="65834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Analysis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Age</a:t>
            </a:r>
            <a:r>
              <a:rPr lang="en-US" dirty="0" smtClean="0"/>
              <a:t>+ </a:t>
            </a:r>
            <a:r>
              <a:rPr lang="en-US" i="1" dirty="0" smtClean="0"/>
              <a:t>Education</a:t>
            </a:r>
            <a:r>
              <a:rPr lang="en-US" dirty="0" smtClean="0"/>
              <a:t> + </a:t>
            </a:r>
            <a:r>
              <a:rPr lang="en-US" i="1" dirty="0" smtClean="0"/>
              <a:t>Family situation</a:t>
            </a:r>
            <a:r>
              <a:rPr lang="en-US" dirty="0" smtClean="0"/>
              <a:t>+ </a:t>
            </a:r>
            <a:r>
              <a:rPr lang="en-US" i="1" dirty="0" smtClean="0"/>
              <a:t>Ill Health</a:t>
            </a:r>
            <a:r>
              <a:rPr lang="en-US" dirty="0" smtClean="0"/>
              <a:t>+ </a:t>
            </a:r>
            <a:r>
              <a:rPr lang="en-US" i="1" dirty="0" smtClean="0"/>
              <a:t>Experience</a:t>
            </a:r>
            <a:r>
              <a:rPr lang="en-US" dirty="0" smtClean="0"/>
              <a:t>+ </a:t>
            </a:r>
            <a:r>
              <a:rPr lang="en-US" i="1" dirty="0" smtClean="0"/>
              <a:t>shift in PBD</a:t>
            </a:r>
          </a:p>
          <a:p>
            <a:r>
              <a:rPr lang="en-US" dirty="0" smtClean="0"/>
              <a:t>Age: continuous variable</a:t>
            </a:r>
          </a:p>
          <a:p>
            <a:r>
              <a:rPr lang="en-US" dirty="0" smtClean="0"/>
              <a:t>Education: four different groups represented by dummy variables</a:t>
            </a:r>
          </a:p>
          <a:p>
            <a:r>
              <a:rPr lang="en-US" dirty="0" smtClean="0"/>
              <a:t>Family situation: dummy variable</a:t>
            </a:r>
          </a:p>
          <a:p>
            <a:r>
              <a:rPr lang="en-US" dirty="0" smtClean="0"/>
              <a:t>Ill health: dummy variable</a:t>
            </a:r>
          </a:p>
          <a:p>
            <a:r>
              <a:rPr lang="en-US" dirty="0" smtClean="0"/>
              <a:t>Experience: five different groups represented by dummy variables</a:t>
            </a:r>
          </a:p>
          <a:p>
            <a:r>
              <a:rPr lang="en-US" dirty="0" smtClean="0"/>
              <a:t>Shift in PBD: dummy variables for 3, 6, 12, and 18 months</a:t>
            </a:r>
            <a:endParaRPr lang="en-US" dirty="0"/>
          </a:p>
        </p:txBody>
      </p:sp>
    </p:spTree>
    <p:extLst>
      <p:ext uri="{BB962C8B-B14F-4D97-AF65-F5344CB8AC3E}">
        <p14:creationId xmlns:p14="http://schemas.microsoft.com/office/powerpoint/2010/main" val="344745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Research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Their results are in line with many others in the literature.</a:t>
            </a:r>
          </a:p>
          <a:p>
            <a:r>
              <a:rPr lang="en-US" dirty="0" smtClean="0"/>
              <a:t>Cumulative probability of having found a job within six months was 45.8% for males before the law changed and 51.0% after.</a:t>
            </a:r>
          </a:p>
          <a:p>
            <a:r>
              <a:rPr lang="en-US" dirty="0" smtClean="0"/>
              <a:t>Cumulative probability of exiting from unemployment after six months was 3.3% before the law changed and 12.0% after.</a:t>
            </a:r>
          </a:p>
          <a:p>
            <a:r>
              <a:rPr lang="en-US" dirty="0" smtClean="0"/>
              <a:t>On the average, the proportion who exited to active labor market programs increased from about 42% before the law to 58% after.</a:t>
            </a:r>
            <a:endParaRPr lang="en-US" dirty="0"/>
          </a:p>
        </p:txBody>
      </p:sp>
    </p:spTree>
    <p:extLst>
      <p:ext uri="{BB962C8B-B14F-4D97-AF65-F5344CB8AC3E}">
        <p14:creationId xmlns:p14="http://schemas.microsoft.com/office/powerpoint/2010/main" val="332500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major contribution of this article is to clearly pinpoint causality- namely, that shortening the PBD caused exit rates to increase.</a:t>
            </a:r>
          </a:p>
          <a:p>
            <a:r>
              <a:rPr lang="en-US" dirty="0" smtClean="0"/>
              <a:t>There are clear spikes in job finding at the points when benefits were exhausted</a:t>
            </a:r>
          </a:p>
          <a:p>
            <a:r>
              <a:rPr lang="en-US" dirty="0" smtClean="0"/>
              <a:t>Probability of finding a job increased for most whose benefit entitlement period was shortened</a:t>
            </a:r>
          </a:p>
          <a:p>
            <a:r>
              <a:rPr lang="en-US" dirty="0" smtClean="0"/>
              <a:t>Probability of finding a job stayed the same for those whose entitlement period did not change.</a:t>
            </a:r>
          </a:p>
          <a:p>
            <a:r>
              <a:rPr lang="en-US" dirty="0" smtClean="0"/>
              <a:t>The rate of finding a job after benefit expiration was  substantially higher than before.</a:t>
            </a:r>
            <a:endParaRPr lang="en-US" dirty="0"/>
          </a:p>
        </p:txBody>
      </p:sp>
    </p:spTree>
    <p:extLst>
      <p:ext uri="{BB962C8B-B14F-4D97-AF65-F5344CB8AC3E}">
        <p14:creationId xmlns:p14="http://schemas.microsoft.com/office/powerpoint/2010/main" val="218546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39584" y="2808238"/>
            <a:ext cx="6493432" cy="2308324"/>
          </a:xfrm>
          <a:prstGeom prst="rect">
            <a:avLst/>
          </a:prstGeom>
          <a:noFill/>
        </p:spPr>
        <p:txBody>
          <a:bodyPr wrap="square" rtlCol="0">
            <a:spAutoFit/>
          </a:bodyPr>
          <a:lstStyle/>
          <a:p>
            <a:pPr algn="ctr"/>
            <a:r>
              <a:rPr lang="en-US" sz="2400" b="1" dirty="0" smtClean="0"/>
              <a:t>How Shortening the Potential Duration of Unemployment </a:t>
            </a:r>
          </a:p>
          <a:p>
            <a:pPr algn="ctr"/>
            <a:r>
              <a:rPr lang="en-US" sz="2400" b="1" dirty="0" smtClean="0"/>
              <a:t>Benefits Affects the Duration of Unemployment: </a:t>
            </a:r>
          </a:p>
          <a:p>
            <a:pPr algn="ctr"/>
            <a:r>
              <a:rPr lang="en-US" sz="2400" b="1" dirty="0" smtClean="0"/>
              <a:t>Evidence from a Natural Experiment</a:t>
            </a:r>
          </a:p>
          <a:p>
            <a:pPr algn="ctr"/>
            <a:r>
              <a:rPr lang="en-US" sz="2400" b="1" dirty="0" smtClean="0"/>
              <a:t>2006</a:t>
            </a:r>
          </a:p>
          <a:p>
            <a:pPr algn="ctr"/>
            <a:r>
              <a:rPr lang="en-US" sz="2400" b="1" dirty="0" smtClean="0"/>
              <a:t>Jan C. van Ours and Milan </a:t>
            </a:r>
            <a:r>
              <a:rPr lang="en-US" sz="2400" b="1" dirty="0" err="1" smtClean="0"/>
              <a:t>Vodopivec</a:t>
            </a:r>
            <a:endParaRPr lang="en-US" sz="2400" b="1" dirty="0"/>
          </a:p>
        </p:txBody>
      </p:sp>
      <p:sp>
        <p:nvSpPr>
          <p:cNvPr id="15" name="TextBox 14"/>
          <p:cNvSpPr txBox="1"/>
          <p:nvPr/>
        </p:nvSpPr>
        <p:spPr>
          <a:xfrm>
            <a:off x="2189703" y="1600200"/>
            <a:ext cx="4953000" cy="707886"/>
          </a:xfrm>
          <a:prstGeom prst="rect">
            <a:avLst/>
          </a:prstGeom>
          <a:noFill/>
        </p:spPr>
        <p:txBody>
          <a:bodyPr wrap="square" rtlCol="0">
            <a:spAutoFit/>
          </a:bodyPr>
          <a:lstStyle/>
          <a:p>
            <a:pPr algn="ctr"/>
            <a:r>
              <a:rPr lang="en-US" sz="4000" b="1" dirty="0" smtClean="0"/>
              <a:t>Craig Vincent Mitchell</a:t>
            </a:r>
            <a:endParaRPr lang="en-US" sz="4000" b="1" dirty="0"/>
          </a:p>
        </p:txBody>
      </p:sp>
    </p:spTree>
    <p:extLst>
      <p:ext uri="{BB962C8B-B14F-4D97-AF65-F5344CB8AC3E}">
        <p14:creationId xmlns:p14="http://schemas.microsoft.com/office/powerpoint/2010/main" val="150699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smtClean="0"/>
              <a:t>Purpose of the Article </a:t>
            </a:r>
            <a:endParaRPr lang="en-US" sz="3200" dirty="0"/>
          </a:p>
        </p:txBody>
      </p:sp>
      <p:sp>
        <p:nvSpPr>
          <p:cNvPr id="7" name="Text Placeholder 6"/>
          <p:cNvSpPr>
            <a:spLocks noGrp="1"/>
          </p:cNvSpPr>
          <p:nvPr>
            <p:ph type="body" sz="half" idx="2"/>
          </p:nvPr>
        </p:nvSpPr>
        <p:spPr/>
        <p:txBody>
          <a:bodyPr>
            <a:normAutofit/>
          </a:bodyPr>
          <a:lstStyle/>
          <a:p>
            <a:r>
              <a:rPr lang="en-US" sz="2000" dirty="0" smtClean="0"/>
              <a:t>The authors investigated the disincentive effects of shortening the potential duration of unemployment insurance benefits in Slovenia.</a:t>
            </a:r>
          </a:p>
          <a:p>
            <a:endParaRPr lang="en-US" sz="2000" dirty="0" smtClean="0"/>
          </a:p>
          <a:p>
            <a:r>
              <a:rPr lang="en-US" sz="2000" dirty="0" smtClean="0"/>
              <a:t>Accomplished by exploiting changes in Slovenia’s unemployment system which reduced the duration of benefits for four groups of workers (with a control group)</a:t>
            </a:r>
          </a:p>
          <a:p>
            <a:endParaRPr lang="en-US" sz="2000" dirty="0" smtClean="0"/>
          </a:p>
          <a:p>
            <a:endParaRPr lang="en-US" sz="2000" dirty="0"/>
          </a:p>
        </p:txBody>
      </p:sp>
      <p:pic>
        <p:nvPicPr>
          <p:cNvPr id="8" name="Content Placeholder 7" descr="slovenia flag.jpg"/>
          <p:cNvPicPr>
            <a:picLocks noGrp="1" noChangeAspect="1"/>
          </p:cNvPicPr>
          <p:nvPr>
            <p:ph idx="1"/>
          </p:nvPr>
        </p:nvPicPr>
        <p:blipFill>
          <a:blip r:embed="rId2"/>
          <a:stretch>
            <a:fillRect/>
          </a:stretch>
        </p:blipFill>
        <p:spPr>
          <a:xfrm>
            <a:off x="3962400" y="1219200"/>
            <a:ext cx="4724400" cy="3733800"/>
          </a:xfrm>
        </p:spPr>
      </p:pic>
    </p:spTree>
    <p:extLst>
      <p:ext uri="{BB962C8B-B14F-4D97-AF65-F5344CB8AC3E}">
        <p14:creationId xmlns:p14="http://schemas.microsoft.com/office/powerpoint/2010/main" val="227823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Previous Studies</a:t>
            </a:r>
            <a:br>
              <a:rPr lang="en-US" dirty="0" smtClean="0"/>
            </a:br>
            <a:r>
              <a:rPr lang="en-US" dirty="0" smtClean="0"/>
              <a:t>Potential Benefit Duration Increases</a:t>
            </a:r>
            <a:endParaRPr lang="en-US" dirty="0"/>
          </a:p>
        </p:txBody>
      </p:sp>
      <p:sp>
        <p:nvSpPr>
          <p:cNvPr id="5" name="Content Placeholder 4"/>
          <p:cNvSpPr>
            <a:spLocks noGrp="1"/>
          </p:cNvSpPr>
          <p:nvPr>
            <p:ph idx="1"/>
          </p:nvPr>
        </p:nvSpPr>
        <p:spPr/>
        <p:txBody>
          <a:bodyPr>
            <a:normAutofit/>
          </a:bodyPr>
          <a:lstStyle/>
          <a:p>
            <a:r>
              <a:rPr lang="en-US" dirty="0" smtClean="0"/>
              <a:t>Katz and Meyer  1990 (USA)</a:t>
            </a:r>
          </a:p>
          <a:p>
            <a:pPr lvl="1"/>
            <a:r>
              <a:rPr lang="en-US" dirty="0" smtClean="0"/>
              <a:t>1 week increase in potential benefit duration (PBD) increases average duration of unemployment insurance by 1 day</a:t>
            </a:r>
          </a:p>
          <a:p>
            <a:r>
              <a:rPr lang="en-US" dirty="0" smtClean="0"/>
              <a:t>Card and Levine, 2000 (USA)</a:t>
            </a:r>
          </a:p>
          <a:p>
            <a:pPr lvl="1"/>
            <a:r>
              <a:rPr lang="en-US" dirty="0" smtClean="0"/>
              <a:t>.5 day per additional week of PBD</a:t>
            </a:r>
          </a:p>
          <a:p>
            <a:r>
              <a:rPr lang="en-US" dirty="0" err="1" smtClean="0"/>
              <a:t>Lalive</a:t>
            </a:r>
            <a:r>
              <a:rPr lang="en-US" dirty="0" smtClean="0"/>
              <a:t> and  </a:t>
            </a:r>
            <a:r>
              <a:rPr lang="en-US" dirty="0" err="1" smtClean="0"/>
              <a:t>Zweimuller</a:t>
            </a:r>
            <a:r>
              <a:rPr lang="en-US" dirty="0" smtClean="0"/>
              <a:t>, 2003-4 (Austria)</a:t>
            </a:r>
          </a:p>
          <a:p>
            <a:pPr lvl="1"/>
            <a:r>
              <a:rPr lang="en-US" dirty="0" smtClean="0"/>
              <a:t>.4 day per week increase in PBD</a:t>
            </a:r>
          </a:p>
          <a:p>
            <a:endParaRPr lang="en-US" dirty="0"/>
          </a:p>
        </p:txBody>
      </p:sp>
    </p:spTree>
    <p:extLst>
      <p:ext uri="{BB962C8B-B14F-4D97-AF65-F5344CB8AC3E}">
        <p14:creationId xmlns:p14="http://schemas.microsoft.com/office/powerpoint/2010/main" val="396819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Previous Studies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If you increase the duration of benefits it takes longer to find a job.</a:t>
            </a:r>
          </a:p>
          <a:p>
            <a:r>
              <a:rPr lang="en-US" dirty="0" smtClean="0"/>
              <a:t>All of these previous studies failed to plausibly identify PBD’s causal relationship with exits from unemployment.</a:t>
            </a:r>
          </a:p>
          <a:p>
            <a:r>
              <a:rPr lang="en-US" dirty="0" smtClean="0"/>
              <a:t>All studies showed spikes in job finding just before benefits are exhausted.</a:t>
            </a:r>
          </a:p>
          <a:p>
            <a:endParaRPr lang="en-US" dirty="0"/>
          </a:p>
        </p:txBody>
      </p:sp>
      <p:pic>
        <p:nvPicPr>
          <p:cNvPr id="5" name="Content Placeholder 4" descr="Unemployment iii.jpg"/>
          <p:cNvPicPr>
            <a:picLocks noGrp="1" noChangeAspect="1"/>
          </p:cNvPicPr>
          <p:nvPr>
            <p:ph sz="half" idx="2"/>
          </p:nvPr>
        </p:nvPicPr>
        <p:blipFill>
          <a:blip r:embed="rId2"/>
          <a:stretch>
            <a:fillRect/>
          </a:stretch>
        </p:blipFill>
        <p:spPr>
          <a:xfrm>
            <a:off x="4648200" y="2348706"/>
            <a:ext cx="4038600" cy="3028950"/>
          </a:xfrm>
        </p:spPr>
      </p:pic>
    </p:spTree>
    <p:extLst>
      <p:ext uri="{BB962C8B-B14F-4D97-AF65-F5344CB8AC3E}">
        <p14:creationId xmlns:p14="http://schemas.microsoft.com/office/powerpoint/2010/main" val="367471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Changes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Since 1995 the unemployment rate in Slovenia is 6%-7%</a:t>
            </a:r>
          </a:p>
          <a:p>
            <a:r>
              <a:rPr lang="en-US" dirty="0" smtClean="0"/>
              <a:t>In 1998 Slovenia reformed its unemployment benefit system. </a:t>
            </a:r>
          </a:p>
          <a:p>
            <a:r>
              <a:rPr lang="en-US" dirty="0" smtClean="0"/>
              <a:t>These changes aimed at speeding up benefit recipients reemployment.</a:t>
            </a:r>
          </a:p>
          <a:p>
            <a:endParaRPr lang="en-US" dirty="0"/>
          </a:p>
        </p:txBody>
      </p:sp>
      <p:pic>
        <p:nvPicPr>
          <p:cNvPr id="5" name="Content Placeholder 4" descr="slovenia ii.jpg"/>
          <p:cNvPicPr>
            <a:picLocks noGrp="1" noChangeAspect="1"/>
          </p:cNvPicPr>
          <p:nvPr>
            <p:ph sz="half" idx="2"/>
          </p:nvPr>
        </p:nvPicPr>
        <p:blipFill>
          <a:blip r:embed="rId2"/>
          <a:stretch>
            <a:fillRect/>
          </a:stretch>
        </p:blipFill>
        <p:spPr>
          <a:xfrm>
            <a:off x="4876800" y="1905000"/>
            <a:ext cx="3810000" cy="3505200"/>
          </a:xfrm>
        </p:spPr>
      </p:pic>
    </p:spTree>
    <p:extLst>
      <p:ext uri="{BB962C8B-B14F-4D97-AF65-F5344CB8AC3E}">
        <p14:creationId xmlns:p14="http://schemas.microsoft.com/office/powerpoint/2010/main" val="209424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Changes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They reduced the potential duration of benefits by half for most groups of recipients.</a:t>
            </a:r>
          </a:p>
          <a:p>
            <a:r>
              <a:rPr lang="en-US" dirty="0" smtClean="0"/>
              <a:t>Benefit recipients had to make themselves available to employment office counselors several hours a day.</a:t>
            </a:r>
          </a:p>
          <a:p>
            <a:r>
              <a:rPr lang="en-US" dirty="0" smtClean="0"/>
              <a:t>Inspectors would check to see if benefit recipients were actually unemployed and were actively searching for a job.</a:t>
            </a:r>
            <a:endParaRPr lang="en-US" dirty="0"/>
          </a:p>
        </p:txBody>
      </p:sp>
      <p:pic>
        <p:nvPicPr>
          <p:cNvPr id="5" name="Content Placeholder 4" descr="slovenia.bmp"/>
          <p:cNvPicPr>
            <a:picLocks noGrp="1" noChangeAspect="1"/>
          </p:cNvPicPr>
          <p:nvPr>
            <p:ph sz="half" idx="2"/>
          </p:nvPr>
        </p:nvPicPr>
        <p:blipFill>
          <a:blip r:embed="rId2" cstate="print"/>
          <a:stretch>
            <a:fillRect/>
          </a:stretch>
        </p:blipFill>
        <p:spPr>
          <a:xfrm>
            <a:off x="4419600" y="2209800"/>
            <a:ext cx="4419600" cy="3026165"/>
          </a:xfrm>
        </p:spPr>
      </p:pic>
    </p:spTree>
    <p:extLst>
      <p:ext uri="{BB962C8B-B14F-4D97-AF65-F5344CB8AC3E}">
        <p14:creationId xmlns:p14="http://schemas.microsoft.com/office/powerpoint/2010/main" val="84660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Database</a:t>
            </a:r>
            <a:endParaRPr lang="en-US" dirty="0"/>
          </a:p>
        </p:txBody>
      </p:sp>
      <p:sp>
        <p:nvSpPr>
          <p:cNvPr id="3" name="Content Placeholder 2"/>
          <p:cNvSpPr>
            <a:spLocks noGrp="1"/>
          </p:cNvSpPr>
          <p:nvPr>
            <p:ph idx="1"/>
          </p:nvPr>
        </p:nvSpPr>
        <p:spPr/>
        <p:txBody>
          <a:bodyPr>
            <a:normAutofit fontScale="92500"/>
          </a:bodyPr>
          <a:lstStyle/>
          <a:p>
            <a:r>
              <a:rPr lang="en-US" dirty="0" smtClean="0"/>
              <a:t>Includes complete coverage of all workers registered as unemployed for the selected period.</a:t>
            </a:r>
          </a:p>
          <a:p>
            <a:r>
              <a:rPr lang="en-US" dirty="0" smtClean="0"/>
              <a:t>They selected a random sample of 6% of the spells of unemployment.</a:t>
            </a:r>
          </a:p>
          <a:p>
            <a:r>
              <a:rPr lang="en-US" dirty="0" smtClean="0"/>
              <a:t>The information is free of problems common in survey data (such as non-response and interviewer bias).</a:t>
            </a:r>
          </a:p>
          <a:p>
            <a:r>
              <a:rPr lang="en-US" dirty="0" smtClean="0"/>
              <a:t>They looked at 9,169 males and 10,853 females.</a:t>
            </a:r>
            <a:endParaRPr lang="en-US" dirty="0"/>
          </a:p>
        </p:txBody>
      </p:sp>
    </p:spTree>
    <p:extLst>
      <p:ext uri="{BB962C8B-B14F-4D97-AF65-F5344CB8AC3E}">
        <p14:creationId xmlns:p14="http://schemas.microsoft.com/office/powerpoint/2010/main" val="286158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Control group- </a:t>
            </a:r>
            <a:r>
              <a:rPr lang="en-US" dirty="0" smtClean="0"/>
              <a:t>0-1.5 years: 3 months of benefits. Reemployed .7 months quicker</a:t>
            </a:r>
          </a:p>
          <a:p>
            <a:r>
              <a:rPr lang="en-US" b="1" dirty="0" smtClean="0"/>
              <a:t>Group 2</a:t>
            </a:r>
            <a:r>
              <a:rPr lang="en-US" dirty="0" smtClean="0"/>
              <a:t>- 1.5-5 years of experience: 6 months of benefits reduced to 3. reemployed 1.4 months quicker</a:t>
            </a:r>
          </a:p>
          <a:p>
            <a:r>
              <a:rPr lang="en-US" b="1" dirty="0" smtClean="0"/>
              <a:t>Group 3</a:t>
            </a:r>
            <a:r>
              <a:rPr lang="en-US" dirty="0" smtClean="0"/>
              <a:t>- 5-10 years of experience: 9 months of benefits reduced to 6.  reemployed 2.6 months quicker.</a:t>
            </a:r>
          </a:p>
          <a:p>
            <a:r>
              <a:rPr lang="en-US" b="1" dirty="0" smtClean="0"/>
              <a:t>Group 4</a:t>
            </a:r>
            <a:r>
              <a:rPr lang="en-US" dirty="0" smtClean="0"/>
              <a:t>- 10-15 years of experience: 12 months of benefits reduced to 6. Reemployed 4.1 months quicker</a:t>
            </a:r>
          </a:p>
          <a:p>
            <a:r>
              <a:rPr lang="en-US" b="1" dirty="0" smtClean="0"/>
              <a:t>Group 5</a:t>
            </a:r>
            <a:r>
              <a:rPr lang="en-US" dirty="0" smtClean="0"/>
              <a:t>- 15-20 years of experience: 18 months of benefits reduced to 9. Reemployed 5.7 months quicker</a:t>
            </a:r>
            <a:endParaRPr lang="en-US" dirty="0"/>
          </a:p>
        </p:txBody>
      </p:sp>
    </p:spTree>
    <p:extLst>
      <p:ext uri="{BB962C8B-B14F-4D97-AF65-F5344CB8AC3E}">
        <p14:creationId xmlns:p14="http://schemas.microsoft.com/office/powerpoint/2010/main" val="907383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758</Words>
  <Application>Microsoft Office PowerPoint</Application>
  <PresentationFormat>On-screen Show (4:3)</PresentationFormat>
  <Paragraphs>65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Purpose of the Article </vt:lpstr>
      <vt:lpstr>Previous Studies Potential Benefit Duration Increases</vt:lpstr>
      <vt:lpstr>Conclusions from Previous Studies</vt:lpstr>
      <vt:lpstr>Reform Changes</vt:lpstr>
      <vt:lpstr>Reform Changes</vt:lpstr>
      <vt:lpstr>Research Database</vt:lpstr>
      <vt:lpstr>PowerPoint Presentation</vt:lpstr>
      <vt:lpstr>The Control Group</vt:lpstr>
      <vt:lpstr>Data Analysis</vt:lpstr>
      <vt:lpstr>Regression Analysis</vt:lpstr>
      <vt:lpstr>Results of Research</vt:lpstr>
      <vt:lpstr>Conclusions</vt:lpstr>
    </vt:vector>
  </TitlesOfParts>
  <Company>SWBTS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cmitchell</dc:creator>
  <cp:lastModifiedBy>Mitchell, Craig</cp:lastModifiedBy>
  <cp:revision>65</cp:revision>
  <dcterms:created xsi:type="dcterms:W3CDTF">2012-10-30T18:26:44Z</dcterms:created>
  <dcterms:modified xsi:type="dcterms:W3CDTF">2013-05-23T13:07:55Z</dcterms:modified>
</cp:coreProperties>
</file>