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76B57C-D77F-4A37-9517-06A0AF37541E}" type="datetimeFigureOut">
              <a:rPr lang="en-US" smtClean="0"/>
              <a:t>2/21/2022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5EA3B83F-7181-4F98-B965-CD86E871706D}"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9342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76B57C-D77F-4A37-9517-06A0AF37541E}"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3B83F-7181-4F98-B965-CD86E871706D}"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0988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76B57C-D77F-4A37-9517-06A0AF37541E}"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3B83F-7181-4F98-B965-CD86E871706D}"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5318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76B57C-D77F-4A37-9517-06A0AF37541E}"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3B83F-7181-4F98-B965-CD86E871706D}"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31385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76B57C-D77F-4A37-9517-06A0AF37541E}"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3B83F-7181-4F98-B965-CD86E871706D}"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3482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76B57C-D77F-4A37-9517-06A0AF37541E}"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3B83F-7181-4F98-B965-CD86E871706D}"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158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76B57C-D77F-4A37-9517-06A0AF37541E}" type="datetimeFigureOut">
              <a:rPr lang="en-US" smtClean="0"/>
              <a:t>2/21/2022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3B83F-7181-4F98-B965-CD86E871706D}"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878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76B57C-D77F-4A37-9517-06A0AF37541E}" type="datetimeFigureOut">
              <a:rPr lang="en-US" smtClean="0"/>
              <a:t>2/21/2022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A3B83F-7181-4F98-B965-CD86E871706D}"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5404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76B57C-D77F-4A37-9517-06A0AF37541E}" type="datetimeFigureOut">
              <a:rPr lang="en-US" smtClean="0"/>
              <a:t>2/21/2022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A3B83F-7181-4F98-B965-CD86E871706D}" type="slidenum">
              <a:rPr lang="en-US" smtClean="0"/>
              <a:t>‹#›</a:t>
            </a:fld>
            <a:endParaRPr lang="en-US"/>
          </a:p>
        </p:txBody>
      </p:sp>
    </p:spTree>
    <p:extLst>
      <p:ext uri="{BB962C8B-B14F-4D97-AF65-F5344CB8AC3E}">
        <p14:creationId xmlns:p14="http://schemas.microsoft.com/office/powerpoint/2010/main" val="4104537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76B57C-D77F-4A37-9517-06A0AF37541E}"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3B83F-7181-4F98-B965-CD86E871706D}"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76801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E76B57C-D77F-4A37-9517-06A0AF37541E}" type="datetimeFigureOut">
              <a:rPr lang="en-US" smtClean="0"/>
              <a:t>2/21/2022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5EA3B83F-7181-4F98-B965-CD86E871706D}"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4028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E76B57C-D77F-4A37-9517-06A0AF37541E}" type="datetimeFigureOut">
              <a:rPr lang="en-US" smtClean="0"/>
              <a:t>2/21/2022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EA3B83F-7181-4F98-B965-CD86E871706D}"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4429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C305F-9207-4D73-9D9B-6B434CBB85B8}"/>
              </a:ext>
            </a:extLst>
          </p:cNvPr>
          <p:cNvSpPr>
            <a:spLocks noGrp="1"/>
          </p:cNvSpPr>
          <p:nvPr>
            <p:ph type="ctrTitle"/>
          </p:nvPr>
        </p:nvSpPr>
        <p:spPr/>
        <p:txBody>
          <a:bodyPr/>
          <a:lstStyle/>
          <a:p>
            <a:pPr algn="ctr"/>
            <a:r>
              <a:rPr lang="en-US" dirty="0"/>
              <a:t>Philosophy of History</a:t>
            </a:r>
          </a:p>
        </p:txBody>
      </p:sp>
      <p:sp>
        <p:nvSpPr>
          <p:cNvPr id="3" name="Subtitle 2">
            <a:extLst>
              <a:ext uri="{FF2B5EF4-FFF2-40B4-BE49-F238E27FC236}">
                <a16:creationId xmlns:a16="http://schemas.microsoft.com/office/drawing/2014/main" id="{0EA13194-E848-4A2A-B077-96BECD3C049C}"/>
              </a:ext>
            </a:extLst>
          </p:cNvPr>
          <p:cNvSpPr>
            <a:spLocks noGrp="1"/>
          </p:cNvSpPr>
          <p:nvPr>
            <p:ph type="subTitle" idx="1"/>
          </p:nvPr>
        </p:nvSpPr>
        <p:spPr/>
        <p:txBody>
          <a:bodyPr/>
          <a:lstStyle/>
          <a:p>
            <a:pPr algn="ctr"/>
            <a:r>
              <a:rPr lang="en-US" dirty="0"/>
              <a:t>Craig Vincent Mitchell, PhD</a:t>
            </a:r>
          </a:p>
        </p:txBody>
      </p:sp>
    </p:spTree>
    <p:extLst>
      <p:ext uri="{BB962C8B-B14F-4D97-AF65-F5344CB8AC3E}">
        <p14:creationId xmlns:p14="http://schemas.microsoft.com/office/powerpoint/2010/main" val="2322557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ED8AC-FB42-4DDF-A305-E492C05F9998}"/>
              </a:ext>
            </a:extLst>
          </p:cNvPr>
          <p:cNvSpPr>
            <a:spLocks noGrp="1"/>
          </p:cNvSpPr>
          <p:nvPr>
            <p:ph type="title"/>
          </p:nvPr>
        </p:nvSpPr>
        <p:spPr/>
        <p:txBody>
          <a:bodyPr/>
          <a:lstStyle/>
          <a:p>
            <a:pPr algn="ctr"/>
            <a:r>
              <a:rPr lang="en-US" dirty="0"/>
              <a:t>History according to </a:t>
            </a:r>
            <a:br>
              <a:rPr lang="en-US" dirty="0"/>
            </a:br>
            <a:r>
              <a:rPr lang="en-US" dirty="0"/>
              <a:t>Leon Pampa</a:t>
            </a:r>
          </a:p>
        </p:txBody>
      </p:sp>
      <p:sp>
        <p:nvSpPr>
          <p:cNvPr id="3" name="Content Placeholder 2">
            <a:extLst>
              <a:ext uri="{FF2B5EF4-FFF2-40B4-BE49-F238E27FC236}">
                <a16:creationId xmlns:a16="http://schemas.microsoft.com/office/drawing/2014/main" id="{56500683-B4EB-45A1-A9F9-B54BB595B6A2}"/>
              </a:ext>
            </a:extLst>
          </p:cNvPr>
          <p:cNvSpPr>
            <a:spLocks noGrp="1"/>
          </p:cNvSpPr>
          <p:nvPr>
            <p:ph idx="1"/>
          </p:nvPr>
        </p:nvSpPr>
        <p:spPr/>
        <p:txBody>
          <a:bodyPr/>
          <a:lstStyle/>
          <a:p>
            <a:r>
              <a:rPr lang="en-US" dirty="0"/>
              <a:t>Historians normally adopt a realist view of knowledge, involving three claims: (1) that individual events, actions and occurrences really took place in the past, (2) that true historical statements or historical facts are statements about some of these occurrences and (3) that true historical statements or historical facts are statements about some of these occurrences and that these statements are known because sufficient evidence for them is available in the present.”</a:t>
            </a:r>
          </a:p>
        </p:txBody>
      </p:sp>
    </p:spTree>
    <p:extLst>
      <p:ext uri="{BB962C8B-B14F-4D97-AF65-F5344CB8AC3E}">
        <p14:creationId xmlns:p14="http://schemas.microsoft.com/office/powerpoint/2010/main" val="4033360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78C31-E236-4597-A47D-A67BB747B17D}"/>
              </a:ext>
            </a:extLst>
          </p:cNvPr>
          <p:cNvSpPr>
            <a:spLocks noGrp="1"/>
          </p:cNvSpPr>
          <p:nvPr>
            <p:ph type="title"/>
          </p:nvPr>
        </p:nvSpPr>
        <p:spPr/>
        <p:txBody>
          <a:bodyPr/>
          <a:lstStyle/>
          <a:p>
            <a:pPr algn="ctr"/>
            <a:r>
              <a:rPr lang="en-US" dirty="0"/>
              <a:t>The historical task</a:t>
            </a:r>
          </a:p>
        </p:txBody>
      </p:sp>
      <p:graphicFrame>
        <p:nvGraphicFramePr>
          <p:cNvPr id="5" name="Table 5">
            <a:extLst>
              <a:ext uri="{FF2B5EF4-FFF2-40B4-BE49-F238E27FC236}">
                <a16:creationId xmlns:a16="http://schemas.microsoft.com/office/drawing/2014/main" id="{623D294A-9E8D-4AEF-88E8-74A4DE325E98}"/>
              </a:ext>
            </a:extLst>
          </p:cNvPr>
          <p:cNvGraphicFramePr>
            <a:graphicFrameLocks noGrp="1"/>
          </p:cNvGraphicFramePr>
          <p:nvPr>
            <p:ph idx="1"/>
            <p:extLst>
              <p:ext uri="{D42A27DB-BD31-4B8C-83A1-F6EECF244321}">
                <p14:modId xmlns:p14="http://schemas.microsoft.com/office/powerpoint/2010/main" val="1581071934"/>
              </p:ext>
            </p:extLst>
          </p:nvPr>
        </p:nvGraphicFramePr>
        <p:xfrm>
          <a:off x="1451579" y="1853754"/>
          <a:ext cx="9604374" cy="5039360"/>
        </p:xfrm>
        <a:graphic>
          <a:graphicData uri="http://schemas.openxmlformats.org/drawingml/2006/table">
            <a:tbl>
              <a:tblPr firstRow="1" bandRow="1">
                <a:tableStyleId>{5C22544A-7EE6-4342-B048-85BDC9FD1C3A}</a:tableStyleId>
              </a:tblPr>
              <a:tblGrid>
                <a:gridCol w="3201458">
                  <a:extLst>
                    <a:ext uri="{9D8B030D-6E8A-4147-A177-3AD203B41FA5}">
                      <a16:colId xmlns:a16="http://schemas.microsoft.com/office/drawing/2014/main" val="1020126201"/>
                    </a:ext>
                  </a:extLst>
                </a:gridCol>
                <a:gridCol w="3201458">
                  <a:extLst>
                    <a:ext uri="{9D8B030D-6E8A-4147-A177-3AD203B41FA5}">
                      <a16:colId xmlns:a16="http://schemas.microsoft.com/office/drawing/2014/main" val="3799286417"/>
                    </a:ext>
                  </a:extLst>
                </a:gridCol>
                <a:gridCol w="3201458">
                  <a:extLst>
                    <a:ext uri="{9D8B030D-6E8A-4147-A177-3AD203B41FA5}">
                      <a16:colId xmlns:a16="http://schemas.microsoft.com/office/drawing/2014/main" val="2472351793"/>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731876682"/>
                  </a:ext>
                </a:extLst>
              </a:tr>
              <a:tr h="370840">
                <a:tc>
                  <a:txBody>
                    <a:bodyPr/>
                    <a:lstStyle/>
                    <a:p>
                      <a:pPr algn="ctr"/>
                      <a:r>
                        <a:rPr lang="en-US" dirty="0"/>
                        <a:t>Constructionism</a:t>
                      </a:r>
                    </a:p>
                  </a:txBody>
                  <a:tcPr/>
                </a:tc>
                <a:tc gridSpan="2">
                  <a:txBody>
                    <a:bodyPr/>
                    <a:lstStyle/>
                    <a:p>
                      <a:r>
                        <a:rPr lang="en-US" dirty="0"/>
                        <a:t>Historians come to know truths about the past. The historical past exists as something that historians construct from evidence. Because historical statements are about a past, which we can no longer perceive, there is something problematic about its ontological status.</a:t>
                      </a:r>
                    </a:p>
                  </a:txBody>
                  <a:tcPr/>
                </a:tc>
                <a:tc hMerge="1">
                  <a:txBody>
                    <a:bodyPr/>
                    <a:lstStyle/>
                    <a:p>
                      <a:endParaRPr lang="en-US" dirty="0"/>
                    </a:p>
                  </a:txBody>
                  <a:tcPr/>
                </a:tc>
                <a:extLst>
                  <a:ext uri="{0D108BD9-81ED-4DB2-BD59-A6C34878D82A}">
                    <a16:rowId xmlns:a16="http://schemas.microsoft.com/office/drawing/2014/main" val="3183942235"/>
                  </a:ext>
                </a:extLst>
              </a:tr>
              <a:tr h="370840">
                <a:tc>
                  <a:txBody>
                    <a:bodyPr/>
                    <a:lstStyle/>
                    <a:p>
                      <a:pPr algn="ctr"/>
                      <a:r>
                        <a:rPr lang="en-US" dirty="0"/>
                        <a:t>Rational Reconstruction</a:t>
                      </a:r>
                    </a:p>
                  </a:txBody>
                  <a:tcPr/>
                </a:tc>
                <a:tc gridSpan="2">
                  <a:txBody>
                    <a:bodyPr/>
                    <a:lstStyle/>
                    <a:p>
                      <a:r>
                        <a:rPr lang="en-US" dirty="0"/>
                        <a:t>The principal task of the historian is to understand human action by showing that an event was an intentional action</a:t>
                      </a:r>
                    </a:p>
                  </a:txBody>
                  <a:tcPr/>
                </a:tc>
                <a:tc hMerge="1">
                  <a:txBody>
                    <a:bodyPr/>
                    <a:lstStyle/>
                    <a:p>
                      <a:endParaRPr lang="en-US" dirty="0"/>
                    </a:p>
                  </a:txBody>
                  <a:tcPr/>
                </a:tc>
                <a:extLst>
                  <a:ext uri="{0D108BD9-81ED-4DB2-BD59-A6C34878D82A}">
                    <a16:rowId xmlns:a16="http://schemas.microsoft.com/office/drawing/2014/main" val="938591236"/>
                  </a:ext>
                </a:extLst>
              </a:tr>
              <a:tr h="370840">
                <a:tc>
                  <a:txBody>
                    <a:bodyPr/>
                    <a:lstStyle/>
                    <a:p>
                      <a:pPr algn="ctr"/>
                      <a:r>
                        <a:rPr lang="en-US" dirty="0"/>
                        <a:t>Covering Law Model</a:t>
                      </a:r>
                    </a:p>
                  </a:txBody>
                  <a:tcPr/>
                </a:tc>
                <a:tc gridSpan="2">
                  <a:txBody>
                    <a:bodyPr/>
                    <a:lstStyle/>
                    <a:p>
                      <a:r>
                        <a:rPr lang="en-US" dirty="0"/>
                        <a:t>According to Carl Hempel this involves two points: (1) that to explain an event is to show that it is predictable and (2) that to be shown to be predictable, the event must be subsumable under some set of causal laws.</a:t>
                      </a:r>
                    </a:p>
                  </a:txBody>
                  <a:tcPr/>
                </a:tc>
                <a:tc hMerge="1">
                  <a:txBody>
                    <a:bodyPr/>
                    <a:lstStyle/>
                    <a:p>
                      <a:endParaRPr lang="en-US" dirty="0"/>
                    </a:p>
                  </a:txBody>
                  <a:tcPr/>
                </a:tc>
                <a:extLst>
                  <a:ext uri="{0D108BD9-81ED-4DB2-BD59-A6C34878D82A}">
                    <a16:rowId xmlns:a16="http://schemas.microsoft.com/office/drawing/2014/main" val="405784484"/>
                  </a:ext>
                </a:extLst>
              </a:tr>
              <a:tr h="370840">
                <a:tc>
                  <a:txBody>
                    <a:bodyPr/>
                    <a:lstStyle/>
                    <a:p>
                      <a:pPr algn="ctr"/>
                      <a:r>
                        <a:rPr lang="en-US" dirty="0"/>
                        <a:t>Philosophy of Language</a:t>
                      </a:r>
                    </a:p>
                  </a:txBody>
                  <a:tcPr/>
                </a:tc>
                <a:tc gridSpan="2">
                  <a:txBody>
                    <a:bodyPr/>
                    <a:lstStyle/>
                    <a:p>
                      <a:r>
                        <a:rPr lang="en-US" dirty="0"/>
                        <a:t>A theory of interpretation is always in use.</a:t>
                      </a:r>
                    </a:p>
                  </a:txBody>
                  <a:tcPr/>
                </a:tc>
                <a:tc hMerge="1">
                  <a:txBody>
                    <a:bodyPr/>
                    <a:lstStyle/>
                    <a:p>
                      <a:endParaRPr lang="en-US" dirty="0"/>
                    </a:p>
                  </a:txBody>
                  <a:tcPr/>
                </a:tc>
                <a:extLst>
                  <a:ext uri="{0D108BD9-81ED-4DB2-BD59-A6C34878D82A}">
                    <a16:rowId xmlns:a16="http://schemas.microsoft.com/office/drawing/2014/main" val="3778424708"/>
                  </a:ext>
                </a:extLst>
              </a:tr>
              <a:tr h="185420">
                <a:tc rowSpan="2">
                  <a:txBody>
                    <a:bodyPr/>
                    <a:lstStyle/>
                    <a:p>
                      <a:pPr algn="ctr"/>
                      <a:r>
                        <a:rPr lang="en-US" dirty="0"/>
                        <a:t>Value Theory</a:t>
                      </a:r>
                    </a:p>
                  </a:txBody>
                  <a:tcPr/>
                </a:tc>
                <a:tc gridSpan="2">
                  <a:txBody>
                    <a:bodyPr/>
                    <a:lstStyle/>
                    <a:p>
                      <a:r>
                        <a:rPr lang="en-US" dirty="0"/>
                        <a:t>Cognitivists hold that value judgements are true or false</a:t>
                      </a:r>
                    </a:p>
                  </a:txBody>
                  <a:tcPr/>
                </a:tc>
                <a:tc hMerge="1">
                  <a:txBody>
                    <a:bodyPr/>
                    <a:lstStyle/>
                    <a:p>
                      <a:endParaRPr lang="en-US" dirty="0"/>
                    </a:p>
                  </a:txBody>
                  <a:tcPr/>
                </a:tc>
                <a:extLst>
                  <a:ext uri="{0D108BD9-81ED-4DB2-BD59-A6C34878D82A}">
                    <a16:rowId xmlns:a16="http://schemas.microsoft.com/office/drawing/2014/main" val="3920402858"/>
                  </a:ext>
                </a:extLst>
              </a:tr>
              <a:tr h="185420">
                <a:tc vMerge="1">
                  <a:txBody>
                    <a:bodyPr/>
                    <a:lstStyle/>
                    <a:p>
                      <a:endParaRPr lang="en-US"/>
                    </a:p>
                  </a:txBody>
                  <a:tcPr/>
                </a:tc>
                <a:tc gridSpan="2">
                  <a:txBody>
                    <a:bodyPr/>
                    <a:lstStyle/>
                    <a:p>
                      <a:r>
                        <a:rPr lang="en-US" dirty="0"/>
                        <a:t>Non- Cognitivists assert that value judgements are only the expression of attitudes or emotions. Thus they have no truth value.</a:t>
                      </a:r>
                    </a:p>
                  </a:txBody>
                  <a:tcPr/>
                </a:tc>
                <a:tc hMerge="1">
                  <a:txBody>
                    <a:bodyPr/>
                    <a:lstStyle/>
                    <a:p>
                      <a:endParaRPr lang="en-US"/>
                    </a:p>
                  </a:txBody>
                  <a:tcPr/>
                </a:tc>
                <a:extLst>
                  <a:ext uri="{0D108BD9-81ED-4DB2-BD59-A6C34878D82A}">
                    <a16:rowId xmlns:a16="http://schemas.microsoft.com/office/drawing/2014/main" val="1864183799"/>
                  </a:ext>
                </a:extLst>
              </a:tr>
            </a:tbl>
          </a:graphicData>
        </a:graphic>
      </p:graphicFrame>
    </p:spTree>
    <p:extLst>
      <p:ext uri="{BB962C8B-B14F-4D97-AF65-F5344CB8AC3E}">
        <p14:creationId xmlns:p14="http://schemas.microsoft.com/office/powerpoint/2010/main" val="3377128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7009C-7FAB-45A7-B673-BA5525D4E9B6}"/>
              </a:ext>
            </a:extLst>
          </p:cNvPr>
          <p:cNvSpPr>
            <a:spLocks noGrp="1"/>
          </p:cNvSpPr>
          <p:nvPr>
            <p:ph type="title"/>
          </p:nvPr>
        </p:nvSpPr>
        <p:spPr/>
        <p:txBody>
          <a:bodyPr/>
          <a:lstStyle/>
          <a:p>
            <a:pPr algn="ctr"/>
            <a:r>
              <a:rPr lang="en-US" dirty="0"/>
              <a:t>Types of Philosophy of History</a:t>
            </a:r>
          </a:p>
        </p:txBody>
      </p:sp>
      <p:graphicFrame>
        <p:nvGraphicFramePr>
          <p:cNvPr id="4" name="Table 4">
            <a:extLst>
              <a:ext uri="{FF2B5EF4-FFF2-40B4-BE49-F238E27FC236}">
                <a16:creationId xmlns:a16="http://schemas.microsoft.com/office/drawing/2014/main" id="{47D1B34A-1E65-4AD2-ADA1-FDAB03F43A84}"/>
              </a:ext>
            </a:extLst>
          </p:cNvPr>
          <p:cNvGraphicFramePr>
            <a:graphicFrameLocks noGrp="1"/>
          </p:cNvGraphicFramePr>
          <p:nvPr>
            <p:ph idx="1"/>
            <p:extLst>
              <p:ext uri="{D42A27DB-BD31-4B8C-83A1-F6EECF244321}">
                <p14:modId xmlns:p14="http://schemas.microsoft.com/office/powerpoint/2010/main" val="2886238556"/>
              </p:ext>
            </p:extLst>
          </p:nvPr>
        </p:nvGraphicFramePr>
        <p:xfrm>
          <a:off x="1450975" y="2016125"/>
          <a:ext cx="9604374" cy="2479040"/>
        </p:xfrm>
        <a:graphic>
          <a:graphicData uri="http://schemas.openxmlformats.org/drawingml/2006/table">
            <a:tbl>
              <a:tblPr firstRow="1" bandRow="1">
                <a:tableStyleId>{5C22544A-7EE6-4342-B048-85BDC9FD1C3A}</a:tableStyleId>
              </a:tblPr>
              <a:tblGrid>
                <a:gridCol w="4802187">
                  <a:extLst>
                    <a:ext uri="{9D8B030D-6E8A-4147-A177-3AD203B41FA5}">
                      <a16:colId xmlns:a16="http://schemas.microsoft.com/office/drawing/2014/main" val="2355923599"/>
                    </a:ext>
                  </a:extLst>
                </a:gridCol>
                <a:gridCol w="4802187">
                  <a:extLst>
                    <a:ext uri="{9D8B030D-6E8A-4147-A177-3AD203B41FA5}">
                      <a16:colId xmlns:a16="http://schemas.microsoft.com/office/drawing/2014/main" val="1411125469"/>
                    </a:ext>
                  </a:extLst>
                </a:gridCol>
              </a:tblGrid>
              <a:tr h="370840">
                <a:tc>
                  <a:txBody>
                    <a:bodyPr/>
                    <a:lstStyle/>
                    <a:p>
                      <a:pPr algn="ctr"/>
                      <a:r>
                        <a:rPr lang="en-US" dirty="0"/>
                        <a:t>Critical Philosophy of History</a:t>
                      </a:r>
                    </a:p>
                  </a:txBody>
                  <a:tcPr/>
                </a:tc>
                <a:tc>
                  <a:txBody>
                    <a:bodyPr/>
                    <a:lstStyle/>
                    <a:p>
                      <a:pPr algn="ctr"/>
                      <a:r>
                        <a:rPr lang="en-US" dirty="0"/>
                        <a:t>Speculative Philosophy of History</a:t>
                      </a:r>
                    </a:p>
                  </a:txBody>
                  <a:tcPr/>
                </a:tc>
                <a:extLst>
                  <a:ext uri="{0D108BD9-81ED-4DB2-BD59-A6C34878D82A}">
                    <a16:rowId xmlns:a16="http://schemas.microsoft.com/office/drawing/2014/main" val="1371098024"/>
                  </a:ext>
                </a:extLst>
              </a:tr>
              <a:tr h="370840">
                <a:tc>
                  <a:txBody>
                    <a:bodyPr/>
                    <a:lstStyle/>
                    <a:p>
                      <a:pPr algn="ctr"/>
                      <a:r>
                        <a:rPr lang="en-US" dirty="0"/>
                        <a:t>Also known as “historiography”</a:t>
                      </a:r>
                    </a:p>
                  </a:txBody>
                  <a:tcPr/>
                </a:tc>
                <a:tc>
                  <a:txBody>
                    <a:bodyPr/>
                    <a:lstStyle/>
                    <a:p>
                      <a:r>
                        <a:rPr lang="en-US" dirty="0"/>
                        <a:t>Deals with the metaphysics of history</a:t>
                      </a:r>
                    </a:p>
                  </a:txBody>
                  <a:tcPr/>
                </a:tc>
                <a:extLst>
                  <a:ext uri="{0D108BD9-81ED-4DB2-BD59-A6C34878D82A}">
                    <a16:rowId xmlns:a16="http://schemas.microsoft.com/office/drawing/2014/main" val="2519025261"/>
                  </a:ext>
                </a:extLst>
              </a:tr>
              <a:tr h="370840">
                <a:tc>
                  <a:txBody>
                    <a:bodyPr/>
                    <a:lstStyle/>
                    <a:p>
                      <a:r>
                        <a:rPr lang="en-US" dirty="0"/>
                        <a:t>Deals with questions like:</a:t>
                      </a:r>
                    </a:p>
                    <a:p>
                      <a:pPr marL="285750" indent="-285750">
                        <a:buFont typeface="Arial" panose="020B0604020202020204" pitchFamily="34" charset="0"/>
                        <a:buChar char="•"/>
                      </a:pPr>
                      <a:r>
                        <a:rPr lang="en-US" dirty="0"/>
                        <a:t>The nature of the historical evidence</a:t>
                      </a:r>
                    </a:p>
                    <a:p>
                      <a:pPr marL="285750" indent="-285750">
                        <a:buFont typeface="Arial" panose="020B0604020202020204" pitchFamily="34" charset="0"/>
                        <a:buChar char="•"/>
                      </a:pPr>
                      <a:r>
                        <a:rPr lang="en-US" dirty="0"/>
                        <a:t>The degree to which objectivity is possible</a:t>
                      </a:r>
                    </a:p>
                    <a:p>
                      <a:pPr marL="285750" indent="-285750">
                        <a:buFont typeface="Arial" panose="020B0604020202020204" pitchFamily="34" charset="0"/>
                        <a:buChar char="•"/>
                      </a:pPr>
                      <a:r>
                        <a:rPr lang="en-US" dirty="0"/>
                        <a:t>Is there any significance to human history</a:t>
                      </a:r>
                    </a:p>
                  </a:txBody>
                  <a:tcPr/>
                </a:tc>
                <a:tc>
                  <a:txBody>
                    <a:bodyPr/>
                    <a:lstStyle/>
                    <a:p>
                      <a:pPr marL="285750" indent="-285750">
                        <a:buFont typeface="Arial" panose="020B0604020202020204" pitchFamily="34" charset="0"/>
                        <a:buChar char="•"/>
                      </a:pPr>
                      <a:r>
                        <a:rPr lang="en-US" dirty="0"/>
                        <a:t>The value of history</a:t>
                      </a:r>
                    </a:p>
                    <a:p>
                      <a:pPr marL="285750" indent="-285750">
                        <a:buFont typeface="Arial" panose="020B0604020202020204" pitchFamily="34" charset="0"/>
                        <a:buChar char="•"/>
                      </a:pPr>
                      <a:r>
                        <a:rPr lang="en-US" dirty="0"/>
                        <a:t>The meaning of history</a:t>
                      </a:r>
                    </a:p>
                    <a:p>
                      <a:pPr marL="285750" indent="-285750">
                        <a:buFont typeface="Arial" panose="020B0604020202020204" pitchFamily="34" charset="0"/>
                        <a:buChar char="•"/>
                      </a:pPr>
                      <a:r>
                        <a:rPr lang="en-US" dirty="0"/>
                        <a:t>The purpose of history</a:t>
                      </a:r>
                    </a:p>
                    <a:p>
                      <a:pPr marL="285750" indent="-285750">
                        <a:buFont typeface="Arial" panose="020B0604020202020204" pitchFamily="34" charset="0"/>
                        <a:buChar char="•"/>
                      </a:pPr>
                      <a:r>
                        <a:rPr lang="en-US" dirty="0"/>
                        <a:t>Is history cyclical?</a:t>
                      </a:r>
                    </a:p>
                    <a:p>
                      <a:pPr marL="285750" indent="-285750">
                        <a:buFont typeface="Arial" panose="020B0604020202020204" pitchFamily="34" charset="0"/>
                        <a:buChar char="•"/>
                      </a:pPr>
                      <a:r>
                        <a:rPr lang="en-US" dirty="0"/>
                        <a:t>Is history predetermined?</a:t>
                      </a:r>
                    </a:p>
                    <a:p>
                      <a:pPr marL="285750" indent="-285750">
                        <a:buFont typeface="Arial" panose="020B0604020202020204" pitchFamily="34" charset="0"/>
                        <a:buChar char="•"/>
                      </a:pPr>
                      <a:r>
                        <a:rPr lang="en-US" dirty="0"/>
                        <a:t>Is history teleological?</a:t>
                      </a:r>
                    </a:p>
                  </a:txBody>
                  <a:tcPr/>
                </a:tc>
                <a:extLst>
                  <a:ext uri="{0D108BD9-81ED-4DB2-BD59-A6C34878D82A}">
                    <a16:rowId xmlns:a16="http://schemas.microsoft.com/office/drawing/2014/main" val="2742549646"/>
                  </a:ext>
                </a:extLst>
              </a:tr>
            </a:tbl>
          </a:graphicData>
        </a:graphic>
      </p:graphicFrame>
    </p:spTree>
    <p:extLst>
      <p:ext uri="{BB962C8B-B14F-4D97-AF65-F5344CB8AC3E}">
        <p14:creationId xmlns:p14="http://schemas.microsoft.com/office/powerpoint/2010/main" val="3074173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F4ED8-A97C-43E5-98A6-786E11AAA874}"/>
              </a:ext>
            </a:extLst>
          </p:cNvPr>
          <p:cNvSpPr>
            <a:spLocks noGrp="1"/>
          </p:cNvSpPr>
          <p:nvPr>
            <p:ph type="title"/>
          </p:nvPr>
        </p:nvSpPr>
        <p:spPr/>
        <p:txBody>
          <a:bodyPr/>
          <a:lstStyle/>
          <a:p>
            <a:pPr algn="ctr"/>
            <a:r>
              <a:rPr lang="en-US" dirty="0"/>
              <a:t>Historiography</a:t>
            </a:r>
          </a:p>
        </p:txBody>
      </p:sp>
      <p:graphicFrame>
        <p:nvGraphicFramePr>
          <p:cNvPr id="4" name="Table 4">
            <a:extLst>
              <a:ext uri="{FF2B5EF4-FFF2-40B4-BE49-F238E27FC236}">
                <a16:creationId xmlns:a16="http://schemas.microsoft.com/office/drawing/2014/main" id="{6851A7F0-4CAA-4703-832E-1CE16127C7A1}"/>
              </a:ext>
            </a:extLst>
          </p:cNvPr>
          <p:cNvGraphicFramePr>
            <a:graphicFrameLocks noGrp="1"/>
          </p:cNvGraphicFramePr>
          <p:nvPr>
            <p:ph idx="1"/>
            <p:extLst>
              <p:ext uri="{D42A27DB-BD31-4B8C-83A1-F6EECF244321}">
                <p14:modId xmlns:p14="http://schemas.microsoft.com/office/powerpoint/2010/main" val="3280946968"/>
              </p:ext>
            </p:extLst>
          </p:nvPr>
        </p:nvGraphicFramePr>
        <p:xfrm>
          <a:off x="1450480" y="1853754"/>
          <a:ext cx="9604374" cy="2473960"/>
        </p:xfrm>
        <a:graphic>
          <a:graphicData uri="http://schemas.openxmlformats.org/drawingml/2006/table">
            <a:tbl>
              <a:tblPr firstRow="1" bandRow="1">
                <a:tableStyleId>{5C22544A-7EE6-4342-B048-85BDC9FD1C3A}</a:tableStyleId>
              </a:tblPr>
              <a:tblGrid>
                <a:gridCol w="3201458">
                  <a:extLst>
                    <a:ext uri="{9D8B030D-6E8A-4147-A177-3AD203B41FA5}">
                      <a16:colId xmlns:a16="http://schemas.microsoft.com/office/drawing/2014/main" val="2263550917"/>
                    </a:ext>
                  </a:extLst>
                </a:gridCol>
                <a:gridCol w="3201458">
                  <a:extLst>
                    <a:ext uri="{9D8B030D-6E8A-4147-A177-3AD203B41FA5}">
                      <a16:colId xmlns:a16="http://schemas.microsoft.com/office/drawing/2014/main" val="830042302"/>
                    </a:ext>
                  </a:extLst>
                </a:gridCol>
                <a:gridCol w="3201458">
                  <a:extLst>
                    <a:ext uri="{9D8B030D-6E8A-4147-A177-3AD203B41FA5}">
                      <a16:colId xmlns:a16="http://schemas.microsoft.com/office/drawing/2014/main" val="1784420542"/>
                    </a:ext>
                  </a:extLst>
                </a:gridCol>
              </a:tblGrid>
              <a:tr h="370840">
                <a:tc>
                  <a:txBody>
                    <a:bodyPr/>
                    <a:lstStyle/>
                    <a:p>
                      <a:endParaRPr lang="en-US" dirty="0"/>
                    </a:p>
                  </a:txBody>
                  <a:tcPr/>
                </a:tc>
                <a:tc>
                  <a:txBody>
                    <a:bodyPr/>
                    <a:lstStyle/>
                    <a:p>
                      <a:pPr algn="ctr"/>
                      <a:r>
                        <a:rPr lang="en-US" dirty="0" err="1"/>
                        <a:t>Nomothestic</a:t>
                      </a:r>
                      <a:r>
                        <a:rPr lang="en-US" dirty="0"/>
                        <a:t>:</a:t>
                      </a:r>
                    </a:p>
                    <a:p>
                      <a:r>
                        <a:rPr lang="en-US" b="0" dirty="0"/>
                        <a:t>Attempts to establish laws and generalities about people using the natural sciences- </a:t>
                      </a:r>
                    </a:p>
                    <a:p>
                      <a:pPr algn="ctr"/>
                      <a:r>
                        <a:rPr lang="en-US" b="1" dirty="0"/>
                        <a:t>Objective</a:t>
                      </a:r>
                    </a:p>
                  </a:txBody>
                  <a:tcPr/>
                </a:tc>
                <a:tc>
                  <a:txBody>
                    <a:bodyPr/>
                    <a:lstStyle/>
                    <a:p>
                      <a:pPr algn="ctr"/>
                      <a:r>
                        <a:rPr lang="en-US" dirty="0"/>
                        <a:t>Idiographic:</a:t>
                      </a:r>
                    </a:p>
                    <a:p>
                      <a:r>
                        <a:rPr lang="en-US" b="0" dirty="0"/>
                        <a:t>Focus on the individual and recognition of uniqueness using the humanities- </a:t>
                      </a:r>
                    </a:p>
                    <a:p>
                      <a:pPr algn="ctr"/>
                      <a:r>
                        <a:rPr lang="en-US" dirty="0"/>
                        <a:t>Subjective</a:t>
                      </a:r>
                    </a:p>
                  </a:txBody>
                  <a:tcPr/>
                </a:tc>
                <a:extLst>
                  <a:ext uri="{0D108BD9-81ED-4DB2-BD59-A6C34878D82A}">
                    <a16:rowId xmlns:a16="http://schemas.microsoft.com/office/drawing/2014/main" val="1449694510"/>
                  </a:ext>
                </a:extLst>
              </a:tr>
              <a:tr h="370840">
                <a:tc>
                  <a:txBody>
                    <a:bodyPr/>
                    <a:lstStyle/>
                    <a:p>
                      <a:pPr algn="ctr"/>
                      <a:r>
                        <a:rPr lang="en-US" b="1" dirty="0"/>
                        <a:t>Synchronic</a:t>
                      </a:r>
                    </a:p>
                  </a:txBody>
                  <a:tcPr/>
                </a:tc>
                <a:tc>
                  <a:txBody>
                    <a:bodyPr/>
                    <a:lstStyle/>
                    <a:p>
                      <a:pPr algn="ctr"/>
                      <a:r>
                        <a:rPr lang="en-US" dirty="0"/>
                        <a:t>Sociological Analysis</a:t>
                      </a:r>
                    </a:p>
                  </a:txBody>
                  <a:tcPr/>
                </a:tc>
                <a:tc>
                  <a:txBody>
                    <a:bodyPr/>
                    <a:lstStyle/>
                    <a:p>
                      <a:pPr algn="ctr"/>
                      <a:r>
                        <a:rPr lang="en-US" dirty="0"/>
                        <a:t>Zeitgeist</a:t>
                      </a:r>
                    </a:p>
                  </a:txBody>
                  <a:tcPr/>
                </a:tc>
                <a:extLst>
                  <a:ext uri="{0D108BD9-81ED-4DB2-BD59-A6C34878D82A}">
                    <a16:rowId xmlns:a16="http://schemas.microsoft.com/office/drawing/2014/main" val="2025288252"/>
                  </a:ext>
                </a:extLst>
              </a:tr>
              <a:tr h="370840">
                <a:tc>
                  <a:txBody>
                    <a:bodyPr/>
                    <a:lstStyle/>
                    <a:p>
                      <a:pPr algn="ctr"/>
                      <a:r>
                        <a:rPr lang="en-US" b="1" dirty="0"/>
                        <a:t>Diachronic</a:t>
                      </a:r>
                    </a:p>
                  </a:txBody>
                  <a:tcPr/>
                </a:tc>
                <a:tc>
                  <a:txBody>
                    <a:bodyPr/>
                    <a:lstStyle/>
                    <a:p>
                      <a:pPr algn="ctr"/>
                      <a:r>
                        <a:rPr lang="en-US" dirty="0"/>
                        <a:t>Big history,</a:t>
                      </a:r>
                    </a:p>
                    <a:p>
                      <a:pPr algn="ctr"/>
                      <a:r>
                        <a:rPr lang="en-US" dirty="0"/>
                        <a:t>Evolution</a:t>
                      </a:r>
                    </a:p>
                  </a:txBody>
                  <a:tcPr/>
                </a:tc>
                <a:tc>
                  <a:txBody>
                    <a:bodyPr/>
                    <a:lstStyle/>
                    <a:p>
                      <a:pPr algn="ctr"/>
                      <a:r>
                        <a:rPr lang="en-US" dirty="0"/>
                        <a:t>Biography</a:t>
                      </a:r>
                    </a:p>
                  </a:txBody>
                  <a:tcPr/>
                </a:tc>
                <a:extLst>
                  <a:ext uri="{0D108BD9-81ED-4DB2-BD59-A6C34878D82A}">
                    <a16:rowId xmlns:a16="http://schemas.microsoft.com/office/drawing/2014/main" val="1396255273"/>
                  </a:ext>
                </a:extLst>
              </a:tr>
            </a:tbl>
          </a:graphicData>
        </a:graphic>
      </p:graphicFrame>
    </p:spTree>
    <p:extLst>
      <p:ext uri="{BB962C8B-B14F-4D97-AF65-F5344CB8AC3E}">
        <p14:creationId xmlns:p14="http://schemas.microsoft.com/office/powerpoint/2010/main" val="858795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563EF-3EFC-4CA2-AA7D-ABDB739C3EEF}"/>
              </a:ext>
            </a:extLst>
          </p:cNvPr>
          <p:cNvSpPr>
            <a:spLocks noGrp="1"/>
          </p:cNvSpPr>
          <p:nvPr>
            <p:ph type="title"/>
          </p:nvPr>
        </p:nvSpPr>
        <p:spPr/>
        <p:txBody>
          <a:bodyPr/>
          <a:lstStyle/>
          <a:p>
            <a:pPr algn="ctr"/>
            <a:r>
              <a:rPr lang="en-US" b="1" dirty="0"/>
              <a:t>Speculative Philosophy of History</a:t>
            </a:r>
          </a:p>
        </p:txBody>
      </p:sp>
      <p:graphicFrame>
        <p:nvGraphicFramePr>
          <p:cNvPr id="4" name="Table 4">
            <a:extLst>
              <a:ext uri="{FF2B5EF4-FFF2-40B4-BE49-F238E27FC236}">
                <a16:creationId xmlns:a16="http://schemas.microsoft.com/office/drawing/2014/main" id="{8E19D14E-7AA7-46E6-A6D3-CFF73492A054}"/>
              </a:ext>
            </a:extLst>
          </p:cNvPr>
          <p:cNvGraphicFramePr>
            <a:graphicFrameLocks noGrp="1"/>
          </p:cNvGraphicFramePr>
          <p:nvPr>
            <p:ph idx="1"/>
            <p:extLst>
              <p:ext uri="{D42A27DB-BD31-4B8C-83A1-F6EECF244321}">
                <p14:modId xmlns:p14="http://schemas.microsoft.com/office/powerpoint/2010/main" val="1290071359"/>
              </p:ext>
            </p:extLst>
          </p:nvPr>
        </p:nvGraphicFramePr>
        <p:xfrm>
          <a:off x="1450480" y="1945640"/>
          <a:ext cx="9604374" cy="4028440"/>
        </p:xfrm>
        <a:graphic>
          <a:graphicData uri="http://schemas.openxmlformats.org/drawingml/2006/table">
            <a:tbl>
              <a:tblPr firstRow="1" bandRow="1">
                <a:tableStyleId>{5C22544A-7EE6-4342-B048-85BDC9FD1C3A}</a:tableStyleId>
              </a:tblPr>
              <a:tblGrid>
                <a:gridCol w="3201458">
                  <a:extLst>
                    <a:ext uri="{9D8B030D-6E8A-4147-A177-3AD203B41FA5}">
                      <a16:colId xmlns:a16="http://schemas.microsoft.com/office/drawing/2014/main" val="3566106546"/>
                    </a:ext>
                  </a:extLst>
                </a:gridCol>
                <a:gridCol w="6402916">
                  <a:extLst>
                    <a:ext uri="{9D8B030D-6E8A-4147-A177-3AD203B41FA5}">
                      <a16:colId xmlns:a16="http://schemas.microsoft.com/office/drawing/2014/main" val="4007320091"/>
                    </a:ext>
                  </a:extLst>
                </a:gridCol>
              </a:tblGrid>
              <a:tr h="370840">
                <a:tc gridSpan="2">
                  <a:txBody>
                    <a:bodyPr/>
                    <a:lstStyle/>
                    <a:p>
                      <a:r>
                        <a:rPr lang="en-US" dirty="0"/>
                        <a:t>Speculative philosophy of history asks at least these basic questions:</a:t>
                      </a:r>
                    </a:p>
                  </a:txBody>
                  <a:tcPr/>
                </a:tc>
                <a:tc hMerge="1">
                  <a:txBody>
                    <a:bodyPr/>
                    <a:lstStyle/>
                    <a:p>
                      <a:endParaRPr lang="en-US"/>
                    </a:p>
                  </a:txBody>
                  <a:tcPr/>
                </a:tc>
                <a:extLst>
                  <a:ext uri="{0D108BD9-81ED-4DB2-BD59-A6C34878D82A}">
                    <a16:rowId xmlns:a16="http://schemas.microsoft.com/office/drawing/2014/main" val="3555978738"/>
                  </a:ext>
                </a:extLst>
              </a:tr>
              <a:tr h="370840">
                <a:tc>
                  <a:txBody>
                    <a:bodyPr/>
                    <a:lstStyle/>
                    <a:p>
                      <a:pPr algn="ctr"/>
                      <a:r>
                        <a:rPr lang="en-US" b="1" dirty="0"/>
                        <a:t>Unit of Study</a:t>
                      </a:r>
                    </a:p>
                  </a:txBody>
                  <a:tcPr/>
                </a:tc>
                <a:tc>
                  <a:txBody>
                    <a:bodyPr/>
                    <a:lstStyle/>
                    <a:p>
                      <a:pPr marL="285750" indent="-285750">
                        <a:buFont typeface="Arial" panose="020B0604020202020204" pitchFamily="34" charset="0"/>
                        <a:buChar char="•"/>
                      </a:pPr>
                      <a:r>
                        <a:rPr lang="en-US" dirty="0"/>
                        <a:t>The individual</a:t>
                      </a:r>
                    </a:p>
                    <a:p>
                      <a:pPr marL="285750" indent="-285750">
                        <a:buFont typeface="Arial" panose="020B0604020202020204" pitchFamily="34" charset="0"/>
                        <a:buChar char="•"/>
                      </a:pPr>
                      <a:r>
                        <a:rPr lang="en-US" dirty="0"/>
                        <a:t>The family</a:t>
                      </a:r>
                    </a:p>
                    <a:p>
                      <a:pPr marL="285750" indent="-285750">
                        <a:buFont typeface="Arial" panose="020B0604020202020204" pitchFamily="34" charset="0"/>
                        <a:buChar char="•"/>
                      </a:pPr>
                      <a:r>
                        <a:rPr lang="en-US" dirty="0"/>
                        <a:t>The city</a:t>
                      </a:r>
                    </a:p>
                    <a:p>
                      <a:pPr marL="285750" indent="-285750">
                        <a:buFont typeface="Arial" panose="020B0604020202020204" pitchFamily="34" charset="0"/>
                        <a:buChar char="•"/>
                      </a:pPr>
                      <a:r>
                        <a:rPr lang="en-US" dirty="0"/>
                        <a:t>Sovereign territory</a:t>
                      </a:r>
                    </a:p>
                    <a:p>
                      <a:pPr marL="285750" indent="-285750">
                        <a:buFont typeface="Arial" panose="020B0604020202020204" pitchFamily="34" charset="0"/>
                        <a:buChar char="•"/>
                      </a:pPr>
                      <a:r>
                        <a:rPr lang="en-US" dirty="0"/>
                        <a:t>Civilization or culture</a:t>
                      </a:r>
                    </a:p>
                  </a:txBody>
                  <a:tcPr/>
                </a:tc>
                <a:extLst>
                  <a:ext uri="{0D108BD9-81ED-4DB2-BD59-A6C34878D82A}">
                    <a16:rowId xmlns:a16="http://schemas.microsoft.com/office/drawing/2014/main" val="1942846293"/>
                  </a:ext>
                </a:extLst>
              </a:tr>
              <a:tr h="0">
                <a:tc rowSpan="4">
                  <a:txBody>
                    <a:bodyPr/>
                    <a:lstStyle/>
                    <a:p>
                      <a:pPr algn="ctr"/>
                      <a:r>
                        <a:rPr lang="en-US" b="1" dirty="0"/>
                        <a:t>Patterns</a:t>
                      </a:r>
                    </a:p>
                  </a:txBody>
                  <a:tcPr/>
                </a:tc>
                <a:tc>
                  <a:txBody>
                    <a:bodyPr/>
                    <a:lstStyle/>
                    <a:p>
                      <a:r>
                        <a:rPr lang="en-US" dirty="0"/>
                        <a:t>Does history have any broad patterns?</a:t>
                      </a:r>
                    </a:p>
                  </a:txBody>
                  <a:tcPr/>
                </a:tc>
                <a:extLst>
                  <a:ext uri="{0D108BD9-81ED-4DB2-BD59-A6C34878D82A}">
                    <a16:rowId xmlns:a16="http://schemas.microsoft.com/office/drawing/2014/main" val="3700560796"/>
                  </a:ext>
                </a:extLst>
              </a:tr>
              <a:tr h="273050">
                <a:tc vMerge="1">
                  <a:txBody>
                    <a:bodyPr/>
                    <a:lstStyle/>
                    <a:p>
                      <a:endParaRPr lang="en-US"/>
                    </a:p>
                  </a:txBody>
                  <a:tcPr/>
                </a:tc>
                <a:tc>
                  <a:txBody>
                    <a:bodyPr/>
                    <a:lstStyle/>
                    <a:p>
                      <a:r>
                        <a:rPr lang="en-US" dirty="0"/>
                        <a:t>Is history deterministic?</a:t>
                      </a:r>
                    </a:p>
                  </a:txBody>
                  <a:tcPr/>
                </a:tc>
                <a:extLst>
                  <a:ext uri="{0D108BD9-81ED-4DB2-BD59-A6C34878D82A}">
                    <a16:rowId xmlns:a16="http://schemas.microsoft.com/office/drawing/2014/main" val="945483971"/>
                  </a:ext>
                </a:extLst>
              </a:tr>
              <a:tr h="180340">
                <a:tc vMerge="1">
                  <a:txBody>
                    <a:bodyPr/>
                    <a:lstStyle/>
                    <a:p>
                      <a:endParaRPr lang="en-US"/>
                    </a:p>
                  </a:txBody>
                  <a:tcPr/>
                </a:tc>
                <a:tc>
                  <a:txBody>
                    <a:bodyPr/>
                    <a:lstStyle/>
                    <a:p>
                      <a:r>
                        <a:rPr lang="en-US" dirty="0"/>
                        <a:t>Does history have a cause</a:t>
                      </a:r>
                    </a:p>
                  </a:txBody>
                  <a:tcPr/>
                </a:tc>
                <a:extLst>
                  <a:ext uri="{0D108BD9-81ED-4DB2-BD59-A6C34878D82A}">
                    <a16:rowId xmlns:a16="http://schemas.microsoft.com/office/drawing/2014/main" val="964146447"/>
                  </a:ext>
                </a:extLst>
              </a:tr>
              <a:tr h="0">
                <a:tc vMerge="1">
                  <a:txBody>
                    <a:bodyPr/>
                    <a:lstStyle/>
                    <a:p>
                      <a:endParaRPr lang="en-US"/>
                    </a:p>
                  </a:txBody>
                  <a:tcPr/>
                </a:tc>
                <a:tc>
                  <a:txBody>
                    <a:bodyPr/>
                    <a:lstStyle/>
                    <a:p>
                      <a:r>
                        <a:rPr lang="en-US" dirty="0"/>
                        <a:t>Does history have a direction?</a:t>
                      </a:r>
                    </a:p>
                  </a:txBody>
                  <a:tcPr/>
                </a:tc>
                <a:extLst>
                  <a:ext uri="{0D108BD9-81ED-4DB2-BD59-A6C34878D82A}">
                    <a16:rowId xmlns:a16="http://schemas.microsoft.com/office/drawing/2014/main" val="1856522185"/>
                  </a:ext>
                </a:extLst>
              </a:tr>
              <a:tr h="185420">
                <a:tc rowSpan="2">
                  <a:txBody>
                    <a:bodyPr/>
                    <a:lstStyle/>
                    <a:p>
                      <a:pPr algn="ctr"/>
                      <a:r>
                        <a:rPr lang="en-US" b="1" dirty="0"/>
                        <a:t>Meaning</a:t>
                      </a:r>
                    </a:p>
                  </a:txBody>
                  <a:tcPr/>
                </a:tc>
                <a:tc>
                  <a:txBody>
                    <a:bodyPr/>
                    <a:lstStyle/>
                    <a:p>
                      <a:r>
                        <a:rPr lang="en-US" dirty="0"/>
                        <a:t>Does history have a meaning?</a:t>
                      </a:r>
                    </a:p>
                  </a:txBody>
                  <a:tcPr/>
                </a:tc>
                <a:extLst>
                  <a:ext uri="{0D108BD9-81ED-4DB2-BD59-A6C34878D82A}">
                    <a16:rowId xmlns:a16="http://schemas.microsoft.com/office/drawing/2014/main" val="692677130"/>
                  </a:ext>
                </a:extLst>
              </a:tr>
              <a:tr h="185420">
                <a:tc vMerge="1">
                  <a:txBody>
                    <a:bodyPr/>
                    <a:lstStyle/>
                    <a:p>
                      <a:endParaRPr lang="en-US"/>
                    </a:p>
                  </a:txBody>
                  <a:tcPr/>
                </a:tc>
                <a:tc>
                  <a:txBody>
                    <a:bodyPr/>
                    <a:lstStyle/>
                    <a:p>
                      <a:r>
                        <a:rPr lang="en-US" dirty="0"/>
                        <a:t>How is the meaning of history known?</a:t>
                      </a:r>
                    </a:p>
                  </a:txBody>
                  <a:tcPr/>
                </a:tc>
                <a:extLst>
                  <a:ext uri="{0D108BD9-81ED-4DB2-BD59-A6C34878D82A}">
                    <a16:rowId xmlns:a16="http://schemas.microsoft.com/office/drawing/2014/main" val="1763790341"/>
                  </a:ext>
                </a:extLst>
              </a:tr>
            </a:tbl>
          </a:graphicData>
        </a:graphic>
      </p:graphicFrame>
    </p:spTree>
    <p:extLst>
      <p:ext uri="{BB962C8B-B14F-4D97-AF65-F5344CB8AC3E}">
        <p14:creationId xmlns:p14="http://schemas.microsoft.com/office/powerpoint/2010/main" val="4031146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E7845-BFF5-43BB-A5C3-EAABF08882CD}"/>
              </a:ext>
            </a:extLst>
          </p:cNvPr>
          <p:cNvSpPr>
            <a:spLocks noGrp="1"/>
          </p:cNvSpPr>
          <p:nvPr>
            <p:ph type="title"/>
          </p:nvPr>
        </p:nvSpPr>
        <p:spPr/>
        <p:txBody>
          <a:bodyPr/>
          <a:lstStyle/>
          <a:p>
            <a:pPr algn="ctr"/>
            <a:r>
              <a:rPr lang="en-US" b="1" dirty="0"/>
              <a:t>The Metaphysics of History</a:t>
            </a:r>
          </a:p>
        </p:txBody>
      </p:sp>
      <p:graphicFrame>
        <p:nvGraphicFramePr>
          <p:cNvPr id="4" name="Table 4">
            <a:extLst>
              <a:ext uri="{FF2B5EF4-FFF2-40B4-BE49-F238E27FC236}">
                <a16:creationId xmlns:a16="http://schemas.microsoft.com/office/drawing/2014/main" id="{42DFA44E-AADA-4005-90AA-8EAA9EE3A9C6}"/>
              </a:ext>
            </a:extLst>
          </p:cNvPr>
          <p:cNvGraphicFramePr>
            <a:graphicFrameLocks noGrp="1"/>
          </p:cNvGraphicFramePr>
          <p:nvPr>
            <p:ph idx="1"/>
            <p:extLst>
              <p:ext uri="{D42A27DB-BD31-4B8C-83A1-F6EECF244321}">
                <p14:modId xmlns:p14="http://schemas.microsoft.com/office/powerpoint/2010/main" val="4123767881"/>
              </p:ext>
            </p:extLst>
          </p:nvPr>
        </p:nvGraphicFramePr>
        <p:xfrm>
          <a:off x="1450975" y="2016125"/>
          <a:ext cx="9604374" cy="3942080"/>
        </p:xfrm>
        <a:graphic>
          <a:graphicData uri="http://schemas.openxmlformats.org/drawingml/2006/table">
            <a:tbl>
              <a:tblPr firstRow="1" bandRow="1">
                <a:tableStyleId>{5C22544A-7EE6-4342-B048-85BDC9FD1C3A}</a:tableStyleId>
              </a:tblPr>
              <a:tblGrid>
                <a:gridCol w="4802187">
                  <a:extLst>
                    <a:ext uri="{9D8B030D-6E8A-4147-A177-3AD203B41FA5}">
                      <a16:colId xmlns:a16="http://schemas.microsoft.com/office/drawing/2014/main" val="4032213115"/>
                    </a:ext>
                  </a:extLst>
                </a:gridCol>
                <a:gridCol w="4802187">
                  <a:extLst>
                    <a:ext uri="{9D8B030D-6E8A-4147-A177-3AD203B41FA5}">
                      <a16:colId xmlns:a16="http://schemas.microsoft.com/office/drawing/2014/main" val="3871153402"/>
                    </a:ext>
                  </a:extLst>
                </a:gridCol>
              </a:tblGrid>
              <a:tr h="370840">
                <a:tc>
                  <a:txBody>
                    <a:bodyPr/>
                    <a:lstStyle/>
                    <a:p>
                      <a:pPr algn="ctr"/>
                      <a:r>
                        <a:rPr lang="en-US" dirty="0"/>
                        <a:t>Metaphysical Realism</a:t>
                      </a:r>
                    </a:p>
                  </a:txBody>
                  <a:tcPr/>
                </a:tc>
                <a:tc>
                  <a:txBody>
                    <a:bodyPr/>
                    <a:lstStyle/>
                    <a:p>
                      <a:pPr algn="ctr"/>
                      <a:r>
                        <a:rPr lang="en-US" dirty="0"/>
                        <a:t>Metaphysical Nominalism</a:t>
                      </a:r>
                    </a:p>
                  </a:txBody>
                  <a:tcPr/>
                </a:tc>
                <a:extLst>
                  <a:ext uri="{0D108BD9-81ED-4DB2-BD59-A6C34878D82A}">
                    <a16:rowId xmlns:a16="http://schemas.microsoft.com/office/drawing/2014/main" val="1476429383"/>
                  </a:ext>
                </a:extLst>
              </a:tr>
              <a:tr h="370840">
                <a:tc>
                  <a:txBody>
                    <a:bodyPr/>
                    <a:lstStyle/>
                    <a:p>
                      <a:r>
                        <a:rPr lang="en-US" b="1" dirty="0"/>
                        <a:t>Historical Realism- </a:t>
                      </a:r>
                      <a:r>
                        <a:rPr lang="en-US" dirty="0"/>
                        <a:t>the doctrine that historians describe actual past events</a:t>
                      </a:r>
                    </a:p>
                  </a:txBody>
                  <a:tcPr/>
                </a:tc>
                <a:tc>
                  <a:txBody>
                    <a:bodyPr/>
                    <a:lstStyle/>
                    <a:p>
                      <a:r>
                        <a:rPr lang="en-US" b="1" dirty="0"/>
                        <a:t>Historical </a:t>
                      </a:r>
                      <a:r>
                        <a:rPr lang="en-US" b="1" dirty="0" err="1"/>
                        <a:t>Irrealism</a:t>
                      </a:r>
                      <a:r>
                        <a:rPr lang="en-US" b="1" dirty="0"/>
                        <a:t>- </a:t>
                      </a:r>
                      <a:r>
                        <a:rPr lang="en-US" dirty="0"/>
                        <a:t>The doctrine that historians cannot describe actual past events</a:t>
                      </a:r>
                    </a:p>
                  </a:txBody>
                  <a:tcPr/>
                </a:tc>
                <a:extLst>
                  <a:ext uri="{0D108BD9-81ED-4DB2-BD59-A6C34878D82A}">
                    <a16:rowId xmlns:a16="http://schemas.microsoft.com/office/drawing/2014/main" val="4033191208"/>
                  </a:ext>
                </a:extLst>
              </a:tr>
              <a:tr h="370840">
                <a:tc>
                  <a:txBody>
                    <a:bodyPr/>
                    <a:lstStyle/>
                    <a:p>
                      <a:r>
                        <a:rPr lang="en-US" dirty="0"/>
                        <a:t>History operates with a correspondence theory of truth</a:t>
                      </a:r>
                    </a:p>
                  </a:txBody>
                  <a:tcPr/>
                </a:tc>
                <a:tc>
                  <a:txBody>
                    <a:bodyPr/>
                    <a:lstStyle/>
                    <a:p>
                      <a:r>
                        <a:rPr lang="en-US" dirty="0"/>
                        <a:t>History can operate with any theory of truth</a:t>
                      </a:r>
                    </a:p>
                  </a:txBody>
                  <a:tcPr/>
                </a:tc>
                <a:extLst>
                  <a:ext uri="{0D108BD9-81ED-4DB2-BD59-A6C34878D82A}">
                    <a16:rowId xmlns:a16="http://schemas.microsoft.com/office/drawing/2014/main" val="1474052816"/>
                  </a:ext>
                </a:extLst>
              </a:tr>
              <a:tr h="370840">
                <a:tc>
                  <a:txBody>
                    <a:bodyPr/>
                    <a:lstStyle/>
                    <a:p>
                      <a:r>
                        <a:rPr lang="en-US" dirty="0"/>
                        <a:t>History is teleological</a:t>
                      </a:r>
                    </a:p>
                  </a:txBody>
                  <a:tcPr/>
                </a:tc>
                <a:tc>
                  <a:txBody>
                    <a:bodyPr/>
                    <a:lstStyle/>
                    <a:p>
                      <a:r>
                        <a:rPr lang="en-US" dirty="0"/>
                        <a:t>History has no value</a:t>
                      </a:r>
                    </a:p>
                  </a:txBody>
                  <a:tcPr/>
                </a:tc>
                <a:extLst>
                  <a:ext uri="{0D108BD9-81ED-4DB2-BD59-A6C34878D82A}">
                    <a16:rowId xmlns:a16="http://schemas.microsoft.com/office/drawing/2014/main" val="178401347"/>
                  </a:ext>
                </a:extLst>
              </a:tr>
              <a:tr h="370840">
                <a:tc>
                  <a:txBody>
                    <a:bodyPr/>
                    <a:lstStyle/>
                    <a:p>
                      <a:r>
                        <a:rPr lang="en-US" dirty="0"/>
                        <a:t>History has a definitive meaning</a:t>
                      </a:r>
                    </a:p>
                  </a:txBody>
                  <a:tcPr/>
                </a:tc>
                <a:tc>
                  <a:txBody>
                    <a:bodyPr/>
                    <a:lstStyle/>
                    <a:p>
                      <a:r>
                        <a:rPr lang="en-US" dirty="0"/>
                        <a:t>History has no direction, since it is totally random</a:t>
                      </a:r>
                    </a:p>
                  </a:txBody>
                  <a:tcPr/>
                </a:tc>
                <a:extLst>
                  <a:ext uri="{0D108BD9-81ED-4DB2-BD59-A6C34878D82A}">
                    <a16:rowId xmlns:a16="http://schemas.microsoft.com/office/drawing/2014/main" val="2669187444"/>
                  </a:ext>
                </a:extLst>
              </a:tr>
              <a:tr h="370840">
                <a:tc>
                  <a:txBody>
                    <a:bodyPr/>
                    <a:lstStyle/>
                    <a:p>
                      <a:r>
                        <a:rPr lang="en-US" dirty="0"/>
                        <a:t>Value is imposed upon the process of writing history</a:t>
                      </a:r>
                    </a:p>
                  </a:txBody>
                  <a:tcPr/>
                </a:tc>
                <a:tc>
                  <a:txBody>
                    <a:bodyPr/>
                    <a:lstStyle/>
                    <a:p>
                      <a:r>
                        <a:rPr lang="en-US" dirty="0"/>
                        <a:t>History is meaningless</a:t>
                      </a:r>
                    </a:p>
                  </a:txBody>
                  <a:tcPr/>
                </a:tc>
                <a:extLst>
                  <a:ext uri="{0D108BD9-81ED-4DB2-BD59-A6C34878D82A}">
                    <a16:rowId xmlns:a16="http://schemas.microsoft.com/office/drawing/2014/main" val="656419959"/>
                  </a:ext>
                </a:extLst>
              </a:tr>
              <a:tr h="370840">
                <a:tc>
                  <a:txBody>
                    <a:bodyPr/>
                    <a:lstStyle/>
                    <a:p>
                      <a:r>
                        <a:rPr lang="en-US" dirty="0"/>
                        <a:t>Pre- modern philosophers hold to this viewpoint</a:t>
                      </a:r>
                    </a:p>
                  </a:txBody>
                  <a:tcPr/>
                </a:tc>
                <a:tc>
                  <a:txBody>
                    <a:bodyPr/>
                    <a:lstStyle/>
                    <a:p>
                      <a:r>
                        <a:rPr lang="en-US" dirty="0"/>
                        <a:t>Modern and post- modern philosophers hold to this viewpoint</a:t>
                      </a:r>
                    </a:p>
                  </a:txBody>
                  <a:tcPr/>
                </a:tc>
                <a:extLst>
                  <a:ext uri="{0D108BD9-81ED-4DB2-BD59-A6C34878D82A}">
                    <a16:rowId xmlns:a16="http://schemas.microsoft.com/office/drawing/2014/main" val="1146018722"/>
                  </a:ext>
                </a:extLst>
              </a:tr>
            </a:tbl>
          </a:graphicData>
        </a:graphic>
      </p:graphicFrame>
    </p:spTree>
    <p:extLst>
      <p:ext uri="{BB962C8B-B14F-4D97-AF65-F5344CB8AC3E}">
        <p14:creationId xmlns:p14="http://schemas.microsoft.com/office/powerpoint/2010/main" val="1798290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1990-6AD5-4236-8108-496E65497666}"/>
              </a:ext>
            </a:extLst>
          </p:cNvPr>
          <p:cNvSpPr>
            <a:spLocks noGrp="1"/>
          </p:cNvSpPr>
          <p:nvPr>
            <p:ph type="title"/>
          </p:nvPr>
        </p:nvSpPr>
        <p:spPr/>
        <p:txBody>
          <a:bodyPr/>
          <a:lstStyle/>
          <a:p>
            <a:pPr algn="ctr"/>
            <a:r>
              <a:rPr lang="en-US" b="1" dirty="0"/>
              <a:t>Overview of Philosophy of History</a:t>
            </a:r>
          </a:p>
        </p:txBody>
      </p:sp>
      <p:graphicFrame>
        <p:nvGraphicFramePr>
          <p:cNvPr id="4" name="Table 4">
            <a:extLst>
              <a:ext uri="{FF2B5EF4-FFF2-40B4-BE49-F238E27FC236}">
                <a16:creationId xmlns:a16="http://schemas.microsoft.com/office/drawing/2014/main" id="{D3203D1E-1802-4F16-B4EE-4D9A6FF404F6}"/>
              </a:ext>
            </a:extLst>
          </p:cNvPr>
          <p:cNvGraphicFramePr>
            <a:graphicFrameLocks noGrp="1"/>
          </p:cNvGraphicFramePr>
          <p:nvPr>
            <p:ph idx="1"/>
            <p:extLst>
              <p:ext uri="{D42A27DB-BD31-4B8C-83A1-F6EECF244321}">
                <p14:modId xmlns:p14="http://schemas.microsoft.com/office/powerpoint/2010/main" val="4283110283"/>
              </p:ext>
            </p:extLst>
          </p:nvPr>
        </p:nvGraphicFramePr>
        <p:xfrm>
          <a:off x="1450975" y="2016125"/>
          <a:ext cx="9604375" cy="1381760"/>
        </p:xfrm>
        <a:graphic>
          <a:graphicData uri="http://schemas.openxmlformats.org/drawingml/2006/table">
            <a:tbl>
              <a:tblPr firstRow="1" bandRow="1">
                <a:tableStyleId>{5C22544A-7EE6-4342-B048-85BDC9FD1C3A}</a:tableStyleId>
              </a:tblPr>
              <a:tblGrid>
                <a:gridCol w="1920875">
                  <a:extLst>
                    <a:ext uri="{9D8B030D-6E8A-4147-A177-3AD203B41FA5}">
                      <a16:colId xmlns:a16="http://schemas.microsoft.com/office/drawing/2014/main" val="1043004413"/>
                    </a:ext>
                  </a:extLst>
                </a:gridCol>
                <a:gridCol w="1920875">
                  <a:extLst>
                    <a:ext uri="{9D8B030D-6E8A-4147-A177-3AD203B41FA5}">
                      <a16:colId xmlns:a16="http://schemas.microsoft.com/office/drawing/2014/main" val="50794964"/>
                    </a:ext>
                  </a:extLst>
                </a:gridCol>
                <a:gridCol w="1920875">
                  <a:extLst>
                    <a:ext uri="{9D8B030D-6E8A-4147-A177-3AD203B41FA5}">
                      <a16:colId xmlns:a16="http://schemas.microsoft.com/office/drawing/2014/main" val="268293904"/>
                    </a:ext>
                  </a:extLst>
                </a:gridCol>
                <a:gridCol w="1920875">
                  <a:extLst>
                    <a:ext uri="{9D8B030D-6E8A-4147-A177-3AD203B41FA5}">
                      <a16:colId xmlns:a16="http://schemas.microsoft.com/office/drawing/2014/main" val="3399691313"/>
                    </a:ext>
                  </a:extLst>
                </a:gridCol>
                <a:gridCol w="1920875">
                  <a:extLst>
                    <a:ext uri="{9D8B030D-6E8A-4147-A177-3AD203B41FA5}">
                      <a16:colId xmlns:a16="http://schemas.microsoft.com/office/drawing/2014/main" val="1622243772"/>
                    </a:ext>
                  </a:extLst>
                </a:gridCol>
              </a:tblGrid>
              <a:tr h="370840">
                <a:tc>
                  <a:txBody>
                    <a:bodyPr/>
                    <a:lstStyle/>
                    <a:p>
                      <a:pPr algn="ctr"/>
                      <a:r>
                        <a:rPr lang="en-US" dirty="0"/>
                        <a:t>Ontology</a:t>
                      </a:r>
                    </a:p>
                  </a:txBody>
                  <a:tcPr/>
                </a:tc>
                <a:tc>
                  <a:txBody>
                    <a:bodyPr/>
                    <a:lstStyle/>
                    <a:p>
                      <a:pPr algn="ctr"/>
                      <a:r>
                        <a:rPr lang="en-US" dirty="0"/>
                        <a:t>Metaphysics of History</a:t>
                      </a:r>
                    </a:p>
                  </a:txBody>
                  <a:tcPr/>
                </a:tc>
                <a:tc>
                  <a:txBody>
                    <a:bodyPr/>
                    <a:lstStyle/>
                    <a:p>
                      <a:pPr algn="ctr"/>
                      <a:r>
                        <a:rPr lang="en-US" dirty="0"/>
                        <a:t>Epistemology of History</a:t>
                      </a:r>
                    </a:p>
                  </a:txBody>
                  <a:tcPr/>
                </a:tc>
                <a:tc>
                  <a:txBody>
                    <a:bodyPr/>
                    <a:lstStyle/>
                    <a:p>
                      <a:pPr algn="ctr"/>
                      <a:r>
                        <a:rPr lang="en-US" dirty="0"/>
                        <a:t>Semantics of History</a:t>
                      </a:r>
                    </a:p>
                  </a:txBody>
                  <a:tcPr/>
                </a:tc>
                <a:tc>
                  <a:txBody>
                    <a:bodyPr/>
                    <a:lstStyle/>
                    <a:p>
                      <a:pPr algn="ctr"/>
                      <a:r>
                        <a:rPr lang="en-US" dirty="0"/>
                        <a:t>Ethics of History</a:t>
                      </a:r>
                    </a:p>
                  </a:txBody>
                  <a:tcPr/>
                </a:tc>
                <a:extLst>
                  <a:ext uri="{0D108BD9-81ED-4DB2-BD59-A6C34878D82A}">
                    <a16:rowId xmlns:a16="http://schemas.microsoft.com/office/drawing/2014/main" val="219861465"/>
                  </a:ext>
                </a:extLst>
              </a:tr>
              <a:tr h="370840">
                <a:tc>
                  <a:txBody>
                    <a:bodyPr/>
                    <a:lstStyle/>
                    <a:p>
                      <a:pPr algn="ctr"/>
                      <a:r>
                        <a:rPr lang="en-US" b="1" dirty="0"/>
                        <a:t>Realism</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453873943"/>
                  </a:ext>
                </a:extLst>
              </a:tr>
              <a:tr h="370840">
                <a:tc>
                  <a:txBody>
                    <a:bodyPr/>
                    <a:lstStyle/>
                    <a:p>
                      <a:pPr algn="ctr"/>
                      <a:r>
                        <a:rPr lang="en-US" b="1" dirty="0"/>
                        <a:t>Nominalism</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876956669"/>
                  </a:ext>
                </a:extLst>
              </a:tr>
            </a:tbl>
          </a:graphicData>
        </a:graphic>
      </p:graphicFrame>
    </p:spTree>
    <p:extLst>
      <p:ext uri="{BB962C8B-B14F-4D97-AF65-F5344CB8AC3E}">
        <p14:creationId xmlns:p14="http://schemas.microsoft.com/office/powerpoint/2010/main" val="190674463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55</TotalTime>
  <Words>559</Words>
  <Application>Microsoft Office PowerPoint</Application>
  <PresentationFormat>Widescreen</PresentationFormat>
  <Paragraphs>84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Gallery</vt:lpstr>
      <vt:lpstr>Philosophy of History</vt:lpstr>
      <vt:lpstr>History according to  Leon Pampa</vt:lpstr>
      <vt:lpstr>The historical task</vt:lpstr>
      <vt:lpstr>Types of Philosophy of History</vt:lpstr>
      <vt:lpstr>Historiography</vt:lpstr>
      <vt:lpstr>Speculative Philosophy of History</vt:lpstr>
      <vt:lpstr>The Metaphysics of History</vt:lpstr>
      <vt:lpstr>Overview of Philosophy of History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of History</dc:title>
  <dc:creator>craig mitchell</dc:creator>
  <cp:lastModifiedBy>craig mitchell</cp:lastModifiedBy>
  <cp:revision>1</cp:revision>
  <dcterms:created xsi:type="dcterms:W3CDTF">2022-02-22T03:18:10Z</dcterms:created>
  <dcterms:modified xsi:type="dcterms:W3CDTF">2022-02-22T04:13:33Z</dcterms:modified>
</cp:coreProperties>
</file>