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6"/>
  </p:handoutMasterIdLst>
  <p:sldIdLst>
    <p:sldId id="256" r:id="rId2"/>
    <p:sldId id="265" r:id="rId3"/>
    <p:sldId id="282" r:id="rId4"/>
    <p:sldId id="264" r:id="rId5"/>
    <p:sldId id="257" r:id="rId6"/>
    <p:sldId id="283" r:id="rId7"/>
    <p:sldId id="284" r:id="rId8"/>
    <p:sldId id="285" r:id="rId9"/>
    <p:sldId id="303" r:id="rId10"/>
    <p:sldId id="304" r:id="rId11"/>
    <p:sldId id="305" r:id="rId12"/>
    <p:sldId id="301" r:id="rId13"/>
    <p:sldId id="302" r:id="rId14"/>
    <p:sldId id="261" r:id="rId15"/>
    <p:sldId id="297" r:id="rId16"/>
    <p:sldId id="276" r:id="rId17"/>
    <p:sldId id="277" r:id="rId18"/>
    <p:sldId id="278" r:id="rId19"/>
    <p:sldId id="286" r:id="rId20"/>
    <p:sldId id="288" r:id="rId21"/>
    <p:sldId id="298" r:id="rId22"/>
    <p:sldId id="289" r:id="rId23"/>
    <p:sldId id="290" r:id="rId24"/>
    <p:sldId id="287" r:id="rId25"/>
    <p:sldId id="280" r:id="rId26"/>
    <p:sldId id="291" r:id="rId27"/>
    <p:sldId id="293" r:id="rId28"/>
    <p:sldId id="295" r:id="rId29"/>
    <p:sldId id="294" r:id="rId30"/>
    <p:sldId id="258" r:id="rId31"/>
    <p:sldId id="259" r:id="rId32"/>
    <p:sldId id="260" r:id="rId33"/>
    <p:sldId id="262" r:id="rId34"/>
    <p:sldId id="268" r:id="rId35"/>
    <p:sldId id="263" r:id="rId36"/>
    <p:sldId id="271" r:id="rId37"/>
    <p:sldId id="272" r:id="rId38"/>
    <p:sldId id="273" r:id="rId39"/>
    <p:sldId id="274" r:id="rId40"/>
    <p:sldId id="275" r:id="rId41"/>
    <p:sldId id="281" r:id="rId42"/>
    <p:sldId id="299" r:id="rId43"/>
    <p:sldId id="300" r:id="rId44"/>
    <p:sldId id="296"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FCA96AE-CACA-4E22-9A1D-923CCD3C64FF}" type="datetimeFigureOut">
              <a:rPr lang="en-US" smtClean="0"/>
              <a:pPr/>
              <a:t>3/1/2011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06D18DB-10F1-4E11-BA4B-1D4661EB507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Fresh title.png"/>
          <p:cNvPicPr>
            <a:picLocks noChangeAspect="1"/>
          </p:cNvPicPr>
          <p:nvPr/>
        </p:nvPicPr>
        <p:blipFill>
          <a:blip r:embed="rId2"/>
          <a:srcRect b="39770"/>
          <a:stretch>
            <a:fillRect/>
          </a:stretch>
        </p:blipFill>
        <p:spPr>
          <a:xfrm>
            <a:off x="377" y="1566826"/>
            <a:ext cx="9143245" cy="2243174"/>
          </a:xfrm>
          <a:prstGeom prst="rect">
            <a:avLst/>
          </a:prstGeom>
        </p:spPr>
      </p:pic>
      <p:sp>
        <p:nvSpPr>
          <p:cNvPr id="2" name="Title 1"/>
          <p:cNvSpPr>
            <a:spLocks noGrp="1"/>
          </p:cNvSpPr>
          <p:nvPr>
            <p:ph type="ctrTitle"/>
          </p:nvPr>
        </p:nvSpPr>
        <p:spPr>
          <a:xfrm>
            <a:off x="685800" y="1134035"/>
            <a:ext cx="7772400" cy="1470025"/>
          </a:xfrm>
        </p:spPr>
        <p:txBody>
          <a:bodyPr anchor="b" anchorCtr="0">
            <a:noAutofit/>
          </a:bodyPr>
          <a:lstStyle>
            <a:lvl1pPr>
              <a:defRPr sz="6000"/>
            </a:lvl1pPr>
          </a:lstStyle>
          <a:p>
            <a:r>
              <a:rPr lang="en-US" smtClean="0"/>
              <a:t>Click to edit Master title style</a:t>
            </a:r>
            <a:endParaRPr/>
          </a:p>
        </p:txBody>
      </p:sp>
      <p:sp>
        <p:nvSpPr>
          <p:cNvPr id="3" name="Subtitle 2"/>
          <p:cNvSpPr>
            <a:spLocks noGrp="1"/>
          </p:cNvSpPr>
          <p:nvPr>
            <p:ph type="subTitle" idx="1"/>
          </p:nvPr>
        </p:nvSpPr>
        <p:spPr>
          <a:xfrm>
            <a:off x="685800" y="4114800"/>
            <a:ext cx="5257800" cy="1371600"/>
          </a:xfrm>
        </p:spPr>
        <p:txBody>
          <a:bodyPr anchor="t"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324600" y="6288741"/>
            <a:ext cx="1981200" cy="365125"/>
          </a:xfrm>
        </p:spPr>
        <p:txBody>
          <a:bodyPr/>
          <a:lstStyle>
            <a:lvl1pPr algn="r">
              <a:defRPr/>
            </a:lvl1pPr>
          </a:lstStyle>
          <a:p>
            <a:fld id="{D1AE6BFD-591B-4951-8071-6A6C72AA5107}" type="datetimeFigureOut">
              <a:rPr lang="en-US" smtClean="0"/>
              <a:pPr/>
              <a:t>3/1/2011</a:t>
            </a:fld>
            <a:endParaRPr lang="en-US"/>
          </a:p>
        </p:txBody>
      </p:sp>
      <p:sp>
        <p:nvSpPr>
          <p:cNvPr id="5" name="Footer Placeholder 4"/>
          <p:cNvSpPr>
            <a:spLocks noGrp="1"/>
          </p:cNvSpPr>
          <p:nvPr>
            <p:ph type="ftr" sz="quarter" idx="11"/>
          </p:nvPr>
        </p:nvSpPr>
        <p:spPr>
          <a:xfrm>
            <a:off x="685800" y="6288741"/>
            <a:ext cx="2895600" cy="365125"/>
          </a:xfrm>
        </p:spPr>
        <p:txBody>
          <a:bodyPr/>
          <a:lstStyle>
            <a:lvl1pPr algn="l">
              <a:defRPr/>
            </a:lvl1pPr>
          </a:lstStyle>
          <a:p>
            <a:endParaRPr lang="en-US"/>
          </a:p>
        </p:txBody>
      </p:sp>
      <p:sp>
        <p:nvSpPr>
          <p:cNvPr id="6" name="Slide Number Placeholder 5"/>
          <p:cNvSpPr>
            <a:spLocks noGrp="1"/>
          </p:cNvSpPr>
          <p:nvPr>
            <p:ph type="sldNum" sz="quarter" idx="12"/>
          </p:nvPr>
        </p:nvSpPr>
        <p:spPr>
          <a:xfrm>
            <a:off x="8382000" y="6288741"/>
            <a:ext cx="685800" cy="365125"/>
          </a:xfrm>
        </p:spPr>
        <p:txBody>
          <a:bodyPr/>
          <a:lstStyle>
            <a:lvl1pPr>
              <a:defRPr sz="1100" b="1" kern="1200">
                <a:solidFill>
                  <a:schemeClr val="tx1">
                    <a:tint val="75000"/>
                  </a:schemeClr>
                </a:solidFill>
                <a:latin typeface="+mn-lt"/>
                <a:ea typeface="+mn-ea"/>
                <a:cs typeface="+mn-cs"/>
              </a:defRPr>
            </a:lvl1pPr>
          </a:lstStyle>
          <a:p>
            <a:fld id="{7A908773-4DB6-45C8-94CC-A0EBE8A0B7AF}" type="slidenum">
              <a:rPr lang="en-US" smtClean="0"/>
              <a:pPr/>
              <a:t>‹#›</a:t>
            </a:fld>
            <a:endParaRPr lang="en-US"/>
          </a:p>
        </p:txBody>
      </p:sp>
      <p:pic>
        <p:nvPicPr>
          <p:cNvPr id="10" name="Picture 9" descr="Fresh title.png"/>
          <p:cNvPicPr>
            <a:picLocks noChangeAspect="1"/>
          </p:cNvPicPr>
          <p:nvPr/>
        </p:nvPicPr>
        <p:blipFill>
          <a:blip r:embed="rId2"/>
          <a:srcRect t="33632" b="59388"/>
          <a:stretch>
            <a:fillRect/>
          </a:stretch>
        </p:blipFill>
        <p:spPr>
          <a:xfrm>
            <a:off x="0" y="6598024"/>
            <a:ext cx="9143245" cy="25997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AE6BFD-591B-4951-8071-6A6C72AA5107}" type="datetimeFigureOut">
              <a:rPr lang="en-US" smtClean="0"/>
              <a:pPr/>
              <a:t>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600200"/>
            <a:ext cx="1752600" cy="45259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90600" y="1600200"/>
            <a:ext cx="5257800"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AE6BFD-591B-4951-8071-6A6C72AA5107}" type="datetimeFigureOut">
              <a:rPr lang="en-US" smtClean="0"/>
              <a:pPr/>
              <a:t>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AE6BFD-591B-4951-8071-6A6C72AA5107}" type="datetimeFigureOut">
              <a:rPr lang="en-US" smtClean="0"/>
              <a:pPr/>
              <a:t>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Fresh section.png"/>
          <p:cNvPicPr>
            <a:picLocks noChangeAspect="1"/>
          </p:cNvPicPr>
          <p:nvPr/>
        </p:nvPicPr>
        <p:blipFill>
          <a:blip r:embed="rId2"/>
          <a:stretch>
            <a:fillRect/>
          </a:stretch>
        </p:blipFill>
        <p:spPr>
          <a:xfrm>
            <a:off x="755" y="3767583"/>
            <a:ext cx="9143245" cy="3090417"/>
          </a:xfrm>
          <a:prstGeom prst="rect">
            <a:avLst/>
          </a:prstGeom>
        </p:spPr>
      </p:pic>
      <p:sp>
        <p:nvSpPr>
          <p:cNvPr id="2" name="Title 1"/>
          <p:cNvSpPr>
            <a:spLocks noGrp="1"/>
          </p:cNvSpPr>
          <p:nvPr>
            <p:ph type="title"/>
          </p:nvPr>
        </p:nvSpPr>
        <p:spPr>
          <a:xfrm>
            <a:off x="672353" y="2819400"/>
            <a:ext cx="7772400" cy="1828800"/>
          </a:xfrm>
        </p:spPr>
        <p:txBody>
          <a:bodyPr vert="horz" lIns="91440" tIns="45720" rIns="91440" bIns="45720" rtlCol="0" anchor="b" anchorCtr="0">
            <a:noAutofit/>
          </a:bodyPr>
          <a:lstStyle>
            <a:lvl1pPr algn="l" defTabSz="914400" rtl="0" eaLnBrk="1" latinLnBrk="0" hangingPunct="1">
              <a:spcBef>
                <a:spcPct val="0"/>
              </a:spcBef>
              <a:buNone/>
              <a:defRPr sz="60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72353" y="5257800"/>
            <a:ext cx="7772400" cy="685800"/>
          </a:xfrm>
        </p:spPr>
        <p:txBody>
          <a:bodyPr vert="horz" lIns="91440" tIns="45720" rIns="91440" bIns="45720" rtlCol="0" anchor="t" anchorCtr="0">
            <a:normAutofit/>
          </a:bodyPr>
          <a:lstStyle>
            <a:lvl1pPr marL="0" indent="0" algn="l" defTabSz="914400" rtl="0" eaLnBrk="1" latinLnBrk="0" hangingPunct="1">
              <a:spcBef>
                <a:spcPts val="0"/>
              </a:spcBef>
              <a:buFont typeface="Wingdings" pitchFamily="2" charset="2"/>
              <a:buNone/>
              <a:defRPr sz="1600" b="0" kern="1200">
                <a:solidFill>
                  <a:schemeClr val="tx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72353" y="6553200"/>
            <a:ext cx="1981200" cy="231013"/>
          </a:xfrm>
        </p:spPr>
        <p:txBody>
          <a:bodyPr/>
          <a:lstStyle/>
          <a:p>
            <a:fld id="{D1AE6BFD-591B-4951-8071-6A6C72AA5107}" type="datetimeFigureOut">
              <a:rPr lang="en-US" smtClean="0"/>
              <a:pPr/>
              <a:t>3/1/2011</a:t>
            </a:fld>
            <a:endParaRPr lang="en-US"/>
          </a:p>
        </p:txBody>
      </p:sp>
      <p:sp>
        <p:nvSpPr>
          <p:cNvPr id="5" name="Footer Placeholder 4"/>
          <p:cNvSpPr>
            <a:spLocks noGrp="1"/>
          </p:cNvSpPr>
          <p:nvPr>
            <p:ph type="ftr" sz="quarter" idx="11"/>
          </p:nvPr>
        </p:nvSpPr>
        <p:spPr>
          <a:xfrm>
            <a:off x="3621024" y="6553200"/>
            <a:ext cx="2895600" cy="231013"/>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758953" y="6553200"/>
            <a:ext cx="685800" cy="231013"/>
          </a:xfrm>
        </p:spPr>
        <p:txBody>
          <a:bodyPr/>
          <a:lstStyle/>
          <a:p>
            <a:fld id="{7A908773-4DB6-45C8-94CC-A0EBE8A0B7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63706"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60259"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1AE6BFD-591B-4951-8071-6A6C72AA5107}" type="datetimeFigureOut">
              <a:rPr lang="en-US" smtClean="0"/>
              <a:pPr/>
              <a:t>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p:nvSpPr>
        <p:spPr>
          <a:xfrm>
            <a:off x="4675094"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Text Placeholder 4"/>
          <p:cNvSpPr>
            <a:spLocks noGrp="1"/>
          </p:cNvSpPr>
          <p:nvPr>
            <p:ph type="body" sz="quarter" idx="3"/>
          </p:nvPr>
        </p:nvSpPr>
        <p:spPr>
          <a:xfrm>
            <a:off x="4715435"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Rectangle 9"/>
          <p:cNvSpPr/>
          <p:nvPr/>
        </p:nvSpPr>
        <p:spPr>
          <a:xfrm>
            <a:off x="990600"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17494"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0"/>
              </a:spcBef>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1017494"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715435"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D1AE6BFD-591B-4951-8071-6A6C72AA5107}" type="datetimeFigureOut">
              <a:rPr lang="en-US" smtClean="0"/>
              <a:pPr/>
              <a:t>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AE6BFD-591B-4951-8071-6A6C72AA5107}" type="datetimeFigureOut">
              <a:rPr lang="en-US" smtClean="0"/>
              <a:pPr/>
              <a:t>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E6BFD-591B-4951-8071-6A6C72AA5107}" type="datetimeFigureOut">
              <a:rPr lang="en-US" smtClean="0"/>
              <a:pPr/>
              <a:t>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8848"/>
            <a:ext cx="7223760" cy="868680"/>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952500" y="1673352"/>
            <a:ext cx="7223760" cy="2587752"/>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52500" y="5367528"/>
            <a:ext cx="7223760" cy="804672"/>
          </a:xfrm>
        </p:spPr>
        <p:txBody>
          <a:bodyPr vert="horz" lIns="91440" tIns="45720" rIns="91440" bIns="45720" rtlCol="0">
            <a:normAutofit/>
          </a:bodyPr>
          <a:lstStyle>
            <a:lvl1pPr marL="0" indent="0">
              <a:buNone/>
              <a:defRPr sz="1600" b="0" kern="1200">
                <a:solidFill>
                  <a:schemeClr val="tx1"/>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800"/>
              </a:spcBef>
              <a:buFont typeface="Wingdings" pitchFamily="2" charset="2"/>
              <a:buNone/>
            </a:pPr>
            <a:r>
              <a:rPr lang="en-US" smtClean="0"/>
              <a:t>Click to edit Master text styles</a:t>
            </a:r>
          </a:p>
        </p:txBody>
      </p:sp>
      <p:sp>
        <p:nvSpPr>
          <p:cNvPr id="5" name="Date Placeholder 4"/>
          <p:cNvSpPr>
            <a:spLocks noGrp="1"/>
          </p:cNvSpPr>
          <p:nvPr>
            <p:ph type="dt" sz="half" idx="10"/>
          </p:nvPr>
        </p:nvSpPr>
        <p:spPr>
          <a:xfrm>
            <a:off x="952500" y="6553200"/>
            <a:ext cx="1828800" cy="228600"/>
          </a:xfrm>
        </p:spPr>
        <p:txBody>
          <a:bodyPr/>
          <a:lstStyle/>
          <a:p>
            <a:fld id="{D1AE6BFD-591B-4951-8071-6A6C72AA5107}" type="datetimeFigureOut">
              <a:rPr lang="en-US" smtClean="0"/>
              <a:pPr/>
              <a:t>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5800"/>
            <a:ext cx="7219950" cy="871538"/>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952500" y="1676400"/>
            <a:ext cx="7219950" cy="2590800"/>
          </a:xfrm>
          <a:ln w="127000">
            <a:solidFill>
              <a:srgbClr val="FFFFFF">
                <a:alpha val="10000"/>
              </a:srgbClr>
            </a:solidFill>
            <a:miter lim="800000"/>
          </a:ln>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952500" y="5367338"/>
            <a:ext cx="7223760"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52500" y="6553200"/>
            <a:ext cx="1828800" cy="228600"/>
          </a:xfrm>
        </p:spPr>
        <p:txBody>
          <a:bodyPr/>
          <a:lstStyle/>
          <a:p>
            <a:fld id="{D1AE6BFD-591B-4951-8071-6A6C72AA5107}" type="datetimeFigureOut">
              <a:rPr lang="en-US" smtClean="0"/>
              <a:pPr/>
              <a:t>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08773-4DB6-45C8-94CC-A0EBE8A0B7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descr="Fresh Master.png"/>
          <p:cNvPicPr>
            <a:picLocks noChangeAspect="1"/>
          </p:cNvPicPr>
          <p:nvPr/>
        </p:nvPicPr>
        <p:blipFill>
          <a:blip r:embed="rId13"/>
          <a:stretch>
            <a:fillRect/>
          </a:stretch>
        </p:blipFill>
        <p:spPr>
          <a:xfrm>
            <a:off x="377" y="283"/>
            <a:ext cx="9143245" cy="6857434"/>
          </a:xfrm>
          <a:prstGeom prst="rect">
            <a:avLst/>
          </a:prstGeom>
        </p:spPr>
      </p:pic>
      <p:sp>
        <p:nvSpPr>
          <p:cNvPr id="2" name="Title Placeholder 1"/>
          <p:cNvSpPr>
            <a:spLocks noGrp="1"/>
          </p:cNvSpPr>
          <p:nvPr>
            <p:ph type="title"/>
          </p:nvPr>
        </p:nvSpPr>
        <p:spPr>
          <a:xfrm>
            <a:off x="672353" y="188259"/>
            <a:ext cx="7799294" cy="1461247"/>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952500" y="2057401"/>
            <a:ext cx="7239000" cy="3733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952500" y="6553200"/>
            <a:ext cx="1828800" cy="228600"/>
          </a:xfrm>
          <a:prstGeom prst="rect">
            <a:avLst/>
          </a:prstGeom>
        </p:spPr>
        <p:txBody>
          <a:bodyPr vert="horz" lIns="91440" tIns="45720" rIns="91440" bIns="45720" rtlCol="0" anchor="ctr"/>
          <a:lstStyle>
            <a:lvl1pPr algn="l">
              <a:defRPr sz="1100" b="1">
                <a:solidFill>
                  <a:schemeClr val="tx1">
                    <a:tint val="75000"/>
                  </a:schemeClr>
                </a:solidFill>
              </a:defRPr>
            </a:lvl1pPr>
          </a:lstStyle>
          <a:p>
            <a:fld id="{D1AE6BFD-591B-4951-8071-6A6C72AA5107}" type="datetimeFigureOut">
              <a:rPr lang="en-US" smtClean="0"/>
              <a:pPr/>
              <a:t>3/1/2011</a:t>
            </a:fld>
            <a:endParaRPr lang="en-US"/>
          </a:p>
        </p:txBody>
      </p:sp>
      <p:sp>
        <p:nvSpPr>
          <p:cNvPr id="5" name="Footer Placeholder 4"/>
          <p:cNvSpPr>
            <a:spLocks noGrp="1"/>
          </p:cNvSpPr>
          <p:nvPr>
            <p:ph type="ftr" sz="quarter" idx="3"/>
          </p:nvPr>
        </p:nvSpPr>
        <p:spPr>
          <a:xfrm>
            <a:off x="3124200" y="6553200"/>
            <a:ext cx="2895600" cy="228600"/>
          </a:xfrm>
          <a:prstGeom prst="rect">
            <a:avLst/>
          </a:prstGeom>
        </p:spPr>
        <p:txBody>
          <a:bodyPr vert="horz" lIns="91440" tIns="45720" rIns="91440" bIns="45720" rtlCol="0" anchor="ctr"/>
          <a:lstStyle>
            <a:lvl1pPr algn="ctr">
              <a:defRPr sz="1100" b="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77100" y="6553200"/>
            <a:ext cx="914400" cy="228600"/>
          </a:xfrm>
          <a:prstGeom prst="rect">
            <a:avLst/>
          </a:prstGeom>
        </p:spPr>
        <p:txBody>
          <a:bodyPr vert="horz" lIns="91440" tIns="45720" rIns="91440" bIns="45720" rtlCol="0" anchor="ctr"/>
          <a:lstStyle>
            <a:lvl1pPr algn="r">
              <a:defRPr sz="1100" b="1">
                <a:solidFill>
                  <a:schemeClr val="tx1">
                    <a:tint val="75000"/>
                  </a:schemeClr>
                </a:solidFill>
              </a:defRPr>
            </a:lvl1pPr>
          </a:lstStyle>
          <a:p>
            <a:fld id="{7A908773-4DB6-45C8-94CC-A0EBE8A0B7A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b="1" kern="1200">
          <a:solidFill>
            <a:schemeClr val="tx1">
              <a:alpha val="90000"/>
            </a:schemeClr>
          </a:solidFill>
          <a:effectLst>
            <a:innerShdw blurRad="38100">
              <a:schemeClr val="tx1">
                <a:lumMod val="85000"/>
              </a:schemeClr>
            </a:innerShdw>
          </a:effectLst>
          <a:latin typeface="+mj-lt"/>
          <a:ea typeface="+mj-ea"/>
          <a:cs typeface="+mj-cs"/>
        </a:defRPr>
      </a:lvl1pPr>
    </p:titleStyle>
    <p:bodyStyle>
      <a:lvl1pPr marL="342900" indent="-342900" algn="l" defTabSz="914400" rtl="0" eaLnBrk="1" latinLnBrk="0" hangingPunct="1">
        <a:spcBef>
          <a:spcPts val="1800"/>
        </a:spcBef>
        <a:buFont typeface="Wingdings" pitchFamily="2" charset="2"/>
        <a:buChar char=""/>
        <a:defRPr sz="2000" b="0" kern="1200">
          <a:solidFill>
            <a:schemeClr val="tx1"/>
          </a:solidFill>
          <a:effectLst/>
          <a:latin typeface="+mn-lt"/>
          <a:ea typeface="+mn-ea"/>
          <a:cs typeface="+mn-cs"/>
        </a:defRPr>
      </a:lvl1pPr>
      <a:lvl2pPr marL="742950" indent="-285750" algn="l" defTabSz="914400" rtl="0" eaLnBrk="1" latinLnBrk="0" hangingPunct="1">
        <a:spcBef>
          <a:spcPts val="1800"/>
        </a:spcBef>
        <a:buFont typeface="Wingdings" pitchFamily="2" charset="2"/>
        <a:buChar char=""/>
        <a:defRPr sz="1800" b="0" kern="1200">
          <a:solidFill>
            <a:schemeClr val="tx1"/>
          </a:solidFill>
          <a:effectLst/>
          <a:latin typeface="+mn-lt"/>
          <a:ea typeface="+mn-ea"/>
          <a:cs typeface="+mn-cs"/>
        </a:defRPr>
      </a:lvl2pPr>
      <a:lvl3pPr marL="11430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3pPr>
      <a:lvl4pPr marL="16002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4pPr>
      <a:lvl5pPr marL="2057400" indent="-228600" algn="l" defTabSz="914400" rtl="0" eaLnBrk="1" latinLnBrk="0" hangingPunct="1">
        <a:spcBef>
          <a:spcPts val="1800"/>
        </a:spcBef>
        <a:buFont typeface="Wingdings" pitchFamily="2" charset="2"/>
        <a:buChar char="R"/>
        <a:defRPr sz="1600" b="0" kern="1200">
          <a:solidFill>
            <a:schemeClr val="tx1"/>
          </a:solidFill>
          <a:effectLst/>
          <a:latin typeface="+mn-lt"/>
          <a:ea typeface="+mn-ea"/>
          <a:cs typeface="+mn-cs"/>
        </a:defRPr>
      </a:lvl5pPr>
      <a:lvl6pPr marL="25146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6pPr>
      <a:lvl7pPr marL="29718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7pPr>
      <a:lvl8pPr marL="34290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8pPr>
      <a:lvl9pPr marL="38862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Philosophy of Language</a:t>
            </a:r>
            <a:endParaRPr lang="en-US" dirty="0"/>
          </a:p>
        </p:txBody>
      </p:sp>
      <p:sp>
        <p:nvSpPr>
          <p:cNvPr id="3" name="Subtitle 2"/>
          <p:cNvSpPr>
            <a:spLocks noGrp="1"/>
          </p:cNvSpPr>
          <p:nvPr>
            <p:ph type="subTitle" idx="1"/>
          </p:nvPr>
        </p:nvSpPr>
        <p:spPr/>
        <p:txBody>
          <a:bodyPr>
            <a:normAutofit fontScale="85000" lnSpcReduction="10000"/>
          </a:bodyPr>
          <a:lstStyle/>
          <a:p>
            <a:pPr algn="ctr"/>
            <a:r>
              <a:rPr lang="en-US" b="1" dirty="0" smtClean="0"/>
              <a:t>Craig Vincent Mitchell</a:t>
            </a:r>
          </a:p>
          <a:p>
            <a:pPr algn="ctr"/>
            <a:r>
              <a:rPr lang="en-US" b="1" dirty="0" smtClean="0"/>
              <a:t>Assistant Professor of Christian Ethics</a:t>
            </a:r>
          </a:p>
          <a:p>
            <a:pPr algn="ctr"/>
            <a:r>
              <a:rPr lang="en-US" b="1" dirty="0" smtClean="0"/>
              <a:t>Southwestern Baptist Theological Seminary</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British Empiricists: </a:t>
            </a:r>
            <a:br>
              <a:rPr lang="en-US" dirty="0" smtClean="0"/>
            </a:br>
            <a:r>
              <a:rPr lang="en-US" dirty="0" smtClean="0"/>
              <a:t>John Stuart Mill</a:t>
            </a:r>
            <a:endParaRPr lang="en-US" dirty="0"/>
          </a:p>
        </p:txBody>
      </p:sp>
      <p:sp>
        <p:nvSpPr>
          <p:cNvPr id="6" name="Content Placeholder 5"/>
          <p:cNvSpPr>
            <a:spLocks noGrp="1"/>
          </p:cNvSpPr>
          <p:nvPr>
            <p:ph idx="1"/>
          </p:nvPr>
        </p:nvSpPr>
        <p:spPr/>
        <p:txBody>
          <a:bodyPr>
            <a:noAutofit/>
          </a:bodyPr>
          <a:lstStyle/>
          <a:p>
            <a:r>
              <a:rPr lang="en-US" sz="1800" dirty="0" smtClean="0"/>
              <a:t>A general name connotes an attribute and denotes all individuals which have that attribute. Thus, ‘white’ connotes the attribute whiteness, and denotes all things that have that attribute. Some singular names only denote; they have no connotation. ‘Caesar’ is such a name. However, many singular names not only denote, they also have a connotation. Thus, ‘the conqueror of Gaul’ is a singular name. It denotes the same individual as is denoted by ‘Caesar’, but unlike ‘Caesar’ it also connotes; it connotes the attribute of being a conqueror of Gaul. In terms of logic, Mill is less concerned that later thinkers would be about the uniqueness implied by the connotation: Caesar is not only </a:t>
            </a:r>
            <a:r>
              <a:rPr lang="en-US" sz="1800" i="1" dirty="0" smtClean="0"/>
              <a:t>a</a:t>
            </a:r>
            <a:r>
              <a:rPr lang="en-US" sz="1800" dirty="0" smtClean="0"/>
              <a:t> conqueror of Gaul but </a:t>
            </a:r>
            <a:r>
              <a:rPr lang="en-US" sz="1800" i="1" dirty="0" smtClean="0"/>
              <a:t>the</a:t>
            </a:r>
            <a:r>
              <a:rPr lang="en-US" sz="1800" dirty="0" smtClean="0"/>
              <a:t> conqueror.</a:t>
            </a:r>
          </a:p>
          <a:p>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British Empiricists: </a:t>
            </a:r>
            <a:br>
              <a:rPr lang="en-US" dirty="0" smtClean="0"/>
            </a:br>
            <a:r>
              <a:rPr lang="en-US" dirty="0" smtClean="0"/>
              <a:t>John Stuart Mill</a:t>
            </a:r>
            <a:endParaRPr lang="en-US" dirty="0"/>
          </a:p>
        </p:txBody>
      </p:sp>
      <p:sp>
        <p:nvSpPr>
          <p:cNvPr id="3" name="Content Placeholder 2"/>
          <p:cNvSpPr>
            <a:spLocks noGrp="1"/>
          </p:cNvSpPr>
          <p:nvPr>
            <p:ph idx="1"/>
          </p:nvPr>
        </p:nvSpPr>
        <p:spPr/>
        <p:txBody>
          <a:bodyPr/>
          <a:lstStyle/>
          <a:p>
            <a:r>
              <a:rPr lang="en-US" dirty="0" smtClean="0"/>
              <a:t>In a proposition, names are joined by a copula, either affirmative or negative. The meaning of a proposition—its “import”, as Mill says—is determined by the connotation of its parts, the sole exception being given in the case of proper names, where the meaning is determined by the denotation.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Friedrich Ludwig</a:t>
            </a:r>
            <a:br>
              <a:rPr lang="en-US" dirty="0" smtClean="0"/>
            </a:br>
            <a:r>
              <a:rPr lang="en-US" dirty="0" err="1" smtClean="0"/>
              <a:t>Gottlob</a:t>
            </a:r>
            <a:r>
              <a:rPr lang="en-US" dirty="0" smtClean="0"/>
              <a:t> </a:t>
            </a:r>
            <a:r>
              <a:rPr lang="en-US" dirty="0" err="1" smtClean="0"/>
              <a:t>Frege</a:t>
            </a:r>
            <a:endParaRPr lang="en-US" dirty="0"/>
          </a:p>
        </p:txBody>
      </p:sp>
      <p:sp>
        <p:nvSpPr>
          <p:cNvPr id="5" name="Content Placeholder 4"/>
          <p:cNvSpPr>
            <a:spLocks noGrp="1"/>
          </p:cNvSpPr>
          <p:nvPr>
            <p:ph sz="half" idx="1"/>
          </p:nvPr>
        </p:nvSpPr>
        <p:spPr/>
        <p:txBody>
          <a:bodyPr>
            <a:normAutofit fontScale="92500" lnSpcReduction="10000"/>
          </a:bodyPr>
          <a:lstStyle/>
          <a:p>
            <a:r>
              <a:rPr lang="en-US" dirty="0" smtClean="0"/>
              <a:t>He was a German philosopher , mathematician and logician who taught at the University of Jena.</a:t>
            </a:r>
          </a:p>
          <a:p>
            <a:r>
              <a:rPr lang="en-US" dirty="0" err="1" smtClean="0"/>
              <a:t>Frege</a:t>
            </a:r>
            <a:r>
              <a:rPr lang="en-US" dirty="0" smtClean="0"/>
              <a:t> suggested that the terms of a language have both a sense and a denotation, i.e., that at least two semantic relations are required to explain the significance or meaning of the terms of a language. This idea has inspired research in the field for over a century and we discuss it in what follows. </a:t>
            </a:r>
            <a:endParaRPr lang="en-US" dirty="0"/>
          </a:p>
        </p:txBody>
      </p:sp>
      <p:pic>
        <p:nvPicPr>
          <p:cNvPr id="7" name="Content Placeholder 6" descr="frege.jpg"/>
          <p:cNvPicPr>
            <a:picLocks noGrp="1" noChangeAspect="1"/>
          </p:cNvPicPr>
          <p:nvPr>
            <p:ph sz="half" idx="2"/>
          </p:nvPr>
        </p:nvPicPr>
        <p:blipFill>
          <a:blip r:embed="rId2"/>
          <a:stretch>
            <a:fillRect/>
          </a:stretch>
        </p:blipFill>
        <p:spPr>
          <a:xfrm>
            <a:off x="4876800" y="2133600"/>
            <a:ext cx="3124199" cy="3657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Friedrich Ludwig</a:t>
            </a:r>
            <a:br>
              <a:rPr lang="en-US" dirty="0" smtClean="0"/>
            </a:br>
            <a:r>
              <a:rPr lang="en-US" dirty="0" err="1" smtClean="0"/>
              <a:t>Gottlob</a:t>
            </a:r>
            <a:r>
              <a:rPr lang="en-US" dirty="0" smtClean="0"/>
              <a:t> </a:t>
            </a:r>
            <a:r>
              <a:rPr lang="en-US" dirty="0" err="1" smtClean="0"/>
              <a:t>Frege</a:t>
            </a:r>
            <a:endParaRPr lang="en-US" dirty="0"/>
          </a:p>
        </p:txBody>
      </p:sp>
      <p:sp>
        <p:nvSpPr>
          <p:cNvPr id="6" name="Content Placeholder 5"/>
          <p:cNvSpPr>
            <a:spLocks noGrp="1"/>
          </p:cNvSpPr>
          <p:nvPr>
            <p:ph idx="1"/>
          </p:nvPr>
        </p:nvSpPr>
        <p:spPr/>
        <p:txBody>
          <a:bodyPr>
            <a:normAutofit fontScale="92500" lnSpcReduction="20000"/>
          </a:bodyPr>
          <a:lstStyle/>
          <a:p>
            <a:r>
              <a:rPr lang="en-US" dirty="0" err="1" smtClean="0"/>
              <a:t>Frege</a:t>
            </a:r>
            <a:r>
              <a:rPr lang="en-US" dirty="0" smtClean="0"/>
              <a:t> developed the theory of sense and denotation into a thoroughgoing philosophy of language. This philosophy can be explained, at least in outline, by considering a simple sentence such as ‘John loves Mary’. In </a:t>
            </a:r>
            <a:r>
              <a:rPr lang="en-US" dirty="0" err="1" smtClean="0"/>
              <a:t>Frege's</a:t>
            </a:r>
            <a:r>
              <a:rPr lang="en-US" dirty="0" smtClean="0"/>
              <a:t> view, the words ‘John’ and ‘Mary’ in this sentence are names, the expression ‘loves’ signifies a function, and, moreover, the sentence as a whole is a complex name. Each of these expressions has both a sense and a denotation. The sense and denotation of the names are basic; but sense and denotation of the sentence as a whole can be described in terms of the sense and denotation of the names and the way in which those words are arranged in the sentence alongside the expression ‘loves’.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Analytic Philosophy</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Analytic Philosophy </a:t>
            </a:r>
            <a:r>
              <a:rPr lang="en-US" dirty="0" smtClean="0"/>
              <a:t>has five major movements</a:t>
            </a:r>
          </a:p>
          <a:p>
            <a:pPr lvl="1"/>
            <a:r>
              <a:rPr lang="en-US" dirty="0" smtClean="0"/>
              <a:t>The </a:t>
            </a:r>
            <a:r>
              <a:rPr lang="en-US" b="1" dirty="0" smtClean="0"/>
              <a:t>Logical Realists </a:t>
            </a:r>
            <a:r>
              <a:rPr lang="en-US" dirty="0" smtClean="0"/>
              <a:t>were metaphysical realists. </a:t>
            </a:r>
          </a:p>
          <a:p>
            <a:pPr lvl="1"/>
            <a:r>
              <a:rPr lang="en-US" dirty="0" smtClean="0"/>
              <a:t>The </a:t>
            </a:r>
            <a:r>
              <a:rPr lang="en-US" b="1" dirty="0" smtClean="0"/>
              <a:t>Logical Positivists </a:t>
            </a:r>
            <a:r>
              <a:rPr lang="en-US" dirty="0" smtClean="0"/>
              <a:t>rejected metaphysics altogether. </a:t>
            </a:r>
            <a:endParaRPr lang="en-US" b="1" dirty="0" smtClean="0"/>
          </a:p>
          <a:p>
            <a:pPr lvl="1"/>
            <a:r>
              <a:rPr lang="en-US" dirty="0" smtClean="0"/>
              <a:t>The</a:t>
            </a:r>
            <a:r>
              <a:rPr lang="en-US" b="1" dirty="0" smtClean="0"/>
              <a:t> Ordinary Language Philosophers </a:t>
            </a:r>
            <a:r>
              <a:rPr lang="en-US" dirty="0" smtClean="0"/>
              <a:t>rejected metaphysics.  They also rejected the ideas of </a:t>
            </a:r>
            <a:r>
              <a:rPr lang="en-US" b="1" dirty="0" smtClean="0"/>
              <a:t>Logical Positivists</a:t>
            </a:r>
            <a:r>
              <a:rPr lang="en-US" dirty="0" smtClean="0"/>
              <a:t>.</a:t>
            </a:r>
            <a:endParaRPr lang="en-US" b="1" dirty="0" smtClean="0"/>
          </a:p>
          <a:p>
            <a:pPr lvl="1"/>
            <a:r>
              <a:rPr lang="en-US" b="1" dirty="0" smtClean="0"/>
              <a:t>Post- Positivist </a:t>
            </a:r>
            <a:r>
              <a:rPr lang="en-US" b="1" dirty="0" err="1" smtClean="0"/>
              <a:t>Physicalists</a:t>
            </a:r>
            <a:r>
              <a:rPr lang="en-US" b="1" dirty="0" smtClean="0"/>
              <a:t>- </a:t>
            </a:r>
            <a:r>
              <a:rPr lang="en-US" dirty="0" smtClean="0"/>
              <a:t>affirmed metaphysics (most were </a:t>
            </a:r>
            <a:r>
              <a:rPr lang="en-US" dirty="0" err="1" smtClean="0"/>
              <a:t>nominalists</a:t>
            </a:r>
            <a:r>
              <a:rPr lang="en-US" dirty="0" smtClean="0"/>
              <a:t>).  They rejected the ideas of the </a:t>
            </a:r>
            <a:r>
              <a:rPr lang="en-US" b="1" dirty="0" smtClean="0"/>
              <a:t>Logical Positivists </a:t>
            </a:r>
            <a:r>
              <a:rPr lang="en-US" dirty="0" smtClean="0"/>
              <a:t>and the </a:t>
            </a:r>
            <a:r>
              <a:rPr lang="en-US" b="1" dirty="0" smtClean="0"/>
              <a:t>Ordinary Language Philosophers</a:t>
            </a:r>
          </a:p>
          <a:p>
            <a:pPr lvl="1"/>
            <a:r>
              <a:rPr lang="en-US" b="1" dirty="0" smtClean="0"/>
              <a:t>Linguistic Essentialists-</a:t>
            </a:r>
            <a:r>
              <a:rPr lang="en-US" dirty="0" smtClean="0"/>
              <a:t> affirmed metaphysical realism and made philosophy of mind “first philosophy.” Philosophy of Mind or metaphysics replace philosophy of language as “</a:t>
            </a:r>
            <a:r>
              <a:rPr lang="en-US" b="1" dirty="0" smtClean="0"/>
              <a:t>first philosophy.”</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Analytic Philosophy</a:t>
            </a:r>
            <a:br>
              <a:rPr lang="en-US" dirty="0" smtClean="0"/>
            </a:br>
            <a:r>
              <a:rPr lang="en-US" dirty="0" smtClean="0"/>
              <a:t>Logical Realists</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Logical Realists </a:t>
            </a:r>
            <a:r>
              <a:rPr lang="en-US" dirty="0" smtClean="0"/>
              <a:t>began with G.E. Moore, who wrote </a:t>
            </a:r>
            <a:r>
              <a:rPr lang="en-US" b="1" i="1" dirty="0" smtClean="0"/>
              <a:t>Principia </a:t>
            </a:r>
            <a:r>
              <a:rPr lang="en-US" b="1" i="1" dirty="0" err="1" smtClean="0"/>
              <a:t>Ethica</a:t>
            </a:r>
            <a:endParaRPr lang="en-US" b="1" i="1" dirty="0" smtClean="0"/>
          </a:p>
          <a:p>
            <a:r>
              <a:rPr lang="en-US" dirty="0" smtClean="0"/>
              <a:t>Moore was followed by Bertrand Russell</a:t>
            </a:r>
          </a:p>
          <a:p>
            <a:r>
              <a:rPr lang="en-US" dirty="0" smtClean="0"/>
              <a:t>The early Ludwig Wittgenstein was a member of the Logical Realist group</a:t>
            </a:r>
          </a:p>
          <a:p>
            <a:pPr lvl="1"/>
            <a:r>
              <a:rPr lang="en-US" dirty="0" smtClean="0"/>
              <a:t>He was a student of Russell</a:t>
            </a:r>
          </a:p>
          <a:p>
            <a:pPr lvl="1"/>
            <a:r>
              <a:rPr lang="en-US" dirty="0" smtClean="0"/>
              <a:t>He wrote </a:t>
            </a:r>
            <a:r>
              <a:rPr lang="en-US" b="1" i="1" dirty="0" smtClean="0"/>
              <a:t>The </a:t>
            </a:r>
            <a:r>
              <a:rPr lang="en-US" b="1" i="1" dirty="0" err="1" smtClean="0"/>
              <a:t>Tractatus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Analytic Philosophy</a:t>
            </a:r>
            <a:br>
              <a:rPr lang="en-US" dirty="0" smtClean="0"/>
            </a:br>
            <a:r>
              <a:rPr lang="en-US" dirty="0" smtClean="0"/>
              <a:t>Logical Realists</a:t>
            </a:r>
            <a:endParaRPr lang="en-US" dirty="0"/>
          </a:p>
        </p:txBody>
      </p:sp>
      <p:sp>
        <p:nvSpPr>
          <p:cNvPr id="5" name="Content Placeholder 4"/>
          <p:cNvSpPr>
            <a:spLocks noGrp="1"/>
          </p:cNvSpPr>
          <p:nvPr>
            <p:ph sz="half" idx="1"/>
          </p:nvPr>
        </p:nvSpPr>
        <p:spPr/>
        <p:txBody>
          <a:bodyPr/>
          <a:lstStyle/>
          <a:p>
            <a:r>
              <a:rPr lang="en-US" dirty="0" smtClean="0"/>
              <a:t>Bertrand Russell was a </a:t>
            </a:r>
            <a:r>
              <a:rPr lang="en-US" b="1" dirty="0" smtClean="0"/>
              <a:t>Logical Realist</a:t>
            </a:r>
          </a:p>
          <a:p>
            <a:r>
              <a:rPr lang="en-US" b="1" dirty="0" smtClean="0"/>
              <a:t>He rejected </a:t>
            </a:r>
            <a:r>
              <a:rPr lang="en-US" b="1" dirty="0" err="1" smtClean="0"/>
              <a:t>Frege’s</a:t>
            </a:r>
            <a:r>
              <a:rPr lang="en-US" b="1" dirty="0" smtClean="0"/>
              <a:t> ideas.</a:t>
            </a:r>
          </a:p>
          <a:p>
            <a:r>
              <a:rPr lang="en-US" b="1" dirty="0" smtClean="0"/>
              <a:t>Direct Reference Theory of meaning- </a:t>
            </a:r>
            <a:r>
              <a:rPr lang="en-US" dirty="0" smtClean="0"/>
              <a:t>claims that the meaning of an expression lies in what it points out in the world.</a:t>
            </a:r>
            <a:endParaRPr lang="en-US" b="1" dirty="0" smtClean="0"/>
          </a:p>
          <a:p>
            <a:r>
              <a:rPr lang="en-US" dirty="0" smtClean="0"/>
              <a:t>Russell held to a correspondence theory of truth</a:t>
            </a:r>
            <a:endParaRPr lang="en-US" dirty="0"/>
          </a:p>
        </p:txBody>
      </p:sp>
      <p:pic>
        <p:nvPicPr>
          <p:cNvPr id="7" name="Content Placeholder 6" descr="bertrand russell.jpg"/>
          <p:cNvPicPr>
            <a:picLocks noGrp="1" noChangeAspect="1"/>
          </p:cNvPicPr>
          <p:nvPr>
            <p:ph sz="half" idx="2"/>
          </p:nvPr>
        </p:nvPicPr>
        <p:blipFill>
          <a:blip r:embed="rId2"/>
          <a:stretch>
            <a:fillRect/>
          </a:stretch>
        </p:blipFill>
        <p:spPr>
          <a:xfrm>
            <a:off x="5257800" y="2133600"/>
            <a:ext cx="2819399" cy="38100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Analytic Philosophy</a:t>
            </a:r>
            <a:br>
              <a:rPr lang="en-US" dirty="0" smtClean="0"/>
            </a:br>
            <a:r>
              <a:rPr lang="en-US" dirty="0" smtClean="0"/>
              <a:t>Logical Positivists</a:t>
            </a:r>
            <a:endParaRPr lang="en-US" dirty="0"/>
          </a:p>
        </p:txBody>
      </p:sp>
      <p:sp>
        <p:nvSpPr>
          <p:cNvPr id="3" name="Content Placeholder 2"/>
          <p:cNvSpPr>
            <a:spLocks noGrp="1"/>
          </p:cNvSpPr>
          <p:nvPr>
            <p:ph sz="half" idx="1"/>
          </p:nvPr>
        </p:nvSpPr>
        <p:spPr/>
        <p:txBody>
          <a:bodyPr/>
          <a:lstStyle/>
          <a:p>
            <a:r>
              <a:rPr lang="en-US" dirty="0" smtClean="0"/>
              <a:t>Alfred Jules Ayer was a </a:t>
            </a:r>
            <a:r>
              <a:rPr lang="en-US" b="1" dirty="0" smtClean="0"/>
              <a:t>Logical Positivist and rejected metaphysics.</a:t>
            </a:r>
          </a:p>
          <a:p>
            <a:r>
              <a:rPr lang="en-US" dirty="0" smtClean="0"/>
              <a:t>He wrote </a:t>
            </a:r>
            <a:r>
              <a:rPr lang="en-US" b="1" i="1" dirty="0" smtClean="0"/>
              <a:t>Language Truth and Logic</a:t>
            </a:r>
          </a:p>
          <a:p>
            <a:r>
              <a:rPr lang="en-US" b="1" dirty="0" smtClean="0"/>
              <a:t>Verification Principle- </a:t>
            </a:r>
            <a:r>
              <a:rPr lang="en-US" dirty="0" smtClean="0"/>
              <a:t>If something is not empirically verifiable it does not make sense to talk about it.</a:t>
            </a:r>
          </a:p>
          <a:p>
            <a:r>
              <a:rPr lang="en-US" dirty="0" smtClean="0"/>
              <a:t>Employed </a:t>
            </a:r>
            <a:r>
              <a:rPr lang="en-US" dirty="0" err="1" smtClean="0"/>
              <a:t>Tarski’s</a:t>
            </a:r>
            <a:r>
              <a:rPr lang="en-US" dirty="0" smtClean="0"/>
              <a:t> or the </a:t>
            </a:r>
            <a:r>
              <a:rPr lang="en-US" b="1" dirty="0" smtClean="0"/>
              <a:t>Semantic theory of truth</a:t>
            </a:r>
            <a:endParaRPr lang="en-US" b="1" dirty="0"/>
          </a:p>
        </p:txBody>
      </p:sp>
      <p:pic>
        <p:nvPicPr>
          <p:cNvPr id="5" name="Content Placeholder 4" descr="ayer.jpg"/>
          <p:cNvPicPr>
            <a:picLocks noGrp="1" noChangeAspect="1"/>
          </p:cNvPicPr>
          <p:nvPr>
            <p:ph sz="half" idx="2"/>
          </p:nvPr>
        </p:nvPicPr>
        <p:blipFill>
          <a:blip r:embed="rId2"/>
          <a:stretch>
            <a:fillRect/>
          </a:stretch>
        </p:blipFill>
        <p:spPr>
          <a:xfrm>
            <a:off x="5181600" y="2209800"/>
            <a:ext cx="2819400" cy="33528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3" name="Content Placeholder 2"/>
          <p:cNvSpPr>
            <a:spLocks noGrp="1"/>
          </p:cNvSpPr>
          <p:nvPr>
            <p:ph sz="half" idx="1"/>
          </p:nvPr>
        </p:nvSpPr>
        <p:spPr/>
        <p:txBody>
          <a:bodyPr>
            <a:normAutofit fontScale="92500"/>
          </a:bodyPr>
          <a:lstStyle/>
          <a:p>
            <a:r>
              <a:rPr lang="en-US" dirty="0" smtClean="0"/>
              <a:t>The later Ludwig Wittgenstein started the </a:t>
            </a:r>
            <a:r>
              <a:rPr lang="en-US" b="1" dirty="0" smtClean="0"/>
              <a:t>Ordinary Language Philosophy  (OLP) </a:t>
            </a:r>
            <a:r>
              <a:rPr lang="en-US" dirty="0" smtClean="0"/>
              <a:t>movement along with John Wisdom and others after he departed from the </a:t>
            </a:r>
            <a:r>
              <a:rPr lang="en-US" b="1" dirty="0" smtClean="0"/>
              <a:t>Logical Realists.</a:t>
            </a:r>
          </a:p>
          <a:p>
            <a:r>
              <a:rPr lang="en-US" b="1" dirty="0" smtClean="0"/>
              <a:t>He rejected his earlier ideas</a:t>
            </a:r>
          </a:p>
          <a:p>
            <a:r>
              <a:rPr lang="en-US" dirty="0" smtClean="0"/>
              <a:t>He wrote </a:t>
            </a:r>
            <a:r>
              <a:rPr lang="en-US" b="1" i="1" dirty="0" smtClean="0"/>
              <a:t>Philosophical Investigations</a:t>
            </a:r>
            <a:endParaRPr lang="en-US" b="1" dirty="0" smtClean="0"/>
          </a:p>
          <a:p>
            <a:r>
              <a:rPr lang="en-US" dirty="0" smtClean="0"/>
              <a:t>He argued that “meaning is use.”</a:t>
            </a:r>
          </a:p>
          <a:p>
            <a:endParaRPr lang="en-US" b="1" dirty="0" smtClean="0"/>
          </a:p>
          <a:p>
            <a:endParaRPr lang="en-US" dirty="0"/>
          </a:p>
        </p:txBody>
      </p:sp>
      <p:pic>
        <p:nvPicPr>
          <p:cNvPr id="5" name="Content Placeholder 4" descr="Wittgenstein2.jpg"/>
          <p:cNvPicPr>
            <a:picLocks noGrp="1" noChangeAspect="1"/>
          </p:cNvPicPr>
          <p:nvPr>
            <p:ph sz="half" idx="2"/>
          </p:nvPr>
        </p:nvPicPr>
        <p:blipFill>
          <a:blip r:embed="rId2"/>
          <a:stretch>
            <a:fillRect/>
          </a:stretch>
        </p:blipFill>
        <p:spPr>
          <a:xfrm>
            <a:off x="5263315" y="2070100"/>
            <a:ext cx="2424195" cy="3738563"/>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6" name="Content Placeholder 5"/>
          <p:cNvSpPr>
            <a:spLocks noGrp="1"/>
          </p:cNvSpPr>
          <p:nvPr>
            <p:ph idx="1"/>
          </p:nvPr>
        </p:nvSpPr>
        <p:spPr/>
        <p:txBody>
          <a:bodyPr>
            <a:normAutofit fontScale="92500"/>
          </a:bodyPr>
          <a:lstStyle/>
          <a:p>
            <a:r>
              <a:rPr lang="en-US" dirty="0" smtClean="0"/>
              <a:t>Philosophical problems arise from misunderstanding and misusing ordinary expressions.</a:t>
            </a:r>
          </a:p>
          <a:p>
            <a:r>
              <a:rPr lang="en-US" dirty="0" smtClean="0"/>
              <a:t>Philosophy is concerned with questions of conceptual necessity, rather than empirical or contingent matters</a:t>
            </a:r>
          </a:p>
          <a:p>
            <a:r>
              <a:rPr lang="en-US" dirty="0" smtClean="0"/>
              <a:t>Necessity is linguistic in origin</a:t>
            </a:r>
          </a:p>
          <a:p>
            <a:r>
              <a:rPr lang="en-US" dirty="0" smtClean="0"/>
              <a:t>They employed </a:t>
            </a:r>
            <a:r>
              <a:rPr lang="en-US" dirty="0" err="1" smtClean="0"/>
              <a:t>Tarki’s</a:t>
            </a:r>
            <a:r>
              <a:rPr lang="en-US" dirty="0" smtClean="0"/>
              <a:t> S</a:t>
            </a:r>
            <a:r>
              <a:rPr lang="en-US" b="1" dirty="0" smtClean="0"/>
              <a:t>emantic Theory of Truth</a:t>
            </a:r>
            <a:r>
              <a:rPr lang="en-US" dirty="0" smtClean="0"/>
              <a:t> and P.F. </a:t>
            </a:r>
            <a:r>
              <a:rPr lang="en-US" dirty="0" err="1" smtClean="0"/>
              <a:t>Strawson’s</a:t>
            </a:r>
            <a:r>
              <a:rPr lang="en-US" dirty="0" smtClean="0"/>
              <a:t> </a:t>
            </a:r>
            <a:r>
              <a:rPr lang="en-US" b="1" dirty="0" err="1" smtClean="0"/>
              <a:t>Performative</a:t>
            </a:r>
            <a:r>
              <a:rPr lang="en-US" b="1" dirty="0" smtClean="0"/>
              <a:t> Theory of Truth</a:t>
            </a:r>
          </a:p>
          <a:p>
            <a:r>
              <a:rPr lang="en-US" dirty="0" smtClean="0"/>
              <a:t>They rejected the </a:t>
            </a:r>
            <a:r>
              <a:rPr lang="en-US" b="1" dirty="0" smtClean="0"/>
              <a:t>Verification Principle </a:t>
            </a:r>
            <a:r>
              <a:rPr lang="en-US" dirty="0" smtClean="0"/>
              <a:t>of the </a:t>
            </a:r>
            <a:r>
              <a:rPr lang="en-US" b="1" dirty="0" smtClean="0"/>
              <a:t>Logical Positivists</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Distinctions</a:t>
            </a:r>
            <a:endParaRPr lang="en-US" dirty="0"/>
          </a:p>
        </p:txBody>
      </p:sp>
      <p:sp>
        <p:nvSpPr>
          <p:cNvPr id="3" name="Content Placeholder 2"/>
          <p:cNvSpPr>
            <a:spLocks noGrp="1"/>
          </p:cNvSpPr>
          <p:nvPr>
            <p:ph idx="1"/>
          </p:nvPr>
        </p:nvSpPr>
        <p:spPr/>
        <p:txBody>
          <a:bodyPr/>
          <a:lstStyle/>
          <a:p>
            <a:r>
              <a:rPr lang="en-US" b="1" dirty="0" smtClean="0"/>
              <a:t>Philosophy of Language-</a:t>
            </a:r>
            <a:r>
              <a:rPr lang="en-US" dirty="0" smtClean="0"/>
              <a:t> a philosophical investigation into the nature of language. </a:t>
            </a:r>
          </a:p>
          <a:p>
            <a:r>
              <a:rPr lang="en-US" b="1" dirty="0" smtClean="0"/>
              <a:t>Linguistics- </a:t>
            </a:r>
            <a:r>
              <a:rPr lang="en-US" dirty="0" smtClean="0"/>
              <a:t>the scientific study of language.</a:t>
            </a:r>
          </a:p>
          <a:p>
            <a:r>
              <a:rPr lang="en-US" b="1" dirty="0" smtClean="0"/>
              <a:t>Hermeneutics- </a:t>
            </a:r>
            <a:r>
              <a:rPr lang="en-US" dirty="0" smtClean="0"/>
              <a:t>is the art and science of interpretation. Philosophical hermeneutics attempts to relate interpretation with certainty. It is not really concerned with language.</a:t>
            </a:r>
          </a:p>
          <a:p>
            <a:r>
              <a:rPr lang="en-US" b="1" dirty="0" smtClean="0"/>
              <a:t>These three areas of study are not the same!</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4" name="Content Placeholder 3"/>
          <p:cNvSpPr>
            <a:spLocks noGrp="1"/>
          </p:cNvSpPr>
          <p:nvPr>
            <p:ph sz="half" idx="1"/>
          </p:nvPr>
        </p:nvSpPr>
        <p:spPr/>
        <p:txBody>
          <a:bodyPr>
            <a:normAutofit/>
          </a:bodyPr>
          <a:lstStyle/>
          <a:p>
            <a:r>
              <a:rPr lang="en-US" b="1" dirty="0" smtClean="0"/>
              <a:t>John </a:t>
            </a:r>
            <a:r>
              <a:rPr lang="en-US" b="1" dirty="0" err="1" smtClean="0"/>
              <a:t>Langshaw</a:t>
            </a:r>
            <a:r>
              <a:rPr lang="en-US" b="1" dirty="0" smtClean="0"/>
              <a:t> Austin</a:t>
            </a:r>
            <a:r>
              <a:rPr lang="en-US" dirty="0" smtClean="0"/>
              <a:t> (1911-1960) wrote </a:t>
            </a:r>
            <a:r>
              <a:rPr lang="en-US" b="1" i="1" dirty="0" smtClean="0"/>
              <a:t>How to do Things with Words</a:t>
            </a:r>
            <a:endParaRPr lang="en-US" dirty="0" smtClean="0"/>
          </a:p>
          <a:p>
            <a:r>
              <a:rPr lang="en-US" dirty="0" smtClean="0"/>
              <a:t>Austin is widely associated with the concept of the speech act and the idea that speech is itself a form of action. Consequently, in his understanding language is not just a passive practice of describing a given reality, but a particular practice to invent and affect those realities. </a:t>
            </a:r>
            <a:endParaRPr lang="en-US" dirty="0"/>
          </a:p>
        </p:txBody>
      </p:sp>
      <p:pic>
        <p:nvPicPr>
          <p:cNvPr id="6" name="Content Placeholder 5" descr="JLAustin.jpg"/>
          <p:cNvPicPr>
            <a:picLocks noGrp="1" noChangeAspect="1"/>
          </p:cNvPicPr>
          <p:nvPr>
            <p:ph sz="half" idx="2"/>
          </p:nvPr>
        </p:nvPicPr>
        <p:blipFill>
          <a:blip r:embed="rId2"/>
          <a:stretch>
            <a:fillRect/>
          </a:stretch>
        </p:blipFill>
        <p:spPr>
          <a:xfrm>
            <a:off x="5205413" y="2275681"/>
            <a:ext cx="2540000" cy="33274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6" name="Content Placeholder 5"/>
          <p:cNvSpPr>
            <a:spLocks noGrp="1"/>
          </p:cNvSpPr>
          <p:nvPr>
            <p:ph idx="1"/>
          </p:nvPr>
        </p:nvSpPr>
        <p:spPr/>
        <p:txBody>
          <a:bodyPr/>
          <a:lstStyle/>
          <a:p>
            <a:r>
              <a:rPr lang="en-US" dirty="0" smtClean="0"/>
              <a:t>Speech Acts include:</a:t>
            </a:r>
          </a:p>
          <a:p>
            <a:pPr lvl="1"/>
            <a:r>
              <a:rPr lang="en-US" b="1" dirty="0" smtClean="0"/>
              <a:t>Locutions-</a:t>
            </a:r>
            <a:r>
              <a:rPr lang="en-US" dirty="0" smtClean="0"/>
              <a:t>  uttering words (i.e., saying “hello”)</a:t>
            </a:r>
          </a:p>
          <a:p>
            <a:pPr lvl="1"/>
            <a:r>
              <a:rPr lang="en-US" b="1" dirty="0" smtClean="0"/>
              <a:t>Illocutions-</a:t>
            </a:r>
            <a:r>
              <a:rPr lang="en-US" dirty="0" smtClean="0"/>
              <a:t> what we do when we say something (i.e., greeting, promising, commanding)</a:t>
            </a:r>
          </a:p>
          <a:p>
            <a:pPr lvl="1"/>
            <a:r>
              <a:rPr lang="en-US" b="1" dirty="0" err="1" smtClean="0"/>
              <a:t>Perlocutions</a:t>
            </a:r>
            <a:r>
              <a:rPr lang="en-US" dirty="0" smtClean="0"/>
              <a:t>- what we bring about by saying something (i.e., persuading, surprising)</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3" name="Content Placeholder 2"/>
          <p:cNvSpPr>
            <a:spLocks noGrp="1"/>
          </p:cNvSpPr>
          <p:nvPr>
            <p:ph sz="half" idx="1"/>
          </p:nvPr>
        </p:nvSpPr>
        <p:spPr/>
        <p:txBody>
          <a:bodyPr>
            <a:normAutofit fontScale="92500" lnSpcReduction="20000"/>
          </a:bodyPr>
          <a:lstStyle/>
          <a:p>
            <a:r>
              <a:rPr lang="en-US" dirty="0" smtClean="0"/>
              <a:t>John Searle was a Ordinary Language Philosopher </a:t>
            </a:r>
          </a:p>
          <a:p>
            <a:r>
              <a:rPr lang="en-US" dirty="0" smtClean="0"/>
              <a:t>He worked with J.L. Austin on  Speech Act Theory</a:t>
            </a:r>
          </a:p>
          <a:p>
            <a:r>
              <a:rPr lang="en-US" b="1" dirty="0" smtClean="0"/>
              <a:t>The Mediated Reference Theory </a:t>
            </a:r>
            <a:r>
              <a:rPr lang="en-US" dirty="0" smtClean="0"/>
              <a:t>is a semantic theory that posits that words refer to something in the external world, but insists that there is more to the meaning of a name than simply the object to which it refers. </a:t>
            </a:r>
            <a:endParaRPr lang="en-US" b="1" dirty="0" smtClean="0"/>
          </a:p>
          <a:p>
            <a:r>
              <a:rPr lang="en-US" dirty="0" smtClean="0"/>
              <a:t>His recent works are in philosophy of mind because he was concerned with “intentionality.”</a:t>
            </a:r>
            <a:endParaRPr lang="en-US" dirty="0"/>
          </a:p>
        </p:txBody>
      </p:sp>
      <p:pic>
        <p:nvPicPr>
          <p:cNvPr id="5" name="Content Placeholder 4" descr="john searle.jpg"/>
          <p:cNvPicPr>
            <a:picLocks noGrp="1" noChangeAspect="1"/>
          </p:cNvPicPr>
          <p:nvPr>
            <p:ph sz="half" idx="2"/>
          </p:nvPr>
        </p:nvPicPr>
        <p:blipFill>
          <a:blip r:embed="rId2"/>
          <a:stretch>
            <a:fillRect/>
          </a:stretch>
        </p:blipFill>
        <p:spPr>
          <a:xfrm>
            <a:off x="5181600" y="2133600"/>
            <a:ext cx="3048000" cy="365760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6" name="Content Placeholder 5"/>
          <p:cNvSpPr>
            <a:spLocks noGrp="1"/>
          </p:cNvSpPr>
          <p:nvPr>
            <p:ph idx="1"/>
          </p:nvPr>
        </p:nvSpPr>
        <p:spPr/>
        <p:txBody>
          <a:bodyPr>
            <a:normAutofit fontScale="92500" lnSpcReduction="10000"/>
          </a:bodyPr>
          <a:lstStyle/>
          <a:p>
            <a:r>
              <a:rPr lang="en-US" b="1" dirty="0" smtClean="0"/>
              <a:t>Speech Act Theory </a:t>
            </a:r>
            <a:r>
              <a:rPr lang="en-US" dirty="0" smtClean="0"/>
              <a:t>fails to deal with intentionality.</a:t>
            </a:r>
          </a:p>
          <a:p>
            <a:r>
              <a:rPr lang="en-US" b="1" dirty="0" smtClean="0"/>
              <a:t>Speech Act Theory </a:t>
            </a:r>
            <a:r>
              <a:rPr lang="en-US" dirty="0" smtClean="0"/>
              <a:t>fails to deal with the problem of “truth conditionals.”</a:t>
            </a:r>
          </a:p>
          <a:p>
            <a:r>
              <a:rPr lang="en-US" b="1" dirty="0" smtClean="0"/>
              <a:t>Speech Act Theory </a:t>
            </a:r>
            <a:r>
              <a:rPr lang="en-US" dirty="0" smtClean="0"/>
              <a:t>fails to deal with compositionality</a:t>
            </a:r>
          </a:p>
          <a:p>
            <a:r>
              <a:rPr lang="en-US" b="1" dirty="0" smtClean="0"/>
              <a:t>Speech Act Theory </a:t>
            </a:r>
            <a:r>
              <a:rPr lang="en-US" dirty="0" smtClean="0"/>
              <a:t>does less that punctuation </a:t>
            </a:r>
          </a:p>
          <a:p>
            <a:r>
              <a:rPr lang="en-US" b="1" dirty="0" smtClean="0"/>
              <a:t>Speech Act Theory </a:t>
            </a:r>
            <a:r>
              <a:rPr lang="en-US" dirty="0" smtClean="0"/>
              <a:t>has nothing in common with </a:t>
            </a:r>
            <a:r>
              <a:rPr lang="en-US" b="1" dirty="0" smtClean="0"/>
              <a:t>Action Theory </a:t>
            </a:r>
            <a:r>
              <a:rPr lang="en-US" dirty="0" smtClean="0"/>
              <a:t>(the study of actions and events)</a:t>
            </a:r>
          </a:p>
          <a:p>
            <a:r>
              <a:rPr lang="en-US" b="1" dirty="0" smtClean="0"/>
              <a:t>Speech act theory </a:t>
            </a:r>
            <a:r>
              <a:rPr lang="en-US" dirty="0" smtClean="0"/>
              <a:t>should not be confused with </a:t>
            </a:r>
            <a:r>
              <a:rPr lang="en-US" b="1" dirty="0" smtClean="0"/>
              <a:t>speech acts</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4400" dirty="0" smtClean="0"/>
              <a:t>Analytic Philosophy</a:t>
            </a:r>
            <a:br>
              <a:rPr lang="en-US" sz="4400" dirty="0" smtClean="0"/>
            </a:br>
            <a:r>
              <a:rPr lang="en-US" sz="4400" dirty="0" smtClean="0"/>
              <a:t>Ordinary Language Philosophy</a:t>
            </a:r>
            <a:endParaRPr lang="en-US" sz="4400" dirty="0"/>
          </a:p>
        </p:txBody>
      </p:sp>
      <p:sp>
        <p:nvSpPr>
          <p:cNvPr id="5" name="Content Placeholder 4"/>
          <p:cNvSpPr>
            <a:spLocks noGrp="1"/>
          </p:cNvSpPr>
          <p:nvPr>
            <p:ph sz="half" idx="1"/>
          </p:nvPr>
        </p:nvSpPr>
        <p:spPr/>
        <p:txBody>
          <a:bodyPr>
            <a:normAutofit fontScale="92500" lnSpcReduction="10000"/>
          </a:bodyPr>
          <a:lstStyle/>
          <a:p>
            <a:r>
              <a:rPr lang="en-US" dirty="0" smtClean="0"/>
              <a:t>H.P. Grice held to the ideational theory of meaning.</a:t>
            </a:r>
          </a:p>
          <a:p>
            <a:r>
              <a:rPr lang="en-US" dirty="0" smtClean="0"/>
              <a:t>His main idea is called “</a:t>
            </a:r>
            <a:r>
              <a:rPr lang="en-US" b="1" dirty="0" smtClean="0"/>
              <a:t>Conversational </a:t>
            </a:r>
            <a:r>
              <a:rPr lang="en-US" b="1" dirty="0" err="1" smtClean="0"/>
              <a:t>Implicature</a:t>
            </a:r>
            <a:r>
              <a:rPr lang="en-US" b="1" dirty="0" smtClean="0"/>
              <a:t>.”</a:t>
            </a:r>
          </a:p>
          <a:p>
            <a:r>
              <a:rPr lang="en-US" dirty="0" smtClean="0"/>
              <a:t>Ordinary Language Philosophy came to an end in 1967 with his  lecture “Logic and Conversation” at Harvard University.</a:t>
            </a:r>
          </a:p>
          <a:p>
            <a:r>
              <a:rPr lang="en-US" dirty="0" smtClean="0"/>
              <a:t>He showed that meaning is not use and that a separate theory of semantics is required.</a:t>
            </a:r>
          </a:p>
          <a:p>
            <a:endParaRPr lang="en-US" dirty="0"/>
          </a:p>
        </p:txBody>
      </p:sp>
      <p:pic>
        <p:nvPicPr>
          <p:cNvPr id="7" name="Content Placeholder 6" descr="H.P. Grice.jpg"/>
          <p:cNvPicPr>
            <a:picLocks noGrp="1" noChangeAspect="1"/>
          </p:cNvPicPr>
          <p:nvPr>
            <p:ph sz="half" idx="2"/>
          </p:nvPr>
        </p:nvPicPr>
        <p:blipFill>
          <a:blip r:embed="rId2"/>
          <a:stretch>
            <a:fillRect/>
          </a:stretch>
        </p:blipFill>
        <p:spPr>
          <a:xfrm>
            <a:off x="4800600" y="1676400"/>
            <a:ext cx="3124200" cy="41148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Post- Positivist </a:t>
            </a:r>
            <a:r>
              <a:rPr lang="en-US" sz="4400" dirty="0" err="1" smtClean="0"/>
              <a:t>Physicalists</a:t>
            </a:r>
            <a:endParaRPr lang="en-US" sz="4400" dirty="0"/>
          </a:p>
        </p:txBody>
      </p:sp>
      <p:sp>
        <p:nvSpPr>
          <p:cNvPr id="3" name="Content Placeholder 2"/>
          <p:cNvSpPr>
            <a:spLocks noGrp="1"/>
          </p:cNvSpPr>
          <p:nvPr>
            <p:ph sz="half" idx="1"/>
          </p:nvPr>
        </p:nvSpPr>
        <p:spPr/>
        <p:txBody>
          <a:bodyPr/>
          <a:lstStyle/>
          <a:p>
            <a:r>
              <a:rPr lang="en-US" dirty="0" smtClean="0"/>
              <a:t>Willard Van </a:t>
            </a:r>
            <a:r>
              <a:rPr lang="en-US" dirty="0" err="1" smtClean="0"/>
              <a:t>Orman</a:t>
            </a:r>
            <a:r>
              <a:rPr lang="en-US" dirty="0" smtClean="0"/>
              <a:t> </a:t>
            </a:r>
            <a:r>
              <a:rPr lang="en-US" dirty="0" err="1" smtClean="0"/>
              <a:t>Quine</a:t>
            </a:r>
            <a:r>
              <a:rPr lang="en-US" dirty="0" smtClean="0"/>
              <a:t> was a leader in the Post-Positivist </a:t>
            </a:r>
            <a:r>
              <a:rPr lang="en-US" dirty="0" err="1" smtClean="0"/>
              <a:t>Physicalist</a:t>
            </a:r>
            <a:r>
              <a:rPr lang="en-US" dirty="0" smtClean="0"/>
              <a:t> movement. He taught at Harvard University.</a:t>
            </a:r>
          </a:p>
          <a:p>
            <a:r>
              <a:rPr lang="en-US" dirty="0" smtClean="0"/>
              <a:t>He was also a pragmatist.</a:t>
            </a:r>
          </a:p>
          <a:p>
            <a:r>
              <a:rPr lang="en-US" dirty="0" smtClean="0"/>
              <a:t>He destroyed the </a:t>
            </a:r>
            <a:r>
              <a:rPr lang="en-US" b="1" dirty="0" smtClean="0"/>
              <a:t>Logical Positivists</a:t>
            </a:r>
            <a:r>
              <a:rPr lang="en-US" dirty="0" smtClean="0"/>
              <a:t> with his article “The Two Dogmas of Empiricism.”</a:t>
            </a:r>
          </a:p>
          <a:p>
            <a:r>
              <a:rPr lang="en-US" dirty="0" smtClean="0"/>
              <a:t>He opposed the </a:t>
            </a:r>
            <a:r>
              <a:rPr lang="en-US" b="1" smtClean="0"/>
              <a:t>OLP </a:t>
            </a:r>
            <a:r>
              <a:rPr lang="en-US" smtClean="0"/>
              <a:t>movement.</a:t>
            </a:r>
            <a:endParaRPr lang="en-US" dirty="0"/>
          </a:p>
        </p:txBody>
      </p:sp>
      <p:pic>
        <p:nvPicPr>
          <p:cNvPr id="5" name="Content Placeholder 4" descr="WVO Quine.gif"/>
          <p:cNvPicPr>
            <a:picLocks noGrp="1" noChangeAspect="1"/>
          </p:cNvPicPr>
          <p:nvPr>
            <p:ph sz="half" idx="2"/>
          </p:nvPr>
        </p:nvPicPr>
        <p:blipFill>
          <a:blip r:embed="rId2"/>
          <a:stretch>
            <a:fillRect/>
          </a:stretch>
        </p:blipFill>
        <p:spPr>
          <a:xfrm>
            <a:off x="4724400" y="1905000"/>
            <a:ext cx="3505200" cy="4038600"/>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Post- Positivist </a:t>
            </a:r>
            <a:r>
              <a:rPr lang="en-US" sz="4400" dirty="0" err="1" smtClean="0"/>
              <a:t>Physicalists</a:t>
            </a:r>
            <a:endParaRPr lang="en-US" sz="4400" dirty="0"/>
          </a:p>
        </p:txBody>
      </p:sp>
      <p:sp>
        <p:nvSpPr>
          <p:cNvPr id="3" name="Content Placeholder 2"/>
          <p:cNvSpPr>
            <a:spLocks noGrp="1"/>
          </p:cNvSpPr>
          <p:nvPr>
            <p:ph sz="half" idx="1"/>
          </p:nvPr>
        </p:nvSpPr>
        <p:spPr/>
        <p:txBody>
          <a:bodyPr/>
          <a:lstStyle/>
          <a:p>
            <a:r>
              <a:rPr lang="en-US" dirty="0" smtClean="0"/>
              <a:t>Donald Davidson wrote the article “Truth and Meaning.”</a:t>
            </a:r>
          </a:p>
          <a:p>
            <a:r>
              <a:rPr lang="en-US" dirty="0" smtClean="0"/>
              <a:t>Davidson argued that "giving the meaning of a sentence" was equivalent to stating its truth conditions, so stimulating the modern work on truth conditional semantics.</a:t>
            </a:r>
            <a:endParaRPr lang="en-US" dirty="0"/>
          </a:p>
        </p:txBody>
      </p:sp>
      <p:pic>
        <p:nvPicPr>
          <p:cNvPr id="5" name="Content Placeholder 4" descr="davidson.jpg"/>
          <p:cNvPicPr>
            <a:picLocks noGrp="1" noChangeAspect="1"/>
          </p:cNvPicPr>
          <p:nvPr>
            <p:ph sz="half" idx="2"/>
          </p:nvPr>
        </p:nvPicPr>
        <p:blipFill>
          <a:blip r:embed="rId2"/>
          <a:stretch>
            <a:fillRect/>
          </a:stretch>
        </p:blipFill>
        <p:spPr>
          <a:xfrm>
            <a:off x="5410200" y="2057400"/>
            <a:ext cx="2590799" cy="373380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Analytic Philosophy</a:t>
            </a:r>
            <a:br>
              <a:rPr lang="en-US" sz="4400" dirty="0" smtClean="0"/>
            </a:br>
            <a:r>
              <a:rPr lang="en-US" sz="4400" dirty="0" smtClean="0"/>
              <a:t>Post- Positivist </a:t>
            </a:r>
            <a:r>
              <a:rPr lang="en-US" sz="4400" dirty="0" err="1" smtClean="0"/>
              <a:t>Physicalists</a:t>
            </a:r>
            <a:endParaRPr lang="en-US" sz="4400" dirty="0"/>
          </a:p>
        </p:txBody>
      </p:sp>
      <p:sp>
        <p:nvSpPr>
          <p:cNvPr id="3" name="Content Placeholder 2"/>
          <p:cNvSpPr>
            <a:spLocks noGrp="1"/>
          </p:cNvSpPr>
          <p:nvPr>
            <p:ph sz="half" idx="1"/>
          </p:nvPr>
        </p:nvSpPr>
        <p:spPr/>
        <p:txBody>
          <a:bodyPr>
            <a:normAutofit/>
          </a:bodyPr>
          <a:lstStyle/>
          <a:p>
            <a:r>
              <a:rPr lang="en-US" dirty="0" smtClean="0"/>
              <a:t>Hilary Putnam is a  moderate </a:t>
            </a:r>
            <a:r>
              <a:rPr lang="en-US" dirty="0" err="1" smtClean="0"/>
              <a:t>nominalist</a:t>
            </a:r>
            <a:r>
              <a:rPr lang="en-US" dirty="0" smtClean="0"/>
              <a:t> and pragmatist. </a:t>
            </a:r>
          </a:p>
          <a:p>
            <a:r>
              <a:rPr lang="en-US" dirty="0" smtClean="0"/>
              <a:t>He accepts material and efficient causation. Consequently, he holds to a </a:t>
            </a:r>
            <a:r>
              <a:rPr lang="en-US" b="1" dirty="0" smtClean="0"/>
              <a:t>Causal Theory of Meaning.</a:t>
            </a:r>
          </a:p>
          <a:p>
            <a:r>
              <a:rPr lang="en-US" dirty="0" smtClean="0"/>
              <a:t>He invented the term “semantic externalism.”</a:t>
            </a:r>
            <a:endParaRPr lang="en-US" dirty="0"/>
          </a:p>
        </p:txBody>
      </p:sp>
      <p:pic>
        <p:nvPicPr>
          <p:cNvPr id="5" name="Content Placeholder 4" descr="hilary putnam.jpg"/>
          <p:cNvPicPr>
            <a:picLocks noGrp="1" noChangeAspect="1"/>
          </p:cNvPicPr>
          <p:nvPr>
            <p:ph sz="half" idx="2"/>
          </p:nvPr>
        </p:nvPicPr>
        <p:blipFill>
          <a:blip r:embed="rId2"/>
          <a:stretch>
            <a:fillRect/>
          </a:stretch>
        </p:blipFill>
        <p:spPr>
          <a:xfrm>
            <a:off x="4724400" y="1905000"/>
            <a:ext cx="3276600" cy="3810000"/>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400" dirty="0" smtClean="0"/>
              <a:t>Analytic Philosophy</a:t>
            </a:r>
            <a:br>
              <a:rPr lang="en-US" sz="4400" dirty="0" smtClean="0"/>
            </a:br>
            <a:r>
              <a:rPr lang="en-US" sz="4400" dirty="0" smtClean="0"/>
              <a:t>Post- Positivist </a:t>
            </a:r>
            <a:r>
              <a:rPr lang="en-US" sz="4400" dirty="0" err="1" smtClean="0"/>
              <a:t>Physicalists</a:t>
            </a:r>
            <a:endParaRPr lang="en-US" sz="4400" dirty="0"/>
          </a:p>
        </p:txBody>
      </p:sp>
      <p:sp>
        <p:nvSpPr>
          <p:cNvPr id="6" name="Content Placeholder 5"/>
          <p:cNvSpPr>
            <a:spLocks noGrp="1"/>
          </p:cNvSpPr>
          <p:nvPr>
            <p:ph idx="1"/>
          </p:nvPr>
        </p:nvSpPr>
        <p:spPr/>
        <p:txBody>
          <a:bodyPr/>
          <a:lstStyle/>
          <a:p>
            <a:r>
              <a:rPr lang="en-US" dirty="0" smtClean="0"/>
              <a:t>Hilary Putnam is generally considered to have invented </a:t>
            </a:r>
            <a:r>
              <a:rPr lang="en-US" b="1" dirty="0" smtClean="0"/>
              <a:t>semantic externalism </a:t>
            </a:r>
            <a:r>
              <a:rPr lang="en-US" dirty="0" smtClean="0"/>
              <a:t>in his 1975 paper "The Meaning of 'Meaning'", and the Twin Earth thought experiment he employed there to argue for the position is frequently cited in arguments over externalism to this day.</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4800" dirty="0" smtClean="0"/>
              <a:t>Analytic Philosophy</a:t>
            </a:r>
            <a:br>
              <a:rPr lang="en-US" sz="4800" dirty="0" smtClean="0"/>
            </a:br>
            <a:r>
              <a:rPr lang="en-US" sz="4800" dirty="0" smtClean="0"/>
              <a:t>Linguistic Essentialists</a:t>
            </a:r>
            <a:endParaRPr lang="en-US" sz="4800" dirty="0"/>
          </a:p>
        </p:txBody>
      </p:sp>
      <p:sp>
        <p:nvSpPr>
          <p:cNvPr id="5" name="Content Placeholder 4"/>
          <p:cNvSpPr>
            <a:spLocks noGrp="1"/>
          </p:cNvSpPr>
          <p:nvPr>
            <p:ph sz="half" idx="1"/>
          </p:nvPr>
        </p:nvSpPr>
        <p:spPr/>
        <p:txBody>
          <a:bodyPr>
            <a:normAutofit fontScale="92500" lnSpcReduction="10000"/>
          </a:bodyPr>
          <a:lstStyle/>
          <a:p>
            <a:r>
              <a:rPr lang="en-US" dirty="0" smtClean="0"/>
              <a:t>Saul </a:t>
            </a:r>
            <a:r>
              <a:rPr lang="en-US" dirty="0" err="1" smtClean="0"/>
              <a:t>Kripke</a:t>
            </a:r>
            <a:r>
              <a:rPr lang="en-US" dirty="0" smtClean="0"/>
              <a:t> wrote </a:t>
            </a:r>
            <a:r>
              <a:rPr lang="en-US" b="1" i="1" dirty="0" smtClean="0"/>
              <a:t>Naming and Necessity.</a:t>
            </a:r>
            <a:r>
              <a:rPr lang="en-US" i="1" dirty="0" smtClean="0"/>
              <a:t> </a:t>
            </a:r>
            <a:r>
              <a:rPr lang="en-US" dirty="0" smtClean="0"/>
              <a:t> He related meaning to essences by the use of possible worlds. </a:t>
            </a:r>
          </a:p>
          <a:p>
            <a:r>
              <a:rPr lang="en-US" dirty="0" err="1" smtClean="0"/>
              <a:t>Kripke’s</a:t>
            </a:r>
            <a:r>
              <a:rPr lang="en-US" dirty="0" smtClean="0"/>
              <a:t> approach to these problems admit the use of intentions. </a:t>
            </a:r>
          </a:p>
          <a:p>
            <a:r>
              <a:rPr lang="en-US" dirty="0" smtClean="0"/>
              <a:t>Additionally, this method correlates intentions to states of affairs in the world and in possible worlds.</a:t>
            </a:r>
          </a:p>
          <a:p>
            <a:r>
              <a:rPr lang="en-US" dirty="0" smtClean="0"/>
              <a:t>He agrees with Mill and rejects  </a:t>
            </a:r>
            <a:r>
              <a:rPr lang="en-US" dirty="0" err="1" smtClean="0"/>
              <a:t>Frege’s</a:t>
            </a:r>
            <a:r>
              <a:rPr lang="en-US" dirty="0" smtClean="0"/>
              <a:t> ideas.</a:t>
            </a:r>
          </a:p>
          <a:p>
            <a:endParaRPr lang="en-US" dirty="0" smtClean="0"/>
          </a:p>
          <a:p>
            <a:endParaRPr lang="en-US" dirty="0"/>
          </a:p>
        </p:txBody>
      </p:sp>
      <p:pic>
        <p:nvPicPr>
          <p:cNvPr id="7" name="Content Placeholder 6" descr="kripke.jpg"/>
          <p:cNvPicPr>
            <a:picLocks noGrp="1" noChangeAspect="1"/>
          </p:cNvPicPr>
          <p:nvPr>
            <p:ph sz="half" idx="2"/>
          </p:nvPr>
        </p:nvPicPr>
        <p:blipFill>
          <a:blip r:embed="rId2"/>
          <a:stretch>
            <a:fillRect/>
          </a:stretch>
        </p:blipFill>
        <p:spPr>
          <a:xfrm>
            <a:off x="4953000" y="1905000"/>
            <a:ext cx="2895600" cy="38862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Continental Philosophy</a:t>
            </a:r>
            <a:endParaRPr lang="en-US" dirty="0"/>
          </a:p>
        </p:txBody>
      </p:sp>
      <p:sp>
        <p:nvSpPr>
          <p:cNvPr id="3" name="Content Placeholder 2"/>
          <p:cNvSpPr>
            <a:spLocks noGrp="1"/>
          </p:cNvSpPr>
          <p:nvPr>
            <p:ph idx="1"/>
          </p:nvPr>
        </p:nvSpPr>
        <p:spPr/>
        <p:txBody>
          <a:bodyPr>
            <a:normAutofit lnSpcReduction="10000"/>
          </a:bodyPr>
          <a:lstStyle/>
          <a:p>
            <a:r>
              <a:rPr lang="en-US" dirty="0" smtClean="0"/>
              <a:t>Continental Philosophy made no contributions to philosophy of language.</a:t>
            </a:r>
          </a:p>
          <a:p>
            <a:r>
              <a:rPr lang="en-US" dirty="0" smtClean="0"/>
              <a:t>Continental philosophy is concerned only with </a:t>
            </a:r>
            <a:r>
              <a:rPr lang="en-US" b="1" dirty="0" smtClean="0"/>
              <a:t>HERMENEUTICS. </a:t>
            </a:r>
            <a:r>
              <a:rPr lang="en-US" dirty="0" smtClean="0"/>
              <a:t>Continental Philosophy includes the following fields: </a:t>
            </a:r>
            <a:endParaRPr lang="en-US" b="1" dirty="0" smtClean="0"/>
          </a:p>
          <a:p>
            <a:pPr lvl="1"/>
            <a:r>
              <a:rPr lang="en-US" dirty="0" smtClean="0"/>
              <a:t>Existentialism</a:t>
            </a:r>
          </a:p>
          <a:p>
            <a:pPr lvl="1"/>
            <a:r>
              <a:rPr lang="en-US" dirty="0" smtClean="0"/>
              <a:t>Phenomenology</a:t>
            </a:r>
          </a:p>
          <a:p>
            <a:pPr lvl="1"/>
            <a:r>
              <a:rPr lang="en-US" dirty="0" smtClean="0"/>
              <a:t>Structuralism: includes semiotics</a:t>
            </a:r>
          </a:p>
          <a:p>
            <a:pPr lvl="1"/>
            <a:r>
              <a:rPr lang="en-US" dirty="0" smtClean="0"/>
              <a:t>Post- structuralism</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The Ontology of </a:t>
            </a:r>
            <a:br>
              <a:rPr lang="en-US" sz="4800" dirty="0" smtClean="0"/>
            </a:br>
            <a:r>
              <a:rPr lang="en-US" sz="4800" dirty="0" smtClean="0"/>
              <a:t>Philosophy of Language</a:t>
            </a:r>
            <a:endParaRPr lang="en-US" sz="4800" dirty="0"/>
          </a:p>
        </p:txBody>
      </p:sp>
      <p:sp>
        <p:nvSpPr>
          <p:cNvPr id="3" name="Content Placeholder 2"/>
          <p:cNvSpPr>
            <a:spLocks noGrp="1"/>
          </p:cNvSpPr>
          <p:nvPr>
            <p:ph idx="1"/>
          </p:nvPr>
        </p:nvSpPr>
        <p:spPr/>
        <p:txBody>
          <a:bodyPr>
            <a:normAutofit fontScale="92500"/>
          </a:bodyPr>
          <a:lstStyle/>
          <a:p>
            <a:r>
              <a:rPr lang="en-US" sz="2800" dirty="0" smtClean="0"/>
              <a:t>Philosophy of language is influenced by whether one is a metaphysical realist or </a:t>
            </a:r>
            <a:r>
              <a:rPr lang="en-US" sz="2800" dirty="0" err="1" smtClean="0"/>
              <a:t>nominalist</a:t>
            </a:r>
            <a:endParaRPr lang="en-US" sz="2800" dirty="0" smtClean="0"/>
          </a:p>
          <a:p>
            <a:r>
              <a:rPr lang="en-US" sz="2800" dirty="0" smtClean="0"/>
              <a:t>If one is a metaphysical realist he holds to externalism (moderate </a:t>
            </a:r>
            <a:r>
              <a:rPr lang="en-US" sz="2800" dirty="0" err="1" smtClean="0"/>
              <a:t>nominalists</a:t>
            </a:r>
            <a:r>
              <a:rPr lang="en-US" sz="2800" dirty="0" smtClean="0"/>
              <a:t> can also hold to externalism)</a:t>
            </a:r>
          </a:p>
          <a:p>
            <a:r>
              <a:rPr lang="en-US" sz="2800" dirty="0" smtClean="0"/>
              <a:t>If one is a metaphysical </a:t>
            </a:r>
            <a:r>
              <a:rPr lang="en-US" sz="2800" dirty="0" err="1" smtClean="0"/>
              <a:t>nominalist</a:t>
            </a:r>
            <a:r>
              <a:rPr lang="en-US" sz="2800" dirty="0" smtClean="0"/>
              <a:t> he is usually an </a:t>
            </a:r>
            <a:r>
              <a:rPr lang="en-US" sz="2800" dirty="0" err="1" smtClean="0"/>
              <a:t>internalist</a:t>
            </a:r>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The Ontology of </a:t>
            </a:r>
            <a:br>
              <a:rPr lang="en-US" sz="4800" dirty="0" smtClean="0"/>
            </a:br>
            <a:r>
              <a:rPr lang="en-US" sz="4800" dirty="0" smtClean="0"/>
              <a:t>Philosophy of Language</a:t>
            </a:r>
            <a:endParaRPr lang="en-US" sz="4800" dirty="0"/>
          </a:p>
        </p:txBody>
      </p:sp>
      <p:sp>
        <p:nvSpPr>
          <p:cNvPr id="3" name="Content Placeholder 2"/>
          <p:cNvSpPr>
            <a:spLocks noGrp="1"/>
          </p:cNvSpPr>
          <p:nvPr>
            <p:ph idx="1"/>
          </p:nvPr>
        </p:nvSpPr>
        <p:spPr/>
        <p:txBody>
          <a:bodyPr>
            <a:normAutofit/>
          </a:bodyPr>
          <a:lstStyle/>
          <a:p>
            <a:r>
              <a:rPr lang="en-US" sz="2400" dirty="0" smtClean="0"/>
              <a:t>The terms “</a:t>
            </a:r>
            <a:r>
              <a:rPr lang="en-US" sz="2400" b="1" dirty="0" err="1" smtClean="0"/>
              <a:t>internalism</a:t>
            </a:r>
            <a:r>
              <a:rPr lang="en-US" sz="2400" dirty="0" smtClean="0"/>
              <a:t>” and “</a:t>
            </a:r>
            <a:r>
              <a:rPr lang="en-US" sz="2400" b="1" dirty="0" smtClean="0"/>
              <a:t>externalism</a:t>
            </a:r>
            <a:r>
              <a:rPr lang="en-US" sz="2400" dirty="0" smtClean="0"/>
              <a:t>” come from philosophy of mind</a:t>
            </a:r>
          </a:p>
          <a:p>
            <a:r>
              <a:rPr lang="en-US" sz="2400" b="1" dirty="0" err="1" smtClean="0"/>
              <a:t>Internalism</a:t>
            </a:r>
            <a:r>
              <a:rPr lang="en-US" sz="2400" dirty="0" smtClean="0"/>
              <a:t> is the belief that the contents of our thoughts arise independently of an outside reality</a:t>
            </a:r>
          </a:p>
          <a:p>
            <a:r>
              <a:rPr lang="en-US" sz="2400" b="1" dirty="0" smtClean="0"/>
              <a:t>Externalism- </a:t>
            </a:r>
            <a:r>
              <a:rPr lang="en-US" sz="2400" dirty="0" smtClean="0"/>
              <a:t>is the belief that the contents of our thoughts arise at least partially from the world external to the individual.</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The Ontology of </a:t>
            </a:r>
            <a:br>
              <a:rPr lang="en-US" sz="4800" dirty="0" smtClean="0"/>
            </a:br>
            <a:r>
              <a:rPr lang="en-US" sz="4800" dirty="0" smtClean="0"/>
              <a:t>Philosophy of Language</a:t>
            </a:r>
            <a:endParaRPr lang="en-US" sz="4800" dirty="0"/>
          </a:p>
        </p:txBody>
      </p:sp>
      <p:sp>
        <p:nvSpPr>
          <p:cNvPr id="3" name="Content Placeholder 2"/>
          <p:cNvSpPr>
            <a:spLocks noGrp="1"/>
          </p:cNvSpPr>
          <p:nvPr>
            <p:ph idx="1"/>
          </p:nvPr>
        </p:nvSpPr>
        <p:spPr/>
        <p:txBody>
          <a:bodyPr>
            <a:normAutofit fontScale="92500" lnSpcReduction="10000"/>
          </a:bodyPr>
          <a:lstStyle/>
          <a:p>
            <a:r>
              <a:rPr lang="en-US" sz="2400" dirty="0" smtClean="0"/>
              <a:t>Most philosophers are metaphysical </a:t>
            </a:r>
            <a:r>
              <a:rPr lang="en-US" sz="2400" dirty="0" err="1" smtClean="0"/>
              <a:t>nominalists</a:t>
            </a:r>
            <a:r>
              <a:rPr lang="en-US" sz="2400" dirty="0" smtClean="0"/>
              <a:t>.</a:t>
            </a:r>
          </a:p>
          <a:p>
            <a:r>
              <a:rPr lang="en-US" sz="2400" dirty="0" smtClean="0"/>
              <a:t>Most approaches taken in philosophy of language have been dominated by </a:t>
            </a:r>
            <a:r>
              <a:rPr lang="en-US" sz="2400" dirty="0" err="1" smtClean="0"/>
              <a:t>nominalists</a:t>
            </a:r>
            <a:r>
              <a:rPr lang="en-US" sz="2400" dirty="0" smtClean="0"/>
              <a:t>.</a:t>
            </a:r>
          </a:p>
          <a:p>
            <a:r>
              <a:rPr lang="en-US" sz="2400" dirty="0" smtClean="0"/>
              <a:t>Some approaches to philosophy of language are characterized by  </a:t>
            </a:r>
            <a:r>
              <a:rPr lang="en-US" sz="2400" b="1" dirty="0" smtClean="0"/>
              <a:t>semantic </a:t>
            </a:r>
            <a:r>
              <a:rPr lang="en-US" sz="2400" b="1" dirty="0" err="1" smtClean="0"/>
              <a:t>internalism</a:t>
            </a:r>
            <a:r>
              <a:rPr lang="en-US" sz="2400" b="1" dirty="0" smtClean="0"/>
              <a:t>.</a:t>
            </a:r>
          </a:p>
          <a:p>
            <a:r>
              <a:rPr lang="en-US" sz="2400" dirty="0" smtClean="0"/>
              <a:t>The Contemporary scene in philosophy of language is dominated by </a:t>
            </a:r>
            <a:r>
              <a:rPr lang="en-US" sz="2400" b="1" dirty="0" smtClean="0"/>
              <a:t>semantic externalism </a:t>
            </a:r>
            <a:r>
              <a:rPr lang="en-US" sz="2400" dirty="0" smtClean="0"/>
              <a:t>because of the reaffirmation of metaphysics by the </a:t>
            </a:r>
            <a:r>
              <a:rPr lang="en-US" sz="2400" b="1" dirty="0" smtClean="0"/>
              <a:t>PPP</a:t>
            </a:r>
            <a:r>
              <a:rPr lang="en-US" sz="2400" dirty="0" smtClean="0"/>
              <a:t> and the </a:t>
            </a:r>
            <a:r>
              <a:rPr lang="en-US" sz="2400" b="1" dirty="0" smtClean="0"/>
              <a:t>LE</a:t>
            </a:r>
            <a:r>
              <a:rPr lang="en-US"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a:t>
            </a:r>
            <a:r>
              <a:rPr lang="en-US" dirty="0" err="1" smtClean="0"/>
              <a:t>Internalism</a:t>
            </a:r>
            <a:endParaRPr lang="en-US" dirty="0"/>
          </a:p>
        </p:txBody>
      </p:sp>
      <p:sp>
        <p:nvSpPr>
          <p:cNvPr id="3" name="Content Placeholder 2"/>
          <p:cNvSpPr>
            <a:spLocks noGrp="1"/>
          </p:cNvSpPr>
          <p:nvPr>
            <p:ph idx="1"/>
          </p:nvPr>
        </p:nvSpPr>
        <p:spPr/>
        <p:txBody>
          <a:bodyPr>
            <a:normAutofit/>
          </a:bodyPr>
          <a:lstStyle/>
          <a:p>
            <a:r>
              <a:rPr lang="en-US" b="1" dirty="0" smtClean="0"/>
              <a:t>Semantic </a:t>
            </a:r>
            <a:r>
              <a:rPr lang="en-US" b="1" dirty="0" err="1" smtClean="0"/>
              <a:t>internalism</a:t>
            </a:r>
            <a:r>
              <a:rPr lang="en-US" b="1" dirty="0" smtClean="0"/>
              <a:t> </a:t>
            </a:r>
            <a:r>
              <a:rPr lang="en-US" dirty="0" smtClean="0"/>
              <a:t>suggests that the contents of our minds is the only source for meaning and language.</a:t>
            </a:r>
          </a:p>
          <a:p>
            <a:r>
              <a:rPr lang="en-US" dirty="0" smtClean="0"/>
              <a:t>The British Empiricists held to a form of semantic </a:t>
            </a:r>
            <a:r>
              <a:rPr lang="en-US" dirty="0" err="1" smtClean="0"/>
              <a:t>internalism</a:t>
            </a:r>
            <a:r>
              <a:rPr lang="en-US" dirty="0" smtClean="0"/>
              <a:t> known as the </a:t>
            </a:r>
            <a:r>
              <a:rPr lang="en-US" b="1" dirty="0" smtClean="0"/>
              <a:t>ideational theory of meaning</a:t>
            </a:r>
            <a:r>
              <a:rPr lang="en-US" dirty="0" smtClean="0"/>
              <a:t>. </a:t>
            </a:r>
          </a:p>
          <a:p>
            <a:r>
              <a:rPr lang="en-US" dirty="0" smtClean="0"/>
              <a:t>Semantic </a:t>
            </a:r>
            <a:r>
              <a:rPr lang="en-US" dirty="0" err="1" smtClean="0"/>
              <a:t>internalism</a:t>
            </a:r>
            <a:r>
              <a:rPr lang="en-US" dirty="0" smtClean="0"/>
              <a:t> is consistent with metaphysical </a:t>
            </a:r>
            <a:r>
              <a:rPr lang="en-US" dirty="0" err="1" smtClean="0"/>
              <a:t>nominalism</a:t>
            </a:r>
            <a:r>
              <a:rPr lang="en-US" dirty="0" smtClean="0"/>
              <a:t> and is not compatible with a correspondence theory of truth.</a:t>
            </a:r>
          </a:p>
          <a:p>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a:t>
            </a:r>
            <a:r>
              <a:rPr lang="en-US" dirty="0" err="1" smtClean="0"/>
              <a:t>Internalism</a:t>
            </a:r>
            <a:endParaRPr lang="en-US" dirty="0"/>
          </a:p>
        </p:txBody>
      </p:sp>
      <p:sp>
        <p:nvSpPr>
          <p:cNvPr id="3" name="Content Placeholder 2"/>
          <p:cNvSpPr>
            <a:spLocks noGrp="1"/>
          </p:cNvSpPr>
          <p:nvPr>
            <p:ph idx="1"/>
          </p:nvPr>
        </p:nvSpPr>
        <p:spPr/>
        <p:txBody>
          <a:bodyPr/>
          <a:lstStyle/>
          <a:p>
            <a:r>
              <a:rPr lang="en-US" dirty="0" smtClean="0"/>
              <a:t>There are a few reasons that semantic </a:t>
            </a:r>
            <a:r>
              <a:rPr lang="en-US" dirty="0" err="1" smtClean="0"/>
              <a:t>internalism</a:t>
            </a:r>
            <a:r>
              <a:rPr lang="en-US" dirty="0" smtClean="0"/>
              <a:t> and the </a:t>
            </a:r>
            <a:r>
              <a:rPr lang="en-US" b="1" dirty="0" smtClean="0"/>
              <a:t>ideational theory of meaning </a:t>
            </a:r>
            <a:r>
              <a:rPr lang="en-US" dirty="0" smtClean="0"/>
              <a:t>is the minority view. William </a:t>
            </a:r>
            <a:r>
              <a:rPr lang="en-US" dirty="0" err="1" smtClean="0"/>
              <a:t>Lycan</a:t>
            </a:r>
            <a:r>
              <a:rPr lang="en-US" dirty="0" smtClean="0"/>
              <a:t> notes that there is no clear explanation of the kind of mental entity that an idea is. He then notes that there are too many words that have no mental images attached to them. Some meaningful sentences do not actually present any idea. Finally, there is the problem of subjectivity.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Externalism</a:t>
            </a:r>
            <a:endParaRPr lang="en-US" dirty="0"/>
          </a:p>
        </p:txBody>
      </p:sp>
      <p:sp>
        <p:nvSpPr>
          <p:cNvPr id="3" name="Content Placeholder 2"/>
          <p:cNvSpPr>
            <a:spLocks noGrp="1"/>
          </p:cNvSpPr>
          <p:nvPr>
            <p:ph idx="1"/>
          </p:nvPr>
        </p:nvSpPr>
        <p:spPr/>
        <p:txBody>
          <a:bodyPr>
            <a:normAutofit/>
          </a:bodyPr>
          <a:lstStyle/>
          <a:p>
            <a:r>
              <a:rPr lang="en-US" b="1" dirty="0" smtClean="0"/>
              <a:t>Semantic externalism-</a:t>
            </a:r>
            <a:r>
              <a:rPr lang="en-US" dirty="0" smtClean="0"/>
              <a:t> suggests that the content of our minds and languages is at least in part due to things external to the individual.  An example of semantic externalism can be seen in the work of the Linguistic Essentialists. Semantic externalism is consistent with metaphysical realism and a correspondence theory of truth</a:t>
            </a:r>
          </a:p>
          <a:p>
            <a:r>
              <a:rPr lang="en-US" b="1" dirty="0" smtClean="0"/>
              <a:t>Causal Theory of Meaning-</a:t>
            </a:r>
            <a:r>
              <a:rPr lang="en-US" dirty="0" smtClean="0"/>
              <a:t>A theory of meaning based on the work of Saul </a:t>
            </a:r>
            <a:r>
              <a:rPr lang="en-US" dirty="0" err="1" smtClean="0"/>
              <a:t>Kripke</a:t>
            </a:r>
            <a:r>
              <a:rPr lang="en-US" dirty="0" smtClean="0"/>
              <a:t> (</a:t>
            </a:r>
            <a:r>
              <a:rPr lang="en-US" i="1" dirty="0" smtClean="0"/>
              <a:t>Naming and Necessity</a:t>
            </a:r>
            <a:r>
              <a:rPr lang="en-US" dirty="0" smtClean="0"/>
              <a:t>).   This approach relates metaphysical essences, with intentions and meaning.</a:t>
            </a:r>
          </a:p>
          <a:p>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Semantic Externalism</a:t>
            </a:r>
            <a:endParaRPr lang="en-US" dirty="0"/>
          </a:p>
        </p:txBody>
      </p:sp>
      <p:sp>
        <p:nvSpPr>
          <p:cNvPr id="6" name="Content Placeholder 5"/>
          <p:cNvSpPr>
            <a:spLocks noGrp="1"/>
          </p:cNvSpPr>
          <p:nvPr>
            <p:ph idx="1"/>
          </p:nvPr>
        </p:nvSpPr>
        <p:spPr/>
        <p:txBody>
          <a:bodyPr>
            <a:normAutofit/>
          </a:bodyPr>
          <a:lstStyle/>
          <a:p>
            <a:r>
              <a:rPr lang="en-US" dirty="0" smtClean="0"/>
              <a:t>The contemporary scene in philosophy of language is still attempting to employ the ideas of </a:t>
            </a:r>
            <a:r>
              <a:rPr lang="en-US" dirty="0" err="1" smtClean="0"/>
              <a:t>Kripke</a:t>
            </a:r>
            <a:r>
              <a:rPr lang="en-US" dirty="0" smtClean="0"/>
              <a:t> and Putnam. In other words, The project that these men started has yet to be finished. </a:t>
            </a:r>
          </a:p>
          <a:p>
            <a:r>
              <a:rPr lang="en-US" dirty="0" smtClean="0"/>
              <a:t>Semantic externalism also allows for the meaning being employed with possible worlds. This includes the ideas of </a:t>
            </a:r>
            <a:r>
              <a:rPr lang="en-US" b="1" dirty="0" err="1" smtClean="0"/>
              <a:t>intensionality</a:t>
            </a:r>
            <a:r>
              <a:rPr lang="en-US" dirty="0" smtClean="0"/>
              <a:t> and </a:t>
            </a:r>
            <a:r>
              <a:rPr lang="en-US" b="1" dirty="0" smtClean="0"/>
              <a:t>extensionality</a:t>
            </a:r>
            <a:r>
              <a:rPr lang="en-US" dirty="0" smtClean="0"/>
              <a:t>. These terms have a different meaning from the way that they are employed in philosophy of mind.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Externalism</a:t>
            </a:r>
            <a:endParaRPr lang="en-US" dirty="0"/>
          </a:p>
        </p:txBody>
      </p:sp>
      <p:sp>
        <p:nvSpPr>
          <p:cNvPr id="3" name="Content Placeholder 2"/>
          <p:cNvSpPr>
            <a:spLocks noGrp="1"/>
          </p:cNvSpPr>
          <p:nvPr>
            <p:ph idx="1"/>
          </p:nvPr>
        </p:nvSpPr>
        <p:spPr/>
        <p:txBody>
          <a:bodyPr>
            <a:normAutofit fontScale="92500"/>
          </a:bodyPr>
          <a:lstStyle/>
          <a:p>
            <a:r>
              <a:rPr lang="en-US" b="1" dirty="0" smtClean="0"/>
              <a:t>Intension </a:t>
            </a:r>
            <a:r>
              <a:rPr lang="en-US" dirty="0" smtClean="0"/>
              <a:t>refers to the set of all </a:t>
            </a:r>
            <a:r>
              <a:rPr lang="en-US" i="1" dirty="0" smtClean="0"/>
              <a:t>possible</a:t>
            </a:r>
            <a:r>
              <a:rPr lang="en-US" dirty="0" smtClean="0"/>
              <a:t> things a word or phrase </a:t>
            </a:r>
            <a:r>
              <a:rPr lang="en-US" i="1" dirty="0" smtClean="0"/>
              <a:t>could</a:t>
            </a:r>
            <a:r>
              <a:rPr lang="en-US" dirty="0" smtClean="0"/>
              <a:t> describe. An </a:t>
            </a:r>
            <a:r>
              <a:rPr lang="en-US" b="1" dirty="0" smtClean="0"/>
              <a:t>intension</a:t>
            </a:r>
            <a:r>
              <a:rPr lang="en-US" dirty="0" smtClean="0"/>
              <a:t> is any property or quality connoted by a word, phrase or other symbol.  </a:t>
            </a:r>
          </a:p>
          <a:p>
            <a:r>
              <a:rPr lang="en-US" b="1" dirty="0" smtClean="0"/>
              <a:t>Extension</a:t>
            </a:r>
            <a:r>
              <a:rPr lang="en-US" dirty="0" smtClean="0"/>
              <a:t>- refers to the set of all </a:t>
            </a:r>
            <a:r>
              <a:rPr lang="en-US" i="1" dirty="0" smtClean="0"/>
              <a:t>actual</a:t>
            </a:r>
            <a:r>
              <a:rPr lang="en-US" dirty="0" smtClean="0"/>
              <a:t> things the word describes. In other words, Extension concerns the  denotation of a word. </a:t>
            </a:r>
          </a:p>
          <a:p>
            <a:r>
              <a:rPr lang="en-US" dirty="0" smtClean="0"/>
              <a:t>The </a:t>
            </a:r>
            <a:r>
              <a:rPr lang="en-US" b="1" dirty="0" smtClean="0"/>
              <a:t>intension</a:t>
            </a:r>
            <a:r>
              <a:rPr lang="en-US" dirty="0" smtClean="0"/>
              <a:t> of dog, is like a platonic form or universal that can refer to any concept of dog in any possible world. However, the </a:t>
            </a:r>
            <a:r>
              <a:rPr lang="en-US" b="1" dirty="0" smtClean="0"/>
              <a:t>extension</a:t>
            </a:r>
            <a:r>
              <a:rPr lang="en-US" dirty="0" smtClean="0"/>
              <a:t> of dog refers only to all actual dogs that have ever, or will ever exist.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Externalism</a:t>
            </a:r>
            <a:endParaRPr lang="en-US" dirty="0"/>
          </a:p>
        </p:txBody>
      </p:sp>
      <p:sp>
        <p:nvSpPr>
          <p:cNvPr id="3" name="Content Placeholder 2"/>
          <p:cNvSpPr>
            <a:spLocks noGrp="1"/>
          </p:cNvSpPr>
          <p:nvPr>
            <p:ph idx="1"/>
          </p:nvPr>
        </p:nvSpPr>
        <p:spPr/>
        <p:txBody>
          <a:bodyPr/>
          <a:lstStyle/>
          <a:p>
            <a:r>
              <a:rPr lang="en-US" dirty="0" smtClean="0"/>
              <a:t>Another example of this  For an example of </a:t>
            </a:r>
            <a:r>
              <a:rPr lang="en-US" b="1" dirty="0" smtClean="0"/>
              <a:t>extension</a:t>
            </a:r>
            <a:r>
              <a:rPr lang="en-US" dirty="0" smtClean="0"/>
              <a:t>, consider that Bruce Wayne is also the Batman, the Detective and the Dark Knight. But if we are viewing Bruce Wayne by </a:t>
            </a:r>
            <a:r>
              <a:rPr lang="en-US" b="1" dirty="0" smtClean="0"/>
              <a:t>intension</a:t>
            </a:r>
            <a:r>
              <a:rPr lang="en-US" dirty="0" smtClean="0"/>
              <a:t>, we do not mean any of these other names or identities. </a:t>
            </a:r>
          </a:p>
          <a:p>
            <a:r>
              <a:rPr lang="en-US" b="1" dirty="0" err="1" smtClean="0"/>
              <a:t>Intensionality</a:t>
            </a:r>
            <a:r>
              <a:rPr lang="en-US" dirty="0" smtClean="0"/>
              <a:t> involves connotation, while </a:t>
            </a:r>
            <a:r>
              <a:rPr lang="en-US" b="1" dirty="0" smtClean="0"/>
              <a:t>extensionality </a:t>
            </a:r>
            <a:r>
              <a:rPr lang="en-US" dirty="0" smtClean="0"/>
              <a:t>involves denotation.</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Externalism</a:t>
            </a:r>
            <a:endParaRPr lang="en-US" dirty="0"/>
          </a:p>
        </p:txBody>
      </p:sp>
      <p:sp>
        <p:nvSpPr>
          <p:cNvPr id="3" name="Content Placeholder 2"/>
          <p:cNvSpPr>
            <a:spLocks noGrp="1"/>
          </p:cNvSpPr>
          <p:nvPr>
            <p:ph idx="1"/>
          </p:nvPr>
        </p:nvSpPr>
        <p:spPr/>
        <p:txBody>
          <a:bodyPr>
            <a:normAutofit/>
          </a:bodyPr>
          <a:lstStyle/>
          <a:p>
            <a:r>
              <a:rPr lang="en-US" b="1" dirty="0" smtClean="0"/>
              <a:t>Linguistic semantic </a:t>
            </a:r>
            <a:r>
              <a:rPr lang="en-US" b="1" dirty="0" smtClean="0"/>
              <a:t>externalism- </a:t>
            </a:r>
            <a:r>
              <a:rPr lang="en-US" dirty="0" smtClean="0"/>
              <a:t>the meaning of a word is environmentally determined. </a:t>
            </a:r>
          </a:p>
          <a:p>
            <a:r>
              <a:rPr lang="en-US" b="1" dirty="0" smtClean="0"/>
              <a:t>Cognitive semantic externalism- </a:t>
            </a:r>
            <a:r>
              <a:rPr lang="en-US" dirty="0" smtClean="0"/>
              <a:t>concepts (or contents) are available to a thinker </a:t>
            </a:r>
            <a:r>
              <a:rPr lang="en-US" dirty="0" smtClean="0"/>
              <a:t>are </a:t>
            </a:r>
            <a:r>
              <a:rPr lang="en-US" dirty="0" smtClean="0"/>
              <a:t>determined by their environment, or their relation to their environment.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Major Divisions in Philosophy of Language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Both </a:t>
            </a:r>
            <a:r>
              <a:rPr lang="en-US" b="1" dirty="0" smtClean="0"/>
              <a:t>Philosophy of Language </a:t>
            </a:r>
            <a:r>
              <a:rPr lang="en-US" dirty="0" smtClean="0"/>
              <a:t>and </a:t>
            </a:r>
            <a:r>
              <a:rPr lang="en-US" b="1" dirty="0" smtClean="0"/>
              <a:t>Linguistics </a:t>
            </a:r>
            <a:r>
              <a:rPr lang="en-US" dirty="0" smtClean="0"/>
              <a:t>encompass a number of sub-fields, such as: </a:t>
            </a:r>
          </a:p>
          <a:p>
            <a:r>
              <a:rPr lang="en-US" b="1" dirty="0" smtClean="0"/>
              <a:t>Syntax-</a:t>
            </a:r>
            <a:r>
              <a:rPr lang="en-US" dirty="0" smtClean="0"/>
              <a:t> language structure or grammar </a:t>
            </a:r>
          </a:p>
          <a:p>
            <a:r>
              <a:rPr lang="en-US" b="1" dirty="0" smtClean="0"/>
              <a:t>Semantics</a:t>
            </a:r>
            <a:r>
              <a:rPr lang="en-US" dirty="0" smtClean="0"/>
              <a:t> - covers the meaning of sentences and phrases. But there is more to meaning than can be gained from semantics. </a:t>
            </a:r>
          </a:p>
          <a:p>
            <a:r>
              <a:rPr lang="en-US" b="1" dirty="0" smtClean="0"/>
              <a:t>Pragmatics- </a:t>
            </a:r>
            <a:r>
              <a:rPr lang="en-US" dirty="0" smtClean="0"/>
              <a:t>the study of meaning in different contexts. Pragmatics attempts to discover the different ways in which social context influences what a speaker says and what the hearer understands. For example; word choice, facial expression, posture, vocal tone and situation all influence the meaning of a sentence or phrase.  Speech acts are one area of study in pragmatics.</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Semantic Externalism and Philosophy of Mind</a:t>
            </a:r>
            <a:endParaRPr lang="en-US" dirty="0"/>
          </a:p>
        </p:txBody>
      </p:sp>
      <p:sp>
        <p:nvSpPr>
          <p:cNvPr id="5" name="Content Placeholder 4"/>
          <p:cNvSpPr>
            <a:spLocks noGrp="1"/>
          </p:cNvSpPr>
          <p:nvPr>
            <p:ph sz="half" idx="1"/>
          </p:nvPr>
        </p:nvSpPr>
        <p:spPr/>
        <p:txBody>
          <a:bodyPr>
            <a:normAutofit fontScale="92500" lnSpcReduction="20000"/>
          </a:bodyPr>
          <a:lstStyle/>
          <a:p>
            <a:r>
              <a:rPr lang="en-US" b="1" dirty="0" smtClean="0"/>
              <a:t>Jerry Fodor </a:t>
            </a:r>
            <a:r>
              <a:rPr lang="en-US" dirty="0" smtClean="0"/>
              <a:t>is a philosopher of mind and language. His contributions in this area include the  </a:t>
            </a:r>
            <a:r>
              <a:rPr lang="en-US" b="1" dirty="0" smtClean="0"/>
              <a:t>Asymmetric Causal Theory of Reference</a:t>
            </a:r>
            <a:r>
              <a:rPr lang="en-US" dirty="0" smtClean="0"/>
              <a:t>  </a:t>
            </a:r>
          </a:p>
          <a:p>
            <a:r>
              <a:rPr lang="en-US" dirty="0" smtClean="0"/>
              <a:t>Fodor strongly opposes reductive accounts of the mind. </a:t>
            </a:r>
          </a:p>
          <a:p>
            <a:r>
              <a:rPr lang="en-US" dirty="0" smtClean="0"/>
              <a:t>He argues that mental states are multiply realizable and that there is a hierarchy of explanatory levels in science such that the generalizations and laws of a higher-level theory of psychology or linguistics.</a:t>
            </a:r>
          </a:p>
          <a:p>
            <a:endParaRPr lang="en-US" dirty="0"/>
          </a:p>
        </p:txBody>
      </p:sp>
      <p:pic>
        <p:nvPicPr>
          <p:cNvPr id="7" name="Content Placeholder 6" descr="Jerry_Fodor.jpg"/>
          <p:cNvPicPr>
            <a:picLocks noGrp="1" noChangeAspect="1"/>
          </p:cNvPicPr>
          <p:nvPr>
            <p:ph sz="half" idx="2"/>
          </p:nvPr>
        </p:nvPicPr>
        <p:blipFill>
          <a:blip r:embed="rId2"/>
          <a:stretch>
            <a:fillRect/>
          </a:stretch>
        </p:blipFill>
        <p:spPr>
          <a:xfrm>
            <a:off x="4953000" y="1752600"/>
            <a:ext cx="3581400" cy="4343400"/>
          </a:xfr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Semantic Externalism and philosophy of Mind</a:t>
            </a:r>
            <a:endParaRPr lang="en-US" dirty="0"/>
          </a:p>
        </p:txBody>
      </p:sp>
      <p:sp>
        <p:nvSpPr>
          <p:cNvPr id="6" name="Content Placeholder 5"/>
          <p:cNvSpPr>
            <a:spLocks noGrp="1"/>
          </p:cNvSpPr>
          <p:nvPr>
            <p:ph idx="1"/>
          </p:nvPr>
        </p:nvSpPr>
        <p:spPr/>
        <p:txBody>
          <a:bodyPr>
            <a:normAutofit lnSpcReduction="10000"/>
          </a:bodyPr>
          <a:lstStyle/>
          <a:p>
            <a:r>
              <a:rPr lang="en-US" dirty="0" smtClean="0"/>
              <a:t>Fodor argues that mental states, such as beliefs and desires, are relations between individuals and mental representations. He maintains that these representations can only be correctly explained in terms of a </a:t>
            </a:r>
            <a:r>
              <a:rPr lang="en-US" b="1" dirty="0" smtClean="0"/>
              <a:t>Language of Thought </a:t>
            </a:r>
            <a:r>
              <a:rPr lang="en-US" dirty="0" smtClean="0"/>
              <a:t>in the mind. Further, this language of thought itself is an actually existing thing that is codified in the brain and not just a useful explanatory tool. Fodor adheres to a species of functionalism, maintaining that thinking and other mental processes consist primarily of computations operating on the syntax of the representations that make up the language of thought.</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Semantic </a:t>
            </a:r>
            <a:r>
              <a:rPr lang="en-US" dirty="0" err="1" smtClean="0"/>
              <a:t>Internalism</a:t>
            </a:r>
            <a:r>
              <a:rPr lang="en-US" dirty="0" smtClean="0"/>
              <a:t> </a:t>
            </a:r>
            <a:br>
              <a:rPr lang="en-US" dirty="0" smtClean="0"/>
            </a:br>
            <a:r>
              <a:rPr lang="en-US" dirty="0" smtClean="0"/>
              <a:t>and Linguistics</a:t>
            </a:r>
            <a:endParaRPr lang="en-US" dirty="0"/>
          </a:p>
        </p:txBody>
      </p:sp>
      <p:sp>
        <p:nvSpPr>
          <p:cNvPr id="5" name="Content Placeholder 4"/>
          <p:cNvSpPr>
            <a:spLocks noGrp="1"/>
          </p:cNvSpPr>
          <p:nvPr>
            <p:ph sz="half" idx="1"/>
          </p:nvPr>
        </p:nvSpPr>
        <p:spPr/>
        <p:txBody>
          <a:bodyPr>
            <a:normAutofit fontScale="92500" lnSpcReduction="10000"/>
          </a:bodyPr>
          <a:lstStyle/>
          <a:p>
            <a:r>
              <a:rPr lang="en-US" dirty="0" smtClean="0"/>
              <a:t>In the 1950s, Chomsky began developing his theory of </a:t>
            </a:r>
            <a:r>
              <a:rPr lang="en-US" b="1" dirty="0" smtClean="0"/>
              <a:t>generative grammar</a:t>
            </a:r>
            <a:r>
              <a:rPr lang="en-US" dirty="0" smtClean="0"/>
              <a:t>, which has undergone numerous revisions and has had a profound influence on linguistics. His approach to the study of language emphasizes "an innate set of linguistic principles shared by all humans" known as </a:t>
            </a:r>
            <a:r>
              <a:rPr lang="en-US" b="1" dirty="0" smtClean="0"/>
              <a:t>universal grammar</a:t>
            </a:r>
            <a:r>
              <a:rPr lang="en-US" dirty="0" smtClean="0"/>
              <a:t>, "the initial state of the language learner," and discovering an "account for linguistic variation via the most general possible mechanisms.”</a:t>
            </a:r>
            <a:endParaRPr lang="en-US" dirty="0"/>
          </a:p>
        </p:txBody>
      </p:sp>
      <p:pic>
        <p:nvPicPr>
          <p:cNvPr id="7" name="Content Placeholder 6" descr="Noam_chomsky.jpg"/>
          <p:cNvPicPr>
            <a:picLocks noGrp="1" noChangeAspect="1"/>
          </p:cNvPicPr>
          <p:nvPr>
            <p:ph sz="half" idx="2"/>
          </p:nvPr>
        </p:nvPicPr>
        <p:blipFill>
          <a:blip r:embed="rId2"/>
          <a:stretch>
            <a:fillRect/>
          </a:stretch>
        </p:blipFill>
        <p:spPr>
          <a:xfrm>
            <a:off x="5287963" y="2561431"/>
            <a:ext cx="2374900" cy="2755900"/>
          </a:xfr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Semantic </a:t>
            </a:r>
            <a:r>
              <a:rPr lang="en-US" dirty="0" err="1" smtClean="0"/>
              <a:t>Internalism</a:t>
            </a:r>
            <a:r>
              <a:rPr lang="en-US" dirty="0" smtClean="0"/>
              <a:t/>
            </a:r>
            <a:br>
              <a:rPr lang="en-US" dirty="0" smtClean="0"/>
            </a:br>
            <a:r>
              <a:rPr lang="en-US" dirty="0" smtClean="0"/>
              <a:t>and Linguistics</a:t>
            </a:r>
            <a:endParaRPr lang="en-US" dirty="0"/>
          </a:p>
        </p:txBody>
      </p:sp>
      <p:sp>
        <p:nvSpPr>
          <p:cNvPr id="6" name="Content Placeholder 5"/>
          <p:cNvSpPr>
            <a:spLocks noGrp="1"/>
          </p:cNvSpPr>
          <p:nvPr>
            <p:ph idx="1"/>
          </p:nvPr>
        </p:nvSpPr>
        <p:spPr/>
        <p:txBody>
          <a:bodyPr>
            <a:normAutofit lnSpcReduction="10000"/>
          </a:bodyPr>
          <a:lstStyle/>
          <a:p>
            <a:r>
              <a:rPr lang="en-US" dirty="0" smtClean="0"/>
              <a:t>Chomsky also established the </a:t>
            </a:r>
            <a:r>
              <a:rPr lang="en-US" b="1" dirty="0" smtClean="0"/>
              <a:t>Chomsky hierarchy</a:t>
            </a:r>
            <a:r>
              <a:rPr lang="en-US" dirty="0" smtClean="0"/>
              <a:t>, a classification of formal languages in terms of their generative power. In 1959, Chomsky published a widely influential review of B.F. Skinner's theoretical book </a:t>
            </a:r>
            <a:r>
              <a:rPr lang="en-US" b="1" i="1" dirty="0" smtClean="0"/>
              <a:t>Verbal Behavior</a:t>
            </a:r>
            <a:r>
              <a:rPr lang="en-US" dirty="0" smtClean="0"/>
              <a:t>, which was the first attempt by a behaviorist to provide a functional, operant analysis of language. Chomsky used this review to broadly and aggressively challenge the behaviorist approaches to studies of behavior dominant at the time, and contributed to the cognitive revolution in psychology. His naturalistic approach to the study of language has influenced the philosophy of language and mind.</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Conclusions</a:t>
            </a:r>
            <a:endParaRPr lang="en-US" dirty="0"/>
          </a:p>
        </p:txBody>
      </p:sp>
      <p:sp>
        <p:nvSpPr>
          <p:cNvPr id="3" name="Content Placeholder 2"/>
          <p:cNvSpPr>
            <a:spLocks noGrp="1"/>
          </p:cNvSpPr>
          <p:nvPr>
            <p:ph idx="1"/>
          </p:nvPr>
        </p:nvSpPr>
        <p:spPr/>
        <p:txBody>
          <a:bodyPr>
            <a:normAutofit fontScale="92500"/>
          </a:bodyPr>
          <a:lstStyle/>
          <a:p>
            <a:r>
              <a:rPr lang="en-US" dirty="0" smtClean="0"/>
              <a:t>Philosophy of language has been subsumed under philosophy of mind</a:t>
            </a:r>
          </a:p>
          <a:p>
            <a:r>
              <a:rPr lang="en-US" dirty="0" smtClean="0"/>
              <a:t>Philosophy of mind is a branch of metaphysics</a:t>
            </a:r>
          </a:p>
          <a:p>
            <a:r>
              <a:rPr lang="en-US" dirty="0" smtClean="0"/>
              <a:t>Philosophy of mind and linguistics have much in common but they differ in their views of intentionality.</a:t>
            </a:r>
          </a:p>
          <a:p>
            <a:r>
              <a:rPr lang="en-US" dirty="0" smtClean="0"/>
              <a:t>Contemporary Philosophy of Language is dominated by semantic externalism.</a:t>
            </a:r>
          </a:p>
          <a:p>
            <a:r>
              <a:rPr lang="en-US" dirty="0" smtClean="0"/>
              <a:t>There is still much work to be done in semantic externalism.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History of Philosophy of Language</a:t>
            </a:r>
            <a:endParaRPr lang="en-US" dirty="0"/>
          </a:p>
        </p:txBody>
      </p:sp>
      <p:sp>
        <p:nvSpPr>
          <p:cNvPr id="3" name="Content Placeholder 2"/>
          <p:cNvSpPr>
            <a:spLocks noGrp="1"/>
          </p:cNvSpPr>
          <p:nvPr>
            <p:ph idx="1"/>
          </p:nvPr>
        </p:nvSpPr>
        <p:spPr/>
        <p:txBody>
          <a:bodyPr>
            <a:normAutofit fontScale="70000" lnSpcReduction="20000"/>
          </a:bodyPr>
          <a:lstStyle/>
          <a:p>
            <a:r>
              <a:rPr lang="en-US" sz="2800" dirty="0" smtClean="0"/>
              <a:t>Philosophy of Language, when properly understood is a part of philosophy of mind</a:t>
            </a:r>
          </a:p>
          <a:p>
            <a:r>
              <a:rPr lang="en-US" sz="2800" dirty="0" smtClean="0"/>
              <a:t>As such, Philosophy of Language is really a sub-discipline of metaphysics</a:t>
            </a:r>
          </a:p>
          <a:p>
            <a:r>
              <a:rPr lang="en-US" sz="2800" dirty="0" smtClean="0"/>
              <a:t>Within </a:t>
            </a:r>
            <a:r>
              <a:rPr lang="en-US" sz="2800" b="1" dirty="0" smtClean="0"/>
              <a:t>Analytic Philosophy</a:t>
            </a:r>
            <a:r>
              <a:rPr lang="en-US" sz="2800" dirty="0" smtClean="0"/>
              <a:t>, philosophy of Language replaced epistemology as “</a:t>
            </a:r>
            <a:r>
              <a:rPr lang="en-US" sz="2800" b="1" dirty="0" smtClean="0"/>
              <a:t>first philosophy</a:t>
            </a:r>
            <a:r>
              <a:rPr lang="en-US" sz="2800" dirty="0" smtClean="0"/>
              <a:t>.” This is known as the “</a:t>
            </a:r>
            <a:r>
              <a:rPr lang="en-US" sz="2800" b="1" dirty="0" smtClean="0"/>
              <a:t>linguistic turn</a:t>
            </a:r>
            <a:r>
              <a:rPr lang="en-US" sz="2800" dirty="0" smtClean="0"/>
              <a:t>.”</a:t>
            </a:r>
          </a:p>
          <a:p>
            <a:r>
              <a:rPr lang="en-US" sz="2800" dirty="0" smtClean="0"/>
              <a:t>Philosophy of Mind has supplanted Philosophy of Language as “</a:t>
            </a:r>
            <a:r>
              <a:rPr lang="en-US" sz="2800" b="1" dirty="0" smtClean="0"/>
              <a:t>first philosophy</a:t>
            </a:r>
            <a:r>
              <a:rPr lang="en-US" sz="2800" dirty="0" smtClean="0"/>
              <a:t>” within </a:t>
            </a:r>
            <a:r>
              <a:rPr lang="en-US" sz="2800" b="1" dirty="0" smtClean="0"/>
              <a:t>Analytic Philosophy</a:t>
            </a:r>
            <a:r>
              <a:rPr lang="en-US" sz="2800" dirty="0" smtClean="0"/>
              <a:t>. This is known as the “</a:t>
            </a:r>
            <a:r>
              <a:rPr lang="en-US" sz="2800" b="1" dirty="0" smtClean="0"/>
              <a:t>cognitive turn</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History of Philosophy of Language</a:t>
            </a:r>
            <a:endParaRPr lang="en-US" dirty="0"/>
          </a:p>
        </p:txBody>
      </p:sp>
      <p:sp>
        <p:nvSpPr>
          <p:cNvPr id="3" name="Content Placeholder 2"/>
          <p:cNvSpPr>
            <a:spLocks noGrp="1"/>
          </p:cNvSpPr>
          <p:nvPr>
            <p:ph idx="1"/>
          </p:nvPr>
        </p:nvSpPr>
        <p:spPr/>
        <p:txBody>
          <a:bodyPr>
            <a:normAutofit lnSpcReduction="10000"/>
          </a:bodyPr>
          <a:lstStyle/>
          <a:p>
            <a:r>
              <a:rPr lang="en-US" b="1" dirty="0" smtClean="0"/>
              <a:t>British Empiricists- </a:t>
            </a:r>
            <a:r>
              <a:rPr lang="en-US" dirty="0" smtClean="0"/>
              <a:t>epistemology replaces metaphysics as “first philosophy”. AKA “the epistemological turn.” They employed the ideational theory of meaning</a:t>
            </a:r>
          </a:p>
          <a:p>
            <a:r>
              <a:rPr lang="en-US" b="1" dirty="0" smtClean="0"/>
              <a:t>Early Analytic Philosophy- </a:t>
            </a:r>
            <a:r>
              <a:rPr lang="en-US" dirty="0" smtClean="0"/>
              <a:t>Founded by G.E. Moore and Bertrand Russell. Philosophy of language replaces epistemology as “first philosophy.” AKA the “</a:t>
            </a:r>
            <a:r>
              <a:rPr lang="en-US" dirty="0" err="1" smtClean="0"/>
              <a:t>Lingustic</a:t>
            </a:r>
            <a:r>
              <a:rPr lang="en-US" dirty="0" smtClean="0"/>
              <a:t> Turn”</a:t>
            </a:r>
          </a:p>
          <a:p>
            <a:r>
              <a:rPr lang="en-US" b="1" dirty="0" smtClean="0"/>
              <a:t>Late Analytic Philosophy- </a:t>
            </a:r>
            <a:r>
              <a:rPr lang="en-US" dirty="0" smtClean="0"/>
              <a:t>philosophy of mind replaces philosophy of language as “first philosophy.” “the Cognitive Turn.”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British Empiricists: </a:t>
            </a:r>
            <a:br>
              <a:rPr lang="en-US" sz="4800" dirty="0" smtClean="0"/>
            </a:br>
            <a:r>
              <a:rPr lang="en-US" sz="4800" dirty="0" smtClean="0"/>
              <a:t>John Locke</a:t>
            </a:r>
            <a:endParaRPr lang="en-US" sz="4800" dirty="0"/>
          </a:p>
        </p:txBody>
      </p:sp>
      <p:sp>
        <p:nvSpPr>
          <p:cNvPr id="4" name="Content Placeholder 3"/>
          <p:cNvSpPr>
            <a:spLocks noGrp="1"/>
          </p:cNvSpPr>
          <p:nvPr>
            <p:ph sz="half" idx="1"/>
          </p:nvPr>
        </p:nvSpPr>
        <p:spPr/>
        <p:txBody>
          <a:bodyPr>
            <a:normAutofit fontScale="92500" lnSpcReduction="20000"/>
          </a:bodyPr>
          <a:lstStyle/>
          <a:p>
            <a:r>
              <a:rPr lang="en-US" b="1" dirty="0" smtClean="0"/>
              <a:t>Ideational theory of meaning</a:t>
            </a:r>
            <a:r>
              <a:rPr lang="en-US" dirty="0" smtClean="0"/>
              <a:t>- A theory holding that the meaning of a word is the idea with which it is regularly associated or for which it stands. According to the theory, ideas are private and independent of language. Language is a tool for providing publicly observable indications of private ideas and to convey these ideas to others. A linguistic expression gets its meaning by being used to indicate ideas. The classical version of this theory was elaborated by Locke in his Essay Concerning Human Understanding, I, 2, III. </a:t>
            </a:r>
            <a:endParaRPr lang="en-US" dirty="0"/>
          </a:p>
        </p:txBody>
      </p:sp>
      <p:pic>
        <p:nvPicPr>
          <p:cNvPr id="6" name="Content Placeholder 5" descr="Locke.jpg"/>
          <p:cNvPicPr>
            <a:picLocks noGrp="1" noChangeAspect="1"/>
          </p:cNvPicPr>
          <p:nvPr>
            <p:ph sz="half" idx="2"/>
          </p:nvPr>
        </p:nvPicPr>
        <p:blipFill>
          <a:blip r:embed="rId2"/>
          <a:stretch>
            <a:fillRect/>
          </a:stretch>
        </p:blipFill>
        <p:spPr>
          <a:xfrm>
            <a:off x="5410200" y="1981200"/>
            <a:ext cx="2438400" cy="3962399"/>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British Empiricists: </a:t>
            </a:r>
            <a:br>
              <a:rPr lang="en-US" sz="4800" dirty="0" smtClean="0"/>
            </a:br>
            <a:r>
              <a:rPr lang="en-US" sz="4800" dirty="0" smtClean="0"/>
              <a:t>John Locke</a:t>
            </a:r>
            <a:endParaRPr lang="en-US" sz="4800" dirty="0"/>
          </a:p>
        </p:txBody>
      </p:sp>
      <p:sp>
        <p:nvSpPr>
          <p:cNvPr id="5" name="Content Placeholder 4"/>
          <p:cNvSpPr>
            <a:spLocks noGrp="1"/>
          </p:cNvSpPr>
          <p:nvPr>
            <p:ph idx="1"/>
          </p:nvPr>
        </p:nvSpPr>
        <p:spPr/>
        <p:txBody>
          <a:bodyPr/>
          <a:lstStyle/>
          <a:p>
            <a:r>
              <a:rPr lang="en-US" dirty="0" smtClean="0"/>
              <a:t>John Locke says: “The use, then, of words is to be sensible marks of ideas; and the ideas they stand for are their proper and immediate signification.” Since the ambiguous word “idea” for Locke refers to mental images, this theory is also called the “image theory of meaning.” The strength of this theory is that it catches the insight that language is an instrument for the communication of thought.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British Empiricists: </a:t>
            </a:r>
            <a:br>
              <a:rPr lang="en-US" dirty="0" smtClean="0"/>
            </a:br>
            <a:r>
              <a:rPr lang="en-US" dirty="0" smtClean="0"/>
              <a:t>John Stuart Mill</a:t>
            </a:r>
            <a:endParaRPr lang="en-US" dirty="0"/>
          </a:p>
        </p:txBody>
      </p:sp>
      <p:sp>
        <p:nvSpPr>
          <p:cNvPr id="4" name="Content Placeholder 3"/>
          <p:cNvSpPr>
            <a:spLocks noGrp="1"/>
          </p:cNvSpPr>
          <p:nvPr>
            <p:ph sz="half" idx="1"/>
          </p:nvPr>
        </p:nvSpPr>
        <p:spPr/>
        <p:txBody>
          <a:bodyPr>
            <a:normAutofit lnSpcReduction="10000"/>
          </a:bodyPr>
          <a:lstStyle/>
          <a:p>
            <a:r>
              <a:rPr lang="en-US" dirty="0" smtClean="0"/>
              <a:t>In the </a:t>
            </a:r>
            <a:r>
              <a:rPr lang="en-US" i="1" dirty="0" smtClean="0"/>
              <a:t>System of Logic</a:t>
            </a:r>
            <a:r>
              <a:rPr lang="en-US" dirty="0" smtClean="0"/>
              <a:t>, Mill accepts the traditional doctrine that propositions as used to describe the world are divided into subject and predicate terms, or, as he would say, names, joined by a copula, either affirmative or negative. Among names there are singular and general. All names denote, either individuals or the attributes of individuals. Names are either singular or general.</a:t>
            </a:r>
            <a:endParaRPr lang="en-US" dirty="0"/>
          </a:p>
        </p:txBody>
      </p:sp>
      <p:pic>
        <p:nvPicPr>
          <p:cNvPr id="6" name="Content Placeholder 5" descr="John-stuart-mill.jpg"/>
          <p:cNvPicPr>
            <a:picLocks noGrp="1" noChangeAspect="1"/>
          </p:cNvPicPr>
          <p:nvPr>
            <p:ph sz="half" idx="2"/>
          </p:nvPr>
        </p:nvPicPr>
        <p:blipFill>
          <a:blip r:embed="rId2"/>
          <a:stretch>
            <a:fillRect/>
          </a:stretch>
        </p:blipFill>
        <p:spPr>
          <a:xfrm>
            <a:off x="4953000" y="2057400"/>
            <a:ext cx="3276600" cy="3886200"/>
          </a:xfrm>
        </p:spPr>
      </p:pic>
    </p:spTree>
  </p:cSld>
  <p:clrMapOvr>
    <a:masterClrMapping/>
  </p:clrMapOvr>
</p:sld>
</file>

<file path=ppt/theme/theme1.xml><?xml version="1.0" encoding="utf-8"?>
<a:theme xmlns:a="http://schemas.openxmlformats.org/drawingml/2006/main" name="Fresh">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Fresh">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resh">
      <a:fillStyleLst>
        <a:solidFill>
          <a:schemeClr val="phClr"/>
        </a:solidFill>
        <a:solidFill>
          <a:schemeClr val="phClr">
            <a:tint val="70000"/>
            <a:satMod val="115000"/>
          </a:schemeClr>
        </a:solidFill>
        <a:solidFill>
          <a:schemeClr val="phClr">
            <a:shade val="80000"/>
            <a:satMod val="115000"/>
          </a:schemeClr>
        </a:solidFill>
      </a:fillStyleLst>
      <a:lnStyleLst>
        <a:ln w="25400" cap="flat" cmpd="sng" algn="ctr">
          <a:solidFill>
            <a:schemeClr val="phClr">
              <a:shade val="95000"/>
              <a:satMod val="105000"/>
            </a:schemeClr>
          </a:solidFill>
          <a:prstDash val="solid"/>
          <a:miter/>
        </a:ln>
        <a:ln w="50800" cap="flat" cmpd="sng" algn="ctr">
          <a:solidFill>
            <a:schemeClr val="phClr"/>
          </a:solidFill>
          <a:prstDash val="solid"/>
          <a:miter/>
        </a:ln>
        <a:ln w="76200" cap="flat" cmpd="thickThin" algn="ctr">
          <a:solidFill>
            <a:schemeClr val="phClr">
              <a:alpha val="80000"/>
            </a:schemeClr>
          </a:solidFill>
          <a:prstDash val="solid"/>
          <a:miter/>
        </a:ln>
      </a:lnStyleLst>
      <a:effectStyleLst>
        <a:effectStyle>
          <a:effectLst/>
        </a:effectStyle>
        <a:effectStyle>
          <a:effectLst>
            <a:outerShdw blurRad="63500" sx="101000" sy="101000" rotWithShape="0">
              <a:srgbClr val="FFFFFF">
                <a:alpha val="50000"/>
              </a:srgbClr>
            </a:outerShdw>
          </a:effectLst>
        </a:effectStyle>
        <a:effectStyle>
          <a:effectLst>
            <a:innerShdw blurRad="101600">
              <a:srgbClr val="FFFFFF">
                <a:alpha val="75000"/>
              </a:srgbClr>
            </a:innerShdw>
            <a:outerShdw blurRad="63500" sx="101000" sy="101000" rotWithShape="0">
              <a:srgbClr val="FFFFFF">
                <a:alpha val="50000"/>
              </a:srgbClr>
            </a:outerShdw>
            <a:reflection blurRad="12700" stA="30000" endPos="35000" dist="38100" dir="5400000" sy="-100000" rotWithShape="0"/>
          </a:effectLst>
          <a:scene3d>
            <a:camera prst="orthographicFront">
              <a:rot lat="0" lon="0" rev="0"/>
            </a:camera>
            <a:lightRig rig="balanced" dir="t">
              <a:rot lat="0" lon="0" rev="30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Fresh</Template>
  <TotalTime>556</TotalTime>
  <Words>3026</Words>
  <Application>Microsoft Office PowerPoint</Application>
  <PresentationFormat>On-screen Show (4:3)</PresentationFormat>
  <Paragraphs>174</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Fresh</vt:lpstr>
      <vt:lpstr>Philosophy of Language</vt:lpstr>
      <vt:lpstr>Important Distinctions</vt:lpstr>
      <vt:lpstr>Continental Philosophy</vt:lpstr>
      <vt:lpstr>Major Divisions in Philosophy of Language</vt:lpstr>
      <vt:lpstr>The History of Philosophy of Language</vt:lpstr>
      <vt:lpstr>The History of Philosophy of Language</vt:lpstr>
      <vt:lpstr>British Empiricists:  John Locke</vt:lpstr>
      <vt:lpstr>British Empiricists:  John Locke</vt:lpstr>
      <vt:lpstr>British Empiricists:  John Stuart Mill</vt:lpstr>
      <vt:lpstr>British Empiricists:  John Stuart Mill</vt:lpstr>
      <vt:lpstr>British Empiricists:  John Stuart Mill</vt:lpstr>
      <vt:lpstr>Friedrich Ludwig Gottlob Frege</vt:lpstr>
      <vt:lpstr>Friedrich Ludwig Gottlob Frege</vt:lpstr>
      <vt:lpstr>Analytic Philosophy</vt:lpstr>
      <vt:lpstr>Analytic Philosophy Logical Realists</vt:lpstr>
      <vt:lpstr>Analytic Philosophy Logical Realists</vt:lpstr>
      <vt:lpstr>Analytic Philosophy Logical Positivists</vt:lpstr>
      <vt:lpstr>Analytic Philosophy Ordinary Language Philosophy</vt:lpstr>
      <vt:lpstr>Analytic Philosophy Ordinary Language Philosophy</vt:lpstr>
      <vt:lpstr>Analytic Philosophy Ordinary Language Philosophy</vt:lpstr>
      <vt:lpstr>Analytic Philosophy Ordinary Language Philosophy</vt:lpstr>
      <vt:lpstr>Analytic Philosophy Ordinary Language Philosophy</vt:lpstr>
      <vt:lpstr>Analytic Philosophy Ordinary Language Philosophy</vt:lpstr>
      <vt:lpstr>Analytic Philosophy Ordinary Language Philosophy</vt:lpstr>
      <vt:lpstr>Analytic Philosophy Post- Positivist Physicalists</vt:lpstr>
      <vt:lpstr>Analytic Philosophy Post- Positivist Physicalists</vt:lpstr>
      <vt:lpstr>Analytic Philosophy Post- Positivist Physicalists</vt:lpstr>
      <vt:lpstr>Analytic Philosophy Post- Positivist Physicalists</vt:lpstr>
      <vt:lpstr>Analytic Philosophy Linguistic Essentialists</vt:lpstr>
      <vt:lpstr>The Ontology of  Philosophy of Language</vt:lpstr>
      <vt:lpstr>The Ontology of  Philosophy of Language</vt:lpstr>
      <vt:lpstr>The Ontology of  Philosophy of Language</vt:lpstr>
      <vt:lpstr>Semantic Internalism</vt:lpstr>
      <vt:lpstr>Semantic Internalism</vt:lpstr>
      <vt:lpstr>Semantic Externalism</vt:lpstr>
      <vt:lpstr>Semantic Externalism</vt:lpstr>
      <vt:lpstr>Semantic Externalism</vt:lpstr>
      <vt:lpstr>Semantic Externalism</vt:lpstr>
      <vt:lpstr>Semantic Externalism</vt:lpstr>
      <vt:lpstr>Semantic Externalism and Philosophy of Mind</vt:lpstr>
      <vt:lpstr>Semantic Externalism and philosophy of Mind</vt:lpstr>
      <vt:lpstr>Semantic Internalism  and Linguistics</vt:lpstr>
      <vt:lpstr>Semantic Internalism and Linguistics</vt:lpstr>
      <vt:lpstr>Conclusions</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Language</dc:title>
  <dc:creator>cmitchell</dc:creator>
  <cp:lastModifiedBy>cmitchell</cp:lastModifiedBy>
  <cp:revision>100</cp:revision>
  <dcterms:created xsi:type="dcterms:W3CDTF">2009-07-04T15:24:57Z</dcterms:created>
  <dcterms:modified xsi:type="dcterms:W3CDTF">2011-03-01T21:37:14Z</dcterms:modified>
</cp:coreProperties>
</file>