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7" r:id="rId3"/>
    <p:sldId id="318" r:id="rId4"/>
    <p:sldId id="333" r:id="rId5"/>
    <p:sldId id="335" r:id="rId6"/>
    <p:sldId id="320" r:id="rId7"/>
    <p:sldId id="334" r:id="rId8"/>
    <p:sldId id="336" r:id="rId9"/>
    <p:sldId id="321" r:id="rId10"/>
    <p:sldId id="323" r:id="rId11"/>
    <p:sldId id="324" r:id="rId12"/>
    <p:sldId id="326" r:id="rId13"/>
    <p:sldId id="327" r:id="rId14"/>
    <p:sldId id="328" r:id="rId15"/>
    <p:sldId id="329" r:id="rId16"/>
    <p:sldId id="322" r:id="rId17"/>
    <p:sldId id="258" r:id="rId18"/>
    <p:sldId id="262" r:id="rId19"/>
    <p:sldId id="267" r:id="rId20"/>
    <p:sldId id="275" r:id="rId21"/>
    <p:sldId id="273" r:id="rId22"/>
    <p:sldId id="260" r:id="rId23"/>
    <p:sldId id="270" r:id="rId24"/>
    <p:sldId id="279" r:id="rId25"/>
    <p:sldId id="280" r:id="rId26"/>
    <p:sldId id="302" r:id="rId27"/>
    <p:sldId id="303" r:id="rId28"/>
    <p:sldId id="304" r:id="rId29"/>
    <p:sldId id="316" r:id="rId30"/>
    <p:sldId id="313" r:id="rId31"/>
    <p:sldId id="314" r:id="rId32"/>
    <p:sldId id="315" r:id="rId33"/>
    <p:sldId id="281" r:id="rId34"/>
    <p:sldId id="282" r:id="rId35"/>
    <p:sldId id="284" r:id="rId36"/>
    <p:sldId id="299" r:id="rId37"/>
    <p:sldId id="300" r:id="rId38"/>
    <p:sldId id="301" r:id="rId39"/>
    <p:sldId id="278" r:id="rId40"/>
    <p:sldId id="306" r:id="rId41"/>
    <p:sldId id="264" r:id="rId42"/>
    <p:sldId id="285" r:id="rId43"/>
    <p:sldId id="265" r:id="rId44"/>
    <p:sldId id="307" r:id="rId45"/>
    <p:sldId id="308" r:id="rId46"/>
    <p:sldId id="309" r:id="rId47"/>
    <p:sldId id="310" r:id="rId48"/>
    <p:sldId id="319"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C16A2D-8B08-4215-AFF2-7E463A82875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5CAC92E-E213-4C0E-ABC1-3AF99EAF0374}">
      <dgm:prSet phldrT="[Text]"/>
      <dgm:spPr/>
      <dgm:t>
        <a:bodyPr/>
        <a:lstStyle/>
        <a:p>
          <a:r>
            <a:rPr lang="en-US" dirty="0" smtClean="0"/>
            <a:t>Federal</a:t>
          </a:r>
        </a:p>
        <a:p>
          <a:r>
            <a:rPr lang="en-US" dirty="0" smtClean="0"/>
            <a:t>Expenses</a:t>
          </a:r>
          <a:endParaRPr lang="en-US" dirty="0"/>
        </a:p>
      </dgm:t>
    </dgm:pt>
    <dgm:pt modelId="{075A15A4-4BC7-4720-85B5-93BFBEF08293}" type="parTrans" cxnId="{A75B89D7-BDB3-48C9-B1A9-B9AEAD840AD0}">
      <dgm:prSet/>
      <dgm:spPr/>
      <dgm:t>
        <a:bodyPr/>
        <a:lstStyle/>
        <a:p>
          <a:endParaRPr lang="en-US"/>
        </a:p>
      </dgm:t>
    </dgm:pt>
    <dgm:pt modelId="{DBBDC35F-BAB1-472E-B4F0-9449906492AF}" type="sibTrans" cxnId="{A75B89D7-BDB3-48C9-B1A9-B9AEAD840AD0}">
      <dgm:prSet/>
      <dgm:spPr/>
      <dgm:t>
        <a:bodyPr/>
        <a:lstStyle/>
        <a:p>
          <a:endParaRPr lang="en-US"/>
        </a:p>
      </dgm:t>
    </dgm:pt>
    <dgm:pt modelId="{B97639A4-FA5D-4DE1-9F66-A31979780C0B}">
      <dgm:prSet phldrT="[Text]"/>
      <dgm:spPr/>
      <dgm:t>
        <a:bodyPr/>
        <a:lstStyle/>
        <a:p>
          <a:r>
            <a:rPr lang="en-US" dirty="0" smtClean="0"/>
            <a:t>Defense</a:t>
          </a:r>
          <a:endParaRPr lang="en-US" dirty="0"/>
        </a:p>
      </dgm:t>
    </dgm:pt>
    <dgm:pt modelId="{E7584977-49DD-4865-84DC-553A86188D89}" type="parTrans" cxnId="{FB4B3D79-991F-4A16-A03C-3B5B853D06D3}">
      <dgm:prSet/>
      <dgm:spPr/>
      <dgm:t>
        <a:bodyPr/>
        <a:lstStyle/>
        <a:p>
          <a:endParaRPr lang="en-US"/>
        </a:p>
      </dgm:t>
    </dgm:pt>
    <dgm:pt modelId="{2F138B62-F67D-4E85-A091-C77A571BBB99}" type="sibTrans" cxnId="{FB4B3D79-991F-4A16-A03C-3B5B853D06D3}">
      <dgm:prSet/>
      <dgm:spPr/>
      <dgm:t>
        <a:bodyPr/>
        <a:lstStyle/>
        <a:p>
          <a:endParaRPr lang="en-US"/>
        </a:p>
      </dgm:t>
    </dgm:pt>
    <dgm:pt modelId="{F99BB116-7FDA-40E2-8153-100AA8237243}">
      <dgm:prSet phldrT="[Text]"/>
      <dgm:spPr/>
      <dgm:t>
        <a:bodyPr/>
        <a:lstStyle/>
        <a:p>
          <a:r>
            <a:rPr lang="en-US" dirty="0" smtClean="0"/>
            <a:t>Justice</a:t>
          </a:r>
          <a:endParaRPr lang="en-US" dirty="0"/>
        </a:p>
      </dgm:t>
    </dgm:pt>
    <dgm:pt modelId="{FD3B9477-10AC-4BB3-98D5-7FA336C2CAF3}" type="parTrans" cxnId="{28168D9C-EE8D-41D9-B90C-FF9D4B73A8B1}">
      <dgm:prSet/>
      <dgm:spPr/>
      <dgm:t>
        <a:bodyPr/>
        <a:lstStyle/>
        <a:p>
          <a:endParaRPr lang="en-US"/>
        </a:p>
      </dgm:t>
    </dgm:pt>
    <dgm:pt modelId="{09338AF2-F217-46DE-A138-3559765A5640}" type="sibTrans" cxnId="{28168D9C-EE8D-41D9-B90C-FF9D4B73A8B1}">
      <dgm:prSet/>
      <dgm:spPr/>
      <dgm:t>
        <a:bodyPr/>
        <a:lstStyle/>
        <a:p>
          <a:endParaRPr lang="en-US"/>
        </a:p>
      </dgm:t>
    </dgm:pt>
    <dgm:pt modelId="{948F3A56-C924-48D7-99D7-400AC362C71D}">
      <dgm:prSet phldrT="[Text]"/>
      <dgm:spPr/>
      <dgm:t>
        <a:bodyPr/>
        <a:lstStyle/>
        <a:p>
          <a:r>
            <a:rPr lang="en-US" dirty="0" smtClean="0"/>
            <a:t>General Welfare</a:t>
          </a:r>
          <a:endParaRPr lang="en-US" dirty="0"/>
        </a:p>
      </dgm:t>
    </dgm:pt>
    <dgm:pt modelId="{F8803390-AA3E-4AEC-B5CA-462880F09ED8}" type="parTrans" cxnId="{22952848-3833-4D8B-A3CA-5546E7E07305}">
      <dgm:prSet/>
      <dgm:spPr/>
      <dgm:t>
        <a:bodyPr/>
        <a:lstStyle/>
        <a:p>
          <a:endParaRPr lang="en-US"/>
        </a:p>
      </dgm:t>
    </dgm:pt>
    <dgm:pt modelId="{00BF7874-9176-4AE0-97D4-BEDBE52FEFFC}" type="sibTrans" cxnId="{22952848-3833-4D8B-A3CA-5546E7E07305}">
      <dgm:prSet/>
      <dgm:spPr/>
      <dgm:t>
        <a:bodyPr/>
        <a:lstStyle/>
        <a:p>
          <a:endParaRPr lang="en-US"/>
        </a:p>
      </dgm:t>
    </dgm:pt>
    <dgm:pt modelId="{E85F6497-1E6C-4010-9F56-A2EB130214C8}" type="pres">
      <dgm:prSet presAssocID="{25C16A2D-8B08-4215-AFF2-7E463A828756}" presName="hierChild1" presStyleCnt="0">
        <dgm:presLayoutVars>
          <dgm:orgChart val="1"/>
          <dgm:chPref val="1"/>
          <dgm:dir/>
          <dgm:animOne val="branch"/>
          <dgm:animLvl val="lvl"/>
          <dgm:resizeHandles/>
        </dgm:presLayoutVars>
      </dgm:prSet>
      <dgm:spPr/>
      <dgm:t>
        <a:bodyPr/>
        <a:lstStyle/>
        <a:p>
          <a:endParaRPr lang="en-US"/>
        </a:p>
      </dgm:t>
    </dgm:pt>
    <dgm:pt modelId="{6D44EFED-83DD-4E1C-A217-7CCF05B2B995}" type="pres">
      <dgm:prSet presAssocID="{95CAC92E-E213-4C0E-ABC1-3AF99EAF0374}" presName="hierRoot1" presStyleCnt="0">
        <dgm:presLayoutVars>
          <dgm:hierBranch val="init"/>
        </dgm:presLayoutVars>
      </dgm:prSet>
      <dgm:spPr/>
    </dgm:pt>
    <dgm:pt modelId="{895F2B79-053B-4E77-B7B8-0F42EA791B1F}" type="pres">
      <dgm:prSet presAssocID="{95CAC92E-E213-4C0E-ABC1-3AF99EAF0374}" presName="rootComposite1" presStyleCnt="0"/>
      <dgm:spPr/>
    </dgm:pt>
    <dgm:pt modelId="{8E385922-354A-4394-8238-DA559A647C16}" type="pres">
      <dgm:prSet presAssocID="{95CAC92E-E213-4C0E-ABC1-3AF99EAF0374}" presName="rootText1" presStyleLbl="node0" presStyleIdx="0" presStyleCnt="1">
        <dgm:presLayoutVars>
          <dgm:chPref val="3"/>
        </dgm:presLayoutVars>
      </dgm:prSet>
      <dgm:spPr/>
      <dgm:t>
        <a:bodyPr/>
        <a:lstStyle/>
        <a:p>
          <a:endParaRPr lang="en-US"/>
        </a:p>
      </dgm:t>
    </dgm:pt>
    <dgm:pt modelId="{63CC0375-4AF5-401E-AA59-E6CFF3AE62F5}" type="pres">
      <dgm:prSet presAssocID="{95CAC92E-E213-4C0E-ABC1-3AF99EAF0374}" presName="rootConnector1" presStyleLbl="node1" presStyleIdx="0" presStyleCnt="0"/>
      <dgm:spPr/>
      <dgm:t>
        <a:bodyPr/>
        <a:lstStyle/>
        <a:p>
          <a:endParaRPr lang="en-US"/>
        </a:p>
      </dgm:t>
    </dgm:pt>
    <dgm:pt modelId="{A7A3144B-7816-4897-AFA9-C76EDCEE5196}" type="pres">
      <dgm:prSet presAssocID="{95CAC92E-E213-4C0E-ABC1-3AF99EAF0374}" presName="hierChild2" presStyleCnt="0"/>
      <dgm:spPr/>
    </dgm:pt>
    <dgm:pt modelId="{69E6D0F2-9F4B-451B-96DA-275476178F7B}" type="pres">
      <dgm:prSet presAssocID="{E7584977-49DD-4865-84DC-553A86188D89}" presName="Name37" presStyleLbl="parChTrans1D2" presStyleIdx="0" presStyleCnt="3"/>
      <dgm:spPr/>
      <dgm:t>
        <a:bodyPr/>
        <a:lstStyle/>
        <a:p>
          <a:endParaRPr lang="en-US"/>
        </a:p>
      </dgm:t>
    </dgm:pt>
    <dgm:pt modelId="{9DFE124D-D75A-4805-912C-938EED1E9644}" type="pres">
      <dgm:prSet presAssocID="{B97639A4-FA5D-4DE1-9F66-A31979780C0B}" presName="hierRoot2" presStyleCnt="0">
        <dgm:presLayoutVars>
          <dgm:hierBranch val="init"/>
        </dgm:presLayoutVars>
      </dgm:prSet>
      <dgm:spPr/>
    </dgm:pt>
    <dgm:pt modelId="{0A87610C-F24F-40FE-A470-D026D0DD2C56}" type="pres">
      <dgm:prSet presAssocID="{B97639A4-FA5D-4DE1-9F66-A31979780C0B}" presName="rootComposite" presStyleCnt="0"/>
      <dgm:spPr/>
    </dgm:pt>
    <dgm:pt modelId="{4939C577-E04E-474F-BBB0-C94B16FB74C5}" type="pres">
      <dgm:prSet presAssocID="{B97639A4-FA5D-4DE1-9F66-A31979780C0B}" presName="rootText" presStyleLbl="node2" presStyleIdx="0" presStyleCnt="3">
        <dgm:presLayoutVars>
          <dgm:chPref val="3"/>
        </dgm:presLayoutVars>
      </dgm:prSet>
      <dgm:spPr/>
      <dgm:t>
        <a:bodyPr/>
        <a:lstStyle/>
        <a:p>
          <a:endParaRPr lang="en-US"/>
        </a:p>
      </dgm:t>
    </dgm:pt>
    <dgm:pt modelId="{FABEB31C-3FA6-46E7-A222-76F46F87AD76}" type="pres">
      <dgm:prSet presAssocID="{B97639A4-FA5D-4DE1-9F66-A31979780C0B}" presName="rootConnector" presStyleLbl="node2" presStyleIdx="0" presStyleCnt="3"/>
      <dgm:spPr/>
      <dgm:t>
        <a:bodyPr/>
        <a:lstStyle/>
        <a:p>
          <a:endParaRPr lang="en-US"/>
        </a:p>
      </dgm:t>
    </dgm:pt>
    <dgm:pt modelId="{498A9CE8-07DC-4757-AD92-A51BBBC7A679}" type="pres">
      <dgm:prSet presAssocID="{B97639A4-FA5D-4DE1-9F66-A31979780C0B}" presName="hierChild4" presStyleCnt="0"/>
      <dgm:spPr/>
    </dgm:pt>
    <dgm:pt modelId="{CB862451-E091-4FF6-8939-3BC9101BBF0E}" type="pres">
      <dgm:prSet presAssocID="{B97639A4-FA5D-4DE1-9F66-A31979780C0B}" presName="hierChild5" presStyleCnt="0"/>
      <dgm:spPr/>
    </dgm:pt>
    <dgm:pt modelId="{E15031E7-1808-436B-87FD-A9B0AD9C33F1}" type="pres">
      <dgm:prSet presAssocID="{FD3B9477-10AC-4BB3-98D5-7FA336C2CAF3}" presName="Name37" presStyleLbl="parChTrans1D2" presStyleIdx="1" presStyleCnt="3"/>
      <dgm:spPr/>
      <dgm:t>
        <a:bodyPr/>
        <a:lstStyle/>
        <a:p>
          <a:endParaRPr lang="en-US"/>
        </a:p>
      </dgm:t>
    </dgm:pt>
    <dgm:pt modelId="{8F00B7E0-DECA-46D7-8CA7-098DFD80CB95}" type="pres">
      <dgm:prSet presAssocID="{F99BB116-7FDA-40E2-8153-100AA8237243}" presName="hierRoot2" presStyleCnt="0">
        <dgm:presLayoutVars>
          <dgm:hierBranch val="init"/>
        </dgm:presLayoutVars>
      </dgm:prSet>
      <dgm:spPr/>
    </dgm:pt>
    <dgm:pt modelId="{41213958-1CFC-43DE-9889-9DDC86D78653}" type="pres">
      <dgm:prSet presAssocID="{F99BB116-7FDA-40E2-8153-100AA8237243}" presName="rootComposite" presStyleCnt="0"/>
      <dgm:spPr/>
    </dgm:pt>
    <dgm:pt modelId="{629B18F4-C235-47A0-93FB-F4C290A0DB68}" type="pres">
      <dgm:prSet presAssocID="{F99BB116-7FDA-40E2-8153-100AA8237243}" presName="rootText" presStyleLbl="node2" presStyleIdx="1" presStyleCnt="3">
        <dgm:presLayoutVars>
          <dgm:chPref val="3"/>
        </dgm:presLayoutVars>
      </dgm:prSet>
      <dgm:spPr/>
      <dgm:t>
        <a:bodyPr/>
        <a:lstStyle/>
        <a:p>
          <a:endParaRPr lang="en-US"/>
        </a:p>
      </dgm:t>
    </dgm:pt>
    <dgm:pt modelId="{BEF1494B-49F9-4599-8C85-C21E505567E1}" type="pres">
      <dgm:prSet presAssocID="{F99BB116-7FDA-40E2-8153-100AA8237243}" presName="rootConnector" presStyleLbl="node2" presStyleIdx="1" presStyleCnt="3"/>
      <dgm:spPr/>
      <dgm:t>
        <a:bodyPr/>
        <a:lstStyle/>
        <a:p>
          <a:endParaRPr lang="en-US"/>
        </a:p>
      </dgm:t>
    </dgm:pt>
    <dgm:pt modelId="{D79019C6-44E4-4744-83AD-ED956007679D}" type="pres">
      <dgm:prSet presAssocID="{F99BB116-7FDA-40E2-8153-100AA8237243}" presName="hierChild4" presStyleCnt="0"/>
      <dgm:spPr/>
    </dgm:pt>
    <dgm:pt modelId="{3EFAD769-2C23-4D00-AE58-1694C80129AF}" type="pres">
      <dgm:prSet presAssocID="{F99BB116-7FDA-40E2-8153-100AA8237243}" presName="hierChild5" presStyleCnt="0"/>
      <dgm:spPr/>
    </dgm:pt>
    <dgm:pt modelId="{FCB4ADE7-98CA-4760-8B02-2635BA85DE5F}" type="pres">
      <dgm:prSet presAssocID="{F8803390-AA3E-4AEC-B5CA-462880F09ED8}" presName="Name37" presStyleLbl="parChTrans1D2" presStyleIdx="2" presStyleCnt="3"/>
      <dgm:spPr/>
      <dgm:t>
        <a:bodyPr/>
        <a:lstStyle/>
        <a:p>
          <a:endParaRPr lang="en-US"/>
        </a:p>
      </dgm:t>
    </dgm:pt>
    <dgm:pt modelId="{1153537B-64DA-4886-994C-111EF5AA33C6}" type="pres">
      <dgm:prSet presAssocID="{948F3A56-C924-48D7-99D7-400AC362C71D}" presName="hierRoot2" presStyleCnt="0">
        <dgm:presLayoutVars>
          <dgm:hierBranch val="init"/>
        </dgm:presLayoutVars>
      </dgm:prSet>
      <dgm:spPr/>
    </dgm:pt>
    <dgm:pt modelId="{DDE9BFE6-52DC-4DB3-93C8-54A66980F65C}" type="pres">
      <dgm:prSet presAssocID="{948F3A56-C924-48D7-99D7-400AC362C71D}" presName="rootComposite" presStyleCnt="0"/>
      <dgm:spPr/>
    </dgm:pt>
    <dgm:pt modelId="{75BC6827-0D95-42CC-A35C-F32524499097}" type="pres">
      <dgm:prSet presAssocID="{948F3A56-C924-48D7-99D7-400AC362C71D}" presName="rootText" presStyleLbl="node2" presStyleIdx="2" presStyleCnt="3">
        <dgm:presLayoutVars>
          <dgm:chPref val="3"/>
        </dgm:presLayoutVars>
      </dgm:prSet>
      <dgm:spPr/>
      <dgm:t>
        <a:bodyPr/>
        <a:lstStyle/>
        <a:p>
          <a:endParaRPr lang="en-US"/>
        </a:p>
      </dgm:t>
    </dgm:pt>
    <dgm:pt modelId="{72600F26-C505-42CE-ACAD-E97947552F4E}" type="pres">
      <dgm:prSet presAssocID="{948F3A56-C924-48D7-99D7-400AC362C71D}" presName="rootConnector" presStyleLbl="node2" presStyleIdx="2" presStyleCnt="3"/>
      <dgm:spPr/>
      <dgm:t>
        <a:bodyPr/>
        <a:lstStyle/>
        <a:p>
          <a:endParaRPr lang="en-US"/>
        </a:p>
      </dgm:t>
    </dgm:pt>
    <dgm:pt modelId="{A653F241-8932-4978-A84A-CEF776A21037}" type="pres">
      <dgm:prSet presAssocID="{948F3A56-C924-48D7-99D7-400AC362C71D}" presName="hierChild4" presStyleCnt="0"/>
      <dgm:spPr/>
    </dgm:pt>
    <dgm:pt modelId="{4DF2727C-197B-4547-9E2D-AD0F8C288E64}" type="pres">
      <dgm:prSet presAssocID="{948F3A56-C924-48D7-99D7-400AC362C71D}" presName="hierChild5" presStyleCnt="0"/>
      <dgm:spPr/>
    </dgm:pt>
    <dgm:pt modelId="{023A80CB-3645-44E6-BB6E-A9A18403E04E}" type="pres">
      <dgm:prSet presAssocID="{95CAC92E-E213-4C0E-ABC1-3AF99EAF0374}" presName="hierChild3" presStyleCnt="0"/>
      <dgm:spPr/>
    </dgm:pt>
  </dgm:ptLst>
  <dgm:cxnLst>
    <dgm:cxn modelId="{A75B89D7-BDB3-48C9-B1A9-B9AEAD840AD0}" srcId="{25C16A2D-8B08-4215-AFF2-7E463A828756}" destId="{95CAC92E-E213-4C0E-ABC1-3AF99EAF0374}" srcOrd="0" destOrd="0" parTransId="{075A15A4-4BC7-4720-85B5-93BFBEF08293}" sibTransId="{DBBDC35F-BAB1-472E-B4F0-9449906492AF}"/>
    <dgm:cxn modelId="{E17A8F39-8784-48D2-B446-69C93AD8A20D}" type="presOf" srcId="{F99BB116-7FDA-40E2-8153-100AA8237243}" destId="{BEF1494B-49F9-4599-8C85-C21E505567E1}" srcOrd="1" destOrd="0" presId="urn:microsoft.com/office/officeart/2005/8/layout/orgChart1"/>
    <dgm:cxn modelId="{BEEDCD83-7BB5-4460-914A-512C9E70439A}" type="presOf" srcId="{948F3A56-C924-48D7-99D7-400AC362C71D}" destId="{75BC6827-0D95-42CC-A35C-F32524499097}" srcOrd="0" destOrd="0" presId="urn:microsoft.com/office/officeart/2005/8/layout/orgChart1"/>
    <dgm:cxn modelId="{FB4B3D79-991F-4A16-A03C-3B5B853D06D3}" srcId="{95CAC92E-E213-4C0E-ABC1-3AF99EAF0374}" destId="{B97639A4-FA5D-4DE1-9F66-A31979780C0B}" srcOrd="0" destOrd="0" parTransId="{E7584977-49DD-4865-84DC-553A86188D89}" sibTransId="{2F138B62-F67D-4E85-A091-C77A571BBB99}"/>
    <dgm:cxn modelId="{22952848-3833-4D8B-A3CA-5546E7E07305}" srcId="{95CAC92E-E213-4C0E-ABC1-3AF99EAF0374}" destId="{948F3A56-C924-48D7-99D7-400AC362C71D}" srcOrd="2" destOrd="0" parTransId="{F8803390-AA3E-4AEC-B5CA-462880F09ED8}" sibTransId="{00BF7874-9176-4AE0-97D4-BEDBE52FEFFC}"/>
    <dgm:cxn modelId="{D6D8CC6F-86F0-49F1-AD53-CF703CBFA03B}" type="presOf" srcId="{B97639A4-FA5D-4DE1-9F66-A31979780C0B}" destId="{FABEB31C-3FA6-46E7-A222-76F46F87AD76}" srcOrd="1" destOrd="0" presId="urn:microsoft.com/office/officeart/2005/8/layout/orgChart1"/>
    <dgm:cxn modelId="{590DB35A-3295-4272-92E1-CF0429F2F405}" type="presOf" srcId="{95CAC92E-E213-4C0E-ABC1-3AF99EAF0374}" destId="{8E385922-354A-4394-8238-DA559A647C16}" srcOrd="0" destOrd="0" presId="urn:microsoft.com/office/officeart/2005/8/layout/orgChart1"/>
    <dgm:cxn modelId="{53CD3BEF-2F8A-4546-A695-A4263D7C18A0}" type="presOf" srcId="{25C16A2D-8B08-4215-AFF2-7E463A828756}" destId="{E85F6497-1E6C-4010-9F56-A2EB130214C8}" srcOrd="0" destOrd="0" presId="urn:microsoft.com/office/officeart/2005/8/layout/orgChart1"/>
    <dgm:cxn modelId="{82CC7EF5-459D-4D94-9463-22F8852F2CBD}" type="presOf" srcId="{E7584977-49DD-4865-84DC-553A86188D89}" destId="{69E6D0F2-9F4B-451B-96DA-275476178F7B}" srcOrd="0" destOrd="0" presId="urn:microsoft.com/office/officeart/2005/8/layout/orgChart1"/>
    <dgm:cxn modelId="{28168D9C-EE8D-41D9-B90C-FF9D4B73A8B1}" srcId="{95CAC92E-E213-4C0E-ABC1-3AF99EAF0374}" destId="{F99BB116-7FDA-40E2-8153-100AA8237243}" srcOrd="1" destOrd="0" parTransId="{FD3B9477-10AC-4BB3-98D5-7FA336C2CAF3}" sibTransId="{09338AF2-F217-46DE-A138-3559765A5640}"/>
    <dgm:cxn modelId="{1590E0C6-2D3B-4AED-801E-9DF94DA1C03F}" type="presOf" srcId="{B97639A4-FA5D-4DE1-9F66-A31979780C0B}" destId="{4939C577-E04E-474F-BBB0-C94B16FB74C5}" srcOrd="0" destOrd="0" presId="urn:microsoft.com/office/officeart/2005/8/layout/orgChart1"/>
    <dgm:cxn modelId="{415ABD0B-2115-4595-B4EB-BA66F6B556A7}" type="presOf" srcId="{95CAC92E-E213-4C0E-ABC1-3AF99EAF0374}" destId="{63CC0375-4AF5-401E-AA59-E6CFF3AE62F5}" srcOrd="1" destOrd="0" presId="urn:microsoft.com/office/officeart/2005/8/layout/orgChart1"/>
    <dgm:cxn modelId="{80640442-3126-415F-9561-AD89113D919A}" type="presOf" srcId="{F8803390-AA3E-4AEC-B5CA-462880F09ED8}" destId="{FCB4ADE7-98CA-4760-8B02-2635BA85DE5F}" srcOrd="0" destOrd="0" presId="urn:microsoft.com/office/officeart/2005/8/layout/orgChart1"/>
    <dgm:cxn modelId="{44D2002A-C9C0-4206-918C-A6B2ED3EA332}" type="presOf" srcId="{F99BB116-7FDA-40E2-8153-100AA8237243}" destId="{629B18F4-C235-47A0-93FB-F4C290A0DB68}" srcOrd="0" destOrd="0" presId="urn:microsoft.com/office/officeart/2005/8/layout/orgChart1"/>
    <dgm:cxn modelId="{2A03CCA9-92A6-4428-83DC-5322FACE13D4}" type="presOf" srcId="{948F3A56-C924-48D7-99D7-400AC362C71D}" destId="{72600F26-C505-42CE-ACAD-E97947552F4E}" srcOrd="1" destOrd="0" presId="urn:microsoft.com/office/officeart/2005/8/layout/orgChart1"/>
    <dgm:cxn modelId="{4BF5D125-142C-47F3-9DD9-8EE46F6D0F3C}" type="presOf" srcId="{FD3B9477-10AC-4BB3-98D5-7FA336C2CAF3}" destId="{E15031E7-1808-436B-87FD-A9B0AD9C33F1}" srcOrd="0" destOrd="0" presId="urn:microsoft.com/office/officeart/2005/8/layout/orgChart1"/>
    <dgm:cxn modelId="{FF41CFFB-635A-4E66-81B0-B62846F264FA}" type="presParOf" srcId="{E85F6497-1E6C-4010-9F56-A2EB130214C8}" destId="{6D44EFED-83DD-4E1C-A217-7CCF05B2B995}" srcOrd="0" destOrd="0" presId="urn:microsoft.com/office/officeart/2005/8/layout/orgChart1"/>
    <dgm:cxn modelId="{EF7B4F43-C7F3-464B-8770-D761D9FA34E4}" type="presParOf" srcId="{6D44EFED-83DD-4E1C-A217-7CCF05B2B995}" destId="{895F2B79-053B-4E77-B7B8-0F42EA791B1F}" srcOrd="0" destOrd="0" presId="urn:microsoft.com/office/officeart/2005/8/layout/orgChart1"/>
    <dgm:cxn modelId="{ECD9B0B4-A747-4D19-9AE8-A1631681B166}" type="presParOf" srcId="{895F2B79-053B-4E77-B7B8-0F42EA791B1F}" destId="{8E385922-354A-4394-8238-DA559A647C16}" srcOrd="0" destOrd="0" presId="urn:microsoft.com/office/officeart/2005/8/layout/orgChart1"/>
    <dgm:cxn modelId="{3D48CD96-CF35-4A7B-9236-95EDEC38E6C7}" type="presParOf" srcId="{895F2B79-053B-4E77-B7B8-0F42EA791B1F}" destId="{63CC0375-4AF5-401E-AA59-E6CFF3AE62F5}" srcOrd="1" destOrd="0" presId="urn:microsoft.com/office/officeart/2005/8/layout/orgChart1"/>
    <dgm:cxn modelId="{2791F68E-02C7-4630-9FE1-61F3DF8DEDDC}" type="presParOf" srcId="{6D44EFED-83DD-4E1C-A217-7CCF05B2B995}" destId="{A7A3144B-7816-4897-AFA9-C76EDCEE5196}" srcOrd="1" destOrd="0" presId="urn:microsoft.com/office/officeart/2005/8/layout/orgChart1"/>
    <dgm:cxn modelId="{BE8A87F9-2B96-4441-8F46-3A0F65558658}" type="presParOf" srcId="{A7A3144B-7816-4897-AFA9-C76EDCEE5196}" destId="{69E6D0F2-9F4B-451B-96DA-275476178F7B}" srcOrd="0" destOrd="0" presId="urn:microsoft.com/office/officeart/2005/8/layout/orgChart1"/>
    <dgm:cxn modelId="{586D92B7-1D18-47D6-90CE-22046F97C87B}" type="presParOf" srcId="{A7A3144B-7816-4897-AFA9-C76EDCEE5196}" destId="{9DFE124D-D75A-4805-912C-938EED1E9644}" srcOrd="1" destOrd="0" presId="urn:microsoft.com/office/officeart/2005/8/layout/orgChart1"/>
    <dgm:cxn modelId="{91A17064-44B2-47EF-93C5-2C69B64DBD2B}" type="presParOf" srcId="{9DFE124D-D75A-4805-912C-938EED1E9644}" destId="{0A87610C-F24F-40FE-A470-D026D0DD2C56}" srcOrd="0" destOrd="0" presId="urn:microsoft.com/office/officeart/2005/8/layout/orgChart1"/>
    <dgm:cxn modelId="{9AA1B403-5454-4DB2-9095-F14BEBA9950A}" type="presParOf" srcId="{0A87610C-F24F-40FE-A470-D026D0DD2C56}" destId="{4939C577-E04E-474F-BBB0-C94B16FB74C5}" srcOrd="0" destOrd="0" presId="urn:microsoft.com/office/officeart/2005/8/layout/orgChart1"/>
    <dgm:cxn modelId="{F8F906B9-CCD6-4CBA-8F02-19B61FBD8726}" type="presParOf" srcId="{0A87610C-F24F-40FE-A470-D026D0DD2C56}" destId="{FABEB31C-3FA6-46E7-A222-76F46F87AD76}" srcOrd="1" destOrd="0" presId="urn:microsoft.com/office/officeart/2005/8/layout/orgChart1"/>
    <dgm:cxn modelId="{92CAF3BB-286B-4FCD-9C4C-F357F1F2A3A6}" type="presParOf" srcId="{9DFE124D-D75A-4805-912C-938EED1E9644}" destId="{498A9CE8-07DC-4757-AD92-A51BBBC7A679}" srcOrd="1" destOrd="0" presId="urn:microsoft.com/office/officeart/2005/8/layout/orgChart1"/>
    <dgm:cxn modelId="{5AD33DA0-1F57-480E-8315-61D15C7C0E5A}" type="presParOf" srcId="{9DFE124D-D75A-4805-912C-938EED1E9644}" destId="{CB862451-E091-4FF6-8939-3BC9101BBF0E}" srcOrd="2" destOrd="0" presId="urn:microsoft.com/office/officeart/2005/8/layout/orgChart1"/>
    <dgm:cxn modelId="{3E354F08-B59F-4B5A-8D44-363DCF293826}" type="presParOf" srcId="{A7A3144B-7816-4897-AFA9-C76EDCEE5196}" destId="{E15031E7-1808-436B-87FD-A9B0AD9C33F1}" srcOrd="2" destOrd="0" presId="urn:microsoft.com/office/officeart/2005/8/layout/orgChart1"/>
    <dgm:cxn modelId="{CB5508A9-D4D6-4B03-B4F2-75C0D02EF288}" type="presParOf" srcId="{A7A3144B-7816-4897-AFA9-C76EDCEE5196}" destId="{8F00B7E0-DECA-46D7-8CA7-098DFD80CB95}" srcOrd="3" destOrd="0" presId="urn:microsoft.com/office/officeart/2005/8/layout/orgChart1"/>
    <dgm:cxn modelId="{30ED98B1-FECC-43BA-B36A-8C927180E08C}" type="presParOf" srcId="{8F00B7E0-DECA-46D7-8CA7-098DFD80CB95}" destId="{41213958-1CFC-43DE-9889-9DDC86D78653}" srcOrd="0" destOrd="0" presId="urn:microsoft.com/office/officeart/2005/8/layout/orgChart1"/>
    <dgm:cxn modelId="{74A0BD98-1610-47A0-9288-A249E76AA6F2}" type="presParOf" srcId="{41213958-1CFC-43DE-9889-9DDC86D78653}" destId="{629B18F4-C235-47A0-93FB-F4C290A0DB68}" srcOrd="0" destOrd="0" presId="urn:microsoft.com/office/officeart/2005/8/layout/orgChart1"/>
    <dgm:cxn modelId="{23991EDE-9E56-43F0-A8A7-A3599F5256B5}" type="presParOf" srcId="{41213958-1CFC-43DE-9889-9DDC86D78653}" destId="{BEF1494B-49F9-4599-8C85-C21E505567E1}" srcOrd="1" destOrd="0" presId="urn:microsoft.com/office/officeart/2005/8/layout/orgChart1"/>
    <dgm:cxn modelId="{4A7480DB-D63A-4F13-BC25-E2BAB777A69D}" type="presParOf" srcId="{8F00B7E0-DECA-46D7-8CA7-098DFD80CB95}" destId="{D79019C6-44E4-4744-83AD-ED956007679D}" srcOrd="1" destOrd="0" presId="urn:microsoft.com/office/officeart/2005/8/layout/orgChart1"/>
    <dgm:cxn modelId="{8139ADC3-F53E-40DD-9624-08CC756FECAE}" type="presParOf" srcId="{8F00B7E0-DECA-46D7-8CA7-098DFD80CB95}" destId="{3EFAD769-2C23-4D00-AE58-1694C80129AF}" srcOrd="2" destOrd="0" presId="urn:microsoft.com/office/officeart/2005/8/layout/orgChart1"/>
    <dgm:cxn modelId="{AD9281D6-F54D-4489-B2F5-FB76AD2CE2A4}" type="presParOf" srcId="{A7A3144B-7816-4897-AFA9-C76EDCEE5196}" destId="{FCB4ADE7-98CA-4760-8B02-2635BA85DE5F}" srcOrd="4" destOrd="0" presId="urn:microsoft.com/office/officeart/2005/8/layout/orgChart1"/>
    <dgm:cxn modelId="{C828E369-FE60-479B-9D14-EA69A6D57A36}" type="presParOf" srcId="{A7A3144B-7816-4897-AFA9-C76EDCEE5196}" destId="{1153537B-64DA-4886-994C-111EF5AA33C6}" srcOrd="5" destOrd="0" presId="urn:microsoft.com/office/officeart/2005/8/layout/orgChart1"/>
    <dgm:cxn modelId="{E372BC91-180B-48F6-8E5E-9542834D4A6F}" type="presParOf" srcId="{1153537B-64DA-4886-994C-111EF5AA33C6}" destId="{DDE9BFE6-52DC-4DB3-93C8-54A66980F65C}" srcOrd="0" destOrd="0" presId="urn:microsoft.com/office/officeart/2005/8/layout/orgChart1"/>
    <dgm:cxn modelId="{AB5BEA7D-47DA-45B5-9045-0E8E476145E1}" type="presParOf" srcId="{DDE9BFE6-52DC-4DB3-93C8-54A66980F65C}" destId="{75BC6827-0D95-42CC-A35C-F32524499097}" srcOrd="0" destOrd="0" presId="urn:microsoft.com/office/officeart/2005/8/layout/orgChart1"/>
    <dgm:cxn modelId="{450FF963-ED13-45D2-9338-0DA1EA0F8298}" type="presParOf" srcId="{DDE9BFE6-52DC-4DB3-93C8-54A66980F65C}" destId="{72600F26-C505-42CE-ACAD-E97947552F4E}" srcOrd="1" destOrd="0" presId="urn:microsoft.com/office/officeart/2005/8/layout/orgChart1"/>
    <dgm:cxn modelId="{0DF30F49-2A2C-4EEA-A43A-AA68639A55EE}" type="presParOf" srcId="{1153537B-64DA-4886-994C-111EF5AA33C6}" destId="{A653F241-8932-4978-A84A-CEF776A21037}" srcOrd="1" destOrd="0" presId="urn:microsoft.com/office/officeart/2005/8/layout/orgChart1"/>
    <dgm:cxn modelId="{5069FAA1-CDE6-432B-9427-EA551E565162}" type="presParOf" srcId="{1153537B-64DA-4886-994C-111EF5AA33C6}" destId="{4DF2727C-197B-4547-9E2D-AD0F8C288E64}" srcOrd="2" destOrd="0" presId="urn:microsoft.com/office/officeart/2005/8/layout/orgChart1"/>
    <dgm:cxn modelId="{95078659-C2CA-465F-9E92-024E8EA9A078}" type="presParOf" srcId="{6D44EFED-83DD-4E1C-A217-7CCF05B2B995}" destId="{023A80CB-3645-44E6-BB6E-A9A18403E04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ACA93A-3F77-4C47-A54B-81678C95F04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75E5AEE1-F569-45B3-A88B-95514401C892}">
      <dgm:prSet phldrT="[Text]"/>
      <dgm:spPr/>
      <dgm:t>
        <a:bodyPr/>
        <a:lstStyle/>
        <a:p>
          <a:r>
            <a:rPr lang="en-US" dirty="0" smtClean="0"/>
            <a:t>Federal Revenue</a:t>
          </a:r>
          <a:endParaRPr lang="en-US" dirty="0"/>
        </a:p>
      </dgm:t>
    </dgm:pt>
    <dgm:pt modelId="{E1A65DA5-1211-4802-91A2-CC183B3B97C8}" type="parTrans" cxnId="{5B0C8957-7A47-41F2-8A28-9665EFE34AFB}">
      <dgm:prSet/>
      <dgm:spPr/>
      <dgm:t>
        <a:bodyPr/>
        <a:lstStyle/>
        <a:p>
          <a:endParaRPr lang="en-US"/>
        </a:p>
      </dgm:t>
    </dgm:pt>
    <dgm:pt modelId="{EDE2061F-1067-46BF-9C31-DEF4AD3C735E}" type="sibTrans" cxnId="{5B0C8957-7A47-41F2-8A28-9665EFE34AFB}">
      <dgm:prSet/>
      <dgm:spPr/>
      <dgm:t>
        <a:bodyPr/>
        <a:lstStyle/>
        <a:p>
          <a:endParaRPr lang="en-US"/>
        </a:p>
      </dgm:t>
    </dgm:pt>
    <dgm:pt modelId="{AF7210F3-D679-461D-9C03-682638676EDC}">
      <dgm:prSet phldrT="[Text]"/>
      <dgm:spPr/>
      <dgm:t>
        <a:bodyPr/>
        <a:lstStyle/>
        <a:p>
          <a:r>
            <a:rPr lang="en-US" dirty="0" smtClean="0"/>
            <a:t>Taxes</a:t>
          </a:r>
          <a:endParaRPr lang="en-US" dirty="0"/>
        </a:p>
      </dgm:t>
    </dgm:pt>
    <dgm:pt modelId="{E1637281-83CC-454A-B0F9-8F6EA8D54F88}" type="parTrans" cxnId="{A778C8BD-BC4F-4AB7-9E95-5CF2DEB77307}">
      <dgm:prSet/>
      <dgm:spPr/>
      <dgm:t>
        <a:bodyPr/>
        <a:lstStyle/>
        <a:p>
          <a:endParaRPr lang="en-US"/>
        </a:p>
      </dgm:t>
    </dgm:pt>
    <dgm:pt modelId="{EC24A41A-3FF5-44A3-83CF-691133EA55E9}" type="sibTrans" cxnId="{A778C8BD-BC4F-4AB7-9E95-5CF2DEB77307}">
      <dgm:prSet/>
      <dgm:spPr/>
      <dgm:t>
        <a:bodyPr/>
        <a:lstStyle/>
        <a:p>
          <a:endParaRPr lang="en-US"/>
        </a:p>
      </dgm:t>
    </dgm:pt>
    <dgm:pt modelId="{883EF10C-4F95-4CA4-B780-AFD0CCF004E5}">
      <dgm:prSet phldrT="[Text]"/>
      <dgm:spPr/>
      <dgm:t>
        <a:bodyPr/>
        <a:lstStyle/>
        <a:p>
          <a:r>
            <a:rPr lang="en-US" dirty="0" smtClean="0"/>
            <a:t>Duties</a:t>
          </a:r>
          <a:endParaRPr lang="en-US" dirty="0"/>
        </a:p>
      </dgm:t>
    </dgm:pt>
    <dgm:pt modelId="{341954DB-4426-4691-BCDB-8527B82946C5}" type="parTrans" cxnId="{AC272DA6-B8D6-4F85-8A50-DA9EAD30575A}">
      <dgm:prSet/>
      <dgm:spPr/>
      <dgm:t>
        <a:bodyPr/>
        <a:lstStyle/>
        <a:p>
          <a:endParaRPr lang="en-US"/>
        </a:p>
      </dgm:t>
    </dgm:pt>
    <dgm:pt modelId="{BC54300E-1EF4-49F1-A490-E211476BB46F}" type="sibTrans" cxnId="{AC272DA6-B8D6-4F85-8A50-DA9EAD30575A}">
      <dgm:prSet/>
      <dgm:spPr/>
      <dgm:t>
        <a:bodyPr/>
        <a:lstStyle/>
        <a:p>
          <a:endParaRPr lang="en-US"/>
        </a:p>
      </dgm:t>
    </dgm:pt>
    <dgm:pt modelId="{60F3F077-D779-4C8D-9B64-8B3716F9E982}">
      <dgm:prSet phldrT="[Text]"/>
      <dgm:spPr/>
      <dgm:t>
        <a:bodyPr/>
        <a:lstStyle/>
        <a:p>
          <a:r>
            <a:rPr lang="en-US" dirty="0" smtClean="0"/>
            <a:t>Imposts and Excises</a:t>
          </a:r>
          <a:endParaRPr lang="en-US" dirty="0"/>
        </a:p>
      </dgm:t>
    </dgm:pt>
    <dgm:pt modelId="{82A1D98E-0FF3-477E-A679-A0838FCA13B0}" type="parTrans" cxnId="{F2397AD8-F4F2-4ABC-8248-7260D7E48C1D}">
      <dgm:prSet/>
      <dgm:spPr/>
      <dgm:t>
        <a:bodyPr/>
        <a:lstStyle/>
        <a:p>
          <a:endParaRPr lang="en-US"/>
        </a:p>
      </dgm:t>
    </dgm:pt>
    <dgm:pt modelId="{8C4F5C5D-7C7A-47E6-8FAD-574E7A7634A4}" type="sibTrans" cxnId="{F2397AD8-F4F2-4ABC-8248-7260D7E48C1D}">
      <dgm:prSet/>
      <dgm:spPr/>
      <dgm:t>
        <a:bodyPr/>
        <a:lstStyle/>
        <a:p>
          <a:endParaRPr lang="en-US"/>
        </a:p>
      </dgm:t>
    </dgm:pt>
    <dgm:pt modelId="{BE8B1A88-3581-4EF1-973F-855BD033330B}" type="pres">
      <dgm:prSet presAssocID="{9DACA93A-3F77-4C47-A54B-81678C95F046}" presName="hierChild1" presStyleCnt="0">
        <dgm:presLayoutVars>
          <dgm:orgChart val="1"/>
          <dgm:chPref val="1"/>
          <dgm:dir/>
          <dgm:animOne val="branch"/>
          <dgm:animLvl val="lvl"/>
          <dgm:resizeHandles/>
        </dgm:presLayoutVars>
      </dgm:prSet>
      <dgm:spPr/>
      <dgm:t>
        <a:bodyPr/>
        <a:lstStyle/>
        <a:p>
          <a:endParaRPr lang="en-US"/>
        </a:p>
      </dgm:t>
    </dgm:pt>
    <dgm:pt modelId="{B9E93930-695C-42AD-906D-D53F626B79D6}" type="pres">
      <dgm:prSet presAssocID="{75E5AEE1-F569-45B3-A88B-95514401C892}" presName="hierRoot1" presStyleCnt="0">
        <dgm:presLayoutVars>
          <dgm:hierBranch val="init"/>
        </dgm:presLayoutVars>
      </dgm:prSet>
      <dgm:spPr/>
    </dgm:pt>
    <dgm:pt modelId="{9F034CB2-1009-4F18-9914-E034B4937FF6}" type="pres">
      <dgm:prSet presAssocID="{75E5AEE1-F569-45B3-A88B-95514401C892}" presName="rootComposite1" presStyleCnt="0"/>
      <dgm:spPr/>
    </dgm:pt>
    <dgm:pt modelId="{98A036F4-8042-4DC3-ADAC-B0E771858F2B}" type="pres">
      <dgm:prSet presAssocID="{75E5AEE1-F569-45B3-A88B-95514401C892}" presName="rootText1" presStyleLbl="node0" presStyleIdx="0" presStyleCnt="1">
        <dgm:presLayoutVars>
          <dgm:chPref val="3"/>
        </dgm:presLayoutVars>
      </dgm:prSet>
      <dgm:spPr/>
      <dgm:t>
        <a:bodyPr/>
        <a:lstStyle/>
        <a:p>
          <a:endParaRPr lang="en-US"/>
        </a:p>
      </dgm:t>
    </dgm:pt>
    <dgm:pt modelId="{024A1CA2-EC5A-48E5-886F-B09DE6544D5C}" type="pres">
      <dgm:prSet presAssocID="{75E5AEE1-F569-45B3-A88B-95514401C892}" presName="rootConnector1" presStyleLbl="node1" presStyleIdx="0" presStyleCnt="0"/>
      <dgm:spPr/>
      <dgm:t>
        <a:bodyPr/>
        <a:lstStyle/>
        <a:p>
          <a:endParaRPr lang="en-US"/>
        </a:p>
      </dgm:t>
    </dgm:pt>
    <dgm:pt modelId="{214B6123-6A0F-44F6-8EC9-548A25B3D025}" type="pres">
      <dgm:prSet presAssocID="{75E5AEE1-F569-45B3-A88B-95514401C892}" presName="hierChild2" presStyleCnt="0"/>
      <dgm:spPr/>
    </dgm:pt>
    <dgm:pt modelId="{007EE80D-12E3-4172-98B0-F53B2BC30040}" type="pres">
      <dgm:prSet presAssocID="{E1637281-83CC-454A-B0F9-8F6EA8D54F88}" presName="Name37" presStyleLbl="parChTrans1D2" presStyleIdx="0" presStyleCnt="3"/>
      <dgm:spPr/>
      <dgm:t>
        <a:bodyPr/>
        <a:lstStyle/>
        <a:p>
          <a:endParaRPr lang="en-US"/>
        </a:p>
      </dgm:t>
    </dgm:pt>
    <dgm:pt modelId="{EB9348B7-2D67-4F6E-95E9-9EE0B51233E5}" type="pres">
      <dgm:prSet presAssocID="{AF7210F3-D679-461D-9C03-682638676EDC}" presName="hierRoot2" presStyleCnt="0">
        <dgm:presLayoutVars>
          <dgm:hierBranch val="init"/>
        </dgm:presLayoutVars>
      </dgm:prSet>
      <dgm:spPr/>
    </dgm:pt>
    <dgm:pt modelId="{37E38A5E-B753-4F6C-90DB-22375ABDAED2}" type="pres">
      <dgm:prSet presAssocID="{AF7210F3-D679-461D-9C03-682638676EDC}" presName="rootComposite" presStyleCnt="0"/>
      <dgm:spPr/>
    </dgm:pt>
    <dgm:pt modelId="{9E9FD301-AA0E-4F0C-A051-E74CC049C751}" type="pres">
      <dgm:prSet presAssocID="{AF7210F3-D679-461D-9C03-682638676EDC}" presName="rootText" presStyleLbl="node2" presStyleIdx="0" presStyleCnt="3">
        <dgm:presLayoutVars>
          <dgm:chPref val="3"/>
        </dgm:presLayoutVars>
      </dgm:prSet>
      <dgm:spPr/>
      <dgm:t>
        <a:bodyPr/>
        <a:lstStyle/>
        <a:p>
          <a:endParaRPr lang="en-US"/>
        </a:p>
      </dgm:t>
    </dgm:pt>
    <dgm:pt modelId="{C565A513-EB85-451B-85A4-83606EA042BC}" type="pres">
      <dgm:prSet presAssocID="{AF7210F3-D679-461D-9C03-682638676EDC}" presName="rootConnector" presStyleLbl="node2" presStyleIdx="0" presStyleCnt="3"/>
      <dgm:spPr/>
      <dgm:t>
        <a:bodyPr/>
        <a:lstStyle/>
        <a:p>
          <a:endParaRPr lang="en-US"/>
        </a:p>
      </dgm:t>
    </dgm:pt>
    <dgm:pt modelId="{34C0B6DF-499F-40DF-9704-7D97882E342D}" type="pres">
      <dgm:prSet presAssocID="{AF7210F3-D679-461D-9C03-682638676EDC}" presName="hierChild4" presStyleCnt="0"/>
      <dgm:spPr/>
    </dgm:pt>
    <dgm:pt modelId="{340A50AB-D9E2-4D44-B449-F5342A45FB86}" type="pres">
      <dgm:prSet presAssocID="{AF7210F3-D679-461D-9C03-682638676EDC}" presName="hierChild5" presStyleCnt="0"/>
      <dgm:spPr/>
    </dgm:pt>
    <dgm:pt modelId="{EC4B9BD9-7993-4426-8B46-FC058DAA570E}" type="pres">
      <dgm:prSet presAssocID="{341954DB-4426-4691-BCDB-8527B82946C5}" presName="Name37" presStyleLbl="parChTrans1D2" presStyleIdx="1" presStyleCnt="3"/>
      <dgm:spPr/>
      <dgm:t>
        <a:bodyPr/>
        <a:lstStyle/>
        <a:p>
          <a:endParaRPr lang="en-US"/>
        </a:p>
      </dgm:t>
    </dgm:pt>
    <dgm:pt modelId="{EB7A48CC-0BA7-4BA3-A016-29A472F1E728}" type="pres">
      <dgm:prSet presAssocID="{883EF10C-4F95-4CA4-B780-AFD0CCF004E5}" presName="hierRoot2" presStyleCnt="0">
        <dgm:presLayoutVars>
          <dgm:hierBranch val="init"/>
        </dgm:presLayoutVars>
      </dgm:prSet>
      <dgm:spPr/>
    </dgm:pt>
    <dgm:pt modelId="{798FA3A3-A125-40E6-85B4-B428C4632E29}" type="pres">
      <dgm:prSet presAssocID="{883EF10C-4F95-4CA4-B780-AFD0CCF004E5}" presName="rootComposite" presStyleCnt="0"/>
      <dgm:spPr/>
    </dgm:pt>
    <dgm:pt modelId="{5275DBE2-10D9-4F3B-BF6B-7180E385C068}" type="pres">
      <dgm:prSet presAssocID="{883EF10C-4F95-4CA4-B780-AFD0CCF004E5}" presName="rootText" presStyleLbl="node2" presStyleIdx="1" presStyleCnt="3">
        <dgm:presLayoutVars>
          <dgm:chPref val="3"/>
        </dgm:presLayoutVars>
      </dgm:prSet>
      <dgm:spPr/>
      <dgm:t>
        <a:bodyPr/>
        <a:lstStyle/>
        <a:p>
          <a:endParaRPr lang="en-US"/>
        </a:p>
      </dgm:t>
    </dgm:pt>
    <dgm:pt modelId="{44DBB64E-57D5-4BD8-B79A-056B197218D5}" type="pres">
      <dgm:prSet presAssocID="{883EF10C-4F95-4CA4-B780-AFD0CCF004E5}" presName="rootConnector" presStyleLbl="node2" presStyleIdx="1" presStyleCnt="3"/>
      <dgm:spPr/>
      <dgm:t>
        <a:bodyPr/>
        <a:lstStyle/>
        <a:p>
          <a:endParaRPr lang="en-US"/>
        </a:p>
      </dgm:t>
    </dgm:pt>
    <dgm:pt modelId="{B0160F40-8B9B-4544-A180-3F868B964DCA}" type="pres">
      <dgm:prSet presAssocID="{883EF10C-4F95-4CA4-B780-AFD0CCF004E5}" presName="hierChild4" presStyleCnt="0"/>
      <dgm:spPr/>
    </dgm:pt>
    <dgm:pt modelId="{E3EE9491-BB30-4634-98E3-B3ED8C847558}" type="pres">
      <dgm:prSet presAssocID="{883EF10C-4F95-4CA4-B780-AFD0CCF004E5}" presName="hierChild5" presStyleCnt="0"/>
      <dgm:spPr/>
    </dgm:pt>
    <dgm:pt modelId="{260CC330-1AF7-4588-83BA-1A70BDCBCE0A}" type="pres">
      <dgm:prSet presAssocID="{82A1D98E-0FF3-477E-A679-A0838FCA13B0}" presName="Name37" presStyleLbl="parChTrans1D2" presStyleIdx="2" presStyleCnt="3"/>
      <dgm:spPr/>
      <dgm:t>
        <a:bodyPr/>
        <a:lstStyle/>
        <a:p>
          <a:endParaRPr lang="en-US"/>
        </a:p>
      </dgm:t>
    </dgm:pt>
    <dgm:pt modelId="{C1244C02-2F03-49EC-94CA-768BE9DDC444}" type="pres">
      <dgm:prSet presAssocID="{60F3F077-D779-4C8D-9B64-8B3716F9E982}" presName="hierRoot2" presStyleCnt="0">
        <dgm:presLayoutVars>
          <dgm:hierBranch val="init"/>
        </dgm:presLayoutVars>
      </dgm:prSet>
      <dgm:spPr/>
    </dgm:pt>
    <dgm:pt modelId="{5F4E4D2A-5912-42B0-B63B-0DBC3629DB6C}" type="pres">
      <dgm:prSet presAssocID="{60F3F077-D779-4C8D-9B64-8B3716F9E982}" presName="rootComposite" presStyleCnt="0"/>
      <dgm:spPr/>
    </dgm:pt>
    <dgm:pt modelId="{23451D9A-0E08-4A3D-9021-81AAD62CF025}" type="pres">
      <dgm:prSet presAssocID="{60F3F077-D779-4C8D-9B64-8B3716F9E982}" presName="rootText" presStyleLbl="node2" presStyleIdx="2" presStyleCnt="3">
        <dgm:presLayoutVars>
          <dgm:chPref val="3"/>
        </dgm:presLayoutVars>
      </dgm:prSet>
      <dgm:spPr/>
      <dgm:t>
        <a:bodyPr/>
        <a:lstStyle/>
        <a:p>
          <a:endParaRPr lang="en-US"/>
        </a:p>
      </dgm:t>
    </dgm:pt>
    <dgm:pt modelId="{57421AAC-2988-4CCA-B4EA-B2FD3F5E71CC}" type="pres">
      <dgm:prSet presAssocID="{60F3F077-D779-4C8D-9B64-8B3716F9E982}" presName="rootConnector" presStyleLbl="node2" presStyleIdx="2" presStyleCnt="3"/>
      <dgm:spPr/>
      <dgm:t>
        <a:bodyPr/>
        <a:lstStyle/>
        <a:p>
          <a:endParaRPr lang="en-US"/>
        </a:p>
      </dgm:t>
    </dgm:pt>
    <dgm:pt modelId="{71221582-FDE1-4E0B-B877-D7C92A2ACCD9}" type="pres">
      <dgm:prSet presAssocID="{60F3F077-D779-4C8D-9B64-8B3716F9E982}" presName="hierChild4" presStyleCnt="0"/>
      <dgm:spPr/>
    </dgm:pt>
    <dgm:pt modelId="{585C4B29-3474-4155-92A7-C04E865842B0}" type="pres">
      <dgm:prSet presAssocID="{60F3F077-D779-4C8D-9B64-8B3716F9E982}" presName="hierChild5" presStyleCnt="0"/>
      <dgm:spPr/>
    </dgm:pt>
    <dgm:pt modelId="{B1B07457-B0E5-481B-9D18-A6BD51ED01EF}" type="pres">
      <dgm:prSet presAssocID="{75E5AEE1-F569-45B3-A88B-95514401C892}" presName="hierChild3" presStyleCnt="0"/>
      <dgm:spPr/>
    </dgm:pt>
  </dgm:ptLst>
  <dgm:cxnLst>
    <dgm:cxn modelId="{E35EB5D5-D7DC-4A62-80CA-FB58E6E5CACF}" type="presOf" srcId="{883EF10C-4F95-4CA4-B780-AFD0CCF004E5}" destId="{5275DBE2-10D9-4F3B-BF6B-7180E385C068}" srcOrd="0" destOrd="0" presId="urn:microsoft.com/office/officeart/2005/8/layout/orgChart1"/>
    <dgm:cxn modelId="{A9F26A7F-C64E-46E5-B450-751FDE5792A2}" type="presOf" srcId="{883EF10C-4F95-4CA4-B780-AFD0CCF004E5}" destId="{44DBB64E-57D5-4BD8-B79A-056B197218D5}" srcOrd="1" destOrd="0" presId="urn:microsoft.com/office/officeart/2005/8/layout/orgChart1"/>
    <dgm:cxn modelId="{A778C8BD-BC4F-4AB7-9E95-5CF2DEB77307}" srcId="{75E5AEE1-F569-45B3-A88B-95514401C892}" destId="{AF7210F3-D679-461D-9C03-682638676EDC}" srcOrd="0" destOrd="0" parTransId="{E1637281-83CC-454A-B0F9-8F6EA8D54F88}" sibTransId="{EC24A41A-3FF5-44A3-83CF-691133EA55E9}"/>
    <dgm:cxn modelId="{FE06CA38-8948-4BBD-B066-84D883CEC4EC}" type="presOf" srcId="{75E5AEE1-F569-45B3-A88B-95514401C892}" destId="{98A036F4-8042-4DC3-ADAC-B0E771858F2B}" srcOrd="0" destOrd="0" presId="urn:microsoft.com/office/officeart/2005/8/layout/orgChart1"/>
    <dgm:cxn modelId="{F1D1ED1C-06A4-4C68-A61A-69DB5361C402}" type="presOf" srcId="{E1637281-83CC-454A-B0F9-8F6EA8D54F88}" destId="{007EE80D-12E3-4172-98B0-F53B2BC30040}" srcOrd="0" destOrd="0" presId="urn:microsoft.com/office/officeart/2005/8/layout/orgChart1"/>
    <dgm:cxn modelId="{AC272DA6-B8D6-4F85-8A50-DA9EAD30575A}" srcId="{75E5AEE1-F569-45B3-A88B-95514401C892}" destId="{883EF10C-4F95-4CA4-B780-AFD0CCF004E5}" srcOrd="1" destOrd="0" parTransId="{341954DB-4426-4691-BCDB-8527B82946C5}" sibTransId="{BC54300E-1EF4-49F1-A490-E211476BB46F}"/>
    <dgm:cxn modelId="{22E0B7C0-DDD2-4896-B846-DFDDE6F71A85}" type="presOf" srcId="{341954DB-4426-4691-BCDB-8527B82946C5}" destId="{EC4B9BD9-7993-4426-8B46-FC058DAA570E}" srcOrd="0" destOrd="0" presId="urn:microsoft.com/office/officeart/2005/8/layout/orgChart1"/>
    <dgm:cxn modelId="{C16DC135-075D-4EE0-88DA-9374F57E1EBF}" type="presOf" srcId="{60F3F077-D779-4C8D-9B64-8B3716F9E982}" destId="{57421AAC-2988-4CCA-B4EA-B2FD3F5E71CC}" srcOrd="1" destOrd="0" presId="urn:microsoft.com/office/officeart/2005/8/layout/orgChart1"/>
    <dgm:cxn modelId="{1A16940C-8992-4ECC-B7AD-E3D1903446FD}" type="presOf" srcId="{82A1D98E-0FF3-477E-A679-A0838FCA13B0}" destId="{260CC330-1AF7-4588-83BA-1A70BDCBCE0A}" srcOrd="0" destOrd="0" presId="urn:microsoft.com/office/officeart/2005/8/layout/orgChart1"/>
    <dgm:cxn modelId="{01C7E62B-ECD3-483A-91A6-003F842D7002}" type="presOf" srcId="{75E5AEE1-F569-45B3-A88B-95514401C892}" destId="{024A1CA2-EC5A-48E5-886F-B09DE6544D5C}" srcOrd="1" destOrd="0" presId="urn:microsoft.com/office/officeart/2005/8/layout/orgChart1"/>
    <dgm:cxn modelId="{F2397AD8-F4F2-4ABC-8248-7260D7E48C1D}" srcId="{75E5AEE1-F569-45B3-A88B-95514401C892}" destId="{60F3F077-D779-4C8D-9B64-8B3716F9E982}" srcOrd="2" destOrd="0" parTransId="{82A1D98E-0FF3-477E-A679-A0838FCA13B0}" sibTransId="{8C4F5C5D-7C7A-47E6-8FAD-574E7A7634A4}"/>
    <dgm:cxn modelId="{E44732FA-4EC1-48D0-850E-9448E5F111CB}" type="presOf" srcId="{AF7210F3-D679-461D-9C03-682638676EDC}" destId="{9E9FD301-AA0E-4F0C-A051-E74CC049C751}" srcOrd="0" destOrd="0" presId="urn:microsoft.com/office/officeart/2005/8/layout/orgChart1"/>
    <dgm:cxn modelId="{5B0C8957-7A47-41F2-8A28-9665EFE34AFB}" srcId="{9DACA93A-3F77-4C47-A54B-81678C95F046}" destId="{75E5AEE1-F569-45B3-A88B-95514401C892}" srcOrd="0" destOrd="0" parTransId="{E1A65DA5-1211-4802-91A2-CC183B3B97C8}" sibTransId="{EDE2061F-1067-46BF-9C31-DEF4AD3C735E}"/>
    <dgm:cxn modelId="{1D3051F0-4300-46B5-8F63-DD2E1DA84FAD}" type="presOf" srcId="{60F3F077-D779-4C8D-9B64-8B3716F9E982}" destId="{23451D9A-0E08-4A3D-9021-81AAD62CF025}" srcOrd="0" destOrd="0" presId="urn:microsoft.com/office/officeart/2005/8/layout/orgChart1"/>
    <dgm:cxn modelId="{3DAD2B5F-E50D-4954-BC65-49BA333618EB}" type="presOf" srcId="{9DACA93A-3F77-4C47-A54B-81678C95F046}" destId="{BE8B1A88-3581-4EF1-973F-855BD033330B}" srcOrd="0" destOrd="0" presId="urn:microsoft.com/office/officeart/2005/8/layout/orgChart1"/>
    <dgm:cxn modelId="{6A94C80A-0C74-483B-83A0-3B427E093191}" type="presOf" srcId="{AF7210F3-D679-461D-9C03-682638676EDC}" destId="{C565A513-EB85-451B-85A4-83606EA042BC}" srcOrd="1" destOrd="0" presId="urn:microsoft.com/office/officeart/2005/8/layout/orgChart1"/>
    <dgm:cxn modelId="{A650B388-2CCE-4B72-8D19-F0739FE62338}" type="presParOf" srcId="{BE8B1A88-3581-4EF1-973F-855BD033330B}" destId="{B9E93930-695C-42AD-906D-D53F626B79D6}" srcOrd="0" destOrd="0" presId="urn:microsoft.com/office/officeart/2005/8/layout/orgChart1"/>
    <dgm:cxn modelId="{8676DD1E-1F25-4734-9765-E0617AA377D8}" type="presParOf" srcId="{B9E93930-695C-42AD-906D-D53F626B79D6}" destId="{9F034CB2-1009-4F18-9914-E034B4937FF6}" srcOrd="0" destOrd="0" presId="urn:microsoft.com/office/officeart/2005/8/layout/orgChart1"/>
    <dgm:cxn modelId="{59ABCDFC-7451-4318-A472-C18000D2F19B}" type="presParOf" srcId="{9F034CB2-1009-4F18-9914-E034B4937FF6}" destId="{98A036F4-8042-4DC3-ADAC-B0E771858F2B}" srcOrd="0" destOrd="0" presId="urn:microsoft.com/office/officeart/2005/8/layout/orgChart1"/>
    <dgm:cxn modelId="{AF9FE411-6775-4382-85B9-C3F6055F5BB2}" type="presParOf" srcId="{9F034CB2-1009-4F18-9914-E034B4937FF6}" destId="{024A1CA2-EC5A-48E5-886F-B09DE6544D5C}" srcOrd="1" destOrd="0" presId="urn:microsoft.com/office/officeart/2005/8/layout/orgChart1"/>
    <dgm:cxn modelId="{60FBF298-2EC8-4F5B-83BD-D2F92B4A3B18}" type="presParOf" srcId="{B9E93930-695C-42AD-906D-D53F626B79D6}" destId="{214B6123-6A0F-44F6-8EC9-548A25B3D025}" srcOrd="1" destOrd="0" presId="urn:microsoft.com/office/officeart/2005/8/layout/orgChart1"/>
    <dgm:cxn modelId="{AB4B0A79-EE43-4826-B7FF-69F44CC218A6}" type="presParOf" srcId="{214B6123-6A0F-44F6-8EC9-548A25B3D025}" destId="{007EE80D-12E3-4172-98B0-F53B2BC30040}" srcOrd="0" destOrd="0" presId="urn:microsoft.com/office/officeart/2005/8/layout/orgChart1"/>
    <dgm:cxn modelId="{3F83EF7C-8EE6-4C94-85DF-955B5175A300}" type="presParOf" srcId="{214B6123-6A0F-44F6-8EC9-548A25B3D025}" destId="{EB9348B7-2D67-4F6E-95E9-9EE0B51233E5}" srcOrd="1" destOrd="0" presId="urn:microsoft.com/office/officeart/2005/8/layout/orgChart1"/>
    <dgm:cxn modelId="{0041D099-FCFD-4412-89C3-CE965C4CA21E}" type="presParOf" srcId="{EB9348B7-2D67-4F6E-95E9-9EE0B51233E5}" destId="{37E38A5E-B753-4F6C-90DB-22375ABDAED2}" srcOrd="0" destOrd="0" presId="urn:microsoft.com/office/officeart/2005/8/layout/orgChart1"/>
    <dgm:cxn modelId="{3A583EFB-AD89-4549-AE4B-15FE9D6C6293}" type="presParOf" srcId="{37E38A5E-B753-4F6C-90DB-22375ABDAED2}" destId="{9E9FD301-AA0E-4F0C-A051-E74CC049C751}" srcOrd="0" destOrd="0" presId="urn:microsoft.com/office/officeart/2005/8/layout/orgChart1"/>
    <dgm:cxn modelId="{E7A4751C-EFAC-4BB9-B12C-BACC64878D83}" type="presParOf" srcId="{37E38A5E-B753-4F6C-90DB-22375ABDAED2}" destId="{C565A513-EB85-451B-85A4-83606EA042BC}" srcOrd="1" destOrd="0" presId="urn:microsoft.com/office/officeart/2005/8/layout/orgChart1"/>
    <dgm:cxn modelId="{9914DFBB-53CC-458B-A38B-C49A3EDB9420}" type="presParOf" srcId="{EB9348B7-2D67-4F6E-95E9-9EE0B51233E5}" destId="{34C0B6DF-499F-40DF-9704-7D97882E342D}" srcOrd="1" destOrd="0" presId="urn:microsoft.com/office/officeart/2005/8/layout/orgChart1"/>
    <dgm:cxn modelId="{D549551E-992B-421C-AED0-AC4DAB49ADF8}" type="presParOf" srcId="{EB9348B7-2D67-4F6E-95E9-9EE0B51233E5}" destId="{340A50AB-D9E2-4D44-B449-F5342A45FB86}" srcOrd="2" destOrd="0" presId="urn:microsoft.com/office/officeart/2005/8/layout/orgChart1"/>
    <dgm:cxn modelId="{5468FBAF-0E3F-409C-ACBD-2C78153F51EE}" type="presParOf" srcId="{214B6123-6A0F-44F6-8EC9-548A25B3D025}" destId="{EC4B9BD9-7993-4426-8B46-FC058DAA570E}" srcOrd="2" destOrd="0" presId="urn:microsoft.com/office/officeart/2005/8/layout/orgChart1"/>
    <dgm:cxn modelId="{673BC465-47E0-4D5B-AEF3-442C37BC6BB5}" type="presParOf" srcId="{214B6123-6A0F-44F6-8EC9-548A25B3D025}" destId="{EB7A48CC-0BA7-4BA3-A016-29A472F1E728}" srcOrd="3" destOrd="0" presId="urn:microsoft.com/office/officeart/2005/8/layout/orgChart1"/>
    <dgm:cxn modelId="{E9B3A6D7-ECE6-4CC5-A9A0-D7F0CBFFE73A}" type="presParOf" srcId="{EB7A48CC-0BA7-4BA3-A016-29A472F1E728}" destId="{798FA3A3-A125-40E6-85B4-B428C4632E29}" srcOrd="0" destOrd="0" presId="urn:microsoft.com/office/officeart/2005/8/layout/orgChart1"/>
    <dgm:cxn modelId="{A659ED9D-FC48-44E8-8261-BC01814D7A87}" type="presParOf" srcId="{798FA3A3-A125-40E6-85B4-B428C4632E29}" destId="{5275DBE2-10D9-4F3B-BF6B-7180E385C068}" srcOrd="0" destOrd="0" presId="urn:microsoft.com/office/officeart/2005/8/layout/orgChart1"/>
    <dgm:cxn modelId="{A6C6EE02-407A-4E74-BA0B-DB8D03F9C45A}" type="presParOf" srcId="{798FA3A3-A125-40E6-85B4-B428C4632E29}" destId="{44DBB64E-57D5-4BD8-B79A-056B197218D5}" srcOrd="1" destOrd="0" presId="urn:microsoft.com/office/officeart/2005/8/layout/orgChart1"/>
    <dgm:cxn modelId="{A1F5D18C-DA1F-4780-92EB-2991F3787157}" type="presParOf" srcId="{EB7A48CC-0BA7-4BA3-A016-29A472F1E728}" destId="{B0160F40-8B9B-4544-A180-3F868B964DCA}" srcOrd="1" destOrd="0" presId="urn:microsoft.com/office/officeart/2005/8/layout/orgChart1"/>
    <dgm:cxn modelId="{59992592-EA7F-4D0A-B59F-E62C9BDC6F68}" type="presParOf" srcId="{EB7A48CC-0BA7-4BA3-A016-29A472F1E728}" destId="{E3EE9491-BB30-4634-98E3-B3ED8C847558}" srcOrd="2" destOrd="0" presId="urn:microsoft.com/office/officeart/2005/8/layout/orgChart1"/>
    <dgm:cxn modelId="{F5E30984-6AE6-432D-A18D-0DD51E7A3F79}" type="presParOf" srcId="{214B6123-6A0F-44F6-8EC9-548A25B3D025}" destId="{260CC330-1AF7-4588-83BA-1A70BDCBCE0A}" srcOrd="4" destOrd="0" presId="urn:microsoft.com/office/officeart/2005/8/layout/orgChart1"/>
    <dgm:cxn modelId="{9A5E8A6C-1F9E-4E63-B00C-4F1A5F0F5271}" type="presParOf" srcId="{214B6123-6A0F-44F6-8EC9-548A25B3D025}" destId="{C1244C02-2F03-49EC-94CA-768BE9DDC444}" srcOrd="5" destOrd="0" presId="urn:microsoft.com/office/officeart/2005/8/layout/orgChart1"/>
    <dgm:cxn modelId="{0D241AC5-12C1-4134-A10A-7699D3800651}" type="presParOf" srcId="{C1244C02-2F03-49EC-94CA-768BE9DDC444}" destId="{5F4E4D2A-5912-42B0-B63B-0DBC3629DB6C}" srcOrd="0" destOrd="0" presId="urn:microsoft.com/office/officeart/2005/8/layout/orgChart1"/>
    <dgm:cxn modelId="{FCE89DCF-26D9-4212-8391-9F1502A41E88}" type="presParOf" srcId="{5F4E4D2A-5912-42B0-B63B-0DBC3629DB6C}" destId="{23451D9A-0E08-4A3D-9021-81AAD62CF025}" srcOrd="0" destOrd="0" presId="urn:microsoft.com/office/officeart/2005/8/layout/orgChart1"/>
    <dgm:cxn modelId="{4A55D972-1A57-4652-AFBA-A545E1AE8913}" type="presParOf" srcId="{5F4E4D2A-5912-42B0-B63B-0DBC3629DB6C}" destId="{57421AAC-2988-4CCA-B4EA-B2FD3F5E71CC}" srcOrd="1" destOrd="0" presId="urn:microsoft.com/office/officeart/2005/8/layout/orgChart1"/>
    <dgm:cxn modelId="{1F20529E-CD33-44EC-8849-97F766118D4A}" type="presParOf" srcId="{C1244C02-2F03-49EC-94CA-768BE9DDC444}" destId="{71221582-FDE1-4E0B-B877-D7C92A2ACCD9}" srcOrd="1" destOrd="0" presId="urn:microsoft.com/office/officeart/2005/8/layout/orgChart1"/>
    <dgm:cxn modelId="{12008BD2-F86A-4DA3-A880-4BE9DD5C6CE7}" type="presParOf" srcId="{C1244C02-2F03-49EC-94CA-768BE9DDC444}" destId="{585C4B29-3474-4155-92A7-C04E865842B0}" srcOrd="2" destOrd="0" presId="urn:microsoft.com/office/officeart/2005/8/layout/orgChart1"/>
    <dgm:cxn modelId="{EAF6CEF4-3CB9-4C6B-8873-EF821E7B2AE1}" type="presParOf" srcId="{B9E93930-695C-42AD-906D-D53F626B79D6}" destId="{B1B07457-B0E5-481B-9D18-A6BD51ED01E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4888FB9-A202-4688-9D69-008B3607760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F6D39D2B-3EA7-4953-9AD9-840BD24F06C2}">
      <dgm:prSet phldrT="[Text]"/>
      <dgm:spPr/>
      <dgm:t>
        <a:bodyPr/>
        <a:lstStyle/>
        <a:p>
          <a:r>
            <a:rPr lang="en-US" dirty="0" smtClean="0"/>
            <a:t>Economic Theories</a:t>
          </a:r>
          <a:endParaRPr lang="en-US" dirty="0"/>
        </a:p>
      </dgm:t>
    </dgm:pt>
    <dgm:pt modelId="{A947AA8F-9EDA-4EDD-81CC-9B1D684365DF}" type="parTrans" cxnId="{AE4AFB0C-8D95-479C-A657-B53460898D47}">
      <dgm:prSet/>
      <dgm:spPr/>
      <dgm:t>
        <a:bodyPr/>
        <a:lstStyle/>
        <a:p>
          <a:endParaRPr lang="en-US"/>
        </a:p>
      </dgm:t>
    </dgm:pt>
    <dgm:pt modelId="{335890F0-90FE-46D4-B1EF-5DEDBCE7618C}" type="sibTrans" cxnId="{AE4AFB0C-8D95-479C-A657-B53460898D47}">
      <dgm:prSet/>
      <dgm:spPr/>
      <dgm:t>
        <a:bodyPr/>
        <a:lstStyle/>
        <a:p>
          <a:endParaRPr lang="en-US"/>
        </a:p>
      </dgm:t>
    </dgm:pt>
    <dgm:pt modelId="{4FE7E5E6-4B2A-4C1B-9B97-C8CD1D723B7F}">
      <dgm:prSet phldrT="[Text]"/>
      <dgm:spPr/>
      <dgm:t>
        <a:bodyPr/>
        <a:lstStyle/>
        <a:p>
          <a:r>
            <a:rPr lang="en-US" dirty="0" smtClean="0"/>
            <a:t>Mercantilism</a:t>
          </a:r>
          <a:endParaRPr lang="en-US" dirty="0"/>
        </a:p>
      </dgm:t>
    </dgm:pt>
    <dgm:pt modelId="{E4888541-830D-4BC0-8C74-C60A8C0354AC}" type="parTrans" cxnId="{6CDF9FD7-FC87-425F-B212-9E57A5436DED}">
      <dgm:prSet/>
      <dgm:spPr/>
      <dgm:t>
        <a:bodyPr/>
        <a:lstStyle/>
        <a:p>
          <a:endParaRPr lang="en-US"/>
        </a:p>
      </dgm:t>
    </dgm:pt>
    <dgm:pt modelId="{A817C627-7ABE-4524-9438-DA44E3D32D7E}" type="sibTrans" cxnId="{6CDF9FD7-FC87-425F-B212-9E57A5436DED}">
      <dgm:prSet/>
      <dgm:spPr/>
      <dgm:t>
        <a:bodyPr/>
        <a:lstStyle/>
        <a:p>
          <a:endParaRPr lang="en-US"/>
        </a:p>
      </dgm:t>
    </dgm:pt>
    <dgm:pt modelId="{956CDAF5-825E-4047-80CC-F9D5742CFD49}">
      <dgm:prSet phldrT="[Text]"/>
      <dgm:spPr/>
      <dgm:t>
        <a:bodyPr/>
        <a:lstStyle/>
        <a:p>
          <a:r>
            <a:rPr lang="en-US" dirty="0" smtClean="0"/>
            <a:t>Free Markets</a:t>
          </a:r>
          <a:endParaRPr lang="en-US" dirty="0"/>
        </a:p>
      </dgm:t>
    </dgm:pt>
    <dgm:pt modelId="{F8188C89-B732-4DEC-964C-18891CF7A479}" type="parTrans" cxnId="{B2E38677-09F7-43CF-860C-161B580036E8}">
      <dgm:prSet/>
      <dgm:spPr/>
      <dgm:t>
        <a:bodyPr/>
        <a:lstStyle/>
        <a:p>
          <a:endParaRPr lang="en-US"/>
        </a:p>
      </dgm:t>
    </dgm:pt>
    <dgm:pt modelId="{581990C1-9225-4C3A-98F1-27DD1A3AD257}" type="sibTrans" cxnId="{B2E38677-09F7-43CF-860C-161B580036E8}">
      <dgm:prSet/>
      <dgm:spPr/>
      <dgm:t>
        <a:bodyPr/>
        <a:lstStyle/>
        <a:p>
          <a:endParaRPr lang="en-US"/>
        </a:p>
      </dgm:t>
    </dgm:pt>
    <dgm:pt modelId="{FF22B009-FE92-4562-8E40-F77D2787DE36}">
      <dgm:prSet phldrT="[Text]"/>
      <dgm:spPr/>
      <dgm:t>
        <a:bodyPr/>
        <a:lstStyle/>
        <a:p>
          <a:r>
            <a:rPr lang="en-US" dirty="0" err="1" smtClean="0"/>
            <a:t>Physiocrats</a:t>
          </a:r>
          <a:endParaRPr lang="en-US" dirty="0"/>
        </a:p>
      </dgm:t>
    </dgm:pt>
    <dgm:pt modelId="{892ABF33-5311-4560-918D-90D93CA04990}" type="parTrans" cxnId="{B257BA5B-988D-4DD8-BE20-E4600A960E3B}">
      <dgm:prSet/>
      <dgm:spPr/>
      <dgm:t>
        <a:bodyPr/>
        <a:lstStyle/>
        <a:p>
          <a:endParaRPr lang="en-US"/>
        </a:p>
      </dgm:t>
    </dgm:pt>
    <dgm:pt modelId="{69548DE6-02E9-4171-8F24-079BF38FD148}" type="sibTrans" cxnId="{B257BA5B-988D-4DD8-BE20-E4600A960E3B}">
      <dgm:prSet/>
      <dgm:spPr/>
      <dgm:t>
        <a:bodyPr/>
        <a:lstStyle/>
        <a:p>
          <a:endParaRPr lang="en-US"/>
        </a:p>
      </dgm:t>
    </dgm:pt>
    <dgm:pt modelId="{40563F75-0A99-41CC-9E78-D516888651C5}" type="pres">
      <dgm:prSet presAssocID="{84888FB9-A202-4688-9D69-008B3607760F}" presName="hierChild1" presStyleCnt="0">
        <dgm:presLayoutVars>
          <dgm:orgChart val="1"/>
          <dgm:chPref val="1"/>
          <dgm:dir/>
          <dgm:animOne val="branch"/>
          <dgm:animLvl val="lvl"/>
          <dgm:resizeHandles/>
        </dgm:presLayoutVars>
      </dgm:prSet>
      <dgm:spPr/>
      <dgm:t>
        <a:bodyPr/>
        <a:lstStyle/>
        <a:p>
          <a:endParaRPr lang="en-US"/>
        </a:p>
      </dgm:t>
    </dgm:pt>
    <dgm:pt modelId="{DDB39D14-31B4-4FEA-8401-24C7AA961AFF}" type="pres">
      <dgm:prSet presAssocID="{F6D39D2B-3EA7-4953-9AD9-840BD24F06C2}" presName="hierRoot1" presStyleCnt="0">
        <dgm:presLayoutVars>
          <dgm:hierBranch val="init"/>
        </dgm:presLayoutVars>
      </dgm:prSet>
      <dgm:spPr/>
    </dgm:pt>
    <dgm:pt modelId="{B6C3F71D-D332-41F5-8F56-224386B02F4D}" type="pres">
      <dgm:prSet presAssocID="{F6D39D2B-3EA7-4953-9AD9-840BD24F06C2}" presName="rootComposite1" presStyleCnt="0"/>
      <dgm:spPr/>
    </dgm:pt>
    <dgm:pt modelId="{5B15E5E9-4221-4588-9C45-530EF1C56103}" type="pres">
      <dgm:prSet presAssocID="{F6D39D2B-3EA7-4953-9AD9-840BD24F06C2}" presName="rootText1" presStyleLbl="node0" presStyleIdx="0" presStyleCnt="1">
        <dgm:presLayoutVars>
          <dgm:chPref val="3"/>
        </dgm:presLayoutVars>
      </dgm:prSet>
      <dgm:spPr/>
      <dgm:t>
        <a:bodyPr/>
        <a:lstStyle/>
        <a:p>
          <a:endParaRPr lang="en-US"/>
        </a:p>
      </dgm:t>
    </dgm:pt>
    <dgm:pt modelId="{F8A6ACAD-3A27-4FA8-84BD-4C9305F83249}" type="pres">
      <dgm:prSet presAssocID="{F6D39D2B-3EA7-4953-9AD9-840BD24F06C2}" presName="rootConnector1" presStyleLbl="node1" presStyleIdx="0" presStyleCnt="0"/>
      <dgm:spPr/>
      <dgm:t>
        <a:bodyPr/>
        <a:lstStyle/>
        <a:p>
          <a:endParaRPr lang="en-US"/>
        </a:p>
      </dgm:t>
    </dgm:pt>
    <dgm:pt modelId="{FCD7F36E-A242-4BFF-B03D-F4AFE8746156}" type="pres">
      <dgm:prSet presAssocID="{F6D39D2B-3EA7-4953-9AD9-840BD24F06C2}" presName="hierChild2" presStyleCnt="0"/>
      <dgm:spPr/>
    </dgm:pt>
    <dgm:pt modelId="{87BA423F-EEAD-429B-AFEE-67E499D81358}" type="pres">
      <dgm:prSet presAssocID="{E4888541-830D-4BC0-8C74-C60A8C0354AC}" presName="Name37" presStyleLbl="parChTrans1D2" presStyleIdx="0" presStyleCnt="3"/>
      <dgm:spPr/>
      <dgm:t>
        <a:bodyPr/>
        <a:lstStyle/>
        <a:p>
          <a:endParaRPr lang="en-US"/>
        </a:p>
      </dgm:t>
    </dgm:pt>
    <dgm:pt modelId="{EC67F19C-CFC1-4CB7-B48D-8254DFEAEB62}" type="pres">
      <dgm:prSet presAssocID="{4FE7E5E6-4B2A-4C1B-9B97-C8CD1D723B7F}" presName="hierRoot2" presStyleCnt="0">
        <dgm:presLayoutVars>
          <dgm:hierBranch val="init"/>
        </dgm:presLayoutVars>
      </dgm:prSet>
      <dgm:spPr/>
    </dgm:pt>
    <dgm:pt modelId="{19A59EDB-5FC8-4A37-A910-B4B720E1AECB}" type="pres">
      <dgm:prSet presAssocID="{4FE7E5E6-4B2A-4C1B-9B97-C8CD1D723B7F}" presName="rootComposite" presStyleCnt="0"/>
      <dgm:spPr/>
    </dgm:pt>
    <dgm:pt modelId="{0D0FB5FB-E2D0-45AA-8A51-7C7050352D64}" type="pres">
      <dgm:prSet presAssocID="{4FE7E5E6-4B2A-4C1B-9B97-C8CD1D723B7F}" presName="rootText" presStyleLbl="node2" presStyleIdx="0" presStyleCnt="3">
        <dgm:presLayoutVars>
          <dgm:chPref val="3"/>
        </dgm:presLayoutVars>
      </dgm:prSet>
      <dgm:spPr/>
      <dgm:t>
        <a:bodyPr/>
        <a:lstStyle/>
        <a:p>
          <a:endParaRPr lang="en-US"/>
        </a:p>
      </dgm:t>
    </dgm:pt>
    <dgm:pt modelId="{3C484EB1-1E77-4CDC-A77C-34310F1BA2FB}" type="pres">
      <dgm:prSet presAssocID="{4FE7E5E6-4B2A-4C1B-9B97-C8CD1D723B7F}" presName="rootConnector" presStyleLbl="node2" presStyleIdx="0" presStyleCnt="3"/>
      <dgm:spPr/>
      <dgm:t>
        <a:bodyPr/>
        <a:lstStyle/>
        <a:p>
          <a:endParaRPr lang="en-US"/>
        </a:p>
      </dgm:t>
    </dgm:pt>
    <dgm:pt modelId="{00F97C56-777D-46BF-9835-C050B324CBFA}" type="pres">
      <dgm:prSet presAssocID="{4FE7E5E6-4B2A-4C1B-9B97-C8CD1D723B7F}" presName="hierChild4" presStyleCnt="0"/>
      <dgm:spPr/>
    </dgm:pt>
    <dgm:pt modelId="{338CCC1B-E5FC-496D-8C96-292DDA9DB113}" type="pres">
      <dgm:prSet presAssocID="{4FE7E5E6-4B2A-4C1B-9B97-C8CD1D723B7F}" presName="hierChild5" presStyleCnt="0"/>
      <dgm:spPr/>
    </dgm:pt>
    <dgm:pt modelId="{80564D0C-B432-4F19-B2E5-9A5B37DC2A02}" type="pres">
      <dgm:prSet presAssocID="{F8188C89-B732-4DEC-964C-18891CF7A479}" presName="Name37" presStyleLbl="parChTrans1D2" presStyleIdx="1" presStyleCnt="3"/>
      <dgm:spPr/>
      <dgm:t>
        <a:bodyPr/>
        <a:lstStyle/>
        <a:p>
          <a:endParaRPr lang="en-US"/>
        </a:p>
      </dgm:t>
    </dgm:pt>
    <dgm:pt modelId="{F3D94DA5-66C4-4233-9DE3-93FA978BEDC8}" type="pres">
      <dgm:prSet presAssocID="{956CDAF5-825E-4047-80CC-F9D5742CFD49}" presName="hierRoot2" presStyleCnt="0">
        <dgm:presLayoutVars>
          <dgm:hierBranch val="init"/>
        </dgm:presLayoutVars>
      </dgm:prSet>
      <dgm:spPr/>
    </dgm:pt>
    <dgm:pt modelId="{3062714A-32CF-47C6-B9E7-E2B7235DA05B}" type="pres">
      <dgm:prSet presAssocID="{956CDAF5-825E-4047-80CC-F9D5742CFD49}" presName="rootComposite" presStyleCnt="0"/>
      <dgm:spPr/>
    </dgm:pt>
    <dgm:pt modelId="{255F3D6A-5E24-421D-A8AE-3414268E1B37}" type="pres">
      <dgm:prSet presAssocID="{956CDAF5-825E-4047-80CC-F9D5742CFD49}" presName="rootText" presStyleLbl="node2" presStyleIdx="1" presStyleCnt="3">
        <dgm:presLayoutVars>
          <dgm:chPref val="3"/>
        </dgm:presLayoutVars>
      </dgm:prSet>
      <dgm:spPr/>
      <dgm:t>
        <a:bodyPr/>
        <a:lstStyle/>
        <a:p>
          <a:endParaRPr lang="en-US"/>
        </a:p>
      </dgm:t>
    </dgm:pt>
    <dgm:pt modelId="{2057A165-A42A-4CC2-8191-321E34DFE246}" type="pres">
      <dgm:prSet presAssocID="{956CDAF5-825E-4047-80CC-F9D5742CFD49}" presName="rootConnector" presStyleLbl="node2" presStyleIdx="1" presStyleCnt="3"/>
      <dgm:spPr/>
      <dgm:t>
        <a:bodyPr/>
        <a:lstStyle/>
        <a:p>
          <a:endParaRPr lang="en-US"/>
        </a:p>
      </dgm:t>
    </dgm:pt>
    <dgm:pt modelId="{29D9B72E-47A5-4DBA-919C-F85973ADAB16}" type="pres">
      <dgm:prSet presAssocID="{956CDAF5-825E-4047-80CC-F9D5742CFD49}" presName="hierChild4" presStyleCnt="0"/>
      <dgm:spPr/>
    </dgm:pt>
    <dgm:pt modelId="{C75F02BF-9DCD-4DD3-9C9A-88335A321BB2}" type="pres">
      <dgm:prSet presAssocID="{956CDAF5-825E-4047-80CC-F9D5742CFD49}" presName="hierChild5" presStyleCnt="0"/>
      <dgm:spPr/>
    </dgm:pt>
    <dgm:pt modelId="{9BEB6FC3-47B4-4276-BCF8-BCBA04157370}" type="pres">
      <dgm:prSet presAssocID="{892ABF33-5311-4560-918D-90D93CA04990}" presName="Name37" presStyleLbl="parChTrans1D2" presStyleIdx="2" presStyleCnt="3"/>
      <dgm:spPr/>
      <dgm:t>
        <a:bodyPr/>
        <a:lstStyle/>
        <a:p>
          <a:endParaRPr lang="en-US"/>
        </a:p>
      </dgm:t>
    </dgm:pt>
    <dgm:pt modelId="{0CE6AED8-C2B7-4015-ABED-44945642B709}" type="pres">
      <dgm:prSet presAssocID="{FF22B009-FE92-4562-8E40-F77D2787DE36}" presName="hierRoot2" presStyleCnt="0">
        <dgm:presLayoutVars>
          <dgm:hierBranch val="init"/>
        </dgm:presLayoutVars>
      </dgm:prSet>
      <dgm:spPr/>
    </dgm:pt>
    <dgm:pt modelId="{F6896CA0-3930-45C9-AEFF-CCDC91D02CE8}" type="pres">
      <dgm:prSet presAssocID="{FF22B009-FE92-4562-8E40-F77D2787DE36}" presName="rootComposite" presStyleCnt="0"/>
      <dgm:spPr/>
    </dgm:pt>
    <dgm:pt modelId="{C4D970ED-7A2B-45AB-B90A-654F97D4DF3C}" type="pres">
      <dgm:prSet presAssocID="{FF22B009-FE92-4562-8E40-F77D2787DE36}" presName="rootText" presStyleLbl="node2" presStyleIdx="2" presStyleCnt="3">
        <dgm:presLayoutVars>
          <dgm:chPref val="3"/>
        </dgm:presLayoutVars>
      </dgm:prSet>
      <dgm:spPr/>
      <dgm:t>
        <a:bodyPr/>
        <a:lstStyle/>
        <a:p>
          <a:endParaRPr lang="en-US"/>
        </a:p>
      </dgm:t>
    </dgm:pt>
    <dgm:pt modelId="{4D612864-7A12-4166-AD15-22ABABC2D9E7}" type="pres">
      <dgm:prSet presAssocID="{FF22B009-FE92-4562-8E40-F77D2787DE36}" presName="rootConnector" presStyleLbl="node2" presStyleIdx="2" presStyleCnt="3"/>
      <dgm:spPr/>
      <dgm:t>
        <a:bodyPr/>
        <a:lstStyle/>
        <a:p>
          <a:endParaRPr lang="en-US"/>
        </a:p>
      </dgm:t>
    </dgm:pt>
    <dgm:pt modelId="{55829571-7E3D-409E-B191-026C709F09B9}" type="pres">
      <dgm:prSet presAssocID="{FF22B009-FE92-4562-8E40-F77D2787DE36}" presName="hierChild4" presStyleCnt="0"/>
      <dgm:spPr/>
    </dgm:pt>
    <dgm:pt modelId="{45898FF4-3A56-4FE0-9366-43BCDA833809}" type="pres">
      <dgm:prSet presAssocID="{FF22B009-FE92-4562-8E40-F77D2787DE36}" presName="hierChild5" presStyleCnt="0"/>
      <dgm:spPr/>
    </dgm:pt>
    <dgm:pt modelId="{EC98448F-FD9B-4B45-86F3-A15699BBC490}" type="pres">
      <dgm:prSet presAssocID="{F6D39D2B-3EA7-4953-9AD9-840BD24F06C2}" presName="hierChild3" presStyleCnt="0"/>
      <dgm:spPr/>
    </dgm:pt>
  </dgm:ptLst>
  <dgm:cxnLst>
    <dgm:cxn modelId="{B257BA5B-988D-4DD8-BE20-E4600A960E3B}" srcId="{F6D39D2B-3EA7-4953-9AD9-840BD24F06C2}" destId="{FF22B009-FE92-4562-8E40-F77D2787DE36}" srcOrd="2" destOrd="0" parTransId="{892ABF33-5311-4560-918D-90D93CA04990}" sibTransId="{69548DE6-02E9-4171-8F24-079BF38FD148}"/>
    <dgm:cxn modelId="{82760AC5-4DF2-4FE2-B914-118047430CEC}" type="presOf" srcId="{956CDAF5-825E-4047-80CC-F9D5742CFD49}" destId="{255F3D6A-5E24-421D-A8AE-3414268E1B37}" srcOrd="0" destOrd="0" presId="urn:microsoft.com/office/officeart/2005/8/layout/orgChart1"/>
    <dgm:cxn modelId="{E48DB291-A051-4FDC-AB45-DB0BAA6C11D8}" type="presOf" srcId="{956CDAF5-825E-4047-80CC-F9D5742CFD49}" destId="{2057A165-A42A-4CC2-8191-321E34DFE246}" srcOrd="1" destOrd="0" presId="urn:microsoft.com/office/officeart/2005/8/layout/orgChart1"/>
    <dgm:cxn modelId="{6F04ECB4-0B49-4888-8402-35221D819C90}" type="presOf" srcId="{FF22B009-FE92-4562-8E40-F77D2787DE36}" destId="{C4D970ED-7A2B-45AB-B90A-654F97D4DF3C}" srcOrd="0" destOrd="0" presId="urn:microsoft.com/office/officeart/2005/8/layout/orgChart1"/>
    <dgm:cxn modelId="{AE4AFB0C-8D95-479C-A657-B53460898D47}" srcId="{84888FB9-A202-4688-9D69-008B3607760F}" destId="{F6D39D2B-3EA7-4953-9AD9-840BD24F06C2}" srcOrd="0" destOrd="0" parTransId="{A947AA8F-9EDA-4EDD-81CC-9B1D684365DF}" sibTransId="{335890F0-90FE-46D4-B1EF-5DEDBCE7618C}"/>
    <dgm:cxn modelId="{8AEEBE75-9437-43DB-AEC5-20D786E421FD}" type="presOf" srcId="{E4888541-830D-4BC0-8C74-C60A8C0354AC}" destId="{87BA423F-EEAD-429B-AFEE-67E499D81358}" srcOrd="0" destOrd="0" presId="urn:microsoft.com/office/officeart/2005/8/layout/orgChart1"/>
    <dgm:cxn modelId="{5AE59A4D-BC02-48BF-8B9B-AC4DF4428280}" type="presOf" srcId="{F6D39D2B-3EA7-4953-9AD9-840BD24F06C2}" destId="{F8A6ACAD-3A27-4FA8-84BD-4C9305F83249}" srcOrd="1" destOrd="0" presId="urn:microsoft.com/office/officeart/2005/8/layout/orgChart1"/>
    <dgm:cxn modelId="{023ABC2C-D2AF-40A4-AB07-84DBC2794C16}" type="presOf" srcId="{F8188C89-B732-4DEC-964C-18891CF7A479}" destId="{80564D0C-B432-4F19-B2E5-9A5B37DC2A02}" srcOrd="0" destOrd="0" presId="urn:microsoft.com/office/officeart/2005/8/layout/orgChart1"/>
    <dgm:cxn modelId="{A67E4F80-D0CA-496D-93B0-C977C560F666}" type="presOf" srcId="{892ABF33-5311-4560-918D-90D93CA04990}" destId="{9BEB6FC3-47B4-4276-BCF8-BCBA04157370}" srcOrd="0" destOrd="0" presId="urn:microsoft.com/office/officeart/2005/8/layout/orgChart1"/>
    <dgm:cxn modelId="{10F2BB05-7263-4378-8AF0-209DCF58DC2C}" type="presOf" srcId="{4FE7E5E6-4B2A-4C1B-9B97-C8CD1D723B7F}" destId="{0D0FB5FB-E2D0-45AA-8A51-7C7050352D64}" srcOrd="0" destOrd="0" presId="urn:microsoft.com/office/officeart/2005/8/layout/orgChart1"/>
    <dgm:cxn modelId="{6204FD0E-D731-4B2B-93BF-F9495E61E3E6}" type="presOf" srcId="{4FE7E5E6-4B2A-4C1B-9B97-C8CD1D723B7F}" destId="{3C484EB1-1E77-4CDC-A77C-34310F1BA2FB}" srcOrd="1" destOrd="0" presId="urn:microsoft.com/office/officeart/2005/8/layout/orgChart1"/>
    <dgm:cxn modelId="{B2E38677-09F7-43CF-860C-161B580036E8}" srcId="{F6D39D2B-3EA7-4953-9AD9-840BD24F06C2}" destId="{956CDAF5-825E-4047-80CC-F9D5742CFD49}" srcOrd="1" destOrd="0" parTransId="{F8188C89-B732-4DEC-964C-18891CF7A479}" sibTransId="{581990C1-9225-4C3A-98F1-27DD1A3AD257}"/>
    <dgm:cxn modelId="{41DD4190-A18F-4DE1-8A7D-B63316DD55F3}" type="presOf" srcId="{FF22B009-FE92-4562-8E40-F77D2787DE36}" destId="{4D612864-7A12-4166-AD15-22ABABC2D9E7}" srcOrd="1" destOrd="0" presId="urn:microsoft.com/office/officeart/2005/8/layout/orgChart1"/>
    <dgm:cxn modelId="{B0E544A5-6590-486E-A12D-1D6F50C71D21}" type="presOf" srcId="{84888FB9-A202-4688-9D69-008B3607760F}" destId="{40563F75-0A99-41CC-9E78-D516888651C5}" srcOrd="0" destOrd="0" presId="urn:microsoft.com/office/officeart/2005/8/layout/orgChart1"/>
    <dgm:cxn modelId="{6CDF9FD7-FC87-425F-B212-9E57A5436DED}" srcId="{F6D39D2B-3EA7-4953-9AD9-840BD24F06C2}" destId="{4FE7E5E6-4B2A-4C1B-9B97-C8CD1D723B7F}" srcOrd="0" destOrd="0" parTransId="{E4888541-830D-4BC0-8C74-C60A8C0354AC}" sibTransId="{A817C627-7ABE-4524-9438-DA44E3D32D7E}"/>
    <dgm:cxn modelId="{070B232B-DF52-40AC-BC02-C62DD3AA2CE2}" type="presOf" srcId="{F6D39D2B-3EA7-4953-9AD9-840BD24F06C2}" destId="{5B15E5E9-4221-4588-9C45-530EF1C56103}" srcOrd="0" destOrd="0" presId="urn:microsoft.com/office/officeart/2005/8/layout/orgChart1"/>
    <dgm:cxn modelId="{D59E14FE-6EFC-4D00-AB56-9E9EA154A94A}" type="presParOf" srcId="{40563F75-0A99-41CC-9E78-D516888651C5}" destId="{DDB39D14-31B4-4FEA-8401-24C7AA961AFF}" srcOrd="0" destOrd="0" presId="urn:microsoft.com/office/officeart/2005/8/layout/orgChart1"/>
    <dgm:cxn modelId="{AF485EBF-FFAC-4D8A-968C-5C63F7D5DD48}" type="presParOf" srcId="{DDB39D14-31B4-4FEA-8401-24C7AA961AFF}" destId="{B6C3F71D-D332-41F5-8F56-224386B02F4D}" srcOrd="0" destOrd="0" presId="urn:microsoft.com/office/officeart/2005/8/layout/orgChart1"/>
    <dgm:cxn modelId="{5BCBC6B3-5E60-4A64-B70C-6B1126792AD3}" type="presParOf" srcId="{B6C3F71D-D332-41F5-8F56-224386B02F4D}" destId="{5B15E5E9-4221-4588-9C45-530EF1C56103}" srcOrd="0" destOrd="0" presId="urn:microsoft.com/office/officeart/2005/8/layout/orgChart1"/>
    <dgm:cxn modelId="{2E549C91-6C6B-4EF2-A15D-877B6057C9C0}" type="presParOf" srcId="{B6C3F71D-D332-41F5-8F56-224386B02F4D}" destId="{F8A6ACAD-3A27-4FA8-84BD-4C9305F83249}" srcOrd="1" destOrd="0" presId="urn:microsoft.com/office/officeart/2005/8/layout/orgChart1"/>
    <dgm:cxn modelId="{34AAB5D3-CEA9-40DF-8C67-F1EE1E98F09F}" type="presParOf" srcId="{DDB39D14-31B4-4FEA-8401-24C7AA961AFF}" destId="{FCD7F36E-A242-4BFF-B03D-F4AFE8746156}" srcOrd="1" destOrd="0" presId="urn:microsoft.com/office/officeart/2005/8/layout/orgChart1"/>
    <dgm:cxn modelId="{91545C17-AD04-4EBB-9736-152D7B8E1ED5}" type="presParOf" srcId="{FCD7F36E-A242-4BFF-B03D-F4AFE8746156}" destId="{87BA423F-EEAD-429B-AFEE-67E499D81358}" srcOrd="0" destOrd="0" presId="urn:microsoft.com/office/officeart/2005/8/layout/orgChart1"/>
    <dgm:cxn modelId="{2883C156-6DBE-48B5-9E1E-00F4D9BD479E}" type="presParOf" srcId="{FCD7F36E-A242-4BFF-B03D-F4AFE8746156}" destId="{EC67F19C-CFC1-4CB7-B48D-8254DFEAEB62}" srcOrd="1" destOrd="0" presId="urn:microsoft.com/office/officeart/2005/8/layout/orgChart1"/>
    <dgm:cxn modelId="{4AB71DF4-C37B-41F4-A5AE-8678B47B1A35}" type="presParOf" srcId="{EC67F19C-CFC1-4CB7-B48D-8254DFEAEB62}" destId="{19A59EDB-5FC8-4A37-A910-B4B720E1AECB}" srcOrd="0" destOrd="0" presId="urn:microsoft.com/office/officeart/2005/8/layout/orgChart1"/>
    <dgm:cxn modelId="{F89B4D70-DB79-4E09-9F1F-F5DC3002716E}" type="presParOf" srcId="{19A59EDB-5FC8-4A37-A910-B4B720E1AECB}" destId="{0D0FB5FB-E2D0-45AA-8A51-7C7050352D64}" srcOrd="0" destOrd="0" presId="urn:microsoft.com/office/officeart/2005/8/layout/orgChart1"/>
    <dgm:cxn modelId="{AB01E659-C2A1-4C9E-B5D4-FABB6840805A}" type="presParOf" srcId="{19A59EDB-5FC8-4A37-A910-B4B720E1AECB}" destId="{3C484EB1-1E77-4CDC-A77C-34310F1BA2FB}" srcOrd="1" destOrd="0" presId="urn:microsoft.com/office/officeart/2005/8/layout/orgChart1"/>
    <dgm:cxn modelId="{8005B580-8244-4FFC-A2FB-B31F2FAF8415}" type="presParOf" srcId="{EC67F19C-CFC1-4CB7-B48D-8254DFEAEB62}" destId="{00F97C56-777D-46BF-9835-C050B324CBFA}" srcOrd="1" destOrd="0" presId="urn:microsoft.com/office/officeart/2005/8/layout/orgChart1"/>
    <dgm:cxn modelId="{82D4AF0B-4571-4BA8-8932-9CBF0E99D78F}" type="presParOf" srcId="{EC67F19C-CFC1-4CB7-B48D-8254DFEAEB62}" destId="{338CCC1B-E5FC-496D-8C96-292DDA9DB113}" srcOrd="2" destOrd="0" presId="urn:microsoft.com/office/officeart/2005/8/layout/orgChart1"/>
    <dgm:cxn modelId="{BD0F29B2-CA07-45D9-961C-AF2F9CC6B9F8}" type="presParOf" srcId="{FCD7F36E-A242-4BFF-B03D-F4AFE8746156}" destId="{80564D0C-B432-4F19-B2E5-9A5B37DC2A02}" srcOrd="2" destOrd="0" presId="urn:microsoft.com/office/officeart/2005/8/layout/orgChart1"/>
    <dgm:cxn modelId="{45591E44-0B24-4A5D-9CCF-172FC256EEEF}" type="presParOf" srcId="{FCD7F36E-A242-4BFF-B03D-F4AFE8746156}" destId="{F3D94DA5-66C4-4233-9DE3-93FA978BEDC8}" srcOrd="3" destOrd="0" presId="urn:microsoft.com/office/officeart/2005/8/layout/orgChart1"/>
    <dgm:cxn modelId="{1B0CDDBC-13B5-402C-BAD9-94C0761569F1}" type="presParOf" srcId="{F3D94DA5-66C4-4233-9DE3-93FA978BEDC8}" destId="{3062714A-32CF-47C6-B9E7-E2B7235DA05B}" srcOrd="0" destOrd="0" presId="urn:microsoft.com/office/officeart/2005/8/layout/orgChart1"/>
    <dgm:cxn modelId="{3A20DE74-E930-4934-9807-FF25EE3D1D62}" type="presParOf" srcId="{3062714A-32CF-47C6-B9E7-E2B7235DA05B}" destId="{255F3D6A-5E24-421D-A8AE-3414268E1B37}" srcOrd="0" destOrd="0" presId="urn:microsoft.com/office/officeart/2005/8/layout/orgChart1"/>
    <dgm:cxn modelId="{5EA3BBCB-CDDD-4EBB-A46A-71C073213E7E}" type="presParOf" srcId="{3062714A-32CF-47C6-B9E7-E2B7235DA05B}" destId="{2057A165-A42A-4CC2-8191-321E34DFE246}" srcOrd="1" destOrd="0" presId="urn:microsoft.com/office/officeart/2005/8/layout/orgChart1"/>
    <dgm:cxn modelId="{FC662C6E-BACF-42C9-8654-FF076AD3D308}" type="presParOf" srcId="{F3D94DA5-66C4-4233-9DE3-93FA978BEDC8}" destId="{29D9B72E-47A5-4DBA-919C-F85973ADAB16}" srcOrd="1" destOrd="0" presId="urn:microsoft.com/office/officeart/2005/8/layout/orgChart1"/>
    <dgm:cxn modelId="{ED1F6C51-FE76-42F4-9BE7-4ED89006A5DD}" type="presParOf" srcId="{F3D94DA5-66C4-4233-9DE3-93FA978BEDC8}" destId="{C75F02BF-9DCD-4DD3-9C9A-88335A321BB2}" srcOrd="2" destOrd="0" presId="urn:microsoft.com/office/officeart/2005/8/layout/orgChart1"/>
    <dgm:cxn modelId="{164AA3B7-9171-4C5F-AB57-1E95591AF813}" type="presParOf" srcId="{FCD7F36E-A242-4BFF-B03D-F4AFE8746156}" destId="{9BEB6FC3-47B4-4276-BCF8-BCBA04157370}" srcOrd="4" destOrd="0" presId="urn:microsoft.com/office/officeart/2005/8/layout/orgChart1"/>
    <dgm:cxn modelId="{7AEE0C09-4769-4370-AFDF-2E49C50122C8}" type="presParOf" srcId="{FCD7F36E-A242-4BFF-B03D-F4AFE8746156}" destId="{0CE6AED8-C2B7-4015-ABED-44945642B709}" srcOrd="5" destOrd="0" presId="urn:microsoft.com/office/officeart/2005/8/layout/orgChart1"/>
    <dgm:cxn modelId="{AF819934-BC00-4F1E-A22F-C14017CB580A}" type="presParOf" srcId="{0CE6AED8-C2B7-4015-ABED-44945642B709}" destId="{F6896CA0-3930-45C9-AEFF-CCDC91D02CE8}" srcOrd="0" destOrd="0" presId="urn:microsoft.com/office/officeart/2005/8/layout/orgChart1"/>
    <dgm:cxn modelId="{38C2F614-42FA-4C18-98B0-CF4F9BA23FB2}" type="presParOf" srcId="{F6896CA0-3930-45C9-AEFF-CCDC91D02CE8}" destId="{C4D970ED-7A2B-45AB-B90A-654F97D4DF3C}" srcOrd="0" destOrd="0" presId="urn:microsoft.com/office/officeart/2005/8/layout/orgChart1"/>
    <dgm:cxn modelId="{0A073F27-E440-452E-85DD-AEC65349D730}" type="presParOf" srcId="{F6896CA0-3930-45C9-AEFF-CCDC91D02CE8}" destId="{4D612864-7A12-4166-AD15-22ABABC2D9E7}" srcOrd="1" destOrd="0" presId="urn:microsoft.com/office/officeart/2005/8/layout/orgChart1"/>
    <dgm:cxn modelId="{80C875DF-5C8D-40FD-93D0-D1BCF1E0BFA4}" type="presParOf" srcId="{0CE6AED8-C2B7-4015-ABED-44945642B709}" destId="{55829571-7E3D-409E-B191-026C709F09B9}" srcOrd="1" destOrd="0" presId="urn:microsoft.com/office/officeart/2005/8/layout/orgChart1"/>
    <dgm:cxn modelId="{D224D76C-8F2D-4FA0-8E27-B7BCF78ACF55}" type="presParOf" srcId="{0CE6AED8-C2B7-4015-ABED-44945642B709}" destId="{45898FF4-3A56-4FE0-9366-43BCDA833809}" srcOrd="2" destOrd="0" presId="urn:microsoft.com/office/officeart/2005/8/layout/orgChart1"/>
    <dgm:cxn modelId="{C780DE5A-FEB9-4C78-A87C-F42A9614F00D}" type="presParOf" srcId="{DDB39D14-31B4-4FEA-8401-24C7AA961AFF}" destId="{EC98448F-FD9B-4B45-86F3-A15699BBC49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B4ADE7-98CA-4760-8B02-2635BA85DE5F}">
      <dsp:nvSpPr>
        <dsp:cNvPr id="0" name=""/>
        <dsp:cNvSpPr/>
      </dsp:nvSpPr>
      <dsp:spPr>
        <a:xfrm>
          <a:off x="4114799" y="1942089"/>
          <a:ext cx="2911251" cy="505258"/>
        </a:xfrm>
        <a:custGeom>
          <a:avLst/>
          <a:gdLst/>
          <a:ahLst/>
          <a:cxnLst/>
          <a:rect l="0" t="0" r="0" b="0"/>
          <a:pathLst>
            <a:path>
              <a:moveTo>
                <a:pt x="0" y="0"/>
              </a:moveTo>
              <a:lnTo>
                <a:pt x="0" y="252629"/>
              </a:lnTo>
              <a:lnTo>
                <a:pt x="2911251" y="252629"/>
              </a:lnTo>
              <a:lnTo>
                <a:pt x="2911251"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5031E7-1808-436B-87FD-A9B0AD9C33F1}">
      <dsp:nvSpPr>
        <dsp:cNvPr id="0" name=""/>
        <dsp:cNvSpPr/>
      </dsp:nvSpPr>
      <dsp:spPr>
        <a:xfrm>
          <a:off x="4069079" y="1942089"/>
          <a:ext cx="91440" cy="505258"/>
        </a:xfrm>
        <a:custGeom>
          <a:avLst/>
          <a:gdLst/>
          <a:ahLst/>
          <a:cxnLst/>
          <a:rect l="0" t="0" r="0" b="0"/>
          <a:pathLst>
            <a:path>
              <a:moveTo>
                <a:pt x="45720" y="0"/>
              </a:moveTo>
              <a:lnTo>
                <a:pt x="4572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E6D0F2-9F4B-451B-96DA-275476178F7B}">
      <dsp:nvSpPr>
        <dsp:cNvPr id="0" name=""/>
        <dsp:cNvSpPr/>
      </dsp:nvSpPr>
      <dsp:spPr>
        <a:xfrm>
          <a:off x="1203548" y="1942089"/>
          <a:ext cx="2911251" cy="505258"/>
        </a:xfrm>
        <a:custGeom>
          <a:avLst/>
          <a:gdLst/>
          <a:ahLst/>
          <a:cxnLst/>
          <a:rect l="0" t="0" r="0" b="0"/>
          <a:pathLst>
            <a:path>
              <a:moveTo>
                <a:pt x="2911251" y="0"/>
              </a:moveTo>
              <a:lnTo>
                <a:pt x="2911251" y="252629"/>
              </a:lnTo>
              <a:lnTo>
                <a:pt x="0" y="252629"/>
              </a:lnTo>
              <a:lnTo>
                <a:pt x="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385922-354A-4394-8238-DA559A647C16}">
      <dsp:nvSpPr>
        <dsp:cNvPr id="0" name=""/>
        <dsp:cNvSpPr/>
      </dsp:nvSpPr>
      <dsp:spPr>
        <a:xfrm>
          <a:off x="2911803" y="739092"/>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Federal</a:t>
          </a:r>
        </a:p>
        <a:p>
          <a:pPr lvl="0" algn="ctr" defTabSz="1511300">
            <a:lnSpc>
              <a:spcPct val="90000"/>
            </a:lnSpc>
            <a:spcBef>
              <a:spcPct val="0"/>
            </a:spcBef>
            <a:spcAft>
              <a:spcPct val="35000"/>
            </a:spcAft>
          </a:pPr>
          <a:r>
            <a:rPr lang="en-US" sz="3400" kern="1200" dirty="0" smtClean="0"/>
            <a:t>Expenses</a:t>
          </a:r>
          <a:endParaRPr lang="en-US" sz="3400" kern="1200" dirty="0"/>
        </a:p>
      </dsp:txBody>
      <dsp:txXfrm>
        <a:off x="2911803" y="739092"/>
        <a:ext cx="2405992" cy="1202996"/>
      </dsp:txXfrm>
    </dsp:sp>
    <dsp:sp modelId="{4939C577-E04E-474F-BBB0-C94B16FB74C5}">
      <dsp:nvSpPr>
        <dsp:cNvPr id="0" name=""/>
        <dsp:cNvSpPr/>
      </dsp:nvSpPr>
      <dsp:spPr>
        <a:xfrm>
          <a:off x="552" y="2447347"/>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Defense</a:t>
          </a:r>
          <a:endParaRPr lang="en-US" sz="3400" kern="1200" dirty="0"/>
        </a:p>
      </dsp:txBody>
      <dsp:txXfrm>
        <a:off x="552" y="2447347"/>
        <a:ext cx="2405992" cy="1202996"/>
      </dsp:txXfrm>
    </dsp:sp>
    <dsp:sp modelId="{629B18F4-C235-47A0-93FB-F4C290A0DB68}">
      <dsp:nvSpPr>
        <dsp:cNvPr id="0" name=""/>
        <dsp:cNvSpPr/>
      </dsp:nvSpPr>
      <dsp:spPr>
        <a:xfrm>
          <a:off x="2911803" y="2447347"/>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Justice</a:t>
          </a:r>
          <a:endParaRPr lang="en-US" sz="3400" kern="1200" dirty="0"/>
        </a:p>
      </dsp:txBody>
      <dsp:txXfrm>
        <a:off x="2911803" y="2447347"/>
        <a:ext cx="2405992" cy="1202996"/>
      </dsp:txXfrm>
    </dsp:sp>
    <dsp:sp modelId="{75BC6827-0D95-42CC-A35C-F32524499097}">
      <dsp:nvSpPr>
        <dsp:cNvPr id="0" name=""/>
        <dsp:cNvSpPr/>
      </dsp:nvSpPr>
      <dsp:spPr>
        <a:xfrm>
          <a:off x="5823054" y="2447347"/>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General Welfare</a:t>
          </a:r>
          <a:endParaRPr lang="en-US" sz="3400" kern="1200" dirty="0"/>
        </a:p>
      </dsp:txBody>
      <dsp:txXfrm>
        <a:off x="5823054" y="2447347"/>
        <a:ext cx="2405992" cy="12029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0CC330-1AF7-4588-83BA-1A70BDCBCE0A}">
      <dsp:nvSpPr>
        <dsp:cNvPr id="0" name=""/>
        <dsp:cNvSpPr/>
      </dsp:nvSpPr>
      <dsp:spPr>
        <a:xfrm>
          <a:off x="4114799" y="1942089"/>
          <a:ext cx="2911251" cy="505258"/>
        </a:xfrm>
        <a:custGeom>
          <a:avLst/>
          <a:gdLst/>
          <a:ahLst/>
          <a:cxnLst/>
          <a:rect l="0" t="0" r="0" b="0"/>
          <a:pathLst>
            <a:path>
              <a:moveTo>
                <a:pt x="0" y="0"/>
              </a:moveTo>
              <a:lnTo>
                <a:pt x="0" y="252629"/>
              </a:lnTo>
              <a:lnTo>
                <a:pt x="2911251" y="252629"/>
              </a:lnTo>
              <a:lnTo>
                <a:pt x="2911251"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4B9BD9-7993-4426-8B46-FC058DAA570E}">
      <dsp:nvSpPr>
        <dsp:cNvPr id="0" name=""/>
        <dsp:cNvSpPr/>
      </dsp:nvSpPr>
      <dsp:spPr>
        <a:xfrm>
          <a:off x="4069079" y="1942089"/>
          <a:ext cx="91440" cy="505258"/>
        </a:xfrm>
        <a:custGeom>
          <a:avLst/>
          <a:gdLst/>
          <a:ahLst/>
          <a:cxnLst/>
          <a:rect l="0" t="0" r="0" b="0"/>
          <a:pathLst>
            <a:path>
              <a:moveTo>
                <a:pt x="45720" y="0"/>
              </a:moveTo>
              <a:lnTo>
                <a:pt x="4572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7EE80D-12E3-4172-98B0-F53B2BC30040}">
      <dsp:nvSpPr>
        <dsp:cNvPr id="0" name=""/>
        <dsp:cNvSpPr/>
      </dsp:nvSpPr>
      <dsp:spPr>
        <a:xfrm>
          <a:off x="1203548" y="1942089"/>
          <a:ext cx="2911251" cy="505258"/>
        </a:xfrm>
        <a:custGeom>
          <a:avLst/>
          <a:gdLst/>
          <a:ahLst/>
          <a:cxnLst/>
          <a:rect l="0" t="0" r="0" b="0"/>
          <a:pathLst>
            <a:path>
              <a:moveTo>
                <a:pt x="2911251" y="0"/>
              </a:moveTo>
              <a:lnTo>
                <a:pt x="2911251" y="252629"/>
              </a:lnTo>
              <a:lnTo>
                <a:pt x="0" y="252629"/>
              </a:lnTo>
              <a:lnTo>
                <a:pt x="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A036F4-8042-4DC3-ADAC-B0E771858F2B}">
      <dsp:nvSpPr>
        <dsp:cNvPr id="0" name=""/>
        <dsp:cNvSpPr/>
      </dsp:nvSpPr>
      <dsp:spPr>
        <a:xfrm>
          <a:off x="2911803" y="739092"/>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Federal Revenue</a:t>
          </a:r>
          <a:endParaRPr lang="en-US" sz="3700" kern="1200" dirty="0"/>
        </a:p>
      </dsp:txBody>
      <dsp:txXfrm>
        <a:off x="2911803" y="739092"/>
        <a:ext cx="2405992" cy="1202996"/>
      </dsp:txXfrm>
    </dsp:sp>
    <dsp:sp modelId="{9E9FD301-AA0E-4F0C-A051-E74CC049C751}">
      <dsp:nvSpPr>
        <dsp:cNvPr id="0" name=""/>
        <dsp:cNvSpPr/>
      </dsp:nvSpPr>
      <dsp:spPr>
        <a:xfrm>
          <a:off x="552" y="2447347"/>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Taxes</a:t>
          </a:r>
          <a:endParaRPr lang="en-US" sz="3700" kern="1200" dirty="0"/>
        </a:p>
      </dsp:txBody>
      <dsp:txXfrm>
        <a:off x="552" y="2447347"/>
        <a:ext cx="2405992" cy="1202996"/>
      </dsp:txXfrm>
    </dsp:sp>
    <dsp:sp modelId="{5275DBE2-10D9-4F3B-BF6B-7180E385C068}">
      <dsp:nvSpPr>
        <dsp:cNvPr id="0" name=""/>
        <dsp:cNvSpPr/>
      </dsp:nvSpPr>
      <dsp:spPr>
        <a:xfrm>
          <a:off x="2911803" y="2447347"/>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Duties</a:t>
          </a:r>
          <a:endParaRPr lang="en-US" sz="3700" kern="1200" dirty="0"/>
        </a:p>
      </dsp:txBody>
      <dsp:txXfrm>
        <a:off x="2911803" y="2447347"/>
        <a:ext cx="2405992" cy="1202996"/>
      </dsp:txXfrm>
    </dsp:sp>
    <dsp:sp modelId="{23451D9A-0E08-4A3D-9021-81AAD62CF025}">
      <dsp:nvSpPr>
        <dsp:cNvPr id="0" name=""/>
        <dsp:cNvSpPr/>
      </dsp:nvSpPr>
      <dsp:spPr>
        <a:xfrm>
          <a:off x="5823054" y="2447347"/>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Imposts and Excises</a:t>
          </a:r>
          <a:endParaRPr lang="en-US" sz="3700" kern="1200" dirty="0"/>
        </a:p>
      </dsp:txBody>
      <dsp:txXfrm>
        <a:off x="5823054" y="2447347"/>
        <a:ext cx="2405992" cy="12029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EB6FC3-47B4-4276-BCF8-BCBA04157370}">
      <dsp:nvSpPr>
        <dsp:cNvPr id="0" name=""/>
        <dsp:cNvSpPr/>
      </dsp:nvSpPr>
      <dsp:spPr>
        <a:xfrm>
          <a:off x="4114799" y="1942089"/>
          <a:ext cx="2911251" cy="505258"/>
        </a:xfrm>
        <a:custGeom>
          <a:avLst/>
          <a:gdLst/>
          <a:ahLst/>
          <a:cxnLst/>
          <a:rect l="0" t="0" r="0" b="0"/>
          <a:pathLst>
            <a:path>
              <a:moveTo>
                <a:pt x="0" y="0"/>
              </a:moveTo>
              <a:lnTo>
                <a:pt x="0" y="252629"/>
              </a:lnTo>
              <a:lnTo>
                <a:pt x="2911251" y="252629"/>
              </a:lnTo>
              <a:lnTo>
                <a:pt x="2911251"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564D0C-B432-4F19-B2E5-9A5B37DC2A02}">
      <dsp:nvSpPr>
        <dsp:cNvPr id="0" name=""/>
        <dsp:cNvSpPr/>
      </dsp:nvSpPr>
      <dsp:spPr>
        <a:xfrm>
          <a:off x="4069079" y="1942089"/>
          <a:ext cx="91440" cy="505258"/>
        </a:xfrm>
        <a:custGeom>
          <a:avLst/>
          <a:gdLst/>
          <a:ahLst/>
          <a:cxnLst/>
          <a:rect l="0" t="0" r="0" b="0"/>
          <a:pathLst>
            <a:path>
              <a:moveTo>
                <a:pt x="45720" y="0"/>
              </a:moveTo>
              <a:lnTo>
                <a:pt x="4572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BA423F-EEAD-429B-AFEE-67E499D81358}">
      <dsp:nvSpPr>
        <dsp:cNvPr id="0" name=""/>
        <dsp:cNvSpPr/>
      </dsp:nvSpPr>
      <dsp:spPr>
        <a:xfrm>
          <a:off x="1203548" y="1942089"/>
          <a:ext cx="2911251" cy="505258"/>
        </a:xfrm>
        <a:custGeom>
          <a:avLst/>
          <a:gdLst/>
          <a:ahLst/>
          <a:cxnLst/>
          <a:rect l="0" t="0" r="0" b="0"/>
          <a:pathLst>
            <a:path>
              <a:moveTo>
                <a:pt x="2911251" y="0"/>
              </a:moveTo>
              <a:lnTo>
                <a:pt x="2911251" y="252629"/>
              </a:lnTo>
              <a:lnTo>
                <a:pt x="0" y="252629"/>
              </a:lnTo>
              <a:lnTo>
                <a:pt x="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15E5E9-4221-4588-9C45-530EF1C56103}">
      <dsp:nvSpPr>
        <dsp:cNvPr id="0" name=""/>
        <dsp:cNvSpPr/>
      </dsp:nvSpPr>
      <dsp:spPr>
        <a:xfrm>
          <a:off x="2911803" y="739092"/>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Economic Theories</a:t>
          </a:r>
          <a:endParaRPr lang="en-US" sz="3200" kern="1200" dirty="0"/>
        </a:p>
      </dsp:txBody>
      <dsp:txXfrm>
        <a:off x="2911803" y="739092"/>
        <a:ext cx="2405992" cy="1202996"/>
      </dsp:txXfrm>
    </dsp:sp>
    <dsp:sp modelId="{0D0FB5FB-E2D0-45AA-8A51-7C7050352D64}">
      <dsp:nvSpPr>
        <dsp:cNvPr id="0" name=""/>
        <dsp:cNvSpPr/>
      </dsp:nvSpPr>
      <dsp:spPr>
        <a:xfrm>
          <a:off x="552" y="2447347"/>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Mercantilism</a:t>
          </a:r>
          <a:endParaRPr lang="en-US" sz="3200" kern="1200" dirty="0"/>
        </a:p>
      </dsp:txBody>
      <dsp:txXfrm>
        <a:off x="552" y="2447347"/>
        <a:ext cx="2405992" cy="1202996"/>
      </dsp:txXfrm>
    </dsp:sp>
    <dsp:sp modelId="{255F3D6A-5E24-421D-A8AE-3414268E1B37}">
      <dsp:nvSpPr>
        <dsp:cNvPr id="0" name=""/>
        <dsp:cNvSpPr/>
      </dsp:nvSpPr>
      <dsp:spPr>
        <a:xfrm>
          <a:off x="2911803" y="2447347"/>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Free Markets</a:t>
          </a:r>
          <a:endParaRPr lang="en-US" sz="3200" kern="1200" dirty="0"/>
        </a:p>
      </dsp:txBody>
      <dsp:txXfrm>
        <a:off x="2911803" y="2447347"/>
        <a:ext cx="2405992" cy="1202996"/>
      </dsp:txXfrm>
    </dsp:sp>
    <dsp:sp modelId="{C4D970ED-7A2B-45AB-B90A-654F97D4DF3C}">
      <dsp:nvSpPr>
        <dsp:cNvPr id="0" name=""/>
        <dsp:cNvSpPr/>
      </dsp:nvSpPr>
      <dsp:spPr>
        <a:xfrm>
          <a:off x="5823054" y="2447347"/>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err="1" smtClean="0"/>
            <a:t>Physiocrats</a:t>
          </a:r>
          <a:endParaRPr lang="en-US" sz="3200" kern="1200" dirty="0"/>
        </a:p>
      </dsp:txBody>
      <dsp:txXfrm>
        <a:off x="5823054" y="2447347"/>
        <a:ext cx="2405992" cy="12029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59F3927-9B9D-472D-970C-67383E218DA5}" type="datetimeFigureOut">
              <a:rPr lang="en-US" smtClean="0"/>
              <a:pPr/>
              <a:t>3/14/2013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6EBB62E-59B9-4E81-BC22-FE386FA2430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9F3927-9B9D-472D-970C-67383E218DA5}" type="datetimeFigureOut">
              <a:rPr lang="en-US" smtClean="0"/>
              <a:pPr/>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BB62E-59B9-4E81-BC22-FE386FA243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9F3927-9B9D-472D-970C-67383E218DA5}" type="datetimeFigureOut">
              <a:rPr lang="en-US" smtClean="0"/>
              <a:pPr/>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BB62E-59B9-4E81-BC22-FE386FA243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9F3927-9B9D-472D-970C-67383E218DA5}" type="datetimeFigureOut">
              <a:rPr lang="en-US" smtClean="0"/>
              <a:pPr/>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BB62E-59B9-4E81-BC22-FE386FA243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59F3927-9B9D-472D-970C-67383E218DA5}" type="datetimeFigureOut">
              <a:rPr lang="en-US" smtClean="0"/>
              <a:pPr/>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BB62E-59B9-4E81-BC22-FE386FA2430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9F3927-9B9D-472D-970C-67383E218DA5}" type="datetimeFigureOut">
              <a:rPr lang="en-US" smtClean="0"/>
              <a:pPr/>
              <a:t>3/14/2013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BB62E-59B9-4E81-BC22-FE386FA243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59F3927-9B9D-472D-970C-67383E218DA5}" type="datetimeFigureOut">
              <a:rPr lang="en-US" smtClean="0"/>
              <a:pPr/>
              <a:t>3/14/2013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EBB62E-59B9-4E81-BC22-FE386FA2430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9F3927-9B9D-472D-970C-67383E218DA5}" type="datetimeFigureOut">
              <a:rPr lang="en-US" smtClean="0"/>
              <a:pPr/>
              <a:t>3/14/2013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EBB62E-59B9-4E81-BC22-FE386FA243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F3927-9B9D-472D-970C-67383E218DA5}" type="datetimeFigureOut">
              <a:rPr lang="en-US" smtClean="0"/>
              <a:pPr/>
              <a:t>3/14/2013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EBB62E-59B9-4E81-BC22-FE386FA243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9F3927-9B9D-472D-970C-67383E218DA5}" type="datetimeFigureOut">
              <a:rPr lang="en-US" smtClean="0"/>
              <a:pPr/>
              <a:t>3/14/2013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BB62E-59B9-4E81-BC22-FE386FA243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9F3927-9B9D-472D-970C-67383E218DA5}" type="datetimeFigureOut">
              <a:rPr lang="en-US" smtClean="0"/>
              <a:pPr/>
              <a:t>3/14/2013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6EBB62E-59B9-4E81-BC22-FE386FA2430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59F3927-9B9D-472D-970C-67383E218DA5}" type="datetimeFigureOut">
              <a:rPr lang="en-US" smtClean="0"/>
              <a:pPr/>
              <a:t>3/14/2013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6EBB62E-59B9-4E81-BC22-FE386FA2430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en.wikipedia.org/wiki/Andrew_Jackson#cite_note-27"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smtClean="0"/>
              <a:t>A History of the American Political Economy </a:t>
            </a:r>
            <a:endParaRPr lang="en-US" dirty="0"/>
          </a:p>
        </p:txBody>
      </p:sp>
      <p:sp>
        <p:nvSpPr>
          <p:cNvPr id="3" name="Subtitle 2"/>
          <p:cNvSpPr>
            <a:spLocks noGrp="1"/>
          </p:cNvSpPr>
          <p:nvPr>
            <p:ph type="subTitle" idx="1"/>
          </p:nvPr>
        </p:nvSpPr>
        <p:spPr/>
        <p:txBody>
          <a:bodyPr/>
          <a:lstStyle/>
          <a:p>
            <a:pPr algn="ctr"/>
            <a:r>
              <a:rPr lang="en-US" dirty="0" smtClean="0"/>
              <a:t>Craig Vincent Mitchell, </a:t>
            </a:r>
            <a:r>
              <a:rPr lang="en-US" dirty="0" smtClean="0"/>
              <a:t>PhD</a:t>
            </a:r>
          </a:p>
          <a:p>
            <a:pPr algn="ctr"/>
            <a:r>
              <a:rPr lang="en-US" dirty="0" smtClean="0"/>
              <a:t>Associate professor of Christian Ethics</a:t>
            </a:r>
          </a:p>
          <a:p>
            <a:pPr algn="ctr"/>
            <a:r>
              <a:rPr lang="en-US" dirty="0" smtClean="0"/>
              <a:t>Director of the Land Center for Cultural Engagement</a:t>
            </a: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U.S. Constitution</a:t>
            </a:r>
            <a:endParaRPr lang="en-US" b="1" dirty="0"/>
          </a:p>
        </p:txBody>
      </p:sp>
      <p:sp>
        <p:nvSpPr>
          <p:cNvPr id="5" name="Content Placeholder 4"/>
          <p:cNvSpPr>
            <a:spLocks noGrp="1"/>
          </p:cNvSpPr>
          <p:nvPr>
            <p:ph sz="half" idx="1"/>
          </p:nvPr>
        </p:nvSpPr>
        <p:spPr/>
        <p:txBody>
          <a:bodyPr/>
          <a:lstStyle/>
          <a:p>
            <a:r>
              <a:rPr lang="en-US" dirty="0" smtClean="0"/>
              <a:t>The U.S. constitution explains what the duties and responsibilities are given to the federal government.</a:t>
            </a:r>
          </a:p>
          <a:p>
            <a:r>
              <a:rPr lang="en-US" dirty="0" smtClean="0"/>
              <a:t>It also explains the process by which it is to be done.</a:t>
            </a:r>
            <a:endParaRPr lang="en-US" dirty="0"/>
          </a:p>
        </p:txBody>
      </p:sp>
      <p:pic>
        <p:nvPicPr>
          <p:cNvPr id="7" name="Content Placeholder 6" descr="u.s. constitution.jpg"/>
          <p:cNvPicPr>
            <a:picLocks noGrp="1" noChangeAspect="1"/>
          </p:cNvPicPr>
          <p:nvPr>
            <p:ph sz="half" idx="2"/>
          </p:nvPr>
        </p:nvPicPr>
        <p:blipFill>
          <a:blip r:embed="rId2"/>
          <a:stretch>
            <a:fillRect/>
          </a:stretch>
        </p:blipFill>
        <p:spPr>
          <a:xfrm>
            <a:off x="4953000" y="2057400"/>
            <a:ext cx="3657600" cy="4267199"/>
          </a:xfrm>
        </p:spPr>
      </p:pic>
    </p:spTree>
    <p:extLst>
      <p:ext uri="{BB962C8B-B14F-4D97-AF65-F5344CB8AC3E}">
        <p14:creationId xmlns:p14="http://schemas.microsoft.com/office/powerpoint/2010/main" val="1937579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Preamble to the U.S. Constitution</a:t>
            </a:r>
            <a:endParaRPr lang="en-US" b="1" dirty="0"/>
          </a:p>
        </p:txBody>
      </p:sp>
      <p:sp>
        <p:nvSpPr>
          <p:cNvPr id="3" name="Content Placeholder 2"/>
          <p:cNvSpPr>
            <a:spLocks noGrp="1"/>
          </p:cNvSpPr>
          <p:nvPr>
            <p:ph idx="1"/>
          </p:nvPr>
        </p:nvSpPr>
        <p:spPr/>
        <p:txBody>
          <a:bodyPr>
            <a:normAutofit lnSpcReduction="10000"/>
          </a:bodyPr>
          <a:lstStyle/>
          <a:p>
            <a:r>
              <a:rPr lang="en-US" sz="3200" dirty="0" smtClean="0"/>
              <a:t>We the People of the United States, in Order to form a more perfect Union, establish </a:t>
            </a:r>
            <a:r>
              <a:rPr lang="en-US" sz="3200" b="1" dirty="0" smtClean="0"/>
              <a:t>Justice</a:t>
            </a:r>
            <a:r>
              <a:rPr lang="en-US" sz="3200" dirty="0" smtClean="0"/>
              <a:t>, insure </a:t>
            </a:r>
            <a:r>
              <a:rPr lang="en-US" sz="3200" b="1" dirty="0" smtClean="0"/>
              <a:t>domestic</a:t>
            </a:r>
            <a:r>
              <a:rPr lang="en-US" sz="3200" dirty="0" smtClean="0"/>
              <a:t> </a:t>
            </a:r>
            <a:r>
              <a:rPr lang="en-US" sz="3200" b="1" dirty="0" smtClean="0"/>
              <a:t>Tranquility</a:t>
            </a:r>
            <a:r>
              <a:rPr lang="en-US" sz="3200" dirty="0" smtClean="0"/>
              <a:t>, provide for the </a:t>
            </a:r>
            <a:r>
              <a:rPr lang="en-US" sz="3200" b="1" dirty="0" smtClean="0"/>
              <a:t>common </a:t>
            </a:r>
            <a:r>
              <a:rPr lang="en-US" sz="3200" b="1" dirty="0" err="1" smtClean="0"/>
              <a:t>defence</a:t>
            </a:r>
            <a:r>
              <a:rPr lang="en-US" sz="3200" dirty="0" smtClean="0"/>
              <a:t>, promote the </a:t>
            </a:r>
            <a:r>
              <a:rPr lang="en-US" sz="3200" b="1" dirty="0" smtClean="0"/>
              <a:t>general Welfare</a:t>
            </a:r>
            <a:r>
              <a:rPr lang="en-US" sz="3200" dirty="0" smtClean="0"/>
              <a:t>, and secure the Blessings of Liberty to ourselves and our Posterity, do ordain and establish this Constitution for the United States of America.</a:t>
            </a:r>
          </a:p>
          <a:p>
            <a:endParaRPr lang="en-US" dirty="0"/>
          </a:p>
        </p:txBody>
      </p:sp>
    </p:spTree>
    <p:extLst>
      <p:ext uri="{BB962C8B-B14F-4D97-AF65-F5344CB8AC3E}">
        <p14:creationId xmlns:p14="http://schemas.microsoft.com/office/powerpoint/2010/main" val="4123495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U.S. Constitution</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All of the signers of the U.S. Constitution had an idea mind when they put together the document.</a:t>
            </a:r>
          </a:p>
          <a:p>
            <a:r>
              <a:rPr lang="en-US" dirty="0" smtClean="0"/>
              <a:t>They did not all have the same economic theory in mind when they put it together.</a:t>
            </a:r>
          </a:p>
          <a:p>
            <a:r>
              <a:rPr lang="en-US" dirty="0" smtClean="0"/>
              <a:t>This resulted in a great deal of political wrangling about how the U.S. economy should work</a:t>
            </a:r>
            <a:endParaRPr lang="en-US" dirty="0"/>
          </a:p>
        </p:txBody>
      </p:sp>
      <p:pic>
        <p:nvPicPr>
          <p:cNvPr id="5" name="Content Placeholder 4" descr="us-constitution-signing.jpg"/>
          <p:cNvPicPr>
            <a:picLocks noGrp="1" noChangeAspect="1"/>
          </p:cNvPicPr>
          <p:nvPr>
            <p:ph sz="half" idx="2"/>
          </p:nvPr>
        </p:nvPicPr>
        <p:blipFill>
          <a:blip r:embed="rId2"/>
          <a:stretch>
            <a:fillRect/>
          </a:stretch>
        </p:blipFill>
        <p:spPr>
          <a:xfrm>
            <a:off x="4648200" y="2840624"/>
            <a:ext cx="4038600" cy="2594390"/>
          </a:xfrm>
        </p:spPr>
      </p:pic>
    </p:spTree>
    <p:extLst>
      <p:ext uri="{BB962C8B-B14F-4D97-AF65-F5344CB8AC3E}">
        <p14:creationId xmlns:p14="http://schemas.microsoft.com/office/powerpoint/2010/main" val="1100640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b="1" dirty="0" smtClean="0"/>
              <a:t>Article 7 of the U.S. Constitution</a:t>
            </a:r>
            <a:endParaRPr lang="en-US" dirty="0"/>
          </a:p>
        </p:txBody>
      </p:sp>
      <p:sp>
        <p:nvSpPr>
          <p:cNvPr id="5" name="Content Placeholder 4"/>
          <p:cNvSpPr>
            <a:spLocks noGrp="1"/>
          </p:cNvSpPr>
          <p:nvPr>
            <p:ph sz="half" idx="1"/>
          </p:nvPr>
        </p:nvSpPr>
        <p:spPr/>
        <p:txBody>
          <a:bodyPr/>
          <a:lstStyle/>
          <a:p>
            <a:r>
              <a:rPr lang="en-US" dirty="0" smtClean="0"/>
              <a:t>All Bills for raising Revenue shall originate in the House of Representatives; but the Senate may propose or concur with Amendments as on other Bills.</a:t>
            </a:r>
          </a:p>
          <a:p>
            <a:endParaRPr lang="en-US" dirty="0"/>
          </a:p>
        </p:txBody>
      </p:sp>
      <p:pic>
        <p:nvPicPr>
          <p:cNvPr id="7" name="Content Placeholder 6" descr="house of representatives.jpg"/>
          <p:cNvPicPr>
            <a:picLocks noGrp="1" noChangeAspect="1"/>
          </p:cNvPicPr>
          <p:nvPr>
            <p:ph sz="half" idx="2"/>
          </p:nvPr>
        </p:nvPicPr>
        <p:blipFill>
          <a:blip r:embed="rId2"/>
          <a:stretch>
            <a:fillRect/>
          </a:stretch>
        </p:blipFill>
        <p:spPr>
          <a:xfrm>
            <a:off x="4648200" y="2057400"/>
            <a:ext cx="4038599" cy="3124199"/>
          </a:xfrm>
        </p:spPr>
      </p:pic>
    </p:spTree>
    <p:extLst>
      <p:ext uri="{BB962C8B-B14F-4D97-AF65-F5344CB8AC3E}">
        <p14:creationId xmlns:p14="http://schemas.microsoft.com/office/powerpoint/2010/main" val="46719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Constitutional </a:t>
            </a:r>
            <a:r>
              <a:rPr lang="en-US" b="1" dirty="0" smtClean="0"/>
              <a:t>Expenses:</a:t>
            </a:r>
            <a:br>
              <a:rPr lang="en-US" b="1" dirty="0" smtClean="0"/>
            </a:br>
            <a:r>
              <a:rPr lang="en-US" b="1" dirty="0" smtClean="0"/>
              <a:t>Article 8</a:t>
            </a:r>
            <a:endParaRPr lang="en-US" b="1"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9100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Constitutional </a:t>
            </a:r>
            <a:r>
              <a:rPr lang="en-US" b="1" dirty="0" smtClean="0"/>
              <a:t>Revenue:</a:t>
            </a:r>
            <a:br>
              <a:rPr lang="en-US" b="1" dirty="0" smtClean="0"/>
            </a:br>
            <a:r>
              <a:rPr lang="en-US" b="1" dirty="0" smtClean="0"/>
              <a:t>Article 8</a:t>
            </a:r>
            <a:endParaRPr lang="en-US" b="1"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3168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smtClean="0"/>
              <a:t>Dominant Economic Theories </a:t>
            </a:r>
            <a:r>
              <a:rPr lang="en-US" b="1" dirty="0" smtClean="0"/>
              <a:t/>
            </a:r>
            <a:br>
              <a:rPr lang="en-US" b="1" dirty="0" smtClean="0"/>
            </a:br>
            <a:r>
              <a:rPr lang="en-US" b="1" dirty="0" smtClean="0"/>
              <a:t>Among the Founders</a:t>
            </a:r>
            <a:endParaRPr lang="en-US" b="1"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9162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b="1" dirty="0" smtClean="0"/>
              <a:t>Mercantilism/ Thomas Malthus</a:t>
            </a:r>
            <a:endParaRPr lang="en-US" b="1" dirty="0"/>
          </a:p>
        </p:txBody>
      </p:sp>
      <p:sp>
        <p:nvSpPr>
          <p:cNvPr id="5" name="Content Placeholder 4"/>
          <p:cNvSpPr>
            <a:spLocks noGrp="1"/>
          </p:cNvSpPr>
          <p:nvPr>
            <p:ph idx="1"/>
          </p:nvPr>
        </p:nvSpPr>
        <p:spPr/>
        <p:txBody>
          <a:bodyPr>
            <a:normAutofit/>
          </a:bodyPr>
          <a:lstStyle/>
          <a:p>
            <a:r>
              <a:rPr lang="en-US" sz="2800" dirty="0" smtClean="0"/>
              <a:t>Mercantilism is the doctrine that says government control of foreign trade is of paramount importance for ensuring the prosperity and security of a state. In particular, it demands a positive balance of trade. In thought and practice it dominated  Western Europe from the 16th to the late-18th century</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Mercantilism</a:t>
            </a:r>
            <a:endParaRPr lang="en-US" dirty="0"/>
          </a:p>
        </p:txBody>
      </p:sp>
      <p:sp>
        <p:nvSpPr>
          <p:cNvPr id="7" name="Text Placeholder 6"/>
          <p:cNvSpPr>
            <a:spLocks noGrp="1"/>
          </p:cNvSpPr>
          <p:nvPr>
            <p:ph type="body" idx="1"/>
          </p:nvPr>
        </p:nvSpPr>
        <p:spPr/>
        <p:txBody>
          <a:bodyPr/>
          <a:lstStyle/>
          <a:p>
            <a:pPr algn="ctr"/>
            <a:r>
              <a:rPr lang="en-US" dirty="0" smtClean="0"/>
              <a:t>Thomas Robert Malthus</a:t>
            </a:r>
            <a:endParaRPr lang="en-US" dirty="0"/>
          </a:p>
        </p:txBody>
      </p:sp>
      <p:sp>
        <p:nvSpPr>
          <p:cNvPr id="8" name="Text Placeholder 7"/>
          <p:cNvSpPr>
            <a:spLocks noGrp="1"/>
          </p:cNvSpPr>
          <p:nvPr>
            <p:ph type="body" sz="half" idx="3"/>
          </p:nvPr>
        </p:nvSpPr>
        <p:spPr/>
        <p:txBody>
          <a:bodyPr/>
          <a:lstStyle/>
          <a:p>
            <a:pPr algn="ctr"/>
            <a:r>
              <a:rPr lang="en-US" dirty="0" smtClean="0"/>
              <a:t>The Malthusian Problem</a:t>
            </a:r>
            <a:endParaRPr lang="en-US" dirty="0"/>
          </a:p>
        </p:txBody>
      </p:sp>
      <p:pic>
        <p:nvPicPr>
          <p:cNvPr id="6" name="Content Placeholder 5" descr="Thomas Robert Malthus.jpg"/>
          <p:cNvPicPr>
            <a:picLocks noGrp="1" noChangeAspect="1"/>
          </p:cNvPicPr>
          <p:nvPr>
            <p:ph sz="quarter" idx="2"/>
          </p:nvPr>
        </p:nvPicPr>
        <p:blipFill>
          <a:blip r:embed="rId2"/>
          <a:stretch>
            <a:fillRect/>
          </a:stretch>
        </p:blipFill>
        <p:spPr>
          <a:xfrm>
            <a:off x="1219200" y="2514600"/>
            <a:ext cx="2590800" cy="3657600"/>
          </a:xfrm>
        </p:spPr>
      </p:pic>
      <p:pic>
        <p:nvPicPr>
          <p:cNvPr id="5" name="Content Placeholder 4" descr="Malthus.jpg"/>
          <p:cNvPicPr>
            <a:picLocks noGrp="1" noChangeAspect="1"/>
          </p:cNvPicPr>
          <p:nvPr>
            <p:ph sz="quarter" idx="4"/>
          </p:nvPr>
        </p:nvPicPr>
        <p:blipFill>
          <a:blip r:embed="rId3"/>
          <a:stretch>
            <a:fillRect/>
          </a:stretch>
        </p:blipFill>
        <p:spPr>
          <a:xfrm>
            <a:off x="4645025" y="2721449"/>
            <a:ext cx="4041775" cy="3432814"/>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Mercantilism</a:t>
            </a:r>
            <a:endParaRPr lang="en-US" dirty="0"/>
          </a:p>
        </p:txBody>
      </p:sp>
      <p:sp>
        <p:nvSpPr>
          <p:cNvPr id="3" name="Content Placeholder 2"/>
          <p:cNvSpPr>
            <a:spLocks noGrp="1"/>
          </p:cNvSpPr>
          <p:nvPr>
            <p:ph sz="half" idx="1"/>
          </p:nvPr>
        </p:nvSpPr>
        <p:spPr/>
        <p:txBody>
          <a:bodyPr/>
          <a:lstStyle/>
          <a:p>
            <a:r>
              <a:rPr lang="en-US" dirty="0" smtClean="0"/>
              <a:t>In the British Empire, mercantilists intended to achieve power and wealth for the state.</a:t>
            </a:r>
          </a:p>
          <a:p>
            <a:r>
              <a:rPr lang="en-US" dirty="0" smtClean="0"/>
              <a:t>Mercantilists passed and enforced strict legislation that regulated economic life in the colonies.</a:t>
            </a:r>
            <a:endParaRPr lang="en-US" dirty="0"/>
          </a:p>
        </p:txBody>
      </p:sp>
      <p:pic>
        <p:nvPicPr>
          <p:cNvPr id="5" name="Content Placeholder 4" descr="british coat of arms.jpg"/>
          <p:cNvPicPr>
            <a:picLocks noGrp="1" noChangeAspect="1"/>
          </p:cNvPicPr>
          <p:nvPr>
            <p:ph sz="half" idx="2"/>
          </p:nvPr>
        </p:nvPicPr>
        <p:blipFill>
          <a:blip r:embed="rId2"/>
          <a:stretch>
            <a:fillRect/>
          </a:stretch>
        </p:blipFill>
        <p:spPr>
          <a:xfrm>
            <a:off x="4648200" y="2057400"/>
            <a:ext cx="3810000" cy="4190999"/>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American </a:t>
            </a:r>
            <a:r>
              <a:rPr lang="en-US" b="1" dirty="0" smtClean="0"/>
              <a:t>Economy </a:t>
            </a:r>
            <a:br>
              <a:rPr lang="en-US" b="1" dirty="0" smtClean="0"/>
            </a:br>
            <a:r>
              <a:rPr lang="en-US" b="1" dirty="0" smtClean="0"/>
              <a:t>Before the </a:t>
            </a:r>
            <a:r>
              <a:rPr lang="en-US" b="1" dirty="0" smtClean="0"/>
              <a:t>Revolution</a:t>
            </a:r>
            <a:endParaRPr lang="en-US" b="1" dirty="0"/>
          </a:p>
        </p:txBody>
      </p:sp>
      <p:sp>
        <p:nvSpPr>
          <p:cNvPr id="3" name="Content Placeholder 2"/>
          <p:cNvSpPr>
            <a:spLocks noGrp="1"/>
          </p:cNvSpPr>
          <p:nvPr>
            <p:ph idx="1"/>
          </p:nvPr>
        </p:nvSpPr>
        <p:spPr/>
        <p:txBody>
          <a:bodyPr/>
          <a:lstStyle/>
          <a:p>
            <a:r>
              <a:rPr lang="en-US" dirty="0" smtClean="0"/>
              <a:t>The United Kingdom was colonial America’s dominant trading partner because of mercantilism</a:t>
            </a:r>
          </a:p>
          <a:p>
            <a:r>
              <a:rPr lang="en-US" dirty="0" smtClean="0"/>
              <a:t>56% of American exports went to the UK, while 80% of American imports came from the UK</a:t>
            </a:r>
          </a:p>
          <a:p>
            <a:r>
              <a:rPr lang="en-US" dirty="0" smtClean="0"/>
              <a:t>18% of exports went to southern Europe, while 2% of imports to America came from southern Europe</a:t>
            </a:r>
          </a:p>
          <a:p>
            <a:r>
              <a:rPr lang="en-US" dirty="0" smtClean="0"/>
              <a:t>26% of American exports went to West Indies while 18% of imports came from the west Indies</a:t>
            </a:r>
          </a:p>
          <a:p>
            <a:r>
              <a:rPr lang="en-US" dirty="0" smtClean="0"/>
              <a:t>.1% of American exports went to Africa while 1% of imports came from Africa</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Mercantilism</a:t>
            </a:r>
            <a:endParaRPr lang="en-US" b="1" dirty="0"/>
          </a:p>
        </p:txBody>
      </p:sp>
      <p:sp>
        <p:nvSpPr>
          <p:cNvPr id="6" name="Content Placeholder 5"/>
          <p:cNvSpPr>
            <a:spLocks noGrp="1"/>
          </p:cNvSpPr>
          <p:nvPr>
            <p:ph idx="1"/>
          </p:nvPr>
        </p:nvSpPr>
        <p:spPr/>
        <p:txBody>
          <a:bodyPr/>
          <a:lstStyle/>
          <a:p>
            <a:r>
              <a:rPr lang="en-US" dirty="0" smtClean="0"/>
              <a:t>All trade of the colonies was to be carried in vessels that were English built and owned. Theses vessels were commanded by a British captain and manned by a crew that were three quarters British.</a:t>
            </a:r>
          </a:p>
          <a:p>
            <a:r>
              <a:rPr lang="en-US" dirty="0" smtClean="0"/>
              <a:t>Foreign merchants were forbidden from dealing with the commerce of the English colonies.</a:t>
            </a:r>
          </a:p>
          <a:p>
            <a:r>
              <a:rPr lang="en-US" dirty="0" smtClean="0"/>
              <a:t>Goods like sugar, tobacco, cotton, indigo, ginger and various dyewoods could only be exported to England</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t>
            </a:r>
            <a:br>
              <a:rPr lang="en-US" b="1" dirty="0" smtClean="0"/>
            </a:br>
            <a:r>
              <a:rPr lang="en-US" b="1" dirty="0" smtClean="0"/>
              <a:t>French </a:t>
            </a:r>
            <a:r>
              <a:rPr lang="en-US" b="1" dirty="0" err="1" smtClean="0"/>
              <a:t>Physiocrats</a:t>
            </a:r>
            <a:endParaRPr lang="en-US" dirty="0"/>
          </a:p>
        </p:txBody>
      </p:sp>
      <p:sp>
        <p:nvSpPr>
          <p:cNvPr id="4" name="Text Placeholder 3"/>
          <p:cNvSpPr>
            <a:spLocks noGrp="1"/>
          </p:cNvSpPr>
          <p:nvPr>
            <p:ph type="body" idx="1"/>
          </p:nvPr>
        </p:nvSpPr>
        <p:spPr/>
        <p:txBody>
          <a:bodyPr/>
          <a:lstStyle/>
          <a:p>
            <a:pPr algn="ctr"/>
            <a:r>
              <a:rPr lang="en-US" dirty="0" smtClean="0"/>
              <a:t>PHYSIOCRATS</a:t>
            </a:r>
            <a:endParaRPr lang="en-US" dirty="0"/>
          </a:p>
        </p:txBody>
      </p:sp>
      <p:sp>
        <p:nvSpPr>
          <p:cNvPr id="5" name="Text Placeholder 4"/>
          <p:cNvSpPr>
            <a:spLocks noGrp="1"/>
          </p:cNvSpPr>
          <p:nvPr>
            <p:ph type="body" sz="half" idx="3"/>
          </p:nvPr>
        </p:nvSpPr>
        <p:spPr/>
        <p:txBody>
          <a:bodyPr/>
          <a:lstStyle/>
          <a:p>
            <a:pPr algn="ctr"/>
            <a:r>
              <a:rPr lang="en-US" dirty="0" smtClean="0"/>
              <a:t>French Coat of Arms</a:t>
            </a:r>
            <a:endParaRPr lang="en-US" dirty="0"/>
          </a:p>
        </p:txBody>
      </p:sp>
      <p:sp>
        <p:nvSpPr>
          <p:cNvPr id="3" name="Content Placeholder 2"/>
          <p:cNvSpPr>
            <a:spLocks noGrp="1"/>
          </p:cNvSpPr>
          <p:nvPr>
            <p:ph sz="quarter" idx="2"/>
          </p:nvPr>
        </p:nvSpPr>
        <p:spPr/>
        <p:txBody>
          <a:bodyPr>
            <a:normAutofit fontScale="77500" lnSpcReduction="20000"/>
          </a:bodyPr>
          <a:lstStyle/>
          <a:p>
            <a:r>
              <a:rPr lang="en-US" sz="2800" dirty="0" smtClean="0"/>
              <a:t>a group of  economists who believed that the wealth of nations was derived solely from the value of "land  agriculture" or "land development." Their theories originated in France and were most popular during the second half of the 18th century. </a:t>
            </a:r>
            <a:r>
              <a:rPr lang="en-US" sz="2800" dirty="0" err="1" smtClean="0"/>
              <a:t>Physiocracy</a:t>
            </a:r>
            <a:r>
              <a:rPr lang="en-US" sz="2800" dirty="0" smtClean="0"/>
              <a:t> is perhaps the first well-developed theory of  economics</a:t>
            </a:r>
            <a:r>
              <a:rPr lang="en-US" dirty="0" smtClean="0"/>
              <a:t>.</a:t>
            </a:r>
          </a:p>
          <a:p>
            <a:endParaRPr lang="en-US" dirty="0"/>
          </a:p>
        </p:txBody>
      </p:sp>
      <p:pic>
        <p:nvPicPr>
          <p:cNvPr id="7" name="Content Placeholder 6" descr="french coat of arms.jpg"/>
          <p:cNvPicPr>
            <a:picLocks noGrp="1" noChangeAspect="1"/>
          </p:cNvPicPr>
          <p:nvPr>
            <p:ph sz="quarter" idx="4"/>
          </p:nvPr>
        </p:nvPicPr>
        <p:blipFill>
          <a:blip r:embed="rId2"/>
          <a:stretch>
            <a:fillRect/>
          </a:stretch>
        </p:blipFill>
        <p:spPr>
          <a:xfrm>
            <a:off x="4800600" y="2743200"/>
            <a:ext cx="3886200" cy="3657600"/>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French </a:t>
            </a:r>
            <a:r>
              <a:rPr lang="en-US" b="1" dirty="0" err="1" smtClean="0"/>
              <a:t>Physiocrats</a:t>
            </a:r>
            <a:r>
              <a:rPr lang="en-US" b="1" dirty="0" smtClean="0"/>
              <a:t>: </a:t>
            </a:r>
            <a:br>
              <a:rPr lang="en-US" b="1" dirty="0" smtClean="0"/>
            </a:br>
            <a:r>
              <a:rPr lang="en-US" b="1" dirty="0" smtClean="0"/>
              <a:t>Francois Quesnay</a:t>
            </a:r>
            <a:endParaRPr lang="en-US" b="1" dirty="0"/>
          </a:p>
        </p:txBody>
      </p:sp>
      <p:sp>
        <p:nvSpPr>
          <p:cNvPr id="3" name="Content Placeholder 2"/>
          <p:cNvSpPr>
            <a:spLocks noGrp="1"/>
          </p:cNvSpPr>
          <p:nvPr>
            <p:ph sz="half" idx="1"/>
          </p:nvPr>
        </p:nvSpPr>
        <p:spPr/>
        <p:txBody>
          <a:bodyPr>
            <a:normAutofit fontScale="92500" lnSpcReduction="20000"/>
          </a:bodyPr>
          <a:lstStyle/>
          <a:p>
            <a:r>
              <a:rPr lang="en-US" dirty="0" smtClean="0"/>
              <a:t>In 1758 he published the </a:t>
            </a:r>
            <a:r>
              <a:rPr lang="en-US" i="1" dirty="0" smtClean="0"/>
              <a:t>Tableau </a:t>
            </a:r>
            <a:r>
              <a:rPr lang="en-US" i="1" dirty="0" err="1" smtClean="0"/>
              <a:t>économique</a:t>
            </a:r>
            <a:r>
              <a:rPr lang="en-US" dirty="0" smtClean="0"/>
              <a:t> (Economic Table), which provided the foundations of the ideas of the </a:t>
            </a:r>
            <a:r>
              <a:rPr lang="en-US" dirty="0" err="1" smtClean="0"/>
              <a:t>Physiocrats</a:t>
            </a:r>
            <a:r>
              <a:rPr lang="en-US" dirty="0" smtClean="0"/>
              <a:t>. This was perhaps the first work to attempt to describe the workings of the economy in an analytical way, and as such can be viewed as one of the first important contributions to economic thought.</a:t>
            </a:r>
          </a:p>
        </p:txBody>
      </p:sp>
      <p:pic>
        <p:nvPicPr>
          <p:cNvPr id="5" name="Content Placeholder 4" descr="Francois Quesnay.jpg"/>
          <p:cNvPicPr>
            <a:picLocks noGrp="1" noChangeAspect="1"/>
          </p:cNvPicPr>
          <p:nvPr>
            <p:ph sz="half" idx="2"/>
          </p:nvPr>
        </p:nvPicPr>
        <p:blipFill>
          <a:blip r:embed="rId2"/>
          <a:stretch>
            <a:fillRect/>
          </a:stretch>
        </p:blipFill>
        <p:spPr>
          <a:xfrm>
            <a:off x="5029200" y="2057400"/>
            <a:ext cx="3276599" cy="4267200"/>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b="1" dirty="0" smtClean="0"/>
              <a:t>French </a:t>
            </a:r>
            <a:r>
              <a:rPr lang="en-US" b="1" dirty="0" err="1" smtClean="0"/>
              <a:t>Physiocrats</a:t>
            </a:r>
            <a:r>
              <a:rPr lang="en-US" b="1" dirty="0" smtClean="0"/>
              <a:t>: </a:t>
            </a:r>
            <a:br>
              <a:rPr lang="en-US" b="1" dirty="0" smtClean="0"/>
            </a:br>
            <a:r>
              <a:rPr lang="en-US" b="1" dirty="0" smtClean="0"/>
              <a:t>Francois Quesnay</a:t>
            </a:r>
            <a:endParaRPr lang="en-US" dirty="0"/>
          </a:p>
        </p:txBody>
      </p:sp>
      <p:sp>
        <p:nvSpPr>
          <p:cNvPr id="6" name="Content Placeholder 5"/>
          <p:cNvSpPr>
            <a:spLocks noGrp="1"/>
          </p:cNvSpPr>
          <p:nvPr>
            <p:ph idx="1"/>
          </p:nvPr>
        </p:nvSpPr>
        <p:spPr/>
        <p:txBody>
          <a:bodyPr>
            <a:normAutofit fontScale="92500" lnSpcReduction="10000"/>
          </a:bodyPr>
          <a:lstStyle/>
          <a:p>
            <a:r>
              <a:rPr lang="en-US" dirty="0" smtClean="0"/>
              <a:t>The publications in which Quesnay expounded his system were the following: two articles, on "</a:t>
            </a:r>
            <a:r>
              <a:rPr lang="en-US" dirty="0" err="1" smtClean="0"/>
              <a:t>Fermiers</a:t>
            </a:r>
            <a:r>
              <a:rPr lang="en-US" dirty="0" smtClean="0"/>
              <a:t>" and on "Grains", in the </a:t>
            </a:r>
            <a:r>
              <a:rPr lang="en-US" i="1" dirty="0" err="1" smtClean="0"/>
              <a:t>Encylopedie</a:t>
            </a:r>
            <a:r>
              <a:rPr lang="en-US" dirty="0" smtClean="0"/>
              <a:t> of  Diderot and D’ Alembert (1756, 1757); a discourse on the law of nature in the </a:t>
            </a:r>
            <a:r>
              <a:rPr lang="en-US" i="1" dirty="0" err="1" smtClean="0"/>
              <a:t>Physiocratie</a:t>
            </a:r>
            <a:r>
              <a:rPr lang="en-US" dirty="0" smtClean="0"/>
              <a:t> of </a:t>
            </a:r>
            <a:r>
              <a:rPr lang="en-US" dirty="0" err="1" smtClean="0"/>
              <a:t>Dupont</a:t>
            </a:r>
            <a:r>
              <a:rPr lang="en-US" dirty="0" smtClean="0"/>
              <a:t> de Nemours (1768); </a:t>
            </a:r>
            <a:r>
              <a:rPr lang="en-US" i="1" dirty="0" err="1" smtClean="0"/>
              <a:t>Maximes</a:t>
            </a:r>
            <a:r>
              <a:rPr lang="en-US" i="1" dirty="0" smtClean="0"/>
              <a:t> </a:t>
            </a:r>
            <a:r>
              <a:rPr lang="en-US" i="1" dirty="0" err="1" smtClean="0"/>
              <a:t>générales</a:t>
            </a:r>
            <a:r>
              <a:rPr lang="en-US" i="1" dirty="0" smtClean="0"/>
              <a:t> de </a:t>
            </a:r>
            <a:r>
              <a:rPr lang="en-US" i="1" dirty="0" err="1" smtClean="0"/>
              <a:t>gouvernement</a:t>
            </a:r>
            <a:r>
              <a:rPr lang="en-US" i="1" dirty="0" smtClean="0"/>
              <a:t> </a:t>
            </a:r>
            <a:r>
              <a:rPr lang="en-US" i="1" dirty="0" err="1" smtClean="0"/>
              <a:t>economique</a:t>
            </a:r>
            <a:r>
              <a:rPr lang="en-US" i="1" dirty="0" smtClean="0"/>
              <a:t> d'un </a:t>
            </a:r>
            <a:r>
              <a:rPr lang="en-US" i="1" dirty="0" err="1" smtClean="0"/>
              <a:t>royaume</a:t>
            </a:r>
            <a:r>
              <a:rPr lang="en-US" i="1" dirty="0" smtClean="0"/>
              <a:t> </a:t>
            </a:r>
            <a:r>
              <a:rPr lang="en-US" i="1" dirty="0" err="1" smtClean="0"/>
              <a:t>agricole</a:t>
            </a:r>
            <a:r>
              <a:rPr lang="en-US" dirty="0" smtClean="0"/>
              <a:t> (1758), and the simultaneously published </a:t>
            </a:r>
            <a:r>
              <a:rPr lang="en-US" i="1" dirty="0" smtClean="0"/>
              <a:t>Tableau </a:t>
            </a:r>
            <a:r>
              <a:rPr lang="en-US" i="1" dirty="0" err="1" smtClean="0"/>
              <a:t>économique</a:t>
            </a:r>
            <a:r>
              <a:rPr lang="en-US" i="1" dirty="0" smtClean="0"/>
              <a:t> avec son explication, </a:t>
            </a:r>
            <a:r>
              <a:rPr lang="en-US" i="1" dirty="0" err="1" smtClean="0"/>
              <a:t>ou</a:t>
            </a:r>
            <a:r>
              <a:rPr lang="en-US" i="1" dirty="0" smtClean="0"/>
              <a:t> </a:t>
            </a:r>
            <a:r>
              <a:rPr lang="en-US" i="1" dirty="0" err="1" smtClean="0"/>
              <a:t>extrait</a:t>
            </a:r>
            <a:r>
              <a:rPr lang="en-US" i="1" dirty="0" smtClean="0"/>
              <a:t> des </a:t>
            </a:r>
            <a:r>
              <a:rPr lang="en-US" i="1" dirty="0" err="1" smtClean="0"/>
              <a:t>économies</a:t>
            </a:r>
            <a:r>
              <a:rPr lang="en-US" i="1" dirty="0" smtClean="0"/>
              <a:t> </a:t>
            </a:r>
            <a:r>
              <a:rPr lang="en-US" i="1" dirty="0" err="1" smtClean="0"/>
              <a:t>royales</a:t>
            </a:r>
            <a:r>
              <a:rPr lang="en-US" i="1" dirty="0" smtClean="0"/>
              <a:t> de Sully</a:t>
            </a:r>
            <a:r>
              <a:rPr lang="en-US" dirty="0" smtClean="0"/>
              <a:t> (with the celebrated motto, </a:t>
            </a:r>
            <a:r>
              <a:rPr lang="en-US" i="1" dirty="0" err="1" smtClean="0"/>
              <a:t>Pauvres</a:t>
            </a:r>
            <a:r>
              <a:rPr lang="en-US" i="1" dirty="0" smtClean="0"/>
              <a:t> </a:t>
            </a:r>
            <a:r>
              <a:rPr lang="en-US" i="1" dirty="0" err="1" smtClean="0"/>
              <a:t>paysans</a:t>
            </a:r>
            <a:r>
              <a:rPr lang="en-US" i="1" dirty="0" smtClean="0"/>
              <a:t>, </a:t>
            </a:r>
            <a:r>
              <a:rPr lang="en-US" i="1" dirty="0" err="1" smtClean="0"/>
              <a:t>pauvre</a:t>
            </a:r>
            <a:r>
              <a:rPr lang="en-US" i="1" dirty="0" smtClean="0"/>
              <a:t> </a:t>
            </a:r>
            <a:r>
              <a:rPr lang="en-US" i="1" dirty="0" err="1" smtClean="0"/>
              <a:t>royaume</a:t>
            </a:r>
            <a:r>
              <a:rPr lang="en-US" i="1" dirty="0" smtClean="0"/>
              <a:t>; </a:t>
            </a:r>
            <a:r>
              <a:rPr lang="en-US" i="1" dirty="0" err="1" smtClean="0"/>
              <a:t>pauvre</a:t>
            </a:r>
            <a:r>
              <a:rPr lang="en-US" i="1" dirty="0" smtClean="0"/>
              <a:t> </a:t>
            </a:r>
            <a:r>
              <a:rPr lang="en-US" i="1" dirty="0" err="1" smtClean="0"/>
              <a:t>royaume</a:t>
            </a:r>
            <a:r>
              <a:rPr lang="en-US" i="1" dirty="0" smtClean="0"/>
              <a:t>, </a:t>
            </a:r>
            <a:r>
              <a:rPr lang="en-US" i="1" dirty="0" err="1" smtClean="0"/>
              <a:t>pauvre</a:t>
            </a:r>
            <a:r>
              <a:rPr lang="en-US" i="1" dirty="0" smtClean="0"/>
              <a:t> </a:t>
            </a:r>
            <a:r>
              <a:rPr lang="en-US" i="1" dirty="0" err="1" smtClean="0"/>
              <a:t>roi</a:t>
            </a:r>
            <a:r>
              <a:rPr lang="en-US" dirty="0" smtClean="0"/>
              <a:t>); </a:t>
            </a:r>
            <a:r>
              <a:rPr lang="en-US" i="1" dirty="0" smtClean="0"/>
              <a:t>Dialogue </a:t>
            </a:r>
            <a:r>
              <a:rPr lang="en-US" i="1" dirty="0" err="1" smtClean="0"/>
              <a:t>sur</a:t>
            </a:r>
            <a:r>
              <a:rPr lang="en-US" i="1" dirty="0" smtClean="0"/>
              <a:t> le commerce et les </a:t>
            </a:r>
            <a:r>
              <a:rPr lang="en-US" i="1" dirty="0" err="1" smtClean="0"/>
              <a:t>travaux</a:t>
            </a:r>
            <a:r>
              <a:rPr lang="en-US" i="1" dirty="0" smtClean="0"/>
              <a:t> des artisans</a:t>
            </a:r>
            <a:r>
              <a:rPr lang="en-US" dirty="0" smtClean="0"/>
              <a:t>; and other minor pieces.</a:t>
            </a:r>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Free Markets</a:t>
            </a:r>
            <a:endParaRPr lang="en-US" b="1" dirty="0"/>
          </a:p>
        </p:txBody>
      </p:sp>
      <p:sp>
        <p:nvSpPr>
          <p:cNvPr id="5" name="Text Placeholder 4"/>
          <p:cNvSpPr>
            <a:spLocks noGrp="1"/>
          </p:cNvSpPr>
          <p:nvPr>
            <p:ph type="body" idx="1"/>
          </p:nvPr>
        </p:nvSpPr>
        <p:spPr/>
        <p:txBody>
          <a:bodyPr/>
          <a:lstStyle/>
          <a:p>
            <a:pPr algn="ctr"/>
            <a:r>
              <a:rPr lang="en-US" dirty="0" smtClean="0"/>
              <a:t>Bernard Mandeville</a:t>
            </a:r>
            <a:endParaRPr lang="en-US" dirty="0"/>
          </a:p>
        </p:txBody>
      </p:sp>
      <p:sp>
        <p:nvSpPr>
          <p:cNvPr id="7" name="Text Placeholder 6"/>
          <p:cNvSpPr>
            <a:spLocks noGrp="1"/>
          </p:cNvSpPr>
          <p:nvPr>
            <p:ph type="body" sz="half" idx="3"/>
          </p:nvPr>
        </p:nvSpPr>
        <p:spPr/>
        <p:txBody>
          <a:bodyPr/>
          <a:lstStyle/>
          <a:p>
            <a:pPr algn="ctr"/>
            <a:r>
              <a:rPr lang="en-US" dirty="0" smtClean="0"/>
              <a:t>Adam Smith</a:t>
            </a:r>
            <a:endParaRPr lang="en-US" dirty="0"/>
          </a:p>
        </p:txBody>
      </p:sp>
      <p:pic>
        <p:nvPicPr>
          <p:cNvPr id="9" name="Content Placeholder 8" descr="BERNARD_DE_MANDEVILLE.png"/>
          <p:cNvPicPr>
            <a:picLocks noGrp="1" noChangeAspect="1"/>
          </p:cNvPicPr>
          <p:nvPr>
            <p:ph sz="quarter" idx="2"/>
          </p:nvPr>
        </p:nvPicPr>
        <p:blipFill>
          <a:blip r:embed="rId2"/>
          <a:stretch>
            <a:fillRect/>
          </a:stretch>
        </p:blipFill>
        <p:spPr>
          <a:xfrm>
            <a:off x="838200" y="2514600"/>
            <a:ext cx="3276600" cy="3810000"/>
          </a:xfrm>
        </p:spPr>
      </p:pic>
      <p:pic>
        <p:nvPicPr>
          <p:cNvPr id="10" name="Content Placeholder 9" descr="AdamSmith.jpg"/>
          <p:cNvPicPr>
            <a:picLocks noGrp="1" noChangeAspect="1"/>
          </p:cNvPicPr>
          <p:nvPr>
            <p:ph sz="quarter" idx="4"/>
          </p:nvPr>
        </p:nvPicPr>
        <p:blipFill>
          <a:blip r:embed="rId3"/>
          <a:stretch>
            <a:fillRect/>
          </a:stretch>
        </p:blipFill>
        <p:spPr>
          <a:xfrm>
            <a:off x="5181600" y="2590800"/>
            <a:ext cx="3048000" cy="3657600"/>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b="1" dirty="0" smtClean="0"/>
              <a:t>Free Markets</a:t>
            </a:r>
            <a:endParaRPr lang="en-US" dirty="0"/>
          </a:p>
        </p:txBody>
      </p:sp>
      <p:sp>
        <p:nvSpPr>
          <p:cNvPr id="8" name="Content Placeholder 7"/>
          <p:cNvSpPr>
            <a:spLocks noGrp="1"/>
          </p:cNvSpPr>
          <p:nvPr>
            <p:ph idx="1"/>
          </p:nvPr>
        </p:nvSpPr>
        <p:spPr/>
        <p:txBody>
          <a:bodyPr/>
          <a:lstStyle/>
          <a:p>
            <a:r>
              <a:rPr lang="en-US" sz="2800" dirty="0" smtClean="0"/>
              <a:t>Bernard Mandeville  wrote </a:t>
            </a:r>
            <a:r>
              <a:rPr lang="en-US" sz="2800" b="1" i="1" dirty="0" smtClean="0"/>
              <a:t>The Fable of the Bees</a:t>
            </a:r>
            <a:endParaRPr lang="en-US" sz="2800" dirty="0" smtClean="0"/>
          </a:p>
          <a:p>
            <a:r>
              <a:rPr lang="en-US" sz="2800" dirty="0" smtClean="0"/>
              <a:t>subscribed to the division of labor </a:t>
            </a:r>
          </a:p>
          <a:p>
            <a:r>
              <a:rPr lang="en-US" sz="2800" dirty="0" smtClean="0"/>
              <a:t>He concluded that vice, at variance with the "Christian virtues" of his time, was a necessary condition for economic prosperity. His viewpoint is more severe when juxtaposed to Adam Smith’s. </a:t>
            </a:r>
          </a:p>
          <a:p>
            <a:r>
              <a:rPr lang="en-US" sz="2800" dirty="0" smtClean="0"/>
              <a:t>Both Smith and Mandeville believed that individuals’ collective actions bring about a public benefit</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Adam Smith: Wealth of Nations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Book V; Of the Revenue of the Sovereign or Commonwealth</a:t>
            </a:r>
          </a:p>
          <a:p>
            <a:r>
              <a:rPr lang="en-US" dirty="0" smtClean="0"/>
              <a:t>Chapter I; Of the Expenses of the Sovereign or Commonwealth</a:t>
            </a:r>
          </a:p>
          <a:p>
            <a:r>
              <a:rPr lang="en-US" dirty="0" smtClean="0"/>
              <a:t>Part 1; Of the Expense of Defense</a:t>
            </a:r>
          </a:p>
          <a:p>
            <a:r>
              <a:rPr lang="en-US" dirty="0" smtClean="0"/>
              <a:t>The first duty of the sovereign, therefore, that of defending the society from the violence and injustice of other independent societies, grows gradually more and more expensive, as the society advances in civilization. The military force of society, which originally cost the sovereign no expense either in time of peace or in time of war, must, in the progress of improvement, first be maintained by him in time of war, and afterwards even in time of peace.</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Adam Smith: Wealth of Nations</a:t>
            </a:r>
            <a:endParaRPr lang="en-US" dirty="0"/>
          </a:p>
        </p:txBody>
      </p:sp>
      <p:sp>
        <p:nvSpPr>
          <p:cNvPr id="3" name="Content Placeholder 2"/>
          <p:cNvSpPr>
            <a:spLocks noGrp="1"/>
          </p:cNvSpPr>
          <p:nvPr>
            <p:ph idx="1"/>
          </p:nvPr>
        </p:nvSpPr>
        <p:spPr/>
        <p:txBody>
          <a:bodyPr>
            <a:normAutofit/>
          </a:bodyPr>
          <a:lstStyle/>
          <a:p>
            <a:r>
              <a:rPr lang="en-US" dirty="0" smtClean="0"/>
              <a:t>Book V; Of the Revenue of the Sovereign or Commonwealth</a:t>
            </a:r>
          </a:p>
          <a:p>
            <a:r>
              <a:rPr lang="en-US" dirty="0" smtClean="0"/>
              <a:t>Chapter I; Of the Expenses of the Sovereign or Commonwealth</a:t>
            </a:r>
          </a:p>
          <a:p>
            <a:r>
              <a:rPr lang="en-US" dirty="0" smtClean="0"/>
              <a:t>Part II; The Expense of Justice</a:t>
            </a:r>
          </a:p>
          <a:p>
            <a:r>
              <a:rPr lang="en-US" dirty="0" smtClean="0"/>
              <a:t>The second duty of the sovereign, that of protecting, as far as possible, every member of society from the injustice or oppression of every other member of it, or the duty of establishing an exact administration of justice.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Adam Smith: Wealth of Nations</a:t>
            </a:r>
            <a:endParaRPr lang="en-US" dirty="0"/>
          </a:p>
        </p:txBody>
      </p:sp>
      <p:sp>
        <p:nvSpPr>
          <p:cNvPr id="3" name="Content Placeholder 2"/>
          <p:cNvSpPr>
            <a:spLocks noGrp="1"/>
          </p:cNvSpPr>
          <p:nvPr>
            <p:ph idx="1"/>
          </p:nvPr>
        </p:nvSpPr>
        <p:spPr/>
        <p:txBody>
          <a:bodyPr>
            <a:normAutofit lnSpcReduction="10000"/>
          </a:bodyPr>
          <a:lstStyle/>
          <a:p>
            <a:r>
              <a:rPr lang="en-US" dirty="0" smtClean="0"/>
              <a:t>Book V; Of the Revenue of the Sovereign or Commonwealth</a:t>
            </a:r>
          </a:p>
          <a:p>
            <a:r>
              <a:rPr lang="en-US" dirty="0" smtClean="0"/>
              <a:t>Chapter I; Of the Expenses of the Sovereign or Commonwealth</a:t>
            </a:r>
          </a:p>
          <a:p>
            <a:r>
              <a:rPr lang="en-US" dirty="0" smtClean="0"/>
              <a:t>Part III; of the Expense of Public Works and Public Institutions</a:t>
            </a:r>
          </a:p>
          <a:p>
            <a:r>
              <a:rPr lang="en-US" dirty="0" smtClean="0"/>
              <a:t>The third and last duty of the sovereign or commonwealth is that of erecting and maintaining those public institutions and those public works, which are useful but not capable of bringing in a profit to individuals.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The Economics of the American  Founders</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Pre- revolutionary </a:t>
            </a:r>
            <a:br>
              <a:rPr lang="en-US" b="1" dirty="0" smtClean="0"/>
            </a:br>
            <a:r>
              <a:rPr lang="en-US" b="1" dirty="0" smtClean="0"/>
              <a:t>American Economy</a:t>
            </a:r>
            <a:endParaRPr lang="en-US" b="1" dirty="0"/>
          </a:p>
        </p:txBody>
      </p:sp>
      <p:sp>
        <p:nvSpPr>
          <p:cNvPr id="3" name="Content Placeholder 2"/>
          <p:cNvSpPr>
            <a:spLocks noGrp="1"/>
          </p:cNvSpPr>
          <p:nvPr>
            <p:ph idx="1"/>
          </p:nvPr>
        </p:nvSpPr>
        <p:spPr/>
        <p:txBody>
          <a:bodyPr/>
          <a:lstStyle/>
          <a:p>
            <a:r>
              <a:rPr lang="en-US" dirty="0" smtClean="0"/>
              <a:t>20% of New Englanders owned 66% of the total wealth</a:t>
            </a:r>
          </a:p>
          <a:p>
            <a:r>
              <a:rPr lang="en-US" dirty="0" smtClean="0"/>
              <a:t>In the middle colonies 20% held 53% of the total wealth</a:t>
            </a:r>
          </a:p>
          <a:p>
            <a:r>
              <a:rPr lang="en-US" dirty="0" smtClean="0"/>
              <a:t>In the southern colonies 20% held 70% of total wealth</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Mercantilism: John Adams</a:t>
            </a:r>
            <a:endParaRPr lang="en-US" b="1" dirty="0"/>
          </a:p>
        </p:txBody>
      </p:sp>
      <p:sp>
        <p:nvSpPr>
          <p:cNvPr id="3" name="Content Placeholder 2"/>
          <p:cNvSpPr>
            <a:spLocks noGrp="1"/>
          </p:cNvSpPr>
          <p:nvPr>
            <p:ph sz="half" idx="1"/>
          </p:nvPr>
        </p:nvSpPr>
        <p:spPr/>
        <p:txBody>
          <a:bodyPr>
            <a:normAutofit lnSpcReduction="10000"/>
          </a:bodyPr>
          <a:lstStyle/>
          <a:p>
            <a:r>
              <a:rPr lang="en-US" dirty="0" smtClean="0"/>
              <a:t>John Adams  was a founding father and eventually President of the United States. His son, John Quincy Adams also became President of the United States. </a:t>
            </a:r>
          </a:p>
          <a:p>
            <a:r>
              <a:rPr lang="en-US" dirty="0" smtClean="0"/>
              <a:t>He opposed the ideas of Alexander Hamilton</a:t>
            </a:r>
          </a:p>
          <a:p>
            <a:r>
              <a:rPr lang="en-US" dirty="0" smtClean="0"/>
              <a:t>He negotiated many trade treaties.</a:t>
            </a:r>
            <a:endParaRPr lang="en-US" dirty="0"/>
          </a:p>
        </p:txBody>
      </p:sp>
      <p:pic>
        <p:nvPicPr>
          <p:cNvPr id="5" name="Content Placeholder 4" descr="John Adams.jpg"/>
          <p:cNvPicPr>
            <a:picLocks noGrp="1" noChangeAspect="1"/>
          </p:cNvPicPr>
          <p:nvPr>
            <p:ph sz="half" idx="2"/>
          </p:nvPr>
        </p:nvPicPr>
        <p:blipFill>
          <a:blip r:embed="rId2"/>
          <a:stretch>
            <a:fillRect/>
          </a:stretch>
        </p:blipFill>
        <p:spPr>
          <a:xfrm>
            <a:off x="4953000" y="2133600"/>
            <a:ext cx="3200400" cy="3962400"/>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b="1" dirty="0" smtClean="0"/>
              <a:t>American </a:t>
            </a:r>
            <a:r>
              <a:rPr lang="en-US" b="1" dirty="0" err="1" smtClean="0"/>
              <a:t>Physiocrats</a:t>
            </a:r>
            <a:r>
              <a:rPr lang="en-US" b="1" dirty="0" smtClean="0"/>
              <a:t>: </a:t>
            </a:r>
            <a:br>
              <a:rPr lang="en-US" b="1" dirty="0" smtClean="0"/>
            </a:br>
            <a:endParaRPr lang="en-US" dirty="0"/>
          </a:p>
        </p:txBody>
      </p:sp>
      <p:sp>
        <p:nvSpPr>
          <p:cNvPr id="6" name="Text Placeholder 5"/>
          <p:cNvSpPr>
            <a:spLocks noGrp="1"/>
          </p:cNvSpPr>
          <p:nvPr>
            <p:ph type="body" idx="1"/>
          </p:nvPr>
        </p:nvSpPr>
        <p:spPr/>
        <p:txBody>
          <a:bodyPr/>
          <a:lstStyle/>
          <a:p>
            <a:pPr algn="ctr"/>
            <a:r>
              <a:rPr lang="en-US" dirty="0" smtClean="0"/>
              <a:t>Thomas Jefferson</a:t>
            </a:r>
            <a:endParaRPr lang="en-US" dirty="0"/>
          </a:p>
        </p:txBody>
      </p:sp>
      <p:sp>
        <p:nvSpPr>
          <p:cNvPr id="8" name="Text Placeholder 7"/>
          <p:cNvSpPr>
            <a:spLocks noGrp="1"/>
          </p:cNvSpPr>
          <p:nvPr>
            <p:ph type="body" sz="half" idx="3"/>
          </p:nvPr>
        </p:nvSpPr>
        <p:spPr/>
        <p:txBody>
          <a:bodyPr/>
          <a:lstStyle/>
          <a:p>
            <a:pPr algn="ctr"/>
            <a:r>
              <a:rPr lang="en-US" dirty="0" smtClean="0"/>
              <a:t>Benjamin Franklin</a:t>
            </a:r>
            <a:endParaRPr lang="en-US" dirty="0"/>
          </a:p>
        </p:txBody>
      </p:sp>
      <p:pic>
        <p:nvPicPr>
          <p:cNvPr id="11" name="Content Placeholder 10" descr="thomas jefferson.jpg"/>
          <p:cNvPicPr>
            <a:picLocks noGrp="1" noChangeAspect="1"/>
          </p:cNvPicPr>
          <p:nvPr>
            <p:ph sz="quarter" idx="2"/>
          </p:nvPr>
        </p:nvPicPr>
        <p:blipFill>
          <a:blip r:embed="rId2"/>
          <a:stretch>
            <a:fillRect/>
          </a:stretch>
        </p:blipFill>
        <p:spPr>
          <a:xfrm>
            <a:off x="685800" y="2514600"/>
            <a:ext cx="3581400" cy="3886200"/>
          </a:xfrm>
        </p:spPr>
      </p:pic>
      <p:pic>
        <p:nvPicPr>
          <p:cNvPr id="10" name="Content Placeholder 9" descr="ben franklin.jpg"/>
          <p:cNvPicPr>
            <a:picLocks noGrp="1" noChangeAspect="1"/>
          </p:cNvPicPr>
          <p:nvPr>
            <p:ph sz="quarter" idx="4"/>
          </p:nvPr>
        </p:nvPicPr>
        <p:blipFill>
          <a:blip r:embed="rId3"/>
          <a:stretch>
            <a:fillRect/>
          </a:stretch>
        </p:blipFill>
        <p:spPr>
          <a:xfrm>
            <a:off x="5029200" y="2514600"/>
            <a:ext cx="3505200" cy="3733800"/>
          </a:xfr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algn="ctr"/>
            <a:r>
              <a:rPr lang="en-US" b="1" dirty="0" smtClean="0"/>
              <a:t>American </a:t>
            </a:r>
            <a:r>
              <a:rPr lang="en-US" b="1" dirty="0" err="1" smtClean="0"/>
              <a:t>Physiocrats</a:t>
            </a:r>
            <a:endParaRPr lang="en-US" b="1" dirty="0"/>
          </a:p>
        </p:txBody>
      </p:sp>
      <p:sp>
        <p:nvSpPr>
          <p:cNvPr id="8" name="Content Placeholder 7"/>
          <p:cNvSpPr>
            <a:spLocks noGrp="1"/>
          </p:cNvSpPr>
          <p:nvPr>
            <p:ph idx="1"/>
          </p:nvPr>
        </p:nvSpPr>
        <p:spPr/>
        <p:txBody>
          <a:bodyPr>
            <a:normAutofit fontScale="92500" lnSpcReduction="20000"/>
          </a:bodyPr>
          <a:lstStyle/>
          <a:p>
            <a:r>
              <a:rPr lang="en-US" dirty="0" smtClean="0"/>
              <a:t>Working closely with Aaron Burr of New York, Jefferson rallied his party, attacking the new taxes especially, and ran for the Presidency in 1800. Before the passage of the 12</a:t>
            </a:r>
            <a:r>
              <a:rPr lang="en-US" baseline="30000" dirty="0" smtClean="0"/>
              <a:t>th</a:t>
            </a:r>
            <a:r>
              <a:rPr lang="en-US" dirty="0" smtClean="0"/>
              <a:t> amendment, a problem with the new union's electoral system arose.</a:t>
            </a:r>
          </a:p>
          <a:p>
            <a:r>
              <a:rPr lang="en-US" dirty="0" smtClean="0"/>
              <a:t>Hamilton convinced his party that Jefferson would be a lesser political evil than Burr and that such scandal within the electoral process would undermine the new constitution. On February 17, 1801, after thirty-six ballots, the House elected Jefferson President and Burr Vice President.</a:t>
            </a:r>
          </a:p>
          <a:p>
            <a:r>
              <a:rPr lang="en-US" dirty="0" smtClean="0"/>
              <a:t>The </a:t>
            </a:r>
            <a:r>
              <a:rPr lang="en-US" dirty="0" err="1" smtClean="0"/>
              <a:t>physiocrats</a:t>
            </a:r>
            <a:r>
              <a:rPr lang="en-US" dirty="0" smtClean="0"/>
              <a:t> thought that America should focus on agriculture and would not be involved with international trade</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Free Markets: Alexander Hamilton</a:t>
            </a:r>
            <a:endParaRPr lang="en-US" dirty="0"/>
          </a:p>
        </p:txBody>
      </p:sp>
      <p:sp>
        <p:nvSpPr>
          <p:cNvPr id="3" name="Content Placeholder 2"/>
          <p:cNvSpPr>
            <a:spLocks noGrp="1"/>
          </p:cNvSpPr>
          <p:nvPr>
            <p:ph sz="half" idx="1"/>
          </p:nvPr>
        </p:nvSpPr>
        <p:spPr/>
        <p:txBody>
          <a:bodyPr>
            <a:normAutofit lnSpcReduction="10000"/>
          </a:bodyPr>
          <a:lstStyle/>
          <a:p>
            <a:r>
              <a:rPr lang="en-US" b="1" dirty="0" smtClean="0"/>
              <a:t>Alexander Hamilton</a:t>
            </a:r>
            <a:r>
              <a:rPr lang="en-US" dirty="0" smtClean="0"/>
              <a:t> (January 11, 1755 or 1757  – July 12, 1804) was a founding father, soldier, economist, political philosopher, one of America's first  constitutional lawyers and the first United states Secretary of the Treasury. </a:t>
            </a:r>
            <a:endParaRPr lang="en-US" dirty="0"/>
          </a:p>
        </p:txBody>
      </p:sp>
      <p:pic>
        <p:nvPicPr>
          <p:cNvPr id="5" name="Content Placeholder 4" descr="alexander hamilton.jpg"/>
          <p:cNvPicPr>
            <a:picLocks noGrp="1" noChangeAspect="1"/>
          </p:cNvPicPr>
          <p:nvPr>
            <p:ph sz="half" idx="2"/>
          </p:nvPr>
        </p:nvPicPr>
        <p:blipFill>
          <a:blip r:embed="rId2"/>
          <a:stretch>
            <a:fillRect/>
          </a:stretch>
        </p:blipFill>
        <p:spPr>
          <a:xfrm>
            <a:off x="5105400" y="2133600"/>
            <a:ext cx="3505200" cy="4191000"/>
          </a:xfr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smtClean="0"/>
              <a:t>Free Markets: Alexander Hamilton</a:t>
            </a:r>
            <a:endParaRPr lang="en-US" b="1" dirty="0"/>
          </a:p>
        </p:txBody>
      </p:sp>
      <p:sp>
        <p:nvSpPr>
          <p:cNvPr id="6" name="Content Placeholder 5"/>
          <p:cNvSpPr>
            <a:spLocks noGrp="1"/>
          </p:cNvSpPr>
          <p:nvPr>
            <p:ph idx="1"/>
          </p:nvPr>
        </p:nvSpPr>
        <p:spPr/>
        <p:txBody>
          <a:bodyPr/>
          <a:lstStyle/>
          <a:p>
            <a:r>
              <a:rPr lang="en-US" dirty="0" smtClean="0"/>
              <a:t>Alexander Hamilton has been described as one who "more than any other designed the Government of the United States: As Secretary of the Treasury, Hamilton was the primary author of the economic policies of the George Washington administration, especially the funding of the state debts by the Federal government, the establishment of a national bank, a system of tariffs, and friendly trade relations with Britain</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Free Markets: Alexander Hamilton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the two years, Hamilton submitted five reports:</a:t>
            </a:r>
          </a:p>
          <a:p>
            <a:pPr lvl="1"/>
            <a:r>
              <a:rPr lang="en-US" dirty="0" smtClean="0"/>
              <a:t>First Report on the Public Credit: Communicated to the House of Representatives, January 14, 1790. </a:t>
            </a:r>
          </a:p>
          <a:p>
            <a:pPr lvl="1"/>
            <a:r>
              <a:rPr lang="en-US" dirty="0" smtClean="0"/>
              <a:t>Operations of the Act Laying Duties on Imports: Communicated to the House of Representatives, April 23, 1790. </a:t>
            </a:r>
          </a:p>
          <a:p>
            <a:pPr lvl="1"/>
            <a:r>
              <a:rPr lang="en-US" dirty="0" smtClean="0"/>
              <a:t>Second Report on Public Credit: Report on a National Bank. Communicated to the House of Representatives, December 14, 1790. </a:t>
            </a:r>
          </a:p>
          <a:p>
            <a:pPr lvl="1"/>
            <a:r>
              <a:rPr lang="en-US" dirty="0" smtClean="0"/>
              <a:t>Report on the Establishment of a Mint: Communicated to the House of Representatives, January 28, 1791. </a:t>
            </a:r>
          </a:p>
          <a:p>
            <a:pPr lvl="1"/>
            <a:r>
              <a:rPr lang="en-US" dirty="0" smtClean="0"/>
              <a:t>Report on Manufactures: Communicated to the House of Representatives, December 5, 1791.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First Bank of the United States</a:t>
            </a:r>
            <a:endParaRPr lang="en-US" b="1" dirty="0"/>
          </a:p>
        </p:txBody>
      </p:sp>
      <p:sp>
        <p:nvSpPr>
          <p:cNvPr id="4" name="Content Placeholder 3"/>
          <p:cNvSpPr>
            <a:spLocks noGrp="1"/>
          </p:cNvSpPr>
          <p:nvPr>
            <p:ph sz="half" idx="1"/>
          </p:nvPr>
        </p:nvSpPr>
        <p:spPr/>
        <p:txBody>
          <a:bodyPr>
            <a:normAutofit lnSpcReduction="10000"/>
          </a:bodyPr>
          <a:lstStyle/>
          <a:p>
            <a:r>
              <a:rPr lang="en-US" dirty="0" smtClean="0"/>
              <a:t>Hamilton intended for the bank to issue notes that would replace some of the gold and silver in circulation.</a:t>
            </a:r>
          </a:p>
          <a:p>
            <a:r>
              <a:rPr lang="en-US" dirty="0" smtClean="0"/>
              <a:t>He thought that with the bank the U.S. would not have to export in order to increase the stock of its money.</a:t>
            </a:r>
          </a:p>
          <a:p>
            <a:r>
              <a:rPr lang="en-US" dirty="0" smtClean="0"/>
              <a:t>It ended in 1811</a:t>
            </a:r>
            <a:endParaRPr lang="en-US" dirty="0"/>
          </a:p>
        </p:txBody>
      </p:sp>
      <p:pic>
        <p:nvPicPr>
          <p:cNvPr id="6" name="Content Placeholder 5" descr="first bank of the US.jpg"/>
          <p:cNvPicPr>
            <a:picLocks noGrp="1" noChangeAspect="1"/>
          </p:cNvPicPr>
          <p:nvPr>
            <p:ph sz="half" idx="2"/>
          </p:nvPr>
        </p:nvPicPr>
        <p:blipFill>
          <a:blip r:embed="rId2"/>
          <a:stretch>
            <a:fillRect/>
          </a:stretch>
        </p:blipFill>
        <p:spPr>
          <a:xfrm>
            <a:off x="4724400" y="2209800"/>
            <a:ext cx="3810000" cy="3276600"/>
          </a:xfr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First Bank of the United States</a:t>
            </a:r>
            <a:endParaRPr lang="en-US" dirty="0"/>
          </a:p>
        </p:txBody>
      </p:sp>
      <p:sp>
        <p:nvSpPr>
          <p:cNvPr id="3" name="Content Placeholder 2"/>
          <p:cNvSpPr>
            <a:spLocks noGrp="1"/>
          </p:cNvSpPr>
          <p:nvPr>
            <p:ph sz="half" idx="1"/>
          </p:nvPr>
        </p:nvSpPr>
        <p:spPr/>
        <p:txBody>
          <a:bodyPr/>
          <a:lstStyle/>
          <a:p>
            <a:r>
              <a:rPr lang="en-US" dirty="0" smtClean="0"/>
              <a:t>Aaron Burr and others fought against the first bank of the U.S. because:</a:t>
            </a:r>
          </a:p>
          <a:p>
            <a:r>
              <a:rPr lang="en-US" dirty="0" smtClean="0"/>
              <a:t>It was unconstitutional</a:t>
            </a:r>
          </a:p>
          <a:p>
            <a:r>
              <a:rPr lang="en-US" dirty="0" smtClean="0"/>
              <a:t>It would create a money monopoly</a:t>
            </a:r>
          </a:p>
          <a:p>
            <a:r>
              <a:rPr lang="en-US" dirty="0" smtClean="0"/>
              <a:t>It helped the commercial North but not the agricultural  South</a:t>
            </a:r>
            <a:endParaRPr lang="en-US" dirty="0"/>
          </a:p>
        </p:txBody>
      </p:sp>
      <p:pic>
        <p:nvPicPr>
          <p:cNvPr id="5" name="Content Placeholder 4" descr="first bank of the US II.jpg"/>
          <p:cNvPicPr>
            <a:picLocks noGrp="1" noChangeAspect="1"/>
          </p:cNvPicPr>
          <p:nvPr>
            <p:ph sz="half" idx="2"/>
          </p:nvPr>
        </p:nvPicPr>
        <p:blipFill>
          <a:blip r:embed="rId2"/>
          <a:stretch>
            <a:fillRect/>
          </a:stretch>
        </p:blipFill>
        <p:spPr>
          <a:xfrm>
            <a:off x="4876800" y="2438400"/>
            <a:ext cx="3657600" cy="2209799"/>
          </a:xfr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Second Bank of the U.S.</a:t>
            </a:r>
            <a:endParaRPr lang="en-US" b="1" dirty="0"/>
          </a:p>
        </p:txBody>
      </p:sp>
      <p:sp>
        <p:nvSpPr>
          <p:cNvPr id="3" name="Content Placeholder 2"/>
          <p:cNvSpPr>
            <a:spLocks noGrp="1"/>
          </p:cNvSpPr>
          <p:nvPr>
            <p:ph sz="half" idx="1"/>
          </p:nvPr>
        </p:nvSpPr>
        <p:spPr/>
        <p:txBody>
          <a:bodyPr/>
          <a:lstStyle/>
          <a:p>
            <a:r>
              <a:rPr lang="en-US" dirty="0" smtClean="0"/>
              <a:t>Chartered in 1816</a:t>
            </a:r>
          </a:p>
          <a:p>
            <a:r>
              <a:rPr lang="en-US" dirty="0" smtClean="0"/>
              <a:t>Andrew Jackson and the democrats fought the </a:t>
            </a:r>
            <a:r>
              <a:rPr lang="en-US" dirty="0" err="1" smtClean="0"/>
              <a:t>recharter</a:t>
            </a:r>
            <a:r>
              <a:rPr lang="en-US" dirty="0" smtClean="0"/>
              <a:t> of the second bank of the U.S.</a:t>
            </a:r>
          </a:p>
          <a:p>
            <a:endParaRPr lang="en-US" dirty="0" smtClean="0"/>
          </a:p>
          <a:p>
            <a:endParaRPr lang="en-US" dirty="0"/>
          </a:p>
        </p:txBody>
      </p:sp>
      <p:pic>
        <p:nvPicPr>
          <p:cNvPr id="5" name="Content Placeholder 4" descr="second bank of the US.jpg"/>
          <p:cNvPicPr>
            <a:picLocks noGrp="1" noChangeAspect="1"/>
          </p:cNvPicPr>
          <p:nvPr>
            <p:ph sz="half" idx="2"/>
          </p:nvPr>
        </p:nvPicPr>
        <p:blipFill>
          <a:blip r:embed="rId2"/>
          <a:stretch>
            <a:fillRect/>
          </a:stretch>
        </p:blipFill>
        <p:spPr>
          <a:xfrm>
            <a:off x="4953000" y="2362200"/>
            <a:ext cx="3581399" cy="3886200"/>
          </a:xfr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b="1" dirty="0" smtClean="0"/>
              <a:t>Andrew Jackson: </a:t>
            </a:r>
            <a:br>
              <a:rPr lang="en-US" b="1" dirty="0" smtClean="0"/>
            </a:br>
            <a:r>
              <a:rPr lang="en-US" b="1" dirty="0" smtClean="0"/>
              <a:t>Democratic Republican</a:t>
            </a:r>
            <a:endParaRPr lang="en-US" b="1" dirty="0"/>
          </a:p>
        </p:txBody>
      </p:sp>
      <p:sp>
        <p:nvSpPr>
          <p:cNvPr id="5" name="Content Placeholder 4"/>
          <p:cNvSpPr>
            <a:spLocks noGrp="1"/>
          </p:cNvSpPr>
          <p:nvPr>
            <p:ph sz="half" idx="1"/>
          </p:nvPr>
        </p:nvSpPr>
        <p:spPr/>
        <p:txBody>
          <a:bodyPr>
            <a:normAutofit fontScale="77500" lnSpcReduction="20000"/>
          </a:bodyPr>
          <a:lstStyle/>
          <a:p>
            <a:r>
              <a:rPr lang="en-US" dirty="0" smtClean="0"/>
              <a:t>Andrew Jackson was the seventh president of the United States. He stood against the central bank. His opposition resulted in its collapse</a:t>
            </a:r>
          </a:p>
          <a:p>
            <a:r>
              <a:rPr lang="en-US" dirty="0" smtClean="0"/>
              <a:t>In January 1835, Jackson paid off the entire national debt, the only time in U.S. history that has been accomplished. </a:t>
            </a:r>
          </a:p>
          <a:p>
            <a:r>
              <a:rPr lang="en-US" dirty="0" smtClean="0"/>
              <a:t>The accomplishment was short lived. A severe depression from 1837 to 1844 caused a tenfold increase in national debt within its first year.</a:t>
            </a:r>
            <a:r>
              <a:rPr lang="en-US" baseline="30000" dirty="0" smtClean="0">
                <a:hlinkClick r:id="rId2"/>
              </a:rPr>
              <a:t>[</a:t>
            </a:r>
            <a:endParaRPr lang="en-US" dirty="0"/>
          </a:p>
        </p:txBody>
      </p:sp>
      <p:pic>
        <p:nvPicPr>
          <p:cNvPr id="7" name="Content Placeholder 6" descr="andrew jackson.jpg"/>
          <p:cNvPicPr>
            <a:picLocks noGrp="1" noChangeAspect="1"/>
          </p:cNvPicPr>
          <p:nvPr>
            <p:ph sz="half" idx="2"/>
          </p:nvPr>
        </p:nvPicPr>
        <p:blipFill>
          <a:blip r:embed="rId3"/>
          <a:stretch>
            <a:fillRect/>
          </a:stretch>
        </p:blipFill>
        <p:spPr>
          <a:xfrm>
            <a:off x="4876800" y="1981200"/>
            <a:ext cx="3276600" cy="41148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The Articles of Confederation: A </a:t>
            </a:r>
            <a:r>
              <a:rPr lang="en-US" b="1" dirty="0" err="1" smtClean="0"/>
              <a:t>Confederal</a:t>
            </a:r>
            <a:r>
              <a:rPr lang="en-US" b="1" dirty="0" smtClean="0"/>
              <a:t> System of Government</a:t>
            </a:r>
            <a:endParaRPr lang="en-US" b="1" dirty="0"/>
          </a:p>
        </p:txBody>
      </p:sp>
      <p:sp>
        <p:nvSpPr>
          <p:cNvPr id="3" name="Content Placeholder 2"/>
          <p:cNvSpPr>
            <a:spLocks noGrp="1"/>
          </p:cNvSpPr>
          <p:nvPr>
            <p:ph idx="1"/>
          </p:nvPr>
        </p:nvSpPr>
        <p:spPr/>
        <p:txBody>
          <a:bodyPr>
            <a:normAutofit/>
          </a:bodyPr>
          <a:lstStyle/>
          <a:p>
            <a:pPr lvl="0"/>
            <a:r>
              <a:rPr lang="en-US" dirty="0"/>
              <a:t>League of equal and sovereign members</a:t>
            </a:r>
          </a:p>
          <a:p>
            <a:pPr lvl="0"/>
            <a:r>
              <a:rPr lang="en-US" dirty="0"/>
              <a:t>Abstinence on part of central government from internal administration or governance</a:t>
            </a:r>
          </a:p>
          <a:p>
            <a:pPr lvl="0"/>
            <a:r>
              <a:rPr lang="en-US" dirty="0"/>
              <a:t>Member units only effect people directly</a:t>
            </a:r>
          </a:p>
          <a:p>
            <a:r>
              <a:rPr lang="en-US" dirty="0"/>
              <a:t>Equal suffrage of member </a:t>
            </a:r>
            <a:r>
              <a:rPr lang="en-US" dirty="0" smtClean="0"/>
              <a:t>units</a:t>
            </a:r>
          </a:p>
        </p:txBody>
      </p:sp>
    </p:spTree>
    <p:extLst>
      <p:ext uri="{BB962C8B-B14F-4D97-AF65-F5344CB8AC3E}">
        <p14:creationId xmlns:p14="http://schemas.microsoft.com/office/powerpoint/2010/main" val="1768323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The Contemporary Situation</a:t>
            </a:r>
            <a:endParaRPr lang="en-US" dirty="0"/>
          </a:p>
        </p:txBody>
      </p:sp>
      <p:sp>
        <p:nvSpPr>
          <p:cNvPr id="6" name="Text Placeholder 5"/>
          <p:cNvSpPr>
            <a:spLocks noGrp="1"/>
          </p:cNvSpPr>
          <p:nvPr>
            <p:ph type="body" idx="1"/>
          </p:nvPr>
        </p:nvSpPr>
        <p:spPr/>
        <p:txBody>
          <a:bodyPr>
            <a:normAutofit lnSpcReduction="10000"/>
          </a:bodyPr>
          <a:lstStyle/>
          <a:p>
            <a:pPr algn="ctr"/>
            <a:r>
              <a:rPr lang="en-US" sz="2800" b="1" dirty="0" smtClean="0"/>
              <a:t>The Whig Party</a:t>
            </a:r>
          </a:p>
          <a:p>
            <a:pPr algn="ctr"/>
            <a:r>
              <a:rPr lang="en-US" sz="2800" b="1" dirty="0" smtClean="0"/>
              <a:t>Abraham Lincoln and the Republican Party</a:t>
            </a:r>
          </a:p>
          <a:p>
            <a:pPr algn="ctr"/>
            <a:r>
              <a:rPr lang="en-US" sz="2800" b="1" dirty="0" smtClean="0"/>
              <a:t>The Progressives</a:t>
            </a:r>
            <a:endParaRPr lang="en-US" sz="2800"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Whigs</a:t>
            </a:r>
            <a:endParaRPr lang="en-US" b="1" dirty="0"/>
          </a:p>
        </p:txBody>
      </p:sp>
      <p:sp>
        <p:nvSpPr>
          <p:cNvPr id="3" name="Content Placeholder 2"/>
          <p:cNvSpPr>
            <a:spLocks noGrp="1"/>
          </p:cNvSpPr>
          <p:nvPr>
            <p:ph sz="half" idx="1"/>
          </p:nvPr>
        </p:nvSpPr>
        <p:spPr/>
        <p:txBody>
          <a:bodyPr>
            <a:normAutofit fontScale="92500" lnSpcReduction="20000"/>
          </a:bodyPr>
          <a:lstStyle/>
          <a:p>
            <a:r>
              <a:rPr lang="en-US" dirty="0" smtClean="0"/>
              <a:t>The Whigs celebrated Clay's vision of the "American System" that promoted rapid economic and industrial growth in the United States. Whigs demanded government support for a more modern, market-oriented economy, in which skill, expertise and bank credit would count for more than physical strength or land ownership</a:t>
            </a:r>
            <a:endParaRPr lang="en-US" dirty="0"/>
          </a:p>
        </p:txBody>
      </p:sp>
      <p:pic>
        <p:nvPicPr>
          <p:cNvPr id="5" name="Content Placeholder 4" descr="henry clay.jpg"/>
          <p:cNvPicPr>
            <a:picLocks noGrp="1" noChangeAspect="1"/>
          </p:cNvPicPr>
          <p:nvPr>
            <p:ph sz="half" idx="2"/>
          </p:nvPr>
        </p:nvPicPr>
        <p:blipFill>
          <a:blip r:embed="rId2"/>
          <a:stretch>
            <a:fillRect/>
          </a:stretch>
        </p:blipFill>
        <p:spPr>
          <a:xfrm>
            <a:off x="5029200" y="2057400"/>
            <a:ext cx="3505200" cy="4191000"/>
          </a:xfr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The Whigs</a:t>
            </a:r>
            <a:endParaRPr lang="en-US" dirty="0"/>
          </a:p>
        </p:txBody>
      </p:sp>
      <p:sp>
        <p:nvSpPr>
          <p:cNvPr id="6" name="Content Placeholder 5"/>
          <p:cNvSpPr>
            <a:spLocks noGrp="1"/>
          </p:cNvSpPr>
          <p:nvPr>
            <p:ph idx="1"/>
          </p:nvPr>
        </p:nvSpPr>
        <p:spPr/>
        <p:txBody>
          <a:bodyPr>
            <a:normAutofit lnSpcReduction="10000"/>
          </a:bodyPr>
          <a:lstStyle/>
          <a:p>
            <a:r>
              <a:rPr lang="en-US" dirty="0" smtClean="0"/>
              <a:t>. Whigs sought to promote faster industrialization through high tariffs, a business-oriented money supply based on a national bank and a vigorous program of government funded "internal improvements," especially expansion of the road and canal systems. To modernize the inner America, the Whigs helped create public schools, private colleges, charities, and cultural institutions. Many were pietistic Protestant reformers who called for public schools to teach moral values and proposed prohibition to end the liquor problem.</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Whigs</a:t>
            </a:r>
            <a:endParaRPr lang="en-US" b="1" dirty="0"/>
          </a:p>
        </p:txBody>
      </p:sp>
      <p:sp>
        <p:nvSpPr>
          <p:cNvPr id="3" name="Content Placeholder 2"/>
          <p:cNvSpPr>
            <a:spLocks noGrp="1"/>
          </p:cNvSpPr>
          <p:nvPr>
            <p:ph sz="half" idx="1"/>
          </p:nvPr>
        </p:nvSpPr>
        <p:spPr/>
        <p:txBody>
          <a:bodyPr>
            <a:normAutofit lnSpcReduction="10000"/>
          </a:bodyPr>
          <a:lstStyle/>
          <a:p>
            <a:r>
              <a:rPr lang="en-US" dirty="0" smtClean="0"/>
              <a:t>Abraham Lincoln began his political career as a member of the Whig party.</a:t>
            </a:r>
          </a:p>
          <a:p>
            <a:r>
              <a:rPr lang="en-US" dirty="0" smtClean="0"/>
              <a:t>He later moved to the Republican party and became President of the United States</a:t>
            </a:r>
          </a:p>
          <a:p>
            <a:r>
              <a:rPr lang="en-US" dirty="0" smtClean="0"/>
              <a:t>His econ0mics were in sympathy with the Whig party.</a:t>
            </a:r>
          </a:p>
          <a:p>
            <a:endParaRPr lang="en-US" dirty="0"/>
          </a:p>
        </p:txBody>
      </p:sp>
      <p:pic>
        <p:nvPicPr>
          <p:cNvPr id="5" name="Content Placeholder 4" descr="abraham lincoln.jpg"/>
          <p:cNvPicPr>
            <a:picLocks noGrp="1" noChangeAspect="1"/>
          </p:cNvPicPr>
          <p:nvPr>
            <p:ph sz="half" idx="2"/>
          </p:nvPr>
        </p:nvPicPr>
        <p:blipFill>
          <a:blip r:embed="rId2"/>
          <a:stretch>
            <a:fillRect/>
          </a:stretch>
        </p:blipFill>
        <p:spPr>
          <a:xfrm>
            <a:off x="4876801" y="2057400"/>
            <a:ext cx="3810000" cy="4267200"/>
          </a:xfr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The Progressives</a:t>
            </a:r>
            <a:endParaRPr lang="en-US" b="1" dirty="0"/>
          </a:p>
        </p:txBody>
      </p:sp>
      <p:sp>
        <p:nvSpPr>
          <p:cNvPr id="6" name="Content Placeholder 5"/>
          <p:cNvSpPr>
            <a:spLocks noGrp="1"/>
          </p:cNvSpPr>
          <p:nvPr>
            <p:ph idx="1"/>
          </p:nvPr>
        </p:nvSpPr>
        <p:spPr/>
        <p:txBody>
          <a:bodyPr/>
          <a:lstStyle/>
          <a:p>
            <a:r>
              <a:rPr lang="en-US" sz="2800" b="1" dirty="0" smtClean="0"/>
              <a:t>Progressivism</a:t>
            </a:r>
            <a:r>
              <a:rPr lang="en-US" sz="2800" dirty="0" smtClean="0"/>
              <a:t> is a political attitude favoring or advocating changes or reform through governmental action. </a:t>
            </a:r>
          </a:p>
          <a:p>
            <a:r>
              <a:rPr lang="en-US" sz="2400" dirty="0" smtClean="0"/>
              <a:t>The term </a:t>
            </a:r>
            <a:r>
              <a:rPr lang="en-US" sz="2400" i="1" dirty="0" smtClean="0"/>
              <a:t>progressivism</a:t>
            </a:r>
            <a:r>
              <a:rPr lang="en-US" sz="2400" dirty="0" smtClean="0"/>
              <a:t> emerged in reference to a more general response to the vast changes brought by industrialization: an alternative to the traditional conservative response to social and economic issues and, despite being associated with left wing politics, to the various more radical streams of communism or anarchism.</a:t>
            </a:r>
          </a:p>
          <a:p>
            <a:endParaRPr lang="en-US" dirty="0"/>
          </a:p>
        </p:txBody>
      </p:sp>
      <p:sp>
        <p:nvSpPr>
          <p:cNvPr id="7" name="Rectangle 6"/>
          <p:cNvSpPr/>
          <p:nvPr/>
        </p:nvSpPr>
        <p:spPr>
          <a:xfrm>
            <a:off x="2209800" y="-914400"/>
            <a:ext cx="4572000" cy="338554"/>
          </a:xfrm>
          <a:prstGeom prst="rect">
            <a:avLst/>
          </a:prstGeom>
        </p:spPr>
        <p:txBody>
          <a:bodyPr>
            <a:spAutoFit/>
          </a:bodyPr>
          <a:lstStyle/>
          <a:p>
            <a:r>
              <a:rPr lang="en-US" sz="1600" dirty="0" smtClean="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Progressives</a:t>
            </a:r>
            <a:endParaRPr lang="en-US" dirty="0"/>
          </a:p>
        </p:txBody>
      </p:sp>
      <p:sp>
        <p:nvSpPr>
          <p:cNvPr id="3" name="Content Placeholder 2"/>
          <p:cNvSpPr>
            <a:spLocks noGrp="1"/>
          </p:cNvSpPr>
          <p:nvPr>
            <p:ph idx="1"/>
          </p:nvPr>
        </p:nvSpPr>
        <p:spPr/>
        <p:txBody>
          <a:bodyPr>
            <a:normAutofit/>
          </a:bodyPr>
          <a:lstStyle/>
          <a:p>
            <a:r>
              <a:rPr lang="en-US" sz="2800" dirty="0" smtClean="0"/>
              <a:t>The </a:t>
            </a:r>
            <a:r>
              <a:rPr lang="en-US" sz="2800" b="1" dirty="0" smtClean="0"/>
              <a:t>Progressive Movement</a:t>
            </a:r>
            <a:r>
              <a:rPr lang="en-US" sz="2800" dirty="0" smtClean="0"/>
              <a:t> began in the late 19th and early 20th centuries in cities with settlement workers and reformers who were interested in helping those facing harsh conditions at home and at work. The reformers spoke out about the need for laws regulating tenement housing and child labor. They also called for better working conditions for women.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Progressive Party</a:t>
            </a:r>
            <a:endParaRPr lang="en-US" b="1" dirty="0"/>
          </a:p>
        </p:txBody>
      </p:sp>
      <p:sp>
        <p:nvSpPr>
          <p:cNvPr id="3" name="Content Placeholder 2"/>
          <p:cNvSpPr>
            <a:spLocks noGrp="1"/>
          </p:cNvSpPr>
          <p:nvPr>
            <p:ph sz="half" idx="1"/>
          </p:nvPr>
        </p:nvSpPr>
        <p:spPr/>
        <p:txBody>
          <a:bodyPr>
            <a:normAutofit fontScale="92500"/>
          </a:bodyPr>
          <a:lstStyle/>
          <a:p>
            <a:r>
              <a:rPr lang="en-US" sz="2400" dirty="0" smtClean="0"/>
              <a:t>The Progressive Party, organized at the start of the 20th century, and progressivism made great strides under the American president Theodore Roosevelt.</a:t>
            </a:r>
          </a:p>
          <a:p>
            <a:r>
              <a:rPr lang="en-US" sz="2400" dirty="0" smtClean="0"/>
              <a:t>Roosevelt served two terms as a President in the Republican Party</a:t>
            </a:r>
          </a:p>
          <a:p>
            <a:r>
              <a:rPr lang="en-US" sz="2400" dirty="0" smtClean="0"/>
              <a:t>He ran for a third term in the progressive Bull Moose Party</a:t>
            </a:r>
          </a:p>
          <a:p>
            <a:endParaRPr lang="en-US" dirty="0" smtClean="0"/>
          </a:p>
          <a:p>
            <a:endParaRPr lang="en-US" dirty="0"/>
          </a:p>
        </p:txBody>
      </p:sp>
      <p:pic>
        <p:nvPicPr>
          <p:cNvPr id="5" name="Content Placeholder 4" descr="Theodore_Roosevelt.jpg"/>
          <p:cNvPicPr>
            <a:picLocks noGrp="1" noChangeAspect="1"/>
          </p:cNvPicPr>
          <p:nvPr>
            <p:ph sz="half" idx="2"/>
          </p:nvPr>
        </p:nvPicPr>
        <p:blipFill>
          <a:blip r:embed="rId2"/>
          <a:stretch>
            <a:fillRect/>
          </a:stretch>
        </p:blipFill>
        <p:spPr>
          <a:xfrm>
            <a:off x="4800600" y="2362200"/>
            <a:ext cx="3352800" cy="3733800"/>
          </a:xfr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Progressives and </a:t>
            </a:r>
            <a:br>
              <a:rPr lang="en-US" b="1" dirty="0" smtClean="0"/>
            </a:br>
            <a:r>
              <a:rPr lang="en-US" b="1" dirty="0" smtClean="0"/>
              <a:t>the Democratic Party</a:t>
            </a:r>
            <a:endParaRPr lang="en-US" b="1" dirty="0"/>
          </a:p>
        </p:txBody>
      </p:sp>
      <p:sp>
        <p:nvSpPr>
          <p:cNvPr id="3" name="Content Placeholder 2"/>
          <p:cNvSpPr>
            <a:spLocks noGrp="1"/>
          </p:cNvSpPr>
          <p:nvPr>
            <p:ph sz="half" idx="1"/>
          </p:nvPr>
        </p:nvSpPr>
        <p:spPr/>
        <p:txBody>
          <a:bodyPr>
            <a:normAutofit lnSpcReduction="10000"/>
          </a:bodyPr>
          <a:lstStyle/>
          <a:p>
            <a:r>
              <a:rPr lang="en-US" sz="2800" dirty="0" smtClean="0"/>
              <a:t>After Theodore Roosevelt the progressives moved into the Democratic Party.</a:t>
            </a:r>
          </a:p>
          <a:p>
            <a:r>
              <a:rPr lang="en-US" sz="2800" dirty="0" smtClean="0"/>
              <a:t>Major figures include; Woodrow Wilson, Franklin Delano Roosevelt, and Lyndon Baines Johnson.</a:t>
            </a:r>
          </a:p>
          <a:p>
            <a:endParaRPr lang="en-US" dirty="0"/>
          </a:p>
        </p:txBody>
      </p:sp>
      <p:pic>
        <p:nvPicPr>
          <p:cNvPr id="5" name="Content Placeholder 4" descr="FDR_in_1933.jpg"/>
          <p:cNvPicPr>
            <a:picLocks noGrp="1" noChangeAspect="1"/>
          </p:cNvPicPr>
          <p:nvPr>
            <p:ph sz="half" idx="2"/>
          </p:nvPr>
        </p:nvPicPr>
        <p:blipFill>
          <a:blip r:embed="rId2"/>
          <a:stretch>
            <a:fillRect/>
          </a:stretch>
        </p:blipFill>
        <p:spPr>
          <a:xfrm>
            <a:off x="4724400" y="1981200"/>
            <a:ext cx="3657600" cy="4038600"/>
          </a:xfrm>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n-US" sz="4400" b="1" dirty="0" smtClean="0"/>
              <a:t>Federal Spending </a:t>
            </a:r>
            <a:br>
              <a:rPr lang="en-US" sz="4400" b="1" dirty="0" smtClean="0"/>
            </a:br>
            <a:r>
              <a:rPr lang="en-US" sz="4400" b="1" dirty="0" smtClean="0"/>
              <a:t>as Percentage of GDP</a:t>
            </a:r>
            <a:endParaRPr lang="en-US" sz="4400" b="1" dirty="0"/>
          </a:p>
        </p:txBody>
      </p:sp>
      <p:pic>
        <p:nvPicPr>
          <p:cNvPr id="7" name="Content Placeholder 6" descr="federal-spending.jpg"/>
          <p:cNvPicPr>
            <a:picLocks noGrp="1" noChangeAspect="1"/>
          </p:cNvPicPr>
          <p:nvPr>
            <p:ph idx="1"/>
          </p:nvPr>
        </p:nvPicPr>
        <p:blipFill>
          <a:blip r:embed="rId2"/>
          <a:stretch>
            <a:fillRect/>
          </a:stretch>
        </p:blipFill>
        <p:spPr>
          <a:xfrm>
            <a:off x="548349" y="1935163"/>
            <a:ext cx="8047301" cy="4389437"/>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The Articles of Confederation: A </a:t>
            </a:r>
            <a:r>
              <a:rPr lang="en-US" b="1" dirty="0" err="1"/>
              <a:t>Confederal</a:t>
            </a:r>
            <a:r>
              <a:rPr lang="en-US" b="1" dirty="0"/>
              <a:t> System of Government</a:t>
            </a:r>
            <a:endParaRPr lang="en-US" dirty="0"/>
          </a:p>
        </p:txBody>
      </p:sp>
      <p:sp>
        <p:nvSpPr>
          <p:cNvPr id="3" name="Content Placeholder 2"/>
          <p:cNvSpPr>
            <a:spLocks noGrp="1"/>
          </p:cNvSpPr>
          <p:nvPr>
            <p:ph idx="1"/>
          </p:nvPr>
        </p:nvSpPr>
        <p:spPr/>
        <p:txBody>
          <a:bodyPr/>
          <a:lstStyle/>
          <a:p>
            <a:r>
              <a:rPr lang="en-US" dirty="0"/>
              <a:t>Based upon the Iroquois Confederacy, which had existed since the 14</a:t>
            </a:r>
            <a:r>
              <a:rPr lang="en-US" baseline="30000" dirty="0"/>
              <a:t>th</a:t>
            </a:r>
            <a:r>
              <a:rPr lang="en-US" dirty="0"/>
              <a:t> or 15</a:t>
            </a:r>
            <a:r>
              <a:rPr lang="en-US" baseline="30000" dirty="0"/>
              <a:t>th</a:t>
            </a:r>
            <a:r>
              <a:rPr lang="en-US" dirty="0"/>
              <a:t> century. Known as the “Great Law of Peace” which describes a federal union of five (and later six) Indian nations. Benjamin Franklin was greatly influenced by this model of government. He followed the advice of </a:t>
            </a:r>
            <a:r>
              <a:rPr lang="en-US" dirty="0" err="1"/>
              <a:t>Canassatego</a:t>
            </a:r>
            <a:r>
              <a:rPr lang="en-US" dirty="0"/>
              <a:t> (speaker of the </a:t>
            </a:r>
            <a:r>
              <a:rPr lang="en-US" dirty="0" err="1"/>
              <a:t>Onandaga</a:t>
            </a:r>
            <a:r>
              <a:rPr lang="en-US" dirty="0"/>
              <a:t>) that the colonies form a similar government. The Articles of the Confederation were agreed to by Congress November 15, 1777, ratified in force, March 1, 1781.</a:t>
            </a:r>
          </a:p>
          <a:p>
            <a:endParaRPr lang="en-US" dirty="0"/>
          </a:p>
        </p:txBody>
      </p:sp>
    </p:spTree>
    <p:extLst>
      <p:ext uri="{BB962C8B-B14F-4D97-AF65-F5344CB8AC3E}">
        <p14:creationId xmlns:p14="http://schemas.microsoft.com/office/powerpoint/2010/main" val="616017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Founder’s Political Economy</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761342903"/>
              </p:ext>
            </p:extLst>
          </p:nvPr>
        </p:nvGraphicFramePr>
        <p:xfrm>
          <a:off x="457200" y="1935163"/>
          <a:ext cx="8229600" cy="45110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gridSpan="5">
                  <a:txBody>
                    <a:bodyPr/>
                    <a:lstStyle/>
                    <a:p>
                      <a:r>
                        <a:rPr lang="en-US" b="0" dirty="0" smtClean="0"/>
                        <a:t>The founders took their position based on their view of the Constitution.</a:t>
                      </a:r>
                      <a:r>
                        <a:rPr lang="en-US" b="0" baseline="0" dirty="0" smtClean="0"/>
                        <a:t> The Federalists were for the Constitution while the Anti-federalists were against it. There was no one view in regard to what form the economy should take.</a:t>
                      </a:r>
                      <a:endParaRPr lang="en-US" b="0" dirty="0"/>
                    </a:p>
                  </a:txBody>
                  <a:tcPr/>
                </a:tc>
                <a:tc hMerge="1">
                  <a:txBody>
                    <a:bodyPr/>
                    <a:lstStyle/>
                    <a:p>
                      <a:pPr algn="ct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2000" b="1" dirty="0" smtClean="0"/>
                        <a:t>Founder</a:t>
                      </a:r>
                      <a:endParaRPr lang="en-US" sz="2000" b="1" dirty="0"/>
                    </a:p>
                  </a:txBody>
                  <a:tcPr/>
                </a:tc>
                <a:tc>
                  <a:txBody>
                    <a:bodyPr/>
                    <a:lstStyle/>
                    <a:p>
                      <a:r>
                        <a:rPr lang="en-US" dirty="0" smtClean="0"/>
                        <a:t>John Adams</a:t>
                      </a:r>
                      <a:endParaRPr lang="en-US" dirty="0"/>
                    </a:p>
                  </a:txBody>
                  <a:tcPr/>
                </a:tc>
                <a:tc>
                  <a:txBody>
                    <a:bodyPr/>
                    <a:lstStyle/>
                    <a:p>
                      <a:r>
                        <a:rPr lang="en-US" dirty="0" smtClean="0"/>
                        <a:t>Thomas Jefferson</a:t>
                      </a:r>
                      <a:endParaRPr lang="en-US" dirty="0"/>
                    </a:p>
                  </a:txBody>
                  <a:tcPr/>
                </a:tc>
                <a:tc>
                  <a:txBody>
                    <a:bodyPr/>
                    <a:lstStyle/>
                    <a:p>
                      <a:r>
                        <a:rPr lang="en-US" dirty="0" smtClean="0"/>
                        <a:t>James Madison</a:t>
                      </a:r>
                      <a:endParaRPr lang="en-US" dirty="0"/>
                    </a:p>
                  </a:txBody>
                  <a:tcPr/>
                </a:tc>
                <a:tc>
                  <a:txBody>
                    <a:bodyPr/>
                    <a:lstStyle/>
                    <a:p>
                      <a:r>
                        <a:rPr lang="en-US" dirty="0" smtClean="0"/>
                        <a:t>Alexander Hamilton</a:t>
                      </a:r>
                      <a:endParaRPr lang="en-US" dirty="0"/>
                    </a:p>
                  </a:txBody>
                  <a:tcPr/>
                </a:tc>
              </a:tr>
              <a:tr h="370840">
                <a:tc>
                  <a:txBody>
                    <a:bodyPr/>
                    <a:lstStyle/>
                    <a:p>
                      <a:pPr algn="ctr"/>
                      <a:r>
                        <a:rPr lang="en-US" sz="2000" b="1" dirty="0" smtClean="0"/>
                        <a:t>Politics</a:t>
                      </a:r>
                      <a:endParaRPr lang="en-US" sz="2000" b="1" dirty="0"/>
                    </a:p>
                  </a:txBody>
                  <a:tcPr/>
                </a:tc>
                <a:tc>
                  <a:txBody>
                    <a:bodyPr/>
                    <a:lstStyle/>
                    <a:p>
                      <a:endParaRPr lang="en-US" dirty="0"/>
                    </a:p>
                  </a:txBody>
                  <a:tcPr/>
                </a:tc>
                <a:tc>
                  <a:txBody>
                    <a:bodyPr/>
                    <a:lstStyle/>
                    <a:p>
                      <a:r>
                        <a:rPr lang="en-US" dirty="0" smtClean="0"/>
                        <a:t>Anti-federalist</a:t>
                      </a:r>
                      <a:endParaRPr lang="en-US" dirty="0"/>
                    </a:p>
                  </a:txBody>
                  <a:tcPr/>
                </a:tc>
                <a:tc>
                  <a:txBody>
                    <a:bodyPr/>
                    <a:lstStyle/>
                    <a:p>
                      <a:r>
                        <a:rPr lang="en-US" dirty="0" smtClean="0"/>
                        <a:t>Federalist</a:t>
                      </a:r>
                      <a:endParaRPr lang="en-US" dirty="0"/>
                    </a:p>
                  </a:txBody>
                  <a:tcPr/>
                </a:tc>
                <a:tc>
                  <a:txBody>
                    <a:bodyPr/>
                    <a:lstStyle/>
                    <a:p>
                      <a:r>
                        <a:rPr lang="en-US" dirty="0" smtClean="0"/>
                        <a:t>Federalist</a:t>
                      </a:r>
                      <a:endParaRPr lang="en-US" dirty="0"/>
                    </a:p>
                  </a:txBody>
                  <a:tcPr/>
                </a:tc>
              </a:tr>
              <a:tr h="370840">
                <a:tc>
                  <a:txBody>
                    <a:bodyPr/>
                    <a:lstStyle/>
                    <a:p>
                      <a:pPr algn="ctr"/>
                      <a:r>
                        <a:rPr lang="en-US" sz="2000" b="1" dirty="0" smtClean="0"/>
                        <a:t>Economics</a:t>
                      </a:r>
                      <a:endParaRPr lang="en-US" sz="2000" b="1" dirty="0"/>
                    </a:p>
                  </a:txBody>
                  <a:tcPr/>
                </a:tc>
                <a:tc>
                  <a:txBody>
                    <a:bodyPr/>
                    <a:lstStyle/>
                    <a:p>
                      <a:r>
                        <a:rPr lang="en-US" b="1" dirty="0" smtClean="0"/>
                        <a:t>Mercantilist</a:t>
                      </a:r>
                      <a:endParaRPr lang="en-US" b="1" dirty="0"/>
                    </a:p>
                  </a:txBody>
                  <a:tcPr/>
                </a:tc>
                <a:tc>
                  <a:txBody>
                    <a:bodyPr/>
                    <a:lstStyle/>
                    <a:p>
                      <a:r>
                        <a:rPr lang="en-US" b="1" dirty="0" err="1" smtClean="0"/>
                        <a:t>Physiocrat</a:t>
                      </a:r>
                      <a:r>
                        <a:rPr lang="en-US" b="1" dirty="0" smtClean="0"/>
                        <a:t>: </a:t>
                      </a:r>
                    </a:p>
                    <a:p>
                      <a:r>
                        <a:rPr lang="en-US" dirty="0" smtClean="0"/>
                        <a:t>He wanted an agrarian society with small communities</a:t>
                      </a:r>
                      <a:endParaRPr lang="en-US" dirty="0"/>
                    </a:p>
                  </a:txBody>
                  <a:tcPr/>
                </a:tc>
                <a:tc>
                  <a:txBody>
                    <a:bodyPr/>
                    <a:lstStyle/>
                    <a:p>
                      <a:r>
                        <a:rPr lang="en-US" b="1" dirty="0" smtClean="0"/>
                        <a:t>Malthusian: </a:t>
                      </a:r>
                      <a:r>
                        <a:rPr lang="en-US" dirty="0" smtClean="0"/>
                        <a:t>no systematic economic thought</a:t>
                      </a:r>
                      <a:endParaRPr lang="en-US" dirty="0"/>
                    </a:p>
                  </a:txBody>
                  <a:tcPr/>
                </a:tc>
                <a:tc>
                  <a:txBody>
                    <a:bodyPr/>
                    <a:lstStyle/>
                    <a:p>
                      <a:r>
                        <a:rPr lang="en-US" b="1" dirty="0" smtClean="0"/>
                        <a:t>Free </a:t>
                      </a:r>
                      <a:r>
                        <a:rPr lang="en-US" b="1" dirty="0" smtClean="0"/>
                        <a:t>market:</a:t>
                      </a:r>
                    </a:p>
                    <a:p>
                      <a:r>
                        <a:rPr lang="en-US" dirty="0" smtClean="0"/>
                        <a:t>He wanted a strong national economy that could grow</a:t>
                      </a:r>
                      <a:r>
                        <a:rPr lang="en-US" baseline="0" dirty="0" smtClean="0"/>
                        <a:t> and compete with the other world powers</a:t>
                      </a:r>
                      <a:endParaRPr lang="en-US" dirty="0"/>
                    </a:p>
                  </a:txBody>
                  <a:tcPr/>
                </a:tc>
              </a:tr>
            </a:tbl>
          </a:graphicData>
        </a:graphic>
      </p:graphicFrame>
    </p:spTree>
    <p:extLst>
      <p:ext uri="{BB962C8B-B14F-4D97-AF65-F5344CB8AC3E}">
        <p14:creationId xmlns:p14="http://schemas.microsoft.com/office/powerpoint/2010/main" val="3878484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Federalism</a:t>
            </a:r>
            <a:endParaRPr lang="en-US" b="1" dirty="0"/>
          </a:p>
        </p:txBody>
      </p:sp>
      <p:sp>
        <p:nvSpPr>
          <p:cNvPr id="3" name="Content Placeholder 2"/>
          <p:cNvSpPr>
            <a:spLocks noGrp="1"/>
          </p:cNvSpPr>
          <p:nvPr>
            <p:ph idx="1"/>
          </p:nvPr>
        </p:nvSpPr>
        <p:spPr/>
        <p:txBody>
          <a:bodyPr/>
          <a:lstStyle/>
          <a:p>
            <a:pPr lvl="0"/>
            <a:r>
              <a:rPr lang="en-US" dirty="0"/>
              <a:t>Constitutional division (or sharing) of governmental powers</a:t>
            </a:r>
          </a:p>
          <a:p>
            <a:pPr lvl="0"/>
            <a:r>
              <a:rPr lang="en-US" dirty="0"/>
              <a:t>Each government supreme in its own sphere</a:t>
            </a:r>
          </a:p>
          <a:p>
            <a:pPr lvl="0"/>
            <a:r>
              <a:rPr lang="en-US" dirty="0"/>
              <a:t>Both governments act directly over people</a:t>
            </a:r>
          </a:p>
          <a:p>
            <a:pPr lvl="0"/>
            <a:r>
              <a:rPr lang="en-US" dirty="0"/>
              <a:t>Both derive their power from the constitution </a:t>
            </a:r>
          </a:p>
          <a:p>
            <a:r>
              <a:rPr lang="en-US" dirty="0"/>
              <a:t>neither dependent upon the other for its existence</a:t>
            </a:r>
            <a:endParaRPr lang="en-US" dirty="0"/>
          </a:p>
        </p:txBody>
      </p:sp>
    </p:spTree>
    <p:extLst>
      <p:ext uri="{BB962C8B-B14F-4D97-AF65-F5344CB8AC3E}">
        <p14:creationId xmlns:p14="http://schemas.microsoft.com/office/powerpoint/2010/main" val="2179607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pPr algn="ctr"/>
            <a:r>
              <a:rPr lang="en-US" b="1" dirty="0" smtClean="0"/>
              <a:t>The History </a:t>
            </a:r>
            <a:br>
              <a:rPr lang="en-US" b="1" dirty="0" smtClean="0"/>
            </a:br>
            <a:r>
              <a:rPr lang="en-US" b="1" dirty="0" smtClean="0"/>
              <a:t>of American Federalism</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33272204"/>
              </p:ext>
            </p:extLst>
          </p:nvPr>
        </p:nvGraphicFramePr>
        <p:xfrm>
          <a:off x="457200" y="1935163"/>
          <a:ext cx="8229600" cy="4780534"/>
        </p:xfrm>
        <a:graphic>
          <a:graphicData uri="http://schemas.openxmlformats.org/drawingml/2006/table">
            <a:tbl>
              <a:tblPr firstRow="1" bandRow="1">
                <a:tableStyleId>{5C22544A-7EE6-4342-B048-85BDC9FD1C3A}</a:tableStyleId>
              </a:tblPr>
              <a:tblGrid>
                <a:gridCol w="1645920"/>
                <a:gridCol w="1645920"/>
                <a:gridCol w="4937760"/>
              </a:tblGrid>
              <a:tr h="741680">
                <a:tc>
                  <a:txBody>
                    <a:bodyPr/>
                    <a:lstStyle/>
                    <a:p>
                      <a:pPr algn="ctr"/>
                      <a:r>
                        <a:rPr lang="en-US" sz="1400" b="1" dirty="0" smtClean="0">
                          <a:solidFill>
                            <a:schemeClr val="bg2">
                              <a:lumMod val="90000"/>
                            </a:schemeClr>
                          </a:solidFill>
                        </a:rPr>
                        <a:t>Nation Centered</a:t>
                      </a:r>
                    </a:p>
                    <a:p>
                      <a:pPr algn="ctr"/>
                      <a:r>
                        <a:rPr lang="en-US" sz="1400" b="1" dirty="0" smtClean="0">
                          <a:solidFill>
                            <a:schemeClr val="bg2">
                              <a:lumMod val="90000"/>
                            </a:schemeClr>
                          </a:solidFill>
                        </a:rPr>
                        <a:t>Federalism</a:t>
                      </a:r>
                    </a:p>
                    <a:p>
                      <a:pPr algn="ctr"/>
                      <a:r>
                        <a:rPr lang="en-US" sz="1400" b="1" dirty="0" smtClean="0">
                          <a:solidFill>
                            <a:schemeClr val="bg2">
                              <a:lumMod val="90000"/>
                            </a:schemeClr>
                          </a:solidFill>
                        </a:rPr>
                        <a:t>1787-1860s</a:t>
                      </a:r>
                      <a:endParaRPr lang="en-US" sz="1400" b="1" dirty="0">
                        <a:solidFill>
                          <a:schemeClr val="bg2">
                            <a:lumMod val="90000"/>
                          </a:schemeClr>
                        </a:solidFill>
                      </a:endParaRPr>
                    </a:p>
                  </a:txBody>
                  <a:tcPr/>
                </a:tc>
                <a:tc gridSpan="2">
                  <a:txBody>
                    <a:bodyPr/>
                    <a:lstStyle/>
                    <a:p>
                      <a:pPr lvl="0"/>
                      <a:r>
                        <a:rPr kumimoji="0" lang="en-US" sz="1050" kern="1200" dirty="0" smtClean="0">
                          <a:solidFill>
                            <a:schemeClr val="bg2">
                              <a:lumMod val="90000"/>
                            </a:schemeClr>
                          </a:solidFill>
                          <a:effectLst/>
                          <a:latin typeface="+mn-lt"/>
                          <a:ea typeface="+mn-ea"/>
                          <a:cs typeface="+mn-cs"/>
                        </a:rPr>
                        <a:t>National government is free to expand authority unless specifically prohibited by the constitution</a:t>
                      </a:r>
                    </a:p>
                    <a:p>
                      <a:pPr lvl="0"/>
                      <a:r>
                        <a:rPr kumimoji="0" lang="en-US" sz="1050" kern="1200" dirty="0" smtClean="0">
                          <a:solidFill>
                            <a:schemeClr val="bg2">
                              <a:lumMod val="90000"/>
                            </a:schemeClr>
                          </a:solidFill>
                          <a:effectLst/>
                          <a:latin typeface="+mn-lt"/>
                          <a:ea typeface="+mn-ea"/>
                          <a:cs typeface="+mn-cs"/>
                        </a:rPr>
                        <a:t>When states and national government are in dispute, the states must give way</a:t>
                      </a:r>
                    </a:p>
                    <a:p>
                      <a:r>
                        <a:rPr kumimoji="0" lang="en-US" sz="1050" kern="1200" dirty="0" smtClean="0">
                          <a:solidFill>
                            <a:schemeClr val="bg2">
                              <a:lumMod val="90000"/>
                            </a:schemeClr>
                          </a:solidFill>
                          <a:effectLst/>
                          <a:latin typeface="+mn-lt"/>
                          <a:ea typeface="+mn-ea"/>
                          <a:cs typeface="+mn-cs"/>
                        </a:rPr>
                        <a:t>National government can judge acts of Congress and of the states as constitutional</a:t>
                      </a:r>
                      <a:endParaRPr lang="en-US" sz="1050" dirty="0">
                        <a:solidFill>
                          <a:schemeClr val="bg2">
                            <a:lumMod val="90000"/>
                          </a:schemeClr>
                        </a:solidFill>
                      </a:endParaRPr>
                    </a:p>
                  </a:txBody>
                  <a:tcPr/>
                </a:tc>
                <a:tc hMerge="1">
                  <a:txBody>
                    <a:bodyPr/>
                    <a:lstStyle/>
                    <a:p>
                      <a:endParaRPr lang="en-US" dirty="0"/>
                    </a:p>
                  </a:txBody>
                  <a:tcPr/>
                </a:tc>
              </a:tr>
              <a:tr h="370840">
                <a:tc>
                  <a:txBody>
                    <a:bodyPr/>
                    <a:lstStyle/>
                    <a:p>
                      <a:pPr algn="ctr"/>
                      <a:r>
                        <a:rPr lang="en-US" sz="1400" b="1" dirty="0" smtClean="0"/>
                        <a:t>State Centered</a:t>
                      </a:r>
                    </a:p>
                    <a:p>
                      <a:pPr algn="ctr"/>
                      <a:r>
                        <a:rPr lang="en-US" sz="1400" b="1" dirty="0" smtClean="0"/>
                        <a:t>1787-1860s</a:t>
                      </a:r>
                      <a:endParaRPr lang="en-US" sz="1400" b="1" dirty="0"/>
                    </a:p>
                  </a:txBody>
                  <a:tcPr/>
                </a:tc>
                <a:tc gridSpan="2">
                  <a:txBody>
                    <a:bodyPr/>
                    <a:lstStyle/>
                    <a:p>
                      <a:pPr lvl="0"/>
                      <a:r>
                        <a:rPr kumimoji="0" lang="en-US" sz="1050" kern="1200" dirty="0" smtClean="0">
                          <a:solidFill>
                            <a:schemeClr val="dk1"/>
                          </a:solidFill>
                          <a:effectLst/>
                          <a:latin typeface="+mn-lt"/>
                          <a:ea typeface="+mn-ea"/>
                          <a:cs typeface="+mn-cs"/>
                        </a:rPr>
                        <a:t>National government has delegated powers only</a:t>
                      </a:r>
                    </a:p>
                    <a:p>
                      <a:pPr lvl="0"/>
                      <a:r>
                        <a:rPr kumimoji="0" lang="en-US" sz="1050" kern="1200" dirty="0" smtClean="0">
                          <a:solidFill>
                            <a:schemeClr val="dk1"/>
                          </a:solidFill>
                          <a:effectLst/>
                          <a:latin typeface="+mn-lt"/>
                          <a:ea typeface="+mn-ea"/>
                          <a:cs typeface="+mn-cs"/>
                        </a:rPr>
                        <a:t>National government has no right to judge constitutionality of state actions</a:t>
                      </a:r>
                    </a:p>
                    <a:p>
                      <a:r>
                        <a:rPr kumimoji="0" lang="en-US" sz="1050" kern="1200" dirty="0" smtClean="0">
                          <a:solidFill>
                            <a:schemeClr val="dk1"/>
                          </a:solidFill>
                          <a:effectLst/>
                          <a:latin typeface="+mn-lt"/>
                          <a:ea typeface="+mn-ea"/>
                          <a:cs typeface="+mn-cs"/>
                        </a:rPr>
                        <a:t>States have right to nullify actions within their boundaries</a:t>
                      </a:r>
                      <a:endParaRPr lang="en-US" sz="1050" dirty="0"/>
                    </a:p>
                  </a:txBody>
                  <a:tcPr/>
                </a:tc>
                <a:tc hMerge="1">
                  <a:txBody>
                    <a:bodyPr/>
                    <a:lstStyle/>
                    <a:p>
                      <a:endParaRPr lang="en-US" dirty="0"/>
                    </a:p>
                  </a:txBody>
                  <a:tcPr/>
                </a:tc>
              </a:tr>
              <a:tr h="370840">
                <a:tc>
                  <a:txBody>
                    <a:bodyPr/>
                    <a:lstStyle/>
                    <a:p>
                      <a:pPr algn="ctr"/>
                      <a:r>
                        <a:rPr lang="en-US" sz="1400" b="1" dirty="0" smtClean="0"/>
                        <a:t>Dual Federalism</a:t>
                      </a:r>
                    </a:p>
                    <a:p>
                      <a:pPr algn="ctr"/>
                      <a:r>
                        <a:rPr lang="en-US" sz="1400" b="1" dirty="0" smtClean="0"/>
                        <a:t>1860-1930s</a:t>
                      </a:r>
                      <a:endParaRPr lang="en-US" sz="1400" b="1" dirty="0"/>
                    </a:p>
                  </a:txBody>
                  <a:tcPr/>
                </a:tc>
                <a:tc gridSpan="2">
                  <a:txBody>
                    <a:bodyPr/>
                    <a:lstStyle/>
                    <a:p>
                      <a:pPr lvl="0"/>
                      <a:r>
                        <a:rPr kumimoji="0" lang="en-US" sz="1050" kern="1200" dirty="0" smtClean="0">
                          <a:solidFill>
                            <a:schemeClr val="dk1"/>
                          </a:solidFill>
                          <a:effectLst/>
                          <a:latin typeface="+mn-lt"/>
                          <a:ea typeface="+mn-ea"/>
                          <a:cs typeface="+mn-cs"/>
                        </a:rPr>
                        <a:t>Separate spheres of legitimate authority</a:t>
                      </a:r>
                    </a:p>
                    <a:p>
                      <a:pPr lvl="0"/>
                      <a:r>
                        <a:rPr kumimoji="0" lang="en-US" sz="1050" kern="1200" dirty="0" smtClean="0">
                          <a:solidFill>
                            <a:schemeClr val="dk1"/>
                          </a:solidFill>
                          <a:effectLst/>
                          <a:latin typeface="+mn-lt"/>
                          <a:ea typeface="+mn-ea"/>
                          <a:cs typeface="+mn-cs"/>
                        </a:rPr>
                        <a:t>Spheres should not encroach upon one another</a:t>
                      </a:r>
                    </a:p>
                    <a:p>
                      <a:pPr lvl="0"/>
                      <a:r>
                        <a:rPr kumimoji="0" lang="en-US" sz="1050" kern="1200" dirty="0" smtClean="0">
                          <a:solidFill>
                            <a:schemeClr val="dk1"/>
                          </a:solidFill>
                          <a:effectLst/>
                          <a:latin typeface="+mn-lt"/>
                          <a:ea typeface="+mn-ea"/>
                          <a:cs typeface="+mn-cs"/>
                        </a:rPr>
                        <a:t>Role of the courts to referee in case of conflicts</a:t>
                      </a:r>
                    </a:p>
                    <a:p>
                      <a:pPr lvl="0"/>
                      <a:r>
                        <a:rPr kumimoji="0" lang="en-US" sz="1050" kern="1200" dirty="0" smtClean="0">
                          <a:solidFill>
                            <a:schemeClr val="dk1"/>
                          </a:solidFill>
                          <a:effectLst/>
                          <a:latin typeface="+mn-lt"/>
                          <a:ea typeface="+mn-ea"/>
                          <a:cs typeface="+mn-cs"/>
                        </a:rPr>
                        <a:t>Court rulings are generally friendly to the states</a:t>
                      </a:r>
                    </a:p>
                    <a:p>
                      <a:r>
                        <a:rPr kumimoji="0" lang="en-US" sz="1050" kern="1200" dirty="0" smtClean="0">
                          <a:solidFill>
                            <a:schemeClr val="dk1"/>
                          </a:solidFill>
                          <a:effectLst/>
                          <a:latin typeface="+mn-lt"/>
                          <a:ea typeface="+mn-ea"/>
                          <a:cs typeface="+mn-cs"/>
                        </a:rPr>
                        <a:t>Beginning of grants in aid</a:t>
                      </a:r>
                      <a:endParaRPr lang="en-US" sz="1050" dirty="0"/>
                    </a:p>
                  </a:txBody>
                  <a:tcPr/>
                </a:tc>
                <a:tc hMerge="1">
                  <a:txBody>
                    <a:bodyPr/>
                    <a:lstStyle/>
                    <a:p>
                      <a:endParaRPr lang="en-US" dirty="0"/>
                    </a:p>
                  </a:txBody>
                  <a:tcPr/>
                </a:tc>
              </a:tr>
              <a:tr h="185420">
                <a:tc rowSpan="2">
                  <a:txBody>
                    <a:bodyPr/>
                    <a:lstStyle/>
                    <a:p>
                      <a:pPr algn="ctr"/>
                      <a:r>
                        <a:rPr lang="en-US" sz="1400" b="1" dirty="0" smtClean="0"/>
                        <a:t>Cooperative Federalism</a:t>
                      </a:r>
                    </a:p>
                    <a:p>
                      <a:pPr algn="ctr"/>
                      <a:r>
                        <a:rPr lang="en-US" sz="1400" b="1" dirty="0" smtClean="0"/>
                        <a:t>1930-1970s</a:t>
                      </a:r>
                      <a:endParaRPr lang="en-US" sz="1400" b="1" dirty="0"/>
                    </a:p>
                  </a:txBody>
                  <a:tcPr/>
                </a:tc>
                <a:tc>
                  <a:txBody>
                    <a:bodyPr/>
                    <a:lstStyle/>
                    <a:p>
                      <a:pPr algn="ctr"/>
                      <a:r>
                        <a:rPr lang="en-US" sz="1200" b="1" dirty="0" smtClean="0"/>
                        <a:t>The New</a:t>
                      </a:r>
                      <a:r>
                        <a:rPr lang="en-US" sz="1200" b="1" baseline="0" dirty="0" smtClean="0"/>
                        <a:t> Deal</a:t>
                      </a:r>
                      <a:endParaRPr lang="en-US" sz="1200" b="1" dirty="0"/>
                    </a:p>
                  </a:txBody>
                  <a:tcPr/>
                </a:tc>
                <a:tc>
                  <a:txBody>
                    <a:bodyPr/>
                    <a:lstStyle/>
                    <a:p>
                      <a:pPr lvl="0"/>
                      <a:r>
                        <a:rPr kumimoji="0" lang="en-US" sz="1050" kern="1200" dirty="0" smtClean="0">
                          <a:solidFill>
                            <a:schemeClr val="dk1"/>
                          </a:solidFill>
                          <a:effectLst/>
                          <a:latin typeface="+mn-lt"/>
                          <a:ea typeface="+mn-ea"/>
                          <a:cs typeface="+mn-cs"/>
                        </a:rPr>
                        <a:t>Shared federal/ state activities</a:t>
                      </a:r>
                    </a:p>
                    <a:p>
                      <a:pPr lvl="0"/>
                      <a:r>
                        <a:rPr kumimoji="0" lang="en-US" sz="1050" kern="1200" dirty="0" smtClean="0">
                          <a:solidFill>
                            <a:schemeClr val="dk1"/>
                          </a:solidFill>
                          <a:effectLst/>
                          <a:latin typeface="+mn-lt"/>
                          <a:ea typeface="+mn-ea"/>
                          <a:cs typeface="+mn-cs"/>
                        </a:rPr>
                        <a:t>Court rulings generally favorable to the national government</a:t>
                      </a:r>
                    </a:p>
                    <a:p>
                      <a:r>
                        <a:rPr kumimoji="0" lang="en-US" sz="1050" kern="1200" dirty="0" smtClean="0">
                          <a:solidFill>
                            <a:schemeClr val="dk1"/>
                          </a:solidFill>
                          <a:effectLst/>
                          <a:latin typeface="+mn-lt"/>
                          <a:ea typeface="+mn-ea"/>
                          <a:cs typeface="+mn-cs"/>
                        </a:rPr>
                        <a:t>Growth of grants in aid</a:t>
                      </a:r>
                      <a:endParaRPr lang="en-US" sz="1050" dirty="0"/>
                    </a:p>
                  </a:txBody>
                  <a:tcPr/>
                </a:tc>
              </a:tr>
              <a:tr h="320040">
                <a:tc vMerge="1">
                  <a:txBody>
                    <a:bodyPr/>
                    <a:lstStyle/>
                    <a:p>
                      <a:endParaRPr lang="en-US"/>
                    </a:p>
                  </a:txBody>
                  <a:tcPr/>
                </a:tc>
                <a:tc>
                  <a:txBody>
                    <a:bodyPr/>
                    <a:lstStyle/>
                    <a:p>
                      <a:pPr algn="ctr"/>
                      <a:r>
                        <a:rPr lang="en-US" sz="1200" b="1" dirty="0" smtClean="0"/>
                        <a:t>The Great Society</a:t>
                      </a:r>
                      <a:endParaRPr lang="en-US" sz="1200" b="1" dirty="0"/>
                    </a:p>
                  </a:txBody>
                  <a:tcPr/>
                </a:tc>
                <a:tc>
                  <a:txBody>
                    <a:bodyPr/>
                    <a:lstStyle/>
                    <a:p>
                      <a:pPr lvl="0"/>
                      <a:r>
                        <a:rPr kumimoji="0" lang="en-US" sz="1050" kern="1200" dirty="0" smtClean="0">
                          <a:solidFill>
                            <a:schemeClr val="dk1"/>
                          </a:solidFill>
                          <a:effectLst/>
                          <a:latin typeface="+mn-lt"/>
                          <a:ea typeface="+mn-ea"/>
                          <a:cs typeface="+mn-cs"/>
                        </a:rPr>
                        <a:t>Explosion of grants in aid</a:t>
                      </a:r>
                    </a:p>
                    <a:p>
                      <a:pPr lvl="0"/>
                      <a:r>
                        <a:rPr kumimoji="0" lang="en-US" sz="1050" kern="1200" dirty="0" smtClean="0">
                          <a:solidFill>
                            <a:schemeClr val="dk1"/>
                          </a:solidFill>
                          <a:effectLst/>
                          <a:latin typeface="+mn-lt"/>
                          <a:ea typeface="+mn-ea"/>
                          <a:cs typeface="+mn-cs"/>
                        </a:rPr>
                        <a:t>Direct federal aid to city programs</a:t>
                      </a:r>
                    </a:p>
                    <a:p>
                      <a:pPr lvl="0"/>
                      <a:r>
                        <a:rPr kumimoji="0" lang="en-US" sz="1050" kern="1200" dirty="0" smtClean="0">
                          <a:solidFill>
                            <a:schemeClr val="dk1"/>
                          </a:solidFill>
                          <a:effectLst/>
                          <a:latin typeface="+mn-lt"/>
                          <a:ea typeface="+mn-ea"/>
                          <a:cs typeface="+mn-cs"/>
                        </a:rPr>
                        <a:t>Strong emphasis on nationally set priorities and goals</a:t>
                      </a:r>
                    </a:p>
                    <a:p>
                      <a:r>
                        <a:rPr kumimoji="0" lang="en-US" sz="1050" kern="1200" dirty="0" smtClean="0">
                          <a:solidFill>
                            <a:schemeClr val="dk1"/>
                          </a:solidFill>
                          <a:effectLst/>
                          <a:latin typeface="+mn-lt"/>
                          <a:ea typeface="+mn-ea"/>
                          <a:cs typeface="+mn-cs"/>
                        </a:rPr>
                        <a:t>Functional shift in grants from “bricks and mortar” to social needs</a:t>
                      </a:r>
                      <a:endParaRPr lang="en-US" sz="1050" dirty="0"/>
                    </a:p>
                  </a:txBody>
                  <a:tcPr/>
                </a:tc>
              </a:tr>
              <a:tr h="370840">
                <a:tc>
                  <a:txBody>
                    <a:bodyPr/>
                    <a:lstStyle/>
                    <a:p>
                      <a:pPr algn="ctr"/>
                      <a:r>
                        <a:rPr lang="en-US" sz="1400" b="1" dirty="0" smtClean="0"/>
                        <a:t>Coercive Federalism</a:t>
                      </a:r>
                    </a:p>
                    <a:p>
                      <a:pPr algn="ctr"/>
                      <a:r>
                        <a:rPr lang="en-US" sz="1400" b="1" dirty="0" smtClean="0"/>
                        <a:t>1970s-2000</a:t>
                      </a:r>
                      <a:endParaRPr lang="en-US" sz="1400" b="1" dirty="0"/>
                    </a:p>
                  </a:txBody>
                  <a:tcPr/>
                </a:tc>
                <a:tc gridSpan="2">
                  <a:txBody>
                    <a:bodyPr/>
                    <a:lstStyle/>
                    <a:p>
                      <a:pPr marL="342900" marR="0" lvl="0" indent="-342900">
                        <a:lnSpc>
                          <a:spcPct val="115000"/>
                        </a:lnSpc>
                        <a:spcBef>
                          <a:spcPts val="0"/>
                        </a:spcBef>
                        <a:spcAft>
                          <a:spcPts val="0"/>
                        </a:spcAft>
                        <a:buFont typeface="+mj-lt"/>
                        <a:buAutoNum type="arabicPeriod"/>
                      </a:pPr>
                      <a:r>
                        <a:rPr lang="en-US" sz="1050" dirty="0">
                          <a:effectLst/>
                          <a:latin typeface="Calibri"/>
                          <a:ea typeface="Calibri"/>
                          <a:cs typeface="Times New Roman"/>
                        </a:rPr>
                        <a:t>Increasing use of federal mandates and preemptions</a:t>
                      </a:r>
                    </a:p>
                    <a:p>
                      <a:pPr marL="342900" marR="0" lvl="0" indent="-342900">
                        <a:lnSpc>
                          <a:spcPct val="115000"/>
                        </a:lnSpc>
                        <a:spcBef>
                          <a:spcPts val="0"/>
                        </a:spcBef>
                        <a:spcAft>
                          <a:spcPts val="0"/>
                        </a:spcAft>
                        <a:buFont typeface="+mj-lt"/>
                        <a:buAutoNum type="arabicPeriod"/>
                      </a:pPr>
                      <a:r>
                        <a:rPr lang="en-US" sz="1050" dirty="0">
                          <a:effectLst/>
                          <a:latin typeface="Calibri"/>
                          <a:ea typeface="Calibri"/>
                          <a:cs typeface="Times New Roman"/>
                        </a:rPr>
                        <a:t>Court decisions favorable to the national government</a:t>
                      </a:r>
                    </a:p>
                  </a:txBody>
                  <a:tcPr marL="68580" marR="68580" marT="0" marB="0"/>
                </a:tc>
                <a:tc hMerge="1">
                  <a:txBody>
                    <a:bodyPr/>
                    <a:lstStyle/>
                    <a:p>
                      <a:pPr marL="342900" marR="0" lvl="0" indent="-342900">
                        <a:lnSpc>
                          <a:spcPct val="115000"/>
                        </a:lnSpc>
                        <a:spcBef>
                          <a:spcPts val="0"/>
                        </a:spcBef>
                        <a:spcAft>
                          <a:spcPts val="0"/>
                        </a:spcAft>
                        <a:buFont typeface="+mj-lt"/>
                        <a:buAutoNum type="arabicPeriod"/>
                      </a:pPr>
                      <a:endParaRPr lang="en-US" sz="1100" dirty="0">
                        <a:effectLst/>
                        <a:latin typeface="Calibri"/>
                        <a:ea typeface="Calibri"/>
                        <a:cs typeface="Times New Roman"/>
                      </a:endParaRPr>
                    </a:p>
                  </a:txBody>
                  <a:tcPr marL="68580" marR="68580" marT="0" marB="0"/>
                </a:tc>
              </a:tr>
              <a:tr h="370840">
                <a:tc>
                  <a:txBody>
                    <a:bodyPr/>
                    <a:lstStyle/>
                    <a:p>
                      <a:pPr algn="ctr"/>
                      <a:r>
                        <a:rPr lang="en-US" sz="1400" b="1" dirty="0" smtClean="0"/>
                        <a:t>Rediscovered Federalism</a:t>
                      </a:r>
                      <a:endParaRPr lang="en-US" sz="1400" b="1" dirty="0"/>
                    </a:p>
                  </a:txBody>
                  <a:tcPr/>
                </a:tc>
                <a:tc gridSpan="2">
                  <a:txBody>
                    <a:bodyPr/>
                    <a:lstStyle/>
                    <a:p>
                      <a:pPr marL="342900" marR="0" lvl="0" indent="-342900">
                        <a:lnSpc>
                          <a:spcPct val="115000"/>
                        </a:lnSpc>
                        <a:spcBef>
                          <a:spcPts val="0"/>
                        </a:spcBef>
                        <a:spcAft>
                          <a:spcPts val="0"/>
                        </a:spcAft>
                        <a:buFont typeface="+mj-lt"/>
                        <a:buAutoNum type="arabicPeriod"/>
                      </a:pPr>
                      <a:r>
                        <a:rPr lang="en-US" sz="1050" dirty="0">
                          <a:effectLst/>
                          <a:latin typeface="Calibri"/>
                          <a:ea typeface="Calibri"/>
                          <a:cs typeface="Times New Roman"/>
                        </a:rPr>
                        <a:t>Increasing state challenges to federal legislation</a:t>
                      </a:r>
                    </a:p>
                    <a:p>
                      <a:pPr marL="342900" marR="0" lvl="0" indent="-342900">
                        <a:lnSpc>
                          <a:spcPct val="115000"/>
                        </a:lnSpc>
                        <a:spcBef>
                          <a:spcPts val="0"/>
                        </a:spcBef>
                        <a:spcAft>
                          <a:spcPts val="0"/>
                        </a:spcAft>
                        <a:buFont typeface="+mj-lt"/>
                        <a:buAutoNum type="arabicPeriod"/>
                      </a:pPr>
                      <a:r>
                        <a:rPr lang="en-US" sz="1050" dirty="0">
                          <a:effectLst/>
                          <a:latin typeface="Calibri"/>
                          <a:ea typeface="Calibri"/>
                          <a:cs typeface="Times New Roman"/>
                        </a:rPr>
                        <a:t>Increasing policy activism at state level </a:t>
                      </a:r>
                    </a:p>
                    <a:p>
                      <a:pPr marL="342900" marR="0" lvl="0" indent="-342900">
                        <a:lnSpc>
                          <a:spcPct val="115000"/>
                        </a:lnSpc>
                        <a:spcBef>
                          <a:spcPts val="0"/>
                        </a:spcBef>
                        <a:spcAft>
                          <a:spcPts val="0"/>
                        </a:spcAft>
                        <a:buFont typeface="+mj-lt"/>
                        <a:buAutoNum type="arabicPeriod"/>
                      </a:pPr>
                      <a:r>
                        <a:rPr lang="en-US" sz="1050" dirty="0">
                          <a:effectLst/>
                          <a:latin typeface="Calibri"/>
                          <a:ea typeface="Calibri"/>
                          <a:cs typeface="Times New Roman"/>
                        </a:rPr>
                        <a:t> state friendly court decisions</a:t>
                      </a:r>
                    </a:p>
                  </a:txBody>
                  <a:tcPr marL="68580" marR="68580" marT="0" marB="0"/>
                </a:tc>
                <a:tc hMerge="1">
                  <a:txBody>
                    <a:bodyPr/>
                    <a:lstStyle/>
                    <a:p>
                      <a:pPr marL="342900" marR="0" lvl="0" indent="-342900">
                        <a:lnSpc>
                          <a:spcPct val="115000"/>
                        </a:lnSpc>
                        <a:spcBef>
                          <a:spcPts val="0"/>
                        </a:spcBef>
                        <a:spcAft>
                          <a:spcPts val="0"/>
                        </a:spcAft>
                        <a:buFont typeface="+mj-lt"/>
                        <a:buAutoNum type="arabicPeriod"/>
                      </a:pP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642825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Political Parties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05452948"/>
              </p:ext>
            </p:extLst>
          </p:nvPr>
        </p:nvGraphicFramePr>
        <p:xfrm>
          <a:off x="457200" y="1935163"/>
          <a:ext cx="8229600" cy="2667000"/>
        </p:xfrm>
        <a:graphic>
          <a:graphicData uri="http://schemas.openxmlformats.org/drawingml/2006/table">
            <a:tbl>
              <a:tblPr firstRow="1" bandRow="1">
                <a:tableStyleId>{5C22544A-7EE6-4342-B048-85BDC9FD1C3A}</a:tableStyleId>
              </a:tblPr>
              <a:tblGrid>
                <a:gridCol w="2743200"/>
                <a:gridCol w="2743200"/>
                <a:gridCol w="2743200"/>
              </a:tblGrid>
              <a:tr h="37084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political parties initially formed on the basis of their views about the U.S. Constitution. The Federalists</a:t>
                      </a:r>
                      <a:r>
                        <a:rPr lang="en-US" baseline="0" dirty="0" smtClean="0"/>
                        <a:t> were for the Constitution, while the Anti-Federalists were against it. The parties went on to later reflect their economic views as well.</a:t>
                      </a:r>
                      <a:endParaRPr lang="en-US" dirty="0"/>
                    </a:p>
                  </a:txBody>
                  <a:tcPr/>
                </a:tc>
                <a:tc hMerge="1">
                  <a:txBody>
                    <a:bodyPr/>
                    <a:lstStyle/>
                    <a:p>
                      <a:endParaRPr lang="en-US" dirty="0"/>
                    </a:p>
                  </a:txBody>
                  <a:tcPr/>
                </a:tc>
                <a:tc hMerge="1">
                  <a:txBody>
                    <a:bodyPr/>
                    <a:lstStyle/>
                    <a:p>
                      <a:endParaRPr lang="en-US" dirty="0"/>
                    </a:p>
                  </a:txBody>
                  <a:tcPr/>
                </a:tc>
              </a:tr>
              <a:tr h="360997">
                <a:tc>
                  <a:txBody>
                    <a:bodyPr/>
                    <a:lstStyle/>
                    <a:p>
                      <a:pPr algn="ctr"/>
                      <a:r>
                        <a:rPr lang="en-US" b="1" dirty="0" smtClean="0"/>
                        <a:t>Age</a:t>
                      </a:r>
                      <a:endParaRPr lang="en-US" b="1" dirty="0"/>
                    </a:p>
                  </a:txBody>
                  <a:tcPr/>
                </a:tc>
                <a:tc gridSpan="2">
                  <a:txBody>
                    <a:bodyPr/>
                    <a:lstStyle/>
                    <a:p>
                      <a:pPr algn="ctr"/>
                      <a:r>
                        <a:rPr lang="en-US" b="1" dirty="0" smtClean="0"/>
                        <a:t>Political Parties</a:t>
                      </a:r>
                      <a:endParaRPr lang="en-US" b="1" dirty="0"/>
                    </a:p>
                  </a:txBody>
                  <a:tcPr/>
                </a:tc>
                <a:tc hMerge="1">
                  <a:txBody>
                    <a:bodyPr/>
                    <a:lstStyle/>
                    <a:p>
                      <a:endParaRPr lang="en-US" dirty="0"/>
                    </a:p>
                  </a:txBody>
                  <a:tcPr/>
                </a:tc>
              </a:tr>
              <a:tr h="370840">
                <a:tc>
                  <a:txBody>
                    <a:bodyPr/>
                    <a:lstStyle/>
                    <a:p>
                      <a:pPr algn="ctr"/>
                      <a:endParaRPr lang="en-US" b="1" dirty="0"/>
                    </a:p>
                  </a:txBody>
                  <a:tcPr/>
                </a:tc>
                <a:tc>
                  <a:txBody>
                    <a:bodyPr/>
                    <a:lstStyle/>
                    <a:p>
                      <a:r>
                        <a:rPr lang="en-US" dirty="0" smtClean="0"/>
                        <a:t>Federalists</a:t>
                      </a:r>
                      <a:endParaRPr lang="en-US" dirty="0"/>
                    </a:p>
                  </a:txBody>
                  <a:tcPr/>
                </a:tc>
                <a:tc>
                  <a:txBody>
                    <a:bodyPr/>
                    <a:lstStyle/>
                    <a:p>
                      <a:r>
                        <a:rPr lang="en-US" dirty="0" smtClean="0"/>
                        <a:t>Anti-federalists</a:t>
                      </a:r>
                      <a:endParaRPr lang="en-US" dirty="0"/>
                    </a:p>
                  </a:txBody>
                  <a:tcPr/>
                </a:tc>
              </a:tr>
              <a:tr h="370840">
                <a:tc>
                  <a:txBody>
                    <a:bodyPr/>
                    <a:lstStyle/>
                    <a:p>
                      <a:pPr algn="ctr"/>
                      <a:r>
                        <a:rPr lang="en-US" b="1" dirty="0" smtClean="0"/>
                        <a:t>Dual Federalism</a:t>
                      </a:r>
                      <a:endParaRPr lang="en-US" b="1" dirty="0"/>
                    </a:p>
                  </a:txBody>
                  <a:tcPr/>
                </a:tc>
                <a:tc>
                  <a:txBody>
                    <a:bodyPr/>
                    <a:lstStyle/>
                    <a:p>
                      <a:r>
                        <a:rPr lang="en-US" dirty="0" smtClean="0"/>
                        <a:t>Whigs</a:t>
                      </a:r>
                      <a:endParaRPr lang="en-US" dirty="0"/>
                    </a:p>
                  </a:txBody>
                  <a:tcPr/>
                </a:tc>
                <a:tc>
                  <a:txBody>
                    <a:bodyPr/>
                    <a:lstStyle/>
                    <a:p>
                      <a:r>
                        <a:rPr lang="en-US" dirty="0" smtClean="0"/>
                        <a:t>Democratic Republicans</a:t>
                      </a:r>
                      <a:endParaRPr lang="en-US" dirty="0"/>
                    </a:p>
                  </a:txBody>
                  <a:tcPr/>
                </a:tc>
              </a:tr>
              <a:tr h="370840">
                <a:tc>
                  <a:txBody>
                    <a:bodyPr/>
                    <a:lstStyle/>
                    <a:p>
                      <a:pPr algn="ctr"/>
                      <a:r>
                        <a:rPr lang="en-US" b="1" dirty="0" smtClean="0"/>
                        <a:t>Cooperative Federalism</a:t>
                      </a:r>
                      <a:endParaRPr lang="en-US" b="1" dirty="0"/>
                    </a:p>
                  </a:txBody>
                  <a:tcPr/>
                </a:tc>
                <a:tc>
                  <a:txBody>
                    <a:bodyPr/>
                    <a:lstStyle/>
                    <a:p>
                      <a:r>
                        <a:rPr lang="en-US" dirty="0" smtClean="0"/>
                        <a:t>Republicans</a:t>
                      </a:r>
                      <a:endParaRPr lang="en-US" dirty="0"/>
                    </a:p>
                  </a:txBody>
                  <a:tcPr/>
                </a:tc>
                <a:tc>
                  <a:txBody>
                    <a:bodyPr/>
                    <a:lstStyle/>
                    <a:p>
                      <a:r>
                        <a:rPr lang="en-US" dirty="0" smtClean="0"/>
                        <a:t>Democrats/ Progressives</a:t>
                      </a:r>
                      <a:endParaRPr lang="en-US" dirty="0"/>
                    </a:p>
                  </a:txBody>
                  <a:tcPr/>
                </a:tc>
              </a:tr>
            </a:tbl>
          </a:graphicData>
        </a:graphic>
      </p:graphicFrame>
    </p:spTree>
    <p:extLst>
      <p:ext uri="{BB962C8B-B14F-4D97-AF65-F5344CB8AC3E}">
        <p14:creationId xmlns:p14="http://schemas.microsoft.com/office/powerpoint/2010/main" val="3886909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8922</TotalTime>
  <Words>2661</Words>
  <Application>Microsoft Office PowerPoint</Application>
  <PresentationFormat>On-screen Show (4:3)</PresentationFormat>
  <Paragraphs>230</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Flow</vt:lpstr>
      <vt:lpstr>A History of the American Political Economy </vt:lpstr>
      <vt:lpstr>American Economy  Before the Revolution</vt:lpstr>
      <vt:lpstr>Pre- revolutionary  American Economy</vt:lpstr>
      <vt:lpstr>The Articles of Confederation: A Confederal System of Government</vt:lpstr>
      <vt:lpstr>The Articles of Confederation: A Confederal System of Government</vt:lpstr>
      <vt:lpstr>The Founder’s Political Economy</vt:lpstr>
      <vt:lpstr>Federalism</vt:lpstr>
      <vt:lpstr>The History  of American Federalism</vt:lpstr>
      <vt:lpstr>Political Parties</vt:lpstr>
      <vt:lpstr>U.S. Constitution</vt:lpstr>
      <vt:lpstr>Preamble to the U.S. Constitution</vt:lpstr>
      <vt:lpstr>U.S. Constitution</vt:lpstr>
      <vt:lpstr>Article 7 of the U.S. Constitution</vt:lpstr>
      <vt:lpstr>Constitutional Expenses: Article 8</vt:lpstr>
      <vt:lpstr>Constitutional Revenue: Article 8</vt:lpstr>
      <vt:lpstr>Dominant Economic Theories  Among the Founders</vt:lpstr>
      <vt:lpstr>Mercantilism/ Thomas Malthus</vt:lpstr>
      <vt:lpstr>Mercantilism</vt:lpstr>
      <vt:lpstr>Mercantilism</vt:lpstr>
      <vt:lpstr>Mercantilism</vt:lpstr>
      <vt:lpstr>  French Physiocrats</vt:lpstr>
      <vt:lpstr>French Physiocrats:  Francois Quesnay</vt:lpstr>
      <vt:lpstr>French Physiocrats:  Francois Quesnay</vt:lpstr>
      <vt:lpstr>Free Markets</vt:lpstr>
      <vt:lpstr>Free Markets</vt:lpstr>
      <vt:lpstr>Adam Smith: Wealth of Nations</vt:lpstr>
      <vt:lpstr>Adam Smith: Wealth of Nations</vt:lpstr>
      <vt:lpstr>Adam Smith: Wealth of Nations</vt:lpstr>
      <vt:lpstr>The Economics of the American  Founders</vt:lpstr>
      <vt:lpstr>Mercantilism: John Adams</vt:lpstr>
      <vt:lpstr>American Physiocrats:  </vt:lpstr>
      <vt:lpstr>American Physiocrats</vt:lpstr>
      <vt:lpstr>Free Markets: Alexander Hamilton</vt:lpstr>
      <vt:lpstr>Free Markets: Alexander Hamilton</vt:lpstr>
      <vt:lpstr>Free Markets: Alexander Hamilton</vt:lpstr>
      <vt:lpstr>First Bank of the United States</vt:lpstr>
      <vt:lpstr>First Bank of the United States</vt:lpstr>
      <vt:lpstr>The Second Bank of the U.S.</vt:lpstr>
      <vt:lpstr>Andrew Jackson:  Democratic Republican</vt:lpstr>
      <vt:lpstr>The Contemporary Situation</vt:lpstr>
      <vt:lpstr>The Whigs</vt:lpstr>
      <vt:lpstr>The Whigs</vt:lpstr>
      <vt:lpstr>The Whigs</vt:lpstr>
      <vt:lpstr>The Progressives</vt:lpstr>
      <vt:lpstr>The Progressives</vt:lpstr>
      <vt:lpstr>The Progressive Party</vt:lpstr>
      <vt:lpstr>Progressives and  the Democratic Party</vt:lpstr>
      <vt:lpstr>Federal Spending  as Percentage of GDP</vt:lpstr>
    </vt:vector>
  </TitlesOfParts>
  <Company>SWBTS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Political Economy of the American Founding</dc:title>
  <dc:creator>cmitchell</dc:creator>
  <cp:lastModifiedBy>Mitchell, Craig</cp:lastModifiedBy>
  <cp:revision>214</cp:revision>
  <dcterms:created xsi:type="dcterms:W3CDTF">2011-09-29T16:03:09Z</dcterms:created>
  <dcterms:modified xsi:type="dcterms:W3CDTF">2013-03-14T18:17:42Z</dcterms:modified>
</cp:coreProperties>
</file>