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2" r:id="rId3"/>
    <p:sldId id="285" r:id="rId4"/>
    <p:sldId id="284" r:id="rId5"/>
    <p:sldId id="270" r:id="rId6"/>
    <p:sldId id="272" r:id="rId7"/>
    <p:sldId id="277" r:id="rId8"/>
    <p:sldId id="257" r:id="rId9"/>
    <p:sldId id="273" r:id="rId10"/>
    <p:sldId id="260" r:id="rId11"/>
    <p:sldId id="264" r:id="rId12"/>
    <p:sldId id="315" r:id="rId13"/>
    <p:sldId id="265" r:id="rId14"/>
    <p:sldId id="269" r:id="rId15"/>
    <p:sldId id="298" r:id="rId16"/>
    <p:sldId id="261" r:id="rId17"/>
    <p:sldId id="263" r:id="rId18"/>
    <p:sldId id="266" r:id="rId19"/>
    <p:sldId id="267" r:id="rId20"/>
    <p:sldId id="268" r:id="rId21"/>
    <p:sldId id="288" r:id="rId22"/>
    <p:sldId id="289" r:id="rId23"/>
    <p:sldId id="292" r:id="rId24"/>
    <p:sldId id="313" r:id="rId25"/>
    <p:sldId id="274" r:id="rId26"/>
    <p:sldId id="314" r:id="rId27"/>
    <p:sldId id="309" r:id="rId28"/>
    <p:sldId id="294" r:id="rId29"/>
    <p:sldId id="293" r:id="rId30"/>
    <p:sldId id="279" r:id="rId31"/>
    <p:sldId id="287" r:id="rId32"/>
    <p:sldId id="276" r:id="rId33"/>
    <p:sldId id="282" r:id="rId34"/>
    <p:sldId id="281" r:id="rId35"/>
    <p:sldId id="291" r:id="rId36"/>
    <p:sldId id="306" r:id="rId37"/>
    <p:sldId id="297" r:id="rId38"/>
    <p:sldId id="290" r:id="rId39"/>
    <p:sldId id="295" r:id="rId40"/>
    <p:sldId id="296" r:id="rId41"/>
    <p:sldId id="299" r:id="rId42"/>
    <p:sldId id="301" r:id="rId43"/>
    <p:sldId id="300" r:id="rId44"/>
    <p:sldId id="303" r:id="rId45"/>
    <p:sldId id="304" r:id="rId46"/>
    <p:sldId id="305" r:id="rId47"/>
    <p:sldId id="311" r:id="rId48"/>
    <p:sldId id="310" r:id="rId49"/>
    <p:sldId id="307" r:id="rId50"/>
    <p:sldId id="308" r:id="rId51"/>
    <p:sldId id="302" r:id="rId5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90" d="100"/>
          <a:sy n="90" d="100"/>
        </p:scale>
        <p:origin x="-1352"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printerSettings" Target="printerSettings/printerSettings1.bin"/><Relationship Id="rId54" Type="http://schemas.openxmlformats.org/officeDocument/2006/relationships/presProps" Target="presProps.xml"/><Relationship Id="rId55" Type="http://schemas.openxmlformats.org/officeDocument/2006/relationships/viewProps" Target="viewProps.xml"/><Relationship Id="rId56" Type="http://schemas.openxmlformats.org/officeDocument/2006/relationships/theme" Target="theme/theme1.xml"/><Relationship Id="rId57"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F32EC5-13C9-D843-A543-8F42674A23A7}"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32EB7645-B195-4D48-8BCD-46F5E1B64848}">
      <dgm:prSet phldrT="[Text]"/>
      <dgm:spPr/>
      <dgm:t>
        <a:bodyPr/>
        <a:lstStyle/>
        <a:p>
          <a:r>
            <a:rPr lang="en-US" dirty="0" smtClean="0"/>
            <a:t>Classical Liberalism</a:t>
          </a:r>
          <a:endParaRPr lang="en-US" dirty="0"/>
        </a:p>
      </dgm:t>
    </dgm:pt>
    <dgm:pt modelId="{23BDD4FA-FD59-E543-960C-A6F6B90271C7}" type="parTrans" cxnId="{0B7AAE22-BA1B-694F-A4DC-8C6D0408DC17}">
      <dgm:prSet/>
      <dgm:spPr/>
      <dgm:t>
        <a:bodyPr/>
        <a:lstStyle/>
        <a:p>
          <a:endParaRPr lang="en-US"/>
        </a:p>
      </dgm:t>
    </dgm:pt>
    <dgm:pt modelId="{1D5ED0C9-D48D-AA4E-8A90-67EE40D4E698}" type="sibTrans" cxnId="{0B7AAE22-BA1B-694F-A4DC-8C6D0408DC17}">
      <dgm:prSet/>
      <dgm:spPr/>
      <dgm:t>
        <a:bodyPr/>
        <a:lstStyle/>
        <a:p>
          <a:endParaRPr lang="en-US"/>
        </a:p>
      </dgm:t>
    </dgm:pt>
    <dgm:pt modelId="{4E0038A2-C97F-C14F-B7FD-4C749D993650}">
      <dgm:prSet phldrT="[Text]"/>
      <dgm:spPr/>
      <dgm:t>
        <a:bodyPr/>
        <a:lstStyle/>
        <a:p>
          <a:r>
            <a:rPr lang="en-US" dirty="0" smtClean="0"/>
            <a:t>Gospel of Jesus Christ</a:t>
          </a:r>
          <a:endParaRPr lang="en-US" dirty="0"/>
        </a:p>
      </dgm:t>
    </dgm:pt>
    <dgm:pt modelId="{0C15096B-EF6A-9B45-A07C-73D4C5A7AB48}" type="parTrans" cxnId="{9D3DCB41-552B-8F40-9937-E018E901C211}">
      <dgm:prSet/>
      <dgm:spPr/>
      <dgm:t>
        <a:bodyPr/>
        <a:lstStyle/>
        <a:p>
          <a:endParaRPr lang="en-US"/>
        </a:p>
      </dgm:t>
    </dgm:pt>
    <dgm:pt modelId="{DA669CB1-0301-8448-B100-54CB1EDE08C8}" type="sibTrans" cxnId="{9D3DCB41-552B-8F40-9937-E018E901C211}">
      <dgm:prSet/>
      <dgm:spPr/>
      <dgm:t>
        <a:bodyPr/>
        <a:lstStyle/>
        <a:p>
          <a:endParaRPr lang="en-US"/>
        </a:p>
      </dgm:t>
    </dgm:pt>
    <dgm:pt modelId="{7DB8A667-9DA2-9248-834A-56913B5CF463}">
      <dgm:prSet phldrT="[Text]"/>
      <dgm:spPr/>
      <dgm:t>
        <a:bodyPr/>
        <a:lstStyle/>
        <a:p>
          <a:r>
            <a:rPr lang="en-US" dirty="0" smtClean="0"/>
            <a:t>Free Market Political Economy</a:t>
          </a:r>
          <a:endParaRPr lang="en-US" dirty="0"/>
        </a:p>
      </dgm:t>
    </dgm:pt>
    <dgm:pt modelId="{E7981FB0-8902-3744-9DAB-6EDF9AFE8C57}" type="parTrans" cxnId="{2154D16B-62F6-0A49-A7A3-835FBAD390F7}">
      <dgm:prSet/>
      <dgm:spPr/>
      <dgm:t>
        <a:bodyPr/>
        <a:lstStyle/>
        <a:p>
          <a:endParaRPr lang="en-US"/>
        </a:p>
      </dgm:t>
    </dgm:pt>
    <dgm:pt modelId="{988264D5-9C22-DD40-939E-BC8DC5577E41}" type="sibTrans" cxnId="{2154D16B-62F6-0A49-A7A3-835FBAD390F7}">
      <dgm:prSet/>
      <dgm:spPr/>
      <dgm:t>
        <a:bodyPr/>
        <a:lstStyle/>
        <a:p>
          <a:endParaRPr lang="en-US"/>
        </a:p>
      </dgm:t>
    </dgm:pt>
    <dgm:pt modelId="{1BFF272C-A644-4141-9F5C-EE03C8F93D1F}">
      <dgm:prSet phldrT="[Text]"/>
      <dgm:spPr/>
      <dgm:t>
        <a:bodyPr/>
        <a:lstStyle/>
        <a:p>
          <a:r>
            <a:rPr lang="en-US" dirty="0" smtClean="0"/>
            <a:t>Small Federal Government</a:t>
          </a:r>
          <a:endParaRPr lang="en-US" dirty="0"/>
        </a:p>
      </dgm:t>
    </dgm:pt>
    <dgm:pt modelId="{72514C87-D13D-0A47-A714-8D0EAAC8133F}" type="parTrans" cxnId="{11C80AC7-56D3-4E4E-ACF1-3579D5C44488}">
      <dgm:prSet/>
      <dgm:spPr/>
      <dgm:t>
        <a:bodyPr/>
        <a:lstStyle/>
        <a:p>
          <a:endParaRPr lang="en-US"/>
        </a:p>
      </dgm:t>
    </dgm:pt>
    <dgm:pt modelId="{83AE312E-BAF1-2545-8E9D-F2E127997290}" type="sibTrans" cxnId="{11C80AC7-56D3-4E4E-ACF1-3579D5C44488}">
      <dgm:prSet/>
      <dgm:spPr/>
      <dgm:t>
        <a:bodyPr/>
        <a:lstStyle/>
        <a:p>
          <a:endParaRPr lang="en-US"/>
        </a:p>
      </dgm:t>
    </dgm:pt>
    <dgm:pt modelId="{77B41EB7-D11E-B74E-8EBB-C2D7DD8692DC}">
      <dgm:prSet/>
      <dgm:spPr/>
      <dgm:t>
        <a:bodyPr/>
        <a:lstStyle/>
        <a:p>
          <a:r>
            <a:rPr lang="en-US" dirty="0" smtClean="0"/>
            <a:t>Natural Law</a:t>
          </a:r>
          <a:endParaRPr lang="en-US" dirty="0"/>
        </a:p>
      </dgm:t>
    </dgm:pt>
    <dgm:pt modelId="{516DCCF3-9352-D149-BBF9-4F615961DFFC}" type="parTrans" cxnId="{9D374D4C-5D4E-3646-A0CB-22E03D827DFE}">
      <dgm:prSet/>
      <dgm:spPr/>
      <dgm:t>
        <a:bodyPr/>
        <a:lstStyle/>
        <a:p>
          <a:endParaRPr lang="en-US"/>
        </a:p>
      </dgm:t>
    </dgm:pt>
    <dgm:pt modelId="{E0107866-57F7-6642-8A8A-DE28002A2F62}" type="sibTrans" cxnId="{9D374D4C-5D4E-3646-A0CB-22E03D827DFE}">
      <dgm:prSet/>
      <dgm:spPr/>
      <dgm:t>
        <a:bodyPr/>
        <a:lstStyle/>
        <a:p>
          <a:endParaRPr lang="en-US"/>
        </a:p>
      </dgm:t>
    </dgm:pt>
    <dgm:pt modelId="{6A50A479-35EE-6E44-BB18-C42D4A82D047}" type="pres">
      <dgm:prSet presAssocID="{78F32EC5-13C9-D843-A543-8F42674A23A7}" presName="hierChild1" presStyleCnt="0">
        <dgm:presLayoutVars>
          <dgm:orgChart val="1"/>
          <dgm:chPref val="1"/>
          <dgm:dir/>
          <dgm:animOne val="branch"/>
          <dgm:animLvl val="lvl"/>
          <dgm:resizeHandles/>
        </dgm:presLayoutVars>
      </dgm:prSet>
      <dgm:spPr/>
      <dgm:t>
        <a:bodyPr/>
        <a:lstStyle/>
        <a:p>
          <a:endParaRPr lang="en-US"/>
        </a:p>
      </dgm:t>
    </dgm:pt>
    <dgm:pt modelId="{042A604A-18C7-B841-BAB8-0951C83D0D28}" type="pres">
      <dgm:prSet presAssocID="{32EB7645-B195-4D48-8BCD-46F5E1B64848}" presName="hierRoot1" presStyleCnt="0">
        <dgm:presLayoutVars>
          <dgm:hierBranch val="init"/>
        </dgm:presLayoutVars>
      </dgm:prSet>
      <dgm:spPr/>
    </dgm:pt>
    <dgm:pt modelId="{289CD5CF-93DD-9F4E-A7C0-B7A559EE83B6}" type="pres">
      <dgm:prSet presAssocID="{32EB7645-B195-4D48-8BCD-46F5E1B64848}" presName="rootComposite1" presStyleCnt="0"/>
      <dgm:spPr/>
    </dgm:pt>
    <dgm:pt modelId="{1421D66D-6354-2A43-B853-46B78E72F7DA}" type="pres">
      <dgm:prSet presAssocID="{32EB7645-B195-4D48-8BCD-46F5E1B64848}" presName="rootText1" presStyleLbl="node0" presStyleIdx="0" presStyleCnt="1">
        <dgm:presLayoutVars>
          <dgm:chPref val="3"/>
        </dgm:presLayoutVars>
      </dgm:prSet>
      <dgm:spPr/>
      <dgm:t>
        <a:bodyPr/>
        <a:lstStyle/>
        <a:p>
          <a:endParaRPr lang="en-US"/>
        </a:p>
      </dgm:t>
    </dgm:pt>
    <dgm:pt modelId="{26EEF711-B220-6049-AB8F-1226A33EC887}" type="pres">
      <dgm:prSet presAssocID="{32EB7645-B195-4D48-8BCD-46F5E1B64848}" presName="rootConnector1" presStyleLbl="node1" presStyleIdx="0" presStyleCnt="0"/>
      <dgm:spPr/>
      <dgm:t>
        <a:bodyPr/>
        <a:lstStyle/>
        <a:p>
          <a:endParaRPr lang="en-US"/>
        </a:p>
      </dgm:t>
    </dgm:pt>
    <dgm:pt modelId="{DCA26839-9F1D-8E42-B32A-57C71CEDF440}" type="pres">
      <dgm:prSet presAssocID="{32EB7645-B195-4D48-8BCD-46F5E1B64848}" presName="hierChild2" presStyleCnt="0"/>
      <dgm:spPr/>
    </dgm:pt>
    <dgm:pt modelId="{230A0AAF-2066-2A4C-9F93-B9414F8B42BA}" type="pres">
      <dgm:prSet presAssocID="{0C15096B-EF6A-9B45-A07C-73D4C5A7AB48}" presName="Name37" presStyleLbl="parChTrans1D2" presStyleIdx="0" presStyleCnt="4"/>
      <dgm:spPr/>
      <dgm:t>
        <a:bodyPr/>
        <a:lstStyle/>
        <a:p>
          <a:endParaRPr lang="en-US"/>
        </a:p>
      </dgm:t>
    </dgm:pt>
    <dgm:pt modelId="{B407C6BF-4959-3D41-8495-985EE40D1467}" type="pres">
      <dgm:prSet presAssocID="{4E0038A2-C97F-C14F-B7FD-4C749D993650}" presName="hierRoot2" presStyleCnt="0">
        <dgm:presLayoutVars>
          <dgm:hierBranch val="init"/>
        </dgm:presLayoutVars>
      </dgm:prSet>
      <dgm:spPr/>
    </dgm:pt>
    <dgm:pt modelId="{558B11FE-3EA9-A840-80A8-32F1E18D9344}" type="pres">
      <dgm:prSet presAssocID="{4E0038A2-C97F-C14F-B7FD-4C749D993650}" presName="rootComposite" presStyleCnt="0"/>
      <dgm:spPr/>
    </dgm:pt>
    <dgm:pt modelId="{924D4C12-0DFA-D744-8846-50B22959E324}" type="pres">
      <dgm:prSet presAssocID="{4E0038A2-C97F-C14F-B7FD-4C749D993650}" presName="rootText" presStyleLbl="node2" presStyleIdx="0" presStyleCnt="4">
        <dgm:presLayoutVars>
          <dgm:chPref val="3"/>
        </dgm:presLayoutVars>
      </dgm:prSet>
      <dgm:spPr/>
      <dgm:t>
        <a:bodyPr/>
        <a:lstStyle/>
        <a:p>
          <a:endParaRPr lang="en-US"/>
        </a:p>
      </dgm:t>
    </dgm:pt>
    <dgm:pt modelId="{A933EFD3-F567-A048-B383-224D76ABDDBF}" type="pres">
      <dgm:prSet presAssocID="{4E0038A2-C97F-C14F-B7FD-4C749D993650}" presName="rootConnector" presStyleLbl="node2" presStyleIdx="0" presStyleCnt="4"/>
      <dgm:spPr/>
      <dgm:t>
        <a:bodyPr/>
        <a:lstStyle/>
        <a:p>
          <a:endParaRPr lang="en-US"/>
        </a:p>
      </dgm:t>
    </dgm:pt>
    <dgm:pt modelId="{87D8CA6E-A92F-2D41-85C8-2F14701D5C3A}" type="pres">
      <dgm:prSet presAssocID="{4E0038A2-C97F-C14F-B7FD-4C749D993650}" presName="hierChild4" presStyleCnt="0"/>
      <dgm:spPr/>
    </dgm:pt>
    <dgm:pt modelId="{518D47A1-5887-1748-90EE-5DB20CE12E91}" type="pres">
      <dgm:prSet presAssocID="{4E0038A2-C97F-C14F-B7FD-4C749D993650}" presName="hierChild5" presStyleCnt="0"/>
      <dgm:spPr/>
    </dgm:pt>
    <dgm:pt modelId="{7FCDAE76-E173-2347-8014-E18BD1C5F6E7}" type="pres">
      <dgm:prSet presAssocID="{516DCCF3-9352-D149-BBF9-4F615961DFFC}" presName="Name37" presStyleLbl="parChTrans1D2" presStyleIdx="1" presStyleCnt="4"/>
      <dgm:spPr/>
      <dgm:t>
        <a:bodyPr/>
        <a:lstStyle/>
        <a:p>
          <a:endParaRPr lang="en-US"/>
        </a:p>
      </dgm:t>
    </dgm:pt>
    <dgm:pt modelId="{879B3F4A-D04C-6C49-8454-7C6B1562E2FB}" type="pres">
      <dgm:prSet presAssocID="{77B41EB7-D11E-B74E-8EBB-C2D7DD8692DC}" presName="hierRoot2" presStyleCnt="0">
        <dgm:presLayoutVars>
          <dgm:hierBranch val="init"/>
        </dgm:presLayoutVars>
      </dgm:prSet>
      <dgm:spPr/>
    </dgm:pt>
    <dgm:pt modelId="{51F183D9-7825-CD43-9BC3-F3F9949381BB}" type="pres">
      <dgm:prSet presAssocID="{77B41EB7-D11E-B74E-8EBB-C2D7DD8692DC}" presName="rootComposite" presStyleCnt="0"/>
      <dgm:spPr/>
    </dgm:pt>
    <dgm:pt modelId="{49718FE5-63DE-3D44-AD19-F6B78E753EE5}" type="pres">
      <dgm:prSet presAssocID="{77B41EB7-D11E-B74E-8EBB-C2D7DD8692DC}" presName="rootText" presStyleLbl="node2" presStyleIdx="1" presStyleCnt="4">
        <dgm:presLayoutVars>
          <dgm:chPref val="3"/>
        </dgm:presLayoutVars>
      </dgm:prSet>
      <dgm:spPr/>
      <dgm:t>
        <a:bodyPr/>
        <a:lstStyle/>
        <a:p>
          <a:endParaRPr lang="en-US"/>
        </a:p>
      </dgm:t>
    </dgm:pt>
    <dgm:pt modelId="{E4025514-5E72-4E44-B709-FE830C12B54D}" type="pres">
      <dgm:prSet presAssocID="{77B41EB7-D11E-B74E-8EBB-C2D7DD8692DC}" presName="rootConnector" presStyleLbl="node2" presStyleIdx="1" presStyleCnt="4"/>
      <dgm:spPr/>
      <dgm:t>
        <a:bodyPr/>
        <a:lstStyle/>
        <a:p>
          <a:endParaRPr lang="en-US"/>
        </a:p>
      </dgm:t>
    </dgm:pt>
    <dgm:pt modelId="{3B057641-1283-D04F-B2CB-06859E33944A}" type="pres">
      <dgm:prSet presAssocID="{77B41EB7-D11E-B74E-8EBB-C2D7DD8692DC}" presName="hierChild4" presStyleCnt="0"/>
      <dgm:spPr/>
    </dgm:pt>
    <dgm:pt modelId="{97272729-0650-9B4C-8BEB-C4C8796F31EE}" type="pres">
      <dgm:prSet presAssocID="{77B41EB7-D11E-B74E-8EBB-C2D7DD8692DC}" presName="hierChild5" presStyleCnt="0"/>
      <dgm:spPr/>
    </dgm:pt>
    <dgm:pt modelId="{5BC5CD35-2F2B-3041-AE7E-4FC379E8456C}" type="pres">
      <dgm:prSet presAssocID="{E7981FB0-8902-3744-9DAB-6EDF9AFE8C57}" presName="Name37" presStyleLbl="parChTrans1D2" presStyleIdx="2" presStyleCnt="4"/>
      <dgm:spPr/>
      <dgm:t>
        <a:bodyPr/>
        <a:lstStyle/>
        <a:p>
          <a:endParaRPr lang="en-US"/>
        </a:p>
      </dgm:t>
    </dgm:pt>
    <dgm:pt modelId="{6CB1D789-DFE7-8146-9B6C-6B8A38BA48D1}" type="pres">
      <dgm:prSet presAssocID="{7DB8A667-9DA2-9248-834A-56913B5CF463}" presName="hierRoot2" presStyleCnt="0">
        <dgm:presLayoutVars>
          <dgm:hierBranch val="init"/>
        </dgm:presLayoutVars>
      </dgm:prSet>
      <dgm:spPr/>
    </dgm:pt>
    <dgm:pt modelId="{E48EADFF-E157-0E49-8224-DE0BDA78A0DF}" type="pres">
      <dgm:prSet presAssocID="{7DB8A667-9DA2-9248-834A-56913B5CF463}" presName="rootComposite" presStyleCnt="0"/>
      <dgm:spPr/>
    </dgm:pt>
    <dgm:pt modelId="{3135E7CC-CE1E-0E48-9465-2D3B908017EB}" type="pres">
      <dgm:prSet presAssocID="{7DB8A667-9DA2-9248-834A-56913B5CF463}" presName="rootText" presStyleLbl="node2" presStyleIdx="2" presStyleCnt="4">
        <dgm:presLayoutVars>
          <dgm:chPref val="3"/>
        </dgm:presLayoutVars>
      </dgm:prSet>
      <dgm:spPr/>
      <dgm:t>
        <a:bodyPr/>
        <a:lstStyle/>
        <a:p>
          <a:endParaRPr lang="en-US"/>
        </a:p>
      </dgm:t>
    </dgm:pt>
    <dgm:pt modelId="{5F879CD9-EA50-454D-8021-C6F5DF780BA2}" type="pres">
      <dgm:prSet presAssocID="{7DB8A667-9DA2-9248-834A-56913B5CF463}" presName="rootConnector" presStyleLbl="node2" presStyleIdx="2" presStyleCnt="4"/>
      <dgm:spPr/>
      <dgm:t>
        <a:bodyPr/>
        <a:lstStyle/>
        <a:p>
          <a:endParaRPr lang="en-US"/>
        </a:p>
      </dgm:t>
    </dgm:pt>
    <dgm:pt modelId="{6E0FD68F-5E4D-7247-9409-72E64FEC8A87}" type="pres">
      <dgm:prSet presAssocID="{7DB8A667-9DA2-9248-834A-56913B5CF463}" presName="hierChild4" presStyleCnt="0"/>
      <dgm:spPr/>
    </dgm:pt>
    <dgm:pt modelId="{7D78DDF3-2AFA-EE43-A529-DD318E1E48EB}" type="pres">
      <dgm:prSet presAssocID="{7DB8A667-9DA2-9248-834A-56913B5CF463}" presName="hierChild5" presStyleCnt="0"/>
      <dgm:spPr/>
    </dgm:pt>
    <dgm:pt modelId="{2ACBA696-1E90-BB47-8470-9BACABC007E2}" type="pres">
      <dgm:prSet presAssocID="{72514C87-D13D-0A47-A714-8D0EAAC8133F}" presName="Name37" presStyleLbl="parChTrans1D2" presStyleIdx="3" presStyleCnt="4"/>
      <dgm:spPr/>
      <dgm:t>
        <a:bodyPr/>
        <a:lstStyle/>
        <a:p>
          <a:endParaRPr lang="en-US"/>
        </a:p>
      </dgm:t>
    </dgm:pt>
    <dgm:pt modelId="{EC451168-035B-7D4A-8D1C-CCB7C295DDD8}" type="pres">
      <dgm:prSet presAssocID="{1BFF272C-A644-4141-9F5C-EE03C8F93D1F}" presName="hierRoot2" presStyleCnt="0">
        <dgm:presLayoutVars>
          <dgm:hierBranch val="init"/>
        </dgm:presLayoutVars>
      </dgm:prSet>
      <dgm:spPr/>
    </dgm:pt>
    <dgm:pt modelId="{BFAE23C7-3342-B949-AA8C-4F45B86453DE}" type="pres">
      <dgm:prSet presAssocID="{1BFF272C-A644-4141-9F5C-EE03C8F93D1F}" presName="rootComposite" presStyleCnt="0"/>
      <dgm:spPr/>
    </dgm:pt>
    <dgm:pt modelId="{95F34400-511C-514C-823B-3D11352C43BE}" type="pres">
      <dgm:prSet presAssocID="{1BFF272C-A644-4141-9F5C-EE03C8F93D1F}" presName="rootText" presStyleLbl="node2" presStyleIdx="3" presStyleCnt="4">
        <dgm:presLayoutVars>
          <dgm:chPref val="3"/>
        </dgm:presLayoutVars>
      </dgm:prSet>
      <dgm:spPr/>
      <dgm:t>
        <a:bodyPr/>
        <a:lstStyle/>
        <a:p>
          <a:endParaRPr lang="en-US"/>
        </a:p>
      </dgm:t>
    </dgm:pt>
    <dgm:pt modelId="{2143354E-82A6-3545-8FA8-8171CEA1EB36}" type="pres">
      <dgm:prSet presAssocID="{1BFF272C-A644-4141-9F5C-EE03C8F93D1F}" presName="rootConnector" presStyleLbl="node2" presStyleIdx="3" presStyleCnt="4"/>
      <dgm:spPr/>
      <dgm:t>
        <a:bodyPr/>
        <a:lstStyle/>
        <a:p>
          <a:endParaRPr lang="en-US"/>
        </a:p>
      </dgm:t>
    </dgm:pt>
    <dgm:pt modelId="{225866F6-33ED-9D46-88F8-6AE5720EC8DF}" type="pres">
      <dgm:prSet presAssocID="{1BFF272C-A644-4141-9F5C-EE03C8F93D1F}" presName="hierChild4" presStyleCnt="0"/>
      <dgm:spPr/>
    </dgm:pt>
    <dgm:pt modelId="{C6D8E18F-14F3-604F-BBFB-318FC6366FEF}" type="pres">
      <dgm:prSet presAssocID="{1BFF272C-A644-4141-9F5C-EE03C8F93D1F}" presName="hierChild5" presStyleCnt="0"/>
      <dgm:spPr/>
    </dgm:pt>
    <dgm:pt modelId="{12F3FA85-C3BF-4441-9845-192CD9363459}" type="pres">
      <dgm:prSet presAssocID="{32EB7645-B195-4D48-8BCD-46F5E1B64848}" presName="hierChild3" presStyleCnt="0"/>
      <dgm:spPr/>
    </dgm:pt>
  </dgm:ptLst>
  <dgm:cxnLst>
    <dgm:cxn modelId="{0B7AAE22-BA1B-694F-A4DC-8C6D0408DC17}" srcId="{78F32EC5-13C9-D843-A543-8F42674A23A7}" destId="{32EB7645-B195-4D48-8BCD-46F5E1B64848}" srcOrd="0" destOrd="0" parTransId="{23BDD4FA-FD59-E543-960C-A6F6B90271C7}" sibTransId="{1D5ED0C9-D48D-AA4E-8A90-67EE40D4E698}"/>
    <dgm:cxn modelId="{46A3D853-A4E8-814D-80EC-D1FD183DF875}" type="presOf" srcId="{7DB8A667-9DA2-9248-834A-56913B5CF463}" destId="{5F879CD9-EA50-454D-8021-C6F5DF780BA2}" srcOrd="1" destOrd="0" presId="urn:microsoft.com/office/officeart/2005/8/layout/orgChart1"/>
    <dgm:cxn modelId="{CB2E4DC3-9994-4C4B-8DB6-97B40B312007}" type="presOf" srcId="{E7981FB0-8902-3744-9DAB-6EDF9AFE8C57}" destId="{5BC5CD35-2F2B-3041-AE7E-4FC379E8456C}" srcOrd="0" destOrd="0" presId="urn:microsoft.com/office/officeart/2005/8/layout/orgChart1"/>
    <dgm:cxn modelId="{11C80AC7-56D3-4E4E-ACF1-3579D5C44488}" srcId="{32EB7645-B195-4D48-8BCD-46F5E1B64848}" destId="{1BFF272C-A644-4141-9F5C-EE03C8F93D1F}" srcOrd="3" destOrd="0" parTransId="{72514C87-D13D-0A47-A714-8D0EAAC8133F}" sibTransId="{83AE312E-BAF1-2545-8E9D-F2E127997290}"/>
    <dgm:cxn modelId="{FBD86DD7-FD04-FA4A-9C40-CBF487C16803}" type="presOf" srcId="{4E0038A2-C97F-C14F-B7FD-4C749D993650}" destId="{A933EFD3-F567-A048-B383-224D76ABDDBF}" srcOrd="1" destOrd="0" presId="urn:microsoft.com/office/officeart/2005/8/layout/orgChart1"/>
    <dgm:cxn modelId="{7AB08C5F-CBDB-7D47-9A96-3C24EBF92F54}" type="presOf" srcId="{77B41EB7-D11E-B74E-8EBB-C2D7DD8692DC}" destId="{49718FE5-63DE-3D44-AD19-F6B78E753EE5}" srcOrd="0" destOrd="0" presId="urn:microsoft.com/office/officeart/2005/8/layout/orgChart1"/>
    <dgm:cxn modelId="{9D374D4C-5D4E-3646-A0CB-22E03D827DFE}" srcId="{32EB7645-B195-4D48-8BCD-46F5E1B64848}" destId="{77B41EB7-D11E-B74E-8EBB-C2D7DD8692DC}" srcOrd="1" destOrd="0" parTransId="{516DCCF3-9352-D149-BBF9-4F615961DFFC}" sibTransId="{E0107866-57F7-6642-8A8A-DE28002A2F62}"/>
    <dgm:cxn modelId="{D06D2101-39E4-8447-B05F-76696A95790A}" type="presOf" srcId="{32EB7645-B195-4D48-8BCD-46F5E1B64848}" destId="{1421D66D-6354-2A43-B853-46B78E72F7DA}" srcOrd="0" destOrd="0" presId="urn:microsoft.com/office/officeart/2005/8/layout/orgChart1"/>
    <dgm:cxn modelId="{B1DDFA55-4BBA-604A-B5A7-85891CA3851D}" type="presOf" srcId="{516DCCF3-9352-D149-BBF9-4F615961DFFC}" destId="{7FCDAE76-E173-2347-8014-E18BD1C5F6E7}" srcOrd="0" destOrd="0" presId="urn:microsoft.com/office/officeart/2005/8/layout/orgChart1"/>
    <dgm:cxn modelId="{5589D517-FB03-F441-80B4-9E2F1FC48B88}" type="presOf" srcId="{1BFF272C-A644-4141-9F5C-EE03C8F93D1F}" destId="{95F34400-511C-514C-823B-3D11352C43BE}" srcOrd="0" destOrd="0" presId="urn:microsoft.com/office/officeart/2005/8/layout/orgChart1"/>
    <dgm:cxn modelId="{C70F678D-8F35-6B40-92E6-3E7D21D623B4}" type="presOf" srcId="{78F32EC5-13C9-D843-A543-8F42674A23A7}" destId="{6A50A479-35EE-6E44-BB18-C42D4A82D047}" srcOrd="0" destOrd="0" presId="urn:microsoft.com/office/officeart/2005/8/layout/orgChart1"/>
    <dgm:cxn modelId="{2154D16B-62F6-0A49-A7A3-835FBAD390F7}" srcId="{32EB7645-B195-4D48-8BCD-46F5E1B64848}" destId="{7DB8A667-9DA2-9248-834A-56913B5CF463}" srcOrd="2" destOrd="0" parTransId="{E7981FB0-8902-3744-9DAB-6EDF9AFE8C57}" sibTransId="{988264D5-9C22-DD40-939E-BC8DC5577E41}"/>
    <dgm:cxn modelId="{F9886206-8408-5641-9055-830A12305158}" type="presOf" srcId="{7DB8A667-9DA2-9248-834A-56913B5CF463}" destId="{3135E7CC-CE1E-0E48-9465-2D3B908017EB}" srcOrd="0" destOrd="0" presId="urn:microsoft.com/office/officeart/2005/8/layout/orgChart1"/>
    <dgm:cxn modelId="{4E0CAAF7-E57F-5446-85E4-E3B8CFE13DEE}" type="presOf" srcId="{77B41EB7-D11E-B74E-8EBB-C2D7DD8692DC}" destId="{E4025514-5E72-4E44-B709-FE830C12B54D}" srcOrd="1" destOrd="0" presId="urn:microsoft.com/office/officeart/2005/8/layout/orgChart1"/>
    <dgm:cxn modelId="{9D3DCB41-552B-8F40-9937-E018E901C211}" srcId="{32EB7645-B195-4D48-8BCD-46F5E1B64848}" destId="{4E0038A2-C97F-C14F-B7FD-4C749D993650}" srcOrd="0" destOrd="0" parTransId="{0C15096B-EF6A-9B45-A07C-73D4C5A7AB48}" sibTransId="{DA669CB1-0301-8448-B100-54CB1EDE08C8}"/>
    <dgm:cxn modelId="{B2357D19-ABCE-7648-A96B-7B3CFFB67117}" type="presOf" srcId="{32EB7645-B195-4D48-8BCD-46F5E1B64848}" destId="{26EEF711-B220-6049-AB8F-1226A33EC887}" srcOrd="1" destOrd="0" presId="urn:microsoft.com/office/officeart/2005/8/layout/orgChart1"/>
    <dgm:cxn modelId="{8E94CDA3-58EA-8448-803D-24BE6E12025E}" type="presOf" srcId="{0C15096B-EF6A-9B45-A07C-73D4C5A7AB48}" destId="{230A0AAF-2066-2A4C-9F93-B9414F8B42BA}" srcOrd="0" destOrd="0" presId="urn:microsoft.com/office/officeart/2005/8/layout/orgChart1"/>
    <dgm:cxn modelId="{427CB04B-6220-9F42-8ECC-D5C1CDD8EEF6}" type="presOf" srcId="{4E0038A2-C97F-C14F-B7FD-4C749D993650}" destId="{924D4C12-0DFA-D744-8846-50B22959E324}" srcOrd="0" destOrd="0" presId="urn:microsoft.com/office/officeart/2005/8/layout/orgChart1"/>
    <dgm:cxn modelId="{948B8643-57CA-8E40-AAD9-0ED25910FBA8}" type="presOf" srcId="{72514C87-D13D-0A47-A714-8D0EAAC8133F}" destId="{2ACBA696-1E90-BB47-8470-9BACABC007E2}" srcOrd="0" destOrd="0" presId="urn:microsoft.com/office/officeart/2005/8/layout/orgChart1"/>
    <dgm:cxn modelId="{4DE99088-3B17-4441-A7DA-9E7E3977FFC4}" type="presOf" srcId="{1BFF272C-A644-4141-9F5C-EE03C8F93D1F}" destId="{2143354E-82A6-3545-8FA8-8171CEA1EB36}" srcOrd="1" destOrd="0" presId="urn:microsoft.com/office/officeart/2005/8/layout/orgChart1"/>
    <dgm:cxn modelId="{34A9B488-7E58-0043-B990-32A3667B16E2}" type="presParOf" srcId="{6A50A479-35EE-6E44-BB18-C42D4A82D047}" destId="{042A604A-18C7-B841-BAB8-0951C83D0D28}" srcOrd="0" destOrd="0" presId="urn:microsoft.com/office/officeart/2005/8/layout/orgChart1"/>
    <dgm:cxn modelId="{542A0158-4FD8-EC43-AC92-527A9672A724}" type="presParOf" srcId="{042A604A-18C7-B841-BAB8-0951C83D0D28}" destId="{289CD5CF-93DD-9F4E-A7C0-B7A559EE83B6}" srcOrd="0" destOrd="0" presId="urn:microsoft.com/office/officeart/2005/8/layout/orgChart1"/>
    <dgm:cxn modelId="{D8292219-F96D-8F43-976C-837A649FCC8F}" type="presParOf" srcId="{289CD5CF-93DD-9F4E-A7C0-B7A559EE83B6}" destId="{1421D66D-6354-2A43-B853-46B78E72F7DA}" srcOrd="0" destOrd="0" presId="urn:microsoft.com/office/officeart/2005/8/layout/orgChart1"/>
    <dgm:cxn modelId="{CF7FC3CC-AA54-4E47-85D6-AB915E42E885}" type="presParOf" srcId="{289CD5CF-93DD-9F4E-A7C0-B7A559EE83B6}" destId="{26EEF711-B220-6049-AB8F-1226A33EC887}" srcOrd="1" destOrd="0" presId="urn:microsoft.com/office/officeart/2005/8/layout/orgChart1"/>
    <dgm:cxn modelId="{4AF4F09E-8681-7A41-B232-3E0A0EC44559}" type="presParOf" srcId="{042A604A-18C7-B841-BAB8-0951C83D0D28}" destId="{DCA26839-9F1D-8E42-B32A-57C71CEDF440}" srcOrd="1" destOrd="0" presId="urn:microsoft.com/office/officeart/2005/8/layout/orgChart1"/>
    <dgm:cxn modelId="{0F0B2432-0F83-C040-A8D4-C105EA81F919}" type="presParOf" srcId="{DCA26839-9F1D-8E42-B32A-57C71CEDF440}" destId="{230A0AAF-2066-2A4C-9F93-B9414F8B42BA}" srcOrd="0" destOrd="0" presId="urn:microsoft.com/office/officeart/2005/8/layout/orgChart1"/>
    <dgm:cxn modelId="{08A2B553-FE38-EE48-9929-6C81BE89536E}" type="presParOf" srcId="{DCA26839-9F1D-8E42-B32A-57C71CEDF440}" destId="{B407C6BF-4959-3D41-8495-985EE40D1467}" srcOrd="1" destOrd="0" presId="urn:microsoft.com/office/officeart/2005/8/layout/orgChart1"/>
    <dgm:cxn modelId="{9AFA5362-B4C6-C74F-A38A-7AC6F80071CE}" type="presParOf" srcId="{B407C6BF-4959-3D41-8495-985EE40D1467}" destId="{558B11FE-3EA9-A840-80A8-32F1E18D9344}" srcOrd="0" destOrd="0" presId="urn:microsoft.com/office/officeart/2005/8/layout/orgChart1"/>
    <dgm:cxn modelId="{E02B1304-E642-D641-98F5-F36BB81D4E2D}" type="presParOf" srcId="{558B11FE-3EA9-A840-80A8-32F1E18D9344}" destId="{924D4C12-0DFA-D744-8846-50B22959E324}" srcOrd="0" destOrd="0" presId="urn:microsoft.com/office/officeart/2005/8/layout/orgChart1"/>
    <dgm:cxn modelId="{2D45A3C4-495B-9747-9182-1730308BE67E}" type="presParOf" srcId="{558B11FE-3EA9-A840-80A8-32F1E18D9344}" destId="{A933EFD3-F567-A048-B383-224D76ABDDBF}" srcOrd="1" destOrd="0" presId="urn:microsoft.com/office/officeart/2005/8/layout/orgChart1"/>
    <dgm:cxn modelId="{ABB1E4D3-C580-004B-B833-EA9A9359F95E}" type="presParOf" srcId="{B407C6BF-4959-3D41-8495-985EE40D1467}" destId="{87D8CA6E-A92F-2D41-85C8-2F14701D5C3A}" srcOrd="1" destOrd="0" presId="urn:microsoft.com/office/officeart/2005/8/layout/orgChart1"/>
    <dgm:cxn modelId="{8FF50A1C-D1A1-9E40-8E0E-261A2AD385F7}" type="presParOf" srcId="{B407C6BF-4959-3D41-8495-985EE40D1467}" destId="{518D47A1-5887-1748-90EE-5DB20CE12E91}" srcOrd="2" destOrd="0" presId="urn:microsoft.com/office/officeart/2005/8/layout/orgChart1"/>
    <dgm:cxn modelId="{33F40183-115C-754D-A0A2-B248F3C6096D}" type="presParOf" srcId="{DCA26839-9F1D-8E42-B32A-57C71CEDF440}" destId="{7FCDAE76-E173-2347-8014-E18BD1C5F6E7}" srcOrd="2" destOrd="0" presId="urn:microsoft.com/office/officeart/2005/8/layout/orgChart1"/>
    <dgm:cxn modelId="{73A16F47-2029-474B-B878-3E5CB93F3A1F}" type="presParOf" srcId="{DCA26839-9F1D-8E42-B32A-57C71CEDF440}" destId="{879B3F4A-D04C-6C49-8454-7C6B1562E2FB}" srcOrd="3" destOrd="0" presId="urn:microsoft.com/office/officeart/2005/8/layout/orgChart1"/>
    <dgm:cxn modelId="{4EB64AD6-1130-5D4A-BEDA-F42F89BA260A}" type="presParOf" srcId="{879B3F4A-D04C-6C49-8454-7C6B1562E2FB}" destId="{51F183D9-7825-CD43-9BC3-F3F9949381BB}" srcOrd="0" destOrd="0" presId="urn:microsoft.com/office/officeart/2005/8/layout/orgChart1"/>
    <dgm:cxn modelId="{573BC5EE-F36B-FB40-AD79-DA609D55CF81}" type="presParOf" srcId="{51F183D9-7825-CD43-9BC3-F3F9949381BB}" destId="{49718FE5-63DE-3D44-AD19-F6B78E753EE5}" srcOrd="0" destOrd="0" presId="urn:microsoft.com/office/officeart/2005/8/layout/orgChart1"/>
    <dgm:cxn modelId="{854A3BC4-2DC3-5C4D-BAEB-50C2C2E76F21}" type="presParOf" srcId="{51F183D9-7825-CD43-9BC3-F3F9949381BB}" destId="{E4025514-5E72-4E44-B709-FE830C12B54D}" srcOrd="1" destOrd="0" presId="urn:microsoft.com/office/officeart/2005/8/layout/orgChart1"/>
    <dgm:cxn modelId="{46AFFF15-2EC3-2A47-931B-17D16E0F2ED2}" type="presParOf" srcId="{879B3F4A-D04C-6C49-8454-7C6B1562E2FB}" destId="{3B057641-1283-D04F-B2CB-06859E33944A}" srcOrd="1" destOrd="0" presId="urn:microsoft.com/office/officeart/2005/8/layout/orgChart1"/>
    <dgm:cxn modelId="{F55364C5-DA57-584F-9697-7ADF75B8C93D}" type="presParOf" srcId="{879B3F4A-D04C-6C49-8454-7C6B1562E2FB}" destId="{97272729-0650-9B4C-8BEB-C4C8796F31EE}" srcOrd="2" destOrd="0" presId="urn:microsoft.com/office/officeart/2005/8/layout/orgChart1"/>
    <dgm:cxn modelId="{5B605DDA-871C-3C47-83BE-ED7C3FD243EC}" type="presParOf" srcId="{DCA26839-9F1D-8E42-B32A-57C71CEDF440}" destId="{5BC5CD35-2F2B-3041-AE7E-4FC379E8456C}" srcOrd="4" destOrd="0" presId="urn:microsoft.com/office/officeart/2005/8/layout/orgChart1"/>
    <dgm:cxn modelId="{3F239932-B479-3543-BE16-7390B91F7AA7}" type="presParOf" srcId="{DCA26839-9F1D-8E42-B32A-57C71CEDF440}" destId="{6CB1D789-DFE7-8146-9B6C-6B8A38BA48D1}" srcOrd="5" destOrd="0" presId="urn:microsoft.com/office/officeart/2005/8/layout/orgChart1"/>
    <dgm:cxn modelId="{7F83ED68-0565-B842-A3EE-4C14A4666860}" type="presParOf" srcId="{6CB1D789-DFE7-8146-9B6C-6B8A38BA48D1}" destId="{E48EADFF-E157-0E49-8224-DE0BDA78A0DF}" srcOrd="0" destOrd="0" presId="urn:microsoft.com/office/officeart/2005/8/layout/orgChart1"/>
    <dgm:cxn modelId="{3CD9D40D-C0CA-4348-9678-9B5935644524}" type="presParOf" srcId="{E48EADFF-E157-0E49-8224-DE0BDA78A0DF}" destId="{3135E7CC-CE1E-0E48-9465-2D3B908017EB}" srcOrd="0" destOrd="0" presId="urn:microsoft.com/office/officeart/2005/8/layout/orgChart1"/>
    <dgm:cxn modelId="{C07B685B-3D14-4342-A12A-C5C0949206DC}" type="presParOf" srcId="{E48EADFF-E157-0E49-8224-DE0BDA78A0DF}" destId="{5F879CD9-EA50-454D-8021-C6F5DF780BA2}" srcOrd="1" destOrd="0" presId="urn:microsoft.com/office/officeart/2005/8/layout/orgChart1"/>
    <dgm:cxn modelId="{C44949AC-43DC-7648-B3D3-4C4F187890E4}" type="presParOf" srcId="{6CB1D789-DFE7-8146-9B6C-6B8A38BA48D1}" destId="{6E0FD68F-5E4D-7247-9409-72E64FEC8A87}" srcOrd="1" destOrd="0" presId="urn:microsoft.com/office/officeart/2005/8/layout/orgChart1"/>
    <dgm:cxn modelId="{74C3053D-9587-D546-A15C-B35262691B19}" type="presParOf" srcId="{6CB1D789-DFE7-8146-9B6C-6B8A38BA48D1}" destId="{7D78DDF3-2AFA-EE43-A529-DD318E1E48EB}" srcOrd="2" destOrd="0" presId="urn:microsoft.com/office/officeart/2005/8/layout/orgChart1"/>
    <dgm:cxn modelId="{54A3FA4A-9D11-7C43-A36D-BF3B7CEA672F}" type="presParOf" srcId="{DCA26839-9F1D-8E42-B32A-57C71CEDF440}" destId="{2ACBA696-1E90-BB47-8470-9BACABC007E2}" srcOrd="6" destOrd="0" presId="urn:microsoft.com/office/officeart/2005/8/layout/orgChart1"/>
    <dgm:cxn modelId="{10B8A089-D3A7-0846-8CED-8C5F2C7AEFB2}" type="presParOf" srcId="{DCA26839-9F1D-8E42-B32A-57C71CEDF440}" destId="{EC451168-035B-7D4A-8D1C-CCB7C295DDD8}" srcOrd="7" destOrd="0" presId="urn:microsoft.com/office/officeart/2005/8/layout/orgChart1"/>
    <dgm:cxn modelId="{C1E72B00-8972-8C4E-838B-096101676ED4}" type="presParOf" srcId="{EC451168-035B-7D4A-8D1C-CCB7C295DDD8}" destId="{BFAE23C7-3342-B949-AA8C-4F45B86453DE}" srcOrd="0" destOrd="0" presId="urn:microsoft.com/office/officeart/2005/8/layout/orgChart1"/>
    <dgm:cxn modelId="{5B4EAC4A-6928-FE49-86EA-431EE710644B}" type="presParOf" srcId="{BFAE23C7-3342-B949-AA8C-4F45B86453DE}" destId="{95F34400-511C-514C-823B-3D11352C43BE}" srcOrd="0" destOrd="0" presId="urn:microsoft.com/office/officeart/2005/8/layout/orgChart1"/>
    <dgm:cxn modelId="{9CCD29D8-B732-9542-A90C-99849216D425}" type="presParOf" srcId="{BFAE23C7-3342-B949-AA8C-4F45B86453DE}" destId="{2143354E-82A6-3545-8FA8-8171CEA1EB36}" srcOrd="1" destOrd="0" presId="urn:microsoft.com/office/officeart/2005/8/layout/orgChart1"/>
    <dgm:cxn modelId="{9593B4F1-2D63-EF42-AE6B-9CF823011B40}" type="presParOf" srcId="{EC451168-035B-7D4A-8D1C-CCB7C295DDD8}" destId="{225866F6-33ED-9D46-88F8-6AE5720EC8DF}" srcOrd="1" destOrd="0" presId="urn:microsoft.com/office/officeart/2005/8/layout/orgChart1"/>
    <dgm:cxn modelId="{6195C532-8A66-3D48-BEC6-94BD2BB9887A}" type="presParOf" srcId="{EC451168-035B-7D4A-8D1C-CCB7C295DDD8}" destId="{C6D8E18F-14F3-604F-BBFB-318FC6366FEF}" srcOrd="2" destOrd="0" presId="urn:microsoft.com/office/officeart/2005/8/layout/orgChart1"/>
    <dgm:cxn modelId="{AFF4D64B-25D0-A749-A3A1-53D257905E8E}" type="presParOf" srcId="{042A604A-18C7-B841-BAB8-0951C83D0D28}" destId="{12F3FA85-C3BF-4441-9845-192CD9363459}"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E6C267A-6081-0B42-BE3E-037B88D77EE8}"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CD1172EF-2DA4-B54C-BA57-5B690CE765AC}">
      <dgm:prSet phldrT="[Text]"/>
      <dgm:spPr/>
      <dgm:t>
        <a:bodyPr/>
        <a:lstStyle/>
        <a:p>
          <a:r>
            <a:rPr lang="en-US" dirty="0" smtClean="0"/>
            <a:t>Schools of Economics</a:t>
          </a:r>
          <a:endParaRPr lang="en-US" dirty="0"/>
        </a:p>
      </dgm:t>
    </dgm:pt>
    <dgm:pt modelId="{32A15D89-EE49-5049-AE97-74D9633E9CF6}" type="parTrans" cxnId="{ADFC5B8E-4BEA-5743-9FC4-BB7F566A1724}">
      <dgm:prSet/>
      <dgm:spPr/>
      <dgm:t>
        <a:bodyPr/>
        <a:lstStyle/>
        <a:p>
          <a:endParaRPr lang="en-US"/>
        </a:p>
      </dgm:t>
    </dgm:pt>
    <dgm:pt modelId="{CDAF1E32-2E71-F245-B049-D0CF92A12E9B}" type="sibTrans" cxnId="{ADFC5B8E-4BEA-5743-9FC4-BB7F566A1724}">
      <dgm:prSet/>
      <dgm:spPr/>
      <dgm:t>
        <a:bodyPr/>
        <a:lstStyle/>
        <a:p>
          <a:endParaRPr lang="en-US"/>
        </a:p>
      </dgm:t>
    </dgm:pt>
    <dgm:pt modelId="{DF4B5580-0AAE-984A-88CA-BB5FB7300B34}">
      <dgm:prSet phldrT="[Text]"/>
      <dgm:spPr/>
      <dgm:t>
        <a:bodyPr/>
        <a:lstStyle/>
        <a:p>
          <a:r>
            <a:rPr lang="en-US" dirty="0" smtClean="0"/>
            <a:t>Classical</a:t>
          </a:r>
          <a:endParaRPr lang="en-US" dirty="0"/>
        </a:p>
      </dgm:t>
    </dgm:pt>
    <dgm:pt modelId="{38496648-11B1-9648-8CFB-AACE548B8A4F}" type="parTrans" cxnId="{EE184657-3222-7146-93BC-9A218D5CADD2}">
      <dgm:prSet/>
      <dgm:spPr/>
      <dgm:t>
        <a:bodyPr/>
        <a:lstStyle/>
        <a:p>
          <a:endParaRPr lang="en-US"/>
        </a:p>
      </dgm:t>
    </dgm:pt>
    <dgm:pt modelId="{DDEC3810-6309-0641-A669-8E4CC788D287}" type="sibTrans" cxnId="{EE184657-3222-7146-93BC-9A218D5CADD2}">
      <dgm:prSet/>
      <dgm:spPr/>
      <dgm:t>
        <a:bodyPr/>
        <a:lstStyle/>
        <a:p>
          <a:endParaRPr lang="en-US"/>
        </a:p>
      </dgm:t>
    </dgm:pt>
    <dgm:pt modelId="{2E3C08FB-3001-AB47-BC68-9DA193FFF4EF}">
      <dgm:prSet phldrT="[Text]"/>
      <dgm:spPr/>
      <dgm:t>
        <a:bodyPr/>
        <a:lstStyle/>
        <a:p>
          <a:r>
            <a:rPr lang="en-US" dirty="0" smtClean="0"/>
            <a:t>Historical</a:t>
          </a:r>
          <a:endParaRPr lang="en-US" dirty="0"/>
        </a:p>
      </dgm:t>
    </dgm:pt>
    <dgm:pt modelId="{CB29FB47-CB97-C74C-8DBB-9F0CCA09FB61}" type="parTrans" cxnId="{C59BE9C5-D80E-5340-B2D6-8C251805D1F5}">
      <dgm:prSet/>
      <dgm:spPr/>
      <dgm:t>
        <a:bodyPr/>
        <a:lstStyle/>
        <a:p>
          <a:endParaRPr lang="en-US"/>
        </a:p>
      </dgm:t>
    </dgm:pt>
    <dgm:pt modelId="{F07EA4A7-003A-4847-98F4-7BE1DD4266D9}" type="sibTrans" cxnId="{C59BE9C5-D80E-5340-B2D6-8C251805D1F5}">
      <dgm:prSet/>
      <dgm:spPr/>
      <dgm:t>
        <a:bodyPr/>
        <a:lstStyle/>
        <a:p>
          <a:endParaRPr lang="en-US"/>
        </a:p>
      </dgm:t>
    </dgm:pt>
    <dgm:pt modelId="{D25E44A2-32D3-4448-BDDC-4EB51BFAAF39}">
      <dgm:prSet phldrT="[Text]"/>
      <dgm:spPr/>
      <dgm:t>
        <a:bodyPr/>
        <a:lstStyle/>
        <a:p>
          <a:r>
            <a:rPr lang="en-US" dirty="0" smtClean="0"/>
            <a:t>Socialist</a:t>
          </a:r>
          <a:endParaRPr lang="en-US" dirty="0"/>
        </a:p>
      </dgm:t>
    </dgm:pt>
    <dgm:pt modelId="{2206CD1B-6EFB-7645-A2B5-8A16CF283E8F}" type="parTrans" cxnId="{310D4D98-403F-F249-9B00-6DB8FF3CF43D}">
      <dgm:prSet/>
      <dgm:spPr/>
      <dgm:t>
        <a:bodyPr/>
        <a:lstStyle/>
        <a:p>
          <a:endParaRPr lang="en-US"/>
        </a:p>
      </dgm:t>
    </dgm:pt>
    <dgm:pt modelId="{E6D9D6E9-0D5D-6649-9AD7-3784C4B94F7A}" type="sibTrans" cxnId="{310D4D98-403F-F249-9B00-6DB8FF3CF43D}">
      <dgm:prSet/>
      <dgm:spPr/>
      <dgm:t>
        <a:bodyPr/>
        <a:lstStyle/>
        <a:p>
          <a:endParaRPr lang="en-US"/>
        </a:p>
      </dgm:t>
    </dgm:pt>
    <dgm:pt modelId="{5B303FAB-EC10-C44A-BDBD-7C386F56D99F}" type="pres">
      <dgm:prSet presAssocID="{7E6C267A-6081-0B42-BE3E-037B88D77EE8}" presName="hierChild1" presStyleCnt="0">
        <dgm:presLayoutVars>
          <dgm:orgChart val="1"/>
          <dgm:chPref val="1"/>
          <dgm:dir/>
          <dgm:animOne val="branch"/>
          <dgm:animLvl val="lvl"/>
          <dgm:resizeHandles/>
        </dgm:presLayoutVars>
      </dgm:prSet>
      <dgm:spPr/>
      <dgm:t>
        <a:bodyPr/>
        <a:lstStyle/>
        <a:p>
          <a:endParaRPr lang="en-US"/>
        </a:p>
      </dgm:t>
    </dgm:pt>
    <dgm:pt modelId="{2BB70CDF-DB4A-4F4C-8540-163485E78969}" type="pres">
      <dgm:prSet presAssocID="{CD1172EF-2DA4-B54C-BA57-5B690CE765AC}" presName="hierRoot1" presStyleCnt="0">
        <dgm:presLayoutVars>
          <dgm:hierBranch val="init"/>
        </dgm:presLayoutVars>
      </dgm:prSet>
      <dgm:spPr/>
    </dgm:pt>
    <dgm:pt modelId="{493A2648-3265-3742-A7D0-2A351358AE2A}" type="pres">
      <dgm:prSet presAssocID="{CD1172EF-2DA4-B54C-BA57-5B690CE765AC}" presName="rootComposite1" presStyleCnt="0"/>
      <dgm:spPr/>
    </dgm:pt>
    <dgm:pt modelId="{E0B4CF54-6464-0B45-9EFA-F665F2AE6292}" type="pres">
      <dgm:prSet presAssocID="{CD1172EF-2DA4-B54C-BA57-5B690CE765AC}" presName="rootText1" presStyleLbl="node0" presStyleIdx="0" presStyleCnt="1">
        <dgm:presLayoutVars>
          <dgm:chPref val="3"/>
        </dgm:presLayoutVars>
      </dgm:prSet>
      <dgm:spPr/>
      <dgm:t>
        <a:bodyPr/>
        <a:lstStyle/>
        <a:p>
          <a:endParaRPr lang="en-US"/>
        </a:p>
      </dgm:t>
    </dgm:pt>
    <dgm:pt modelId="{1D07B828-F553-6A4D-8EA7-39DEB63E45B4}" type="pres">
      <dgm:prSet presAssocID="{CD1172EF-2DA4-B54C-BA57-5B690CE765AC}" presName="rootConnector1" presStyleLbl="node1" presStyleIdx="0" presStyleCnt="0"/>
      <dgm:spPr/>
      <dgm:t>
        <a:bodyPr/>
        <a:lstStyle/>
        <a:p>
          <a:endParaRPr lang="en-US"/>
        </a:p>
      </dgm:t>
    </dgm:pt>
    <dgm:pt modelId="{77659DDB-69C9-D443-9844-43951D5C4A77}" type="pres">
      <dgm:prSet presAssocID="{CD1172EF-2DA4-B54C-BA57-5B690CE765AC}" presName="hierChild2" presStyleCnt="0"/>
      <dgm:spPr/>
    </dgm:pt>
    <dgm:pt modelId="{CFDCB89F-C238-0F4C-B6C7-F2ADB039984D}" type="pres">
      <dgm:prSet presAssocID="{38496648-11B1-9648-8CFB-AACE548B8A4F}" presName="Name37" presStyleLbl="parChTrans1D2" presStyleIdx="0" presStyleCnt="3"/>
      <dgm:spPr/>
      <dgm:t>
        <a:bodyPr/>
        <a:lstStyle/>
        <a:p>
          <a:endParaRPr lang="en-US"/>
        </a:p>
      </dgm:t>
    </dgm:pt>
    <dgm:pt modelId="{06B50E0F-F838-3D46-85D9-18DC3DBDE723}" type="pres">
      <dgm:prSet presAssocID="{DF4B5580-0AAE-984A-88CA-BB5FB7300B34}" presName="hierRoot2" presStyleCnt="0">
        <dgm:presLayoutVars>
          <dgm:hierBranch val="init"/>
        </dgm:presLayoutVars>
      </dgm:prSet>
      <dgm:spPr/>
    </dgm:pt>
    <dgm:pt modelId="{821CD155-2B6A-F44A-8035-8BA60DEB0888}" type="pres">
      <dgm:prSet presAssocID="{DF4B5580-0AAE-984A-88CA-BB5FB7300B34}" presName="rootComposite" presStyleCnt="0"/>
      <dgm:spPr/>
    </dgm:pt>
    <dgm:pt modelId="{29F38831-EE7D-BE40-AFCB-A135D51A5373}" type="pres">
      <dgm:prSet presAssocID="{DF4B5580-0AAE-984A-88CA-BB5FB7300B34}" presName="rootText" presStyleLbl="node2" presStyleIdx="0" presStyleCnt="3">
        <dgm:presLayoutVars>
          <dgm:chPref val="3"/>
        </dgm:presLayoutVars>
      </dgm:prSet>
      <dgm:spPr/>
      <dgm:t>
        <a:bodyPr/>
        <a:lstStyle/>
        <a:p>
          <a:endParaRPr lang="en-US"/>
        </a:p>
      </dgm:t>
    </dgm:pt>
    <dgm:pt modelId="{FE384284-3103-5848-BBB4-0AAEEEE702E5}" type="pres">
      <dgm:prSet presAssocID="{DF4B5580-0AAE-984A-88CA-BB5FB7300B34}" presName="rootConnector" presStyleLbl="node2" presStyleIdx="0" presStyleCnt="3"/>
      <dgm:spPr/>
      <dgm:t>
        <a:bodyPr/>
        <a:lstStyle/>
        <a:p>
          <a:endParaRPr lang="en-US"/>
        </a:p>
      </dgm:t>
    </dgm:pt>
    <dgm:pt modelId="{7918D349-A2AA-FA4A-9860-81853C594C2D}" type="pres">
      <dgm:prSet presAssocID="{DF4B5580-0AAE-984A-88CA-BB5FB7300B34}" presName="hierChild4" presStyleCnt="0"/>
      <dgm:spPr/>
    </dgm:pt>
    <dgm:pt modelId="{285ADAE6-D89C-2C4A-A638-D20CE4A7F950}" type="pres">
      <dgm:prSet presAssocID="{DF4B5580-0AAE-984A-88CA-BB5FB7300B34}" presName="hierChild5" presStyleCnt="0"/>
      <dgm:spPr/>
    </dgm:pt>
    <dgm:pt modelId="{A6451C69-544A-954F-A357-B0AAB11E1872}" type="pres">
      <dgm:prSet presAssocID="{CB29FB47-CB97-C74C-8DBB-9F0CCA09FB61}" presName="Name37" presStyleLbl="parChTrans1D2" presStyleIdx="1" presStyleCnt="3"/>
      <dgm:spPr/>
      <dgm:t>
        <a:bodyPr/>
        <a:lstStyle/>
        <a:p>
          <a:endParaRPr lang="en-US"/>
        </a:p>
      </dgm:t>
    </dgm:pt>
    <dgm:pt modelId="{3CDDB436-1061-5F49-8051-90D4ED03763D}" type="pres">
      <dgm:prSet presAssocID="{2E3C08FB-3001-AB47-BC68-9DA193FFF4EF}" presName="hierRoot2" presStyleCnt="0">
        <dgm:presLayoutVars>
          <dgm:hierBranch val="init"/>
        </dgm:presLayoutVars>
      </dgm:prSet>
      <dgm:spPr/>
    </dgm:pt>
    <dgm:pt modelId="{C239B7D3-9197-F545-9B6E-880FE8C946DE}" type="pres">
      <dgm:prSet presAssocID="{2E3C08FB-3001-AB47-BC68-9DA193FFF4EF}" presName="rootComposite" presStyleCnt="0"/>
      <dgm:spPr/>
    </dgm:pt>
    <dgm:pt modelId="{7FB83080-F1EC-1D4B-AD91-F5D83040E16C}" type="pres">
      <dgm:prSet presAssocID="{2E3C08FB-3001-AB47-BC68-9DA193FFF4EF}" presName="rootText" presStyleLbl="node2" presStyleIdx="1" presStyleCnt="3">
        <dgm:presLayoutVars>
          <dgm:chPref val="3"/>
        </dgm:presLayoutVars>
      </dgm:prSet>
      <dgm:spPr/>
      <dgm:t>
        <a:bodyPr/>
        <a:lstStyle/>
        <a:p>
          <a:endParaRPr lang="en-US"/>
        </a:p>
      </dgm:t>
    </dgm:pt>
    <dgm:pt modelId="{6E170CBC-9A4E-B34B-9AC6-7492AD788ECC}" type="pres">
      <dgm:prSet presAssocID="{2E3C08FB-3001-AB47-BC68-9DA193FFF4EF}" presName="rootConnector" presStyleLbl="node2" presStyleIdx="1" presStyleCnt="3"/>
      <dgm:spPr/>
      <dgm:t>
        <a:bodyPr/>
        <a:lstStyle/>
        <a:p>
          <a:endParaRPr lang="en-US"/>
        </a:p>
      </dgm:t>
    </dgm:pt>
    <dgm:pt modelId="{2B602511-A3E4-E940-942B-B3E82F7079E7}" type="pres">
      <dgm:prSet presAssocID="{2E3C08FB-3001-AB47-BC68-9DA193FFF4EF}" presName="hierChild4" presStyleCnt="0"/>
      <dgm:spPr/>
    </dgm:pt>
    <dgm:pt modelId="{9CA2F747-2986-0442-A511-3009219EA80E}" type="pres">
      <dgm:prSet presAssocID="{2E3C08FB-3001-AB47-BC68-9DA193FFF4EF}" presName="hierChild5" presStyleCnt="0"/>
      <dgm:spPr/>
    </dgm:pt>
    <dgm:pt modelId="{8A394C6B-D19E-284D-9C62-96C6888AD947}" type="pres">
      <dgm:prSet presAssocID="{2206CD1B-6EFB-7645-A2B5-8A16CF283E8F}" presName="Name37" presStyleLbl="parChTrans1D2" presStyleIdx="2" presStyleCnt="3"/>
      <dgm:spPr/>
      <dgm:t>
        <a:bodyPr/>
        <a:lstStyle/>
        <a:p>
          <a:endParaRPr lang="en-US"/>
        </a:p>
      </dgm:t>
    </dgm:pt>
    <dgm:pt modelId="{F4DB1280-5A78-384C-9554-34BD94486C13}" type="pres">
      <dgm:prSet presAssocID="{D25E44A2-32D3-4448-BDDC-4EB51BFAAF39}" presName="hierRoot2" presStyleCnt="0">
        <dgm:presLayoutVars>
          <dgm:hierBranch val="init"/>
        </dgm:presLayoutVars>
      </dgm:prSet>
      <dgm:spPr/>
    </dgm:pt>
    <dgm:pt modelId="{69029B6C-8825-EC4C-972D-0E1AACDF6711}" type="pres">
      <dgm:prSet presAssocID="{D25E44A2-32D3-4448-BDDC-4EB51BFAAF39}" presName="rootComposite" presStyleCnt="0"/>
      <dgm:spPr/>
    </dgm:pt>
    <dgm:pt modelId="{6141FC28-D085-5E48-A311-92EE5539D379}" type="pres">
      <dgm:prSet presAssocID="{D25E44A2-32D3-4448-BDDC-4EB51BFAAF39}" presName="rootText" presStyleLbl="node2" presStyleIdx="2" presStyleCnt="3">
        <dgm:presLayoutVars>
          <dgm:chPref val="3"/>
        </dgm:presLayoutVars>
      </dgm:prSet>
      <dgm:spPr/>
      <dgm:t>
        <a:bodyPr/>
        <a:lstStyle/>
        <a:p>
          <a:endParaRPr lang="en-US"/>
        </a:p>
      </dgm:t>
    </dgm:pt>
    <dgm:pt modelId="{B9DB29DD-F54E-8F47-B7BF-443432291B42}" type="pres">
      <dgm:prSet presAssocID="{D25E44A2-32D3-4448-BDDC-4EB51BFAAF39}" presName="rootConnector" presStyleLbl="node2" presStyleIdx="2" presStyleCnt="3"/>
      <dgm:spPr/>
      <dgm:t>
        <a:bodyPr/>
        <a:lstStyle/>
        <a:p>
          <a:endParaRPr lang="en-US"/>
        </a:p>
      </dgm:t>
    </dgm:pt>
    <dgm:pt modelId="{3073B86E-49C0-EB45-A84B-BAF5FAD23F99}" type="pres">
      <dgm:prSet presAssocID="{D25E44A2-32D3-4448-BDDC-4EB51BFAAF39}" presName="hierChild4" presStyleCnt="0"/>
      <dgm:spPr/>
    </dgm:pt>
    <dgm:pt modelId="{FDB3B88F-23A4-224A-BC54-B13A7ED2AC91}" type="pres">
      <dgm:prSet presAssocID="{D25E44A2-32D3-4448-BDDC-4EB51BFAAF39}" presName="hierChild5" presStyleCnt="0"/>
      <dgm:spPr/>
    </dgm:pt>
    <dgm:pt modelId="{731B15BE-FE9B-EA4A-B225-C77B1FB9C8E4}" type="pres">
      <dgm:prSet presAssocID="{CD1172EF-2DA4-B54C-BA57-5B690CE765AC}" presName="hierChild3" presStyleCnt="0"/>
      <dgm:spPr/>
    </dgm:pt>
  </dgm:ptLst>
  <dgm:cxnLst>
    <dgm:cxn modelId="{EE184657-3222-7146-93BC-9A218D5CADD2}" srcId="{CD1172EF-2DA4-B54C-BA57-5B690CE765AC}" destId="{DF4B5580-0AAE-984A-88CA-BB5FB7300B34}" srcOrd="0" destOrd="0" parTransId="{38496648-11B1-9648-8CFB-AACE548B8A4F}" sibTransId="{DDEC3810-6309-0641-A669-8E4CC788D287}"/>
    <dgm:cxn modelId="{F6D6F415-24CA-A84B-84D4-773115E85050}" type="presOf" srcId="{CD1172EF-2DA4-B54C-BA57-5B690CE765AC}" destId="{E0B4CF54-6464-0B45-9EFA-F665F2AE6292}" srcOrd="0" destOrd="0" presId="urn:microsoft.com/office/officeart/2005/8/layout/orgChart1"/>
    <dgm:cxn modelId="{329DFD1B-5D76-4C4D-A4AA-FC088A76CCF3}" type="presOf" srcId="{D25E44A2-32D3-4448-BDDC-4EB51BFAAF39}" destId="{6141FC28-D085-5E48-A311-92EE5539D379}" srcOrd="0" destOrd="0" presId="urn:microsoft.com/office/officeart/2005/8/layout/orgChart1"/>
    <dgm:cxn modelId="{ADFC5B8E-4BEA-5743-9FC4-BB7F566A1724}" srcId="{7E6C267A-6081-0B42-BE3E-037B88D77EE8}" destId="{CD1172EF-2DA4-B54C-BA57-5B690CE765AC}" srcOrd="0" destOrd="0" parTransId="{32A15D89-EE49-5049-AE97-74D9633E9CF6}" sibTransId="{CDAF1E32-2E71-F245-B049-D0CF92A12E9B}"/>
    <dgm:cxn modelId="{E500E443-DA8C-8A46-8E85-B044605870EB}" type="presOf" srcId="{38496648-11B1-9648-8CFB-AACE548B8A4F}" destId="{CFDCB89F-C238-0F4C-B6C7-F2ADB039984D}" srcOrd="0" destOrd="0" presId="urn:microsoft.com/office/officeart/2005/8/layout/orgChart1"/>
    <dgm:cxn modelId="{310D4D98-403F-F249-9B00-6DB8FF3CF43D}" srcId="{CD1172EF-2DA4-B54C-BA57-5B690CE765AC}" destId="{D25E44A2-32D3-4448-BDDC-4EB51BFAAF39}" srcOrd="2" destOrd="0" parTransId="{2206CD1B-6EFB-7645-A2B5-8A16CF283E8F}" sibTransId="{E6D9D6E9-0D5D-6649-9AD7-3784C4B94F7A}"/>
    <dgm:cxn modelId="{C59BE9C5-D80E-5340-B2D6-8C251805D1F5}" srcId="{CD1172EF-2DA4-B54C-BA57-5B690CE765AC}" destId="{2E3C08FB-3001-AB47-BC68-9DA193FFF4EF}" srcOrd="1" destOrd="0" parTransId="{CB29FB47-CB97-C74C-8DBB-9F0CCA09FB61}" sibTransId="{F07EA4A7-003A-4847-98F4-7BE1DD4266D9}"/>
    <dgm:cxn modelId="{DBB35901-B946-8F45-A1ED-86C2BA325CE0}" type="presOf" srcId="{D25E44A2-32D3-4448-BDDC-4EB51BFAAF39}" destId="{B9DB29DD-F54E-8F47-B7BF-443432291B42}" srcOrd="1" destOrd="0" presId="urn:microsoft.com/office/officeart/2005/8/layout/orgChart1"/>
    <dgm:cxn modelId="{6391C6AF-1163-A648-9E48-364E0DCC6DEF}" type="presOf" srcId="{7E6C267A-6081-0B42-BE3E-037B88D77EE8}" destId="{5B303FAB-EC10-C44A-BDBD-7C386F56D99F}" srcOrd="0" destOrd="0" presId="urn:microsoft.com/office/officeart/2005/8/layout/orgChart1"/>
    <dgm:cxn modelId="{DFBBCF43-55CC-A240-857D-587C849AA19F}" type="presOf" srcId="{2E3C08FB-3001-AB47-BC68-9DA193FFF4EF}" destId="{6E170CBC-9A4E-B34B-9AC6-7492AD788ECC}" srcOrd="1" destOrd="0" presId="urn:microsoft.com/office/officeart/2005/8/layout/orgChart1"/>
    <dgm:cxn modelId="{047CF5FA-FA77-D741-B1C7-B78224A41123}" type="presOf" srcId="{2E3C08FB-3001-AB47-BC68-9DA193FFF4EF}" destId="{7FB83080-F1EC-1D4B-AD91-F5D83040E16C}" srcOrd="0" destOrd="0" presId="urn:microsoft.com/office/officeart/2005/8/layout/orgChart1"/>
    <dgm:cxn modelId="{CD3244C2-0073-6B41-9F4B-E753634A73B8}" type="presOf" srcId="{2206CD1B-6EFB-7645-A2B5-8A16CF283E8F}" destId="{8A394C6B-D19E-284D-9C62-96C6888AD947}" srcOrd="0" destOrd="0" presId="urn:microsoft.com/office/officeart/2005/8/layout/orgChart1"/>
    <dgm:cxn modelId="{F6553503-CCED-3649-AC67-B585D065AA76}" type="presOf" srcId="{CB29FB47-CB97-C74C-8DBB-9F0CCA09FB61}" destId="{A6451C69-544A-954F-A357-B0AAB11E1872}" srcOrd="0" destOrd="0" presId="urn:microsoft.com/office/officeart/2005/8/layout/orgChart1"/>
    <dgm:cxn modelId="{8BE2A5C9-F499-6046-BF8D-EE9BCDA8FBB3}" type="presOf" srcId="{DF4B5580-0AAE-984A-88CA-BB5FB7300B34}" destId="{29F38831-EE7D-BE40-AFCB-A135D51A5373}" srcOrd="0" destOrd="0" presId="urn:microsoft.com/office/officeart/2005/8/layout/orgChart1"/>
    <dgm:cxn modelId="{F601EA99-7D68-7E41-B85C-F1D6666F144F}" type="presOf" srcId="{CD1172EF-2DA4-B54C-BA57-5B690CE765AC}" destId="{1D07B828-F553-6A4D-8EA7-39DEB63E45B4}" srcOrd="1" destOrd="0" presId="urn:microsoft.com/office/officeart/2005/8/layout/orgChart1"/>
    <dgm:cxn modelId="{D3F890CE-8350-F643-AF4F-731DFECEA1A8}" type="presOf" srcId="{DF4B5580-0AAE-984A-88CA-BB5FB7300B34}" destId="{FE384284-3103-5848-BBB4-0AAEEEE702E5}" srcOrd="1" destOrd="0" presId="urn:microsoft.com/office/officeart/2005/8/layout/orgChart1"/>
    <dgm:cxn modelId="{C9A4F4E8-E27C-1B48-91EA-A66BF223876E}" type="presParOf" srcId="{5B303FAB-EC10-C44A-BDBD-7C386F56D99F}" destId="{2BB70CDF-DB4A-4F4C-8540-163485E78969}" srcOrd="0" destOrd="0" presId="urn:microsoft.com/office/officeart/2005/8/layout/orgChart1"/>
    <dgm:cxn modelId="{F3FD1B55-03CA-C543-BE09-62AF1581D8E8}" type="presParOf" srcId="{2BB70CDF-DB4A-4F4C-8540-163485E78969}" destId="{493A2648-3265-3742-A7D0-2A351358AE2A}" srcOrd="0" destOrd="0" presId="urn:microsoft.com/office/officeart/2005/8/layout/orgChart1"/>
    <dgm:cxn modelId="{503A148D-F30C-4843-8C9F-481677F79AFC}" type="presParOf" srcId="{493A2648-3265-3742-A7D0-2A351358AE2A}" destId="{E0B4CF54-6464-0B45-9EFA-F665F2AE6292}" srcOrd="0" destOrd="0" presId="urn:microsoft.com/office/officeart/2005/8/layout/orgChart1"/>
    <dgm:cxn modelId="{07EE94F7-0CD2-6547-9AEC-5F3905E1CE7F}" type="presParOf" srcId="{493A2648-3265-3742-A7D0-2A351358AE2A}" destId="{1D07B828-F553-6A4D-8EA7-39DEB63E45B4}" srcOrd="1" destOrd="0" presId="urn:microsoft.com/office/officeart/2005/8/layout/orgChart1"/>
    <dgm:cxn modelId="{D5586733-DF90-C045-B173-0D26BAE7DE69}" type="presParOf" srcId="{2BB70CDF-DB4A-4F4C-8540-163485E78969}" destId="{77659DDB-69C9-D443-9844-43951D5C4A77}" srcOrd="1" destOrd="0" presId="urn:microsoft.com/office/officeart/2005/8/layout/orgChart1"/>
    <dgm:cxn modelId="{D39DB00F-D63E-4A46-84FC-EFD3F0AC0676}" type="presParOf" srcId="{77659DDB-69C9-D443-9844-43951D5C4A77}" destId="{CFDCB89F-C238-0F4C-B6C7-F2ADB039984D}" srcOrd="0" destOrd="0" presId="urn:microsoft.com/office/officeart/2005/8/layout/orgChart1"/>
    <dgm:cxn modelId="{07F17D80-00BE-8C49-A3F0-243B4F0BAD09}" type="presParOf" srcId="{77659DDB-69C9-D443-9844-43951D5C4A77}" destId="{06B50E0F-F838-3D46-85D9-18DC3DBDE723}" srcOrd="1" destOrd="0" presId="urn:microsoft.com/office/officeart/2005/8/layout/orgChart1"/>
    <dgm:cxn modelId="{3EAA8DB9-A4DE-6147-99DF-A57BC1546EEB}" type="presParOf" srcId="{06B50E0F-F838-3D46-85D9-18DC3DBDE723}" destId="{821CD155-2B6A-F44A-8035-8BA60DEB0888}" srcOrd="0" destOrd="0" presId="urn:microsoft.com/office/officeart/2005/8/layout/orgChart1"/>
    <dgm:cxn modelId="{45E27405-29EB-F240-8DA3-A788879F622C}" type="presParOf" srcId="{821CD155-2B6A-F44A-8035-8BA60DEB0888}" destId="{29F38831-EE7D-BE40-AFCB-A135D51A5373}" srcOrd="0" destOrd="0" presId="urn:microsoft.com/office/officeart/2005/8/layout/orgChart1"/>
    <dgm:cxn modelId="{C5826FE7-EC3D-9846-BE4F-CDBD7CB4D930}" type="presParOf" srcId="{821CD155-2B6A-F44A-8035-8BA60DEB0888}" destId="{FE384284-3103-5848-BBB4-0AAEEEE702E5}" srcOrd="1" destOrd="0" presId="urn:microsoft.com/office/officeart/2005/8/layout/orgChart1"/>
    <dgm:cxn modelId="{3D6365EE-C91F-9E40-83BB-04FB61E1AA96}" type="presParOf" srcId="{06B50E0F-F838-3D46-85D9-18DC3DBDE723}" destId="{7918D349-A2AA-FA4A-9860-81853C594C2D}" srcOrd="1" destOrd="0" presId="urn:microsoft.com/office/officeart/2005/8/layout/orgChart1"/>
    <dgm:cxn modelId="{C59EF194-FF0E-7845-A78C-C9BAC15005BC}" type="presParOf" srcId="{06B50E0F-F838-3D46-85D9-18DC3DBDE723}" destId="{285ADAE6-D89C-2C4A-A638-D20CE4A7F950}" srcOrd="2" destOrd="0" presId="urn:microsoft.com/office/officeart/2005/8/layout/orgChart1"/>
    <dgm:cxn modelId="{55333CC0-CA9E-C048-B750-419492C2A9CD}" type="presParOf" srcId="{77659DDB-69C9-D443-9844-43951D5C4A77}" destId="{A6451C69-544A-954F-A357-B0AAB11E1872}" srcOrd="2" destOrd="0" presId="urn:microsoft.com/office/officeart/2005/8/layout/orgChart1"/>
    <dgm:cxn modelId="{9CB38071-779B-4540-8F2F-4E2006BC3F4C}" type="presParOf" srcId="{77659DDB-69C9-D443-9844-43951D5C4A77}" destId="{3CDDB436-1061-5F49-8051-90D4ED03763D}" srcOrd="3" destOrd="0" presId="urn:microsoft.com/office/officeart/2005/8/layout/orgChart1"/>
    <dgm:cxn modelId="{698E610A-743A-974D-80CF-04D824C2A3FC}" type="presParOf" srcId="{3CDDB436-1061-5F49-8051-90D4ED03763D}" destId="{C239B7D3-9197-F545-9B6E-880FE8C946DE}" srcOrd="0" destOrd="0" presId="urn:microsoft.com/office/officeart/2005/8/layout/orgChart1"/>
    <dgm:cxn modelId="{C29C5E83-E4E2-1A46-895D-8BEF9A93EE37}" type="presParOf" srcId="{C239B7D3-9197-F545-9B6E-880FE8C946DE}" destId="{7FB83080-F1EC-1D4B-AD91-F5D83040E16C}" srcOrd="0" destOrd="0" presId="urn:microsoft.com/office/officeart/2005/8/layout/orgChart1"/>
    <dgm:cxn modelId="{5EB507CB-ADB1-C04F-AFDB-CB32AE306959}" type="presParOf" srcId="{C239B7D3-9197-F545-9B6E-880FE8C946DE}" destId="{6E170CBC-9A4E-B34B-9AC6-7492AD788ECC}" srcOrd="1" destOrd="0" presId="urn:microsoft.com/office/officeart/2005/8/layout/orgChart1"/>
    <dgm:cxn modelId="{36D8F407-8392-974D-AA4D-B6B8298E92B8}" type="presParOf" srcId="{3CDDB436-1061-5F49-8051-90D4ED03763D}" destId="{2B602511-A3E4-E940-942B-B3E82F7079E7}" srcOrd="1" destOrd="0" presId="urn:microsoft.com/office/officeart/2005/8/layout/orgChart1"/>
    <dgm:cxn modelId="{AC032350-F51F-094A-9149-DB67024C17B3}" type="presParOf" srcId="{3CDDB436-1061-5F49-8051-90D4ED03763D}" destId="{9CA2F747-2986-0442-A511-3009219EA80E}" srcOrd="2" destOrd="0" presId="urn:microsoft.com/office/officeart/2005/8/layout/orgChart1"/>
    <dgm:cxn modelId="{BA210A3B-0DBA-4E43-9BB3-7720F8A0B1B0}" type="presParOf" srcId="{77659DDB-69C9-D443-9844-43951D5C4A77}" destId="{8A394C6B-D19E-284D-9C62-96C6888AD947}" srcOrd="4" destOrd="0" presId="urn:microsoft.com/office/officeart/2005/8/layout/orgChart1"/>
    <dgm:cxn modelId="{CB3D1396-9958-F04F-A735-A18B4FBE99DB}" type="presParOf" srcId="{77659DDB-69C9-D443-9844-43951D5C4A77}" destId="{F4DB1280-5A78-384C-9554-34BD94486C13}" srcOrd="5" destOrd="0" presId="urn:microsoft.com/office/officeart/2005/8/layout/orgChart1"/>
    <dgm:cxn modelId="{0DA6C3D1-9F23-DD49-B38F-7E7AF010F91C}" type="presParOf" srcId="{F4DB1280-5A78-384C-9554-34BD94486C13}" destId="{69029B6C-8825-EC4C-972D-0E1AACDF6711}" srcOrd="0" destOrd="0" presId="urn:microsoft.com/office/officeart/2005/8/layout/orgChart1"/>
    <dgm:cxn modelId="{94AD23E0-3606-9A4C-8A32-96A5DDE4CAF3}" type="presParOf" srcId="{69029B6C-8825-EC4C-972D-0E1AACDF6711}" destId="{6141FC28-D085-5E48-A311-92EE5539D379}" srcOrd="0" destOrd="0" presId="urn:microsoft.com/office/officeart/2005/8/layout/orgChart1"/>
    <dgm:cxn modelId="{02B60AD1-A1EA-8043-BA69-F788E6435A48}" type="presParOf" srcId="{69029B6C-8825-EC4C-972D-0E1AACDF6711}" destId="{B9DB29DD-F54E-8F47-B7BF-443432291B42}" srcOrd="1" destOrd="0" presId="urn:microsoft.com/office/officeart/2005/8/layout/orgChart1"/>
    <dgm:cxn modelId="{67B8C0D2-2601-204D-9F0A-12616EF6A339}" type="presParOf" srcId="{F4DB1280-5A78-384C-9554-34BD94486C13}" destId="{3073B86E-49C0-EB45-A84B-BAF5FAD23F99}" srcOrd="1" destOrd="0" presId="urn:microsoft.com/office/officeart/2005/8/layout/orgChart1"/>
    <dgm:cxn modelId="{A73B94D1-A5FD-C644-883D-4BD4C3A22C04}" type="presParOf" srcId="{F4DB1280-5A78-384C-9554-34BD94486C13}" destId="{FDB3B88F-23A4-224A-BC54-B13A7ED2AC91}" srcOrd="2" destOrd="0" presId="urn:microsoft.com/office/officeart/2005/8/layout/orgChart1"/>
    <dgm:cxn modelId="{86F02EE8-28F2-D94B-8F87-2AA1D097785A}" type="presParOf" srcId="{2BB70CDF-DB4A-4F4C-8540-163485E78969}" destId="{731B15BE-FE9B-EA4A-B225-C77B1FB9C8E4}"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00C77A1-D6FA-D54B-9BB1-B91BD936D7E7}"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032EEED7-3886-B047-B3D0-A438F9CB18B9}">
      <dgm:prSet phldrT="[Text]"/>
      <dgm:spPr/>
      <dgm:t>
        <a:bodyPr/>
        <a:lstStyle/>
        <a:p>
          <a:r>
            <a:rPr lang="en-US" dirty="0" smtClean="0"/>
            <a:t>Federal Government</a:t>
          </a:r>
          <a:endParaRPr lang="en-US" dirty="0"/>
        </a:p>
      </dgm:t>
    </dgm:pt>
    <dgm:pt modelId="{6744A512-7324-4A4F-9F8B-7D7FEC3C5375}" type="parTrans" cxnId="{8147FB59-DA55-3C49-B5E1-79FDCE20C296}">
      <dgm:prSet/>
      <dgm:spPr/>
      <dgm:t>
        <a:bodyPr/>
        <a:lstStyle/>
        <a:p>
          <a:endParaRPr lang="en-US"/>
        </a:p>
      </dgm:t>
    </dgm:pt>
    <dgm:pt modelId="{5CD26A67-A1E3-3B41-B5F0-375803250186}" type="sibTrans" cxnId="{8147FB59-DA55-3C49-B5E1-79FDCE20C296}">
      <dgm:prSet/>
      <dgm:spPr/>
      <dgm:t>
        <a:bodyPr/>
        <a:lstStyle/>
        <a:p>
          <a:endParaRPr lang="en-US"/>
        </a:p>
      </dgm:t>
    </dgm:pt>
    <dgm:pt modelId="{361DC8B0-2105-B742-BFB1-C08DC291DEFE}" type="asst">
      <dgm:prSet phldrT="[Text]"/>
      <dgm:spPr/>
      <dgm:t>
        <a:bodyPr/>
        <a:lstStyle/>
        <a:p>
          <a:r>
            <a:rPr lang="en-US" dirty="0" smtClean="0"/>
            <a:t>Department of Commerce</a:t>
          </a:r>
          <a:endParaRPr lang="en-US" dirty="0"/>
        </a:p>
      </dgm:t>
    </dgm:pt>
    <dgm:pt modelId="{C96D0E79-7C0A-1A4D-B0E8-4466F5CDBB2F}" type="parTrans" cxnId="{083DBB23-86FE-6D4B-9E60-717060BF3E61}">
      <dgm:prSet/>
      <dgm:spPr/>
      <dgm:t>
        <a:bodyPr/>
        <a:lstStyle/>
        <a:p>
          <a:endParaRPr lang="en-US"/>
        </a:p>
      </dgm:t>
    </dgm:pt>
    <dgm:pt modelId="{31306BAA-6EB4-F24E-8D1E-0CE264250AF2}" type="sibTrans" cxnId="{083DBB23-86FE-6D4B-9E60-717060BF3E61}">
      <dgm:prSet/>
      <dgm:spPr/>
      <dgm:t>
        <a:bodyPr/>
        <a:lstStyle/>
        <a:p>
          <a:endParaRPr lang="en-US"/>
        </a:p>
      </dgm:t>
    </dgm:pt>
    <dgm:pt modelId="{3A891054-FD69-C94A-B347-21420FF864CD}">
      <dgm:prSet phldrT="[Text]"/>
      <dgm:spPr/>
      <dgm:t>
        <a:bodyPr/>
        <a:lstStyle/>
        <a:p>
          <a:r>
            <a:rPr lang="en-US" dirty="0" smtClean="0"/>
            <a:t>US Industrial Commission (1902)</a:t>
          </a:r>
          <a:endParaRPr lang="en-US" dirty="0"/>
        </a:p>
      </dgm:t>
    </dgm:pt>
    <dgm:pt modelId="{941F57D5-A95E-FC43-80BA-4C30B09B779F}" type="parTrans" cxnId="{5C95D232-7967-7B42-9E05-EEA84E755EF8}">
      <dgm:prSet/>
      <dgm:spPr/>
      <dgm:t>
        <a:bodyPr/>
        <a:lstStyle/>
        <a:p>
          <a:endParaRPr lang="en-US"/>
        </a:p>
      </dgm:t>
    </dgm:pt>
    <dgm:pt modelId="{D740D79F-435A-124C-9D34-4105A882C1CD}" type="sibTrans" cxnId="{5C95D232-7967-7B42-9E05-EEA84E755EF8}">
      <dgm:prSet/>
      <dgm:spPr/>
      <dgm:t>
        <a:bodyPr/>
        <a:lstStyle/>
        <a:p>
          <a:endParaRPr lang="en-US"/>
        </a:p>
      </dgm:t>
    </dgm:pt>
    <dgm:pt modelId="{A70A04D7-EA9C-F843-BEFD-EBCE6E6FB631}">
      <dgm:prSet phldrT="[Text]"/>
      <dgm:spPr/>
      <dgm:t>
        <a:bodyPr/>
        <a:lstStyle/>
        <a:p>
          <a:r>
            <a:rPr lang="en-US" dirty="0" smtClean="0"/>
            <a:t>US Bureau of Corporations (1903)</a:t>
          </a:r>
          <a:endParaRPr lang="en-US" dirty="0"/>
        </a:p>
      </dgm:t>
    </dgm:pt>
    <dgm:pt modelId="{21C93D88-D909-C640-8EF1-5C52B8971A3D}" type="parTrans" cxnId="{339BE813-0F06-FF40-8284-A168A2C88E7D}">
      <dgm:prSet/>
      <dgm:spPr/>
      <dgm:t>
        <a:bodyPr/>
        <a:lstStyle/>
        <a:p>
          <a:endParaRPr lang="en-US"/>
        </a:p>
      </dgm:t>
    </dgm:pt>
    <dgm:pt modelId="{1F2089C6-2369-A64D-9582-EF183D4711B4}" type="sibTrans" cxnId="{339BE813-0F06-FF40-8284-A168A2C88E7D}">
      <dgm:prSet/>
      <dgm:spPr/>
      <dgm:t>
        <a:bodyPr/>
        <a:lstStyle/>
        <a:p>
          <a:endParaRPr lang="en-US"/>
        </a:p>
      </dgm:t>
    </dgm:pt>
    <dgm:pt modelId="{1B96882C-E536-2543-AF29-576EB08D4898}">
      <dgm:prSet phldrT="[Text]"/>
      <dgm:spPr/>
      <dgm:t>
        <a:bodyPr/>
        <a:lstStyle/>
        <a:p>
          <a:r>
            <a:rPr lang="en-US" dirty="0" smtClean="0"/>
            <a:t>Federal Trade Commission (1914)</a:t>
          </a:r>
          <a:endParaRPr lang="en-US" dirty="0"/>
        </a:p>
      </dgm:t>
    </dgm:pt>
    <dgm:pt modelId="{2F4A9DE3-2370-3746-8085-A3EDCCD712B2}" type="parTrans" cxnId="{1F82DDF9-76BB-D847-AFCE-35B7A298C099}">
      <dgm:prSet/>
      <dgm:spPr/>
      <dgm:t>
        <a:bodyPr/>
        <a:lstStyle/>
        <a:p>
          <a:endParaRPr lang="en-US"/>
        </a:p>
      </dgm:t>
    </dgm:pt>
    <dgm:pt modelId="{F489CF7D-F000-984B-9392-F70B2EE5A3CA}" type="sibTrans" cxnId="{1F82DDF9-76BB-D847-AFCE-35B7A298C099}">
      <dgm:prSet/>
      <dgm:spPr/>
      <dgm:t>
        <a:bodyPr/>
        <a:lstStyle/>
        <a:p>
          <a:endParaRPr lang="en-US"/>
        </a:p>
      </dgm:t>
    </dgm:pt>
    <dgm:pt modelId="{3D4D0E37-6013-B74D-A008-30F87DA82C65}" type="asst">
      <dgm:prSet/>
      <dgm:spPr/>
      <dgm:t>
        <a:bodyPr/>
        <a:lstStyle/>
        <a:p>
          <a:r>
            <a:rPr lang="en-US" dirty="0" smtClean="0"/>
            <a:t>Department of Labor</a:t>
          </a:r>
          <a:endParaRPr lang="en-US" dirty="0"/>
        </a:p>
      </dgm:t>
    </dgm:pt>
    <dgm:pt modelId="{076AE799-4B07-AE4C-B707-1162539E3409}" type="parTrans" cxnId="{8644AFA1-8EC2-D54A-8F99-5991718057F6}">
      <dgm:prSet/>
      <dgm:spPr/>
    </dgm:pt>
    <dgm:pt modelId="{E53335A2-0164-C745-A402-25B510129573}" type="sibTrans" cxnId="{8644AFA1-8EC2-D54A-8F99-5991718057F6}">
      <dgm:prSet/>
      <dgm:spPr/>
    </dgm:pt>
    <dgm:pt modelId="{43A07D6B-1DE9-0646-967E-91839C003467}" type="pres">
      <dgm:prSet presAssocID="{200C77A1-D6FA-D54B-9BB1-B91BD936D7E7}" presName="hierChild1" presStyleCnt="0">
        <dgm:presLayoutVars>
          <dgm:orgChart val="1"/>
          <dgm:chPref val="1"/>
          <dgm:dir/>
          <dgm:animOne val="branch"/>
          <dgm:animLvl val="lvl"/>
          <dgm:resizeHandles/>
        </dgm:presLayoutVars>
      </dgm:prSet>
      <dgm:spPr/>
      <dgm:t>
        <a:bodyPr/>
        <a:lstStyle/>
        <a:p>
          <a:endParaRPr lang="en-US"/>
        </a:p>
      </dgm:t>
    </dgm:pt>
    <dgm:pt modelId="{E0DD19F1-D696-0647-A409-6ADAF1FF6832}" type="pres">
      <dgm:prSet presAssocID="{032EEED7-3886-B047-B3D0-A438F9CB18B9}" presName="hierRoot1" presStyleCnt="0">
        <dgm:presLayoutVars>
          <dgm:hierBranch val="init"/>
        </dgm:presLayoutVars>
      </dgm:prSet>
      <dgm:spPr/>
    </dgm:pt>
    <dgm:pt modelId="{154FF519-8CB5-194C-A827-1159E668B6F0}" type="pres">
      <dgm:prSet presAssocID="{032EEED7-3886-B047-B3D0-A438F9CB18B9}" presName="rootComposite1" presStyleCnt="0"/>
      <dgm:spPr/>
    </dgm:pt>
    <dgm:pt modelId="{DFDBE26A-2F21-0847-A011-D8BBCAFFAA45}" type="pres">
      <dgm:prSet presAssocID="{032EEED7-3886-B047-B3D0-A438F9CB18B9}" presName="rootText1" presStyleLbl="node0" presStyleIdx="0" presStyleCnt="1">
        <dgm:presLayoutVars>
          <dgm:chPref val="3"/>
        </dgm:presLayoutVars>
      </dgm:prSet>
      <dgm:spPr/>
      <dgm:t>
        <a:bodyPr/>
        <a:lstStyle/>
        <a:p>
          <a:endParaRPr lang="en-US"/>
        </a:p>
      </dgm:t>
    </dgm:pt>
    <dgm:pt modelId="{7376E80E-9EF2-7A4C-A99F-ADDAFAFC3F54}" type="pres">
      <dgm:prSet presAssocID="{032EEED7-3886-B047-B3D0-A438F9CB18B9}" presName="rootConnector1" presStyleLbl="node1" presStyleIdx="0" presStyleCnt="0"/>
      <dgm:spPr/>
      <dgm:t>
        <a:bodyPr/>
        <a:lstStyle/>
        <a:p>
          <a:endParaRPr lang="en-US"/>
        </a:p>
      </dgm:t>
    </dgm:pt>
    <dgm:pt modelId="{96743CC9-324C-FA48-89C4-70AA81811577}" type="pres">
      <dgm:prSet presAssocID="{032EEED7-3886-B047-B3D0-A438F9CB18B9}" presName="hierChild2" presStyleCnt="0"/>
      <dgm:spPr/>
    </dgm:pt>
    <dgm:pt modelId="{044BA9E7-8305-2B4B-BA92-46540FCC1233}" type="pres">
      <dgm:prSet presAssocID="{941F57D5-A95E-FC43-80BA-4C30B09B779F}" presName="Name37" presStyleLbl="parChTrans1D2" presStyleIdx="0" presStyleCnt="5"/>
      <dgm:spPr/>
      <dgm:t>
        <a:bodyPr/>
        <a:lstStyle/>
        <a:p>
          <a:endParaRPr lang="en-US"/>
        </a:p>
      </dgm:t>
    </dgm:pt>
    <dgm:pt modelId="{244EBD99-580C-BA41-A88C-A133B4FA6CE9}" type="pres">
      <dgm:prSet presAssocID="{3A891054-FD69-C94A-B347-21420FF864CD}" presName="hierRoot2" presStyleCnt="0">
        <dgm:presLayoutVars>
          <dgm:hierBranch val="init"/>
        </dgm:presLayoutVars>
      </dgm:prSet>
      <dgm:spPr/>
    </dgm:pt>
    <dgm:pt modelId="{DA04E08C-3450-8647-A5DF-51F44F04BE98}" type="pres">
      <dgm:prSet presAssocID="{3A891054-FD69-C94A-B347-21420FF864CD}" presName="rootComposite" presStyleCnt="0"/>
      <dgm:spPr/>
    </dgm:pt>
    <dgm:pt modelId="{80457E74-F7A0-4A4D-8BF6-96084FB055CD}" type="pres">
      <dgm:prSet presAssocID="{3A891054-FD69-C94A-B347-21420FF864CD}" presName="rootText" presStyleLbl="node2" presStyleIdx="0" presStyleCnt="3">
        <dgm:presLayoutVars>
          <dgm:chPref val="3"/>
        </dgm:presLayoutVars>
      </dgm:prSet>
      <dgm:spPr/>
      <dgm:t>
        <a:bodyPr/>
        <a:lstStyle/>
        <a:p>
          <a:endParaRPr lang="en-US"/>
        </a:p>
      </dgm:t>
    </dgm:pt>
    <dgm:pt modelId="{7B6D51E5-AFC5-D549-8DED-39A8A64E87D2}" type="pres">
      <dgm:prSet presAssocID="{3A891054-FD69-C94A-B347-21420FF864CD}" presName="rootConnector" presStyleLbl="node2" presStyleIdx="0" presStyleCnt="3"/>
      <dgm:spPr/>
      <dgm:t>
        <a:bodyPr/>
        <a:lstStyle/>
        <a:p>
          <a:endParaRPr lang="en-US"/>
        </a:p>
      </dgm:t>
    </dgm:pt>
    <dgm:pt modelId="{589E0D65-94A4-5D41-9E2C-1C90CD628624}" type="pres">
      <dgm:prSet presAssocID="{3A891054-FD69-C94A-B347-21420FF864CD}" presName="hierChild4" presStyleCnt="0"/>
      <dgm:spPr/>
    </dgm:pt>
    <dgm:pt modelId="{BC217A83-5512-544F-9A2B-5C5BEC7EC5FE}" type="pres">
      <dgm:prSet presAssocID="{3A891054-FD69-C94A-B347-21420FF864CD}" presName="hierChild5" presStyleCnt="0"/>
      <dgm:spPr/>
    </dgm:pt>
    <dgm:pt modelId="{0F9F94D9-F696-CB4E-A088-77DABF93C437}" type="pres">
      <dgm:prSet presAssocID="{21C93D88-D909-C640-8EF1-5C52B8971A3D}" presName="Name37" presStyleLbl="parChTrans1D2" presStyleIdx="1" presStyleCnt="5"/>
      <dgm:spPr/>
      <dgm:t>
        <a:bodyPr/>
        <a:lstStyle/>
        <a:p>
          <a:endParaRPr lang="en-US"/>
        </a:p>
      </dgm:t>
    </dgm:pt>
    <dgm:pt modelId="{9813E1F7-7F15-3F4D-B164-973232B2B544}" type="pres">
      <dgm:prSet presAssocID="{A70A04D7-EA9C-F843-BEFD-EBCE6E6FB631}" presName="hierRoot2" presStyleCnt="0">
        <dgm:presLayoutVars>
          <dgm:hierBranch val="init"/>
        </dgm:presLayoutVars>
      </dgm:prSet>
      <dgm:spPr/>
    </dgm:pt>
    <dgm:pt modelId="{37E1E0F1-3F1D-984C-8C05-98C8B2718EEB}" type="pres">
      <dgm:prSet presAssocID="{A70A04D7-EA9C-F843-BEFD-EBCE6E6FB631}" presName="rootComposite" presStyleCnt="0"/>
      <dgm:spPr/>
    </dgm:pt>
    <dgm:pt modelId="{511E4168-0A1E-6741-BA89-78F7C76C4C91}" type="pres">
      <dgm:prSet presAssocID="{A70A04D7-EA9C-F843-BEFD-EBCE6E6FB631}" presName="rootText" presStyleLbl="node2" presStyleIdx="1" presStyleCnt="3">
        <dgm:presLayoutVars>
          <dgm:chPref val="3"/>
        </dgm:presLayoutVars>
      </dgm:prSet>
      <dgm:spPr/>
      <dgm:t>
        <a:bodyPr/>
        <a:lstStyle/>
        <a:p>
          <a:endParaRPr lang="en-US"/>
        </a:p>
      </dgm:t>
    </dgm:pt>
    <dgm:pt modelId="{7ECC07AC-A5DC-1142-9D17-DCD8EC08E263}" type="pres">
      <dgm:prSet presAssocID="{A70A04D7-EA9C-F843-BEFD-EBCE6E6FB631}" presName="rootConnector" presStyleLbl="node2" presStyleIdx="1" presStyleCnt="3"/>
      <dgm:spPr/>
      <dgm:t>
        <a:bodyPr/>
        <a:lstStyle/>
        <a:p>
          <a:endParaRPr lang="en-US"/>
        </a:p>
      </dgm:t>
    </dgm:pt>
    <dgm:pt modelId="{DD8057B7-4E3D-B745-8669-B4EE4BBCD567}" type="pres">
      <dgm:prSet presAssocID="{A70A04D7-EA9C-F843-BEFD-EBCE6E6FB631}" presName="hierChild4" presStyleCnt="0"/>
      <dgm:spPr/>
    </dgm:pt>
    <dgm:pt modelId="{E5465234-BFE9-6848-9CF6-38A1D4DD6239}" type="pres">
      <dgm:prSet presAssocID="{A70A04D7-EA9C-F843-BEFD-EBCE6E6FB631}" presName="hierChild5" presStyleCnt="0"/>
      <dgm:spPr/>
    </dgm:pt>
    <dgm:pt modelId="{4EBE6779-278F-4243-B7A7-40DE7AE1470A}" type="pres">
      <dgm:prSet presAssocID="{2F4A9DE3-2370-3746-8085-A3EDCCD712B2}" presName="Name37" presStyleLbl="parChTrans1D2" presStyleIdx="2" presStyleCnt="5"/>
      <dgm:spPr/>
      <dgm:t>
        <a:bodyPr/>
        <a:lstStyle/>
        <a:p>
          <a:endParaRPr lang="en-US"/>
        </a:p>
      </dgm:t>
    </dgm:pt>
    <dgm:pt modelId="{8C780D6B-7366-9348-BCAA-F04884702B33}" type="pres">
      <dgm:prSet presAssocID="{1B96882C-E536-2543-AF29-576EB08D4898}" presName="hierRoot2" presStyleCnt="0">
        <dgm:presLayoutVars>
          <dgm:hierBranch val="init"/>
        </dgm:presLayoutVars>
      </dgm:prSet>
      <dgm:spPr/>
    </dgm:pt>
    <dgm:pt modelId="{6972A6F2-D068-7540-B167-A6747EC3F562}" type="pres">
      <dgm:prSet presAssocID="{1B96882C-E536-2543-AF29-576EB08D4898}" presName="rootComposite" presStyleCnt="0"/>
      <dgm:spPr/>
    </dgm:pt>
    <dgm:pt modelId="{90579F43-49F1-3045-AFDD-DAAE7E38845D}" type="pres">
      <dgm:prSet presAssocID="{1B96882C-E536-2543-AF29-576EB08D4898}" presName="rootText" presStyleLbl="node2" presStyleIdx="2" presStyleCnt="3">
        <dgm:presLayoutVars>
          <dgm:chPref val="3"/>
        </dgm:presLayoutVars>
      </dgm:prSet>
      <dgm:spPr/>
      <dgm:t>
        <a:bodyPr/>
        <a:lstStyle/>
        <a:p>
          <a:endParaRPr lang="en-US"/>
        </a:p>
      </dgm:t>
    </dgm:pt>
    <dgm:pt modelId="{C1CA1650-B7C7-974B-859F-4AFE2CBB0063}" type="pres">
      <dgm:prSet presAssocID="{1B96882C-E536-2543-AF29-576EB08D4898}" presName="rootConnector" presStyleLbl="node2" presStyleIdx="2" presStyleCnt="3"/>
      <dgm:spPr/>
      <dgm:t>
        <a:bodyPr/>
        <a:lstStyle/>
        <a:p>
          <a:endParaRPr lang="en-US"/>
        </a:p>
      </dgm:t>
    </dgm:pt>
    <dgm:pt modelId="{705D4803-0197-8E4B-B292-1F80E10F0ABA}" type="pres">
      <dgm:prSet presAssocID="{1B96882C-E536-2543-AF29-576EB08D4898}" presName="hierChild4" presStyleCnt="0"/>
      <dgm:spPr/>
    </dgm:pt>
    <dgm:pt modelId="{20772E83-B6ED-F340-87EC-60F5C258EE27}" type="pres">
      <dgm:prSet presAssocID="{1B96882C-E536-2543-AF29-576EB08D4898}" presName="hierChild5" presStyleCnt="0"/>
      <dgm:spPr/>
    </dgm:pt>
    <dgm:pt modelId="{5B427794-CEB2-D04D-9FB1-899A86C5777D}" type="pres">
      <dgm:prSet presAssocID="{032EEED7-3886-B047-B3D0-A438F9CB18B9}" presName="hierChild3" presStyleCnt="0"/>
      <dgm:spPr/>
    </dgm:pt>
    <dgm:pt modelId="{168A835C-BFAE-D241-9FD0-818C17AA262D}" type="pres">
      <dgm:prSet presAssocID="{C96D0E79-7C0A-1A4D-B0E8-4466F5CDBB2F}" presName="Name111" presStyleLbl="parChTrans1D2" presStyleIdx="3" presStyleCnt="5"/>
      <dgm:spPr/>
      <dgm:t>
        <a:bodyPr/>
        <a:lstStyle/>
        <a:p>
          <a:endParaRPr lang="en-US"/>
        </a:p>
      </dgm:t>
    </dgm:pt>
    <dgm:pt modelId="{0792280A-321F-3448-BA18-92ECF234C728}" type="pres">
      <dgm:prSet presAssocID="{361DC8B0-2105-B742-BFB1-C08DC291DEFE}" presName="hierRoot3" presStyleCnt="0">
        <dgm:presLayoutVars>
          <dgm:hierBranch val="init"/>
        </dgm:presLayoutVars>
      </dgm:prSet>
      <dgm:spPr/>
    </dgm:pt>
    <dgm:pt modelId="{39E4DAEC-11DB-2D48-B393-4F612BE19EE7}" type="pres">
      <dgm:prSet presAssocID="{361DC8B0-2105-B742-BFB1-C08DC291DEFE}" presName="rootComposite3" presStyleCnt="0"/>
      <dgm:spPr/>
    </dgm:pt>
    <dgm:pt modelId="{5CD1969E-72AB-B24D-9F96-986C2F2CC63F}" type="pres">
      <dgm:prSet presAssocID="{361DC8B0-2105-B742-BFB1-C08DC291DEFE}" presName="rootText3" presStyleLbl="asst1" presStyleIdx="0" presStyleCnt="2">
        <dgm:presLayoutVars>
          <dgm:chPref val="3"/>
        </dgm:presLayoutVars>
      </dgm:prSet>
      <dgm:spPr/>
      <dgm:t>
        <a:bodyPr/>
        <a:lstStyle/>
        <a:p>
          <a:endParaRPr lang="en-US"/>
        </a:p>
      </dgm:t>
    </dgm:pt>
    <dgm:pt modelId="{5A0F2BD4-32DD-A34E-A365-42D5DC6F0D2E}" type="pres">
      <dgm:prSet presAssocID="{361DC8B0-2105-B742-BFB1-C08DC291DEFE}" presName="rootConnector3" presStyleLbl="asst1" presStyleIdx="0" presStyleCnt="2"/>
      <dgm:spPr/>
      <dgm:t>
        <a:bodyPr/>
        <a:lstStyle/>
        <a:p>
          <a:endParaRPr lang="en-US"/>
        </a:p>
      </dgm:t>
    </dgm:pt>
    <dgm:pt modelId="{EE9CEF17-8BB6-A644-83E6-8D21FCB37344}" type="pres">
      <dgm:prSet presAssocID="{361DC8B0-2105-B742-BFB1-C08DC291DEFE}" presName="hierChild6" presStyleCnt="0"/>
      <dgm:spPr/>
    </dgm:pt>
    <dgm:pt modelId="{B677DEEE-3146-3143-8C5F-17891A4773A8}" type="pres">
      <dgm:prSet presAssocID="{361DC8B0-2105-B742-BFB1-C08DC291DEFE}" presName="hierChild7" presStyleCnt="0"/>
      <dgm:spPr/>
    </dgm:pt>
    <dgm:pt modelId="{24BB1EB7-967D-5C4B-86F4-E47F5BB4F046}" type="pres">
      <dgm:prSet presAssocID="{076AE799-4B07-AE4C-B707-1162539E3409}" presName="Name111" presStyleLbl="parChTrans1D2" presStyleIdx="4" presStyleCnt="5"/>
      <dgm:spPr/>
    </dgm:pt>
    <dgm:pt modelId="{0CBBEDB6-368E-AE44-B71C-C98BC241BB57}" type="pres">
      <dgm:prSet presAssocID="{3D4D0E37-6013-B74D-A008-30F87DA82C65}" presName="hierRoot3" presStyleCnt="0">
        <dgm:presLayoutVars>
          <dgm:hierBranch val="init"/>
        </dgm:presLayoutVars>
      </dgm:prSet>
      <dgm:spPr/>
    </dgm:pt>
    <dgm:pt modelId="{C0B0494F-7398-AE42-98A9-1F679295C844}" type="pres">
      <dgm:prSet presAssocID="{3D4D0E37-6013-B74D-A008-30F87DA82C65}" presName="rootComposite3" presStyleCnt="0"/>
      <dgm:spPr/>
    </dgm:pt>
    <dgm:pt modelId="{7F13B800-584C-1F42-B60F-F12B873F12EA}" type="pres">
      <dgm:prSet presAssocID="{3D4D0E37-6013-B74D-A008-30F87DA82C65}" presName="rootText3" presStyleLbl="asst1" presStyleIdx="1" presStyleCnt="2">
        <dgm:presLayoutVars>
          <dgm:chPref val="3"/>
        </dgm:presLayoutVars>
      </dgm:prSet>
      <dgm:spPr/>
      <dgm:t>
        <a:bodyPr/>
        <a:lstStyle/>
        <a:p>
          <a:endParaRPr lang="en-US"/>
        </a:p>
      </dgm:t>
    </dgm:pt>
    <dgm:pt modelId="{FBE96957-9843-EA44-8DD6-A439D8BF718C}" type="pres">
      <dgm:prSet presAssocID="{3D4D0E37-6013-B74D-A008-30F87DA82C65}" presName="rootConnector3" presStyleLbl="asst1" presStyleIdx="1" presStyleCnt="2"/>
      <dgm:spPr/>
      <dgm:t>
        <a:bodyPr/>
        <a:lstStyle/>
        <a:p>
          <a:endParaRPr lang="en-US"/>
        </a:p>
      </dgm:t>
    </dgm:pt>
    <dgm:pt modelId="{C34EDCF1-DAD8-514B-8F8F-35560D9637C7}" type="pres">
      <dgm:prSet presAssocID="{3D4D0E37-6013-B74D-A008-30F87DA82C65}" presName="hierChild6" presStyleCnt="0"/>
      <dgm:spPr/>
    </dgm:pt>
    <dgm:pt modelId="{5B558FE6-751D-1045-AB20-6F7A716A2B48}" type="pres">
      <dgm:prSet presAssocID="{3D4D0E37-6013-B74D-A008-30F87DA82C65}" presName="hierChild7" presStyleCnt="0"/>
      <dgm:spPr/>
    </dgm:pt>
  </dgm:ptLst>
  <dgm:cxnLst>
    <dgm:cxn modelId="{F93FEF8D-D974-6646-9E42-3888895B519D}" type="presOf" srcId="{A70A04D7-EA9C-F843-BEFD-EBCE6E6FB631}" destId="{7ECC07AC-A5DC-1142-9D17-DCD8EC08E263}" srcOrd="1" destOrd="0" presId="urn:microsoft.com/office/officeart/2005/8/layout/orgChart1"/>
    <dgm:cxn modelId="{8147FB59-DA55-3C49-B5E1-79FDCE20C296}" srcId="{200C77A1-D6FA-D54B-9BB1-B91BD936D7E7}" destId="{032EEED7-3886-B047-B3D0-A438F9CB18B9}" srcOrd="0" destOrd="0" parTransId="{6744A512-7324-4A4F-9F8B-7D7FEC3C5375}" sibTransId="{5CD26A67-A1E3-3B41-B5F0-375803250186}"/>
    <dgm:cxn modelId="{8644AFA1-8EC2-D54A-8F99-5991718057F6}" srcId="{032EEED7-3886-B047-B3D0-A438F9CB18B9}" destId="{3D4D0E37-6013-B74D-A008-30F87DA82C65}" srcOrd="1" destOrd="0" parTransId="{076AE799-4B07-AE4C-B707-1162539E3409}" sibTransId="{E53335A2-0164-C745-A402-25B510129573}"/>
    <dgm:cxn modelId="{7474AF7C-51E4-8D49-8781-A2EF2C3F0B4A}" type="presOf" srcId="{1B96882C-E536-2543-AF29-576EB08D4898}" destId="{90579F43-49F1-3045-AFDD-DAAE7E38845D}" srcOrd="0" destOrd="0" presId="urn:microsoft.com/office/officeart/2005/8/layout/orgChart1"/>
    <dgm:cxn modelId="{339BE813-0F06-FF40-8284-A168A2C88E7D}" srcId="{032EEED7-3886-B047-B3D0-A438F9CB18B9}" destId="{A70A04D7-EA9C-F843-BEFD-EBCE6E6FB631}" srcOrd="3" destOrd="0" parTransId="{21C93D88-D909-C640-8EF1-5C52B8971A3D}" sibTransId="{1F2089C6-2369-A64D-9582-EF183D4711B4}"/>
    <dgm:cxn modelId="{72ABD0AB-D7BE-D944-BB39-38E8C9F8D8C9}" type="presOf" srcId="{21C93D88-D909-C640-8EF1-5C52B8971A3D}" destId="{0F9F94D9-F696-CB4E-A088-77DABF93C437}" srcOrd="0" destOrd="0" presId="urn:microsoft.com/office/officeart/2005/8/layout/orgChart1"/>
    <dgm:cxn modelId="{34974C1E-FCE2-134C-8CBD-C9CF66883617}" type="presOf" srcId="{941F57D5-A95E-FC43-80BA-4C30B09B779F}" destId="{044BA9E7-8305-2B4B-BA92-46540FCC1233}" srcOrd="0" destOrd="0" presId="urn:microsoft.com/office/officeart/2005/8/layout/orgChart1"/>
    <dgm:cxn modelId="{E0DD77D1-BFA3-9D45-8C45-287261012EFF}" type="presOf" srcId="{076AE799-4B07-AE4C-B707-1162539E3409}" destId="{24BB1EB7-967D-5C4B-86F4-E47F5BB4F046}" srcOrd="0" destOrd="0" presId="urn:microsoft.com/office/officeart/2005/8/layout/orgChart1"/>
    <dgm:cxn modelId="{7750A794-865A-CA44-BB66-01FBF83D3099}" type="presOf" srcId="{2F4A9DE3-2370-3746-8085-A3EDCCD712B2}" destId="{4EBE6779-278F-4243-B7A7-40DE7AE1470A}" srcOrd="0" destOrd="0" presId="urn:microsoft.com/office/officeart/2005/8/layout/orgChart1"/>
    <dgm:cxn modelId="{01DAF847-91DB-7441-961B-D10091B3C5B0}" type="presOf" srcId="{361DC8B0-2105-B742-BFB1-C08DC291DEFE}" destId="{5A0F2BD4-32DD-A34E-A365-42D5DC6F0D2E}" srcOrd="1" destOrd="0" presId="urn:microsoft.com/office/officeart/2005/8/layout/orgChart1"/>
    <dgm:cxn modelId="{42C2C2A6-4AE9-8140-B0ED-EEF82162AD54}" type="presOf" srcId="{C96D0E79-7C0A-1A4D-B0E8-4466F5CDBB2F}" destId="{168A835C-BFAE-D241-9FD0-818C17AA262D}" srcOrd="0" destOrd="0" presId="urn:microsoft.com/office/officeart/2005/8/layout/orgChart1"/>
    <dgm:cxn modelId="{7484DDDD-26A6-9D4B-A0F8-0D86230A7F92}" type="presOf" srcId="{3A891054-FD69-C94A-B347-21420FF864CD}" destId="{80457E74-F7A0-4A4D-8BF6-96084FB055CD}" srcOrd="0" destOrd="0" presId="urn:microsoft.com/office/officeart/2005/8/layout/orgChart1"/>
    <dgm:cxn modelId="{FC183F27-6601-0F4C-B437-286B624577C1}" type="presOf" srcId="{200C77A1-D6FA-D54B-9BB1-B91BD936D7E7}" destId="{43A07D6B-1DE9-0646-967E-91839C003467}" srcOrd="0" destOrd="0" presId="urn:microsoft.com/office/officeart/2005/8/layout/orgChart1"/>
    <dgm:cxn modelId="{19CD7787-5F10-594C-BBDA-B57C61592A9C}" type="presOf" srcId="{361DC8B0-2105-B742-BFB1-C08DC291DEFE}" destId="{5CD1969E-72AB-B24D-9F96-986C2F2CC63F}" srcOrd="0" destOrd="0" presId="urn:microsoft.com/office/officeart/2005/8/layout/orgChart1"/>
    <dgm:cxn modelId="{A1B5575F-4EC2-4849-8D69-34FB1FF16F13}" type="presOf" srcId="{3A891054-FD69-C94A-B347-21420FF864CD}" destId="{7B6D51E5-AFC5-D549-8DED-39A8A64E87D2}" srcOrd="1" destOrd="0" presId="urn:microsoft.com/office/officeart/2005/8/layout/orgChart1"/>
    <dgm:cxn modelId="{5C95D232-7967-7B42-9E05-EEA84E755EF8}" srcId="{032EEED7-3886-B047-B3D0-A438F9CB18B9}" destId="{3A891054-FD69-C94A-B347-21420FF864CD}" srcOrd="2" destOrd="0" parTransId="{941F57D5-A95E-FC43-80BA-4C30B09B779F}" sibTransId="{D740D79F-435A-124C-9D34-4105A882C1CD}"/>
    <dgm:cxn modelId="{A15C3C21-740F-BF44-8890-9F054574915F}" type="presOf" srcId="{1B96882C-E536-2543-AF29-576EB08D4898}" destId="{C1CA1650-B7C7-974B-859F-4AFE2CBB0063}" srcOrd="1" destOrd="0" presId="urn:microsoft.com/office/officeart/2005/8/layout/orgChart1"/>
    <dgm:cxn modelId="{083DBB23-86FE-6D4B-9E60-717060BF3E61}" srcId="{032EEED7-3886-B047-B3D0-A438F9CB18B9}" destId="{361DC8B0-2105-B742-BFB1-C08DC291DEFE}" srcOrd="0" destOrd="0" parTransId="{C96D0E79-7C0A-1A4D-B0E8-4466F5CDBB2F}" sibTransId="{31306BAA-6EB4-F24E-8D1E-0CE264250AF2}"/>
    <dgm:cxn modelId="{2A98D838-75A0-8248-8F1E-5F54FA882833}" type="presOf" srcId="{A70A04D7-EA9C-F843-BEFD-EBCE6E6FB631}" destId="{511E4168-0A1E-6741-BA89-78F7C76C4C91}" srcOrd="0" destOrd="0" presId="urn:microsoft.com/office/officeart/2005/8/layout/orgChart1"/>
    <dgm:cxn modelId="{1050CF68-CBA0-FB4B-8E8D-14EF5CBA0F68}" type="presOf" srcId="{3D4D0E37-6013-B74D-A008-30F87DA82C65}" destId="{FBE96957-9843-EA44-8DD6-A439D8BF718C}" srcOrd="1" destOrd="0" presId="urn:microsoft.com/office/officeart/2005/8/layout/orgChart1"/>
    <dgm:cxn modelId="{1F82DDF9-76BB-D847-AFCE-35B7A298C099}" srcId="{032EEED7-3886-B047-B3D0-A438F9CB18B9}" destId="{1B96882C-E536-2543-AF29-576EB08D4898}" srcOrd="4" destOrd="0" parTransId="{2F4A9DE3-2370-3746-8085-A3EDCCD712B2}" sibTransId="{F489CF7D-F000-984B-9392-F70B2EE5A3CA}"/>
    <dgm:cxn modelId="{0EC2BFE8-6A46-3C40-9C59-089FE10F5608}" type="presOf" srcId="{032EEED7-3886-B047-B3D0-A438F9CB18B9}" destId="{7376E80E-9EF2-7A4C-A99F-ADDAFAFC3F54}" srcOrd="1" destOrd="0" presId="urn:microsoft.com/office/officeart/2005/8/layout/orgChart1"/>
    <dgm:cxn modelId="{11FA1F09-821C-CF4A-A19C-216D75EF9F49}" type="presOf" srcId="{3D4D0E37-6013-B74D-A008-30F87DA82C65}" destId="{7F13B800-584C-1F42-B60F-F12B873F12EA}" srcOrd="0" destOrd="0" presId="urn:microsoft.com/office/officeart/2005/8/layout/orgChart1"/>
    <dgm:cxn modelId="{86B60DE8-7B25-124A-8708-C62E912D9D4A}" type="presOf" srcId="{032EEED7-3886-B047-B3D0-A438F9CB18B9}" destId="{DFDBE26A-2F21-0847-A011-D8BBCAFFAA45}" srcOrd="0" destOrd="0" presId="urn:microsoft.com/office/officeart/2005/8/layout/orgChart1"/>
    <dgm:cxn modelId="{6607D023-A967-734D-B2F4-1D2BC135EF75}" type="presParOf" srcId="{43A07D6B-1DE9-0646-967E-91839C003467}" destId="{E0DD19F1-D696-0647-A409-6ADAF1FF6832}" srcOrd="0" destOrd="0" presId="urn:microsoft.com/office/officeart/2005/8/layout/orgChart1"/>
    <dgm:cxn modelId="{D53FCF54-7198-A744-8F52-BE688343563B}" type="presParOf" srcId="{E0DD19F1-D696-0647-A409-6ADAF1FF6832}" destId="{154FF519-8CB5-194C-A827-1159E668B6F0}" srcOrd="0" destOrd="0" presId="urn:microsoft.com/office/officeart/2005/8/layout/orgChart1"/>
    <dgm:cxn modelId="{6B021FCB-E51B-F548-AE31-21655B61585E}" type="presParOf" srcId="{154FF519-8CB5-194C-A827-1159E668B6F0}" destId="{DFDBE26A-2F21-0847-A011-D8BBCAFFAA45}" srcOrd="0" destOrd="0" presId="urn:microsoft.com/office/officeart/2005/8/layout/orgChart1"/>
    <dgm:cxn modelId="{3D5CB097-3ED2-E34C-9BED-994C1FB21C72}" type="presParOf" srcId="{154FF519-8CB5-194C-A827-1159E668B6F0}" destId="{7376E80E-9EF2-7A4C-A99F-ADDAFAFC3F54}" srcOrd="1" destOrd="0" presId="urn:microsoft.com/office/officeart/2005/8/layout/orgChart1"/>
    <dgm:cxn modelId="{F334E950-0053-5641-913E-C0C60E58FF2E}" type="presParOf" srcId="{E0DD19F1-D696-0647-A409-6ADAF1FF6832}" destId="{96743CC9-324C-FA48-89C4-70AA81811577}" srcOrd="1" destOrd="0" presId="urn:microsoft.com/office/officeart/2005/8/layout/orgChart1"/>
    <dgm:cxn modelId="{2D7B66A5-20CA-7945-A001-805082BE2FCA}" type="presParOf" srcId="{96743CC9-324C-FA48-89C4-70AA81811577}" destId="{044BA9E7-8305-2B4B-BA92-46540FCC1233}" srcOrd="0" destOrd="0" presId="urn:microsoft.com/office/officeart/2005/8/layout/orgChart1"/>
    <dgm:cxn modelId="{A928F2A0-144E-5D4B-82B2-A7B0D1736E51}" type="presParOf" srcId="{96743CC9-324C-FA48-89C4-70AA81811577}" destId="{244EBD99-580C-BA41-A88C-A133B4FA6CE9}" srcOrd="1" destOrd="0" presId="urn:microsoft.com/office/officeart/2005/8/layout/orgChart1"/>
    <dgm:cxn modelId="{26637506-4FD2-EA49-B65E-89C88F29A5AF}" type="presParOf" srcId="{244EBD99-580C-BA41-A88C-A133B4FA6CE9}" destId="{DA04E08C-3450-8647-A5DF-51F44F04BE98}" srcOrd="0" destOrd="0" presId="urn:microsoft.com/office/officeart/2005/8/layout/orgChart1"/>
    <dgm:cxn modelId="{FA09A442-96F2-0647-8981-09D567E3B48B}" type="presParOf" srcId="{DA04E08C-3450-8647-A5DF-51F44F04BE98}" destId="{80457E74-F7A0-4A4D-8BF6-96084FB055CD}" srcOrd="0" destOrd="0" presId="urn:microsoft.com/office/officeart/2005/8/layout/orgChart1"/>
    <dgm:cxn modelId="{275B7CD0-B792-1148-9BD9-626B14CD54DB}" type="presParOf" srcId="{DA04E08C-3450-8647-A5DF-51F44F04BE98}" destId="{7B6D51E5-AFC5-D549-8DED-39A8A64E87D2}" srcOrd="1" destOrd="0" presId="urn:microsoft.com/office/officeart/2005/8/layout/orgChart1"/>
    <dgm:cxn modelId="{DDB06650-C11F-E74E-928D-66BC007A25E0}" type="presParOf" srcId="{244EBD99-580C-BA41-A88C-A133B4FA6CE9}" destId="{589E0D65-94A4-5D41-9E2C-1C90CD628624}" srcOrd="1" destOrd="0" presId="urn:microsoft.com/office/officeart/2005/8/layout/orgChart1"/>
    <dgm:cxn modelId="{5C31E42D-B346-DA46-8506-75BF0DCEF8C0}" type="presParOf" srcId="{244EBD99-580C-BA41-A88C-A133B4FA6CE9}" destId="{BC217A83-5512-544F-9A2B-5C5BEC7EC5FE}" srcOrd="2" destOrd="0" presId="urn:microsoft.com/office/officeart/2005/8/layout/orgChart1"/>
    <dgm:cxn modelId="{00686129-0060-EB4F-877C-84E0F2BCB77C}" type="presParOf" srcId="{96743CC9-324C-FA48-89C4-70AA81811577}" destId="{0F9F94D9-F696-CB4E-A088-77DABF93C437}" srcOrd="2" destOrd="0" presId="urn:microsoft.com/office/officeart/2005/8/layout/orgChart1"/>
    <dgm:cxn modelId="{AFA22C51-8E65-9A48-876E-109CEBAC5096}" type="presParOf" srcId="{96743CC9-324C-FA48-89C4-70AA81811577}" destId="{9813E1F7-7F15-3F4D-B164-973232B2B544}" srcOrd="3" destOrd="0" presId="urn:microsoft.com/office/officeart/2005/8/layout/orgChart1"/>
    <dgm:cxn modelId="{EE162771-1A46-1042-A32F-437CBCC8019E}" type="presParOf" srcId="{9813E1F7-7F15-3F4D-B164-973232B2B544}" destId="{37E1E0F1-3F1D-984C-8C05-98C8B2718EEB}" srcOrd="0" destOrd="0" presId="urn:microsoft.com/office/officeart/2005/8/layout/orgChart1"/>
    <dgm:cxn modelId="{745C4C7E-1C9F-BF45-8CCC-3DBA62D1E18B}" type="presParOf" srcId="{37E1E0F1-3F1D-984C-8C05-98C8B2718EEB}" destId="{511E4168-0A1E-6741-BA89-78F7C76C4C91}" srcOrd="0" destOrd="0" presId="urn:microsoft.com/office/officeart/2005/8/layout/orgChart1"/>
    <dgm:cxn modelId="{6E0CB3C6-D05D-8740-A184-0AA998944ACF}" type="presParOf" srcId="{37E1E0F1-3F1D-984C-8C05-98C8B2718EEB}" destId="{7ECC07AC-A5DC-1142-9D17-DCD8EC08E263}" srcOrd="1" destOrd="0" presId="urn:microsoft.com/office/officeart/2005/8/layout/orgChart1"/>
    <dgm:cxn modelId="{CB1D1417-C5D0-6546-BF64-AD8FA24C76F0}" type="presParOf" srcId="{9813E1F7-7F15-3F4D-B164-973232B2B544}" destId="{DD8057B7-4E3D-B745-8669-B4EE4BBCD567}" srcOrd="1" destOrd="0" presId="urn:microsoft.com/office/officeart/2005/8/layout/orgChart1"/>
    <dgm:cxn modelId="{262EC842-EFE3-7643-86CA-D50F1AD60F67}" type="presParOf" srcId="{9813E1F7-7F15-3F4D-B164-973232B2B544}" destId="{E5465234-BFE9-6848-9CF6-38A1D4DD6239}" srcOrd="2" destOrd="0" presId="urn:microsoft.com/office/officeart/2005/8/layout/orgChart1"/>
    <dgm:cxn modelId="{CBAD848E-BA6F-1E4E-AF7B-BA3437066C4C}" type="presParOf" srcId="{96743CC9-324C-FA48-89C4-70AA81811577}" destId="{4EBE6779-278F-4243-B7A7-40DE7AE1470A}" srcOrd="4" destOrd="0" presId="urn:microsoft.com/office/officeart/2005/8/layout/orgChart1"/>
    <dgm:cxn modelId="{C51A9BDC-7FC0-C44E-BD7D-73F388AE5269}" type="presParOf" srcId="{96743CC9-324C-FA48-89C4-70AA81811577}" destId="{8C780D6B-7366-9348-BCAA-F04884702B33}" srcOrd="5" destOrd="0" presId="urn:microsoft.com/office/officeart/2005/8/layout/orgChart1"/>
    <dgm:cxn modelId="{BB51FA85-9758-EA4A-9442-EA3CFFB41D91}" type="presParOf" srcId="{8C780D6B-7366-9348-BCAA-F04884702B33}" destId="{6972A6F2-D068-7540-B167-A6747EC3F562}" srcOrd="0" destOrd="0" presId="urn:microsoft.com/office/officeart/2005/8/layout/orgChart1"/>
    <dgm:cxn modelId="{23CDCC86-0C81-9240-AFBF-63D7DA0AD02A}" type="presParOf" srcId="{6972A6F2-D068-7540-B167-A6747EC3F562}" destId="{90579F43-49F1-3045-AFDD-DAAE7E38845D}" srcOrd="0" destOrd="0" presId="urn:microsoft.com/office/officeart/2005/8/layout/orgChart1"/>
    <dgm:cxn modelId="{BD8A7576-70F8-944F-9284-C419239A57CB}" type="presParOf" srcId="{6972A6F2-D068-7540-B167-A6747EC3F562}" destId="{C1CA1650-B7C7-974B-859F-4AFE2CBB0063}" srcOrd="1" destOrd="0" presId="urn:microsoft.com/office/officeart/2005/8/layout/orgChart1"/>
    <dgm:cxn modelId="{52210293-70B5-2F44-B65A-6F06BADB4F53}" type="presParOf" srcId="{8C780D6B-7366-9348-BCAA-F04884702B33}" destId="{705D4803-0197-8E4B-B292-1F80E10F0ABA}" srcOrd="1" destOrd="0" presId="urn:microsoft.com/office/officeart/2005/8/layout/orgChart1"/>
    <dgm:cxn modelId="{3CF6BE30-96E8-8C48-BEEF-32B388795591}" type="presParOf" srcId="{8C780D6B-7366-9348-BCAA-F04884702B33}" destId="{20772E83-B6ED-F340-87EC-60F5C258EE27}" srcOrd="2" destOrd="0" presId="urn:microsoft.com/office/officeart/2005/8/layout/orgChart1"/>
    <dgm:cxn modelId="{A3D1F30D-5353-524B-8973-A6B734CC9FAD}" type="presParOf" srcId="{E0DD19F1-D696-0647-A409-6ADAF1FF6832}" destId="{5B427794-CEB2-D04D-9FB1-899A86C5777D}" srcOrd="2" destOrd="0" presId="urn:microsoft.com/office/officeart/2005/8/layout/orgChart1"/>
    <dgm:cxn modelId="{6B618F90-CA13-5C4F-8A0E-16AEC5B30906}" type="presParOf" srcId="{5B427794-CEB2-D04D-9FB1-899A86C5777D}" destId="{168A835C-BFAE-D241-9FD0-818C17AA262D}" srcOrd="0" destOrd="0" presId="urn:microsoft.com/office/officeart/2005/8/layout/orgChart1"/>
    <dgm:cxn modelId="{E806A9A4-FA39-4B47-B421-6EE7B784891D}" type="presParOf" srcId="{5B427794-CEB2-D04D-9FB1-899A86C5777D}" destId="{0792280A-321F-3448-BA18-92ECF234C728}" srcOrd="1" destOrd="0" presId="urn:microsoft.com/office/officeart/2005/8/layout/orgChart1"/>
    <dgm:cxn modelId="{A6A59F0E-D391-7B46-A556-5C544484F660}" type="presParOf" srcId="{0792280A-321F-3448-BA18-92ECF234C728}" destId="{39E4DAEC-11DB-2D48-B393-4F612BE19EE7}" srcOrd="0" destOrd="0" presId="urn:microsoft.com/office/officeart/2005/8/layout/orgChart1"/>
    <dgm:cxn modelId="{CAAA4B2B-1F51-A845-88E0-C12405ADD7FF}" type="presParOf" srcId="{39E4DAEC-11DB-2D48-B393-4F612BE19EE7}" destId="{5CD1969E-72AB-B24D-9F96-986C2F2CC63F}" srcOrd="0" destOrd="0" presId="urn:microsoft.com/office/officeart/2005/8/layout/orgChart1"/>
    <dgm:cxn modelId="{858F3566-CA3E-E644-AA8E-BAEFE23FEDC7}" type="presParOf" srcId="{39E4DAEC-11DB-2D48-B393-4F612BE19EE7}" destId="{5A0F2BD4-32DD-A34E-A365-42D5DC6F0D2E}" srcOrd="1" destOrd="0" presId="urn:microsoft.com/office/officeart/2005/8/layout/orgChart1"/>
    <dgm:cxn modelId="{DE341590-3750-1845-941F-7F80D759CEB8}" type="presParOf" srcId="{0792280A-321F-3448-BA18-92ECF234C728}" destId="{EE9CEF17-8BB6-A644-83E6-8D21FCB37344}" srcOrd="1" destOrd="0" presId="urn:microsoft.com/office/officeart/2005/8/layout/orgChart1"/>
    <dgm:cxn modelId="{A2BBE9FA-7D22-EE4C-AD98-60529BD09262}" type="presParOf" srcId="{0792280A-321F-3448-BA18-92ECF234C728}" destId="{B677DEEE-3146-3143-8C5F-17891A4773A8}" srcOrd="2" destOrd="0" presId="urn:microsoft.com/office/officeart/2005/8/layout/orgChart1"/>
    <dgm:cxn modelId="{EAD3D744-112B-774F-85CF-56FA4B348E32}" type="presParOf" srcId="{5B427794-CEB2-D04D-9FB1-899A86C5777D}" destId="{24BB1EB7-967D-5C4B-86F4-E47F5BB4F046}" srcOrd="2" destOrd="0" presId="urn:microsoft.com/office/officeart/2005/8/layout/orgChart1"/>
    <dgm:cxn modelId="{15B630A2-54CB-4D42-98AA-DCDC6936CEB1}" type="presParOf" srcId="{5B427794-CEB2-D04D-9FB1-899A86C5777D}" destId="{0CBBEDB6-368E-AE44-B71C-C98BC241BB57}" srcOrd="3" destOrd="0" presId="urn:microsoft.com/office/officeart/2005/8/layout/orgChart1"/>
    <dgm:cxn modelId="{95AF7056-A37B-D046-8FA3-660AB70A4E21}" type="presParOf" srcId="{0CBBEDB6-368E-AE44-B71C-C98BC241BB57}" destId="{C0B0494F-7398-AE42-98A9-1F679295C844}" srcOrd="0" destOrd="0" presId="urn:microsoft.com/office/officeart/2005/8/layout/orgChart1"/>
    <dgm:cxn modelId="{711A0C4C-ED54-474A-ACC8-DFD3397A9217}" type="presParOf" srcId="{C0B0494F-7398-AE42-98A9-1F679295C844}" destId="{7F13B800-584C-1F42-B60F-F12B873F12EA}" srcOrd="0" destOrd="0" presId="urn:microsoft.com/office/officeart/2005/8/layout/orgChart1"/>
    <dgm:cxn modelId="{8EE5F1F9-7633-9649-81D5-22BD97040C67}" type="presParOf" srcId="{C0B0494F-7398-AE42-98A9-1F679295C844}" destId="{FBE96957-9843-EA44-8DD6-A439D8BF718C}" srcOrd="1" destOrd="0" presId="urn:microsoft.com/office/officeart/2005/8/layout/orgChart1"/>
    <dgm:cxn modelId="{56C019CA-C356-F34C-B843-209560F13D45}" type="presParOf" srcId="{0CBBEDB6-368E-AE44-B71C-C98BC241BB57}" destId="{C34EDCF1-DAD8-514B-8F8F-35560D9637C7}" srcOrd="1" destOrd="0" presId="urn:microsoft.com/office/officeart/2005/8/layout/orgChart1"/>
    <dgm:cxn modelId="{EE17D75C-8937-2646-88C7-FE2C7A0BEA2F}" type="presParOf" srcId="{0CBBEDB6-368E-AE44-B71C-C98BC241BB57}" destId="{5B558FE6-751D-1045-AB20-6F7A716A2B4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D8D941E-36D7-A440-9E7F-CB48B08B1E3F}" type="doc">
      <dgm:prSet loTypeId="urn:microsoft.com/office/officeart/2005/8/layout/orgChart1" loCatId="" qsTypeId="urn:microsoft.com/office/officeart/2005/8/quickstyle/simple4" qsCatId="simple" csTypeId="urn:microsoft.com/office/officeart/2005/8/colors/accent1_2" csCatId="accent1" phldr="1"/>
      <dgm:spPr/>
      <dgm:t>
        <a:bodyPr/>
        <a:lstStyle/>
        <a:p>
          <a:endParaRPr lang="en-US"/>
        </a:p>
      </dgm:t>
    </dgm:pt>
    <dgm:pt modelId="{BEADF1C8-7860-9448-8C3C-A8582E3BA308}">
      <dgm:prSet phldrT="[Text]"/>
      <dgm:spPr/>
      <dgm:t>
        <a:bodyPr/>
        <a:lstStyle/>
        <a:p>
          <a:r>
            <a:rPr lang="en-US" dirty="0" smtClean="0"/>
            <a:t>Progressivism</a:t>
          </a:r>
          <a:endParaRPr lang="en-US" dirty="0"/>
        </a:p>
      </dgm:t>
    </dgm:pt>
    <dgm:pt modelId="{46DACD75-E0EC-E444-AE3E-6B91D80D9704}" type="parTrans" cxnId="{1609CF98-5366-C344-A8BA-6C5A148D3380}">
      <dgm:prSet/>
      <dgm:spPr/>
      <dgm:t>
        <a:bodyPr/>
        <a:lstStyle/>
        <a:p>
          <a:endParaRPr lang="en-US"/>
        </a:p>
      </dgm:t>
    </dgm:pt>
    <dgm:pt modelId="{DB2272EE-5956-6E49-BD9A-FBEB9AB22BC3}" type="sibTrans" cxnId="{1609CF98-5366-C344-A8BA-6C5A148D3380}">
      <dgm:prSet/>
      <dgm:spPr/>
      <dgm:t>
        <a:bodyPr/>
        <a:lstStyle/>
        <a:p>
          <a:endParaRPr lang="en-US"/>
        </a:p>
      </dgm:t>
    </dgm:pt>
    <dgm:pt modelId="{8F28F8B9-AC20-F74D-9470-30E5F7675EC9}">
      <dgm:prSet phldrT="[Text]"/>
      <dgm:spPr/>
      <dgm:t>
        <a:bodyPr/>
        <a:lstStyle/>
        <a:p>
          <a:r>
            <a:rPr lang="en-US" dirty="0" smtClean="0"/>
            <a:t>The Social Gospel</a:t>
          </a:r>
          <a:endParaRPr lang="en-US" dirty="0"/>
        </a:p>
      </dgm:t>
    </dgm:pt>
    <dgm:pt modelId="{35726CCD-8D09-B446-AD30-9B5A2980E207}" type="parTrans" cxnId="{D8DD2C5D-5F76-E649-B51B-A64377CA8E28}">
      <dgm:prSet/>
      <dgm:spPr/>
      <dgm:t>
        <a:bodyPr/>
        <a:lstStyle/>
        <a:p>
          <a:endParaRPr lang="en-US"/>
        </a:p>
      </dgm:t>
    </dgm:pt>
    <dgm:pt modelId="{625A5997-8793-C74A-8D0C-2ED6F6F540CE}" type="sibTrans" cxnId="{D8DD2C5D-5F76-E649-B51B-A64377CA8E28}">
      <dgm:prSet/>
      <dgm:spPr/>
      <dgm:t>
        <a:bodyPr/>
        <a:lstStyle/>
        <a:p>
          <a:endParaRPr lang="en-US"/>
        </a:p>
      </dgm:t>
    </dgm:pt>
    <dgm:pt modelId="{DCBF607F-320D-384F-973C-BF76111CF9DE}">
      <dgm:prSet phldrT="[Text]"/>
      <dgm:spPr/>
      <dgm:t>
        <a:bodyPr/>
        <a:lstStyle/>
        <a:p>
          <a:r>
            <a:rPr lang="en-US" dirty="0" smtClean="0"/>
            <a:t>Interventionist Economic Science</a:t>
          </a:r>
          <a:endParaRPr lang="en-US" dirty="0"/>
        </a:p>
      </dgm:t>
    </dgm:pt>
    <dgm:pt modelId="{86481D2A-5D6B-6041-971F-1B75CC4A6A8A}" type="parTrans" cxnId="{0FE6147D-6C6D-6E48-921D-5E4648CA1877}">
      <dgm:prSet/>
      <dgm:spPr/>
      <dgm:t>
        <a:bodyPr/>
        <a:lstStyle/>
        <a:p>
          <a:endParaRPr lang="en-US"/>
        </a:p>
      </dgm:t>
    </dgm:pt>
    <dgm:pt modelId="{8FBFD169-98A6-4C4C-9E47-399682396F6E}" type="sibTrans" cxnId="{0FE6147D-6C6D-6E48-921D-5E4648CA1877}">
      <dgm:prSet/>
      <dgm:spPr/>
      <dgm:t>
        <a:bodyPr/>
        <a:lstStyle/>
        <a:p>
          <a:endParaRPr lang="en-US"/>
        </a:p>
      </dgm:t>
    </dgm:pt>
    <dgm:pt modelId="{6CCBCB75-006D-6D41-8119-2C228141BDEA}">
      <dgm:prSet phldrT="[Text]"/>
      <dgm:spPr/>
      <dgm:t>
        <a:bodyPr/>
        <a:lstStyle/>
        <a:p>
          <a:r>
            <a:rPr lang="en-US" dirty="0" smtClean="0"/>
            <a:t>4</a:t>
          </a:r>
          <a:r>
            <a:rPr lang="en-US" baseline="30000" dirty="0" smtClean="0"/>
            <a:t>th</a:t>
          </a:r>
          <a:r>
            <a:rPr lang="en-US" dirty="0" smtClean="0"/>
            <a:t> Branch of Government</a:t>
          </a:r>
          <a:endParaRPr lang="en-US" dirty="0"/>
        </a:p>
      </dgm:t>
    </dgm:pt>
    <dgm:pt modelId="{10D3C110-16C9-3D48-9865-FA53F0093D61}" type="parTrans" cxnId="{AF89F2A4-6741-394D-A8CE-D648FB1F4AA5}">
      <dgm:prSet/>
      <dgm:spPr/>
      <dgm:t>
        <a:bodyPr/>
        <a:lstStyle/>
        <a:p>
          <a:endParaRPr lang="en-US"/>
        </a:p>
      </dgm:t>
    </dgm:pt>
    <dgm:pt modelId="{4CA00D92-292A-A74E-94E6-5FFB3F354A02}" type="sibTrans" cxnId="{AF89F2A4-6741-394D-A8CE-D648FB1F4AA5}">
      <dgm:prSet/>
      <dgm:spPr/>
      <dgm:t>
        <a:bodyPr/>
        <a:lstStyle/>
        <a:p>
          <a:endParaRPr lang="en-US"/>
        </a:p>
      </dgm:t>
    </dgm:pt>
    <dgm:pt modelId="{AC016969-0713-7B4F-B74B-BAF29BDA698E}">
      <dgm:prSet/>
      <dgm:spPr/>
      <dgm:t>
        <a:bodyPr/>
        <a:lstStyle/>
        <a:p>
          <a:r>
            <a:rPr lang="en-US" dirty="0" smtClean="0"/>
            <a:t>Legal Realism</a:t>
          </a:r>
          <a:endParaRPr lang="en-US" dirty="0"/>
        </a:p>
      </dgm:t>
    </dgm:pt>
    <dgm:pt modelId="{22A400D3-748A-BD42-A487-721DABC97328}" type="parTrans" cxnId="{B90DCFB5-E2A9-4A43-8B7E-607EADB8C4E8}">
      <dgm:prSet/>
      <dgm:spPr/>
    </dgm:pt>
    <dgm:pt modelId="{57EBF4D8-2A36-9540-842E-C9E12F29A44E}" type="sibTrans" cxnId="{B90DCFB5-E2A9-4A43-8B7E-607EADB8C4E8}">
      <dgm:prSet/>
      <dgm:spPr/>
    </dgm:pt>
    <dgm:pt modelId="{EA51F761-A830-4940-8C25-619A5632D343}" type="pres">
      <dgm:prSet presAssocID="{8D8D941E-36D7-A440-9E7F-CB48B08B1E3F}" presName="hierChild1" presStyleCnt="0">
        <dgm:presLayoutVars>
          <dgm:orgChart val="1"/>
          <dgm:chPref val="1"/>
          <dgm:dir/>
          <dgm:animOne val="branch"/>
          <dgm:animLvl val="lvl"/>
          <dgm:resizeHandles/>
        </dgm:presLayoutVars>
      </dgm:prSet>
      <dgm:spPr/>
      <dgm:t>
        <a:bodyPr/>
        <a:lstStyle/>
        <a:p>
          <a:endParaRPr lang="en-US"/>
        </a:p>
      </dgm:t>
    </dgm:pt>
    <dgm:pt modelId="{07036627-B7BD-444F-8D2E-867BC2D1BEA1}" type="pres">
      <dgm:prSet presAssocID="{BEADF1C8-7860-9448-8C3C-A8582E3BA308}" presName="hierRoot1" presStyleCnt="0">
        <dgm:presLayoutVars>
          <dgm:hierBranch val="init"/>
        </dgm:presLayoutVars>
      </dgm:prSet>
      <dgm:spPr/>
    </dgm:pt>
    <dgm:pt modelId="{CEDFBAD1-943B-FB48-BE73-9E69FDFB355D}" type="pres">
      <dgm:prSet presAssocID="{BEADF1C8-7860-9448-8C3C-A8582E3BA308}" presName="rootComposite1" presStyleCnt="0"/>
      <dgm:spPr/>
    </dgm:pt>
    <dgm:pt modelId="{FBF91C15-B7FB-E24F-8CD7-3E4FDD50AD2B}" type="pres">
      <dgm:prSet presAssocID="{BEADF1C8-7860-9448-8C3C-A8582E3BA308}" presName="rootText1" presStyleLbl="node0" presStyleIdx="0" presStyleCnt="1">
        <dgm:presLayoutVars>
          <dgm:chPref val="3"/>
        </dgm:presLayoutVars>
      </dgm:prSet>
      <dgm:spPr/>
      <dgm:t>
        <a:bodyPr/>
        <a:lstStyle/>
        <a:p>
          <a:endParaRPr lang="en-US"/>
        </a:p>
      </dgm:t>
    </dgm:pt>
    <dgm:pt modelId="{5063519E-F02C-0C47-A4E1-AD348528965E}" type="pres">
      <dgm:prSet presAssocID="{BEADF1C8-7860-9448-8C3C-A8582E3BA308}" presName="rootConnector1" presStyleLbl="node1" presStyleIdx="0" presStyleCnt="0"/>
      <dgm:spPr/>
      <dgm:t>
        <a:bodyPr/>
        <a:lstStyle/>
        <a:p>
          <a:endParaRPr lang="en-US"/>
        </a:p>
      </dgm:t>
    </dgm:pt>
    <dgm:pt modelId="{CA77069C-5D39-E647-9A5B-819B93111150}" type="pres">
      <dgm:prSet presAssocID="{BEADF1C8-7860-9448-8C3C-A8582E3BA308}" presName="hierChild2" presStyleCnt="0"/>
      <dgm:spPr/>
    </dgm:pt>
    <dgm:pt modelId="{5BEBEE88-07AC-984F-88A0-BA4E542D10F1}" type="pres">
      <dgm:prSet presAssocID="{35726CCD-8D09-B446-AD30-9B5A2980E207}" presName="Name37" presStyleLbl="parChTrans1D2" presStyleIdx="0" presStyleCnt="4"/>
      <dgm:spPr/>
      <dgm:t>
        <a:bodyPr/>
        <a:lstStyle/>
        <a:p>
          <a:endParaRPr lang="en-US"/>
        </a:p>
      </dgm:t>
    </dgm:pt>
    <dgm:pt modelId="{27C4E546-2245-364C-899B-B40FA5395134}" type="pres">
      <dgm:prSet presAssocID="{8F28F8B9-AC20-F74D-9470-30E5F7675EC9}" presName="hierRoot2" presStyleCnt="0">
        <dgm:presLayoutVars>
          <dgm:hierBranch val="init"/>
        </dgm:presLayoutVars>
      </dgm:prSet>
      <dgm:spPr/>
    </dgm:pt>
    <dgm:pt modelId="{58667AA2-9AAC-C34E-BEA5-7D9CB5AA6F00}" type="pres">
      <dgm:prSet presAssocID="{8F28F8B9-AC20-F74D-9470-30E5F7675EC9}" presName="rootComposite" presStyleCnt="0"/>
      <dgm:spPr/>
    </dgm:pt>
    <dgm:pt modelId="{A0ADF22E-0703-4A46-B14A-4DBDD9CCB6AC}" type="pres">
      <dgm:prSet presAssocID="{8F28F8B9-AC20-F74D-9470-30E5F7675EC9}" presName="rootText" presStyleLbl="node2" presStyleIdx="0" presStyleCnt="4">
        <dgm:presLayoutVars>
          <dgm:chPref val="3"/>
        </dgm:presLayoutVars>
      </dgm:prSet>
      <dgm:spPr/>
      <dgm:t>
        <a:bodyPr/>
        <a:lstStyle/>
        <a:p>
          <a:endParaRPr lang="en-US"/>
        </a:p>
      </dgm:t>
    </dgm:pt>
    <dgm:pt modelId="{41BD9E19-C8AF-7E44-B6BA-54E460ED1F01}" type="pres">
      <dgm:prSet presAssocID="{8F28F8B9-AC20-F74D-9470-30E5F7675EC9}" presName="rootConnector" presStyleLbl="node2" presStyleIdx="0" presStyleCnt="4"/>
      <dgm:spPr/>
      <dgm:t>
        <a:bodyPr/>
        <a:lstStyle/>
        <a:p>
          <a:endParaRPr lang="en-US"/>
        </a:p>
      </dgm:t>
    </dgm:pt>
    <dgm:pt modelId="{E081E15B-7B77-EC41-8E99-5FFEA02CE457}" type="pres">
      <dgm:prSet presAssocID="{8F28F8B9-AC20-F74D-9470-30E5F7675EC9}" presName="hierChild4" presStyleCnt="0"/>
      <dgm:spPr/>
    </dgm:pt>
    <dgm:pt modelId="{22EDA910-4E90-5442-A637-46AF6CEA43B7}" type="pres">
      <dgm:prSet presAssocID="{8F28F8B9-AC20-F74D-9470-30E5F7675EC9}" presName="hierChild5" presStyleCnt="0"/>
      <dgm:spPr/>
    </dgm:pt>
    <dgm:pt modelId="{00CE9AB0-80F4-B747-891A-B65521645FA1}" type="pres">
      <dgm:prSet presAssocID="{22A400D3-748A-BD42-A487-721DABC97328}" presName="Name37" presStyleLbl="parChTrans1D2" presStyleIdx="1" presStyleCnt="4"/>
      <dgm:spPr/>
    </dgm:pt>
    <dgm:pt modelId="{5123C54D-199C-6D4E-AA97-30BB0F72FF57}" type="pres">
      <dgm:prSet presAssocID="{AC016969-0713-7B4F-B74B-BAF29BDA698E}" presName="hierRoot2" presStyleCnt="0">
        <dgm:presLayoutVars>
          <dgm:hierBranch val="init"/>
        </dgm:presLayoutVars>
      </dgm:prSet>
      <dgm:spPr/>
    </dgm:pt>
    <dgm:pt modelId="{2A5E4A65-30EF-394B-BDFA-D9C83710FBAB}" type="pres">
      <dgm:prSet presAssocID="{AC016969-0713-7B4F-B74B-BAF29BDA698E}" presName="rootComposite" presStyleCnt="0"/>
      <dgm:spPr/>
    </dgm:pt>
    <dgm:pt modelId="{90C3A90A-6B23-724A-A92E-36FAE1F5766A}" type="pres">
      <dgm:prSet presAssocID="{AC016969-0713-7B4F-B74B-BAF29BDA698E}" presName="rootText" presStyleLbl="node2" presStyleIdx="1" presStyleCnt="4">
        <dgm:presLayoutVars>
          <dgm:chPref val="3"/>
        </dgm:presLayoutVars>
      </dgm:prSet>
      <dgm:spPr/>
      <dgm:t>
        <a:bodyPr/>
        <a:lstStyle/>
        <a:p>
          <a:endParaRPr lang="en-US"/>
        </a:p>
      </dgm:t>
    </dgm:pt>
    <dgm:pt modelId="{45ACE74B-A6BB-514D-BA43-E9B9203BCC44}" type="pres">
      <dgm:prSet presAssocID="{AC016969-0713-7B4F-B74B-BAF29BDA698E}" presName="rootConnector" presStyleLbl="node2" presStyleIdx="1" presStyleCnt="4"/>
      <dgm:spPr/>
      <dgm:t>
        <a:bodyPr/>
        <a:lstStyle/>
        <a:p>
          <a:endParaRPr lang="en-US"/>
        </a:p>
      </dgm:t>
    </dgm:pt>
    <dgm:pt modelId="{8848553A-AACF-5541-96D3-7D80C1244273}" type="pres">
      <dgm:prSet presAssocID="{AC016969-0713-7B4F-B74B-BAF29BDA698E}" presName="hierChild4" presStyleCnt="0"/>
      <dgm:spPr/>
    </dgm:pt>
    <dgm:pt modelId="{72488F83-BDA9-D946-93F9-BBBC9DC7EA9B}" type="pres">
      <dgm:prSet presAssocID="{AC016969-0713-7B4F-B74B-BAF29BDA698E}" presName="hierChild5" presStyleCnt="0"/>
      <dgm:spPr/>
    </dgm:pt>
    <dgm:pt modelId="{E8514D06-46E4-5A4B-8D81-0115EFDBAB03}" type="pres">
      <dgm:prSet presAssocID="{86481D2A-5D6B-6041-971F-1B75CC4A6A8A}" presName="Name37" presStyleLbl="parChTrans1D2" presStyleIdx="2" presStyleCnt="4"/>
      <dgm:spPr/>
      <dgm:t>
        <a:bodyPr/>
        <a:lstStyle/>
        <a:p>
          <a:endParaRPr lang="en-US"/>
        </a:p>
      </dgm:t>
    </dgm:pt>
    <dgm:pt modelId="{51F40FD8-E436-9F49-9C6C-D9893B2F2390}" type="pres">
      <dgm:prSet presAssocID="{DCBF607F-320D-384F-973C-BF76111CF9DE}" presName="hierRoot2" presStyleCnt="0">
        <dgm:presLayoutVars>
          <dgm:hierBranch val="init"/>
        </dgm:presLayoutVars>
      </dgm:prSet>
      <dgm:spPr/>
    </dgm:pt>
    <dgm:pt modelId="{78D53FD9-D589-FD45-985E-137B1A74BA24}" type="pres">
      <dgm:prSet presAssocID="{DCBF607F-320D-384F-973C-BF76111CF9DE}" presName="rootComposite" presStyleCnt="0"/>
      <dgm:spPr/>
    </dgm:pt>
    <dgm:pt modelId="{805DA9D0-4F4A-3E44-B167-D4FF7045DC8E}" type="pres">
      <dgm:prSet presAssocID="{DCBF607F-320D-384F-973C-BF76111CF9DE}" presName="rootText" presStyleLbl="node2" presStyleIdx="2" presStyleCnt="4">
        <dgm:presLayoutVars>
          <dgm:chPref val="3"/>
        </dgm:presLayoutVars>
      </dgm:prSet>
      <dgm:spPr/>
      <dgm:t>
        <a:bodyPr/>
        <a:lstStyle/>
        <a:p>
          <a:endParaRPr lang="en-US"/>
        </a:p>
      </dgm:t>
    </dgm:pt>
    <dgm:pt modelId="{E33EA28B-C014-BD48-8EC4-C24559FF3177}" type="pres">
      <dgm:prSet presAssocID="{DCBF607F-320D-384F-973C-BF76111CF9DE}" presName="rootConnector" presStyleLbl="node2" presStyleIdx="2" presStyleCnt="4"/>
      <dgm:spPr/>
      <dgm:t>
        <a:bodyPr/>
        <a:lstStyle/>
        <a:p>
          <a:endParaRPr lang="en-US"/>
        </a:p>
      </dgm:t>
    </dgm:pt>
    <dgm:pt modelId="{FAFE03C0-263A-5642-8AE9-468E517CF972}" type="pres">
      <dgm:prSet presAssocID="{DCBF607F-320D-384F-973C-BF76111CF9DE}" presName="hierChild4" presStyleCnt="0"/>
      <dgm:spPr/>
    </dgm:pt>
    <dgm:pt modelId="{D1315994-51E1-CB4D-A98A-58C78E1951C8}" type="pres">
      <dgm:prSet presAssocID="{DCBF607F-320D-384F-973C-BF76111CF9DE}" presName="hierChild5" presStyleCnt="0"/>
      <dgm:spPr/>
    </dgm:pt>
    <dgm:pt modelId="{649383F3-9257-F049-BC1D-BD437EA5282B}" type="pres">
      <dgm:prSet presAssocID="{10D3C110-16C9-3D48-9865-FA53F0093D61}" presName="Name37" presStyleLbl="parChTrans1D2" presStyleIdx="3" presStyleCnt="4"/>
      <dgm:spPr/>
      <dgm:t>
        <a:bodyPr/>
        <a:lstStyle/>
        <a:p>
          <a:endParaRPr lang="en-US"/>
        </a:p>
      </dgm:t>
    </dgm:pt>
    <dgm:pt modelId="{CEA8A4F6-A647-8E45-806B-EC66EDC2F2AE}" type="pres">
      <dgm:prSet presAssocID="{6CCBCB75-006D-6D41-8119-2C228141BDEA}" presName="hierRoot2" presStyleCnt="0">
        <dgm:presLayoutVars>
          <dgm:hierBranch val="init"/>
        </dgm:presLayoutVars>
      </dgm:prSet>
      <dgm:spPr/>
    </dgm:pt>
    <dgm:pt modelId="{1DDB779D-9253-6F46-845A-21985CACE4F2}" type="pres">
      <dgm:prSet presAssocID="{6CCBCB75-006D-6D41-8119-2C228141BDEA}" presName="rootComposite" presStyleCnt="0"/>
      <dgm:spPr/>
    </dgm:pt>
    <dgm:pt modelId="{27DA6417-B046-594D-8587-E5FF9D823BA5}" type="pres">
      <dgm:prSet presAssocID="{6CCBCB75-006D-6D41-8119-2C228141BDEA}" presName="rootText" presStyleLbl="node2" presStyleIdx="3" presStyleCnt="4">
        <dgm:presLayoutVars>
          <dgm:chPref val="3"/>
        </dgm:presLayoutVars>
      </dgm:prSet>
      <dgm:spPr/>
      <dgm:t>
        <a:bodyPr/>
        <a:lstStyle/>
        <a:p>
          <a:endParaRPr lang="en-US"/>
        </a:p>
      </dgm:t>
    </dgm:pt>
    <dgm:pt modelId="{994F35BA-7A13-FE4C-8F4A-B2CEB238AB59}" type="pres">
      <dgm:prSet presAssocID="{6CCBCB75-006D-6D41-8119-2C228141BDEA}" presName="rootConnector" presStyleLbl="node2" presStyleIdx="3" presStyleCnt="4"/>
      <dgm:spPr/>
      <dgm:t>
        <a:bodyPr/>
        <a:lstStyle/>
        <a:p>
          <a:endParaRPr lang="en-US"/>
        </a:p>
      </dgm:t>
    </dgm:pt>
    <dgm:pt modelId="{C7D2005A-6BD6-E943-B00D-31E52DD3244A}" type="pres">
      <dgm:prSet presAssocID="{6CCBCB75-006D-6D41-8119-2C228141BDEA}" presName="hierChild4" presStyleCnt="0"/>
      <dgm:spPr/>
    </dgm:pt>
    <dgm:pt modelId="{D8BECF76-69D6-134D-8320-28A6814FBA46}" type="pres">
      <dgm:prSet presAssocID="{6CCBCB75-006D-6D41-8119-2C228141BDEA}" presName="hierChild5" presStyleCnt="0"/>
      <dgm:spPr/>
    </dgm:pt>
    <dgm:pt modelId="{09D44DD2-5B35-1E4C-A8F2-2A5E1F77A8EE}" type="pres">
      <dgm:prSet presAssocID="{BEADF1C8-7860-9448-8C3C-A8582E3BA308}" presName="hierChild3" presStyleCnt="0"/>
      <dgm:spPr/>
    </dgm:pt>
  </dgm:ptLst>
  <dgm:cxnLst>
    <dgm:cxn modelId="{13018C14-98DD-144B-8ACC-2A115A8C10FB}" type="presOf" srcId="{10D3C110-16C9-3D48-9865-FA53F0093D61}" destId="{649383F3-9257-F049-BC1D-BD437EA5282B}" srcOrd="0" destOrd="0" presId="urn:microsoft.com/office/officeart/2005/8/layout/orgChart1"/>
    <dgm:cxn modelId="{E6E19194-9294-5C49-91F0-00540D028C17}" type="presOf" srcId="{AC016969-0713-7B4F-B74B-BAF29BDA698E}" destId="{90C3A90A-6B23-724A-A92E-36FAE1F5766A}" srcOrd="0" destOrd="0" presId="urn:microsoft.com/office/officeart/2005/8/layout/orgChart1"/>
    <dgm:cxn modelId="{0D4B4785-E0E0-1240-B18A-6AD693F0BCD2}" type="presOf" srcId="{35726CCD-8D09-B446-AD30-9B5A2980E207}" destId="{5BEBEE88-07AC-984F-88A0-BA4E542D10F1}" srcOrd="0" destOrd="0" presId="urn:microsoft.com/office/officeart/2005/8/layout/orgChart1"/>
    <dgm:cxn modelId="{D8D4D174-C20D-9F4A-B50E-11841DC605A4}" type="presOf" srcId="{AC016969-0713-7B4F-B74B-BAF29BDA698E}" destId="{45ACE74B-A6BB-514D-BA43-E9B9203BCC44}" srcOrd="1" destOrd="0" presId="urn:microsoft.com/office/officeart/2005/8/layout/orgChart1"/>
    <dgm:cxn modelId="{AF89F2A4-6741-394D-A8CE-D648FB1F4AA5}" srcId="{BEADF1C8-7860-9448-8C3C-A8582E3BA308}" destId="{6CCBCB75-006D-6D41-8119-2C228141BDEA}" srcOrd="3" destOrd="0" parTransId="{10D3C110-16C9-3D48-9865-FA53F0093D61}" sibTransId="{4CA00D92-292A-A74E-94E6-5FFB3F354A02}"/>
    <dgm:cxn modelId="{4F8A04D9-4D56-4D48-961F-DCDE379CD9A2}" type="presOf" srcId="{8D8D941E-36D7-A440-9E7F-CB48B08B1E3F}" destId="{EA51F761-A830-4940-8C25-619A5632D343}" srcOrd="0" destOrd="0" presId="urn:microsoft.com/office/officeart/2005/8/layout/orgChart1"/>
    <dgm:cxn modelId="{58A24A93-E01B-1A41-82C1-2526A0B4D067}" type="presOf" srcId="{8F28F8B9-AC20-F74D-9470-30E5F7675EC9}" destId="{41BD9E19-C8AF-7E44-B6BA-54E460ED1F01}" srcOrd="1" destOrd="0" presId="urn:microsoft.com/office/officeart/2005/8/layout/orgChart1"/>
    <dgm:cxn modelId="{D8DD2C5D-5F76-E649-B51B-A64377CA8E28}" srcId="{BEADF1C8-7860-9448-8C3C-A8582E3BA308}" destId="{8F28F8B9-AC20-F74D-9470-30E5F7675EC9}" srcOrd="0" destOrd="0" parTransId="{35726CCD-8D09-B446-AD30-9B5A2980E207}" sibTransId="{625A5997-8793-C74A-8D0C-2ED6F6F540CE}"/>
    <dgm:cxn modelId="{3514FFF5-0D5F-4F4E-AFDD-102240F58AC0}" type="presOf" srcId="{DCBF607F-320D-384F-973C-BF76111CF9DE}" destId="{E33EA28B-C014-BD48-8EC4-C24559FF3177}" srcOrd="1" destOrd="0" presId="urn:microsoft.com/office/officeart/2005/8/layout/orgChart1"/>
    <dgm:cxn modelId="{553E558D-9D8F-7A4E-BABE-EB911B7F1F71}" type="presOf" srcId="{DCBF607F-320D-384F-973C-BF76111CF9DE}" destId="{805DA9D0-4F4A-3E44-B167-D4FF7045DC8E}" srcOrd="0" destOrd="0" presId="urn:microsoft.com/office/officeart/2005/8/layout/orgChart1"/>
    <dgm:cxn modelId="{BAB86080-3C5C-134C-9F05-3D633AEC2CB9}" type="presOf" srcId="{BEADF1C8-7860-9448-8C3C-A8582E3BA308}" destId="{5063519E-F02C-0C47-A4E1-AD348528965E}" srcOrd="1" destOrd="0" presId="urn:microsoft.com/office/officeart/2005/8/layout/orgChart1"/>
    <dgm:cxn modelId="{791F5B7D-5B08-2741-A21F-9D5B7E6482AB}" type="presOf" srcId="{86481D2A-5D6B-6041-971F-1B75CC4A6A8A}" destId="{E8514D06-46E4-5A4B-8D81-0115EFDBAB03}" srcOrd="0" destOrd="0" presId="urn:microsoft.com/office/officeart/2005/8/layout/orgChart1"/>
    <dgm:cxn modelId="{B90DCFB5-E2A9-4A43-8B7E-607EADB8C4E8}" srcId="{BEADF1C8-7860-9448-8C3C-A8582E3BA308}" destId="{AC016969-0713-7B4F-B74B-BAF29BDA698E}" srcOrd="1" destOrd="0" parTransId="{22A400D3-748A-BD42-A487-721DABC97328}" sibTransId="{57EBF4D8-2A36-9540-842E-C9E12F29A44E}"/>
    <dgm:cxn modelId="{0FE6147D-6C6D-6E48-921D-5E4648CA1877}" srcId="{BEADF1C8-7860-9448-8C3C-A8582E3BA308}" destId="{DCBF607F-320D-384F-973C-BF76111CF9DE}" srcOrd="2" destOrd="0" parTransId="{86481D2A-5D6B-6041-971F-1B75CC4A6A8A}" sibTransId="{8FBFD169-98A6-4C4C-9E47-399682396F6E}"/>
    <dgm:cxn modelId="{A1B58A02-8FCB-D247-BDFF-57EC72588DB3}" type="presOf" srcId="{BEADF1C8-7860-9448-8C3C-A8582E3BA308}" destId="{FBF91C15-B7FB-E24F-8CD7-3E4FDD50AD2B}" srcOrd="0" destOrd="0" presId="urn:microsoft.com/office/officeart/2005/8/layout/orgChart1"/>
    <dgm:cxn modelId="{197769AE-55AB-7244-9B42-5845318235A9}" type="presOf" srcId="{8F28F8B9-AC20-F74D-9470-30E5F7675EC9}" destId="{A0ADF22E-0703-4A46-B14A-4DBDD9CCB6AC}" srcOrd="0" destOrd="0" presId="urn:microsoft.com/office/officeart/2005/8/layout/orgChart1"/>
    <dgm:cxn modelId="{5A907580-E07E-2A42-868B-13C7C19F42D6}" type="presOf" srcId="{22A400D3-748A-BD42-A487-721DABC97328}" destId="{00CE9AB0-80F4-B747-891A-B65521645FA1}" srcOrd="0" destOrd="0" presId="urn:microsoft.com/office/officeart/2005/8/layout/orgChart1"/>
    <dgm:cxn modelId="{3C21E7A8-A6A2-D748-B2E4-C5EAD7DC1ADD}" type="presOf" srcId="{6CCBCB75-006D-6D41-8119-2C228141BDEA}" destId="{27DA6417-B046-594D-8587-E5FF9D823BA5}" srcOrd="0" destOrd="0" presId="urn:microsoft.com/office/officeart/2005/8/layout/orgChart1"/>
    <dgm:cxn modelId="{26000C8C-062A-B649-A6F5-03F6B2E52AC0}" type="presOf" srcId="{6CCBCB75-006D-6D41-8119-2C228141BDEA}" destId="{994F35BA-7A13-FE4C-8F4A-B2CEB238AB59}" srcOrd="1" destOrd="0" presId="urn:microsoft.com/office/officeart/2005/8/layout/orgChart1"/>
    <dgm:cxn modelId="{1609CF98-5366-C344-A8BA-6C5A148D3380}" srcId="{8D8D941E-36D7-A440-9E7F-CB48B08B1E3F}" destId="{BEADF1C8-7860-9448-8C3C-A8582E3BA308}" srcOrd="0" destOrd="0" parTransId="{46DACD75-E0EC-E444-AE3E-6B91D80D9704}" sibTransId="{DB2272EE-5956-6E49-BD9A-FBEB9AB22BC3}"/>
    <dgm:cxn modelId="{FFBDAA9C-4D27-6E4F-BBBD-18BBB1E904E9}" type="presParOf" srcId="{EA51F761-A830-4940-8C25-619A5632D343}" destId="{07036627-B7BD-444F-8D2E-867BC2D1BEA1}" srcOrd="0" destOrd="0" presId="urn:microsoft.com/office/officeart/2005/8/layout/orgChart1"/>
    <dgm:cxn modelId="{86B880FA-5A78-A840-81C8-1702E5607AD9}" type="presParOf" srcId="{07036627-B7BD-444F-8D2E-867BC2D1BEA1}" destId="{CEDFBAD1-943B-FB48-BE73-9E69FDFB355D}" srcOrd="0" destOrd="0" presId="urn:microsoft.com/office/officeart/2005/8/layout/orgChart1"/>
    <dgm:cxn modelId="{8021A167-B75B-744A-A98E-B2CF7603C93A}" type="presParOf" srcId="{CEDFBAD1-943B-FB48-BE73-9E69FDFB355D}" destId="{FBF91C15-B7FB-E24F-8CD7-3E4FDD50AD2B}" srcOrd="0" destOrd="0" presId="urn:microsoft.com/office/officeart/2005/8/layout/orgChart1"/>
    <dgm:cxn modelId="{E25E6947-B7EB-6A4E-B03A-B9802B71E928}" type="presParOf" srcId="{CEDFBAD1-943B-FB48-BE73-9E69FDFB355D}" destId="{5063519E-F02C-0C47-A4E1-AD348528965E}" srcOrd="1" destOrd="0" presId="urn:microsoft.com/office/officeart/2005/8/layout/orgChart1"/>
    <dgm:cxn modelId="{BD70AA5E-8D75-0245-A369-222A48363757}" type="presParOf" srcId="{07036627-B7BD-444F-8D2E-867BC2D1BEA1}" destId="{CA77069C-5D39-E647-9A5B-819B93111150}" srcOrd="1" destOrd="0" presId="urn:microsoft.com/office/officeart/2005/8/layout/orgChart1"/>
    <dgm:cxn modelId="{F34EC584-1E2E-8D44-AA8B-44B6E935A5F9}" type="presParOf" srcId="{CA77069C-5D39-E647-9A5B-819B93111150}" destId="{5BEBEE88-07AC-984F-88A0-BA4E542D10F1}" srcOrd="0" destOrd="0" presId="urn:microsoft.com/office/officeart/2005/8/layout/orgChart1"/>
    <dgm:cxn modelId="{59CF4C34-75DC-2249-AE8E-F7FD1E4B00A4}" type="presParOf" srcId="{CA77069C-5D39-E647-9A5B-819B93111150}" destId="{27C4E546-2245-364C-899B-B40FA5395134}" srcOrd="1" destOrd="0" presId="urn:microsoft.com/office/officeart/2005/8/layout/orgChart1"/>
    <dgm:cxn modelId="{EE1092EC-9B64-1C40-BCFB-B75A542D0C8F}" type="presParOf" srcId="{27C4E546-2245-364C-899B-B40FA5395134}" destId="{58667AA2-9AAC-C34E-BEA5-7D9CB5AA6F00}" srcOrd="0" destOrd="0" presId="urn:microsoft.com/office/officeart/2005/8/layout/orgChart1"/>
    <dgm:cxn modelId="{0F33E8BC-007A-1145-B31A-41F73D7E2AAB}" type="presParOf" srcId="{58667AA2-9AAC-C34E-BEA5-7D9CB5AA6F00}" destId="{A0ADF22E-0703-4A46-B14A-4DBDD9CCB6AC}" srcOrd="0" destOrd="0" presId="urn:microsoft.com/office/officeart/2005/8/layout/orgChart1"/>
    <dgm:cxn modelId="{782BECD6-1727-BD44-896A-CCC63DDD337A}" type="presParOf" srcId="{58667AA2-9AAC-C34E-BEA5-7D9CB5AA6F00}" destId="{41BD9E19-C8AF-7E44-B6BA-54E460ED1F01}" srcOrd="1" destOrd="0" presId="urn:microsoft.com/office/officeart/2005/8/layout/orgChart1"/>
    <dgm:cxn modelId="{805BC9FF-8B13-8D49-B3BD-4F39E1D944FE}" type="presParOf" srcId="{27C4E546-2245-364C-899B-B40FA5395134}" destId="{E081E15B-7B77-EC41-8E99-5FFEA02CE457}" srcOrd="1" destOrd="0" presId="urn:microsoft.com/office/officeart/2005/8/layout/orgChart1"/>
    <dgm:cxn modelId="{A28620B2-B740-3B4F-9E22-6F4B71BBA078}" type="presParOf" srcId="{27C4E546-2245-364C-899B-B40FA5395134}" destId="{22EDA910-4E90-5442-A637-46AF6CEA43B7}" srcOrd="2" destOrd="0" presId="urn:microsoft.com/office/officeart/2005/8/layout/orgChart1"/>
    <dgm:cxn modelId="{7AAA3D62-B52B-0F40-86B0-B72886C80A21}" type="presParOf" srcId="{CA77069C-5D39-E647-9A5B-819B93111150}" destId="{00CE9AB0-80F4-B747-891A-B65521645FA1}" srcOrd="2" destOrd="0" presId="urn:microsoft.com/office/officeart/2005/8/layout/orgChart1"/>
    <dgm:cxn modelId="{6301D77A-1A26-4C41-8636-36A692D78008}" type="presParOf" srcId="{CA77069C-5D39-E647-9A5B-819B93111150}" destId="{5123C54D-199C-6D4E-AA97-30BB0F72FF57}" srcOrd="3" destOrd="0" presId="urn:microsoft.com/office/officeart/2005/8/layout/orgChart1"/>
    <dgm:cxn modelId="{B884751D-CEC3-6646-82AE-0ADE819ED969}" type="presParOf" srcId="{5123C54D-199C-6D4E-AA97-30BB0F72FF57}" destId="{2A5E4A65-30EF-394B-BDFA-D9C83710FBAB}" srcOrd="0" destOrd="0" presId="urn:microsoft.com/office/officeart/2005/8/layout/orgChart1"/>
    <dgm:cxn modelId="{C316E187-1FA7-7840-8422-676250F4F90A}" type="presParOf" srcId="{2A5E4A65-30EF-394B-BDFA-D9C83710FBAB}" destId="{90C3A90A-6B23-724A-A92E-36FAE1F5766A}" srcOrd="0" destOrd="0" presId="urn:microsoft.com/office/officeart/2005/8/layout/orgChart1"/>
    <dgm:cxn modelId="{A0B293AE-56CC-1A43-937C-0C3E78CF305D}" type="presParOf" srcId="{2A5E4A65-30EF-394B-BDFA-D9C83710FBAB}" destId="{45ACE74B-A6BB-514D-BA43-E9B9203BCC44}" srcOrd="1" destOrd="0" presId="urn:microsoft.com/office/officeart/2005/8/layout/orgChart1"/>
    <dgm:cxn modelId="{ECA0AB38-C416-794C-BD94-0E3A7BECBDA2}" type="presParOf" srcId="{5123C54D-199C-6D4E-AA97-30BB0F72FF57}" destId="{8848553A-AACF-5541-96D3-7D80C1244273}" srcOrd="1" destOrd="0" presId="urn:microsoft.com/office/officeart/2005/8/layout/orgChart1"/>
    <dgm:cxn modelId="{E9351B5B-50EF-E14C-9525-AF271647C434}" type="presParOf" srcId="{5123C54D-199C-6D4E-AA97-30BB0F72FF57}" destId="{72488F83-BDA9-D946-93F9-BBBC9DC7EA9B}" srcOrd="2" destOrd="0" presId="urn:microsoft.com/office/officeart/2005/8/layout/orgChart1"/>
    <dgm:cxn modelId="{EFC22B27-82C9-C04D-AA12-47FCCEB5D4DA}" type="presParOf" srcId="{CA77069C-5D39-E647-9A5B-819B93111150}" destId="{E8514D06-46E4-5A4B-8D81-0115EFDBAB03}" srcOrd="4" destOrd="0" presId="urn:microsoft.com/office/officeart/2005/8/layout/orgChart1"/>
    <dgm:cxn modelId="{5EE2050C-8BA9-B646-AC3D-57C32C64F36C}" type="presParOf" srcId="{CA77069C-5D39-E647-9A5B-819B93111150}" destId="{51F40FD8-E436-9F49-9C6C-D9893B2F2390}" srcOrd="5" destOrd="0" presId="urn:microsoft.com/office/officeart/2005/8/layout/orgChart1"/>
    <dgm:cxn modelId="{180C91AB-7656-9643-B04B-DC3C260CD68F}" type="presParOf" srcId="{51F40FD8-E436-9F49-9C6C-D9893B2F2390}" destId="{78D53FD9-D589-FD45-985E-137B1A74BA24}" srcOrd="0" destOrd="0" presId="urn:microsoft.com/office/officeart/2005/8/layout/orgChart1"/>
    <dgm:cxn modelId="{C9B1B2B1-08A8-7B45-A81E-DA46447AB0FF}" type="presParOf" srcId="{78D53FD9-D589-FD45-985E-137B1A74BA24}" destId="{805DA9D0-4F4A-3E44-B167-D4FF7045DC8E}" srcOrd="0" destOrd="0" presId="urn:microsoft.com/office/officeart/2005/8/layout/orgChart1"/>
    <dgm:cxn modelId="{A030487A-5C00-FB47-9165-8108DB309CDF}" type="presParOf" srcId="{78D53FD9-D589-FD45-985E-137B1A74BA24}" destId="{E33EA28B-C014-BD48-8EC4-C24559FF3177}" srcOrd="1" destOrd="0" presId="urn:microsoft.com/office/officeart/2005/8/layout/orgChart1"/>
    <dgm:cxn modelId="{C8C7DBD3-B24A-7E4E-A849-DCB24DA89C83}" type="presParOf" srcId="{51F40FD8-E436-9F49-9C6C-D9893B2F2390}" destId="{FAFE03C0-263A-5642-8AE9-468E517CF972}" srcOrd="1" destOrd="0" presId="urn:microsoft.com/office/officeart/2005/8/layout/orgChart1"/>
    <dgm:cxn modelId="{419D7257-0EA8-5B4C-8B51-8F0A8B7C9E8F}" type="presParOf" srcId="{51F40FD8-E436-9F49-9C6C-D9893B2F2390}" destId="{D1315994-51E1-CB4D-A98A-58C78E1951C8}" srcOrd="2" destOrd="0" presId="urn:microsoft.com/office/officeart/2005/8/layout/orgChart1"/>
    <dgm:cxn modelId="{047BFF00-95EE-0E46-A1CD-9F36F417E4DA}" type="presParOf" srcId="{CA77069C-5D39-E647-9A5B-819B93111150}" destId="{649383F3-9257-F049-BC1D-BD437EA5282B}" srcOrd="6" destOrd="0" presId="urn:microsoft.com/office/officeart/2005/8/layout/orgChart1"/>
    <dgm:cxn modelId="{62AE17B8-CEC6-1443-9583-49D07477E785}" type="presParOf" srcId="{CA77069C-5D39-E647-9A5B-819B93111150}" destId="{CEA8A4F6-A647-8E45-806B-EC66EDC2F2AE}" srcOrd="7" destOrd="0" presId="urn:microsoft.com/office/officeart/2005/8/layout/orgChart1"/>
    <dgm:cxn modelId="{BB5BC723-E5C1-F347-AA65-1220257ABC09}" type="presParOf" srcId="{CEA8A4F6-A647-8E45-806B-EC66EDC2F2AE}" destId="{1DDB779D-9253-6F46-845A-21985CACE4F2}" srcOrd="0" destOrd="0" presId="urn:microsoft.com/office/officeart/2005/8/layout/orgChart1"/>
    <dgm:cxn modelId="{44ACFC3C-C62A-2F42-B4E1-97F641D11326}" type="presParOf" srcId="{1DDB779D-9253-6F46-845A-21985CACE4F2}" destId="{27DA6417-B046-594D-8587-E5FF9D823BA5}" srcOrd="0" destOrd="0" presId="urn:microsoft.com/office/officeart/2005/8/layout/orgChart1"/>
    <dgm:cxn modelId="{99EAADFE-8583-F349-823C-CE37778CCAEA}" type="presParOf" srcId="{1DDB779D-9253-6F46-845A-21985CACE4F2}" destId="{994F35BA-7A13-FE4C-8F4A-B2CEB238AB59}" srcOrd="1" destOrd="0" presId="urn:microsoft.com/office/officeart/2005/8/layout/orgChart1"/>
    <dgm:cxn modelId="{3644DA44-6AC2-3747-B6B7-385B1B3E0955}" type="presParOf" srcId="{CEA8A4F6-A647-8E45-806B-EC66EDC2F2AE}" destId="{C7D2005A-6BD6-E943-B00D-31E52DD3244A}" srcOrd="1" destOrd="0" presId="urn:microsoft.com/office/officeart/2005/8/layout/orgChart1"/>
    <dgm:cxn modelId="{AC83A304-B5FC-6446-B8F2-AC04C1C9F513}" type="presParOf" srcId="{CEA8A4F6-A647-8E45-806B-EC66EDC2F2AE}" destId="{D8BECF76-69D6-134D-8320-28A6814FBA46}" srcOrd="2" destOrd="0" presId="urn:microsoft.com/office/officeart/2005/8/layout/orgChart1"/>
    <dgm:cxn modelId="{B47720EB-DA58-7D43-84A0-1D0D9ED61970}" type="presParOf" srcId="{07036627-B7BD-444F-8D2E-867BC2D1BEA1}" destId="{09D44DD2-5B35-1E4C-A8F2-2A5E1F77A8EE}"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CBA696-1E90-BB47-8470-9BACABC007E2}">
      <dsp:nvSpPr>
        <dsp:cNvPr id="0" name=""/>
        <dsp:cNvSpPr/>
      </dsp:nvSpPr>
      <dsp:spPr>
        <a:xfrm>
          <a:off x="4021138" y="1989504"/>
          <a:ext cx="3149380" cy="364391"/>
        </a:xfrm>
        <a:custGeom>
          <a:avLst/>
          <a:gdLst/>
          <a:ahLst/>
          <a:cxnLst/>
          <a:rect l="0" t="0" r="0" b="0"/>
          <a:pathLst>
            <a:path>
              <a:moveTo>
                <a:pt x="0" y="0"/>
              </a:moveTo>
              <a:lnTo>
                <a:pt x="0" y="182195"/>
              </a:lnTo>
              <a:lnTo>
                <a:pt x="3149380" y="182195"/>
              </a:lnTo>
              <a:lnTo>
                <a:pt x="3149380" y="36439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C5CD35-2F2B-3041-AE7E-4FC379E8456C}">
      <dsp:nvSpPr>
        <dsp:cNvPr id="0" name=""/>
        <dsp:cNvSpPr/>
      </dsp:nvSpPr>
      <dsp:spPr>
        <a:xfrm>
          <a:off x="4021138" y="1989504"/>
          <a:ext cx="1049793" cy="364391"/>
        </a:xfrm>
        <a:custGeom>
          <a:avLst/>
          <a:gdLst/>
          <a:ahLst/>
          <a:cxnLst/>
          <a:rect l="0" t="0" r="0" b="0"/>
          <a:pathLst>
            <a:path>
              <a:moveTo>
                <a:pt x="0" y="0"/>
              </a:moveTo>
              <a:lnTo>
                <a:pt x="0" y="182195"/>
              </a:lnTo>
              <a:lnTo>
                <a:pt x="1049793" y="182195"/>
              </a:lnTo>
              <a:lnTo>
                <a:pt x="1049793" y="36439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7FCDAE76-E173-2347-8014-E18BD1C5F6E7}">
      <dsp:nvSpPr>
        <dsp:cNvPr id="0" name=""/>
        <dsp:cNvSpPr/>
      </dsp:nvSpPr>
      <dsp:spPr>
        <a:xfrm>
          <a:off x="2971344" y="1989504"/>
          <a:ext cx="1049793" cy="364391"/>
        </a:xfrm>
        <a:custGeom>
          <a:avLst/>
          <a:gdLst/>
          <a:ahLst/>
          <a:cxnLst/>
          <a:rect l="0" t="0" r="0" b="0"/>
          <a:pathLst>
            <a:path>
              <a:moveTo>
                <a:pt x="1049793" y="0"/>
              </a:moveTo>
              <a:lnTo>
                <a:pt x="1049793" y="182195"/>
              </a:lnTo>
              <a:lnTo>
                <a:pt x="0" y="182195"/>
              </a:lnTo>
              <a:lnTo>
                <a:pt x="0" y="36439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30A0AAF-2066-2A4C-9F93-B9414F8B42BA}">
      <dsp:nvSpPr>
        <dsp:cNvPr id="0" name=""/>
        <dsp:cNvSpPr/>
      </dsp:nvSpPr>
      <dsp:spPr>
        <a:xfrm>
          <a:off x="871757" y="1989504"/>
          <a:ext cx="3149380" cy="364391"/>
        </a:xfrm>
        <a:custGeom>
          <a:avLst/>
          <a:gdLst/>
          <a:ahLst/>
          <a:cxnLst/>
          <a:rect l="0" t="0" r="0" b="0"/>
          <a:pathLst>
            <a:path>
              <a:moveTo>
                <a:pt x="3149380" y="0"/>
              </a:moveTo>
              <a:lnTo>
                <a:pt x="3149380" y="182195"/>
              </a:lnTo>
              <a:lnTo>
                <a:pt x="0" y="182195"/>
              </a:lnTo>
              <a:lnTo>
                <a:pt x="0" y="36439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421D66D-6354-2A43-B853-46B78E72F7DA}">
      <dsp:nvSpPr>
        <dsp:cNvPr id="0" name=""/>
        <dsp:cNvSpPr/>
      </dsp:nvSpPr>
      <dsp:spPr>
        <a:xfrm>
          <a:off x="3153540" y="1121906"/>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Classical Liberalism</a:t>
          </a:r>
          <a:endParaRPr lang="en-US" sz="2000" kern="1200" dirty="0"/>
        </a:p>
      </dsp:txBody>
      <dsp:txXfrm>
        <a:off x="3153540" y="1121906"/>
        <a:ext cx="1735195" cy="867597"/>
      </dsp:txXfrm>
    </dsp:sp>
    <dsp:sp modelId="{924D4C12-0DFA-D744-8846-50B22959E324}">
      <dsp:nvSpPr>
        <dsp:cNvPr id="0" name=""/>
        <dsp:cNvSpPr/>
      </dsp:nvSpPr>
      <dsp:spPr>
        <a:xfrm>
          <a:off x="4160" y="2353895"/>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Gospel of Jesus Christ</a:t>
          </a:r>
          <a:endParaRPr lang="en-US" sz="2000" kern="1200" dirty="0"/>
        </a:p>
      </dsp:txBody>
      <dsp:txXfrm>
        <a:off x="4160" y="2353895"/>
        <a:ext cx="1735195" cy="867597"/>
      </dsp:txXfrm>
    </dsp:sp>
    <dsp:sp modelId="{49718FE5-63DE-3D44-AD19-F6B78E753EE5}">
      <dsp:nvSpPr>
        <dsp:cNvPr id="0" name=""/>
        <dsp:cNvSpPr/>
      </dsp:nvSpPr>
      <dsp:spPr>
        <a:xfrm>
          <a:off x="2103746" y="2353895"/>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Natural Law</a:t>
          </a:r>
          <a:endParaRPr lang="en-US" sz="2000" kern="1200" dirty="0"/>
        </a:p>
      </dsp:txBody>
      <dsp:txXfrm>
        <a:off x="2103746" y="2353895"/>
        <a:ext cx="1735195" cy="867597"/>
      </dsp:txXfrm>
    </dsp:sp>
    <dsp:sp modelId="{3135E7CC-CE1E-0E48-9465-2D3B908017EB}">
      <dsp:nvSpPr>
        <dsp:cNvPr id="0" name=""/>
        <dsp:cNvSpPr/>
      </dsp:nvSpPr>
      <dsp:spPr>
        <a:xfrm>
          <a:off x="4203333" y="2353895"/>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Free Market Political Economy</a:t>
          </a:r>
          <a:endParaRPr lang="en-US" sz="2000" kern="1200" dirty="0"/>
        </a:p>
      </dsp:txBody>
      <dsp:txXfrm>
        <a:off x="4203333" y="2353895"/>
        <a:ext cx="1735195" cy="867597"/>
      </dsp:txXfrm>
    </dsp:sp>
    <dsp:sp modelId="{95F34400-511C-514C-823B-3D11352C43BE}">
      <dsp:nvSpPr>
        <dsp:cNvPr id="0" name=""/>
        <dsp:cNvSpPr/>
      </dsp:nvSpPr>
      <dsp:spPr>
        <a:xfrm>
          <a:off x="6302920" y="2353895"/>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90000"/>
            </a:lnSpc>
            <a:spcBef>
              <a:spcPct val="0"/>
            </a:spcBef>
            <a:spcAft>
              <a:spcPct val="35000"/>
            </a:spcAft>
          </a:pPr>
          <a:r>
            <a:rPr lang="en-US" sz="2000" kern="1200" dirty="0" smtClean="0"/>
            <a:t>Small Federal Government</a:t>
          </a:r>
          <a:endParaRPr lang="en-US" sz="2000" kern="1200" dirty="0"/>
        </a:p>
      </dsp:txBody>
      <dsp:txXfrm>
        <a:off x="6302920" y="2353895"/>
        <a:ext cx="1735195" cy="8675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394C6B-D19E-284D-9C62-96C6888AD947}">
      <dsp:nvSpPr>
        <dsp:cNvPr id="0" name=""/>
        <dsp:cNvSpPr/>
      </dsp:nvSpPr>
      <dsp:spPr>
        <a:xfrm>
          <a:off x="1920240" y="2053806"/>
          <a:ext cx="1358583" cy="235787"/>
        </a:xfrm>
        <a:custGeom>
          <a:avLst/>
          <a:gdLst/>
          <a:ahLst/>
          <a:cxnLst/>
          <a:rect l="0" t="0" r="0" b="0"/>
          <a:pathLst>
            <a:path>
              <a:moveTo>
                <a:pt x="0" y="0"/>
              </a:moveTo>
              <a:lnTo>
                <a:pt x="0" y="117893"/>
              </a:lnTo>
              <a:lnTo>
                <a:pt x="1358583" y="117893"/>
              </a:lnTo>
              <a:lnTo>
                <a:pt x="1358583" y="235787"/>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6451C69-544A-954F-A357-B0AAB11E1872}">
      <dsp:nvSpPr>
        <dsp:cNvPr id="0" name=""/>
        <dsp:cNvSpPr/>
      </dsp:nvSpPr>
      <dsp:spPr>
        <a:xfrm>
          <a:off x="1874520" y="2053806"/>
          <a:ext cx="91440" cy="235787"/>
        </a:xfrm>
        <a:custGeom>
          <a:avLst/>
          <a:gdLst/>
          <a:ahLst/>
          <a:cxnLst/>
          <a:rect l="0" t="0" r="0" b="0"/>
          <a:pathLst>
            <a:path>
              <a:moveTo>
                <a:pt x="45720" y="0"/>
              </a:moveTo>
              <a:lnTo>
                <a:pt x="45720" y="235787"/>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FDCB89F-C238-0F4C-B6C7-F2ADB039984D}">
      <dsp:nvSpPr>
        <dsp:cNvPr id="0" name=""/>
        <dsp:cNvSpPr/>
      </dsp:nvSpPr>
      <dsp:spPr>
        <a:xfrm>
          <a:off x="561656" y="2053806"/>
          <a:ext cx="1358583" cy="235787"/>
        </a:xfrm>
        <a:custGeom>
          <a:avLst/>
          <a:gdLst/>
          <a:ahLst/>
          <a:cxnLst/>
          <a:rect l="0" t="0" r="0" b="0"/>
          <a:pathLst>
            <a:path>
              <a:moveTo>
                <a:pt x="1358583" y="0"/>
              </a:moveTo>
              <a:lnTo>
                <a:pt x="1358583" y="117893"/>
              </a:lnTo>
              <a:lnTo>
                <a:pt x="0" y="117893"/>
              </a:lnTo>
              <a:lnTo>
                <a:pt x="0" y="235787"/>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0B4CF54-6464-0B45-9EFA-F665F2AE6292}">
      <dsp:nvSpPr>
        <dsp:cNvPr id="0" name=""/>
        <dsp:cNvSpPr/>
      </dsp:nvSpPr>
      <dsp:spPr>
        <a:xfrm>
          <a:off x="1358841" y="1492408"/>
          <a:ext cx="1122796" cy="56139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Schools of Economics</a:t>
          </a:r>
          <a:endParaRPr lang="en-US" sz="1600" kern="1200" dirty="0"/>
        </a:p>
      </dsp:txBody>
      <dsp:txXfrm>
        <a:off x="1358841" y="1492408"/>
        <a:ext cx="1122796" cy="561398"/>
      </dsp:txXfrm>
    </dsp:sp>
    <dsp:sp modelId="{29F38831-EE7D-BE40-AFCB-A135D51A5373}">
      <dsp:nvSpPr>
        <dsp:cNvPr id="0" name=""/>
        <dsp:cNvSpPr/>
      </dsp:nvSpPr>
      <dsp:spPr>
        <a:xfrm>
          <a:off x="257" y="2289593"/>
          <a:ext cx="1122796" cy="56139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Classical</a:t>
          </a:r>
          <a:endParaRPr lang="en-US" sz="1600" kern="1200" dirty="0"/>
        </a:p>
      </dsp:txBody>
      <dsp:txXfrm>
        <a:off x="257" y="2289593"/>
        <a:ext cx="1122796" cy="561398"/>
      </dsp:txXfrm>
    </dsp:sp>
    <dsp:sp modelId="{7FB83080-F1EC-1D4B-AD91-F5D83040E16C}">
      <dsp:nvSpPr>
        <dsp:cNvPr id="0" name=""/>
        <dsp:cNvSpPr/>
      </dsp:nvSpPr>
      <dsp:spPr>
        <a:xfrm>
          <a:off x="1358841" y="2289593"/>
          <a:ext cx="1122796" cy="56139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Historical</a:t>
          </a:r>
          <a:endParaRPr lang="en-US" sz="1600" kern="1200" dirty="0"/>
        </a:p>
      </dsp:txBody>
      <dsp:txXfrm>
        <a:off x="1358841" y="2289593"/>
        <a:ext cx="1122796" cy="561398"/>
      </dsp:txXfrm>
    </dsp:sp>
    <dsp:sp modelId="{6141FC28-D085-5E48-A311-92EE5539D379}">
      <dsp:nvSpPr>
        <dsp:cNvPr id="0" name=""/>
        <dsp:cNvSpPr/>
      </dsp:nvSpPr>
      <dsp:spPr>
        <a:xfrm>
          <a:off x="2717425" y="2289593"/>
          <a:ext cx="1122796" cy="56139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lvl="0" algn="ctr" defTabSz="711200">
            <a:lnSpc>
              <a:spcPct val="90000"/>
            </a:lnSpc>
            <a:spcBef>
              <a:spcPct val="0"/>
            </a:spcBef>
            <a:spcAft>
              <a:spcPct val="35000"/>
            </a:spcAft>
          </a:pPr>
          <a:r>
            <a:rPr lang="en-US" sz="1600" kern="1200" dirty="0" smtClean="0"/>
            <a:t>Socialist</a:t>
          </a:r>
          <a:endParaRPr lang="en-US" sz="1600" kern="1200" dirty="0"/>
        </a:p>
      </dsp:txBody>
      <dsp:txXfrm>
        <a:off x="2717425" y="2289593"/>
        <a:ext cx="1122796" cy="56139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BB1EB7-967D-5C4B-86F4-E47F5BB4F046}">
      <dsp:nvSpPr>
        <dsp:cNvPr id="0" name=""/>
        <dsp:cNvSpPr/>
      </dsp:nvSpPr>
      <dsp:spPr>
        <a:xfrm>
          <a:off x="4021138" y="1131907"/>
          <a:ext cx="237343" cy="1039792"/>
        </a:xfrm>
        <a:custGeom>
          <a:avLst/>
          <a:gdLst/>
          <a:ahLst/>
          <a:cxnLst/>
          <a:rect l="0" t="0" r="0" b="0"/>
          <a:pathLst>
            <a:path>
              <a:moveTo>
                <a:pt x="0" y="0"/>
              </a:moveTo>
              <a:lnTo>
                <a:pt x="0" y="1039792"/>
              </a:lnTo>
              <a:lnTo>
                <a:pt x="237343" y="1039792"/>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68A835C-BFAE-D241-9FD0-818C17AA262D}">
      <dsp:nvSpPr>
        <dsp:cNvPr id="0" name=""/>
        <dsp:cNvSpPr/>
      </dsp:nvSpPr>
      <dsp:spPr>
        <a:xfrm>
          <a:off x="3783794" y="1131907"/>
          <a:ext cx="237343" cy="1039792"/>
        </a:xfrm>
        <a:custGeom>
          <a:avLst/>
          <a:gdLst/>
          <a:ahLst/>
          <a:cxnLst/>
          <a:rect l="0" t="0" r="0" b="0"/>
          <a:pathLst>
            <a:path>
              <a:moveTo>
                <a:pt x="237343" y="0"/>
              </a:moveTo>
              <a:lnTo>
                <a:pt x="237343" y="1039792"/>
              </a:lnTo>
              <a:lnTo>
                <a:pt x="0" y="1039792"/>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4EBE6779-278F-4243-B7A7-40DE7AE1470A}">
      <dsp:nvSpPr>
        <dsp:cNvPr id="0" name=""/>
        <dsp:cNvSpPr/>
      </dsp:nvSpPr>
      <dsp:spPr>
        <a:xfrm>
          <a:off x="4021138" y="1131907"/>
          <a:ext cx="2735105" cy="2079584"/>
        </a:xfrm>
        <a:custGeom>
          <a:avLst/>
          <a:gdLst/>
          <a:ahLst/>
          <a:cxnLst/>
          <a:rect l="0" t="0" r="0" b="0"/>
          <a:pathLst>
            <a:path>
              <a:moveTo>
                <a:pt x="0" y="0"/>
              </a:moveTo>
              <a:lnTo>
                <a:pt x="0" y="1842240"/>
              </a:lnTo>
              <a:lnTo>
                <a:pt x="2735105" y="1842240"/>
              </a:lnTo>
              <a:lnTo>
                <a:pt x="2735105" y="2079584"/>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F9F94D9-F696-CB4E-A088-77DABF93C437}">
      <dsp:nvSpPr>
        <dsp:cNvPr id="0" name=""/>
        <dsp:cNvSpPr/>
      </dsp:nvSpPr>
      <dsp:spPr>
        <a:xfrm>
          <a:off x="3975418" y="1131907"/>
          <a:ext cx="91440" cy="2079584"/>
        </a:xfrm>
        <a:custGeom>
          <a:avLst/>
          <a:gdLst/>
          <a:ahLst/>
          <a:cxnLst/>
          <a:rect l="0" t="0" r="0" b="0"/>
          <a:pathLst>
            <a:path>
              <a:moveTo>
                <a:pt x="45720" y="0"/>
              </a:moveTo>
              <a:lnTo>
                <a:pt x="45720" y="2079584"/>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44BA9E7-8305-2B4B-BA92-46540FCC1233}">
      <dsp:nvSpPr>
        <dsp:cNvPr id="0" name=""/>
        <dsp:cNvSpPr/>
      </dsp:nvSpPr>
      <dsp:spPr>
        <a:xfrm>
          <a:off x="1286032" y="1131907"/>
          <a:ext cx="2735105" cy="2079584"/>
        </a:xfrm>
        <a:custGeom>
          <a:avLst/>
          <a:gdLst/>
          <a:ahLst/>
          <a:cxnLst/>
          <a:rect l="0" t="0" r="0" b="0"/>
          <a:pathLst>
            <a:path>
              <a:moveTo>
                <a:pt x="2735105" y="0"/>
              </a:moveTo>
              <a:lnTo>
                <a:pt x="2735105" y="1842240"/>
              </a:lnTo>
              <a:lnTo>
                <a:pt x="0" y="1842240"/>
              </a:lnTo>
              <a:lnTo>
                <a:pt x="0" y="2079584"/>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DFDBE26A-2F21-0847-A011-D8BBCAFFAA45}">
      <dsp:nvSpPr>
        <dsp:cNvPr id="0" name=""/>
        <dsp:cNvSpPr/>
      </dsp:nvSpPr>
      <dsp:spPr>
        <a:xfrm>
          <a:off x="2890929" y="1699"/>
          <a:ext cx="2260417" cy="113020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Federal Government</a:t>
          </a:r>
          <a:endParaRPr lang="en-US" sz="2600" kern="1200" dirty="0"/>
        </a:p>
      </dsp:txBody>
      <dsp:txXfrm>
        <a:off x="2890929" y="1699"/>
        <a:ext cx="2260417" cy="1130208"/>
      </dsp:txXfrm>
    </dsp:sp>
    <dsp:sp modelId="{80457E74-F7A0-4A4D-8BF6-96084FB055CD}">
      <dsp:nvSpPr>
        <dsp:cNvPr id="0" name=""/>
        <dsp:cNvSpPr/>
      </dsp:nvSpPr>
      <dsp:spPr>
        <a:xfrm>
          <a:off x="155824" y="3211492"/>
          <a:ext cx="2260417" cy="113020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US Industrial Commission (1902)</a:t>
          </a:r>
          <a:endParaRPr lang="en-US" sz="2600" kern="1200" dirty="0"/>
        </a:p>
      </dsp:txBody>
      <dsp:txXfrm>
        <a:off x="155824" y="3211492"/>
        <a:ext cx="2260417" cy="1130208"/>
      </dsp:txXfrm>
    </dsp:sp>
    <dsp:sp modelId="{511E4168-0A1E-6741-BA89-78F7C76C4C91}">
      <dsp:nvSpPr>
        <dsp:cNvPr id="0" name=""/>
        <dsp:cNvSpPr/>
      </dsp:nvSpPr>
      <dsp:spPr>
        <a:xfrm>
          <a:off x="2890929" y="3211492"/>
          <a:ext cx="2260417" cy="113020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US Bureau of Corporations (1903)</a:t>
          </a:r>
          <a:endParaRPr lang="en-US" sz="2600" kern="1200" dirty="0"/>
        </a:p>
      </dsp:txBody>
      <dsp:txXfrm>
        <a:off x="2890929" y="3211492"/>
        <a:ext cx="2260417" cy="1130208"/>
      </dsp:txXfrm>
    </dsp:sp>
    <dsp:sp modelId="{90579F43-49F1-3045-AFDD-DAAE7E38845D}">
      <dsp:nvSpPr>
        <dsp:cNvPr id="0" name=""/>
        <dsp:cNvSpPr/>
      </dsp:nvSpPr>
      <dsp:spPr>
        <a:xfrm>
          <a:off x="5626034" y="3211492"/>
          <a:ext cx="2260417" cy="113020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Federal Trade Commission (1914)</a:t>
          </a:r>
          <a:endParaRPr lang="en-US" sz="2600" kern="1200" dirty="0"/>
        </a:p>
      </dsp:txBody>
      <dsp:txXfrm>
        <a:off x="5626034" y="3211492"/>
        <a:ext cx="2260417" cy="1130208"/>
      </dsp:txXfrm>
    </dsp:sp>
    <dsp:sp modelId="{5CD1969E-72AB-B24D-9F96-986C2F2CC63F}">
      <dsp:nvSpPr>
        <dsp:cNvPr id="0" name=""/>
        <dsp:cNvSpPr/>
      </dsp:nvSpPr>
      <dsp:spPr>
        <a:xfrm>
          <a:off x="1523376" y="1606595"/>
          <a:ext cx="2260417" cy="113020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Department of Commerce</a:t>
          </a:r>
          <a:endParaRPr lang="en-US" sz="2600" kern="1200" dirty="0"/>
        </a:p>
      </dsp:txBody>
      <dsp:txXfrm>
        <a:off x="1523376" y="1606595"/>
        <a:ext cx="2260417" cy="1130208"/>
      </dsp:txXfrm>
    </dsp:sp>
    <dsp:sp modelId="{7F13B800-584C-1F42-B60F-F12B873F12EA}">
      <dsp:nvSpPr>
        <dsp:cNvPr id="0" name=""/>
        <dsp:cNvSpPr/>
      </dsp:nvSpPr>
      <dsp:spPr>
        <a:xfrm>
          <a:off x="4258481" y="1606595"/>
          <a:ext cx="2260417" cy="1130208"/>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6510" tIns="16510" rIns="16510" bIns="16510" numCol="1" spcCol="1270" anchor="ctr" anchorCtr="0">
          <a:noAutofit/>
        </a:bodyPr>
        <a:lstStyle/>
        <a:p>
          <a:pPr lvl="0" algn="ctr" defTabSz="1155700">
            <a:lnSpc>
              <a:spcPct val="90000"/>
            </a:lnSpc>
            <a:spcBef>
              <a:spcPct val="0"/>
            </a:spcBef>
            <a:spcAft>
              <a:spcPct val="35000"/>
            </a:spcAft>
          </a:pPr>
          <a:r>
            <a:rPr lang="en-US" sz="2600" kern="1200" dirty="0" smtClean="0"/>
            <a:t>Department of Labor</a:t>
          </a:r>
          <a:endParaRPr lang="en-US" sz="2600" kern="1200" dirty="0"/>
        </a:p>
      </dsp:txBody>
      <dsp:txXfrm>
        <a:off x="4258481" y="1606595"/>
        <a:ext cx="2260417" cy="11302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383F3-9257-F049-BC1D-BD437EA5282B}">
      <dsp:nvSpPr>
        <dsp:cNvPr id="0" name=""/>
        <dsp:cNvSpPr/>
      </dsp:nvSpPr>
      <dsp:spPr>
        <a:xfrm>
          <a:off x="4021138" y="1989504"/>
          <a:ext cx="3149380" cy="364391"/>
        </a:xfrm>
        <a:custGeom>
          <a:avLst/>
          <a:gdLst/>
          <a:ahLst/>
          <a:cxnLst/>
          <a:rect l="0" t="0" r="0" b="0"/>
          <a:pathLst>
            <a:path>
              <a:moveTo>
                <a:pt x="0" y="0"/>
              </a:moveTo>
              <a:lnTo>
                <a:pt x="0" y="182195"/>
              </a:lnTo>
              <a:lnTo>
                <a:pt x="3149380" y="182195"/>
              </a:lnTo>
              <a:lnTo>
                <a:pt x="3149380" y="36439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8514D06-46E4-5A4B-8D81-0115EFDBAB03}">
      <dsp:nvSpPr>
        <dsp:cNvPr id="0" name=""/>
        <dsp:cNvSpPr/>
      </dsp:nvSpPr>
      <dsp:spPr>
        <a:xfrm>
          <a:off x="4021138" y="1989504"/>
          <a:ext cx="1049793" cy="364391"/>
        </a:xfrm>
        <a:custGeom>
          <a:avLst/>
          <a:gdLst/>
          <a:ahLst/>
          <a:cxnLst/>
          <a:rect l="0" t="0" r="0" b="0"/>
          <a:pathLst>
            <a:path>
              <a:moveTo>
                <a:pt x="0" y="0"/>
              </a:moveTo>
              <a:lnTo>
                <a:pt x="0" y="182195"/>
              </a:lnTo>
              <a:lnTo>
                <a:pt x="1049793" y="182195"/>
              </a:lnTo>
              <a:lnTo>
                <a:pt x="1049793" y="36439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0CE9AB0-80F4-B747-891A-B65521645FA1}">
      <dsp:nvSpPr>
        <dsp:cNvPr id="0" name=""/>
        <dsp:cNvSpPr/>
      </dsp:nvSpPr>
      <dsp:spPr>
        <a:xfrm>
          <a:off x="2971344" y="1989504"/>
          <a:ext cx="1049793" cy="364391"/>
        </a:xfrm>
        <a:custGeom>
          <a:avLst/>
          <a:gdLst/>
          <a:ahLst/>
          <a:cxnLst/>
          <a:rect l="0" t="0" r="0" b="0"/>
          <a:pathLst>
            <a:path>
              <a:moveTo>
                <a:pt x="1049793" y="0"/>
              </a:moveTo>
              <a:lnTo>
                <a:pt x="1049793" y="182195"/>
              </a:lnTo>
              <a:lnTo>
                <a:pt x="0" y="182195"/>
              </a:lnTo>
              <a:lnTo>
                <a:pt x="0" y="36439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BEBEE88-07AC-984F-88A0-BA4E542D10F1}">
      <dsp:nvSpPr>
        <dsp:cNvPr id="0" name=""/>
        <dsp:cNvSpPr/>
      </dsp:nvSpPr>
      <dsp:spPr>
        <a:xfrm>
          <a:off x="871757" y="1989504"/>
          <a:ext cx="3149380" cy="364391"/>
        </a:xfrm>
        <a:custGeom>
          <a:avLst/>
          <a:gdLst/>
          <a:ahLst/>
          <a:cxnLst/>
          <a:rect l="0" t="0" r="0" b="0"/>
          <a:pathLst>
            <a:path>
              <a:moveTo>
                <a:pt x="3149380" y="0"/>
              </a:moveTo>
              <a:lnTo>
                <a:pt x="3149380" y="182195"/>
              </a:lnTo>
              <a:lnTo>
                <a:pt x="0" y="182195"/>
              </a:lnTo>
              <a:lnTo>
                <a:pt x="0" y="364391"/>
              </a:lnTo>
            </a:path>
          </a:pathLst>
        </a:custGeom>
        <a:noFill/>
        <a:ln w="12700" cap="flat" cmpd="sng" algn="ctr">
          <a:solidFill>
            <a:schemeClr val="accent1">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FBF91C15-B7FB-E24F-8CD7-3E4FDD50AD2B}">
      <dsp:nvSpPr>
        <dsp:cNvPr id="0" name=""/>
        <dsp:cNvSpPr/>
      </dsp:nvSpPr>
      <dsp:spPr>
        <a:xfrm>
          <a:off x="3153540" y="1121906"/>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Progressivism</a:t>
          </a:r>
          <a:endParaRPr lang="en-US" sz="1900" kern="1200" dirty="0"/>
        </a:p>
      </dsp:txBody>
      <dsp:txXfrm>
        <a:off x="3153540" y="1121906"/>
        <a:ext cx="1735195" cy="867597"/>
      </dsp:txXfrm>
    </dsp:sp>
    <dsp:sp modelId="{A0ADF22E-0703-4A46-B14A-4DBDD9CCB6AC}">
      <dsp:nvSpPr>
        <dsp:cNvPr id="0" name=""/>
        <dsp:cNvSpPr/>
      </dsp:nvSpPr>
      <dsp:spPr>
        <a:xfrm>
          <a:off x="4160" y="2353895"/>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The Social Gospel</a:t>
          </a:r>
          <a:endParaRPr lang="en-US" sz="1900" kern="1200" dirty="0"/>
        </a:p>
      </dsp:txBody>
      <dsp:txXfrm>
        <a:off x="4160" y="2353895"/>
        <a:ext cx="1735195" cy="867597"/>
      </dsp:txXfrm>
    </dsp:sp>
    <dsp:sp modelId="{90C3A90A-6B23-724A-A92E-36FAE1F5766A}">
      <dsp:nvSpPr>
        <dsp:cNvPr id="0" name=""/>
        <dsp:cNvSpPr/>
      </dsp:nvSpPr>
      <dsp:spPr>
        <a:xfrm>
          <a:off x="2103746" y="2353895"/>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Legal Realism</a:t>
          </a:r>
          <a:endParaRPr lang="en-US" sz="1900" kern="1200" dirty="0"/>
        </a:p>
      </dsp:txBody>
      <dsp:txXfrm>
        <a:off x="2103746" y="2353895"/>
        <a:ext cx="1735195" cy="867597"/>
      </dsp:txXfrm>
    </dsp:sp>
    <dsp:sp modelId="{805DA9D0-4F4A-3E44-B167-D4FF7045DC8E}">
      <dsp:nvSpPr>
        <dsp:cNvPr id="0" name=""/>
        <dsp:cNvSpPr/>
      </dsp:nvSpPr>
      <dsp:spPr>
        <a:xfrm>
          <a:off x="4203333" y="2353895"/>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Interventionist Economic Science</a:t>
          </a:r>
          <a:endParaRPr lang="en-US" sz="1900" kern="1200" dirty="0"/>
        </a:p>
      </dsp:txBody>
      <dsp:txXfrm>
        <a:off x="4203333" y="2353895"/>
        <a:ext cx="1735195" cy="867597"/>
      </dsp:txXfrm>
    </dsp:sp>
    <dsp:sp modelId="{27DA6417-B046-594D-8587-E5FF9D823BA5}">
      <dsp:nvSpPr>
        <dsp:cNvPr id="0" name=""/>
        <dsp:cNvSpPr/>
      </dsp:nvSpPr>
      <dsp:spPr>
        <a:xfrm>
          <a:off x="6302920" y="2353895"/>
          <a:ext cx="1735195" cy="867597"/>
        </a:xfrm>
        <a:prstGeom prst="rect">
          <a:avLst/>
        </a:prstGeom>
        <a:gradFill rotWithShape="0">
          <a:gsLst>
            <a:gs pos="0">
              <a:schemeClr val="accent1">
                <a:hueOff val="0"/>
                <a:satOff val="0"/>
                <a:lumOff val="0"/>
                <a:alphaOff val="0"/>
                <a:shade val="100000"/>
                <a:satMod val="120000"/>
              </a:schemeClr>
            </a:gs>
            <a:gs pos="69000">
              <a:schemeClr val="accent1">
                <a:hueOff val="0"/>
                <a:satOff val="0"/>
                <a:lumOff val="0"/>
                <a:alphaOff val="0"/>
                <a:tint val="80000"/>
                <a:shade val="100000"/>
                <a:satMod val="150000"/>
              </a:schemeClr>
            </a:gs>
            <a:gs pos="100000">
              <a:schemeClr val="accent1">
                <a:hueOff val="0"/>
                <a:satOff val="0"/>
                <a:lumOff val="0"/>
                <a:alphaOff val="0"/>
                <a:tint val="50000"/>
                <a:shade val="100000"/>
                <a:satMod val="150000"/>
              </a:schemeClr>
            </a:gs>
          </a:gsLst>
          <a:path path="circle">
            <a:fillToRect l="100000" t="100000" r="100000" b="100000"/>
          </a:path>
        </a:gradFill>
        <a:ln>
          <a:noFill/>
        </a:ln>
        <a:effectLst>
          <a:outerShdw blurRad="63500" dist="25400" dir="5400000" sx="101000" sy="101000" rotWithShape="0">
            <a:srgbClr val="000000">
              <a:alpha val="40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2065" tIns="12065" rIns="12065" bIns="12065" numCol="1" spcCol="1270" anchor="ctr" anchorCtr="0">
          <a:noAutofit/>
        </a:bodyPr>
        <a:lstStyle/>
        <a:p>
          <a:pPr lvl="0" algn="ctr" defTabSz="844550">
            <a:lnSpc>
              <a:spcPct val="90000"/>
            </a:lnSpc>
            <a:spcBef>
              <a:spcPct val="0"/>
            </a:spcBef>
            <a:spcAft>
              <a:spcPct val="35000"/>
            </a:spcAft>
          </a:pPr>
          <a:r>
            <a:rPr lang="en-US" sz="1900" kern="1200" dirty="0" smtClean="0"/>
            <a:t>4</a:t>
          </a:r>
          <a:r>
            <a:rPr lang="en-US" sz="1900" kern="1200" baseline="30000" dirty="0" smtClean="0"/>
            <a:t>th</a:t>
          </a:r>
          <a:r>
            <a:rPr lang="en-US" sz="1900" kern="1200" dirty="0" smtClean="0"/>
            <a:t> Branch of Government</a:t>
          </a:r>
          <a:endParaRPr lang="en-US" sz="1900" kern="1200" dirty="0"/>
        </a:p>
      </dsp:txBody>
      <dsp:txXfrm>
        <a:off x="6302920" y="2353895"/>
        <a:ext cx="1735195" cy="86759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10/23/17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smtClean="0"/>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10/23/17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10/23/17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10/23/17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10/23/17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smtClean="0"/>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sp>
        <p:nvSpPr>
          <p:cNvPr id="4" name="Date Placeholder 3"/>
          <p:cNvSpPr>
            <a:spLocks noGrp="1"/>
          </p:cNvSpPr>
          <p:nvPr>
            <p:ph type="dt" sz="half" idx="10"/>
          </p:nvPr>
        </p:nvSpPr>
        <p:spPr/>
        <p:txBody>
          <a:bodyPr/>
          <a:lstStyle/>
          <a:p>
            <a:fld id="{B01F9CA3-105E-4857-9057-6DB6197DA786}" type="datetimeFigureOut">
              <a:rPr lang="en-US" smtClean="0"/>
              <a:t>10/23/17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smtClean="0"/>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01F9CA3-105E-4857-9057-6DB6197DA786}" type="datetimeFigureOut">
              <a:rPr lang="en-US" smtClean="0"/>
              <a:t>10/23/17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smtClean="0"/>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Date Placeholder 4"/>
          <p:cNvSpPr>
            <a:spLocks noGrp="1"/>
          </p:cNvSpPr>
          <p:nvPr>
            <p:ph type="dt" sz="half" idx="10"/>
          </p:nvPr>
        </p:nvSpPr>
        <p:spPr/>
        <p:txBody>
          <a:bodyPr/>
          <a:lstStyle/>
          <a:p>
            <a:fld id="{B01F9CA3-105E-4857-9057-6DB6197DA786}" type="datetimeFigureOut">
              <a:rPr lang="en-US" smtClean="0"/>
              <a:t>10/23/17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7" name="Date Placeholder 6"/>
          <p:cNvSpPr>
            <a:spLocks noGrp="1"/>
          </p:cNvSpPr>
          <p:nvPr>
            <p:ph type="dt" sz="half" idx="10"/>
          </p:nvPr>
        </p:nvSpPr>
        <p:spPr/>
        <p:txBody>
          <a:bodyPr/>
          <a:lstStyle/>
          <a:p>
            <a:fld id="{B01F9CA3-105E-4857-9057-6DB6197DA786}" type="datetimeFigureOut">
              <a:rPr lang="en-US" smtClean="0"/>
              <a:t>10/23/17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B01F9CA3-105E-4857-9057-6DB6197DA786}" type="datetimeFigureOut">
              <a:rPr lang="en-US" smtClean="0"/>
              <a:t>10/23/17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1F9CA3-105E-4857-9057-6DB6197DA786}" type="datetimeFigureOut">
              <a:rPr lang="en-US" smtClean="0"/>
              <a:t>10/23/17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smtClean="0"/>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01F9CA3-105E-4857-9057-6DB6197DA786}" type="datetimeFigureOut">
              <a:rPr lang="en-US" smtClean="0"/>
              <a:t>10/23/17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smtClean="0"/>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B01F9CA3-105E-4857-9057-6DB6197DA786}" type="datetimeFigureOut">
              <a:rPr lang="en-US" smtClean="0"/>
              <a:t>10/23/17</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7F5CE407-6216-4202-80E4-A30DC2F709B2}"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2.xml"/><Relationship Id="rId4" Type="http://schemas.openxmlformats.org/officeDocument/2006/relationships/diagramQuickStyle" Target="../diagrams/quickStyle2.xml"/><Relationship Id="rId5" Type="http://schemas.openxmlformats.org/officeDocument/2006/relationships/diagramColors" Target="../diagrams/colors2.xml"/><Relationship Id="rId6" Type="http://schemas.microsoft.com/office/2007/relationships/diagramDrawing" Target="../diagrams/drawing2.xml"/><Relationship Id="rId1" Type="http://schemas.openxmlformats.org/officeDocument/2006/relationships/slideLayout" Target="../slideLayouts/slideLayout5.xml"/><Relationship Id="rId2" Type="http://schemas.openxmlformats.org/officeDocument/2006/relationships/diagramData" Target="../diagrams/data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image" Target="../media/image18.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4" Type="http://schemas.openxmlformats.org/officeDocument/2006/relationships/diagramQuickStyle" Target="../diagrams/quickStyle1.xml"/><Relationship Id="rId5" Type="http://schemas.openxmlformats.org/officeDocument/2006/relationships/diagramColors" Target="../diagrams/colors1.xml"/><Relationship Id="rId6"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diagramData" Target="../diagrams/data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xml"/><Relationship Id="rId2" Type="http://schemas.openxmlformats.org/officeDocument/2006/relationships/diagramData" Target="../diagrams/data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4.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2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3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4.xml"/><Relationship Id="rId4" Type="http://schemas.openxmlformats.org/officeDocument/2006/relationships/diagramQuickStyle" Target="../diagrams/quickStyle4.xml"/><Relationship Id="rId5" Type="http://schemas.openxmlformats.org/officeDocument/2006/relationships/diagramColors" Target="../diagrams/colors4.xml"/><Relationship Id="rId6" Type="http://schemas.microsoft.com/office/2007/relationships/diagramDrawing" Target="../diagrams/drawing4.xml"/><Relationship Id="rId1" Type="http://schemas.openxmlformats.org/officeDocument/2006/relationships/slideLayout" Target="../slideLayouts/slideLayout2.xml"/><Relationship Id="rId2"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smtClean="0"/>
              <a:t>The </a:t>
            </a:r>
            <a:r>
              <a:rPr lang="en-US" b="1" dirty="0"/>
              <a:t>P</a:t>
            </a:r>
            <a:r>
              <a:rPr lang="en-US" b="1" dirty="0" smtClean="0"/>
              <a:t>rogressive Movement</a:t>
            </a:r>
            <a:endParaRPr lang="en-US" b="1" dirty="0"/>
          </a:p>
        </p:txBody>
      </p:sp>
      <p:sp>
        <p:nvSpPr>
          <p:cNvPr id="3" name="Subtitle 2"/>
          <p:cNvSpPr>
            <a:spLocks noGrp="1"/>
          </p:cNvSpPr>
          <p:nvPr>
            <p:ph type="subTitle" idx="1"/>
          </p:nvPr>
        </p:nvSpPr>
        <p:spPr/>
        <p:txBody>
          <a:bodyPr/>
          <a:lstStyle/>
          <a:p>
            <a:r>
              <a:rPr lang="en-US" dirty="0" smtClean="0"/>
              <a:t>Craig Vincent Mitchell, </a:t>
            </a:r>
            <a:r>
              <a:rPr lang="en-US" dirty="0" err="1" smtClean="0"/>
              <a:t>Phd</a:t>
            </a:r>
            <a:endParaRPr lang="en-US" dirty="0"/>
          </a:p>
        </p:txBody>
      </p:sp>
    </p:spTree>
    <p:extLst>
      <p:ext uri="{BB962C8B-B14F-4D97-AF65-F5344CB8AC3E}">
        <p14:creationId xmlns:p14="http://schemas.microsoft.com/office/powerpoint/2010/main" val="2590844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Government</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They believed that America needed a new government which was non-partisan, scientific and had the discretionary powers required to control the world’s largest economy</a:t>
            </a:r>
            <a:r>
              <a:rPr lang="en-US" dirty="0" smtClean="0"/>
              <a:t>.</a:t>
            </a:r>
          </a:p>
          <a:p>
            <a:r>
              <a:rPr lang="en-US" dirty="0" smtClean="0"/>
              <a:t>The U.S. Constitution was antiquated and tied the hands of the president.</a:t>
            </a:r>
          </a:p>
          <a:p>
            <a:r>
              <a:rPr lang="en-US" dirty="0"/>
              <a:t>Government should be run by people who were disinterested experts, university educated and </a:t>
            </a:r>
            <a:r>
              <a:rPr lang="en-US" dirty="0" smtClean="0"/>
              <a:t>credentialed.</a:t>
            </a:r>
          </a:p>
          <a:p>
            <a:r>
              <a:rPr lang="en-US" dirty="0"/>
              <a:t>They believed in the application of science to achieve efficiency. Thus they were supporters of the social engineer to improve life. They also emphasized efficiency in business and public administration.</a:t>
            </a:r>
          </a:p>
          <a:p>
            <a:endParaRPr lang="en-US" dirty="0"/>
          </a:p>
          <a:p>
            <a:endParaRPr lang="en-US" dirty="0"/>
          </a:p>
          <a:p>
            <a:endParaRPr lang="en-US" dirty="0"/>
          </a:p>
        </p:txBody>
      </p:sp>
    </p:spTree>
    <p:extLst>
      <p:ext uri="{BB962C8B-B14F-4D97-AF65-F5344CB8AC3E}">
        <p14:creationId xmlns:p14="http://schemas.microsoft.com/office/powerpoint/2010/main" val="40276662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Economic Progressives</a:t>
            </a:r>
            <a:endParaRPr lang="en-US" b="1" dirty="0"/>
          </a:p>
        </p:txBody>
      </p:sp>
      <p:sp>
        <p:nvSpPr>
          <p:cNvPr id="5" name="Text Placeholder 4"/>
          <p:cNvSpPr>
            <a:spLocks noGrp="1"/>
          </p:cNvSpPr>
          <p:nvPr>
            <p:ph type="body" idx="1"/>
          </p:nvPr>
        </p:nvSpPr>
        <p:spPr/>
        <p:txBody>
          <a:bodyPr/>
          <a:lstStyle/>
          <a:p>
            <a:r>
              <a:rPr lang="en-US" b="1" dirty="0" smtClean="0"/>
              <a:t>1854-1943</a:t>
            </a:r>
            <a:endParaRPr lang="en-US" b="1" dirty="0"/>
          </a:p>
        </p:txBody>
      </p:sp>
      <p:sp>
        <p:nvSpPr>
          <p:cNvPr id="6" name="Content Placeholder 5"/>
          <p:cNvSpPr>
            <a:spLocks noGrp="1"/>
          </p:cNvSpPr>
          <p:nvPr>
            <p:ph sz="half" idx="2"/>
          </p:nvPr>
        </p:nvSpPr>
        <p:spPr/>
        <p:txBody>
          <a:bodyPr>
            <a:normAutofit fontScale="70000" lnSpcReduction="20000"/>
          </a:bodyPr>
          <a:lstStyle/>
          <a:p>
            <a:r>
              <a:rPr lang="en-US" dirty="0"/>
              <a:t>“The good Christian should be concerned with this world, not the next. The good Christian must go among the poor, as had Christ, lifting up even the most degraded by providing them personal contact with superior natures.” R. </a:t>
            </a:r>
            <a:r>
              <a:rPr lang="en-US" dirty="0" smtClean="0"/>
              <a:t>Ely</a:t>
            </a:r>
          </a:p>
          <a:p>
            <a:r>
              <a:rPr lang="en-US" dirty="0" smtClean="0"/>
              <a:t>He was a political economist and a leader in the </a:t>
            </a:r>
            <a:r>
              <a:rPr lang="en-US" b="1" dirty="0" smtClean="0"/>
              <a:t>Social Gospel Movement</a:t>
            </a:r>
          </a:p>
          <a:p>
            <a:r>
              <a:rPr lang="en-US" dirty="0" smtClean="0"/>
              <a:t>He graduated from </a:t>
            </a:r>
            <a:r>
              <a:rPr lang="en-US" dirty="0"/>
              <a:t>C</a:t>
            </a:r>
            <a:r>
              <a:rPr lang="en-US" dirty="0" smtClean="0"/>
              <a:t>olumbia College in 1876.  He earned his PhD in Germany (University of </a:t>
            </a:r>
            <a:r>
              <a:rPr lang="en-US" dirty="0"/>
              <a:t>H</a:t>
            </a:r>
            <a:r>
              <a:rPr lang="en-US" dirty="0" smtClean="0"/>
              <a:t>eidelberg) in 1879. His advisor at Heidelberg was Karl Gustav Adolf </a:t>
            </a:r>
            <a:r>
              <a:rPr lang="en-US" dirty="0" err="1" smtClean="0"/>
              <a:t>Knies</a:t>
            </a:r>
            <a:r>
              <a:rPr lang="en-US" dirty="0" smtClean="0"/>
              <a:t>.</a:t>
            </a:r>
          </a:p>
          <a:p>
            <a:r>
              <a:rPr lang="en-US" dirty="0" smtClean="0"/>
              <a:t>He was </a:t>
            </a:r>
            <a:r>
              <a:rPr lang="en-US" dirty="0"/>
              <a:t>o</a:t>
            </a:r>
            <a:r>
              <a:rPr lang="en-US" dirty="0" smtClean="0"/>
              <a:t>nly 31 years old at the formation of the AEA.</a:t>
            </a:r>
            <a:endParaRPr lang="en-US" dirty="0"/>
          </a:p>
          <a:p>
            <a:endParaRPr lang="en-US" dirty="0"/>
          </a:p>
          <a:p>
            <a:endParaRPr lang="en-US" dirty="0"/>
          </a:p>
        </p:txBody>
      </p:sp>
      <p:sp>
        <p:nvSpPr>
          <p:cNvPr id="7" name="Text Placeholder 6"/>
          <p:cNvSpPr>
            <a:spLocks noGrp="1"/>
          </p:cNvSpPr>
          <p:nvPr>
            <p:ph type="body" sz="quarter" idx="3"/>
          </p:nvPr>
        </p:nvSpPr>
        <p:spPr/>
        <p:txBody>
          <a:bodyPr/>
          <a:lstStyle/>
          <a:p>
            <a:r>
              <a:rPr lang="en-US" b="1" dirty="0" smtClean="0"/>
              <a:t>Richard Theodore Ely</a:t>
            </a:r>
            <a:endParaRPr lang="en-US" b="1" dirty="0"/>
          </a:p>
        </p:txBody>
      </p:sp>
      <p:pic>
        <p:nvPicPr>
          <p:cNvPr id="9" name="Content Placeholder 8"/>
          <p:cNvPicPr>
            <a:picLocks noGrp="1" noChangeAspect="1"/>
          </p:cNvPicPr>
          <p:nvPr>
            <p:ph sz="quarter" idx="4"/>
          </p:nvPr>
        </p:nvPicPr>
        <p:blipFill>
          <a:blip r:embed="rId2"/>
          <a:srcRect l="-21492" r="-21492"/>
          <a:stretch>
            <a:fillRect/>
          </a:stretch>
        </p:blipFill>
        <p:spPr/>
      </p:pic>
    </p:spTree>
    <p:extLst>
      <p:ext uri="{BB962C8B-B14F-4D97-AF65-F5344CB8AC3E}">
        <p14:creationId xmlns:p14="http://schemas.microsoft.com/office/powerpoint/2010/main" val="26052840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t>Economic Progressives</a:t>
            </a:r>
            <a:endParaRPr lang="en-US" b="1" dirty="0"/>
          </a:p>
        </p:txBody>
      </p:sp>
      <p:sp>
        <p:nvSpPr>
          <p:cNvPr id="8" name="Content Placeholder 7"/>
          <p:cNvSpPr>
            <a:spLocks noGrp="1"/>
          </p:cNvSpPr>
          <p:nvPr>
            <p:ph sz="half" idx="1"/>
          </p:nvPr>
        </p:nvSpPr>
        <p:spPr/>
        <p:txBody>
          <a:bodyPr>
            <a:normAutofit fontScale="85000" lnSpcReduction="20000"/>
          </a:bodyPr>
          <a:lstStyle/>
          <a:p>
            <a:r>
              <a:rPr lang="en-US" dirty="0" smtClean="0"/>
              <a:t>Richard T. Ely taught there were three schools of thought in political economy.</a:t>
            </a:r>
          </a:p>
          <a:p>
            <a:r>
              <a:rPr lang="en-US" dirty="0" smtClean="0"/>
              <a:t>The </a:t>
            </a:r>
            <a:r>
              <a:rPr lang="en-US" b="1" dirty="0" smtClean="0"/>
              <a:t>Classical </a:t>
            </a:r>
            <a:r>
              <a:rPr lang="en-US" b="1" dirty="0"/>
              <a:t>S</a:t>
            </a:r>
            <a:r>
              <a:rPr lang="en-US" b="1" dirty="0" smtClean="0"/>
              <a:t>chool </a:t>
            </a:r>
            <a:r>
              <a:rPr lang="en-US" dirty="0" smtClean="0"/>
              <a:t>reasoned from a priori first principles. Ely placed Adam Smith in this category.</a:t>
            </a:r>
          </a:p>
          <a:p>
            <a:r>
              <a:rPr lang="en-US" dirty="0" smtClean="0"/>
              <a:t>The </a:t>
            </a:r>
            <a:r>
              <a:rPr lang="en-US" b="1" dirty="0" smtClean="0"/>
              <a:t>Historical School </a:t>
            </a:r>
            <a:r>
              <a:rPr lang="en-US" dirty="0" smtClean="0"/>
              <a:t>relied on the use of statistics and history.</a:t>
            </a:r>
          </a:p>
          <a:p>
            <a:r>
              <a:rPr lang="en-US" dirty="0" smtClean="0"/>
              <a:t>The </a:t>
            </a:r>
            <a:r>
              <a:rPr lang="en-US" b="1" dirty="0" smtClean="0"/>
              <a:t>Socialist School </a:t>
            </a:r>
            <a:r>
              <a:rPr lang="en-US" dirty="0" smtClean="0"/>
              <a:t>of Marx and Engels</a:t>
            </a:r>
          </a:p>
          <a:p>
            <a:r>
              <a:rPr lang="en-US" dirty="0" smtClean="0"/>
              <a:t>Ely wanted to replace the British School</a:t>
            </a:r>
            <a:r>
              <a:rPr lang="en-US" b="1" dirty="0" smtClean="0"/>
              <a:t> of Classical Political Economy </a:t>
            </a:r>
            <a:r>
              <a:rPr lang="en-US" dirty="0" smtClean="0"/>
              <a:t>with the </a:t>
            </a:r>
            <a:r>
              <a:rPr lang="en-US" dirty="0"/>
              <a:t>G</a:t>
            </a:r>
            <a:r>
              <a:rPr lang="en-US" dirty="0" smtClean="0"/>
              <a:t>erman Historical </a:t>
            </a:r>
            <a:r>
              <a:rPr lang="en-US" b="1" dirty="0" smtClean="0"/>
              <a:t>School of Political Economy.</a:t>
            </a:r>
          </a:p>
          <a:p>
            <a:endParaRPr lang="en-US" dirty="0"/>
          </a:p>
        </p:txBody>
      </p:sp>
      <p:graphicFrame>
        <p:nvGraphicFramePr>
          <p:cNvPr id="10" name="Content Placeholder 9"/>
          <p:cNvGraphicFramePr>
            <a:graphicFrameLocks noGrp="1"/>
          </p:cNvGraphicFramePr>
          <p:nvPr>
            <p:ph sz="half" idx="2"/>
            <p:extLst>
              <p:ext uri="{D42A27DB-BD31-4B8C-83A1-F6EECF244321}">
                <p14:modId xmlns:p14="http://schemas.microsoft.com/office/powerpoint/2010/main" val="118961115"/>
              </p:ext>
            </p:extLst>
          </p:nvPr>
        </p:nvGraphicFramePr>
        <p:xfrm>
          <a:off x="4751071" y="1600201"/>
          <a:ext cx="3840480"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13282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Economic Progressives</a:t>
            </a:r>
          </a:p>
        </p:txBody>
      </p:sp>
      <p:sp>
        <p:nvSpPr>
          <p:cNvPr id="6" name="Text Placeholder 5"/>
          <p:cNvSpPr>
            <a:spLocks noGrp="1"/>
          </p:cNvSpPr>
          <p:nvPr>
            <p:ph type="body" idx="1"/>
          </p:nvPr>
        </p:nvSpPr>
        <p:spPr/>
        <p:txBody>
          <a:bodyPr/>
          <a:lstStyle/>
          <a:p>
            <a:r>
              <a:rPr lang="en-US" b="1" dirty="0"/>
              <a:t>(1865-1947)</a:t>
            </a:r>
          </a:p>
          <a:p>
            <a:endParaRPr lang="en-US" b="1" dirty="0"/>
          </a:p>
        </p:txBody>
      </p:sp>
      <p:sp>
        <p:nvSpPr>
          <p:cNvPr id="8" name="Text Placeholder 7"/>
          <p:cNvSpPr>
            <a:spLocks noGrp="1"/>
          </p:cNvSpPr>
          <p:nvPr>
            <p:ph type="body" sz="quarter" idx="3"/>
          </p:nvPr>
        </p:nvSpPr>
        <p:spPr/>
        <p:txBody>
          <a:bodyPr/>
          <a:lstStyle/>
          <a:p>
            <a:r>
              <a:rPr lang="en-US" b="1" dirty="0" smtClean="0"/>
              <a:t>John R Commons</a:t>
            </a:r>
            <a:endParaRPr lang="en-US" b="1" dirty="0"/>
          </a:p>
        </p:txBody>
      </p:sp>
      <p:pic>
        <p:nvPicPr>
          <p:cNvPr id="15" name="Content Placeholder 14"/>
          <p:cNvPicPr>
            <a:picLocks noGrp="1" noChangeAspect="1"/>
          </p:cNvPicPr>
          <p:nvPr>
            <p:ph sz="quarter" idx="4"/>
          </p:nvPr>
        </p:nvPicPr>
        <p:blipFill>
          <a:blip r:embed="rId2"/>
          <a:srcRect l="-21517" r="-21517"/>
          <a:stretch>
            <a:fillRect/>
          </a:stretch>
        </p:blipFill>
        <p:spPr>
          <a:xfrm>
            <a:off x="4751388" y="2347913"/>
            <a:ext cx="3840162" cy="3595687"/>
          </a:xfrm>
        </p:spPr>
      </p:pic>
      <p:sp>
        <p:nvSpPr>
          <p:cNvPr id="2" name="Content Placeholder 1"/>
          <p:cNvSpPr>
            <a:spLocks noGrp="1"/>
          </p:cNvSpPr>
          <p:nvPr>
            <p:ph sz="half" idx="2"/>
          </p:nvPr>
        </p:nvSpPr>
        <p:spPr/>
        <p:txBody>
          <a:bodyPr>
            <a:normAutofit fontScale="92500" lnSpcReduction="10000"/>
          </a:bodyPr>
          <a:lstStyle/>
          <a:p>
            <a:r>
              <a:rPr lang="en-US" dirty="0" smtClean="0"/>
              <a:t>Originally intended to be a minister.</a:t>
            </a:r>
          </a:p>
          <a:p>
            <a:r>
              <a:rPr lang="en-US" dirty="0" smtClean="0"/>
              <a:t>He became a political economist</a:t>
            </a:r>
          </a:p>
          <a:p>
            <a:r>
              <a:rPr lang="en-US" dirty="0" smtClean="0"/>
              <a:t>“Social progress required the individual to be controlled, liberated, and expanded by collective action.”</a:t>
            </a:r>
          </a:p>
          <a:p>
            <a:r>
              <a:rPr lang="en-US" dirty="0" smtClean="0"/>
              <a:t>He was a student of </a:t>
            </a:r>
            <a:r>
              <a:rPr lang="en-US" dirty="0"/>
              <a:t>R</a:t>
            </a:r>
            <a:r>
              <a:rPr lang="en-US" dirty="0" smtClean="0"/>
              <a:t>ichard </a:t>
            </a:r>
            <a:r>
              <a:rPr lang="en-US" dirty="0"/>
              <a:t>T</a:t>
            </a:r>
            <a:r>
              <a:rPr lang="en-US" dirty="0" smtClean="0"/>
              <a:t>. Ely</a:t>
            </a:r>
            <a:endParaRPr lang="en-US" dirty="0"/>
          </a:p>
        </p:txBody>
      </p:sp>
    </p:spTree>
    <p:extLst>
      <p:ext uri="{BB962C8B-B14F-4D97-AF65-F5344CB8AC3E}">
        <p14:creationId xmlns:p14="http://schemas.microsoft.com/office/powerpoint/2010/main" val="4709778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Economic Progressives</a:t>
            </a:r>
            <a:endParaRPr lang="en-US" dirty="0"/>
          </a:p>
        </p:txBody>
      </p:sp>
      <p:sp>
        <p:nvSpPr>
          <p:cNvPr id="3" name="Text Placeholder 2"/>
          <p:cNvSpPr>
            <a:spLocks noGrp="1"/>
          </p:cNvSpPr>
          <p:nvPr>
            <p:ph type="body" idx="1"/>
          </p:nvPr>
        </p:nvSpPr>
        <p:spPr/>
        <p:txBody>
          <a:bodyPr/>
          <a:lstStyle/>
          <a:p>
            <a:endParaRPr lang="en-US" b="1" dirty="0" smtClean="0"/>
          </a:p>
          <a:p>
            <a:endParaRPr lang="en-US" b="1" dirty="0"/>
          </a:p>
          <a:p>
            <a:endParaRPr lang="en-US" b="1" dirty="0" smtClean="0"/>
          </a:p>
          <a:p>
            <a:endParaRPr lang="en-US" b="1" dirty="0"/>
          </a:p>
          <a:p>
            <a:endParaRPr lang="en-US" b="1" dirty="0" smtClean="0"/>
          </a:p>
          <a:p>
            <a:r>
              <a:rPr lang="en-US" b="1" dirty="0" smtClean="0"/>
              <a:t>(</a:t>
            </a:r>
            <a:r>
              <a:rPr lang="en-US" b="1" dirty="0"/>
              <a:t>1847-1938)</a:t>
            </a:r>
          </a:p>
          <a:p>
            <a:endParaRPr lang="en-US" dirty="0"/>
          </a:p>
        </p:txBody>
      </p:sp>
      <p:sp>
        <p:nvSpPr>
          <p:cNvPr id="4" name="Content Placeholder 3"/>
          <p:cNvSpPr>
            <a:spLocks noGrp="1"/>
          </p:cNvSpPr>
          <p:nvPr>
            <p:ph sz="half" idx="2"/>
          </p:nvPr>
        </p:nvSpPr>
        <p:spPr/>
        <p:txBody>
          <a:bodyPr>
            <a:normAutofit fontScale="92500" lnSpcReduction="10000"/>
          </a:bodyPr>
          <a:lstStyle/>
          <a:p>
            <a:r>
              <a:rPr lang="en-US" dirty="0" smtClean="0"/>
              <a:t>Originally intended to be a minister.</a:t>
            </a:r>
          </a:p>
          <a:p>
            <a:r>
              <a:rPr lang="en-US" dirty="0" smtClean="0"/>
              <a:t>His mentor at Amherst college persuaded him to study economics rather than go to Yale Divinity School.</a:t>
            </a:r>
          </a:p>
          <a:p>
            <a:r>
              <a:rPr lang="en-US" dirty="0" smtClean="0"/>
              <a:t>He studied economics under Karl </a:t>
            </a:r>
            <a:r>
              <a:rPr lang="en-US" dirty="0" err="1" smtClean="0"/>
              <a:t>Knies</a:t>
            </a:r>
            <a:r>
              <a:rPr lang="en-US" dirty="0" smtClean="0"/>
              <a:t> at </a:t>
            </a:r>
            <a:r>
              <a:rPr lang="en-US" dirty="0"/>
              <a:t>H</a:t>
            </a:r>
            <a:r>
              <a:rPr lang="en-US" dirty="0" smtClean="0"/>
              <a:t>eidelberg University.</a:t>
            </a:r>
          </a:p>
          <a:p>
            <a:r>
              <a:rPr lang="en-US" dirty="0" smtClean="0"/>
              <a:t>He taught at Columbia University.</a:t>
            </a:r>
            <a:endParaRPr lang="en-US" dirty="0"/>
          </a:p>
        </p:txBody>
      </p:sp>
      <p:sp>
        <p:nvSpPr>
          <p:cNvPr id="5" name="Text Placeholder 4"/>
          <p:cNvSpPr>
            <a:spLocks noGrp="1"/>
          </p:cNvSpPr>
          <p:nvPr>
            <p:ph type="body" sz="quarter" idx="3"/>
          </p:nvPr>
        </p:nvSpPr>
        <p:spPr/>
        <p:txBody>
          <a:bodyPr/>
          <a:lstStyle/>
          <a:p>
            <a:r>
              <a:rPr lang="en-US" b="1" dirty="0"/>
              <a:t>John Bates </a:t>
            </a:r>
            <a:r>
              <a:rPr lang="en-US" b="1" dirty="0" smtClean="0"/>
              <a:t>Clark</a:t>
            </a:r>
            <a:endParaRPr lang="en-US" b="1" dirty="0"/>
          </a:p>
        </p:txBody>
      </p:sp>
      <p:pic>
        <p:nvPicPr>
          <p:cNvPr id="7" name="Content Placeholder 9"/>
          <p:cNvPicPr>
            <a:picLocks noGrp="1" noChangeAspect="1"/>
          </p:cNvPicPr>
          <p:nvPr>
            <p:ph sz="quarter" idx="4"/>
          </p:nvPr>
        </p:nvPicPr>
        <p:blipFill>
          <a:blip r:embed="rId2"/>
          <a:srcRect l="-16746" r="-16746"/>
          <a:stretch>
            <a:fillRect/>
          </a:stretch>
        </p:blipFill>
        <p:spPr/>
      </p:pic>
    </p:spTree>
    <p:extLst>
      <p:ext uri="{BB962C8B-B14F-4D97-AF65-F5344CB8AC3E}">
        <p14:creationId xmlns:p14="http://schemas.microsoft.com/office/powerpoint/2010/main" val="20987423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Economic Progressives</a:t>
            </a:r>
            <a:endParaRPr lang="en-US" dirty="0"/>
          </a:p>
        </p:txBody>
      </p:sp>
      <p:sp>
        <p:nvSpPr>
          <p:cNvPr id="3" name="Text Placeholder 2"/>
          <p:cNvSpPr>
            <a:spLocks noGrp="1"/>
          </p:cNvSpPr>
          <p:nvPr>
            <p:ph type="body" idx="1"/>
          </p:nvPr>
        </p:nvSpPr>
        <p:spPr/>
        <p:txBody>
          <a:bodyPr/>
          <a:lstStyle/>
          <a:p>
            <a:r>
              <a:rPr lang="en-US" b="1" dirty="0" smtClean="0"/>
              <a:t>1851-1921</a:t>
            </a:r>
            <a:endParaRPr lang="en-US" b="1" dirty="0"/>
          </a:p>
        </p:txBody>
      </p:sp>
      <p:sp>
        <p:nvSpPr>
          <p:cNvPr id="4" name="Content Placeholder 3"/>
          <p:cNvSpPr>
            <a:spLocks noGrp="1"/>
          </p:cNvSpPr>
          <p:nvPr>
            <p:ph sz="half" idx="2"/>
          </p:nvPr>
        </p:nvSpPr>
        <p:spPr/>
        <p:txBody>
          <a:bodyPr>
            <a:normAutofit fontScale="92500" lnSpcReduction="20000"/>
          </a:bodyPr>
          <a:lstStyle/>
          <a:p>
            <a:r>
              <a:rPr lang="en-US" dirty="0" smtClean="0"/>
              <a:t>His father was a Congregationalist minister.</a:t>
            </a:r>
          </a:p>
          <a:p>
            <a:r>
              <a:rPr lang="en-US" dirty="0" smtClean="0"/>
              <a:t>He intended to follow in his father’s footsteps by going  to Andover Theological Seminary in 1875.</a:t>
            </a:r>
          </a:p>
          <a:p>
            <a:r>
              <a:rPr lang="en-US" dirty="0" smtClean="0"/>
              <a:t>When he could not be born again, he left school to study political economy.</a:t>
            </a:r>
          </a:p>
          <a:p>
            <a:r>
              <a:rPr lang="en-US" dirty="0" smtClean="0"/>
              <a:t>He was a professor of political economy at the University of Michigan</a:t>
            </a:r>
            <a:endParaRPr lang="en-US" dirty="0"/>
          </a:p>
        </p:txBody>
      </p:sp>
      <p:sp>
        <p:nvSpPr>
          <p:cNvPr id="5" name="Text Placeholder 4"/>
          <p:cNvSpPr>
            <a:spLocks noGrp="1"/>
          </p:cNvSpPr>
          <p:nvPr>
            <p:ph type="body" sz="quarter" idx="3"/>
          </p:nvPr>
        </p:nvSpPr>
        <p:spPr/>
        <p:txBody>
          <a:bodyPr/>
          <a:lstStyle/>
          <a:p>
            <a:r>
              <a:rPr lang="en-US" b="1" dirty="0" smtClean="0"/>
              <a:t>Henry Carter Adams</a:t>
            </a:r>
            <a:endParaRPr lang="en-US" b="1" dirty="0"/>
          </a:p>
        </p:txBody>
      </p:sp>
      <p:pic>
        <p:nvPicPr>
          <p:cNvPr id="7" name="Content Placeholder 6"/>
          <p:cNvPicPr>
            <a:picLocks noGrp="1" noChangeAspect="1"/>
          </p:cNvPicPr>
          <p:nvPr>
            <p:ph sz="quarter" idx="4"/>
          </p:nvPr>
        </p:nvPicPr>
        <p:blipFill>
          <a:blip r:embed="rId2"/>
          <a:srcRect l="-29371" r="-29371"/>
          <a:stretch>
            <a:fillRect/>
          </a:stretch>
        </p:blipFill>
        <p:spPr>
          <a:xfrm>
            <a:off x="4751388" y="2347913"/>
            <a:ext cx="3840162" cy="3595687"/>
          </a:xfrm>
        </p:spPr>
      </p:pic>
    </p:spTree>
    <p:extLst>
      <p:ext uri="{BB962C8B-B14F-4D97-AF65-F5344CB8AC3E}">
        <p14:creationId xmlns:p14="http://schemas.microsoft.com/office/powerpoint/2010/main" val="3923571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Economic Progressives</a:t>
            </a:r>
          </a:p>
        </p:txBody>
      </p:sp>
      <p:sp>
        <p:nvSpPr>
          <p:cNvPr id="5" name="Content Placeholder 4"/>
          <p:cNvSpPr>
            <a:spLocks noGrp="1"/>
          </p:cNvSpPr>
          <p:nvPr>
            <p:ph sz="half" idx="1"/>
          </p:nvPr>
        </p:nvSpPr>
        <p:spPr/>
        <p:txBody>
          <a:bodyPr>
            <a:normAutofit lnSpcReduction="10000"/>
          </a:bodyPr>
          <a:lstStyle/>
          <a:p>
            <a:r>
              <a:rPr lang="en-US" dirty="0" smtClean="0"/>
              <a:t>Founded 1885 by Richard T. Ely</a:t>
            </a:r>
          </a:p>
          <a:p>
            <a:r>
              <a:rPr lang="en-US" dirty="0" smtClean="0"/>
              <a:t>55 charter members</a:t>
            </a:r>
          </a:p>
          <a:p>
            <a:r>
              <a:rPr lang="en-US" dirty="0" smtClean="0"/>
              <a:t>23 were clergymen, many were leaders of the social gospel movement.</a:t>
            </a:r>
          </a:p>
          <a:p>
            <a:r>
              <a:rPr lang="en-US" dirty="0" smtClean="0"/>
              <a:t>7 of the AEA’s charter members were presidents at major universities. These include: Brown, Cornell, Illinois, MIT, Northwestern, Princeton, Wisconsin and Yale.</a:t>
            </a:r>
          </a:p>
        </p:txBody>
      </p:sp>
      <p:pic>
        <p:nvPicPr>
          <p:cNvPr id="7" name="Content Placeholder 6"/>
          <p:cNvPicPr>
            <a:picLocks noGrp="1" noChangeAspect="1"/>
          </p:cNvPicPr>
          <p:nvPr>
            <p:ph sz="half" idx="2"/>
          </p:nvPr>
        </p:nvPicPr>
        <p:blipFill>
          <a:blip r:embed="rId2"/>
          <a:srcRect t="-7706" b="-7706"/>
          <a:stretch>
            <a:fillRect/>
          </a:stretch>
        </p:blipFill>
        <p:spPr>
          <a:xfrm>
            <a:off x="4751388" y="1600200"/>
            <a:ext cx="3840162" cy="4343400"/>
          </a:xfrm>
        </p:spPr>
      </p:pic>
    </p:spTree>
    <p:extLst>
      <p:ext uri="{BB962C8B-B14F-4D97-AF65-F5344CB8AC3E}">
        <p14:creationId xmlns:p14="http://schemas.microsoft.com/office/powerpoint/2010/main" val="33882789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b="1" dirty="0"/>
              <a:t>Economic Progressives</a:t>
            </a:r>
            <a:endParaRPr lang="en-US" dirty="0"/>
          </a:p>
        </p:txBody>
      </p:sp>
      <p:sp>
        <p:nvSpPr>
          <p:cNvPr id="8" name="Content Placeholder 7"/>
          <p:cNvSpPr>
            <a:spLocks noGrp="1"/>
          </p:cNvSpPr>
          <p:nvPr>
            <p:ph idx="1"/>
          </p:nvPr>
        </p:nvSpPr>
        <p:spPr/>
        <p:txBody>
          <a:bodyPr>
            <a:normAutofit fontScale="92500" lnSpcReduction="20000"/>
          </a:bodyPr>
          <a:lstStyle/>
          <a:p>
            <a:r>
              <a:rPr lang="en-US" dirty="0" smtClean="0"/>
              <a:t>The social gospel reformers believed that a Kingdom of Heaven could be built on earth without the return of Christ.</a:t>
            </a:r>
          </a:p>
          <a:p>
            <a:r>
              <a:rPr lang="en-US" dirty="0" smtClean="0"/>
              <a:t> Christian men and women, providentially equipped with science and the state would build it with their own hands.</a:t>
            </a:r>
          </a:p>
          <a:p>
            <a:r>
              <a:rPr lang="en-US" dirty="0"/>
              <a:t>The economic reformer consciously adopts an ethical ideal, shows how it is to be attained, and encourages people to strive for it</a:t>
            </a:r>
            <a:r>
              <a:rPr lang="en-US" dirty="0" smtClean="0"/>
              <a:t>.</a:t>
            </a:r>
          </a:p>
          <a:p>
            <a:r>
              <a:rPr lang="en-US" dirty="0" smtClean="0"/>
              <a:t>“The expert economist is like a priest, with priestly functions. He first acquainted the people on what they should want and only then acquainted them with the means of their satisfaction.” Edwin R.A. Seligman</a:t>
            </a:r>
            <a:endParaRPr lang="en-US" dirty="0"/>
          </a:p>
          <a:p>
            <a:endParaRPr lang="en-US" dirty="0" smtClean="0"/>
          </a:p>
          <a:p>
            <a:endParaRPr lang="en-US" dirty="0" smtClean="0"/>
          </a:p>
          <a:p>
            <a:endParaRPr lang="en-US" dirty="0"/>
          </a:p>
        </p:txBody>
      </p:sp>
    </p:spTree>
    <p:extLst>
      <p:ext uri="{BB962C8B-B14F-4D97-AF65-F5344CB8AC3E}">
        <p14:creationId xmlns:p14="http://schemas.microsoft.com/office/powerpoint/2010/main" val="380767383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Economic Progressives</a:t>
            </a:r>
            <a:endParaRPr lang="en-US" dirty="0"/>
          </a:p>
        </p:txBody>
      </p:sp>
      <p:sp>
        <p:nvSpPr>
          <p:cNvPr id="6" name="Text Placeholder 5"/>
          <p:cNvSpPr>
            <a:spLocks noGrp="1"/>
          </p:cNvSpPr>
          <p:nvPr>
            <p:ph type="body" idx="1"/>
          </p:nvPr>
        </p:nvSpPr>
        <p:spPr/>
        <p:txBody>
          <a:bodyPr/>
          <a:lstStyle/>
          <a:p>
            <a:r>
              <a:rPr lang="en-US" b="1" dirty="0" smtClean="0"/>
              <a:t>1840-1897</a:t>
            </a:r>
            <a:endParaRPr lang="en-US" b="1" dirty="0"/>
          </a:p>
        </p:txBody>
      </p:sp>
      <p:sp>
        <p:nvSpPr>
          <p:cNvPr id="7" name="Content Placeholder 6"/>
          <p:cNvSpPr>
            <a:spLocks noGrp="1"/>
          </p:cNvSpPr>
          <p:nvPr>
            <p:ph sz="half" idx="2"/>
          </p:nvPr>
        </p:nvSpPr>
        <p:spPr/>
        <p:txBody>
          <a:bodyPr>
            <a:normAutofit fontScale="92500" lnSpcReduction="20000"/>
          </a:bodyPr>
          <a:lstStyle/>
          <a:p>
            <a:r>
              <a:rPr lang="en-US" dirty="0" smtClean="0"/>
              <a:t>First president of the AEA</a:t>
            </a:r>
          </a:p>
          <a:p>
            <a:r>
              <a:rPr lang="en-US" dirty="0" smtClean="0"/>
              <a:t>President of MIT for 15 years</a:t>
            </a:r>
          </a:p>
          <a:p>
            <a:r>
              <a:rPr lang="en-US" dirty="0" smtClean="0"/>
              <a:t>They dumped the British approach to political economy, with its ideas of economic laws and laissez fair view of government.</a:t>
            </a:r>
          </a:p>
          <a:p>
            <a:r>
              <a:rPr lang="en-US" dirty="0" smtClean="0"/>
              <a:t>They adopted the German approach with a positive view of state intervention into the economy</a:t>
            </a:r>
          </a:p>
          <a:p>
            <a:endParaRPr lang="en-US" dirty="0"/>
          </a:p>
        </p:txBody>
      </p:sp>
      <p:sp>
        <p:nvSpPr>
          <p:cNvPr id="8" name="Text Placeholder 7"/>
          <p:cNvSpPr>
            <a:spLocks noGrp="1"/>
          </p:cNvSpPr>
          <p:nvPr>
            <p:ph type="body" sz="quarter" idx="3"/>
          </p:nvPr>
        </p:nvSpPr>
        <p:spPr/>
        <p:txBody>
          <a:bodyPr/>
          <a:lstStyle/>
          <a:p>
            <a:r>
              <a:rPr lang="en-US" b="1" dirty="0" smtClean="0"/>
              <a:t>Francis </a:t>
            </a:r>
            <a:r>
              <a:rPr lang="en-US" b="1" dirty="0" err="1" smtClean="0"/>
              <a:t>Amasa</a:t>
            </a:r>
            <a:r>
              <a:rPr lang="en-US" b="1" dirty="0" smtClean="0"/>
              <a:t> Walker</a:t>
            </a:r>
            <a:endParaRPr lang="en-US" b="1" dirty="0"/>
          </a:p>
        </p:txBody>
      </p:sp>
      <p:pic>
        <p:nvPicPr>
          <p:cNvPr id="10" name="Content Placeholder 9"/>
          <p:cNvPicPr>
            <a:picLocks noGrp="1" noChangeAspect="1"/>
          </p:cNvPicPr>
          <p:nvPr>
            <p:ph sz="quarter" idx="4"/>
          </p:nvPr>
        </p:nvPicPr>
        <p:blipFill>
          <a:blip r:embed="rId2"/>
          <a:srcRect l="-21818" r="-21818"/>
          <a:stretch>
            <a:fillRect/>
          </a:stretch>
        </p:blipFill>
        <p:spPr/>
      </p:pic>
    </p:spTree>
    <p:extLst>
      <p:ext uri="{BB962C8B-B14F-4D97-AF65-F5344CB8AC3E}">
        <p14:creationId xmlns:p14="http://schemas.microsoft.com/office/powerpoint/2010/main" val="1814080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t>Professionalized Economics</a:t>
            </a:r>
            <a:endParaRPr lang="en-US" b="1" dirty="0"/>
          </a:p>
        </p:txBody>
      </p:sp>
      <p:sp>
        <p:nvSpPr>
          <p:cNvPr id="8" name="Content Placeholder 7"/>
          <p:cNvSpPr>
            <a:spLocks noGrp="1"/>
          </p:cNvSpPr>
          <p:nvPr>
            <p:ph idx="1"/>
          </p:nvPr>
        </p:nvSpPr>
        <p:spPr/>
        <p:txBody>
          <a:bodyPr>
            <a:normAutofit fontScale="92500"/>
          </a:bodyPr>
          <a:lstStyle/>
          <a:p>
            <a:r>
              <a:rPr lang="en-US" dirty="0" smtClean="0"/>
              <a:t>In 1880 there were three faculty members at the leading universities who focused on political economy.</a:t>
            </a:r>
          </a:p>
          <a:p>
            <a:r>
              <a:rPr lang="en-US" dirty="0" smtClean="0"/>
              <a:t>The industrial revolution resulted in a geyser of money that flowed into American universities.</a:t>
            </a:r>
          </a:p>
          <a:p>
            <a:r>
              <a:rPr lang="en-US" dirty="0" smtClean="0"/>
              <a:t>Brand new universities included: Ezra Cornell (1868), Cornelius </a:t>
            </a:r>
            <a:r>
              <a:rPr lang="en-US" b="1" dirty="0" smtClean="0"/>
              <a:t>Vanderbilt</a:t>
            </a:r>
            <a:r>
              <a:rPr lang="en-US" dirty="0" smtClean="0"/>
              <a:t> (1871), </a:t>
            </a:r>
            <a:r>
              <a:rPr lang="en-US" b="1" dirty="0" smtClean="0"/>
              <a:t>John Hopkins </a:t>
            </a:r>
            <a:r>
              <a:rPr lang="en-US" dirty="0" smtClean="0"/>
              <a:t>(1876), Jonas Clark (1889), Leland </a:t>
            </a:r>
            <a:r>
              <a:rPr lang="en-US" b="1" dirty="0" smtClean="0"/>
              <a:t>Stanford</a:t>
            </a:r>
            <a:r>
              <a:rPr lang="en-US" dirty="0" smtClean="0"/>
              <a:t> (1891), </a:t>
            </a:r>
            <a:r>
              <a:rPr lang="en-US" dirty="0"/>
              <a:t>J</a:t>
            </a:r>
            <a:r>
              <a:rPr lang="en-US" dirty="0" smtClean="0"/>
              <a:t>ohn D Rockefeller (University of Chicago 1891).</a:t>
            </a:r>
          </a:p>
          <a:p>
            <a:r>
              <a:rPr lang="en-US" dirty="0" smtClean="0"/>
              <a:t>Between 1870 and 1900 American university students quadrupled, as did the ranks of faculty members.</a:t>
            </a:r>
            <a:endParaRPr lang="en-US" dirty="0"/>
          </a:p>
        </p:txBody>
      </p:sp>
    </p:spTree>
    <p:extLst>
      <p:ext uri="{BB962C8B-B14F-4D97-AF65-F5344CB8AC3E}">
        <p14:creationId xmlns:p14="http://schemas.microsoft.com/office/powerpoint/2010/main" val="22436150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a:t>
            </a:r>
            <a:r>
              <a:rPr lang="en-US" b="1" dirty="0"/>
              <a:t>P</a:t>
            </a:r>
            <a:r>
              <a:rPr lang="en-US" b="1" dirty="0" smtClean="0"/>
              <a:t>rogressive Movement</a:t>
            </a:r>
            <a:endParaRPr lang="en-US" b="1" dirty="0"/>
          </a:p>
        </p:txBody>
      </p:sp>
      <p:sp>
        <p:nvSpPr>
          <p:cNvPr id="4" name="Content Placeholder 3"/>
          <p:cNvSpPr>
            <a:spLocks noGrp="1"/>
          </p:cNvSpPr>
          <p:nvPr>
            <p:ph sz="half" idx="1"/>
          </p:nvPr>
        </p:nvSpPr>
        <p:spPr/>
        <p:txBody>
          <a:bodyPr/>
          <a:lstStyle/>
          <a:p>
            <a:r>
              <a:rPr lang="en-US" dirty="0" smtClean="0"/>
              <a:t>Based on Thomas C Leonard’s </a:t>
            </a:r>
            <a:r>
              <a:rPr lang="en-US" b="1" i="1" dirty="0" smtClean="0"/>
              <a:t>Illiberal Reformers</a:t>
            </a:r>
          </a:p>
          <a:p>
            <a:r>
              <a:rPr lang="en-US" dirty="0" smtClean="0"/>
              <a:t>Published by Princeton University Press in 2016.</a:t>
            </a:r>
          </a:p>
          <a:p>
            <a:r>
              <a:rPr lang="en-US" dirty="0" smtClean="0"/>
              <a:t>He shows how bad theology, economics and politics came together to form a system that was the mirror image of the ideas of Karl </a:t>
            </a:r>
            <a:r>
              <a:rPr lang="en-US" dirty="0"/>
              <a:t>M</a:t>
            </a:r>
            <a:r>
              <a:rPr lang="en-US" dirty="0" smtClean="0"/>
              <a:t>arx.</a:t>
            </a:r>
            <a:endParaRPr lang="en-US" dirty="0"/>
          </a:p>
        </p:txBody>
      </p:sp>
      <p:pic>
        <p:nvPicPr>
          <p:cNvPr id="3" name="Content Placeholder 2" descr="31psop3zhtL._AC_US218_.jpg"/>
          <p:cNvPicPr>
            <a:picLocks noGrp="1" noChangeAspect="1"/>
          </p:cNvPicPr>
          <p:nvPr>
            <p:ph sz="half" idx="2"/>
          </p:nvPr>
        </p:nvPicPr>
        <p:blipFill>
          <a:blip r:embed="rId2">
            <a:extLst>
              <a:ext uri="{28A0092B-C50C-407E-A947-70E740481C1C}">
                <a14:useLocalDpi xmlns:a14="http://schemas.microsoft.com/office/drawing/2010/main" val="0"/>
              </a:ext>
            </a:extLst>
          </a:blip>
          <a:srcRect t="-6548" b="-6548"/>
          <a:stretch>
            <a:fillRect/>
          </a:stretch>
        </p:blipFill>
        <p:spPr/>
      </p:pic>
    </p:spTree>
    <p:extLst>
      <p:ext uri="{BB962C8B-B14F-4D97-AF65-F5344CB8AC3E}">
        <p14:creationId xmlns:p14="http://schemas.microsoft.com/office/powerpoint/2010/main" val="4119067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Social Gospel Leaders</a:t>
            </a:r>
            <a:endParaRPr lang="en-US" b="1" dirty="0"/>
          </a:p>
        </p:txBody>
      </p:sp>
      <p:sp>
        <p:nvSpPr>
          <p:cNvPr id="5" name="Text Placeholder 4"/>
          <p:cNvSpPr>
            <a:spLocks noGrp="1"/>
          </p:cNvSpPr>
          <p:nvPr>
            <p:ph type="body" idx="1"/>
          </p:nvPr>
        </p:nvSpPr>
        <p:spPr/>
        <p:txBody>
          <a:bodyPr/>
          <a:lstStyle/>
          <a:p>
            <a:r>
              <a:rPr lang="en-US" b="1" dirty="0" smtClean="0"/>
              <a:t>1836-1918</a:t>
            </a:r>
            <a:endParaRPr lang="en-US" b="1" dirty="0"/>
          </a:p>
        </p:txBody>
      </p:sp>
      <p:sp>
        <p:nvSpPr>
          <p:cNvPr id="6" name="Content Placeholder 5"/>
          <p:cNvSpPr>
            <a:spLocks noGrp="1"/>
          </p:cNvSpPr>
          <p:nvPr>
            <p:ph sz="half" idx="2"/>
          </p:nvPr>
        </p:nvSpPr>
        <p:spPr/>
        <p:txBody>
          <a:bodyPr>
            <a:normAutofit lnSpcReduction="10000"/>
          </a:bodyPr>
          <a:lstStyle/>
          <a:p>
            <a:r>
              <a:rPr lang="en-US" dirty="0" smtClean="0"/>
              <a:t>Leader in the social gospel movement. Charter member of the AEA.</a:t>
            </a:r>
          </a:p>
          <a:p>
            <a:r>
              <a:rPr lang="en-US" dirty="0" smtClean="0"/>
              <a:t>Condemned individual liberty as an unsound basis for democratic government.</a:t>
            </a:r>
          </a:p>
          <a:p>
            <a:r>
              <a:rPr lang="en-US" dirty="0" smtClean="0"/>
              <a:t>He preached that it was a radical defect in the thinking of the average American</a:t>
            </a:r>
          </a:p>
          <a:p>
            <a:endParaRPr lang="en-US" dirty="0"/>
          </a:p>
        </p:txBody>
      </p:sp>
      <p:sp>
        <p:nvSpPr>
          <p:cNvPr id="7" name="Text Placeholder 6"/>
          <p:cNvSpPr>
            <a:spLocks noGrp="1"/>
          </p:cNvSpPr>
          <p:nvPr>
            <p:ph type="body" sz="quarter" idx="3"/>
          </p:nvPr>
        </p:nvSpPr>
        <p:spPr/>
        <p:txBody>
          <a:bodyPr/>
          <a:lstStyle/>
          <a:p>
            <a:r>
              <a:rPr lang="en-US" b="1" dirty="0" smtClean="0"/>
              <a:t>Solomon Washington Gladden</a:t>
            </a:r>
            <a:endParaRPr lang="en-US" b="1" dirty="0"/>
          </a:p>
        </p:txBody>
      </p:sp>
      <p:pic>
        <p:nvPicPr>
          <p:cNvPr id="9" name="Content Placeholder 8"/>
          <p:cNvPicPr>
            <a:picLocks noGrp="1" noChangeAspect="1"/>
          </p:cNvPicPr>
          <p:nvPr>
            <p:ph sz="quarter" idx="4"/>
          </p:nvPr>
        </p:nvPicPr>
        <p:blipFill>
          <a:blip r:embed="rId2"/>
          <a:srcRect l="-28881" r="-28881"/>
          <a:stretch>
            <a:fillRect/>
          </a:stretch>
        </p:blipFill>
        <p:spPr/>
      </p:pic>
    </p:spTree>
    <p:extLst>
      <p:ext uri="{BB962C8B-B14F-4D97-AF65-F5344CB8AC3E}">
        <p14:creationId xmlns:p14="http://schemas.microsoft.com/office/powerpoint/2010/main" val="41007205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Social Gospel </a:t>
            </a:r>
            <a:r>
              <a:rPr lang="en-US" b="1" dirty="0" smtClean="0"/>
              <a:t>Leaders</a:t>
            </a:r>
            <a:endParaRPr lang="en-US" dirty="0"/>
          </a:p>
        </p:txBody>
      </p:sp>
      <p:sp>
        <p:nvSpPr>
          <p:cNvPr id="3" name="Text Placeholder 2"/>
          <p:cNvSpPr>
            <a:spLocks noGrp="1"/>
          </p:cNvSpPr>
          <p:nvPr>
            <p:ph type="body" idx="1"/>
          </p:nvPr>
        </p:nvSpPr>
        <p:spPr/>
        <p:txBody>
          <a:bodyPr/>
          <a:lstStyle/>
          <a:p>
            <a:r>
              <a:rPr lang="en-US" b="1" dirty="0" smtClean="0"/>
              <a:t>1861-1918</a:t>
            </a:r>
            <a:endParaRPr lang="en-US" b="1" dirty="0"/>
          </a:p>
        </p:txBody>
      </p:sp>
      <p:sp>
        <p:nvSpPr>
          <p:cNvPr id="4" name="Content Placeholder 3"/>
          <p:cNvSpPr>
            <a:spLocks noGrp="1"/>
          </p:cNvSpPr>
          <p:nvPr>
            <p:ph sz="half" idx="2"/>
          </p:nvPr>
        </p:nvSpPr>
        <p:spPr/>
        <p:txBody>
          <a:bodyPr>
            <a:normAutofit fontScale="92500" lnSpcReduction="20000"/>
          </a:bodyPr>
          <a:lstStyle/>
          <a:p>
            <a:r>
              <a:rPr lang="en-US" dirty="0" smtClean="0"/>
              <a:t>Baptist pastor who taught at Rochester Theological Seminary</a:t>
            </a:r>
          </a:p>
          <a:p>
            <a:r>
              <a:rPr lang="en-US" dirty="0" smtClean="0"/>
              <a:t>Key figure in the </a:t>
            </a:r>
            <a:r>
              <a:rPr lang="en-US" b="1" dirty="0" smtClean="0"/>
              <a:t>Social Gospel</a:t>
            </a:r>
            <a:r>
              <a:rPr lang="en-US" dirty="0" smtClean="0"/>
              <a:t> and </a:t>
            </a:r>
            <a:r>
              <a:rPr lang="en-US" b="1" dirty="0" smtClean="0"/>
              <a:t>Single Tax </a:t>
            </a:r>
            <a:r>
              <a:rPr lang="en-US" dirty="0" smtClean="0"/>
              <a:t>movements.</a:t>
            </a:r>
          </a:p>
          <a:p>
            <a:r>
              <a:rPr lang="en-US" dirty="0" smtClean="0"/>
              <a:t>He rejected biblical inerrancy and substitutionary atonement.</a:t>
            </a:r>
          </a:p>
          <a:p>
            <a:r>
              <a:rPr lang="en-US" dirty="0" smtClean="0"/>
              <a:t>He believed that capitalism could be solved by getting rid of the “unfit”</a:t>
            </a:r>
            <a:endParaRPr lang="en-US" dirty="0"/>
          </a:p>
        </p:txBody>
      </p:sp>
      <p:sp>
        <p:nvSpPr>
          <p:cNvPr id="5" name="Text Placeholder 4"/>
          <p:cNvSpPr>
            <a:spLocks noGrp="1"/>
          </p:cNvSpPr>
          <p:nvPr>
            <p:ph type="body" sz="quarter" idx="3"/>
          </p:nvPr>
        </p:nvSpPr>
        <p:spPr/>
        <p:txBody>
          <a:bodyPr/>
          <a:lstStyle/>
          <a:p>
            <a:r>
              <a:rPr lang="en-US" b="1" dirty="0" smtClean="0"/>
              <a:t>Walter </a:t>
            </a:r>
            <a:r>
              <a:rPr lang="en-US" b="1" dirty="0" err="1"/>
              <a:t>R</a:t>
            </a:r>
            <a:r>
              <a:rPr lang="en-US" b="1" dirty="0" err="1" smtClean="0"/>
              <a:t>auschenbush</a:t>
            </a:r>
            <a:endParaRPr lang="en-US" b="1" dirty="0"/>
          </a:p>
        </p:txBody>
      </p:sp>
      <p:pic>
        <p:nvPicPr>
          <p:cNvPr id="7" name="Content Placeholder 6"/>
          <p:cNvPicPr>
            <a:picLocks noGrp="1" noChangeAspect="1"/>
          </p:cNvPicPr>
          <p:nvPr>
            <p:ph sz="quarter" idx="4"/>
          </p:nvPr>
        </p:nvPicPr>
        <p:blipFill>
          <a:blip r:embed="rId2"/>
          <a:srcRect l="-27910" r="-27910"/>
          <a:stretch>
            <a:fillRect/>
          </a:stretch>
        </p:blipFill>
        <p:spPr/>
      </p:pic>
    </p:spTree>
    <p:extLst>
      <p:ext uri="{BB962C8B-B14F-4D97-AF65-F5344CB8AC3E}">
        <p14:creationId xmlns:p14="http://schemas.microsoft.com/office/powerpoint/2010/main" val="22468631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Social Gospel Leaders</a:t>
            </a:r>
            <a:endParaRPr lang="en-US" b="1" dirty="0"/>
          </a:p>
        </p:txBody>
      </p:sp>
      <p:sp>
        <p:nvSpPr>
          <p:cNvPr id="3" name="Text Placeholder 2"/>
          <p:cNvSpPr>
            <a:spLocks noGrp="1"/>
          </p:cNvSpPr>
          <p:nvPr>
            <p:ph type="body" idx="1"/>
          </p:nvPr>
        </p:nvSpPr>
        <p:spPr/>
        <p:txBody>
          <a:bodyPr/>
          <a:lstStyle/>
          <a:p>
            <a:r>
              <a:rPr lang="en-US" b="1" dirty="0" smtClean="0"/>
              <a:t>1847-1916</a:t>
            </a:r>
            <a:endParaRPr lang="en-US" b="1" dirty="0"/>
          </a:p>
        </p:txBody>
      </p:sp>
      <p:sp>
        <p:nvSpPr>
          <p:cNvPr id="4" name="Content Placeholder 3"/>
          <p:cNvSpPr>
            <a:spLocks noGrp="1"/>
          </p:cNvSpPr>
          <p:nvPr>
            <p:ph sz="half" idx="2"/>
          </p:nvPr>
        </p:nvSpPr>
        <p:spPr/>
        <p:txBody>
          <a:bodyPr>
            <a:normAutofit lnSpcReduction="10000"/>
          </a:bodyPr>
          <a:lstStyle/>
          <a:p>
            <a:r>
              <a:rPr lang="en-US" dirty="0" smtClean="0"/>
              <a:t>He was an American Protestant clergyman, organizer , editor and author.</a:t>
            </a:r>
          </a:p>
          <a:p>
            <a:r>
              <a:rPr lang="en-US" dirty="0" smtClean="0"/>
              <a:t>He was a leader in the Social Gospel Movement.</a:t>
            </a:r>
          </a:p>
          <a:p>
            <a:r>
              <a:rPr lang="en-US" dirty="0" smtClean="0"/>
              <a:t>He argued that Anglo- Saxons are the superior race who must Christianize and civilize the “savage” races.</a:t>
            </a:r>
            <a:endParaRPr lang="en-US" dirty="0"/>
          </a:p>
        </p:txBody>
      </p:sp>
      <p:sp>
        <p:nvSpPr>
          <p:cNvPr id="5" name="Text Placeholder 4"/>
          <p:cNvSpPr>
            <a:spLocks noGrp="1"/>
          </p:cNvSpPr>
          <p:nvPr>
            <p:ph type="body" sz="quarter" idx="3"/>
          </p:nvPr>
        </p:nvSpPr>
        <p:spPr/>
        <p:txBody>
          <a:bodyPr/>
          <a:lstStyle/>
          <a:p>
            <a:r>
              <a:rPr lang="en-US" b="1" dirty="0" smtClean="0"/>
              <a:t>Josiah Strong</a:t>
            </a:r>
            <a:endParaRPr lang="en-US" b="1" dirty="0"/>
          </a:p>
        </p:txBody>
      </p:sp>
      <p:pic>
        <p:nvPicPr>
          <p:cNvPr id="7" name="Content Placeholder 6"/>
          <p:cNvPicPr>
            <a:picLocks noGrp="1" noChangeAspect="1"/>
          </p:cNvPicPr>
          <p:nvPr>
            <p:ph sz="quarter" idx="4"/>
          </p:nvPr>
        </p:nvPicPr>
        <p:blipFill>
          <a:blip r:embed="rId2"/>
          <a:srcRect t="7033" b="7033"/>
          <a:stretch>
            <a:fillRect/>
          </a:stretch>
        </p:blipFill>
        <p:spPr/>
      </p:pic>
    </p:spTree>
    <p:extLst>
      <p:ext uri="{BB962C8B-B14F-4D97-AF65-F5344CB8AC3E}">
        <p14:creationId xmlns:p14="http://schemas.microsoft.com/office/powerpoint/2010/main" val="35587386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Progressive Politicians</a:t>
            </a:r>
            <a:endParaRPr lang="en-US" b="1" dirty="0"/>
          </a:p>
        </p:txBody>
      </p:sp>
      <p:sp>
        <p:nvSpPr>
          <p:cNvPr id="3" name="Text Placeholder 2"/>
          <p:cNvSpPr>
            <a:spLocks noGrp="1"/>
          </p:cNvSpPr>
          <p:nvPr>
            <p:ph type="body" idx="1"/>
          </p:nvPr>
        </p:nvSpPr>
        <p:spPr/>
        <p:txBody>
          <a:bodyPr/>
          <a:lstStyle/>
          <a:p>
            <a:r>
              <a:rPr lang="en-US" b="1" dirty="0" smtClean="0"/>
              <a:t>1858-1919</a:t>
            </a:r>
            <a:endParaRPr lang="en-US" b="1" dirty="0"/>
          </a:p>
        </p:txBody>
      </p:sp>
      <p:sp>
        <p:nvSpPr>
          <p:cNvPr id="4" name="Content Placeholder 3"/>
          <p:cNvSpPr>
            <a:spLocks noGrp="1"/>
          </p:cNvSpPr>
          <p:nvPr>
            <p:ph sz="half" idx="2"/>
          </p:nvPr>
        </p:nvSpPr>
        <p:spPr/>
        <p:txBody>
          <a:bodyPr>
            <a:normAutofit fontScale="92500" lnSpcReduction="20000"/>
          </a:bodyPr>
          <a:lstStyle/>
          <a:p>
            <a:r>
              <a:rPr lang="en-US" dirty="0" smtClean="0"/>
              <a:t>He was 26</a:t>
            </a:r>
            <a:r>
              <a:rPr lang="en-US" baseline="30000" dirty="0" smtClean="0"/>
              <a:t>th</a:t>
            </a:r>
            <a:r>
              <a:rPr lang="en-US" dirty="0" smtClean="0"/>
              <a:t> president of the U.S.A.</a:t>
            </a:r>
          </a:p>
          <a:p>
            <a:r>
              <a:rPr lang="en-US" dirty="0" smtClean="0"/>
              <a:t>He was both a Republican and a progressive.</a:t>
            </a:r>
          </a:p>
          <a:p>
            <a:r>
              <a:rPr lang="en-US" dirty="0" smtClean="0"/>
              <a:t>He formed the </a:t>
            </a:r>
            <a:r>
              <a:rPr lang="en-US" b="1" dirty="0" smtClean="0"/>
              <a:t>Progressive Party </a:t>
            </a:r>
            <a:r>
              <a:rPr lang="en-US" dirty="0" smtClean="0"/>
              <a:t>(Bull Moose Party) in 1912 after splitting with his successor, William Howard Taft.</a:t>
            </a:r>
          </a:p>
          <a:p>
            <a:r>
              <a:rPr lang="en-US" dirty="0" smtClean="0"/>
              <a:t>He was defeated by the Democrat, Woodrow Wilson, who was also a progressive.</a:t>
            </a:r>
            <a:endParaRPr lang="en-US" dirty="0"/>
          </a:p>
        </p:txBody>
      </p:sp>
      <p:sp>
        <p:nvSpPr>
          <p:cNvPr id="5" name="Text Placeholder 4"/>
          <p:cNvSpPr>
            <a:spLocks noGrp="1"/>
          </p:cNvSpPr>
          <p:nvPr>
            <p:ph type="body" sz="quarter" idx="3"/>
          </p:nvPr>
        </p:nvSpPr>
        <p:spPr/>
        <p:txBody>
          <a:bodyPr/>
          <a:lstStyle/>
          <a:p>
            <a:r>
              <a:rPr lang="en-US" b="1" dirty="0" smtClean="0"/>
              <a:t>Theodore Roosevelt</a:t>
            </a:r>
            <a:endParaRPr lang="en-US" b="1" dirty="0"/>
          </a:p>
        </p:txBody>
      </p:sp>
      <p:pic>
        <p:nvPicPr>
          <p:cNvPr id="7" name="Content Placeholder 6"/>
          <p:cNvPicPr>
            <a:picLocks noGrp="1" noChangeAspect="1"/>
          </p:cNvPicPr>
          <p:nvPr>
            <p:ph sz="quarter" idx="4"/>
          </p:nvPr>
        </p:nvPicPr>
        <p:blipFill>
          <a:blip r:embed="rId2"/>
          <a:srcRect l="-20475" r="-20475"/>
          <a:stretch>
            <a:fillRect/>
          </a:stretch>
        </p:blipFill>
        <p:spPr/>
      </p:pic>
    </p:spTree>
    <p:extLst>
      <p:ext uri="{BB962C8B-B14F-4D97-AF65-F5344CB8AC3E}">
        <p14:creationId xmlns:p14="http://schemas.microsoft.com/office/powerpoint/2010/main" val="14644521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Progressive Politicians</a:t>
            </a:r>
            <a:endParaRPr lang="en-US" b="1" dirty="0"/>
          </a:p>
        </p:txBody>
      </p:sp>
      <p:sp>
        <p:nvSpPr>
          <p:cNvPr id="7" name="Content Placeholder 6"/>
          <p:cNvSpPr>
            <a:spLocks noGrp="1"/>
          </p:cNvSpPr>
          <p:nvPr>
            <p:ph sz="half" idx="1"/>
          </p:nvPr>
        </p:nvSpPr>
        <p:spPr/>
        <p:txBody>
          <a:bodyPr>
            <a:normAutofit fontScale="77500" lnSpcReduction="20000"/>
          </a:bodyPr>
          <a:lstStyle/>
          <a:p>
            <a:r>
              <a:rPr lang="en-US" dirty="0" smtClean="0"/>
              <a:t>William Jennings Bryan was both a progressive politician and a theological conservative.</a:t>
            </a:r>
          </a:p>
          <a:p>
            <a:r>
              <a:rPr lang="en-US" dirty="0" smtClean="0"/>
              <a:t>People often ask me why I can be a progressive in politics and a fundamentalist in religion. The answer is easy. Government is man made and therefore imperfect. It can always be improved. But religion is not a man made affair. If Christ is the word, how can anyone be a progressive in religion? I am satisfied with the God we have, with the Bible and with Christ.”</a:t>
            </a:r>
          </a:p>
          <a:p>
            <a:r>
              <a:rPr lang="en-US" dirty="0" smtClean="0"/>
              <a:t>He was the leader of the Democratic party from 1896 until the election of Woodrow Wilson in 1912 </a:t>
            </a:r>
          </a:p>
          <a:p>
            <a:endParaRPr lang="en-US" dirty="0" smtClean="0"/>
          </a:p>
          <a:p>
            <a:pPr marL="0" indent="0">
              <a:buNone/>
            </a:pPr>
            <a:endParaRPr lang="en-US" dirty="0"/>
          </a:p>
        </p:txBody>
      </p:sp>
      <p:pic>
        <p:nvPicPr>
          <p:cNvPr id="9" name="Content Placeholder 8" descr="download.jpg"/>
          <p:cNvPicPr>
            <a:picLocks noGrp="1" noChangeAspect="1"/>
          </p:cNvPicPr>
          <p:nvPr>
            <p:ph sz="half" idx="2"/>
          </p:nvPr>
        </p:nvPicPr>
        <p:blipFill>
          <a:blip r:embed="rId2">
            <a:extLst>
              <a:ext uri="{28A0092B-C50C-407E-A947-70E740481C1C}">
                <a14:useLocalDpi xmlns:a14="http://schemas.microsoft.com/office/drawing/2010/main" val="0"/>
              </a:ext>
            </a:extLst>
          </a:blip>
          <a:srcRect t="2569" b="2569"/>
          <a:stretch>
            <a:fillRect/>
          </a:stretch>
        </p:blipFill>
        <p:spPr/>
      </p:pic>
    </p:spTree>
    <p:extLst>
      <p:ext uri="{BB962C8B-B14F-4D97-AF65-F5344CB8AC3E}">
        <p14:creationId xmlns:p14="http://schemas.microsoft.com/office/powerpoint/2010/main" val="34887170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Progressive </a:t>
            </a:r>
            <a:r>
              <a:rPr lang="en-US" b="1" dirty="0" smtClean="0"/>
              <a:t>Politicians</a:t>
            </a:r>
            <a:endParaRPr lang="en-US" b="1" dirty="0"/>
          </a:p>
        </p:txBody>
      </p:sp>
      <p:sp>
        <p:nvSpPr>
          <p:cNvPr id="8" name="Content Placeholder 7"/>
          <p:cNvSpPr>
            <a:spLocks noGrp="1"/>
          </p:cNvSpPr>
          <p:nvPr>
            <p:ph sz="half" idx="1"/>
          </p:nvPr>
        </p:nvSpPr>
        <p:spPr/>
        <p:txBody>
          <a:bodyPr>
            <a:normAutofit fontScale="70000" lnSpcReduction="20000"/>
          </a:bodyPr>
          <a:lstStyle/>
          <a:p>
            <a:r>
              <a:rPr lang="en-US" dirty="0" smtClean="0"/>
              <a:t>Woodrow Wilson was the 28</a:t>
            </a:r>
            <a:r>
              <a:rPr lang="en-US" baseline="30000" dirty="0" smtClean="0"/>
              <a:t>th</a:t>
            </a:r>
            <a:r>
              <a:rPr lang="en-US" dirty="0" smtClean="0"/>
              <a:t> President of the U.S. </a:t>
            </a:r>
            <a:r>
              <a:rPr lang="en-US" dirty="0"/>
              <a:t>H</a:t>
            </a:r>
            <a:r>
              <a:rPr lang="en-US" dirty="0" smtClean="0"/>
              <a:t>e erected the US administrative state during his first term as president.</a:t>
            </a:r>
          </a:p>
          <a:p>
            <a:r>
              <a:rPr lang="en-US" dirty="0" smtClean="0"/>
              <a:t>He had served as president of Princeton University.</a:t>
            </a:r>
          </a:p>
          <a:p>
            <a:r>
              <a:rPr lang="en-US" dirty="0" smtClean="0"/>
              <a:t>He created the study of public administration in the US, while a professor of politics at Princeton University.</a:t>
            </a:r>
          </a:p>
          <a:p>
            <a:r>
              <a:rPr lang="en-US" dirty="0" smtClean="0"/>
              <a:t>He was a student of Richard T. Ely at John Hopkins University, where he earned his PhD.</a:t>
            </a:r>
          </a:p>
          <a:p>
            <a:r>
              <a:rPr lang="en-US" dirty="0" smtClean="0"/>
              <a:t>He studied ethics/ economics at Princeton University and law at the University of Virginia.</a:t>
            </a:r>
          </a:p>
          <a:p>
            <a:r>
              <a:rPr lang="en-US" dirty="0" smtClean="0"/>
              <a:t>His father and both of his grandfathers were Presbyterian ministers.</a:t>
            </a:r>
          </a:p>
        </p:txBody>
      </p:sp>
      <p:pic>
        <p:nvPicPr>
          <p:cNvPr id="10" name="Content Placeholder 9"/>
          <p:cNvPicPr>
            <a:picLocks noGrp="1" noChangeAspect="1"/>
          </p:cNvPicPr>
          <p:nvPr>
            <p:ph sz="half" idx="2"/>
          </p:nvPr>
        </p:nvPicPr>
        <p:blipFill>
          <a:blip r:embed="rId2"/>
          <a:srcRect t="3506" b="3506"/>
          <a:stretch>
            <a:fillRect/>
          </a:stretch>
        </p:blipFill>
        <p:spPr/>
      </p:pic>
    </p:spTree>
    <p:extLst>
      <p:ext uri="{BB962C8B-B14F-4D97-AF65-F5344CB8AC3E}">
        <p14:creationId xmlns:p14="http://schemas.microsoft.com/office/powerpoint/2010/main" val="306431223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Progressive Politicians</a:t>
            </a:r>
            <a:endParaRPr lang="en-US" b="1" dirty="0"/>
          </a:p>
        </p:txBody>
      </p:sp>
      <p:sp>
        <p:nvSpPr>
          <p:cNvPr id="9" name="Text Placeholder 8"/>
          <p:cNvSpPr>
            <a:spLocks noGrp="1"/>
          </p:cNvSpPr>
          <p:nvPr>
            <p:ph type="body" sz="half" idx="2"/>
          </p:nvPr>
        </p:nvSpPr>
        <p:spPr/>
        <p:txBody>
          <a:bodyPr>
            <a:normAutofit fontScale="92500" lnSpcReduction="10000"/>
          </a:bodyPr>
          <a:lstStyle/>
          <a:p>
            <a:pPr algn="l"/>
            <a:r>
              <a:rPr lang="en-US" dirty="0" smtClean="0"/>
              <a:t>Woodrow </a:t>
            </a:r>
            <a:r>
              <a:rPr lang="en-US" dirty="0"/>
              <a:t>W</a:t>
            </a:r>
            <a:r>
              <a:rPr lang="en-US" dirty="0" smtClean="0"/>
              <a:t>ilson Believed that the difference between socialism and democracy was a matter of means rather than ends.</a:t>
            </a:r>
          </a:p>
          <a:p>
            <a:pPr algn="l"/>
            <a:r>
              <a:rPr lang="en-US" dirty="0" smtClean="0"/>
              <a:t>He claimed Edmund Burke as his master at first</a:t>
            </a:r>
            <a:r>
              <a:rPr lang="en-US" smtClean="0"/>
              <a:t>, but he later repudiated </a:t>
            </a:r>
            <a:r>
              <a:rPr lang="en-US" dirty="0" smtClean="0"/>
              <a:t>Locke and the Founding Fathers.</a:t>
            </a:r>
          </a:p>
          <a:p>
            <a:pPr algn="l"/>
            <a:r>
              <a:rPr lang="en-US" dirty="0" smtClean="0"/>
              <a:t>He appears to have converted from a conservative Democrat to a progressive Democrat in 1908.</a:t>
            </a:r>
          </a:p>
          <a:p>
            <a:pPr algn="l"/>
            <a:r>
              <a:rPr lang="en-US" dirty="0" smtClean="0"/>
              <a:t>He rejected any limit over the power of the state and defended private property on pragmatic grounds</a:t>
            </a:r>
            <a:endParaRPr lang="en-US" dirty="0"/>
          </a:p>
        </p:txBody>
      </p:sp>
      <p:pic>
        <p:nvPicPr>
          <p:cNvPr id="10" name="Picture Placeholder 9" descr="images.jpg"/>
          <p:cNvPicPr>
            <a:picLocks noGrp="1" noChangeAspect="1"/>
          </p:cNvPicPr>
          <p:nvPr>
            <p:ph type="pic" idx="1"/>
          </p:nvPr>
        </p:nvPicPr>
        <p:blipFill>
          <a:blip r:embed="rId2">
            <a:extLst>
              <a:ext uri="{28A0092B-C50C-407E-A947-70E740481C1C}">
                <a14:useLocalDpi xmlns:a14="http://schemas.microsoft.com/office/drawing/2010/main" val="0"/>
              </a:ext>
            </a:extLst>
          </a:blip>
          <a:srcRect l="8734" r="8734"/>
          <a:stretch>
            <a:fillRect/>
          </a:stretch>
        </p:blipFill>
        <p:spPr/>
      </p:pic>
    </p:spTree>
    <p:extLst>
      <p:ext uri="{BB962C8B-B14F-4D97-AF65-F5344CB8AC3E}">
        <p14:creationId xmlns:p14="http://schemas.microsoft.com/office/powerpoint/2010/main" val="32088229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a:t>Progressive Politicians</a:t>
            </a:r>
            <a:endParaRPr lang="en-US" dirty="0"/>
          </a:p>
        </p:txBody>
      </p:sp>
      <p:sp>
        <p:nvSpPr>
          <p:cNvPr id="6" name="Content Placeholder 5"/>
          <p:cNvSpPr>
            <a:spLocks noGrp="1"/>
          </p:cNvSpPr>
          <p:nvPr>
            <p:ph idx="1"/>
          </p:nvPr>
        </p:nvSpPr>
        <p:spPr/>
        <p:txBody>
          <a:bodyPr>
            <a:normAutofit lnSpcReduction="10000"/>
          </a:bodyPr>
          <a:lstStyle/>
          <a:p>
            <a:r>
              <a:rPr lang="en-US" dirty="0" smtClean="0"/>
              <a:t>Wilson believed that American democracy was not an American invention. It was instead a racial inheritance dating back to the Teutonic tribes of ancient Germany.</a:t>
            </a:r>
          </a:p>
          <a:p>
            <a:r>
              <a:rPr lang="en-US" dirty="0" smtClean="0"/>
              <a:t>Other races lacked the founding fathers capacity for democratic government.</a:t>
            </a:r>
          </a:p>
          <a:p>
            <a:r>
              <a:rPr lang="en-US" dirty="0" smtClean="0"/>
              <a:t>Democracy had taken root in the U.S. and in a few other places “begotten of the English race.”</a:t>
            </a:r>
          </a:p>
          <a:p>
            <a:r>
              <a:rPr lang="en-US" dirty="0" smtClean="0"/>
              <a:t>He was a southerner and racist. He removed blacks from many places in government service.</a:t>
            </a:r>
            <a:endParaRPr lang="en-US" dirty="0"/>
          </a:p>
        </p:txBody>
      </p:sp>
    </p:spTree>
    <p:extLst>
      <p:ext uri="{BB962C8B-B14F-4D97-AF65-F5344CB8AC3E}">
        <p14:creationId xmlns:p14="http://schemas.microsoft.com/office/powerpoint/2010/main" val="114144207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Progressive Politicians</a:t>
            </a:r>
            <a:endParaRPr lang="en-US" dirty="0"/>
          </a:p>
        </p:txBody>
      </p:sp>
      <p:sp>
        <p:nvSpPr>
          <p:cNvPr id="5" name="Text Placeholder 4"/>
          <p:cNvSpPr>
            <a:spLocks noGrp="1"/>
          </p:cNvSpPr>
          <p:nvPr>
            <p:ph type="body" idx="1"/>
          </p:nvPr>
        </p:nvSpPr>
        <p:spPr/>
        <p:txBody>
          <a:bodyPr/>
          <a:lstStyle/>
          <a:p>
            <a:r>
              <a:rPr lang="en-US" b="1" dirty="0" smtClean="0"/>
              <a:t>Progressive Party, 1924</a:t>
            </a:r>
            <a:endParaRPr lang="en-US" b="1" dirty="0"/>
          </a:p>
        </p:txBody>
      </p:sp>
      <p:sp>
        <p:nvSpPr>
          <p:cNvPr id="6" name="Content Placeholder 5"/>
          <p:cNvSpPr>
            <a:spLocks noGrp="1"/>
          </p:cNvSpPr>
          <p:nvPr>
            <p:ph sz="half" idx="2"/>
          </p:nvPr>
        </p:nvSpPr>
        <p:spPr/>
        <p:txBody>
          <a:bodyPr/>
          <a:lstStyle/>
          <a:p>
            <a:r>
              <a:rPr lang="en-US" dirty="0" smtClean="0"/>
              <a:t>Wisconsin Senator Robert La </a:t>
            </a:r>
            <a:r>
              <a:rPr lang="en-US" dirty="0" err="1" smtClean="0"/>
              <a:t>Follette</a:t>
            </a:r>
            <a:r>
              <a:rPr lang="en-US" dirty="0" smtClean="0"/>
              <a:t> ran for president.</a:t>
            </a:r>
          </a:p>
          <a:p>
            <a:r>
              <a:rPr lang="en-US" dirty="0" smtClean="0"/>
              <a:t>He won the support of labor unions and socialists.</a:t>
            </a:r>
          </a:p>
          <a:p>
            <a:r>
              <a:rPr lang="en-US" dirty="0" smtClean="0"/>
              <a:t>He carried only Wisconsin.</a:t>
            </a:r>
          </a:p>
          <a:p>
            <a:r>
              <a:rPr lang="en-US" dirty="0" smtClean="0"/>
              <a:t>The Progressive party remained a force in Wisconsin until the 1940s.</a:t>
            </a:r>
            <a:endParaRPr lang="en-US" dirty="0"/>
          </a:p>
        </p:txBody>
      </p:sp>
      <p:sp>
        <p:nvSpPr>
          <p:cNvPr id="7" name="Text Placeholder 6"/>
          <p:cNvSpPr>
            <a:spLocks noGrp="1"/>
          </p:cNvSpPr>
          <p:nvPr>
            <p:ph type="body" sz="quarter" idx="3"/>
          </p:nvPr>
        </p:nvSpPr>
        <p:spPr/>
        <p:txBody>
          <a:bodyPr/>
          <a:lstStyle/>
          <a:p>
            <a:r>
              <a:rPr lang="en-US" b="1" dirty="0" smtClean="0"/>
              <a:t>Progressive Party, 1948</a:t>
            </a:r>
            <a:endParaRPr lang="en-US" b="1" dirty="0"/>
          </a:p>
        </p:txBody>
      </p:sp>
      <p:sp>
        <p:nvSpPr>
          <p:cNvPr id="8" name="Content Placeholder 7"/>
          <p:cNvSpPr>
            <a:spLocks noGrp="1"/>
          </p:cNvSpPr>
          <p:nvPr>
            <p:ph sz="quarter" idx="4"/>
          </p:nvPr>
        </p:nvSpPr>
        <p:spPr/>
        <p:txBody>
          <a:bodyPr>
            <a:normAutofit fontScale="92500"/>
          </a:bodyPr>
          <a:lstStyle/>
          <a:p>
            <a:r>
              <a:rPr lang="en-US" dirty="0" smtClean="0"/>
              <a:t>Former Vice President Henry A. Wallace ran for president.</a:t>
            </a:r>
          </a:p>
          <a:p>
            <a:r>
              <a:rPr lang="en-US" dirty="0" smtClean="0"/>
              <a:t>He won only 2% of the vote.</a:t>
            </a:r>
          </a:p>
          <a:p>
            <a:r>
              <a:rPr lang="en-US" dirty="0" smtClean="0"/>
              <a:t>Most liberals denounced the party because it came under the control of communists.</a:t>
            </a:r>
          </a:p>
          <a:p>
            <a:r>
              <a:rPr lang="en-US" dirty="0" smtClean="0"/>
              <a:t>The part faded away after 1948.</a:t>
            </a:r>
            <a:endParaRPr lang="en-US" dirty="0"/>
          </a:p>
        </p:txBody>
      </p:sp>
    </p:spTree>
    <p:extLst>
      <p:ext uri="{BB962C8B-B14F-4D97-AF65-F5344CB8AC3E}">
        <p14:creationId xmlns:p14="http://schemas.microsoft.com/office/powerpoint/2010/main" val="21815230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b="1"/>
              <a:t>Fourth Branch Agencies</a:t>
            </a:r>
            <a:endParaRPr lang="en-US"/>
          </a:p>
        </p:txBody>
      </p:sp>
      <p:pic>
        <p:nvPicPr>
          <p:cNvPr id="7" name="Content Placeholder 6"/>
          <p:cNvPicPr>
            <a:picLocks noGrp="1" noChangeAspect="1"/>
          </p:cNvPicPr>
          <p:nvPr>
            <p:ph sz="half" idx="1"/>
          </p:nvPr>
        </p:nvPicPr>
        <p:blipFill>
          <a:blip r:embed="rId2"/>
          <a:srcRect l="16845" r="16845"/>
          <a:stretch>
            <a:fillRect/>
          </a:stretch>
        </p:blipFill>
        <p:spPr/>
      </p:pic>
      <p:sp>
        <p:nvSpPr>
          <p:cNvPr id="10" name="Content Placeholder 9"/>
          <p:cNvSpPr>
            <a:spLocks noGrp="1"/>
          </p:cNvSpPr>
          <p:nvPr>
            <p:ph sz="half" idx="2"/>
          </p:nvPr>
        </p:nvSpPr>
        <p:spPr/>
        <p:txBody>
          <a:bodyPr/>
          <a:lstStyle/>
          <a:p>
            <a:r>
              <a:rPr lang="en-US" dirty="0" smtClean="0"/>
              <a:t>Progressives justified the administrative state on the grounds that judges and legislators lacked the technical expertise required to understand the increasingly complex matters before them.</a:t>
            </a:r>
          </a:p>
          <a:p>
            <a:r>
              <a:rPr lang="en-US" dirty="0" smtClean="0"/>
              <a:t>Judges were black letter men who only considered legal precedent and who stubbornly upheld individual liberties.</a:t>
            </a:r>
            <a:endParaRPr lang="en-US" dirty="0"/>
          </a:p>
        </p:txBody>
      </p:sp>
    </p:spTree>
    <p:extLst>
      <p:ext uri="{BB962C8B-B14F-4D97-AF65-F5344CB8AC3E}">
        <p14:creationId xmlns:p14="http://schemas.microsoft.com/office/powerpoint/2010/main" val="18744881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Before the Progressives</a:t>
            </a:r>
            <a:endParaRPr lang="en-US" b="1"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7388802"/>
              </p:ext>
            </p:extLst>
          </p:nvPr>
        </p:nvGraphicFramePr>
        <p:xfrm>
          <a:off x="549275" y="1600201"/>
          <a:ext cx="8042276"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348280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Fourth Branch </a:t>
            </a:r>
            <a:r>
              <a:rPr lang="en-US" b="1" dirty="0" smtClean="0"/>
              <a:t>Agencies:</a:t>
            </a:r>
            <a:br>
              <a:rPr lang="en-US" b="1" dirty="0" smtClean="0"/>
            </a:br>
            <a:r>
              <a:rPr lang="en-US" b="1" dirty="0" smtClean="0"/>
              <a:t>Taxation</a:t>
            </a:r>
            <a:endParaRPr lang="en-US" dirty="0"/>
          </a:p>
        </p:txBody>
      </p:sp>
      <p:pic>
        <p:nvPicPr>
          <p:cNvPr id="4" name="Content Placeholder 3"/>
          <p:cNvPicPr>
            <a:picLocks noGrp="1" noChangeAspect="1"/>
          </p:cNvPicPr>
          <p:nvPr>
            <p:ph sz="half" idx="1"/>
          </p:nvPr>
        </p:nvPicPr>
        <p:blipFill>
          <a:blip r:embed="rId2"/>
          <a:srcRect l="13667" r="13667"/>
          <a:stretch>
            <a:fillRect/>
          </a:stretch>
        </p:blipFill>
        <p:spPr/>
      </p:pic>
      <p:sp>
        <p:nvSpPr>
          <p:cNvPr id="8" name="Content Placeholder 7"/>
          <p:cNvSpPr>
            <a:spLocks noGrp="1"/>
          </p:cNvSpPr>
          <p:nvPr>
            <p:ph sz="half" idx="2"/>
          </p:nvPr>
        </p:nvSpPr>
        <p:spPr/>
        <p:txBody>
          <a:bodyPr>
            <a:normAutofit lnSpcReduction="10000"/>
          </a:bodyPr>
          <a:lstStyle/>
          <a:p>
            <a:r>
              <a:rPr lang="en-US" dirty="0"/>
              <a:t>The 16</a:t>
            </a:r>
            <a:r>
              <a:rPr lang="en-US" baseline="30000" dirty="0"/>
              <a:t>th</a:t>
            </a:r>
            <a:r>
              <a:rPr lang="en-US" dirty="0"/>
              <a:t> Amendment to the US Constitution allowed for taxation (1913).</a:t>
            </a:r>
          </a:p>
          <a:p>
            <a:r>
              <a:rPr lang="en-US" dirty="0"/>
              <a:t>In 1880 the US government raised 90 % of its tax revenue from customs duties (56%) and excise taxes on tobacco and alcohol (34%)</a:t>
            </a:r>
          </a:p>
          <a:p>
            <a:r>
              <a:rPr lang="en-US" dirty="0"/>
              <a:t>By 1930, income taxes accounted for nearly 60% of US government receipts.</a:t>
            </a:r>
          </a:p>
          <a:p>
            <a:endParaRPr lang="en-US" dirty="0"/>
          </a:p>
        </p:txBody>
      </p:sp>
    </p:spTree>
    <p:extLst>
      <p:ext uri="{BB962C8B-B14F-4D97-AF65-F5344CB8AC3E}">
        <p14:creationId xmlns:p14="http://schemas.microsoft.com/office/powerpoint/2010/main" val="38674238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Fourth Branch Agencies:</a:t>
            </a:r>
            <a:br>
              <a:rPr lang="en-US" b="1" dirty="0" smtClean="0"/>
            </a:br>
            <a:r>
              <a:rPr lang="en-US" b="1" dirty="0" smtClean="0"/>
              <a:t>Taxation</a:t>
            </a:r>
            <a:endParaRPr lang="en-US" b="1" dirty="0"/>
          </a:p>
        </p:txBody>
      </p:sp>
      <p:sp>
        <p:nvSpPr>
          <p:cNvPr id="5" name="Content Placeholder 4"/>
          <p:cNvSpPr>
            <a:spLocks noGrp="1"/>
          </p:cNvSpPr>
          <p:nvPr>
            <p:ph sz="half" idx="1"/>
          </p:nvPr>
        </p:nvSpPr>
        <p:spPr/>
        <p:txBody>
          <a:bodyPr>
            <a:normAutofit fontScale="92500" lnSpcReduction="10000"/>
          </a:bodyPr>
          <a:lstStyle/>
          <a:p>
            <a:r>
              <a:rPr lang="en-US" dirty="0" smtClean="0"/>
              <a:t>Progressive economist, Edwin R.A. Seligman, argued that “We pay taxes because the state is a part of us.”</a:t>
            </a:r>
          </a:p>
          <a:p>
            <a:r>
              <a:rPr lang="en-US" dirty="0" smtClean="0"/>
              <a:t>Each individual should “help the state in proportion to his ability to help himself.”</a:t>
            </a:r>
          </a:p>
          <a:p>
            <a:r>
              <a:rPr lang="en-US" dirty="0" smtClean="0"/>
              <a:t>He said of the Revenue Act of 1917,  that it was “the most gigantic fiscal enactment in history” and that it was “the high water mark thus reached in the history of taxation.” </a:t>
            </a:r>
            <a:endParaRPr lang="en-US" dirty="0"/>
          </a:p>
        </p:txBody>
      </p:sp>
      <p:pic>
        <p:nvPicPr>
          <p:cNvPr id="7" name="Content Placeholder 6"/>
          <p:cNvPicPr>
            <a:picLocks noGrp="1" noChangeAspect="1"/>
          </p:cNvPicPr>
          <p:nvPr>
            <p:ph sz="half" idx="2"/>
          </p:nvPr>
        </p:nvPicPr>
        <p:blipFill>
          <a:blip r:embed="rId2"/>
          <a:srcRect l="6695" r="6695"/>
          <a:stretch>
            <a:fillRect/>
          </a:stretch>
        </p:blipFill>
        <p:spPr/>
      </p:pic>
    </p:spTree>
    <p:extLst>
      <p:ext uri="{BB962C8B-B14F-4D97-AF65-F5344CB8AC3E}">
        <p14:creationId xmlns:p14="http://schemas.microsoft.com/office/powerpoint/2010/main" val="34296094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Fourth Branch Agencies</a:t>
            </a:r>
            <a:endParaRPr lang="en-US" b="1" dirty="0"/>
          </a:p>
        </p:txBody>
      </p:sp>
      <p:sp>
        <p:nvSpPr>
          <p:cNvPr id="3" name="Content Placeholder 2"/>
          <p:cNvSpPr>
            <a:spLocks noGrp="1"/>
          </p:cNvSpPr>
          <p:nvPr>
            <p:ph sz="half" idx="1"/>
          </p:nvPr>
        </p:nvSpPr>
        <p:spPr/>
        <p:txBody>
          <a:bodyPr>
            <a:normAutofit fontScale="92500" lnSpcReduction="20000"/>
          </a:bodyPr>
          <a:lstStyle/>
          <a:p>
            <a:r>
              <a:rPr lang="en-US" dirty="0" smtClean="0"/>
              <a:t>Fourth branch agencies were chartered to be independent of their creators.</a:t>
            </a:r>
          </a:p>
          <a:p>
            <a:r>
              <a:rPr lang="en-US" dirty="0" smtClean="0"/>
              <a:t>They were uniquely endowed with legislative, executive, and judicial powers combined.</a:t>
            </a:r>
          </a:p>
          <a:p>
            <a:r>
              <a:rPr lang="en-US" dirty="0" smtClean="0"/>
              <a:t>Agencies make law, and their regulatory rules have the full power of federal legislation.</a:t>
            </a:r>
          </a:p>
          <a:p>
            <a:r>
              <a:rPr lang="en-US" dirty="0" smtClean="0"/>
              <a:t>Agencies enforce regulation and adjudicate regulatory disputes.</a:t>
            </a:r>
            <a:endParaRPr lang="en-US" dirty="0"/>
          </a:p>
        </p:txBody>
      </p:sp>
      <p:pic>
        <p:nvPicPr>
          <p:cNvPr id="7" name="Content Placeholder 6"/>
          <p:cNvPicPr>
            <a:picLocks noGrp="1" noChangeAspect="1"/>
          </p:cNvPicPr>
          <p:nvPr>
            <p:ph sz="half" idx="2"/>
          </p:nvPr>
        </p:nvPicPr>
        <p:blipFill>
          <a:blip r:embed="rId2"/>
          <a:srcRect t="2903" b="2903"/>
          <a:stretch>
            <a:fillRect/>
          </a:stretch>
        </p:blipFill>
        <p:spPr/>
      </p:pic>
    </p:spTree>
    <p:extLst>
      <p:ext uri="{BB962C8B-B14F-4D97-AF65-F5344CB8AC3E}">
        <p14:creationId xmlns:p14="http://schemas.microsoft.com/office/powerpoint/2010/main" val="26177480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Fourth Branch </a:t>
            </a:r>
            <a:r>
              <a:rPr lang="en-US" b="1" dirty="0" smtClean="0"/>
              <a:t>Agencies:</a:t>
            </a:r>
            <a:br>
              <a:rPr lang="en-US" b="1" dirty="0" smtClean="0"/>
            </a:br>
            <a:r>
              <a:rPr lang="en-US" b="1" dirty="0" smtClean="0"/>
              <a:t>How they were Created</a:t>
            </a:r>
            <a:endParaRPr lang="en-US" dirty="0"/>
          </a:p>
        </p:txBody>
      </p:sp>
      <p:sp>
        <p:nvSpPr>
          <p:cNvPr id="5" name="Content Placeholder 4"/>
          <p:cNvSpPr>
            <a:spLocks noGrp="1"/>
          </p:cNvSpPr>
          <p:nvPr>
            <p:ph sz="half" idx="1"/>
          </p:nvPr>
        </p:nvSpPr>
        <p:spPr/>
        <p:txBody>
          <a:bodyPr>
            <a:normAutofit lnSpcReduction="10000"/>
          </a:bodyPr>
          <a:lstStyle/>
          <a:p>
            <a:pPr marL="457200" indent="-457200">
              <a:buFont typeface="+mj-lt"/>
              <a:buAutoNum type="arabicPeriod"/>
            </a:pPr>
            <a:r>
              <a:rPr lang="en-US" dirty="0" smtClean="0"/>
              <a:t>An economic outrage</a:t>
            </a:r>
          </a:p>
          <a:p>
            <a:pPr marL="457200" indent="-457200">
              <a:buFont typeface="+mj-lt"/>
              <a:buAutoNum type="arabicPeriod"/>
            </a:pPr>
            <a:r>
              <a:rPr lang="en-US" dirty="0" smtClean="0"/>
              <a:t>A government commission is convened to resolve the problem</a:t>
            </a:r>
          </a:p>
          <a:p>
            <a:pPr marL="457200" indent="-457200">
              <a:buFont typeface="+mj-lt"/>
              <a:buAutoNum type="arabicPeriod"/>
            </a:pPr>
            <a:r>
              <a:rPr lang="en-US" dirty="0" smtClean="0"/>
              <a:t>Economists were tapped to serve as commissioners, staff members or both.</a:t>
            </a:r>
          </a:p>
          <a:p>
            <a:pPr marL="457200" indent="-457200">
              <a:buFont typeface="+mj-lt"/>
              <a:buAutoNum type="arabicPeriod"/>
            </a:pPr>
            <a:r>
              <a:rPr lang="en-US" dirty="0" smtClean="0"/>
              <a:t>Recommendation for a permanent regulatory agency be created and staffed by economic experts.</a:t>
            </a:r>
          </a:p>
          <a:p>
            <a:pPr marL="457200" indent="-457200">
              <a:buFont typeface="+mj-lt"/>
              <a:buAutoNum type="arabicPeriod"/>
            </a:pPr>
            <a:endParaRPr lang="en-US" dirty="0"/>
          </a:p>
        </p:txBody>
      </p:sp>
      <p:pic>
        <p:nvPicPr>
          <p:cNvPr id="7" name="Content Placeholder 6"/>
          <p:cNvPicPr>
            <a:picLocks noGrp="1" noChangeAspect="1"/>
          </p:cNvPicPr>
          <p:nvPr>
            <p:ph sz="half" idx="2"/>
          </p:nvPr>
        </p:nvPicPr>
        <p:blipFill>
          <a:blip r:embed="rId2"/>
          <a:srcRect l="16845" r="16845"/>
          <a:stretch>
            <a:fillRect/>
          </a:stretch>
        </p:blipFill>
        <p:spPr/>
      </p:pic>
    </p:spTree>
    <p:extLst>
      <p:ext uri="{BB962C8B-B14F-4D97-AF65-F5344CB8AC3E}">
        <p14:creationId xmlns:p14="http://schemas.microsoft.com/office/powerpoint/2010/main" val="38810855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Fourth Branch Agencies</a:t>
            </a:r>
            <a:endParaRPr lang="en-US"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680073143"/>
              </p:ext>
            </p:extLst>
          </p:nvPr>
        </p:nvGraphicFramePr>
        <p:xfrm>
          <a:off x="549275" y="1600201"/>
          <a:ext cx="8042276"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37732758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Progressive Lawyers</a:t>
            </a:r>
            <a:endParaRPr lang="en-US" b="1" dirty="0"/>
          </a:p>
        </p:txBody>
      </p:sp>
      <p:sp>
        <p:nvSpPr>
          <p:cNvPr id="4" name="Content Placeholder 3"/>
          <p:cNvSpPr>
            <a:spLocks noGrp="1"/>
          </p:cNvSpPr>
          <p:nvPr>
            <p:ph sz="half" idx="1"/>
          </p:nvPr>
        </p:nvSpPr>
        <p:spPr/>
        <p:txBody>
          <a:bodyPr>
            <a:normAutofit fontScale="85000" lnSpcReduction="10000"/>
          </a:bodyPr>
          <a:lstStyle/>
          <a:p>
            <a:r>
              <a:rPr lang="en-US" dirty="0" smtClean="0"/>
              <a:t>Learned Hand was a proponent of </a:t>
            </a:r>
            <a:r>
              <a:rPr lang="en-US" b="1" dirty="0" smtClean="0"/>
              <a:t>Legal Realism.</a:t>
            </a:r>
            <a:endParaRPr lang="en-US" dirty="0" smtClean="0"/>
          </a:p>
          <a:p>
            <a:r>
              <a:rPr lang="en-US" dirty="0" smtClean="0"/>
              <a:t>While a student at Harvard, he lost faith in God and became a skeptic.</a:t>
            </a:r>
          </a:p>
          <a:p>
            <a:r>
              <a:rPr lang="en-US" dirty="0" smtClean="0"/>
              <a:t>He was a positivist and denied natural law as well as natural rights in the Bill of Rights.</a:t>
            </a:r>
          </a:p>
          <a:p>
            <a:r>
              <a:rPr lang="en-US" dirty="0" smtClean="0"/>
              <a:t>Moral values are only a matter of taste and of their times.</a:t>
            </a:r>
          </a:p>
          <a:p>
            <a:r>
              <a:rPr lang="en-US" dirty="0" smtClean="0"/>
              <a:t>The U.S. Constitution should be understood in light of historical analysis</a:t>
            </a:r>
            <a:endParaRPr lang="en-US" dirty="0"/>
          </a:p>
        </p:txBody>
      </p:sp>
      <p:pic>
        <p:nvPicPr>
          <p:cNvPr id="6" name="Content Placeholder 5"/>
          <p:cNvPicPr>
            <a:picLocks noGrp="1" noChangeAspect="1"/>
          </p:cNvPicPr>
          <p:nvPr>
            <p:ph sz="half" idx="2"/>
          </p:nvPr>
        </p:nvPicPr>
        <p:blipFill>
          <a:blip r:embed="rId2"/>
          <a:srcRect l="-6585" r="-6585"/>
          <a:stretch>
            <a:fillRect/>
          </a:stretch>
        </p:blipFill>
        <p:spPr>
          <a:xfrm>
            <a:off x="4751388" y="1600200"/>
            <a:ext cx="3840162" cy="4343400"/>
          </a:xfrm>
        </p:spPr>
      </p:pic>
    </p:spTree>
    <p:extLst>
      <p:ext uri="{BB962C8B-B14F-4D97-AF65-F5344CB8AC3E}">
        <p14:creationId xmlns:p14="http://schemas.microsoft.com/office/powerpoint/2010/main" val="3104594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Progressive Lawyers</a:t>
            </a:r>
            <a:endParaRPr lang="en-US" dirty="0"/>
          </a:p>
        </p:txBody>
      </p:sp>
      <p:sp>
        <p:nvSpPr>
          <p:cNvPr id="3" name="Content Placeholder 2"/>
          <p:cNvSpPr>
            <a:spLocks noGrp="1"/>
          </p:cNvSpPr>
          <p:nvPr>
            <p:ph sz="half" idx="1"/>
          </p:nvPr>
        </p:nvSpPr>
        <p:spPr/>
        <p:txBody>
          <a:bodyPr/>
          <a:lstStyle/>
          <a:p>
            <a:r>
              <a:rPr lang="en-US" dirty="0" smtClean="0"/>
              <a:t>Louis </a:t>
            </a:r>
            <a:r>
              <a:rPr lang="en-US" dirty="0" err="1" smtClean="0"/>
              <a:t>Dembitz</a:t>
            </a:r>
            <a:r>
              <a:rPr lang="en-US" dirty="0" smtClean="0"/>
              <a:t> Brandeis (1856-1941). He was a progressive Associate Justice on the U.S. Supreme Court. </a:t>
            </a:r>
          </a:p>
          <a:p>
            <a:r>
              <a:rPr lang="en-US" dirty="0" smtClean="0"/>
              <a:t>He was nominated by Woodrow Wilson and served from 1916-1939. </a:t>
            </a:r>
          </a:p>
          <a:p>
            <a:r>
              <a:rPr lang="en-US" dirty="0" smtClean="0"/>
              <a:t>He was a militant crusader for social justice. He used the law as the instrument for social change.</a:t>
            </a:r>
          </a:p>
          <a:p>
            <a:endParaRPr lang="en-US" dirty="0" smtClean="0"/>
          </a:p>
          <a:p>
            <a:endParaRPr lang="en-US" dirty="0"/>
          </a:p>
        </p:txBody>
      </p:sp>
      <p:pic>
        <p:nvPicPr>
          <p:cNvPr id="5" name="Content Placeholder 4"/>
          <p:cNvPicPr>
            <a:picLocks noGrp="1" noChangeAspect="1"/>
          </p:cNvPicPr>
          <p:nvPr>
            <p:ph sz="half" idx="2"/>
          </p:nvPr>
        </p:nvPicPr>
        <p:blipFill>
          <a:blip r:embed="rId2"/>
          <a:srcRect l="5793" r="5793"/>
          <a:stretch>
            <a:fillRect/>
          </a:stretch>
        </p:blipFill>
        <p:spPr/>
      </p:pic>
    </p:spTree>
    <p:extLst>
      <p:ext uri="{BB962C8B-B14F-4D97-AF65-F5344CB8AC3E}">
        <p14:creationId xmlns:p14="http://schemas.microsoft.com/office/powerpoint/2010/main" val="40018693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Progressive Journalism</a:t>
            </a:r>
            <a:endParaRPr lang="en-US" dirty="0"/>
          </a:p>
        </p:txBody>
      </p:sp>
      <p:sp>
        <p:nvSpPr>
          <p:cNvPr id="5" name="Text Placeholder 4"/>
          <p:cNvSpPr>
            <a:spLocks noGrp="1"/>
          </p:cNvSpPr>
          <p:nvPr>
            <p:ph type="body" idx="1"/>
          </p:nvPr>
        </p:nvSpPr>
        <p:spPr/>
        <p:txBody>
          <a:bodyPr/>
          <a:lstStyle/>
          <a:p>
            <a:r>
              <a:rPr lang="en-US" dirty="0" smtClean="0"/>
              <a:t>1869-1930</a:t>
            </a:r>
            <a:endParaRPr lang="en-US" dirty="0"/>
          </a:p>
        </p:txBody>
      </p:sp>
      <p:sp>
        <p:nvSpPr>
          <p:cNvPr id="6" name="Content Placeholder 5"/>
          <p:cNvSpPr>
            <a:spLocks noGrp="1"/>
          </p:cNvSpPr>
          <p:nvPr>
            <p:ph sz="half" idx="2"/>
          </p:nvPr>
        </p:nvSpPr>
        <p:spPr/>
        <p:txBody>
          <a:bodyPr>
            <a:normAutofit fontScale="92500" lnSpcReduction="10000"/>
          </a:bodyPr>
          <a:lstStyle/>
          <a:p>
            <a:r>
              <a:rPr lang="en-US" dirty="0" smtClean="0"/>
              <a:t>He was an intellectual leader of the progressive movement.</a:t>
            </a:r>
          </a:p>
          <a:p>
            <a:r>
              <a:rPr lang="en-US" dirty="0" smtClean="0"/>
              <a:t>He was an editor and co-founder of the </a:t>
            </a:r>
            <a:r>
              <a:rPr lang="en-US" i="1" dirty="0" smtClean="0"/>
              <a:t>New Republic.</a:t>
            </a:r>
          </a:p>
          <a:p>
            <a:r>
              <a:rPr lang="en-US" dirty="0" smtClean="0"/>
              <a:t>His political philosophy influenced Theodore Roosevelt, Judge Learned Hand as well as Supreme Court Justice Felix Frankfurter.</a:t>
            </a:r>
            <a:endParaRPr lang="en-US" dirty="0"/>
          </a:p>
        </p:txBody>
      </p:sp>
      <p:sp>
        <p:nvSpPr>
          <p:cNvPr id="7" name="Text Placeholder 6"/>
          <p:cNvSpPr>
            <a:spLocks noGrp="1"/>
          </p:cNvSpPr>
          <p:nvPr>
            <p:ph type="body" sz="quarter" idx="3"/>
          </p:nvPr>
        </p:nvSpPr>
        <p:spPr/>
        <p:txBody>
          <a:bodyPr/>
          <a:lstStyle/>
          <a:p>
            <a:r>
              <a:rPr lang="en-US" b="1" dirty="0" smtClean="0"/>
              <a:t>Herbert </a:t>
            </a:r>
            <a:r>
              <a:rPr lang="en-US" b="1" dirty="0"/>
              <a:t>D</a:t>
            </a:r>
            <a:r>
              <a:rPr lang="en-US" b="1" dirty="0" smtClean="0"/>
              <a:t>avid Croly</a:t>
            </a:r>
            <a:endParaRPr lang="en-US" b="1" dirty="0"/>
          </a:p>
        </p:txBody>
      </p:sp>
      <p:pic>
        <p:nvPicPr>
          <p:cNvPr id="9" name="Content Placeholder 8"/>
          <p:cNvPicPr>
            <a:picLocks noGrp="1" noChangeAspect="1"/>
          </p:cNvPicPr>
          <p:nvPr>
            <p:ph sz="quarter" idx="4"/>
          </p:nvPr>
        </p:nvPicPr>
        <p:blipFill>
          <a:blip r:embed="rId2"/>
          <a:srcRect l="-37894" r="-37894"/>
          <a:stretch>
            <a:fillRect/>
          </a:stretch>
        </p:blipFill>
        <p:spPr>
          <a:xfrm>
            <a:off x="4751388" y="2347913"/>
            <a:ext cx="3840162" cy="3595687"/>
          </a:xfrm>
        </p:spPr>
      </p:pic>
    </p:spTree>
    <p:extLst>
      <p:ext uri="{BB962C8B-B14F-4D97-AF65-F5344CB8AC3E}">
        <p14:creationId xmlns:p14="http://schemas.microsoft.com/office/powerpoint/2010/main" val="253004825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Progressive Journalism</a:t>
            </a:r>
            <a:endParaRPr lang="en-US" b="1" dirty="0"/>
          </a:p>
        </p:txBody>
      </p:sp>
      <p:sp>
        <p:nvSpPr>
          <p:cNvPr id="5" name="Text Placeholder 4"/>
          <p:cNvSpPr>
            <a:spLocks noGrp="1"/>
          </p:cNvSpPr>
          <p:nvPr>
            <p:ph type="body" idx="1"/>
          </p:nvPr>
        </p:nvSpPr>
        <p:spPr/>
        <p:txBody>
          <a:bodyPr/>
          <a:lstStyle/>
          <a:p>
            <a:r>
              <a:rPr lang="en-US" b="1" i="1" dirty="0" smtClean="0"/>
              <a:t>The New Republic</a:t>
            </a:r>
            <a:endParaRPr lang="en-US" b="1" i="1" dirty="0"/>
          </a:p>
        </p:txBody>
      </p:sp>
      <p:sp>
        <p:nvSpPr>
          <p:cNvPr id="6" name="Content Placeholder 5"/>
          <p:cNvSpPr>
            <a:spLocks noGrp="1"/>
          </p:cNvSpPr>
          <p:nvPr>
            <p:ph sz="half" idx="2"/>
          </p:nvPr>
        </p:nvSpPr>
        <p:spPr/>
        <p:txBody>
          <a:bodyPr>
            <a:normAutofit lnSpcReduction="10000"/>
          </a:bodyPr>
          <a:lstStyle/>
          <a:p>
            <a:r>
              <a:rPr lang="en-US" i="1" dirty="0" smtClean="0"/>
              <a:t>The New Republic </a:t>
            </a:r>
            <a:r>
              <a:rPr lang="en-US" dirty="0" smtClean="0"/>
              <a:t>was founded in 1914 by progressive journalists, Walter Lippmann and Walter </a:t>
            </a:r>
            <a:r>
              <a:rPr lang="en-US" dirty="0" err="1" smtClean="0"/>
              <a:t>Weyl</a:t>
            </a:r>
            <a:r>
              <a:rPr lang="en-US" dirty="0" smtClean="0"/>
              <a:t>.</a:t>
            </a:r>
          </a:p>
          <a:p>
            <a:r>
              <a:rPr lang="en-US" dirty="0" smtClean="0"/>
              <a:t>The magazine was responsible for replacing the word “progressive” with the word “liberal.”</a:t>
            </a:r>
          </a:p>
          <a:p>
            <a:r>
              <a:rPr lang="en-US" dirty="0" smtClean="0"/>
              <a:t>It has been the mouth piece of progressive ideas. </a:t>
            </a:r>
          </a:p>
          <a:p>
            <a:endParaRPr lang="en-US" dirty="0"/>
          </a:p>
        </p:txBody>
      </p:sp>
      <p:sp>
        <p:nvSpPr>
          <p:cNvPr id="7" name="Text Placeholder 6"/>
          <p:cNvSpPr>
            <a:spLocks noGrp="1"/>
          </p:cNvSpPr>
          <p:nvPr>
            <p:ph type="body" sz="quarter" idx="3"/>
          </p:nvPr>
        </p:nvSpPr>
        <p:spPr/>
        <p:txBody>
          <a:bodyPr/>
          <a:lstStyle/>
          <a:p>
            <a:r>
              <a:rPr lang="en-US" b="1" dirty="0" smtClean="0"/>
              <a:t>Walter Lippmann</a:t>
            </a:r>
            <a:endParaRPr lang="en-US" b="1" dirty="0"/>
          </a:p>
        </p:txBody>
      </p:sp>
      <p:pic>
        <p:nvPicPr>
          <p:cNvPr id="9" name="Content Placeholder 8"/>
          <p:cNvPicPr>
            <a:picLocks noGrp="1" noChangeAspect="1"/>
          </p:cNvPicPr>
          <p:nvPr>
            <p:ph sz="quarter" idx="4"/>
          </p:nvPr>
        </p:nvPicPr>
        <p:blipFill>
          <a:blip r:embed="rId2"/>
          <a:srcRect l="16185" r="16185"/>
          <a:stretch>
            <a:fillRect/>
          </a:stretch>
        </p:blipFill>
        <p:spPr>
          <a:xfrm>
            <a:off x="4751388" y="2347913"/>
            <a:ext cx="3840162" cy="3595687"/>
          </a:xfrm>
        </p:spPr>
      </p:pic>
    </p:spTree>
    <p:extLst>
      <p:ext uri="{BB962C8B-B14F-4D97-AF65-F5344CB8AC3E}">
        <p14:creationId xmlns:p14="http://schemas.microsoft.com/office/powerpoint/2010/main" val="29664286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Progressive Philosophers</a:t>
            </a:r>
            <a:endParaRPr lang="en-US" b="1" dirty="0"/>
          </a:p>
        </p:txBody>
      </p:sp>
      <p:sp>
        <p:nvSpPr>
          <p:cNvPr id="3" name="Text Placeholder 2"/>
          <p:cNvSpPr>
            <a:spLocks noGrp="1"/>
          </p:cNvSpPr>
          <p:nvPr>
            <p:ph type="body" idx="1"/>
          </p:nvPr>
        </p:nvSpPr>
        <p:spPr/>
        <p:txBody>
          <a:bodyPr/>
          <a:lstStyle/>
          <a:p>
            <a:r>
              <a:rPr lang="en-US" b="1" dirty="0" smtClean="0"/>
              <a:t>Pragmatism</a:t>
            </a:r>
            <a:endParaRPr lang="en-US" b="1" dirty="0"/>
          </a:p>
        </p:txBody>
      </p:sp>
      <p:sp>
        <p:nvSpPr>
          <p:cNvPr id="4" name="Content Placeholder 3"/>
          <p:cNvSpPr>
            <a:spLocks noGrp="1"/>
          </p:cNvSpPr>
          <p:nvPr>
            <p:ph sz="half" idx="2"/>
          </p:nvPr>
        </p:nvSpPr>
        <p:spPr/>
        <p:txBody>
          <a:bodyPr/>
          <a:lstStyle/>
          <a:p>
            <a:r>
              <a:rPr lang="en-US" dirty="0" smtClean="0"/>
              <a:t>William </a:t>
            </a:r>
            <a:r>
              <a:rPr lang="en-US" dirty="0"/>
              <a:t>J</a:t>
            </a:r>
            <a:r>
              <a:rPr lang="en-US" dirty="0" smtClean="0"/>
              <a:t>ames (1842-1910) was a philosopher and psychologist.</a:t>
            </a:r>
          </a:p>
          <a:p>
            <a:r>
              <a:rPr lang="en-US" dirty="0" smtClean="0"/>
              <a:t>He was known as the “father of American psychology.”</a:t>
            </a:r>
          </a:p>
          <a:p>
            <a:r>
              <a:rPr lang="en-US" dirty="0" smtClean="0"/>
              <a:t>Held a relativistic view of truth</a:t>
            </a:r>
          </a:p>
          <a:p>
            <a:endParaRPr lang="en-US" dirty="0"/>
          </a:p>
        </p:txBody>
      </p:sp>
      <p:sp>
        <p:nvSpPr>
          <p:cNvPr id="5" name="Text Placeholder 4"/>
          <p:cNvSpPr>
            <a:spLocks noGrp="1"/>
          </p:cNvSpPr>
          <p:nvPr>
            <p:ph type="body" sz="quarter" idx="3"/>
          </p:nvPr>
        </p:nvSpPr>
        <p:spPr/>
        <p:txBody>
          <a:bodyPr/>
          <a:lstStyle/>
          <a:p>
            <a:r>
              <a:rPr lang="en-US" b="1" dirty="0" smtClean="0"/>
              <a:t>William James</a:t>
            </a:r>
            <a:endParaRPr lang="en-US" b="1" dirty="0"/>
          </a:p>
        </p:txBody>
      </p:sp>
      <p:pic>
        <p:nvPicPr>
          <p:cNvPr id="7" name="Content Placeholder 6"/>
          <p:cNvPicPr>
            <a:picLocks noGrp="1" noChangeAspect="1"/>
          </p:cNvPicPr>
          <p:nvPr>
            <p:ph sz="quarter" idx="4"/>
          </p:nvPr>
        </p:nvPicPr>
        <p:blipFill>
          <a:blip r:embed="rId2"/>
          <a:srcRect l="-28916" r="-28916"/>
          <a:stretch>
            <a:fillRect/>
          </a:stretch>
        </p:blipFill>
        <p:spPr>
          <a:xfrm>
            <a:off x="4751388" y="2347913"/>
            <a:ext cx="3840162" cy="3595687"/>
          </a:xfrm>
        </p:spPr>
      </p:pic>
    </p:spTree>
    <p:extLst>
      <p:ext uri="{BB962C8B-B14F-4D97-AF65-F5344CB8AC3E}">
        <p14:creationId xmlns:p14="http://schemas.microsoft.com/office/powerpoint/2010/main" val="1702263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Before the Progressives</a:t>
            </a:r>
            <a:endParaRPr lang="en-US" b="1" dirty="0"/>
          </a:p>
        </p:txBody>
      </p:sp>
      <p:pic>
        <p:nvPicPr>
          <p:cNvPr id="4" name="Content Placeholder 3"/>
          <p:cNvPicPr>
            <a:picLocks noGrp="1" noChangeAspect="1"/>
          </p:cNvPicPr>
          <p:nvPr>
            <p:ph idx="1"/>
          </p:nvPr>
        </p:nvPicPr>
        <p:blipFill rotWithShape="1">
          <a:blip r:embed="rId2"/>
          <a:srcRect t="21592" b="12582"/>
          <a:stretch/>
        </p:blipFill>
        <p:spPr>
          <a:xfrm>
            <a:off x="549275" y="1600199"/>
            <a:ext cx="8042275" cy="5057367"/>
          </a:xfrm>
        </p:spPr>
      </p:pic>
    </p:spTree>
    <p:extLst>
      <p:ext uri="{BB962C8B-B14F-4D97-AF65-F5344CB8AC3E}">
        <p14:creationId xmlns:p14="http://schemas.microsoft.com/office/powerpoint/2010/main" val="23152942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Progressive Philosophers</a:t>
            </a:r>
            <a:endParaRPr lang="en-US" b="1" dirty="0"/>
          </a:p>
        </p:txBody>
      </p:sp>
      <p:sp>
        <p:nvSpPr>
          <p:cNvPr id="3" name="Text Placeholder 2"/>
          <p:cNvSpPr>
            <a:spLocks noGrp="1"/>
          </p:cNvSpPr>
          <p:nvPr>
            <p:ph type="body" idx="1"/>
          </p:nvPr>
        </p:nvSpPr>
        <p:spPr/>
        <p:txBody>
          <a:bodyPr/>
          <a:lstStyle/>
          <a:p>
            <a:r>
              <a:rPr lang="en-US" b="1" dirty="0" smtClean="0"/>
              <a:t>1859-1852</a:t>
            </a:r>
            <a:endParaRPr lang="en-US" b="1" dirty="0"/>
          </a:p>
        </p:txBody>
      </p:sp>
      <p:sp>
        <p:nvSpPr>
          <p:cNvPr id="4" name="Content Placeholder 3"/>
          <p:cNvSpPr>
            <a:spLocks noGrp="1"/>
          </p:cNvSpPr>
          <p:nvPr>
            <p:ph sz="half" idx="2"/>
          </p:nvPr>
        </p:nvSpPr>
        <p:spPr/>
        <p:txBody>
          <a:bodyPr>
            <a:normAutofit fontScale="85000" lnSpcReduction="10000"/>
          </a:bodyPr>
          <a:lstStyle/>
          <a:p>
            <a:r>
              <a:rPr lang="en-US" dirty="0" smtClean="0"/>
              <a:t>A pragmatic philosopher known for his advocacy of democracy.</a:t>
            </a:r>
          </a:p>
          <a:p>
            <a:r>
              <a:rPr lang="en-US" dirty="0" smtClean="0"/>
              <a:t>Education is a social process and a institution for social reform </a:t>
            </a:r>
          </a:p>
          <a:p>
            <a:r>
              <a:rPr lang="en-US" dirty="0"/>
              <a:t>C</a:t>
            </a:r>
            <a:r>
              <a:rPr lang="en-US" dirty="0" smtClean="0"/>
              <a:t>ivil society should be reformed around a strong state</a:t>
            </a:r>
          </a:p>
          <a:p>
            <a:r>
              <a:rPr lang="en-US" dirty="0" smtClean="0"/>
              <a:t>Journalism should shape public opinion for collectivism and a strong state. Experts and politicians should communicate the right ideas and values. </a:t>
            </a:r>
            <a:endParaRPr lang="en-US" dirty="0"/>
          </a:p>
        </p:txBody>
      </p:sp>
      <p:sp>
        <p:nvSpPr>
          <p:cNvPr id="5" name="Text Placeholder 4"/>
          <p:cNvSpPr>
            <a:spLocks noGrp="1"/>
          </p:cNvSpPr>
          <p:nvPr>
            <p:ph type="body" sz="quarter" idx="3"/>
          </p:nvPr>
        </p:nvSpPr>
        <p:spPr/>
        <p:txBody>
          <a:bodyPr/>
          <a:lstStyle/>
          <a:p>
            <a:r>
              <a:rPr lang="en-US" b="1" dirty="0" smtClean="0"/>
              <a:t>John Dewey</a:t>
            </a:r>
            <a:endParaRPr lang="en-US" b="1" dirty="0"/>
          </a:p>
        </p:txBody>
      </p:sp>
      <p:pic>
        <p:nvPicPr>
          <p:cNvPr id="9" name="Content Placeholder 8"/>
          <p:cNvPicPr>
            <a:picLocks noGrp="1" noChangeAspect="1"/>
          </p:cNvPicPr>
          <p:nvPr>
            <p:ph sz="quarter" idx="4"/>
          </p:nvPr>
        </p:nvPicPr>
        <p:blipFill>
          <a:blip r:embed="rId2"/>
          <a:srcRect l="-25093" r="-25093"/>
          <a:stretch>
            <a:fillRect/>
          </a:stretch>
        </p:blipFill>
        <p:spPr>
          <a:xfrm>
            <a:off x="4751388" y="2347913"/>
            <a:ext cx="3840162" cy="3595687"/>
          </a:xfrm>
        </p:spPr>
      </p:pic>
    </p:spTree>
    <p:extLst>
      <p:ext uri="{BB962C8B-B14F-4D97-AF65-F5344CB8AC3E}">
        <p14:creationId xmlns:p14="http://schemas.microsoft.com/office/powerpoint/2010/main" val="17216420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Progressives </a:t>
            </a:r>
            <a:br>
              <a:rPr lang="en-US" b="1" dirty="0" smtClean="0"/>
            </a:br>
            <a:r>
              <a:rPr lang="en-US" b="1" dirty="0" smtClean="0"/>
              <a:t>and Darwinism</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Progressive economists represented their program as scientific, a claim founded on the authority of Darwinism. </a:t>
            </a:r>
          </a:p>
          <a:p>
            <a:r>
              <a:rPr lang="en-US" dirty="0" smtClean="0"/>
              <a:t>They viewed society as an organism, with instincts of self- preservation, purposes and a conscience.</a:t>
            </a:r>
          </a:p>
          <a:p>
            <a:r>
              <a:rPr lang="en-US" dirty="0" smtClean="0"/>
              <a:t>The state should administer the economy and the polity for the good of all. What is good for the organism is good for the parts. What is good must be determined by experts</a:t>
            </a:r>
          </a:p>
          <a:p>
            <a:r>
              <a:rPr lang="en-US" dirty="0" smtClean="0"/>
              <a:t>An organism has boundaries and cells. Consequently, foreign parasites and microbes are a threat to the organism’s health and integrity.</a:t>
            </a:r>
          </a:p>
        </p:txBody>
      </p:sp>
    </p:spTree>
    <p:extLst>
      <p:ext uri="{BB962C8B-B14F-4D97-AF65-F5344CB8AC3E}">
        <p14:creationId xmlns:p14="http://schemas.microsoft.com/office/powerpoint/2010/main" val="21593994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Reform </a:t>
            </a:r>
            <a:r>
              <a:rPr lang="en-US" b="1" dirty="0"/>
              <a:t>D</a:t>
            </a:r>
            <a:r>
              <a:rPr lang="en-US" b="1" dirty="0" smtClean="0"/>
              <a:t>arwinism</a:t>
            </a:r>
            <a:endParaRPr lang="en-US" b="1" dirty="0"/>
          </a:p>
        </p:txBody>
      </p:sp>
      <p:sp>
        <p:nvSpPr>
          <p:cNvPr id="3" name="Content Placeholder 2"/>
          <p:cNvSpPr>
            <a:spLocks noGrp="1"/>
          </p:cNvSpPr>
          <p:nvPr>
            <p:ph idx="1"/>
          </p:nvPr>
        </p:nvSpPr>
        <p:spPr/>
        <p:txBody>
          <a:bodyPr>
            <a:normAutofit fontScale="92500" lnSpcReduction="20000"/>
          </a:bodyPr>
          <a:lstStyle/>
          <a:p>
            <a:r>
              <a:rPr lang="en-US" dirty="0"/>
              <a:t>No one was an advocate of Social Darwinism.</a:t>
            </a:r>
            <a:endParaRPr lang="en-US" dirty="0" smtClean="0"/>
          </a:p>
          <a:p>
            <a:r>
              <a:rPr lang="en-US" dirty="0" smtClean="0"/>
              <a:t>Natural </a:t>
            </a:r>
            <a:r>
              <a:rPr lang="en-US" dirty="0"/>
              <a:t>selection is wasteful, slow, inhumane and indifferent to progress- moral or other</a:t>
            </a:r>
            <a:r>
              <a:rPr lang="en-US" dirty="0" smtClean="0"/>
              <a:t>.</a:t>
            </a:r>
          </a:p>
          <a:p>
            <a:r>
              <a:rPr lang="en-US" dirty="0" smtClean="0"/>
              <a:t>Natural selection should not be a model for human society. Artificial selection substituted human mastery for Darwinian drift.</a:t>
            </a:r>
          </a:p>
          <a:p>
            <a:r>
              <a:rPr lang="en-US" dirty="0" smtClean="0"/>
              <a:t>All true social progress was artificial. Intelligent management will improve, direct, and hasten social evolution.</a:t>
            </a:r>
          </a:p>
          <a:p>
            <a:r>
              <a:rPr lang="en-US" dirty="0" smtClean="0"/>
              <a:t>The state has a responsibility to interfere on behalf of the really fittest.</a:t>
            </a:r>
            <a:endParaRPr lang="en-US" dirty="0"/>
          </a:p>
          <a:p>
            <a:endParaRPr lang="en-US" dirty="0"/>
          </a:p>
        </p:txBody>
      </p:sp>
    </p:spTree>
    <p:extLst>
      <p:ext uri="{BB962C8B-B14F-4D97-AF65-F5344CB8AC3E}">
        <p14:creationId xmlns:p14="http://schemas.microsoft.com/office/powerpoint/2010/main" val="9047006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Eugenics and Race Science</a:t>
            </a:r>
            <a:endParaRPr lang="en-US" b="1" dirty="0"/>
          </a:p>
        </p:txBody>
      </p:sp>
      <p:sp>
        <p:nvSpPr>
          <p:cNvPr id="4" name="Content Placeholder 3"/>
          <p:cNvSpPr>
            <a:spLocks noGrp="1"/>
          </p:cNvSpPr>
          <p:nvPr>
            <p:ph sz="half" idx="1"/>
          </p:nvPr>
        </p:nvSpPr>
        <p:spPr/>
        <p:txBody>
          <a:bodyPr>
            <a:normAutofit fontScale="92500"/>
          </a:bodyPr>
          <a:lstStyle/>
          <a:p>
            <a:r>
              <a:rPr lang="en-US" dirty="0" smtClean="0"/>
              <a:t>Eugenics (Greek for “well born”).  In the 1880s, </a:t>
            </a:r>
            <a:r>
              <a:rPr lang="en-US" b="1" dirty="0" smtClean="0"/>
              <a:t>Francis Galton</a:t>
            </a:r>
            <a:r>
              <a:rPr lang="en-US" dirty="0"/>
              <a:t> </a:t>
            </a:r>
            <a:r>
              <a:rPr lang="en-US" dirty="0" smtClean="0"/>
              <a:t>had  three governing premises in eugenics.</a:t>
            </a:r>
          </a:p>
          <a:p>
            <a:pPr marL="457200" indent="-457200">
              <a:buFont typeface="+mj-lt"/>
              <a:buAutoNum type="arabicPeriod"/>
            </a:pPr>
            <a:r>
              <a:rPr lang="en-US" dirty="0" smtClean="0"/>
              <a:t>Differences in intelligence, character and temperament are due to heredity</a:t>
            </a:r>
          </a:p>
          <a:p>
            <a:pPr marL="457200" indent="-457200">
              <a:buFont typeface="+mj-lt"/>
              <a:buAutoNum type="arabicPeriod"/>
            </a:pPr>
            <a:r>
              <a:rPr lang="en-US" dirty="0" smtClean="0"/>
              <a:t>Human heredity can be improved.</a:t>
            </a:r>
          </a:p>
          <a:p>
            <a:pPr marL="457200" indent="-457200">
              <a:buFont typeface="+mj-lt"/>
              <a:buAutoNum type="arabicPeriod"/>
            </a:pPr>
            <a:r>
              <a:rPr lang="en-US" dirty="0" smtClean="0"/>
              <a:t>Improvement of mankind should not be left to chance</a:t>
            </a:r>
          </a:p>
          <a:p>
            <a:pPr marL="457200" indent="-457200">
              <a:buFont typeface="+mj-lt"/>
              <a:buAutoNum type="arabicPeriod"/>
            </a:pPr>
            <a:endParaRPr lang="en-US" dirty="0"/>
          </a:p>
        </p:txBody>
      </p:sp>
      <p:pic>
        <p:nvPicPr>
          <p:cNvPr id="6" name="Content Placeholder 5"/>
          <p:cNvPicPr>
            <a:picLocks noGrp="1" noChangeAspect="1"/>
          </p:cNvPicPr>
          <p:nvPr>
            <p:ph sz="half" idx="2"/>
          </p:nvPr>
        </p:nvPicPr>
        <p:blipFill>
          <a:blip r:embed="rId2"/>
          <a:srcRect l="-10011" r="-10011"/>
          <a:stretch>
            <a:fillRect/>
          </a:stretch>
        </p:blipFill>
        <p:spPr>
          <a:xfrm>
            <a:off x="4751388" y="1600200"/>
            <a:ext cx="3840162" cy="4343400"/>
          </a:xfrm>
        </p:spPr>
      </p:pic>
    </p:spTree>
    <p:extLst>
      <p:ext uri="{BB962C8B-B14F-4D97-AF65-F5344CB8AC3E}">
        <p14:creationId xmlns:p14="http://schemas.microsoft.com/office/powerpoint/2010/main" val="10217266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Eugenics and Race Science</a:t>
            </a:r>
            <a:endParaRPr lang="en-US" dirty="0"/>
          </a:p>
        </p:txBody>
      </p:sp>
      <p:sp>
        <p:nvSpPr>
          <p:cNvPr id="3" name="Content Placeholder 2"/>
          <p:cNvSpPr>
            <a:spLocks noGrp="1"/>
          </p:cNvSpPr>
          <p:nvPr>
            <p:ph idx="1"/>
          </p:nvPr>
        </p:nvSpPr>
        <p:spPr/>
        <p:txBody>
          <a:bodyPr>
            <a:normAutofit fontScale="85000" lnSpcReduction="10000"/>
          </a:bodyPr>
          <a:lstStyle/>
          <a:p>
            <a:r>
              <a:rPr lang="en-US" dirty="0" smtClean="0"/>
              <a:t>Galton argued that: “what nature does blindly, slowly and ruthlessly, man may do providently, quickly and kindly.”</a:t>
            </a:r>
          </a:p>
          <a:p>
            <a:r>
              <a:rPr lang="en-US" dirty="0" smtClean="0"/>
              <a:t>American Race Betterment Foundation founded at Battle creek, Michigan in 1906 by the </a:t>
            </a:r>
            <a:r>
              <a:rPr lang="en-US" dirty="0" err="1" smtClean="0"/>
              <a:t>Kellog</a:t>
            </a:r>
            <a:r>
              <a:rPr lang="en-US" dirty="0" smtClean="0"/>
              <a:t>.</a:t>
            </a:r>
          </a:p>
          <a:p>
            <a:r>
              <a:rPr lang="en-US" dirty="0" smtClean="0"/>
              <a:t>In 1910 the </a:t>
            </a:r>
            <a:r>
              <a:rPr lang="en-US" i="1" dirty="0" smtClean="0"/>
              <a:t>American Breeders Magazine</a:t>
            </a:r>
            <a:r>
              <a:rPr lang="en-US" dirty="0" smtClean="0"/>
              <a:t> began publication and was renamed the </a:t>
            </a:r>
            <a:r>
              <a:rPr lang="en-US" i="1" dirty="0" smtClean="0"/>
              <a:t>Journal of Heredity.</a:t>
            </a:r>
          </a:p>
          <a:p>
            <a:r>
              <a:rPr lang="en-US" dirty="0" smtClean="0"/>
              <a:t>Forcible sterilization began in Indiana in 1910. Thirty other states followed them in this practice.</a:t>
            </a:r>
          </a:p>
          <a:p>
            <a:r>
              <a:rPr lang="en-US" dirty="0" smtClean="0"/>
              <a:t>Eugenics grew into a popular part of college education.</a:t>
            </a:r>
          </a:p>
          <a:p>
            <a:r>
              <a:rPr lang="en-US" dirty="0" smtClean="0"/>
              <a:t>Eugenics advocates attempted to unite science and religion. </a:t>
            </a:r>
            <a:endParaRPr lang="en-US" dirty="0"/>
          </a:p>
        </p:txBody>
      </p:sp>
    </p:spTree>
    <p:extLst>
      <p:ext uri="{BB962C8B-B14F-4D97-AF65-F5344CB8AC3E}">
        <p14:creationId xmlns:p14="http://schemas.microsoft.com/office/powerpoint/2010/main" val="2124343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Eugenics and Race Science</a:t>
            </a:r>
            <a:endParaRPr lang="en-US" dirty="0"/>
          </a:p>
        </p:txBody>
      </p:sp>
      <p:sp>
        <p:nvSpPr>
          <p:cNvPr id="4" name="Text Placeholder 3"/>
          <p:cNvSpPr>
            <a:spLocks noGrp="1"/>
          </p:cNvSpPr>
          <p:nvPr>
            <p:ph type="body" idx="1"/>
          </p:nvPr>
        </p:nvSpPr>
        <p:spPr/>
        <p:txBody>
          <a:bodyPr/>
          <a:lstStyle/>
          <a:p>
            <a:r>
              <a:rPr lang="en-US" b="1" dirty="0" smtClean="0"/>
              <a:t>1865-1946</a:t>
            </a:r>
            <a:endParaRPr lang="en-US" b="1" dirty="0"/>
          </a:p>
        </p:txBody>
      </p:sp>
      <p:sp>
        <p:nvSpPr>
          <p:cNvPr id="5" name="Content Placeholder 4"/>
          <p:cNvSpPr>
            <a:spLocks noGrp="1"/>
          </p:cNvSpPr>
          <p:nvPr>
            <p:ph sz="half" idx="2"/>
          </p:nvPr>
        </p:nvSpPr>
        <p:spPr/>
        <p:txBody>
          <a:bodyPr>
            <a:normAutofit/>
          </a:bodyPr>
          <a:lstStyle/>
          <a:p>
            <a:r>
              <a:rPr lang="en-US" dirty="0" smtClean="0"/>
              <a:t>The AEA published Hoffman’s </a:t>
            </a:r>
            <a:r>
              <a:rPr lang="en-US" i="1" dirty="0" smtClean="0"/>
              <a:t>Race traits of the American Negro</a:t>
            </a:r>
            <a:r>
              <a:rPr lang="en-US" dirty="0" smtClean="0"/>
              <a:t> in 1896. </a:t>
            </a:r>
          </a:p>
          <a:p>
            <a:r>
              <a:rPr lang="en-US" dirty="0" smtClean="0"/>
              <a:t>The same year as </a:t>
            </a:r>
            <a:r>
              <a:rPr lang="en-US" i="1" dirty="0" err="1" smtClean="0"/>
              <a:t>Plessy</a:t>
            </a:r>
            <a:r>
              <a:rPr lang="en-US" i="1" dirty="0" smtClean="0"/>
              <a:t> </a:t>
            </a:r>
            <a:r>
              <a:rPr lang="en-US" i="1" dirty="0" err="1" smtClean="0"/>
              <a:t>vs</a:t>
            </a:r>
            <a:r>
              <a:rPr lang="en-US" i="1" dirty="0" smtClean="0"/>
              <a:t> </a:t>
            </a:r>
            <a:r>
              <a:rPr lang="en-US" i="1" dirty="0"/>
              <a:t>F</a:t>
            </a:r>
            <a:r>
              <a:rPr lang="en-US" i="1" dirty="0" smtClean="0"/>
              <a:t>erguson </a:t>
            </a:r>
            <a:r>
              <a:rPr lang="en-US" dirty="0" smtClean="0"/>
              <a:t>(separate but equal ruling), upholding the constitutionality of Jim Crow legislation.</a:t>
            </a:r>
          </a:p>
          <a:p>
            <a:endParaRPr lang="en-US" dirty="0" smtClean="0"/>
          </a:p>
          <a:p>
            <a:endParaRPr lang="en-US" dirty="0"/>
          </a:p>
        </p:txBody>
      </p:sp>
      <p:sp>
        <p:nvSpPr>
          <p:cNvPr id="6" name="Text Placeholder 5"/>
          <p:cNvSpPr>
            <a:spLocks noGrp="1"/>
          </p:cNvSpPr>
          <p:nvPr>
            <p:ph type="body" sz="quarter" idx="3"/>
          </p:nvPr>
        </p:nvSpPr>
        <p:spPr/>
        <p:txBody>
          <a:bodyPr/>
          <a:lstStyle/>
          <a:p>
            <a:r>
              <a:rPr lang="en-US" b="1" dirty="0" smtClean="0"/>
              <a:t>Frederick Ludwig Hoffman</a:t>
            </a:r>
            <a:endParaRPr lang="en-US" b="1" dirty="0"/>
          </a:p>
        </p:txBody>
      </p:sp>
      <p:pic>
        <p:nvPicPr>
          <p:cNvPr id="8" name="Content Placeholder 7"/>
          <p:cNvPicPr>
            <a:picLocks noGrp="1" noChangeAspect="1"/>
          </p:cNvPicPr>
          <p:nvPr>
            <p:ph sz="quarter" idx="4"/>
          </p:nvPr>
        </p:nvPicPr>
        <p:blipFill>
          <a:blip r:embed="rId2"/>
          <a:srcRect t="3183" b="3183"/>
          <a:stretch>
            <a:fillRect/>
          </a:stretch>
        </p:blipFill>
        <p:spPr/>
      </p:pic>
    </p:spTree>
    <p:extLst>
      <p:ext uri="{BB962C8B-B14F-4D97-AF65-F5344CB8AC3E}">
        <p14:creationId xmlns:p14="http://schemas.microsoft.com/office/powerpoint/2010/main" val="109479836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a:t>Eugenics and Race Science</a:t>
            </a:r>
            <a:endParaRPr lang="en-US" dirty="0"/>
          </a:p>
        </p:txBody>
      </p:sp>
      <p:sp>
        <p:nvSpPr>
          <p:cNvPr id="8" name="Content Placeholder 7"/>
          <p:cNvSpPr>
            <a:spLocks noGrp="1"/>
          </p:cNvSpPr>
          <p:nvPr>
            <p:ph idx="1"/>
          </p:nvPr>
        </p:nvSpPr>
        <p:spPr/>
        <p:txBody>
          <a:bodyPr>
            <a:normAutofit/>
          </a:bodyPr>
          <a:lstStyle/>
          <a:p>
            <a:r>
              <a:rPr lang="en-US" dirty="0"/>
              <a:t>Hoffman asserted that that American blacks had </a:t>
            </a:r>
            <a:r>
              <a:rPr lang="en-US" dirty="0" smtClean="0"/>
              <a:t>become “lazy, thriftless and unreliable” and were soon to attain a condition of “total depravity and utter worthlessness.” He further warned that “the white race will not hesitate to make war upon those races who prove themselves useless factors in the progress of mankind.”</a:t>
            </a:r>
          </a:p>
          <a:p>
            <a:r>
              <a:rPr lang="en-US" dirty="0" smtClean="0"/>
              <a:t>Richard T. Ely  argued that “Negroes are for the most part grown up children and should be treated as such.”</a:t>
            </a:r>
          </a:p>
        </p:txBody>
      </p:sp>
    </p:spTree>
    <p:extLst>
      <p:ext uri="{BB962C8B-B14F-4D97-AF65-F5344CB8AC3E}">
        <p14:creationId xmlns:p14="http://schemas.microsoft.com/office/powerpoint/2010/main" val="5380648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a:t>Eugenics and Race Science</a:t>
            </a:r>
            <a:endParaRPr lang="en-US"/>
          </a:p>
        </p:txBody>
      </p:sp>
      <p:sp>
        <p:nvSpPr>
          <p:cNvPr id="3" name="Content Placeholder 2"/>
          <p:cNvSpPr>
            <a:spLocks noGrp="1"/>
          </p:cNvSpPr>
          <p:nvPr>
            <p:ph idx="1"/>
          </p:nvPr>
        </p:nvSpPr>
        <p:spPr/>
        <p:txBody>
          <a:bodyPr/>
          <a:lstStyle/>
          <a:p>
            <a:r>
              <a:rPr lang="en-US" dirty="0"/>
              <a:t>Edward A. Ross asserted “The black millions of inferior race dragged down American energy and character.”</a:t>
            </a:r>
          </a:p>
          <a:p>
            <a:r>
              <a:rPr lang="en-US" dirty="0"/>
              <a:t>John R. Commons described American blacks as “indolent and fickle.” He also suggested that “The negro could  not possibly have found a place in American industry had he come as a free man.  If such races are to adopt that industrious life which is second nature to races of the temperate zones, it is only through some form of compulsion.”</a:t>
            </a:r>
          </a:p>
          <a:p>
            <a:endParaRPr lang="en-US" dirty="0"/>
          </a:p>
        </p:txBody>
      </p:sp>
    </p:spTree>
    <p:extLst>
      <p:ext uri="{BB962C8B-B14F-4D97-AF65-F5344CB8AC3E}">
        <p14:creationId xmlns:p14="http://schemas.microsoft.com/office/powerpoint/2010/main" val="40865373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Eugenics and Race Science</a:t>
            </a:r>
            <a:endParaRPr lang="en-US" dirty="0"/>
          </a:p>
        </p:txBody>
      </p:sp>
      <p:sp>
        <p:nvSpPr>
          <p:cNvPr id="3" name="Content Placeholder 2"/>
          <p:cNvSpPr>
            <a:spLocks noGrp="1"/>
          </p:cNvSpPr>
          <p:nvPr>
            <p:ph idx="1"/>
          </p:nvPr>
        </p:nvSpPr>
        <p:spPr/>
        <p:txBody>
          <a:bodyPr>
            <a:normAutofit fontScale="85000" lnSpcReduction="20000"/>
          </a:bodyPr>
          <a:lstStyle/>
          <a:p>
            <a:r>
              <a:rPr lang="en-US" dirty="0"/>
              <a:t>They argued that </a:t>
            </a:r>
            <a:r>
              <a:rPr lang="en-US" b="1" dirty="0"/>
              <a:t>race suicide </a:t>
            </a:r>
            <a:r>
              <a:rPr lang="en-US" dirty="0"/>
              <a:t>also resulted from some European immigrants. Those from southern Italy, Hungary, Austria and Russian were described as beaten men from beaten races. </a:t>
            </a:r>
            <a:r>
              <a:rPr lang="en-US" dirty="0" smtClean="0"/>
              <a:t>Francis </a:t>
            </a:r>
            <a:r>
              <a:rPr lang="en-US" dirty="0" err="1" smtClean="0"/>
              <a:t>Amasa</a:t>
            </a:r>
            <a:r>
              <a:rPr lang="en-US" dirty="0" smtClean="0"/>
              <a:t> </a:t>
            </a:r>
            <a:r>
              <a:rPr lang="en-US" dirty="0"/>
              <a:t>Walker </a:t>
            </a:r>
            <a:r>
              <a:rPr lang="en-US" dirty="0" smtClean="0"/>
              <a:t> (first president of the AEA) asserted </a:t>
            </a:r>
            <a:r>
              <a:rPr lang="en-US" dirty="0"/>
              <a:t>that these people were inferior</a:t>
            </a:r>
            <a:r>
              <a:rPr lang="en-US" dirty="0" smtClean="0"/>
              <a:t>.</a:t>
            </a:r>
          </a:p>
          <a:p>
            <a:r>
              <a:rPr lang="en-US" dirty="0" smtClean="0"/>
              <a:t>Theodore Roosevelt blamed the established Anglo- Saxon elite for failing in its racial duty to produce sufficiently large numbers of offspring. He believed that </a:t>
            </a:r>
            <a:r>
              <a:rPr lang="en-US" b="1" dirty="0" smtClean="0"/>
              <a:t>race suicide </a:t>
            </a:r>
            <a:r>
              <a:rPr lang="en-US" dirty="0" smtClean="0"/>
              <a:t>was the greatest problem of civilization.</a:t>
            </a:r>
          </a:p>
          <a:p>
            <a:r>
              <a:rPr lang="en-US" dirty="0" smtClean="0"/>
              <a:t>John R Commons believed that labor should be organized to keep these inferior immigrants from lowering the standard of living which undercut American wages.</a:t>
            </a:r>
          </a:p>
          <a:p>
            <a:r>
              <a:rPr lang="en-US" dirty="0" smtClean="0"/>
              <a:t>Scott Nearing believed that </a:t>
            </a:r>
            <a:r>
              <a:rPr lang="en-US" b="1" dirty="0" smtClean="0"/>
              <a:t>race suicide </a:t>
            </a:r>
            <a:r>
              <a:rPr lang="en-US" dirty="0" smtClean="0"/>
              <a:t>was infinitely worse than murder. Defectives should be isolated from society.</a:t>
            </a:r>
            <a:endParaRPr lang="en-US" dirty="0"/>
          </a:p>
          <a:p>
            <a:endParaRPr lang="en-US" dirty="0"/>
          </a:p>
          <a:p>
            <a:endParaRPr lang="en-US" dirty="0"/>
          </a:p>
        </p:txBody>
      </p:sp>
    </p:spTree>
    <p:extLst>
      <p:ext uri="{BB962C8B-B14F-4D97-AF65-F5344CB8AC3E}">
        <p14:creationId xmlns:p14="http://schemas.microsoft.com/office/powerpoint/2010/main" val="34667944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a:t>Eugenics and Race Science</a:t>
            </a:r>
            <a:endParaRPr lang="en-US" dirty="0"/>
          </a:p>
        </p:txBody>
      </p:sp>
      <p:sp>
        <p:nvSpPr>
          <p:cNvPr id="5" name="Text Placeholder 4"/>
          <p:cNvSpPr>
            <a:spLocks noGrp="1"/>
          </p:cNvSpPr>
          <p:nvPr>
            <p:ph type="body" idx="1"/>
          </p:nvPr>
        </p:nvSpPr>
        <p:spPr/>
        <p:txBody>
          <a:bodyPr/>
          <a:lstStyle/>
          <a:p>
            <a:r>
              <a:rPr lang="en-US" b="1" dirty="0" smtClean="0"/>
              <a:t>1863-1939</a:t>
            </a:r>
            <a:endParaRPr lang="en-US" b="1" dirty="0"/>
          </a:p>
        </p:txBody>
      </p:sp>
      <p:sp>
        <p:nvSpPr>
          <p:cNvPr id="6" name="Content Placeholder 5"/>
          <p:cNvSpPr>
            <a:spLocks noGrp="1"/>
          </p:cNvSpPr>
          <p:nvPr>
            <p:ph sz="half" idx="2"/>
          </p:nvPr>
        </p:nvSpPr>
        <p:spPr/>
        <p:txBody>
          <a:bodyPr>
            <a:normAutofit fontScale="85000" lnSpcReduction="10000"/>
          </a:bodyPr>
          <a:lstStyle/>
          <a:p>
            <a:r>
              <a:rPr lang="en-US" dirty="0" smtClean="0"/>
              <a:t>First African American to attend John Hopkins.</a:t>
            </a:r>
          </a:p>
          <a:p>
            <a:r>
              <a:rPr lang="en-US" dirty="0" smtClean="0"/>
              <a:t>He was a sociologist, mathematician and newspaper columnist. He was also a faculty member and dean  of Howard University. </a:t>
            </a:r>
          </a:p>
          <a:p>
            <a:r>
              <a:rPr lang="en-US" dirty="0" smtClean="0"/>
              <a:t>He </a:t>
            </a:r>
            <a:r>
              <a:rPr lang="en-US" dirty="0"/>
              <a:t>f</a:t>
            </a:r>
            <a:r>
              <a:rPr lang="en-US" dirty="0" smtClean="0"/>
              <a:t>eared that the higher element of the Negro race were being outbred by ordinary blacks. The average Howard professor produced less than one child. (</a:t>
            </a:r>
            <a:r>
              <a:rPr lang="en-US" b="1" dirty="0" smtClean="0"/>
              <a:t>The talented tenth</a:t>
            </a:r>
            <a:r>
              <a:rPr lang="en-US" dirty="0" smtClean="0"/>
              <a:t>)</a:t>
            </a:r>
            <a:endParaRPr lang="en-US" dirty="0"/>
          </a:p>
        </p:txBody>
      </p:sp>
      <p:sp>
        <p:nvSpPr>
          <p:cNvPr id="7" name="Text Placeholder 6"/>
          <p:cNvSpPr>
            <a:spLocks noGrp="1"/>
          </p:cNvSpPr>
          <p:nvPr>
            <p:ph type="body" sz="quarter" idx="3"/>
          </p:nvPr>
        </p:nvSpPr>
        <p:spPr/>
        <p:txBody>
          <a:bodyPr/>
          <a:lstStyle/>
          <a:p>
            <a:r>
              <a:rPr lang="en-US" b="1" dirty="0" smtClean="0"/>
              <a:t>Kelly Miller</a:t>
            </a:r>
            <a:endParaRPr lang="en-US" b="1" dirty="0"/>
          </a:p>
        </p:txBody>
      </p:sp>
      <p:pic>
        <p:nvPicPr>
          <p:cNvPr id="9" name="Content Placeholder 8"/>
          <p:cNvPicPr>
            <a:picLocks noGrp="1" noChangeAspect="1"/>
          </p:cNvPicPr>
          <p:nvPr>
            <p:ph sz="quarter" idx="4"/>
          </p:nvPr>
        </p:nvPicPr>
        <p:blipFill>
          <a:blip r:embed="rId2"/>
          <a:srcRect l="-27207" r="-27207"/>
          <a:stretch>
            <a:fillRect/>
          </a:stretch>
        </p:blipFill>
        <p:spPr>
          <a:xfrm>
            <a:off x="4751388" y="2347913"/>
            <a:ext cx="3840162" cy="3595687"/>
          </a:xfrm>
        </p:spPr>
      </p:pic>
    </p:spTree>
    <p:extLst>
      <p:ext uri="{BB962C8B-B14F-4D97-AF65-F5344CB8AC3E}">
        <p14:creationId xmlns:p14="http://schemas.microsoft.com/office/powerpoint/2010/main" val="29292878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The Progressives: </a:t>
            </a:r>
            <a:br>
              <a:rPr lang="en-US" b="1" dirty="0" smtClean="0"/>
            </a:br>
            <a:r>
              <a:rPr lang="en-US" b="1" dirty="0" smtClean="0"/>
              <a:t>Who Were They?</a:t>
            </a:r>
            <a:endParaRPr lang="en-US" b="1" dirty="0"/>
          </a:p>
        </p:txBody>
      </p:sp>
      <p:sp>
        <p:nvSpPr>
          <p:cNvPr id="3" name="Content Placeholder 2"/>
          <p:cNvSpPr>
            <a:spLocks noGrp="1"/>
          </p:cNvSpPr>
          <p:nvPr>
            <p:ph idx="1"/>
          </p:nvPr>
        </p:nvSpPr>
        <p:spPr/>
        <p:txBody>
          <a:bodyPr>
            <a:normAutofit fontScale="85000" lnSpcReduction="20000"/>
          </a:bodyPr>
          <a:lstStyle/>
          <a:p>
            <a:r>
              <a:rPr lang="en-US" dirty="0" smtClean="0"/>
              <a:t>They were economists, sociologists, ministers of the social gospel, municipal reformers, efficiency experts, journalists and reform minded politicians.</a:t>
            </a:r>
          </a:p>
          <a:p>
            <a:r>
              <a:rPr lang="en-US" dirty="0" smtClean="0"/>
              <a:t>The first generation progressives were born between 1850-1870. (too young for the Civil War)</a:t>
            </a:r>
          </a:p>
          <a:p>
            <a:r>
              <a:rPr lang="en-US" dirty="0" smtClean="0"/>
              <a:t>Mostly descended from families from the Massachusetts Bay area.</a:t>
            </a:r>
          </a:p>
          <a:p>
            <a:r>
              <a:rPr lang="en-US" dirty="0" smtClean="0"/>
              <a:t>Mostly the children of ministers or missionaries. They wanted to redeem America.</a:t>
            </a:r>
          </a:p>
          <a:p>
            <a:r>
              <a:rPr lang="en-US" dirty="0"/>
              <a:t>They were nationalists to the core</a:t>
            </a:r>
          </a:p>
          <a:p>
            <a:r>
              <a:rPr lang="en-US" dirty="0"/>
              <a:t>They emphasized the primacy of the collective over the individual</a:t>
            </a:r>
          </a:p>
          <a:p>
            <a:endParaRPr lang="en-US" dirty="0"/>
          </a:p>
          <a:p>
            <a:endParaRPr lang="en-US" dirty="0"/>
          </a:p>
        </p:txBody>
      </p:sp>
    </p:spTree>
    <p:extLst>
      <p:ext uri="{BB962C8B-B14F-4D97-AF65-F5344CB8AC3E}">
        <p14:creationId xmlns:p14="http://schemas.microsoft.com/office/powerpoint/2010/main" val="2137551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Eugenics and Race Science</a:t>
            </a:r>
            <a:endParaRPr lang="en-US" dirty="0"/>
          </a:p>
        </p:txBody>
      </p:sp>
      <p:sp>
        <p:nvSpPr>
          <p:cNvPr id="3" name="Text Placeholder 2"/>
          <p:cNvSpPr>
            <a:spLocks noGrp="1"/>
          </p:cNvSpPr>
          <p:nvPr>
            <p:ph type="body" idx="1"/>
          </p:nvPr>
        </p:nvSpPr>
        <p:spPr/>
        <p:txBody>
          <a:bodyPr/>
          <a:lstStyle/>
          <a:p>
            <a:r>
              <a:rPr lang="en-US" dirty="0" smtClean="0"/>
              <a:t>1868-1963</a:t>
            </a:r>
            <a:endParaRPr lang="en-US" dirty="0"/>
          </a:p>
        </p:txBody>
      </p:sp>
      <p:sp>
        <p:nvSpPr>
          <p:cNvPr id="4" name="Content Placeholder 3"/>
          <p:cNvSpPr>
            <a:spLocks noGrp="1"/>
          </p:cNvSpPr>
          <p:nvPr>
            <p:ph sz="half" idx="2"/>
          </p:nvPr>
        </p:nvSpPr>
        <p:spPr/>
        <p:txBody>
          <a:bodyPr/>
          <a:lstStyle/>
          <a:p>
            <a:r>
              <a:rPr lang="en-US" dirty="0" smtClean="0"/>
              <a:t>Used the term “the talented tenth.”</a:t>
            </a:r>
          </a:p>
          <a:p>
            <a:r>
              <a:rPr lang="en-US" dirty="0" smtClean="0"/>
              <a:t>He debunked racial inferiority, but warned of hereditary differences across individuals.</a:t>
            </a:r>
          </a:p>
          <a:p>
            <a:r>
              <a:rPr lang="en-US" dirty="0" smtClean="0"/>
              <a:t>There were degenerate types among blacks just as there were among Europeans.</a:t>
            </a:r>
            <a:endParaRPr lang="en-US" dirty="0"/>
          </a:p>
        </p:txBody>
      </p:sp>
      <p:sp>
        <p:nvSpPr>
          <p:cNvPr id="5" name="Text Placeholder 4"/>
          <p:cNvSpPr>
            <a:spLocks noGrp="1"/>
          </p:cNvSpPr>
          <p:nvPr>
            <p:ph type="body" sz="quarter" idx="3"/>
          </p:nvPr>
        </p:nvSpPr>
        <p:spPr/>
        <p:txBody>
          <a:bodyPr/>
          <a:lstStyle/>
          <a:p>
            <a:r>
              <a:rPr lang="en-US" b="1" dirty="0" smtClean="0"/>
              <a:t>W.E.B. Du Bois</a:t>
            </a:r>
            <a:endParaRPr lang="en-US" b="1" dirty="0"/>
          </a:p>
        </p:txBody>
      </p:sp>
      <p:pic>
        <p:nvPicPr>
          <p:cNvPr id="7" name="Content Placeholder 6"/>
          <p:cNvPicPr>
            <a:picLocks noGrp="1" noChangeAspect="1"/>
          </p:cNvPicPr>
          <p:nvPr>
            <p:ph sz="quarter" idx="4"/>
          </p:nvPr>
        </p:nvPicPr>
        <p:blipFill>
          <a:blip r:embed="rId2"/>
          <a:srcRect t="3183" b="3183"/>
          <a:stretch>
            <a:fillRect/>
          </a:stretch>
        </p:blipFill>
        <p:spPr/>
      </p:pic>
    </p:spTree>
    <p:extLst>
      <p:ext uri="{BB962C8B-B14F-4D97-AF65-F5344CB8AC3E}">
        <p14:creationId xmlns:p14="http://schemas.microsoft.com/office/powerpoint/2010/main" val="124845644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t>After the Progressives</a:t>
            </a:r>
            <a:endParaRPr lang="en-US" b="1"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4051160982"/>
              </p:ext>
            </p:extLst>
          </p:nvPr>
        </p:nvGraphicFramePr>
        <p:xfrm>
          <a:off x="549275" y="1600201"/>
          <a:ext cx="8042276" cy="43434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490775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b="1" dirty="0" smtClean="0"/>
              <a:t>Types of Progressives</a:t>
            </a:r>
            <a:endParaRPr lang="en-US" b="1" dirty="0"/>
          </a:p>
        </p:txBody>
      </p:sp>
      <p:sp>
        <p:nvSpPr>
          <p:cNvPr id="5" name="Text Placeholder 4"/>
          <p:cNvSpPr>
            <a:spLocks noGrp="1"/>
          </p:cNvSpPr>
          <p:nvPr>
            <p:ph type="body" idx="1"/>
          </p:nvPr>
        </p:nvSpPr>
        <p:spPr/>
        <p:txBody>
          <a:bodyPr/>
          <a:lstStyle/>
          <a:p>
            <a:r>
              <a:rPr lang="en-US" b="1" dirty="0" smtClean="0"/>
              <a:t>Left Progressives</a:t>
            </a:r>
            <a:endParaRPr lang="en-US" b="1" dirty="0"/>
          </a:p>
        </p:txBody>
      </p:sp>
      <p:sp>
        <p:nvSpPr>
          <p:cNvPr id="6" name="Content Placeholder 5"/>
          <p:cNvSpPr>
            <a:spLocks noGrp="1"/>
          </p:cNvSpPr>
          <p:nvPr>
            <p:ph sz="half" idx="2"/>
          </p:nvPr>
        </p:nvSpPr>
        <p:spPr/>
        <p:txBody>
          <a:bodyPr>
            <a:normAutofit/>
          </a:bodyPr>
          <a:lstStyle/>
          <a:p>
            <a:r>
              <a:rPr lang="en-US" dirty="0" smtClean="0"/>
              <a:t>They rejected Classical Liberalism</a:t>
            </a:r>
          </a:p>
          <a:p>
            <a:r>
              <a:rPr lang="en-US" dirty="0" smtClean="0"/>
              <a:t>They identified more with Hamilton, because he believed that too much liberty leads to anarchy.</a:t>
            </a:r>
          </a:p>
          <a:p>
            <a:r>
              <a:rPr lang="en-US" dirty="0" smtClean="0"/>
              <a:t>Woodrow Wilson and Franklin Delano Roosevelt are examples</a:t>
            </a:r>
          </a:p>
          <a:p>
            <a:endParaRPr lang="en-US" dirty="0"/>
          </a:p>
        </p:txBody>
      </p:sp>
      <p:sp>
        <p:nvSpPr>
          <p:cNvPr id="7" name="Text Placeholder 6"/>
          <p:cNvSpPr>
            <a:spLocks noGrp="1"/>
          </p:cNvSpPr>
          <p:nvPr>
            <p:ph type="body" sz="quarter" idx="3"/>
          </p:nvPr>
        </p:nvSpPr>
        <p:spPr/>
        <p:txBody>
          <a:bodyPr/>
          <a:lstStyle/>
          <a:p>
            <a:r>
              <a:rPr lang="en-US" b="1" dirty="0" smtClean="0"/>
              <a:t>Right Progressives</a:t>
            </a:r>
            <a:endParaRPr lang="en-US" b="1" dirty="0"/>
          </a:p>
        </p:txBody>
      </p:sp>
      <p:sp>
        <p:nvSpPr>
          <p:cNvPr id="8" name="Content Placeholder 7"/>
          <p:cNvSpPr>
            <a:spLocks noGrp="1"/>
          </p:cNvSpPr>
          <p:nvPr>
            <p:ph sz="quarter" idx="4"/>
          </p:nvPr>
        </p:nvSpPr>
        <p:spPr/>
        <p:txBody>
          <a:bodyPr>
            <a:normAutofit lnSpcReduction="10000"/>
          </a:bodyPr>
          <a:lstStyle/>
          <a:p>
            <a:r>
              <a:rPr lang="en-US" dirty="0" smtClean="0"/>
              <a:t>American Conservative thinking was not always anti-statist.</a:t>
            </a:r>
          </a:p>
          <a:p>
            <a:r>
              <a:rPr lang="en-US" dirty="0" smtClean="0"/>
              <a:t>They rejected Classical Liberalism</a:t>
            </a:r>
          </a:p>
          <a:p>
            <a:r>
              <a:rPr lang="en-US" dirty="0" smtClean="0"/>
              <a:t>They identified more with Jefferson, who was more for liberty than for a strong government.</a:t>
            </a:r>
          </a:p>
          <a:p>
            <a:r>
              <a:rPr lang="en-US" dirty="0" smtClean="0"/>
              <a:t>Theodore Roosevelt</a:t>
            </a:r>
            <a:endParaRPr lang="en-US" dirty="0"/>
          </a:p>
        </p:txBody>
      </p:sp>
    </p:spTree>
    <p:extLst>
      <p:ext uri="{BB962C8B-B14F-4D97-AF65-F5344CB8AC3E}">
        <p14:creationId xmlns:p14="http://schemas.microsoft.com/office/powerpoint/2010/main" val="4013226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b="1" dirty="0" smtClean="0"/>
              <a:t>Goals</a:t>
            </a:r>
            <a:endParaRPr lang="en-US" b="1" dirty="0"/>
          </a:p>
        </p:txBody>
      </p:sp>
      <p:sp>
        <p:nvSpPr>
          <p:cNvPr id="8" name="Content Placeholder 7"/>
          <p:cNvSpPr>
            <a:spLocks noGrp="1"/>
          </p:cNvSpPr>
          <p:nvPr>
            <p:ph sz="half" idx="1"/>
          </p:nvPr>
        </p:nvSpPr>
        <p:spPr/>
        <p:txBody>
          <a:bodyPr>
            <a:normAutofit lnSpcReduction="10000"/>
          </a:bodyPr>
          <a:lstStyle/>
          <a:p>
            <a:r>
              <a:rPr lang="en-US" dirty="0" smtClean="0"/>
              <a:t>To make government less corrupt.</a:t>
            </a:r>
          </a:p>
          <a:p>
            <a:r>
              <a:rPr lang="en-US" dirty="0" smtClean="0"/>
              <a:t>To make government more democratic</a:t>
            </a:r>
          </a:p>
          <a:p>
            <a:r>
              <a:rPr lang="en-US" dirty="0" smtClean="0"/>
              <a:t>To give government a far bigger role in the economy.</a:t>
            </a:r>
          </a:p>
          <a:p>
            <a:r>
              <a:rPr lang="en-US" dirty="0" smtClean="0"/>
              <a:t>To re-shape society through a large administrative state.</a:t>
            </a:r>
          </a:p>
          <a:p>
            <a:r>
              <a:rPr lang="en-US" dirty="0" smtClean="0"/>
              <a:t>To emphasize the collective and to reduce the individual.</a:t>
            </a:r>
            <a:endParaRPr lang="en-US" dirty="0"/>
          </a:p>
        </p:txBody>
      </p:sp>
      <p:pic>
        <p:nvPicPr>
          <p:cNvPr id="10" name="Content Placeholder 9"/>
          <p:cNvPicPr>
            <a:picLocks noGrp="1" noChangeAspect="1"/>
          </p:cNvPicPr>
          <p:nvPr>
            <p:ph sz="half" idx="2"/>
          </p:nvPr>
        </p:nvPicPr>
        <p:blipFill>
          <a:blip r:embed="rId2"/>
          <a:srcRect t="-17548" b="-17548"/>
          <a:stretch>
            <a:fillRect/>
          </a:stretch>
        </p:blipFill>
        <p:spPr>
          <a:xfrm>
            <a:off x="4297776" y="1600201"/>
            <a:ext cx="4528702" cy="4343400"/>
          </a:xfrm>
        </p:spPr>
      </p:pic>
    </p:spTree>
    <p:extLst>
      <p:ext uri="{BB962C8B-B14F-4D97-AF65-F5344CB8AC3E}">
        <p14:creationId xmlns:p14="http://schemas.microsoft.com/office/powerpoint/2010/main" val="13348215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Progressive Discontent</a:t>
            </a:r>
            <a:endParaRPr lang="en-US" b="1" dirty="0"/>
          </a:p>
        </p:txBody>
      </p:sp>
      <p:sp>
        <p:nvSpPr>
          <p:cNvPr id="3" name="Content Placeholder 2"/>
          <p:cNvSpPr>
            <a:spLocks noGrp="1"/>
          </p:cNvSpPr>
          <p:nvPr>
            <p:ph idx="1"/>
          </p:nvPr>
        </p:nvSpPr>
        <p:spPr/>
        <p:txBody>
          <a:bodyPr/>
          <a:lstStyle/>
          <a:p>
            <a:r>
              <a:rPr lang="en-US" dirty="0" smtClean="0"/>
              <a:t>They were discontented with liberal individualism</a:t>
            </a:r>
          </a:p>
          <a:p>
            <a:pPr lvl="1"/>
            <a:r>
              <a:rPr lang="en-US" dirty="0" smtClean="0"/>
              <a:t>Evangelicals viewed this as un Christian</a:t>
            </a:r>
          </a:p>
          <a:p>
            <a:pPr lvl="1"/>
            <a:r>
              <a:rPr lang="en-US" dirty="0" smtClean="0"/>
              <a:t>Secularists viewed this as “licensed selfishness.”</a:t>
            </a:r>
          </a:p>
          <a:p>
            <a:r>
              <a:rPr lang="en-US" dirty="0" smtClean="0"/>
              <a:t>They were discontented with the waste, disorder, conflict and injustice that they associated with capitalism.</a:t>
            </a:r>
          </a:p>
          <a:p>
            <a:r>
              <a:rPr lang="en-US" dirty="0"/>
              <a:t>They were discontented with monopolies</a:t>
            </a:r>
            <a:r>
              <a:rPr lang="en-US" dirty="0" smtClean="0"/>
              <a:t>.</a:t>
            </a:r>
          </a:p>
          <a:p>
            <a:r>
              <a:rPr lang="en-US" dirty="0" smtClean="0"/>
              <a:t>They </a:t>
            </a:r>
            <a:r>
              <a:rPr lang="en-US" dirty="0" smtClean="0"/>
              <a:t>broke with </a:t>
            </a:r>
            <a:r>
              <a:rPr lang="en-US" b="1" dirty="0" smtClean="0"/>
              <a:t>Classical Liberalism </a:t>
            </a:r>
            <a:r>
              <a:rPr lang="en-US" dirty="0" smtClean="0"/>
              <a:t>(political)</a:t>
            </a:r>
            <a:endParaRPr lang="en-US" b="1" dirty="0"/>
          </a:p>
          <a:p>
            <a:endParaRPr lang="en-US" dirty="0"/>
          </a:p>
        </p:txBody>
      </p:sp>
    </p:spTree>
    <p:extLst>
      <p:ext uri="{BB962C8B-B14F-4D97-AF65-F5344CB8AC3E}">
        <p14:creationId xmlns:p14="http://schemas.microsoft.com/office/powerpoint/2010/main" val="20622434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Society</a:t>
            </a:r>
            <a:endParaRPr lang="en-US" b="1" dirty="0"/>
          </a:p>
        </p:txBody>
      </p:sp>
      <p:sp>
        <p:nvSpPr>
          <p:cNvPr id="3" name="Content Placeholder 2"/>
          <p:cNvSpPr>
            <a:spLocks noGrp="1"/>
          </p:cNvSpPr>
          <p:nvPr>
            <p:ph sz="half" idx="1"/>
          </p:nvPr>
        </p:nvSpPr>
        <p:spPr/>
        <p:txBody>
          <a:bodyPr/>
          <a:lstStyle/>
          <a:p>
            <a:r>
              <a:rPr lang="en-US" dirty="0" smtClean="0"/>
              <a:t>Society comprises and is prior to the individual</a:t>
            </a:r>
          </a:p>
          <a:p>
            <a:r>
              <a:rPr lang="en-US" dirty="0" smtClean="0"/>
              <a:t>Society is an evolved organism, to which constituent individuals owe responsibility and deference.</a:t>
            </a:r>
          </a:p>
          <a:p>
            <a:r>
              <a:rPr lang="en-US" dirty="0" smtClean="0"/>
              <a:t>They supported women’s suffrage</a:t>
            </a:r>
          </a:p>
          <a:p>
            <a:r>
              <a:rPr lang="en-US" dirty="0" smtClean="0"/>
              <a:t>They supported Prohibition</a:t>
            </a:r>
            <a:endParaRPr lang="en-US" dirty="0"/>
          </a:p>
        </p:txBody>
      </p:sp>
      <p:pic>
        <p:nvPicPr>
          <p:cNvPr id="5" name="Content Placeholder 4"/>
          <p:cNvPicPr>
            <a:picLocks noGrp="1" noChangeAspect="1"/>
          </p:cNvPicPr>
          <p:nvPr>
            <p:ph sz="half" idx="2"/>
          </p:nvPr>
        </p:nvPicPr>
        <p:blipFill>
          <a:blip r:embed="rId2"/>
          <a:srcRect l="5793" r="5793"/>
          <a:stretch>
            <a:fillRect/>
          </a:stretch>
        </p:blipFill>
        <p:spPr/>
      </p:pic>
    </p:spTree>
    <p:extLst>
      <p:ext uri="{BB962C8B-B14F-4D97-AF65-F5344CB8AC3E}">
        <p14:creationId xmlns:p14="http://schemas.microsoft.com/office/powerpoint/2010/main" val="235053165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11089</TotalTime>
  <Words>3246</Words>
  <Application>Microsoft Macintosh PowerPoint</Application>
  <PresentationFormat>On-screen Show (4:3)</PresentationFormat>
  <Paragraphs>298</Paragraphs>
  <Slides>51</Slides>
  <Notes>0</Notes>
  <HiddenSlides>0</HiddenSlides>
  <MMClips>0</MMClips>
  <ScaleCrop>false</ScaleCrop>
  <HeadingPairs>
    <vt:vector size="4" baseType="variant">
      <vt:variant>
        <vt:lpstr>Theme</vt:lpstr>
      </vt:variant>
      <vt:variant>
        <vt:i4>1</vt:i4>
      </vt:variant>
      <vt:variant>
        <vt:lpstr>Slide Titles</vt:lpstr>
      </vt:variant>
      <vt:variant>
        <vt:i4>51</vt:i4>
      </vt:variant>
    </vt:vector>
  </HeadingPairs>
  <TitlesOfParts>
    <vt:vector size="52" baseType="lpstr">
      <vt:lpstr>Breeze</vt:lpstr>
      <vt:lpstr>The Progressive Movement</vt:lpstr>
      <vt:lpstr>The Progressive Movement</vt:lpstr>
      <vt:lpstr>Before the Progressives</vt:lpstr>
      <vt:lpstr>Before the Progressives</vt:lpstr>
      <vt:lpstr>The Progressives:  Who Were They?</vt:lpstr>
      <vt:lpstr>Types of Progressives</vt:lpstr>
      <vt:lpstr>Goals</vt:lpstr>
      <vt:lpstr>Progressive Discontent</vt:lpstr>
      <vt:lpstr>Society</vt:lpstr>
      <vt:lpstr>Government</vt:lpstr>
      <vt:lpstr>Economic Progressives</vt:lpstr>
      <vt:lpstr>Economic Progressives</vt:lpstr>
      <vt:lpstr>Economic Progressives</vt:lpstr>
      <vt:lpstr>Economic Progressives</vt:lpstr>
      <vt:lpstr>Economic Progressives</vt:lpstr>
      <vt:lpstr>Economic Progressives</vt:lpstr>
      <vt:lpstr>Economic Progressives</vt:lpstr>
      <vt:lpstr>Economic Progressives</vt:lpstr>
      <vt:lpstr>Professionalized Economics</vt:lpstr>
      <vt:lpstr>Social Gospel Leaders</vt:lpstr>
      <vt:lpstr>Social Gospel Leaders</vt:lpstr>
      <vt:lpstr>Social Gospel Leaders</vt:lpstr>
      <vt:lpstr>Progressive Politicians</vt:lpstr>
      <vt:lpstr>Progressive Politicians</vt:lpstr>
      <vt:lpstr>Progressive Politicians</vt:lpstr>
      <vt:lpstr>Progressive Politicians</vt:lpstr>
      <vt:lpstr>Progressive Politicians</vt:lpstr>
      <vt:lpstr>Progressive Politicians</vt:lpstr>
      <vt:lpstr>Fourth Branch Agencies</vt:lpstr>
      <vt:lpstr>Fourth Branch Agencies: Taxation</vt:lpstr>
      <vt:lpstr>Fourth Branch Agencies: Taxation</vt:lpstr>
      <vt:lpstr>Fourth Branch Agencies</vt:lpstr>
      <vt:lpstr>Fourth Branch Agencies: How they were Created</vt:lpstr>
      <vt:lpstr>Fourth Branch Agencies</vt:lpstr>
      <vt:lpstr>Progressive Lawyers</vt:lpstr>
      <vt:lpstr>Progressive Lawyers</vt:lpstr>
      <vt:lpstr>Progressive Journalism</vt:lpstr>
      <vt:lpstr>Progressive Journalism</vt:lpstr>
      <vt:lpstr>Progressive Philosophers</vt:lpstr>
      <vt:lpstr>Progressive Philosophers</vt:lpstr>
      <vt:lpstr>Progressives  and Darwinism</vt:lpstr>
      <vt:lpstr>Reform Darwinism</vt:lpstr>
      <vt:lpstr>Eugenics and Race Science</vt:lpstr>
      <vt:lpstr>Eugenics and Race Science</vt:lpstr>
      <vt:lpstr>Eugenics and Race Science</vt:lpstr>
      <vt:lpstr>Eugenics and Race Science</vt:lpstr>
      <vt:lpstr>Eugenics and Race Science</vt:lpstr>
      <vt:lpstr>Eugenics and Race Science</vt:lpstr>
      <vt:lpstr>Eugenics and Race Science</vt:lpstr>
      <vt:lpstr>Eugenics and Race Science</vt:lpstr>
      <vt:lpstr>After the Progressives</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Progressive Movement</dc:title>
  <dc:creator>craig mitchell</dc:creator>
  <cp:lastModifiedBy>craig mitchell</cp:lastModifiedBy>
  <cp:revision>95</cp:revision>
  <dcterms:created xsi:type="dcterms:W3CDTF">2016-04-13T21:23:40Z</dcterms:created>
  <dcterms:modified xsi:type="dcterms:W3CDTF">2017-10-23T15:54:38Z</dcterms:modified>
</cp:coreProperties>
</file>