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290" r:id="rId3"/>
    <p:sldId id="289" r:id="rId4"/>
    <p:sldId id="292" r:id="rId5"/>
    <p:sldId id="294" r:id="rId6"/>
    <p:sldId id="293"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95" r:id="rId27"/>
    <p:sldId id="296" r:id="rId28"/>
    <p:sldId id="297" r:id="rId29"/>
    <p:sldId id="298" r:id="rId30"/>
    <p:sldId id="299" r:id="rId31"/>
    <p:sldId id="300" r:id="rId32"/>
    <p:sldId id="301" r:id="rId33"/>
    <p:sldId id="302" r:id="rId34"/>
    <p:sldId id="303" r:id="rId35"/>
    <p:sldId id="304"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80" d="100"/>
          <a:sy n="80" d="100"/>
        </p:scale>
        <p:origin x="-1674" y="-2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1AD129-15D2-794C-BF86-28EC2B76475A}" type="datetimeFigureOut">
              <a:rPr lang="en-US" smtClean="0"/>
              <a:t>7/10/2013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98A547-8CD9-024A-AFD9-CDE0FABA95B3}" type="slidenum">
              <a:rPr lang="en-US" smtClean="0"/>
              <a:t>‹#›</a:t>
            </a:fld>
            <a:endParaRPr lang="en-US"/>
          </a:p>
        </p:txBody>
      </p:sp>
    </p:spTree>
    <p:extLst>
      <p:ext uri="{BB962C8B-B14F-4D97-AF65-F5344CB8AC3E}">
        <p14:creationId xmlns:p14="http://schemas.microsoft.com/office/powerpoint/2010/main" val="14725817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D3CB0CD-0536-6442-A909-26D8F2273FCB}" type="slidenum">
              <a:rPr lang="en-US"/>
              <a:pPr>
                <a:defRPr/>
              </a:pPr>
              <a:t>4</a:t>
            </a:fld>
            <a:endParaRPr lang="en-US"/>
          </a:p>
        </p:txBody>
      </p:sp>
      <p:sp>
        <p:nvSpPr>
          <p:cNvPr id="962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62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C30BA2E-8D38-534E-A42A-EBD568579191}" type="slidenum">
              <a:rPr lang="en-US"/>
              <a:pPr>
                <a:defRPr/>
              </a:pPr>
              <a:t>5</a:t>
            </a:fld>
            <a:endParaRPr lang="en-US"/>
          </a:p>
        </p:txBody>
      </p:sp>
      <p:sp>
        <p:nvSpPr>
          <p:cNvPr id="24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45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60B126A-2184-2249-B902-917E9EF1F266}" type="slidenum">
              <a:rPr lang="en-US"/>
              <a:pPr>
                <a:defRPr/>
              </a:pPr>
              <a:t>6</a:t>
            </a:fld>
            <a:endParaRPr lang="en-US"/>
          </a:p>
        </p:txBody>
      </p:sp>
      <p:sp>
        <p:nvSpPr>
          <p:cNvPr id="14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3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E8A2DD7-5614-1644-BC17-C609FB7AE4AF}" type="slidenum">
              <a:rPr lang="en-GB"/>
              <a:pPr>
                <a:defRPr/>
              </a:pPr>
              <a:t>7</a:t>
            </a:fld>
            <a:endParaRPr lang="en-GB"/>
          </a:p>
        </p:txBody>
      </p:sp>
      <p:sp>
        <p:nvSpPr>
          <p:cNvPr id="921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2163"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billion cents is $10</a:t>
            </a:r>
            <a:r>
              <a:rPr lang="en-US" baseline="0" dirty="0" smtClean="0"/>
              <a:t> million. </a:t>
            </a:r>
            <a:endParaRPr lang="en-US" dirty="0"/>
          </a:p>
        </p:txBody>
      </p:sp>
      <p:sp>
        <p:nvSpPr>
          <p:cNvPr id="4" name="Slide Number Placeholder 3"/>
          <p:cNvSpPr>
            <a:spLocks noGrp="1"/>
          </p:cNvSpPr>
          <p:nvPr>
            <p:ph type="sldNum" sz="quarter" idx="10"/>
          </p:nvPr>
        </p:nvSpPr>
        <p:spPr/>
        <p:txBody>
          <a:bodyPr/>
          <a:lstStyle/>
          <a:p>
            <a:fld id="{0498A547-8CD9-024A-AFD9-CDE0FABA95B3}" type="slidenum">
              <a:rPr lang="en-US" smtClean="0"/>
              <a:t>17</a:t>
            </a:fld>
            <a:endParaRPr lang="en-US"/>
          </a:p>
        </p:txBody>
      </p:sp>
    </p:spTree>
    <p:extLst>
      <p:ext uri="{BB962C8B-B14F-4D97-AF65-F5344CB8AC3E}">
        <p14:creationId xmlns:p14="http://schemas.microsoft.com/office/powerpoint/2010/main" val="245437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C6F3B6-7340-2F47-8E7D-1795CF5BE221}" type="datetimeFigureOut">
              <a:rPr lang="en-US" smtClean="0"/>
              <a:t>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D3183-DAB5-F14F-9B47-69C0D52088F5}" type="slidenum">
              <a:rPr lang="en-US" smtClean="0"/>
              <a:t>‹#›</a:t>
            </a:fld>
            <a:endParaRPr lang="en-US"/>
          </a:p>
        </p:txBody>
      </p:sp>
    </p:spTree>
    <p:extLst>
      <p:ext uri="{BB962C8B-B14F-4D97-AF65-F5344CB8AC3E}">
        <p14:creationId xmlns:p14="http://schemas.microsoft.com/office/powerpoint/2010/main" val="1484834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C6F3B6-7340-2F47-8E7D-1795CF5BE221}" type="datetimeFigureOut">
              <a:rPr lang="en-US" smtClean="0"/>
              <a:t>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D3183-DAB5-F14F-9B47-69C0D52088F5}" type="slidenum">
              <a:rPr lang="en-US" smtClean="0"/>
              <a:t>‹#›</a:t>
            </a:fld>
            <a:endParaRPr lang="en-US"/>
          </a:p>
        </p:txBody>
      </p:sp>
    </p:spTree>
    <p:extLst>
      <p:ext uri="{BB962C8B-B14F-4D97-AF65-F5344CB8AC3E}">
        <p14:creationId xmlns:p14="http://schemas.microsoft.com/office/powerpoint/2010/main" val="2723741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C6F3B6-7340-2F47-8E7D-1795CF5BE221}" type="datetimeFigureOut">
              <a:rPr lang="en-US" smtClean="0"/>
              <a:t>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D3183-DAB5-F14F-9B47-69C0D52088F5}" type="slidenum">
              <a:rPr lang="en-US" smtClean="0"/>
              <a:t>‹#›</a:t>
            </a:fld>
            <a:endParaRPr lang="en-US"/>
          </a:p>
        </p:txBody>
      </p:sp>
    </p:spTree>
    <p:extLst>
      <p:ext uri="{BB962C8B-B14F-4D97-AF65-F5344CB8AC3E}">
        <p14:creationId xmlns:p14="http://schemas.microsoft.com/office/powerpoint/2010/main" val="713354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828800"/>
            <a:ext cx="39243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828800"/>
            <a:ext cx="39243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05078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C6F3B6-7340-2F47-8E7D-1795CF5BE221}" type="datetimeFigureOut">
              <a:rPr lang="en-US" smtClean="0"/>
              <a:t>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D3183-DAB5-F14F-9B47-69C0D52088F5}" type="slidenum">
              <a:rPr lang="en-US" smtClean="0"/>
              <a:t>‹#›</a:t>
            </a:fld>
            <a:endParaRPr lang="en-US"/>
          </a:p>
        </p:txBody>
      </p:sp>
    </p:spTree>
    <p:extLst>
      <p:ext uri="{BB962C8B-B14F-4D97-AF65-F5344CB8AC3E}">
        <p14:creationId xmlns:p14="http://schemas.microsoft.com/office/powerpoint/2010/main" val="752432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C6F3B6-7340-2F47-8E7D-1795CF5BE221}" type="datetimeFigureOut">
              <a:rPr lang="en-US" smtClean="0"/>
              <a:t>7/10/2013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BD3183-DAB5-F14F-9B47-69C0D52088F5}" type="slidenum">
              <a:rPr lang="en-US" smtClean="0"/>
              <a:t>‹#›</a:t>
            </a:fld>
            <a:endParaRPr lang="en-US"/>
          </a:p>
        </p:txBody>
      </p:sp>
    </p:spTree>
    <p:extLst>
      <p:ext uri="{BB962C8B-B14F-4D97-AF65-F5344CB8AC3E}">
        <p14:creationId xmlns:p14="http://schemas.microsoft.com/office/powerpoint/2010/main" val="2458402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C6F3B6-7340-2F47-8E7D-1795CF5BE221}" type="datetimeFigureOut">
              <a:rPr lang="en-US" smtClean="0"/>
              <a:t>7/10/2013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BD3183-DAB5-F14F-9B47-69C0D52088F5}" type="slidenum">
              <a:rPr lang="en-US" smtClean="0"/>
              <a:t>‹#›</a:t>
            </a:fld>
            <a:endParaRPr lang="en-US"/>
          </a:p>
        </p:txBody>
      </p:sp>
    </p:spTree>
    <p:extLst>
      <p:ext uri="{BB962C8B-B14F-4D97-AF65-F5344CB8AC3E}">
        <p14:creationId xmlns:p14="http://schemas.microsoft.com/office/powerpoint/2010/main" val="4163769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C6F3B6-7340-2F47-8E7D-1795CF5BE221}" type="datetimeFigureOut">
              <a:rPr lang="en-US" smtClean="0"/>
              <a:t>7/10/2013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BD3183-DAB5-F14F-9B47-69C0D52088F5}" type="slidenum">
              <a:rPr lang="en-US" smtClean="0"/>
              <a:t>‹#›</a:t>
            </a:fld>
            <a:endParaRPr lang="en-US"/>
          </a:p>
        </p:txBody>
      </p:sp>
    </p:spTree>
    <p:extLst>
      <p:ext uri="{BB962C8B-B14F-4D97-AF65-F5344CB8AC3E}">
        <p14:creationId xmlns:p14="http://schemas.microsoft.com/office/powerpoint/2010/main" val="3957725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C6F3B6-7340-2F47-8E7D-1795CF5BE221}" type="datetimeFigureOut">
              <a:rPr lang="en-US" smtClean="0"/>
              <a:t>7/10/2013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BD3183-DAB5-F14F-9B47-69C0D52088F5}" type="slidenum">
              <a:rPr lang="en-US" smtClean="0"/>
              <a:t>‹#›</a:t>
            </a:fld>
            <a:endParaRPr lang="en-US"/>
          </a:p>
        </p:txBody>
      </p:sp>
    </p:spTree>
    <p:extLst>
      <p:ext uri="{BB962C8B-B14F-4D97-AF65-F5344CB8AC3E}">
        <p14:creationId xmlns:p14="http://schemas.microsoft.com/office/powerpoint/2010/main" val="903445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C6F3B6-7340-2F47-8E7D-1795CF5BE221}" type="datetimeFigureOut">
              <a:rPr lang="en-US" smtClean="0"/>
              <a:t>7/10/2013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BD3183-DAB5-F14F-9B47-69C0D52088F5}" type="slidenum">
              <a:rPr lang="en-US" smtClean="0"/>
              <a:t>‹#›</a:t>
            </a:fld>
            <a:endParaRPr lang="en-US"/>
          </a:p>
        </p:txBody>
      </p:sp>
    </p:spTree>
    <p:extLst>
      <p:ext uri="{BB962C8B-B14F-4D97-AF65-F5344CB8AC3E}">
        <p14:creationId xmlns:p14="http://schemas.microsoft.com/office/powerpoint/2010/main" val="2956992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C6F3B6-7340-2F47-8E7D-1795CF5BE221}" type="datetimeFigureOut">
              <a:rPr lang="en-US" smtClean="0"/>
              <a:t>7/10/2013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BD3183-DAB5-F14F-9B47-69C0D52088F5}" type="slidenum">
              <a:rPr lang="en-US" smtClean="0"/>
              <a:t>‹#›</a:t>
            </a:fld>
            <a:endParaRPr lang="en-US"/>
          </a:p>
        </p:txBody>
      </p:sp>
    </p:spTree>
    <p:extLst>
      <p:ext uri="{BB962C8B-B14F-4D97-AF65-F5344CB8AC3E}">
        <p14:creationId xmlns:p14="http://schemas.microsoft.com/office/powerpoint/2010/main" val="631535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C6F3B6-7340-2F47-8E7D-1795CF5BE221}" type="datetimeFigureOut">
              <a:rPr lang="en-US" smtClean="0"/>
              <a:t>7/10/2013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BD3183-DAB5-F14F-9B47-69C0D52088F5}" type="slidenum">
              <a:rPr lang="en-US" smtClean="0"/>
              <a:t>‹#›</a:t>
            </a:fld>
            <a:endParaRPr lang="en-US"/>
          </a:p>
        </p:txBody>
      </p:sp>
    </p:spTree>
    <p:extLst>
      <p:ext uri="{BB962C8B-B14F-4D97-AF65-F5344CB8AC3E}">
        <p14:creationId xmlns:p14="http://schemas.microsoft.com/office/powerpoint/2010/main" val="201789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C6F3B6-7340-2F47-8E7D-1795CF5BE221}" type="datetimeFigureOut">
              <a:rPr lang="en-US" smtClean="0"/>
              <a:t>7/10/2013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BD3183-DAB5-F14F-9B47-69C0D52088F5}" type="slidenum">
              <a:rPr lang="en-US" smtClean="0"/>
              <a:t>‹#›</a:t>
            </a:fld>
            <a:endParaRPr lang="en-US"/>
          </a:p>
        </p:txBody>
      </p:sp>
    </p:spTree>
    <p:extLst>
      <p:ext uri="{BB962C8B-B14F-4D97-AF65-F5344CB8AC3E}">
        <p14:creationId xmlns:p14="http://schemas.microsoft.com/office/powerpoint/2010/main" val="3940188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slide" Target="slide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Tax Incidence</a:t>
            </a:r>
            <a:endParaRPr lang="en-US" dirty="0"/>
          </a:p>
        </p:txBody>
      </p:sp>
      <p:sp>
        <p:nvSpPr>
          <p:cNvPr id="3" name="Subtitle 2"/>
          <p:cNvSpPr>
            <a:spLocks noGrp="1"/>
          </p:cNvSpPr>
          <p:nvPr>
            <p:ph type="subTitle" idx="1"/>
          </p:nvPr>
        </p:nvSpPr>
        <p:spPr/>
        <p:txBody>
          <a:bodyPr/>
          <a:lstStyle/>
          <a:p>
            <a:r>
              <a:rPr lang="en-US" dirty="0" smtClean="0"/>
              <a:t>Who Pays Bears the Economic Burden of a Tax?</a:t>
            </a:r>
            <a:endParaRPr lang="en-US" dirty="0"/>
          </a:p>
        </p:txBody>
      </p:sp>
    </p:spTree>
    <p:extLst>
      <p:ext uri="{BB962C8B-B14F-4D97-AF65-F5344CB8AC3E}">
        <p14:creationId xmlns:p14="http://schemas.microsoft.com/office/powerpoint/2010/main" val="2376521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7" name="Picture 46" descr="UMSL CEEE Logo.png"/>
          <p:cNvPicPr>
            <a:picLocks/>
          </p:cNvPicPr>
          <p:nvPr/>
        </p:nvPicPr>
        <p:blipFill>
          <a:blip r:embed="rId2" cstate="print"/>
          <a:stretch>
            <a:fillRect/>
          </a:stretch>
        </p:blipFill>
        <p:spPr>
          <a:xfrm>
            <a:off x="6286500" y="56879"/>
            <a:ext cx="2777033" cy="295852"/>
          </a:xfrm>
          <a:prstGeom prst="rect">
            <a:avLst/>
          </a:prstGeom>
          <a:solidFill>
            <a:scrgbClr r="0" g="0" b="0">
              <a:alpha val="0"/>
            </a:scrgbClr>
          </a:solidFill>
        </p:spPr>
      </p:pic>
      <p:sp>
        <p:nvSpPr>
          <p:cNvPr id="48" name="Freeform 47"/>
          <p:cNvSpPr/>
          <p:nvPr/>
        </p:nvSpPr>
        <p:spPr>
          <a:xfrm>
            <a:off x="11658" y="6501"/>
            <a:ext cx="6187861" cy="391654"/>
          </a:xfrm>
          <a:custGeom>
            <a:avLst/>
            <a:gdLst/>
            <a:ahLst/>
            <a:cxnLst/>
            <a:rect l="0" t="0" r="0" b="0"/>
            <a:pathLst>
              <a:path w="6875401" h="612141">
                <a:moveTo>
                  <a:pt x="0" y="0"/>
                </a:moveTo>
                <a:lnTo>
                  <a:pt x="6875400" y="0"/>
                </a:lnTo>
                <a:lnTo>
                  <a:pt x="6875400" y="612140"/>
                </a:lnTo>
                <a:lnTo>
                  <a:pt x="0" y="612140"/>
                </a:lnTo>
                <a:close/>
              </a:path>
            </a:pathLst>
          </a:custGeom>
          <a:solidFill>
            <a:srgbClr val="981E32"/>
          </a:solidFill>
          <a:ln w="38100" cap="flat" cmpd="sng" algn="ctr">
            <a:solidFill>
              <a:srgbClr val="981E3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0072" tIns="35036" rIns="70072" bIns="35036" rtlCol="0" anchor="ctr"/>
          <a:lstStyle/>
          <a:p>
            <a:pPr algn="ctr"/>
            <a:endParaRPr lang="en-US"/>
          </a:p>
        </p:txBody>
      </p:sp>
      <p:sp>
        <p:nvSpPr>
          <p:cNvPr id="49" name="TextBox 48"/>
          <p:cNvSpPr txBox="1"/>
          <p:nvPr/>
        </p:nvSpPr>
        <p:spPr>
          <a:xfrm>
            <a:off x="137160" y="81256"/>
            <a:ext cx="2787590" cy="258060"/>
          </a:xfrm>
          <a:prstGeom prst="rect">
            <a:avLst/>
          </a:prstGeom>
          <a:noFill/>
        </p:spPr>
        <p:txBody>
          <a:bodyPr vert="horz" lIns="70072" tIns="35036" rIns="70072" bIns="35036" rtlCol="0">
            <a:spAutoFit/>
          </a:bodyPr>
          <a:lstStyle/>
          <a:p>
            <a:r>
              <a:rPr lang="en-US" sz="1200" b="1" dirty="0" smtClean="0">
                <a:solidFill>
                  <a:srgbClr val="FFFFFF"/>
                </a:solidFill>
                <a:latin typeface="Univers - 21"/>
              </a:rPr>
              <a:t>Market for Soft Drinks </a:t>
            </a:r>
            <a:endParaRPr lang="en-US" sz="1200" b="1" dirty="0">
              <a:solidFill>
                <a:srgbClr val="FFFFFF"/>
              </a:solidFill>
              <a:latin typeface="Univers - 21"/>
            </a:endParaRPr>
          </a:p>
        </p:txBody>
      </p:sp>
      <p:sp>
        <p:nvSpPr>
          <p:cNvPr id="61" name="TextBox 60"/>
          <p:cNvSpPr txBox="1"/>
          <p:nvPr/>
        </p:nvSpPr>
        <p:spPr>
          <a:xfrm>
            <a:off x="6002702" y="1470732"/>
            <a:ext cx="2992708" cy="1548084"/>
          </a:xfrm>
          <a:prstGeom prst="rect">
            <a:avLst/>
          </a:prstGeom>
          <a:noFill/>
        </p:spPr>
        <p:txBody>
          <a:bodyPr vert="horz" wrap="square" lIns="70072" tIns="35036" rIns="70072" bIns="35036" rtlCol="0">
            <a:spAutoFit/>
          </a:bodyPr>
          <a:lstStyle/>
          <a:p>
            <a:pPr algn="r"/>
            <a:r>
              <a:rPr lang="en-US" sz="1600" dirty="0" smtClean="0">
                <a:solidFill>
                  <a:srgbClr val="000000"/>
                </a:solidFill>
                <a:latin typeface="Univers - 16"/>
              </a:rPr>
              <a:t>Determine the equilibrium price and quantity:</a:t>
            </a:r>
          </a:p>
          <a:p>
            <a:pPr algn="r"/>
            <a:endParaRPr lang="en-US" sz="1600" dirty="0" smtClean="0">
              <a:solidFill>
                <a:srgbClr val="000000"/>
              </a:solidFill>
              <a:latin typeface="Univers - 16"/>
            </a:endParaRPr>
          </a:p>
          <a:p>
            <a:pPr algn="r"/>
            <a:r>
              <a:rPr lang="en-US" sz="1600" dirty="0" err="1" smtClean="0">
                <a:solidFill>
                  <a:srgbClr val="000000"/>
                </a:solidFill>
                <a:latin typeface="Univers - 16"/>
              </a:rPr>
              <a:t>Pe</a:t>
            </a:r>
            <a:r>
              <a:rPr lang="en-US" sz="1600" dirty="0" smtClean="0">
                <a:solidFill>
                  <a:srgbClr val="000000"/>
                </a:solidFill>
                <a:latin typeface="Univers - 16"/>
              </a:rPr>
              <a:t> =____ cents per ounce</a:t>
            </a:r>
          </a:p>
          <a:p>
            <a:pPr algn="r"/>
            <a:endParaRPr lang="en-US" sz="1600" dirty="0" smtClean="0">
              <a:solidFill>
                <a:srgbClr val="000000"/>
              </a:solidFill>
              <a:latin typeface="Univers - 16"/>
            </a:endParaRPr>
          </a:p>
          <a:p>
            <a:pPr algn="r"/>
            <a:r>
              <a:rPr lang="en-US" sz="1600" dirty="0" err="1" smtClean="0">
                <a:solidFill>
                  <a:srgbClr val="000000"/>
                </a:solidFill>
                <a:latin typeface="Univers - 16"/>
              </a:rPr>
              <a:t>Qe</a:t>
            </a:r>
            <a:r>
              <a:rPr lang="en-US" sz="1600" dirty="0" smtClean="0">
                <a:solidFill>
                  <a:srgbClr val="000000"/>
                </a:solidFill>
                <a:latin typeface="Univers - 16"/>
              </a:rPr>
              <a:t> = ____ billion ounces</a:t>
            </a:r>
            <a:endParaRPr lang="en-US" sz="1600" baseline="-25000" dirty="0">
              <a:solidFill>
                <a:srgbClr val="000000"/>
              </a:solidFill>
              <a:latin typeface="Univers - 16"/>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817" t="20556" r="33418" b="12776"/>
          <a:stretch/>
        </p:blipFill>
        <p:spPr bwMode="auto">
          <a:xfrm>
            <a:off x="137160" y="500743"/>
            <a:ext cx="5865542" cy="5715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5" name="TextBox 64"/>
          <p:cNvSpPr txBox="1"/>
          <p:nvPr/>
        </p:nvSpPr>
        <p:spPr>
          <a:xfrm>
            <a:off x="304800" y="6204909"/>
            <a:ext cx="2992708" cy="378533"/>
          </a:xfrm>
          <a:prstGeom prst="rect">
            <a:avLst/>
          </a:prstGeom>
          <a:noFill/>
        </p:spPr>
        <p:txBody>
          <a:bodyPr vert="horz" wrap="square" lIns="70072" tIns="35036" rIns="70072" bIns="35036" rtlCol="0">
            <a:spAutoFit/>
          </a:bodyPr>
          <a:lstStyle/>
          <a:p>
            <a:r>
              <a:rPr lang="en-US" sz="1200" b="1" dirty="0" smtClean="0">
                <a:solidFill>
                  <a:srgbClr val="000000"/>
                </a:solidFill>
                <a:latin typeface="Univers - 16"/>
              </a:rPr>
              <a:t>Graph 1</a:t>
            </a:r>
          </a:p>
          <a:p>
            <a:r>
              <a:rPr lang="en-US" sz="1200" b="1" baseline="-25000" dirty="0" smtClean="0">
                <a:solidFill>
                  <a:srgbClr val="000000"/>
                </a:solidFill>
                <a:latin typeface="Univers - 16"/>
              </a:rPr>
              <a:t>Graph 1 represents the market for soft drinks.</a:t>
            </a:r>
            <a:endParaRPr lang="en-US" sz="1200" b="1" baseline="-25000" dirty="0">
              <a:solidFill>
                <a:srgbClr val="000000"/>
              </a:solidFill>
              <a:latin typeface="Univers - 16"/>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7" name="Picture 46" descr="UMSL CEEE Logo.png"/>
          <p:cNvPicPr>
            <a:picLocks/>
          </p:cNvPicPr>
          <p:nvPr/>
        </p:nvPicPr>
        <p:blipFill>
          <a:blip r:embed="rId2" cstate="print"/>
          <a:stretch>
            <a:fillRect/>
          </a:stretch>
        </p:blipFill>
        <p:spPr>
          <a:xfrm>
            <a:off x="6286500" y="56879"/>
            <a:ext cx="2777033" cy="295852"/>
          </a:xfrm>
          <a:prstGeom prst="rect">
            <a:avLst/>
          </a:prstGeom>
          <a:solidFill>
            <a:scrgbClr r="0" g="0" b="0">
              <a:alpha val="0"/>
            </a:scrgbClr>
          </a:solidFill>
        </p:spPr>
      </p:pic>
      <p:sp>
        <p:nvSpPr>
          <p:cNvPr id="48" name="Freeform 47"/>
          <p:cNvSpPr/>
          <p:nvPr/>
        </p:nvSpPr>
        <p:spPr>
          <a:xfrm>
            <a:off x="11658" y="6501"/>
            <a:ext cx="6187861" cy="391654"/>
          </a:xfrm>
          <a:custGeom>
            <a:avLst/>
            <a:gdLst/>
            <a:ahLst/>
            <a:cxnLst/>
            <a:rect l="0" t="0" r="0" b="0"/>
            <a:pathLst>
              <a:path w="6875401" h="612141">
                <a:moveTo>
                  <a:pt x="0" y="0"/>
                </a:moveTo>
                <a:lnTo>
                  <a:pt x="6875400" y="0"/>
                </a:lnTo>
                <a:lnTo>
                  <a:pt x="6875400" y="612140"/>
                </a:lnTo>
                <a:lnTo>
                  <a:pt x="0" y="612140"/>
                </a:lnTo>
                <a:close/>
              </a:path>
            </a:pathLst>
          </a:custGeom>
          <a:solidFill>
            <a:srgbClr val="981E32"/>
          </a:solidFill>
          <a:ln w="38100" cap="flat" cmpd="sng" algn="ctr">
            <a:solidFill>
              <a:srgbClr val="981E3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0072" tIns="35036" rIns="70072" bIns="35036" rtlCol="0" anchor="ctr"/>
          <a:lstStyle/>
          <a:p>
            <a:pPr algn="ctr"/>
            <a:endParaRPr lang="en-US"/>
          </a:p>
        </p:txBody>
      </p:sp>
      <p:sp>
        <p:nvSpPr>
          <p:cNvPr id="49" name="TextBox 48"/>
          <p:cNvSpPr txBox="1"/>
          <p:nvPr/>
        </p:nvSpPr>
        <p:spPr>
          <a:xfrm>
            <a:off x="137160" y="81256"/>
            <a:ext cx="3841410" cy="258060"/>
          </a:xfrm>
          <a:prstGeom prst="rect">
            <a:avLst/>
          </a:prstGeom>
          <a:noFill/>
        </p:spPr>
        <p:txBody>
          <a:bodyPr vert="horz" lIns="70072" tIns="35036" rIns="70072" bIns="35036" rtlCol="0">
            <a:spAutoFit/>
          </a:bodyPr>
          <a:lstStyle/>
          <a:p>
            <a:r>
              <a:rPr lang="en-US" sz="1200" b="1" dirty="0" smtClean="0">
                <a:solidFill>
                  <a:srgbClr val="FFFFFF"/>
                </a:solidFill>
                <a:latin typeface="Univers - 21"/>
              </a:rPr>
              <a:t>Market for Soft Drinks - Answer</a:t>
            </a:r>
            <a:endParaRPr lang="en-US" sz="1200" b="1" dirty="0">
              <a:solidFill>
                <a:srgbClr val="FFFFFF"/>
              </a:solidFill>
              <a:latin typeface="Univers - 21"/>
            </a:endParaRPr>
          </a:p>
        </p:txBody>
      </p:sp>
      <p:sp>
        <p:nvSpPr>
          <p:cNvPr id="64" name="TextBox 63"/>
          <p:cNvSpPr txBox="1"/>
          <p:nvPr/>
        </p:nvSpPr>
        <p:spPr>
          <a:xfrm>
            <a:off x="304800" y="6204909"/>
            <a:ext cx="2992708" cy="378533"/>
          </a:xfrm>
          <a:prstGeom prst="rect">
            <a:avLst/>
          </a:prstGeom>
          <a:noFill/>
        </p:spPr>
        <p:txBody>
          <a:bodyPr vert="horz" wrap="square" lIns="70072" tIns="35036" rIns="70072" bIns="35036" rtlCol="0">
            <a:spAutoFit/>
          </a:bodyPr>
          <a:lstStyle/>
          <a:p>
            <a:r>
              <a:rPr lang="en-US" sz="1200" b="1" dirty="0" smtClean="0">
                <a:solidFill>
                  <a:srgbClr val="000000"/>
                </a:solidFill>
                <a:latin typeface="Univers - 16"/>
              </a:rPr>
              <a:t>Graph 1</a:t>
            </a:r>
          </a:p>
          <a:p>
            <a:r>
              <a:rPr lang="en-US" sz="1200" b="1" baseline="-25000" dirty="0" smtClean="0">
                <a:solidFill>
                  <a:srgbClr val="000000"/>
                </a:solidFill>
                <a:latin typeface="Univers - 16"/>
              </a:rPr>
              <a:t>Graph 1 represents the market for soft drinks.</a:t>
            </a:r>
            <a:endParaRPr lang="en-US" sz="1200" b="1" baseline="-25000" dirty="0">
              <a:solidFill>
                <a:srgbClr val="000000"/>
              </a:solidFill>
              <a:latin typeface="Univers - 16"/>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041" t="19992" r="33333" b="13105"/>
          <a:stretch/>
        </p:blipFill>
        <p:spPr bwMode="auto">
          <a:xfrm>
            <a:off x="156210" y="458866"/>
            <a:ext cx="5846492" cy="5735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6" name="TextBox 65"/>
          <p:cNvSpPr txBox="1"/>
          <p:nvPr/>
        </p:nvSpPr>
        <p:spPr>
          <a:xfrm>
            <a:off x="6002702" y="1470732"/>
            <a:ext cx="2992708" cy="1548084"/>
          </a:xfrm>
          <a:prstGeom prst="rect">
            <a:avLst/>
          </a:prstGeom>
          <a:noFill/>
        </p:spPr>
        <p:txBody>
          <a:bodyPr vert="horz" wrap="square" lIns="70072" tIns="35036" rIns="70072" bIns="35036" rtlCol="0">
            <a:spAutoFit/>
          </a:bodyPr>
          <a:lstStyle/>
          <a:p>
            <a:pPr algn="r"/>
            <a:r>
              <a:rPr lang="en-US" sz="1600" dirty="0" smtClean="0">
                <a:solidFill>
                  <a:srgbClr val="000000"/>
                </a:solidFill>
                <a:latin typeface="Univers - 16"/>
              </a:rPr>
              <a:t>Determine the equilibrium price and quantity:</a:t>
            </a:r>
          </a:p>
          <a:p>
            <a:pPr algn="r"/>
            <a:endParaRPr lang="en-US" sz="1600" dirty="0" smtClean="0">
              <a:solidFill>
                <a:srgbClr val="000000"/>
              </a:solidFill>
              <a:latin typeface="Univers - 16"/>
            </a:endParaRPr>
          </a:p>
          <a:p>
            <a:pPr algn="r"/>
            <a:r>
              <a:rPr lang="en-US" sz="1600" dirty="0" err="1" smtClean="0">
                <a:solidFill>
                  <a:srgbClr val="000000"/>
                </a:solidFill>
                <a:latin typeface="Univers - 16"/>
              </a:rPr>
              <a:t>Pe</a:t>
            </a:r>
            <a:r>
              <a:rPr lang="en-US" sz="1600" dirty="0" smtClean="0">
                <a:solidFill>
                  <a:srgbClr val="000000"/>
                </a:solidFill>
                <a:latin typeface="Univers - 16"/>
              </a:rPr>
              <a:t> =__</a:t>
            </a:r>
            <a:r>
              <a:rPr lang="en-US" sz="1600" u="sng" dirty="0" smtClean="0">
                <a:solidFill>
                  <a:srgbClr val="FF0000"/>
                </a:solidFill>
                <a:latin typeface="Univers - 16"/>
              </a:rPr>
              <a:t>8</a:t>
            </a:r>
            <a:r>
              <a:rPr lang="en-US" sz="1600" dirty="0" smtClean="0">
                <a:solidFill>
                  <a:srgbClr val="000000"/>
                </a:solidFill>
                <a:latin typeface="Univers - 16"/>
              </a:rPr>
              <a:t>__ cents per ounce</a:t>
            </a:r>
          </a:p>
          <a:p>
            <a:pPr algn="r"/>
            <a:endParaRPr lang="en-US" sz="1600" dirty="0" smtClean="0">
              <a:solidFill>
                <a:srgbClr val="000000"/>
              </a:solidFill>
              <a:latin typeface="Univers - 16"/>
            </a:endParaRPr>
          </a:p>
          <a:p>
            <a:pPr algn="r"/>
            <a:r>
              <a:rPr lang="en-US" sz="1600" dirty="0" err="1" smtClean="0">
                <a:solidFill>
                  <a:srgbClr val="000000"/>
                </a:solidFill>
                <a:latin typeface="Univers - 16"/>
              </a:rPr>
              <a:t>Qe</a:t>
            </a:r>
            <a:r>
              <a:rPr lang="en-US" sz="1600" dirty="0" smtClean="0">
                <a:solidFill>
                  <a:srgbClr val="000000"/>
                </a:solidFill>
                <a:latin typeface="Univers - 16"/>
              </a:rPr>
              <a:t> = __</a:t>
            </a:r>
            <a:r>
              <a:rPr lang="en-US" sz="1600" u="sng" dirty="0" smtClean="0">
                <a:solidFill>
                  <a:srgbClr val="FF0000"/>
                </a:solidFill>
                <a:latin typeface="Univers - 16"/>
              </a:rPr>
              <a:t>8</a:t>
            </a:r>
            <a:r>
              <a:rPr lang="en-US" sz="1600" dirty="0" smtClean="0">
                <a:solidFill>
                  <a:srgbClr val="000000"/>
                </a:solidFill>
                <a:latin typeface="Univers - 16"/>
              </a:rPr>
              <a:t>__ billion ounces</a:t>
            </a:r>
            <a:endParaRPr lang="en-US" sz="1600" baseline="-25000" dirty="0">
              <a:solidFill>
                <a:srgbClr val="000000"/>
              </a:solidFill>
              <a:latin typeface="Univers - 16"/>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7" name="Picture 46" descr="UMSL CEEE Logo.png"/>
          <p:cNvPicPr>
            <a:picLocks/>
          </p:cNvPicPr>
          <p:nvPr/>
        </p:nvPicPr>
        <p:blipFill>
          <a:blip r:embed="rId2" cstate="print"/>
          <a:stretch>
            <a:fillRect/>
          </a:stretch>
        </p:blipFill>
        <p:spPr>
          <a:xfrm>
            <a:off x="6286500" y="56879"/>
            <a:ext cx="2777033" cy="295852"/>
          </a:xfrm>
          <a:prstGeom prst="rect">
            <a:avLst/>
          </a:prstGeom>
          <a:solidFill>
            <a:scrgbClr r="0" g="0" b="0">
              <a:alpha val="0"/>
            </a:scrgbClr>
          </a:solidFill>
        </p:spPr>
      </p:pic>
      <p:sp>
        <p:nvSpPr>
          <p:cNvPr id="48" name="Freeform 47"/>
          <p:cNvSpPr/>
          <p:nvPr/>
        </p:nvSpPr>
        <p:spPr>
          <a:xfrm>
            <a:off x="11658" y="6501"/>
            <a:ext cx="6187861" cy="391654"/>
          </a:xfrm>
          <a:custGeom>
            <a:avLst/>
            <a:gdLst/>
            <a:ahLst/>
            <a:cxnLst/>
            <a:rect l="0" t="0" r="0" b="0"/>
            <a:pathLst>
              <a:path w="6875401" h="612141">
                <a:moveTo>
                  <a:pt x="0" y="0"/>
                </a:moveTo>
                <a:lnTo>
                  <a:pt x="6875400" y="0"/>
                </a:lnTo>
                <a:lnTo>
                  <a:pt x="6875400" y="612140"/>
                </a:lnTo>
                <a:lnTo>
                  <a:pt x="0" y="612140"/>
                </a:lnTo>
                <a:close/>
              </a:path>
            </a:pathLst>
          </a:custGeom>
          <a:solidFill>
            <a:srgbClr val="981E32"/>
          </a:solidFill>
          <a:ln w="38100" cap="flat" cmpd="sng" algn="ctr">
            <a:solidFill>
              <a:srgbClr val="981E3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0072" tIns="35036" rIns="70072" bIns="35036" rtlCol="0" anchor="ctr"/>
          <a:lstStyle/>
          <a:p>
            <a:pPr algn="ctr"/>
            <a:endParaRPr lang="en-US"/>
          </a:p>
        </p:txBody>
      </p:sp>
      <p:sp>
        <p:nvSpPr>
          <p:cNvPr id="49" name="TextBox 48"/>
          <p:cNvSpPr txBox="1"/>
          <p:nvPr/>
        </p:nvSpPr>
        <p:spPr>
          <a:xfrm>
            <a:off x="137161" y="81256"/>
            <a:ext cx="3454602" cy="258060"/>
          </a:xfrm>
          <a:prstGeom prst="rect">
            <a:avLst/>
          </a:prstGeom>
          <a:noFill/>
        </p:spPr>
        <p:txBody>
          <a:bodyPr vert="horz" lIns="70072" tIns="35036" rIns="70072" bIns="35036" rtlCol="0">
            <a:spAutoFit/>
          </a:bodyPr>
          <a:lstStyle/>
          <a:p>
            <a:r>
              <a:rPr lang="en-US" sz="1200" b="1" dirty="0" smtClean="0">
                <a:solidFill>
                  <a:srgbClr val="FFFFFF"/>
                </a:solidFill>
                <a:latin typeface="Univers - 21"/>
              </a:rPr>
              <a:t>Effect of Excise Tax on Price</a:t>
            </a:r>
            <a:endParaRPr lang="en-US" sz="1200" b="1" dirty="0">
              <a:solidFill>
                <a:srgbClr val="FFFFFF"/>
              </a:solidFill>
              <a:latin typeface="Univers - 21"/>
            </a:endParaRPr>
          </a:p>
        </p:txBody>
      </p:sp>
      <p:sp>
        <p:nvSpPr>
          <p:cNvPr id="61" name="TextBox 60"/>
          <p:cNvSpPr txBox="1"/>
          <p:nvPr/>
        </p:nvSpPr>
        <p:spPr>
          <a:xfrm>
            <a:off x="6343650" y="1096956"/>
            <a:ext cx="2663190" cy="1055641"/>
          </a:xfrm>
          <a:prstGeom prst="rect">
            <a:avLst/>
          </a:prstGeom>
          <a:noFill/>
        </p:spPr>
        <p:txBody>
          <a:bodyPr vert="horz" lIns="70072" tIns="35036" rIns="70072" bIns="35036" rtlCol="0">
            <a:spAutoFit/>
          </a:bodyPr>
          <a:lstStyle/>
          <a:p>
            <a:pPr algn="r"/>
            <a:r>
              <a:rPr lang="en-US" sz="1600" dirty="0" smtClean="0">
                <a:solidFill>
                  <a:srgbClr val="000000"/>
                </a:solidFill>
                <a:latin typeface="Univers - 16"/>
              </a:rPr>
              <a:t>Suppose the government imposes an excise tax (t) of 2 cents per ounce on soft drink producers.</a:t>
            </a:r>
            <a:endParaRPr lang="en-US" sz="1600" dirty="0">
              <a:solidFill>
                <a:srgbClr val="000000"/>
              </a:solidFill>
              <a:latin typeface="Univers - 16"/>
            </a:endParaRPr>
          </a:p>
        </p:txBody>
      </p:sp>
      <p:grpSp>
        <p:nvGrpSpPr>
          <p:cNvPr id="68" name="Group 67"/>
          <p:cNvGrpSpPr/>
          <p:nvPr/>
        </p:nvGrpSpPr>
        <p:grpSpPr>
          <a:xfrm>
            <a:off x="6553200" y="3886200"/>
            <a:ext cx="2067825" cy="215444"/>
            <a:chOff x="7302500" y="5702300"/>
            <a:chExt cx="2297583" cy="336730"/>
          </a:xfrm>
        </p:grpSpPr>
        <p:sp>
          <p:nvSpPr>
            <p:cNvPr id="66" name="TextBox 65"/>
            <p:cNvSpPr txBox="1"/>
            <p:nvPr/>
          </p:nvSpPr>
          <p:spPr>
            <a:xfrm>
              <a:off x="7302500" y="5702300"/>
              <a:ext cx="2297583" cy="336730"/>
            </a:xfrm>
            <a:prstGeom prst="rect">
              <a:avLst/>
            </a:prstGeom>
            <a:noFill/>
          </p:spPr>
          <p:txBody>
            <a:bodyPr vert="horz" rtlCol="0">
              <a:spAutoFit/>
            </a:bodyPr>
            <a:lstStyle/>
            <a:p>
              <a:r>
                <a:rPr lang="en-US" sz="800" dirty="0" smtClean="0">
                  <a:solidFill>
                    <a:srgbClr val="000000"/>
                  </a:solidFill>
                  <a:latin typeface="Univers - 14"/>
                </a:rPr>
                <a:t>New Price Consumer Pays</a:t>
              </a:r>
              <a:endParaRPr lang="en-US" sz="800" dirty="0">
                <a:solidFill>
                  <a:srgbClr val="000000"/>
                </a:solidFill>
                <a:latin typeface="Univers - 14"/>
              </a:endParaRPr>
            </a:p>
          </p:txBody>
        </p:sp>
        <p:cxnSp>
          <p:nvCxnSpPr>
            <p:cNvPr id="67" name="Straight Connector 66"/>
            <p:cNvCxnSpPr/>
            <p:nvPr/>
          </p:nvCxnSpPr>
          <p:spPr>
            <a:xfrm>
              <a:off x="7426959" y="5969127"/>
              <a:ext cx="2060575" cy="0"/>
            </a:xfrm>
            <a:prstGeom prst="line">
              <a:avLst/>
            </a:prstGeom>
            <a:ln w="38100" cap="flat" cmpd="sng" algn="ctr">
              <a:solidFill>
                <a:srgbClr val="FF682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grpSp>
      <p:grpSp>
        <p:nvGrpSpPr>
          <p:cNvPr id="71" name="Group 70"/>
          <p:cNvGrpSpPr/>
          <p:nvPr/>
        </p:nvGrpSpPr>
        <p:grpSpPr>
          <a:xfrm>
            <a:off x="6553200" y="4267200"/>
            <a:ext cx="2277304" cy="215444"/>
            <a:chOff x="7281333" y="6669486"/>
            <a:chExt cx="2530338" cy="336732"/>
          </a:xfrm>
        </p:grpSpPr>
        <p:cxnSp>
          <p:nvCxnSpPr>
            <p:cNvPr id="69" name="Straight Connector 68"/>
            <p:cNvCxnSpPr/>
            <p:nvPr/>
          </p:nvCxnSpPr>
          <p:spPr>
            <a:xfrm>
              <a:off x="7366000" y="6669489"/>
              <a:ext cx="2060575" cy="0"/>
            </a:xfrm>
            <a:prstGeom prst="line">
              <a:avLst/>
            </a:prstGeom>
            <a:ln w="38100" cap="flat" cmpd="sng" algn="ctr">
              <a:solidFill>
                <a:srgbClr val="FF6820"/>
              </a:solidFill>
              <a:prstDash val="dash"/>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281333" y="6669486"/>
              <a:ext cx="2530338" cy="336732"/>
            </a:xfrm>
            <a:prstGeom prst="rect">
              <a:avLst/>
            </a:prstGeom>
            <a:noFill/>
          </p:spPr>
          <p:txBody>
            <a:bodyPr vert="horz" rtlCol="0">
              <a:spAutoFit/>
            </a:bodyPr>
            <a:lstStyle/>
            <a:p>
              <a:r>
                <a:rPr lang="en-US" sz="800" dirty="0" smtClean="0">
                  <a:solidFill>
                    <a:srgbClr val="000000"/>
                  </a:solidFill>
                  <a:latin typeface="Univers - 14"/>
                </a:rPr>
                <a:t>New Price Producer Receives</a:t>
              </a:r>
              <a:endParaRPr lang="en-US" sz="800" dirty="0">
                <a:solidFill>
                  <a:srgbClr val="000000"/>
                </a:solidFill>
                <a:latin typeface="Univers - 14"/>
              </a:endParaRPr>
            </a:p>
          </p:txBody>
        </p:sp>
      </p:grpSp>
      <p:sp>
        <p:nvSpPr>
          <p:cNvPr id="73" name="Freeform 72"/>
          <p:cNvSpPr/>
          <p:nvPr/>
        </p:nvSpPr>
        <p:spPr>
          <a:xfrm>
            <a:off x="6248400" y="3810000"/>
            <a:ext cx="2748345" cy="811179"/>
          </a:xfrm>
          <a:custGeom>
            <a:avLst/>
            <a:gdLst/>
            <a:ahLst/>
            <a:cxnLst/>
            <a:rect l="0" t="0" r="0" b="0"/>
            <a:pathLst>
              <a:path w="3053717" h="1267843">
                <a:moveTo>
                  <a:pt x="508889" y="0"/>
                </a:moveTo>
                <a:lnTo>
                  <a:pt x="2595372" y="0"/>
                </a:lnTo>
                <a:lnTo>
                  <a:pt x="2646554" y="4319"/>
                </a:lnTo>
                <a:lnTo>
                  <a:pt x="2737867" y="14732"/>
                </a:lnTo>
                <a:lnTo>
                  <a:pt x="2824608" y="35942"/>
                </a:lnTo>
                <a:lnTo>
                  <a:pt x="2865247" y="46356"/>
                </a:lnTo>
                <a:lnTo>
                  <a:pt x="2936748" y="76074"/>
                </a:lnTo>
                <a:lnTo>
                  <a:pt x="2987421" y="109856"/>
                </a:lnTo>
                <a:lnTo>
                  <a:pt x="3012948" y="128906"/>
                </a:lnTo>
                <a:lnTo>
                  <a:pt x="3038475" y="166879"/>
                </a:lnTo>
                <a:lnTo>
                  <a:pt x="3048509" y="188088"/>
                </a:lnTo>
                <a:lnTo>
                  <a:pt x="3048509" y="198501"/>
                </a:lnTo>
                <a:lnTo>
                  <a:pt x="3053716" y="211201"/>
                </a:lnTo>
                <a:lnTo>
                  <a:pt x="3053716" y="1056513"/>
                </a:lnTo>
                <a:lnTo>
                  <a:pt x="3048509" y="1067182"/>
                </a:lnTo>
                <a:lnTo>
                  <a:pt x="3048509" y="1077722"/>
                </a:lnTo>
                <a:lnTo>
                  <a:pt x="3038475" y="1098805"/>
                </a:lnTo>
                <a:lnTo>
                  <a:pt x="3012948" y="1136777"/>
                </a:lnTo>
                <a:lnTo>
                  <a:pt x="2962275" y="1172719"/>
                </a:lnTo>
                <a:lnTo>
                  <a:pt x="2936748" y="1189610"/>
                </a:lnTo>
                <a:lnTo>
                  <a:pt x="2865247" y="1219327"/>
                </a:lnTo>
                <a:lnTo>
                  <a:pt x="2783841" y="1240283"/>
                </a:lnTo>
                <a:lnTo>
                  <a:pt x="2737867" y="1250950"/>
                </a:lnTo>
                <a:lnTo>
                  <a:pt x="2646554" y="1261492"/>
                </a:lnTo>
                <a:lnTo>
                  <a:pt x="2595372" y="1265683"/>
                </a:lnTo>
                <a:lnTo>
                  <a:pt x="2570354" y="1265683"/>
                </a:lnTo>
                <a:lnTo>
                  <a:pt x="2544699" y="1267842"/>
                </a:lnTo>
                <a:lnTo>
                  <a:pt x="508889" y="1267842"/>
                </a:lnTo>
                <a:lnTo>
                  <a:pt x="478156" y="1265683"/>
                </a:lnTo>
                <a:lnTo>
                  <a:pt x="453009" y="1265683"/>
                </a:lnTo>
                <a:lnTo>
                  <a:pt x="401956" y="1261492"/>
                </a:lnTo>
                <a:lnTo>
                  <a:pt x="310516" y="1250950"/>
                </a:lnTo>
                <a:lnTo>
                  <a:pt x="223901" y="1229742"/>
                </a:lnTo>
                <a:lnTo>
                  <a:pt x="183134" y="1219327"/>
                </a:lnTo>
                <a:lnTo>
                  <a:pt x="112142" y="1189610"/>
                </a:lnTo>
                <a:lnTo>
                  <a:pt x="61087" y="1155827"/>
                </a:lnTo>
                <a:lnTo>
                  <a:pt x="35434" y="1136777"/>
                </a:lnTo>
                <a:lnTo>
                  <a:pt x="10414" y="1098805"/>
                </a:lnTo>
                <a:lnTo>
                  <a:pt x="0" y="1077722"/>
                </a:lnTo>
                <a:lnTo>
                  <a:pt x="0" y="188088"/>
                </a:lnTo>
                <a:lnTo>
                  <a:pt x="10414" y="166879"/>
                </a:lnTo>
                <a:lnTo>
                  <a:pt x="35434" y="128906"/>
                </a:lnTo>
                <a:lnTo>
                  <a:pt x="86614" y="92964"/>
                </a:lnTo>
                <a:lnTo>
                  <a:pt x="112142" y="76074"/>
                </a:lnTo>
                <a:lnTo>
                  <a:pt x="183134" y="46356"/>
                </a:lnTo>
                <a:lnTo>
                  <a:pt x="264669" y="25274"/>
                </a:lnTo>
                <a:lnTo>
                  <a:pt x="310516" y="14732"/>
                </a:lnTo>
                <a:lnTo>
                  <a:pt x="401956" y="4319"/>
                </a:lnTo>
                <a:lnTo>
                  <a:pt x="453009"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0072" tIns="35036" rIns="70072" bIns="35036" rtlCol="0" anchor="ctr"/>
          <a:lstStyle/>
          <a:p>
            <a:pPr algn="ctr"/>
            <a:endParaRPr lang="en-US"/>
          </a:p>
        </p:txBody>
      </p:sp>
      <p:sp>
        <p:nvSpPr>
          <p:cNvPr id="79" name="TextBox 78"/>
          <p:cNvSpPr txBox="1"/>
          <p:nvPr/>
        </p:nvSpPr>
        <p:spPr>
          <a:xfrm>
            <a:off x="304799" y="6204909"/>
            <a:ext cx="3505201" cy="378533"/>
          </a:xfrm>
          <a:prstGeom prst="rect">
            <a:avLst/>
          </a:prstGeom>
          <a:noFill/>
        </p:spPr>
        <p:txBody>
          <a:bodyPr vert="horz" wrap="square" lIns="70072" tIns="35036" rIns="70072" bIns="35036" rtlCol="0">
            <a:spAutoFit/>
          </a:bodyPr>
          <a:lstStyle/>
          <a:p>
            <a:r>
              <a:rPr lang="en-US" sz="1200" b="1" dirty="0" smtClean="0">
                <a:solidFill>
                  <a:srgbClr val="000000"/>
                </a:solidFill>
                <a:latin typeface="Univers - 16"/>
              </a:rPr>
              <a:t>Graph 2</a:t>
            </a:r>
          </a:p>
          <a:p>
            <a:r>
              <a:rPr lang="en-US" sz="1200" b="1" baseline="-25000" dirty="0" smtClean="0">
                <a:solidFill>
                  <a:srgbClr val="000000"/>
                </a:solidFill>
                <a:latin typeface="Univers - 16"/>
              </a:rPr>
              <a:t>Graph 2 represents the market for soft drinks with the excise tax.</a:t>
            </a:r>
            <a:endParaRPr lang="en-US" sz="1200" b="1" baseline="-25000" dirty="0">
              <a:solidFill>
                <a:srgbClr val="000000"/>
              </a:solidFill>
              <a:latin typeface="Univers - 16"/>
            </a:endParaRP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146" t="20084" r="33920" b="13236"/>
          <a:stretch/>
        </p:blipFill>
        <p:spPr bwMode="auto">
          <a:xfrm>
            <a:off x="137161" y="448955"/>
            <a:ext cx="5751621" cy="5716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7" name="Picture 46" descr="UMSL CEEE Logo.png"/>
          <p:cNvPicPr>
            <a:picLocks/>
          </p:cNvPicPr>
          <p:nvPr/>
        </p:nvPicPr>
        <p:blipFill>
          <a:blip r:embed="rId2" cstate="print"/>
          <a:stretch>
            <a:fillRect/>
          </a:stretch>
        </p:blipFill>
        <p:spPr>
          <a:xfrm>
            <a:off x="6286500" y="56879"/>
            <a:ext cx="2777033" cy="295852"/>
          </a:xfrm>
          <a:prstGeom prst="rect">
            <a:avLst/>
          </a:prstGeom>
          <a:solidFill>
            <a:scrgbClr r="0" g="0" b="0">
              <a:alpha val="0"/>
            </a:scrgbClr>
          </a:solidFill>
        </p:spPr>
      </p:pic>
      <p:sp>
        <p:nvSpPr>
          <p:cNvPr id="48" name="Freeform 47"/>
          <p:cNvSpPr/>
          <p:nvPr/>
        </p:nvSpPr>
        <p:spPr>
          <a:xfrm>
            <a:off x="11658" y="6501"/>
            <a:ext cx="6187861" cy="391654"/>
          </a:xfrm>
          <a:custGeom>
            <a:avLst/>
            <a:gdLst/>
            <a:ahLst/>
            <a:cxnLst/>
            <a:rect l="0" t="0" r="0" b="0"/>
            <a:pathLst>
              <a:path w="6875401" h="612141">
                <a:moveTo>
                  <a:pt x="0" y="0"/>
                </a:moveTo>
                <a:lnTo>
                  <a:pt x="6875400" y="0"/>
                </a:lnTo>
                <a:lnTo>
                  <a:pt x="6875400" y="612140"/>
                </a:lnTo>
                <a:lnTo>
                  <a:pt x="0" y="612140"/>
                </a:lnTo>
                <a:close/>
              </a:path>
            </a:pathLst>
          </a:custGeom>
          <a:solidFill>
            <a:srgbClr val="981E32"/>
          </a:solidFill>
          <a:ln w="38100" cap="flat" cmpd="sng" algn="ctr">
            <a:solidFill>
              <a:srgbClr val="981E3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0072" tIns="35036" rIns="70072" bIns="35036" rtlCol="0" anchor="ctr"/>
          <a:lstStyle/>
          <a:p>
            <a:pPr algn="ctr"/>
            <a:endParaRPr lang="en-US"/>
          </a:p>
        </p:txBody>
      </p:sp>
      <p:sp>
        <p:nvSpPr>
          <p:cNvPr id="49" name="TextBox 48"/>
          <p:cNvSpPr txBox="1"/>
          <p:nvPr/>
        </p:nvSpPr>
        <p:spPr>
          <a:xfrm>
            <a:off x="137161" y="81256"/>
            <a:ext cx="4591266" cy="258060"/>
          </a:xfrm>
          <a:prstGeom prst="rect">
            <a:avLst/>
          </a:prstGeom>
          <a:noFill/>
        </p:spPr>
        <p:txBody>
          <a:bodyPr vert="horz" lIns="70072" tIns="35036" rIns="70072" bIns="35036" rtlCol="0">
            <a:spAutoFit/>
          </a:bodyPr>
          <a:lstStyle/>
          <a:p>
            <a:r>
              <a:rPr lang="en-US" sz="1200" b="1" dirty="0" smtClean="0">
                <a:solidFill>
                  <a:srgbClr val="FFFFFF"/>
                </a:solidFill>
                <a:latin typeface="Univers - 21"/>
              </a:rPr>
              <a:t>Effect of Excise Tax on Price - Answer</a:t>
            </a:r>
            <a:endParaRPr lang="en-US" sz="1200" b="1" dirty="0">
              <a:solidFill>
                <a:srgbClr val="FFFFFF"/>
              </a:solidFill>
              <a:latin typeface="Univers - 21"/>
            </a:endParaRPr>
          </a:p>
        </p:txBody>
      </p:sp>
      <p:sp>
        <p:nvSpPr>
          <p:cNvPr id="61" name="TextBox 60"/>
          <p:cNvSpPr txBox="1"/>
          <p:nvPr/>
        </p:nvSpPr>
        <p:spPr>
          <a:xfrm>
            <a:off x="6343650" y="1096956"/>
            <a:ext cx="2663190" cy="1055641"/>
          </a:xfrm>
          <a:prstGeom prst="rect">
            <a:avLst/>
          </a:prstGeom>
          <a:noFill/>
        </p:spPr>
        <p:txBody>
          <a:bodyPr vert="horz" lIns="70072" tIns="35036" rIns="70072" bIns="35036" rtlCol="0">
            <a:spAutoFit/>
          </a:bodyPr>
          <a:lstStyle/>
          <a:p>
            <a:pPr algn="r"/>
            <a:r>
              <a:rPr lang="en-US" sz="1600" dirty="0" smtClean="0">
                <a:solidFill>
                  <a:srgbClr val="000000"/>
                </a:solidFill>
                <a:latin typeface="Univers - 16"/>
              </a:rPr>
              <a:t>Suppose the government imposes an excise tax (t) of 2 cents per ounce on soft drink producers</a:t>
            </a:r>
            <a:r>
              <a:rPr lang="en-US" sz="1200" dirty="0" smtClean="0">
                <a:solidFill>
                  <a:srgbClr val="000000"/>
                </a:solidFill>
                <a:latin typeface="Univers - 16"/>
              </a:rPr>
              <a:t>.</a:t>
            </a:r>
            <a:endParaRPr lang="en-US" sz="1200" dirty="0">
              <a:solidFill>
                <a:srgbClr val="000000"/>
              </a:solidFill>
              <a:latin typeface="Univers - 16"/>
            </a:endParaRPr>
          </a:p>
        </p:txBody>
      </p:sp>
      <p:sp>
        <p:nvSpPr>
          <p:cNvPr id="78" name="TextBox 77"/>
          <p:cNvSpPr txBox="1"/>
          <p:nvPr/>
        </p:nvSpPr>
        <p:spPr>
          <a:xfrm>
            <a:off x="304799" y="6204909"/>
            <a:ext cx="3657601" cy="378533"/>
          </a:xfrm>
          <a:prstGeom prst="rect">
            <a:avLst/>
          </a:prstGeom>
          <a:noFill/>
        </p:spPr>
        <p:txBody>
          <a:bodyPr vert="horz" wrap="square" lIns="70072" tIns="35036" rIns="70072" bIns="35036" rtlCol="0">
            <a:spAutoFit/>
          </a:bodyPr>
          <a:lstStyle/>
          <a:p>
            <a:r>
              <a:rPr lang="en-US" sz="1200" b="1" dirty="0" smtClean="0">
                <a:solidFill>
                  <a:srgbClr val="000000"/>
                </a:solidFill>
                <a:latin typeface="Univers - 16"/>
              </a:rPr>
              <a:t>Graph 2</a:t>
            </a:r>
          </a:p>
          <a:p>
            <a:r>
              <a:rPr lang="en-US" sz="1200" b="1" baseline="-25000" dirty="0" smtClean="0">
                <a:solidFill>
                  <a:srgbClr val="000000"/>
                </a:solidFill>
                <a:latin typeface="Univers - 16"/>
              </a:rPr>
              <a:t>Graph 2 represents the market for soft drinks with the excise tax.</a:t>
            </a:r>
            <a:endParaRPr lang="en-US" sz="1200" b="1" baseline="-25000" dirty="0">
              <a:solidFill>
                <a:srgbClr val="000000"/>
              </a:solidFill>
              <a:latin typeface="Univers - 16"/>
            </a:endParaRPr>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796" t="21234" r="33743" b="13627"/>
          <a:stretch/>
        </p:blipFill>
        <p:spPr bwMode="auto">
          <a:xfrm>
            <a:off x="202212" y="588151"/>
            <a:ext cx="5686696" cy="5584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7" name="Picture 46" descr="UMSL CEEE Logo.png"/>
          <p:cNvPicPr>
            <a:picLocks/>
          </p:cNvPicPr>
          <p:nvPr/>
        </p:nvPicPr>
        <p:blipFill>
          <a:blip r:embed="rId2" cstate="print"/>
          <a:stretch>
            <a:fillRect/>
          </a:stretch>
        </p:blipFill>
        <p:spPr>
          <a:xfrm>
            <a:off x="6286500" y="56879"/>
            <a:ext cx="2777033" cy="295852"/>
          </a:xfrm>
          <a:prstGeom prst="rect">
            <a:avLst/>
          </a:prstGeom>
          <a:solidFill>
            <a:scrgbClr r="0" g="0" b="0">
              <a:alpha val="0"/>
            </a:scrgbClr>
          </a:solidFill>
        </p:spPr>
      </p:pic>
      <p:sp>
        <p:nvSpPr>
          <p:cNvPr id="48" name="Freeform 47"/>
          <p:cNvSpPr/>
          <p:nvPr/>
        </p:nvSpPr>
        <p:spPr>
          <a:xfrm>
            <a:off x="11658" y="6501"/>
            <a:ext cx="6187861" cy="391654"/>
          </a:xfrm>
          <a:custGeom>
            <a:avLst/>
            <a:gdLst/>
            <a:ahLst/>
            <a:cxnLst/>
            <a:rect l="0" t="0" r="0" b="0"/>
            <a:pathLst>
              <a:path w="6875401" h="612141">
                <a:moveTo>
                  <a:pt x="0" y="0"/>
                </a:moveTo>
                <a:lnTo>
                  <a:pt x="6875400" y="0"/>
                </a:lnTo>
                <a:lnTo>
                  <a:pt x="6875400" y="612140"/>
                </a:lnTo>
                <a:lnTo>
                  <a:pt x="0" y="612140"/>
                </a:lnTo>
                <a:close/>
              </a:path>
            </a:pathLst>
          </a:custGeom>
          <a:solidFill>
            <a:srgbClr val="981E32"/>
          </a:solidFill>
          <a:ln w="38100" cap="flat" cmpd="sng" algn="ctr">
            <a:solidFill>
              <a:srgbClr val="981E3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0072" tIns="35036" rIns="70072" bIns="35036" rtlCol="0" anchor="ctr"/>
          <a:lstStyle/>
          <a:p>
            <a:pPr algn="ctr"/>
            <a:endParaRPr lang="en-US"/>
          </a:p>
        </p:txBody>
      </p:sp>
      <p:sp>
        <p:nvSpPr>
          <p:cNvPr id="49" name="TextBox 48"/>
          <p:cNvSpPr txBox="1"/>
          <p:nvPr/>
        </p:nvSpPr>
        <p:spPr>
          <a:xfrm>
            <a:off x="137161" y="81256"/>
            <a:ext cx="4241617" cy="258060"/>
          </a:xfrm>
          <a:prstGeom prst="rect">
            <a:avLst/>
          </a:prstGeom>
          <a:noFill/>
        </p:spPr>
        <p:txBody>
          <a:bodyPr vert="horz" lIns="70072" tIns="35036" rIns="70072" bIns="35036" rtlCol="0">
            <a:spAutoFit/>
          </a:bodyPr>
          <a:lstStyle/>
          <a:p>
            <a:r>
              <a:rPr lang="en-US" sz="1200" b="1" dirty="0" smtClean="0">
                <a:solidFill>
                  <a:srgbClr val="FFFFFF"/>
                </a:solidFill>
                <a:latin typeface="Univers - 21"/>
              </a:rPr>
              <a:t>Graphical Analysis of Tax Incidence</a:t>
            </a:r>
            <a:endParaRPr lang="en-US" sz="1200" b="1" dirty="0">
              <a:solidFill>
                <a:srgbClr val="FFFFFF"/>
              </a:solidFill>
              <a:latin typeface="Univers - 21"/>
            </a:endParaRPr>
          </a:p>
        </p:txBody>
      </p:sp>
      <p:sp>
        <p:nvSpPr>
          <p:cNvPr id="61" name="TextBox 60"/>
          <p:cNvSpPr txBox="1"/>
          <p:nvPr/>
        </p:nvSpPr>
        <p:spPr>
          <a:xfrm>
            <a:off x="6309360" y="682551"/>
            <a:ext cx="2663190" cy="1301863"/>
          </a:xfrm>
          <a:prstGeom prst="rect">
            <a:avLst/>
          </a:prstGeom>
          <a:noFill/>
        </p:spPr>
        <p:txBody>
          <a:bodyPr vert="horz" lIns="70072" tIns="35036" rIns="70072" bIns="35036" rtlCol="0">
            <a:spAutoFit/>
          </a:bodyPr>
          <a:lstStyle/>
          <a:p>
            <a:pPr algn="r"/>
            <a:r>
              <a:rPr lang="en-US" sz="1600" dirty="0" smtClean="0">
                <a:solidFill>
                  <a:srgbClr val="000000"/>
                </a:solidFill>
                <a:latin typeface="Univers - 16"/>
              </a:rPr>
              <a:t>While the excise tax is officially imposed on producers, the tax burden may be shared between consumers and producers</a:t>
            </a:r>
            <a:r>
              <a:rPr lang="en-US" sz="1200" dirty="0" smtClean="0">
                <a:solidFill>
                  <a:srgbClr val="000000"/>
                </a:solidFill>
                <a:latin typeface="Univers - 16"/>
              </a:rPr>
              <a:t>.</a:t>
            </a:r>
            <a:endParaRPr lang="en-US" sz="1200" dirty="0">
              <a:solidFill>
                <a:srgbClr val="000000"/>
              </a:solidFill>
              <a:latin typeface="Univers - 16"/>
            </a:endParaRPr>
          </a:p>
        </p:txBody>
      </p:sp>
      <p:sp>
        <p:nvSpPr>
          <p:cNvPr id="72" name="TextBox 71"/>
          <p:cNvSpPr txBox="1"/>
          <p:nvPr/>
        </p:nvSpPr>
        <p:spPr>
          <a:xfrm>
            <a:off x="6400800" y="2057400"/>
            <a:ext cx="2503170" cy="809420"/>
          </a:xfrm>
          <a:prstGeom prst="rect">
            <a:avLst/>
          </a:prstGeom>
          <a:noFill/>
        </p:spPr>
        <p:txBody>
          <a:bodyPr vert="horz" lIns="70072" tIns="35036" rIns="70072" bIns="35036" rtlCol="0">
            <a:spAutoFit/>
          </a:bodyPr>
          <a:lstStyle/>
          <a:p>
            <a:pPr algn="r"/>
            <a:r>
              <a:rPr lang="en-US" sz="1600" dirty="0" smtClean="0">
                <a:solidFill>
                  <a:srgbClr val="000000"/>
                </a:solidFill>
                <a:latin typeface="Univers - 16"/>
              </a:rPr>
              <a:t>Drag each tax burden area to the appropriate place in Graph 3:</a:t>
            </a:r>
            <a:endParaRPr lang="en-US" sz="1600" dirty="0">
              <a:solidFill>
                <a:srgbClr val="000000"/>
              </a:solidFill>
              <a:latin typeface="Univers - 16"/>
            </a:endParaRPr>
          </a:p>
        </p:txBody>
      </p:sp>
      <p:sp>
        <p:nvSpPr>
          <p:cNvPr id="73" name="Freeform 72"/>
          <p:cNvSpPr/>
          <p:nvPr/>
        </p:nvSpPr>
        <p:spPr>
          <a:xfrm>
            <a:off x="6172200" y="2895600"/>
            <a:ext cx="2748345" cy="811179"/>
          </a:xfrm>
          <a:custGeom>
            <a:avLst/>
            <a:gdLst/>
            <a:ahLst/>
            <a:cxnLst/>
            <a:rect l="0" t="0" r="0" b="0"/>
            <a:pathLst>
              <a:path w="3053717" h="1267843">
                <a:moveTo>
                  <a:pt x="508889" y="0"/>
                </a:moveTo>
                <a:lnTo>
                  <a:pt x="2595372" y="0"/>
                </a:lnTo>
                <a:lnTo>
                  <a:pt x="2646554" y="4319"/>
                </a:lnTo>
                <a:lnTo>
                  <a:pt x="2737867" y="14732"/>
                </a:lnTo>
                <a:lnTo>
                  <a:pt x="2824608" y="35942"/>
                </a:lnTo>
                <a:lnTo>
                  <a:pt x="2865247" y="46356"/>
                </a:lnTo>
                <a:lnTo>
                  <a:pt x="2936748" y="76074"/>
                </a:lnTo>
                <a:lnTo>
                  <a:pt x="2987421" y="109856"/>
                </a:lnTo>
                <a:lnTo>
                  <a:pt x="3012948" y="128906"/>
                </a:lnTo>
                <a:lnTo>
                  <a:pt x="3038475" y="166879"/>
                </a:lnTo>
                <a:lnTo>
                  <a:pt x="3048509" y="188088"/>
                </a:lnTo>
                <a:lnTo>
                  <a:pt x="3048509" y="198501"/>
                </a:lnTo>
                <a:lnTo>
                  <a:pt x="3053716" y="211201"/>
                </a:lnTo>
                <a:lnTo>
                  <a:pt x="3053716" y="1056513"/>
                </a:lnTo>
                <a:lnTo>
                  <a:pt x="3048509" y="1067182"/>
                </a:lnTo>
                <a:lnTo>
                  <a:pt x="3048509" y="1077723"/>
                </a:lnTo>
                <a:lnTo>
                  <a:pt x="3038475" y="1098805"/>
                </a:lnTo>
                <a:lnTo>
                  <a:pt x="3012948" y="1136777"/>
                </a:lnTo>
                <a:lnTo>
                  <a:pt x="2962275" y="1172719"/>
                </a:lnTo>
                <a:lnTo>
                  <a:pt x="2936748" y="1189609"/>
                </a:lnTo>
                <a:lnTo>
                  <a:pt x="2865247" y="1219327"/>
                </a:lnTo>
                <a:lnTo>
                  <a:pt x="2783841" y="1240282"/>
                </a:lnTo>
                <a:lnTo>
                  <a:pt x="2737867" y="1250950"/>
                </a:lnTo>
                <a:lnTo>
                  <a:pt x="2646554" y="1261492"/>
                </a:lnTo>
                <a:lnTo>
                  <a:pt x="2595372" y="1265682"/>
                </a:lnTo>
                <a:lnTo>
                  <a:pt x="2570354" y="1265682"/>
                </a:lnTo>
                <a:lnTo>
                  <a:pt x="2544699" y="1267842"/>
                </a:lnTo>
                <a:lnTo>
                  <a:pt x="508889" y="1267842"/>
                </a:lnTo>
                <a:lnTo>
                  <a:pt x="478156" y="1265682"/>
                </a:lnTo>
                <a:lnTo>
                  <a:pt x="453009" y="1265682"/>
                </a:lnTo>
                <a:lnTo>
                  <a:pt x="401956" y="1261492"/>
                </a:lnTo>
                <a:lnTo>
                  <a:pt x="310516" y="1250950"/>
                </a:lnTo>
                <a:lnTo>
                  <a:pt x="223901" y="1229742"/>
                </a:lnTo>
                <a:lnTo>
                  <a:pt x="183134" y="1219327"/>
                </a:lnTo>
                <a:lnTo>
                  <a:pt x="112142" y="1189609"/>
                </a:lnTo>
                <a:lnTo>
                  <a:pt x="61087" y="1155827"/>
                </a:lnTo>
                <a:lnTo>
                  <a:pt x="35434" y="1136777"/>
                </a:lnTo>
                <a:lnTo>
                  <a:pt x="10414" y="1098805"/>
                </a:lnTo>
                <a:lnTo>
                  <a:pt x="0" y="1077723"/>
                </a:lnTo>
                <a:lnTo>
                  <a:pt x="0" y="188088"/>
                </a:lnTo>
                <a:lnTo>
                  <a:pt x="10414" y="166879"/>
                </a:lnTo>
                <a:lnTo>
                  <a:pt x="35434" y="128906"/>
                </a:lnTo>
                <a:lnTo>
                  <a:pt x="86614" y="92964"/>
                </a:lnTo>
                <a:lnTo>
                  <a:pt x="112142" y="76074"/>
                </a:lnTo>
                <a:lnTo>
                  <a:pt x="183134" y="46356"/>
                </a:lnTo>
                <a:lnTo>
                  <a:pt x="264669" y="25274"/>
                </a:lnTo>
                <a:lnTo>
                  <a:pt x="310516" y="14732"/>
                </a:lnTo>
                <a:lnTo>
                  <a:pt x="401956" y="4319"/>
                </a:lnTo>
                <a:lnTo>
                  <a:pt x="453009"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0072" tIns="35036" rIns="70072" bIns="35036" rtlCol="0" anchor="ctr"/>
          <a:lstStyle/>
          <a:p>
            <a:pPr algn="ctr"/>
            <a:endParaRPr lang="en-US"/>
          </a:p>
        </p:txBody>
      </p:sp>
      <p:grpSp>
        <p:nvGrpSpPr>
          <p:cNvPr id="77" name="Group 76"/>
          <p:cNvGrpSpPr/>
          <p:nvPr/>
        </p:nvGrpSpPr>
        <p:grpSpPr>
          <a:xfrm>
            <a:off x="6705601" y="3047999"/>
            <a:ext cx="1986699" cy="215444"/>
            <a:chOff x="7383906" y="3784727"/>
            <a:chExt cx="2207443" cy="336731"/>
          </a:xfrm>
        </p:grpSpPr>
        <p:sp>
          <p:nvSpPr>
            <p:cNvPr id="75" name="Freeform 74"/>
            <p:cNvSpPr/>
            <p:nvPr/>
          </p:nvSpPr>
          <p:spPr>
            <a:xfrm>
              <a:off x="7383906" y="3784727"/>
              <a:ext cx="2040129" cy="285624"/>
            </a:xfrm>
            <a:custGeom>
              <a:avLst/>
              <a:gdLst/>
              <a:ahLst/>
              <a:cxnLst/>
              <a:rect l="0" t="0" r="0" b="0"/>
              <a:pathLst>
                <a:path w="2040129" h="285624">
                  <a:moveTo>
                    <a:pt x="0" y="0"/>
                  </a:moveTo>
                  <a:lnTo>
                    <a:pt x="2040128" y="0"/>
                  </a:lnTo>
                  <a:lnTo>
                    <a:pt x="2040128" y="285623"/>
                  </a:lnTo>
                  <a:lnTo>
                    <a:pt x="0" y="285623"/>
                  </a:lnTo>
                  <a:close/>
                </a:path>
              </a:pathLst>
            </a:custGeom>
            <a:solidFill>
              <a:srgbClr val="FF6820">
                <a:alpha val="80000"/>
              </a:srgbClr>
            </a:solidFill>
            <a:ln w="38100" cap="flat" cmpd="sng" algn="ctr">
              <a:solidFill>
                <a:srgbClr val="FF6820">
                  <a:alpha val="8000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7637906" y="3784727"/>
              <a:ext cx="1953443" cy="336731"/>
            </a:xfrm>
            <a:prstGeom prst="rect">
              <a:avLst/>
            </a:prstGeom>
            <a:noFill/>
          </p:spPr>
          <p:txBody>
            <a:bodyPr vert="horz" rtlCol="0">
              <a:spAutoFit/>
            </a:bodyPr>
            <a:lstStyle/>
            <a:p>
              <a:r>
                <a:rPr lang="en-US" sz="800" dirty="0" smtClean="0">
                  <a:solidFill>
                    <a:srgbClr val="000000"/>
                  </a:solidFill>
                  <a:latin typeface="Univers - 14"/>
                </a:rPr>
                <a:t>Consumer Tax Burden</a:t>
              </a:r>
              <a:endParaRPr lang="en-US" sz="800" dirty="0">
                <a:solidFill>
                  <a:srgbClr val="000000"/>
                </a:solidFill>
                <a:latin typeface="Univers - 14"/>
              </a:endParaRPr>
            </a:p>
          </p:txBody>
        </p:sp>
      </p:grpSp>
      <p:grpSp>
        <p:nvGrpSpPr>
          <p:cNvPr id="80" name="Group 79"/>
          <p:cNvGrpSpPr/>
          <p:nvPr/>
        </p:nvGrpSpPr>
        <p:grpSpPr>
          <a:xfrm>
            <a:off x="6705600" y="3352800"/>
            <a:ext cx="1968434" cy="215444"/>
            <a:chOff x="7396606" y="4549842"/>
            <a:chExt cx="2187149" cy="336732"/>
          </a:xfrm>
        </p:grpSpPr>
        <p:sp>
          <p:nvSpPr>
            <p:cNvPr id="78" name="Freeform 77"/>
            <p:cNvSpPr/>
            <p:nvPr/>
          </p:nvSpPr>
          <p:spPr>
            <a:xfrm>
              <a:off x="7396606" y="4549842"/>
              <a:ext cx="2050289" cy="295910"/>
            </a:xfrm>
            <a:custGeom>
              <a:avLst/>
              <a:gdLst/>
              <a:ahLst/>
              <a:cxnLst/>
              <a:rect l="0" t="0" r="0" b="0"/>
              <a:pathLst>
                <a:path w="2050289" h="295910">
                  <a:moveTo>
                    <a:pt x="0" y="0"/>
                  </a:moveTo>
                  <a:lnTo>
                    <a:pt x="2050288" y="0"/>
                  </a:lnTo>
                  <a:lnTo>
                    <a:pt x="2050288" y="295909"/>
                  </a:lnTo>
                  <a:lnTo>
                    <a:pt x="0" y="295909"/>
                  </a:lnTo>
                  <a:close/>
                </a:path>
              </a:pathLst>
            </a:custGeom>
            <a:solidFill>
              <a:srgbClr val="FFAD5B">
                <a:alpha val="80000"/>
              </a:srgbClr>
            </a:solidFill>
            <a:ln w="38100" cap="flat" cmpd="sng" algn="ctr">
              <a:solidFill>
                <a:srgbClr val="FFAD5B">
                  <a:alpha val="80000"/>
                </a:srgb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7735273" y="4549842"/>
              <a:ext cx="1848482" cy="336732"/>
            </a:xfrm>
            <a:prstGeom prst="rect">
              <a:avLst/>
            </a:prstGeom>
            <a:noFill/>
          </p:spPr>
          <p:txBody>
            <a:bodyPr vert="horz" rtlCol="0">
              <a:spAutoFit/>
            </a:bodyPr>
            <a:lstStyle/>
            <a:p>
              <a:r>
                <a:rPr lang="en-US" sz="800" dirty="0" smtClean="0">
                  <a:solidFill>
                    <a:srgbClr val="000000"/>
                  </a:solidFill>
                  <a:latin typeface="Univers - 14"/>
                </a:rPr>
                <a:t>Producer Tax Burden</a:t>
              </a:r>
              <a:endParaRPr lang="en-US" sz="800" dirty="0">
                <a:solidFill>
                  <a:srgbClr val="000000"/>
                </a:solidFill>
                <a:latin typeface="Univers - 14"/>
              </a:endParaRPr>
            </a:p>
          </p:txBody>
        </p:sp>
      </p:grpSp>
      <p:sp>
        <p:nvSpPr>
          <p:cNvPr id="84" name="TextBox 83"/>
          <p:cNvSpPr txBox="1"/>
          <p:nvPr/>
        </p:nvSpPr>
        <p:spPr>
          <a:xfrm>
            <a:off x="6096000" y="3962400"/>
            <a:ext cx="2875407" cy="1301863"/>
          </a:xfrm>
          <a:prstGeom prst="rect">
            <a:avLst/>
          </a:prstGeom>
          <a:noFill/>
        </p:spPr>
        <p:txBody>
          <a:bodyPr vert="horz" wrap="square" lIns="70072" tIns="35036" rIns="70072" bIns="35036" rtlCol="0">
            <a:spAutoFit/>
          </a:bodyPr>
          <a:lstStyle/>
          <a:p>
            <a:pPr algn="r"/>
            <a:r>
              <a:rPr lang="en-US" sz="1600" dirty="0" smtClean="0">
                <a:solidFill>
                  <a:srgbClr val="000000"/>
                </a:solidFill>
                <a:latin typeface="Univers - 16"/>
              </a:rPr>
              <a:t>Calculate the tax revenue collected from the excise tax on soft drinks.</a:t>
            </a:r>
          </a:p>
          <a:p>
            <a:pPr algn="r"/>
            <a:endParaRPr lang="en-US" sz="1600" dirty="0" smtClean="0">
              <a:solidFill>
                <a:srgbClr val="000000"/>
              </a:solidFill>
              <a:latin typeface="Univers - 16"/>
            </a:endParaRPr>
          </a:p>
          <a:p>
            <a:pPr algn="r"/>
            <a:r>
              <a:rPr lang="en-US" sz="1600" dirty="0" smtClean="0">
                <a:solidFill>
                  <a:srgbClr val="000000"/>
                </a:solidFill>
                <a:latin typeface="Univers - 16"/>
              </a:rPr>
              <a:t>Tax Revenue=(t*QT)</a:t>
            </a:r>
            <a:endParaRPr lang="en-US" sz="1600" baseline="-25000" dirty="0">
              <a:solidFill>
                <a:srgbClr val="000000"/>
              </a:solidFill>
              <a:latin typeface="Univers - 16"/>
            </a:endParaRPr>
          </a:p>
        </p:txBody>
      </p:sp>
      <p:sp>
        <p:nvSpPr>
          <p:cNvPr id="85" name="TextBox 84"/>
          <p:cNvSpPr txBox="1"/>
          <p:nvPr/>
        </p:nvSpPr>
        <p:spPr>
          <a:xfrm>
            <a:off x="304799" y="6204909"/>
            <a:ext cx="3429001" cy="378533"/>
          </a:xfrm>
          <a:prstGeom prst="rect">
            <a:avLst/>
          </a:prstGeom>
          <a:noFill/>
        </p:spPr>
        <p:txBody>
          <a:bodyPr vert="horz" wrap="square" lIns="70072" tIns="35036" rIns="70072" bIns="35036" rtlCol="0">
            <a:spAutoFit/>
          </a:bodyPr>
          <a:lstStyle/>
          <a:p>
            <a:r>
              <a:rPr lang="en-US" sz="1200" b="1" dirty="0" smtClean="0">
                <a:solidFill>
                  <a:srgbClr val="000000"/>
                </a:solidFill>
                <a:latin typeface="Univers - 16"/>
              </a:rPr>
              <a:t>Graph 3</a:t>
            </a:r>
          </a:p>
          <a:p>
            <a:r>
              <a:rPr lang="en-US" sz="1200" b="1" baseline="-25000" dirty="0" smtClean="0">
                <a:solidFill>
                  <a:srgbClr val="000000"/>
                </a:solidFill>
                <a:latin typeface="Univers - 16"/>
              </a:rPr>
              <a:t>Graph 3 represents the market for soft drinks with the excise tax.</a:t>
            </a:r>
            <a:endParaRPr lang="en-US" sz="1200" b="1" baseline="-25000" dirty="0">
              <a:solidFill>
                <a:srgbClr val="000000"/>
              </a:solidFill>
              <a:latin typeface="Univers - 16"/>
            </a:endParaRPr>
          </a:p>
        </p:txBody>
      </p:sp>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878" t="21073" r="33921" b="13523"/>
          <a:stretch/>
        </p:blipFill>
        <p:spPr bwMode="auto">
          <a:xfrm>
            <a:off x="158932" y="565579"/>
            <a:ext cx="5651261" cy="5606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7" name="Picture 46" descr="UMSL CEEE Logo.png"/>
          <p:cNvPicPr>
            <a:picLocks/>
          </p:cNvPicPr>
          <p:nvPr/>
        </p:nvPicPr>
        <p:blipFill>
          <a:blip r:embed="rId2" cstate="print"/>
          <a:stretch>
            <a:fillRect/>
          </a:stretch>
        </p:blipFill>
        <p:spPr>
          <a:xfrm>
            <a:off x="6286500" y="56879"/>
            <a:ext cx="2777033" cy="295852"/>
          </a:xfrm>
          <a:prstGeom prst="rect">
            <a:avLst/>
          </a:prstGeom>
          <a:solidFill>
            <a:scrgbClr r="0" g="0" b="0">
              <a:alpha val="0"/>
            </a:scrgbClr>
          </a:solidFill>
        </p:spPr>
      </p:pic>
      <p:sp>
        <p:nvSpPr>
          <p:cNvPr id="48" name="Freeform 47"/>
          <p:cNvSpPr/>
          <p:nvPr/>
        </p:nvSpPr>
        <p:spPr>
          <a:xfrm>
            <a:off x="11658" y="6501"/>
            <a:ext cx="6187861" cy="391654"/>
          </a:xfrm>
          <a:custGeom>
            <a:avLst/>
            <a:gdLst/>
            <a:ahLst/>
            <a:cxnLst/>
            <a:rect l="0" t="0" r="0" b="0"/>
            <a:pathLst>
              <a:path w="6875401" h="612141">
                <a:moveTo>
                  <a:pt x="0" y="0"/>
                </a:moveTo>
                <a:lnTo>
                  <a:pt x="6875400" y="0"/>
                </a:lnTo>
                <a:lnTo>
                  <a:pt x="6875400" y="612140"/>
                </a:lnTo>
                <a:lnTo>
                  <a:pt x="0" y="612140"/>
                </a:lnTo>
                <a:close/>
              </a:path>
            </a:pathLst>
          </a:custGeom>
          <a:solidFill>
            <a:srgbClr val="981E32"/>
          </a:solidFill>
          <a:ln w="38100" cap="flat" cmpd="sng" algn="ctr">
            <a:solidFill>
              <a:srgbClr val="981E3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0072" tIns="35036" rIns="70072" bIns="35036" rtlCol="0" anchor="ctr"/>
          <a:lstStyle/>
          <a:p>
            <a:pPr algn="ctr"/>
            <a:endParaRPr lang="en-US"/>
          </a:p>
        </p:txBody>
      </p:sp>
      <p:sp>
        <p:nvSpPr>
          <p:cNvPr id="49" name="TextBox 48"/>
          <p:cNvSpPr txBox="1"/>
          <p:nvPr/>
        </p:nvSpPr>
        <p:spPr>
          <a:xfrm>
            <a:off x="137161" y="81256"/>
            <a:ext cx="5378280" cy="258060"/>
          </a:xfrm>
          <a:prstGeom prst="rect">
            <a:avLst/>
          </a:prstGeom>
          <a:noFill/>
        </p:spPr>
        <p:txBody>
          <a:bodyPr vert="horz" lIns="70072" tIns="35036" rIns="70072" bIns="35036" rtlCol="0">
            <a:spAutoFit/>
          </a:bodyPr>
          <a:lstStyle/>
          <a:p>
            <a:r>
              <a:rPr lang="en-US" sz="1200" b="1" dirty="0" smtClean="0">
                <a:solidFill>
                  <a:srgbClr val="FFFFFF"/>
                </a:solidFill>
                <a:latin typeface="Univers - 21"/>
              </a:rPr>
              <a:t>Graphical Analysis of Tax Incidence - Answer</a:t>
            </a:r>
            <a:endParaRPr lang="en-US" sz="1200" b="1" dirty="0">
              <a:solidFill>
                <a:srgbClr val="FFFFFF"/>
              </a:solidFill>
              <a:latin typeface="Univers - 21"/>
            </a:endParaRPr>
          </a:p>
        </p:txBody>
      </p:sp>
      <p:sp>
        <p:nvSpPr>
          <p:cNvPr id="61" name="TextBox 60"/>
          <p:cNvSpPr txBox="1"/>
          <p:nvPr/>
        </p:nvSpPr>
        <p:spPr>
          <a:xfrm>
            <a:off x="6320790" y="674425"/>
            <a:ext cx="2663190" cy="1301863"/>
          </a:xfrm>
          <a:prstGeom prst="rect">
            <a:avLst/>
          </a:prstGeom>
          <a:noFill/>
        </p:spPr>
        <p:txBody>
          <a:bodyPr vert="horz" lIns="70072" tIns="35036" rIns="70072" bIns="35036" rtlCol="0">
            <a:spAutoFit/>
          </a:bodyPr>
          <a:lstStyle/>
          <a:p>
            <a:pPr algn="r"/>
            <a:r>
              <a:rPr lang="en-US" sz="1600" dirty="0" smtClean="0">
                <a:solidFill>
                  <a:srgbClr val="000000"/>
                </a:solidFill>
                <a:latin typeface="Univers - 16"/>
              </a:rPr>
              <a:t>While the excise tax is officially imposed on producers, the tax burden may be shared between consumers and producers.</a:t>
            </a:r>
            <a:endParaRPr lang="en-US" sz="1600" dirty="0">
              <a:solidFill>
                <a:srgbClr val="000000"/>
              </a:solidFill>
              <a:latin typeface="Univers - 16"/>
            </a:endParaRPr>
          </a:p>
        </p:txBody>
      </p:sp>
      <p:sp>
        <p:nvSpPr>
          <p:cNvPr id="72" name="TextBox 71"/>
          <p:cNvSpPr txBox="1"/>
          <p:nvPr/>
        </p:nvSpPr>
        <p:spPr>
          <a:xfrm>
            <a:off x="6477000" y="2133600"/>
            <a:ext cx="2503170" cy="809420"/>
          </a:xfrm>
          <a:prstGeom prst="rect">
            <a:avLst/>
          </a:prstGeom>
          <a:noFill/>
        </p:spPr>
        <p:txBody>
          <a:bodyPr vert="horz" lIns="70072" tIns="35036" rIns="70072" bIns="35036" rtlCol="0">
            <a:spAutoFit/>
          </a:bodyPr>
          <a:lstStyle/>
          <a:p>
            <a:pPr algn="r"/>
            <a:r>
              <a:rPr lang="en-US" sz="1600" dirty="0" smtClean="0">
                <a:solidFill>
                  <a:srgbClr val="000000"/>
                </a:solidFill>
                <a:latin typeface="Univers - 16"/>
              </a:rPr>
              <a:t>Drag each tax burden area to the appropriate place in Graph 3</a:t>
            </a:r>
            <a:r>
              <a:rPr lang="en-US" sz="1200" dirty="0" smtClean="0">
                <a:solidFill>
                  <a:srgbClr val="000000"/>
                </a:solidFill>
                <a:latin typeface="Univers - 16"/>
              </a:rPr>
              <a:t>:</a:t>
            </a:r>
            <a:endParaRPr lang="en-US" sz="1200" dirty="0">
              <a:solidFill>
                <a:srgbClr val="000000"/>
              </a:solidFill>
              <a:latin typeface="Univers - 16"/>
            </a:endParaRPr>
          </a:p>
        </p:txBody>
      </p:sp>
      <p:sp>
        <p:nvSpPr>
          <p:cNvPr id="73" name="Freeform 72"/>
          <p:cNvSpPr/>
          <p:nvPr/>
        </p:nvSpPr>
        <p:spPr>
          <a:xfrm>
            <a:off x="6248400" y="3048000"/>
            <a:ext cx="2748345" cy="811179"/>
          </a:xfrm>
          <a:custGeom>
            <a:avLst/>
            <a:gdLst/>
            <a:ahLst/>
            <a:cxnLst/>
            <a:rect l="0" t="0" r="0" b="0"/>
            <a:pathLst>
              <a:path w="3053717" h="1267843">
                <a:moveTo>
                  <a:pt x="508889" y="0"/>
                </a:moveTo>
                <a:lnTo>
                  <a:pt x="2595372" y="0"/>
                </a:lnTo>
                <a:lnTo>
                  <a:pt x="2646554" y="4319"/>
                </a:lnTo>
                <a:lnTo>
                  <a:pt x="2737867" y="14732"/>
                </a:lnTo>
                <a:lnTo>
                  <a:pt x="2824608" y="35942"/>
                </a:lnTo>
                <a:lnTo>
                  <a:pt x="2865247" y="46356"/>
                </a:lnTo>
                <a:lnTo>
                  <a:pt x="2936748" y="76074"/>
                </a:lnTo>
                <a:lnTo>
                  <a:pt x="2987421" y="109856"/>
                </a:lnTo>
                <a:lnTo>
                  <a:pt x="3012948" y="128906"/>
                </a:lnTo>
                <a:lnTo>
                  <a:pt x="3038475" y="166879"/>
                </a:lnTo>
                <a:lnTo>
                  <a:pt x="3048509" y="188088"/>
                </a:lnTo>
                <a:lnTo>
                  <a:pt x="3048509" y="198501"/>
                </a:lnTo>
                <a:lnTo>
                  <a:pt x="3053716" y="211201"/>
                </a:lnTo>
                <a:lnTo>
                  <a:pt x="3053716" y="1056513"/>
                </a:lnTo>
                <a:lnTo>
                  <a:pt x="3048509" y="1067182"/>
                </a:lnTo>
                <a:lnTo>
                  <a:pt x="3048509" y="1077723"/>
                </a:lnTo>
                <a:lnTo>
                  <a:pt x="3038475" y="1098805"/>
                </a:lnTo>
                <a:lnTo>
                  <a:pt x="3012948" y="1136777"/>
                </a:lnTo>
                <a:lnTo>
                  <a:pt x="2962275" y="1172719"/>
                </a:lnTo>
                <a:lnTo>
                  <a:pt x="2936748" y="1189609"/>
                </a:lnTo>
                <a:lnTo>
                  <a:pt x="2865247" y="1219327"/>
                </a:lnTo>
                <a:lnTo>
                  <a:pt x="2783841" y="1240282"/>
                </a:lnTo>
                <a:lnTo>
                  <a:pt x="2737867" y="1250950"/>
                </a:lnTo>
                <a:lnTo>
                  <a:pt x="2646554" y="1261492"/>
                </a:lnTo>
                <a:lnTo>
                  <a:pt x="2595372" y="1265682"/>
                </a:lnTo>
                <a:lnTo>
                  <a:pt x="2570354" y="1265682"/>
                </a:lnTo>
                <a:lnTo>
                  <a:pt x="2544699" y="1267842"/>
                </a:lnTo>
                <a:lnTo>
                  <a:pt x="508889" y="1267842"/>
                </a:lnTo>
                <a:lnTo>
                  <a:pt x="478156" y="1265682"/>
                </a:lnTo>
                <a:lnTo>
                  <a:pt x="453009" y="1265682"/>
                </a:lnTo>
                <a:lnTo>
                  <a:pt x="401956" y="1261492"/>
                </a:lnTo>
                <a:lnTo>
                  <a:pt x="310516" y="1250950"/>
                </a:lnTo>
                <a:lnTo>
                  <a:pt x="223901" y="1229742"/>
                </a:lnTo>
                <a:lnTo>
                  <a:pt x="183134" y="1219327"/>
                </a:lnTo>
                <a:lnTo>
                  <a:pt x="112142" y="1189609"/>
                </a:lnTo>
                <a:lnTo>
                  <a:pt x="61087" y="1155827"/>
                </a:lnTo>
                <a:lnTo>
                  <a:pt x="35434" y="1136777"/>
                </a:lnTo>
                <a:lnTo>
                  <a:pt x="10414" y="1098805"/>
                </a:lnTo>
                <a:lnTo>
                  <a:pt x="0" y="1077723"/>
                </a:lnTo>
                <a:lnTo>
                  <a:pt x="0" y="188088"/>
                </a:lnTo>
                <a:lnTo>
                  <a:pt x="10414" y="166879"/>
                </a:lnTo>
                <a:lnTo>
                  <a:pt x="35434" y="128906"/>
                </a:lnTo>
                <a:lnTo>
                  <a:pt x="86614" y="92964"/>
                </a:lnTo>
                <a:lnTo>
                  <a:pt x="112142" y="76074"/>
                </a:lnTo>
                <a:lnTo>
                  <a:pt x="183134" y="46356"/>
                </a:lnTo>
                <a:lnTo>
                  <a:pt x="264669" y="25274"/>
                </a:lnTo>
                <a:lnTo>
                  <a:pt x="310516" y="14732"/>
                </a:lnTo>
                <a:lnTo>
                  <a:pt x="401956" y="4319"/>
                </a:lnTo>
                <a:lnTo>
                  <a:pt x="453009" y="0"/>
                </a:lnTo>
                <a:close/>
              </a:path>
            </a:pathLst>
          </a:custGeom>
          <a:solidFill>
            <a:schemeClr val="accent1">
              <a:alpha val="1000"/>
            </a:schemeClr>
          </a:soli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0072" tIns="35036" rIns="70072" bIns="35036" rtlCol="0" anchor="ctr"/>
          <a:lstStyle/>
          <a:p>
            <a:pPr algn="ctr"/>
            <a:endParaRPr lang="en-US"/>
          </a:p>
        </p:txBody>
      </p:sp>
      <p:sp>
        <p:nvSpPr>
          <p:cNvPr id="84" name="TextBox 83"/>
          <p:cNvSpPr txBox="1"/>
          <p:nvPr/>
        </p:nvSpPr>
        <p:spPr>
          <a:xfrm>
            <a:off x="6019800" y="4191000"/>
            <a:ext cx="2932557" cy="1548084"/>
          </a:xfrm>
          <a:prstGeom prst="rect">
            <a:avLst/>
          </a:prstGeom>
          <a:noFill/>
        </p:spPr>
        <p:txBody>
          <a:bodyPr vert="horz" wrap="square" lIns="70072" tIns="35036" rIns="70072" bIns="35036" rtlCol="0">
            <a:spAutoFit/>
          </a:bodyPr>
          <a:lstStyle/>
          <a:p>
            <a:pPr algn="r"/>
            <a:r>
              <a:rPr lang="en-US" sz="1600" dirty="0" smtClean="0">
                <a:solidFill>
                  <a:srgbClr val="000000"/>
                </a:solidFill>
                <a:latin typeface="Univers - 16"/>
              </a:rPr>
              <a:t>Calculate the tax revenue collected from the excise tax on soft drinks.</a:t>
            </a:r>
          </a:p>
          <a:p>
            <a:pPr algn="r"/>
            <a:endParaRPr lang="en-US" sz="1600" dirty="0" smtClean="0">
              <a:solidFill>
                <a:srgbClr val="000000"/>
              </a:solidFill>
              <a:latin typeface="Univers - 16"/>
            </a:endParaRPr>
          </a:p>
          <a:p>
            <a:pPr algn="r"/>
            <a:r>
              <a:rPr lang="en-US" sz="1600" dirty="0" smtClean="0">
                <a:solidFill>
                  <a:srgbClr val="000000"/>
                </a:solidFill>
                <a:latin typeface="Univers - 16"/>
              </a:rPr>
              <a:t>Tax Revenue=(t*QT)=(2*7)=14 billion cents</a:t>
            </a:r>
            <a:endParaRPr lang="en-US" sz="1600" b="1" baseline="-25000" dirty="0">
              <a:solidFill>
                <a:srgbClr val="000000"/>
              </a:solidFill>
              <a:latin typeface="Univers - 16"/>
            </a:endParaRPr>
          </a:p>
        </p:txBody>
      </p:sp>
      <p:sp>
        <p:nvSpPr>
          <p:cNvPr id="85" name="TextBox 84"/>
          <p:cNvSpPr txBox="1"/>
          <p:nvPr/>
        </p:nvSpPr>
        <p:spPr>
          <a:xfrm>
            <a:off x="304799" y="6204909"/>
            <a:ext cx="3429001" cy="378533"/>
          </a:xfrm>
          <a:prstGeom prst="rect">
            <a:avLst/>
          </a:prstGeom>
          <a:noFill/>
        </p:spPr>
        <p:txBody>
          <a:bodyPr vert="horz" wrap="square" lIns="70072" tIns="35036" rIns="70072" bIns="35036" rtlCol="0">
            <a:spAutoFit/>
          </a:bodyPr>
          <a:lstStyle/>
          <a:p>
            <a:r>
              <a:rPr lang="en-US" sz="1200" b="1" dirty="0" smtClean="0">
                <a:solidFill>
                  <a:srgbClr val="000000"/>
                </a:solidFill>
                <a:latin typeface="Univers - 16"/>
              </a:rPr>
              <a:t>Graph 3</a:t>
            </a:r>
          </a:p>
          <a:p>
            <a:r>
              <a:rPr lang="en-US" sz="1200" b="1" baseline="-25000" dirty="0" smtClean="0">
                <a:solidFill>
                  <a:srgbClr val="000000"/>
                </a:solidFill>
                <a:latin typeface="Univers - 16"/>
              </a:rPr>
              <a:t>Graph 3 represents the market for soft drinks with the excise tax.</a:t>
            </a:r>
            <a:endParaRPr lang="en-US" sz="1200" b="1" baseline="-25000" dirty="0">
              <a:solidFill>
                <a:srgbClr val="000000"/>
              </a:solidFill>
              <a:latin typeface="Univers - 16"/>
            </a:endParaRPr>
          </a:p>
        </p:txBody>
      </p:sp>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878" t="20943" r="33921" b="13496"/>
          <a:stretch/>
        </p:blipFill>
        <p:spPr bwMode="auto">
          <a:xfrm>
            <a:off x="169817" y="584694"/>
            <a:ext cx="5651261" cy="5620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UMSL CEEE Logo.png"/>
          <p:cNvPicPr>
            <a:picLocks/>
          </p:cNvPicPr>
          <p:nvPr/>
        </p:nvPicPr>
        <p:blipFill>
          <a:blip r:embed="rId2" cstate="print"/>
          <a:stretch>
            <a:fillRect/>
          </a:stretch>
        </p:blipFill>
        <p:spPr>
          <a:xfrm>
            <a:off x="6286500" y="56879"/>
            <a:ext cx="2777033" cy="295852"/>
          </a:xfrm>
          <a:prstGeom prst="rect">
            <a:avLst/>
          </a:prstGeom>
          <a:solidFill>
            <a:scrgbClr r="0" g="0" b="0">
              <a:alpha val="0"/>
            </a:scrgbClr>
          </a:solidFill>
        </p:spPr>
      </p:pic>
      <p:sp>
        <p:nvSpPr>
          <p:cNvPr id="3" name="Freeform 2"/>
          <p:cNvSpPr/>
          <p:nvPr/>
        </p:nvSpPr>
        <p:spPr>
          <a:xfrm>
            <a:off x="11658" y="6501"/>
            <a:ext cx="6187861" cy="391654"/>
          </a:xfrm>
          <a:custGeom>
            <a:avLst/>
            <a:gdLst/>
            <a:ahLst/>
            <a:cxnLst/>
            <a:rect l="0" t="0" r="0" b="0"/>
            <a:pathLst>
              <a:path w="6875401" h="612141">
                <a:moveTo>
                  <a:pt x="0" y="0"/>
                </a:moveTo>
                <a:lnTo>
                  <a:pt x="6875400" y="0"/>
                </a:lnTo>
                <a:lnTo>
                  <a:pt x="6875400" y="612140"/>
                </a:lnTo>
                <a:lnTo>
                  <a:pt x="0" y="612140"/>
                </a:lnTo>
                <a:close/>
              </a:path>
            </a:pathLst>
          </a:custGeom>
          <a:solidFill>
            <a:srgbClr val="981E32"/>
          </a:solidFill>
          <a:ln w="38100" cap="flat" cmpd="sng" algn="ctr">
            <a:solidFill>
              <a:srgbClr val="981E3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0072" tIns="35036" rIns="70072" bIns="35036" rtlCol="0" anchor="ctr"/>
          <a:lstStyle/>
          <a:p>
            <a:pPr algn="ctr"/>
            <a:endParaRPr lang="en-US"/>
          </a:p>
        </p:txBody>
      </p:sp>
      <p:sp>
        <p:nvSpPr>
          <p:cNvPr id="4" name="TextBox 3"/>
          <p:cNvSpPr txBox="1"/>
          <p:nvPr/>
        </p:nvSpPr>
        <p:spPr>
          <a:xfrm>
            <a:off x="137162" y="81256"/>
            <a:ext cx="2097429" cy="258060"/>
          </a:xfrm>
          <a:prstGeom prst="rect">
            <a:avLst/>
          </a:prstGeom>
          <a:noFill/>
        </p:spPr>
        <p:txBody>
          <a:bodyPr vert="horz" lIns="70072" tIns="35036" rIns="70072" bIns="35036" rtlCol="0">
            <a:spAutoFit/>
          </a:bodyPr>
          <a:lstStyle/>
          <a:p>
            <a:r>
              <a:rPr lang="en-US" sz="1200" b="1" dirty="0" smtClean="0">
                <a:solidFill>
                  <a:srgbClr val="FFFFFF"/>
                </a:solidFill>
                <a:latin typeface="Univers - 21"/>
              </a:rPr>
              <a:t>Deadweight Loss</a:t>
            </a:r>
            <a:endParaRPr lang="en-US" sz="1200" b="1" dirty="0">
              <a:solidFill>
                <a:srgbClr val="FFFFFF"/>
              </a:solidFill>
              <a:latin typeface="Univers - 21"/>
            </a:endParaRPr>
          </a:p>
        </p:txBody>
      </p:sp>
      <p:sp>
        <p:nvSpPr>
          <p:cNvPr id="5" name="TextBox 4"/>
          <p:cNvSpPr txBox="1"/>
          <p:nvPr/>
        </p:nvSpPr>
        <p:spPr>
          <a:xfrm>
            <a:off x="316954" y="903284"/>
            <a:ext cx="4307166" cy="4502739"/>
          </a:xfrm>
          <a:prstGeom prst="rect">
            <a:avLst/>
          </a:prstGeom>
          <a:noFill/>
        </p:spPr>
        <p:txBody>
          <a:bodyPr vert="horz" lIns="70072" tIns="35036" rIns="70072" bIns="35036" rtlCol="0">
            <a:spAutoFit/>
          </a:bodyPr>
          <a:lstStyle/>
          <a:p>
            <a:r>
              <a:rPr lang="en-US" sz="2400" b="1" dirty="0" smtClean="0">
                <a:solidFill>
                  <a:srgbClr val="000000"/>
                </a:solidFill>
                <a:latin typeface="Univers - 26"/>
              </a:rPr>
              <a:t>Deadweight Loss (DWL)</a:t>
            </a:r>
            <a:r>
              <a:rPr lang="en-US" sz="2400" dirty="0" smtClean="0">
                <a:solidFill>
                  <a:srgbClr val="000000"/>
                </a:solidFill>
                <a:latin typeface="Univers - 26"/>
              </a:rPr>
              <a:t> = the inefficiency caused by the loss of consumer and producer surplus from a policy or action</a:t>
            </a:r>
          </a:p>
          <a:p>
            <a:endParaRPr lang="en-US" sz="2400" dirty="0" smtClean="0">
              <a:solidFill>
                <a:srgbClr val="000000"/>
              </a:solidFill>
              <a:latin typeface="Univers - 26"/>
            </a:endParaRPr>
          </a:p>
          <a:p>
            <a:r>
              <a:rPr lang="en-US" sz="2400" dirty="0" smtClean="0">
                <a:solidFill>
                  <a:srgbClr val="000000"/>
                </a:solidFill>
                <a:latin typeface="Univers - 26"/>
              </a:rPr>
              <a:t>An excise tax causes a loss of both consumer surplus and producer surplus.  Surplus is reduced when consumers and producers pay some of the tax.</a:t>
            </a:r>
            <a:endParaRPr lang="en-US" sz="2400" dirty="0">
              <a:solidFill>
                <a:srgbClr val="000000"/>
              </a:solidFill>
              <a:latin typeface="Univers - 26"/>
            </a:endParaRPr>
          </a:p>
        </p:txBody>
      </p:sp>
      <p:pic>
        <p:nvPicPr>
          <p:cNvPr id="6" name="Picture 5" descr="clipboard(1).png"/>
          <p:cNvPicPr>
            <a:picLocks/>
          </p:cNvPicPr>
          <p:nvPr/>
        </p:nvPicPr>
        <p:blipFill>
          <a:blip r:embed="rId3" cstate="print"/>
          <a:stretch>
            <a:fillRect/>
          </a:stretch>
        </p:blipFill>
        <p:spPr>
          <a:xfrm rot="5400000">
            <a:off x="5250206" y="267729"/>
            <a:ext cx="3079112" cy="4331284"/>
          </a:xfrm>
          <a:prstGeom prst="rect">
            <a:avLst/>
          </a:prstGeom>
          <a:solidFill>
            <a:scrgbClr r="0" g="0" b="0">
              <a:alpha val="0"/>
            </a:scrgbClr>
          </a:solidFill>
        </p:spPr>
      </p:pic>
      <p:sp>
        <p:nvSpPr>
          <p:cNvPr id="7" name="TextBox 6"/>
          <p:cNvSpPr txBox="1"/>
          <p:nvPr/>
        </p:nvSpPr>
        <p:spPr>
          <a:xfrm rot="19795140">
            <a:off x="7120892" y="2984290"/>
            <a:ext cx="477062" cy="270819"/>
          </a:xfrm>
          <a:prstGeom prst="rect">
            <a:avLst/>
          </a:prstGeom>
          <a:noFill/>
        </p:spPr>
        <p:txBody>
          <a:bodyPr vert="horz" lIns="70072" tIns="35036" rIns="70072" bIns="35036" rtlCol="0">
            <a:spAutoFit/>
          </a:bodyPr>
          <a:lstStyle/>
          <a:p>
            <a:r>
              <a:rPr lang="en-US" sz="1300" dirty="0" smtClean="0">
                <a:solidFill>
                  <a:srgbClr val="981E32"/>
                </a:solidFill>
                <a:latin typeface="Univers - 23"/>
              </a:rPr>
              <a:t>CS</a:t>
            </a:r>
            <a:endParaRPr lang="en-US" sz="1300" dirty="0">
              <a:solidFill>
                <a:srgbClr val="981E32"/>
              </a:solidFill>
              <a:latin typeface="Univers - 23"/>
            </a:endParaRPr>
          </a:p>
        </p:txBody>
      </p:sp>
      <p:pic>
        <p:nvPicPr>
          <p:cNvPr id="8" name="Picture 7" descr="temp.png"/>
          <p:cNvPicPr>
            <a:picLocks/>
          </p:cNvPicPr>
          <p:nvPr/>
        </p:nvPicPr>
        <p:blipFill>
          <a:blip r:embed="rId4" cstate="print"/>
          <a:stretch>
            <a:fillRect/>
          </a:stretch>
        </p:blipFill>
        <p:spPr>
          <a:xfrm rot="6630000">
            <a:off x="4210076" y="665883"/>
            <a:ext cx="3079112" cy="4331284"/>
          </a:xfrm>
          <a:prstGeom prst="rect">
            <a:avLst/>
          </a:prstGeom>
          <a:solidFill>
            <a:scrgbClr r="0" g="0" b="0">
              <a:alpha val="0"/>
            </a:scrgbClr>
          </a:solidFill>
        </p:spPr>
      </p:pic>
      <p:sp>
        <p:nvSpPr>
          <p:cNvPr id="9" name="TextBox 8"/>
          <p:cNvSpPr txBox="1"/>
          <p:nvPr/>
        </p:nvSpPr>
        <p:spPr>
          <a:xfrm rot="21140760">
            <a:off x="5703572" y="3469053"/>
            <a:ext cx="457163" cy="286208"/>
          </a:xfrm>
          <a:prstGeom prst="rect">
            <a:avLst/>
          </a:prstGeom>
          <a:noFill/>
        </p:spPr>
        <p:txBody>
          <a:bodyPr vert="horz" lIns="70072" tIns="35036" rIns="70072" bIns="35036" rtlCol="0">
            <a:spAutoFit/>
          </a:bodyPr>
          <a:lstStyle/>
          <a:p>
            <a:r>
              <a:rPr lang="en-US" dirty="0" smtClean="0">
                <a:solidFill>
                  <a:srgbClr val="981E32"/>
                </a:solidFill>
                <a:latin typeface="Univers - 24"/>
              </a:rPr>
              <a:t>PS</a:t>
            </a:r>
            <a:endParaRPr lang="en-US" dirty="0">
              <a:solidFill>
                <a:srgbClr val="981E32"/>
              </a:solidFill>
              <a:latin typeface="Univers - 24"/>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7" name="Picture 46" descr="UMSL CEEE Logo.png"/>
          <p:cNvPicPr>
            <a:picLocks/>
          </p:cNvPicPr>
          <p:nvPr/>
        </p:nvPicPr>
        <p:blipFill>
          <a:blip r:embed="rId3" cstate="print"/>
          <a:stretch>
            <a:fillRect/>
          </a:stretch>
        </p:blipFill>
        <p:spPr>
          <a:xfrm>
            <a:off x="6286500" y="56879"/>
            <a:ext cx="2777033" cy="295852"/>
          </a:xfrm>
          <a:prstGeom prst="rect">
            <a:avLst/>
          </a:prstGeom>
          <a:solidFill>
            <a:scrgbClr r="0" g="0" b="0">
              <a:alpha val="0"/>
            </a:scrgbClr>
          </a:solidFill>
        </p:spPr>
      </p:pic>
      <p:sp>
        <p:nvSpPr>
          <p:cNvPr id="48" name="Freeform 47"/>
          <p:cNvSpPr/>
          <p:nvPr/>
        </p:nvSpPr>
        <p:spPr>
          <a:xfrm>
            <a:off x="11658" y="6501"/>
            <a:ext cx="6187861" cy="391654"/>
          </a:xfrm>
          <a:custGeom>
            <a:avLst/>
            <a:gdLst/>
            <a:ahLst/>
            <a:cxnLst/>
            <a:rect l="0" t="0" r="0" b="0"/>
            <a:pathLst>
              <a:path w="6875401" h="612141">
                <a:moveTo>
                  <a:pt x="0" y="0"/>
                </a:moveTo>
                <a:lnTo>
                  <a:pt x="6875400" y="0"/>
                </a:lnTo>
                <a:lnTo>
                  <a:pt x="6875400" y="612140"/>
                </a:lnTo>
                <a:lnTo>
                  <a:pt x="0" y="612140"/>
                </a:lnTo>
                <a:close/>
              </a:path>
            </a:pathLst>
          </a:custGeom>
          <a:solidFill>
            <a:srgbClr val="981E32"/>
          </a:solidFill>
          <a:ln w="38100" cap="flat" cmpd="sng" algn="ctr">
            <a:solidFill>
              <a:srgbClr val="981E3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0072" tIns="35036" rIns="70072" bIns="35036" rtlCol="0" anchor="ctr"/>
          <a:lstStyle/>
          <a:p>
            <a:pPr algn="ctr"/>
            <a:endParaRPr lang="en-US"/>
          </a:p>
        </p:txBody>
      </p:sp>
      <p:sp>
        <p:nvSpPr>
          <p:cNvPr id="49" name="TextBox 48"/>
          <p:cNvSpPr txBox="1"/>
          <p:nvPr/>
        </p:nvSpPr>
        <p:spPr>
          <a:xfrm>
            <a:off x="137160" y="81256"/>
            <a:ext cx="4706516" cy="258060"/>
          </a:xfrm>
          <a:prstGeom prst="rect">
            <a:avLst/>
          </a:prstGeom>
          <a:noFill/>
        </p:spPr>
        <p:txBody>
          <a:bodyPr vert="horz" lIns="70072" tIns="35036" rIns="70072" bIns="35036" rtlCol="0">
            <a:spAutoFit/>
          </a:bodyPr>
          <a:lstStyle/>
          <a:p>
            <a:r>
              <a:rPr lang="en-US" sz="1200" b="1" dirty="0" smtClean="0">
                <a:solidFill>
                  <a:srgbClr val="FFFFFF"/>
                </a:solidFill>
                <a:latin typeface="Univers - 21"/>
              </a:rPr>
              <a:t>Graphical Analysis of Deadweight Loss </a:t>
            </a:r>
            <a:endParaRPr lang="en-US" sz="1200" b="1" dirty="0">
              <a:solidFill>
                <a:srgbClr val="FFFFFF"/>
              </a:solidFill>
              <a:latin typeface="Univers - 21"/>
            </a:endParaRPr>
          </a:p>
        </p:txBody>
      </p:sp>
      <p:sp>
        <p:nvSpPr>
          <p:cNvPr id="88" name="TextBox 87"/>
          <p:cNvSpPr txBox="1"/>
          <p:nvPr/>
        </p:nvSpPr>
        <p:spPr>
          <a:xfrm>
            <a:off x="304799" y="6204909"/>
            <a:ext cx="3733801" cy="747865"/>
          </a:xfrm>
          <a:prstGeom prst="rect">
            <a:avLst/>
          </a:prstGeom>
          <a:noFill/>
        </p:spPr>
        <p:txBody>
          <a:bodyPr vert="horz" wrap="square" lIns="70072" tIns="35036" rIns="70072" bIns="35036" rtlCol="0">
            <a:spAutoFit/>
          </a:bodyPr>
          <a:lstStyle/>
          <a:p>
            <a:r>
              <a:rPr lang="en-US" sz="1200" b="1" dirty="0" smtClean="0">
                <a:solidFill>
                  <a:srgbClr val="000000"/>
                </a:solidFill>
                <a:latin typeface="Univers - 16"/>
              </a:rPr>
              <a:t>Graph 4</a:t>
            </a:r>
          </a:p>
          <a:p>
            <a:r>
              <a:rPr lang="en-US" sz="1200" b="1" baseline="-25000" dirty="0">
                <a:solidFill>
                  <a:srgbClr val="000000"/>
                </a:solidFill>
                <a:latin typeface="Univers - 16"/>
              </a:rPr>
              <a:t>Graph </a:t>
            </a:r>
            <a:r>
              <a:rPr lang="en-US" sz="1200" b="1" baseline="-25000" dirty="0" smtClean="0">
                <a:solidFill>
                  <a:srgbClr val="000000"/>
                </a:solidFill>
                <a:latin typeface="Univers - 16"/>
              </a:rPr>
              <a:t>4 shows </a:t>
            </a:r>
            <a:r>
              <a:rPr lang="en-US" sz="1200" b="1" baseline="-25000" dirty="0">
                <a:solidFill>
                  <a:srgbClr val="000000"/>
                </a:solidFill>
                <a:latin typeface="Univers - 16"/>
              </a:rPr>
              <a:t>the </a:t>
            </a:r>
            <a:r>
              <a:rPr lang="en-US" sz="1200" b="1" baseline="-25000" dirty="0" smtClean="0">
                <a:solidFill>
                  <a:srgbClr val="000000"/>
                </a:solidFill>
                <a:latin typeface="Univers - 16"/>
              </a:rPr>
              <a:t>deadweight loss caused by excise tax on soft drinks.</a:t>
            </a:r>
            <a:endParaRPr lang="en-US" sz="1200" b="1" baseline="-25000" dirty="0">
              <a:solidFill>
                <a:srgbClr val="000000"/>
              </a:solidFill>
              <a:latin typeface="Univers - 16"/>
            </a:endParaRPr>
          </a:p>
          <a:p>
            <a:endParaRPr lang="en-US" sz="1200" b="1" dirty="0" smtClean="0">
              <a:solidFill>
                <a:srgbClr val="000000"/>
              </a:solidFill>
              <a:latin typeface="Univers - 16"/>
            </a:endParaRPr>
          </a:p>
          <a:p>
            <a:endParaRPr lang="en-US" sz="1200" b="1" dirty="0" smtClean="0">
              <a:solidFill>
                <a:srgbClr val="000000"/>
              </a:solidFill>
              <a:latin typeface="Univers - 16"/>
            </a:endParaRPr>
          </a:p>
        </p:txBody>
      </p:sp>
      <p:pic>
        <p:nvPicPr>
          <p:cNvPr id="717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122" t="21073" r="8455" b="13756"/>
          <a:stretch/>
        </p:blipFill>
        <p:spPr bwMode="auto">
          <a:xfrm>
            <a:off x="137161" y="533401"/>
            <a:ext cx="8822622"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7" name="Picture 46" descr="UMSL CEEE Logo.png"/>
          <p:cNvPicPr>
            <a:picLocks/>
          </p:cNvPicPr>
          <p:nvPr/>
        </p:nvPicPr>
        <p:blipFill>
          <a:blip r:embed="rId2" cstate="print"/>
          <a:stretch>
            <a:fillRect/>
          </a:stretch>
        </p:blipFill>
        <p:spPr>
          <a:xfrm>
            <a:off x="6286500" y="56879"/>
            <a:ext cx="2777033" cy="295852"/>
          </a:xfrm>
          <a:prstGeom prst="rect">
            <a:avLst/>
          </a:prstGeom>
          <a:solidFill>
            <a:scrgbClr r="0" g="0" b="0">
              <a:alpha val="0"/>
            </a:scrgbClr>
          </a:solidFill>
        </p:spPr>
      </p:pic>
      <p:sp>
        <p:nvSpPr>
          <p:cNvPr id="48" name="Freeform 47"/>
          <p:cNvSpPr/>
          <p:nvPr/>
        </p:nvSpPr>
        <p:spPr>
          <a:xfrm>
            <a:off x="11658" y="6501"/>
            <a:ext cx="6187861" cy="391654"/>
          </a:xfrm>
          <a:custGeom>
            <a:avLst/>
            <a:gdLst/>
            <a:ahLst/>
            <a:cxnLst/>
            <a:rect l="0" t="0" r="0" b="0"/>
            <a:pathLst>
              <a:path w="6875401" h="612141">
                <a:moveTo>
                  <a:pt x="0" y="0"/>
                </a:moveTo>
                <a:lnTo>
                  <a:pt x="6875400" y="0"/>
                </a:lnTo>
                <a:lnTo>
                  <a:pt x="6875400" y="612140"/>
                </a:lnTo>
                <a:lnTo>
                  <a:pt x="0" y="612140"/>
                </a:lnTo>
                <a:close/>
              </a:path>
            </a:pathLst>
          </a:custGeom>
          <a:solidFill>
            <a:srgbClr val="981E32"/>
          </a:solidFill>
          <a:ln w="38100" cap="flat" cmpd="sng" algn="ctr">
            <a:solidFill>
              <a:srgbClr val="981E3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0072" tIns="35036" rIns="70072" bIns="35036" rtlCol="0" anchor="ctr"/>
          <a:lstStyle/>
          <a:p>
            <a:pPr algn="ctr"/>
            <a:endParaRPr lang="en-US"/>
          </a:p>
        </p:txBody>
      </p:sp>
      <p:sp>
        <p:nvSpPr>
          <p:cNvPr id="49" name="TextBox 48"/>
          <p:cNvSpPr txBox="1"/>
          <p:nvPr/>
        </p:nvSpPr>
        <p:spPr>
          <a:xfrm>
            <a:off x="137162" y="81256"/>
            <a:ext cx="5014743" cy="258060"/>
          </a:xfrm>
          <a:prstGeom prst="rect">
            <a:avLst/>
          </a:prstGeom>
          <a:noFill/>
        </p:spPr>
        <p:txBody>
          <a:bodyPr vert="horz" lIns="70072" tIns="35036" rIns="70072" bIns="35036" rtlCol="0">
            <a:spAutoFit/>
          </a:bodyPr>
          <a:lstStyle/>
          <a:p>
            <a:r>
              <a:rPr lang="en-US" sz="1200" b="1" dirty="0" smtClean="0">
                <a:solidFill>
                  <a:srgbClr val="FFFFFF"/>
                </a:solidFill>
                <a:latin typeface="Univers - 21"/>
              </a:rPr>
              <a:t>Graphical Analysis of Less Elastic Demand</a:t>
            </a:r>
            <a:endParaRPr lang="en-US" sz="1200" b="1" dirty="0">
              <a:solidFill>
                <a:srgbClr val="FFFFFF"/>
              </a:solidFill>
              <a:latin typeface="Univers - 21"/>
            </a:endParaRPr>
          </a:p>
        </p:txBody>
      </p:sp>
      <p:sp>
        <p:nvSpPr>
          <p:cNvPr id="78" name="TextBox 77"/>
          <p:cNvSpPr txBox="1"/>
          <p:nvPr/>
        </p:nvSpPr>
        <p:spPr>
          <a:xfrm>
            <a:off x="304799" y="6204909"/>
            <a:ext cx="5486401" cy="809420"/>
          </a:xfrm>
          <a:prstGeom prst="rect">
            <a:avLst/>
          </a:prstGeom>
          <a:noFill/>
        </p:spPr>
        <p:txBody>
          <a:bodyPr vert="horz" wrap="square" lIns="70072" tIns="35036" rIns="70072" bIns="35036" rtlCol="0">
            <a:spAutoFit/>
          </a:bodyPr>
          <a:lstStyle/>
          <a:p>
            <a:r>
              <a:rPr lang="en-US" sz="1200" b="1" dirty="0" smtClean="0">
                <a:solidFill>
                  <a:srgbClr val="000000"/>
                </a:solidFill>
                <a:latin typeface="Univers - 16"/>
              </a:rPr>
              <a:t>Graph 5</a:t>
            </a:r>
          </a:p>
          <a:p>
            <a:r>
              <a:rPr lang="en-US" sz="1200" b="1" baseline="-25000" dirty="0">
                <a:solidFill>
                  <a:srgbClr val="000000"/>
                </a:solidFill>
                <a:latin typeface="Univers - 16"/>
              </a:rPr>
              <a:t>Graph </a:t>
            </a:r>
            <a:r>
              <a:rPr lang="en-US" sz="1200" b="1" baseline="-25000" dirty="0" smtClean="0">
                <a:solidFill>
                  <a:srgbClr val="000000"/>
                </a:solidFill>
                <a:latin typeface="Univers - 16"/>
              </a:rPr>
              <a:t>5 represents the market for soft drinks with the excise tax where demand is more inelastic than</a:t>
            </a:r>
            <a:r>
              <a:rPr lang="en-US" sz="1200" b="1" dirty="0" smtClean="0">
                <a:solidFill>
                  <a:srgbClr val="000000"/>
                </a:solidFill>
                <a:latin typeface="Univers - 16"/>
              </a:rPr>
              <a:t> </a:t>
            </a:r>
            <a:r>
              <a:rPr lang="en-US" sz="1200" b="1" baseline="-25000" dirty="0" smtClean="0">
                <a:solidFill>
                  <a:srgbClr val="000000"/>
                </a:solidFill>
                <a:latin typeface="Univers - 16"/>
              </a:rPr>
              <a:t>supply.</a:t>
            </a:r>
            <a:endParaRPr lang="en-US" sz="1200" b="1" baseline="-25000" dirty="0">
              <a:solidFill>
                <a:srgbClr val="000000"/>
              </a:solidFill>
              <a:latin typeface="Univers - 16"/>
            </a:endParaRPr>
          </a:p>
          <a:p>
            <a:endParaRPr lang="en-US" sz="1200" b="1" dirty="0" smtClean="0">
              <a:solidFill>
                <a:srgbClr val="000000"/>
              </a:solidFill>
              <a:latin typeface="Univers - 16"/>
            </a:endParaRPr>
          </a:p>
          <a:p>
            <a:endParaRPr lang="en-US" sz="1200" b="1" dirty="0" smtClean="0">
              <a:solidFill>
                <a:srgbClr val="000000"/>
              </a:solidFill>
              <a:latin typeface="Univers - 16"/>
            </a:endParaRPr>
          </a:p>
        </p:txBody>
      </p:sp>
      <p:pic>
        <p:nvPicPr>
          <p:cNvPr id="819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877" t="21057" r="8050" b="12898"/>
          <a:stretch/>
        </p:blipFill>
        <p:spPr bwMode="auto">
          <a:xfrm>
            <a:off x="148725" y="533400"/>
            <a:ext cx="8914808"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7" name="Picture 46" descr="UMSL CEEE Logo.png"/>
          <p:cNvPicPr>
            <a:picLocks/>
          </p:cNvPicPr>
          <p:nvPr/>
        </p:nvPicPr>
        <p:blipFill>
          <a:blip r:embed="rId2" cstate="print"/>
          <a:stretch>
            <a:fillRect/>
          </a:stretch>
        </p:blipFill>
        <p:spPr>
          <a:xfrm>
            <a:off x="6286500" y="56879"/>
            <a:ext cx="2777033" cy="295852"/>
          </a:xfrm>
          <a:prstGeom prst="rect">
            <a:avLst/>
          </a:prstGeom>
          <a:solidFill>
            <a:scrgbClr r="0" g="0" b="0">
              <a:alpha val="0"/>
            </a:scrgbClr>
          </a:solidFill>
        </p:spPr>
      </p:pic>
      <p:sp>
        <p:nvSpPr>
          <p:cNvPr id="48" name="Freeform 47"/>
          <p:cNvSpPr/>
          <p:nvPr/>
        </p:nvSpPr>
        <p:spPr>
          <a:xfrm>
            <a:off x="11658" y="6501"/>
            <a:ext cx="6187861" cy="391654"/>
          </a:xfrm>
          <a:custGeom>
            <a:avLst/>
            <a:gdLst/>
            <a:ahLst/>
            <a:cxnLst/>
            <a:rect l="0" t="0" r="0" b="0"/>
            <a:pathLst>
              <a:path w="6875401" h="612141">
                <a:moveTo>
                  <a:pt x="0" y="0"/>
                </a:moveTo>
                <a:lnTo>
                  <a:pt x="6875400" y="0"/>
                </a:lnTo>
                <a:lnTo>
                  <a:pt x="6875400" y="612140"/>
                </a:lnTo>
                <a:lnTo>
                  <a:pt x="0" y="612140"/>
                </a:lnTo>
                <a:close/>
              </a:path>
            </a:pathLst>
          </a:custGeom>
          <a:solidFill>
            <a:srgbClr val="981E32"/>
          </a:solidFill>
          <a:ln w="38100" cap="flat" cmpd="sng" algn="ctr">
            <a:solidFill>
              <a:srgbClr val="981E3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0072" tIns="35036" rIns="70072" bIns="35036" rtlCol="0" anchor="ctr"/>
          <a:lstStyle/>
          <a:p>
            <a:pPr algn="ctr"/>
            <a:endParaRPr lang="en-US"/>
          </a:p>
        </p:txBody>
      </p:sp>
      <p:sp>
        <p:nvSpPr>
          <p:cNvPr id="49" name="TextBox 48"/>
          <p:cNvSpPr txBox="1"/>
          <p:nvPr/>
        </p:nvSpPr>
        <p:spPr>
          <a:xfrm>
            <a:off x="137160" y="81256"/>
            <a:ext cx="5999364" cy="258060"/>
          </a:xfrm>
          <a:prstGeom prst="rect">
            <a:avLst/>
          </a:prstGeom>
          <a:noFill/>
        </p:spPr>
        <p:txBody>
          <a:bodyPr vert="horz" lIns="70072" tIns="35036" rIns="70072" bIns="35036" rtlCol="0">
            <a:spAutoFit/>
          </a:bodyPr>
          <a:lstStyle/>
          <a:p>
            <a:r>
              <a:rPr lang="en-US" sz="1200" b="1" dirty="0" smtClean="0">
                <a:solidFill>
                  <a:srgbClr val="FFFFFF"/>
                </a:solidFill>
                <a:latin typeface="Univers - 21"/>
              </a:rPr>
              <a:t>Graphical Analysis of Impact of Elasticity - Answer</a:t>
            </a:r>
            <a:endParaRPr lang="en-US" sz="1200" b="1" dirty="0">
              <a:solidFill>
                <a:srgbClr val="FFFFFF"/>
              </a:solidFill>
              <a:latin typeface="Univers - 21"/>
            </a:endParaRPr>
          </a:p>
        </p:txBody>
      </p:sp>
      <p:sp>
        <p:nvSpPr>
          <p:cNvPr id="77" name="TextBox 76"/>
          <p:cNvSpPr txBox="1"/>
          <p:nvPr/>
        </p:nvSpPr>
        <p:spPr>
          <a:xfrm>
            <a:off x="304799" y="6204909"/>
            <a:ext cx="5486401" cy="809420"/>
          </a:xfrm>
          <a:prstGeom prst="rect">
            <a:avLst/>
          </a:prstGeom>
          <a:noFill/>
        </p:spPr>
        <p:txBody>
          <a:bodyPr vert="horz" wrap="square" lIns="70072" tIns="35036" rIns="70072" bIns="35036" rtlCol="0">
            <a:spAutoFit/>
          </a:bodyPr>
          <a:lstStyle/>
          <a:p>
            <a:r>
              <a:rPr lang="en-US" sz="1200" b="1" dirty="0" smtClean="0">
                <a:solidFill>
                  <a:srgbClr val="000000"/>
                </a:solidFill>
                <a:latin typeface="Univers - 16"/>
              </a:rPr>
              <a:t>Graph 5</a:t>
            </a:r>
          </a:p>
          <a:p>
            <a:r>
              <a:rPr lang="en-US" sz="1200" b="1" baseline="-25000" dirty="0">
                <a:solidFill>
                  <a:srgbClr val="000000"/>
                </a:solidFill>
                <a:latin typeface="Univers - 16"/>
              </a:rPr>
              <a:t>Graph </a:t>
            </a:r>
            <a:r>
              <a:rPr lang="en-US" sz="1200" b="1" baseline="-25000" dirty="0" smtClean="0">
                <a:solidFill>
                  <a:srgbClr val="000000"/>
                </a:solidFill>
                <a:latin typeface="Univers - 16"/>
              </a:rPr>
              <a:t>5 represents the market for soft drinks with the excise tax where demand is more inelastic than</a:t>
            </a:r>
            <a:r>
              <a:rPr lang="en-US" sz="1200" b="1" dirty="0" smtClean="0">
                <a:solidFill>
                  <a:srgbClr val="000000"/>
                </a:solidFill>
                <a:latin typeface="Univers - 16"/>
              </a:rPr>
              <a:t> </a:t>
            </a:r>
            <a:r>
              <a:rPr lang="en-US" sz="1200" b="1" baseline="-25000" dirty="0" smtClean="0">
                <a:solidFill>
                  <a:srgbClr val="000000"/>
                </a:solidFill>
                <a:latin typeface="Univers - 16"/>
              </a:rPr>
              <a:t>supply.</a:t>
            </a:r>
            <a:endParaRPr lang="en-US" sz="1200" b="1" baseline="-25000" dirty="0">
              <a:solidFill>
                <a:srgbClr val="000000"/>
              </a:solidFill>
              <a:latin typeface="Univers - 16"/>
            </a:endParaRPr>
          </a:p>
          <a:p>
            <a:endParaRPr lang="en-US" sz="1200" b="1" dirty="0" smtClean="0">
              <a:solidFill>
                <a:srgbClr val="000000"/>
              </a:solidFill>
              <a:latin typeface="Univers - 16"/>
            </a:endParaRPr>
          </a:p>
          <a:p>
            <a:endParaRPr lang="en-US" sz="1200" b="1" dirty="0" smtClean="0">
              <a:solidFill>
                <a:srgbClr val="000000"/>
              </a:solidFill>
              <a:latin typeface="Univers - 16"/>
            </a:endParaRPr>
          </a:p>
        </p:txBody>
      </p:sp>
      <p:pic>
        <p:nvPicPr>
          <p:cNvPr id="921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796" t="21073" r="8212" b="12715"/>
          <a:stretch/>
        </p:blipFill>
        <p:spPr bwMode="auto">
          <a:xfrm>
            <a:off x="80145" y="547255"/>
            <a:ext cx="9005159" cy="5562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buNone/>
            </a:pPr>
            <a:r>
              <a:rPr lang="en-US" dirty="0"/>
              <a:t>Who ultimately bears the economic burden of the tax is not so </a:t>
            </a:r>
            <a:r>
              <a:rPr lang="en-US" dirty="0" smtClean="0"/>
              <a:t>obvious</a:t>
            </a:r>
          </a:p>
          <a:p>
            <a:pPr marL="0" indent="0">
              <a:buNone/>
            </a:pPr>
            <a:endParaRPr lang="en-US" dirty="0"/>
          </a:p>
          <a:p>
            <a:pPr marL="0" indent="0">
              <a:buNone/>
            </a:pPr>
            <a:r>
              <a:rPr lang="en-US" dirty="0" smtClean="0"/>
              <a:t>Economic burden of the tax </a:t>
            </a:r>
            <a:r>
              <a:rPr lang="en-US" dirty="0"/>
              <a:t>r</a:t>
            </a:r>
            <a:r>
              <a:rPr lang="en-US" dirty="0" smtClean="0"/>
              <a:t>eflects </a:t>
            </a:r>
            <a:r>
              <a:rPr lang="en-US" dirty="0"/>
              <a:t>e</a:t>
            </a:r>
            <a:r>
              <a:rPr lang="en-US" dirty="0" smtClean="0"/>
              <a:t>quity of the tax</a:t>
            </a:r>
          </a:p>
          <a:p>
            <a:pPr marL="0" indent="0" algn="ctr">
              <a:buNone/>
            </a:pPr>
            <a:endParaRPr lang="en-US" dirty="0"/>
          </a:p>
        </p:txBody>
      </p:sp>
    </p:spTree>
    <p:extLst>
      <p:ext uri="{BB962C8B-B14F-4D97-AF65-F5344CB8AC3E}">
        <p14:creationId xmlns:p14="http://schemas.microsoft.com/office/powerpoint/2010/main" val="3204365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7" name="Picture 46" descr="UMSL CEEE Logo.png"/>
          <p:cNvPicPr>
            <a:picLocks/>
          </p:cNvPicPr>
          <p:nvPr/>
        </p:nvPicPr>
        <p:blipFill>
          <a:blip r:embed="rId2" cstate="print"/>
          <a:stretch>
            <a:fillRect/>
          </a:stretch>
        </p:blipFill>
        <p:spPr>
          <a:xfrm>
            <a:off x="6286500" y="56879"/>
            <a:ext cx="2777033" cy="295852"/>
          </a:xfrm>
          <a:prstGeom prst="rect">
            <a:avLst/>
          </a:prstGeom>
          <a:solidFill>
            <a:scrgbClr r="0" g="0" b="0">
              <a:alpha val="0"/>
            </a:scrgbClr>
          </a:solidFill>
        </p:spPr>
      </p:pic>
      <p:sp>
        <p:nvSpPr>
          <p:cNvPr id="48" name="Freeform 47"/>
          <p:cNvSpPr/>
          <p:nvPr/>
        </p:nvSpPr>
        <p:spPr>
          <a:xfrm>
            <a:off x="11658" y="6501"/>
            <a:ext cx="6187861" cy="391654"/>
          </a:xfrm>
          <a:custGeom>
            <a:avLst/>
            <a:gdLst/>
            <a:ahLst/>
            <a:cxnLst/>
            <a:rect l="0" t="0" r="0" b="0"/>
            <a:pathLst>
              <a:path w="6875401" h="612141">
                <a:moveTo>
                  <a:pt x="0" y="0"/>
                </a:moveTo>
                <a:lnTo>
                  <a:pt x="6875400" y="0"/>
                </a:lnTo>
                <a:lnTo>
                  <a:pt x="6875400" y="612140"/>
                </a:lnTo>
                <a:lnTo>
                  <a:pt x="0" y="612140"/>
                </a:lnTo>
                <a:close/>
              </a:path>
            </a:pathLst>
          </a:custGeom>
          <a:solidFill>
            <a:srgbClr val="981E32"/>
          </a:solidFill>
          <a:ln w="38100" cap="flat" cmpd="sng" algn="ctr">
            <a:solidFill>
              <a:srgbClr val="981E3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0072" tIns="35036" rIns="70072" bIns="35036" rtlCol="0" anchor="ctr"/>
          <a:lstStyle/>
          <a:p>
            <a:pPr algn="ctr"/>
            <a:endParaRPr lang="en-US"/>
          </a:p>
        </p:txBody>
      </p:sp>
      <p:sp>
        <p:nvSpPr>
          <p:cNvPr id="49" name="TextBox 48"/>
          <p:cNvSpPr txBox="1"/>
          <p:nvPr/>
        </p:nvSpPr>
        <p:spPr>
          <a:xfrm>
            <a:off x="137160" y="81256"/>
            <a:ext cx="4949930" cy="258060"/>
          </a:xfrm>
          <a:prstGeom prst="rect">
            <a:avLst/>
          </a:prstGeom>
          <a:noFill/>
        </p:spPr>
        <p:txBody>
          <a:bodyPr vert="horz" lIns="70072" tIns="35036" rIns="70072" bIns="35036" rtlCol="0">
            <a:spAutoFit/>
          </a:bodyPr>
          <a:lstStyle/>
          <a:p>
            <a:r>
              <a:rPr lang="en-US" sz="1200" b="1" dirty="0" smtClean="0">
                <a:solidFill>
                  <a:srgbClr val="FFFFFF"/>
                </a:solidFill>
                <a:latin typeface="Univers - 21"/>
              </a:rPr>
              <a:t>More Inelastic Demand and Tax Incidence</a:t>
            </a:r>
            <a:endParaRPr lang="en-US" sz="1200" b="1" dirty="0">
              <a:solidFill>
                <a:srgbClr val="FFFFFF"/>
              </a:solidFill>
              <a:latin typeface="Univers - 21"/>
            </a:endParaRPr>
          </a:p>
        </p:txBody>
      </p:sp>
      <p:sp>
        <p:nvSpPr>
          <p:cNvPr id="82" name="Freeform 81"/>
          <p:cNvSpPr/>
          <p:nvPr/>
        </p:nvSpPr>
        <p:spPr>
          <a:xfrm>
            <a:off x="6671920" y="4664659"/>
            <a:ext cx="1785139" cy="264976"/>
          </a:xfrm>
          <a:custGeom>
            <a:avLst/>
            <a:gdLst/>
            <a:ahLst/>
            <a:cxnLst/>
            <a:rect l="0" t="0" r="0" b="0"/>
            <a:pathLst>
              <a:path w="1983488" h="414147">
                <a:moveTo>
                  <a:pt x="330582" y="0"/>
                </a:moveTo>
                <a:lnTo>
                  <a:pt x="1685799" y="0"/>
                </a:lnTo>
                <a:lnTo>
                  <a:pt x="1718946" y="1396"/>
                </a:lnTo>
                <a:lnTo>
                  <a:pt x="1778382" y="4826"/>
                </a:lnTo>
                <a:lnTo>
                  <a:pt x="1834642" y="11683"/>
                </a:lnTo>
                <a:lnTo>
                  <a:pt x="1861059" y="15113"/>
                </a:lnTo>
                <a:lnTo>
                  <a:pt x="1907413" y="24765"/>
                </a:lnTo>
                <a:lnTo>
                  <a:pt x="1940434" y="35814"/>
                </a:lnTo>
                <a:lnTo>
                  <a:pt x="1956943" y="42037"/>
                </a:lnTo>
                <a:lnTo>
                  <a:pt x="1973580" y="54482"/>
                </a:lnTo>
                <a:lnTo>
                  <a:pt x="1980058" y="61467"/>
                </a:lnTo>
                <a:lnTo>
                  <a:pt x="1980058" y="64769"/>
                </a:lnTo>
                <a:lnTo>
                  <a:pt x="1983487" y="68961"/>
                </a:lnTo>
                <a:lnTo>
                  <a:pt x="1983487" y="345058"/>
                </a:lnTo>
                <a:lnTo>
                  <a:pt x="1980058" y="348488"/>
                </a:lnTo>
                <a:lnTo>
                  <a:pt x="1980058" y="352043"/>
                </a:lnTo>
                <a:lnTo>
                  <a:pt x="1973580" y="358902"/>
                </a:lnTo>
                <a:lnTo>
                  <a:pt x="1956943" y="371220"/>
                </a:lnTo>
                <a:lnTo>
                  <a:pt x="1924050" y="383031"/>
                </a:lnTo>
                <a:lnTo>
                  <a:pt x="1907413" y="388492"/>
                </a:lnTo>
                <a:lnTo>
                  <a:pt x="1861059" y="398271"/>
                </a:lnTo>
                <a:lnTo>
                  <a:pt x="1808100" y="405129"/>
                </a:lnTo>
                <a:lnTo>
                  <a:pt x="1778382" y="408558"/>
                </a:lnTo>
                <a:lnTo>
                  <a:pt x="1718946" y="411988"/>
                </a:lnTo>
                <a:lnTo>
                  <a:pt x="1685799" y="413384"/>
                </a:lnTo>
                <a:lnTo>
                  <a:pt x="1669415" y="413384"/>
                </a:lnTo>
                <a:lnTo>
                  <a:pt x="1652905" y="414146"/>
                </a:lnTo>
                <a:lnTo>
                  <a:pt x="330582" y="414146"/>
                </a:lnTo>
                <a:lnTo>
                  <a:pt x="310642" y="413384"/>
                </a:lnTo>
                <a:lnTo>
                  <a:pt x="294260" y="413384"/>
                </a:lnTo>
                <a:lnTo>
                  <a:pt x="261113" y="411988"/>
                </a:lnTo>
                <a:lnTo>
                  <a:pt x="201676" y="408558"/>
                </a:lnTo>
                <a:lnTo>
                  <a:pt x="145415" y="401701"/>
                </a:lnTo>
                <a:lnTo>
                  <a:pt x="119000" y="398271"/>
                </a:lnTo>
                <a:lnTo>
                  <a:pt x="72899" y="388492"/>
                </a:lnTo>
                <a:lnTo>
                  <a:pt x="39751" y="377443"/>
                </a:lnTo>
                <a:lnTo>
                  <a:pt x="23114" y="371220"/>
                </a:lnTo>
                <a:lnTo>
                  <a:pt x="6732" y="358902"/>
                </a:lnTo>
                <a:lnTo>
                  <a:pt x="0" y="352043"/>
                </a:lnTo>
                <a:lnTo>
                  <a:pt x="0" y="61467"/>
                </a:lnTo>
                <a:lnTo>
                  <a:pt x="6732" y="54482"/>
                </a:lnTo>
                <a:lnTo>
                  <a:pt x="23114" y="42037"/>
                </a:lnTo>
                <a:lnTo>
                  <a:pt x="56262" y="30353"/>
                </a:lnTo>
                <a:lnTo>
                  <a:pt x="72899" y="24765"/>
                </a:lnTo>
                <a:lnTo>
                  <a:pt x="119000" y="15113"/>
                </a:lnTo>
                <a:lnTo>
                  <a:pt x="171959" y="8254"/>
                </a:lnTo>
                <a:lnTo>
                  <a:pt x="201676" y="4826"/>
                </a:lnTo>
                <a:lnTo>
                  <a:pt x="261113" y="1396"/>
                </a:lnTo>
                <a:lnTo>
                  <a:pt x="294260" y="0"/>
                </a:lnTo>
                <a:close/>
              </a:path>
            </a:pathLst>
          </a:custGeom>
          <a:solidFill>
            <a:srgbClr val="0000FF"/>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0072" tIns="35036" rIns="70072" bIns="35036" rtlCol="0" anchor="ctr"/>
          <a:lstStyle/>
          <a:p>
            <a:pPr algn="ctr"/>
            <a:endParaRPr lang="en-US"/>
          </a:p>
        </p:txBody>
      </p:sp>
      <p:sp>
        <p:nvSpPr>
          <p:cNvPr id="83" name="TextBox 82">
            <a:hlinkClick r:id="rId3" action="ppaction://hlinksldjump"/>
          </p:cNvPr>
          <p:cNvSpPr txBox="1"/>
          <p:nvPr/>
        </p:nvSpPr>
        <p:spPr>
          <a:xfrm>
            <a:off x="6800850" y="4729095"/>
            <a:ext cx="1550822" cy="214779"/>
          </a:xfrm>
          <a:prstGeom prst="rect">
            <a:avLst/>
          </a:prstGeom>
          <a:noFill/>
        </p:spPr>
        <p:txBody>
          <a:bodyPr vert="horz" lIns="70072" tIns="35036" rIns="70072" bIns="35036" rtlCol="0">
            <a:spAutoFit/>
          </a:bodyPr>
          <a:lstStyle/>
          <a:p>
            <a:pPr algn="ctr"/>
            <a:r>
              <a:rPr lang="en-US" sz="900" b="1" dirty="0" smtClean="0">
                <a:solidFill>
                  <a:srgbClr val="FFFFFF"/>
                </a:solidFill>
                <a:latin typeface="Arial - 16"/>
              </a:rPr>
              <a:t>Go to Graph 3</a:t>
            </a:r>
            <a:endParaRPr lang="en-US" sz="900" b="1" dirty="0">
              <a:solidFill>
                <a:srgbClr val="FFFFFF"/>
              </a:solidFill>
              <a:latin typeface="Arial - 16"/>
            </a:endParaRPr>
          </a:p>
        </p:txBody>
      </p:sp>
      <p:pic>
        <p:nvPicPr>
          <p:cNvPr id="1024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505" t="20813" r="10406" b="15967"/>
          <a:stretch/>
        </p:blipFill>
        <p:spPr bwMode="auto">
          <a:xfrm>
            <a:off x="131584" y="609600"/>
            <a:ext cx="8653346" cy="5419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5" name="TextBox 84"/>
          <p:cNvSpPr txBox="1"/>
          <p:nvPr/>
        </p:nvSpPr>
        <p:spPr>
          <a:xfrm>
            <a:off x="304799" y="6204909"/>
            <a:ext cx="5486401" cy="809420"/>
          </a:xfrm>
          <a:prstGeom prst="rect">
            <a:avLst/>
          </a:prstGeom>
          <a:noFill/>
        </p:spPr>
        <p:txBody>
          <a:bodyPr vert="horz" wrap="square" lIns="70072" tIns="35036" rIns="70072" bIns="35036" rtlCol="0">
            <a:spAutoFit/>
          </a:bodyPr>
          <a:lstStyle/>
          <a:p>
            <a:r>
              <a:rPr lang="en-US" sz="1200" b="1" dirty="0" smtClean="0">
                <a:solidFill>
                  <a:srgbClr val="000000"/>
                </a:solidFill>
                <a:latin typeface="Univers - 16"/>
              </a:rPr>
              <a:t>Graph 6</a:t>
            </a:r>
          </a:p>
          <a:p>
            <a:r>
              <a:rPr lang="en-US" sz="1200" b="1" baseline="-25000" dirty="0">
                <a:solidFill>
                  <a:srgbClr val="000000"/>
                </a:solidFill>
                <a:latin typeface="Univers - 16"/>
              </a:rPr>
              <a:t>Graph 6</a:t>
            </a:r>
            <a:r>
              <a:rPr lang="en-US" sz="1200" b="1" baseline="-25000" dirty="0" smtClean="0">
                <a:solidFill>
                  <a:srgbClr val="000000"/>
                </a:solidFill>
                <a:latin typeface="Univers - 16"/>
              </a:rPr>
              <a:t> represents the market for soft drinks with the excise tax where demand is more inelastic than</a:t>
            </a:r>
            <a:r>
              <a:rPr lang="en-US" sz="1200" b="1" dirty="0" smtClean="0">
                <a:solidFill>
                  <a:srgbClr val="000000"/>
                </a:solidFill>
                <a:latin typeface="Univers - 16"/>
              </a:rPr>
              <a:t> </a:t>
            </a:r>
            <a:r>
              <a:rPr lang="en-US" sz="1200" b="1" baseline="-25000" dirty="0" smtClean="0">
                <a:solidFill>
                  <a:srgbClr val="000000"/>
                </a:solidFill>
                <a:latin typeface="Univers - 16"/>
              </a:rPr>
              <a:t>supply.</a:t>
            </a:r>
            <a:endParaRPr lang="en-US" sz="1200" b="1" baseline="-25000" dirty="0">
              <a:solidFill>
                <a:srgbClr val="000000"/>
              </a:solidFill>
              <a:latin typeface="Univers - 16"/>
            </a:endParaRPr>
          </a:p>
          <a:p>
            <a:endParaRPr lang="en-US" sz="1200" b="1" dirty="0" smtClean="0">
              <a:solidFill>
                <a:srgbClr val="000000"/>
              </a:solidFill>
              <a:latin typeface="Univers - 16"/>
            </a:endParaRPr>
          </a:p>
          <a:p>
            <a:endParaRPr lang="en-US" sz="1200" b="1" dirty="0" smtClean="0">
              <a:solidFill>
                <a:srgbClr val="000000"/>
              </a:solidFill>
              <a:latin typeface="Univers - 16"/>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7" name="Picture 46" descr="UMSL CEEE Logo.png"/>
          <p:cNvPicPr>
            <a:picLocks/>
          </p:cNvPicPr>
          <p:nvPr/>
        </p:nvPicPr>
        <p:blipFill>
          <a:blip r:embed="rId2" cstate="print"/>
          <a:stretch>
            <a:fillRect/>
          </a:stretch>
        </p:blipFill>
        <p:spPr>
          <a:xfrm>
            <a:off x="6286500" y="56879"/>
            <a:ext cx="2777033" cy="295852"/>
          </a:xfrm>
          <a:prstGeom prst="rect">
            <a:avLst/>
          </a:prstGeom>
          <a:solidFill>
            <a:scrgbClr r="0" g="0" b="0">
              <a:alpha val="0"/>
            </a:scrgbClr>
          </a:solidFill>
        </p:spPr>
      </p:pic>
      <p:sp>
        <p:nvSpPr>
          <p:cNvPr id="48" name="Freeform 47"/>
          <p:cNvSpPr/>
          <p:nvPr/>
        </p:nvSpPr>
        <p:spPr>
          <a:xfrm>
            <a:off x="11658" y="6501"/>
            <a:ext cx="6187861" cy="391654"/>
          </a:xfrm>
          <a:custGeom>
            <a:avLst/>
            <a:gdLst/>
            <a:ahLst/>
            <a:cxnLst/>
            <a:rect l="0" t="0" r="0" b="0"/>
            <a:pathLst>
              <a:path w="6875401" h="612141">
                <a:moveTo>
                  <a:pt x="0" y="0"/>
                </a:moveTo>
                <a:lnTo>
                  <a:pt x="6875400" y="0"/>
                </a:lnTo>
                <a:lnTo>
                  <a:pt x="6875400" y="612140"/>
                </a:lnTo>
                <a:lnTo>
                  <a:pt x="0" y="612140"/>
                </a:lnTo>
                <a:close/>
              </a:path>
            </a:pathLst>
          </a:custGeom>
          <a:solidFill>
            <a:srgbClr val="981E32"/>
          </a:solidFill>
          <a:ln w="38100" cap="flat" cmpd="sng" algn="ctr">
            <a:solidFill>
              <a:srgbClr val="981E3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0072" tIns="35036" rIns="70072" bIns="35036" rtlCol="0" anchor="ctr"/>
          <a:lstStyle/>
          <a:p>
            <a:pPr algn="ctr"/>
            <a:endParaRPr lang="en-US"/>
          </a:p>
        </p:txBody>
      </p:sp>
      <p:sp>
        <p:nvSpPr>
          <p:cNvPr id="49" name="TextBox 48"/>
          <p:cNvSpPr txBox="1"/>
          <p:nvPr/>
        </p:nvSpPr>
        <p:spPr>
          <a:xfrm>
            <a:off x="137160" y="81256"/>
            <a:ext cx="6086594" cy="258060"/>
          </a:xfrm>
          <a:prstGeom prst="rect">
            <a:avLst/>
          </a:prstGeom>
          <a:noFill/>
        </p:spPr>
        <p:txBody>
          <a:bodyPr vert="horz" lIns="70072" tIns="35036" rIns="70072" bIns="35036" rtlCol="0">
            <a:spAutoFit/>
          </a:bodyPr>
          <a:lstStyle/>
          <a:p>
            <a:r>
              <a:rPr lang="en-US" sz="1200" b="1" dirty="0" smtClean="0">
                <a:solidFill>
                  <a:srgbClr val="FFFFFF"/>
                </a:solidFill>
                <a:latin typeface="Univers - 21"/>
              </a:rPr>
              <a:t>More Inelastic Demand and Tax Incidence - Answer</a:t>
            </a:r>
            <a:endParaRPr lang="en-US" sz="1200" b="1" dirty="0">
              <a:solidFill>
                <a:srgbClr val="FFFFFF"/>
              </a:solidFill>
              <a:latin typeface="Univers - 21"/>
            </a:endParaRPr>
          </a:p>
        </p:txBody>
      </p:sp>
      <p:sp>
        <p:nvSpPr>
          <p:cNvPr id="82" name="TextBox 81"/>
          <p:cNvSpPr txBox="1"/>
          <p:nvPr/>
        </p:nvSpPr>
        <p:spPr>
          <a:xfrm>
            <a:off x="304799" y="6204909"/>
            <a:ext cx="5486401" cy="809420"/>
          </a:xfrm>
          <a:prstGeom prst="rect">
            <a:avLst/>
          </a:prstGeom>
          <a:noFill/>
        </p:spPr>
        <p:txBody>
          <a:bodyPr vert="horz" wrap="square" lIns="70072" tIns="35036" rIns="70072" bIns="35036" rtlCol="0">
            <a:spAutoFit/>
          </a:bodyPr>
          <a:lstStyle/>
          <a:p>
            <a:r>
              <a:rPr lang="en-US" sz="1200" b="1" dirty="0" smtClean="0">
                <a:solidFill>
                  <a:srgbClr val="000000"/>
                </a:solidFill>
                <a:latin typeface="Univers - 16"/>
              </a:rPr>
              <a:t>Graph 6</a:t>
            </a:r>
          </a:p>
          <a:p>
            <a:r>
              <a:rPr lang="en-US" sz="1200" b="1" baseline="-25000" dirty="0">
                <a:solidFill>
                  <a:srgbClr val="000000"/>
                </a:solidFill>
                <a:latin typeface="Univers - 16"/>
              </a:rPr>
              <a:t>Graph 6</a:t>
            </a:r>
            <a:r>
              <a:rPr lang="en-US" sz="1200" b="1" baseline="-25000" dirty="0" smtClean="0">
                <a:solidFill>
                  <a:srgbClr val="000000"/>
                </a:solidFill>
                <a:latin typeface="Univers - 16"/>
              </a:rPr>
              <a:t> represents the market for soft drinks with the excise tax where demand is more inelastic than</a:t>
            </a:r>
            <a:r>
              <a:rPr lang="en-US" sz="1200" b="1" dirty="0" smtClean="0">
                <a:solidFill>
                  <a:srgbClr val="000000"/>
                </a:solidFill>
                <a:latin typeface="Univers - 16"/>
              </a:rPr>
              <a:t> </a:t>
            </a:r>
            <a:r>
              <a:rPr lang="en-US" sz="1200" b="1" baseline="-25000" dirty="0" smtClean="0">
                <a:solidFill>
                  <a:srgbClr val="000000"/>
                </a:solidFill>
                <a:latin typeface="Univers - 16"/>
              </a:rPr>
              <a:t>supply.</a:t>
            </a:r>
            <a:endParaRPr lang="en-US" sz="1200" b="1" baseline="-25000" dirty="0">
              <a:solidFill>
                <a:srgbClr val="000000"/>
              </a:solidFill>
              <a:latin typeface="Univers - 16"/>
            </a:endParaRPr>
          </a:p>
          <a:p>
            <a:endParaRPr lang="en-US" sz="1200" b="1" dirty="0" smtClean="0">
              <a:solidFill>
                <a:srgbClr val="000000"/>
              </a:solidFill>
              <a:latin typeface="Univers - 16"/>
            </a:endParaRPr>
          </a:p>
          <a:p>
            <a:endParaRPr lang="en-US" sz="1200" b="1" dirty="0" smtClean="0">
              <a:solidFill>
                <a:srgbClr val="000000"/>
              </a:solidFill>
              <a:latin typeface="Univers - 16"/>
            </a:endParaRPr>
          </a:p>
        </p:txBody>
      </p:sp>
      <p:pic>
        <p:nvPicPr>
          <p:cNvPr id="1126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293" t="19643" r="34553" b="21561"/>
          <a:stretch/>
        </p:blipFill>
        <p:spPr bwMode="auto">
          <a:xfrm>
            <a:off x="293912" y="609600"/>
            <a:ext cx="5268687" cy="5211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099" t="21187" r="12438" b="6768"/>
          <a:stretch/>
        </p:blipFill>
        <p:spPr bwMode="auto">
          <a:xfrm>
            <a:off x="5943600" y="562578"/>
            <a:ext cx="2943923" cy="6176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7" name="Picture 46" descr="UMSL CEEE Logo.png"/>
          <p:cNvPicPr>
            <a:picLocks/>
          </p:cNvPicPr>
          <p:nvPr/>
        </p:nvPicPr>
        <p:blipFill>
          <a:blip r:embed="rId2" cstate="print"/>
          <a:stretch>
            <a:fillRect/>
          </a:stretch>
        </p:blipFill>
        <p:spPr>
          <a:xfrm>
            <a:off x="6286500" y="56879"/>
            <a:ext cx="2777033" cy="295852"/>
          </a:xfrm>
          <a:prstGeom prst="rect">
            <a:avLst/>
          </a:prstGeom>
          <a:solidFill>
            <a:scrgbClr r="0" g="0" b="0">
              <a:alpha val="0"/>
            </a:scrgbClr>
          </a:solidFill>
        </p:spPr>
      </p:pic>
      <p:sp>
        <p:nvSpPr>
          <p:cNvPr id="48" name="Freeform 47"/>
          <p:cNvSpPr/>
          <p:nvPr/>
        </p:nvSpPr>
        <p:spPr>
          <a:xfrm>
            <a:off x="11658" y="6501"/>
            <a:ext cx="6187861" cy="391654"/>
          </a:xfrm>
          <a:custGeom>
            <a:avLst/>
            <a:gdLst/>
            <a:ahLst/>
            <a:cxnLst/>
            <a:rect l="0" t="0" r="0" b="0"/>
            <a:pathLst>
              <a:path w="6875401" h="612141">
                <a:moveTo>
                  <a:pt x="0" y="0"/>
                </a:moveTo>
                <a:lnTo>
                  <a:pt x="6875400" y="0"/>
                </a:lnTo>
                <a:lnTo>
                  <a:pt x="6875400" y="612140"/>
                </a:lnTo>
                <a:lnTo>
                  <a:pt x="0" y="612140"/>
                </a:lnTo>
                <a:close/>
              </a:path>
            </a:pathLst>
          </a:custGeom>
          <a:solidFill>
            <a:srgbClr val="981E32"/>
          </a:solidFill>
          <a:ln w="38100" cap="flat" cmpd="sng" algn="ctr">
            <a:solidFill>
              <a:srgbClr val="981E3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0072" tIns="35036" rIns="70072" bIns="35036" rtlCol="0" anchor="ctr"/>
          <a:lstStyle/>
          <a:p>
            <a:pPr algn="ctr"/>
            <a:endParaRPr lang="en-US"/>
          </a:p>
        </p:txBody>
      </p:sp>
      <p:sp>
        <p:nvSpPr>
          <p:cNvPr id="49" name="TextBox 48"/>
          <p:cNvSpPr txBox="1"/>
          <p:nvPr/>
        </p:nvSpPr>
        <p:spPr>
          <a:xfrm>
            <a:off x="137161" y="81256"/>
            <a:ext cx="5331985" cy="258060"/>
          </a:xfrm>
          <a:prstGeom prst="rect">
            <a:avLst/>
          </a:prstGeom>
          <a:noFill/>
        </p:spPr>
        <p:txBody>
          <a:bodyPr vert="horz" lIns="70072" tIns="35036" rIns="70072" bIns="35036" rtlCol="0">
            <a:spAutoFit/>
          </a:bodyPr>
          <a:lstStyle/>
          <a:p>
            <a:r>
              <a:rPr lang="en-US" sz="1200" b="1" dirty="0" smtClean="0">
                <a:solidFill>
                  <a:srgbClr val="FFFFFF"/>
                </a:solidFill>
                <a:latin typeface="Univers - 21"/>
              </a:rPr>
              <a:t>More Inelastic Demand and Deadweight Loss</a:t>
            </a:r>
            <a:endParaRPr lang="en-US" sz="1200" b="1" dirty="0">
              <a:solidFill>
                <a:srgbClr val="FFFFFF"/>
              </a:solidFill>
              <a:latin typeface="Univers - 21"/>
            </a:endParaRPr>
          </a:p>
        </p:txBody>
      </p:sp>
      <p:sp>
        <p:nvSpPr>
          <p:cNvPr id="82" name="Freeform 81">
            <a:hlinkClick r:id="rId3" action="ppaction://hlinksldjump"/>
          </p:cNvPr>
          <p:cNvSpPr/>
          <p:nvPr/>
        </p:nvSpPr>
        <p:spPr>
          <a:xfrm>
            <a:off x="6671920" y="4664659"/>
            <a:ext cx="1785139" cy="264976"/>
          </a:xfrm>
          <a:custGeom>
            <a:avLst/>
            <a:gdLst/>
            <a:ahLst/>
            <a:cxnLst/>
            <a:rect l="0" t="0" r="0" b="0"/>
            <a:pathLst>
              <a:path w="1983488" h="414147">
                <a:moveTo>
                  <a:pt x="330582" y="0"/>
                </a:moveTo>
                <a:lnTo>
                  <a:pt x="1685799" y="0"/>
                </a:lnTo>
                <a:lnTo>
                  <a:pt x="1718946" y="1396"/>
                </a:lnTo>
                <a:lnTo>
                  <a:pt x="1778382" y="4826"/>
                </a:lnTo>
                <a:lnTo>
                  <a:pt x="1834642" y="11683"/>
                </a:lnTo>
                <a:lnTo>
                  <a:pt x="1861059" y="15113"/>
                </a:lnTo>
                <a:lnTo>
                  <a:pt x="1907413" y="24765"/>
                </a:lnTo>
                <a:lnTo>
                  <a:pt x="1940434" y="35814"/>
                </a:lnTo>
                <a:lnTo>
                  <a:pt x="1956943" y="42037"/>
                </a:lnTo>
                <a:lnTo>
                  <a:pt x="1973580" y="54482"/>
                </a:lnTo>
                <a:lnTo>
                  <a:pt x="1980058" y="61467"/>
                </a:lnTo>
                <a:lnTo>
                  <a:pt x="1980058" y="64769"/>
                </a:lnTo>
                <a:lnTo>
                  <a:pt x="1983487" y="68961"/>
                </a:lnTo>
                <a:lnTo>
                  <a:pt x="1983487" y="345058"/>
                </a:lnTo>
                <a:lnTo>
                  <a:pt x="1980058" y="348488"/>
                </a:lnTo>
                <a:lnTo>
                  <a:pt x="1980058" y="352043"/>
                </a:lnTo>
                <a:lnTo>
                  <a:pt x="1973580" y="358902"/>
                </a:lnTo>
                <a:lnTo>
                  <a:pt x="1956943" y="371220"/>
                </a:lnTo>
                <a:lnTo>
                  <a:pt x="1924050" y="383031"/>
                </a:lnTo>
                <a:lnTo>
                  <a:pt x="1907413" y="388492"/>
                </a:lnTo>
                <a:lnTo>
                  <a:pt x="1861059" y="398271"/>
                </a:lnTo>
                <a:lnTo>
                  <a:pt x="1808100" y="405129"/>
                </a:lnTo>
                <a:lnTo>
                  <a:pt x="1778382" y="408558"/>
                </a:lnTo>
                <a:lnTo>
                  <a:pt x="1718946" y="411988"/>
                </a:lnTo>
                <a:lnTo>
                  <a:pt x="1685799" y="413384"/>
                </a:lnTo>
                <a:lnTo>
                  <a:pt x="1669415" y="413384"/>
                </a:lnTo>
                <a:lnTo>
                  <a:pt x="1652905" y="414146"/>
                </a:lnTo>
                <a:lnTo>
                  <a:pt x="330582" y="414146"/>
                </a:lnTo>
                <a:lnTo>
                  <a:pt x="310642" y="413384"/>
                </a:lnTo>
                <a:lnTo>
                  <a:pt x="294260" y="413384"/>
                </a:lnTo>
                <a:lnTo>
                  <a:pt x="261113" y="411988"/>
                </a:lnTo>
                <a:lnTo>
                  <a:pt x="201676" y="408558"/>
                </a:lnTo>
                <a:lnTo>
                  <a:pt x="145415" y="401701"/>
                </a:lnTo>
                <a:lnTo>
                  <a:pt x="119000" y="398271"/>
                </a:lnTo>
                <a:lnTo>
                  <a:pt x="72899" y="388492"/>
                </a:lnTo>
                <a:lnTo>
                  <a:pt x="39751" y="377443"/>
                </a:lnTo>
                <a:lnTo>
                  <a:pt x="23114" y="371220"/>
                </a:lnTo>
                <a:lnTo>
                  <a:pt x="6732" y="358902"/>
                </a:lnTo>
                <a:lnTo>
                  <a:pt x="0" y="352043"/>
                </a:lnTo>
                <a:lnTo>
                  <a:pt x="0" y="61467"/>
                </a:lnTo>
                <a:lnTo>
                  <a:pt x="6732" y="54482"/>
                </a:lnTo>
                <a:lnTo>
                  <a:pt x="23114" y="42037"/>
                </a:lnTo>
                <a:lnTo>
                  <a:pt x="56262" y="30353"/>
                </a:lnTo>
                <a:lnTo>
                  <a:pt x="72899" y="24765"/>
                </a:lnTo>
                <a:lnTo>
                  <a:pt x="119000" y="15113"/>
                </a:lnTo>
                <a:lnTo>
                  <a:pt x="171959" y="8254"/>
                </a:lnTo>
                <a:lnTo>
                  <a:pt x="201676" y="4826"/>
                </a:lnTo>
                <a:lnTo>
                  <a:pt x="261113" y="1396"/>
                </a:lnTo>
                <a:lnTo>
                  <a:pt x="294260" y="0"/>
                </a:lnTo>
                <a:close/>
              </a:path>
            </a:pathLst>
          </a:custGeom>
          <a:solidFill>
            <a:srgbClr val="0000FF"/>
          </a:solidFill>
          <a:ln w="38100" cap="flat" cmpd="sng" algn="ctr">
            <a:solidFill>
              <a:srgbClr val="00008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0072" tIns="35036" rIns="70072" bIns="35036" rtlCol="0" anchor="ctr"/>
          <a:lstStyle/>
          <a:p>
            <a:pPr algn="ctr"/>
            <a:endParaRPr lang="en-US"/>
          </a:p>
        </p:txBody>
      </p:sp>
      <p:sp>
        <p:nvSpPr>
          <p:cNvPr id="83" name="TextBox 82">
            <a:hlinkClick r:id="rId4" action="ppaction://hlinksldjump"/>
          </p:cNvPr>
          <p:cNvSpPr txBox="1"/>
          <p:nvPr/>
        </p:nvSpPr>
        <p:spPr>
          <a:xfrm>
            <a:off x="6800850" y="4729095"/>
            <a:ext cx="1550822" cy="214779"/>
          </a:xfrm>
          <a:prstGeom prst="rect">
            <a:avLst/>
          </a:prstGeom>
          <a:noFill/>
        </p:spPr>
        <p:txBody>
          <a:bodyPr vert="horz" lIns="70072" tIns="35036" rIns="70072" bIns="35036" rtlCol="0">
            <a:spAutoFit/>
          </a:bodyPr>
          <a:lstStyle/>
          <a:p>
            <a:pPr algn="ctr"/>
            <a:r>
              <a:rPr lang="en-US" sz="900" b="1" dirty="0" smtClean="0">
                <a:solidFill>
                  <a:srgbClr val="FFFFFF"/>
                </a:solidFill>
                <a:latin typeface="Arial - 16"/>
              </a:rPr>
              <a:t>Go to Graph 4</a:t>
            </a:r>
            <a:endParaRPr lang="en-US" sz="900" b="1" dirty="0">
              <a:solidFill>
                <a:srgbClr val="FFFFFF"/>
              </a:solidFill>
              <a:latin typeface="Arial - 16"/>
            </a:endParaRPr>
          </a:p>
        </p:txBody>
      </p:sp>
      <p:pic>
        <p:nvPicPr>
          <p:cNvPr id="1229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829" t="20292" r="10569" b="17398"/>
          <a:stretch/>
        </p:blipFill>
        <p:spPr bwMode="auto">
          <a:xfrm>
            <a:off x="129727" y="533400"/>
            <a:ext cx="8586439" cy="534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8" name="TextBox 87"/>
          <p:cNvSpPr txBox="1"/>
          <p:nvPr/>
        </p:nvSpPr>
        <p:spPr>
          <a:xfrm>
            <a:off x="304799" y="6204909"/>
            <a:ext cx="5486401" cy="809420"/>
          </a:xfrm>
          <a:prstGeom prst="rect">
            <a:avLst/>
          </a:prstGeom>
          <a:noFill/>
        </p:spPr>
        <p:txBody>
          <a:bodyPr vert="horz" wrap="square" lIns="70072" tIns="35036" rIns="70072" bIns="35036" rtlCol="0">
            <a:spAutoFit/>
          </a:bodyPr>
          <a:lstStyle/>
          <a:p>
            <a:r>
              <a:rPr lang="en-US" sz="1200" b="1" dirty="0" smtClean="0">
                <a:solidFill>
                  <a:srgbClr val="000000"/>
                </a:solidFill>
                <a:latin typeface="Univers - 16"/>
              </a:rPr>
              <a:t>Graph 7</a:t>
            </a:r>
          </a:p>
          <a:p>
            <a:r>
              <a:rPr lang="en-US" sz="1200" b="1" baseline="-25000" dirty="0">
                <a:solidFill>
                  <a:srgbClr val="000000"/>
                </a:solidFill>
                <a:latin typeface="Univers - 16"/>
              </a:rPr>
              <a:t>Graph </a:t>
            </a:r>
            <a:r>
              <a:rPr lang="en-US" sz="1200" b="1" baseline="-25000" dirty="0" smtClean="0">
                <a:solidFill>
                  <a:srgbClr val="000000"/>
                </a:solidFill>
                <a:latin typeface="Univers - 16"/>
              </a:rPr>
              <a:t>7 represents the market for soft drinks with the excise tax where demand is more inelastic than</a:t>
            </a:r>
            <a:r>
              <a:rPr lang="en-US" sz="1200" b="1" dirty="0" smtClean="0">
                <a:solidFill>
                  <a:srgbClr val="000000"/>
                </a:solidFill>
                <a:latin typeface="Univers - 16"/>
              </a:rPr>
              <a:t> </a:t>
            </a:r>
            <a:r>
              <a:rPr lang="en-US" sz="1200" b="1" baseline="-25000" dirty="0" smtClean="0">
                <a:solidFill>
                  <a:srgbClr val="000000"/>
                </a:solidFill>
                <a:latin typeface="Univers - 16"/>
              </a:rPr>
              <a:t>supply.</a:t>
            </a:r>
            <a:endParaRPr lang="en-US" sz="1200" b="1" baseline="-25000" dirty="0">
              <a:solidFill>
                <a:srgbClr val="000000"/>
              </a:solidFill>
              <a:latin typeface="Univers - 16"/>
            </a:endParaRPr>
          </a:p>
          <a:p>
            <a:endParaRPr lang="en-US" sz="1200" b="1" dirty="0" smtClean="0">
              <a:solidFill>
                <a:srgbClr val="000000"/>
              </a:solidFill>
              <a:latin typeface="Univers - 16"/>
            </a:endParaRPr>
          </a:p>
          <a:p>
            <a:endParaRPr lang="en-US" sz="1200" b="1" dirty="0" smtClean="0">
              <a:solidFill>
                <a:srgbClr val="000000"/>
              </a:solidFill>
              <a:latin typeface="Univers - 16"/>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7" name="Picture 46" descr="UMSL CEEE Logo.png"/>
          <p:cNvPicPr>
            <a:picLocks/>
          </p:cNvPicPr>
          <p:nvPr/>
        </p:nvPicPr>
        <p:blipFill>
          <a:blip r:embed="rId2" cstate="print"/>
          <a:stretch>
            <a:fillRect/>
          </a:stretch>
        </p:blipFill>
        <p:spPr>
          <a:xfrm>
            <a:off x="6286500" y="56879"/>
            <a:ext cx="2777033" cy="295852"/>
          </a:xfrm>
          <a:prstGeom prst="rect">
            <a:avLst/>
          </a:prstGeom>
          <a:solidFill>
            <a:scrgbClr r="0" g="0" b="0">
              <a:alpha val="0"/>
            </a:scrgbClr>
          </a:solidFill>
        </p:spPr>
      </p:pic>
      <p:sp>
        <p:nvSpPr>
          <p:cNvPr id="48" name="Freeform 47"/>
          <p:cNvSpPr/>
          <p:nvPr/>
        </p:nvSpPr>
        <p:spPr>
          <a:xfrm>
            <a:off x="11658" y="6501"/>
            <a:ext cx="6187861" cy="391654"/>
          </a:xfrm>
          <a:custGeom>
            <a:avLst/>
            <a:gdLst/>
            <a:ahLst/>
            <a:cxnLst/>
            <a:rect l="0" t="0" r="0" b="0"/>
            <a:pathLst>
              <a:path w="6875401" h="612141">
                <a:moveTo>
                  <a:pt x="0" y="0"/>
                </a:moveTo>
                <a:lnTo>
                  <a:pt x="6875400" y="0"/>
                </a:lnTo>
                <a:lnTo>
                  <a:pt x="6875400" y="612140"/>
                </a:lnTo>
                <a:lnTo>
                  <a:pt x="0" y="612140"/>
                </a:lnTo>
                <a:close/>
              </a:path>
            </a:pathLst>
          </a:custGeom>
          <a:solidFill>
            <a:srgbClr val="981E32"/>
          </a:solidFill>
          <a:ln w="38100" cap="flat" cmpd="sng" algn="ctr">
            <a:solidFill>
              <a:srgbClr val="981E3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0072" tIns="35036" rIns="70072" bIns="35036" rtlCol="0" anchor="ctr"/>
          <a:lstStyle/>
          <a:p>
            <a:pPr algn="ctr"/>
            <a:endParaRPr lang="en-US"/>
          </a:p>
        </p:txBody>
      </p:sp>
      <p:sp>
        <p:nvSpPr>
          <p:cNvPr id="49" name="TextBox 48"/>
          <p:cNvSpPr txBox="1"/>
          <p:nvPr/>
        </p:nvSpPr>
        <p:spPr>
          <a:xfrm>
            <a:off x="137160" y="81256"/>
            <a:ext cx="5046784" cy="258060"/>
          </a:xfrm>
          <a:prstGeom prst="rect">
            <a:avLst/>
          </a:prstGeom>
          <a:noFill/>
        </p:spPr>
        <p:txBody>
          <a:bodyPr vert="horz" lIns="70072" tIns="35036" rIns="70072" bIns="35036" rtlCol="0">
            <a:spAutoFit/>
          </a:bodyPr>
          <a:lstStyle/>
          <a:p>
            <a:r>
              <a:rPr lang="en-US" sz="1200" b="1" dirty="0" smtClean="0">
                <a:solidFill>
                  <a:srgbClr val="FFFFFF"/>
                </a:solidFill>
                <a:latin typeface="Univers - 21"/>
              </a:rPr>
              <a:t>More Inelastic Demand and DWL - Answer</a:t>
            </a:r>
            <a:endParaRPr lang="en-US" sz="1200" b="1" dirty="0">
              <a:solidFill>
                <a:srgbClr val="FFFFFF"/>
              </a:solidFill>
              <a:latin typeface="Univers - 21"/>
            </a:endParaRPr>
          </a:p>
        </p:txBody>
      </p:sp>
      <p:sp>
        <p:nvSpPr>
          <p:cNvPr id="87" name="TextBox 86"/>
          <p:cNvSpPr txBox="1"/>
          <p:nvPr/>
        </p:nvSpPr>
        <p:spPr>
          <a:xfrm>
            <a:off x="304799" y="6204909"/>
            <a:ext cx="5486401" cy="809420"/>
          </a:xfrm>
          <a:prstGeom prst="rect">
            <a:avLst/>
          </a:prstGeom>
          <a:noFill/>
        </p:spPr>
        <p:txBody>
          <a:bodyPr vert="horz" wrap="square" lIns="70072" tIns="35036" rIns="70072" bIns="35036" rtlCol="0">
            <a:spAutoFit/>
          </a:bodyPr>
          <a:lstStyle/>
          <a:p>
            <a:r>
              <a:rPr lang="en-US" sz="1200" b="1" dirty="0" smtClean="0">
                <a:solidFill>
                  <a:srgbClr val="000000"/>
                </a:solidFill>
                <a:latin typeface="Univers - 16"/>
              </a:rPr>
              <a:t>Graph 7</a:t>
            </a:r>
          </a:p>
          <a:p>
            <a:r>
              <a:rPr lang="en-US" sz="1200" b="1" baseline="-25000" dirty="0">
                <a:solidFill>
                  <a:srgbClr val="000000"/>
                </a:solidFill>
                <a:latin typeface="Univers - 16"/>
              </a:rPr>
              <a:t>Graph </a:t>
            </a:r>
            <a:r>
              <a:rPr lang="en-US" sz="1200" b="1" baseline="-25000" dirty="0" smtClean="0">
                <a:solidFill>
                  <a:srgbClr val="000000"/>
                </a:solidFill>
                <a:latin typeface="Univers - 16"/>
              </a:rPr>
              <a:t>7 represents the market for soft drinks with the excise tax where demand is more inelastic than</a:t>
            </a:r>
            <a:r>
              <a:rPr lang="en-US" sz="1200" b="1" dirty="0" smtClean="0">
                <a:solidFill>
                  <a:srgbClr val="000000"/>
                </a:solidFill>
                <a:latin typeface="Univers - 16"/>
              </a:rPr>
              <a:t> </a:t>
            </a:r>
            <a:r>
              <a:rPr lang="en-US" sz="1200" b="1" baseline="-25000" dirty="0" smtClean="0">
                <a:solidFill>
                  <a:srgbClr val="000000"/>
                </a:solidFill>
                <a:latin typeface="Univers - 16"/>
              </a:rPr>
              <a:t>supply.</a:t>
            </a:r>
            <a:endParaRPr lang="en-US" sz="1200" b="1" baseline="-25000" dirty="0">
              <a:solidFill>
                <a:srgbClr val="000000"/>
              </a:solidFill>
              <a:latin typeface="Univers - 16"/>
            </a:endParaRPr>
          </a:p>
          <a:p>
            <a:endParaRPr lang="en-US" sz="1200" b="1" dirty="0" smtClean="0">
              <a:solidFill>
                <a:srgbClr val="000000"/>
              </a:solidFill>
              <a:latin typeface="Univers - 16"/>
            </a:endParaRPr>
          </a:p>
          <a:p>
            <a:endParaRPr lang="en-US" sz="1200" b="1" dirty="0" smtClean="0">
              <a:solidFill>
                <a:srgbClr val="000000"/>
              </a:solidFill>
              <a:latin typeface="Univers - 16"/>
            </a:endParaRPr>
          </a:p>
        </p:txBody>
      </p:sp>
      <p:pic>
        <p:nvPicPr>
          <p:cNvPr id="1331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805" t="20277" r="34715" b="20667"/>
          <a:stretch/>
        </p:blipFill>
        <p:spPr bwMode="auto">
          <a:xfrm>
            <a:off x="137160" y="609600"/>
            <a:ext cx="5140712" cy="5062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7642" t="24716" r="12114" b="7919"/>
          <a:stretch/>
        </p:blipFill>
        <p:spPr bwMode="auto">
          <a:xfrm>
            <a:off x="6096000" y="547551"/>
            <a:ext cx="2776654" cy="577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UMSL CEEE Logo.png"/>
          <p:cNvPicPr>
            <a:picLocks/>
          </p:cNvPicPr>
          <p:nvPr/>
        </p:nvPicPr>
        <p:blipFill>
          <a:blip r:embed="rId2" cstate="print"/>
          <a:stretch>
            <a:fillRect/>
          </a:stretch>
        </p:blipFill>
        <p:spPr>
          <a:xfrm>
            <a:off x="6286500" y="56879"/>
            <a:ext cx="2777033" cy="295852"/>
          </a:xfrm>
          <a:prstGeom prst="rect">
            <a:avLst/>
          </a:prstGeom>
          <a:solidFill>
            <a:scrgbClr r="0" g="0" b="0">
              <a:alpha val="0"/>
            </a:scrgbClr>
          </a:solidFill>
        </p:spPr>
      </p:pic>
      <p:sp>
        <p:nvSpPr>
          <p:cNvPr id="3" name="Freeform 2"/>
          <p:cNvSpPr/>
          <p:nvPr/>
        </p:nvSpPr>
        <p:spPr>
          <a:xfrm>
            <a:off x="11658" y="6501"/>
            <a:ext cx="6187861" cy="391654"/>
          </a:xfrm>
          <a:custGeom>
            <a:avLst/>
            <a:gdLst/>
            <a:ahLst/>
            <a:cxnLst/>
            <a:rect l="0" t="0" r="0" b="0"/>
            <a:pathLst>
              <a:path w="6875401" h="612141">
                <a:moveTo>
                  <a:pt x="0" y="0"/>
                </a:moveTo>
                <a:lnTo>
                  <a:pt x="6875400" y="0"/>
                </a:lnTo>
                <a:lnTo>
                  <a:pt x="6875400" y="612140"/>
                </a:lnTo>
                <a:lnTo>
                  <a:pt x="0" y="612140"/>
                </a:lnTo>
                <a:close/>
              </a:path>
            </a:pathLst>
          </a:custGeom>
          <a:solidFill>
            <a:srgbClr val="981E32"/>
          </a:solidFill>
          <a:ln w="38100" cap="flat" cmpd="sng" algn="ctr">
            <a:solidFill>
              <a:srgbClr val="981E3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0072" tIns="35036" rIns="70072" bIns="35036" rtlCol="0" anchor="ctr"/>
          <a:lstStyle/>
          <a:p>
            <a:pPr algn="ctr"/>
            <a:endParaRPr lang="en-US"/>
          </a:p>
        </p:txBody>
      </p:sp>
      <p:sp>
        <p:nvSpPr>
          <p:cNvPr id="4" name="TextBox 3"/>
          <p:cNvSpPr txBox="1"/>
          <p:nvPr/>
        </p:nvSpPr>
        <p:spPr>
          <a:xfrm>
            <a:off x="137160" y="81256"/>
            <a:ext cx="2585354" cy="258060"/>
          </a:xfrm>
          <a:prstGeom prst="rect">
            <a:avLst/>
          </a:prstGeom>
          <a:noFill/>
        </p:spPr>
        <p:txBody>
          <a:bodyPr vert="horz" lIns="70072" tIns="35036" rIns="70072" bIns="35036" rtlCol="0">
            <a:spAutoFit/>
          </a:bodyPr>
          <a:lstStyle/>
          <a:p>
            <a:r>
              <a:rPr lang="en-US" sz="1200" b="1" dirty="0" smtClean="0">
                <a:solidFill>
                  <a:srgbClr val="FFFFFF"/>
                </a:solidFill>
                <a:latin typeface="Univers - 21"/>
              </a:rPr>
              <a:t>Discussion Questions</a:t>
            </a:r>
            <a:endParaRPr lang="en-US" sz="1200" b="1" dirty="0">
              <a:solidFill>
                <a:srgbClr val="FFFFFF"/>
              </a:solidFill>
              <a:latin typeface="Univers - 21"/>
            </a:endParaRPr>
          </a:p>
        </p:txBody>
      </p:sp>
      <p:sp>
        <p:nvSpPr>
          <p:cNvPr id="5" name="TextBox 4"/>
          <p:cNvSpPr txBox="1"/>
          <p:nvPr/>
        </p:nvSpPr>
        <p:spPr>
          <a:xfrm>
            <a:off x="160020" y="869438"/>
            <a:ext cx="8823960" cy="4502739"/>
          </a:xfrm>
          <a:prstGeom prst="rect">
            <a:avLst/>
          </a:prstGeom>
          <a:noFill/>
        </p:spPr>
        <p:txBody>
          <a:bodyPr vert="horz" lIns="70072" tIns="35036" rIns="70072" bIns="35036" rtlCol="0">
            <a:spAutoFit/>
          </a:bodyPr>
          <a:lstStyle/>
          <a:p>
            <a:r>
              <a:rPr lang="en-US" sz="3200" dirty="0" smtClean="0">
                <a:solidFill>
                  <a:srgbClr val="000000"/>
                </a:solidFill>
                <a:latin typeface="Univers - 24"/>
              </a:rPr>
              <a:t>Do you think demand is relatively inelastic or elastic in the soft drink market?  What are your reasons?</a:t>
            </a:r>
          </a:p>
          <a:p>
            <a:endParaRPr lang="en-US" sz="3200" dirty="0" smtClean="0">
              <a:solidFill>
                <a:srgbClr val="000000"/>
              </a:solidFill>
              <a:latin typeface="Univers - 24"/>
            </a:endParaRPr>
          </a:p>
          <a:p>
            <a:r>
              <a:rPr lang="en-US" sz="3200" dirty="0" smtClean="0">
                <a:solidFill>
                  <a:srgbClr val="000000"/>
                </a:solidFill>
                <a:latin typeface="Univers - 24"/>
              </a:rPr>
              <a:t>What could be the impact of an excise tax on soft drinks?</a:t>
            </a:r>
          </a:p>
          <a:p>
            <a:endParaRPr lang="en-US" sz="3200" dirty="0" smtClean="0">
              <a:solidFill>
                <a:srgbClr val="000000"/>
              </a:solidFill>
              <a:latin typeface="Univers - 24"/>
            </a:endParaRPr>
          </a:p>
          <a:p>
            <a:r>
              <a:rPr lang="en-US" sz="3200" dirty="0" smtClean="0">
                <a:solidFill>
                  <a:srgbClr val="000000"/>
                </a:solidFill>
                <a:latin typeface="Univers - 24"/>
              </a:rPr>
              <a:t>Do you think an excise tax on soft drinks is a good economic policy? Why or why not?</a:t>
            </a:r>
            <a:endParaRPr lang="en-US" sz="3200" dirty="0">
              <a:solidFill>
                <a:srgbClr val="000000"/>
              </a:solidFill>
              <a:latin typeface="Univers - 24"/>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UMSL CEEE Logo.png"/>
          <p:cNvPicPr>
            <a:picLocks/>
          </p:cNvPicPr>
          <p:nvPr/>
        </p:nvPicPr>
        <p:blipFill>
          <a:blip r:embed="rId2" cstate="print"/>
          <a:stretch>
            <a:fillRect/>
          </a:stretch>
        </p:blipFill>
        <p:spPr>
          <a:xfrm>
            <a:off x="6286500" y="56879"/>
            <a:ext cx="2777033" cy="295852"/>
          </a:xfrm>
          <a:prstGeom prst="rect">
            <a:avLst/>
          </a:prstGeom>
          <a:solidFill>
            <a:scrgbClr r="0" g="0" b="0">
              <a:alpha val="0"/>
            </a:scrgbClr>
          </a:solidFill>
        </p:spPr>
      </p:pic>
      <p:sp>
        <p:nvSpPr>
          <p:cNvPr id="3" name="Freeform 2"/>
          <p:cNvSpPr/>
          <p:nvPr/>
        </p:nvSpPr>
        <p:spPr>
          <a:xfrm>
            <a:off x="11658" y="6501"/>
            <a:ext cx="6187861" cy="391654"/>
          </a:xfrm>
          <a:custGeom>
            <a:avLst/>
            <a:gdLst/>
            <a:ahLst/>
            <a:cxnLst/>
            <a:rect l="0" t="0" r="0" b="0"/>
            <a:pathLst>
              <a:path w="6875401" h="612141">
                <a:moveTo>
                  <a:pt x="0" y="0"/>
                </a:moveTo>
                <a:lnTo>
                  <a:pt x="6875400" y="0"/>
                </a:lnTo>
                <a:lnTo>
                  <a:pt x="6875400" y="612140"/>
                </a:lnTo>
                <a:lnTo>
                  <a:pt x="0" y="612140"/>
                </a:lnTo>
                <a:close/>
              </a:path>
            </a:pathLst>
          </a:custGeom>
          <a:solidFill>
            <a:srgbClr val="981E32"/>
          </a:solidFill>
          <a:ln w="38100" cap="flat" cmpd="sng" algn="ctr">
            <a:solidFill>
              <a:srgbClr val="981E3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0072" tIns="35036" rIns="70072" bIns="35036" rtlCol="0" anchor="ctr"/>
          <a:lstStyle/>
          <a:p>
            <a:pPr algn="ctr"/>
            <a:endParaRPr lang="en-US"/>
          </a:p>
        </p:txBody>
      </p:sp>
      <p:sp>
        <p:nvSpPr>
          <p:cNvPr id="4" name="TextBox 3"/>
          <p:cNvSpPr txBox="1"/>
          <p:nvPr/>
        </p:nvSpPr>
        <p:spPr>
          <a:xfrm>
            <a:off x="137161" y="81256"/>
            <a:ext cx="1504002" cy="258060"/>
          </a:xfrm>
          <a:prstGeom prst="rect">
            <a:avLst/>
          </a:prstGeom>
          <a:noFill/>
        </p:spPr>
        <p:txBody>
          <a:bodyPr vert="horz" lIns="70072" tIns="35036" rIns="70072" bIns="35036" rtlCol="0">
            <a:spAutoFit/>
          </a:bodyPr>
          <a:lstStyle/>
          <a:p>
            <a:r>
              <a:rPr lang="en-US" sz="1200" b="1" dirty="0" smtClean="0">
                <a:solidFill>
                  <a:srgbClr val="FFFFFF"/>
                </a:solidFill>
                <a:latin typeface="Univers - 21"/>
              </a:rPr>
              <a:t>Conclusions</a:t>
            </a:r>
            <a:endParaRPr lang="en-US" sz="1200" b="1" dirty="0">
              <a:solidFill>
                <a:srgbClr val="FFFFFF"/>
              </a:solidFill>
              <a:latin typeface="Univers - 21"/>
            </a:endParaRPr>
          </a:p>
        </p:txBody>
      </p:sp>
      <p:sp>
        <p:nvSpPr>
          <p:cNvPr id="5" name="TextBox 4"/>
          <p:cNvSpPr txBox="1"/>
          <p:nvPr/>
        </p:nvSpPr>
        <p:spPr>
          <a:xfrm>
            <a:off x="160020" y="869439"/>
            <a:ext cx="8823960" cy="4810515"/>
          </a:xfrm>
          <a:prstGeom prst="rect">
            <a:avLst/>
          </a:prstGeom>
          <a:noFill/>
        </p:spPr>
        <p:txBody>
          <a:bodyPr vert="horz" lIns="70072" tIns="35036" rIns="70072" bIns="35036" rtlCol="0">
            <a:spAutoFit/>
          </a:bodyPr>
          <a:lstStyle/>
          <a:p>
            <a:r>
              <a:rPr lang="en-US" sz="2800" dirty="0" smtClean="0">
                <a:solidFill>
                  <a:srgbClr val="000000"/>
                </a:solidFill>
                <a:latin typeface="Univers - 24"/>
              </a:rPr>
              <a:t>Tax revenue increases when elasticity is less since responsiveness to price changes is weaker.</a:t>
            </a:r>
          </a:p>
          <a:p>
            <a:endParaRPr lang="en-US" sz="2800" dirty="0" smtClean="0">
              <a:solidFill>
                <a:srgbClr val="000000"/>
              </a:solidFill>
              <a:latin typeface="Univers - 24"/>
            </a:endParaRPr>
          </a:p>
          <a:p>
            <a:r>
              <a:rPr lang="en-US" sz="2800" dirty="0" smtClean="0">
                <a:solidFill>
                  <a:srgbClr val="000000"/>
                </a:solidFill>
                <a:latin typeface="Univers - 24"/>
              </a:rPr>
              <a:t>Tax incidence falls more on consumers when demand is more inelastic than supply but falls more on producers when supply is more inelastic than demand.</a:t>
            </a:r>
          </a:p>
          <a:p>
            <a:endParaRPr lang="en-US" sz="2800" dirty="0" smtClean="0">
              <a:solidFill>
                <a:srgbClr val="000000"/>
              </a:solidFill>
              <a:latin typeface="Univers - 24"/>
            </a:endParaRPr>
          </a:p>
          <a:p>
            <a:r>
              <a:rPr lang="en-US" sz="2800" dirty="0" smtClean="0">
                <a:solidFill>
                  <a:srgbClr val="000000"/>
                </a:solidFill>
                <a:latin typeface="Univers - 24"/>
              </a:rPr>
              <a:t>Deadweight loss increases when elasticity is stronger.</a:t>
            </a:r>
          </a:p>
          <a:p>
            <a:endParaRPr lang="en-US" sz="2800" dirty="0" smtClean="0">
              <a:solidFill>
                <a:srgbClr val="000000"/>
              </a:solidFill>
              <a:latin typeface="Univers - 24"/>
            </a:endParaRPr>
          </a:p>
          <a:p>
            <a:r>
              <a:rPr lang="en-US" sz="2800" dirty="0" smtClean="0">
                <a:solidFill>
                  <a:srgbClr val="000000"/>
                </a:solidFill>
                <a:latin typeface="Univers - 24"/>
              </a:rPr>
              <a:t>A tax becomes more efficient when it lessens the deadweight loss.</a:t>
            </a:r>
            <a:endParaRPr lang="en-US" sz="2800" dirty="0">
              <a:solidFill>
                <a:srgbClr val="000000"/>
              </a:solidFill>
              <a:latin typeface="Univers - 24"/>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Incidence of the Property Tax</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View</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Property tax is an excise tax</a:t>
            </a:r>
          </a:p>
          <a:p>
            <a:endParaRPr lang="en-US" dirty="0" smtClean="0"/>
          </a:p>
          <a:p>
            <a:r>
              <a:rPr lang="en-US" dirty="0" smtClean="0"/>
              <a:t>Increases price of commodities and services</a:t>
            </a:r>
          </a:p>
          <a:p>
            <a:endParaRPr lang="en-US" dirty="0" smtClean="0"/>
          </a:p>
          <a:p>
            <a:r>
              <a:rPr lang="en-US" dirty="0" smtClean="0"/>
              <a:t>Increases price of housing services</a:t>
            </a:r>
          </a:p>
          <a:p>
            <a:endParaRPr lang="en-US" dirty="0" smtClean="0"/>
          </a:p>
          <a:p>
            <a:r>
              <a:rPr lang="en-US" dirty="0" smtClean="0"/>
              <a:t>Tax is regressive for consumers purchasing goods and services.</a:t>
            </a:r>
          </a:p>
          <a:p>
            <a:endParaRPr lang="en-US" dirty="0" smtClean="0"/>
          </a:p>
          <a:p>
            <a:r>
              <a:rPr lang="en-US" dirty="0" smtClean="0"/>
              <a:t>Tax is proportional for housing owners as the house expenditure is proportional to household income.</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 View</a:t>
            </a:r>
            <a:endParaRPr lang="en-US" dirty="0"/>
          </a:p>
        </p:txBody>
      </p:sp>
      <p:sp>
        <p:nvSpPr>
          <p:cNvPr id="3" name="Content Placeholder 2"/>
          <p:cNvSpPr>
            <a:spLocks noGrp="1"/>
          </p:cNvSpPr>
          <p:nvPr>
            <p:ph idx="1"/>
          </p:nvPr>
        </p:nvSpPr>
        <p:spPr/>
        <p:txBody>
          <a:bodyPr/>
          <a:lstStyle/>
          <a:p>
            <a:r>
              <a:rPr lang="en-US" dirty="0" smtClean="0"/>
              <a:t>Reflects Tiebout model (Hamilton and </a:t>
            </a:r>
            <a:r>
              <a:rPr lang="en-US" dirty="0" err="1" smtClean="0"/>
              <a:t>Fischel</a:t>
            </a:r>
            <a:r>
              <a:rPr lang="en-US" dirty="0" smtClean="0"/>
              <a:t>)</a:t>
            </a:r>
          </a:p>
          <a:p>
            <a:endParaRPr lang="en-US" dirty="0" smtClean="0"/>
          </a:p>
          <a:p>
            <a:r>
              <a:rPr lang="en-US" dirty="0" smtClean="0"/>
              <a:t>Property tax is the price one pays for local goods and services. </a:t>
            </a:r>
          </a:p>
          <a:p>
            <a:endParaRPr lang="en-US" dirty="0" smtClean="0"/>
          </a:p>
          <a:p>
            <a:r>
              <a:rPr lang="en-US" dirty="0" smtClean="0"/>
              <a:t>No incentive to reallocate capital. Tax payment=value of benefit.</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 Tax View</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Property tax is tax on capital rather than consumer goods.</a:t>
            </a:r>
          </a:p>
          <a:p>
            <a:endParaRPr lang="en-US" dirty="0" smtClean="0"/>
          </a:p>
          <a:p>
            <a:r>
              <a:rPr lang="en-US" dirty="0" smtClean="0"/>
              <a:t>Capital market is national and capital is mobile.</a:t>
            </a:r>
          </a:p>
          <a:p>
            <a:endParaRPr lang="en-US" dirty="0" smtClean="0"/>
          </a:p>
          <a:p>
            <a:r>
              <a:rPr lang="en-US" dirty="0" smtClean="0"/>
              <a:t>Property tax used so extensively that we can think in terms of an national average rate.</a:t>
            </a:r>
          </a:p>
          <a:p>
            <a:endParaRPr lang="en-US" dirty="0" smtClean="0"/>
          </a:p>
          <a:p>
            <a:r>
              <a:rPr lang="en-US" dirty="0" smtClean="0"/>
              <a:t>Capital will be reallocated until the after tax return on capital is equal across all jurisdictions.</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 Equity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Two basic principles to equity</a:t>
            </a:r>
          </a:p>
          <a:p>
            <a:pPr lvl="1"/>
            <a:r>
              <a:rPr lang="en-US" dirty="0" smtClean="0"/>
              <a:t>Ability to pay</a:t>
            </a:r>
          </a:p>
          <a:p>
            <a:pPr lvl="2"/>
            <a:r>
              <a:rPr lang="en-US" dirty="0" smtClean="0"/>
              <a:t>Horizontal equity</a:t>
            </a:r>
          </a:p>
          <a:p>
            <a:pPr lvl="3"/>
            <a:r>
              <a:rPr lang="en-US" dirty="0" smtClean="0"/>
              <a:t>Those of equal circumstances pay the same</a:t>
            </a:r>
          </a:p>
          <a:p>
            <a:pPr lvl="2"/>
            <a:r>
              <a:rPr lang="en-US" dirty="0" smtClean="0"/>
              <a:t>Vertical equity</a:t>
            </a:r>
          </a:p>
          <a:p>
            <a:pPr lvl="3"/>
            <a:r>
              <a:rPr lang="en-US" dirty="0" smtClean="0"/>
              <a:t>Progressive</a:t>
            </a:r>
          </a:p>
          <a:p>
            <a:pPr lvl="3"/>
            <a:r>
              <a:rPr lang="en-US" dirty="0" smtClean="0"/>
              <a:t>Proportional</a:t>
            </a:r>
          </a:p>
          <a:p>
            <a:pPr lvl="3"/>
            <a:r>
              <a:rPr lang="en-US" dirty="0" smtClean="0"/>
              <a:t>Regressive</a:t>
            </a:r>
          </a:p>
          <a:p>
            <a:pPr lvl="1"/>
            <a:r>
              <a:rPr lang="en-US" dirty="0" smtClean="0"/>
              <a:t>Benefit Principle</a:t>
            </a:r>
          </a:p>
          <a:p>
            <a:pPr lvl="2"/>
            <a:r>
              <a:rPr lang="en-US" dirty="0"/>
              <a:t>D</a:t>
            </a:r>
            <a:r>
              <a:rPr lang="en-US" dirty="0" smtClean="0"/>
              <a:t>ifficult to assess</a:t>
            </a:r>
          </a:p>
          <a:p>
            <a:pPr lvl="2"/>
            <a:r>
              <a:rPr lang="en-US" dirty="0" smtClean="0"/>
              <a:t>We often want all citizens to benefit from public good regardless of whether they can pay for it.</a:t>
            </a:r>
          </a:p>
          <a:p>
            <a:pPr lvl="2"/>
            <a:endParaRPr lang="en-US"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 Tax View</a:t>
            </a:r>
            <a:endParaRPr lang="en-US" dirty="0"/>
          </a:p>
        </p:txBody>
      </p:sp>
      <p:pic>
        <p:nvPicPr>
          <p:cNvPr id="4" name="Content Placeholder 3" descr="PropTaxGlobalEffect001.pdf"/>
          <p:cNvPicPr>
            <a:picLocks noGrp="1" noChangeAspect="1"/>
          </p:cNvPicPr>
          <p:nvPr>
            <p:ph idx="1"/>
          </p:nvPr>
        </p:nvPicPr>
        <p:blipFill>
          <a:blip r:embed="rId2"/>
          <a:srcRect l="-68086" r="-68086"/>
          <a:stretch>
            <a:fillRect/>
          </a:stretch>
        </p:blip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does it matter?</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t>Initial Distribution and Final Incidence of Total School Property Tax Revenue</a:t>
            </a:r>
            <a:br>
              <a:rPr lang="en-US" sz="2400" b="1" dirty="0"/>
            </a:br>
            <a:r>
              <a:rPr lang="en-US" sz="2400" dirty="0"/>
              <a:t>Tax Year 2013 (dollar amounts in millions)</a:t>
            </a:r>
          </a:p>
        </p:txBody>
      </p:sp>
      <p:graphicFrame>
        <p:nvGraphicFramePr>
          <p:cNvPr id="4" name="Content Placeholder 3"/>
          <p:cNvGraphicFramePr>
            <a:graphicFrameLocks noGrp="1" noChangeAspect="1"/>
          </p:cNvGraphicFramePr>
          <p:nvPr>
            <p:ph idx="1"/>
          </p:nvPr>
        </p:nvGraphicFramePr>
        <p:xfrm>
          <a:off x="1604650" y="1663700"/>
          <a:ext cx="10012675" cy="4927600"/>
        </p:xfrm>
        <a:graphic>
          <a:graphicData uri="http://schemas.openxmlformats.org/presentationml/2006/ole">
            <mc:AlternateContent xmlns:mc="http://schemas.openxmlformats.org/markup-compatibility/2006">
              <mc:Choice xmlns:v="urn:schemas-microsoft-com:vml" Requires="v">
                <p:oleObj spid="_x0000_s10244" name="Document" r:id="rId3" imgW="5626100" imgH="2768600" progId="Word.Document.12">
                  <p:embed/>
                </p:oleObj>
              </mc:Choice>
              <mc:Fallback>
                <p:oleObj name="Document" r:id="rId3" imgW="5626100" imgH="2768600"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4650" y="1663700"/>
                        <a:ext cx="10012675" cy="492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noChangeAspect="1"/>
          </p:cNvGraphicFramePr>
          <p:nvPr>
            <p:ph idx="1"/>
          </p:nvPr>
        </p:nvGraphicFramePr>
        <p:xfrm>
          <a:off x="1862185" y="2108200"/>
          <a:ext cx="11523615" cy="3771900"/>
        </p:xfrm>
        <a:graphic>
          <a:graphicData uri="http://schemas.openxmlformats.org/presentationml/2006/ole">
            <mc:AlternateContent xmlns:mc="http://schemas.openxmlformats.org/markup-compatibility/2006">
              <mc:Choice xmlns:v="urn:schemas-microsoft-com:vml" Requires="v">
                <p:oleObj spid="_x0000_s11268" name="Document" r:id="rId3" imgW="5626100" imgH="1841500" progId="Word.Document.12">
                  <p:embed/>
                </p:oleObj>
              </mc:Choice>
              <mc:Fallback>
                <p:oleObj name="Document" r:id="rId3" imgW="5626100" imgH="1841500"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2185" y="2108200"/>
                        <a:ext cx="1152361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noChangeAspect="1"/>
          </p:cNvGraphicFramePr>
          <p:nvPr>
            <p:ph idx="1"/>
          </p:nvPr>
        </p:nvGraphicFramePr>
        <p:xfrm>
          <a:off x="1625601" y="592138"/>
          <a:ext cx="9086900" cy="4717744"/>
        </p:xfrm>
        <a:graphic>
          <a:graphicData uri="http://schemas.openxmlformats.org/presentationml/2006/ole">
            <mc:AlternateContent xmlns:mc="http://schemas.openxmlformats.org/markup-compatibility/2006">
              <mc:Choice xmlns:v="urn:schemas-microsoft-com:vml" Requires="v">
                <p:oleObj spid="_x0000_s12292" name="Document" r:id="rId3" imgW="5626100" imgH="2921000" progId="Word.Document.12">
                  <p:embed/>
                </p:oleObj>
              </mc:Choice>
              <mc:Fallback>
                <p:oleObj name="Document" r:id="rId3" imgW="5626100" imgH="2921000"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5601" y="592138"/>
                        <a:ext cx="9086900" cy="47177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1689100" y="5468034"/>
            <a:ext cx="2364750" cy="646331"/>
          </a:xfrm>
          <a:prstGeom prst="rect">
            <a:avLst/>
          </a:prstGeom>
          <a:noFill/>
        </p:spPr>
        <p:txBody>
          <a:bodyPr wrap="square" rtlCol="0">
            <a:spAutoFit/>
          </a:bodyPr>
          <a:lstStyle/>
          <a:p>
            <a:r>
              <a:rPr lang="en-US" dirty="0" smtClean="0"/>
              <a:t>Estimated Equity of Tax</a:t>
            </a:r>
          </a:p>
          <a:p>
            <a:r>
              <a:rPr lang="en-US" dirty="0" smtClean="0"/>
              <a:t>Suits Index: -0.09</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noChangeAspect="1"/>
          </p:cNvGraphicFramePr>
          <p:nvPr>
            <p:ph idx="1"/>
          </p:nvPr>
        </p:nvGraphicFramePr>
        <p:xfrm>
          <a:off x="1593435" y="1625600"/>
          <a:ext cx="12582592" cy="3209131"/>
        </p:xfrm>
        <a:graphic>
          <a:graphicData uri="http://schemas.openxmlformats.org/presentationml/2006/ole">
            <mc:AlternateContent xmlns:mc="http://schemas.openxmlformats.org/markup-compatibility/2006">
              <mc:Choice xmlns:v="urn:schemas-microsoft-com:vml" Requires="v">
                <p:oleObj spid="_x0000_s13316" name="Document" r:id="rId3" imgW="5626100" imgH="1435100" progId="Word.Document.12">
                  <p:embed/>
                </p:oleObj>
              </mc:Choice>
              <mc:Fallback>
                <p:oleObj name="Document" r:id="rId3" imgW="5626100" imgH="1435100"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3435" y="1625600"/>
                        <a:ext cx="12582592" cy="32091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59" name="Freeform 27"/>
          <p:cNvSpPr>
            <a:spLocks noChangeAspect="1"/>
          </p:cNvSpPr>
          <p:nvPr/>
        </p:nvSpPr>
        <p:spPr bwMode="auto">
          <a:xfrm>
            <a:off x="3200400" y="3359150"/>
            <a:ext cx="1050925" cy="1050925"/>
          </a:xfrm>
          <a:custGeom>
            <a:avLst/>
            <a:gdLst>
              <a:gd name="T0" fmla="*/ 0 w 855"/>
              <a:gd name="T1" fmla="*/ 0 h 1"/>
              <a:gd name="T2" fmla="*/ 855 w 855"/>
              <a:gd name="T3" fmla="*/ 0 h 1"/>
            </a:gdLst>
            <a:ahLst/>
            <a:cxnLst>
              <a:cxn ang="0">
                <a:pos x="T0" y="T1"/>
              </a:cxn>
              <a:cxn ang="0">
                <a:pos x="T2" y="T3"/>
              </a:cxn>
            </a:cxnLst>
            <a:rect l="0" t="0" r="r" b="b"/>
            <a:pathLst>
              <a:path w="855" h="1">
                <a:moveTo>
                  <a:pt x="0" y="0"/>
                </a:moveTo>
                <a:lnTo>
                  <a:pt x="855" y="0"/>
                </a:lnTo>
              </a:path>
            </a:pathLst>
          </a:custGeom>
          <a:noFill/>
          <a:ln w="9525" cap="flat" cmpd="sng">
            <a:solidFill>
              <a:schemeClr val="tx1"/>
            </a:solidFill>
            <a:prstDash val="lg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lIns="0" tIns="0" rIns="0" bIns="0">
            <a:spAutoFit/>
          </a:bodyPr>
          <a:lstStyle/>
          <a:p>
            <a:pPr>
              <a:defRPr/>
            </a:pPr>
            <a:endParaRPr lang="en-US">
              <a:cs typeface="+mn-cs"/>
            </a:endParaRPr>
          </a:p>
        </p:txBody>
      </p:sp>
      <p:sp>
        <p:nvSpPr>
          <p:cNvPr id="95234" name="Rectangle 2"/>
          <p:cNvSpPr>
            <a:spLocks noGrp="1" noChangeArrowheads="1"/>
          </p:cNvSpPr>
          <p:nvPr>
            <p:ph type="title"/>
          </p:nvPr>
        </p:nvSpPr>
        <p:spPr/>
        <p:txBody>
          <a:bodyPr>
            <a:normAutofit fontScale="90000"/>
          </a:bodyPr>
          <a:lstStyle/>
          <a:p>
            <a:pPr eaLnBrk="1" hangingPunct="1">
              <a:defRPr/>
            </a:pPr>
            <a:r>
              <a:rPr lang="en-US" sz="4000" dirty="0" smtClean="0">
                <a:cs typeface="+mj-cs"/>
              </a:rPr>
              <a:t>Effects of a Specific Tax – Shifting the Supply Curve</a:t>
            </a:r>
          </a:p>
        </p:txBody>
      </p:sp>
      <p:sp>
        <p:nvSpPr>
          <p:cNvPr id="95237" name="Rectangle 5"/>
          <p:cNvSpPr>
            <a:spLocks noChangeArrowheads="1"/>
          </p:cNvSpPr>
          <p:nvPr/>
        </p:nvSpPr>
        <p:spPr bwMode="auto">
          <a:xfrm>
            <a:off x="3200400" y="3352800"/>
            <a:ext cx="1041400" cy="941388"/>
          </a:xfrm>
          <a:prstGeom prst="rect">
            <a:avLst/>
          </a:prstGeom>
          <a:solidFill>
            <a:srgbClr val="C0C0C0">
              <a:alpha val="70000"/>
            </a:srgbClr>
          </a:solidFill>
          <a:ln>
            <a:noFill/>
          </a:ln>
          <a:effectLst/>
          <a:extLst>
            <a:ext uri="{91240B29-F687-4F45-9708-019B960494DF}">
              <a14:hiddenLine xmlns:a14="http://schemas.microsoft.com/office/drawing/2010/main" w="9525">
                <a:solidFill>
                  <a:schemeClr val="tx1"/>
                </a:solidFill>
                <a:prstDash val="lgDash"/>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spAutoFit/>
          </a:bodyPr>
          <a:lstStyle/>
          <a:p>
            <a:pPr>
              <a:defRPr/>
            </a:pPr>
            <a:endParaRPr lang="en-US">
              <a:cs typeface="+mn-cs"/>
            </a:endParaRPr>
          </a:p>
        </p:txBody>
      </p:sp>
      <p:sp>
        <p:nvSpPr>
          <p:cNvPr id="95238" name="Text Box 6"/>
          <p:cNvSpPr txBox="1">
            <a:spLocks noChangeArrowheads="1"/>
          </p:cNvSpPr>
          <p:nvPr/>
        </p:nvSpPr>
        <p:spPr bwMode="auto">
          <a:xfrm>
            <a:off x="5791200" y="5867400"/>
            <a:ext cx="24384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lgDash"/>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eaLnBrk="1" hangingPunct="1">
              <a:spcBef>
                <a:spcPct val="50000"/>
              </a:spcBef>
              <a:defRPr/>
            </a:pPr>
            <a:r>
              <a:rPr lang="en-US" sz="1400" b="1">
                <a:latin typeface="Arial" charset="0"/>
                <a:cs typeface="+mn-cs"/>
              </a:rPr>
              <a:t>Gallons of Gas per Month</a:t>
            </a:r>
          </a:p>
        </p:txBody>
      </p:sp>
      <p:sp>
        <p:nvSpPr>
          <p:cNvPr id="95239" name="Text Box 7"/>
          <p:cNvSpPr txBox="1">
            <a:spLocks noChangeArrowheads="1"/>
          </p:cNvSpPr>
          <p:nvPr/>
        </p:nvSpPr>
        <p:spPr bwMode="auto">
          <a:xfrm rot="16200000">
            <a:off x="-1282700" y="3340100"/>
            <a:ext cx="369252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lgDash"/>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eaLnBrk="1" hangingPunct="1">
              <a:spcBef>
                <a:spcPct val="50000"/>
              </a:spcBef>
              <a:defRPr/>
            </a:pPr>
            <a:r>
              <a:rPr lang="en-US" sz="1400" b="1">
                <a:latin typeface="Arial" charset="0"/>
                <a:cs typeface="+mn-cs"/>
              </a:rPr>
              <a:t>Price Paid by Consumers ($/gallon)</a:t>
            </a:r>
          </a:p>
        </p:txBody>
      </p:sp>
      <p:sp>
        <p:nvSpPr>
          <p:cNvPr id="14342" name="Line 8"/>
          <p:cNvSpPr>
            <a:spLocks noChangeAspect="1" noChangeShapeType="1"/>
          </p:cNvSpPr>
          <p:nvPr/>
        </p:nvSpPr>
        <p:spPr bwMode="auto">
          <a:xfrm flipV="1">
            <a:off x="3195638" y="1782763"/>
            <a:ext cx="1587" cy="38385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 name="Line 9"/>
          <p:cNvSpPr>
            <a:spLocks noChangeAspect="1" noChangeShapeType="1"/>
          </p:cNvSpPr>
          <p:nvPr/>
        </p:nvSpPr>
        <p:spPr bwMode="auto">
          <a:xfrm>
            <a:off x="3195638" y="5630863"/>
            <a:ext cx="4508500" cy="31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4" name="Line 10"/>
          <p:cNvSpPr>
            <a:spLocks noChangeAspect="1" noChangeShapeType="1"/>
          </p:cNvSpPr>
          <p:nvPr/>
        </p:nvSpPr>
        <p:spPr bwMode="auto">
          <a:xfrm flipV="1">
            <a:off x="4238625" y="5568950"/>
            <a:ext cx="3175" cy="619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1"/>
          <p:cNvSpPr>
            <a:spLocks noChangeAspect="1" noChangeShapeType="1"/>
          </p:cNvSpPr>
          <p:nvPr/>
        </p:nvSpPr>
        <p:spPr bwMode="auto">
          <a:xfrm flipV="1">
            <a:off x="4906963" y="5568950"/>
            <a:ext cx="1587" cy="619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6" name="Line 12"/>
          <p:cNvSpPr>
            <a:spLocks noChangeAspect="1" noChangeShapeType="1"/>
          </p:cNvSpPr>
          <p:nvPr/>
        </p:nvSpPr>
        <p:spPr bwMode="auto">
          <a:xfrm>
            <a:off x="3195638" y="4287838"/>
            <a:ext cx="41275" cy="317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7" name="Line 13"/>
          <p:cNvSpPr>
            <a:spLocks noChangeAspect="1" noChangeShapeType="1"/>
          </p:cNvSpPr>
          <p:nvPr/>
        </p:nvSpPr>
        <p:spPr bwMode="auto">
          <a:xfrm>
            <a:off x="3195638" y="3968750"/>
            <a:ext cx="41275" cy="158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8" name="Line 14"/>
          <p:cNvSpPr>
            <a:spLocks noChangeAspect="1" noChangeShapeType="1"/>
          </p:cNvSpPr>
          <p:nvPr/>
        </p:nvSpPr>
        <p:spPr bwMode="auto">
          <a:xfrm>
            <a:off x="3195638" y="3357563"/>
            <a:ext cx="41275" cy="1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47" name="Rectangle 15"/>
          <p:cNvSpPr>
            <a:spLocks noChangeArrowheads="1"/>
          </p:cNvSpPr>
          <p:nvPr/>
        </p:nvSpPr>
        <p:spPr bwMode="auto">
          <a:xfrm>
            <a:off x="4127500" y="5703888"/>
            <a:ext cx="21748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eaLnBrk="1" hangingPunct="1">
              <a:spcBef>
                <a:spcPct val="50000"/>
              </a:spcBef>
            </a:pPr>
            <a:r>
              <a:rPr lang="en-US" sz="1400" i="1">
                <a:solidFill>
                  <a:srgbClr val="000000"/>
                </a:solidFill>
                <a:latin typeface="Arial" charset="0"/>
              </a:rPr>
              <a:t>Q</a:t>
            </a:r>
            <a:r>
              <a:rPr lang="en-US" sz="1400" i="1" baseline="-25000">
                <a:solidFill>
                  <a:srgbClr val="000000"/>
                </a:solidFill>
                <a:latin typeface="Arial" charset="0"/>
              </a:rPr>
              <a:t>T</a:t>
            </a:r>
            <a:endParaRPr lang="en-US" sz="1400" i="1" baseline="-25000">
              <a:latin typeface="Arial" charset="0"/>
            </a:endParaRPr>
          </a:p>
        </p:txBody>
      </p:sp>
      <p:sp>
        <p:nvSpPr>
          <p:cNvPr id="14350" name="Rectangle 16"/>
          <p:cNvSpPr>
            <a:spLocks noChangeArrowheads="1"/>
          </p:cNvSpPr>
          <p:nvPr/>
        </p:nvSpPr>
        <p:spPr bwMode="auto">
          <a:xfrm>
            <a:off x="4797425" y="5703888"/>
            <a:ext cx="2111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eaLnBrk="1" hangingPunct="1">
              <a:spcBef>
                <a:spcPct val="50000"/>
              </a:spcBef>
            </a:pPr>
            <a:r>
              <a:rPr lang="en-US" sz="1400" i="1">
                <a:solidFill>
                  <a:srgbClr val="000000"/>
                </a:solidFill>
                <a:latin typeface="Arial" charset="0"/>
              </a:rPr>
              <a:t>Q</a:t>
            </a:r>
            <a:r>
              <a:rPr lang="en-US" sz="1400" i="1" baseline="-25000">
                <a:solidFill>
                  <a:srgbClr val="000000"/>
                </a:solidFill>
                <a:latin typeface="Arial" charset="0"/>
              </a:rPr>
              <a:t>o</a:t>
            </a:r>
            <a:endParaRPr lang="en-US" sz="1400" i="1" baseline="-25000">
              <a:latin typeface="Arial" charset="0"/>
            </a:endParaRPr>
          </a:p>
        </p:txBody>
      </p:sp>
      <p:sp>
        <p:nvSpPr>
          <p:cNvPr id="95249" name="Rectangle 17"/>
          <p:cNvSpPr>
            <a:spLocks noChangeArrowheads="1"/>
          </p:cNvSpPr>
          <p:nvPr/>
        </p:nvSpPr>
        <p:spPr bwMode="auto">
          <a:xfrm>
            <a:off x="2252663" y="4179888"/>
            <a:ext cx="8588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r" eaLnBrk="1" hangingPunct="1">
              <a:spcBef>
                <a:spcPct val="50000"/>
              </a:spcBef>
            </a:pPr>
            <a:r>
              <a:rPr lang="en-US" sz="1400" i="1">
                <a:solidFill>
                  <a:srgbClr val="000000"/>
                </a:solidFill>
                <a:latin typeface="Arial" charset="0"/>
              </a:rPr>
              <a:t>P</a:t>
            </a:r>
            <a:r>
              <a:rPr lang="en-US" sz="1400" i="1" baseline="-25000">
                <a:solidFill>
                  <a:srgbClr val="000000"/>
                </a:solidFill>
                <a:latin typeface="Arial" charset="0"/>
              </a:rPr>
              <a:t>s</a:t>
            </a:r>
            <a:r>
              <a:rPr lang="en-US" sz="1400">
                <a:solidFill>
                  <a:srgbClr val="000000"/>
                </a:solidFill>
                <a:latin typeface="Arial" charset="0"/>
              </a:rPr>
              <a:t> = </a:t>
            </a:r>
            <a:r>
              <a:rPr lang="en-US" sz="1400" i="1">
                <a:solidFill>
                  <a:srgbClr val="000000"/>
                </a:solidFill>
                <a:latin typeface="Arial" charset="0"/>
              </a:rPr>
              <a:t>P</a:t>
            </a:r>
            <a:r>
              <a:rPr lang="en-US" sz="1400" i="1" baseline="-25000">
                <a:solidFill>
                  <a:srgbClr val="000000"/>
                </a:solidFill>
                <a:latin typeface="Arial" charset="0"/>
              </a:rPr>
              <a:t>b</a:t>
            </a:r>
            <a:r>
              <a:rPr lang="en-US" sz="1400" i="1">
                <a:solidFill>
                  <a:srgbClr val="000000"/>
                </a:solidFill>
                <a:latin typeface="Arial" charset="0"/>
              </a:rPr>
              <a:t> - T</a:t>
            </a:r>
            <a:endParaRPr lang="en-US" sz="1400" i="1">
              <a:latin typeface="Arial" charset="0"/>
            </a:endParaRPr>
          </a:p>
        </p:txBody>
      </p:sp>
      <p:sp>
        <p:nvSpPr>
          <p:cNvPr id="14352" name="Rectangle 18"/>
          <p:cNvSpPr>
            <a:spLocks noChangeArrowheads="1"/>
          </p:cNvSpPr>
          <p:nvPr/>
        </p:nvSpPr>
        <p:spPr bwMode="auto">
          <a:xfrm>
            <a:off x="2919413" y="3875088"/>
            <a:ext cx="19208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r" eaLnBrk="1" hangingPunct="1">
              <a:spcBef>
                <a:spcPct val="50000"/>
              </a:spcBef>
            </a:pPr>
            <a:r>
              <a:rPr lang="en-US" sz="1400" i="1">
                <a:solidFill>
                  <a:srgbClr val="000000"/>
                </a:solidFill>
                <a:latin typeface="Arial" charset="0"/>
              </a:rPr>
              <a:t>P</a:t>
            </a:r>
            <a:r>
              <a:rPr lang="en-US" sz="1400" i="1" baseline="-25000">
                <a:solidFill>
                  <a:srgbClr val="000000"/>
                </a:solidFill>
                <a:latin typeface="Arial" charset="0"/>
              </a:rPr>
              <a:t>o</a:t>
            </a:r>
            <a:endParaRPr lang="en-US" sz="1400" i="1" baseline="-25000">
              <a:latin typeface="Arial" charset="0"/>
            </a:endParaRPr>
          </a:p>
        </p:txBody>
      </p:sp>
      <p:sp>
        <p:nvSpPr>
          <p:cNvPr id="95251" name="Freeform 19"/>
          <p:cNvSpPr>
            <a:spLocks/>
          </p:cNvSpPr>
          <p:nvPr/>
        </p:nvSpPr>
        <p:spPr bwMode="auto">
          <a:xfrm>
            <a:off x="3203575" y="3968750"/>
            <a:ext cx="1700213" cy="1588"/>
          </a:xfrm>
          <a:custGeom>
            <a:avLst/>
            <a:gdLst>
              <a:gd name="T0" fmla="*/ 0 w 855"/>
              <a:gd name="T1" fmla="*/ 0 h 1"/>
              <a:gd name="T2" fmla="*/ 855 w 855"/>
              <a:gd name="T3" fmla="*/ 0 h 1"/>
            </a:gdLst>
            <a:ahLst/>
            <a:cxnLst>
              <a:cxn ang="0">
                <a:pos x="T0" y="T1"/>
              </a:cxn>
              <a:cxn ang="0">
                <a:pos x="T2" y="T3"/>
              </a:cxn>
            </a:cxnLst>
            <a:rect l="0" t="0" r="r" b="b"/>
            <a:pathLst>
              <a:path w="855" h="1">
                <a:moveTo>
                  <a:pt x="0" y="0"/>
                </a:moveTo>
                <a:lnTo>
                  <a:pt x="855" y="0"/>
                </a:lnTo>
              </a:path>
            </a:pathLst>
          </a:custGeom>
          <a:noFill/>
          <a:ln w="9525" cap="flat" cmpd="sng">
            <a:solidFill>
              <a:schemeClr val="tx1"/>
            </a:solidFill>
            <a:prstDash val="lg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lIns="0" tIns="0" rIns="0" bIns="0">
            <a:spAutoFit/>
          </a:bodyPr>
          <a:lstStyle/>
          <a:p>
            <a:pPr>
              <a:defRPr/>
            </a:pPr>
            <a:endParaRPr lang="en-US">
              <a:cs typeface="+mn-cs"/>
            </a:endParaRPr>
          </a:p>
        </p:txBody>
      </p:sp>
      <p:sp>
        <p:nvSpPr>
          <p:cNvPr id="95252" name="Line 20"/>
          <p:cNvSpPr>
            <a:spLocks noChangeShapeType="1"/>
          </p:cNvSpPr>
          <p:nvPr/>
        </p:nvSpPr>
        <p:spPr bwMode="auto">
          <a:xfrm>
            <a:off x="4244975" y="3346450"/>
            <a:ext cx="0" cy="228600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endParaRPr lang="en-US">
              <a:cs typeface="+mn-cs"/>
            </a:endParaRPr>
          </a:p>
        </p:txBody>
      </p:sp>
      <p:sp>
        <p:nvSpPr>
          <p:cNvPr id="95253" name="Rectangle 21"/>
          <p:cNvSpPr>
            <a:spLocks noChangeArrowheads="1"/>
          </p:cNvSpPr>
          <p:nvPr/>
        </p:nvSpPr>
        <p:spPr bwMode="auto">
          <a:xfrm>
            <a:off x="2925763" y="3263900"/>
            <a:ext cx="19208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r" eaLnBrk="1" hangingPunct="1">
              <a:spcBef>
                <a:spcPct val="50000"/>
              </a:spcBef>
            </a:pPr>
            <a:r>
              <a:rPr lang="en-US" sz="1400" i="1">
                <a:solidFill>
                  <a:srgbClr val="000000"/>
                </a:solidFill>
                <a:latin typeface="Arial" charset="0"/>
              </a:rPr>
              <a:t>P</a:t>
            </a:r>
            <a:r>
              <a:rPr lang="en-US" sz="1400" i="1" baseline="-25000">
                <a:solidFill>
                  <a:srgbClr val="000000"/>
                </a:solidFill>
                <a:latin typeface="Arial" charset="0"/>
              </a:rPr>
              <a:t>b</a:t>
            </a:r>
            <a:endParaRPr lang="en-US" sz="1400" i="1" baseline="-25000">
              <a:latin typeface="Arial" charset="0"/>
            </a:endParaRPr>
          </a:p>
        </p:txBody>
      </p:sp>
      <p:sp>
        <p:nvSpPr>
          <p:cNvPr id="95254" name="Rectangle 22"/>
          <p:cNvSpPr>
            <a:spLocks noChangeArrowheads="1"/>
          </p:cNvSpPr>
          <p:nvPr/>
        </p:nvSpPr>
        <p:spPr bwMode="auto">
          <a:xfrm>
            <a:off x="914400" y="2667000"/>
            <a:ext cx="11430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spcBef>
                <a:spcPct val="50000"/>
              </a:spcBef>
            </a:pPr>
            <a:r>
              <a:rPr lang="en-US" sz="1200" b="1">
                <a:solidFill>
                  <a:srgbClr val="000000"/>
                </a:solidFill>
                <a:latin typeface="Arial" charset="0"/>
              </a:rPr>
              <a:t>Increase in Consumer Cost per Gallon</a:t>
            </a:r>
            <a:endParaRPr lang="en-US" sz="1200" b="1" baseline="-25000">
              <a:latin typeface="Arial" charset="0"/>
            </a:endParaRPr>
          </a:p>
        </p:txBody>
      </p:sp>
      <p:sp>
        <p:nvSpPr>
          <p:cNvPr id="95255" name="AutoShape 23"/>
          <p:cNvSpPr>
            <a:spLocks/>
          </p:cNvSpPr>
          <p:nvPr/>
        </p:nvSpPr>
        <p:spPr bwMode="auto">
          <a:xfrm>
            <a:off x="2133600" y="3365500"/>
            <a:ext cx="76200" cy="603250"/>
          </a:xfrm>
          <a:prstGeom prst="leftBrace">
            <a:avLst>
              <a:gd name="adj1" fmla="val 65972"/>
              <a:gd name="adj2" fmla="val 27894"/>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pPr>
              <a:defRPr/>
            </a:pPr>
            <a:endParaRPr lang="en-US">
              <a:cs typeface="+mn-cs"/>
            </a:endParaRPr>
          </a:p>
        </p:txBody>
      </p:sp>
      <p:sp>
        <p:nvSpPr>
          <p:cNvPr id="95256" name="Rectangle 24"/>
          <p:cNvSpPr>
            <a:spLocks noChangeArrowheads="1"/>
          </p:cNvSpPr>
          <p:nvPr/>
        </p:nvSpPr>
        <p:spPr bwMode="auto">
          <a:xfrm>
            <a:off x="990600" y="4572000"/>
            <a:ext cx="11430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1" hangingPunct="1">
              <a:spcBef>
                <a:spcPct val="50000"/>
              </a:spcBef>
            </a:pPr>
            <a:r>
              <a:rPr lang="en-US" sz="1200" b="1">
                <a:solidFill>
                  <a:srgbClr val="000000"/>
                </a:solidFill>
                <a:latin typeface="Arial" charset="0"/>
              </a:rPr>
              <a:t>Decrease in Firms</a:t>
            </a:r>
            <a:r>
              <a:rPr lang="ja-JP" altLang="en-US" sz="1200" b="1">
                <a:solidFill>
                  <a:srgbClr val="000000"/>
                </a:solidFill>
                <a:latin typeface="Arial" charset="0"/>
              </a:rPr>
              <a:t>’</a:t>
            </a:r>
            <a:r>
              <a:rPr lang="en-US" altLang="ja-JP" sz="1200" b="1">
                <a:solidFill>
                  <a:srgbClr val="000000"/>
                </a:solidFill>
                <a:latin typeface="Arial" charset="0"/>
              </a:rPr>
              <a:t> Receipts per Gallon</a:t>
            </a:r>
            <a:endParaRPr lang="en-US" sz="1200" b="1" baseline="-25000">
              <a:latin typeface="Arial" charset="0"/>
            </a:endParaRPr>
          </a:p>
        </p:txBody>
      </p:sp>
      <p:sp>
        <p:nvSpPr>
          <p:cNvPr id="95257" name="AutoShape 25"/>
          <p:cNvSpPr>
            <a:spLocks/>
          </p:cNvSpPr>
          <p:nvPr/>
        </p:nvSpPr>
        <p:spPr bwMode="auto">
          <a:xfrm>
            <a:off x="2133600" y="3994150"/>
            <a:ext cx="76200" cy="274638"/>
          </a:xfrm>
          <a:prstGeom prst="leftBrace">
            <a:avLst>
              <a:gd name="adj1" fmla="val 30035"/>
              <a:gd name="adj2" fmla="val 69944"/>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pPr>
              <a:defRPr/>
            </a:pPr>
            <a:endParaRPr lang="en-US">
              <a:cs typeface="+mn-cs"/>
            </a:endParaRPr>
          </a:p>
        </p:txBody>
      </p:sp>
      <p:sp>
        <p:nvSpPr>
          <p:cNvPr id="95258" name="Freeform 26"/>
          <p:cNvSpPr>
            <a:spLocks/>
          </p:cNvSpPr>
          <p:nvPr/>
        </p:nvSpPr>
        <p:spPr bwMode="auto">
          <a:xfrm>
            <a:off x="3197225" y="4291013"/>
            <a:ext cx="1050925" cy="1587"/>
          </a:xfrm>
          <a:custGeom>
            <a:avLst/>
            <a:gdLst>
              <a:gd name="T0" fmla="*/ 0 w 855"/>
              <a:gd name="T1" fmla="*/ 0 h 1"/>
              <a:gd name="T2" fmla="*/ 855 w 855"/>
              <a:gd name="T3" fmla="*/ 0 h 1"/>
            </a:gdLst>
            <a:ahLst/>
            <a:cxnLst>
              <a:cxn ang="0">
                <a:pos x="T0" y="T1"/>
              </a:cxn>
              <a:cxn ang="0">
                <a:pos x="T2" y="T3"/>
              </a:cxn>
            </a:cxnLst>
            <a:rect l="0" t="0" r="r" b="b"/>
            <a:pathLst>
              <a:path w="855" h="1">
                <a:moveTo>
                  <a:pt x="0" y="0"/>
                </a:moveTo>
                <a:lnTo>
                  <a:pt x="855" y="0"/>
                </a:lnTo>
              </a:path>
            </a:pathLst>
          </a:custGeom>
          <a:noFill/>
          <a:ln w="9525" cap="flat" cmpd="sng">
            <a:solidFill>
              <a:schemeClr val="tx1"/>
            </a:solidFill>
            <a:prstDash val="lg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lIns="0" tIns="0" rIns="0" bIns="0">
            <a:spAutoFit/>
          </a:bodyPr>
          <a:lstStyle/>
          <a:p>
            <a:pPr>
              <a:defRPr/>
            </a:pPr>
            <a:endParaRPr lang="en-US">
              <a:cs typeface="+mn-cs"/>
            </a:endParaRPr>
          </a:p>
        </p:txBody>
      </p:sp>
      <p:sp>
        <p:nvSpPr>
          <p:cNvPr id="95260" name="Line 28"/>
          <p:cNvSpPr>
            <a:spLocks noChangeShapeType="1"/>
          </p:cNvSpPr>
          <p:nvPr/>
        </p:nvSpPr>
        <p:spPr bwMode="auto">
          <a:xfrm>
            <a:off x="3213100" y="2387600"/>
            <a:ext cx="3529013" cy="3244850"/>
          </a:xfrm>
          <a:prstGeom prst="line">
            <a:avLst/>
          </a:prstGeom>
          <a:noFill/>
          <a:ln w="28575">
            <a:solidFill>
              <a:srgbClr val="0099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endParaRPr lang="en-US">
              <a:cs typeface="+mn-cs"/>
            </a:endParaRPr>
          </a:p>
        </p:txBody>
      </p:sp>
      <p:sp>
        <p:nvSpPr>
          <p:cNvPr id="95261" name="Freeform 29"/>
          <p:cNvSpPr>
            <a:spLocks/>
          </p:cNvSpPr>
          <p:nvPr/>
        </p:nvSpPr>
        <p:spPr bwMode="auto">
          <a:xfrm>
            <a:off x="3209925" y="2482850"/>
            <a:ext cx="2819400" cy="1393825"/>
          </a:xfrm>
          <a:custGeom>
            <a:avLst/>
            <a:gdLst>
              <a:gd name="T0" fmla="*/ 0 w 1776"/>
              <a:gd name="T1" fmla="*/ 878 h 878"/>
              <a:gd name="T2" fmla="*/ 1776 w 1776"/>
              <a:gd name="T3" fmla="*/ 0 h 878"/>
            </a:gdLst>
            <a:ahLst/>
            <a:cxnLst>
              <a:cxn ang="0">
                <a:pos x="T0" y="T1"/>
              </a:cxn>
              <a:cxn ang="0">
                <a:pos x="T2" y="T3"/>
              </a:cxn>
            </a:cxnLst>
            <a:rect l="0" t="0" r="r" b="b"/>
            <a:pathLst>
              <a:path w="1776" h="878">
                <a:moveTo>
                  <a:pt x="0" y="878"/>
                </a:moveTo>
                <a:lnTo>
                  <a:pt x="1776" y="0"/>
                </a:lnTo>
              </a:path>
            </a:pathLst>
          </a:custGeom>
          <a:noFill/>
          <a:ln w="28575" cap="flat" cmpd="sng">
            <a:solidFill>
              <a:srgbClr val="FF7174"/>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lIns="0" tIns="0" rIns="0" bIns="0">
            <a:spAutoFit/>
          </a:bodyPr>
          <a:lstStyle/>
          <a:p>
            <a:pPr>
              <a:defRPr/>
            </a:pPr>
            <a:endParaRPr lang="en-US">
              <a:cs typeface="+mn-cs"/>
            </a:endParaRPr>
          </a:p>
        </p:txBody>
      </p:sp>
      <p:sp>
        <p:nvSpPr>
          <p:cNvPr id="95262" name="Freeform 30"/>
          <p:cNvSpPr>
            <a:spLocks/>
          </p:cNvSpPr>
          <p:nvPr/>
        </p:nvSpPr>
        <p:spPr bwMode="auto">
          <a:xfrm>
            <a:off x="3209925" y="2819400"/>
            <a:ext cx="4030663" cy="1992313"/>
          </a:xfrm>
          <a:custGeom>
            <a:avLst/>
            <a:gdLst>
              <a:gd name="T0" fmla="*/ 0 w 1776"/>
              <a:gd name="T1" fmla="*/ 878 h 878"/>
              <a:gd name="T2" fmla="*/ 1776 w 1776"/>
              <a:gd name="T3" fmla="*/ 0 h 878"/>
            </a:gdLst>
            <a:ahLst/>
            <a:cxnLst>
              <a:cxn ang="0">
                <a:pos x="T0" y="T1"/>
              </a:cxn>
              <a:cxn ang="0">
                <a:pos x="T2" y="T3"/>
              </a:cxn>
            </a:cxnLst>
            <a:rect l="0" t="0" r="r" b="b"/>
            <a:pathLst>
              <a:path w="1776" h="878">
                <a:moveTo>
                  <a:pt x="0" y="878"/>
                </a:moveTo>
                <a:lnTo>
                  <a:pt x="1776" y="0"/>
                </a:lnTo>
              </a:path>
            </a:pathLst>
          </a:custGeom>
          <a:noFill/>
          <a:ln w="28575" cap="flat" cmpd="sng">
            <a:solidFill>
              <a:srgbClr val="CC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lIns="0" tIns="0" rIns="0" bIns="0">
            <a:spAutoFit/>
          </a:bodyPr>
          <a:lstStyle/>
          <a:p>
            <a:pPr>
              <a:defRPr/>
            </a:pPr>
            <a:endParaRPr lang="en-US">
              <a:cs typeface="+mn-cs"/>
            </a:endParaRPr>
          </a:p>
        </p:txBody>
      </p:sp>
      <p:sp>
        <p:nvSpPr>
          <p:cNvPr id="95263" name="Line 31"/>
          <p:cNvSpPr>
            <a:spLocks noChangeShapeType="1"/>
          </p:cNvSpPr>
          <p:nvPr/>
        </p:nvSpPr>
        <p:spPr bwMode="auto">
          <a:xfrm>
            <a:off x="4905375" y="3975100"/>
            <a:ext cx="0" cy="164465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endParaRPr lang="en-US">
              <a:cs typeface="+mn-cs"/>
            </a:endParaRPr>
          </a:p>
        </p:txBody>
      </p:sp>
      <p:sp>
        <p:nvSpPr>
          <p:cNvPr id="95264" name="Line 32"/>
          <p:cNvSpPr>
            <a:spLocks noChangeShapeType="1"/>
          </p:cNvSpPr>
          <p:nvPr/>
        </p:nvSpPr>
        <p:spPr bwMode="auto">
          <a:xfrm rot="5400000" flipH="1">
            <a:off x="4491037" y="3463926"/>
            <a:ext cx="822325" cy="0"/>
          </a:xfrm>
          <a:prstGeom prst="line">
            <a:avLst/>
          </a:prstGeom>
          <a:noFill/>
          <a:ln w="1905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endParaRPr lang="en-US">
              <a:cs typeface="+mn-cs"/>
            </a:endParaRPr>
          </a:p>
        </p:txBody>
      </p:sp>
      <p:sp>
        <p:nvSpPr>
          <p:cNvPr id="14366" name="Rectangle 33"/>
          <p:cNvSpPr>
            <a:spLocks noChangeArrowheads="1"/>
          </p:cNvSpPr>
          <p:nvPr/>
        </p:nvSpPr>
        <p:spPr bwMode="auto">
          <a:xfrm>
            <a:off x="4994275" y="3870325"/>
            <a:ext cx="192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eaLnBrk="1" hangingPunct="1">
              <a:spcBef>
                <a:spcPct val="50000"/>
              </a:spcBef>
            </a:pPr>
            <a:r>
              <a:rPr lang="en-US" sz="1400" b="1">
                <a:solidFill>
                  <a:srgbClr val="000000"/>
                </a:solidFill>
                <a:latin typeface="Arial" charset="0"/>
              </a:rPr>
              <a:t>A</a:t>
            </a:r>
            <a:endParaRPr lang="en-US" sz="1400" b="1">
              <a:latin typeface="Arial" charset="0"/>
            </a:endParaRPr>
          </a:p>
        </p:txBody>
      </p:sp>
      <p:sp>
        <p:nvSpPr>
          <p:cNvPr id="14367" name="Oval 34"/>
          <p:cNvSpPr>
            <a:spLocks noChangeArrowheads="1"/>
          </p:cNvSpPr>
          <p:nvPr/>
        </p:nvSpPr>
        <p:spPr bwMode="auto">
          <a:xfrm>
            <a:off x="4849813" y="3911600"/>
            <a:ext cx="109537" cy="112713"/>
          </a:xfrm>
          <a:prstGeom prst="ellipse">
            <a:avLst/>
          </a:prstGeom>
          <a:solidFill>
            <a:schemeClr val="tx1"/>
          </a:solidFill>
          <a:ln>
            <a:noFill/>
          </a:ln>
          <a:extLst>
            <a:ext uri="{91240B29-F687-4F45-9708-019B960494DF}">
              <a14:hiddenLine xmlns:a14="http://schemas.microsoft.com/office/drawing/2010/main" w="0">
                <a:solidFill>
                  <a:srgbClr val="0000FF"/>
                </a:solidFill>
                <a:round/>
                <a:headEnd/>
                <a:tailEnd/>
              </a14:hiddenLine>
            </a:ext>
          </a:extLst>
        </p:spPr>
        <p:txBody>
          <a:bodyPr/>
          <a:lstStyle/>
          <a:p>
            <a:endParaRPr lang="en-US"/>
          </a:p>
        </p:txBody>
      </p:sp>
      <p:sp>
        <p:nvSpPr>
          <p:cNvPr id="95267" name="Rectangle 35"/>
          <p:cNvSpPr>
            <a:spLocks noChangeArrowheads="1"/>
          </p:cNvSpPr>
          <p:nvPr/>
        </p:nvSpPr>
        <p:spPr bwMode="auto">
          <a:xfrm>
            <a:off x="4162425" y="3089275"/>
            <a:ext cx="192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eaLnBrk="1" hangingPunct="1">
              <a:spcBef>
                <a:spcPct val="50000"/>
              </a:spcBef>
            </a:pPr>
            <a:r>
              <a:rPr lang="en-US" sz="1400" b="1">
                <a:solidFill>
                  <a:srgbClr val="000000"/>
                </a:solidFill>
                <a:latin typeface="Arial" charset="0"/>
              </a:rPr>
              <a:t>B</a:t>
            </a:r>
            <a:endParaRPr lang="en-US" sz="1400" b="1">
              <a:latin typeface="Arial" charset="0"/>
            </a:endParaRPr>
          </a:p>
        </p:txBody>
      </p:sp>
      <p:sp>
        <p:nvSpPr>
          <p:cNvPr id="95268" name="Oval 36"/>
          <p:cNvSpPr>
            <a:spLocks noChangeArrowheads="1"/>
          </p:cNvSpPr>
          <p:nvPr/>
        </p:nvSpPr>
        <p:spPr bwMode="auto">
          <a:xfrm>
            <a:off x="4187825" y="3303588"/>
            <a:ext cx="109538" cy="112712"/>
          </a:xfrm>
          <a:prstGeom prst="ellipse">
            <a:avLst/>
          </a:prstGeom>
          <a:solidFill>
            <a:schemeClr val="tx1"/>
          </a:solidFill>
          <a:ln>
            <a:noFill/>
          </a:ln>
          <a:extLst>
            <a:ext uri="{91240B29-F687-4F45-9708-019B960494DF}">
              <a14:hiddenLine xmlns:a14="http://schemas.microsoft.com/office/drawing/2010/main" w="0">
                <a:solidFill>
                  <a:srgbClr val="0000FF"/>
                </a:solidFill>
                <a:round/>
                <a:headEnd/>
                <a:tailEnd/>
              </a14:hiddenLine>
            </a:ext>
          </a:extLst>
        </p:spPr>
        <p:txBody>
          <a:bodyPr/>
          <a:lstStyle/>
          <a:p>
            <a:endParaRPr lang="en-US"/>
          </a:p>
        </p:txBody>
      </p:sp>
      <p:sp>
        <p:nvSpPr>
          <p:cNvPr id="95269" name="AutoShape 37"/>
          <p:cNvSpPr>
            <a:spLocks/>
          </p:cNvSpPr>
          <p:nvPr/>
        </p:nvSpPr>
        <p:spPr bwMode="auto">
          <a:xfrm rot="-10800000">
            <a:off x="4962525" y="3028950"/>
            <a:ext cx="76200" cy="868363"/>
          </a:xfrm>
          <a:prstGeom prst="leftBrace">
            <a:avLst>
              <a:gd name="adj1" fmla="val 94965"/>
              <a:gd name="adj2" fmla="val 52356"/>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spAutoFit/>
          </a:bodyPr>
          <a:lstStyle/>
          <a:p>
            <a:pPr>
              <a:defRPr/>
            </a:pPr>
            <a:endParaRPr lang="en-US">
              <a:cs typeface="+mn-cs"/>
            </a:endParaRPr>
          </a:p>
        </p:txBody>
      </p:sp>
      <p:sp>
        <p:nvSpPr>
          <p:cNvPr id="95270" name="Rectangle 38"/>
          <p:cNvSpPr>
            <a:spLocks noChangeArrowheads="1"/>
          </p:cNvSpPr>
          <p:nvPr/>
        </p:nvSpPr>
        <p:spPr bwMode="auto">
          <a:xfrm>
            <a:off x="5076825" y="3352800"/>
            <a:ext cx="1095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r" eaLnBrk="1" hangingPunct="1">
              <a:spcBef>
                <a:spcPct val="50000"/>
              </a:spcBef>
            </a:pPr>
            <a:r>
              <a:rPr lang="en-US" sz="1200" b="1" i="1">
                <a:solidFill>
                  <a:srgbClr val="000000"/>
                </a:solidFill>
                <a:latin typeface="Arial" charset="0"/>
              </a:rPr>
              <a:t>T</a:t>
            </a:r>
            <a:endParaRPr lang="en-US" sz="1200" b="1" i="1" baseline="-25000">
              <a:latin typeface="Arial" charset="0"/>
            </a:endParaRPr>
          </a:p>
        </p:txBody>
      </p:sp>
      <p:sp>
        <p:nvSpPr>
          <p:cNvPr id="95271" name="Text Box 39"/>
          <p:cNvSpPr txBox="1">
            <a:spLocks noChangeArrowheads="1"/>
          </p:cNvSpPr>
          <p:nvPr/>
        </p:nvSpPr>
        <p:spPr bwMode="auto">
          <a:xfrm>
            <a:off x="6435725" y="5072063"/>
            <a:ext cx="146050" cy="20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lgDash"/>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eaLnBrk="1" hangingPunct="1">
              <a:spcBef>
                <a:spcPct val="50000"/>
              </a:spcBef>
              <a:defRPr/>
            </a:pPr>
            <a:r>
              <a:rPr lang="en-US" sz="1400" b="1" i="1">
                <a:solidFill>
                  <a:srgbClr val="009999"/>
                </a:solidFill>
                <a:latin typeface="Arial" charset="0"/>
                <a:cs typeface="+mn-cs"/>
              </a:rPr>
              <a:t>D</a:t>
            </a:r>
            <a:endParaRPr lang="en-US" sz="1400" b="1" i="1" baseline="30000">
              <a:solidFill>
                <a:srgbClr val="009999"/>
              </a:solidFill>
              <a:latin typeface="Arial" charset="0"/>
              <a:cs typeface="+mn-cs"/>
            </a:endParaRPr>
          </a:p>
        </p:txBody>
      </p:sp>
      <p:sp>
        <p:nvSpPr>
          <p:cNvPr id="95272" name="Text Box 40"/>
          <p:cNvSpPr txBox="1">
            <a:spLocks noChangeArrowheads="1"/>
          </p:cNvSpPr>
          <p:nvPr/>
        </p:nvSpPr>
        <p:spPr bwMode="auto">
          <a:xfrm>
            <a:off x="7013575" y="2571750"/>
            <a:ext cx="144463" cy="20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lgDash"/>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eaLnBrk="1" hangingPunct="1">
              <a:spcBef>
                <a:spcPct val="50000"/>
              </a:spcBef>
              <a:defRPr/>
            </a:pPr>
            <a:r>
              <a:rPr lang="en-US" sz="1400" b="1" i="1">
                <a:solidFill>
                  <a:srgbClr val="CC0000"/>
                </a:solidFill>
                <a:latin typeface="Arial" charset="0"/>
                <a:cs typeface="+mn-cs"/>
              </a:rPr>
              <a:t>S</a:t>
            </a:r>
            <a:endParaRPr lang="en-US" sz="1400" b="1" i="1" baseline="30000">
              <a:solidFill>
                <a:srgbClr val="CC0000"/>
              </a:solidFill>
              <a:latin typeface="Arial" charset="0"/>
              <a:cs typeface="+mn-cs"/>
            </a:endParaRPr>
          </a:p>
        </p:txBody>
      </p:sp>
      <p:sp>
        <p:nvSpPr>
          <p:cNvPr id="95273" name="Text Box 41"/>
          <p:cNvSpPr txBox="1">
            <a:spLocks noChangeArrowheads="1"/>
          </p:cNvSpPr>
          <p:nvPr/>
        </p:nvSpPr>
        <p:spPr bwMode="auto">
          <a:xfrm>
            <a:off x="5810250" y="2200275"/>
            <a:ext cx="173038" cy="20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lgDash"/>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lstStyle/>
          <a:p>
            <a:pPr eaLnBrk="1" hangingPunct="1">
              <a:spcBef>
                <a:spcPct val="50000"/>
              </a:spcBef>
              <a:defRPr/>
            </a:pPr>
            <a:r>
              <a:rPr lang="en-US" sz="1400" b="1" i="1">
                <a:solidFill>
                  <a:srgbClr val="FF7174"/>
                </a:solidFill>
                <a:latin typeface="Arial" charset="0"/>
                <a:cs typeface="+mn-cs"/>
              </a:rPr>
              <a:t>S</a:t>
            </a:r>
            <a:r>
              <a:rPr lang="en-US" sz="1400" b="1" i="1" baseline="-25000">
                <a:solidFill>
                  <a:srgbClr val="FF7174"/>
                </a:solidFill>
                <a:latin typeface="Arial" charset="0"/>
                <a:cs typeface="+mn-cs"/>
              </a:rPr>
              <a:t>T</a:t>
            </a:r>
          </a:p>
        </p:txBody>
      </p:sp>
      <p:sp>
        <p:nvSpPr>
          <p:cNvPr id="95274" name="Rectangle 42"/>
          <p:cNvSpPr>
            <a:spLocks noChangeArrowheads="1"/>
          </p:cNvSpPr>
          <p:nvPr/>
        </p:nvSpPr>
        <p:spPr bwMode="auto">
          <a:xfrm>
            <a:off x="2624138" y="2936875"/>
            <a:ext cx="4921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1" hangingPunct="1">
              <a:spcBef>
                <a:spcPct val="50000"/>
              </a:spcBef>
            </a:pPr>
            <a:r>
              <a:rPr lang="en-US" sz="1400" i="1">
                <a:solidFill>
                  <a:srgbClr val="000000"/>
                </a:solidFill>
                <a:latin typeface="Arial" charset="0"/>
              </a:rPr>
              <a:t>P</a:t>
            </a:r>
            <a:r>
              <a:rPr lang="en-US" sz="1400" i="1" baseline="-25000">
                <a:solidFill>
                  <a:srgbClr val="000000"/>
                </a:solidFill>
                <a:latin typeface="Arial" charset="0"/>
              </a:rPr>
              <a:t>o</a:t>
            </a:r>
            <a:r>
              <a:rPr lang="en-US" sz="1400" i="1">
                <a:solidFill>
                  <a:srgbClr val="000000"/>
                </a:solidFill>
                <a:latin typeface="Arial" charset="0"/>
              </a:rPr>
              <a:t> + T</a:t>
            </a:r>
            <a:endParaRPr lang="en-US" sz="1400" i="1" baseline="-25000">
              <a:latin typeface="Arial" charset="0"/>
            </a:endParaRPr>
          </a:p>
        </p:txBody>
      </p:sp>
      <p:sp>
        <p:nvSpPr>
          <p:cNvPr id="95275" name="Freeform 43"/>
          <p:cNvSpPr>
            <a:spLocks/>
          </p:cNvSpPr>
          <p:nvPr/>
        </p:nvSpPr>
        <p:spPr bwMode="auto">
          <a:xfrm>
            <a:off x="3208338" y="3030538"/>
            <a:ext cx="1700212" cy="1587"/>
          </a:xfrm>
          <a:custGeom>
            <a:avLst/>
            <a:gdLst>
              <a:gd name="T0" fmla="*/ 0 w 855"/>
              <a:gd name="T1" fmla="*/ 0 h 1"/>
              <a:gd name="T2" fmla="*/ 855 w 855"/>
              <a:gd name="T3" fmla="*/ 0 h 1"/>
            </a:gdLst>
            <a:ahLst/>
            <a:cxnLst>
              <a:cxn ang="0">
                <a:pos x="T0" y="T1"/>
              </a:cxn>
              <a:cxn ang="0">
                <a:pos x="T2" y="T3"/>
              </a:cxn>
            </a:cxnLst>
            <a:rect l="0" t="0" r="r" b="b"/>
            <a:pathLst>
              <a:path w="855" h="1">
                <a:moveTo>
                  <a:pt x="0" y="0"/>
                </a:moveTo>
                <a:lnTo>
                  <a:pt x="855" y="0"/>
                </a:lnTo>
              </a:path>
            </a:pathLst>
          </a:custGeom>
          <a:noFill/>
          <a:ln w="9525" cap="flat" cmpd="sng">
            <a:solidFill>
              <a:schemeClr val="tx1"/>
            </a:solidFill>
            <a:prstDash val="lg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lIns="0" tIns="0" rIns="0" bIns="0">
            <a:spAutoFit/>
          </a:bodyPr>
          <a:lstStyle/>
          <a:p>
            <a:pPr>
              <a:defRPr/>
            </a:pPr>
            <a:endParaRPr lang="en-US">
              <a:cs typeface="+mn-cs"/>
            </a:endParaRPr>
          </a:p>
        </p:txBody>
      </p:sp>
      <p:sp>
        <p:nvSpPr>
          <p:cNvPr id="95276" name="Line 44"/>
          <p:cNvSpPr>
            <a:spLocks noChangeShapeType="1"/>
          </p:cNvSpPr>
          <p:nvPr/>
        </p:nvSpPr>
        <p:spPr bwMode="auto">
          <a:xfrm>
            <a:off x="1676400" y="3276600"/>
            <a:ext cx="3810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95277" name="Line 45"/>
          <p:cNvSpPr>
            <a:spLocks noChangeShapeType="1"/>
          </p:cNvSpPr>
          <p:nvPr/>
        </p:nvSpPr>
        <p:spPr bwMode="auto">
          <a:xfrm flipV="1">
            <a:off x="1676400" y="4191000"/>
            <a:ext cx="3810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4379" name="Text Box 122"/>
          <p:cNvSpPr txBox="1">
            <a:spLocks noChangeArrowheads="1"/>
          </p:cNvSpPr>
          <p:nvPr/>
        </p:nvSpPr>
        <p:spPr bwMode="auto">
          <a:xfrm>
            <a:off x="8181975" y="6400800"/>
            <a:ext cx="8096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Book Antiqua" charset="0"/>
                <a:ea typeface="ＭＳ Ｐゴシック" charset="0"/>
                <a:cs typeface="ＭＳ Ｐゴシック" charset="0"/>
              </a:defRPr>
            </a:lvl1pPr>
            <a:lvl2pPr marL="742950" indent="-285750">
              <a:defRPr sz="800">
                <a:solidFill>
                  <a:schemeClr val="tx1"/>
                </a:solidFill>
                <a:latin typeface="Book Antiqua" charset="0"/>
                <a:ea typeface="ＭＳ Ｐゴシック" charset="0"/>
              </a:defRPr>
            </a:lvl2pPr>
            <a:lvl3pPr marL="1143000" indent="-228600">
              <a:defRPr sz="800">
                <a:solidFill>
                  <a:schemeClr val="tx1"/>
                </a:solidFill>
                <a:latin typeface="Book Antiqua" charset="0"/>
                <a:ea typeface="ＭＳ Ｐゴシック" charset="0"/>
              </a:defRPr>
            </a:lvl3pPr>
            <a:lvl4pPr marL="1600200" indent="-228600">
              <a:defRPr sz="800">
                <a:solidFill>
                  <a:schemeClr val="tx1"/>
                </a:solidFill>
                <a:latin typeface="Book Antiqua" charset="0"/>
                <a:ea typeface="ＭＳ Ｐゴシック" charset="0"/>
              </a:defRPr>
            </a:lvl4pPr>
            <a:lvl5pPr marL="2057400" indent="-228600">
              <a:defRPr sz="800">
                <a:solidFill>
                  <a:schemeClr val="tx1"/>
                </a:solidFill>
                <a:latin typeface="Book Antiqua" charset="0"/>
                <a:ea typeface="ＭＳ Ｐゴシック" charset="0"/>
              </a:defRPr>
            </a:lvl5pPr>
            <a:lvl6pPr marL="2514600" indent="-228600" eaLnBrk="0" fontAlgn="base" hangingPunct="0">
              <a:spcBef>
                <a:spcPct val="0"/>
              </a:spcBef>
              <a:spcAft>
                <a:spcPct val="0"/>
              </a:spcAft>
              <a:defRPr sz="800">
                <a:solidFill>
                  <a:schemeClr val="tx1"/>
                </a:solidFill>
                <a:latin typeface="Book Antiqua" charset="0"/>
                <a:ea typeface="ＭＳ Ｐゴシック" charset="0"/>
              </a:defRPr>
            </a:lvl6pPr>
            <a:lvl7pPr marL="2971800" indent="-228600" eaLnBrk="0" fontAlgn="base" hangingPunct="0">
              <a:spcBef>
                <a:spcPct val="0"/>
              </a:spcBef>
              <a:spcAft>
                <a:spcPct val="0"/>
              </a:spcAft>
              <a:defRPr sz="800">
                <a:solidFill>
                  <a:schemeClr val="tx1"/>
                </a:solidFill>
                <a:latin typeface="Book Antiqua" charset="0"/>
                <a:ea typeface="ＭＳ Ｐゴシック" charset="0"/>
              </a:defRPr>
            </a:lvl7pPr>
            <a:lvl8pPr marL="3429000" indent="-228600" eaLnBrk="0" fontAlgn="base" hangingPunct="0">
              <a:spcBef>
                <a:spcPct val="0"/>
              </a:spcBef>
              <a:spcAft>
                <a:spcPct val="0"/>
              </a:spcAft>
              <a:defRPr sz="800">
                <a:solidFill>
                  <a:schemeClr val="tx1"/>
                </a:solidFill>
                <a:latin typeface="Book Antiqua" charset="0"/>
                <a:ea typeface="ＭＳ Ｐゴシック" charset="0"/>
              </a:defRPr>
            </a:lvl8pPr>
            <a:lvl9pPr marL="3886200" indent="-228600" eaLnBrk="0" fontAlgn="base" hangingPunct="0">
              <a:spcBef>
                <a:spcPct val="0"/>
              </a:spcBef>
              <a:spcAft>
                <a:spcPct val="0"/>
              </a:spcAft>
              <a:defRPr sz="800">
                <a:solidFill>
                  <a:schemeClr val="tx1"/>
                </a:solidFill>
                <a:latin typeface="Book Antiqua" charset="0"/>
                <a:ea typeface="ＭＳ Ｐゴシック" charset="0"/>
              </a:defRPr>
            </a:lvl9pPr>
          </a:lstStyle>
          <a:p>
            <a:pPr eaLnBrk="1" hangingPunct="1"/>
            <a:r>
              <a:rPr lang="en-US" sz="1200">
                <a:latin typeface="Arial" charset="0"/>
              </a:rPr>
              <a:t>     15-</a:t>
            </a:r>
            <a:fld id="{DF870165-D70A-FA4E-9E63-7C0B5C9BAB4D}" type="slidenum">
              <a:rPr lang="en-US" sz="1200">
                <a:latin typeface="Arial" charset="0"/>
              </a:rPr>
              <a:pPr eaLnBrk="1" hangingPunct="1"/>
              <a:t>4</a:t>
            </a:fld>
            <a:endParaRPr lang="en-US" sz="12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2000"/>
                                  </p:stCondLst>
                                  <p:childTnLst>
                                    <p:set>
                                      <p:cBhvr>
                                        <p:cTn id="6" dur="1" fill="hold">
                                          <p:stCondLst>
                                            <p:cond delay="0"/>
                                          </p:stCondLst>
                                        </p:cTn>
                                        <p:tgtEl>
                                          <p:spTgt spid="95261"/>
                                        </p:tgtEl>
                                        <p:attrNameLst>
                                          <p:attrName>style.visibility</p:attrName>
                                        </p:attrNameLst>
                                      </p:cBhvr>
                                      <p:to>
                                        <p:strVal val="visible"/>
                                      </p:to>
                                    </p:set>
                                    <p:animEffect transition="in" filter="dissolve">
                                      <p:cBhvr>
                                        <p:cTn id="7" dur="1000"/>
                                        <p:tgtEl>
                                          <p:spTgt spid="95261"/>
                                        </p:tgtEl>
                                      </p:cBhvr>
                                    </p:animEffect>
                                  </p:childTnLst>
                                </p:cTn>
                              </p:par>
                              <p:par>
                                <p:cTn id="8" presetID="9" presetClass="entr" presetSubtype="0" fill="hold" grpId="0" nodeType="withEffect">
                                  <p:stCondLst>
                                    <p:cond delay="2000"/>
                                  </p:stCondLst>
                                  <p:childTnLst>
                                    <p:set>
                                      <p:cBhvr>
                                        <p:cTn id="9" dur="1" fill="hold">
                                          <p:stCondLst>
                                            <p:cond delay="0"/>
                                          </p:stCondLst>
                                        </p:cTn>
                                        <p:tgtEl>
                                          <p:spTgt spid="95273"/>
                                        </p:tgtEl>
                                        <p:attrNameLst>
                                          <p:attrName>style.visibility</p:attrName>
                                        </p:attrNameLst>
                                      </p:cBhvr>
                                      <p:to>
                                        <p:strVal val="visible"/>
                                      </p:to>
                                    </p:set>
                                    <p:animEffect transition="in" filter="dissolve">
                                      <p:cBhvr>
                                        <p:cTn id="10" dur="1000"/>
                                        <p:tgtEl>
                                          <p:spTgt spid="95273"/>
                                        </p:tgtEl>
                                      </p:cBhvr>
                                    </p:animEffect>
                                  </p:childTnLst>
                                </p:cTn>
                              </p:par>
                              <p:par>
                                <p:cTn id="11" presetID="9" presetClass="entr" presetSubtype="0" fill="hold" grpId="0" nodeType="withEffect">
                                  <p:stCondLst>
                                    <p:cond delay="2000"/>
                                  </p:stCondLst>
                                  <p:childTnLst>
                                    <p:set>
                                      <p:cBhvr>
                                        <p:cTn id="12" dur="1" fill="hold">
                                          <p:stCondLst>
                                            <p:cond delay="0"/>
                                          </p:stCondLst>
                                        </p:cTn>
                                        <p:tgtEl>
                                          <p:spTgt spid="95269"/>
                                        </p:tgtEl>
                                        <p:attrNameLst>
                                          <p:attrName>style.visibility</p:attrName>
                                        </p:attrNameLst>
                                      </p:cBhvr>
                                      <p:to>
                                        <p:strVal val="visible"/>
                                      </p:to>
                                    </p:set>
                                    <p:animEffect transition="in" filter="dissolve">
                                      <p:cBhvr>
                                        <p:cTn id="13" dur="1000"/>
                                        <p:tgtEl>
                                          <p:spTgt spid="95269"/>
                                        </p:tgtEl>
                                      </p:cBhvr>
                                    </p:animEffect>
                                  </p:childTnLst>
                                </p:cTn>
                              </p:par>
                              <p:par>
                                <p:cTn id="14" presetID="9" presetClass="entr" presetSubtype="0" fill="hold" grpId="0" nodeType="withEffect">
                                  <p:stCondLst>
                                    <p:cond delay="2000"/>
                                  </p:stCondLst>
                                  <p:childTnLst>
                                    <p:set>
                                      <p:cBhvr>
                                        <p:cTn id="15" dur="1" fill="hold">
                                          <p:stCondLst>
                                            <p:cond delay="0"/>
                                          </p:stCondLst>
                                        </p:cTn>
                                        <p:tgtEl>
                                          <p:spTgt spid="95270"/>
                                        </p:tgtEl>
                                        <p:attrNameLst>
                                          <p:attrName>style.visibility</p:attrName>
                                        </p:attrNameLst>
                                      </p:cBhvr>
                                      <p:to>
                                        <p:strVal val="visible"/>
                                      </p:to>
                                    </p:set>
                                    <p:animEffect transition="in" filter="dissolve">
                                      <p:cBhvr>
                                        <p:cTn id="16" dur="1000"/>
                                        <p:tgtEl>
                                          <p:spTgt spid="95270"/>
                                        </p:tgtEl>
                                      </p:cBhvr>
                                    </p:animEffect>
                                  </p:childTnLst>
                                </p:cTn>
                              </p:par>
                              <p:par>
                                <p:cTn id="17" presetID="9" presetClass="entr" presetSubtype="0" fill="hold" nodeType="withEffect">
                                  <p:stCondLst>
                                    <p:cond delay="2000"/>
                                  </p:stCondLst>
                                  <p:childTnLst>
                                    <p:set>
                                      <p:cBhvr>
                                        <p:cTn id="18" dur="1" fill="hold">
                                          <p:stCondLst>
                                            <p:cond delay="0"/>
                                          </p:stCondLst>
                                        </p:cTn>
                                        <p:tgtEl>
                                          <p:spTgt spid="95264"/>
                                        </p:tgtEl>
                                        <p:attrNameLst>
                                          <p:attrName>style.visibility</p:attrName>
                                        </p:attrNameLst>
                                      </p:cBhvr>
                                      <p:to>
                                        <p:strVal val="visible"/>
                                      </p:to>
                                    </p:set>
                                    <p:animEffect transition="in" filter="dissolve">
                                      <p:cBhvr>
                                        <p:cTn id="19" dur="1000"/>
                                        <p:tgtEl>
                                          <p:spTgt spid="95264"/>
                                        </p:tgtEl>
                                      </p:cBhvr>
                                    </p:animEffect>
                                  </p:childTnLst>
                                </p:cTn>
                              </p:par>
                              <p:par>
                                <p:cTn id="20" presetID="9" presetClass="entr" presetSubtype="0" fill="hold" nodeType="withEffect">
                                  <p:stCondLst>
                                    <p:cond delay="2000"/>
                                  </p:stCondLst>
                                  <p:childTnLst>
                                    <p:set>
                                      <p:cBhvr>
                                        <p:cTn id="21" dur="1" fill="hold">
                                          <p:stCondLst>
                                            <p:cond delay="0"/>
                                          </p:stCondLst>
                                        </p:cTn>
                                        <p:tgtEl>
                                          <p:spTgt spid="95275"/>
                                        </p:tgtEl>
                                        <p:attrNameLst>
                                          <p:attrName>style.visibility</p:attrName>
                                        </p:attrNameLst>
                                      </p:cBhvr>
                                      <p:to>
                                        <p:strVal val="visible"/>
                                      </p:to>
                                    </p:set>
                                    <p:animEffect transition="in" filter="dissolve">
                                      <p:cBhvr>
                                        <p:cTn id="22" dur="1000"/>
                                        <p:tgtEl>
                                          <p:spTgt spid="95275"/>
                                        </p:tgtEl>
                                      </p:cBhvr>
                                    </p:animEffect>
                                  </p:childTnLst>
                                </p:cTn>
                              </p:par>
                              <p:par>
                                <p:cTn id="23" presetID="9" presetClass="entr" presetSubtype="0" fill="hold" grpId="0" nodeType="withEffect">
                                  <p:stCondLst>
                                    <p:cond delay="2000"/>
                                  </p:stCondLst>
                                  <p:childTnLst>
                                    <p:set>
                                      <p:cBhvr>
                                        <p:cTn id="24" dur="1" fill="hold">
                                          <p:stCondLst>
                                            <p:cond delay="0"/>
                                          </p:stCondLst>
                                        </p:cTn>
                                        <p:tgtEl>
                                          <p:spTgt spid="95274"/>
                                        </p:tgtEl>
                                        <p:attrNameLst>
                                          <p:attrName>style.visibility</p:attrName>
                                        </p:attrNameLst>
                                      </p:cBhvr>
                                      <p:to>
                                        <p:strVal val="visible"/>
                                      </p:to>
                                    </p:set>
                                    <p:animEffect transition="in" filter="dissolve">
                                      <p:cBhvr>
                                        <p:cTn id="25" dur="1000"/>
                                        <p:tgtEl>
                                          <p:spTgt spid="95274"/>
                                        </p:tgtEl>
                                      </p:cBhvr>
                                    </p:animEffect>
                                  </p:childTnLst>
                                </p:cTn>
                              </p:par>
                            </p:childTnLst>
                          </p:cTn>
                        </p:par>
                        <p:par>
                          <p:cTn id="26" fill="hold" nodeType="afterGroup">
                            <p:stCondLst>
                              <p:cond delay="3000"/>
                            </p:stCondLst>
                            <p:childTnLst>
                              <p:par>
                                <p:cTn id="27" presetID="9" presetClass="entr" presetSubtype="0" fill="hold" grpId="0" nodeType="afterEffect">
                                  <p:stCondLst>
                                    <p:cond delay="2000"/>
                                  </p:stCondLst>
                                  <p:childTnLst>
                                    <p:set>
                                      <p:cBhvr>
                                        <p:cTn id="28" dur="1" fill="hold">
                                          <p:stCondLst>
                                            <p:cond delay="0"/>
                                          </p:stCondLst>
                                        </p:cTn>
                                        <p:tgtEl>
                                          <p:spTgt spid="95268"/>
                                        </p:tgtEl>
                                        <p:attrNameLst>
                                          <p:attrName>style.visibility</p:attrName>
                                        </p:attrNameLst>
                                      </p:cBhvr>
                                      <p:to>
                                        <p:strVal val="visible"/>
                                      </p:to>
                                    </p:set>
                                    <p:animEffect transition="in" filter="dissolve">
                                      <p:cBhvr>
                                        <p:cTn id="29" dur="1000"/>
                                        <p:tgtEl>
                                          <p:spTgt spid="95268"/>
                                        </p:tgtEl>
                                      </p:cBhvr>
                                    </p:animEffect>
                                  </p:childTnLst>
                                </p:cTn>
                              </p:par>
                              <p:par>
                                <p:cTn id="30" presetID="9" presetClass="entr" presetSubtype="0" fill="hold" grpId="0" nodeType="withEffect">
                                  <p:stCondLst>
                                    <p:cond delay="2000"/>
                                  </p:stCondLst>
                                  <p:childTnLst>
                                    <p:set>
                                      <p:cBhvr>
                                        <p:cTn id="31" dur="1" fill="hold">
                                          <p:stCondLst>
                                            <p:cond delay="0"/>
                                          </p:stCondLst>
                                        </p:cTn>
                                        <p:tgtEl>
                                          <p:spTgt spid="95267"/>
                                        </p:tgtEl>
                                        <p:attrNameLst>
                                          <p:attrName>style.visibility</p:attrName>
                                        </p:attrNameLst>
                                      </p:cBhvr>
                                      <p:to>
                                        <p:strVal val="visible"/>
                                      </p:to>
                                    </p:set>
                                    <p:animEffect transition="in" filter="dissolve">
                                      <p:cBhvr>
                                        <p:cTn id="32" dur="1000"/>
                                        <p:tgtEl>
                                          <p:spTgt spid="95267"/>
                                        </p:tgtEl>
                                      </p:cBhvr>
                                    </p:animEffect>
                                  </p:childTnLst>
                                </p:cTn>
                              </p:par>
                              <p:par>
                                <p:cTn id="33" presetID="9" presetClass="entr" presetSubtype="0" fill="hold" nodeType="withEffect">
                                  <p:stCondLst>
                                    <p:cond delay="2000"/>
                                  </p:stCondLst>
                                  <p:childTnLst>
                                    <p:set>
                                      <p:cBhvr>
                                        <p:cTn id="34" dur="1" fill="hold">
                                          <p:stCondLst>
                                            <p:cond delay="0"/>
                                          </p:stCondLst>
                                        </p:cTn>
                                        <p:tgtEl>
                                          <p:spTgt spid="95259"/>
                                        </p:tgtEl>
                                        <p:attrNameLst>
                                          <p:attrName>style.visibility</p:attrName>
                                        </p:attrNameLst>
                                      </p:cBhvr>
                                      <p:to>
                                        <p:strVal val="visible"/>
                                      </p:to>
                                    </p:set>
                                    <p:animEffect transition="in" filter="dissolve">
                                      <p:cBhvr>
                                        <p:cTn id="35" dur="1000"/>
                                        <p:tgtEl>
                                          <p:spTgt spid="95259"/>
                                        </p:tgtEl>
                                      </p:cBhvr>
                                    </p:animEffect>
                                  </p:childTnLst>
                                </p:cTn>
                              </p:par>
                              <p:par>
                                <p:cTn id="36" presetID="9" presetClass="entr" presetSubtype="0" fill="hold" nodeType="withEffect">
                                  <p:stCondLst>
                                    <p:cond delay="2000"/>
                                  </p:stCondLst>
                                  <p:childTnLst>
                                    <p:set>
                                      <p:cBhvr>
                                        <p:cTn id="37" dur="1" fill="hold">
                                          <p:stCondLst>
                                            <p:cond delay="0"/>
                                          </p:stCondLst>
                                        </p:cTn>
                                        <p:tgtEl>
                                          <p:spTgt spid="95258"/>
                                        </p:tgtEl>
                                        <p:attrNameLst>
                                          <p:attrName>style.visibility</p:attrName>
                                        </p:attrNameLst>
                                      </p:cBhvr>
                                      <p:to>
                                        <p:strVal val="visible"/>
                                      </p:to>
                                    </p:set>
                                    <p:animEffect transition="in" filter="dissolve">
                                      <p:cBhvr>
                                        <p:cTn id="38" dur="1000"/>
                                        <p:tgtEl>
                                          <p:spTgt spid="95258"/>
                                        </p:tgtEl>
                                      </p:cBhvr>
                                    </p:animEffect>
                                  </p:childTnLst>
                                </p:cTn>
                              </p:par>
                              <p:par>
                                <p:cTn id="39" presetID="9" presetClass="entr" presetSubtype="0" fill="hold" nodeType="withEffect">
                                  <p:stCondLst>
                                    <p:cond delay="2000"/>
                                  </p:stCondLst>
                                  <p:childTnLst>
                                    <p:set>
                                      <p:cBhvr>
                                        <p:cTn id="40" dur="1" fill="hold">
                                          <p:stCondLst>
                                            <p:cond delay="0"/>
                                          </p:stCondLst>
                                        </p:cTn>
                                        <p:tgtEl>
                                          <p:spTgt spid="95252"/>
                                        </p:tgtEl>
                                        <p:attrNameLst>
                                          <p:attrName>style.visibility</p:attrName>
                                        </p:attrNameLst>
                                      </p:cBhvr>
                                      <p:to>
                                        <p:strVal val="visible"/>
                                      </p:to>
                                    </p:set>
                                    <p:animEffect transition="in" filter="dissolve">
                                      <p:cBhvr>
                                        <p:cTn id="41" dur="1000"/>
                                        <p:tgtEl>
                                          <p:spTgt spid="95252"/>
                                        </p:tgtEl>
                                      </p:cBhvr>
                                    </p:animEffect>
                                  </p:childTnLst>
                                </p:cTn>
                              </p:par>
                              <p:par>
                                <p:cTn id="42" presetID="9" presetClass="entr" presetSubtype="0" fill="hold" grpId="0" nodeType="withEffect">
                                  <p:stCondLst>
                                    <p:cond delay="2000"/>
                                  </p:stCondLst>
                                  <p:childTnLst>
                                    <p:set>
                                      <p:cBhvr>
                                        <p:cTn id="43" dur="1" fill="hold">
                                          <p:stCondLst>
                                            <p:cond delay="0"/>
                                          </p:stCondLst>
                                        </p:cTn>
                                        <p:tgtEl>
                                          <p:spTgt spid="95247"/>
                                        </p:tgtEl>
                                        <p:attrNameLst>
                                          <p:attrName>style.visibility</p:attrName>
                                        </p:attrNameLst>
                                      </p:cBhvr>
                                      <p:to>
                                        <p:strVal val="visible"/>
                                      </p:to>
                                    </p:set>
                                    <p:animEffect transition="in" filter="dissolve">
                                      <p:cBhvr>
                                        <p:cTn id="44" dur="1000"/>
                                        <p:tgtEl>
                                          <p:spTgt spid="95247"/>
                                        </p:tgtEl>
                                      </p:cBhvr>
                                    </p:animEffect>
                                  </p:childTnLst>
                                </p:cTn>
                              </p:par>
                              <p:par>
                                <p:cTn id="45" presetID="9" presetClass="entr" presetSubtype="0" fill="hold" grpId="0" nodeType="withEffect">
                                  <p:stCondLst>
                                    <p:cond delay="2000"/>
                                  </p:stCondLst>
                                  <p:childTnLst>
                                    <p:set>
                                      <p:cBhvr>
                                        <p:cTn id="46" dur="1" fill="hold">
                                          <p:stCondLst>
                                            <p:cond delay="0"/>
                                          </p:stCondLst>
                                        </p:cTn>
                                        <p:tgtEl>
                                          <p:spTgt spid="95237"/>
                                        </p:tgtEl>
                                        <p:attrNameLst>
                                          <p:attrName>style.visibility</p:attrName>
                                        </p:attrNameLst>
                                      </p:cBhvr>
                                      <p:to>
                                        <p:strVal val="visible"/>
                                      </p:to>
                                    </p:set>
                                    <p:animEffect transition="in" filter="dissolve">
                                      <p:cBhvr>
                                        <p:cTn id="47" dur="1000"/>
                                        <p:tgtEl>
                                          <p:spTgt spid="95237"/>
                                        </p:tgtEl>
                                      </p:cBhvr>
                                    </p:animEffect>
                                  </p:childTnLst>
                                </p:cTn>
                              </p:par>
                              <p:par>
                                <p:cTn id="48" presetID="9" presetClass="entr" presetSubtype="0" fill="hold" grpId="0" nodeType="withEffect">
                                  <p:stCondLst>
                                    <p:cond delay="2000"/>
                                  </p:stCondLst>
                                  <p:childTnLst>
                                    <p:set>
                                      <p:cBhvr>
                                        <p:cTn id="49" dur="1" fill="hold">
                                          <p:stCondLst>
                                            <p:cond delay="0"/>
                                          </p:stCondLst>
                                        </p:cTn>
                                        <p:tgtEl>
                                          <p:spTgt spid="95253"/>
                                        </p:tgtEl>
                                        <p:attrNameLst>
                                          <p:attrName>style.visibility</p:attrName>
                                        </p:attrNameLst>
                                      </p:cBhvr>
                                      <p:to>
                                        <p:strVal val="visible"/>
                                      </p:to>
                                    </p:set>
                                    <p:animEffect transition="in" filter="dissolve">
                                      <p:cBhvr>
                                        <p:cTn id="50" dur="1000"/>
                                        <p:tgtEl>
                                          <p:spTgt spid="95253"/>
                                        </p:tgtEl>
                                      </p:cBhvr>
                                    </p:animEffect>
                                  </p:childTnLst>
                                </p:cTn>
                              </p:par>
                              <p:par>
                                <p:cTn id="51" presetID="9" presetClass="entr" presetSubtype="0" fill="hold" grpId="0" nodeType="withEffect">
                                  <p:stCondLst>
                                    <p:cond delay="2000"/>
                                  </p:stCondLst>
                                  <p:childTnLst>
                                    <p:set>
                                      <p:cBhvr>
                                        <p:cTn id="52" dur="1" fill="hold">
                                          <p:stCondLst>
                                            <p:cond delay="0"/>
                                          </p:stCondLst>
                                        </p:cTn>
                                        <p:tgtEl>
                                          <p:spTgt spid="95249"/>
                                        </p:tgtEl>
                                        <p:attrNameLst>
                                          <p:attrName>style.visibility</p:attrName>
                                        </p:attrNameLst>
                                      </p:cBhvr>
                                      <p:to>
                                        <p:strVal val="visible"/>
                                      </p:to>
                                    </p:set>
                                    <p:animEffect transition="in" filter="dissolve">
                                      <p:cBhvr>
                                        <p:cTn id="53" dur="1000"/>
                                        <p:tgtEl>
                                          <p:spTgt spid="95249"/>
                                        </p:tgtEl>
                                      </p:cBhvr>
                                    </p:animEffect>
                                  </p:childTnLst>
                                </p:cTn>
                              </p:par>
                            </p:childTnLst>
                          </p:cTn>
                        </p:par>
                        <p:par>
                          <p:cTn id="54" fill="hold" nodeType="afterGroup">
                            <p:stCondLst>
                              <p:cond delay="6000"/>
                            </p:stCondLst>
                            <p:childTnLst>
                              <p:par>
                                <p:cTn id="55" presetID="9" presetClass="entr" presetSubtype="0" fill="hold" grpId="0" nodeType="afterEffect">
                                  <p:stCondLst>
                                    <p:cond delay="1500"/>
                                  </p:stCondLst>
                                  <p:childTnLst>
                                    <p:set>
                                      <p:cBhvr>
                                        <p:cTn id="56" dur="1" fill="hold">
                                          <p:stCondLst>
                                            <p:cond delay="0"/>
                                          </p:stCondLst>
                                        </p:cTn>
                                        <p:tgtEl>
                                          <p:spTgt spid="95254"/>
                                        </p:tgtEl>
                                        <p:attrNameLst>
                                          <p:attrName>style.visibility</p:attrName>
                                        </p:attrNameLst>
                                      </p:cBhvr>
                                      <p:to>
                                        <p:strVal val="visible"/>
                                      </p:to>
                                    </p:set>
                                    <p:animEffect transition="in" filter="dissolve">
                                      <p:cBhvr>
                                        <p:cTn id="57" dur="1000"/>
                                        <p:tgtEl>
                                          <p:spTgt spid="95254"/>
                                        </p:tgtEl>
                                      </p:cBhvr>
                                    </p:animEffect>
                                  </p:childTnLst>
                                </p:cTn>
                              </p:par>
                              <p:par>
                                <p:cTn id="58" presetID="9" presetClass="entr" presetSubtype="0" fill="hold" nodeType="withEffect">
                                  <p:stCondLst>
                                    <p:cond delay="1500"/>
                                  </p:stCondLst>
                                  <p:childTnLst>
                                    <p:set>
                                      <p:cBhvr>
                                        <p:cTn id="59" dur="1" fill="hold">
                                          <p:stCondLst>
                                            <p:cond delay="0"/>
                                          </p:stCondLst>
                                        </p:cTn>
                                        <p:tgtEl>
                                          <p:spTgt spid="95276"/>
                                        </p:tgtEl>
                                        <p:attrNameLst>
                                          <p:attrName>style.visibility</p:attrName>
                                        </p:attrNameLst>
                                      </p:cBhvr>
                                      <p:to>
                                        <p:strVal val="visible"/>
                                      </p:to>
                                    </p:set>
                                    <p:animEffect transition="in" filter="dissolve">
                                      <p:cBhvr>
                                        <p:cTn id="60" dur="1000"/>
                                        <p:tgtEl>
                                          <p:spTgt spid="95276"/>
                                        </p:tgtEl>
                                      </p:cBhvr>
                                    </p:animEffect>
                                  </p:childTnLst>
                                </p:cTn>
                              </p:par>
                              <p:par>
                                <p:cTn id="61" presetID="9" presetClass="entr" presetSubtype="0" fill="hold" grpId="0" nodeType="withEffect">
                                  <p:stCondLst>
                                    <p:cond delay="1500"/>
                                  </p:stCondLst>
                                  <p:childTnLst>
                                    <p:set>
                                      <p:cBhvr>
                                        <p:cTn id="62" dur="1" fill="hold">
                                          <p:stCondLst>
                                            <p:cond delay="0"/>
                                          </p:stCondLst>
                                        </p:cTn>
                                        <p:tgtEl>
                                          <p:spTgt spid="95255"/>
                                        </p:tgtEl>
                                        <p:attrNameLst>
                                          <p:attrName>style.visibility</p:attrName>
                                        </p:attrNameLst>
                                      </p:cBhvr>
                                      <p:to>
                                        <p:strVal val="visible"/>
                                      </p:to>
                                    </p:set>
                                    <p:animEffect transition="in" filter="dissolve">
                                      <p:cBhvr>
                                        <p:cTn id="63" dur="1000"/>
                                        <p:tgtEl>
                                          <p:spTgt spid="95255"/>
                                        </p:tgtEl>
                                      </p:cBhvr>
                                    </p:animEffect>
                                  </p:childTnLst>
                                </p:cTn>
                              </p:par>
                              <p:par>
                                <p:cTn id="64" presetID="9" presetClass="entr" presetSubtype="0" fill="hold" grpId="0" nodeType="withEffect">
                                  <p:stCondLst>
                                    <p:cond delay="1500"/>
                                  </p:stCondLst>
                                  <p:childTnLst>
                                    <p:set>
                                      <p:cBhvr>
                                        <p:cTn id="65" dur="1" fill="hold">
                                          <p:stCondLst>
                                            <p:cond delay="0"/>
                                          </p:stCondLst>
                                        </p:cTn>
                                        <p:tgtEl>
                                          <p:spTgt spid="95257"/>
                                        </p:tgtEl>
                                        <p:attrNameLst>
                                          <p:attrName>style.visibility</p:attrName>
                                        </p:attrNameLst>
                                      </p:cBhvr>
                                      <p:to>
                                        <p:strVal val="visible"/>
                                      </p:to>
                                    </p:set>
                                    <p:animEffect transition="in" filter="dissolve">
                                      <p:cBhvr>
                                        <p:cTn id="66" dur="1000"/>
                                        <p:tgtEl>
                                          <p:spTgt spid="95257"/>
                                        </p:tgtEl>
                                      </p:cBhvr>
                                    </p:animEffect>
                                  </p:childTnLst>
                                </p:cTn>
                              </p:par>
                              <p:par>
                                <p:cTn id="67" presetID="9" presetClass="entr" presetSubtype="0" fill="hold" nodeType="withEffect">
                                  <p:stCondLst>
                                    <p:cond delay="1500"/>
                                  </p:stCondLst>
                                  <p:childTnLst>
                                    <p:set>
                                      <p:cBhvr>
                                        <p:cTn id="68" dur="1" fill="hold">
                                          <p:stCondLst>
                                            <p:cond delay="0"/>
                                          </p:stCondLst>
                                        </p:cTn>
                                        <p:tgtEl>
                                          <p:spTgt spid="95277"/>
                                        </p:tgtEl>
                                        <p:attrNameLst>
                                          <p:attrName>style.visibility</p:attrName>
                                        </p:attrNameLst>
                                      </p:cBhvr>
                                      <p:to>
                                        <p:strVal val="visible"/>
                                      </p:to>
                                    </p:set>
                                    <p:animEffect transition="in" filter="dissolve">
                                      <p:cBhvr>
                                        <p:cTn id="69" dur="1000"/>
                                        <p:tgtEl>
                                          <p:spTgt spid="95277"/>
                                        </p:tgtEl>
                                      </p:cBhvr>
                                    </p:animEffect>
                                  </p:childTnLst>
                                </p:cTn>
                              </p:par>
                              <p:par>
                                <p:cTn id="70" presetID="9" presetClass="entr" presetSubtype="0" fill="hold" grpId="0" nodeType="withEffect">
                                  <p:stCondLst>
                                    <p:cond delay="1500"/>
                                  </p:stCondLst>
                                  <p:childTnLst>
                                    <p:set>
                                      <p:cBhvr>
                                        <p:cTn id="71" dur="1" fill="hold">
                                          <p:stCondLst>
                                            <p:cond delay="0"/>
                                          </p:stCondLst>
                                        </p:cTn>
                                        <p:tgtEl>
                                          <p:spTgt spid="95256"/>
                                        </p:tgtEl>
                                        <p:attrNameLst>
                                          <p:attrName>style.visibility</p:attrName>
                                        </p:attrNameLst>
                                      </p:cBhvr>
                                      <p:to>
                                        <p:strVal val="visible"/>
                                      </p:to>
                                    </p:set>
                                    <p:animEffect transition="in" filter="dissolve">
                                      <p:cBhvr>
                                        <p:cTn id="72" dur="1000"/>
                                        <p:tgtEl>
                                          <p:spTgt spid="95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7" grpId="0" animBg="1"/>
      <p:bldP spid="95247" grpId="0"/>
      <p:bldP spid="95249" grpId="0"/>
      <p:bldP spid="95253" grpId="0"/>
      <p:bldP spid="95254" grpId="0"/>
      <p:bldP spid="95255" grpId="0" animBg="1"/>
      <p:bldP spid="95256" grpId="0"/>
      <p:bldP spid="95257" grpId="0" animBg="1"/>
      <p:bldP spid="95267" grpId="0"/>
      <p:bldP spid="95268" grpId="0" animBg="1"/>
      <p:bldP spid="95269" grpId="0" animBg="1"/>
      <p:bldP spid="95270" grpId="0"/>
      <p:bldP spid="95273" grpId="0"/>
      <p:bldP spid="9527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eaLnBrk="1" hangingPunct="1">
              <a:defRPr/>
            </a:pPr>
            <a:r>
              <a:rPr lang="en-US" sz="4000" dirty="0" smtClean="0">
                <a:cs typeface="+mj-cs"/>
              </a:rPr>
              <a:t>Welfare Effects of a Specific Tax</a:t>
            </a:r>
          </a:p>
        </p:txBody>
      </p:sp>
      <p:pic>
        <p:nvPicPr>
          <p:cNvPr id="23557" name="Picture 5" descr="1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2133600"/>
            <a:ext cx="4267200" cy="36845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26627" name="Picture 6" descr="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743200"/>
            <a:ext cx="3890963" cy="251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122"/>
          <p:cNvSpPr txBox="1">
            <a:spLocks noChangeArrowheads="1"/>
          </p:cNvSpPr>
          <p:nvPr/>
        </p:nvSpPr>
        <p:spPr bwMode="auto">
          <a:xfrm>
            <a:off x="8181975" y="6400800"/>
            <a:ext cx="8096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Book Antiqua" charset="0"/>
                <a:ea typeface="ＭＳ Ｐゴシック" charset="0"/>
                <a:cs typeface="ＭＳ Ｐゴシック" charset="0"/>
              </a:defRPr>
            </a:lvl1pPr>
            <a:lvl2pPr marL="742950" indent="-285750">
              <a:defRPr sz="800">
                <a:solidFill>
                  <a:schemeClr val="tx1"/>
                </a:solidFill>
                <a:latin typeface="Book Antiqua" charset="0"/>
                <a:ea typeface="ＭＳ Ｐゴシック" charset="0"/>
              </a:defRPr>
            </a:lvl2pPr>
            <a:lvl3pPr marL="1143000" indent="-228600">
              <a:defRPr sz="800">
                <a:solidFill>
                  <a:schemeClr val="tx1"/>
                </a:solidFill>
                <a:latin typeface="Book Antiqua" charset="0"/>
                <a:ea typeface="ＭＳ Ｐゴシック" charset="0"/>
              </a:defRPr>
            </a:lvl3pPr>
            <a:lvl4pPr marL="1600200" indent="-228600">
              <a:defRPr sz="800">
                <a:solidFill>
                  <a:schemeClr val="tx1"/>
                </a:solidFill>
                <a:latin typeface="Book Antiqua" charset="0"/>
                <a:ea typeface="ＭＳ Ｐゴシック" charset="0"/>
              </a:defRPr>
            </a:lvl4pPr>
            <a:lvl5pPr marL="2057400" indent="-228600">
              <a:defRPr sz="800">
                <a:solidFill>
                  <a:schemeClr val="tx1"/>
                </a:solidFill>
                <a:latin typeface="Book Antiqua" charset="0"/>
                <a:ea typeface="ＭＳ Ｐゴシック" charset="0"/>
              </a:defRPr>
            </a:lvl5pPr>
            <a:lvl6pPr marL="2514600" indent="-228600" eaLnBrk="0" fontAlgn="base" hangingPunct="0">
              <a:spcBef>
                <a:spcPct val="0"/>
              </a:spcBef>
              <a:spcAft>
                <a:spcPct val="0"/>
              </a:spcAft>
              <a:defRPr sz="800">
                <a:solidFill>
                  <a:schemeClr val="tx1"/>
                </a:solidFill>
                <a:latin typeface="Book Antiqua" charset="0"/>
                <a:ea typeface="ＭＳ Ｐゴシック" charset="0"/>
              </a:defRPr>
            </a:lvl6pPr>
            <a:lvl7pPr marL="2971800" indent="-228600" eaLnBrk="0" fontAlgn="base" hangingPunct="0">
              <a:spcBef>
                <a:spcPct val="0"/>
              </a:spcBef>
              <a:spcAft>
                <a:spcPct val="0"/>
              </a:spcAft>
              <a:defRPr sz="800">
                <a:solidFill>
                  <a:schemeClr val="tx1"/>
                </a:solidFill>
                <a:latin typeface="Book Antiqua" charset="0"/>
                <a:ea typeface="ＭＳ Ｐゴシック" charset="0"/>
              </a:defRPr>
            </a:lvl7pPr>
            <a:lvl8pPr marL="3429000" indent="-228600" eaLnBrk="0" fontAlgn="base" hangingPunct="0">
              <a:spcBef>
                <a:spcPct val="0"/>
              </a:spcBef>
              <a:spcAft>
                <a:spcPct val="0"/>
              </a:spcAft>
              <a:defRPr sz="800">
                <a:solidFill>
                  <a:schemeClr val="tx1"/>
                </a:solidFill>
                <a:latin typeface="Book Antiqua" charset="0"/>
                <a:ea typeface="ＭＳ Ｐゴシック" charset="0"/>
              </a:defRPr>
            </a:lvl8pPr>
            <a:lvl9pPr marL="3886200" indent="-228600" eaLnBrk="0" fontAlgn="base" hangingPunct="0">
              <a:spcBef>
                <a:spcPct val="0"/>
              </a:spcBef>
              <a:spcAft>
                <a:spcPct val="0"/>
              </a:spcAft>
              <a:defRPr sz="800">
                <a:solidFill>
                  <a:schemeClr val="tx1"/>
                </a:solidFill>
                <a:latin typeface="Book Antiqua" charset="0"/>
                <a:ea typeface="ＭＳ Ｐゴシック" charset="0"/>
              </a:defRPr>
            </a:lvl9pPr>
          </a:lstStyle>
          <a:p>
            <a:pPr eaLnBrk="1" hangingPunct="1"/>
            <a:r>
              <a:rPr lang="en-US" sz="1200">
                <a:latin typeface="Arial" charset="0"/>
              </a:rPr>
              <a:t>     15-</a:t>
            </a:r>
            <a:fld id="{A503E133-D7EF-E348-BFA6-441CF7F371E7}" type="slidenum">
              <a:rPr lang="en-US" sz="1200">
                <a:latin typeface="Arial" charset="0"/>
              </a:rPr>
              <a:pPr eaLnBrk="1" hangingPunct="1"/>
              <a:t>5</a:t>
            </a:fld>
            <a:endParaRPr lang="en-US" sz="1200">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smtClean="0">
                <a:cs typeface="+mj-cs"/>
              </a:rPr>
              <a:t>Tax Incidence</a:t>
            </a:r>
          </a:p>
        </p:txBody>
      </p:sp>
      <p:sp>
        <p:nvSpPr>
          <p:cNvPr id="13315" name="Rectangle 3"/>
          <p:cNvSpPr>
            <a:spLocks noGrp="1" noChangeArrowheads="1"/>
          </p:cNvSpPr>
          <p:nvPr>
            <p:ph type="body" sz="half" idx="1"/>
          </p:nvPr>
        </p:nvSpPr>
        <p:spPr>
          <a:xfrm>
            <a:off x="685800" y="1828800"/>
            <a:ext cx="7696200" cy="4191000"/>
          </a:xfrm>
        </p:spPr>
        <p:txBody>
          <a:bodyPr/>
          <a:lstStyle/>
          <a:p>
            <a:pPr eaLnBrk="1" hangingPunct="1">
              <a:defRPr/>
            </a:pPr>
            <a:r>
              <a:rPr lang="en-US" sz="2400" smtClean="0">
                <a:cs typeface="+mn-cs"/>
              </a:rPr>
              <a:t>Incidence of a tax depends on the shapes of the demand and supply curves</a:t>
            </a:r>
          </a:p>
          <a:p>
            <a:pPr eaLnBrk="1" hangingPunct="1">
              <a:defRPr/>
            </a:pPr>
            <a:r>
              <a:rPr lang="en-US" sz="2400" smtClean="0">
                <a:cs typeface="+mn-cs"/>
              </a:rPr>
              <a:t>In general, the more elastic is demand and less elastic is supply, the more of the tax is borne by firms</a:t>
            </a:r>
          </a:p>
          <a:p>
            <a:pPr eaLnBrk="1" hangingPunct="1">
              <a:defRPr/>
            </a:pPr>
            <a:endParaRPr lang="en-US" sz="2400" smtClean="0">
              <a:cs typeface="+mn-cs"/>
            </a:endParaRPr>
          </a:p>
          <a:p>
            <a:pPr eaLnBrk="1" hangingPunct="1">
              <a:defRPr/>
            </a:pPr>
            <a:endParaRPr lang="en-US" sz="2400" smtClean="0">
              <a:cs typeface="+mn-cs"/>
            </a:endParaRPr>
          </a:p>
          <a:p>
            <a:pPr eaLnBrk="1" hangingPunct="1">
              <a:defRPr/>
            </a:pPr>
            <a:endParaRPr lang="en-US" sz="2400" smtClean="0">
              <a:cs typeface="+mn-cs"/>
            </a:endParaRPr>
          </a:p>
          <a:p>
            <a:pPr eaLnBrk="1" hangingPunct="1">
              <a:defRPr/>
            </a:pPr>
            <a:r>
              <a:rPr lang="en-US" sz="2400" smtClean="0">
                <a:cs typeface="+mn-cs"/>
              </a:rPr>
              <a:t>Consumers bear the larger share of the tax when demand is less elastic than supply</a:t>
            </a:r>
          </a:p>
        </p:txBody>
      </p:sp>
      <p:graphicFrame>
        <p:nvGraphicFramePr>
          <p:cNvPr id="16387" name="Object 4"/>
          <p:cNvGraphicFramePr>
            <a:graphicFrameLocks noGrp="1" noChangeAspect="1"/>
          </p:cNvGraphicFramePr>
          <p:nvPr>
            <p:ph sz="half" idx="2"/>
          </p:nvPr>
        </p:nvGraphicFramePr>
        <p:xfrm>
          <a:off x="2057400" y="3657600"/>
          <a:ext cx="5105400" cy="992188"/>
        </p:xfrm>
        <a:graphic>
          <a:graphicData uri="http://schemas.openxmlformats.org/presentationml/2006/ole">
            <mc:AlternateContent xmlns:mc="http://schemas.openxmlformats.org/markup-compatibility/2006">
              <mc:Choice xmlns:v="urn:schemas-microsoft-com:vml" Requires="v">
                <p:oleObj spid="_x0000_s4103" name="Equation" r:id="rId4" imgW="2159000" imgH="419100" progId="Equation.3">
                  <p:embed/>
                </p:oleObj>
              </mc:Choice>
              <mc:Fallback>
                <p:oleObj name="Equation" r:id="rId4" imgW="21590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3657600"/>
                        <a:ext cx="5105400" cy="992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sp>
        <p:nvSpPr>
          <p:cNvPr id="16388" name="Text Box 122"/>
          <p:cNvSpPr txBox="1">
            <a:spLocks noChangeArrowheads="1"/>
          </p:cNvSpPr>
          <p:nvPr/>
        </p:nvSpPr>
        <p:spPr bwMode="auto">
          <a:xfrm>
            <a:off x="8181975" y="6400800"/>
            <a:ext cx="8096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800">
                <a:solidFill>
                  <a:schemeClr val="tx1"/>
                </a:solidFill>
                <a:latin typeface="Book Antiqua" charset="0"/>
                <a:ea typeface="ＭＳ Ｐゴシック" charset="0"/>
                <a:cs typeface="ＭＳ Ｐゴシック" charset="0"/>
              </a:defRPr>
            </a:lvl1pPr>
            <a:lvl2pPr marL="742950" indent="-285750">
              <a:defRPr sz="800">
                <a:solidFill>
                  <a:schemeClr val="tx1"/>
                </a:solidFill>
                <a:latin typeface="Book Antiqua" charset="0"/>
                <a:ea typeface="ＭＳ Ｐゴシック" charset="0"/>
              </a:defRPr>
            </a:lvl2pPr>
            <a:lvl3pPr marL="1143000" indent="-228600">
              <a:defRPr sz="800">
                <a:solidFill>
                  <a:schemeClr val="tx1"/>
                </a:solidFill>
                <a:latin typeface="Book Antiqua" charset="0"/>
                <a:ea typeface="ＭＳ Ｐゴシック" charset="0"/>
              </a:defRPr>
            </a:lvl3pPr>
            <a:lvl4pPr marL="1600200" indent="-228600">
              <a:defRPr sz="800">
                <a:solidFill>
                  <a:schemeClr val="tx1"/>
                </a:solidFill>
                <a:latin typeface="Book Antiqua" charset="0"/>
                <a:ea typeface="ＭＳ Ｐゴシック" charset="0"/>
              </a:defRPr>
            </a:lvl4pPr>
            <a:lvl5pPr marL="2057400" indent="-228600">
              <a:defRPr sz="800">
                <a:solidFill>
                  <a:schemeClr val="tx1"/>
                </a:solidFill>
                <a:latin typeface="Book Antiqua" charset="0"/>
                <a:ea typeface="ＭＳ Ｐゴシック" charset="0"/>
              </a:defRPr>
            </a:lvl5pPr>
            <a:lvl6pPr marL="2514600" indent="-228600" eaLnBrk="0" fontAlgn="base" hangingPunct="0">
              <a:spcBef>
                <a:spcPct val="0"/>
              </a:spcBef>
              <a:spcAft>
                <a:spcPct val="0"/>
              </a:spcAft>
              <a:defRPr sz="800">
                <a:solidFill>
                  <a:schemeClr val="tx1"/>
                </a:solidFill>
                <a:latin typeface="Book Antiqua" charset="0"/>
                <a:ea typeface="ＭＳ Ｐゴシック" charset="0"/>
              </a:defRPr>
            </a:lvl6pPr>
            <a:lvl7pPr marL="2971800" indent="-228600" eaLnBrk="0" fontAlgn="base" hangingPunct="0">
              <a:spcBef>
                <a:spcPct val="0"/>
              </a:spcBef>
              <a:spcAft>
                <a:spcPct val="0"/>
              </a:spcAft>
              <a:defRPr sz="800">
                <a:solidFill>
                  <a:schemeClr val="tx1"/>
                </a:solidFill>
                <a:latin typeface="Book Antiqua" charset="0"/>
                <a:ea typeface="ＭＳ Ｐゴシック" charset="0"/>
              </a:defRPr>
            </a:lvl7pPr>
            <a:lvl8pPr marL="3429000" indent="-228600" eaLnBrk="0" fontAlgn="base" hangingPunct="0">
              <a:spcBef>
                <a:spcPct val="0"/>
              </a:spcBef>
              <a:spcAft>
                <a:spcPct val="0"/>
              </a:spcAft>
              <a:defRPr sz="800">
                <a:solidFill>
                  <a:schemeClr val="tx1"/>
                </a:solidFill>
                <a:latin typeface="Book Antiqua" charset="0"/>
                <a:ea typeface="ＭＳ Ｐゴシック" charset="0"/>
              </a:defRPr>
            </a:lvl8pPr>
            <a:lvl9pPr marL="3886200" indent="-228600" eaLnBrk="0" fontAlgn="base" hangingPunct="0">
              <a:spcBef>
                <a:spcPct val="0"/>
              </a:spcBef>
              <a:spcAft>
                <a:spcPct val="0"/>
              </a:spcAft>
              <a:defRPr sz="800">
                <a:solidFill>
                  <a:schemeClr val="tx1"/>
                </a:solidFill>
                <a:latin typeface="Book Antiqua" charset="0"/>
                <a:ea typeface="ＭＳ Ｐゴシック" charset="0"/>
              </a:defRPr>
            </a:lvl9pPr>
          </a:lstStyle>
          <a:p>
            <a:pPr eaLnBrk="1" hangingPunct="1"/>
            <a:r>
              <a:rPr lang="en-US" sz="1200">
                <a:latin typeface="Arial" charset="0"/>
              </a:rPr>
              <a:t>     15-</a:t>
            </a:r>
            <a:fld id="{C62D6109-7EA8-B54C-8529-3316D9E9CEBD}" type="slidenum">
              <a:rPr lang="en-US" sz="1200">
                <a:latin typeface="Arial" charset="0"/>
              </a:rPr>
              <a:pPr eaLnBrk="1" hangingPunct="1"/>
              <a:t>6</a:t>
            </a:fld>
            <a:endParaRPr lang="en-US" sz="1200">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en-GB" smtClean="0"/>
              <a:t>Questions:</a:t>
            </a:r>
          </a:p>
        </p:txBody>
      </p:sp>
      <p:sp>
        <p:nvSpPr>
          <p:cNvPr id="54275" name="Rectangle 3"/>
          <p:cNvSpPr>
            <a:spLocks noGrp="1" noChangeArrowheads="1"/>
          </p:cNvSpPr>
          <p:nvPr>
            <p:ph type="body" idx="1"/>
          </p:nvPr>
        </p:nvSpPr>
        <p:spPr/>
        <p:txBody>
          <a:bodyPr/>
          <a:lstStyle/>
          <a:p>
            <a:pPr marL="457200" indent="-457200" eaLnBrk="1" hangingPunct="1">
              <a:buFontTx/>
              <a:buNone/>
              <a:defRPr/>
            </a:pPr>
            <a:r>
              <a:rPr lang="en-GB" dirty="0" smtClean="0"/>
              <a:t>Who pays the taxes on </a:t>
            </a:r>
          </a:p>
          <a:p>
            <a:pPr marL="457200" indent="-457200" eaLnBrk="1" hangingPunct="1">
              <a:buFontTx/>
              <a:buNone/>
              <a:defRPr/>
            </a:pPr>
            <a:endParaRPr lang="en-GB" dirty="0" smtClean="0"/>
          </a:p>
          <a:p>
            <a:pPr marL="457200" indent="-457200" eaLnBrk="1" hangingPunct="1">
              <a:buFontTx/>
              <a:buAutoNum type="arabicParenBoth"/>
              <a:defRPr/>
            </a:pPr>
            <a:r>
              <a:rPr lang="en-GB" dirty="0" smtClean="0"/>
              <a:t>Cigarettes</a:t>
            </a:r>
          </a:p>
          <a:p>
            <a:pPr marL="457200" indent="-457200" eaLnBrk="1" hangingPunct="1">
              <a:buFontTx/>
              <a:buAutoNum type="arabicParenBoth"/>
              <a:defRPr/>
            </a:pPr>
            <a:r>
              <a:rPr lang="en-GB" dirty="0" smtClean="0"/>
              <a:t>Gas</a:t>
            </a:r>
          </a:p>
          <a:p>
            <a:pPr marL="457200" indent="-457200" eaLnBrk="1" hangingPunct="1">
              <a:buFontTx/>
              <a:buAutoNum type="arabicParenBoth"/>
              <a:defRPr/>
            </a:pPr>
            <a:r>
              <a:rPr lang="en-GB" dirty="0" err="1" smtClean="0"/>
              <a:t>Yahts</a:t>
            </a:r>
            <a:r>
              <a:rPr lang="en-GB" dirty="0" smtClean="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of Tax on Soft Drink Market</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851815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UMSL CEEE Logo.png"/>
          <p:cNvPicPr>
            <a:picLocks/>
          </p:cNvPicPr>
          <p:nvPr/>
        </p:nvPicPr>
        <p:blipFill>
          <a:blip r:embed="rId2" cstate="print"/>
          <a:stretch>
            <a:fillRect/>
          </a:stretch>
        </p:blipFill>
        <p:spPr>
          <a:xfrm>
            <a:off x="6286500" y="56879"/>
            <a:ext cx="2777033" cy="295852"/>
          </a:xfrm>
          <a:prstGeom prst="rect">
            <a:avLst/>
          </a:prstGeom>
          <a:solidFill>
            <a:scrgbClr r="0" g="0" b="0">
              <a:alpha val="0"/>
            </a:scrgbClr>
          </a:solidFill>
        </p:spPr>
      </p:pic>
      <p:sp>
        <p:nvSpPr>
          <p:cNvPr id="3" name="Freeform 2"/>
          <p:cNvSpPr/>
          <p:nvPr/>
        </p:nvSpPr>
        <p:spPr>
          <a:xfrm>
            <a:off x="11658" y="6501"/>
            <a:ext cx="6187861" cy="391654"/>
          </a:xfrm>
          <a:custGeom>
            <a:avLst/>
            <a:gdLst/>
            <a:ahLst/>
            <a:cxnLst/>
            <a:rect l="0" t="0" r="0" b="0"/>
            <a:pathLst>
              <a:path w="6875401" h="612141">
                <a:moveTo>
                  <a:pt x="0" y="0"/>
                </a:moveTo>
                <a:lnTo>
                  <a:pt x="6875400" y="0"/>
                </a:lnTo>
                <a:lnTo>
                  <a:pt x="6875400" y="612140"/>
                </a:lnTo>
                <a:lnTo>
                  <a:pt x="0" y="612140"/>
                </a:lnTo>
                <a:close/>
              </a:path>
            </a:pathLst>
          </a:custGeom>
          <a:solidFill>
            <a:srgbClr val="981E32"/>
          </a:solidFill>
          <a:ln w="38100" cap="flat" cmpd="sng" algn="ctr">
            <a:solidFill>
              <a:srgbClr val="981E3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0072" tIns="35036" rIns="70072" bIns="35036" rtlCol="0" anchor="ctr"/>
          <a:lstStyle/>
          <a:p>
            <a:pPr algn="ctr"/>
            <a:endParaRPr lang="en-US"/>
          </a:p>
        </p:txBody>
      </p:sp>
      <p:sp>
        <p:nvSpPr>
          <p:cNvPr id="4" name="TextBox 3"/>
          <p:cNvSpPr txBox="1"/>
          <p:nvPr/>
        </p:nvSpPr>
        <p:spPr>
          <a:xfrm>
            <a:off x="137162" y="81256"/>
            <a:ext cx="1503879" cy="258060"/>
          </a:xfrm>
          <a:prstGeom prst="rect">
            <a:avLst/>
          </a:prstGeom>
          <a:noFill/>
        </p:spPr>
        <p:txBody>
          <a:bodyPr vert="horz" lIns="70072" tIns="35036" rIns="70072" bIns="35036" rtlCol="0">
            <a:spAutoFit/>
          </a:bodyPr>
          <a:lstStyle/>
          <a:p>
            <a:r>
              <a:rPr lang="en-US" sz="1200" b="1" dirty="0" smtClean="0">
                <a:solidFill>
                  <a:srgbClr val="FFFFFF"/>
                </a:solidFill>
                <a:latin typeface="Univers - 21"/>
              </a:rPr>
              <a:t>Introduction</a:t>
            </a:r>
            <a:endParaRPr lang="en-US" sz="1200" b="1" dirty="0">
              <a:solidFill>
                <a:srgbClr val="FFFFFF"/>
              </a:solidFill>
              <a:latin typeface="Univers - 21"/>
            </a:endParaRPr>
          </a:p>
        </p:txBody>
      </p:sp>
      <p:sp>
        <p:nvSpPr>
          <p:cNvPr id="5" name="TextBox 4"/>
          <p:cNvSpPr txBox="1"/>
          <p:nvPr/>
        </p:nvSpPr>
        <p:spPr>
          <a:xfrm>
            <a:off x="114300" y="533400"/>
            <a:ext cx="4526280" cy="5241403"/>
          </a:xfrm>
          <a:prstGeom prst="rect">
            <a:avLst/>
          </a:prstGeom>
          <a:noFill/>
        </p:spPr>
        <p:txBody>
          <a:bodyPr vert="horz" lIns="70072" tIns="35036" rIns="70072" bIns="35036" rtlCol="0">
            <a:spAutoFit/>
          </a:bodyPr>
          <a:lstStyle/>
          <a:p>
            <a:r>
              <a:rPr lang="en-US" sz="1600" dirty="0" smtClean="0">
                <a:solidFill>
                  <a:srgbClr val="000000"/>
                </a:solidFill>
                <a:latin typeface="Univers - 18"/>
              </a:rPr>
              <a:t>Several cities and states have considered taxing soft drinks because of their high sugar content, which can negatively impact health and increase healthcare costs. Concerned about high rates of obesity, diabetes, and other chronic diseases, proponents of taxation argue that a tax can reduce consumption to improve people's health and raise revenues to help cover the high costs of  expenditures related to obesity.  Americans consume about 44.7 gallons of soft drinks each year and spend approximately $147 billion each year on obesity-related medical expenses.  One study suggests that a one-cent-per-ounce excise tax could reduce consumption by 13% and the average person's weight by two pounds per year.  The elasticity of demand for soft drinks has been estimated, on average, to be 0.8.  Opponents of taxation argue that consumption behavior will not change much and are concerned about excessive government intervention in the lives of people.</a:t>
            </a:r>
            <a:endParaRPr lang="en-US" sz="1600" dirty="0">
              <a:solidFill>
                <a:srgbClr val="000000"/>
              </a:solidFill>
              <a:latin typeface="Univers - 18"/>
            </a:endParaRPr>
          </a:p>
        </p:txBody>
      </p:sp>
      <p:pic>
        <p:nvPicPr>
          <p:cNvPr id="6" name="Picture 5" descr="0724Bittman-graphic2-popup-v2.gif"/>
          <p:cNvPicPr>
            <a:picLocks/>
          </p:cNvPicPr>
          <p:nvPr/>
        </p:nvPicPr>
        <p:blipFill>
          <a:blip r:embed="rId3" cstate="print"/>
          <a:stretch>
            <a:fillRect/>
          </a:stretch>
        </p:blipFill>
        <p:spPr>
          <a:xfrm>
            <a:off x="4789170" y="533400"/>
            <a:ext cx="4247846" cy="4003281"/>
          </a:xfrm>
          <a:prstGeom prst="rect">
            <a:avLst/>
          </a:prstGeom>
          <a:solidFill>
            <a:scrgbClr r="0" g="0" b="0">
              <a:alpha val="0"/>
            </a:scrgbClr>
          </a:solidFill>
        </p:spPr>
      </p:pic>
      <p:sp>
        <p:nvSpPr>
          <p:cNvPr id="7" name="TextBox 6"/>
          <p:cNvSpPr txBox="1"/>
          <p:nvPr/>
        </p:nvSpPr>
        <p:spPr>
          <a:xfrm>
            <a:off x="4789170" y="4631589"/>
            <a:ext cx="4160520" cy="1794305"/>
          </a:xfrm>
          <a:prstGeom prst="rect">
            <a:avLst/>
          </a:prstGeom>
          <a:noFill/>
        </p:spPr>
        <p:txBody>
          <a:bodyPr vert="horz" lIns="70072" tIns="35036" rIns="70072" bIns="35036" rtlCol="0">
            <a:spAutoFit/>
          </a:bodyPr>
          <a:lstStyle/>
          <a:p>
            <a:r>
              <a:rPr lang="en-US" sz="1600" dirty="0" smtClean="0">
                <a:solidFill>
                  <a:srgbClr val="000000"/>
                </a:solidFill>
                <a:latin typeface="Univers - 18"/>
              </a:rPr>
              <a:t>This lesson shows the potential impact of a hypothetical excise tax on soft drinks.  It explores the impact on price and quantity, tax incidence, tax revenues, and deadweight loss.  It also examines how the results are effected by the magnitude of the elasticity of demand.</a:t>
            </a:r>
            <a:endParaRPr lang="en-US" sz="1600" dirty="0">
              <a:solidFill>
                <a:srgbClr val="000000"/>
              </a:solidFill>
              <a:latin typeface="Univers - 1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154</TotalTime>
  <Words>1303</Words>
  <Application>Microsoft Office PowerPoint</Application>
  <PresentationFormat>On-screen Show (4:3)</PresentationFormat>
  <Paragraphs>179</Paragraphs>
  <Slides>35</Slides>
  <Notes>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38" baseType="lpstr">
      <vt:lpstr>Office Theme</vt:lpstr>
      <vt:lpstr>Equation</vt:lpstr>
      <vt:lpstr>Document</vt:lpstr>
      <vt:lpstr>Tax Incidence</vt:lpstr>
      <vt:lpstr>PowerPoint Presentation</vt:lpstr>
      <vt:lpstr>Tax Equity</vt:lpstr>
      <vt:lpstr>Effects of a Specific Tax – Shifting the Supply Curve</vt:lpstr>
      <vt:lpstr>Welfare Effects of a Specific Tax</vt:lpstr>
      <vt:lpstr>Tax Incidence</vt:lpstr>
      <vt:lpstr>Questions:</vt:lpstr>
      <vt:lpstr>Example of Tax on Soft Drink Market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Incidence of the Property Tax</vt:lpstr>
      <vt:lpstr>Traditional View</vt:lpstr>
      <vt:lpstr>Benefit View</vt:lpstr>
      <vt:lpstr>Capital Tax View</vt:lpstr>
      <vt:lpstr>Capital Tax View</vt:lpstr>
      <vt:lpstr>Why does it matter?</vt:lpstr>
      <vt:lpstr>Initial Distribution and Final Incidence of Total School Property Tax Revenue Tax Year 2013 (dollar amounts in millions)</vt:lpstr>
      <vt:lpstr>PowerPoint Presentation</vt:lpstr>
      <vt:lpstr>PowerPoint Presentation</vt:lpstr>
      <vt:lpstr>PowerPoint Presentation</vt:lpstr>
    </vt:vector>
  </TitlesOfParts>
  <Company>UT Arlington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 Incidence</dc:title>
  <dc:creator>UTA UT System</dc:creator>
  <cp:lastModifiedBy>Mitchell, Craig</cp:lastModifiedBy>
  <cp:revision>15</cp:revision>
  <dcterms:created xsi:type="dcterms:W3CDTF">2013-07-09T17:43:12Z</dcterms:created>
  <dcterms:modified xsi:type="dcterms:W3CDTF">2013-07-10T13:01:54Z</dcterms:modified>
</cp:coreProperties>
</file>