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8" r:id="rId8"/>
    <p:sldId id="269" r:id="rId9"/>
    <p:sldId id="267" r:id="rId10"/>
    <p:sldId id="265" r:id="rId11"/>
    <p:sldId id="257" r:id="rId12"/>
    <p:sldId id="259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26CD2-D826-46C7-AD91-3932AC4B12C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1D41A1-A716-4FE3-B5F1-740F5C0A4C1B}">
      <dgm:prSet phldrT="[Text]"/>
      <dgm:spPr/>
      <dgm:t>
        <a:bodyPr/>
        <a:lstStyle/>
        <a:p>
          <a:r>
            <a:rPr lang="en-US" dirty="0" smtClean="0"/>
            <a:t>Value Theory</a:t>
          </a:r>
          <a:endParaRPr lang="en-US" dirty="0"/>
        </a:p>
      </dgm:t>
    </dgm:pt>
    <dgm:pt modelId="{77BDFCFB-3485-402C-B6A8-F0F14860800E}" type="parTrans" cxnId="{A2AC3624-F9D4-4CDF-969D-6FEDB4BB3D4B}">
      <dgm:prSet/>
      <dgm:spPr/>
      <dgm:t>
        <a:bodyPr/>
        <a:lstStyle/>
        <a:p>
          <a:endParaRPr lang="en-US"/>
        </a:p>
      </dgm:t>
    </dgm:pt>
    <dgm:pt modelId="{26324C2A-BE48-4993-BCC5-211F932F1AFB}" type="sibTrans" cxnId="{A2AC3624-F9D4-4CDF-969D-6FEDB4BB3D4B}">
      <dgm:prSet/>
      <dgm:spPr/>
      <dgm:t>
        <a:bodyPr/>
        <a:lstStyle/>
        <a:p>
          <a:endParaRPr lang="en-US"/>
        </a:p>
      </dgm:t>
    </dgm:pt>
    <dgm:pt modelId="{316F237C-F4D4-450F-A383-0AF574CABC8E}">
      <dgm:prSet phldrT="[Text]"/>
      <dgm:spPr/>
      <dgm:t>
        <a:bodyPr/>
        <a:lstStyle/>
        <a:p>
          <a:r>
            <a:rPr lang="en-US" dirty="0" smtClean="0"/>
            <a:t>Object of Value</a:t>
          </a:r>
          <a:endParaRPr lang="en-US" dirty="0"/>
        </a:p>
      </dgm:t>
    </dgm:pt>
    <dgm:pt modelId="{9FDEB06A-940C-47BE-A3C1-D4F2E8C5666E}" type="parTrans" cxnId="{2B09A6D2-57D5-4733-A194-BDE2DB818119}">
      <dgm:prSet/>
      <dgm:spPr/>
      <dgm:t>
        <a:bodyPr/>
        <a:lstStyle/>
        <a:p>
          <a:endParaRPr lang="en-US"/>
        </a:p>
      </dgm:t>
    </dgm:pt>
    <dgm:pt modelId="{21B6D6E8-94CC-493C-9BCD-780E6E554969}" type="sibTrans" cxnId="{2B09A6D2-57D5-4733-A194-BDE2DB818119}">
      <dgm:prSet/>
      <dgm:spPr/>
      <dgm:t>
        <a:bodyPr/>
        <a:lstStyle/>
        <a:p>
          <a:endParaRPr lang="en-US"/>
        </a:p>
      </dgm:t>
    </dgm:pt>
    <dgm:pt modelId="{A8F23269-5FE2-4822-8D3E-F91987EE1BD0}">
      <dgm:prSet phldrT="[Text]"/>
      <dgm:spPr/>
      <dgm:t>
        <a:bodyPr/>
        <a:lstStyle/>
        <a:p>
          <a:r>
            <a:rPr lang="en-US" dirty="0" smtClean="0"/>
            <a:t>Object </a:t>
          </a:r>
          <a:r>
            <a:rPr lang="en-US" dirty="0" err="1" smtClean="0"/>
            <a:t>Valuer</a:t>
          </a:r>
          <a:endParaRPr lang="en-US" dirty="0"/>
        </a:p>
      </dgm:t>
    </dgm:pt>
    <dgm:pt modelId="{00D52231-0C64-4420-9FAA-A6253770E2BD}" type="parTrans" cxnId="{CCBB904B-6B3A-4724-85E3-4876EF6ED58D}">
      <dgm:prSet/>
      <dgm:spPr/>
      <dgm:t>
        <a:bodyPr/>
        <a:lstStyle/>
        <a:p>
          <a:endParaRPr lang="en-US"/>
        </a:p>
      </dgm:t>
    </dgm:pt>
    <dgm:pt modelId="{5124B61E-E6C4-49A8-B315-26864F2CBE8B}" type="sibTrans" cxnId="{CCBB904B-6B3A-4724-85E3-4876EF6ED58D}">
      <dgm:prSet/>
      <dgm:spPr/>
      <dgm:t>
        <a:bodyPr/>
        <a:lstStyle/>
        <a:p>
          <a:endParaRPr lang="en-US"/>
        </a:p>
      </dgm:t>
    </dgm:pt>
    <dgm:pt modelId="{B15747A7-CE6A-45AE-A798-8F1BA317FA76}" type="pres">
      <dgm:prSet presAssocID="{07A26CD2-D826-46C7-AD91-3932AC4B12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75F25D-B9E5-4E8F-A098-D00DAF5B0279}" type="pres">
      <dgm:prSet presAssocID="{E41D41A1-A716-4FE3-B5F1-740F5C0A4C1B}" presName="hierRoot1" presStyleCnt="0">
        <dgm:presLayoutVars>
          <dgm:hierBranch val="init"/>
        </dgm:presLayoutVars>
      </dgm:prSet>
      <dgm:spPr/>
    </dgm:pt>
    <dgm:pt modelId="{F86EC374-99FD-4179-89C1-DEB4E51A16EF}" type="pres">
      <dgm:prSet presAssocID="{E41D41A1-A716-4FE3-B5F1-740F5C0A4C1B}" presName="rootComposite1" presStyleCnt="0"/>
      <dgm:spPr/>
    </dgm:pt>
    <dgm:pt modelId="{F8A4DE47-4D31-4B8A-8ED9-1BF2E874A8C7}" type="pres">
      <dgm:prSet presAssocID="{E41D41A1-A716-4FE3-B5F1-740F5C0A4C1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2FCFB7-1F61-494C-B606-82071037F58F}" type="pres">
      <dgm:prSet presAssocID="{E41D41A1-A716-4FE3-B5F1-740F5C0A4C1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8913088-98CA-49C2-A6B2-8E9E82248AB7}" type="pres">
      <dgm:prSet presAssocID="{E41D41A1-A716-4FE3-B5F1-740F5C0A4C1B}" presName="hierChild2" presStyleCnt="0"/>
      <dgm:spPr/>
    </dgm:pt>
    <dgm:pt modelId="{72794995-2368-42CA-95B2-DF4207A20917}" type="pres">
      <dgm:prSet presAssocID="{9FDEB06A-940C-47BE-A3C1-D4F2E8C5666E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38D770C-5AC3-44C7-85C0-4B1A61651C15}" type="pres">
      <dgm:prSet presAssocID="{316F237C-F4D4-450F-A383-0AF574CABC8E}" presName="hierRoot2" presStyleCnt="0">
        <dgm:presLayoutVars>
          <dgm:hierBranch val="init"/>
        </dgm:presLayoutVars>
      </dgm:prSet>
      <dgm:spPr/>
    </dgm:pt>
    <dgm:pt modelId="{C23C4B70-F8F6-4DD0-9D50-463BFC40FEC5}" type="pres">
      <dgm:prSet presAssocID="{316F237C-F4D4-450F-A383-0AF574CABC8E}" presName="rootComposite" presStyleCnt="0"/>
      <dgm:spPr/>
    </dgm:pt>
    <dgm:pt modelId="{D912EF67-6B3C-47A9-9AD5-3F9B93B510B8}" type="pres">
      <dgm:prSet presAssocID="{316F237C-F4D4-450F-A383-0AF574CABC8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CE6F6B-A42C-4484-B810-CA7033CB8771}" type="pres">
      <dgm:prSet presAssocID="{316F237C-F4D4-450F-A383-0AF574CABC8E}" presName="rootConnector" presStyleLbl="node2" presStyleIdx="0" presStyleCnt="2"/>
      <dgm:spPr/>
      <dgm:t>
        <a:bodyPr/>
        <a:lstStyle/>
        <a:p>
          <a:endParaRPr lang="en-US"/>
        </a:p>
      </dgm:t>
    </dgm:pt>
    <dgm:pt modelId="{10547E2C-FDEA-44A8-857D-15E0F1297C36}" type="pres">
      <dgm:prSet presAssocID="{316F237C-F4D4-450F-A383-0AF574CABC8E}" presName="hierChild4" presStyleCnt="0"/>
      <dgm:spPr/>
    </dgm:pt>
    <dgm:pt modelId="{EF9E1B6D-AE71-4693-9843-2374290E8E98}" type="pres">
      <dgm:prSet presAssocID="{316F237C-F4D4-450F-A383-0AF574CABC8E}" presName="hierChild5" presStyleCnt="0"/>
      <dgm:spPr/>
    </dgm:pt>
    <dgm:pt modelId="{3562F557-9363-4B92-9165-5149F0B7ABD1}" type="pres">
      <dgm:prSet presAssocID="{00D52231-0C64-4420-9FAA-A6253770E2B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7822B963-59E9-4102-8604-D50FD3C3454C}" type="pres">
      <dgm:prSet presAssocID="{A8F23269-5FE2-4822-8D3E-F91987EE1BD0}" presName="hierRoot2" presStyleCnt="0">
        <dgm:presLayoutVars>
          <dgm:hierBranch val="init"/>
        </dgm:presLayoutVars>
      </dgm:prSet>
      <dgm:spPr/>
    </dgm:pt>
    <dgm:pt modelId="{15C1292A-D56B-4206-9961-94C46BE6FD52}" type="pres">
      <dgm:prSet presAssocID="{A8F23269-5FE2-4822-8D3E-F91987EE1BD0}" presName="rootComposite" presStyleCnt="0"/>
      <dgm:spPr/>
    </dgm:pt>
    <dgm:pt modelId="{CE1C0C4D-C2A6-4C9B-9DD6-266DA5BA3B03}" type="pres">
      <dgm:prSet presAssocID="{A8F23269-5FE2-4822-8D3E-F91987EE1BD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CAA01B-B9FA-4BBD-9BA0-F42C407EA9C6}" type="pres">
      <dgm:prSet presAssocID="{A8F23269-5FE2-4822-8D3E-F91987EE1BD0}" presName="rootConnector" presStyleLbl="node2" presStyleIdx="1" presStyleCnt="2"/>
      <dgm:spPr/>
      <dgm:t>
        <a:bodyPr/>
        <a:lstStyle/>
        <a:p>
          <a:endParaRPr lang="en-US"/>
        </a:p>
      </dgm:t>
    </dgm:pt>
    <dgm:pt modelId="{C73DC27A-1808-4A3E-A25B-9557986B5B67}" type="pres">
      <dgm:prSet presAssocID="{A8F23269-5FE2-4822-8D3E-F91987EE1BD0}" presName="hierChild4" presStyleCnt="0"/>
      <dgm:spPr/>
    </dgm:pt>
    <dgm:pt modelId="{420A34C4-FEA4-4892-81C9-4DC7F38D63AB}" type="pres">
      <dgm:prSet presAssocID="{A8F23269-5FE2-4822-8D3E-F91987EE1BD0}" presName="hierChild5" presStyleCnt="0"/>
      <dgm:spPr/>
    </dgm:pt>
    <dgm:pt modelId="{50A46484-BC68-43B0-B301-5E2721C616B8}" type="pres">
      <dgm:prSet presAssocID="{E41D41A1-A716-4FE3-B5F1-740F5C0A4C1B}" presName="hierChild3" presStyleCnt="0"/>
      <dgm:spPr/>
    </dgm:pt>
  </dgm:ptLst>
  <dgm:cxnLst>
    <dgm:cxn modelId="{A887D186-C3AB-4E38-84F8-D434E0E61669}" type="presOf" srcId="{316F237C-F4D4-450F-A383-0AF574CABC8E}" destId="{70CE6F6B-A42C-4484-B810-CA7033CB8771}" srcOrd="1" destOrd="0" presId="urn:microsoft.com/office/officeart/2005/8/layout/orgChart1"/>
    <dgm:cxn modelId="{76F340C6-8DBB-4396-B37E-2858D2627A6A}" type="presOf" srcId="{E41D41A1-A716-4FE3-B5F1-740F5C0A4C1B}" destId="{382FCFB7-1F61-494C-B606-82071037F58F}" srcOrd="1" destOrd="0" presId="urn:microsoft.com/office/officeart/2005/8/layout/orgChart1"/>
    <dgm:cxn modelId="{BB50A07F-07DA-4EAF-82CE-1BD449615C3A}" type="presOf" srcId="{9FDEB06A-940C-47BE-A3C1-D4F2E8C5666E}" destId="{72794995-2368-42CA-95B2-DF4207A20917}" srcOrd="0" destOrd="0" presId="urn:microsoft.com/office/officeart/2005/8/layout/orgChart1"/>
    <dgm:cxn modelId="{91BA6258-8625-437D-AD1B-47C2FB99DDC4}" type="presOf" srcId="{A8F23269-5FE2-4822-8D3E-F91987EE1BD0}" destId="{3BCAA01B-B9FA-4BBD-9BA0-F42C407EA9C6}" srcOrd="1" destOrd="0" presId="urn:microsoft.com/office/officeart/2005/8/layout/orgChart1"/>
    <dgm:cxn modelId="{2B09A6D2-57D5-4733-A194-BDE2DB818119}" srcId="{E41D41A1-A716-4FE3-B5F1-740F5C0A4C1B}" destId="{316F237C-F4D4-450F-A383-0AF574CABC8E}" srcOrd="0" destOrd="0" parTransId="{9FDEB06A-940C-47BE-A3C1-D4F2E8C5666E}" sibTransId="{21B6D6E8-94CC-493C-9BCD-780E6E554969}"/>
    <dgm:cxn modelId="{A4E20A97-AC0F-4297-A56B-3B9B4BA9D99E}" type="presOf" srcId="{E41D41A1-A716-4FE3-B5F1-740F5C0A4C1B}" destId="{F8A4DE47-4D31-4B8A-8ED9-1BF2E874A8C7}" srcOrd="0" destOrd="0" presId="urn:microsoft.com/office/officeart/2005/8/layout/orgChart1"/>
    <dgm:cxn modelId="{A46D5882-B776-47FE-A5FD-72C7FD6200B5}" type="presOf" srcId="{316F237C-F4D4-450F-A383-0AF574CABC8E}" destId="{D912EF67-6B3C-47A9-9AD5-3F9B93B510B8}" srcOrd="0" destOrd="0" presId="urn:microsoft.com/office/officeart/2005/8/layout/orgChart1"/>
    <dgm:cxn modelId="{CCBB904B-6B3A-4724-85E3-4876EF6ED58D}" srcId="{E41D41A1-A716-4FE3-B5F1-740F5C0A4C1B}" destId="{A8F23269-5FE2-4822-8D3E-F91987EE1BD0}" srcOrd="1" destOrd="0" parTransId="{00D52231-0C64-4420-9FAA-A6253770E2BD}" sibTransId="{5124B61E-E6C4-49A8-B315-26864F2CBE8B}"/>
    <dgm:cxn modelId="{26A50865-2E47-4D57-9D0C-6E7FEC6AF803}" type="presOf" srcId="{07A26CD2-D826-46C7-AD91-3932AC4B12C4}" destId="{B15747A7-CE6A-45AE-A798-8F1BA317FA76}" srcOrd="0" destOrd="0" presId="urn:microsoft.com/office/officeart/2005/8/layout/orgChart1"/>
    <dgm:cxn modelId="{A2AC3624-F9D4-4CDF-969D-6FEDB4BB3D4B}" srcId="{07A26CD2-D826-46C7-AD91-3932AC4B12C4}" destId="{E41D41A1-A716-4FE3-B5F1-740F5C0A4C1B}" srcOrd="0" destOrd="0" parTransId="{77BDFCFB-3485-402C-B6A8-F0F14860800E}" sibTransId="{26324C2A-BE48-4993-BCC5-211F932F1AFB}"/>
    <dgm:cxn modelId="{A2E206CB-36C6-4037-B6B8-BCA299289101}" type="presOf" srcId="{00D52231-0C64-4420-9FAA-A6253770E2BD}" destId="{3562F557-9363-4B92-9165-5149F0B7ABD1}" srcOrd="0" destOrd="0" presId="urn:microsoft.com/office/officeart/2005/8/layout/orgChart1"/>
    <dgm:cxn modelId="{8C546EE6-C464-4D2A-83E4-55E23166B30E}" type="presOf" srcId="{A8F23269-5FE2-4822-8D3E-F91987EE1BD0}" destId="{CE1C0C4D-C2A6-4C9B-9DD6-266DA5BA3B03}" srcOrd="0" destOrd="0" presId="urn:microsoft.com/office/officeart/2005/8/layout/orgChart1"/>
    <dgm:cxn modelId="{0577026C-F154-432E-9A2B-49CA3A38CEDA}" type="presParOf" srcId="{B15747A7-CE6A-45AE-A798-8F1BA317FA76}" destId="{CC75F25D-B9E5-4E8F-A098-D00DAF5B0279}" srcOrd="0" destOrd="0" presId="urn:microsoft.com/office/officeart/2005/8/layout/orgChart1"/>
    <dgm:cxn modelId="{48BF77B2-8FE4-44EA-8450-775A770BD30D}" type="presParOf" srcId="{CC75F25D-B9E5-4E8F-A098-D00DAF5B0279}" destId="{F86EC374-99FD-4179-89C1-DEB4E51A16EF}" srcOrd="0" destOrd="0" presId="urn:microsoft.com/office/officeart/2005/8/layout/orgChart1"/>
    <dgm:cxn modelId="{29D6DA9B-83CB-4C16-B36A-E289C16B4BA8}" type="presParOf" srcId="{F86EC374-99FD-4179-89C1-DEB4E51A16EF}" destId="{F8A4DE47-4D31-4B8A-8ED9-1BF2E874A8C7}" srcOrd="0" destOrd="0" presId="urn:microsoft.com/office/officeart/2005/8/layout/orgChart1"/>
    <dgm:cxn modelId="{459EB5AA-1A02-457D-905C-D82D2E344D9F}" type="presParOf" srcId="{F86EC374-99FD-4179-89C1-DEB4E51A16EF}" destId="{382FCFB7-1F61-494C-B606-82071037F58F}" srcOrd="1" destOrd="0" presId="urn:microsoft.com/office/officeart/2005/8/layout/orgChart1"/>
    <dgm:cxn modelId="{8D69CFAA-2C31-4F62-8AD3-28B69D929DC6}" type="presParOf" srcId="{CC75F25D-B9E5-4E8F-A098-D00DAF5B0279}" destId="{B8913088-98CA-49C2-A6B2-8E9E82248AB7}" srcOrd="1" destOrd="0" presId="urn:microsoft.com/office/officeart/2005/8/layout/orgChart1"/>
    <dgm:cxn modelId="{5F45EE94-0C6A-44CE-8329-0D43826CE39F}" type="presParOf" srcId="{B8913088-98CA-49C2-A6B2-8E9E82248AB7}" destId="{72794995-2368-42CA-95B2-DF4207A20917}" srcOrd="0" destOrd="0" presId="urn:microsoft.com/office/officeart/2005/8/layout/orgChart1"/>
    <dgm:cxn modelId="{0F70FE26-1284-4DBB-908E-2CC71CFC32BC}" type="presParOf" srcId="{B8913088-98CA-49C2-A6B2-8E9E82248AB7}" destId="{E38D770C-5AC3-44C7-85C0-4B1A61651C15}" srcOrd="1" destOrd="0" presId="urn:microsoft.com/office/officeart/2005/8/layout/orgChart1"/>
    <dgm:cxn modelId="{BE3B01EC-D4A5-46B9-8A79-D5645F183D2B}" type="presParOf" srcId="{E38D770C-5AC3-44C7-85C0-4B1A61651C15}" destId="{C23C4B70-F8F6-4DD0-9D50-463BFC40FEC5}" srcOrd="0" destOrd="0" presId="urn:microsoft.com/office/officeart/2005/8/layout/orgChart1"/>
    <dgm:cxn modelId="{DC18AE5C-C2C7-4AF8-AA2A-551F4BC55796}" type="presParOf" srcId="{C23C4B70-F8F6-4DD0-9D50-463BFC40FEC5}" destId="{D912EF67-6B3C-47A9-9AD5-3F9B93B510B8}" srcOrd="0" destOrd="0" presId="urn:microsoft.com/office/officeart/2005/8/layout/orgChart1"/>
    <dgm:cxn modelId="{9D8BFEB9-5464-4725-881D-F92257371D8D}" type="presParOf" srcId="{C23C4B70-F8F6-4DD0-9D50-463BFC40FEC5}" destId="{70CE6F6B-A42C-4484-B810-CA7033CB8771}" srcOrd="1" destOrd="0" presId="urn:microsoft.com/office/officeart/2005/8/layout/orgChart1"/>
    <dgm:cxn modelId="{61D2F002-6C1C-4239-85F2-C4EB9649832A}" type="presParOf" srcId="{E38D770C-5AC3-44C7-85C0-4B1A61651C15}" destId="{10547E2C-FDEA-44A8-857D-15E0F1297C36}" srcOrd="1" destOrd="0" presId="urn:microsoft.com/office/officeart/2005/8/layout/orgChart1"/>
    <dgm:cxn modelId="{182F66A2-C12D-47A5-96A9-CC05FEE5EAB0}" type="presParOf" srcId="{E38D770C-5AC3-44C7-85C0-4B1A61651C15}" destId="{EF9E1B6D-AE71-4693-9843-2374290E8E98}" srcOrd="2" destOrd="0" presId="urn:microsoft.com/office/officeart/2005/8/layout/orgChart1"/>
    <dgm:cxn modelId="{A52278A3-6D5F-4969-BFF2-BA6CC4AAD080}" type="presParOf" srcId="{B8913088-98CA-49C2-A6B2-8E9E82248AB7}" destId="{3562F557-9363-4B92-9165-5149F0B7ABD1}" srcOrd="2" destOrd="0" presId="urn:microsoft.com/office/officeart/2005/8/layout/orgChart1"/>
    <dgm:cxn modelId="{8AE6EA4C-238F-4116-804D-0DE6F8E9C93B}" type="presParOf" srcId="{B8913088-98CA-49C2-A6B2-8E9E82248AB7}" destId="{7822B963-59E9-4102-8604-D50FD3C3454C}" srcOrd="3" destOrd="0" presId="urn:microsoft.com/office/officeart/2005/8/layout/orgChart1"/>
    <dgm:cxn modelId="{4CD24E3D-CE83-4403-A98E-2357119DE4F6}" type="presParOf" srcId="{7822B963-59E9-4102-8604-D50FD3C3454C}" destId="{15C1292A-D56B-4206-9961-94C46BE6FD52}" srcOrd="0" destOrd="0" presId="urn:microsoft.com/office/officeart/2005/8/layout/orgChart1"/>
    <dgm:cxn modelId="{92B605EE-3102-4131-A298-59BC810731A0}" type="presParOf" srcId="{15C1292A-D56B-4206-9961-94C46BE6FD52}" destId="{CE1C0C4D-C2A6-4C9B-9DD6-266DA5BA3B03}" srcOrd="0" destOrd="0" presId="urn:microsoft.com/office/officeart/2005/8/layout/orgChart1"/>
    <dgm:cxn modelId="{65D70415-0B6F-428C-8A51-79715011C6E2}" type="presParOf" srcId="{15C1292A-D56B-4206-9961-94C46BE6FD52}" destId="{3BCAA01B-B9FA-4BBD-9BA0-F42C407EA9C6}" srcOrd="1" destOrd="0" presId="urn:microsoft.com/office/officeart/2005/8/layout/orgChart1"/>
    <dgm:cxn modelId="{FDC2A2DD-AD4D-4B85-A577-BC2CA5DD1993}" type="presParOf" srcId="{7822B963-59E9-4102-8604-D50FD3C3454C}" destId="{C73DC27A-1808-4A3E-A25B-9557986B5B67}" srcOrd="1" destOrd="0" presId="urn:microsoft.com/office/officeart/2005/8/layout/orgChart1"/>
    <dgm:cxn modelId="{6AC4CDBE-2E3D-4C39-8B26-B58F6DB736DF}" type="presParOf" srcId="{7822B963-59E9-4102-8604-D50FD3C3454C}" destId="{420A34C4-FEA4-4892-81C9-4DC7F38D63AB}" srcOrd="2" destOrd="0" presId="urn:microsoft.com/office/officeart/2005/8/layout/orgChart1"/>
    <dgm:cxn modelId="{9566D660-EAA9-4FB3-93A1-B58F2B5C1E6A}" type="presParOf" srcId="{CC75F25D-B9E5-4E8F-A098-D00DAF5B0279}" destId="{50A46484-BC68-43B0-B301-5E2721C616B8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F64FDC-5B98-4A79-8EDD-33A6265C479A}" type="datetimeFigureOut">
              <a:rPr lang="en-US" smtClean="0"/>
              <a:pPr/>
              <a:t>8/6/2009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F600C7-C5CB-46EB-AE6D-45E885C6A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Value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3600" b="1" dirty="0" smtClean="0"/>
              <a:t>Craig Vincent Mitchell, PhD</a:t>
            </a:r>
          </a:p>
          <a:p>
            <a:pPr algn="ctr"/>
            <a:r>
              <a:rPr lang="en-US" sz="3600" b="1" dirty="0" smtClean="0"/>
              <a:t>SWBTS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Major Divisions within </a:t>
            </a:r>
            <a:br>
              <a:rPr lang="en-US" dirty="0" smtClean="0"/>
            </a:br>
            <a:r>
              <a:rPr lang="en-US" dirty="0" smtClean="0"/>
              <a:t>Value Theory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179637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 of Value:</a:t>
            </a:r>
            <a:br>
              <a:rPr lang="en-US" dirty="0" smtClean="0"/>
            </a:br>
            <a:r>
              <a:rPr lang="en-US" dirty="0" smtClean="0"/>
              <a:t>Ontology of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The </a:t>
            </a:r>
            <a:r>
              <a:rPr lang="en-US" sz="3600" b="1" dirty="0" smtClean="0"/>
              <a:t>metaphysics</a:t>
            </a:r>
            <a:r>
              <a:rPr lang="en-US" sz="3600" dirty="0" smtClean="0"/>
              <a:t> of value- the nature of value</a:t>
            </a:r>
          </a:p>
          <a:p>
            <a:pPr lvl="1"/>
            <a:r>
              <a:rPr lang="en-US" sz="3600" b="1" dirty="0" smtClean="0"/>
              <a:t>Intrinsic value- </a:t>
            </a:r>
            <a:r>
              <a:rPr lang="en-US" sz="3600" dirty="0" smtClean="0"/>
              <a:t>that which is valued as an end in itself</a:t>
            </a:r>
          </a:p>
          <a:p>
            <a:pPr lvl="1"/>
            <a:r>
              <a:rPr lang="en-US" sz="3600" b="1" dirty="0" smtClean="0"/>
              <a:t>Extrinsic value-  </a:t>
            </a:r>
            <a:r>
              <a:rPr lang="en-US" sz="3600" dirty="0" smtClean="0"/>
              <a:t>( AKA </a:t>
            </a:r>
            <a:r>
              <a:rPr lang="en-US" sz="3600" b="1" dirty="0" smtClean="0"/>
              <a:t>instrumental value)  that </a:t>
            </a:r>
            <a:r>
              <a:rPr lang="en-US" sz="3600" dirty="0" smtClean="0"/>
              <a:t>which is valued as a means for  something else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1"/>
          <a:ext cx="8229599" cy="6338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2351314"/>
                <a:gridCol w="2351314"/>
                <a:gridCol w="2351314"/>
              </a:tblGrid>
              <a:tr h="789855">
                <a:tc gridSpan="4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Objects of Value: Metaphysics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43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Type</a:t>
                      </a:r>
                      <a:r>
                        <a:rPr lang="en-US" b="1" baseline="0" dirty="0" smtClean="0"/>
                        <a:t> of Value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Monism/ Pluralism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Parts/ Wholes</a:t>
                      </a:r>
                      <a:endParaRPr lang="en-US" b="1" dirty="0"/>
                    </a:p>
                  </a:txBody>
                  <a:tcPr/>
                </a:tc>
              </a:tr>
              <a:tr h="3931148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Realism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Platonic realist</a:t>
                      </a:r>
                      <a:r>
                        <a:rPr lang="en-US" b="0" dirty="0" smtClean="0"/>
                        <a:t> believe that 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universals like truth, beauty, goodness or </a:t>
                      </a:r>
                    </a:p>
                    <a:p>
                      <a:r>
                        <a:rPr lang="en-US" dirty="0" smtClean="0"/>
                        <a:t>states of affairs have intrinsic value.</a:t>
                      </a:r>
                      <a:endParaRPr lang="en-US" dirty="0"/>
                    </a:p>
                    <a:p>
                      <a:r>
                        <a:rPr lang="en-US" b="1" dirty="0" smtClean="0"/>
                        <a:t>Aristotelian realists</a:t>
                      </a:r>
                      <a:r>
                        <a:rPr lang="en-US" b="0" dirty="0" smtClean="0"/>
                        <a:t> believe that only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states of affairs that obtain have intrinsic value.</a:t>
                      </a:r>
                    </a:p>
                    <a:p>
                      <a:r>
                        <a:rPr lang="en-US" b="1" dirty="0" smtClean="0"/>
                        <a:t>Concrete particulars</a:t>
                      </a:r>
                      <a:r>
                        <a:rPr lang="en-US" b="0" dirty="0" smtClean="0"/>
                        <a:t> have only extrinsic value.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smtClean="0"/>
                        <a:t>Value </a:t>
                      </a:r>
                      <a:r>
                        <a:rPr lang="en-US" b="1" dirty="0" smtClean="0"/>
                        <a:t>Monism-</a:t>
                      </a:r>
                    </a:p>
                    <a:p>
                      <a:pPr algn="ctr"/>
                      <a:r>
                        <a:rPr lang="en-US" b="0" dirty="0" smtClean="0"/>
                        <a:t>An object has only one thing that has intrinsic value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Principle of Organic Unities- </a:t>
                      </a:r>
                    </a:p>
                    <a:p>
                      <a:pPr algn="ctr"/>
                      <a:r>
                        <a:rPr lang="en-US" b="0" dirty="0" smtClean="0"/>
                        <a:t>The value of a object is more than the sum of the value of its parts</a:t>
                      </a:r>
                      <a:endParaRPr lang="en-US" b="0" dirty="0"/>
                    </a:p>
                  </a:txBody>
                  <a:tcPr/>
                </a:tc>
              </a:tr>
              <a:tr h="1232174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err="1" smtClean="0"/>
                        <a:t>Nominalism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Concrete particulars </a:t>
                      </a:r>
                      <a:r>
                        <a:rPr lang="en-US" dirty="0" smtClean="0"/>
                        <a:t>have intrinsic value while States of affairs have extrinsic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Value Pluralism</a:t>
                      </a:r>
                    </a:p>
                    <a:p>
                      <a:pPr algn="ctr"/>
                      <a:r>
                        <a:rPr lang="en-US" b="0" dirty="0" smtClean="0"/>
                        <a:t>An object may have more than one intrinsic value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Principle of Summation- </a:t>
                      </a:r>
                      <a:r>
                        <a:rPr lang="en-US" b="0" dirty="0" smtClean="0"/>
                        <a:t>value is the sum of </a:t>
                      </a:r>
                      <a:r>
                        <a:rPr lang="en-US" b="0" baseline="0" dirty="0" smtClean="0"/>
                        <a:t> an object’s parts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762000"/>
          <a:ext cx="8229600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38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Object </a:t>
                      </a:r>
                      <a:r>
                        <a:rPr lang="en-US" sz="4000" dirty="0" err="1" smtClean="0"/>
                        <a:t>Valuer</a:t>
                      </a:r>
                      <a:r>
                        <a:rPr lang="en-US" sz="4000" dirty="0" smtClean="0"/>
                        <a:t>: Epistemology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Fact/ value dichotomy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Theory of knowledge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Emotions</a:t>
                      </a:r>
                      <a:endParaRPr lang="en-US" b="1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Metaphysical</a:t>
                      </a:r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Realism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Does not apply</a:t>
                      </a:r>
                    </a:p>
                    <a:p>
                      <a:pPr algn="ctr"/>
                      <a:r>
                        <a:rPr lang="en-US" dirty="0" smtClean="0"/>
                        <a:t>Values are 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Externalism- </a:t>
                      </a:r>
                      <a:r>
                        <a:rPr lang="en-US" dirty="0" smtClean="0"/>
                        <a:t>knowledge results from true belief via a reliable belief forming process. Can include causal theories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Emotions are driven by reason</a:t>
                      </a:r>
                    </a:p>
                    <a:p>
                      <a:r>
                        <a:rPr lang="en-US" dirty="0" smtClean="0"/>
                        <a:t>Good things result in love or attraction.</a:t>
                      </a:r>
                    </a:p>
                    <a:p>
                      <a:r>
                        <a:rPr lang="en-US" dirty="0" smtClean="0"/>
                        <a:t>Bad things result in hate or repulsion.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Metaphysical</a:t>
                      </a:r>
                      <a:endParaRPr lang="en-US" b="1" dirty="0" smtClean="0"/>
                    </a:p>
                    <a:p>
                      <a:pPr algn="ctr"/>
                      <a:r>
                        <a:rPr lang="en-US" b="1" dirty="0" err="1" smtClean="0"/>
                        <a:t>Nominalism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Does apply</a:t>
                      </a:r>
                    </a:p>
                    <a:p>
                      <a:pPr algn="ctr"/>
                      <a:r>
                        <a:rPr lang="en-US" dirty="0" smtClean="0"/>
                        <a:t>Values are not 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Internalism</a:t>
                      </a:r>
                      <a:r>
                        <a:rPr lang="en-US" b="1" dirty="0" smtClean="0"/>
                        <a:t>- </a:t>
                      </a:r>
                      <a:r>
                        <a:rPr lang="en-US" dirty="0" smtClean="0"/>
                        <a:t>knowledge</a:t>
                      </a:r>
                      <a:r>
                        <a:rPr lang="en-US" baseline="0" dirty="0" smtClean="0"/>
                        <a:t> is justified true belief.</a:t>
                      </a:r>
                    </a:p>
                    <a:p>
                      <a:r>
                        <a:rPr lang="en-US" baseline="0" dirty="0" smtClean="0"/>
                        <a:t>Can include causal theories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Emotions are irrational. Love (attraction) and hate (repulsion) have nothing to do with objective value.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/>
              <a:t>Conclusions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theory has a long history.</a:t>
            </a:r>
          </a:p>
          <a:p>
            <a:r>
              <a:rPr lang="en-US" dirty="0" smtClean="0"/>
              <a:t>Metaphysics influence which theory of value that one holds.</a:t>
            </a:r>
          </a:p>
          <a:p>
            <a:r>
              <a:rPr lang="en-US" dirty="0" smtClean="0"/>
              <a:t>Value provides motivation for an action or course of action.</a:t>
            </a:r>
          </a:p>
          <a:p>
            <a:r>
              <a:rPr lang="en-US" dirty="0" smtClean="0"/>
              <a:t>Value theory affects </a:t>
            </a:r>
            <a:r>
              <a:rPr lang="en-US" b="1" dirty="0" smtClean="0"/>
              <a:t>ethics</a:t>
            </a:r>
            <a:r>
              <a:rPr lang="en-US" dirty="0" smtClean="0"/>
              <a:t> (moral psychology) and </a:t>
            </a:r>
            <a:r>
              <a:rPr lang="en-US" b="1" dirty="0" smtClean="0"/>
              <a:t>epistemology</a:t>
            </a:r>
            <a:r>
              <a:rPr lang="en-US" dirty="0" smtClean="0"/>
              <a:t> (the value of knowledge).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theory is concerned with why we value anything. It answers a number of questions like:</a:t>
            </a:r>
          </a:p>
          <a:p>
            <a:r>
              <a:rPr lang="en-US" dirty="0" smtClean="0"/>
              <a:t>What gives a thing its value?</a:t>
            </a:r>
          </a:p>
          <a:p>
            <a:r>
              <a:rPr lang="en-US" dirty="0" smtClean="0"/>
              <a:t>Why is one thing valued more or less than another thing?</a:t>
            </a:r>
          </a:p>
          <a:p>
            <a:r>
              <a:rPr lang="en-US" dirty="0" smtClean="0"/>
              <a:t>Is value subjective or objective?</a:t>
            </a:r>
          </a:p>
          <a:p>
            <a:r>
              <a:rPr lang="en-US" dirty="0" smtClean="0"/>
              <a:t>What are the effects of value?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History of Value Theory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Value theory dates back to Plato and Aristotle</a:t>
            </a:r>
          </a:p>
          <a:p>
            <a:r>
              <a:rPr lang="en-US" dirty="0" smtClean="0"/>
              <a:t>They both held that </a:t>
            </a:r>
            <a:r>
              <a:rPr lang="en-US" b="1" dirty="0" smtClean="0"/>
              <a:t>intrinsic value </a:t>
            </a:r>
            <a:r>
              <a:rPr lang="en-US" dirty="0" smtClean="0"/>
              <a:t>is based on forms</a:t>
            </a:r>
          </a:p>
          <a:p>
            <a:r>
              <a:rPr lang="en-US" dirty="0" smtClean="0"/>
              <a:t>They differed on the nature of the forms</a:t>
            </a:r>
          </a:p>
          <a:p>
            <a:r>
              <a:rPr lang="en-US" b="1" dirty="0" smtClean="0"/>
              <a:t>Extrinsic value </a:t>
            </a:r>
            <a:r>
              <a:rPr lang="en-US" dirty="0" smtClean="0"/>
              <a:t>is based on concrete particulars</a:t>
            </a:r>
            <a:endParaRPr lang="en-US" dirty="0"/>
          </a:p>
        </p:txBody>
      </p:sp>
      <p:pic>
        <p:nvPicPr>
          <p:cNvPr id="7" name="Content Placeholder 6" descr="Plat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62600" y="2209800"/>
            <a:ext cx="2362200" cy="4191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History of Value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Hume argued that value is subjective and is based only on feelings.</a:t>
            </a:r>
          </a:p>
          <a:p>
            <a:r>
              <a:rPr lang="en-US" dirty="0" smtClean="0"/>
              <a:t>Hume is responsible for the </a:t>
            </a:r>
            <a:r>
              <a:rPr lang="en-US" b="1" dirty="0" smtClean="0"/>
              <a:t>Fact/ Value Dichotomy</a:t>
            </a:r>
          </a:p>
          <a:p>
            <a:r>
              <a:rPr lang="en-US" dirty="0" smtClean="0"/>
              <a:t>Hume was a metaphysical </a:t>
            </a:r>
            <a:r>
              <a:rPr lang="en-US" dirty="0" err="1" smtClean="0"/>
              <a:t>nominalist</a:t>
            </a:r>
            <a:endParaRPr lang="en-US" dirty="0"/>
          </a:p>
        </p:txBody>
      </p:sp>
      <p:pic>
        <p:nvPicPr>
          <p:cNvPr id="5" name="Content Placeholder 4" descr="d_hum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10200" y="2756694"/>
            <a:ext cx="2514600" cy="304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History of Value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Immanuel Kant asserted that there are two kinds of value, relative worth and intrinsic worth.</a:t>
            </a:r>
          </a:p>
          <a:p>
            <a:r>
              <a:rPr lang="en-US" dirty="0" smtClean="0"/>
              <a:t>Aesthetic value is a distinct category of non-moral worth</a:t>
            </a:r>
            <a:endParaRPr lang="en-US" dirty="0"/>
          </a:p>
        </p:txBody>
      </p:sp>
      <p:pic>
        <p:nvPicPr>
          <p:cNvPr id="5" name="Content Placeholder 4" descr="kan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9350" y="2388394"/>
            <a:ext cx="3416300" cy="3784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History of Value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Franz Brentano is the connecting point for both Analytic and Continental Philosophy</a:t>
            </a:r>
          </a:p>
          <a:p>
            <a:r>
              <a:rPr lang="en-US" dirty="0" smtClean="0"/>
              <a:t>He studied both Aristotle and Kant</a:t>
            </a:r>
          </a:p>
          <a:p>
            <a:r>
              <a:rPr lang="en-US" dirty="0" smtClean="0"/>
              <a:t>He emphasized the importance of intentionality</a:t>
            </a:r>
            <a:endParaRPr lang="en-US" dirty="0"/>
          </a:p>
        </p:txBody>
      </p:sp>
      <p:pic>
        <p:nvPicPr>
          <p:cNvPr id="5" name="Content Placeholder 4" descr="Brentan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6400" y="2286000"/>
            <a:ext cx="2590800" cy="39624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 History of Value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Alexius </a:t>
            </a:r>
            <a:r>
              <a:rPr lang="en-US" dirty="0" err="1" smtClean="0"/>
              <a:t>Meinong</a:t>
            </a:r>
            <a:r>
              <a:rPr lang="en-US" dirty="0" smtClean="0"/>
              <a:t> was a student of Brentano</a:t>
            </a:r>
          </a:p>
          <a:p>
            <a:r>
              <a:rPr lang="en-US" dirty="0" smtClean="0"/>
              <a:t>He was a metaphysical realist</a:t>
            </a:r>
          </a:p>
          <a:p>
            <a:r>
              <a:rPr lang="en-US" dirty="0" smtClean="0"/>
              <a:t>He explained the nature of a “value experience.”</a:t>
            </a:r>
          </a:p>
          <a:p>
            <a:endParaRPr lang="en-US" dirty="0"/>
          </a:p>
        </p:txBody>
      </p:sp>
      <p:pic>
        <p:nvPicPr>
          <p:cNvPr id="5" name="Content Placeholder 4" descr="Meino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5400" y="2362200"/>
            <a:ext cx="2743200" cy="37337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Alexius </a:t>
            </a:r>
            <a:r>
              <a:rPr lang="en-US" dirty="0" err="1" smtClean="0"/>
              <a:t>Meinong</a:t>
            </a:r>
            <a:r>
              <a:rPr lang="en-US" dirty="0" smtClean="0"/>
              <a:t>: Requirements  </a:t>
            </a:r>
            <a:br>
              <a:rPr lang="en-US" dirty="0" smtClean="0"/>
            </a:br>
            <a:r>
              <a:rPr lang="en-US" dirty="0" smtClean="0"/>
              <a:t>for a Value Experience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Value Subject- </a:t>
            </a:r>
            <a:r>
              <a:rPr lang="en-US" dirty="0" smtClean="0"/>
              <a:t>the evaluator</a:t>
            </a:r>
            <a:r>
              <a:rPr lang="en-US" b="1" dirty="0" smtClean="0"/>
              <a:t> </a:t>
            </a:r>
            <a:r>
              <a:rPr lang="en-US" dirty="0" smtClean="0"/>
              <a:t>who experiences</a:t>
            </a:r>
          </a:p>
          <a:p>
            <a:r>
              <a:rPr lang="en-US" b="1" dirty="0" smtClean="0"/>
              <a:t>Value Feeling- </a:t>
            </a:r>
            <a:r>
              <a:rPr lang="en-US" dirty="0" smtClean="0"/>
              <a:t>a positive or negative emotion</a:t>
            </a:r>
          </a:p>
          <a:p>
            <a:r>
              <a:rPr lang="en-US" b="1" dirty="0" smtClean="0"/>
              <a:t>Value Object- </a:t>
            </a:r>
            <a:r>
              <a:rPr lang="en-US" dirty="0" smtClean="0"/>
              <a:t>a real or an intentional thing that is evaluated by the </a:t>
            </a:r>
            <a:r>
              <a:rPr lang="en-US" b="1" dirty="0" smtClean="0"/>
              <a:t>value subject</a:t>
            </a:r>
          </a:p>
          <a:p>
            <a:r>
              <a:rPr lang="en-US" dirty="0" smtClean="0"/>
              <a:t>An existence judgment about the realization or existence of this </a:t>
            </a:r>
            <a:r>
              <a:rPr lang="en-US" b="1" dirty="0" smtClean="0"/>
              <a:t>value object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Language of Value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Subscriber- a person who subscribes to a certain value</a:t>
            </a:r>
          </a:p>
          <a:p>
            <a:r>
              <a:rPr lang="en-US" dirty="0" smtClean="0"/>
              <a:t>Value Object- whatever is being evaluated</a:t>
            </a:r>
          </a:p>
          <a:p>
            <a:r>
              <a:rPr lang="en-US" dirty="0" smtClean="0"/>
              <a:t>Locus of Value-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557</TotalTime>
  <Words>601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Deluxe</vt:lpstr>
      <vt:lpstr>Value Theory</vt:lpstr>
      <vt:lpstr>Value Theory</vt:lpstr>
      <vt:lpstr>The History of Value Theory</vt:lpstr>
      <vt:lpstr>The History of Value Theory</vt:lpstr>
      <vt:lpstr>The History of Value Theory</vt:lpstr>
      <vt:lpstr>The History of Value Theory</vt:lpstr>
      <vt:lpstr>The History of Value Theory</vt:lpstr>
      <vt:lpstr> Alexius Meinong: Requirements   for a Value Experience</vt:lpstr>
      <vt:lpstr>The Language of Value</vt:lpstr>
      <vt:lpstr>Major Divisions within  Value Theory</vt:lpstr>
      <vt:lpstr>Object of Value: Ontology of Value</vt:lpstr>
      <vt:lpstr>Slide 12</vt:lpstr>
      <vt:lpstr>Slide 13</vt:lpstr>
      <vt:lpstr>Conclusions</vt:lpstr>
    </vt:vector>
  </TitlesOfParts>
  <Company>SWBTS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Theory</dc:title>
  <dc:creator>cmitchell</dc:creator>
  <cp:lastModifiedBy>cmitchell</cp:lastModifiedBy>
  <cp:revision>46</cp:revision>
  <dcterms:created xsi:type="dcterms:W3CDTF">2009-07-16T19:23:52Z</dcterms:created>
  <dcterms:modified xsi:type="dcterms:W3CDTF">2009-08-06T19:03:35Z</dcterms:modified>
</cp:coreProperties>
</file>