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5" r:id="rId3"/>
    <p:sldId id="281" r:id="rId4"/>
    <p:sldId id="279" r:id="rId5"/>
    <p:sldId id="280" r:id="rId6"/>
    <p:sldId id="272" r:id="rId7"/>
    <p:sldId id="257" r:id="rId8"/>
    <p:sldId id="259" r:id="rId9"/>
    <p:sldId id="260" r:id="rId10"/>
    <p:sldId id="295" r:id="rId11"/>
    <p:sldId id="267" r:id="rId12"/>
    <p:sldId id="261" r:id="rId13"/>
    <p:sldId id="262" r:id="rId14"/>
    <p:sldId id="263" r:id="rId15"/>
    <p:sldId id="290" r:id="rId16"/>
    <p:sldId id="268" r:id="rId17"/>
    <p:sldId id="307" r:id="rId18"/>
    <p:sldId id="301" r:id="rId19"/>
    <p:sldId id="305" r:id="rId20"/>
    <p:sldId id="286" r:id="rId21"/>
    <p:sldId id="289" r:id="rId22"/>
    <p:sldId id="287" r:id="rId23"/>
    <p:sldId id="288" r:id="rId24"/>
    <p:sldId id="303" r:id="rId25"/>
    <p:sldId id="274" r:id="rId26"/>
    <p:sldId id="275" r:id="rId27"/>
    <p:sldId id="276" r:id="rId28"/>
    <p:sldId id="277" r:id="rId29"/>
    <p:sldId id="278" r:id="rId30"/>
    <p:sldId id="296" r:id="rId31"/>
    <p:sldId id="298" r:id="rId32"/>
    <p:sldId id="297" r:id="rId33"/>
    <p:sldId id="293" r:id="rId34"/>
    <p:sldId id="294" r:id="rId35"/>
    <p:sldId id="282" r:id="rId36"/>
    <p:sldId id="283" r:id="rId37"/>
    <p:sldId id="306" r:id="rId38"/>
    <p:sldId id="304" r:id="rId39"/>
    <p:sldId id="291" r:id="rId4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488"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A267BEA-AE5F-4733-A234-FBB225808BDF}" type="datetimeFigureOut">
              <a:rPr lang="en-US" smtClean="0"/>
              <a:pPr/>
              <a:t>10/10/2012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85D1AA9-B373-44EE-ABCD-78E1BC0311A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267BEA-AE5F-4733-A234-FBB225808BDF}" type="datetimeFigureOut">
              <a:rPr lang="en-US" smtClean="0"/>
              <a:pPr/>
              <a:t>10/10/2012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5D1AA9-B373-44EE-ABCD-78E1BC0311A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267BEA-AE5F-4733-A234-FBB225808BDF}" type="datetimeFigureOut">
              <a:rPr lang="en-US" smtClean="0"/>
              <a:pPr/>
              <a:t>10/10/2012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5D1AA9-B373-44EE-ABCD-78E1BC0311A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267BEA-AE5F-4733-A234-FBB225808BDF}" type="datetimeFigureOut">
              <a:rPr lang="en-US" smtClean="0"/>
              <a:pPr/>
              <a:t>10/10/2012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5D1AA9-B373-44EE-ABCD-78E1BC0311A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A267BEA-AE5F-4733-A234-FBB225808BDF}" type="datetimeFigureOut">
              <a:rPr lang="en-US" smtClean="0"/>
              <a:pPr/>
              <a:t>10/10/2012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5D1AA9-B373-44EE-ABCD-78E1BC0311A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A267BEA-AE5F-4733-A234-FBB225808BDF}" type="datetimeFigureOut">
              <a:rPr lang="en-US" smtClean="0"/>
              <a:pPr/>
              <a:t>10/10/2012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5D1AA9-B373-44EE-ABCD-78E1BC0311A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A267BEA-AE5F-4733-A234-FBB225808BDF}" type="datetimeFigureOut">
              <a:rPr lang="en-US" smtClean="0"/>
              <a:pPr/>
              <a:t>10/10/2012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5D1AA9-B373-44EE-ABCD-78E1BC0311A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A267BEA-AE5F-4733-A234-FBB225808BDF}" type="datetimeFigureOut">
              <a:rPr lang="en-US" smtClean="0"/>
              <a:pPr/>
              <a:t>10/10/2012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5D1AA9-B373-44EE-ABCD-78E1BC0311A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267BEA-AE5F-4733-A234-FBB225808BDF}" type="datetimeFigureOut">
              <a:rPr lang="en-US" smtClean="0"/>
              <a:pPr/>
              <a:t>10/10/2012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5D1AA9-B373-44EE-ABCD-78E1BC0311A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A267BEA-AE5F-4733-A234-FBB225808BDF}" type="datetimeFigureOut">
              <a:rPr lang="en-US" smtClean="0"/>
              <a:pPr/>
              <a:t>10/10/2012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5D1AA9-B373-44EE-ABCD-78E1BC0311A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A267BEA-AE5F-4733-A234-FBB225808BDF}" type="datetimeFigureOut">
              <a:rPr lang="en-US" smtClean="0"/>
              <a:pPr/>
              <a:t>10/10/2012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85D1AA9-B373-44EE-ABCD-78E1BC0311A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A267BEA-AE5F-4733-A234-FBB225808BDF}" type="datetimeFigureOut">
              <a:rPr lang="en-US" smtClean="0"/>
              <a:pPr/>
              <a:t>10/10/2012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85D1AA9-B373-44EE-ABCD-78E1BC0311A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hyperlink" Target="http://www.federalreserve.gov/pubs/ifdp/2005/837/default.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Why Currencies Crash</a:t>
            </a:r>
            <a:endParaRPr lang="en-US" dirty="0"/>
          </a:p>
        </p:txBody>
      </p:sp>
      <p:sp>
        <p:nvSpPr>
          <p:cNvPr id="3" name="Subtitle 2"/>
          <p:cNvSpPr>
            <a:spLocks noGrp="1"/>
          </p:cNvSpPr>
          <p:nvPr>
            <p:ph type="subTitle" idx="1"/>
          </p:nvPr>
        </p:nvSpPr>
        <p:spPr/>
        <p:txBody>
          <a:bodyPr>
            <a:noAutofit/>
          </a:bodyPr>
          <a:lstStyle/>
          <a:p>
            <a:pPr algn="ctr"/>
            <a:r>
              <a:rPr lang="en-US" sz="2800" b="1" dirty="0" smtClean="0"/>
              <a:t>Craig  Vincent Mitchell, PhD</a:t>
            </a:r>
          </a:p>
          <a:p>
            <a:pPr algn="ctr"/>
            <a:r>
              <a:rPr lang="en-US" sz="2800" b="1" dirty="0" smtClean="0"/>
              <a:t>Associate Professor of Christian Ethics</a:t>
            </a:r>
          </a:p>
          <a:p>
            <a:pPr algn="ctr"/>
            <a:r>
              <a:rPr lang="en-US" sz="2800" b="1" dirty="0" smtClean="0"/>
              <a:t>Southwestern Baptist Theological Seminary</a:t>
            </a:r>
            <a:endParaRPr lang="en-US" sz="2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Currency Carry Trades</a:t>
            </a:r>
            <a:endParaRPr lang="en-US" dirty="0"/>
          </a:p>
        </p:txBody>
      </p:sp>
      <p:sp>
        <p:nvSpPr>
          <p:cNvPr id="3" name="Content Placeholder 2"/>
          <p:cNvSpPr>
            <a:spLocks noGrp="1"/>
          </p:cNvSpPr>
          <p:nvPr>
            <p:ph idx="1"/>
          </p:nvPr>
        </p:nvSpPr>
        <p:spPr/>
        <p:txBody>
          <a:bodyPr/>
          <a:lstStyle/>
          <a:p>
            <a:r>
              <a:rPr lang="en-US" b="1" dirty="0" smtClean="0"/>
              <a:t>Currency Carry Trade</a:t>
            </a:r>
            <a:r>
              <a:rPr lang="en-US" dirty="0" smtClean="0"/>
              <a:t>- consists of selling low interest rate currencies (funding currencies) and investing in high interest rate currencies (investment currencies).</a:t>
            </a:r>
          </a:p>
          <a:p>
            <a:r>
              <a:rPr lang="en-US" dirty="0" smtClean="0"/>
              <a:t>Sudden exchange rate moves unrelated to news can be due to the unwinding of carry trades when speculators near funding constraints.</a:t>
            </a:r>
          </a:p>
          <a:p>
            <a:r>
              <a:rPr lang="en-US" dirty="0" smtClean="0"/>
              <a:t>Speculators holding on to investment currencies too long can lead to an exchange rate “bubble.”</a:t>
            </a:r>
          </a:p>
          <a:p>
            <a:r>
              <a:rPr lang="en-US" dirty="0" smtClean="0"/>
              <a:t>There is evidence of a strong link between currency </a:t>
            </a:r>
            <a:r>
              <a:rPr lang="en-US" smtClean="0"/>
              <a:t>carry trade </a:t>
            </a:r>
            <a:r>
              <a:rPr lang="en-US" dirty="0" smtClean="0"/>
              <a:t>and currency crash risk.</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Contagion: Definition</a:t>
            </a:r>
            <a:endParaRPr lang="en-US" b="1" dirty="0"/>
          </a:p>
        </p:txBody>
      </p:sp>
      <p:sp>
        <p:nvSpPr>
          <p:cNvPr id="3" name="Content Placeholder 2"/>
          <p:cNvSpPr>
            <a:spLocks noGrp="1"/>
          </p:cNvSpPr>
          <p:nvPr>
            <p:ph idx="1"/>
          </p:nvPr>
        </p:nvSpPr>
        <p:spPr/>
        <p:txBody>
          <a:bodyPr>
            <a:normAutofit fontScale="92500" lnSpcReduction="10000"/>
          </a:bodyPr>
          <a:lstStyle/>
          <a:p>
            <a:r>
              <a:rPr lang="en-US" sz="3600" dirty="0" smtClean="0"/>
              <a:t>Contagion results when financial difficulties in one country spreads to other nearby countries and thereby impairing economic growth worldwide.</a:t>
            </a:r>
          </a:p>
          <a:p>
            <a:r>
              <a:rPr lang="en-US" sz="3600" dirty="0" smtClean="0"/>
              <a:t>Panics  are transmitted from one country to another by arbitrage in commodities or securities and movement of money in various forms, cooperation among monetary authorities and pure psychology.</a:t>
            </a:r>
            <a:endParaRPr lang="en-US"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Number of Crashes 1971-2003</a:t>
            </a:r>
            <a:endParaRPr lang="en-US" b="1" dirty="0"/>
          </a:p>
        </p:txBody>
      </p:sp>
      <p:sp>
        <p:nvSpPr>
          <p:cNvPr id="3" name="Content Placeholder 2"/>
          <p:cNvSpPr>
            <a:spLocks noGrp="1"/>
          </p:cNvSpPr>
          <p:nvPr>
            <p:ph sz="half" idx="1"/>
          </p:nvPr>
        </p:nvSpPr>
        <p:spPr/>
        <p:txBody>
          <a:bodyPr>
            <a:normAutofit fontScale="85000" lnSpcReduction="10000"/>
          </a:bodyPr>
          <a:lstStyle/>
          <a:p>
            <a:r>
              <a:rPr lang="en-US" sz="4400" dirty="0" smtClean="0"/>
              <a:t>There were at least 188 currency crashes </a:t>
            </a:r>
          </a:p>
          <a:p>
            <a:r>
              <a:rPr lang="en-US" sz="4400" dirty="0" smtClean="0"/>
              <a:t>74 countries have had multiple crashes within three year windows </a:t>
            </a:r>
            <a:endParaRPr lang="en-US" sz="4400" dirty="0"/>
          </a:p>
        </p:txBody>
      </p:sp>
      <p:pic>
        <p:nvPicPr>
          <p:cNvPr id="5" name="Content Placeholder 4" descr="NYSE.jpg"/>
          <p:cNvPicPr>
            <a:picLocks noGrp="1" noChangeAspect="1"/>
          </p:cNvPicPr>
          <p:nvPr>
            <p:ph sz="half" idx="2"/>
          </p:nvPr>
        </p:nvPicPr>
        <p:blipFill>
          <a:blip r:embed="rId2" cstate="print"/>
          <a:stretch>
            <a:fillRect/>
          </a:stretch>
        </p:blipFill>
        <p:spPr>
          <a:xfrm>
            <a:off x="4648200" y="2909262"/>
            <a:ext cx="4038600" cy="2457113"/>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Common Characteristics</a:t>
            </a:r>
            <a:endParaRPr lang="en-US" b="1" dirty="0"/>
          </a:p>
        </p:txBody>
      </p:sp>
      <p:sp>
        <p:nvSpPr>
          <p:cNvPr id="3" name="Content Placeholder 2"/>
          <p:cNvSpPr>
            <a:spLocks noGrp="1"/>
          </p:cNvSpPr>
          <p:nvPr>
            <p:ph idx="1"/>
          </p:nvPr>
        </p:nvSpPr>
        <p:spPr/>
        <p:txBody>
          <a:bodyPr>
            <a:normAutofit/>
          </a:bodyPr>
          <a:lstStyle/>
          <a:p>
            <a:r>
              <a:rPr lang="en-US" sz="2800" dirty="0" smtClean="0"/>
              <a:t>Exchange rates that are over-valued by over 10%</a:t>
            </a:r>
          </a:p>
          <a:p>
            <a:r>
              <a:rPr lang="en-US" sz="2800" dirty="0" smtClean="0"/>
              <a:t>Debt burdens are high and rising</a:t>
            </a:r>
          </a:p>
          <a:p>
            <a:r>
              <a:rPr lang="en-US" sz="2800" dirty="0" smtClean="0"/>
              <a:t>Crash may be precipitated by slow economic growth</a:t>
            </a:r>
          </a:p>
          <a:p>
            <a:r>
              <a:rPr lang="en-US" sz="2800" dirty="0" smtClean="0"/>
              <a:t>Crashes tend to occur when Foreign Direct Investment (FDI) inflows dry up</a:t>
            </a:r>
          </a:p>
          <a:p>
            <a:r>
              <a:rPr lang="en-US" sz="2800" dirty="0" smtClean="0"/>
              <a:t>Rising unemployment</a:t>
            </a:r>
          </a:p>
          <a:p>
            <a:r>
              <a:rPr lang="en-US" sz="2800" dirty="0" smtClean="0"/>
              <a:t>Slow GDP growth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Common Characteristics</a:t>
            </a:r>
            <a:endParaRPr lang="en-US" dirty="0"/>
          </a:p>
        </p:txBody>
      </p:sp>
      <p:sp>
        <p:nvSpPr>
          <p:cNvPr id="3" name="Content Placeholder 2"/>
          <p:cNvSpPr>
            <a:spLocks noGrp="1"/>
          </p:cNvSpPr>
          <p:nvPr>
            <p:ph idx="1"/>
          </p:nvPr>
        </p:nvSpPr>
        <p:spPr/>
        <p:txBody>
          <a:bodyPr/>
          <a:lstStyle/>
          <a:p>
            <a:r>
              <a:rPr lang="en-US" dirty="0" smtClean="0"/>
              <a:t>Current account deficits can be small and shrinking</a:t>
            </a:r>
          </a:p>
          <a:p>
            <a:r>
              <a:rPr lang="en-US" dirty="0" smtClean="0"/>
              <a:t>Government budgets can have small and shrinking deficits</a:t>
            </a:r>
          </a:p>
          <a:p>
            <a:r>
              <a:rPr lang="en-US" dirty="0" smtClean="0"/>
              <a:t>Crashes may not be caused by sharp recessions</a:t>
            </a:r>
          </a:p>
          <a:p>
            <a:r>
              <a:rPr lang="en-US" dirty="0" smtClean="0"/>
              <a:t>Associated with inflationary macroeconomic policies</a:t>
            </a:r>
          </a:p>
          <a:p>
            <a:r>
              <a:rPr lang="en-US" dirty="0" smtClean="0"/>
              <a:t>Before 1986 crashes were almost always caused by inflationary macroeconomic policies</a:t>
            </a:r>
          </a:p>
          <a:p>
            <a:r>
              <a:rPr lang="en-US" dirty="0" smtClean="0"/>
              <a:t>Since 1985 crashes were caused by negative shocks to economic activity</a:t>
            </a:r>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t>The </a:t>
            </a:r>
            <a:r>
              <a:rPr lang="en-US" b="1" smtClean="0"/>
              <a:t>Mexican Crisis of 1994</a:t>
            </a:r>
            <a:endParaRPr lang="en-US" b="1"/>
          </a:p>
        </p:txBody>
      </p:sp>
      <p:sp>
        <p:nvSpPr>
          <p:cNvPr id="5" name="Content Placeholder 4"/>
          <p:cNvSpPr>
            <a:spLocks noGrp="1"/>
          </p:cNvSpPr>
          <p:nvPr>
            <p:ph sz="half" idx="1"/>
          </p:nvPr>
        </p:nvSpPr>
        <p:spPr/>
        <p:txBody>
          <a:bodyPr>
            <a:normAutofit fontScale="85000" lnSpcReduction="20000"/>
          </a:bodyPr>
          <a:lstStyle/>
          <a:p>
            <a:r>
              <a:rPr lang="en-US" dirty="0" smtClean="0"/>
              <a:t>AKA The </a:t>
            </a:r>
            <a:r>
              <a:rPr lang="en-US" b="1" dirty="0" smtClean="0"/>
              <a:t>December Mistake</a:t>
            </a:r>
          </a:p>
          <a:p>
            <a:r>
              <a:rPr lang="en-US" dirty="0" smtClean="0"/>
              <a:t>Mexico had a fixed exchange rate system that accepted pesos during the reaction of investors to a higher perceived country risk premium and paid out dollars. </a:t>
            </a:r>
          </a:p>
          <a:p>
            <a:r>
              <a:rPr lang="en-US" dirty="0" smtClean="0"/>
              <a:t>Mexico lacked sufficient foreign reserves to maintain the fixed exchange rate and was running out of dollars at the end of 1994. </a:t>
            </a:r>
          </a:p>
        </p:txBody>
      </p:sp>
      <p:pic>
        <p:nvPicPr>
          <p:cNvPr id="7" name="Content Placeholder 6" descr="mexican flag.jpg"/>
          <p:cNvPicPr>
            <a:picLocks noGrp="1" noChangeAspect="1"/>
          </p:cNvPicPr>
          <p:nvPr>
            <p:ph sz="half" idx="2"/>
          </p:nvPr>
        </p:nvPicPr>
        <p:blipFill>
          <a:blip r:embed="rId2" cstate="print"/>
          <a:stretch>
            <a:fillRect/>
          </a:stretch>
        </p:blipFill>
        <p:spPr>
          <a:xfrm>
            <a:off x="5029200" y="2743200"/>
            <a:ext cx="3505200" cy="2743199"/>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Asian Crisis of 1997</a:t>
            </a:r>
            <a:endParaRPr lang="en-US" b="1" dirty="0"/>
          </a:p>
        </p:txBody>
      </p:sp>
      <p:sp>
        <p:nvSpPr>
          <p:cNvPr id="3" name="Content Placeholder 2"/>
          <p:cNvSpPr>
            <a:spLocks noGrp="1"/>
          </p:cNvSpPr>
          <p:nvPr>
            <p:ph sz="half" idx="1"/>
          </p:nvPr>
        </p:nvSpPr>
        <p:spPr/>
        <p:txBody>
          <a:bodyPr>
            <a:normAutofit fontScale="92500"/>
          </a:bodyPr>
          <a:lstStyle/>
          <a:p>
            <a:r>
              <a:rPr lang="en-US" dirty="0" smtClean="0"/>
              <a:t>The Asian Crisis of 1997 had both currency crashes and contagion</a:t>
            </a:r>
          </a:p>
          <a:p>
            <a:r>
              <a:rPr lang="en-US" dirty="0" smtClean="0"/>
              <a:t>Only a few months before, the region was proclaimed as enjoying the East-Asia growth miracle (these countries were known as the Asian tigers)</a:t>
            </a:r>
          </a:p>
          <a:p>
            <a:r>
              <a:rPr lang="en-US" dirty="0" smtClean="0"/>
              <a:t>Global GDP growth fell by 1% (to 2%)</a:t>
            </a:r>
            <a:endParaRPr lang="en-US" dirty="0"/>
          </a:p>
        </p:txBody>
      </p:sp>
      <p:pic>
        <p:nvPicPr>
          <p:cNvPr id="5" name="Content Placeholder 4" descr="asian tiger.jpg"/>
          <p:cNvPicPr>
            <a:picLocks noGrp="1" noChangeAspect="1"/>
          </p:cNvPicPr>
          <p:nvPr>
            <p:ph sz="half" idx="2"/>
          </p:nvPr>
        </p:nvPicPr>
        <p:blipFill>
          <a:blip r:embed="rId2" cstate="print"/>
          <a:stretch>
            <a:fillRect/>
          </a:stretch>
        </p:blipFill>
        <p:spPr>
          <a:xfrm>
            <a:off x="4953000" y="2514600"/>
            <a:ext cx="3505199" cy="2819399"/>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Asian Crisis of 1997</a:t>
            </a:r>
            <a:endParaRPr lang="en-US" dirty="0"/>
          </a:p>
        </p:txBody>
      </p:sp>
      <p:sp>
        <p:nvSpPr>
          <p:cNvPr id="4" name="Content Placeholder 3"/>
          <p:cNvSpPr>
            <a:spLocks noGrp="1"/>
          </p:cNvSpPr>
          <p:nvPr>
            <p:ph sz="half" idx="1"/>
          </p:nvPr>
        </p:nvSpPr>
        <p:spPr/>
        <p:txBody>
          <a:bodyPr/>
          <a:lstStyle/>
          <a:p>
            <a:r>
              <a:rPr lang="en-US" dirty="0" smtClean="0"/>
              <a:t>The Asian tigers crashed</a:t>
            </a:r>
          </a:p>
          <a:p>
            <a:pPr lvl="1"/>
            <a:r>
              <a:rPr lang="en-US" dirty="0" smtClean="0"/>
              <a:t>The Thai baht crashed on July 2, 1997</a:t>
            </a:r>
          </a:p>
          <a:p>
            <a:pPr lvl="1"/>
            <a:r>
              <a:rPr lang="en-US" dirty="0" smtClean="0"/>
              <a:t>Philippine peso crashed</a:t>
            </a:r>
          </a:p>
          <a:p>
            <a:pPr lvl="1"/>
            <a:r>
              <a:rPr lang="en-US" dirty="0" smtClean="0"/>
              <a:t>Indonesian rupiah crashed</a:t>
            </a:r>
          </a:p>
          <a:p>
            <a:pPr lvl="1"/>
            <a:r>
              <a:rPr lang="en-US" dirty="0" smtClean="0"/>
              <a:t>Malaysian </a:t>
            </a:r>
            <a:r>
              <a:rPr lang="en-US" dirty="0" err="1" smtClean="0"/>
              <a:t>ringitt</a:t>
            </a:r>
            <a:r>
              <a:rPr lang="en-US" dirty="0" smtClean="0"/>
              <a:t> crashed</a:t>
            </a:r>
          </a:p>
          <a:p>
            <a:pPr lvl="1"/>
            <a:r>
              <a:rPr lang="en-US" dirty="0" smtClean="0"/>
              <a:t>Korean won crashed</a:t>
            </a:r>
          </a:p>
          <a:p>
            <a:pPr lvl="1"/>
            <a:endParaRPr lang="en-US" dirty="0"/>
          </a:p>
        </p:txBody>
      </p:sp>
      <p:pic>
        <p:nvPicPr>
          <p:cNvPr id="6" name="Content Placeholder 5" descr="sea-map_asean-full.jpg"/>
          <p:cNvPicPr>
            <a:picLocks noGrp="1" noChangeAspect="1"/>
          </p:cNvPicPr>
          <p:nvPr>
            <p:ph sz="half" idx="2"/>
          </p:nvPr>
        </p:nvPicPr>
        <p:blipFill>
          <a:blip r:embed="rId2" cstate="print"/>
          <a:stretch>
            <a:fillRect/>
          </a:stretch>
        </p:blipFill>
        <p:spPr>
          <a:xfrm>
            <a:off x="4648200" y="2056624"/>
            <a:ext cx="4038600" cy="4162389"/>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smtClean="0">
                <a:solidFill>
                  <a:srgbClr val="FF0000"/>
                </a:solidFill>
              </a:rPr>
              <a:t>Business Week: April 20, 2009</a:t>
            </a:r>
            <a:r>
              <a:rPr lang="en-US" sz="4000" dirty="0" smtClean="0">
                <a:solidFill>
                  <a:srgbClr val="FF0000"/>
                </a:solidFill>
              </a:rPr>
              <a:t/>
            </a:r>
            <a:br>
              <a:rPr lang="en-US" sz="4000" dirty="0" smtClean="0">
                <a:solidFill>
                  <a:srgbClr val="FF0000"/>
                </a:solidFill>
              </a:rPr>
            </a:br>
            <a:r>
              <a:rPr lang="en-US" sz="4000" dirty="0" smtClean="0">
                <a:solidFill>
                  <a:srgbClr val="FF0000"/>
                </a:solidFill>
              </a:rPr>
              <a:t>What Good are Economists Anyway?</a:t>
            </a:r>
            <a:endParaRPr lang="en-US" sz="4000" dirty="0">
              <a:solidFill>
                <a:srgbClr val="FF0000"/>
              </a:solidFill>
            </a:endParaRPr>
          </a:p>
        </p:txBody>
      </p:sp>
      <p:pic>
        <p:nvPicPr>
          <p:cNvPr id="4" name="Content Placeholder 3" descr="economic confusion.jpg"/>
          <p:cNvPicPr>
            <a:picLocks noGrp="1" noChangeAspect="1"/>
          </p:cNvPicPr>
          <p:nvPr>
            <p:ph idx="1"/>
          </p:nvPr>
        </p:nvPicPr>
        <p:blipFill>
          <a:blip r:embed="rId2" cstate="print"/>
          <a:stretch>
            <a:fillRect/>
          </a:stretch>
        </p:blipFill>
        <p:spPr>
          <a:xfrm>
            <a:off x="609600" y="2057400"/>
            <a:ext cx="7924800" cy="4038600"/>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smtClean="0">
                <a:solidFill>
                  <a:srgbClr val="FF0000"/>
                </a:solidFill>
              </a:rPr>
              <a:t>Business Week: April 20, 2009</a:t>
            </a:r>
            <a:r>
              <a:rPr lang="en-US" sz="4000" dirty="0" smtClean="0">
                <a:solidFill>
                  <a:srgbClr val="FF0000"/>
                </a:solidFill>
              </a:rPr>
              <a:t/>
            </a:r>
            <a:br>
              <a:rPr lang="en-US" sz="4000" dirty="0" smtClean="0">
                <a:solidFill>
                  <a:srgbClr val="FF0000"/>
                </a:solidFill>
              </a:rPr>
            </a:br>
            <a:r>
              <a:rPr lang="en-US" sz="4000" dirty="0" smtClean="0">
                <a:solidFill>
                  <a:srgbClr val="FF0000"/>
                </a:solidFill>
              </a:rPr>
              <a:t>What Good are Economists Anyway?</a:t>
            </a:r>
            <a:endParaRPr lang="en-US" sz="4000" dirty="0"/>
          </a:p>
        </p:txBody>
      </p:sp>
      <p:sp>
        <p:nvSpPr>
          <p:cNvPr id="3" name="Content Placeholder 2"/>
          <p:cNvSpPr>
            <a:spLocks noGrp="1"/>
          </p:cNvSpPr>
          <p:nvPr>
            <p:ph idx="1"/>
          </p:nvPr>
        </p:nvSpPr>
        <p:spPr/>
        <p:txBody>
          <a:bodyPr>
            <a:normAutofit/>
          </a:bodyPr>
          <a:lstStyle/>
          <a:p>
            <a:r>
              <a:rPr lang="en-US" dirty="0" smtClean="0"/>
              <a:t>According to Peter Coy, if economists were any good;</a:t>
            </a:r>
          </a:p>
          <a:p>
            <a:pPr lvl="1"/>
            <a:r>
              <a:rPr lang="en-US" dirty="0" smtClean="0"/>
              <a:t>they should have been able to predict the current economic crisis</a:t>
            </a:r>
          </a:p>
          <a:p>
            <a:pPr lvl="1"/>
            <a:r>
              <a:rPr lang="en-US" dirty="0" smtClean="0"/>
              <a:t>they should know how to solve this economic crisis</a:t>
            </a:r>
          </a:p>
          <a:p>
            <a:pPr lvl="1"/>
            <a:r>
              <a:rPr lang="en-US" dirty="0" smtClean="0"/>
              <a:t>From the 1930s to the 1960s agreed that government spending increases and tax cuts were essential for avoiding deep recessions. But over time the conventional wisdom swung to the idea that interest rate cuts by the Federal Reserve- monetary policy- were the best way to fight downturns.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b="1" dirty="0" smtClean="0"/>
              <a:t>Currency Crashes</a:t>
            </a:r>
            <a:endParaRPr lang="en-US" b="1" dirty="0"/>
          </a:p>
        </p:txBody>
      </p:sp>
      <p:sp>
        <p:nvSpPr>
          <p:cNvPr id="8" name="Content Placeholder 7"/>
          <p:cNvSpPr>
            <a:spLocks noGrp="1"/>
          </p:cNvSpPr>
          <p:nvPr>
            <p:ph idx="1"/>
          </p:nvPr>
        </p:nvSpPr>
        <p:spPr/>
        <p:txBody>
          <a:bodyPr>
            <a:normAutofit fontScale="92500"/>
          </a:bodyPr>
          <a:lstStyle/>
          <a:p>
            <a:r>
              <a:rPr lang="en-US" sz="3600" dirty="0" smtClean="0"/>
              <a:t>What is a currency crash?</a:t>
            </a:r>
          </a:p>
          <a:p>
            <a:r>
              <a:rPr lang="en-US" sz="3600" dirty="0" smtClean="0"/>
              <a:t>What causes currency crashes</a:t>
            </a:r>
          </a:p>
          <a:p>
            <a:r>
              <a:rPr lang="en-US" sz="3600" dirty="0" smtClean="0"/>
              <a:t>How many currency crashes have there been?</a:t>
            </a:r>
          </a:p>
          <a:p>
            <a:r>
              <a:rPr lang="en-US" sz="3600" dirty="0" smtClean="0"/>
              <a:t>What is the most recent currency crash?</a:t>
            </a:r>
          </a:p>
          <a:p>
            <a:r>
              <a:rPr lang="en-US" sz="3600" dirty="0" smtClean="0"/>
              <a:t>What can be done to avoid currency crashes?</a:t>
            </a:r>
          </a:p>
          <a:p>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Currency Crisis Models:</a:t>
            </a:r>
            <a:br>
              <a:rPr lang="en-US" b="1" dirty="0" smtClean="0"/>
            </a:br>
            <a:r>
              <a:rPr lang="en-US" b="1" dirty="0" smtClean="0"/>
              <a:t>First Generation (1979)</a:t>
            </a:r>
            <a:endParaRPr lang="en-US" b="1" dirty="0"/>
          </a:p>
        </p:txBody>
      </p:sp>
      <p:sp>
        <p:nvSpPr>
          <p:cNvPr id="3" name="Content Placeholder 2"/>
          <p:cNvSpPr>
            <a:spLocks noGrp="1"/>
          </p:cNvSpPr>
          <p:nvPr>
            <p:ph sz="half" idx="1"/>
          </p:nvPr>
        </p:nvSpPr>
        <p:spPr/>
        <p:txBody>
          <a:bodyPr>
            <a:normAutofit/>
          </a:bodyPr>
          <a:lstStyle/>
          <a:p>
            <a:r>
              <a:rPr lang="en-US" sz="2100" b="1" dirty="0" smtClean="0"/>
              <a:t>First generation</a:t>
            </a:r>
            <a:r>
              <a:rPr lang="en-US" sz="2100" dirty="0" smtClean="0"/>
              <a:t> models of currency crises starts with the Paul </a:t>
            </a:r>
            <a:r>
              <a:rPr lang="en-US" sz="2100" dirty="0" err="1" smtClean="0"/>
              <a:t>Krugman</a:t>
            </a:r>
            <a:r>
              <a:rPr lang="en-US" sz="2100" dirty="0" smtClean="0"/>
              <a:t>.  </a:t>
            </a:r>
          </a:p>
          <a:p>
            <a:r>
              <a:rPr lang="en-US" sz="2100" dirty="0" smtClean="0"/>
              <a:t>He argued that a currency crisis arises from a sudden speculative attack on a fixed exchange rate</a:t>
            </a:r>
          </a:p>
          <a:p>
            <a:r>
              <a:rPr lang="en-US" sz="2100" b="1" dirty="0" smtClean="0"/>
              <a:t>Fell out of favor because  in many crises the crucial disequilibria were absent</a:t>
            </a:r>
          </a:p>
          <a:p>
            <a:endParaRPr lang="en-US" dirty="0" smtClean="0"/>
          </a:p>
          <a:p>
            <a:endParaRPr lang="en-US" dirty="0"/>
          </a:p>
        </p:txBody>
      </p:sp>
      <p:pic>
        <p:nvPicPr>
          <p:cNvPr id="5" name="Content Placeholder 4" descr="paul krugman.jpg"/>
          <p:cNvPicPr>
            <a:picLocks noGrp="1" noChangeAspect="1"/>
          </p:cNvPicPr>
          <p:nvPr>
            <p:ph sz="half" idx="2"/>
          </p:nvPr>
        </p:nvPicPr>
        <p:blipFill>
          <a:blip r:embed="rId2" cstate="print"/>
          <a:stretch>
            <a:fillRect/>
          </a:stretch>
        </p:blipFill>
        <p:spPr>
          <a:xfrm>
            <a:off x="5562600" y="1905000"/>
            <a:ext cx="2590800" cy="3809999"/>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lgn="ctr"/>
            <a:r>
              <a:rPr lang="en-US" b="1" dirty="0" smtClean="0"/>
              <a:t>Currency Crisis Models:</a:t>
            </a:r>
            <a:br>
              <a:rPr lang="en-US" b="1" dirty="0" smtClean="0"/>
            </a:br>
            <a:r>
              <a:rPr lang="en-US" b="1" dirty="0" smtClean="0"/>
              <a:t>Second Generation (1986)</a:t>
            </a:r>
            <a:endParaRPr lang="en-US" dirty="0"/>
          </a:p>
        </p:txBody>
      </p:sp>
      <p:sp>
        <p:nvSpPr>
          <p:cNvPr id="6" name="Text Placeholder 5"/>
          <p:cNvSpPr>
            <a:spLocks noGrp="1"/>
          </p:cNvSpPr>
          <p:nvPr>
            <p:ph type="body" idx="1"/>
          </p:nvPr>
        </p:nvSpPr>
        <p:spPr/>
        <p:txBody>
          <a:bodyPr/>
          <a:lstStyle/>
          <a:p>
            <a:pPr algn="ctr"/>
            <a:r>
              <a:rPr lang="en-US" dirty="0" smtClean="0"/>
              <a:t>Maurice </a:t>
            </a:r>
            <a:r>
              <a:rPr lang="en-US" dirty="0" err="1" smtClean="0"/>
              <a:t>Obstfeld</a:t>
            </a:r>
            <a:endParaRPr lang="en-US" dirty="0"/>
          </a:p>
        </p:txBody>
      </p:sp>
      <p:sp>
        <p:nvSpPr>
          <p:cNvPr id="8" name="Text Placeholder 7"/>
          <p:cNvSpPr>
            <a:spLocks noGrp="1"/>
          </p:cNvSpPr>
          <p:nvPr>
            <p:ph type="body" sz="half" idx="3"/>
          </p:nvPr>
        </p:nvSpPr>
        <p:spPr/>
        <p:txBody>
          <a:bodyPr/>
          <a:lstStyle/>
          <a:p>
            <a:pPr algn="ctr"/>
            <a:r>
              <a:rPr lang="en-US" dirty="0" smtClean="0"/>
              <a:t>Ken </a:t>
            </a:r>
            <a:r>
              <a:rPr lang="en-US" dirty="0" err="1" smtClean="0"/>
              <a:t>Rogoff</a:t>
            </a:r>
            <a:endParaRPr lang="en-US" dirty="0"/>
          </a:p>
        </p:txBody>
      </p:sp>
      <p:pic>
        <p:nvPicPr>
          <p:cNvPr id="10" name="Content Placeholder 9" descr="maurice obstfeld.jpg"/>
          <p:cNvPicPr>
            <a:picLocks noGrp="1" noChangeAspect="1"/>
          </p:cNvPicPr>
          <p:nvPr>
            <p:ph sz="quarter" idx="2"/>
          </p:nvPr>
        </p:nvPicPr>
        <p:blipFill>
          <a:blip r:embed="rId2" cstate="print"/>
          <a:stretch>
            <a:fillRect/>
          </a:stretch>
        </p:blipFill>
        <p:spPr>
          <a:xfrm>
            <a:off x="1143000" y="2667000"/>
            <a:ext cx="2819400" cy="3429000"/>
          </a:xfrm>
        </p:spPr>
      </p:pic>
      <p:pic>
        <p:nvPicPr>
          <p:cNvPr id="11" name="Content Placeholder 10" descr="ken rogoff.jpg"/>
          <p:cNvPicPr>
            <a:picLocks noGrp="1" noChangeAspect="1"/>
          </p:cNvPicPr>
          <p:nvPr>
            <p:ph sz="quarter" idx="4"/>
          </p:nvPr>
        </p:nvPicPr>
        <p:blipFill>
          <a:blip r:embed="rId3" cstate="print"/>
          <a:stretch>
            <a:fillRect/>
          </a:stretch>
        </p:blipFill>
        <p:spPr>
          <a:xfrm>
            <a:off x="5486400" y="2590801"/>
            <a:ext cx="2819399" cy="3429000"/>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Currency Crisis Models</a:t>
            </a:r>
            <a:endParaRPr lang="en-US" dirty="0"/>
          </a:p>
        </p:txBody>
      </p:sp>
      <p:sp>
        <p:nvSpPr>
          <p:cNvPr id="3" name="Content Placeholder 2"/>
          <p:cNvSpPr>
            <a:spLocks noGrp="1"/>
          </p:cNvSpPr>
          <p:nvPr>
            <p:ph idx="1"/>
          </p:nvPr>
        </p:nvSpPr>
        <p:spPr/>
        <p:txBody>
          <a:bodyPr>
            <a:normAutofit fontScale="92500"/>
          </a:bodyPr>
          <a:lstStyle/>
          <a:p>
            <a:r>
              <a:rPr lang="en-US" b="1" dirty="0" smtClean="0"/>
              <a:t> Second generation</a:t>
            </a:r>
            <a:r>
              <a:rPr lang="en-US" dirty="0" smtClean="0"/>
              <a:t> models of currency crises started with  Maurice </a:t>
            </a:r>
            <a:r>
              <a:rPr lang="en-US" dirty="0" err="1" smtClean="0"/>
              <a:t>Obstfeld</a:t>
            </a:r>
            <a:r>
              <a:rPr lang="en-US" dirty="0" smtClean="0"/>
              <a:t> and Ken </a:t>
            </a:r>
            <a:r>
              <a:rPr lang="en-US" dirty="0" err="1" smtClean="0"/>
              <a:t>Rogoff</a:t>
            </a:r>
            <a:r>
              <a:rPr lang="en-US" dirty="0" smtClean="0"/>
              <a:t>.  Doubts about whether the government is willing to maintain its exchange rate peg lead to multiple </a:t>
            </a:r>
            <a:r>
              <a:rPr lang="en-US" dirty="0" err="1" smtClean="0"/>
              <a:t>equilibria</a:t>
            </a:r>
            <a:r>
              <a:rPr lang="en-US" dirty="0" smtClean="0"/>
              <a:t>, suggesting that self fulfilling prophecies may be possible, in which the reason investors attack the currency is that they expect other investors to attack the currency.</a:t>
            </a:r>
          </a:p>
          <a:p>
            <a:r>
              <a:rPr lang="en-US" b="1" dirty="0" smtClean="0"/>
              <a:t>Fell out of favor because the emphasis on mounting unemployment and domestic recession was at odds with the facts in Mexico 1994 and East Asia 1997</a:t>
            </a:r>
          </a:p>
          <a:p>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Currency Crisis Models</a:t>
            </a:r>
            <a:endParaRPr lang="en-US" dirty="0"/>
          </a:p>
        </p:txBody>
      </p:sp>
      <p:sp>
        <p:nvSpPr>
          <p:cNvPr id="3" name="Content Placeholder 2"/>
          <p:cNvSpPr>
            <a:spLocks noGrp="1"/>
          </p:cNvSpPr>
          <p:nvPr>
            <p:ph idx="1"/>
          </p:nvPr>
        </p:nvSpPr>
        <p:spPr/>
        <p:txBody>
          <a:bodyPr/>
          <a:lstStyle/>
          <a:p>
            <a:r>
              <a:rPr lang="en-US" b="1" dirty="0" smtClean="0"/>
              <a:t>Third generation </a:t>
            </a:r>
            <a:r>
              <a:rPr lang="en-US" dirty="0" smtClean="0"/>
              <a:t> models of currency crises have explored how problems in the banking and financial system interact with currency crises, and how crises can have real effects on the rest of the economy.</a:t>
            </a:r>
          </a:p>
          <a:p>
            <a:r>
              <a:rPr lang="en-US" dirty="0" smtClean="0"/>
              <a:t>The key role is assigned to financial structure and financial institutions, especially domestic banking</a:t>
            </a:r>
          </a:p>
          <a:p>
            <a:r>
              <a:rPr lang="en-US" dirty="0" smtClean="0"/>
              <a:t>There are a number of models after this fashion which are concerned with liquidity of a bank’s assets.</a:t>
            </a:r>
          </a:p>
          <a:p>
            <a:r>
              <a:rPr lang="en-US" b="1" dirty="0" smtClean="0"/>
              <a:t>There is no one definitive model</a:t>
            </a:r>
            <a:endParaRPr lang="en-US"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b="1" dirty="0" smtClean="0"/>
              <a:t>Currency Crisis Models:</a:t>
            </a:r>
            <a:br>
              <a:rPr lang="en-US" b="1" dirty="0" smtClean="0"/>
            </a:br>
            <a:r>
              <a:rPr lang="en-US" b="1" dirty="0" smtClean="0"/>
              <a:t>Third Generation</a:t>
            </a:r>
            <a:endParaRPr lang="en-US" b="1" dirty="0"/>
          </a:p>
        </p:txBody>
      </p:sp>
      <p:sp>
        <p:nvSpPr>
          <p:cNvPr id="5" name="Text Placeholder 4"/>
          <p:cNvSpPr>
            <a:spLocks noGrp="1"/>
          </p:cNvSpPr>
          <p:nvPr>
            <p:ph type="body" idx="1"/>
          </p:nvPr>
        </p:nvSpPr>
        <p:spPr/>
        <p:txBody>
          <a:bodyPr/>
          <a:lstStyle/>
          <a:p>
            <a:pPr algn="ctr"/>
            <a:r>
              <a:rPr lang="en-US" dirty="0" smtClean="0"/>
              <a:t>Andres Velasco</a:t>
            </a:r>
            <a:endParaRPr lang="en-US" dirty="0"/>
          </a:p>
        </p:txBody>
      </p:sp>
      <p:sp>
        <p:nvSpPr>
          <p:cNvPr id="7" name="Text Placeholder 6"/>
          <p:cNvSpPr>
            <a:spLocks noGrp="1"/>
          </p:cNvSpPr>
          <p:nvPr>
            <p:ph type="body" sz="half" idx="3"/>
          </p:nvPr>
        </p:nvSpPr>
        <p:spPr/>
        <p:txBody>
          <a:bodyPr/>
          <a:lstStyle/>
          <a:p>
            <a:pPr algn="ctr"/>
            <a:r>
              <a:rPr lang="en-US" dirty="0" smtClean="0"/>
              <a:t>Roberto Chang</a:t>
            </a:r>
            <a:endParaRPr lang="en-US" dirty="0"/>
          </a:p>
        </p:txBody>
      </p:sp>
      <p:pic>
        <p:nvPicPr>
          <p:cNvPr id="9" name="Content Placeholder 8" descr="andres velasco.jpg"/>
          <p:cNvPicPr>
            <a:picLocks noGrp="1" noChangeAspect="1"/>
          </p:cNvPicPr>
          <p:nvPr>
            <p:ph sz="quarter" idx="2"/>
          </p:nvPr>
        </p:nvPicPr>
        <p:blipFill>
          <a:blip r:embed="rId2" cstate="print"/>
          <a:stretch>
            <a:fillRect/>
          </a:stretch>
        </p:blipFill>
        <p:spPr>
          <a:xfrm>
            <a:off x="914400" y="3124200"/>
            <a:ext cx="3048000" cy="2590800"/>
          </a:xfrm>
        </p:spPr>
      </p:pic>
      <p:pic>
        <p:nvPicPr>
          <p:cNvPr id="10" name="Content Placeholder 9" descr="roberto chang.jpg"/>
          <p:cNvPicPr>
            <a:picLocks noGrp="1" noChangeAspect="1"/>
          </p:cNvPicPr>
          <p:nvPr>
            <p:ph sz="quarter" idx="4"/>
          </p:nvPr>
        </p:nvPicPr>
        <p:blipFill>
          <a:blip r:embed="rId3" cstate="print"/>
          <a:stretch>
            <a:fillRect/>
          </a:stretch>
        </p:blipFill>
        <p:spPr>
          <a:xfrm>
            <a:off x="5257800" y="2743200"/>
            <a:ext cx="3048000" cy="3352800"/>
          </a:xfr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a:t>
            </a:r>
            <a:r>
              <a:rPr lang="en-US" b="1" dirty="0" err="1" smtClean="0"/>
              <a:t>Minsky</a:t>
            </a:r>
            <a:r>
              <a:rPr lang="en-US" b="1" dirty="0" smtClean="0"/>
              <a:t> Model</a:t>
            </a:r>
            <a:endParaRPr lang="en-US" b="1" dirty="0"/>
          </a:p>
        </p:txBody>
      </p:sp>
      <p:sp>
        <p:nvSpPr>
          <p:cNvPr id="3" name="Content Placeholder 2"/>
          <p:cNvSpPr>
            <a:spLocks noGrp="1"/>
          </p:cNvSpPr>
          <p:nvPr>
            <p:ph sz="half" idx="1"/>
          </p:nvPr>
        </p:nvSpPr>
        <p:spPr/>
        <p:txBody>
          <a:bodyPr>
            <a:normAutofit fontScale="92500" lnSpcReduction="20000"/>
          </a:bodyPr>
          <a:lstStyle/>
          <a:p>
            <a:r>
              <a:rPr lang="en-US" dirty="0" smtClean="0"/>
              <a:t>Named after Hyman </a:t>
            </a:r>
            <a:r>
              <a:rPr lang="en-US" dirty="0" err="1" smtClean="0"/>
              <a:t>Minsky</a:t>
            </a:r>
            <a:r>
              <a:rPr lang="en-US" dirty="0" smtClean="0"/>
              <a:t> (1919-1996), Professor of Economics at Washington University St Louis (1965-1990)</a:t>
            </a:r>
          </a:p>
          <a:p>
            <a:r>
              <a:rPr lang="en-US" dirty="0" smtClean="0"/>
              <a:t>"A fundamental characteristic of our economy is that the financial system swings between robustness and fragility and these swings are an integral part of the process that generates business cycles."</a:t>
            </a:r>
          </a:p>
          <a:p>
            <a:endParaRPr lang="en-US" dirty="0"/>
          </a:p>
        </p:txBody>
      </p:sp>
      <p:pic>
        <p:nvPicPr>
          <p:cNvPr id="5" name="Content Placeholder 4" descr="hyman minski 1.jpg"/>
          <p:cNvPicPr>
            <a:picLocks noGrp="1" noChangeAspect="1"/>
          </p:cNvPicPr>
          <p:nvPr>
            <p:ph sz="half" idx="2"/>
          </p:nvPr>
        </p:nvPicPr>
        <p:blipFill>
          <a:blip r:embed="rId2" cstate="print"/>
          <a:stretch>
            <a:fillRect/>
          </a:stretch>
        </p:blipFill>
        <p:spPr>
          <a:xfrm>
            <a:off x="5029200" y="2209800"/>
            <a:ext cx="3048000" cy="3733800"/>
          </a:xfr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t>The </a:t>
            </a:r>
            <a:r>
              <a:rPr lang="en-US" b="1" dirty="0" err="1" smtClean="0"/>
              <a:t>Minsky</a:t>
            </a:r>
            <a:r>
              <a:rPr lang="en-US" b="1" dirty="0" smtClean="0"/>
              <a:t> Model</a:t>
            </a:r>
            <a:endParaRPr lang="en-US" b="1" dirty="0"/>
          </a:p>
        </p:txBody>
      </p:sp>
      <p:sp>
        <p:nvSpPr>
          <p:cNvPr id="3" name="Content Placeholder 2"/>
          <p:cNvSpPr>
            <a:spLocks noGrp="1"/>
          </p:cNvSpPr>
          <p:nvPr>
            <p:ph sz="half" idx="1"/>
          </p:nvPr>
        </p:nvSpPr>
        <p:spPr/>
        <p:txBody>
          <a:bodyPr>
            <a:normAutofit fontScale="92500"/>
          </a:bodyPr>
          <a:lstStyle/>
          <a:p>
            <a:r>
              <a:rPr lang="en-US" dirty="0" err="1" smtClean="0"/>
              <a:t>Minsky</a:t>
            </a:r>
            <a:r>
              <a:rPr lang="en-US" dirty="0" smtClean="0"/>
              <a:t> argued that these swings, are an inherent part of a free market economy </a:t>
            </a:r>
          </a:p>
          <a:p>
            <a:r>
              <a:rPr lang="en-US" dirty="0" smtClean="0"/>
              <a:t>Government should step in in to control these swings through regulation and central bank action</a:t>
            </a:r>
          </a:p>
          <a:p>
            <a:r>
              <a:rPr lang="en-US" dirty="0" smtClean="0"/>
              <a:t>He opposed the deregulation that characterized the 1980s.</a:t>
            </a:r>
          </a:p>
          <a:p>
            <a:endParaRPr lang="en-US" dirty="0"/>
          </a:p>
        </p:txBody>
      </p:sp>
      <p:pic>
        <p:nvPicPr>
          <p:cNvPr id="6" name="Content Placeholder 5" descr="hyman minski 2.jpg"/>
          <p:cNvPicPr>
            <a:picLocks noGrp="1" noChangeAspect="1"/>
          </p:cNvPicPr>
          <p:nvPr>
            <p:ph sz="half" idx="2"/>
          </p:nvPr>
        </p:nvPicPr>
        <p:blipFill>
          <a:blip r:embed="rId2" cstate="print"/>
          <a:stretch>
            <a:fillRect/>
          </a:stretch>
        </p:blipFill>
        <p:spPr>
          <a:xfrm>
            <a:off x="5334000" y="2209800"/>
            <a:ext cx="3200400" cy="3657600"/>
          </a:xfr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fontScale="90000"/>
          </a:bodyPr>
          <a:lstStyle/>
          <a:p>
            <a:pPr algn="ctr"/>
            <a:r>
              <a:rPr lang="en-US" b="1" dirty="0" err="1" smtClean="0"/>
              <a:t>Minsky</a:t>
            </a:r>
            <a:r>
              <a:rPr lang="en-US" b="1" dirty="0" smtClean="0"/>
              <a:t> Model: </a:t>
            </a:r>
            <a:br>
              <a:rPr lang="en-US" b="1" dirty="0" smtClean="0"/>
            </a:br>
            <a:r>
              <a:rPr lang="en-US" b="1" dirty="0" smtClean="0"/>
              <a:t>Three Types of Borrowers</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A key mechanism that pushes an economy towards a crisis is the accumulation of debt. He identified 3 types of borrowers that contribute to the accumulation of insolvent debt:</a:t>
            </a:r>
          </a:p>
          <a:p>
            <a:pPr lvl="1"/>
            <a:r>
              <a:rPr lang="en-US" b="1" dirty="0" smtClean="0"/>
              <a:t>Hedge borrower</a:t>
            </a:r>
            <a:r>
              <a:rPr lang="en-US" dirty="0" smtClean="0"/>
              <a:t> borrows with the intent of making debt payments from cash flows from other investments. </a:t>
            </a:r>
          </a:p>
          <a:p>
            <a:pPr lvl="1"/>
            <a:r>
              <a:rPr lang="en-US" b="1" dirty="0" smtClean="0"/>
              <a:t>Speculative borrower</a:t>
            </a:r>
            <a:r>
              <a:rPr lang="en-US" dirty="0" smtClean="0"/>
              <a:t> borrows based on the belief that the appreciation of the value of the assets (e.g. real estate) will be sufficient to refinance or pay-off their debt but who does not have sufficient resources to repay the original loan. </a:t>
            </a:r>
          </a:p>
          <a:p>
            <a:pPr lvl="1"/>
            <a:r>
              <a:rPr lang="en-US" b="1" dirty="0" err="1" smtClean="0"/>
              <a:t>Ponzi</a:t>
            </a:r>
            <a:r>
              <a:rPr lang="en-US" b="1" dirty="0" smtClean="0"/>
              <a:t> borrower</a:t>
            </a:r>
            <a:r>
              <a:rPr lang="en-US" dirty="0" smtClean="0"/>
              <a:t>  relies on continually rolling over the principal into new investments. (a </a:t>
            </a:r>
            <a:r>
              <a:rPr lang="en-US" dirty="0" err="1" smtClean="0"/>
              <a:t>nonsustainable</a:t>
            </a:r>
            <a:r>
              <a:rPr lang="en-US" dirty="0" smtClean="0"/>
              <a:t>  pattern of finance, </a:t>
            </a:r>
            <a:r>
              <a:rPr lang="en-US" dirty="0" err="1" smtClean="0"/>
              <a:t>Ponzi</a:t>
            </a:r>
            <a:r>
              <a:rPr lang="en-US" dirty="0" smtClean="0"/>
              <a:t> Scheme- named after Carlos </a:t>
            </a:r>
            <a:r>
              <a:rPr lang="en-US" dirty="0" err="1" smtClean="0"/>
              <a:t>Ponzi</a:t>
            </a:r>
            <a:r>
              <a:rPr lang="en-US" dirty="0" smtClean="0"/>
              <a:t>)</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smtClean="0"/>
              <a:t>Minsky</a:t>
            </a:r>
            <a:r>
              <a:rPr lang="en-US" b="1" dirty="0" smtClean="0"/>
              <a:t> Model</a:t>
            </a:r>
            <a:endParaRPr lang="en-US" b="1" dirty="0"/>
          </a:p>
        </p:txBody>
      </p:sp>
      <p:sp>
        <p:nvSpPr>
          <p:cNvPr id="3" name="Content Placeholder 2"/>
          <p:cNvSpPr>
            <a:spLocks noGrp="1"/>
          </p:cNvSpPr>
          <p:nvPr>
            <p:ph idx="1"/>
          </p:nvPr>
        </p:nvSpPr>
        <p:spPr/>
        <p:txBody>
          <a:bodyPr/>
          <a:lstStyle/>
          <a:p>
            <a:r>
              <a:rPr lang="en-US" dirty="0" smtClean="0"/>
              <a:t>Events that lead to a crisis start with an outside shock to the macroeconomic system</a:t>
            </a:r>
          </a:p>
          <a:p>
            <a:r>
              <a:rPr lang="en-US" dirty="0" smtClean="0"/>
              <a:t>The nature of these shocks vary from one speculative boom to another</a:t>
            </a:r>
          </a:p>
          <a:p>
            <a:r>
              <a:rPr lang="en-US" dirty="0" smtClean="0"/>
              <a:t>These booms are fueled by the rapid expansion of credit</a:t>
            </a:r>
          </a:p>
          <a:p>
            <a:r>
              <a:rPr lang="en-US" dirty="0" smtClean="0"/>
              <a:t>Euphoria develops as investors buy goods and </a:t>
            </a:r>
            <a:r>
              <a:rPr lang="en-US" dirty="0" err="1" smtClean="0"/>
              <a:t>securites</a:t>
            </a:r>
            <a:r>
              <a:rPr lang="en-US" dirty="0" smtClean="0"/>
              <a:t> to profit from capital gains</a:t>
            </a:r>
          </a:p>
          <a:p>
            <a:r>
              <a:rPr lang="en-US" dirty="0" smtClean="0"/>
              <a:t>Making money seems easy so banks and borrowers move from euphoria to mania</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smtClean="0"/>
              <a:t>Minsky</a:t>
            </a:r>
            <a:r>
              <a:rPr lang="en-US" b="1" dirty="0" smtClean="0"/>
              <a:t> Model</a:t>
            </a:r>
            <a:endParaRPr lang="en-US" b="1" dirty="0"/>
          </a:p>
        </p:txBody>
      </p:sp>
      <p:sp>
        <p:nvSpPr>
          <p:cNvPr id="3" name="Content Placeholder 2"/>
          <p:cNvSpPr>
            <a:spLocks noGrp="1"/>
          </p:cNvSpPr>
          <p:nvPr>
            <p:ph idx="1"/>
          </p:nvPr>
        </p:nvSpPr>
        <p:spPr/>
        <p:txBody>
          <a:bodyPr>
            <a:normAutofit fontScale="92500"/>
          </a:bodyPr>
          <a:lstStyle/>
          <a:p>
            <a:r>
              <a:rPr lang="en-US" dirty="0" smtClean="0"/>
              <a:t>Most manias or bubbles center on real estate and stocks</a:t>
            </a:r>
          </a:p>
          <a:p>
            <a:r>
              <a:rPr lang="en-US" b="1" dirty="0" err="1" smtClean="0"/>
              <a:t>Minsky</a:t>
            </a:r>
            <a:r>
              <a:rPr lang="en-US" b="1" dirty="0" smtClean="0"/>
              <a:t> moment</a:t>
            </a:r>
            <a:r>
              <a:rPr lang="en-US" dirty="0" smtClean="0"/>
              <a:t> - the point in a business cycle when investors have cash flow problems due to spiraling debt  incurred  by financing speculative investments. This results in a major selloff and a slowing of the economy.</a:t>
            </a:r>
          </a:p>
          <a:p>
            <a:r>
              <a:rPr lang="en-US" dirty="0" smtClean="0"/>
              <a:t>When an economy slows some of the firms involved in hedge finance group are moved to the group involved in speculative finance</a:t>
            </a:r>
          </a:p>
          <a:p>
            <a:r>
              <a:rPr lang="en-US" dirty="0" smtClean="0"/>
              <a:t>When an economy slows some of the firms involved with speculative finance now find that they are in the </a:t>
            </a:r>
            <a:r>
              <a:rPr lang="en-US" dirty="0" err="1" smtClean="0"/>
              <a:t>Ponzi</a:t>
            </a:r>
            <a:r>
              <a:rPr lang="en-US" dirty="0" smtClean="0"/>
              <a:t> finance group.</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t>Iceland’s Economic Growth</a:t>
            </a:r>
            <a:endParaRPr lang="en-US" b="1" dirty="0"/>
          </a:p>
        </p:txBody>
      </p:sp>
      <p:sp>
        <p:nvSpPr>
          <p:cNvPr id="5" name="Content Placeholder 4"/>
          <p:cNvSpPr>
            <a:spLocks noGrp="1"/>
          </p:cNvSpPr>
          <p:nvPr>
            <p:ph sz="half" idx="1"/>
          </p:nvPr>
        </p:nvSpPr>
        <p:spPr/>
        <p:txBody>
          <a:bodyPr>
            <a:normAutofit fontScale="92500"/>
          </a:bodyPr>
          <a:lstStyle/>
          <a:p>
            <a:r>
              <a:rPr lang="en-US" dirty="0" smtClean="0"/>
              <a:t>2003 Iceland’s three biggest banks had assets of a few billion dollars, about 100% of GDP</a:t>
            </a:r>
          </a:p>
          <a:p>
            <a:r>
              <a:rPr lang="en-US" dirty="0" smtClean="0"/>
              <a:t>Over next three years they grew to over $140 billion</a:t>
            </a:r>
          </a:p>
          <a:p>
            <a:r>
              <a:rPr lang="en-US" dirty="0" smtClean="0"/>
              <a:t>The most rapid expansion of a banking system in the history of mankind</a:t>
            </a:r>
          </a:p>
          <a:p>
            <a:r>
              <a:rPr lang="en-US" dirty="0" smtClean="0"/>
              <a:t>Icelandic stock market multiplied nine times</a:t>
            </a:r>
            <a:endParaRPr lang="en-US" dirty="0"/>
          </a:p>
        </p:txBody>
      </p:sp>
      <p:pic>
        <p:nvPicPr>
          <p:cNvPr id="7" name="Content Placeholder 6" descr="125px-Flag_of_Iceland_svg.png"/>
          <p:cNvPicPr>
            <a:picLocks noGrp="1" noChangeAspect="1"/>
          </p:cNvPicPr>
          <p:nvPr>
            <p:ph sz="half" idx="2"/>
          </p:nvPr>
        </p:nvPicPr>
        <p:blipFill>
          <a:blip r:embed="rId2" cstate="print"/>
          <a:stretch>
            <a:fillRect/>
          </a:stretch>
        </p:blipFill>
        <p:spPr>
          <a:xfrm>
            <a:off x="5334000" y="2667000"/>
            <a:ext cx="2971799" cy="2514600"/>
          </a:xfr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smtClean="0"/>
              <a:t>Minsky</a:t>
            </a:r>
            <a:r>
              <a:rPr lang="en-US" b="1" dirty="0" smtClean="0"/>
              <a:t> Model</a:t>
            </a:r>
            <a:endParaRPr lang="en-US" b="1" dirty="0"/>
          </a:p>
        </p:txBody>
      </p:sp>
      <p:pic>
        <p:nvPicPr>
          <p:cNvPr id="4" name="Content Placeholder 3" descr="minsky model.png"/>
          <p:cNvPicPr>
            <a:picLocks noGrp="1" noChangeAspect="1"/>
          </p:cNvPicPr>
          <p:nvPr>
            <p:ph idx="1"/>
          </p:nvPr>
        </p:nvPicPr>
        <p:blipFill>
          <a:blip r:embed="rId2" cstate="print"/>
          <a:stretch>
            <a:fillRect/>
          </a:stretch>
        </p:blipFill>
        <p:spPr>
          <a:xfrm>
            <a:off x="609600" y="2057400"/>
            <a:ext cx="8305800" cy="4343399"/>
          </a:xfr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smtClean="0"/>
              <a:t>Minsky</a:t>
            </a:r>
            <a:r>
              <a:rPr lang="en-US" b="1" dirty="0" smtClean="0"/>
              <a:t> Model</a:t>
            </a:r>
            <a:endParaRPr lang="en-US" b="1" dirty="0"/>
          </a:p>
        </p:txBody>
      </p:sp>
      <p:pic>
        <p:nvPicPr>
          <p:cNvPr id="4" name="Content Placeholder 3" descr="commericial paper.gif"/>
          <p:cNvPicPr>
            <a:picLocks noGrp="1" noChangeAspect="1"/>
          </p:cNvPicPr>
          <p:nvPr>
            <p:ph idx="1"/>
          </p:nvPr>
        </p:nvPicPr>
        <p:blipFill>
          <a:blip r:embed="rId2" cstate="print"/>
          <a:stretch>
            <a:fillRect/>
          </a:stretch>
        </p:blipFill>
        <p:spPr>
          <a:xfrm>
            <a:off x="609600" y="1981200"/>
            <a:ext cx="7696200" cy="4572000"/>
          </a:xfr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smtClean="0"/>
              <a:t>Minsky</a:t>
            </a:r>
            <a:r>
              <a:rPr lang="en-US" b="1" dirty="0" smtClean="0"/>
              <a:t> Model</a:t>
            </a:r>
            <a:endParaRPr lang="en-US" b="1" dirty="0"/>
          </a:p>
        </p:txBody>
      </p:sp>
      <p:pic>
        <p:nvPicPr>
          <p:cNvPr id="4" name="Content Placeholder 3" descr="home price.jpg"/>
          <p:cNvPicPr>
            <a:picLocks noGrp="1" noChangeAspect="1"/>
          </p:cNvPicPr>
          <p:nvPr>
            <p:ph idx="1"/>
          </p:nvPr>
        </p:nvPicPr>
        <p:blipFill>
          <a:blip r:embed="rId2" cstate="print"/>
          <a:stretch>
            <a:fillRect/>
          </a:stretch>
        </p:blipFill>
        <p:spPr>
          <a:xfrm>
            <a:off x="685800" y="2133600"/>
            <a:ext cx="7772400" cy="3886199"/>
          </a:xfr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Credit Markets 2005-2009</a:t>
            </a:r>
            <a:endParaRPr lang="en-US" b="1" dirty="0"/>
          </a:p>
        </p:txBody>
      </p:sp>
      <p:pic>
        <p:nvPicPr>
          <p:cNvPr id="4" name="Content Placeholder 3" descr="credit markets-biz-chartsweb.gif"/>
          <p:cNvPicPr>
            <a:picLocks noGrp="1" noChangeAspect="1"/>
          </p:cNvPicPr>
          <p:nvPr>
            <p:ph idx="1"/>
          </p:nvPr>
        </p:nvPicPr>
        <p:blipFill>
          <a:blip r:embed="rId2" cstate="print"/>
          <a:stretch>
            <a:fillRect/>
          </a:stretch>
        </p:blipFill>
        <p:spPr>
          <a:xfrm>
            <a:off x="2076201" y="1935163"/>
            <a:ext cx="4991598" cy="4389437"/>
          </a:xfr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Credit Markets 2008-09</a:t>
            </a:r>
            <a:endParaRPr lang="en-US" b="1" dirty="0"/>
          </a:p>
        </p:txBody>
      </p:sp>
      <p:pic>
        <p:nvPicPr>
          <p:cNvPr id="4" name="Content Placeholder 3" descr="credit chart.gif"/>
          <p:cNvPicPr>
            <a:picLocks noGrp="1" noChangeAspect="1"/>
          </p:cNvPicPr>
          <p:nvPr>
            <p:ph idx="1"/>
          </p:nvPr>
        </p:nvPicPr>
        <p:blipFill>
          <a:blip r:embed="rId2" cstate="print"/>
          <a:stretch>
            <a:fillRect/>
          </a:stretch>
        </p:blipFill>
        <p:spPr>
          <a:xfrm>
            <a:off x="609600" y="2209800"/>
            <a:ext cx="8153400" cy="3810000"/>
          </a:xfr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How to Avoid Currency Crashes</a:t>
            </a:r>
            <a:endParaRPr lang="en-US" b="1" dirty="0"/>
          </a:p>
        </p:txBody>
      </p:sp>
      <p:sp>
        <p:nvSpPr>
          <p:cNvPr id="3" name="Content Placeholder 2"/>
          <p:cNvSpPr>
            <a:spLocks noGrp="1"/>
          </p:cNvSpPr>
          <p:nvPr>
            <p:ph sz="half" idx="1"/>
          </p:nvPr>
        </p:nvSpPr>
        <p:spPr/>
        <p:txBody>
          <a:bodyPr>
            <a:normAutofit fontScale="77500" lnSpcReduction="20000"/>
          </a:bodyPr>
          <a:lstStyle/>
          <a:p>
            <a:r>
              <a:rPr lang="en-US" dirty="0" smtClean="0"/>
              <a:t>According to </a:t>
            </a:r>
            <a:r>
              <a:rPr lang="en-US" dirty="0" err="1" smtClean="0"/>
              <a:t>Avinash</a:t>
            </a:r>
            <a:r>
              <a:rPr lang="en-US" dirty="0" smtClean="0"/>
              <a:t> </a:t>
            </a:r>
            <a:r>
              <a:rPr lang="en-US" dirty="0" err="1" smtClean="0"/>
              <a:t>Persaud</a:t>
            </a:r>
            <a:r>
              <a:rPr lang="en-US" dirty="0" smtClean="0"/>
              <a:t>:</a:t>
            </a:r>
          </a:p>
          <a:p>
            <a:r>
              <a:rPr lang="en-US" dirty="0" smtClean="0"/>
              <a:t>IMF should take amore aggressive role in supporting the international finance system</a:t>
            </a:r>
          </a:p>
          <a:p>
            <a:pPr lvl="1"/>
            <a:r>
              <a:rPr lang="en-US" dirty="0" smtClean="0"/>
              <a:t>IMF should offer more speedy assistance</a:t>
            </a:r>
          </a:p>
          <a:p>
            <a:pPr lvl="1"/>
            <a:r>
              <a:rPr lang="en-US" dirty="0" smtClean="0"/>
              <a:t>IMF should extend larger loans</a:t>
            </a:r>
          </a:p>
          <a:p>
            <a:pPr lvl="1"/>
            <a:r>
              <a:rPr lang="en-US" dirty="0" smtClean="0"/>
              <a:t>IMF should anticipate currency crashes</a:t>
            </a:r>
          </a:p>
          <a:p>
            <a:r>
              <a:rPr lang="en-US" dirty="0" smtClean="0"/>
              <a:t>IMF bailouts increase the danger of moral hazard</a:t>
            </a:r>
          </a:p>
          <a:p>
            <a:r>
              <a:rPr lang="en-US" dirty="0" smtClean="0"/>
              <a:t>Moral hazard played a role in the Asian Crisis</a:t>
            </a:r>
            <a:endParaRPr lang="en-US" dirty="0"/>
          </a:p>
        </p:txBody>
      </p:sp>
      <p:pic>
        <p:nvPicPr>
          <p:cNvPr id="5" name="Content Placeholder 4" descr="avinash persaud.jpg"/>
          <p:cNvPicPr>
            <a:picLocks noGrp="1" noChangeAspect="1"/>
          </p:cNvPicPr>
          <p:nvPr>
            <p:ph sz="half" idx="2"/>
          </p:nvPr>
        </p:nvPicPr>
        <p:blipFill>
          <a:blip r:embed="rId2" cstate="print"/>
          <a:stretch>
            <a:fillRect/>
          </a:stretch>
        </p:blipFill>
        <p:spPr>
          <a:xfrm>
            <a:off x="5410200" y="2057400"/>
            <a:ext cx="2590800" cy="3962400"/>
          </a:xfr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Outcomes</a:t>
            </a:r>
            <a:endParaRPr lang="en-US" b="1" dirty="0"/>
          </a:p>
        </p:txBody>
      </p:sp>
      <p:sp>
        <p:nvSpPr>
          <p:cNvPr id="3" name="Content Placeholder 2"/>
          <p:cNvSpPr>
            <a:spLocks noGrp="1"/>
          </p:cNvSpPr>
          <p:nvPr>
            <p:ph sz="half" idx="1"/>
          </p:nvPr>
        </p:nvSpPr>
        <p:spPr/>
        <p:txBody>
          <a:bodyPr>
            <a:normAutofit fontScale="85000" lnSpcReduction="10000"/>
          </a:bodyPr>
          <a:lstStyle/>
          <a:p>
            <a:r>
              <a:rPr lang="en-US" sz="3200" dirty="0" smtClean="0"/>
              <a:t>According to Joseph E. Gagnon in industrial countries</a:t>
            </a:r>
          </a:p>
          <a:p>
            <a:pPr lvl="1"/>
            <a:r>
              <a:rPr lang="en-US" dirty="0" smtClean="0"/>
              <a:t>Crashes caused by rising unemployment or external deficits have good economic consequences with stable or falling inflation rates</a:t>
            </a:r>
          </a:p>
          <a:p>
            <a:pPr lvl="1"/>
            <a:r>
              <a:rPr lang="en-US" dirty="0" smtClean="0"/>
              <a:t>Poor outcomes are attributable to inflationary policies in general and not the currency crashes in particular</a:t>
            </a:r>
          </a:p>
          <a:p>
            <a:pPr lvl="1"/>
            <a:endParaRPr lang="en-US" dirty="0"/>
          </a:p>
        </p:txBody>
      </p:sp>
      <p:pic>
        <p:nvPicPr>
          <p:cNvPr id="5" name="Content Placeholder 4" descr="joseph E. gagnon.jpg"/>
          <p:cNvPicPr>
            <a:picLocks noGrp="1" noChangeAspect="1"/>
          </p:cNvPicPr>
          <p:nvPr>
            <p:ph sz="half" idx="2"/>
          </p:nvPr>
        </p:nvPicPr>
        <p:blipFill>
          <a:blip r:embed="rId2" cstate="print"/>
          <a:stretch>
            <a:fillRect/>
          </a:stretch>
        </p:blipFill>
        <p:spPr>
          <a:xfrm>
            <a:off x="5181600" y="2209800"/>
            <a:ext cx="2819400" cy="3733800"/>
          </a:xfr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smtClean="0"/>
              <a:t>Outcomes</a:t>
            </a:r>
            <a:endParaRPr lang="en-US" b="1" dirty="0"/>
          </a:p>
        </p:txBody>
      </p:sp>
      <p:sp>
        <p:nvSpPr>
          <p:cNvPr id="6" name="Content Placeholder 5"/>
          <p:cNvSpPr>
            <a:spLocks noGrp="1"/>
          </p:cNvSpPr>
          <p:nvPr>
            <p:ph idx="1"/>
          </p:nvPr>
        </p:nvSpPr>
        <p:spPr/>
        <p:txBody>
          <a:bodyPr/>
          <a:lstStyle/>
          <a:p>
            <a:r>
              <a:rPr lang="en-US" sz="2800" dirty="0" smtClean="0"/>
              <a:t>According to Joseph E. Gagnon in industrial countries</a:t>
            </a:r>
          </a:p>
          <a:p>
            <a:pPr lvl="1"/>
            <a:r>
              <a:rPr lang="en-US" dirty="0" smtClean="0"/>
              <a:t>When inflation is high and rising at the time of a currency crash, bond yields tend to rise. Otherwise--and in every currency crash since 1985--bond yields tend to fall. </a:t>
            </a:r>
          </a:p>
          <a:p>
            <a:pPr lvl="1"/>
            <a:r>
              <a:rPr lang="en-US" dirty="0" smtClean="0"/>
              <a:t>Over the past 20 years, inflation rates have been remarkably stable in industrial countries after currency crashes</a:t>
            </a:r>
          </a:p>
          <a:p>
            <a:endParaRPr lang="en-US" sz="2800" dirty="0" smtClean="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Outcomes</a:t>
            </a:r>
            <a:endParaRPr lang="en-US" b="1" dirty="0"/>
          </a:p>
        </p:txBody>
      </p:sp>
      <p:sp>
        <p:nvSpPr>
          <p:cNvPr id="3" name="Content Placeholder 2"/>
          <p:cNvSpPr>
            <a:spLocks noGrp="1"/>
          </p:cNvSpPr>
          <p:nvPr>
            <p:ph sz="half" idx="1"/>
          </p:nvPr>
        </p:nvSpPr>
        <p:spPr/>
        <p:txBody>
          <a:bodyPr>
            <a:normAutofit fontScale="92500" lnSpcReduction="20000"/>
          </a:bodyPr>
          <a:lstStyle/>
          <a:p>
            <a:r>
              <a:rPr lang="en-US" dirty="0" smtClean="0"/>
              <a:t>According to Jeffrey Frankel</a:t>
            </a:r>
          </a:p>
          <a:p>
            <a:pPr lvl="1"/>
            <a:r>
              <a:rPr lang="en-US" dirty="0" smtClean="0"/>
              <a:t>a political leader in a developing country is almost twice as likely to lose office in the 6 months following a currency crash as otherwise. </a:t>
            </a:r>
          </a:p>
          <a:p>
            <a:pPr lvl="1"/>
            <a:r>
              <a:rPr lang="en-US" dirty="0" smtClean="0"/>
              <a:t>This difference, which is highly significant statistically, holds regardless whether the devaluation takes place in the context of an IMF program.</a:t>
            </a:r>
          </a:p>
          <a:p>
            <a:endParaRPr lang="en-US" dirty="0"/>
          </a:p>
        </p:txBody>
      </p:sp>
      <p:pic>
        <p:nvPicPr>
          <p:cNvPr id="7" name="Content Placeholder 6" descr="jeff frankel.jpg"/>
          <p:cNvPicPr>
            <a:picLocks noGrp="1" noChangeAspect="1"/>
          </p:cNvPicPr>
          <p:nvPr>
            <p:ph sz="half" idx="2"/>
          </p:nvPr>
        </p:nvPicPr>
        <p:blipFill>
          <a:blip r:embed="rId2" cstate="print"/>
          <a:stretch>
            <a:fillRect/>
          </a:stretch>
        </p:blipFill>
        <p:spPr>
          <a:xfrm>
            <a:off x="5562600" y="2362200"/>
            <a:ext cx="2286000" cy="3429000"/>
          </a:xfr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BIBLIOGRAPHY</a:t>
            </a:r>
            <a:endParaRPr lang="en-US" b="1" dirty="0"/>
          </a:p>
        </p:txBody>
      </p:sp>
      <p:sp>
        <p:nvSpPr>
          <p:cNvPr id="3" name="Content Placeholder 2"/>
          <p:cNvSpPr>
            <a:spLocks noGrp="1"/>
          </p:cNvSpPr>
          <p:nvPr>
            <p:ph idx="1"/>
          </p:nvPr>
        </p:nvSpPr>
        <p:spPr/>
        <p:txBody>
          <a:bodyPr>
            <a:normAutofit fontScale="70000" lnSpcReduction="20000"/>
          </a:bodyPr>
          <a:lstStyle/>
          <a:p>
            <a:r>
              <a:rPr lang="en-US" dirty="0" err="1" smtClean="0">
                <a:latin typeface="Times New Roman" pitchFamily="18" charset="0"/>
                <a:cs typeface="Times New Roman" pitchFamily="18" charset="0"/>
              </a:rPr>
              <a:t>Brunnermeier</a:t>
            </a:r>
            <a:r>
              <a:rPr lang="en-US" dirty="0" smtClean="0">
                <a:latin typeface="Times New Roman" pitchFamily="18" charset="0"/>
                <a:cs typeface="Times New Roman" pitchFamily="18" charset="0"/>
              </a:rPr>
              <a:t>, Markus K., Stefan Nagel, and </a:t>
            </a:r>
            <a:r>
              <a:rPr lang="en-US" dirty="0" err="1" smtClean="0">
                <a:latin typeface="Times New Roman" pitchFamily="18" charset="0"/>
                <a:cs typeface="Times New Roman" pitchFamily="18" charset="0"/>
              </a:rPr>
              <a:t>Lasse</a:t>
            </a:r>
            <a:r>
              <a:rPr lang="en-US" dirty="0" smtClean="0">
                <a:latin typeface="Times New Roman" pitchFamily="18" charset="0"/>
                <a:cs typeface="Times New Roman" pitchFamily="18" charset="0"/>
              </a:rPr>
              <a:t> H. Pedersen, “Carry Trades and Currency Crashes”  presented at the German Economists Abroad Conference, American Economic Association meeting, June 2008.</a:t>
            </a:r>
          </a:p>
          <a:p>
            <a:r>
              <a:rPr lang="en-US" dirty="0" smtClean="0">
                <a:latin typeface="Times New Roman" pitchFamily="18" charset="0"/>
                <a:cs typeface="Times New Roman" pitchFamily="18" charset="0"/>
              </a:rPr>
              <a:t>Chang, Roberto and Andres Velasco. “Currency Crisis in Emerging Markets,” 2001.</a:t>
            </a:r>
          </a:p>
          <a:p>
            <a:r>
              <a:rPr lang="en-US" dirty="0" smtClean="0">
                <a:latin typeface="Times New Roman" pitchFamily="18" charset="0"/>
                <a:cs typeface="Times New Roman" pitchFamily="18" charset="0"/>
              </a:rPr>
              <a:t>Gagnon, Joseph, “Currency Crashes in Industrial 	Countries: Much Ado About Nothing?” Board of  Governors of the federal reserve System, Number  966, February 2009.</a:t>
            </a:r>
          </a:p>
          <a:p>
            <a:r>
              <a:rPr lang="en-US" dirty="0" smtClean="0">
                <a:latin typeface="Times New Roman" pitchFamily="18" charset="0"/>
                <a:cs typeface="Times New Roman" pitchFamily="18" charset="0"/>
              </a:rPr>
              <a:t>Gagnon, Joseph, ''Currency Crashes and Bond Yields in 	Industrial Countries,'' </a:t>
            </a:r>
            <a:r>
              <a:rPr lang="en-US" i="1" dirty="0" smtClean="0">
                <a:latin typeface="Times New Roman" pitchFamily="18" charset="0"/>
                <a:cs typeface="Times New Roman" pitchFamily="18" charset="0"/>
              </a:rPr>
              <a:t>Journal of International Money and 	Finance</a:t>
            </a:r>
            <a:r>
              <a:rPr lang="en-US" dirty="0" smtClean="0">
                <a:latin typeface="Times New Roman" pitchFamily="18" charset="0"/>
                <a:cs typeface="Times New Roman" pitchFamily="18" charset="0"/>
              </a:rPr>
              <a:t> (forthcoming. Also available as </a:t>
            </a:r>
            <a:r>
              <a:rPr lang="en-US" dirty="0" smtClean="0">
                <a:latin typeface="Times New Roman" pitchFamily="18" charset="0"/>
                <a:cs typeface="Times New Roman" pitchFamily="18" charset="0"/>
                <a:hlinkClick r:id="rId2"/>
              </a:rPr>
              <a:t>International 	Finance Discussion Papers 837</a:t>
            </a:r>
            <a:r>
              <a:rPr lang="en-US" dirty="0" smtClean="0">
                <a:latin typeface="Times New Roman" pitchFamily="18" charset="0"/>
                <a:cs typeface="Times New Roman" pitchFamily="18" charset="0"/>
              </a:rPr>
              <a:t>). </a:t>
            </a:r>
          </a:p>
          <a:p>
            <a:r>
              <a:rPr lang="en-US" i="1" dirty="0" smtClean="0">
                <a:latin typeface="Times New Roman" pitchFamily="18" charset="0"/>
                <a:cs typeface="Times New Roman" pitchFamily="18" charset="0"/>
              </a:rPr>
              <a:t>Frankel</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Jeffrey</a:t>
            </a:r>
            <a:r>
              <a:rPr lang="en-US" dirty="0" smtClean="0">
                <a:latin typeface="Times New Roman" pitchFamily="18" charset="0"/>
                <a:cs typeface="Times New Roman" pitchFamily="18" charset="0"/>
              </a:rPr>
              <a:t>, and </a:t>
            </a:r>
            <a:r>
              <a:rPr lang="en-US" i="1" dirty="0" smtClean="0">
                <a:latin typeface="Times New Roman" pitchFamily="18" charset="0"/>
                <a:cs typeface="Times New Roman" pitchFamily="18" charset="0"/>
              </a:rPr>
              <a:t>Andrew</a:t>
            </a:r>
            <a:r>
              <a:rPr lang="en-US" dirty="0" smtClean="0">
                <a:latin typeface="Times New Roman" pitchFamily="18" charset="0"/>
                <a:cs typeface="Times New Roman" pitchFamily="18" charset="0"/>
              </a:rPr>
              <a:t> K. </a:t>
            </a:r>
            <a:r>
              <a:rPr lang="en-US" i="1" dirty="0" smtClean="0">
                <a:latin typeface="Times New Roman" pitchFamily="18" charset="0"/>
                <a:cs typeface="Times New Roman" pitchFamily="18" charset="0"/>
              </a:rPr>
              <a:t>Rose</a:t>
            </a:r>
            <a:r>
              <a:rPr lang="en-US" dirty="0" smtClean="0">
                <a:latin typeface="Times New Roman" pitchFamily="18" charset="0"/>
                <a:cs typeface="Times New Roman" pitchFamily="18" charset="0"/>
              </a:rPr>
              <a:t>. 1996. "Currency Crashes in 	Emerging Markets: Empirical Indicators." Working Paper 5437</a:t>
            </a:r>
          </a:p>
          <a:p>
            <a:r>
              <a:rPr lang="en-US" dirty="0" smtClean="0">
                <a:latin typeface="Times New Roman" pitchFamily="18" charset="0"/>
                <a:cs typeface="Times New Roman" pitchFamily="18" charset="0"/>
              </a:rPr>
              <a:t>Lewis, </a:t>
            </a:r>
            <a:r>
              <a:rPr lang="en-US" dirty="0" err="1" smtClean="0">
                <a:latin typeface="Times New Roman" pitchFamily="18" charset="0"/>
                <a:cs typeface="Times New Roman" pitchFamily="18" charset="0"/>
              </a:rPr>
              <a:t>Micheal</a:t>
            </a:r>
            <a:r>
              <a:rPr lang="en-US" dirty="0" smtClean="0">
                <a:latin typeface="Times New Roman" pitchFamily="18" charset="0"/>
                <a:cs typeface="Times New Roman" pitchFamily="18" charset="0"/>
              </a:rPr>
              <a:t>, “Wall Street on the Tundra” in </a:t>
            </a:r>
            <a:r>
              <a:rPr lang="en-US" i="1" dirty="0" smtClean="0">
                <a:latin typeface="Times New Roman" pitchFamily="18" charset="0"/>
                <a:cs typeface="Times New Roman" pitchFamily="18" charset="0"/>
              </a:rPr>
              <a:t>Vanity Fair</a:t>
            </a:r>
            <a:r>
              <a:rPr lang="en-US" dirty="0" smtClean="0">
                <a:latin typeface="Times New Roman" pitchFamily="18" charset="0"/>
                <a:cs typeface="Times New Roman" pitchFamily="18" charset="0"/>
              </a:rPr>
              <a:t> (April, 	2009) No. 584, 140-177.</a:t>
            </a:r>
          </a:p>
          <a:p>
            <a:r>
              <a:rPr lang="en-US" dirty="0" err="1" smtClean="0">
                <a:latin typeface="Times New Roman" pitchFamily="18" charset="0"/>
                <a:cs typeface="Times New Roman" pitchFamily="18" charset="0"/>
              </a:rPr>
              <a:t>Kindleberger</a:t>
            </a:r>
            <a:r>
              <a:rPr lang="en-US" dirty="0" smtClean="0">
                <a:latin typeface="Times New Roman" pitchFamily="18" charset="0"/>
                <a:cs typeface="Times New Roman" pitchFamily="18" charset="0"/>
              </a:rPr>
              <a:t>, Charles P. and Robert Z. </a:t>
            </a:r>
            <a:r>
              <a:rPr lang="en-US" dirty="0" err="1" smtClean="0">
                <a:latin typeface="Times New Roman" pitchFamily="18" charset="0"/>
                <a:cs typeface="Times New Roman" pitchFamily="18" charset="0"/>
              </a:rPr>
              <a:t>Aliber</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Manias, Panics and Crashes.</a:t>
            </a:r>
            <a:r>
              <a:rPr lang="en-US" dirty="0" smtClean="0">
                <a:latin typeface="Times New Roman" pitchFamily="18" charset="0"/>
                <a:cs typeface="Times New Roman" pitchFamily="18" charset="0"/>
              </a:rPr>
              <a:t> Hoboken, N.J.: John Wiley and Sons, 2005.</a:t>
            </a:r>
          </a:p>
          <a:p>
            <a:r>
              <a:rPr lang="en-US" dirty="0" err="1" smtClean="0">
                <a:latin typeface="Times New Roman" pitchFamily="18" charset="0"/>
                <a:cs typeface="Times New Roman" pitchFamily="18" charset="0"/>
              </a:rPr>
              <a:t>Persaud</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Avinash</a:t>
            </a:r>
            <a:r>
              <a:rPr lang="en-US" dirty="0" smtClean="0">
                <a:latin typeface="Times New Roman" pitchFamily="18" charset="0"/>
                <a:cs typeface="Times New Roman" pitchFamily="18" charset="0"/>
              </a:rPr>
              <a:t>. </a:t>
            </a:r>
          </a:p>
          <a:p>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3200" b="1" dirty="0" smtClean="0"/>
              <a:t>Robert </a:t>
            </a:r>
            <a:r>
              <a:rPr lang="en-US" sz="3200" b="1" dirty="0" err="1" smtClean="0"/>
              <a:t>Aliber</a:t>
            </a:r>
            <a:r>
              <a:rPr lang="en-US" sz="3200" b="1" dirty="0" smtClean="0"/>
              <a:t>: Professor of Economics</a:t>
            </a:r>
            <a:br>
              <a:rPr lang="en-US" sz="3200" b="1" dirty="0" smtClean="0"/>
            </a:br>
            <a:r>
              <a:rPr lang="en-US" sz="3200" b="1" dirty="0" smtClean="0"/>
              <a:t>University of Chicago</a:t>
            </a:r>
            <a:endParaRPr lang="en-US" sz="3200" b="1" dirty="0"/>
          </a:p>
        </p:txBody>
      </p:sp>
      <p:sp>
        <p:nvSpPr>
          <p:cNvPr id="5" name="Content Placeholder 4"/>
          <p:cNvSpPr>
            <a:spLocks noGrp="1"/>
          </p:cNvSpPr>
          <p:nvPr>
            <p:ph sz="half" idx="1"/>
          </p:nvPr>
        </p:nvSpPr>
        <p:spPr/>
        <p:txBody>
          <a:bodyPr>
            <a:normAutofit/>
          </a:bodyPr>
          <a:lstStyle/>
          <a:p>
            <a:r>
              <a:rPr lang="en-US" dirty="0" smtClean="0"/>
              <a:t>Developer of the Program of International Studies in Business and the Center for Studies in International Finance </a:t>
            </a:r>
          </a:p>
          <a:p>
            <a:r>
              <a:rPr lang="en-US" dirty="0" smtClean="0"/>
              <a:t>He updated Charles </a:t>
            </a:r>
            <a:r>
              <a:rPr lang="en-US" dirty="0" err="1" smtClean="0"/>
              <a:t>Kindleberger’s</a:t>
            </a:r>
            <a:r>
              <a:rPr lang="en-US" dirty="0" smtClean="0"/>
              <a:t> 1978  classic book,  </a:t>
            </a:r>
            <a:r>
              <a:rPr lang="en-US" i="1" dirty="0" smtClean="0"/>
              <a:t>Manias, Panics and Crashes</a:t>
            </a:r>
            <a:endParaRPr lang="en-US" dirty="0" smtClean="0"/>
          </a:p>
        </p:txBody>
      </p:sp>
      <p:pic>
        <p:nvPicPr>
          <p:cNvPr id="7" name="Content Placeholder 6" descr="Robert Aliber.jpg"/>
          <p:cNvPicPr>
            <a:picLocks noGrp="1" noChangeAspect="1"/>
          </p:cNvPicPr>
          <p:nvPr>
            <p:ph sz="half" idx="2"/>
          </p:nvPr>
        </p:nvPicPr>
        <p:blipFill>
          <a:blip r:embed="rId2" cstate="print"/>
          <a:stretch>
            <a:fillRect/>
          </a:stretch>
        </p:blipFill>
        <p:spPr>
          <a:xfrm>
            <a:off x="5181600" y="2209800"/>
            <a:ext cx="2971800" cy="37338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err="1" smtClean="0"/>
              <a:t>Aliber’s</a:t>
            </a:r>
            <a:r>
              <a:rPr lang="en-US" b="1" dirty="0" smtClean="0"/>
              <a:t> Analysis of Iceland</a:t>
            </a:r>
            <a:endParaRPr lang="en-US" b="1" dirty="0"/>
          </a:p>
        </p:txBody>
      </p:sp>
      <p:sp>
        <p:nvSpPr>
          <p:cNvPr id="6" name="Content Placeholder 5"/>
          <p:cNvSpPr>
            <a:spLocks noGrp="1"/>
          </p:cNvSpPr>
          <p:nvPr>
            <p:ph idx="1"/>
          </p:nvPr>
        </p:nvSpPr>
        <p:spPr/>
        <p:txBody>
          <a:bodyPr/>
          <a:lstStyle/>
          <a:p>
            <a:r>
              <a:rPr lang="en-US" dirty="0" err="1" smtClean="0"/>
              <a:t>Aliber</a:t>
            </a:r>
            <a:r>
              <a:rPr lang="en-US" dirty="0" smtClean="0"/>
              <a:t> took an interest in Iceland in April  2006</a:t>
            </a:r>
          </a:p>
          <a:p>
            <a:r>
              <a:rPr lang="en-US" dirty="0" smtClean="0"/>
              <a:t>Using the </a:t>
            </a:r>
            <a:r>
              <a:rPr lang="en-US" dirty="0" err="1" smtClean="0"/>
              <a:t>Minsky</a:t>
            </a:r>
            <a:r>
              <a:rPr lang="en-US" dirty="0" smtClean="0"/>
              <a:t> model, he called Iceland’s rise the “Perfect Bubble”</a:t>
            </a:r>
          </a:p>
          <a:p>
            <a:r>
              <a:rPr lang="en-US" dirty="0" smtClean="0"/>
              <a:t>May 2008 </a:t>
            </a:r>
            <a:r>
              <a:rPr lang="en-US" dirty="0" err="1" smtClean="0"/>
              <a:t>Aliber</a:t>
            </a:r>
            <a:r>
              <a:rPr lang="en-US" dirty="0" smtClean="0"/>
              <a:t> spoke to the University of Iceland’s economic department </a:t>
            </a:r>
          </a:p>
          <a:p>
            <a:r>
              <a:rPr lang="en-US" dirty="0" err="1" smtClean="0"/>
              <a:t>Aliber</a:t>
            </a:r>
            <a:r>
              <a:rPr lang="en-US" dirty="0" smtClean="0"/>
              <a:t> said “I give you nine months. Your banks are dead. Your bankers are either stupid or greedy. And I’ll bet they are on planes trying to sell their assets right now.”</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t>Iceland: October 2008</a:t>
            </a:r>
            <a:endParaRPr lang="en-US" dirty="0"/>
          </a:p>
        </p:txBody>
      </p:sp>
      <p:sp>
        <p:nvSpPr>
          <p:cNvPr id="5" name="Content Placeholder 4"/>
          <p:cNvSpPr>
            <a:spLocks noGrp="1"/>
          </p:cNvSpPr>
          <p:nvPr>
            <p:ph sz="half" idx="1"/>
          </p:nvPr>
        </p:nvSpPr>
        <p:spPr/>
        <p:txBody>
          <a:bodyPr/>
          <a:lstStyle/>
          <a:p>
            <a:r>
              <a:rPr lang="en-US" dirty="0" smtClean="0"/>
              <a:t>By 2007 Icelanders owned 50 times more foreign assets than they had in 2002</a:t>
            </a:r>
          </a:p>
          <a:p>
            <a:r>
              <a:rPr lang="en-US" dirty="0" smtClean="0"/>
              <a:t>Icelandic debt amounted to 850% of GDP</a:t>
            </a:r>
          </a:p>
          <a:p>
            <a:r>
              <a:rPr lang="en-US" dirty="0" smtClean="0"/>
              <a:t>Any one of the three Icelandic banks suffered losses too big for the nation to bear</a:t>
            </a:r>
            <a:endParaRPr lang="en-US" dirty="0"/>
          </a:p>
        </p:txBody>
      </p:sp>
      <p:pic>
        <p:nvPicPr>
          <p:cNvPr id="8" name="Content Placeholder 7" descr="iceland-map.gif"/>
          <p:cNvPicPr>
            <a:picLocks noGrp="1" noChangeAspect="1"/>
          </p:cNvPicPr>
          <p:nvPr>
            <p:ph sz="half" idx="2"/>
          </p:nvPr>
        </p:nvPicPr>
        <p:blipFill>
          <a:blip r:embed="rId2" cstate="print"/>
          <a:stretch>
            <a:fillRect/>
          </a:stretch>
        </p:blipFill>
        <p:spPr>
          <a:xfrm>
            <a:off x="4648200" y="2689634"/>
            <a:ext cx="4038600" cy="289637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Iceland: October 2008</a:t>
            </a:r>
            <a:endParaRPr lang="en-US" b="1" dirty="0"/>
          </a:p>
        </p:txBody>
      </p:sp>
      <p:sp>
        <p:nvSpPr>
          <p:cNvPr id="5" name="Content Placeholder 4"/>
          <p:cNvSpPr>
            <a:spLocks noGrp="1"/>
          </p:cNvSpPr>
          <p:nvPr>
            <p:ph idx="1"/>
          </p:nvPr>
        </p:nvSpPr>
        <p:spPr/>
        <p:txBody>
          <a:bodyPr>
            <a:normAutofit/>
          </a:bodyPr>
          <a:lstStyle/>
          <a:p>
            <a:r>
              <a:rPr lang="en-US" dirty="0" smtClean="0"/>
              <a:t>To acquire a loan from the IMF, on 28 October 2008, the Icelandic government raised interest rates to 18%</a:t>
            </a:r>
          </a:p>
          <a:p>
            <a:r>
              <a:rPr lang="en-US" dirty="0" smtClean="0"/>
              <a:t> Trading on the Icelandic </a:t>
            </a:r>
            <a:r>
              <a:rPr lang="en-US" dirty="0" err="1" smtClean="0"/>
              <a:t>Krona</a:t>
            </a:r>
            <a:r>
              <a:rPr lang="en-US" dirty="0" smtClean="0"/>
              <a:t> (ISK) resumed on the open market, after the rate hike</a:t>
            </a:r>
          </a:p>
          <a:p>
            <a:r>
              <a:rPr lang="en-US" dirty="0" smtClean="0"/>
              <a:t>The </a:t>
            </a:r>
            <a:r>
              <a:rPr lang="en-US" dirty="0" err="1" smtClean="0"/>
              <a:t>Krona</a:t>
            </a:r>
            <a:r>
              <a:rPr lang="en-US" dirty="0" smtClean="0"/>
              <a:t> is now valued at around 250 ISKs per  Euro,  or less than one-third its value during most of 2008, </a:t>
            </a:r>
          </a:p>
          <a:p>
            <a:r>
              <a:rPr lang="en-US" dirty="0" smtClean="0"/>
              <a:t>A drop from the 1:150 exchange ratio of the week before. </a:t>
            </a:r>
          </a:p>
          <a:p>
            <a:r>
              <a:rPr lang="en-US" dirty="0" smtClean="0"/>
              <a:t>Iceland’s 300,000 citizens each owe $330,000 on top of their personal losses.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Currency Crash: Definition</a:t>
            </a:r>
            <a:endParaRPr lang="en-US" b="1" dirty="0"/>
          </a:p>
        </p:txBody>
      </p:sp>
      <p:sp>
        <p:nvSpPr>
          <p:cNvPr id="3" name="Content Placeholder 2"/>
          <p:cNvSpPr>
            <a:spLocks noGrp="1"/>
          </p:cNvSpPr>
          <p:nvPr>
            <p:ph idx="1"/>
          </p:nvPr>
        </p:nvSpPr>
        <p:spPr/>
        <p:txBody>
          <a:bodyPr>
            <a:normAutofit/>
          </a:bodyPr>
          <a:lstStyle/>
          <a:p>
            <a:r>
              <a:rPr lang="en-US" sz="2400" b="1" dirty="0" smtClean="0"/>
              <a:t>According to Jeffrey A. Frankel and Andrew K. Rose : </a:t>
            </a:r>
            <a:r>
              <a:rPr lang="en-US" sz="2400" dirty="0" smtClean="0"/>
              <a:t>a</a:t>
            </a:r>
            <a:r>
              <a:rPr lang="en-US" sz="2400" b="1" dirty="0" smtClean="0"/>
              <a:t> </a:t>
            </a:r>
            <a:r>
              <a:rPr lang="en-US" sz="2400" dirty="0" smtClean="0"/>
              <a:t>currency crash is a large change of the nominal exchange rate of at least 25% that is also at least a 10%  increase in the rate of nominal depreciation</a:t>
            </a:r>
          </a:p>
          <a:p>
            <a:r>
              <a:rPr lang="en-US" sz="2400" b="1" dirty="0" smtClean="0"/>
              <a:t>According to Joseph Gagnon</a:t>
            </a:r>
            <a:r>
              <a:rPr lang="en-US" sz="2400" dirty="0" smtClean="0"/>
              <a:t>, a currency crash is an exchange rate depreciation that exceeds 15% over four quarters</a:t>
            </a:r>
          </a:p>
          <a:p>
            <a:r>
              <a:rPr lang="en-US" sz="2400" dirty="0" smtClean="0"/>
              <a:t>Also called a </a:t>
            </a:r>
            <a:r>
              <a:rPr lang="en-US" sz="2400" b="1" dirty="0" smtClean="0"/>
              <a:t>balance-of-payments crisis</a:t>
            </a:r>
            <a:r>
              <a:rPr lang="en-US" sz="2400" dirty="0" smtClean="0"/>
              <a:t>, occurs when the value of a currency changes quickly, undermining its ability to serve as a medium of exchange or a store of value. It is a type of financial crisis. </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Currency Crisis: Definition</a:t>
            </a:r>
            <a:endParaRPr lang="en-US" b="1" dirty="0"/>
          </a:p>
        </p:txBody>
      </p:sp>
      <p:sp>
        <p:nvSpPr>
          <p:cNvPr id="3" name="Content Placeholder 2"/>
          <p:cNvSpPr>
            <a:spLocks noGrp="1"/>
          </p:cNvSpPr>
          <p:nvPr>
            <p:ph idx="1"/>
          </p:nvPr>
        </p:nvSpPr>
        <p:spPr/>
        <p:txBody>
          <a:bodyPr>
            <a:normAutofit/>
          </a:bodyPr>
          <a:lstStyle/>
          <a:p>
            <a:r>
              <a:rPr lang="en-US" sz="3200" dirty="0" smtClean="0"/>
              <a:t>Includes both the large depreciation and speculative attacks that are successfully warded off by authorities. </a:t>
            </a:r>
          </a:p>
          <a:p>
            <a:r>
              <a:rPr lang="en-US" sz="3200" dirty="0" smtClean="0"/>
              <a:t>Currency crises are sufficient but not necessary conditions for a currency crash</a:t>
            </a:r>
            <a:r>
              <a:rPr lang="en-US" sz="4800" dirty="0" smtClean="0"/>
              <a:t>. </a:t>
            </a:r>
            <a:endParaRPr lang="en-US" sz="4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1976</TotalTime>
  <Words>1877</Words>
  <Application>Microsoft Office PowerPoint</Application>
  <PresentationFormat>On-screen Show (4:3)</PresentationFormat>
  <Paragraphs>161</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Flow</vt:lpstr>
      <vt:lpstr>Why Currencies Crash</vt:lpstr>
      <vt:lpstr>Currency Crashes</vt:lpstr>
      <vt:lpstr>Iceland’s Economic Growth</vt:lpstr>
      <vt:lpstr>     Robert Aliber: Professor of Economics University of Chicago</vt:lpstr>
      <vt:lpstr>Aliber’s Analysis of Iceland</vt:lpstr>
      <vt:lpstr>Iceland: October 2008</vt:lpstr>
      <vt:lpstr>Iceland: October 2008</vt:lpstr>
      <vt:lpstr>Currency Crash: Definition</vt:lpstr>
      <vt:lpstr>Currency Crisis: Definition</vt:lpstr>
      <vt:lpstr>Currency Carry Trades</vt:lpstr>
      <vt:lpstr>Contagion: Definition</vt:lpstr>
      <vt:lpstr>Number of Crashes 1971-2003</vt:lpstr>
      <vt:lpstr>Common Characteristics</vt:lpstr>
      <vt:lpstr>Common Characteristics</vt:lpstr>
      <vt:lpstr>The Mexican Crisis of 1994</vt:lpstr>
      <vt:lpstr>The Asian Crisis of 1997</vt:lpstr>
      <vt:lpstr>The Asian Crisis of 1997</vt:lpstr>
      <vt:lpstr>Business Week: April 20, 2009 What Good are Economists Anyway?</vt:lpstr>
      <vt:lpstr>Business Week: April 20, 2009 What Good are Economists Anyway?</vt:lpstr>
      <vt:lpstr>Currency Crisis Models: First Generation (1979)</vt:lpstr>
      <vt:lpstr>Currency Crisis Models: Second Generation (1986)</vt:lpstr>
      <vt:lpstr>Currency Crisis Models</vt:lpstr>
      <vt:lpstr>Currency Crisis Models</vt:lpstr>
      <vt:lpstr>Currency Crisis Models: Third Generation</vt:lpstr>
      <vt:lpstr>The Minsky Model</vt:lpstr>
      <vt:lpstr>The Minsky Model</vt:lpstr>
      <vt:lpstr>Minsky Model:  Three Types of Borrowers</vt:lpstr>
      <vt:lpstr>Minsky Model</vt:lpstr>
      <vt:lpstr>Minsky Model</vt:lpstr>
      <vt:lpstr>Minsky Model</vt:lpstr>
      <vt:lpstr>Minsky Model</vt:lpstr>
      <vt:lpstr>Minsky Model</vt:lpstr>
      <vt:lpstr>Credit Markets 2005-2009</vt:lpstr>
      <vt:lpstr>Credit Markets 2008-09</vt:lpstr>
      <vt:lpstr>How to Avoid Currency Crashes</vt:lpstr>
      <vt:lpstr>Outcomes</vt:lpstr>
      <vt:lpstr>Outcomes</vt:lpstr>
      <vt:lpstr>Outcomes</vt:lpstr>
      <vt:lpstr>BIBLIOGRAPHY</vt:lpstr>
    </vt:vector>
  </TitlesOfParts>
  <Company>SWBTS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Currencies Crash</dc:title>
  <dc:creator>cmitchell</dc:creator>
  <cp:lastModifiedBy>cmitchell</cp:lastModifiedBy>
  <cp:revision>240</cp:revision>
  <dcterms:created xsi:type="dcterms:W3CDTF">2009-04-01T17:26:36Z</dcterms:created>
  <dcterms:modified xsi:type="dcterms:W3CDTF">2012-10-10T20:59:41Z</dcterms:modified>
</cp:coreProperties>
</file>