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9.xml" ContentType="application/vnd.openxmlformats-officedocument.presentationml.notesSlide+xml"/>
  <Override PartName="/ppt/notesSlides/notesSlide12.xml" ContentType="application/vnd.openxmlformats-officedocument.presentationml.notesSlide+xml"/>
  <Override PartName="/ppt/diagrams/layout1.xml" ContentType="application/vnd.openxmlformats-officedocument.drawingml.diagramLayout+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diagrams/data1.xml" ContentType="application/vnd.openxmlformats-officedocument.drawingml.diagramData+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0" r:id="rId1"/>
  </p:sldMasterIdLst>
  <p:notesMasterIdLst>
    <p:notesMasterId r:id="rId51"/>
  </p:notesMasterIdLst>
  <p:sldIdLst>
    <p:sldId id="257" r:id="rId2"/>
    <p:sldId id="288" r:id="rId3"/>
    <p:sldId id="300" r:id="rId4"/>
    <p:sldId id="278" r:id="rId5"/>
    <p:sldId id="264" r:id="rId6"/>
    <p:sldId id="268" r:id="rId7"/>
    <p:sldId id="265" r:id="rId8"/>
    <p:sldId id="266" r:id="rId9"/>
    <p:sldId id="267" r:id="rId10"/>
    <p:sldId id="296" r:id="rId11"/>
    <p:sldId id="297" r:id="rId12"/>
    <p:sldId id="295" r:id="rId13"/>
    <p:sldId id="306" r:id="rId14"/>
    <p:sldId id="302" r:id="rId15"/>
    <p:sldId id="277" r:id="rId16"/>
    <p:sldId id="269" r:id="rId17"/>
    <p:sldId id="270" r:id="rId18"/>
    <p:sldId id="289" r:id="rId19"/>
    <p:sldId id="271" r:id="rId20"/>
    <p:sldId id="276" r:id="rId21"/>
    <p:sldId id="272" r:id="rId22"/>
    <p:sldId id="274" r:id="rId23"/>
    <p:sldId id="275" r:id="rId24"/>
    <p:sldId id="273" r:id="rId25"/>
    <p:sldId id="280" r:id="rId26"/>
    <p:sldId id="279" r:id="rId27"/>
    <p:sldId id="281" r:id="rId28"/>
    <p:sldId id="282" r:id="rId29"/>
    <p:sldId id="283" r:id="rId30"/>
    <p:sldId id="284" r:id="rId31"/>
    <p:sldId id="287" r:id="rId32"/>
    <p:sldId id="285" r:id="rId33"/>
    <p:sldId id="290" r:id="rId34"/>
    <p:sldId id="308" r:id="rId35"/>
    <p:sldId id="309" r:id="rId36"/>
    <p:sldId id="310" r:id="rId37"/>
    <p:sldId id="311" r:id="rId38"/>
    <p:sldId id="312" r:id="rId39"/>
    <p:sldId id="305" r:id="rId40"/>
    <p:sldId id="286" r:id="rId41"/>
    <p:sldId id="291" r:id="rId42"/>
    <p:sldId id="303" r:id="rId43"/>
    <p:sldId id="313" r:id="rId44"/>
    <p:sldId id="294" r:id="rId45"/>
    <p:sldId id="292" r:id="rId46"/>
    <p:sldId id="293" r:id="rId47"/>
    <p:sldId id="298" r:id="rId48"/>
    <p:sldId id="260" r:id="rId49"/>
    <p:sldId id="262" r:id="rId5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3" d="100"/>
          <a:sy n="63" d="100"/>
        </p:scale>
        <p:origin x="-952" y="-6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3AC9005-234A-4F21-9D6C-80FF6366F7CD}"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E002B058-F158-4038-A5F9-477D8C15B05D}">
      <dgm:prSet phldrT="[Text]"/>
      <dgm:spPr/>
      <dgm:t>
        <a:bodyPr/>
        <a:lstStyle/>
        <a:p>
          <a:r>
            <a:rPr lang="en-US" dirty="0" smtClean="0"/>
            <a:t>Morality</a:t>
          </a:r>
          <a:endParaRPr lang="en-US" dirty="0"/>
        </a:p>
      </dgm:t>
    </dgm:pt>
    <dgm:pt modelId="{F7D6208E-544A-4988-A4D1-828EFCDBFB28}" type="parTrans" cxnId="{882900A5-8D36-4217-AFDA-A59FAE80EEF5}">
      <dgm:prSet/>
      <dgm:spPr/>
      <dgm:t>
        <a:bodyPr/>
        <a:lstStyle/>
        <a:p>
          <a:endParaRPr lang="en-US"/>
        </a:p>
      </dgm:t>
    </dgm:pt>
    <dgm:pt modelId="{F45630D1-BE82-414C-8BD6-6CA97A2DCA7B}" type="sibTrans" cxnId="{882900A5-8D36-4217-AFDA-A59FAE80EEF5}">
      <dgm:prSet/>
      <dgm:spPr/>
      <dgm:t>
        <a:bodyPr/>
        <a:lstStyle/>
        <a:p>
          <a:endParaRPr lang="en-US"/>
        </a:p>
      </dgm:t>
    </dgm:pt>
    <dgm:pt modelId="{148A0020-1058-445C-84A1-B88893668D15}">
      <dgm:prSet phldrT="[Text]"/>
      <dgm:spPr/>
      <dgm:t>
        <a:bodyPr/>
        <a:lstStyle/>
        <a:p>
          <a:r>
            <a:rPr lang="en-US" dirty="0" smtClean="0"/>
            <a:t>Politics</a:t>
          </a:r>
          <a:endParaRPr lang="en-US" dirty="0"/>
        </a:p>
      </dgm:t>
    </dgm:pt>
    <dgm:pt modelId="{01B8D317-DB4D-4E43-9ECC-172C33940DC2}" type="parTrans" cxnId="{EAF08920-D668-4B02-A193-80B14C56D34E}">
      <dgm:prSet/>
      <dgm:spPr/>
      <dgm:t>
        <a:bodyPr/>
        <a:lstStyle/>
        <a:p>
          <a:endParaRPr lang="en-US"/>
        </a:p>
      </dgm:t>
    </dgm:pt>
    <dgm:pt modelId="{0740914A-9C31-4178-9597-10D95C70491B}" type="sibTrans" cxnId="{EAF08920-D668-4B02-A193-80B14C56D34E}">
      <dgm:prSet/>
      <dgm:spPr/>
      <dgm:t>
        <a:bodyPr/>
        <a:lstStyle/>
        <a:p>
          <a:endParaRPr lang="en-US"/>
        </a:p>
      </dgm:t>
    </dgm:pt>
    <dgm:pt modelId="{2A2C8375-2A96-49A1-9001-32D49DBA6288}">
      <dgm:prSet phldrT="[Text]"/>
      <dgm:spPr/>
      <dgm:t>
        <a:bodyPr/>
        <a:lstStyle/>
        <a:p>
          <a:r>
            <a:rPr lang="en-US" dirty="0" smtClean="0"/>
            <a:t>Law</a:t>
          </a:r>
          <a:endParaRPr lang="en-US" dirty="0"/>
        </a:p>
      </dgm:t>
    </dgm:pt>
    <dgm:pt modelId="{493F4B98-69CC-42B8-A356-CA88ED21D7A1}" type="parTrans" cxnId="{FAFFB44A-1100-41C2-ABD4-EF3E38DFB476}">
      <dgm:prSet/>
      <dgm:spPr/>
      <dgm:t>
        <a:bodyPr/>
        <a:lstStyle/>
        <a:p>
          <a:endParaRPr lang="en-US"/>
        </a:p>
      </dgm:t>
    </dgm:pt>
    <dgm:pt modelId="{63DB3175-1CFF-431D-A971-0CC10B620C5F}" type="sibTrans" cxnId="{FAFFB44A-1100-41C2-ABD4-EF3E38DFB476}">
      <dgm:prSet/>
      <dgm:spPr/>
      <dgm:t>
        <a:bodyPr/>
        <a:lstStyle/>
        <a:p>
          <a:endParaRPr lang="en-US"/>
        </a:p>
      </dgm:t>
    </dgm:pt>
    <dgm:pt modelId="{99E92DC6-B608-4635-A170-4634F7D7EFFD}">
      <dgm:prSet phldrT="[Text]"/>
      <dgm:spPr/>
      <dgm:t>
        <a:bodyPr/>
        <a:lstStyle/>
        <a:p>
          <a:r>
            <a:rPr lang="en-US" dirty="0" smtClean="0"/>
            <a:t>Economics</a:t>
          </a:r>
          <a:endParaRPr lang="en-US" dirty="0"/>
        </a:p>
      </dgm:t>
    </dgm:pt>
    <dgm:pt modelId="{26C63D74-B6EB-4BE4-A0F2-407BE1AE5F33}" type="parTrans" cxnId="{DEB89888-AE2F-4D67-96BA-879F69AA407A}">
      <dgm:prSet/>
      <dgm:spPr/>
      <dgm:t>
        <a:bodyPr/>
        <a:lstStyle/>
        <a:p>
          <a:endParaRPr lang="en-US"/>
        </a:p>
      </dgm:t>
    </dgm:pt>
    <dgm:pt modelId="{1BA98783-4489-4C52-A1B2-E90800EB299F}" type="sibTrans" cxnId="{DEB89888-AE2F-4D67-96BA-879F69AA407A}">
      <dgm:prSet/>
      <dgm:spPr/>
      <dgm:t>
        <a:bodyPr/>
        <a:lstStyle/>
        <a:p>
          <a:endParaRPr lang="en-US"/>
        </a:p>
      </dgm:t>
    </dgm:pt>
    <dgm:pt modelId="{B2F6CED8-66BC-4125-9DCF-21C24BDDD249}" type="pres">
      <dgm:prSet presAssocID="{03AC9005-234A-4F21-9D6C-80FF6366F7CD}" presName="hierChild1" presStyleCnt="0">
        <dgm:presLayoutVars>
          <dgm:orgChart val="1"/>
          <dgm:chPref val="1"/>
          <dgm:dir/>
          <dgm:animOne val="branch"/>
          <dgm:animLvl val="lvl"/>
          <dgm:resizeHandles/>
        </dgm:presLayoutVars>
      </dgm:prSet>
      <dgm:spPr/>
      <dgm:t>
        <a:bodyPr/>
        <a:lstStyle/>
        <a:p>
          <a:endParaRPr lang="en-US"/>
        </a:p>
      </dgm:t>
    </dgm:pt>
    <dgm:pt modelId="{1A0F542D-9C66-4DC1-B4B3-49CF70A85A51}" type="pres">
      <dgm:prSet presAssocID="{E002B058-F158-4038-A5F9-477D8C15B05D}" presName="hierRoot1" presStyleCnt="0">
        <dgm:presLayoutVars>
          <dgm:hierBranch val="init"/>
        </dgm:presLayoutVars>
      </dgm:prSet>
      <dgm:spPr/>
    </dgm:pt>
    <dgm:pt modelId="{4A39C4C6-B359-430D-BB66-D8EBBB100FAA}" type="pres">
      <dgm:prSet presAssocID="{E002B058-F158-4038-A5F9-477D8C15B05D}" presName="rootComposite1" presStyleCnt="0"/>
      <dgm:spPr/>
    </dgm:pt>
    <dgm:pt modelId="{FB06DF48-87AF-4C44-AA4F-164973EEC1EE}" type="pres">
      <dgm:prSet presAssocID="{E002B058-F158-4038-A5F9-477D8C15B05D}" presName="rootText1" presStyleLbl="node0" presStyleIdx="0" presStyleCnt="1">
        <dgm:presLayoutVars>
          <dgm:chPref val="3"/>
        </dgm:presLayoutVars>
      </dgm:prSet>
      <dgm:spPr/>
      <dgm:t>
        <a:bodyPr/>
        <a:lstStyle/>
        <a:p>
          <a:endParaRPr lang="en-US"/>
        </a:p>
      </dgm:t>
    </dgm:pt>
    <dgm:pt modelId="{EC5859AC-9F96-4086-8D1B-0CD8182B8CF2}" type="pres">
      <dgm:prSet presAssocID="{E002B058-F158-4038-A5F9-477D8C15B05D}" presName="rootConnector1" presStyleLbl="node1" presStyleIdx="0" presStyleCnt="0"/>
      <dgm:spPr/>
      <dgm:t>
        <a:bodyPr/>
        <a:lstStyle/>
        <a:p>
          <a:endParaRPr lang="en-US"/>
        </a:p>
      </dgm:t>
    </dgm:pt>
    <dgm:pt modelId="{156DC036-F3A9-46DA-A4DF-A29EAC9482A1}" type="pres">
      <dgm:prSet presAssocID="{E002B058-F158-4038-A5F9-477D8C15B05D}" presName="hierChild2" presStyleCnt="0"/>
      <dgm:spPr/>
    </dgm:pt>
    <dgm:pt modelId="{2D57044C-11CF-44FE-BAB7-F959975BE580}" type="pres">
      <dgm:prSet presAssocID="{01B8D317-DB4D-4E43-9ECC-172C33940DC2}" presName="Name37" presStyleLbl="parChTrans1D2" presStyleIdx="0" presStyleCnt="3"/>
      <dgm:spPr/>
      <dgm:t>
        <a:bodyPr/>
        <a:lstStyle/>
        <a:p>
          <a:endParaRPr lang="en-US"/>
        </a:p>
      </dgm:t>
    </dgm:pt>
    <dgm:pt modelId="{47FC5070-8D7B-4D44-98A0-174EABC5C3F6}" type="pres">
      <dgm:prSet presAssocID="{148A0020-1058-445C-84A1-B88893668D15}" presName="hierRoot2" presStyleCnt="0">
        <dgm:presLayoutVars>
          <dgm:hierBranch val="init"/>
        </dgm:presLayoutVars>
      </dgm:prSet>
      <dgm:spPr/>
    </dgm:pt>
    <dgm:pt modelId="{83411943-BAF8-4F78-9069-C99B2E451CC7}" type="pres">
      <dgm:prSet presAssocID="{148A0020-1058-445C-84A1-B88893668D15}" presName="rootComposite" presStyleCnt="0"/>
      <dgm:spPr/>
    </dgm:pt>
    <dgm:pt modelId="{71D7D2AF-781D-4899-9B3A-5010AB9012C7}" type="pres">
      <dgm:prSet presAssocID="{148A0020-1058-445C-84A1-B88893668D15}" presName="rootText" presStyleLbl="node2" presStyleIdx="0" presStyleCnt="3">
        <dgm:presLayoutVars>
          <dgm:chPref val="3"/>
        </dgm:presLayoutVars>
      </dgm:prSet>
      <dgm:spPr/>
      <dgm:t>
        <a:bodyPr/>
        <a:lstStyle/>
        <a:p>
          <a:endParaRPr lang="en-US"/>
        </a:p>
      </dgm:t>
    </dgm:pt>
    <dgm:pt modelId="{77134C3D-D5EE-4EAF-8850-3AB1E77B02CC}" type="pres">
      <dgm:prSet presAssocID="{148A0020-1058-445C-84A1-B88893668D15}" presName="rootConnector" presStyleLbl="node2" presStyleIdx="0" presStyleCnt="3"/>
      <dgm:spPr/>
      <dgm:t>
        <a:bodyPr/>
        <a:lstStyle/>
        <a:p>
          <a:endParaRPr lang="en-US"/>
        </a:p>
      </dgm:t>
    </dgm:pt>
    <dgm:pt modelId="{6ACAD802-07F2-4762-A247-3BD94E00DD5C}" type="pres">
      <dgm:prSet presAssocID="{148A0020-1058-445C-84A1-B88893668D15}" presName="hierChild4" presStyleCnt="0"/>
      <dgm:spPr/>
    </dgm:pt>
    <dgm:pt modelId="{84EDC7B7-54C1-4C22-AC05-6463DAE84966}" type="pres">
      <dgm:prSet presAssocID="{148A0020-1058-445C-84A1-B88893668D15}" presName="hierChild5" presStyleCnt="0"/>
      <dgm:spPr/>
    </dgm:pt>
    <dgm:pt modelId="{118ED5D5-8E12-4A82-93BA-2F655494D50D}" type="pres">
      <dgm:prSet presAssocID="{493F4B98-69CC-42B8-A356-CA88ED21D7A1}" presName="Name37" presStyleLbl="parChTrans1D2" presStyleIdx="1" presStyleCnt="3"/>
      <dgm:spPr/>
      <dgm:t>
        <a:bodyPr/>
        <a:lstStyle/>
        <a:p>
          <a:endParaRPr lang="en-US"/>
        </a:p>
      </dgm:t>
    </dgm:pt>
    <dgm:pt modelId="{9B7FB8E2-2A92-429F-A457-347A3B78D83E}" type="pres">
      <dgm:prSet presAssocID="{2A2C8375-2A96-49A1-9001-32D49DBA6288}" presName="hierRoot2" presStyleCnt="0">
        <dgm:presLayoutVars>
          <dgm:hierBranch val="init"/>
        </dgm:presLayoutVars>
      </dgm:prSet>
      <dgm:spPr/>
    </dgm:pt>
    <dgm:pt modelId="{11981018-81DB-4C0B-8D2A-7DADBE064F74}" type="pres">
      <dgm:prSet presAssocID="{2A2C8375-2A96-49A1-9001-32D49DBA6288}" presName="rootComposite" presStyleCnt="0"/>
      <dgm:spPr/>
    </dgm:pt>
    <dgm:pt modelId="{F1160F39-2298-440D-A187-782AFA688215}" type="pres">
      <dgm:prSet presAssocID="{2A2C8375-2A96-49A1-9001-32D49DBA6288}" presName="rootText" presStyleLbl="node2" presStyleIdx="1" presStyleCnt="3">
        <dgm:presLayoutVars>
          <dgm:chPref val="3"/>
        </dgm:presLayoutVars>
      </dgm:prSet>
      <dgm:spPr/>
      <dgm:t>
        <a:bodyPr/>
        <a:lstStyle/>
        <a:p>
          <a:endParaRPr lang="en-US"/>
        </a:p>
      </dgm:t>
    </dgm:pt>
    <dgm:pt modelId="{85FE394A-C93D-455A-A19E-3B34ECD1E7A1}" type="pres">
      <dgm:prSet presAssocID="{2A2C8375-2A96-49A1-9001-32D49DBA6288}" presName="rootConnector" presStyleLbl="node2" presStyleIdx="1" presStyleCnt="3"/>
      <dgm:spPr/>
      <dgm:t>
        <a:bodyPr/>
        <a:lstStyle/>
        <a:p>
          <a:endParaRPr lang="en-US"/>
        </a:p>
      </dgm:t>
    </dgm:pt>
    <dgm:pt modelId="{008D2170-58A0-48B2-8843-B6B3B8496DC3}" type="pres">
      <dgm:prSet presAssocID="{2A2C8375-2A96-49A1-9001-32D49DBA6288}" presName="hierChild4" presStyleCnt="0"/>
      <dgm:spPr/>
    </dgm:pt>
    <dgm:pt modelId="{DDBDB3E9-8866-464A-97F1-09A12A160FA7}" type="pres">
      <dgm:prSet presAssocID="{2A2C8375-2A96-49A1-9001-32D49DBA6288}" presName="hierChild5" presStyleCnt="0"/>
      <dgm:spPr/>
    </dgm:pt>
    <dgm:pt modelId="{7B2BB85F-4041-42B6-89D9-D65EF84C1200}" type="pres">
      <dgm:prSet presAssocID="{26C63D74-B6EB-4BE4-A0F2-407BE1AE5F33}" presName="Name37" presStyleLbl="parChTrans1D2" presStyleIdx="2" presStyleCnt="3"/>
      <dgm:spPr/>
      <dgm:t>
        <a:bodyPr/>
        <a:lstStyle/>
        <a:p>
          <a:endParaRPr lang="en-US"/>
        </a:p>
      </dgm:t>
    </dgm:pt>
    <dgm:pt modelId="{13F7F7BD-98B4-4E95-B075-BB49AFD8A90C}" type="pres">
      <dgm:prSet presAssocID="{99E92DC6-B608-4635-A170-4634F7D7EFFD}" presName="hierRoot2" presStyleCnt="0">
        <dgm:presLayoutVars>
          <dgm:hierBranch val="init"/>
        </dgm:presLayoutVars>
      </dgm:prSet>
      <dgm:spPr/>
    </dgm:pt>
    <dgm:pt modelId="{6C38F29E-A8FA-40F3-A4C4-E131421985CB}" type="pres">
      <dgm:prSet presAssocID="{99E92DC6-B608-4635-A170-4634F7D7EFFD}" presName="rootComposite" presStyleCnt="0"/>
      <dgm:spPr/>
    </dgm:pt>
    <dgm:pt modelId="{7D36BC1C-469D-4100-A6B7-9D6478A7519E}" type="pres">
      <dgm:prSet presAssocID="{99E92DC6-B608-4635-A170-4634F7D7EFFD}" presName="rootText" presStyleLbl="node2" presStyleIdx="2" presStyleCnt="3">
        <dgm:presLayoutVars>
          <dgm:chPref val="3"/>
        </dgm:presLayoutVars>
      </dgm:prSet>
      <dgm:spPr/>
      <dgm:t>
        <a:bodyPr/>
        <a:lstStyle/>
        <a:p>
          <a:endParaRPr lang="en-US"/>
        </a:p>
      </dgm:t>
    </dgm:pt>
    <dgm:pt modelId="{F96951AB-5408-40C2-9B25-B7B5B82BF79C}" type="pres">
      <dgm:prSet presAssocID="{99E92DC6-B608-4635-A170-4634F7D7EFFD}" presName="rootConnector" presStyleLbl="node2" presStyleIdx="2" presStyleCnt="3"/>
      <dgm:spPr/>
      <dgm:t>
        <a:bodyPr/>
        <a:lstStyle/>
        <a:p>
          <a:endParaRPr lang="en-US"/>
        </a:p>
      </dgm:t>
    </dgm:pt>
    <dgm:pt modelId="{66AFF8E7-114B-4061-8A4D-A7061BCA2686}" type="pres">
      <dgm:prSet presAssocID="{99E92DC6-B608-4635-A170-4634F7D7EFFD}" presName="hierChild4" presStyleCnt="0"/>
      <dgm:spPr/>
    </dgm:pt>
    <dgm:pt modelId="{C05ECBA3-A647-4ABF-853F-3F7455CD2881}" type="pres">
      <dgm:prSet presAssocID="{99E92DC6-B608-4635-A170-4634F7D7EFFD}" presName="hierChild5" presStyleCnt="0"/>
      <dgm:spPr/>
    </dgm:pt>
    <dgm:pt modelId="{1B2BF196-EFF7-48DC-94B0-3A3CEF9695D6}" type="pres">
      <dgm:prSet presAssocID="{E002B058-F158-4038-A5F9-477D8C15B05D}" presName="hierChild3" presStyleCnt="0"/>
      <dgm:spPr/>
    </dgm:pt>
  </dgm:ptLst>
  <dgm:cxnLst>
    <dgm:cxn modelId="{A343C2E8-645C-4CA5-B490-6930AA1EF70D}" type="presOf" srcId="{2A2C8375-2A96-49A1-9001-32D49DBA6288}" destId="{85FE394A-C93D-455A-A19E-3B34ECD1E7A1}" srcOrd="1" destOrd="0" presId="urn:microsoft.com/office/officeart/2005/8/layout/orgChart1"/>
    <dgm:cxn modelId="{882900A5-8D36-4217-AFDA-A59FAE80EEF5}" srcId="{03AC9005-234A-4F21-9D6C-80FF6366F7CD}" destId="{E002B058-F158-4038-A5F9-477D8C15B05D}" srcOrd="0" destOrd="0" parTransId="{F7D6208E-544A-4988-A4D1-828EFCDBFB28}" sibTransId="{F45630D1-BE82-414C-8BD6-6CA97A2DCA7B}"/>
    <dgm:cxn modelId="{C15CE5E3-E190-46E8-BF54-85030673D294}" type="presOf" srcId="{99E92DC6-B608-4635-A170-4634F7D7EFFD}" destId="{7D36BC1C-469D-4100-A6B7-9D6478A7519E}" srcOrd="0" destOrd="0" presId="urn:microsoft.com/office/officeart/2005/8/layout/orgChart1"/>
    <dgm:cxn modelId="{FAFFB44A-1100-41C2-ABD4-EF3E38DFB476}" srcId="{E002B058-F158-4038-A5F9-477D8C15B05D}" destId="{2A2C8375-2A96-49A1-9001-32D49DBA6288}" srcOrd="1" destOrd="0" parTransId="{493F4B98-69CC-42B8-A356-CA88ED21D7A1}" sibTransId="{63DB3175-1CFF-431D-A971-0CC10B620C5F}"/>
    <dgm:cxn modelId="{4253C719-0FE9-4ADB-A612-3C1E8CB811D6}" type="presOf" srcId="{E002B058-F158-4038-A5F9-477D8C15B05D}" destId="{EC5859AC-9F96-4086-8D1B-0CD8182B8CF2}" srcOrd="1" destOrd="0" presId="urn:microsoft.com/office/officeart/2005/8/layout/orgChart1"/>
    <dgm:cxn modelId="{9DCE0C47-1854-4ACB-98F6-C2C0FB7976F9}" type="presOf" srcId="{493F4B98-69CC-42B8-A356-CA88ED21D7A1}" destId="{118ED5D5-8E12-4A82-93BA-2F655494D50D}" srcOrd="0" destOrd="0" presId="urn:microsoft.com/office/officeart/2005/8/layout/orgChart1"/>
    <dgm:cxn modelId="{DA71EB62-BC3D-4202-948B-607ED682D152}" type="presOf" srcId="{148A0020-1058-445C-84A1-B88893668D15}" destId="{71D7D2AF-781D-4899-9B3A-5010AB9012C7}" srcOrd="0" destOrd="0" presId="urn:microsoft.com/office/officeart/2005/8/layout/orgChart1"/>
    <dgm:cxn modelId="{BB09F147-73DA-40B9-9E49-3F08734FB96B}" type="presOf" srcId="{2A2C8375-2A96-49A1-9001-32D49DBA6288}" destId="{F1160F39-2298-440D-A187-782AFA688215}" srcOrd="0" destOrd="0" presId="urn:microsoft.com/office/officeart/2005/8/layout/orgChart1"/>
    <dgm:cxn modelId="{519C7B8C-C916-48E8-BC89-CEC7B806B4E7}" type="presOf" srcId="{E002B058-F158-4038-A5F9-477D8C15B05D}" destId="{FB06DF48-87AF-4C44-AA4F-164973EEC1EE}" srcOrd="0" destOrd="0" presId="urn:microsoft.com/office/officeart/2005/8/layout/orgChart1"/>
    <dgm:cxn modelId="{57BD4572-3522-49FA-88DF-EE0D7E8A4082}" type="presOf" srcId="{03AC9005-234A-4F21-9D6C-80FF6366F7CD}" destId="{B2F6CED8-66BC-4125-9DCF-21C24BDDD249}" srcOrd="0" destOrd="0" presId="urn:microsoft.com/office/officeart/2005/8/layout/orgChart1"/>
    <dgm:cxn modelId="{92DF40D0-D884-4CE2-916D-44CA03118FF6}" type="presOf" srcId="{99E92DC6-B608-4635-A170-4634F7D7EFFD}" destId="{F96951AB-5408-40C2-9B25-B7B5B82BF79C}" srcOrd="1" destOrd="0" presId="urn:microsoft.com/office/officeart/2005/8/layout/orgChart1"/>
    <dgm:cxn modelId="{BE792C96-2FCF-4B3C-BCCE-7830A4E3F12C}" type="presOf" srcId="{148A0020-1058-445C-84A1-B88893668D15}" destId="{77134C3D-D5EE-4EAF-8850-3AB1E77B02CC}" srcOrd="1" destOrd="0" presId="urn:microsoft.com/office/officeart/2005/8/layout/orgChart1"/>
    <dgm:cxn modelId="{DEB89888-AE2F-4D67-96BA-879F69AA407A}" srcId="{E002B058-F158-4038-A5F9-477D8C15B05D}" destId="{99E92DC6-B608-4635-A170-4634F7D7EFFD}" srcOrd="2" destOrd="0" parTransId="{26C63D74-B6EB-4BE4-A0F2-407BE1AE5F33}" sibTransId="{1BA98783-4489-4C52-A1B2-E90800EB299F}"/>
    <dgm:cxn modelId="{25978F85-BF98-4ED8-8994-E3BA7CC09A14}" type="presOf" srcId="{26C63D74-B6EB-4BE4-A0F2-407BE1AE5F33}" destId="{7B2BB85F-4041-42B6-89D9-D65EF84C1200}" srcOrd="0" destOrd="0" presId="urn:microsoft.com/office/officeart/2005/8/layout/orgChart1"/>
    <dgm:cxn modelId="{929B168F-406B-4043-98EC-853AA3FEAAD6}" type="presOf" srcId="{01B8D317-DB4D-4E43-9ECC-172C33940DC2}" destId="{2D57044C-11CF-44FE-BAB7-F959975BE580}" srcOrd="0" destOrd="0" presId="urn:microsoft.com/office/officeart/2005/8/layout/orgChart1"/>
    <dgm:cxn modelId="{EAF08920-D668-4B02-A193-80B14C56D34E}" srcId="{E002B058-F158-4038-A5F9-477D8C15B05D}" destId="{148A0020-1058-445C-84A1-B88893668D15}" srcOrd="0" destOrd="0" parTransId="{01B8D317-DB4D-4E43-9ECC-172C33940DC2}" sibTransId="{0740914A-9C31-4178-9597-10D95C70491B}"/>
    <dgm:cxn modelId="{F936127D-475E-46DE-BA8C-AD31F386F572}" type="presParOf" srcId="{B2F6CED8-66BC-4125-9DCF-21C24BDDD249}" destId="{1A0F542D-9C66-4DC1-B4B3-49CF70A85A51}" srcOrd="0" destOrd="0" presId="urn:microsoft.com/office/officeart/2005/8/layout/orgChart1"/>
    <dgm:cxn modelId="{ED122478-F170-462B-B373-27AAA2660D1A}" type="presParOf" srcId="{1A0F542D-9C66-4DC1-B4B3-49CF70A85A51}" destId="{4A39C4C6-B359-430D-BB66-D8EBBB100FAA}" srcOrd="0" destOrd="0" presId="urn:microsoft.com/office/officeart/2005/8/layout/orgChart1"/>
    <dgm:cxn modelId="{3125F607-4541-4B15-AE4E-1A503B9B2C70}" type="presParOf" srcId="{4A39C4C6-B359-430D-BB66-D8EBBB100FAA}" destId="{FB06DF48-87AF-4C44-AA4F-164973EEC1EE}" srcOrd="0" destOrd="0" presId="urn:microsoft.com/office/officeart/2005/8/layout/orgChart1"/>
    <dgm:cxn modelId="{5DC6E4E6-5AF6-4BD6-9EFC-3CDB97893F76}" type="presParOf" srcId="{4A39C4C6-B359-430D-BB66-D8EBBB100FAA}" destId="{EC5859AC-9F96-4086-8D1B-0CD8182B8CF2}" srcOrd="1" destOrd="0" presId="urn:microsoft.com/office/officeart/2005/8/layout/orgChart1"/>
    <dgm:cxn modelId="{32A5DD37-DE75-493A-B51E-26C1400D55D0}" type="presParOf" srcId="{1A0F542D-9C66-4DC1-B4B3-49CF70A85A51}" destId="{156DC036-F3A9-46DA-A4DF-A29EAC9482A1}" srcOrd="1" destOrd="0" presId="urn:microsoft.com/office/officeart/2005/8/layout/orgChart1"/>
    <dgm:cxn modelId="{76DAA65A-6030-4170-BEB6-F49A455161AF}" type="presParOf" srcId="{156DC036-F3A9-46DA-A4DF-A29EAC9482A1}" destId="{2D57044C-11CF-44FE-BAB7-F959975BE580}" srcOrd="0" destOrd="0" presId="urn:microsoft.com/office/officeart/2005/8/layout/orgChart1"/>
    <dgm:cxn modelId="{FDB85D0B-7368-4231-8C9D-D8C042CD4AF7}" type="presParOf" srcId="{156DC036-F3A9-46DA-A4DF-A29EAC9482A1}" destId="{47FC5070-8D7B-4D44-98A0-174EABC5C3F6}" srcOrd="1" destOrd="0" presId="urn:microsoft.com/office/officeart/2005/8/layout/orgChart1"/>
    <dgm:cxn modelId="{DF920459-92E1-44AF-B6F6-B776D9DFC10E}" type="presParOf" srcId="{47FC5070-8D7B-4D44-98A0-174EABC5C3F6}" destId="{83411943-BAF8-4F78-9069-C99B2E451CC7}" srcOrd="0" destOrd="0" presId="urn:microsoft.com/office/officeart/2005/8/layout/orgChart1"/>
    <dgm:cxn modelId="{77EF94BC-A4A1-49C8-B000-833A63589283}" type="presParOf" srcId="{83411943-BAF8-4F78-9069-C99B2E451CC7}" destId="{71D7D2AF-781D-4899-9B3A-5010AB9012C7}" srcOrd="0" destOrd="0" presId="urn:microsoft.com/office/officeart/2005/8/layout/orgChart1"/>
    <dgm:cxn modelId="{CB65F81D-530A-405A-A3C8-A1F48CC75546}" type="presParOf" srcId="{83411943-BAF8-4F78-9069-C99B2E451CC7}" destId="{77134C3D-D5EE-4EAF-8850-3AB1E77B02CC}" srcOrd="1" destOrd="0" presId="urn:microsoft.com/office/officeart/2005/8/layout/orgChart1"/>
    <dgm:cxn modelId="{D43A0D6C-2E09-43B4-A4E7-101852C860B8}" type="presParOf" srcId="{47FC5070-8D7B-4D44-98A0-174EABC5C3F6}" destId="{6ACAD802-07F2-4762-A247-3BD94E00DD5C}" srcOrd="1" destOrd="0" presId="urn:microsoft.com/office/officeart/2005/8/layout/orgChart1"/>
    <dgm:cxn modelId="{C7614FE7-24DD-4EF5-98BD-4DA73BE18D97}" type="presParOf" srcId="{47FC5070-8D7B-4D44-98A0-174EABC5C3F6}" destId="{84EDC7B7-54C1-4C22-AC05-6463DAE84966}" srcOrd="2" destOrd="0" presId="urn:microsoft.com/office/officeart/2005/8/layout/orgChart1"/>
    <dgm:cxn modelId="{2FF4260D-5069-419C-9829-FCD26276D196}" type="presParOf" srcId="{156DC036-F3A9-46DA-A4DF-A29EAC9482A1}" destId="{118ED5D5-8E12-4A82-93BA-2F655494D50D}" srcOrd="2" destOrd="0" presId="urn:microsoft.com/office/officeart/2005/8/layout/orgChart1"/>
    <dgm:cxn modelId="{CE411AE9-8430-4546-A3F1-8966D0BE435B}" type="presParOf" srcId="{156DC036-F3A9-46DA-A4DF-A29EAC9482A1}" destId="{9B7FB8E2-2A92-429F-A457-347A3B78D83E}" srcOrd="3" destOrd="0" presId="urn:microsoft.com/office/officeart/2005/8/layout/orgChart1"/>
    <dgm:cxn modelId="{55794B61-5392-4773-830D-29FB119EA946}" type="presParOf" srcId="{9B7FB8E2-2A92-429F-A457-347A3B78D83E}" destId="{11981018-81DB-4C0B-8D2A-7DADBE064F74}" srcOrd="0" destOrd="0" presId="urn:microsoft.com/office/officeart/2005/8/layout/orgChart1"/>
    <dgm:cxn modelId="{8C840964-8FD8-413C-A0FA-0048724BB218}" type="presParOf" srcId="{11981018-81DB-4C0B-8D2A-7DADBE064F74}" destId="{F1160F39-2298-440D-A187-782AFA688215}" srcOrd="0" destOrd="0" presId="urn:microsoft.com/office/officeart/2005/8/layout/orgChart1"/>
    <dgm:cxn modelId="{809C778E-ADF8-42F2-A8BF-30A4C0C214AA}" type="presParOf" srcId="{11981018-81DB-4C0B-8D2A-7DADBE064F74}" destId="{85FE394A-C93D-455A-A19E-3B34ECD1E7A1}" srcOrd="1" destOrd="0" presId="urn:microsoft.com/office/officeart/2005/8/layout/orgChart1"/>
    <dgm:cxn modelId="{299296B5-D88E-44DA-AFBC-5F7A475B659C}" type="presParOf" srcId="{9B7FB8E2-2A92-429F-A457-347A3B78D83E}" destId="{008D2170-58A0-48B2-8843-B6B3B8496DC3}" srcOrd="1" destOrd="0" presId="urn:microsoft.com/office/officeart/2005/8/layout/orgChart1"/>
    <dgm:cxn modelId="{47A74792-EEAC-40C5-8E01-359310CE9FF7}" type="presParOf" srcId="{9B7FB8E2-2A92-429F-A457-347A3B78D83E}" destId="{DDBDB3E9-8866-464A-97F1-09A12A160FA7}" srcOrd="2" destOrd="0" presId="urn:microsoft.com/office/officeart/2005/8/layout/orgChart1"/>
    <dgm:cxn modelId="{66BF15B0-9EEC-457F-9A02-1CE0DE67C064}" type="presParOf" srcId="{156DC036-F3A9-46DA-A4DF-A29EAC9482A1}" destId="{7B2BB85F-4041-42B6-89D9-D65EF84C1200}" srcOrd="4" destOrd="0" presId="urn:microsoft.com/office/officeart/2005/8/layout/orgChart1"/>
    <dgm:cxn modelId="{DC5FCCFD-29CB-41B9-A87B-BDA9D3197D5D}" type="presParOf" srcId="{156DC036-F3A9-46DA-A4DF-A29EAC9482A1}" destId="{13F7F7BD-98B4-4E95-B075-BB49AFD8A90C}" srcOrd="5" destOrd="0" presId="urn:microsoft.com/office/officeart/2005/8/layout/orgChart1"/>
    <dgm:cxn modelId="{DDFDFF17-1314-4790-823A-FEDA7B44B02B}" type="presParOf" srcId="{13F7F7BD-98B4-4E95-B075-BB49AFD8A90C}" destId="{6C38F29E-A8FA-40F3-A4C4-E131421985CB}" srcOrd="0" destOrd="0" presId="urn:microsoft.com/office/officeart/2005/8/layout/orgChart1"/>
    <dgm:cxn modelId="{19215D0D-1169-416C-A254-D693536787AB}" type="presParOf" srcId="{6C38F29E-A8FA-40F3-A4C4-E131421985CB}" destId="{7D36BC1C-469D-4100-A6B7-9D6478A7519E}" srcOrd="0" destOrd="0" presId="urn:microsoft.com/office/officeart/2005/8/layout/orgChart1"/>
    <dgm:cxn modelId="{FA33A83F-B1E9-4ACD-9A28-DCE466BE188A}" type="presParOf" srcId="{6C38F29E-A8FA-40F3-A4C4-E131421985CB}" destId="{F96951AB-5408-40C2-9B25-B7B5B82BF79C}" srcOrd="1" destOrd="0" presId="urn:microsoft.com/office/officeart/2005/8/layout/orgChart1"/>
    <dgm:cxn modelId="{583A6C9D-1687-4654-B4F8-1A157C5C299D}" type="presParOf" srcId="{13F7F7BD-98B4-4E95-B075-BB49AFD8A90C}" destId="{66AFF8E7-114B-4061-8A4D-A7061BCA2686}" srcOrd="1" destOrd="0" presId="urn:microsoft.com/office/officeart/2005/8/layout/orgChart1"/>
    <dgm:cxn modelId="{F4EB2255-E43D-4407-BC82-EED722592986}" type="presParOf" srcId="{13F7F7BD-98B4-4E95-B075-BB49AFD8A90C}" destId="{C05ECBA3-A647-4ABF-853F-3F7455CD2881}" srcOrd="2" destOrd="0" presId="urn:microsoft.com/office/officeart/2005/8/layout/orgChart1"/>
    <dgm:cxn modelId="{63532949-03F4-4E74-81E6-04F80A2DAFCF}" type="presParOf" srcId="{1A0F542D-9C66-4DC1-B4B3-49CF70A85A51}" destId="{1B2BF196-EFF7-48DC-94B0-3A3CEF9695D6}" srcOrd="2" destOrd="0" presId="urn:microsoft.com/office/officeart/2005/8/layout/orgChar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F7F0219-9EDC-4C09-9C33-1FAAB811382E}" type="datetimeFigureOut">
              <a:rPr lang="en-US" smtClean="0"/>
              <a:pPr/>
              <a:t>1/10/2013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5CE3A68-323C-4408-A59F-6B12DA417C75}"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C698EA6F-610A-40DF-9096-247B92C350E6}" type="slidenum">
              <a:rPr lang="es-ES"/>
              <a:pPr/>
              <a:t>1</a:t>
            </a:fld>
            <a:endParaRPr lang="es-ES"/>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Loss of land: destitution, no way to care for self. Enslaved for own preservation- owner must provide (Exod 21:5-6, 10; also 20:10-</a:t>
            </a:r>
            <a:r>
              <a:rPr lang="en-US" baseline="0" dirty="0" smtClean="0"/>
              <a:t> </a:t>
            </a:r>
            <a:r>
              <a:rPr lang="en-US" baseline="0" dirty="0" err="1" smtClean="0"/>
              <a:t>sabbath</a:t>
            </a:r>
            <a:r>
              <a:rPr lang="en-US" baseline="0" dirty="0" smtClean="0"/>
              <a:t> for all</a:t>
            </a:r>
            <a:r>
              <a:rPr lang="en-US" dirty="0" smtClean="0"/>
              <a:t>).</a:t>
            </a:r>
          </a:p>
          <a:p>
            <a:r>
              <a:rPr lang="en-US" dirty="0" smtClean="0"/>
              <a:t>Workers- labor intensive; no social security/retirement: retirement is in children</a:t>
            </a:r>
          </a:p>
          <a:p>
            <a:r>
              <a:rPr lang="en-US" dirty="0" smtClean="0"/>
              <a:t>Daughter- Read from Women paper</a:t>
            </a:r>
            <a:endParaRPr lang="en-US" dirty="0"/>
          </a:p>
        </p:txBody>
      </p:sp>
      <p:sp>
        <p:nvSpPr>
          <p:cNvPr id="4" name="Slide Number Placeholder 3"/>
          <p:cNvSpPr>
            <a:spLocks noGrp="1"/>
          </p:cNvSpPr>
          <p:nvPr>
            <p:ph type="sldNum" sz="quarter" idx="10"/>
          </p:nvPr>
        </p:nvSpPr>
        <p:spPr/>
        <p:txBody>
          <a:bodyPr/>
          <a:lstStyle/>
          <a:p>
            <a:fld id="{2A54BD06-70A7-49F6-B75A-BF0785FA620F}" type="slidenum">
              <a:rPr lang="en-US" smtClean="0"/>
              <a:pPr/>
              <a:t>39</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Loss of land: destitution, no way to care for self. Enslaved for own preservation- owner must provide (Exod 21:5-6, 10; also 20:10-</a:t>
            </a:r>
            <a:r>
              <a:rPr lang="en-US" baseline="0" dirty="0" smtClean="0"/>
              <a:t> </a:t>
            </a:r>
            <a:r>
              <a:rPr lang="en-US" baseline="0" dirty="0" err="1" smtClean="0"/>
              <a:t>sabbath</a:t>
            </a:r>
            <a:r>
              <a:rPr lang="en-US" baseline="0" dirty="0" smtClean="0"/>
              <a:t> for all</a:t>
            </a:r>
            <a:r>
              <a:rPr lang="en-US" dirty="0" smtClean="0"/>
              <a:t>).</a:t>
            </a:r>
          </a:p>
          <a:p>
            <a:r>
              <a:rPr lang="en-US" dirty="0" smtClean="0"/>
              <a:t>Workers- labor intensive; no social security/retirement: retirement is in children</a:t>
            </a:r>
          </a:p>
          <a:p>
            <a:r>
              <a:rPr lang="en-US" dirty="0" smtClean="0"/>
              <a:t>Daughter- Read from Women paper</a:t>
            </a:r>
            <a:endParaRPr lang="en-US" dirty="0"/>
          </a:p>
        </p:txBody>
      </p:sp>
      <p:sp>
        <p:nvSpPr>
          <p:cNvPr id="4" name="Slide Number Placeholder 3"/>
          <p:cNvSpPr>
            <a:spLocks noGrp="1"/>
          </p:cNvSpPr>
          <p:nvPr>
            <p:ph type="sldNum" sz="quarter" idx="10"/>
          </p:nvPr>
        </p:nvSpPr>
        <p:spPr/>
        <p:txBody>
          <a:bodyPr/>
          <a:lstStyle/>
          <a:p>
            <a:fld id="{2A54BD06-70A7-49F6-B75A-BF0785FA620F}" type="slidenum">
              <a:rPr lang="en-US" smtClean="0"/>
              <a:pPr/>
              <a:t>43</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C698EA6F-610A-40DF-9096-247B92C350E6}" type="slidenum">
              <a:rPr lang="es-ES"/>
              <a:pPr/>
              <a:t>48</a:t>
            </a:fld>
            <a:endParaRPr lang="es-ES"/>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EADF3F6F-F715-4418-8B81-DCD1CDF57AA2}" type="slidenum">
              <a:rPr lang="es-ES"/>
              <a:pPr/>
              <a:t>49</a:t>
            </a:fld>
            <a:endParaRPr lang="es-ES"/>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EADF3F6F-F715-4418-8B81-DCD1CDF57AA2}" type="slidenum">
              <a:rPr lang="es-ES"/>
              <a:pPr/>
              <a:t>4</a:t>
            </a:fld>
            <a:endParaRPr lang="es-ES"/>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EADF3F6F-F715-4418-8B81-DCD1CDF57AA2}" type="slidenum">
              <a:rPr lang="es-ES"/>
              <a:pPr/>
              <a:t>15</a:t>
            </a:fld>
            <a:endParaRPr lang="es-ES"/>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EADF3F6F-F715-4418-8B81-DCD1CDF57AA2}" type="slidenum">
              <a:rPr lang="es-ES"/>
              <a:pPr/>
              <a:t>20</a:t>
            </a:fld>
            <a:endParaRPr lang="es-ES"/>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EADF3F6F-F715-4418-8B81-DCD1CDF57AA2}" type="slidenum">
              <a:rPr lang="es-ES"/>
              <a:pPr/>
              <a:t>25</a:t>
            </a:fld>
            <a:endParaRPr lang="es-ES"/>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EADF3F6F-F715-4418-8B81-DCD1CDF57AA2}" type="slidenum">
              <a:rPr lang="es-ES"/>
              <a:pPr/>
              <a:t>33</a:t>
            </a:fld>
            <a:endParaRPr lang="es-ES"/>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creates, and thus could be said to own everything</a:t>
            </a:r>
            <a:endParaRPr lang="en-US" dirty="0"/>
          </a:p>
        </p:txBody>
      </p:sp>
      <p:sp>
        <p:nvSpPr>
          <p:cNvPr id="4" name="Slide Number Placeholder 3"/>
          <p:cNvSpPr>
            <a:spLocks noGrp="1"/>
          </p:cNvSpPr>
          <p:nvPr>
            <p:ph type="sldNum" sz="quarter" idx="10"/>
          </p:nvPr>
        </p:nvSpPr>
        <p:spPr/>
        <p:txBody>
          <a:bodyPr/>
          <a:lstStyle/>
          <a:p>
            <a:fld id="{2A54BD06-70A7-49F6-B75A-BF0785FA620F}" type="slidenum">
              <a:rPr lang="en-US" smtClean="0"/>
              <a:pPr/>
              <a:t>34</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3- Jubilee Year: vv. 15ff</a:t>
            </a:r>
            <a:endParaRPr lang="en-US" dirty="0"/>
          </a:p>
        </p:txBody>
      </p:sp>
      <p:sp>
        <p:nvSpPr>
          <p:cNvPr id="4" name="Slide Number Placeholder 3"/>
          <p:cNvSpPr>
            <a:spLocks noGrp="1"/>
          </p:cNvSpPr>
          <p:nvPr>
            <p:ph type="sldNum" sz="quarter" idx="10"/>
          </p:nvPr>
        </p:nvSpPr>
        <p:spPr/>
        <p:txBody>
          <a:bodyPr/>
          <a:lstStyle/>
          <a:p>
            <a:fld id="{2A54BD06-70A7-49F6-B75A-BF0785FA620F}" type="slidenum">
              <a:rPr lang="en-US" smtClean="0"/>
              <a:pPr/>
              <a:t>37</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Marx- Class struggle, us vs. them; conflict</a:t>
            </a:r>
            <a:endParaRPr lang="en-US" dirty="0"/>
          </a:p>
        </p:txBody>
      </p:sp>
      <p:sp>
        <p:nvSpPr>
          <p:cNvPr id="4" name="Slide Number Placeholder 3"/>
          <p:cNvSpPr>
            <a:spLocks noGrp="1"/>
          </p:cNvSpPr>
          <p:nvPr>
            <p:ph type="sldNum" sz="quarter" idx="10"/>
          </p:nvPr>
        </p:nvSpPr>
        <p:spPr/>
        <p:txBody>
          <a:bodyPr/>
          <a:lstStyle/>
          <a:p>
            <a:fld id="{2A54BD06-70A7-49F6-B75A-BF0785FA620F}" type="slidenum">
              <a:rPr lang="en-US" smtClean="0"/>
              <a:pPr/>
              <a:t>38</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E639B3D8-6EB2-485A-9C33-DBD7060934F1}" type="datetimeFigureOut">
              <a:rPr lang="en-US" smtClean="0"/>
              <a:pPr/>
              <a:t>1/10/2013</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D573B1AC-0531-499F-909F-A5653CAB18A9}" type="slidenum">
              <a:rPr lang="en-US" smtClean="0"/>
              <a:pPr/>
              <a:t>‹#›</a:t>
            </a:fld>
            <a:endParaRPr lang="en-US"/>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639B3D8-6EB2-485A-9C33-DBD7060934F1}" type="datetimeFigureOut">
              <a:rPr lang="en-US" smtClean="0"/>
              <a:pPr/>
              <a:t>1/10/2013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3B1AC-0531-499F-909F-A5653CAB18A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639B3D8-6EB2-485A-9C33-DBD7060934F1}" type="datetimeFigureOut">
              <a:rPr lang="en-US" smtClean="0"/>
              <a:pPr/>
              <a:t>1/10/2013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3B1AC-0531-499F-909F-A5653CAB18A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E639B3D8-6EB2-485A-9C33-DBD7060934F1}" type="datetimeFigureOut">
              <a:rPr lang="en-US" smtClean="0"/>
              <a:pPr/>
              <a:t>1/10/2013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3B1AC-0531-499F-909F-A5653CAB18A9}" type="slidenum">
              <a:rPr lang="en-US" smtClean="0"/>
              <a:pPr/>
              <a:t>‹#›</a:t>
            </a:fld>
            <a:endParaRPr lang="en-US"/>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E639B3D8-6EB2-485A-9C33-DBD7060934F1}" type="datetimeFigureOut">
              <a:rPr lang="en-US" smtClean="0"/>
              <a:pPr/>
              <a:t>1/10/2013</a:t>
            </a:fld>
            <a:endParaRPr lang="en-US"/>
          </a:p>
        </p:txBody>
      </p:sp>
      <p:sp>
        <p:nvSpPr>
          <p:cNvPr id="5" name="Footer Placeholder 4"/>
          <p:cNvSpPr>
            <a:spLocks noGrp="1"/>
          </p:cNvSpPr>
          <p:nvPr>
            <p:ph type="ftr" sz="quarter" idx="11"/>
          </p:nvPr>
        </p:nvSpPr>
        <p:spPr>
          <a:xfrm>
            <a:off x="800100" y="6172200"/>
            <a:ext cx="4000500" cy="457200"/>
          </a:xfrm>
        </p:spPr>
        <p:txBody>
          <a:bodyPr/>
          <a:lstStyle/>
          <a:p>
            <a:endParaRPr lang="en-US"/>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D573B1AC-0531-499F-909F-A5653CAB18A9}"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E639B3D8-6EB2-485A-9C33-DBD7060934F1}" type="datetimeFigureOut">
              <a:rPr lang="en-US" smtClean="0"/>
              <a:pPr/>
              <a:t>1/10/2013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3B1AC-0531-499F-909F-A5653CAB18A9}" type="slidenum">
              <a:rPr lang="en-US" smtClean="0"/>
              <a:pPr/>
              <a:t>‹#›</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E639B3D8-6EB2-485A-9C33-DBD7060934F1}" type="datetimeFigureOut">
              <a:rPr lang="en-US" smtClean="0"/>
              <a:pPr/>
              <a:t>1/10/2013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73B1AC-0531-499F-909F-A5653CAB18A9}" type="slidenum">
              <a:rPr lang="en-US" smtClean="0"/>
              <a:pPr/>
              <a:t>‹#›</a:t>
            </a:fld>
            <a:endParaRPr 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E639B3D8-6EB2-485A-9C33-DBD7060934F1}" type="datetimeFigureOut">
              <a:rPr lang="en-US" smtClean="0"/>
              <a:pPr/>
              <a:t>1/10/2013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73B1AC-0531-499F-909F-A5653CAB18A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39B3D8-6EB2-485A-9C33-DBD7060934F1}" type="datetimeFigureOut">
              <a:rPr lang="en-US" smtClean="0"/>
              <a:pPr/>
              <a:t>1/10/2013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73B1AC-0531-499F-909F-A5653CAB18A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E639B3D8-6EB2-485A-9C33-DBD7060934F1}" type="datetimeFigureOut">
              <a:rPr lang="en-US" smtClean="0"/>
              <a:pPr/>
              <a:t>1/10/2013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3B1AC-0531-499F-909F-A5653CAB18A9}" type="slidenum">
              <a:rPr lang="en-US" smtClean="0"/>
              <a:pPr/>
              <a:t>‹#›</a:t>
            </a:fld>
            <a:endParaRPr 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E639B3D8-6EB2-485A-9C33-DBD7060934F1}" type="datetimeFigureOut">
              <a:rPr lang="en-US" smtClean="0"/>
              <a:pPr/>
              <a:t>1/10/2013</a:t>
            </a:fld>
            <a:endParaRPr lang="en-US"/>
          </a:p>
        </p:txBody>
      </p:sp>
      <p:sp>
        <p:nvSpPr>
          <p:cNvPr id="6" name="Footer Placeholder 5"/>
          <p:cNvSpPr>
            <a:spLocks noGrp="1"/>
          </p:cNvSpPr>
          <p:nvPr>
            <p:ph type="ftr" sz="quarter" idx="11"/>
          </p:nvPr>
        </p:nvSpPr>
        <p:spPr>
          <a:xfrm>
            <a:off x="914400" y="6172200"/>
            <a:ext cx="3886200" cy="457200"/>
          </a:xfrm>
        </p:spPr>
        <p:txBody>
          <a:bodyPr/>
          <a:lstStyle/>
          <a:p>
            <a:endParaRPr lang="en-US"/>
          </a:p>
        </p:txBody>
      </p:sp>
      <p:sp>
        <p:nvSpPr>
          <p:cNvPr id="7" name="Slide Number Placeholder 6"/>
          <p:cNvSpPr>
            <a:spLocks noGrp="1"/>
          </p:cNvSpPr>
          <p:nvPr>
            <p:ph type="sldNum" sz="quarter" idx="12"/>
          </p:nvPr>
        </p:nvSpPr>
        <p:spPr>
          <a:xfrm>
            <a:off x="146304" y="6208776"/>
            <a:ext cx="457200" cy="457200"/>
          </a:xfrm>
        </p:spPr>
        <p:txBody>
          <a:bodyPr/>
          <a:lstStyle/>
          <a:p>
            <a:fld id="{D573B1AC-0531-499F-909F-A5653CAB18A9}" type="slidenum">
              <a:rPr lang="en-US" smtClean="0"/>
              <a:pPr/>
              <a:t>‹#›</a:t>
            </a:fld>
            <a:endParaRPr lang="en-US"/>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E639B3D8-6EB2-485A-9C33-DBD7060934F1}" type="datetimeFigureOut">
              <a:rPr lang="en-US" smtClean="0"/>
              <a:pPr/>
              <a:t>1/10/2013</a:t>
            </a:fld>
            <a:endParaRPr lang="en-US"/>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D573B1AC-0531-499F-909F-A5653CAB18A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image" Target="../media/image6.jpeg"/></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image" Target="../media/image6.jpeg"/></Relationships>
</file>

<file path=ppt/slides/_rels/slide2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image" Target="../media/image6.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image" Target="../media/image6.jpe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image" Target="../media/image6.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4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40" descr="S3010018"/>
          <p:cNvPicPr>
            <a:picLocks noChangeAspect="1" noChangeArrowheads="1"/>
          </p:cNvPicPr>
          <p:nvPr/>
        </p:nvPicPr>
        <p:blipFill>
          <a:blip r:embed="rId3" cstate="print"/>
          <a:srcRect/>
          <a:stretch>
            <a:fillRect/>
          </a:stretch>
        </p:blipFill>
        <p:spPr bwMode="auto">
          <a:xfrm>
            <a:off x="685800" y="838200"/>
            <a:ext cx="7772400" cy="5829300"/>
          </a:xfrm>
          <a:prstGeom prst="rect">
            <a:avLst/>
          </a:prstGeom>
          <a:noFill/>
          <a:ln w="9525">
            <a:noFill/>
            <a:miter lim="800000"/>
            <a:headEnd/>
            <a:tailEnd/>
          </a:ln>
        </p:spPr>
      </p:pic>
      <p:sp>
        <p:nvSpPr>
          <p:cNvPr id="3089" name="Rectangle 17"/>
          <p:cNvSpPr>
            <a:spLocks noGrp="1" noChangeArrowheads="1"/>
          </p:cNvSpPr>
          <p:nvPr>
            <p:ph type="subTitle" idx="1"/>
          </p:nvPr>
        </p:nvSpPr>
        <p:spPr>
          <a:xfrm>
            <a:off x="1676400" y="2209800"/>
            <a:ext cx="5791200" cy="1981200"/>
          </a:xfrm>
        </p:spPr>
        <p:txBody>
          <a:bodyPr>
            <a:normAutofit fontScale="92500" lnSpcReduction="10000"/>
          </a:bodyPr>
          <a:lstStyle/>
          <a:p>
            <a:pPr eaLnBrk="1" hangingPunct="1">
              <a:lnSpc>
                <a:spcPct val="80000"/>
              </a:lnSpc>
              <a:defRPr/>
            </a:pPr>
            <a:endParaRPr lang="es-ES_tradnl" sz="2400" b="1" dirty="0" smtClean="0">
              <a:solidFill>
                <a:srgbClr val="800000"/>
              </a:solidFill>
              <a:effectLst>
                <a:outerShdw blurRad="38100" dist="38100" dir="2700000" algn="tl">
                  <a:srgbClr val="000000"/>
                </a:outerShdw>
              </a:effectLst>
              <a:latin typeface="Papyrus" pitchFamily="66" charset="0"/>
            </a:endParaRPr>
          </a:p>
          <a:p>
            <a:pPr eaLnBrk="1" hangingPunct="1">
              <a:lnSpc>
                <a:spcPct val="80000"/>
              </a:lnSpc>
              <a:defRPr/>
            </a:pPr>
            <a:endParaRPr lang="es-ES_tradnl" sz="2400" b="1" dirty="0" smtClean="0">
              <a:solidFill>
                <a:srgbClr val="800000"/>
              </a:solidFill>
              <a:effectLst>
                <a:outerShdw blurRad="38100" dist="38100" dir="2700000" algn="tl">
                  <a:srgbClr val="000000"/>
                </a:outerShdw>
              </a:effectLst>
              <a:latin typeface="Papyrus" pitchFamily="66" charset="0"/>
            </a:endParaRPr>
          </a:p>
          <a:p>
            <a:pPr eaLnBrk="1" hangingPunct="1">
              <a:lnSpc>
                <a:spcPct val="80000"/>
              </a:lnSpc>
              <a:defRPr/>
            </a:pPr>
            <a:r>
              <a:rPr lang="es-ES_tradnl" sz="6000" b="1" dirty="0" smtClean="0">
                <a:solidFill>
                  <a:srgbClr val="800000"/>
                </a:solidFill>
                <a:effectLst>
                  <a:outerShdw blurRad="38100" dist="38100" dir="2700000" algn="tl">
                    <a:srgbClr val="000000"/>
                  </a:outerShdw>
                </a:effectLst>
                <a:latin typeface="Franklin Gothic Heavy" pitchFamily="34" charset="0"/>
              </a:rPr>
              <a:t>A </a:t>
            </a:r>
            <a:r>
              <a:rPr lang="es-ES_tradnl" sz="6000" b="1" dirty="0" err="1" smtClean="0">
                <a:solidFill>
                  <a:srgbClr val="800000"/>
                </a:solidFill>
                <a:effectLst>
                  <a:outerShdw blurRad="38100" dist="38100" dir="2700000" algn="tl">
                    <a:srgbClr val="000000"/>
                  </a:outerShdw>
                </a:effectLst>
                <a:latin typeface="Franklin Gothic Heavy" pitchFamily="34" charset="0"/>
              </a:rPr>
              <a:t>Biblical</a:t>
            </a:r>
            <a:r>
              <a:rPr lang="es-ES_tradnl" sz="6000" b="1" dirty="0" smtClean="0">
                <a:solidFill>
                  <a:srgbClr val="800000"/>
                </a:solidFill>
                <a:effectLst>
                  <a:outerShdw blurRad="38100" dist="38100" dir="2700000" algn="tl">
                    <a:srgbClr val="000000"/>
                  </a:outerShdw>
                </a:effectLst>
                <a:latin typeface="Franklin Gothic Heavy" pitchFamily="34" charset="0"/>
              </a:rPr>
              <a:t> View of </a:t>
            </a:r>
            <a:r>
              <a:rPr lang="es-ES_tradnl" sz="6000" b="1" dirty="0" err="1" smtClean="0">
                <a:solidFill>
                  <a:srgbClr val="800000"/>
                </a:solidFill>
                <a:effectLst>
                  <a:outerShdw blurRad="38100" dist="38100" dir="2700000" algn="tl">
                    <a:srgbClr val="000000"/>
                  </a:outerShdw>
                </a:effectLst>
                <a:latin typeface="Franklin Gothic Heavy" pitchFamily="34" charset="0"/>
              </a:rPr>
              <a:t>Economics</a:t>
            </a:r>
            <a:endParaRPr lang="es-ES_tradnl" sz="6000" b="1" dirty="0" smtClean="0">
              <a:solidFill>
                <a:srgbClr val="800000"/>
              </a:solidFill>
              <a:effectLst>
                <a:outerShdw blurRad="38100" dist="38100" dir="2700000" algn="tl">
                  <a:srgbClr val="000000"/>
                </a:outerShdw>
              </a:effectLst>
              <a:latin typeface="Franklin Gothic Heavy" pitchFamily="34" charset="0"/>
            </a:endParaRPr>
          </a:p>
          <a:p>
            <a:pPr eaLnBrk="1" hangingPunct="1">
              <a:lnSpc>
                <a:spcPct val="80000"/>
              </a:lnSpc>
              <a:defRPr/>
            </a:pPr>
            <a:endParaRPr lang="es-VE" sz="4800" b="1" dirty="0" smtClean="0">
              <a:solidFill>
                <a:srgbClr val="800000"/>
              </a:solidFill>
              <a:effectLst>
                <a:outerShdw blurRad="38100" dist="38100" dir="2700000" algn="tl">
                  <a:srgbClr val="000000"/>
                </a:outerShdw>
              </a:effectLst>
              <a:latin typeface="Papyrus" pitchFamily="66" charset="0"/>
            </a:endParaRPr>
          </a:p>
        </p:txBody>
      </p:sp>
      <p:sp>
        <p:nvSpPr>
          <p:cNvPr id="7172" name="Text Box 20"/>
          <p:cNvSpPr txBox="1">
            <a:spLocks noChangeArrowheads="1"/>
          </p:cNvSpPr>
          <p:nvPr/>
        </p:nvSpPr>
        <p:spPr bwMode="auto">
          <a:xfrm>
            <a:off x="0" y="228600"/>
            <a:ext cx="3505200" cy="336550"/>
          </a:xfrm>
          <a:prstGeom prst="rect">
            <a:avLst/>
          </a:prstGeom>
          <a:noFill/>
          <a:ln w="9525">
            <a:noFill/>
            <a:miter lim="800000"/>
            <a:headEnd/>
            <a:tailEnd/>
          </a:ln>
        </p:spPr>
        <p:txBody>
          <a:bodyPr>
            <a:spAutoFit/>
          </a:bodyPr>
          <a:lstStyle/>
          <a:p>
            <a:pPr>
              <a:spcBef>
                <a:spcPct val="50000"/>
              </a:spcBef>
              <a:buFontTx/>
              <a:buNone/>
            </a:pPr>
            <a:r>
              <a:rPr lang="es-ES_tradnl" sz="1600" b="0" u="none">
                <a:solidFill>
                  <a:schemeClr val="bg1"/>
                </a:solidFill>
              </a:rPr>
              <a:t>Comunicación y Gerencia</a:t>
            </a:r>
            <a:endParaRPr lang="es-VE" sz="1600" b="0" u="none">
              <a:solidFill>
                <a:schemeClr val="bg1"/>
              </a:solidFill>
            </a:endParaRPr>
          </a:p>
        </p:txBody>
      </p:sp>
      <p:sp>
        <p:nvSpPr>
          <p:cNvPr id="7173" name="Rectangle 22"/>
          <p:cNvSpPr>
            <a:spLocks noChangeArrowheads="1"/>
          </p:cNvSpPr>
          <p:nvPr/>
        </p:nvSpPr>
        <p:spPr bwMode="auto">
          <a:xfrm rot="5400000">
            <a:off x="4305300" y="-4305300"/>
            <a:ext cx="533400" cy="9144000"/>
          </a:xfrm>
          <a:prstGeom prst="rect">
            <a:avLst/>
          </a:prstGeom>
          <a:blipFill dpi="0" rotWithShape="1">
            <a:blip r:embed="rId4" cstate="print"/>
            <a:srcRect/>
            <a:tile tx="0" ty="0" sx="100000" sy="100000" flip="none" algn="tl"/>
          </a:blipFill>
          <a:ln w="9525">
            <a:solidFill>
              <a:schemeClr val="tx1"/>
            </a:solidFill>
            <a:miter lim="800000"/>
            <a:headEnd/>
            <a:tailEnd/>
          </a:ln>
        </p:spPr>
        <p:txBody>
          <a:bodyPr wrap="none" anchor="ctr"/>
          <a:lstStyle/>
          <a:p>
            <a:endParaRPr lang="en-US"/>
          </a:p>
        </p:txBody>
      </p:sp>
      <p:sp>
        <p:nvSpPr>
          <p:cNvPr id="3103" name="Rectangle 31"/>
          <p:cNvSpPr>
            <a:spLocks noChangeArrowheads="1"/>
          </p:cNvSpPr>
          <p:nvPr/>
        </p:nvSpPr>
        <p:spPr bwMode="auto">
          <a:xfrm>
            <a:off x="762000" y="4876800"/>
            <a:ext cx="7620000" cy="533400"/>
          </a:xfrm>
          <a:prstGeom prst="rect">
            <a:avLst/>
          </a:prstGeom>
          <a:noFill/>
          <a:ln w="9525">
            <a:noFill/>
            <a:miter lim="800000"/>
            <a:headEnd/>
            <a:tailEnd/>
          </a:ln>
          <a:effectLst/>
        </p:spPr>
        <p:txBody>
          <a:bodyPr/>
          <a:lstStyle/>
          <a:p>
            <a:pPr algn="ctr">
              <a:lnSpc>
                <a:spcPct val="90000"/>
              </a:lnSpc>
              <a:spcBef>
                <a:spcPct val="20000"/>
              </a:spcBef>
              <a:buFontTx/>
              <a:buNone/>
              <a:defRPr/>
            </a:pPr>
            <a:r>
              <a:rPr lang="es-ES_tradnl" sz="2000" u="none" dirty="0">
                <a:solidFill>
                  <a:srgbClr val="800000"/>
                </a:solidFill>
                <a:effectLst>
                  <a:outerShdw blurRad="38100" dist="38100" dir="2700000" algn="tl">
                    <a:srgbClr val="000000"/>
                  </a:outerShdw>
                </a:effectLst>
                <a:latin typeface="Franklin Gothic Heavy" pitchFamily="34" charset="0"/>
              </a:rPr>
              <a:t>Craig </a:t>
            </a:r>
            <a:r>
              <a:rPr lang="es-ES_tradnl" sz="2000" u="none" dirty="0" err="1">
                <a:solidFill>
                  <a:srgbClr val="800000"/>
                </a:solidFill>
                <a:effectLst>
                  <a:outerShdw blurRad="38100" dist="38100" dir="2700000" algn="tl">
                    <a:srgbClr val="000000"/>
                  </a:outerShdw>
                </a:effectLst>
                <a:latin typeface="Franklin Gothic Heavy" pitchFamily="34" charset="0"/>
              </a:rPr>
              <a:t>Vincent</a:t>
            </a:r>
            <a:r>
              <a:rPr lang="es-ES_tradnl" sz="2000" u="none" dirty="0">
                <a:solidFill>
                  <a:srgbClr val="800000"/>
                </a:solidFill>
                <a:effectLst>
                  <a:outerShdw blurRad="38100" dist="38100" dir="2700000" algn="tl">
                    <a:srgbClr val="000000"/>
                  </a:outerShdw>
                </a:effectLst>
                <a:latin typeface="Franklin Gothic Heavy" pitchFamily="34" charset="0"/>
              </a:rPr>
              <a:t> Mitchell </a:t>
            </a:r>
            <a:r>
              <a:rPr lang="es-ES_tradnl" sz="2000" u="none" dirty="0" err="1">
                <a:solidFill>
                  <a:srgbClr val="800000"/>
                </a:solidFill>
                <a:effectLst>
                  <a:outerShdw blurRad="38100" dist="38100" dir="2700000" algn="tl">
                    <a:srgbClr val="000000"/>
                  </a:outerShdw>
                </a:effectLst>
                <a:latin typeface="Franklin Gothic Heavy" pitchFamily="34" charset="0"/>
              </a:rPr>
              <a:t>PhD.</a:t>
            </a:r>
            <a:endParaRPr lang="es-ES_tradnl" sz="2000" u="none" dirty="0">
              <a:solidFill>
                <a:srgbClr val="800000"/>
              </a:solidFill>
              <a:effectLst>
                <a:outerShdw blurRad="38100" dist="38100" dir="2700000" algn="tl">
                  <a:srgbClr val="000000"/>
                </a:outerShdw>
              </a:effectLst>
              <a:latin typeface="Franklin Gothic Heavy" pitchFamily="34" charset="0"/>
            </a:endParaRPr>
          </a:p>
          <a:p>
            <a:pPr algn="ctr">
              <a:lnSpc>
                <a:spcPct val="90000"/>
              </a:lnSpc>
              <a:spcBef>
                <a:spcPct val="20000"/>
              </a:spcBef>
              <a:buFontTx/>
              <a:buNone/>
              <a:defRPr/>
            </a:pPr>
            <a:r>
              <a:rPr lang="es-ES_tradnl" sz="2000" u="none" dirty="0" err="1" smtClean="0">
                <a:solidFill>
                  <a:srgbClr val="800000"/>
                </a:solidFill>
                <a:effectLst>
                  <a:outerShdw blurRad="38100" dist="38100" dir="2700000" algn="tl">
                    <a:srgbClr val="000000"/>
                  </a:outerShdw>
                </a:effectLst>
                <a:latin typeface="Franklin Gothic Heavy" pitchFamily="34" charset="0"/>
              </a:rPr>
              <a:t>Associate</a:t>
            </a:r>
            <a:r>
              <a:rPr lang="es-ES_tradnl" sz="2000" u="none" dirty="0" smtClean="0">
                <a:solidFill>
                  <a:srgbClr val="800000"/>
                </a:solidFill>
                <a:effectLst>
                  <a:outerShdw blurRad="38100" dist="38100" dir="2700000" algn="tl">
                    <a:srgbClr val="000000"/>
                  </a:outerShdw>
                </a:effectLst>
                <a:latin typeface="Franklin Gothic Heavy" pitchFamily="34" charset="0"/>
              </a:rPr>
              <a:t> </a:t>
            </a:r>
            <a:r>
              <a:rPr lang="es-ES_tradnl" sz="2000" u="none" dirty="0" err="1">
                <a:solidFill>
                  <a:srgbClr val="800000"/>
                </a:solidFill>
                <a:effectLst>
                  <a:outerShdw blurRad="38100" dist="38100" dir="2700000" algn="tl">
                    <a:srgbClr val="000000"/>
                  </a:outerShdw>
                </a:effectLst>
                <a:latin typeface="Franklin Gothic Heavy" pitchFamily="34" charset="0"/>
              </a:rPr>
              <a:t>Professor</a:t>
            </a:r>
            <a:r>
              <a:rPr lang="es-ES_tradnl" sz="2000" u="none" dirty="0">
                <a:solidFill>
                  <a:srgbClr val="800000"/>
                </a:solidFill>
                <a:effectLst>
                  <a:outerShdw blurRad="38100" dist="38100" dir="2700000" algn="tl">
                    <a:srgbClr val="000000"/>
                  </a:outerShdw>
                </a:effectLst>
                <a:latin typeface="Franklin Gothic Heavy" pitchFamily="34" charset="0"/>
              </a:rPr>
              <a:t> of Christian </a:t>
            </a:r>
            <a:r>
              <a:rPr lang="es-ES_tradnl" sz="2000" u="none" dirty="0" err="1">
                <a:solidFill>
                  <a:srgbClr val="800000"/>
                </a:solidFill>
                <a:effectLst>
                  <a:outerShdw blurRad="38100" dist="38100" dir="2700000" algn="tl">
                    <a:srgbClr val="000000"/>
                  </a:outerShdw>
                </a:effectLst>
                <a:latin typeface="Franklin Gothic Heavy" pitchFamily="34" charset="0"/>
              </a:rPr>
              <a:t>Ethics</a:t>
            </a:r>
            <a:endParaRPr lang="es-ES_tradnl" sz="2000" u="none" dirty="0">
              <a:solidFill>
                <a:srgbClr val="800000"/>
              </a:solidFill>
              <a:effectLst>
                <a:outerShdw blurRad="38100" dist="38100" dir="2700000" algn="tl">
                  <a:srgbClr val="000000"/>
                </a:outerShdw>
              </a:effectLst>
              <a:latin typeface="Franklin Gothic Heavy" pitchFamily="34" charset="0"/>
            </a:endParaRPr>
          </a:p>
        </p:txBody>
      </p:sp>
      <p:sp>
        <p:nvSpPr>
          <p:cNvPr id="7175" name="Rectangle 38"/>
          <p:cNvSpPr>
            <a:spLocks noChangeArrowheads="1"/>
          </p:cNvSpPr>
          <p:nvPr/>
        </p:nvSpPr>
        <p:spPr bwMode="auto">
          <a:xfrm>
            <a:off x="0" y="838200"/>
            <a:ext cx="685800" cy="5715000"/>
          </a:xfrm>
          <a:prstGeom prst="rect">
            <a:avLst/>
          </a:prstGeom>
          <a:blipFill dpi="0" rotWithShape="1">
            <a:blip r:embed="rId4" cstate="print"/>
            <a:srcRect/>
            <a:tile tx="0" ty="0" sx="100000" sy="100000" flip="none" algn="tl"/>
          </a:blipFill>
          <a:ln w="9525">
            <a:solidFill>
              <a:schemeClr val="tx1"/>
            </a:solidFill>
            <a:miter lim="800000"/>
            <a:headEnd/>
            <a:tailEnd/>
          </a:ln>
        </p:spPr>
        <p:txBody>
          <a:bodyPr wrap="none" anchor="ctr"/>
          <a:lstStyle/>
          <a:p>
            <a:endParaRPr lang="en-US"/>
          </a:p>
        </p:txBody>
      </p:sp>
      <p:sp>
        <p:nvSpPr>
          <p:cNvPr id="7176" name="Rectangle 39"/>
          <p:cNvSpPr>
            <a:spLocks noChangeArrowheads="1"/>
          </p:cNvSpPr>
          <p:nvPr/>
        </p:nvSpPr>
        <p:spPr bwMode="auto">
          <a:xfrm>
            <a:off x="8458200" y="838200"/>
            <a:ext cx="685800" cy="5715000"/>
          </a:xfrm>
          <a:prstGeom prst="rect">
            <a:avLst/>
          </a:prstGeom>
          <a:blipFill dpi="0" rotWithShape="1">
            <a:blip r:embed="rId4" cstate="print"/>
            <a:srcRect/>
            <a:tile tx="0" ty="0" sx="100000" sy="100000" flip="none" algn="tl"/>
          </a:blipFill>
          <a:ln w="9525">
            <a:solidFill>
              <a:schemeClr val="tx1"/>
            </a:solidFill>
            <a:miter lim="800000"/>
            <a:headEnd/>
            <a:tailEnd/>
          </a:ln>
        </p:spPr>
        <p:txBody>
          <a:bodyPr wrap="none" anchor="ctr"/>
          <a:lstStyle/>
          <a:p>
            <a:endParaRPr lang="en-US"/>
          </a:p>
        </p:txBody>
      </p:sp>
      <p:sp>
        <p:nvSpPr>
          <p:cNvPr id="3105" name="Text Box 33"/>
          <p:cNvSpPr txBox="1">
            <a:spLocks noChangeArrowheads="1"/>
          </p:cNvSpPr>
          <p:nvPr/>
        </p:nvSpPr>
        <p:spPr bwMode="auto">
          <a:xfrm>
            <a:off x="0" y="533400"/>
            <a:ext cx="9144000" cy="304800"/>
          </a:xfrm>
          <a:prstGeom prst="rect">
            <a:avLst/>
          </a:prstGeom>
          <a:gradFill rotWithShape="1">
            <a:gsLst>
              <a:gs pos="0">
                <a:schemeClr val="tx1">
                  <a:gamma/>
                  <a:tint val="69804"/>
                  <a:invGamma/>
                </a:schemeClr>
              </a:gs>
              <a:gs pos="50000">
                <a:schemeClr val="tx1"/>
              </a:gs>
              <a:gs pos="100000">
                <a:schemeClr val="tx1">
                  <a:gamma/>
                  <a:tint val="69804"/>
                  <a:invGamma/>
                </a:schemeClr>
              </a:gs>
            </a:gsLst>
            <a:lin ang="5400000" scaled="1"/>
          </a:gradFill>
          <a:ln w="9525">
            <a:noFill/>
            <a:miter lim="800000"/>
            <a:headEnd/>
            <a:tailEnd/>
          </a:ln>
          <a:effectLst/>
        </p:spPr>
        <p:txBody>
          <a:bodyPr>
            <a:spAutoFit/>
          </a:bodyPr>
          <a:lstStyle/>
          <a:p>
            <a:pPr>
              <a:spcBef>
                <a:spcPct val="50000"/>
              </a:spcBef>
              <a:buFontTx/>
              <a:buNone/>
              <a:defRPr/>
            </a:pPr>
            <a:endParaRPr lang="en-US" sz="1400" u="none">
              <a:solidFill>
                <a:schemeClr val="bg1"/>
              </a:solidFill>
            </a:endParaRPr>
          </a:p>
        </p:txBody>
      </p:sp>
      <p:sp>
        <p:nvSpPr>
          <p:cNvPr id="3107" name="Text Box 35"/>
          <p:cNvSpPr txBox="1">
            <a:spLocks noChangeArrowheads="1"/>
          </p:cNvSpPr>
          <p:nvPr/>
        </p:nvSpPr>
        <p:spPr bwMode="auto">
          <a:xfrm>
            <a:off x="0" y="6019800"/>
            <a:ext cx="9144000" cy="304800"/>
          </a:xfrm>
          <a:prstGeom prst="rect">
            <a:avLst/>
          </a:prstGeom>
          <a:gradFill rotWithShape="1">
            <a:gsLst>
              <a:gs pos="0">
                <a:schemeClr val="tx1">
                  <a:gamma/>
                  <a:tint val="69804"/>
                  <a:invGamma/>
                </a:schemeClr>
              </a:gs>
              <a:gs pos="50000">
                <a:schemeClr val="tx1"/>
              </a:gs>
              <a:gs pos="100000">
                <a:schemeClr val="tx1">
                  <a:gamma/>
                  <a:tint val="69804"/>
                  <a:invGamma/>
                </a:schemeClr>
              </a:gs>
            </a:gsLst>
            <a:lin ang="5400000" scaled="1"/>
          </a:gradFill>
          <a:ln w="9525">
            <a:noFill/>
            <a:miter lim="800000"/>
            <a:headEnd/>
            <a:tailEnd/>
          </a:ln>
          <a:effectLst/>
        </p:spPr>
        <p:txBody>
          <a:bodyPr>
            <a:spAutoFit/>
          </a:bodyPr>
          <a:lstStyle/>
          <a:p>
            <a:pPr>
              <a:spcBef>
                <a:spcPct val="50000"/>
              </a:spcBef>
              <a:buFontTx/>
              <a:buNone/>
              <a:defRPr/>
            </a:pPr>
            <a:endParaRPr lang="en-US" sz="1400" u="none">
              <a:solidFill>
                <a:schemeClr val="bg1"/>
              </a:solidFill>
            </a:endParaRPr>
          </a:p>
        </p:txBody>
      </p:sp>
      <p:sp>
        <p:nvSpPr>
          <p:cNvPr id="7179" name="Rectangle 41"/>
          <p:cNvSpPr>
            <a:spLocks noChangeArrowheads="1"/>
          </p:cNvSpPr>
          <p:nvPr/>
        </p:nvSpPr>
        <p:spPr bwMode="auto">
          <a:xfrm rot="5400000">
            <a:off x="4305300" y="2019300"/>
            <a:ext cx="533400" cy="9144000"/>
          </a:xfrm>
          <a:prstGeom prst="rect">
            <a:avLst/>
          </a:prstGeom>
          <a:blipFill dpi="0" rotWithShape="1">
            <a:blip r:embed="rId4" cstate="print"/>
            <a:srcRect/>
            <a:tile tx="0" ty="0" sx="100000" sy="100000" flip="none" algn="tl"/>
          </a:blipFill>
          <a:ln w="9525">
            <a:solidFill>
              <a:schemeClr val="tx1"/>
            </a:solidFill>
            <a:miter lim="800000"/>
            <a:headEnd/>
            <a:tailEnd/>
          </a:ln>
        </p:spPr>
        <p:txBody>
          <a:bodyPr wrap="none" anchor="ctr"/>
          <a:lstStyle/>
          <a:p>
            <a:pPr algn="ctr"/>
            <a:endParaRPr lang="en-US" u="none"/>
          </a:p>
        </p:txBody>
      </p:sp>
      <p:sp>
        <p:nvSpPr>
          <p:cNvPr id="3115" name="Text Box 43"/>
          <p:cNvSpPr txBox="1">
            <a:spLocks noChangeArrowheads="1"/>
          </p:cNvSpPr>
          <p:nvPr/>
        </p:nvSpPr>
        <p:spPr bwMode="auto">
          <a:xfrm>
            <a:off x="3124200" y="6477000"/>
            <a:ext cx="3368675" cy="1220788"/>
          </a:xfrm>
          <a:prstGeom prst="rect">
            <a:avLst/>
          </a:prstGeom>
          <a:noFill/>
          <a:ln w="9525" algn="ctr">
            <a:noFill/>
            <a:miter lim="800000"/>
            <a:headEnd/>
            <a:tailEnd/>
          </a:ln>
          <a:effectLst/>
        </p:spPr>
        <p:txBody>
          <a:bodyPr>
            <a:spAutoFit/>
          </a:bodyPr>
          <a:lstStyle/>
          <a:p>
            <a:pPr>
              <a:lnSpc>
                <a:spcPct val="90000"/>
              </a:lnSpc>
              <a:spcBef>
                <a:spcPct val="20000"/>
              </a:spcBef>
              <a:buFontTx/>
              <a:buNone/>
              <a:defRPr/>
            </a:pPr>
            <a:r>
              <a:rPr lang="es-VE" u="none">
                <a:solidFill>
                  <a:srgbClr val="FFFF99"/>
                </a:solidFill>
                <a:effectLst>
                  <a:outerShdw blurRad="38100" dist="38100" dir="2700000" algn="tl">
                    <a:srgbClr val="000000"/>
                  </a:outerShdw>
                </a:effectLst>
                <a:latin typeface="Papyrus" pitchFamily="66" charset="0"/>
              </a:rPr>
              <a:t>Click to add Text</a:t>
            </a:r>
          </a:p>
          <a:p>
            <a:pPr>
              <a:lnSpc>
                <a:spcPct val="90000"/>
              </a:lnSpc>
              <a:spcBef>
                <a:spcPct val="20000"/>
              </a:spcBef>
              <a:buFontTx/>
              <a:buNone/>
              <a:defRPr/>
            </a:pPr>
            <a:endParaRPr lang="es-VE" u="none">
              <a:solidFill>
                <a:srgbClr val="FFFF99"/>
              </a:solidFill>
              <a:effectLst>
                <a:outerShdw blurRad="38100" dist="38100" dir="2700000" algn="tl">
                  <a:srgbClr val="000000"/>
                </a:outerShdw>
              </a:effectLst>
              <a:latin typeface="Papyrus" pitchFamily="66" charset="0"/>
            </a:endParaRPr>
          </a:p>
          <a:p>
            <a:pPr>
              <a:lnSpc>
                <a:spcPct val="90000"/>
              </a:lnSpc>
              <a:spcBef>
                <a:spcPct val="20000"/>
              </a:spcBef>
              <a:buFontTx/>
              <a:buNone/>
              <a:defRPr/>
            </a:pPr>
            <a:endParaRPr lang="es-VE" u="none">
              <a:solidFill>
                <a:srgbClr val="FFFF99"/>
              </a:solidFill>
              <a:effectLst>
                <a:outerShdw blurRad="38100" dist="38100" dir="2700000" algn="tl">
                  <a:srgbClr val="000000"/>
                </a:outerShdw>
              </a:effectLst>
              <a:latin typeface="Papyrus" pitchFamily="66" charset="0"/>
            </a:endParaRPr>
          </a:p>
          <a:p>
            <a:pPr>
              <a:defRPr/>
            </a:pPr>
            <a:endParaRPr lang="en-US" u="none">
              <a:solidFill>
                <a:srgbClr val="FFFF99"/>
              </a:solidFill>
              <a:effectLst>
                <a:outerShdw blurRad="38100" dist="38100" dir="2700000" algn="tl">
                  <a:srgbClr val="000000"/>
                </a:outerShdw>
              </a:effectLst>
              <a:latin typeface="Papyrus" pitchFamily="66"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103"/>
                                        </p:tgtEl>
                                        <p:attrNameLst>
                                          <p:attrName>style.visibility</p:attrName>
                                        </p:attrNameLst>
                                      </p:cBhvr>
                                      <p:to>
                                        <p:strVal val="visible"/>
                                      </p:to>
                                    </p:set>
                                    <p:anim calcmode="lin" valueType="num">
                                      <p:cBhvr additive="base">
                                        <p:cTn id="7" dur="500" fill="hold"/>
                                        <p:tgtEl>
                                          <p:spTgt spid="3103"/>
                                        </p:tgtEl>
                                        <p:attrNameLst>
                                          <p:attrName>ppt_x</p:attrName>
                                        </p:attrNameLst>
                                      </p:cBhvr>
                                      <p:tavLst>
                                        <p:tav tm="0">
                                          <p:val>
                                            <p:strVal val="#ppt_x"/>
                                          </p:val>
                                        </p:tav>
                                        <p:tav tm="100000">
                                          <p:val>
                                            <p:strVal val="#ppt_x"/>
                                          </p:val>
                                        </p:tav>
                                      </p:tavLst>
                                    </p:anim>
                                    <p:anim calcmode="lin" valueType="num">
                                      <p:cBhvr additive="base">
                                        <p:cTn id="8" dur="500" fill="hold"/>
                                        <p:tgtEl>
                                          <p:spTgt spid="310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0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Justice and Righteousness</a:t>
            </a:r>
            <a:endParaRPr lang="en-US" b="1" dirty="0"/>
          </a:p>
        </p:txBody>
      </p:sp>
      <p:sp>
        <p:nvSpPr>
          <p:cNvPr id="5" name="Content Placeholder 4"/>
          <p:cNvSpPr>
            <a:spLocks noGrp="1"/>
          </p:cNvSpPr>
          <p:nvPr>
            <p:ph sz="quarter" idx="1"/>
          </p:nvPr>
        </p:nvSpPr>
        <p:spPr/>
        <p:txBody>
          <a:bodyPr>
            <a:normAutofit fontScale="92500"/>
          </a:bodyPr>
          <a:lstStyle/>
          <a:p>
            <a:r>
              <a:rPr lang="en-US" dirty="0" smtClean="0"/>
              <a:t>Justice and righteousness are teleological concepts</a:t>
            </a:r>
          </a:p>
          <a:p>
            <a:r>
              <a:rPr lang="en-US" dirty="0" smtClean="0"/>
              <a:t>They are based on the nature and the purpose of God</a:t>
            </a:r>
          </a:p>
          <a:p>
            <a:r>
              <a:rPr lang="en-US" dirty="0" smtClean="0"/>
              <a:t>Justice and righteousness are tied to the nature of a created thing</a:t>
            </a:r>
          </a:p>
          <a:p>
            <a:r>
              <a:rPr lang="en-US" dirty="0" smtClean="0"/>
              <a:t>Justice and righteousness are tied to the natural law and to the 10 commandments</a:t>
            </a:r>
          </a:p>
          <a:p>
            <a:endParaRPr lang="en-US" dirty="0"/>
          </a:p>
        </p:txBody>
      </p:sp>
      <p:pic>
        <p:nvPicPr>
          <p:cNvPr id="7" name="Content Placeholder 6" descr="created order.jpg"/>
          <p:cNvPicPr>
            <a:picLocks noGrp="1" noChangeAspect="1"/>
          </p:cNvPicPr>
          <p:nvPr>
            <p:ph sz="quarter" idx="2"/>
          </p:nvPr>
        </p:nvPicPr>
        <p:blipFill>
          <a:blip r:embed="rId2" cstate="print"/>
          <a:stretch>
            <a:fillRect/>
          </a:stretch>
        </p:blipFill>
        <p:spPr>
          <a:xfrm>
            <a:off x="5220783" y="1447800"/>
            <a:ext cx="3176009" cy="4572000"/>
          </a:xfr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Justice and Righteousness</a:t>
            </a:r>
            <a:endParaRPr lang="en-US" b="1" dirty="0"/>
          </a:p>
        </p:txBody>
      </p:sp>
      <p:sp>
        <p:nvSpPr>
          <p:cNvPr id="3" name="Content Placeholder 2"/>
          <p:cNvSpPr>
            <a:spLocks noGrp="1"/>
          </p:cNvSpPr>
          <p:nvPr>
            <p:ph sz="quarter" idx="1"/>
          </p:nvPr>
        </p:nvSpPr>
        <p:spPr/>
        <p:txBody>
          <a:bodyPr/>
          <a:lstStyle/>
          <a:p>
            <a:r>
              <a:rPr lang="en-US" dirty="0" smtClean="0"/>
              <a:t>The 10 commandments are teleological and are in accordance with virtue ethics</a:t>
            </a:r>
          </a:p>
          <a:p>
            <a:pPr lvl="1"/>
            <a:r>
              <a:rPr lang="en-US" dirty="0" smtClean="0"/>
              <a:t>The first four commandments explain how the virtuous man is to relate to God (the Creator)</a:t>
            </a:r>
          </a:p>
          <a:p>
            <a:pPr lvl="1"/>
            <a:r>
              <a:rPr lang="en-US" dirty="0" smtClean="0"/>
              <a:t>The next six commandments explain how virtuous men are to relate to each other (creatures)</a:t>
            </a:r>
          </a:p>
          <a:p>
            <a:pPr lvl="1"/>
            <a:r>
              <a:rPr lang="en-US" dirty="0" smtClean="0"/>
              <a:t>The ten commandments are not arbitrary. They are consistent with God’s nature and order</a:t>
            </a:r>
          </a:p>
          <a:p>
            <a:pPr lvl="1"/>
            <a:r>
              <a:rPr lang="en-US" dirty="0" smtClean="0"/>
              <a:t>The ten commandments are consistent with the created order</a:t>
            </a:r>
          </a:p>
          <a:p>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Justice and Righteousness</a:t>
            </a:r>
            <a:endParaRPr lang="en-US" b="1" dirty="0"/>
          </a:p>
        </p:txBody>
      </p:sp>
      <p:graphicFrame>
        <p:nvGraphicFramePr>
          <p:cNvPr id="6" name="Content Placeholder 5"/>
          <p:cNvGraphicFramePr>
            <a:graphicFrameLocks noGrp="1"/>
          </p:cNvGraphicFramePr>
          <p:nvPr>
            <p:ph sz="quarter" idx="1"/>
          </p:nvPr>
        </p:nvGraphicFramePr>
        <p:xfrm>
          <a:off x="914400" y="1447800"/>
          <a:ext cx="7772400"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Purpose of laws</a:t>
            </a:r>
            <a:endParaRPr lang="en-US" dirty="0"/>
          </a:p>
        </p:txBody>
      </p:sp>
      <p:sp>
        <p:nvSpPr>
          <p:cNvPr id="3" name="Content Placeholder 2"/>
          <p:cNvSpPr>
            <a:spLocks noGrp="1"/>
          </p:cNvSpPr>
          <p:nvPr>
            <p:ph idx="1"/>
          </p:nvPr>
        </p:nvSpPr>
        <p:spPr/>
        <p:txBody>
          <a:bodyPr/>
          <a:lstStyle/>
          <a:p>
            <a:r>
              <a:rPr lang="en-US" dirty="0" smtClean="0"/>
              <a:t>To establish and protect individuals rights against encroachment by the state</a:t>
            </a:r>
          </a:p>
          <a:p>
            <a:r>
              <a:rPr lang="en-US" dirty="0" smtClean="0"/>
              <a:t>Case laws – development of laws when new situations are encountered</a:t>
            </a:r>
          </a:p>
          <a:p>
            <a:r>
              <a:rPr lang="en-US" dirty="0" smtClean="0"/>
              <a:t>Daughters of </a:t>
            </a:r>
            <a:r>
              <a:rPr lang="en-US" dirty="0" err="1" smtClean="0"/>
              <a:t>Zelophehad</a:t>
            </a:r>
            <a:r>
              <a:rPr lang="en-US" dirty="0" smtClean="0"/>
              <a:t> (Numbers 21:1-11; 36:1-12)</a:t>
            </a:r>
          </a:p>
          <a:p>
            <a:r>
              <a:rPr lang="en-US" dirty="0" smtClean="0"/>
              <a:t>Example of the intricacies of personal land ownership</a:t>
            </a:r>
          </a:p>
          <a:p>
            <a:r>
              <a:rPr lang="en-US" dirty="0" smtClean="0"/>
              <a:t>Example of the importance of personal land ownership</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Justice and Righteousness</a:t>
            </a:r>
            <a:endParaRPr lang="en-US" b="1" dirty="0"/>
          </a:p>
        </p:txBody>
      </p:sp>
      <p:sp>
        <p:nvSpPr>
          <p:cNvPr id="3" name="Content Placeholder 2"/>
          <p:cNvSpPr>
            <a:spLocks noGrp="1"/>
          </p:cNvSpPr>
          <p:nvPr>
            <p:ph sz="quarter" idx="1"/>
          </p:nvPr>
        </p:nvSpPr>
        <p:spPr/>
        <p:txBody>
          <a:bodyPr/>
          <a:lstStyle/>
          <a:p>
            <a:r>
              <a:rPr lang="en-US" dirty="0" smtClean="0"/>
              <a:t>Justice and righteousness includes every part of God’s created order.</a:t>
            </a:r>
          </a:p>
          <a:p>
            <a:r>
              <a:rPr lang="en-US" dirty="0" smtClean="0"/>
              <a:t>The laws of science and the laws of morality are all part of God’s order</a:t>
            </a:r>
          </a:p>
          <a:p>
            <a:r>
              <a:rPr lang="en-US" dirty="0" smtClean="0"/>
              <a:t>God’s morality includes politics, law and economics</a:t>
            </a:r>
            <a:endParaRPr lang="en-US" dirty="0"/>
          </a:p>
        </p:txBody>
      </p:sp>
      <p:pic>
        <p:nvPicPr>
          <p:cNvPr id="5" name="Content Placeholder 4" descr="God's order.jpg"/>
          <p:cNvPicPr>
            <a:picLocks noGrp="1" noChangeAspect="1"/>
          </p:cNvPicPr>
          <p:nvPr>
            <p:ph sz="quarter" idx="2"/>
          </p:nvPr>
        </p:nvPicPr>
        <p:blipFill>
          <a:blip r:embed="rId2" cstate="print"/>
          <a:stretch>
            <a:fillRect/>
          </a:stretch>
        </p:blipFill>
        <p:spPr>
          <a:xfrm>
            <a:off x="5029200" y="1676400"/>
            <a:ext cx="3429000" cy="4343400"/>
          </a:xfr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4"/>
          <p:cNvSpPr>
            <a:spLocks noChangeArrowheads="1"/>
          </p:cNvSpPr>
          <p:nvPr/>
        </p:nvSpPr>
        <p:spPr bwMode="auto">
          <a:xfrm rot="5400000">
            <a:off x="4305300" y="-4305300"/>
            <a:ext cx="533400" cy="9144000"/>
          </a:xfrm>
          <a:prstGeom prst="rect">
            <a:avLst/>
          </a:prstGeom>
          <a:blipFill dpi="0" rotWithShape="1">
            <a:blip r:embed="rId3" cstate="print"/>
            <a:srcRect/>
            <a:tile tx="0" ty="0" sx="100000" sy="100000" flip="none" algn="tl"/>
          </a:blipFill>
          <a:ln w="9525">
            <a:solidFill>
              <a:schemeClr val="tx1"/>
            </a:solidFill>
            <a:miter lim="800000"/>
            <a:headEnd/>
            <a:tailEnd/>
          </a:ln>
        </p:spPr>
        <p:txBody>
          <a:bodyPr wrap="none" anchor="ctr"/>
          <a:lstStyle/>
          <a:p>
            <a:endParaRPr lang="en-US"/>
          </a:p>
        </p:txBody>
      </p:sp>
      <p:sp>
        <p:nvSpPr>
          <p:cNvPr id="22531" name="Rectangle 10"/>
          <p:cNvSpPr>
            <a:spLocks noChangeArrowheads="1"/>
          </p:cNvSpPr>
          <p:nvPr/>
        </p:nvSpPr>
        <p:spPr bwMode="auto">
          <a:xfrm>
            <a:off x="0" y="838200"/>
            <a:ext cx="685800" cy="5715000"/>
          </a:xfrm>
          <a:prstGeom prst="rect">
            <a:avLst/>
          </a:prstGeom>
          <a:blipFill dpi="0" rotWithShape="1">
            <a:blip r:embed="rId3" cstate="print"/>
            <a:srcRect/>
            <a:tile tx="0" ty="0" sx="100000" sy="100000" flip="none" algn="tl"/>
          </a:blipFill>
          <a:ln w="9525">
            <a:solidFill>
              <a:schemeClr val="tx1"/>
            </a:solidFill>
            <a:miter lim="800000"/>
            <a:headEnd/>
            <a:tailEnd/>
          </a:ln>
        </p:spPr>
        <p:txBody>
          <a:bodyPr wrap="none" anchor="ctr"/>
          <a:lstStyle/>
          <a:p>
            <a:endParaRPr lang="en-US"/>
          </a:p>
        </p:txBody>
      </p:sp>
      <p:sp>
        <p:nvSpPr>
          <p:cNvPr id="22532" name="Rectangle 11"/>
          <p:cNvSpPr>
            <a:spLocks noChangeArrowheads="1"/>
          </p:cNvSpPr>
          <p:nvPr/>
        </p:nvSpPr>
        <p:spPr bwMode="auto">
          <a:xfrm>
            <a:off x="8458200" y="838200"/>
            <a:ext cx="685800" cy="5715000"/>
          </a:xfrm>
          <a:prstGeom prst="rect">
            <a:avLst/>
          </a:prstGeom>
          <a:blipFill dpi="0" rotWithShape="1">
            <a:blip r:embed="rId3" cstate="print"/>
            <a:srcRect/>
            <a:tile tx="0" ty="0" sx="100000" sy="100000" flip="none" algn="tl"/>
          </a:blipFill>
          <a:ln w="9525">
            <a:solidFill>
              <a:schemeClr val="tx1"/>
            </a:solidFill>
            <a:miter lim="800000"/>
            <a:headEnd/>
            <a:tailEnd/>
          </a:ln>
        </p:spPr>
        <p:txBody>
          <a:bodyPr wrap="none" anchor="ctr"/>
          <a:lstStyle/>
          <a:p>
            <a:endParaRPr lang="en-US"/>
          </a:p>
        </p:txBody>
      </p:sp>
      <p:pic>
        <p:nvPicPr>
          <p:cNvPr id="22533" name="Picture 12" descr="S3010013"/>
          <p:cNvPicPr>
            <a:picLocks noChangeAspect="1" noChangeArrowheads="1"/>
          </p:cNvPicPr>
          <p:nvPr/>
        </p:nvPicPr>
        <p:blipFill>
          <a:blip r:embed="rId4" cstate="print"/>
          <a:srcRect/>
          <a:stretch>
            <a:fillRect/>
          </a:stretch>
        </p:blipFill>
        <p:spPr bwMode="auto">
          <a:xfrm>
            <a:off x="685800" y="838200"/>
            <a:ext cx="4287838" cy="5715000"/>
          </a:xfrm>
          <a:prstGeom prst="rect">
            <a:avLst/>
          </a:prstGeom>
          <a:noFill/>
          <a:ln w="9525">
            <a:noFill/>
            <a:miter lim="800000"/>
            <a:headEnd/>
            <a:tailEnd/>
          </a:ln>
        </p:spPr>
      </p:pic>
      <p:sp>
        <p:nvSpPr>
          <p:cNvPr id="36880" name="Rectangle 16"/>
          <p:cNvSpPr>
            <a:spLocks noChangeArrowheads="1"/>
          </p:cNvSpPr>
          <p:nvPr/>
        </p:nvSpPr>
        <p:spPr bwMode="auto">
          <a:xfrm>
            <a:off x="762000" y="2971800"/>
            <a:ext cx="3886200" cy="990600"/>
          </a:xfrm>
          <a:prstGeom prst="rect">
            <a:avLst/>
          </a:prstGeom>
          <a:noFill/>
          <a:ln w="9525">
            <a:noFill/>
            <a:miter lim="800000"/>
            <a:headEnd/>
            <a:tailEnd/>
          </a:ln>
          <a:effectLst/>
        </p:spPr>
        <p:txBody>
          <a:bodyPr/>
          <a:lstStyle/>
          <a:p>
            <a:pPr marL="342900" indent="-342900" algn="ctr">
              <a:spcBef>
                <a:spcPct val="20000"/>
              </a:spcBef>
              <a:buFontTx/>
              <a:buNone/>
              <a:defRPr/>
            </a:pPr>
            <a:r>
              <a:rPr lang="es-VE" sz="4000" u="none" dirty="0" err="1" smtClean="0">
                <a:solidFill>
                  <a:srgbClr val="800000"/>
                </a:solidFill>
                <a:effectLst>
                  <a:outerShdw blurRad="38100" dist="38100" dir="2700000" algn="tl">
                    <a:srgbClr val="000000"/>
                  </a:outerShdw>
                </a:effectLst>
                <a:latin typeface="Papyrus" pitchFamily="66" charset="0"/>
              </a:rPr>
              <a:t>The</a:t>
            </a:r>
            <a:r>
              <a:rPr lang="es-VE" sz="4000" u="none" dirty="0" smtClean="0">
                <a:solidFill>
                  <a:srgbClr val="800000"/>
                </a:solidFill>
                <a:effectLst>
                  <a:outerShdw blurRad="38100" dist="38100" dir="2700000" algn="tl">
                    <a:srgbClr val="000000"/>
                  </a:outerShdw>
                </a:effectLst>
                <a:latin typeface="Papyrus" pitchFamily="66" charset="0"/>
              </a:rPr>
              <a:t> </a:t>
            </a:r>
            <a:r>
              <a:rPr lang="es-VE" sz="4000" u="none" dirty="0" err="1" smtClean="0">
                <a:solidFill>
                  <a:srgbClr val="800000"/>
                </a:solidFill>
                <a:effectLst>
                  <a:outerShdw blurRad="38100" dist="38100" dir="2700000" algn="tl">
                    <a:srgbClr val="000000"/>
                  </a:outerShdw>
                </a:effectLst>
                <a:latin typeface="Papyrus" pitchFamily="66" charset="0"/>
              </a:rPr>
              <a:t>Created</a:t>
            </a:r>
            <a:r>
              <a:rPr lang="es-VE" sz="4000" u="none" dirty="0" smtClean="0">
                <a:solidFill>
                  <a:srgbClr val="800000"/>
                </a:solidFill>
                <a:effectLst>
                  <a:outerShdw blurRad="38100" dist="38100" dir="2700000" algn="tl">
                    <a:srgbClr val="000000"/>
                  </a:outerShdw>
                </a:effectLst>
                <a:latin typeface="Papyrus" pitchFamily="66" charset="0"/>
              </a:rPr>
              <a:t> </a:t>
            </a:r>
            <a:r>
              <a:rPr lang="es-VE" sz="4000" u="none" dirty="0" err="1" smtClean="0">
                <a:solidFill>
                  <a:srgbClr val="800000"/>
                </a:solidFill>
                <a:effectLst>
                  <a:outerShdw blurRad="38100" dist="38100" dir="2700000" algn="tl">
                    <a:srgbClr val="000000"/>
                  </a:outerShdw>
                </a:effectLst>
                <a:latin typeface="Papyrus" pitchFamily="66" charset="0"/>
              </a:rPr>
              <a:t>Order</a:t>
            </a:r>
            <a:endParaRPr lang="es-VE" sz="4000" u="none" dirty="0">
              <a:solidFill>
                <a:srgbClr val="800000"/>
              </a:solidFill>
              <a:effectLst>
                <a:outerShdw blurRad="38100" dist="38100" dir="2700000" algn="tl">
                  <a:srgbClr val="000000"/>
                </a:outerShdw>
              </a:effectLst>
              <a:latin typeface="Papyrus" pitchFamily="66" charset="0"/>
            </a:endParaRPr>
          </a:p>
        </p:txBody>
      </p:sp>
      <p:pic>
        <p:nvPicPr>
          <p:cNvPr id="22535" name="Picture 17" descr="caravana regresando de Babilonia"/>
          <p:cNvPicPr>
            <a:picLocks noChangeAspect="1" noChangeArrowheads="1"/>
          </p:cNvPicPr>
          <p:nvPr/>
        </p:nvPicPr>
        <p:blipFill>
          <a:blip r:embed="rId5" cstate="print"/>
          <a:srcRect/>
          <a:stretch>
            <a:fillRect/>
          </a:stretch>
        </p:blipFill>
        <p:spPr bwMode="auto">
          <a:xfrm>
            <a:off x="4724400" y="533400"/>
            <a:ext cx="3787775" cy="5715000"/>
          </a:xfrm>
          <a:prstGeom prst="rect">
            <a:avLst/>
          </a:prstGeom>
          <a:noFill/>
          <a:ln w="38100">
            <a:noFill/>
            <a:miter lim="800000"/>
            <a:headEnd/>
            <a:tailEnd/>
          </a:ln>
        </p:spPr>
      </p:pic>
      <p:sp>
        <p:nvSpPr>
          <p:cNvPr id="36882" name="Text Box 18"/>
          <p:cNvSpPr txBox="1">
            <a:spLocks noChangeArrowheads="1"/>
          </p:cNvSpPr>
          <p:nvPr/>
        </p:nvSpPr>
        <p:spPr bwMode="auto">
          <a:xfrm>
            <a:off x="0" y="6019800"/>
            <a:ext cx="9144000" cy="304800"/>
          </a:xfrm>
          <a:prstGeom prst="rect">
            <a:avLst/>
          </a:prstGeom>
          <a:gradFill rotWithShape="1">
            <a:gsLst>
              <a:gs pos="0">
                <a:schemeClr val="tx1">
                  <a:gamma/>
                  <a:tint val="69804"/>
                  <a:invGamma/>
                </a:schemeClr>
              </a:gs>
              <a:gs pos="50000">
                <a:schemeClr val="tx1"/>
              </a:gs>
              <a:gs pos="100000">
                <a:schemeClr val="tx1">
                  <a:gamma/>
                  <a:tint val="69804"/>
                  <a:invGamma/>
                </a:schemeClr>
              </a:gs>
            </a:gsLst>
            <a:lin ang="5400000" scaled="1"/>
          </a:gradFill>
          <a:ln w="9525">
            <a:noFill/>
            <a:miter lim="800000"/>
            <a:headEnd/>
            <a:tailEnd/>
          </a:ln>
          <a:effectLst/>
        </p:spPr>
        <p:txBody>
          <a:bodyPr>
            <a:spAutoFit/>
          </a:bodyPr>
          <a:lstStyle/>
          <a:p>
            <a:pPr>
              <a:spcBef>
                <a:spcPct val="50000"/>
              </a:spcBef>
              <a:buFontTx/>
              <a:buNone/>
              <a:defRPr/>
            </a:pPr>
            <a:endParaRPr lang="en-US" sz="1400" u="none">
              <a:solidFill>
                <a:schemeClr val="bg1"/>
              </a:solidFill>
            </a:endParaRPr>
          </a:p>
        </p:txBody>
      </p:sp>
      <p:sp>
        <p:nvSpPr>
          <p:cNvPr id="22537" name="Rectangle 19"/>
          <p:cNvSpPr>
            <a:spLocks noChangeArrowheads="1"/>
          </p:cNvSpPr>
          <p:nvPr/>
        </p:nvSpPr>
        <p:spPr bwMode="auto">
          <a:xfrm rot="5400000">
            <a:off x="4305300" y="2019300"/>
            <a:ext cx="533400" cy="9144000"/>
          </a:xfrm>
          <a:prstGeom prst="rect">
            <a:avLst/>
          </a:prstGeom>
          <a:blipFill dpi="0" rotWithShape="1">
            <a:blip r:embed="rId3" cstate="print"/>
            <a:srcRect/>
            <a:tile tx="0" ty="0" sx="100000" sy="100000" flip="none" algn="tl"/>
          </a:blipFill>
          <a:ln w="9525">
            <a:solidFill>
              <a:schemeClr val="tx1"/>
            </a:solidFill>
            <a:miter lim="800000"/>
            <a:headEnd/>
            <a:tailEnd/>
          </a:ln>
        </p:spPr>
        <p:txBody>
          <a:bodyPr wrap="none" anchor="ctr"/>
          <a:lstStyle/>
          <a:p>
            <a:pPr algn="ctr"/>
            <a:endParaRPr lang="en-US" u="none"/>
          </a:p>
        </p:txBody>
      </p:sp>
      <p:sp>
        <p:nvSpPr>
          <p:cNvPr id="36870" name="Text Box 6"/>
          <p:cNvSpPr txBox="1">
            <a:spLocks noChangeArrowheads="1"/>
          </p:cNvSpPr>
          <p:nvPr/>
        </p:nvSpPr>
        <p:spPr bwMode="auto">
          <a:xfrm>
            <a:off x="0" y="533400"/>
            <a:ext cx="9144000" cy="304800"/>
          </a:xfrm>
          <a:prstGeom prst="rect">
            <a:avLst/>
          </a:prstGeom>
          <a:gradFill rotWithShape="1">
            <a:gsLst>
              <a:gs pos="0">
                <a:schemeClr val="tx1">
                  <a:gamma/>
                  <a:tint val="69804"/>
                  <a:invGamma/>
                </a:schemeClr>
              </a:gs>
              <a:gs pos="50000">
                <a:schemeClr val="tx1"/>
              </a:gs>
              <a:gs pos="100000">
                <a:schemeClr val="tx1">
                  <a:gamma/>
                  <a:tint val="69804"/>
                  <a:invGamma/>
                </a:schemeClr>
              </a:gs>
            </a:gsLst>
            <a:lin ang="5400000" scaled="1"/>
          </a:gradFill>
          <a:ln w="9525">
            <a:noFill/>
            <a:miter lim="800000"/>
            <a:headEnd/>
            <a:tailEnd/>
          </a:ln>
          <a:effectLst/>
        </p:spPr>
        <p:txBody>
          <a:bodyPr>
            <a:spAutoFit/>
          </a:bodyPr>
          <a:lstStyle/>
          <a:p>
            <a:pPr>
              <a:spcBef>
                <a:spcPct val="50000"/>
              </a:spcBef>
              <a:buFontTx/>
              <a:buNone/>
              <a:defRPr/>
            </a:pPr>
            <a:endParaRPr lang="en-US" sz="1400" u="none">
              <a:solidFill>
                <a:schemeClr val="bg1"/>
              </a:solidFill>
            </a:endParaRP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smtClean="0"/>
              <a:t>The Created Order</a:t>
            </a:r>
            <a:br>
              <a:rPr lang="en-US" b="1" dirty="0" smtClean="0"/>
            </a:br>
            <a:endParaRPr lang="en-US" b="1" dirty="0"/>
          </a:p>
        </p:txBody>
      </p:sp>
      <p:sp>
        <p:nvSpPr>
          <p:cNvPr id="3" name="Content Placeholder 2"/>
          <p:cNvSpPr>
            <a:spLocks noGrp="1"/>
          </p:cNvSpPr>
          <p:nvPr>
            <p:ph sz="quarter" idx="1"/>
          </p:nvPr>
        </p:nvSpPr>
        <p:spPr/>
        <p:txBody>
          <a:bodyPr>
            <a:normAutofit fontScale="92500"/>
          </a:bodyPr>
          <a:lstStyle/>
          <a:p>
            <a:r>
              <a:rPr lang="en-US" dirty="0" smtClean="0"/>
              <a:t>According </a:t>
            </a:r>
            <a:r>
              <a:rPr lang="en-US" dirty="0"/>
              <a:t>to </a:t>
            </a:r>
            <a:r>
              <a:rPr lang="en-US" dirty="0" err="1"/>
              <a:t>Weinfeld</a:t>
            </a:r>
            <a:r>
              <a:rPr lang="en-US" dirty="0"/>
              <a:t>, ”When He (Yahweh) became king over the world at the beginning of creation, He prepared His throne with justice and righteousness. This refers to the imposition of equality, order and harmony upon the cosmos and the elimination of the forces of destruction and chaos</a:t>
            </a:r>
            <a:r>
              <a:rPr lang="en-US" dirty="0" smtClean="0"/>
              <a:t>.”</a:t>
            </a:r>
            <a:endParaRPr lang="en-US" dirty="0"/>
          </a:p>
        </p:txBody>
      </p:sp>
      <p:pic>
        <p:nvPicPr>
          <p:cNvPr id="5" name="Content Placeholder 4" descr="moshe weinfeld.bmp"/>
          <p:cNvPicPr>
            <a:picLocks noGrp="1" noChangeAspect="1"/>
          </p:cNvPicPr>
          <p:nvPr>
            <p:ph sz="quarter" idx="2"/>
          </p:nvPr>
        </p:nvPicPr>
        <p:blipFill>
          <a:blip r:embed="rId2" cstate="print"/>
          <a:stretch>
            <a:fillRect/>
          </a:stretch>
        </p:blipFill>
        <p:spPr>
          <a:xfrm>
            <a:off x="5105400" y="1828800"/>
            <a:ext cx="3200400" cy="3657600"/>
          </a:xfr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smtClean="0"/>
              <a:t>The Created Order</a:t>
            </a:r>
            <a:br>
              <a:rPr lang="en-US" b="1" dirty="0" smtClean="0"/>
            </a:br>
            <a:endParaRPr lang="en-US" b="1" dirty="0"/>
          </a:p>
        </p:txBody>
      </p:sp>
      <p:sp>
        <p:nvSpPr>
          <p:cNvPr id="3" name="Content Placeholder 2"/>
          <p:cNvSpPr>
            <a:spLocks noGrp="1"/>
          </p:cNvSpPr>
          <p:nvPr>
            <p:ph sz="quarter" idx="1"/>
          </p:nvPr>
        </p:nvSpPr>
        <p:spPr/>
        <p:txBody>
          <a:bodyPr>
            <a:normAutofit/>
          </a:bodyPr>
          <a:lstStyle/>
          <a:p>
            <a:r>
              <a:rPr lang="en-US" dirty="0" smtClean="0"/>
              <a:t>As early as 1895 Herman </a:t>
            </a:r>
            <a:r>
              <a:rPr lang="en-US" dirty="0" err="1" smtClean="0"/>
              <a:t>Gunkel</a:t>
            </a:r>
            <a:r>
              <a:rPr lang="en-US" dirty="0" smtClean="0"/>
              <a:t> wrote about the contrast between order and chaos in his </a:t>
            </a:r>
            <a:r>
              <a:rPr lang="en-US" i="1" dirty="0" err="1" smtClean="0"/>
              <a:t>Schofung</a:t>
            </a:r>
            <a:r>
              <a:rPr lang="en-US" i="1" dirty="0" smtClean="0"/>
              <a:t> und Chaos in </a:t>
            </a:r>
            <a:r>
              <a:rPr lang="en-US" i="1" dirty="0" err="1" smtClean="0"/>
              <a:t>Urzeit</a:t>
            </a:r>
            <a:r>
              <a:rPr lang="en-US" i="1" dirty="0" smtClean="0"/>
              <a:t> and </a:t>
            </a:r>
            <a:r>
              <a:rPr lang="en-US" i="1" dirty="0" err="1" smtClean="0"/>
              <a:t>Endzeit</a:t>
            </a:r>
            <a:r>
              <a:rPr lang="en-US" i="1" dirty="0" smtClean="0"/>
              <a:t>.</a:t>
            </a:r>
          </a:p>
        </p:txBody>
      </p:sp>
      <p:pic>
        <p:nvPicPr>
          <p:cNvPr id="5" name="Content Placeholder 4" descr="gunkel.jpg"/>
          <p:cNvPicPr>
            <a:picLocks noGrp="1" noChangeAspect="1"/>
          </p:cNvPicPr>
          <p:nvPr>
            <p:ph sz="quarter" idx="2"/>
          </p:nvPr>
        </p:nvPicPr>
        <p:blipFill>
          <a:blip r:embed="rId2" cstate="print"/>
          <a:stretch>
            <a:fillRect/>
          </a:stretch>
        </p:blipFill>
        <p:spPr>
          <a:xfrm>
            <a:off x="5105400" y="1600200"/>
            <a:ext cx="3276600" cy="4267200"/>
          </a:xfr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pPr algn="ctr"/>
            <a:r>
              <a:rPr lang="en-US" b="1" dirty="0" smtClean="0"/>
              <a:t>The Created Order</a:t>
            </a:r>
            <a:br>
              <a:rPr lang="en-US" b="1" dirty="0" smtClean="0"/>
            </a:br>
            <a:endParaRPr lang="en-US" b="1" dirty="0"/>
          </a:p>
        </p:txBody>
      </p:sp>
      <p:sp>
        <p:nvSpPr>
          <p:cNvPr id="3" name="Content Placeholder 2"/>
          <p:cNvSpPr>
            <a:spLocks noGrp="1"/>
          </p:cNvSpPr>
          <p:nvPr>
            <p:ph sz="quarter" idx="1"/>
          </p:nvPr>
        </p:nvSpPr>
        <p:spPr/>
        <p:txBody>
          <a:bodyPr/>
          <a:lstStyle/>
          <a:p>
            <a:r>
              <a:rPr lang="en-US" i="1" dirty="0" smtClean="0"/>
              <a:t> </a:t>
            </a:r>
            <a:r>
              <a:rPr lang="en-US" dirty="0" smtClean="0"/>
              <a:t>In 1987 Bernard Anderson wrote </a:t>
            </a:r>
            <a:r>
              <a:rPr lang="en-US" i="1" dirty="0" smtClean="0"/>
              <a:t>Creation Versus Chaos, </a:t>
            </a:r>
            <a:r>
              <a:rPr lang="en-US" dirty="0" smtClean="0"/>
              <a:t>which clarified and added to </a:t>
            </a:r>
            <a:r>
              <a:rPr lang="en-US" dirty="0" err="1" smtClean="0"/>
              <a:t>Gunkel’s</a:t>
            </a:r>
            <a:r>
              <a:rPr lang="en-US" dirty="0" smtClean="0"/>
              <a:t> ideas. Since then, many scholars have noted that God is the Creator, because He is good, His creation is orderly. Hence this is a world of order rather than a world of chaos</a:t>
            </a:r>
          </a:p>
          <a:p>
            <a:endParaRPr lang="en-US" dirty="0"/>
          </a:p>
        </p:txBody>
      </p:sp>
      <p:pic>
        <p:nvPicPr>
          <p:cNvPr id="6" name="Content Placeholder 5" descr="bernhard anderson.jpg"/>
          <p:cNvPicPr>
            <a:picLocks noGrp="1" noChangeAspect="1"/>
          </p:cNvPicPr>
          <p:nvPr>
            <p:ph sz="quarter" idx="2"/>
          </p:nvPr>
        </p:nvPicPr>
        <p:blipFill>
          <a:blip r:embed="rId2" cstate="print"/>
          <a:stretch>
            <a:fillRect/>
          </a:stretch>
        </p:blipFill>
        <p:spPr>
          <a:xfrm>
            <a:off x="5257800" y="2057400"/>
            <a:ext cx="3124200" cy="3200400"/>
          </a:xfr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0"/>
            <a:ext cx="7772400" cy="1143000"/>
          </a:xfrm>
        </p:spPr>
        <p:txBody>
          <a:bodyPr>
            <a:normAutofit fontScale="90000"/>
          </a:bodyPr>
          <a:lstStyle/>
          <a:p>
            <a:pPr algn="ctr"/>
            <a:r>
              <a:rPr lang="en-US" b="1" dirty="0" smtClean="0"/>
              <a:t>The Created Order</a:t>
            </a:r>
            <a:br>
              <a:rPr lang="en-US" b="1" dirty="0" smtClean="0"/>
            </a:br>
            <a:endParaRPr lang="en-US" b="1" dirty="0"/>
          </a:p>
        </p:txBody>
      </p:sp>
      <p:sp>
        <p:nvSpPr>
          <p:cNvPr id="3" name="Content Placeholder 2"/>
          <p:cNvSpPr>
            <a:spLocks noGrp="1"/>
          </p:cNvSpPr>
          <p:nvPr>
            <p:ph sz="quarter" idx="1"/>
          </p:nvPr>
        </p:nvSpPr>
        <p:spPr/>
        <p:txBody>
          <a:bodyPr/>
          <a:lstStyle/>
          <a:p>
            <a:r>
              <a:rPr lang="en-US" dirty="0" smtClean="0"/>
              <a:t>. This created order reflects God’s nature and purpose. Genesis 1 tells us that God created everything so that it was very good. So everything in this created order has extrinsic value. Every created thing also has number. Number is the way to measure the value or disvalue of a created thing.</a:t>
            </a:r>
          </a:p>
          <a:p>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The Nature of God</a:t>
            </a:r>
            <a:endParaRPr lang="en-US" dirty="0"/>
          </a:p>
        </p:txBody>
      </p:sp>
      <p:sp>
        <p:nvSpPr>
          <p:cNvPr id="3" name="Content Placeholder 2"/>
          <p:cNvSpPr>
            <a:spLocks noGrp="1"/>
          </p:cNvSpPr>
          <p:nvPr>
            <p:ph sz="quarter" idx="1"/>
          </p:nvPr>
        </p:nvSpPr>
        <p:spPr/>
        <p:txBody>
          <a:bodyPr>
            <a:normAutofit lnSpcReduction="10000"/>
          </a:bodyPr>
          <a:lstStyle/>
          <a:p>
            <a:endParaRPr lang="en-US" dirty="0" smtClean="0"/>
          </a:p>
          <a:p>
            <a:r>
              <a:rPr lang="en-US" dirty="0" smtClean="0"/>
              <a:t>The classical understanding that God is omnipotent, omniscient, and omnipresent</a:t>
            </a:r>
          </a:p>
          <a:p>
            <a:r>
              <a:rPr lang="en-US" dirty="0" smtClean="0"/>
              <a:t>Because He lacks neither power nor knowledge God is impeccable and thus also </a:t>
            </a:r>
            <a:r>
              <a:rPr lang="en-US" dirty="0" err="1" smtClean="0"/>
              <a:t>omnibenevolent</a:t>
            </a:r>
            <a:r>
              <a:rPr lang="en-US" dirty="0" smtClean="0"/>
              <a:t>. </a:t>
            </a:r>
          </a:p>
          <a:p>
            <a:r>
              <a:rPr lang="en-US" dirty="0" smtClean="0"/>
              <a:t>Thus, God is all powerful and all good.</a:t>
            </a:r>
          </a:p>
          <a:p>
            <a:endParaRPr lang="en-US" dirty="0"/>
          </a:p>
        </p:txBody>
      </p:sp>
      <p:pic>
        <p:nvPicPr>
          <p:cNvPr id="5" name="Content Placeholder 4" descr="GodTheCreator.jpg"/>
          <p:cNvPicPr>
            <a:picLocks noGrp="1" noChangeAspect="1"/>
          </p:cNvPicPr>
          <p:nvPr>
            <p:ph sz="quarter" idx="2"/>
          </p:nvPr>
        </p:nvPicPr>
        <p:blipFill>
          <a:blip r:embed="rId2" cstate="print"/>
          <a:stretch>
            <a:fillRect/>
          </a:stretch>
        </p:blipFill>
        <p:spPr>
          <a:xfrm>
            <a:off x="5105400" y="1905000"/>
            <a:ext cx="3352800" cy="3581400"/>
          </a:xfr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4"/>
          <p:cNvSpPr>
            <a:spLocks noChangeArrowheads="1"/>
          </p:cNvSpPr>
          <p:nvPr/>
        </p:nvSpPr>
        <p:spPr bwMode="auto">
          <a:xfrm rot="5400000">
            <a:off x="4305300" y="-4305300"/>
            <a:ext cx="533400" cy="9144000"/>
          </a:xfrm>
          <a:prstGeom prst="rect">
            <a:avLst/>
          </a:prstGeom>
          <a:blipFill dpi="0" rotWithShape="1">
            <a:blip r:embed="rId3" cstate="print"/>
            <a:srcRect/>
            <a:tile tx="0" ty="0" sx="100000" sy="100000" flip="none" algn="tl"/>
          </a:blipFill>
          <a:ln w="9525">
            <a:solidFill>
              <a:schemeClr val="tx1"/>
            </a:solidFill>
            <a:miter lim="800000"/>
            <a:headEnd/>
            <a:tailEnd/>
          </a:ln>
        </p:spPr>
        <p:txBody>
          <a:bodyPr wrap="none" anchor="ctr"/>
          <a:lstStyle/>
          <a:p>
            <a:endParaRPr lang="en-US"/>
          </a:p>
        </p:txBody>
      </p:sp>
      <p:sp>
        <p:nvSpPr>
          <p:cNvPr id="22531" name="Rectangle 10"/>
          <p:cNvSpPr>
            <a:spLocks noChangeArrowheads="1"/>
          </p:cNvSpPr>
          <p:nvPr/>
        </p:nvSpPr>
        <p:spPr bwMode="auto">
          <a:xfrm>
            <a:off x="0" y="838200"/>
            <a:ext cx="685800" cy="5715000"/>
          </a:xfrm>
          <a:prstGeom prst="rect">
            <a:avLst/>
          </a:prstGeom>
          <a:blipFill dpi="0" rotWithShape="1">
            <a:blip r:embed="rId3" cstate="print"/>
            <a:srcRect/>
            <a:tile tx="0" ty="0" sx="100000" sy="100000" flip="none" algn="tl"/>
          </a:blipFill>
          <a:ln w="9525">
            <a:solidFill>
              <a:schemeClr val="tx1"/>
            </a:solidFill>
            <a:miter lim="800000"/>
            <a:headEnd/>
            <a:tailEnd/>
          </a:ln>
        </p:spPr>
        <p:txBody>
          <a:bodyPr wrap="none" anchor="ctr"/>
          <a:lstStyle/>
          <a:p>
            <a:endParaRPr lang="en-US"/>
          </a:p>
        </p:txBody>
      </p:sp>
      <p:sp>
        <p:nvSpPr>
          <p:cNvPr id="22532" name="Rectangle 11"/>
          <p:cNvSpPr>
            <a:spLocks noChangeArrowheads="1"/>
          </p:cNvSpPr>
          <p:nvPr/>
        </p:nvSpPr>
        <p:spPr bwMode="auto">
          <a:xfrm>
            <a:off x="8458200" y="838200"/>
            <a:ext cx="685800" cy="5715000"/>
          </a:xfrm>
          <a:prstGeom prst="rect">
            <a:avLst/>
          </a:prstGeom>
          <a:blipFill dpi="0" rotWithShape="1">
            <a:blip r:embed="rId3" cstate="print"/>
            <a:srcRect/>
            <a:tile tx="0" ty="0" sx="100000" sy="100000" flip="none" algn="tl"/>
          </a:blipFill>
          <a:ln w="9525">
            <a:solidFill>
              <a:schemeClr val="tx1"/>
            </a:solidFill>
            <a:miter lim="800000"/>
            <a:headEnd/>
            <a:tailEnd/>
          </a:ln>
        </p:spPr>
        <p:txBody>
          <a:bodyPr wrap="none" anchor="ctr"/>
          <a:lstStyle/>
          <a:p>
            <a:endParaRPr lang="en-US"/>
          </a:p>
        </p:txBody>
      </p:sp>
      <p:pic>
        <p:nvPicPr>
          <p:cNvPr id="22533" name="Picture 12" descr="S3010013"/>
          <p:cNvPicPr>
            <a:picLocks noChangeAspect="1" noChangeArrowheads="1"/>
          </p:cNvPicPr>
          <p:nvPr/>
        </p:nvPicPr>
        <p:blipFill>
          <a:blip r:embed="rId4" cstate="print"/>
          <a:srcRect/>
          <a:stretch>
            <a:fillRect/>
          </a:stretch>
        </p:blipFill>
        <p:spPr bwMode="auto">
          <a:xfrm>
            <a:off x="685800" y="838200"/>
            <a:ext cx="4287838" cy="5715000"/>
          </a:xfrm>
          <a:prstGeom prst="rect">
            <a:avLst/>
          </a:prstGeom>
          <a:noFill/>
          <a:ln w="9525">
            <a:noFill/>
            <a:miter lim="800000"/>
            <a:headEnd/>
            <a:tailEnd/>
          </a:ln>
        </p:spPr>
      </p:pic>
      <p:sp>
        <p:nvSpPr>
          <p:cNvPr id="36880" name="Rectangle 16"/>
          <p:cNvSpPr>
            <a:spLocks noChangeArrowheads="1"/>
          </p:cNvSpPr>
          <p:nvPr/>
        </p:nvSpPr>
        <p:spPr bwMode="auto">
          <a:xfrm>
            <a:off x="762000" y="2971800"/>
            <a:ext cx="3886200" cy="990600"/>
          </a:xfrm>
          <a:prstGeom prst="rect">
            <a:avLst/>
          </a:prstGeom>
          <a:noFill/>
          <a:ln w="9525">
            <a:noFill/>
            <a:miter lim="800000"/>
            <a:headEnd/>
            <a:tailEnd/>
          </a:ln>
          <a:effectLst/>
        </p:spPr>
        <p:txBody>
          <a:bodyPr/>
          <a:lstStyle/>
          <a:p>
            <a:pPr marL="342900" indent="-342900" algn="ctr">
              <a:spcBef>
                <a:spcPct val="20000"/>
              </a:spcBef>
              <a:buFontTx/>
              <a:buNone/>
              <a:defRPr/>
            </a:pPr>
            <a:r>
              <a:rPr lang="es-VE" sz="5400" u="none" dirty="0" err="1" smtClean="0">
                <a:solidFill>
                  <a:srgbClr val="800000"/>
                </a:solidFill>
                <a:effectLst>
                  <a:outerShdw blurRad="38100" dist="38100" dir="2700000" algn="tl">
                    <a:srgbClr val="000000"/>
                  </a:outerShdw>
                </a:effectLst>
                <a:latin typeface="Papyrus" pitchFamily="66" charset="0"/>
              </a:rPr>
              <a:t>Man</a:t>
            </a:r>
            <a:endParaRPr lang="es-VE" sz="5400" u="none" dirty="0">
              <a:solidFill>
                <a:srgbClr val="800000"/>
              </a:solidFill>
              <a:effectLst>
                <a:outerShdw blurRad="38100" dist="38100" dir="2700000" algn="tl">
                  <a:srgbClr val="000000"/>
                </a:outerShdw>
              </a:effectLst>
              <a:latin typeface="Papyrus" pitchFamily="66" charset="0"/>
            </a:endParaRPr>
          </a:p>
        </p:txBody>
      </p:sp>
      <p:pic>
        <p:nvPicPr>
          <p:cNvPr id="22535" name="Picture 17" descr="caravana regresando de Babilonia"/>
          <p:cNvPicPr>
            <a:picLocks noChangeAspect="1" noChangeArrowheads="1"/>
          </p:cNvPicPr>
          <p:nvPr/>
        </p:nvPicPr>
        <p:blipFill>
          <a:blip r:embed="rId5" cstate="print"/>
          <a:srcRect/>
          <a:stretch>
            <a:fillRect/>
          </a:stretch>
        </p:blipFill>
        <p:spPr bwMode="auto">
          <a:xfrm>
            <a:off x="4724400" y="533400"/>
            <a:ext cx="3787775" cy="5715000"/>
          </a:xfrm>
          <a:prstGeom prst="rect">
            <a:avLst/>
          </a:prstGeom>
          <a:noFill/>
          <a:ln w="38100">
            <a:noFill/>
            <a:miter lim="800000"/>
            <a:headEnd/>
            <a:tailEnd/>
          </a:ln>
        </p:spPr>
      </p:pic>
      <p:sp>
        <p:nvSpPr>
          <p:cNvPr id="36882" name="Text Box 18"/>
          <p:cNvSpPr txBox="1">
            <a:spLocks noChangeArrowheads="1"/>
          </p:cNvSpPr>
          <p:nvPr/>
        </p:nvSpPr>
        <p:spPr bwMode="auto">
          <a:xfrm>
            <a:off x="0" y="6019800"/>
            <a:ext cx="9144000" cy="304800"/>
          </a:xfrm>
          <a:prstGeom prst="rect">
            <a:avLst/>
          </a:prstGeom>
          <a:gradFill rotWithShape="1">
            <a:gsLst>
              <a:gs pos="0">
                <a:schemeClr val="tx1">
                  <a:gamma/>
                  <a:tint val="69804"/>
                  <a:invGamma/>
                </a:schemeClr>
              </a:gs>
              <a:gs pos="50000">
                <a:schemeClr val="tx1"/>
              </a:gs>
              <a:gs pos="100000">
                <a:schemeClr val="tx1">
                  <a:gamma/>
                  <a:tint val="69804"/>
                  <a:invGamma/>
                </a:schemeClr>
              </a:gs>
            </a:gsLst>
            <a:lin ang="5400000" scaled="1"/>
          </a:gradFill>
          <a:ln w="9525">
            <a:noFill/>
            <a:miter lim="800000"/>
            <a:headEnd/>
            <a:tailEnd/>
          </a:ln>
          <a:effectLst/>
        </p:spPr>
        <p:txBody>
          <a:bodyPr>
            <a:spAutoFit/>
          </a:bodyPr>
          <a:lstStyle/>
          <a:p>
            <a:pPr>
              <a:spcBef>
                <a:spcPct val="50000"/>
              </a:spcBef>
              <a:buFontTx/>
              <a:buNone/>
              <a:defRPr/>
            </a:pPr>
            <a:endParaRPr lang="en-US" sz="1400" u="none">
              <a:solidFill>
                <a:schemeClr val="bg1"/>
              </a:solidFill>
            </a:endParaRPr>
          </a:p>
        </p:txBody>
      </p:sp>
      <p:sp>
        <p:nvSpPr>
          <p:cNvPr id="22537" name="Rectangle 19"/>
          <p:cNvSpPr>
            <a:spLocks noChangeArrowheads="1"/>
          </p:cNvSpPr>
          <p:nvPr/>
        </p:nvSpPr>
        <p:spPr bwMode="auto">
          <a:xfrm rot="5400000">
            <a:off x="4305300" y="2019300"/>
            <a:ext cx="533400" cy="9144000"/>
          </a:xfrm>
          <a:prstGeom prst="rect">
            <a:avLst/>
          </a:prstGeom>
          <a:blipFill dpi="0" rotWithShape="1">
            <a:blip r:embed="rId3" cstate="print"/>
            <a:srcRect/>
            <a:tile tx="0" ty="0" sx="100000" sy="100000" flip="none" algn="tl"/>
          </a:blipFill>
          <a:ln w="9525">
            <a:solidFill>
              <a:schemeClr val="tx1"/>
            </a:solidFill>
            <a:miter lim="800000"/>
            <a:headEnd/>
            <a:tailEnd/>
          </a:ln>
        </p:spPr>
        <p:txBody>
          <a:bodyPr wrap="none" anchor="ctr"/>
          <a:lstStyle/>
          <a:p>
            <a:pPr algn="ctr"/>
            <a:endParaRPr lang="en-US" u="none"/>
          </a:p>
        </p:txBody>
      </p:sp>
      <p:sp>
        <p:nvSpPr>
          <p:cNvPr id="36870" name="Text Box 6"/>
          <p:cNvSpPr txBox="1">
            <a:spLocks noChangeArrowheads="1"/>
          </p:cNvSpPr>
          <p:nvPr/>
        </p:nvSpPr>
        <p:spPr bwMode="auto">
          <a:xfrm>
            <a:off x="0" y="533400"/>
            <a:ext cx="9144000" cy="304800"/>
          </a:xfrm>
          <a:prstGeom prst="rect">
            <a:avLst/>
          </a:prstGeom>
          <a:gradFill rotWithShape="1">
            <a:gsLst>
              <a:gs pos="0">
                <a:schemeClr val="tx1">
                  <a:gamma/>
                  <a:tint val="69804"/>
                  <a:invGamma/>
                </a:schemeClr>
              </a:gs>
              <a:gs pos="50000">
                <a:schemeClr val="tx1"/>
              </a:gs>
              <a:gs pos="100000">
                <a:schemeClr val="tx1">
                  <a:gamma/>
                  <a:tint val="69804"/>
                  <a:invGamma/>
                </a:schemeClr>
              </a:gs>
            </a:gsLst>
            <a:lin ang="5400000" scaled="1"/>
          </a:gradFill>
          <a:ln w="9525">
            <a:noFill/>
            <a:miter lim="800000"/>
            <a:headEnd/>
            <a:tailEnd/>
          </a:ln>
          <a:effectLst/>
        </p:spPr>
        <p:txBody>
          <a:bodyPr>
            <a:spAutoFit/>
          </a:bodyPr>
          <a:lstStyle/>
          <a:p>
            <a:pPr>
              <a:spcBef>
                <a:spcPct val="50000"/>
              </a:spcBef>
              <a:buFontTx/>
              <a:buNone/>
              <a:defRPr/>
            </a:pPr>
            <a:endParaRPr lang="en-US" sz="1400" u="none">
              <a:solidFill>
                <a:schemeClr val="bg1"/>
              </a:solidFill>
            </a:endParaRP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smtClean="0"/>
              <a:t>Man</a:t>
            </a:r>
            <a:br>
              <a:rPr lang="en-US" b="1" dirty="0" smtClean="0"/>
            </a:br>
            <a:endParaRPr lang="en-US" b="1" dirty="0"/>
          </a:p>
        </p:txBody>
      </p:sp>
      <p:sp>
        <p:nvSpPr>
          <p:cNvPr id="3" name="Content Placeholder 2"/>
          <p:cNvSpPr>
            <a:spLocks noGrp="1"/>
          </p:cNvSpPr>
          <p:nvPr>
            <p:ph sz="quarter" idx="1"/>
          </p:nvPr>
        </p:nvSpPr>
        <p:spPr/>
        <p:txBody>
          <a:bodyPr>
            <a:normAutofit/>
          </a:bodyPr>
          <a:lstStyle/>
          <a:p>
            <a:r>
              <a:rPr lang="en-US" dirty="0" smtClean="0"/>
              <a:t>The </a:t>
            </a:r>
            <a:r>
              <a:rPr lang="en-US" dirty="0"/>
              <a:t>Bible tells us that man is the pinnacle of the created order. This is because man is made after the image of God. </a:t>
            </a:r>
            <a:endParaRPr lang="en-US" dirty="0" smtClean="0"/>
          </a:p>
          <a:p>
            <a:r>
              <a:rPr lang="en-US" dirty="0" smtClean="0"/>
              <a:t>The image of God </a:t>
            </a:r>
            <a:r>
              <a:rPr lang="en-US" dirty="0"/>
              <a:t>includes a number of ideas, such as: rationality, sociality, morality, spirituality, creativity and authority. </a:t>
            </a:r>
          </a:p>
        </p:txBody>
      </p:sp>
      <p:pic>
        <p:nvPicPr>
          <p:cNvPr id="5" name="Content Placeholder 4" descr="God created man.jpg"/>
          <p:cNvPicPr>
            <a:picLocks noGrp="1" noChangeAspect="1"/>
          </p:cNvPicPr>
          <p:nvPr>
            <p:ph sz="quarter" idx="2"/>
          </p:nvPr>
        </p:nvPicPr>
        <p:blipFill>
          <a:blip r:embed="rId2" cstate="print"/>
          <a:stretch>
            <a:fillRect/>
          </a:stretch>
        </p:blipFill>
        <p:spPr>
          <a:xfrm>
            <a:off x="4800600" y="1828800"/>
            <a:ext cx="3733800" cy="3810000"/>
          </a:xfr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b="1" dirty="0" smtClean="0"/>
              <a:t>MAN</a:t>
            </a:r>
            <a:endParaRPr lang="en-US" b="1" dirty="0"/>
          </a:p>
        </p:txBody>
      </p:sp>
      <p:sp>
        <p:nvSpPr>
          <p:cNvPr id="3" name="Content Placeholder 2"/>
          <p:cNvSpPr>
            <a:spLocks noGrp="1"/>
          </p:cNvSpPr>
          <p:nvPr>
            <p:ph sz="quarter" idx="1"/>
          </p:nvPr>
        </p:nvSpPr>
        <p:spPr/>
        <p:txBody>
          <a:bodyPr>
            <a:normAutofit/>
          </a:bodyPr>
          <a:lstStyle/>
          <a:p>
            <a:r>
              <a:rPr lang="en-US" dirty="0" smtClean="0"/>
              <a:t>Augustine emphasizes that man is a rational creature. As such, man has the ability to perceive these other aspects of his nature. Because man is rational, he can see goodness and righteousness. In other words, man can perceive the moral order. </a:t>
            </a:r>
            <a:endParaRPr lang="en-US" dirty="0"/>
          </a:p>
        </p:txBody>
      </p:sp>
      <p:pic>
        <p:nvPicPr>
          <p:cNvPr id="6" name="Content Placeholder 5" descr="augustine II.jpg"/>
          <p:cNvPicPr>
            <a:picLocks noGrp="1" noChangeAspect="1"/>
          </p:cNvPicPr>
          <p:nvPr>
            <p:ph sz="quarter" idx="2"/>
          </p:nvPr>
        </p:nvPicPr>
        <p:blipFill>
          <a:blip r:embed="rId2" cstate="print"/>
          <a:stretch>
            <a:fillRect/>
          </a:stretch>
        </p:blipFill>
        <p:spPr>
          <a:xfrm>
            <a:off x="4800600" y="2286000"/>
            <a:ext cx="3657600" cy="2743200"/>
          </a:xfr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Man</a:t>
            </a:r>
            <a:endParaRPr lang="en-US" b="1" dirty="0"/>
          </a:p>
        </p:txBody>
      </p:sp>
      <p:sp>
        <p:nvSpPr>
          <p:cNvPr id="3" name="Content Placeholder 2"/>
          <p:cNvSpPr>
            <a:spLocks noGrp="1"/>
          </p:cNvSpPr>
          <p:nvPr>
            <p:ph sz="quarter" idx="1"/>
          </p:nvPr>
        </p:nvSpPr>
        <p:spPr/>
        <p:txBody>
          <a:bodyPr>
            <a:normAutofit/>
          </a:bodyPr>
          <a:lstStyle/>
          <a:p>
            <a:r>
              <a:rPr lang="en-US" dirty="0" smtClean="0"/>
              <a:t>The 10 commandments reflect God’s created order and purpose. </a:t>
            </a:r>
          </a:p>
          <a:p>
            <a:r>
              <a:rPr lang="en-US" dirty="0" smtClean="0"/>
              <a:t>Rationality helps man to see that by obeying these commandments that man is better off </a:t>
            </a:r>
            <a:r>
              <a:rPr lang="en-US" i="1" dirty="0" smtClean="0"/>
              <a:t>ceteris paribus.</a:t>
            </a:r>
            <a:r>
              <a:rPr lang="en-US" dirty="0" smtClean="0"/>
              <a:t> </a:t>
            </a:r>
          </a:p>
          <a:p>
            <a:r>
              <a:rPr lang="en-US" dirty="0" smtClean="0"/>
              <a:t>The sixth commandment implies that man has property rights. </a:t>
            </a:r>
          </a:p>
          <a:p>
            <a:endParaRPr lang="en-US" dirty="0" smtClean="0"/>
          </a:p>
          <a:p>
            <a:endParaRPr lang="en-US" dirty="0"/>
          </a:p>
        </p:txBody>
      </p:sp>
      <p:pic>
        <p:nvPicPr>
          <p:cNvPr id="5" name="Content Placeholder 4" descr="ten commandments.bmp"/>
          <p:cNvPicPr>
            <a:picLocks noGrp="1" noChangeAspect="1"/>
          </p:cNvPicPr>
          <p:nvPr>
            <p:ph sz="quarter" idx="2"/>
          </p:nvPr>
        </p:nvPicPr>
        <p:blipFill>
          <a:blip r:embed="rId2" cstate="print"/>
          <a:stretch>
            <a:fillRect/>
          </a:stretch>
        </p:blipFill>
        <p:spPr>
          <a:xfrm>
            <a:off x="4800600" y="1752600"/>
            <a:ext cx="3733799" cy="4038600"/>
          </a:xfr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Man</a:t>
            </a:r>
            <a:endParaRPr lang="en-US" b="1" dirty="0"/>
          </a:p>
        </p:txBody>
      </p:sp>
      <p:sp>
        <p:nvSpPr>
          <p:cNvPr id="3" name="Content Placeholder 2"/>
          <p:cNvSpPr>
            <a:spLocks noGrp="1"/>
          </p:cNvSpPr>
          <p:nvPr>
            <p:ph sz="quarter" idx="1"/>
          </p:nvPr>
        </p:nvSpPr>
        <p:spPr/>
        <p:txBody>
          <a:bodyPr>
            <a:normAutofit lnSpcReduction="10000"/>
          </a:bodyPr>
          <a:lstStyle/>
          <a:p>
            <a:r>
              <a:rPr lang="en-US" dirty="0" smtClean="0"/>
              <a:t> Because man is rational, he can also perceive and understand number. Consequently man can perceive and measure value or disvalue. Man is motivated to pursue or avoid things based on the degree to which they exemplify intrinsic or extrinsic (instrumental) value.</a:t>
            </a:r>
          </a:p>
          <a:p>
            <a:endParaRPr lang="en-US" dirty="0"/>
          </a:p>
        </p:txBody>
      </p:sp>
      <p:pic>
        <p:nvPicPr>
          <p:cNvPr id="5" name="Content Placeholder 4" descr="thinking man 2.jpg"/>
          <p:cNvPicPr>
            <a:picLocks noGrp="1" noChangeAspect="1"/>
          </p:cNvPicPr>
          <p:nvPr>
            <p:ph sz="quarter" idx="2"/>
          </p:nvPr>
        </p:nvPicPr>
        <p:blipFill>
          <a:blip r:embed="rId2" cstate="print"/>
          <a:stretch>
            <a:fillRect/>
          </a:stretch>
        </p:blipFill>
        <p:spPr>
          <a:xfrm>
            <a:off x="5105400" y="1676400"/>
            <a:ext cx="3352800" cy="4267200"/>
          </a:xfr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4"/>
          <p:cNvSpPr>
            <a:spLocks noChangeArrowheads="1"/>
          </p:cNvSpPr>
          <p:nvPr/>
        </p:nvSpPr>
        <p:spPr bwMode="auto">
          <a:xfrm rot="5400000">
            <a:off x="4305300" y="-4305300"/>
            <a:ext cx="533400" cy="9144000"/>
          </a:xfrm>
          <a:prstGeom prst="rect">
            <a:avLst/>
          </a:prstGeom>
          <a:blipFill dpi="0" rotWithShape="1">
            <a:blip r:embed="rId3" cstate="print"/>
            <a:srcRect/>
            <a:tile tx="0" ty="0" sx="100000" sy="100000" flip="none" algn="tl"/>
          </a:blipFill>
          <a:ln w="9525">
            <a:solidFill>
              <a:schemeClr val="tx1"/>
            </a:solidFill>
            <a:miter lim="800000"/>
            <a:headEnd/>
            <a:tailEnd/>
          </a:ln>
        </p:spPr>
        <p:txBody>
          <a:bodyPr wrap="none" anchor="ctr"/>
          <a:lstStyle/>
          <a:p>
            <a:endParaRPr lang="en-US"/>
          </a:p>
        </p:txBody>
      </p:sp>
      <p:sp>
        <p:nvSpPr>
          <p:cNvPr id="22531" name="Rectangle 10"/>
          <p:cNvSpPr>
            <a:spLocks noChangeArrowheads="1"/>
          </p:cNvSpPr>
          <p:nvPr/>
        </p:nvSpPr>
        <p:spPr bwMode="auto">
          <a:xfrm>
            <a:off x="0" y="838200"/>
            <a:ext cx="685800" cy="5715000"/>
          </a:xfrm>
          <a:prstGeom prst="rect">
            <a:avLst/>
          </a:prstGeom>
          <a:blipFill dpi="0" rotWithShape="1">
            <a:blip r:embed="rId3" cstate="print"/>
            <a:srcRect/>
            <a:tile tx="0" ty="0" sx="100000" sy="100000" flip="none" algn="tl"/>
          </a:blipFill>
          <a:ln w="9525">
            <a:solidFill>
              <a:schemeClr val="tx1"/>
            </a:solidFill>
            <a:miter lim="800000"/>
            <a:headEnd/>
            <a:tailEnd/>
          </a:ln>
        </p:spPr>
        <p:txBody>
          <a:bodyPr wrap="none" anchor="ctr"/>
          <a:lstStyle/>
          <a:p>
            <a:endParaRPr lang="en-US"/>
          </a:p>
        </p:txBody>
      </p:sp>
      <p:sp>
        <p:nvSpPr>
          <p:cNvPr id="22532" name="Rectangle 11"/>
          <p:cNvSpPr>
            <a:spLocks noChangeArrowheads="1"/>
          </p:cNvSpPr>
          <p:nvPr/>
        </p:nvSpPr>
        <p:spPr bwMode="auto">
          <a:xfrm>
            <a:off x="8458200" y="838200"/>
            <a:ext cx="685800" cy="5715000"/>
          </a:xfrm>
          <a:prstGeom prst="rect">
            <a:avLst/>
          </a:prstGeom>
          <a:blipFill dpi="0" rotWithShape="1">
            <a:blip r:embed="rId3" cstate="print"/>
            <a:srcRect/>
            <a:tile tx="0" ty="0" sx="100000" sy="100000" flip="none" algn="tl"/>
          </a:blipFill>
          <a:ln w="9525">
            <a:solidFill>
              <a:schemeClr val="tx1"/>
            </a:solidFill>
            <a:miter lim="800000"/>
            <a:headEnd/>
            <a:tailEnd/>
          </a:ln>
        </p:spPr>
        <p:txBody>
          <a:bodyPr wrap="none" anchor="ctr"/>
          <a:lstStyle/>
          <a:p>
            <a:endParaRPr lang="en-US"/>
          </a:p>
        </p:txBody>
      </p:sp>
      <p:pic>
        <p:nvPicPr>
          <p:cNvPr id="22533" name="Picture 12" descr="S3010013"/>
          <p:cNvPicPr>
            <a:picLocks noChangeAspect="1" noChangeArrowheads="1"/>
          </p:cNvPicPr>
          <p:nvPr/>
        </p:nvPicPr>
        <p:blipFill>
          <a:blip r:embed="rId4" cstate="print"/>
          <a:srcRect/>
          <a:stretch>
            <a:fillRect/>
          </a:stretch>
        </p:blipFill>
        <p:spPr bwMode="auto">
          <a:xfrm>
            <a:off x="685800" y="838200"/>
            <a:ext cx="4287838" cy="5715000"/>
          </a:xfrm>
          <a:prstGeom prst="rect">
            <a:avLst/>
          </a:prstGeom>
          <a:noFill/>
          <a:ln w="9525">
            <a:noFill/>
            <a:miter lim="800000"/>
            <a:headEnd/>
            <a:tailEnd/>
          </a:ln>
        </p:spPr>
      </p:pic>
      <p:sp>
        <p:nvSpPr>
          <p:cNvPr id="36880" name="Rectangle 16"/>
          <p:cNvSpPr>
            <a:spLocks noChangeArrowheads="1"/>
          </p:cNvSpPr>
          <p:nvPr/>
        </p:nvSpPr>
        <p:spPr bwMode="auto">
          <a:xfrm>
            <a:off x="762000" y="2971800"/>
            <a:ext cx="3886200" cy="990600"/>
          </a:xfrm>
          <a:prstGeom prst="rect">
            <a:avLst/>
          </a:prstGeom>
          <a:noFill/>
          <a:ln w="9525">
            <a:noFill/>
            <a:miter lim="800000"/>
            <a:headEnd/>
            <a:tailEnd/>
          </a:ln>
          <a:effectLst/>
        </p:spPr>
        <p:txBody>
          <a:bodyPr/>
          <a:lstStyle/>
          <a:p>
            <a:pPr marL="342900" indent="-342900" algn="ctr">
              <a:spcBef>
                <a:spcPct val="20000"/>
              </a:spcBef>
              <a:buFontTx/>
              <a:buNone/>
              <a:defRPr/>
            </a:pPr>
            <a:r>
              <a:rPr lang="es-VE" sz="4800" u="none" dirty="0" err="1" smtClean="0">
                <a:solidFill>
                  <a:srgbClr val="800000"/>
                </a:solidFill>
                <a:effectLst>
                  <a:outerShdw blurRad="38100" dist="38100" dir="2700000" algn="tl">
                    <a:srgbClr val="000000"/>
                  </a:outerShdw>
                </a:effectLst>
                <a:latin typeface="Papyrus" pitchFamily="66" charset="0"/>
              </a:rPr>
              <a:t>The</a:t>
            </a:r>
            <a:r>
              <a:rPr lang="es-VE" sz="4800" u="none" dirty="0" smtClean="0">
                <a:solidFill>
                  <a:srgbClr val="800000"/>
                </a:solidFill>
                <a:effectLst>
                  <a:outerShdw blurRad="38100" dist="38100" dir="2700000" algn="tl">
                    <a:srgbClr val="000000"/>
                  </a:outerShdw>
                </a:effectLst>
                <a:latin typeface="Papyrus" pitchFamily="66" charset="0"/>
              </a:rPr>
              <a:t> Social </a:t>
            </a:r>
            <a:r>
              <a:rPr lang="es-VE" sz="4800" u="none" dirty="0" err="1" smtClean="0">
                <a:solidFill>
                  <a:srgbClr val="800000"/>
                </a:solidFill>
                <a:effectLst>
                  <a:outerShdw blurRad="38100" dist="38100" dir="2700000" algn="tl">
                    <a:srgbClr val="000000"/>
                  </a:outerShdw>
                </a:effectLst>
                <a:latin typeface="Papyrus" pitchFamily="66" charset="0"/>
              </a:rPr>
              <a:t>Order</a:t>
            </a:r>
            <a:endParaRPr lang="es-VE" sz="4800" u="none" dirty="0">
              <a:solidFill>
                <a:srgbClr val="800000"/>
              </a:solidFill>
              <a:effectLst>
                <a:outerShdw blurRad="38100" dist="38100" dir="2700000" algn="tl">
                  <a:srgbClr val="000000"/>
                </a:outerShdw>
              </a:effectLst>
              <a:latin typeface="Papyrus" pitchFamily="66" charset="0"/>
            </a:endParaRPr>
          </a:p>
        </p:txBody>
      </p:sp>
      <p:pic>
        <p:nvPicPr>
          <p:cNvPr id="22535" name="Picture 17" descr="caravana regresando de Babilonia"/>
          <p:cNvPicPr>
            <a:picLocks noChangeAspect="1" noChangeArrowheads="1"/>
          </p:cNvPicPr>
          <p:nvPr/>
        </p:nvPicPr>
        <p:blipFill>
          <a:blip r:embed="rId5" cstate="print"/>
          <a:srcRect/>
          <a:stretch>
            <a:fillRect/>
          </a:stretch>
        </p:blipFill>
        <p:spPr bwMode="auto">
          <a:xfrm>
            <a:off x="4724400" y="533400"/>
            <a:ext cx="3787775" cy="5715000"/>
          </a:xfrm>
          <a:prstGeom prst="rect">
            <a:avLst/>
          </a:prstGeom>
          <a:noFill/>
          <a:ln w="38100">
            <a:noFill/>
            <a:miter lim="800000"/>
            <a:headEnd/>
            <a:tailEnd/>
          </a:ln>
        </p:spPr>
      </p:pic>
      <p:sp>
        <p:nvSpPr>
          <p:cNvPr id="36882" name="Text Box 18"/>
          <p:cNvSpPr txBox="1">
            <a:spLocks noChangeArrowheads="1"/>
          </p:cNvSpPr>
          <p:nvPr/>
        </p:nvSpPr>
        <p:spPr bwMode="auto">
          <a:xfrm>
            <a:off x="0" y="6019800"/>
            <a:ext cx="9144000" cy="304800"/>
          </a:xfrm>
          <a:prstGeom prst="rect">
            <a:avLst/>
          </a:prstGeom>
          <a:gradFill rotWithShape="1">
            <a:gsLst>
              <a:gs pos="0">
                <a:schemeClr val="tx1">
                  <a:gamma/>
                  <a:tint val="69804"/>
                  <a:invGamma/>
                </a:schemeClr>
              </a:gs>
              <a:gs pos="50000">
                <a:schemeClr val="tx1"/>
              </a:gs>
              <a:gs pos="100000">
                <a:schemeClr val="tx1">
                  <a:gamma/>
                  <a:tint val="69804"/>
                  <a:invGamma/>
                </a:schemeClr>
              </a:gs>
            </a:gsLst>
            <a:lin ang="5400000" scaled="1"/>
          </a:gradFill>
          <a:ln w="9525">
            <a:noFill/>
            <a:miter lim="800000"/>
            <a:headEnd/>
            <a:tailEnd/>
          </a:ln>
          <a:effectLst/>
        </p:spPr>
        <p:txBody>
          <a:bodyPr>
            <a:spAutoFit/>
          </a:bodyPr>
          <a:lstStyle/>
          <a:p>
            <a:pPr>
              <a:spcBef>
                <a:spcPct val="50000"/>
              </a:spcBef>
              <a:buFontTx/>
              <a:buNone/>
              <a:defRPr/>
            </a:pPr>
            <a:endParaRPr lang="en-US" sz="1400" u="none">
              <a:solidFill>
                <a:schemeClr val="bg1"/>
              </a:solidFill>
            </a:endParaRPr>
          </a:p>
        </p:txBody>
      </p:sp>
      <p:sp>
        <p:nvSpPr>
          <p:cNvPr id="22537" name="Rectangle 19"/>
          <p:cNvSpPr>
            <a:spLocks noChangeArrowheads="1"/>
          </p:cNvSpPr>
          <p:nvPr/>
        </p:nvSpPr>
        <p:spPr bwMode="auto">
          <a:xfrm rot="5400000">
            <a:off x="4305300" y="2019300"/>
            <a:ext cx="533400" cy="9144000"/>
          </a:xfrm>
          <a:prstGeom prst="rect">
            <a:avLst/>
          </a:prstGeom>
          <a:blipFill dpi="0" rotWithShape="1">
            <a:blip r:embed="rId3" cstate="print"/>
            <a:srcRect/>
            <a:tile tx="0" ty="0" sx="100000" sy="100000" flip="none" algn="tl"/>
          </a:blipFill>
          <a:ln w="9525">
            <a:solidFill>
              <a:schemeClr val="tx1"/>
            </a:solidFill>
            <a:miter lim="800000"/>
            <a:headEnd/>
            <a:tailEnd/>
          </a:ln>
        </p:spPr>
        <p:txBody>
          <a:bodyPr wrap="none" anchor="ctr"/>
          <a:lstStyle/>
          <a:p>
            <a:pPr algn="ctr"/>
            <a:endParaRPr lang="en-US" u="none"/>
          </a:p>
        </p:txBody>
      </p:sp>
      <p:sp>
        <p:nvSpPr>
          <p:cNvPr id="36870" name="Text Box 6"/>
          <p:cNvSpPr txBox="1">
            <a:spLocks noChangeArrowheads="1"/>
          </p:cNvSpPr>
          <p:nvPr/>
        </p:nvSpPr>
        <p:spPr bwMode="auto">
          <a:xfrm>
            <a:off x="0" y="533400"/>
            <a:ext cx="9144000" cy="304800"/>
          </a:xfrm>
          <a:prstGeom prst="rect">
            <a:avLst/>
          </a:prstGeom>
          <a:gradFill rotWithShape="1">
            <a:gsLst>
              <a:gs pos="0">
                <a:schemeClr val="tx1">
                  <a:gamma/>
                  <a:tint val="69804"/>
                  <a:invGamma/>
                </a:schemeClr>
              </a:gs>
              <a:gs pos="50000">
                <a:schemeClr val="tx1"/>
              </a:gs>
              <a:gs pos="100000">
                <a:schemeClr val="tx1">
                  <a:gamma/>
                  <a:tint val="69804"/>
                  <a:invGamma/>
                </a:schemeClr>
              </a:gs>
            </a:gsLst>
            <a:lin ang="5400000" scaled="1"/>
          </a:gradFill>
          <a:ln w="9525">
            <a:noFill/>
            <a:miter lim="800000"/>
            <a:headEnd/>
            <a:tailEnd/>
          </a:ln>
          <a:effectLst/>
        </p:spPr>
        <p:txBody>
          <a:bodyPr>
            <a:spAutoFit/>
          </a:bodyPr>
          <a:lstStyle/>
          <a:p>
            <a:pPr>
              <a:spcBef>
                <a:spcPct val="50000"/>
              </a:spcBef>
              <a:buFontTx/>
              <a:buNone/>
              <a:defRPr/>
            </a:pPr>
            <a:endParaRPr lang="en-US" sz="1400" u="none">
              <a:solidFill>
                <a:schemeClr val="bg1"/>
              </a:solidFill>
            </a:endParaRP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The Social Order</a:t>
            </a:r>
            <a:endParaRPr lang="en-US" b="1" dirty="0"/>
          </a:p>
        </p:txBody>
      </p:sp>
      <p:sp>
        <p:nvSpPr>
          <p:cNvPr id="3" name="Content Placeholder 2"/>
          <p:cNvSpPr>
            <a:spLocks noGrp="1"/>
          </p:cNvSpPr>
          <p:nvPr>
            <p:ph sz="quarter" idx="1"/>
          </p:nvPr>
        </p:nvSpPr>
        <p:spPr/>
        <p:txBody>
          <a:bodyPr>
            <a:normAutofit/>
          </a:bodyPr>
          <a:lstStyle/>
          <a:p>
            <a:r>
              <a:rPr lang="en-US" dirty="0"/>
              <a:t>Because man is also a social creature, man’s rationality emphasizes the virtue of justice. Without justice men would not live together, because justice ensures that every man gets what is due to him. Justice is an aspect of righteousness. In fact, justice is the aspect of righteousness that is concerned with the social order. Social order is something that comes naturally to men because God has designed us in this way. This order is spontaneous and generally results in men achieving greater things in a community despite the fact that they may have different interests and pursuits.</a:t>
            </a:r>
          </a:p>
          <a:p>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b="1" dirty="0" smtClean="0"/>
              <a:t>The Social Order</a:t>
            </a:r>
            <a:endParaRPr lang="en-US" b="1" dirty="0"/>
          </a:p>
        </p:txBody>
      </p:sp>
      <p:sp>
        <p:nvSpPr>
          <p:cNvPr id="3" name="Content Placeholder 2"/>
          <p:cNvSpPr>
            <a:spLocks noGrp="1"/>
          </p:cNvSpPr>
          <p:nvPr>
            <p:ph sz="quarter" idx="1"/>
          </p:nvPr>
        </p:nvSpPr>
        <p:spPr/>
        <p:txBody>
          <a:bodyPr>
            <a:normAutofit lnSpcReduction="10000"/>
          </a:bodyPr>
          <a:lstStyle/>
          <a:p>
            <a:r>
              <a:rPr lang="en-US" dirty="0" smtClean="0"/>
              <a:t>Aristotle explains that the study of politics is not a speculative science, but rather a practical one.  Practical sciences involve action, and politics belong within the study of moral philosophy. Thomas Aquinas agrees with Aristotle in his commentary on Aristotle’s </a:t>
            </a:r>
            <a:r>
              <a:rPr lang="en-US" i="1" dirty="0" smtClean="0"/>
              <a:t>Politics.</a:t>
            </a:r>
            <a:r>
              <a:rPr lang="en-US" dirty="0" smtClean="0"/>
              <a:t> </a:t>
            </a:r>
          </a:p>
          <a:p>
            <a:endParaRPr lang="en-US" dirty="0"/>
          </a:p>
        </p:txBody>
      </p:sp>
      <p:pic>
        <p:nvPicPr>
          <p:cNvPr id="6" name="Content Placeholder 5" descr="aristotle.jpg"/>
          <p:cNvPicPr>
            <a:picLocks noGrp="1" noChangeAspect="1"/>
          </p:cNvPicPr>
          <p:nvPr>
            <p:ph sz="quarter" idx="2"/>
          </p:nvPr>
        </p:nvPicPr>
        <p:blipFill>
          <a:blip r:embed="rId2" cstate="print"/>
          <a:stretch>
            <a:fillRect/>
          </a:stretch>
        </p:blipFill>
        <p:spPr>
          <a:xfrm>
            <a:off x="5410200" y="1524000"/>
            <a:ext cx="2895600" cy="4114800"/>
          </a:xfr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b="1" dirty="0" smtClean="0"/>
              <a:t>The Social Order</a:t>
            </a:r>
            <a:endParaRPr lang="en-US" b="1" dirty="0"/>
          </a:p>
        </p:txBody>
      </p:sp>
      <p:sp>
        <p:nvSpPr>
          <p:cNvPr id="3" name="Content Placeholder 2"/>
          <p:cNvSpPr>
            <a:spLocks noGrp="1"/>
          </p:cNvSpPr>
          <p:nvPr>
            <p:ph sz="quarter" idx="1"/>
          </p:nvPr>
        </p:nvSpPr>
        <p:spPr/>
        <p:txBody>
          <a:bodyPr>
            <a:normAutofit fontScale="92500" lnSpcReduction="20000"/>
          </a:bodyPr>
          <a:lstStyle/>
          <a:p>
            <a:r>
              <a:rPr lang="en-US" dirty="0" smtClean="0"/>
              <a:t>Augustine believes that only God has intrinsic goodness. In Augustine’s </a:t>
            </a:r>
            <a:r>
              <a:rPr lang="en-US" i="1" dirty="0" smtClean="0"/>
              <a:t>City of God</a:t>
            </a:r>
            <a:r>
              <a:rPr lang="en-US" dirty="0" smtClean="0"/>
              <a:t>, we find that justice is the common good. For Augustine, justice is a virtue that either believers or non-believers can hold. According to Paul </a:t>
            </a:r>
            <a:r>
              <a:rPr lang="en-US" dirty="0" err="1" smtClean="0"/>
              <a:t>Weithman</a:t>
            </a:r>
            <a:r>
              <a:rPr lang="en-US" dirty="0" smtClean="0"/>
              <a:t> “Perfect justice, Augustine thinks, would consist in an enduring disposition to love objects, including God, according to their worth.”</a:t>
            </a:r>
          </a:p>
        </p:txBody>
      </p:sp>
      <p:pic>
        <p:nvPicPr>
          <p:cNvPr id="6" name="Content Placeholder 5" descr="augustine of hippo.jpg"/>
          <p:cNvPicPr>
            <a:picLocks noGrp="1" noChangeAspect="1"/>
          </p:cNvPicPr>
          <p:nvPr>
            <p:ph sz="quarter" idx="2"/>
          </p:nvPr>
        </p:nvPicPr>
        <p:blipFill>
          <a:blip r:embed="rId2" cstate="print"/>
          <a:stretch>
            <a:fillRect/>
          </a:stretch>
        </p:blipFill>
        <p:spPr>
          <a:xfrm>
            <a:off x="5334000" y="1981200"/>
            <a:ext cx="2819400" cy="3733800"/>
          </a:xfr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b="1" dirty="0" smtClean="0"/>
              <a:t>The Social Order</a:t>
            </a:r>
            <a:endParaRPr lang="en-US" b="1" dirty="0"/>
          </a:p>
        </p:txBody>
      </p:sp>
      <p:sp>
        <p:nvSpPr>
          <p:cNvPr id="3" name="Content Placeholder 2"/>
          <p:cNvSpPr>
            <a:spLocks noGrp="1"/>
          </p:cNvSpPr>
          <p:nvPr>
            <p:ph sz="quarter" idx="1"/>
          </p:nvPr>
        </p:nvSpPr>
        <p:spPr/>
        <p:txBody>
          <a:bodyPr>
            <a:normAutofit fontScale="85000" lnSpcReduction="10000"/>
          </a:bodyPr>
          <a:lstStyle/>
          <a:p>
            <a:r>
              <a:rPr lang="en-US" dirty="0" smtClean="0"/>
              <a:t>Thomas Aquinas also agrees with Aristotle that the “common good” is justice. For both men, justice is a virtue that all men need in abundance. This virtue, like all of the others is based on man’s nature. As a rational and social creature, justice is something that all men desire. The writers of the Old Testament would agree with this assessment. They consistently emphasized the ideas of justice and righteousness.</a:t>
            </a:r>
          </a:p>
          <a:p>
            <a:endParaRPr lang="en-US" dirty="0"/>
          </a:p>
        </p:txBody>
      </p:sp>
      <p:pic>
        <p:nvPicPr>
          <p:cNvPr id="6" name="Content Placeholder 5" descr="St-thomas-aquinas.jpg"/>
          <p:cNvPicPr>
            <a:picLocks noGrp="1" noChangeAspect="1"/>
          </p:cNvPicPr>
          <p:nvPr>
            <p:ph sz="quarter" idx="2"/>
          </p:nvPr>
        </p:nvPicPr>
        <p:blipFill>
          <a:blip r:embed="rId2" cstate="print"/>
          <a:stretch>
            <a:fillRect/>
          </a:stretch>
        </p:blipFill>
        <p:spPr>
          <a:xfrm>
            <a:off x="5308600" y="1447800"/>
            <a:ext cx="3000375" cy="4572000"/>
          </a:xfr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r>
              <a:rPr lang="en-US" sz="3600" dirty="0" smtClean="0"/>
              <a:t>God created everything in accordance with His nature, order, and purpose 	</a:t>
            </a:r>
          </a:p>
          <a:p>
            <a:endParaRPr lang="en-US" dirty="0"/>
          </a:p>
        </p:txBody>
      </p:sp>
      <p:pic>
        <p:nvPicPr>
          <p:cNvPr id="5" name="Content Placeholder 4" descr="God creates.jpg"/>
          <p:cNvPicPr>
            <a:picLocks noGrp="1" noChangeAspect="1"/>
          </p:cNvPicPr>
          <p:nvPr>
            <p:ph sz="quarter" idx="2"/>
          </p:nvPr>
        </p:nvPicPr>
        <p:blipFill>
          <a:blip r:embed="rId2" cstate="print"/>
          <a:stretch>
            <a:fillRect/>
          </a:stretch>
        </p:blipFill>
        <p:spPr>
          <a:xfrm>
            <a:off x="5029200" y="1905000"/>
            <a:ext cx="3505200" cy="3733800"/>
          </a:xfr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b="1" dirty="0" smtClean="0"/>
              <a:t>The Social Order</a:t>
            </a:r>
            <a:endParaRPr lang="en-US" b="1" dirty="0"/>
          </a:p>
        </p:txBody>
      </p:sp>
      <p:sp>
        <p:nvSpPr>
          <p:cNvPr id="3" name="Content Placeholder 2"/>
          <p:cNvSpPr>
            <a:spLocks noGrp="1"/>
          </p:cNvSpPr>
          <p:nvPr>
            <p:ph sz="quarter" idx="1"/>
          </p:nvPr>
        </p:nvSpPr>
        <p:spPr/>
        <p:txBody>
          <a:bodyPr>
            <a:normAutofit/>
          </a:bodyPr>
          <a:lstStyle/>
          <a:p>
            <a:r>
              <a:rPr lang="en-US" dirty="0" smtClean="0"/>
              <a:t>Aristotle looks at the nature of man and draws conclusions about the household and then the polis.  He saw both the household and the state as economic units where both production and consumption occurred. </a:t>
            </a:r>
            <a:endParaRPr lang="en-US" dirty="0"/>
          </a:p>
        </p:txBody>
      </p:sp>
      <p:pic>
        <p:nvPicPr>
          <p:cNvPr id="6" name="Content Placeholder 5" descr="Aristotleof athens.jpg"/>
          <p:cNvPicPr>
            <a:picLocks noGrp="1" noChangeAspect="1"/>
          </p:cNvPicPr>
          <p:nvPr>
            <p:ph sz="quarter" idx="2"/>
          </p:nvPr>
        </p:nvPicPr>
        <p:blipFill>
          <a:blip r:embed="rId2" cstate="print"/>
          <a:stretch>
            <a:fillRect/>
          </a:stretch>
        </p:blipFill>
        <p:spPr>
          <a:xfrm>
            <a:off x="5048567" y="1447800"/>
            <a:ext cx="3520440" cy="4572000"/>
          </a:xfr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The Social Order</a:t>
            </a:r>
            <a:endParaRPr lang="en-US" b="1" dirty="0"/>
          </a:p>
        </p:txBody>
      </p:sp>
      <p:sp>
        <p:nvSpPr>
          <p:cNvPr id="3" name="Content Placeholder 2"/>
          <p:cNvSpPr>
            <a:spLocks noGrp="1"/>
          </p:cNvSpPr>
          <p:nvPr>
            <p:ph sz="quarter" idx="1"/>
          </p:nvPr>
        </p:nvSpPr>
        <p:spPr/>
        <p:txBody>
          <a:bodyPr>
            <a:normAutofit/>
          </a:bodyPr>
          <a:lstStyle/>
          <a:p>
            <a:r>
              <a:rPr lang="en-US" dirty="0" smtClean="0"/>
              <a:t>Aristotle divided things between political economy (</a:t>
            </a:r>
            <a:r>
              <a:rPr lang="en-US" i="1" dirty="0" err="1" smtClean="0"/>
              <a:t>oikos</a:t>
            </a:r>
            <a:r>
              <a:rPr lang="en-US" i="1" dirty="0" smtClean="0"/>
              <a:t> </a:t>
            </a:r>
            <a:r>
              <a:rPr lang="en-US" i="1" dirty="0" err="1" smtClean="0"/>
              <a:t>nomos</a:t>
            </a:r>
            <a:r>
              <a:rPr lang="en-US" dirty="0" smtClean="0"/>
              <a:t>- household management) and business (</a:t>
            </a:r>
            <a:r>
              <a:rPr lang="en-US" i="1" dirty="0" err="1" smtClean="0"/>
              <a:t>chremastistics</a:t>
            </a:r>
            <a:r>
              <a:rPr lang="en-US" i="1" dirty="0" smtClean="0"/>
              <a:t>-</a:t>
            </a:r>
            <a:r>
              <a:rPr lang="en-US" dirty="0" smtClean="0"/>
              <a:t> money making).  Economics are virtuous, but </a:t>
            </a:r>
            <a:r>
              <a:rPr lang="en-US" i="1" dirty="0" smtClean="0"/>
              <a:t>chrematistics</a:t>
            </a:r>
            <a:r>
              <a:rPr lang="en-US" dirty="0" smtClean="0"/>
              <a:t> are vicious. Economic or natural transactions are concerned with the satisfaction of needs. Thus wealth is limited by purpose. </a:t>
            </a:r>
            <a:r>
              <a:rPr lang="en-US" i="1" dirty="0" smtClean="0"/>
              <a:t>Chrematistic</a:t>
            </a:r>
            <a:r>
              <a:rPr lang="en-US" dirty="0" smtClean="0"/>
              <a:t> or un-natural transactions, on the other hand are aimed at increasing wealth without limits. </a:t>
            </a:r>
            <a:r>
              <a:rPr lang="en-US" i="1" dirty="0" smtClean="0"/>
              <a:t>Chrematistics</a:t>
            </a:r>
            <a:r>
              <a:rPr lang="en-US" dirty="0" smtClean="0"/>
              <a:t> are vicious because wealth can become an end unto itself.</a:t>
            </a:r>
          </a:p>
          <a:p>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The Social Order</a:t>
            </a:r>
            <a:endParaRPr lang="en-US" b="1" dirty="0"/>
          </a:p>
        </p:txBody>
      </p:sp>
      <p:sp>
        <p:nvSpPr>
          <p:cNvPr id="3" name="Content Placeholder 2"/>
          <p:cNvSpPr>
            <a:spLocks noGrp="1"/>
          </p:cNvSpPr>
          <p:nvPr>
            <p:ph sz="quarter" idx="1"/>
          </p:nvPr>
        </p:nvSpPr>
        <p:spPr/>
        <p:txBody>
          <a:bodyPr>
            <a:normAutofit/>
          </a:bodyPr>
          <a:lstStyle/>
          <a:p>
            <a:r>
              <a:rPr lang="en-US" dirty="0" smtClean="0"/>
              <a:t>When someone buys or sells, they make a free exchange to acquire something that they value extrinsically. As a result, they experience </a:t>
            </a:r>
            <a:r>
              <a:rPr lang="en-US" i="1" dirty="0" err="1" smtClean="0"/>
              <a:t>eudaimonia</a:t>
            </a:r>
            <a:r>
              <a:rPr lang="en-US" i="1" dirty="0" smtClean="0"/>
              <a:t> </a:t>
            </a:r>
            <a:r>
              <a:rPr lang="en-US" dirty="0" smtClean="0"/>
              <a:t>or an emotional response that comes with an increase in their utility. When people act rationally, or virtuously, they maximize their utility and feel happy.</a:t>
            </a:r>
          </a:p>
          <a:p>
            <a:endParaRPr lang="en-US" dirty="0" smtClean="0"/>
          </a:p>
          <a:p>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4"/>
          <p:cNvSpPr>
            <a:spLocks noChangeArrowheads="1"/>
          </p:cNvSpPr>
          <p:nvPr/>
        </p:nvSpPr>
        <p:spPr bwMode="auto">
          <a:xfrm rot="5400000">
            <a:off x="4305300" y="-4305300"/>
            <a:ext cx="533400" cy="9144000"/>
          </a:xfrm>
          <a:prstGeom prst="rect">
            <a:avLst/>
          </a:prstGeom>
          <a:blipFill dpi="0" rotWithShape="1">
            <a:blip r:embed="rId3" cstate="print"/>
            <a:srcRect/>
            <a:tile tx="0" ty="0" sx="100000" sy="100000" flip="none" algn="tl"/>
          </a:blipFill>
          <a:ln w="9525">
            <a:solidFill>
              <a:schemeClr val="tx1"/>
            </a:solidFill>
            <a:miter lim="800000"/>
            <a:headEnd/>
            <a:tailEnd/>
          </a:ln>
        </p:spPr>
        <p:txBody>
          <a:bodyPr wrap="none" anchor="ctr"/>
          <a:lstStyle/>
          <a:p>
            <a:endParaRPr lang="en-US"/>
          </a:p>
        </p:txBody>
      </p:sp>
      <p:sp>
        <p:nvSpPr>
          <p:cNvPr id="22531" name="Rectangle 10"/>
          <p:cNvSpPr>
            <a:spLocks noChangeArrowheads="1"/>
          </p:cNvSpPr>
          <p:nvPr/>
        </p:nvSpPr>
        <p:spPr bwMode="auto">
          <a:xfrm>
            <a:off x="0" y="838200"/>
            <a:ext cx="685800" cy="5715000"/>
          </a:xfrm>
          <a:prstGeom prst="rect">
            <a:avLst/>
          </a:prstGeom>
          <a:blipFill dpi="0" rotWithShape="1">
            <a:blip r:embed="rId3" cstate="print"/>
            <a:srcRect/>
            <a:tile tx="0" ty="0" sx="100000" sy="100000" flip="none" algn="tl"/>
          </a:blipFill>
          <a:ln w="9525">
            <a:solidFill>
              <a:schemeClr val="tx1"/>
            </a:solidFill>
            <a:miter lim="800000"/>
            <a:headEnd/>
            <a:tailEnd/>
          </a:ln>
        </p:spPr>
        <p:txBody>
          <a:bodyPr wrap="none" anchor="ctr"/>
          <a:lstStyle/>
          <a:p>
            <a:endParaRPr lang="en-US"/>
          </a:p>
        </p:txBody>
      </p:sp>
      <p:sp>
        <p:nvSpPr>
          <p:cNvPr id="22532" name="Rectangle 11"/>
          <p:cNvSpPr>
            <a:spLocks noChangeArrowheads="1"/>
          </p:cNvSpPr>
          <p:nvPr/>
        </p:nvSpPr>
        <p:spPr bwMode="auto">
          <a:xfrm>
            <a:off x="8458200" y="838200"/>
            <a:ext cx="685800" cy="5715000"/>
          </a:xfrm>
          <a:prstGeom prst="rect">
            <a:avLst/>
          </a:prstGeom>
          <a:blipFill dpi="0" rotWithShape="1">
            <a:blip r:embed="rId3" cstate="print"/>
            <a:srcRect/>
            <a:tile tx="0" ty="0" sx="100000" sy="100000" flip="none" algn="tl"/>
          </a:blipFill>
          <a:ln w="9525">
            <a:solidFill>
              <a:schemeClr val="tx1"/>
            </a:solidFill>
            <a:miter lim="800000"/>
            <a:headEnd/>
            <a:tailEnd/>
          </a:ln>
        </p:spPr>
        <p:txBody>
          <a:bodyPr wrap="none" anchor="ctr"/>
          <a:lstStyle/>
          <a:p>
            <a:endParaRPr lang="en-US"/>
          </a:p>
        </p:txBody>
      </p:sp>
      <p:pic>
        <p:nvPicPr>
          <p:cNvPr id="22533" name="Picture 12" descr="S3010013"/>
          <p:cNvPicPr>
            <a:picLocks noChangeAspect="1" noChangeArrowheads="1"/>
          </p:cNvPicPr>
          <p:nvPr/>
        </p:nvPicPr>
        <p:blipFill>
          <a:blip r:embed="rId4" cstate="print"/>
          <a:srcRect/>
          <a:stretch>
            <a:fillRect/>
          </a:stretch>
        </p:blipFill>
        <p:spPr bwMode="auto">
          <a:xfrm>
            <a:off x="685800" y="838200"/>
            <a:ext cx="4287838" cy="5715000"/>
          </a:xfrm>
          <a:prstGeom prst="rect">
            <a:avLst/>
          </a:prstGeom>
          <a:noFill/>
          <a:ln w="9525">
            <a:noFill/>
            <a:miter lim="800000"/>
            <a:headEnd/>
            <a:tailEnd/>
          </a:ln>
        </p:spPr>
      </p:pic>
      <p:sp>
        <p:nvSpPr>
          <p:cNvPr id="36880" name="Rectangle 16"/>
          <p:cNvSpPr>
            <a:spLocks noChangeArrowheads="1"/>
          </p:cNvSpPr>
          <p:nvPr/>
        </p:nvSpPr>
        <p:spPr bwMode="auto">
          <a:xfrm>
            <a:off x="762000" y="2971800"/>
            <a:ext cx="3886200" cy="990600"/>
          </a:xfrm>
          <a:prstGeom prst="rect">
            <a:avLst/>
          </a:prstGeom>
          <a:noFill/>
          <a:ln w="9525">
            <a:noFill/>
            <a:miter lim="800000"/>
            <a:headEnd/>
            <a:tailEnd/>
          </a:ln>
          <a:effectLst/>
        </p:spPr>
        <p:txBody>
          <a:bodyPr/>
          <a:lstStyle/>
          <a:p>
            <a:pPr marL="342900" indent="-342900" algn="ctr">
              <a:spcBef>
                <a:spcPct val="20000"/>
              </a:spcBef>
              <a:buFontTx/>
              <a:buNone/>
              <a:defRPr/>
            </a:pPr>
            <a:r>
              <a:rPr lang="es-VE" sz="5400" u="none" dirty="0" err="1" smtClean="0">
                <a:solidFill>
                  <a:srgbClr val="800000"/>
                </a:solidFill>
                <a:effectLst>
                  <a:outerShdw blurRad="38100" dist="38100" dir="2700000" algn="tl">
                    <a:srgbClr val="000000"/>
                  </a:outerShdw>
                </a:effectLst>
                <a:latin typeface="Papyrus" pitchFamily="66" charset="0"/>
              </a:rPr>
              <a:t>Economics</a:t>
            </a:r>
            <a:endParaRPr lang="es-VE" sz="5400" u="none" dirty="0">
              <a:solidFill>
                <a:srgbClr val="800000"/>
              </a:solidFill>
              <a:effectLst>
                <a:outerShdw blurRad="38100" dist="38100" dir="2700000" algn="tl">
                  <a:srgbClr val="000000"/>
                </a:outerShdw>
              </a:effectLst>
              <a:latin typeface="Papyrus" pitchFamily="66" charset="0"/>
            </a:endParaRPr>
          </a:p>
        </p:txBody>
      </p:sp>
      <p:pic>
        <p:nvPicPr>
          <p:cNvPr id="22535" name="Picture 17" descr="caravana regresando de Babilonia"/>
          <p:cNvPicPr>
            <a:picLocks noChangeAspect="1" noChangeArrowheads="1"/>
          </p:cNvPicPr>
          <p:nvPr/>
        </p:nvPicPr>
        <p:blipFill>
          <a:blip r:embed="rId5" cstate="print"/>
          <a:srcRect/>
          <a:stretch>
            <a:fillRect/>
          </a:stretch>
        </p:blipFill>
        <p:spPr bwMode="auto">
          <a:xfrm>
            <a:off x="4724400" y="533400"/>
            <a:ext cx="3787775" cy="5715000"/>
          </a:xfrm>
          <a:prstGeom prst="rect">
            <a:avLst/>
          </a:prstGeom>
          <a:noFill/>
          <a:ln w="38100">
            <a:noFill/>
            <a:miter lim="800000"/>
            <a:headEnd/>
            <a:tailEnd/>
          </a:ln>
        </p:spPr>
      </p:pic>
      <p:sp>
        <p:nvSpPr>
          <p:cNvPr id="36882" name="Text Box 18"/>
          <p:cNvSpPr txBox="1">
            <a:spLocks noChangeArrowheads="1"/>
          </p:cNvSpPr>
          <p:nvPr/>
        </p:nvSpPr>
        <p:spPr bwMode="auto">
          <a:xfrm>
            <a:off x="0" y="6019800"/>
            <a:ext cx="9144000" cy="304800"/>
          </a:xfrm>
          <a:prstGeom prst="rect">
            <a:avLst/>
          </a:prstGeom>
          <a:gradFill rotWithShape="1">
            <a:gsLst>
              <a:gs pos="0">
                <a:schemeClr val="tx1">
                  <a:gamma/>
                  <a:tint val="69804"/>
                  <a:invGamma/>
                </a:schemeClr>
              </a:gs>
              <a:gs pos="50000">
                <a:schemeClr val="tx1"/>
              </a:gs>
              <a:gs pos="100000">
                <a:schemeClr val="tx1">
                  <a:gamma/>
                  <a:tint val="69804"/>
                  <a:invGamma/>
                </a:schemeClr>
              </a:gs>
            </a:gsLst>
            <a:lin ang="5400000" scaled="1"/>
          </a:gradFill>
          <a:ln w="9525">
            <a:noFill/>
            <a:miter lim="800000"/>
            <a:headEnd/>
            <a:tailEnd/>
          </a:ln>
          <a:effectLst/>
        </p:spPr>
        <p:txBody>
          <a:bodyPr>
            <a:spAutoFit/>
          </a:bodyPr>
          <a:lstStyle/>
          <a:p>
            <a:pPr>
              <a:spcBef>
                <a:spcPct val="50000"/>
              </a:spcBef>
              <a:buFontTx/>
              <a:buNone/>
              <a:defRPr/>
            </a:pPr>
            <a:endParaRPr lang="en-US" sz="1400" u="none">
              <a:solidFill>
                <a:schemeClr val="bg1"/>
              </a:solidFill>
            </a:endParaRPr>
          </a:p>
        </p:txBody>
      </p:sp>
      <p:sp>
        <p:nvSpPr>
          <p:cNvPr id="22537" name="Rectangle 19"/>
          <p:cNvSpPr>
            <a:spLocks noChangeArrowheads="1"/>
          </p:cNvSpPr>
          <p:nvPr/>
        </p:nvSpPr>
        <p:spPr bwMode="auto">
          <a:xfrm rot="5400000">
            <a:off x="4305300" y="2019300"/>
            <a:ext cx="533400" cy="9144000"/>
          </a:xfrm>
          <a:prstGeom prst="rect">
            <a:avLst/>
          </a:prstGeom>
          <a:blipFill dpi="0" rotWithShape="1">
            <a:blip r:embed="rId3" cstate="print"/>
            <a:srcRect/>
            <a:tile tx="0" ty="0" sx="100000" sy="100000" flip="none" algn="tl"/>
          </a:blipFill>
          <a:ln w="9525">
            <a:solidFill>
              <a:schemeClr val="tx1"/>
            </a:solidFill>
            <a:miter lim="800000"/>
            <a:headEnd/>
            <a:tailEnd/>
          </a:ln>
        </p:spPr>
        <p:txBody>
          <a:bodyPr wrap="none" anchor="ctr"/>
          <a:lstStyle/>
          <a:p>
            <a:pPr algn="ctr"/>
            <a:endParaRPr lang="en-US" u="none"/>
          </a:p>
        </p:txBody>
      </p:sp>
      <p:sp>
        <p:nvSpPr>
          <p:cNvPr id="36870" name="Text Box 6"/>
          <p:cNvSpPr txBox="1">
            <a:spLocks noChangeArrowheads="1"/>
          </p:cNvSpPr>
          <p:nvPr/>
        </p:nvSpPr>
        <p:spPr bwMode="auto">
          <a:xfrm>
            <a:off x="0" y="533400"/>
            <a:ext cx="9144000" cy="304800"/>
          </a:xfrm>
          <a:prstGeom prst="rect">
            <a:avLst/>
          </a:prstGeom>
          <a:gradFill rotWithShape="1">
            <a:gsLst>
              <a:gs pos="0">
                <a:schemeClr val="tx1">
                  <a:gamma/>
                  <a:tint val="69804"/>
                  <a:invGamma/>
                </a:schemeClr>
              </a:gs>
              <a:gs pos="50000">
                <a:schemeClr val="tx1"/>
              </a:gs>
              <a:gs pos="100000">
                <a:schemeClr val="tx1">
                  <a:gamma/>
                  <a:tint val="69804"/>
                  <a:invGamma/>
                </a:schemeClr>
              </a:gs>
            </a:gsLst>
            <a:lin ang="5400000" scaled="1"/>
          </a:gradFill>
          <a:ln w="9525">
            <a:noFill/>
            <a:miter lim="800000"/>
            <a:headEnd/>
            <a:tailEnd/>
          </a:ln>
          <a:effectLst/>
        </p:spPr>
        <p:txBody>
          <a:bodyPr>
            <a:spAutoFit/>
          </a:bodyPr>
          <a:lstStyle/>
          <a:p>
            <a:pPr>
              <a:spcBef>
                <a:spcPct val="50000"/>
              </a:spcBef>
              <a:buFontTx/>
              <a:buNone/>
              <a:defRPr/>
            </a:pPr>
            <a:endParaRPr lang="en-US" sz="1400" u="none">
              <a:solidFill>
                <a:schemeClr val="bg1"/>
              </a:solidFill>
            </a:endParaRPr>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762000"/>
          </a:xfrm>
        </p:spPr>
        <p:txBody>
          <a:bodyPr>
            <a:normAutofit/>
          </a:bodyPr>
          <a:lstStyle/>
          <a:p>
            <a:pPr algn="ctr"/>
            <a:r>
              <a:rPr lang="en-US" b="1" dirty="0" smtClean="0"/>
              <a:t>Humans as Secondary Co-creators</a:t>
            </a:r>
          </a:p>
        </p:txBody>
      </p:sp>
      <p:sp>
        <p:nvSpPr>
          <p:cNvPr id="3" name="Content Placeholder 2"/>
          <p:cNvSpPr>
            <a:spLocks noGrp="1"/>
          </p:cNvSpPr>
          <p:nvPr>
            <p:ph idx="1"/>
          </p:nvPr>
        </p:nvSpPr>
        <p:spPr>
          <a:xfrm>
            <a:off x="457200" y="1295400"/>
            <a:ext cx="8229600" cy="5029200"/>
          </a:xfrm>
        </p:spPr>
        <p:txBody>
          <a:bodyPr>
            <a:normAutofit/>
          </a:bodyPr>
          <a:lstStyle/>
          <a:p>
            <a:r>
              <a:rPr lang="en-US" dirty="0" smtClean="0"/>
              <a:t>Biological reproduction only 1 aspect of this</a:t>
            </a:r>
          </a:p>
          <a:p>
            <a:r>
              <a:rPr lang="en-US" dirty="0" smtClean="0"/>
              <a:t>Also artistic and economic production</a:t>
            </a:r>
          </a:p>
          <a:p>
            <a:r>
              <a:rPr lang="en-US" dirty="0" smtClean="0"/>
              <a:t>Production, and also ownership, is delegated by God</a:t>
            </a:r>
          </a:p>
          <a:p>
            <a:r>
              <a:rPr lang="en-US" dirty="0" smtClean="0"/>
              <a:t>Promise to Abram: 12:1, 7 Leave your country…and go to the land I will show you…. The Lord appeared to Abram and said, ‘To your offspring I will give this land.’</a:t>
            </a:r>
          </a:p>
          <a:p>
            <a:r>
              <a:rPr lang="en-US" dirty="0" smtClean="0"/>
              <a:t>Laban: The </a:t>
            </a:r>
            <a:r>
              <a:rPr lang="en-US" cap="small" dirty="0" smtClean="0"/>
              <a:t>Lord</a:t>
            </a:r>
            <a:r>
              <a:rPr lang="en-US" dirty="0" smtClean="0"/>
              <a:t> has greatly blessed my master, and he has become wealthy; he has given him flocks and herds, silver and gold, male and female slaves, camels and donkeys. (Genesis 24:35)</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Ownership and Law</a:t>
            </a:r>
            <a:endParaRPr lang="en-US" b="1" dirty="0"/>
          </a:p>
        </p:txBody>
      </p:sp>
      <p:sp>
        <p:nvSpPr>
          <p:cNvPr id="3" name="Content Placeholder 2"/>
          <p:cNvSpPr>
            <a:spLocks noGrp="1"/>
          </p:cNvSpPr>
          <p:nvPr>
            <p:ph idx="1"/>
          </p:nvPr>
        </p:nvSpPr>
        <p:spPr/>
        <p:txBody>
          <a:bodyPr>
            <a:normAutofit/>
          </a:bodyPr>
          <a:lstStyle/>
          <a:p>
            <a:r>
              <a:rPr lang="en-US" dirty="0" smtClean="0"/>
              <a:t>Ten Commandments:</a:t>
            </a:r>
          </a:p>
          <a:p>
            <a:r>
              <a:rPr lang="en-US" dirty="0" smtClean="0"/>
              <a:t>Right to private property</a:t>
            </a:r>
          </a:p>
          <a:p>
            <a:r>
              <a:rPr lang="en-US" dirty="0" smtClean="0"/>
              <a:t>Exodus 20:15 “you shall not steal” </a:t>
            </a:r>
          </a:p>
          <a:p>
            <a:r>
              <a:rPr lang="en-US" dirty="0" smtClean="0"/>
              <a:t>20:17 “you shall not covet your neighbor’s house. You shall not covet your neighbor’s wife, or his manservant or maidservant, his ox or donkey, or anything that belongs to your neighbor”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Other Laws</a:t>
            </a:r>
            <a:endParaRPr lang="en-US" dirty="0"/>
          </a:p>
        </p:txBody>
      </p:sp>
      <p:sp>
        <p:nvSpPr>
          <p:cNvPr id="3" name="Content Placeholder 2"/>
          <p:cNvSpPr>
            <a:spLocks noGrp="1"/>
          </p:cNvSpPr>
          <p:nvPr>
            <p:ph idx="1"/>
          </p:nvPr>
        </p:nvSpPr>
        <p:spPr/>
        <p:txBody>
          <a:bodyPr>
            <a:normAutofit/>
          </a:bodyPr>
          <a:lstStyle/>
          <a:p>
            <a:r>
              <a:rPr lang="en-US" dirty="0" smtClean="0"/>
              <a:t>Exodus 20:16  “You shall not give false testimony against your neighbor”</a:t>
            </a:r>
          </a:p>
          <a:p>
            <a:r>
              <a:rPr lang="en-US" dirty="0" smtClean="0"/>
              <a:t>Right to reputation</a:t>
            </a:r>
          </a:p>
          <a:p>
            <a:r>
              <a:rPr lang="en-US" dirty="0" smtClean="0"/>
              <a:t>Right to sexual faithfulness</a:t>
            </a:r>
          </a:p>
          <a:p>
            <a:r>
              <a:rPr lang="en-US" dirty="0" smtClean="0"/>
              <a:t>Exodus 20:14  “You shall not commit adultery”</a:t>
            </a:r>
          </a:p>
          <a:p>
            <a:r>
              <a:rPr lang="en-US" dirty="0" smtClean="0"/>
              <a:t>Exodus 21:28-22:15 – rights to/obligations of private property</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838200"/>
          </a:xfrm>
        </p:spPr>
        <p:txBody>
          <a:bodyPr/>
          <a:lstStyle/>
          <a:p>
            <a:pPr algn="ctr"/>
            <a:r>
              <a:rPr lang="en-US" b="1" dirty="0" smtClean="0"/>
              <a:t>The Purpose of Ownership</a:t>
            </a:r>
            <a:endParaRPr lang="en-US" b="1" dirty="0"/>
          </a:p>
        </p:txBody>
      </p:sp>
      <p:sp>
        <p:nvSpPr>
          <p:cNvPr id="3" name="Content Placeholder 2"/>
          <p:cNvSpPr>
            <a:spLocks noGrp="1"/>
          </p:cNvSpPr>
          <p:nvPr>
            <p:ph idx="1"/>
          </p:nvPr>
        </p:nvSpPr>
        <p:spPr>
          <a:xfrm>
            <a:off x="457200" y="1143000"/>
            <a:ext cx="8229600" cy="5181600"/>
          </a:xfrm>
        </p:spPr>
        <p:txBody>
          <a:bodyPr>
            <a:normAutofit/>
          </a:bodyPr>
          <a:lstStyle/>
          <a:p>
            <a:r>
              <a:rPr lang="en-US" dirty="0" smtClean="0"/>
              <a:t>Not just for personal enjoyment</a:t>
            </a:r>
          </a:p>
          <a:p>
            <a:r>
              <a:rPr lang="en-US" dirty="0" smtClean="0"/>
              <a:t>Ownership for the purpose of production</a:t>
            </a:r>
          </a:p>
          <a:p>
            <a:r>
              <a:rPr lang="en-US" dirty="0" smtClean="0"/>
              <a:t>Ownership of produce rather than of land: </a:t>
            </a:r>
          </a:p>
          <a:p>
            <a:r>
              <a:rPr lang="en-US" baseline="30000" dirty="0" smtClean="0"/>
              <a:t>14 </a:t>
            </a:r>
            <a:r>
              <a:rPr lang="en-US" dirty="0" smtClean="0"/>
              <a:t>When you make a sale to your neighbor or buy from your neighbor, you shall not cheat one another. </a:t>
            </a:r>
            <a:r>
              <a:rPr lang="en-US" baseline="30000" dirty="0" smtClean="0"/>
              <a:t>15 </a:t>
            </a:r>
            <a:r>
              <a:rPr lang="en-US" dirty="0" smtClean="0"/>
              <a:t>When you buy from your neighbor, you shall pay only for the number of years since the jubilee; the seller shall charge you only for the remaining crop years. </a:t>
            </a:r>
            <a:r>
              <a:rPr lang="en-US" baseline="30000" dirty="0" smtClean="0"/>
              <a:t>16 </a:t>
            </a:r>
            <a:r>
              <a:rPr lang="en-US" dirty="0" smtClean="0"/>
              <a:t>If the years are more, you shall increase the price, and if the years are fewer, you shall diminish the price; for it is a certain number of harvests that are being sold to you”. Lev 25:8ff</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838200"/>
          </a:xfrm>
        </p:spPr>
        <p:txBody>
          <a:bodyPr/>
          <a:lstStyle/>
          <a:p>
            <a:pPr algn="ctr"/>
            <a:r>
              <a:rPr lang="en-US" b="1" dirty="0" smtClean="0"/>
              <a:t>Purpose of ownership?</a:t>
            </a:r>
            <a:endParaRPr lang="en-US" b="1" dirty="0"/>
          </a:p>
        </p:txBody>
      </p:sp>
      <p:sp>
        <p:nvSpPr>
          <p:cNvPr id="3" name="Content Placeholder 2"/>
          <p:cNvSpPr>
            <a:spLocks noGrp="1"/>
          </p:cNvSpPr>
          <p:nvPr>
            <p:ph idx="1"/>
          </p:nvPr>
        </p:nvSpPr>
        <p:spPr>
          <a:xfrm>
            <a:off x="457200" y="1143000"/>
            <a:ext cx="8229600" cy="5181600"/>
          </a:xfrm>
        </p:spPr>
        <p:txBody>
          <a:bodyPr/>
          <a:lstStyle/>
          <a:p>
            <a:r>
              <a:rPr lang="en-US" dirty="0" smtClean="0"/>
              <a:t>Restoration of land to original owners at set periods of time</a:t>
            </a:r>
          </a:p>
          <a:p>
            <a:r>
              <a:rPr lang="en-US" dirty="0" smtClean="0"/>
              <a:t>Who is original owner?</a:t>
            </a:r>
          </a:p>
          <a:p>
            <a:r>
              <a:rPr lang="en-US" dirty="0" smtClean="0"/>
              <a:t>Leviticus 25:23  </a:t>
            </a:r>
            <a:r>
              <a:rPr lang="en-US" baseline="30000" dirty="0" smtClean="0"/>
              <a:t>“</a:t>
            </a:r>
            <a:r>
              <a:rPr lang="en-US" dirty="0" smtClean="0"/>
              <a:t>The land shall not be sold in perpetuity, for the land is mine; with me you are but aliens and tenants.” </a:t>
            </a:r>
          </a:p>
          <a:p>
            <a:r>
              <a:rPr lang="en-US" dirty="0" smtClean="0"/>
              <a:t>God, not the state is the original owner</a:t>
            </a:r>
          </a:p>
          <a:p>
            <a:r>
              <a:rPr lang="en-US" dirty="0" smtClean="0"/>
              <a:t>Karl Marx divided people into two groups: the owners of capital (bourgeoisie) vs. workers (proletariat)</a:t>
            </a:r>
          </a:p>
          <a:p>
            <a:pPr lvl="1"/>
            <a:r>
              <a:rPr lang="en-US" dirty="0" smtClean="0"/>
              <a:t>He also rejects God</a:t>
            </a:r>
          </a:p>
          <a:p>
            <a:pPr lvl="1"/>
            <a:r>
              <a:rPr lang="en-US" dirty="0" smtClean="0"/>
              <a:t>He wants the state to own everything</a:t>
            </a:r>
          </a:p>
          <a:p>
            <a:pPr lvl="1"/>
            <a:endParaRPr lang="en-US" dirty="0" smtClean="0"/>
          </a:p>
          <a:p>
            <a:r>
              <a:rPr lang="en-US" dirty="0" smtClean="0"/>
              <a:t>The Bible protects all as owners and producers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762000"/>
          </a:xfrm>
        </p:spPr>
        <p:txBody>
          <a:bodyPr>
            <a:normAutofit/>
          </a:bodyPr>
          <a:lstStyle/>
          <a:p>
            <a:pPr algn="ctr"/>
            <a:r>
              <a:rPr lang="en-US" b="1" dirty="0" smtClean="0"/>
              <a:t>The Economics of Daily Life</a:t>
            </a:r>
            <a:endParaRPr lang="en-US" b="1" dirty="0"/>
          </a:p>
        </p:txBody>
      </p:sp>
      <p:sp>
        <p:nvSpPr>
          <p:cNvPr id="3" name="Content Placeholder 2"/>
          <p:cNvSpPr>
            <a:spLocks noGrp="1"/>
          </p:cNvSpPr>
          <p:nvPr>
            <p:ph idx="1"/>
          </p:nvPr>
        </p:nvSpPr>
        <p:spPr/>
        <p:txBody>
          <a:bodyPr>
            <a:normAutofit lnSpcReduction="10000"/>
          </a:bodyPr>
          <a:lstStyle/>
          <a:p>
            <a:r>
              <a:rPr lang="en-US" dirty="0" smtClean="0"/>
              <a:t>Israel as an agricultural society</a:t>
            </a:r>
          </a:p>
          <a:p>
            <a:r>
              <a:rPr lang="en-US" dirty="0" smtClean="0"/>
              <a:t>Importance of land ownership</a:t>
            </a:r>
          </a:p>
          <a:p>
            <a:r>
              <a:rPr lang="en-US" dirty="0" smtClean="0"/>
              <a:t>Tragedy of loss of land</a:t>
            </a:r>
          </a:p>
          <a:p>
            <a:r>
              <a:rPr lang="en-US" dirty="0" smtClean="0"/>
              <a:t>Necessity for ability to restore land</a:t>
            </a:r>
          </a:p>
          <a:p>
            <a:r>
              <a:rPr lang="en-US" dirty="0" smtClean="0"/>
              <a:t>Protection of the landless</a:t>
            </a:r>
          </a:p>
          <a:p>
            <a:r>
              <a:rPr lang="en-US" dirty="0" smtClean="0"/>
              <a:t>Leviticus 19:9: “When you reap the harvest of your land, you shall not reap to the very edges of your field, or gather the gleanings of your harvest.</a:t>
            </a:r>
            <a:r>
              <a:rPr lang="en-US" baseline="30000" dirty="0" smtClean="0"/>
              <a:t>10 </a:t>
            </a:r>
            <a:r>
              <a:rPr lang="en-US" dirty="0" smtClean="0"/>
              <a:t>You shall not strip your vineyard bare, or gather the fallen grapes of your vineyard; you shall leave them for the poor and the alien: I am the </a:t>
            </a:r>
            <a:r>
              <a:rPr lang="en-US" cap="small" dirty="0" smtClean="0"/>
              <a:t>Lord</a:t>
            </a:r>
            <a:r>
              <a:rPr lang="en-US" dirty="0" smtClean="0"/>
              <a:t> your God.”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4"/>
          <p:cNvSpPr>
            <a:spLocks noChangeArrowheads="1"/>
          </p:cNvSpPr>
          <p:nvPr/>
        </p:nvSpPr>
        <p:spPr bwMode="auto">
          <a:xfrm rot="5400000">
            <a:off x="4305300" y="-4305300"/>
            <a:ext cx="533400" cy="9144000"/>
          </a:xfrm>
          <a:prstGeom prst="rect">
            <a:avLst/>
          </a:prstGeom>
          <a:blipFill dpi="0" rotWithShape="1">
            <a:blip r:embed="rId3" cstate="print"/>
            <a:srcRect/>
            <a:tile tx="0" ty="0" sx="100000" sy="100000" flip="none" algn="tl"/>
          </a:blipFill>
          <a:ln w="9525">
            <a:solidFill>
              <a:schemeClr val="tx1"/>
            </a:solidFill>
            <a:miter lim="800000"/>
            <a:headEnd/>
            <a:tailEnd/>
          </a:ln>
        </p:spPr>
        <p:txBody>
          <a:bodyPr wrap="none" anchor="ctr"/>
          <a:lstStyle/>
          <a:p>
            <a:endParaRPr lang="en-US"/>
          </a:p>
        </p:txBody>
      </p:sp>
      <p:sp>
        <p:nvSpPr>
          <p:cNvPr id="22531" name="Rectangle 10"/>
          <p:cNvSpPr>
            <a:spLocks noChangeArrowheads="1"/>
          </p:cNvSpPr>
          <p:nvPr/>
        </p:nvSpPr>
        <p:spPr bwMode="auto">
          <a:xfrm>
            <a:off x="0" y="838200"/>
            <a:ext cx="685800" cy="5715000"/>
          </a:xfrm>
          <a:prstGeom prst="rect">
            <a:avLst/>
          </a:prstGeom>
          <a:blipFill dpi="0" rotWithShape="1">
            <a:blip r:embed="rId3" cstate="print"/>
            <a:srcRect/>
            <a:tile tx="0" ty="0" sx="100000" sy="100000" flip="none" algn="tl"/>
          </a:blipFill>
          <a:ln w="9525">
            <a:solidFill>
              <a:schemeClr val="tx1"/>
            </a:solidFill>
            <a:miter lim="800000"/>
            <a:headEnd/>
            <a:tailEnd/>
          </a:ln>
        </p:spPr>
        <p:txBody>
          <a:bodyPr wrap="none" anchor="ctr"/>
          <a:lstStyle/>
          <a:p>
            <a:endParaRPr lang="en-US"/>
          </a:p>
        </p:txBody>
      </p:sp>
      <p:sp>
        <p:nvSpPr>
          <p:cNvPr id="22532" name="Rectangle 11"/>
          <p:cNvSpPr>
            <a:spLocks noChangeArrowheads="1"/>
          </p:cNvSpPr>
          <p:nvPr/>
        </p:nvSpPr>
        <p:spPr bwMode="auto">
          <a:xfrm>
            <a:off x="8458200" y="838200"/>
            <a:ext cx="685800" cy="5715000"/>
          </a:xfrm>
          <a:prstGeom prst="rect">
            <a:avLst/>
          </a:prstGeom>
          <a:blipFill dpi="0" rotWithShape="1">
            <a:blip r:embed="rId3" cstate="print"/>
            <a:srcRect/>
            <a:tile tx="0" ty="0" sx="100000" sy="100000" flip="none" algn="tl"/>
          </a:blipFill>
          <a:ln w="9525">
            <a:solidFill>
              <a:schemeClr val="tx1"/>
            </a:solidFill>
            <a:miter lim="800000"/>
            <a:headEnd/>
            <a:tailEnd/>
          </a:ln>
        </p:spPr>
        <p:txBody>
          <a:bodyPr wrap="none" anchor="ctr"/>
          <a:lstStyle/>
          <a:p>
            <a:endParaRPr lang="en-US"/>
          </a:p>
        </p:txBody>
      </p:sp>
      <p:pic>
        <p:nvPicPr>
          <p:cNvPr id="22533" name="Picture 12" descr="S3010013"/>
          <p:cNvPicPr>
            <a:picLocks noChangeAspect="1" noChangeArrowheads="1"/>
          </p:cNvPicPr>
          <p:nvPr/>
        </p:nvPicPr>
        <p:blipFill>
          <a:blip r:embed="rId4" cstate="print"/>
          <a:srcRect/>
          <a:stretch>
            <a:fillRect/>
          </a:stretch>
        </p:blipFill>
        <p:spPr bwMode="auto">
          <a:xfrm>
            <a:off x="685800" y="838200"/>
            <a:ext cx="4287838" cy="5715000"/>
          </a:xfrm>
          <a:prstGeom prst="rect">
            <a:avLst/>
          </a:prstGeom>
          <a:noFill/>
          <a:ln w="9525">
            <a:noFill/>
            <a:miter lim="800000"/>
            <a:headEnd/>
            <a:tailEnd/>
          </a:ln>
        </p:spPr>
      </p:pic>
      <p:sp>
        <p:nvSpPr>
          <p:cNvPr id="36880" name="Rectangle 16"/>
          <p:cNvSpPr>
            <a:spLocks noChangeArrowheads="1"/>
          </p:cNvSpPr>
          <p:nvPr/>
        </p:nvSpPr>
        <p:spPr bwMode="auto">
          <a:xfrm>
            <a:off x="762000" y="2971800"/>
            <a:ext cx="3886200" cy="990600"/>
          </a:xfrm>
          <a:prstGeom prst="rect">
            <a:avLst/>
          </a:prstGeom>
          <a:noFill/>
          <a:ln w="9525">
            <a:noFill/>
            <a:miter lim="800000"/>
            <a:headEnd/>
            <a:tailEnd/>
          </a:ln>
          <a:effectLst/>
        </p:spPr>
        <p:txBody>
          <a:bodyPr/>
          <a:lstStyle/>
          <a:p>
            <a:pPr marL="342900" indent="-342900" algn="ctr">
              <a:spcBef>
                <a:spcPct val="20000"/>
              </a:spcBef>
              <a:buFontTx/>
              <a:buNone/>
              <a:defRPr/>
            </a:pPr>
            <a:r>
              <a:rPr lang="es-VE" sz="4000" u="none" dirty="0" err="1" smtClean="0">
                <a:solidFill>
                  <a:srgbClr val="800000"/>
                </a:solidFill>
                <a:effectLst>
                  <a:outerShdw blurRad="38100" dist="38100" dir="2700000" algn="tl">
                    <a:srgbClr val="000000"/>
                  </a:outerShdw>
                </a:effectLst>
                <a:latin typeface="Papyrus" pitchFamily="66" charset="0"/>
              </a:rPr>
              <a:t>Justice</a:t>
            </a:r>
            <a:r>
              <a:rPr lang="es-VE" sz="4000" u="none" dirty="0" smtClean="0">
                <a:solidFill>
                  <a:srgbClr val="800000"/>
                </a:solidFill>
                <a:effectLst>
                  <a:outerShdw blurRad="38100" dist="38100" dir="2700000" algn="tl">
                    <a:srgbClr val="000000"/>
                  </a:outerShdw>
                </a:effectLst>
                <a:latin typeface="Papyrus" pitchFamily="66" charset="0"/>
              </a:rPr>
              <a:t> and </a:t>
            </a:r>
            <a:r>
              <a:rPr lang="es-VE" sz="4000" u="none" dirty="0" err="1" smtClean="0">
                <a:solidFill>
                  <a:srgbClr val="800000"/>
                </a:solidFill>
                <a:effectLst>
                  <a:outerShdw blurRad="38100" dist="38100" dir="2700000" algn="tl">
                    <a:srgbClr val="000000"/>
                  </a:outerShdw>
                </a:effectLst>
                <a:latin typeface="Papyrus" pitchFamily="66" charset="0"/>
              </a:rPr>
              <a:t>Righteousness</a:t>
            </a:r>
            <a:endParaRPr lang="es-VE" sz="4000" u="none" dirty="0">
              <a:solidFill>
                <a:srgbClr val="800000"/>
              </a:solidFill>
              <a:effectLst>
                <a:outerShdw blurRad="38100" dist="38100" dir="2700000" algn="tl">
                  <a:srgbClr val="000000"/>
                </a:outerShdw>
              </a:effectLst>
              <a:latin typeface="Papyrus" pitchFamily="66" charset="0"/>
            </a:endParaRPr>
          </a:p>
        </p:txBody>
      </p:sp>
      <p:pic>
        <p:nvPicPr>
          <p:cNvPr id="22535" name="Picture 17" descr="caravana regresando de Babilonia"/>
          <p:cNvPicPr>
            <a:picLocks noChangeAspect="1" noChangeArrowheads="1"/>
          </p:cNvPicPr>
          <p:nvPr/>
        </p:nvPicPr>
        <p:blipFill>
          <a:blip r:embed="rId5" cstate="print"/>
          <a:srcRect/>
          <a:stretch>
            <a:fillRect/>
          </a:stretch>
        </p:blipFill>
        <p:spPr bwMode="auto">
          <a:xfrm>
            <a:off x="4724400" y="533400"/>
            <a:ext cx="3787775" cy="5715000"/>
          </a:xfrm>
          <a:prstGeom prst="rect">
            <a:avLst/>
          </a:prstGeom>
          <a:noFill/>
          <a:ln w="38100">
            <a:noFill/>
            <a:miter lim="800000"/>
            <a:headEnd/>
            <a:tailEnd/>
          </a:ln>
        </p:spPr>
      </p:pic>
      <p:sp>
        <p:nvSpPr>
          <p:cNvPr id="36882" name="Text Box 18"/>
          <p:cNvSpPr txBox="1">
            <a:spLocks noChangeArrowheads="1"/>
          </p:cNvSpPr>
          <p:nvPr/>
        </p:nvSpPr>
        <p:spPr bwMode="auto">
          <a:xfrm>
            <a:off x="0" y="6019800"/>
            <a:ext cx="9144000" cy="304800"/>
          </a:xfrm>
          <a:prstGeom prst="rect">
            <a:avLst/>
          </a:prstGeom>
          <a:gradFill rotWithShape="1">
            <a:gsLst>
              <a:gs pos="0">
                <a:schemeClr val="tx1">
                  <a:gamma/>
                  <a:tint val="69804"/>
                  <a:invGamma/>
                </a:schemeClr>
              </a:gs>
              <a:gs pos="50000">
                <a:schemeClr val="tx1"/>
              </a:gs>
              <a:gs pos="100000">
                <a:schemeClr val="tx1">
                  <a:gamma/>
                  <a:tint val="69804"/>
                  <a:invGamma/>
                </a:schemeClr>
              </a:gs>
            </a:gsLst>
            <a:lin ang="5400000" scaled="1"/>
          </a:gradFill>
          <a:ln w="9525">
            <a:noFill/>
            <a:miter lim="800000"/>
            <a:headEnd/>
            <a:tailEnd/>
          </a:ln>
          <a:effectLst/>
        </p:spPr>
        <p:txBody>
          <a:bodyPr>
            <a:spAutoFit/>
          </a:bodyPr>
          <a:lstStyle/>
          <a:p>
            <a:pPr>
              <a:spcBef>
                <a:spcPct val="50000"/>
              </a:spcBef>
              <a:buFontTx/>
              <a:buNone/>
              <a:defRPr/>
            </a:pPr>
            <a:endParaRPr lang="en-US" sz="1400" u="none">
              <a:solidFill>
                <a:schemeClr val="bg1"/>
              </a:solidFill>
            </a:endParaRPr>
          </a:p>
        </p:txBody>
      </p:sp>
      <p:sp>
        <p:nvSpPr>
          <p:cNvPr id="22537" name="Rectangle 19"/>
          <p:cNvSpPr>
            <a:spLocks noChangeArrowheads="1"/>
          </p:cNvSpPr>
          <p:nvPr/>
        </p:nvSpPr>
        <p:spPr bwMode="auto">
          <a:xfrm rot="5400000">
            <a:off x="4305300" y="2019300"/>
            <a:ext cx="533400" cy="9144000"/>
          </a:xfrm>
          <a:prstGeom prst="rect">
            <a:avLst/>
          </a:prstGeom>
          <a:blipFill dpi="0" rotWithShape="1">
            <a:blip r:embed="rId3" cstate="print"/>
            <a:srcRect/>
            <a:tile tx="0" ty="0" sx="100000" sy="100000" flip="none" algn="tl"/>
          </a:blipFill>
          <a:ln w="9525">
            <a:solidFill>
              <a:schemeClr val="tx1"/>
            </a:solidFill>
            <a:miter lim="800000"/>
            <a:headEnd/>
            <a:tailEnd/>
          </a:ln>
        </p:spPr>
        <p:txBody>
          <a:bodyPr wrap="none" anchor="ctr"/>
          <a:lstStyle/>
          <a:p>
            <a:pPr algn="ctr"/>
            <a:endParaRPr lang="en-US" u="none"/>
          </a:p>
        </p:txBody>
      </p:sp>
      <p:sp>
        <p:nvSpPr>
          <p:cNvPr id="36870" name="Text Box 6"/>
          <p:cNvSpPr txBox="1">
            <a:spLocks noChangeArrowheads="1"/>
          </p:cNvSpPr>
          <p:nvPr/>
        </p:nvSpPr>
        <p:spPr bwMode="auto">
          <a:xfrm>
            <a:off x="0" y="533400"/>
            <a:ext cx="9144000" cy="304800"/>
          </a:xfrm>
          <a:prstGeom prst="rect">
            <a:avLst/>
          </a:prstGeom>
          <a:gradFill rotWithShape="1">
            <a:gsLst>
              <a:gs pos="0">
                <a:schemeClr val="tx1">
                  <a:gamma/>
                  <a:tint val="69804"/>
                  <a:invGamma/>
                </a:schemeClr>
              </a:gs>
              <a:gs pos="50000">
                <a:schemeClr val="tx1"/>
              </a:gs>
              <a:gs pos="100000">
                <a:schemeClr val="tx1">
                  <a:gamma/>
                  <a:tint val="69804"/>
                  <a:invGamma/>
                </a:schemeClr>
              </a:gs>
            </a:gsLst>
            <a:lin ang="5400000" scaled="1"/>
          </a:gradFill>
          <a:ln w="9525">
            <a:noFill/>
            <a:miter lim="800000"/>
            <a:headEnd/>
            <a:tailEnd/>
          </a:ln>
          <a:effectLst/>
        </p:spPr>
        <p:txBody>
          <a:bodyPr>
            <a:spAutoFit/>
          </a:bodyPr>
          <a:lstStyle/>
          <a:p>
            <a:pPr>
              <a:spcBef>
                <a:spcPct val="50000"/>
              </a:spcBef>
              <a:buFontTx/>
              <a:buNone/>
              <a:defRPr/>
            </a:pPr>
            <a:endParaRPr lang="en-US" sz="1400" u="none">
              <a:solidFill>
                <a:schemeClr val="bg1"/>
              </a:solidFill>
            </a:endParaRPr>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Economics</a:t>
            </a:r>
            <a:endParaRPr lang="en-US" b="1" dirty="0"/>
          </a:p>
        </p:txBody>
      </p:sp>
      <p:sp>
        <p:nvSpPr>
          <p:cNvPr id="3" name="Content Placeholder 2"/>
          <p:cNvSpPr>
            <a:spLocks noGrp="1"/>
          </p:cNvSpPr>
          <p:nvPr>
            <p:ph sz="quarter" idx="1"/>
          </p:nvPr>
        </p:nvSpPr>
        <p:spPr/>
        <p:txBody>
          <a:bodyPr/>
          <a:lstStyle/>
          <a:p>
            <a:r>
              <a:rPr lang="en-US" dirty="0" smtClean="0"/>
              <a:t> Throughout the Old Testament, we find people who buy and sell. In other words they have property rights and they freely exchange to accomplish their own goals, desires and preferences.</a:t>
            </a:r>
          </a:p>
          <a:p>
            <a:r>
              <a:rPr lang="en-US" dirty="0" smtClean="0"/>
              <a:t> The sixth commandment implies that man has property rights. </a:t>
            </a:r>
          </a:p>
          <a:p>
            <a:r>
              <a:rPr lang="en-US" dirty="0" smtClean="0"/>
              <a:t>Property rights are essential to a free market</a:t>
            </a:r>
          </a:p>
          <a:p>
            <a:r>
              <a:rPr lang="en-US" dirty="0" smtClean="0"/>
              <a:t>Property rights are contrary to socialism</a:t>
            </a:r>
          </a:p>
          <a:p>
            <a:r>
              <a:rPr lang="en-US" dirty="0" smtClean="0"/>
              <a:t>Property rights are contrary to fascism</a:t>
            </a:r>
          </a:p>
          <a:p>
            <a:r>
              <a:rPr lang="en-US" dirty="0" smtClean="0"/>
              <a:t>Property rights are contrary to communism</a:t>
            </a:r>
          </a:p>
          <a:p>
            <a:endParaRPr lang="en-US"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Wealth Redistribution</a:t>
            </a:r>
            <a:endParaRPr lang="en-US" b="1" dirty="0"/>
          </a:p>
        </p:txBody>
      </p:sp>
      <p:sp>
        <p:nvSpPr>
          <p:cNvPr id="3" name="Content Placeholder 2"/>
          <p:cNvSpPr>
            <a:spLocks noGrp="1"/>
          </p:cNvSpPr>
          <p:nvPr>
            <p:ph sz="quarter" idx="1"/>
          </p:nvPr>
        </p:nvSpPr>
        <p:spPr/>
        <p:txBody>
          <a:bodyPr>
            <a:normAutofit/>
          </a:bodyPr>
          <a:lstStyle/>
          <a:p>
            <a:r>
              <a:rPr lang="en-US" dirty="0" smtClean="0"/>
              <a:t>The Bible does not support the redistribution of wealth</a:t>
            </a:r>
          </a:p>
          <a:p>
            <a:r>
              <a:rPr lang="en-US" dirty="0" smtClean="0"/>
              <a:t>The Jubilee is something specific only to Israel and the Jews, because God had given each family a piece of land</a:t>
            </a:r>
          </a:p>
          <a:p>
            <a:pPr lvl="1"/>
            <a:r>
              <a:rPr lang="en-US" dirty="0" smtClean="0"/>
              <a:t>The Jews were God’s special people from whom the Messiah would come</a:t>
            </a:r>
          </a:p>
          <a:p>
            <a:pPr lvl="1"/>
            <a:r>
              <a:rPr lang="en-US" dirty="0" smtClean="0"/>
              <a:t>The land could only be sold for a maximum of 49 years, but the valuation of that land would drop as the Jubilee approached</a:t>
            </a:r>
          </a:p>
          <a:p>
            <a:r>
              <a:rPr lang="en-US" dirty="0" smtClean="0"/>
              <a:t>The poor had to work, through the gleaning of the fields. </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914400"/>
          </a:xfrm>
        </p:spPr>
        <p:txBody>
          <a:bodyPr>
            <a:normAutofit/>
          </a:bodyPr>
          <a:lstStyle/>
          <a:p>
            <a:pPr algn="ctr"/>
            <a:r>
              <a:rPr lang="en-US" b="1" dirty="0" smtClean="0"/>
              <a:t>The Poor</a:t>
            </a:r>
            <a:endParaRPr lang="en-US" b="1" dirty="0"/>
          </a:p>
        </p:txBody>
      </p:sp>
      <p:sp>
        <p:nvSpPr>
          <p:cNvPr id="3" name="Content Placeholder 2"/>
          <p:cNvSpPr>
            <a:spLocks noGrp="1"/>
          </p:cNvSpPr>
          <p:nvPr>
            <p:ph idx="1"/>
          </p:nvPr>
        </p:nvSpPr>
        <p:spPr>
          <a:xfrm>
            <a:off x="457200" y="1219200"/>
            <a:ext cx="8229600" cy="5105400"/>
          </a:xfrm>
        </p:spPr>
        <p:txBody>
          <a:bodyPr/>
          <a:lstStyle/>
          <a:p>
            <a:r>
              <a:rPr lang="en-US" dirty="0" smtClean="0"/>
              <a:t>Deuteronomy 15</a:t>
            </a:r>
            <a:r>
              <a:rPr lang="en-US" baseline="30000" dirty="0" smtClean="0"/>
              <a:t>7 </a:t>
            </a:r>
            <a:r>
              <a:rPr lang="en-US" dirty="0" smtClean="0"/>
              <a:t>If there is among you anyone in need, a member of your community in any of your towns within the land that the </a:t>
            </a:r>
            <a:r>
              <a:rPr lang="en-US" cap="small" dirty="0" smtClean="0"/>
              <a:t>Lord</a:t>
            </a:r>
            <a:r>
              <a:rPr lang="en-US" dirty="0" smtClean="0"/>
              <a:t> your God is giving you, do not be hard-hearted or tight-fisted toward your needy neighbor. </a:t>
            </a:r>
            <a:r>
              <a:rPr lang="en-US" baseline="30000" dirty="0" smtClean="0"/>
              <a:t>8 </a:t>
            </a:r>
            <a:r>
              <a:rPr lang="en-US" dirty="0" smtClean="0"/>
              <a:t>You should rather open your hand, willingly lending enough to meet the need, whatever it may be. </a:t>
            </a:r>
          </a:p>
          <a:p>
            <a:r>
              <a:rPr lang="en-US" dirty="0" smtClean="0"/>
              <a:t>Proverbs 19</a:t>
            </a:r>
            <a:r>
              <a:rPr lang="en-US" baseline="30000" dirty="0" smtClean="0"/>
              <a:t>17</a:t>
            </a:r>
            <a:r>
              <a:rPr lang="en-US" dirty="0" smtClean="0"/>
              <a:t>Whoever is kind to the poor lends to the LORD, and will be repaid in full.</a:t>
            </a:r>
          </a:p>
          <a:p>
            <a:r>
              <a:rPr lang="en-US" dirty="0" smtClean="0"/>
              <a:t>Psalm 37</a:t>
            </a:r>
            <a:r>
              <a:rPr lang="en-US" baseline="30000" dirty="0" smtClean="0"/>
              <a:t>21</a:t>
            </a:r>
            <a:r>
              <a:rPr lang="en-US" dirty="0" smtClean="0"/>
              <a:t> The wicked borrow, and do not pay back, but the righteous are generous and keep giving.</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762000"/>
          </a:xfrm>
        </p:spPr>
        <p:txBody>
          <a:bodyPr>
            <a:normAutofit/>
          </a:bodyPr>
          <a:lstStyle/>
          <a:p>
            <a:pPr algn="ctr"/>
            <a:r>
              <a:rPr lang="en-US" b="1" dirty="0" smtClean="0"/>
              <a:t>Interest</a:t>
            </a:r>
            <a:endParaRPr lang="en-US" b="1" dirty="0"/>
          </a:p>
        </p:txBody>
      </p:sp>
      <p:sp>
        <p:nvSpPr>
          <p:cNvPr id="3" name="Content Placeholder 2"/>
          <p:cNvSpPr>
            <a:spLocks noGrp="1"/>
          </p:cNvSpPr>
          <p:nvPr>
            <p:ph idx="1"/>
          </p:nvPr>
        </p:nvSpPr>
        <p:spPr/>
        <p:txBody>
          <a:bodyPr/>
          <a:lstStyle/>
          <a:p>
            <a:r>
              <a:rPr lang="en-US" dirty="0" smtClean="0"/>
              <a:t>Exodus 22</a:t>
            </a:r>
            <a:r>
              <a:rPr lang="en-US" baseline="30000" dirty="0" smtClean="0"/>
              <a:t>25 </a:t>
            </a:r>
            <a:r>
              <a:rPr lang="en-US" dirty="0" smtClean="0"/>
              <a:t>If you lend money to my people, to the poor among you, you shall not deal with them as a creditor; you shall not exact interest from them. </a:t>
            </a:r>
            <a:r>
              <a:rPr lang="en-US" baseline="30000" dirty="0" smtClean="0"/>
              <a:t>26 </a:t>
            </a:r>
            <a:r>
              <a:rPr lang="en-US" dirty="0" smtClean="0"/>
              <a:t>If you take your neighbor’s cloak in pawn, you shall restore it before the sun goes down; </a:t>
            </a:r>
            <a:r>
              <a:rPr lang="en-US" baseline="30000" dirty="0" smtClean="0"/>
              <a:t>27 </a:t>
            </a:r>
            <a:r>
              <a:rPr lang="en-US" dirty="0" smtClean="0"/>
              <a:t>for it may be your neighbor’s only clothing to use as cover; in what else shall that person sleep? And if your neighbor cries out to me, I will listen, for I am compassionate</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algn="ctr"/>
            <a:r>
              <a:rPr lang="en-US" b="1" dirty="0" smtClean="0"/>
              <a:t>Taxes in Israel</a:t>
            </a:r>
            <a:endParaRPr lang="en-US" dirty="0"/>
          </a:p>
        </p:txBody>
      </p:sp>
      <p:sp>
        <p:nvSpPr>
          <p:cNvPr id="8" name="Text Placeholder 7"/>
          <p:cNvSpPr>
            <a:spLocks noGrp="1"/>
          </p:cNvSpPr>
          <p:nvPr>
            <p:ph type="body" idx="1"/>
          </p:nvPr>
        </p:nvSpPr>
        <p:spPr/>
        <p:txBody>
          <a:bodyPr/>
          <a:lstStyle/>
          <a:p>
            <a:pPr algn="ctr"/>
            <a:r>
              <a:rPr lang="en-US" dirty="0" smtClean="0"/>
              <a:t>Marty E. Stevens</a:t>
            </a:r>
            <a:endParaRPr lang="en-US" dirty="0"/>
          </a:p>
        </p:txBody>
      </p:sp>
      <p:sp>
        <p:nvSpPr>
          <p:cNvPr id="10" name="Text Placeholder 9"/>
          <p:cNvSpPr>
            <a:spLocks noGrp="1"/>
          </p:cNvSpPr>
          <p:nvPr>
            <p:ph type="body" sz="half" idx="3"/>
          </p:nvPr>
        </p:nvSpPr>
        <p:spPr/>
        <p:txBody>
          <a:bodyPr/>
          <a:lstStyle/>
          <a:p>
            <a:pPr algn="ctr"/>
            <a:r>
              <a:rPr lang="en-US" dirty="0" smtClean="0"/>
              <a:t>Marty E. Stevens</a:t>
            </a:r>
            <a:endParaRPr lang="en-US" dirty="0"/>
          </a:p>
        </p:txBody>
      </p:sp>
      <p:pic>
        <p:nvPicPr>
          <p:cNvPr id="12" name="Content Placeholder 11" descr="marty e. stevens.jpg"/>
          <p:cNvPicPr>
            <a:picLocks noGrp="1" noChangeAspect="1"/>
          </p:cNvPicPr>
          <p:nvPr>
            <p:ph sz="half" idx="2"/>
          </p:nvPr>
        </p:nvPicPr>
        <p:blipFill>
          <a:blip r:embed="rId2" cstate="print"/>
          <a:stretch>
            <a:fillRect/>
          </a:stretch>
        </p:blipFill>
        <p:spPr>
          <a:xfrm>
            <a:off x="1066800" y="2438400"/>
            <a:ext cx="3352800" cy="3581400"/>
          </a:xfrm>
        </p:spPr>
      </p:pic>
      <p:pic>
        <p:nvPicPr>
          <p:cNvPr id="13" name="Content Placeholder 12" descr="temples, tithes and taxes.jpg"/>
          <p:cNvPicPr>
            <a:picLocks noGrp="1" noChangeAspect="1"/>
          </p:cNvPicPr>
          <p:nvPr>
            <p:ph sz="half" idx="4"/>
          </p:nvPr>
        </p:nvPicPr>
        <p:blipFill>
          <a:blip r:embed="rId3" cstate="print"/>
          <a:stretch>
            <a:fillRect/>
          </a:stretch>
        </p:blipFill>
        <p:spPr>
          <a:xfrm>
            <a:off x="5029200" y="2514600"/>
            <a:ext cx="3505200" cy="3429000"/>
          </a:xfrm>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Taxes in Israel</a:t>
            </a:r>
            <a:endParaRPr lang="en-US" b="1" dirty="0"/>
          </a:p>
        </p:txBody>
      </p:sp>
      <p:sp>
        <p:nvSpPr>
          <p:cNvPr id="3" name="Content Placeholder 2"/>
          <p:cNvSpPr>
            <a:spLocks noGrp="1"/>
          </p:cNvSpPr>
          <p:nvPr>
            <p:ph sz="quarter" idx="1"/>
          </p:nvPr>
        </p:nvSpPr>
        <p:spPr/>
        <p:txBody>
          <a:bodyPr/>
          <a:lstStyle/>
          <a:p>
            <a:r>
              <a:rPr lang="en-US" dirty="0" smtClean="0"/>
              <a:t>Israel had a temple based economy</a:t>
            </a:r>
          </a:p>
          <a:p>
            <a:r>
              <a:rPr lang="en-US" dirty="0" smtClean="0"/>
              <a:t>Income and expenses of the temple economy were orderly and systematic</a:t>
            </a:r>
          </a:p>
          <a:p>
            <a:r>
              <a:rPr lang="en-US" dirty="0" smtClean="0"/>
              <a:t>Both tithes, offerings, vows and taxes were paid to the temple</a:t>
            </a:r>
          </a:p>
          <a:p>
            <a:r>
              <a:rPr lang="en-US" dirty="0" smtClean="0"/>
              <a:t>The temple also served as a national bank where both deposits and lending happened. Page 136</a:t>
            </a:r>
          </a:p>
          <a:p>
            <a:r>
              <a:rPr lang="en-US" dirty="0" smtClean="0"/>
              <a:t>Taxes went to the support of the government and not the poor 1 Kings 4:7, 21, 28</a:t>
            </a:r>
          </a:p>
          <a:p>
            <a:endParaRPr lang="en-US"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Community Welfare in Israel</a:t>
            </a:r>
            <a:endParaRPr lang="en-US" b="1" dirty="0"/>
          </a:p>
        </p:txBody>
      </p:sp>
      <p:sp>
        <p:nvSpPr>
          <p:cNvPr id="3" name="Content Placeholder 2"/>
          <p:cNvSpPr>
            <a:spLocks noGrp="1"/>
          </p:cNvSpPr>
          <p:nvPr>
            <p:ph sz="quarter" idx="1"/>
          </p:nvPr>
        </p:nvSpPr>
        <p:spPr/>
        <p:txBody>
          <a:bodyPr/>
          <a:lstStyle/>
          <a:p>
            <a:r>
              <a:rPr lang="en-US" dirty="0" smtClean="0"/>
              <a:t>The Temple, constructed under the auspices of the king and supported by the king’s generosity, could act as institutional agent on his behalf in society. YHWH interceded on behalf of the needy through the agency of the temple to bring about justice and righteousness. That is, the Psalter’s metaphors </a:t>
            </a:r>
            <a:r>
              <a:rPr lang="en-US" dirty="0" err="1" smtClean="0"/>
              <a:t>derrive</a:t>
            </a:r>
            <a:r>
              <a:rPr lang="en-US" dirty="0" smtClean="0"/>
              <a:t> from a socio-economic reality underlying the imagery- was concerned with the needy in two basic ways: protection (especially of the fatherless) and feeding.</a:t>
            </a:r>
          </a:p>
          <a:p>
            <a:r>
              <a:rPr lang="en-US" dirty="0" smtClean="0"/>
              <a:t>Page 133</a:t>
            </a:r>
            <a:endParaRPr lang="en-US"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The New Testament on Economics</a:t>
            </a:r>
            <a:endParaRPr lang="en-US" dirty="0"/>
          </a:p>
        </p:txBody>
      </p:sp>
      <p:sp>
        <p:nvSpPr>
          <p:cNvPr id="3" name="Content Placeholder 2"/>
          <p:cNvSpPr>
            <a:spLocks noGrp="1"/>
          </p:cNvSpPr>
          <p:nvPr>
            <p:ph sz="quarter" idx="1"/>
          </p:nvPr>
        </p:nvSpPr>
        <p:spPr/>
        <p:txBody>
          <a:bodyPr/>
          <a:lstStyle/>
          <a:p>
            <a:r>
              <a:rPr lang="en-US" dirty="0" smtClean="0"/>
              <a:t>Romans 13 commands us to pay our taxes</a:t>
            </a:r>
          </a:p>
          <a:p>
            <a:r>
              <a:rPr lang="en-US" dirty="0" smtClean="0"/>
              <a:t>2 Thessalonians 3:6-12 emphasizes the importance of work</a:t>
            </a:r>
          </a:p>
          <a:p>
            <a:r>
              <a:rPr lang="en-US" dirty="0" smtClean="0"/>
              <a:t>2 Corinthians 6 tells us to give to our local congregations</a:t>
            </a:r>
          </a:p>
          <a:p>
            <a:r>
              <a:rPr lang="en-US" dirty="0" smtClean="0"/>
              <a:t>Acts 4:32-37, individual believers and/ or the Church take care of the poor, not the government</a:t>
            </a:r>
          </a:p>
          <a:p>
            <a:r>
              <a:rPr lang="en-US" dirty="0" smtClean="0"/>
              <a:t>Matthew 26: 11, the poor are always with you</a:t>
            </a:r>
          </a:p>
          <a:p>
            <a:r>
              <a:rPr lang="en-US" dirty="0" smtClean="0"/>
              <a:t>There is no New Testament command for a redistribution of wealth</a:t>
            </a:r>
          </a:p>
          <a:p>
            <a:r>
              <a:rPr lang="en-US" dirty="0" smtClean="0"/>
              <a:t>There is no New Testament command  for a Jubilee on property or debt</a:t>
            </a:r>
          </a:p>
          <a:p>
            <a:endParaRPr lang="en-US" dirty="0" smtClean="0"/>
          </a:p>
          <a:p>
            <a:endParaRPr lang="en-US" dirty="0" smtClean="0"/>
          </a:p>
          <a:p>
            <a:endParaRPr lang="en-US"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40" descr="S3010018"/>
          <p:cNvPicPr>
            <a:picLocks noChangeAspect="1" noChangeArrowheads="1"/>
          </p:cNvPicPr>
          <p:nvPr/>
        </p:nvPicPr>
        <p:blipFill>
          <a:blip r:embed="rId3" cstate="print"/>
          <a:srcRect/>
          <a:stretch>
            <a:fillRect/>
          </a:stretch>
        </p:blipFill>
        <p:spPr bwMode="auto">
          <a:xfrm>
            <a:off x="685800" y="838200"/>
            <a:ext cx="7772400" cy="5829300"/>
          </a:xfrm>
          <a:prstGeom prst="rect">
            <a:avLst/>
          </a:prstGeom>
          <a:noFill/>
          <a:ln w="9525">
            <a:noFill/>
            <a:miter lim="800000"/>
            <a:headEnd/>
            <a:tailEnd/>
          </a:ln>
        </p:spPr>
      </p:pic>
      <p:sp>
        <p:nvSpPr>
          <p:cNvPr id="23" name="Title 22"/>
          <p:cNvSpPr>
            <a:spLocks noGrp="1"/>
          </p:cNvSpPr>
          <p:nvPr>
            <p:ph type="title"/>
          </p:nvPr>
        </p:nvSpPr>
        <p:spPr/>
        <p:txBody>
          <a:bodyPr/>
          <a:lstStyle/>
          <a:p>
            <a:pPr algn="ctr"/>
            <a:r>
              <a:rPr lang="en-US" b="1" dirty="0" smtClean="0">
                <a:solidFill>
                  <a:srgbClr val="FF0000"/>
                </a:solidFill>
              </a:rPr>
              <a:t>The End</a:t>
            </a:r>
            <a:endParaRPr lang="en-US" b="1" dirty="0">
              <a:solidFill>
                <a:srgbClr val="FF0000"/>
              </a:solidFill>
            </a:endParaRPr>
          </a:p>
        </p:txBody>
      </p:sp>
      <p:sp>
        <p:nvSpPr>
          <p:cNvPr id="3089" name="Rectangle 17"/>
          <p:cNvSpPr>
            <a:spLocks noGrp="1" noChangeArrowheads="1"/>
          </p:cNvSpPr>
          <p:nvPr>
            <p:ph sz="quarter" idx="1"/>
          </p:nvPr>
        </p:nvSpPr>
        <p:spPr/>
        <p:txBody>
          <a:bodyPr>
            <a:normAutofit/>
          </a:bodyPr>
          <a:lstStyle/>
          <a:p>
            <a:pPr eaLnBrk="1" hangingPunct="1">
              <a:lnSpc>
                <a:spcPct val="80000"/>
              </a:lnSpc>
              <a:defRPr/>
            </a:pPr>
            <a:endParaRPr lang="es-ES_tradnl" sz="2400" b="1" dirty="0" smtClean="0">
              <a:solidFill>
                <a:srgbClr val="800000"/>
              </a:solidFill>
              <a:effectLst>
                <a:outerShdw blurRad="38100" dist="38100" dir="2700000" algn="tl">
                  <a:srgbClr val="000000"/>
                </a:outerShdw>
              </a:effectLst>
              <a:latin typeface="Papyrus" pitchFamily="66" charset="0"/>
            </a:endParaRPr>
          </a:p>
          <a:p>
            <a:pPr eaLnBrk="1" hangingPunct="1">
              <a:lnSpc>
                <a:spcPct val="80000"/>
              </a:lnSpc>
              <a:defRPr/>
            </a:pPr>
            <a:endParaRPr lang="es-ES_tradnl" sz="2400" b="1" dirty="0" smtClean="0">
              <a:solidFill>
                <a:srgbClr val="800000"/>
              </a:solidFill>
              <a:effectLst>
                <a:outerShdw blurRad="38100" dist="38100" dir="2700000" algn="tl">
                  <a:srgbClr val="000000"/>
                </a:outerShdw>
              </a:effectLst>
              <a:latin typeface="Papyrus" pitchFamily="66" charset="0"/>
            </a:endParaRPr>
          </a:p>
          <a:p>
            <a:pPr eaLnBrk="1" hangingPunct="1">
              <a:lnSpc>
                <a:spcPct val="80000"/>
              </a:lnSpc>
              <a:defRPr/>
            </a:pPr>
            <a:endParaRPr lang="es-VE" sz="4800" b="1" dirty="0" smtClean="0">
              <a:solidFill>
                <a:srgbClr val="800000"/>
              </a:solidFill>
              <a:effectLst>
                <a:outerShdw blurRad="38100" dist="38100" dir="2700000" algn="tl">
                  <a:srgbClr val="000000"/>
                </a:outerShdw>
              </a:effectLst>
              <a:latin typeface="Papyrus" pitchFamily="66" charset="0"/>
            </a:endParaRPr>
          </a:p>
        </p:txBody>
      </p:sp>
      <p:sp>
        <p:nvSpPr>
          <p:cNvPr id="7172" name="Text Box 20"/>
          <p:cNvSpPr txBox="1">
            <a:spLocks noChangeArrowheads="1"/>
          </p:cNvSpPr>
          <p:nvPr/>
        </p:nvSpPr>
        <p:spPr bwMode="auto">
          <a:xfrm>
            <a:off x="0" y="228600"/>
            <a:ext cx="3505200" cy="336550"/>
          </a:xfrm>
          <a:prstGeom prst="rect">
            <a:avLst/>
          </a:prstGeom>
          <a:noFill/>
          <a:ln w="9525">
            <a:noFill/>
            <a:miter lim="800000"/>
            <a:headEnd/>
            <a:tailEnd/>
          </a:ln>
        </p:spPr>
        <p:txBody>
          <a:bodyPr>
            <a:spAutoFit/>
          </a:bodyPr>
          <a:lstStyle/>
          <a:p>
            <a:pPr>
              <a:spcBef>
                <a:spcPct val="50000"/>
              </a:spcBef>
              <a:buFontTx/>
              <a:buNone/>
            </a:pPr>
            <a:r>
              <a:rPr lang="es-ES_tradnl" sz="1600" b="0" u="none">
                <a:solidFill>
                  <a:schemeClr val="bg1"/>
                </a:solidFill>
              </a:rPr>
              <a:t>Comunicación y Gerencia</a:t>
            </a:r>
            <a:endParaRPr lang="es-VE" sz="1600" b="0" u="none">
              <a:solidFill>
                <a:schemeClr val="bg1"/>
              </a:solidFill>
            </a:endParaRPr>
          </a:p>
        </p:txBody>
      </p:sp>
      <p:sp>
        <p:nvSpPr>
          <p:cNvPr id="7173" name="Rectangle 22"/>
          <p:cNvSpPr>
            <a:spLocks noChangeArrowheads="1"/>
          </p:cNvSpPr>
          <p:nvPr/>
        </p:nvSpPr>
        <p:spPr bwMode="auto">
          <a:xfrm rot="5400000">
            <a:off x="4305300" y="-4305300"/>
            <a:ext cx="533400" cy="9144000"/>
          </a:xfrm>
          <a:prstGeom prst="rect">
            <a:avLst/>
          </a:prstGeom>
          <a:blipFill dpi="0" rotWithShape="1">
            <a:blip r:embed="rId4" cstate="print"/>
            <a:srcRect/>
            <a:tile tx="0" ty="0" sx="100000" sy="100000" flip="none" algn="tl"/>
          </a:blipFill>
          <a:ln w="9525">
            <a:solidFill>
              <a:schemeClr val="tx1"/>
            </a:solidFill>
            <a:miter lim="800000"/>
            <a:headEnd/>
            <a:tailEnd/>
          </a:ln>
        </p:spPr>
        <p:txBody>
          <a:bodyPr wrap="none" anchor="ctr"/>
          <a:lstStyle/>
          <a:p>
            <a:endParaRPr lang="en-US"/>
          </a:p>
        </p:txBody>
      </p:sp>
      <p:sp>
        <p:nvSpPr>
          <p:cNvPr id="3103" name="Rectangle 31"/>
          <p:cNvSpPr>
            <a:spLocks noChangeArrowheads="1"/>
          </p:cNvSpPr>
          <p:nvPr/>
        </p:nvSpPr>
        <p:spPr bwMode="auto">
          <a:xfrm>
            <a:off x="762000" y="4876800"/>
            <a:ext cx="7620000" cy="533400"/>
          </a:xfrm>
          <a:prstGeom prst="rect">
            <a:avLst/>
          </a:prstGeom>
          <a:noFill/>
          <a:ln w="9525">
            <a:noFill/>
            <a:miter lim="800000"/>
            <a:headEnd/>
            <a:tailEnd/>
          </a:ln>
          <a:effectLst/>
        </p:spPr>
        <p:txBody>
          <a:bodyPr/>
          <a:lstStyle/>
          <a:p>
            <a:pPr algn="ctr">
              <a:lnSpc>
                <a:spcPct val="90000"/>
              </a:lnSpc>
              <a:spcBef>
                <a:spcPct val="20000"/>
              </a:spcBef>
              <a:buFontTx/>
              <a:buNone/>
              <a:defRPr/>
            </a:pPr>
            <a:endParaRPr lang="es-ES_tradnl" sz="2000" u="none" dirty="0">
              <a:solidFill>
                <a:srgbClr val="800000"/>
              </a:solidFill>
              <a:effectLst>
                <a:outerShdw blurRad="38100" dist="38100" dir="2700000" algn="tl">
                  <a:srgbClr val="000000"/>
                </a:outerShdw>
              </a:effectLst>
              <a:latin typeface="Franklin Gothic Heavy" pitchFamily="34" charset="0"/>
            </a:endParaRPr>
          </a:p>
        </p:txBody>
      </p:sp>
      <p:sp>
        <p:nvSpPr>
          <p:cNvPr id="7175" name="Rectangle 38"/>
          <p:cNvSpPr>
            <a:spLocks noChangeArrowheads="1"/>
          </p:cNvSpPr>
          <p:nvPr/>
        </p:nvSpPr>
        <p:spPr bwMode="auto">
          <a:xfrm>
            <a:off x="0" y="838200"/>
            <a:ext cx="685800" cy="5715000"/>
          </a:xfrm>
          <a:prstGeom prst="rect">
            <a:avLst/>
          </a:prstGeom>
          <a:blipFill dpi="0" rotWithShape="1">
            <a:blip r:embed="rId4" cstate="print"/>
            <a:srcRect/>
            <a:tile tx="0" ty="0" sx="100000" sy="100000" flip="none" algn="tl"/>
          </a:blipFill>
          <a:ln w="9525">
            <a:solidFill>
              <a:schemeClr val="tx1"/>
            </a:solidFill>
            <a:miter lim="800000"/>
            <a:headEnd/>
            <a:tailEnd/>
          </a:ln>
        </p:spPr>
        <p:txBody>
          <a:bodyPr wrap="none" anchor="ctr"/>
          <a:lstStyle/>
          <a:p>
            <a:endParaRPr lang="en-US"/>
          </a:p>
        </p:txBody>
      </p:sp>
      <p:sp>
        <p:nvSpPr>
          <p:cNvPr id="7176" name="Rectangle 39"/>
          <p:cNvSpPr>
            <a:spLocks noChangeArrowheads="1"/>
          </p:cNvSpPr>
          <p:nvPr/>
        </p:nvSpPr>
        <p:spPr bwMode="auto">
          <a:xfrm>
            <a:off x="8458200" y="838200"/>
            <a:ext cx="685800" cy="5715000"/>
          </a:xfrm>
          <a:prstGeom prst="rect">
            <a:avLst/>
          </a:prstGeom>
          <a:blipFill dpi="0" rotWithShape="1">
            <a:blip r:embed="rId4" cstate="print"/>
            <a:srcRect/>
            <a:tile tx="0" ty="0" sx="100000" sy="100000" flip="none" algn="tl"/>
          </a:blipFill>
          <a:ln w="9525">
            <a:solidFill>
              <a:schemeClr val="tx1"/>
            </a:solidFill>
            <a:miter lim="800000"/>
            <a:headEnd/>
            <a:tailEnd/>
          </a:ln>
        </p:spPr>
        <p:txBody>
          <a:bodyPr wrap="none" anchor="ctr"/>
          <a:lstStyle/>
          <a:p>
            <a:endParaRPr lang="en-US"/>
          </a:p>
        </p:txBody>
      </p:sp>
      <p:sp>
        <p:nvSpPr>
          <p:cNvPr id="3105" name="Text Box 33"/>
          <p:cNvSpPr txBox="1">
            <a:spLocks noChangeArrowheads="1"/>
          </p:cNvSpPr>
          <p:nvPr/>
        </p:nvSpPr>
        <p:spPr bwMode="auto">
          <a:xfrm>
            <a:off x="0" y="533400"/>
            <a:ext cx="9144000" cy="304800"/>
          </a:xfrm>
          <a:prstGeom prst="rect">
            <a:avLst/>
          </a:prstGeom>
          <a:gradFill rotWithShape="1">
            <a:gsLst>
              <a:gs pos="0">
                <a:schemeClr val="tx1">
                  <a:gamma/>
                  <a:tint val="69804"/>
                  <a:invGamma/>
                </a:schemeClr>
              </a:gs>
              <a:gs pos="50000">
                <a:schemeClr val="tx1"/>
              </a:gs>
              <a:gs pos="100000">
                <a:schemeClr val="tx1">
                  <a:gamma/>
                  <a:tint val="69804"/>
                  <a:invGamma/>
                </a:schemeClr>
              </a:gs>
            </a:gsLst>
            <a:lin ang="5400000" scaled="1"/>
          </a:gradFill>
          <a:ln w="9525">
            <a:noFill/>
            <a:miter lim="800000"/>
            <a:headEnd/>
            <a:tailEnd/>
          </a:ln>
          <a:effectLst/>
        </p:spPr>
        <p:txBody>
          <a:bodyPr>
            <a:spAutoFit/>
          </a:bodyPr>
          <a:lstStyle/>
          <a:p>
            <a:pPr>
              <a:spcBef>
                <a:spcPct val="50000"/>
              </a:spcBef>
              <a:buFontTx/>
              <a:buNone/>
              <a:defRPr/>
            </a:pPr>
            <a:endParaRPr lang="en-US" sz="1400" u="none">
              <a:solidFill>
                <a:schemeClr val="bg1"/>
              </a:solidFill>
            </a:endParaRPr>
          </a:p>
        </p:txBody>
      </p:sp>
      <p:sp>
        <p:nvSpPr>
          <p:cNvPr id="3107" name="Text Box 35"/>
          <p:cNvSpPr txBox="1">
            <a:spLocks noChangeArrowheads="1"/>
          </p:cNvSpPr>
          <p:nvPr/>
        </p:nvSpPr>
        <p:spPr bwMode="auto">
          <a:xfrm>
            <a:off x="0" y="6019800"/>
            <a:ext cx="9144000" cy="304800"/>
          </a:xfrm>
          <a:prstGeom prst="rect">
            <a:avLst/>
          </a:prstGeom>
          <a:gradFill rotWithShape="1">
            <a:gsLst>
              <a:gs pos="0">
                <a:schemeClr val="tx1">
                  <a:gamma/>
                  <a:tint val="69804"/>
                  <a:invGamma/>
                </a:schemeClr>
              </a:gs>
              <a:gs pos="50000">
                <a:schemeClr val="tx1"/>
              </a:gs>
              <a:gs pos="100000">
                <a:schemeClr val="tx1">
                  <a:gamma/>
                  <a:tint val="69804"/>
                  <a:invGamma/>
                </a:schemeClr>
              </a:gs>
            </a:gsLst>
            <a:lin ang="5400000" scaled="1"/>
          </a:gradFill>
          <a:ln w="9525">
            <a:noFill/>
            <a:miter lim="800000"/>
            <a:headEnd/>
            <a:tailEnd/>
          </a:ln>
          <a:effectLst/>
        </p:spPr>
        <p:txBody>
          <a:bodyPr>
            <a:spAutoFit/>
          </a:bodyPr>
          <a:lstStyle/>
          <a:p>
            <a:pPr>
              <a:spcBef>
                <a:spcPct val="50000"/>
              </a:spcBef>
              <a:buFontTx/>
              <a:buNone/>
              <a:defRPr/>
            </a:pPr>
            <a:endParaRPr lang="en-US" sz="1400" u="none">
              <a:solidFill>
                <a:schemeClr val="bg1"/>
              </a:solidFill>
            </a:endParaRPr>
          </a:p>
        </p:txBody>
      </p:sp>
      <p:sp>
        <p:nvSpPr>
          <p:cNvPr id="7179" name="Rectangle 41"/>
          <p:cNvSpPr>
            <a:spLocks noChangeArrowheads="1"/>
          </p:cNvSpPr>
          <p:nvPr/>
        </p:nvSpPr>
        <p:spPr bwMode="auto">
          <a:xfrm rot="5400000">
            <a:off x="4305300" y="2019300"/>
            <a:ext cx="533400" cy="9144000"/>
          </a:xfrm>
          <a:prstGeom prst="rect">
            <a:avLst/>
          </a:prstGeom>
          <a:blipFill dpi="0" rotWithShape="1">
            <a:blip r:embed="rId4" cstate="print"/>
            <a:srcRect/>
            <a:tile tx="0" ty="0" sx="100000" sy="100000" flip="none" algn="tl"/>
          </a:blipFill>
          <a:ln w="9525">
            <a:solidFill>
              <a:schemeClr val="tx1"/>
            </a:solidFill>
            <a:miter lim="800000"/>
            <a:headEnd/>
            <a:tailEnd/>
          </a:ln>
        </p:spPr>
        <p:txBody>
          <a:bodyPr wrap="none" anchor="ctr"/>
          <a:lstStyle/>
          <a:p>
            <a:pPr algn="ctr"/>
            <a:endParaRPr lang="en-US" u="none"/>
          </a:p>
        </p:txBody>
      </p:sp>
      <p:sp>
        <p:nvSpPr>
          <p:cNvPr id="3115" name="Text Box 43"/>
          <p:cNvSpPr txBox="1">
            <a:spLocks noChangeArrowheads="1"/>
          </p:cNvSpPr>
          <p:nvPr/>
        </p:nvSpPr>
        <p:spPr bwMode="auto">
          <a:xfrm>
            <a:off x="3124200" y="6477000"/>
            <a:ext cx="3368675" cy="1220788"/>
          </a:xfrm>
          <a:prstGeom prst="rect">
            <a:avLst/>
          </a:prstGeom>
          <a:noFill/>
          <a:ln w="9525" algn="ctr">
            <a:noFill/>
            <a:miter lim="800000"/>
            <a:headEnd/>
            <a:tailEnd/>
          </a:ln>
          <a:effectLst/>
        </p:spPr>
        <p:txBody>
          <a:bodyPr>
            <a:spAutoFit/>
          </a:bodyPr>
          <a:lstStyle/>
          <a:p>
            <a:pPr>
              <a:lnSpc>
                <a:spcPct val="90000"/>
              </a:lnSpc>
              <a:spcBef>
                <a:spcPct val="20000"/>
              </a:spcBef>
              <a:buFontTx/>
              <a:buNone/>
              <a:defRPr/>
            </a:pPr>
            <a:r>
              <a:rPr lang="es-VE" u="none">
                <a:solidFill>
                  <a:srgbClr val="FFFF99"/>
                </a:solidFill>
                <a:effectLst>
                  <a:outerShdw blurRad="38100" dist="38100" dir="2700000" algn="tl">
                    <a:srgbClr val="000000"/>
                  </a:outerShdw>
                </a:effectLst>
                <a:latin typeface="Papyrus" pitchFamily="66" charset="0"/>
              </a:rPr>
              <a:t>Click to add Text</a:t>
            </a:r>
          </a:p>
          <a:p>
            <a:pPr>
              <a:lnSpc>
                <a:spcPct val="90000"/>
              </a:lnSpc>
              <a:spcBef>
                <a:spcPct val="20000"/>
              </a:spcBef>
              <a:buFontTx/>
              <a:buNone/>
              <a:defRPr/>
            </a:pPr>
            <a:endParaRPr lang="es-VE" u="none">
              <a:solidFill>
                <a:srgbClr val="FFFF99"/>
              </a:solidFill>
              <a:effectLst>
                <a:outerShdw blurRad="38100" dist="38100" dir="2700000" algn="tl">
                  <a:srgbClr val="000000"/>
                </a:outerShdw>
              </a:effectLst>
              <a:latin typeface="Papyrus" pitchFamily="66" charset="0"/>
            </a:endParaRPr>
          </a:p>
          <a:p>
            <a:pPr>
              <a:lnSpc>
                <a:spcPct val="90000"/>
              </a:lnSpc>
              <a:spcBef>
                <a:spcPct val="20000"/>
              </a:spcBef>
              <a:buFontTx/>
              <a:buNone/>
              <a:defRPr/>
            </a:pPr>
            <a:endParaRPr lang="es-VE" u="none">
              <a:solidFill>
                <a:srgbClr val="FFFF99"/>
              </a:solidFill>
              <a:effectLst>
                <a:outerShdw blurRad="38100" dist="38100" dir="2700000" algn="tl">
                  <a:srgbClr val="000000"/>
                </a:outerShdw>
              </a:effectLst>
              <a:latin typeface="Papyrus" pitchFamily="66" charset="0"/>
            </a:endParaRPr>
          </a:p>
          <a:p>
            <a:pPr>
              <a:defRPr/>
            </a:pPr>
            <a:endParaRPr lang="en-US" u="none">
              <a:solidFill>
                <a:srgbClr val="FFFF99"/>
              </a:solidFill>
              <a:effectLst>
                <a:outerShdw blurRad="38100" dist="38100" dir="2700000" algn="tl">
                  <a:srgbClr val="000000"/>
                </a:outerShdw>
              </a:effectLst>
              <a:latin typeface="Papyrus" pitchFamily="66"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nodePh="1">
                                  <p:stCondLst>
                                    <p:cond delay="0"/>
                                  </p:stCondLst>
                                  <p:endCondLst>
                                    <p:cond evt="begin" delay="0">
                                      <p:tn val="5"/>
                                    </p:cond>
                                  </p:endCondLst>
                                  <p:childTnLst>
                                    <p:set>
                                      <p:cBhvr>
                                        <p:cTn id="6" dur="1" fill="hold">
                                          <p:stCondLst>
                                            <p:cond delay="0"/>
                                          </p:stCondLst>
                                        </p:cTn>
                                        <p:tgtEl>
                                          <p:spTgt spid="3103"/>
                                        </p:tgtEl>
                                        <p:attrNameLst>
                                          <p:attrName>style.visibility</p:attrName>
                                        </p:attrNameLst>
                                      </p:cBhvr>
                                      <p:to>
                                        <p:strVal val="visible"/>
                                      </p:to>
                                    </p:set>
                                    <p:anim calcmode="lin" valueType="num">
                                      <p:cBhvr additive="base">
                                        <p:cTn id="7" dur="500" fill="hold"/>
                                        <p:tgtEl>
                                          <p:spTgt spid="3103"/>
                                        </p:tgtEl>
                                        <p:attrNameLst>
                                          <p:attrName>ppt_x</p:attrName>
                                        </p:attrNameLst>
                                      </p:cBhvr>
                                      <p:tavLst>
                                        <p:tav tm="0">
                                          <p:val>
                                            <p:strVal val="#ppt_x"/>
                                          </p:val>
                                        </p:tav>
                                        <p:tav tm="100000">
                                          <p:val>
                                            <p:strVal val="#ppt_x"/>
                                          </p:val>
                                        </p:tav>
                                      </p:tavLst>
                                    </p:anim>
                                    <p:anim calcmode="lin" valueType="num">
                                      <p:cBhvr additive="base">
                                        <p:cTn id="8" dur="500" fill="hold"/>
                                        <p:tgtEl>
                                          <p:spTgt spid="310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03"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4"/>
          <p:cNvSpPr>
            <a:spLocks noChangeArrowheads="1"/>
          </p:cNvSpPr>
          <p:nvPr/>
        </p:nvSpPr>
        <p:spPr bwMode="auto">
          <a:xfrm rot="5400000">
            <a:off x="4305300" y="-4305300"/>
            <a:ext cx="533400" cy="9144000"/>
          </a:xfrm>
          <a:prstGeom prst="rect">
            <a:avLst/>
          </a:prstGeom>
          <a:blipFill dpi="0" rotWithShape="1">
            <a:blip r:embed="rId3" cstate="print"/>
            <a:srcRect/>
            <a:tile tx="0" ty="0" sx="100000" sy="100000" flip="none" algn="tl"/>
          </a:blipFill>
          <a:ln w="9525">
            <a:solidFill>
              <a:schemeClr val="tx1"/>
            </a:solidFill>
            <a:miter lim="800000"/>
            <a:headEnd/>
            <a:tailEnd/>
          </a:ln>
        </p:spPr>
        <p:txBody>
          <a:bodyPr wrap="none" anchor="ctr"/>
          <a:lstStyle/>
          <a:p>
            <a:endParaRPr lang="en-US"/>
          </a:p>
        </p:txBody>
      </p:sp>
      <p:sp>
        <p:nvSpPr>
          <p:cNvPr id="22531" name="Rectangle 10"/>
          <p:cNvSpPr>
            <a:spLocks noChangeArrowheads="1"/>
          </p:cNvSpPr>
          <p:nvPr/>
        </p:nvSpPr>
        <p:spPr bwMode="auto">
          <a:xfrm>
            <a:off x="0" y="838200"/>
            <a:ext cx="685800" cy="5715000"/>
          </a:xfrm>
          <a:prstGeom prst="rect">
            <a:avLst/>
          </a:prstGeom>
          <a:blipFill dpi="0" rotWithShape="1">
            <a:blip r:embed="rId3" cstate="print"/>
            <a:srcRect/>
            <a:tile tx="0" ty="0" sx="100000" sy="100000" flip="none" algn="tl"/>
          </a:blipFill>
          <a:ln w="9525">
            <a:solidFill>
              <a:schemeClr val="tx1"/>
            </a:solidFill>
            <a:miter lim="800000"/>
            <a:headEnd/>
            <a:tailEnd/>
          </a:ln>
        </p:spPr>
        <p:txBody>
          <a:bodyPr wrap="none" anchor="ctr"/>
          <a:lstStyle/>
          <a:p>
            <a:endParaRPr lang="en-US"/>
          </a:p>
        </p:txBody>
      </p:sp>
      <p:sp>
        <p:nvSpPr>
          <p:cNvPr id="22532" name="Rectangle 11"/>
          <p:cNvSpPr>
            <a:spLocks noChangeArrowheads="1"/>
          </p:cNvSpPr>
          <p:nvPr/>
        </p:nvSpPr>
        <p:spPr bwMode="auto">
          <a:xfrm>
            <a:off x="8458200" y="838200"/>
            <a:ext cx="685800" cy="5715000"/>
          </a:xfrm>
          <a:prstGeom prst="rect">
            <a:avLst/>
          </a:prstGeom>
          <a:blipFill dpi="0" rotWithShape="1">
            <a:blip r:embed="rId3" cstate="print"/>
            <a:srcRect/>
            <a:tile tx="0" ty="0" sx="100000" sy="100000" flip="none" algn="tl"/>
          </a:blipFill>
          <a:ln w="9525">
            <a:solidFill>
              <a:schemeClr val="tx1"/>
            </a:solidFill>
            <a:miter lim="800000"/>
            <a:headEnd/>
            <a:tailEnd/>
          </a:ln>
        </p:spPr>
        <p:txBody>
          <a:bodyPr wrap="none" anchor="ctr"/>
          <a:lstStyle/>
          <a:p>
            <a:endParaRPr lang="en-US"/>
          </a:p>
        </p:txBody>
      </p:sp>
      <p:pic>
        <p:nvPicPr>
          <p:cNvPr id="22533" name="Picture 12" descr="S3010013"/>
          <p:cNvPicPr>
            <a:picLocks noChangeAspect="1" noChangeArrowheads="1"/>
          </p:cNvPicPr>
          <p:nvPr/>
        </p:nvPicPr>
        <p:blipFill>
          <a:blip r:embed="rId4" cstate="print"/>
          <a:srcRect/>
          <a:stretch>
            <a:fillRect/>
          </a:stretch>
        </p:blipFill>
        <p:spPr bwMode="auto">
          <a:xfrm>
            <a:off x="685800" y="838200"/>
            <a:ext cx="4287838" cy="5715000"/>
          </a:xfrm>
          <a:prstGeom prst="rect">
            <a:avLst/>
          </a:prstGeom>
          <a:noFill/>
          <a:ln w="9525">
            <a:noFill/>
            <a:miter lim="800000"/>
            <a:headEnd/>
            <a:tailEnd/>
          </a:ln>
        </p:spPr>
      </p:pic>
      <p:sp>
        <p:nvSpPr>
          <p:cNvPr id="36880" name="Rectangle 16"/>
          <p:cNvSpPr>
            <a:spLocks noChangeArrowheads="1"/>
          </p:cNvSpPr>
          <p:nvPr/>
        </p:nvSpPr>
        <p:spPr bwMode="auto">
          <a:xfrm>
            <a:off x="762000" y="2971800"/>
            <a:ext cx="3886200" cy="990600"/>
          </a:xfrm>
          <a:prstGeom prst="rect">
            <a:avLst/>
          </a:prstGeom>
          <a:noFill/>
          <a:ln w="9525">
            <a:noFill/>
            <a:miter lim="800000"/>
            <a:headEnd/>
            <a:tailEnd/>
          </a:ln>
          <a:effectLst/>
        </p:spPr>
        <p:txBody>
          <a:bodyPr/>
          <a:lstStyle/>
          <a:p>
            <a:pPr marL="342900" indent="-342900" algn="ctr">
              <a:spcBef>
                <a:spcPct val="20000"/>
              </a:spcBef>
              <a:buFontTx/>
              <a:buNone/>
              <a:defRPr/>
            </a:pPr>
            <a:r>
              <a:rPr lang="es-VE" sz="5400" u="none">
                <a:solidFill>
                  <a:srgbClr val="800000"/>
                </a:solidFill>
                <a:effectLst>
                  <a:outerShdw blurRad="38100" dist="38100" dir="2700000" algn="tl">
                    <a:srgbClr val="000000"/>
                  </a:outerShdw>
                </a:effectLst>
                <a:latin typeface="Papyrus" pitchFamily="66" charset="0"/>
              </a:rPr>
              <a:t>Click to add Title</a:t>
            </a:r>
          </a:p>
        </p:txBody>
      </p:sp>
      <p:pic>
        <p:nvPicPr>
          <p:cNvPr id="22535" name="Picture 17" descr="caravana regresando de Babilonia"/>
          <p:cNvPicPr>
            <a:picLocks noChangeAspect="1" noChangeArrowheads="1"/>
          </p:cNvPicPr>
          <p:nvPr/>
        </p:nvPicPr>
        <p:blipFill>
          <a:blip r:embed="rId5" cstate="print"/>
          <a:srcRect/>
          <a:stretch>
            <a:fillRect/>
          </a:stretch>
        </p:blipFill>
        <p:spPr bwMode="auto">
          <a:xfrm>
            <a:off x="4724400" y="533400"/>
            <a:ext cx="3787775" cy="5715000"/>
          </a:xfrm>
          <a:prstGeom prst="rect">
            <a:avLst/>
          </a:prstGeom>
          <a:noFill/>
          <a:ln w="38100">
            <a:noFill/>
            <a:miter lim="800000"/>
            <a:headEnd/>
            <a:tailEnd/>
          </a:ln>
        </p:spPr>
      </p:pic>
      <p:sp>
        <p:nvSpPr>
          <p:cNvPr id="36882" name="Text Box 18"/>
          <p:cNvSpPr txBox="1">
            <a:spLocks noChangeArrowheads="1"/>
          </p:cNvSpPr>
          <p:nvPr/>
        </p:nvSpPr>
        <p:spPr bwMode="auto">
          <a:xfrm>
            <a:off x="0" y="6019800"/>
            <a:ext cx="9144000" cy="304800"/>
          </a:xfrm>
          <a:prstGeom prst="rect">
            <a:avLst/>
          </a:prstGeom>
          <a:gradFill rotWithShape="1">
            <a:gsLst>
              <a:gs pos="0">
                <a:schemeClr val="tx1">
                  <a:gamma/>
                  <a:tint val="69804"/>
                  <a:invGamma/>
                </a:schemeClr>
              </a:gs>
              <a:gs pos="50000">
                <a:schemeClr val="tx1"/>
              </a:gs>
              <a:gs pos="100000">
                <a:schemeClr val="tx1">
                  <a:gamma/>
                  <a:tint val="69804"/>
                  <a:invGamma/>
                </a:schemeClr>
              </a:gs>
            </a:gsLst>
            <a:lin ang="5400000" scaled="1"/>
          </a:gradFill>
          <a:ln w="9525">
            <a:noFill/>
            <a:miter lim="800000"/>
            <a:headEnd/>
            <a:tailEnd/>
          </a:ln>
          <a:effectLst/>
        </p:spPr>
        <p:txBody>
          <a:bodyPr>
            <a:spAutoFit/>
          </a:bodyPr>
          <a:lstStyle/>
          <a:p>
            <a:pPr>
              <a:spcBef>
                <a:spcPct val="50000"/>
              </a:spcBef>
              <a:buFontTx/>
              <a:buNone/>
              <a:defRPr/>
            </a:pPr>
            <a:endParaRPr lang="en-US" sz="1400" u="none">
              <a:solidFill>
                <a:schemeClr val="bg1"/>
              </a:solidFill>
            </a:endParaRPr>
          </a:p>
        </p:txBody>
      </p:sp>
      <p:sp>
        <p:nvSpPr>
          <p:cNvPr id="22537" name="Rectangle 19"/>
          <p:cNvSpPr>
            <a:spLocks noChangeArrowheads="1"/>
          </p:cNvSpPr>
          <p:nvPr/>
        </p:nvSpPr>
        <p:spPr bwMode="auto">
          <a:xfrm rot="5400000">
            <a:off x="4305300" y="2019300"/>
            <a:ext cx="533400" cy="9144000"/>
          </a:xfrm>
          <a:prstGeom prst="rect">
            <a:avLst/>
          </a:prstGeom>
          <a:blipFill dpi="0" rotWithShape="1">
            <a:blip r:embed="rId3" cstate="print"/>
            <a:srcRect/>
            <a:tile tx="0" ty="0" sx="100000" sy="100000" flip="none" algn="tl"/>
          </a:blipFill>
          <a:ln w="9525">
            <a:solidFill>
              <a:schemeClr val="tx1"/>
            </a:solidFill>
            <a:miter lim="800000"/>
            <a:headEnd/>
            <a:tailEnd/>
          </a:ln>
        </p:spPr>
        <p:txBody>
          <a:bodyPr wrap="none" anchor="ctr"/>
          <a:lstStyle/>
          <a:p>
            <a:pPr algn="ctr"/>
            <a:endParaRPr lang="en-US" u="none"/>
          </a:p>
        </p:txBody>
      </p:sp>
      <p:sp>
        <p:nvSpPr>
          <p:cNvPr id="36870" name="Text Box 6"/>
          <p:cNvSpPr txBox="1">
            <a:spLocks noChangeArrowheads="1"/>
          </p:cNvSpPr>
          <p:nvPr/>
        </p:nvSpPr>
        <p:spPr bwMode="auto">
          <a:xfrm>
            <a:off x="0" y="533400"/>
            <a:ext cx="9144000" cy="304800"/>
          </a:xfrm>
          <a:prstGeom prst="rect">
            <a:avLst/>
          </a:prstGeom>
          <a:gradFill rotWithShape="1">
            <a:gsLst>
              <a:gs pos="0">
                <a:schemeClr val="tx1">
                  <a:gamma/>
                  <a:tint val="69804"/>
                  <a:invGamma/>
                </a:schemeClr>
              </a:gs>
              <a:gs pos="50000">
                <a:schemeClr val="tx1"/>
              </a:gs>
              <a:gs pos="100000">
                <a:schemeClr val="tx1">
                  <a:gamma/>
                  <a:tint val="69804"/>
                  <a:invGamma/>
                </a:schemeClr>
              </a:gs>
            </a:gsLst>
            <a:lin ang="5400000" scaled="1"/>
          </a:gradFill>
          <a:ln w="9525">
            <a:noFill/>
            <a:miter lim="800000"/>
            <a:headEnd/>
            <a:tailEnd/>
          </a:ln>
          <a:effectLst/>
        </p:spPr>
        <p:txBody>
          <a:bodyPr>
            <a:spAutoFit/>
          </a:bodyPr>
          <a:lstStyle/>
          <a:p>
            <a:pPr>
              <a:spcBef>
                <a:spcPct val="50000"/>
              </a:spcBef>
              <a:buFontTx/>
              <a:buNone/>
              <a:defRPr/>
            </a:pPr>
            <a:endParaRPr lang="en-US" sz="1400" u="none">
              <a:solidFill>
                <a:schemeClr val="bg1"/>
              </a:solidFill>
            </a:endParaRP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smtClean="0"/>
              <a:t>Justice and Righteousness:</a:t>
            </a:r>
            <a:br>
              <a:rPr lang="en-US" b="1" dirty="0" smtClean="0"/>
            </a:br>
            <a:r>
              <a:rPr lang="en-US" b="1" dirty="0" smtClean="0"/>
              <a:t>Robert P. Gordon</a:t>
            </a:r>
            <a:endParaRPr lang="en-US" b="1" dirty="0"/>
          </a:p>
        </p:txBody>
      </p:sp>
      <p:sp>
        <p:nvSpPr>
          <p:cNvPr id="3" name="Content Placeholder 2"/>
          <p:cNvSpPr>
            <a:spLocks noGrp="1"/>
          </p:cNvSpPr>
          <p:nvPr>
            <p:ph sz="quarter" idx="1"/>
          </p:nvPr>
        </p:nvSpPr>
        <p:spPr/>
        <p:txBody>
          <a:bodyPr>
            <a:normAutofit/>
          </a:bodyPr>
          <a:lstStyle/>
          <a:p>
            <a:r>
              <a:rPr lang="en-US" dirty="0" smtClean="0"/>
              <a:t>Good- according to Robert P. Gordon, “indicates a state or function appropriate to genre, purpose or situation.”  Good also includes the concepts of order fitness, and beauty. </a:t>
            </a:r>
          </a:p>
          <a:p>
            <a:endParaRPr lang="en-US" dirty="0"/>
          </a:p>
        </p:txBody>
      </p:sp>
      <p:pic>
        <p:nvPicPr>
          <p:cNvPr id="5" name="Content Placeholder 4" descr="robert p gordon.jpg"/>
          <p:cNvPicPr>
            <a:picLocks noGrp="1" noChangeAspect="1"/>
          </p:cNvPicPr>
          <p:nvPr>
            <p:ph sz="quarter" idx="2"/>
          </p:nvPr>
        </p:nvPicPr>
        <p:blipFill>
          <a:blip r:embed="rId2" cstate="print"/>
          <a:stretch>
            <a:fillRect/>
          </a:stretch>
        </p:blipFill>
        <p:spPr>
          <a:xfrm>
            <a:off x="5257800" y="1676400"/>
            <a:ext cx="2819400" cy="3886200"/>
          </a:xfr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smtClean="0"/>
              <a:t>Justice and Righteousness:</a:t>
            </a:r>
            <a:br>
              <a:rPr lang="en-US" b="1" dirty="0" smtClean="0"/>
            </a:br>
            <a:r>
              <a:rPr lang="en-US" b="1" dirty="0" smtClean="0"/>
              <a:t>Hans Heinrich </a:t>
            </a:r>
            <a:r>
              <a:rPr lang="en-US" b="1" dirty="0" err="1" smtClean="0"/>
              <a:t>Schmid</a:t>
            </a:r>
            <a:endParaRPr lang="en-US" b="1" dirty="0"/>
          </a:p>
        </p:txBody>
      </p:sp>
      <p:sp>
        <p:nvSpPr>
          <p:cNvPr id="3" name="Content Placeholder 2"/>
          <p:cNvSpPr>
            <a:spLocks noGrp="1"/>
          </p:cNvSpPr>
          <p:nvPr>
            <p:ph sz="quarter" idx="1"/>
          </p:nvPr>
        </p:nvSpPr>
        <p:spPr/>
        <p:txBody>
          <a:bodyPr>
            <a:normAutofit lnSpcReduction="10000"/>
          </a:bodyPr>
          <a:lstStyle/>
          <a:p>
            <a:r>
              <a:rPr lang="en-US" dirty="0" smtClean="0"/>
              <a:t>Hans Heinrich </a:t>
            </a:r>
            <a:r>
              <a:rPr lang="en-US" dirty="0" err="1" smtClean="0"/>
              <a:t>Schmid</a:t>
            </a:r>
            <a:r>
              <a:rPr lang="en-US" dirty="0" smtClean="0"/>
              <a:t> wrote </a:t>
            </a:r>
            <a:r>
              <a:rPr lang="en-US" i="1" dirty="0" err="1" smtClean="0"/>
              <a:t>Gerectigkeit</a:t>
            </a:r>
            <a:r>
              <a:rPr lang="en-US" i="1" dirty="0" smtClean="0"/>
              <a:t> </a:t>
            </a:r>
            <a:r>
              <a:rPr lang="en-US" i="1" dirty="0" err="1" smtClean="0"/>
              <a:t>Als</a:t>
            </a:r>
            <a:r>
              <a:rPr lang="en-US" i="1" dirty="0" smtClean="0"/>
              <a:t> </a:t>
            </a:r>
            <a:r>
              <a:rPr lang="en-US" i="1" dirty="0" err="1" smtClean="0"/>
              <a:t>Weltordnung</a:t>
            </a:r>
            <a:r>
              <a:rPr lang="en-US" i="1" dirty="0" smtClean="0"/>
              <a:t>.</a:t>
            </a:r>
            <a:r>
              <a:rPr lang="en-US" dirty="0" smtClean="0"/>
              <a:t> After exploring how the concept of righteousness is used throughout the Ancient Near East, he concludes that the Hebrews concept of righteousness is central to law, wisdom, nature, war, sacrifice and to the kingdom. </a:t>
            </a:r>
          </a:p>
          <a:p>
            <a:endParaRPr lang="en-US" dirty="0"/>
          </a:p>
        </p:txBody>
      </p:sp>
      <p:pic>
        <p:nvPicPr>
          <p:cNvPr id="5" name="Content Placeholder 4" descr="HH schmid.jpg"/>
          <p:cNvPicPr>
            <a:picLocks noGrp="1" noChangeAspect="1"/>
          </p:cNvPicPr>
          <p:nvPr>
            <p:ph sz="quarter" idx="2"/>
          </p:nvPr>
        </p:nvPicPr>
        <p:blipFill>
          <a:blip r:embed="rId2" cstate="print"/>
          <a:stretch>
            <a:fillRect/>
          </a:stretch>
        </p:blipFill>
        <p:spPr>
          <a:xfrm>
            <a:off x="4495800" y="1981200"/>
            <a:ext cx="3733800" cy="3048000"/>
          </a:xfr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smtClean="0"/>
              <a:t>Justice and Righteousness:</a:t>
            </a:r>
            <a:br>
              <a:rPr lang="en-US" b="1" dirty="0" smtClean="0"/>
            </a:br>
            <a:r>
              <a:rPr lang="en-US" b="1" dirty="0" smtClean="0"/>
              <a:t>Moshe </a:t>
            </a:r>
            <a:r>
              <a:rPr lang="en-US" b="1" dirty="0" err="1" smtClean="0"/>
              <a:t>Weinfeld</a:t>
            </a:r>
            <a:endParaRPr lang="en-US" b="1" dirty="0"/>
          </a:p>
        </p:txBody>
      </p:sp>
      <p:sp>
        <p:nvSpPr>
          <p:cNvPr id="3" name="Content Placeholder 2"/>
          <p:cNvSpPr>
            <a:spLocks noGrp="1"/>
          </p:cNvSpPr>
          <p:nvPr>
            <p:ph sz="quarter" idx="1"/>
          </p:nvPr>
        </p:nvSpPr>
        <p:spPr/>
        <p:txBody>
          <a:bodyPr>
            <a:normAutofit fontScale="85000" lnSpcReduction="10000"/>
          </a:bodyPr>
          <a:lstStyle/>
          <a:p>
            <a:r>
              <a:rPr lang="en-US" dirty="0" smtClean="0"/>
              <a:t>“</a:t>
            </a:r>
            <a:r>
              <a:rPr lang="en-US" dirty="0"/>
              <a:t>The concept of social justice was expressed in Ancient Israel and in the Ancient Near East by means of a </a:t>
            </a:r>
            <a:r>
              <a:rPr lang="en-US" i="1" dirty="0"/>
              <a:t>hendiadys. </a:t>
            </a:r>
            <a:r>
              <a:rPr lang="en-US" dirty="0"/>
              <a:t>The most common word pair to serve this function in the Bible is “justice and righteousness” or “righteousness and justice”. However, alongside this expression, we find “righteousness and equity, word pairs which are found in poetic passages and therefore appear primarily in parallelism.</a:t>
            </a:r>
          </a:p>
        </p:txBody>
      </p:sp>
      <p:pic>
        <p:nvPicPr>
          <p:cNvPr id="5" name="Content Placeholder 4" descr="moshe weinfeld.bmp"/>
          <p:cNvPicPr>
            <a:picLocks noGrp="1" noChangeAspect="1"/>
          </p:cNvPicPr>
          <p:nvPr>
            <p:ph sz="quarter" idx="2"/>
          </p:nvPr>
        </p:nvPicPr>
        <p:blipFill>
          <a:blip r:embed="rId2" cstate="print"/>
          <a:stretch>
            <a:fillRect/>
          </a:stretch>
        </p:blipFill>
        <p:spPr>
          <a:xfrm>
            <a:off x="5181600" y="1905000"/>
            <a:ext cx="2971800" cy="3810000"/>
          </a:xfr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smtClean="0"/>
              <a:t>Justice and Righteousness:</a:t>
            </a:r>
            <a:br>
              <a:rPr lang="en-US" b="1" dirty="0" smtClean="0"/>
            </a:br>
            <a:r>
              <a:rPr lang="en-US" b="1" dirty="0" smtClean="0"/>
              <a:t>Walter Houston</a:t>
            </a:r>
            <a:endParaRPr lang="en-US" b="1" dirty="0"/>
          </a:p>
        </p:txBody>
      </p:sp>
      <p:sp>
        <p:nvSpPr>
          <p:cNvPr id="3" name="Content Placeholder 2"/>
          <p:cNvSpPr>
            <a:spLocks noGrp="1"/>
          </p:cNvSpPr>
          <p:nvPr>
            <p:ph sz="quarter" idx="1"/>
          </p:nvPr>
        </p:nvSpPr>
        <p:spPr/>
        <p:txBody>
          <a:bodyPr>
            <a:normAutofit fontScale="92500"/>
          </a:bodyPr>
          <a:lstStyle/>
          <a:p>
            <a:r>
              <a:rPr lang="en-US" dirty="0" smtClean="0"/>
              <a:t>”Two </a:t>
            </a:r>
            <a:r>
              <a:rPr lang="en-US" dirty="0"/>
              <a:t>features of this paradigm of justice in its various textual forms set it apart from modern Western understanding of justice. One, which we have just been examining, is its integral reliance on a concept of cosmic order. The other is the weight given to the commitment of the individual to do </a:t>
            </a:r>
            <a:r>
              <a:rPr lang="en-US" dirty="0" smtClean="0"/>
              <a:t>justice</a:t>
            </a:r>
            <a:endParaRPr lang="en-US" dirty="0"/>
          </a:p>
          <a:p>
            <a:endParaRPr lang="en-US" dirty="0"/>
          </a:p>
        </p:txBody>
      </p:sp>
      <p:pic>
        <p:nvPicPr>
          <p:cNvPr id="6" name="Content Placeholder 5" descr="cosmic order 2.jpg"/>
          <p:cNvPicPr>
            <a:picLocks noGrp="1" noChangeAspect="1"/>
          </p:cNvPicPr>
          <p:nvPr>
            <p:ph sz="quarter" idx="2"/>
          </p:nvPr>
        </p:nvPicPr>
        <p:blipFill>
          <a:blip r:embed="rId2" cstate="print"/>
          <a:stretch>
            <a:fillRect/>
          </a:stretch>
        </p:blipFill>
        <p:spPr>
          <a:xfrm>
            <a:off x="4876800" y="1676400"/>
            <a:ext cx="3657600" cy="4191000"/>
          </a:xfr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smtClean="0"/>
              <a:t>Justice and Righteousness:</a:t>
            </a:r>
            <a:br>
              <a:rPr lang="en-US" b="1" dirty="0" smtClean="0"/>
            </a:br>
            <a:r>
              <a:rPr lang="en-US" b="1" dirty="0" smtClean="0"/>
              <a:t>David J Reimer</a:t>
            </a:r>
            <a:endParaRPr lang="en-US" b="1" dirty="0"/>
          </a:p>
        </p:txBody>
      </p:sp>
      <p:sp>
        <p:nvSpPr>
          <p:cNvPr id="3" name="Content Placeholder 2"/>
          <p:cNvSpPr>
            <a:spLocks noGrp="1"/>
          </p:cNvSpPr>
          <p:nvPr>
            <p:ph sz="quarter" idx="1"/>
          </p:nvPr>
        </p:nvSpPr>
        <p:spPr/>
        <p:txBody>
          <a:bodyPr>
            <a:normAutofit fontScale="92500" lnSpcReduction="20000"/>
          </a:bodyPr>
          <a:lstStyle/>
          <a:p>
            <a:r>
              <a:rPr lang="en-US" dirty="0" smtClean="0"/>
              <a:t>According to David J. Reimer, inanimate things can be said to be righteous, if they serve their purpose or report the truth, such as in measuring accurately (see Leviticus 19:36 and Deuteronomy 25:15). </a:t>
            </a:r>
          </a:p>
          <a:p>
            <a:r>
              <a:rPr lang="en-US" dirty="0" smtClean="0"/>
              <a:t>Another concept that is tied to righteousness is freedom (</a:t>
            </a:r>
            <a:r>
              <a:rPr lang="en-US" i="1" dirty="0" err="1" smtClean="0"/>
              <a:t>drirr</a:t>
            </a:r>
            <a:r>
              <a:rPr lang="en-US" dirty="0" smtClean="0"/>
              <a:t>) which incorporates political and economic freedom.  All of these things are good.</a:t>
            </a:r>
            <a:endParaRPr lang="en-US" dirty="0"/>
          </a:p>
        </p:txBody>
      </p:sp>
      <p:pic>
        <p:nvPicPr>
          <p:cNvPr id="5" name="Content Placeholder 4" descr="david_reimer.jpg"/>
          <p:cNvPicPr>
            <a:picLocks noGrp="1" noChangeAspect="1"/>
          </p:cNvPicPr>
          <p:nvPr>
            <p:ph sz="quarter" idx="2"/>
          </p:nvPr>
        </p:nvPicPr>
        <p:blipFill>
          <a:blip r:embed="rId2" cstate="print"/>
          <a:stretch>
            <a:fillRect/>
          </a:stretch>
        </p:blipFill>
        <p:spPr>
          <a:xfrm>
            <a:off x="4800600" y="1676400"/>
            <a:ext cx="3657600" cy="3456781"/>
          </a:xfrm>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292</TotalTime>
  <Words>2717</Words>
  <Application>Microsoft Office PowerPoint</Application>
  <PresentationFormat>On-screen Show (4:3)</PresentationFormat>
  <Paragraphs>196</Paragraphs>
  <Slides>49</Slides>
  <Notes>13</Notes>
  <HiddenSlides>0</HiddenSlides>
  <MMClips>0</MMClips>
  <ScaleCrop>false</ScaleCrop>
  <HeadingPairs>
    <vt:vector size="4" baseType="variant">
      <vt:variant>
        <vt:lpstr>Theme</vt:lpstr>
      </vt:variant>
      <vt:variant>
        <vt:i4>1</vt:i4>
      </vt:variant>
      <vt:variant>
        <vt:lpstr>Slide Titles</vt:lpstr>
      </vt:variant>
      <vt:variant>
        <vt:i4>49</vt:i4>
      </vt:variant>
    </vt:vector>
  </HeadingPairs>
  <TitlesOfParts>
    <vt:vector size="50" baseType="lpstr">
      <vt:lpstr>Equity</vt:lpstr>
      <vt:lpstr>Slide 1</vt:lpstr>
      <vt:lpstr>The Nature of God</vt:lpstr>
      <vt:lpstr>Slide 3</vt:lpstr>
      <vt:lpstr>Slide 4</vt:lpstr>
      <vt:lpstr>Justice and Righteousness: Robert P. Gordon</vt:lpstr>
      <vt:lpstr>Justice and Righteousness: Hans Heinrich Schmid</vt:lpstr>
      <vt:lpstr>Justice and Righteousness: Moshe Weinfeld</vt:lpstr>
      <vt:lpstr>Justice and Righteousness: Walter Houston</vt:lpstr>
      <vt:lpstr>Justice and Righteousness: David J Reimer</vt:lpstr>
      <vt:lpstr>Justice and Righteousness</vt:lpstr>
      <vt:lpstr>Justice and Righteousness</vt:lpstr>
      <vt:lpstr>Justice and Righteousness</vt:lpstr>
      <vt:lpstr>Purpose of laws</vt:lpstr>
      <vt:lpstr>Justice and Righteousness</vt:lpstr>
      <vt:lpstr>Slide 15</vt:lpstr>
      <vt:lpstr>The Created Order </vt:lpstr>
      <vt:lpstr>The Created Order </vt:lpstr>
      <vt:lpstr>The Created Order </vt:lpstr>
      <vt:lpstr>The Created Order </vt:lpstr>
      <vt:lpstr>Slide 20</vt:lpstr>
      <vt:lpstr>Man </vt:lpstr>
      <vt:lpstr>MAN</vt:lpstr>
      <vt:lpstr>Man</vt:lpstr>
      <vt:lpstr>Man</vt:lpstr>
      <vt:lpstr>Slide 25</vt:lpstr>
      <vt:lpstr>The Social Order</vt:lpstr>
      <vt:lpstr>The Social Order</vt:lpstr>
      <vt:lpstr>The Social Order</vt:lpstr>
      <vt:lpstr>The Social Order</vt:lpstr>
      <vt:lpstr>The Social Order</vt:lpstr>
      <vt:lpstr>The Social Order</vt:lpstr>
      <vt:lpstr>The Social Order</vt:lpstr>
      <vt:lpstr>Slide 33</vt:lpstr>
      <vt:lpstr>Humans as Secondary Co-creators</vt:lpstr>
      <vt:lpstr>Ownership and Law</vt:lpstr>
      <vt:lpstr>Other Laws</vt:lpstr>
      <vt:lpstr>The Purpose of Ownership</vt:lpstr>
      <vt:lpstr>Purpose of ownership?</vt:lpstr>
      <vt:lpstr>The Economics of Daily Life</vt:lpstr>
      <vt:lpstr>Economics</vt:lpstr>
      <vt:lpstr>Wealth Redistribution</vt:lpstr>
      <vt:lpstr>The Poor</vt:lpstr>
      <vt:lpstr>Interest</vt:lpstr>
      <vt:lpstr>Taxes in Israel</vt:lpstr>
      <vt:lpstr>Taxes in Israel</vt:lpstr>
      <vt:lpstr>Community Welfare in Israel</vt:lpstr>
      <vt:lpstr>The New Testament on Economics</vt:lpstr>
      <vt:lpstr>The End</vt:lpstr>
      <vt:lpstr>Slide 49</vt:lpstr>
    </vt:vector>
  </TitlesOfParts>
  <Company>SWBTS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cmitchell</dc:creator>
  <cp:lastModifiedBy>cmitchell</cp:lastModifiedBy>
  <cp:revision>32</cp:revision>
  <dcterms:created xsi:type="dcterms:W3CDTF">2012-10-10T16:01:21Z</dcterms:created>
  <dcterms:modified xsi:type="dcterms:W3CDTF">2013-01-10T14:15:43Z</dcterms:modified>
</cp:coreProperties>
</file>