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60" r:id="rId14"/>
    <p:sldId id="259" r:id="rId15"/>
    <p:sldId id="286" r:id="rId16"/>
    <p:sldId id="287" r:id="rId17"/>
    <p:sldId id="261" r:id="rId18"/>
    <p:sldId id="285" r:id="rId19"/>
    <p:sldId id="270" r:id="rId20"/>
    <p:sldId id="262" r:id="rId21"/>
    <p:sldId id="263" r:id="rId22"/>
    <p:sldId id="264" r:id="rId23"/>
    <p:sldId id="265" r:id="rId24"/>
    <p:sldId id="266" r:id="rId25"/>
    <p:sldId id="268" r:id="rId26"/>
    <p:sldId id="269" r:id="rId27"/>
    <p:sldId id="284" r:id="rId28"/>
    <p:sldId id="267" r:id="rId29"/>
    <p:sldId id="258"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C9005-234A-4F21-9D6C-80FF6366F7C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002B058-F158-4038-A5F9-477D8C15B05D}">
      <dgm:prSet phldrT="[Text]"/>
      <dgm:spPr/>
      <dgm:t>
        <a:bodyPr/>
        <a:lstStyle/>
        <a:p>
          <a:r>
            <a:rPr lang="en-US" dirty="0"/>
            <a:t>Morality</a:t>
          </a:r>
        </a:p>
      </dgm:t>
    </dgm:pt>
    <dgm:pt modelId="{F7D6208E-544A-4988-A4D1-828EFCDBFB28}" type="parTrans" cxnId="{882900A5-8D36-4217-AFDA-A59FAE80EEF5}">
      <dgm:prSet/>
      <dgm:spPr/>
      <dgm:t>
        <a:bodyPr/>
        <a:lstStyle/>
        <a:p>
          <a:endParaRPr lang="en-US"/>
        </a:p>
      </dgm:t>
    </dgm:pt>
    <dgm:pt modelId="{F45630D1-BE82-414C-8BD6-6CA97A2DCA7B}" type="sibTrans" cxnId="{882900A5-8D36-4217-AFDA-A59FAE80EEF5}">
      <dgm:prSet/>
      <dgm:spPr/>
      <dgm:t>
        <a:bodyPr/>
        <a:lstStyle/>
        <a:p>
          <a:endParaRPr lang="en-US"/>
        </a:p>
      </dgm:t>
    </dgm:pt>
    <dgm:pt modelId="{148A0020-1058-445C-84A1-B88893668D15}">
      <dgm:prSet phldrT="[Text]"/>
      <dgm:spPr/>
      <dgm:t>
        <a:bodyPr/>
        <a:lstStyle/>
        <a:p>
          <a:r>
            <a:rPr lang="en-US" dirty="0"/>
            <a:t>Politics</a:t>
          </a:r>
        </a:p>
      </dgm:t>
    </dgm:pt>
    <dgm:pt modelId="{01B8D317-DB4D-4E43-9ECC-172C33940DC2}" type="parTrans" cxnId="{EAF08920-D668-4B02-A193-80B14C56D34E}">
      <dgm:prSet/>
      <dgm:spPr/>
      <dgm:t>
        <a:bodyPr/>
        <a:lstStyle/>
        <a:p>
          <a:endParaRPr lang="en-US"/>
        </a:p>
      </dgm:t>
    </dgm:pt>
    <dgm:pt modelId="{0740914A-9C31-4178-9597-10D95C70491B}" type="sibTrans" cxnId="{EAF08920-D668-4B02-A193-80B14C56D34E}">
      <dgm:prSet/>
      <dgm:spPr/>
      <dgm:t>
        <a:bodyPr/>
        <a:lstStyle/>
        <a:p>
          <a:endParaRPr lang="en-US"/>
        </a:p>
      </dgm:t>
    </dgm:pt>
    <dgm:pt modelId="{2A2C8375-2A96-49A1-9001-32D49DBA6288}">
      <dgm:prSet phldrT="[Text]"/>
      <dgm:spPr/>
      <dgm:t>
        <a:bodyPr/>
        <a:lstStyle/>
        <a:p>
          <a:r>
            <a:rPr lang="en-US" dirty="0"/>
            <a:t>Law</a:t>
          </a:r>
        </a:p>
      </dgm:t>
    </dgm:pt>
    <dgm:pt modelId="{493F4B98-69CC-42B8-A356-CA88ED21D7A1}" type="parTrans" cxnId="{FAFFB44A-1100-41C2-ABD4-EF3E38DFB476}">
      <dgm:prSet/>
      <dgm:spPr/>
      <dgm:t>
        <a:bodyPr/>
        <a:lstStyle/>
        <a:p>
          <a:endParaRPr lang="en-US"/>
        </a:p>
      </dgm:t>
    </dgm:pt>
    <dgm:pt modelId="{63DB3175-1CFF-431D-A971-0CC10B620C5F}" type="sibTrans" cxnId="{FAFFB44A-1100-41C2-ABD4-EF3E38DFB476}">
      <dgm:prSet/>
      <dgm:spPr/>
      <dgm:t>
        <a:bodyPr/>
        <a:lstStyle/>
        <a:p>
          <a:endParaRPr lang="en-US"/>
        </a:p>
      </dgm:t>
    </dgm:pt>
    <dgm:pt modelId="{99E92DC6-B608-4635-A170-4634F7D7EFFD}">
      <dgm:prSet phldrT="[Text]"/>
      <dgm:spPr/>
      <dgm:t>
        <a:bodyPr/>
        <a:lstStyle/>
        <a:p>
          <a:r>
            <a:rPr lang="en-US" dirty="0"/>
            <a:t>Economics</a:t>
          </a:r>
        </a:p>
      </dgm:t>
    </dgm:pt>
    <dgm:pt modelId="{26C63D74-B6EB-4BE4-A0F2-407BE1AE5F33}" type="parTrans" cxnId="{DEB89888-AE2F-4D67-96BA-879F69AA407A}">
      <dgm:prSet/>
      <dgm:spPr/>
      <dgm:t>
        <a:bodyPr/>
        <a:lstStyle/>
        <a:p>
          <a:endParaRPr lang="en-US"/>
        </a:p>
      </dgm:t>
    </dgm:pt>
    <dgm:pt modelId="{1BA98783-4489-4C52-A1B2-E90800EB299F}" type="sibTrans" cxnId="{DEB89888-AE2F-4D67-96BA-879F69AA407A}">
      <dgm:prSet/>
      <dgm:spPr/>
      <dgm:t>
        <a:bodyPr/>
        <a:lstStyle/>
        <a:p>
          <a:endParaRPr lang="en-US"/>
        </a:p>
      </dgm:t>
    </dgm:pt>
    <dgm:pt modelId="{B2F6CED8-66BC-4125-9DCF-21C24BDDD249}" type="pres">
      <dgm:prSet presAssocID="{03AC9005-234A-4F21-9D6C-80FF6366F7CD}" presName="hierChild1" presStyleCnt="0">
        <dgm:presLayoutVars>
          <dgm:orgChart val="1"/>
          <dgm:chPref val="1"/>
          <dgm:dir/>
          <dgm:animOne val="branch"/>
          <dgm:animLvl val="lvl"/>
          <dgm:resizeHandles/>
        </dgm:presLayoutVars>
      </dgm:prSet>
      <dgm:spPr/>
    </dgm:pt>
    <dgm:pt modelId="{1A0F542D-9C66-4DC1-B4B3-49CF70A85A51}" type="pres">
      <dgm:prSet presAssocID="{E002B058-F158-4038-A5F9-477D8C15B05D}" presName="hierRoot1" presStyleCnt="0">
        <dgm:presLayoutVars>
          <dgm:hierBranch val="init"/>
        </dgm:presLayoutVars>
      </dgm:prSet>
      <dgm:spPr/>
    </dgm:pt>
    <dgm:pt modelId="{4A39C4C6-B359-430D-BB66-D8EBBB100FAA}" type="pres">
      <dgm:prSet presAssocID="{E002B058-F158-4038-A5F9-477D8C15B05D}" presName="rootComposite1" presStyleCnt="0"/>
      <dgm:spPr/>
    </dgm:pt>
    <dgm:pt modelId="{FB06DF48-87AF-4C44-AA4F-164973EEC1EE}" type="pres">
      <dgm:prSet presAssocID="{E002B058-F158-4038-A5F9-477D8C15B05D}" presName="rootText1" presStyleLbl="node0" presStyleIdx="0" presStyleCnt="1">
        <dgm:presLayoutVars>
          <dgm:chPref val="3"/>
        </dgm:presLayoutVars>
      </dgm:prSet>
      <dgm:spPr/>
    </dgm:pt>
    <dgm:pt modelId="{EC5859AC-9F96-4086-8D1B-0CD8182B8CF2}" type="pres">
      <dgm:prSet presAssocID="{E002B058-F158-4038-A5F9-477D8C15B05D}" presName="rootConnector1" presStyleLbl="node1" presStyleIdx="0" presStyleCnt="0"/>
      <dgm:spPr/>
    </dgm:pt>
    <dgm:pt modelId="{156DC036-F3A9-46DA-A4DF-A29EAC9482A1}" type="pres">
      <dgm:prSet presAssocID="{E002B058-F158-4038-A5F9-477D8C15B05D}" presName="hierChild2" presStyleCnt="0"/>
      <dgm:spPr/>
    </dgm:pt>
    <dgm:pt modelId="{2D57044C-11CF-44FE-BAB7-F959975BE580}" type="pres">
      <dgm:prSet presAssocID="{01B8D317-DB4D-4E43-9ECC-172C33940DC2}" presName="Name37" presStyleLbl="parChTrans1D2" presStyleIdx="0" presStyleCnt="3"/>
      <dgm:spPr/>
    </dgm:pt>
    <dgm:pt modelId="{47FC5070-8D7B-4D44-98A0-174EABC5C3F6}" type="pres">
      <dgm:prSet presAssocID="{148A0020-1058-445C-84A1-B88893668D15}" presName="hierRoot2" presStyleCnt="0">
        <dgm:presLayoutVars>
          <dgm:hierBranch val="init"/>
        </dgm:presLayoutVars>
      </dgm:prSet>
      <dgm:spPr/>
    </dgm:pt>
    <dgm:pt modelId="{83411943-BAF8-4F78-9069-C99B2E451CC7}" type="pres">
      <dgm:prSet presAssocID="{148A0020-1058-445C-84A1-B88893668D15}" presName="rootComposite" presStyleCnt="0"/>
      <dgm:spPr/>
    </dgm:pt>
    <dgm:pt modelId="{71D7D2AF-781D-4899-9B3A-5010AB9012C7}" type="pres">
      <dgm:prSet presAssocID="{148A0020-1058-445C-84A1-B88893668D15}" presName="rootText" presStyleLbl="node2" presStyleIdx="0" presStyleCnt="3">
        <dgm:presLayoutVars>
          <dgm:chPref val="3"/>
        </dgm:presLayoutVars>
      </dgm:prSet>
      <dgm:spPr/>
    </dgm:pt>
    <dgm:pt modelId="{77134C3D-D5EE-4EAF-8850-3AB1E77B02CC}" type="pres">
      <dgm:prSet presAssocID="{148A0020-1058-445C-84A1-B88893668D15}" presName="rootConnector" presStyleLbl="node2" presStyleIdx="0" presStyleCnt="3"/>
      <dgm:spPr/>
    </dgm:pt>
    <dgm:pt modelId="{6ACAD802-07F2-4762-A247-3BD94E00DD5C}" type="pres">
      <dgm:prSet presAssocID="{148A0020-1058-445C-84A1-B88893668D15}" presName="hierChild4" presStyleCnt="0"/>
      <dgm:spPr/>
    </dgm:pt>
    <dgm:pt modelId="{84EDC7B7-54C1-4C22-AC05-6463DAE84966}" type="pres">
      <dgm:prSet presAssocID="{148A0020-1058-445C-84A1-B88893668D15}" presName="hierChild5" presStyleCnt="0"/>
      <dgm:spPr/>
    </dgm:pt>
    <dgm:pt modelId="{118ED5D5-8E12-4A82-93BA-2F655494D50D}" type="pres">
      <dgm:prSet presAssocID="{493F4B98-69CC-42B8-A356-CA88ED21D7A1}" presName="Name37" presStyleLbl="parChTrans1D2" presStyleIdx="1" presStyleCnt="3"/>
      <dgm:spPr/>
    </dgm:pt>
    <dgm:pt modelId="{9B7FB8E2-2A92-429F-A457-347A3B78D83E}" type="pres">
      <dgm:prSet presAssocID="{2A2C8375-2A96-49A1-9001-32D49DBA6288}" presName="hierRoot2" presStyleCnt="0">
        <dgm:presLayoutVars>
          <dgm:hierBranch val="init"/>
        </dgm:presLayoutVars>
      </dgm:prSet>
      <dgm:spPr/>
    </dgm:pt>
    <dgm:pt modelId="{11981018-81DB-4C0B-8D2A-7DADBE064F74}" type="pres">
      <dgm:prSet presAssocID="{2A2C8375-2A96-49A1-9001-32D49DBA6288}" presName="rootComposite" presStyleCnt="0"/>
      <dgm:spPr/>
    </dgm:pt>
    <dgm:pt modelId="{F1160F39-2298-440D-A187-782AFA688215}" type="pres">
      <dgm:prSet presAssocID="{2A2C8375-2A96-49A1-9001-32D49DBA6288}" presName="rootText" presStyleLbl="node2" presStyleIdx="1" presStyleCnt="3">
        <dgm:presLayoutVars>
          <dgm:chPref val="3"/>
        </dgm:presLayoutVars>
      </dgm:prSet>
      <dgm:spPr/>
    </dgm:pt>
    <dgm:pt modelId="{85FE394A-C93D-455A-A19E-3B34ECD1E7A1}" type="pres">
      <dgm:prSet presAssocID="{2A2C8375-2A96-49A1-9001-32D49DBA6288}" presName="rootConnector" presStyleLbl="node2" presStyleIdx="1" presStyleCnt="3"/>
      <dgm:spPr/>
    </dgm:pt>
    <dgm:pt modelId="{008D2170-58A0-48B2-8843-B6B3B8496DC3}" type="pres">
      <dgm:prSet presAssocID="{2A2C8375-2A96-49A1-9001-32D49DBA6288}" presName="hierChild4" presStyleCnt="0"/>
      <dgm:spPr/>
    </dgm:pt>
    <dgm:pt modelId="{DDBDB3E9-8866-464A-97F1-09A12A160FA7}" type="pres">
      <dgm:prSet presAssocID="{2A2C8375-2A96-49A1-9001-32D49DBA6288}" presName="hierChild5" presStyleCnt="0"/>
      <dgm:spPr/>
    </dgm:pt>
    <dgm:pt modelId="{7B2BB85F-4041-42B6-89D9-D65EF84C1200}" type="pres">
      <dgm:prSet presAssocID="{26C63D74-B6EB-4BE4-A0F2-407BE1AE5F33}" presName="Name37" presStyleLbl="parChTrans1D2" presStyleIdx="2" presStyleCnt="3"/>
      <dgm:spPr/>
    </dgm:pt>
    <dgm:pt modelId="{13F7F7BD-98B4-4E95-B075-BB49AFD8A90C}" type="pres">
      <dgm:prSet presAssocID="{99E92DC6-B608-4635-A170-4634F7D7EFFD}" presName="hierRoot2" presStyleCnt="0">
        <dgm:presLayoutVars>
          <dgm:hierBranch val="init"/>
        </dgm:presLayoutVars>
      </dgm:prSet>
      <dgm:spPr/>
    </dgm:pt>
    <dgm:pt modelId="{6C38F29E-A8FA-40F3-A4C4-E131421985CB}" type="pres">
      <dgm:prSet presAssocID="{99E92DC6-B608-4635-A170-4634F7D7EFFD}" presName="rootComposite" presStyleCnt="0"/>
      <dgm:spPr/>
    </dgm:pt>
    <dgm:pt modelId="{7D36BC1C-469D-4100-A6B7-9D6478A7519E}" type="pres">
      <dgm:prSet presAssocID="{99E92DC6-B608-4635-A170-4634F7D7EFFD}" presName="rootText" presStyleLbl="node2" presStyleIdx="2" presStyleCnt="3">
        <dgm:presLayoutVars>
          <dgm:chPref val="3"/>
        </dgm:presLayoutVars>
      </dgm:prSet>
      <dgm:spPr/>
    </dgm:pt>
    <dgm:pt modelId="{F96951AB-5408-40C2-9B25-B7B5B82BF79C}" type="pres">
      <dgm:prSet presAssocID="{99E92DC6-B608-4635-A170-4634F7D7EFFD}" presName="rootConnector" presStyleLbl="node2" presStyleIdx="2" presStyleCnt="3"/>
      <dgm:spPr/>
    </dgm:pt>
    <dgm:pt modelId="{66AFF8E7-114B-4061-8A4D-A7061BCA2686}" type="pres">
      <dgm:prSet presAssocID="{99E92DC6-B608-4635-A170-4634F7D7EFFD}" presName="hierChild4" presStyleCnt="0"/>
      <dgm:spPr/>
    </dgm:pt>
    <dgm:pt modelId="{C05ECBA3-A647-4ABF-853F-3F7455CD2881}" type="pres">
      <dgm:prSet presAssocID="{99E92DC6-B608-4635-A170-4634F7D7EFFD}" presName="hierChild5" presStyleCnt="0"/>
      <dgm:spPr/>
    </dgm:pt>
    <dgm:pt modelId="{1B2BF196-EFF7-48DC-94B0-3A3CEF9695D6}" type="pres">
      <dgm:prSet presAssocID="{E002B058-F158-4038-A5F9-477D8C15B05D}" presName="hierChild3" presStyleCnt="0"/>
      <dgm:spPr/>
    </dgm:pt>
  </dgm:ptLst>
  <dgm:cxnLst>
    <dgm:cxn modelId="{9768540F-EDC9-443C-A86B-988DF520CB13}" type="presOf" srcId="{99E92DC6-B608-4635-A170-4634F7D7EFFD}" destId="{F96951AB-5408-40C2-9B25-B7B5B82BF79C}" srcOrd="1" destOrd="0" presId="urn:microsoft.com/office/officeart/2005/8/layout/orgChart1"/>
    <dgm:cxn modelId="{EAF08920-D668-4B02-A193-80B14C56D34E}" srcId="{E002B058-F158-4038-A5F9-477D8C15B05D}" destId="{148A0020-1058-445C-84A1-B88893668D15}" srcOrd="0" destOrd="0" parTransId="{01B8D317-DB4D-4E43-9ECC-172C33940DC2}" sibTransId="{0740914A-9C31-4178-9597-10D95C70491B}"/>
    <dgm:cxn modelId="{FF88A62A-49EA-484A-9512-E9709429E356}" type="presOf" srcId="{493F4B98-69CC-42B8-A356-CA88ED21D7A1}" destId="{118ED5D5-8E12-4A82-93BA-2F655494D50D}" srcOrd="0" destOrd="0" presId="urn:microsoft.com/office/officeart/2005/8/layout/orgChart1"/>
    <dgm:cxn modelId="{6741852D-7B3D-4571-A151-4890E16D8052}" type="presOf" srcId="{01B8D317-DB4D-4E43-9ECC-172C33940DC2}" destId="{2D57044C-11CF-44FE-BAB7-F959975BE580}" srcOrd="0" destOrd="0" presId="urn:microsoft.com/office/officeart/2005/8/layout/orgChart1"/>
    <dgm:cxn modelId="{4CF12F3C-0A77-4223-BDAC-5AC208907D45}" type="presOf" srcId="{148A0020-1058-445C-84A1-B88893668D15}" destId="{71D7D2AF-781D-4899-9B3A-5010AB9012C7}" srcOrd="0" destOrd="0" presId="urn:microsoft.com/office/officeart/2005/8/layout/orgChart1"/>
    <dgm:cxn modelId="{A0E4564A-BEEA-458D-9DC4-98036C75B01E}" type="presOf" srcId="{26C63D74-B6EB-4BE4-A0F2-407BE1AE5F33}" destId="{7B2BB85F-4041-42B6-89D9-D65EF84C1200}" srcOrd="0" destOrd="0" presId="urn:microsoft.com/office/officeart/2005/8/layout/orgChart1"/>
    <dgm:cxn modelId="{FAFFB44A-1100-41C2-ABD4-EF3E38DFB476}" srcId="{E002B058-F158-4038-A5F9-477D8C15B05D}" destId="{2A2C8375-2A96-49A1-9001-32D49DBA6288}" srcOrd="1" destOrd="0" parTransId="{493F4B98-69CC-42B8-A356-CA88ED21D7A1}" sibTransId="{63DB3175-1CFF-431D-A971-0CC10B620C5F}"/>
    <dgm:cxn modelId="{CA71D876-3BFD-41DA-94DD-9FB8FB58DD69}" type="presOf" srcId="{148A0020-1058-445C-84A1-B88893668D15}" destId="{77134C3D-D5EE-4EAF-8850-3AB1E77B02CC}" srcOrd="1" destOrd="0" presId="urn:microsoft.com/office/officeart/2005/8/layout/orgChart1"/>
    <dgm:cxn modelId="{4A75A05A-F0AE-4CF7-BD37-A14E4179D112}" type="presOf" srcId="{2A2C8375-2A96-49A1-9001-32D49DBA6288}" destId="{85FE394A-C93D-455A-A19E-3B34ECD1E7A1}" srcOrd="1" destOrd="0" presId="urn:microsoft.com/office/officeart/2005/8/layout/orgChart1"/>
    <dgm:cxn modelId="{8D649F80-D75F-49FA-BF55-9DE0E3070893}" type="presOf" srcId="{99E92DC6-B608-4635-A170-4634F7D7EFFD}" destId="{7D36BC1C-469D-4100-A6B7-9D6478A7519E}" srcOrd="0" destOrd="0" presId="urn:microsoft.com/office/officeart/2005/8/layout/orgChart1"/>
    <dgm:cxn modelId="{DEB89888-AE2F-4D67-96BA-879F69AA407A}" srcId="{E002B058-F158-4038-A5F9-477D8C15B05D}" destId="{99E92DC6-B608-4635-A170-4634F7D7EFFD}" srcOrd="2" destOrd="0" parTransId="{26C63D74-B6EB-4BE4-A0F2-407BE1AE5F33}" sibTransId="{1BA98783-4489-4C52-A1B2-E90800EB299F}"/>
    <dgm:cxn modelId="{4E9C4492-9A10-4CC7-8F2D-0476E4F7C2CA}" type="presOf" srcId="{03AC9005-234A-4F21-9D6C-80FF6366F7CD}" destId="{B2F6CED8-66BC-4125-9DCF-21C24BDDD249}" srcOrd="0" destOrd="0" presId="urn:microsoft.com/office/officeart/2005/8/layout/orgChart1"/>
    <dgm:cxn modelId="{882900A5-8D36-4217-AFDA-A59FAE80EEF5}" srcId="{03AC9005-234A-4F21-9D6C-80FF6366F7CD}" destId="{E002B058-F158-4038-A5F9-477D8C15B05D}" srcOrd="0" destOrd="0" parTransId="{F7D6208E-544A-4988-A4D1-828EFCDBFB28}" sibTransId="{F45630D1-BE82-414C-8BD6-6CA97A2DCA7B}"/>
    <dgm:cxn modelId="{423294B5-D81E-40C3-A343-BD3427FDA0B7}" type="presOf" srcId="{E002B058-F158-4038-A5F9-477D8C15B05D}" destId="{EC5859AC-9F96-4086-8D1B-0CD8182B8CF2}" srcOrd="1" destOrd="0" presId="urn:microsoft.com/office/officeart/2005/8/layout/orgChart1"/>
    <dgm:cxn modelId="{926C38B9-B69F-4938-82BD-5E76EDBA67C8}" type="presOf" srcId="{E002B058-F158-4038-A5F9-477D8C15B05D}" destId="{FB06DF48-87AF-4C44-AA4F-164973EEC1EE}" srcOrd="0" destOrd="0" presId="urn:microsoft.com/office/officeart/2005/8/layout/orgChart1"/>
    <dgm:cxn modelId="{AECB5DFD-F1F8-4F97-B96B-BFC958159D70}" type="presOf" srcId="{2A2C8375-2A96-49A1-9001-32D49DBA6288}" destId="{F1160F39-2298-440D-A187-782AFA688215}" srcOrd="0" destOrd="0" presId="urn:microsoft.com/office/officeart/2005/8/layout/orgChart1"/>
    <dgm:cxn modelId="{52C713C7-5851-4C5A-BFF2-57A030B84417}" type="presParOf" srcId="{B2F6CED8-66BC-4125-9DCF-21C24BDDD249}" destId="{1A0F542D-9C66-4DC1-B4B3-49CF70A85A51}" srcOrd="0" destOrd="0" presId="urn:microsoft.com/office/officeart/2005/8/layout/orgChart1"/>
    <dgm:cxn modelId="{10A9467B-C55C-4C30-8432-062A0F0EC503}" type="presParOf" srcId="{1A0F542D-9C66-4DC1-B4B3-49CF70A85A51}" destId="{4A39C4C6-B359-430D-BB66-D8EBBB100FAA}" srcOrd="0" destOrd="0" presId="urn:microsoft.com/office/officeart/2005/8/layout/orgChart1"/>
    <dgm:cxn modelId="{3CE8C20C-74BE-4D7E-9BFF-7C21AEA7F003}" type="presParOf" srcId="{4A39C4C6-B359-430D-BB66-D8EBBB100FAA}" destId="{FB06DF48-87AF-4C44-AA4F-164973EEC1EE}" srcOrd="0" destOrd="0" presId="urn:microsoft.com/office/officeart/2005/8/layout/orgChart1"/>
    <dgm:cxn modelId="{13AA30ED-AD45-4F04-B693-27E38BBA7899}" type="presParOf" srcId="{4A39C4C6-B359-430D-BB66-D8EBBB100FAA}" destId="{EC5859AC-9F96-4086-8D1B-0CD8182B8CF2}" srcOrd="1" destOrd="0" presId="urn:microsoft.com/office/officeart/2005/8/layout/orgChart1"/>
    <dgm:cxn modelId="{E15937A3-1100-4709-B194-BCE2FBC0E105}" type="presParOf" srcId="{1A0F542D-9C66-4DC1-B4B3-49CF70A85A51}" destId="{156DC036-F3A9-46DA-A4DF-A29EAC9482A1}" srcOrd="1" destOrd="0" presId="urn:microsoft.com/office/officeart/2005/8/layout/orgChart1"/>
    <dgm:cxn modelId="{BC3E97B9-9DD8-4E4E-9F36-126AD7CA0E16}" type="presParOf" srcId="{156DC036-F3A9-46DA-A4DF-A29EAC9482A1}" destId="{2D57044C-11CF-44FE-BAB7-F959975BE580}" srcOrd="0" destOrd="0" presId="urn:microsoft.com/office/officeart/2005/8/layout/orgChart1"/>
    <dgm:cxn modelId="{7A8DF290-691C-4A9D-8B88-33B484ABDF52}" type="presParOf" srcId="{156DC036-F3A9-46DA-A4DF-A29EAC9482A1}" destId="{47FC5070-8D7B-4D44-98A0-174EABC5C3F6}" srcOrd="1" destOrd="0" presId="urn:microsoft.com/office/officeart/2005/8/layout/orgChart1"/>
    <dgm:cxn modelId="{6E33D301-223A-4498-B7D6-8FA7811B6ABA}" type="presParOf" srcId="{47FC5070-8D7B-4D44-98A0-174EABC5C3F6}" destId="{83411943-BAF8-4F78-9069-C99B2E451CC7}" srcOrd="0" destOrd="0" presId="urn:microsoft.com/office/officeart/2005/8/layout/orgChart1"/>
    <dgm:cxn modelId="{B28BEBFB-DDBC-4FD0-96D5-37CCB13C08C3}" type="presParOf" srcId="{83411943-BAF8-4F78-9069-C99B2E451CC7}" destId="{71D7D2AF-781D-4899-9B3A-5010AB9012C7}" srcOrd="0" destOrd="0" presId="urn:microsoft.com/office/officeart/2005/8/layout/orgChart1"/>
    <dgm:cxn modelId="{0B19A4D1-5FFE-4856-803F-D9C64F284D3F}" type="presParOf" srcId="{83411943-BAF8-4F78-9069-C99B2E451CC7}" destId="{77134C3D-D5EE-4EAF-8850-3AB1E77B02CC}" srcOrd="1" destOrd="0" presId="urn:microsoft.com/office/officeart/2005/8/layout/orgChart1"/>
    <dgm:cxn modelId="{32A883F7-9B87-4EFB-A146-637FC56918DA}" type="presParOf" srcId="{47FC5070-8D7B-4D44-98A0-174EABC5C3F6}" destId="{6ACAD802-07F2-4762-A247-3BD94E00DD5C}" srcOrd="1" destOrd="0" presId="urn:microsoft.com/office/officeart/2005/8/layout/orgChart1"/>
    <dgm:cxn modelId="{FC8BB47E-2E7E-4398-9285-726D9B333EEE}" type="presParOf" srcId="{47FC5070-8D7B-4D44-98A0-174EABC5C3F6}" destId="{84EDC7B7-54C1-4C22-AC05-6463DAE84966}" srcOrd="2" destOrd="0" presId="urn:microsoft.com/office/officeart/2005/8/layout/orgChart1"/>
    <dgm:cxn modelId="{33EC085C-BF73-48F4-8797-3DEB480F2984}" type="presParOf" srcId="{156DC036-F3A9-46DA-A4DF-A29EAC9482A1}" destId="{118ED5D5-8E12-4A82-93BA-2F655494D50D}" srcOrd="2" destOrd="0" presId="urn:microsoft.com/office/officeart/2005/8/layout/orgChart1"/>
    <dgm:cxn modelId="{FF9714A6-498D-49B4-94DE-0EDFDA5C498E}" type="presParOf" srcId="{156DC036-F3A9-46DA-A4DF-A29EAC9482A1}" destId="{9B7FB8E2-2A92-429F-A457-347A3B78D83E}" srcOrd="3" destOrd="0" presId="urn:microsoft.com/office/officeart/2005/8/layout/orgChart1"/>
    <dgm:cxn modelId="{5476607D-A6E5-4164-92F9-B2CA39F50B39}" type="presParOf" srcId="{9B7FB8E2-2A92-429F-A457-347A3B78D83E}" destId="{11981018-81DB-4C0B-8D2A-7DADBE064F74}" srcOrd="0" destOrd="0" presId="urn:microsoft.com/office/officeart/2005/8/layout/orgChart1"/>
    <dgm:cxn modelId="{AD11B298-FE82-4D93-AEBA-0DBA45AABC99}" type="presParOf" srcId="{11981018-81DB-4C0B-8D2A-7DADBE064F74}" destId="{F1160F39-2298-440D-A187-782AFA688215}" srcOrd="0" destOrd="0" presId="urn:microsoft.com/office/officeart/2005/8/layout/orgChart1"/>
    <dgm:cxn modelId="{9A5C9C29-4E1D-4A74-B36F-F6170E17D045}" type="presParOf" srcId="{11981018-81DB-4C0B-8D2A-7DADBE064F74}" destId="{85FE394A-C93D-455A-A19E-3B34ECD1E7A1}" srcOrd="1" destOrd="0" presId="urn:microsoft.com/office/officeart/2005/8/layout/orgChart1"/>
    <dgm:cxn modelId="{5957A47B-E962-4E4C-BEDB-63A2B8E76A61}" type="presParOf" srcId="{9B7FB8E2-2A92-429F-A457-347A3B78D83E}" destId="{008D2170-58A0-48B2-8843-B6B3B8496DC3}" srcOrd="1" destOrd="0" presId="urn:microsoft.com/office/officeart/2005/8/layout/orgChart1"/>
    <dgm:cxn modelId="{8C278AB9-F66E-4465-AE7B-73B9B46ED148}" type="presParOf" srcId="{9B7FB8E2-2A92-429F-A457-347A3B78D83E}" destId="{DDBDB3E9-8866-464A-97F1-09A12A160FA7}" srcOrd="2" destOrd="0" presId="urn:microsoft.com/office/officeart/2005/8/layout/orgChart1"/>
    <dgm:cxn modelId="{E8741599-6050-4044-B334-910C425318CC}" type="presParOf" srcId="{156DC036-F3A9-46DA-A4DF-A29EAC9482A1}" destId="{7B2BB85F-4041-42B6-89D9-D65EF84C1200}" srcOrd="4" destOrd="0" presId="urn:microsoft.com/office/officeart/2005/8/layout/orgChart1"/>
    <dgm:cxn modelId="{1CC66FD5-B8D0-4210-A909-44E585B8A14E}" type="presParOf" srcId="{156DC036-F3A9-46DA-A4DF-A29EAC9482A1}" destId="{13F7F7BD-98B4-4E95-B075-BB49AFD8A90C}" srcOrd="5" destOrd="0" presId="urn:microsoft.com/office/officeart/2005/8/layout/orgChart1"/>
    <dgm:cxn modelId="{B0BA9860-E76A-4AE9-8A56-04F90D73AC98}" type="presParOf" srcId="{13F7F7BD-98B4-4E95-B075-BB49AFD8A90C}" destId="{6C38F29E-A8FA-40F3-A4C4-E131421985CB}" srcOrd="0" destOrd="0" presId="urn:microsoft.com/office/officeart/2005/8/layout/orgChart1"/>
    <dgm:cxn modelId="{C527A445-D9B5-4499-810B-07CFF2694918}" type="presParOf" srcId="{6C38F29E-A8FA-40F3-A4C4-E131421985CB}" destId="{7D36BC1C-469D-4100-A6B7-9D6478A7519E}" srcOrd="0" destOrd="0" presId="urn:microsoft.com/office/officeart/2005/8/layout/orgChart1"/>
    <dgm:cxn modelId="{706FD221-45EC-4E39-9752-D83C23FEFE5A}" type="presParOf" srcId="{6C38F29E-A8FA-40F3-A4C4-E131421985CB}" destId="{F96951AB-5408-40C2-9B25-B7B5B82BF79C}" srcOrd="1" destOrd="0" presId="urn:microsoft.com/office/officeart/2005/8/layout/orgChart1"/>
    <dgm:cxn modelId="{5B0CCE29-AF59-4F00-9A90-C7BB68183BEE}" type="presParOf" srcId="{13F7F7BD-98B4-4E95-B075-BB49AFD8A90C}" destId="{66AFF8E7-114B-4061-8A4D-A7061BCA2686}" srcOrd="1" destOrd="0" presId="urn:microsoft.com/office/officeart/2005/8/layout/orgChart1"/>
    <dgm:cxn modelId="{72A8AC5A-4FF8-43EC-BA3C-9D64CE9CBD5D}" type="presParOf" srcId="{13F7F7BD-98B4-4E95-B075-BB49AFD8A90C}" destId="{C05ECBA3-A647-4ABF-853F-3F7455CD2881}" srcOrd="2" destOrd="0" presId="urn:microsoft.com/office/officeart/2005/8/layout/orgChart1"/>
    <dgm:cxn modelId="{AAB732F9-DBD6-43DF-85A6-D49C5C4A1F17}" type="presParOf" srcId="{1A0F542D-9C66-4DC1-B4B3-49CF70A85A51}" destId="{1B2BF196-EFF7-48DC-94B0-3A3CEF9695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BB85F-4041-42B6-89D9-D65EF84C1200}">
      <dsp:nvSpPr>
        <dsp:cNvPr id="0" name=""/>
        <dsp:cNvSpPr/>
      </dsp:nvSpPr>
      <dsp:spPr>
        <a:xfrm>
          <a:off x="3886200" y="2047405"/>
          <a:ext cx="2749514" cy="477188"/>
        </a:xfrm>
        <a:custGeom>
          <a:avLst/>
          <a:gdLst/>
          <a:ahLst/>
          <a:cxnLst/>
          <a:rect l="0" t="0" r="0" b="0"/>
          <a:pathLst>
            <a:path>
              <a:moveTo>
                <a:pt x="0" y="0"/>
              </a:moveTo>
              <a:lnTo>
                <a:pt x="0" y="238594"/>
              </a:lnTo>
              <a:lnTo>
                <a:pt x="2749514" y="238594"/>
              </a:lnTo>
              <a:lnTo>
                <a:pt x="2749514"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ED5D5-8E12-4A82-93BA-2F655494D50D}">
      <dsp:nvSpPr>
        <dsp:cNvPr id="0" name=""/>
        <dsp:cNvSpPr/>
      </dsp:nvSpPr>
      <dsp:spPr>
        <a:xfrm>
          <a:off x="3840480" y="2047405"/>
          <a:ext cx="91440" cy="477188"/>
        </a:xfrm>
        <a:custGeom>
          <a:avLst/>
          <a:gdLst/>
          <a:ahLst/>
          <a:cxnLst/>
          <a:rect l="0" t="0" r="0" b="0"/>
          <a:pathLst>
            <a:path>
              <a:moveTo>
                <a:pt x="45720" y="0"/>
              </a:moveTo>
              <a:lnTo>
                <a:pt x="45720"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7044C-11CF-44FE-BAB7-F959975BE580}">
      <dsp:nvSpPr>
        <dsp:cNvPr id="0" name=""/>
        <dsp:cNvSpPr/>
      </dsp:nvSpPr>
      <dsp:spPr>
        <a:xfrm>
          <a:off x="1136685" y="2047405"/>
          <a:ext cx="2749514" cy="477188"/>
        </a:xfrm>
        <a:custGeom>
          <a:avLst/>
          <a:gdLst/>
          <a:ahLst/>
          <a:cxnLst/>
          <a:rect l="0" t="0" r="0" b="0"/>
          <a:pathLst>
            <a:path>
              <a:moveTo>
                <a:pt x="2749514" y="0"/>
              </a:moveTo>
              <a:lnTo>
                <a:pt x="2749514" y="238594"/>
              </a:lnTo>
              <a:lnTo>
                <a:pt x="0" y="238594"/>
              </a:lnTo>
              <a:lnTo>
                <a:pt x="0" y="477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6DF48-87AF-4C44-AA4F-164973EEC1EE}">
      <dsp:nvSpPr>
        <dsp:cNvPr id="0" name=""/>
        <dsp:cNvSpPr/>
      </dsp:nvSpPr>
      <dsp:spPr>
        <a:xfrm>
          <a:off x="2750036" y="911242"/>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Morality</a:t>
          </a:r>
        </a:p>
      </dsp:txBody>
      <dsp:txXfrm>
        <a:off x="2750036" y="911242"/>
        <a:ext cx="2272326" cy="1136163"/>
      </dsp:txXfrm>
    </dsp:sp>
    <dsp:sp modelId="{71D7D2AF-781D-4899-9B3A-5010AB9012C7}">
      <dsp:nvSpPr>
        <dsp:cNvPr id="0" name=""/>
        <dsp:cNvSpPr/>
      </dsp:nvSpPr>
      <dsp:spPr>
        <a:xfrm>
          <a:off x="521" y="252459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Politics</a:t>
          </a:r>
        </a:p>
      </dsp:txBody>
      <dsp:txXfrm>
        <a:off x="521" y="2524594"/>
        <a:ext cx="2272326" cy="1136163"/>
      </dsp:txXfrm>
    </dsp:sp>
    <dsp:sp modelId="{F1160F39-2298-440D-A187-782AFA688215}">
      <dsp:nvSpPr>
        <dsp:cNvPr id="0" name=""/>
        <dsp:cNvSpPr/>
      </dsp:nvSpPr>
      <dsp:spPr>
        <a:xfrm>
          <a:off x="2750036" y="252459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Law</a:t>
          </a:r>
        </a:p>
      </dsp:txBody>
      <dsp:txXfrm>
        <a:off x="2750036" y="2524594"/>
        <a:ext cx="2272326" cy="1136163"/>
      </dsp:txXfrm>
    </dsp:sp>
    <dsp:sp modelId="{7D36BC1C-469D-4100-A6B7-9D6478A7519E}">
      <dsp:nvSpPr>
        <dsp:cNvPr id="0" name=""/>
        <dsp:cNvSpPr/>
      </dsp:nvSpPr>
      <dsp:spPr>
        <a:xfrm>
          <a:off x="5499551" y="2524594"/>
          <a:ext cx="2272326" cy="1136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Economics</a:t>
          </a:r>
        </a:p>
      </dsp:txBody>
      <dsp:txXfrm>
        <a:off x="5499551" y="2524594"/>
        <a:ext cx="2272326" cy="11361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AAE550-0EE3-48A4-8A28-5CC7BEC4B567}"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AE550-0EE3-48A4-8A28-5CC7BEC4B567}"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AE550-0EE3-48A4-8A28-5CC7BEC4B567}"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AE550-0EE3-48A4-8A28-5CC7BEC4B567}"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AAE550-0EE3-48A4-8A28-5CC7BEC4B567}"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AAE550-0EE3-48A4-8A28-5CC7BEC4B567}"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AAE550-0EE3-48A4-8A28-5CC7BEC4B567}"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AAE550-0EE3-48A4-8A28-5CC7BEC4B567}"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AE550-0EE3-48A4-8A28-5CC7BEC4B567}"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AE550-0EE3-48A4-8A28-5CC7BEC4B567}"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74EA-2DA2-400C-A376-682E8E5B9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800" dirty="0">
                <a:solidFill>
                  <a:srgbClr val="FF0000"/>
                </a:solidFill>
              </a:rPr>
              <a:t>Craig Vincent </a:t>
            </a:r>
            <a:r>
              <a:rPr lang="en-US" sz="2800" dirty="0" err="1">
                <a:solidFill>
                  <a:srgbClr val="FF0000"/>
                </a:solidFill>
              </a:rPr>
              <a:t>mitchell</a:t>
            </a:r>
            <a:r>
              <a:rPr lang="en-US" sz="2800" dirty="0">
                <a:solidFill>
                  <a:srgbClr val="FF0000"/>
                </a:solidFill>
              </a:rPr>
              <a:t>, PhD</a:t>
            </a:r>
            <a:br>
              <a:rPr lang="en-US" sz="2800" dirty="0">
                <a:solidFill>
                  <a:srgbClr val="FF0000"/>
                </a:solidFill>
              </a:rPr>
            </a:br>
            <a:r>
              <a:rPr lang="en-US" sz="2800" dirty="0">
                <a:solidFill>
                  <a:srgbClr val="FF0000"/>
                </a:solidFill>
              </a:rPr>
              <a:t>Ethicist, Economist and Engineer </a:t>
            </a:r>
          </a:p>
        </p:txBody>
      </p:sp>
      <p:sp>
        <p:nvSpPr>
          <p:cNvPr id="5" name="Text Placeholder 4"/>
          <p:cNvSpPr>
            <a:spLocks noGrp="1"/>
          </p:cNvSpPr>
          <p:nvPr>
            <p:ph type="body" idx="1"/>
          </p:nvPr>
        </p:nvSpPr>
        <p:spPr/>
        <p:txBody>
          <a:bodyPr>
            <a:noAutofit/>
          </a:bodyPr>
          <a:lstStyle/>
          <a:p>
            <a:pPr algn="ctr"/>
            <a:r>
              <a:rPr lang="en-US" sz="4800" dirty="0">
                <a:solidFill>
                  <a:schemeClr val="tx1"/>
                </a:solidFill>
              </a:rPr>
              <a:t>Does the Bible Require the State to  Redistribute Wealth?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laws</a:t>
            </a:r>
          </a:p>
        </p:txBody>
      </p:sp>
      <p:sp>
        <p:nvSpPr>
          <p:cNvPr id="3" name="Content Placeholder 2"/>
          <p:cNvSpPr>
            <a:spLocks noGrp="1"/>
          </p:cNvSpPr>
          <p:nvPr>
            <p:ph idx="1"/>
          </p:nvPr>
        </p:nvSpPr>
        <p:spPr/>
        <p:txBody>
          <a:bodyPr>
            <a:normAutofit fontScale="92500" lnSpcReduction="20000"/>
          </a:bodyPr>
          <a:lstStyle/>
          <a:p>
            <a:r>
              <a:rPr lang="en-US" dirty="0"/>
              <a:t>To establish and protect individuals rights against encroachment by the state</a:t>
            </a:r>
          </a:p>
          <a:p>
            <a:r>
              <a:rPr lang="en-US" dirty="0"/>
              <a:t>Case laws – development of laws when new situations are encountered</a:t>
            </a:r>
          </a:p>
          <a:p>
            <a:r>
              <a:rPr lang="en-US" dirty="0"/>
              <a:t>Daughters of </a:t>
            </a:r>
            <a:r>
              <a:rPr lang="en-US" dirty="0" err="1"/>
              <a:t>Zelophehad</a:t>
            </a:r>
            <a:r>
              <a:rPr lang="en-US" dirty="0"/>
              <a:t> (Numbers 21:1-11; 36:1-12)</a:t>
            </a:r>
          </a:p>
          <a:p>
            <a:r>
              <a:rPr lang="en-US" dirty="0"/>
              <a:t>Example of the intricacies of personal land ownership</a:t>
            </a:r>
          </a:p>
          <a:p>
            <a:r>
              <a:rPr lang="en-US" dirty="0"/>
              <a:t>Example of the importance of personal land ownership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Justice and Righteousness</a:t>
            </a:r>
          </a:p>
        </p:txBody>
      </p:sp>
      <p:sp>
        <p:nvSpPr>
          <p:cNvPr id="3" name="Content Placeholder 2"/>
          <p:cNvSpPr>
            <a:spLocks noGrp="1"/>
          </p:cNvSpPr>
          <p:nvPr>
            <p:ph sz="quarter" idx="1"/>
          </p:nvPr>
        </p:nvSpPr>
        <p:spPr/>
        <p:txBody>
          <a:bodyPr>
            <a:normAutofit lnSpcReduction="10000"/>
          </a:bodyPr>
          <a:lstStyle/>
          <a:p>
            <a:r>
              <a:rPr lang="en-US" dirty="0"/>
              <a:t>Justice and righteousness includes every part of God’s created order.</a:t>
            </a:r>
          </a:p>
          <a:p>
            <a:r>
              <a:rPr lang="en-US" dirty="0"/>
              <a:t>The laws of science and the laws of morality are all part of God’s order</a:t>
            </a:r>
          </a:p>
          <a:p>
            <a:r>
              <a:rPr lang="en-US" dirty="0"/>
              <a:t>God’s morality includes politics, law and economics</a:t>
            </a:r>
          </a:p>
        </p:txBody>
      </p:sp>
      <p:pic>
        <p:nvPicPr>
          <p:cNvPr id="5" name="Content Placeholder 4" descr="God's order.jpg"/>
          <p:cNvPicPr>
            <a:picLocks noGrp="1" noChangeAspect="1"/>
          </p:cNvPicPr>
          <p:nvPr>
            <p:ph sz="quarter" idx="2"/>
          </p:nvPr>
        </p:nvPicPr>
        <p:blipFill>
          <a:blip r:embed="rId2" cstate="print"/>
          <a:stretch>
            <a:fillRect/>
          </a:stretch>
        </p:blipFill>
        <p:spPr>
          <a:xfrm>
            <a:off x="5029200" y="1676400"/>
            <a:ext cx="3429000" cy="4343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i="1" dirty="0"/>
              <a:t>Economics in Christian Perspective</a:t>
            </a:r>
            <a:r>
              <a:rPr lang="en-US" sz="3200" dirty="0"/>
              <a:t> (Inter Varsity Press, Downer’s Grove: 2007), 21.</a:t>
            </a:r>
            <a:br>
              <a:rPr lang="en-US" sz="3200" dirty="0"/>
            </a:br>
            <a:endParaRPr lang="en-US" sz="3200" dirty="0"/>
          </a:p>
        </p:txBody>
      </p:sp>
      <p:sp>
        <p:nvSpPr>
          <p:cNvPr id="10" name="Text Placeholder 9"/>
          <p:cNvSpPr>
            <a:spLocks noGrp="1"/>
          </p:cNvSpPr>
          <p:nvPr>
            <p:ph type="body" idx="1"/>
          </p:nvPr>
        </p:nvSpPr>
        <p:spPr/>
        <p:txBody>
          <a:bodyPr/>
          <a:lstStyle/>
          <a:p>
            <a:pPr algn="ctr"/>
            <a:r>
              <a:rPr lang="en-US" dirty="0"/>
              <a:t>Victor </a:t>
            </a:r>
            <a:r>
              <a:rPr lang="en-US" dirty="0" err="1"/>
              <a:t>Claar</a:t>
            </a:r>
            <a:endParaRPr lang="en-US" dirty="0"/>
          </a:p>
        </p:txBody>
      </p:sp>
      <p:pic>
        <p:nvPicPr>
          <p:cNvPr id="5" name="Content Placeholder 4" descr="victor claar.jpg"/>
          <p:cNvPicPr>
            <a:picLocks noGrp="1" noChangeAspect="1"/>
          </p:cNvPicPr>
          <p:nvPr>
            <p:ph sz="half" idx="2"/>
          </p:nvPr>
        </p:nvPicPr>
        <p:blipFill>
          <a:blip r:embed="rId2" cstate="print"/>
          <a:stretch>
            <a:fillRect/>
          </a:stretch>
        </p:blipFill>
        <p:spPr>
          <a:xfrm>
            <a:off x="914400" y="2667000"/>
            <a:ext cx="2971800" cy="3200400"/>
          </a:xfrm>
        </p:spPr>
      </p:pic>
      <p:sp>
        <p:nvSpPr>
          <p:cNvPr id="11" name="Text Placeholder 10"/>
          <p:cNvSpPr>
            <a:spLocks noGrp="1"/>
          </p:cNvSpPr>
          <p:nvPr>
            <p:ph type="body" sz="quarter" idx="3"/>
          </p:nvPr>
        </p:nvSpPr>
        <p:spPr/>
        <p:txBody>
          <a:bodyPr/>
          <a:lstStyle/>
          <a:p>
            <a:pPr algn="ctr"/>
            <a:r>
              <a:rPr lang="en-US" dirty="0"/>
              <a:t>Robin </a:t>
            </a:r>
            <a:r>
              <a:rPr lang="en-US" dirty="0" err="1"/>
              <a:t>Klay</a:t>
            </a:r>
            <a:endParaRPr lang="en-US" dirty="0"/>
          </a:p>
        </p:txBody>
      </p:sp>
      <p:pic>
        <p:nvPicPr>
          <p:cNvPr id="8" name="Content Placeholder 7" descr="robin klay.jpg"/>
          <p:cNvPicPr>
            <a:picLocks noGrp="1" noChangeAspect="1"/>
          </p:cNvPicPr>
          <p:nvPr>
            <p:ph sz="quarter" idx="4"/>
          </p:nvPr>
        </p:nvPicPr>
        <p:blipFill>
          <a:blip r:embed="rId3" cstate="print"/>
          <a:stretch>
            <a:fillRect/>
          </a:stretch>
        </p:blipFill>
        <p:spPr>
          <a:xfrm>
            <a:off x="5334000" y="2514600"/>
            <a:ext cx="2895600" cy="3429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i="1" dirty="0"/>
              <a:t>Economics in Christian Perspective</a:t>
            </a:r>
            <a:r>
              <a:rPr lang="en-US" sz="3200" dirty="0"/>
              <a:t> (Inter Varsity Press, Downer’s Grove: 2007), 21.</a:t>
            </a:r>
            <a:br>
              <a:rPr lang="en-US" sz="3200" dirty="0"/>
            </a:br>
            <a:endParaRPr lang="en-US" sz="3200" dirty="0"/>
          </a:p>
        </p:txBody>
      </p:sp>
      <p:sp>
        <p:nvSpPr>
          <p:cNvPr id="5" name="Content Placeholder 4"/>
          <p:cNvSpPr>
            <a:spLocks noGrp="1"/>
          </p:cNvSpPr>
          <p:nvPr>
            <p:ph sz="half" idx="1"/>
          </p:nvPr>
        </p:nvSpPr>
        <p:spPr/>
        <p:txBody>
          <a:bodyPr>
            <a:normAutofit/>
          </a:bodyPr>
          <a:lstStyle/>
          <a:p>
            <a:r>
              <a:rPr lang="en-US" dirty="0"/>
              <a:t>Victor </a:t>
            </a:r>
            <a:r>
              <a:rPr lang="en-US" dirty="0" err="1"/>
              <a:t>Claar</a:t>
            </a:r>
            <a:r>
              <a:rPr lang="en-US" dirty="0"/>
              <a:t> and Robin </a:t>
            </a:r>
            <a:r>
              <a:rPr lang="en-US" dirty="0" err="1"/>
              <a:t>Klay</a:t>
            </a:r>
            <a:r>
              <a:rPr lang="en-US" dirty="0"/>
              <a:t> assert that “It is hard to think of any Christian principle or value that is irrelevant to economic activity.” Victor V </a:t>
            </a:r>
            <a:r>
              <a:rPr lang="en-US" dirty="0" err="1"/>
              <a:t>Claar</a:t>
            </a:r>
            <a:r>
              <a:rPr lang="en-US" dirty="0"/>
              <a:t> and Robin J. </a:t>
            </a:r>
            <a:r>
              <a:rPr lang="en-US" dirty="0" err="1"/>
              <a:t>Klay</a:t>
            </a:r>
            <a:r>
              <a:rPr lang="en-US" dirty="0"/>
              <a:t>, </a:t>
            </a:r>
          </a:p>
        </p:txBody>
      </p:sp>
      <p:pic>
        <p:nvPicPr>
          <p:cNvPr id="8" name="Content Placeholder 7" descr="claar and klay.jpg"/>
          <p:cNvPicPr>
            <a:picLocks noGrp="1" noChangeAspect="1"/>
          </p:cNvPicPr>
          <p:nvPr>
            <p:ph sz="half" idx="2"/>
          </p:nvPr>
        </p:nvPicPr>
        <p:blipFill>
          <a:blip r:embed="rId2" cstate="print"/>
          <a:stretch>
            <a:fillRect/>
          </a:stretch>
        </p:blipFill>
        <p:spPr>
          <a:xfrm>
            <a:off x="4953000" y="2057400"/>
            <a:ext cx="2971800" cy="3962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t>Richard Lowery, </a:t>
            </a:r>
            <a:r>
              <a:rPr lang="en-US" sz="3200" i="1" dirty="0"/>
              <a:t>Sabbath and Jubilee </a:t>
            </a:r>
            <a:r>
              <a:rPr lang="en-US" sz="3200" dirty="0"/>
              <a:t>(Chalice Press, St. Louis Missouri: 2000), 5.</a:t>
            </a:r>
            <a:br>
              <a:rPr lang="en-US" sz="3200" dirty="0"/>
            </a:br>
            <a:endParaRPr lang="en-US" sz="3200" dirty="0"/>
          </a:p>
        </p:txBody>
      </p:sp>
      <p:sp>
        <p:nvSpPr>
          <p:cNvPr id="5" name="Content Placeholder 4"/>
          <p:cNvSpPr>
            <a:spLocks noGrp="1"/>
          </p:cNvSpPr>
          <p:nvPr>
            <p:ph sz="half" idx="1"/>
          </p:nvPr>
        </p:nvSpPr>
        <p:spPr/>
        <p:txBody>
          <a:bodyPr>
            <a:normAutofit fontScale="92500" lnSpcReduction="10000"/>
          </a:bodyPr>
          <a:lstStyle/>
          <a:p>
            <a:r>
              <a:rPr lang="en-US" dirty="0"/>
              <a:t>Today’s consumption based globalizing economy is in many ways vastly different from the agrarian royal economy in which biblical Sabbath was born. But the modern economy puts working people in an updated version of the ancient bind: too much work and not enough money.</a:t>
            </a:r>
          </a:p>
          <a:p>
            <a:endParaRPr lang="en-US" dirty="0"/>
          </a:p>
        </p:txBody>
      </p:sp>
      <p:pic>
        <p:nvPicPr>
          <p:cNvPr id="8" name="Content Placeholder 7" descr="richard lowery.jpg"/>
          <p:cNvPicPr>
            <a:picLocks noGrp="1" noChangeAspect="1"/>
          </p:cNvPicPr>
          <p:nvPr>
            <p:ph sz="half" idx="2"/>
          </p:nvPr>
        </p:nvPicPr>
        <p:blipFill>
          <a:blip r:embed="rId2" cstate="print"/>
          <a:stretch>
            <a:fillRect/>
          </a:stretch>
        </p:blipFill>
        <p:spPr>
          <a:xfrm>
            <a:off x="5029200" y="1981200"/>
            <a:ext cx="3429000" cy="4114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Richard Lowery, </a:t>
            </a:r>
            <a:r>
              <a:rPr lang="en-US" sz="3200" i="1" dirty="0"/>
              <a:t>Sabbath and Jubilee </a:t>
            </a:r>
            <a:r>
              <a:rPr lang="en-US" sz="3200" dirty="0"/>
              <a:t>(Chalice Press, St. Louis Missouri: 2000), 68.</a:t>
            </a:r>
            <a:br>
              <a:rPr lang="en-US" sz="3200" dirty="0"/>
            </a:br>
            <a:endParaRPr lang="en-US" sz="3200" dirty="0"/>
          </a:p>
        </p:txBody>
      </p:sp>
      <p:sp>
        <p:nvSpPr>
          <p:cNvPr id="6" name="Content Placeholder 5"/>
          <p:cNvSpPr>
            <a:spLocks noGrp="1"/>
          </p:cNvSpPr>
          <p:nvPr>
            <p:ph idx="1"/>
          </p:nvPr>
        </p:nvSpPr>
        <p:spPr/>
        <p:txBody>
          <a:bodyPr>
            <a:noAutofit/>
          </a:bodyPr>
          <a:lstStyle/>
          <a:p>
            <a:r>
              <a:rPr lang="en-US" sz="2800" dirty="0"/>
              <a:t>Concerning the jubilee, Lowery explains, “relief  for the individual poor is not the point of this legislation. The long term survival of households and preservation of ancestral property are at stake in jubilee land redistribution.” One has to remember that the Jubilee laws had application only to Ancient Israel. In the New Testament, the Jubilee is used as an explanation for the salvation that the individual experiences when he comes to Jesus Christ. There is no New Testament requirement for nations to apply the Jubilee to their social policy.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Richard Lowery, </a:t>
            </a:r>
            <a:r>
              <a:rPr lang="en-US" sz="2800" i="1" dirty="0"/>
              <a:t>Sabbath and Jubilee </a:t>
            </a:r>
            <a:r>
              <a:rPr lang="en-US" sz="2800" dirty="0"/>
              <a:t>(Chalice Press, St. Louis Missouri: 2000), 77.</a:t>
            </a:r>
          </a:p>
        </p:txBody>
      </p:sp>
      <p:sp>
        <p:nvSpPr>
          <p:cNvPr id="3" name="Content Placeholder 2"/>
          <p:cNvSpPr>
            <a:spLocks noGrp="1"/>
          </p:cNvSpPr>
          <p:nvPr>
            <p:ph idx="1"/>
          </p:nvPr>
        </p:nvSpPr>
        <p:spPr/>
        <p:txBody>
          <a:bodyPr>
            <a:normAutofit fontScale="92500" lnSpcReduction="20000"/>
          </a:bodyPr>
          <a:lstStyle/>
          <a:p>
            <a:r>
              <a:rPr lang="en-US" dirty="0"/>
              <a:t>Justice and righteousness is achieved in the Jubilee because it concerned households and ancestral property within ancient Israel.  While affirming the ethical significance of the Jubilee, Richard Lowery asserts that; “Jubilee laws are a diverse collection that are mostly impractical as social policy.” Any attempt to incorporate wealth redistribution based on the jubilee in the contemporary world would not be in accordance with a biblical view because such attempts are always oriented towards the needs of the individual poor. </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t>Bruce </a:t>
            </a:r>
            <a:r>
              <a:rPr lang="en-US" sz="3200" dirty="0" err="1"/>
              <a:t>Malina</a:t>
            </a:r>
            <a:r>
              <a:rPr lang="en-US" sz="3200" dirty="0"/>
              <a:t>, </a:t>
            </a:r>
            <a:r>
              <a:rPr lang="en-US" sz="3200" i="1" dirty="0"/>
              <a:t>The Social Gospel of Jesus </a:t>
            </a:r>
            <a:r>
              <a:rPr lang="en-US" sz="3200" dirty="0"/>
              <a:t>(Fortress, Press, Minneapolis: 2001), 101.</a:t>
            </a:r>
            <a:br>
              <a:rPr lang="en-US" sz="3200" dirty="0"/>
            </a:br>
            <a:endParaRPr lang="en-US" sz="3200" dirty="0"/>
          </a:p>
        </p:txBody>
      </p:sp>
      <p:sp>
        <p:nvSpPr>
          <p:cNvPr id="3" name="Content Placeholder 2"/>
          <p:cNvSpPr>
            <a:spLocks noGrp="1"/>
          </p:cNvSpPr>
          <p:nvPr>
            <p:ph sz="half" idx="1"/>
          </p:nvPr>
        </p:nvSpPr>
        <p:spPr/>
        <p:txBody>
          <a:bodyPr>
            <a:normAutofit fontScale="70000" lnSpcReduction="20000"/>
          </a:bodyPr>
          <a:lstStyle/>
          <a:p>
            <a:r>
              <a:rPr lang="en-US" sz="3600" dirty="0"/>
              <a:t> Bruce </a:t>
            </a:r>
            <a:r>
              <a:rPr lang="en-US" sz="3600" dirty="0" err="1"/>
              <a:t>Malina</a:t>
            </a:r>
            <a:r>
              <a:rPr lang="en-US" sz="3600" dirty="0"/>
              <a:t> asserts “biblical writings developed exclusively within the context of kinship and politics. They come from writers whose main concerns were with domestic religion and political religion, as well as domestic economy and political economy. Thus, biblical authors never spoke of economics simply and purely.”</a:t>
            </a:r>
            <a:endParaRPr lang="en-US" sz="3300" dirty="0"/>
          </a:p>
        </p:txBody>
      </p:sp>
      <p:pic>
        <p:nvPicPr>
          <p:cNvPr id="6" name="Content Placeholder 5" descr="bruce malina.jpg"/>
          <p:cNvPicPr>
            <a:picLocks noGrp="1" noChangeAspect="1"/>
          </p:cNvPicPr>
          <p:nvPr>
            <p:ph sz="half" idx="2"/>
          </p:nvPr>
        </p:nvPicPr>
        <p:blipFill>
          <a:blip r:embed="rId2" cstate="print"/>
          <a:stretch>
            <a:fillRect/>
          </a:stretch>
        </p:blipFill>
        <p:spPr>
          <a:xfrm>
            <a:off x="5105400" y="2057400"/>
            <a:ext cx="3200400" cy="304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a:t>Bruce </a:t>
            </a:r>
            <a:r>
              <a:rPr lang="en-US" sz="2800" dirty="0" err="1"/>
              <a:t>Malina</a:t>
            </a:r>
            <a:r>
              <a:rPr lang="en-US" sz="2800" dirty="0"/>
              <a:t>, </a:t>
            </a:r>
            <a:r>
              <a:rPr lang="en-US" sz="2800" i="1" dirty="0"/>
              <a:t>The Social Gospel of Jesus </a:t>
            </a:r>
            <a:r>
              <a:rPr lang="en-US" sz="2800" dirty="0"/>
              <a:t>(Fortress, Press, Minneapolis: 2001), 101.</a:t>
            </a:r>
            <a:br>
              <a:rPr lang="en-US" sz="2800" dirty="0"/>
            </a:br>
            <a:endParaRPr lang="en-US" sz="2800" dirty="0"/>
          </a:p>
        </p:txBody>
      </p:sp>
      <p:sp>
        <p:nvSpPr>
          <p:cNvPr id="6" name="Content Placeholder 5"/>
          <p:cNvSpPr>
            <a:spLocks noGrp="1"/>
          </p:cNvSpPr>
          <p:nvPr>
            <p:ph idx="1"/>
          </p:nvPr>
        </p:nvSpPr>
        <p:spPr/>
        <p:txBody>
          <a:bodyPr/>
          <a:lstStyle/>
          <a:p>
            <a:r>
              <a:rPr lang="en-US" dirty="0"/>
              <a:t>There is no developed biblical terminology descriptive of market economies or economic theories and the abstract meanings rooted in them.” The Hebrews did not have freestanding religious and economic social systems.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t>Taxes in Israel</a:t>
            </a:r>
            <a:endParaRPr lang="en-US" dirty="0"/>
          </a:p>
        </p:txBody>
      </p:sp>
      <p:sp>
        <p:nvSpPr>
          <p:cNvPr id="8" name="Text Placeholder 7"/>
          <p:cNvSpPr>
            <a:spLocks noGrp="1"/>
          </p:cNvSpPr>
          <p:nvPr>
            <p:ph type="body" idx="1"/>
          </p:nvPr>
        </p:nvSpPr>
        <p:spPr/>
        <p:txBody>
          <a:bodyPr/>
          <a:lstStyle/>
          <a:p>
            <a:pPr algn="ctr"/>
            <a:r>
              <a:rPr lang="en-US" dirty="0"/>
              <a:t>Marty E. Stevens</a:t>
            </a:r>
          </a:p>
        </p:txBody>
      </p:sp>
      <p:sp>
        <p:nvSpPr>
          <p:cNvPr id="10" name="Text Placeholder 9"/>
          <p:cNvSpPr>
            <a:spLocks noGrp="1"/>
          </p:cNvSpPr>
          <p:nvPr>
            <p:ph type="body" sz="half" idx="3"/>
          </p:nvPr>
        </p:nvSpPr>
        <p:spPr/>
        <p:txBody>
          <a:bodyPr/>
          <a:lstStyle/>
          <a:p>
            <a:pPr algn="ctr"/>
            <a:r>
              <a:rPr lang="en-US" dirty="0"/>
              <a:t>Marty E. Stevens</a:t>
            </a:r>
          </a:p>
        </p:txBody>
      </p:sp>
      <p:pic>
        <p:nvPicPr>
          <p:cNvPr id="12" name="Content Placeholder 11" descr="marty e. stevens.jpg"/>
          <p:cNvPicPr>
            <a:picLocks noGrp="1" noChangeAspect="1"/>
          </p:cNvPicPr>
          <p:nvPr>
            <p:ph sz="half" idx="2"/>
          </p:nvPr>
        </p:nvPicPr>
        <p:blipFill>
          <a:blip r:embed="rId2" cstate="print"/>
          <a:stretch>
            <a:fillRect/>
          </a:stretch>
        </p:blipFill>
        <p:spPr>
          <a:xfrm>
            <a:off x="1066800" y="2438400"/>
            <a:ext cx="3352800" cy="3581400"/>
          </a:xfrm>
        </p:spPr>
      </p:pic>
      <p:pic>
        <p:nvPicPr>
          <p:cNvPr id="13" name="Content Placeholder 12" descr="temples, tithes and taxes.jpg"/>
          <p:cNvPicPr>
            <a:picLocks noGrp="1" noChangeAspect="1"/>
          </p:cNvPicPr>
          <p:nvPr>
            <p:ph sz="half" idx="4"/>
          </p:nvPr>
        </p:nvPicPr>
        <p:blipFill>
          <a:blip r:embed="rId3" cstate="print"/>
          <a:stretch>
            <a:fillRect/>
          </a:stretch>
        </p:blipFill>
        <p:spPr>
          <a:xfrm>
            <a:off x="5029200" y="2514600"/>
            <a:ext cx="3505200" cy="3429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Justice and Righteousness:</a:t>
            </a:r>
            <a:br>
              <a:rPr lang="en-US" b="1" dirty="0"/>
            </a:br>
            <a:r>
              <a:rPr lang="en-US" b="1" dirty="0"/>
              <a:t>Robert P. Gordon</a:t>
            </a:r>
          </a:p>
        </p:txBody>
      </p:sp>
      <p:sp>
        <p:nvSpPr>
          <p:cNvPr id="3" name="Content Placeholder 2"/>
          <p:cNvSpPr>
            <a:spLocks noGrp="1"/>
          </p:cNvSpPr>
          <p:nvPr>
            <p:ph sz="quarter" idx="1"/>
          </p:nvPr>
        </p:nvSpPr>
        <p:spPr/>
        <p:txBody>
          <a:bodyPr>
            <a:normAutofit/>
          </a:bodyPr>
          <a:lstStyle/>
          <a:p>
            <a:r>
              <a:rPr lang="en-US" dirty="0"/>
              <a:t>Good- according to Robert P. Gordon, “indicates a state or function appropriate to genre, purpose or situation.”  Good also includes the concepts of order fitness, and beauty. </a:t>
            </a:r>
          </a:p>
          <a:p>
            <a:endParaRPr lang="en-US" dirty="0"/>
          </a:p>
        </p:txBody>
      </p:sp>
      <p:pic>
        <p:nvPicPr>
          <p:cNvPr id="5" name="Content Placeholder 4" descr="robert p gordon.jpg"/>
          <p:cNvPicPr>
            <a:picLocks noGrp="1" noChangeAspect="1"/>
          </p:cNvPicPr>
          <p:nvPr>
            <p:ph sz="quarter" idx="2"/>
          </p:nvPr>
        </p:nvPicPr>
        <p:blipFill>
          <a:blip r:embed="rId2" cstate="print"/>
          <a:stretch>
            <a:fillRect/>
          </a:stretch>
        </p:blipFill>
        <p:spPr>
          <a:xfrm>
            <a:off x="5257800" y="1676400"/>
            <a:ext cx="2819400" cy="38862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Taxes in Israel</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Temple, constructed under the auspices of the king and supported by the king’s generosity, could act as institutional agent on his behalf in society. YHWH interceded on behalf of the needy through the agency of the temple to bring about justice and righteousness. That is, the Psalter’s metaphors derive from a socio-economic reality underlying the imagery- was concerned with the needy in two basic ways: protection (especially of the fatherless) and feeding.</a:t>
            </a:r>
          </a:p>
          <a:p>
            <a:r>
              <a:rPr lang="en-US" dirty="0"/>
              <a:t>Marty Stevens, 133.</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money going into the Temple</a:t>
            </a:r>
          </a:p>
        </p:txBody>
      </p:sp>
      <p:graphicFrame>
        <p:nvGraphicFramePr>
          <p:cNvPr id="4" name="Content Placeholder 3"/>
          <p:cNvGraphicFramePr>
            <a:graphicFrameLocks noGrp="1"/>
          </p:cNvGraphicFramePr>
          <p:nvPr>
            <p:ph idx="1"/>
          </p:nvPr>
        </p:nvGraphicFramePr>
        <p:xfrm>
          <a:off x="457200" y="1600200"/>
          <a:ext cx="8229600" cy="25908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329184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sz="2000" dirty="0"/>
                        <a:t>Religious/ Political</a:t>
                      </a:r>
                    </a:p>
                  </a:txBody>
                  <a:tcPr/>
                </a:tc>
                <a:tc>
                  <a:txBody>
                    <a:bodyPr/>
                    <a:lstStyle/>
                    <a:p>
                      <a:pPr algn="ctr"/>
                      <a:r>
                        <a:rPr lang="en-US" sz="2000" dirty="0"/>
                        <a:t>Compulsory/ voluntary</a:t>
                      </a:r>
                    </a:p>
                  </a:txBody>
                  <a:tcPr/>
                </a:tc>
                <a:tc>
                  <a:txBody>
                    <a:bodyPr/>
                    <a:lstStyle/>
                    <a:p>
                      <a:pPr algn="ctr"/>
                      <a:r>
                        <a:rPr lang="en-US" sz="2000" dirty="0"/>
                        <a:t>Explanation</a:t>
                      </a:r>
                    </a:p>
                  </a:txBody>
                  <a:tcPr/>
                </a:tc>
                <a:extLst>
                  <a:ext uri="{0D108BD9-81ED-4DB2-BD59-A6C34878D82A}">
                    <a16:rowId xmlns:a16="http://schemas.microsoft.com/office/drawing/2014/main" val="10000"/>
                  </a:ext>
                </a:extLst>
              </a:tr>
              <a:tr h="370840">
                <a:tc>
                  <a:txBody>
                    <a:bodyPr/>
                    <a:lstStyle/>
                    <a:p>
                      <a:pPr algn="ctr"/>
                      <a:r>
                        <a:rPr lang="en-US" sz="2000" b="1" dirty="0"/>
                        <a:t>Taxes</a:t>
                      </a:r>
                    </a:p>
                  </a:txBody>
                  <a:tcPr/>
                </a:tc>
                <a:tc>
                  <a:txBody>
                    <a:bodyPr/>
                    <a:lstStyle/>
                    <a:p>
                      <a:pPr algn="ctr"/>
                      <a:r>
                        <a:rPr lang="en-US" dirty="0"/>
                        <a:t>Political</a:t>
                      </a:r>
                    </a:p>
                  </a:txBody>
                  <a:tcPr/>
                </a:tc>
                <a:tc>
                  <a:txBody>
                    <a:bodyPr/>
                    <a:lstStyle/>
                    <a:p>
                      <a:pPr algn="ctr"/>
                      <a:r>
                        <a:rPr lang="en-US" dirty="0"/>
                        <a:t>Compulsory</a:t>
                      </a:r>
                    </a:p>
                  </a:txBody>
                  <a:tcPr/>
                </a:tc>
                <a:tc>
                  <a:txBody>
                    <a:bodyPr/>
                    <a:lstStyle/>
                    <a:p>
                      <a:pPr algn="ctr"/>
                      <a:r>
                        <a:rPr lang="en-US" dirty="0"/>
                        <a:t>Took care of government</a:t>
                      </a:r>
                    </a:p>
                  </a:txBody>
                  <a:tcPr/>
                </a:tc>
                <a:extLst>
                  <a:ext uri="{0D108BD9-81ED-4DB2-BD59-A6C34878D82A}">
                    <a16:rowId xmlns:a16="http://schemas.microsoft.com/office/drawing/2014/main" val="10001"/>
                  </a:ext>
                </a:extLst>
              </a:tr>
              <a:tr h="370840">
                <a:tc>
                  <a:txBody>
                    <a:bodyPr/>
                    <a:lstStyle/>
                    <a:p>
                      <a:pPr algn="ctr"/>
                      <a:r>
                        <a:rPr lang="en-US" sz="2000" b="1" dirty="0"/>
                        <a:t>Tributes</a:t>
                      </a:r>
                    </a:p>
                  </a:txBody>
                  <a:tcPr/>
                </a:tc>
                <a:tc>
                  <a:txBody>
                    <a:bodyPr/>
                    <a:lstStyle/>
                    <a:p>
                      <a:pPr algn="ctr"/>
                      <a:r>
                        <a:rPr lang="en-US" dirty="0"/>
                        <a:t>Political</a:t>
                      </a:r>
                    </a:p>
                  </a:txBody>
                  <a:tcPr/>
                </a:tc>
                <a:tc>
                  <a:txBody>
                    <a:bodyPr/>
                    <a:lstStyle/>
                    <a:p>
                      <a:pPr algn="ctr"/>
                      <a:r>
                        <a:rPr lang="en-US" dirty="0"/>
                        <a:t>Voluntary</a:t>
                      </a:r>
                    </a:p>
                  </a:txBody>
                  <a:tcPr/>
                </a:tc>
                <a:tc>
                  <a:txBody>
                    <a:bodyPr/>
                    <a:lstStyle/>
                    <a:p>
                      <a:pPr algn="ctr"/>
                      <a:r>
                        <a:rPr lang="en-US" dirty="0"/>
                        <a:t>Took care of government</a:t>
                      </a:r>
                    </a:p>
                  </a:txBody>
                  <a:tcPr/>
                </a:tc>
                <a:extLst>
                  <a:ext uri="{0D108BD9-81ED-4DB2-BD59-A6C34878D82A}">
                    <a16:rowId xmlns:a16="http://schemas.microsoft.com/office/drawing/2014/main" val="10002"/>
                  </a:ext>
                </a:extLst>
              </a:tr>
              <a:tr h="370840">
                <a:tc>
                  <a:txBody>
                    <a:bodyPr/>
                    <a:lstStyle/>
                    <a:p>
                      <a:pPr algn="ctr"/>
                      <a:r>
                        <a:rPr lang="en-US" sz="2000" b="1" dirty="0"/>
                        <a:t>Tithes</a:t>
                      </a:r>
                    </a:p>
                  </a:txBody>
                  <a:tcPr/>
                </a:tc>
                <a:tc>
                  <a:txBody>
                    <a:bodyPr/>
                    <a:lstStyle/>
                    <a:p>
                      <a:pPr algn="ctr"/>
                      <a:r>
                        <a:rPr lang="en-US" dirty="0"/>
                        <a:t>Religious</a:t>
                      </a:r>
                    </a:p>
                  </a:txBody>
                  <a:tcPr/>
                </a:tc>
                <a:tc>
                  <a:txBody>
                    <a:bodyPr/>
                    <a:lstStyle/>
                    <a:p>
                      <a:pPr algn="ctr"/>
                      <a:r>
                        <a:rPr lang="en-US" dirty="0"/>
                        <a:t>Compulsory</a:t>
                      </a:r>
                    </a:p>
                  </a:txBody>
                  <a:tcPr/>
                </a:tc>
                <a:tc>
                  <a:txBody>
                    <a:bodyPr/>
                    <a:lstStyle/>
                    <a:p>
                      <a:pPr algn="ctr"/>
                      <a:r>
                        <a:rPr lang="en-US" dirty="0"/>
                        <a:t>Took care of the temple staff</a:t>
                      </a:r>
                    </a:p>
                  </a:txBody>
                  <a:tcPr/>
                </a:tc>
                <a:extLst>
                  <a:ext uri="{0D108BD9-81ED-4DB2-BD59-A6C34878D82A}">
                    <a16:rowId xmlns:a16="http://schemas.microsoft.com/office/drawing/2014/main" val="10003"/>
                  </a:ext>
                </a:extLst>
              </a:tr>
              <a:tr h="370840">
                <a:tc>
                  <a:txBody>
                    <a:bodyPr/>
                    <a:lstStyle/>
                    <a:p>
                      <a:pPr algn="ctr"/>
                      <a:r>
                        <a:rPr lang="en-US" sz="2000" b="1" dirty="0"/>
                        <a:t>Gifts and Offerings</a:t>
                      </a:r>
                    </a:p>
                  </a:txBody>
                  <a:tcPr/>
                </a:tc>
                <a:tc>
                  <a:txBody>
                    <a:bodyPr/>
                    <a:lstStyle/>
                    <a:p>
                      <a:pPr algn="ctr"/>
                      <a:r>
                        <a:rPr lang="en-US" dirty="0"/>
                        <a:t>Religious</a:t>
                      </a:r>
                    </a:p>
                  </a:txBody>
                  <a:tcPr/>
                </a:tc>
                <a:tc>
                  <a:txBody>
                    <a:bodyPr/>
                    <a:lstStyle/>
                    <a:p>
                      <a:pPr algn="ctr"/>
                      <a:r>
                        <a:rPr lang="en-US" dirty="0"/>
                        <a:t>Voluntary</a:t>
                      </a:r>
                    </a:p>
                  </a:txBody>
                  <a:tcPr/>
                </a:tc>
                <a:tc>
                  <a:txBody>
                    <a:bodyPr/>
                    <a:lstStyle/>
                    <a:p>
                      <a:pPr algn="ctr"/>
                      <a:r>
                        <a:rPr lang="en-US" dirty="0"/>
                        <a:t>Took care of the needs of the poor</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Gleaning of the Fields</a:t>
            </a:r>
          </a:p>
        </p:txBody>
      </p:sp>
      <p:sp>
        <p:nvSpPr>
          <p:cNvPr id="3" name="Content Placeholder 2"/>
          <p:cNvSpPr>
            <a:spLocks noGrp="1"/>
          </p:cNvSpPr>
          <p:nvPr>
            <p:ph idx="1"/>
          </p:nvPr>
        </p:nvSpPr>
        <p:spPr/>
        <p:txBody>
          <a:bodyPr>
            <a:normAutofit fontScale="92500" lnSpcReduction="20000"/>
          </a:bodyPr>
          <a:lstStyle/>
          <a:p>
            <a:r>
              <a:rPr lang="en-US" dirty="0"/>
              <a:t>The laws concerning the gleaning of fields in the Pentateuch (Leviticus 19: 9-10 and also </a:t>
            </a:r>
            <a:r>
              <a:rPr lang="en-US" dirty="0" err="1"/>
              <a:t>Dueteronomy</a:t>
            </a:r>
            <a:r>
              <a:rPr lang="en-US" dirty="0"/>
              <a:t> 24: 21) require the poor to work by picking up the leftovers at the edge of the fields. Those who own the fields do not have their produce taken by the government and then given to the poor. Since the Old Testament extols the virtue of work and deplores the vice of laziness the contemporary concept of wealth redistribution is alien to the Ancient Israelite conception of justice or righteousness.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John E Hartley, </a:t>
            </a:r>
            <a:r>
              <a:rPr lang="en-US" sz="2400" i="1" dirty="0"/>
              <a:t>Word Biblical Commentary: Leviticus</a:t>
            </a:r>
            <a:r>
              <a:rPr lang="en-US" sz="2400" dirty="0"/>
              <a:t> volume 19 (Word Books, Dallas Texas: 1992), 314.</a:t>
            </a:r>
            <a:br>
              <a:rPr lang="en-US" sz="2400" dirty="0"/>
            </a:br>
            <a:br>
              <a:rPr lang="en-US" sz="2400" dirty="0"/>
            </a:br>
            <a:endParaRPr lang="en-US" sz="2400" dirty="0"/>
          </a:p>
        </p:txBody>
      </p:sp>
      <p:sp>
        <p:nvSpPr>
          <p:cNvPr id="3" name="Content Placeholder 2"/>
          <p:cNvSpPr>
            <a:spLocks noGrp="1"/>
          </p:cNvSpPr>
          <p:nvPr>
            <p:ph sz="half" idx="1"/>
          </p:nvPr>
        </p:nvSpPr>
        <p:spPr/>
        <p:txBody>
          <a:bodyPr>
            <a:normAutofit fontScale="70000" lnSpcReduction="20000"/>
          </a:bodyPr>
          <a:lstStyle/>
          <a:p>
            <a:r>
              <a:rPr lang="en-US" dirty="0"/>
              <a:t>The standard of generosity is prudently formulated. On the one hand, it does not place an added burden on the landlord, for he does not have to pay for the collection of these gleanings. On the other hand, the poor and the foreigner maintain their dignity, for in the place of a handout they are given the privilege to labor for their own needs. They have to expend effort to benefit from God’s grace manifested through the landlord’s generosity. Observation of this practice </a:t>
            </a:r>
            <a:r>
              <a:rPr lang="en-US" dirty="0" err="1"/>
              <a:t>reflect’s</a:t>
            </a:r>
            <a:r>
              <a:rPr lang="en-US" dirty="0"/>
              <a:t> God’s merciful concern for the unfortunate.</a:t>
            </a:r>
          </a:p>
        </p:txBody>
      </p:sp>
      <p:pic>
        <p:nvPicPr>
          <p:cNvPr id="5" name="Content Placeholder 4" descr="jhartley.jpg"/>
          <p:cNvPicPr>
            <a:picLocks noGrp="1" noChangeAspect="1"/>
          </p:cNvPicPr>
          <p:nvPr>
            <p:ph sz="half" idx="2"/>
          </p:nvPr>
        </p:nvPicPr>
        <p:blipFill>
          <a:blip r:embed="rId2" cstate="print"/>
          <a:stretch>
            <a:fillRect/>
          </a:stretch>
        </p:blipFill>
        <p:spPr>
          <a:xfrm>
            <a:off x="4876800" y="1981200"/>
            <a:ext cx="3276600" cy="3276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Duane L. Christensen, </a:t>
            </a:r>
            <a:r>
              <a:rPr lang="en-US" sz="3200" i="1" dirty="0"/>
              <a:t>World Biblical Commentary: Deuteronomy 21-34</a:t>
            </a:r>
            <a:r>
              <a:rPr lang="en-US" sz="3200" dirty="0"/>
              <a:t> (Thomas Nelson Publishers, Nashville: 2002), 598.</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a:t>Concerning  the parallel verses in </a:t>
            </a:r>
            <a:r>
              <a:rPr lang="en-US" dirty="0" err="1"/>
              <a:t>Dueteronomy</a:t>
            </a:r>
            <a:r>
              <a:rPr lang="en-US" dirty="0"/>
              <a:t> 24:21 Duane Christensen writes: </a:t>
            </a:r>
          </a:p>
          <a:p>
            <a:r>
              <a:rPr lang="en-US" dirty="0"/>
              <a:t>Such a practice kept the needy from the humiliation of begging for subsistence. The poor were thus able to maintain their dignity by working for their own food, though the owner of the field did not profit directly from their neighbors.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Rolf </a:t>
            </a:r>
            <a:r>
              <a:rPr lang="en-US" sz="2800" dirty="0" err="1"/>
              <a:t>Knierim</a:t>
            </a:r>
            <a:r>
              <a:rPr lang="en-US" sz="2800" dirty="0"/>
              <a:t>, </a:t>
            </a:r>
            <a:r>
              <a:rPr lang="en-US" sz="2800" i="1" dirty="0"/>
              <a:t>The Task of Old Testament Theology</a:t>
            </a:r>
            <a:r>
              <a:rPr lang="en-US" sz="2800" dirty="0"/>
              <a:t> (Grand Rapids: </a:t>
            </a:r>
            <a:r>
              <a:rPr lang="en-US" sz="2800" dirty="0" err="1"/>
              <a:t>Eerdmans</a:t>
            </a:r>
            <a:r>
              <a:rPr lang="en-US" sz="2800" dirty="0"/>
              <a:t>: 1995), 460.</a:t>
            </a:r>
            <a:br>
              <a:rPr lang="en-US" sz="2800" dirty="0"/>
            </a:br>
            <a:endParaRPr lang="en-US" sz="2800" dirty="0"/>
          </a:p>
        </p:txBody>
      </p:sp>
      <p:sp>
        <p:nvSpPr>
          <p:cNvPr id="3" name="Content Placeholder 2"/>
          <p:cNvSpPr>
            <a:spLocks noGrp="1"/>
          </p:cNvSpPr>
          <p:nvPr>
            <p:ph sz="half" idx="1"/>
          </p:nvPr>
        </p:nvSpPr>
        <p:spPr/>
        <p:txBody>
          <a:bodyPr>
            <a:noAutofit/>
          </a:bodyPr>
          <a:lstStyle/>
          <a:p>
            <a:r>
              <a:rPr lang="en-US" sz="1600" dirty="0"/>
              <a:t>“the New Testament’s portrayal of economic justice is no basis  for a concept of secular economic justice.” </a:t>
            </a:r>
          </a:p>
          <a:p>
            <a:r>
              <a:rPr lang="en-US" sz="1600" dirty="0"/>
              <a:t>Poverty is not idealized; it is taken seriously. The care of the poor is important (474). The marginalized in society are God’s special concern (477).  Private property is accepted but dishonest competition criticized.  This is exemplified by the cleansing of the monetary and mercantile perversion of the temple (475).  Wealth by itself is not rejected. Rather, it is subjected to ethical responsibility. Trust in wealth is rejected as antithetical to trust in God (475-76). The positive criterion is responsible stewardship (476).</a:t>
            </a:r>
          </a:p>
          <a:p>
            <a:endParaRPr lang="en-US" sz="1600" dirty="0"/>
          </a:p>
        </p:txBody>
      </p:sp>
      <p:pic>
        <p:nvPicPr>
          <p:cNvPr id="5" name="Content Placeholder 4" descr="rolf knierim.gif"/>
          <p:cNvPicPr>
            <a:picLocks noGrp="1" noChangeAspect="1"/>
          </p:cNvPicPr>
          <p:nvPr>
            <p:ph sz="half" idx="2"/>
          </p:nvPr>
        </p:nvPicPr>
        <p:blipFill>
          <a:blip r:embed="rId2" cstate="print"/>
          <a:stretch>
            <a:fillRect/>
          </a:stretch>
        </p:blipFill>
        <p:spPr>
          <a:xfrm>
            <a:off x="4876800" y="1447800"/>
            <a:ext cx="32766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a:t>Wolfgand</a:t>
            </a:r>
            <a:r>
              <a:rPr lang="en-US" sz="3200" dirty="0"/>
              <a:t> Schrage, </a:t>
            </a:r>
            <a:r>
              <a:rPr lang="en-US" sz="3200" i="1" dirty="0"/>
              <a:t>The Ethics of the New Testament</a:t>
            </a:r>
            <a:r>
              <a:rPr lang="en-US" sz="3200" dirty="0"/>
              <a:t> (Fortress, Philadelphia, 1988), 127.</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According to Wolfgang Schrage:</a:t>
            </a:r>
          </a:p>
          <a:p>
            <a:r>
              <a:rPr lang="en-US" dirty="0"/>
              <a:t>The new reality of the Spirit and human transformation extends concretely into the economic sphere (also Mark 12:30). It is wrong, of course to speak of ‘communism’ with or without love. There is no socialized ownership of property or the means of production. </a:t>
            </a:r>
            <a:r>
              <a:rPr lang="en-US" dirty="0" err="1"/>
              <a:t>Kautzky</a:t>
            </a:r>
            <a:r>
              <a:rPr lang="en-US" dirty="0"/>
              <a:t> already pointed out that consumption was shared, not production. Nor is there any notion of revolutionary violence or a universal social system.</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Rolf </a:t>
            </a:r>
            <a:r>
              <a:rPr lang="en-US" sz="3600" dirty="0" err="1"/>
              <a:t>Knierim</a:t>
            </a:r>
            <a:r>
              <a:rPr lang="en-US" sz="3600" dirty="0"/>
              <a:t>, </a:t>
            </a:r>
            <a:r>
              <a:rPr lang="en-US" sz="3600" i="1" dirty="0"/>
              <a:t>The Task of Old Testament Theology</a:t>
            </a:r>
            <a:r>
              <a:rPr lang="en-US" sz="3600" dirty="0"/>
              <a:t> (Grand Rapids: </a:t>
            </a:r>
            <a:r>
              <a:rPr lang="en-US" sz="3600" dirty="0" err="1"/>
              <a:t>Eerdmans</a:t>
            </a:r>
            <a:r>
              <a:rPr lang="en-US" sz="3600" dirty="0"/>
              <a:t>: 1995), 460.</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Especially problematic is the fact that the New Testament evidence shows that the responsibility for the application of principles of economic justice in society at large is left to the discretion of individual Christians. The Churches themselves are basically concerned with the task of inner- or </a:t>
            </a:r>
            <a:r>
              <a:rPr lang="en-US" dirty="0" err="1"/>
              <a:t>intercongregational</a:t>
            </a:r>
            <a:r>
              <a:rPr lang="en-US" dirty="0"/>
              <a:t> economic justice.</a:t>
            </a:r>
          </a:p>
          <a:p>
            <a:r>
              <a:rPr lang="en-US" dirty="0" err="1"/>
              <a:t>Knierim</a:t>
            </a:r>
            <a:r>
              <a:rPr lang="en-US" dirty="0"/>
              <a:t>, 461.</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Richard Pipes, </a:t>
            </a:r>
            <a:r>
              <a:rPr lang="en-US" i="1" dirty="0"/>
              <a:t>Communism</a:t>
            </a:r>
            <a:r>
              <a:rPr lang="en-US" dirty="0"/>
              <a:t> (New York, Modern Library Books, 2001), 4.</a:t>
            </a:r>
          </a:p>
        </p:txBody>
      </p:sp>
      <p:sp>
        <p:nvSpPr>
          <p:cNvPr id="3" name="Content Placeholder 2"/>
          <p:cNvSpPr>
            <a:spLocks noGrp="1"/>
          </p:cNvSpPr>
          <p:nvPr>
            <p:ph sz="half" idx="1"/>
          </p:nvPr>
        </p:nvSpPr>
        <p:spPr/>
        <p:txBody>
          <a:bodyPr>
            <a:normAutofit fontScale="77500" lnSpcReduction="20000"/>
          </a:bodyPr>
          <a:lstStyle/>
          <a:p>
            <a:r>
              <a:rPr lang="en-US" dirty="0"/>
              <a:t>Richard Pipes agrees with Schrage when he wrote the following:</a:t>
            </a:r>
          </a:p>
          <a:p>
            <a:r>
              <a:rPr lang="en-US" dirty="0"/>
              <a:t>“There exists a widespread but false notion that socialism and communism are merely up to date secular versions of Christianity. As the nineteenth century Russian philosopher Vladimir </a:t>
            </a:r>
            <a:r>
              <a:rPr lang="en-US" dirty="0" err="1"/>
              <a:t>Soloviev</a:t>
            </a:r>
            <a:r>
              <a:rPr lang="en-US" dirty="0"/>
              <a:t> has pointed out, the difference is that whereas Jesus urged his followers to give up their own possessions, the socialists and communists want to give away the possessions of others.”  </a:t>
            </a:r>
          </a:p>
          <a:p>
            <a:pPr>
              <a:buNone/>
            </a:pPr>
            <a:endParaRPr lang="en-US" dirty="0"/>
          </a:p>
          <a:p>
            <a:endParaRPr lang="en-US" dirty="0"/>
          </a:p>
        </p:txBody>
      </p:sp>
      <p:pic>
        <p:nvPicPr>
          <p:cNvPr id="5" name="Content Placeholder 4" descr="Richard_Pipes_2004.jpg"/>
          <p:cNvPicPr>
            <a:picLocks noGrp="1" noChangeAspect="1"/>
          </p:cNvPicPr>
          <p:nvPr>
            <p:ph sz="half" idx="2"/>
          </p:nvPr>
        </p:nvPicPr>
        <p:blipFill>
          <a:blip r:embed="rId2" cstate="print"/>
          <a:stretch>
            <a:fillRect/>
          </a:stretch>
        </p:blipFill>
        <p:spPr>
          <a:xfrm>
            <a:off x="4876800" y="1828800"/>
            <a:ext cx="3124200" cy="3962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John Rawls, </a:t>
            </a:r>
            <a:r>
              <a:rPr lang="en-US" sz="3200" b="1" i="1" dirty="0"/>
              <a:t>A Theory of Justice </a:t>
            </a:r>
            <a:r>
              <a:rPr lang="en-US" sz="3200" dirty="0"/>
              <a:t>(Cambridge, MA: Harvard University Press, 1971)</a:t>
            </a:r>
          </a:p>
        </p:txBody>
      </p:sp>
      <p:sp>
        <p:nvSpPr>
          <p:cNvPr id="5" name="Text Placeholder 4"/>
          <p:cNvSpPr>
            <a:spLocks noGrp="1"/>
          </p:cNvSpPr>
          <p:nvPr>
            <p:ph type="body" idx="1"/>
          </p:nvPr>
        </p:nvSpPr>
        <p:spPr/>
        <p:txBody>
          <a:bodyPr/>
          <a:lstStyle/>
          <a:p>
            <a:pPr algn="ctr"/>
            <a:r>
              <a:rPr lang="en-US" dirty="0"/>
              <a:t>Thomas Nagel on Rawls</a:t>
            </a:r>
          </a:p>
        </p:txBody>
      </p:sp>
      <p:sp>
        <p:nvSpPr>
          <p:cNvPr id="6" name="Content Placeholder 5"/>
          <p:cNvSpPr>
            <a:spLocks noGrp="1"/>
          </p:cNvSpPr>
          <p:nvPr>
            <p:ph sz="half" idx="2"/>
          </p:nvPr>
        </p:nvSpPr>
        <p:spPr/>
        <p:txBody>
          <a:bodyPr>
            <a:normAutofit fontScale="70000" lnSpcReduction="20000"/>
          </a:bodyPr>
          <a:lstStyle/>
          <a:p>
            <a:r>
              <a:rPr lang="en-US" dirty="0"/>
              <a:t>In brief, what Rawls has done is to combine the very strong principles of social and economic equality associated with European socialism with the equally strong principles of pluralistic toleration and personal freedom associated with American liberalism, and he has done so in a theory that traces them to a common foundation. The result is closer in spirit to European social democracy than to any mainstream American political movement.</a:t>
            </a:r>
          </a:p>
          <a:p>
            <a:r>
              <a:rPr lang="en-US" dirty="0"/>
              <a:t>Thomas Nagel, “Rawls and Liberalism” in </a:t>
            </a:r>
            <a:r>
              <a:rPr lang="en-US" i="1" dirty="0"/>
              <a:t>The Cambridge Companion to Rawls </a:t>
            </a:r>
            <a:r>
              <a:rPr lang="en-US" dirty="0"/>
              <a:t>Samuel Freeman ed. (New York, Cambridge University Press: 2003), 63.</a:t>
            </a:r>
          </a:p>
        </p:txBody>
      </p:sp>
      <p:sp>
        <p:nvSpPr>
          <p:cNvPr id="7" name="Text Placeholder 6"/>
          <p:cNvSpPr>
            <a:spLocks noGrp="1"/>
          </p:cNvSpPr>
          <p:nvPr>
            <p:ph type="body" sz="quarter" idx="3"/>
          </p:nvPr>
        </p:nvSpPr>
        <p:spPr/>
        <p:txBody>
          <a:bodyPr/>
          <a:lstStyle/>
          <a:p>
            <a:pPr algn="ctr"/>
            <a:r>
              <a:rPr lang="en-US" dirty="0"/>
              <a:t>John Rawls</a:t>
            </a:r>
          </a:p>
        </p:txBody>
      </p:sp>
      <p:pic>
        <p:nvPicPr>
          <p:cNvPr id="9" name="Content Placeholder 8" descr="rawls-225.jpg"/>
          <p:cNvPicPr>
            <a:picLocks noGrp="1" noChangeAspect="1"/>
          </p:cNvPicPr>
          <p:nvPr>
            <p:ph sz="quarter" idx="4"/>
          </p:nvPr>
        </p:nvPicPr>
        <p:blipFill>
          <a:blip r:embed="rId2" cstate="print"/>
          <a:stretch>
            <a:fillRect/>
          </a:stretch>
        </p:blipFill>
        <p:spPr>
          <a:xfrm>
            <a:off x="5290464" y="2174875"/>
            <a:ext cx="2750897" cy="39512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Justice and Righteousness:</a:t>
            </a:r>
            <a:br>
              <a:rPr lang="en-US" b="1" dirty="0"/>
            </a:br>
            <a:r>
              <a:rPr lang="en-US" b="1" dirty="0"/>
              <a:t>Hans Heinrich </a:t>
            </a:r>
            <a:r>
              <a:rPr lang="en-US" b="1" dirty="0" err="1"/>
              <a:t>Schmid</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a:t>Hans Heinrich </a:t>
            </a:r>
            <a:r>
              <a:rPr lang="en-US" dirty="0" err="1"/>
              <a:t>Schmid</a:t>
            </a:r>
            <a:r>
              <a:rPr lang="en-US" dirty="0"/>
              <a:t> wrote </a:t>
            </a:r>
            <a:r>
              <a:rPr lang="en-US" i="1" dirty="0" err="1"/>
              <a:t>Gerectigkeit</a:t>
            </a:r>
            <a:r>
              <a:rPr lang="en-US" i="1" dirty="0"/>
              <a:t> </a:t>
            </a:r>
            <a:r>
              <a:rPr lang="en-US" i="1" dirty="0" err="1"/>
              <a:t>Als</a:t>
            </a:r>
            <a:r>
              <a:rPr lang="en-US" i="1" dirty="0"/>
              <a:t> </a:t>
            </a:r>
            <a:r>
              <a:rPr lang="en-US" i="1" dirty="0" err="1"/>
              <a:t>Weltordnung</a:t>
            </a:r>
            <a:r>
              <a:rPr lang="en-US" i="1" dirty="0"/>
              <a:t>.</a:t>
            </a:r>
            <a:r>
              <a:rPr lang="en-US" dirty="0"/>
              <a:t> After exploring how the concept of righteousness is used throughout the Ancient Near East, he concludes that the Hebrews concept of righteousness is central to law, wisdom, nature, war, sacrifice and to the kingdom. </a:t>
            </a:r>
          </a:p>
          <a:p>
            <a:endParaRPr lang="en-US" dirty="0"/>
          </a:p>
        </p:txBody>
      </p:sp>
      <p:pic>
        <p:nvPicPr>
          <p:cNvPr id="5" name="Content Placeholder 4" descr="HH schmid.jpg"/>
          <p:cNvPicPr>
            <a:picLocks noGrp="1" noChangeAspect="1"/>
          </p:cNvPicPr>
          <p:nvPr>
            <p:ph sz="quarter" idx="2"/>
          </p:nvPr>
        </p:nvPicPr>
        <p:blipFill>
          <a:blip r:embed="rId2" cstate="print"/>
          <a:stretch>
            <a:fillRect/>
          </a:stretch>
        </p:blipFill>
        <p:spPr>
          <a:xfrm>
            <a:off x="4495800" y="1981200"/>
            <a:ext cx="3733800" cy="3048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John Rawls, </a:t>
            </a:r>
            <a:r>
              <a:rPr lang="en-US" sz="3200" b="1" i="1" dirty="0"/>
              <a:t>A Theory of Justice </a:t>
            </a:r>
            <a:r>
              <a:rPr lang="en-US" sz="3200" dirty="0"/>
              <a:t>(Cambridge, MA: Harvard University Press, 1971)</a:t>
            </a:r>
          </a:p>
        </p:txBody>
      </p:sp>
      <p:sp>
        <p:nvSpPr>
          <p:cNvPr id="3" name="Text Placeholder 2"/>
          <p:cNvSpPr>
            <a:spLocks noGrp="1"/>
          </p:cNvSpPr>
          <p:nvPr>
            <p:ph type="body" idx="1"/>
          </p:nvPr>
        </p:nvSpPr>
        <p:spPr/>
        <p:txBody>
          <a:bodyPr/>
          <a:lstStyle/>
          <a:p>
            <a:pPr algn="ctr"/>
            <a:r>
              <a:rPr lang="en-US" dirty="0"/>
              <a:t>Edward </a:t>
            </a:r>
            <a:r>
              <a:rPr lang="en-US" dirty="0" err="1"/>
              <a:t>Zajac</a:t>
            </a:r>
            <a:r>
              <a:rPr lang="en-US" dirty="0"/>
              <a:t> on Rawls</a:t>
            </a:r>
          </a:p>
        </p:txBody>
      </p:sp>
      <p:sp>
        <p:nvSpPr>
          <p:cNvPr id="4" name="Content Placeholder 3"/>
          <p:cNvSpPr>
            <a:spLocks noGrp="1"/>
          </p:cNvSpPr>
          <p:nvPr>
            <p:ph sz="half" idx="2"/>
          </p:nvPr>
        </p:nvSpPr>
        <p:spPr/>
        <p:txBody>
          <a:bodyPr>
            <a:normAutofit fontScale="77500" lnSpcReduction="20000"/>
          </a:bodyPr>
          <a:lstStyle/>
          <a:p>
            <a:r>
              <a:rPr lang="en-US" dirty="0"/>
              <a:t>At bottom, </a:t>
            </a:r>
            <a:r>
              <a:rPr lang="en-US" dirty="0" err="1"/>
              <a:t>Rawl’s</a:t>
            </a:r>
            <a:r>
              <a:rPr lang="en-US" dirty="0"/>
              <a:t> theory is a secular moral construct, one that tries to replace the notion of a Supreme Being by reasoning, starting with the idea of the original position behind the veil of ignorance and evolving by means of the application of logic. It is hard to imagine that such a secular theory would be accepted by all religious groups within the Western world, much less by all cultures.</a:t>
            </a:r>
          </a:p>
          <a:p>
            <a:r>
              <a:rPr lang="en-US" dirty="0"/>
              <a:t>Edward </a:t>
            </a:r>
            <a:r>
              <a:rPr lang="en-US" dirty="0" err="1"/>
              <a:t>Zajac</a:t>
            </a:r>
            <a:r>
              <a:rPr lang="en-US" dirty="0"/>
              <a:t>, </a:t>
            </a:r>
            <a:r>
              <a:rPr lang="en-US" i="1" dirty="0"/>
              <a:t>Political Economy of Fairness</a:t>
            </a:r>
            <a:r>
              <a:rPr lang="en-US" dirty="0"/>
              <a:t> (MIT Press, Cambridge, MA: 1996), 88.</a:t>
            </a:r>
          </a:p>
          <a:p>
            <a:endParaRPr lang="en-US" dirty="0"/>
          </a:p>
        </p:txBody>
      </p:sp>
      <p:sp>
        <p:nvSpPr>
          <p:cNvPr id="5" name="Text Placeholder 4"/>
          <p:cNvSpPr>
            <a:spLocks noGrp="1"/>
          </p:cNvSpPr>
          <p:nvPr>
            <p:ph type="body" sz="quarter" idx="3"/>
          </p:nvPr>
        </p:nvSpPr>
        <p:spPr/>
        <p:txBody>
          <a:bodyPr/>
          <a:lstStyle/>
          <a:p>
            <a:pPr algn="ctr"/>
            <a:r>
              <a:rPr lang="en-US" dirty="0"/>
              <a:t>John Rawls</a:t>
            </a:r>
          </a:p>
        </p:txBody>
      </p:sp>
      <p:pic>
        <p:nvPicPr>
          <p:cNvPr id="7" name="Content Placeholder 6" descr="A_Theory_of_Justice.jpg"/>
          <p:cNvPicPr>
            <a:picLocks noGrp="1" noChangeAspect="1"/>
          </p:cNvPicPr>
          <p:nvPr>
            <p:ph sz="quarter" idx="4"/>
          </p:nvPr>
        </p:nvPicPr>
        <p:blipFill>
          <a:blip r:embed="rId2" cstate="print"/>
          <a:stretch>
            <a:fillRect/>
          </a:stretch>
        </p:blipFill>
        <p:spPr>
          <a:xfrm>
            <a:off x="5713412" y="2683669"/>
            <a:ext cx="1905000" cy="29337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7" name="Content Placeholder 6"/>
          <p:cNvSpPr>
            <a:spLocks noGrp="1"/>
          </p:cNvSpPr>
          <p:nvPr>
            <p:ph idx="1"/>
          </p:nvPr>
        </p:nvSpPr>
        <p:spPr/>
        <p:txBody>
          <a:bodyPr>
            <a:normAutofit lnSpcReduction="10000"/>
          </a:bodyPr>
          <a:lstStyle/>
          <a:p>
            <a:r>
              <a:rPr lang="en-US" dirty="0"/>
              <a:t>The Bible does address economic issues</a:t>
            </a:r>
          </a:p>
          <a:p>
            <a:r>
              <a:rPr lang="en-US" dirty="0"/>
              <a:t>The Bible does not spell out an economic theory</a:t>
            </a:r>
          </a:p>
          <a:p>
            <a:r>
              <a:rPr lang="en-US" dirty="0"/>
              <a:t>The Bible does emphasize the concepts of work, stewardship, buying, selling, trading, and fair exchange.</a:t>
            </a:r>
          </a:p>
          <a:p>
            <a:r>
              <a:rPr lang="en-US" dirty="0"/>
              <a:t>The Bible does emphasize property rights </a:t>
            </a:r>
          </a:p>
          <a:p>
            <a:r>
              <a:rPr lang="en-US" dirty="0"/>
              <a:t>The Bible does not endorse any kind of wealth redistribution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Justice and Righteousness:</a:t>
            </a:r>
            <a:br>
              <a:rPr lang="en-US" b="1" dirty="0"/>
            </a:br>
            <a:r>
              <a:rPr lang="en-US" b="1" dirty="0"/>
              <a:t>Moshe </a:t>
            </a:r>
            <a:r>
              <a:rPr lang="en-US" b="1" dirty="0" err="1"/>
              <a:t>Weinfeld</a:t>
            </a:r>
            <a:endParaRPr lang="en-US" b="1" dirty="0"/>
          </a:p>
        </p:txBody>
      </p:sp>
      <p:sp>
        <p:nvSpPr>
          <p:cNvPr id="3" name="Content Placeholder 2"/>
          <p:cNvSpPr>
            <a:spLocks noGrp="1"/>
          </p:cNvSpPr>
          <p:nvPr>
            <p:ph sz="quarter" idx="1"/>
          </p:nvPr>
        </p:nvSpPr>
        <p:spPr/>
        <p:txBody>
          <a:bodyPr>
            <a:normAutofit fontScale="77500" lnSpcReduction="20000"/>
          </a:bodyPr>
          <a:lstStyle/>
          <a:p>
            <a:r>
              <a:rPr lang="en-US" dirty="0"/>
              <a:t>“The concept of social justice was expressed in Ancient Israel and in the Ancient Near East by means of a </a:t>
            </a:r>
            <a:r>
              <a:rPr lang="en-US" i="1" dirty="0"/>
              <a:t>hendiadys. </a:t>
            </a:r>
            <a:r>
              <a:rPr lang="en-US" dirty="0"/>
              <a:t>The most common word pair to serve this function in the Bible is “justice and righteousness” or “righteousness and justice”. However, alongside this expression, we find “righteousness and equity, word pairs which are found in poetic passages and therefore appear primarily in parallelism.</a:t>
            </a:r>
          </a:p>
        </p:txBody>
      </p:sp>
      <p:pic>
        <p:nvPicPr>
          <p:cNvPr id="5" name="Content Placeholder 4" descr="moshe weinfeld.bmp"/>
          <p:cNvPicPr>
            <a:picLocks noGrp="1" noChangeAspect="1"/>
          </p:cNvPicPr>
          <p:nvPr>
            <p:ph sz="quarter" idx="2"/>
          </p:nvPr>
        </p:nvPicPr>
        <p:blipFill>
          <a:blip r:embed="rId2" cstate="print"/>
          <a:stretch>
            <a:fillRect/>
          </a:stretch>
        </p:blipFill>
        <p:spPr>
          <a:xfrm>
            <a:off x="5181600" y="1905000"/>
            <a:ext cx="2971800" cy="3810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Justice and Righteousness:</a:t>
            </a:r>
            <a:br>
              <a:rPr lang="en-US" b="1" dirty="0"/>
            </a:br>
            <a:r>
              <a:rPr lang="en-US" b="1" dirty="0"/>
              <a:t>Walter Houston</a:t>
            </a:r>
          </a:p>
        </p:txBody>
      </p:sp>
      <p:sp>
        <p:nvSpPr>
          <p:cNvPr id="3" name="Content Placeholder 2"/>
          <p:cNvSpPr>
            <a:spLocks noGrp="1"/>
          </p:cNvSpPr>
          <p:nvPr>
            <p:ph sz="quarter" idx="1"/>
          </p:nvPr>
        </p:nvSpPr>
        <p:spPr/>
        <p:txBody>
          <a:bodyPr>
            <a:normAutofit fontScale="92500" lnSpcReduction="20000"/>
          </a:bodyPr>
          <a:lstStyle/>
          <a:p>
            <a:r>
              <a:rPr lang="en-US" dirty="0"/>
              <a:t>”Two features of this paradigm of justice in its various textual forms set it apart from modern Western understanding of justice. One, which we have just been examining, is its integral reliance on a concept of cosmic order. The other is the weight given to the commitment of the individual to do justice</a:t>
            </a:r>
          </a:p>
          <a:p>
            <a:endParaRPr lang="en-US" dirty="0"/>
          </a:p>
        </p:txBody>
      </p:sp>
      <p:pic>
        <p:nvPicPr>
          <p:cNvPr id="6" name="Content Placeholder 5" descr="cosmic order 2.jpg"/>
          <p:cNvPicPr>
            <a:picLocks noGrp="1" noChangeAspect="1"/>
          </p:cNvPicPr>
          <p:nvPr>
            <p:ph sz="quarter" idx="2"/>
          </p:nvPr>
        </p:nvPicPr>
        <p:blipFill>
          <a:blip r:embed="rId2" cstate="print"/>
          <a:stretch>
            <a:fillRect/>
          </a:stretch>
        </p:blipFill>
        <p:spPr>
          <a:xfrm>
            <a:off x="4876800" y="1676400"/>
            <a:ext cx="3657600" cy="4191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Justice and Righteousness:</a:t>
            </a:r>
            <a:br>
              <a:rPr lang="en-US" b="1" dirty="0"/>
            </a:br>
            <a:r>
              <a:rPr lang="en-US" b="1" dirty="0"/>
              <a:t>David J Reimer</a:t>
            </a:r>
          </a:p>
        </p:txBody>
      </p:sp>
      <p:sp>
        <p:nvSpPr>
          <p:cNvPr id="3" name="Content Placeholder 2"/>
          <p:cNvSpPr>
            <a:spLocks noGrp="1"/>
          </p:cNvSpPr>
          <p:nvPr>
            <p:ph sz="quarter" idx="1"/>
          </p:nvPr>
        </p:nvSpPr>
        <p:spPr/>
        <p:txBody>
          <a:bodyPr>
            <a:normAutofit fontScale="85000" lnSpcReduction="20000"/>
          </a:bodyPr>
          <a:lstStyle/>
          <a:p>
            <a:r>
              <a:rPr lang="en-US" dirty="0"/>
              <a:t>According to David J. Reimer, inanimate things can be said to be righteous, if they serve their purpose or report the truth, such as in measuring accurately (see Leviticus 19:36 and Deuteronomy 25:15). </a:t>
            </a:r>
          </a:p>
          <a:p>
            <a:r>
              <a:rPr lang="en-US" dirty="0"/>
              <a:t>Another concept that is tied to righteousness is freedom (</a:t>
            </a:r>
            <a:r>
              <a:rPr lang="en-US" i="1" dirty="0" err="1"/>
              <a:t>drirr</a:t>
            </a:r>
            <a:r>
              <a:rPr lang="en-US" dirty="0"/>
              <a:t>) which incorporates political and economic freedom.  All of these things are good.</a:t>
            </a:r>
          </a:p>
        </p:txBody>
      </p:sp>
      <p:pic>
        <p:nvPicPr>
          <p:cNvPr id="5" name="Content Placeholder 4" descr="david_reimer.jpg"/>
          <p:cNvPicPr>
            <a:picLocks noGrp="1" noChangeAspect="1"/>
          </p:cNvPicPr>
          <p:nvPr>
            <p:ph sz="quarter" idx="2"/>
          </p:nvPr>
        </p:nvPicPr>
        <p:blipFill>
          <a:blip r:embed="rId2" cstate="print"/>
          <a:stretch>
            <a:fillRect/>
          </a:stretch>
        </p:blipFill>
        <p:spPr>
          <a:xfrm>
            <a:off x="4800600" y="1676400"/>
            <a:ext cx="3657600" cy="345678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Justice and Righteousness</a:t>
            </a:r>
          </a:p>
        </p:txBody>
      </p:sp>
      <p:sp>
        <p:nvSpPr>
          <p:cNvPr id="5" name="Content Placeholder 4"/>
          <p:cNvSpPr>
            <a:spLocks noGrp="1"/>
          </p:cNvSpPr>
          <p:nvPr>
            <p:ph sz="quarter" idx="1"/>
          </p:nvPr>
        </p:nvSpPr>
        <p:spPr/>
        <p:txBody>
          <a:bodyPr>
            <a:normAutofit fontScale="92500" lnSpcReduction="20000"/>
          </a:bodyPr>
          <a:lstStyle/>
          <a:p>
            <a:r>
              <a:rPr lang="en-US" dirty="0"/>
              <a:t>Justice and righteousness are teleological concepts</a:t>
            </a:r>
          </a:p>
          <a:p>
            <a:r>
              <a:rPr lang="en-US" dirty="0"/>
              <a:t>They are based on the nature and the purpose of God</a:t>
            </a:r>
          </a:p>
          <a:p>
            <a:r>
              <a:rPr lang="en-US" dirty="0"/>
              <a:t>Justice and righteousness are tied to the nature of a created thing</a:t>
            </a:r>
          </a:p>
          <a:p>
            <a:r>
              <a:rPr lang="en-US" dirty="0"/>
              <a:t>Justice and righteousness are tied to the natural law and to the 10 commandments</a:t>
            </a:r>
          </a:p>
          <a:p>
            <a:endParaRPr lang="en-US" dirty="0"/>
          </a:p>
        </p:txBody>
      </p:sp>
      <p:pic>
        <p:nvPicPr>
          <p:cNvPr id="7" name="Content Placeholder 6" descr="created order.jpg"/>
          <p:cNvPicPr>
            <a:picLocks noGrp="1" noChangeAspect="1"/>
          </p:cNvPicPr>
          <p:nvPr>
            <p:ph sz="quarter" idx="2"/>
          </p:nvPr>
        </p:nvPicPr>
        <p:blipFill>
          <a:blip r:embed="rId2" cstate="print"/>
          <a:stretch>
            <a:fillRect/>
          </a:stretch>
        </p:blipFill>
        <p:spPr>
          <a:xfrm>
            <a:off x="5220783" y="1447800"/>
            <a:ext cx="3176009"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Justice and Righteousness</a:t>
            </a:r>
          </a:p>
        </p:txBody>
      </p:sp>
      <p:sp>
        <p:nvSpPr>
          <p:cNvPr id="3" name="Content Placeholder 2"/>
          <p:cNvSpPr>
            <a:spLocks noGrp="1"/>
          </p:cNvSpPr>
          <p:nvPr>
            <p:ph sz="quarter" idx="1"/>
          </p:nvPr>
        </p:nvSpPr>
        <p:spPr/>
        <p:txBody>
          <a:bodyPr>
            <a:normAutofit lnSpcReduction="10000"/>
          </a:bodyPr>
          <a:lstStyle/>
          <a:p>
            <a:r>
              <a:rPr lang="en-US" dirty="0"/>
              <a:t>The 10 commandments are teleological and are in accordance with virtue ethics</a:t>
            </a:r>
          </a:p>
          <a:p>
            <a:pPr lvl="1"/>
            <a:r>
              <a:rPr lang="en-US" dirty="0"/>
              <a:t>The first four commandments explain how the virtuous man is to relate to God (the Creator)</a:t>
            </a:r>
          </a:p>
          <a:p>
            <a:pPr lvl="1"/>
            <a:r>
              <a:rPr lang="en-US" dirty="0"/>
              <a:t>The next six commandments explain how virtuous men are to relate to each other (creatures)</a:t>
            </a:r>
          </a:p>
          <a:p>
            <a:pPr lvl="1"/>
            <a:r>
              <a:rPr lang="en-US" dirty="0"/>
              <a:t>The ten commandments are not arbitrary. They are consistent with God’s nature and order</a:t>
            </a:r>
          </a:p>
          <a:p>
            <a:pPr lvl="1"/>
            <a:r>
              <a:rPr lang="en-US" dirty="0"/>
              <a:t>The ten commandments are consistent with the created order</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Justice and Righteousness</a:t>
            </a:r>
          </a:p>
        </p:txBody>
      </p:sp>
      <p:graphicFrame>
        <p:nvGraphicFramePr>
          <p:cNvPr id="6" name="Content Placeholder 5"/>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2191</Words>
  <Application>Microsoft Office PowerPoint</Application>
  <PresentationFormat>On-screen Show (4:3)</PresentationFormat>
  <Paragraphs>115</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Craig Vincent mitchell, PhD Ethicist, Economist and Engineer </vt:lpstr>
      <vt:lpstr>Justice and Righteousness: Robert P. Gordon</vt:lpstr>
      <vt:lpstr>Justice and Righteousness: Hans Heinrich Schmid</vt:lpstr>
      <vt:lpstr>Justice and Righteousness: Moshe Weinfeld</vt:lpstr>
      <vt:lpstr>Justice and Righteousness: Walter Houston</vt:lpstr>
      <vt:lpstr>Justice and Righteousness: David J Reimer</vt:lpstr>
      <vt:lpstr>Justice and Righteousness</vt:lpstr>
      <vt:lpstr>Justice and Righteousness</vt:lpstr>
      <vt:lpstr>Justice and Righteousness</vt:lpstr>
      <vt:lpstr>Purpose of laws</vt:lpstr>
      <vt:lpstr>Justice and Righteousness</vt:lpstr>
      <vt:lpstr>Economics in Christian Perspective (Inter Varsity Press, Downer’s Grove: 2007), 21. </vt:lpstr>
      <vt:lpstr>Economics in Christian Perspective (Inter Varsity Press, Downer’s Grove: 2007), 21. </vt:lpstr>
      <vt:lpstr>Richard Lowery, Sabbath and Jubilee (Chalice Press, St. Louis Missouri: 2000), 5. </vt:lpstr>
      <vt:lpstr>Richard Lowery, Sabbath and Jubilee (Chalice Press, St. Louis Missouri: 2000), 68. </vt:lpstr>
      <vt:lpstr>Richard Lowery, Sabbath and Jubilee (Chalice Press, St. Louis Missouri: 2000), 77.</vt:lpstr>
      <vt:lpstr>Bruce Malina, The Social Gospel of Jesus (Fortress, Press, Minneapolis: 2001), 101. </vt:lpstr>
      <vt:lpstr>Bruce Malina, The Social Gospel of Jesus (Fortress, Press, Minneapolis: 2001), 101. </vt:lpstr>
      <vt:lpstr>Taxes in Israel</vt:lpstr>
      <vt:lpstr>Taxes in Israel</vt:lpstr>
      <vt:lpstr>Types of money going into the Temple</vt:lpstr>
      <vt:lpstr>Gleaning of the Fields</vt:lpstr>
      <vt:lpstr>John E Hartley, Word Biblical Commentary: Leviticus volume 19 (Word Books, Dallas Texas: 1992), 314.  </vt:lpstr>
      <vt:lpstr>Duane L. Christensen, World Biblical Commentary: Deuteronomy 21-34 (Thomas Nelson Publishers, Nashville: 2002), 598. </vt:lpstr>
      <vt:lpstr>Rolf Knierim, The Task of Old Testament Theology (Grand Rapids: Eerdmans: 1995), 460. </vt:lpstr>
      <vt:lpstr>Wolfgand Schrage, The Ethics of the New Testament (Fortress, Philadelphia, 1988), 127. </vt:lpstr>
      <vt:lpstr>Rolf Knierim, The Task of Old Testament Theology (Grand Rapids: Eerdmans: 1995), 460. </vt:lpstr>
      <vt:lpstr>Richard Pipes, Communism (New York, Modern Library Books, 2001), 4.</vt:lpstr>
      <vt:lpstr>John Rawls, A Theory of Justice (Cambridge, MA: Harvard University Press, 1971)</vt:lpstr>
      <vt:lpstr>John Rawls, A Theory of Justice (Cambridge, MA: Harvard University Press, 1971)</vt:lpstr>
      <vt:lpstr>Conclusions</vt:lpstr>
    </vt:vector>
  </TitlesOfParts>
  <Company>SWBTS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craig mitchell</cp:lastModifiedBy>
  <cp:revision>57</cp:revision>
  <dcterms:created xsi:type="dcterms:W3CDTF">2012-10-30T18:26:44Z</dcterms:created>
  <dcterms:modified xsi:type="dcterms:W3CDTF">2020-03-09T05:33:03Z</dcterms:modified>
</cp:coreProperties>
</file>