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sldIdLst>
    <p:sldId id="314" r:id="rId2"/>
    <p:sldId id="272" r:id="rId3"/>
    <p:sldId id="336" r:id="rId4"/>
    <p:sldId id="359" r:id="rId5"/>
    <p:sldId id="337" r:id="rId6"/>
    <p:sldId id="360" r:id="rId7"/>
    <p:sldId id="340" r:id="rId8"/>
    <p:sldId id="361" r:id="rId9"/>
    <p:sldId id="338" r:id="rId10"/>
    <p:sldId id="362" r:id="rId11"/>
    <p:sldId id="339" r:id="rId12"/>
    <p:sldId id="363" r:id="rId13"/>
    <p:sldId id="341" r:id="rId14"/>
    <p:sldId id="364" r:id="rId15"/>
    <p:sldId id="342" r:id="rId16"/>
    <p:sldId id="365" r:id="rId17"/>
    <p:sldId id="343" r:id="rId18"/>
    <p:sldId id="366" r:id="rId19"/>
    <p:sldId id="344" r:id="rId20"/>
    <p:sldId id="367" r:id="rId21"/>
    <p:sldId id="345" r:id="rId22"/>
    <p:sldId id="368" r:id="rId23"/>
    <p:sldId id="257" r:id="rId24"/>
    <p:sldId id="327" r:id="rId25"/>
    <p:sldId id="325" r:id="rId26"/>
    <p:sldId id="311" r:id="rId27"/>
    <p:sldId id="346" r:id="rId28"/>
    <p:sldId id="329" r:id="rId29"/>
    <p:sldId id="357" r:id="rId30"/>
    <p:sldId id="358" r:id="rId31"/>
    <p:sldId id="315" r:id="rId32"/>
    <p:sldId id="262" r:id="rId33"/>
    <p:sldId id="263" r:id="rId34"/>
    <p:sldId id="265" r:id="rId35"/>
    <p:sldId id="266" r:id="rId36"/>
    <p:sldId id="267" r:id="rId37"/>
    <p:sldId id="268" r:id="rId38"/>
    <p:sldId id="269" r:id="rId39"/>
    <p:sldId id="270" r:id="rId40"/>
    <p:sldId id="349" r:id="rId41"/>
    <p:sldId id="271" r:id="rId42"/>
    <p:sldId id="332" r:id="rId43"/>
    <p:sldId id="275" r:id="rId44"/>
    <p:sldId id="33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355" r:id="rId57"/>
    <p:sldId id="287" r:id="rId58"/>
    <p:sldId id="288" r:id="rId59"/>
    <p:sldId id="297" r:id="rId60"/>
    <p:sldId id="354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7" r:id="rId69"/>
    <p:sldId id="316" r:id="rId70"/>
    <p:sldId id="317" r:id="rId71"/>
    <p:sldId id="318" r:id="rId72"/>
    <p:sldId id="319" r:id="rId73"/>
    <p:sldId id="321" r:id="rId74"/>
    <p:sldId id="322" r:id="rId75"/>
    <p:sldId id="324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9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02886-B45F-41BD-834F-E527A22CEB1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B103F-11C4-4D21-AA5D-B598C601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B103F-11C4-4D21-AA5D-B598C601828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4179E-3DCD-4522-A923-687D25CD8619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DBEB0-6750-4183-A6CC-B28782F6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gif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gif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2647950"/>
            <a:ext cx="5238750" cy="4286250"/>
          </a:xfrm>
          <a:prstGeom prst="rect">
            <a:avLst/>
          </a:prstGeom>
          <a:noFill/>
        </p:spPr>
      </p:pic>
      <p:pic>
        <p:nvPicPr>
          <p:cNvPr id="1028" name="Picture 4" descr="Image result for usa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67400" y="3562350"/>
            <a:ext cx="2667000" cy="2116932"/>
          </a:xfrm>
          <a:prstGeom prst="rect">
            <a:avLst/>
          </a:prstGeom>
          <a:noFill/>
        </p:spPr>
      </p:pic>
      <p:pic>
        <p:nvPicPr>
          <p:cNvPr id="1030" name="Picture 6" descr="Image result for animated gif plane flyin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248150"/>
            <a:ext cx="1266825" cy="952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857876"/>
            <a:ext cx="9158990" cy="1000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Going to America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rved Up Arrow 6"/>
          <p:cNvSpPr/>
          <p:nvPr/>
        </p:nvSpPr>
        <p:spPr>
          <a:xfrm>
            <a:off x="3505200" y="5162550"/>
            <a:ext cx="2514600" cy="457200"/>
          </a:xfrm>
          <a:prstGeom prst="curvedUpArrow">
            <a:avLst>
              <a:gd name="adj1" fmla="val 25000"/>
              <a:gd name="adj2" fmla="val 87893"/>
              <a:gd name="adj3" fmla="val 3517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9158990" cy="68580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58990" cy="6858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90600"/>
            <a:ext cx="9158990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0" b="1" dirty="0" smtClean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留学美国</a:t>
            </a:r>
            <a:r>
              <a:rPr lang="en-US" sz="9600" b="1" dirty="0" smtClean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 </a:t>
            </a:r>
            <a:endParaRPr lang="en-US" sz="9600" b="1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8" name="Picture 12" descr="Image result for captain ame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24384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6024" name="Picture 8" descr="Image result for donald tr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295400"/>
            <a:ext cx="2294709" cy="22947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Which one was NOT a US President?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哪位不是美国总统？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&quot;No&quot; Symbol 6"/>
          <p:cNvSpPr/>
          <p:nvPr/>
        </p:nvSpPr>
        <p:spPr>
          <a:xfrm>
            <a:off x="1752600" y="3657600"/>
            <a:ext cx="2438400" cy="2362200"/>
          </a:xfrm>
          <a:prstGeom prst="noSmoking">
            <a:avLst>
              <a:gd name="adj" fmla="val 722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6020" name="Picture 4" descr="Image result for abraham lincol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95400"/>
            <a:ext cx="23622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6022" name="Picture 6" descr="Image result for george washingt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295400"/>
            <a:ext cx="23622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6026" name="Picture 10" descr="Related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505200"/>
            <a:ext cx="2362199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8" name="Picture 16" descr="Image result for big 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429000"/>
            <a:ext cx="4648200" cy="2656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5006" name="Picture 14" descr="Image result for amber waves of g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2819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5004" name="Picture 12" descr="Image result for american fo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657600"/>
            <a:ext cx="3758639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 Which one is NOT in America?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下面的风景哪个不在美国？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996" name="Picture 4" descr="Image result for hawaiian beach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66800"/>
            <a:ext cx="3862203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8" name="Picture 6" descr="Related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105400" y="1066800"/>
            <a:ext cx="4038600" cy="2517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4" name="Picture 2" descr="Related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066800"/>
            <a:ext cx="3778769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8" name="Picture 16" descr="Image result for big 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429000"/>
            <a:ext cx="4648200" cy="2656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5006" name="Picture 14" descr="Image result for amber waves of g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2819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5004" name="Picture 12" descr="Image result for american fo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657600"/>
            <a:ext cx="3758639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 Which one is NOT in America?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下面的风景哪个不在美国？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996" name="Picture 4" descr="Image result for hawaiian beach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66800"/>
            <a:ext cx="3862203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8" name="Picture 6" descr="Related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105400" y="1066800"/>
            <a:ext cx="4038600" cy="2517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4" name="Picture 2" descr="Related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066800"/>
            <a:ext cx="3778769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286000" y="3124200"/>
            <a:ext cx="4876800" cy="1371600"/>
          </a:xfrm>
          <a:prstGeom prst="rect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altLang="zh-CN" sz="5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5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全都在美国</a:t>
            </a:r>
            <a:endParaRPr lang="en-US" sz="54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 algn="ctr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All of them are in the US </a:t>
            </a:r>
          </a:p>
          <a:p>
            <a:pPr lvl="1"/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6. Which one is the current US flag?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哪面旗帜是美国国旗？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62" name="Picture 18" descr="Image result for 48 star 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3924300" cy="2057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68" name="Picture 24" descr="Image result for current us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3907228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70" name="Picture 26" descr="Image result for betsy ross us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295400"/>
            <a:ext cx="3906453" cy="2057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72" name="Picture 28" descr="Image result for past us fl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676649"/>
            <a:ext cx="3886200" cy="2069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6. Which one is the current US flag?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哪面旗帜是美国国旗？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68" name="Picture 24" descr="Image result for current us 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3907228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arfield the cat free 4th of July American flag clipart imag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2895600" cy="4108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 descr="Image result for chinat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702067"/>
            <a:ext cx="3657600" cy="583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7. Which American city has the largest Chinese population?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美国哪座城市的华人人口最多？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219200"/>
            <a:ext cx="8839200" cy="449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旧金山的唐人街</a:t>
            </a:r>
            <a:r>
              <a:rPr lang="en-US" altLang="zh-CN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en-US" sz="44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San Francisco Chinatown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纽约的唐人街</a:t>
            </a:r>
            <a:endParaRPr lang="en-US" sz="44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New York Chinatown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洛杉矶的唐人街</a:t>
            </a:r>
            <a:endParaRPr lang="en-US" sz="44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Los Angeles Chinatown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首都华盛顿</a:t>
            </a:r>
            <a:r>
              <a:rPr lang="en-US" altLang="zh-CN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en-US" sz="44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Washington D.C.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kyline Cartoon Transparent &amp; PNG Clipart Free Download - YW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286000"/>
            <a:ext cx="5791200" cy="5105400"/>
          </a:xfrm>
          <a:prstGeom prst="rect">
            <a:avLst/>
          </a:prstGeom>
          <a:noFill/>
        </p:spPr>
      </p:pic>
      <p:pic>
        <p:nvPicPr>
          <p:cNvPr id="81926" name="Picture 6" descr="Image result for chinato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02067"/>
            <a:ext cx="3657600" cy="583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7. Which American city has the largest Chinese population?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美国哪座城市的华人人口最多？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9600"/>
            <a:ext cx="8839200" cy="449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纽</a:t>
            </a:r>
            <a:r>
              <a:rPr lang="zh-CN" altLang="en-US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约的唐人街</a:t>
            </a:r>
            <a:endParaRPr lang="en-US" sz="44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New York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Chinatown</a:t>
            </a:r>
            <a:endParaRPr lang="en-US" sz="24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2198134" cy="4114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8. Which is the most watched sport in America?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在美国哪项体育运动观众最多？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00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3733800" cy="3733800"/>
          </a:xfrm>
          <a:prstGeom prst="rect">
            <a:avLst/>
          </a:prstGeom>
          <a:noFill/>
        </p:spPr>
      </p:pic>
      <p:pic>
        <p:nvPicPr>
          <p:cNvPr id="80898" name="Picture 2" descr="Image result for football play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8400"/>
            <a:ext cx="1922429" cy="3516280"/>
          </a:xfrm>
          <a:prstGeom prst="rect">
            <a:avLst/>
          </a:prstGeom>
          <a:noFill/>
        </p:spPr>
      </p:pic>
      <p:pic>
        <p:nvPicPr>
          <p:cNvPr id="80908" name="Picture 12" descr="Image result for hockey player 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44360" y="2514600"/>
            <a:ext cx="2199640" cy="2999508"/>
          </a:xfrm>
          <a:prstGeom prst="rect">
            <a:avLst/>
          </a:prstGeom>
          <a:noFill/>
        </p:spPr>
      </p:pic>
      <p:pic>
        <p:nvPicPr>
          <p:cNvPr id="80914" name="Picture 18" descr="Image result for baseball play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352800" y="2438400"/>
            <a:ext cx="2362200" cy="3181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2198134" cy="4114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8. Which is the most watched sport in America?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在美国哪项体育运动观众最多？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00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3733800" cy="3733800"/>
          </a:xfrm>
          <a:prstGeom prst="rect">
            <a:avLst/>
          </a:prstGeom>
          <a:noFill/>
        </p:spPr>
      </p:pic>
      <p:pic>
        <p:nvPicPr>
          <p:cNvPr id="80898" name="Picture 2" descr="Image result for football play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8400"/>
            <a:ext cx="1922429" cy="3516280"/>
          </a:xfrm>
          <a:prstGeom prst="rect">
            <a:avLst/>
          </a:prstGeom>
          <a:noFill/>
        </p:spPr>
      </p:pic>
      <p:pic>
        <p:nvPicPr>
          <p:cNvPr id="80908" name="Picture 12" descr="Image result for hockey player 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44360" y="2514600"/>
            <a:ext cx="2199640" cy="2999508"/>
          </a:xfrm>
          <a:prstGeom prst="rect">
            <a:avLst/>
          </a:prstGeom>
          <a:noFill/>
        </p:spPr>
      </p:pic>
      <p:pic>
        <p:nvPicPr>
          <p:cNvPr id="80914" name="Picture 18" descr="Image result for baseball play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352800" y="2438400"/>
            <a:ext cx="2362200" cy="3181589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943600" y="4648200"/>
            <a:ext cx="1295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1 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4724400"/>
            <a:ext cx="1295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2 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8600" y="1143000"/>
            <a:ext cx="1295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3 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67600" y="1143000"/>
            <a:ext cx="1295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4 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219200"/>
            <a:ext cx="1295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5 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 Most watched TV show genre?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最多人观看的电视节目类型？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800600"/>
            <a:ext cx="2819400" cy="1143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喜剧</a:t>
            </a: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(comedy</a:t>
            </a:r>
            <a:r>
              <a:rPr lang="en-US" altLang="zh-CN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581400"/>
            <a:ext cx="2819400" cy="1143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超级英雄</a:t>
            </a: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(superheroes)</a:t>
            </a:r>
            <a:r>
              <a:rPr lang="en-US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lvl="1" algn="ctr"/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143000"/>
            <a:ext cx="2819400" cy="1143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动画</a:t>
            </a: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(animated)</a:t>
            </a:r>
            <a:r>
              <a:rPr lang="en-US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lvl="1" algn="ctr"/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362200"/>
            <a:ext cx="2819400" cy="1143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动作片</a:t>
            </a:r>
            <a:r>
              <a:rPr lang="en-US" altLang="zh-CN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(action)</a:t>
            </a:r>
            <a:r>
              <a:rPr lang="en-US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lvl="1" algn="ctr"/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6802" name="Picture 2" descr="Entertainment Ce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514600"/>
            <a:ext cx="5715000" cy="371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U.S. TRIVIA GAME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066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美国知识游戏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2" name="Picture 2" descr="Image result for united states scenery coll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220200" cy="4623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 Most watched TV show genre?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最多人观看的电视节目类型？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6" name="Picture 4" descr="Image result for tv show ar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1620789" cy="218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878" name="Picture 6" descr="Image result for tv show fla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219200"/>
            <a:ext cx="1458872" cy="218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880" name="Picture 8" descr="Image result for tv show super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219200"/>
            <a:ext cx="1486089" cy="218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882" name="Picture 10" descr="Image result for tv show gotha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1219200"/>
            <a:ext cx="1475878" cy="218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0" y="5257800"/>
            <a:ext cx="9144000" cy="8382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超级英雄</a:t>
            </a: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(superheroes)</a:t>
            </a:r>
            <a:r>
              <a:rPr lang="en-US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lvl="1" algn="ctr"/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9884" name="Picture 12" descr="Image result for tv show legends of tomorr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971800"/>
            <a:ext cx="1448938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886" name="Picture 14" descr="Image result for tv show daredev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2971800"/>
            <a:ext cx="1438046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888" name="Picture 16" descr="Image result for tv show black lightn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971800"/>
            <a:ext cx="1422400" cy="2135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Image result for ameri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07504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10. Which bird is America’s symbol?  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哪种鸟是美国的象征？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78" name="Picture 2" descr="Winged Cloud - Super Mario Wiki, the Mario encyc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810000"/>
            <a:ext cx="4343400" cy="1856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Image result for ameri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07504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10. Which bird is America’s symbol?  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哪种鸟是美国的象征？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4724400"/>
            <a:ext cx="2743200" cy="1143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白头雕</a:t>
            </a:r>
            <a:endParaRPr lang="en-US" sz="44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Bald Eagle</a:t>
            </a:r>
          </a:p>
          <a:p>
            <a:pPr lvl="1"/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8854" name="Picture 6" descr="Image result for bald eag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209800"/>
            <a:ext cx="8096250" cy="3400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asian young per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00" y="1295400"/>
            <a:ext cx="3403600" cy="5105399"/>
          </a:xfrm>
          <a:prstGeom prst="rect">
            <a:avLst/>
          </a:prstGeom>
          <a:noFill/>
        </p:spPr>
      </p:pic>
      <p:pic>
        <p:nvPicPr>
          <p:cNvPr id="3076" name="Picture 4" descr="Image result for asian stud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2100"/>
            <a:ext cx="3048000" cy="4572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Today… School &amp; Culture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4990" y="1905000"/>
            <a:ext cx="915899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学校</a:t>
            </a:r>
            <a:endParaRPr lang="en-US" sz="9600" b="1" cap="all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7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&amp;</a:t>
            </a:r>
            <a:r>
              <a:rPr lang="en-US" sz="7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zh-CN" altLang="en-US" sz="9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文化</a:t>
            </a:r>
            <a:endParaRPr lang="en-US" sz="9600" b="1" cap="all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219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今天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…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80" name="Picture 8" descr="Image result for american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352800"/>
            <a:ext cx="857250" cy="857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WHO HAS BEEN TO AMERICA?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谁曾经去过美国？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3000"/>
            <a:ext cx="8991600" cy="495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在座的有谁去过美国？为什么去？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Has anyone here ever been to America? Why?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中美之间的哪些差异让你喜欢？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What were some of your favorite differences?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在座的有谁正在考虑去美国读大学？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IS anyone considering going to school or college in the United States?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有多少人已经学了英语？你的英语有多流利？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How many of you have studied English? How proficient are you?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6562" name="Picture 2" descr="Image result for animated gif, americ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56162"/>
            <a:ext cx="2895600" cy="2158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asian stu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981200"/>
            <a:ext cx="2743200" cy="4114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 ADVICE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2192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重要忠告</a:t>
            </a: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00200"/>
            <a:ext cx="8991600" cy="449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“放松下来，尽情享受这一人生奇异经历。”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“Relax and enjoy the adventure”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“拥抱各种差异。”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“Embrace the differences”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“事情并无好坏之分，只是不同而已”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“Things aren’t better, not worse, just different”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“记录你的奇异经历并拍下大量照片。”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“Journal your adventures and take lots of pics”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asian young per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00" y="1295400"/>
            <a:ext cx="3403600" cy="5105399"/>
          </a:xfrm>
          <a:prstGeom prst="rect">
            <a:avLst/>
          </a:prstGeom>
          <a:noFill/>
        </p:spPr>
      </p:pic>
      <p:pic>
        <p:nvPicPr>
          <p:cNvPr id="8" name="Picture 8" descr="Image result for american 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352800"/>
            <a:ext cx="857250" cy="85725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IMPORTANT ADVICE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219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更多重要忠告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752600"/>
            <a:ext cx="8991600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积极参与众多丰富多彩的活动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。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Get involved with various activities”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尽量到各处走走。</a:t>
            </a:r>
            <a:endParaRPr lang="en-US" sz="36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“Travel around when you can”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不要只在华人圈子里泡。</a:t>
            </a:r>
            <a:endParaRPr lang="en-US" sz="36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“Don’t only hang around Chinese groups”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asian young per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571500"/>
            <a:ext cx="3886200" cy="5829299"/>
          </a:xfrm>
          <a:prstGeom prst="rect">
            <a:avLst/>
          </a:prstGeom>
          <a:noFill/>
        </p:spPr>
      </p:pic>
      <p:pic>
        <p:nvPicPr>
          <p:cNvPr id="3076" name="Picture 4" descr="Image result for asian stud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3581400" cy="53721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School &amp; College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00200"/>
            <a:ext cx="915899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9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高中</a:t>
            </a:r>
            <a:r>
              <a:rPr lang="en-US" sz="9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7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&amp;</a:t>
            </a:r>
            <a:r>
              <a:rPr lang="en-US" sz="7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zh-CN" altLang="en-US" sz="9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大学</a:t>
            </a:r>
            <a:r>
              <a:rPr lang="en-US" sz="9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96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533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80" name="Picture 8" descr="Image result for american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819400"/>
            <a:ext cx="1143000" cy="1143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324600"/>
            <a:ext cx="9158990" cy="533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择校</a:t>
            </a:r>
            <a:r>
              <a:rPr lang="zh-CN" altLang="en-US" sz="4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  </a:t>
            </a:r>
            <a:r>
              <a:rPr lang="en-US" altLang="zh-CN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(Choosing a School)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6764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师资力量       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(Teachers)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5908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奖学金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(Scholarships)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5052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必修课程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(Required Courses)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4196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选修课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(Electives)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53340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美国假期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(Vacations)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7620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住处          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(Accommodations)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48200" y="16764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年级</a:t>
            </a: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(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水平</a:t>
            </a: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)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(Grade Levels)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25908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体育运动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(Sports)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8200" y="3505200"/>
            <a:ext cx="2057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社团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(Clubs)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8" name="Picture 4" descr="Related imag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507028"/>
            <a:ext cx="3505200" cy="3350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762000"/>
            <a:ext cx="8915400" cy="59436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DREAM BIG. Know what you want to do in life.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梦想要远大。知道自己一生要做什么。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284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76533" y="4953000"/>
            <a:ext cx="2167467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age result for sunset, animated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66800"/>
            <a:ext cx="9144001" cy="5791200"/>
          </a:xfrm>
          <a:prstGeom prst="rect">
            <a:avLst/>
          </a:prstGeom>
          <a:noFill/>
        </p:spPr>
      </p:pic>
      <p:pic>
        <p:nvPicPr>
          <p:cNvPr id="88066" name="Picture 2" descr="Image result for the white 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1" y="1570891"/>
            <a:ext cx="9372601" cy="528711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What is this building called?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762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这栋房子叫什么？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200898" cy="48006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your dreams? What do you want to be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你的梦想是什么？你希望成为什么人？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CHOOSING   A  SCHOOL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19200"/>
            <a:ext cx="4114800" cy="487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b="1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Arial Narrow" panose="020B0606020202030204" pitchFamily="34" charset="0"/>
              </a:rPr>
              <a:t>地点</a:t>
            </a:r>
            <a:endParaRPr lang="en-US" sz="3600" b="1" dirty="0" smtClean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Location 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65100" indent="-165100"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Arial Narrow" panose="020B0606020202030204" pitchFamily="34" charset="0"/>
              </a:rPr>
              <a:t>未来计划（大学，  职业学校，职业）</a:t>
            </a:r>
            <a:endParaRPr lang="en-US" sz="3200" b="1" dirty="0" smtClean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Future Plans (College,   Trade School, Career)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295400"/>
            <a:ext cx="50292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40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选择专业</a:t>
            </a:r>
            <a:endParaRPr lang="en-US" sz="32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Choose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Major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合理的费用</a:t>
            </a:r>
            <a:endParaRPr lang="en-US" sz="32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Reasonable Cost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地点</a:t>
            </a:r>
            <a:endParaRPr lang="en-US" sz="32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Location 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不要光看名字响不响亮；要平衡看待各方面</a:t>
            </a:r>
            <a:endParaRPr lang="en-US" sz="32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NOT the name; Balanced Views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择校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12954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9800" y="12954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9156" name="Picture 4" descr="Image result for cho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447800"/>
            <a:ext cx="990600" cy="990600"/>
          </a:xfrm>
          <a:prstGeom prst="rect">
            <a:avLst/>
          </a:prstGeom>
          <a:noFill/>
        </p:spPr>
      </p:pic>
      <p:pic>
        <p:nvPicPr>
          <p:cNvPr id="11" name="Picture 4" descr="Image result for cho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1447800"/>
            <a:ext cx="9906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066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师资力量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4572000" cy="4648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zh-CN" alt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高中</a:t>
            </a:r>
            <a:endParaRPr lang="en-US" altLang="zh-CN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Arial Narrow" panose="020B0606020202030204" pitchFamily="34" charset="0"/>
              </a:rPr>
              <a:t>为他们选择课程</a:t>
            </a:r>
            <a:endParaRPr lang="en-US" sz="3200" dirty="0" smtClean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Curriculum chosen for them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Arial Narrow" panose="020B0606020202030204" pitchFamily="34" charset="0"/>
              </a:rPr>
              <a:t>对校方行政层高度负责</a:t>
            </a:r>
            <a:endParaRPr lang="en-US" sz="3200" dirty="0" smtClean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Highly accountable to Administration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447800"/>
            <a:ext cx="4572000" cy="4648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zh-CN" alt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大学</a:t>
            </a:r>
            <a:endParaRPr lang="en-US" altLang="zh-CN" sz="3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老师强加自己的观点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Teachers force opinions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低（或无）问责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Low (or no) accountability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14478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14478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8130" name="Picture 2" descr="Image result for cho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581400"/>
            <a:ext cx="31242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9144000" cy="411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学术</a:t>
            </a:r>
            <a:r>
              <a:rPr lang="en-US" altLang="zh-CN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Academic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体育</a:t>
            </a:r>
            <a:r>
              <a:rPr lang="en-US" altLang="zh-CN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音乐</a:t>
            </a:r>
            <a:r>
              <a:rPr lang="en-US" altLang="zh-CN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Music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外国学生</a:t>
            </a:r>
            <a:r>
              <a:rPr lang="en-US" altLang="zh-CN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  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Foreign Students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多种多样</a:t>
            </a:r>
            <a:r>
              <a:rPr lang="en-US" altLang="zh-CN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  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Miscellaneous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奖学金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13716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13716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7106" name="Picture 2" descr="Image result for scholarsh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76399"/>
            <a:ext cx="2914650" cy="4232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REQUIRED COURSES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必修课程</a:t>
            </a: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95400"/>
            <a:ext cx="45720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170180" indent="-170180"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英文（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4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年）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（代数，几何，三角法）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科学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生物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物理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历史（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2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年）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外语（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2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年）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体育</a:t>
            </a:r>
            <a:r>
              <a:rPr lang="en-US" altLang="zh-CN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以及众多选修课。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i="1" dirty="0" smtClean="0">
                <a:latin typeface="Arial Narrow" panose="020B0606020202030204" pitchFamily="34" charset="0"/>
              </a:rPr>
              <a:t>English (4 yrs), Math (Algebra, Geometry, Trigonometry), Science, Biology, Physical Science, History (2 yrs), Foreign Language (2 yrs), PE, Numerous Electives</a:t>
            </a: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295400"/>
            <a:ext cx="45720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专业决定核心课程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Majors determine core classes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通常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AA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需要修满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20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门课，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BA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要修满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20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多门课，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MA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需要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20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多门课，博士学位要修满四十多门课。</a:t>
            </a:r>
            <a:endParaRPr lang="en-US" sz="2400" i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i="1" dirty="0" smtClean="0">
                <a:latin typeface="Arial Narrow" panose="020B0606020202030204" pitchFamily="34" charset="0"/>
              </a:rPr>
              <a:t>Usually 20 courses for an AA, 20 more for a BA, 20 more for an MA, and 40 more for a Doctors.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12954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12954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elective cour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04259" y="2971800"/>
            <a:ext cx="2906341" cy="2971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ELECTIVE COURSES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选修课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95400"/>
            <a:ext cx="45720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美术，音乐，乐队，电脑，媒体，网页设计，后备军官训练队，经济学，时尚，</a:t>
            </a:r>
            <a:endParaRPr lang="en-US" altLang="zh-CN" sz="28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marL="231775"/>
            <a:r>
              <a:rPr lang="zh-CN" altLang="en-US" sz="28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外国文学，舞蹈，乐器，驾 驶指导，行业技术等等</a:t>
            </a:r>
            <a:r>
              <a:rPr lang="zh-CN" altLang="en-US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。</a:t>
            </a:r>
            <a:endParaRPr lang="en-US" sz="2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i="1" dirty="0" smtClean="0">
                <a:latin typeface="Arial Narrow" panose="020B0606020202030204" pitchFamily="34" charset="0"/>
              </a:rPr>
              <a:t>Art, Music, Band, Computers, Media, Web Design,  ROTC, Economics, Fashion,  Foreign Literature, Dance, Instruments, Drivers Ed., Trades ,more)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1295400"/>
            <a:ext cx="4572000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选修课无限制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Unlimited electives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12954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2954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HOLIDAY VACATIONS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838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美国假期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19200"/>
            <a:ext cx="4572000" cy="487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圣诞节（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2-3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周）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Christmas (2-3 Weeks)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复活节（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1-2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周）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Easter (1-2 Weeks)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感恩节（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4-7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天）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Thanksgiving (4-7 Days) </a:t>
            </a:r>
          </a:p>
          <a:p>
            <a:pPr marL="170180" indent="-170180"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长周末（国殇节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劳动节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.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马丁路德金节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国庆日，老兵节）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Extended Weekends </a:t>
            </a:r>
            <a:r>
              <a:rPr lang="en-US" sz="2000" dirty="0" smtClean="0">
                <a:latin typeface="Arial Narrow" panose="020B0606020202030204" pitchFamily="34" charset="0"/>
              </a:rPr>
              <a:t>(Memorial Day, Labor Day, MLK Day, Presidents Day, 4</a:t>
            </a:r>
            <a:r>
              <a:rPr lang="en-US" sz="2000" baseline="30000" dirty="0" smtClean="0">
                <a:latin typeface="Arial Narrow" panose="020B0606020202030204" pitchFamily="34" charset="0"/>
              </a:rPr>
              <a:t>th</a:t>
            </a:r>
            <a:r>
              <a:rPr lang="en-US" sz="2000" dirty="0" smtClean="0">
                <a:latin typeface="Arial Narrow" panose="020B0606020202030204" pitchFamily="34" charset="0"/>
              </a:rPr>
              <a:t> of July, Veteran’s Day</a:t>
            </a: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219200"/>
            <a:ext cx="4572000" cy="4876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暑假（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10-11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周）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Summer Break (10-11 Weeks)</a:t>
            </a:r>
          </a:p>
          <a:p>
            <a:pPr algn="ctr"/>
            <a:endParaRPr lang="en-US" sz="12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zh-CN" altLang="en-US" sz="3200" b="1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无放假的节日</a:t>
            </a:r>
            <a:endParaRPr lang="en-US" sz="3200" b="1" u="sng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000" i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 days off holidays </a:t>
            </a:r>
            <a:endParaRPr lang="en-US" sz="2000" i="1" u="sng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en-US" sz="2000" i="1" u="sng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0180" indent="-170180"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总统日，母亲节，父亲节，情人节，万圣节，中国春节。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President’s Day, Mothers Day, Fathers Day, Valentines Day, Halloween, Chinese New Years,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ACCOMODATIONS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住处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95400"/>
            <a:ext cx="4800600" cy="48006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寄宿家庭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Host Families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亲戚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Relatives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朋友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Friends</a:t>
            </a:r>
          </a:p>
          <a:p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1295400"/>
            <a:ext cx="43434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寄宿家庭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/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亲戚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Host Families / Relatives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学生宿舍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Dormitories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租住公寓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Rental Apartments'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买房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Purchase a Home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12954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2954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6082" name="Picture 2" descr="Image result for carrying luggage, stu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09800"/>
            <a:ext cx="2476500" cy="3928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GRADES (levels)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年级（水平）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371600"/>
            <a:ext cx="4572000" cy="472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九年级（高一）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9</a:t>
            </a:r>
            <a:r>
              <a:rPr lang="en-US" sz="2400" i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Grade (Freshman)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十年级（高二）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10</a:t>
            </a:r>
            <a:r>
              <a:rPr lang="en-US" sz="2400" i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Grade (Sophomores)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十一年级（高三）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11</a:t>
            </a:r>
            <a:r>
              <a:rPr lang="en-US" sz="2400" i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Grade (Juniors)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十二年级（高四）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12</a:t>
            </a:r>
            <a:r>
              <a:rPr lang="en-US" sz="2400" i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Grade (Seniors)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371600"/>
            <a:ext cx="4572000" cy="472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副学士学位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Associates Degree (AA)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学士学位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Bachelors Degree (BA)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硕士学位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Masters Degree (MA)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博士学位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Doctors Degree (PhD, Dr.)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13716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3716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1986" name="Picture 2" descr="Image result for dipl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524000"/>
            <a:ext cx="1152525" cy="983228"/>
          </a:xfrm>
          <a:prstGeom prst="rect">
            <a:avLst/>
          </a:prstGeom>
          <a:noFill/>
        </p:spPr>
      </p:pic>
      <p:pic>
        <p:nvPicPr>
          <p:cNvPr id="11" name="Picture 2" descr="Image result for dipl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600200"/>
            <a:ext cx="1152525" cy="983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体育运动</a:t>
            </a:r>
            <a:r>
              <a:rPr lang="en-US" sz="6000" b="1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0066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95400"/>
            <a:ext cx="45720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必修体育项目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Required Sports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选修体育项目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Elective Sports</a:t>
            </a: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295400"/>
            <a:ext cx="45720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选修体育项目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Elective Sports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大学体育团队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Collegiate Teams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12954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2954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1" name="Picture 2" descr="Image result for high school spor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635289"/>
            <a:ext cx="5334000" cy="2443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age result for sunset, animated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66800"/>
            <a:ext cx="9144001" cy="5791200"/>
          </a:xfrm>
          <a:prstGeom prst="rect">
            <a:avLst/>
          </a:prstGeom>
          <a:noFill/>
        </p:spPr>
      </p:pic>
      <p:pic>
        <p:nvPicPr>
          <p:cNvPr id="88066" name="Picture 2" descr="Image result for the white 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1" y="1570891"/>
            <a:ext cx="9372601" cy="528711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What is this building called?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762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这栋房子叫什么？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9800" y="1447800"/>
            <a:ext cx="2743200" cy="1371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5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白宫</a:t>
            </a:r>
            <a:endParaRPr lang="en-US" sz="54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White House</a:t>
            </a:r>
          </a:p>
          <a:p>
            <a:pPr lvl="1"/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248400"/>
            <a:ext cx="9158990" cy="6095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SCHOOL SPORTS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高中 </a:t>
            </a:r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体育运动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3254" name="Picture 6" descr="Baseball and Softball Training | Lessons | Practice Facility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200400"/>
            <a:ext cx="990600" cy="1610655"/>
          </a:xfrm>
          <a:prstGeom prst="rect">
            <a:avLst/>
          </a:prstGeom>
          <a:noFill/>
        </p:spPr>
      </p:pic>
      <p:pic>
        <p:nvPicPr>
          <p:cNvPr id="53256" name="Picture 8" descr="Seattle Times Star Times: Winter 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2228432" cy="1828800"/>
          </a:xfrm>
          <a:prstGeom prst="rect">
            <a:avLst/>
          </a:prstGeom>
          <a:noFill/>
        </p:spPr>
      </p:pic>
      <p:pic>
        <p:nvPicPr>
          <p:cNvPr id="53258" name="Picture 10" descr="Football – Georgia Independent School Associ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33400"/>
            <a:ext cx="1391802" cy="1600200"/>
          </a:xfrm>
          <a:prstGeom prst="rect">
            <a:avLst/>
          </a:prstGeom>
          <a:noFill/>
        </p:spPr>
      </p:pic>
      <p:pic>
        <p:nvPicPr>
          <p:cNvPr id="53260" name="Picture 12" descr="Prep School Hockey Survey - Your feedback is important and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2362200"/>
            <a:ext cx="1038374" cy="1263701"/>
          </a:xfrm>
          <a:prstGeom prst="rect">
            <a:avLst/>
          </a:prstGeom>
          <a:noFill/>
        </p:spPr>
      </p:pic>
      <p:pic>
        <p:nvPicPr>
          <p:cNvPr id="53262" name="Picture 14" descr="Evolution | Allison Heater, Softb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52400" y="4572000"/>
            <a:ext cx="1447800" cy="1612739"/>
          </a:xfrm>
          <a:prstGeom prst="rect">
            <a:avLst/>
          </a:prstGeom>
          <a:noFill/>
        </p:spPr>
      </p:pic>
      <p:pic>
        <p:nvPicPr>
          <p:cNvPr id="53264" name="Picture 16" descr="Elite Player Development - Washington Youth Socc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1143000"/>
            <a:ext cx="2116034" cy="1219200"/>
          </a:xfrm>
          <a:prstGeom prst="rect">
            <a:avLst/>
          </a:prstGeom>
          <a:noFill/>
        </p:spPr>
      </p:pic>
      <p:pic>
        <p:nvPicPr>
          <p:cNvPr id="53266" name="Picture 18" descr="Sushi Roll - Shortboard Model - Fulcrum Sur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1676400"/>
            <a:ext cx="1422400" cy="2133600"/>
          </a:xfrm>
          <a:prstGeom prst="rect">
            <a:avLst/>
          </a:prstGeom>
          <a:noFill/>
        </p:spPr>
      </p:pic>
      <p:pic>
        <p:nvPicPr>
          <p:cNvPr id="53272" name="Picture 24" descr="Oxford Powersports | Oxford's Authentic Weightlifting Clu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2286000"/>
            <a:ext cx="1000125" cy="1600200"/>
          </a:xfrm>
          <a:prstGeom prst="rect">
            <a:avLst/>
          </a:prstGeom>
          <a:noFill/>
        </p:spPr>
      </p:pic>
      <p:pic>
        <p:nvPicPr>
          <p:cNvPr id="53274" name="Picture 26" descr="Wrestling — BallparkDJ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1143000"/>
            <a:ext cx="1021404" cy="1371600"/>
          </a:xfrm>
          <a:prstGeom prst="rect">
            <a:avLst/>
          </a:prstGeom>
          <a:noFill/>
        </p:spPr>
      </p:pic>
      <p:pic>
        <p:nvPicPr>
          <p:cNvPr id="53276" name="Picture 28" descr="Volleyball Player PNG Image | Volleyball, Player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371600" y="5745591"/>
            <a:ext cx="1524000" cy="1112409"/>
          </a:xfrm>
          <a:prstGeom prst="rect">
            <a:avLst/>
          </a:prstGeom>
          <a:noFill/>
        </p:spPr>
      </p:pic>
      <p:pic>
        <p:nvPicPr>
          <p:cNvPr id="53278" name="Picture 30" descr="Tennis Lessons for Kids | Youth League Tennis | USTA.co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29200" y="5334000"/>
            <a:ext cx="3962400" cy="1423988"/>
          </a:xfrm>
          <a:prstGeom prst="rect">
            <a:avLst/>
          </a:prstGeom>
          <a:noFill/>
        </p:spPr>
      </p:pic>
      <p:pic>
        <p:nvPicPr>
          <p:cNvPr id="53282" name="Picture 34" descr="1) Amazing Water Polo Camps Near You | 5meter - Best Water Pool Ca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6400" y="1905000"/>
            <a:ext cx="1905000" cy="1369219"/>
          </a:xfrm>
          <a:prstGeom prst="rect">
            <a:avLst/>
          </a:prstGeom>
          <a:noFill/>
        </p:spPr>
      </p:pic>
      <p:pic>
        <p:nvPicPr>
          <p:cNvPr id="53286" name="Picture 38" descr="Accomplishments | Kennesaw Mountain High School Swim | Div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457200"/>
            <a:ext cx="1503628" cy="2293769"/>
          </a:xfrm>
          <a:prstGeom prst="rect">
            <a:avLst/>
          </a:prstGeom>
          <a:noFill/>
        </p:spPr>
      </p:pic>
      <p:pic>
        <p:nvPicPr>
          <p:cNvPr id="53288" name="Picture 40" descr="MeetScoresOnline - USA Gymnastics JO Meet Results and Live Scor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43000" y="3581400"/>
            <a:ext cx="990600" cy="2315924"/>
          </a:xfrm>
          <a:prstGeom prst="rect">
            <a:avLst/>
          </a:prstGeom>
          <a:noFill/>
        </p:spPr>
      </p:pic>
      <p:pic>
        <p:nvPicPr>
          <p:cNvPr id="53290" name="Picture 42" descr="Evolution | Alex Hanz, Gol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33600" y="3733800"/>
            <a:ext cx="1461217" cy="1981200"/>
          </a:xfrm>
          <a:prstGeom prst="rect">
            <a:avLst/>
          </a:prstGeom>
          <a:noFill/>
        </p:spPr>
      </p:pic>
      <p:pic>
        <p:nvPicPr>
          <p:cNvPr id="53292" name="Picture 44" descr="Evolution | Mercedes Ivanoski, Field Hockey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1800" y="4561114"/>
            <a:ext cx="1219200" cy="1741715"/>
          </a:xfrm>
          <a:prstGeom prst="rect">
            <a:avLst/>
          </a:prstGeom>
          <a:noFill/>
        </p:spPr>
      </p:pic>
      <p:pic>
        <p:nvPicPr>
          <p:cNvPr id="53294" name="Picture 46" descr="How to do a Beginning Cheerleading Stunt – Double Thigh Stand ...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62800" y="1981200"/>
            <a:ext cx="1981200" cy="1847057"/>
          </a:xfrm>
          <a:prstGeom prst="rect">
            <a:avLst/>
          </a:prstGeom>
          <a:noFill/>
        </p:spPr>
      </p:pic>
      <p:pic>
        <p:nvPicPr>
          <p:cNvPr id="53296" name="Picture 48" descr="Kegler's Korner: State of Columbus Bowling Address | High School ...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638800" y="3200400"/>
            <a:ext cx="1481667" cy="833438"/>
          </a:xfrm>
          <a:prstGeom prst="rect">
            <a:avLst/>
          </a:prstGeom>
          <a:noFill/>
        </p:spPr>
      </p:pic>
      <p:pic>
        <p:nvPicPr>
          <p:cNvPr id="53298" name="Picture 50" descr="Badminton | Sports Association for Adelaide Schools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3505200" y="2895600"/>
            <a:ext cx="2421467" cy="1981200"/>
          </a:xfrm>
          <a:prstGeom prst="rect">
            <a:avLst/>
          </a:prstGeom>
          <a:noFill/>
        </p:spPr>
      </p:pic>
      <p:pic>
        <p:nvPicPr>
          <p:cNvPr id="53300" name="Picture 52" descr="Skiing And Snowboarding Png &amp; Free Skiing And Snowboarding.png ...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38600" y="4191000"/>
            <a:ext cx="3041650" cy="1566112"/>
          </a:xfrm>
          <a:prstGeom prst="rect">
            <a:avLst/>
          </a:prstGeom>
          <a:noFill/>
        </p:spPr>
      </p:pic>
      <p:pic>
        <p:nvPicPr>
          <p:cNvPr id="53302" name="Picture 54" descr="Lacrosse standout Michaela Michael hopes to end illustrious career ...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467600" y="5486400"/>
            <a:ext cx="1426847" cy="1371600"/>
          </a:xfrm>
          <a:prstGeom prst="rect">
            <a:avLst/>
          </a:prstGeom>
          <a:noFill/>
        </p:spPr>
      </p:pic>
      <p:pic>
        <p:nvPicPr>
          <p:cNvPr id="53304" name="Picture 56" descr="Cross Country - University of Oregon Athletics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343400" y="4800600"/>
            <a:ext cx="1231946" cy="1447800"/>
          </a:xfrm>
          <a:prstGeom prst="rect">
            <a:avLst/>
          </a:prstGeom>
          <a:noFill/>
        </p:spPr>
      </p:pic>
      <p:pic>
        <p:nvPicPr>
          <p:cNvPr id="53306" name="Picture 58" descr="Capitol District Pole Vault — Omaha Sports Commission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019800" y="4038600"/>
            <a:ext cx="3429000" cy="1750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657600"/>
            <a:ext cx="3048000" cy="2512173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社团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95400"/>
            <a:ext cx="4572000" cy="480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学生会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Student Council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社区服务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Community Service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活动社团</a:t>
            </a:r>
            <a:endParaRPr lang="en-US" sz="3200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Activity Clubs (Chess, Drama, 4H,  Christian, Speech, Robotics, Yearbook, Band, more) 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295400"/>
            <a:ext cx="4572000" cy="48006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algn="ctr"/>
            <a:endParaRPr lang="en-US" sz="1200" b="1" dirty="0" smtClean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广泛多样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WIDE Variety (Political, social, special interest, travel, Career based, etc.)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1295400"/>
            <a:ext cx="1066800" cy="6096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高中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1295400"/>
            <a:ext cx="1066800" cy="609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大学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Image result for american cul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29" y="348492"/>
            <a:ext cx="9177729" cy="583730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AMERICAN CULTURE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9144000" cy="5638800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23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了解</a:t>
            </a:r>
            <a:endParaRPr lang="en-US" sz="12300" b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zh-CN" altLang="en-US" sz="123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美国</a:t>
            </a:r>
            <a:endParaRPr lang="en-US" sz="12300" b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zh-CN" altLang="en-US" sz="123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文化</a:t>
            </a:r>
            <a:r>
              <a:rPr lang="en-US" sz="123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123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1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PLACE – DIFFERENT CULTURE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371600"/>
            <a:ext cx="4572000" cy="472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西南</a:t>
            </a:r>
            <a:r>
              <a:rPr lang="en-US" altLang="zh-CN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: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随心所欲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SOUTHWEST : “Do whatever”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0180" indent="-170180">
              <a:buFont typeface="Arial" panose="020B0604020202020204" pitchFamily="34" charset="0"/>
              <a:buChar char="•"/>
            </a:pPr>
            <a:r>
              <a:rPr lang="zh-CN" altLang="en-US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西北</a:t>
            </a:r>
            <a:r>
              <a:rPr lang="en-US" altLang="zh-CN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: 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你家是从哪里来的？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627380" lvl="2" indent="-17018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NORTHEAST: “Where is your family from?”</a:t>
            </a:r>
          </a:p>
          <a:p>
            <a:pPr marL="627380" lvl="2" indent="-170180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zh-CN" altLang="en-US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东南</a:t>
            </a:r>
            <a:r>
              <a:rPr lang="en-US" altLang="zh-CN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: 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我们一直都是这么做的。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SOUTHEAST: “We’ve always done it this way.”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371600"/>
            <a:ext cx="4572000" cy="472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zh-CN" altLang="en-US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西北</a:t>
            </a:r>
            <a:r>
              <a:rPr lang="en-US" altLang="zh-CN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: 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我们排斥不宽容的人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NORTHWEST: “We reject intolerant people”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中西部</a:t>
            </a:r>
            <a:r>
              <a:rPr lang="en-US" altLang="zh-CN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: 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上帝祝福美国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MIDWEST: “God bless America”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群岛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: “ 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老兄，放松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ISLANDS: “Relax brother” 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Southwest    (“Be your own person”)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Southwest    (“Be your own person”)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不同的地方</a:t>
            </a:r>
            <a:r>
              <a:rPr lang="en-US" altLang="zh-CN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-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不同的文化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324600"/>
            <a:ext cx="9158990" cy="533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语言              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(Language)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6764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衣着   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(Clothes)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5908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食物     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(Food)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5052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商店    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(Stores)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4196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交通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(Transportation)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53340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友谊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(Friendships)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7620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货币    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(Money)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48200" y="16764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宗教   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(Religion)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25908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家庭生活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(Home Life)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8200" y="35052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法律    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(Laws)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0" y="44196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警告 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(Warnings)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5334000"/>
            <a:ext cx="43434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礼仪                 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(Manners)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animated gif, talkin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209800"/>
            <a:ext cx="2911114" cy="2209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语言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95400"/>
            <a:ext cx="8991600" cy="472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在美国几乎世界上所有语言都有人讲</a:t>
            </a:r>
            <a:endParaRPr lang="en-US" sz="3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Nearly every language in the world is spoken in America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要成功一定要学好英语</a:t>
            </a:r>
            <a:endParaRPr lang="en-US" sz="3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Learn English if you want to succeed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不要总是跟只讲普通话的人在一起</a:t>
            </a:r>
            <a:endParaRPr lang="en-US" sz="3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Don’t surround yourself with Mandarin speakers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比较普遍的语言是英语，西班牙语和普通话。</a:t>
            </a:r>
            <a:endParaRPr lang="en-US" sz="3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Most common languages include English, Spanish, ASL &amp; Mandarin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衣着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95400"/>
            <a:ext cx="5638800" cy="480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了解你要去地区的气候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Learn about the weather in your area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了解你要去地区的衣着期望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Learn the expectations in your area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不要一味追逐名牌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Don’t get fooled by brand names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不同的人群对衣着或看得重，或看得不那么重。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Different groups take clothing                   	more or less seriously  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5842" name="Picture 2" descr="Image result for asian fash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719036"/>
            <a:ext cx="2514600" cy="5350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   </a:t>
            </a:r>
            <a:r>
              <a:rPr lang="zh-CN" altLang="en-US" sz="8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食物</a:t>
            </a:r>
            <a:r>
              <a:rPr lang="en-US" sz="8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8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71600"/>
            <a:ext cx="8991600" cy="464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秘诀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: “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没有所谓的美国菜，都是从其它地方来的</a:t>
            </a:r>
            <a:r>
              <a:rPr lang="en-US" altLang="zh-CN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.”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Secret: “There is no American food. We got all of it from others”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在美国你几乎可以尝到世界所有美味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Every food in the world can be found in America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美国人喜欢品尝不同菜式，不喜欢单一。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Americans prefer variety. They don’t eat just one type.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餐厅（价格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税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+20%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的小费）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Restaurants (Price + Taxes + 20% Tip)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4818" name="Picture 2" descr="Image result for in and out bur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419600"/>
            <a:ext cx="3124200" cy="2069783"/>
          </a:xfrm>
          <a:prstGeom prst="rect">
            <a:avLst/>
          </a:prstGeom>
          <a:noFill/>
        </p:spPr>
      </p:pic>
      <p:pic>
        <p:nvPicPr>
          <p:cNvPr id="34820" name="Picture 4" descr="Image result for in and out burge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" cy="798464"/>
          </a:xfrm>
          <a:prstGeom prst="rect">
            <a:avLst/>
          </a:prstGeom>
          <a:noFill/>
        </p:spPr>
      </p:pic>
      <p:pic>
        <p:nvPicPr>
          <p:cNvPr id="34822" name="Picture 6" descr="Image result for mcdonal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57200"/>
            <a:ext cx="914400" cy="914400"/>
          </a:xfrm>
          <a:prstGeom prst="rect">
            <a:avLst/>
          </a:prstGeom>
          <a:noFill/>
        </p:spPr>
      </p:pic>
      <p:pic>
        <p:nvPicPr>
          <p:cNvPr id="34824" name="Picture 8" descr="Image result for panda expre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999" y="304800"/>
            <a:ext cx="1143001" cy="1143001"/>
          </a:xfrm>
          <a:prstGeom prst="rect">
            <a:avLst/>
          </a:prstGeom>
          <a:noFill/>
        </p:spPr>
      </p:pic>
      <p:pic>
        <p:nvPicPr>
          <p:cNvPr id="34826" name="Picture 10" descr="Image result for sushi restaura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457200"/>
            <a:ext cx="1143000" cy="121819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828800" y="1371600"/>
            <a:ext cx="16002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30" name="Picture 14" descr="Image result for pizza 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457200"/>
            <a:ext cx="952500" cy="952500"/>
          </a:xfrm>
          <a:prstGeom prst="rect">
            <a:avLst/>
          </a:prstGeom>
          <a:noFill/>
        </p:spPr>
      </p:pic>
      <p:pic>
        <p:nvPicPr>
          <p:cNvPr id="34832" name="Picture 16" descr="Image result for taco be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199" y="533400"/>
            <a:ext cx="838201" cy="762000"/>
          </a:xfrm>
          <a:prstGeom prst="rect">
            <a:avLst/>
          </a:prstGeom>
          <a:noFill/>
        </p:spPr>
      </p:pic>
      <p:pic>
        <p:nvPicPr>
          <p:cNvPr id="34834" name="Picture 18" descr="Image result for chick fil 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400" y="457200"/>
            <a:ext cx="990600" cy="990600"/>
          </a:xfrm>
          <a:prstGeom prst="rect">
            <a:avLst/>
          </a:prstGeom>
          <a:noFill/>
        </p:spPr>
      </p:pic>
      <p:pic>
        <p:nvPicPr>
          <p:cNvPr id="34838" name="Picture 22" descr="Related image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259080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STORES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商店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71600"/>
            <a:ext cx="8991600" cy="472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巨型商店（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Costco,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沃尔玛，等等）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Mega-Stores (Costco, Wal-Mart, etc.)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连锁商店（食杂店，服装店，首饰店，等等）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Chain Stores (Grocery, clothes, jewelry, etc.)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家族商店（价格偏高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质量好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关系较亲密）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Family Stores (Pricier, quality, relationships)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</a:rPr>
              <a:t>网店（亚马逊会员，大部分商店都有网店）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Online Stores (Amazon, Prime, Most stores)</a:t>
            </a:r>
          </a:p>
        </p:txBody>
      </p:sp>
      <p:pic>
        <p:nvPicPr>
          <p:cNvPr id="33796" name="Picture 4" descr="Image result for credit c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1600200" cy="827690"/>
          </a:xfrm>
          <a:prstGeom prst="rect">
            <a:avLst/>
          </a:prstGeom>
          <a:noFill/>
        </p:spPr>
      </p:pic>
      <p:pic>
        <p:nvPicPr>
          <p:cNvPr id="33798" name="Picture 6" descr="Image result for wechat ap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685800"/>
            <a:ext cx="1828800" cy="1828800"/>
          </a:xfrm>
          <a:prstGeom prst="rect">
            <a:avLst/>
          </a:prstGeom>
          <a:noFill/>
        </p:spPr>
      </p:pic>
      <p:sp>
        <p:nvSpPr>
          <p:cNvPr id="9" name="&quot;No&quot; Symbol 8"/>
          <p:cNvSpPr/>
          <p:nvPr/>
        </p:nvSpPr>
        <p:spPr>
          <a:xfrm>
            <a:off x="6400800" y="533400"/>
            <a:ext cx="2133600" cy="2133600"/>
          </a:xfrm>
          <a:prstGeom prst="noSmoking">
            <a:avLst>
              <a:gd name="adj" fmla="val 591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248400"/>
            <a:ext cx="9158990" cy="6095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144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交通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95400"/>
            <a:ext cx="8991600" cy="4953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公共交通只在大城市比较普遍（不是最安全的）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Public Transportation is not popular (not the safest travel)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私人交通（优步，来福车，以及跟别人拼车）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Rideshares (Uber, </a:t>
            </a:r>
            <a:r>
              <a:rPr lang="en-US" sz="2400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Lyft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Rideshare parking lots)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十六岁就可以开车（不过你也许不该开车）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You can drive at 16 (but maybe you shouldn’t)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交通规则很多，执行非常严格。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There are many traffic laws. They are strictly enforced.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亚洲司机</a:t>
            </a:r>
            <a:r>
              <a:rPr lang="zh-CN" altLang="en-US" sz="3200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绝对</a:t>
            </a:r>
            <a:r>
              <a:rPr lang="zh-CN" altLang="en-US" sz="32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应该先上驾驶课。</a:t>
            </a:r>
            <a:endParaRPr lang="en-US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Asian drivers should </a:t>
            </a:r>
            <a:r>
              <a:rPr lang="en-US" sz="2400" i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definitely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take classes first </a:t>
            </a:r>
          </a:p>
        </p:txBody>
      </p:sp>
      <p:pic>
        <p:nvPicPr>
          <p:cNvPr id="32770" name="Picture 2" descr="Image result for animated gif, traffic light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81000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age result for statue of Liber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0515"/>
            <a:ext cx="9144000" cy="505691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What is this statue called?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这座雕塑叫什么？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FRIENDSHIP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066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友谊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00200"/>
            <a:ext cx="8991600" cy="449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“你一定要去交朋友才会有朋友”</a:t>
            </a:r>
            <a:endParaRPr lang="en-US" sz="36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“You have to make friends to have friends”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“自我</a:t>
            </a:r>
            <a:r>
              <a:rPr lang="en-US" altLang="zh-CN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-</a:t>
            </a: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中心型的人是孤独的人”</a:t>
            </a:r>
            <a:endParaRPr lang="en-US" sz="36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“Self-centered people are lonely people”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绝大多数美国人都会跟陌生人交谈。</a:t>
            </a:r>
            <a:endParaRPr lang="en-US" sz="36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Most Americans will talk to strangers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许多美国人一旦认识你后就会拥抱你。</a:t>
            </a:r>
            <a:endParaRPr lang="en-US" sz="36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Many Americans are “huggers” once they get to know you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1746" name="Picture 2" descr="Image result for frie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600200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货币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00200"/>
            <a:ext cx="8991600" cy="449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1</a:t>
            </a: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美分；</a:t>
            </a:r>
            <a:r>
              <a:rPr lang="en-US" altLang="zh-CN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5</a:t>
            </a: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美分，</a:t>
            </a:r>
            <a:r>
              <a:rPr lang="en-US" altLang="zh-CN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10</a:t>
            </a: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美分，</a:t>
            </a:r>
            <a:r>
              <a:rPr lang="en-US" altLang="zh-CN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25</a:t>
            </a:r>
            <a:r>
              <a:rPr lang="zh-CN" altLang="en-US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美分，一美元</a:t>
            </a:r>
            <a:endParaRPr lang="en-US" sz="36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Penny 1c;     Nickel 5c,       dime 10c,      quarter 25c,        dollar 100c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美元面值（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1,5,10,20,50,100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美元）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Dollars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(1s, 5s, 10s, 20s, 50s, 100s)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23554" name="Picture 2" descr="Image result for pe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114676"/>
            <a:ext cx="1045308" cy="1019176"/>
          </a:xfrm>
          <a:prstGeom prst="rect">
            <a:avLst/>
          </a:prstGeom>
          <a:noFill/>
        </p:spPr>
      </p:pic>
      <p:pic>
        <p:nvPicPr>
          <p:cNvPr id="23556" name="Picture 4" descr="Image result for nick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088005"/>
            <a:ext cx="1143000" cy="1102995"/>
          </a:xfrm>
          <a:prstGeom prst="rect">
            <a:avLst/>
          </a:prstGeom>
          <a:noFill/>
        </p:spPr>
      </p:pic>
      <p:pic>
        <p:nvPicPr>
          <p:cNvPr id="23562" name="Picture 10" descr="Image result for di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038476"/>
            <a:ext cx="1143000" cy="1136364"/>
          </a:xfrm>
          <a:prstGeom prst="rect">
            <a:avLst/>
          </a:prstGeom>
          <a:noFill/>
        </p:spPr>
      </p:pic>
      <p:pic>
        <p:nvPicPr>
          <p:cNvPr id="23564" name="Picture 12" descr="Image result for quar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743200"/>
            <a:ext cx="1447800" cy="1447800"/>
          </a:xfrm>
          <a:prstGeom prst="rect">
            <a:avLst/>
          </a:prstGeom>
          <a:noFill/>
        </p:spPr>
      </p:pic>
      <p:pic>
        <p:nvPicPr>
          <p:cNvPr id="23568" name="Picture 16" descr="Related imag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509039" y="3625561"/>
            <a:ext cx="1688525" cy="2971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宗教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524000"/>
            <a:ext cx="8991600" cy="449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你可以在美国找到世界上任何一种宗教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Every religion in the world is found in America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你拥有信仰自由，不受政府干涉。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You have freedom to worship without government interference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美国是由基督徒建立的，但已经不是“基督教国家”</a:t>
            </a:r>
            <a:endParaRPr lang="en-US" sz="28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America was founded by Christians but is not a “Christian country”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去教会是体验和了解美国的一部分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Visiting churches is part of the American experience </a:t>
            </a: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2770" name="Picture 2" descr="Image result for chu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513" y="1371600"/>
            <a:ext cx="2635487" cy="1752600"/>
          </a:xfrm>
          <a:prstGeom prst="rect">
            <a:avLst/>
          </a:prstGeom>
          <a:noFill/>
        </p:spPr>
      </p:pic>
      <p:pic>
        <p:nvPicPr>
          <p:cNvPr id="32772" name="Picture 4" descr="Image result for chur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448530"/>
            <a:ext cx="1905000" cy="166391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RELIGON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HOME LIFE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066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家庭生活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00200"/>
            <a:ext cx="8991600" cy="449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询问你能做些什么家务。一定要做家务！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Ask what chores you can do. DO CHORES!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大部分人家都不用脱鞋进屋（先询问）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Shoes stay on in most houses (ask)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尊重家里的长辈。不要顶嘴。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Treat adults with respect. Don’t talk 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保持房间清洁</a:t>
            </a:r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Keep your spaces clean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  <p:pic>
        <p:nvPicPr>
          <p:cNvPr id="28674" name="Picture 2" descr="Image result for asian gir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227074"/>
            <a:ext cx="3166837" cy="2945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24000"/>
            <a:ext cx="8991600" cy="449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美国法律健全且执法严格。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Laws are many and strictly enforced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“爸爸也不能捞你出来。”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“Daddy can’t get you out of this one”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不知法不能成为违法的借口。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Ignorance of a law is not an excuse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了解法律！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Learn the laws!</a:t>
            </a:r>
          </a:p>
        </p:txBody>
      </p:sp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LAWS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9906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法律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Picture 2" descr="Image result for police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057400"/>
            <a:ext cx="2388543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WARNINGS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066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警告</a:t>
            </a:r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00200"/>
            <a:ext cx="8991600" cy="449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了解何地，何时能在外行走。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Know where and when you can walk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总要留意你周围的环境。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Always be aware of your surroundings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交友要谨慎明智。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Chose your friends wisely.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不要受骗上当。</a:t>
            </a: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Don’t get scammed.</a:t>
            </a:r>
          </a:p>
        </p:txBody>
      </p:sp>
      <p:pic>
        <p:nvPicPr>
          <p:cNvPr id="26628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09800"/>
            <a:ext cx="3962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group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381000"/>
            <a:ext cx="915899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小组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295400"/>
            <a:ext cx="8763000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你最希望到访美国什么地方？</a:t>
            </a:r>
            <a:endParaRPr lang="en-US" sz="48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(Where would you like to visit most in America?)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美国有什么方面让你害怕？</a:t>
            </a:r>
            <a:endParaRPr lang="en-US" sz="48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(What fears do you have about America?)</a:t>
            </a: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你希望住在美国什么地方？</a:t>
            </a:r>
            <a:endParaRPr lang="en-US" sz="48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(Where would you ever want to live in America?)</a:t>
            </a:r>
            <a:endParaRPr lang="en-US" altLang="zh-CN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什么方面可能是你最难适应的？</a:t>
            </a:r>
            <a:endParaRPr lang="en-US" sz="48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(What would be your hardest adjustment?)</a:t>
            </a:r>
          </a:p>
          <a:p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bad mann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4572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MANNERS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12192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 smtClean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礼仪</a:t>
            </a:r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 </a:t>
            </a:r>
            <a:endParaRPr lang="en-US" sz="8000" b="1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BODY NOISES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 descr="Image result for cartoon, f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010470"/>
            <a:ext cx="3810000" cy="3926160"/>
          </a:xfrm>
          <a:prstGeom prst="rect">
            <a:avLst/>
          </a:prstGeom>
          <a:noFill/>
        </p:spPr>
      </p:pic>
      <p:pic>
        <p:nvPicPr>
          <p:cNvPr id="43012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3515490" cy="5181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381000"/>
            <a:ext cx="845820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身体的各种响声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Image result for cartoon, toi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676400"/>
            <a:ext cx="4381500" cy="471853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BATHROOM MANNERS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381000"/>
            <a:ext cx="548640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洗手间礼仪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85800"/>
            <a:ext cx="8763000" cy="495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厕后洗手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(wash your hands)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清洁坐垫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(wipe the seat)</a:t>
            </a: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将坐垫放下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(put the seat down)</a:t>
            </a:r>
            <a:endParaRPr lang="en-US" sz="32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对准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(aim)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留意时间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(be aware of time)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保持清洁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</a:t>
            </a:r>
            <a:r>
              <a:rPr lang="en-US" altLang="zh-CN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keep it clean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age result for statue of Liber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0515"/>
            <a:ext cx="9144000" cy="505691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What is this statue called?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这座雕塑叫什么？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048000"/>
            <a:ext cx="35052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自由女神像</a:t>
            </a:r>
            <a:endParaRPr lang="en-US" sz="44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Statue of Liberty</a:t>
            </a:r>
          </a:p>
          <a:p>
            <a:pPr lvl="1"/>
            <a:endParaRPr lang="en-US" sz="2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324600"/>
            <a:ext cx="9158990" cy="5333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TABLE MANNERS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04800"/>
            <a:ext cx="9144000" cy="838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餐桌礼仪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81000"/>
            <a:ext cx="87630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143000"/>
            <a:ext cx="87630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坐直，脚放在地上。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(Sit up. Feet on the floor)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饭桌上不要看手机！！！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 PHONES AT THE TABLE!!!)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感谢厨师和服务者。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	(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Thank the cook and servers)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等着</a:t>
            </a:r>
            <a:r>
              <a:rPr lang="en-US" altLang="zh-CN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. </a:t>
            </a:r>
            <a:r>
              <a:rPr lang="zh-CN" altLang="en-US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有些家庭会餐前祷告</a:t>
            </a:r>
            <a:r>
              <a:rPr lang="en-US" altLang="zh-CN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. </a:t>
            </a:r>
            <a:r>
              <a:rPr lang="zh-CN" altLang="en-US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让其他人优先。</a:t>
            </a:r>
            <a:endParaRPr lang="en-US" sz="28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(Wait. Some families pray first. Let them start)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嘴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里有食物时不说话；</a:t>
            </a:r>
            <a:r>
              <a:rPr lang="zh-CN" altLang="en-US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不要大声啜喝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Don’t talk with food in your mouth; NO slurping)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不要伸手抓远处的物品</a:t>
            </a:r>
            <a:r>
              <a:rPr lang="en-US" altLang="zh-CN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请别人递过来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	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(Don’t reach for items. Ask people to pass them)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6626" name="Picture 2" descr="Asian Guy Eating Noodles GIFs | Teno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685800"/>
            <a:ext cx="2095500" cy="292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Picture 4" descr="You're So Funny Emoticons for Facebook, Email &amp; SMS | Emoticonos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304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GREETINGS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0410" y="381000"/>
            <a:ext cx="572999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问候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524000"/>
            <a:ext cx="8763000" cy="411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握手用力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(firm handshake)</a:t>
            </a:r>
          </a:p>
          <a:p>
            <a:pPr lvl="1"/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偶尔可能拥抱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(expect occasional hugs)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微笑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(smile)</a:t>
            </a:r>
          </a:p>
          <a:p>
            <a:pPr lvl="1"/>
            <a:endParaRPr lang="en-US" sz="12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报上姓名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(give your name)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Image result for smiling t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19600" y="838200"/>
            <a:ext cx="4781550" cy="5314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THESE PHRASES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381000"/>
            <a:ext cx="915899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请使用这些短语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676400"/>
            <a:ext cx="8763000" cy="411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请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(please)</a:t>
            </a:r>
          </a:p>
          <a:p>
            <a:pPr lvl="1"/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谢谢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(thank you)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不客气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(you’re welcome)</a:t>
            </a:r>
          </a:p>
          <a:p>
            <a:pPr lvl="1"/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抱歉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(excuse me)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1506" name="Picture 2" descr="Related imag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866900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BAD HABITS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8600"/>
            <a:ext cx="9144000" cy="914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不良习惯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95400"/>
            <a:ext cx="8763000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不要插队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(no cutting in line)</a:t>
            </a:r>
          </a:p>
          <a:p>
            <a:pPr lvl="1"/>
            <a:endParaRPr lang="en-US" sz="10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不要吐痰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(no spitting)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不要挖鼻子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(don’t pick your nose)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65455" indent="-465455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在电影院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=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不说话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发信息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发噪音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,                       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丢垃圾在地上，等等</a:t>
            </a:r>
            <a:r>
              <a:rPr lang="en-US" altLang="zh-CN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.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(in the theatre = </a:t>
            </a:r>
            <a:r>
              <a:rPr lang="en-US" sz="2400" b="1" i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talking, texting, noise, trash on floor, etc.)   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7410" name="Picture 2" descr="Image result for sp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362200"/>
            <a:ext cx="1524000" cy="1524000"/>
          </a:xfrm>
          <a:prstGeom prst="rect">
            <a:avLst/>
          </a:prstGeom>
          <a:noFill/>
        </p:spPr>
      </p:pic>
      <p:pic>
        <p:nvPicPr>
          <p:cNvPr id="20482" name="Picture 2" descr="Related imag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95400"/>
            <a:ext cx="4419600" cy="3049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GOOD HABITS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228600"/>
            <a:ext cx="649199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好习惯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600200"/>
            <a:ext cx="9067800" cy="449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不要插话。等候。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(Don’t interrupt. Wait)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为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他人开门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(open doors for others)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长者和妇女优先，给他们让座。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marL="0"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(elders and women are first in lines; give them your seat)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进门之前总要先敲门，许可后再进去。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(Always knock before entering. Wait for permission.)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咳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嗽和喷嚏时捂住口鼻。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(Cover your mouth and nose when you cough or sneeze)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388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4946" y="228600"/>
            <a:ext cx="3452473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45704"/>
            <a:ext cx="4648200" cy="485029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PHONE MANNERS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381000"/>
            <a:ext cx="915899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电话礼仪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752600"/>
            <a:ext cx="7391400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跟人交谈时，将电话放下。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(put your phone down when talking to others)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轻声接电话；限制电话使用。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(Talk quietly; limit your phone use)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你周围的人不希望听到                                  </a:t>
            </a:r>
            <a:r>
              <a:rPr lang="en-US" altLang="zh-CN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	</a:t>
            </a:r>
            <a:r>
              <a:rPr lang="zh-CN" altLang="en-US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你们的对话。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(people around you don’t want to                                                     	hear your conversations)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say no ev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824287"/>
            <a:ext cx="3429000" cy="2500313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WHEN TO KEEP YOUR MOUTH SHUT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381000"/>
            <a:ext cx="915899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知道何时不说话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447800"/>
            <a:ext cx="8763000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不要负面评论别人的外表。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(DO NOT comment on other's physical appearance negatively)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不要爆粗口，哪怕别人脏话连连。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(DO NOT use foul language no matter how much others do)</a:t>
            </a:r>
            <a:r>
              <a:rPr lang="en-U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不要取笑别人。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(DO NOT make fun of others)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不要当众讨论政治和宗教。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(DO NOT  </a:t>
            </a:r>
            <a:r>
              <a:rPr lang="en-US" altLang="zh-CN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talk about politics or religion</a:t>
            </a:r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  <a:endParaRPr lang="en-US" altLang="zh-CN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不要询问别人的年龄和体重。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(DO NOT ask other’s age and weight)</a:t>
            </a:r>
          </a:p>
          <a:p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/>
            <a:endParaRPr lang="en-US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92750"/>
            <a:ext cx="5410200" cy="550325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FEW REMINDERS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990600"/>
            <a:ext cx="41148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几个提醒事项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asian teen drin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76400"/>
            <a:ext cx="6781800" cy="450142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DRINKING ALCOHOL UNTIL AGE 21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381000"/>
            <a:ext cx="915899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合法喝酒年龄是二十一岁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600200" y="1524000"/>
            <a:ext cx="7010400" cy="4673601"/>
          </a:xfrm>
          <a:prstGeom prst="rect">
            <a:avLst/>
          </a:prstGeom>
          <a:noFill/>
        </p:spPr>
      </p:pic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926123"/>
            <a:ext cx="5334000" cy="570327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DON’T  BLOCK  AISLES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533400"/>
            <a:ext cx="839699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不要堵住过道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uperhero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52106" cy="504080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Which Superhero is named after the country?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哪位超级英雄是以国家命名的？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KEEP YOUR PHONE ON SILENCE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09600"/>
            <a:ext cx="4282190" cy="441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将电话调至静音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8" name="Picture 8" descr="Image result for loud iph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838200"/>
            <a:ext cx="5257800" cy="5257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asian angry teen 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1447801"/>
            <a:ext cx="7004957" cy="50292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ASK PERMISSION TO USE OTHER’S THINGS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381000"/>
            <a:ext cx="915899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用别人东西之前先获得允许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DON’T BE LOUD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381000"/>
            <a:ext cx="915899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不要将音响放得太大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 result for plug your 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01238"/>
            <a:ext cx="6248400" cy="4494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BE ON TIME OR EARLY. NEVER LATE.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381000"/>
            <a:ext cx="4419600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赶早不赶晚，绝不要迟到。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asian woman run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599"/>
            <a:ext cx="4419600" cy="5899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roup of  asian te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4151"/>
            <a:ext cx="9144000" cy="554126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HAVE FUN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90" y="499672"/>
            <a:ext cx="9158990" cy="125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享受你的留学生活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90" y="0"/>
            <a:ext cx="915899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19800"/>
            <a:ext cx="9158990" cy="8381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91200"/>
            <a:ext cx="3048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asking ques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9711"/>
            <a:ext cx="9144000" cy="5349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superhero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52106" cy="504080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Which Superhero is named after the country?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哪位超级英雄是以国家命名的？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Callout 5"/>
          <p:cNvSpPr/>
          <p:nvPr/>
        </p:nvSpPr>
        <p:spPr>
          <a:xfrm>
            <a:off x="4724400" y="3352800"/>
            <a:ext cx="3733800" cy="13716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7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zh-CN" altLang="en-US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美国队长</a:t>
            </a:r>
            <a:endParaRPr lang="en-US" sz="4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Captain America </a:t>
            </a:r>
          </a:p>
          <a:p>
            <a:pPr lvl="1"/>
            <a:endParaRPr lang="en-US" sz="2400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8" name="Picture 12" descr="Image result for captain ame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24384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6024" name="Picture 8" descr="Image result for donald tr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295400"/>
            <a:ext cx="2294709" cy="22947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-14990" y="0"/>
            <a:ext cx="915899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9158990" cy="761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Which one was NOT a US President?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58990" cy="685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哪位不是美国总统？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20" name="Picture 4" descr="Image result for abraham lincol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95400"/>
            <a:ext cx="23622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6022" name="Picture 6" descr="Image result for george washingt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295400"/>
            <a:ext cx="2362200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6026" name="Picture 10" descr="Related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505200"/>
            <a:ext cx="2362199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3494</Words>
  <Application>Microsoft Office PowerPoint</Application>
  <PresentationFormat>On-screen Show (4:3)</PresentationFormat>
  <Paragraphs>639</Paragraphs>
  <Slides>75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TO  AMERICA</dc:title>
  <dc:creator>johnnie achord</dc:creator>
  <cp:lastModifiedBy>John</cp:lastModifiedBy>
  <cp:revision>186</cp:revision>
  <dcterms:created xsi:type="dcterms:W3CDTF">2018-05-21T23:43:00Z</dcterms:created>
  <dcterms:modified xsi:type="dcterms:W3CDTF">2020-05-01T18:39:40Z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