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F143-52BD-4FED-B170-763507210CC6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DC72-C689-40BE-B3A4-CE0D883CB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F143-52BD-4FED-B170-763507210CC6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DC72-C689-40BE-B3A4-CE0D883CB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F143-52BD-4FED-B170-763507210CC6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DC72-C689-40BE-B3A4-CE0D883CB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F143-52BD-4FED-B170-763507210CC6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DC72-C689-40BE-B3A4-CE0D883CB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F143-52BD-4FED-B170-763507210CC6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DC72-C689-40BE-B3A4-CE0D883CB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F143-52BD-4FED-B170-763507210CC6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DC72-C689-40BE-B3A4-CE0D883CB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F143-52BD-4FED-B170-763507210CC6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DC72-C689-40BE-B3A4-CE0D883CB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F143-52BD-4FED-B170-763507210CC6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DC72-C689-40BE-B3A4-CE0D883CB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F143-52BD-4FED-B170-763507210CC6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DC72-C689-40BE-B3A4-CE0D883CB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F143-52BD-4FED-B170-763507210CC6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DC72-C689-40BE-B3A4-CE0D883CB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F143-52BD-4FED-B170-763507210CC6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DC72-C689-40BE-B3A4-CE0D883CB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AF143-52BD-4FED-B170-763507210CC6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6DC72-C689-40BE-B3A4-CE0D883CB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equently-asked-questions-head-question-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1" y="0"/>
            <a:ext cx="4953000" cy="6234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3886200" cy="5715000"/>
          </a:xfrm>
          <a:prstGeom prst="wedgeRoundRectCallout">
            <a:avLst>
              <a:gd name="adj1" fmla="val 81179"/>
              <a:gd name="adj2" fmla="val -946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为什么我问的每个圣经问题都会得到多种不同的答案？</a:t>
            </a:r>
            <a:r>
              <a:rPr lang="en-US" altLang="zh-CN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/>
            </a:r>
            <a:br>
              <a:rPr lang="en-US" altLang="zh-CN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</a:br>
            <a:r>
              <a:rPr lang="en-US" sz="9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/>
            </a:r>
            <a:br>
              <a:rPr lang="en-US" sz="9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</a:br>
            <a:r>
              <a:rPr lang="zh-CN" alt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既然圣经是容易明白的，为什么他们观点不一致呢？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Why do I get such a variety of different answers to each Bible question I ask?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Why don’t they all agree if the Bible is so easy to understand?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BLINDERS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33400"/>
            <a:ext cx="4572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7526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3622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60198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4102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4800600"/>
            <a:ext cx="4572000" cy="5334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41910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35814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29718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533400"/>
            <a:ext cx="4038600" cy="6019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29200" y="609600"/>
            <a:ext cx="3886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有时我们以自己的文化，语言和情景来解释经文，而不是将之还原到最初的语言和意思。</a:t>
            </a:r>
            <a:endParaRPr lang="en-US" sz="36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(Sometimes we interpret Scripture in light of our culture, language and situation instead of the original meaning and language.)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57200"/>
            <a:ext cx="4495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1F5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骄傲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066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懒惰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17158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愚忠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2286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情感倾向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2895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固执己见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" y="3505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断章取意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4114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不良释经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4724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8. </a:t>
            </a:r>
            <a:r>
              <a:rPr lang="zh-CN" altLang="en-US" sz="3600" b="1" dirty="0" smtClean="0"/>
              <a:t>文化盲区</a:t>
            </a:r>
            <a:r>
              <a:rPr lang="en-US" sz="3600" b="1" dirty="0" smtClean="0"/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" y="5257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600" y="5943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pic>
        <p:nvPicPr>
          <p:cNvPr id="38914" name="Picture 2" descr="http://sarahpalintruthsquad.files.wordpress.com/2008/09/bible-american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572000"/>
            <a:ext cx="2819400" cy="1870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 and DOUBT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33400"/>
            <a:ext cx="4572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7526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3622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60198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410200"/>
            <a:ext cx="4572000" cy="5334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48006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41910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35814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29718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533400"/>
            <a:ext cx="4038600" cy="6019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05400" y="609600"/>
            <a:ext cx="388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有时我们认为表面上的矛盾就是真矛盾。害怕科学上的新发现，不愿接受它们。</a:t>
            </a:r>
            <a:endParaRPr lang="en-US" sz="40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(Sometimes we assume that apparent contradictions are real contradictions. </a:t>
            </a:r>
          </a:p>
          <a:p>
            <a:pPr algn="ctr"/>
            <a:r>
              <a:rPr lang="en-US" sz="1600" dirty="0" smtClean="0"/>
              <a:t>We fear scientific breakthroughs rather</a:t>
            </a:r>
          </a:p>
          <a:p>
            <a:pPr algn="ctr"/>
            <a:r>
              <a:rPr lang="en-US" sz="1600" dirty="0" smtClean="0"/>
              <a:t> than embrace them.)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57200"/>
            <a:ext cx="4495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1F5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骄傲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066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懒惰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17158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愚忠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2286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情感倾向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2895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固执己见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" y="3505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断章取意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4114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不良释经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4724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文化盲区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" y="5334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9. </a:t>
            </a:r>
            <a:r>
              <a:rPr lang="zh-CN" altLang="en-US" sz="3600" b="1" dirty="0" smtClean="0"/>
              <a:t>畏惧和怀疑</a:t>
            </a:r>
            <a:endParaRPr lang="en-US" sz="3600" b="1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228600" y="5943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pic>
        <p:nvPicPr>
          <p:cNvPr id="39938" name="Picture 2" descr="http://science.discovery.com/top-ten/2009/science-mistakes/images/6-bible-sci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8764" y="5029200"/>
            <a:ext cx="2294735" cy="1451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GROWTH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33400"/>
            <a:ext cx="4572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7526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3622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6019800"/>
            <a:ext cx="4572000" cy="5334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4102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48006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41910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35814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29718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533400"/>
            <a:ext cx="4038600" cy="6019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609600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有时我们想明白的教义超过了我们目前的成熟度。</a:t>
            </a:r>
            <a:endParaRPr lang="en-US" altLang="zh-CN" sz="40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(Sometimes we want to understand doctrines beyond our maturity level.)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57200"/>
            <a:ext cx="4495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1F5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骄傲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066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懒惰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17158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愚忠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2286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情感倾向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2895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固执己见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" y="3505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断章取意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4114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不良释经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4724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文化盲区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" y="5334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畏惧和怀疑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5943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10</a:t>
            </a:r>
            <a:r>
              <a:rPr lang="en-US" sz="3400" b="1" dirty="0" smtClean="0"/>
              <a:t>. </a:t>
            </a:r>
            <a:r>
              <a:rPr lang="zh-CN" altLang="en-US" sz="3400" b="1" dirty="0" smtClean="0"/>
              <a:t>成长局限</a:t>
            </a:r>
            <a:endParaRPr lang="en-US" sz="3400" b="1" dirty="0" smtClean="0"/>
          </a:p>
        </p:txBody>
      </p:sp>
      <p:pic>
        <p:nvPicPr>
          <p:cNvPr id="40962" name="Picture 2" descr="http://www.rumc.com/files/CommonShared/images/children/baby-with-book-low-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886200"/>
            <a:ext cx="3048000" cy="2526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Reasons We Get Wrong Answers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33400"/>
            <a:ext cx="4572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7526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3622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60198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4102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48006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41910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35814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29718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533400"/>
            <a:ext cx="4038600" cy="6019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457200"/>
            <a:ext cx="4495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骄傲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066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懒惰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17158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愚忠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2286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情感倾向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2895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固执己见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" y="3505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断章取意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4114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不良释经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4724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文化盲区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" y="5334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畏惧和怀疑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59436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成长局限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8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533400"/>
            <a:ext cx="4004891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Flowchart: Stored Data 29"/>
          <p:cNvSpPr/>
          <p:nvPr/>
        </p:nvSpPr>
        <p:spPr>
          <a:xfrm rot="5400000">
            <a:off x="5867400" y="-228600"/>
            <a:ext cx="2209800" cy="3886200"/>
          </a:xfrm>
          <a:prstGeom prst="flowChartOnlineStorage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那我如何获得</a:t>
            </a:r>
            <a:r>
              <a:rPr lang="zh-CN" alt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正确的答案</a:t>
            </a:r>
            <a:r>
              <a:rPr lang="zh-CN" altLang="en-US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呢</a:t>
            </a:r>
            <a:r>
              <a:rPr lang="zh-CN" alt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？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(So how do I get the RIGHT ANSWER?)</a:t>
            </a:r>
          </a:p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B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B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B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B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B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B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B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B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B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B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5562600"/>
          </a:xfr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altLang="zh-CN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altLang="zh-CN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zh-CN" alt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十大</a:t>
            </a:r>
            <a:r>
              <a:rPr lang="en-US" altLang="zh-CN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altLang="zh-CN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zh-CN" alt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获得正确答案</a:t>
            </a:r>
            <a:r>
              <a:rPr lang="en-US" altLang="zh-CN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altLang="zh-CN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zh-CN" alt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的原因</a:t>
            </a:r>
            <a:endParaRPr 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http://resources.toolwi.com/resource/preview:2/c9572a8b99317eaf992681eb1c07409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04800"/>
            <a:ext cx="22860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Top 10 Reasons We Get RIGHT Answers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33400"/>
            <a:ext cx="45720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7526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3622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60198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4102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48006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41910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35814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29718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533400"/>
            <a:ext cx="4038600" cy="6019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76800" y="609600"/>
            <a:ext cx="396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要认识到你的认知可能不完整。祈求神挪去骄傲和罪。</a:t>
            </a:r>
            <a:endParaRPr lang="en-US" sz="4000" b="1" dirty="0" smtClean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(Realize that your knowledge may be incomplete.  Ask God to remove pride</a:t>
            </a:r>
          </a:p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sin as you study)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57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</a:t>
            </a:r>
            <a:r>
              <a:rPr lang="zh-CN" altLang="en-US" sz="3600" b="1" dirty="0" smtClean="0"/>
              <a:t>谦卑</a:t>
            </a:r>
            <a:endParaRPr lang="en-US" sz="3600" b="1" dirty="0"/>
          </a:p>
        </p:txBody>
      </p:sp>
      <p:pic>
        <p:nvPicPr>
          <p:cNvPr id="61444" name="Picture 4" descr="http://www.menaianglican.org/media/pages_media_files/files/pray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343400"/>
            <a:ext cx="2438400" cy="2050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33400"/>
            <a:ext cx="4572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4572000" cy="5334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7526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3622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60198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4102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48006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41910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35814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29718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533400"/>
            <a:ext cx="4038600" cy="6019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29200" y="609600"/>
            <a:ext cx="388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“竭力钻研，</a:t>
            </a:r>
            <a:endParaRPr lang="en-US" altLang="zh-CN" sz="4000" b="1" dirty="0" smtClean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  <a:p>
            <a:pPr algn="ctr"/>
            <a:r>
              <a:rPr lang="zh-CN" alt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得蒙神的认可，做无愧的工人，按着正义分解神的道。”</a:t>
            </a:r>
            <a:endParaRPr lang="en-US" sz="4000" b="1" dirty="0" smtClean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“Study to show yourself approved to God; </a:t>
            </a:r>
          </a:p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workman who doesn’t need to be ashamed; rightly dividing the  Word of Truth.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57200"/>
            <a:ext cx="4495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谦卑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0668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</a:t>
            </a:r>
            <a:r>
              <a:rPr lang="zh-CN" altLang="en-US" sz="3600" b="1" dirty="0" smtClean="0"/>
              <a:t>钻研神的道</a:t>
            </a:r>
            <a:endParaRPr lang="en-US" sz="3600" b="1" dirty="0" smtClean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THE WORD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 descr="7-bible-stu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4724400"/>
            <a:ext cx="2057400" cy="1626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33400"/>
            <a:ext cx="4572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752600"/>
            <a:ext cx="4572000" cy="5334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3622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60198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4102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48006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41910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35814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29718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533400"/>
            <a:ext cx="4038600" cy="6019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29200" y="609600"/>
            <a:ext cx="3886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将你的忠诚聚焦在圣经已启示的真理上</a:t>
            </a:r>
            <a:r>
              <a:rPr lang="en-US" altLang="zh-CN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, </a:t>
            </a:r>
            <a:r>
              <a:rPr lang="zh-CN" alt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而不是你的宗派或导师如何相信。</a:t>
            </a:r>
            <a:endParaRPr lang="en-US" sz="4000" b="1" dirty="0" smtClean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  <a:p>
            <a:pPr algn="ctr"/>
            <a:r>
              <a:rPr lang="en-US" sz="1600" dirty="0" smtClean="0"/>
              <a:t>(Focus your devotion on TRUTH as revealed in the Bible;  NOT on what your denomination or mentors believe. 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57200"/>
            <a:ext cx="4495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谦卑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066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钻研神的道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7158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3. </a:t>
            </a:r>
            <a:r>
              <a:rPr lang="zh-CN" altLang="en-US" sz="3600" b="1" dirty="0" smtClean="0"/>
              <a:t>忠于真理</a:t>
            </a:r>
            <a:endParaRPr lang="en-US" sz="3400" b="1" dirty="0" smtClean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DEVOTION TO TRUTH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1" descr="3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4724400"/>
            <a:ext cx="2209800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33400"/>
            <a:ext cx="4572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7526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362200"/>
            <a:ext cx="4572000" cy="5334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60198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4102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48006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41910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35814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29718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533400"/>
            <a:ext cx="4038600" cy="6019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29200" y="609600"/>
            <a:ext cx="3886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接受圣经里神启示的祂自己，而不是你感觉祂该怎样或你认为他该如何。</a:t>
            </a:r>
            <a:endParaRPr lang="en-US" sz="4000" b="1" dirty="0" smtClean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  <a:p>
            <a:pPr algn="ctr"/>
            <a:r>
              <a:rPr lang="en-US" sz="1600" dirty="0" smtClean="0"/>
              <a:t>(Accept God for who He is as revealed</a:t>
            </a:r>
          </a:p>
          <a:p>
            <a:pPr algn="ctr"/>
            <a:r>
              <a:rPr lang="en-US" sz="1600" dirty="0" smtClean="0"/>
              <a:t> in Scripture;  NOT as you feel He should be or how you think He should act. 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57200"/>
            <a:ext cx="4495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谦卑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066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钻研神的道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7158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忠于真理</a:t>
            </a:r>
            <a:endParaRPr lang="en-US" sz="3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2286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4. </a:t>
            </a:r>
            <a:r>
              <a:rPr lang="zh-CN" altLang="en-US" sz="3600" b="1" dirty="0" smtClean="0"/>
              <a:t>让神做神</a:t>
            </a:r>
            <a:endParaRPr lang="en-US" sz="3600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228600" y="2895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" y="3505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4038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4724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" y="5257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600" y="5943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GOD BE GOD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29" descr="2597738850_0b6e1c62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4572000"/>
            <a:ext cx="2590369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33400"/>
            <a:ext cx="4572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7526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3622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60198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4102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48006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41910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35814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2971800"/>
            <a:ext cx="4572000" cy="5334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533400"/>
            <a:ext cx="4038600" cy="6019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05400" y="609600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确保将观点与事实分开。有自己的观点是可以的，但要意识并承认你可能错了。</a:t>
            </a:r>
            <a:endParaRPr lang="en-US" sz="1600" dirty="0" smtClean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  <a:p>
            <a:pPr algn="ctr"/>
            <a:r>
              <a:rPr lang="en-US" sz="1600" dirty="0" smtClean="0"/>
              <a:t>(Make sure you separate opinions from fact. It is okay to have an opinion but realize and admit that you may be wrong.)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57200"/>
            <a:ext cx="4495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谦卑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066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钻研神的道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7158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忠于真理</a:t>
            </a:r>
            <a:endParaRPr lang="en-US" sz="3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2286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让神做神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2895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5. </a:t>
            </a:r>
            <a:r>
              <a:rPr lang="zh-CN" altLang="en-US" sz="3600" b="1" dirty="0" smtClean="0"/>
              <a:t>“我的观点是</a:t>
            </a:r>
            <a:r>
              <a:rPr lang="en-US" altLang="zh-CN" sz="3600" b="1" dirty="0" smtClean="0"/>
              <a:t>…</a:t>
            </a:r>
            <a:r>
              <a:rPr lang="zh-CN" altLang="en-US" sz="3600" b="1" dirty="0" smtClean="0"/>
              <a:t>”</a:t>
            </a:r>
            <a:endParaRPr lang="en-US" sz="3600" b="1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228600" y="3505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4038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4724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" y="5257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600" y="5943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“MY OPINION IS…”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46" name="Picture 2" descr="http://i.telegraph.co.uk/telegraph/multimedia/archive/01132/opinion-graphics-2_113270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5126354"/>
            <a:ext cx="1981200" cy="1297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5638800"/>
          </a:xfr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zh-CN" alt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十大</a:t>
            </a: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zh-CN" alt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得到错误答案</a:t>
            </a: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zh-CN" alt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的原因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http://resources.toolwi.com/resource/preview:2/c9572a8b99317eaf992681eb1c07409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57200"/>
            <a:ext cx="2628900" cy="2628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Top 10 Reasons We Get Wrong Answers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33400"/>
            <a:ext cx="4572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7526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3622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60198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4102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48006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41910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3581400"/>
            <a:ext cx="4572000" cy="5334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29718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76800" y="381000"/>
            <a:ext cx="4038600" cy="6019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53000" y="609600"/>
            <a:ext cx="396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所有的经文都有上下文。问谁写的？写给谁？何时？为什么？哪里？正确答案总能在上下文里找到。</a:t>
            </a:r>
            <a:endParaRPr lang="en-US" sz="3600" b="1" dirty="0" smtClean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(All verses have a context. Ask who wrote it? To whom? When? Why? Where? The truth is always found in context.)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57200"/>
            <a:ext cx="4495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谦卑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066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钻研神的道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7158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忠于真理</a:t>
            </a:r>
            <a:endParaRPr lang="en-US" sz="3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2286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让神做神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2895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“我的观点是</a:t>
            </a:r>
            <a:r>
              <a:rPr lang="en-US" altLang="zh-C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3505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6. </a:t>
            </a:r>
            <a:r>
              <a:rPr lang="zh-CN" altLang="en-US" sz="3600" b="1" dirty="0" smtClean="0"/>
              <a:t>保持上下文</a:t>
            </a:r>
            <a:endParaRPr lang="en-US" sz="3400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28600" y="4038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4724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" y="5257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600" y="5943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IT IN CONTEXT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29" descr="FAQ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51816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33400"/>
            <a:ext cx="4572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7526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3622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60198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4102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48006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4191000"/>
            <a:ext cx="4572000" cy="5334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35814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29718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533400"/>
            <a:ext cx="4038600" cy="6019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53000" y="609600"/>
            <a:ext cx="3962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只有正确的释经才能带来正确的应用。决不在没有释经的情况下就应用某节经文。</a:t>
            </a:r>
            <a:endParaRPr lang="en-US" sz="4400" b="1" dirty="0" smtClean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  <a:p>
            <a:r>
              <a:rPr lang="en-US" sz="1600" dirty="0" smtClean="0"/>
              <a:t>(Only a true interpretation can lead to a true application. Never apply a verse without first interpreting it.)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57200"/>
            <a:ext cx="4495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谦卑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066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钻研神的道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7158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忠于真理</a:t>
            </a:r>
            <a:endParaRPr lang="en-US" sz="3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2286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让神做神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2895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“我的观点是</a:t>
            </a:r>
            <a:r>
              <a:rPr lang="en-US" altLang="zh-C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3505200"/>
            <a:ext cx="4876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保持上下文</a:t>
            </a:r>
            <a:endParaRPr lang="en-US" sz="3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400" dirty="0" smtClean="0">
              <a:solidFill>
                <a:srgbClr val="F1F5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41148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7. </a:t>
            </a:r>
            <a:r>
              <a:rPr lang="zh-CN" altLang="en-US" sz="3600" b="1" dirty="0" smtClean="0"/>
              <a:t>首先释经</a:t>
            </a:r>
            <a:endParaRPr lang="en-US" sz="3600" b="1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228600" y="4724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" y="5257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600" y="5943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 FIRST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298" name="Picture 2" descr="http://trinitypastor.files.wordpress.com/2008/11/bi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334000"/>
            <a:ext cx="1393581" cy="1070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33400"/>
            <a:ext cx="4572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7526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3622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60198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4102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4800600"/>
            <a:ext cx="4572000" cy="5334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41910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35814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29718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533400"/>
            <a:ext cx="4038600" cy="6019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29200" y="609600"/>
            <a:ext cx="388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总是根据原始的文化，语言和情形，而非你的国情和文化背景去释经。</a:t>
            </a:r>
            <a:endParaRPr lang="en-US" sz="4000" b="1" dirty="0" smtClean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(Always interpret Scripture in light of the original culture, language and situation instead of your national background.)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57200"/>
            <a:ext cx="4495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谦卑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066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钻研神的道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7158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忠于真理</a:t>
            </a:r>
            <a:endParaRPr lang="en-US" sz="3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2286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让神做神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2895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“我的观点是</a:t>
            </a:r>
            <a:r>
              <a:rPr lang="en-US" altLang="zh-C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35052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zh-CN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保持上下文</a:t>
            </a:r>
            <a:endParaRPr lang="en-US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4114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首先释经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4724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8. </a:t>
            </a:r>
            <a:r>
              <a:rPr lang="zh-CN" altLang="en-US" sz="3600" b="1" dirty="0" smtClean="0"/>
              <a:t>原始背景</a:t>
            </a:r>
            <a:endParaRPr lang="en-US" sz="3600" b="1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228600" y="5257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600" y="5943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FOR THE ORIGINAL SETTING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274" name="Picture 2" descr="http://www.wga.hu/art/c/celesti/davidz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800600"/>
            <a:ext cx="2362200" cy="1594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socialneuroscience.files.wordpress.com/2009/05/evolution-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057649"/>
            <a:ext cx="3933825" cy="295275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533400"/>
            <a:ext cx="4572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7526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3622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60198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410200"/>
            <a:ext cx="4572000" cy="5334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48006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41910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35814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29718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29200" y="609600"/>
            <a:ext cx="3886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真正的科学总是最后支持圣经里的真理。不存在矛盾，勇敢地寻求答案吧。</a:t>
            </a:r>
            <a:endParaRPr lang="en-US" sz="4000" b="1" dirty="0" smtClean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  <a:p>
            <a:pPr algn="ctr"/>
            <a:r>
              <a:rPr lang="en-US" sz="1600" dirty="0" smtClean="0"/>
              <a:t>True science will always eventually support the truths found in Scripture. There are NO contradictions; just look for the answer.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57200"/>
            <a:ext cx="4495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谦卑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066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钻研神的道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7158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忠于真理</a:t>
            </a:r>
            <a:endParaRPr lang="en-US" sz="3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2286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让神做神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28956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“我的观点是</a:t>
            </a:r>
            <a:r>
              <a:rPr lang="en-US" altLang="zh-C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dirty="0" smtClean="0">
              <a:solidFill>
                <a:srgbClr val="F1F5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35052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zh-CN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保持上下文</a:t>
            </a:r>
            <a:endParaRPr lang="en-US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4114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首先释经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4724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原始背景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5334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9. </a:t>
            </a:r>
            <a:r>
              <a:rPr lang="zh-CN" altLang="en-US" sz="3600" b="1" dirty="0" smtClean="0"/>
              <a:t>真理就是真理</a:t>
            </a:r>
            <a:endParaRPr lang="en-US" sz="3600" b="1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228600" y="5943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IS TRUTH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3000" y="533400"/>
            <a:ext cx="4038600" cy="6019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&quot;No&quot; Symbol 29"/>
          <p:cNvSpPr/>
          <p:nvPr/>
        </p:nvSpPr>
        <p:spPr>
          <a:xfrm>
            <a:off x="6858000" y="5257800"/>
            <a:ext cx="457200" cy="457200"/>
          </a:xfrm>
          <a:prstGeom prst="noSmoking">
            <a:avLst>
              <a:gd name="adj" fmla="val 53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&quot;No&quot; Symbol 30"/>
          <p:cNvSpPr/>
          <p:nvPr/>
        </p:nvSpPr>
        <p:spPr>
          <a:xfrm>
            <a:off x="7620000" y="5105400"/>
            <a:ext cx="457200" cy="457200"/>
          </a:xfrm>
          <a:prstGeom prst="noSmoking">
            <a:avLst>
              <a:gd name="adj" fmla="val 53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&quot;No&quot; Symbol 32"/>
          <p:cNvSpPr/>
          <p:nvPr/>
        </p:nvSpPr>
        <p:spPr>
          <a:xfrm>
            <a:off x="5638800" y="5562600"/>
            <a:ext cx="457200" cy="457200"/>
          </a:xfrm>
          <a:prstGeom prst="noSmoking">
            <a:avLst>
              <a:gd name="adj" fmla="val 53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&quot;No&quot; Symbol 33"/>
          <p:cNvSpPr/>
          <p:nvPr/>
        </p:nvSpPr>
        <p:spPr>
          <a:xfrm>
            <a:off x="6248400" y="5410200"/>
            <a:ext cx="457200" cy="457200"/>
          </a:xfrm>
          <a:prstGeom prst="noSmoking">
            <a:avLst>
              <a:gd name="adj" fmla="val 53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33400"/>
            <a:ext cx="4572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7526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3622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6019800"/>
            <a:ext cx="4572000" cy="5334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4102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48006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41910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35814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29718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533400"/>
            <a:ext cx="4038600" cy="6019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05400" y="609600"/>
            <a:ext cx="3886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不要指望一下就明白所有的答案。按照神给你的速度，享受学习之旅每一步的乐趣</a:t>
            </a:r>
            <a:r>
              <a:rPr lang="zh-CN" alt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。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(Don’t expect to know all answers at once. Enjoy the learning journey at God’s pace.)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57200"/>
            <a:ext cx="4495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谦卑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066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钻研神的道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7158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忠于真理</a:t>
            </a:r>
            <a:endParaRPr lang="en-US" sz="3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2286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让神做神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2895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“我的观点是</a:t>
            </a:r>
            <a:r>
              <a:rPr lang="en-US" altLang="zh-C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35052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zh-CN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保持上下文</a:t>
            </a:r>
            <a:endParaRPr lang="en-US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4114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首先释经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4724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原始背景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5334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真理就是真理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5943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10</a:t>
            </a:r>
            <a:r>
              <a:rPr lang="en-US" sz="3400" b="1" dirty="0" smtClean="0"/>
              <a:t>. </a:t>
            </a:r>
            <a:r>
              <a:rPr lang="zh-CN" altLang="en-US" sz="3400" b="1" dirty="0" smtClean="0"/>
              <a:t>享受成长</a:t>
            </a:r>
            <a:endParaRPr lang="en-US" sz="3400" b="1" dirty="0" smtClean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 GROWING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6" name="Picture 2" descr="http://www.elca.org/~/media/Images/Growing%20in%20Faith/Ministry/Young%20Adult%20Ministry/advocacy.as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572000"/>
            <a:ext cx="1447800" cy="1843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ci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92103"/>
            <a:ext cx="5105400" cy="4065898"/>
          </a:xfrm>
          <a:prstGeom prst="rect">
            <a:avLst/>
          </a:prstGeom>
        </p:spPr>
      </p:pic>
      <p:pic>
        <p:nvPicPr>
          <p:cNvPr id="5" name="Picture 4" descr="Caricatures_of_Celebrities_new_collection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895600"/>
            <a:ext cx="2514600" cy="3742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ular Callout 7"/>
          <p:cNvSpPr/>
          <p:nvPr/>
        </p:nvSpPr>
        <p:spPr>
          <a:xfrm>
            <a:off x="152400" y="228600"/>
            <a:ext cx="8839200" cy="2438400"/>
          </a:xfrm>
          <a:prstGeom prst="wedgeRectCallout">
            <a:avLst>
              <a:gd name="adj1" fmla="val -1839"/>
              <a:gd name="adj2" fmla="val 87705"/>
            </a:avLst>
          </a:prstGeom>
          <a:solidFill>
            <a:srgbClr val="FF99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通常，难题不是缺少答案，而是很多答案听上去都有道理。然而每节经文只有一个正确的解释。</a:t>
            </a:r>
            <a:r>
              <a:rPr lang="en-US" altLang="zh-CN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——</a:t>
            </a:r>
            <a:r>
              <a:rPr lang="zh-CN" alt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杰</a:t>
            </a:r>
            <a:r>
              <a:rPr lang="en-US" altLang="zh-CN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·</a:t>
            </a:r>
            <a:r>
              <a:rPr lang="zh-CN" alt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巴里昂</a:t>
            </a:r>
            <a:endParaRPr lang="en-US" sz="3600" b="1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“Often, the problem is not a </a:t>
            </a:r>
            <a:r>
              <a:rPr lang="en-US" i="1" dirty="0" smtClean="0">
                <a:solidFill>
                  <a:schemeClr val="tx1"/>
                </a:solidFill>
              </a:rPr>
              <a:t>lack</a:t>
            </a:r>
            <a:r>
              <a:rPr lang="en-US" dirty="0" smtClean="0">
                <a:solidFill>
                  <a:schemeClr val="tx1"/>
                </a:solidFill>
              </a:rPr>
              <a:t> of answers, but a </a:t>
            </a:r>
            <a:r>
              <a:rPr lang="en-US" i="1" dirty="0" smtClean="0">
                <a:solidFill>
                  <a:schemeClr val="tx1"/>
                </a:solidFill>
              </a:rPr>
              <a:t>lot</a:t>
            </a:r>
            <a:r>
              <a:rPr lang="en-US" dirty="0" smtClean="0">
                <a:solidFill>
                  <a:schemeClr val="tx1"/>
                </a:solidFill>
              </a:rPr>
              <a:t> of answers that all </a:t>
            </a:r>
            <a:r>
              <a:rPr lang="en-US" i="1" dirty="0" smtClean="0">
                <a:solidFill>
                  <a:schemeClr val="tx1"/>
                </a:solidFill>
              </a:rPr>
              <a:t>sound</a:t>
            </a:r>
            <a:r>
              <a:rPr lang="en-US" dirty="0" smtClean="0">
                <a:solidFill>
                  <a:schemeClr val="tx1"/>
                </a:solidFill>
              </a:rPr>
              <a:t> correct.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But there is only one correct interpretation for each passage.”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–Dr. Jay </a:t>
            </a:r>
            <a:r>
              <a:rPr 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BarLeon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33400"/>
            <a:ext cx="45720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7526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3622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60198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4102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48006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41910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35814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29718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533400"/>
            <a:ext cx="4038600" cy="6019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05400" y="1056144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有时候我们甚至不愿意承认我们可能错了。</a:t>
            </a:r>
            <a:endParaRPr lang="en-US" sz="40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(Sometimes we are unwilling to even consider that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WE MIGHT BE WRONG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.)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57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</a:t>
            </a:r>
            <a:r>
              <a:rPr lang="zh-CN" altLang="en-US" sz="3600" b="1" dirty="0" smtClean="0"/>
              <a:t>骄傲</a:t>
            </a:r>
            <a:endParaRPr lang="en-US" b="1" dirty="0"/>
          </a:p>
        </p:txBody>
      </p:sp>
      <p:pic>
        <p:nvPicPr>
          <p:cNvPr id="1026" name="Picture 2" descr="http://t1.gstatic.com/images?q=tbn:BhP5TE4PHl2uDM:http://i294.photobucket.com/albums/mm96/javabeans122/drama/star/star10-068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419600"/>
            <a:ext cx="3581514" cy="19621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LAZINESS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33400"/>
            <a:ext cx="4572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4572000" cy="5334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7526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3622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60198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4102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48006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41910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35814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29718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533400"/>
            <a:ext cx="4038600" cy="6019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05400" y="609600"/>
            <a:ext cx="381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/>
              <a:t> </a:t>
            </a:r>
            <a:r>
              <a:rPr lang="zh-CN" alt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有时我们不愿深入学习，常采取一种“且信且行”的态度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。</a:t>
            </a:r>
            <a:endParaRPr lang="en-US" sz="32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(Sometimes we are unwilling to devote ourselves to deep study. We adopt a </a:t>
            </a:r>
          </a:p>
          <a:p>
            <a:pPr algn="ctr"/>
            <a:r>
              <a:rPr lang="en-US" sz="1600" dirty="0" smtClean="0"/>
              <a:t> “just believe and move on” attitude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.)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57200"/>
            <a:ext cx="4495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骄傲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0668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</a:t>
            </a:r>
            <a:r>
              <a:rPr lang="zh-CN" altLang="en-US" sz="3600" b="1" dirty="0" smtClean="0"/>
              <a:t>懒惰</a:t>
            </a:r>
            <a:r>
              <a:rPr lang="en-US" sz="3600" b="1" dirty="0" smtClean="0"/>
              <a:t> </a:t>
            </a:r>
          </a:p>
        </p:txBody>
      </p:sp>
      <p:pic>
        <p:nvPicPr>
          <p:cNvPr id="24578" name="Picture 2" descr="http://3.bp.blogspot.com/_vgfRyQBuNfs/S2_lJsy7KsI/AAAAAAAAA88/KK37O5ktyOk/s400/bi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419600"/>
            <a:ext cx="2971800" cy="1991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LOYALTY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33400"/>
            <a:ext cx="4572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752600"/>
            <a:ext cx="4572000" cy="5334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3622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60198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4102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48006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41910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35814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29718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533400"/>
            <a:ext cx="4038600" cy="6019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29200" y="609600"/>
            <a:ext cx="3886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有时我们忠于自己的宗派或导师多过忠于神。</a:t>
            </a:r>
            <a:endParaRPr lang="en-US" sz="40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(Sometimes we put our devotion to our denomination or mentors before our devotion to God.)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57200"/>
            <a:ext cx="4495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1F5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骄傲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066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懒惰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17158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3. </a:t>
            </a:r>
            <a:r>
              <a:rPr lang="zh-CN" altLang="en-US" sz="3600" b="1" dirty="0" smtClean="0"/>
              <a:t>愚忠</a:t>
            </a:r>
            <a:r>
              <a:rPr lang="en-US" sz="3600" b="1" dirty="0" smtClean="0"/>
              <a:t> </a:t>
            </a:r>
          </a:p>
        </p:txBody>
      </p:sp>
      <p:pic>
        <p:nvPicPr>
          <p:cNvPr id="25602" name="Picture 2" descr="http://www.skorks.com/wp-content/uploads/2009/09/men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191000"/>
            <a:ext cx="2971800" cy="2228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EMOTIONALISM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33400"/>
            <a:ext cx="4572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7526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362200"/>
            <a:ext cx="4572000" cy="5334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60198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4102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48006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41910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35814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29718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533400"/>
            <a:ext cx="4038600" cy="6019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29200" y="609600"/>
            <a:ext cx="388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有时只接受那些我们</a:t>
            </a:r>
            <a:r>
              <a:rPr lang="zh-CN" alt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感觉</a:t>
            </a:r>
            <a:r>
              <a:rPr lang="zh-CN" alt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良好的答案。不愿接受那些触犯我们世界观的教义。</a:t>
            </a:r>
            <a:endParaRPr lang="en-US" sz="4000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(Sometimes we will only accept answers we </a:t>
            </a:r>
            <a:r>
              <a:rPr lang="en-US" sz="1600" b="1" dirty="0" smtClean="0"/>
              <a:t>FEEL</a:t>
            </a:r>
            <a:r>
              <a:rPr lang="en-US" sz="1600" dirty="0" smtClean="0"/>
              <a:t> good about.  We won’t accept doctrines that offend our worldview.)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57200"/>
            <a:ext cx="4495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骄傲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066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懒惰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17158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愚忠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2286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4. </a:t>
            </a:r>
            <a:r>
              <a:rPr lang="zh-CN" altLang="en-US" sz="3600" b="1" dirty="0" smtClean="0"/>
              <a:t>情感倾向</a:t>
            </a:r>
            <a:r>
              <a:rPr lang="en-US" sz="3600" b="1" dirty="0" smtClean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2895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" y="3505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4038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4724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" y="5257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600" y="5943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pic>
        <p:nvPicPr>
          <p:cNvPr id="33796" name="Picture 4" descr="http://carlmosstherapy.com/resources/den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876800"/>
            <a:ext cx="2819400" cy="1564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OPINIONATED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33400"/>
            <a:ext cx="4572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7526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3622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60198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4102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48006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41910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35814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2971800"/>
            <a:ext cx="4572000" cy="5334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533400"/>
            <a:ext cx="4038600" cy="6019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29200" y="609600"/>
            <a:ext cx="3886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对于神自己都沉默的问题，有时我们谈论起来却满带权威。</a:t>
            </a:r>
            <a:endParaRPr lang="en-US" sz="40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pPr algn="ctr"/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600" dirty="0" smtClean="0"/>
              <a:t>Sometimes we speak authoritatively when even God is silent on the subject.)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57200"/>
            <a:ext cx="4495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1F5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骄傲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066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懒惰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17158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愚忠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2286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情感倾向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2895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5. </a:t>
            </a:r>
            <a:r>
              <a:rPr lang="zh-CN" altLang="en-US" sz="3600" b="1" dirty="0" smtClean="0"/>
              <a:t>固执己见</a:t>
            </a:r>
            <a:r>
              <a:rPr lang="en-US" sz="3600" b="1" dirty="0" smtClean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" y="3505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4038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4724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" y="5257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600" y="5943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pic>
        <p:nvPicPr>
          <p:cNvPr id="35844" name="Picture 4" descr="http://www.undertheiceberg.com/wp-content/uploads/2008/05/zipped-l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343400"/>
            <a:ext cx="2743200" cy="2044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DECONTEXTUALIZING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33400"/>
            <a:ext cx="4572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7526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3622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60198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4102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48006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41910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3581400"/>
            <a:ext cx="4572000" cy="5334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29718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533400"/>
            <a:ext cx="4038600" cy="6019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29200" y="609600"/>
            <a:ext cx="388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有时我们从上下文中抽出经文证明自己的观点。我们假设每节经文都适用于我们当下的情况。</a:t>
            </a:r>
            <a:endParaRPr lang="en-US" sz="1600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pPr algn="ctr"/>
            <a:r>
              <a:rPr lang="en-US" sz="1600" dirty="0" smtClean="0"/>
              <a:t>(Sometimes we take verses out of context to prove our points. We assume that every verse applies to our given situation.) 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57200"/>
            <a:ext cx="4495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1F5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骄傲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066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懒惰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17158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愚忠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2286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情感倾向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2895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固执己见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" y="3505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6. </a:t>
            </a:r>
            <a:r>
              <a:rPr lang="zh-CN" altLang="en-US" sz="3600" b="1" dirty="0" smtClean="0"/>
              <a:t>断章取意</a:t>
            </a:r>
            <a:r>
              <a:rPr lang="en-US" sz="3600" b="1" dirty="0" smtClean="0"/>
              <a:t> </a:t>
            </a:r>
            <a:endParaRPr lang="en-US" sz="3400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28600" y="4038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4724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" y="5257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600" y="5943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pic>
        <p:nvPicPr>
          <p:cNvPr id="36866" name="Picture 2" descr="http://2.bp.blogspot.com/_EdN71_RcY2A/Sa8nXybVpWI/AAAAAAAAAks/HPVUrG4q30s/s400/cutt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5105400"/>
            <a:ext cx="1981200" cy="1317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 HERMENEUTICS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33400"/>
            <a:ext cx="4572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7526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3622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60198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4102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4800600"/>
            <a:ext cx="4572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4191000"/>
            <a:ext cx="4572000" cy="5334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35814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2971800"/>
            <a:ext cx="4572000" cy="5334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533400"/>
            <a:ext cx="4038600" cy="6019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05400" y="609600"/>
            <a:ext cx="381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有时我们忽略了基本的圣经学习原则。往往在尚无正确释经的前提下就开始应用这节信息。</a:t>
            </a:r>
            <a:endParaRPr lang="en-US" sz="36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pPr algn="ctr"/>
            <a:r>
              <a:rPr lang="en-US" sz="1600" dirty="0" smtClean="0"/>
              <a:t>(Sometimes we ignore the most basic principles of Bible Study.  We try to apply a passage before we interpret it’s meaning.)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57200"/>
            <a:ext cx="4495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1F5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骄傲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066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懒惰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17158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愚忠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2286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情感倾向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2895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固执己见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" y="3505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断章取意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41148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7. </a:t>
            </a:r>
            <a:r>
              <a:rPr lang="zh-CN" altLang="en-US" sz="3600" b="1" dirty="0" smtClean="0"/>
              <a:t>不良释经</a:t>
            </a:r>
            <a:r>
              <a:rPr lang="en-US" sz="3600" b="1" dirty="0" smtClean="0"/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4724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" y="5257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600" y="5943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X</a:t>
            </a:r>
          </a:p>
        </p:txBody>
      </p:sp>
      <p:pic>
        <p:nvPicPr>
          <p:cNvPr id="28" name="Picture 4" descr="http://www.what-does-the-bible-say-about.info/wp-content/uploads/2009/12/bib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800600"/>
            <a:ext cx="21336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2099</Words>
  <Application>Microsoft Office PowerPoint</Application>
  <PresentationFormat>On-screen Show (4:3)</PresentationFormat>
  <Paragraphs>255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为什么我问的每个圣经问题都会得到多种不同的答案？  既然圣经是容易明白的，为什么他们观点不一致呢？</vt:lpstr>
      <vt:lpstr>十大 得到错误答案 的原因</vt:lpstr>
      <vt:lpstr>PRIDE</vt:lpstr>
      <vt:lpstr>LAZINESS</vt:lpstr>
      <vt:lpstr>FALSE LOYALTY</vt:lpstr>
      <vt:lpstr>EMOTIONALISM</vt:lpstr>
      <vt:lpstr>OPINIONATED</vt:lpstr>
      <vt:lpstr>DECONTEXTUALIZING</vt:lpstr>
      <vt:lpstr>BAD HERMENEUTICS</vt:lpstr>
      <vt:lpstr>CULTURAL BLINDERS</vt:lpstr>
      <vt:lpstr>FEAR and DOUBT</vt:lpstr>
      <vt:lpstr>LIMITED GROWTH</vt:lpstr>
      <vt:lpstr>10 Reasons We Get Wrong Answers</vt:lpstr>
      <vt:lpstr> 十大 获得正确答案 的原因</vt:lpstr>
      <vt:lpstr>HUMILITY</vt:lpstr>
      <vt:lpstr>STUDY THE WORD</vt:lpstr>
      <vt:lpstr>DEVOTION TO TRUTH</vt:lpstr>
      <vt:lpstr>LET GOD BE GOD</vt:lpstr>
      <vt:lpstr>“MY OPINION IS…”</vt:lpstr>
      <vt:lpstr>KEEP IT IN CONTEXT</vt:lpstr>
      <vt:lpstr>INTERPRET FIRST</vt:lpstr>
      <vt:lpstr>LOOK FOR THE ORIGINAL SETTING</vt:lpstr>
      <vt:lpstr>TRUTH IS TRUTH</vt:lpstr>
      <vt:lpstr>ENJOY GROWING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BIBLE TEACHERS DISAGREE?</dc:title>
  <dc:creator>John</dc:creator>
  <cp:lastModifiedBy>John</cp:lastModifiedBy>
  <cp:revision>6</cp:revision>
  <dcterms:created xsi:type="dcterms:W3CDTF">2018-05-11T19:20:08Z</dcterms:created>
  <dcterms:modified xsi:type="dcterms:W3CDTF">2020-05-01T17:28:14Z</dcterms:modified>
</cp:coreProperties>
</file>