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D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 varScale="1">
        <p:scale>
          <a:sx n="103" d="100"/>
          <a:sy n="103" d="100"/>
        </p:scale>
        <p:origin x="-2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5195-F8CE-44EC-89B4-B6A70ED05F98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05195-F8CE-44EC-89B4-B6A70ED05F98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758E7-E8D1-4064-894E-7BACB54D3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 descr="sea"/>
          <p:cNvSpPr txBox="1">
            <a:spLocks noChangeArrowheads="1"/>
          </p:cNvSpPr>
          <p:nvPr/>
        </p:nvSpPr>
        <p:spPr bwMode="auto">
          <a:xfrm>
            <a:off x="0" y="3200400"/>
            <a:ext cx="9144000" cy="33528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opperplate Gothic Bold" pitchFamily="34" charset="0"/>
                <a:ea typeface="SimSun" pitchFamily="2" charset="-122"/>
                <a:cs typeface="Arial" pitchFamily="34" charset="0"/>
              </a:rPr>
              <a:t>Dr. Jay BarLeon</a:t>
            </a:r>
            <a:endParaRPr kumimoji="0" lang="en-US" sz="32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27" name="Text Box 3" descr="sky"/>
          <p:cNvSpPr txBox="1">
            <a:spLocks noChangeArrowheads="1"/>
          </p:cNvSpPr>
          <p:nvPr/>
        </p:nvSpPr>
        <p:spPr bwMode="auto">
          <a:xfrm>
            <a:off x="0" y="381000"/>
            <a:ext cx="9144000" cy="33528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pperplate Gothic Bold" pitchFamily="34" charset="0"/>
                <a:ea typeface="SimSun" pitchFamily="2" charset="-122"/>
                <a:cs typeface="Arial" pitchFamily="34" charset="0"/>
              </a:rPr>
              <a:t>2019 CHURCH LEADERSHIP TRAINING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7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pperplate Gothic Bold" pitchFamily="34" charset="0"/>
                <a:ea typeface="SimSun" pitchFamily="2" charset="-122"/>
                <a:cs typeface="Arial" pitchFamily="34" charset="0"/>
              </a:rPr>
              <a:t>STORY TELLING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5791200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pperplate Gothic Bold" pitchFamily="34" charset="0"/>
                <a:ea typeface="SimSun" pitchFamily="2" charset="-122"/>
                <a:cs typeface="Arial" pitchFamily="34" charset="0"/>
              </a:rPr>
              <a:t>Shifus  International</a:t>
            </a:r>
            <a:endParaRPr kumimoji="0" lang="en-US" sz="32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Image result for S"/>
          <p:cNvPicPr/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3452812" y="2667000"/>
            <a:ext cx="2238375" cy="21808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524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lvl="0">
              <a:defRPr/>
            </a:pP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ngXian Light" pitchFamily="2" charset="-122"/>
                <a:ea typeface="DengXian Light" pitchFamily="2" charset="-122"/>
              </a:rPr>
              <a:t>PLEASE TURN </a:t>
            </a:r>
            <a:r>
              <a:rPr lang="en-US" sz="6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ngXian Light" pitchFamily="2" charset="-122"/>
                <a:ea typeface="DengXian Light" pitchFamily="2" charset="-122"/>
              </a:rPr>
              <a:t>ALL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ngXian Light" pitchFamily="2" charset="-122"/>
                <a:ea typeface="DengXian Light" pitchFamily="2" charset="-122"/>
              </a:rPr>
              <a:t> CELL PHONES OFF!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engXian Light" pitchFamily="2" charset="-122"/>
              <a:ea typeface="DengXian Light" pitchFamily="2" charset="-12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DengXian Light" pitchFamily="2" charset="-122"/>
              <a:ea typeface="DengXian Light" pitchFamily="2" charset="-122"/>
            </a:endParaRPr>
          </a:p>
        </p:txBody>
      </p:sp>
      <p:pic>
        <p:nvPicPr>
          <p:cNvPr id="26626" name="Picture 2" descr="Image result for smart ph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2133600"/>
            <a:ext cx="8982075" cy="44386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657600" y="2667000"/>
            <a:ext cx="1752600" cy="3200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7400" y="2895600"/>
            <a:ext cx="1447800" cy="2743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2743200"/>
            <a:ext cx="1524000" cy="2819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2971800"/>
            <a:ext cx="1295400" cy="2743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62800" y="3048000"/>
            <a:ext cx="1295400" cy="2514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ext Box 2" descr="sea"/>
          <p:cNvSpPr txBox="1">
            <a:spLocks noChangeArrowheads="1"/>
          </p:cNvSpPr>
          <p:nvPr/>
        </p:nvSpPr>
        <p:spPr bwMode="auto">
          <a:xfrm>
            <a:off x="0" y="4267200"/>
            <a:ext cx="9144000" cy="22860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800" b="1" dirty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opperplate Gothic Bold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27" name="Text Box 3" descr="sky"/>
          <p:cNvSpPr txBox="1">
            <a:spLocks noChangeArrowheads="1"/>
          </p:cNvSpPr>
          <p:nvPr/>
        </p:nvSpPr>
        <p:spPr bwMode="auto">
          <a:xfrm>
            <a:off x="0" y="381000"/>
            <a:ext cx="9144000" cy="3962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CN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600" b="1" cap="all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pperplate Gothic Bold" pitchFamily="34" charset="0"/>
                <a:ea typeface="SimSun" pitchFamily="2" charset="-122"/>
                <a:cs typeface="Arial" pitchFamily="34" charset="0"/>
              </a:rPr>
              <a:t>STORY </a:t>
            </a:r>
            <a:r>
              <a:rPr lang="en-US" altLang="zh-CN" sz="9600" b="1" cap="all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pperplate Gothic Bold" pitchFamily="34" charset="0"/>
                <a:ea typeface="SimSun" pitchFamily="2" charset="-122"/>
                <a:cs typeface="Arial" pitchFamily="34" charset="0"/>
              </a:rPr>
              <a:t>TELLING</a:t>
            </a:r>
            <a:endParaRPr lang="en-US" sz="123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5600700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all" normalizeH="0" baseline="0" dirty="0" smtClean="0">
              <a:ln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Image result for S"/>
          <p:cNvPicPr/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3733800" y="3657600"/>
            <a:ext cx="1447799" cy="1447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4114800" cy="5178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295400"/>
            <a:ext cx="52578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1313" lvl="1" indent="-341313">
              <a:lnSpc>
                <a:spcPct val="200000"/>
              </a:lnSpc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Stories 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are  </a:t>
            </a:r>
            <a:r>
              <a:rPr lang="en-US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BIBLICAL</a:t>
            </a:r>
            <a:endParaRPr lang="en-US" sz="2800" b="1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entury Gothic" pitchFamily="34" charset="0"/>
            </a:endParaRPr>
          </a:p>
          <a:p>
            <a:pPr marL="517525" lvl="3" indent="-517525">
              <a:lnSpc>
                <a:spcPct val="20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</a:rPr>
              <a:t>2. 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Stories 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are  </a:t>
            </a:r>
            <a:r>
              <a:rPr lang="en-US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TIME TESTED</a:t>
            </a:r>
            <a:endParaRPr lang="en-US" sz="2800" b="1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entury Gothic" pitchFamily="34" charset="0"/>
            </a:endParaRPr>
          </a:p>
          <a:p>
            <a:pPr marL="517525" lvl="3" indent="-517525">
              <a:lnSpc>
                <a:spcPct val="20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</a:rPr>
              <a:t>3. 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Stories 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are 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 </a:t>
            </a:r>
            <a:r>
              <a:rPr lang="en-US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THERAPEUTIC</a:t>
            </a:r>
            <a:endParaRPr lang="en-US" sz="2800" b="1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entury Gothic" pitchFamily="34" charset="0"/>
            </a:endParaRPr>
          </a:p>
          <a:p>
            <a:pPr marL="517525" lvl="4" indent="-517525">
              <a:lnSpc>
                <a:spcPct val="20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</a:rPr>
              <a:t>4. 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Stories 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are  </a:t>
            </a:r>
            <a:r>
              <a:rPr lang="en-US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MEMORABLE</a:t>
            </a:r>
            <a:endParaRPr lang="en-US" sz="2800" b="1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entury Gothic" pitchFamily="34" charset="0"/>
            </a:endParaRPr>
          </a:p>
          <a:p>
            <a:pPr marL="517525" lvl="5" indent="-517525">
              <a:lnSpc>
                <a:spcPct val="20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</a:rPr>
              <a:t>5. 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Stories 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are  </a:t>
            </a:r>
            <a:r>
              <a:rPr lang="en-US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EDUCATIONAL</a:t>
            </a:r>
            <a:endParaRPr lang="en-US" sz="2800" b="1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entury Gothic" pitchFamily="34" charset="0"/>
            </a:endParaRPr>
          </a:p>
          <a:p>
            <a:pPr marL="517525" lvl="6" indent="-517525">
              <a:lnSpc>
                <a:spcPct val="20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</a:rPr>
              <a:t>6. 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Stories </a:t>
            </a: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are </a:t>
            </a:r>
            <a:r>
              <a:rPr lang="en-US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MOTIVATIONAL</a:t>
            </a:r>
            <a:endParaRPr lang="en-US" sz="2800" b="1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Century Gothic" pitchFamily="34" charset="0"/>
            </a:endParaRPr>
          </a:p>
          <a:p>
            <a:pPr marL="517525" lvl="2" indent="-517525"/>
            <a:endParaRPr lang="en-US" sz="28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517525" lvl="2" indent="-517525">
              <a:buFont typeface="Arial" charset="0"/>
              <a:buChar char="•"/>
            </a:pPr>
            <a:endParaRPr lang="en-US" sz="28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7200"/>
            <a:ext cx="91440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741363" lvl="1" indent="-741363" algn="ctr"/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The Importance of Storytelling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dennis jones carto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4720" y="1371600"/>
            <a:ext cx="2669281" cy="3962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600200"/>
            <a:ext cx="32766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04813" lvl="1" indent="-284163"/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Interesting</a:t>
            </a: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862013" lvl="2" indent="-284163">
              <a:buFont typeface="Arial" charset="0"/>
              <a:buChar char="•"/>
            </a:pP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404813" lvl="1" indent="-284163"/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Intentional</a:t>
            </a: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862013" lvl="2" indent="-284163">
              <a:buFont typeface="Arial" charset="0"/>
              <a:buChar char="•"/>
            </a:pP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404813" lvl="1" indent="-284163"/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Body 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Language</a:t>
            </a:r>
          </a:p>
          <a:p>
            <a:pPr marL="862013" lvl="2" indent="-284163">
              <a:buFont typeface="Arial" charset="0"/>
              <a:buChar char="•"/>
            </a:pP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404813" lvl="1" indent="-284163"/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Appropriate</a:t>
            </a: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862013" lvl="2" indent="-284163">
              <a:buFont typeface="Arial" charset="0"/>
              <a:buChar char="•"/>
            </a:pP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404813" lvl="1" indent="-284163"/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Applicable</a:t>
            </a: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862013" lvl="2" indent="-284163">
              <a:buFont typeface="Arial" charset="0"/>
              <a:buChar char="•"/>
            </a:pP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7200"/>
            <a:ext cx="9144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741363" lvl="1" indent="-741363" algn="ctr"/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Key </a:t>
            </a: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Elements of Storytelling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1371600"/>
            <a:ext cx="38862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04813" lvl="1" indent="-284163"/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Structured</a:t>
            </a: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862013" lvl="2" indent="-284163">
              <a:buFont typeface="Arial" charset="0"/>
              <a:buChar char="•"/>
            </a:pP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404813" lvl="1" indent="-284163"/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 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Emotional</a:t>
            </a: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862013" lvl="2" indent="-284163">
              <a:buFont typeface="Arial" charset="0"/>
              <a:buChar char="•"/>
            </a:pP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404813" lvl="1" indent="-284163"/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 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Characters</a:t>
            </a: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862013" lvl="2" indent="-284163">
              <a:buFont typeface="Arial" charset="0"/>
              <a:buChar char="•"/>
            </a:pP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404813" lvl="1" indent="-284163"/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Compelling</a:t>
            </a: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862013" lvl="2" indent="-284163">
              <a:buFont typeface="Arial" charset="0"/>
              <a:buChar char="•"/>
            </a:pP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marL="404813" lvl="1" indent="-284163"/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10. 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Understandable</a:t>
            </a:r>
            <a:endParaRPr lang="en-US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dennis jones cartoons, Je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24200" y="1661161"/>
            <a:ext cx="6019800" cy="451104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676400"/>
            <a:ext cx="5105400" cy="4495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61963" lvl="1" indent="-341313">
              <a:buAutoNum type="arabicPeriod"/>
            </a:pPr>
            <a:r>
              <a:rPr lang="en-US" sz="4000" b="1" i="1" dirty="0" smtClean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Testimony</a:t>
            </a:r>
            <a:endParaRPr lang="en-US" sz="4000" b="1" dirty="0" smtClean="0">
              <a:ln w="0">
                <a:solidFill>
                  <a:sysClr val="windowText" lastClr="00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61963" lvl="1" indent="-341313">
              <a:buAutoNum type="arabicPeriod"/>
            </a:pPr>
            <a:r>
              <a:rPr lang="en-US" sz="4000" b="1" i="1" dirty="0" smtClean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Bible stories</a:t>
            </a:r>
            <a:endParaRPr lang="en-US" sz="4000" b="1" dirty="0" smtClean="0">
              <a:ln w="0">
                <a:solidFill>
                  <a:sysClr val="windowText" lastClr="00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61963" lvl="1" indent="-341313">
              <a:buAutoNum type="arabicPeriod"/>
            </a:pPr>
            <a:r>
              <a:rPr lang="en-US" sz="4000" b="1" i="1" dirty="0" smtClean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Oral traditions</a:t>
            </a:r>
            <a:endParaRPr lang="en-US" sz="4000" b="1" dirty="0" smtClean="0">
              <a:ln w="0">
                <a:solidFill>
                  <a:sysClr val="windowText" lastClr="00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61963" lvl="1" indent="-341313">
              <a:buAutoNum type="arabicPeriod"/>
            </a:pPr>
            <a:r>
              <a:rPr lang="en-US" sz="4000" b="1" i="1" dirty="0" smtClean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Narrative</a:t>
            </a:r>
            <a:endParaRPr lang="en-US" sz="4000" b="1" dirty="0" smtClean="0">
              <a:ln w="0">
                <a:solidFill>
                  <a:sysClr val="windowText" lastClr="00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61963" lvl="1" indent="-341313">
              <a:buAutoNum type="arabicPeriod"/>
            </a:pPr>
            <a:r>
              <a:rPr lang="en-US" sz="4000" b="1" i="1" dirty="0" smtClean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Character</a:t>
            </a:r>
            <a:endParaRPr lang="en-US" sz="4000" b="1" dirty="0" smtClean="0">
              <a:ln w="0">
                <a:solidFill>
                  <a:sysClr val="windowText" lastClr="00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61963" lvl="1" indent="-341313">
              <a:buAutoNum type="arabicPeriod"/>
            </a:pPr>
            <a:r>
              <a:rPr lang="en-US" sz="4000" b="1" i="1" dirty="0" smtClean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Fiction</a:t>
            </a:r>
            <a:endParaRPr lang="en-US" sz="4000" b="1" dirty="0" smtClean="0">
              <a:ln w="0">
                <a:solidFill>
                  <a:sysClr val="windowText" lastClr="00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61963" lvl="1" indent="-341313">
              <a:buFontTx/>
              <a:buAutoNum type="arabicPeriod"/>
            </a:pPr>
            <a:r>
              <a:rPr lang="en-US" sz="4000" b="1" i="1" dirty="0" smtClean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Visual</a:t>
            </a:r>
            <a:endParaRPr lang="en-US" sz="4000" b="1" i="1" dirty="0" smtClean="0">
              <a:ln w="0">
                <a:solidFill>
                  <a:sysClr val="windowText" lastClr="00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81000"/>
            <a:ext cx="9144000" cy="1295400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741363" lvl="1" indent="-741363" algn="ctr"/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Types </a:t>
            </a:r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of Stories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dennis jones cartoons, Jes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5619749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0" y="457200"/>
            <a:ext cx="3429000" cy="601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If </a:t>
            </a: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Jesus saw stories as absolutely necessary </a:t>
            </a:r>
            <a:endParaRPr lang="en-US" sz="3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marL="0" lvl="1" algn="ctr"/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and </a:t>
            </a: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effective, so should </a:t>
            </a: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we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63550" lvl="1" indent="-342900"/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862013" lvl="2" indent="-284163">
              <a:buFont typeface="Arial" charset="0"/>
              <a:buChar char="•"/>
            </a:pPr>
            <a:endParaRPr lang="en-US" i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114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PLEASE TURN ALL CELL PHONES OFF!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johnnie achord</dc:creator>
  <cp:lastModifiedBy>John</cp:lastModifiedBy>
  <cp:revision>93</cp:revision>
  <dcterms:created xsi:type="dcterms:W3CDTF">2019-06-12T01:59:51Z</dcterms:created>
  <dcterms:modified xsi:type="dcterms:W3CDTF">2020-04-20T15:47:28Z</dcterms:modified>
</cp:coreProperties>
</file>