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118.xml" ContentType="application/vnd.openxmlformats-officedocument.presentationml.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82" r:id="rId2"/>
    <p:sldId id="361" r:id="rId3"/>
    <p:sldId id="415" r:id="rId4"/>
    <p:sldId id="303" r:id="rId5"/>
    <p:sldId id="416" r:id="rId6"/>
    <p:sldId id="417" r:id="rId7"/>
    <p:sldId id="418" r:id="rId8"/>
    <p:sldId id="347" r:id="rId9"/>
    <p:sldId id="367" r:id="rId10"/>
    <p:sldId id="368" r:id="rId11"/>
    <p:sldId id="349" r:id="rId12"/>
    <p:sldId id="380" r:id="rId13"/>
    <p:sldId id="522" r:id="rId14"/>
    <p:sldId id="350" r:id="rId15"/>
    <p:sldId id="383" r:id="rId16"/>
    <p:sldId id="351" r:id="rId17"/>
    <p:sldId id="384" r:id="rId18"/>
    <p:sldId id="352" r:id="rId19"/>
    <p:sldId id="353" r:id="rId20"/>
    <p:sldId id="354" r:id="rId21"/>
    <p:sldId id="385" r:id="rId22"/>
    <p:sldId id="357" r:id="rId23"/>
    <p:sldId id="389" r:id="rId24"/>
    <p:sldId id="359" r:id="rId25"/>
    <p:sldId id="390" r:id="rId26"/>
    <p:sldId id="355" r:id="rId27"/>
    <p:sldId id="387" r:id="rId28"/>
    <p:sldId id="388" r:id="rId29"/>
    <p:sldId id="391" r:id="rId30"/>
    <p:sldId id="393" r:id="rId31"/>
    <p:sldId id="394" r:id="rId32"/>
    <p:sldId id="346" r:id="rId33"/>
    <p:sldId id="395" r:id="rId34"/>
    <p:sldId id="403" r:id="rId35"/>
    <p:sldId id="410" r:id="rId36"/>
    <p:sldId id="409" r:id="rId37"/>
    <p:sldId id="407" r:id="rId38"/>
    <p:sldId id="408" r:id="rId39"/>
    <p:sldId id="411" r:id="rId40"/>
    <p:sldId id="392" r:id="rId41"/>
    <p:sldId id="443" r:id="rId42"/>
    <p:sldId id="444" r:id="rId43"/>
    <p:sldId id="446" r:id="rId44"/>
    <p:sldId id="449" r:id="rId45"/>
    <p:sldId id="447" r:id="rId46"/>
    <p:sldId id="421" r:id="rId47"/>
    <p:sldId id="360" r:id="rId48"/>
    <p:sldId id="343" r:id="rId49"/>
    <p:sldId id="304" r:id="rId50"/>
    <p:sldId id="422" r:id="rId51"/>
    <p:sldId id="287" r:id="rId52"/>
    <p:sldId id="363" r:id="rId53"/>
    <p:sldId id="362" r:id="rId54"/>
    <p:sldId id="419" r:id="rId55"/>
    <p:sldId id="365" r:id="rId56"/>
    <p:sldId id="364" r:id="rId57"/>
    <p:sldId id="420" r:id="rId58"/>
    <p:sldId id="290" r:id="rId59"/>
    <p:sldId id="307" r:id="rId60"/>
    <p:sldId id="302" r:id="rId61"/>
    <p:sldId id="424" r:id="rId62"/>
    <p:sldId id="435" r:id="rId63"/>
    <p:sldId id="271" r:id="rId64"/>
    <p:sldId id="423" r:id="rId65"/>
    <p:sldId id="437" r:id="rId66"/>
    <p:sldId id="436" r:id="rId67"/>
    <p:sldId id="258" r:id="rId68"/>
    <p:sldId id="294" r:id="rId69"/>
    <p:sldId id="457" r:id="rId70"/>
    <p:sldId id="259" r:id="rId71"/>
    <p:sldId id="426" r:id="rId72"/>
    <p:sldId id="453" r:id="rId73"/>
    <p:sldId id="260" r:id="rId74"/>
    <p:sldId id="429" r:id="rId75"/>
    <p:sldId id="261" r:id="rId76"/>
    <p:sldId id="430" r:id="rId77"/>
    <p:sldId id="262" r:id="rId78"/>
    <p:sldId id="314" r:id="rId79"/>
    <p:sldId id="263" r:id="rId80"/>
    <p:sldId id="315" r:id="rId81"/>
    <p:sldId id="459" r:id="rId82"/>
    <p:sldId id="461" r:id="rId83"/>
    <p:sldId id="454" r:id="rId84"/>
    <p:sldId id="264" r:id="rId85"/>
    <p:sldId id="316" r:id="rId86"/>
    <p:sldId id="265" r:id="rId87"/>
    <p:sldId id="474" r:id="rId88"/>
    <p:sldId id="317" r:id="rId89"/>
    <p:sldId id="266" r:id="rId90"/>
    <p:sldId id="318" r:id="rId91"/>
    <p:sldId id="267" r:id="rId92"/>
    <p:sldId id="471" r:id="rId93"/>
    <p:sldId id="319" r:id="rId94"/>
    <p:sldId id="475" r:id="rId95"/>
    <p:sldId id="268" r:id="rId96"/>
    <p:sldId id="320" r:id="rId97"/>
    <p:sldId id="481" r:id="rId98"/>
    <p:sldId id="269" r:id="rId99"/>
    <p:sldId id="300" r:id="rId100"/>
    <p:sldId id="270" r:id="rId101"/>
    <p:sldId id="295" r:id="rId102"/>
    <p:sldId id="324" r:id="rId103"/>
    <p:sldId id="272" r:id="rId104"/>
    <p:sldId id="296" r:id="rId105"/>
    <p:sldId id="484" r:id="rId106"/>
    <p:sldId id="273" r:id="rId107"/>
    <p:sldId id="297" r:id="rId108"/>
    <p:sldId id="328" r:id="rId109"/>
    <p:sldId id="491" r:id="rId110"/>
    <p:sldId id="274" r:id="rId111"/>
    <p:sldId id="497" r:id="rId112"/>
    <p:sldId id="492" r:id="rId113"/>
    <p:sldId id="278" r:id="rId114"/>
    <p:sldId id="335" r:id="rId115"/>
    <p:sldId id="276" r:id="rId116"/>
    <p:sldId id="298" r:id="rId117"/>
    <p:sldId id="281" r:id="rId118"/>
    <p:sldId id="280" r:id="rId119"/>
    <p:sldId id="503" r:id="rId120"/>
    <p:sldId id="299" r:id="rId121"/>
    <p:sldId id="501" r:id="rId122"/>
    <p:sldId id="279" r:id="rId123"/>
    <p:sldId id="282" r:id="rId124"/>
    <p:sldId id="285" r:id="rId125"/>
    <p:sldId id="277" r:id="rId126"/>
    <p:sldId id="520" r:id="rId127"/>
    <p:sldId id="286" r:id="rId128"/>
    <p:sldId id="340" r:id="rId1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0000"/>
    <a:srgbClr val="FF0066"/>
    <a:srgbClr val="FFFF00"/>
    <a:srgbClr val="006600"/>
    <a:srgbClr val="FFFF66"/>
    <a:srgbClr val="CC0066"/>
    <a:srgbClr val="FF99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7" autoAdjust="0"/>
    <p:restoredTop sz="94660"/>
  </p:normalViewPr>
  <p:slideViewPr>
    <p:cSldViewPr>
      <p:cViewPr varScale="1">
        <p:scale>
          <a:sx n="104" d="100"/>
          <a:sy n="104" d="100"/>
        </p:scale>
        <p:origin x="-23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0A8BD8-401C-43C9-99DA-ADF28B363CCC}" type="doc">
      <dgm:prSet loTypeId="urn:microsoft.com/office/officeart/2005/8/layout/vList3" loCatId="list" qsTypeId="urn:microsoft.com/office/officeart/2005/8/quickstyle/3d1" qsCatId="3D" csTypeId="urn:microsoft.com/office/officeart/2005/8/colors/colorful5" csCatId="colorful" phldr="1"/>
      <dgm:spPr/>
    </dgm:pt>
    <dgm:pt modelId="{81473E1F-64E2-4D93-8485-52A7BDDD978B}">
      <dgm:prSet phldrT="[Text]"/>
      <dgm:spPr/>
      <dgm:t>
        <a:bodyPr/>
        <a:lstStyle/>
        <a:p>
          <a:r>
            <a:rPr lang="en-US" smtClean="0">
              <a:ln w="28575">
                <a:solidFill>
                  <a:sysClr val="windowText" lastClr="000000"/>
                </a:solidFill>
              </a:ln>
              <a:latin typeface="Arial Black" pitchFamily="34" charset="0"/>
            </a:rPr>
            <a:t>HOLD ON TIGHT           TO THE TRUTH</a:t>
          </a:r>
          <a:endParaRPr lang="en-US" dirty="0">
            <a:ln w="28575">
              <a:solidFill>
                <a:sysClr val="windowText" lastClr="000000"/>
              </a:solidFill>
            </a:ln>
            <a:latin typeface="Arial Black" pitchFamily="34" charset="0"/>
          </a:endParaRPr>
        </a:p>
      </dgm:t>
    </dgm:pt>
    <dgm:pt modelId="{F9EF8B32-95F6-4EC6-A5BF-9977E4A9E25C}" type="parTrans" cxnId="{D01EB75B-51F3-4C36-83D4-6F6D6E038E36}">
      <dgm:prSet/>
      <dgm:spPr/>
      <dgm:t>
        <a:bodyPr/>
        <a:lstStyle/>
        <a:p>
          <a:endParaRPr lang="en-US"/>
        </a:p>
      </dgm:t>
    </dgm:pt>
    <dgm:pt modelId="{E0C2E9BF-1953-456D-BC14-19BADCAB1D1F}" type="sibTrans" cxnId="{D01EB75B-51F3-4C36-83D4-6F6D6E038E36}">
      <dgm:prSet/>
      <dgm:spPr/>
      <dgm:t>
        <a:bodyPr/>
        <a:lstStyle/>
        <a:p>
          <a:endParaRPr lang="en-US"/>
        </a:p>
      </dgm:t>
    </dgm:pt>
    <dgm:pt modelId="{B7853292-1896-4035-BC9E-E4C14157252D}">
      <dgm:prSet phldrT="[Text]"/>
      <dgm:spPr/>
      <dgm:t>
        <a:bodyPr/>
        <a:lstStyle/>
        <a:p>
          <a:r>
            <a:rPr lang="en-US" dirty="0" smtClean="0">
              <a:ln w="28575">
                <a:solidFill>
                  <a:sysClr val="windowText" lastClr="000000"/>
                </a:solidFill>
              </a:ln>
              <a:latin typeface="Arial Black" pitchFamily="34" charset="0"/>
            </a:rPr>
            <a:t>ENCOURAGE WITH SOUND DOCTRINE</a:t>
          </a:r>
          <a:endParaRPr lang="en-US" dirty="0">
            <a:ln w="28575">
              <a:solidFill>
                <a:sysClr val="windowText" lastClr="000000"/>
              </a:solidFill>
            </a:ln>
            <a:latin typeface="Arial Black" pitchFamily="34" charset="0"/>
          </a:endParaRPr>
        </a:p>
      </dgm:t>
    </dgm:pt>
    <dgm:pt modelId="{6C6F8263-29E8-4F17-80C3-87D104664508}" type="parTrans" cxnId="{A29C4711-F076-43FD-9581-0611CBC248C7}">
      <dgm:prSet/>
      <dgm:spPr/>
      <dgm:t>
        <a:bodyPr/>
        <a:lstStyle/>
        <a:p>
          <a:endParaRPr lang="en-US"/>
        </a:p>
      </dgm:t>
    </dgm:pt>
    <dgm:pt modelId="{143A8FDB-9F8B-4EF8-BF43-06CA45D4D2C3}" type="sibTrans" cxnId="{A29C4711-F076-43FD-9581-0611CBC248C7}">
      <dgm:prSet/>
      <dgm:spPr/>
      <dgm:t>
        <a:bodyPr/>
        <a:lstStyle/>
        <a:p>
          <a:endParaRPr lang="en-US"/>
        </a:p>
      </dgm:t>
    </dgm:pt>
    <dgm:pt modelId="{5BF2D1B3-088B-4E92-9BDC-EF1C51F9392C}">
      <dgm:prSet phldrT="[Text]"/>
      <dgm:spPr/>
      <dgm:t>
        <a:bodyPr/>
        <a:lstStyle/>
        <a:p>
          <a:r>
            <a:rPr lang="en-US" smtClean="0">
              <a:ln w="28575">
                <a:solidFill>
                  <a:sysClr val="windowText" lastClr="000000"/>
                </a:solidFill>
              </a:ln>
              <a:latin typeface="Arial Black" pitchFamily="34" charset="0"/>
            </a:rPr>
            <a:t>REFUTE FALSE TEACHINGS</a:t>
          </a:r>
          <a:endParaRPr lang="en-US" dirty="0">
            <a:ln w="28575">
              <a:solidFill>
                <a:sysClr val="windowText" lastClr="000000"/>
              </a:solidFill>
            </a:ln>
            <a:latin typeface="Arial Black" pitchFamily="34" charset="0"/>
          </a:endParaRPr>
        </a:p>
      </dgm:t>
    </dgm:pt>
    <dgm:pt modelId="{DA95F603-8699-4E7A-928F-A57FE3539797}" type="parTrans" cxnId="{A10EC91A-47DF-4D86-98E6-F43C07FE4303}">
      <dgm:prSet/>
      <dgm:spPr/>
      <dgm:t>
        <a:bodyPr/>
        <a:lstStyle/>
        <a:p>
          <a:endParaRPr lang="en-US"/>
        </a:p>
      </dgm:t>
    </dgm:pt>
    <dgm:pt modelId="{E7DABFD5-3DD5-4DDF-A5C2-5B69FF886862}" type="sibTrans" cxnId="{A10EC91A-47DF-4D86-98E6-F43C07FE4303}">
      <dgm:prSet/>
      <dgm:spPr/>
      <dgm:t>
        <a:bodyPr/>
        <a:lstStyle/>
        <a:p>
          <a:endParaRPr lang="en-US"/>
        </a:p>
      </dgm:t>
    </dgm:pt>
    <dgm:pt modelId="{9B5BC303-C6C0-402C-AAEA-863644D0143D}" type="pres">
      <dgm:prSet presAssocID="{C40A8BD8-401C-43C9-99DA-ADF28B363CCC}" presName="linearFlow" presStyleCnt="0">
        <dgm:presLayoutVars>
          <dgm:dir/>
          <dgm:resizeHandles val="exact"/>
        </dgm:presLayoutVars>
      </dgm:prSet>
      <dgm:spPr/>
    </dgm:pt>
    <dgm:pt modelId="{A97613E7-4083-470E-A536-465EDDDAFFF4}" type="pres">
      <dgm:prSet presAssocID="{81473E1F-64E2-4D93-8485-52A7BDDD978B}" presName="composite" presStyleCnt="0"/>
      <dgm:spPr/>
    </dgm:pt>
    <dgm:pt modelId="{24D2FE37-2BAD-4B38-84D6-C04CA114DE7A}" type="pres">
      <dgm:prSet presAssocID="{81473E1F-64E2-4D93-8485-52A7BDDD978B}" presName="imgShp" presStyleLbl="fgImgPlace1" presStyleIdx="0" presStyleCnt="3"/>
      <dgm:spPr/>
    </dgm:pt>
    <dgm:pt modelId="{52BD96F9-B614-457D-B8B3-D82617538BFE}" type="pres">
      <dgm:prSet presAssocID="{81473E1F-64E2-4D93-8485-52A7BDDD978B}" presName="txShp" presStyleLbl="node1" presStyleIdx="0" presStyleCnt="3">
        <dgm:presLayoutVars>
          <dgm:bulletEnabled val="1"/>
        </dgm:presLayoutVars>
      </dgm:prSet>
      <dgm:spPr/>
      <dgm:t>
        <a:bodyPr/>
        <a:lstStyle/>
        <a:p>
          <a:endParaRPr lang="en-US"/>
        </a:p>
      </dgm:t>
    </dgm:pt>
    <dgm:pt modelId="{A3A53F63-65A5-40F3-AB7F-C25B96AD1ED4}" type="pres">
      <dgm:prSet presAssocID="{E0C2E9BF-1953-456D-BC14-19BADCAB1D1F}" presName="spacing" presStyleCnt="0"/>
      <dgm:spPr/>
    </dgm:pt>
    <dgm:pt modelId="{0922DC0C-3952-41AC-94ED-8BCE85137CF6}" type="pres">
      <dgm:prSet presAssocID="{B7853292-1896-4035-BC9E-E4C14157252D}" presName="composite" presStyleCnt="0"/>
      <dgm:spPr/>
    </dgm:pt>
    <dgm:pt modelId="{832C0356-C788-4D4B-987A-D37F68435F55}" type="pres">
      <dgm:prSet presAssocID="{B7853292-1896-4035-BC9E-E4C14157252D}" presName="imgShp" presStyleLbl="fgImgPlace1" presStyleIdx="1" presStyleCnt="3"/>
      <dgm:spPr/>
    </dgm:pt>
    <dgm:pt modelId="{5412EF74-5090-4055-B4AF-E02B86BE1969}" type="pres">
      <dgm:prSet presAssocID="{B7853292-1896-4035-BC9E-E4C14157252D}" presName="txShp" presStyleLbl="node1" presStyleIdx="1" presStyleCnt="3">
        <dgm:presLayoutVars>
          <dgm:bulletEnabled val="1"/>
        </dgm:presLayoutVars>
      </dgm:prSet>
      <dgm:spPr/>
      <dgm:t>
        <a:bodyPr/>
        <a:lstStyle/>
        <a:p>
          <a:endParaRPr lang="en-US"/>
        </a:p>
      </dgm:t>
    </dgm:pt>
    <dgm:pt modelId="{9E7D0FA8-86A2-4554-A848-A4BC526AC02A}" type="pres">
      <dgm:prSet presAssocID="{143A8FDB-9F8B-4EF8-BF43-06CA45D4D2C3}" presName="spacing" presStyleCnt="0"/>
      <dgm:spPr/>
    </dgm:pt>
    <dgm:pt modelId="{57AB0887-CE1F-46F3-9E53-B40AFDACB3EE}" type="pres">
      <dgm:prSet presAssocID="{5BF2D1B3-088B-4E92-9BDC-EF1C51F9392C}" presName="composite" presStyleCnt="0"/>
      <dgm:spPr/>
    </dgm:pt>
    <dgm:pt modelId="{5BAE178D-D6B3-4263-A30F-BA2A317264A9}" type="pres">
      <dgm:prSet presAssocID="{5BF2D1B3-088B-4E92-9BDC-EF1C51F9392C}" presName="imgShp" presStyleLbl="fgImgPlace1" presStyleIdx="2" presStyleCnt="3"/>
      <dgm:spPr/>
    </dgm:pt>
    <dgm:pt modelId="{2174FFF4-2772-449A-80FD-5D85B6129420}" type="pres">
      <dgm:prSet presAssocID="{5BF2D1B3-088B-4E92-9BDC-EF1C51F9392C}" presName="txShp" presStyleLbl="node1" presStyleIdx="2" presStyleCnt="3">
        <dgm:presLayoutVars>
          <dgm:bulletEnabled val="1"/>
        </dgm:presLayoutVars>
      </dgm:prSet>
      <dgm:spPr/>
      <dgm:t>
        <a:bodyPr/>
        <a:lstStyle/>
        <a:p>
          <a:endParaRPr lang="en-US"/>
        </a:p>
      </dgm:t>
    </dgm:pt>
  </dgm:ptLst>
  <dgm:cxnLst>
    <dgm:cxn modelId="{72F72C9E-D29A-4A5C-BC36-3829405D46EC}" type="presOf" srcId="{5BF2D1B3-088B-4E92-9BDC-EF1C51F9392C}" destId="{2174FFF4-2772-449A-80FD-5D85B6129420}" srcOrd="0" destOrd="0" presId="urn:microsoft.com/office/officeart/2005/8/layout/vList3"/>
    <dgm:cxn modelId="{A29C4711-F076-43FD-9581-0611CBC248C7}" srcId="{C40A8BD8-401C-43C9-99DA-ADF28B363CCC}" destId="{B7853292-1896-4035-BC9E-E4C14157252D}" srcOrd="1" destOrd="0" parTransId="{6C6F8263-29E8-4F17-80C3-87D104664508}" sibTransId="{143A8FDB-9F8B-4EF8-BF43-06CA45D4D2C3}"/>
    <dgm:cxn modelId="{439A48B7-B3B4-4849-BA5E-A71909B9B59D}" type="presOf" srcId="{C40A8BD8-401C-43C9-99DA-ADF28B363CCC}" destId="{9B5BC303-C6C0-402C-AAEA-863644D0143D}" srcOrd="0" destOrd="0" presId="urn:microsoft.com/office/officeart/2005/8/layout/vList3"/>
    <dgm:cxn modelId="{3109E18F-CE80-40BE-9A11-0FA0D98F1A1E}" type="presOf" srcId="{B7853292-1896-4035-BC9E-E4C14157252D}" destId="{5412EF74-5090-4055-B4AF-E02B86BE1969}" srcOrd="0" destOrd="0" presId="urn:microsoft.com/office/officeart/2005/8/layout/vList3"/>
    <dgm:cxn modelId="{D01EB75B-51F3-4C36-83D4-6F6D6E038E36}" srcId="{C40A8BD8-401C-43C9-99DA-ADF28B363CCC}" destId="{81473E1F-64E2-4D93-8485-52A7BDDD978B}" srcOrd="0" destOrd="0" parTransId="{F9EF8B32-95F6-4EC6-A5BF-9977E4A9E25C}" sibTransId="{E0C2E9BF-1953-456D-BC14-19BADCAB1D1F}"/>
    <dgm:cxn modelId="{10822F8A-0F52-4085-933C-ADD253E154F3}" type="presOf" srcId="{81473E1F-64E2-4D93-8485-52A7BDDD978B}" destId="{52BD96F9-B614-457D-B8B3-D82617538BFE}" srcOrd="0" destOrd="0" presId="urn:microsoft.com/office/officeart/2005/8/layout/vList3"/>
    <dgm:cxn modelId="{A10EC91A-47DF-4D86-98E6-F43C07FE4303}" srcId="{C40A8BD8-401C-43C9-99DA-ADF28B363CCC}" destId="{5BF2D1B3-088B-4E92-9BDC-EF1C51F9392C}" srcOrd="2" destOrd="0" parTransId="{DA95F603-8699-4E7A-928F-A57FE3539797}" sibTransId="{E7DABFD5-3DD5-4DDF-A5C2-5B69FF886862}"/>
    <dgm:cxn modelId="{8F695CEF-D1E1-4140-95C5-5A678C3F8CF5}" type="presParOf" srcId="{9B5BC303-C6C0-402C-AAEA-863644D0143D}" destId="{A97613E7-4083-470E-A536-465EDDDAFFF4}" srcOrd="0" destOrd="0" presId="urn:microsoft.com/office/officeart/2005/8/layout/vList3"/>
    <dgm:cxn modelId="{81574950-E280-4005-97FC-96EE271AE2A7}" type="presParOf" srcId="{A97613E7-4083-470E-A536-465EDDDAFFF4}" destId="{24D2FE37-2BAD-4B38-84D6-C04CA114DE7A}" srcOrd="0" destOrd="0" presId="urn:microsoft.com/office/officeart/2005/8/layout/vList3"/>
    <dgm:cxn modelId="{34CB7DCF-36C9-4E28-B7B9-47AC8038AAB1}" type="presParOf" srcId="{A97613E7-4083-470E-A536-465EDDDAFFF4}" destId="{52BD96F9-B614-457D-B8B3-D82617538BFE}" srcOrd="1" destOrd="0" presId="urn:microsoft.com/office/officeart/2005/8/layout/vList3"/>
    <dgm:cxn modelId="{18D6D2D4-7D6B-4AB8-9D26-FF1CE875587D}" type="presParOf" srcId="{9B5BC303-C6C0-402C-AAEA-863644D0143D}" destId="{A3A53F63-65A5-40F3-AB7F-C25B96AD1ED4}" srcOrd="1" destOrd="0" presId="urn:microsoft.com/office/officeart/2005/8/layout/vList3"/>
    <dgm:cxn modelId="{C3D6CF32-AF51-4569-8018-A1CD1F9F2E56}" type="presParOf" srcId="{9B5BC303-C6C0-402C-AAEA-863644D0143D}" destId="{0922DC0C-3952-41AC-94ED-8BCE85137CF6}" srcOrd="2" destOrd="0" presId="urn:microsoft.com/office/officeart/2005/8/layout/vList3"/>
    <dgm:cxn modelId="{B634AA74-5BBA-4E8F-B4DF-8796BA65A218}" type="presParOf" srcId="{0922DC0C-3952-41AC-94ED-8BCE85137CF6}" destId="{832C0356-C788-4D4B-987A-D37F68435F55}" srcOrd="0" destOrd="0" presId="urn:microsoft.com/office/officeart/2005/8/layout/vList3"/>
    <dgm:cxn modelId="{BCD7A9AC-26B1-4CA7-8FC3-5954D8B6EA06}" type="presParOf" srcId="{0922DC0C-3952-41AC-94ED-8BCE85137CF6}" destId="{5412EF74-5090-4055-B4AF-E02B86BE1969}" srcOrd="1" destOrd="0" presId="urn:microsoft.com/office/officeart/2005/8/layout/vList3"/>
    <dgm:cxn modelId="{87A909CF-50E8-4C3A-9B19-923CEDD7F44E}" type="presParOf" srcId="{9B5BC303-C6C0-402C-AAEA-863644D0143D}" destId="{9E7D0FA8-86A2-4554-A848-A4BC526AC02A}" srcOrd="3" destOrd="0" presId="urn:microsoft.com/office/officeart/2005/8/layout/vList3"/>
    <dgm:cxn modelId="{53377DDA-758E-4182-8268-BCBA762C86A0}" type="presParOf" srcId="{9B5BC303-C6C0-402C-AAEA-863644D0143D}" destId="{57AB0887-CE1F-46F3-9E53-B40AFDACB3EE}" srcOrd="4" destOrd="0" presId="urn:microsoft.com/office/officeart/2005/8/layout/vList3"/>
    <dgm:cxn modelId="{4500F8EE-12F9-4F3E-8E7A-ADAFD3DC3C23}" type="presParOf" srcId="{57AB0887-CE1F-46F3-9E53-B40AFDACB3EE}" destId="{5BAE178D-D6B3-4263-A30F-BA2A317264A9}" srcOrd="0" destOrd="0" presId="urn:microsoft.com/office/officeart/2005/8/layout/vList3"/>
    <dgm:cxn modelId="{44DFEB22-168D-41CD-80F2-5F6E0F92053A}" type="presParOf" srcId="{57AB0887-CE1F-46F3-9E53-B40AFDACB3EE}" destId="{2174FFF4-2772-449A-80FD-5D85B6129420}" srcOrd="1" destOrd="0" presId="urn:microsoft.com/office/officeart/2005/8/layout/vList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2BD96F9-B614-457D-B8B3-D82617538BFE}">
      <dsp:nvSpPr>
        <dsp:cNvPr id="0" name=""/>
        <dsp:cNvSpPr/>
      </dsp:nvSpPr>
      <dsp:spPr>
        <a:xfrm rot="10800000">
          <a:off x="2379595" y="214"/>
          <a:ext cx="7702296" cy="1758172"/>
        </a:xfrm>
        <a:prstGeom prst="homePlate">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75305" tIns="167640" rIns="312928" bIns="167640" numCol="1" spcCol="1270" anchor="ctr" anchorCtr="0">
          <a:noAutofit/>
        </a:bodyPr>
        <a:lstStyle/>
        <a:p>
          <a:pPr lvl="0" algn="ctr" defTabSz="1955800">
            <a:lnSpc>
              <a:spcPct val="90000"/>
            </a:lnSpc>
            <a:spcBef>
              <a:spcPct val="0"/>
            </a:spcBef>
            <a:spcAft>
              <a:spcPct val="35000"/>
            </a:spcAft>
          </a:pPr>
          <a:r>
            <a:rPr lang="en-US" sz="4400" kern="1200" smtClean="0">
              <a:ln w="28575">
                <a:solidFill>
                  <a:sysClr val="windowText" lastClr="000000"/>
                </a:solidFill>
              </a:ln>
              <a:latin typeface="Arial Black" pitchFamily="34" charset="0"/>
            </a:rPr>
            <a:t>HOLD ON TIGHT           TO THE TRUTH</a:t>
          </a:r>
          <a:endParaRPr lang="en-US" sz="4400" kern="1200" dirty="0">
            <a:ln w="28575">
              <a:solidFill>
                <a:sysClr val="windowText" lastClr="000000"/>
              </a:solidFill>
            </a:ln>
            <a:latin typeface="Arial Black" pitchFamily="34" charset="0"/>
          </a:endParaRPr>
        </a:p>
      </dsp:txBody>
      <dsp:txXfrm rot="10800000">
        <a:off x="2379595" y="214"/>
        <a:ext cx="7702296" cy="1758172"/>
      </dsp:txXfrm>
    </dsp:sp>
    <dsp:sp modelId="{24D2FE37-2BAD-4B38-84D6-C04CA114DE7A}">
      <dsp:nvSpPr>
        <dsp:cNvPr id="0" name=""/>
        <dsp:cNvSpPr/>
      </dsp:nvSpPr>
      <dsp:spPr>
        <a:xfrm>
          <a:off x="1500508" y="214"/>
          <a:ext cx="1758172" cy="1758172"/>
        </a:xfrm>
        <a:prstGeom prst="ellipse">
          <a:avLst/>
        </a:prstGeom>
        <a:gradFill rotWithShape="0">
          <a:gsLst>
            <a:gs pos="0">
              <a:schemeClr val="accent5">
                <a:tint val="50000"/>
                <a:hueOff val="0"/>
                <a:satOff val="0"/>
                <a:lumOff val="0"/>
                <a:alphaOff val="0"/>
                <a:shade val="51000"/>
                <a:satMod val="130000"/>
              </a:schemeClr>
            </a:gs>
            <a:gs pos="80000">
              <a:schemeClr val="accent5">
                <a:tint val="50000"/>
                <a:hueOff val="0"/>
                <a:satOff val="0"/>
                <a:lumOff val="0"/>
                <a:alphaOff val="0"/>
                <a:shade val="93000"/>
                <a:satMod val="130000"/>
              </a:schemeClr>
            </a:gs>
            <a:gs pos="100000">
              <a:schemeClr val="accent5">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412EF74-5090-4055-B4AF-E02B86BE1969}">
      <dsp:nvSpPr>
        <dsp:cNvPr id="0" name=""/>
        <dsp:cNvSpPr/>
      </dsp:nvSpPr>
      <dsp:spPr>
        <a:xfrm rot="10800000">
          <a:off x="2379595" y="2283213"/>
          <a:ext cx="7702296" cy="1758172"/>
        </a:xfrm>
        <a:prstGeom prst="homePlate">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75305" tIns="167640" rIns="312928" bIns="167640" numCol="1" spcCol="1270" anchor="ctr" anchorCtr="0">
          <a:noAutofit/>
        </a:bodyPr>
        <a:lstStyle/>
        <a:p>
          <a:pPr lvl="0" algn="ctr" defTabSz="1955800">
            <a:lnSpc>
              <a:spcPct val="90000"/>
            </a:lnSpc>
            <a:spcBef>
              <a:spcPct val="0"/>
            </a:spcBef>
            <a:spcAft>
              <a:spcPct val="35000"/>
            </a:spcAft>
          </a:pPr>
          <a:r>
            <a:rPr lang="en-US" sz="4400" kern="1200" dirty="0" smtClean="0">
              <a:ln w="28575">
                <a:solidFill>
                  <a:sysClr val="windowText" lastClr="000000"/>
                </a:solidFill>
              </a:ln>
              <a:latin typeface="Arial Black" pitchFamily="34" charset="0"/>
            </a:rPr>
            <a:t>ENCOURAGE WITH SOUND DOCTRINE</a:t>
          </a:r>
          <a:endParaRPr lang="en-US" sz="4400" kern="1200" dirty="0">
            <a:ln w="28575">
              <a:solidFill>
                <a:sysClr val="windowText" lastClr="000000"/>
              </a:solidFill>
            </a:ln>
            <a:latin typeface="Arial Black" pitchFamily="34" charset="0"/>
          </a:endParaRPr>
        </a:p>
      </dsp:txBody>
      <dsp:txXfrm rot="10800000">
        <a:off x="2379595" y="2283213"/>
        <a:ext cx="7702296" cy="1758172"/>
      </dsp:txXfrm>
    </dsp:sp>
    <dsp:sp modelId="{832C0356-C788-4D4B-987A-D37F68435F55}">
      <dsp:nvSpPr>
        <dsp:cNvPr id="0" name=""/>
        <dsp:cNvSpPr/>
      </dsp:nvSpPr>
      <dsp:spPr>
        <a:xfrm>
          <a:off x="1500508" y="2283213"/>
          <a:ext cx="1758172" cy="1758172"/>
        </a:xfrm>
        <a:prstGeom prst="ellipse">
          <a:avLst/>
        </a:prstGeom>
        <a:gradFill rotWithShape="0">
          <a:gsLst>
            <a:gs pos="0">
              <a:schemeClr val="accent5">
                <a:tint val="50000"/>
                <a:hueOff val="-5341183"/>
                <a:satOff val="23809"/>
                <a:lumOff val="2104"/>
                <a:alphaOff val="0"/>
                <a:shade val="51000"/>
                <a:satMod val="130000"/>
              </a:schemeClr>
            </a:gs>
            <a:gs pos="80000">
              <a:schemeClr val="accent5">
                <a:tint val="50000"/>
                <a:hueOff val="-5341183"/>
                <a:satOff val="23809"/>
                <a:lumOff val="2104"/>
                <a:alphaOff val="0"/>
                <a:shade val="93000"/>
                <a:satMod val="130000"/>
              </a:schemeClr>
            </a:gs>
            <a:gs pos="100000">
              <a:schemeClr val="accent5">
                <a:tint val="50000"/>
                <a:hueOff val="-5341183"/>
                <a:satOff val="23809"/>
                <a:lumOff val="210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2174FFF4-2772-449A-80FD-5D85B6129420}">
      <dsp:nvSpPr>
        <dsp:cNvPr id="0" name=""/>
        <dsp:cNvSpPr/>
      </dsp:nvSpPr>
      <dsp:spPr>
        <a:xfrm rot="10800000">
          <a:off x="2379595" y="4566213"/>
          <a:ext cx="7702296" cy="1758172"/>
        </a:xfrm>
        <a:prstGeom prst="homePlate">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75305" tIns="167640" rIns="312928" bIns="167640" numCol="1" spcCol="1270" anchor="ctr" anchorCtr="0">
          <a:noAutofit/>
        </a:bodyPr>
        <a:lstStyle/>
        <a:p>
          <a:pPr lvl="0" algn="ctr" defTabSz="1955800">
            <a:lnSpc>
              <a:spcPct val="90000"/>
            </a:lnSpc>
            <a:spcBef>
              <a:spcPct val="0"/>
            </a:spcBef>
            <a:spcAft>
              <a:spcPct val="35000"/>
            </a:spcAft>
          </a:pPr>
          <a:r>
            <a:rPr lang="en-US" sz="4400" kern="1200" smtClean="0">
              <a:ln w="28575">
                <a:solidFill>
                  <a:sysClr val="windowText" lastClr="000000"/>
                </a:solidFill>
              </a:ln>
              <a:latin typeface="Arial Black" pitchFamily="34" charset="0"/>
            </a:rPr>
            <a:t>REFUTE FALSE TEACHINGS</a:t>
          </a:r>
          <a:endParaRPr lang="en-US" sz="4400" kern="1200" dirty="0">
            <a:ln w="28575">
              <a:solidFill>
                <a:sysClr val="windowText" lastClr="000000"/>
              </a:solidFill>
            </a:ln>
            <a:latin typeface="Arial Black" pitchFamily="34" charset="0"/>
          </a:endParaRPr>
        </a:p>
      </dsp:txBody>
      <dsp:txXfrm rot="10800000">
        <a:off x="2379595" y="4566213"/>
        <a:ext cx="7702296" cy="1758172"/>
      </dsp:txXfrm>
    </dsp:sp>
    <dsp:sp modelId="{5BAE178D-D6B3-4263-A30F-BA2A317264A9}">
      <dsp:nvSpPr>
        <dsp:cNvPr id="0" name=""/>
        <dsp:cNvSpPr/>
      </dsp:nvSpPr>
      <dsp:spPr>
        <a:xfrm>
          <a:off x="1500508" y="4566213"/>
          <a:ext cx="1758172" cy="1758172"/>
        </a:xfrm>
        <a:prstGeom prst="ellipse">
          <a:avLst/>
        </a:prstGeom>
        <a:gradFill rotWithShape="0">
          <a:gsLst>
            <a:gs pos="0">
              <a:schemeClr val="accent5">
                <a:tint val="50000"/>
                <a:hueOff val="-10682366"/>
                <a:satOff val="47617"/>
                <a:lumOff val="4207"/>
                <a:alphaOff val="0"/>
                <a:shade val="51000"/>
                <a:satMod val="130000"/>
              </a:schemeClr>
            </a:gs>
            <a:gs pos="80000">
              <a:schemeClr val="accent5">
                <a:tint val="50000"/>
                <a:hueOff val="-10682366"/>
                <a:satOff val="47617"/>
                <a:lumOff val="4207"/>
                <a:alphaOff val="0"/>
                <a:shade val="93000"/>
                <a:satMod val="130000"/>
              </a:schemeClr>
            </a:gs>
            <a:gs pos="100000">
              <a:schemeClr val="accent5">
                <a:tint val="50000"/>
                <a:hueOff val="-10682366"/>
                <a:satOff val="47617"/>
                <a:lumOff val="420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6C1D38-244A-433C-B8D8-71D95B9A36A0}" type="datetimeFigureOut">
              <a:rPr lang="en-US" smtClean="0"/>
              <a:pPr/>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7F1F0-4445-4AA4-9A03-863716B6004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6C1D38-244A-433C-B8D8-71D95B9A36A0}" type="datetimeFigureOut">
              <a:rPr lang="en-US" smtClean="0"/>
              <a:pPr/>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7F1F0-4445-4AA4-9A03-863716B600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6C1D38-244A-433C-B8D8-71D95B9A36A0}" type="datetimeFigureOut">
              <a:rPr lang="en-US" smtClean="0"/>
              <a:pPr/>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7F1F0-4445-4AA4-9A03-863716B600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6C1D38-244A-433C-B8D8-71D95B9A36A0}" type="datetimeFigureOut">
              <a:rPr lang="en-US" smtClean="0"/>
              <a:pPr/>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7F1F0-4445-4AA4-9A03-863716B600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6C1D38-244A-433C-B8D8-71D95B9A36A0}" type="datetimeFigureOut">
              <a:rPr lang="en-US" smtClean="0"/>
              <a:pPr/>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A7F1F0-4445-4AA4-9A03-863716B600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6C1D38-244A-433C-B8D8-71D95B9A36A0}" type="datetimeFigureOut">
              <a:rPr lang="en-US" smtClean="0"/>
              <a:pPr/>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A7F1F0-4445-4AA4-9A03-863716B600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6C1D38-244A-433C-B8D8-71D95B9A36A0}" type="datetimeFigureOut">
              <a:rPr lang="en-US" smtClean="0"/>
              <a:pPr/>
              <a:t>4/20/2020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A7F1F0-4445-4AA4-9A03-863716B600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6C1D38-244A-433C-B8D8-71D95B9A36A0}" type="datetimeFigureOut">
              <a:rPr lang="en-US" smtClean="0"/>
              <a:pPr/>
              <a:t>4/20/2020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A7F1F0-4445-4AA4-9A03-863716B600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6C1D38-244A-433C-B8D8-71D95B9A36A0}" type="datetimeFigureOut">
              <a:rPr lang="en-US" smtClean="0"/>
              <a:pPr/>
              <a:t>4/20/2020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A7F1F0-4445-4AA4-9A03-863716B600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6C1D38-244A-433C-B8D8-71D95B9A36A0}" type="datetimeFigureOut">
              <a:rPr lang="en-US" smtClean="0"/>
              <a:pPr/>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A7F1F0-4445-4AA4-9A03-863716B6004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6C1D38-244A-433C-B8D8-71D95B9A36A0}" type="datetimeFigureOut">
              <a:rPr lang="en-US" smtClean="0"/>
              <a:pPr/>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A7F1F0-4445-4AA4-9A03-863716B6004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6C1D38-244A-433C-B8D8-71D95B9A36A0}" type="datetimeFigureOut">
              <a:rPr lang="en-US" smtClean="0"/>
              <a:pPr/>
              <a:t>4/20/2020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7F1F0-4445-4AA4-9A03-863716B6004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hyperlink" Target="http://rds.yahoo.com/_ylt=A2KJkIXW25ZNIVEAqJOJzbkF;_ylu=X3oDMTBwcjUxY2E1BHBvcwMyBHNlYwNzcgR2dGlkA0kxMzZfODY-/SIG=1ij42rjuq/EXP=1301761110/**http:/images.search.yahoo.com/images/view?back=http://images.search.yahoo.com/search/images?p=disobedient+children&amp;ei=utf-8&amp;fr=sfp&amp;w=345&amp;h=480&amp;imgurl=shepherdsnotes.com/wp-content/uploads/2009/06/child20yelling.jpg&amp;rurl=http://shepherdsnotes.com/?cat=22&amp;size=49KB&amp;name=What+Break%E2%80%99s+God...&amp;p=disobedient+children&amp;oid=87619d259c5f5ae998ed9b04919dce79&amp;fr2=&amp;no=2&amp;tt=3930&amp;sigr=111jqoepk&amp;sigi=120osqm3s&amp;sigb=12jq2qbs8&amp;.crumb=j9kchS/Y1wR" TargetMode="External"/><Relationship Id="rId7" Type="http://schemas.openxmlformats.org/officeDocument/2006/relationships/hyperlink" Target="http://rds.yahoo.com/_ylt=A2KJkIU63JZNVFAAv7iJzbkF;_ylu=X3oDMTBxYTlibGgwBHBvcwMzOARzZWMDc3IEdnRpZANJMTM2Xzg2/SIG=1lbeer63r/EXP=1301761210/**http:/images.search.yahoo.com/images/view?back=http://images.search.yahoo.com/search/images?p=disobedient+children&amp;b=37&amp;ni=18&amp;ei=utf-8&amp;xargs=0&amp;pstart=1&amp;fr=sfp&amp;w=300&amp;h=450&amp;imgurl=www.dreamstime.com/bedtime-for-a-disobedient-kid-thumb9666700.jpg&amp;rurl=http://www.dreamstime.com/stock-photo-bedtime-for-a-disobedient-kid-image9666700&amp;size=49KB&amp;name=BEDTIME+FOR+A+DI...&amp;p=disobedient+children&amp;oid=9eb6de9e4de8fa1cb7f7f55be719571b&amp;fr2=&amp;no=38&amp;tt=3930&amp;b=37&amp;ni=18&amp;sigr=12gc0d17r&amp;sigi=12176a771&amp;sigb=13flv0qml&amp;.crumb=j9kchS/Y1wR" TargetMode="External"/><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96.jpeg"/><Relationship Id="rId11" Type="http://schemas.openxmlformats.org/officeDocument/2006/relationships/image" Target="../media/image99.jpeg"/><Relationship Id="rId5" Type="http://schemas.openxmlformats.org/officeDocument/2006/relationships/hyperlink" Target="http://rds.yahoo.com/_ylt=A2KJkIXW25ZNIVEAq5OJzbkF;_ylu=X3oDMTBwbHJ2OTZkBHBvcwM1BHNlYwNzcgR2dGlkA0kxMzZfODY-/SIG=1jqrenhv9/EXP=1301761110/**http:/images.search.yahoo.com/images/view?back=http://images.search.yahoo.com/search/images?p=disobedient+children&amp;ei=utf-8&amp;fr=sfp&amp;w=412&amp;h=278&amp;imgurl=www.psychiatrictimes.com/image/image_gallery?img_id=1427155&amp;amp;t=1247233635453&amp;rurl=http://www.psychiatrictimes.com/display/article/10168/1427190&amp;size=48KB&amp;name=Helping+Children...&amp;p=disobedient+children&amp;oid=f1ae10049e7bf18723473a02c7c6427f&amp;fr2=&amp;no=5&amp;tt=3930&amp;sigr=11th86muu&amp;sigi=12fpvbo2c&amp;sigb=12jq2qbs8&amp;.crumb=j9kchS/Y1wR" TargetMode="External"/><Relationship Id="rId10" Type="http://schemas.openxmlformats.org/officeDocument/2006/relationships/hyperlink" Target="http://rds.yahoo.com/_ylt=A2KJkIU63JZNVFAAy7iJzbkF;_ylu=X3oDMTBxcXI4dm1iBHBvcwM1MARzZWMDc3IEdnRpZANJMTM2Xzg2/SIG=1lhqhti5t/EXP=1301761210/**http:/images.search.yahoo.com/images/view?back=http://images.search.yahoo.com/search/images?p=disobedient+children&amp;b=37&amp;ni=18&amp;ei=utf-8&amp;xargs=0&amp;pstart=1&amp;fr=sfp&amp;w=250&amp;h=298&amp;imgurl=1.bp.blogspot.com/_sSDK-E6tNl8/TQ06jYBkRTI/AAAAAAAAAPE/-0W49v8hojA/s400/disobedient-child.jpg&amp;rurl=http://sincerelyaftergodsheart.blogspot.com/&amp;size=21KB&amp;name=disobedient-chil...&amp;p=disobedient+children&amp;oid=47584a51968f16eff0966de035e50bb2&amp;fr2=&amp;no=50&amp;tt=3930&amp;b=37&amp;ni=18&amp;sigr=11c39j4tf&amp;sigi=12t2bv811&amp;sigb=13flv0qml&amp;.crumb=j9kchS/Y1wR" TargetMode="External"/><Relationship Id="rId4" Type="http://schemas.openxmlformats.org/officeDocument/2006/relationships/image" Target="../media/image95.jpeg"/><Relationship Id="rId9" Type="http://schemas.openxmlformats.org/officeDocument/2006/relationships/image" Target="../media/image98.jpeg"/></Relationships>
</file>

<file path=ppt/slides/_rels/slide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10.gif"/><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3.gif"/><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hyperlink" Target="https://www.youtube.com/watch?v=TkavVrx77Zw"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4" Type="http://schemas.openxmlformats.org/officeDocument/2006/relationships/image" Target="../media/image73.jpeg"/></Relationships>
</file>

<file path=ppt/slides/_rels/slide8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8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8600"/>
            <a:ext cx="9144000" cy="662940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solidFill>
                    <a:sysClr val="windowText" lastClr="000000"/>
                  </a:solidFill>
                </a:ln>
                <a:solidFill>
                  <a:schemeClr val="tx2">
                    <a:lumMod val="75000"/>
                  </a:schemeClr>
                </a:solidFill>
                <a:latin typeface="Century Gothic" pitchFamily="34" charset="0"/>
                <a:cs typeface="Aharoni" pitchFamily="2" charset="-79"/>
              </a:rPr>
              <a:t>The ROLE &amp; QUALIFICATIONS of an </a:t>
            </a:r>
            <a:r>
              <a:rPr lang="en-US" sz="3600" b="1" spc="50" dirty="0" smtClean="0">
                <a:ln w="11430">
                  <a:solidFill>
                    <a:sysClr val="windowText" lastClr="000000"/>
                  </a:solidFill>
                </a:ln>
                <a:solidFill>
                  <a:schemeClr val="tx2">
                    <a:lumMod val="75000"/>
                  </a:schemeClr>
                </a:solidFill>
                <a:latin typeface="Century Gothic" pitchFamily="34" charset="0"/>
                <a:cs typeface="Aharoni" pitchFamily="2" charset="-79"/>
              </a:rPr>
              <a:t> </a:t>
            </a:r>
            <a:endParaRPr lang="en-US" sz="3600" b="1" spc="50" dirty="0" smtClean="0">
              <a:ln w="11430">
                <a:solidFill>
                  <a:sysClr val="windowText" lastClr="000000"/>
                </a:solidFill>
              </a:ln>
              <a:solidFill>
                <a:schemeClr val="tx2">
                  <a:lumMod val="75000"/>
                </a:schemeClr>
              </a:solidFill>
              <a:latin typeface="Century Gothic" pitchFamily="34" charset="0"/>
              <a:cs typeface="Aharoni" pitchFamily="2" charset="-79"/>
            </a:endParaRPr>
          </a:p>
          <a:p>
            <a:pPr algn="ctr"/>
            <a:r>
              <a:rPr lang="en-US" sz="12300" b="1" spc="50" dirty="0" smtClean="0">
                <a:ln w="11430">
                  <a:solidFill>
                    <a:sysClr val="windowText" lastClr="000000"/>
                  </a:solidFill>
                </a:ln>
                <a:solidFill>
                  <a:srgbClr val="C00000"/>
                </a:solidFill>
                <a:latin typeface="Britannic Bold" pitchFamily="34" charset="0"/>
                <a:cs typeface="Aharoni" pitchFamily="2" charset="-79"/>
              </a:rPr>
              <a:t>ELDER</a:t>
            </a:r>
            <a:endParaRPr lang="en-US" sz="12300" b="1" spc="50" dirty="0" smtClean="0">
              <a:ln w="11430">
                <a:solidFill>
                  <a:sysClr val="windowText" lastClr="000000"/>
                </a:solidFill>
              </a:ln>
              <a:solidFill>
                <a:schemeClr val="tx2">
                  <a:lumMod val="75000"/>
                </a:schemeClr>
              </a:solidFill>
              <a:latin typeface="Britannic Bold" pitchFamily="34" charset="0"/>
              <a:cs typeface="Aharoni" pitchFamily="2" charset="-79"/>
            </a:endParaRPr>
          </a:p>
        </p:txBody>
      </p:sp>
      <p:pic>
        <p:nvPicPr>
          <p:cNvPr id="172038" name="Picture 6" descr="Happy Person PNG Transparent Happy Person.PNG Images. | PlusPNG"/>
          <p:cNvPicPr>
            <a:picLocks noChangeAspect="1" noChangeArrowheads="1"/>
          </p:cNvPicPr>
          <p:nvPr/>
        </p:nvPicPr>
        <p:blipFill>
          <a:blip r:embed="rId2" cstate="print"/>
          <a:srcRect/>
          <a:stretch>
            <a:fillRect/>
          </a:stretch>
        </p:blipFill>
        <p:spPr bwMode="auto">
          <a:xfrm>
            <a:off x="2438400" y="2446434"/>
            <a:ext cx="4648200" cy="4411566"/>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cedricstudio.com/wp-content/uploads/2013/01/WITB-Pharisees.jpg"/>
          <p:cNvPicPr>
            <a:picLocks noChangeAspect="1" noChangeArrowheads="1"/>
          </p:cNvPicPr>
          <p:nvPr/>
        </p:nvPicPr>
        <p:blipFill>
          <a:blip r:embed="rId2" cstate="print"/>
          <a:srcRect/>
          <a:stretch>
            <a:fillRect/>
          </a:stretch>
        </p:blipFill>
        <p:spPr bwMode="auto">
          <a:xfrm>
            <a:off x="228600" y="231913"/>
            <a:ext cx="5334000" cy="6626087"/>
          </a:xfrm>
          <a:prstGeom prst="rect">
            <a:avLst/>
          </a:prstGeom>
          <a:noFill/>
        </p:spPr>
      </p:pic>
      <p:sp>
        <p:nvSpPr>
          <p:cNvPr id="4" name="Rectangle 3"/>
          <p:cNvSpPr/>
          <p:nvPr/>
        </p:nvSpPr>
        <p:spPr>
          <a:xfrm>
            <a:off x="4267200" y="228600"/>
            <a:ext cx="4876800" cy="381000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smtClean="0">
                <a:ln w="11430">
                  <a:solidFill>
                    <a:sysClr val="windowText" lastClr="000000"/>
                  </a:solidFill>
                </a:ln>
                <a:gradFill>
                  <a:gsLst>
                    <a:gs pos="25000">
                      <a:schemeClr val="accent2">
                        <a:satMod val="155000"/>
                      </a:schemeClr>
                    </a:gs>
                    <a:gs pos="100000">
                      <a:schemeClr val="accent2">
                        <a:shade val="45000"/>
                        <a:satMod val="165000"/>
                      </a:schemeClr>
                    </a:gs>
                  </a:gsLst>
                  <a:lin ang="5400000"/>
                </a:gradFill>
                <a:latin typeface="Comic Sans MS" pitchFamily="66" charset="0"/>
                <a:cs typeface="Aharoni" pitchFamily="2" charset="-79"/>
              </a:rPr>
              <a:t>What Is The </a:t>
            </a:r>
          </a:p>
          <a:p>
            <a:pPr algn="ctr"/>
            <a:r>
              <a:rPr lang="en-US" sz="4000" b="1" spc="50" dirty="0" smtClean="0">
                <a:ln w="11430">
                  <a:solidFill>
                    <a:sysClr val="windowText" lastClr="000000"/>
                  </a:solidFill>
                </a:ln>
                <a:gradFill>
                  <a:gsLst>
                    <a:gs pos="25000">
                      <a:schemeClr val="accent2">
                        <a:satMod val="155000"/>
                      </a:schemeClr>
                    </a:gs>
                    <a:gs pos="100000">
                      <a:schemeClr val="accent2">
                        <a:shade val="45000"/>
                        <a:satMod val="165000"/>
                      </a:schemeClr>
                    </a:gs>
                  </a:gsLst>
                  <a:lin ang="5400000"/>
                </a:gradFill>
                <a:latin typeface="Comic Sans MS" pitchFamily="66" charset="0"/>
                <a:cs typeface="Aharoni" pitchFamily="2" charset="-79"/>
              </a:rPr>
              <a:t>Old Testament Understanding </a:t>
            </a:r>
          </a:p>
          <a:p>
            <a:pPr algn="ctr"/>
            <a:r>
              <a:rPr lang="en-US" sz="4000" b="1" spc="50" dirty="0" smtClean="0">
                <a:ln w="11430">
                  <a:solidFill>
                    <a:sysClr val="windowText" lastClr="000000"/>
                  </a:solidFill>
                </a:ln>
                <a:gradFill>
                  <a:gsLst>
                    <a:gs pos="25000">
                      <a:schemeClr val="accent2">
                        <a:satMod val="155000"/>
                      </a:schemeClr>
                    </a:gs>
                    <a:gs pos="100000">
                      <a:schemeClr val="accent2">
                        <a:shade val="45000"/>
                        <a:satMod val="165000"/>
                      </a:schemeClr>
                    </a:gs>
                  </a:gsLst>
                  <a:lin ang="5400000"/>
                </a:gradFill>
                <a:latin typeface="Comic Sans MS" pitchFamily="66" charset="0"/>
                <a:cs typeface="Aharoni" pitchFamily="2" charset="-79"/>
              </a:rPr>
              <a:t>Of The Term </a:t>
            </a:r>
          </a:p>
          <a:p>
            <a:pPr algn="ctr"/>
            <a:r>
              <a:rPr lang="en-US" sz="5400" b="1" spc="50" dirty="0" smtClean="0">
                <a:ln w="11430">
                  <a:solidFill>
                    <a:sysClr val="windowText" lastClr="000000"/>
                  </a:solidFill>
                </a:ln>
                <a:gradFill>
                  <a:gsLst>
                    <a:gs pos="25000">
                      <a:schemeClr val="accent2">
                        <a:satMod val="155000"/>
                      </a:schemeClr>
                    </a:gs>
                    <a:gs pos="100000">
                      <a:schemeClr val="accent2">
                        <a:shade val="45000"/>
                        <a:satMod val="165000"/>
                      </a:schemeClr>
                    </a:gs>
                  </a:gsLst>
                  <a:lin ang="5400000"/>
                </a:gradFill>
                <a:latin typeface="Comic Sans MS" pitchFamily="66" charset="0"/>
                <a:cs typeface="Aharoni" pitchFamily="2" charset="-79"/>
              </a:rPr>
              <a:t>”</a:t>
            </a:r>
            <a:r>
              <a:rPr lang="en-US" sz="5400" b="1" spc="50" dirty="0" smtClean="0">
                <a:ln w="11430">
                  <a:solidFill>
                    <a:sysClr val="windowText" lastClr="000000"/>
                  </a:solidFill>
                </a:ln>
                <a:solidFill>
                  <a:srgbClr val="002060"/>
                </a:solidFill>
                <a:latin typeface="Comic Sans MS" pitchFamily="66" charset="0"/>
                <a:cs typeface="Aharoni" pitchFamily="2" charset="-79"/>
              </a:rPr>
              <a:t>ELDER</a:t>
            </a:r>
            <a:r>
              <a:rPr lang="en-US" sz="5400" b="1" spc="50" dirty="0" smtClean="0">
                <a:ln w="11430">
                  <a:solidFill>
                    <a:sysClr val="windowText" lastClr="000000"/>
                  </a:solidFill>
                </a:ln>
                <a:gradFill>
                  <a:gsLst>
                    <a:gs pos="25000">
                      <a:schemeClr val="accent2">
                        <a:satMod val="155000"/>
                      </a:schemeClr>
                    </a:gs>
                    <a:gs pos="100000">
                      <a:schemeClr val="accent2">
                        <a:shade val="45000"/>
                        <a:satMod val="165000"/>
                      </a:schemeClr>
                    </a:gs>
                  </a:gsLst>
                  <a:lin ang="5400000"/>
                </a:gradFill>
                <a:latin typeface="Comic Sans MS" pitchFamily="66" charset="0"/>
                <a:cs typeface="Aharoni" pitchFamily="2" charset="-79"/>
              </a:rPr>
              <a:t>”</a:t>
            </a:r>
            <a:r>
              <a:rPr lang="en-US" sz="4000" b="1" spc="50" dirty="0" smtClean="0">
                <a:ln w="11430">
                  <a:solidFill>
                    <a:sysClr val="windowText" lastClr="000000"/>
                  </a:solidFill>
                </a:ln>
                <a:gradFill>
                  <a:gsLst>
                    <a:gs pos="25000">
                      <a:schemeClr val="accent2">
                        <a:satMod val="155000"/>
                      </a:schemeClr>
                    </a:gs>
                    <a:gs pos="100000">
                      <a:schemeClr val="accent2">
                        <a:shade val="45000"/>
                        <a:satMod val="165000"/>
                      </a:schemeClr>
                    </a:gs>
                  </a:gsLst>
                  <a:lin ang="5400000"/>
                </a:gradFill>
                <a:latin typeface="Comic Sans MS" pitchFamily="66" charset="0"/>
                <a:cs typeface="Aharoni" pitchFamily="2" charset="-79"/>
              </a:rPr>
              <a:t>?</a:t>
            </a:r>
          </a:p>
        </p:txBody>
      </p:sp>
      <p:sp>
        <p:nvSpPr>
          <p:cNvPr id="5" name="Rectangle 4"/>
          <p:cNvSpPr/>
          <p:nvPr/>
        </p:nvSpPr>
        <p:spPr>
          <a:xfrm>
            <a:off x="6096000" y="4038600"/>
            <a:ext cx="2590800" cy="1143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zaqen</a:t>
            </a:r>
            <a:endPar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Rectangle 5"/>
          <p:cNvSpPr/>
          <p:nvPr/>
        </p:nvSpPr>
        <p:spPr>
          <a:xfrm>
            <a:off x="6096000" y="5334000"/>
            <a:ext cx="2590800" cy="11430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sab</a:t>
            </a:r>
            <a:endPar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CHILDREN UNDER CONTROL </a:t>
            </a:r>
            <a:r>
              <a:rPr lang="en-US" sz="22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3:4-5; Titus 1:6)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“M</a:t>
            </a:r>
            <a:r>
              <a:rPr lang="en-US" altLang="zh-CN"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y</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children obey me out of respect, not fear”</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10" name="Rectangle 9"/>
          <p:cNvSpPr/>
          <p:nvPr/>
        </p:nvSpPr>
        <p:spPr>
          <a:xfrm>
            <a:off x="228600" y="228600"/>
            <a:ext cx="4876800" cy="5486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11125" indent="-111125">
              <a:buFont typeface="Arial" charset="0"/>
              <a:buChar char="•"/>
            </a:pPr>
            <a:r>
              <a:rPr lang="en-US" sz="2800" b="1" i="1" dirty="0" err="1" smtClean="0">
                <a:solidFill>
                  <a:schemeClr val="accent4">
                    <a:lumMod val="50000"/>
                  </a:schemeClr>
                </a:solidFill>
                <a:latin typeface="Arial Narrow" pitchFamily="34" charset="0"/>
              </a:rPr>
              <a:t>teknon</a:t>
            </a:r>
            <a:r>
              <a:rPr lang="en-US" sz="2800" b="1" i="1" dirty="0" smtClean="0">
                <a:solidFill>
                  <a:schemeClr val="accent4">
                    <a:lumMod val="50000"/>
                  </a:schemeClr>
                </a:solidFill>
                <a:latin typeface="Arial Narrow" pitchFamily="34" charset="0"/>
              </a:rPr>
              <a:t> en </a:t>
            </a:r>
            <a:r>
              <a:rPr lang="en-US" sz="2800" b="1" i="1" dirty="0" err="1" smtClean="0">
                <a:solidFill>
                  <a:schemeClr val="accent4">
                    <a:lumMod val="50000"/>
                  </a:schemeClr>
                </a:solidFill>
                <a:latin typeface="Arial Narrow" pitchFamily="34" charset="0"/>
              </a:rPr>
              <a:t>hypotagē</a:t>
            </a:r>
            <a:r>
              <a:rPr lang="en-US" sz="2800" b="1" i="1" dirty="0" smtClean="0">
                <a:solidFill>
                  <a:schemeClr val="accent4">
                    <a:lumMod val="50000"/>
                  </a:schemeClr>
                </a:solidFill>
                <a:latin typeface="Arial Narrow" pitchFamily="34" charset="0"/>
              </a:rPr>
              <a:t> meta pas </a:t>
            </a:r>
            <a:r>
              <a:rPr lang="en-US" sz="2800" b="1" i="1" dirty="0" err="1" smtClean="0">
                <a:solidFill>
                  <a:schemeClr val="accent4">
                    <a:lumMod val="50000"/>
                  </a:schemeClr>
                </a:solidFill>
                <a:latin typeface="Arial Narrow" pitchFamily="34" charset="0"/>
              </a:rPr>
              <a:t>semnotēs</a:t>
            </a:r>
            <a:r>
              <a:rPr lang="en-US" sz="2800" b="1" i="1" dirty="0" smtClean="0">
                <a:solidFill>
                  <a:schemeClr val="accent4">
                    <a:lumMod val="50000"/>
                  </a:schemeClr>
                </a:solidFill>
                <a:latin typeface="Arial Narrow" pitchFamily="34" charset="0"/>
              </a:rPr>
              <a:t>:  </a:t>
            </a:r>
            <a:r>
              <a:rPr lang="en-US" sz="2800" dirty="0" smtClean="0">
                <a:solidFill>
                  <a:schemeClr val="accent4">
                    <a:lumMod val="50000"/>
                  </a:schemeClr>
                </a:solidFill>
                <a:latin typeface="Arial Narrow" pitchFamily="34" charset="0"/>
              </a:rPr>
              <a:t>his children obey his words out of respect and are thus seen as dignified, pure and honorable.  He maintains control.</a:t>
            </a:r>
          </a:p>
          <a:p>
            <a:pPr marL="111125" indent="-111125">
              <a:buFont typeface="Arial" charset="0"/>
              <a:buChar char="•"/>
            </a:pPr>
            <a:endParaRPr lang="en-US" sz="2800" dirty="0" smtClean="0">
              <a:solidFill>
                <a:schemeClr val="accent4">
                  <a:lumMod val="50000"/>
                </a:schemeClr>
              </a:solidFill>
              <a:latin typeface="Arial Narrow" pitchFamily="34" charset="0"/>
            </a:endParaRPr>
          </a:p>
          <a:p>
            <a:pPr marL="111125" indent="-111125">
              <a:buFont typeface="Arial" charset="0"/>
              <a:buChar char="•"/>
            </a:pPr>
            <a:r>
              <a:rPr lang="en-US" sz="2800" b="1" i="1" dirty="0" smtClean="0">
                <a:solidFill>
                  <a:schemeClr val="accent4">
                    <a:lumMod val="50000"/>
                  </a:schemeClr>
                </a:solidFill>
                <a:latin typeface="Arial Narrow" pitchFamily="34" charset="0"/>
              </a:rPr>
              <a:t>Do your children ignore you or tell you ‘NO’ when you tell them to do something? </a:t>
            </a:r>
          </a:p>
          <a:p>
            <a:pPr marL="111125" indent="-111125">
              <a:buFont typeface="Arial" charset="0"/>
              <a:buChar char="•"/>
            </a:pPr>
            <a:r>
              <a:rPr lang="en-US" sz="2800" b="1" i="1" dirty="0" smtClean="0">
                <a:solidFill>
                  <a:schemeClr val="accent4">
                    <a:lumMod val="50000"/>
                  </a:schemeClr>
                </a:solidFill>
                <a:latin typeface="Arial Narrow" pitchFamily="34" charset="0"/>
              </a:rPr>
              <a:t>Do you keep them in control or let them do as they please? </a:t>
            </a:r>
            <a:endParaRPr lang="en-US" sz="2800" b="1" dirty="0" smtClean="0">
              <a:solidFill>
                <a:schemeClr val="accent4">
                  <a:lumMod val="50000"/>
                </a:schemeClr>
              </a:solidFill>
              <a:latin typeface="Arial Narrow" pitchFamily="34" charset="0"/>
            </a:endParaRPr>
          </a:p>
        </p:txBody>
      </p:sp>
      <p:pic>
        <p:nvPicPr>
          <p:cNvPr id="6" name="Picture 5" descr="1274852883_ffbccc4822.jpg"/>
          <p:cNvPicPr>
            <a:picLocks noChangeAspect="1"/>
          </p:cNvPicPr>
          <p:nvPr/>
        </p:nvPicPr>
        <p:blipFill>
          <a:blip r:embed="rId3" cstate="print"/>
          <a:stretch>
            <a:fillRect/>
          </a:stretch>
        </p:blipFill>
        <p:spPr>
          <a:xfrm>
            <a:off x="5257800" y="228600"/>
            <a:ext cx="3662172" cy="5486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4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Narrow" pitchFamily="34" charset="0"/>
                <a:cs typeface="Arial" pitchFamily="34" charset="0"/>
              </a:rPr>
              <a:t>The reason is given in verse 5…</a:t>
            </a:r>
            <a:endParaRPr lang="en-US" sz="4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Narrow" pitchFamily="34" charset="0"/>
              <a:cs typeface="Arial" pitchFamily="34" charset="0"/>
            </a:endParaRPr>
          </a:p>
        </p:txBody>
      </p:sp>
      <p:sp>
        <p:nvSpPr>
          <p:cNvPr id="10" name="Rectangle 9"/>
          <p:cNvSpPr/>
          <p:nvPr/>
        </p:nvSpPr>
        <p:spPr>
          <a:xfrm>
            <a:off x="228600" y="1219200"/>
            <a:ext cx="2438400" cy="5486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11125" indent="-111125">
              <a:buFont typeface="Arial" charset="0"/>
              <a:buChar char="•"/>
            </a:pPr>
            <a:r>
              <a:rPr lang="en-US" sz="3200" b="1" dirty="0" smtClean="0">
                <a:solidFill>
                  <a:schemeClr val="accent4">
                    <a:lumMod val="50000"/>
                  </a:schemeClr>
                </a:solidFill>
                <a:latin typeface="Arial Narrow" pitchFamily="34" charset="0"/>
              </a:rPr>
              <a:t>If anyone does not know how to manage his own family, how can he take care of God's church?</a:t>
            </a:r>
          </a:p>
        </p:txBody>
      </p:sp>
      <p:sp>
        <p:nvSpPr>
          <p:cNvPr id="1026" name="AutoShape 2" descr="data:image/jpg;base64,/9j/4AAQSkZJRgABAQAAAQABAAD/2wBDAAkGBwgHBgkIBwgKCgkLDRYPDQwMDRsUFRAWIB0iIiAdHx8kKDQsJCYxJx8fLT0tMTU3Ojo6Iys/RD84QzQ5Ojf/2wBDAQoKCg0MDRoPDxo3JR8lNzc3Nzc3Nzc3Nzc3Nzc3Nzc3Nzc3Nzc3Nzc3Nzc3Nzc3Nzc3Nzc3Nzc3Nzc3Nzc3Nzf/wAARCACrAHIDASIAAhEBAxEB/8QAHAABAAIDAQEBAAAAAAAAAAAAAAUGAQQHAgMI/8QANxAAAgEDAgQEBAUCBgMAAAAAAQIDAAQRBSEGEjFBE1FhcQcigZEUIzKhsRVSM0JDYtHhU8Hw/8QAGgEAAgMBAQAAAAAAAAAAAAAAAAMBAgQFBv/EACQRAAIDAAEFAAEFAAAAAAAAAAABAgMRIQQFEjFBEyJRYXHB/9oADAMBAAIRAxEAPwDt4rNKUAKUpQB5dgi5PSvktwpbG4z5187lyWwOgrUduXvWad7i+BsK9RLdqVqafci4hBzvivpdXdvaJz3EyRr5s2KepprRbi08PvSq5c8a6Jbvytdc3mVUkCpPTNa07VF5rG7jl81B+YfShTiwaaJCsVmlWIZg15NeqwakqeaVnFKAPeKYpmmagsMUbYE0zXynbEfrUSeLSVyzSmcKpY1UOJeJYLFhE0oDMce1WDVJn5BHEMu5wo9ao3xK0K3sZNMvMjIDK+T+t9iD/Nc/xctfw2Rai1pKDi+K309fwCsG5f1yDAx54/5qgavrk17M7yzu+/6mb+K+GoXqtbgRA8n9zbkmoeMc+WkPU9SamCeci7JLeDNzf4GQgJzgHHWvMGp6lDIJLBuRl3DBjmstGs7hVGR5+3WksBtLeNgPmAzjzFN1ITh0bgb4lXTXC2PETIVAx4/l5Z866zb3EVzCk0EiyRuMqynINfmpIPGCTJtzLuPMV1f4Wa6k1s+lTfLLGS0ee69DTYT5whxOhUpSnFBSlKCDNKUoLGK0b2T5sDoBW1cyiGB5GOAo61Xp9QjZH5TluXIHTNZuosxYOpg5PTFlKbjXooj+mNWf69v5qm/Hfx44dKnRh4IZ1K577HP2FfbSdeKcS83+WJuSY+QNSfxG0/8Aq+taJYzRM9pIk7SEdMhRj+apW1+Jl7YvzOKQXZlTMjEgdAKF2lYcx5U7KvepLWuFb7SLt0ROdATy43wPWoyNCpKk88nocgVXyT9FZQkvZvQXEUCEBRzttgdhXtiZzzSDYdBWdK0O/wBQnWK1tmYk7yMCFX3NWTWdDh0XTUErhpMjLDuaq5JMlQbRX4QUtVOSBklfvVq+HXiXPFdvJAuwjZpCOwxVUklRYo8nZc5+1X/4IwiSbULnH6Y0QH3JJ/gUytbIpLhHVxWaUrYKMUpSggzSlPpQSfO4iSeFopBlXGDVT1Oy/p7Dn3i5SBIewPnVwr5zQxzxNFMgdGGGU9DSralYhldjgzmWgaG+pa88nI62fPzu+MBwOgHuavOv2wkgSVAnixghOYbDIqWjjWNFSNQqqMAAYAFamqOq2+GZQSdge9UdahW0MdrssTORareX4lNpqSLJaP8ArMLFSu/QZ61YNL03S9NsFkhtoxGRzc7Lk4+tSE1rZ3934T25Y9S2NhX31CwjlsTAeVEOwA2rnuX7GzM+kdb8RaW1wLeNwX7AYFRPFFnPq6OLOF2RAeUsMb1uwcKwyyIbpBMqDlQnsPKpnUTbaFoU85bkSNNi5yF7Cp9vgh8cM4jpmmXWq6gtsmyc3I7dhvv9a7x8PdIXS9HYiPkMrkjz5R0qu8KW/DUt3FaafqNvNcEeIwRwS2ep9TXSo0WNFVBgAYAFbaYyb8n6MtyjGPivZ6pSlajMKUpQBmlYpQA3pSs0AY7VSOO9US1ntmcsgtJVkzjIcEEMPoKu9cq+Jd4wur6zkGVaON0x2x1pVzyJr6KvztN2bX1hvreCGNBHcKGguOcAPnsa3G1ISRhdTxAjbAuMA7+dUrSBaC2j0y9vEeMIsltK42XI3Q+1bz6ZZWhF1e3sXgIchfEJB9l6Vz3FHQlUo+y9W7iFeXmDL2PpURxlaprGg3lk7EK0ZO3mOlV+84ztAOSy+c9B2ArUl4kaWxnQtmaVSvtULyT4E/jcuEUj4e6VJFrdtezStElvcgDl26Hc58q/UCMHQMpyCMg1wzRLBGWG2Rwpf5Wb1Pf7117haSZtEtkuf8aJfDfPcrtW+qTk2U63p1VXDPf0l6UrNPOaY3pWaUAKVilAGaxSlAA7Vyji65jutaupZEDrbOEdf7o2GD9j/NdQvZ1tbWWZzhUUk1yTVmWK78d8MkczW0/qjbg/uftSL3xh0u3R/W5EJBowuL6XTmkyrxM8B7NtlfoaiYljjUxqmCNmUnODVhnjkWJ1jYi706TmVu7R56/Q7/Wo3iCBbh11S2QCG5J5wP8AJIOo/wDYrN8OwnsuSOlhLjMZwfKvtYRTuWVYHbkGWKjIA86kOIrCO2ttLnt8xma2BkA7sO9SPABXxr+1dsiaAnfc5H/WalLXgOzIecUa+nNNPcwQ2o+YsDn2rrnDNy11bTyY/KMx8M46jz++a5lw+Ftlu9Qcflohij5dyWboAPaulcIRlNIjZhgtjbyIGDTqVyYe6SUo/wBE7SlK0nDM0rFKAFKUoAUpXiaQRxM57DNAFa4zuOaxnhVsBIyx9TgiqBdL411JCdo72LC57Sp0Hvt+9XLVJBJM3iEYcYIPeqjqaJKH5iUGebmXrE4748vP70rqY5jOj2q5SUokYbh+S31CJcyW4EN1Ee69AT6Ebe9ehAsMV7DF+ZazRC4gI9D/ACBkH2ryWc3YZlVLxxhl/wBK7X09T/8Ab0nf8NaD8LOIipL2zOccuf1IT5+/r51lOvv0+mon+o8I2twgzJZSFJB/tPQ+1aXCd2tlrdtLKRyMeRvY7VuaTqEUDyx6mEjt72ArJ4YyvN2IxUDbLGty4eR+QH5SqDcee/Sh+0y0FqlF+n/pfp7eKwkstNjlWBJmaSRxuxYnA9tq6baQxwW8cUIAjVQFA8q5Pw6Z9a12HkAVhHymRtyABjPvXXEUIoUdAMCtNXPJx+4pwcYP2eqUpTjmilKUAKU2pQAqK16fwrYIDgscn2qUZgqlj0FVXiS6S8g/JMkUkZPK5HX0x5VaKbYuyWLCI1G4V0cIw5ieYZFQV+fHVZgoDoAsq/3/AO6vCajOzlbu3ZWBxzJ0J9qntO4fu75vGlhMduq8wDj/ABDjpjypk4xlHGL6e2dNnnEpk4SI+G7qyMeZQe58/f1X7V87o+LAy82ef9WUD8x8yNt/UVLatoihna1CLv8APBMMo3/B9RUC8AtmKMt9bsBuiqJ429u+KwWUyg+T0VPWV3L+TY0/T47+zMUs62bow8MzpyCQd8Y9a2YuFJRIAdRsPD7t4u/2rEWlS3wKGe2WTlzDHy+GX9PIGo5tA1bxjG1hPz5222+9LlFxeNGqq1TjsZln0+fTeHLtJba5e9uV25l2jXz966zBKs0Mcqbq6giuL6Tw1fg82pAWluu7vMwBx6V1Xhq9trzTVFmWaKA+EC3U4706l5wYe4xi0pRev6yXpQU2p5yRSlKAM4rFM1HcQ3UtppFzLblRLycqM3RWOwJ9qANHXNcs0I09JQ80/MuVOyYHc1Qb691i0keLC3EbZCNjP0qv6bqTxu2ipBcXM6SMr3cceRKSSTsd++Aa6XwfwvLbILzVJZHZh+Vat+mEevmfeprszgTZDzI7gzR5b+8/qeowRqFPyoq9SO5roWB22oqqowoAHkBis0SlrLwgorCocS2C/j1KqAsmCe1R0FmvgyqyhHYkBlPbtU7xjkW8BUHm5juB2qtWt4A6o/N7mk9RGcknH4N6edcJNS+mi/D816rQKoabw3wSehG/77VUX1LVbImH8XcxFduVmP8ABrqlpcmCYSxoH2I3PUVFaqLxWaW2aFkJzyXECuV9AdtqRO1SzXjOl0kvxas1MoMNxe6hJyyyT3Lk7LksftXUfh5az2FvNBeMiSSESLDn5lHTJqF059SuGI8a2t16Mbe3Ct9DVu4esrayZjCpMkg+eVzl29zRXOPkM6u9zqccwnqzisZpmthxzOKVjNKAFeJYkmjaOVQyMMFSNjXulAGjZaRYWLl7S1jjcnJYDet6lKAFKVg0AVHjvUTB+FtonCuxLO3UquMD9/4qo2kcUt1G0upNM00nhxgNsW8hjvUdxrqN1a8T6pf38MkmnK6W8KqwDFxuCv75yKsXwx0xdQSLVLjTmhEMjvE8uxZ27he2BtmiNjQmVak9LpDocKWCQHaRdy486hNRsry1JEsJki/8iDI/6q5UxSbaY2PTVXY4LPhz2K5ihYhcZzv6VYeH5PHuAy9FBJqRu9E067fnmtUL+a/Ln7VsWVjb2ScltEEB6470mHTOMt0bO9SjmGzSsVmthmFKUoAUpSgBSlKAFYPSs0oAhrzhfSL29N5c2oaUnLfMcE+eKloo0hjWONVVFGAqjAFe6VGAKUpUgKVmsUAKUpQApWaUAf/Z"/>
          <p:cNvSpPr>
            <a:spLocks noChangeAspect="1" noChangeArrowheads="1"/>
          </p:cNvSpPr>
          <p:nvPr/>
        </p:nvSpPr>
        <p:spPr bwMode="auto">
          <a:xfrm>
            <a:off x="76200" y="-677863"/>
            <a:ext cx="952500" cy="14192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data:image/jpg;base64,/9j/4AAQSkZJRgABAQAAAQABAAD/2wCEAAkGBhQSERQUERQUFRQWFxcXGRgUGBkWFRUUFhQWFxUXFRUXHSYeHhklGRQUHy8gIycpLCwsFR4xODAqNSYrLCkBCQoKDgwOGg8PGi0kHyQsLCksKSwpLywsLCwsLCwpLyksKSwsLCksLCwpKSwsLCkpLCkpLCwpLCkpKSwsLCwsKf/AABEIAIcAgQMBIgACEQEDEQH/xAAcAAACAgMBAQAAAAAAAAAAAAAFBgAEAgMHAQj/xAA+EAABAwIDBgMFBQYGAwAAAAABAAIRAwQFEiEGMUFRYXEigZETUqGx8BQyQsHRFiNicpLhBxVTgsLxRFSy/8QAGgEAAgMBAQAAAAAAAAAAAAAAAgMAAQUEBv/EACcRAAICAgEEAQMFAAAAAAAAAAABAhEDIRIEIjFBUQUTcUJSYZHR/9oADAMBAAIRAxEAPwAEWrCF6akrxoXIMMSxYli3rCo6Op5KEKV0+Alt1xNRE8WvxOXjyGqCVgQeRTIpgtjPRcMoJWP2yl74Ss6q52hJP1wWJb0VqHySxnGIUyYDgT8PUq4yhIkbklMbLgCcvXhPVNGD52iDoeR3HTe3h5K/t34K5UEW2y2ts54LGxxunMVRlI4jd3hMFOm0iWkEHcRuSnFryFaYGGGSsX4flR0tVa6HhKogIpU5VplitVg3xFFAFERlP7AF6riiIoH21uC0L19AKhQviwQV6/EVRdl/2YAkpXxXGHPeWUdG7i4b3c4PBq232IOqSJhvTjzPZaG2waBwkeZncB1P902MPbBbMcPsRlLuegJ3nmQtH2AvJgGJ+vNNWFYMajMx0YNJ5cCB5iEcw7ZjNJiGjQA8epRt0RRsQ6OBucQGtkn6J7ItbbHF0AA9SfyXTsH2NmXEQDAniQPyTFa4Exm4T3Sm2xySRyN/+H8AS2Voq7OVKTSCCWjceS7NcWgCFXVo1wIKpNojSaOF4vaPac4Eg7+45eS1YVtM6g4byw/hPx8wnnF7MMcWnUTp24g+spH2kwYMBczVu/z4/D5I1JMW4UPFjiDKzA5hn8lLv7pXOMCxh1B8z4dJHNp3Hun43zalMOaZBQSjRSNOHDUomqGHMV8oURnkqKKKyhadQcT91R9mQ0k6cB1JThNLol7F71ntHH8LBAHAudP/ABB9VeNWy5aQFuLTLrw0aOUnWfjPkFZtsPdVr5QDlaWjTTxOMTPRjVMQqCWs/jk+TWz8ZT7slg4FakYmGmoSfeeYbp0a3TuU+ToGCsMWOzYDGMiGNAMc41k9SSew8kfscMEjTQanqVfp0hqVupMgJNjzN74Cr+1W15WkN3q2RIqXdxohFSqSCUWuyAfJDA5sESNAUAQk7RCSfrUJarU87CD9FNmI0vaEkRvQSvh5YDyQhnN7y3yVQOBgepj9PRX8BxMtd7MnQnSef1p6LzHaMvKG13xUzD3ifKZ/NPXdE5ZKmdTsG+FWClqx2lHs2zvgeq9rbRckqihiUSr+0Z6rxXRAVS2hcSBO8x6q1iN3AAnVziPUANPpKp08Gy+I8NVUvK868svyTIV6I9jDhbfaP/3fAkfoux7OWpEOO+A3+kk/8iuO7MVJLoG/IR/tOvzXedn7f920nr8yqmw4BRoAElaLjEcv3RKsV2iNTASziG1TQ407ak+s8cKbc0d3bh5lBaQxJs2XeO1QdWCOv9lVt9pwdIgzG+Ql7F8RxBxI+zAD+Kowfmsdm8CfcP8A3rAwgycrg7Tu1DKTDUVQ24peBtMuJAMLml9te5mcNgl2nVdKxzZfPSygumFzXF9iK1IhzQO51A6mNYQt7CSVEwa0q1G5nGJ56L3E6j2AgGVqs8BuXf8AmUx0FMn5kLy7wG7p6ufTqt6Sx3oZHxRvwAkKuK08xLojTVLFc6/Xb8k+17U6h4iQkW+p5ajhyJHxRYmLyos2I1CN1WDKltlfLqtzsWJEI3ESEFEK/wAwK9VcWXY9XbAGO+uISPVd4j6J8u6clwHUJfp4SBSfVcCf3mRo6gBx/wDoDyVJ8S4pydItbF1pqMndIHlp+kL6MwcQwLj2B4ex9Vzn08mdoIjQNcPuxA01XWMHqH2bZ4AD0S5SseoVphh1EOEO1ClOya1uVgDRyaIHwXjKi3tqQoqKYu4hsu2q7xF3kVbw+2pUCKVFozHU8TA4lbMWxYU2k8UoYVc3FVtxWoiXOBa3yO8eaF6eh8U2tjzcVmgakJPx++Y9pGfKRJ7kcD0SrnxGnm+1kHi0tBkdHAaJSxA3L6mpc1gO46F383ToreyKKR1LAKdNwDgGmePI8Vaxy3aG7glHYy5dTGVx36+aYsYxDwlVeiq2IeOET2XPMXozVcR+I/knrFqskpWuKILz0gz0VxdbKlFS0LtdsEjktK3XTpce61LpXg42eKLLIorKOjNxBodJ5ovgtrTuLepSbGenWNWObHAAx2IHqEkVmdVcwLFXW1anVadWnUe80/eae4kJUo8lQeKfCSZ03a6pUDqNK3ETkdDR97TcemqebBwgAe6J7xB+Kxw+jQreyrtIIcwFhPEH8xuVj/LmMl1MGZkpNUdcpJpUWgVrr3EBYitIVK6qKApCxtZiBDTG/cO53Jk2RpBlBo3AD/tJW0klw7j5oJtvtw+hatoUTD6kyeOVXDyHNWkh+2k20s2HI52aDrkg7uqSsY2wtqzobSLRzG/uQuWM2kqjMA2n4gBJaSRzIJO8ysbnHqzhqWjSPC0A+vNM4NvYCnFaSZ03Db5ucBp03hEsYufCkrZ65LzSf7w1/mGjviE0Yq7RC1sK6Fu6qb0HuG+F7ukdoV/EK2UFB6THvORoknUx8J+uKYsTfgRPMovYBrUTKwZTMp6tNiarxPhHcz8l5dbBVY/dlj3e62R8SI+KasWb3BnM8uL9yFDIojP7IXn/AK1b+gqI+MvgHnH5M7hyrtoE+v181ct6PtCi1js8558KQg26Cex+2lzYtyNipSmcjp8JO8tPBFdo/wDGStlyUqAYSPvF0jygLG22UcBBhVMU2Le8aRIkJck35QyM69jxsdtULu3a/c77rxyeBr5HQjujFerK5Vs7YXFjUzQTTdo9o13bnDqJ9CU908RzDehkmh8JJgvaV0LmW2lg/wC0MkGHU2lvqZXUcQtPaEIli+yDLmg0E5KgHgf7ruE9DuKkBrp0jhdps+9x0afRZ3uD5W6+S6AdlLyno6mx3VrxHcCFqrbDVHVWGrAY0tc4yAANCQIMl3BHY37aSF/Z21dRpMLhrnOndon5I/f1HPacjS6BJjgOp3BeY7eMdVyMjK2d3MoXtRiL6dBtNphpOZ0cTGkp2KCnOmcOeTxx/kHXrQHNaSHVHgENBkM11LyDqY1hNuy2ANaMzhI67yeJPmkzZGxdUrDiXQOwXVWgyWsAysGUdTAkk9JW10+NJWjC6nI26bMbl40YCAOMcTyVDE8ScxpZQpOfUMDQeFvcq/dXDKDSTq4z3nkEDqYjVduBk7mN39C48AuhnLEp+0vuQ/qH6qK3Nx9BRBSGX+ADZYF7NMGFeA6KpRuc4RCyGi8nKbStHoaTCoxM8lH4z0VMrRVCV9+fyF9qJbqY6PdQXFNq2UKjAWmHGHRvbyJCt1qDmAEDM88PcHM8J+XdLdbDJ9o4wQJLnH3j+FvfXXf2Wz0/S5Jw5Zffo4MnUwhOsf8AY+4ZiDakQQQdQUfubhwZprpuXK9ib8Pe+1f4XNl1MjgPxM6xofMpxtsffQdlqjMB+IcuoXFOHCTRpY8nJJg/EsauGkjWOrZ+KCX2PXDxl3dgn252movbualHHMcpNkgDupFWPeaSQu06fs/HU046rXb2Bvcz3E+zYT5unQdhp6pexjG33D8lMEyYEbz0AXSadgLSzp0tzsvig6lx1d8Vp9Hi5SbZi9ZmpJLyzXsXg2RznnhIHc8fRH8YxMUGtZTE1ahysHM8Seg1K24TSDabY4iT3ICEUD7a+qv/ANFops5BxGao7vBj1Wr40jJvk22bjhkwHEved7huaZ1DeXdS6qMoNAgEzPaOPU91exK9ZQpueSBx7lIdnc1r6ucm46SdzW8z21KjdESvfoPftW7kfRRWv2Jp/wCq/wBAooX2gHC3+BF7WrovVF4lvtPUJbN3tEUtcMImfv8AP3dJ05lRRaX0nDCcpTktqqOD6jklCKjH2batkGsdmM8z+LoOv90Axuu0MNKk0AgT5ESSf4t/NRRehb0Y0VsQ7WuKN7QcDEvbP8rxB9My6heW+cQRqoosDqV3m9077QBeWUSly8wd1Z3s2bzuk6COaiiHp1yyRTGZ3WNsPbK7DNo1WveA5wdv5QJMDvCv7U1wX02GQS5o6ar1ReihFRVI89KTlK2H6j8lJx4MYfgEu7JXB+zZ4GetUqEHoTrJPQfBeqIv1Apdr/P+gHaXEHXlyy1o7gcridA4iJMFPGGYSy2phlMCYALuJKiiCO7YeTSSRM4/i9QooomCT//Z"/>
          <p:cNvSpPr>
            <a:spLocks noChangeAspect="1" noChangeArrowheads="1"/>
          </p:cNvSpPr>
          <p:nvPr/>
        </p:nvSpPr>
        <p:spPr bwMode="auto">
          <a:xfrm>
            <a:off x="76200" y="-617538"/>
            <a:ext cx="1228725" cy="12858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Go to fullsize image">
            <a:hlinkClick r:id="rId3"/>
          </p:cNvPr>
          <p:cNvPicPr>
            <a:picLocks noChangeAspect="1" noChangeArrowheads="1"/>
          </p:cNvPicPr>
          <p:nvPr/>
        </p:nvPicPr>
        <p:blipFill>
          <a:blip r:embed="rId4" cstate="print"/>
          <a:srcRect/>
          <a:stretch>
            <a:fillRect/>
          </a:stretch>
        </p:blipFill>
        <p:spPr bwMode="auto">
          <a:xfrm>
            <a:off x="6705600" y="1066800"/>
            <a:ext cx="2219324" cy="3087757"/>
          </a:xfrm>
          <a:prstGeom prst="ellipse">
            <a:avLst/>
          </a:prstGeom>
          <a:ln w="63500" cap="rnd">
            <a:solidFill>
              <a:schemeClr val="accent4">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32" name="Picture 8" descr="Go to fullsize image">
            <a:hlinkClick r:id="rId5"/>
          </p:cNvPr>
          <p:cNvPicPr>
            <a:picLocks noChangeAspect="1" noChangeArrowheads="1"/>
          </p:cNvPicPr>
          <p:nvPr/>
        </p:nvPicPr>
        <p:blipFill>
          <a:blip r:embed="rId6" cstate="print"/>
          <a:srcRect/>
          <a:stretch>
            <a:fillRect/>
          </a:stretch>
        </p:blipFill>
        <p:spPr bwMode="auto">
          <a:xfrm>
            <a:off x="2895600" y="1295400"/>
            <a:ext cx="3304371" cy="2209800"/>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4" name="Picture 10" descr="Go to fullsize image">
            <a:hlinkClick r:id="rId7"/>
          </p:cNvPr>
          <p:cNvPicPr>
            <a:picLocks noChangeAspect="1" noChangeArrowheads="1"/>
          </p:cNvPicPr>
          <p:nvPr/>
        </p:nvPicPr>
        <p:blipFill>
          <a:blip r:embed="rId8" cstate="print"/>
          <a:srcRect/>
          <a:stretch>
            <a:fillRect/>
          </a:stretch>
        </p:blipFill>
        <p:spPr bwMode="auto">
          <a:xfrm>
            <a:off x="7391400" y="4306018"/>
            <a:ext cx="1539239" cy="2323381"/>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8" name="Picture 14" descr="http://photos1.fotosearch.com/bthumb/BLD/BLD038/BLD067540.jpg"/>
          <p:cNvPicPr>
            <a:picLocks noChangeAspect="1" noChangeArrowheads="1"/>
          </p:cNvPicPr>
          <p:nvPr/>
        </p:nvPicPr>
        <p:blipFill>
          <a:blip r:embed="rId9" cstate="print"/>
          <a:srcRect/>
          <a:stretch>
            <a:fillRect/>
          </a:stretch>
        </p:blipFill>
        <p:spPr bwMode="auto">
          <a:xfrm>
            <a:off x="2895600" y="3771563"/>
            <a:ext cx="1905000" cy="2865931"/>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6" name="Picture 12" descr="Go to fullsize image">
            <a:hlinkClick r:id="rId10"/>
          </p:cNvPr>
          <p:cNvPicPr>
            <a:picLocks noChangeAspect="1" noChangeArrowheads="1"/>
          </p:cNvPicPr>
          <p:nvPr/>
        </p:nvPicPr>
        <p:blipFill>
          <a:blip r:embed="rId11" cstate="print"/>
          <a:srcRect/>
          <a:stretch>
            <a:fillRect/>
          </a:stretch>
        </p:blipFill>
        <p:spPr bwMode="auto">
          <a:xfrm>
            <a:off x="5029200" y="4038600"/>
            <a:ext cx="2057400" cy="2456598"/>
          </a:xfrm>
          <a:prstGeom prst="ellipse">
            <a:avLst/>
          </a:prstGeom>
          <a:ln w="63500" cap="rnd">
            <a:solidFill>
              <a:schemeClr val="accent4">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p:cTn id="7" dur="2000" fill="hold"/>
                                        <p:tgtEl>
                                          <p:spTgt spid="1032"/>
                                        </p:tgtEl>
                                        <p:attrNameLst>
                                          <p:attrName>ppt_w</p:attrName>
                                        </p:attrNameLst>
                                      </p:cBhvr>
                                      <p:tavLst>
                                        <p:tav tm="0">
                                          <p:val>
                                            <p:fltVal val="0"/>
                                          </p:val>
                                        </p:tav>
                                        <p:tav tm="100000">
                                          <p:val>
                                            <p:strVal val="#ppt_w"/>
                                          </p:val>
                                        </p:tav>
                                      </p:tavLst>
                                    </p:anim>
                                    <p:anim calcmode="lin" valueType="num">
                                      <p:cBhvr>
                                        <p:cTn id="8" dur="2000" fill="hold"/>
                                        <p:tgtEl>
                                          <p:spTgt spid="1032"/>
                                        </p:tgtEl>
                                        <p:attrNameLst>
                                          <p:attrName>ppt_h</p:attrName>
                                        </p:attrNameLst>
                                      </p:cBhvr>
                                      <p:tavLst>
                                        <p:tav tm="0">
                                          <p:val>
                                            <p:fltVal val="0"/>
                                          </p:val>
                                        </p:tav>
                                        <p:tav tm="100000">
                                          <p:val>
                                            <p:strVal val="#ppt_h"/>
                                          </p:val>
                                        </p:tav>
                                      </p:tavLst>
                                    </p:anim>
                                    <p:animEffect transition="in" filter="fade">
                                      <p:cBhvr>
                                        <p:cTn id="9" dur="2000"/>
                                        <p:tgtEl>
                                          <p:spTgt spid="1032"/>
                                        </p:tgtEl>
                                      </p:cBhvr>
                                    </p:animEffect>
                                  </p:childTnLst>
                                </p:cTn>
                              </p:par>
                            </p:childTnLst>
                          </p:cTn>
                        </p:par>
                        <p:par>
                          <p:cTn id="10" fill="hold">
                            <p:stCondLst>
                              <p:cond delay="2000"/>
                            </p:stCondLst>
                            <p:childTnLst>
                              <p:par>
                                <p:cTn id="11" presetID="53" presetClass="entr" presetSubtype="0" fill="hold" nodeType="afterEffect">
                                  <p:stCondLst>
                                    <p:cond delay="0"/>
                                  </p:stCondLst>
                                  <p:childTnLst>
                                    <p:set>
                                      <p:cBhvr>
                                        <p:cTn id="12" dur="1" fill="hold">
                                          <p:stCondLst>
                                            <p:cond delay="0"/>
                                          </p:stCondLst>
                                        </p:cTn>
                                        <p:tgtEl>
                                          <p:spTgt spid="1034"/>
                                        </p:tgtEl>
                                        <p:attrNameLst>
                                          <p:attrName>style.visibility</p:attrName>
                                        </p:attrNameLst>
                                      </p:cBhvr>
                                      <p:to>
                                        <p:strVal val="visible"/>
                                      </p:to>
                                    </p:set>
                                    <p:anim calcmode="lin" valueType="num">
                                      <p:cBhvr>
                                        <p:cTn id="13" dur="2000" fill="hold"/>
                                        <p:tgtEl>
                                          <p:spTgt spid="1034"/>
                                        </p:tgtEl>
                                        <p:attrNameLst>
                                          <p:attrName>ppt_w</p:attrName>
                                        </p:attrNameLst>
                                      </p:cBhvr>
                                      <p:tavLst>
                                        <p:tav tm="0">
                                          <p:val>
                                            <p:fltVal val="0"/>
                                          </p:val>
                                        </p:tav>
                                        <p:tav tm="100000">
                                          <p:val>
                                            <p:strVal val="#ppt_w"/>
                                          </p:val>
                                        </p:tav>
                                      </p:tavLst>
                                    </p:anim>
                                    <p:anim calcmode="lin" valueType="num">
                                      <p:cBhvr>
                                        <p:cTn id="14" dur="2000" fill="hold"/>
                                        <p:tgtEl>
                                          <p:spTgt spid="1034"/>
                                        </p:tgtEl>
                                        <p:attrNameLst>
                                          <p:attrName>ppt_h</p:attrName>
                                        </p:attrNameLst>
                                      </p:cBhvr>
                                      <p:tavLst>
                                        <p:tav tm="0">
                                          <p:val>
                                            <p:fltVal val="0"/>
                                          </p:val>
                                        </p:tav>
                                        <p:tav tm="100000">
                                          <p:val>
                                            <p:strVal val="#ppt_h"/>
                                          </p:val>
                                        </p:tav>
                                      </p:tavLst>
                                    </p:anim>
                                    <p:animEffect transition="in" filter="fade">
                                      <p:cBhvr>
                                        <p:cTn id="15" dur="2000"/>
                                        <p:tgtEl>
                                          <p:spTgt spid="1034"/>
                                        </p:tgtEl>
                                      </p:cBhvr>
                                    </p:animEffect>
                                  </p:childTnLst>
                                </p:cTn>
                              </p:par>
                            </p:childTnLst>
                          </p:cTn>
                        </p:par>
                        <p:par>
                          <p:cTn id="16" fill="hold">
                            <p:stCondLst>
                              <p:cond delay="4000"/>
                            </p:stCondLst>
                            <p:childTnLst>
                              <p:par>
                                <p:cTn id="17" presetID="53" presetClass="entr" presetSubtype="0" fill="hold" nodeType="afterEffect">
                                  <p:stCondLst>
                                    <p:cond delay="0"/>
                                  </p:stCondLst>
                                  <p:childTnLst>
                                    <p:set>
                                      <p:cBhvr>
                                        <p:cTn id="18" dur="1" fill="hold">
                                          <p:stCondLst>
                                            <p:cond delay="0"/>
                                          </p:stCondLst>
                                        </p:cTn>
                                        <p:tgtEl>
                                          <p:spTgt spid="1038"/>
                                        </p:tgtEl>
                                        <p:attrNameLst>
                                          <p:attrName>style.visibility</p:attrName>
                                        </p:attrNameLst>
                                      </p:cBhvr>
                                      <p:to>
                                        <p:strVal val="visible"/>
                                      </p:to>
                                    </p:set>
                                    <p:anim calcmode="lin" valueType="num">
                                      <p:cBhvr>
                                        <p:cTn id="19" dur="2000" fill="hold"/>
                                        <p:tgtEl>
                                          <p:spTgt spid="1038"/>
                                        </p:tgtEl>
                                        <p:attrNameLst>
                                          <p:attrName>ppt_w</p:attrName>
                                        </p:attrNameLst>
                                      </p:cBhvr>
                                      <p:tavLst>
                                        <p:tav tm="0">
                                          <p:val>
                                            <p:fltVal val="0"/>
                                          </p:val>
                                        </p:tav>
                                        <p:tav tm="100000">
                                          <p:val>
                                            <p:strVal val="#ppt_w"/>
                                          </p:val>
                                        </p:tav>
                                      </p:tavLst>
                                    </p:anim>
                                    <p:anim calcmode="lin" valueType="num">
                                      <p:cBhvr>
                                        <p:cTn id="20" dur="2000" fill="hold"/>
                                        <p:tgtEl>
                                          <p:spTgt spid="1038"/>
                                        </p:tgtEl>
                                        <p:attrNameLst>
                                          <p:attrName>ppt_h</p:attrName>
                                        </p:attrNameLst>
                                      </p:cBhvr>
                                      <p:tavLst>
                                        <p:tav tm="0">
                                          <p:val>
                                            <p:fltVal val="0"/>
                                          </p:val>
                                        </p:tav>
                                        <p:tav tm="100000">
                                          <p:val>
                                            <p:strVal val="#ppt_h"/>
                                          </p:val>
                                        </p:tav>
                                      </p:tavLst>
                                    </p:anim>
                                    <p:animEffect transition="in" filter="fade">
                                      <p:cBhvr>
                                        <p:cTn id="21" dur="2000"/>
                                        <p:tgtEl>
                                          <p:spTgt spid="1038"/>
                                        </p:tgtEl>
                                      </p:cBhvr>
                                    </p:animEffect>
                                  </p:childTnLst>
                                </p:cTn>
                              </p:par>
                            </p:childTnLst>
                          </p:cTn>
                        </p:par>
                        <p:par>
                          <p:cTn id="22" fill="hold">
                            <p:stCondLst>
                              <p:cond delay="6000"/>
                            </p:stCondLst>
                            <p:childTnLst>
                              <p:par>
                                <p:cTn id="23" presetID="53" presetClass="entr" presetSubtype="0" fill="hold" nodeType="afterEffect">
                                  <p:stCondLst>
                                    <p:cond delay="0"/>
                                  </p:stCondLst>
                                  <p:childTnLst>
                                    <p:set>
                                      <p:cBhvr>
                                        <p:cTn id="24" dur="1" fill="hold">
                                          <p:stCondLst>
                                            <p:cond delay="0"/>
                                          </p:stCondLst>
                                        </p:cTn>
                                        <p:tgtEl>
                                          <p:spTgt spid="1030"/>
                                        </p:tgtEl>
                                        <p:attrNameLst>
                                          <p:attrName>style.visibility</p:attrName>
                                        </p:attrNameLst>
                                      </p:cBhvr>
                                      <p:to>
                                        <p:strVal val="visible"/>
                                      </p:to>
                                    </p:set>
                                    <p:anim calcmode="lin" valueType="num">
                                      <p:cBhvr>
                                        <p:cTn id="25" dur="2000" fill="hold"/>
                                        <p:tgtEl>
                                          <p:spTgt spid="1030"/>
                                        </p:tgtEl>
                                        <p:attrNameLst>
                                          <p:attrName>ppt_w</p:attrName>
                                        </p:attrNameLst>
                                      </p:cBhvr>
                                      <p:tavLst>
                                        <p:tav tm="0">
                                          <p:val>
                                            <p:fltVal val="0"/>
                                          </p:val>
                                        </p:tav>
                                        <p:tav tm="100000">
                                          <p:val>
                                            <p:strVal val="#ppt_w"/>
                                          </p:val>
                                        </p:tav>
                                      </p:tavLst>
                                    </p:anim>
                                    <p:anim calcmode="lin" valueType="num">
                                      <p:cBhvr>
                                        <p:cTn id="26" dur="2000" fill="hold"/>
                                        <p:tgtEl>
                                          <p:spTgt spid="1030"/>
                                        </p:tgtEl>
                                        <p:attrNameLst>
                                          <p:attrName>ppt_h</p:attrName>
                                        </p:attrNameLst>
                                      </p:cBhvr>
                                      <p:tavLst>
                                        <p:tav tm="0">
                                          <p:val>
                                            <p:fltVal val="0"/>
                                          </p:val>
                                        </p:tav>
                                        <p:tav tm="100000">
                                          <p:val>
                                            <p:strVal val="#ppt_h"/>
                                          </p:val>
                                        </p:tav>
                                      </p:tavLst>
                                    </p:anim>
                                    <p:animEffect transition="in" filter="fade">
                                      <p:cBhvr>
                                        <p:cTn id="27" dur="2000"/>
                                        <p:tgtEl>
                                          <p:spTgt spid="1030"/>
                                        </p:tgtEl>
                                      </p:cBhvr>
                                    </p:animEffect>
                                  </p:childTnLst>
                                </p:cTn>
                              </p:par>
                            </p:childTnLst>
                          </p:cTn>
                        </p:par>
                        <p:par>
                          <p:cTn id="28" fill="hold">
                            <p:stCondLst>
                              <p:cond delay="8000"/>
                            </p:stCondLst>
                            <p:childTnLst>
                              <p:par>
                                <p:cTn id="29" presetID="53" presetClass="entr" presetSubtype="0" fill="hold" nodeType="afterEffect">
                                  <p:stCondLst>
                                    <p:cond delay="0"/>
                                  </p:stCondLst>
                                  <p:childTnLst>
                                    <p:set>
                                      <p:cBhvr>
                                        <p:cTn id="30" dur="1" fill="hold">
                                          <p:stCondLst>
                                            <p:cond delay="0"/>
                                          </p:stCondLst>
                                        </p:cTn>
                                        <p:tgtEl>
                                          <p:spTgt spid="1036"/>
                                        </p:tgtEl>
                                        <p:attrNameLst>
                                          <p:attrName>style.visibility</p:attrName>
                                        </p:attrNameLst>
                                      </p:cBhvr>
                                      <p:to>
                                        <p:strVal val="visible"/>
                                      </p:to>
                                    </p:set>
                                    <p:anim calcmode="lin" valueType="num">
                                      <p:cBhvr>
                                        <p:cTn id="31" dur="2000" fill="hold"/>
                                        <p:tgtEl>
                                          <p:spTgt spid="1036"/>
                                        </p:tgtEl>
                                        <p:attrNameLst>
                                          <p:attrName>ppt_w</p:attrName>
                                        </p:attrNameLst>
                                      </p:cBhvr>
                                      <p:tavLst>
                                        <p:tav tm="0">
                                          <p:val>
                                            <p:fltVal val="0"/>
                                          </p:val>
                                        </p:tav>
                                        <p:tav tm="100000">
                                          <p:val>
                                            <p:strVal val="#ppt_w"/>
                                          </p:val>
                                        </p:tav>
                                      </p:tavLst>
                                    </p:anim>
                                    <p:anim calcmode="lin" valueType="num">
                                      <p:cBhvr>
                                        <p:cTn id="32" dur="2000" fill="hold"/>
                                        <p:tgtEl>
                                          <p:spTgt spid="1036"/>
                                        </p:tgtEl>
                                        <p:attrNameLst>
                                          <p:attrName>ppt_h</p:attrName>
                                        </p:attrNameLst>
                                      </p:cBhvr>
                                      <p:tavLst>
                                        <p:tav tm="0">
                                          <p:val>
                                            <p:fltVal val="0"/>
                                          </p:val>
                                        </p:tav>
                                        <p:tav tm="100000">
                                          <p:val>
                                            <p:strVal val="#ppt_h"/>
                                          </p:val>
                                        </p:tav>
                                      </p:tavLst>
                                    </p:anim>
                                    <p:animEffect transition="in" filter="fade">
                                      <p:cBhvr>
                                        <p:cTn id="33" dur="20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4572000" y="76200"/>
            <a:ext cx="4419600" cy="6629400"/>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en-US" sz="3600" b="1" i="1" dirty="0" smtClean="0">
                <a:solidFill>
                  <a:schemeClr val="accent4">
                    <a:lumMod val="50000"/>
                  </a:schemeClr>
                </a:solidFill>
                <a:latin typeface="Arial Narrow" pitchFamily="34" charset="0"/>
              </a:rPr>
              <a:t>What two pendulum extremes must be avoided when it comes to controlling children?</a:t>
            </a:r>
          </a:p>
          <a:p>
            <a:pPr marL="225425" indent="-225425">
              <a:buFont typeface="Arial" charset="0"/>
              <a:buChar char="•"/>
            </a:pPr>
            <a:r>
              <a:rPr lang="en-US" sz="3600" b="1" i="1" dirty="0" smtClean="0">
                <a:solidFill>
                  <a:schemeClr val="accent4">
                    <a:lumMod val="50000"/>
                  </a:schemeClr>
                </a:solidFill>
                <a:latin typeface="Arial Narrow" pitchFamily="34" charset="0"/>
              </a:rPr>
              <a:t>What are the dangers of not having your children under control?</a:t>
            </a:r>
          </a:p>
          <a:p>
            <a:pPr marL="225425" indent="-225425">
              <a:buFont typeface="Arial" charset="0"/>
              <a:buChar char="•"/>
            </a:pPr>
            <a:r>
              <a:rPr lang="en-US" sz="3600" b="1" i="1" dirty="0" smtClean="0">
                <a:solidFill>
                  <a:schemeClr val="accent4">
                    <a:lumMod val="50000"/>
                  </a:schemeClr>
                </a:solidFill>
                <a:latin typeface="Arial Narrow" pitchFamily="34" charset="0"/>
              </a:rPr>
              <a:t> How does this quality relate to leading a church or business?</a:t>
            </a:r>
          </a:p>
          <a:p>
            <a:pPr marL="225425" indent="-225425"/>
            <a:r>
              <a:rPr lang="en-US" sz="2800" i="1" dirty="0" smtClean="0">
                <a:solidFill>
                  <a:schemeClr val="accent4">
                    <a:lumMod val="50000"/>
                  </a:schemeClr>
                </a:solidFill>
                <a:effectLst>
                  <a:outerShdw blurRad="38100" dist="38100" dir="2700000" algn="tl">
                    <a:srgbClr val="000000">
                      <a:alpha val="43137"/>
                    </a:srgbClr>
                  </a:outerShdw>
                </a:effectLst>
              </a:rPr>
              <a:t>  </a:t>
            </a:r>
            <a:endParaRPr lang="en-US" sz="2800" dirty="0" smtClean="0">
              <a:solidFill>
                <a:schemeClr val="accent4">
                  <a:lumMod val="50000"/>
                </a:schemeClr>
              </a:solidFill>
              <a:effectLst>
                <a:outerShdw blurRad="38100" dist="38100" dir="2700000" algn="tl">
                  <a:srgbClr val="000000">
                    <a:alpha val="43137"/>
                  </a:srgbClr>
                </a:outerShdw>
              </a:effectLst>
            </a:endParaRPr>
          </a:p>
        </p:txBody>
      </p:sp>
      <p:sp>
        <p:nvSpPr>
          <p:cNvPr id="3" name="Rectangle 2"/>
          <p:cNvSpPr/>
          <p:nvPr/>
        </p:nvSpPr>
        <p:spPr>
          <a:xfrm>
            <a:off x="76200" y="76200"/>
            <a:ext cx="4419600" cy="6629400"/>
          </a:xfrm>
          <a:prstGeom prst="rect">
            <a:avLst/>
          </a:prstGeom>
        </p:spPr>
        <p:style>
          <a:lnRef idx="3">
            <a:schemeClr val="lt1"/>
          </a:lnRef>
          <a:fillRef idx="1">
            <a:schemeClr val="accent4"/>
          </a:fillRef>
          <a:effectRef idx="1">
            <a:schemeClr val="accent4"/>
          </a:effectRef>
          <a:fontRef idx="minor">
            <a:schemeClr val="lt1"/>
          </a:fontRef>
        </p:style>
        <p:txBody>
          <a:bodyPr rtlCol="0" anchor="t"/>
          <a:lstStyle/>
          <a:p>
            <a:pPr marL="225425" indent="-225425">
              <a:lnSpc>
                <a:spcPct val="150000"/>
              </a:lnSpc>
              <a:buFont typeface="Arial" charset="0"/>
              <a:buChar char="•"/>
            </a:pPr>
            <a:r>
              <a:rPr lang="en-US" sz="3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Proverbs 13:24</a:t>
            </a:r>
          </a:p>
          <a:p>
            <a:pPr marL="225425" indent="-225425">
              <a:lnSpc>
                <a:spcPct val="150000"/>
              </a:lnSpc>
              <a:buFont typeface="Arial" charset="0"/>
              <a:buChar char="•"/>
            </a:pPr>
            <a:r>
              <a:rPr lang="en-US" sz="3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Hebrews 12:5-11</a:t>
            </a:r>
          </a:p>
          <a:p>
            <a:pPr marL="225425" indent="-225425">
              <a:lnSpc>
                <a:spcPct val="150000"/>
              </a:lnSpc>
              <a:buFont typeface="Arial" charset="0"/>
              <a:buChar char="•"/>
            </a:pPr>
            <a:r>
              <a:rPr lang="en-US" sz="3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Proverbs 23:13-15</a:t>
            </a:r>
          </a:p>
          <a:p>
            <a:pPr marL="225425" indent="-225425">
              <a:lnSpc>
                <a:spcPct val="150000"/>
              </a:lnSpc>
              <a:buFont typeface="Arial" charset="0"/>
              <a:buChar char="•"/>
            </a:pPr>
            <a:r>
              <a:rPr lang="en-US" sz="3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Proverbs 22:6</a:t>
            </a:r>
          </a:p>
          <a:p>
            <a:pPr marL="225425" indent="-225425">
              <a:lnSpc>
                <a:spcPct val="150000"/>
              </a:lnSpc>
              <a:buFont typeface="Arial" charset="0"/>
              <a:buChar char="•"/>
            </a:pPr>
            <a:r>
              <a:rPr lang="en-US" sz="3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Ephesians 6:4</a:t>
            </a:r>
          </a:p>
          <a:p>
            <a:pPr marL="225425" indent="-225425">
              <a:lnSpc>
                <a:spcPct val="150000"/>
              </a:lnSpc>
              <a:buFont typeface="Arial" charset="0"/>
              <a:buChar char="•"/>
            </a:pPr>
            <a:r>
              <a:rPr lang="en-US" sz="3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Proverbs 29:17</a:t>
            </a:r>
          </a:p>
          <a:p>
            <a:pPr marL="225425" indent="-225425">
              <a:lnSpc>
                <a:spcPct val="150000"/>
              </a:lnSpc>
              <a:buFont typeface="Arial" charset="0"/>
              <a:buChar char="•"/>
            </a:pPr>
            <a:r>
              <a:rPr lang="en-US" sz="3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Ephesians 6:1-4</a:t>
            </a:r>
          </a:p>
          <a:p>
            <a:pPr marL="225425" indent="-225425">
              <a:lnSpc>
                <a:spcPct val="150000"/>
              </a:lnSpc>
              <a:buFont typeface="Arial" charset="0"/>
              <a:buChar char="•"/>
            </a:pPr>
            <a:r>
              <a:rPr lang="en-US" sz="3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Revelation 3:19</a:t>
            </a:r>
          </a:p>
          <a:p>
            <a:pPr marL="225425" indent="-225425"/>
            <a:r>
              <a:rPr lang="en-US" sz="2800" i="1" dirty="0" smtClean="0">
                <a:solidFill>
                  <a:schemeClr val="accent4">
                    <a:lumMod val="50000"/>
                  </a:schemeClr>
                </a:solidFill>
                <a:effectLst>
                  <a:outerShdw blurRad="38100" dist="38100" dir="2700000" algn="tl">
                    <a:srgbClr val="000000">
                      <a:alpha val="43137"/>
                    </a:srgbClr>
                  </a:outerShdw>
                </a:effectLst>
              </a:rPr>
              <a:t>  </a:t>
            </a:r>
            <a:endParaRPr lang="en-US" sz="2800" dirty="0" smtClean="0">
              <a:solidFill>
                <a:schemeClr val="accent4">
                  <a:lumMod val="5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NOT A RECENT CONVERT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3:6) </a:t>
            </a:r>
            <a:b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have been a Christian for a lengthy time”</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pic>
        <p:nvPicPr>
          <p:cNvPr id="9" name="Picture 8" descr="Neo2SMg.jpg"/>
          <p:cNvPicPr>
            <a:picLocks noChangeAspect="1"/>
          </p:cNvPicPr>
          <p:nvPr/>
        </p:nvPicPr>
        <p:blipFill>
          <a:blip r:embed="rId3" cstate="print"/>
          <a:stretch>
            <a:fillRect/>
          </a:stretch>
        </p:blipFill>
        <p:spPr>
          <a:xfrm>
            <a:off x="5029200" y="304800"/>
            <a:ext cx="3832692" cy="5334000"/>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228600" y="304800"/>
            <a:ext cx="4572000" cy="5410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236538" indent="-236538">
              <a:buFont typeface="Arial" charset="0"/>
              <a:buChar char="•"/>
            </a:pPr>
            <a:r>
              <a:rPr lang="en-US" sz="3200" b="1" i="1" dirty="0" smtClean="0">
                <a:solidFill>
                  <a:schemeClr val="accent4">
                    <a:lumMod val="50000"/>
                  </a:schemeClr>
                </a:solidFill>
                <a:latin typeface="Arial Narrow" pitchFamily="34" charset="0"/>
              </a:rPr>
              <a:t>me </a:t>
            </a:r>
            <a:r>
              <a:rPr lang="en-US" sz="3200" b="1" i="1" dirty="0" err="1" smtClean="0">
                <a:solidFill>
                  <a:schemeClr val="accent4">
                    <a:lumMod val="50000"/>
                  </a:schemeClr>
                </a:solidFill>
                <a:latin typeface="Arial Narrow" pitchFamily="34" charset="0"/>
              </a:rPr>
              <a:t>neophytos</a:t>
            </a:r>
            <a:r>
              <a:rPr lang="en-US" sz="3200" b="1" i="1" dirty="0" smtClean="0">
                <a:solidFill>
                  <a:schemeClr val="accent4">
                    <a:lumMod val="50000"/>
                  </a:schemeClr>
                </a:solidFill>
                <a:latin typeface="Arial Narrow" pitchFamily="34" charset="0"/>
              </a:rPr>
              <a:t>:                        </a:t>
            </a:r>
            <a:r>
              <a:rPr lang="en-US" sz="3200" dirty="0" smtClean="0">
                <a:solidFill>
                  <a:schemeClr val="accent4">
                    <a:lumMod val="50000"/>
                  </a:schemeClr>
                </a:solidFill>
                <a:latin typeface="Arial Narrow" pitchFamily="34" charset="0"/>
              </a:rPr>
              <a:t>not a new Christian;       must be spiritually mature </a:t>
            </a:r>
          </a:p>
          <a:p>
            <a:pPr marL="236538" indent="-236538">
              <a:buFont typeface="Arial" charset="0"/>
              <a:buChar char="•"/>
            </a:pPr>
            <a:endParaRPr lang="en-US" sz="3200" dirty="0" smtClean="0">
              <a:solidFill>
                <a:schemeClr val="accent4">
                  <a:lumMod val="50000"/>
                </a:schemeClr>
              </a:solidFill>
              <a:latin typeface="Arial Narrow" pitchFamily="34" charset="0"/>
            </a:endParaRPr>
          </a:p>
          <a:p>
            <a:pPr marL="236538" indent="-236538">
              <a:buFont typeface="Arial" charset="0"/>
              <a:buChar char="•"/>
            </a:pPr>
            <a:r>
              <a:rPr lang="en-US" sz="3200" b="1" dirty="0" smtClean="0">
                <a:solidFill>
                  <a:schemeClr val="accent4">
                    <a:lumMod val="50000"/>
                  </a:schemeClr>
                </a:solidFill>
                <a:latin typeface="Arial Narrow" pitchFamily="34" charset="0"/>
              </a:rPr>
              <a:t>How long have you been a Christian?</a:t>
            </a:r>
          </a:p>
          <a:p>
            <a:pPr marL="236538" indent="-236538">
              <a:buFont typeface="Arial" charset="0"/>
              <a:buChar char="•"/>
            </a:pPr>
            <a:r>
              <a:rPr lang="en-US" sz="3200" b="1" dirty="0" smtClean="0">
                <a:solidFill>
                  <a:schemeClr val="accent4">
                    <a:lumMod val="50000"/>
                  </a:schemeClr>
                </a:solidFill>
                <a:latin typeface="Arial Narrow" pitchFamily="34" charset="0"/>
              </a:rPr>
              <a:t>Would your pastor say you are well discipled?</a:t>
            </a:r>
            <a:endParaRPr lang="en-US" sz="3200" b="1" dirty="0">
              <a:solidFill>
                <a:schemeClr val="accent4">
                  <a:lumMod val="50000"/>
                </a:schemeClr>
              </a:solidFill>
              <a:latin typeface="Arial Narrow" pitchFamily="34"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4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Narrow" pitchFamily="34" charset="0"/>
                <a:cs typeface="Arial" pitchFamily="34" charset="0"/>
              </a:rPr>
              <a:t>The reason is given in verse 6,,,</a:t>
            </a:r>
            <a:endParaRPr lang="en-US" sz="4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Narrow" pitchFamily="34" charset="0"/>
              <a:cs typeface="Arial" pitchFamily="34" charset="0"/>
            </a:endParaRPr>
          </a:p>
        </p:txBody>
      </p:sp>
      <p:sp>
        <p:nvSpPr>
          <p:cNvPr id="10" name="Rectangle 9"/>
          <p:cNvSpPr/>
          <p:nvPr/>
        </p:nvSpPr>
        <p:spPr>
          <a:xfrm>
            <a:off x="342900" y="1219200"/>
            <a:ext cx="4267200" cy="5410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11125" indent="-111125" algn="ctr">
              <a:buFont typeface="Arial" charset="0"/>
              <a:buChar char="•"/>
            </a:pPr>
            <a:r>
              <a:rPr lang="en-US" sz="4000" b="1" dirty="0" smtClean="0">
                <a:solidFill>
                  <a:schemeClr val="tx1"/>
                </a:solidFill>
                <a:latin typeface="Arial Narrow" pitchFamily="34" charset="0"/>
              </a:rPr>
              <a:t>he may become conceited </a:t>
            </a:r>
          </a:p>
          <a:p>
            <a:pPr marL="111125" indent="-111125" algn="ctr"/>
            <a:r>
              <a:rPr lang="en-US" sz="4000" i="1" dirty="0" smtClean="0">
                <a:solidFill>
                  <a:schemeClr val="accent4">
                    <a:lumMod val="50000"/>
                  </a:schemeClr>
                </a:solidFill>
                <a:latin typeface="Arial Narrow" pitchFamily="34" charset="0"/>
              </a:rPr>
              <a:t>(proud; puffed up) </a:t>
            </a:r>
            <a:r>
              <a:rPr lang="en-US" sz="4000" b="1" dirty="0" smtClean="0">
                <a:solidFill>
                  <a:schemeClr val="tx1"/>
                </a:solidFill>
                <a:latin typeface="Arial Narrow" pitchFamily="34" charset="0"/>
              </a:rPr>
              <a:t>and fall under the same judgment </a:t>
            </a:r>
            <a:r>
              <a:rPr lang="en-US" sz="4000" i="1" dirty="0" smtClean="0">
                <a:solidFill>
                  <a:schemeClr val="accent4">
                    <a:lumMod val="50000"/>
                  </a:schemeClr>
                </a:solidFill>
                <a:latin typeface="Arial Narrow" pitchFamily="34" charset="0"/>
              </a:rPr>
              <a:t>(condemnation)       </a:t>
            </a:r>
            <a:r>
              <a:rPr lang="en-US" sz="4000" b="1" dirty="0" smtClean="0">
                <a:solidFill>
                  <a:schemeClr val="tx1"/>
                </a:solidFill>
                <a:latin typeface="Arial Narrow" pitchFamily="34" charset="0"/>
              </a:rPr>
              <a:t>as the devil                   </a:t>
            </a:r>
            <a:r>
              <a:rPr lang="en-US" sz="4000" i="1" dirty="0" smtClean="0">
                <a:solidFill>
                  <a:schemeClr val="accent4">
                    <a:lumMod val="50000"/>
                  </a:schemeClr>
                </a:solidFill>
                <a:latin typeface="Arial Narrow" pitchFamily="34" charset="0"/>
              </a:rPr>
              <a:t>(false accuser).</a:t>
            </a:r>
          </a:p>
        </p:txBody>
      </p:sp>
      <p:pic>
        <p:nvPicPr>
          <p:cNvPr id="52226" name="Picture 2" descr="http://www.dreamstime.com/proud-hispanic-gay-man-with-arms-folded-thumb18142281.jpg"/>
          <p:cNvPicPr>
            <a:picLocks noChangeAspect="1" noChangeArrowheads="1"/>
          </p:cNvPicPr>
          <p:nvPr/>
        </p:nvPicPr>
        <p:blipFill>
          <a:blip r:embed="rId3" cstate="print"/>
          <a:srcRect/>
          <a:stretch>
            <a:fillRect/>
          </a:stretch>
        </p:blipFill>
        <p:spPr bwMode="auto">
          <a:xfrm>
            <a:off x="4991100" y="1219200"/>
            <a:ext cx="3848100" cy="5314950"/>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0" name="Rectangle 9"/>
          <p:cNvSpPr/>
          <p:nvPr/>
        </p:nvSpPr>
        <p:spPr>
          <a:xfrm>
            <a:off x="76200" y="228600"/>
            <a:ext cx="8915400" cy="6400800"/>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pPr marL="165100" indent="-165100">
              <a:buFont typeface="Arial" charset="0"/>
              <a:buChar char="•"/>
            </a:pPr>
            <a:r>
              <a:rPr lang="en-US" sz="3600" b="1" i="1" dirty="0" smtClean="0">
                <a:solidFill>
                  <a:schemeClr val="tx1"/>
                </a:solidFill>
                <a:latin typeface="Arial Narrow" pitchFamily="34" charset="0"/>
              </a:rPr>
              <a:t>Have you ever known a proud young preacher?</a:t>
            </a:r>
          </a:p>
          <a:p>
            <a:pPr marL="165100" indent="-165100">
              <a:buFont typeface="Arial" charset="0"/>
              <a:buChar char="•"/>
            </a:pPr>
            <a:r>
              <a:rPr lang="en-US" sz="3600" b="1" i="1" dirty="0" smtClean="0">
                <a:solidFill>
                  <a:schemeClr val="tx1"/>
                </a:solidFill>
                <a:latin typeface="Arial Narrow" pitchFamily="34" charset="0"/>
              </a:rPr>
              <a:t>How does spiritual maturity protect a church?</a:t>
            </a:r>
          </a:p>
          <a:p>
            <a:pPr marL="165100" indent="-165100">
              <a:buFont typeface="Arial" charset="0"/>
              <a:buChar char="•"/>
            </a:pPr>
            <a:r>
              <a:rPr lang="en-US" sz="3600" b="1" i="1" dirty="0" smtClean="0">
                <a:solidFill>
                  <a:schemeClr val="tx1"/>
                </a:solidFill>
                <a:latin typeface="Arial Narrow" pitchFamily="34" charset="0"/>
              </a:rPr>
              <a:t> What advice would you give to a young man (who is a fairly new convert) who tells you he believes God is telling him to start a church? </a:t>
            </a:r>
          </a:p>
          <a:p>
            <a:pPr marL="165100" indent="-165100">
              <a:buFont typeface="Arial" charset="0"/>
              <a:buChar char="•"/>
            </a:pPr>
            <a:r>
              <a:rPr lang="en-US" sz="3600" b="1" i="1" dirty="0" smtClean="0">
                <a:solidFill>
                  <a:schemeClr val="tx1"/>
                </a:solidFill>
                <a:latin typeface="Arial Narrow" pitchFamily="34" charset="0"/>
              </a:rPr>
              <a:t>What are some of the things you would look for in determining whether or not a man is mature enough to be one of your church leaders? </a:t>
            </a:r>
          </a:p>
          <a:p>
            <a:pPr marL="165100" indent="-165100">
              <a:buFont typeface="Arial" charset="0"/>
              <a:buChar char="•"/>
            </a:pPr>
            <a:r>
              <a:rPr lang="en-US" sz="3600" b="1" i="1" dirty="0" smtClean="0">
                <a:solidFill>
                  <a:schemeClr val="tx1"/>
                </a:solidFill>
                <a:latin typeface="Arial Narrow" pitchFamily="34" charset="0"/>
              </a:rPr>
              <a:t> What areas do you still need to grow before you would ever consider yourself spiritually mature enough to be a church leader?</a:t>
            </a:r>
            <a:endParaRPr lang="en-US" sz="3600" b="1" i="1" dirty="0" smtClean="0">
              <a:solidFill>
                <a:schemeClr val="accent4">
                  <a:lumMod val="50000"/>
                </a:schemeClr>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dissolve">
                                      <p:cBhvr>
                                        <p:cTn id="7" dur="5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dissolv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dissolv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dissolve">
                                      <p:cBhvr>
                                        <p:cTn id="22"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GOOD REPUTATION WITH OUTSIDERS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3:7)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have a good reputation among Non-Christians”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10" name="Rectangle 9"/>
          <p:cNvSpPr/>
          <p:nvPr/>
        </p:nvSpPr>
        <p:spPr>
          <a:xfrm>
            <a:off x="228600" y="304800"/>
            <a:ext cx="4267200" cy="5334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11125" indent="-111125">
              <a:buFont typeface="Arial" charset="0"/>
              <a:buChar char="•"/>
            </a:pPr>
            <a:r>
              <a:rPr lang="en-US" sz="3200" b="1" i="1" dirty="0" err="1" smtClean="0">
                <a:solidFill>
                  <a:schemeClr val="accent4">
                    <a:lumMod val="50000"/>
                  </a:schemeClr>
                </a:solidFill>
                <a:latin typeface="Arial Narrow" pitchFamily="34" charset="0"/>
              </a:rPr>
              <a:t>kalos</a:t>
            </a:r>
            <a:r>
              <a:rPr lang="en-US" sz="3200" b="1" i="1" dirty="0" smtClean="0">
                <a:solidFill>
                  <a:schemeClr val="accent4">
                    <a:lumMod val="50000"/>
                  </a:schemeClr>
                </a:solidFill>
                <a:latin typeface="Arial Narrow" pitchFamily="34" charset="0"/>
              </a:rPr>
              <a:t> </a:t>
            </a:r>
            <a:r>
              <a:rPr lang="en-US" sz="3200" b="1" i="1" dirty="0" err="1" smtClean="0">
                <a:solidFill>
                  <a:schemeClr val="accent4">
                    <a:lumMod val="50000"/>
                  </a:schemeClr>
                </a:solidFill>
                <a:latin typeface="Arial Narrow" pitchFamily="34" charset="0"/>
              </a:rPr>
              <a:t>martyria</a:t>
            </a:r>
            <a:r>
              <a:rPr lang="en-US" sz="3200" b="1" i="1" dirty="0" smtClean="0">
                <a:solidFill>
                  <a:schemeClr val="accent4">
                    <a:lumMod val="50000"/>
                  </a:schemeClr>
                </a:solidFill>
                <a:latin typeface="Arial Narrow" pitchFamily="34" charset="0"/>
              </a:rPr>
              <a:t> </a:t>
            </a:r>
            <a:r>
              <a:rPr lang="en-US" sz="3200" b="1" i="1" dirty="0" err="1" smtClean="0">
                <a:solidFill>
                  <a:schemeClr val="accent4">
                    <a:lumMod val="50000"/>
                  </a:schemeClr>
                </a:solidFill>
                <a:latin typeface="Arial Narrow" pitchFamily="34" charset="0"/>
              </a:rPr>
              <a:t>apo</a:t>
            </a:r>
            <a:r>
              <a:rPr lang="en-US" sz="3200" b="1" i="1" dirty="0" smtClean="0">
                <a:solidFill>
                  <a:schemeClr val="accent4">
                    <a:lumMod val="50000"/>
                  </a:schemeClr>
                </a:solidFill>
                <a:latin typeface="Arial Narrow" pitchFamily="34" charset="0"/>
              </a:rPr>
              <a:t> </a:t>
            </a:r>
            <a:r>
              <a:rPr lang="en-US" sz="3200" b="1" i="1" dirty="0" err="1" smtClean="0">
                <a:solidFill>
                  <a:schemeClr val="accent4">
                    <a:lumMod val="50000"/>
                  </a:schemeClr>
                </a:solidFill>
                <a:latin typeface="Arial Narrow" pitchFamily="34" charset="0"/>
              </a:rPr>
              <a:t>exothen</a:t>
            </a:r>
            <a:r>
              <a:rPr lang="en-US" sz="3200" b="1" i="1" dirty="0" smtClean="0">
                <a:solidFill>
                  <a:schemeClr val="accent4">
                    <a:lumMod val="50000"/>
                  </a:schemeClr>
                </a:solidFill>
                <a:latin typeface="Arial Narrow" pitchFamily="34" charset="0"/>
              </a:rPr>
              <a:t>: </a:t>
            </a:r>
            <a:r>
              <a:rPr lang="en-US" sz="3200" dirty="0" smtClean="0">
                <a:solidFill>
                  <a:schemeClr val="accent4">
                    <a:lumMod val="50000"/>
                  </a:schemeClr>
                </a:solidFill>
                <a:latin typeface="Arial Narrow" pitchFamily="34" charset="0"/>
              </a:rPr>
              <a:t>good testimony  with non-Christians</a:t>
            </a:r>
          </a:p>
          <a:p>
            <a:pPr marL="111125" indent="-111125">
              <a:buFont typeface="Arial" charset="0"/>
              <a:buChar char="•"/>
            </a:pPr>
            <a:endParaRPr lang="en-US" sz="2000" b="1" dirty="0" smtClean="0">
              <a:solidFill>
                <a:schemeClr val="accent4">
                  <a:lumMod val="50000"/>
                </a:schemeClr>
              </a:solidFill>
              <a:latin typeface="Arial Narrow" pitchFamily="34" charset="0"/>
            </a:endParaRPr>
          </a:p>
          <a:p>
            <a:pPr marL="111125" indent="-111125">
              <a:buFont typeface="Arial" charset="0"/>
              <a:buChar char="•"/>
            </a:pPr>
            <a:r>
              <a:rPr lang="en-US" sz="3200" b="1" dirty="0" smtClean="0">
                <a:solidFill>
                  <a:schemeClr val="accent4">
                    <a:lumMod val="50000"/>
                  </a:schemeClr>
                </a:solidFill>
                <a:latin typeface="Arial Narrow" pitchFamily="34" charset="0"/>
              </a:rPr>
              <a:t>”MUST HAVE”; non-	</a:t>
            </a:r>
            <a:r>
              <a:rPr lang="en-US" sz="3200" b="1" dirty="0" smtClean="0">
                <a:solidFill>
                  <a:schemeClr val="accent4">
                    <a:lumMod val="50000"/>
                  </a:schemeClr>
                </a:solidFill>
                <a:latin typeface="Arial Narrow" pitchFamily="34" charset="0"/>
              </a:rPr>
              <a:t>negotiable</a:t>
            </a:r>
          </a:p>
          <a:p>
            <a:pPr marL="111125" indent="-111125">
              <a:buFont typeface="Arial" charset="0"/>
              <a:buChar char="•"/>
            </a:pPr>
            <a:endParaRPr lang="en-US" sz="2000" b="1" i="1" dirty="0" smtClean="0">
              <a:solidFill>
                <a:schemeClr val="accent4">
                  <a:lumMod val="50000"/>
                </a:schemeClr>
              </a:solidFill>
              <a:latin typeface="Arial Narrow" pitchFamily="34" charset="0"/>
            </a:endParaRPr>
          </a:p>
          <a:p>
            <a:pPr marL="111125" indent="-111125">
              <a:buFont typeface="Arial" charset="0"/>
              <a:buChar char="•"/>
            </a:pPr>
            <a:r>
              <a:rPr lang="en-US" sz="3200" b="1" i="1" dirty="0" smtClean="0">
                <a:solidFill>
                  <a:schemeClr val="accent4">
                    <a:lumMod val="50000"/>
                  </a:schemeClr>
                </a:solidFill>
                <a:latin typeface="Arial Narrow" pitchFamily="34" charset="0"/>
              </a:rPr>
              <a:t>This does </a:t>
            </a:r>
            <a:r>
              <a:rPr lang="en-US" sz="3200" b="1" i="1" u="sng" dirty="0" smtClean="0">
                <a:solidFill>
                  <a:schemeClr val="accent4">
                    <a:lumMod val="50000"/>
                  </a:schemeClr>
                </a:solidFill>
                <a:latin typeface="Arial Narrow" pitchFamily="34" charset="0"/>
              </a:rPr>
              <a:t>not</a:t>
            </a:r>
            <a:r>
              <a:rPr lang="en-US" sz="3200" b="1" i="1" dirty="0" smtClean="0">
                <a:solidFill>
                  <a:schemeClr val="accent4">
                    <a:lumMod val="50000"/>
                  </a:schemeClr>
                </a:solidFill>
                <a:latin typeface="Arial Narrow" pitchFamily="34" charset="0"/>
              </a:rPr>
              <a:t> say, </a:t>
            </a:r>
            <a:r>
              <a:rPr lang="en-US" sz="3200" i="1" dirty="0" smtClean="0">
                <a:solidFill>
                  <a:schemeClr val="accent4">
                    <a:lumMod val="50000"/>
                  </a:schemeClr>
                </a:solidFill>
                <a:latin typeface="Arial Narrow" pitchFamily="34" charset="0"/>
              </a:rPr>
              <a:t>“Not have a bad reputation”, but “must have a good reputation.”</a:t>
            </a:r>
            <a:endParaRPr lang="en-US" sz="3200" i="1" dirty="0" smtClean="0">
              <a:solidFill>
                <a:schemeClr val="accent4">
                  <a:lumMod val="50000"/>
                </a:schemeClr>
              </a:solidFill>
              <a:latin typeface="Arial Narrow" pitchFamily="34" charset="0"/>
            </a:endParaRPr>
          </a:p>
        </p:txBody>
      </p:sp>
      <p:pic>
        <p:nvPicPr>
          <p:cNvPr id="6" name="Picture 5" descr="krueger.jpg"/>
          <p:cNvPicPr>
            <a:picLocks noChangeAspect="1"/>
          </p:cNvPicPr>
          <p:nvPr/>
        </p:nvPicPr>
        <p:blipFill>
          <a:blip r:embed="rId3" cstate="print"/>
          <a:stretch>
            <a:fillRect/>
          </a:stretch>
        </p:blipFill>
        <p:spPr>
          <a:xfrm>
            <a:off x="4800600" y="304800"/>
            <a:ext cx="4114800" cy="533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The reason is given in verse 7… </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10" name="Rectangle 9"/>
          <p:cNvSpPr/>
          <p:nvPr/>
        </p:nvSpPr>
        <p:spPr>
          <a:xfrm>
            <a:off x="228600" y="1143000"/>
            <a:ext cx="4495800" cy="5486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indent="-173038" algn="ctr">
              <a:buFont typeface="Arial" charset="0"/>
              <a:buChar char="•"/>
            </a:pPr>
            <a:r>
              <a:rPr lang="en-US" sz="3600" b="1" dirty="0" smtClean="0">
                <a:solidFill>
                  <a:schemeClr val="accent4">
                    <a:lumMod val="50000"/>
                  </a:schemeClr>
                </a:solidFill>
                <a:latin typeface="Arial Narrow" pitchFamily="34" charset="0"/>
              </a:rPr>
              <a:t>“so that he will not fall into </a:t>
            </a:r>
            <a:r>
              <a:rPr lang="en-US" sz="3600" i="1" dirty="0" smtClean="0">
                <a:solidFill>
                  <a:schemeClr val="accent4">
                    <a:lumMod val="50000"/>
                  </a:schemeClr>
                </a:solidFill>
                <a:latin typeface="Arial Narrow" pitchFamily="34" charset="0"/>
              </a:rPr>
              <a:t>(be overtaken by) </a:t>
            </a:r>
            <a:r>
              <a:rPr lang="en-US" sz="3600" b="1" dirty="0" smtClean="0">
                <a:solidFill>
                  <a:schemeClr val="accent4">
                    <a:lumMod val="50000"/>
                  </a:schemeClr>
                </a:solidFill>
                <a:latin typeface="Arial Narrow" pitchFamily="34" charset="0"/>
              </a:rPr>
              <a:t>disgrace </a:t>
            </a:r>
            <a:r>
              <a:rPr lang="en-US" sz="3600" i="1" dirty="0" smtClean="0">
                <a:solidFill>
                  <a:schemeClr val="accent4">
                    <a:lumMod val="50000"/>
                  </a:schemeClr>
                </a:solidFill>
                <a:latin typeface="Arial Narrow" pitchFamily="34" charset="0"/>
              </a:rPr>
              <a:t>(reproach; verbal attacks) </a:t>
            </a:r>
          </a:p>
          <a:p>
            <a:pPr marL="173038" indent="-173038" algn="ctr"/>
            <a:r>
              <a:rPr lang="en-US" sz="3600" b="1" dirty="0" smtClean="0">
                <a:solidFill>
                  <a:schemeClr val="accent4">
                    <a:lumMod val="50000"/>
                  </a:schemeClr>
                </a:solidFill>
                <a:latin typeface="Arial Narrow" pitchFamily="34" charset="0"/>
              </a:rPr>
              <a:t>and into the devil's trap </a:t>
            </a:r>
            <a:r>
              <a:rPr lang="en-US" sz="3600" i="1" dirty="0" smtClean="0">
                <a:solidFill>
                  <a:schemeClr val="accent4">
                    <a:lumMod val="50000"/>
                  </a:schemeClr>
                </a:solidFill>
                <a:latin typeface="Arial Narrow" pitchFamily="34" charset="0"/>
              </a:rPr>
              <a:t>(snares set by the</a:t>
            </a:r>
          </a:p>
          <a:p>
            <a:pPr marL="173038" indent="-173038" algn="ctr"/>
            <a:r>
              <a:rPr lang="en-US" sz="3600" i="1" dirty="0" smtClean="0">
                <a:solidFill>
                  <a:schemeClr val="accent4">
                    <a:lumMod val="50000"/>
                  </a:schemeClr>
                </a:solidFill>
                <a:latin typeface="Arial Narrow" pitchFamily="34" charset="0"/>
              </a:rPr>
              <a:t> false accuser).”</a:t>
            </a:r>
            <a:endParaRPr lang="en-US" sz="3600" i="1" dirty="0">
              <a:solidFill>
                <a:schemeClr val="accent4">
                  <a:lumMod val="50000"/>
                </a:schemeClr>
              </a:solidFill>
              <a:latin typeface="Arial Narrow" pitchFamily="34" charset="0"/>
            </a:endParaRPr>
          </a:p>
        </p:txBody>
      </p:sp>
      <p:sp>
        <p:nvSpPr>
          <p:cNvPr id="6" name="Rectangle 5"/>
          <p:cNvSpPr/>
          <p:nvPr/>
        </p:nvSpPr>
        <p:spPr>
          <a:xfrm>
            <a:off x="4876800" y="1143000"/>
            <a:ext cx="4114800" cy="54864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3250" name="Picture 2" descr="http://t1.gstatic.com/images?q=tbn:ANd9GcT0DQophPVXkz-krT2UH5eoUseyjNLk2USmUmgXCsI1p6oxi4hBaQ"/>
          <p:cNvPicPr>
            <a:picLocks noChangeAspect="1" noChangeArrowheads="1"/>
          </p:cNvPicPr>
          <p:nvPr/>
        </p:nvPicPr>
        <p:blipFill>
          <a:blip r:embed="rId3" cstate="print"/>
          <a:srcRect/>
          <a:stretch>
            <a:fillRect/>
          </a:stretch>
        </p:blipFill>
        <p:spPr bwMode="auto">
          <a:xfrm>
            <a:off x="4933950" y="2133600"/>
            <a:ext cx="3905250" cy="4138132"/>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52400" y="76200"/>
            <a:ext cx="8839200" cy="6629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742950" indent="-742950">
              <a:buFont typeface="+mj-lt"/>
              <a:buAutoNum type="arabicParenR"/>
            </a:pPr>
            <a:r>
              <a:rPr lang="en-US" sz="3600" b="1" dirty="0" smtClean="0">
                <a:solidFill>
                  <a:schemeClr val="tx1"/>
                </a:solidFill>
                <a:latin typeface="Arial Narrow" pitchFamily="34" charset="0"/>
              </a:rPr>
              <a:t>Do you have many non-Christian friends?</a:t>
            </a:r>
          </a:p>
          <a:p>
            <a:pPr marL="742950" indent="-742950">
              <a:buFont typeface="+mj-lt"/>
              <a:buAutoNum type="arabicParenR"/>
            </a:pPr>
            <a:r>
              <a:rPr lang="en-US" sz="3600" b="1" dirty="0" smtClean="0">
                <a:solidFill>
                  <a:schemeClr val="tx1"/>
                </a:solidFill>
                <a:latin typeface="Arial Narrow" pitchFamily="34" charset="0"/>
              </a:rPr>
              <a:t>What would they say about you if I were to 	interview them?</a:t>
            </a:r>
          </a:p>
          <a:p>
            <a:pPr marL="742950" indent="-742950">
              <a:buFont typeface="+mj-lt"/>
              <a:buAutoNum type="arabicParenR"/>
            </a:pPr>
            <a:r>
              <a:rPr lang="en-US" sz="3600" b="1" dirty="0" smtClean="0">
                <a:solidFill>
                  <a:schemeClr val="tx1"/>
                </a:solidFill>
                <a:latin typeface="Arial Narrow" pitchFamily="34" charset="0"/>
              </a:rPr>
              <a:t> What are some benefits of having non-	Christian friends?</a:t>
            </a:r>
          </a:p>
          <a:p>
            <a:pPr marL="742950" indent="-742950">
              <a:buFont typeface="+mj-lt"/>
              <a:buAutoNum type="arabicParenR"/>
            </a:pPr>
            <a:r>
              <a:rPr lang="en-US" sz="3600" b="1" dirty="0" smtClean="0">
                <a:solidFill>
                  <a:schemeClr val="tx1"/>
                </a:solidFill>
                <a:latin typeface="Arial Narrow" pitchFamily="34" charset="0"/>
              </a:rPr>
              <a:t> What are some dangers of having non-	Christian friends?</a:t>
            </a:r>
          </a:p>
          <a:p>
            <a:pPr marL="742950" indent="-742950">
              <a:buFont typeface="+mj-lt"/>
              <a:buAutoNum type="arabicParenR"/>
            </a:pPr>
            <a:r>
              <a:rPr lang="en-US" sz="3600" b="1" dirty="0" smtClean="0">
                <a:solidFill>
                  <a:schemeClr val="tx1"/>
                </a:solidFill>
                <a:latin typeface="Arial Narrow" pitchFamily="34" charset="0"/>
              </a:rPr>
              <a:t>Why is it required in order to be an elder?</a:t>
            </a:r>
          </a:p>
          <a:p>
            <a:pPr marL="742950" indent="-742950">
              <a:buFont typeface="+mj-lt"/>
              <a:buAutoNum type="arabicParenR"/>
            </a:pPr>
            <a:r>
              <a:rPr lang="en-US" sz="3600" b="1" dirty="0" smtClean="0">
                <a:solidFill>
                  <a:schemeClr val="tx1"/>
                </a:solidFill>
                <a:latin typeface="Arial Narrow" pitchFamily="34" charset="0"/>
              </a:rPr>
              <a:t> How can we fall into disgrace and “the devil’s trap” if we have no unbelieving friends?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p:cTn id="21"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p:cTn id="28"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p:cTn id="35"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 name="Picture 2" descr="20110122_815121274367534600_415.jpg"/>
          <p:cNvPicPr>
            <a:picLocks noChangeAspect="1"/>
          </p:cNvPicPr>
          <p:nvPr/>
        </p:nvPicPr>
        <p:blipFill>
          <a:blip r:embed="rId3" cstate="print"/>
          <a:stretch>
            <a:fillRect/>
          </a:stretch>
        </p:blipFill>
        <p:spPr>
          <a:xfrm>
            <a:off x="0" y="533400"/>
            <a:ext cx="9144000" cy="6324600"/>
          </a:xfrm>
          <a:prstGeom prst="rect">
            <a:avLst/>
          </a:prstGeom>
        </p:spPr>
      </p:pic>
      <p:sp>
        <p:nvSpPr>
          <p:cNvPr id="4" name="Rectangle 3"/>
          <p:cNvSpPr/>
          <p:nvPr/>
        </p:nvSpPr>
        <p:spPr>
          <a:xfrm>
            <a:off x="0" y="0"/>
            <a:ext cx="9144000" cy="11430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b="1" dirty="0" smtClean="0">
                <a:solidFill>
                  <a:schemeClr val="tx1"/>
                </a:solidFill>
                <a:latin typeface="Arial" pitchFamily="34" charset="0"/>
                <a:cs typeface="Arial" pitchFamily="34" charset="0"/>
              </a:rPr>
              <a:t>What are some of the ways we can develop friendships outside of our church family?</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236538" indent="-236538">
              <a:buFont typeface="Arial" charset="0"/>
              <a:buChar char="•"/>
            </a:pPr>
            <a:r>
              <a:rPr lang="en-US" sz="3200" dirty="0" smtClean="0">
                <a:latin typeface="Arial Narrow" pitchFamily="34" charset="0"/>
              </a:rPr>
              <a:t>The Hebrew word </a:t>
            </a:r>
            <a:r>
              <a:rPr lang="en-US" sz="3200" b="1" i="1" dirty="0" err="1" smtClean="0">
                <a:solidFill>
                  <a:srgbClr val="C00000"/>
                </a:solidFill>
                <a:latin typeface="Arial Narrow" pitchFamily="34" charset="0"/>
              </a:rPr>
              <a:t>zaqen</a:t>
            </a:r>
            <a:r>
              <a:rPr lang="en-US" sz="3200" dirty="0" smtClean="0">
                <a:latin typeface="Arial Narrow" pitchFamily="34" charset="0"/>
              </a:rPr>
              <a:t> refers to </a:t>
            </a:r>
            <a:r>
              <a:rPr lang="en-US" sz="3200" b="1" dirty="0" smtClean="0">
                <a:latin typeface="Arial Narrow" pitchFamily="34" charset="0"/>
              </a:rPr>
              <a:t>a special category of men who were set apart for LEADERSHIP in Israel. </a:t>
            </a:r>
          </a:p>
          <a:p>
            <a:pPr marL="236538" indent="-236538"/>
            <a:endParaRPr lang="en-US" sz="800" b="1" dirty="0" smtClean="0">
              <a:latin typeface="Arial Narrow" pitchFamily="34" charset="0"/>
            </a:endParaRPr>
          </a:p>
          <a:p>
            <a:pPr marL="236538" indent="-236538">
              <a:buFont typeface="Arial" charset="0"/>
              <a:buChar char="•"/>
            </a:pPr>
            <a:r>
              <a:rPr lang="en-US" sz="2800" dirty="0" smtClean="0">
                <a:solidFill>
                  <a:srgbClr val="C00000"/>
                </a:solidFill>
                <a:latin typeface="Arial Narrow" pitchFamily="34" charset="0"/>
              </a:rPr>
              <a:t>They were charged with the responsibility of judging the people. </a:t>
            </a:r>
          </a:p>
          <a:p>
            <a:pPr marL="693738" lvl="1" indent="-236538">
              <a:buFont typeface="Arial" charset="0"/>
              <a:buChar char="•"/>
            </a:pPr>
            <a:r>
              <a:rPr lang="en-US" sz="2800" i="1" dirty="0" smtClean="0">
                <a:latin typeface="Arial Narrow" pitchFamily="34" charset="0"/>
              </a:rPr>
              <a:t>Moses communicated through them (Ex.19:7). </a:t>
            </a:r>
          </a:p>
          <a:p>
            <a:pPr marL="693738" lvl="1" indent="-236538">
              <a:buFont typeface="Arial" charset="0"/>
              <a:buChar char="•"/>
            </a:pPr>
            <a:r>
              <a:rPr lang="en-US" sz="2800" i="1" dirty="0" smtClean="0">
                <a:latin typeface="Arial Narrow" pitchFamily="34" charset="0"/>
              </a:rPr>
              <a:t>They led Passover (Ex. 12:21) and other elements of worship.</a:t>
            </a:r>
          </a:p>
          <a:p>
            <a:pPr marL="693738" lvl="1" indent="-236538">
              <a:buFont typeface="Arial" charset="0"/>
              <a:buChar char="•"/>
            </a:pPr>
            <a:r>
              <a:rPr lang="en-US" sz="2800" i="1" dirty="0" smtClean="0">
                <a:latin typeface="Arial Narrow" pitchFamily="34" charset="0"/>
              </a:rPr>
              <a:t>Their function was decision making--applying wisdom to the lives of the people in resolving conflicts, giving direction, and generally overseeing the details of an orderly society.</a:t>
            </a:r>
          </a:p>
          <a:p>
            <a:pPr marL="693738" lvl="1" indent="-236538"/>
            <a:endParaRPr lang="en-US" sz="800" i="1" dirty="0" smtClean="0">
              <a:latin typeface="Arial Narrow" pitchFamily="34" charset="0"/>
            </a:endParaRPr>
          </a:p>
          <a:p>
            <a:pPr marL="693738" lvl="1" indent="-236538"/>
            <a:r>
              <a:rPr lang="en-US" sz="2800" b="1" dirty="0" smtClean="0">
                <a:solidFill>
                  <a:srgbClr val="C00000"/>
                </a:solidFill>
                <a:latin typeface="Arial Narrow" pitchFamily="34" charset="0"/>
              </a:rPr>
              <a:t>CALLED…</a:t>
            </a:r>
          </a:p>
          <a:p>
            <a:pPr marL="236538" indent="-236538">
              <a:buFont typeface="Arial" charset="0"/>
              <a:buChar char="•"/>
            </a:pPr>
            <a:r>
              <a:rPr lang="en-US" sz="2800" dirty="0" smtClean="0">
                <a:latin typeface="Arial Narrow" pitchFamily="34" charset="0"/>
              </a:rPr>
              <a:t>"elders of Israel" (1 Sam. 4:3); </a:t>
            </a:r>
          </a:p>
          <a:p>
            <a:pPr marL="236538" indent="-236538">
              <a:buFont typeface="Arial" charset="0"/>
              <a:buChar char="•"/>
            </a:pPr>
            <a:r>
              <a:rPr lang="en-US" sz="2800" dirty="0" smtClean="0">
                <a:latin typeface="Arial Narrow" pitchFamily="34" charset="0"/>
              </a:rPr>
              <a:t>"elders of the land" (1 Kings 20:7); </a:t>
            </a:r>
          </a:p>
          <a:p>
            <a:pPr marL="236538" indent="-236538">
              <a:buFont typeface="Arial" charset="0"/>
              <a:buChar char="•"/>
            </a:pPr>
            <a:r>
              <a:rPr lang="en-US" sz="2800" dirty="0" smtClean="0">
                <a:latin typeface="Arial Narrow" pitchFamily="34" charset="0"/>
              </a:rPr>
              <a:t>"elders of Judah" (2 Kings 23:1); </a:t>
            </a:r>
          </a:p>
          <a:p>
            <a:pPr marL="236538" indent="-236538">
              <a:buFont typeface="Arial" charset="0"/>
              <a:buChar char="•"/>
            </a:pPr>
            <a:r>
              <a:rPr lang="en-US" sz="2800" dirty="0" smtClean="0">
                <a:latin typeface="Arial Narrow" pitchFamily="34" charset="0"/>
              </a:rPr>
              <a:t>"elders...of each city" (Ezra 10:14); </a:t>
            </a:r>
          </a:p>
          <a:p>
            <a:pPr marL="236538" indent="-236538">
              <a:buFont typeface="Arial" charset="0"/>
              <a:buChar char="•"/>
            </a:pPr>
            <a:r>
              <a:rPr lang="en-US" sz="2800" dirty="0" smtClean="0">
                <a:latin typeface="Arial Narrow" pitchFamily="34" charset="0"/>
              </a:rPr>
              <a:t>"elders of the congregation" (Judges 21:16). </a:t>
            </a:r>
          </a:p>
        </p:txBody>
      </p:sp>
      <p:pic>
        <p:nvPicPr>
          <p:cNvPr id="6" name="Picture 2" descr="http://www.cedricstudio.com/wp-content/uploads/2013/01/WITB-Pharisees.jpg"/>
          <p:cNvPicPr>
            <a:picLocks noChangeAspect="1" noChangeArrowheads="1"/>
          </p:cNvPicPr>
          <p:nvPr/>
        </p:nvPicPr>
        <p:blipFill>
          <a:blip r:embed="rId2" cstate="print"/>
          <a:srcRect/>
          <a:stretch>
            <a:fillRect/>
          </a:stretch>
        </p:blipFill>
        <p:spPr bwMode="auto">
          <a:xfrm flipH="1">
            <a:off x="6248400" y="3775587"/>
            <a:ext cx="2895600" cy="3082413"/>
          </a:xfrm>
          <a:prstGeom prst="rect">
            <a:avLst/>
          </a:prstGeom>
          <a:noFill/>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CHILDREN BELIEVE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1:6)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“My children at home are all Christians”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pic>
        <p:nvPicPr>
          <p:cNvPr id="9" name="Picture 8" descr="culkin.jpg"/>
          <p:cNvPicPr>
            <a:picLocks noChangeAspect="1"/>
          </p:cNvPicPr>
          <p:nvPr/>
        </p:nvPicPr>
        <p:blipFill>
          <a:blip r:embed="rId3" cstate="print"/>
          <a:stretch>
            <a:fillRect/>
          </a:stretch>
        </p:blipFill>
        <p:spPr>
          <a:xfrm>
            <a:off x="4876800" y="457200"/>
            <a:ext cx="3978994" cy="5181600"/>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4800600" y="5334000"/>
            <a:ext cx="3276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8600" y="381000"/>
            <a:ext cx="4343400" cy="5334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indent="-173038">
              <a:buFont typeface="Arial" charset="0"/>
              <a:buChar char="•"/>
            </a:pPr>
            <a:r>
              <a:rPr lang="en-US" sz="3200" b="1" i="1" dirty="0" err="1" smtClean="0">
                <a:solidFill>
                  <a:schemeClr val="accent4">
                    <a:lumMod val="50000"/>
                  </a:schemeClr>
                </a:solidFill>
                <a:latin typeface="Arial Narrow" pitchFamily="34" charset="0"/>
              </a:rPr>
              <a:t>teknon</a:t>
            </a:r>
            <a:r>
              <a:rPr lang="en-US" sz="3200" b="1" i="1" dirty="0" smtClean="0">
                <a:solidFill>
                  <a:schemeClr val="accent4">
                    <a:lumMod val="50000"/>
                  </a:schemeClr>
                </a:solidFill>
                <a:latin typeface="Arial Narrow" pitchFamily="34" charset="0"/>
              </a:rPr>
              <a:t> </a:t>
            </a:r>
            <a:r>
              <a:rPr lang="en-US" sz="3200" b="1" i="1" dirty="0" err="1" smtClean="0">
                <a:solidFill>
                  <a:schemeClr val="accent4">
                    <a:lumMod val="50000"/>
                  </a:schemeClr>
                </a:solidFill>
                <a:latin typeface="Arial Narrow" pitchFamily="34" charset="0"/>
              </a:rPr>
              <a:t>pistos</a:t>
            </a:r>
            <a:r>
              <a:rPr lang="en-US" sz="3200" b="1" i="1" dirty="0" smtClean="0">
                <a:solidFill>
                  <a:schemeClr val="accent4">
                    <a:lumMod val="50000"/>
                  </a:schemeClr>
                </a:solidFill>
                <a:latin typeface="Arial Narrow" pitchFamily="34" charset="0"/>
              </a:rPr>
              <a:t>: </a:t>
            </a:r>
            <a:r>
              <a:rPr lang="en-US" sz="3200" dirty="0" smtClean="0">
                <a:solidFill>
                  <a:schemeClr val="accent4">
                    <a:lumMod val="50000"/>
                  </a:schemeClr>
                </a:solidFill>
                <a:latin typeface="Arial Narrow" pitchFamily="34" charset="0"/>
              </a:rPr>
              <a:t>children 	are faithful; trusting </a:t>
            </a:r>
          </a:p>
          <a:p>
            <a:pPr marL="173038" indent="-173038">
              <a:buFont typeface="Arial" charset="0"/>
              <a:buChar char="•"/>
            </a:pPr>
            <a:endParaRPr lang="en-US" sz="3200" b="1" dirty="0" smtClean="0">
              <a:solidFill>
                <a:schemeClr val="accent4">
                  <a:lumMod val="50000"/>
                </a:schemeClr>
              </a:solidFill>
              <a:latin typeface="Arial Narrow" pitchFamily="34" charset="0"/>
            </a:endParaRPr>
          </a:p>
          <a:p>
            <a:pPr marL="173038" indent="-173038">
              <a:buFont typeface="Arial" charset="0"/>
              <a:buChar char="•"/>
            </a:pPr>
            <a:r>
              <a:rPr lang="en-US" sz="3200" b="1" dirty="0" smtClean="0"/>
              <a:t>“a man whose children believe and are not open to the charge of being wild and disobedient.”</a:t>
            </a:r>
            <a:endParaRPr lang="en-US" sz="3200" b="1" dirty="0">
              <a:solidFill>
                <a:schemeClr val="accent4">
                  <a:lumMod val="50000"/>
                </a:schemeClr>
              </a:solidFill>
              <a:latin typeface="Arial Narrow"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3733800"/>
          </a:xfrm>
          <a:prstGeom prst="rect">
            <a:avLst/>
          </a:prstGeom>
          <a:solidFill>
            <a:schemeClr val="tx1"/>
          </a:solidFill>
          <a:ln>
            <a:no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en-US" sz="3200" i="1" dirty="0" smtClean="0">
                <a:solidFill>
                  <a:srgbClr val="92D050"/>
                </a:solidFill>
              </a:rPr>
              <a:t>If </a:t>
            </a:r>
            <a:r>
              <a:rPr lang="en-US" sz="3200" i="1" dirty="0" smtClean="0">
                <a:solidFill>
                  <a:srgbClr val="92D050"/>
                </a:solidFill>
              </a:rPr>
              <a:t>your </a:t>
            </a:r>
            <a:r>
              <a:rPr lang="en-US" sz="3200" i="1" dirty="0" smtClean="0">
                <a:solidFill>
                  <a:srgbClr val="92D050"/>
                </a:solidFill>
              </a:rPr>
              <a:t>preacher’s </a:t>
            </a:r>
            <a:r>
              <a:rPr lang="en-US" sz="3200" i="1" dirty="0" smtClean="0">
                <a:solidFill>
                  <a:srgbClr val="92D050"/>
                </a:solidFill>
              </a:rPr>
              <a:t>kids are rebellious, </a:t>
            </a:r>
            <a:r>
              <a:rPr lang="en-US" sz="3200" i="1" dirty="0" smtClean="0">
                <a:solidFill>
                  <a:srgbClr val="92D050"/>
                </a:solidFill>
              </a:rPr>
              <a:t>what would </a:t>
            </a:r>
            <a:r>
              <a:rPr lang="en-US" sz="3200" i="1" dirty="0" smtClean="0">
                <a:solidFill>
                  <a:srgbClr val="92D050"/>
                </a:solidFill>
              </a:rPr>
              <a:t>it say </a:t>
            </a:r>
            <a:r>
              <a:rPr lang="en-US" sz="3200" i="1" dirty="0" smtClean="0">
                <a:solidFill>
                  <a:srgbClr val="92D050"/>
                </a:solidFill>
              </a:rPr>
              <a:t>about your pastor and his wife?</a:t>
            </a:r>
          </a:p>
          <a:p>
            <a:pPr marL="225425" indent="-225425">
              <a:buFont typeface="Arial" charset="0"/>
              <a:buChar char="•"/>
            </a:pPr>
            <a:r>
              <a:rPr lang="en-US" sz="3200" i="1" dirty="0" smtClean="0">
                <a:solidFill>
                  <a:srgbClr val="92D050"/>
                </a:solidFill>
              </a:rPr>
              <a:t> How could having kids guilty of this charge of  “being disobedient” effect your ministry?</a:t>
            </a:r>
          </a:p>
          <a:p>
            <a:pPr marL="225425" indent="-225425">
              <a:buFont typeface="Arial" charset="0"/>
              <a:buChar char="•"/>
            </a:pPr>
            <a:r>
              <a:rPr lang="en-US" sz="3200" i="1" dirty="0" smtClean="0">
                <a:solidFill>
                  <a:srgbClr val="92D050"/>
                </a:solidFill>
              </a:rPr>
              <a:t>Why do so many P.K.s get a bad reputation?</a:t>
            </a:r>
          </a:p>
          <a:p>
            <a:pPr marL="225425" indent="-225425">
              <a:buFont typeface="Arial" charset="0"/>
              <a:buChar char="•"/>
            </a:pPr>
            <a:r>
              <a:rPr lang="en-US" sz="3200" i="1" dirty="0" smtClean="0">
                <a:solidFill>
                  <a:srgbClr val="92D050"/>
                </a:solidFill>
              </a:rPr>
              <a:t> Have you ever known a pastor or elder to get replaced because his kids were wild/unruly?</a:t>
            </a:r>
            <a:endParaRPr lang="en-US" sz="3200" dirty="0" smtClean="0">
              <a:solidFill>
                <a:srgbClr val="92D050"/>
              </a:solidFill>
            </a:endParaRPr>
          </a:p>
        </p:txBody>
      </p:sp>
      <p:pic>
        <p:nvPicPr>
          <p:cNvPr id="6" name="Picture 5" descr="3104.jpg"/>
          <p:cNvPicPr>
            <a:picLocks noChangeAspect="1"/>
          </p:cNvPicPr>
          <p:nvPr/>
        </p:nvPicPr>
        <p:blipFill>
          <a:blip r:embed="rId3" cstate="print"/>
          <a:stretch>
            <a:fillRect/>
          </a:stretch>
        </p:blipFill>
        <p:spPr>
          <a:xfrm>
            <a:off x="-68580" y="3681248"/>
            <a:ext cx="9212580" cy="31767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p:cTn id="21"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52400" y="0"/>
            <a:ext cx="8839200" cy="6858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396875" indent="-396875" algn="ctr"/>
            <a:r>
              <a:rPr lang="en-US" sz="2600" u="sng" dirty="0" smtClean="0">
                <a:ln w="18415" cmpd="sng">
                  <a:noFill/>
                  <a:prstDash val="solid"/>
                </a:ln>
                <a:solidFill>
                  <a:srgbClr val="FFFF00"/>
                </a:solidFill>
                <a:latin typeface="Arial Narrow" pitchFamily="34" charset="0"/>
              </a:rPr>
              <a:t>When the Scriptures were given to the Jews…   Deut. 6:1-9 </a:t>
            </a:r>
          </a:p>
          <a:p>
            <a:pPr algn="just"/>
            <a:r>
              <a:rPr lang="en-US" sz="2600" dirty="0" smtClean="0">
                <a:ln w="18415" cmpd="sng">
                  <a:noFill/>
                  <a:prstDash val="solid"/>
                </a:ln>
                <a:solidFill>
                  <a:srgbClr val="FFFFFF"/>
                </a:solidFill>
                <a:latin typeface="Arial Narrow" pitchFamily="34" charset="0"/>
              </a:rPr>
              <a:t>“These are the commands, decrees and laws the LORD your God directed me to teach you to observe in the land that you are crossing the Jordan to possess,  </a:t>
            </a:r>
            <a:r>
              <a:rPr lang="en-US" sz="2600" dirty="0" smtClean="0">
                <a:ln w="18415" cmpd="sng">
                  <a:noFill/>
                  <a:prstDash val="solid"/>
                </a:ln>
                <a:solidFill>
                  <a:srgbClr val="FFFF00"/>
                </a:solidFill>
                <a:latin typeface="Arial Narrow" pitchFamily="34" charset="0"/>
              </a:rPr>
              <a:t>so that you, your children and their children after them may fear the LORD your God </a:t>
            </a:r>
            <a:r>
              <a:rPr lang="en-US" sz="2600" dirty="0" smtClean="0">
                <a:ln w="18415" cmpd="sng">
                  <a:noFill/>
                  <a:prstDash val="solid"/>
                </a:ln>
                <a:solidFill>
                  <a:srgbClr val="FFFFFF"/>
                </a:solidFill>
                <a:latin typeface="Arial Narrow" pitchFamily="34" charset="0"/>
              </a:rPr>
              <a:t>as long as you live by keeping all his decrees and commands that I give you, and so that you may enjoy long life.  Hear, Israel, and be careful to obey so that it may go well with you and that you may increase greatly in a land flowing with milk and honey, just as the LORD, the God of your ancestors, promised you.  Hear, O Israel: The LORD our God, the LORD is one. Love the LORD your God with all your heart and with all your soul and with all your strength.  These commandments that I give you today are to be on your hearts. </a:t>
            </a:r>
            <a:r>
              <a:rPr lang="en-US" sz="2600" dirty="0" smtClean="0">
                <a:ln w="18415" cmpd="sng">
                  <a:noFill/>
                  <a:prstDash val="solid"/>
                </a:ln>
                <a:solidFill>
                  <a:srgbClr val="FFFF00"/>
                </a:solidFill>
                <a:latin typeface="Arial Narrow" pitchFamily="34" charset="0"/>
              </a:rPr>
              <a:t>Impress them on your children. Talk about them when you sit at home and when you walk along the road, when you lie down and when you get up. Tie them as symbols on your hands and bind them on your foreheads. Write them on the doorframes of your houses and on your gates.</a:t>
            </a:r>
          </a:p>
          <a:p>
            <a:pPr marL="396875" indent="-396875"/>
            <a:endPar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NOT QUICK TEMPERED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1:7)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am patient and do not get angered easily”</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pic>
        <p:nvPicPr>
          <p:cNvPr id="9" name="Picture 8" descr="positive-illustrations24.jpg"/>
          <p:cNvPicPr>
            <a:picLocks noChangeAspect="1"/>
          </p:cNvPicPr>
          <p:nvPr/>
        </p:nvPicPr>
        <p:blipFill>
          <a:blip r:embed="rId3" cstate="print"/>
          <a:stretch>
            <a:fillRect/>
          </a:stretch>
        </p:blipFill>
        <p:spPr>
          <a:xfrm>
            <a:off x="4800600" y="228600"/>
            <a:ext cx="3973966" cy="5334000"/>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228600" y="228600"/>
            <a:ext cx="4267200" cy="5486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11125" indent="-111125">
              <a:buFont typeface="Arial" charset="0"/>
              <a:buChar char="•"/>
            </a:pPr>
            <a:r>
              <a:rPr lang="en-US" sz="3600" b="1" i="1" dirty="0" smtClean="0">
                <a:solidFill>
                  <a:schemeClr val="accent4">
                    <a:lumMod val="50000"/>
                  </a:schemeClr>
                </a:solidFill>
                <a:latin typeface="Arial Narrow" pitchFamily="34" charset="0"/>
              </a:rPr>
              <a:t>me </a:t>
            </a:r>
            <a:r>
              <a:rPr lang="en-US" sz="3600" b="1" i="1" dirty="0" err="1" smtClean="0">
                <a:solidFill>
                  <a:schemeClr val="accent4">
                    <a:lumMod val="50000"/>
                  </a:schemeClr>
                </a:solidFill>
                <a:latin typeface="Arial Narrow" pitchFamily="34" charset="0"/>
              </a:rPr>
              <a:t>orgilos</a:t>
            </a:r>
            <a:r>
              <a:rPr lang="en-US" sz="3600" b="1" i="1" dirty="0" smtClean="0">
                <a:solidFill>
                  <a:schemeClr val="accent4">
                    <a:lumMod val="50000"/>
                  </a:schemeClr>
                </a:solidFill>
                <a:latin typeface="Arial Narrow" pitchFamily="34" charset="0"/>
              </a:rPr>
              <a:t>: </a:t>
            </a:r>
            <a:r>
              <a:rPr lang="en-US" sz="3600" dirty="0" smtClean="0">
                <a:solidFill>
                  <a:schemeClr val="accent4">
                    <a:lumMod val="50000"/>
                  </a:schemeClr>
                </a:solidFill>
                <a:latin typeface="Arial Narrow" pitchFamily="34" charset="0"/>
              </a:rPr>
              <a:t>not prone to or easily angry</a:t>
            </a:r>
          </a:p>
          <a:p>
            <a:pPr marL="111125" indent="-111125">
              <a:buFont typeface="Arial" charset="0"/>
              <a:buChar char="•"/>
            </a:pPr>
            <a:endParaRPr lang="en-US" sz="3600" dirty="0" smtClean="0">
              <a:solidFill>
                <a:schemeClr val="accent4">
                  <a:lumMod val="50000"/>
                </a:schemeClr>
              </a:solidFill>
              <a:latin typeface="Arial Narrow" pitchFamily="34" charset="0"/>
            </a:endParaRPr>
          </a:p>
          <a:p>
            <a:pPr marL="225425" indent="-225425">
              <a:buFont typeface="Arial" charset="0"/>
              <a:buChar char="•"/>
            </a:pPr>
            <a:r>
              <a:rPr lang="en-US" sz="3600" i="1" dirty="0" smtClean="0">
                <a:solidFill>
                  <a:schemeClr val="accent4">
                    <a:lumMod val="50000"/>
                  </a:schemeClr>
                </a:solidFill>
                <a:effectLst>
                  <a:outerShdw blurRad="38100" dist="38100" dir="2700000" algn="tl">
                    <a:srgbClr val="000000">
                      <a:alpha val="43137"/>
                    </a:srgbClr>
                  </a:outerShdw>
                </a:effectLst>
              </a:rPr>
              <a:t>Referring to propensity, not occasional outbursts.</a:t>
            </a:r>
          </a:p>
          <a:p>
            <a:pPr marL="225425" indent="-225425">
              <a:buFont typeface="Arial" charset="0"/>
              <a:buChar char="•"/>
            </a:pPr>
            <a:r>
              <a:rPr lang="en-US" sz="3600" i="1" dirty="0" smtClean="0">
                <a:solidFill>
                  <a:schemeClr val="accent4">
                    <a:lumMod val="50000"/>
                  </a:schemeClr>
                </a:solidFill>
                <a:effectLst>
                  <a:outerShdw blurRad="38100" dist="38100" dir="2700000" algn="tl">
                    <a:srgbClr val="000000">
                      <a:alpha val="43137"/>
                    </a:srgbClr>
                  </a:outerShdw>
                </a:effectLst>
              </a:rPr>
              <a:t> </a:t>
            </a:r>
            <a:r>
              <a:rPr lang="en-US" sz="3600" i="1" dirty="0" err="1" smtClean="0">
                <a:solidFill>
                  <a:schemeClr val="accent4">
                    <a:lumMod val="50000"/>
                  </a:schemeClr>
                </a:solidFill>
                <a:effectLst>
                  <a:outerShdw blurRad="38100" dist="38100" dir="2700000" algn="tl">
                    <a:srgbClr val="000000">
                      <a:alpha val="43137"/>
                    </a:srgbClr>
                  </a:outerShdw>
                </a:effectLst>
              </a:rPr>
              <a:t>ie</a:t>
            </a:r>
            <a:r>
              <a:rPr lang="en-US" sz="3600" i="1" dirty="0" smtClean="0">
                <a:solidFill>
                  <a:schemeClr val="accent4">
                    <a:lumMod val="50000"/>
                  </a:schemeClr>
                </a:solidFill>
                <a:effectLst>
                  <a:outerShdw blurRad="38100" dist="38100" dir="2700000" algn="tl">
                    <a:srgbClr val="000000">
                      <a:alpha val="43137"/>
                    </a:srgbClr>
                  </a:outerShdw>
                </a:effectLst>
              </a:rPr>
              <a:t>: “Short fuse”; </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52400" y="228600"/>
            <a:ext cx="3962400" cy="647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225425" indent="-225425">
              <a:buFont typeface="Arial" charset="0"/>
              <a:buChar char="•"/>
            </a:pPr>
            <a:r>
              <a:rPr lang="en-US" sz="4800" b="1" dirty="0" smtClean="0">
                <a:solidFill>
                  <a:schemeClr val="tx1"/>
                </a:solidFill>
                <a:latin typeface="Arial Narrow" pitchFamily="34" charset="0"/>
                <a:cs typeface="Arial" pitchFamily="34" charset="0"/>
              </a:rPr>
              <a:t>2 Tim. 2:24</a:t>
            </a:r>
          </a:p>
          <a:p>
            <a:pPr marL="225425" indent="-225425">
              <a:buFont typeface="Arial" charset="0"/>
              <a:buChar char="•"/>
            </a:pPr>
            <a:r>
              <a:rPr lang="en-US" sz="4800" b="1" dirty="0" smtClean="0">
                <a:solidFill>
                  <a:schemeClr val="tx1"/>
                </a:solidFill>
                <a:latin typeface="Arial Narrow" pitchFamily="34" charset="0"/>
                <a:cs typeface="Arial" pitchFamily="34" charset="0"/>
              </a:rPr>
              <a:t>1 Tim. 3:3</a:t>
            </a:r>
          </a:p>
          <a:p>
            <a:pPr marL="225425" indent="-225425">
              <a:buFont typeface="Arial" charset="0"/>
              <a:buChar char="•"/>
            </a:pPr>
            <a:r>
              <a:rPr lang="en-US" sz="4800" b="1" dirty="0" smtClean="0">
                <a:solidFill>
                  <a:schemeClr val="tx1"/>
                </a:solidFill>
                <a:latin typeface="Arial Narrow" pitchFamily="34" charset="0"/>
                <a:cs typeface="Arial" pitchFamily="34" charset="0"/>
              </a:rPr>
              <a:t>James 1:19-20</a:t>
            </a:r>
          </a:p>
          <a:p>
            <a:pPr marL="225425" indent="-225425">
              <a:buFont typeface="Arial" charset="0"/>
              <a:buChar char="•"/>
            </a:pPr>
            <a:r>
              <a:rPr lang="en-US" sz="4800" b="1" dirty="0" smtClean="0">
                <a:solidFill>
                  <a:schemeClr val="tx1"/>
                </a:solidFill>
                <a:latin typeface="Arial Narrow" pitchFamily="34" charset="0"/>
                <a:cs typeface="Arial" pitchFamily="34" charset="0"/>
              </a:rPr>
              <a:t>Eph.4:26-31</a:t>
            </a:r>
          </a:p>
          <a:p>
            <a:pPr marL="225425" indent="-225425">
              <a:buFont typeface="Arial" charset="0"/>
              <a:buChar char="•"/>
            </a:pPr>
            <a:r>
              <a:rPr lang="en-US" sz="4800" b="1" dirty="0" smtClean="0">
                <a:solidFill>
                  <a:schemeClr val="tx1"/>
                </a:solidFill>
                <a:latin typeface="Arial Narrow" pitchFamily="34" charset="0"/>
                <a:cs typeface="Arial" pitchFamily="34" charset="0"/>
              </a:rPr>
              <a:t>Prov. 29:11</a:t>
            </a:r>
          </a:p>
          <a:p>
            <a:pPr marL="225425" indent="-225425">
              <a:buFont typeface="Arial" charset="0"/>
              <a:buChar char="•"/>
            </a:pPr>
            <a:r>
              <a:rPr lang="en-US" sz="4800" b="1" dirty="0" smtClean="0">
                <a:solidFill>
                  <a:schemeClr val="tx1"/>
                </a:solidFill>
                <a:latin typeface="Arial Narrow" pitchFamily="34" charset="0"/>
                <a:cs typeface="Arial" pitchFamily="34" charset="0"/>
              </a:rPr>
              <a:t>Eccl. 7:9</a:t>
            </a:r>
          </a:p>
          <a:p>
            <a:pPr marL="225425" indent="-225425">
              <a:buFont typeface="Arial" charset="0"/>
              <a:buChar char="•"/>
            </a:pPr>
            <a:r>
              <a:rPr lang="en-US" sz="4800" b="1" dirty="0" smtClean="0">
                <a:solidFill>
                  <a:schemeClr val="tx1"/>
                </a:solidFill>
                <a:latin typeface="Arial Narrow" pitchFamily="34" charset="0"/>
                <a:cs typeface="Arial" pitchFamily="34" charset="0"/>
              </a:rPr>
              <a:t>Prov. 15:1, 18</a:t>
            </a:r>
          </a:p>
          <a:p>
            <a:pPr marL="225425" indent="-225425">
              <a:buFont typeface="Arial" charset="0"/>
              <a:buChar char="•"/>
            </a:pPr>
            <a:r>
              <a:rPr lang="en-US" sz="4800" b="1" dirty="0" smtClean="0">
                <a:solidFill>
                  <a:schemeClr val="tx1"/>
                </a:solidFill>
                <a:latin typeface="Arial Narrow" pitchFamily="34" charset="0"/>
                <a:cs typeface="Arial" pitchFamily="34" charset="0"/>
              </a:rPr>
              <a:t>Matt. 5:22</a:t>
            </a:r>
            <a:endParaRPr lang="en-US" sz="3200" dirty="0" smtClean="0">
              <a:solidFill>
                <a:schemeClr val="accent4">
                  <a:lumMod val="50000"/>
                </a:schemeClr>
              </a:solidFill>
              <a:effectLst>
                <a:outerShdw blurRad="38100" dist="38100" dir="2700000" algn="tl">
                  <a:srgbClr val="000000">
                    <a:alpha val="43137"/>
                  </a:srgbClr>
                </a:outerShdw>
              </a:effectLst>
            </a:endParaRPr>
          </a:p>
        </p:txBody>
      </p:sp>
      <p:pic>
        <p:nvPicPr>
          <p:cNvPr id="3" name="Picture 2" descr="3301342549_d88c1d15bf.jpg"/>
          <p:cNvPicPr>
            <a:picLocks noChangeAspect="1"/>
          </p:cNvPicPr>
          <p:nvPr/>
        </p:nvPicPr>
        <p:blipFill>
          <a:blip r:embed="rId3" cstate="print"/>
          <a:stretch>
            <a:fillRect/>
          </a:stretch>
        </p:blipFill>
        <p:spPr>
          <a:xfrm>
            <a:off x="4419600" y="304800"/>
            <a:ext cx="4472748" cy="6317441"/>
          </a:xfrm>
          <a:prstGeom prst="rect">
            <a:avLst/>
          </a:prstGeom>
          <a:solidFill>
            <a:srgbClr val="FFFFFF">
              <a:shade val="85000"/>
            </a:srgbClr>
          </a:solidFill>
          <a:ln w="88900" cap="sq">
            <a:solidFill>
              <a:schemeClr val="accent3">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HOLD FIRMLY TO HIS FAITH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1:9)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stand firm in God’s Word”</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pic>
        <p:nvPicPr>
          <p:cNvPr id="9" name="Picture 8" descr="79479734.jpg"/>
          <p:cNvPicPr>
            <a:picLocks noChangeAspect="1"/>
          </p:cNvPicPr>
          <p:nvPr/>
        </p:nvPicPr>
        <p:blipFill>
          <a:blip r:embed="rId3" cstate="print"/>
          <a:stretch>
            <a:fillRect/>
          </a:stretch>
        </p:blipFill>
        <p:spPr>
          <a:xfrm>
            <a:off x="4800600" y="304800"/>
            <a:ext cx="4038600" cy="5334000"/>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228600" y="228600"/>
            <a:ext cx="4343400" cy="5486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indent="-173038">
              <a:buFont typeface="Arial" charset="0"/>
              <a:buChar char="•"/>
            </a:pPr>
            <a:r>
              <a:rPr lang="en-US" sz="3600" b="1" dirty="0" smtClean="0">
                <a:latin typeface="Arial Narrow" pitchFamily="34" charset="0"/>
              </a:rPr>
              <a:t>“He must hold firmly to the trustworthy message as it has been taught, SO THAT he can encourage others by sound doctrine and refute those who oppose it.”</a:t>
            </a:r>
          </a:p>
          <a:p>
            <a:pPr marL="173038" indent="-173038">
              <a:buFont typeface="Arial" charset="0"/>
              <a:buChar char="•"/>
            </a:pPr>
            <a:endParaRPr lang="en-US" sz="3200" dirty="0" smtClean="0">
              <a:solidFill>
                <a:schemeClr val="accent4">
                  <a:lumMod val="50000"/>
                </a:schemeClr>
              </a:solidFill>
              <a:latin typeface="Arial Narrow" pitchFamily="34"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0" name="Rectangle 9"/>
          <p:cNvSpPr/>
          <p:nvPr/>
        </p:nvSpPr>
        <p:spPr>
          <a:xfrm>
            <a:off x="228600" y="228600"/>
            <a:ext cx="3352800" cy="6324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indent="-173038">
              <a:buFont typeface="Arial" charset="0"/>
              <a:buChar char="•"/>
            </a:pPr>
            <a:r>
              <a:rPr lang="en-US" sz="4400" b="1" i="1" dirty="0" err="1" smtClean="0">
                <a:solidFill>
                  <a:srgbClr val="A40000"/>
                </a:solidFill>
                <a:latin typeface="Arial Narrow" pitchFamily="34" charset="0"/>
              </a:rPr>
              <a:t>antecho</a:t>
            </a:r>
            <a:r>
              <a:rPr lang="en-US" sz="4400" b="1" i="1" dirty="0" smtClean="0">
                <a:solidFill>
                  <a:srgbClr val="A40000"/>
                </a:solidFill>
                <a:latin typeface="Arial Narrow" pitchFamily="34" charset="0"/>
              </a:rPr>
              <a:t> </a:t>
            </a:r>
            <a:r>
              <a:rPr lang="en-US" sz="4400" b="1" i="1" dirty="0" err="1" smtClean="0">
                <a:solidFill>
                  <a:srgbClr val="A40000"/>
                </a:solidFill>
                <a:latin typeface="Arial Narrow" pitchFamily="34" charset="0"/>
              </a:rPr>
              <a:t>pistos</a:t>
            </a:r>
            <a:r>
              <a:rPr lang="en-US" sz="4400" b="1" i="1" dirty="0" smtClean="0">
                <a:solidFill>
                  <a:srgbClr val="A40000"/>
                </a:solidFill>
                <a:latin typeface="Arial Narrow" pitchFamily="34" charset="0"/>
              </a:rPr>
              <a:t> logos </a:t>
            </a:r>
            <a:r>
              <a:rPr lang="en-US" sz="4400" b="1" i="1" dirty="0" err="1" smtClean="0">
                <a:solidFill>
                  <a:srgbClr val="A40000"/>
                </a:solidFill>
                <a:latin typeface="Arial Narrow" pitchFamily="34" charset="0"/>
              </a:rPr>
              <a:t>kata</a:t>
            </a:r>
            <a:r>
              <a:rPr lang="en-US" sz="4400" b="1" i="1" dirty="0" smtClean="0">
                <a:solidFill>
                  <a:srgbClr val="A40000"/>
                </a:solidFill>
                <a:latin typeface="Arial Narrow" pitchFamily="34" charset="0"/>
              </a:rPr>
              <a:t> </a:t>
            </a:r>
            <a:r>
              <a:rPr lang="en-US" sz="4400" b="1" i="1" dirty="0" err="1" smtClean="0">
                <a:solidFill>
                  <a:srgbClr val="A40000"/>
                </a:solidFill>
                <a:latin typeface="Arial Narrow" pitchFamily="34" charset="0"/>
              </a:rPr>
              <a:t>didache</a:t>
            </a:r>
            <a:r>
              <a:rPr lang="en-US" sz="4400" b="1" i="1" dirty="0" smtClean="0">
                <a:solidFill>
                  <a:srgbClr val="A40000"/>
                </a:solidFill>
                <a:latin typeface="Arial Narrow" pitchFamily="34" charset="0"/>
              </a:rPr>
              <a:t>: </a:t>
            </a:r>
            <a:r>
              <a:rPr lang="en-US" sz="4400" b="1" dirty="0" smtClean="0">
                <a:solidFill>
                  <a:schemeClr val="accent4">
                    <a:lumMod val="50000"/>
                  </a:schemeClr>
                </a:solidFill>
                <a:latin typeface="Arial Narrow" pitchFamily="34" charset="0"/>
              </a:rPr>
              <a:t>cleave to the faithful Word of God as he has been taught….</a:t>
            </a:r>
          </a:p>
          <a:p>
            <a:pPr marL="173038" indent="-173038" algn="ctr"/>
            <a:r>
              <a:rPr lang="en-US" sz="4400" b="1" u="sng" dirty="0" smtClean="0">
                <a:solidFill>
                  <a:srgbClr val="A40000"/>
                </a:solidFill>
                <a:effectLst>
                  <a:outerShdw blurRad="38100" dist="38100" dir="2700000" algn="tl">
                    <a:srgbClr val="000000">
                      <a:alpha val="43137"/>
                    </a:srgbClr>
                  </a:outerShdw>
                </a:effectLst>
                <a:latin typeface="Arial Narrow" pitchFamily="34" charset="0"/>
              </a:rPr>
              <a:t>SO THAT…</a:t>
            </a:r>
          </a:p>
        </p:txBody>
      </p:sp>
      <p:pic>
        <p:nvPicPr>
          <p:cNvPr id="5" name="Picture 4" descr="83493009.gif"/>
          <p:cNvPicPr>
            <a:picLocks noChangeAspect="1"/>
          </p:cNvPicPr>
          <p:nvPr/>
        </p:nvPicPr>
        <p:blipFill>
          <a:blip r:embed="rId3" cstate="print"/>
          <a:stretch>
            <a:fillRect/>
          </a:stretch>
        </p:blipFill>
        <p:spPr>
          <a:xfrm>
            <a:off x="3733800" y="1219200"/>
            <a:ext cx="5213685" cy="3962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fontScale="90000"/>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CAN ENCOURAGE WITH SOUND DOCTRINE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1:9)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can recognize needs and Biblically encourage others”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pic>
        <p:nvPicPr>
          <p:cNvPr id="9" name="Picture 8" descr="john_goodman.jpg"/>
          <p:cNvPicPr>
            <a:picLocks noChangeAspect="1"/>
          </p:cNvPicPr>
          <p:nvPr/>
        </p:nvPicPr>
        <p:blipFill>
          <a:blip r:embed="rId3" cstate="print"/>
          <a:stretch>
            <a:fillRect/>
          </a:stretch>
        </p:blipFill>
        <p:spPr>
          <a:xfrm>
            <a:off x="4800600" y="304800"/>
            <a:ext cx="3962400" cy="5279898"/>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228600" y="304800"/>
            <a:ext cx="4267200" cy="5410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236538" indent="-236538">
              <a:buFont typeface="Arial" charset="0"/>
              <a:buChar char="•"/>
            </a:pPr>
            <a:r>
              <a:rPr lang="en-US" sz="3600" b="1" i="1" dirty="0" err="1" smtClean="0">
                <a:solidFill>
                  <a:schemeClr val="accent4">
                    <a:lumMod val="50000"/>
                  </a:schemeClr>
                </a:solidFill>
                <a:latin typeface="Arial Narrow" pitchFamily="34" charset="0"/>
              </a:rPr>
              <a:t>parakaleō</a:t>
            </a:r>
            <a:r>
              <a:rPr lang="en-US" sz="3600" b="1" i="1" dirty="0" smtClean="0">
                <a:solidFill>
                  <a:schemeClr val="accent4">
                    <a:lumMod val="50000"/>
                  </a:schemeClr>
                </a:solidFill>
                <a:latin typeface="Arial Narrow" pitchFamily="34" charset="0"/>
              </a:rPr>
              <a:t>  en </a:t>
            </a:r>
            <a:r>
              <a:rPr lang="en-US" sz="3600" b="1" i="1" dirty="0" err="1" smtClean="0">
                <a:solidFill>
                  <a:schemeClr val="accent4">
                    <a:lumMod val="50000"/>
                  </a:schemeClr>
                </a:solidFill>
                <a:latin typeface="Arial Narrow" pitchFamily="34" charset="0"/>
              </a:rPr>
              <a:t>hygiainō</a:t>
            </a:r>
            <a:r>
              <a:rPr lang="en-US" sz="3600" b="1" i="1" dirty="0" smtClean="0">
                <a:solidFill>
                  <a:schemeClr val="accent4">
                    <a:lumMod val="50000"/>
                  </a:schemeClr>
                </a:solidFill>
                <a:latin typeface="Arial Narrow" pitchFamily="34" charset="0"/>
              </a:rPr>
              <a:t> </a:t>
            </a:r>
            <a:r>
              <a:rPr lang="en-US" sz="3600" b="1" i="1" dirty="0" err="1" smtClean="0">
                <a:solidFill>
                  <a:schemeClr val="accent4">
                    <a:lumMod val="50000"/>
                  </a:schemeClr>
                </a:solidFill>
                <a:latin typeface="Arial Narrow" pitchFamily="34" charset="0"/>
              </a:rPr>
              <a:t>didaskalia</a:t>
            </a:r>
            <a:r>
              <a:rPr lang="en-US" sz="3600" b="1" i="1" dirty="0" smtClean="0">
                <a:solidFill>
                  <a:schemeClr val="accent4">
                    <a:lumMod val="50000"/>
                  </a:schemeClr>
                </a:solidFill>
                <a:latin typeface="Arial Narrow" pitchFamily="34" charset="0"/>
              </a:rPr>
              <a:t>: </a:t>
            </a:r>
            <a:r>
              <a:rPr lang="en-US" sz="3600" dirty="0" smtClean="0">
                <a:solidFill>
                  <a:schemeClr val="accent4">
                    <a:lumMod val="50000"/>
                  </a:schemeClr>
                </a:solidFill>
                <a:latin typeface="Arial Narrow" pitchFamily="34" charset="0"/>
              </a:rPr>
              <a:t>to come alongside and exhort, encourage, teach and strengthen others with errorless teachings from the Word…</a:t>
            </a: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REFUTE FALSE TEACHERS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1:9-10)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can identify and Biblically refute false teachings”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5" name="Rectangle 4"/>
          <p:cNvSpPr/>
          <p:nvPr/>
        </p:nvSpPr>
        <p:spPr>
          <a:xfrm>
            <a:off x="3886200" y="228600"/>
            <a:ext cx="5029200" cy="5410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picture</a:t>
            </a:r>
            <a:endParaRPr lang="en-US" dirty="0"/>
          </a:p>
        </p:txBody>
      </p:sp>
      <p:pic>
        <p:nvPicPr>
          <p:cNvPr id="7" name="Picture 6" descr="Caricatures_of_Celebrities_new_collection_44.jpg"/>
          <p:cNvPicPr>
            <a:picLocks noChangeAspect="1"/>
          </p:cNvPicPr>
          <p:nvPr/>
        </p:nvPicPr>
        <p:blipFill>
          <a:blip r:embed="rId3" cstate="print"/>
          <a:stretch>
            <a:fillRect/>
          </a:stretch>
        </p:blipFill>
        <p:spPr>
          <a:xfrm>
            <a:off x="4038600" y="228600"/>
            <a:ext cx="4876800" cy="5486400"/>
          </a:xfrm>
          <a:prstGeom prst="rect">
            <a:avLst/>
          </a:prstGeom>
          <a:ln>
            <a:noFill/>
          </a:ln>
          <a:effectLst>
            <a:softEdge rad="112500"/>
          </a:effectLst>
        </p:spPr>
      </p:pic>
      <p:sp>
        <p:nvSpPr>
          <p:cNvPr id="10" name="Rectangle 9"/>
          <p:cNvSpPr/>
          <p:nvPr/>
        </p:nvSpPr>
        <p:spPr>
          <a:xfrm>
            <a:off x="228600" y="228600"/>
            <a:ext cx="3505200" cy="5410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236538" indent="-236538">
              <a:buFont typeface="Arial" charset="0"/>
              <a:buChar char="•"/>
            </a:pPr>
            <a:r>
              <a:rPr lang="en-US" sz="3600" b="1" dirty="0" err="1" smtClean="0">
                <a:solidFill>
                  <a:schemeClr val="accent4">
                    <a:lumMod val="50000"/>
                  </a:schemeClr>
                </a:solidFill>
                <a:latin typeface="Arial Narrow" pitchFamily="34" charset="0"/>
              </a:rPr>
              <a:t>elegchō</a:t>
            </a:r>
            <a:r>
              <a:rPr lang="en-US" sz="3600" b="1" dirty="0" smtClean="0">
                <a:solidFill>
                  <a:schemeClr val="accent4">
                    <a:lumMod val="50000"/>
                  </a:schemeClr>
                </a:solidFill>
                <a:latin typeface="Arial Narrow" pitchFamily="34" charset="0"/>
              </a:rPr>
              <a:t> </a:t>
            </a:r>
            <a:r>
              <a:rPr lang="en-US" sz="3600" b="1" dirty="0" err="1" smtClean="0">
                <a:solidFill>
                  <a:schemeClr val="accent4">
                    <a:lumMod val="50000"/>
                  </a:schemeClr>
                </a:solidFill>
                <a:latin typeface="Arial Narrow" pitchFamily="34" charset="0"/>
              </a:rPr>
              <a:t>antilegō</a:t>
            </a:r>
            <a:r>
              <a:rPr lang="en-US" sz="3600" b="1" dirty="0" smtClean="0">
                <a:solidFill>
                  <a:schemeClr val="accent4">
                    <a:lumMod val="50000"/>
                  </a:schemeClr>
                </a:solidFill>
                <a:latin typeface="Arial Narrow" pitchFamily="34" charset="0"/>
              </a:rPr>
              <a:t>: </a:t>
            </a:r>
            <a:r>
              <a:rPr lang="en-US" sz="3600" dirty="0" smtClean="0">
                <a:solidFill>
                  <a:schemeClr val="accent4">
                    <a:lumMod val="50000"/>
                  </a:schemeClr>
                </a:solidFill>
                <a:latin typeface="Arial Narrow" pitchFamily="34" charset="0"/>
              </a:rPr>
              <a:t>expose, convict and refute those who deny, disobey or misinterpret truth by bringing the truth of God’s Word to light.  </a:t>
            </a: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 name="Diagram 5"/>
          <p:cNvGraphicFramePr/>
          <p:nvPr/>
        </p:nvGraphicFramePr>
        <p:xfrm>
          <a:off x="-1295400" y="304800"/>
          <a:ext cx="115824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http://americansfortruth.com/uploads/2008/07/bible_2.gif"/>
          <p:cNvPicPr>
            <a:picLocks noChangeAspect="1" noChangeArrowheads="1"/>
          </p:cNvPicPr>
          <p:nvPr/>
        </p:nvPicPr>
        <p:blipFill>
          <a:blip r:embed="rId7" cstate="print"/>
          <a:srcRect/>
          <a:stretch>
            <a:fillRect/>
          </a:stretch>
        </p:blipFill>
        <p:spPr bwMode="auto">
          <a:xfrm>
            <a:off x="152400" y="609600"/>
            <a:ext cx="1660358" cy="1261873"/>
          </a:xfrm>
          <a:prstGeom prst="rect">
            <a:avLst/>
          </a:prstGeom>
          <a:noFill/>
        </p:spPr>
      </p:pic>
      <p:pic>
        <p:nvPicPr>
          <p:cNvPr id="8" name="Picture 2" descr="http://americansfortruth.com/uploads/2008/07/bible_2.gif"/>
          <p:cNvPicPr>
            <a:picLocks noChangeAspect="1" noChangeArrowheads="1"/>
          </p:cNvPicPr>
          <p:nvPr/>
        </p:nvPicPr>
        <p:blipFill>
          <a:blip r:embed="rId7" cstate="print"/>
          <a:srcRect/>
          <a:stretch>
            <a:fillRect/>
          </a:stretch>
        </p:blipFill>
        <p:spPr bwMode="auto">
          <a:xfrm>
            <a:off x="152400" y="5215127"/>
            <a:ext cx="1660358" cy="1261873"/>
          </a:xfrm>
          <a:prstGeom prst="rect">
            <a:avLst/>
          </a:prstGeom>
          <a:noFill/>
        </p:spPr>
      </p:pic>
      <p:pic>
        <p:nvPicPr>
          <p:cNvPr id="9" name="Picture 2" descr="http://americansfortruth.com/uploads/2008/07/bible_2.gif"/>
          <p:cNvPicPr>
            <a:picLocks noChangeAspect="1" noChangeArrowheads="1"/>
          </p:cNvPicPr>
          <p:nvPr/>
        </p:nvPicPr>
        <p:blipFill>
          <a:blip r:embed="rId7" cstate="print"/>
          <a:srcRect/>
          <a:stretch>
            <a:fillRect/>
          </a:stretch>
        </p:blipFill>
        <p:spPr bwMode="auto">
          <a:xfrm>
            <a:off x="228600" y="2819400"/>
            <a:ext cx="1660358" cy="1261873"/>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4930" name="Picture 2" descr="http://www.nestlearning.com/images/Nest.jpg"/>
          <p:cNvPicPr>
            <a:picLocks noChangeAspect="1" noChangeArrowheads="1"/>
          </p:cNvPicPr>
          <p:nvPr/>
        </p:nvPicPr>
        <p:blipFill>
          <a:blip r:embed="rId2" cstate="print"/>
          <a:srcRect/>
          <a:stretch>
            <a:fillRect/>
          </a:stretch>
        </p:blipFill>
        <p:spPr bwMode="auto">
          <a:xfrm>
            <a:off x="6248400" y="1143000"/>
            <a:ext cx="2219069" cy="5067300"/>
          </a:xfrm>
          <a:prstGeom prst="rect">
            <a:avLst/>
          </a:prstGeom>
          <a:noFill/>
        </p:spPr>
      </p:pic>
      <p:sp>
        <p:nvSpPr>
          <p:cNvPr id="4" name="Rectangle 3"/>
          <p:cNvSpPr/>
          <p:nvPr/>
        </p:nvSpPr>
        <p:spPr>
          <a:xfrm>
            <a:off x="0" y="0"/>
            <a:ext cx="9144000" cy="8382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236538" indent="-236538">
              <a:buFont typeface="Arial" charset="0"/>
              <a:buChar char="•"/>
            </a:pPr>
            <a:r>
              <a:rPr lang="en-US" sz="3600" b="1" dirty="0" smtClean="0">
                <a:latin typeface="Arial Narrow" pitchFamily="34" charset="0"/>
              </a:rPr>
              <a:t>Another Hebrew word for </a:t>
            </a:r>
            <a:r>
              <a:rPr lang="en-US" sz="3600" b="1" i="1" dirty="0" smtClean="0">
                <a:latin typeface="Arial Narrow" pitchFamily="34" charset="0"/>
              </a:rPr>
              <a:t>elder</a:t>
            </a:r>
            <a:r>
              <a:rPr lang="en-US" sz="3600" b="1" dirty="0" smtClean="0">
                <a:latin typeface="Arial Narrow" pitchFamily="34" charset="0"/>
              </a:rPr>
              <a:t> is </a:t>
            </a:r>
            <a:r>
              <a:rPr lang="en-US" sz="3600" b="1" i="1" dirty="0" err="1" smtClean="0">
                <a:solidFill>
                  <a:srgbClr val="C00000"/>
                </a:solidFill>
                <a:latin typeface="Arial Narrow" pitchFamily="34" charset="0"/>
              </a:rPr>
              <a:t>sab</a:t>
            </a:r>
            <a:endParaRPr lang="en-US" sz="3600" b="1" dirty="0" smtClean="0">
              <a:latin typeface="Arial Narrow" pitchFamily="34" charset="0"/>
            </a:endParaRPr>
          </a:p>
        </p:txBody>
      </p:sp>
      <p:sp>
        <p:nvSpPr>
          <p:cNvPr id="5" name="Rectangle 4"/>
          <p:cNvSpPr/>
          <p:nvPr/>
        </p:nvSpPr>
        <p:spPr>
          <a:xfrm>
            <a:off x="609600" y="990600"/>
            <a:ext cx="5029200" cy="5410200"/>
          </a:xfrm>
          <a:prstGeom prst="rect">
            <a:avLst/>
          </a:prstGeom>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marL="236538" indent="-236538">
              <a:buFont typeface="Arial" charset="0"/>
              <a:buChar char="•"/>
            </a:pPr>
            <a:r>
              <a:rPr lang="en-US" sz="3600" dirty="0" smtClean="0">
                <a:latin typeface="Arial Narrow" pitchFamily="34" charset="0"/>
              </a:rPr>
              <a:t>Used only five times in the Old Testament (all in the book of Ezra)</a:t>
            </a:r>
          </a:p>
          <a:p>
            <a:pPr marL="236538" indent="-236538">
              <a:buFont typeface="Arial" charset="0"/>
              <a:buChar char="•"/>
            </a:pPr>
            <a:endParaRPr lang="en-US" sz="3600" dirty="0" smtClean="0">
              <a:latin typeface="Arial Narrow" pitchFamily="34" charset="0"/>
            </a:endParaRPr>
          </a:p>
          <a:p>
            <a:pPr marL="236538" indent="-236538">
              <a:buFont typeface="Arial" charset="0"/>
              <a:buChar char="•"/>
            </a:pPr>
            <a:r>
              <a:rPr lang="en-US" sz="3600" dirty="0" smtClean="0">
                <a:latin typeface="Arial Narrow" pitchFamily="34" charset="0"/>
              </a:rPr>
              <a:t>There it refers to the group of Jewish leaders in charge of rebuilding the Temple after the Exile.</a:t>
            </a:r>
            <a:endParaRPr lang="en-US" sz="3600" dirty="0">
              <a:latin typeface="Arial Narrow" pitchFamily="34"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The reason is given in verses 10-11…</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10" name="Rectangle 9"/>
          <p:cNvSpPr/>
          <p:nvPr/>
        </p:nvSpPr>
        <p:spPr>
          <a:xfrm>
            <a:off x="214648" y="1142999"/>
            <a:ext cx="8776952" cy="548640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indent="-173038">
              <a:buFont typeface="Arial" charset="0"/>
              <a:buChar char="•"/>
            </a:pPr>
            <a:r>
              <a:rPr lang="en-US" sz="4400" b="1" dirty="0" smtClean="0">
                <a:solidFill>
                  <a:schemeClr val="accent4">
                    <a:lumMod val="50000"/>
                  </a:schemeClr>
                </a:solidFill>
                <a:latin typeface="Arial Narrow" pitchFamily="34" charset="0"/>
              </a:rPr>
              <a:t>“For there are many rebellious people, mere talkers and deceivers, especially those of the circumcision group. They must be silenced, because they are ruining whole households by teaching things they ought not to teach—and that for the sake of dishonest gain.”</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indent="-173038">
              <a:buFont typeface="Arial" charset="0"/>
              <a:buChar char="•"/>
            </a:pPr>
            <a:r>
              <a:rPr lang="en-US" sz="3200" b="1" dirty="0" smtClean="0">
                <a:solidFill>
                  <a:schemeClr val="accent4">
                    <a:lumMod val="50000"/>
                  </a:schemeClr>
                </a:solidFill>
                <a:latin typeface="Arial Narrow" pitchFamily="34" charset="0"/>
              </a:rPr>
              <a:t>For there are many </a:t>
            </a:r>
            <a:r>
              <a:rPr lang="en-US" sz="3200" dirty="0" smtClean="0">
                <a:solidFill>
                  <a:srgbClr val="C00000"/>
                </a:solidFill>
                <a:latin typeface="Arial Narrow" pitchFamily="34" charset="0"/>
              </a:rPr>
              <a:t>(not just a few) </a:t>
            </a:r>
          </a:p>
          <a:p>
            <a:pPr marL="173038" indent="-173038">
              <a:buFont typeface="Arial" charset="0"/>
              <a:buChar char="•"/>
            </a:pPr>
            <a:r>
              <a:rPr lang="en-US" sz="3200" b="1" dirty="0" smtClean="0">
                <a:solidFill>
                  <a:schemeClr val="accent4">
                    <a:lumMod val="50000"/>
                  </a:schemeClr>
                </a:solidFill>
                <a:latin typeface="Arial Narrow" pitchFamily="34" charset="0"/>
              </a:rPr>
              <a:t>rebellious people, </a:t>
            </a:r>
            <a:r>
              <a:rPr lang="en-US" sz="3200" dirty="0" smtClean="0">
                <a:solidFill>
                  <a:srgbClr val="C00000"/>
                </a:solidFill>
                <a:latin typeface="Arial Narrow" pitchFamily="34" charset="0"/>
              </a:rPr>
              <a:t>(do not abide by orthodox doctrine)</a:t>
            </a:r>
            <a:endParaRPr lang="en-US" sz="3200" b="1" dirty="0" smtClean="0">
              <a:solidFill>
                <a:schemeClr val="accent4">
                  <a:lumMod val="50000"/>
                </a:schemeClr>
              </a:solidFill>
              <a:latin typeface="Arial Narrow" pitchFamily="34" charset="0"/>
            </a:endParaRPr>
          </a:p>
          <a:p>
            <a:pPr marL="173038" indent="-173038">
              <a:buFont typeface="Arial" charset="0"/>
              <a:buChar char="•"/>
            </a:pPr>
            <a:r>
              <a:rPr lang="en-US" sz="3200" b="1" dirty="0" smtClean="0">
                <a:solidFill>
                  <a:schemeClr val="accent4">
                    <a:lumMod val="50000"/>
                  </a:schemeClr>
                </a:solidFill>
                <a:latin typeface="Arial Narrow" pitchFamily="34" charset="0"/>
              </a:rPr>
              <a:t>mere talkers </a:t>
            </a:r>
            <a:r>
              <a:rPr lang="en-US" sz="3200" dirty="0" smtClean="0">
                <a:solidFill>
                  <a:srgbClr val="C00000"/>
                </a:solidFill>
                <a:latin typeface="Arial Narrow" pitchFamily="34" charset="0"/>
              </a:rPr>
              <a:t>(give opinion, not the Word of God)</a:t>
            </a:r>
            <a:endParaRPr lang="en-US" sz="3200" b="1" dirty="0" smtClean="0">
              <a:solidFill>
                <a:schemeClr val="accent4">
                  <a:lumMod val="50000"/>
                </a:schemeClr>
              </a:solidFill>
              <a:latin typeface="Arial Narrow" pitchFamily="34" charset="0"/>
            </a:endParaRPr>
          </a:p>
          <a:p>
            <a:pPr marL="173038" indent="-173038">
              <a:buFont typeface="Arial" charset="0"/>
              <a:buChar char="•"/>
            </a:pPr>
            <a:r>
              <a:rPr lang="en-US" sz="3200" b="1" dirty="0" smtClean="0">
                <a:solidFill>
                  <a:schemeClr val="accent4">
                    <a:lumMod val="50000"/>
                  </a:schemeClr>
                </a:solidFill>
                <a:latin typeface="Arial Narrow" pitchFamily="34" charset="0"/>
              </a:rPr>
              <a:t>and deceivers </a:t>
            </a:r>
            <a:r>
              <a:rPr lang="en-US" sz="3200" dirty="0" smtClean="0">
                <a:solidFill>
                  <a:srgbClr val="C00000"/>
                </a:solidFill>
                <a:latin typeface="Arial Narrow" pitchFamily="34" charset="0"/>
              </a:rPr>
              <a:t>(they get others to believe their lies)</a:t>
            </a:r>
            <a:endParaRPr lang="en-US" sz="3200" b="1" dirty="0" smtClean="0">
              <a:solidFill>
                <a:schemeClr val="accent4">
                  <a:lumMod val="50000"/>
                </a:schemeClr>
              </a:solidFill>
              <a:latin typeface="Arial Narrow" pitchFamily="34" charset="0"/>
            </a:endParaRPr>
          </a:p>
          <a:p>
            <a:pPr marL="173038" indent="-173038">
              <a:buFont typeface="Arial" charset="0"/>
              <a:buChar char="•"/>
            </a:pPr>
            <a:r>
              <a:rPr lang="en-US" sz="3200" b="1" dirty="0" smtClean="0">
                <a:solidFill>
                  <a:schemeClr val="accent4">
                    <a:lumMod val="50000"/>
                  </a:schemeClr>
                </a:solidFill>
                <a:latin typeface="Arial Narrow" pitchFamily="34" charset="0"/>
              </a:rPr>
              <a:t>especially those of the circumcision group </a:t>
            </a:r>
            <a:r>
              <a:rPr lang="en-US" sz="3200" dirty="0" smtClean="0">
                <a:solidFill>
                  <a:srgbClr val="C00000"/>
                </a:solidFill>
                <a:latin typeface="Arial Narrow" pitchFamily="34" charset="0"/>
              </a:rPr>
              <a:t>(</a:t>
            </a:r>
            <a:r>
              <a:rPr lang="en-US" sz="3200" i="1" dirty="0" smtClean="0">
                <a:solidFill>
                  <a:srgbClr val="C00000"/>
                </a:solidFill>
                <a:latin typeface="Arial Narrow" pitchFamily="34" charset="0"/>
              </a:rPr>
              <a:t>especially</a:t>
            </a:r>
            <a:r>
              <a:rPr lang="en-US" sz="3200" dirty="0" smtClean="0">
                <a:solidFill>
                  <a:srgbClr val="C00000"/>
                </a:solidFill>
                <a:latin typeface="Arial Narrow" pitchFamily="34" charset="0"/>
              </a:rPr>
              <a:t> 	legalists; the one group Jesus rebuked constantly)</a:t>
            </a:r>
            <a:endParaRPr lang="en-US" sz="3200" b="1" dirty="0" smtClean="0">
              <a:solidFill>
                <a:schemeClr val="accent4">
                  <a:lumMod val="50000"/>
                </a:schemeClr>
              </a:solidFill>
              <a:latin typeface="Arial Narrow" pitchFamily="34" charset="0"/>
            </a:endParaRPr>
          </a:p>
          <a:p>
            <a:pPr marL="173038" indent="-173038">
              <a:buFont typeface="Arial" charset="0"/>
              <a:buChar char="•"/>
            </a:pPr>
            <a:r>
              <a:rPr lang="en-US" sz="3200" b="1" dirty="0" smtClean="0">
                <a:solidFill>
                  <a:schemeClr val="accent4">
                    <a:lumMod val="50000"/>
                  </a:schemeClr>
                </a:solidFill>
                <a:latin typeface="Arial Narrow" pitchFamily="34" charset="0"/>
              </a:rPr>
              <a:t>They must be silenced </a:t>
            </a:r>
            <a:r>
              <a:rPr lang="en-US" sz="3200" dirty="0" smtClean="0">
                <a:solidFill>
                  <a:srgbClr val="C00000"/>
                </a:solidFill>
                <a:latin typeface="Arial Narrow" pitchFamily="34" charset="0"/>
              </a:rPr>
              <a:t>(MUST; one of the jobs of 	Christian leaders is to expose false teachers)</a:t>
            </a:r>
            <a:endParaRPr lang="en-US" sz="3200" b="1" dirty="0" smtClean="0">
              <a:solidFill>
                <a:schemeClr val="accent4">
                  <a:lumMod val="50000"/>
                </a:schemeClr>
              </a:solidFill>
              <a:latin typeface="Arial Narrow" pitchFamily="34" charset="0"/>
            </a:endParaRPr>
          </a:p>
          <a:p>
            <a:pPr marL="173038" indent="-173038">
              <a:buFont typeface="Arial" charset="0"/>
              <a:buChar char="•"/>
            </a:pPr>
            <a:r>
              <a:rPr lang="en-US" sz="3200" b="1" dirty="0" smtClean="0">
                <a:solidFill>
                  <a:schemeClr val="accent4">
                    <a:lumMod val="50000"/>
                  </a:schemeClr>
                </a:solidFill>
                <a:latin typeface="Arial Narrow" pitchFamily="34" charset="0"/>
              </a:rPr>
              <a:t>because they are ruining whole households </a:t>
            </a:r>
            <a:r>
              <a:rPr lang="en-US" sz="3200" dirty="0" smtClean="0">
                <a:solidFill>
                  <a:srgbClr val="C00000"/>
                </a:solidFill>
                <a:latin typeface="Arial Narrow" pitchFamily="34" charset="0"/>
              </a:rPr>
              <a:t>(divide    	families as some wander from the truth; itching ears)</a:t>
            </a:r>
            <a:endParaRPr lang="en-US" sz="3200" b="1" dirty="0" smtClean="0">
              <a:solidFill>
                <a:schemeClr val="accent4">
                  <a:lumMod val="50000"/>
                </a:schemeClr>
              </a:solidFill>
              <a:latin typeface="Arial Narrow" pitchFamily="34" charset="0"/>
            </a:endParaRPr>
          </a:p>
          <a:p>
            <a:pPr marL="173038" indent="-173038">
              <a:buFont typeface="Arial" charset="0"/>
              <a:buChar char="•"/>
            </a:pPr>
            <a:r>
              <a:rPr lang="en-US" sz="3200" b="1" dirty="0" smtClean="0">
                <a:solidFill>
                  <a:schemeClr val="accent4">
                    <a:lumMod val="50000"/>
                  </a:schemeClr>
                </a:solidFill>
                <a:latin typeface="Arial Narrow" pitchFamily="34" charset="0"/>
              </a:rPr>
              <a:t>by teaching things they ought not to teach— </a:t>
            </a:r>
            <a:r>
              <a:rPr lang="en-US" sz="3200" dirty="0" smtClean="0">
                <a:solidFill>
                  <a:srgbClr val="C00000"/>
                </a:solidFill>
                <a:latin typeface="Arial Narrow" pitchFamily="34" charset="0"/>
              </a:rPr>
              <a:t>(false 	teachers; heretics; note: these are the teachers)</a:t>
            </a:r>
            <a:endParaRPr lang="en-US" sz="3200" b="1" dirty="0" smtClean="0">
              <a:solidFill>
                <a:schemeClr val="accent4">
                  <a:lumMod val="50000"/>
                </a:schemeClr>
              </a:solidFill>
              <a:latin typeface="Arial Narrow" pitchFamily="34" charset="0"/>
            </a:endParaRPr>
          </a:p>
          <a:p>
            <a:pPr marL="173038" indent="-173038">
              <a:buFont typeface="Arial" charset="0"/>
              <a:buChar char="•"/>
            </a:pPr>
            <a:r>
              <a:rPr lang="en-US" sz="3200" b="1" dirty="0" smtClean="0">
                <a:solidFill>
                  <a:schemeClr val="accent4">
                    <a:lumMod val="50000"/>
                  </a:schemeClr>
                </a:solidFill>
                <a:latin typeface="Arial Narrow" pitchFamily="34" charset="0"/>
              </a:rPr>
              <a:t>and that for the sake of dishonest gain.” </a:t>
            </a:r>
            <a:r>
              <a:rPr lang="en-US" sz="3200" dirty="0" smtClean="0">
                <a:solidFill>
                  <a:srgbClr val="C00000"/>
                </a:solidFill>
                <a:latin typeface="Arial Narrow" pitchFamily="34" charset="0"/>
              </a:rPr>
              <a:t>(to get money; 	Health, Wealth &amp; Prosperity teachers)</a:t>
            </a:r>
            <a:endParaRPr lang="en-US" sz="3200" b="1" dirty="0" smtClean="0">
              <a:solidFill>
                <a:schemeClr val="accent4">
                  <a:lumMod val="50000"/>
                </a:schemeClr>
              </a:solidFill>
              <a:latin typeface="Arial Narrow" pitchFamily="34"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LOVING WHAT IS GOOD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1:8)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love the pure things, not the impure”</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pic>
        <p:nvPicPr>
          <p:cNvPr id="9" name="Picture 8" descr="Krugger.jpg"/>
          <p:cNvPicPr>
            <a:picLocks noChangeAspect="1"/>
          </p:cNvPicPr>
          <p:nvPr/>
        </p:nvPicPr>
        <p:blipFill>
          <a:blip r:embed="rId3" cstate="print"/>
          <a:stretch>
            <a:fillRect/>
          </a:stretch>
        </p:blipFill>
        <p:spPr>
          <a:xfrm>
            <a:off x="4800600" y="228600"/>
            <a:ext cx="4127500" cy="5486400"/>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228600" y="228600"/>
            <a:ext cx="4267200" cy="5486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indent="-173038">
              <a:buFont typeface="Arial" charset="0"/>
              <a:buChar char="•"/>
            </a:pPr>
            <a:r>
              <a:rPr lang="en-US" sz="3200" b="1" i="1" dirty="0" err="1" smtClean="0">
                <a:solidFill>
                  <a:schemeClr val="accent4">
                    <a:lumMod val="50000"/>
                  </a:schemeClr>
                </a:solidFill>
                <a:latin typeface="Arial Narrow" pitchFamily="34" charset="0"/>
              </a:rPr>
              <a:t>philagathos</a:t>
            </a:r>
            <a:r>
              <a:rPr lang="en-US" sz="3200" b="1" i="1" dirty="0" smtClean="0">
                <a:solidFill>
                  <a:schemeClr val="accent4">
                    <a:lumMod val="50000"/>
                  </a:schemeClr>
                </a:solidFill>
                <a:latin typeface="Arial Narrow" pitchFamily="34" charset="0"/>
              </a:rPr>
              <a:t>:</a:t>
            </a:r>
            <a:r>
              <a:rPr lang="en-US" sz="3200" i="1" dirty="0" smtClean="0">
                <a:solidFill>
                  <a:schemeClr val="accent4">
                    <a:lumMod val="50000"/>
                  </a:schemeClr>
                </a:solidFill>
                <a:latin typeface="Arial Narrow" pitchFamily="34" charset="0"/>
              </a:rPr>
              <a:t> </a:t>
            </a:r>
            <a:r>
              <a:rPr lang="en-US" sz="3200" dirty="0" smtClean="0">
                <a:solidFill>
                  <a:schemeClr val="accent4">
                    <a:lumMod val="50000"/>
                  </a:schemeClr>
                </a:solidFill>
                <a:latin typeface="Arial Narrow" pitchFamily="34" charset="0"/>
              </a:rPr>
              <a:t>loving the good things and people</a:t>
            </a:r>
          </a:p>
          <a:p>
            <a:pPr marL="173038" indent="-173038">
              <a:buFont typeface="Arial" charset="0"/>
              <a:buChar char="•"/>
            </a:pPr>
            <a:endParaRPr lang="en-US" sz="3200" b="1" dirty="0" smtClean="0">
              <a:solidFill>
                <a:schemeClr val="accent4">
                  <a:lumMod val="50000"/>
                </a:schemeClr>
              </a:solidFill>
              <a:latin typeface="Arial Narrow" pitchFamily="34" charset="0"/>
            </a:endParaRPr>
          </a:p>
          <a:p>
            <a:pPr marL="173038" indent="-173038">
              <a:buFont typeface="Arial" charset="0"/>
              <a:buChar char="•"/>
            </a:pPr>
            <a:r>
              <a:rPr lang="en-US" sz="3200" b="1" dirty="0" smtClean="0">
                <a:solidFill>
                  <a:schemeClr val="accent4">
                    <a:lumMod val="50000"/>
                  </a:schemeClr>
                </a:solidFill>
                <a:latin typeface="Arial Narrow" pitchFamily="34" charset="0"/>
              </a:rPr>
              <a:t>What good things are in your life?</a:t>
            </a:r>
          </a:p>
          <a:p>
            <a:pPr marL="173038" indent="-173038">
              <a:buFont typeface="Arial" charset="0"/>
              <a:buChar char="•"/>
            </a:pPr>
            <a:r>
              <a:rPr lang="en-US" sz="3200" b="1" dirty="0" smtClean="0">
                <a:solidFill>
                  <a:schemeClr val="accent4">
                    <a:lumMod val="50000"/>
                  </a:schemeClr>
                </a:solidFill>
                <a:latin typeface="Arial Narrow" pitchFamily="34" charset="0"/>
              </a:rPr>
              <a:t>What bad things are in your life?</a:t>
            </a:r>
            <a:endParaRPr lang="en-US" sz="3200" b="1" dirty="0">
              <a:solidFill>
                <a:schemeClr val="accent4">
                  <a:lumMod val="50000"/>
                </a:schemeClr>
              </a:solidFill>
              <a:latin typeface="Arial Narrow" pitchFamily="34"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JUST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1:8)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am consistently fair with others”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pic>
        <p:nvPicPr>
          <p:cNvPr id="10" name="Picture 9" descr="Cowell.jpg"/>
          <p:cNvPicPr>
            <a:picLocks noChangeAspect="1"/>
          </p:cNvPicPr>
          <p:nvPr/>
        </p:nvPicPr>
        <p:blipFill>
          <a:blip r:embed="rId3" cstate="print"/>
          <a:stretch>
            <a:fillRect/>
          </a:stretch>
        </p:blipFill>
        <p:spPr>
          <a:xfrm>
            <a:off x="4800600" y="304800"/>
            <a:ext cx="3962400" cy="5334000"/>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228600" y="304800"/>
            <a:ext cx="4267200" cy="5410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11125" indent="-111125">
              <a:buFont typeface="Arial" charset="0"/>
              <a:buChar char="•"/>
            </a:pPr>
            <a:r>
              <a:rPr lang="en-US" sz="3200" b="1" i="1" dirty="0" err="1" smtClean="0">
                <a:solidFill>
                  <a:schemeClr val="accent4">
                    <a:lumMod val="50000"/>
                  </a:schemeClr>
                </a:solidFill>
                <a:latin typeface="Arial Narrow" pitchFamily="34" charset="0"/>
              </a:rPr>
              <a:t>dikaios</a:t>
            </a:r>
            <a:r>
              <a:rPr lang="en-US" sz="3200" b="1" i="1" dirty="0" smtClean="0">
                <a:solidFill>
                  <a:schemeClr val="accent4">
                    <a:lumMod val="50000"/>
                  </a:schemeClr>
                </a:solidFill>
                <a:latin typeface="Arial Narrow" pitchFamily="34" charset="0"/>
              </a:rPr>
              <a:t>: </a:t>
            </a:r>
            <a:r>
              <a:rPr lang="en-US" sz="3200" dirty="0" smtClean="0">
                <a:solidFill>
                  <a:schemeClr val="accent4">
                    <a:lumMod val="50000"/>
                  </a:schemeClr>
                </a:solidFill>
                <a:latin typeface="Arial Narrow" pitchFamily="34" charset="0"/>
              </a:rPr>
              <a:t>obedient to God’s commands; upright; holy; righteous life; innocent; faultless; guiltless;  Christ-like</a:t>
            </a:r>
          </a:p>
          <a:p>
            <a:pPr marL="111125" indent="-111125">
              <a:buFont typeface="Arial" charset="0"/>
              <a:buChar char="•"/>
            </a:pPr>
            <a:endParaRPr lang="en-US" sz="3200" b="1" dirty="0" smtClean="0">
              <a:solidFill>
                <a:schemeClr val="accent4">
                  <a:lumMod val="50000"/>
                </a:schemeClr>
              </a:solidFill>
              <a:latin typeface="Arial Narrow" pitchFamily="34" charset="0"/>
            </a:endParaRPr>
          </a:p>
          <a:p>
            <a:pPr marL="111125" indent="-111125">
              <a:buFont typeface="Arial" charset="0"/>
              <a:buChar char="•"/>
            </a:pPr>
            <a:r>
              <a:rPr lang="en-US" sz="3200" b="1" dirty="0" smtClean="0">
                <a:solidFill>
                  <a:schemeClr val="accent4">
                    <a:lumMod val="50000"/>
                  </a:schemeClr>
                </a:solidFill>
                <a:latin typeface="Arial Narrow" pitchFamily="34" charset="0"/>
              </a:rPr>
              <a:t>In what ways are you NOT like Jesus?</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DEVOUT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1:8)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live a holy life before the Lord”</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pic>
        <p:nvPicPr>
          <p:cNvPr id="9" name="Picture 8" descr="caricature-14-500x709.jpg"/>
          <p:cNvPicPr>
            <a:picLocks noChangeAspect="1"/>
          </p:cNvPicPr>
          <p:nvPr/>
        </p:nvPicPr>
        <p:blipFill>
          <a:blip r:embed="rId3" cstate="print"/>
          <a:stretch>
            <a:fillRect/>
          </a:stretch>
        </p:blipFill>
        <p:spPr>
          <a:xfrm>
            <a:off x="4724400" y="304800"/>
            <a:ext cx="4047117" cy="5334000"/>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228600" y="304800"/>
            <a:ext cx="4267200" cy="5410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indent="-173038">
              <a:buFont typeface="Arial" charset="0"/>
              <a:buChar char="•"/>
            </a:pPr>
            <a:r>
              <a:rPr lang="en-US" sz="3200" b="1" i="1" dirty="0" err="1" smtClean="0">
                <a:solidFill>
                  <a:schemeClr val="accent4">
                    <a:lumMod val="50000"/>
                  </a:schemeClr>
                </a:solidFill>
                <a:latin typeface="Arial Narrow" pitchFamily="34" charset="0"/>
              </a:rPr>
              <a:t>Hosios</a:t>
            </a:r>
            <a:r>
              <a:rPr lang="en-US" sz="3200" b="1" i="1" dirty="0" smtClean="0">
                <a:solidFill>
                  <a:schemeClr val="accent4">
                    <a:lumMod val="50000"/>
                  </a:schemeClr>
                </a:solidFill>
                <a:latin typeface="Arial Narrow" pitchFamily="34" charset="0"/>
              </a:rPr>
              <a:t>: </a:t>
            </a:r>
            <a:r>
              <a:rPr lang="en-US" sz="3200" dirty="0" smtClean="0">
                <a:solidFill>
                  <a:schemeClr val="accent4">
                    <a:lumMod val="50000"/>
                  </a:schemeClr>
                </a:solidFill>
                <a:latin typeface="Arial Narrow" pitchFamily="34" charset="0"/>
              </a:rPr>
              <a:t>holy; free from wickedness; religiously observing moral obligations to remain pure</a:t>
            </a:r>
          </a:p>
          <a:p>
            <a:pPr marL="173038" indent="-173038">
              <a:buFont typeface="Arial" charset="0"/>
              <a:buChar char="•"/>
            </a:pPr>
            <a:endParaRPr lang="en-US" sz="3200" b="1" dirty="0" smtClean="0">
              <a:solidFill>
                <a:schemeClr val="accent4">
                  <a:lumMod val="50000"/>
                </a:schemeClr>
              </a:solidFill>
              <a:latin typeface="Arial Narrow" pitchFamily="34" charset="0"/>
            </a:endParaRPr>
          </a:p>
          <a:p>
            <a:pPr marL="173038" indent="-173038">
              <a:buFont typeface="Arial" charset="0"/>
              <a:buChar char="•"/>
            </a:pPr>
            <a:r>
              <a:rPr lang="en-US" sz="3200" b="1" dirty="0" smtClean="0">
                <a:solidFill>
                  <a:schemeClr val="accent4">
                    <a:lumMod val="50000"/>
                  </a:schemeClr>
                </a:solidFill>
                <a:latin typeface="Arial Narrow" pitchFamily="34" charset="0"/>
              </a:rPr>
              <a:t>Not perfect, but striving for it</a:t>
            </a:r>
          </a:p>
          <a:p>
            <a:pPr marL="173038" indent="-173038">
              <a:buFont typeface="Arial" charset="0"/>
              <a:buChar char="•"/>
            </a:pPr>
            <a:r>
              <a:rPr lang="en-US" sz="3200" b="1" dirty="0" smtClean="0">
                <a:solidFill>
                  <a:schemeClr val="accent4">
                    <a:lumMod val="50000"/>
                  </a:schemeClr>
                </a:solidFill>
                <a:latin typeface="Arial Narrow" pitchFamily="34" charset="0"/>
              </a:rPr>
              <a:t>Would your family say this describes you?</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NOT PURSUING DISHONEST GAIN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1:7)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do not make any money dishonestly”</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pic>
        <p:nvPicPr>
          <p:cNvPr id="9" name="Picture 8" descr="CapnJackSparrow.jpg"/>
          <p:cNvPicPr>
            <a:picLocks noChangeAspect="1"/>
          </p:cNvPicPr>
          <p:nvPr/>
        </p:nvPicPr>
        <p:blipFill>
          <a:blip r:embed="rId3" cstate="print"/>
          <a:stretch>
            <a:fillRect/>
          </a:stretch>
        </p:blipFill>
        <p:spPr>
          <a:xfrm>
            <a:off x="4724400" y="304800"/>
            <a:ext cx="4095750" cy="5257800"/>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228600" y="304800"/>
            <a:ext cx="4267200" cy="5410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11125" indent="-111125">
              <a:buFont typeface="Arial" charset="0"/>
              <a:buChar char="•"/>
            </a:pPr>
            <a:r>
              <a:rPr lang="en-US" sz="3200" b="1" i="1" dirty="0" smtClean="0">
                <a:solidFill>
                  <a:schemeClr val="accent4">
                    <a:lumMod val="50000"/>
                  </a:schemeClr>
                </a:solidFill>
                <a:latin typeface="Arial Narrow" pitchFamily="34" charset="0"/>
              </a:rPr>
              <a:t>me </a:t>
            </a:r>
            <a:r>
              <a:rPr lang="en-US" sz="3200" b="1" i="1" dirty="0" err="1" smtClean="0">
                <a:solidFill>
                  <a:schemeClr val="accent4">
                    <a:lumMod val="50000"/>
                  </a:schemeClr>
                </a:solidFill>
                <a:latin typeface="Arial Narrow" pitchFamily="34" charset="0"/>
              </a:rPr>
              <a:t>aischrokerdēs</a:t>
            </a:r>
            <a:r>
              <a:rPr lang="en-US" sz="3200" b="1" i="1" dirty="0" smtClean="0">
                <a:solidFill>
                  <a:schemeClr val="accent4">
                    <a:lumMod val="50000"/>
                  </a:schemeClr>
                </a:solidFill>
                <a:latin typeface="Arial Narrow" pitchFamily="34" charset="0"/>
              </a:rPr>
              <a:t>: </a:t>
            </a:r>
            <a:r>
              <a:rPr lang="en-US" sz="3200" dirty="0" smtClean="0">
                <a:solidFill>
                  <a:schemeClr val="accent4">
                    <a:lumMod val="50000"/>
                  </a:schemeClr>
                </a:solidFill>
                <a:latin typeface="Arial Narrow" pitchFamily="34" charset="0"/>
              </a:rPr>
              <a:t>not greedy for money; not using the ministry to get wealth</a:t>
            </a:r>
          </a:p>
          <a:p>
            <a:pPr marL="111125" indent="-111125">
              <a:buFont typeface="Arial" charset="0"/>
              <a:buChar char="•"/>
            </a:pPr>
            <a:endParaRPr lang="en-US" sz="3200" dirty="0" smtClean="0">
              <a:solidFill>
                <a:schemeClr val="accent4">
                  <a:lumMod val="50000"/>
                </a:schemeClr>
              </a:solidFill>
              <a:latin typeface="Arial Narrow" pitchFamily="34" charset="0"/>
            </a:endParaRPr>
          </a:p>
          <a:p>
            <a:pPr marL="111125" indent="-111125">
              <a:buFont typeface="Arial" charset="0"/>
              <a:buChar char="•"/>
            </a:pPr>
            <a:r>
              <a:rPr lang="en-US" sz="3200" b="1" dirty="0" smtClean="0">
                <a:solidFill>
                  <a:schemeClr val="accent4">
                    <a:lumMod val="50000"/>
                  </a:schemeClr>
                </a:solidFill>
                <a:latin typeface="Arial Narrow" pitchFamily="34" charset="0"/>
              </a:rPr>
              <a:t>Pastors should be paid well but not become a pastor for that reason</a:t>
            </a:r>
          </a:p>
          <a:p>
            <a:pPr marL="111125" indent="-111125">
              <a:buFont typeface="Arial" charset="0"/>
              <a:buChar char="•"/>
            </a:pPr>
            <a:r>
              <a:rPr lang="en-US" sz="3200" b="1" dirty="0" smtClean="0">
                <a:solidFill>
                  <a:schemeClr val="accent4">
                    <a:lumMod val="50000"/>
                  </a:schemeClr>
                </a:solidFill>
                <a:latin typeface="Arial Narrow" pitchFamily="34" charset="0"/>
              </a:rPr>
              <a:t>Do you ever get money dishonestly?</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52400" y="76200"/>
            <a:ext cx="8763000" cy="6629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225425" indent="-225425">
              <a:buFont typeface="Arial" charset="0"/>
              <a:buChar char="•"/>
            </a:pPr>
            <a:r>
              <a:rPr lang="en-US" sz="2800" b="1" dirty="0" smtClean="0">
                <a:solidFill>
                  <a:schemeClr val="tx1"/>
                </a:solidFill>
                <a:latin typeface="Arial Narrow" pitchFamily="34" charset="0"/>
              </a:rPr>
              <a:t>Gal</a:t>
            </a:r>
            <a:r>
              <a:rPr lang="en-US" sz="2800" b="1" dirty="0" smtClean="0">
                <a:solidFill>
                  <a:schemeClr val="tx1"/>
                </a:solidFill>
                <a:latin typeface="Arial Narrow" pitchFamily="34" charset="0"/>
              </a:rPr>
              <a:t>. 6:6</a:t>
            </a:r>
            <a:r>
              <a:rPr lang="en-US" sz="2800" dirty="0" smtClean="0">
                <a:solidFill>
                  <a:schemeClr val="tx1"/>
                </a:solidFill>
                <a:latin typeface="Arial Narrow" pitchFamily="34" charset="0"/>
              </a:rPr>
              <a:t> ”One who is taught the Word </a:t>
            </a:r>
            <a:r>
              <a:rPr lang="en-US" sz="2800" u="sng" dirty="0" smtClean="0">
                <a:solidFill>
                  <a:schemeClr val="tx1"/>
                </a:solidFill>
                <a:latin typeface="Arial Narrow" pitchFamily="34" charset="0"/>
              </a:rPr>
              <a:t>must</a:t>
            </a:r>
            <a:r>
              <a:rPr lang="en-US" sz="2800" dirty="0" smtClean="0">
                <a:solidFill>
                  <a:schemeClr val="tx1"/>
                </a:solidFill>
                <a:latin typeface="Arial Narrow" pitchFamily="34" charset="0"/>
              </a:rPr>
              <a:t> share </a:t>
            </a:r>
            <a:r>
              <a:rPr lang="en-US" sz="2800" dirty="0" smtClean="0">
                <a:solidFill>
                  <a:schemeClr val="tx1"/>
                </a:solidFill>
                <a:latin typeface="Arial Narrow" pitchFamily="34" charset="0"/>
              </a:rPr>
              <a:t>                         </a:t>
            </a:r>
            <a:r>
              <a:rPr lang="en-US" sz="2800" u="sng" dirty="0" smtClean="0">
                <a:solidFill>
                  <a:schemeClr val="tx1"/>
                </a:solidFill>
                <a:latin typeface="Arial Narrow" pitchFamily="34" charset="0"/>
              </a:rPr>
              <a:t>all </a:t>
            </a:r>
            <a:r>
              <a:rPr lang="en-US" sz="2800" dirty="0" smtClean="0">
                <a:solidFill>
                  <a:schemeClr val="tx1"/>
                </a:solidFill>
                <a:latin typeface="Arial Narrow" pitchFamily="34" charset="0"/>
              </a:rPr>
              <a:t>good things with the one who teaches</a:t>
            </a:r>
            <a:r>
              <a:rPr lang="en-US" sz="2800" dirty="0" smtClean="0">
                <a:solidFill>
                  <a:schemeClr val="tx1"/>
                </a:solidFill>
                <a:latin typeface="Arial Narrow" pitchFamily="34" charset="0"/>
              </a:rPr>
              <a:t>.”</a:t>
            </a:r>
          </a:p>
          <a:p>
            <a:pPr marL="225425" indent="-225425">
              <a:buFont typeface="Arial" charset="0"/>
              <a:buChar char="•"/>
            </a:pPr>
            <a:endParaRPr lang="en-US" sz="1200" dirty="0" smtClean="0">
              <a:solidFill>
                <a:schemeClr val="tx1"/>
              </a:solidFill>
              <a:latin typeface="Arial Narrow" pitchFamily="34" charset="0"/>
            </a:endParaRPr>
          </a:p>
          <a:p>
            <a:pPr marL="225425" indent="-225425">
              <a:buFont typeface="Arial" charset="0"/>
              <a:buChar char="•"/>
            </a:pPr>
            <a:r>
              <a:rPr lang="en-US" sz="2800" b="1" dirty="0" smtClean="0">
                <a:solidFill>
                  <a:schemeClr val="tx1"/>
                </a:solidFill>
                <a:latin typeface="Arial Narrow" pitchFamily="34" charset="0"/>
              </a:rPr>
              <a:t>1 </a:t>
            </a:r>
            <a:r>
              <a:rPr lang="en-US" sz="2800" b="1" dirty="0" smtClean="0">
                <a:solidFill>
                  <a:schemeClr val="tx1"/>
                </a:solidFill>
                <a:latin typeface="Arial Narrow" pitchFamily="34" charset="0"/>
              </a:rPr>
              <a:t>Tim. 5:17-18</a:t>
            </a:r>
            <a:r>
              <a:rPr lang="en-US" sz="2800" dirty="0" smtClean="0">
                <a:solidFill>
                  <a:schemeClr val="tx1"/>
                </a:solidFill>
                <a:latin typeface="Arial Narrow" pitchFamily="34" charset="0"/>
              </a:rPr>
              <a:t> ”Let the elders who rule well be considered worthy of double honor </a:t>
            </a:r>
            <a:r>
              <a:rPr lang="en-US" sz="2800" i="1" u="sng" dirty="0" smtClean="0">
                <a:solidFill>
                  <a:schemeClr val="tx1"/>
                </a:solidFill>
                <a:latin typeface="Arial Narrow" pitchFamily="34" charset="0"/>
              </a:rPr>
              <a:t>(literally: “of the  price paid; honorarium”)  </a:t>
            </a:r>
            <a:r>
              <a:rPr lang="en-US" sz="2800" u="sng" dirty="0" smtClean="0">
                <a:solidFill>
                  <a:schemeClr val="tx1"/>
                </a:solidFill>
                <a:latin typeface="Arial Narrow" pitchFamily="34" charset="0"/>
              </a:rPr>
              <a:t>especially </a:t>
            </a:r>
            <a:r>
              <a:rPr lang="en-US" sz="2800" dirty="0" smtClean="0">
                <a:solidFill>
                  <a:schemeClr val="tx1"/>
                </a:solidFill>
                <a:latin typeface="Arial Narrow" pitchFamily="34" charset="0"/>
              </a:rPr>
              <a:t>those who labor      in </a:t>
            </a:r>
            <a:r>
              <a:rPr lang="en-US" sz="2800" u="sng" dirty="0" smtClean="0">
                <a:solidFill>
                  <a:schemeClr val="tx1"/>
                </a:solidFill>
                <a:latin typeface="Arial Narrow" pitchFamily="34" charset="0"/>
              </a:rPr>
              <a:t>preaching and teaching</a:t>
            </a:r>
            <a:r>
              <a:rPr lang="en-US" sz="2800" dirty="0" smtClean="0">
                <a:solidFill>
                  <a:schemeClr val="tx1"/>
                </a:solidFill>
                <a:latin typeface="Arial Narrow" pitchFamily="34" charset="0"/>
              </a:rPr>
              <a:t>. For the Scripture says,    “You shall not muzzle an ox when it treads out the grain,” and, “The laborer deserves his wages</a:t>
            </a:r>
            <a:r>
              <a:rPr lang="en-US" sz="2800" dirty="0" smtClean="0">
                <a:solidFill>
                  <a:schemeClr val="tx1"/>
                </a:solidFill>
                <a:latin typeface="Arial Narrow" pitchFamily="34" charset="0"/>
              </a:rPr>
              <a:t>.”</a:t>
            </a:r>
          </a:p>
          <a:p>
            <a:pPr marL="225425" indent="-225425">
              <a:buFont typeface="Arial" charset="0"/>
              <a:buChar char="•"/>
            </a:pPr>
            <a:endParaRPr lang="en-US" sz="1200" dirty="0" smtClean="0">
              <a:solidFill>
                <a:schemeClr val="tx1"/>
              </a:solidFill>
              <a:latin typeface="Arial Narrow" pitchFamily="34" charset="0"/>
            </a:endParaRPr>
          </a:p>
          <a:p>
            <a:pPr marL="225425" indent="-225425">
              <a:buFont typeface="Arial" charset="0"/>
              <a:buChar char="•"/>
            </a:pPr>
            <a:r>
              <a:rPr lang="en-US" sz="2800" b="1" dirty="0" smtClean="0">
                <a:solidFill>
                  <a:schemeClr val="tx1"/>
                </a:solidFill>
                <a:latin typeface="Arial Narrow" pitchFamily="34" charset="0"/>
              </a:rPr>
              <a:t>1 </a:t>
            </a:r>
            <a:r>
              <a:rPr lang="en-US" sz="2800" b="1" dirty="0" smtClean="0">
                <a:solidFill>
                  <a:schemeClr val="tx1"/>
                </a:solidFill>
                <a:latin typeface="Arial Narrow" pitchFamily="34" charset="0"/>
              </a:rPr>
              <a:t>Cor. 9:14</a:t>
            </a:r>
            <a:r>
              <a:rPr lang="en-US" sz="2800" dirty="0" smtClean="0">
                <a:solidFill>
                  <a:schemeClr val="tx1"/>
                </a:solidFill>
                <a:latin typeface="Arial Narrow" pitchFamily="34" charset="0"/>
              </a:rPr>
              <a:t> ”In the same way, </a:t>
            </a:r>
            <a:r>
              <a:rPr lang="en-US" sz="2800" u="sng" dirty="0" smtClean="0">
                <a:solidFill>
                  <a:schemeClr val="tx1"/>
                </a:solidFill>
                <a:latin typeface="Arial Narrow" pitchFamily="34" charset="0"/>
              </a:rPr>
              <a:t>the Lord commanded  </a:t>
            </a:r>
            <a:r>
              <a:rPr lang="en-US" sz="2800" dirty="0" smtClean="0">
                <a:solidFill>
                  <a:schemeClr val="tx1"/>
                </a:solidFill>
                <a:latin typeface="Arial Narrow" pitchFamily="34" charset="0"/>
              </a:rPr>
              <a:t>that those who proclaim the gospel should get their living by the gospel</a:t>
            </a:r>
            <a:r>
              <a:rPr lang="en-US" sz="2800" dirty="0" smtClean="0">
                <a:solidFill>
                  <a:schemeClr val="tx1"/>
                </a:solidFill>
                <a:latin typeface="Arial Narrow" pitchFamily="34" charset="0"/>
              </a:rPr>
              <a:t>.”</a:t>
            </a:r>
          </a:p>
          <a:p>
            <a:pPr marL="225425" indent="-225425">
              <a:buFont typeface="Arial" charset="0"/>
              <a:buChar char="•"/>
            </a:pPr>
            <a:endParaRPr lang="en-US" sz="1200" dirty="0" smtClean="0">
              <a:solidFill>
                <a:schemeClr val="tx1"/>
              </a:solidFill>
              <a:latin typeface="Arial Narrow" pitchFamily="34" charset="0"/>
            </a:endParaRPr>
          </a:p>
          <a:p>
            <a:pPr marL="225425" indent="-225425">
              <a:buFont typeface="Arial" charset="0"/>
              <a:buChar char="•"/>
            </a:pPr>
            <a:r>
              <a:rPr lang="en-US" sz="2800" b="1" dirty="0" smtClean="0">
                <a:solidFill>
                  <a:schemeClr val="tx1"/>
                </a:solidFill>
                <a:latin typeface="Arial Narrow" pitchFamily="34" charset="0"/>
              </a:rPr>
              <a:t>1 Thess.5:12-13 </a:t>
            </a:r>
            <a:r>
              <a:rPr lang="en-US" sz="2800" dirty="0" smtClean="0">
                <a:solidFill>
                  <a:schemeClr val="tx1"/>
                </a:solidFill>
                <a:latin typeface="Arial Narrow" pitchFamily="34" charset="0"/>
              </a:rPr>
              <a:t>”We ask you, brothers, to respect those who labor among you and are over you in the Lord and admonish you, and to esteem them very highly in love because of their work</a:t>
            </a:r>
            <a:r>
              <a:rPr lang="en-US" sz="2800" dirty="0" smtClean="0">
                <a:solidFill>
                  <a:schemeClr val="tx1"/>
                </a:solidFill>
                <a:latin typeface="Arial Narrow" pitchFamily="34" charset="0"/>
              </a:rPr>
              <a:t>.”</a:t>
            </a:r>
            <a:endParaRPr lang="en-US" sz="2800" dirty="0" smtClean="0">
              <a:solidFill>
                <a:schemeClr val="accent4">
                  <a:lumMod val="50000"/>
                </a:schemeClr>
              </a:solidFill>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SELF CONTROLLED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1:8)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do not indulge in lust or pornography”</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pic>
        <p:nvPicPr>
          <p:cNvPr id="9" name="Picture 8" descr="45-the-greatest-celebrity-caricatures.jpg"/>
          <p:cNvPicPr>
            <a:picLocks noChangeAspect="1"/>
          </p:cNvPicPr>
          <p:nvPr/>
        </p:nvPicPr>
        <p:blipFill>
          <a:blip r:embed="rId3" cstate="print"/>
          <a:stretch>
            <a:fillRect/>
          </a:stretch>
        </p:blipFill>
        <p:spPr>
          <a:xfrm>
            <a:off x="4724400" y="304800"/>
            <a:ext cx="4114800" cy="5410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228600" y="228600"/>
            <a:ext cx="4267200" cy="5486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236538" indent="-236538">
              <a:buFont typeface="Arial" charset="0"/>
              <a:buChar char="•"/>
            </a:pPr>
            <a:r>
              <a:rPr lang="en-US" sz="3200" b="1" i="1" dirty="0" err="1" smtClean="0">
                <a:solidFill>
                  <a:schemeClr val="accent4">
                    <a:lumMod val="50000"/>
                  </a:schemeClr>
                </a:solidFill>
                <a:latin typeface="Arial Narrow" pitchFamily="34" charset="0"/>
              </a:rPr>
              <a:t>egkratēs</a:t>
            </a:r>
            <a:r>
              <a:rPr lang="en-US" sz="3200" b="1" i="1" dirty="0" smtClean="0">
                <a:solidFill>
                  <a:schemeClr val="accent4">
                    <a:lumMod val="50000"/>
                  </a:schemeClr>
                </a:solidFill>
                <a:latin typeface="Arial Narrow" pitchFamily="34" charset="0"/>
              </a:rPr>
              <a:t>: </a:t>
            </a:r>
            <a:r>
              <a:rPr lang="en-US" sz="3200" dirty="0" smtClean="0">
                <a:solidFill>
                  <a:schemeClr val="accent4">
                    <a:lumMod val="50000"/>
                  </a:schemeClr>
                </a:solidFill>
                <a:latin typeface="Arial Narrow" pitchFamily="34" charset="0"/>
              </a:rPr>
              <a:t>Disciplined life; 	having power over 	temptations;  	mastering himself</a:t>
            </a:r>
          </a:p>
          <a:p>
            <a:pPr marL="236538" indent="-236538">
              <a:buFont typeface="Arial" charset="0"/>
              <a:buChar char="•"/>
            </a:pPr>
            <a:endParaRPr lang="en-US" sz="3200" b="1" dirty="0" smtClean="0">
              <a:solidFill>
                <a:schemeClr val="accent4">
                  <a:lumMod val="50000"/>
                </a:schemeClr>
              </a:solidFill>
              <a:latin typeface="Arial Narrow" pitchFamily="34" charset="0"/>
            </a:endParaRPr>
          </a:p>
          <a:p>
            <a:pPr marL="236538" indent="-236538">
              <a:buFont typeface="Arial" charset="0"/>
              <a:buChar char="•"/>
            </a:pPr>
            <a:r>
              <a:rPr lang="en-US" sz="3200" b="1" dirty="0" smtClean="0">
                <a:solidFill>
                  <a:schemeClr val="accent4">
                    <a:lumMod val="50000"/>
                  </a:schemeClr>
                </a:solidFill>
                <a:latin typeface="Arial Narrow" pitchFamily="34" charset="0"/>
              </a:rPr>
              <a:t>What temptations do you give into most regularly?</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Church Signs That Are Actually Hilarious - Romans 3:23 | Guff"/>
          <p:cNvPicPr>
            <a:picLocks noChangeAspect="1" noChangeArrowheads="1"/>
          </p:cNvPicPr>
          <p:nvPr/>
        </p:nvPicPr>
        <p:blipFill>
          <a:blip r:embed="rId2" cstate="print"/>
          <a:srcRect/>
          <a:stretch>
            <a:fillRect/>
          </a:stretch>
        </p:blipFill>
        <p:spPr bwMode="auto">
          <a:xfrm>
            <a:off x="0" y="381000"/>
            <a:ext cx="9107756" cy="61722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28600"/>
            <a:ext cx="4876800" cy="335280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rtlCol="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smtClean="0">
                <a:ln w="11430">
                  <a:solidFill>
                    <a:sysClr val="windowText" lastClr="000000"/>
                  </a:solidFill>
                </a:ln>
                <a:solidFill>
                  <a:schemeClr val="tx2">
                    <a:lumMod val="75000"/>
                  </a:schemeClr>
                </a:solidFill>
                <a:latin typeface="Comic Sans MS" pitchFamily="66" charset="0"/>
                <a:cs typeface="Aharoni" pitchFamily="2" charset="-79"/>
              </a:rPr>
              <a:t>What Is The </a:t>
            </a:r>
          </a:p>
          <a:p>
            <a:pPr algn="ctr"/>
            <a:r>
              <a:rPr lang="en-US" sz="4000" b="1" spc="50" dirty="0" smtClean="0">
                <a:ln w="11430">
                  <a:solidFill>
                    <a:sysClr val="windowText" lastClr="000000"/>
                  </a:solidFill>
                </a:ln>
                <a:solidFill>
                  <a:schemeClr val="tx2">
                    <a:lumMod val="75000"/>
                  </a:schemeClr>
                </a:solidFill>
                <a:latin typeface="Comic Sans MS" pitchFamily="66" charset="0"/>
                <a:cs typeface="Aharoni" pitchFamily="2" charset="-79"/>
              </a:rPr>
              <a:t> New Testament Understanding </a:t>
            </a:r>
          </a:p>
          <a:p>
            <a:pPr algn="ctr"/>
            <a:r>
              <a:rPr lang="en-US" sz="4000" b="1" spc="50" dirty="0" smtClean="0">
                <a:ln w="11430">
                  <a:solidFill>
                    <a:sysClr val="windowText" lastClr="000000"/>
                  </a:solidFill>
                </a:ln>
                <a:solidFill>
                  <a:schemeClr val="tx2">
                    <a:lumMod val="75000"/>
                  </a:schemeClr>
                </a:solidFill>
                <a:latin typeface="Comic Sans MS" pitchFamily="66" charset="0"/>
                <a:cs typeface="Aharoni" pitchFamily="2" charset="-79"/>
              </a:rPr>
              <a:t>Of The Term </a:t>
            </a:r>
          </a:p>
          <a:p>
            <a:pPr algn="ctr"/>
            <a:r>
              <a:rPr lang="en-US" sz="5400" b="1" spc="50" dirty="0" smtClean="0">
                <a:ln w="11430">
                  <a:solidFill>
                    <a:sysClr val="windowText" lastClr="000000"/>
                  </a:solidFill>
                </a:ln>
                <a:solidFill>
                  <a:schemeClr val="tx2">
                    <a:lumMod val="75000"/>
                  </a:schemeClr>
                </a:solidFill>
                <a:latin typeface="Comic Sans MS" pitchFamily="66" charset="0"/>
                <a:cs typeface="Aharoni" pitchFamily="2" charset="-79"/>
              </a:rPr>
              <a:t>”</a:t>
            </a:r>
            <a:r>
              <a:rPr lang="en-US" sz="5400" b="1" spc="50" dirty="0" smtClean="0">
                <a:ln w="11430">
                  <a:solidFill>
                    <a:sysClr val="windowText" lastClr="000000"/>
                  </a:solidFill>
                </a:ln>
                <a:solidFill>
                  <a:srgbClr val="C00000"/>
                </a:solidFill>
                <a:latin typeface="Comic Sans MS" pitchFamily="66" charset="0"/>
                <a:cs typeface="Aharoni" pitchFamily="2" charset="-79"/>
              </a:rPr>
              <a:t>ELDER</a:t>
            </a:r>
            <a:r>
              <a:rPr lang="en-US" sz="5400" b="1" spc="50" dirty="0" smtClean="0">
                <a:ln w="11430">
                  <a:solidFill>
                    <a:sysClr val="windowText" lastClr="000000"/>
                  </a:solidFill>
                </a:ln>
                <a:solidFill>
                  <a:schemeClr val="tx2">
                    <a:lumMod val="75000"/>
                  </a:schemeClr>
                </a:solidFill>
                <a:latin typeface="Comic Sans MS" pitchFamily="66" charset="0"/>
                <a:cs typeface="Aharoni" pitchFamily="2" charset="-79"/>
              </a:rPr>
              <a:t>”</a:t>
            </a:r>
            <a:r>
              <a:rPr lang="en-US" sz="4000" b="1" spc="50" dirty="0" smtClean="0">
                <a:ln w="11430">
                  <a:solidFill>
                    <a:sysClr val="windowText" lastClr="000000"/>
                  </a:solidFill>
                </a:ln>
                <a:solidFill>
                  <a:schemeClr val="tx2">
                    <a:lumMod val="75000"/>
                  </a:schemeClr>
                </a:solidFill>
                <a:latin typeface="Comic Sans MS" pitchFamily="66" charset="0"/>
                <a:cs typeface="Aharoni" pitchFamily="2" charset="-79"/>
              </a:rPr>
              <a:t>?</a:t>
            </a:r>
          </a:p>
        </p:txBody>
      </p:sp>
      <p:sp>
        <p:nvSpPr>
          <p:cNvPr id="5" name="Rectangle 4"/>
          <p:cNvSpPr/>
          <p:nvPr/>
        </p:nvSpPr>
        <p:spPr>
          <a:xfrm>
            <a:off x="228600" y="3657600"/>
            <a:ext cx="4038600" cy="76200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i="1" dirty="0" err="1" smtClean="0">
                <a:ln>
                  <a:solidFill>
                    <a:sysClr val="windowText" lastClr="000000"/>
                  </a:solidFill>
                </a:ln>
                <a:solidFill>
                  <a:srgbClr val="002060"/>
                </a:solidFill>
                <a:latin typeface="Arial Narrow" pitchFamily="34" charset="0"/>
              </a:rPr>
              <a:t>presbuteros</a:t>
            </a:r>
            <a:endParaRPr lang="en-US" sz="6000" b="1" spc="50" dirty="0">
              <a:ln>
                <a:solidFill>
                  <a:sysClr val="windowText" lastClr="000000"/>
                </a:solidFill>
              </a:ln>
              <a:solidFill>
                <a:srgbClr val="002060"/>
              </a:solidFill>
              <a:effectLst>
                <a:outerShdw blurRad="76200" dist="50800" dir="5400000" algn="tl" rotWithShape="0">
                  <a:srgbClr val="000000">
                    <a:alpha val="65000"/>
                  </a:srgbClr>
                </a:outerShdw>
              </a:effectLst>
            </a:endParaRPr>
          </a:p>
        </p:txBody>
      </p:sp>
      <p:sp>
        <p:nvSpPr>
          <p:cNvPr id="7" name="Rectangle 6"/>
          <p:cNvSpPr/>
          <p:nvPr/>
        </p:nvSpPr>
        <p:spPr>
          <a:xfrm>
            <a:off x="228600" y="4648200"/>
            <a:ext cx="4038600" cy="76200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i="1" dirty="0" err="1" smtClean="0">
                <a:ln>
                  <a:solidFill>
                    <a:sysClr val="windowText" lastClr="000000"/>
                  </a:solidFill>
                </a:ln>
                <a:solidFill>
                  <a:srgbClr val="002060"/>
                </a:solidFill>
                <a:latin typeface="Arial Narrow" pitchFamily="34" charset="0"/>
              </a:rPr>
              <a:t>episkopos</a:t>
            </a:r>
            <a:endParaRPr lang="en-US" sz="6000" b="1" spc="50" dirty="0">
              <a:ln>
                <a:solidFill>
                  <a:sysClr val="windowText" lastClr="000000"/>
                </a:solidFill>
              </a:ln>
              <a:solidFill>
                <a:srgbClr val="002060"/>
              </a:solidFill>
              <a:effectLst>
                <a:outerShdw blurRad="76200" dist="50800" dir="5400000" algn="tl" rotWithShape="0">
                  <a:srgbClr val="000000">
                    <a:alpha val="65000"/>
                  </a:srgbClr>
                </a:outerShdw>
              </a:effectLst>
            </a:endParaRPr>
          </a:p>
        </p:txBody>
      </p:sp>
      <p:sp>
        <p:nvSpPr>
          <p:cNvPr id="8" name="Rectangle 7"/>
          <p:cNvSpPr/>
          <p:nvPr/>
        </p:nvSpPr>
        <p:spPr>
          <a:xfrm>
            <a:off x="228600" y="5715000"/>
            <a:ext cx="4038600" cy="76200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i="1" dirty="0" err="1" smtClean="0">
                <a:ln>
                  <a:solidFill>
                    <a:sysClr val="windowText" lastClr="000000"/>
                  </a:solidFill>
                </a:ln>
                <a:solidFill>
                  <a:srgbClr val="002060"/>
                </a:solidFill>
                <a:latin typeface="Arial Narrow" pitchFamily="34" charset="0"/>
              </a:rPr>
              <a:t>poimen</a:t>
            </a:r>
            <a:endParaRPr lang="en-US" sz="6000" b="1" spc="50" dirty="0">
              <a:ln>
                <a:solidFill>
                  <a:sysClr val="windowText" lastClr="000000"/>
                </a:solidFill>
              </a:ln>
              <a:solidFill>
                <a:srgbClr val="002060"/>
              </a:solidFill>
              <a:effectLst>
                <a:outerShdw blurRad="76200" dist="50800" dir="5400000" algn="tl" rotWithShape="0">
                  <a:srgbClr val="000000">
                    <a:alpha val="65000"/>
                  </a:srgbClr>
                </a:outerShdw>
              </a:effectLst>
            </a:endParaRPr>
          </a:p>
        </p:txBody>
      </p:sp>
      <p:pic>
        <p:nvPicPr>
          <p:cNvPr id="9" name="Picture 8" descr="2008_11_14_Isaiah.jpg"/>
          <p:cNvPicPr>
            <a:picLocks noChangeAspect="1"/>
          </p:cNvPicPr>
          <p:nvPr/>
        </p:nvPicPr>
        <p:blipFill>
          <a:blip r:embed="rId2" cstate="print"/>
          <a:stretch>
            <a:fillRect/>
          </a:stretch>
        </p:blipFill>
        <p:spPr>
          <a:xfrm flipH="1">
            <a:off x="4800600" y="685800"/>
            <a:ext cx="4114800" cy="5667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2008_01_11_Mole1.jpg"/>
          <p:cNvPicPr>
            <a:picLocks noChangeAspect="1"/>
          </p:cNvPicPr>
          <p:nvPr/>
        </p:nvPicPr>
        <p:blipFill>
          <a:blip r:embed="rId2" cstate="print"/>
          <a:stretch>
            <a:fillRect/>
          </a:stretch>
        </p:blipFill>
        <p:spPr>
          <a:xfrm>
            <a:off x="5943600" y="1371600"/>
            <a:ext cx="3200400" cy="6182591"/>
          </a:xfrm>
          <a:prstGeom prst="rect">
            <a:avLst/>
          </a:prstGeom>
        </p:spPr>
      </p:pic>
      <p:sp>
        <p:nvSpPr>
          <p:cNvPr id="4" name="Rectangle 3"/>
          <p:cNvSpPr/>
          <p:nvPr/>
        </p:nvSpPr>
        <p:spPr>
          <a:xfrm>
            <a:off x="0" y="0"/>
            <a:ext cx="9144000" cy="6858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236538" indent="-236538">
              <a:buFont typeface="Arial" charset="0"/>
              <a:buChar char="•"/>
            </a:pPr>
            <a:r>
              <a:rPr lang="en-US" sz="3200" dirty="0" smtClean="0">
                <a:latin typeface="Arial Narrow" pitchFamily="34" charset="0"/>
              </a:rPr>
              <a:t>The Greek word</a:t>
            </a:r>
            <a:r>
              <a:rPr lang="en-US" sz="4800" dirty="0" smtClean="0">
                <a:effectLst>
                  <a:outerShdw blurRad="38100" dist="38100" dir="2700000" algn="tl">
                    <a:srgbClr val="000000">
                      <a:alpha val="43137"/>
                    </a:srgbClr>
                  </a:outerShdw>
                </a:effectLst>
                <a:latin typeface="Arial Narrow" pitchFamily="34" charset="0"/>
              </a:rPr>
              <a:t> </a:t>
            </a:r>
            <a:r>
              <a:rPr lang="en-US" sz="4800" b="1" i="1" dirty="0" err="1" smtClean="0">
                <a:solidFill>
                  <a:srgbClr val="C00000"/>
                </a:solidFill>
                <a:effectLst>
                  <a:outerShdw blurRad="38100" dist="38100" dir="2700000" algn="tl">
                    <a:srgbClr val="000000">
                      <a:alpha val="43137"/>
                    </a:srgbClr>
                  </a:outerShdw>
                </a:effectLst>
                <a:latin typeface="Arial Narrow" pitchFamily="34" charset="0"/>
              </a:rPr>
              <a:t>presbuteros</a:t>
            </a:r>
            <a:r>
              <a:rPr lang="en-US" sz="3200" b="1" dirty="0" smtClean="0">
                <a:solidFill>
                  <a:srgbClr val="C00000"/>
                </a:solidFill>
                <a:latin typeface="Arial Narrow" pitchFamily="34" charset="0"/>
              </a:rPr>
              <a:t>: </a:t>
            </a:r>
            <a:endParaRPr lang="en-US" sz="3200" b="1" dirty="0" smtClean="0">
              <a:solidFill>
                <a:srgbClr val="C00000"/>
              </a:solidFill>
              <a:latin typeface="Arial Narrow" pitchFamily="34" charset="0"/>
            </a:endParaRPr>
          </a:p>
          <a:p>
            <a:pPr marL="693738" lvl="1" indent="-236538">
              <a:buFont typeface="Arial" charset="0"/>
              <a:buChar char="•"/>
            </a:pPr>
            <a:r>
              <a:rPr lang="en-US" sz="3200" dirty="0" smtClean="0">
                <a:latin typeface="Arial Narrow" pitchFamily="34" charset="0"/>
              </a:rPr>
              <a:t>used </a:t>
            </a:r>
            <a:r>
              <a:rPr lang="en-US" sz="3200" dirty="0" smtClean="0">
                <a:latin typeface="Arial Narrow" pitchFamily="34" charset="0"/>
              </a:rPr>
              <a:t>about </a:t>
            </a:r>
            <a:r>
              <a:rPr lang="en-US" sz="3200" b="1" dirty="0" smtClean="0">
                <a:solidFill>
                  <a:srgbClr val="C00000"/>
                </a:solidFill>
                <a:latin typeface="Arial Narrow" pitchFamily="34" charset="0"/>
              </a:rPr>
              <a:t>70x </a:t>
            </a:r>
            <a:r>
              <a:rPr lang="en-US" sz="3200" dirty="0" smtClean="0">
                <a:latin typeface="Arial Narrow" pitchFamily="34" charset="0"/>
              </a:rPr>
              <a:t>in the N.T. </a:t>
            </a:r>
            <a:r>
              <a:rPr lang="en-US" sz="3200" dirty="0" smtClean="0">
                <a:latin typeface="Arial Narrow" pitchFamily="34" charset="0"/>
              </a:rPr>
              <a:t>referring </a:t>
            </a:r>
            <a:r>
              <a:rPr lang="en-US" sz="3200" dirty="0" smtClean="0">
                <a:latin typeface="Arial Narrow" pitchFamily="34" charset="0"/>
              </a:rPr>
              <a:t>to </a:t>
            </a:r>
            <a:r>
              <a:rPr lang="en-US" sz="3200" b="1" dirty="0" smtClean="0">
                <a:solidFill>
                  <a:srgbClr val="C00000"/>
                </a:solidFill>
                <a:effectLst>
                  <a:outerShdw blurRad="38100" dist="38100" dir="2700000" algn="tl">
                    <a:srgbClr val="000000">
                      <a:alpha val="43137"/>
                    </a:srgbClr>
                  </a:outerShdw>
                </a:effectLst>
                <a:latin typeface="Arial Narrow" pitchFamily="34" charset="0"/>
              </a:rPr>
              <a:t>MATURE AGE</a:t>
            </a:r>
            <a:r>
              <a:rPr lang="en-US" sz="3200" dirty="0" smtClean="0">
                <a:latin typeface="Arial Narrow" pitchFamily="34" charset="0"/>
              </a:rPr>
              <a:t>. </a:t>
            </a:r>
          </a:p>
          <a:p>
            <a:pPr marL="693738" lvl="1" indent="-236538">
              <a:buFont typeface="Arial" charset="0"/>
              <a:buChar char="•"/>
            </a:pPr>
            <a:r>
              <a:rPr lang="en-US" sz="3200" dirty="0" err="1" smtClean="0">
                <a:latin typeface="Arial Narrow" pitchFamily="34" charset="0"/>
              </a:rPr>
              <a:t>Ie</a:t>
            </a:r>
            <a:r>
              <a:rPr lang="en-US" sz="3200" dirty="0" smtClean="0">
                <a:latin typeface="Arial Narrow" pitchFamily="34" charset="0"/>
              </a:rPr>
              <a:t>: </a:t>
            </a:r>
            <a:r>
              <a:rPr lang="en-US" sz="3200" b="1" dirty="0" smtClean="0">
                <a:latin typeface="Arial Narrow" pitchFamily="34" charset="0"/>
              </a:rPr>
              <a:t>Acts 2:17</a:t>
            </a:r>
            <a:r>
              <a:rPr lang="en-US" sz="3200" dirty="0" smtClean="0">
                <a:latin typeface="Arial Narrow" pitchFamily="34" charset="0"/>
              </a:rPr>
              <a:t>, Peter quotes </a:t>
            </a:r>
            <a:r>
              <a:rPr lang="en-US" sz="3200" b="1" dirty="0" smtClean="0">
                <a:latin typeface="Arial Narrow" pitchFamily="34" charset="0"/>
              </a:rPr>
              <a:t>Joel 2:28</a:t>
            </a:r>
            <a:r>
              <a:rPr lang="en-US" sz="3200" dirty="0" smtClean="0">
                <a:latin typeface="Arial Narrow" pitchFamily="34" charset="0"/>
              </a:rPr>
              <a:t>:                       </a:t>
            </a:r>
            <a:r>
              <a:rPr lang="en-US" sz="3200" i="1" dirty="0" smtClean="0">
                <a:latin typeface="Arial Narrow" pitchFamily="34" charset="0"/>
              </a:rPr>
              <a:t>"And your </a:t>
            </a:r>
            <a:r>
              <a:rPr lang="en-US" sz="3200" i="1" u="sng" dirty="0" smtClean="0">
                <a:latin typeface="Arial Narrow" pitchFamily="34" charset="0"/>
              </a:rPr>
              <a:t>old men </a:t>
            </a:r>
            <a:r>
              <a:rPr lang="en-US" sz="3200" i="1" dirty="0" smtClean="0">
                <a:latin typeface="Arial Narrow" pitchFamily="34" charset="0"/>
              </a:rPr>
              <a:t>shall dream dreams."  </a:t>
            </a:r>
          </a:p>
          <a:p>
            <a:pPr marL="693738" lvl="1" indent="-236538">
              <a:buFont typeface="Arial" charset="0"/>
              <a:buChar char="•"/>
            </a:pPr>
            <a:r>
              <a:rPr lang="en-US" sz="3200" dirty="0" smtClean="0">
                <a:latin typeface="Arial Narrow" pitchFamily="34" charset="0"/>
              </a:rPr>
              <a:t>The Hebrew word used for                                            "old men" in Joel is </a:t>
            </a:r>
            <a:r>
              <a:rPr lang="en-US" sz="3200" i="1" dirty="0" err="1" smtClean="0">
                <a:latin typeface="Arial Narrow" pitchFamily="34" charset="0"/>
              </a:rPr>
              <a:t>zaqen</a:t>
            </a:r>
            <a:r>
              <a:rPr lang="en-US" sz="3200" dirty="0" smtClean="0">
                <a:latin typeface="Arial Narrow" pitchFamily="34" charset="0"/>
              </a:rPr>
              <a:t>,                                         </a:t>
            </a:r>
            <a:r>
              <a:rPr lang="en-US" sz="3200" dirty="0" smtClean="0">
                <a:latin typeface="Arial Narrow" pitchFamily="34" charset="0"/>
              </a:rPr>
              <a:t> and </a:t>
            </a:r>
            <a:r>
              <a:rPr lang="en-US" sz="3200" dirty="0" smtClean="0">
                <a:latin typeface="Arial Narrow" pitchFamily="34" charset="0"/>
              </a:rPr>
              <a:t>the Greek word used in                                          Acts is </a:t>
            </a:r>
            <a:r>
              <a:rPr lang="en-US" sz="3200" i="1" dirty="0" err="1" smtClean="0">
                <a:latin typeface="Arial Narrow" pitchFamily="34" charset="0"/>
              </a:rPr>
              <a:t>presbuteros</a:t>
            </a:r>
            <a:r>
              <a:rPr lang="en-US" sz="3200" dirty="0" smtClean="0">
                <a:latin typeface="Arial Narrow" pitchFamily="34" charset="0"/>
              </a:rPr>
              <a:t>. </a:t>
            </a:r>
          </a:p>
          <a:p>
            <a:pPr marL="693738" lvl="1" indent="-236538">
              <a:buFont typeface="Arial" charset="0"/>
              <a:buChar char="•"/>
            </a:pPr>
            <a:r>
              <a:rPr lang="en-US" sz="3200" b="1" dirty="0" smtClean="0">
                <a:latin typeface="Arial Narrow" pitchFamily="34" charset="0"/>
              </a:rPr>
              <a:t>1</a:t>
            </a:r>
            <a:r>
              <a:rPr lang="en-US" sz="3200" b="1" baseline="30000" dirty="0" smtClean="0">
                <a:latin typeface="Arial Narrow" pitchFamily="34" charset="0"/>
              </a:rPr>
              <a:t>st</a:t>
            </a:r>
            <a:r>
              <a:rPr lang="en-US" sz="3200" b="1" dirty="0" smtClean="0">
                <a:latin typeface="Arial Narrow" pitchFamily="34" charset="0"/>
              </a:rPr>
              <a:t> Peter 5:5</a:t>
            </a:r>
            <a:r>
              <a:rPr lang="en-US" sz="3200" dirty="0" smtClean="0">
                <a:latin typeface="Arial Narrow" pitchFamily="34" charset="0"/>
              </a:rPr>
              <a:t> "You younger men…                                     be subject to your </a:t>
            </a:r>
            <a:r>
              <a:rPr lang="en-US" sz="3200" u="sng" dirty="0" smtClean="0">
                <a:latin typeface="Arial Narrow" pitchFamily="34" charset="0"/>
              </a:rPr>
              <a:t>elders</a:t>
            </a:r>
            <a:r>
              <a:rPr lang="en-US" sz="3200" dirty="0" smtClean="0">
                <a:latin typeface="Arial Narrow" pitchFamily="34" charset="0"/>
              </a:rPr>
              <a:t>." </a:t>
            </a:r>
          </a:p>
          <a:p>
            <a:pPr marL="236538" indent="-236538">
              <a:buFont typeface="Arial" charset="0"/>
              <a:buChar char="•"/>
            </a:pPr>
            <a:r>
              <a:rPr lang="en-US" sz="3200" dirty="0" smtClean="0">
                <a:latin typeface="Arial Narrow" pitchFamily="34" charset="0"/>
              </a:rPr>
              <a:t>Used </a:t>
            </a:r>
            <a:r>
              <a:rPr lang="en-US" sz="3200" b="1" dirty="0" smtClean="0">
                <a:latin typeface="Arial Narrow" pitchFamily="34" charset="0"/>
              </a:rPr>
              <a:t>in that sense,</a:t>
            </a:r>
            <a:r>
              <a:rPr lang="en-US" sz="3200" dirty="0" smtClean="0">
                <a:latin typeface="Arial Narrow" pitchFamily="34" charset="0"/>
              </a:rPr>
              <a:t> </a:t>
            </a:r>
            <a:r>
              <a:rPr lang="en-US" sz="3200" i="1" dirty="0" smtClean="0">
                <a:latin typeface="Arial Narrow" pitchFamily="34" charset="0"/>
              </a:rPr>
              <a:t>elder</a:t>
            </a:r>
            <a:r>
              <a:rPr lang="en-US" sz="3200" dirty="0" smtClean="0">
                <a:latin typeface="Arial Narrow" pitchFamily="34" charset="0"/>
              </a:rPr>
              <a:t> does not                                  constitute an official title; it simply means                             </a:t>
            </a:r>
            <a:r>
              <a:rPr lang="en-US" sz="3200" b="1" dirty="0" smtClean="0">
                <a:solidFill>
                  <a:srgbClr val="C00000"/>
                </a:solidFill>
                <a:latin typeface="Arial Narrow" pitchFamily="34" charset="0"/>
              </a:rPr>
              <a:t>"an older man."</a:t>
            </a:r>
            <a:endParaRPr lang="en-US" sz="3200" b="1" dirty="0">
              <a:solidFill>
                <a:srgbClr val="C00000"/>
              </a:solidFill>
              <a:latin typeface="Arial Narrow"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Queen_F.jpg"/>
          <p:cNvPicPr>
            <a:picLocks noChangeAspect="1"/>
          </p:cNvPicPr>
          <p:nvPr/>
        </p:nvPicPr>
        <p:blipFill>
          <a:blip r:embed="rId2" cstate="print"/>
          <a:stretch>
            <a:fillRect/>
          </a:stretch>
        </p:blipFill>
        <p:spPr>
          <a:xfrm>
            <a:off x="228600" y="52987"/>
            <a:ext cx="4419600" cy="6805013"/>
          </a:xfrm>
          <a:prstGeom prst="rect">
            <a:avLst/>
          </a:prstGeom>
        </p:spPr>
      </p:pic>
      <p:sp>
        <p:nvSpPr>
          <p:cNvPr id="4" name="Rectangle 3"/>
          <p:cNvSpPr/>
          <p:nvPr/>
        </p:nvSpPr>
        <p:spPr>
          <a:xfrm>
            <a:off x="4495800" y="0"/>
            <a:ext cx="4495800" cy="6858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236538" indent="-236538"/>
            <a:endParaRPr lang="en-US" sz="800" b="1" dirty="0" smtClean="0">
              <a:solidFill>
                <a:srgbClr val="C00000"/>
              </a:solidFill>
              <a:latin typeface="Arial Narrow" pitchFamily="34" charset="0"/>
            </a:endParaRPr>
          </a:p>
          <a:p>
            <a:pPr marL="236538" indent="-236538" algn="ctr"/>
            <a:r>
              <a:rPr lang="en-US" sz="3600" dirty="0" smtClean="0">
                <a:latin typeface="Arial Narrow" pitchFamily="34" charset="0"/>
              </a:rPr>
              <a:t>In </a:t>
            </a:r>
            <a:r>
              <a:rPr lang="en-US" sz="3600" b="1" dirty="0" smtClean="0">
                <a:latin typeface="Arial Narrow" pitchFamily="34" charset="0"/>
              </a:rPr>
              <a:t>1 Tim.5:2, </a:t>
            </a:r>
          </a:p>
          <a:p>
            <a:pPr marL="236538" indent="-236538" algn="ctr"/>
            <a:r>
              <a:rPr lang="en-US" sz="3600" dirty="0" smtClean="0">
                <a:latin typeface="Arial Narrow" pitchFamily="34" charset="0"/>
              </a:rPr>
              <a:t>the </a:t>
            </a:r>
            <a:r>
              <a:rPr lang="en-US" sz="3600" b="1" dirty="0" smtClean="0">
                <a:solidFill>
                  <a:srgbClr val="C00000"/>
                </a:solidFill>
                <a:latin typeface="Arial Narrow" pitchFamily="34" charset="0"/>
              </a:rPr>
              <a:t>feminine form </a:t>
            </a:r>
            <a:r>
              <a:rPr lang="en-US" sz="3600" dirty="0" smtClean="0">
                <a:latin typeface="Arial Narrow" pitchFamily="34" charset="0"/>
              </a:rPr>
              <a:t>of </a:t>
            </a:r>
            <a:r>
              <a:rPr lang="en-US" sz="3600" i="1" dirty="0" err="1" smtClean="0">
                <a:latin typeface="Arial Narrow" pitchFamily="34" charset="0"/>
              </a:rPr>
              <a:t>presbuteros</a:t>
            </a:r>
            <a:r>
              <a:rPr lang="en-US" sz="3600" dirty="0" smtClean="0">
                <a:latin typeface="Arial Narrow" pitchFamily="34" charset="0"/>
              </a:rPr>
              <a:t> is used to refer to </a:t>
            </a:r>
            <a:r>
              <a:rPr lang="en-US" sz="3600" b="1" dirty="0" smtClean="0">
                <a:solidFill>
                  <a:srgbClr val="C00000"/>
                </a:solidFill>
                <a:latin typeface="Arial Narrow" pitchFamily="34" charset="0"/>
              </a:rPr>
              <a:t>older women </a:t>
            </a:r>
            <a:r>
              <a:rPr lang="en-US" sz="3600" dirty="0" smtClean="0">
                <a:latin typeface="Arial Narrow" pitchFamily="34" charset="0"/>
              </a:rPr>
              <a:t>contrasted with younger ones. In that context, the term again signifies only </a:t>
            </a:r>
            <a:r>
              <a:rPr lang="en-US" sz="3600" b="1" dirty="0" smtClean="0">
                <a:solidFill>
                  <a:srgbClr val="C00000"/>
                </a:solidFill>
                <a:latin typeface="Arial Narrow" pitchFamily="34" charset="0"/>
              </a:rPr>
              <a:t>mature age</a:t>
            </a:r>
            <a:r>
              <a:rPr lang="en-US" sz="3600" dirty="0" smtClean="0">
                <a:latin typeface="Arial Narrow" pitchFamily="34" charset="0"/>
              </a:rPr>
              <a:t>, not an office in the church.</a:t>
            </a:r>
          </a:p>
          <a:p>
            <a:pPr marL="236538" indent="-236538"/>
            <a:endParaRPr lang="en-US" sz="2800" b="1" dirty="0">
              <a:solidFill>
                <a:srgbClr val="C00000"/>
              </a:solidFill>
              <a:latin typeface="Arial Narrow" pitchFamily="34" charset="0"/>
            </a:endParaRPr>
          </a:p>
        </p:txBody>
      </p:sp>
      <p:sp>
        <p:nvSpPr>
          <p:cNvPr id="5" name="Rectangle 4"/>
          <p:cNvSpPr/>
          <p:nvPr/>
        </p:nvSpPr>
        <p:spPr>
          <a:xfrm flipV="1">
            <a:off x="0" y="6629401"/>
            <a:ext cx="45720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flipV="1">
            <a:off x="2667000" y="5715000"/>
            <a:ext cx="20574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41767_2_sam_dp.jpg"/>
          <p:cNvPicPr>
            <a:picLocks noChangeAspect="1"/>
          </p:cNvPicPr>
          <p:nvPr/>
        </p:nvPicPr>
        <p:blipFill>
          <a:blip r:embed="rId2" cstate="print"/>
          <a:stretch>
            <a:fillRect/>
          </a:stretch>
        </p:blipFill>
        <p:spPr>
          <a:xfrm>
            <a:off x="6096000" y="1720203"/>
            <a:ext cx="3457910" cy="5445645"/>
          </a:xfrm>
          <a:prstGeom prst="rect">
            <a:avLst/>
          </a:prstGeom>
        </p:spPr>
      </p:pic>
      <p:sp>
        <p:nvSpPr>
          <p:cNvPr id="4" name="Rectangle 3"/>
          <p:cNvSpPr/>
          <p:nvPr/>
        </p:nvSpPr>
        <p:spPr>
          <a:xfrm>
            <a:off x="0" y="0"/>
            <a:ext cx="9144000" cy="762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173038" indent="-173038">
              <a:buFont typeface="Arial" charset="0"/>
              <a:buChar char="•"/>
            </a:pPr>
            <a:r>
              <a:rPr lang="en-US" sz="3200" b="1" u="sng" dirty="0" smtClean="0">
                <a:latin typeface="Arial Narrow" pitchFamily="34" charset="0"/>
              </a:rPr>
              <a:t>In the time of Christ,</a:t>
            </a:r>
            <a:r>
              <a:rPr lang="en-US" sz="3200" b="1" i="1" u="sng" dirty="0" smtClean="0">
                <a:solidFill>
                  <a:srgbClr val="C00000"/>
                </a:solidFill>
                <a:latin typeface="Arial Narrow" pitchFamily="34" charset="0"/>
              </a:rPr>
              <a:t>  </a:t>
            </a:r>
            <a:r>
              <a:rPr lang="en-US" sz="3200" b="1" i="1" u="sng" dirty="0" err="1" smtClean="0">
                <a:solidFill>
                  <a:srgbClr val="C00000"/>
                </a:solidFill>
                <a:latin typeface="Arial Narrow" pitchFamily="34" charset="0"/>
              </a:rPr>
              <a:t>presbuteros</a:t>
            </a:r>
            <a:r>
              <a:rPr lang="en-US" sz="3200" b="1" u="sng" dirty="0" smtClean="0">
                <a:solidFill>
                  <a:srgbClr val="C00000"/>
                </a:solidFill>
                <a:latin typeface="Arial Narrow" pitchFamily="34" charset="0"/>
              </a:rPr>
              <a:t> </a:t>
            </a:r>
            <a:r>
              <a:rPr lang="en-US" sz="3200" b="1" u="sng" dirty="0" smtClean="0">
                <a:latin typeface="Arial Narrow" pitchFamily="34" charset="0"/>
              </a:rPr>
              <a:t>was a familiar term. </a:t>
            </a:r>
          </a:p>
        </p:txBody>
      </p:sp>
      <p:sp>
        <p:nvSpPr>
          <p:cNvPr id="3" name="Rectangle 2"/>
          <p:cNvSpPr/>
          <p:nvPr/>
        </p:nvSpPr>
        <p:spPr>
          <a:xfrm>
            <a:off x="0" y="762000"/>
            <a:ext cx="7696200" cy="6096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173038" indent="-173038">
              <a:buFont typeface="Arial" charset="0"/>
              <a:buChar char="•"/>
            </a:pPr>
            <a:r>
              <a:rPr lang="en-US" sz="3200" b="1" dirty="0" smtClean="0">
                <a:latin typeface="Arial Narrow" pitchFamily="34" charset="0"/>
              </a:rPr>
              <a:t>Used </a:t>
            </a:r>
            <a:r>
              <a:rPr lang="en-US" sz="3200" b="1" dirty="0" smtClean="0">
                <a:solidFill>
                  <a:srgbClr val="C00000"/>
                </a:solidFill>
                <a:latin typeface="Arial Narrow" pitchFamily="34" charset="0"/>
              </a:rPr>
              <a:t>28x</a:t>
            </a:r>
            <a:r>
              <a:rPr lang="en-US" sz="3200" b="1" dirty="0" smtClean="0">
                <a:latin typeface="Arial Narrow" pitchFamily="34" charset="0"/>
              </a:rPr>
              <a:t> in the N.T. to refer to a group </a:t>
            </a:r>
            <a:r>
              <a:rPr lang="en-US" sz="3200" b="1" dirty="0" smtClean="0">
                <a:latin typeface="Arial Narrow" pitchFamily="34" charset="0"/>
              </a:rPr>
              <a:t>   	of </a:t>
            </a:r>
            <a:r>
              <a:rPr lang="en-US" sz="3200" b="1" dirty="0" smtClean="0">
                <a:solidFill>
                  <a:srgbClr val="C00000"/>
                </a:solidFill>
                <a:latin typeface="Arial Narrow" pitchFamily="34" charset="0"/>
              </a:rPr>
              <a:t>recognized spiritual leaders of Israel</a:t>
            </a:r>
            <a:r>
              <a:rPr lang="en-US" sz="3200" dirty="0" smtClean="0">
                <a:solidFill>
                  <a:srgbClr val="C00000"/>
                </a:solidFill>
                <a:latin typeface="Arial Narrow" pitchFamily="34" charset="0"/>
              </a:rPr>
              <a:t>:</a:t>
            </a:r>
          </a:p>
          <a:p>
            <a:pPr marL="630238" lvl="1" indent="-173038">
              <a:buFont typeface="Arial" charset="0"/>
              <a:buChar char="•"/>
            </a:pPr>
            <a:r>
              <a:rPr lang="en-US" sz="3200" b="1" i="1" dirty="0" smtClean="0">
                <a:latin typeface="Arial Narrow" pitchFamily="34" charset="0"/>
              </a:rPr>
              <a:t> "the chief priests and elders" </a:t>
            </a:r>
          </a:p>
          <a:p>
            <a:pPr marL="630238" lvl="1" indent="-173038"/>
            <a:r>
              <a:rPr lang="en-US" sz="3200" dirty="0" smtClean="0">
                <a:latin typeface="Arial Narrow" pitchFamily="34" charset="0"/>
              </a:rPr>
              <a:t>			(Matt. 27:3)</a:t>
            </a:r>
          </a:p>
          <a:p>
            <a:pPr marL="630238" lvl="1" indent="-173038">
              <a:buFont typeface="Arial" charset="0"/>
              <a:buChar char="•"/>
            </a:pPr>
            <a:r>
              <a:rPr lang="en-US" sz="3200" b="1" i="1" dirty="0" smtClean="0">
                <a:latin typeface="Arial Narrow" pitchFamily="34" charset="0"/>
              </a:rPr>
              <a:t>"the scribes and elders" </a:t>
            </a:r>
          </a:p>
          <a:p>
            <a:pPr marL="630238" lvl="1" indent="-173038"/>
            <a:r>
              <a:rPr lang="en-US" sz="3200" dirty="0" smtClean="0">
                <a:latin typeface="Arial Narrow" pitchFamily="34" charset="0"/>
              </a:rPr>
              <a:t>			(27:41)</a:t>
            </a:r>
          </a:p>
          <a:p>
            <a:pPr marL="630238" lvl="1" indent="-173038">
              <a:buFont typeface="Arial" charset="0"/>
              <a:buChar char="•"/>
            </a:pPr>
            <a:r>
              <a:rPr lang="en-US" sz="3200" b="1" i="1" dirty="0" smtClean="0">
                <a:latin typeface="Arial Narrow" pitchFamily="34" charset="0"/>
              </a:rPr>
              <a:t>"officers of the temple and elders“</a:t>
            </a:r>
          </a:p>
          <a:p>
            <a:pPr marL="630238" lvl="1" indent="-173038"/>
            <a:r>
              <a:rPr lang="en-US" sz="3200" dirty="0" smtClean="0">
                <a:latin typeface="Arial Narrow" pitchFamily="34" charset="0"/>
              </a:rPr>
              <a:t>			 (Luke 22:52)</a:t>
            </a:r>
          </a:p>
          <a:p>
            <a:pPr marL="630238" lvl="1" indent="-173038">
              <a:buFont typeface="Arial" charset="0"/>
              <a:buChar char="•"/>
            </a:pPr>
            <a:r>
              <a:rPr lang="en-US" sz="3200" b="1" i="1" dirty="0" smtClean="0">
                <a:latin typeface="Arial Narrow" pitchFamily="34" charset="0"/>
              </a:rPr>
              <a:t>"rulers and elders of the people" </a:t>
            </a:r>
          </a:p>
          <a:p>
            <a:pPr marL="630238" lvl="1" indent="-173038"/>
            <a:r>
              <a:rPr lang="en-US" sz="3200" dirty="0" smtClean="0">
                <a:latin typeface="Arial Narrow" pitchFamily="34" charset="0"/>
              </a:rPr>
              <a:t>			(Acts 4:8).</a:t>
            </a:r>
          </a:p>
          <a:p>
            <a:pPr marL="630238" lvl="1" indent="-173038">
              <a:buFont typeface="Arial" charset="0"/>
              <a:buChar char="•"/>
            </a:pPr>
            <a:r>
              <a:rPr lang="en-US" sz="3200" b="1" i="1" dirty="0" smtClean="0">
                <a:latin typeface="Arial Narrow" pitchFamily="34" charset="0"/>
              </a:rPr>
              <a:t>"tradition of the elders“ </a:t>
            </a:r>
          </a:p>
          <a:p>
            <a:pPr marL="630238" lvl="1" indent="-173038"/>
            <a:r>
              <a:rPr lang="en-US" sz="3200" dirty="0" smtClean="0">
                <a:latin typeface="Arial Narrow" pitchFamily="34" charset="0"/>
              </a:rPr>
              <a:t>			(Matt. 15:2; Mark 7:5)</a:t>
            </a:r>
          </a:p>
          <a:p>
            <a:pPr marL="630238" lvl="1" indent="-173038">
              <a:buFont typeface="Arial" charset="0"/>
              <a:buChar char="•"/>
            </a:pPr>
            <a:endParaRPr lang="en-US" sz="800" dirty="0" smtClean="0">
              <a:latin typeface="Arial Narrow" pitchFamily="34" charset="0"/>
            </a:endParaRPr>
          </a:p>
        </p:txBody>
      </p:sp>
      <p:sp>
        <p:nvSpPr>
          <p:cNvPr id="8" name="Rectangle 7"/>
          <p:cNvSpPr/>
          <p:nvPr/>
        </p:nvSpPr>
        <p:spPr>
          <a:xfrm>
            <a:off x="5867400" y="6477000"/>
            <a:ext cx="16764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6" descr="http://thejoyofglory.files.wordpress.com/2013/12/pharisee.jpg"/>
          <p:cNvPicPr>
            <a:picLocks noChangeAspect="1" noChangeArrowheads="1"/>
          </p:cNvPicPr>
          <p:nvPr/>
        </p:nvPicPr>
        <p:blipFill>
          <a:blip r:embed="rId2" cstate="print"/>
          <a:srcRect/>
          <a:stretch>
            <a:fillRect/>
          </a:stretch>
        </p:blipFill>
        <p:spPr bwMode="auto">
          <a:xfrm>
            <a:off x="5505045" y="304800"/>
            <a:ext cx="3638955" cy="6438902"/>
          </a:xfrm>
          <a:prstGeom prst="rect">
            <a:avLst/>
          </a:prstGeom>
          <a:noFill/>
        </p:spPr>
      </p:pic>
      <p:sp>
        <p:nvSpPr>
          <p:cNvPr id="4" name="Rectangle 3"/>
          <p:cNvSpPr/>
          <p:nvPr/>
        </p:nvSpPr>
        <p:spPr>
          <a:xfrm>
            <a:off x="0" y="0"/>
            <a:ext cx="5791200" cy="6858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165100" lvl="1" indent="-165100">
              <a:buFont typeface="Arial" charset="0"/>
              <a:buChar char="•"/>
            </a:pPr>
            <a:r>
              <a:rPr lang="en-US" sz="3200" dirty="0" smtClean="0">
                <a:latin typeface="Arial Narrow" pitchFamily="34" charset="0"/>
              </a:rPr>
              <a:t>The N.T. church was initially mostly </a:t>
            </a:r>
            <a:r>
              <a:rPr lang="en-US" sz="3200" b="1" dirty="0" smtClean="0">
                <a:solidFill>
                  <a:srgbClr val="C00000"/>
                </a:solidFill>
                <a:latin typeface="Arial Narrow" pitchFamily="34" charset="0"/>
              </a:rPr>
              <a:t>Jewish</a:t>
            </a:r>
            <a:r>
              <a:rPr lang="en-US" sz="3200" dirty="0" smtClean="0">
                <a:latin typeface="Arial Narrow" pitchFamily="34" charset="0"/>
              </a:rPr>
              <a:t>, so it would be natural for it to adopt the concept of elder rule for use in the early church. </a:t>
            </a:r>
          </a:p>
          <a:p>
            <a:pPr marL="165100" lvl="1" indent="-165100">
              <a:buFont typeface="Arial" charset="0"/>
              <a:buChar char="•"/>
            </a:pPr>
            <a:endParaRPr lang="en-US" sz="1200" dirty="0" smtClean="0">
              <a:latin typeface="Arial Narrow" pitchFamily="34" charset="0"/>
            </a:endParaRPr>
          </a:p>
          <a:p>
            <a:pPr marL="165100" lvl="1" indent="-165100">
              <a:buFont typeface="Arial" charset="0"/>
              <a:buChar char="•"/>
            </a:pPr>
            <a:r>
              <a:rPr lang="en-US" sz="3200" b="1" i="1" dirty="0" smtClean="0">
                <a:solidFill>
                  <a:srgbClr val="C00000"/>
                </a:solidFill>
                <a:latin typeface="Arial Narrow" pitchFamily="34" charset="0"/>
              </a:rPr>
              <a:t>Elder</a:t>
            </a:r>
            <a:r>
              <a:rPr lang="en-US" sz="3200" dirty="0" smtClean="0">
                <a:latin typeface="Arial Narrow" pitchFamily="34" charset="0"/>
              </a:rPr>
              <a:t> was the only commonly used Jewish term for leadership that was free from any connotation of either the monarchy or the priesthood. </a:t>
            </a:r>
          </a:p>
          <a:p>
            <a:pPr marL="165100" lvl="1" indent="-165100"/>
            <a:endParaRPr lang="en-US" sz="1200" dirty="0" smtClean="0">
              <a:latin typeface="Arial Narrow" pitchFamily="34" charset="0"/>
            </a:endParaRPr>
          </a:p>
          <a:p>
            <a:pPr marL="165100" lvl="1" indent="-165100">
              <a:buFont typeface="Arial" charset="0"/>
              <a:buChar char="•"/>
            </a:pPr>
            <a:r>
              <a:rPr lang="en-US" sz="3200" dirty="0" smtClean="0">
                <a:latin typeface="Arial Narrow" pitchFamily="34" charset="0"/>
              </a:rPr>
              <a:t>So of all the Jewish concepts of leadership, the elder exemplifies the kind of leadership ordained for the church.</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173038" indent="-173038">
              <a:buFont typeface="Arial" charset="0"/>
              <a:buChar char="•"/>
            </a:pPr>
            <a:r>
              <a:rPr lang="en-US" sz="3200" i="1" u="sng" dirty="0" err="1" smtClean="0">
                <a:ln>
                  <a:solidFill>
                    <a:schemeClr val="tx1"/>
                  </a:solidFill>
                </a:ln>
                <a:solidFill>
                  <a:srgbClr val="C00000"/>
                </a:solidFill>
                <a:latin typeface="Arial Narrow" pitchFamily="34" charset="0"/>
              </a:rPr>
              <a:t>Presbuteros</a:t>
            </a:r>
            <a:r>
              <a:rPr lang="en-US" sz="3200" i="1" u="sng" dirty="0" smtClean="0">
                <a:ln>
                  <a:solidFill>
                    <a:schemeClr val="tx1"/>
                  </a:solidFill>
                </a:ln>
                <a:solidFill>
                  <a:srgbClr val="C00000"/>
                </a:solidFill>
                <a:latin typeface="Arial Narrow" pitchFamily="34" charset="0"/>
              </a:rPr>
              <a:t> </a:t>
            </a:r>
            <a:r>
              <a:rPr lang="en-US" sz="3200" u="sng" dirty="0" smtClean="0">
                <a:ln>
                  <a:solidFill>
                    <a:schemeClr val="tx1"/>
                  </a:solidFill>
                </a:ln>
                <a:solidFill>
                  <a:srgbClr val="C00000"/>
                </a:solidFill>
                <a:latin typeface="Arial Narrow" pitchFamily="34" charset="0"/>
              </a:rPr>
              <a:t>is used nearly 20x in Acts and the Epistles     in reference to a unique group of spiritually mature church leaders with responsibility for the assembly. </a:t>
            </a:r>
          </a:p>
          <a:p>
            <a:pPr marL="630238" lvl="1" indent="-173038">
              <a:buFont typeface="Arial" charset="0"/>
              <a:buChar char="•"/>
            </a:pPr>
            <a:r>
              <a:rPr lang="en-US" sz="2800" b="1" u="sng" dirty="0" smtClean="0">
                <a:solidFill>
                  <a:srgbClr val="002060"/>
                </a:solidFill>
                <a:latin typeface="Arial Narrow" pitchFamily="34" charset="0"/>
              </a:rPr>
              <a:t>IE: THE CHURCH AT ANTIOCH </a:t>
            </a:r>
            <a:r>
              <a:rPr lang="en-US" sz="2800" dirty="0" smtClean="0">
                <a:latin typeface="Arial Narrow" pitchFamily="34" charset="0"/>
              </a:rPr>
              <a:t>(Acts 11:29-30)</a:t>
            </a:r>
            <a:r>
              <a:rPr lang="en-US" sz="2800" b="1" dirty="0" smtClean="0">
                <a:latin typeface="Arial Narrow" pitchFamily="34" charset="0"/>
              </a:rPr>
              <a:t>:</a:t>
            </a:r>
          </a:p>
          <a:p>
            <a:pPr marL="1087438" lvl="2" indent="-173038">
              <a:buFont typeface="Arial" charset="0"/>
              <a:buChar char="•"/>
            </a:pPr>
            <a:r>
              <a:rPr lang="en-US" sz="2800" b="1" dirty="0" smtClean="0">
                <a:latin typeface="Arial Narrow" pitchFamily="34" charset="0"/>
              </a:rPr>
              <a:t> </a:t>
            </a:r>
            <a:r>
              <a:rPr lang="en-US" sz="2800" dirty="0" smtClean="0">
                <a:latin typeface="Arial Narrow" pitchFamily="34" charset="0"/>
              </a:rPr>
              <a:t>Where believers were first called "Christians,“</a:t>
            </a:r>
          </a:p>
          <a:p>
            <a:pPr marL="1087438" lvl="2" indent="-173038">
              <a:buFont typeface="Arial" charset="0"/>
              <a:buChar char="•"/>
            </a:pPr>
            <a:r>
              <a:rPr lang="en-US" sz="2800" dirty="0" smtClean="0">
                <a:latin typeface="Arial Narrow" pitchFamily="34" charset="0"/>
              </a:rPr>
              <a:t> Sent Barnabas and Saul to the elders at Jerusalem with      a gift to be distributed to the needy brethren in Judea. </a:t>
            </a:r>
          </a:p>
          <a:p>
            <a:pPr marL="1087438" lvl="2" indent="-173038">
              <a:buFont typeface="Arial" charset="0"/>
              <a:buChar char="•"/>
            </a:pPr>
            <a:r>
              <a:rPr lang="en-US" sz="2800" dirty="0" smtClean="0">
                <a:latin typeface="Arial Narrow" pitchFamily="34" charset="0"/>
              </a:rPr>
              <a:t>That demonstrates both that elders existed  in the church    at that very early date, and that the believers at Antioch recognized their authority. </a:t>
            </a:r>
          </a:p>
          <a:p>
            <a:pPr marL="1087438" lvl="2" indent="-173038">
              <a:buFont typeface="Arial" charset="0"/>
              <a:buChar char="•"/>
            </a:pPr>
            <a:r>
              <a:rPr lang="en-US" sz="2800" dirty="0" smtClean="0">
                <a:latin typeface="Arial Narrow" pitchFamily="34" charset="0"/>
              </a:rPr>
              <a:t>Since the church at Antioch grew out of the ministry at </a:t>
            </a:r>
            <a:r>
              <a:rPr lang="en-US" sz="2800" b="1" dirty="0" smtClean="0">
                <a:latin typeface="Arial Narrow" pitchFamily="34" charset="0"/>
              </a:rPr>
              <a:t>Jerusalem</a:t>
            </a:r>
            <a:r>
              <a:rPr lang="en-US" sz="2800" dirty="0" smtClean="0">
                <a:latin typeface="Arial Narrow" pitchFamily="34" charset="0"/>
              </a:rPr>
              <a:t>, elders probably existed there as well. </a:t>
            </a:r>
          </a:p>
          <a:p>
            <a:pPr marL="1087438" lvl="2" indent="-173038">
              <a:buFont typeface="Arial" charset="0"/>
              <a:buChar char="•"/>
            </a:pPr>
            <a:r>
              <a:rPr lang="en-US" sz="2800" dirty="0" smtClean="0">
                <a:latin typeface="Arial Narrow" pitchFamily="34" charset="0"/>
              </a:rPr>
              <a:t>It is likely that </a:t>
            </a:r>
            <a:r>
              <a:rPr lang="en-US" sz="2800" b="1" dirty="0" smtClean="0">
                <a:latin typeface="Arial Narrow" pitchFamily="34" charset="0"/>
              </a:rPr>
              <a:t>Paul</a:t>
            </a:r>
            <a:r>
              <a:rPr lang="en-US" sz="2800" dirty="0" smtClean="0">
                <a:latin typeface="Arial Narrow" pitchFamily="34" charset="0"/>
              </a:rPr>
              <a:t> himself functioned as an elder at Antioch, before he stepped out in the role of an apostle. </a:t>
            </a:r>
          </a:p>
          <a:p>
            <a:pPr marL="1087438" lvl="2" indent="-173038">
              <a:buFont typeface="Arial" charset="0"/>
              <a:buChar char="•"/>
            </a:pPr>
            <a:r>
              <a:rPr lang="en-US" sz="2800" dirty="0" smtClean="0">
                <a:latin typeface="Arial Narrow" pitchFamily="34" charset="0"/>
              </a:rPr>
              <a:t>He is listed in Acts 13:1 as one of that church's teachers.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52400" y="228600"/>
            <a:ext cx="4343400" cy="64008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173038" indent="-173038">
              <a:buFont typeface="Arial" charset="0"/>
              <a:buChar char="•"/>
            </a:pPr>
            <a:r>
              <a:rPr lang="en-US" sz="3600" dirty="0" smtClean="0">
                <a:latin typeface="Arial Narrow" pitchFamily="34" charset="0"/>
              </a:rPr>
              <a:t>As Paul began to reach new areas, and as the church grew, the process of identifying church leaders became more clearly defined.</a:t>
            </a:r>
          </a:p>
          <a:p>
            <a:pPr marL="173038" indent="-173038">
              <a:buFont typeface="Arial" charset="0"/>
              <a:buChar char="•"/>
            </a:pPr>
            <a:endParaRPr lang="en-US" sz="1200" dirty="0" smtClean="0">
              <a:latin typeface="Arial Narrow" pitchFamily="34" charset="0"/>
            </a:endParaRPr>
          </a:p>
          <a:p>
            <a:pPr marL="173038" indent="-173038">
              <a:buFont typeface="Arial" charset="0"/>
              <a:buChar char="•"/>
            </a:pPr>
            <a:r>
              <a:rPr lang="en-US" sz="3600" dirty="0" smtClean="0">
                <a:latin typeface="Arial Narrow" pitchFamily="34" charset="0"/>
              </a:rPr>
              <a:t>In the N.T., as the church developed, leaders were regularly called elders.</a:t>
            </a:r>
          </a:p>
        </p:txBody>
      </p:sp>
      <p:pic>
        <p:nvPicPr>
          <p:cNvPr id="98306" name="Picture 2" descr="http://maranathalife.com/teaching/prophecy.gif"/>
          <p:cNvPicPr>
            <a:picLocks noChangeAspect="1" noChangeArrowheads="1"/>
          </p:cNvPicPr>
          <p:nvPr/>
        </p:nvPicPr>
        <p:blipFill>
          <a:blip r:embed="rId2" cstate="print"/>
          <a:srcRect/>
          <a:stretch>
            <a:fillRect/>
          </a:stretch>
        </p:blipFill>
        <p:spPr bwMode="auto">
          <a:xfrm>
            <a:off x="4800600" y="1264983"/>
            <a:ext cx="3962400" cy="5593017"/>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228600" y="533400"/>
            <a:ext cx="8686800" cy="5867400"/>
          </a:xfrm>
          <a:prstGeom prst="rect">
            <a:avLst/>
          </a:prstGeom>
          <a:ln w="76200">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5400" b="1" i="1" dirty="0" smtClean="0"/>
              <a:t>Christian men are called by Christ to be leaders in their homes and churches.</a:t>
            </a:r>
            <a:r>
              <a:rPr lang="en-US" sz="5400" dirty="0" smtClean="0"/>
              <a:t> </a:t>
            </a:r>
          </a:p>
          <a:p>
            <a:pPr algn="ctr"/>
            <a:r>
              <a:rPr lang="en-US" sz="5400" b="1" i="1" dirty="0" smtClean="0"/>
              <a:t>In this study, we will ‘raise the bar’ by examining the Biblical qualifications of Elders and Deacons.  </a:t>
            </a:r>
            <a:endParaRPr lang="en-US" sz="5400"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152400"/>
            <a:ext cx="5410200" cy="64008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173038" indent="-173038">
              <a:buFont typeface="Arial" charset="0"/>
              <a:buChar char="•"/>
            </a:pPr>
            <a:r>
              <a:rPr lang="en-US" sz="3200" dirty="0" err="1" smtClean="0">
                <a:latin typeface="Arial Narrow" pitchFamily="34" charset="0"/>
              </a:rPr>
              <a:t>Ie</a:t>
            </a:r>
            <a:r>
              <a:rPr lang="en-US" sz="3200" dirty="0" smtClean="0">
                <a:latin typeface="Arial Narrow" pitchFamily="34" charset="0"/>
              </a:rPr>
              <a:t>: Elders played a key role in the </a:t>
            </a:r>
            <a:r>
              <a:rPr lang="en-US" sz="3200" b="1" dirty="0" smtClean="0">
                <a:latin typeface="Arial Narrow" pitchFamily="34" charset="0"/>
              </a:rPr>
              <a:t>Jerusalem Council (Acts 15)</a:t>
            </a:r>
          </a:p>
          <a:p>
            <a:pPr marL="173038" indent="-173038"/>
            <a:endParaRPr lang="en-US" sz="800" dirty="0" smtClean="0">
              <a:latin typeface="Arial Narrow" pitchFamily="34" charset="0"/>
            </a:endParaRPr>
          </a:p>
          <a:p>
            <a:pPr marL="173038" indent="-173038"/>
            <a:endParaRPr lang="en-US" sz="800" dirty="0" smtClean="0">
              <a:latin typeface="Arial Narrow" pitchFamily="34" charset="0"/>
            </a:endParaRPr>
          </a:p>
          <a:p>
            <a:pPr marL="173038" indent="-173038"/>
            <a:endParaRPr lang="en-US" sz="800" dirty="0" smtClean="0">
              <a:latin typeface="Arial Narrow" pitchFamily="34" charset="0"/>
            </a:endParaRPr>
          </a:p>
          <a:p>
            <a:pPr marL="173038" indent="-173038">
              <a:buFont typeface="Arial" charset="0"/>
              <a:buChar char="•"/>
            </a:pPr>
            <a:r>
              <a:rPr lang="en-US" sz="3200" dirty="0" err="1" smtClean="0">
                <a:latin typeface="Arial Narrow" pitchFamily="34" charset="0"/>
              </a:rPr>
              <a:t>Ie</a:t>
            </a:r>
            <a:r>
              <a:rPr lang="en-US" sz="3200" dirty="0" smtClean="0">
                <a:latin typeface="Arial Narrow" pitchFamily="34" charset="0"/>
              </a:rPr>
              <a:t>: In </a:t>
            </a:r>
            <a:r>
              <a:rPr lang="en-US" sz="3200" b="1" dirty="0" smtClean="0">
                <a:latin typeface="Arial Narrow" pitchFamily="34" charset="0"/>
              </a:rPr>
              <a:t>Acts 14, </a:t>
            </a:r>
            <a:r>
              <a:rPr lang="en-US" sz="3200" dirty="0" smtClean="0">
                <a:latin typeface="Arial Narrow" pitchFamily="34" charset="0"/>
              </a:rPr>
              <a:t>one of the key steps in establishing a new church was to identify and appoint elders for church leadership.</a:t>
            </a:r>
          </a:p>
          <a:p>
            <a:pPr marL="630238" lvl="1" indent="-173038">
              <a:buFont typeface="Arial" charset="0"/>
              <a:buChar char="•"/>
            </a:pPr>
            <a:r>
              <a:rPr lang="en-US" sz="3200" i="1" dirty="0" smtClean="0">
                <a:solidFill>
                  <a:srgbClr val="C00000"/>
                </a:solidFill>
                <a:latin typeface="Arial Narrow" pitchFamily="34" charset="0"/>
              </a:rPr>
              <a:t>"When they had appointed elders for them in every 	church, having prayed with fasting, they commended them to the Lord  in whom they had believed"  (Acts 14:23).</a:t>
            </a:r>
            <a:endParaRPr lang="en-US" sz="3200" dirty="0" smtClean="0">
              <a:latin typeface="Arial Narrow" pitchFamily="34" charset="0"/>
            </a:endParaRPr>
          </a:p>
        </p:txBody>
      </p:sp>
      <p:pic>
        <p:nvPicPr>
          <p:cNvPr id="97282" name="Picture 2" descr="http://st.depositphotos.com/1023799/2906/v/950/depositphotos_29066941-Grunge-example-rubber-stamp-vector-illustration-.jpg"/>
          <p:cNvPicPr>
            <a:picLocks noChangeAspect="1" noChangeArrowheads="1"/>
          </p:cNvPicPr>
          <p:nvPr/>
        </p:nvPicPr>
        <p:blipFill>
          <a:blip r:embed="rId2" cstate="print"/>
          <a:srcRect/>
          <a:stretch>
            <a:fillRect/>
          </a:stretch>
        </p:blipFill>
        <p:spPr bwMode="auto">
          <a:xfrm>
            <a:off x="5638800" y="152400"/>
            <a:ext cx="3352800" cy="986391"/>
          </a:xfrm>
          <a:prstGeom prst="rect">
            <a:avLst/>
          </a:prstGeom>
          <a:noFill/>
        </p:spPr>
      </p:pic>
      <p:pic>
        <p:nvPicPr>
          <p:cNvPr id="5" name="Picture 2" descr="http://st.depositphotos.com/1023799/2906/v/950/depositphotos_29066941-Grunge-example-rubber-stamp-vector-illustration-.jpg"/>
          <p:cNvPicPr>
            <a:picLocks noChangeAspect="1" noChangeArrowheads="1"/>
          </p:cNvPicPr>
          <p:nvPr/>
        </p:nvPicPr>
        <p:blipFill>
          <a:blip r:embed="rId2" cstate="print"/>
          <a:srcRect/>
          <a:stretch>
            <a:fillRect/>
          </a:stretch>
        </p:blipFill>
        <p:spPr bwMode="auto">
          <a:xfrm>
            <a:off x="5638800" y="1447800"/>
            <a:ext cx="3352800" cy="986391"/>
          </a:xfrm>
          <a:prstGeom prst="rect">
            <a:avLst/>
          </a:prstGeom>
          <a:noFill/>
        </p:spPr>
      </p:pic>
      <p:pic>
        <p:nvPicPr>
          <p:cNvPr id="6" name="Picture 5" descr="Scout.jpg"/>
          <p:cNvPicPr>
            <a:picLocks noChangeAspect="1"/>
          </p:cNvPicPr>
          <p:nvPr/>
        </p:nvPicPr>
        <p:blipFill>
          <a:blip r:embed="rId3" cstate="print"/>
          <a:stretch>
            <a:fillRect/>
          </a:stretch>
        </p:blipFill>
        <p:spPr>
          <a:xfrm flipH="1">
            <a:off x="5486400" y="3048000"/>
            <a:ext cx="3429000" cy="3429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581400" y="304800"/>
            <a:ext cx="5562600" cy="65532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173038" indent="-173038">
              <a:buFont typeface="Arial" charset="0"/>
              <a:buChar char="•"/>
            </a:pPr>
            <a:r>
              <a:rPr lang="en-US" sz="3200" dirty="0" smtClean="0">
                <a:latin typeface="Arial Narrow" pitchFamily="34" charset="0"/>
              </a:rPr>
              <a:t> </a:t>
            </a:r>
            <a:r>
              <a:rPr lang="en-US" sz="3200" b="1" dirty="0" smtClean="0">
                <a:latin typeface="Arial Narrow" pitchFamily="34" charset="0"/>
              </a:rPr>
              <a:t>Acts 20:17 </a:t>
            </a:r>
            <a:r>
              <a:rPr lang="en-US" sz="3200" i="1" dirty="0" smtClean="0">
                <a:solidFill>
                  <a:srgbClr val="C00000"/>
                </a:solidFill>
                <a:latin typeface="Arial Narrow" pitchFamily="34" charset="0"/>
              </a:rPr>
              <a:t>"From Miletus he sent to Ephesus and called to him the elders </a:t>
            </a:r>
            <a:r>
              <a:rPr lang="en-US" sz="3200" i="1" dirty="0" smtClean="0">
                <a:solidFill>
                  <a:srgbClr val="002060"/>
                </a:solidFill>
                <a:latin typeface="Arial Narrow" pitchFamily="34" charset="0"/>
              </a:rPr>
              <a:t>(plural) </a:t>
            </a:r>
            <a:r>
              <a:rPr lang="en-US" sz="3200" i="1" dirty="0" smtClean="0">
                <a:solidFill>
                  <a:srgbClr val="C00000"/>
                </a:solidFill>
                <a:latin typeface="Arial Narrow" pitchFamily="34" charset="0"/>
              </a:rPr>
              <a:t>of the church.“</a:t>
            </a:r>
          </a:p>
          <a:p>
            <a:pPr marL="173038" indent="-173038"/>
            <a:endParaRPr lang="en-US" sz="1600" i="1" dirty="0" smtClean="0">
              <a:solidFill>
                <a:srgbClr val="C00000"/>
              </a:solidFill>
              <a:latin typeface="Arial Narrow" pitchFamily="34" charset="0"/>
            </a:endParaRPr>
          </a:p>
          <a:p>
            <a:pPr marL="173038" indent="-173038">
              <a:buFont typeface="Arial" charset="0"/>
              <a:buChar char="•"/>
            </a:pPr>
            <a:r>
              <a:rPr lang="en-US" sz="3200" dirty="0" err="1" smtClean="0">
                <a:latin typeface="Arial Narrow" pitchFamily="34" charset="0"/>
              </a:rPr>
              <a:t>Ie</a:t>
            </a:r>
            <a:r>
              <a:rPr lang="en-US" sz="3200" dirty="0" smtClean="0">
                <a:latin typeface="Arial Narrow" pitchFamily="34" charset="0"/>
              </a:rPr>
              <a:t>: </a:t>
            </a:r>
            <a:r>
              <a:rPr lang="en-US" sz="3200" b="1" dirty="0" smtClean="0">
                <a:latin typeface="Arial Narrow" pitchFamily="34" charset="0"/>
              </a:rPr>
              <a:t>Peter </a:t>
            </a:r>
            <a:r>
              <a:rPr lang="en-US" sz="3200" dirty="0" smtClean="0">
                <a:latin typeface="Arial Narrow" pitchFamily="34" charset="0"/>
              </a:rPr>
              <a:t>wrote to the scattered believers in the territories of Pontus, Galatia, Cappadocia, Asia, and Bithynia, </a:t>
            </a:r>
            <a:r>
              <a:rPr lang="en-US" sz="3200" i="1" dirty="0" smtClean="0">
                <a:solidFill>
                  <a:srgbClr val="C00000"/>
                </a:solidFill>
                <a:latin typeface="Arial Narrow" pitchFamily="34" charset="0"/>
              </a:rPr>
              <a:t>"I exhort the elders </a:t>
            </a:r>
            <a:r>
              <a:rPr lang="en-US" sz="3200" i="1" dirty="0" smtClean="0">
                <a:solidFill>
                  <a:srgbClr val="002060"/>
                </a:solidFill>
                <a:latin typeface="Arial Narrow" pitchFamily="34" charset="0"/>
              </a:rPr>
              <a:t>(plural) </a:t>
            </a:r>
            <a:r>
              <a:rPr lang="en-US" sz="3200" i="1" dirty="0" smtClean="0">
                <a:solidFill>
                  <a:srgbClr val="C00000"/>
                </a:solidFill>
                <a:latin typeface="Arial Narrow" pitchFamily="34" charset="0"/>
              </a:rPr>
              <a:t>among </a:t>
            </a:r>
            <a:r>
              <a:rPr lang="en-US" sz="3200" i="1" dirty="0" smtClean="0">
                <a:solidFill>
                  <a:srgbClr val="C00000"/>
                </a:solidFill>
                <a:latin typeface="Arial Narrow" pitchFamily="34" charset="0"/>
              </a:rPr>
              <a:t>you...shepherd the flock of God" </a:t>
            </a:r>
            <a:r>
              <a:rPr lang="en-US" sz="2800" spc="-300" dirty="0" smtClean="0">
                <a:latin typeface="Arial Narrow" pitchFamily="34" charset="0"/>
              </a:rPr>
              <a:t>(</a:t>
            </a:r>
            <a:r>
              <a:rPr lang="en-US" sz="2800" dirty="0" smtClean="0">
                <a:latin typeface="Arial Narrow" pitchFamily="34" charset="0"/>
              </a:rPr>
              <a:t>1 Peter 5:1-2). </a:t>
            </a:r>
          </a:p>
          <a:p>
            <a:pPr marL="173038" indent="-173038">
              <a:buFont typeface="Arial" charset="0"/>
              <a:buChar char="•"/>
            </a:pPr>
            <a:r>
              <a:rPr lang="en-US" sz="3200" dirty="0" smtClean="0">
                <a:latin typeface="Arial Narrow" pitchFamily="34" charset="0"/>
              </a:rPr>
              <a:t>Peter was writing to a number of churches scattered all over Asia.    </a:t>
            </a:r>
          </a:p>
          <a:p>
            <a:pPr marL="173038" indent="-173038">
              <a:buFont typeface="Arial" charset="0"/>
              <a:buChar char="•"/>
            </a:pPr>
            <a:r>
              <a:rPr lang="en-US" sz="3200" b="1" u="sng" dirty="0" smtClean="0">
                <a:latin typeface="Arial Narrow" pitchFamily="34" charset="0"/>
              </a:rPr>
              <a:t>All of them had multiple elders.</a:t>
            </a:r>
          </a:p>
          <a:p>
            <a:pPr marL="173038" indent="-173038">
              <a:buFont typeface="Arial" charset="0"/>
              <a:buChar char="•"/>
            </a:pPr>
            <a:endParaRPr lang="en-US" sz="2800" dirty="0" smtClean="0">
              <a:latin typeface="Arial Narrow" pitchFamily="34" charset="0"/>
            </a:endParaRPr>
          </a:p>
        </p:txBody>
      </p:sp>
      <p:pic>
        <p:nvPicPr>
          <p:cNvPr id="3" name="Picture 2" descr="http://st.depositphotos.com/1023799/2906/v/950/depositphotos_29066941-Grunge-example-rubber-stamp-vector-illustration-.jpg"/>
          <p:cNvPicPr>
            <a:picLocks noChangeAspect="1" noChangeArrowheads="1"/>
          </p:cNvPicPr>
          <p:nvPr/>
        </p:nvPicPr>
        <p:blipFill>
          <a:blip r:embed="rId2" cstate="print"/>
          <a:srcRect/>
          <a:stretch>
            <a:fillRect/>
          </a:stretch>
        </p:blipFill>
        <p:spPr bwMode="auto">
          <a:xfrm>
            <a:off x="152400" y="152400"/>
            <a:ext cx="3276600" cy="1233964"/>
          </a:xfrm>
          <a:prstGeom prst="rect">
            <a:avLst/>
          </a:prstGeom>
          <a:noFill/>
        </p:spPr>
      </p:pic>
      <p:pic>
        <p:nvPicPr>
          <p:cNvPr id="5" name="Picture 4" descr="http://st.depositphotos.com/1023799/2906/v/950/depositphotos_29066941-Grunge-example-rubber-stamp-vector-illustration-.jpg"/>
          <p:cNvPicPr>
            <a:picLocks noChangeAspect="1" noChangeArrowheads="1"/>
          </p:cNvPicPr>
          <p:nvPr/>
        </p:nvPicPr>
        <p:blipFill>
          <a:blip r:embed="rId2" cstate="print"/>
          <a:srcRect/>
          <a:stretch>
            <a:fillRect/>
          </a:stretch>
        </p:blipFill>
        <p:spPr bwMode="auto">
          <a:xfrm>
            <a:off x="228600" y="2057400"/>
            <a:ext cx="3276600" cy="1233964"/>
          </a:xfrm>
          <a:prstGeom prst="rect">
            <a:avLst/>
          </a:prstGeom>
          <a:noFill/>
        </p:spPr>
      </p:pic>
      <p:pic>
        <p:nvPicPr>
          <p:cNvPr id="129028" name="Picture 4" descr="http://www.clipartbest.com/cliparts/RTd/bqM/RTdbqMET9.gif"/>
          <p:cNvPicPr>
            <a:picLocks noChangeAspect="1" noChangeArrowheads="1"/>
          </p:cNvPicPr>
          <p:nvPr/>
        </p:nvPicPr>
        <p:blipFill>
          <a:blip r:embed="rId3" cstate="print"/>
          <a:srcRect/>
          <a:stretch>
            <a:fillRect/>
          </a:stretch>
        </p:blipFill>
        <p:spPr bwMode="auto">
          <a:xfrm>
            <a:off x="609600" y="3505200"/>
            <a:ext cx="1885950" cy="3057526"/>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152400"/>
            <a:ext cx="9144000" cy="762000"/>
          </a:xfrm>
          <a:prstGeom prst="rect">
            <a:avLst/>
          </a:prstGeom>
          <a:ln/>
        </p:spPr>
        <p:style>
          <a:lnRef idx="0">
            <a:schemeClr val="accent2"/>
          </a:lnRef>
          <a:fillRef idx="3">
            <a:schemeClr val="accent2"/>
          </a:fillRef>
          <a:effectRef idx="3">
            <a:schemeClr val="accent2"/>
          </a:effectRef>
          <a:fontRef idx="minor">
            <a:schemeClr val="lt1"/>
          </a:fontRef>
        </p:style>
        <p:txBody>
          <a:bodyPr rtlCol="0" anchor="t"/>
          <a:lstStyle/>
          <a:p>
            <a:pPr marL="225425" indent="-225425">
              <a:buFont typeface="Arial" charset="0"/>
              <a:buChar char="•"/>
            </a:pPr>
            <a:r>
              <a:rPr lang="en-US" sz="3600" b="1" i="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Narrow" pitchFamily="34" charset="0"/>
              </a:rPr>
              <a:t>EPISKOPOS: </a:t>
            </a:r>
            <a:r>
              <a:rPr lang="en-US" sz="36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(bishop</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 ="overseer," or "guardian" </a:t>
            </a:r>
          </a:p>
        </p:txBody>
      </p:sp>
      <p:sp>
        <p:nvSpPr>
          <p:cNvPr id="3" name="Rectangle 2"/>
          <p:cNvSpPr/>
          <p:nvPr/>
        </p:nvSpPr>
        <p:spPr>
          <a:xfrm>
            <a:off x="0" y="1143000"/>
            <a:ext cx="9144000" cy="4572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en-US" sz="3600" dirty="0" smtClean="0">
                <a:latin typeface="Arial Narrow" pitchFamily="34" charset="0"/>
              </a:rPr>
              <a:t>5 times in the N.T.</a:t>
            </a:r>
          </a:p>
          <a:p>
            <a:pPr marL="682625" lvl="1" indent="-225425">
              <a:buFont typeface="Arial" charset="0"/>
              <a:buChar char="•"/>
            </a:pPr>
            <a:r>
              <a:rPr lang="en-US" sz="3600" dirty="0" smtClean="0">
                <a:latin typeface="Arial Narrow" pitchFamily="34" charset="0"/>
              </a:rPr>
              <a:t>In 1 Peter 2:25, </a:t>
            </a:r>
            <a:r>
              <a:rPr lang="en-US" sz="3600" b="1" dirty="0" smtClean="0">
                <a:solidFill>
                  <a:srgbClr val="002060"/>
                </a:solidFill>
                <a:latin typeface="Arial Narrow" pitchFamily="34" charset="0"/>
              </a:rPr>
              <a:t>Jesus Christ </a:t>
            </a:r>
            <a:r>
              <a:rPr lang="en-US" sz="3600" dirty="0" smtClean="0">
                <a:latin typeface="Arial Narrow" pitchFamily="34" charset="0"/>
              </a:rPr>
              <a:t>is the </a:t>
            </a:r>
            <a:r>
              <a:rPr lang="en-US" sz="3600" i="1" dirty="0" err="1" smtClean="0">
                <a:latin typeface="Arial Narrow" pitchFamily="34" charset="0"/>
              </a:rPr>
              <a:t>episkopos</a:t>
            </a:r>
            <a:r>
              <a:rPr lang="en-US" sz="3600" i="1" dirty="0" smtClean="0">
                <a:latin typeface="Arial Narrow" pitchFamily="34" charset="0"/>
              </a:rPr>
              <a:t>        </a:t>
            </a:r>
          </a:p>
          <a:p>
            <a:pPr marL="682625" lvl="1" indent="-225425"/>
            <a:r>
              <a:rPr lang="en-US" sz="3600" i="1" dirty="0" smtClean="0">
                <a:latin typeface="Arial Narrow" pitchFamily="34" charset="0"/>
              </a:rPr>
              <a:t>		</a:t>
            </a:r>
            <a:r>
              <a:rPr lang="en-US" sz="3600" dirty="0" smtClean="0">
                <a:latin typeface="Arial Narrow" pitchFamily="34" charset="0"/>
              </a:rPr>
              <a:t> (</a:t>
            </a:r>
            <a:r>
              <a:rPr lang="en-US" sz="3600" i="1" dirty="0" smtClean="0">
                <a:solidFill>
                  <a:srgbClr val="C00000"/>
                </a:solidFill>
                <a:latin typeface="Arial Narrow" pitchFamily="34" charset="0"/>
              </a:rPr>
              <a:t>"the Shepherd and Guardian of [our] souls.“) </a:t>
            </a:r>
          </a:p>
          <a:p>
            <a:pPr marL="682625" lvl="1" indent="-225425">
              <a:buFont typeface="Arial" charset="0"/>
              <a:buChar char="•"/>
            </a:pPr>
            <a:r>
              <a:rPr lang="en-US" sz="3600" dirty="0" smtClean="0">
                <a:latin typeface="Arial Narrow" pitchFamily="34" charset="0"/>
              </a:rPr>
              <a:t>4x, </a:t>
            </a:r>
            <a:r>
              <a:rPr lang="en-US" sz="3600" i="1" dirty="0" err="1" smtClean="0">
                <a:latin typeface="Arial Narrow" pitchFamily="34" charset="0"/>
              </a:rPr>
              <a:t>episkopos</a:t>
            </a:r>
            <a:r>
              <a:rPr lang="en-US" sz="3600" dirty="0" smtClean="0">
                <a:latin typeface="Arial Narrow" pitchFamily="34" charset="0"/>
              </a:rPr>
              <a:t> have reference to </a:t>
            </a:r>
            <a:r>
              <a:rPr lang="en-US" sz="3600" b="1" dirty="0" smtClean="0">
                <a:solidFill>
                  <a:srgbClr val="002060"/>
                </a:solidFill>
                <a:latin typeface="Arial Narrow" pitchFamily="34" charset="0"/>
              </a:rPr>
              <a:t>Church Leaders</a:t>
            </a:r>
          </a:p>
          <a:p>
            <a:pPr marL="682625" lvl="1" indent="-225425"/>
            <a:endParaRPr lang="en-US" sz="1400" b="1" dirty="0" smtClean="0">
              <a:solidFill>
                <a:srgbClr val="002060"/>
              </a:solidFill>
              <a:latin typeface="Arial Narrow" pitchFamily="34" charset="0"/>
            </a:endParaRPr>
          </a:p>
          <a:p>
            <a:pPr marL="225425" lvl="1" indent="-225425">
              <a:buFont typeface="Arial" charset="0"/>
              <a:buChar char="•"/>
            </a:pPr>
            <a:r>
              <a:rPr lang="en-US" sz="3600" dirty="0" smtClean="0">
                <a:latin typeface="Arial Narrow" pitchFamily="34" charset="0"/>
              </a:rPr>
              <a:t>Specifically responsible for teaching (1 Tim.3:2), feeding, protecting, and generally nurturing the flock (Acts 20:28).</a:t>
            </a:r>
          </a:p>
        </p:txBody>
      </p:sp>
      <p:sp>
        <p:nvSpPr>
          <p:cNvPr id="5" name="Rectangle 4"/>
          <p:cNvSpPr/>
          <p:nvPr/>
        </p:nvSpPr>
        <p:spPr>
          <a:xfrm>
            <a:off x="0" y="5638800"/>
            <a:ext cx="9144000" cy="1219200"/>
          </a:xfrm>
          <a:prstGeom prst="rect">
            <a:avLst/>
          </a:prstGeom>
          <a:ln/>
        </p:spPr>
        <p:style>
          <a:lnRef idx="0">
            <a:schemeClr val="accent1"/>
          </a:lnRef>
          <a:fillRef idx="3">
            <a:schemeClr val="accent1"/>
          </a:fillRef>
          <a:effectRef idx="3">
            <a:schemeClr val="accent1"/>
          </a:effectRef>
          <a:fontRef idx="minor">
            <a:schemeClr val="lt1"/>
          </a:fontRef>
        </p:style>
        <p:txBody>
          <a:bodyPr rtlCol="0" anchor="t"/>
          <a:lstStyle/>
          <a:p>
            <a:pPr marL="225425" lvl="1" indent="-225425" algn="ctr">
              <a:buFont typeface="Arial" charset="0"/>
              <a:buChar char="•"/>
            </a:pPr>
            <a:r>
              <a:rPr lang="en-US" sz="3600" b="1" i="1" dirty="0" err="1" smtClean="0">
                <a:effectLst>
                  <a:outerShdw blurRad="38100" dist="38100" dir="2700000" algn="tl">
                    <a:srgbClr val="000000">
                      <a:alpha val="43137"/>
                    </a:srgbClr>
                  </a:outerShdw>
                </a:effectLst>
                <a:latin typeface="Arial Narrow" pitchFamily="34" charset="0"/>
              </a:rPr>
              <a:t>Episkopos</a:t>
            </a:r>
            <a:r>
              <a:rPr lang="en-US" sz="3600" b="1" dirty="0" smtClean="0">
                <a:effectLst>
                  <a:outerShdw blurRad="38100" dist="38100" dir="2700000" algn="tl">
                    <a:srgbClr val="000000">
                      <a:alpha val="43137"/>
                    </a:srgbClr>
                  </a:outerShdw>
                </a:effectLst>
                <a:latin typeface="Arial Narrow" pitchFamily="34" charset="0"/>
              </a:rPr>
              <a:t> emphasizes the function;         </a:t>
            </a:r>
          </a:p>
          <a:p>
            <a:pPr marL="225425" lvl="1" indent="-225425" algn="ctr"/>
            <a:r>
              <a:rPr lang="en-US" sz="3600" b="1" i="1" dirty="0" err="1" smtClean="0">
                <a:effectLst>
                  <a:outerShdw blurRad="38100" dist="38100" dir="2700000" algn="tl">
                    <a:srgbClr val="000000">
                      <a:alpha val="43137"/>
                    </a:srgbClr>
                  </a:outerShdw>
                </a:effectLst>
                <a:latin typeface="Arial Narrow" pitchFamily="34" charset="0"/>
              </a:rPr>
              <a:t>presbuteros</a:t>
            </a:r>
            <a:r>
              <a:rPr lang="en-US" sz="3600" b="1" dirty="0" smtClean="0">
                <a:effectLst>
                  <a:outerShdw blurRad="38100" dist="38100" dir="2700000" algn="tl">
                    <a:srgbClr val="000000">
                      <a:alpha val="43137"/>
                    </a:srgbClr>
                  </a:outerShdw>
                </a:effectLst>
                <a:latin typeface="Arial Narrow" pitchFamily="34" charset="0"/>
              </a:rPr>
              <a:t>, the character.</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152400"/>
            <a:ext cx="9144000" cy="762000"/>
          </a:xfrm>
          <a:prstGeom prst="rect">
            <a:avLst/>
          </a:prstGeom>
          <a:ln/>
        </p:spPr>
        <p:style>
          <a:lnRef idx="0">
            <a:schemeClr val="accent4"/>
          </a:lnRef>
          <a:fillRef idx="3">
            <a:schemeClr val="accent4"/>
          </a:fillRef>
          <a:effectRef idx="3">
            <a:schemeClr val="accent4"/>
          </a:effectRef>
          <a:fontRef idx="minor">
            <a:schemeClr val="lt1"/>
          </a:fontRef>
        </p:style>
        <p:txBody>
          <a:bodyPr rtlCol="0" anchor="t"/>
          <a:lstStyle/>
          <a:p>
            <a:pPr marL="225425" indent="-225425">
              <a:buFont typeface="Arial" charset="0"/>
              <a:buChar char="•"/>
            </a:pPr>
            <a:r>
              <a:rPr lang="en-US" sz="4400" b="1" i="1" dirty="0" smtClean="0">
                <a:ln w="18415" cmpd="sng">
                  <a:solidFill>
                    <a:srgbClr val="FFFF00"/>
                  </a:solidFill>
                  <a:prstDash val="solid"/>
                </a:ln>
                <a:solidFill>
                  <a:srgbClr val="FFFF00"/>
                </a:solidFill>
                <a:effectLst>
                  <a:outerShdw blurRad="63500" dir="3600000" algn="tl" rotWithShape="0">
                    <a:srgbClr val="000000">
                      <a:alpha val="70000"/>
                    </a:srgbClr>
                  </a:outerShdw>
                </a:effectLst>
                <a:latin typeface="Arial Narrow" pitchFamily="34" charset="0"/>
              </a:rPr>
              <a:t>POIMEN: </a:t>
            </a:r>
            <a:r>
              <a:rPr lang="en-US" sz="44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“Pastor” or “Shepherd”</a:t>
            </a:r>
            <a:endParaRPr lang="en-U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sp>
        <p:nvSpPr>
          <p:cNvPr id="3" name="Rectangle 2"/>
          <p:cNvSpPr/>
          <p:nvPr/>
        </p:nvSpPr>
        <p:spPr>
          <a:xfrm>
            <a:off x="0" y="914400"/>
            <a:ext cx="9144000" cy="23622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165100" indent="-165100">
              <a:buFont typeface="Arial" charset="0"/>
              <a:buChar char="•"/>
            </a:pPr>
            <a:r>
              <a:rPr lang="en-US" sz="2800" dirty="0" smtClean="0">
                <a:latin typeface="Arial Narrow" pitchFamily="34" charset="0"/>
              </a:rPr>
              <a:t>Eph. 4:11 is the only place in the KJV where it is translated "</a:t>
            </a:r>
            <a:r>
              <a:rPr lang="en-US" sz="2800" b="1" dirty="0" smtClean="0">
                <a:latin typeface="Arial Narrow" pitchFamily="34" charset="0"/>
              </a:rPr>
              <a:t>pastor”</a:t>
            </a:r>
          </a:p>
          <a:p>
            <a:pPr marL="165100" indent="-165100">
              <a:buFont typeface="Arial" charset="0"/>
              <a:buChar char="•"/>
            </a:pPr>
            <a:r>
              <a:rPr lang="en-US" sz="2800" dirty="0" smtClean="0">
                <a:latin typeface="Arial Narrow" pitchFamily="34" charset="0"/>
              </a:rPr>
              <a:t>Every other time it appears in the Greek texts, it is translated </a:t>
            </a:r>
            <a:r>
              <a:rPr lang="en-US" sz="2800" b="1" dirty="0" smtClean="0">
                <a:latin typeface="Arial Narrow" pitchFamily="34" charset="0"/>
              </a:rPr>
              <a:t>"shepherd" </a:t>
            </a:r>
            <a:r>
              <a:rPr lang="en-US" sz="2800" dirty="0" smtClean="0">
                <a:latin typeface="Arial Narrow" pitchFamily="34" charset="0"/>
              </a:rPr>
              <a:t>in the English version.</a:t>
            </a:r>
            <a:endParaRPr lang="en-US" sz="2800" b="1" dirty="0" smtClean="0">
              <a:solidFill>
                <a:srgbClr val="002060"/>
              </a:solidFill>
              <a:latin typeface="Arial Narrow" pitchFamily="34" charset="0"/>
            </a:endParaRPr>
          </a:p>
        </p:txBody>
      </p:sp>
      <p:sp>
        <p:nvSpPr>
          <p:cNvPr id="5" name="Rectangle 4"/>
          <p:cNvSpPr/>
          <p:nvPr/>
        </p:nvSpPr>
        <p:spPr>
          <a:xfrm>
            <a:off x="0" y="2438400"/>
            <a:ext cx="9144000" cy="609600"/>
          </a:xfrm>
          <a:prstGeom prst="rect">
            <a:avLst/>
          </a:prstGeom>
          <a:ln/>
        </p:spPr>
        <p:style>
          <a:lnRef idx="1">
            <a:schemeClr val="accent4"/>
          </a:lnRef>
          <a:fillRef idx="2">
            <a:schemeClr val="accent4"/>
          </a:fillRef>
          <a:effectRef idx="1">
            <a:schemeClr val="accent4"/>
          </a:effectRef>
          <a:fontRef idx="minor">
            <a:schemeClr val="dk1"/>
          </a:fontRef>
        </p:style>
        <p:txBody>
          <a:bodyPr rtlCol="0" anchor="t"/>
          <a:lstStyle/>
          <a:p>
            <a:pPr marL="225425" lvl="1" indent="-225425" algn="ctr"/>
            <a:r>
              <a:rPr lang="en-US" sz="2800" b="1" dirty="0" smtClean="0">
                <a:latin typeface="Arial Narrow" pitchFamily="34" charset="0"/>
              </a:rPr>
              <a:t>2 of 3 times it appears in the epistles, </a:t>
            </a:r>
            <a:r>
              <a:rPr lang="en-US" sz="2800" b="1" i="1" dirty="0" err="1" smtClean="0">
                <a:latin typeface="Arial Narrow" pitchFamily="34" charset="0"/>
              </a:rPr>
              <a:t>poimen</a:t>
            </a:r>
            <a:r>
              <a:rPr lang="en-US" sz="2800" b="1" dirty="0" smtClean="0">
                <a:latin typeface="Arial Narrow" pitchFamily="34" charset="0"/>
              </a:rPr>
              <a:t> refers to Christ</a:t>
            </a:r>
            <a:endParaRPr lang="en-US" sz="2800" b="1" dirty="0" smtClean="0">
              <a:effectLst>
                <a:outerShdw blurRad="38100" dist="38100" dir="2700000" algn="tl">
                  <a:srgbClr val="000000">
                    <a:alpha val="43137"/>
                  </a:srgbClr>
                </a:outerShdw>
              </a:effectLst>
              <a:latin typeface="Arial Narrow" pitchFamily="34" charset="0"/>
            </a:endParaRPr>
          </a:p>
        </p:txBody>
      </p:sp>
      <p:sp>
        <p:nvSpPr>
          <p:cNvPr id="6" name="Rectangle 5"/>
          <p:cNvSpPr/>
          <p:nvPr/>
        </p:nvSpPr>
        <p:spPr>
          <a:xfrm>
            <a:off x="0" y="3200400"/>
            <a:ext cx="9144000" cy="33528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622300" lvl="1" indent="-165100">
              <a:buFont typeface="Arial" charset="0"/>
              <a:buChar char="•"/>
            </a:pPr>
            <a:r>
              <a:rPr lang="en-US" sz="2800" b="1" dirty="0" smtClean="0">
                <a:latin typeface="Arial Narrow" pitchFamily="34" charset="0"/>
              </a:rPr>
              <a:t>Heb. 13:20-21</a:t>
            </a:r>
            <a:r>
              <a:rPr lang="en-US" sz="2800" dirty="0" smtClean="0">
                <a:latin typeface="Arial Narrow" pitchFamily="34" charset="0"/>
              </a:rPr>
              <a:t> </a:t>
            </a:r>
            <a:r>
              <a:rPr lang="en-US" sz="2800" i="1" dirty="0" smtClean="0">
                <a:solidFill>
                  <a:srgbClr val="C00000"/>
                </a:solidFill>
                <a:latin typeface="Arial Narrow" pitchFamily="34" charset="0"/>
              </a:rPr>
              <a:t>"Now the God of peace, who brought up from  the dead the great </a:t>
            </a:r>
            <a:r>
              <a:rPr lang="en-US" sz="2800" b="1" i="1" dirty="0" smtClean="0">
                <a:solidFill>
                  <a:schemeClr val="accent4">
                    <a:lumMod val="50000"/>
                  </a:schemeClr>
                </a:solidFill>
                <a:latin typeface="Arial Narrow" pitchFamily="34" charset="0"/>
              </a:rPr>
              <a:t>Shepherd [</a:t>
            </a:r>
            <a:r>
              <a:rPr lang="en-US" sz="2800" b="1" i="1" dirty="0" err="1" smtClean="0">
                <a:solidFill>
                  <a:schemeClr val="accent4">
                    <a:lumMod val="50000"/>
                  </a:schemeClr>
                </a:solidFill>
                <a:latin typeface="Arial Narrow" pitchFamily="34" charset="0"/>
              </a:rPr>
              <a:t>poimen</a:t>
            </a:r>
            <a:r>
              <a:rPr lang="en-US" sz="2800" b="1" i="1" dirty="0" smtClean="0">
                <a:solidFill>
                  <a:schemeClr val="accent4">
                    <a:lumMod val="50000"/>
                  </a:schemeClr>
                </a:solidFill>
                <a:latin typeface="Arial Narrow" pitchFamily="34" charset="0"/>
              </a:rPr>
              <a:t>] </a:t>
            </a:r>
            <a:r>
              <a:rPr lang="en-US" sz="2800" i="1" dirty="0" smtClean="0">
                <a:solidFill>
                  <a:srgbClr val="C00000"/>
                </a:solidFill>
                <a:latin typeface="Arial Narrow" pitchFamily="34" charset="0"/>
              </a:rPr>
              <a:t>of the sheep through    the blood of the eternal covenant, even Jesus our Lord,           equip you in every good thing to do His will."</a:t>
            </a:r>
            <a:r>
              <a:rPr lang="en-US" sz="2800" dirty="0" smtClean="0">
                <a:latin typeface="Arial Narrow" pitchFamily="34" charset="0"/>
              </a:rPr>
              <a:t> </a:t>
            </a:r>
          </a:p>
          <a:p>
            <a:pPr marL="622300" lvl="1" indent="-165100"/>
            <a:endParaRPr lang="en-US" sz="800" dirty="0" smtClean="0">
              <a:latin typeface="Arial Narrow" pitchFamily="34" charset="0"/>
            </a:endParaRPr>
          </a:p>
          <a:p>
            <a:pPr marL="622300" lvl="1" indent="-165100">
              <a:buFont typeface="Arial" charset="0"/>
              <a:buChar char="•"/>
            </a:pPr>
            <a:r>
              <a:rPr lang="en-US" sz="2800" b="1" dirty="0" smtClean="0">
                <a:latin typeface="Arial Narrow" pitchFamily="34" charset="0"/>
              </a:rPr>
              <a:t>1</a:t>
            </a:r>
            <a:r>
              <a:rPr lang="en-US" sz="2800" b="1" baseline="30000" dirty="0" smtClean="0">
                <a:latin typeface="Arial Narrow" pitchFamily="34" charset="0"/>
              </a:rPr>
              <a:t>st</a:t>
            </a:r>
            <a:r>
              <a:rPr lang="en-US" sz="2800" b="1" dirty="0" smtClean="0">
                <a:latin typeface="Arial Narrow" pitchFamily="34" charset="0"/>
              </a:rPr>
              <a:t> Peter 2:25</a:t>
            </a:r>
            <a:r>
              <a:rPr lang="en-US" sz="2800" dirty="0" smtClean="0">
                <a:latin typeface="Arial Narrow" pitchFamily="34" charset="0"/>
              </a:rPr>
              <a:t> </a:t>
            </a:r>
            <a:r>
              <a:rPr lang="en-US" sz="2800" i="1" dirty="0" smtClean="0">
                <a:solidFill>
                  <a:srgbClr val="C00000"/>
                </a:solidFill>
                <a:latin typeface="Arial Narrow" pitchFamily="34" charset="0"/>
              </a:rPr>
              <a:t>"For you were continually straying like sheep,   but now you have returned to the </a:t>
            </a:r>
            <a:r>
              <a:rPr lang="en-US" sz="2800" b="1" i="1" dirty="0" smtClean="0">
                <a:solidFill>
                  <a:schemeClr val="accent4">
                    <a:lumMod val="50000"/>
                  </a:schemeClr>
                </a:solidFill>
                <a:latin typeface="Arial Narrow" pitchFamily="34" charset="0"/>
              </a:rPr>
              <a:t>Shepherd [</a:t>
            </a:r>
            <a:r>
              <a:rPr lang="en-US" sz="2800" b="1" i="1" dirty="0" err="1" smtClean="0">
                <a:solidFill>
                  <a:schemeClr val="accent4">
                    <a:lumMod val="50000"/>
                  </a:schemeClr>
                </a:solidFill>
                <a:latin typeface="Arial Narrow" pitchFamily="34" charset="0"/>
              </a:rPr>
              <a:t>poimen</a:t>
            </a:r>
            <a:r>
              <a:rPr lang="en-US" sz="2800" b="1" i="1" dirty="0" smtClean="0">
                <a:solidFill>
                  <a:schemeClr val="accent4">
                    <a:lumMod val="50000"/>
                  </a:schemeClr>
                </a:solidFill>
                <a:latin typeface="Arial Narrow" pitchFamily="34" charset="0"/>
              </a:rPr>
              <a:t>] </a:t>
            </a:r>
            <a:r>
              <a:rPr lang="en-US" sz="2800" i="1" dirty="0" smtClean="0">
                <a:solidFill>
                  <a:srgbClr val="C00000"/>
                </a:solidFill>
                <a:latin typeface="Arial Narrow" pitchFamily="34" charset="0"/>
              </a:rPr>
              <a:t>and Guardian [</a:t>
            </a:r>
            <a:r>
              <a:rPr lang="en-US" sz="2800" i="1" dirty="0" err="1" smtClean="0">
                <a:solidFill>
                  <a:srgbClr val="C00000"/>
                </a:solidFill>
                <a:latin typeface="Arial Narrow" pitchFamily="34" charset="0"/>
              </a:rPr>
              <a:t>episkopos</a:t>
            </a:r>
            <a:r>
              <a:rPr lang="en-US" sz="2800" i="1" dirty="0" smtClean="0">
                <a:solidFill>
                  <a:srgbClr val="C00000"/>
                </a:solidFill>
                <a:latin typeface="Arial Narrow" pitchFamily="34" charset="0"/>
              </a:rPr>
              <a:t>] of your souls.“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62" name="Picture 2" descr="http://www.breadwig.com/wp-content/uploads/2011/12/shepherds-christmas-cartoon-santa-xmas-funny-silly-breadwig.com_.jpg"/>
          <p:cNvPicPr>
            <a:picLocks noChangeAspect="1" noChangeArrowheads="1"/>
          </p:cNvPicPr>
          <p:nvPr/>
        </p:nvPicPr>
        <p:blipFill>
          <a:blip r:embed="rId2" cstate="print"/>
          <a:srcRect/>
          <a:stretch>
            <a:fillRect/>
          </a:stretch>
        </p:blipFill>
        <p:spPr bwMode="auto">
          <a:xfrm>
            <a:off x="5105400" y="0"/>
            <a:ext cx="3810000" cy="2781299"/>
          </a:xfrm>
          <a:prstGeom prst="rect">
            <a:avLst/>
          </a:prstGeom>
          <a:noFill/>
        </p:spPr>
      </p:pic>
      <p:sp>
        <p:nvSpPr>
          <p:cNvPr id="4" name="Rectangle 3"/>
          <p:cNvSpPr/>
          <p:nvPr/>
        </p:nvSpPr>
        <p:spPr>
          <a:xfrm>
            <a:off x="0" y="0"/>
            <a:ext cx="4953000" cy="2667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165100" indent="-165100">
              <a:buFont typeface="Arial" charset="0"/>
              <a:buChar char="•"/>
            </a:pPr>
            <a:r>
              <a:rPr lang="en-US" sz="3200" b="1" i="1" dirty="0" err="1" smtClean="0">
                <a:solidFill>
                  <a:srgbClr val="C00000"/>
                </a:solidFill>
                <a:latin typeface="Arial Narrow" pitchFamily="34" charset="0"/>
              </a:rPr>
              <a:t>Poimen</a:t>
            </a:r>
            <a:r>
              <a:rPr lang="en-US" sz="3200" b="1" i="1" dirty="0" smtClean="0">
                <a:solidFill>
                  <a:srgbClr val="C00000"/>
                </a:solidFill>
                <a:latin typeface="Arial Narrow" pitchFamily="34" charset="0"/>
              </a:rPr>
              <a:t> </a:t>
            </a:r>
            <a:r>
              <a:rPr lang="en-US" sz="3200" b="1" dirty="0" smtClean="0">
                <a:solidFill>
                  <a:srgbClr val="C00000"/>
                </a:solidFill>
                <a:latin typeface="Arial Narrow" pitchFamily="34" charset="0"/>
              </a:rPr>
              <a:t> </a:t>
            </a:r>
            <a:r>
              <a:rPr lang="en-US" sz="3200" dirty="0" smtClean="0">
                <a:latin typeface="Arial Narrow" pitchFamily="34" charset="0"/>
              </a:rPr>
              <a:t>emphasizes the pastoral role of caring, feeding, shepherding. To be qualified as a pastor, a man must have a shepherd's caring heart..</a:t>
            </a:r>
            <a:endParaRPr lang="en-US" sz="3200" b="1" dirty="0" smtClean="0">
              <a:latin typeface="Arial Narrow" pitchFamily="34" charset="0"/>
            </a:endParaRPr>
          </a:p>
        </p:txBody>
      </p:sp>
      <p:sp>
        <p:nvSpPr>
          <p:cNvPr id="3" name="Rectangle 2"/>
          <p:cNvSpPr/>
          <p:nvPr/>
        </p:nvSpPr>
        <p:spPr>
          <a:xfrm>
            <a:off x="3810000" y="2895600"/>
            <a:ext cx="5257800" cy="36576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165100" indent="-165100">
              <a:buFont typeface="Arial" charset="0"/>
              <a:buChar char="•"/>
            </a:pPr>
            <a:r>
              <a:rPr lang="en-US" sz="3200" dirty="0" smtClean="0">
                <a:latin typeface="Arial Narrow" pitchFamily="34" charset="0"/>
              </a:rPr>
              <a:t>In </a:t>
            </a:r>
            <a:r>
              <a:rPr lang="en-US" sz="3200" b="1" dirty="0" smtClean="0">
                <a:latin typeface="Arial Narrow" pitchFamily="34" charset="0"/>
              </a:rPr>
              <a:t>Eph. 4:11, </a:t>
            </a:r>
            <a:r>
              <a:rPr lang="en-US" sz="3200" dirty="0" smtClean="0">
                <a:solidFill>
                  <a:srgbClr val="C00000"/>
                </a:solidFill>
                <a:latin typeface="Arial Narrow" pitchFamily="34" charset="0"/>
              </a:rPr>
              <a:t>pastor </a:t>
            </a:r>
            <a:r>
              <a:rPr lang="en-US" sz="3200" b="1" i="1" dirty="0" smtClean="0">
                <a:solidFill>
                  <a:srgbClr val="C00000"/>
                </a:solidFill>
                <a:latin typeface="Arial Narrow" pitchFamily="34" charset="0"/>
              </a:rPr>
              <a:t>[</a:t>
            </a:r>
            <a:r>
              <a:rPr lang="en-US" sz="3200" b="1" i="1" dirty="0" err="1" smtClean="0">
                <a:solidFill>
                  <a:srgbClr val="C00000"/>
                </a:solidFill>
                <a:latin typeface="Arial Narrow" pitchFamily="34" charset="0"/>
              </a:rPr>
              <a:t>poimen</a:t>
            </a:r>
            <a:r>
              <a:rPr lang="en-US" sz="3200" b="1" i="1" dirty="0" smtClean="0">
                <a:solidFill>
                  <a:srgbClr val="C00000"/>
                </a:solidFill>
                <a:latin typeface="Arial Narrow" pitchFamily="34" charset="0"/>
              </a:rPr>
              <a:t>] </a:t>
            </a:r>
            <a:r>
              <a:rPr lang="en-US" sz="3200" dirty="0" smtClean="0">
                <a:latin typeface="Arial Narrow" pitchFamily="34" charset="0"/>
              </a:rPr>
              <a:t>is used with </a:t>
            </a:r>
            <a:r>
              <a:rPr lang="en-US" sz="3200" i="1" dirty="0" smtClean="0">
                <a:solidFill>
                  <a:srgbClr val="C00000"/>
                </a:solidFill>
                <a:latin typeface="Arial Narrow" pitchFamily="34" charset="0"/>
              </a:rPr>
              <a:t>teacher</a:t>
            </a:r>
            <a:r>
              <a:rPr lang="en-US" sz="3200" dirty="0" smtClean="0">
                <a:latin typeface="Arial Narrow" pitchFamily="34" charset="0"/>
              </a:rPr>
              <a:t> </a:t>
            </a:r>
            <a:r>
              <a:rPr lang="en-US" sz="3200" b="1" i="1" dirty="0" smtClean="0">
                <a:solidFill>
                  <a:srgbClr val="C00000"/>
                </a:solidFill>
                <a:latin typeface="Arial Narrow" pitchFamily="34" charset="0"/>
              </a:rPr>
              <a:t>[</a:t>
            </a:r>
            <a:r>
              <a:rPr lang="en-US" sz="3200" b="1" i="1" dirty="0" err="1" smtClean="0">
                <a:solidFill>
                  <a:srgbClr val="C00000"/>
                </a:solidFill>
              </a:rPr>
              <a:t>didaskalos</a:t>
            </a:r>
            <a:r>
              <a:rPr lang="en-US" sz="3200" b="1" i="1" dirty="0" smtClean="0">
                <a:solidFill>
                  <a:srgbClr val="C00000"/>
                </a:solidFill>
              </a:rPr>
              <a:t>]</a:t>
            </a:r>
            <a:endParaRPr lang="en-US" sz="3200" b="1" i="1" dirty="0" smtClean="0">
              <a:solidFill>
                <a:srgbClr val="C00000"/>
              </a:solidFill>
              <a:latin typeface="Arial Narrow" pitchFamily="34" charset="0"/>
            </a:endParaRPr>
          </a:p>
          <a:p>
            <a:pPr marL="165100" indent="-165100">
              <a:buFont typeface="Arial" charset="0"/>
              <a:buChar char="•"/>
            </a:pPr>
            <a:r>
              <a:rPr lang="en-US" sz="3200" dirty="0" smtClean="0">
                <a:latin typeface="Arial Narrow" pitchFamily="34" charset="0"/>
              </a:rPr>
              <a:t>The Greek construction there indicates that the two terms go together-- </a:t>
            </a:r>
            <a:r>
              <a:rPr lang="en-US" sz="3200" b="1" dirty="0" smtClean="0">
                <a:latin typeface="Arial Narrow" pitchFamily="34" charset="0"/>
              </a:rPr>
              <a:t>("pastor-teacher").  </a:t>
            </a:r>
          </a:p>
          <a:p>
            <a:pPr marL="165100" indent="-165100">
              <a:buFont typeface="Arial" charset="0"/>
              <a:buChar char="•"/>
            </a:pPr>
            <a:r>
              <a:rPr lang="en-US" sz="3200" dirty="0" smtClean="0">
                <a:latin typeface="Arial Narrow" pitchFamily="34" charset="0"/>
              </a:rPr>
              <a:t>The emphasis is on the pastor's ministry of teaching.</a:t>
            </a:r>
            <a:endParaRPr lang="en-US" sz="3200" b="1" dirty="0" smtClean="0">
              <a:latin typeface="Arial Narrow" pitchFamily="34" charset="0"/>
            </a:endParaRPr>
          </a:p>
        </p:txBody>
      </p:sp>
      <p:sp>
        <p:nvSpPr>
          <p:cNvPr id="6" name="Rectangle 5"/>
          <p:cNvSpPr/>
          <p:nvPr/>
        </p:nvSpPr>
        <p:spPr>
          <a:xfrm>
            <a:off x="609600" y="6400800"/>
            <a:ext cx="30480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66" name="Picture 6" descr="http://media-cache-ak0.pinimg.com/236x/7d/99/fe/7d99fe3de8aca6a346abcbb407e75b17.jpg"/>
          <p:cNvPicPr>
            <a:picLocks noChangeAspect="1" noChangeArrowheads="1"/>
          </p:cNvPicPr>
          <p:nvPr/>
        </p:nvPicPr>
        <p:blipFill>
          <a:blip r:embed="rId3" cstate="print"/>
          <a:srcRect/>
          <a:stretch>
            <a:fillRect/>
          </a:stretch>
        </p:blipFill>
        <p:spPr bwMode="auto">
          <a:xfrm flipH="1">
            <a:off x="304800" y="2743200"/>
            <a:ext cx="3490232" cy="3886201"/>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0052" name="Picture 4" descr="http://larrydixon.files.wordpress.com/2012/07/illustation-preacher-copy.jpg"/>
          <p:cNvPicPr>
            <a:picLocks noChangeAspect="1" noChangeArrowheads="1"/>
          </p:cNvPicPr>
          <p:nvPr/>
        </p:nvPicPr>
        <p:blipFill>
          <a:blip r:embed="rId2" cstate="print"/>
          <a:srcRect/>
          <a:stretch>
            <a:fillRect/>
          </a:stretch>
        </p:blipFill>
        <p:spPr bwMode="auto">
          <a:xfrm flipH="1">
            <a:off x="5562600" y="228600"/>
            <a:ext cx="3657600" cy="6962776"/>
          </a:xfrm>
          <a:prstGeom prst="rect">
            <a:avLst/>
          </a:prstGeom>
          <a:ln>
            <a:noFill/>
          </a:ln>
          <a:effectLst>
            <a:softEdge rad="112500"/>
          </a:effectLst>
        </p:spPr>
      </p:pic>
      <p:sp>
        <p:nvSpPr>
          <p:cNvPr id="5" name="Rectangle 4"/>
          <p:cNvSpPr/>
          <p:nvPr/>
        </p:nvSpPr>
        <p:spPr>
          <a:xfrm>
            <a:off x="4953000" y="5943600"/>
            <a:ext cx="41910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5638800" cy="68580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ctr"/>
          <a:lstStyle/>
          <a:p>
            <a:pPr marL="1079500" lvl="2" indent="-165100">
              <a:buFont typeface="Arial" charset="0"/>
              <a:buChar char="•"/>
            </a:pPr>
            <a:r>
              <a:rPr lang="en-US" sz="3600" dirty="0" smtClean="0">
                <a:latin typeface="Arial Narrow" pitchFamily="34" charset="0"/>
              </a:rPr>
              <a:t>All 3 terms are used of the 	same church leaders, and 	all 3 identify those who feed &amp; lead the church, but each has a unique emphasis.</a:t>
            </a:r>
          </a:p>
          <a:p>
            <a:pPr marL="1079500" lvl="2" indent="-165100"/>
            <a:endParaRPr lang="en-US" sz="3600" dirty="0" smtClean="0">
              <a:latin typeface="Arial Narrow" pitchFamily="34" charset="0"/>
            </a:endParaRPr>
          </a:p>
          <a:p>
            <a:pPr marL="165100" indent="-165100">
              <a:buFont typeface="Arial" charset="0"/>
              <a:buChar char="•"/>
            </a:pPr>
            <a:r>
              <a:rPr lang="en-US" sz="3600" b="1" dirty="0" smtClean="0">
                <a:solidFill>
                  <a:srgbClr val="C00000"/>
                </a:solidFill>
                <a:latin typeface="Arial Narrow" pitchFamily="34" charset="0"/>
              </a:rPr>
              <a:t>ELDER</a:t>
            </a:r>
            <a:r>
              <a:rPr lang="en-US" sz="3600" b="1" dirty="0" smtClean="0">
                <a:latin typeface="Arial Narrow" pitchFamily="34" charset="0"/>
              </a:rPr>
              <a:t> 	= WHO THE MAN IS.</a:t>
            </a:r>
          </a:p>
          <a:p>
            <a:pPr marL="165100" indent="-165100">
              <a:buFont typeface="Arial" charset="0"/>
              <a:buChar char="•"/>
            </a:pPr>
            <a:r>
              <a:rPr lang="en-US" sz="3600" b="1" dirty="0" smtClean="0">
                <a:solidFill>
                  <a:srgbClr val="002060"/>
                </a:solidFill>
                <a:latin typeface="Arial Narrow" pitchFamily="34" charset="0"/>
              </a:rPr>
              <a:t>BISHOP</a:t>
            </a:r>
            <a:r>
              <a:rPr lang="en-US" sz="3600" b="1" dirty="0" smtClean="0">
                <a:latin typeface="Arial Narrow" pitchFamily="34" charset="0"/>
              </a:rPr>
              <a:t> 	= WHAT HE DOES. </a:t>
            </a:r>
          </a:p>
          <a:p>
            <a:pPr marL="165100" indent="-165100">
              <a:buFont typeface="Arial" charset="0"/>
              <a:buChar char="•"/>
            </a:pPr>
            <a:r>
              <a:rPr lang="en-US" sz="3600" b="1" dirty="0" smtClean="0">
                <a:solidFill>
                  <a:srgbClr val="7030A0"/>
                </a:solidFill>
                <a:latin typeface="Arial Narrow" pitchFamily="34" charset="0"/>
              </a:rPr>
              <a:t>PASTOR</a:t>
            </a:r>
            <a:r>
              <a:rPr lang="en-US" sz="3600" b="1" dirty="0" smtClean="0">
                <a:latin typeface="Arial Narrow" pitchFamily="34" charset="0"/>
              </a:rPr>
              <a:t> 	= HOW HE LEADS.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0" y="2057400"/>
            <a:ext cx="9144000" cy="685800"/>
          </a:xfrm>
          <a:prstGeom prst="rect">
            <a:avLst/>
          </a:prstGeom>
          <a:ln/>
        </p:spPr>
        <p:style>
          <a:lnRef idx="1">
            <a:schemeClr val="accent2"/>
          </a:lnRef>
          <a:fillRef idx="2">
            <a:schemeClr val="accent2"/>
          </a:fillRef>
          <a:effectRef idx="1">
            <a:schemeClr val="accent2"/>
          </a:effectRef>
          <a:fontRef idx="minor">
            <a:schemeClr val="dk1"/>
          </a:fontRef>
        </p:style>
        <p:txBody>
          <a:bodyPr rtlCol="0" anchor="t"/>
          <a:lstStyle/>
          <a:p>
            <a:pPr marL="225425" indent="-225425" algn="ctr"/>
            <a:r>
              <a:rPr lang="en-US" sz="3600" b="1" dirty="0" smtClean="0">
                <a:latin typeface="Arial Narrow" pitchFamily="34" charset="0"/>
              </a:rPr>
              <a:t>Bishops and pastors are not distinct from elders </a:t>
            </a:r>
          </a:p>
        </p:txBody>
      </p:sp>
      <p:sp>
        <p:nvSpPr>
          <p:cNvPr id="3" name="Rectangle 2"/>
          <p:cNvSpPr/>
          <p:nvPr/>
        </p:nvSpPr>
        <p:spPr>
          <a:xfrm>
            <a:off x="3048000" y="152400"/>
            <a:ext cx="2895600" cy="1752600"/>
          </a:xfrm>
          <a:prstGeom prst="rect">
            <a:avLst/>
          </a:prstGeom>
          <a:ln w="5715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i="1" dirty="0" err="1" smtClean="0">
                <a:solidFill>
                  <a:schemeClr val="tx1"/>
                </a:solidFill>
                <a:latin typeface="Arial Narrow" pitchFamily="34" charset="0"/>
              </a:rPr>
              <a:t>Episkopos</a:t>
            </a:r>
            <a:r>
              <a:rPr lang="en-US" sz="4000" i="1" dirty="0" smtClean="0">
                <a:solidFill>
                  <a:schemeClr val="tx1"/>
                </a:solidFill>
                <a:latin typeface="Arial Narrow" pitchFamily="34" charset="0"/>
              </a:rPr>
              <a:t>:</a:t>
            </a:r>
          </a:p>
          <a:p>
            <a:pPr algn="ctr"/>
            <a:r>
              <a:rPr lang="en-US" sz="4000" i="1" dirty="0" smtClean="0">
                <a:solidFill>
                  <a:schemeClr val="tx1"/>
                </a:solidFill>
                <a:latin typeface="Arial Black" pitchFamily="34" charset="0"/>
              </a:rPr>
              <a:t>BISHOP</a:t>
            </a:r>
            <a:endParaRPr lang="en-US" sz="4000" dirty="0">
              <a:solidFill>
                <a:schemeClr val="tx1"/>
              </a:solidFill>
              <a:latin typeface="Arial Black" pitchFamily="34" charset="0"/>
            </a:endParaRPr>
          </a:p>
        </p:txBody>
      </p:sp>
      <p:sp>
        <p:nvSpPr>
          <p:cNvPr id="5" name="Rectangle 4"/>
          <p:cNvSpPr/>
          <p:nvPr/>
        </p:nvSpPr>
        <p:spPr>
          <a:xfrm>
            <a:off x="6096000" y="152400"/>
            <a:ext cx="2819400" cy="1752600"/>
          </a:xfrm>
          <a:prstGeom prst="rect">
            <a:avLst/>
          </a:prstGeom>
          <a:ln w="5715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i="1" dirty="0" err="1" smtClean="0">
                <a:solidFill>
                  <a:schemeClr val="tx1"/>
                </a:solidFill>
                <a:latin typeface="Arial Narrow" pitchFamily="34" charset="0"/>
              </a:rPr>
              <a:t>Poimen</a:t>
            </a:r>
            <a:r>
              <a:rPr lang="en-US" sz="4000" i="1" dirty="0" smtClean="0">
                <a:solidFill>
                  <a:schemeClr val="tx1"/>
                </a:solidFill>
                <a:latin typeface="Arial Narrow" pitchFamily="34" charset="0"/>
              </a:rPr>
              <a:t>:</a:t>
            </a:r>
          </a:p>
          <a:p>
            <a:pPr algn="ctr"/>
            <a:r>
              <a:rPr lang="en-US" sz="4000" i="1" dirty="0" smtClean="0">
                <a:solidFill>
                  <a:schemeClr val="tx1"/>
                </a:solidFill>
                <a:latin typeface="Arial Black" pitchFamily="34" charset="0"/>
              </a:rPr>
              <a:t>PASTOR</a:t>
            </a:r>
            <a:endParaRPr lang="en-US" sz="4000" dirty="0">
              <a:solidFill>
                <a:schemeClr val="tx1"/>
              </a:solidFill>
              <a:latin typeface="Arial Black" pitchFamily="34" charset="0"/>
            </a:endParaRPr>
          </a:p>
        </p:txBody>
      </p:sp>
      <p:sp>
        <p:nvSpPr>
          <p:cNvPr id="6" name="Rectangle 5"/>
          <p:cNvSpPr/>
          <p:nvPr/>
        </p:nvSpPr>
        <p:spPr>
          <a:xfrm>
            <a:off x="228600" y="2895600"/>
            <a:ext cx="3048000" cy="3657600"/>
          </a:xfrm>
          <a:prstGeom prst="rect">
            <a:avLst/>
          </a:prstGeom>
          <a:solidFill>
            <a:schemeClr val="tx1"/>
          </a:solidFill>
          <a:ln>
            <a:no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lgn="ctr"/>
            <a:r>
              <a:rPr lang="en-US" sz="3600" dirty="0" smtClean="0">
                <a:solidFill>
                  <a:schemeClr val="bg1"/>
                </a:solidFill>
                <a:latin typeface="Arial Narrow" pitchFamily="34" charset="0"/>
              </a:rPr>
              <a:t>All three terms </a:t>
            </a:r>
            <a:r>
              <a:rPr lang="en-US" sz="3600" b="1" dirty="0" smtClean="0">
                <a:solidFill>
                  <a:schemeClr val="bg1"/>
                </a:solidFill>
                <a:latin typeface="Arial Narrow" pitchFamily="34" charset="0"/>
              </a:rPr>
              <a:t>(</a:t>
            </a:r>
            <a:r>
              <a:rPr lang="en-US" sz="3600" b="1" i="1" dirty="0" err="1" smtClean="0">
                <a:solidFill>
                  <a:schemeClr val="bg1"/>
                </a:solidFill>
                <a:latin typeface="Arial Narrow" pitchFamily="34" charset="0"/>
              </a:rPr>
              <a:t>presbuteros</a:t>
            </a:r>
            <a:r>
              <a:rPr lang="en-US" sz="3600" b="1" i="1" dirty="0" smtClean="0">
                <a:solidFill>
                  <a:schemeClr val="bg1"/>
                </a:solidFill>
                <a:latin typeface="Arial Narrow" pitchFamily="34" charset="0"/>
              </a:rPr>
              <a:t>, </a:t>
            </a:r>
            <a:r>
              <a:rPr lang="en-US" sz="3600" b="1" i="1" dirty="0" err="1" smtClean="0">
                <a:solidFill>
                  <a:schemeClr val="bg1"/>
                </a:solidFill>
                <a:latin typeface="Arial Narrow" pitchFamily="34" charset="0"/>
              </a:rPr>
              <a:t>episkopos</a:t>
            </a:r>
            <a:r>
              <a:rPr lang="en-US" sz="3600" b="1" i="1" dirty="0" smtClean="0">
                <a:solidFill>
                  <a:schemeClr val="bg1"/>
                </a:solidFill>
                <a:latin typeface="Arial Narrow" pitchFamily="34" charset="0"/>
              </a:rPr>
              <a:t>, </a:t>
            </a:r>
            <a:r>
              <a:rPr lang="en-US" sz="3600" b="1" i="1" dirty="0" err="1" smtClean="0">
                <a:solidFill>
                  <a:schemeClr val="bg1"/>
                </a:solidFill>
                <a:latin typeface="Arial Narrow" pitchFamily="34" charset="0"/>
              </a:rPr>
              <a:t>poimen</a:t>
            </a:r>
            <a:r>
              <a:rPr lang="en-US" sz="3600" b="1" i="1" dirty="0" smtClean="0">
                <a:solidFill>
                  <a:schemeClr val="bg1"/>
                </a:solidFill>
                <a:latin typeface="Arial Narrow" pitchFamily="34" charset="0"/>
              </a:rPr>
              <a:t>)</a:t>
            </a:r>
            <a:r>
              <a:rPr lang="en-US" sz="3600" b="1" dirty="0" smtClean="0">
                <a:solidFill>
                  <a:schemeClr val="bg1"/>
                </a:solidFill>
              </a:rPr>
              <a:t>    </a:t>
            </a:r>
            <a:r>
              <a:rPr lang="en-US" sz="3600" dirty="0" smtClean="0">
                <a:solidFill>
                  <a:schemeClr val="bg1"/>
                </a:solidFill>
                <a:latin typeface="Arial Narrow" pitchFamily="34" charset="0"/>
              </a:rPr>
              <a:t>refer to the same office.</a:t>
            </a:r>
          </a:p>
        </p:txBody>
      </p:sp>
      <p:sp>
        <p:nvSpPr>
          <p:cNvPr id="7" name="Rectangle 6"/>
          <p:cNvSpPr/>
          <p:nvPr/>
        </p:nvSpPr>
        <p:spPr>
          <a:xfrm>
            <a:off x="3505200" y="2895600"/>
            <a:ext cx="5257800" cy="3657600"/>
          </a:xfrm>
          <a:prstGeom prst="rect">
            <a:avLst/>
          </a:prstGeom>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en-US" sz="3200" dirty="0" smtClean="0">
                <a:latin typeface="Arial Narrow" pitchFamily="34" charset="0"/>
              </a:rPr>
              <a:t>The qualifications for a bishop, (1 Tim. 3:1-7) and those for an elder (Titus 1:6-9) are unmistakably parallel.</a:t>
            </a:r>
          </a:p>
          <a:p>
            <a:pPr marL="225425" indent="-225425">
              <a:buFont typeface="Arial" charset="0"/>
              <a:buChar char="•"/>
            </a:pPr>
            <a:r>
              <a:rPr lang="en-US" sz="3200" dirty="0" smtClean="0">
                <a:latin typeface="Arial Narrow" pitchFamily="34" charset="0"/>
              </a:rPr>
              <a:t> In Titus, Paul uses both terms to refer to the same man (1:5, 7)</a:t>
            </a:r>
          </a:p>
        </p:txBody>
      </p:sp>
      <p:sp>
        <p:nvSpPr>
          <p:cNvPr id="8" name="Rectangle 7"/>
          <p:cNvSpPr/>
          <p:nvPr/>
        </p:nvSpPr>
        <p:spPr>
          <a:xfrm>
            <a:off x="76200" y="152400"/>
            <a:ext cx="2819400" cy="1752600"/>
          </a:xfrm>
          <a:prstGeom prst="rect">
            <a:avLst/>
          </a:prstGeom>
          <a:ln w="5715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4000" i="1" dirty="0" err="1" smtClean="0">
                <a:solidFill>
                  <a:schemeClr val="tx1"/>
                </a:solidFill>
                <a:latin typeface="Arial Narrow" pitchFamily="34" charset="0"/>
              </a:rPr>
              <a:t>Presbuteros</a:t>
            </a:r>
            <a:r>
              <a:rPr lang="en-US" sz="4000" i="1" dirty="0" smtClean="0">
                <a:solidFill>
                  <a:schemeClr val="tx1"/>
                </a:solidFill>
                <a:latin typeface="Arial Narrow" pitchFamily="34" charset="0"/>
              </a:rPr>
              <a:t>: </a:t>
            </a:r>
            <a:r>
              <a:rPr lang="en-US" sz="4000" i="1" dirty="0" smtClean="0">
                <a:solidFill>
                  <a:schemeClr val="tx1"/>
                </a:solidFill>
                <a:latin typeface="Arial Black" pitchFamily="34" charset="0"/>
              </a:rPr>
              <a:t>ELDER</a:t>
            </a:r>
            <a:endParaRPr lang="en-US" sz="4000" dirty="0">
              <a:solidFill>
                <a:schemeClr val="tx1"/>
              </a:solidFill>
              <a:latin typeface="Arial Black"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2209800" y="1828800"/>
            <a:ext cx="685800" cy="4876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1143000" y="1828800"/>
            <a:ext cx="685800" cy="4876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p:cNvSpPr/>
          <p:nvPr/>
        </p:nvSpPr>
        <p:spPr>
          <a:xfrm>
            <a:off x="76200" y="1828800"/>
            <a:ext cx="685800" cy="48768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p:cNvSpPr/>
          <p:nvPr/>
        </p:nvSpPr>
        <p:spPr>
          <a:xfrm>
            <a:off x="0" y="0"/>
            <a:ext cx="9144000" cy="12954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en-US" sz="3200" dirty="0" smtClean="0">
                <a:latin typeface="Arial Narrow" pitchFamily="34" charset="0"/>
              </a:rPr>
              <a:t>1</a:t>
            </a:r>
            <a:r>
              <a:rPr lang="en-US" sz="3200" baseline="30000" dirty="0" smtClean="0">
                <a:latin typeface="Arial Narrow" pitchFamily="34" charset="0"/>
              </a:rPr>
              <a:t>st</a:t>
            </a:r>
            <a:r>
              <a:rPr lang="en-US" sz="3200" dirty="0" smtClean="0">
                <a:latin typeface="Arial Narrow" pitchFamily="34" charset="0"/>
              </a:rPr>
              <a:t> Peter 5:1-2 brings all three terms together. </a:t>
            </a:r>
          </a:p>
          <a:p>
            <a:pPr marL="225425" indent="-225425">
              <a:buFont typeface="Arial" charset="0"/>
              <a:buChar char="•"/>
            </a:pPr>
            <a:r>
              <a:rPr lang="en-US" sz="3200" dirty="0" smtClean="0">
                <a:latin typeface="Arial Narrow" pitchFamily="34" charset="0"/>
              </a:rPr>
              <a:t>Peter instructs </a:t>
            </a:r>
            <a:r>
              <a:rPr lang="en-US" sz="3200" u="sng" dirty="0" smtClean="0">
                <a:latin typeface="Arial Narrow" pitchFamily="34" charset="0"/>
              </a:rPr>
              <a:t>elders</a:t>
            </a:r>
            <a:r>
              <a:rPr lang="en-US" sz="3200" dirty="0" smtClean="0">
                <a:latin typeface="Arial Narrow" pitchFamily="34" charset="0"/>
              </a:rPr>
              <a:t> to be good </a:t>
            </a:r>
            <a:r>
              <a:rPr lang="en-US" sz="3200" u="sng" dirty="0" smtClean="0">
                <a:latin typeface="Arial Narrow" pitchFamily="34" charset="0"/>
              </a:rPr>
              <a:t>bishops</a:t>
            </a:r>
            <a:r>
              <a:rPr lang="en-US" sz="3200" dirty="0" smtClean="0">
                <a:latin typeface="Arial Narrow" pitchFamily="34" charset="0"/>
              </a:rPr>
              <a:t> as they </a:t>
            </a:r>
            <a:r>
              <a:rPr lang="en-US" sz="3200" u="sng" dirty="0" smtClean="0">
                <a:latin typeface="Arial Narrow" pitchFamily="34" charset="0"/>
              </a:rPr>
              <a:t>pastor:</a:t>
            </a:r>
            <a:endParaRPr lang="en-US" sz="3200" dirty="0" smtClean="0">
              <a:latin typeface="Arial Narrow" pitchFamily="34" charset="0"/>
            </a:endParaRPr>
          </a:p>
        </p:txBody>
      </p:sp>
      <p:sp>
        <p:nvSpPr>
          <p:cNvPr id="3" name="Rectangle 2"/>
          <p:cNvSpPr/>
          <p:nvPr/>
        </p:nvSpPr>
        <p:spPr>
          <a:xfrm>
            <a:off x="3581400" y="1219200"/>
            <a:ext cx="5334000" cy="54102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algn="ctr"/>
            <a:r>
              <a:rPr lang="en-US" sz="3200" b="1" i="1" dirty="0" smtClean="0">
                <a:solidFill>
                  <a:srgbClr val="C00000"/>
                </a:solidFill>
                <a:latin typeface="Arial Narrow" pitchFamily="34" charset="0"/>
              </a:rPr>
              <a:t>"Therefore, I exhort the elders </a:t>
            </a:r>
            <a:r>
              <a:rPr lang="en-US" sz="3200" b="1" i="1" dirty="0" smtClean="0">
                <a:solidFill>
                  <a:srgbClr val="002060"/>
                </a:solidFill>
                <a:latin typeface="Arial Narrow" pitchFamily="34" charset="0"/>
              </a:rPr>
              <a:t>[</a:t>
            </a:r>
            <a:r>
              <a:rPr lang="en-US" sz="3200" b="1" i="1" dirty="0" err="1" smtClean="0">
                <a:solidFill>
                  <a:srgbClr val="002060"/>
                </a:solidFill>
                <a:latin typeface="Arial Narrow" pitchFamily="34" charset="0"/>
              </a:rPr>
              <a:t>presbuteros</a:t>
            </a:r>
            <a:r>
              <a:rPr lang="en-US" sz="3200" b="1" i="1" dirty="0" smtClean="0">
                <a:solidFill>
                  <a:srgbClr val="002060"/>
                </a:solidFill>
                <a:latin typeface="Arial Narrow" pitchFamily="34" charset="0"/>
              </a:rPr>
              <a:t>] </a:t>
            </a:r>
            <a:r>
              <a:rPr lang="en-US" sz="3200" b="1" i="1" dirty="0" smtClean="0">
                <a:solidFill>
                  <a:srgbClr val="C00000"/>
                </a:solidFill>
                <a:latin typeface="Arial Narrow" pitchFamily="34" charset="0"/>
              </a:rPr>
              <a:t>among you, as your fellow elder and witness of the sufferings of Christ, and a partaker also of the glory that is to be revealed, shepherd </a:t>
            </a:r>
            <a:r>
              <a:rPr lang="en-US" sz="3200" b="1" i="1" dirty="0" smtClean="0">
                <a:solidFill>
                  <a:srgbClr val="002060"/>
                </a:solidFill>
                <a:latin typeface="Arial Narrow" pitchFamily="34" charset="0"/>
              </a:rPr>
              <a:t>[</a:t>
            </a:r>
            <a:r>
              <a:rPr lang="en-US" sz="3200" b="1" i="1" dirty="0" err="1" smtClean="0">
                <a:solidFill>
                  <a:srgbClr val="002060"/>
                </a:solidFill>
                <a:latin typeface="Arial Narrow" pitchFamily="34" charset="0"/>
              </a:rPr>
              <a:t>pomaino</a:t>
            </a:r>
            <a:r>
              <a:rPr lang="en-US" sz="3200" b="1" i="1" dirty="0" smtClean="0">
                <a:solidFill>
                  <a:srgbClr val="002060"/>
                </a:solidFill>
                <a:latin typeface="Arial Narrow" pitchFamily="34" charset="0"/>
              </a:rPr>
              <a:t>] </a:t>
            </a:r>
            <a:r>
              <a:rPr lang="en-US" sz="3200" b="1" i="1" dirty="0" smtClean="0">
                <a:solidFill>
                  <a:srgbClr val="C00000"/>
                </a:solidFill>
                <a:latin typeface="Arial Narrow" pitchFamily="34" charset="0"/>
              </a:rPr>
              <a:t>the flock of God among you, exercising oversight </a:t>
            </a:r>
            <a:r>
              <a:rPr lang="en-US" sz="3200" b="1" i="1" dirty="0" smtClean="0">
                <a:solidFill>
                  <a:srgbClr val="002060"/>
                </a:solidFill>
                <a:latin typeface="Arial Narrow" pitchFamily="34" charset="0"/>
              </a:rPr>
              <a:t>[</a:t>
            </a:r>
            <a:r>
              <a:rPr lang="en-US" sz="3200" b="1" i="1" dirty="0" err="1" smtClean="0">
                <a:solidFill>
                  <a:srgbClr val="002060"/>
                </a:solidFill>
                <a:latin typeface="Arial Narrow" pitchFamily="34" charset="0"/>
              </a:rPr>
              <a:t>episkopeo</a:t>
            </a:r>
            <a:r>
              <a:rPr lang="en-US" sz="3200" b="1" i="1" dirty="0" smtClean="0">
                <a:solidFill>
                  <a:srgbClr val="002060"/>
                </a:solidFill>
                <a:latin typeface="Arial Narrow" pitchFamily="34" charset="0"/>
              </a:rPr>
              <a:t>] </a:t>
            </a:r>
            <a:r>
              <a:rPr lang="en-US" sz="3200" b="1" i="1" dirty="0" smtClean="0">
                <a:solidFill>
                  <a:srgbClr val="C00000"/>
                </a:solidFill>
                <a:latin typeface="Arial Narrow" pitchFamily="34" charset="0"/>
              </a:rPr>
              <a:t>not under compulsion, but voluntarily, according to the will of God."</a:t>
            </a:r>
            <a:endParaRPr lang="en-US" sz="3200" dirty="0" smtClean="0">
              <a:latin typeface="Arial Narrow" pitchFamily="34" charset="0"/>
            </a:endParaRPr>
          </a:p>
        </p:txBody>
      </p:sp>
      <p:sp>
        <p:nvSpPr>
          <p:cNvPr id="5" name="Rectangle 4"/>
          <p:cNvSpPr/>
          <p:nvPr/>
        </p:nvSpPr>
        <p:spPr>
          <a:xfrm rot="16200000">
            <a:off x="-1905002" y="3657600"/>
            <a:ext cx="5029200" cy="76200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i="1" dirty="0" err="1" smtClean="0">
                <a:ln>
                  <a:solidFill>
                    <a:sysClr val="windowText" lastClr="000000"/>
                  </a:solidFill>
                </a:ln>
                <a:solidFill>
                  <a:srgbClr val="002060"/>
                </a:solidFill>
                <a:latin typeface="Arial Narrow" pitchFamily="34" charset="0"/>
              </a:rPr>
              <a:t>presbuteros</a:t>
            </a:r>
            <a:endParaRPr lang="en-US" sz="6000" b="1" spc="50" dirty="0">
              <a:ln>
                <a:solidFill>
                  <a:sysClr val="windowText" lastClr="000000"/>
                </a:solidFill>
              </a:ln>
              <a:solidFill>
                <a:srgbClr val="002060"/>
              </a:solidFill>
              <a:effectLst>
                <a:outerShdw blurRad="76200" dist="50800" dir="5400000" algn="tl" rotWithShape="0">
                  <a:srgbClr val="000000">
                    <a:alpha val="65000"/>
                  </a:srgbClr>
                </a:outerShdw>
              </a:effectLst>
            </a:endParaRPr>
          </a:p>
        </p:txBody>
      </p:sp>
      <p:sp>
        <p:nvSpPr>
          <p:cNvPr id="6" name="Rectangle 5"/>
          <p:cNvSpPr/>
          <p:nvPr/>
        </p:nvSpPr>
        <p:spPr>
          <a:xfrm rot="16200000">
            <a:off x="-838201" y="3657600"/>
            <a:ext cx="5029200" cy="76200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i="1" dirty="0" err="1" smtClean="0">
                <a:ln>
                  <a:solidFill>
                    <a:sysClr val="windowText" lastClr="000000"/>
                  </a:solidFill>
                </a:ln>
                <a:solidFill>
                  <a:srgbClr val="002060"/>
                </a:solidFill>
                <a:latin typeface="Arial Narrow" pitchFamily="34" charset="0"/>
              </a:rPr>
              <a:t>episkopos</a:t>
            </a:r>
            <a:endParaRPr lang="en-US" sz="6000" b="1" spc="50" dirty="0">
              <a:ln>
                <a:solidFill>
                  <a:sysClr val="windowText" lastClr="000000"/>
                </a:solidFill>
              </a:ln>
              <a:solidFill>
                <a:srgbClr val="002060"/>
              </a:solidFill>
              <a:effectLst>
                <a:outerShdw blurRad="76200" dist="50800" dir="5400000" algn="tl" rotWithShape="0">
                  <a:srgbClr val="000000">
                    <a:alpha val="65000"/>
                  </a:srgbClr>
                </a:outerShdw>
              </a:effectLst>
            </a:endParaRPr>
          </a:p>
        </p:txBody>
      </p:sp>
      <p:sp>
        <p:nvSpPr>
          <p:cNvPr id="7" name="Rectangle 6"/>
          <p:cNvSpPr/>
          <p:nvPr/>
        </p:nvSpPr>
        <p:spPr>
          <a:xfrm rot="16200000">
            <a:off x="228599" y="3657600"/>
            <a:ext cx="5029200" cy="76200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i="1" dirty="0" err="1" smtClean="0">
                <a:ln>
                  <a:solidFill>
                    <a:sysClr val="windowText" lastClr="000000"/>
                  </a:solidFill>
                </a:ln>
                <a:solidFill>
                  <a:srgbClr val="002060"/>
                </a:solidFill>
                <a:latin typeface="Arial Narrow" pitchFamily="34" charset="0"/>
              </a:rPr>
              <a:t>poimen</a:t>
            </a:r>
            <a:endParaRPr lang="en-US" sz="6000" b="1" spc="50" dirty="0">
              <a:ln>
                <a:solidFill>
                  <a:sysClr val="windowText" lastClr="000000"/>
                </a:solidFill>
              </a:ln>
              <a:solidFill>
                <a:srgbClr val="002060"/>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0"/>
            <a:ext cx="9144000" cy="16002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en-US" sz="3200" b="1" dirty="0" smtClean="0">
                <a:latin typeface="Arial Narrow" pitchFamily="34" charset="0"/>
              </a:rPr>
              <a:t>ACTS 20</a:t>
            </a:r>
            <a:r>
              <a:rPr lang="en-US" sz="3200" dirty="0" smtClean="0">
                <a:latin typeface="Arial Narrow" pitchFamily="34" charset="0"/>
              </a:rPr>
              <a:t> also uses all three terms interchangeably. </a:t>
            </a:r>
          </a:p>
          <a:p>
            <a:pPr marL="225425" indent="-225425">
              <a:buFont typeface="Arial" charset="0"/>
              <a:buChar char="•"/>
            </a:pPr>
            <a:r>
              <a:rPr lang="en-US" sz="3200" dirty="0" smtClean="0">
                <a:latin typeface="Arial Narrow" pitchFamily="34" charset="0"/>
              </a:rPr>
              <a:t>In verse 17, Paul assembles all the elders </a:t>
            </a:r>
            <a:r>
              <a:rPr lang="en-US" sz="3200" b="1" dirty="0" smtClean="0">
                <a:solidFill>
                  <a:srgbClr val="002060"/>
                </a:solidFill>
                <a:latin typeface="Arial Narrow" pitchFamily="34" charset="0"/>
              </a:rPr>
              <a:t>[</a:t>
            </a:r>
            <a:r>
              <a:rPr lang="en-US" sz="3200" b="1" i="1" dirty="0" err="1" smtClean="0">
                <a:solidFill>
                  <a:srgbClr val="002060"/>
                </a:solidFill>
                <a:latin typeface="Arial Narrow" pitchFamily="34" charset="0"/>
              </a:rPr>
              <a:t>presbuteros</a:t>
            </a:r>
            <a:r>
              <a:rPr lang="en-US" sz="3200" b="1" dirty="0" smtClean="0">
                <a:solidFill>
                  <a:srgbClr val="002060"/>
                </a:solidFill>
                <a:latin typeface="Arial Narrow" pitchFamily="34" charset="0"/>
              </a:rPr>
              <a:t>]   </a:t>
            </a:r>
            <a:r>
              <a:rPr lang="en-US" sz="3200" dirty="0" smtClean="0">
                <a:latin typeface="Arial Narrow" pitchFamily="34" charset="0"/>
              </a:rPr>
              <a:t>of the church to give them his farewell message. </a:t>
            </a:r>
          </a:p>
        </p:txBody>
      </p:sp>
      <p:sp>
        <p:nvSpPr>
          <p:cNvPr id="3" name="Rectangle 2"/>
          <p:cNvSpPr/>
          <p:nvPr/>
        </p:nvSpPr>
        <p:spPr>
          <a:xfrm>
            <a:off x="3657600" y="2438400"/>
            <a:ext cx="5105400" cy="41148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algn="ctr"/>
            <a:r>
              <a:rPr lang="en-US" sz="3200" dirty="0" smtClean="0">
                <a:latin typeface="Arial Narrow" pitchFamily="34" charset="0"/>
              </a:rPr>
              <a:t>In verse 28, he says,</a:t>
            </a:r>
          </a:p>
          <a:p>
            <a:pPr algn="ctr"/>
            <a:r>
              <a:rPr lang="en-US" sz="3200" b="1" i="1" dirty="0" smtClean="0">
                <a:solidFill>
                  <a:srgbClr val="C00000"/>
                </a:solidFill>
                <a:latin typeface="Arial Narrow" pitchFamily="34" charset="0"/>
              </a:rPr>
              <a:t>"Be on guard for yourselves and for all the flock, among  which the Holy Spirit has made you overseers </a:t>
            </a:r>
            <a:r>
              <a:rPr lang="en-US" sz="3200" b="1" i="1" dirty="0" smtClean="0">
                <a:solidFill>
                  <a:srgbClr val="002060"/>
                </a:solidFill>
                <a:latin typeface="Arial Narrow" pitchFamily="34" charset="0"/>
              </a:rPr>
              <a:t>[</a:t>
            </a:r>
            <a:r>
              <a:rPr lang="en-US" sz="3200" b="1" i="1" dirty="0" err="1" smtClean="0">
                <a:solidFill>
                  <a:srgbClr val="002060"/>
                </a:solidFill>
                <a:latin typeface="Arial Narrow" pitchFamily="34" charset="0"/>
              </a:rPr>
              <a:t>episkopos</a:t>
            </a:r>
            <a:r>
              <a:rPr lang="en-US" sz="3200" b="1" i="1" dirty="0" smtClean="0">
                <a:solidFill>
                  <a:srgbClr val="002060"/>
                </a:solidFill>
                <a:latin typeface="Arial Narrow" pitchFamily="34" charset="0"/>
              </a:rPr>
              <a:t>], </a:t>
            </a:r>
            <a:r>
              <a:rPr lang="en-US" sz="3200" b="1" i="1" dirty="0" smtClean="0">
                <a:solidFill>
                  <a:srgbClr val="C00000"/>
                </a:solidFill>
                <a:latin typeface="Arial Narrow" pitchFamily="34" charset="0"/>
              </a:rPr>
              <a:t>to shepherd </a:t>
            </a:r>
            <a:r>
              <a:rPr lang="en-US" sz="3200" b="1" i="1" dirty="0" smtClean="0">
                <a:solidFill>
                  <a:srgbClr val="002060"/>
                </a:solidFill>
                <a:latin typeface="Arial Narrow" pitchFamily="34" charset="0"/>
              </a:rPr>
              <a:t>[</a:t>
            </a:r>
            <a:r>
              <a:rPr lang="en-US" sz="3200" b="1" i="1" dirty="0" err="1" smtClean="0">
                <a:solidFill>
                  <a:srgbClr val="002060"/>
                </a:solidFill>
                <a:latin typeface="Arial Narrow" pitchFamily="34" charset="0"/>
              </a:rPr>
              <a:t>pomaino</a:t>
            </a:r>
            <a:r>
              <a:rPr lang="en-US" sz="3200" b="1" i="1" dirty="0" smtClean="0">
                <a:solidFill>
                  <a:srgbClr val="002060"/>
                </a:solidFill>
                <a:latin typeface="Arial Narrow" pitchFamily="34" charset="0"/>
              </a:rPr>
              <a:t>] </a:t>
            </a:r>
            <a:r>
              <a:rPr lang="en-US" sz="3200" b="1" i="1" dirty="0" smtClean="0">
                <a:solidFill>
                  <a:srgbClr val="C00000"/>
                </a:solidFill>
                <a:latin typeface="Arial Narrow" pitchFamily="34" charset="0"/>
              </a:rPr>
              <a:t>the church of God." </a:t>
            </a:r>
            <a:endParaRPr lang="en-US" sz="3200" dirty="0" smtClean="0">
              <a:latin typeface="Arial Narrow" pitchFamily="34" charset="0"/>
            </a:endParaRPr>
          </a:p>
        </p:txBody>
      </p:sp>
      <p:sp>
        <p:nvSpPr>
          <p:cNvPr id="11" name="Rectangle 10"/>
          <p:cNvSpPr/>
          <p:nvPr/>
        </p:nvSpPr>
        <p:spPr>
          <a:xfrm>
            <a:off x="2209800" y="2124364"/>
            <a:ext cx="685800" cy="45812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p:cNvSpPr/>
          <p:nvPr/>
        </p:nvSpPr>
        <p:spPr>
          <a:xfrm>
            <a:off x="1143000" y="2124364"/>
            <a:ext cx="685800" cy="45812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p:cNvSpPr/>
          <p:nvPr/>
        </p:nvSpPr>
        <p:spPr>
          <a:xfrm>
            <a:off x="76200" y="2124364"/>
            <a:ext cx="685800" cy="458123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13"/>
          <p:cNvSpPr/>
          <p:nvPr/>
        </p:nvSpPr>
        <p:spPr>
          <a:xfrm rot="16200000">
            <a:off x="-1752602" y="3810000"/>
            <a:ext cx="4724400" cy="76200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i="1" dirty="0" err="1" smtClean="0">
                <a:ln>
                  <a:solidFill>
                    <a:sysClr val="windowText" lastClr="000000"/>
                  </a:solidFill>
                </a:ln>
                <a:solidFill>
                  <a:srgbClr val="002060"/>
                </a:solidFill>
                <a:latin typeface="Arial Narrow" pitchFamily="34" charset="0"/>
              </a:rPr>
              <a:t>presbuteros</a:t>
            </a:r>
            <a:endParaRPr lang="en-US" sz="6000" b="1" spc="50" dirty="0">
              <a:ln>
                <a:solidFill>
                  <a:sysClr val="windowText" lastClr="000000"/>
                </a:solidFill>
              </a:ln>
              <a:solidFill>
                <a:srgbClr val="002060"/>
              </a:solidFill>
              <a:effectLst>
                <a:outerShdw blurRad="76200" dist="50800" dir="5400000" algn="tl" rotWithShape="0">
                  <a:srgbClr val="000000">
                    <a:alpha val="65000"/>
                  </a:srgbClr>
                </a:outerShdw>
              </a:effectLst>
            </a:endParaRPr>
          </a:p>
        </p:txBody>
      </p:sp>
      <p:sp>
        <p:nvSpPr>
          <p:cNvPr id="15" name="Rectangle 14"/>
          <p:cNvSpPr/>
          <p:nvPr/>
        </p:nvSpPr>
        <p:spPr>
          <a:xfrm rot="16200000">
            <a:off x="-685801" y="3810000"/>
            <a:ext cx="4724400" cy="76200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i="1" dirty="0" err="1" smtClean="0">
                <a:ln>
                  <a:solidFill>
                    <a:sysClr val="windowText" lastClr="000000"/>
                  </a:solidFill>
                </a:ln>
                <a:solidFill>
                  <a:srgbClr val="002060"/>
                </a:solidFill>
                <a:latin typeface="Arial Narrow" pitchFamily="34" charset="0"/>
              </a:rPr>
              <a:t>episkopos</a:t>
            </a:r>
            <a:endParaRPr lang="en-US" sz="6000" b="1" spc="50" dirty="0">
              <a:ln>
                <a:solidFill>
                  <a:sysClr val="windowText" lastClr="000000"/>
                </a:solidFill>
              </a:ln>
              <a:solidFill>
                <a:srgbClr val="002060"/>
              </a:solidFill>
              <a:effectLst>
                <a:outerShdw blurRad="76200" dist="50800" dir="5400000" algn="tl" rotWithShape="0">
                  <a:srgbClr val="000000">
                    <a:alpha val="65000"/>
                  </a:srgbClr>
                </a:outerShdw>
              </a:effectLst>
            </a:endParaRPr>
          </a:p>
        </p:txBody>
      </p:sp>
      <p:sp>
        <p:nvSpPr>
          <p:cNvPr id="16" name="Rectangle 15"/>
          <p:cNvSpPr/>
          <p:nvPr/>
        </p:nvSpPr>
        <p:spPr>
          <a:xfrm rot="16200000">
            <a:off x="380999" y="3810000"/>
            <a:ext cx="4724400" cy="76200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i="1" dirty="0" err="1" smtClean="0">
                <a:ln>
                  <a:solidFill>
                    <a:sysClr val="windowText" lastClr="000000"/>
                  </a:solidFill>
                </a:ln>
                <a:solidFill>
                  <a:srgbClr val="002060"/>
                </a:solidFill>
                <a:latin typeface="Arial Narrow" pitchFamily="34" charset="0"/>
              </a:rPr>
              <a:t>poimen</a:t>
            </a:r>
            <a:endParaRPr lang="en-US" sz="6000" b="1" spc="50" dirty="0">
              <a:ln>
                <a:solidFill>
                  <a:sysClr val="windowText" lastClr="000000"/>
                </a:solidFill>
              </a:ln>
              <a:solidFill>
                <a:srgbClr val="002060"/>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096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Arial Narrow" pitchFamily="34" charset="0"/>
              </a:rPr>
              <a:t>What is the difference between elders and deacons?</a:t>
            </a:r>
            <a:endParaRPr lang="en-US" sz="3200" dirty="0"/>
          </a:p>
        </p:txBody>
      </p:sp>
      <p:sp>
        <p:nvSpPr>
          <p:cNvPr id="5" name="Rectangle 4"/>
          <p:cNvSpPr/>
          <p:nvPr/>
        </p:nvSpPr>
        <p:spPr>
          <a:xfrm>
            <a:off x="3581400" y="838200"/>
            <a:ext cx="5562600" cy="601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36538" indent="-236538">
              <a:buFont typeface="Arial" charset="0"/>
              <a:buChar char="•"/>
            </a:pPr>
            <a:r>
              <a:rPr lang="en-US" sz="2800" b="1" dirty="0" smtClean="0">
                <a:solidFill>
                  <a:srgbClr val="C00000"/>
                </a:solidFill>
                <a:latin typeface="Arial Narrow" pitchFamily="34" charset="0"/>
              </a:rPr>
              <a:t>DEACONS are as equally qualified, honored, and respected as the elders in terms of character and spiritual life. </a:t>
            </a:r>
          </a:p>
          <a:p>
            <a:pPr marL="236538" indent="-236538"/>
            <a:endParaRPr lang="en-US" sz="800" b="1" dirty="0" smtClean="0">
              <a:solidFill>
                <a:srgbClr val="C00000"/>
              </a:solidFill>
              <a:latin typeface="Arial Narrow" pitchFamily="34" charset="0"/>
            </a:endParaRPr>
          </a:p>
          <a:p>
            <a:pPr marL="236538" indent="-236538">
              <a:buFont typeface="Arial" charset="0"/>
              <a:buChar char="•"/>
            </a:pPr>
            <a:r>
              <a:rPr lang="en-US" sz="2800" dirty="0" smtClean="0">
                <a:solidFill>
                  <a:schemeClr val="tx1"/>
                </a:solidFill>
                <a:latin typeface="Arial Narrow" pitchFamily="34" charset="0"/>
              </a:rPr>
              <a:t>The one </a:t>
            </a:r>
            <a:r>
              <a:rPr lang="en-US" sz="2800" dirty="0" smtClean="0">
                <a:solidFill>
                  <a:schemeClr val="tx1"/>
                </a:solidFill>
                <a:latin typeface="Arial Narrow" pitchFamily="34" charset="0"/>
              </a:rPr>
              <a:t>main difference </a:t>
            </a:r>
            <a:r>
              <a:rPr lang="en-US" sz="2800" dirty="0" smtClean="0">
                <a:solidFill>
                  <a:schemeClr val="tx1"/>
                </a:solidFill>
                <a:latin typeface="Arial Narrow" pitchFamily="34" charset="0"/>
              </a:rPr>
              <a:t>between their qualifications is that the </a:t>
            </a:r>
            <a:r>
              <a:rPr lang="en-US" sz="2800" b="1" dirty="0" smtClean="0">
                <a:solidFill>
                  <a:srgbClr val="002060"/>
                </a:solidFill>
                <a:latin typeface="Arial Narrow" pitchFamily="34" charset="0"/>
              </a:rPr>
              <a:t>elder must be able to teach</a:t>
            </a:r>
            <a:r>
              <a:rPr lang="en-US" sz="2800" dirty="0" smtClean="0">
                <a:solidFill>
                  <a:srgbClr val="002060"/>
                </a:solidFill>
                <a:latin typeface="Arial Narrow" pitchFamily="34" charset="0"/>
              </a:rPr>
              <a:t>,</a:t>
            </a:r>
            <a:r>
              <a:rPr lang="en-US" sz="2800" dirty="0" smtClean="0">
                <a:solidFill>
                  <a:schemeClr val="tx1"/>
                </a:solidFill>
                <a:latin typeface="Arial Narrow" pitchFamily="34" charset="0"/>
              </a:rPr>
              <a:t> but the deacon doesn't have to be. </a:t>
            </a:r>
          </a:p>
          <a:p>
            <a:pPr marL="236538" indent="-236538"/>
            <a:endParaRPr lang="en-US" sz="800" dirty="0" smtClean="0">
              <a:solidFill>
                <a:srgbClr val="002060"/>
              </a:solidFill>
              <a:latin typeface="Arial Narrow" pitchFamily="34" charset="0"/>
            </a:endParaRPr>
          </a:p>
          <a:p>
            <a:pPr marL="236538" indent="-236538">
              <a:buFont typeface="Arial" charset="0"/>
              <a:buChar char="•"/>
            </a:pPr>
            <a:r>
              <a:rPr lang="en-US" sz="2800" b="1" dirty="0" smtClean="0">
                <a:solidFill>
                  <a:srgbClr val="002060"/>
                </a:solidFill>
                <a:latin typeface="Arial Narrow" pitchFamily="34" charset="0"/>
              </a:rPr>
              <a:t>Elders have the primary responsibility of teaching the Word</a:t>
            </a:r>
          </a:p>
          <a:p>
            <a:pPr marL="236538" indent="-236538">
              <a:buFont typeface="Arial" charset="0"/>
              <a:buChar char="•"/>
            </a:pPr>
            <a:r>
              <a:rPr lang="en-US" sz="2800" dirty="0" smtClean="0">
                <a:solidFill>
                  <a:schemeClr val="tx1"/>
                </a:solidFill>
                <a:latin typeface="Arial Narrow" pitchFamily="34" charset="0"/>
              </a:rPr>
              <a:t>Deacons relieve those who are more skilled in teaching so those men may be free to pray and study the Word.</a:t>
            </a:r>
          </a:p>
        </p:txBody>
      </p:sp>
      <p:pic>
        <p:nvPicPr>
          <p:cNvPr id="136194" name="Picture 2" descr="http://www.dba-oracle.com/images/oracle_cartoon_trend_248.jpg"/>
          <p:cNvPicPr>
            <a:picLocks noChangeAspect="1" noChangeArrowheads="1"/>
          </p:cNvPicPr>
          <p:nvPr/>
        </p:nvPicPr>
        <p:blipFill>
          <a:blip r:embed="rId2" cstate="print"/>
          <a:srcRect/>
          <a:stretch>
            <a:fillRect/>
          </a:stretch>
        </p:blipFill>
        <p:spPr bwMode="auto">
          <a:xfrm>
            <a:off x="-1" y="1219200"/>
            <a:ext cx="3834581" cy="5638800"/>
          </a:xfrm>
          <a:prstGeom prst="rect">
            <a:avLst/>
          </a:prstGeom>
          <a:noFill/>
        </p:spPr>
      </p:pic>
      <p:sp>
        <p:nvSpPr>
          <p:cNvPr id="7" name="Rectangle 6"/>
          <p:cNvSpPr/>
          <p:nvPr/>
        </p:nvSpPr>
        <p:spPr>
          <a:xfrm>
            <a:off x="0" y="914400"/>
            <a:ext cx="1600200" cy="213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152400"/>
            <a:ext cx="8458200" cy="4648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haroni" pitchFamily="2" charset="-79"/>
                <a:cs typeface="Aharoni" pitchFamily="2" charset="-79"/>
              </a:rPr>
              <a:t>What are some of the qualification YOU would want or expect from a leader before you would follow them whole heartedly? </a:t>
            </a:r>
            <a:endParaRPr lang="en-US" sz="4800" b="1" dirty="0">
              <a:ln w="9000" cmpd="sng">
                <a:solidFill>
                  <a:sysClr val="windowText" lastClr="0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haroni" pitchFamily="2" charset="-79"/>
              <a:cs typeface="Aharoni" pitchFamily="2" charset="-79"/>
            </a:endParaRPr>
          </a:p>
        </p:txBody>
      </p:sp>
      <p:pic>
        <p:nvPicPr>
          <p:cNvPr id="1026" name="Picture 2" descr="https://yy2.staticflickr.com/3732/9125612783_74657a60b5_z.jpg"/>
          <p:cNvPicPr>
            <a:picLocks noChangeAspect="1" noChangeArrowheads="1"/>
          </p:cNvPicPr>
          <p:nvPr/>
        </p:nvPicPr>
        <p:blipFill>
          <a:blip r:embed="rId2" cstate="print"/>
          <a:srcRect/>
          <a:stretch>
            <a:fillRect/>
          </a:stretch>
        </p:blipFill>
        <p:spPr bwMode="auto">
          <a:xfrm>
            <a:off x="-1" y="5029201"/>
            <a:ext cx="9143993" cy="18288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4495800" cy="6400800"/>
          </a:xfrm>
          <a:ln w="38100">
            <a:solidFill>
              <a:schemeClr val="tx1"/>
            </a:solidFill>
          </a:ln>
        </p:spPr>
        <p:style>
          <a:lnRef idx="1">
            <a:schemeClr val="accent3"/>
          </a:lnRef>
          <a:fillRef idx="2">
            <a:schemeClr val="accent3"/>
          </a:fillRef>
          <a:effectRef idx="1">
            <a:schemeClr val="accent3"/>
          </a:effectRef>
          <a:fontRef idx="minor">
            <a:schemeClr val="dk1"/>
          </a:fontRef>
        </p:style>
        <p:txBody>
          <a:bodyPr anchor="t">
            <a:normAutofit fontScale="90000"/>
          </a:bodyPr>
          <a:lstStyle/>
          <a:p>
            <a:r>
              <a:rPr lang="en-US" sz="3600" dirty="0" smtClean="0">
                <a:latin typeface="Arial Narrow" pitchFamily="34" charset="0"/>
              </a:rPr>
              <a:t>In a special sense, the deacon's task sums up the essence of spiritual greatness. Our Lord said,</a:t>
            </a:r>
            <a:br>
              <a:rPr lang="en-US" sz="3600" dirty="0" smtClean="0">
                <a:latin typeface="Arial Narrow" pitchFamily="34" charset="0"/>
              </a:rPr>
            </a:br>
            <a:r>
              <a:rPr lang="en-US" sz="3600" dirty="0" smtClean="0">
                <a:latin typeface="Arial Narrow" pitchFamily="34" charset="0"/>
              </a:rPr>
              <a:t> </a:t>
            </a:r>
            <a:r>
              <a:rPr lang="en-US" sz="3600" b="1" i="1" dirty="0" smtClean="0">
                <a:solidFill>
                  <a:srgbClr val="006600"/>
                </a:solidFill>
                <a:latin typeface="Arial Narrow" pitchFamily="34" charset="0"/>
              </a:rPr>
              <a:t>"Whoever wishes to become great among you shall be your servant, and whoever wishes to be first among you shall be your slave; just as the Son of Man did not come to be served, but to serve" </a:t>
            </a:r>
            <a:br>
              <a:rPr lang="en-US" sz="3600" b="1" i="1" dirty="0" smtClean="0">
                <a:solidFill>
                  <a:srgbClr val="006600"/>
                </a:solidFill>
                <a:latin typeface="Arial Narrow" pitchFamily="34" charset="0"/>
              </a:rPr>
            </a:br>
            <a:r>
              <a:rPr lang="en-US" sz="2800" dirty="0" smtClean="0">
                <a:latin typeface="Arial Narrow" pitchFamily="34" charset="0"/>
              </a:rPr>
              <a:t>(Matt. 20:26-28).</a:t>
            </a:r>
            <a:endParaRPr lang="en-US" sz="2800" dirty="0"/>
          </a:p>
        </p:txBody>
      </p:sp>
      <p:pic>
        <p:nvPicPr>
          <p:cNvPr id="134148" name="Picture 4" descr="http://thepadre10.files.wordpress.com/2012/12/construction-worker-cartoon-3.jpg"/>
          <p:cNvPicPr>
            <a:picLocks noChangeAspect="1" noChangeArrowheads="1"/>
          </p:cNvPicPr>
          <p:nvPr/>
        </p:nvPicPr>
        <p:blipFill>
          <a:blip r:embed="rId2" cstate="print"/>
          <a:srcRect/>
          <a:stretch>
            <a:fillRect/>
          </a:stretch>
        </p:blipFill>
        <p:spPr bwMode="auto">
          <a:xfrm>
            <a:off x="4953000" y="381000"/>
            <a:ext cx="3983831" cy="6172201"/>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0" y="381000"/>
            <a:ext cx="8610600" cy="6477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52400"/>
            <a:ext cx="8763000" cy="6553200"/>
          </a:xfrm>
          <a:ln w="57150">
            <a:solidFill>
              <a:schemeClr val="tx1"/>
            </a:solidFill>
          </a:ln>
        </p:spPr>
        <p:style>
          <a:lnRef idx="1">
            <a:schemeClr val="accent2"/>
          </a:lnRef>
          <a:fillRef idx="2">
            <a:schemeClr val="accent2"/>
          </a:fillRef>
          <a:effectRef idx="1">
            <a:schemeClr val="accent2"/>
          </a:effectRef>
          <a:fontRef idx="minor">
            <a:schemeClr val="dk1"/>
          </a:fontRef>
        </p:style>
        <p:txBody>
          <a:bodyPr anchor="t">
            <a:normAutofit/>
          </a:bodyPr>
          <a:lstStyle/>
          <a:p>
            <a:r>
              <a:rPr lang="en-US" sz="3200" b="1" dirty="0" smtClean="0">
                <a:latin typeface="Arial Narrow" pitchFamily="34" charset="0"/>
              </a:rPr>
              <a:t>Jesus Himself is the model for deacons. It is a role of service, sacrifice, and commitment to others' needs. The reward of the deacon's office is not the temporal glory or human adulation, but rather the eternal blessing that comes from living a life of spiritual service to the glory of God.</a:t>
            </a:r>
            <a:endParaRPr lang="en-US" b="1" dirty="0"/>
          </a:p>
        </p:txBody>
      </p:sp>
      <p:pic>
        <p:nvPicPr>
          <p:cNvPr id="6" name="Picture 5" descr="goodsam1.jpg"/>
          <p:cNvPicPr>
            <a:picLocks noChangeAspect="1"/>
          </p:cNvPicPr>
          <p:nvPr/>
        </p:nvPicPr>
        <p:blipFill>
          <a:blip r:embed="rId3" cstate="print"/>
          <a:stretch>
            <a:fillRect/>
          </a:stretch>
        </p:blipFill>
        <p:spPr>
          <a:xfrm>
            <a:off x="304800" y="3276600"/>
            <a:ext cx="4876800" cy="3218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portrait1.jpg"/>
          <p:cNvPicPr>
            <a:picLocks noChangeAspect="1"/>
          </p:cNvPicPr>
          <p:nvPr/>
        </p:nvPicPr>
        <p:blipFill>
          <a:blip r:embed="rId4" cstate="print"/>
          <a:stretch>
            <a:fillRect/>
          </a:stretch>
        </p:blipFill>
        <p:spPr>
          <a:xfrm>
            <a:off x="5334000" y="3276600"/>
            <a:ext cx="3429000" cy="320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54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THE ROLE OF AN ELDER</a:t>
            </a:r>
            <a:endParaRPr lang="en-US" sz="54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4" name="Rectangle 3"/>
          <p:cNvSpPr/>
          <p:nvPr/>
        </p:nvSpPr>
        <p:spPr>
          <a:xfrm>
            <a:off x="0" y="228600"/>
            <a:ext cx="9144000" cy="2209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pitchFamily="34" charset="0"/>
              </a:rPr>
              <a:t>ELDER RULE is the </a:t>
            </a:r>
            <a:r>
              <a:rPr lang="en-US" sz="44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pitchFamily="34" charset="0"/>
              </a:rPr>
              <a:t>pattern                   for </a:t>
            </a:r>
            <a:r>
              <a:rPr lang="en-US" sz="44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pitchFamily="34" charset="0"/>
              </a:rPr>
              <a:t>church leadership given </a:t>
            </a:r>
            <a:r>
              <a:rPr lang="en-US" sz="44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pitchFamily="34" charset="0"/>
              </a:rPr>
              <a:t>           in </a:t>
            </a:r>
            <a:r>
              <a:rPr lang="en-US" sz="4400" b="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pitchFamily="34" charset="0"/>
              </a:rPr>
              <a:t>the New Testament. </a:t>
            </a:r>
          </a:p>
        </p:txBody>
      </p:sp>
      <p:pic>
        <p:nvPicPr>
          <p:cNvPr id="152578" name="Picture 2" descr="Water Wellness | | Blogs | CDC"/>
          <p:cNvPicPr>
            <a:picLocks noChangeAspect="1" noChangeArrowheads="1"/>
          </p:cNvPicPr>
          <p:nvPr/>
        </p:nvPicPr>
        <p:blipFill>
          <a:blip r:embed="rId3" cstate="print"/>
          <a:srcRect/>
          <a:stretch>
            <a:fillRect/>
          </a:stretch>
        </p:blipFill>
        <p:spPr bwMode="auto">
          <a:xfrm>
            <a:off x="0" y="2590800"/>
            <a:ext cx="5264277"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4" descr="The RiffTrax Guys Talk Anaconda, Reunions, and Eric Stoltz's Wasp ..."/>
          <p:cNvPicPr>
            <a:picLocks noChangeAspect="1" noChangeArrowheads="1"/>
          </p:cNvPicPr>
          <p:nvPr/>
        </p:nvPicPr>
        <p:blipFill>
          <a:blip r:embed="rId4" cstate="print"/>
          <a:srcRect/>
          <a:stretch>
            <a:fillRect/>
          </a:stretch>
        </p:blipFill>
        <p:spPr bwMode="auto">
          <a:xfrm>
            <a:off x="5238750" y="2590800"/>
            <a:ext cx="3905250" cy="3124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2000"/>
            <a:ext cx="9144000" cy="6124754"/>
          </a:xfrm>
          <a:prstGeom prst="rect">
            <a:avLst/>
          </a:prstGeom>
        </p:spPr>
        <p:txBody>
          <a:bodyPr wrap="square">
            <a:spAutoFit/>
          </a:bodyPr>
          <a:lstStyle/>
          <a:p>
            <a:pPr marL="236538" indent="-236538">
              <a:buFont typeface="Arial" charset="0"/>
              <a:buChar char="•"/>
            </a:pPr>
            <a:r>
              <a:rPr lang="en-US" sz="2800" b="1" dirty="0" smtClean="0">
                <a:latin typeface="Arial Narrow" pitchFamily="34" charset="0"/>
              </a:rPr>
              <a:t>1</a:t>
            </a:r>
            <a:r>
              <a:rPr lang="en-US" sz="2800" b="1" baseline="30000" dirty="0" smtClean="0">
                <a:latin typeface="Arial Narrow" pitchFamily="34" charset="0"/>
              </a:rPr>
              <a:t>st</a:t>
            </a:r>
            <a:r>
              <a:rPr lang="en-US" sz="2800" b="1" dirty="0" smtClean="0">
                <a:latin typeface="Arial Narrow" pitchFamily="34" charset="0"/>
              </a:rPr>
              <a:t> Tim. 5:17 </a:t>
            </a:r>
            <a:r>
              <a:rPr lang="en-US" sz="2800" b="1" i="1" dirty="0" smtClean="0">
                <a:solidFill>
                  <a:srgbClr val="C00000"/>
                </a:solidFill>
                <a:latin typeface="Arial Narrow" pitchFamily="34" charset="0"/>
              </a:rPr>
              <a:t>"The elders who rule well are to be  considered worthy of double honor(</a:t>
            </a:r>
            <a:r>
              <a:rPr lang="en-US" sz="2800" b="1" i="1" dirty="0" err="1" smtClean="0">
                <a:solidFill>
                  <a:srgbClr val="C00000"/>
                </a:solidFill>
                <a:latin typeface="Arial Narrow" pitchFamily="34" charset="0"/>
              </a:rPr>
              <a:t>arium</a:t>
            </a:r>
            <a:r>
              <a:rPr lang="en-US" sz="2800" b="1" i="1" dirty="0" smtClean="0">
                <a:solidFill>
                  <a:srgbClr val="C00000"/>
                </a:solidFill>
                <a:latin typeface="Arial Narrow" pitchFamily="34" charset="0"/>
              </a:rPr>
              <a:t>)." </a:t>
            </a:r>
          </a:p>
          <a:p>
            <a:pPr marL="236538" lvl="1" indent="-236538">
              <a:buFont typeface="Arial" charset="0"/>
              <a:buChar char="•"/>
            </a:pPr>
            <a:r>
              <a:rPr lang="en-US" sz="2800" dirty="0" smtClean="0">
                <a:latin typeface="Arial Narrow" pitchFamily="34" charset="0"/>
              </a:rPr>
              <a:t>The </a:t>
            </a:r>
            <a:r>
              <a:rPr lang="en-US" sz="2800" dirty="0" smtClean="0">
                <a:latin typeface="Arial Narrow" pitchFamily="34" charset="0"/>
              </a:rPr>
              <a:t>Greek word translated "rule" in that verse is </a:t>
            </a:r>
            <a:r>
              <a:rPr lang="en-US" sz="2800" b="1" i="1" dirty="0" err="1" smtClean="0">
                <a:solidFill>
                  <a:srgbClr val="7030A0"/>
                </a:solidFill>
                <a:latin typeface="Arial Narrow" pitchFamily="34" charset="0"/>
              </a:rPr>
              <a:t>proistemi</a:t>
            </a:r>
            <a:r>
              <a:rPr lang="en-US" sz="2800" b="1" dirty="0" smtClean="0">
                <a:solidFill>
                  <a:srgbClr val="7030A0"/>
                </a:solidFill>
                <a:latin typeface="Arial Narrow" pitchFamily="34" charset="0"/>
              </a:rPr>
              <a:t> </a:t>
            </a:r>
          </a:p>
          <a:p>
            <a:pPr marL="236538" lvl="1" indent="-236538">
              <a:buFont typeface="Arial" charset="0"/>
              <a:buChar char="•"/>
            </a:pPr>
            <a:r>
              <a:rPr lang="en-US" sz="2800" dirty="0" smtClean="0">
                <a:latin typeface="Arial Narrow" pitchFamily="34" charset="0"/>
              </a:rPr>
              <a:t>Literally means </a:t>
            </a:r>
            <a:r>
              <a:rPr lang="en-US" sz="2800" b="1" dirty="0" smtClean="0">
                <a:solidFill>
                  <a:srgbClr val="7030A0"/>
                </a:solidFill>
                <a:latin typeface="Arial Narrow" pitchFamily="34" charset="0"/>
              </a:rPr>
              <a:t>"to stand first" </a:t>
            </a:r>
            <a:endParaRPr lang="en-US" sz="2800" dirty="0" smtClean="0">
              <a:solidFill>
                <a:srgbClr val="7030A0"/>
              </a:solidFill>
              <a:latin typeface="Arial Narrow" pitchFamily="34" charset="0"/>
            </a:endParaRPr>
          </a:p>
          <a:p>
            <a:pPr marL="236538" lvl="1" indent="-236538">
              <a:buFont typeface="Arial" charset="0"/>
              <a:buChar char="•"/>
            </a:pPr>
            <a:r>
              <a:rPr lang="en-US" sz="2800" dirty="0" smtClean="0">
                <a:latin typeface="Arial Narrow" pitchFamily="34" charset="0"/>
              </a:rPr>
              <a:t>Speaks of </a:t>
            </a:r>
            <a:r>
              <a:rPr lang="en-US" sz="2800" b="1" dirty="0" smtClean="0">
                <a:solidFill>
                  <a:srgbClr val="7030A0"/>
                </a:solidFill>
                <a:latin typeface="Arial Narrow" pitchFamily="34" charset="0"/>
              </a:rPr>
              <a:t>general oversight common to all elders</a:t>
            </a:r>
            <a:r>
              <a:rPr lang="en-US" sz="2800" dirty="0" smtClean="0">
                <a:solidFill>
                  <a:srgbClr val="7030A0"/>
                </a:solidFill>
                <a:latin typeface="Arial Narrow" pitchFamily="34" charset="0"/>
              </a:rPr>
              <a:t>.</a:t>
            </a:r>
          </a:p>
          <a:p>
            <a:pPr marL="236538" indent="-236538">
              <a:buFont typeface="Arial" charset="0"/>
              <a:buChar char="•"/>
            </a:pPr>
            <a:r>
              <a:rPr lang="en-US" sz="2800" b="1" dirty="0" smtClean="0">
                <a:solidFill>
                  <a:srgbClr val="C00000"/>
                </a:solidFill>
                <a:latin typeface="Arial Narrow" pitchFamily="34" charset="0"/>
              </a:rPr>
              <a:t>It is used to speak of the elders' responsibilities…</a:t>
            </a:r>
          </a:p>
          <a:p>
            <a:pPr marL="693738" lvl="1" indent="-236538">
              <a:buFont typeface="Arial" charset="0"/>
              <a:buChar char="•"/>
            </a:pPr>
            <a:r>
              <a:rPr lang="en-US" sz="2800" dirty="0" smtClean="0">
                <a:latin typeface="Arial Narrow" pitchFamily="34" charset="0"/>
              </a:rPr>
              <a:t> </a:t>
            </a:r>
            <a:r>
              <a:rPr lang="en-US" sz="2800" b="1" dirty="0" smtClean="0">
                <a:latin typeface="Arial Narrow" pitchFamily="34" charset="0"/>
              </a:rPr>
              <a:t>4x</a:t>
            </a:r>
            <a:r>
              <a:rPr lang="en-US" sz="2800" dirty="0" smtClean="0">
                <a:latin typeface="Arial Narrow" pitchFamily="34" charset="0"/>
              </a:rPr>
              <a:t> in 1 Tim. (3:4,5,12; 5:17)</a:t>
            </a:r>
          </a:p>
          <a:p>
            <a:pPr marL="693738" lvl="1" indent="-236538">
              <a:buFont typeface="Arial" charset="0"/>
              <a:buChar char="•"/>
            </a:pPr>
            <a:r>
              <a:rPr lang="en-US" sz="2800" b="1" dirty="0" smtClean="0">
                <a:latin typeface="Arial Narrow" pitchFamily="34" charset="0"/>
              </a:rPr>
              <a:t>1x </a:t>
            </a:r>
            <a:r>
              <a:rPr lang="en-US" sz="2800" dirty="0" smtClean="0">
                <a:latin typeface="Arial Narrow" pitchFamily="34" charset="0"/>
              </a:rPr>
              <a:t> in 1 Thess. 5:12 (translated </a:t>
            </a:r>
            <a:r>
              <a:rPr lang="en-US" sz="2800" i="1" dirty="0" smtClean="0">
                <a:latin typeface="Arial Narrow" pitchFamily="34" charset="0"/>
              </a:rPr>
              <a:t>"have charge over")</a:t>
            </a:r>
          </a:p>
          <a:p>
            <a:pPr marL="693738" lvl="1" indent="-236538">
              <a:buFont typeface="Arial" charset="0"/>
              <a:buChar char="•"/>
            </a:pPr>
            <a:r>
              <a:rPr lang="en-US" sz="2800" b="1" dirty="0" smtClean="0">
                <a:latin typeface="Arial Narrow" pitchFamily="34" charset="0"/>
              </a:rPr>
              <a:t>1x</a:t>
            </a:r>
            <a:r>
              <a:rPr lang="en-US" sz="2800" dirty="0" smtClean="0">
                <a:latin typeface="Arial Narrow" pitchFamily="34" charset="0"/>
              </a:rPr>
              <a:t>  in  Rom. 12:8 (ruling is listed as a </a:t>
            </a:r>
            <a:r>
              <a:rPr lang="en-US" sz="2800" i="1" dirty="0" smtClean="0">
                <a:latin typeface="Arial Narrow" pitchFamily="34" charset="0"/>
              </a:rPr>
              <a:t>spiritual gift</a:t>
            </a:r>
            <a:r>
              <a:rPr lang="en-US" sz="2800" dirty="0" smtClean="0">
                <a:latin typeface="Arial Narrow" pitchFamily="34" charset="0"/>
              </a:rPr>
              <a:t>)</a:t>
            </a:r>
          </a:p>
          <a:p>
            <a:pPr marL="236538" indent="-236538">
              <a:buFont typeface="Arial" charset="0"/>
              <a:buChar char="•"/>
            </a:pPr>
            <a:r>
              <a:rPr lang="en-US" sz="2800" b="1" dirty="0" smtClean="0">
                <a:solidFill>
                  <a:srgbClr val="7030A0"/>
                </a:solidFill>
                <a:latin typeface="Arial Narrow" pitchFamily="34" charset="0"/>
              </a:rPr>
              <a:t>Their authority over the church is not by force or dictatorial power, but by teaching and example… </a:t>
            </a:r>
          </a:p>
          <a:p>
            <a:pPr marL="236538" indent="-236538">
              <a:buFont typeface="Arial" charset="0"/>
              <a:buChar char="•"/>
            </a:pPr>
            <a:r>
              <a:rPr lang="en-US" sz="2800" b="1" baseline="30000" dirty="0" smtClean="0">
                <a:solidFill>
                  <a:srgbClr val="C00000"/>
                </a:solidFill>
                <a:latin typeface="Arial Narrow" pitchFamily="34" charset="0"/>
              </a:rPr>
              <a:t>”</a:t>
            </a:r>
            <a:r>
              <a:rPr lang="en-US" sz="2800" dirty="0" smtClean="0">
                <a:solidFill>
                  <a:srgbClr val="C00000"/>
                </a:solidFill>
                <a:latin typeface="Arial Narrow" pitchFamily="34" charset="0"/>
              </a:rPr>
              <a:t>Remember your leaders, who spoke the Word of God to you. Consider the outcome of their way of life and imitate their faith.” </a:t>
            </a:r>
            <a:r>
              <a:rPr lang="en-US" sz="2800" b="1" dirty="0" smtClean="0">
                <a:solidFill>
                  <a:srgbClr val="C00000"/>
                </a:solidFill>
                <a:latin typeface="Arial Narrow" pitchFamily="34" charset="0"/>
              </a:rPr>
              <a:t>Hebrews 13:7 </a:t>
            </a:r>
            <a:r>
              <a:rPr lang="en-US" sz="2800" dirty="0" smtClean="0">
                <a:solidFill>
                  <a:srgbClr val="C00000"/>
                </a:solidFill>
                <a:latin typeface="Arial Narrow" pitchFamily="34" charset="0"/>
              </a:rPr>
              <a:t>  </a:t>
            </a:r>
          </a:p>
        </p:txBody>
      </p:sp>
      <p:sp>
        <p:nvSpPr>
          <p:cNvPr id="9" name="Rectangle 8"/>
          <p:cNvSpPr/>
          <p:nvPr/>
        </p:nvSpPr>
        <p:spPr>
          <a:xfrm>
            <a:off x="0" y="0"/>
            <a:ext cx="9144000" cy="68580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i="1" dirty="0" smtClean="0">
                <a:ln>
                  <a:solidFill>
                    <a:sysClr val="windowText" lastClr="000000"/>
                  </a:solidFill>
                </a:ln>
                <a:solidFill>
                  <a:srgbClr val="002060"/>
                </a:solidFill>
                <a:latin typeface="Arial Narrow" pitchFamily="34" charset="0"/>
              </a:rPr>
              <a:t>OVERSEE THE AFFAIRS OF THE CHURCH</a:t>
            </a:r>
            <a:endParaRPr lang="en-US" sz="4000" b="1" spc="50" dirty="0">
              <a:ln>
                <a:solidFill>
                  <a:sysClr val="windowText" lastClr="000000"/>
                </a:solidFill>
              </a:ln>
              <a:solidFill>
                <a:srgbClr val="002060"/>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 calcmode="lin" valueType="num">
                                      <p:cBhvr additive="base">
                                        <p:cTn id="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anim calcmode="lin" valueType="num">
                                      <p:cBhvr additive="base">
                                        <p:cTn id="1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6" end="6"/>
                                            </p:txEl>
                                          </p:spTgt>
                                        </p:tgtEl>
                                        <p:attrNameLst>
                                          <p:attrName>style.visibility</p:attrName>
                                        </p:attrNameLst>
                                      </p:cBhvr>
                                      <p:to>
                                        <p:strVal val="visible"/>
                                      </p:to>
                                    </p:set>
                                    <p:anim calcmode="lin" valueType="num">
                                      <p:cBhvr additive="base">
                                        <p:cTn id="1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anim calcmode="lin" valueType="num">
                                      <p:cBhvr additive="base">
                                        <p:cTn id="1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8" end="8"/>
                                            </p:txEl>
                                          </p:spTgt>
                                        </p:tgtEl>
                                        <p:attrNameLst>
                                          <p:attrName>style.visibility</p:attrName>
                                        </p:attrNameLst>
                                      </p:cBhvr>
                                      <p:to>
                                        <p:strVal val="visible"/>
                                      </p:to>
                                    </p:set>
                                    <p:anim calcmode="lin" valueType="num">
                                      <p:cBhvr additive="base">
                                        <p:cTn id="25" dur="500" fill="hold"/>
                                        <p:tgtEl>
                                          <p:spTgt spid="8">
                                            <p:txEl>
                                              <p:pRg st="8" end="8"/>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8" end="8"/>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xEl>
                                              <p:pRg st="9" end="9"/>
                                            </p:txEl>
                                          </p:spTgt>
                                        </p:tgtEl>
                                        <p:attrNameLst>
                                          <p:attrName>style.visibility</p:attrName>
                                        </p:attrNameLst>
                                      </p:cBhvr>
                                      <p:to>
                                        <p:strVal val="visible"/>
                                      </p:to>
                                    </p:set>
                                    <p:anim calcmode="lin" valueType="num">
                                      <p:cBhvr additive="base">
                                        <p:cTn id="29"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9388" indent="-179388" algn="ctr"/>
            <a:r>
              <a:rPr lang="en-US" sz="2800" b="1" u="sng" dirty="0" smtClean="0">
                <a:solidFill>
                  <a:srgbClr val="C00000"/>
                </a:solidFill>
                <a:latin typeface="Aharoni" pitchFamily="2" charset="-79"/>
                <a:cs typeface="Aharoni" pitchFamily="2" charset="-79"/>
              </a:rPr>
              <a:t>ELDERS ARE NOT TO OPERATE BY MAJORITY VOTE. </a:t>
            </a:r>
          </a:p>
          <a:p>
            <a:pPr marL="179388" indent="-179388">
              <a:buFont typeface="Arial" charset="0"/>
              <a:buChar char="•"/>
            </a:pPr>
            <a:r>
              <a:rPr lang="en-US" sz="2800" dirty="0" smtClean="0">
                <a:solidFill>
                  <a:schemeClr val="tx1"/>
                </a:solidFill>
                <a:latin typeface="Arial Narrow" pitchFamily="34" charset="0"/>
              </a:rPr>
              <a:t>If all the elders are guided by the same Spirit and the mind of Christ, there should be </a:t>
            </a:r>
            <a:r>
              <a:rPr lang="en-US" sz="2800" u="sng" dirty="0" smtClean="0">
                <a:solidFill>
                  <a:schemeClr val="tx1"/>
                </a:solidFill>
                <a:latin typeface="Arial Narrow" pitchFamily="34" charset="0"/>
              </a:rPr>
              <a:t>UNANIMITY</a:t>
            </a:r>
            <a:r>
              <a:rPr lang="en-US" sz="2800" dirty="0" smtClean="0">
                <a:solidFill>
                  <a:schemeClr val="tx1"/>
                </a:solidFill>
                <a:latin typeface="Arial Narrow" pitchFamily="34" charset="0"/>
              </a:rPr>
              <a:t> in the decisions they make</a:t>
            </a:r>
          </a:p>
          <a:p>
            <a:pPr marL="179388" indent="-179388">
              <a:buFont typeface="Arial" charset="0"/>
              <a:buChar char="•"/>
            </a:pPr>
            <a:r>
              <a:rPr lang="en-US" sz="2800" b="1" dirty="0" smtClean="0">
                <a:solidFill>
                  <a:schemeClr val="tx1"/>
                </a:solidFill>
              </a:rPr>
              <a:t>If there is division, all the elders should study, pray, and seek the will of God together until consensus is achieved. </a:t>
            </a:r>
            <a:r>
              <a:rPr lang="en-US" sz="2800" b="1" dirty="0" smtClean="0">
                <a:solidFill>
                  <a:schemeClr val="tx1"/>
                </a:solidFill>
                <a:latin typeface="Arial Narrow" pitchFamily="34" charset="0"/>
              </a:rPr>
              <a:t> </a:t>
            </a:r>
          </a:p>
          <a:p>
            <a:pPr marL="179388" lvl="1" indent="-179388">
              <a:buFont typeface="Arial" charset="0"/>
              <a:buChar char="•"/>
            </a:pPr>
            <a:r>
              <a:rPr lang="en-US" sz="2400" b="1" dirty="0" smtClean="0">
                <a:solidFill>
                  <a:srgbClr val="C00000"/>
                </a:solidFill>
                <a:latin typeface="Arial Narrow" pitchFamily="34" charset="0"/>
              </a:rPr>
              <a:t>1 Cor. 1:10  </a:t>
            </a:r>
            <a:r>
              <a:rPr lang="en-US" sz="2400" dirty="0" smtClean="0">
                <a:solidFill>
                  <a:srgbClr val="C00000"/>
                </a:solidFill>
                <a:latin typeface="Arial Narrow" pitchFamily="34" charset="0"/>
              </a:rPr>
              <a:t> </a:t>
            </a:r>
            <a:r>
              <a:rPr lang="en-US" sz="2400" i="1" baseline="30000" dirty="0" smtClean="0">
                <a:solidFill>
                  <a:srgbClr val="C00000"/>
                </a:solidFill>
                <a:latin typeface="Arial Narrow" pitchFamily="34" charset="0"/>
              </a:rPr>
              <a:t>”</a:t>
            </a:r>
            <a:r>
              <a:rPr lang="en-US" sz="2400" i="1" dirty="0" smtClean="0">
                <a:solidFill>
                  <a:srgbClr val="C00000"/>
                </a:solidFill>
                <a:latin typeface="Arial Narrow" pitchFamily="34" charset="0"/>
              </a:rPr>
              <a:t>I appeal to you, brothers and sisters,</a:t>
            </a:r>
            <a:r>
              <a:rPr lang="en-US" sz="2400" i="1" baseline="30000" dirty="0" smtClean="0">
                <a:solidFill>
                  <a:srgbClr val="C00000"/>
                </a:solidFill>
                <a:latin typeface="Arial Narrow" pitchFamily="34" charset="0"/>
              </a:rPr>
              <a:t> </a:t>
            </a:r>
            <a:r>
              <a:rPr lang="en-US" sz="2400" i="1" dirty="0" smtClean="0">
                <a:solidFill>
                  <a:srgbClr val="C00000"/>
                </a:solidFill>
                <a:latin typeface="Arial Narrow" pitchFamily="34" charset="0"/>
              </a:rPr>
              <a:t>in the name of our Lord 	Jesus Christ, that all of you agree with one another in what you say </a:t>
            </a:r>
            <a:r>
              <a:rPr lang="en-US" sz="2400" i="1" dirty="0" smtClean="0">
                <a:solidFill>
                  <a:srgbClr val="C00000"/>
                </a:solidFill>
                <a:latin typeface="Arial Narrow" pitchFamily="34" charset="0"/>
              </a:rPr>
              <a:t>  	and that </a:t>
            </a:r>
            <a:r>
              <a:rPr lang="en-US" sz="2400" i="1" dirty="0" smtClean="0">
                <a:solidFill>
                  <a:srgbClr val="C00000"/>
                </a:solidFill>
                <a:latin typeface="Arial Narrow" pitchFamily="34" charset="0"/>
              </a:rPr>
              <a:t>there be no divisions among you, but that you be perfectly </a:t>
            </a:r>
            <a:r>
              <a:rPr lang="en-US" sz="2400" i="1" dirty="0" smtClean="0">
                <a:solidFill>
                  <a:srgbClr val="C00000"/>
                </a:solidFill>
                <a:latin typeface="Arial Narrow" pitchFamily="34" charset="0"/>
              </a:rPr>
              <a:t>	united in mind </a:t>
            </a:r>
            <a:r>
              <a:rPr lang="en-US" sz="2400" i="1" dirty="0" smtClean="0">
                <a:solidFill>
                  <a:srgbClr val="C00000"/>
                </a:solidFill>
                <a:latin typeface="Arial Narrow" pitchFamily="34" charset="0"/>
              </a:rPr>
              <a:t>and thought”</a:t>
            </a:r>
          </a:p>
          <a:p>
            <a:pPr marL="179388" lvl="1" indent="-179388">
              <a:buFont typeface="Arial" charset="0"/>
              <a:buChar char="•"/>
            </a:pPr>
            <a:r>
              <a:rPr lang="en-US" sz="2400" b="1" dirty="0" smtClean="0">
                <a:solidFill>
                  <a:srgbClr val="C00000"/>
                </a:solidFill>
                <a:latin typeface="Arial Narrow" pitchFamily="34" charset="0"/>
              </a:rPr>
              <a:t>Eph. 4:3  </a:t>
            </a:r>
            <a:r>
              <a:rPr lang="en-US" sz="2400" i="1" dirty="0" smtClean="0">
                <a:solidFill>
                  <a:srgbClr val="C00000"/>
                </a:solidFill>
                <a:latin typeface="Arial Narrow" pitchFamily="34" charset="0"/>
              </a:rPr>
              <a:t>“Make every effort to keep the unity of the Spirit through the </a:t>
            </a:r>
            <a:r>
              <a:rPr lang="en-US" sz="2400" i="1" dirty="0" smtClean="0">
                <a:solidFill>
                  <a:srgbClr val="C00000"/>
                </a:solidFill>
                <a:latin typeface="Arial Narrow" pitchFamily="34" charset="0"/>
              </a:rPr>
              <a:t>bond   	 of peace</a:t>
            </a:r>
            <a:r>
              <a:rPr lang="en-US" sz="2400" i="1" dirty="0" smtClean="0">
                <a:solidFill>
                  <a:srgbClr val="C00000"/>
                </a:solidFill>
                <a:latin typeface="Arial Narrow" pitchFamily="34" charset="0"/>
              </a:rPr>
              <a:t>”</a:t>
            </a:r>
          </a:p>
          <a:p>
            <a:pPr marL="179388" lvl="1" indent="-179388">
              <a:buFont typeface="Arial" charset="0"/>
              <a:buChar char="•"/>
            </a:pPr>
            <a:r>
              <a:rPr lang="en-US" sz="2400" b="1" dirty="0" smtClean="0">
                <a:solidFill>
                  <a:srgbClr val="C00000"/>
                </a:solidFill>
                <a:latin typeface="Arial Narrow" pitchFamily="34" charset="0"/>
              </a:rPr>
              <a:t>Phil.1:27</a:t>
            </a:r>
            <a:r>
              <a:rPr lang="en-US" sz="2400" dirty="0" smtClean="0">
                <a:solidFill>
                  <a:srgbClr val="C00000"/>
                </a:solidFill>
                <a:latin typeface="Arial Narrow" pitchFamily="34" charset="0"/>
              </a:rPr>
              <a:t> </a:t>
            </a:r>
            <a:r>
              <a:rPr lang="en-US" sz="2400" baseline="30000" dirty="0" smtClean="0">
                <a:solidFill>
                  <a:srgbClr val="C00000"/>
                </a:solidFill>
                <a:latin typeface="Arial Narrow" pitchFamily="34" charset="0"/>
              </a:rPr>
              <a:t>“</a:t>
            </a:r>
            <a:r>
              <a:rPr lang="en-US" sz="2400" i="1" dirty="0" smtClean="0">
                <a:solidFill>
                  <a:srgbClr val="C00000"/>
                </a:solidFill>
                <a:latin typeface="Arial Narrow" pitchFamily="34" charset="0"/>
              </a:rPr>
              <a:t>Whatever happens, conduct yourselves in a manner worthy of the 	gospel of Christ. Then, whether I come and see you or only hear about 	you in my absence, I will know that you stand firm in the one Spirit,</a:t>
            </a:r>
            <a:r>
              <a:rPr lang="en-US" sz="2400" i="1" baseline="30000" dirty="0" smtClean="0">
                <a:solidFill>
                  <a:srgbClr val="C00000"/>
                </a:solidFill>
                <a:latin typeface="Arial Narrow" pitchFamily="34" charset="0"/>
              </a:rPr>
              <a:t> 	</a:t>
            </a:r>
            <a:r>
              <a:rPr lang="en-US" sz="2400" i="1" dirty="0" smtClean="0">
                <a:solidFill>
                  <a:srgbClr val="C00000"/>
                </a:solidFill>
                <a:latin typeface="Arial Narrow" pitchFamily="34" charset="0"/>
              </a:rPr>
              <a:t>striving together as one for the faith of the gospel</a:t>
            </a:r>
          </a:p>
          <a:p>
            <a:pPr marL="179388" lvl="1" indent="-179388">
              <a:buFont typeface="Arial" charset="0"/>
              <a:buChar char="•"/>
            </a:pPr>
            <a:r>
              <a:rPr lang="en-US" sz="2400" b="1" dirty="0" smtClean="0">
                <a:solidFill>
                  <a:srgbClr val="C00000"/>
                </a:solidFill>
                <a:latin typeface="Arial Narrow" pitchFamily="34" charset="0"/>
              </a:rPr>
              <a:t>Phil. 2:2 </a:t>
            </a:r>
            <a:r>
              <a:rPr lang="en-US" sz="2400" b="1" i="1" dirty="0" smtClean="0">
                <a:solidFill>
                  <a:srgbClr val="C00000"/>
                </a:solidFill>
                <a:latin typeface="Arial Narrow" pitchFamily="34" charset="0"/>
              </a:rPr>
              <a:t>“</a:t>
            </a:r>
            <a:r>
              <a:rPr lang="en-US" sz="2400" i="1" dirty="0" smtClean="0">
                <a:solidFill>
                  <a:srgbClr val="C00000"/>
                </a:solidFill>
                <a:latin typeface="Arial Narrow" pitchFamily="34" charset="0"/>
              </a:rPr>
              <a:t>Then make my joy complete by being like-minded, having the same 	love, being one in spirit and of one mind”</a:t>
            </a:r>
            <a:endParaRPr lang="en-US" sz="2400" b="1" i="1" dirty="0">
              <a:solidFill>
                <a:srgbClr val="C00000"/>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bible.ca/interactive/Preaching.gif"/>
          <p:cNvPicPr>
            <a:picLocks noChangeAspect="1" noChangeArrowheads="1"/>
          </p:cNvPicPr>
          <p:nvPr/>
        </p:nvPicPr>
        <p:blipFill>
          <a:blip r:embed="rId2" cstate="print"/>
          <a:srcRect/>
          <a:stretch>
            <a:fillRect/>
          </a:stretch>
        </p:blipFill>
        <p:spPr bwMode="auto">
          <a:xfrm>
            <a:off x="6781800" y="3549101"/>
            <a:ext cx="2124339" cy="3308899"/>
          </a:xfrm>
          <a:prstGeom prst="rect">
            <a:avLst/>
          </a:prstGeom>
          <a:noFill/>
        </p:spPr>
      </p:pic>
      <p:sp>
        <p:nvSpPr>
          <p:cNvPr id="8" name="Rectangle 7"/>
          <p:cNvSpPr/>
          <p:nvPr/>
        </p:nvSpPr>
        <p:spPr>
          <a:xfrm>
            <a:off x="0" y="838200"/>
            <a:ext cx="9144000" cy="5262979"/>
          </a:xfrm>
          <a:prstGeom prst="rect">
            <a:avLst/>
          </a:prstGeom>
        </p:spPr>
        <p:txBody>
          <a:bodyPr wrap="square">
            <a:spAutoFit/>
          </a:bodyPr>
          <a:lstStyle/>
          <a:p>
            <a:pPr marL="236538" indent="-236538">
              <a:buFont typeface="Arial" charset="0"/>
              <a:buChar char="•"/>
            </a:pPr>
            <a:r>
              <a:rPr lang="en-US" sz="3200" b="1" dirty="0" smtClean="0">
                <a:latin typeface="Arial Narrow" pitchFamily="34" charset="0"/>
              </a:rPr>
              <a:t>1 Tim. 5:17 </a:t>
            </a:r>
            <a:r>
              <a:rPr lang="en-US" sz="3200" i="1" dirty="0" smtClean="0">
                <a:solidFill>
                  <a:srgbClr val="C00000"/>
                </a:solidFill>
                <a:latin typeface="Arial Narrow" pitchFamily="34" charset="0"/>
              </a:rPr>
              <a:t>“The elders who direct the affairs of the church well are worthy of double honor, especially those whose work is preaching and teaching”</a:t>
            </a:r>
          </a:p>
          <a:p>
            <a:pPr marL="236538" indent="-236538">
              <a:buFont typeface="Arial" charset="0"/>
              <a:buChar char="•"/>
            </a:pPr>
            <a:endParaRPr lang="en-US" sz="800" i="1" dirty="0" smtClean="0">
              <a:solidFill>
                <a:srgbClr val="C00000"/>
              </a:solidFill>
              <a:latin typeface="Arial Narrow" pitchFamily="34" charset="0"/>
            </a:endParaRPr>
          </a:p>
          <a:p>
            <a:pPr marL="236538" indent="-236538">
              <a:buFont typeface="Arial" charset="0"/>
              <a:buChar char="•"/>
            </a:pPr>
            <a:r>
              <a:rPr lang="en-US" sz="3200" b="1" dirty="0" smtClean="0">
                <a:latin typeface="Arial Narrow" pitchFamily="34" charset="0"/>
              </a:rPr>
              <a:t>1</a:t>
            </a:r>
            <a:r>
              <a:rPr lang="en-US" sz="3200" b="1" baseline="30000" dirty="0" smtClean="0">
                <a:latin typeface="Arial Narrow" pitchFamily="34" charset="0"/>
              </a:rPr>
              <a:t>st</a:t>
            </a:r>
            <a:r>
              <a:rPr lang="en-US" sz="3200" b="1" dirty="0" smtClean="0">
                <a:latin typeface="Arial Narrow" pitchFamily="34" charset="0"/>
              </a:rPr>
              <a:t> Tim.3:2-7 </a:t>
            </a:r>
            <a:r>
              <a:rPr lang="en-US" sz="3200" dirty="0" smtClean="0">
                <a:latin typeface="Arial Narrow" pitchFamily="34" charset="0"/>
              </a:rPr>
              <a:t>gives only one qualification that relates to a specific </a:t>
            </a:r>
            <a:r>
              <a:rPr lang="en-US" sz="3200" i="1" dirty="0" smtClean="0">
                <a:latin typeface="Arial Narrow" pitchFamily="34" charset="0"/>
              </a:rPr>
              <a:t>function</a:t>
            </a:r>
            <a:r>
              <a:rPr lang="en-US" sz="3200" dirty="0" smtClean="0">
                <a:latin typeface="Arial Narrow" pitchFamily="34" charset="0"/>
              </a:rPr>
              <a:t>: he must be </a:t>
            </a:r>
            <a:r>
              <a:rPr lang="en-US" sz="3200" i="1" dirty="0" smtClean="0">
                <a:solidFill>
                  <a:srgbClr val="C00000"/>
                </a:solidFill>
                <a:latin typeface="Arial Narrow" pitchFamily="34" charset="0"/>
              </a:rPr>
              <a:t>"able to teach." </a:t>
            </a:r>
            <a:r>
              <a:rPr lang="en-US" sz="3200" dirty="0" smtClean="0">
                <a:latin typeface="Arial Narrow" pitchFamily="34" charset="0"/>
              </a:rPr>
              <a:t>All the other qualifications are personal </a:t>
            </a:r>
            <a:r>
              <a:rPr lang="en-US" sz="3200" i="1" dirty="0" smtClean="0">
                <a:latin typeface="Arial Narrow" pitchFamily="34" charset="0"/>
              </a:rPr>
              <a:t>character qualities</a:t>
            </a:r>
            <a:r>
              <a:rPr lang="en-US" sz="3200" dirty="0" smtClean="0">
                <a:latin typeface="Arial Narrow" pitchFamily="34" charset="0"/>
              </a:rPr>
              <a:t>.</a:t>
            </a:r>
          </a:p>
          <a:p>
            <a:pPr marL="236538" indent="-236538">
              <a:buFont typeface="Arial" charset="0"/>
              <a:buChar char="•"/>
            </a:pPr>
            <a:endParaRPr lang="en-US" sz="800" dirty="0" smtClean="0">
              <a:latin typeface="Arial Narrow" pitchFamily="34" charset="0"/>
            </a:endParaRPr>
          </a:p>
          <a:p>
            <a:pPr marL="236538" indent="-236538">
              <a:buFont typeface="Arial" charset="0"/>
              <a:buChar char="•"/>
            </a:pPr>
            <a:r>
              <a:rPr lang="en-US" sz="3200" b="1" dirty="0" smtClean="0">
                <a:latin typeface="Arial Narrow" pitchFamily="34" charset="0"/>
              </a:rPr>
              <a:t>James 3:1</a:t>
            </a:r>
            <a:r>
              <a:rPr lang="en-US" sz="3200" b="1" dirty="0" smtClean="0">
                <a:solidFill>
                  <a:schemeClr val="accent4">
                    <a:lumMod val="50000"/>
                  </a:schemeClr>
                </a:solidFill>
                <a:latin typeface="Arial Narrow" pitchFamily="34" charset="0"/>
              </a:rPr>
              <a:t> </a:t>
            </a:r>
            <a:r>
              <a:rPr lang="en-US" sz="3200" i="1" dirty="0" smtClean="0">
                <a:solidFill>
                  <a:srgbClr val="C00000"/>
                </a:solidFill>
                <a:latin typeface="Arial Narrow" pitchFamily="34" charset="0"/>
              </a:rPr>
              <a:t>"Let not many of you                                 become teachers, my brethren,                                       knowing that as such we  will                                                 incur a stricter judgment.”</a:t>
            </a:r>
          </a:p>
        </p:txBody>
      </p:sp>
      <p:sp>
        <p:nvSpPr>
          <p:cNvPr id="9" name="Rectangle 8"/>
          <p:cNvSpPr/>
          <p:nvPr/>
        </p:nvSpPr>
        <p:spPr>
          <a:xfrm>
            <a:off x="0" y="0"/>
            <a:ext cx="9144000" cy="76200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dirty="0" smtClean="0">
                <a:ln>
                  <a:solidFill>
                    <a:sysClr val="windowText" lastClr="000000"/>
                  </a:solidFill>
                </a:ln>
                <a:solidFill>
                  <a:srgbClr val="002060"/>
                </a:solidFill>
                <a:latin typeface="Arial Narrow" pitchFamily="34" charset="0"/>
              </a:rPr>
              <a:t>PREACH &amp; TEACH GOD’S WORD</a:t>
            </a:r>
            <a:endParaRPr lang="en-US" sz="4000" b="1" spc="50" dirty="0">
              <a:ln>
                <a:solidFill>
                  <a:sysClr val="windowText" lastClr="000000"/>
                </a:solidFill>
              </a:ln>
              <a:solidFill>
                <a:srgbClr val="002060"/>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04800" y="838200"/>
            <a:ext cx="8458200" cy="2062103"/>
          </a:xfrm>
          <a:prstGeom prst="rect">
            <a:avLst/>
          </a:prstGeom>
        </p:spPr>
        <p:txBody>
          <a:bodyPr wrap="square">
            <a:spAutoFit/>
          </a:bodyPr>
          <a:lstStyle/>
          <a:p>
            <a:pPr marL="236538" indent="-236538">
              <a:buFont typeface="Arial" charset="0"/>
              <a:buChar char="•"/>
            </a:pPr>
            <a:r>
              <a:rPr lang="en-US" sz="3200" b="1" dirty="0" smtClean="0"/>
              <a:t>Titus 1:9</a:t>
            </a:r>
            <a:r>
              <a:rPr lang="en-US" sz="3200" dirty="0" smtClean="0"/>
              <a:t> </a:t>
            </a:r>
            <a:r>
              <a:rPr lang="en-US" sz="3200" b="1" baseline="30000" dirty="0" smtClean="0"/>
              <a:t> </a:t>
            </a:r>
            <a:r>
              <a:rPr lang="en-US" sz="3200" dirty="0" smtClean="0"/>
              <a:t>An elder </a:t>
            </a:r>
            <a:r>
              <a:rPr lang="en-US" sz="3200" b="1" i="1" dirty="0" smtClean="0">
                <a:solidFill>
                  <a:srgbClr val="C00000"/>
                </a:solidFill>
              </a:rPr>
              <a:t>“must hold firmly to the trustworthy message as it has been taught, so that he can encourage others by sound doctrine and refute those who oppose it.”</a:t>
            </a:r>
            <a:endParaRPr lang="en-US" sz="3200" dirty="0" smtClean="0">
              <a:latin typeface="Arial Narrow" pitchFamily="34" charset="0"/>
            </a:endParaRPr>
          </a:p>
        </p:txBody>
      </p:sp>
      <p:sp>
        <p:nvSpPr>
          <p:cNvPr id="9" name="Rectangle 8"/>
          <p:cNvSpPr/>
          <p:nvPr/>
        </p:nvSpPr>
        <p:spPr>
          <a:xfrm>
            <a:off x="0" y="0"/>
            <a:ext cx="9144000" cy="76200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dirty="0" smtClean="0">
                <a:ln>
                  <a:solidFill>
                    <a:schemeClr val="tx1"/>
                  </a:solidFill>
                </a:ln>
                <a:solidFill>
                  <a:schemeClr val="tx1"/>
                </a:solidFill>
                <a:latin typeface="Arial Narrow" pitchFamily="34" charset="0"/>
              </a:rPr>
              <a:t>DETERMINE DOCTRINAL ISSUES</a:t>
            </a:r>
            <a:endParaRPr lang="en-US" sz="4000" b="1" spc="50" dirty="0">
              <a:ln>
                <a:solidFill>
                  <a:schemeClr val="tx1"/>
                </a:solidFill>
              </a:ln>
              <a:solidFill>
                <a:schemeClr val="tx1"/>
              </a:solidFill>
              <a:effectLst>
                <a:outerShdw blurRad="76200" dist="50800" dir="5400000" algn="tl" rotWithShape="0">
                  <a:srgbClr val="000000">
                    <a:alpha val="65000"/>
                  </a:srgbClr>
                </a:outerShdw>
              </a:effectLst>
              <a:latin typeface="Arial Narrow" pitchFamily="34" charset="0"/>
            </a:endParaRPr>
          </a:p>
        </p:txBody>
      </p:sp>
      <p:pic>
        <p:nvPicPr>
          <p:cNvPr id="140294" name="Picture 6" descr="http://emmock.files.wordpress.com/2010/12/comment-cartoon99.jpg"/>
          <p:cNvPicPr>
            <a:picLocks noChangeAspect="1" noChangeArrowheads="1"/>
          </p:cNvPicPr>
          <p:nvPr/>
        </p:nvPicPr>
        <p:blipFill>
          <a:blip r:embed="rId2" cstate="print"/>
          <a:srcRect/>
          <a:stretch>
            <a:fillRect/>
          </a:stretch>
        </p:blipFill>
        <p:spPr bwMode="auto">
          <a:xfrm>
            <a:off x="1219200" y="2971800"/>
            <a:ext cx="6553200" cy="3654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4.bp.blogspot.com/_rJBzgmzNraI/TMeligCOpgI/AAAAAAAABI8/fgGsnRxmGBE/s320/Man-Praying.JPG"/>
          <p:cNvPicPr>
            <a:picLocks noChangeAspect="1" noChangeArrowheads="1"/>
          </p:cNvPicPr>
          <p:nvPr/>
        </p:nvPicPr>
        <p:blipFill>
          <a:blip r:embed="rId2" cstate="print"/>
          <a:srcRect/>
          <a:stretch>
            <a:fillRect/>
          </a:stretch>
        </p:blipFill>
        <p:spPr bwMode="auto">
          <a:xfrm>
            <a:off x="5181600" y="1600200"/>
            <a:ext cx="3810000" cy="3810001"/>
          </a:xfrm>
          <a:prstGeom prst="rect">
            <a:avLst/>
          </a:prstGeom>
          <a:noFill/>
        </p:spPr>
      </p:pic>
      <p:sp>
        <p:nvSpPr>
          <p:cNvPr id="8" name="Rectangle 7"/>
          <p:cNvSpPr/>
          <p:nvPr/>
        </p:nvSpPr>
        <p:spPr>
          <a:xfrm>
            <a:off x="0" y="838200"/>
            <a:ext cx="5257800" cy="5948779"/>
          </a:xfrm>
          <a:prstGeom prst="rect">
            <a:avLst/>
          </a:prstGeom>
        </p:spPr>
        <p:txBody>
          <a:bodyPr wrap="square">
            <a:spAutoFit/>
          </a:bodyPr>
          <a:lstStyle/>
          <a:p>
            <a:pPr marL="179388" indent="-179388">
              <a:buFont typeface="Arial" charset="0"/>
              <a:buChar char="•"/>
            </a:pPr>
            <a:r>
              <a:rPr lang="en-US" sz="3200" b="1" dirty="0" smtClean="0"/>
              <a:t>James 5:14  </a:t>
            </a:r>
            <a:r>
              <a:rPr lang="en-US" sz="3200" i="1" dirty="0" smtClean="0">
                <a:solidFill>
                  <a:srgbClr val="C00000"/>
                </a:solidFill>
              </a:rPr>
              <a:t>"Is anyone among you sick? Then he must call for the elders of the church, and they are to pray over him, anointing him with oil in the name of the Lord".</a:t>
            </a:r>
          </a:p>
          <a:p>
            <a:pPr marL="179388" indent="-179388">
              <a:buFont typeface="Arial" charset="0"/>
              <a:buChar char="•"/>
            </a:pPr>
            <a:r>
              <a:rPr lang="en-US" sz="3200" dirty="0" smtClean="0"/>
              <a:t>They are to devote themselves first of all to prayer and to the ministry of the Word, and select deacons to handle the maintenance matters (Acts 6:3-4).</a:t>
            </a:r>
            <a:endParaRPr lang="en-US" sz="3200" i="1" dirty="0" smtClean="0">
              <a:solidFill>
                <a:srgbClr val="C00000"/>
              </a:solidFill>
            </a:endParaRPr>
          </a:p>
        </p:txBody>
      </p:sp>
      <p:sp>
        <p:nvSpPr>
          <p:cNvPr id="9" name="Rectangle 8"/>
          <p:cNvSpPr/>
          <p:nvPr/>
        </p:nvSpPr>
        <p:spPr>
          <a:xfrm>
            <a:off x="0" y="0"/>
            <a:ext cx="9144000" cy="76200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dirty="0" smtClean="0">
                <a:ln>
                  <a:solidFill>
                    <a:sysClr val="windowText" lastClr="000000"/>
                  </a:solidFill>
                </a:ln>
                <a:solidFill>
                  <a:srgbClr val="002060"/>
                </a:solidFill>
                <a:latin typeface="Arial Narrow" pitchFamily="34" charset="0"/>
              </a:rPr>
              <a:t>PRAY WITH HIS CHURCH FAMILY</a:t>
            </a:r>
            <a:endParaRPr lang="en-US" sz="4000" b="1" spc="50" dirty="0">
              <a:ln>
                <a:solidFill>
                  <a:sysClr val="windowText" lastClr="000000"/>
                </a:solidFill>
              </a:ln>
              <a:solidFill>
                <a:srgbClr val="002060"/>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minusepehr.com/wp-content/uploads/2012/03/wolf-sheep-2.jpg"/>
          <p:cNvPicPr>
            <a:picLocks noChangeAspect="1" noChangeArrowheads="1"/>
          </p:cNvPicPr>
          <p:nvPr/>
        </p:nvPicPr>
        <p:blipFill>
          <a:blip r:embed="rId2" cstate="print"/>
          <a:srcRect/>
          <a:stretch>
            <a:fillRect/>
          </a:stretch>
        </p:blipFill>
        <p:spPr bwMode="auto">
          <a:xfrm>
            <a:off x="5486400" y="838199"/>
            <a:ext cx="3657600" cy="3681779"/>
          </a:xfrm>
          <a:prstGeom prst="rect">
            <a:avLst/>
          </a:prstGeom>
          <a:noFill/>
        </p:spPr>
      </p:pic>
      <p:sp>
        <p:nvSpPr>
          <p:cNvPr id="8" name="Rectangle 7"/>
          <p:cNvSpPr/>
          <p:nvPr/>
        </p:nvSpPr>
        <p:spPr>
          <a:xfrm>
            <a:off x="0" y="909221"/>
            <a:ext cx="9144000" cy="5509200"/>
          </a:xfrm>
          <a:prstGeom prst="rect">
            <a:avLst/>
          </a:prstGeom>
        </p:spPr>
        <p:txBody>
          <a:bodyPr wrap="square">
            <a:spAutoFit/>
          </a:bodyPr>
          <a:lstStyle/>
          <a:p>
            <a:pPr marL="179388" indent="53975">
              <a:buFont typeface="Arial" charset="0"/>
              <a:buChar char="•"/>
            </a:pPr>
            <a:r>
              <a:rPr lang="en-US" sz="3200" b="1" dirty="0" smtClean="0"/>
              <a:t>Acts 20:28</a:t>
            </a:r>
            <a:r>
              <a:rPr lang="en-US" sz="3200" dirty="0" smtClean="0"/>
              <a:t> </a:t>
            </a:r>
            <a:r>
              <a:rPr lang="en-US" sz="3200" i="1" dirty="0" smtClean="0">
                <a:solidFill>
                  <a:srgbClr val="C00000"/>
                </a:solidFill>
              </a:rPr>
              <a:t>"Keep watch </a:t>
            </a:r>
          </a:p>
          <a:p>
            <a:pPr marL="179388" indent="53975"/>
            <a:r>
              <a:rPr lang="en-US" sz="3200" i="1" dirty="0" smtClean="0">
                <a:solidFill>
                  <a:srgbClr val="C00000"/>
                </a:solidFill>
              </a:rPr>
              <a:t>over yourselves and all the flock</a:t>
            </a:r>
          </a:p>
          <a:p>
            <a:pPr marL="179388" indent="53975"/>
            <a:r>
              <a:rPr lang="en-US" sz="3200" i="1" dirty="0" smtClean="0">
                <a:solidFill>
                  <a:srgbClr val="C00000"/>
                </a:solidFill>
              </a:rPr>
              <a:t> of  which the Holy Spirit has </a:t>
            </a:r>
          </a:p>
          <a:p>
            <a:pPr marL="179388" indent="53975"/>
            <a:r>
              <a:rPr lang="en-US" sz="3200" i="1" dirty="0" smtClean="0">
                <a:solidFill>
                  <a:srgbClr val="C00000"/>
                </a:solidFill>
              </a:rPr>
              <a:t>made    you overseers. </a:t>
            </a:r>
          </a:p>
          <a:p>
            <a:pPr marL="179388" indent="53975"/>
            <a:r>
              <a:rPr lang="en-US" sz="3200" i="1" dirty="0" smtClean="0">
                <a:solidFill>
                  <a:srgbClr val="C00000"/>
                </a:solidFill>
              </a:rPr>
              <a:t>Be shepherds of the church </a:t>
            </a:r>
          </a:p>
          <a:p>
            <a:pPr marL="179388" indent="53975"/>
            <a:r>
              <a:rPr lang="en-US" sz="3200" i="1" dirty="0" smtClean="0">
                <a:solidFill>
                  <a:srgbClr val="C00000"/>
                </a:solidFill>
              </a:rPr>
              <a:t>of God,</a:t>
            </a:r>
            <a:r>
              <a:rPr lang="en-US" sz="3200" i="1" baseline="30000" dirty="0" smtClean="0">
                <a:solidFill>
                  <a:srgbClr val="C00000"/>
                </a:solidFill>
              </a:rPr>
              <a:t> </a:t>
            </a:r>
            <a:r>
              <a:rPr lang="en-US" sz="3200" i="1" dirty="0" smtClean="0">
                <a:solidFill>
                  <a:srgbClr val="C00000"/>
                </a:solidFill>
              </a:rPr>
              <a:t>which he bought with</a:t>
            </a:r>
          </a:p>
          <a:p>
            <a:pPr marL="179388" indent="53975"/>
            <a:r>
              <a:rPr lang="en-US" sz="3200" i="1" dirty="0" smtClean="0">
                <a:solidFill>
                  <a:srgbClr val="C00000"/>
                </a:solidFill>
              </a:rPr>
              <a:t> his own blood. I know that </a:t>
            </a:r>
          </a:p>
          <a:p>
            <a:pPr marL="179388" indent="53975"/>
            <a:r>
              <a:rPr lang="en-US" sz="3200" i="1" dirty="0" smtClean="0">
                <a:solidFill>
                  <a:srgbClr val="C00000"/>
                </a:solidFill>
              </a:rPr>
              <a:t>after I leave, savage wolves will come in among you</a:t>
            </a:r>
          </a:p>
          <a:p>
            <a:pPr marL="179388" indent="53975"/>
            <a:r>
              <a:rPr lang="en-US" sz="3200" i="1" dirty="0" smtClean="0">
                <a:solidFill>
                  <a:srgbClr val="C00000"/>
                </a:solidFill>
              </a:rPr>
              <a:t>and will not spare the flock.  Even from your own</a:t>
            </a:r>
          </a:p>
          <a:p>
            <a:pPr marL="179388" indent="53975"/>
            <a:r>
              <a:rPr lang="en-US" sz="3200" i="1" dirty="0" smtClean="0">
                <a:solidFill>
                  <a:srgbClr val="C00000"/>
                </a:solidFill>
              </a:rPr>
              <a:t>number men will arise and distort the truth in order to draw away disciples after them.”</a:t>
            </a:r>
          </a:p>
        </p:txBody>
      </p:sp>
      <p:sp>
        <p:nvSpPr>
          <p:cNvPr id="9" name="Rectangle 8"/>
          <p:cNvSpPr/>
          <p:nvPr/>
        </p:nvSpPr>
        <p:spPr>
          <a:xfrm>
            <a:off x="0" y="0"/>
            <a:ext cx="9144000" cy="76200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dirty="0" smtClean="0">
                <a:ln>
                  <a:solidFill>
                    <a:sysClr val="windowText" lastClr="000000"/>
                  </a:solidFill>
                </a:ln>
                <a:solidFill>
                  <a:srgbClr val="002060"/>
                </a:solidFill>
                <a:latin typeface="Arial Narrow" pitchFamily="34" charset="0"/>
              </a:rPr>
              <a:t>PROTECT </a:t>
            </a:r>
            <a:r>
              <a:rPr lang="en-US" sz="4000" b="1" dirty="0" smtClean="0">
                <a:ln>
                  <a:solidFill>
                    <a:sysClr val="windowText" lastClr="000000"/>
                  </a:solidFill>
                </a:ln>
                <a:solidFill>
                  <a:srgbClr val="002060"/>
                </a:solidFill>
                <a:latin typeface="Arial Narrow" pitchFamily="34" charset="0"/>
              </a:rPr>
              <a:t>THE FLOCK</a:t>
            </a:r>
            <a:endParaRPr lang="en-US" sz="4000" b="1" spc="50" dirty="0">
              <a:ln>
                <a:solidFill>
                  <a:sysClr val="windowText" lastClr="000000"/>
                </a:solidFill>
              </a:ln>
              <a:solidFill>
                <a:srgbClr val="002060"/>
              </a:soli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04703x_3_exc_dp.jpg"/>
          <p:cNvPicPr>
            <a:picLocks noChangeAspect="1"/>
          </p:cNvPicPr>
          <p:nvPr/>
        </p:nvPicPr>
        <p:blipFill>
          <a:blip r:embed="rId2" cstate="print"/>
          <a:stretch>
            <a:fillRect/>
          </a:stretch>
        </p:blipFill>
        <p:spPr>
          <a:xfrm>
            <a:off x="0" y="2514600"/>
            <a:ext cx="3124200" cy="4946073"/>
          </a:xfrm>
          <a:prstGeom prst="rect">
            <a:avLst/>
          </a:prstGeom>
        </p:spPr>
      </p:pic>
      <p:sp>
        <p:nvSpPr>
          <p:cNvPr id="8" name="Rectangle 7"/>
          <p:cNvSpPr/>
          <p:nvPr/>
        </p:nvSpPr>
        <p:spPr>
          <a:xfrm>
            <a:off x="0" y="838200"/>
            <a:ext cx="9144000" cy="1569660"/>
          </a:xfrm>
          <a:prstGeom prst="rect">
            <a:avLst/>
          </a:prstGeom>
        </p:spPr>
        <p:txBody>
          <a:bodyPr wrap="square">
            <a:spAutoFit/>
          </a:bodyPr>
          <a:lstStyle/>
          <a:p>
            <a:pPr marL="233363" indent="-233363">
              <a:buFont typeface="Arial" charset="0"/>
              <a:buChar char="•"/>
            </a:pPr>
            <a:r>
              <a:rPr lang="en-US" sz="3200" b="1" dirty="0" smtClean="0">
                <a:latin typeface="Arial Narrow" pitchFamily="34" charset="0"/>
              </a:rPr>
              <a:t>Never in Scripture is it spoken of as "</a:t>
            </a:r>
            <a:r>
              <a:rPr lang="en-US" sz="3200" b="1" u="sng" dirty="0" smtClean="0">
                <a:latin typeface="Arial Narrow" pitchFamily="34" charset="0"/>
              </a:rPr>
              <a:t>his</a:t>
            </a:r>
            <a:r>
              <a:rPr lang="en-US" sz="3200" b="1" dirty="0" smtClean="0">
                <a:latin typeface="Arial Narrow" pitchFamily="34" charset="0"/>
              </a:rPr>
              <a:t> flock" </a:t>
            </a:r>
          </a:p>
          <a:p>
            <a:pPr marL="233363" indent="-233363">
              <a:buFont typeface="Arial" charset="0"/>
              <a:buChar char="•"/>
            </a:pPr>
            <a:r>
              <a:rPr lang="en-US" sz="3200" b="1" dirty="0" smtClean="0">
                <a:latin typeface="Arial Narrow" pitchFamily="34" charset="0"/>
              </a:rPr>
              <a:t>It is the "flock of God" and elders are merely stewards --  caretakers for God’s flock.</a:t>
            </a:r>
            <a:endParaRPr lang="en-US" sz="3200" b="1" i="1" dirty="0" smtClean="0">
              <a:solidFill>
                <a:srgbClr val="C00000"/>
              </a:solidFill>
              <a:latin typeface="Arial Narrow" pitchFamily="34" charset="0"/>
            </a:endParaRPr>
          </a:p>
        </p:txBody>
      </p:sp>
      <p:sp>
        <p:nvSpPr>
          <p:cNvPr id="5" name="Rectangle 4"/>
          <p:cNvSpPr/>
          <p:nvPr/>
        </p:nvSpPr>
        <p:spPr>
          <a:xfrm>
            <a:off x="0" y="0"/>
            <a:ext cx="9144000" cy="762000"/>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dirty="0" smtClean="0">
                <a:ln>
                  <a:solidFill>
                    <a:sysClr val="windowText" lastClr="000000"/>
                  </a:solidFill>
                </a:ln>
                <a:solidFill>
                  <a:srgbClr val="002060"/>
                </a:solidFill>
                <a:latin typeface="Arial Narrow" pitchFamily="34" charset="0"/>
              </a:rPr>
              <a:t>CARE FOR THE CHURCH</a:t>
            </a:r>
            <a:endParaRPr lang="en-US" sz="4000" b="1" spc="50" dirty="0">
              <a:ln>
                <a:solidFill>
                  <a:sysClr val="windowText" lastClr="000000"/>
                </a:solidFill>
              </a:ln>
              <a:solidFill>
                <a:srgbClr val="002060"/>
              </a:solidFill>
              <a:effectLst>
                <a:outerShdw blurRad="76200" dist="50800" dir="5400000" algn="tl" rotWithShape="0">
                  <a:srgbClr val="000000">
                    <a:alpha val="65000"/>
                  </a:srgbClr>
                </a:outerShdw>
              </a:effectLst>
            </a:endParaRPr>
          </a:p>
        </p:txBody>
      </p:sp>
      <p:sp>
        <p:nvSpPr>
          <p:cNvPr id="6" name="Rectangle 5"/>
          <p:cNvSpPr/>
          <p:nvPr/>
        </p:nvSpPr>
        <p:spPr>
          <a:xfrm>
            <a:off x="2590800" y="2333685"/>
            <a:ext cx="6553200" cy="4524315"/>
          </a:xfrm>
          <a:prstGeom prst="rect">
            <a:avLst/>
          </a:prstGeom>
        </p:spPr>
        <p:txBody>
          <a:bodyPr wrap="square">
            <a:spAutoFit/>
          </a:bodyPr>
          <a:lstStyle/>
          <a:p>
            <a:pPr marL="233363" indent="-233363">
              <a:buFont typeface="Arial" charset="0"/>
              <a:buChar char="•"/>
            </a:pPr>
            <a:r>
              <a:rPr lang="en-US" sz="3200" b="1" dirty="0" smtClean="0">
                <a:latin typeface="Arial Narrow" pitchFamily="34" charset="0"/>
              </a:rPr>
              <a:t>1 Peter 5:2, </a:t>
            </a:r>
            <a:r>
              <a:rPr lang="en-US" sz="3200" i="1" dirty="0" smtClean="0">
                <a:solidFill>
                  <a:srgbClr val="C00000"/>
                </a:solidFill>
                <a:latin typeface="Arial Narrow" pitchFamily="34" charset="0"/>
              </a:rPr>
              <a:t>“Be shepherds of God’s flock that is under your care, watching over them—not because you must, but because you are willing, as God wants you to be; not pursuing dishonest gain, but eager to serve”</a:t>
            </a:r>
          </a:p>
          <a:p>
            <a:pPr marL="233363" indent="-233363">
              <a:buFont typeface="Arial" charset="0"/>
              <a:buChar char="•"/>
            </a:pPr>
            <a:r>
              <a:rPr lang="en-US" sz="3200" b="1" dirty="0" smtClean="0">
                <a:latin typeface="Arial Narrow" pitchFamily="34" charset="0"/>
              </a:rPr>
              <a:t>1st Tim. 3:5, </a:t>
            </a:r>
            <a:r>
              <a:rPr lang="en-US" sz="3200" dirty="0" smtClean="0">
                <a:latin typeface="Arial Narrow" pitchFamily="34" charset="0"/>
              </a:rPr>
              <a:t>Paul says that the work     of an </a:t>
            </a:r>
            <a:r>
              <a:rPr lang="en-US" sz="3200" i="1" dirty="0" err="1" smtClean="0">
                <a:latin typeface="Arial Narrow" pitchFamily="34" charset="0"/>
              </a:rPr>
              <a:t>episkopos</a:t>
            </a:r>
            <a:r>
              <a:rPr lang="en-US" sz="3200" i="1" dirty="0" smtClean="0">
                <a:latin typeface="Arial Narrow" pitchFamily="34" charset="0"/>
              </a:rPr>
              <a:t> </a:t>
            </a:r>
            <a:r>
              <a:rPr lang="en-US" sz="3200" dirty="0" smtClean="0">
                <a:latin typeface="Arial Narrow" pitchFamily="34" charset="0"/>
              </a:rPr>
              <a:t> is to </a:t>
            </a:r>
            <a:r>
              <a:rPr lang="en-US" sz="3200" i="1" dirty="0" smtClean="0">
                <a:solidFill>
                  <a:srgbClr val="C00000"/>
                </a:solidFill>
                <a:latin typeface="Arial Narrow" pitchFamily="34" charset="0"/>
              </a:rPr>
              <a:t>"take care of the church of God." </a:t>
            </a:r>
          </a:p>
        </p:txBody>
      </p:sp>
      <p:sp>
        <p:nvSpPr>
          <p:cNvPr id="10" name="Rectangle 9"/>
          <p:cNvSpPr/>
          <p:nvPr/>
        </p:nvSpPr>
        <p:spPr>
          <a:xfrm>
            <a:off x="0" y="6629400"/>
            <a:ext cx="2667000"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4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DESCRIPTION OF AN ELDER</a:t>
            </a:r>
            <a:endParaRPr lang="en-US" sz="4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7" name="Rectangle 6"/>
          <p:cNvSpPr/>
          <p:nvPr/>
        </p:nvSpPr>
        <p:spPr>
          <a:xfrm>
            <a:off x="228600" y="304800"/>
            <a:ext cx="4267200" cy="5257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236538" indent="-236538" algn="ctr"/>
            <a:r>
              <a:rPr lang="en-US" sz="3600" b="1"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pitchFamily="34" charset="0"/>
              </a:rPr>
              <a:t>“The strength, productivity, health, and fruitfulness of     a church directly reflect the quality        of  its leadership”</a:t>
            </a:r>
          </a:p>
          <a:p>
            <a:pPr marL="236538" indent="-236538" algn="ctr"/>
            <a:r>
              <a:rPr lang="en-US" sz="2400" b="1" i="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pitchFamily="34" charset="0"/>
              </a:rPr>
              <a:t>-</a:t>
            </a:r>
            <a:r>
              <a:rPr lang="en-US" sz="2400" b="1" i="1" cap="all" dirty="0" smtClean="0">
                <a:ln w="9000" cmpd="sng">
                  <a:solidFill>
                    <a:schemeClr val="tx1"/>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pitchFamily="34" charset="0"/>
              </a:rPr>
              <a:t>John MacArthur</a:t>
            </a:r>
          </a:p>
        </p:txBody>
      </p:sp>
      <p:pic>
        <p:nvPicPr>
          <p:cNvPr id="181250" name="Picture 2" descr="John F. MacArthur Jr. (Author of Twelve Extraordinary Women)"/>
          <p:cNvPicPr>
            <a:picLocks noChangeAspect="1" noChangeArrowheads="1"/>
          </p:cNvPicPr>
          <p:nvPr/>
        </p:nvPicPr>
        <p:blipFill>
          <a:blip r:embed="rId3" cstate="print"/>
          <a:srcRect/>
          <a:stretch>
            <a:fillRect/>
          </a:stretch>
        </p:blipFill>
        <p:spPr bwMode="auto">
          <a:xfrm>
            <a:off x="4800600" y="381000"/>
            <a:ext cx="4051903" cy="51054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Part2 - CodeOpinion"/>
          <p:cNvPicPr>
            <a:picLocks noChangeAspect="1" noChangeArrowheads="1"/>
          </p:cNvPicPr>
          <p:nvPr/>
        </p:nvPicPr>
        <p:blipFill>
          <a:blip r:embed="rId2" cstate="print"/>
          <a:srcRect/>
          <a:stretch>
            <a:fillRect/>
          </a:stretch>
        </p:blipFill>
        <p:spPr bwMode="auto">
          <a:xfrm>
            <a:off x="2667000" y="-152400"/>
            <a:ext cx="4267200" cy="4267200"/>
          </a:xfrm>
          <a:prstGeom prst="rect">
            <a:avLst/>
          </a:prstGeom>
          <a:noFill/>
        </p:spPr>
      </p:pic>
      <p:sp>
        <p:nvSpPr>
          <p:cNvPr id="5" name="Title 1"/>
          <p:cNvSpPr>
            <a:spLocks noGrp="1"/>
          </p:cNvSpPr>
          <p:nvPr>
            <p:ph type="title"/>
          </p:nvPr>
        </p:nvSpPr>
        <p:spPr>
          <a:xfrm>
            <a:off x="304800" y="3581400"/>
            <a:ext cx="8458200" cy="2895600"/>
          </a:xfrm>
          <a:solidFill>
            <a:srgbClr val="C00000"/>
          </a:solidFill>
          <a:ln w="76200">
            <a:solidFill>
              <a:schemeClr val="tx1"/>
            </a:solidFill>
          </a:ln>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8800" b="1" dirty="0" smtClean="0">
                <a:ln>
                  <a:solidFill>
                    <a:schemeClr val="tx1"/>
                  </a:solidFill>
                  <a:prstDash val="solid"/>
                </a:ln>
                <a:solidFill>
                  <a:schemeClr val="bg1"/>
                </a:solidFill>
                <a:effectLst>
                  <a:outerShdw blurRad="88000" dist="50800" dir="5040000" algn="tl">
                    <a:schemeClr val="accent4">
                      <a:tint val="80000"/>
                      <a:satMod val="250000"/>
                      <a:alpha val="45000"/>
                    </a:schemeClr>
                  </a:outerShdw>
                </a:effectLst>
                <a:latin typeface="Arial Narrow" pitchFamily="34" charset="0"/>
                <a:cs typeface="Arial" pitchFamily="34" charset="0"/>
              </a:rPr>
              <a:t>QUALIFICATIONS </a:t>
            </a:r>
            <a:br>
              <a:rPr lang="en-US" sz="8800" b="1" dirty="0" smtClean="0">
                <a:ln>
                  <a:solidFill>
                    <a:schemeClr val="tx1"/>
                  </a:solidFill>
                  <a:prstDash val="solid"/>
                </a:ln>
                <a:solidFill>
                  <a:schemeClr val="bg1"/>
                </a:solidFill>
                <a:effectLst>
                  <a:outerShdw blurRad="88000" dist="50800" dir="5040000" algn="tl">
                    <a:schemeClr val="accent4">
                      <a:tint val="80000"/>
                      <a:satMod val="250000"/>
                      <a:alpha val="45000"/>
                    </a:schemeClr>
                  </a:outerShdw>
                </a:effectLst>
                <a:latin typeface="Arial Narrow" pitchFamily="34" charset="0"/>
                <a:cs typeface="Arial" pitchFamily="34" charset="0"/>
              </a:rPr>
            </a:br>
            <a:r>
              <a:rPr lang="en-US" sz="8800" b="1" dirty="0" smtClean="0">
                <a:ln>
                  <a:solidFill>
                    <a:schemeClr val="tx1"/>
                  </a:solidFill>
                  <a:prstDash val="solid"/>
                </a:ln>
                <a:solidFill>
                  <a:schemeClr val="bg1"/>
                </a:solidFill>
                <a:effectLst>
                  <a:outerShdw blurRad="88000" dist="50800" dir="5040000" algn="tl">
                    <a:schemeClr val="accent4">
                      <a:tint val="80000"/>
                      <a:satMod val="250000"/>
                      <a:alpha val="45000"/>
                    </a:schemeClr>
                  </a:outerShdw>
                </a:effectLst>
                <a:latin typeface="Arial Narrow" pitchFamily="34" charset="0"/>
                <a:cs typeface="Arial" pitchFamily="34" charset="0"/>
              </a:rPr>
              <a:t>OF AN ELDER</a:t>
            </a:r>
            <a:endParaRPr lang="en-US" sz="8800" b="1" dirty="0">
              <a:ln>
                <a:solidFill>
                  <a:schemeClr val="tx1"/>
                </a:solidFill>
                <a:prstDash val="solid"/>
              </a:ln>
              <a:solidFill>
                <a:schemeClr val="bg1"/>
              </a:solidFill>
              <a:effectLst>
                <a:outerShdw blurRad="88000" dist="50800" dir="5040000" algn="tl">
                  <a:schemeClr val="accent4">
                    <a:tint val="80000"/>
                    <a:satMod val="250000"/>
                    <a:alpha val="45000"/>
                  </a:schemeClr>
                </a:outerShdw>
              </a:effectLst>
              <a:latin typeface="Arial Narrow" pitchFamily="34" charset="0"/>
              <a:cs typeface="Arial" pitchFamily="34"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267200" cy="6858000"/>
          </a:xfrm>
          <a:noFill/>
          <a:ln>
            <a:noFill/>
          </a:ln>
        </p:spPr>
        <p:style>
          <a:lnRef idx="0">
            <a:schemeClr val="accent2"/>
          </a:lnRef>
          <a:fillRef idx="3">
            <a:schemeClr val="accent2"/>
          </a:fillRef>
          <a:effectRef idx="3">
            <a:schemeClr val="accent2"/>
          </a:effectRef>
          <a:fontRef idx="minor">
            <a:schemeClr val="lt1"/>
          </a:fontRef>
        </p:style>
        <p:txBody>
          <a:bodyPr>
            <a:noAutofit/>
          </a:bodyPr>
          <a:lstStyle/>
          <a:p>
            <a:r>
              <a:rPr lang="en-US" sz="8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pitchFamily="34" charset="0"/>
              </a:rPr>
              <a:t>TURN OFF YOUR CELL PHONES</a:t>
            </a:r>
            <a:endPar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pitchFamily="34" charset="0"/>
            </a:endParaRPr>
          </a:p>
        </p:txBody>
      </p:sp>
      <p:pic>
        <p:nvPicPr>
          <p:cNvPr id="4" name="Picture 3" descr="4f112e05fe46eb71c705c0c26b793959.jpg"/>
          <p:cNvPicPr>
            <a:picLocks noChangeAspect="1"/>
          </p:cNvPicPr>
          <p:nvPr/>
        </p:nvPicPr>
        <p:blipFill>
          <a:blip r:embed="rId2" cstate="print"/>
          <a:stretch>
            <a:fillRect/>
          </a:stretch>
        </p:blipFill>
        <p:spPr>
          <a:xfrm>
            <a:off x="4325733" y="0"/>
            <a:ext cx="4818267"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09600"/>
            <a:ext cx="9144000" cy="2062103"/>
          </a:xfrm>
          <a:prstGeom prst="rect">
            <a:avLst/>
          </a:prstGeom>
        </p:spPr>
        <p:txBody>
          <a:bodyPr wrap="square">
            <a:spAutoFit/>
          </a:bodyPr>
          <a:lstStyle/>
          <a:p>
            <a:pPr marL="404813" indent="-404813"/>
            <a:r>
              <a:rPr lang="en-US" sz="3200" b="1" dirty="0" smtClean="0">
                <a:solidFill>
                  <a:srgbClr val="002060"/>
                </a:solidFill>
                <a:latin typeface="Arial Narrow" pitchFamily="34" charset="0"/>
              </a:rPr>
              <a:t>1) Which of the following is a word for a church ELDER? </a:t>
            </a:r>
          </a:p>
          <a:p>
            <a:pPr marL="971550" lvl="1" indent="-514350">
              <a:buFont typeface="+mj-lt"/>
              <a:buAutoNum type="alphaLcParenR"/>
            </a:pPr>
            <a:r>
              <a:rPr lang="en-US" sz="3200" dirty="0" err="1" smtClean="0">
                <a:solidFill>
                  <a:srgbClr val="002060"/>
                </a:solidFill>
                <a:latin typeface="Arial Narrow" pitchFamily="34" charset="0"/>
              </a:rPr>
              <a:t>Presbuteros</a:t>
            </a:r>
            <a:endParaRPr lang="en-US" sz="3200" dirty="0" smtClean="0">
              <a:solidFill>
                <a:srgbClr val="002060"/>
              </a:solidFill>
              <a:latin typeface="Arial Narrow" pitchFamily="34" charset="0"/>
            </a:endParaRPr>
          </a:p>
          <a:p>
            <a:pPr marL="971550" lvl="1" indent="-514350">
              <a:buFont typeface="+mj-lt"/>
              <a:buAutoNum type="alphaLcParenR"/>
            </a:pPr>
            <a:r>
              <a:rPr lang="en-US" sz="3200" dirty="0" err="1" smtClean="0">
                <a:solidFill>
                  <a:srgbClr val="002060"/>
                </a:solidFill>
                <a:latin typeface="Arial Narrow" pitchFamily="34" charset="0"/>
              </a:rPr>
              <a:t>Episkopos</a:t>
            </a:r>
            <a:endParaRPr lang="en-US" sz="3200" dirty="0" smtClean="0">
              <a:solidFill>
                <a:srgbClr val="002060"/>
              </a:solidFill>
              <a:latin typeface="Arial Narrow" pitchFamily="34" charset="0"/>
            </a:endParaRPr>
          </a:p>
          <a:p>
            <a:pPr marL="971550" lvl="1" indent="-514350">
              <a:buFont typeface="+mj-lt"/>
              <a:buAutoNum type="alphaLcParenR"/>
            </a:pPr>
            <a:r>
              <a:rPr lang="en-US" sz="3200" dirty="0" err="1" smtClean="0">
                <a:solidFill>
                  <a:srgbClr val="002060"/>
                </a:solidFill>
                <a:latin typeface="Arial Narrow" pitchFamily="34" charset="0"/>
              </a:rPr>
              <a:t>Poimen</a:t>
            </a:r>
            <a:r>
              <a:rPr lang="en-US" sz="3200" dirty="0" smtClean="0">
                <a:solidFill>
                  <a:srgbClr val="002060"/>
                </a:solidFill>
                <a:latin typeface="Arial Narrow" pitchFamily="34" charset="0"/>
              </a:rPr>
              <a:t>  </a:t>
            </a:r>
            <a:endParaRPr lang="en-US" sz="3200" b="1" i="1" dirty="0" smtClean="0">
              <a:solidFill>
                <a:srgbClr val="C00000"/>
              </a:solidFill>
              <a:latin typeface="Arial Narrow" pitchFamily="34" charset="0"/>
            </a:endParaRPr>
          </a:p>
        </p:txBody>
      </p:sp>
      <p:sp>
        <p:nvSpPr>
          <p:cNvPr id="5" name="Rectangle 4"/>
          <p:cNvSpPr/>
          <p:nvPr/>
        </p:nvSpPr>
        <p:spPr>
          <a:xfrm>
            <a:off x="0" y="0"/>
            <a:ext cx="9144000" cy="60960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Copperplate Gothic Bold" pitchFamily="34" charset="0"/>
              </a:rPr>
              <a:t>REVIEW QUIZ</a:t>
            </a:r>
            <a:endParaRPr lang="en-US" sz="480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Copperplate Gothic Bold" pitchFamily="34" charset="0"/>
            </a:endParaRPr>
          </a:p>
        </p:txBody>
      </p:sp>
      <p:sp>
        <p:nvSpPr>
          <p:cNvPr id="13" name="Oval 12"/>
          <p:cNvSpPr/>
          <p:nvPr/>
        </p:nvSpPr>
        <p:spPr>
          <a:xfrm>
            <a:off x="381000" y="1219200"/>
            <a:ext cx="457200" cy="457200"/>
          </a:xfrm>
          <a:prstGeom prst="ellipse">
            <a:avLst/>
          </a:prstGeom>
          <a:solidFill>
            <a:srgbClr val="FFFF00">
              <a:alpha val="50196"/>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2738497"/>
            <a:ext cx="9144000" cy="2062103"/>
          </a:xfrm>
          <a:prstGeom prst="rect">
            <a:avLst/>
          </a:prstGeom>
        </p:spPr>
        <p:txBody>
          <a:bodyPr wrap="square">
            <a:spAutoFit/>
          </a:bodyPr>
          <a:lstStyle/>
          <a:p>
            <a:pPr marL="404813" indent="-404813"/>
            <a:r>
              <a:rPr lang="en-US" sz="3200" b="1" dirty="0" smtClean="0">
                <a:solidFill>
                  <a:srgbClr val="002060"/>
                </a:solidFill>
                <a:latin typeface="Arial Narrow" pitchFamily="34" charset="0"/>
              </a:rPr>
              <a:t>2) Which represents the shepherd’s heart of an Elder?  </a:t>
            </a:r>
          </a:p>
          <a:p>
            <a:pPr marL="971550" lvl="1" indent="-514350">
              <a:buFont typeface="+mj-lt"/>
              <a:buAutoNum type="alphaLcParenR"/>
            </a:pPr>
            <a:r>
              <a:rPr lang="en-US" sz="3200" dirty="0" err="1" smtClean="0">
                <a:solidFill>
                  <a:srgbClr val="002060"/>
                </a:solidFill>
                <a:latin typeface="Arial Narrow" pitchFamily="34" charset="0"/>
              </a:rPr>
              <a:t>Presbuteros</a:t>
            </a:r>
            <a:endParaRPr lang="en-US" sz="3200" dirty="0" smtClean="0">
              <a:solidFill>
                <a:srgbClr val="002060"/>
              </a:solidFill>
              <a:latin typeface="Arial Narrow" pitchFamily="34" charset="0"/>
            </a:endParaRPr>
          </a:p>
          <a:p>
            <a:pPr marL="971550" lvl="1" indent="-514350">
              <a:buFont typeface="+mj-lt"/>
              <a:buAutoNum type="alphaLcParenR"/>
            </a:pPr>
            <a:r>
              <a:rPr lang="en-US" sz="3200" dirty="0" err="1" smtClean="0">
                <a:solidFill>
                  <a:srgbClr val="002060"/>
                </a:solidFill>
                <a:latin typeface="Arial Narrow" pitchFamily="34" charset="0"/>
              </a:rPr>
              <a:t>Episkopos</a:t>
            </a:r>
            <a:endParaRPr lang="en-US" sz="3200" dirty="0" smtClean="0">
              <a:solidFill>
                <a:srgbClr val="002060"/>
              </a:solidFill>
              <a:latin typeface="Arial Narrow" pitchFamily="34" charset="0"/>
            </a:endParaRPr>
          </a:p>
          <a:p>
            <a:pPr marL="971550" lvl="1" indent="-514350">
              <a:buFont typeface="+mj-lt"/>
              <a:buAutoNum type="alphaLcParenR"/>
            </a:pPr>
            <a:r>
              <a:rPr lang="en-US" sz="3200" dirty="0" err="1" smtClean="0">
                <a:solidFill>
                  <a:srgbClr val="002060"/>
                </a:solidFill>
                <a:latin typeface="Arial Narrow" pitchFamily="34" charset="0"/>
              </a:rPr>
              <a:t>Poimen</a:t>
            </a:r>
            <a:r>
              <a:rPr lang="en-US" sz="3200" dirty="0" smtClean="0">
                <a:solidFill>
                  <a:srgbClr val="002060"/>
                </a:solidFill>
                <a:latin typeface="Arial Narrow" pitchFamily="34" charset="0"/>
              </a:rPr>
              <a:t>  </a:t>
            </a:r>
            <a:endParaRPr lang="en-US" sz="3200" b="1" i="1" dirty="0" smtClean="0">
              <a:solidFill>
                <a:srgbClr val="C00000"/>
              </a:solidFill>
              <a:latin typeface="Arial Narrow" pitchFamily="34" charset="0"/>
            </a:endParaRPr>
          </a:p>
        </p:txBody>
      </p:sp>
      <p:sp>
        <p:nvSpPr>
          <p:cNvPr id="24" name="Rectangle 23"/>
          <p:cNvSpPr/>
          <p:nvPr/>
        </p:nvSpPr>
        <p:spPr>
          <a:xfrm>
            <a:off x="0" y="4795897"/>
            <a:ext cx="9144000" cy="2062103"/>
          </a:xfrm>
          <a:prstGeom prst="rect">
            <a:avLst/>
          </a:prstGeom>
        </p:spPr>
        <p:txBody>
          <a:bodyPr wrap="square">
            <a:spAutoFit/>
          </a:bodyPr>
          <a:lstStyle/>
          <a:p>
            <a:pPr marL="404813" indent="-404813"/>
            <a:r>
              <a:rPr lang="en-US" sz="3200" b="1" dirty="0" smtClean="0">
                <a:solidFill>
                  <a:srgbClr val="002060"/>
                </a:solidFill>
                <a:latin typeface="Arial Narrow" pitchFamily="34" charset="0"/>
              </a:rPr>
              <a:t>3) Which word depicts the Elders’ function as Guardian? </a:t>
            </a:r>
          </a:p>
          <a:p>
            <a:pPr marL="971550" lvl="1" indent="-514350">
              <a:buFont typeface="+mj-lt"/>
              <a:buAutoNum type="alphaLcParenR"/>
            </a:pPr>
            <a:r>
              <a:rPr lang="en-US" sz="3200" dirty="0" err="1" smtClean="0">
                <a:solidFill>
                  <a:srgbClr val="002060"/>
                </a:solidFill>
                <a:latin typeface="Arial Narrow" pitchFamily="34" charset="0"/>
              </a:rPr>
              <a:t>Presbuteros</a:t>
            </a:r>
            <a:endParaRPr lang="en-US" sz="3200" dirty="0" smtClean="0">
              <a:solidFill>
                <a:srgbClr val="002060"/>
              </a:solidFill>
              <a:latin typeface="Arial Narrow" pitchFamily="34" charset="0"/>
            </a:endParaRPr>
          </a:p>
          <a:p>
            <a:pPr marL="971550" lvl="1" indent="-514350">
              <a:buFont typeface="+mj-lt"/>
              <a:buAutoNum type="alphaLcParenR"/>
            </a:pPr>
            <a:r>
              <a:rPr lang="en-US" sz="3200" dirty="0" err="1" smtClean="0">
                <a:solidFill>
                  <a:srgbClr val="002060"/>
                </a:solidFill>
                <a:latin typeface="Arial Narrow" pitchFamily="34" charset="0"/>
              </a:rPr>
              <a:t>Episkopos</a:t>
            </a:r>
            <a:endParaRPr lang="en-US" sz="3200" dirty="0" smtClean="0">
              <a:solidFill>
                <a:srgbClr val="002060"/>
              </a:solidFill>
              <a:latin typeface="Arial Narrow" pitchFamily="34" charset="0"/>
            </a:endParaRPr>
          </a:p>
          <a:p>
            <a:pPr marL="971550" lvl="1" indent="-514350">
              <a:buFont typeface="+mj-lt"/>
              <a:buAutoNum type="alphaLcParenR"/>
            </a:pPr>
            <a:r>
              <a:rPr lang="en-US" sz="3200" dirty="0" err="1" smtClean="0">
                <a:solidFill>
                  <a:srgbClr val="002060"/>
                </a:solidFill>
                <a:latin typeface="Arial Narrow" pitchFamily="34" charset="0"/>
              </a:rPr>
              <a:t>Poimen</a:t>
            </a:r>
            <a:r>
              <a:rPr lang="en-US" sz="3200" dirty="0" smtClean="0">
                <a:solidFill>
                  <a:srgbClr val="002060"/>
                </a:solidFill>
                <a:latin typeface="Arial Narrow" pitchFamily="34" charset="0"/>
              </a:rPr>
              <a:t>  </a:t>
            </a:r>
            <a:endParaRPr lang="en-US" sz="3200" b="1" i="1" dirty="0" smtClean="0">
              <a:solidFill>
                <a:srgbClr val="C00000"/>
              </a:solidFill>
              <a:latin typeface="Arial Narrow" pitchFamily="34" charset="0"/>
            </a:endParaRPr>
          </a:p>
        </p:txBody>
      </p:sp>
      <p:sp>
        <p:nvSpPr>
          <p:cNvPr id="25" name="Oval 24"/>
          <p:cNvSpPr/>
          <p:nvPr/>
        </p:nvSpPr>
        <p:spPr>
          <a:xfrm>
            <a:off x="381000" y="1676400"/>
            <a:ext cx="457200" cy="457200"/>
          </a:xfrm>
          <a:prstGeom prst="ellipse">
            <a:avLst/>
          </a:prstGeom>
          <a:solidFill>
            <a:srgbClr val="FFFF00">
              <a:alpha val="50196"/>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81000" y="2133600"/>
            <a:ext cx="457200" cy="457200"/>
          </a:xfrm>
          <a:prstGeom prst="ellipse">
            <a:avLst/>
          </a:prstGeom>
          <a:solidFill>
            <a:srgbClr val="FFFF00">
              <a:alpha val="50196"/>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457200" y="4267200"/>
            <a:ext cx="457200" cy="457200"/>
          </a:xfrm>
          <a:prstGeom prst="ellipse">
            <a:avLst/>
          </a:prstGeom>
          <a:solidFill>
            <a:srgbClr val="FFFF00">
              <a:alpha val="50196"/>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57200" y="5867400"/>
            <a:ext cx="457200" cy="457200"/>
          </a:xfrm>
          <a:prstGeom prst="ellipse">
            <a:avLst/>
          </a:prstGeom>
          <a:solidFill>
            <a:srgbClr val="FFFF00">
              <a:alpha val="50196"/>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entagon 37"/>
          <p:cNvSpPr/>
          <p:nvPr/>
        </p:nvSpPr>
        <p:spPr>
          <a:xfrm flipH="1">
            <a:off x="3581400" y="1524000"/>
            <a:ext cx="5562600" cy="838200"/>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39" name="Pentagon 38"/>
          <p:cNvSpPr/>
          <p:nvPr/>
        </p:nvSpPr>
        <p:spPr>
          <a:xfrm flipH="1">
            <a:off x="3581400" y="5638800"/>
            <a:ext cx="5562600" cy="838200"/>
          </a:xfrm>
          <a:prstGeom prst="homePlat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40" name="Pentagon 39"/>
          <p:cNvSpPr/>
          <p:nvPr/>
        </p:nvSpPr>
        <p:spPr>
          <a:xfrm flipH="1">
            <a:off x="3581400" y="3657600"/>
            <a:ext cx="5562600" cy="838200"/>
          </a:xfrm>
          <a:prstGeom prst="homePlat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53"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500" fill="hold"/>
                                        <p:tgtEl>
                                          <p:spTgt spid="25"/>
                                        </p:tgtEl>
                                        <p:attrNameLst>
                                          <p:attrName>ppt_w</p:attrName>
                                        </p:attrNameLst>
                                      </p:cBhvr>
                                      <p:tavLst>
                                        <p:tav tm="0">
                                          <p:val>
                                            <p:fltVal val="0"/>
                                          </p:val>
                                        </p:tav>
                                        <p:tav tm="100000">
                                          <p:val>
                                            <p:strVal val="#ppt_w"/>
                                          </p:val>
                                        </p:tav>
                                      </p:tavLst>
                                    </p:anim>
                                    <p:anim calcmode="lin" valueType="num">
                                      <p:cBhvr>
                                        <p:cTn id="31" dur="500" fill="hold"/>
                                        <p:tgtEl>
                                          <p:spTgt spid="25"/>
                                        </p:tgtEl>
                                        <p:attrNameLst>
                                          <p:attrName>ppt_h</p:attrName>
                                        </p:attrNameLst>
                                      </p:cBhvr>
                                      <p:tavLst>
                                        <p:tav tm="0">
                                          <p:val>
                                            <p:fltVal val="0"/>
                                          </p:val>
                                        </p:tav>
                                        <p:tav tm="100000">
                                          <p:val>
                                            <p:strVal val="#ppt_h"/>
                                          </p:val>
                                        </p:tav>
                                      </p:tavLst>
                                    </p:anim>
                                    <p:animEffect transition="in" filter="fade">
                                      <p:cBhvr>
                                        <p:cTn id="32" dur="500"/>
                                        <p:tgtEl>
                                          <p:spTgt spid="25"/>
                                        </p:tgtEl>
                                      </p:cBhvr>
                                    </p:animEffect>
                                  </p:childTnLst>
                                </p:cTn>
                              </p:par>
                              <p:par>
                                <p:cTn id="33" presetID="53"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p:cTn id="35" dur="500" fill="hold"/>
                                        <p:tgtEl>
                                          <p:spTgt spid="26"/>
                                        </p:tgtEl>
                                        <p:attrNameLst>
                                          <p:attrName>ppt_w</p:attrName>
                                        </p:attrNameLst>
                                      </p:cBhvr>
                                      <p:tavLst>
                                        <p:tav tm="0">
                                          <p:val>
                                            <p:fltVal val="0"/>
                                          </p:val>
                                        </p:tav>
                                        <p:tav tm="100000">
                                          <p:val>
                                            <p:strVal val="#ppt_w"/>
                                          </p:val>
                                        </p:tav>
                                      </p:tavLst>
                                    </p:anim>
                                    <p:anim calcmode="lin" valueType="num">
                                      <p:cBhvr>
                                        <p:cTn id="36" dur="500" fill="hold"/>
                                        <p:tgtEl>
                                          <p:spTgt spid="26"/>
                                        </p:tgtEl>
                                        <p:attrNameLst>
                                          <p:attrName>ppt_h</p:attrName>
                                        </p:attrNameLst>
                                      </p:cBhvr>
                                      <p:tavLst>
                                        <p:tav tm="0">
                                          <p:val>
                                            <p:fltVal val="0"/>
                                          </p:val>
                                        </p:tav>
                                        <p:tav tm="100000">
                                          <p:val>
                                            <p:strVal val="#ppt_h"/>
                                          </p:val>
                                        </p:tav>
                                      </p:tavLst>
                                    </p:anim>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 calcmode="lin" valueType="num">
                                      <p:cBhvr additive="base">
                                        <p:cTn id="42" dur="500" fill="hold"/>
                                        <p:tgtEl>
                                          <p:spTgt spid="23">
                                            <p:txEl>
                                              <p:pRg st="0" end="0"/>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23">
                                            <p:txEl>
                                              <p:pRg st="0" end="0"/>
                                            </p:txEl>
                                          </p:spTgt>
                                        </p:tgtEl>
                                        <p:attrNameLst>
                                          <p:attrName>ppt_y</p:attrName>
                                        </p:attrNameLst>
                                      </p:cBhvr>
                                      <p:tavLst>
                                        <p:tav tm="0">
                                          <p:val>
                                            <p:strVal val="#ppt_y"/>
                                          </p:val>
                                        </p:tav>
                                        <p:tav tm="100000">
                                          <p:val>
                                            <p:strVal val="#ppt_y"/>
                                          </p:val>
                                        </p:tav>
                                      </p:tavLst>
                                    </p:anim>
                                  </p:childTnLst>
                                </p:cTn>
                              </p:par>
                              <p:par>
                                <p:cTn id="44" presetID="2" presetClass="entr" presetSubtype="8" fill="hold" nodeType="withEffect">
                                  <p:stCondLst>
                                    <p:cond delay="0"/>
                                  </p:stCondLst>
                                  <p:childTnLst>
                                    <p:set>
                                      <p:cBhvr>
                                        <p:cTn id="45" dur="1" fill="hold">
                                          <p:stCondLst>
                                            <p:cond delay="0"/>
                                          </p:stCondLst>
                                        </p:cTn>
                                        <p:tgtEl>
                                          <p:spTgt spid="23">
                                            <p:txEl>
                                              <p:pRg st="1" end="1"/>
                                            </p:txEl>
                                          </p:spTgt>
                                        </p:tgtEl>
                                        <p:attrNameLst>
                                          <p:attrName>style.visibility</p:attrName>
                                        </p:attrNameLst>
                                      </p:cBhvr>
                                      <p:to>
                                        <p:strVal val="visible"/>
                                      </p:to>
                                    </p:set>
                                    <p:anim calcmode="lin" valueType="num">
                                      <p:cBhvr additive="base">
                                        <p:cTn id="46" dur="500" fill="hold"/>
                                        <p:tgtEl>
                                          <p:spTgt spid="23">
                                            <p:txEl>
                                              <p:pRg st="1" end="1"/>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23">
                                            <p:txEl>
                                              <p:pRg st="1" end="1"/>
                                            </p:txEl>
                                          </p:spTgt>
                                        </p:tgtEl>
                                        <p:attrNameLst>
                                          <p:attrName>ppt_y</p:attrName>
                                        </p:attrNameLst>
                                      </p:cBhvr>
                                      <p:tavLst>
                                        <p:tav tm="0">
                                          <p:val>
                                            <p:strVal val="#ppt_y"/>
                                          </p:val>
                                        </p:tav>
                                        <p:tav tm="100000">
                                          <p:val>
                                            <p:strVal val="#ppt_y"/>
                                          </p:val>
                                        </p:tav>
                                      </p:tavLst>
                                    </p:anim>
                                  </p:childTnLst>
                                </p:cTn>
                              </p:par>
                              <p:par>
                                <p:cTn id="48" presetID="2" presetClass="entr" presetSubtype="8" fill="hold" nodeType="withEffect">
                                  <p:stCondLst>
                                    <p:cond delay="0"/>
                                  </p:stCondLst>
                                  <p:childTnLst>
                                    <p:set>
                                      <p:cBhvr>
                                        <p:cTn id="49" dur="1" fill="hold">
                                          <p:stCondLst>
                                            <p:cond delay="0"/>
                                          </p:stCondLst>
                                        </p:cTn>
                                        <p:tgtEl>
                                          <p:spTgt spid="23">
                                            <p:txEl>
                                              <p:pRg st="2" end="2"/>
                                            </p:txEl>
                                          </p:spTgt>
                                        </p:tgtEl>
                                        <p:attrNameLst>
                                          <p:attrName>style.visibility</p:attrName>
                                        </p:attrNameLst>
                                      </p:cBhvr>
                                      <p:to>
                                        <p:strVal val="visible"/>
                                      </p:to>
                                    </p:set>
                                    <p:anim calcmode="lin" valueType="num">
                                      <p:cBhvr additive="base">
                                        <p:cTn id="50" dur="500" fill="hold"/>
                                        <p:tgtEl>
                                          <p:spTgt spid="23">
                                            <p:txEl>
                                              <p:pRg st="2" end="2"/>
                                            </p:tx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23">
                                            <p:txEl>
                                              <p:pRg st="2" end="2"/>
                                            </p:txEl>
                                          </p:spTgt>
                                        </p:tgtEl>
                                        <p:attrNameLst>
                                          <p:attrName>ppt_y</p:attrName>
                                        </p:attrNameLst>
                                      </p:cBhvr>
                                      <p:tavLst>
                                        <p:tav tm="0">
                                          <p:val>
                                            <p:strVal val="#ppt_y"/>
                                          </p:val>
                                        </p:tav>
                                        <p:tav tm="100000">
                                          <p:val>
                                            <p:strVal val="#ppt_y"/>
                                          </p:val>
                                        </p:tav>
                                      </p:tavLst>
                                    </p:anim>
                                  </p:childTnLst>
                                </p:cTn>
                              </p:par>
                              <p:par>
                                <p:cTn id="52" presetID="2" presetClass="entr" presetSubtype="8" fill="hold" nodeType="withEffect">
                                  <p:stCondLst>
                                    <p:cond delay="0"/>
                                  </p:stCondLst>
                                  <p:childTnLst>
                                    <p:set>
                                      <p:cBhvr>
                                        <p:cTn id="53" dur="1" fill="hold">
                                          <p:stCondLst>
                                            <p:cond delay="0"/>
                                          </p:stCondLst>
                                        </p:cTn>
                                        <p:tgtEl>
                                          <p:spTgt spid="23">
                                            <p:txEl>
                                              <p:pRg st="3" end="3"/>
                                            </p:txEl>
                                          </p:spTgt>
                                        </p:tgtEl>
                                        <p:attrNameLst>
                                          <p:attrName>style.visibility</p:attrName>
                                        </p:attrNameLst>
                                      </p:cBhvr>
                                      <p:to>
                                        <p:strVal val="visible"/>
                                      </p:to>
                                    </p:set>
                                    <p:anim calcmode="lin" valueType="num">
                                      <p:cBhvr additive="base">
                                        <p:cTn id="54" dur="500" fill="hold"/>
                                        <p:tgtEl>
                                          <p:spTgt spid="23">
                                            <p:txEl>
                                              <p:pRg st="3" end="3"/>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2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0"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p:cTn id="60" dur="500" fill="hold"/>
                                        <p:tgtEl>
                                          <p:spTgt spid="28"/>
                                        </p:tgtEl>
                                        <p:attrNameLst>
                                          <p:attrName>ppt_w</p:attrName>
                                        </p:attrNameLst>
                                      </p:cBhvr>
                                      <p:tavLst>
                                        <p:tav tm="0">
                                          <p:val>
                                            <p:fltVal val="0"/>
                                          </p:val>
                                        </p:tav>
                                        <p:tav tm="100000">
                                          <p:val>
                                            <p:strVal val="#ppt_w"/>
                                          </p:val>
                                        </p:tav>
                                      </p:tavLst>
                                    </p:anim>
                                    <p:anim calcmode="lin" valueType="num">
                                      <p:cBhvr>
                                        <p:cTn id="61" dur="500" fill="hold"/>
                                        <p:tgtEl>
                                          <p:spTgt spid="28"/>
                                        </p:tgtEl>
                                        <p:attrNameLst>
                                          <p:attrName>ppt_h</p:attrName>
                                        </p:attrNameLst>
                                      </p:cBhvr>
                                      <p:tavLst>
                                        <p:tav tm="0">
                                          <p:val>
                                            <p:fltVal val="0"/>
                                          </p:val>
                                        </p:tav>
                                        <p:tav tm="100000">
                                          <p:val>
                                            <p:strVal val="#ppt_h"/>
                                          </p:val>
                                        </p:tav>
                                      </p:tavLst>
                                    </p:anim>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4">
                                            <p:txEl>
                                              <p:pRg st="0" end="0"/>
                                            </p:txEl>
                                          </p:spTgt>
                                        </p:tgtEl>
                                        <p:attrNameLst>
                                          <p:attrName>style.visibility</p:attrName>
                                        </p:attrNameLst>
                                      </p:cBhvr>
                                      <p:to>
                                        <p:strVal val="visible"/>
                                      </p:to>
                                    </p:set>
                                    <p:anim calcmode="lin" valueType="num">
                                      <p:cBhvr additive="base">
                                        <p:cTn id="67" dur="500" fill="hold"/>
                                        <p:tgtEl>
                                          <p:spTgt spid="24">
                                            <p:txEl>
                                              <p:pRg st="0" end="0"/>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4">
                                            <p:txEl>
                                              <p:pRg st="0" end="0"/>
                                            </p:txEl>
                                          </p:spTgt>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4">
                                            <p:txEl>
                                              <p:pRg st="1" end="1"/>
                                            </p:txEl>
                                          </p:spTgt>
                                        </p:tgtEl>
                                        <p:attrNameLst>
                                          <p:attrName>style.visibility</p:attrName>
                                        </p:attrNameLst>
                                      </p:cBhvr>
                                      <p:to>
                                        <p:strVal val="visible"/>
                                      </p:to>
                                    </p:set>
                                    <p:anim calcmode="lin" valueType="num">
                                      <p:cBhvr additive="base">
                                        <p:cTn id="71" dur="500" fill="hold"/>
                                        <p:tgtEl>
                                          <p:spTgt spid="24">
                                            <p:txEl>
                                              <p:pRg st="1" end="1"/>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24">
                                            <p:txEl>
                                              <p:pRg st="1" end="1"/>
                                            </p:txEl>
                                          </p:spTgt>
                                        </p:tgtEl>
                                        <p:attrNameLst>
                                          <p:attrName>ppt_y</p:attrName>
                                        </p:attrNameLst>
                                      </p:cBhvr>
                                      <p:tavLst>
                                        <p:tav tm="0">
                                          <p:val>
                                            <p:strVal val="#ppt_y"/>
                                          </p:val>
                                        </p:tav>
                                        <p:tav tm="100000">
                                          <p:val>
                                            <p:strVal val="#ppt_y"/>
                                          </p:val>
                                        </p:tav>
                                      </p:tavLst>
                                    </p:anim>
                                  </p:childTnLst>
                                </p:cTn>
                              </p:par>
                              <p:par>
                                <p:cTn id="73" presetID="2" presetClass="entr" presetSubtype="8" fill="hold" nodeType="withEffect">
                                  <p:stCondLst>
                                    <p:cond delay="0"/>
                                  </p:stCondLst>
                                  <p:childTnLst>
                                    <p:set>
                                      <p:cBhvr>
                                        <p:cTn id="74" dur="1" fill="hold">
                                          <p:stCondLst>
                                            <p:cond delay="0"/>
                                          </p:stCondLst>
                                        </p:cTn>
                                        <p:tgtEl>
                                          <p:spTgt spid="24">
                                            <p:txEl>
                                              <p:pRg st="2" end="2"/>
                                            </p:txEl>
                                          </p:spTgt>
                                        </p:tgtEl>
                                        <p:attrNameLst>
                                          <p:attrName>style.visibility</p:attrName>
                                        </p:attrNameLst>
                                      </p:cBhvr>
                                      <p:to>
                                        <p:strVal val="visible"/>
                                      </p:to>
                                    </p:set>
                                    <p:anim calcmode="lin" valueType="num">
                                      <p:cBhvr additive="base">
                                        <p:cTn id="75" dur="500" fill="hold"/>
                                        <p:tgtEl>
                                          <p:spTgt spid="24">
                                            <p:txEl>
                                              <p:pRg st="2" end="2"/>
                                            </p:tx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24">
                                            <p:txEl>
                                              <p:pRg st="2" end="2"/>
                                            </p:txEl>
                                          </p:spTgt>
                                        </p:tgtEl>
                                        <p:attrNameLst>
                                          <p:attrName>ppt_y</p:attrName>
                                        </p:attrNameLst>
                                      </p:cBhvr>
                                      <p:tavLst>
                                        <p:tav tm="0">
                                          <p:val>
                                            <p:strVal val="#ppt_y"/>
                                          </p:val>
                                        </p:tav>
                                        <p:tav tm="100000">
                                          <p:val>
                                            <p:strVal val="#ppt_y"/>
                                          </p:val>
                                        </p:tav>
                                      </p:tavLst>
                                    </p:anim>
                                  </p:childTnLst>
                                </p:cTn>
                              </p:par>
                              <p:par>
                                <p:cTn id="77" presetID="2" presetClass="entr" presetSubtype="8" fill="hold" nodeType="withEffect">
                                  <p:stCondLst>
                                    <p:cond delay="0"/>
                                  </p:stCondLst>
                                  <p:childTnLst>
                                    <p:set>
                                      <p:cBhvr>
                                        <p:cTn id="78" dur="1" fill="hold">
                                          <p:stCondLst>
                                            <p:cond delay="0"/>
                                          </p:stCondLst>
                                        </p:cTn>
                                        <p:tgtEl>
                                          <p:spTgt spid="24">
                                            <p:txEl>
                                              <p:pRg st="3" end="3"/>
                                            </p:txEl>
                                          </p:spTgt>
                                        </p:tgtEl>
                                        <p:attrNameLst>
                                          <p:attrName>style.visibility</p:attrName>
                                        </p:attrNameLst>
                                      </p:cBhvr>
                                      <p:to>
                                        <p:strVal val="visible"/>
                                      </p:to>
                                    </p:set>
                                    <p:anim calcmode="lin" valueType="num">
                                      <p:cBhvr additive="base">
                                        <p:cTn id="79" dur="500" fill="hold"/>
                                        <p:tgtEl>
                                          <p:spTgt spid="24">
                                            <p:txEl>
                                              <p:pRg st="3" end="3"/>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2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53" presetClass="entr" presetSubtype="0"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p:cTn id="85" dur="500" fill="hold"/>
                                        <p:tgtEl>
                                          <p:spTgt spid="31"/>
                                        </p:tgtEl>
                                        <p:attrNameLst>
                                          <p:attrName>ppt_w</p:attrName>
                                        </p:attrNameLst>
                                      </p:cBhvr>
                                      <p:tavLst>
                                        <p:tav tm="0">
                                          <p:val>
                                            <p:fltVal val="0"/>
                                          </p:val>
                                        </p:tav>
                                        <p:tav tm="100000">
                                          <p:val>
                                            <p:strVal val="#ppt_w"/>
                                          </p:val>
                                        </p:tav>
                                      </p:tavLst>
                                    </p:anim>
                                    <p:anim calcmode="lin" valueType="num">
                                      <p:cBhvr>
                                        <p:cTn id="86" dur="500" fill="hold"/>
                                        <p:tgtEl>
                                          <p:spTgt spid="31"/>
                                        </p:tgtEl>
                                        <p:attrNameLst>
                                          <p:attrName>ppt_h</p:attrName>
                                        </p:attrNameLst>
                                      </p:cBhvr>
                                      <p:tavLst>
                                        <p:tav tm="0">
                                          <p:val>
                                            <p:fltVal val="0"/>
                                          </p:val>
                                        </p:tav>
                                        <p:tav tm="100000">
                                          <p:val>
                                            <p:strVal val="#ppt_h"/>
                                          </p:val>
                                        </p:tav>
                                      </p:tavLst>
                                    </p:anim>
                                    <p:animEffect transition="in" filter="fade">
                                      <p:cBhvr>
                                        <p:cTn id="8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animBg="1"/>
      <p:bldP spid="26" grpId="0" animBg="1"/>
      <p:bldP spid="28" grpId="0" animBg="1"/>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calvin_hobbes.jpg"/>
          <p:cNvPicPr>
            <a:picLocks noChangeAspect="1"/>
          </p:cNvPicPr>
          <p:nvPr/>
        </p:nvPicPr>
        <p:blipFill>
          <a:blip r:embed="rId2" cstate="print"/>
          <a:stretch>
            <a:fillRect/>
          </a:stretch>
        </p:blipFill>
        <p:spPr>
          <a:xfrm>
            <a:off x="0" y="529210"/>
            <a:ext cx="9144000" cy="6328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0" y="609600"/>
            <a:ext cx="4572000" cy="4170372"/>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404813" indent="-404813"/>
            <a:r>
              <a:rPr lang="en-US" sz="3200" b="1" dirty="0" smtClean="0">
                <a:solidFill>
                  <a:srgbClr val="002060"/>
                </a:solidFill>
                <a:latin typeface="Arial Narrow" pitchFamily="34" charset="0"/>
              </a:rPr>
              <a:t>4) </a:t>
            </a:r>
            <a:r>
              <a:rPr lang="en-US" sz="2900" b="1" dirty="0" smtClean="0">
                <a:solidFill>
                  <a:srgbClr val="002060"/>
                </a:solidFill>
                <a:latin typeface="Arial Narrow" pitchFamily="34" charset="0"/>
              </a:rPr>
              <a:t>Elders are responsible to…</a:t>
            </a:r>
          </a:p>
          <a:p>
            <a:pPr marL="971550" lvl="1" indent="-514350">
              <a:buFont typeface="+mj-lt"/>
              <a:buAutoNum type="alphaLcParenR"/>
            </a:pPr>
            <a:r>
              <a:rPr lang="en-US" sz="3200" dirty="0" smtClean="0">
                <a:solidFill>
                  <a:srgbClr val="002060"/>
                </a:solidFill>
                <a:latin typeface="Arial Narrow" pitchFamily="34" charset="0"/>
              </a:rPr>
              <a:t>Govern the church</a:t>
            </a:r>
          </a:p>
          <a:p>
            <a:pPr marL="971550" lvl="1" indent="-514350">
              <a:buFont typeface="+mj-lt"/>
              <a:buAutoNum type="alphaLcParenR"/>
            </a:pPr>
            <a:r>
              <a:rPr lang="en-US" sz="3200" dirty="0" smtClean="0">
                <a:solidFill>
                  <a:srgbClr val="002060"/>
                </a:solidFill>
                <a:latin typeface="Arial Narrow" pitchFamily="34" charset="0"/>
              </a:rPr>
              <a:t>Protect the church</a:t>
            </a:r>
          </a:p>
          <a:p>
            <a:pPr marL="971550" lvl="1" indent="-514350">
              <a:buFont typeface="+mj-lt"/>
              <a:buAutoNum type="alphaLcParenR"/>
            </a:pPr>
            <a:r>
              <a:rPr lang="en-US" sz="3200" dirty="0" smtClean="0">
                <a:solidFill>
                  <a:srgbClr val="002060"/>
                </a:solidFill>
                <a:latin typeface="Arial Narrow" pitchFamily="34" charset="0"/>
              </a:rPr>
              <a:t>Clean the church</a:t>
            </a:r>
          </a:p>
          <a:p>
            <a:pPr marL="971550" lvl="1" indent="-514350">
              <a:buFont typeface="+mj-lt"/>
              <a:buAutoNum type="alphaLcParenR"/>
            </a:pPr>
            <a:r>
              <a:rPr lang="en-US" sz="3200" dirty="0" smtClean="0">
                <a:solidFill>
                  <a:srgbClr val="002060"/>
                </a:solidFill>
                <a:latin typeface="Arial Narrow" pitchFamily="34" charset="0"/>
              </a:rPr>
              <a:t>Teach the church</a:t>
            </a:r>
          </a:p>
          <a:p>
            <a:pPr marL="971550" lvl="1" indent="-514350">
              <a:buFont typeface="+mj-lt"/>
              <a:buAutoNum type="alphaLcParenR"/>
            </a:pPr>
            <a:r>
              <a:rPr lang="en-US" sz="3200" dirty="0" smtClean="0">
                <a:solidFill>
                  <a:srgbClr val="002060"/>
                </a:solidFill>
                <a:latin typeface="Arial Narrow" pitchFamily="34" charset="0"/>
              </a:rPr>
              <a:t>Fix the church</a:t>
            </a:r>
          </a:p>
          <a:p>
            <a:pPr marL="971550" lvl="1" indent="-514350">
              <a:buFont typeface="+mj-lt"/>
              <a:buAutoNum type="alphaLcParenR"/>
            </a:pPr>
            <a:r>
              <a:rPr lang="en-US" sz="3200" dirty="0" smtClean="0">
                <a:solidFill>
                  <a:srgbClr val="002060"/>
                </a:solidFill>
                <a:latin typeface="Arial Narrow" pitchFamily="34" charset="0"/>
              </a:rPr>
              <a:t>Love the church</a:t>
            </a:r>
          </a:p>
          <a:p>
            <a:pPr marL="971550" lvl="1" indent="-514350">
              <a:buFont typeface="+mj-lt"/>
              <a:buAutoNum type="alphaLcParenR"/>
            </a:pPr>
            <a:r>
              <a:rPr lang="en-US" sz="3200" dirty="0" smtClean="0">
                <a:solidFill>
                  <a:srgbClr val="002060"/>
                </a:solidFill>
                <a:latin typeface="Arial Narrow" pitchFamily="34" charset="0"/>
              </a:rPr>
              <a:t>Pray for the church</a:t>
            </a:r>
          </a:p>
          <a:p>
            <a:pPr marL="971550" lvl="1" indent="-514350">
              <a:buFont typeface="+mj-lt"/>
              <a:buAutoNum type="alphaLcParenR"/>
            </a:pPr>
            <a:endParaRPr lang="en-US" sz="900" dirty="0" smtClean="0">
              <a:solidFill>
                <a:srgbClr val="C00000"/>
              </a:solidFill>
              <a:latin typeface="Arial Narrow" pitchFamily="34" charset="0"/>
            </a:endParaRPr>
          </a:p>
        </p:txBody>
      </p:sp>
      <p:sp>
        <p:nvSpPr>
          <p:cNvPr id="13" name="Oval 12"/>
          <p:cNvSpPr/>
          <p:nvPr/>
        </p:nvSpPr>
        <p:spPr>
          <a:xfrm>
            <a:off x="457200" y="1295400"/>
            <a:ext cx="457200" cy="457200"/>
          </a:xfrm>
          <a:prstGeom prst="ellipse">
            <a:avLst/>
          </a:prstGeom>
          <a:solidFill>
            <a:srgbClr val="FFFF00">
              <a:alpha val="50196"/>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457200" y="1752600"/>
            <a:ext cx="457200" cy="457200"/>
          </a:xfrm>
          <a:prstGeom prst="ellipse">
            <a:avLst/>
          </a:prstGeom>
          <a:solidFill>
            <a:srgbClr val="FFFF00">
              <a:alpha val="50196"/>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457200" y="2667000"/>
            <a:ext cx="457200" cy="457200"/>
          </a:xfrm>
          <a:prstGeom prst="ellipse">
            <a:avLst/>
          </a:prstGeom>
          <a:solidFill>
            <a:srgbClr val="FFFF00">
              <a:alpha val="50196"/>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60960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Copperplate Gothic Bold" pitchFamily="34" charset="0"/>
              </a:rPr>
              <a:t>REVIEW QUIZ</a:t>
            </a:r>
            <a:endParaRPr lang="en-US" sz="480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Copperplate Gothic Bold" pitchFamily="34" charset="0"/>
            </a:endParaRPr>
          </a:p>
        </p:txBody>
      </p:sp>
      <p:sp>
        <p:nvSpPr>
          <p:cNvPr id="24" name="Oval 23"/>
          <p:cNvSpPr/>
          <p:nvPr/>
        </p:nvSpPr>
        <p:spPr>
          <a:xfrm>
            <a:off x="457200" y="4038600"/>
            <a:ext cx="457200" cy="457200"/>
          </a:xfrm>
          <a:prstGeom prst="ellipse">
            <a:avLst/>
          </a:prstGeom>
          <a:solidFill>
            <a:srgbClr val="FFFF00">
              <a:alpha val="50196"/>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57200" y="3581400"/>
            <a:ext cx="457200" cy="457200"/>
          </a:xfrm>
          <a:prstGeom prst="ellipse">
            <a:avLst/>
          </a:prstGeom>
          <a:solidFill>
            <a:srgbClr val="FFFF00">
              <a:alpha val="50196"/>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500" fill="hold"/>
                                        <p:tgtEl>
                                          <p:spTgt spid="25"/>
                                        </p:tgtEl>
                                        <p:attrNameLst>
                                          <p:attrName>ppt_w</p:attrName>
                                        </p:attrNameLst>
                                      </p:cBhvr>
                                      <p:tavLst>
                                        <p:tav tm="0">
                                          <p:val>
                                            <p:fltVal val="0"/>
                                          </p:val>
                                        </p:tav>
                                        <p:tav tm="100000">
                                          <p:val>
                                            <p:strVal val="#ppt_w"/>
                                          </p:val>
                                        </p:tav>
                                      </p:tavLst>
                                    </p:anim>
                                    <p:anim calcmode="lin" valueType="num">
                                      <p:cBhvr>
                                        <p:cTn id="28" dur="500" fill="hold"/>
                                        <p:tgtEl>
                                          <p:spTgt spid="25"/>
                                        </p:tgtEl>
                                        <p:attrNameLst>
                                          <p:attrName>ppt_h</p:attrName>
                                        </p:attrNameLst>
                                      </p:cBhvr>
                                      <p:tavLst>
                                        <p:tav tm="0">
                                          <p:val>
                                            <p:fltVal val="0"/>
                                          </p:val>
                                        </p:tav>
                                        <p:tav tm="100000">
                                          <p:val>
                                            <p:strVal val="#ppt_h"/>
                                          </p:val>
                                        </p:tav>
                                      </p:tavLst>
                                    </p:anim>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4"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TxuB1QkIzNX23UxXfltwlsFacjOgPoLrJD6hEKwZF0NP4n4t5d"/>
          <p:cNvPicPr>
            <a:picLocks noChangeAspect="1" noChangeArrowheads="1"/>
          </p:cNvPicPr>
          <p:nvPr/>
        </p:nvPicPr>
        <p:blipFill>
          <a:blip r:embed="rId2" cstate="print"/>
          <a:srcRect/>
          <a:stretch>
            <a:fillRect/>
          </a:stretch>
        </p:blipFill>
        <p:spPr bwMode="auto">
          <a:xfrm>
            <a:off x="7029450" y="914400"/>
            <a:ext cx="2114550" cy="2960371"/>
          </a:xfrm>
          <a:prstGeom prst="ellipse">
            <a:avLst/>
          </a:prstGeom>
          <a:ln>
            <a:noFill/>
          </a:ln>
          <a:effectLst>
            <a:softEdge rad="112500"/>
          </a:effectLst>
        </p:spPr>
      </p:pic>
      <p:sp>
        <p:nvSpPr>
          <p:cNvPr id="16" name="Rectangle 15"/>
          <p:cNvSpPr/>
          <p:nvPr/>
        </p:nvSpPr>
        <p:spPr>
          <a:xfrm>
            <a:off x="0" y="457200"/>
            <a:ext cx="9144000" cy="3539430"/>
          </a:xfrm>
          <a:prstGeom prst="rect">
            <a:avLst/>
          </a:prstGeom>
        </p:spPr>
        <p:txBody>
          <a:bodyPr wrap="square">
            <a:spAutoFit/>
          </a:bodyPr>
          <a:lstStyle/>
          <a:p>
            <a:pPr marL="404813" indent="-404813"/>
            <a:r>
              <a:rPr lang="en-US" sz="3200" b="1" dirty="0" smtClean="0">
                <a:solidFill>
                  <a:srgbClr val="002060"/>
                </a:solidFill>
                <a:latin typeface="Arial Narrow" pitchFamily="34" charset="0"/>
              </a:rPr>
              <a:t>5) The Biblical pattern for Church Leadership is…</a:t>
            </a:r>
          </a:p>
          <a:p>
            <a:pPr marL="971550" lvl="1" indent="-514350">
              <a:buFont typeface="+mj-lt"/>
              <a:buAutoNum type="alphaLcParenR"/>
            </a:pPr>
            <a:r>
              <a:rPr lang="en-US" sz="3200" dirty="0" smtClean="0">
                <a:solidFill>
                  <a:srgbClr val="002060"/>
                </a:solidFill>
                <a:latin typeface="Arial Narrow" pitchFamily="34" charset="0"/>
              </a:rPr>
              <a:t> A Senior Pastor and a Deacon Board</a:t>
            </a:r>
          </a:p>
          <a:p>
            <a:pPr marL="971550" lvl="1" indent="-514350">
              <a:buFont typeface="+mj-lt"/>
              <a:buAutoNum type="alphaLcParenR"/>
            </a:pPr>
            <a:r>
              <a:rPr lang="en-US" sz="3200" dirty="0" smtClean="0">
                <a:solidFill>
                  <a:srgbClr val="002060"/>
                </a:solidFill>
                <a:latin typeface="Arial Narrow" pitchFamily="34" charset="0"/>
              </a:rPr>
              <a:t> A Senior Pastor and an Elder Board</a:t>
            </a:r>
          </a:p>
          <a:p>
            <a:pPr marL="971550" lvl="1" indent="-514350">
              <a:buFont typeface="+mj-lt"/>
              <a:buAutoNum type="alphaLcParenR"/>
            </a:pPr>
            <a:r>
              <a:rPr lang="en-US" sz="3200" dirty="0" smtClean="0">
                <a:solidFill>
                  <a:srgbClr val="002060"/>
                </a:solidFill>
                <a:latin typeface="Arial Narrow" pitchFamily="34" charset="0"/>
              </a:rPr>
              <a:t>Congregational Rule with a Senior Pastor</a:t>
            </a:r>
          </a:p>
          <a:p>
            <a:pPr marL="971550" lvl="1" indent="-514350">
              <a:buFont typeface="+mj-lt"/>
              <a:buAutoNum type="alphaLcParenR"/>
            </a:pPr>
            <a:r>
              <a:rPr lang="en-US" sz="3200" dirty="0" smtClean="0">
                <a:solidFill>
                  <a:srgbClr val="002060"/>
                </a:solidFill>
                <a:latin typeface="Arial Narrow" pitchFamily="34" charset="0"/>
              </a:rPr>
              <a:t> Multiple Elders Rule</a:t>
            </a:r>
          </a:p>
          <a:p>
            <a:pPr marL="971550" lvl="1" indent="-514350">
              <a:buFont typeface="+mj-lt"/>
              <a:buAutoNum type="alphaLcParenR"/>
            </a:pPr>
            <a:r>
              <a:rPr lang="en-US" sz="3200" dirty="0" smtClean="0">
                <a:solidFill>
                  <a:srgbClr val="002060"/>
                </a:solidFill>
                <a:latin typeface="Arial Narrow" pitchFamily="34" charset="0"/>
              </a:rPr>
              <a:t> A Pope, Cardinals, Bishops and Priests</a:t>
            </a:r>
          </a:p>
          <a:p>
            <a:pPr marL="971550" lvl="1" indent="-514350">
              <a:buFont typeface="+mj-lt"/>
              <a:buAutoNum type="alphaLcParenR"/>
            </a:pPr>
            <a:r>
              <a:rPr lang="en-US" sz="3200" dirty="0" smtClean="0">
                <a:solidFill>
                  <a:srgbClr val="002060"/>
                </a:solidFill>
                <a:latin typeface="Arial Narrow" pitchFamily="34" charset="0"/>
              </a:rPr>
              <a:t>Whatever each church decides</a:t>
            </a:r>
            <a:endParaRPr lang="en-US" sz="3200" b="1" i="1" dirty="0" smtClean="0">
              <a:solidFill>
                <a:srgbClr val="C00000"/>
              </a:solidFill>
              <a:latin typeface="Arial Narrow" pitchFamily="34" charset="0"/>
            </a:endParaRPr>
          </a:p>
        </p:txBody>
      </p:sp>
      <p:sp>
        <p:nvSpPr>
          <p:cNvPr id="5" name="Rectangle 4"/>
          <p:cNvSpPr/>
          <p:nvPr/>
        </p:nvSpPr>
        <p:spPr>
          <a:xfrm>
            <a:off x="0" y="0"/>
            <a:ext cx="9144000" cy="45720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Copperplate Gothic Bold" pitchFamily="34" charset="0"/>
              </a:rPr>
              <a:t>REVIEW QUIZ</a:t>
            </a:r>
            <a:endParaRPr lang="en-US" sz="320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Copperplate Gothic Bold" pitchFamily="34" charset="0"/>
            </a:endParaRPr>
          </a:p>
        </p:txBody>
      </p:sp>
      <p:sp>
        <p:nvSpPr>
          <p:cNvPr id="19" name="Oval 18"/>
          <p:cNvSpPr/>
          <p:nvPr/>
        </p:nvSpPr>
        <p:spPr>
          <a:xfrm>
            <a:off x="381000" y="2514600"/>
            <a:ext cx="457200" cy="457200"/>
          </a:xfrm>
          <a:prstGeom prst="ellipse">
            <a:avLst/>
          </a:prstGeom>
          <a:solidFill>
            <a:srgbClr val="FFFF00">
              <a:alpha val="50196"/>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4038600"/>
            <a:ext cx="9144000" cy="240065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sz="3000" b="1" dirty="0" smtClean="0">
                <a:solidFill>
                  <a:srgbClr val="C00000"/>
                </a:solidFill>
                <a:latin typeface="Arial Narrow" pitchFamily="34" charset="0"/>
              </a:rPr>
              <a:t>When </a:t>
            </a:r>
            <a:r>
              <a:rPr lang="en-US" sz="3000" b="1" dirty="0" smtClean="0">
                <a:solidFill>
                  <a:srgbClr val="C00000"/>
                </a:solidFill>
                <a:latin typeface="Arial Narrow" pitchFamily="34" charset="0"/>
              </a:rPr>
              <a:t>we teach on </a:t>
            </a:r>
            <a:r>
              <a:rPr lang="en-US" sz="3000" b="1" dirty="0" smtClean="0">
                <a:solidFill>
                  <a:srgbClr val="002060"/>
                </a:solidFill>
                <a:latin typeface="Arial Narrow" pitchFamily="34" charset="0"/>
              </a:rPr>
              <a:t>Ecclesiology</a:t>
            </a:r>
            <a:r>
              <a:rPr lang="en-US" sz="3000" b="1" dirty="0" smtClean="0">
                <a:solidFill>
                  <a:srgbClr val="C00000"/>
                </a:solidFill>
                <a:latin typeface="Arial Narrow" pitchFamily="34" charset="0"/>
              </a:rPr>
              <a:t> </a:t>
            </a:r>
            <a:r>
              <a:rPr lang="en-US" sz="3000" b="1" dirty="0" smtClean="0">
                <a:solidFill>
                  <a:srgbClr val="C00000"/>
                </a:solidFill>
                <a:latin typeface="Arial Narrow" pitchFamily="34" charset="0"/>
              </a:rPr>
              <a:t>(study of the Church) we will </a:t>
            </a:r>
            <a:r>
              <a:rPr lang="en-US" sz="3000" b="1" dirty="0" smtClean="0">
                <a:solidFill>
                  <a:srgbClr val="C00000"/>
                </a:solidFill>
                <a:latin typeface="Arial Narrow" pitchFamily="34" charset="0"/>
              </a:rPr>
              <a:t>see…</a:t>
            </a:r>
            <a:r>
              <a:rPr lang="en-US" sz="3000" i="1" dirty="0" smtClean="0">
                <a:solidFill>
                  <a:srgbClr val="C00000"/>
                </a:solidFill>
                <a:latin typeface="Arial Narrow" pitchFamily="34" charset="0"/>
              </a:rPr>
              <a:t>Who </a:t>
            </a:r>
            <a:r>
              <a:rPr lang="en-US" sz="3000" i="1" dirty="0" smtClean="0">
                <a:solidFill>
                  <a:srgbClr val="C00000"/>
                </a:solidFill>
                <a:latin typeface="Arial Narrow" pitchFamily="34" charset="0"/>
              </a:rPr>
              <a:t>chooses the elders? What forms of church government do different denominations use? Which ones work and which ones don’t? Why do we need denominations? When should congregations vote? Who holds elders accountable?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81346019.jpg"/>
          <p:cNvPicPr>
            <a:picLocks noChangeAspect="1"/>
          </p:cNvPicPr>
          <p:nvPr/>
        </p:nvPicPr>
        <p:blipFill>
          <a:blip r:embed="rId2" cstate="print"/>
          <a:stretch>
            <a:fillRect/>
          </a:stretch>
        </p:blipFill>
        <p:spPr>
          <a:xfrm>
            <a:off x="5876544" y="838200"/>
            <a:ext cx="3267456" cy="4623758"/>
          </a:xfrm>
          <a:prstGeom prst="rect">
            <a:avLst/>
          </a:prstGeom>
        </p:spPr>
      </p:pic>
      <p:sp>
        <p:nvSpPr>
          <p:cNvPr id="16" name="Rectangle 15"/>
          <p:cNvSpPr/>
          <p:nvPr/>
        </p:nvSpPr>
        <p:spPr>
          <a:xfrm>
            <a:off x="0" y="3200400"/>
            <a:ext cx="9144000" cy="3046988"/>
          </a:xfrm>
          <a:prstGeom prst="rect">
            <a:avLst/>
          </a:prstGeom>
        </p:spPr>
        <p:txBody>
          <a:bodyPr wrap="square">
            <a:spAutoFit/>
          </a:bodyPr>
          <a:lstStyle/>
          <a:p>
            <a:pPr marL="404813" indent="-404813"/>
            <a:r>
              <a:rPr lang="en-US" sz="3200" b="1" dirty="0" smtClean="0">
                <a:solidFill>
                  <a:srgbClr val="002060"/>
                </a:solidFill>
                <a:latin typeface="Arial Narrow" pitchFamily="34" charset="0"/>
              </a:rPr>
              <a:t>7) The 2 qualifications required                                               of Elders but not Deacons are…</a:t>
            </a:r>
          </a:p>
          <a:p>
            <a:pPr marL="971550" lvl="1" indent="-514350">
              <a:buFont typeface="+mj-lt"/>
              <a:buAutoNum type="alphaLcParenR"/>
            </a:pPr>
            <a:r>
              <a:rPr lang="en-US" sz="3200" dirty="0" smtClean="0">
                <a:solidFill>
                  <a:srgbClr val="002060"/>
                </a:solidFill>
                <a:latin typeface="Arial Narrow" pitchFamily="34" charset="0"/>
              </a:rPr>
              <a:t>To be blameless and non-violent</a:t>
            </a:r>
          </a:p>
          <a:p>
            <a:pPr marL="971550" lvl="1" indent="-514350">
              <a:buFont typeface="+mj-lt"/>
              <a:buAutoNum type="alphaLcParenR"/>
            </a:pPr>
            <a:r>
              <a:rPr lang="en-US" sz="3200" dirty="0" smtClean="0">
                <a:solidFill>
                  <a:srgbClr val="002060"/>
                </a:solidFill>
                <a:latin typeface="Arial Narrow" pitchFamily="34" charset="0"/>
              </a:rPr>
              <a:t> Ability to teach and to govern</a:t>
            </a:r>
          </a:p>
          <a:p>
            <a:pPr marL="971550" lvl="1" indent="-514350">
              <a:buFont typeface="+mj-lt"/>
              <a:buAutoNum type="alphaLcParenR"/>
            </a:pPr>
            <a:r>
              <a:rPr lang="en-US" sz="3200" dirty="0" smtClean="0">
                <a:solidFill>
                  <a:srgbClr val="002060"/>
                </a:solidFill>
                <a:latin typeface="Arial Narrow" pitchFamily="34" charset="0"/>
              </a:rPr>
              <a:t>Husband of one wife and not a new convert</a:t>
            </a:r>
          </a:p>
          <a:p>
            <a:pPr marL="971550" lvl="1" indent="-514350">
              <a:buFont typeface="+mj-lt"/>
              <a:buAutoNum type="alphaLcParenR"/>
            </a:pPr>
            <a:r>
              <a:rPr lang="en-US" sz="3200" dirty="0" smtClean="0">
                <a:solidFill>
                  <a:srgbClr val="002060"/>
                </a:solidFill>
                <a:latin typeface="Arial Narrow" pitchFamily="34" charset="0"/>
              </a:rPr>
              <a:t>Deacons can get drunk and elders can’t</a:t>
            </a:r>
          </a:p>
        </p:txBody>
      </p:sp>
      <p:sp>
        <p:nvSpPr>
          <p:cNvPr id="8" name="Rectangle 7"/>
          <p:cNvSpPr/>
          <p:nvPr/>
        </p:nvSpPr>
        <p:spPr>
          <a:xfrm>
            <a:off x="0" y="609600"/>
            <a:ext cx="9144000" cy="2554545"/>
          </a:xfrm>
          <a:prstGeom prst="rect">
            <a:avLst/>
          </a:prstGeom>
        </p:spPr>
        <p:txBody>
          <a:bodyPr wrap="square">
            <a:spAutoFit/>
          </a:bodyPr>
          <a:lstStyle/>
          <a:p>
            <a:pPr marL="404813" indent="-404813"/>
            <a:r>
              <a:rPr lang="en-US" sz="3200" b="1" dirty="0" smtClean="0">
                <a:solidFill>
                  <a:srgbClr val="002060"/>
                </a:solidFill>
                <a:latin typeface="Arial Narrow" pitchFamily="34" charset="0"/>
              </a:rPr>
              <a:t>6) Which are qualifications of an elder? </a:t>
            </a:r>
          </a:p>
          <a:p>
            <a:pPr marL="971550" lvl="1" indent="-514350">
              <a:buFont typeface="+mj-lt"/>
              <a:buAutoNum type="alphaLcParenR"/>
            </a:pPr>
            <a:r>
              <a:rPr lang="en-US" sz="3200" dirty="0" smtClean="0">
                <a:solidFill>
                  <a:srgbClr val="002060"/>
                </a:solidFill>
                <a:latin typeface="Arial Narrow" pitchFamily="34" charset="0"/>
              </a:rPr>
              <a:t>Good reputation with Non-Christians</a:t>
            </a:r>
          </a:p>
          <a:p>
            <a:pPr marL="971550" lvl="1" indent="-514350">
              <a:buFont typeface="+mj-lt"/>
              <a:buAutoNum type="alphaLcParenR"/>
            </a:pPr>
            <a:r>
              <a:rPr lang="en-US" sz="3200" dirty="0" smtClean="0">
                <a:solidFill>
                  <a:srgbClr val="002060"/>
                </a:solidFill>
                <a:latin typeface="Arial Narrow" pitchFamily="34" charset="0"/>
              </a:rPr>
              <a:t>One woman man</a:t>
            </a:r>
          </a:p>
          <a:p>
            <a:pPr marL="971550" lvl="1" indent="-514350">
              <a:buFont typeface="+mj-lt"/>
              <a:buAutoNum type="alphaLcParenR"/>
            </a:pPr>
            <a:r>
              <a:rPr lang="en-US" sz="3200" dirty="0" smtClean="0">
                <a:solidFill>
                  <a:srgbClr val="002060"/>
                </a:solidFill>
                <a:latin typeface="Arial Narrow" pitchFamily="34" charset="0"/>
              </a:rPr>
              <a:t> Hospitable to strangers</a:t>
            </a:r>
          </a:p>
          <a:p>
            <a:pPr marL="971550" lvl="1" indent="-514350">
              <a:buFont typeface="+mj-lt"/>
              <a:buAutoNum type="alphaLcParenR"/>
            </a:pPr>
            <a:r>
              <a:rPr lang="en-US" sz="3200" dirty="0" smtClean="0">
                <a:solidFill>
                  <a:srgbClr val="002060"/>
                </a:solidFill>
                <a:latin typeface="Arial Narrow" pitchFamily="34" charset="0"/>
              </a:rPr>
              <a:t>Short hair and a non-smoker</a:t>
            </a:r>
            <a:endParaRPr lang="en-US" sz="3200" dirty="0" smtClean="0">
              <a:solidFill>
                <a:srgbClr val="C00000"/>
              </a:solidFill>
              <a:latin typeface="Arial Narrow" pitchFamily="34" charset="0"/>
            </a:endParaRPr>
          </a:p>
        </p:txBody>
      </p:sp>
      <p:sp>
        <p:nvSpPr>
          <p:cNvPr id="5" name="Rectangle 4"/>
          <p:cNvSpPr/>
          <p:nvPr/>
        </p:nvSpPr>
        <p:spPr>
          <a:xfrm>
            <a:off x="0" y="0"/>
            <a:ext cx="9144000" cy="60960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Copperplate Gothic Bold" pitchFamily="34" charset="0"/>
              </a:rPr>
              <a:t>REVIEW QUIZ</a:t>
            </a:r>
            <a:endParaRPr lang="en-US" sz="4800"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Copperplate Gothic Bold" pitchFamily="34" charset="0"/>
            </a:endParaRPr>
          </a:p>
        </p:txBody>
      </p:sp>
      <p:sp>
        <p:nvSpPr>
          <p:cNvPr id="18" name="Oval 17"/>
          <p:cNvSpPr/>
          <p:nvPr/>
        </p:nvSpPr>
        <p:spPr>
          <a:xfrm>
            <a:off x="457200" y="1219200"/>
            <a:ext cx="457200" cy="457200"/>
          </a:xfrm>
          <a:prstGeom prst="ellipse">
            <a:avLst/>
          </a:prstGeom>
          <a:solidFill>
            <a:srgbClr val="FFFF00">
              <a:alpha val="50196"/>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457200" y="1676400"/>
            <a:ext cx="457200" cy="457200"/>
          </a:xfrm>
          <a:prstGeom prst="ellipse">
            <a:avLst/>
          </a:prstGeom>
          <a:solidFill>
            <a:srgbClr val="FFFF00">
              <a:alpha val="50196"/>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57200" y="2133600"/>
            <a:ext cx="457200" cy="457200"/>
          </a:xfrm>
          <a:prstGeom prst="ellipse">
            <a:avLst/>
          </a:prstGeom>
          <a:solidFill>
            <a:srgbClr val="FFFF00">
              <a:alpha val="50196"/>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57200" y="4800600"/>
            <a:ext cx="457200" cy="457200"/>
          </a:xfrm>
          <a:prstGeom prst="ellipse">
            <a:avLst/>
          </a:prstGeom>
          <a:solidFill>
            <a:srgbClr val="FFFF00">
              <a:alpha val="50196"/>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 calcmode="lin" valueType="num">
                                      <p:cBhvr additive="base">
                                        <p:cTn id="24"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xEl>
                                              <p:pRg st="1" end="1"/>
                                            </p:txEl>
                                          </p:spTgt>
                                        </p:tgtEl>
                                        <p:attrNameLst>
                                          <p:attrName>style.visibility</p:attrName>
                                        </p:attrNameLst>
                                      </p:cBhvr>
                                      <p:to>
                                        <p:strVal val="visible"/>
                                      </p:to>
                                    </p:set>
                                    <p:anim calcmode="lin" valueType="num">
                                      <p:cBhvr additive="base">
                                        <p:cTn id="28"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6">
                                            <p:txEl>
                                              <p:pRg st="1" end="1"/>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6">
                                            <p:txEl>
                                              <p:pRg st="2" end="2"/>
                                            </p:txEl>
                                          </p:spTgt>
                                        </p:tgtEl>
                                        <p:attrNameLst>
                                          <p:attrName>style.visibility</p:attrName>
                                        </p:attrNameLst>
                                      </p:cBhvr>
                                      <p:to>
                                        <p:strVal val="visible"/>
                                      </p:to>
                                    </p:set>
                                    <p:anim calcmode="lin" valueType="num">
                                      <p:cBhvr additive="base">
                                        <p:cTn id="32"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16">
                                            <p:txEl>
                                              <p:pRg st="2" end="2"/>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16">
                                            <p:txEl>
                                              <p:pRg st="3" end="3"/>
                                            </p:txEl>
                                          </p:spTgt>
                                        </p:tgtEl>
                                        <p:attrNameLst>
                                          <p:attrName>style.visibility</p:attrName>
                                        </p:attrNameLst>
                                      </p:cBhvr>
                                      <p:to>
                                        <p:strVal val="visible"/>
                                      </p:to>
                                    </p:set>
                                    <p:anim calcmode="lin" valueType="num">
                                      <p:cBhvr additive="base">
                                        <p:cTn id="36"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6">
                                            <p:txEl>
                                              <p:pRg st="3" end="3"/>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6">
                                            <p:txEl>
                                              <p:pRg st="4" end="4"/>
                                            </p:txEl>
                                          </p:spTgt>
                                        </p:tgtEl>
                                        <p:attrNameLst>
                                          <p:attrName>style.visibility</p:attrName>
                                        </p:attrNameLst>
                                      </p:cBhvr>
                                      <p:to>
                                        <p:strVal val="visible"/>
                                      </p:to>
                                    </p:set>
                                    <p:anim calcmode="lin" valueType="num">
                                      <p:cBhvr additive="base">
                                        <p:cTn id="40"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animBg="1"/>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933908_646025288786293_935148813_n.jpg"/>
          <p:cNvPicPr>
            <a:picLocks noChangeAspect="1"/>
          </p:cNvPicPr>
          <p:nvPr/>
        </p:nvPicPr>
        <p:blipFill>
          <a:blip r:embed="rId2" cstate="print"/>
          <a:stretch>
            <a:fillRect/>
          </a:stretch>
        </p:blipFill>
        <p:spPr>
          <a:xfrm>
            <a:off x="91440" y="0"/>
            <a:ext cx="9052560" cy="6858000"/>
          </a:xfrm>
          <a:prstGeom prst="rect">
            <a:avLst/>
          </a:prstGeom>
        </p:spPr>
      </p:pic>
      <p:sp>
        <p:nvSpPr>
          <p:cNvPr id="7" name="Freeform 6"/>
          <p:cNvSpPr/>
          <p:nvPr/>
        </p:nvSpPr>
        <p:spPr>
          <a:xfrm>
            <a:off x="1064302" y="824459"/>
            <a:ext cx="2818150" cy="3132944"/>
          </a:xfrm>
          <a:custGeom>
            <a:avLst/>
            <a:gdLst>
              <a:gd name="connsiteX0" fmla="*/ 0 w 2818150"/>
              <a:gd name="connsiteY0" fmla="*/ 14990 h 3132944"/>
              <a:gd name="connsiteX1" fmla="*/ 2668249 w 2818150"/>
              <a:gd name="connsiteY1" fmla="*/ 0 h 3132944"/>
              <a:gd name="connsiteX2" fmla="*/ 2818150 w 2818150"/>
              <a:gd name="connsiteY2" fmla="*/ 449705 h 3132944"/>
              <a:gd name="connsiteX3" fmla="*/ 2758190 w 2818150"/>
              <a:gd name="connsiteY3" fmla="*/ 2893102 h 3132944"/>
              <a:gd name="connsiteX4" fmla="*/ 674557 w 2818150"/>
              <a:gd name="connsiteY4" fmla="*/ 3132944 h 3132944"/>
              <a:gd name="connsiteX5" fmla="*/ 149901 w 2818150"/>
              <a:gd name="connsiteY5" fmla="*/ 2743200 h 3132944"/>
              <a:gd name="connsiteX6" fmla="*/ 0 w 2818150"/>
              <a:gd name="connsiteY6" fmla="*/ 14990 h 3132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8150" h="3132944">
                <a:moveTo>
                  <a:pt x="0" y="14990"/>
                </a:moveTo>
                <a:lnTo>
                  <a:pt x="2668249" y="0"/>
                </a:lnTo>
                <a:lnTo>
                  <a:pt x="2818150" y="449705"/>
                </a:lnTo>
                <a:lnTo>
                  <a:pt x="2758190" y="2893102"/>
                </a:lnTo>
                <a:lnTo>
                  <a:pt x="674557" y="3132944"/>
                </a:lnTo>
                <a:lnTo>
                  <a:pt x="149901" y="2743200"/>
                </a:lnTo>
                <a:lnTo>
                  <a:pt x="0" y="1499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a:spLocks noGrp="1"/>
          </p:cNvSpPr>
          <p:nvPr>
            <p:ph type="title"/>
          </p:nvPr>
        </p:nvSpPr>
        <p:spPr>
          <a:xfrm rot="21402957">
            <a:off x="1065077" y="535758"/>
            <a:ext cx="2847693" cy="3663577"/>
          </a:xfrm>
          <a:noFill/>
          <a:ln w="76200">
            <a:noFill/>
          </a:ln>
        </p:spPr>
        <p:style>
          <a:lnRef idx="2">
            <a:schemeClr val="dk1">
              <a:shade val="50000"/>
            </a:schemeClr>
          </a:lnRef>
          <a:fillRef idx="1">
            <a:schemeClr val="dk1"/>
          </a:fillRef>
          <a:effectRef idx="0">
            <a:schemeClr val="dk1"/>
          </a:effectRef>
          <a:fontRef idx="minor">
            <a:schemeClr val="lt1"/>
          </a:fontRef>
        </p:style>
        <p:txBody>
          <a:bodyPr>
            <a:normAutofit/>
          </a:bodyPr>
          <a:lstStyle/>
          <a:p>
            <a:r>
              <a:rPr lang="en-US" sz="2800" b="1" dirty="0" smtClean="0">
                <a:solidFill>
                  <a:schemeClr val="tx1"/>
                </a:solidFill>
                <a:latin typeface="Comic Sans MS" pitchFamily="66" charset="0"/>
                <a:cs typeface="Arial" pitchFamily="34" charset="0"/>
              </a:rPr>
              <a:t>TODAY…</a:t>
            </a:r>
            <a:br>
              <a:rPr lang="en-US" sz="2800" b="1" dirty="0" smtClean="0">
                <a:solidFill>
                  <a:schemeClr val="tx1"/>
                </a:solidFill>
                <a:latin typeface="Comic Sans MS" pitchFamily="66" charset="0"/>
                <a:cs typeface="Arial" pitchFamily="34" charset="0"/>
              </a:rPr>
            </a:br>
            <a:r>
              <a:rPr lang="en-US" sz="2800" b="1" dirty="0" smtClean="0">
                <a:solidFill>
                  <a:schemeClr val="tx1"/>
                </a:solidFill>
                <a:latin typeface="Comic Sans MS" pitchFamily="66" charset="0"/>
                <a:cs typeface="Arial" pitchFamily="34" charset="0"/>
              </a:rPr>
              <a:t>What should a man look like?</a:t>
            </a:r>
            <a:br>
              <a:rPr lang="en-US" sz="2800" b="1" dirty="0" smtClean="0">
                <a:solidFill>
                  <a:schemeClr val="tx1"/>
                </a:solidFill>
                <a:latin typeface="Comic Sans MS" pitchFamily="66" charset="0"/>
                <a:cs typeface="Arial" pitchFamily="34" charset="0"/>
              </a:rPr>
            </a:br>
            <a:r>
              <a:rPr lang="en-US" sz="2800" b="1" dirty="0" smtClean="0">
                <a:solidFill>
                  <a:schemeClr val="tx1"/>
                </a:solidFill>
                <a:latin typeface="Comic Sans MS" pitchFamily="66" charset="0"/>
                <a:cs typeface="Arial" pitchFamily="34" charset="0"/>
              </a:rPr>
              <a:t>We’re not talking about physical appearance, y’all.   </a:t>
            </a:r>
            <a:endParaRPr lang="en-US" sz="2800" b="1" dirty="0">
              <a:solidFill>
                <a:schemeClr val="tx1"/>
              </a:solidFill>
              <a:latin typeface="Comic Sans MS" pitchFamily="66" charset="0"/>
              <a:cs typeface="Arial" pitchFamily="34"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QUALIFICATIONS OF AN ELDER</a:t>
            </a:r>
            <a:endParaRPr lang="en-US"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5" name="Rectangle 4"/>
          <p:cNvSpPr/>
          <p:nvPr/>
        </p:nvSpPr>
        <p:spPr>
          <a:xfrm>
            <a:off x="4648200" y="228600"/>
            <a:ext cx="4267200" cy="5410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picture</a:t>
            </a:r>
            <a:endParaRPr lang="en-US" dirty="0"/>
          </a:p>
        </p:txBody>
      </p:sp>
      <p:pic>
        <p:nvPicPr>
          <p:cNvPr id="6" name="Picture 5" descr="Caricatures_of_Celebrities_new_collection_16.jpg"/>
          <p:cNvPicPr>
            <a:picLocks noChangeAspect="1"/>
          </p:cNvPicPr>
          <p:nvPr/>
        </p:nvPicPr>
        <p:blipFill>
          <a:blip r:embed="rId3" cstate="print"/>
          <a:stretch>
            <a:fillRect/>
          </a:stretch>
        </p:blipFill>
        <p:spPr>
          <a:xfrm>
            <a:off x="4648200" y="228600"/>
            <a:ext cx="4267200" cy="5410200"/>
          </a:xfrm>
          <a:prstGeom prst="rect">
            <a:avLst/>
          </a:prstGeom>
          <a:ln>
            <a:noFill/>
          </a:ln>
          <a:effectLst>
            <a:softEdge rad="112500"/>
          </a:effectLst>
        </p:spPr>
      </p:pic>
      <p:sp>
        <p:nvSpPr>
          <p:cNvPr id="7" name="Rectangle 6"/>
          <p:cNvSpPr/>
          <p:nvPr/>
        </p:nvSpPr>
        <p:spPr>
          <a:xfrm>
            <a:off x="228600" y="228600"/>
            <a:ext cx="4267200" cy="5410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236538" indent="-236538" algn="ctr"/>
            <a:r>
              <a:rPr lang="en-US" sz="4400" dirty="0" smtClean="0">
                <a:ln w="18415" cmpd="sng">
                  <a:solidFill>
                    <a:schemeClr val="tx1"/>
                  </a:solidFill>
                  <a:prstDash val="solid"/>
                </a:ln>
                <a:solidFill>
                  <a:srgbClr val="7030A0"/>
                </a:solidFill>
                <a:effectLst>
                  <a:outerShdw blurRad="63500" dir="3600000" algn="tl" rotWithShape="0">
                    <a:srgbClr val="000000">
                      <a:alpha val="70000"/>
                    </a:srgbClr>
                  </a:outerShdw>
                </a:effectLst>
                <a:latin typeface="Arial Narrow" pitchFamily="34" charset="0"/>
              </a:rPr>
              <a:t>“God’s standards for church leaders should be the aspiration for all men who seek to be the man God made them to be”</a:t>
            </a:r>
          </a:p>
          <a:p>
            <a:pPr marL="236538" indent="-236538" algn="ctr"/>
            <a:r>
              <a:rPr lang="en-US" sz="2800" i="1" dirty="0" smtClean="0">
                <a:ln w="18415" cmpd="sng">
                  <a:solidFill>
                    <a:schemeClr val="tx1"/>
                  </a:solidFill>
                  <a:prstDash val="solid"/>
                </a:ln>
                <a:solidFill>
                  <a:srgbClr val="7030A0"/>
                </a:solidFill>
                <a:effectLst>
                  <a:outerShdw blurRad="63500" dir="3600000" algn="tl" rotWithShape="0">
                    <a:srgbClr val="000000">
                      <a:alpha val="70000"/>
                    </a:srgbClr>
                  </a:outerShdw>
                </a:effectLst>
                <a:latin typeface="Arial Narrow" pitchFamily="34" charset="0"/>
              </a:rPr>
              <a:t>-Dr. Jay BarLeon</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324600"/>
            <a:ext cx="9144000" cy="5334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TIMOTHY 3:1-7</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4" name="Rectangle 3"/>
          <p:cNvSpPr/>
          <p:nvPr/>
        </p:nvSpPr>
        <p:spPr>
          <a:xfrm>
            <a:off x="228600" y="228600"/>
            <a:ext cx="8686800" cy="5867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800" i="1" dirty="0" smtClean="0">
                <a:latin typeface="Arial Narrow" pitchFamily="34" charset="0"/>
              </a:rPr>
              <a:t> ”</a:t>
            </a:r>
            <a:r>
              <a:rPr lang="en-US" sz="2800" b="1" i="1" baseline="30000" dirty="0" smtClean="0">
                <a:latin typeface="Arial Narrow" pitchFamily="34" charset="0"/>
              </a:rPr>
              <a:t>1</a:t>
            </a:r>
            <a:r>
              <a:rPr lang="en-US" sz="2800" i="1" dirty="0" smtClean="0">
                <a:latin typeface="Arial Narrow" pitchFamily="34" charset="0"/>
              </a:rPr>
              <a:t>It is a trustworthy statement: if any man aspires to the office of overseer, it is a fine work he desires to do. </a:t>
            </a:r>
            <a:r>
              <a:rPr lang="en-US" sz="2800" b="1" i="1" baseline="30000" dirty="0" smtClean="0">
                <a:latin typeface="Arial Narrow" pitchFamily="34" charset="0"/>
              </a:rPr>
              <a:t>2</a:t>
            </a:r>
            <a:r>
              <a:rPr lang="en-US" sz="2800" i="1" dirty="0" smtClean="0">
                <a:latin typeface="Arial Narrow" pitchFamily="34" charset="0"/>
              </a:rPr>
              <a:t> An overseer, then, must be above reproach, the husband of one wife, temperate, prudent, respectable, hospitable, able to teach, </a:t>
            </a:r>
            <a:r>
              <a:rPr lang="en-US" sz="2800" b="1" i="1" baseline="30000" dirty="0" smtClean="0">
                <a:latin typeface="Arial Narrow" pitchFamily="34" charset="0"/>
              </a:rPr>
              <a:t>3</a:t>
            </a:r>
            <a:r>
              <a:rPr lang="en-US" sz="2800" i="1" dirty="0" smtClean="0">
                <a:latin typeface="Arial Narrow" pitchFamily="34" charset="0"/>
              </a:rPr>
              <a:t> not addicted to wine or pugnacious, but gentle, peaceable, free from the love of money. </a:t>
            </a:r>
            <a:r>
              <a:rPr lang="en-US" sz="2800" b="1" i="1" baseline="30000" dirty="0" smtClean="0">
                <a:latin typeface="Arial Narrow" pitchFamily="34" charset="0"/>
              </a:rPr>
              <a:t>4</a:t>
            </a:r>
            <a:r>
              <a:rPr lang="en-US" sz="2800" i="1" dirty="0" smtClean="0">
                <a:latin typeface="Arial Narrow" pitchFamily="34" charset="0"/>
              </a:rPr>
              <a:t> He must be one who manages his own household well, keeping his children under control with all dignity </a:t>
            </a:r>
            <a:r>
              <a:rPr lang="en-US" sz="2800" b="1" i="1" baseline="30000" dirty="0" smtClean="0">
                <a:latin typeface="Arial Narrow" pitchFamily="34" charset="0"/>
              </a:rPr>
              <a:t>5</a:t>
            </a:r>
            <a:r>
              <a:rPr lang="en-US" sz="2800" i="1" dirty="0" smtClean="0">
                <a:latin typeface="Arial Narrow" pitchFamily="34" charset="0"/>
              </a:rPr>
              <a:t> (but if a man does not know how to manage his own household, how will he take care of the church of God?), </a:t>
            </a:r>
            <a:r>
              <a:rPr lang="en-US" sz="2800" b="1" i="1" baseline="30000" dirty="0" smtClean="0">
                <a:latin typeface="Arial Narrow" pitchFamily="34" charset="0"/>
              </a:rPr>
              <a:t>6</a:t>
            </a:r>
            <a:r>
              <a:rPr lang="en-US" sz="2800" i="1" dirty="0" smtClean="0">
                <a:latin typeface="Arial Narrow" pitchFamily="34" charset="0"/>
              </a:rPr>
              <a:t> and not a new convert, so that he will not become conceited and fall into the condemnation incurred by the devil. </a:t>
            </a:r>
            <a:r>
              <a:rPr lang="en-US" sz="2800" b="1" i="1" baseline="30000" dirty="0" smtClean="0">
                <a:latin typeface="Arial Narrow" pitchFamily="34" charset="0"/>
              </a:rPr>
              <a:t>7</a:t>
            </a:r>
            <a:r>
              <a:rPr lang="en-US" sz="2800" i="1" dirty="0" smtClean="0">
                <a:latin typeface="Arial Narrow" pitchFamily="34" charset="0"/>
              </a:rPr>
              <a:t> And he must have a good reputation with those outside the church, so that he will not fall into reproach and the snare of the devil.”</a:t>
            </a:r>
            <a:endParaRPr lang="en-US" sz="2800"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324600"/>
            <a:ext cx="9144000" cy="5334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TITUS 1:5-9</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4" name="Rectangle 3"/>
          <p:cNvSpPr/>
          <p:nvPr/>
        </p:nvSpPr>
        <p:spPr>
          <a:xfrm>
            <a:off x="228600" y="228600"/>
            <a:ext cx="8686800" cy="5867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800" i="1" dirty="0" smtClean="0">
                <a:latin typeface="Arial Narrow" pitchFamily="34" charset="0"/>
              </a:rPr>
              <a:t> ”</a:t>
            </a:r>
            <a:r>
              <a:rPr lang="en-US" sz="2800" b="1" i="1" baseline="30000" dirty="0" smtClean="0">
                <a:latin typeface="Arial Narrow" pitchFamily="34" charset="0"/>
              </a:rPr>
              <a:t>5</a:t>
            </a:r>
            <a:r>
              <a:rPr lang="en-US" sz="2800" i="1" dirty="0" smtClean="0">
                <a:latin typeface="Arial Narrow" pitchFamily="34" charset="0"/>
              </a:rPr>
              <a:t>For this reason I left you in Crete, that you would set in order what remains and appoint elders in every city as I directed you, </a:t>
            </a:r>
            <a:r>
              <a:rPr lang="en-US" sz="2800" b="1" i="1" baseline="30000" dirty="0" smtClean="0">
                <a:latin typeface="Arial Narrow" pitchFamily="34" charset="0"/>
              </a:rPr>
              <a:t>6</a:t>
            </a:r>
            <a:r>
              <a:rPr lang="en-US" sz="2800" i="1" dirty="0" smtClean="0">
                <a:latin typeface="Arial Narrow" pitchFamily="34" charset="0"/>
              </a:rPr>
              <a:t> namely, if any man is above reproach, the husband of one wife, having children who believe, not accused of dissipation or rebellion. </a:t>
            </a:r>
            <a:r>
              <a:rPr lang="en-US" sz="2800" b="1" i="1" baseline="30000" dirty="0" smtClean="0">
                <a:latin typeface="Arial Narrow" pitchFamily="34" charset="0"/>
              </a:rPr>
              <a:t>7</a:t>
            </a:r>
            <a:r>
              <a:rPr lang="en-US" sz="2800" i="1" dirty="0" smtClean="0">
                <a:latin typeface="Arial Narrow" pitchFamily="34" charset="0"/>
              </a:rPr>
              <a:t> For the overseer must be above reproach as God’s steward, not self-willed, not quick-tempered, not addicted to wine, not pugnacious, not fond of sordid gain, </a:t>
            </a:r>
            <a:r>
              <a:rPr lang="en-US" sz="2800" b="1" i="1" baseline="30000" dirty="0" smtClean="0">
                <a:latin typeface="Arial Narrow" pitchFamily="34" charset="0"/>
              </a:rPr>
              <a:t>8</a:t>
            </a:r>
            <a:r>
              <a:rPr lang="en-US" sz="2800" i="1" dirty="0" smtClean="0">
                <a:latin typeface="Arial Narrow" pitchFamily="34" charset="0"/>
              </a:rPr>
              <a:t> but hospitable, loving what is good, sensible, just, devout, self-controlled, </a:t>
            </a:r>
            <a:r>
              <a:rPr lang="en-US" sz="2800" b="1" i="1" baseline="30000" dirty="0" smtClean="0">
                <a:latin typeface="Arial Narrow" pitchFamily="34" charset="0"/>
              </a:rPr>
              <a:t>9</a:t>
            </a:r>
            <a:r>
              <a:rPr lang="en-US" sz="2800" i="1" dirty="0" smtClean="0">
                <a:latin typeface="Arial Narrow" pitchFamily="34" charset="0"/>
              </a:rPr>
              <a:t> holding fast the faithful word which is in accordance with the teaching, so that he will be able both to exhort in sound doctrine and to refute those who contradict.”</a:t>
            </a:r>
            <a:endParaRPr lang="en-US" sz="2800" b="1" i="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Narrow"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400800"/>
            <a:ext cx="9144000" cy="457200"/>
          </a:xfrm>
        </p:spPr>
        <p:style>
          <a:lnRef idx="2">
            <a:schemeClr val="dk1">
              <a:shade val="50000"/>
            </a:schemeClr>
          </a:lnRef>
          <a:fillRef idx="1">
            <a:schemeClr val="dk1"/>
          </a:fillRef>
          <a:effectRef idx="0">
            <a:schemeClr val="dk1"/>
          </a:effectRef>
          <a:fontRef idx="minor">
            <a:schemeClr val="lt1"/>
          </a:fontRef>
        </p:style>
        <p:txBody>
          <a:bodyPr>
            <a:normAutofit fontScale="90000"/>
          </a:bodyPr>
          <a:lstStyle/>
          <a:p>
            <a:r>
              <a:rPr lang="en-US" sz="4800" dirty="0" smtClean="0">
                <a:solidFill>
                  <a:schemeClr val="tx1"/>
                </a:solidFill>
                <a:latin typeface="Arial" pitchFamily="34" charset="0"/>
                <a:cs typeface="Arial" pitchFamily="34" charset="0"/>
              </a:rPr>
              <a:t>.</a:t>
            </a:r>
            <a:endParaRPr lang="en-US" sz="4800" dirty="0">
              <a:solidFill>
                <a:schemeClr val="tx1"/>
              </a:solidFill>
              <a:latin typeface="Arial" pitchFamily="34" charset="0"/>
              <a:cs typeface="Arial" pitchFamily="34" charset="0"/>
            </a:endParaRPr>
          </a:p>
        </p:txBody>
      </p:sp>
      <p:sp>
        <p:nvSpPr>
          <p:cNvPr id="7" name="Rectangle 6"/>
          <p:cNvSpPr/>
          <p:nvPr/>
        </p:nvSpPr>
        <p:spPr>
          <a:xfrm>
            <a:off x="228600" y="685800"/>
            <a:ext cx="4267200" cy="5410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236538" indent="-236538" algn="ctr"/>
            <a:r>
              <a:rPr lang="en-US" sz="4400" dirty="0" smtClean="0">
                <a:ln w="18415" cmpd="sng">
                  <a:solidFill>
                    <a:schemeClr val="tx1"/>
                  </a:solidFill>
                  <a:prstDash val="solid"/>
                </a:ln>
                <a:solidFill>
                  <a:srgbClr val="006600"/>
                </a:solidFill>
                <a:effectLst>
                  <a:outerShdw blurRad="63500" dir="3600000" algn="tl" rotWithShape="0">
                    <a:srgbClr val="000000">
                      <a:alpha val="70000"/>
                    </a:srgbClr>
                  </a:outerShdw>
                </a:effectLst>
                <a:latin typeface="Arial Narrow" pitchFamily="34" charset="0"/>
              </a:rPr>
              <a:t>“God’s standards for church leaders should be the aspiration for all men who seek to be the man God made them to be”</a:t>
            </a:r>
          </a:p>
          <a:p>
            <a:pPr marL="236538" indent="-236538" algn="ctr"/>
            <a:r>
              <a:rPr lang="en-US" sz="2800" i="1" dirty="0" smtClean="0">
                <a:ln w="18415" cmpd="sng">
                  <a:solidFill>
                    <a:schemeClr val="tx1"/>
                  </a:solidFill>
                  <a:prstDash val="solid"/>
                </a:ln>
                <a:solidFill>
                  <a:srgbClr val="006600"/>
                </a:solidFill>
                <a:effectLst>
                  <a:outerShdw blurRad="63500" dir="3600000" algn="tl" rotWithShape="0">
                    <a:srgbClr val="000000">
                      <a:alpha val="70000"/>
                    </a:srgbClr>
                  </a:outerShdw>
                </a:effectLst>
                <a:latin typeface="Arial Narrow" pitchFamily="34" charset="0"/>
              </a:rPr>
              <a:t>-Dr. Jay BarLeon</a:t>
            </a:r>
          </a:p>
        </p:txBody>
      </p:sp>
      <p:pic>
        <p:nvPicPr>
          <p:cNvPr id="5" name="Picture 4" descr="d284e321c067bbabc8b980a9891587b4.jpg"/>
          <p:cNvPicPr>
            <a:picLocks noChangeAspect="1"/>
          </p:cNvPicPr>
          <p:nvPr/>
        </p:nvPicPr>
        <p:blipFill>
          <a:blip r:embed="rId3" cstate="print"/>
          <a:stretch>
            <a:fillRect/>
          </a:stretch>
        </p:blipFill>
        <p:spPr>
          <a:xfrm>
            <a:off x="5181600" y="761999"/>
            <a:ext cx="3603210" cy="518261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6" name="Title 1"/>
          <p:cNvSpPr txBox="1">
            <a:spLocks/>
          </p:cNvSpPr>
          <p:nvPr/>
        </p:nvSpPr>
        <p:spPr>
          <a:xfrm>
            <a:off x="0" y="0"/>
            <a:ext cx="9144000" cy="457200"/>
          </a:xfrm>
          <a:prstGeom prst="rect">
            <a:avLst/>
          </a:prstGeom>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rmAutofit fontScale="6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smtClean="0">
                <a:ln>
                  <a:noFill/>
                </a:ln>
                <a:solidFill>
                  <a:schemeClr val="tx1"/>
                </a:solidFill>
                <a:effectLst/>
                <a:uLnTx/>
                <a:uFillTx/>
                <a:latin typeface="Arial" pitchFamily="34" charset="0"/>
                <a:ea typeface="+mn-ea"/>
                <a:cs typeface="Arial" pitchFamily="34" charset="0"/>
              </a:rPr>
              <a:t>.</a:t>
            </a:r>
            <a:endParaRPr kumimoji="0" lang="en-US" sz="4800" b="0" i="0" u="none" strike="noStrike" kern="1200" cap="none" spc="0" normalizeH="0" baseline="0" noProof="0" dirty="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0" name="Rectangle 39"/>
          <p:cNvSpPr/>
          <p:nvPr/>
        </p:nvSpPr>
        <p:spPr>
          <a:xfrm>
            <a:off x="0" y="0"/>
            <a:ext cx="9144000" cy="6858000"/>
          </a:xfrm>
          <a:prstGeom prst="rect">
            <a:avLst/>
          </a:prstGeom>
          <a:blipFill>
            <a:blip r:embed="rId3" cstate="print"/>
            <a:tile tx="0" ty="0" sx="100000" sy="100000" flip="none" algn="tl"/>
          </a:blipFill>
        </p:spPr>
        <p:style>
          <a:lnRef idx="2">
            <a:schemeClr val="dk1"/>
          </a:lnRef>
          <a:fillRef idx="1">
            <a:schemeClr val="lt1"/>
          </a:fillRef>
          <a:effectRef idx="0">
            <a:schemeClr val="dk1"/>
          </a:effectRef>
          <a:fontRef idx="minor">
            <a:schemeClr val="dk1"/>
          </a:fontRef>
        </p:style>
        <p:txBody>
          <a:bodyPr rtlCol="0" anchor="ctr"/>
          <a:lstStyle/>
          <a:p>
            <a:pPr algn="ctr"/>
            <a:endParaRPr lang="en-US" b="1">
              <a:latin typeface="Cordia New" pitchFamily="34" charset="-34"/>
              <a:cs typeface="Cordia New" pitchFamily="34" charset="-34"/>
            </a:endParaRPr>
          </a:p>
        </p:txBody>
      </p:sp>
      <p:sp>
        <p:nvSpPr>
          <p:cNvPr id="6" name="Rectangle 5"/>
          <p:cNvSpPr/>
          <p:nvPr/>
        </p:nvSpPr>
        <p:spPr>
          <a:xfrm>
            <a:off x="76200" y="457200"/>
            <a:ext cx="2895600" cy="533400"/>
          </a:xfrm>
          <a:prstGeom prst="rect">
            <a:avLst/>
          </a:prstGeom>
          <a:solidFill>
            <a:srgbClr val="C00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MAN</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10" name="Rectangle 9"/>
          <p:cNvSpPr/>
          <p:nvPr/>
        </p:nvSpPr>
        <p:spPr>
          <a:xfrm>
            <a:off x="3124200" y="76200"/>
            <a:ext cx="2895600" cy="533400"/>
          </a:xfrm>
          <a:prstGeom prst="rect">
            <a:avLst/>
          </a:prstGeom>
          <a:solidFill>
            <a:schemeClr val="accent3">
              <a:lumMod val="5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NOT ADDICTED TO WINE</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11" name="Rectangle 10"/>
          <p:cNvSpPr/>
          <p:nvPr/>
        </p:nvSpPr>
        <p:spPr>
          <a:xfrm>
            <a:off x="3124200" y="6248400"/>
            <a:ext cx="2895600" cy="533400"/>
          </a:xfrm>
          <a:prstGeom prst="rect">
            <a:avLst/>
          </a:prstGeom>
          <a:solidFill>
            <a:schemeClr val="accent6">
              <a:lumMod val="5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CHILDREN BELIEVE</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12" name="Rectangle 11"/>
          <p:cNvSpPr/>
          <p:nvPr/>
        </p:nvSpPr>
        <p:spPr>
          <a:xfrm>
            <a:off x="76200" y="1143000"/>
            <a:ext cx="2895600" cy="533400"/>
          </a:xfrm>
          <a:prstGeom prst="rect">
            <a:avLst/>
          </a:prstGeom>
          <a:solidFill>
            <a:schemeClr val="accent4">
              <a:lumMod val="5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DESIRES THE OFFICE</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13" name="Rectangle 12"/>
          <p:cNvSpPr/>
          <p:nvPr/>
        </p:nvSpPr>
        <p:spPr>
          <a:xfrm>
            <a:off x="3124200" y="762000"/>
            <a:ext cx="2895600" cy="533400"/>
          </a:xfrm>
          <a:prstGeom prst="rect">
            <a:avLst/>
          </a:prstGeom>
          <a:solidFill>
            <a:schemeClr val="accent5">
              <a:lumMod val="5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NOT PUGNACIOUS </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14" name="Rectangle 13"/>
          <p:cNvSpPr/>
          <p:nvPr/>
        </p:nvSpPr>
        <p:spPr>
          <a:xfrm>
            <a:off x="6172200" y="457200"/>
            <a:ext cx="2895600" cy="533400"/>
          </a:xfrm>
          <a:prstGeom prst="rect">
            <a:avLst/>
          </a:prstGeom>
          <a:solidFill>
            <a:schemeClr val="bg2">
              <a:lumMod val="25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FIRM FAITH</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15" name="Rectangle 14"/>
          <p:cNvSpPr/>
          <p:nvPr/>
        </p:nvSpPr>
        <p:spPr>
          <a:xfrm>
            <a:off x="76200" y="1828800"/>
            <a:ext cx="2895600" cy="533400"/>
          </a:xfrm>
          <a:prstGeom prst="rect">
            <a:avLst/>
          </a:prstGeom>
          <a:solidFill>
            <a:schemeClr val="accent3">
              <a:lumMod val="5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ABOVE REPROACH</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16" name="Rectangle 15"/>
          <p:cNvSpPr/>
          <p:nvPr/>
        </p:nvSpPr>
        <p:spPr>
          <a:xfrm>
            <a:off x="3124200" y="1447800"/>
            <a:ext cx="2895600" cy="533400"/>
          </a:xfrm>
          <a:prstGeom prst="rect">
            <a:avLst/>
          </a:prstGeom>
          <a:solidFill>
            <a:schemeClr val="accent6">
              <a:lumMod val="5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GENTLE</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17" name="Rectangle 16"/>
          <p:cNvSpPr/>
          <p:nvPr/>
        </p:nvSpPr>
        <p:spPr>
          <a:xfrm>
            <a:off x="6172200" y="1143000"/>
            <a:ext cx="2895600" cy="533400"/>
          </a:xfrm>
          <a:prstGeom prst="rect">
            <a:avLst/>
          </a:prstGeom>
          <a:solidFill>
            <a:srgbClr val="0066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SOUND DOCTRINE</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18" name="Rectangle 17"/>
          <p:cNvSpPr/>
          <p:nvPr/>
        </p:nvSpPr>
        <p:spPr>
          <a:xfrm>
            <a:off x="76200" y="2514600"/>
            <a:ext cx="2895600" cy="533400"/>
          </a:xfrm>
          <a:prstGeom prst="rect">
            <a:avLst/>
          </a:prstGeom>
          <a:solidFill>
            <a:schemeClr val="accent5">
              <a:lumMod val="5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ONE WOMAN MAN</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19" name="Rectangle 18"/>
          <p:cNvSpPr/>
          <p:nvPr/>
        </p:nvSpPr>
        <p:spPr>
          <a:xfrm>
            <a:off x="3124200" y="2133600"/>
            <a:ext cx="2895600" cy="533400"/>
          </a:xfrm>
          <a:prstGeom prst="rect">
            <a:avLst/>
          </a:prstGeom>
          <a:solidFill>
            <a:schemeClr val="bg2">
              <a:lumMod val="25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NOT QUARRELSOME</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20" name="Rectangle 19"/>
          <p:cNvSpPr/>
          <p:nvPr/>
        </p:nvSpPr>
        <p:spPr>
          <a:xfrm>
            <a:off x="6172200" y="1828800"/>
            <a:ext cx="2895600" cy="533400"/>
          </a:xfrm>
          <a:prstGeom prst="rect">
            <a:avLst/>
          </a:prstGeom>
          <a:solidFill>
            <a:srgbClr val="C00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ABLE TO REFUTE     </a:t>
            </a:r>
          </a:p>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 FALSE TEACHERS</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21" name="Rectangle 20"/>
          <p:cNvSpPr/>
          <p:nvPr/>
        </p:nvSpPr>
        <p:spPr>
          <a:xfrm>
            <a:off x="76200" y="3200400"/>
            <a:ext cx="2895600" cy="533400"/>
          </a:xfrm>
          <a:prstGeom prst="rect">
            <a:avLst/>
          </a:prstGeom>
          <a:solidFill>
            <a:schemeClr val="accent6">
              <a:lumMod val="5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TEMPERATE</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22" name="Rectangle 21"/>
          <p:cNvSpPr/>
          <p:nvPr/>
        </p:nvSpPr>
        <p:spPr>
          <a:xfrm>
            <a:off x="3124200" y="2819400"/>
            <a:ext cx="2895600" cy="533400"/>
          </a:xfrm>
          <a:prstGeom prst="rect">
            <a:avLst/>
          </a:prstGeom>
          <a:solidFill>
            <a:srgbClr val="0066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NOT A MONEY LOVER</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23" name="Rectangle 22"/>
          <p:cNvSpPr/>
          <p:nvPr/>
        </p:nvSpPr>
        <p:spPr>
          <a:xfrm>
            <a:off x="6172200" y="2514600"/>
            <a:ext cx="2895600" cy="533400"/>
          </a:xfrm>
          <a:prstGeom prst="rect">
            <a:avLst/>
          </a:prstGeom>
          <a:solidFill>
            <a:schemeClr val="accent4">
              <a:lumMod val="5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NOT QUICK TEMPERED</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24" name="Rectangle 23"/>
          <p:cNvSpPr/>
          <p:nvPr/>
        </p:nvSpPr>
        <p:spPr>
          <a:xfrm>
            <a:off x="76200" y="3886200"/>
            <a:ext cx="2895600" cy="533400"/>
          </a:xfrm>
          <a:prstGeom prst="rect">
            <a:avLst/>
          </a:prstGeom>
          <a:solidFill>
            <a:schemeClr val="bg2">
              <a:lumMod val="25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PRUDENT</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25" name="Rectangle 24"/>
          <p:cNvSpPr/>
          <p:nvPr/>
        </p:nvSpPr>
        <p:spPr>
          <a:xfrm>
            <a:off x="3124200" y="3505200"/>
            <a:ext cx="2895600" cy="533400"/>
          </a:xfrm>
          <a:prstGeom prst="rect">
            <a:avLst/>
          </a:prstGeom>
          <a:solidFill>
            <a:srgbClr val="C00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MANAGES FAMILY WELL</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26" name="Rectangle 25"/>
          <p:cNvSpPr/>
          <p:nvPr/>
        </p:nvSpPr>
        <p:spPr>
          <a:xfrm>
            <a:off x="6172200" y="3200400"/>
            <a:ext cx="2895600" cy="533400"/>
          </a:xfrm>
          <a:prstGeom prst="rect">
            <a:avLst/>
          </a:prstGeom>
          <a:solidFill>
            <a:schemeClr val="accent3">
              <a:lumMod val="5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NO DISHONEST GAIN</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27" name="Rectangle 26"/>
          <p:cNvSpPr/>
          <p:nvPr/>
        </p:nvSpPr>
        <p:spPr>
          <a:xfrm>
            <a:off x="76200" y="4572000"/>
            <a:ext cx="2895600" cy="533400"/>
          </a:xfrm>
          <a:prstGeom prst="rect">
            <a:avLst/>
          </a:prstGeom>
          <a:solidFill>
            <a:srgbClr val="0066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RESPECTABLE</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28" name="Rectangle 27"/>
          <p:cNvSpPr/>
          <p:nvPr/>
        </p:nvSpPr>
        <p:spPr>
          <a:xfrm>
            <a:off x="3124200" y="4191000"/>
            <a:ext cx="2895600" cy="533400"/>
          </a:xfrm>
          <a:prstGeom prst="rect">
            <a:avLst/>
          </a:prstGeom>
          <a:solidFill>
            <a:schemeClr val="accent4">
              <a:lumMod val="5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CHILDREN UNDER CONTROL</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29" name="Rectangle 28"/>
          <p:cNvSpPr/>
          <p:nvPr/>
        </p:nvSpPr>
        <p:spPr>
          <a:xfrm>
            <a:off x="6172200" y="3886200"/>
            <a:ext cx="2895600" cy="533400"/>
          </a:xfrm>
          <a:prstGeom prst="rect">
            <a:avLst/>
          </a:prstGeom>
          <a:solidFill>
            <a:schemeClr val="accent5">
              <a:lumMod val="5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LOVES GOOD</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30" name="Rectangle 29"/>
          <p:cNvSpPr/>
          <p:nvPr/>
        </p:nvSpPr>
        <p:spPr>
          <a:xfrm>
            <a:off x="76200" y="5257800"/>
            <a:ext cx="2895600" cy="533400"/>
          </a:xfrm>
          <a:prstGeom prst="rect">
            <a:avLst/>
          </a:prstGeom>
          <a:solidFill>
            <a:srgbClr val="C00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HOSPITABLE</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31" name="Rectangle 30"/>
          <p:cNvSpPr/>
          <p:nvPr/>
        </p:nvSpPr>
        <p:spPr>
          <a:xfrm>
            <a:off x="3124200" y="4876800"/>
            <a:ext cx="2895600" cy="533400"/>
          </a:xfrm>
          <a:prstGeom prst="rect">
            <a:avLst/>
          </a:prstGeom>
          <a:solidFill>
            <a:schemeClr val="accent3">
              <a:lumMod val="5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NOT RECENT CONVERT</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32" name="Rectangle 31"/>
          <p:cNvSpPr/>
          <p:nvPr/>
        </p:nvSpPr>
        <p:spPr>
          <a:xfrm>
            <a:off x="6172200" y="4572000"/>
            <a:ext cx="2895600" cy="533400"/>
          </a:xfrm>
          <a:prstGeom prst="rect">
            <a:avLst/>
          </a:prstGeom>
          <a:solidFill>
            <a:schemeClr val="accent6">
              <a:lumMod val="5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JUST</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33" name="Rectangle 32"/>
          <p:cNvSpPr/>
          <p:nvPr/>
        </p:nvSpPr>
        <p:spPr>
          <a:xfrm>
            <a:off x="76200" y="5943600"/>
            <a:ext cx="2895600" cy="533400"/>
          </a:xfrm>
          <a:prstGeom prst="rect">
            <a:avLst/>
          </a:prstGeom>
          <a:solidFill>
            <a:schemeClr val="accent4">
              <a:lumMod val="5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ABLE TO TEACH</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34" name="Rectangle 33"/>
          <p:cNvSpPr/>
          <p:nvPr/>
        </p:nvSpPr>
        <p:spPr>
          <a:xfrm>
            <a:off x="3124200" y="5562600"/>
            <a:ext cx="2895600" cy="533400"/>
          </a:xfrm>
          <a:prstGeom prst="rect">
            <a:avLst/>
          </a:prstGeom>
          <a:solidFill>
            <a:schemeClr val="accent5">
              <a:lumMod val="5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GOOD REPUTATION         </a:t>
            </a:r>
          </a:p>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  WITH OUTSIDERS</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35" name="Rectangle 34"/>
          <p:cNvSpPr/>
          <p:nvPr/>
        </p:nvSpPr>
        <p:spPr>
          <a:xfrm>
            <a:off x="6172200" y="5257800"/>
            <a:ext cx="2895600" cy="533400"/>
          </a:xfrm>
          <a:prstGeom prst="rect">
            <a:avLst/>
          </a:prstGeom>
          <a:solidFill>
            <a:schemeClr val="bg2">
              <a:lumMod val="25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DEVOUT</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
        <p:nvSpPr>
          <p:cNvPr id="36" name="Rectangle 35"/>
          <p:cNvSpPr/>
          <p:nvPr/>
        </p:nvSpPr>
        <p:spPr>
          <a:xfrm>
            <a:off x="6172200" y="5943600"/>
            <a:ext cx="2895600" cy="533400"/>
          </a:xfrm>
          <a:prstGeom prst="rect">
            <a:avLst/>
          </a:prstGeom>
          <a:solidFill>
            <a:srgbClr val="0066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rPr>
              <a:t>SELF-CONTROLLED</a:t>
            </a:r>
            <a:endParaRPr lang="en-US" sz="20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ordia New" pitchFamily="34" charset="-34"/>
              <a:cs typeface="Cordia New" pitchFamily="34" charset="-3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dissolve">
                                      <p:cBhvr>
                                        <p:cTn id="27" dur="500"/>
                                        <p:tgtEl>
                                          <p:spTgt spid="24"/>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dissolve">
                                      <p:cBhvr>
                                        <p:cTn id="31" dur="500"/>
                                        <p:tgtEl>
                                          <p:spTgt spid="27"/>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dissolve">
                                      <p:cBhvr>
                                        <p:cTn id="35" dur="500"/>
                                        <p:tgtEl>
                                          <p:spTgt spid="30"/>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dissolve">
                                      <p:cBhvr>
                                        <p:cTn id="39" dur="500"/>
                                        <p:tgtEl>
                                          <p:spTgt spid="33"/>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dissolve">
                                      <p:cBhvr>
                                        <p:cTn id="43" dur="500"/>
                                        <p:tgtEl>
                                          <p:spTgt spid="10"/>
                                        </p:tgtEl>
                                      </p:cBhvr>
                                    </p:animEffect>
                                  </p:childTnLst>
                                </p:cTn>
                              </p:par>
                            </p:childTnLst>
                          </p:cTn>
                        </p:par>
                        <p:par>
                          <p:cTn id="44" fill="hold">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ssolve">
                                      <p:cBhvr>
                                        <p:cTn id="47" dur="500"/>
                                        <p:tgtEl>
                                          <p:spTgt spid="13"/>
                                        </p:tgtEl>
                                      </p:cBhvr>
                                    </p:animEffect>
                                  </p:childTnLst>
                                </p:cTn>
                              </p:par>
                            </p:childTnLst>
                          </p:cTn>
                        </p:par>
                        <p:par>
                          <p:cTn id="48" fill="hold">
                            <p:stCondLst>
                              <p:cond delay="5500"/>
                            </p:stCondLst>
                            <p:childTnLst>
                              <p:par>
                                <p:cTn id="49" presetID="9" presetClass="entr" presetSubtype="0"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dissolve">
                                      <p:cBhvr>
                                        <p:cTn id="51" dur="500"/>
                                        <p:tgtEl>
                                          <p:spTgt spid="16"/>
                                        </p:tgtEl>
                                      </p:cBhvr>
                                    </p:animEffect>
                                  </p:childTnLst>
                                </p:cTn>
                              </p:par>
                            </p:childTnLst>
                          </p:cTn>
                        </p:par>
                        <p:par>
                          <p:cTn id="52" fill="hold">
                            <p:stCondLst>
                              <p:cond delay="6000"/>
                            </p:stCondLst>
                            <p:childTnLst>
                              <p:par>
                                <p:cTn id="53" presetID="9" presetClass="entr" presetSubtype="0" fill="hold" grpId="0" nodeType="after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dissolve">
                                      <p:cBhvr>
                                        <p:cTn id="55" dur="500"/>
                                        <p:tgtEl>
                                          <p:spTgt spid="19"/>
                                        </p:tgtEl>
                                      </p:cBhvr>
                                    </p:animEffect>
                                  </p:childTnLst>
                                </p:cTn>
                              </p:par>
                            </p:childTnLst>
                          </p:cTn>
                        </p:par>
                        <p:par>
                          <p:cTn id="56" fill="hold">
                            <p:stCondLst>
                              <p:cond delay="6500"/>
                            </p:stCondLst>
                            <p:childTnLst>
                              <p:par>
                                <p:cTn id="57" presetID="9" presetClass="entr" presetSubtype="0"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dissolve">
                                      <p:cBhvr>
                                        <p:cTn id="59" dur="500"/>
                                        <p:tgtEl>
                                          <p:spTgt spid="22"/>
                                        </p:tgtEl>
                                      </p:cBhvr>
                                    </p:animEffect>
                                  </p:childTnLst>
                                </p:cTn>
                              </p:par>
                            </p:childTnLst>
                          </p:cTn>
                        </p:par>
                        <p:par>
                          <p:cTn id="60" fill="hold">
                            <p:stCondLst>
                              <p:cond delay="7000"/>
                            </p:stCondLst>
                            <p:childTnLst>
                              <p:par>
                                <p:cTn id="61" presetID="9"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dissolve">
                                      <p:cBhvr>
                                        <p:cTn id="63" dur="500"/>
                                        <p:tgtEl>
                                          <p:spTgt spid="25"/>
                                        </p:tgtEl>
                                      </p:cBhvr>
                                    </p:animEffect>
                                  </p:childTnLst>
                                </p:cTn>
                              </p:par>
                            </p:childTnLst>
                          </p:cTn>
                        </p:par>
                        <p:par>
                          <p:cTn id="64" fill="hold">
                            <p:stCondLst>
                              <p:cond delay="7500"/>
                            </p:stCondLst>
                            <p:childTnLst>
                              <p:par>
                                <p:cTn id="65" presetID="9" presetClass="entr" presetSubtype="0" fill="hold" grpId="0" nodeType="after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dissolve">
                                      <p:cBhvr>
                                        <p:cTn id="67" dur="500"/>
                                        <p:tgtEl>
                                          <p:spTgt spid="28"/>
                                        </p:tgtEl>
                                      </p:cBhvr>
                                    </p:animEffect>
                                  </p:childTnLst>
                                </p:cTn>
                              </p:par>
                            </p:childTnLst>
                          </p:cTn>
                        </p:par>
                        <p:par>
                          <p:cTn id="68" fill="hold">
                            <p:stCondLst>
                              <p:cond delay="8000"/>
                            </p:stCondLst>
                            <p:childTnLst>
                              <p:par>
                                <p:cTn id="69" presetID="9" presetClass="entr" presetSubtype="0"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dissolve">
                                      <p:cBhvr>
                                        <p:cTn id="71" dur="500"/>
                                        <p:tgtEl>
                                          <p:spTgt spid="31"/>
                                        </p:tgtEl>
                                      </p:cBhvr>
                                    </p:animEffect>
                                  </p:childTnLst>
                                </p:cTn>
                              </p:par>
                            </p:childTnLst>
                          </p:cTn>
                        </p:par>
                        <p:par>
                          <p:cTn id="72" fill="hold">
                            <p:stCondLst>
                              <p:cond delay="8500"/>
                            </p:stCondLst>
                            <p:childTnLst>
                              <p:par>
                                <p:cTn id="73" presetID="9" presetClass="entr" presetSubtype="0" fill="hold" grpId="0" nodeType="after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dissolve">
                                      <p:cBhvr>
                                        <p:cTn id="75" dur="500"/>
                                        <p:tgtEl>
                                          <p:spTgt spid="34"/>
                                        </p:tgtEl>
                                      </p:cBhvr>
                                    </p:animEffect>
                                  </p:childTnLst>
                                </p:cTn>
                              </p:par>
                            </p:childTnLst>
                          </p:cTn>
                        </p:par>
                        <p:par>
                          <p:cTn id="76" fill="hold">
                            <p:stCondLst>
                              <p:cond delay="9000"/>
                            </p:stCondLst>
                            <p:childTnLst>
                              <p:par>
                                <p:cTn id="77" presetID="9" presetClass="entr" presetSubtype="0" fill="hold" grpId="0" nodeType="after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dissolve">
                                      <p:cBhvr>
                                        <p:cTn id="79" dur="500"/>
                                        <p:tgtEl>
                                          <p:spTgt spid="11"/>
                                        </p:tgtEl>
                                      </p:cBhvr>
                                    </p:animEffect>
                                  </p:childTnLst>
                                </p:cTn>
                              </p:par>
                            </p:childTnLst>
                          </p:cTn>
                        </p:par>
                        <p:par>
                          <p:cTn id="80" fill="hold">
                            <p:stCondLst>
                              <p:cond delay="9500"/>
                            </p:stCondLst>
                            <p:childTnLst>
                              <p:par>
                                <p:cTn id="81" presetID="9" presetClass="entr" presetSubtype="0" fill="hold" grpId="0" nodeType="after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dissolve">
                                      <p:cBhvr>
                                        <p:cTn id="83" dur="500"/>
                                        <p:tgtEl>
                                          <p:spTgt spid="14"/>
                                        </p:tgtEl>
                                      </p:cBhvr>
                                    </p:animEffect>
                                  </p:childTnLst>
                                </p:cTn>
                              </p:par>
                            </p:childTnLst>
                          </p:cTn>
                        </p:par>
                        <p:par>
                          <p:cTn id="84" fill="hold">
                            <p:stCondLst>
                              <p:cond delay="10000"/>
                            </p:stCondLst>
                            <p:childTnLst>
                              <p:par>
                                <p:cTn id="85" presetID="9" presetClass="entr" presetSubtype="0" fill="hold" grpId="0" nodeType="after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dissolve">
                                      <p:cBhvr>
                                        <p:cTn id="87" dur="500"/>
                                        <p:tgtEl>
                                          <p:spTgt spid="17"/>
                                        </p:tgtEl>
                                      </p:cBhvr>
                                    </p:animEffect>
                                  </p:childTnLst>
                                </p:cTn>
                              </p:par>
                            </p:childTnLst>
                          </p:cTn>
                        </p:par>
                        <p:par>
                          <p:cTn id="88" fill="hold">
                            <p:stCondLst>
                              <p:cond delay="10500"/>
                            </p:stCondLst>
                            <p:childTnLst>
                              <p:par>
                                <p:cTn id="89" presetID="9" presetClass="entr" presetSubtype="0" fill="hold" grpId="0" nodeType="afterEffect">
                                  <p:stCondLst>
                                    <p:cond delay="0"/>
                                  </p:stCondLst>
                                  <p:childTnLst>
                                    <p:set>
                                      <p:cBhvr>
                                        <p:cTn id="90" dur="1" fill="hold">
                                          <p:stCondLst>
                                            <p:cond delay="0"/>
                                          </p:stCondLst>
                                        </p:cTn>
                                        <p:tgtEl>
                                          <p:spTgt spid="20"/>
                                        </p:tgtEl>
                                        <p:attrNameLst>
                                          <p:attrName>style.visibility</p:attrName>
                                        </p:attrNameLst>
                                      </p:cBhvr>
                                      <p:to>
                                        <p:strVal val="visible"/>
                                      </p:to>
                                    </p:set>
                                    <p:animEffect transition="in" filter="dissolve">
                                      <p:cBhvr>
                                        <p:cTn id="91" dur="500"/>
                                        <p:tgtEl>
                                          <p:spTgt spid="20"/>
                                        </p:tgtEl>
                                      </p:cBhvr>
                                    </p:animEffect>
                                  </p:childTnLst>
                                </p:cTn>
                              </p:par>
                            </p:childTnLst>
                          </p:cTn>
                        </p:par>
                        <p:par>
                          <p:cTn id="92" fill="hold">
                            <p:stCondLst>
                              <p:cond delay="11000"/>
                            </p:stCondLst>
                            <p:childTnLst>
                              <p:par>
                                <p:cTn id="93" presetID="9" presetClass="entr" presetSubtype="0" fill="hold" grpId="0" nodeType="afterEffect">
                                  <p:stCondLst>
                                    <p:cond delay="0"/>
                                  </p:stCondLst>
                                  <p:childTnLst>
                                    <p:set>
                                      <p:cBhvr>
                                        <p:cTn id="94" dur="1" fill="hold">
                                          <p:stCondLst>
                                            <p:cond delay="0"/>
                                          </p:stCondLst>
                                        </p:cTn>
                                        <p:tgtEl>
                                          <p:spTgt spid="23"/>
                                        </p:tgtEl>
                                        <p:attrNameLst>
                                          <p:attrName>style.visibility</p:attrName>
                                        </p:attrNameLst>
                                      </p:cBhvr>
                                      <p:to>
                                        <p:strVal val="visible"/>
                                      </p:to>
                                    </p:set>
                                    <p:animEffect transition="in" filter="dissolve">
                                      <p:cBhvr>
                                        <p:cTn id="95" dur="500"/>
                                        <p:tgtEl>
                                          <p:spTgt spid="23"/>
                                        </p:tgtEl>
                                      </p:cBhvr>
                                    </p:animEffect>
                                  </p:childTnLst>
                                </p:cTn>
                              </p:par>
                            </p:childTnLst>
                          </p:cTn>
                        </p:par>
                        <p:par>
                          <p:cTn id="96" fill="hold">
                            <p:stCondLst>
                              <p:cond delay="11500"/>
                            </p:stCondLst>
                            <p:childTnLst>
                              <p:par>
                                <p:cTn id="97" presetID="9" presetClass="entr" presetSubtype="0" fill="hold" grpId="0" nodeType="afterEffect">
                                  <p:stCondLst>
                                    <p:cond delay="0"/>
                                  </p:stCondLst>
                                  <p:childTnLst>
                                    <p:set>
                                      <p:cBhvr>
                                        <p:cTn id="98" dur="1" fill="hold">
                                          <p:stCondLst>
                                            <p:cond delay="0"/>
                                          </p:stCondLst>
                                        </p:cTn>
                                        <p:tgtEl>
                                          <p:spTgt spid="26"/>
                                        </p:tgtEl>
                                        <p:attrNameLst>
                                          <p:attrName>style.visibility</p:attrName>
                                        </p:attrNameLst>
                                      </p:cBhvr>
                                      <p:to>
                                        <p:strVal val="visible"/>
                                      </p:to>
                                    </p:set>
                                    <p:animEffect transition="in" filter="dissolve">
                                      <p:cBhvr>
                                        <p:cTn id="99" dur="500"/>
                                        <p:tgtEl>
                                          <p:spTgt spid="26"/>
                                        </p:tgtEl>
                                      </p:cBhvr>
                                    </p:animEffect>
                                  </p:childTnLst>
                                </p:cTn>
                              </p:par>
                            </p:childTnLst>
                          </p:cTn>
                        </p:par>
                        <p:par>
                          <p:cTn id="100" fill="hold">
                            <p:stCondLst>
                              <p:cond delay="12000"/>
                            </p:stCondLst>
                            <p:childTnLst>
                              <p:par>
                                <p:cTn id="101" presetID="9" presetClass="entr" presetSubtype="0" fill="hold" grpId="0" nodeType="afterEffect">
                                  <p:stCondLst>
                                    <p:cond delay="0"/>
                                  </p:stCondLst>
                                  <p:childTnLst>
                                    <p:set>
                                      <p:cBhvr>
                                        <p:cTn id="102" dur="1" fill="hold">
                                          <p:stCondLst>
                                            <p:cond delay="0"/>
                                          </p:stCondLst>
                                        </p:cTn>
                                        <p:tgtEl>
                                          <p:spTgt spid="29"/>
                                        </p:tgtEl>
                                        <p:attrNameLst>
                                          <p:attrName>style.visibility</p:attrName>
                                        </p:attrNameLst>
                                      </p:cBhvr>
                                      <p:to>
                                        <p:strVal val="visible"/>
                                      </p:to>
                                    </p:set>
                                    <p:animEffect transition="in" filter="dissolve">
                                      <p:cBhvr>
                                        <p:cTn id="103" dur="500"/>
                                        <p:tgtEl>
                                          <p:spTgt spid="29"/>
                                        </p:tgtEl>
                                      </p:cBhvr>
                                    </p:animEffect>
                                  </p:childTnLst>
                                </p:cTn>
                              </p:par>
                            </p:childTnLst>
                          </p:cTn>
                        </p:par>
                        <p:par>
                          <p:cTn id="104" fill="hold">
                            <p:stCondLst>
                              <p:cond delay="12500"/>
                            </p:stCondLst>
                            <p:childTnLst>
                              <p:par>
                                <p:cTn id="105" presetID="9" presetClass="entr" presetSubtype="0" fill="hold" grpId="0" nodeType="afterEffect">
                                  <p:stCondLst>
                                    <p:cond delay="0"/>
                                  </p:stCondLst>
                                  <p:childTnLst>
                                    <p:set>
                                      <p:cBhvr>
                                        <p:cTn id="106" dur="1" fill="hold">
                                          <p:stCondLst>
                                            <p:cond delay="0"/>
                                          </p:stCondLst>
                                        </p:cTn>
                                        <p:tgtEl>
                                          <p:spTgt spid="32"/>
                                        </p:tgtEl>
                                        <p:attrNameLst>
                                          <p:attrName>style.visibility</p:attrName>
                                        </p:attrNameLst>
                                      </p:cBhvr>
                                      <p:to>
                                        <p:strVal val="visible"/>
                                      </p:to>
                                    </p:set>
                                    <p:animEffect transition="in" filter="dissolve">
                                      <p:cBhvr>
                                        <p:cTn id="107" dur="500"/>
                                        <p:tgtEl>
                                          <p:spTgt spid="32"/>
                                        </p:tgtEl>
                                      </p:cBhvr>
                                    </p:animEffect>
                                  </p:childTnLst>
                                </p:cTn>
                              </p:par>
                            </p:childTnLst>
                          </p:cTn>
                        </p:par>
                        <p:par>
                          <p:cTn id="108" fill="hold">
                            <p:stCondLst>
                              <p:cond delay="13000"/>
                            </p:stCondLst>
                            <p:childTnLst>
                              <p:par>
                                <p:cTn id="109" presetID="9" presetClass="entr" presetSubtype="0" fill="hold" grpId="0" nodeType="afterEffect">
                                  <p:stCondLst>
                                    <p:cond delay="0"/>
                                  </p:stCondLst>
                                  <p:childTnLst>
                                    <p:set>
                                      <p:cBhvr>
                                        <p:cTn id="110" dur="1" fill="hold">
                                          <p:stCondLst>
                                            <p:cond delay="0"/>
                                          </p:stCondLst>
                                        </p:cTn>
                                        <p:tgtEl>
                                          <p:spTgt spid="35"/>
                                        </p:tgtEl>
                                        <p:attrNameLst>
                                          <p:attrName>style.visibility</p:attrName>
                                        </p:attrNameLst>
                                      </p:cBhvr>
                                      <p:to>
                                        <p:strVal val="visible"/>
                                      </p:to>
                                    </p:set>
                                    <p:animEffect transition="in" filter="dissolve">
                                      <p:cBhvr>
                                        <p:cTn id="111" dur="500"/>
                                        <p:tgtEl>
                                          <p:spTgt spid="35"/>
                                        </p:tgtEl>
                                      </p:cBhvr>
                                    </p:animEffect>
                                  </p:childTnLst>
                                </p:cTn>
                              </p:par>
                            </p:childTnLst>
                          </p:cTn>
                        </p:par>
                        <p:par>
                          <p:cTn id="112" fill="hold">
                            <p:stCondLst>
                              <p:cond delay="13500"/>
                            </p:stCondLst>
                            <p:childTnLst>
                              <p:par>
                                <p:cTn id="113" presetID="9" presetClass="entr" presetSubtype="0" fill="hold" grpId="0" nodeType="afterEffect">
                                  <p:stCondLst>
                                    <p:cond delay="0"/>
                                  </p:stCondLst>
                                  <p:childTnLst>
                                    <p:set>
                                      <p:cBhvr>
                                        <p:cTn id="114" dur="1" fill="hold">
                                          <p:stCondLst>
                                            <p:cond delay="0"/>
                                          </p:stCondLst>
                                        </p:cTn>
                                        <p:tgtEl>
                                          <p:spTgt spid="36"/>
                                        </p:tgtEl>
                                        <p:attrNameLst>
                                          <p:attrName>style.visibility</p:attrName>
                                        </p:attrNameLst>
                                      </p:cBhvr>
                                      <p:to>
                                        <p:strVal val="visible"/>
                                      </p:to>
                                    </p:set>
                                    <p:animEffect transition="in" filter="dissolve">
                                      <p:cBhvr>
                                        <p:cTn id="1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3600" b="1"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“If any man…” </a:t>
            </a:r>
            <a:r>
              <a:rPr lang="en-US" sz="3600"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3:1; Titus 1:6)</a:t>
            </a:r>
            <a:endParaRPr lang="en-US" sz="36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pic>
        <p:nvPicPr>
          <p:cNvPr id="5" name="Picture 4" descr="caricatures_celebrities_12.jpg"/>
          <p:cNvPicPr>
            <a:picLocks noChangeAspect="1"/>
          </p:cNvPicPr>
          <p:nvPr/>
        </p:nvPicPr>
        <p:blipFill>
          <a:blip r:embed="rId3" cstate="print"/>
          <a:stretch>
            <a:fillRect/>
          </a:stretch>
        </p:blipFill>
        <p:spPr>
          <a:xfrm>
            <a:off x="5029200" y="228600"/>
            <a:ext cx="3805527" cy="53810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ounded Rectangular Callout 6"/>
          <p:cNvSpPr/>
          <p:nvPr/>
        </p:nvSpPr>
        <p:spPr>
          <a:xfrm>
            <a:off x="304800" y="76200"/>
            <a:ext cx="4343400" cy="5638800"/>
          </a:xfrm>
          <a:prstGeom prst="wedgeRoundRectCallout">
            <a:avLst>
              <a:gd name="adj1" fmla="val 68680"/>
              <a:gd name="adj2" fmla="val 12390"/>
              <a:gd name="adj3" fmla="val 16667"/>
            </a:avLst>
          </a:prstGeom>
          <a:solidFill>
            <a:schemeClr val="accent3">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81000" y="228600"/>
            <a:ext cx="4114800" cy="5078313"/>
          </a:xfrm>
          <a:prstGeom prst="rect">
            <a:avLst/>
          </a:prstGeom>
          <a:noFill/>
        </p:spPr>
        <p:txBody>
          <a:bodyPr wrap="square" rtlCol="0">
            <a:spAutoFit/>
          </a:bodyPr>
          <a:lstStyle/>
          <a:p>
            <a:pPr algn="ctr"/>
            <a:r>
              <a:rPr lang="en-US" sz="5400" b="1" dirty="0" smtClean="0">
                <a:solidFill>
                  <a:schemeClr val="bg2">
                    <a:lumMod val="10000"/>
                  </a:schemeClr>
                </a:solidFill>
                <a:effectLst>
                  <a:outerShdw blurRad="38100" dist="38100" dir="2700000" algn="tl">
                    <a:srgbClr val="000000">
                      <a:alpha val="43137"/>
                    </a:srgbClr>
                  </a:outerShdw>
                </a:effectLst>
              </a:rPr>
              <a:t>Does the Bible really teach that only </a:t>
            </a:r>
            <a:r>
              <a:rPr lang="en-US" sz="5400" b="1" i="1" u="sng" dirty="0" smtClean="0">
                <a:solidFill>
                  <a:schemeClr val="bg2">
                    <a:lumMod val="10000"/>
                  </a:schemeClr>
                </a:solidFill>
                <a:effectLst>
                  <a:outerShdw blurRad="38100" dist="38100" dir="2700000" algn="tl">
                    <a:srgbClr val="000000">
                      <a:alpha val="43137"/>
                    </a:srgbClr>
                  </a:outerShdw>
                </a:effectLst>
              </a:rPr>
              <a:t>men</a:t>
            </a:r>
            <a:r>
              <a:rPr lang="en-US" sz="5400" b="1" dirty="0" smtClean="0">
                <a:solidFill>
                  <a:schemeClr val="bg2">
                    <a:lumMod val="10000"/>
                  </a:schemeClr>
                </a:solidFill>
                <a:effectLst>
                  <a:outerShdw blurRad="38100" dist="38100" dir="2700000" algn="tl">
                    <a:srgbClr val="000000">
                      <a:alpha val="43137"/>
                    </a:srgbClr>
                  </a:outerShdw>
                </a:effectLst>
              </a:rPr>
              <a:t> can be pastors and elders?</a:t>
            </a:r>
            <a:endParaRPr lang="en-US" sz="5400" b="1" dirty="0">
              <a:solidFill>
                <a:schemeClr val="bg2">
                  <a:lumMod val="1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5" name="Right Arrow 4"/>
          <p:cNvSpPr/>
          <p:nvPr/>
        </p:nvSpPr>
        <p:spPr>
          <a:xfrm flipH="1">
            <a:off x="0" y="-228600"/>
            <a:ext cx="9144000" cy="1981200"/>
          </a:xfrm>
          <a:prstGeom prst="rightArrow">
            <a:avLst/>
          </a:prstGeom>
          <a:solidFill>
            <a:srgbClr val="002060"/>
          </a:solidFill>
          <a:ln w="76200">
            <a:solidFill>
              <a:schemeClr val="tx1"/>
            </a:solidFill>
          </a:ln>
        </p:spPr>
        <p:style>
          <a:lnRef idx="3">
            <a:schemeClr val="lt1"/>
          </a:lnRef>
          <a:fillRef idx="1">
            <a:schemeClr val="accent2"/>
          </a:fillRef>
          <a:effectRef idx="1">
            <a:schemeClr val="accent2"/>
          </a:effectRef>
          <a:fontRef idx="minor">
            <a:schemeClr val="lt1"/>
          </a:fontRef>
        </p:style>
        <p:txBody>
          <a:bodyPr rtlCol="0" anchor="ctr"/>
          <a:lstStyle/>
          <a:p>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CHAUVINISM</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sp>
        <p:nvSpPr>
          <p:cNvPr id="6" name="Rectangle 5"/>
          <p:cNvSpPr/>
          <p:nvPr/>
        </p:nvSpPr>
        <p:spPr>
          <a:xfrm>
            <a:off x="3124200" y="1447800"/>
            <a:ext cx="4572000" cy="1371600"/>
          </a:xfrm>
          <a:prstGeom prst="rect">
            <a:avLst/>
          </a:prstGeom>
          <a:solidFill>
            <a:schemeClr val="accent4">
              <a:lumMod val="50000"/>
            </a:schemeClr>
          </a:solidFill>
          <a:ln w="76200">
            <a:solidFill>
              <a:schemeClr val="tx1"/>
            </a:solid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3600" b="1" dirty="0" smtClean="0">
                <a:latin typeface="Arial Narrow" pitchFamily="34" charset="0"/>
              </a:rPr>
              <a:t>BIBLICAL VIEW: </a:t>
            </a:r>
            <a:r>
              <a:rPr lang="en-US" sz="3600" b="1" dirty="0" smtClean="0">
                <a:solidFill>
                  <a:srgbClr val="FFFF00"/>
                </a:solidFill>
                <a:latin typeface="Arial Narrow" pitchFamily="34" charset="0"/>
              </a:rPr>
              <a:t>COMPLIMENTARIANISM</a:t>
            </a:r>
            <a:endParaRPr lang="en-US" sz="3600" b="1" dirty="0">
              <a:solidFill>
                <a:srgbClr val="FFFF00"/>
              </a:solidFill>
              <a:latin typeface="Arial Narrow" pitchFamily="34" charset="0"/>
            </a:endParaRPr>
          </a:p>
        </p:txBody>
      </p:sp>
      <p:sp>
        <p:nvSpPr>
          <p:cNvPr id="7" name="Rectangle 6"/>
          <p:cNvSpPr/>
          <p:nvPr/>
        </p:nvSpPr>
        <p:spPr>
          <a:xfrm>
            <a:off x="3962400" y="381000"/>
            <a:ext cx="5181600" cy="8382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Arial Narrow" pitchFamily="34" charset="0"/>
              </a:rPr>
              <a:t>Men are leaders in the church because they are greater than women.</a:t>
            </a:r>
            <a:endParaRPr lang="en-US" sz="2800" dirty="0">
              <a:solidFill>
                <a:schemeClr val="tx1"/>
              </a:solidFill>
              <a:latin typeface="Arial Narrow" pitchFamily="34" charset="0"/>
            </a:endParaRPr>
          </a:p>
        </p:txBody>
      </p:sp>
      <p:sp>
        <p:nvSpPr>
          <p:cNvPr id="9" name="Rectangle 8"/>
          <p:cNvSpPr/>
          <p:nvPr/>
        </p:nvSpPr>
        <p:spPr>
          <a:xfrm>
            <a:off x="3124200" y="2819400"/>
            <a:ext cx="4572000" cy="22860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Arial Narrow" pitchFamily="34" charset="0"/>
              </a:rPr>
              <a:t>Men and women are equal in God’s eyes but are given complimentary roles in the family and church.  </a:t>
            </a:r>
            <a:endParaRPr lang="en-US" sz="3200" dirty="0">
              <a:solidFill>
                <a:schemeClr val="tx1"/>
              </a:solidFill>
              <a:latin typeface="Arial Narrow" pitchFamily="34" charset="0"/>
            </a:endParaRPr>
          </a:p>
        </p:txBody>
      </p:sp>
      <p:sp>
        <p:nvSpPr>
          <p:cNvPr id="3" name="Right Arrow 2"/>
          <p:cNvSpPr/>
          <p:nvPr/>
        </p:nvSpPr>
        <p:spPr>
          <a:xfrm>
            <a:off x="0" y="4800600"/>
            <a:ext cx="9144000" cy="2362200"/>
          </a:xfrm>
          <a:prstGeom prst="rightArrow">
            <a:avLst/>
          </a:prstGeom>
          <a:solidFill>
            <a:srgbClr val="CC0066"/>
          </a:solidFill>
          <a:ln w="76200">
            <a:solidFill>
              <a:schemeClr val="tx1"/>
            </a:solidFill>
          </a:ln>
        </p:spPr>
        <p:style>
          <a:lnRef idx="3">
            <a:schemeClr val="lt1"/>
          </a:lnRef>
          <a:fillRef idx="1">
            <a:schemeClr val="accent6"/>
          </a:fillRef>
          <a:effectRef idx="1">
            <a:schemeClr val="accent6"/>
          </a:effectRef>
          <a:fontRef idx="minor">
            <a:schemeClr val="lt1"/>
          </a:fontRef>
        </p:style>
        <p:txBody>
          <a:bodyPr rtlCol="0" anchor="ctr"/>
          <a:lstStyle/>
          <a:p>
            <a:pPr algn="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EGALITARIANISM</a:t>
            </a:r>
            <a:endParaRPr lang="en-US"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endParaRPr>
          </a:p>
        </p:txBody>
      </p:sp>
      <p:sp>
        <p:nvSpPr>
          <p:cNvPr id="8" name="Rectangle 7"/>
          <p:cNvSpPr/>
          <p:nvPr/>
        </p:nvSpPr>
        <p:spPr>
          <a:xfrm>
            <a:off x="0" y="5486400"/>
            <a:ext cx="5181600" cy="914400"/>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Arial Narrow" pitchFamily="34" charset="0"/>
              </a:rPr>
              <a:t>Women have all the same roles and gifts as men in church leadership.</a:t>
            </a:r>
            <a:endParaRPr lang="en-US" sz="2800" dirty="0">
              <a:solidFill>
                <a:schemeClr val="tx1"/>
              </a:solidFill>
              <a:latin typeface="Arial Narrow" pitchFamily="34" charset="0"/>
            </a:endParaRPr>
          </a:p>
        </p:txBody>
      </p:sp>
      <p:sp>
        <p:nvSpPr>
          <p:cNvPr id="11" name="Rectangle 10"/>
          <p:cNvSpPr/>
          <p:nvPr/>
        </p:nvSpPr>
        <p:spPr>
          <a:xfrm>
            <a:off x="228600" y="2133600"/>
            <a:ext cx="2667000" cy="2895600"/>
          </a:xfrm>
          <a:prstGeom prst="rect">
            <a:avLst/>
          </a:prstGeom>
          <a:ln w="76200"/>
        </p:spPr>
        <p:style>
          <a:lnRef idx="2">
            <a:schemeClr val="dk1"/>
          </a:lnRef>
          <a:fillRef idx="1">
            <a:schemeClr val="lt1"/>
          </a:fillRef>
          <a:effectRef idx="0">
            <a:schemeClr val="dk1"/>
          </a:effectRef>
          <a:fontRef idx="minor">
            <a:schemeClr val="dk1"/>
          </a:fontRef>
        </p:style>
        <p:txBody>
          <a:bodyPr rtlCol="0" anchor="ctr"/>
          <a:lstStyle/>
          <a:p>
            <a:pPr algn="ctr"/>
            <a:r>
              <a:rPr lang="en-US" sz="5400" b="1" dirty="0" smtClean="0"/>
              <a:t>3 MAIN VIEWS</a:t>
            </a:r>
            <a:endParaRPr lang="en-US" sz="5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0-#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fltVal val="0"/>
                                          </p:val>
                                        </p:tav>
                                        <p:tav tm="100000">
                                          <p:val>
                                            <p:strVal val="#ppt_h"/>
                                          </p:val>
                                        </p:tav>
                                      </p:tavLst>
                                    </p:anim>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3" grpId="0" animBg="1"/>
      <p:bldP spid="8" grpId="0" animBg="1"/>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0" y="1143000"/>
            <a:ext cx="9144000" cy="5715000"/>
          </a:xfrm>
          <a:prstGeom prst="rect">
            <a:avLst/>
          </a:prstGeom>
          <a:solidFill>
            <a:schemeClr val="bg1"/>
          </a:solidFill>
          <a:ln>
            <a:noFill/>
          </a:ln>
        </p:spPr>
        <p:style>
          <a:lnRef idx="1">
            <a:schemeClr val="accent4"/>
          </a:lnRef>
          <a:fillRef idx="2">
            <a:schemeClr val="accent4"/>
          </a:fillRef>
          <a:effectRef idx="1">
            <a:schemeClr val="accent4"/>
          </a:effectRef>
          <a:fontRef idx="minor">
            <a:schemeClr val="dk1"/>
          </a:fontRef>
        </p:style>
        <p:txBody>
          <a:bodyPr rtlCol="0" anchor="t"/>
          <a:lstStyle/>
          <a:p>
            <a:pPr marL="465138" indent="-300038">
              <a:buFont typeface="+mj-lt"/>
              <a:buAutoNum type="arabicParenR"/>
            </a:pPr>
            <a:r>
              <a:rPr lang="en-US" sz="2800" b="1" dirty="0" smtClean="0">
                <a:solidFill>
                  <a:srgbClr val="CC0066"/>
                </a:solidFill>
                <a:latin typeface="Arial Narrow" pitchFamily="34" charset="0"/>
              </a:rPr>
              <a:t> PRO: </a:t>
            </a:r>
            <a:r>
              <a:rPr lang="en-US" sz="2800" dirty="0" smtClean="0">
                <a:solidFill>
                  <a:schemeClr val="tx1"/>
                </a:solidFill>
                <a:latin typeface="Arial Narrow" pitchFamily="34" charset="0"/>
              </a:rPr>
              <a:t>“One of the Judges, Deborah, was a woman”</a:t>
            </a:r>
          </a:p>
          <a:p>
            <a:pPr marL="465138" indent="-300038">
              <a:buFont typeface="+mj-lt"/>
              <a:buAutoNum type="arabicParenR"/>
            </a:pPr>
            <a:r>
              <a:rPr lang="en-US" sz="2800" b="1" dirty="0" smtClean="0">
                <a:solidFill>
                  <a:srgbClr val="CC0066"/>
                </a:solidFill>
                <a:latin typeface="Arial Narrow" pitchFamily="34" charset="0"/>
              </a:rPr>
              <a:t> PRO: </a:t>
            </a:r>
            <a:r>
              <a:rPr lang="en-US" sz="2800" dirty="0" smtClean="0">
                <a:solidFill>
                  <a:schemeClr val="tx1"/>
                </a:solidFill>
                <a:latin typeface="Arial Narrow" pitchFamily="34" charset="0"/>
              </a:rPr>
              <a:t>“Being a woman shouldn’t </a:t>
            </a:r>
            <a:r>
              <a:rPr lang="en-US" sz="2800" dirty="0" smtClean="0">
                <a:solidFill>
                  <a:schemeClr val="tx1"/>
                </a:solidFill>
                <a:latin typeface="Arial Narrow" pitchFamily="34" charset="0"/>
              </a:rPr>
              <a:t>exclude you from leadership”</a:t>
            </a:r>
          </a:p>
          <a:p>
            <a:pPr marL="465138" indent="-300038">
              <a:buFont typeface="+mj-lt"/>
              <a:buAutoNum type="arabicParenR"/>
            </a:pPr>
            <a:r>
              <a:rPr lang="en-US" sz="2800" b="1" dirty="0" smtClean="0">
                <a:solidFill>
                  <a:srgbClr val="CC0066"/>
                </a:solidFill>
                <a:latin typeface="Arial Narrow" pitchFamily="34" charset="0"/>
              </a:rPr>
              <a:t> PRO: </a:t>
            </a:r>
            <a:r>
              <a:rPr lang="en-US" sz="2800" dirty="0" smtClean="0">
                <a:solidFill>
                  <a:schemeClr val="tx1"/>
                </a:solidFill>
                <a:latin typeface="Arial Narrow" pitchFamily="34" charset="0"/>
              </a:rPr>
              <a:t>“The word </a:t>
            </a:r>
            <a:r>
              <a:rPr lang="en-US" sz="2800" i="1" dirty="0" smtClean="0">
                <a:solidFill>
                  <a:schemeClr val="tx1"/>
                </a:solidFill>
                <a:latin typeface="Arial Narrow" pitchFamily="34" charset="0"/>
              </a:rPr>
              <a:t>man</a:t>
            </a:r>
            <a:r>
              <a:rPr lang="en-US" sz="2800" dirty="0" smtClean="0">
                <a:solidFill>
                  <a:schemeClr val="tx1"/>
                </a:solidFill>
                <a:latin typeface="Arial Narrow" pitchFamily="34" charset="0"/>
              </a:rPr>
              <a:t> just means </a:t>
            </a:r>
            <a:r>
              <a:rPr lang="en-US" sz="2800" i="1" dirty="0" smtClean="0">
                <a:solidFill>
                  <a:schemeClr val="tx1"/>
                </a:solidFill>
                <a:latin typeface="Arial Narrow" pitchFamily="34" charset="0"/>
              </a:rPr>
              <a:t>person</a:t>
            </a:r>
            <a:r>
              <a:rPr lang="en-US" sz="2800" dirty="0" smtClean="0">
                <a:solidFill>
                  <a:schemeClr val="tx1"/>
                </a:solidFill>
                <a:latin typeface="Arial Narrow" pitchFamily="34" charset="0"/>
              </a:rPr>
              <a:t> in 1 Timothy 3”</a:t>
            </a:r>
          </a:p>
          <a:p>
            <a:pPr marL="465138" indent="-300038">
              <a:buFont typeface="+mj-lt"/>
              <a:buAutoNum type="arabicParenR"/>
            </a:pPr>
            <a:r>
              <a:rPr lang="en-US" sz="2800" b="1" dirty="0" smtClean="0">
                <a:solidFill>
                  <a:srgbClr val="CC0066"/>
                </a:solidFill>
                <a:latin typeface="Arial Narrow" pitchFamily="34" charset="0"/>
              </a:rPr>
              <a:t> PRO: </a:t>
            </a:r>
            <a:r>
              <a:rPr lang="en-US" sz="2800" dirty="0" smtClean="0">
                <a:solidFill>
                  <a:schemeClr val="tx1"/>
                </a:solidFill>
                <a:latin typeface="Arial Narrow" pitchFamily="34" charset="0"/>
              </a:rPr>
              <a:t>“To HAVE authority literally means to USURP authority.”</a:t>
            </a:r>
          </a:p>
          <a:p>
            <a:pPr marL="465138" indent="-300038">
              <a:buFont typeface="+mj-lt"/>
              <a:buAutoNum type="arabicParenR"/>
            </a:pPr>
            <a:r>
              <a:rPr lang="en-US" sz="2800" b="1" dirty="0" smtClean="0">
                <a:solidFill>
                  <a:srgbClr val="CC0066"/>
                </a:solidFill>
                <a:latin typeface="Arial Narrow" pitchFamily="34" charset="0"/>
              </a:rPr>
              <a:t> PRO: </a:t>
            </a:r>
            <a:r>
              <a:rPr lang="en-US" sz="2800" dirty="0" smtClean="0">
                <a:solidFill>
                  <a:schemeClr val="tx1"/>
                </a:solidFill>
                <a:latin typeface="Arial Narrow" pitchFamily="34" charset="0"/>
              </a:rPr>
              <a:t>“1 Tim. 2:11-14 was just a cultural directive” </a:t>
            </a:r>
            <a:r>
              <a:rPr lang="en-US" sz="2800" spc="-150" baseline="30000" dirty="0" smtClean="0">
                <a:solidFill>
                  <a:srgbClr val="CC0066"/>
                </a:solidFill>
                <a:latin typeface="Arial Narrow" pitchFamily="34" charset="0"/>
              </a:rPr>
              <a:t>(</a:t>
            </a:r>
            <a:r>
              <a:rPr lang="en-US" sz="2800" i="1" spc="-150" dirty="0" smtClean="0">
                <a:solidFill>
                  <a:srgbClr val="CC0066"/>
                </a:solidFill>
                <a:latin typeface="Arial Narrow" pitchFamily="34" charset="0"/>
              </a:rPr>
              <a:t>A woman should learn in quietness and full submission.  I do not permit a woman to teach or to have authority over  a man; she must be silent (in the church)</a:t>
            </a:r>
          </a:p>
          <a:p>
            <a:pPr marL="465138" lvl="1" indent="-465138"/>
            <a:r>
              <a:rPr lang="en-US" sz="2800" b="1" dirty="0" smtClean="0">
                <a:solidFill>
                  <a:srgbClr val="CC0066"/>
                </a:solidFill>
                <a:latin typeface="Arial Narrow" pitchFamily="34" charset="0"/>
              </a:rPr>
              <a:t>  6)  PRO: </a:t>
            </a:r>
            <a:r>
              <a:rPr lang="en-US" sz="2800" dirty="0" smtClean="0">
                <a:solidFill>
                  <a:schemeClr val="tx1"/>
                </a:solidFill>
                <a:latin typeface="Arial Narrow" pitchFamily="34" charset="0"/>
              </a:rPr>
              <a:t>“Phoebe was a teaching pastor in Romans 16:1”</a:t>
            </a:r>
          </a:p>
          <a:p>
            <a:pPr marL="465138" indent="-465138"/>
            <a:r>
              <a:rPr lang="en-US" sz="2800" b="1" dirty="0" smtClean="0">
                <a:solidFill>
                  <a:srgbClr val="CC0066"/>
                </a:solidFill>
                <a:latin typeface="Arial Narrow" pitchFamily="34" charset="0"/>
              </a:rPr>
              <a:t>  7)  PRO: “</a:t>
            </a:r>
            <a:r>
              <a:rPr lang="en-US" sz="2800" dirty="0" smtClean="0">
                <a:solidFill>
                  <a:schemeClr val="tx1"/>
                </a:solidFill>
                <a:latin typeface="Arial Narrow" pitchFamily="34" charset="0"/>
              </a:rPr>
              <a:t>We no longer live in a Patriarchal society”</a:t>
            </a:r>
            <a:endParaRPr lang="en-US" sz="2800" b="1" dirty="0" smtClean="0">
              <a:solidFill>
                <a:srgbClr val="006600"/>
              </a:solidFill>
              <a:latin typeface="Arial Narrow" pitchFamily="34" charset="0"/>
            </a:endParaRPr>
          </a:p>
          <a:p>
            <a:pPr marL="465138" indent="-465138"/>
            <a:r>
              <a:rPr lang="en-US" sz="2800" b="1" dirty="0" smtClean="0">
                <a:solidFill>
                  <a:srgbClr val="CC0066"/>
                </a:solidFill>
                <a:latin typeface="Arial Narrow" pitchFamily="34" charset="0"/>
              </a:rPr>
              <a:t>  8)  PRO: </a:t>
            </a:r>
            <a:r>
              <a:rPr lang="en-US" sz="2800" dirty="0" smtClean="0">
                <a:solidFill>
                  <a:schemeClr val="tx1"/>
                </a:solidFill>
                <a:latin typeface="Arial Narrow" pitchFamily="34" charset="0"/>
              </a:rPr>
              <a:t>“Priscilla and Aquila educated Apollos. She is listed first and therefore did most of the teaching”</a:t>
            </a:r>
            <a:endParaRPr lang="en-US" sz="2800" b="1" dirty="0" smtClean="0">
              <a:solidFill>
                <a:srgbClr val="006600"/>
              </a:solidFill>
              <a:latin typeface="Arial Narrow" pitchFamily="34" charset="0"/>
            </a:endParaRPr>
          </a:p>
          <a:p>
            <a:pPr marL="465138" indent="-465138"/>
            <a:r>
              <a:rPr lang="en-US" sz="2800" b="1" dirty="0" smtClean="0">
                <a:solidFill>
                  <a:srgbClr val="CC0066"/>
                </a:solidFill>
                <a:latin typeface="Arial Narrow" pitchFamily="34" charset="0"/>
              </a:rPr>
              <a:t>  9)  PRO: </a:t>
            </a:r>
            <a:r>
              <a:rPr lang="en-US" sz="2800" dirty="0" smtClean="0">
                <a:solidFill>
                  <a:schemeClr val="tx1"/>
                </a:solidFill>
                <a:latin typeface="Arial Narrow" pitchFamily="34" charset="0"/>
              </a:rPr>
              <a:t>“Romans 16:7 mentions a woman apostle named </a:t>
            </a:r>
            <a:r>
              <a:rPr lang="en-US" sz="2800" dirty="0" err="1" smtClean="0">
                <a:solidFill>
                  <a:schemeClr val="tx1"/>
                </a:solidFill>
                <a:latin typeface="Arial Narrow" pitchFamily="34" charset="0"/>
              </a:rPr>
              <a:t>Junia</a:t>
            </a:r>
            <a:r>
              <a:rPr lang="en-US" sz="2800" dirty="0" smtClean="0">
                <a:solidFill>
                  <a:schemeClr val="tx1"/>
                </a:solidFill>
                <a:latin typeface="Arial Narrow" pitchFamily="34" charset="0"/>
              </a:rPr>
              <a:t>”</a:t>
            </a:r>
          </a:p>
          <a:p>
            <a:pPr marL="465138" indent="-465138"/>
            <a:r>
              <a:rPr lang="en-US" sz="2800" b="1" dirty="0" smtClean="0">
                <a:solidFill>
                  <a:srgbClr val="CC0066"/>
                </a:solidFill>
                <a:latin typeface="Arial Narrow" pitchFamily="34" charset="0"/>
              </a:rPr>
              <a:t>10)  PRO: </a:t>
            </a:r>
            <a:r>
              <a:rPr lang="en-US" sz="2800" dirty="0" smtClean="0">
                <a:solidFill>
                  <a:schemeClr val="tx1"/>
                </a:solidFill>
                <a:latin typeface="Arial Narrow" pitchFamily="34" charset="0"/>
              </a:rPr>
              <a:t>“1 Tim. 5:14 tells women to be the master of their house”</a:t>
            </a:r>
          </a:p>
        </p:txBody>
      </p:sp>
      <p:sp>
        <p:nvSpPr>
          <p:cNvPr id="3" name="Title 1"/>
          <p:cNvSpPr>
            <a:spLocks noGrp="1"/>
          </p:cNvSpPr>
          <p:nvPr>
            <p:ph type="title"/>
          </p:nvPr>
        </p:nvSpPr>
        <p:spPr>
          <a:xfrm>
            <a:off x="0" y="0"/>
            <a:ext cx="9144000" cy="1143000"/>
          </a:xfrm>
        </p:spPr>
        <p:style>
          <a:lnRef idx="2">
            <a:schemeClr val="dk1"/>
          </a:lnRef>
          <a:fillRef idx="1">
            <a:schemeClr val="lt1"/>
          </a:fillRef>
          <a:effectRef idx="0">
            <a:schemeClr val="dk1"/>
          </a:effectRef>
          <a:fontRef idx="minor">
            <a:schemeClr val="dk1"/>
          </a:fontRef>
        </p:style>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r"/>
            <a:r>
              <a:rPr lang="en-US" b="1" dirty="0" smtClean="0">
                <a:ln>
                  <a:solidFill>
                    <a:sysClr val="windowText" lastClr="000000"/>
                  </a:solidFill>
                </a:ln>
                <a:solidFill>
                  <a:srgbClr val="FF0066"/>
                </a:solidFill>
                <a:latin typeface="Arial Narrow" pitchFamily="34" charset="0"/>
                <a:cs typeface="Arial" pitchFamily="34" charset="0"/>
              </a:rPr>
              <a:t>EGALITARIAN  ARGUMENTS</a:t>
            </a:r>
            <a:endParaRPr lang="en-US" b="1" dirty="0">
              <a:ln>
                <a:solidFill>
                  <a:sysClr val="windowText" lastClr="000000"/>
                </a:solidFill>
              </a:ln>
              <a:solidFill>
                <a:srgbClr val="FF0066"/>
              </a:solidFill>
              <a:latin typeface="Arial Narrow" pitchFamily="34" charset="0"/>
              <a:cs typeface="Arial" pitchFamily="34" charset="0"/>
            </a:endParaRPr>
          </a:p>
        </p:txBody>
      </p:sp>
      <p:pic>
        <p:nvPicPr>
          <p:cNvPr id="73732" name="Picture 4" descr="http://hollyonthehill.com/wp-content/uploads/2014/01/Top-10.jpeg"/>
          <p:cNvPicPr>
            <a:picLocks noChangeAspect="1" noChangeArrowheads="1"/>
          </p:cNvPicPr>
          <p:nvPr/>
        </p:nvPicPr>
        <p:blipFill>
          <a:blip r:embed="rId2" cstate="print"/>
          <a:srcRect/>
          <a:stretch>
            <a:fillRect/>
          </a:stretch>
        </p:blipFill>
        <p:spPr bwMode="auto">
          <a:xfrm>
            <a:off x="228600" y="87086"/>
            <a:ext cx="2286000" cy="9035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C0066"/>
        </a:solidFill>
        <a:effectLst/>
      </p:bgPr>
    </p:bg>
    <p:spTree>
      <p:nvGrpSpPr>
        <p:cNvPr id="1" name=""/>
        <p:cNvGrpSpPr/>
        <p:nvPr/>
      </p:nvGrpSpPr>
      <p:grpSpPr>
        <a:xfrm>
          <a:off x="0" y="0"/>
          <a:ext cx="0" cy="0"/>
          <a:chOff x="0" y="0"/>
          <a:chExt cx="0" cy="0"/>
        </a:xfrm>
      </p:grpSpPr>
      <p:sp>
        <p:nvSpPr>
          <p:cNvPr id="4" name="Rectangle 3"/>
          <p:cNvSpPr/>
          <p:nvPr/>
        </p:nvSpPr>
        <p:spPr>
          <a:xfrm>
            <a:off x="152400" y="1295400"/>
            <a:ext cx="8839200" cy="5334000"/>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en-US" sz="2800" b="1" dirty="0" smtClean="0">
                <a:solidFill>
                  <a:srgbClr val="006600"/>
                </a:solidFill>
                <a:latin typeface="Arial Narrow" pitchFamily="34" charset="0"/>
              </a:rPr>
              <a:t>PRO: </a:t>
            </a:r>
            <a:r>
              <a:rPr lang="en-US" sz="2800" dirty="0" smtClean="0">
                <a:solidFill>
                  <a:schemeClr val="tx1"/>
                </a:solidFill>
                <a:latin typeface="Arial Narrow" pitchFamily="34" charset="0"/>
              </a:rPr>
              <a:t>“One of the Judges, Deborah, was a woman”</a:t>
            </a:r>
          </a:p>
          <a:p>
            <a:pPr marL="225425" indent="-225425">
              <a:buFont typeface="Arial" charset="0"/>
              <a:buChar char="•"/>
            </a:pPr>
            <a:r>
              <a:rPr lang="en-US" sz="2800" b="1" dirty="0" smtClean="0">
                <a:ln>
                  <a:solidFill>
                    <a:schemeClr val="tx1"/>
                  </a:solidFill>
                </a:ln>
                <a:solidFill>
                  <a:srgbClr val="C00000"/>
                </a:solidFill>
                <a:latin typeface="Arial Narrow" pitchFamily="34" charset="0"/>
              </a:rPr>
              <a:t>CON: </a:t>
            </a:r>
            <a:r>
              <a:rPr lang="en-US" sz="2800" dirty="0" smtClean="0">
                <a:ln>
                  <a:solidFill>
                    <a:schemeClr val="tx1"/>
                  </a:solidFill>
                </a:ln>
                <a:solidFill>
                  <a:srgbClr val="C00000"/>
                </a:solidFill>
                <a:latin typeface="Arial Narrow" pitchFamily="34" charset="0"/>
              </a:rPr>
              <a:t>“She was a political leader, not a </a:t>
            </a:r>
            <a:r>
              <a:rPr lang="en-US" sz="2800" dirty="0" smtClean="0">
                <a:ln>
                  <a:solidFill>
                    <a:schemeClr val="tx1"/>
                  </a:solidFill>
                </a:ln>
                <a:solidFill>
                  <a:srgbClr val="C00000"/>
                </a:solidFill>
                <a:latin typeface="Arial Narrow" pitchFamily="34" charset="0"/>
              </a:rPr>
              <a:t>church elder.”</a:t>
            </a:r>
            <a:endParaRPr lang="en-US" sz="2800" dirty="0" smtClean="0">
              <a:ln>
                <a:solidFill>
                  <a:schemeClr val="tx1"/>
                </a:solidFill>
              </a:ln>
              <a:solidFill>
                <a:srgbClr val="C00000"/>
              </a:solidFill>
              <a:latin typeface="Arial Narrow" pitchFamily="34" charset="0"/>
            </a:endParaRPr>
          </a:p>
          <a:p>
            <a:pPr marL="225425" indent="-225425"/>
            <a:endParaRPr lang="en-US" sz="2800" dirty="0" smtClean="0">
              <a:solidFill>
                <a:schemeClr val="tx1"/>
              </a:solidFill>
              <a:latin typeface="Arial Narrow" pitchFamily="34" charset="0"/>
            </a:endParaRPr>
          </a:p>
          <a:p>
            <a:pPr marL="225425" indent="-225425">
              <a:buFont typeface="Arial" charset="0"/>
              <a:buChar char="•"/>
            </a:pPr>
            <a:r>
              <a:rPr lang="en-US" sz="2800" b="1" dirty="0" smtClean="0">
                <a:solidFill>
                  <a:srgbClr val="006600"/>
                </a:solidFill>
                <a:latin typeface="Arial Narrow" pitchFamily="34" charset="0"/>
              </a:rPr>
              <a:t>PRO: </a:t>
            </a:r>
            <a:r>
              <a:rPr lang="en-US" sz="2800" dirty="0" smtClean="0">
                <a:solidFill>
                  <a:schemeClr val="tx1"/>
                </a:solidFill>
                <a:latin typeface="Arial Narrow" pitchFamily="34" charset="0"/>
              </a:rPr>
              <a:t>“Being a woman shouldn’t </a:t>
            </a:r>
            <a:r>
              <a:rPr lang="en-US" sz="2800" dirty="0" smtClean="0">
                <a:solidFill>
                  <a:schemeClr val="tx1"/>
                </a:solidFill>
                <a:latin typeface="Arial Narrow" pitchFamily="34" charset="0"/>
              </a:rPr>
              <a:t>exclude you from leadership”</a:t>
            </a:r>
          </a:p>
          <a:p>
            <a:pPr marL="225425" indent="-225425">
              <a:buFont typeface="Arial" charset="0"/>
              <a:buChar char="•"/>
            </a:pPr>
            <a:r>
              <a:rPr lang="en-US" sz="2800" b="1" dirty="0" smtClean="0">
                <a:ln>
                  <a:solidFill>
                    <a:schemeClr val="tx1"/>
                  </a:solidFill>
                </a:ln>
                <a:solidFill>
                  <a:srgbClr val="C00000"/>
                </a:solidFill>
                <a:latin typeface="Arial Narrow" pitchFamily="34" charset="0"/>
              </a:rPr>
              <a:t>CON: </a:t>
            </a:r>
            <a:r>
              <a:rPr lang="en-US" sz="2800" dirty="0" smtClean="0">
                <a:ln>
                  <a:solidFill>
                    <a:schemeClr val="tx1"/>
                  </a:solidFill>
                </a:ln>
                <a:solidFill>
                  <a:srgbClr val="C00000"/>
                </a:solidFill>
                <a:latin typeface="Arial Narrow" pitchFamily="34" charset="0"/>
              </a:rPr>
              <a:t>“Only a small percentage of men are qualified to be </a:t>
            </a:r>
            <a:r>
              <a:rPr lang="en-US" sz="2800" dirty="0" smtClean="0">
                <a:ln>
                  <a:solidFill>
                    <a:schemeClr val="tx1"/>
                  </a:solidFill>
                </a:ln>
                <a:solidFill>
                  <a:srgbClr val="C00000"/>
                </a:solidFill>
                <a:latin typeface="Arial Narrow" pitchFamily="34" charset="0"/>
              </a:rPr>
              <a:t>elders.  </a:t>
            </a:r>
          </a:p>
          <a:p>
            <a:pPr marL="225425" indent="-225425"/>
            <a:r>
              <a:rPr lang="en-US" sz="2800" dirty="0" smtClean="0">
                <a:ln>
                  <a:solidFill>
                    <a:schemeClr val="tx1"/>
                  </a:solidFill>
                </a:ln>
                <a:solidFill>
                  <a:srgbClr val="C00000"/>
                </a:solidFill>
                <a:latin typeface="Arial Narrow" pitchFamily="34" charset="0"/>
              </a:rPr>
              <a:t> </a:t>
            </a:r>
            <a:r>
              <a:rPr lang="en-US" sz="2800" dirty="0" smtClean="0">
                <a:ln>
                  <a:solidFill>
                    <a:schemeClr val="tx1"/>
                  </a:solidFill>
                </a:ln>
                <a:solidFill>
                  <a:srgbClr val="C00000"/>
                </a:solidFill>
                <a:latin typeface="Arial Narrow" pitchFamily="34" charset="0"/>
              </a:rPr>
              <a:t>       </a:t>
            </a:r>
            <a:r>
              <a:rPr lang="en-US" sz="2800" dirty="0" smtClean="0">
                <a:ln>
                  <a:solidFill>
                    <a:schemeClr val="tx1"/>
                  </a:solidFill>
                </a:ln>
                <a:solidFill>
                  <a:srgbClr val="C00000"/>
                </a:solidFill>
                <a:latin typeface="Arial Narrow" pitchFamily="34" charset="0"/>
              </a:rPr>
              <a:t>There are leadership positions in the church other than elder.”</a:t>
            </a:r>
            <a:endParaRPr lang="en-US" sz="2800" dirty="0" smtClean="0">
              <a:ln>
                <a:solidFill>
                  <a:schemeClr val="tx1"/>
                </a:solidFill>
              </a:ln>
              <a:solidFill>
                <a:srgbClr val="C00000"/>
              </a:solidFill>
              <a:latin typeface="Arial Narrow" pitchFamily="34" charset="0"/>
            </a:endParaRPr>
          </a:p>
          <a:p>
            <a:pPr marL="225425" indent="-225425"/>
            <a:endParaRPr lang="en-US" sz="2800" dirty="0" smtClean="0">
              <a:solidFill>
                <a:schemeClr val="tx1"/>
              </a:solidFill>
              <a:latin typeface="Arial Narrow" pitchFamily="34" charset="0"/>
            </a:endParaRPr>
          </a:p>
          <a:p>
            <a:pPr marL="225425" indent="-225425">
              <a:buFont typeface="Arial" charset="0"/>
              <a:buChar char="•"/>
            </a:pPr>
            <a:r>
              <a:rPr lang="en-US" sz="2800" b="1" dirty="0" smtClean="0">
                <a:solidFill>
                  <a:srgbClr val="006600"/>
                </a:solidFill>
                <a:latin typeface="Arial Narrow" pitchFamily="34" charset="0"/>
              </a:rPr>
              <a:t>PRO: </a:t>
            </a:r>
            <a:r>
              <a:rPr lang="en-US" sz="2800" dirty="0" smtClean="0">
                <a:solidFill>
                  <a:schemeClr val="tx1"/>
                </a:solidFill>
                <a:latin typeface="Arial Narrow" pitchFamily="34" charset="0"/>
              </a:rPr>
              <a:t>“The word </a:t>
            </a:r>
            <a:r>
              <a:rPr lang="en-US" sz="2800" i="1" dirty="0" smtClean="0">
                <a:solidFill>
                  <a:schemeClr val="tx1"/>
                </a:solidFill>
                <a:latin typeface="Arial Narrow" pitchFamily="34" charset="0"/>
              </a:rPr>
              <a:t>man</a:t>
            </a:r>
            <a:r>
              <a:rPr lang="en-US" sz="2800" dirty="0" smtClean="0">
                <a:solidFill>
                  <a:schemeClr val="tx1"/>
                </a:solidFill>
                <a:latin typeface="Arial Narrow" pitchFamily="34" charset="0"/>
              </a:rPr>
              <a:t> just means </a:t>
            </a:r>
            <a:r>
              <a:rPr lang="en-US" sz="2800" i="1" dirty="0" smtClean="0">
                <a:solidFill>
                  <a:schemeClr val="tx1"/>
                </a:solidFill>
                <a:latin typeface="Arial Narrow" pitchFamily="34" charset="0"/>
              </a:rPr>
              <a:t>person</a:t>
            </a:r>
            <a:r>
              <a:rPr lang="en-US" sz="2800" dirty="0" smtClean="0">
                <a:solidFill>
                  <a:schemeClr val="tx1"/>
                </a:solidFill>
                <a:latin typeface="Arial Narrow" pitchFamily="34" charset="0"/>
              </a:rPr>
              <a:t> in 1 Timothy 3”</a:t>
            </a:r>
          </a:p>
          <a:p>
            <a:pPr marL="225425" indent="-225425">
              <a:buFont typeface="Arial" charset="0"/>
              <a:buChar char="•"/>
            </a:pPr>
            <a:r>
              <a:rPr lang="en-US" sz="2800" b="1" dirty="0" smtClean="0">
                <a:ln>
                  <a:solidFill>
                    <a:schemeClr val="tx1"/>
                  </a:solidFill>
                </a:ln>
                <a:solidFill>
                  <a:srgbClr val="C00000"/>
                </a:solidFill>
                <a:latin typeface="Arial Narrow" pitchFamily="34" charset="0"/>
              </a:rPr>
              <a:t>CON: </a:t>
            </a:r>
            <a:r>
              <a:rPr lang="en-US" sz="2800" dirty="0" smtClean="0">
                <a:ln>
                  <a:solidFill>
                    <a:schemeClr val="tx1"/>
                  </a:solidFill>
                </a:ln>
                <a:solidFill>
                  <a:srgbClr val="C00000"/>
                </a:solidFill>
                <a:latin typeface="Arial Narrow" pitchFamily="34" charset="0"/>
              </a:rPr>
              <a:t>“Husband; one woman man; controller of household”</a:t>
            </a:r>
          </a:p>
          <a:p>
            <a:pPr marL="225425" indent="-225425"/>
            <a:endParaRPr lang="en-US" sz="2800" dirty="0" smtClean="0">
              <a:solidFill>
                <a:schemeClr val="tx1"/>
              </a:solidFill>
              <a:latin typeface="Arial Narrow" pitchFamily="34" charset="0"/>
            </a:endParaRPr>
          </a:p>
          <a:p>
            <a:pPr marL="225425" indent="-225425">
              <a:buFont typeface="Arial" charset="0"/>
              <a:buChar char="•"/>
            </a:pPr>
            <a:r>
              <a:rPr lang="en-US" sz="2800" b="1" dirty="0" smtClean="0">
                <a:solidFill>
                  <a:srgbClr val="006600"/>
                </a:solidFill>
                <a:latin typeface="Arial Narrow" pitchFamily="34" charset="0"/>
              </a:rPr>
              <a:t>PRO: </a:t>
            </a:r>
            <a:r>
              <a:rPr lang="en-US" sz="2800" dirty="0" smtClean="0">
                <a:solidFill>
                  <a:schemeClr val="tx1"/>
                </a:solidFill>
                <a:latin typeface="Arial Narrow" pitchFamily="34" charset="0"/>
              </a:rPr>
              <a:t>“To HAVE authority literally means to USURP authority.”</a:t>
            </a:r>
          </a:p>
          <a:p>
            <a:pPr marL="225425" indent="-225425">
              <a:buFont typeface="Arial" charset="0"/>
              <a:buChar char="•"/>
            </a:pPr>
            <a:r>
              <a:rPr lang="en-US" sz="2800" b="1" dirty="0" smtClean="0">
                <a:ln>
                  <a:solidFill>
                    <a:schemeClr val="tx1"/>
                  </a:solidFill>
                </a:ln>
                <a:solidFill>
                  <a:srgbClr val="C00000"/>
                </a:solidFill>
                <a:latin typeface="Arial Narrow" pitchFamily="34" charset="0"/>
              </a:rPr>
              <a:t>CON: </a:t>
            </a:r>
            <a:r>
              <a:rPr lang="en-US" sz="2800" dirty="0" smtClean="0">
                <a:ln>
                  <a:solidFill>
                    <a:schemeClr val="tx1"/>
                  </a:solidFill>
                </a:ln>
                <a:solidFill>
                  <a:srgbClr val="C00000"/>
                </a:solidFill>
                <a:latin typeface="Arial Narrow" pitchFamily="34" charset="0"/>
              </a:rPr>
              <a:t>“Regardless…the rest of the verse clarifies the intent.” </a:t>
            </a:r>
          </a:p>
          <a:p>
            <a:pPr marL="225425" indent="-225425"/>
            <a:endParaRPr lang="en-US" sz="2800" dirty="0" smtClean="0">
              <a:ln>
                <a:prstDash val="solid"/>
              </a:ln>
              <a:solidFill>
                <a:schemeClr val="tx1"/>
              </a:solidFill>
              <a:latin typeface="Arial Narrow" pitchFamily="34" charset="0"/>
            </a:endParaRPr>
          </a:p>
        </p:txBody>
      </p:sp>
      <p:sp>
        <p:nvSpPr>
          <p:cNvPr id="6" name="Title 1"/>
          <p:cNvSpPr>
            <a:spLocks noGrp="1"/>
          </p:cNvSpPr>
          <p:nvPr>
            <p:ph type="title"/>
          </p:nvPr>
        </p:nvSpPr>
        <p:spPr>
          <a:xfrm>
            <a:off x="0" y="0"/>
            <a:ext cx="9144000" cy="1143000"/>
          </a:xfrm>
        </p:spPr>
        <p:style>
          <a:lnRef idx="2">
            <a:schemeClr val="dk1"/>
          </a:lnRef>
          <a:fillRef idx="1">
            <a:schemeClr val="lt1"/>
          </a:fillRef>
          <a:effectRef idx="0">
            <a:schemeClr val="dk1"/>
          </a:effectRef>
          <a:fontRef idx="minor">
            <a:schemeClr val="dk1"/>
          </a:fontRef>
        </p:style>
        <p:txBody>
          <a:bodyPr>
            <a:norm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r"/>
            <a:r>
              <a:rPr lang="en-US" b="1" dirty="0" smtClean="0">
                <a:ln>
                  <a:solidFill>
                    <a:sysClr val="windowText" lastClr="000000"/>
                  </a:solidFill>
                </a:ln>
                <a:solidFill>
                  <a:srgbClr val="FF0066"/>
                </a:solidFill>
                <a:latin typeface="Arial Narrow" pitchFamily="34" charset="0"/>
                <a:cs typeface="Arial" pitchFamily="34" charset="0"/>
              </a:rPr>
              <a:t>EGALITARIAN  ARGUMENTS</a:t>
            </a:r>
            <a:endParaRPr lang="en-US" b="1" dirty="0">
              <a:ln>
                <a:solidFill>
                  <a:sysClr val="windowText" lastClr="000000"/>
                </a:solidFill>
              </a:ln>
              <a:solidFill>
                <a:srgbClr val="FF0066"/>
              </a:solidFill>
              <a:latin typeface="Arial Narrow" pitchFamily="34" charset="0"/>
              <a:cs typeface="Arial" pitchFamily="34" charset="0"/>
            </a:endParaRPr>
          </a:p>
        </p:txBody>
      </p:sp>
      <p:pic>
        <p:nvPicPr>
          <p:cNvPr id="7" name="Picture 4" descr="http://hollyonthehill.com/wp-content/uploads/2014/01/Top-10.jpeg"/>
          <p:cNvPicPr>
            <a:picLocks noChangeAspect="1" noChangeArrowheads="1"/>
          </p:cNvPicPr>
          <p:nvPr/>
        </p:nvPicPr>
        <p:blipFill>
          <a:blip r:embed="rId2" cstate="print"/>
          <a:srcRect/>
          <a:stretch>
            <a:fillRect/>
          </a:stretch>
        </p:blipFill>
        <p:spPr bwMode="auto">
          <a:xfrm>
            <a:off x="228600" y="87086"/>
            <a:ext cx="2286000" cy="9035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 calcmode="lin" valueType="num">
                                      <p:cBhvr>
                                        <p:cTn id="14"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 calcmode="lin" valueType="num">
                                      <p:cBhvr>
                                        <p:cTn id="21"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4">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 calcmode="lin" valueType="num">
                                      <p:cBhvr>
                                        <p:cTn id="28" dur="500" fill="hold"/>
                                        <p:tgtEl>
                                          <p:spTgt spid="4">
                                            <p:txEl>
                                              <p:pRg st="8" end="8"/>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8" end="8"/>
                                            </p:txEl>
                                          </p:spTgt>
                                        </p:tgtEl>
                                        <p:attrNameLst>
                                          <p:attrName>ppt_h</p:attrName>
                                        </p:attrNameLst>
                                      </p:cBhvr>
                                      <p:tavLst>
                                        <p:tav tm="0">
                                          <p:val>
                                            <p:fltVal val="0"/>
                                          </p:val>
                                        </p:tav>
                                        <p:tav tm="100000">
                                          <p:val>
                                            <p:strVal val="#ppt_h"/>
                                          </p:val>
                                        </p:tav>
                                      </p:tavLst>
                                    </p:anim>
                                    <p:animEffect transition="in" filter="fade">
                                      <p:cBhvr>
                                        <p:cTn id="30" dur="500"/>
                                        <p:tgtEl>
                                          <p:spTgt spid="4">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4">
                                            <p:txEl>
                                              <p:pRg st="11" end="11"/>
                                            </p:txEl>
                                          </p:spTgt>
                                        </p:tgtEl>
                                        <p:attrNameLst>
                                          <p:attrName>style.visibility</p:attrName>
                                        </p:attrNameLst>
                                      </p:cBhvr>
                                      <p:to>
                                        <p:strVal val="visible"/>
                                      </p:to>
                                    </p:set>
                                    <p:anim calcmode="lin" valueType="num">
                                      <p:cBhvr>
                                        <p:cTn id="35" dur="500" fill="hold"/>
                                        <p:tgtEl>
                                          <p:spTgt spid="4">
                                            <p:txEl>
                                              <p:pRg st="11" end="11"/>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11" end="11"/>
                                            </p:txEl>
                                          </p:spTgt>
                                        </p:tgtEl>
                                        <p:attrNameLst>
                                          <p:attrName>ppt_h</p:attrName>
                                        </p:attrNameLst>
                                      </p:cBhvr>
                                      <p:tavLst>
                                        <p:tav tm="0">
                                          <p:val>
                                            <p:fltVal val="0"/>
                                          </p:val>
                                        </p:tav>
                                        <p:tav tm="100000">
                                          <p:val>
                                            <p:strVal val="#ppt_h"/>
                                          </p:val>
                                        </p:tav>
                                      </p:tavLst>
                                    </p:anim>
                                    <p:animEffect transition="in" filter="fade">
                                      <p:cBhvr>
                                        <p:cTn id="37"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C0066"/>
        </a:solidFill>
        <a:effectLst/>
      </p:bgPr>
    </p:bg>
    <p:spTree>
      <p:nvGrpSpPr>
        <p:cNvPr id="1" name=""/>
        <p:cNvGrpSpPr/>
        <p:nvPr/>
      </p:nvGrpSpPr>
      <p:grpSpPr>
        <a:xfrm>
          <a:off x="0" y="0"/>
          <a:ext cx="0" cy="0"/>
          <a:chOff x="0" y="0"/>
          <a:chExt cx="0" cy="0"/>
        </a:xfrm>
      </p:grpSpPr>
      <p:sp>
        <p:nvSpPr>
          <p:cNvPr id="4" name="Rectangle 3"/>
          <p:cNvSpPr/>
          <p:nvPr/>
        </p:nvSpPr>
        <p:spPr>
          <a:xfrm>
            <a:off x="152400" y="152400"/>
            <a:ext cx="8839200" cy="6553200"/>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en-US" sz="2800" b="1" dirty="0" smtClean="0">
                <a:solidFill>
                  <a:srgbClr val="006600"/>
                </a:solidFill>
                <a:latin typeface="Arial Narrow" pitchFamily="34" charset="0"/>
              </a:rPr>
              <a:t>PRO: </a:t>
            </a:r>
            <a:r>
              <a:rPr lang="en-US" sz="2800" dirty="0" smtClean="0">
                <a:solidFill>
                  <a:schemeClr val="tx1"/>
                </a:solidFill>
                <a:latin typeface="Arial Narrow" pitchFamily="34" charset="0"/>
              </a:rPr>
              <a:t>“1 Tim. 2:11-14 was just a cultural directive” </a:t>
            </a:r>
          </a:p>
          <a:p>
            <a:pPr marL="682625" lvl="1" indent="-225425">
              <a:buFont typeface="Arial" charset="0"/>
              <a:buChar char="•"/>
            </a:pPr>
            <a:r>
              <a:rPr lang="en-US" sz="2800" baseline="30000" dirty="0" smtClean="0">
                <a:solidFill>
                  <a:srgbClr val="006600"/>
                </a:solidFill>
                <a:latin typeface="Arial Narrow" pitchFamily="34" charset="0"/>
              </a:rPr>
              <a:t> “</a:t>
            </a:r>
            <a:r>
              <a:rPr lang="en-US" sz="2800" i="1" dirty="0" smtClean="0">
                <a:solidFill>
                  <a:srgbClr val="006600"/>
                </a:solidFill>
                <a:latin typeface="Arial Narrow" pitchFamily="34" charset="0"/>
              </a:rPr>
              <a:t>A woman should learn in quietness and full submission.         I do not permit a woman to teach or to have authority over      a man; she must be silent (in the church).”  </a:t>
            </a:r>
            <a:endParaRPr lang="en-US" sz="2800" b="1" dirty="0" smtClean="0">
              <a:solidFill>
                <a:srgbClr val="006600"/>
              </a:solidFill>
              <a:latin typeface="Arial Narrow" pitchFamily="34" charset="0"/>
            </a:endParaRPr>
          </a:p>
          <a:p>
            <a:pPr marL="236538" lvl="1" indent="-236538">
              <a:buFont typeface="Arial" charset="0"/>
              <a:buChar char="•"/>
            </a:pPr>
            <a:r>
              <a:rPr lang="en-US" sz="2800" b="1" dirty="0" smtClean="0">
                <a:ln>
                  <a:solidFill>
                    <a:schemeClr val="tx1"/>
                  </a:solidFill>
                </a:ln>
                <a:solidFill>
                  <a:srgbClr val="C00000"/>
                </a:solidFill>
                <a:latin typeface="Arial Narrow" pitchFamily="34" charset="0"/>
              </a:rPr>
              <a:t>CON: </a:t>
            </a:r>
            <a:r>
              <a:rPr lang="en-US" sz="2800" dirty="0" smtClean="0">
                <a:ln>
                  <a:solidFill>
                    <a:schemeClr val="tx1"/>
                  </a:solidFill>
                  <a:prstDash val="solid"/>
                </a:ln>
                <a:solidFill>
                  <a:srgbClr val="C00000"/>
                </a:solidFill>
                <a:latin typeface="Arial Narrow" pitchFamily="34" charset="0"/>
              </a:rPr>
              <a:t>Paul </a:t>
            </a:r>
            <a:r>
              <a:rPr lang="en-US" sz="2800" dirty="0" smtClean="0">
                <a:ln>
                  <a:solidFill>
                    <a:schemeClr val="tx1"/>
                  </a:solidFill>
                  <a:prstDash val="solid"/>
                </a:ln>
                <a:solidFill>
                  <a:srgbClr val="C00000"/>
                </a:solidFill>
                <a:latin typeface="Arial Narrow" pitchFamily="34" charset="0"/>
              </a:rPr>
              <a:t>gives Timothy TWO reasons…</a:t>
            </a:r>
          </a:p>
          <a:p>
            <a:pPr marL="803275" indent="-346075">
              <a:buAutoNum type="arabicPeriod"/>
            </a:pPr>
            <a:r>
              <a:rPr lang="en-US" sz="2800" i="1" dirty="0" smtClean="0">
                <a:ln>
                  <a:solidFill>
                    <a:schemeClr val="tx1"/>
                  </a:solidFill>
                </a:ln>
                <a:solidFill>
                  <a:srgbClr val="C00000"/>
                </a:solidFill>
                <a:latin typeface="Arial Narrow" pitchFamily="34" charset="0"/>
              </a:rPr>
              <a:t>For Adam was formed first, then Eve. </a:t>
            </a:r>
          </a:p>
          <a:p>
            <a:pPr marL="803275" indent="-346075">
              <a:buAutoNum type="arabicPeriod"/>
            </a:pPr>
            <a:r>
              <a:rPr lang="en-US" sz="2800" i="1" dirty="0" smtClean="0">
                <a:ln>
                  <a:solidFill>
                    <a:schemeClr val="tx1"/>
                  </a:solidFill>
                </a:ln>
                <a:solidFill>
                  <a:srgbClr val="C00000"/>
                </a:solidFill>
                <a:latin typeface="Arial Narrow" pitchFamily="34" charset="0"/>
              </a:rPr>
              <a:t>Adam was not the one deceived</a:t>
            </a:r>
            <a:r>
              <a:rPr lang="en-US" sz="2800" i="1" dirty="0" smtClean="0">
                <a:ln>
                  <a:solidFill>
                    <a:schemeClr val="tx1"/>
                  </a:solidFill>
                </a:ln>
                <a:solidFill>
                  <a:srgbClr val="C00000"/>
                </a:solidFill>
                <a:latin typeface="Arial Narrow" pitchFamily="34" charset="0"/>
              </a:rPr>
              <a:t>; </a:t>
            </a:r>
            <a:r>
              <a:rPr lang="en-US" sz="2800" b="1" i="1" dirty="0" smtClean="0">
                <a:ln>
                  <a:solidFill>
                    <a:schemeClr val="tx1"/>
                  </a:solidFill>
                  <a:prstDash val="solid"/>
                </a:ln>
                <a:solidFill>
                  <a:srgbClr val="C00000"/>
                </a:solidFill>
                <a:latin typeface="Arial Narrow" pitchFamily="34" charset="0"/>
              </a:rPr>
              <a:t>Have </a:t>
            </a:r>
            <a:r>
              <a:rPr lang="en-US" sz="2800" b="1" i="1" dirty="0" smtClean="0">
                <a:ln>
                  <a:solidFill>
                    <a:schemeClr val="tx1"/>
                  </a:solidFill>
                  <a:prstDash val="solid"/>
                </a:ln>
                <a:solidFill>
                  <a:srgbClr val="C00000"/>
                </a:solidFill>
                <a:latin typeface="Arial Narrow" pitchFamily="34" charset="0"/>
              </a:rPr>
              <a:t>these changed?</a:t>
            </a:r>
          </a:p>
          <a:p>
            <a:pPr marL="225425" indent="-225425"/>
            <a:endParaRPr lang="en-US" sz="2400" dirty="0" smtClean="0">
              <a:solidFill>
                <a:schemeClr val="tx1"/>
              </a:solidFill>
              <a:latin typeface="Arial Narrow" pitchFamily="34" charset="0"/>
            </a:endParaRPr>
          </a:p>
          <a:p>
            <a:pPr marL="225425" indent="-225425">
              <a:buFont typeface="Arial" charset="0"/>
              <a:buChar char="•"/>
            </a:pPr>
            <a:r>
              <a:rPr lang="en-US" sz="2800" b="1" dirty="0" smtClean="0">
                <a:solidFill>
                  <a:srgbClr val="006600"/>
                </a:solidFill>
                <a:latin typeface="Arial Narrow" pitchFamily="34" charset="0"/>
              </a:rPr>
              <a:t>PRO: </a:t>
            </a:r>
            <a:r>
              <a:rPr lang="en-US" sz="2800" dirty="0" smtClean="0">
                <a:solidFill>
                  <a:schemeClr val="tx1"/>
                </a:solidFill>
                <a:latin typeface="Arial Narrow" pitchFamily="34" charset="0"/>
              </a:rPr>
              <a:t>“Romans 16:1 calls Phoebe a </a:t>
            </a:r>
            <a:r>
              <a:rPr lang="en-US" sz="2800" i="1" dirty="0" err="1" smtClean="0">
                <a:latin typeface="Arial Narrow" pitchFamily="34" charset="0"/>
              </a:rPr>
              <a:t>diakonos</a:t>
            </a:r>
            <a:r>
              <a:rPr lang="en-US" sz="2800" i="1" dirty="0" smtClean="0">
                <a:latin typeface="Arial Narrow" pitchFamily="34" charset="0"/>
              </a:rPr>
              <a:t> which is often translated in Scripture as minister. </a:t>
            </a:r>
            <a:r>
              <a:rPr lang="en-US" sz="2800" dirty="0" smtClean="0">
                <a:solidFill>
                  <a:schemeClr val="tx1"/>
                </a:solidFill>
                <a:latin typeface="Arial Narrow" pitchFamily="34" charset="0"/>
              </a:rPr>
              <a:t>She was a teaching pastor.”</a:t>
            </a:r>
          </a:p>
          <a:p>
            <a:pPr marL="225425" indent="-225425">
              <a:buFont typeface="Arial" charset="0"/>
              <a:buChar char="•"/>
            </a:pPr>
            <a:r>
              <a:rPr lang="en-US" sz="2800" b="1" dirty="0" smtClean="0">
                <a:ln>
                  <a:solidFill>
                    <a:schemeClr val="tx1"/>
                  </a:solidFill>
                </a:ln>
                <a:solidFill>
                  <a:srgbClr val="C00000"/>
                </a:solidFill>
                <a:latin typeface="Arial Narrow" pitchFamily="34" charset="0"/>
              </a:rPr>
              <a:t>CON: </a:t>
            </a:r>
            <a:r>
              <a:rPr lang="en-US" sz="2800" dirty="0" smtClean="0">
                <a:ln>
                  <a:solidFill>
                    <a:schemeClr val="tx1"/>
                  </a:solidFill>
                </a:ln>
                <a:solidFill>
                  <a:srgbClr val="C00000"/>
                </a:solidFill>
                <a:latin typeface="Arial Narrow" pitchFamily="34" charset="0"/>
              </a:rPr>
              <a:t>“Deacon (</a:t>
            </a:r>
            <a:r>
              <a:rPr lang="en-US" sz="2800" i="1" dirty="0" err="1" smtClean="0">
                <a:ln>
                  <a:solidFill>
                    <a:schemeClr val="tx1"/>
                  </a:solidFill>
                </a:ln>
                <a:solidFill>
                  <a:srgbClr val="C00000"/>
                </a:solidFill>
                <a:latin typeface="Arial Narrow" pitchFamily="34" charset="0"/>
              </a:rPr>
              <a:t>diakonos</a:t>
            </a:r>
            <a:r>
              <a:rPr lang="en-US" sz="2800" i="1" dirty="0" smtClean="0">
                <a:ln>
                  <a:solidFill>
                    <a:schemeClr val="tx1"/>
                  </a:solidFill>
                </a:ln>
                <a:solidFill>
                  <a:srgbClr val="C00000"/>
                </a:solidFill>
                <a:latin typeface="Arial Narrow" pitchFamily="34" charset="0"/>
              </a:rPr>
              <a:t>:</a:t>
            </a:r>
            <a:r>
              <a:rPr lang="en-US" sz="2800" dirty="0" smtClean="0">
                <a:ln>
                  <a:solidFill>
                    <a:schemeClr val="tx1"/>
                  </a:solidFill>
                </a:ln>
                <a:solidFill>
                  <a:srgbClr val="C00000"/>
                </a:solidFill>
                <a:latin typeface="Arial Narrow" pitchFamily="34" charset="0"/>
              </a:rPr>
              <a:t> one who executes the commands of a master, a servant, attendant, minister; the servant of a king; a waiter who serves food and drink; a deacon, one who, by virtue of the office assigned to him by the church, cares for the poor and distributes the money collected for their use)</a:t>
            </a:r>
          </a:p>
          <a:p>
            <a:pPr marL="225425" indent="-225425">
              <a:buFont typeface="Arial" charset="0"/>
              <a:buChar char="•"/>
            </a:pPr>
            <a:endParaRPr lang="en-US" sz="2800" b="1" dirty="0" smtClean="0">
              <a:solidFill>
                <a:srgbClr val="006600"/>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p:cTn id="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4">
                                            <p:txEl>
                                              <p:pRg st="2" end="2"/>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 calcmode="lin" valueType="num">
                                      <p:cBhvr>
                                        <p:cTn id="12"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14" dur="500"/>
                                        <p:tgtEl>
                                          <p:spTgt spid="4">
                                            <p:txEl>
                                              <p:pRg st="3" end="3"/>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 calcmode="lin" valueType="num">
                                      <p:cBhvr>
                                        <p:cTn id="1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anim calcmode="lin" valueType="num">
                                      <p:cBhvr>
                                        <p:cTn id="24"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26"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C0066"/>
        </a:solidFill>
        <a:effectLst/>
      </p:bgPr>
    </p:bg>
    <p:spTree>
      <p:nvGrpSpPr>
        <p:cNvPr id="1" name=""/>
        <p:cNvGrpSpPr/>
        <p:nvPr/>
      </p:nvGrpSpPr>
      <p:grpSpPr>
        <a:xfrm>
          <a:off x="0" y="0"/>
          <a:ext cx="0" cy="0"/>
          <a:chOff x="0" y="0"/>
          <a:chExt cx="0" cy="0"/>
        </a:xfrm>
      </p:grpSpPr>
      <p:sp>
        <p:nvSpPr>
          <p:cNvPr id="4" name="Rectangle 3"/>
          <p:cNvSpPr/>
          <p:nvPr/>
        </p:nvSpPr>
        <p:spPr>
          <a:xfrm>
            <a:off x="152400" y="76200"/>
            <a:ext cx="8839200" cy="6629400"/>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en-US" sz="2800" b="1" dirty="0" smtClean="0">
                <a:solidFill>
                  <a:srgbClr val="006600"/>
                </a:solidFill>
                <a:latin typeface="Arial Narrow" pitchFamily="34" charset="0"/>
              </a:rPr>
              <a:t>PRO: </a:t>
            </a:r>
            <a:r>
              <a:rPr lang="en-US" sz="2800" dirty="0" smtClean="0">
                <a:solidFill>
                  <a:schemeClr val="tx1"/>
                </a:solidFill>
                <a:latin typeface="Arial Narrow" pitchFamily="34" charset="0"/>
              </a:rPr>
              <a:t>“We no longer live in a Patriarchal society”</a:t>
            </a:r>
          </a:p>
          <a:p>
            <a:pPr marL="225425" indent="-225425">
              <a:buFont typeface="Arial" charset="0"/>
              <a:buChar char="•"/>
            </a:pPr>
            <a:r>
              <a:rPr lang="en-US" sz="2800" b="1" dirty="0" smtClean="0">
                <a:ln>
                  <a:solidFill>
                    <a:schemeClr val="tx1"/>
                  </a:solidFill>
                </a:ln>
                <a:solidFill>
                  <a:srgbClr val="C00000"/>
                </a:solidFill>
                <a:latin typeface="Arial Narrow" pitchFamily="34" charset="0"/>
              </a:rPr>
              <a:t>CON: </a:t>
            </a:r>
            <a:r>
              <a:rPr lang="en-US" sz="2800" dirty="0" smtClean="0">
                <a:ln>
                  <a:solidFill>
                    <a:schemeClr val="tx1"/>
                  </a:solidFill>
                </a:ln>
                <a:solidFill>
                  <a:srgbClr val="C00000"/>
                </a:solidFill>
                <a:latin typeface="Arial Narrow" pitchFamily="34" charset="0"/>
              </a:rPr>
              <a:t>“Bible principles do not apply to only one form of society.”</a:t>
            </a:r>
          </a:p>
          <a:p>
            <a:pPr marL="225425" indent="-225425"/>
            <a:endParaRPr lang="en-US" sz="2800" dirty="0" smtClean="0">
              <a:solidFill>
                <a:schemeClr val="tx1"/>
              </a:solidFill>
              <a:latin typeface="Arial Narrow" pitchFamily="34" charset="0"/>
            </a:endParaRPr>
          </a:p>
          <a:p>
            <a:pPr marL="225425" indent="-225425">
              <a:buFont typeface="Arial" charset="0"/>
              <a:buChar char="•"/>
            </a:pPr>
            <a:r>
              <a:rPr lang="en-US" sz="2800" b="1" dirty="0" smtClean="0">
                <a:solidFill>
                  <a:srgbClr val="006600"/>
                </a:solidFill>
                <a:latin typeface="Arial Narrow" pitchFamily="34" charset="0"/>
              </a:rPr>
              <a:t>PRO: </a:t>
            </a:r>
            <a:r>
              <a:rPr lang="en-US" sz="2800" dirty="0" smtClean="0">
                <a:solidFill>
                  <a:schemeClr val="tx1"/>
                </a:solidFill>
                <a:latin typeface="Arial Narrow" pitchFamily="34" charset="0"/>
              </a:rPr>
              <a:t>“Priscilla and Aquila educated Apollos. She is listed first and therefore did most of the teaching”</a:t>
            </a:r>
          </a:p>
          <a:p>
            <a:pPr marL="225425" indent="-225425">
              <a:buFont typeface="Arial" charset="0"/>
              <a:buChar char="•"/>
            </a:pPr>
            <a:r>
              <a:rPr lang="en-US" sz="2800" b="1" dirty="0" smtClean="0">
                <a:ln>
                  <a:solidFill>
                    <a:schemeClr val="tx1"/>
                  </a:solidFill>
                </a:ln>
                <a:solidFill>
                  <a:srgbClr val="C00000"/>
                </a:solidFill>
                <a:latin typeface="Arial Narrow" pitchFamily="34" charset="0"/>
              </a:rPr>
              <a:t>CON: </a:t>
            </a:r>
            <a:r>
              <a:rPr lang="en-US" sz="2800" dirty="0" smtClean="0">
                <a:ln>
                  <a:solidFill>
                    <a:schemeClr val="tx1"/>
                  </a:solidFill>
                </a:ln>
                <a:solidFill>
                  <a:srgbClr val="C00000"/>
                </a:solidFill>
                <a:latin typeface="Arial Narrow" pitchFamily="34" charset="0"/>
              </a:rPr>
              <a:t>“Priscilla was Aquila’s helpmeet in training an individual. She has NO leadership or teaching position in the church.”</a:t>
            </a:r>
          </a:p>
          <a:p>
            <a:pPr marL="225425" indent="-225425"/>
            <a:r>
              <a:rPr lang="en-US" sz="2800" dirty="0" smtClean="0">
                <a:solidFill>
                  <a:schemeClr val="tx1"/>
                </a:solidFill>
                <a:latin typeface="Arial Narrow" pitchFamily="34" charset="0"/>
              </a:rPr>
              <a:t>. </a:t>
            </a:r>
          </a:p>
          <a:p>
            <a:pPr marL="225425" indent="-225425">
              <a:buFont typeface="Arial" charset="0"/>
              <a:buChar char="•"/>
            </a:pPr>
            <a:r>
              <a:rPr lang="en-US" sz="2800" b="1" dirty="0" smtClean="0">
                <a:solidFill>
                  <a:srgbClr val="006600"/>
                </a:solidFill>
                <a:latin typeface="Arial Narrow" pitchFamily="34" charset="0"/>
              </a:rPr>
              <a:t>PRO: </a:t>
            </a:r>
            <a:r>
              <a:rPr lang="en-US" sz="2800" dirty="0" smtClean="0">
                <a:solidFill>
                  <a:schemeClr val="tx1"/>
                </a:solidFill>
                <a:latin typeface="Arial Narrow" pitchFamily="34" charset="0"/>
              </a:rPr>
              <a:t>“Romans 16:7 says, ‘</a:t>
            </a:r>
            <a:r>
              <a:rPr lang="en-US" sz="2800" dirty="0" smtClean="0">
                <a:latin typeface="Arial Narrow" pitchFamily="34" charset="0"/>
              </a:rPr>
              <a:t>Salute Andronicus and </a:t>
            </a:r>
            <a:r>
              <a:rPr lang="en-US" sz="2800" b="1" u="sng" dirty="0" err="1" smtClean="0">
                <a:latin typeface="Arial Narrow" pitchFamily="34" charset="0"/>
              </a:rPr>
              <a:t>Junia</a:t>
            </a:r>
            <a:r>
              <a:rPr lang="en-US" sz="2800" dirty="0" smtClean="0">
                <a:latin typeface="Arial Narrow" pitchFamily="34" charset="0"/>
              </a:rPr>
              <a:t>, my kinsmen, and my fellow prisoners, who are </a:t>
            </a:r>
            <a:r>
              <a:rPr lang="en-US" sz="2800" b="1" dirty="0" smtClean="0">
                <a:latin typeface="Arial Narrow" pitchFamily="34" charset="0"/>
              </a:rPr>
              <a:t>of note among the apostles</a:t>
            </a:r>
            <a:r>
              <a:rPr lang="en-US" sz="2800" dirty="0" smtClean="0">
                <a:latin typeface="Arial Narrow" pitchFamily="34" charset="0"/>
              </a:rPr>
              <a:t>, who also were in Christ before me.’  </a:t>
            </a:r>
            <a:r>
              <a:rPr lang="en-US" sz="2800" dirty="0" err="1" smtClean="0">
                <a:latin typeface="Arial Narrow" pitchFamily="34" charset="0"/>
              </a:rPr>
              <a:t>Junia</a:t>
            </a:r>
            <a:r>
              <a:rPr lang="en-US" sz="2800" dirty="0" smtClean="0">
                <a:latin typeface="Arial Narrow" pitchFamily="34" charset="0"/>
              </a:rPr>
              <a:t>, a woman,  was an apostle.”</a:t>
            </a:r>
            <a:endParaRPr lang="en-US" sz="2800" dirty="0" smtClean="0">
              <a:solidFill>
                <a:schemeClr val="tx1"/>
              </a:solidFill>
              <a:latin typeface="Arial Narrow" pitchFamily="34" charset="0"/>
            </a:endParaRPr>
          </a:p>
          <a:p>
            <a:pPr marL="225425" indent="-225425">
              <a:buFont typeface="Arial" charset="0"/>
              <a:buChar char="•"/>
            </a:pPr>
            <a:r>
              <a:rPr lang="en-US" sz="2800" b="1" dirty="0" smtClean="0">
                <a:ln>
                  <a:solidFill>
                    <a:schemeClr val="tx1"/>
                  </a:solidFill>
                </a:ln>
                <a:solidFill>
                  <a:srgbClr val="C00000"/>
                </a:solidFill>
                <a:latin typeface="Arial Narrow" pitchFamily="34" charset="0"/>
              </a:rPr>
              <a:t>CON: </a:t>
            </a:r>
            <a:r>
              <a:rPr lang="en-US" sz="2800" dirty="0" smtClean="0">
                <a:ln>
                  <a:solidFill>
                    <a:schemeClr val="tx1"/>
                  </a:solidFill>
                </a:ln>
                <a:solidFill>
                  <a:srgbClr val="C00000"/>
                </a:solidFill>
                <a:latin typeface="Arial Narrow" pitchFamily="34" charset="0"/>
              </a:rPr>
              <a:t>“First, there is no evidence </a:t>
            </a:r>
            <a:r>
              <a:rPr lang="en-US" sz="2800" dirty="0" err="1" smtClean="0">
                <a:ln>
                  <a:solidFill>
                    <a:schemeClr val="tx1"/>
                  </a:solidFill>
                </a:ln>
                <a:solidFill>
                  <a:srgbClr val="C00000"/>
                </a:solidFill>
                <a:latin typeface="Arial Narrow" pitchFamily="34" charset="0"/>
              </a:rPr>
              <a:t>Junia</a:t>
            </a:r>
            <a:r>
              <a:rPr lang="en-US" sz="2800" dirty="0" smtClean="0">
                <a:ln>
                  <a:solidFill>
                    <a:schemeClr val="tx1"/>
                  </a:solidFill>
                </a:ln>
                <a:solidFill>
                  <a:srgbClr val="C00000"/>
                </a:solidFill>
                <a:latin typeface="Arial Narrow" pitchFamily="34" charset="0"/>
              </a:rPr>
              <a:t> was a woman as the name is neutral. Second, among (</a:t>
            </a:r>
            <a:r>
              <a:rPr lang="en-US" sz="2800" i="1" dirty="0" smtClean="0">
                <a:ln>
                  <a:solidFill>
                    <a:schemeClr val="tx1"/>
                  </a:solidFill>
                </a:ln>
                <a:solidFill>
                  <a:srgbClr val="C00000"/>
                </a:solidFill>
                <a:latin typeface="Arial Narrow" pitchFamily="34" charset="0"/>
              </a:rPr>
              <a:t>en</a:t>
            </a:r>
            <a:r>
              <a:rPr lang="en-US" sz="2800" dirty="0" smtClean="0">
                <a:ln>
                  <a:solidFill>
                    <a:schemeClr val="tx1"/>
                  </a:solidFill>
                </a:ln>
                <a:solidFill>
                  <a:srgbClr val="C00000"/>
                </a:solidFill>
                <a:latin typeface="Arial Narrow" pitchFamily="34" charset="0"/>
              </a:rPr>
              <a:t> in Greek) is better translated “by’.  </a:t>
            </a:r>
            <a:r>
              <a:rPr lang="en-US" sz="2800" dirty="0" err="1" smtClean="0">
                <a:ln>
                  <a:solidFill>
                    <a:schemeClr val="tx1"/>
                  </a:solidFill>
                </a:ln>
                <a:solidFill>
                  <a:srgbClr val="C00000"/>
                </a:solidFill>
                <a:latin typeface="Arial Narrow" pitchFamily="34" charset="0"/>
              </a:rPr>
              <a:t>Junia</a:t>
            </a:r>
            <a:r>
              <a:rPr lang="en-US" sz="2800" dirty="0" smtClean="0">
                <a:ln>
                  <a:solidFill>
                    <a:schemeClr val="tx1"/>
                  </a:solidFill>
                </a:ln>
                <a:solidFill>
                  <a:srgbClr val="C00000"/>
                </a:solidFill>
                <a:latin typeface="Arial Narrow" pitchFamily="34" charset="0"/>
              </a:rPr>
              <a:t> was well known BY the apostles.”</a:t>
            </a:r>
            <a:endParaRPr lang="en-US" sz="2800" i="1" dirty="0" smtClean="0">
              <a:ln>
                <a:solidFill>
                  <a:schemeClr val="tx1"/>
                </a:solidFill>
              </a:ln>
              <a:solidFill>
                <a:srgbClr val="C00000"/>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 calcmode="lin" valueType="num">
                                      <p:cBhvr>
                                        <p:cTn id="14"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 calcmode="lin" valueType="num">
                                      <p:cBhvr>
                                        <p:cTn id="21"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23"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C0066"/>
        </a:solidFill>
        <a:effectLst/>
      </p:bgPr>
    </p:bg>
    <p:spTree>
      <p:nvGrpSpPr>
        <p:cNvPr id="1" name=""/>
        <p:cNvGrpSpPr/>
        <p:nvPr/>
      </p:nvGrpSpPr>
      <p:grpSpPr>
        <a:xfrm>
          <a:off x="0" y="0"/>
          <a:ext cx="0" cy="0"/>
          <a:chOff x="0" y="0"/>
          <a:chExt cx="0" cy="0"/>
        </a:xfrm>
      </p:grpSpPr>
      <p:sp>
        <p:nvSpPr>
          <p:cNvPr id="4" name="Rectangle 3"/>
          <p:cNvSpPr/>
          <p:nvPr/>
        </p:nvSpPr>
        <p:spPr>
          <a:xfrm>
            <a:off x="152400" y="76200"/>
            <a:ext cx="8839200" cy="6629400"/>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en-US" sz="2800" b="1" dirty="0" smtClean="0">
                <a:solidFill>
                  <a:srgbClr val="006600"/>
                </a:solidFill>
                <a:latin typeface="Arial Narrow" pitchFamily="34" charset="0"/>
              </a:rPr>
              <a:t>PRO: </a:t>
            </a:r>
            <a:r>
              <a:rPr lang="en-US" sz="2800" dirty="0" smtClean="0">
                <a:solidFill>
                  <a:schemeClr val="tx1"/>
                </a:solidFill>
                <a:latin typeface="Arial Narrow" pitchFamily="34" charset="0"/>
              </a:rPr>
              <a:t>“1 Tim. 5:14 tells women to be the master of their house. </a:t>
            </a:r>
            <a:r>
              <a:rPr lang="en-US" sz="2800" i="1" dirty="0" smtClean="0">
                <a:solidFill>
                  <a:srgbClr val="006600"/>
                </a:solidFill>
                <a:latin typeface="Arial Narrow" pitchFamily="34" charset="0"/>
              </a:rPr>
              <a:t>“So I counsel younger widows to marry, to have children, to manage their homes...” </a:t>
            </a:r>
            <a:r>
              <a:rPr lang="en-US" sz="2800" dirty="0" smtClean="0">
                <a:latin typeface="Arial Narrow" pitchFamily="34" charset="0"/>
              </a:rPr>
              <a:t>Manage (</a:t>
            </a:r>
            <a:r>
              <a:rPr lang="en-US" sz="2800" dirty="0" err="1" smtClean="0">
                <a:latin typeface="Arial Narrow" pitchFamily="34" charset="0"/>
              </a:rPr>
              <a:t>oikodespoteō</a:t>
            </a:r>
            <a:r>
              <a:rPr lang="en-US" sz="2800" dirty="0" smtClean="0">
                <a:latin typeface="Arial Narrow" pitchFamily="34" charset="0"/>
              </a:rPr>
              <a:t>) means “to be  the master; to rule.” and is translated in some passages as ‘despot’ or ‘ruler’. </a:t>
            </a:r>
            <a:endParaRPr lang="en-US" sz="2800" dirty="0" smtClean="0">
              <a:solidFill>
                <a:schemeClr val="tx1"/>
              </a:solidFill>
              <a:latin typeface="Arial Narrow" pitchFamily="34" charset="0"/>
            </a:endParaRPr>
          </a:p>
          <a:p>
            <a:pPr marL="225425" indent="-225425">
              <a:buFont typeface="Arial" charset="0"/>
              <a:buChar char="•"/>
            </a:pPr>
            <a:r>
              <a:rPr lang="en-US" sz="2800" b="1" dirty="0" smtClean="0">
                <a:ln>
                  <a:solidFill>
                    <a:schemeClr val="tx1"/>
                  </a:solidFill>
                </a:ln>
                <a:solidFill>
                  <a:srgbClr val="C00000"/>
                </a:solidFill>
                <a:latin typeface="Arial Narrow" pitchFamily="34" charset="0"/>
              </a:rPr>
              <a:t>CON: </a:t>
            </a:r>
            <a:r>
              <a:rPr lang="en-US" sz="2800" dirty="0" smtClean="0">
                <a:ln>
                  <a:solidFill>
                    <a:schemeClr val="tx1"/>
                  </a:solidFill>
                </a:ln>
                <a:solidFill>
                  <a:srgbClr val="C00000"/>
                </a:solidFill>
                <a:latin typeface="Arial Narrow" pitchFamily="34" charset="0"/>
              </a:rPr>
              <a:t>“</a:t>
            </a:r>
            <a:r>
              <a:rPr lang="en-US" sz="2800" dirty="0" err="1" smtClean="0">
                <a:ln>
                  <a:solidFill>
                    <a:schemeClr val="tx1"/>
                  </a:solidFill>
                </a:ln>
                <a:solidFill>
                  <a:srgbClr val="C00000"/>
                </a:solidFill>
                <a:latin typeface="Arial Narrow" pitchFamily="34" charset="0"/>
              </a:rPr>
              <a:t>Oikodespoteō</a:t>
            </a:r>
            <a:r>
              <a:rPr lang="en-US" sz="2800" dirty="0" smtClean="0">
                <a:ln>
                  <a:solidFill>
                    <a:schemeClr val="tx1"/>
                  </a:solidFill>
                </a:ln>
                <a:solidFill>
                  <a:srgbClr val="C00000"/>
                </a:solidFill>
                <a:latin typeface="Arial Narrow" pitchFamily="34" charset="0"/>
              </a:rPr>
              <a:t> is also translated as ‘manage’ or ‘guide’. The Thayer’s Lexicon which narrows the focus of Greek words, translates this passage as ‘manages’ and refers to those under her charge, not those over her. </a:t>
            </a:r>
          </a:p>
        </p:txBody>
      </p:sp>
      <p:sp>
        <p:nvSpPr>
          <p:cNvPr id="3" name="Rectangle 2"/>
          <p:cNvSpPr/>
          <p:nvPr/>
        </p:nvSpPr>
        <p:spPr>
          <a:xfrm>
            <a:off x="533400" y="4038600"/>
            <a:ext cx="8001000" cy="2514600"/>
          </a:xfrm>
          <a:prstGeom prst="rect">
            <a:avLst/>
          </a:prstGeom>
          <a:solidFill>
            <a:srgbClr val="FFFF00"/>
          </a:solidFill>
          <a:ln w="38100">
            <a:solidFill>
              <a:srgbClr val="C00000"/>
            </a:solid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lgn="ctr"/>
            <a:r>
              <a:rPr lang="en-US" sz="4400" b="1" dirty="0" smtClean="0">
                <a:solidFill>
                  <a:srgbClr val="C00000"/>
                </a:solidFill>
                <a:latin typeface="Arial Black" pitchFamily="34" charset="0"/>
              </a:rPr>
              <a:t>WARNING: </a:t>
            </a:r>
          </a:p>
          <a:p>
            <a:pPr algn="ctr"/>
            <a:r>
              <a:rPr lang="en-US" sz="2800" b="1" dirty="0" smtClean="0">
                <a:solidFill>
                  <a:schemeClr val="tx1"/>
                </a:solidFill>
                <a:latin typeface="Arial Black" pitchFamily="34" charset="0"/>
              </a:rPr>
              <a:t>DO NOT TRY TO MANIPULATE SCRIPTURE  TO  FALL IN LINE WITH YOUR OPINION. ALTER YOUR OPINION TO FALL IN LINE WITH SCRIPTURE. </a:t>
            </a:r>
          </a:p>
          <a:p>
            <a:pPr marL="225425" indent="-225425" algn="ctr"/>
            <a:endParaRPr lang="en-US" sz="2800" dirty="0" smtClean="0">
              <a:solidFill>
                <a:schemeClr val="tx1"/>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32"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ox(out)">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1026" name="Picture 2" descr="http://imgs.sfgate.com/g/pictures/2009/08/16/david-horsey-cartoon20090816.jpg"/>
          <p:cNvPicPr>
            <a:picLocks noChangeAspect="1" noChangeArrowheads="1"/>
          </p:cNvPicPr>
          <p:nvPr/>
        </p:nvPicPr>
        <p:blipFill>
          <a:blip r:embed="rId3" cstate="print"/>
          <a:srcRect/>
          <a:stretch>
            <a:fillRect/>
          </a:stretch>
        </p:blipFill>
        <p:spPr bwMode="auto">
          <a:xfrm>
            <a:off x="0" y="0"/>
            <a:ext cx="9144000" cy="6914605"/>
          </a:xfrm>
          <a:prstGeom prst="rect">
            <a:avLst/>
          </a:prstGeom>
          <a:noFill/>
        </p:spPr>
      </p:pic>
      <p:sp>
        <p:nvSpPr>
          <p:cNvPr id="4" name="Freeform 3"/>
          <p:cNvSpPr/>
          <p:nvPr/>
        </p:nvSpPr>
        <p:spPr>
          <a:xfrm>
            <a:off x="134911" y="74951"/>
            <a:ext cx="3282846" cy="3222885"/>
          </a:xfrm>
          <a:custGeom>
            <a:avLst/>
            <a:gdLst>
              <a:gd name="connsiteX0" fmla="*/ 3282846 w 3282846"/>
              <a:gd name="connsiteY0" fmla="*/ 29980 h 3222885"/>
              <a:gd name="connsiteX1" fmla="*/ 0 w 3282846"/>
              <a:gd name="connsiteY1" fmla="*/ 0 h 3222885"/>
              <a:gd name="connsiteX2" fmla="*/ 14991 w 3282846"/>
              <a:gd name="connsiteY2" fmla="*/ 3222885 h 3222885"/>
              <a:gd name="connsiteX3" fmla="*/ 2293496 w 3282846"/>
              <a:gd name="connsiteY3" fmla="*/ 3222885 h 3222885"/>
              <a:gd name="connsiteX4" fmla="*/ 2323476 w 3282846"/>
              <a:gd name="connsiteY4" fmla="*/ 2308485 h 3222885"/>
              <a:gd name="connsiteX5" fmla="*/ 2968053 w 3282846"/>
              <a:gd name="connsiteY5" fmla="*/ 1573967 h 3222885"/>
              <a:gd name="connsiteX6" fmla="*/ 2518348 w 3282846"/>
              <a:gd name="connsiteY6" fmla="*/ 974360 h 3222885"/>
              <a:gd name="connsiteX7" fmla="*/ 3282846 w 3282846"/>
              <a:gd name="connsiteY7" fmla="*/ 29980 h 3222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82846" h="3222885">
                <a:moveTo>
                  <a:pt x="3282846" y="29980"/>
                </a:moveTo>
                <a:lnTo>
                  <a:pt x="0" y="0"/>
                </a:lnTo>
                <a:lnTo>
                  <a:pt x="14991" y="3222885"/>
                </a:lnTo>
                <a:lnTo>
                  <a:pt x="2293496" y="3222885"/>
                </a:lnTo>
                <a:lnTo>
                  <a:pt x="2323476" y="2308485"/>
                </a:lnTo>
                <a:lnTo>
                  <a:pt x="2968053" y="1573967"/>
                </a:lnTo>
                <a:lnTo>
                  <a:pt x="2518348" y="974360"/>
                </a:lnTo>
                <a:lnTo>
                  <a:pt x="3282846" y="2998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6934200" y="3581400"/>
            <a:ext cx="1981200" cy="2895600"/>
          </a:xfrm>
          <a:prstGeom prst="wedgeRoundRectCallout">
            <a:avLst>
              <a:gd name="adj1" fmla="val -44288"/>
              <a:gd name="adj2" fmla="val -842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smtClean="0">
                <a:solidFill>
                  <a:schemeClr val="tx1"/>
                </a:solidFill>
                <a:effectLst>
                  <a:outerShdw blurRad="38100" dist="38100" dir="2700000" algn="tl">
                    <a:srgbClr val="000000">
                      <a:alpha val="43137"/>
                    </a:srgbClr>
                  </a:outerShdw>
                </a:effectLst>
                <a:latin typeface="Comic Sans MS" pitchFamily="66" charset="0"/>
              </a:rPr>
              <a:t>Uh…Yeah. </a:t>
            </a:r>
          </a:p>
          <a:p>
            <a:pPr algn="ctr"/>
            <a:r>
              <a:rPr lang="en-US" sz="2400" b="1" dirty="0" smtClean="0">
                <a:solidFill>
                  <a:schemeClr val="tx1"/>
                </a:solidFill>
                <a:effectLst>
                  <a:outerShdw blurRad="38100" dist="38100" dir="2700000" algn="tl">
                    <a:srgbClr val="000000">
                      <a:alpha val="43137"/>
                    </a:srgbClr>
                  </a:outerShdw>
                </a:effectLst>
                <a:latin typeface="Comic Sans MS" pitchFamily="66" charset="0"/>
              </a:rPr>
              <a:t>You will fit right in on this elder board…</a:t>
            </a:r>
            <a:endParaRPr lang="en-US" sz="2400" b="1" dirty="0">
              <a:solidFill>
                <a:schemeClr val="tx1"/>
              </a:solidFill>
              <a:effectLst>
                <a:outerShdw blurRad="38100" dist="38100" dir="2700000" algn="tl">
                  <a:srgbClr val="000000">
                    <a:alpha val="43137"/>
                  </a:srgbClr>
                </a:outerShdw>
              </a:effectLst>
              <a:latin typeface="Comic Sans MS" pitchFamily="66" charset="0"/>
            </a:endParaRPr>
          </a:p>
        </p:txBody>
      </p:sp>
      <p:sp>
        <p:nvSpPr>
          <p:cNvPr id="7" name="Freeform 6"/>
          <p:cNvSpPr/>
          <p:nvPr/>
        </p:nvSpPr>
        <p:spPr>
          <a:xfrm>
            <a:off x="109538" y="3767138"/>
            <a:ext cx="2071687" cy="1300162"/>
          </a:xfrm>
          <a:custGeom>
            <a:avLst/>
            <a:gdLst>
              <a:gd name="connsiteX0" fmla="*/ 1995487 w 2071687"/>
              <a:gd name="connsiteY0" fmla="*/ 342900 h 1300162"/>
              <a:gd name="connsiteX1" fmla="*/ 1652587 w 2071687"/>
              <a:gd name="connsiteY1" fmla="*/ 319087 h 1300162"/>
              <a:gd name="connsiteX2" fmla="*/ 1452562 w 2071687"/>
              <a:gd name="connsiteY2" fmla="*/ 247650 h 1300162"/>
              <a:gd name="connsiteX3" fmla="*/ 1143000 w 2071687"/>
              <a:gd name="connsiteY3" fmla="*/ 228600 h 1300162"/>
              <a:gd name="connsiteX4" fmla="*/ 442912 w 2071687"/>
              <a:gd name="connsiteY4" fmla="*/ 119062 h 1300162"/>
              <a:gd name="connsiteX5" fmla="*/ 142875 w 2071687"/>
              <a:gd name="connsiteY5" fmla="*/ 33337 h 1300162"/>
              <a:gd name="connsiteX6" fmla="*/ 9525 w 2071687"/>
              <a:gd name="connsiteY6" fmla="*/ 0 h 1300162"/>
              <a:gd name="connsiteX7" fmla="*/ 0 w 2071687"/>
              <a:gd name="connsiteY7" fmla="*/ 257175 h 1300162"/>
              <a:gd name="connsiteX8" fmla="*/ 33337 w 2071687"/>
              <a:gd name="connsiteY8" fmla="*/ 642937 h 1300162"/>
              <a:gd name="connsiteX9" fmla="*/ 166687 w 2071687"/>
              <a:gd name="connsiteY9" fmla="*/ 809625 h 1300162"/>
              <a:gd name="connsiteX10" fmla="*/ 147637 w 2071687"/>
              <a:gd name="connsiteY10" fmla="*/ 1057275 h 1300162"/>
              <a:gd name="connsiteX11" fmla="*/ 304800 w 2071687"/>
              <a:gd name="connsiteY11" fmla="*/ 1214437 h 1300162"/>
              <a:gd name="connsiteX12" fmla="*/ 533400 w 2071687"/>
              <a:gd name="connsiteY12" fmla="*/ 1157287 h 1300162"/>
              <a:gd name="connsiteX13" fmla="*/ 781050 w 2071687"/>
              <a:gd name="connsiteY13" fmla="*/ 1219200 h 1300162"/>
              <a:gd name="connsiteX14" fmla="*/ 833437 w 2071687"/>
              <a:gd name="connsiteY14" fmla="*/ 1147762 h 1300162"/>
              <a:gd name="connsiteX15" fmla="*/ 928687 w 2071687"/>
              <a:gd name="connsiteY15" fmla="*/ 1166812 h 1300162"/>
              <a:gd name="connsiteX16" fmla="*/ 1014412 w 2071687"/>
              <a:gd name="connsiteY16" fmla="*/ 1104900 h 1300162"/>
              <a:gd name="connsiteX17" fmla="*/ 1176337 w 2071687"/>
              <a:gd name="connsiteY17" fmla="*/ 1252537 h 1300162"/>
              <a:gd name="connsiteX18" fmla="*/ 1419225 w 2071687"/>
              <a:gd name="connsiteY18" fmla="*/ 1195387 h 1300162"/>
              <a:gd name="connsiteX19" fmla="*/ 1457325 w 2071687"/>
              <a:gd name="connsiteY19" fmla="*/ 1152525 h 1300162"/>
              <a:gd name="connsiteX20" fmla="*/ 1581150 w 2071687"/>
              <a:gd name="connsiteY20" fmla="*/ 1266825 h 1300162"/>
              <a:gd name="connsiteX21" fmla="*/ 1638300 w 2071687"/>
              <a:gd name="connsiteY21" fmla="*/ 1195387 h 1300162"/>
              <a:gd name="connsiteX22" fmla="*/ 1676400 w 2071687"/>
              <a:gd name="connsiteY22" fmla="*/ 1090612 h 1300162"/>
              <a:gd name="connsiteX23" fmla="*/ 1676400 w 2071687"/>
              <a:gd name="connsiteY23" fmla="*/ 985837 h 1300162"/>
              <a:gd name="connsiteX24" fmla="*/ 1714500 w 2071687"/>
              <a:gd name="connsiteY24" fmla="*/ 976312 h 1300162"/>
              <a:gd name="connsiteX25" fmla="*/ 1714500 w 2071687"/>
              <a:gd name="connsiteY25" fmla="*/ 1019175 h 1300162"/>
              <a:gd name="connsiteX26" fmla="*/ 1728787 w 2071687"/>
              <a:gd name="connsiteY26" fmla="*/ 1076325 h 1300162"/>
              <a:gd name="connsiteX27" fmla="*/ 1709737 w 2071687"/>
              <a:gd name="connsiteY27" fmla="*/ 1133475 h 1300162"/>
              <a:gd name="connsiteX28" fmla="*/ 1695450 w 2071687"/>
              <a:gd name="connsiteY28" fmla="*/ 1190625 h 1300162"/>
              <a:gd name="connsiteX29" fmla="*/ 1857375 w 2071687"/>
              <a:gd name="connsiteY29" fmla="*/ 1300162 h 1300162"/>
              <a:gd name="connsiteX30" fmla="*/ 1952625 w 2071687"/>
              <a:gd name="connsiteY30" fmla="*/ 995362 h 1300162"/>
              <a:gd name="connsiteX31" fmla="*/ 2071687 w 2071687"/>
              <a:gd name="connsiteY31" fmla="*/ 700087 h 1300162"/>
              <a:gd name="connsiteX32" fmla="*/ 1995487 w 2071687"/>
              <a:gd name="connsiteY32" fmla="*/ 342900 h 130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71687" h="1300162">
                <a:moveTo>
                  <a:pt x="1995487" y="342900"/>
                </a:moveTo>
                <a:lnTo>
                  <a:pt x="1652587" y="319087"/>
                </a:lnTo>
                <a:lnTo>
                  <a:pt x="1452562" y="247650"/>
                </a:lnTo>
                <a:lnTo>
                  <a:pt x="1143000" y="228600"/>
                </a:lnTo>
                <a:lnTo>
                  <a:pt x="442912" y="119062"/>
                </a:lnTo>
                <a:lnTo>
                  <a:pt x="142875" y="33337"/>
                </a:lnTo>
                <a:lnTo>
                  <a:pt x="9525" y="0"/>
                </a:lnTo>
                <a:lnTo>
                  <a:pt x="0" y="257175"/>
                </a:lnTo>
                <a:lnTo>
                  <a:pt x="33337" y="642937"/>
                </a:lnTo>
                <a:lnTo>
                  <a:pt x="166687" y="809625"/>
                </a:lnTo>
                <a:lnTo>
                  <a:pt x="147637" y="1057275"/>
                </a:lnTo>
                <a:lnTo>
                  <a:pt x="304800" y="1214437"/>
                </a:lnTo>
                <a:lnTo>
                  <a:pt x="533400" y="1157287"/>
                </a:lnTo>
                <a:lnTo>
                  <a:pt x="781050" y="1219200"/>
                </a:lnTo>
                <a:lnTo>
                  <a:pt x="833437" y="1147762"/>
                </a:lnTo>
                <a:lnTo>
                  <a:pt x="928687" y="1166812"/>
                </a:lnTo>
                <a:lnTo>
                  <a:pt x="1014412" y="1104900"/>
                </a:lnTo>
                <a:lnTo>
                  <a:pt x="1176337" y="1252537"/>
                </a:lnTo>
                <a:lnTo>
                  <a:pt x="1419225" y="1195387"/>
                </a:lnTo>
                <a:lnTo>
                  <a:pt x="1457325" y="1152525"/>
                </a:lnTo>
                <a:lnTo>
                  <a:pt x="1581150" y="1266825"/>
                </a:lnTo>
                <a:lnTo>
                  <a:pt x="1638300" y="1195387"/>
                </a:lnTo>
                <a:lnTo>
                  <a:pt x="1676400" y="1090612"/>
                </a:lnTo>
                <a:lnTo>
                  <a:pt x="1676400" y="985837"/>
                </a:lnTo>
                <a:lnTo>
                  <a:pt x="1714500" y="976312"/>
                </a:lnTo>
                <a:lnTo>
                  <a:pt x="1714500" y="1019175"/>
                </a:lnTo>
                <a:lnTo>
                  <a:pt x="1728787" y="1076325"/>
                </a:lnTo>
                <a:lnTo>
                  <a:pt x="1709737" y="1133475"/>
                </a:lnTo>
                <a:lnTo>
                  <a:pt x="1695450" y="1190625"/>
                </a:lnTo>
                <a:lnTo>
                  <a:pt x="1857375" y="1300162"/>
                </a:lnTo>
                <a:lnTo>
                  <a:pt x="1952625" y="995362"/>
                </a:lnTo>
                <a:lnTo>
                  <a:pt x="2071687" y="700087"/>
                </a:lnTo>
                <a:lnTo>
                  <a:pt x="1995487" y="3429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lowchart: Process 7"/>
          <p:cNvSpPr/>
          <p:nvPr/>
        </p:nvSpPr>
        <p:spPr>
          <a:xfrm rot="316049">
            <a:off x="255032" y="4048444"/>
            <a:ext cx="1905000" cy="663469"/>
          </a:xfrm>
          <a:prstGeom prst="flowChartProcess">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accent2">
                    <a:lumMod val="75000"/>
                  </a:schemeClr>
                </a:solidFill>
                <a:effectLst>
                  <a:outerShdw blurRad="38100" dist="38100" dir="2700000" algn="tl">
                    <a:srgbClr val="000000">
                      <a:alpha val="43137"/>
                    </a:srgbClr>
                  </a:outerShdw>
                </a:effectLst>
                <a:latin typeface="Brush Script MT" pitchFamily="66" charset="0"/>
              </a:rPr>
              <a:t>ELDER BOARD MEETING</a:t>
            </a:r>
            <a:endParaRPr lang="en-US" sz="2000" dirty="0">
              <a:solidFill>
                <a:schemeClr val="accent2">
                  <a:lumMod val="75000"/>
                </a:schemeClr>
              </a:solidFill>
              <a:effectLst>
                <a:outerShdw blurRad="38100" dist="38100" dir="2700000" algn="tl">
                  <a:srgbClr val="000000">
                    <a:alpha val="43137"/>
                  </a:srgbClr>
                </a:outerShdw>
              </a:effectLst>
              <a:latin typeface="Brush Script MT" pitchFamily="66" charset="0"/>
            </a:endParaRPr>
          </a:p>
        </p:txBody>
      </p:sp>
      <p:sp>
        <p:nvSpPr>
          <p:cNvPr id="9" name="Rounded Rectangular Callout 8"/>
          <p:cNvSpPr/>
          <p:nvPr/>
        </p:nvSpPr>
        <p:spPr>
          <a:xfrm>
            <a:off x="228600" y="228600"/>
            <a:ext cx="2209800" cy="2819400"/>
          </a:xfrm>
          <a:prstGeom prst="wedgeRoundRectCallout">
            <a:avLst>
              <a:gd name="adj1" fmla="val 71699"/>
              <a:gd name="adj2" fmla="val -9444"/>
              <a:gd name="adj3" fmla="val 16667"/>
            </a:avLst>
          </a:prstGeom>
          <a:ln w="38100"/>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solidFill>
                  <a:schemeClr val="tx1"/>
                </a:solidFill>
                <a:effectLst>
                  <a:outerShdw blurRad="38100" dist="38100" dir="2700000" algn="tl">
                    <a:srgbClr val="000000">
                      <a:alpha val="43137"/>
                    </a:srgbClr>
                  </a:outerShdw>
                </a:effectLst>
                <a:latin typeface="Comic Sans MS" pitchFamily="66" charset="0"/>
              </a:rPr>
              <a:t>Those verses are only for the old days and for a different culture! </a:t>
            </a:r>
          </a:p>
          <a:p>
            <a:pPr algn="ctr"/>
            <a:r>
              <a:rPr lang="en-US" sz="2000" b="1" dirty="0" smtClean="0">
                <a:solidFill>
                  <a:schemeClr val="tx1"/>
                </a:solidFill>
                <a:effectLst>
                  <a:outerShdw blurRad="38100" dist="38100" dir="2700000" algn="tl">
                    <a:srgbClr val="000000">
                      <a:alpha val="43137"/>
                    </a:srgbClr>
                  </a:outerShdw>
                </a:effectLst>
                <a:latin typeface="Comic Sans MS" pitchFamily="66" charset="0"/>
              </a:rPr>
              <a:t>You can’t keep me off this board!</a:t>
            </a:r>
            <a:endParaRPr lang="en-US" sz="2000" b="1" dirty="0">
              <a:solidFill>
                <a:schemeClr val="tx1"/>
              </a:solidFill>
              <a:effectLst>
                <a:outerShdw blurRad="38100" dist="38100" dir="2700000" algn="tl">
                  <a:srgbClr val="000000">
                    <a:alpha val="43137"/>
                  </a:srgbClr>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724400" cy="685800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225425" indent="-225425"/>
            <a:endParaRPr lang="en-US" sz="3200" b="1" dirty="0" smtClean="0">
              <a:solidFill>
                <a:srgbClr val="002060"/>
              </a:solidFill>
              <a:latin typeface="Arial Narrow" pitchFamily="34" charset="0"/>
              <a:cs typeface="Arial" pitchFamily="34" charset="0"/>
            </a:endParaRPr>
          </a:p>
        </p:txBody>
      </p:sp>
      <p:pic>
        <p:nvPicPr>
          <p:cNvPr id="68612" name="Picture 4" descr="http://www.wolf-pac.com/assets/pages/534/lsat_discussion_forum.jpg"/>
          <p:cNvPicPr>
            <a:picLocks noChangeAspect="1" noChangeArrowheads="1"/>
          </p:cNvPicPr>
          <p:nvPr/>
        </p:nvPicPr>
        <p:blipFill>
          <a:blip r:embed="rId2" cstate="print"/>
          <a:srcRect/>
          <a:stretch>
            <a:fillRect/>
          </a:stretch>
        </p:blipFill>
        <p:spPr bwMode="auto">
          <a:xfrm>
            <a:off x="0" y="0"/>
            <a:ext cx="9144000" cy="5668242"/>
          </a:xfrm>
          <a:prstGeom prst="rect">
            <a:avLst/>
          </a:prstGeom>
          <a:noFill/>
        </p:spPr>
      </p:pic>
      <p:sp>
        <p:nvSpPr>
          <p:cNvPr id="10" name="Title 1"/>
          <p:cNvSpPr>
            <a:spLocks noGrp="1"/>
          </p:cNvSpPr>
          <p:nvPr>
            <p:ph type="title"/>
          </p:nvPr>
        </p:nvSpPr>
        <p:spPr>
          <a:xfrm>
            <a:off x="0" y="5638800"/>
            <a:ext cx="9144000" cy="1219200"/>
          </a:xfrm>
          <a:solidFill>
            <a:srgbClr val="A40000"/>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lvl="1" algn="ctr" rtl="0">
              <a:spcBef>
                <a:spcPct val="0"/>
              </a:spcBef>
            </a:pPr>
            <a:r>
              <a:rPr lang="en-US" sz="8800" b="1" dirty="0" smtClean="0">
                <a:ln>
                  <a:solidFill>
                    <a:sysClr val="windowText" lastClr="000000"/>
                  </a:solidFill>
                </a:ln>
                <a:solidFill>
                  <a:schemeClr val="bg1"/>
                </a:solidFill>
                <a:effectLst>
                  <a:outerShdw blurRad="38100" dist="38100" dir="2700000" algn="tl">
                    <a:srgbClr val="000000">
                      <a:alpha val="43137"/>
                    </a:srgbClr>
                  </a:outerShdw>
                </a:effectLst>
                <a:latin typeface="Berlin Sans FB Demi" pitchFamily="34" charset="0"/>
              </a:rPr>
              <a:t>DISCUSSION TIME</a:t>
            </a:r>
            <a:endParaRPr lang="en-US" sz="8800" dirty="0">
              <a:ln>
                <a:solidFill>
                  <a:sysClr val="windowText" lastClr="000000"/>
                </a:solidFill>
              </a:ln>
              <a:solidFill>
                <a:schemeClr val="bg1"/>
              </a:solidFill>
              <a:effectLst>
                <a:outerShdw blurRad="88000" dist="50800" dir="5040000" algn="tl">
                  <a:schemeClr val="accent4">
                    <a:tint val="80000"/>
                    <a:satMod val="250000"/>
                    <a:alpha val="45000"/>
                  </a:schemeClr>
                </a:outerShdw>
              </a:effectLst>
              <a:latin typeface="Berlin Sans FB Demi"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0"/>
            <a:ext cx="8686800" cy="685800"/>
          </a:xfrm>
          <a:solidFill>
            <a:srgbClr val="A40000"/>
          </a:solidFill>
        </p:spPr>
        <p:style>
          <a:lnRef idx="0">
            <a:schemeClr val="accent2"/>
          </a:lnRef>
          <a:fillRef idx="3">
            <a:schemeClr val="accent2"/>
          </a:fillRef>
          <a:effectRef idx="3">
            <a:schemeClr val="accent2"/>
          </a:effectRef>
          <a:fontRef idx="minor">
            <a:schemeClr val="lt1"/>
          </a:fontRef>
        </p:style>
        <p:txBody>
          <a:bodyPr>
            <a:noAutofit/>
          </a:bodyPr>
          <a:lstStyle/>
          <a:p>
            <a:r>
              <a:rPr lang="en-US" sz="4800"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1 TIMOTHY 3:1-7</a:t>
            </a:r>
            <a:endParaRPr lang="en-US" sz="4800" dirty="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sp>
        <p:nvSpPr>
          <p:cNvPr id="4" name="Rectangle 3"/>
          <p:cNvSpPr/>
          <p:nvPr/>
        </p:nvSpPr>
        <p:spPr>
          <a:xfrm>
            <a:off x="228600" y="152400"/>
            <a:ext cx="8686800" cy="5867400"/>
          </a:xfrm>
          <a:prstGeom prst="rect">
            <a:avLst/>
          </a:prstGeom>
          <a:solidFill>
            <a:srgbClr val="A40000"/>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800" i="1" dirty="0" smtClean="0">
                <a:solidFill>
                  <a:schemeClr val="bg1"/>
                </a:solidFill>
                <a:latin typeface="Arial Narrow" pitchFamily="34" charset="0"/>
              </a:rPr>
              <a:t> ”</a:t>
            </a:r>
            <a:r>
              <a:rPr lang="en-US" sz="2800" b="1" i="1" baseline="30000" dirty="0" smtClean="0">
                <a:solidFill>
                  <a:schemeClr val="bg1"/>
                </a:solidFill>
                <a:latin typeface="Arial Narrow" pitchFamily="34" charset="0"/>
              </a:rPr>
              <a:t>1</a:t>
            </a:r>
            <a:r>
              <a:rPr lang="en-US" sz="2800" i="1" dirty="0" smtClean="0">
                <a:solidFill>
                  <a:schemeClr val="bg1"/>
                </a:solidFill>
                <a:latin typeface="Arial Narrow" pitchFamily="34" charset="0"/>
              </a:rPr>
              <a:t>It is a trustworthy statement: if any man aspires to the office of overseer, it is a fine work he desires to do. </a:t>
            </a:r>
            <a:r>
              <a:rPr lang="en-US" sz="2800" b="1" i="1" baseline="30000" dirty="0" smtClean="0">
                <a:solidFill>
                  <a:schemeClr val="bg1"/>
                </a:solidFill>
                <a:latin typeface="Arial Narrow" pitchFamily="34" charset="0"/>
              </a:rPr>
              <a:t>2</a:t>
            </a:r>
            <a:r>
              <a:rPr lang="en-US" sz="2800" i="1" dirty="0" smtClean="0">
                <a:solidFill>
                  <a:schemeClr val="bg1"/>
                </a:solidFill>
                <a:latin typeface="Arial Narrow" pitchFamily="34" charset="0"/>
              </a:rPr>
              <a:t> An overseer, then, must be above reproach, the husband of one wife, temperate, prudent, respectable, hospitable, able to teach, </a:t>
            </a:r>
            <a:r>
              <a:rPr lang="en-US" sz="2800" b="1" i="1" baseline="30000" dirty="0" smtClean="0">
                <a:solidFill>
                  <a:schemeClr val="bg1"/>
                </a:solidFill>
                <a:latin typeface="Arial Narrow" pitchFamily="34" charset="0"/>
              </a:rPr>
              <a:t>3</a:t>
            </a:r>
            <a:r>
              <a:rPr lang="en-US" sz="2800" i="1" dirty="0" smtClean="0">
                <a:solidFill>
                  <a:schemeClr val="bg1"/>
                </a:solidFill>
                <a:latin typeface="Arial Narrow" pitchFamily="34" charset="0"/>
              </a:rPr>
              <a:t> not addicted to wine or pugnacious, but gentle, peaceable, free from the love of money. </a:t>
            </a:r>
            <a:r>
              <a:rPr lang="en-US" sz="2800" b="1" i="1" baseline="30000" dirty="0" smtClean="0">
                <a:solidFill>
                  <a:schemeClr val="bg1"/>
                </a:solidFill>
                <a:latin typeface="Arial Narrow" pitchFamily="34" charset="0"/>
              </a:rPr>
              <a:t>4</a:t>
            </a:r>
            <a:r>
              <a:rPr lang="en-US" sz="2800" i="1" dirty="0" smtClean="0">
                <a:solidFill>
                  <a:schemeClr val="bg1"/>
                </a:solidFill>
                <a:latin typeface="Arial Narrow" pitchFamily="34" charset="0"/>
              </a:rPr>
              <a:t> He must be one who manages his own household well, keeping his children under control with all dignity </a:t>
            </a:r>
            <a:r>
              <a:rPr lang="en-US" sz="2800" b="1" i="1" baseline="30000" dirty="0" smtClean="0">
                <a:solidFill>
                  <a:schemeClr val="bg1"/>
                </a:solidFill>
                <a:latin typeface="Arial Narrow" pitchFamily="34" charset="0"/>
              </a:rPr>
              <a:t>5</a:t>
            </a:r>
            <a:r>
              <a:rPr lang="en-US" sz="2800" i="1" dirty="0" smtClean="0">
                <a:solidFill>
                  <a:schemeClr val="bg1"/>
                </a:solidFill>
                <a:latin typeface="Arial Narrow" pitchFamily="34" charset="0"/>
              </a:rPr>
              <a:t> (but if a man does not know how to manage his own household, how will he take care of the church of God?), </a:t>
            </a:r>
            <a:r>
              <a:rPr lang="en-US" sz="2800" b="1" i="1" baseline="30000" dirty="0" smtClean="0">
                <a:solidFill>
                  <a:schemeClr val="bg1"/>
                </a:solidFill>
                <a:latin typeface="Arial Narrow" pitchFamily="34" charset="0"/>
              </a:rPr>
              <a:t>6</a:t>
            </a:r>
            <a:r>
              <a:rPr lang="en-US" sz="2800" i="1" dirty="0" smtClean="0">
                <a:solidFill>
                  <a:schemeClr val="bg1"/>
                </a:solidFill>
                <a:latin typeface="Arial Narrow" pitchFamily="34" charset="0"/>
              </a:rPr>
              <a:t> and not a new convert, so that he will not become conceited and fall into the condemnation incurred by the devil. </a:t>
            </a:r>
            <a:r>
              <a:rPr lang="en-US" sz="2800" b="1" i="1" baseline="30000" dirty="0" smtClean="0">
                <a:solidFill>
                  <a:schemeClr val="bg1"/>
                </a:solidFill>
                <a:latin typeface="Arial Narrow" pitchFamily="34" charset="0"/>
              </a:rPr>
              <a:t>7</a:t>
            </a:r>
            <a:r>
              <a:rPr lang="en-US" sz="2800" i="1" dirty="0" smtClean="0">
                <a:solidFill>
                  <a:schemeClr val="bg1"/>
                </a:solidFill>
                <a:latin typeface="Arial Narrow" pitchFamily="34" charset="0"/>
              </a:rPr>
              <a:t> And he must have a good reputation with those outside the church, so that he will not fall into reproach and the snare of the devil.”</a:t>
            </a:r>
            <a:endParaRPr lang="en-US" sz="2800" b="1" i="1" cap="all" dirty="0" smtClean="0">
              <a:ln w="9000" cmpd="sng">
                <a:solidFill>
                  <a:schemeClr val="accent4">
                    <a:shade val="50000"/>
                    <a:satMod val="120000"/>
                  </a:schemeClr>
                </a:solidFill>
                <a:prstDash val="solid"/>
              </a:ln>
              <a:solidFill>
                <a:schemeClr val="bg1"/>
              </a:solidFill>
              <a:effectLst>
                <a:reflection blurRad="12700" stA="28000" endPos="45000" dist="1000" dir="5400000" sy="-100000" algn="bl" rotWithShape="0"/>
              </a:effectLst>
              <a:latin typeface="Arial Narrow" pitchFamily="34"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lvl="1" algn="ctr" rtl="0">
              <a:spcBef>
                <a:spcPct val="0"/>
              </a:spcBef>
            </a:pPr>
            <a:r>
              <a:rPr lang="en-US" sz="3200" b="1" i="1" dirty="0" smtClean="0">
                <a:solidFill>
                  <a:schemeClr val="bg1"/>
                </a:solidFill>
                <a:effectLst>
                  <a:outerShdw blurRad="38100" dist="38100" dir="2700000" algn="tl">
                    <a:srgbClr val="000000">
                      <a:alpha val="43137"/>
                    </a:srgbClr>
                  </a:outerShdw>
                </a:effectLst>
              </a:rPr>
              <a:t>“…aspires to the office of overseer, it is a fine                work he desires to do” </a:t>
            </a:r>
            <a:r>
              <a:rPr lang="en-US" sz="2400" dirty="0" smtClean="0">
                <a:ln>
                  <a:prstDash val="solid"/>
                </a:ln>
                <a:solidFill>
                  <a:schemeClr val="bg1"/>
                </a:solidFill>
                <a:effectLst>
                  <a:outerShdw blurRad="88000" dist="50800" dir="5040000" algn="tl">
                    <a:schemeClr val="accent4">
                      <a:tint val="80000"/>
                      <a:satMod val="250000"/>
                      <a:alpha val="45000"/>
                    </a:schemeClr>
                  </a:outerShdw>
                </a:effectLst>
                <a:latin typeface="Arial Narrow" pitchFamily="34" charset="0"/>
                <a:cs typeface="Arial" pitchFamily="34" charset="0"/>
              </a:rPr>
              <a:t>(1 Tim. 3:1)</a:t>
            </a:r>
            <a:endParaRPr lang="en-US" sz="2400" dirty="0">
              <a:ln>
                <a:prstDash val="solid"/>
              </a:ln>
              <a:solidFill>
                <a:schemeClr val="bg1"/>
              </a:solidFill>
              <a:effectLst>
                <a:outerShdw blurRad="88000" dist="50800" dir="5040000" algn="tl">
                  <a:schemeClr val="accent4">
                    <a:tint val="80000"/>
                    <a:satMod val="250000"/>
                    <a:alpha val="45000"/>
                  </a:schemeClr>
                </a:outerShdw>
              </a:effectLst>
              <a:latin typeface="Arial Narrow" pitchFamily="34" charset="0"/>
              <a:cs typeface="Arial" pitchFamily="34" charset="0"/>
            </a:endParaRPr>
          </a:p>
        </p:txBody>
      </p:sp>
      <p:sp>
        <p:nvSpPr>
          <p:cNvPr id="5" name="Rectangle 4"/>
          <p:cNvSpPr/>
          <p:nvPr/>
        </p:nvSpPr>
        <p:spPr>
          <a:xfrm>
            <a:off x="4648200" y="228600"/>
            <a:ext cx="4267200" cy="5410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picture</a:t>
            </a:r>
            <a:endParaRPr lang="en-US" dirty="0"/>
          </a:p>
        </p:txBody>
      </p:sp>
      <p:pic>
        <p:nvPicPr>
          <p:cNvPr id="7" name="Picture 6" descr="01-the-greatest-celebrity-caricatures.jpg"/>
          <p:cNvPicPr>
            <a:picLocks noChangeAspect="1"/>
          </p:cNvPicPr>
          <p:nvPr/>
        </p:nvPicPr>
        <p:blipFill>
          <a:blip r:embed="rId3" cstate="print"/>
          <a:stretch>
            <a:fillRect/>
          </a:stretch>
        </p:blipFill>
        <p:spPr>
          <a:xfrm>
            <a:off x="4648200" y="228600"/>
            <a:ext cx="4267200" cy="5410200"/>
          </a:xfrm>
          <a:prstGeom prst="rect">
            <a:avLst/>
          </a:prstGeom>
          <a:ln>
            <a:noFill/>
          </a:ln>
          <a:effectLst>
            <a:softEdge rad="112500"/>
          </a:effectLst>
        </p:spPr>
      </p:pic>
      <p:sp>
        <p:nvSpPr>
          <p:cNvPr id="6" name="Rectangle 5"/>
          <p:cNvSpPr/>
          <p:nvPr/>
        </p:nvSpPr>
        <p:spPr>
          <a:xfrm>
            <a:off x="228600" y="228600"/>
            <a:ext cx="4267200" cy="5486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225425" indent="-225425">
              <a:buFont typeface="Arial" charset="0"/>
              <a:buChar char="•"/>
            </a:pPr>
            <a:r>
              <a:rPr lang="en-US" sz="3200" b="1" i="1" dirty="0" err="1" smtClean="0">
                <a:solidFill>
                  <a:srgbClr val="7030A0"/>
                </a:solidFill>
              </a:rPr>
              <a:t>Oregō</a:t>
            </a:r>
            <a:r>
              <a:rPr lang="en-US" sz="3200" b="1" i="1" dirty="0" smtClean="0">
                <a:solidFill>
                  <a:srgbClr val="7030A0"/>
                </a:solidFill>
              </a:rPr>
              <a:t>: </a:t>
            </a:r>
            <a:r>
              <a:rPr lang="en-US" sz="3200" dirty="0" smtClean="0">
                <a:solidFill>
                  <a:srgbClr val="7030A0"/>
                </a:solidFill>
              </a:rPr>
              <a:t>to stretch one's self out in order to touch or to grasp something; to reach after or desire something </a:t>
            </a:r>
          </a:p>
          <a:p>
            <a:pPr marL="225425" indent="-225425">
              <a:buFont typeface="Arial" charset="0"/>
              <a:buChar char="•"/>
            </a:pPr>
            <a:r>
              <a:rPr lang="en-US" sz="3200" i="1" dirty="0" smtClean="0">
                <a:solidFill>
                  <a:srgbClr val="7030A0"/>
                </a:solidFill>
                <a:latin typeface="+mj-lt"/>
              </a:rPr>
              <a:t> Do I have a strong desire to lead in the church?</a:t>
            </a:r>
          </a:p>
          <a:p>
            <a:pPr marL="225425" indent="-225425" algn="ctr"/>
            <a:r>
              <a:rPr lang="en-US" sz="3200" b="1" dirty="0" smtClean="0"/>
              <a:t>“Don’t call the trained… TRAIN THE CALLED”</a:t>
            </a:r>
            <a:endParaRPr lang="en-US" sz="3200" b="1" dirty="0" smtClean="0">
              <a:solidFill>
                <a:srgbClr val="7030A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king-stahlman-caricature.jpg"/>
          <p:cNvPicPr>
            <a:picLocks noChangeAspect="1"/>
          </p:cNvPicPr>
          <p:nvPr/>
        </p:nvPicPr>
        <p:blipFill>
          <a:blip r:embed="rId2" cstate="print"/>
          <a:stretch>
            <a:fillRect/>
          </a:stretch>
        </p:blipFill>
        <p:spPr>
          <a:xfrm>
            <a:off x="6172200" y="609600"/>
            <a:ext cx="4914900" cy="5461000"/>
          </a:xfrm>
          <a:prstGeom prst="rect">
            <a:avLst/>
          </a:prstGeom>
        </p:spPr>
      </p:pic>
      <p:sp>
        <p:nvSpPr>
          <p:cNvPr id="4" name="Rectangle 3"/>
          <p:cNvSpPr/>
          <p:nvPr/>
        </p:nvSpPr>
        <p:spPr>
          <a:xfrm>
            <a:off x="152400" y="76200"/>
            <a:ext cx="8839200" cy="6629400"/>
          </a:xfrm>
          <a:prstGeom prst="rect">
            <a:avLst/>
          </a:prstGeom>
          <a:noFill/>
          <a:ln w="76200">
            <a:solidFill>
              <a:srgbClr val="002060"/>
            </a:solidFill>
          </a:ln>
        </p:spPr>
        <p:style>
          <a:lnRef idx="2">
            <a:schemeClr val="dk1"/>
          </a:lnRef>
          <a:fillRef idx="1">
            <a:schemeClr val="lt1"/>
          </a:fillRef>
          <a:effectRef idx="0">
            <a:schemeClr val="dk1"/>
          </a:effectRef>
          <a:fontRef idx="minor">
            <a:schemeClr val="dk1"/>
          </a:fontRef>
        </p:style>
        <p:txBody>
          <a:bodyPr rtlCol="0" anchor="t"/>
          <a:lstStyle/>
          <a:p>
            <a:pPr marL="514350" indent="-514350" fontAlgn="base">
              <a:buAutoNum type="arabicParenBoth"/>
            </a:pPr>
            <a:r>
              <a:rPr lang="en-US" sz="3200" b="1" dirty="0" smtClean="0">
                <a:solidFill>
                  <a:srgbClr val="C00000"/>
                </a:solidFill>
                <a:latin typeface="Arial Narrow" pitchFamily="34" charset="0"/>
              </a:rPr>
              <a:t>It is an ambition </a:t>
            </a:r>
            <a:r>
              <a:rPr lang="en-US" sz="3200" dirty="0" smtClean="0">
                <a:latin typeface="Arial Narrow" pitchFamily="34" charset="0"/>
              </a:rPr>
              <a:t>that has been cleansed of            self-seeking, one that seeks only the glory of               God and the well being of others.</a:t>
            </a:r>
            <a:endParaRPr lang="en-US" sz="1000" dirty="0" smtClean="0">
              <a:latin typeface="Arial Narrow" pitchFamily="34" charset="0"/>
            </a:endParaRPr>
          </a:p>
          <a:p>
            <a:pPr marL="511175" indent="-511175" fontAlgn="base"/>
            <a:r>
              <a:rPr lang="en-US" sz="3200" dirty="0" smtClean="0">
                <a:latin typeface="Arial Narrow" pitchFamily="34" charset="0"/>
              </a:rPr>
              <a:t>(2) </a:t>
            </a:r>
            <a:r>
              <a:rPr lang="en-US" sz="3200" b="1" dirty="0" smtClean="0">
                <a:solidFill>
                  <a:srgbClr val="C00000"/>
                </a:solidFill>
                <a:latin typeface="Arial Narrow" pitchFamily="34" charset="0"/>
              </a:rPr>
              <a:t>It is an ambition </a:t>
            </a:r>
            <a:r>
              <a:rPr lang="en-US" sz="3200" dirty="0" smtClean="0">
                <a:latin typeface="Arial Narrow" pitchFamily="34" charset="0"/>
              </a:rPr>
              <a:t>that seeks not                             position, praise, power, prestige,                                     or popularity, but service to God                                 and ministry to men.</a:t>
            </a:r>
            <a:endParaRPr lang="en-US" sz="1000" dirty="0" smtClean="0">
              <a:latin typeface="Arial Narrow" pitchFamily="34" charset="0"/>
            </a:endParaRPr>
          </a:p>
          <a:p>
            <a:pPr marL="511175" indent="-511175" fontAlgn="base"/>
            <a:r>
              <a:rPr lang="en-US" sz="3200" dirty="0" smtClean="0">
                <a:latin typeface="Arial Narrow" pitchFamily="34" charset="0"/>
              </a:rPr>
              <a:t>(3) </a:t>
            </a:r>
            <a:r>
              <a:rPr lang="en-US" sz="3200" b="1" dirty="0" smtClean="0">
                <a:solidFill>
                  <a:srgbClr val="C00000"/>
                </a:solidFill>
                <a:latin typeface="Arial Narrow" pitchFamily="34" charset="0"/>
              </a:rPr>
              <a:t>It is an ambition </a:t>
            </a:r>
            <a:r>
              <a:rPr lang="en-US" sz="3200" dirty="0" smtClean="0">
                <a:latin typeface="Arial Narrow" pitchFamily="34" charset="0"/>
              </a:rPr>
              <a:t>that has at its                                   center the three important </a:t>
            </a:r>
            <a:r>
              <a:rPr lang="en-US" sz="3200" b="1" dirty="0" smtClean="0">
                <a:latin typeface="Arial Narrow" pitchFamily="34" charset="0"/>
              </a:rPr>
              <a:t>E</a:t>
            </a:r>
            <a:r>
              <a:rPr lang="en-US" sz="3200" dirty="0" smtClean="0">
                <a:latin typeface="Arial Narrow" pitchFamily="34" charset="0"/>
              </a:rPr>
              <a:t>s                                   which define the purpose of the church:</a:t>
            </a:r>
          </a:p>
          <a:p>
            <a:pPr marL="511175" indent="-511175" fontAlgn="base"/>
            <a:r>
              <a:rPr lang="en-US" sz="3200" dirty="0" smtClean="0">
                <a:solidFill>
                  <a:srgbClr val="002060"/>
                </a:solidFill>
                <a:latin typeface="Arial Narrow" pitchFamily="34" charset="0"/>
              </a:rPr>
              <a:t>		the </a:t>
            </a:r>
            <a:r>
              <a:rPr lang="en-US" sz="3200" b="1" dirty="0" smtClean="0">
                <a:solidFill>
                  <a:srgbClr val="002060"/>
                </a:solidFill>
                <a:latin typeface="Arial Narrow" pitchFamily="34" charset="0"/>
              </a:rPr>
              <a:t>Exaltation</a:t>
            </a:r>
            <a:r>
              <a:rPr lang="en-US" sz="3200" dirty="0" smtClean="0">
                <a:solidFill>
                  <a:srgbClr val="002060"/>
                </a:solidFill>
                <a:latin typeface="Arial Narrow" pitchFamily="34" charset="0"/>
              </a:rPr>
              <a:t> of God, </a:t>
            </a:r>
          </a:p>
          <a:p>
            <a:pPr marL="511175" indent="-511175" fontAlgn="base"/>
            <a:r>
              <a:rPr lang="en-US" sz="3200" dirty="0" smtClean="0">
                <a:solidFill>
                  <a:srgbClr val="002060"/>
                </a:solidFill>
                <a:latin typeface="Arial Narrow" pitchFamily="34" charset="0"/>
              </a:rPr>
              <a:t>		the </a:t>
            </a:r>
            <a:r>
              <a:rPr lang="en-US" sz="3200" b="1" dirty="0" smtClean="0">
                <a:solidFill>
                  <a:srgbClr val="002060"/>
                </a:solidFill>
                <a:latin typeface="Arial Narrow" pitchFamily="34" charset="0"/>
              </a:rPr>
              <a:t>Edification</a:t>
            </a:r>
            <a:r>
              <a:rPr lang="en-US" sz="3200" dirty="0" smtClean="0">
                <a:solidFill>
                  <a:srgbClr val="002060"/>
                </a:solidFill>
                <a:latin typeface="Arial Narrow" pitchFamily="34" charset="0"/>
              </a:rPr>
              <a:t> of the body of Christ, </a:t>
            </a:r>
          </a:p>
          <a:p>
            <a:pPr marL="511175" indent="-511175" fontAlgn="base"/>
            <a:r>
              <a:rPr lang="en-US" sz="3200" dirty="0" smtClean="0">
                <a:solidFill>
                  <a:srgbClr val="002060"/>
                </a:solidFill>
                <a:latin typeface="Arial Narrow" pitchFamily="34" charset="0"/>
              </a:rPr>
              <a:t>		the </a:t>
            </a:r>
            <a:r>
              <a:rPr lang="en-US" sz="3200" b="1" dirty="0" smtClean="0">
                <a:solidFill>
                  <a:srgbClr val="002060"/>
                </a:solidFill>
                <a:latin typeface="Arial Narrow" pitchFamily="34" charset="0"/>
              </a:rPr>
              <a:t>Evangelization</a:t>
            </a:r>
            <a:r>
              <a:rPr lang="en-US" sz="3200" dirty="0" smtClean="0">
                <a:solidFill>
                  <a:srgbClr val="002060"/>
                </a:solidFill>
                <a:latin typeface="Arial Narrow" pitchFamily="34" charset="0"/>
              </a:rPr>
              <a:t> of the lost.</a:t>
            </a:r>
            <a:endParaRPr lang="en-US" sz="3200" dirty="0">
              <a:solidFill>
                <a:srgbClr val="002060"/>
              </a:solidFill>
              <a:latin typeface="Arial Narrow" pitchFamily="34"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981644.jpg"/>
          <p:cNvPicPr>
            <a:picLocks noChangeAspect="1"/>
          </p:cNvPicPr>
          <p:nvPr/>
        </p:nvPicPr>
        <p:blipFill>
          <a:blip r:embed="rId2" cstate="print"/>
          <a:stretch>
            <a:fillRect/>
          </a:stretch>
        </p:blipFill>
        <p:spPr>
          <a:xfrm>
            <a:off x="6248400" y="2426208"/>
            <a:ext cx="2743200" cy="4279392"/>
          </a:xfrm>
          <a:prstGeom prst="rect">
            <a:avLst/>
          </a:prstGeom>
        </p:spPr>
      </p:pic>
      <p:sp>
        <p:nvSpPr>
          <p:cNvPr id="4" name="Rectangle 3"/>
          <p:cNvSpPr/>
          <p:nvPr/>
        </p:nvSpPr>
        <p:spPr>
          <a:xfrm>
            <a:off x="152400" y="76200"/>
            <a:ext cx="8839200" cy="6629400"/>
          </a:xfrm>
          <a:prstGeom prst="rect">
            <a:avLst/>
          </a:prstGeom>
          <a:noFill/>
          <a:ln w="76200">
            <a:solidFill>
              <a:srgbClr val="002060"/>
            </a:solidFill>
          </a:ln>
        </p:spPr>
        <p:style>
          <a:lnRef idx="2">
            <a:schemeClr val="dk1"/>
          </a:lnRef>
          <a:fillRef idx="1">
            <a:schemeClr val="lt1"/>
          </a:fillRef>
          <a:effectRef idx="0">
            <a:schemeClr val="dk1"/>
          </a:effectRef>
          <a:fontRef idx="minor">
            <a:schemeClr val="dk1"/>
          </a:fontRef>
        </p:style>
        <p:txBody>
          <a:bodyPr rtlCol="0" anchor="t"/>
          <a:lstStyle/>
          <a:p>
            <a:pPr marL="465138" indent="-465138">
              <a:lnSpc>
                <a:spcPct val="150000"/>
              </a:lnSpc>
              <a:buFont typeface="Wingdings" pitchFamily="2" charset="2"/>
              <a:buChar char="q"/>
            </a:pPr>
            <a:r>
              <a:rPr lang="en-US" sz="3200" dirty="0" smtClean="0">
                <a:solidFill>
                  <a:srgbClr val="002060"/>
                </a:solidFill>
                <a:latin typeface="Arial Narrow" pitchFamily="34" charset="0"/>
              </a:rPr>
              <a:t>Should every man desire the office of elder?</a:t>
            </a:r>
          </a:p>
          <a:p>
            <a:pPr marL="465138" indent="-465138">
              <a:lnSpc>
                <a:spcPct val="150000"/>
              </a:lnSpc>
              <a:buFont typeface="Wingdings" pitchFamily="2" charset="2"/>
              <a:buChar char="q"/>
            </a:pPr>
            <a:r>
              <a:rPr lang="en-US" sz="3200" dirty="0" smtClean="0">
                <a:solidFill>
                  <a:srgbClr val="002060"/>
                </a:solidFill>
                <a:latin typeface="Arial Narrow" pitchFamily="34" charset="0"/>
              </a:rPr>
              <a:t>Motive: Why do </a:t>
            </a:r>
            <a:r>
              <a:rPr lang="en-US" sz="3200" u="sng" dirty="0" smtClean="0">
                <a:solidFill>
                  <a:srgbClr val="002060"/>
                </a:solidFill>
                <a:latin typeface="Arial Narrow" pitchFamily="34" charset="0"/>
              </a:rPr>
              <a:t>you</a:t>
            </a:r>
            <a:r>
              <a:rPr lang="en-US" sz="3200" dirty="0" smtClean="0">
                <a:solidFill>
                  <a:srgbClr val="002060"/>
                </a:solidFill>
                <a:latin typeface="Arial Narrow" pitchFamily="34" charset="0"/>
              </a:rPr>
              <a:t> want (or not want) to be an elder?</a:t>
            </a:r>
          </a:p>
          <a:p>
            <a:pPr marL="465138" lvl="1" indent="-465138">
              <a:lnSpc>
                <a:spcPct val="150000"/>
              </a:lnSpc>
              <a:buFont typeface="Wingdings" pitchFamily="2" charset="2"/>
              <a:buChar char="q"/>
            </a:pPr>
            <a:r>
              <a:rPr lang="en-US" sz="3200" dirty="0" smtClean="0">
                <a:solidFill>
                  <a:srgbClr val="002060"/>
                </a:solidFill>
                <a:latin typeface="Arial Narrow" pitchFamily="34" charset="0"/>
              </a:rPr>
              <a:t>What are some GOOD motives to be an elder?</a:t>
            </a:r>
          </a:p>
          <a:p>
            <a:pPr marL="465138" lvl="1" indent="-465138">
              <a:lnSpc>
                <a:spcPct val="150000"/>
              </a:lnSpc>
              <a:buFont typeface="Wingdings" pitchFamily="2" charset="2"/>
              <a:buChar char="q"/>
            </a:pPr>
            <a:r>
              <a:rPr lang="en-US" sz="3200" dirty="0" smtClean="0">
                <a:solidFill>
                  <a:srgbClr val="002060"/>
                </a:solidFill>
                <a:latin typeface="Arial Narrow" pitchFamily="34" charset="0"/>
              </a:rPr>
              <a:t>What are some WRONG motives to be an elder?</a:t>
            </a:r>
          </a:p>
          <a:p>
            <a:pPr marL="465138" indent="-465138">
              <a:buFont typeface="Wingdings" pitchFamily="2" charset="2"/>
              <a:buChar char="q"/>
            </a:pPr>
            <a:r>
              <a:rPr lang="en-US" sz="3200" dirty="0" smtClean="0">
                <a:solidFill>
                  <a:srgbClr val="002060"/>
                </a:solidFill>
                <a:latin typeface="Arial Narrow" pitchFamily="34" charset="0"/>
              </a:rPr>
              <a:t>Understanding: Do you clearly know the                    roles and limitations of an elder?</a:t>
            </a:r>
          </a:p>
          <a:p>
            <a:pPr marL="465138" indent="-465138">
              <a:lnSpc>
                <a:spcPct val="150000"/>
              </a:lnSpc>
              <a:buFont typeface="Wingdings" pitchFamily="2" charset="2"/>
              <a:buChar char="q"/>
            </a:pPr>
            <a:r>
              <a:rPr lang="en-US" sz="3200" dirty="0" smtClean="0">
                <a:solidFill>
                  <a:srgbClr val="002060"/>
                </a:solidFill>
                <a:latin typeface="Arial Narrow" pitchFamily="34" charset="0"/>
              </a:rPr>
              <a:t> Should every man desire to be an elder?</a:t>
            </a:r>
          </a:p>
          <a:p>
            <a:pPr marL="465138" indent="-465138">
              <a:buFont typeface="Wingdings" pitchFamily="2" charset="2"/>
              <a:buChar char="q"/>
            </a:pPr>
            <a:r>
              <a:rPr lang="en-US" sz="3200" dirty="0" smtClean="0">
                <a:solidFill>
                  <a:srgbClr val="002060"/>
                </a:solidFill>
                <a:latin typeface="Arial Narrow" pitchFamily="34" charset="0"/>
              </a:rPr>
              <a:t>Should every man desire to reach the                     standard set for elders in the church?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 calcmode="lin" valueType="num">
                                      <p:cBhvr>
                                        <p:cTn id="1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p:cTn id="21"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4">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 calcmode="lin" valueType="num">
                                      <p:cBhvr>
                                        <p:cTn id="28"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p:cTn id="35"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 calcmode="lin" valueType="num">
                                      <p:cBhvr>
                                        <p:cTn id="42"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4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ABOVE REPROACH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3:2; Titus 1:6)</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“No one has a valid accusation against me”</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5" name="Rectangle 4"/>
          <p:cNvSpPr/>
          <p:nvPr/>
        </p:nvSpPr>
        <p:spPr>
          <a:xfrm>
            <a:off x="4648200" y="228600"/>
            <a:ext cx="4267200" cy="5410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picture</a:t>
            </a:r>
            <a:endParaRPr lang="en-US" dirty="0"/>
          </a:p>
        </p:txBody>
      </p:sp>
      <p:pic>
        <p:nvPicPr>
          <p:cNvPr id="9" name="Picture 8" descr="34826819.jpg"/>
          <p:cNvPicPr>
            <a:picLocks noChangeAspect="1"/>
          </p:cNvPicPr>
          <p:nvPr/>
        </p:nvPicPr>
        <p:blipFill>
          <a:blip r:embed="rId3" cstate="print"/>
          <a:stretch>
            <a:fillRect/>
          </a:stretch>
        </p:blipFill>
        <p:spPr>
          <a:xfrm>
            <a:off x="4648200" y="228600"/>
            <a:ext cx="4267200" cy="5410200"/>
          </a:xfrm>
          <a:prstGeom prst="rect">
            <a:avLst/>
          </a:prstGeom>
          <a:ln>
            <a:noFill/>
          </a:ln>
          <a:effectLst>
            <a:softEdge rad="112500"/>
          </a:effectLst>
        </p:spPr>
      </p:pic>
      <p:sp>
        <p:nvSpPr>
          <p:cNvPr id="8" name="Rectangle 7"/>
          <p:cNvSpPr/>
          <p:nvPr/>
        </p:nvSpPr>
        <p:spPr>
          <a:xfrm>
            <a:off x="228600" y="228600"/>
            <a:ext cx="4267200" cy="5410200"/>
          </a:xfrm>
          <a:prstGeom prst="rect">
            <a:avLst/>
          </a:prstGeom>
          <a:ln w="28575">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marL="225425" indent="-225425">
              <a:buFont typeface="Arial" charset="0"/>
              <a:buChar char="•"/>
            </a:pPr>
            <a:r>
              <a:rPr lang="en-US" sz="3200" b="1" i="1" dirty="0" err="1" smtClean="0">
                <a:solidFill>
                  <a:schemeClr val="accent4">
                    <a:lumMod val="50000"/>
                  </a:schemeClr>
                </a:solidFill>
                <a:latin typeface="Arial Narrow" pitchFamily="34" charset="0"/>
              </a:rPr>
              <a:t>anepilēmptos</a:t>
            </a:r>
            <a:r>
              <a:rPr lang="en-US" sz="3200" b="1" i="1" dirty="0" smtClean="0">
                <a:solidFill>
                  <a:schemeClr val="accent4">
                    <a:lumMod val="50000"/>
                  </a:schemeClr>
                </a:solidFill>
                <a:latin typeface="Arial Narrow" pitchFamily="34" charset="0"/>
              </a:rPr>
              <a:t>: </a:t>
            </a:r>
            <a:r>
              <a:rPr lang="en-US" sz="3200" dirty="0" smtClean="0">
                <a:solidFill>
                  <a:schemeClr val="accent4">
                    <a:lumMod val="50000"/>
                  </a:schemeClr>
                </a:solidFill>
                <a:latin typeface="Arial Narrow" pitchFamily="34" charset="0"/>
              </a:rPr>
              <a:t>cannot charge, censure or reprehend; blameless</a:t>
            </a:r>
          </a:p>
          <a:p>
            <a:pPr marL="225425" indent="-225425">
              <a:buFont typeface="Arial" charset="0"/>
              <a:buChar char="•"/>
            </a:pPr>
            <a:endParaRPr lang="en-US" sz="3200" dirty="0" smtClean="0">
              <a:solidFill>
                <a:schemeClr val="accent4">
                  <a:lumMod val="50000"/>
                </a:schemeClr>
              </a:solidFill>
              <a:latin typeface="Arial Narrow" pitchFamily="34" charset="0"/>
            </a:endParaRPr>
          </a:p>
          <a:p>
            <a:pPr marL="225425" indent="-225425">
              <a:buFont typeface="Arial" charset="0"/>
              <a:buChar char="•"/>
            </a:pPr>
            <a:r>
              <a:rPr lang="en-US" sz="3200" b="1" dirty="0" smtClean="0">
                <a:solidFill>
                  <a:schemeClr val="accent4">
                    <a:lumMod val="50000"/>
                  </a:schemeClr>
                </a:solidFill>
                <a:latin typeface="Arial Narrow" pitchFamily="34" charset="0"/>
              </a:rPr>
              <a:t>His life is free of blame. False accusations are easily refuted.</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76200"/>
            <a:ext cx="8839200" cy="6629400"/>
          </a:xfrm>
          <a:prstGeom prst="rect">
            <a:avLst/>
          </a:prstGeom>
          <a:noFill/>
          <a:ln w="76200">
            <a:solidFill>
              <a:srgbClr val="7030A0"/>
            </a:solidFill>
          </a:ln>
        </p:spPr>
        <p:style>
          <a:lnRef idx="2">
            <a:schemeClr val="dk1"/>
          </a:lnRef>
          <a:fillRef idx="1">
            <a:schemeClr val="lt1"/>
          </a:fillRef>
          <a:effectRef idx="0">
            <a:schemeClr val="dk1"/>
          </a:effectRef>
          <a:fontRef idx="minor">
            <a:schemeClr val="dk1"/>
          </a:fontRef>
        </p:style>
        <p:txBody>
          <a:bodyPr rtlCol="0" anchor="t"/>
          <a:lstStyle/>
          <a:p>
            <a:pPr marL="465138" indent="-465138" algn="ctr"/>
            <a:r>
              <a:rPr lang="en-US" sz="2600" b="1" u="sng" dirty="0" smtClean="0">
                <a:solidFill>
                  <a:srgbClr val="C00000"/>
                </a:solidFill>
                <a:latin typeface="Arial Narrow" pitchFamily="34" charset="0"/>
              </a:rPr>
              <a:t>"WHAT DOES IT MEAN TO BE ABOVE REPROACH / BLAMELESS?</a:t>
            </a:r>
          </a:p>
          <a:p>
            <a:pPr marL="465138" indent="-465138" algn="ctr"/>
            <a:endParaRPr lang="en-US" sz="800" b="1" u="sng" dirty="0" smtClean="0">
              <a:solidFill>
                <a:srgbClr val="C00000"/>
              </a:solidFill>
              <a:latin typeface="Arial Narrow" pitchFamily="34" charset="0"/>
            </a:endParaRPr>
          </a:p>
          <a:p>
            <a:pPr marL="231775" indent="-231775">
              <a:buFont typeface="Arial" charset="0"/>
              <a:buChar char="•"/>
            </a:pPr>
            <a:r>
              <a:rPr lang="en-US" sz="2600" dirty="0" smtClean="0">
                <a:latin typeface="Arial Narrow" pitchFamily="34" charset="0"/>
              </a:rPr>
              <a:t>The dictionary defines “reproach” as shame or disgrace or that which brings rebuke or censure upon a person. </a:t>
            </a:r>
          </a:p>
          <a:p>
            <a:pPr marL="231775" indent="-231775">
              <a:buFont typeface="Arial" charset="0"/>
              <a:buChar char="•"/>
            </a:pPr>
            <a:endParaRPr lang="en-US" sz="800" dirty="0" smtClean="0">
              <a:latin typeface="Arial Narrow" pitchFamily="34" charset="0"/>
            </a:endParaRPr>
          </a:p>
          <a:p>
            <a:pPr marL="231775" indent="-231775">
              <a:buFont typeface="Arial" charset="0"/>
              <a:buChar char="•"/>
            </a:pPr>
            <a:r>
              <a:rPr lang="en-US" sz="2600" dirty="0" smtClean="0">
                <a:latin typeface="Arial Narrow" pitchFamily="34" charset="0"/>
              </a:rPr>
              <a:t>A leader’s interactions with others, are to be of such moral quality that they do not bring shame or in any way disgrace the body of Christ or the name of Jesus. This holds true not only within the church, but outside it as well.</a:t>
            </a:r>
          </a:p>
          <a:p>
            <a:pPr marL="231775" indent="-231775">
              <a:buFont typeface="Arial" charset="0"/>
              <a:buChar char="•"/>
            </a:pPr>
            <a:endParaRPr lang="en-US" sz="800" dirty="0" smtClean="0">
              <a:latin typeface="Arial Narrow" pitchFamily="34" charset="0"/>
            </a:endParaRPr>
          </a:p>
          <a:p>
            <a:pPr marL="231775" indent="-231775">
              <a:buFont typeface="Arial" charset="0"/>
              <a:buChar char="•"/>
            </a:pPr>
            <a:r>
              <a:rPr lang="en-US" sz="2600" dirty="0" smtClean="0">
                <a:solidFill>
                  <a:srgbClr val="7030A0"/>
                </a:solidFill>
                <a:latin typeface="Arial Narrow" pitchFamily="34" charset="0"/>
              </a:rPr>
              <a:t> </a:t>
            </a:r>
            <a:r>
              <a:rPr lang="en-US" sz="2600" dirty="0" smtClean="0">
                <a:latin typeface="Arial Narrow" pitchFamily="34" charset="0"/>
              </a:rPr>
              <a:t>The word “must” is emphasizing an </a:t>
            </a:r>
            <a:r>
              <a:rPr lang="en-US" sz="2600" b="1" dirty="0" smtClean="0">
                <a:latin typeface="Arial Narrow" pitchFamily="34" charset="0"/>
              </a:rPr>
              <a:t>unconditional prerequisite </a:t>
            </a:r>
            <a:r>
              <a:rPr lang="en-US" sz="2600" dirty="0" smtClean="0">
                <a:latin typeface="Arial Narrow" pitchFamily="34" charset="0"/>
              </a:rPr>
              <a:t>for a leadership role in the church.</a:t>
            </a:r>
          </a:p>
          <a:p>
            <a:pPr marL="231775" indent="-231775">
              <a:buFont typeface="Arial" charset="0"/>
              <a:buChar char="•"/>
            </a:pPr>
            <a:endParaRPr lang="en-US" sz="800" dirty="0" smtClean="0">
              <a:latin typeface="Arial Narrow" pitchFamily="34" charset="0"/>
            </a:endParaRPr>
          </a:p>
          <a:p>
            <a:pPr marL="231775" indent="-231775">
              <a:buFont typeface="Arial" charset="0"/>
              <a:buChar char="•"/>
            </a:pPr>
            <a:r>
              <a:rPr lang="en-US" sz="2600" dirty="0" smtClean="0">
                <a:latin typeface="Arial Narrow" pitchFamily="34" charset="0"/>
              </a:rPr>
              <a:t>Above reproach, however, does                                                           not mean without sin. No Christian                                                         lives an entirely sinless life, nor will                                                                        we until we reach the glorified state                                                                        in heaven. </a:t>
            </a:r>
            <a:endParaRPr lang="en-US" sz="3200" dirty="0" smtClean="0">
              <a:solidFill>
                <a:srgbClr val="002060"/>
              </a:solidFill>
              <a:latin typeface="Arial Narrow" pitchFamily="34" charset="0"/>
            </a:endParaRPr>
          </a:p>
        </p:txBody>
      </p:sp>
      <p:pic>
        <p:nvPicPr>
          <p:cNvPr id="6" name="Picture 5" descr="Green-Lantern-Funny-The-Big-Bang-Theory-Caricature-Jim-Parsons-485x728.jpg"/>
          <p:cNvPicPr>
            <a:picLocks noChangeAspect="1"/>
          </p:cNvPicPr>
          <p:nvPr/>
        </p:nvPicPr>
        <p:blipFill>
          <a:blip r:embed="rId2" cstate="print"/>
          <a:stretch>
            <a:fillRect/>
          </a:stretch>
        </p:blipFill>
        <p:spPr>
          <a:xfrm>
            <a:off x="4876800" y="3886200"/>
            <a:ext cx="3924613" cy="26146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Freeform 7"/>
          <p:cNvSpPr/>
          <p:nvPr/>
        </p:nvSpPr>
        <p:spPr>
          <a:xfrm>
            <a:off x="8072438" y="5205413"/>
            <a:ext cx="742950" cy="676275"/>
          </a:xfrm>
          <a:custGeom>
            <a:avLst/>
            <a:gdLst>
              <a:gd name="connsiteX0" fmla="*/ 90487 w 742950"/>
              <a:gd name="connsiteY0" fmla="*/ 0 h 676275"/>
              <a:gd name="connsiteX1" fmla="*/ 742950 w 742950"/>
              <a:gd name="connsiteY1" fmla="*/ 123825 h 676275"/>
              <a:gd name="connsiteX2" fmla="*/ 728662 w 742950"/>
              <a:gd name="connsiteY2" fmla="*/ 676275 h 676275"/>
              <a:gd name="connsiteX3" fmla="*/ 0 w 742950"/>
              <a:gd name="connsiteY3" fmla="*/ 519112 h 676275"/>
              <a:gd name="connsiteX4" fmla="*/ 90487 w 742950"/>
              <a:gd name="connsiteY4" fmla="*/ 0 h 676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 h="676275">
                <a:moveTo>
                  <a:pt x="90487" y="0"/>
                </a:moveTo>
                <a:lnTo>
                  <a:pt x="742950" y="123825"/>
                </a:lnTo>
                <a:lnTo>
                  <a:pt x="728662" y="676275"/>
                </a:lnTo>
                <a:lnTo>
                  <a:pt x="0" y="519112"/>
                </a:lnTo>
                <a:lnTo>
                  <a:pt x="90487" y="0"/>
                </a:lnTo>
                <a:close/>
              </a:path>
            </a:pathLst>
          </a:cu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miley Face 8"/>
          <p:cNvSpPr/>
          <p:nvPr/>
        </p:nvSpPr>
        <p:spPr>
          <a:xfrm rot="936237">
            <a:off x="8278533" y="5343819"/>
            <a:ext cx="435532" cy="423519"/>
          </a:xfrm>
          <a:prstGeom prst="smileyFace">
            <a:avLst/>
          </a:prstGeom>
          <a:solidFill>
            <a:srgbClr val="FFFF6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4191000"/>
          </a:xfrm>
          <a:prstGeom prst="rect">
            <a:avLst/>
          </a:prstGeom>
          <a:noFill/>
          <a:ln w="76200">
            <a:noFill/>
          </a:ln>
        </p:spPr>
        <p:style>
          <a:lnRef idx="2">
            <a:schemeClr val="dk1"/>
          </a:lnRef>
          <a:fillRef idx="1">
            <a:schemeClr val="lt1"/>
          </a:fillRef>
          <a:effectRef idx="0">
            <a:schemeClr val="dk1"/>
          </a:effectRef>
          <a:fontRef idx="minor">
            <a:schemeClr val="dk1"/>
          </a:fontRef>
        </p:style>
        <p:txBody>
          <a:bodyPr rtlCol="0" anchor="t"/>
          <a:lstStyle/>
          <a:p>
            <a:pPr marL="231775" indent="-231775">
              <a:buFont typeface="Arial" charset="0"/>
              <a:buChar char="•"/>
            </a:pPr>
            <a:r>
              <a:rPr lang="en-US" sz="2600" dirty="0" smtClean="0">
                <a:latin typeface="Arial Narrow" pitchFamily="34" charset="0"/>
              </a:rPr>
              <a:t>Above reproach means that the overseer’s life is free from sinful     habits or behaviors that would impede his setting the highest      Christian standard and model for the church to emulate </a:t>
            </a:r>
          </a:p>
          <a:p>
            <a:pPr marL="231775" indent="-231775">
              <a:buFont typeface="Arial" charset="0"/>
              <a:buChar char="•"/>
            </a:pPr>
            <a:r>
              <a:rPr lang="en-US" sz="2600" dirty="0" smtClean="0">
                <a:latin typeface="Arial Narrow" pitchFamily="34" charset="0"/>
              </a:rPr>
              <a:t>Similarly, the overseer must not give cause for those outside                   the church to impugn its reputation. </a:t>
            </a:r>
          </a:p>
          <a:p>
            <a:pPr marL="231775" indent="-231775">
              <a:buFont typeface="Arial" charset="0"/>
              <a:buChar char="•"/>
            </a:pPr>
            <a:r>
              <a:rPr lang="en-US" sz="2600" dirty="0" smtClean="0">
                <a:latin typeface="Arial Narrow" pitchFamily="34" charset="0"/>
              </a:rPr>
              <a:t>It means that no one can bring a charge or accusation against him </a:t>
            </a:r>
          </a:p>
          <a:p>
            <a:pPr marL="231775" indent="-231775">
              <a:buFont typeface="Arial" charset="0"/>
              <a:buChar char="•"/>
            </a:pPr>
            <a:r>
              <a:rPr lang="en-US" sz="2600" dirty="0" smtClean="0">
                <a:latin typeface="Arial Narrow" pitchFamily="34" charset="0"/>
              </a:rPr>
              <a:t>Leaders are to be men of good character and reputation; men whose character is unimpeachable; who are esteemed highly within their community; known for a wholesome life and untarnished integrity. </a:t>
            </a:r>
          </a:p>
          <a:p>
            <a:pPr marL="231775" indent="-231775">
              <a:buFont typeface="Arial" charset="0"/>
              <a:buChar char="•"/>
            </a:pPr>
            <a:r>
              <a:rPr lang="en-US" sz="2600" dirty="0" smtClean="0">
                <a:latin typeface="Arial Narrow" pitchFamily="34" charset="0"/>
              </a:rPr>
              <a:t>Being above reproach should be an ongoing aim of </a:t>
            </a:r>
            <a:r>
              <a:rPr lang="en-US" sz="2600" b="1" u="sng" dirty="0" smtClean="0">
                <a:latin typeface="Arial Narrow" pitchFamily="34" charset="0"/>
              </a:rPr>
              <a:t>all believers</a:t>
            </a:r>
            <a:endParaRPr lang="en-US" sz="3200" dirty="0" smtClean="0">
              <a:solidFill>
                <a:srgbClr val="002060"/>
              </a:solidFill>
              <a:latin typeface="Arial Narrow" pitchFamily="34" charset="0"/>
            </a:endParaRPr>
          </a:p>
        </p:txBody>
      </p:sp>
      <p:pic>
        <p:nvPicPr>
          <p:cNvPr id="1026" name="Picture 2" descr="http://www.valleyalliancepa.com/hp_wordpress/wp-content/uploads/2014/06/Bible-Study-Website-Banner-.jpg"/>
          <p:cNvPicPr>
            <a:picLocks noChangeAspect="1" noChangeArrowheads="1"/>
          </p:cNvPicPr>
          <p:nvPr/>
        </p:nvPicPr>
        <p:blipFill>
          <a:blip r:embed="rId2" cstate="print"/>
          <a:srcRect/>
          <a:stretch>
            <a:fillRect/>
          </a:stretch>
        </p:blipFill>
        <p:spPr bwMode="auto">
          <a:xfrm>
            <a:off x="0" y="4163568"/>
            <a:ext cx="9144000" cy="2694432"/>
          </a:xfrm>
          <a:prstGeom prst="rect">
            <a:avLst/>
          </a:prstGeom>
          <a:noFill/>
        </p:spPr>
      </p:pic>
      <p:sp>
        <p:nvSpPr>
          <p:cNvPr id="6" name="Rectangle 5"/>
          <p:cNvSpPr/>
          <p:nvPr/>
        </p:nvSpPr>
        <p:spPr>
          <a:xfrm>
            <a:off x="4648200" y="4191000"/>
            <a:ext cx="4038600" cy="2667000"/>
          </a:xfrm>
          <a:prstGeom prst="rect">
            <a:avLst/>
          </a:prstGeom>
          <a:noFill/>
          <a:ln w="76200">
            <a:noFill/>
          </a:ln>
        </p:spPr>
        <p:style>
          <a:lnRef idx="2">
            <a:schemeClr val="dk1"/>
          </a:lnRef>
          <a:fillRef idx="1">
            <a:schemeClr val="lt1"/>
          </a:fillRef>
          <a:effectRef idx="0">
            <a:schemeClr val="dk1"/>
          </a:effectRef>
          <a:fontRef idx="minor">
            <a:schemeClr val="dk1"/>
          </a:fontRef>
        </p:style>
        <p:txBody>
          <a:bodyPr rtlCol="0" anchor="t"/>
          <a:lstStyle/>
          <a:p>
            <a:pPr marL="231775" indent="-231775"/>
            <a:r>
              <a:rPr lang="en-US" sz="2400" b="1" u="sng"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LOOK UP THE VERSES</a:t>
            </a:r>
          </a:p>
          <a:p>
            <a:pPr marL="465138" indent="-465138">
              <a:buFont typeface="Arial" charset="0"/>
              <a:buChar char="•"/>
            </a:pPr>
            <a:r>
              <a:rPr lang="en-US" sz="2400" b="1" dirty="0" smtClean="0">
                <a:latin typeface="Arial" pitchFamily="34" charset="0"/>
                <a:cs typeface="Arial" pitchFamily="34" charset="0"/>
              </a:rPr>
              <a:t>Acts 25:7</a:t>
            </a:r>
          </a:p>
          <a:p>
            <a:pPr marL="465138" indent="-465138">
              <a:buFont typeface="Arial" charset="0"/>
              <a:buChar char="•"/>
            </a:pPr>
            <a:r>
              <a:rPr lang="en-US" sz="2400" b="1" dirty="0" smtClean="0">
                <a:latin typeface="Arial" pitchFamily="34" charset="0"/>
                <a:cs typeface="Arial" pitchFamily="34" charset="0"/>
              </a:rPr>
              <a:t>1 Peter 3:13-17</a:t>
            </a:r>
          </a:p>
          <a:p>
            <a:pPr marL="465138" indent="-465138">
              <a:buFont typeface="Arial" charset="0"/>
              <a:buChar char="•"/>
            </a:pPr>
            <a:r>
              <a:rPr lang="en-US" sz="2400" b="1" dirty="0" smtClean="0">
                <a:latin typeface="Arial" pitchFamily="34" charset="0"/>
                <a:cs typeface="Arial" pitchFamily="34" charset="0"/>
              </a:rPr>
              <a:t>Colossians 3:7-10</a:t>
            </a:r>
          </a:p>
          <a:p>
            <a:pPr marL="465138" indent="-465138">
              <a:buFont typeface="Arial" charset="0"/>
              <a:buChar char="•"/>
            </a:pPr>
            <a:r>
              <a:rPr lang="en-US" sz="2400" b="1" dirty="0" smtClean="0">
                <a:latin typeface="Arial" pitchFamily="34" charset="0"/>
                <a:cs typeface="Arial" pitchFamily="34" charset="0"/>
              </a:rPr>
              <a:t>Hebrews 13:7</a:t>
            </a:r>
          </a:p>
          <a:p>
            <a:pPr marL="465138" indent="-465138">
              <a:buFont typeface="Arial" charset="0"/>
              <a:buChar char="•"/>
            </a:pPr>
            <a:r>
              <a:rPr lang="en-US" sz="2400" b="1" dirty="0" smtClean="0">
                <a:latin typeface="Arial" pitchFamily="34" charset="0"/>
                <a:cs typeface="Arial" pitchFamily="34" charset="0"/>
              </a:rPr>
              <a:t>1 Peter 5:1-7 </a:t>
            </a:r>
            <a:r>
              <a:rPr lang="en-US" sz="2800" dirty="0" smtClean="0"/>
              <a:t/>
            </a:r>
            <a:br>
              <a:rPr lang="en-US" sz="2800" dirty="0" smtClean="0"/>
            </a:br>
            <a:r>
              <a:rPr lang="en-US" sz="2800" dirty="0" smtClean="0"/>
              <a:t/>
            </a:r>
            <a:br>
              <a:rPr lang="en-US" sz="2800" dirty="0" smtClean="0"/>
            </a:br>
            <a:endParaRPr lang="en-US" sz="3200" dirty="0" smtClean="0">
              <a:solidFill>
                <a:srgbClr val="002060"/>
              </a:solidFill>
              <a:latin typeface="Arial Narrow"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76200"/>
            <a:ext cx="8839200" cy="6629400"/>
          </a:xfrm>
          <a:prstGeom prst="rect">
            <a:avLst/>
          </a:prstGeom>
          <a:noFill/>
          <a:ln w="76200">
            <a:solidFill>
              <a:srgbClr val="7030A0"/>
            </a:solidFill>
          </a:ln>
        </p:spPr>
        <p:style>
          <a:lnRef idx="2">
            <a:schemeClr val="dk1"/>
          </a:lnRef>
          <a:fillRef idx="1">
            <a:schemeClr val="lt1"/>
          </a:fillRef>
          <a:effectRef idx="0">
            <a:schemeClr val="dk1"/>
          </a:effectRef>
          <a:fontRef idx="minor">
            <a:schemeClr val="dk1"/>
          </a:fontRef>
        </p:style>
        <p:txBody>
          <a:bodyPr rtlCol="0" anchor="t"/>
          <a:lstStyle/>
          <a:p>
            <a:pPr marL="465138" indent="-465138">
              <a:buFont typeface="Wingdings" pitchFamily="2" charset="2"/>
              <a:buChar char="q"/>
            </a:pPr>
            <a:r>
              <a:rPr lang="en-US" sz="3200" dirty="0" smtClean="0">
                <a:solidFill>
                  <a:srgbClr val="7030A0"/>
                </a:solidFill>
                <a:latin typeface="Arial Narrow" pitchFamily="34" charset="0"/>
              </a:rPr>
              <a:t>What is the general ‘word on the street’ about me?</a:t>
            </a:r>
          </a:p>
          <a:p>
            <a:pPr marL="465138" indent="-465138"/>
            <a:endParaRPr lang="en-US" sz="1400" dirty="0" smtClean="0">
              <a:solidFill>
                <a:srgbClr val="7030A0"/>
              </a:solidFill>
              <a:latin typeface="Arial Narrow" pitchFamily="34" charset="0"/>
            </a:endParaRPr>
          </a:p>
          <a:p>
            <a:pPr marL="465138" indent="-465138">
              <a:buFont typeface="Wingdings" pitchFamily="2" charset="2"/>
              <a:buChar char="q"/>
            </a:pPr>
            <a:r>
              <a:rPr lang="en-US" sz="3200" dirty="0" smtClean="0">
                <a:solidFill>
                  <a:srgbClr val="7030A0"/>
                </a:solidFill>
                <a:latin typeface="Arial Narrow" pitchFamily="34" charset="0"/>
              </a:rPr>
              <a:t>Do people accuse me of something regularly? </a:t>
            </a:r>
          </a:p>
          <a:p>
            <a:pPr marL="465138" indent="-465138"/>
            <a:endParaRPr lang="en-US" sz="1400" dirty="0" smtClean="0">
              <a:solidFill>
                <a:srgbClr val="7030A0"/>
              </a:solidFill>
              <a:latin typeface="Arial Narrow" pitchFamily="34" charset="0"/>
            </a:endParaRPr>
          </a:p>
          <a:p>
            <a:pPr marL="465138" indent="-465138">
              <a:buFont typeface="Wingdings" pitchFamily="2" charset="2"/>
              <a:buChar char="q"/>
            </a:pPr>
            <a:r>
              <a:rPr lang="en-US" sz="3200" dirty="0" smtClean="0">
                <a:solidFill>
                  <a:srgbClr val="7030A0"/>
                </a:solidFill>
                <a:latin typeface="Arial Narrow" pitchFamily="34" charset="0"/>
              </a:rPr>
              <a:t> What would be some ‘disqualifying’ accusations? </a:t>
            </a:r>
          </a:p>
          <a:p>
            <a:pPr marL="465138" indent="-465138"/>
            <a:endParaRPr lang="en-US" sz="1400" dirty="0" smtClean="0">
              <a:solidFill>
                <a:srgbClr val="7030A0"/>
              </a:solidFill>
              <a:latin typeface="Arial Narrow" pitchFamily="34" charset="0"/>
            </a:endParaRPr>
          </a:p>
          <a:p>
            <a:pPr marL="465138" indent="-465138">
              <a:buFont typeface="Wingdings" pitchFamily="2" charset="2"/>
              <a:buChar char="q"/>
            </a:pPr>
            <a:r>
              <a:rPr lang="en-US" sz="3200" dirty="0" smtClean="0">
                <a:solidFill>
                  <a:srgbClr val="7030A0"/>
                </a:solidFill>
                <a:latin typeface="Arial Narrow" pitchFamily="34" charset="0"/>
              </a:rPr>
              <a:t>Is there an area of my life known                                     only to me that, if people found out                            about it, they would be valid in their                 accusations against me? </a:t>
            </a:r>
          </a:p>
          <a:p>
            <a:pPr marL="465138" indent="-465138"/>
            <a:endParaRPr lang="en-US" sz="1400" dirty="0" smtClean="0">
              <a:solidFill>
                <a:srgbClr val="7030A0"/>
              </a:solidFill>
              <a:latin typeface="Arial Narrow" pitchFamily="34" charset="0"/>
            </a:endParaRPr>
          </a:p>
          <a:p>
            <a:pPr marL="465138" indent="-465138">
              <a:buFont typeface="Wingdings" pitchFamily="2" charset="2"/>
              <a:buChar char="q"/>
            </a:pPr>
            <a:r>
              <a:rPr lang="en-US" sz="3200" dirty="0" smtClean="0">
                <a:solidFill>
                  <a:srgbClr val="7030A0"/>
                </a:solidFill>
                <a:latin typeface="Arial Narrow" pitchFamily="34" charset="0"/>
              </a:rPr>
              <a:t>For those who do not want to be an                            elder, how does this verse apply?  </a:t>
            </a:r>
          </a:p>
          <a:p>
            <a:pPr marL="465138" indent="-465138">
              <a:buFont typeface="Wingdings" pitchFamily="2" charset="2"/>
              <a:buChar char="q"/>
            </a:pPr>
            <a:endParaRPr lang="en-US" sz="1400" dirty="0" smtClean="0">
              <a:solidFill>
                <a:srgbClr val="7030A0"/>
              </a:solidFill>
              <a:latin typeface="Arial Narrow" pitchFamily="34" charset="0"/>
            </a:endParaRPr>
          </a:p>
          <a:p>
            <a:pPr marL="465138" indent="-465138">
              <a:buFont typeface="Wingdings" pitchFamily="2" charset="2"/>
              <a:buChar char="q"/>
            </a:pPr>
            <a:r>
              <a:rPr lang="en-US" sz="3200" dirty="0" smtClean="0">
                <a:solidFill>
                  <a:srgbClr val="7030A0"/>
                </a:solidFill>
                <a:latin typeface="Arial Narrow" pitchFamily="34" charset="0"/>
              </a:rPr>
              <a:t>Could I handle life ‘in a fishbowl’?</a:t>
            </a:r>
          </a:p>
          <a:p>
            <a:pPr marL="465138" indent="-465138"/>
            <a:endParaRPr lang="en-US" sz="3200" dirty="0" smtClean="0">
              <a:solidFill>
                <a:srgbClr val="002060"/>
              </a:solidFill>
              <a:latin typeface="Arial Narrow" pitchFamily="34" charset="0"/>
            </a:endParaRPr>
          </a:p>
        </p:txBody>
      </p:sp>
      <p:pic>
        <p:nvPicPr>
          <p:cNvPr id="5" name="Picture 4" descr="844bd4e66c732797b4ba7961bb0b1f6a.jpg"/>
          <p:cNvPicPr>
            <a:picLocks noChangeAspect="1"/>
          </p:cNvPicPr>
          <p:nvPr/>
        </p:nvPicPr>
        <p:blipFill>
          <a:blip r:embed="rId2" cstate="print"/>
          <a:stretch>
            <a:fillRect/>
          </a:stretch>
        </p:blipFill>
        <p:spPr>
          <a:xfrm>
            <a:off x="6096000" y="2667000"/>
            <a:ext cx="27432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linds(horizont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blinds(horizontal)">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blinds(horizontal)">
                                      <p:cBhvr>
                                        <p:cTn id="17" dur="500"/>
                                        <p:tgtEl>
                                          <p:spTgt spid="4">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
                                            <p:txEl>
                                              <p:pRg st="8" end="8"/>
                                            </p:txEl>
                                          </p:spTgt>
                                        </p:tgtEl>
                                        <p:attrNameLst>
                                          <p:attrName>style.visibility</p:attrName>
                                        </p:attrNameLst>
                                      </p:cBhvr>
                                      <p:to>
                                        <p:strVal val="visible"/>
                                      </p:to>
                                    </p:set>
                                    <p:animEffect transition="in" filter="blinds(horizontal)">
                                      <p:cBhvr>
                                        <p:cTn id="22" dur="500"/>
                                        <p:tgtEl>
                                          <p:spTgt spid="4">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animEffect transition="in" filter="blinds(horizontal)">
                                      <p:cBhvr>
                                        <p:cTn id="27"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34820" name="Picture 4" descr="http://dougshannon.com/wp-content/uploads/2008/12/commission_caricature_wedding_proposal.jpg"/>
          <p:cNvPicPr>
            <a:picLocks noChangeAspect="1" noChangeArrowheads="1"/>
          </p:cNvPicPr>
          <p:nvPr/>
        </p:nvPicPr>
        <p:blipFill>
          <a:blip r:embed="rId3" cstate="print"/>
          <a:srcRect/>
          <a:stretch>
            <a:fillRect/>
          </a:stretch>
        </p:blipFill>
        <p:spPr bwMode="auto">
          <a:xfrm>
            <a:off x="4648200" y="304800"/>
            <a:ext cx="4255212" cy="5410200"/>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ONE WOMAN MAN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3:2; Titus 1:6)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am completely devoted to my wife; no others”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9" name="Rectangle 8"/>
          <p:cNvSpPr/>
          <p:nvPr/>
        </p:nvSpPr>
        <p:spPr>
          <a:xfrm>
            <a:off x="228600" y="304800"/>
            <a:ext cx="4267200" cy="5410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225425" indent="-225425">
              <a:buFont typeface="Arial" charset="0"/>
              <a:buChar char="•"/>
            </a:pPr>
            <a:r>
              <a:rPr lang="en-US" sz="3200" b="1" i="1" dirty="0" smtClean="0">
                <a:solidFill>
                  <a:schemeClr val="accent4">
                    <a:lumMod val="50000"/>
                  </a:schemeClr>
                </a:solidFill>
                <a:latin typeface="Arial Narrow" pitchFamily="34" charset="0"/>
              </a:rPr>
              <a:t>“Husband of one wife”</a:t>
            </a:r>
          </a:p>
          <a:p>
            <a:pPr marL="225425" indent="-225425">
              <a:buFont typeface="Arial" charset="0"/>
              <a:buChar char="•"/>
            </a:pPr>
            <a:endParaRPr lang="en-US" sz="3200" b="1" i="1" dirty="0" smtClean="0">
              <a:solidFill>
                <a:schemeClr val="accent4">
                  <a:lumMod val="50000"/>
                </a:schemeClr>
              </a:solidFill>
              <a:latin typeface="Arial Narrow" pitchFamily="34" charset="0"/>
            </a:endParaRPr>
          </a:p>
          <a:p>
            <a:pPr marL="225425" indent="-225425">
              <a:buFont typeface="Arial" charset="0"/>
              <a:buChar char="•"/>
            </a:pPr>
            <a:r>
              <a:rPr lang="en-US" sz="3200" b="1" i="1" dirty="0" smtClean="0">
                <a:solidFill>
                  <a:schemeClr val="accent4">
                    <a:lumMod val="50000"/>
                  </a:schemeClr>
                </a:solidFill>
                <a:latin typeface="Arial Narrow" pitchFamily="34" charset="0"/>
              </a:rPr>
              <a:t>Literally: </a:t>
            </a:r>
          </a:p>
          <a:p>
            <a:pPr marL="225425" indent="-225425"/>
            <a:r>
              <a:rPr lang="en-US" sz="3200" b="1" i="1" dirty="0" smtClean="0">
                <a:solidFill>
                  <a:schemeClr val="accent4">
                    <a:lumMod val="50000"/>
                  </a:schemeClr>
                </a:solidFill>
                <a:latin typeface="Arial Narrow" pitchFamily="34" charset="0"/>
              </a:rPr>
              <a:t>	    </a:t>
            </a:r>
            <a:r>
              <a:rPr lang="en-US" sz="3200" b="1" i="1" dirty="0" err="1" smtClean="0">
                <a:solidFill>
                  <a:schemeClr val="accent4">
                    <a:lumMod val="50000"/>
                  </a:schemeClr>
                </a:solidFill>
                <a:latin typeface="Arial Narrow" pitchFamily="34" charset="0"/>
              </a:rPr>
              <a:t>aner</a:t>
            </a:r>
            <a:r>
              <a:rPr lang="en-US" sz="3200" b="1" i="1" dirty="0" smtClean="0">
                <a:solidFill>
                  <a:schemeClr val="accent4">
                    <a:lumMod val="50000"/>
                  </a:schemeClr>
                </a:solidFill>
                <a:latin typeface="Arial Narrow" pitchFamily="34" charset="0"/>
              </a:rPr>
              <a:t> </a:t>
            </a:r>
            <a:r>
              <a:rPr lang="en-US" sz="3200" b="1" i="1" dirty="0" err="1" smtClean="0">
                <a:solidFill>
                  <a:schemeClr val="accent4">
                    <a:lumMod val="50000"/>
                  </a:schemeClr>
                </a:solidFill>
                <a:latin typeface="Arial Narrow" pitchFamily="34" charset="0"/>
              </a:rPr>
              <a:t>mia</a:t>
            </a:r>
            <a:r>
              <a:rPr lang="en-US" sz="3200" b="1" i="1" dirty="0" smtClean="0">
                <a:solidFill>
                  <a:schemeClr val="accent4">
                    <a:lumMod val="50000"/>
                  </a:schemeClr>
                </a:solidFill>
                <a:latin typeface="Arial Narrow" pitchFamily="34" charset="0"/>
              </a:rPr>
              <a:t> </a:t>
            </a:r>
            <a:r>
              <a:rPr lang="en-US" sz="3200" b="1" i="1" dirty="0" err="1" smtClean="0">
                <a:solidFill>
                  <a:schemeClr val="accent4">
                    <a:lumMod val="50000"/>
                  </a:schemeClr>
                </a:solidFill>
                <a:latin typeface="Arial Narrow" pitchFamily="34" charset="0"/>
              </a:rPr>
              <a:t>gyne</a:t>
            </a:r>
            <a:r>
              <a:rPr lang="en-US" sz="3200" b="1" i="1" dirty="0" smtClean="0">
                <a:solidFill>
                  <a:schemeClr val="accent4">
                    <a:lumMod val="50000"/>
                  </a:schemeClr>
                </a:solidFill>
                <a:latin typeface="Arial Narrow" pitchFamily="34" charset="0"/>
              </a:rPr>
              <a:t>:                    	</a:t>
            </a:r>
            <a:r>
              <a:rPr lang="en-US" sz="3200" i="1" dirty="0" smtClean="0">
                <a:solidFill>
                  <a:schemeClr val="accent4">
                    <a:lumMod val="50000"/>
                  </a:schemeClr>
                </a:solidFill>
                <a:latin typeface="Arial Narrow" pitchFamily="34" charset="0"/>
              </a:rPr>
              <a:t>“a </a:t>
            </a:r>
            <a:r>
              <a:rPr lang="en-US" sz="3200" dirty="0" smtClean="0">
                <a:solidFill>
                  <a:schemeClr val="accent4">
                    <a:lumMod val="50000"/>
                  </a:schemeClr>
                </a:solidFill>
                <a:latin typeface="Arial Narrow" pitchFamily="34" charset="0"/>
              </a:rPr>
              <a:t>one woman man”</a:t>
            </a:r>
          </a:p>
          <a:p>
            <a:pPr marL="225425" indent="-225425">
              <a:buFont typeface="Arial" charset="0"/>
              <a:buChar char="•"/>
            </a:pPr>
            <a:endParaRPr lang="en-US" sz="3200" dirty="0" smtClean="0">
              <a:solidFill>
                <a:schemeClr val="accent4">
                  <a:lumMod val="50000"/>
                </a:schemeClr>
              </a:solidFill>
              <a:latin typeface="Arial Narrow" pitchFamily="34" charset="0"/>
            </a:endParaRPr>
          </a:p>
          <a:p>
            <a:pPr marL="225425" indent="-225425">
              <a:buFont typeface="Arial" charset="0"/>
              <a:buChar char="•"/>
            </a:pPr>
            <a:r>
              <a:rPr lang="en-US" sz="3200" b="1" dirty="0" smtClean="0">
                <a:solidFill>
                  <a:schemeClr val="accent4">
                    <a:lumMod val="50000"/>
                  </a:schemeClr>
                </a:solidFill>
                <a:latin typeface="Arial Narrow" pitchFamily="34" charset="0"/>
              </a:rPr>
              <a:t>His focus is on NO 	MORE THAN </a:t>
            </a:r>
          </a:p>
          <a:p>
            <a:pPr marL="225425" indent="-225425"/>
            <a:r>
              <a:rPr lang="en-US" sz="3200" b="1" dirty="0" smtClean="0">
                <a:solidFill>
                  <a:schemeClr val="accent4">
                    <a:lumMod val="50000"/>
                  </a:schemeClr>
                </a:solidFill>
                <a:latin typeface="Arial Narrow" pitchFamily="34" charset="0"/>
              </a:rPr>
              <a:t>                   one woman</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228600" y="228600"/>
            <a:ext cx="8686800" cy="6324600"/>
          </a:xfrm>
          <a:prstGeom prst="rect">
            <a:avLst/>
          </a:prstGeom>
          <a:solidFill>
            <a:schemeClr val="bg1"/>
          </a:solidFill>
          <a:ln w="76200">
            <a:solidFill>
              <a:srgbClr val="C00000"/>
            </a:solidFill>
          </a:ln>
        </p:spPr>
        <p:style>
          <a:lnRef idx="0">
            <a:schemeClr val="accent1"/>
          </a:lnRef>
          <a:fillRef idx="3">
            <a:schemeClr val="accent1"/>
          </a:fillRef>
          <a:effectRef idx="3">
            <a:schemeClr val="accent1"/>
          </a:effectRef>
          <a:fontRef idx="minor">
            <a:schemeClr val="lt1"/>
          </a:fontRef>
        </p:style>
        <p:txBody>
          <a:bodyPr rtlCol="0" anchor="ctr"/>
          <a:lstStyle/>
          <a:p>
            <a:pPr marL="225425" indent="-225425"/>
            <a:r>
              <a:rPr lang="en-US" sz="4000" dirty="0" smtClean="0">
                <a:solidFill>
                  <a:schemeClr val="tx1"/>
                </a:solidFill>
                <a:latin typeface="Arial" pitchFamily="34" charset="0"/>
                <a:cs typeface="Arial" pitchFamily="34" charset="0"/>
              </a:rPr>
              <a:t>            </a:t>
            </a:r>
            <a:r>
              <a:rPr lang="en-US" sz="4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DOES THIS </a:t>
            </a:r>
            <a:r>
              <a:rPr lang="en-US" sz="4000" b="1" u="sng"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EX</a:t>
            </a:r>
            <a:r>
              <a:rPr lang="en-US" sz="40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CLUDE</a:t>
            </a:r>
            <a:r>
              <a:rPr lang="en-US" sz="4000" dirty="0" smtClean="0">
                <a:solidFill>
                  <a:schemeClr val="tx1"/>
                </a:solidFill>
                <a:latin typeface="Arial" pitchFamily="34" charset="0"/>
                <a:cs typeface="Arial" pitchFamily="34" charset="0"/>
              </a:rPr>
              <a:t>…</a:t>
            </a:r>
          </a:p>
          <a:p>
            <a:pPr marL="225425" indent="-225425"/>
            <a:endParaRPr lang="en-US" sz="4000" dirty="0" smtClean="0">
              <a:solidFill>
                <a:schemeClr val="tx1"/>
              </a:solidFill>
              <a:latin typeface="Arial" pitchFamily="34" charset="0"/>
              <a:cs typeface="Arial" pitchFamily="34" charset="0"/>
            </a:endParaRPr>
          </a:p>
          <a:p>
            <a:pPr marL="225425" indent="-225425" algn="ctr"/>
            <a:endParaRPr lang="en-US" sz="1200" u="sng" dirty="0" smtClean="0">
              <a:solidFill>
                <a:schemeClr val="tx1"/>
              </a:solidFill>
              <a:latin typeface="Arial" pitchFamily="34" charset="0"/>
              <a:cs typeface="Arial" pitchFamily="34" charset="0"/>
            </a:endParaRPr>
          </a:p>
          <a:p>
            <a:pPr marL="225425" indent="-225425">
              <a:buFont typeface="Arial" charset="0"/>
              <a:buChar char="•"/>
            </a:pPr>
            <a:r>
              <a:rPr lang="en-US" sz="3600" dirty="0" smtClean="0">
                <a:solidFill>
                  <a:schemeClr val="tx1"/>
                </a:solidFill>
                <a:latin typeface="Arial" pitchFamily="34" charset="0"/>
                <a:cs typeface="Arial" pitchFamily="34" charset="0"/>
              </a:rPr>
              <a:t>Polygamists?</a:t>
            </a:r>
          </a:p>
          <a:p>
            <a:pPr marL="225425" indent="-225425">
              <a:buFont typeface="Arial" charset="0"/>
              <a:buChar char="•"/>
            </a:pPr>
            <a:r>
              <a:rPr lang="en-US" sz="3600" dirty="0" err="1" smtClean="0">
                <a:solidFill>
                  <a:schemeClr val="tx1"/>
                </a:solidFill>
                <a:latin typeface="Arial" pitchFamily="34" charset="0"/>
                <a:cs typeface="Arial" pitchFamily="34" charset="0"/>
              </a:rPr>
              <a:t>Concubinage</a:t>
            </a:r>
            <a:r>
              <a:rPr lang="en-US" sz="3600" dirty="0" smtClean="0">
                <a:solidFill>
                  <a:schemeClr val="tx1"/>
                </a:solidFill>
                <a:latin typeface="Arial" pitchFamily="34" charset="0"/>
                <a:cs typeface="Arial" pitchFamily="34" charset="0"/>
              </a:rPr>
              <a:t>?</a:t>
            </a:r>
          </a:p>
          <a:p>
            <a:pPr marL="225425" indent="-225425">
              <a:buFont typeface="Arial" charset="0"/>
              <a:buChar char="•"/>
            </a:pPr>
            <a:r>
              <a:rPr lang="en-US" sz="3600" dirty="0" smtClean="0">
                <a:solidFill>
                  <a:schemeClr val="tx1"/>
                </a:solidFill>
                <a:latin typeface="Arial" pitchFamily="34" charset="0"/>
                <a:cs typeface="Arial" pitchFamily="34" charset="0"/>
              </a:rPr>
              <a:t>Unfaithful men?</a:t>
            </a:r>
          </a:p>
          <a:p>
            <a:pPr marL="225425" indent="-225425">
              <a:buFont typeface="Arial" charset="0"/>
              <a:buChar char="•"/>
            </a:pPr>
            <a:r>
              <a:rPr lang="en-US" sz="3600" dirty="0" smtClean="0">
                <a:solidFill>
                  <a:schemeClr val="tx1"/>
                </a:solidFill>
                <a:latin typeface="Arial" pitchFamily="34" charset="0"/>
                <a:cs typeface="Arial" pitchFamily="34" charset="0"/>
              </a:rPr>
              <a:t>Porn addicts?</a:t>
            </a:r>
          </a:p>
          <a:p>
            <a:pPr marL="225425" indent="-225425">
              <a:buFont typeface="Arial" charset="0"/>
              <a:buChar char="•"/>
            </a:pPr>
            <a:r>
              <a:rPr lang="en-US" sz="3600" dirty="0" smtClean="0">
                <a:solidFill>
                  <a:schemeClr val="tx1"/>
                </a:solidFill>
                <a:latin typeface="Arial" pitchFamily="34" charset="0"/>
                <a:cs typeface="Arial" pitchFamily="34" charset="0"/>
              </a:rPr>
              <a:t>Flirtatious men?  </a:t>
            </a:r>
          </a:p>
          <a:p>
            <a:pPr marL="225425" indent="-225425">
              <a:buFont typeface="Arial" charset="0"/>
              <a:buChar char="•"/>
            </a:pPr>
            <a:r>
              <a:rPr lang="en-US" sz="3600" dirty="0" smtClean="0">
                <a:solidFill>
                  <a:schemeClr val="tx1"/>
                </a:solidFill>
                <a:latin typeface="Arial" pitchFamily="34" charset="0"/>
                <a:cs typeface="Arial" pitchFamily="34" charset="0"/>
              </a:rPr>
              <a:t>Single men?</a:t>
            </a:r>
          </a:p>
          <a:p>
            <a:pPr marL="225425" indent="-225425">
              <a:buFont typeface="Arial" charset="0"/>
              <a:buChar char="•"/>
            </a:pPr>
            <a:r>
              <a:rPr lang="en-US" sz="3600" dirty="0" smtClean="0">
                <a:solidFill>
                  <a:schemeClr val="tx1"/>
                </a:solidFill>
                <a:latin typeface="Arial" pitchFamily="34" charset="0"/>
                <a:cs typeface="Arial" pitchFamily="34" charset="0"/>
              </a:rPr>
              <a:t>Widowers?</a:t>
            </a:r>
          </a:p>
          <a:p>
            <a:pPr marL="225425" indent="-225425">
              <a:buFont typeface="Arial" charset="0"/>
              <a:buChar char="•"/>
            </a:pPr>
            <a:r>
              <a:rPr lang="en-US" sz="3600" dirty="0" smtClean="0">
                <a:solidFill>
                  <a:schemeClr val="tx1"/>
                </a:solidFill>
                <a:latin typeface="Arial" pitchFamily="34" charset="0"/>
                <a:cs typeface="Arial" pitchFamily="34" charset="0"/>
              </a:rPr>
              <a:t>Divorcees?</a:t>
            </a:r>
          </a:p>
          <a:p>
            <a:pPr lvl="1">
              <a:buFont typeface="Arial" charset="0"/>
              <a:buChar char="•"/>
            </a:pPr>
            <a:endParaRPr lang="en-US" sz="1600" b="1" dirty="0" smtClean="0">
              <a:solidFill>
                <a:schemeClr val="accent4">
                  <a:lumMod val="50000"/>
                </a:schemeClr>
              </a:solidFill>
              <a:effectLst>
                <a:outerShdw blurRad="38100" dist="38100" dir="2700000" algn="tl">
                  <a:srgbClr val="000000">
                    <a:alpha val="43137"/>
                  </a:srgbClr>
                </a:outerShdw>
              </a:effectLst>
            </a:endParaRPr>
          </a:p>
        </p:txBody>
      </p:sp>
      <p:pic>
        <p:nvPicPr>
          <p:cNvPr id="12" name="Picture 11" descr="1186575273_KHd.jpg"/>
          <p:cNvPicPr>
            <a:picLocks noChangeAspect="1"/>
          </p:cNvPicPr>
          <p:nvPr/>
        </p:nvPicPr>
        <p:blipFill>
          <a:blip r:embed="rId2" cstate="print"/>
          <a:stretch>
            <a:fillRect/>
          </a:stretch>
        </p:blipFill>
        <p:spPr>
          <a:xfrm>
            <a:off x="4572000" y="3962400"/>
            <a:ext cx="1676400" cy="2225310"/>
          </a:xfrm>
          <a:prstGeom prst="ellipse">
            <a:avLst/>
          </a:prstGeom>
          <a:ln w="63500" cap="rnd">
            <a:solidFill>
              <a:schemeClr val="accent4">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descr="1181115255_PNf.jpg"/>
          <p:cNvPicPr>
            <a:picLocks noChangeAspect="1"/>
          </p:cNvPicPr>
          <p:nvPr/>
        </p:nvPicPr>
        <p:blipFill>
          <a:blip r:embed="rId3" cstate="print"/>
          <a:stretch>
            <a:fillRect/>
          </a:stretch>
        </p:blipFill>
        <p:spPr>
          <a:xfrm>
            <a:off x="4419600" y="1676400"/>
            <a:ext cx="1686117" cy="2203784"/>
          </a:xfrm>
          <a:prstGeom prst="ellipse">
            <a:avLst/>
          </a:prstGeom>
          <a:ln w="63500" cap="rnd">
            <a:solidFill>
              <a:schemeClr val="accent4">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14" descr="1174284279_41M.jpg"/>
          <p:cNvPicPr>
            <a:picLocks noChangeAspect="1"/>
          </p:cNvPicPr>
          <p:nvPr/>
        </p:nvPicPr>
        <p:blipFill>
          <a:blip r:embed="rId4" cstate="print"/>
          <a:stretch>
            <a:fillRect/>
          </a:stretch>
        </p:blipFill>
        <p:spPr>
          <a:xfrm>
            <a:off x="6248400" y="4343400"/>
            <a:ext cx="1524000" cy="2009522"/>
          </a:xfrm>
          <a:prstGeom prst="ellipse">
            <a:avLst/>
          </a:prstGeom>
          <a:ln w="63500" cap="rnd">
            <a:solidFill>
              <a:schemeClr val="accent4">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5" descr="1142557201_V9r.jpg"/>
          <p:cNvPicPr>
            <a:picLocks noChangeAspect="1"/>
          </p:cNvPicPr>
          <p:nvPr/>
        </p:nvPicPr>
        <p:blipFill>
          <a:blip r:embed="rId5" cstate="print"/>
          <a:stretch>
            <a:fillRect/>
          </a:stretch>
        </p:blipFill>
        <p:spPr>
          <a:xfrm>
            <a:off x="6934200" y="2514600"/>
            <a:ext cx="1508760" cy="2057400"/>
          </a:xfrm>
          <a:prstGeom prst="ellipse">
            <a:avLst/>
          </a:prstGeom>
          <a:ln w="63500" cap="rnd">
            <a:solidFill>
              <a:schemeClr val="accent4">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17" descr="1142557201_Z1v.jpg"/>
          <p:cNvPicPr>
            <a:picLocks noChangeAspect="1"/>
          </p:cNvPicPr>
          <p:nvPr/>
        </p:nvPicPr>
        <p:blipFill>
          <a:blip r:embed="rId6" cstate="print"/>
          <a:stretch>
            <a:fillRect/>
          </a:stretch>
        </p:blipFill>
        <p:spPr>
          <a:xfrm>
            <a:off x="6019800" y="1143000"/>
            <a:ext cx="1439672" cy="1981200"/>
          </a:xfrm>
          <a:prstGeom prst="ellipse">
            <a:avLst/>
          </a:prstGeom>
          <a:ln w="63500" cap="rnd">
            <a:solidFill>
              <a:schemeClr val="accent4">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7" descr="caricatures-of-celebrities-by-anthony-geoffroy15.jpg"/>
          <p:cNvPicPr>
            <a:picLocks noChangeAspect="1"/>
          </p:cNvPicPr>
          <p:nvPr/>
        </p:nvPicPr>
        <p:blipFill>
          <a:blip r:embed="rId7" cstate="print"/>
          <a:stretch>
            <a:fillRect/>
          </a:stretch>
        </p:blipFill>
        <p:spPr>
          <a:xfrm>
            <a:off x="5410200" y="2895600"/>
            <a:ext cx="1752600" cy="1752600"/>
          </a:xfrm>
          <a:prstGeom prst="ellipse">
            <a:avLst/>
          </a:prstGeom>
          <a:ln w="63500" cap="rnd">
            <a:solidFill>
              <a:schemeClr val="accent4">
                <a:lumMod val="40000"/>
                <a:lumOff val="6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4514" name="Picture 2" descr="http://efc.web.unc.edu/files/2013/04/Yes-No-Blog.jpeg"/>
          <p:cNvPicPr>
            <a:picLocks noChangeAspect="1" noChangeArrowheads="1"/>
          </p:cNvPicPr>
          <p:nvPr/>
        </p:nvPicPr>
        <p:blipFill>
          <a:blip r:embed="rId8" cstate="print"/>
          <a:srcRect/>
          <a:stretch>
            <a:fillRect/>
          </a:stretch>
        </p:blipFill>
        <p:spPr bwMode="auto">
          <a:xfrm>
            <a:off x="264835" y="297299"/>
            <a:ext cx="1716365" cy="11505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 calcmode="lin" valueType="num">
                                      <p:cBhvr>
                                        <p:cTn id="7"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9">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9">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9">
                                            <p:txEl>
                                              <p:pRg st="4" end="4"/>
                                            </p:txEl>
                                          </p:spTgt>
                                        </p:tgtEl>
                                        <p:attrNameLst>
                                          <p:attrName>style.visibility</p:attrName>
                                        </p:attrNameLst>
                                      </p:cBhvr>
                                      <p:to>
                                        <p:strVal val="visible"/>
                                      </p:to>
                                    </p:set>
                                    <p:anim calcmode="lin" valueType="num">
                                      <p:cBhvr>
                                        <p:cTn id="14"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15" dur="500" fill="hold"/>
                                        <p:tgtEl>
                                          <p:spTgt spid="9">
                                            <p:txEl>
                                              <p:pRg st="4" end="4"/>
                                            </p:txEl>
                                          </p:spTgt>
                                        </p:tgtEl>
                                        <p:attrNameLst>
                                          <p:attrName>ppt_h</p:attrName>
                                        </p:attrNameLst>
                                      </p:cBhvr>
                                      <p:tavLst>
                                        <p:tav tm="0">
                                          <p:val>
                                            <p:fltVal val="0"/>
                                          </p:val>
                                        </p:tav>
                                        <p:tav tm="100000">
                                          <p:val>
                                            <p:strVal val="#ppt_h"/>
                                          </p:val>
                                        </p:tav>
                                      </p:tavLst>
                                    </p:anim>
                                    <p:animEffect transition="in" filter="fade">
                                      <p:cBhvr>
                                        <p:cTn id="16" dur="500"/>
                                        <p:tgtEl>
                                          <p:spTgt spid="9">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9">
                                            <p:txEl>
                                              <p:pRg st="5" end="5"/>
                                            </p:txEl>
                                          </p:spTgt>
                                        </p:tgtEl>
                                        <p:attrNameLst>
                                          <p:attrName>style.visibility</p:attrName>
                                        </p:attrNameLst>
                                      </p:cBhvr>
                                      <p:to>
                                        <p:strVal val="visible"/>
                                      </p:to>
                                    </p:set>
                                    <p:anim calcmode="lin" valueType="num">
                                      <p:cBhvr>
                                        <p:cTn id="21"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22" dur="500" fill="hold"/>
                                        <p:tgtEl>
                                          <p:spTgt spid="9">
                                            <p:txEl>
                                              <p:pRg st="5" end="5"/>
                                            </p:txEl>
                                          </p:spTgt>
                                        </p:tgtEl>
                                        <p:attrNameLst>
                                          <p:attrName>ppt_h</p:attrName>
                                        </p:attrNameLst>
                                      </p:cBhvr>
                                      <p:tavLst>
                                        <p:tav tm="0">
                                          <p:val>
                                            <p:fltVal val="0"/>
                                          </p:val>
                                        </p:tav>
                                        <p:tav tm="100000">
                                          <p:val>
                                            <p:strVal val="#ppt_h"/>
                                          </p:val>
                                        </p:tav>
                                      </p:tavLst>
                                    </p:anim>
                                    <p:animEffect transition="in" filter="fade">
                                      <p:cBhvr>
                                        <p:cTn id="23" dur="500"/>
                                        <p:tgtEl>
                                          <p:spTgt spid="9">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 calcmode="lin" valueType="num">
                                      <p:cBhvr>
                                        <p:cTn id="28" dur="500" fill="hold"/>
                                        <p:tgtEl>
                                          <p:spTgt spid="9">
                                            <p:txEl>
                                              <p:pRg st="6" end="6"/>
                                            </p:txEl>
                                          </p:spTgt>
                                        </p:tgtEl>
                                        <p:attrNameLst>
                                          <p:attrName>ppt_w</p:attrName>
                                        </p:attrNameLst>
                                      </p:cBhvr>
                                      <p:tavLst>
                                        <p:tav tm="0">
                                          <p:val>
                                            <p:fltVal val="0"/>
                                          </p:val>
                                        </p:tav>
                                        <p:tav tm="100000">
                                          <p:val>
                                            <p:strVal val="#ppt_w"/>
                                          </p:val>
                                        </p:tav>
                                      </p:tavLst>
                                    </p:anim>
                                    <p:anim calcmode="lin" valueType="num">
                                      <p:cBhvr>
                                        <p:cTn id="29" dur="500" fill="hold"/>
                                        <p:tgtEl>
                                          <p:spTgt spid="9">
                                            <p:txEl>
                                              <p:pRg st="6" end="6"/>
                                            </p:txEl>
                                          </p:spTgt>
                                        </p:tgtEl>
                                        <p:attrNameLst>
                                          <p:attrName>ppt_h</p:attrName>
                                        </p:attrNameLst>
                                      </p:cBhvr>
                                      <p:tavLst>
                                        <p:tav tm="0">
                                          <p:val>
                                            <p:fltVal val="0"/>
                                          </p:val>
                                        </p:tav>
                                        <p:tav tm="100000">
                                          <p:val>
                                            <p:strVal val="#ppt_h"/>
                                          </p:val>
                                        </p:tav>
                                      </p:tavLst>
                                    </p:anim>
                                    <p:animEffect transition="in" filter="fade">
                                      <p:cBhvr>
                                        <p:cTn id="30" dur="500"/>
                                        <p:tgtEl>
                                          <p:spTgt spid="9">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 calcmode="lin" valueType="num">
                                      <p:cBhvr>
                                        <p:cTn id="35" dur="500" fill="hold"/>
                                        <p:tgtEl>
                                          <p:spTgt spid="9">
                                            <p:txEl>
                                              <p:pRg st="7" end="7"/>
                                            </p:txEl>
                                          </p:spTgt>
                                        </p:tgtEl>
                                        <p:attrNameLst>
                                          <p:attrName>ppt_w</p:attrName>
                                        </p:attrNameLst>
                                      </p:cBhvr>
                                      <p:tavLst>
                                        <p:tav tm="0">
                                          <p:val>
                                            <p:fltVal val="0"/>
                                          </p:val>
                                        </p:tav>
                                        <p:tav tm="100000">
                                          <p:val>
                                            <p:strVal val="#ppt_w"/>
                                          </p:val>
                                        </p:tav>
                                      </p:tavLst>
                                    </p:anim>
                                    <p:anim calcmode="lin" valueType="num">
                                      <p:cBhvr>
                                        <p:cTn id="36" dur="500" fill="hold"/>
                                        <p:tgtEl>
                                          <p:spTgt spid="9">
                                            <p:txEl>
                                              <p:pRg st="7" end="7"/>
                                            </p:txEl>
                                          </p:spTgt>
                                        </p:tgtEl>
                                        <p:attrNameLst>
                                          <p:attrName>ppt_h</p:attrName>
                                        </p:attrNameLst>
                                      </p:cBhvr>
                                      <p:tavLst>
                                        <p:tav tm="0">
                                          <p:val>
                                            <p:fltVal val="0"/>
                                          </p:val>
                                        </p:tav>
                                        <p:tav tm="100000">
                                          <p:val>
                                            <p:strVal val="#ppt_h"/>
                                          </p:val>
                                        </p:tav>
                                      </p:tavLst>
                                    </p:anim>
                                    <p:animEffect transition="in" filter="fade">
                                      <p:cBhvr>
                                        <p:cTn id="37" dur="500"/>
                                        <p:tgtEl>
                                          <p:spTgt spid="9">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 calcmode="lin" valueType="num">
                                      <p:cBhvr>
                                        <p:cTn id="42" dur="500" fill="hold"/>
                                        <p:tgtEl>
                                          <p:spTgt spid="9">
                                            <p:txEl>
                                              <p:pRg st="8" end="8"/>
                                            </p:txEl>
                                          </p:spTgt>
                                        </p:tgtEl>
                                        <p:attrNameLst>
                                          <p:attrName>ppt_w</p:attrName>
                                        </p:attrNameLst>
                                      </p:cBhvr>
                                      <p:tavLst>
                                        <p:tav tm="0">
                                          <p:val>
                                            <p:fltVal val="0"/>
                                          </p:val>
                                        </p:tav>
                                        <p:tav tm="100000">
                                          <p:val>
                                            <p:strVal val="#ppt_w"/>
                                          </p:val>
                                        </p:tav>
                                      </p:tavLst>
                                    </p:anim>
                                    <p:anim calcmode="lin" valueType="num">
                                      <p:cBhvr>
                                        <p:cTn id="43" dur="500" fill="hold"/>
                                        <p:tgtEl>
                                          <p:spTgt spid="9">
                                            <p:txEl>
                                              <p:pRg st="8" end="8"/>
                                            </p:txEl>
                                          </p:spTgt>
                                        </p:tgtEl>
                                        <p:attrNameLst>
                                          <p:attrName>ppt_h</p:attrName>
                                        </p:attrNameLst>
                                      </p:cBhvr>
                                      <p:tavLst>
                                        <p:tav tm="0">
                                          <p:val>
                                            <p:fltVal val="0"/>
                                          </p:val>
                                        </p:tav>
                                        <p:tav tm="100000">
                                          <p:val>
                                            <p:strVal val="#ppt_h"/>
                                          </p:val>
                                        </p:tav>
                                      </p:tavLst>
                                    </p:anim>
                                    <p:animEffect transition="in" filter="fade">
                                      <p:cBhvr>
                                        <p:cTn id="44" dur="500"/>
                                        <p:tgtEl>
                                          <p:spTgt spid="9">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9">
                                            <p:txEl>
                                              <p:pRg st="9" end="9"/>
                                            </p:txEl>
                                          </p:spTgt>
                                        </p:tgtEl>
                                        <p:attrNameLst>
                                          <p:attrName>style.visibility</p:attrName>
                                        </p:attrNameLst>
                                      </p:cBhvr>
                                      <p:to>
                                        <p:strVal val="visible"/>
                                      </p:to>
                                    </p:set>
                                    <p:anim calcmode="lin" valueType="num">
                                      <p:cBhvr>
                                        <p:cTn id="49" dur="500" fill="hold"/>
                                        <p:tgtEl>
                                          <p:spTgt spid="9">
                                            <p:txEl>
                                              <p:pRg st="9" end="9"/>
                                            </p:txEl>
                                          </p:spTgt>
                                        </p:tgtEl>
                                        <p:attrNameLst>
                                          <p:attrName>ppt_w</p:attrName>
                                        </p:attrNameLst>
                                      </p:cBhvr>
                                      <p:tavLst>
                                        <p:tav tm="0">
                                          <p:val>
                                            <p:fltVal val="0"/>
                                          </p:val>
                                        </p:tav>
                                        <p:tav tm="100000">
                                          <p:val>
                                            <p:strVal val="#ppt_w"/>
                                          </p:val>
                                        </p:tav>
                                      </p:tavLst>
                                    </p:anim>
                                    <p:anim calcmode="lin" valueType="num">
                                      <p:cBhvr>
                                        <p:cTn id="50" dur="500" fill="hold"/>
                                        <p:tgtEl>
                                          <p:spTgt spid="9">
                                            <p:txEl>
                                              <p:pRg st="9" end="9"/>
                                            </p:txEl>
                                          </p:spTgt>
                                        </p:tgtEl>
                                        <p:attrNameLst>
                                          <p:attrName>ppt_h</p:attrName>
                                        </p:attrNameLst>
                                      </p:cBhvr>
                                      <p:tavLst>
                                        <p:tav tm="0">
                                          <p:val>
                                            <p:fltVal val="0"/>
                                          </p:val>
                                        </p:tav>
                                        <p:tav tm="100000">
                                          <p:val>
                                            <p:strVal val="#ppt_h"/>
                                          </p:val>
                                        </p:tav>
                                      </p:tavLst>
                                    </p:anim>
                                    <p:animEffect transition="in" filter="fade">
                                      <p:cBhvr>
                                        <p:cTn id="51" dur="500"/>
                                        <p:tgtEl>
                                          <p:spTgt spid="9">
                                            <p:txEl>
                                              <p:pRg st="9" end="9"/>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9">
                                            <p:txEl>
                                              <p:pRg st="10" end="10"/>
                                            </p:txEl>
                                          </p:spTgt>
                                        </p:tgtEl>
                                        <p:attrNameLst>
                                          <p:attrName>style.visibility</p:attrName>
                                        </p:attrNameLst>
                                      </p:cBhvr>
                                      <p:to>
                                        <p:strVal val="visible"/>
                                      </p:to>
                                    </p:set>
                                    <p:anim calcmode="lin" valueType="num">
                                      <p:cBhvr>
                                        <p:cTn id="56" dur="500" fill="hold"/>
                                        <p:tgtEl>
                                          <p:spTgt spid="9">
                                            <p:txEl>
                                              <p:pRg st="10" end="10"/>
                                            </p:txEl>
                                          </p:spTgt>
                                        </p:tgtEl>
                                        <p:attrNameLst>
                                          <p:attrName>ppt_w</p:attrName>
                                        </p:attrNameLst>
                                      </p:cBhvr>
                                      <p:tavLst>
                                        <p:tav tm="0">
                                          <p:val>
                                            <p:fltVal val="0"/>
                                          </p:val>
                                        </p:tav>
                                        <p:tav tm="100000">
                                          <p:val>
                                            <p:strVal val="#ppt_w"/>
                                          </p:val>
                                        </p:tav>
                                      </p:tavLst>
                                    </p:anim>
                                    <p:anim calcmode="lin" valueType="num">
                                      <p:cBhvr>
                                        <p:cTn id="57" dur="500" fill="hold"/>
                                        <p:tgtEl>
                                          <p:spTgt spid="9">
                                            <p:txEl>
                                              <p:pRg st="10" end="10"/>
                                            </p:txEl>
                                          </p:spTgt>
                                        </p:tgtEl>
                                        <p:attrNameLst>
                                          <p:attrName>ppt_h</p:attrName>
                                        </p:attrNameLst>
                                      </p:cBhvr>
                                      <p:tavLst>
                                        <p:tav tm="0">
                                          <p:val>
                                            <p:fltVal val="0"/>
                                          </p:val>
                                        </p:tav>
                                        <p:tav tm="100000">
                                          <p:val>
                                            <p:strVal val="#ppt_h"/>
                                          </p:val>
                                        </p:tav>
                                      </p:tavLst>
                                    </p:anim>
                                    <p:animEffect transition="in" filter="fade">
                                      <p:cBhvr>
                                        <p:cTn id="58" dur="500"/>
                                        <p:tgtEl>
                                          <p:spTgt spid="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pic>
        <p:nvPicPr>
          <p:cNvPr id="2050" name="Picture 2" descr="http://4.bp.blogspot.com/_pbr34vPMUpw/S-Uzh3Lx0cI/AAAAAAAAAqw/a5FgkSPIFOI/s1600/voddie-baucham-small-photo.jpg"/>
          <p:cNvPicPr>
            <a:picLocks noChangeAspect="1" noChangeArrowheads="1"/>
          </p:cNvPicPr>
          <p:nvPr/>
        </p:nvPicPr>
        <p:blipFill>
          <a:blip r:embed="rId3" cstate="print"/>
          <a:srcRect/>
          <a:stretch>
            <a:fillRect/>
          </a:stretch>
        </p:blipFill>
        <p:spPr bwMode="auto">
          <a:xfrm>
            <a:off x="4572000" y="0"/>
            <a:ext cx="4572000" cy="6858000"/>
          </a:xfrm>
          <a:prstGeom prst="rect">
            <a:avLst/>
          </a:prstGeom>
          <a:noFill/>
        </p:spPr>
      </p:pic>
      <p:sp>
        <p:nvSpPr>
          <p:cNvPr id="3" name="Rectangle 2"/>
          <p:cNvSpPr/>
          <p:nvPr/>
        </p:nvSpPr>
        <p:spPr>
          <a:xfrm>
            <a:off x="0" y="0"/>
            <a:ext cx="5105400" cy="6858000"/>
          </a:xfrm>
          <a:prstGeom prst="rect">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6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Recommended:</a:t>
            </a:r>
          </a:p>
          <a:p>
            <a:pPr algn="ctr"/>
            <a:endParaRPr lang="en-US" sz="36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endParaRPr>
          </a:p>
          <a:p>
            <a:pPr algn="ctr"/>
            <a:r>
              <a:rPr lang="en-US" sz="54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VODDIE </a:t>
            </a:r>
          </a:p>
          <a:p>
            <a:pPr algn="ctr"/>
            <a:r>
              <a:rPr lang="en-US" sz="54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BAUCHAM</a:t>
            </a:r>
          </a:p>
          <a:p>
            <a:pPr algn="ctr"/>
            <a:endParaRPr lang="en-US" sz="54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endParaRPr>
          </a:p>
          <a:p>
            <a:pPr algn="ctr"/>
            <a:r>
              <a:rPr lang="en-US" sz="54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“Biblical </a:t>
            </a:r>
          </a:p>
          <a:p>
            <a:pPr algn="ctr"/>
            <a:r>
              <a:rPr lang="en-US" sz="54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rPr>
              <a:t>Manhood”</a:t>
            </a:r>
          </a:p>
          <a:p>
            <a:pPr algn="ctr"/>
            <a:endParaRPr lang="en-US" sz="36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endParaRPr>
          </a:p>
          <a:p>
            <a:pPr algn="ctr"/>
            <a:r>
              <a:rPr lang="en-US" dirty="0" smtClean="0">
                <a:hlinkClick r:id="rId4"/>
              </a:rPr>
              <a:t>https://www.youtube.com/watch?v=TkavVrx77Zw</a:t>
            </a:r>
            <a:endParaRPr lang="en-US" dirty="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0"/>
            <a:ext cx="8686800" cy="685800"/>
          </a:xfrm>
          <a:solidFill>
            <a:srgbClr val="A40000"/>
          </a:solidFill>
        </p:spPr>
        <p:style>
          <a:lnRef idx="0">
            <a:schemeClr val="accent2"/>
          </a:lnRef>
          <a:fillRef idx="3">
            <a:schemeClr val="accent2"/>
          </a:fillRef>
          <a:effectRef idx="3">
            <a:schemeClr val="accent2"/>
          </a:effectRef>
          <a:fontRef idx="minor">
            <a:schemeClr val="lt1"/>
          </a:fontRef>
        </p:style>
        <p:txBody>
          <a:bodyPr>
            <a:noAutofit/>
          </a:bodyPr>
          <a:lstStyle/>
          <a:p>
            <a:r>
              <a:rPr lang="en-US" dirty="0" smtClean="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rPr>
              <a:t>TITUS 1:5-9</a:t>
            </a:r>
            <a:endParaRPr lang="en-US" dirty="0">
              <a:ln w="18415" cmpd="sng">
                <a:solidFill>
                  <a:schemeClr val="tx1"/>
                </a:solidFill>
                <a:prstDash val="solid"/>
              </a:ln>
              <a:solidFill>
                <a:srgbClr val="FFFFFF"/>
              </a:solidFill>
              <a:effectLst>
                <a:outerShdw blurRad="63500" dir="3600000" algn="tl" rotWithShape="0">
                  <a:srgbClr val="000000">
                    <a:alpha val="70000"/>
                  </a:srgbClr>
                </a:outerShdw>
              </a:effectLst>
              <a:latin typeface="Arial Black" pitchFamily="34" charset="0"/>
              <a:cs typeface="Arial" pitchFamily="34" charset="0"/>
            </a:endParaRPr>
          </a:p>
        </p:txBody>
      </p:sp>
      <p:sp>
        <p:nvSpPr>
          <p:cNvPr id="4" name="Rectangle 3"/>
          <p:cNvSpPr/>
          <p:nvPr/>
        </p:nvSpPr>
        <p:spPr>
          <a:xfrm>
            <a:off x="228600" y="152400"/>
            <a:ext cx="8686800" cy="5867400"/>
          </a:xfrm>
          <a:prstGeom prst="rect">
            <a:avLst/>
          </a:prstGeom>
          <a:solidFill>
            <a:srgbClr val="A40000"/>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2800" i="1" dirty="0" smtClean="0">
                <a:solidFill>
                  <a:schemeClr val="bg1"/>
                </a:solidFill>
                <a:latin typeface="Arial Narrow" pitchFamily="34" charset="0"/>
              </a:rPr>
              <a:t> ”</a:t>
            </a:r>
            <a:r>
              <a:rPr lang="en-US" sz="2800" i="1" baseline="30000" dirty="0" smtClean="0">
                <a:solidFill>
                  <a:schemeClr val="bg1"/>
                </a:solidFill>
                <a:latin typeface="Arial Narrow" pitchFamily="34" charset="0"/>
              </a:rPr>
              <a:t>5</a:t>
            </a:r>
            <a:r>
              <a:rPr lang="en-US" sz="2800" i="1" dirty="0" smtClean="0">
                <a:solidFill>
                  <a:schemeClr val="bg1"/>
                </a:solidFill>
                <a:latin typeface="Arial Narrow" pitchFamily="34" charset="0"/>
              </a:rPr>
              <a:t>For this reason I left you in Crete, that you would set in order what remains and appoint elders in every city as I directed you, </a:t>
            </a:r>
            <a:r>
              <a:rPr lang="en-US" sz="2800" i="1" baseline="30000" dirty="0" smtClean="0">
                <a:solidFill>
                  <a:schemeClr val="bg1"/>
                </a:solidFill>
                <a:latin typeface="Arial Narrow" pitchFamily="34" charset="0"/>
              </a:rPr>
              <a:t>6</a:t>
            </a:r>
            <a:r>
              <a:rPr lang="en-US" sz="2800" i="1" dirty="0" smtClean="0">
                <a:solidFill>
                  <a:schemeClr val="bg1"/>
                </a:solidFill>
                <a:latin typeface="Arial Narrow" pitchFamily="34" charset="0"/>
              </a:rPr>
              <a:t> namely, if any man is above reproach, the husband of one wife, having children who believe, not accused of dissipation or rebellion. </a:t>
            </a:r>
            <a:r>
              <a:rPr lang="en-US" sz="2800" i="1" baseline="30000" dirty="0" smtClean="0">
                <a:solidFill>
                  <a:schemeClr val="bg1"/>
                </a:solidFill>
                <a:latin typeface="Arial Narrow" pitchFamily="34" charset="0"/>
              </a:rPr>
              <a:t>7</a:t>
            </a:r>
            <a:r>
              <a:rPr lang="en-US" sz="2800" i="1" dirty="0" smtClean="0">
                <a:solidFill>
                  <a:schemeClr val="bg1"/>
                </a:solidFill>
                <a:latin typeface="Arial Narrow" pitchFamily="34" charset="0"/>
              </a:rPr>
              <a:t> For the overseer must be above reproach as God’s steward, not self-willed, not quick-tempered, not addicted to wine, not pugnacious, not fond of sordid gain, </a:t>
            </a:r>
            <a:r>
              <a:rPr lang="en-US" sz="2800" i="1" baseline="30000" dirty="0" smtClean="0">
                <a:solidFill>
                  <a:schemeClr val="bg1"/>
                </a:solidFill>
                <a:latin typeface="Arial Narrow" pitchFamily="34" charset="0"/>
              </a:rPr>
              <a:t>8</a:t>
            </a:r>
            <a:r>
              <a:rPr lang="en-US" sz="2800" i="1" dirty="0" smtClean="0">
                <a:solidFill>
                  <a:schemeClr val="bg1"/>
                </a:solidFill>
                <a:latin typeface="Arial Narrow" pitchFamily="34" charset="0"/>
              </a:rPr>
              <a:t> but hospitable, loving what is good, sensible, just, devout, self-controlled, </a:t>
            </a:r>
            <a:r>
              <a:rPr lang="en-US" sz="2800" i="1" baseline="30000" dirty="0" smtClean="0">
                <a:solidFill>
                  <a:schemeClr val="bg1"/>
                </a:solidFill>
                <a:latin typeface="Arial Narrow" pitchFamily="34" charset="0"/>
              </a:rPr>
              <a:t>9</a:t>
            </a:r>
            <a:r>
              <a:rPr lang="en-US" sz="2800" i="1" dirty="0" smtClean="0">
                <a:solidFill>
                  <a:schemeClr val="bg1"/>
                </a:solidFill>
                <a:latin typeface="Arial Narrow" pitchFamily="34" charset="0"/>
              </a:rPr>
              <a:t> holding fast the faithful word which is in accordance with the teaching, so that he will be able both to exhort in sound doctrine and to refute those who contradict.”</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TEMPERATE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3:2) </a:t>
            </a:r>
            <a:b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avoid addictions and excessive habits”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5" name="Rectangle 4"/>
          <p:cNvSpPr/>
          <p:nvPr/>
        </p:nvSpPr>
        <p:spPr>
          <a:xfrm>
            <a:off x="4648200" y="228600"/>
            <a:ext cx="4267200" cy="5410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picture</a:t>
            </a:r>
            <a:endParaRPr lang="en-US" dirty="0"/>
          </a:p>
        </p:txBody>
      </p:sp>
      <p:pic>
        <p:nvPicPr>
          <p:cNvPr id="7" name="Picture 6" descr="16-the-greatest-celebrity-caricatures.jpg"/>
          <p:cNvPicPr>
            <a:picLocks noChangeAspect="1"/>
          </p:cNvPicPr>
          <p:nvPr/>
        </p:nvPicPr>
        <p:blipFill>
          <a:blip r:embed="rId3" cstate="print"/>
          <a:stretch>
            <a:fillRect/>
          </a:stretch>
        </p:blipFill>
        <p:spPr>
          <a:xfrm>
            <a:off x="4648200" y="228600"/>
            <a:ext cx="4286249" cy="5410200"/>
          </a:xfrm>
          <a:prstGeom prst="rect">
            <a:avLst/>
          </a:prstGeom>
          <a:ln>
            <a:noFill/>
          </a:ln>
          <a:effectLst>
            <a:softEdge rad="112500"/>
          </a:effectLst>
        </p:spPr>
      </p:pic>
      <p:sp>
        <p:nvSpPr>
          <p:cNvPr id="10" name="Rectangle 9"/>
          <p:cNvSpPr/>
          <p:nvPr/>
        </p:nvSpPr>
        <p:spPr>
          <a:xfrm>
            <a:off x="228600" y="304800"/>
            <a:ext cx="4267200" cy="5410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225425" indent="-225425">
              <a:buFont typeface="Arial" charset="0"/>
              <a:buChar char="•"/>
            </a:pPr>
            <a:r>
              <a:rPr lang="en-US" sz="3200" b="1" i="1" dirty="0" err="1" smtClean="0">
                <a:solidFill>
                  <a:schemeClr val="accent4">
                    <a:lumMod val="50000"/>
                  </a:schemeClr>
                </a:solidFill>
                <a:latin typeface="Arial Narrow" pitchFamily="34" charset="0"/>
              </a:rPr>
              <a:t>nephalios</a:t>
            </a:r>
            <a:r>
              <a:rPr lang="en-US" sz="3200" b="1" i="1" dirty="0" smtClean="0">
                <a:solidFill>
                  <a:schemeClr val="accent4">
                    <a:lumMod val="50000"/>
                  </a:schemeClr>
                </a:solidFill>
                <a:latin typeface="Arial Narrow" pitchFamily="34" charset="0"/>
              </a:rPr>
              <a:t>: </a:t>
            </a:r>
            <a:r>
              <a:rPr lang="en-US" sz="3200" dirty="0" smtClean="0">
                <a:solidFill>
                  <a:schemeClr val="accent4">
                    <a:lumMod val="50000"/>
                  </a:schemeClr>
                </a:solidFill>
                <a:latin typeface="Arial Narrow" pitchFamily="34" charset="0"/>
              </a:rPr>
              <a:t>abstaining from the </a:t>
            </a:r>
            <a:r>
              <a:rPr lang="en-US" sz="3200" b="1" dirty="0" smtClean="0">
                <a:solidFill>
                  <a:schemeClr val="accent4">
                    <a:lumMod val="50000"/>
                  </a:schemeClr>
                </a:solidFill>
                <a:latin typeface="Arial Narrow" pitchFamily="34" charset="0"/>
              </a:rPr>
              <a:t>abuse</a:t>
            </a:r>
            <a:r>
              <a:rPr lang="en-US" sz="3200" dirty="0" smtClean="0">
                <a:solidFill>
                  <a:schemeClr val="accent4">
                    <a:lumMod val="50000"/>
                  </a:schemeClr>
                </a:solidFill>
                <a:latin typeface="Arial Narrow" pitchFamily="34" charset="0"/>
              </a:rPr>
              <a:t> of wine </a:t>
            </a:r>
            <a:r>
              <a:rPr lang="en-US" sz="3200" i="1" dirty="0" smtClean="0">
                <a:solidFill>
                  <a:schemeClr val="accent4">
                    <a:lumMod val="50000"/>
                  </a:schemeClr>
                </a:solidFill>
                <a:latin typeface="Arial Narrow" pitchFamily="34" charset="0"/>
              </a:rPr>
              <a:t>(or other addictions)</a:t>
            </a:r>
          </a:p>
          <a:p>
            <a:pPr marL="225425" indent="-225425">
              <a:buFont typeface="Arial" charset="0"/>
              <a:buChar char="•"/>
            </a:pPr>
            <a:endParaRPr lang="en-US" sz="3200" b="1" i="1" dirty="0" smtClean="0">
              <a:solidFill>
                <a:schemeClr val="accent4">
                  <a:lumMod val="50000"/>
                </a:schemeClr>
              </a:solidFill>
              <a:latin typeface="Arial Narrow" pitchFamily="34" charset="0"/>
            </a:endParaRPr>
          </a:p>
          <a:p>
            <a:pPr marL="225425" indent="-225425">
              <a:buFont typeface="Arial" charset="0"/>
              <a:buChar char="•"/>
            </a:pPr>
            <a:r>
              <a:rPr lang="en-US" sz="3200" b="1" dirty="0" smtClean="0">
                <a:solidFill>
                  <a:schemeClr val="accent4">
                    <a:lumMod val="50000"/>
                  </a:schemeClr>
                </a:solidFill>
                <a:latin typeface="Arial Narrow" pitchFamily="34" charset="0"/>
              </a:rPr>
              <a:t>What habits should you personally break?</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228600" y="152400"/>
            <a:ext cx="8763000" cy="2133600"/>
          </a:xfrm>
          <a:prstGeom prst="rect">
            <a:avLst/>
          </a:prstGeom>
          <a:ln/>
        </p:spPr>
        <p:style>
          <a:lnRef idx="2">
            <a:schemeClr val="dk1"/>
          </a:lnRef>
          <a:fillRef idx="1">
            <a:schemeClr val="lt1"/>
          </a:fillRef>
          <a:effectRef idx="0">
            <a:schemeClr val="dk1"/>
          </a:effectRef>
          <a:fontRef idx="minor">
            <a:schemeClr val="dk1"/>
          </a:fontRef>
        </p:style>
        <p:txBody>
          <a:bodyPr rtlCol="0" anchor="t"/>
          <a:lstStyle/>
          <a:p>
            <a:pPr marL="465138" indent="-465138">
              <a:buFont typeface="Wingdings" pitchFamily="2" charset="2"/>
              <a:buChar char="q"/>
            </a:pPr>
            <a:r>
              <a:rPr lang="en-US" sz="3200" dirty="0" smtClean="0">
                <a:solidFill>
                  <a:schemeClr val="tx1"/>
                </a:solidFill>
                <a:latin typeface="Arial Narrow" pitchFamily="34" charset="0"/>
              </a:rPr>
              <a:t>Some were told to abstain from </a:t>
            </a:r>
            <a:r>
              <a:rPr lang="en-US" sz="3200" b="1" dirty="0" smtClean="0">
                <a:solidFill>
                  <a:schemeClr val="tx1"/>
                </a:solidFill>
                <a:latin typeface="Arial Narrow" pitchFamily="34" charset="0"/>
              </a:rPr>
              <a:t>ALL</a:t>
            </a:r>
            <a:r>
              <a:rPr lang="en-US" sz="3200" dirty="0" smtClean="0">
                <a:solidFill>
                  <a:schemeClr val="tx1"/>
                </a:solidFill>
                <a:latin typeface="Arial Narrow" pitchFamily="34" charset="0"/>
              </a:rPr>
              <a:t> use of wine</a:t>
            </a:r>
            <a:endParaRPr lang="en-US" sz="3200" i="1" dirty="0" smtClean="0">
              <a:solidFill>
                <a:schemeClr val="tx1"/>
              </a:solidFill>
              <a:latin typeface="Arial Narrow" pitchFamily="34" charset="0"/>
            </a:endParaRPr>
          </a:p>
          <a:p>
            <a:pPr marL="922338" lvl="1" indent="-465138">
              <a:buFont typeface="Wingdings" pitchFamily="2" charset="2"/>
              <a:buChar char="Ø"/>
            </a:pPr>
            <a:r>
              <a:rPr lang="en-US" sz="3200" b="1" dirty="0" smtClean="0">
                <a:solidFill>
                  <a:schemeClr val="tx1"/>
                </a:solidFill>
                <a:latin typeface="Arial Narrow" pitchFamily="34" charset="0"/>
              </a:rPr>
              <a:t>Leviticus 10:9  </a:t>
            </a:r>
            <a:r>
              <a:rPr lang="en-US" sz="3200" dirty="0" smtClean="0">
                <a:solidFill>
                  <a:schemeClr val="tx1"/>
                </a:solidFill>
                <a:latin typeface="Arial Narrow" pitchFamily="34" charset="0"/>
              </a:rPr>
              <a:t>(To priests while performing duties)</a:t>
            </a:r>
          </a:p>
          <a:p>
            <a:pPr marL="922338" lvl="1" indent="-465138">
              <a:buFont typeface="Wingdings" pitchFamily="2" charset="2"/>
              <a:buChar char="Ø"/>
            </a:pPr>
            <a:r>
              <a:rPr lang="en-US" sz="3200" b="1" dirty="0" smtClean="0">
                <a:solidFill>
                  <a:schemeClr val="tx1"/>
                </a:solidFill>
                <a:latin typeface="Arial Narrow" pitchFamily="34" charset="0"/>
              </a:rPr>
              <a:t>Numbers 6:3    </a:t>
            </a:r>
            <a:r>
              <a:rPr lang="en-US" sz="3200" dirty="0" smtClean="0">
                <a:solidFill>
                  <a:schemeClr val="tx1"/>
                </a:solidFill>
                <a:latin typeface="Arial Narrow" pitchFamily="34" charset="0"/>
              </a:rPr>
              <a:t>(To those taking Nazarite vows)</a:t>
            </a:r>
          </a:p>
          <a:p>
            <a:pPr marL="922338" lvl="1" indent="-465138">
              <a:buFont typeface="Wingdings" pitchFamily="2" charset="2"/>
              <a:buChar char="Ø"/>
            </a:pPr>
            <a:r>
              <a:rPr lang="en-US" sz="3200" b="1" dirty="0" smtClean="0">
                <a:solidFill>
                  <a:schemeClr val="tx1"/>
                </a:solidFill>
                <a:latin typeface="Arial Narrow" pitchFamily="34" charset="0"/>
              </a:rPr>
              <a:t>Proverbs 31:4  </a:t>
            </a:r>
            <a:r>
              <a:rPr lang="en-US" sz="3200" dirty="0" smtClean="0">
                <a:solidFill>
                  <a:schemeClr val="tx1"/>
                </a:solidFill>
                <a:latin typeface="Arial Narrow" pitchFamily="34" charset="0"/>
              </a:rPr>
              <a:t>(To kings and other rulers)</a:t>
            </a:r>
          </a:p>
        </p:txBody>
      </p:sp>
      <p:sp>
        <p:nvSpPr>
          <p:cNvPr id="3" name="Rectangle 2"/>
          <p:cNvSpPr/>
          <p:nvPr/>
        </p:nvSpPr>
        <p:spPr>
          <a:xfrm>
            <a:off x="228600" y="2362200"/>
            <a:ext cx="8686800" cy="4343400"/>
          </a:xfrm>
          <a:prstGeom prst="rect">
            <a:avLst/>
          </a:prstGeom>
          <a:ln/>
        </p:spPr>
        <p:style>
          <a:lnRef idx="2">
            <a:schemeClr val="dk1"/>
          </a:lnRef>
          <a:fillRef idx="1">
            <a:schemeClr val="lt1"/>
          </a:fillRef>
          <a:effectRef idx="0">
            <a:schemeClr val="dk1"/>
          </a:effectRef>
          <a:fontRef idx="minor">
            <a:schemeClr val="dk1"/>
          </a:fontRef>
        </p:style>
        <p:txBody>
          <a:bodyPr rtlCol="0" anchor="t"/>
          <a:lstStyle/>
          <a:p>
            <a:pPr marL="465138" indent="-465138">
              <a:buFont typeface="Wingdings" pitchFamily="2" charset="2"/>
              <a:buChar char="q"/>
            </a:pPr>
            <a:r>
              <a:rPr lang="en-US" sz="3200" dirty="0" smtClean="0">
                <a:solidFill>
                  <a:schemeClr val="tx1"/>
                </a:solidFill>
                <a:latin typeface="Arial Narrow" pitchFamily="34" charset="0"/>
              </a:rPr>
              <a:t>Does the Bible say Christians can’t drink?</a:t>
            </a:r>
          </a:p>
          <a:p>
            <a:pPr marL="465138" indent="-465138">
              <a:buFont typeface="Wingdings" pitchFamily="2" charset="2"/>
              <a:buChar char="q"/>
            </a:pPr>
            <a:r>
              <a:rPr lang="en-US" sz="3200" dirty="0" smtClean="0">
                <a:solidFill>
                  <a:schemeClr val="tx1"/>
                </a:solidFill>
                <a:latin typeface="Arial Narrow" pitchFamily="34" charset="0"/>
              </a:rPr>
              <a:t>What restrictions </a:t>
            </a:r>
            <a:r>
              <a:rPr lang="en-US" sz="3200" u="sng" dirty="0" smtClean="0">
                <a:solidFill>
                  <a:schemeClr val="tx1"/>
                </a:solidFill>
                <a:latin typeface="Arial Narrow" pitchFamily="34" charset="0"/>
              </a:rPr>
              <a:t>does</a:t>
            </a:r>
            <a:r>
              <a:rPr lang="en-US" sz="3200" dirty="0" smtClean="0">
                <a:solidFill>
                  <a:schemeClr val="tx1"/>
                </a:solidFill>
                <a:latin typeface="Arial Narrow" pitchFamily="34" charset="0"/>
              </a:rPr>
              <a:t> the Bible put                                                 on alcohol?</a:t>
            </a:r>
          </a:p>
          <a:p>
            <a:pPr marL="465138" indent="-465138">
              <a:buFont typeface="Wingdings" pitchFamily="2" charset="2"/>
              <a:buChar char="q"/>
            </a:pPr>
            <a:r>
              <a:rPr lang="en-US" sz="3200" dirty="0" smtClean="0">
                <a:solidFill>
                  <a:schemeClr val="tx1"/>
                </a:solidFill>
                <a:latin typeface="Arial Narrow" pitchFamily="34" charset="0"/>
              </a:rPr>
              <a:t> Why must leaders avoid mind                                                   altering situations?</a:t>
            </a:r>
          </a:p>
          <a:p>
            <a:pPr marL="465138" indent="-465138">
              <a:buFont typeface="Wingdings" pitchFamily="2" charset="2"/>
              <a:buChar char="q"/>
            </a:pPr>
            <a:r>
              <a:rPr lang="en-US" sz="3200" dirty="0" smtClean="0">
                <a:solidFill>
                  <a:schemeClr val="tx1"/>
                </a:solidFill>
                <a:latin typeface="Arial Narrow" pitchFamily="34" charset="0"/>
              </a:rPr>
              <a:t> What are some other things                                             that would exclude us on the                                         basis of this word?</a:t>
            </a:r>
          </a:p>
          <a:p>
            <a:pPr marL="465138" indent="-465138"/>
            <a:endParaRPr lang="en-US" sz="3200" dirty="0" smtClean="0">
              <a:solidFill>
                <a:schemeClr val="accent4">
                  <a:lumMod val="50000"/>
                </a:schemeClr>
              </a:solidFill>
              <a:latin typeface="Arial Narrow" pitchFamily="34" charset="0"/>
            </a:endParaRPr>
          </a:p>
        </p:txBody>
      </p:sp>
      <p:pic>
        <p:nvPicPr>
          <p:cNvPr id="61444" name="Picture 4" descr="http://www.clipartbest.com/cliparts/xcg/86p/xcg86pocA.jpeg"/>
          <p:cNvPicPr>
            <a:picLocks noChangeAspect="1" noChangeArrowheads="1"/>
          </p:cNvPicPr>
          <p:nvPr/>
        </p:nvPicPr>
        <p:blipFill>
          <a:blip r:embed="rId2" cstate="print"/>
          <a:srcRect/>
          <a:stretch>
            <a:fillRect/>
          </a:stretch>
        </p:blipFill>
        <p:spPr bwMode="auto">
          <a:xfrm flipH="1">
            <a:off x="5870912" y="2895600"/>
            <a:ext cx="2781124" cy="3429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3">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152400" y="76200"/>
            <a:ext cx="8839200" cy="2667000"/>
          </a:xfrm>
          <a:prstGeom prst="rect">
            <a:avLst/>
          </a:prstGeom>
          <a:ln/>
        </p:spPr>
        <p:style>
          <a:lnRef idx="2">
            <a:schemeClr val="dk1"/>
          </a:lnRef>
          <a:fillRef idx="1">
            <a:schemeClr val="lt1"/>
          </a:fillRef>
          <a:effectRef idx="0">
            <a:schemeClr val="dk1"/>
          </a:effectRef>
          <a:fontRef idx="minor">
            <a:schemeClr val="dk1"/>
          </a:fontRef>
        </p:style>
        <p:txBody>
          <a:bodyPr rtlCol="0" anchor="t"/>
          <a:lstStyle/>
          <a:p>
            <a:pPr marL="465138" indent="-465138">
              <a:buFont typeface="Wingdings" pitchFamily="2" charset="2"/>
              <a:buChar char="q"/>
            </a:pPr>
            <a:r>
              <a:rPr lang="en-US" sz="3200" b="1" i="1" dirty="0" err="1" smtClean="0">
                <a:solidFill>
                  <a:schemeClr val="accent4">
                    <a:lumMod val="50000"/>
                  </a:schemeClr>
                </a:solidFill>
                <a:latin typeface="Arial Narrow" pitchFamily="34" charset="0"/>
              </a:rPr>
              <a:t>nephalios</a:t>
            </a:r>
            <a:r>
              <a:rPr lang="en-US" sz="3200" b="1" i="1" dirty="0" smtClean="0">
                <a:solidFill>
                  <a:schemeClr val="accent4">
                    <a:lumMod val="50000"/>
                  </a:schemeClr>
                </a:solidFill>
                <a:latin typeface="Arial Narrow" pitchFamily="34" charset="0"/>
              </a:rPr>
              <a:t>: </a:t>
            </a:r>
            <a:r>
              <a:rPr lang="en-US" sz="3200" dirty="0" smtClean="0">
                <a:solidFill>
                  <a:schemeClr val="tx1"/>
                </a:solidFill>
                <a:latin typeface="Arial Narrow" pitchFamily="34" charset="0"/>
              </a:rPr>
              <a:t>Used as a metaphor to mean </a:t>
            </a:r>
            <a:r>
              <a:rPr lang="en-US" sz="3200" i="1" u="sng" dirty="0" smtClean="0">
                <a:solidFill>
                  <a:schemeClr val="tx1"/>
                </a:solidFill>
                <a:latin typeface="Arial Narrow" pitchFamily="34" charset="0"/>
              </a:rPr>
              <a:t>“alert; watchful; clear minded; vigilant; exercising self-control” </a:t>
            </a:r>
          </a:p>
          <a:p>
            <a:pPr marL="465138" indent="-465138">
              <a:buFont typeface="Wingdings" pitchFamily="2" charset="2"/>
              <a:buChar char="q"/>
            </a:pPr>
            <a:r>
              <a:rPr lang="en-US" sz="3200" dirty="0" smtClean="0">
                <a:solidFill>
                  <a:schemeClr val="tx1"/>
                </a:solidFill>
                <a:latin typeface="Arial Narrow" pitchFamily="34" charset="0"/>
              </a:rPr>
              <a:t>If we are addicted to alcohol, drugs, or </a:t>
            </a:r>
            <a:r>
              <a:rPr lang="en-US" sz="3200" b="1" dirty="0" smtClean="0">
                <a:solidFill>
                  <a:schemeClr val="tx1"/>
                </a:solidFill>
                <a:latin typeface="Arial Narrow" pitchFamily="34" charset="0"/>
              </a:rPr>
              <a:t>any</a:t>
            </a:r>
            <a:r>
              <a:rPr lang="en-US" sz="3200" dirty="0" smtClean="0">
                <a:solidFill>
                  <a:schemeClr val="tx1"/>
                </a:solidFill>
                <a:latin typeface="Arial Narrow" pitchFamily="34" charset="0"/>
              </a:rPr>
              <a:t> other mind altering substance, we are unable to make clear thinking decisions regarding the church and ministry.</a:t>
            </a:r>
          </a:p>
        </p:txBody>
      </p:sp>
      <p:sp>
        <p:nvSpPr>
          <p:cNvPr id="3" name="Rectangle 2"/>
          <p:cNvSpPr/>
          <p:nvPr/>
        </p:nvSpPr>
        <p:spPr>
          <a:xfrm>
            <a:off x="152400" y="2895600"/>
            <a:ext cx="4876800" cy="3810000"/>
          </a:xfrm>
          <a:prstGeom prst="rect">
            <a:avLst/>
          </a:prstGeom>
          <a:ln/>
        </p:spPr>
        <p:style>
          <a:lnRef idx="2">
            <a:schemeClr val="dk1"/>
          </a:lnRef>
          <a:fillRef idx="1">
            <a:schemeClr val="lt1"/>
          </a:fillRef>
          <a:effectRef idx="0">
            <a:schemeClr val="dk1"/>
          </a:effectRef>
          <a:fontRef idx="minor">
            <a:schemeClr val="dk1"/>
          </a:fontRef>
        </p:style>
        <p:txBody>
          <a:bodyPr rtlCol="0" anchor="t"/>
          <a:lstStyle/>
          <a:p>
            <a:pPr marL="465138" indent="-465138">
              <a:lnSpc>
                <a:spcPct val="150000"/>
              </a:lnSpc>
              <a:buFont typeface="Wingdings" pitchFamily="2" charset="2"/>
              <a:buChar char="Ø"/>
            </a:pPr>
            <a:r>
              <a:rPr lang="en-US" sz="3200" b="1" dirty="0" smtClean="0">
                <a:solidFill>
                  <a:sysClr val="windowText" lastClr="000000"/>
                </a:solidFill>
                <a:latin typeface="Arial Narrow" pitchFamily="34" charset="0"/>
              </a:rPr>
              <a:t>1 Peter 4:7; 5:8</a:t>
            </a:r>
          </a:p>
          <a:p>
            <a:pPr marL="465138" indent="-465138">
              <a:lnSpc>
                <a:spcPct val="150000"/>
              </a:lnSpc>
              <a:buFont typeface="Wingdings" pitchFamily="2" charset="2"/>
              <a:buChar char="Ø"/>
            </a:pPr>
            <a:r>
              <a:rPr lang="en-US" sz="3200" b="1" dirty="0" smtClean="0">
                <a:solidFill>
                  <a:sysClr val="windowText" lastClr="000000"/>
                </a:solidFill>
                <a:latin typeface="Arial Narrow" pitchFamily="34" charset="0"/>
              </a:rPr>
              <a:t>Titus 2:2,4,6,12</a:t>
            </a:r>
          </a:p>
          <a:p>
            <a:pPr marL="465138" indent="-465138">
              <a:lnSpc>
                <a:spcPct val="150000"/>
              </a:lnSpc>
              <a:buFont typeface="Wingdings" pitchFamily="2" charset="2"/>
              <a:buChar char="Ø"/>
            </a:pPr>
            <a:r>
              <a:rPr lang="en-US" sz="3200" b="1" dirty="0" smtClean="0">
                <a:solidFill>
                  <a:sysClr val="windowText" lastClr="000000"/>
                </a:solidFill>
                <a:latin typeface="Arial Narrow" pitchFamily="34" charset="0"/>
              </a:rPr>
              <a:t>2 Peter 1:5-9</a:t>
            </a:r>
          </a:p>
          <a:p>
            <a:pPr marL="465138" indent="-465138">
              <a:lnSpc>
                <a:spcPct val="150000"/>
              </a:lnSpc>
              <a:buFont typeface="Wingdings" pitchFamily="2" charset="2"/>
              <a:buChar char="Ø"/>
            </a:pPr>
            <a:r>
              <a:rPr lang="en-US" sz="3200" b="1" dirty="0" smtClean="0">
                <a:solidFill>
                  <a:sysClr val="windowText" lastClr="000000"/>
                </a:solidFill>
                <a:latin typeface="Arial Narrow" pitchFamily="34" charset="0"/>
              </a:rPr>
              <a:t>Proverbs 23:21</a:t>
            </a:r>
          </a:p>
          <a:p>
            <a:pPr marL="465138" indent="-465138">
              <a:lnSpc>
                <a:spcPct val="150000"/>
              </a:lnSpc>
              <a:buFont typeface="Wingdings" pitchFamily="2" charset="2"/>
              <a:buChar char="Ø"/>
            </a:pPr>
            <a:r>
              <a:rPr lang="en-US" sz="3200" b="1" dirty="0" smtClean="0">
                <a:solidFill>
                  <a:sysClr val="windowText" lastClr="000000"/>
                </a:solidFill>
                <a:latin typeface="Arial Narrow" pitchFamily="34" charset="0"/>
              </a:rPr>
              <a:t>Eph. 5:18	</a:t>
            </a:r>
          </a:p>
        </p:txBody>
      </p:sp>
      <p:pic>
        <p:nvPicPr>
          <p:cNvPr id="1026" name="Picture 2" descr="https://c2.staticflickr.com/4/3213/2861007178_9bc81c66ce.jpg"/>
          <p:cNvPicPr>
            <a:picLocks noChangeAspect="1" noChangeArrowheads="1"/>
          </p:cNvPicPr>
          <p:nvPr/>
        </p:nvPicPr>
        <p:blipFill>
          <a:blip r:embed="rId2" cstate="print"/>
          <a:srcRect/>
          <a:stretch>
            <a:fillRect/>
          </a:stretch>
        </p:blipFill>
        <p:spPr bwMode="auto">
          <a:xfrm>
            <a:off x="5257800" y="2887218"/>
            <a:ext cx="3695700" cy="37326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PRUDENT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3:2)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set and keep wise priorities”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5" name="Rectangle 4"/>
          <p:cNvSpPr/>
          <p:nvPr/>
        </p:nvSpPr>
        <p:spPr>
          <a:xfrm>
            <a:off x="4648200" y="228600"/>
            <a:ext cx="4267200" cy="5410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picture</a:t>
            </a:r>
            <a:endParaRPr lang="en-US" dirty="0"/>
          </a:p>
        </p:txBody>
      </p:sp>
      <p:pic>
        <p:nvPicPr>
          <p:cNvPr id="8" name="Picture 7" descr="leal_j_einstein.jpg"/>
          <p:cNvPicPr>
            <a:picLocks noChangeAspect="1"/>
          </p:cNvPicPr>
          <p:nvPr/>
        </p:nvPicPr>
        <p:blipFill>
          <a:blip r:embed="rId3" cstate="print"/>
          <a:stretch>
            <a:fillRect/>
          </a:stretch>
        </p:blipFill>
        <p:spPr>
          <a:xfrm>
            <a:off x="4648200" y="228600"/>
            <a:ext cx="4267200" cy="5410200"/>
          </a:xfrm>
          <a:prstGeom prst="rect">
            <a:avLst/>
          </a:prstGeom>
          <a:ln>
            <a:noFill/>
          </a:ln>
          <a:effectLst>
            <a:softEdge rad="112500"/>
          </a:effectLst>
        </p:spPr>
      </p:pic>
      <p:sp>
        <p:nvSpPr>
          <p:cNvPr id="10" name="Rectangle 9"/>
          <p:cNvSpPr/>
          <p:nvPr/>
        </p:nvSpPr>
        <p:spPr>
          <a:xfrm>
            <a:off x="228600" y="228600"/>
            <a:ext cx="4267200" cy="5334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236538" indent="-236538">
              <a:buFont typeface="Arial" charset="0"/>
              <a:buChar char="•"/>
            </a:pPr>
            <a:r>
              <a:rPr lang="en-US" sz="3200" b="1" i="1" dirty="0" err="1" smtClean="0">
                <a:solidFill>
                  <a:schemeClr val="accent4">
                    <a:lumMod val="50000"/>
                  </a:schemeClr>
                </a:solidFill>
                <a:latin typeface="Arial Narrow" pitchFamily="34" charset="0"/>
              </a:rPr>
              <a:t>sophron</a:t>
            </a:r>
            <a:r>
              <a:rPr lang="en-US" sz="3200" b="1" i="1" dirty="0" smtClean="0">
                <a:solidFill>
                  <a:schemeClr val="accent4">
                    <a:lumMod val="50000"/>
                  </a:schemeClr>
                </a:solidFill>
                <a:latin typeface="Arial Narrow" pitchFamily="34" charset="0"/>
              </a:rPr>
              <a:t>:                       </a:t>
            </a:r>
            <a:r>
              <a:rPr lang="en-US" sz="3200" i="1" dirty="0" smtClean="0">
                <a:solidFill>
                  <a:schemeClr val="accent4">
                    <a:lumMod val="50000"/>
                  </a:schemeClr>
                </a:solidFill>
                <a:latin typeface="Arial Narrow" pitchFamily="34" charset="0"/>
              </a:rPr>
              <a:t>well disciplined; able to correctly order his priorities; sound mind; sane; able to curb one’s desires and impulses; self-controlled</a:t>
            </a:r>
          </a:p>
          <a:p>
            <a:pPr marL="236538" indent="-236538">
              <a:buFont typeface="Arial" charset="0"/>
              <a:buChar char="•"/>
            </a:pPr>
            <a:endParaRPr lang="en-US" sz="1000" b="1" dirty="0" smtClean="0">
              <a:solidFill>
                <a:schemeClr val="accent4">
                  <a:lumMod val="50000"/>
                </a:schemeClr>
              </a:solidFill>
              <a:latin typeface="Arial Narrow" pitchFamily="34" charset="0"/>
            </a:endParaRPr>
          </a:p>
          <a:p>
            <a:pPr marL="236538" indent="-236538">
              <a:buFont typeface="Arial" charset="0"/>
              <a:buChar char="•"/>
            </a:pPr>
            <a:r>
              <a:rPr lang="en-US" sz="3200" b="1" dirty="0" smtClean="0">
                <a:solidFill>
                  <a:schemeClr val="accent4">
                    <a:lumMod val="50000"/>
                  </a:schemeClr>
                </a:solidFill>
                <a:latin typeface="Arial Narrow" pitchFamily="34" charset="0"/>
              </a:rPr>
              <a:t>Can you control your  	desires and 			temptations?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152400" y="76200"/>
            <a:ext cx="8839200" cy="1676400"/>
          </a:xfrm>
          <a:prstGeom prst="rect">
            <a:avLst/>
          </a:prstGeom>
          <a:ln/>
        </p:spPr>
        <p:style>
          <a:lnRef idx="2">
            <a:schemeClr val="dk1"/>
          </a:lnRef>
          <a:fillRef idx="1">
            <a:schemeClr val="lt1"/>
          </a:fillRef>
          <a:effectRef idx="0">
            <a:schemeClr val="dk1"/>
          </a:effectRef>
          <a:fontRef idx="minor">
            <a:schemeClr val="dk1"/>
          </a:fontRef>
        </p:style>
        <p:txBody>
          <a:bodyPr rtlCol="0" anchor="t"/>
          <a:lstStyle/>
          <a:p>
            <a:pPr marL="465138" indent="-465138">
              <a:buFont typeface="Wingdings" pitchFamily="2" charset="2"/>
              <a:buChar char="q"/>
            </a:pPr>
            <a:r>
              <a:rPr lang="en-US" sz="3200" dirty="0" smtClean="0">
                <a:solidFill>
                  <a:schemeClr val="tx1"/>
                </a:solidFill>
                <a:latin typeface="Arial Narrow" pitchFamily="34" charset="0"/>
              </a:rPr>
              <a:t>What are some examples of a leader having his priorities OUT OF BALANCE?</a:t>
            </a:r>
          </a:p>
          <a:p>
            <a:pPr marL="465138" indent="-465138">
              <a:buFont typeface="Wingdings" pitchFamily="2" charset="2"/>
              <a:buChar char="q"/>
            </a:pPr>
            <a:r>
              <a:rPr lang="en-US" sz="3200" dirty="0" smtClean="0">
                <a:solidFill>
                  <a:schemeClr val="tx1"/>
                </a:solidFill>
                <a:latin typeface="Arial Narrow" pitchFamily="34" charset="0"/>
              </a:rPr>
              <a:t>What area of life is easiest for YOU to lose balance?</a:t>
            </a:r>
          </a:p>
        </p:txBody>
      </p:sp>
      <p:sp>
        <p:nvSpPr>
          <p:cNvPr id="3" name="Rectangle 2"/>
          <p:cNvSpPr/>
          <p:nvPr/>
        </p:nvSpPr>
        <p:spPr>
          <a:xfrm>
            <a:off x="152400" y="1905000"/>
            <a:ext cx="4419600" cy="4648200"/>
          </a:xfrm>
          <a:prstGeom prst="rect">
            <a:avLst/>
          </a:prstGeom>
          <a:ln/>
        </p:spPr>
        <p:style>
          <a:lnRef idx="2">
            <a:schemeClr val="dk1"/>
          </a:lnRef>
          <a:fillRef idx="1">
            <a:schemeClr val="lt1"/>
          </a:fillRef>
          <a:effectRef idx="0">
            <a:schemeClr val="dk1"/>
          </a:effectRef>
          <a:fontRef idx="minor">
            <a:schemeClr val="dk1"/>
          </a:fontRef>
        </p:style>
        <p:txBody>
          <a:bodyPr rtlCol="0" anchor="t"/>
          <a:lstStyle/>
          <a:p>
            <a:pPr marL="465138" indent="-465138">
              <a:lnSpc>
                <a:spcPct val="150000"/>
              </a:lnSpc>
              <a:buFont typeface="Wingdings" pitchFamily="2" charset="2"/>
              <a:buChar char="Ø"/>
            </a:pPr>
            <a:r>
              <a:rPr lang="en-US" sz="3600" b="1" dirty="0" smtClean="0">
                <a:solidFill>
                  <a:schemeClr val="tx1"/>
                </a:solidFill>
                <a:latin typeface="Arial Narrow" pitchFamily="34" charset="0"/>
              </a:rPr>
              <a:t>1 Samuel 16:18</a:t>
            </a:r>
          </a:p>
          <a:p>
            <a:pPr marL="465138" indent="-465138">
              <a:lnSpc>
                <a:spcPct val="150000"/>
              </a:lnSpc>
              <a:buFont typeface="Wingdings" pitchFamily="2" charset="2"/>
              <a:buChar char="Ø"/>
            </a:pPr>
            <a:r>
              <a:rPr lang="en-US" sz="3600" b="1" dirty="0" smtClean="0">
                <a:solidFill>
                  <a:schemeClr val="tx1"/>
                </a:solidFill>
                <a:latin typeface="Arial Narrow" pitchFamily="34" charset="0"/>
              </a:rPr>
              <a:t>Proverbs 16:13</a:t>
            </a:r>
          </a:p>
          <a:p>
            <a:pPr marL="465138" indent="-465138">
              <a:lnSpc>
                <a:spcPct val="150000"/>
              </a:lnSpc>
              <a:buFont typeface="Wingdings" pitchFamily="2" charset="2"/>
              <a:buChar char="Ø"/>
            </a:pPr>
            <a:r>
              <a:rPr lang="en-US" sz="3600" b="1" dirty="0" smtClean="0">
                <a:solidFill>
                  <a:schemeClr val="tx1"/>
                </a:solidFill>
                <a:latin typeface="Arial Narrow" pitchFamily="34" charset="0"/>
              </a:rPr>
              <a:t> Proverbs 14:8</a:t>
            </a:r>
          </a:p>
          <a:p>
            <a:pPr marL="465138" indent="-465138">
              <a:lnSpc>
                <a:spcPct val="150000"/>
              </a:lnSpc>
              <a:buFont typeface="Wingdings" pitchFamily="2" charset="2"/>
              <a:buChar char="Ø"/>
            </a:pPr>
            <a:r>
              <a:rPr lang="en-US" sz="3600" b="1" dirty="0" smtClean="0">
                <a:solidFill>
                  <a:schemeClr val="tx1"/>
                </a:solidFill>
                <a:latin typeface="Arial Narrow" pitchFamily="34" charset="0"/>
              </a:rPr>
              <a:t> Proverbs 18:15</a:t>
            </a:r>
          </a:p>
          <a:p>
            <a:pPr marL="465138" indent="-465138">
              <a:lnSpc>
                <a:spcPct val="150000"/>
              </a:lnSpc>
              <a:buFont typeface="Wingdings" pitchFamily="2" charset="2"/>
              <a:buChar char="Ø"/>
            </a:pPr>
            <a:r>
              <a:rPr lang="en-US" sz="3600" b="1" dirty="0" smtClean="0">
                <a:solidFill>
                  <a:schemeClr val="tx1"/>
                </a:solidFill>
                <a:latin typeface="Arial Narrow" pitchFamily="34" charset="0"/>
              </a:rPr>
              <a:t> 1 Cor. 9:25-27</a:t>
            </a:r>
          </a:p>
        </p:txBody>
      </p:sp>
      <p:pic>
        <p:nvPicPr>
          <p:cNvPr id="59394" name="Picture 2" descr="http://4.bp.blogspot.com/_jBbA4MFoUEE/TSAAX6GWGoI/AAAAAAAAAFU/CNR2WngvFyw/s400/new-year-resolution-cartoon-1-242x300.jpg"/>
          <p:cNvPicPr>
            <a:picLocks noChangeAspect="1" noChangeArrowheads="1"/>
          </p:cNvPicPr>
          <p:nvPr/>
        </p:nvPicPr>
        <p:blipFill>
          <a:blip r:embed="rId2" cstate="print"/>
          <a:srcRect/>
          <a:stretch>
            <a:fillRect/>
          </a:stretch>
        </p:blipFill>
        <p:spPr bwMode="auto">
          <a:xfrm>
            <a:off x="4724400" y="1905001"/>
            <a:ext cx="4191000" cy="4610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p:cTn id="7"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RESPECTABLE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3:2) </a:t>
            </a:r>
            <a:b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am well respected by others”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pic>
        <p:nvPicPr>
          <p:cNvPr id="9" name="Picture 8" descr="george_washington.jpg"/>
          <p:cNvPicPr>
            <a:picLocks noChangeAspect="1"/>
          </p:cNvPicPr>
          <p:nvPr/>
        </p:nvPicPr>
        <p:blipFill>
          <a:blip r:embed="rId3" cstate="print"/>
          <a:stretch>
            <a:fillRect/>
          </a:stretch>
        </p:blipFill>
        <p:spPr>
          <a:xfrm>
            <a:off x="4724400" y="228600"/>
            <a:ext cx="4191000" cy="5391150"/>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228600" y="228600"/>
            <a:ext cx="4267200" cy="5410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indent="-173038">
              <a:buFont typeface="Arial" charset="0"/>
              <a:buChar char="•"/>
            </a:pPr>
            <a:r>
              <a:rPr lang="en-US" sz="3200" b="1" i="1" dirty="0" err="1" smtClean="0">
                <a:solidFill>
                  <a:schemeClr val="accent4">
                    <a:lumMod val="50000"/>
                  </a:schemeClr>
                </a:solidFill>
                <a:latin typeface="Arial Narrow" pitchFamily="34" charset="0"/>
              </a:rPr>
              <a:t>kosmios</a:t>
            </a:r>
            <a:r>
              <a:rPr lang="en-US" sz="3200" b="1" i="1" dirty="0" smtClean="0">
                <a:solidFill>
                  <a:schemeClr val="accent4">
                    <a:lumMod val="50000"/>
                  </a:schemeClr>
                </a:solidFill>
                <a:latin typeface="Arial Narrow" pitchFamily="34" charset="0"/>
              </a:rPr>
              <a:t>:                       </a:t>
            </a:r>
            <a:r>
              <a:rPr lang="en-US" sz="3200" dirty="0" smtClean="0">
                <a:solidFill>
                  <a:schemeClr val="accent4">
                    <a:lumMod val="50000"/>
                  </a:schemeClr>
                </a:solidFill>
                <a:latin typeface="Arial Narrow" pitchFamily="34" charset="0"/>
              </a:rPr>
              <a:t>well respected by others for his well-ordered life; modest; well behaved</a:t>
            </a:r>
          </a:p>
          <a:p>
            <a:pPr marL="173038" indent="-173038">
              <a:buFont typeface="Arial" charset="0"/>
              <a:buChar char="•"/>
            </a:pPr>
            <a:endParaRPr lang="en-US" sz="3200" b="1" dirty="0" smtClean="0">
              <a:solidFill>
                <a:schemeClr val="accent4">
                  <a:lumMod val="50000"/>
                </a:schemeClr>
              </a:solidFill>
              <a:latin typeface="Arial Narrow" pitchFamily="34" charset="0"/>
            </a:endParaRPr>
          </a:p>
          <a:p>
            <a:pPr marL="173038" indent="-173038">
              <a:buFont typeface="Arial" charset="0"/>
              <a:buChar char="•"/>
            </a:pPr>
            <a:r>
              <a:rPr lang="en-US" sz="3200" b="1" dirty="0" smtClean="0">
                <a:solidFill>
                  <a:schemeClr val="accent4">
                    <a:lumMod val="50000"/>
                  </a:schemeClr>
                </a:solidFill>
                <a:latin typeface="Arial Narrow" pitchFamily="34" charset="0"/>
              </a:rPr>
              <a:t>Do other people express respect for your disciplined and purposeful lifestyle? </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Rectangle 3"/>
          <p:cNvSpPr/>
          <p:nvPr/>
        </p:nvSpPr>
        <p:spPr>
          <a:xfrm>
            <a:off x="152400" y="152400"/>
            <a:ext cx="8839200" cy="6477000"/>
          </a:xfrm>
          <a:prstGeom prst="rect">
            <a:avLst/>
          </a:prstGeom>
          <a:ln/>
        </p:spPr>
        <p:style>
          <a:lnRef idx="2">
            <a:schemeClr val="dk1"/>
          </a:lnRef>
          <a:fillRef idx="1">
            <a:schemeClr val="lt1"/>
          </a:fillRef>
          <a:effectRef idx="0">
            <a:schemeClr val="dk1"/>
          </a:effectRef>
          <a:fontRef idx="minor">
            <a:schemeClr val="dk1"/>
          </a:fontRef>
        </p:style>
        <p:txBody>
          <a:bodyPr rtlCol="0" anchor="t"/>
          <a:lstStyle/>
          <a:p>
            <a:pPr marL="465138" indent="-465138">
              <a:buFont typeface="Wingdings" pitchFamily="2" charset="2"/>
              <a:buChar char="q"/>
            </a:pPr>
            <a:r>
              <a:rPr lang="en-US" sz="3200" dirty="0" smtClean="0">
                <a:solidFill>
                  <a:schemeClr val="tx1"/>
                </a:solidFill>
                <a:latin typeface="Arial Narrow" pitchFamily="34" charset="0"/>
              </a:rPr>
              <a:t>The same word is translated </a:t>
            </a:r>
            <a:r>
              <a:rPr lang="en-US" sz="3200" b="1" dirty="0" smtClean="0">
                <a:solidFill>
                  <a:schemeClr val="tx1"/>
                </a:solidFill>
                <a:latin typeface="Arial Narrow" pitchFamily="34" charset="0"/>
              </a:rPr>
              <a:t>“modest” </a:t>
            </a:r>
            <a:r>
              <a:rPr lang="en-US" sz="3200" dirty="0" smtClean="0">
                <a:solidFill>
                  <a:schemeClr val="tx1"/>
                </a:solidFill>
                <a:latin typeface="Arial Narrow" pitchFamily="34" charset="0"/>
              </a:rPr>
              <a:t>when referring to women’s clothing</a:t>
            </a:r>
          </a:p>
          <a:p>
            <a:pPr marL="465138" indent="-465138">
              <a:buFont typeface="Wingdings" pitchFamily="2" charset="2"/>
              <a:buChar char="q"/>
            </a:pPr>
            <a:endParaRPr lang="en-US" sz="3200" dirty="0" smtClean="0">
              <a:solidFill>
                <a:schemeClr val="tx1"/>
              </a:solidFill>
              <a:latin typeface="Arial Narrow" pitchFamily="34" charset="0"/>
            </a:endParaRPr>
          </a:p>
          <a:p>
            <a:pPr marL="465138" indent="-465138">
              <a:buFont typeface="Wingdings" pitchFamily="2" charset="2"/>
              <a:buChar char="q"/>
            </a:pPr>
            <a:r>
              <a:rPr lang="en-US" sz="3200" dirty="0" smtClean="0">
                <a:solidFill>
                  <a:schemeClr val="tx1"/>
                </a:solidFill>
                <a:latin typeface="Arial Narrow" pitchFamily="34" charset="0"/>
              </a:rPr>
              <a:t>What would be an example of an immodest life?</a:t>
            </a:r>
          </a:p>
          <a:p>
            <a:pPr marL="465138" indent="-465138">
              <a:buFont typeface="Wingdings" pitchFamily="2" charset="2"/>
              <a:buChar char="q"/>
            </a:pPr>
            <a:endParaRPr lang="en-US" sz="3200" dirty="0" smtClean="0">
              <a:solidFill>
                <a:schemeClr val="tx1"/>
              </a:solidFill>
              <a:latin typeface="Arial Narrow" pitchFamily="34" charset="0"/>
            </a:endParaRPr>
          </a:p>
          <a:p>
            <a:pPr marL="465138" indent="-465138">
              <a:buFont typeface="Wingdings" pitchFamily="2" charset="2"/>
              <a:buChar char="q"/>
            </a:pPr>
            <a:r>
              <a:rPr lang="en-US" sz="3200" dirty="0" smtClean="0">
                <a:solidFill>
                  <a:schemeClr val="tx1"/>
                </a:solidFill>
                <a:latin typeface="Arial Narrow" pitchFamily="34" charset="0"/>
              </a:rPr>
              <a:t>“</a:t>
            </a:r>
            <a:r>
              <a:rPr lang="en-US" sz="3200" i="1" dirty="0" smtClean="0">
                <a:solidFill>
                  <a:schemeClr val="tx1"/>
                </a:solidFill>
                <a:latin typeface="Arial Narrow" pitchFamily="34" charset="0"/>
              </a:rPr>
              <a:t>The ministry is no place for a man whose life is a continual confusion of unaccomplished plans and unorganized activities.” </a:t>
            </a:r>
            <a:r>
              <a:rPr lang="en-US" sz="2400" i="1" dirty="0" smtClean="0">
                <a:solidFill>
                  <a:schemeClr val="tx1"/>
                </a:solidFill>
                <a:latin typeface="Arial Narrow" pitchFamily="34" charset="0"/>
              </a:rPr>
              <a:t>–Homer Kent</a:t>
            </a:r>
          </a:p>
          <a:p>
            <a:pPr marL="465138" indent="-465138">
              <a:buFont typeface="Wingdings" pitchFamily="2" charset="2"/>
              <a:buChar char="q"/>
            </a:pPr>
            <a:endParaRPr lang="en-US" sz="2400" i="1" dirty="0" smtClean="0">
              <a:solidFill>
                <a:schemeClr val="tx1"/>
              </a:solidFill>
              <a:latin typeface="Arial Narrow" pitchFamily="34" charset="0"/>
            </a:endParaRPr>
          </a:p>
          <a:p>
            <a:pPr marL="465138" indent="-465138">
              <a:buFont typeface="Wingdings" pitchFamily="2" charset="2"/>
              <a:buChar char="q"/>
            </a:pPr>
            <a:r>
              <a:rPr lang="en-US" sz="3200" i="1" dirty="0" smtClean="0">
                <a:solidFill>
                  <a:schemeClr val="tx1"/>
                </a:solidFill>
                <a:latin typeface="Arial Narrow" pitchFamily="34" charset="0"/>
              </a:rPr>
              <a:t> “A leader who fails to plan, set visions, inspire his followers into service but instead just does what is necessary to survive is unqualified to lead the greatest collective on earth…the Bride of Christ.” </a:t>
            </a:r>
            <a:r>
              <a:rPr lang="en-US" sz="2400" i="1" dirty="0" smtClean="0">
                <a:solidFill>
                  <a:schemeClr val="tx1"/>
                </a:solidFill>
                <a:latin typeface="Arial Narrow" pitchFamily="34" charset="0"/>
              </a:rPr>
              <a:t>–Dr. Jay BarLeon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p:cTn id="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4">
                                            <p:txEl>
                                              <p:pRg st="4" end="4"/>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xEl>
                                              <p:pRg st="6" end="6"/>
                                            </p:txEl>
                                          </p:spTgt>
                                        </p:tgtEl>
                                        <p:attrNameLst>
                                          <p:attrName>style.visibility</p:attrName>
                                        </p:attrNameLst>
                                      </p:cBhvr>
                                      <p:to>
                                        <p:strVal val="visible"/>
                                      </p:to>
                                    </p:set>
                                    <p:anim calcmode="lin" valueType="num">
                                      <p:cBhvr>
                                        <p:cTn id="14"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1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HOSPITABLE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3:2; Titus 1:8)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demonstrate love for strangers”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pic>
        <p:nvPicPr>
          <p:cNvPr id="9" name="Picture 8" descr="35941383.jpg"/>
          <p:cNvPicPr>
            <a:picLocks noChangeAspect="1"/>
          </p:cNvPicPr>
          <p:nvPr/>
        </p:nvPicPr>
        <p:blipFill>
          <a:blip r:embed="rId3" cstate="print"/>
          <a:stretch>
            <a:fillRect/>
          </a:stretch>
        </p:blipFill>
        <p:spPr>
          <a:xfrm>
            <a:off x="4648200" y="228600"/>
            <a:ext cx="4262887" cy="5486400"/>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228600" y="228600"/>
            <a:ext cx="4267200" cy="5486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endParaRPr lang="en-US" altLang="zh-CN" sz="2400" b="1" dirty="0" smtClean="0">
              <a:solidFill>
                <a:schemeClr val="accent4">
                  <a:lumMod val="50000"/>
                </a:schemeClr>
              </a:solidFill>
              <a:effectLst>
                <a:outerShdw blurRad="38100" dist="38100" dir="2700000" algn="tl">
                  <a:srgbClr val="000000">
                    <a:alpha val="43137"/>
                  </a:srgbClr>
                </a:outerShdw>
              </a:effectLst>
            </a:endParaRPr>
          </a:p>
          <a:p>
            <a:pPr marL="236538" indent="-236538">
              <a:buFont typeface="Arial" charset="0"/>
              <a:buChar char="•"/>
            </a:pPr>
            <a:r>
              <a:rPr lang="en-US" sz="3200" b="1" i="1" dirty="0" err="1" smtClean="0">
                <a:solidFill>
                  <a:schemeClr val="accent4">
                    <a:lumMod val="50000"/>
                  </a:schemeClr>
                </a:solidFill>
                <a:latin typeface="Arial Narrow" pitchFamily="34" charset="0"/>
              </a:rPr>
              <a:t>philoxenos</a:t>
            </a:r>
            <a:r>
              <a:rPr lang="en-US" sz="3200" b="1" i="1" dirty="0" smtClean="0">
                <a:solidFill>
                  <a:schemeClr val="accent4">
                    <a:lumMod val="50000"/>
                  </a:schemeClr>
                </a:solidFill>
                <a:latin typeface="Arial Narrow" pitchFamily="34" charset="0"/>
              </a:rPr>
              <a:t>:               </a:t>
            </a:r>
            <a:r>
              <a:rPr lang="en-US" sz="3200" dirty="0" smtClean="0">
                <a:solidFill>
                  <a:schemeClr val="accent4">
                    <a:lumMod val="50000"/>
                  </a:schemeClr>
                </a:solidFill>
                <a:latin typeface="Arial Narrow" pitchFamily="34" charset="0"/>
              </a:rPr>
              <a:t>generous to strangers and guests; hospitable</a:t>
            </a:r>
          </a:p>
          <a:p>
            <a:pPr marL="236538" indent="-236538">
              <a:buFont typeface="Arial" charset="0"/>
              <a:buChar char="•"/>
            </a:pPr>
            <a:endParaRPr lang="en-US" sz="3200" b="1" dirty="0" smtClean="0">
              <a:solidFill>
                <a:schemeClr val="accent4">
                  <a:lumMod val="50000"/>
                </a:schemeClr>
              </a:solidFill>
              <a:latin typeface="Arial Narrow" pitchFamily="34" charset="0"/>
            </a:endParaRPr>
          </a:p>
          <a:p>
            <a:pPr marL="236538" indent="-236538">
              <a:buFont typeface="Arial" charset="0"/>
              <a:buChar char="•"/>
            </a:pPr>
            <a:r>
              <a:rPr lang="en-US" sz="3200" b="1" dirty="0" smtClean="0">
                <a:solidFill>
                  <a:schemeClr val="accent4">
                    <a:lumMod val="50000"/>
                  </a:schemeClr>
                </a:solidFill>
                <a:latin typeface="Arial Narrow" pitchFamily="34" charset="0"/>
              </a:rPr>
              <a:t>Do you show hospitality to strangers or only to those you know?</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Rounded Rectangle 3"/>
          <p:cNvSpPr/>
          <p:nvPr/>
        </p:nvSpPr>
        <p:spPr>
          <a:xfrm>
            <a:off x="228600" y="457200"/>
            <a:ext cx="4191000" cy="2743200"/>
          </a:xfrm>
          <a:prstGeom prst="roundRect">
            <a:avLst/>
          </a:prstGeom>
          <a:ln w="76200">
            <a:solidFill>
              <a:schemeClr val="bg1"/>
            </a:solid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lnSpc>
                <a:spcPct val="150000"/>
              </a:lnSpc>
              <a:buFont typeface="Wingdings" pitchFamily="2" charset="2"/>
              <a:buChar char="Ø"/>
            </a:pPr>
            <a:r>
              <a:rPr lang="en-US" sz="2800" spc="-150" dirty="0" smtClean="0">
                <a:solidFill>
                  <a:schemeClr val="tx1"/>
                </a:solidFill>
                <a:latin typeface="Arial" pitchFamily="34" charset="0"/>
                <a:cs typeface="Arial" pitchFamily="34" charset="0"/>
              </a:rPr>
              <a:t> Romans 12:9-13</a:t>
            </a:r>
          </a:p>
          <a:p>
            <a:pPr marL="225425" indent="-225425">
              <a:lnSpc>
                <a:spcPct val="150000"/>
              </a:lnSpc>
              <a:buFont typeface="Wingdings" pitchFamily="2" charset="2"/>
              <a:buChar char="Ø"/>
            </a:pPr>
            <a:r>
              <a:rPr lang="en-US" sz="2800" spc="-150" dirty="0" smtClean="0">
                <a:solidFill>
                  <a:schemeClr val="tx1"/>
                </a:solidFill>
                <a:latin typeface="Arial" pitchFamily="34" charset="0"/>
                <a:cs typeface="Arial" pitchFamily="34" charset="0"/>
              </a:rPr>
              <a:t> Hebrews 13:1-2</a:t>
            </a:r>
          </a:p>
          <a:p>
            <a:pPr marL="225425" indent="-225425">
              <a:lnSpc>
                <a:spcPct val="150000"/>
              </a:lnSpc>
              <a:buFont typeface="Wingdings" pitchFamily="2" charset="2"/>
              <a:buChar char="Ø"/>
            </a:pPr>
            <a:r>
              <a:rPr lang="en-US" sz="2800" spc="-150" dirty="0" smtClean="0">
                <a:solidFill>
                  <a:schemeClr val="tx1"/>
                </a:solidFill>
                <a:latin typeface="Arial" pitchFamily="34" charset="0"/>
                <a:cs typeface="Arial" pitchFamily="34" charset="0"/>
              </a:rPr>
              <a:t> 1 Peter 4:8-10</a:t>
            </a:r>
          </a:p>
          <a:p>
            <a:pPr marL="225425" indent="-225425">
              <a:lnSpc>
                <a:spcPct val="150000"/>
              </a:lnSpc>
              <a:buFont typeface="Wingdings" pitchFamily="2" charset="2"/>
              <a:buChar char="Ø"/>
            </a:pPr>
            <a:r>
              <a:rPr lang="en-US" sz="2800" spc="-150" dirty="0" smtClean="0">
                <a:solidFill>
                  <a:schemeClr val="tx1"/>
                </a:solidFill>
                <a:latin typeface="Arial" pitchFamily="34" charset="0"/>
                <a:cs typeface="Arial" pitchFamily="34" charset="0"/>
              </a:rPr>
              <a:t> Luke 14:12-14  </a:t>
            </a:r>
          </a:p>
        </p:txBody>
      </p:sp>
      <p:sp>
        <p:nvSpPr>
          <p:cNvPr id="3" name="Rectangle 2"/>
          <p:cNvSpPr/>
          <p:nvPr/>
        </p:nvSpPr>
        <p:spPr>
          <a:xfrm>
            <a:off x="152400" y="3733800"/>
            <a:ext cx="8763000" cy="2895600"/>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509588" indent="-509588">
              <a:buFont typeface="Wingdings" pitchFamily="2" charset="2"/>
              <a:buChar char="q"/>
            </a:pPr>
            <a:r>
              <a:rPr lang="en-US" sz="3600" dirty="0" smtClean="0">
                <a:solidFill>
                  <a:schemeClr val="tx1"/>
                </a:solidFill>
                <a:latin typeface="Arial" pitchFamily="34" charset="0"/>
                <a:cs typeface="Arial" pitchFamily="34" charset="0"/>
              </a:rPr>
              <a:t>What are some different ways for men to show hospitality?</a:t>
            </a:r>
          </a:p>
          <a:p>
            <a:pPr marL="509588" indent="-509588">
              <a:buFont typeface="Wingdings" pitchFamily="2" charset="2"/>
              <a:buChar char="q"/>
            </a:pPr>
            <a:r>
              <a:rPr lang="en-US" sz="3600" dirty="0" smtClean="0">
                <a:solidFill>
                  <a:schemeClr val="tx1"/>
                </a:solidFill>
                <a:latin typeface="Arial" pitchFamily="34" charset="0"/>
                <a:cs typeface="Arial" pitchFamily="34" charset="0"/>
              </a:rPr>
              <a:t> What are some signs that a man is inhospitable and therefore ineligible for leadership in the church?</a:t>
            </a:r>
          </a:p>
        </p:txBody>
      </p:sp>
      <p:pic>
        <p:nvPicPr>
          <p:cNvPr id="96258" name="Picture 2" descr="Indian Caricature Artist | Best Caricature Artist | Cartoonist | Pune"/>
          <p:cNvPicPr>
            <a:picLocks noChangeAspect="1" noChangeArrowheads="1"/>
          </p:cNvPicPr>
          <p:nvPr/>
        </p:nvPicPr>
        <p:blipFill>
          <a:blip r:embed="rId3" cstate="print"/>
          <a:srcRect/>
          <a:stretch>
            <a:fillRect/>
          </a:stretch>
        </p:blipFill>
        <p:spPr bwMode="auto">
          <a:xfrm>
            <a:off x="5105400" y="0"/>
            <a:ext cx="3200400" cy="37022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ABLE TO TEACH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3:2) </a:t>
            </a:r>
            <a:b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am skillful at teaching. I am also teachable”</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pic>
        <p:nvPicPr>
          <p:cNvPr id="9" name="Picture 8" descr="charles-dickens-caricature.jpg"/>
          <p:cNvPicPr>
            <a:picLocks noChangeAspect="1"/>
          </p:cNvPicPr>
          <p:nvPr/>
        </p:nvPicPr>
        <p:blipFill>
          <a:blip r:embed="rId3" cstate="print"/>
          <a:stretch>
            <a:fillRect/>
          </a:stretch>
        </p:blipFill>
        <p:spPr>
          <a:xfrm>
            <a:off x="4800600" y="381000"/>
            <a:ext cx="4067175" cy="5181600"/>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228600" y="381000"/>
            <a:ext cx="4267200" cy="5181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indent="-173038">
              <a:buFont typeface="Arial" charset="0"/>
              <a:buChar char="•"/>
            </a:pPr>
            <a:r>
              <a:rPr lang="en-US" sz="4000" b="1" i="1" dirty="0" err="1" smtClean="0">
                <a:solidFill>
                  <a:schemeClr val="accent4">
                    <a:lumMod val="50000"/>
                  </a:schemeClr>
                </a:solidFill>
                <a:latin typeface="Arial Narrow" pitchFamily="34" charset="0"/>
              </a:rPr>
              <a:t>didaktikos</a:t>
            </a:r>
            <a:r>
              <a:rPr lang="en-US" sz="4000" b="1" i="1" dirty="0" smtClean="0">
                <a:solidFill>
                  <a:schemeClr val="accent4">
                    <a:lumMod val="50000"/>
                  </a:schemeClr>
                </a:solidFill>
                <a:latin typeface="Arial Narrow" pitchFamily="34" charset="0"/>
              </a:rPr>
              <a:t>:                   </a:t>
            </a:r>
            <a:r>
              <a:rPr lang="en-US" sz="4000" dirty="0" smtClean="0">
                <a:solidFill>
                  <a:schemeClr val="accent4">
                    <a:lumMod val="50000"/>
                  </a:schemeClr>
                </a:solidFill>
                <a:latin typeface="Arial Narrow" pitchFamily="34" charset="0"/>
              </a:rPr>
              <a:t>skillful in teaching;   </a:t>
            </a:r>
          </a:p>
          <a:p>
            <a:pPr marL="173038" indent="-173038"/>
            <a:r>
              <a:rPr lang="en-US" sz="4000" dirty="0" smtClean="0">
                <a:solidFill>
                  <a:schemeClr val="accent4">
                    <a:lumMod val="50000"/>
                  </a:schemeClr>
                </a:solidFill>
                <a:latin typeface="Arial Narrow" pitchFamily="34" charset="0"/>
              </a:rPr>
              <a:t>            </a:t>
            </a:r>
          </a:p>
          <a:p>
            <a:pPr marL="173038" indent="-173038">
              <a:buFont typeface="Arial" charset="0"/>
              <a:buChar char="•"/>
            </a:pPr>
            <a:r>
              <a:rPr lang="en-US" sz="4000" b="1" dirty="0" smtClean="0">
                <a:solidFill>
                  <a:schemeClr val="accent4">
                    <a:lumMod val="50000"/>
                  </a:schemeClr>
                </a:solidFill>
                <a:latin typeface="Arial Narrow" pitchFamily="34" charset="0"/>
              </a:rPr>
              <a:t>Am I able to communicate   truth effectively?</a:t>
            </a:r>
          </a:p>
          <a:p>
            <a:pPr marL="173038" indent="-173038">
              <a:buFont typeface="Arial" charset="0"/>
              <a:buChar char="•"/>
            </a:pPr>
            <a:endParaRPr lang="en-US" sz="800" dirty="0" smtClean="0">
              <a:solidFill>
                <a:schemeClr val="accent4">
                  <a:lumMod val="50000"/>
                </a:schemeClr>
              </a:solidFill>
              <a:latin typeface="Arial Narrow"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152400" y="1371600"/>
            <a:ext cx="8763000" cy="60960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marL="236538" indent="-236538" algn="ctr"/>
            <a:r>
              <a:rPr lang="en-US" sz="4400" dirty="0" smtClean="0">
                <a:solidFill>
                  <a:schemeClr val="tx1"/>
                </a:solidFill>
                <a:latin typeface="Arial Narrow" pitchFamily="34" charset="0"/>
              </a:rPr>
              <a:t>What is an elder?</a:t>
            </a:r>
          </a:p>
        </p:txBody>
      </p:sp>
      <p:sp>
        <p:nvSpPr>
          <p:cNvPr id="3" name="Rectangle 2"/>
          <p:cNvSpPr/>
          <p:nvPr/>
        </p:nvSpPr>
        <p:spPr>
          <a:xfrm>
            <a:off x="152400" y="2209800"/>
            <a:ext cx="8763000" cy="665018"/>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236538" indent="-236538" algn="ctr"/>
            <a:r>
              <a:rPr lang="en-US" sz="4400" dirty="0" smtClean="0">
                <a:solidFill>
                  <a:schemeClr val="tx1"/>
                </a:solidFill>
                <a:latin typeface="Arial Narrow" pitchFamily="34" charset="0"/>
              </a:rPr>
              <a:t>Old Testament Understanding of Elders</a:t>
            </a:r>
          </a:p>
        </p:txBody>
      </p:sp>
      <p:sp>
        <p:nvSpPr>
          <p:cNvPr id="6" name="Rectangle 5"/>
          <p:cNvSpPr/>
          <p:nvPr/>
        </p:nvSpPr>
        <p:spPr>
          <a:xfrm>
            <a:off x="152400" y="3124200"/>
            <a:ext cx="8763000" cy="665018"/>
          </a:xfrm>
          <a:prstGeom prst="rect">
            <a:avLst/>
          </a:prstGeom>
          <a:ln/>
        </p:spPr>
        <p:style>
          <a:lnRef idx="1">
            <a:schemeClr val="accent3"/>
          </a:lnRef>
          <a:fillRef idx="2">
            <a:schemeClr val="accent3"/>
          </a:fillRef>
          <a:effectRef idx="1">
            <a:schemeClr val="accent3"/>
          </a:effectRef>
          <a:fontRef idx="minor">
            <a:schemeClr val="dk1"/>
          </a:fontRef>
        </p:style>
        <p:txBody>
          <a:bodyPr rtlCol="0" anchor="ctr"/>
          <a:lstStyle/>
          <a:p>
            <a:pPr marL="236538" indent="-236538" algn="ctr"/>
            <a:r>
              <a:rPr lang="en-US" sz="4400" dirty="0" smtClean="0">
                <a:solidFill>
                  <a:schemeClr val="tx1"/>
                </a:solidFill>
                <a:latin typeface="Arial Narrow" pitchFamily="34" charset="0"/>
              </a:rPr>
              <a:t>New Testament Understanding of Elders</a:t>
            </a:r>
          </a:p>
        </p:txBody>
      </p:sp>
      <p:sp>
        <p:nvSpPr>
          <p:cNvPr id="7" name="Rectangle 6"/>
          <p:cNvSpPr/>
          <p:nvPr/>
        </p:nvSpPr>
        <p:spPr>
          <a:xfrm>
            <a:off x="152400" y="3962400"/>
            <a:ext cx="8763000" cy="665018"/>
          </a:xfrm>
          <a:prstGeom prst="rect">
            <a:avLst/>
          </a:prstGeom>
          <a:ln/>
        </p:spPr>
        <p:style>
          <a:lnRef idx="1">
            <a:schemeClr val="accent4"/>
          </a:lnRef>
          <a:fillRef idx="2">
            <a:schemeClr val="accent4"/>
          </a:fillRef>
          <a:effectRef idx="1">
            <a:schemeClr val="accent4"/>
          </a:effectRef>
          <a:fontRef idx="minor">
            <a:schemeClr val="dk1"/>
          </a:fontRef>
        </p:style>
        <p:txBody>
          <a:bodyPr rtlCol="0" anchor="ctr"/>
          <a:lstStyle/>
          <a:p>
            <a:pPr marL="236538" indent="-236538" algn="ctr"/>
            <a:r>
              <a:rPr lang="en-US" sz="4400" dirty="0" smtClean="0">
                <a:solidFill>
                  <a:schemeClr val="tx1"/>
                </a:solidFill>
                <a:latin typeface="Arial Narrow" pitchFamily="34" charset="0"/>
              </a:rPr>
              <a:t>Difference Between Elders &amp; Deacons</a:t>
            </a:r>
          </a:p>
        </p:txBody>
      </p:sp>
      <p:sp>
        <p:nvSpPr>
          <p:cNvPr id="8" name="Rectangle 7"/>
          <p:cNvSpPr/>
          <p:nvPr/>
        </p:nvSpPr>
        <p:spPr>
          <a:xfrm>
            <a:off x="152400" y="4800600"/>
            <a:ext cx="8763000" cy="609600"/>
          </a:xfrm>
          <a:prstGeom prst="rect">
            <a:avLst/>
          </a:prstGeom>
          <a:ln/>
        </p:spPr>
        <p:style>
          <a:lnRef idx="1">
            <a:schemeClr val="accent5"/>
          </a:lnRef>
          <a:fillRef idx="2">
            <a:schemeClr val="accent5"/>
          </a:fillRef>
          <a:effectRef idx="1">
            <a:schemeClr val="accent5"/>
          </a:effectRef>
          <a:fontRef idx="minor">
            <a:schemeClr val="dk1"/>
          </a:fontRef>
        </p:style>
        <p:txBody>
          <a:bodyPr rtlCol="0" anchor="ctr"/>
          <a:lstStyle/>
          <a:p>
            <a:pPr marL="236538" indent="-236538" algn="ctr"/>
            <a:r>
              <a:rPr lang="en-US" sz="4400" dirty="0" smtClean="0">
                <a:solidFill>
                  <a:schemeClr val="tx1"/>
                </a:solidFill>
                <a:latin typeface="Arial Narrow" pitchFamily="34" charset="0"/>
              </a:rPr>
              <a:t>The Role of Elders</a:t>
            </a:r>
          </a:p>
        </p:txBody>
      </p:sp>
      <p:sp>
        <p:nvSpPr>
          <p:cNvPr id="9" name="Rectangle 8"/>
          <p:cNvSpPr/>
          <p:nvPr/>
        </p:nvSpPr>
        <p:spPr>
          <a:xfrm>
            <a:off x="152400" y="304800"/>
            <a:ext cx="8763000" cy="762000"/>
          </a:xfrm>
          <a:prstGeom prst="rect">
            <a:avLst/>
          </a:prstGeom>
          <a:solidFill>
            <a:schemeClr val="tx1"/>
          </a:solidFill>
          <a:ln>
            <a:solidFill>
              <a:schemeClr val="bg1"/>
            </a:solidFill>
          </a:ln>
        </p:spPr>
        <p:style>
          <a:lnRef idx="1">
            <a:schemeClr val="accent1"/>
          </a:lnRef>
          <a:fillRef idx="2">
            <a:schemeClr val="accent1"/>
          </a:fillRef>
          <a:effectRef idx="1">
            <a:schemeClr val="accent1"/>
          </a:effectRef>
          <a:fontRef idx="minor">
            <a:schemeClr val="dk1"/>
          </a:fontRef>
        </p:style>
        <p:txBody>
          <a:bodyPr rtlCol="0" anchor="ct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236538" indent="-236538" algn="ctr"/>
            <a:r>
              <a:rPr lang="en-US" sz="5400" b="1" dirty="0" smtClean="0">
                <a:ln/>
                <a:solidFill>
                  <a:schemeClr val="accent3"/>
                </a:solidFill>
                <a:latin typeface="Arial Black" pitchFamily="34" charset="0"/>
              </a:rPr>
              <a:t>INTRODUCTION</a:t>
            </a:r>
          </a:p>
        </p:txBody>
      </p:sp>
      <p:sp>
        <p:nvSpPr>
          <p:cNvPr id="12" name="Rectangle 11"/>
          <p:cNvSpPr/>
          <p:nvPr/>
        </p:nvSpPr>
        <p:spPr>
          <a:xfrm>
            <a:off x="152400" y="5638800"/>
            <a:ext cx="8763000" cy="60960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marL="236538" indent="-236538" algn="ctr"/>
            <a:r>
              <a:rPr lang="en-US" sz="4400" dirty="0" smtClean="0">
                <a:solidFill>
                  <a:schemeClr val="tx1"/>
                </a:solidFill>
                <a:latin typeface="Arial Narrow" pitchFamily="34" charset="0"/>
              </a:rPr>
              <a:t>Biblical Qualification to Lead</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52400" y="1752600"/>
            <a:ext cx="8839200" cy="4953000"/>
          </a:xfrm>
          <a:prstGeom prst="rect">
            <a:avLst/>
          </a:prstGeom>
        </p:spPr>
        <p:style>
          <a:lnRef idx="2">
            <a:schemeClr val="dk1"/>
          </a:lnRef>
          <a:fillRef idx="1">
            <a:schemeClr val="lt1"/>
          </a:fillRef>
          <a:effectRef idx="0">
            <a:schemeClr val="dk1"/>
          </a:effectRef>
          <a:fontRef idx="minor">
            <a:schemeClr val="dk1"/>
          </a:fontRef>
        </p:style>
        <p:txBody>
          <a:bodyPr rtlCol="0" anchor="t"/>
          <a:lstStyle/>
          <a:p>
            <a:pPr marL="173038" indent="-173038">
              <a:buFont typeface="Arial" charset="0"/>
              <a:buChar char="•"/>
            </a:pPr>
            <a:r>
              <a:rPr lang="en-US" sz="3600" b="1" dirty="0" smtClean="0">
                <a:solidFill>
                  <a:schemeClr val="accent4">
                    <a:lumMod val="50000"/>
                  </a:schemeClr>
                </a:solidFill>
                <a:latin typeface="Arial Narrow" pitchFamily="34" charset="0"/>
              </a:rPr>
              <a:t>Can you understand Biblical doctrines?</a:t>
            </a:r>
          </a:p>
          <a:p>
            <a:pPr marL="173038" indent="-173038">
              <a:buFont typeface="Arial" charset="0"/>
              <a:buChar char="•"/>
            </a:pPr>
            <a:r>
              <a:rPr lang="en-US" sz="3600" b="1" dirty="0" smtClean="0">
                <a:solidFill>
                  <a:schemeClr val="accent4">
                    <a:lumMod val="50000"/>
                  </a:schemeClr>
                </a:solidFill>
                <a:latin typeface="Arial Narrow" pitchFamily="34" charset="0"/>
              </a:rPr>
              <a:t>Do you knowhow to study Scripture?</a:t>
            </a:r>
          </a:p>
          <a:p>
            <a:pPr marL="173038" indent="-173038">
              <a:buFont typeface="Arial" charset="0"/>
              <a:buChar char="•"/>
            </a:pPr>
            <a:r>
              <a:rPr lang="en-US" sz="3600" b="1" dirty="0" smtClean="0">
                <a:solidFill>
                  <a:schemeClr val="accent4">
                    <a:lumMod val="50000"/>
                  </a:schemeClr>
                </a:solidFill>
                <a:latin typeface="Arial Narrow" pitchFamily="34" charset="0"/>
              </a:rPr>
              <a:t>Can you communicate truth effectively?</a:t>
            </a:r>
          </a:p>
          <a:p>
            <a:pPr marL="173038" indent="-173038">
              <a:buFont typeface="Arial" charset="0"/>
              <a:buChar char="•"/>
            </a:pPr>
            <a:r>
              <a:rPr lang="en-US" sz="3600" b="1" dirty="0" smtClean="0">
                <a:solidFill>
                  <a:schemeClr val="accent4">
                    <a:lumMod val="50000"/>
                  </a:schemeClr>
                </a:solidFill>
                <a:latin typeface="Arial Narrow" pitchFamily="34" charset="0"/>
              </a:rPr>
              <a:t>Do others enjoy your teaching style?</a:t>
            </a:r>
          </a:p>
          <a:p>
            <a:pPr marL="173038" indent="-173038">
              <a:buFont typeface="Arial" charset="0"/>
              <a:buChar char="•"/>
            </a:pPr>
            <a:r>
              <a:rPr lang="en-US" sz="3600" b="1" dirty="0" smtClean="0">
                <a:solidFill>
                  <a:schemeClr val="accent4">
                    <a:lumMod val="50000"/>
                  </a:schemeClr>
                </a:solidFill>
                <a:latin typeface="Arial Narrow" pitchFamily="34" charset="0"/>
              </a:rPr>
              <a:t>Do people apply your lessons to life?</a:t>
            </a:r>
          </a:p>
          <a:p>
            <a:pPr marL="225425" indent="-225425">
              <a:buFont typeface="Arial" charset="0"/>
              <a:buChar char="•"/>
            </a:pPr>
            <a:r>
              <a:rPr lang="en-US" sz="3600" b="1" dirty="0" smtClean="0">
                <a:solidFill>
                  <a:schemeClr val="accent4">
                    <a:lumMod val="50000"/>
                  </a:schemeClr>
                </a:solidFill>
                <a:latin typeface="Arial Narrow" pitchFamily="34" charset="0"/>
              </a:rPr>
              <a:t>Do you spend a lot of time in preparation?</a:t>
            </a:r>
          </a:p>
          <a:p>
            <a:pPr marL="225425" indent="-225425">
              <a:buFont typeface="Arial" charset="0"/>
              <a:buChar char="•"/>
            </a:pPr>
            <a:r>
              <a:rPr lang="en-US" sz="3600" b="1" dirty="0" smtClean="0">
                <a:solidFill>
                  <a:schemeClr val="accent4">
                    <a:lumMod val="50000"/>
                  </a:schemeClr>
                </a:solidFill>
                <a:latin typeface="Arial Narrow" pitchFamily="34" charset="0"/>
              </a:rPr>
              <a:t> How can we become better teachers?</a:t>
            </a:r>
          </a:p>
          <a:p>
            <a:pPr marL="225425" indent="-225425">
              <a:buFont typeface="Arial" charset="0"/>
              <a:buChar char="•"/>
            </a:pPr>
            <a:r>
              <a:rPr lang="en-US" sz="3600" b="1" dirty="0" smtClean="0">
                <a:solidFill>
                  <a:schemeClr val="accent4">
                    <a:lumMod val="50000"/>
                  </a:schemeClr>
                </a:solidFill>
                <a:latin typeface="Arial Narrow" pitchFamily="34" charset="0"/>
              </a:rPr>
              <a:t>Can you clearly communicate difficult truths? </a:t>
            </a:r>
          </a:p>
        </p:txBody>
      </p:sp>
      <p:sp>
        <p:nvSpPr>
          <p:cNvPr id="3" name="Rectangle 2"/>
          <p:cNvSpPr/>
          <p:nvPr/>
        </p:nvSpPr>
        <p:spPr>
          <a:xfrm>
            <a:off x="152400" y="152400"/>
            <a:ext cx="8839200" cy="1295400"/>
          </a:xfrm>
          <a:prstGeom prst="rect">
            <a:avLst/>
          </a:prstGeom>
        </p:spPr>
        <p:style>
          <a:lnRef idx="0">
            <a:schemeClr val="accent4"/>
          </a:lnRef>
          <a:fillRef idx="3">
            <a:schemeClr val="accent4"/>
          </a:fillRef>
          <a:effectRef idx="3">
            <a:schemeClr val="accent4"/>
          </a:effectRef>
          <a:fontRef idx="minor">
            <a:schemeClr val="lt1"/>
          </a:fontRef>
        </p:style>
        <p:txBody>
          <a:bodyPr rtlCol="0" anchor="t"/>
          <a:lstStyle/>
          <a:p>
            <a:pPr marL="173038" indent="-173038">
              <a:buFont typeface="Arial" charset="0"/>
              <a:buChar char="•"/>
            </a:pP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This one is a function of all elders and not necessarily a requirement for all men.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p:cTn id="42"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4">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nodeType="clickEffect">
                                  <p:stCondLst>
                                    <p:cond delay="0"/>
                                  </p:stCondLst>
                                  <p:childTnLst>
                                    <p:set>
                                      <p:cBhvr>
                                        <p:cTn id="48" dur="1" fill="hold">
                                          <p:stCondLst>
                                            <p:cond delay="0"/>
                                          </p:stCondLst>
                                        </p:cTn>
                                        <p:tgtEl>
                                          <p:spTgt spid="4">
                                            <p:txEl>
                                              <p:pRg st="6" end="6"/>
                                            </p:txEl>
                                          </p:spTgt>
                                        </p:tgtEl>
                                        <p:attrNameLst>
                                          <p:attrName>style.visibility</p:attrName>
                                        </p:attrNameLst>
                                      </p:cBhvr>
                                      <p:to>
                                        <p:strVal val="visible"/>
                                      </p:to>
                                    </p:set>
                                    <p:anim calcmode="lin" valueType="num">
                                      <p:cBhvr>
                                        <p:cTn id="49"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50"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51" dur="500"/>
                                        <p:tgtEl>
                                          <p:spTgt spid="4">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 calcmode="lin" valueType="num">
                                      <p:cBhvr>
                                        <p:cTn id="56"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3" name="Rectangle 2"/>
          <p:cNvSpPr/>
          <p:nvPr/>
        </p:nvSpPr>
        <p:spPr>
          <a:xfrm>
            <a:off x="0" y="0"/>
            <a:ext cx="9144000" cy="685800"/>
          </a:xfrm>
          <a:prstGeom prst="rect">
            <a:avLst/>
          </a:prstGeom>
        </p:spPr>
        <p:style>
          <a:lnRef idx="0">
            <a:schemeClr val="accent4"/>
          </a:lnRef>
          <a:fillRef idx="3">
            <a:schemeClr val="accent4"/>
          </a:fillRef>
          <a:effectRef idx="3">
            <a:schemeClr val="accent4"/>
          </a:effectRef>
          <a:fontRef idx="minor">
            <a:schemeClr val="lt1"/>
          </a:fontRef>
        </p:style>
        <p:txBody>
          <a:bodyPr rtlCol="0" anchor="t"/>
          <a:lstStyle/>
          <a:p>
            <a:pPr marL="173038" indent="-173038" algn="ctr"/>
            <a:r>
              <a:rPr lang="en-US" sz="40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Copperplate Gothic Bold" pitchFamily="34" charset="0"/>
              </a:rPr>
              <a:t>RECOMMENDED READING</a:t>
            </a:r>
          </a:p>
        </p:txBody>
      </p:sp>
      <p:pic>
        <p:nvPicPr>
          <p:cNvPr id="5" name="Picture 4" descr="521382_1_ftc_dp.jpg"/>
          <p:cNvPicPr>
            <a:picLocks noChangeAspect="1"/>
          </p:cNvPicPr>
          <p:nvPr/>
        </p:nvPicPr>
        <p:blipFill>
          <a:blip r:embed="rId3" cstate="print"/>
          <a:stretch>
            <a:fillRect/>
          </a:stretch>
        </p:blipFill>
        <p:spPr>
          <a:xfrm>
            <a:off x="4707068" y="914400"/>
            <a:ext cx="3903532" cy="5791200"/>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pic>
        <p:nvPicPr>
          <p:cNvPr id="6" name="Picture 5" descr="408230_1_ftc_dp.jpg"/>
          <p:cNvPicPr>
            <a:picLocks noChangeAspect="1"/>
          </p:cNvPicPr>
          <p:nvPr/>
        </p:nvPicPr>
        <p:blipFill>
          <a:blip r:embed="rId4" cstate="print"/>
          <a:stretch>
            <a:fillRect/>
          </a:stretch>
        </p:blipFill>
        <p:spPr>
          <a:xfrm>
            <a:off x="608802" y="990600"/>
            <a:ext cx="3734598" cy="5638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p:nvSpPr>
          <p:cNvPr id="3" name="Rectangle 2"/>
          <p:cNvSpPr/>
          <p:nvPr/>
        </p:nvSpPr>
        <p:spPr>
          <a:xfrm>
            <a:off x="0" y="0"/>
            <a:ext cx="9144000" cy="685800"/>
          </a:xfrm>
          <a:prstGeom prst="rect">
            <a:avLst/>
          </a:prstGeom>
        </p:spPr>
        <p:style>
          <a:lnRef idx="0">
            <a:schemeClr val="accent4"/>
          </a:lnRef>
          <a:fillRef idx="3">
            <a:schemeClr val="accent4"/>
          </a:fillRef>
          <a:effectRef idx="3">
            <a:schemeClr val="accent4"/>
          </a:effectRef>
          <a:fontRef idx="minor">
            <a:schemeClr val="lt1"/>
          </a:fontRef>
        </p:style>
        <p:txBody>
          <a:bodyPr rtlCol="0" anchor="t"/>
          <a:lstStyle/>
          <a:p>
            <a:pPr marL="173038" indent="-173038" algn="ctr"/>
            <a:r>
              <a:rPr lang="en-US" sz="4000" dirty="0" smtClean="0">
                <a:ln w="18415" cmpd="sng">
                  <a:solidFill>
                    <a:sysClr val="windowText" lastClr="000000"/>
                  </a:solidFill>
                  <a:prstDash val="solid"/>
                </a:ln>
                <a:solidFill>
                  <a:srgbClr val="FFFFFF"/>
                </a:solidFill>
                <a:effectLst>
                  <a:outerShdw blurRad="63500" dir="3600000" algn="tl" rotWithShape="0">
                    <a:srgbClr val="000000">
                      <a:alpha val="70000"/>
                    </a:srgbClr>
                  </a:outerShdw>
                </a:effectLst>
                <a:latin typeface="Copperplate Gothic Bold" pitchFamily="34" charset="0"/>
              </a:rPr>
              <a:t>RECOMMENDED READING</a:t>
            </a:r>
          </a:p>
        </p:txBody>
      </p:sp>
      <p:pic>
        <p:nvPicPr>
          <p:cNvPr id="158722" name="Picture 2" descr="http://www.epm.org/static/uploads/images/blog/between-two-worlds.jpg"/>
          <p:cNvPicPr>
            <a:picLocks noChangeAspect="1" noChangeArrowheads="1"/>
          </p:cNvPicPr>
          <p:nvPr/>
        </p:nvPicPr>
        <p:blipFill>
          <a:blip r:embed="rId2" cstate="print"/>
          <a:srcRect/>
          <a:stretch>
            <a:fillRect/>
          </a:stretch>
        </p:blipFill>
        <p:spPr bwMode="auto">
          <a:xfrm>
            <a:off x="228600" y="838200"/>
            <a:ext cx="2819400" cy="442332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8" name="Picture 7" descr="Power in the Pulpit.jpg"/>
          <p:cNvPicPr>
            <a:picLocks noChangeAspect="1"/>
          </p:cNvPicPr>
          <p:nvPr/>
        </p:nvPicPr>
        <p:blipFill>
          <a:blip r:embed="rId3" cstate="print"/>
          <a:stretch>
            <a:fillRect/>
          </a:stretch>
        </p:blipFill>
        <p:spPr>
          <a:xfrm>
            <a:off x="838200" y="1828800"/>
            <a:ext cx="3092700" cy="464820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58724" name="Picture 4" descr="http://3.bp.blogspot.com/-0B09-lT9yFo/UAYRbowdhlI/AAAAAAAACO0/bcDky-Oj2Tk/s320/images.jpg"/>
          <p:cNvPicPr>
            <a:picLocks noChangeAspect="1" noChangeArrowheads="1"/>
          </p:cNvPicPr>
          <p:nvPr/>
        </p:nvPicPr>
        <p:blipFill>
          <a:blip r:embed="rId4" cstate="print"/>
          <a:srcRect/>
          <a:stretch>
            <a:fillRect/>
          </a:stretch>
        </p:blipFill>
        <p:spPr bwMode="auto">
          <a:xfrm>
            <a:off x="2362200" y="1143000"/>
            <a:ext cx="2964621" cy="4495800"/>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58726" name="Picture 6" descr="http://www.wtsbooks.com/common/images/9780310331292.jpg"/>
          <p:cNvPicPr>
            <a:picLocks noChangeAspect="1" noChangeArrowheads="1"/>
          </p:cNvPicPr>
          <p:nvPr/>
        </p:nvPicPr>
        <p:blipFill>
          <a:blip r:embed="rId5" cstate="print"/>
          <a:srcRect/>
          <a:stretch>
            <a:fillRect/>
          </a:stretch>
        </p:blipFill>
        <p:spPr bwMode="auto">
          <a:xfrm>
            <a:off x="4267200" y="1905000"/>
            <a:ext cx="3124200" cy="479416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58728" name="Picture 8" descr="http://assets.bakerpublishinggroup.com/processed/books/covers/original/9780801027987.jpg?1361384120"/>
          <p:cNvPicPr>
            <a:picLocks noChangeAspect="1" noChangeArrowheads="1"/>
          </p:cNvPicPr>
          <p:nvPr/>
        </p:nvPicPr>
        <p:blipFill>
          <a:blip r:embed="rId6" cstate="print"/>
          <a:srcRect/>
          <a:stretch>
            <a:fillRect/>
          </a:stretch>
        </p:blipFill>
        <p:spPr bwMode="auto">
          <a:xfrm>
            <a:off x="5638800" y="838200"/>
            <a:ext cx="3200400" cy="4800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8722"/>
                                        </p:tgtEl>
                                        <p:attrNameLst>
                                          <p:attrName>style.visibility</p:attrName>
                                        </p:attrNameLst>
                                      </p:cBhvr>
                                      <p:to>
                                        <p:strVal val="visible"/>
                                      </p:to>
                                    </p:set>
                                    <p:anim calcmode="lin" valueType="num">
                                      <p:cBhvr>
                                        <p:cTn id="7" dur="500" fill="hold"/>
                                        <p:tgtEl>
                                          <p:spTgt spid="158722"/>
                                        </p:tgtEl>
                                        <p:attrNameLst>
                                          <p:attrName>ppt_w</p:attrName>
                                        </p:attrNameLst>
                                      </p:cBhvr>
                                      <p:tavLst>
                                        <p:tav tm="0">
                                          <p:val>
                                            <p:fltVal val="0"/>
                                          </p:val>
                                        </p:tav>
                                        <p:tav tm="100000">
                                          <p:val>
                                            <p:strVal val="#ppt_w"/>
                                          </p:val>
                                        </p:tav>
                                      </p:tavLst>
                                    </p:anim>
                                    <p:anim calcmode="lin" valueType="num">
                                      <p:cBhvr>
                                        <p:cTn id="8" dur="500" fill="hold"/>
                                        <p:tgtEl>
                                          <p:spTgt spid="158722"/>
                                        </p:tgtEl>
                                        <p:attrNameLst>
                                          <p:attrName>ppt_h</p:attrName>
                                        </p:attrNameLst>
                                      </p:cBhvr>
                                      <p:tavLst>
                                        <p:tav tm="0">
                                          <p:val>
                                            <p:fltVal val="0"/>
                                          </p:val>
                                        </p:tav>
                                        <p:tav tm="100000">
                                          <p:val>
                                            <p:strVal val="#ppt_h"/>
                                          </p:val>
                                        </p:tav>
                                      </p:tavLst>
                                    </p:anim>
                                    <p:animEffect transition="in" filter="fade">
                                      <p:cBhvr>
                                        <p:cTn id="9" dur="500"/>
                                        <p:tgtEl>
                                          <p:spTgt spid="15872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58724"/>
                                        </p:tgtEl>
                                        <p:attrNameLst>
                                          <p:attrName>style.visibility</p:attrName>
                                        </p:attrNameLst>
                                      </p:cBhvr>
                                      <p:to>
                                        <p:strVal val="visible"/>
                                      </p:to>
                                    </p:set>
                                    <p:anim calcmode="lin" valueType="num">
                                      <p:cBhvr>
                                        <p:cTn id="21" dur="500" fill="hold"/>
                                        <p:tgtEl>
                                          <p:spTgt spid="158724"/>
                                        </p:tgtEl>
                                        <p:attrNameLst>
                                          <p:attrName>ppt_w</p:attrName>
                                        </p:attrNameLst>
                                      </p:cBhvr>
                                      <p:tavLst>
                                        <p:tav tm="0">
                                          <p:val>
                                            <p:fltVal val="0"/>
                                          </p:val>
                                        </p:tav>
                                        <p:tav tm="100000">
                                          <p:val>
                                            <p:strVal val="#ppt_w"/>
                                          </p:val>
                                        </p:tav>
                                      </p:tavLst>
                                    </p:anim>
                                    <p:anim calcmode="lin" valueType="num">
                                      <p:cBhvr>
                                        <p:cTn id="22" dur="500" fill="hold"/>
                                        <p:tgtEl>
                                          <p:spTgt spid="158724"/>
                                        </p:tgtEl>
                                        <p:attrNameLst>
                                          <p:attrName>ppt_h</p:attrName>
                                        </p:attrNameLst>
                                      </p:cBhvr>
                                      <p:tavLst>
                                        <p:tav tm="0">
                                          <p:val>
                                            <p:fltVal val="0"/>
                                          </p:val>
                                        </p:tav>
                                        <p:tav tm="100000">
                                          <p:val>
                                            <p:strVal val="#ppt_h"/>
                                          </p:val>
                                        </p:tav>
                                      </p:tavLst>
                                    </p:anim>
                                    <p:animEffect transition="in" filter="fade">
                                      <p:cBhvr>
                                        <p:cTn id="23" dur="500"/>
                                        <p:tgtEl>
                                          <p:spTgt spid="15872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158726"/>
                                        </p:tgtEl>
                                        <p:attrNameLst>
                                          <p:attrName>style.visibility</p:attrName>
                                        </p:attrNameLst>
                                      </p:cBhvr>
                                      <p:to>
                                        <p:strVal val="visible"/>
                                      </p:to>
                                    </p:set>
                                    <p:anim calcmode="lin" valueType="num">
                                      <p:cBhvr>
                                        <p:cTn id="28" dur="500" fill="hold"/>
                                        <p:tgtEl>
                                          <p:spTgt spid="158726"/>
                                        </p:tgtEl>
                                        <p:attrNameLst>
                                          <p:attrName>ppt_w</p:attrName>
                                        </p:attrNameLst>
                                      </p:cBhvr>
                                      <p:tavLst>
                                        <p:tav tm="0">
                                          <p:val>
                                            <p:fltVal val="0"/>
                                          </p:val>
                                        </p:tav>
                                        <p:tav tm="100000">
                                          <p:val>
                                            <p:strVal val="#ppt_w"/>
                                          </p:val>
                                        </p:tav>
                                      </p:tavLst>
                                    </p:anim>
                                    <p:anim calcmode="lin" valueType="num">
                                      <p:cBhvr>
                                        <p:cTn id="29" dur="500" fill="hold"/>
                                        <p:tgtEl>
                                          <p:spTgt spid="158726"/>
                                        </p:tgtEl>
                                        <p:attrNameLst>
                                          <p:attrName>ppt_h</p:attrName>
                                        </p:attrNameLst>
                                      </p:cBhvr>
                                      <p:tavLst>
                                        <p:tav tm="0">
                                          <p:val>
                                            <p:fltVal val="0"/>
                                          </p:val>
                                        </p:tav>
                                        <p:tav tm="100000">
                                          <p:val>
                                            <p:strVal val="#ppt_h"/>
                                          </p:val>
                                        </p:tav>
                                      </p:tavLst>
                                    </p:anim>
                                    <p:animEffect transition="in" filter="fade">
                                      <p:cBhvr>
                                        <p:cTn id="30" dur="500"/>
                                        <p:tgtEl>
                                          <p:spTgt spid="15872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158728"/>
                                        </p:tgtEl>
                                        <p:attrNameLst>
                                          <p:attrName>style.visibility</p:attrName>
                                        </p:attrNameLst>
                                      </p:cBhvr>
                                      <p:to>
                                        <p:strVal val="visible"/>
                                      </p:to>
                                    </p:set>
                                    <p:anim calcmode="lin" valueType="num">
                                      <p:cBhvr>
                                        <p:cTn id="35" dur="500" fill="hold"/>
                                        <p:tgtEl>
                                          <p:spTgt spid="158728"/>
                                        </p:tgtEl>
                                        <p:attrNameLst>
                                          <p:attrName>ppt_w</p:attrName>
                                        </p:attrNameLst>
                                      </p:cBhvr>
                                      <p:tavLst>
                                        <p:tav tm="0">
                                          <p:val>
                                            <p:fltVal val="0"/>
                                          </p:val>
                                        </p:tav>
                                        <p:tav tm="100000">
                                          <p:val>
                                            <p:strVal val="#ppt_w"/>
                                          </p:val>
                                        </p:tav>
                                      </p:tavLst>
                                    </p:anim>
                                    <p:anim calcmode="lin" valueType="num">
                                      <p:cBhvr>
                                        <p:cTn id="36" dur="500" fill="hold"/>
                                        <p:tgtEl>
                                          <p:spTgt spid="158728"/>
                                        </p:tgtEl>
                                        <p:attrNameLst>
                                          <p:attrName>ppt_h</p:attrName>
                                        </p:attrNameLst>
                                      </p:cBhvr>
                                      <p:tavLst>
                                        <p:tav tm="0">
                                          <p:val>
                                            <p:fltVal val="0"/>
                                          </p:val>
                                        </p:tav>
                                        <p:tav tm="100000">
                                          <p:val>
                                            <p:strVal val="#ppt_h"/>
                                          </p:val>
                                        </p:tav>
                                      </p:tavLst>
                                    </p:anim>
                                    <p:animEffect transition="in" filter="fade">
                                      <p:cBhvr>
                                        <p:cTn id="37" dur="500"/>
                                        <p:tgtEl>
                                          <p:spTgt spid="158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52400" y="152400"/>
            <a:ext cx="4038600" cy="6477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indent="-173038">
              <a:lnSpc>
                <a:spcPct val="150000"/>
              </a:lnSpc>
              <a:buFont typeface="Wingdings" pitchFamily="2" charset="2"/>
              <a:buChar char="Ø"/>
            </a:pPr>
            <a:r>
              <a:rPr lang="en-US" sz="3600" b="1" dirty="0" smtClean="0">
                <a:solidFill>
                  <a:schemeClr val="accent4">
                    <a:lumMod val="50000"/>
                  </a:schemeClr>
                </a:solidFill>
                <a:latin typeface="Arial Narrow" pitchFamily="34" charset="0"/>
              </a:rPr>
              <a:t>1 Tim. 4:6,11,13,16</a:t>
            </a:r>
          </a:p>
          <a:p>
            <a:pPr marL="173038" indent="-173038">
              <a:lnSpc>
                <a:spcPct val="150000"/>
              </a:lnSpc>
              <a:buFont typeface="Wingdings" pitchFamily="2" charset="2"/>
              <a:buChar char="Ø"/>
            </a:pPr>
            <a:r>
              <a:rPr lang="en-US" sz="3600" b="1" dirty="0" smtClean="0">
                <a:solidFill>
                  <a:schemeClr val="accent4">
                    <a:lumMod val="50000"/>
                  </a:schemeClr>
                </a:solidFill>
                <a:latin typeface="Arial Narrow" pitchFamily="34" charset="0"/>
              </a:rPr>
              <a:t>1 Tim. 5:17</a:t>
            </a:r>
          </a:p>
          <a:p>
            <a:pPr marL="173038" indent="-173038">
              <a:lnSpc>
                <a:spcPct val="150000"/>
              </a:lnSpc>
              <a:buFont typeface="Wingdings" pitchFamily="2" charset="2"/>
              <a:buChar char="Ø"/>
            </a:pPr>
            <a:r>
              <a:rPr lang="en-US" sz="3600" b="1" dirty="0" smtClean="0">
                <a:solidFill>
                  <a:schemeClr val="accent4">
                    <a:lumMod val="50000"/>
                  </a:schemeClr>
                </a:solidFill>
                <a:latin typeface="Arial Narrow" pitchFamily="34" charset="0"/>
              </a:rPr>
              <a:t>2 Tim. 2:15</a:t>
            </a:r>
          </a:p>
          <a:p>
            <a:pPr marL="173038" indent="-173038">
              <a:lnSpc>
                <a:spcPct val="150000"/>
              </a:lnSpc>
              <a:buFont typeface="Wingdings" pitchFamily="2" charset="2"/>
              <a:buChar char="Ø"/>
            </a:pPr>
            <a:r>
              <a:rPr lang="en-US" sz="3600" b="1" dirty="0" smtClean="0">
                <a:solidFill>
                  <a:schemeClr val="accent4">
                    <a:lumMod val="50000"/>
                  </a:schemeClr>
                </a:solidFill>
                <a:latin typeface="Arial Narrow" pitchFamily="34" charset="0"/>
              </a:rPr>
              <a:t>2 Tim. 2:24-25</a:t>
            </a:r>
          </a:p>
          <a:p>
            <a:pPr marL="173038" indent="-173038">
              <a:lnSpc>
                <a:spcPct val="150000"/>
              </a:lnSpc>
              <a:buFont typeface="Wingdings" pitchFamily="2" charset="2"/>
              <a:buChar char="Ø"/>
            </a:pPr>
            <a:r>
              <a:rPr lang="en-US" sz="3600" b="1" dirty="0" smtClean="0">
                <a:solidFill>
                  <a:schemeClr val="accent4">
                    <a:lumMod val="50000"/>
                  </a:schemeClr>
                </a:solidFill>
                <a:latin typeface="Arial Narrow" pitchFamily="34" charset="0"/>
              </a:rPr>
              <a:t> Titus 2:1</a:t>
            </a:r>
          </a:p>
          <a:p>
            <a:pPr marL="173038" indent="-173038">
              <a:lnSpc>
                <a:spcPct val="150000"/>
              </a:lnSpc>
              <a:buFont typeface="Wingdings" pitchFamily="2" charset="2"/>
              <a:buChar char="Ø"/>
            </a:pPr>
            <a:r>
              <a:rPr lang="en-US" sz="3600" b="1" dirty="0" smtClean="0">
                <a:solidFill>
                  <a:schemeClr val="accent4">
                    <a:lumMod val="50000"/>
                  </a:schemeClr>
                </a:solidFill>
                <a:latin typeface="Arial Narrow" pitchFamily="34" charset="0"/>
              </a:rPr>
              <a:t>Ephesians 4:11-14</a:t>
            </a:r>
          </a:p>
          <a:p>
            <a:pPr marL="173038" indent="-173038">
              <a:lnSpc>
                <a:spcPct val="150000"/>
              </a:lnSpc>
              <a:buFont typeface="Wingdings" pitchFamily="2" charset="2"/>
              <a:buChar char="Ø"/>
            </a:pPr>
            <a:r>
              <a:rPr lang="en-US" sz="3600" b="1" dirty="0" smtClean="0">
                <a:solidFill>
                  <a:schemeClr val="accent4">
                    <a:lumMod val="50000"/>
                  </a:schemeClr>
                </a:solidFill>
                <a:latin typeface="Arial Narrow" pitchFamily="34" charset="0"/>
              </a:rPr>
              <a:t>1 Cor. 12:29</a:t>
            </a:r>
          </a:p>
        </p:txBody>
      </p:sp>
      <p:pic>
        <p:nvPicPr>
          <p:cNvPr id="89090" name="Picture 2" descr="Caricature from Photo Online - Make a Cartoon of Yourself: A ..."/>
          <p:cNvPicPr>
            <a:picLocks noChangeAspect="1" noChangeArrowheads="1"/>
          </p:cNvPicPr>
          <p:nvPr/>
        </p:nvPicPr>
        <p:blipFill>
          <a:blip r:embed="rId3" cstate="print"/>
          <a:srcRect/>
          <a:stretch>
            <a:fillRect/>
          </a:stretch>
        </p:blipFill>
        <p:spPr bwMode="auto">
          <a:xfrm>
            <a:off x="4419600" y="152400"/>
            <a:ext cx="4495800" cy="6515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NOT ADDICTED TO WINE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3:3; Titus 1:7)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am not addicted to alcohol”</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pic>
        <p:nvPicPr>
          <p:cNvPr id="9" name="Picture 8" descr="637353.jpg"/>
          <p:cNvPicPr>
            <a:picLocks noChangeAspect="1"/>
          </p:cNvPicPr>
          <p:nvPr/>
        </p:nvPicPr>
        <p:blipFill>
          <a:blip r:embed="rId3" cstate="print"/>
          <a:stretch>
            <a:fillRect/>
          </a:stretch>
        </p:blipFill>
        <p:spPr>
          <a:xfrm>
            <a:off x="4876800" y="381000"/>
            <a:ext cx="3762436" cy="5181600"/>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228600" y="304800"/>
            <a:ext cx="4267200" cy="5257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indent="-173038">
              <a:buFont typeface="Arial" charset="0"/>
              <a:buChar char="•"/>
            </a:pPr>
            <a:r>
              <a:rPr lang="en-US" sz="3200" b="1" i="1" dirty="0" err="1" smtClean="0">
                <a:solidFill>
                  <a:schemeClr val="accent4">
                    <a:lumMod val="50000"/>
                  </a:schemeClr>
                </a:solidFill>
                <a:latin typeface="Arial Narrow" pitchFamily="34" charset="0"/>
              </a:rPr>
              <a:t>paronios</a:t>
            </a:r>
            <a:r>
              <a:rPr lang="en-US" sz="3200" b="1" i="1" dirty="0" smtClean="0">
                <a:solidFill>
                  <a:schemeClr val="accent4">
                    <a:lumMod val="50000"/>
                  </a:schemeClr>
                </a:solidFill>
                <a:latin typeface="Arial Narrow" pitchFamily="34" charset="0"/>
              </a:rPr>
              <a:t>: </a:t>
            </a:r>
          </a:p>
          <a:p>
            <a:pPr marL="173038" indent="-173038"/>
            <a:r>
              <a:rPr lang="en-US" sz="3200" b="1" i="1" dirty="0" smtClean="0">
                <a:solidFill>
                  <a:schemeClr val="accent4">
                    <a:lumMod val="50000"/>
                  </a:schemeClr>
                </a:solidFill>
                <a:latin typeface="Arial Narrow" pitchFamily="34" charset="0"/>
              </a:rPr>
              <a:t>		</a:t>
            </a:r>
            <a:r>
              <a:rPr lang="en-US" sz="3200" dirty="0" smtClean="0">
                <a:solidFill>
                  <a:schemeClr val="accent4">
                    <a:lumMod val="50000"/>
                  </a:schemeClr>
                </a:solidFill>
                <a:latin typeface="Arial Narrow" pitchFamily="34" charset="0"/>
              </a:rPr>
              <a:t>not a drunkard; 	does not crave or 		abuse  alcohol</a:t>
            </a:r>
          </a:p>
          <a:p>
            <a:pPr marL="173038" indent="-173038"/>
            <a:r>
              <a:rPr lang="en-US" sz="3200" b="1" dirty="0" smtClean="0">
                <a:solidFill>
                  <a:schemeClr val="accent4">
                    <a:lumMod val="50000"/>
                  </a:schemeClr>
                </a:solidFill>
                <a:latin typeface="Arial Narrow" pitchFamily="34" charset="0"/>
              </a:rPr>
              <a:t> </a:t>
            </a:r>
          </a:p>
          <a:p>
            <a:pPr marL="173038" indent="-173038">
              <a:buFont typeface="Arial" charset="0"/>
              <a:buChar char="•"/>
            </a:pPr>
            <a:r>
              <a:rPr lang="en-US" sz="3200" b="1" dirty="0" smtClean="0">
                <a:solidFill>
                  <a:schemeClr val="accent4">
                    <a:lumMod val="50000"/>
                  </a:schemeClr>
                </a:solidFill>
                <a:latin typeface="Arial Narrow" pitchFamily="34" charset="0"/>
              </a:rPr>
              <a:t>Do you feel a </a:t>
            </a:r>
          </a:p>
          <a:p>
            <a:pPr marL="173038" indent="-173038"/>
            <a:r>
              <a:rPr lang="en-US" sz="3200" b="1" dirty="0" smtClean="0">
                <a:solidFill>
                  <a:schemeClr val="accent4">
                    <a:lumMod val="50000"/>
                  </a:schemeClr>
                </a:solidFill>
                <a:latin typeface="Arial Narrow" pitchFamily="34" charset="0"/>
              </a:rPr>
              <a:t>		need for alcohol?</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2" descr="http://www.inspirational-quotes-short-funny-stuff.com/images/really-funny-jokes-drunk-man-with-martini.jpg"/>
          <p:cNvPicPr>
            <a:picLocks noChangeAspect="1" noChangeArrowheads="1"/>
          </p:cNvPicPr>
          <p:nvPr/>
        </p:nvPicPr>
        <p:blipFill>
          <a:blip r:embed="rId2" cstate="print"/>
          <a:srcRect/>
          <a:stretch>
            <a:fillRect/>
          </a:stretch>
        </p:blipFill>
        <p:spPr bwMode="auto">
          <a:xfrm>
            <a:off x="3352800" y="381000"/>
            <a:ext cx="2381250" cy="3209926"/>
          </a:xfrm>
          <a:prstGeom prst="rect">
            <a:avLst/>
          </a:prstGeom>
          <a:noFill/>
        </p:spPr>
      </p:pic>
      <p:sp>
        <p:nvSpPr>
          <p:cNvPr id="4" name="Rectangle 3"/>
          <p:cNvSpPr/>
          <p:nvPr/>
        </p:nvSpPr>
        <p:spPr>
          <a:xfrm>
            <a:off x="76200" y="3505200"/>
            <a:ext cx="8991600" cy="762000"/>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en-US" sz="3200" dirty="0" smtClean="0">
                <a:solidFill>
                  <a:schemeClr val="accent4">
                    <a:lumMod val="50000"/>
                  </a:schemeClr>
                </a:solidFill>
                <a:latin typeface="Arial Narrow" pitchFamily="34" charset="0"/>
              </a:rPr>
              <a:t>What is the difference between ‘drunkard’ and ‘alcoholic’? </a:t>
            </a:r>
          </a:p>
        </p:txBody>
      </p:sp>
      <p:sp>
        <p:nvSpPr>
          <p:cNvPr id="3" name="Rectangle 2"/>
          <p:cNvSpPr/>
          <p:nvPr/>
        </p:nvSpPr>
        <p:spPr>
          <a:xfrm>
            <a:off x="76200" y="76200"/>
            <a:ext cx="3124200" cy="33528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225425" indent="-225425">
              <a:buFont typeface="Arial" charset="0"/>
              <a:buChar char="•"/>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Isaiah 28:7</a:t>
            </a:r>
          </a:p>
          <a:p>
            <a:pPr marL="225425" indent="-225425">
              <a:buFont typeface="Arial" charset="0"/>
              <a:buChar char="•"/>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Ephesians 5:18</a:t>
            </a:r>
          </a:p>
          <a:p>
            <a:pPr marL="225425" indent="-225425">
              <a:buFont typeface="Arial" charset="0"/>
              <a:buChar char="•"/>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Proverbs 20:1</a:t>
            </a:r>
          </a:p>
          <a:p>
            <a:pPr marL="225425" indent="-225425">
              <a:buFont typeface="Arial" charset="0"/>
              <a:buChar char="•"/>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Isaiah 5:11 &amp; 22</a:t>
            </a:r>
          </a:p>
          <a:p>
            <a:pPr marL="225425" indent="-225425">
              <a:buFont typeface="Arial" charset="0"/>
              <a:buChar char="•"/>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Psalms 104:14-15</a:t>
            </a:r>
          </a:p>
          <a:p>
            <a:pPr marL="225425" indent="-225425">
              <a:buFont typeface="Arial" charset="0"/>
              <a:buChar char="•"/>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Romans 14:21</a:t>
            </a:r>
          </a:p>
          <a:p>
            <a:pPr marL="225425" indent="-225425">
              <a:buFont typeface="Arial" charset="0"/>
              <a:buChar char="•"/>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Genesis 27:28</a:t>
            </a:r>
            <a:endPar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Rectangle 4"/>
          <p:cNvSpPr/>
          <p:nvPr/>
        </p:nvSpPr>
        <p:spPr>
          <a:xfrm>
            <a:off x="76200" y="4343400"/>
            <a:ext cx="8991600" cy="1600200"/>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en-US" sz="3200" dirty="0" smtClean="0">
                <a:solidFill>
                  <a:schemeClr val="accent4">
                    <a:lumMod val="50000"/>
                  </a:schemeClr>
                </a:solidFill>
                <a:latin typeface="Arial Narrow" pitchFamily="34" charset="0"/>
              </a:rPr>
              <a:t>What are some of the arguments you have heard from the “Christians should never drink” and the “Christians have freedom to drink” camps?</a:t>
            </a:r>
          </a:p>
        </p:txBody>
      </p:sp>
      <p:sp>
        <p:nvSpPr>
          <p:cNvPr id="6" name="Rectangle 5"/>
          <p:cNvSpPr/>
          <p:nvPr/>
        </p:nvSpPr>
        <p:spPr>
          <a:xfrm>
            <a:off x="76200" y="6019800"/>
            <a:ext cx="8991600" cy="685800"/>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en-US" sz="3200" dirty="0" smtClean="0">
                <a:solidFill>
                  <a:schemeClr val="accent4">
                    <a:lumMod val="50000"/>
                  </a:schemeClr>
                </a:solidFill>
                <a:latin typeface="Arial Narrow" pitchFamily="34" charset="0"/>
              </a:rPr>
              <a:t>What should be the Christian elder’s view of alcohol?</a:t>
            </a:r>
          </a:p>
        </p:txBody>
      </p:sp>
      <p:sp>
        <p:nvSpPr>
          <p:cNvPr id="8" name="Rectangle 7"/>
          <p:cNvSpPr/>
          <p:nvPr/>
        </p:nvSpPr>
        <p:spPr>
          <a:xfrm>
            <a:off x="5943600" y="76200"/>
            <a:ext cx="3124200" cy="33528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225425" indent="-225425">
              <a:buFont typeface="Arial" charset="0"/>
              <a:buChar char="•"/>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Ecclesiastes 9:7</a:t>
            </a:r>
          </a:p>
          <a:p>
            <a:pPr marL="225425" indent="-225425">
              <a:buFont typeface="Arial" charset="0"/>
              <a:buChar char="•"/>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Luke 7:34</a:t>
            </a:r>
          </a:p>
          <a:p>
            <a:pPr marL="225425" indent="-225425">
              <a:buFont typeface="Arial" charset="0"/>
              <a:buChar char="•"/>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Proverbs 31:6</a:t>
            </a:r>
          </a:p>
          <a:p>
            <a:pPr marL="225425" indent="-225425">
              <a:buFont typeface="Arial" charset="0"/>
              <a:buChar char="•"/>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Matt. 11:18-19</a:t>
            </a:r>
          </a:p>
          <a:p>
            <a:pPr marL="225425" indent="-225425">
              <a:buFont typeface="Arial" charset="0"/>
              <a:buChar char="•"/>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Joel 2:24</a:t>
            </a:r>
          </a:p>
          <a:p>
            <a:pPr marL="225425" indent="-225425">
              <a:buFont typeface="Arial" charset="0"/>
              <a:buChar char="•"/>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Proverbs 3:10</a:t>
            </a:r>
          </a:p>
          <a:p>
            <a:pPr marL="225425" indent="-225425">
              <a:buFont typeface="Arial" charset="0"/>
              <a:buChar char="•"/>
            </a:pPr>
            <a:r>
              <a:rPr lang="en-US"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Narrow" pitchFamily="34" charset="0"/>
              </a:rPr>
              <a:t> Genesis 14:18</a:t>
            </a:r>
            <a:endParaRPr lang="en-US"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NOT PUGNACIOUS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3:3; Titus 1:7)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am not physically violent or abusive”</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pic>
        <p:nvPicPr>
          <p:cNvPr id="11" name="Picture 10" descr="caricature-10-500x704.jpg"/>
          <p:cNvPicPr>
            <a:picLocks noChangeAspect="1"/>
          </p:cNvPicPr>
          <p:nvPr/>
        </p:nvPicPr>
        <p:blipFill>
          <a:blip r:embed="rId3" cstate="print"/>
          <a:stretch>
            <a:fillRect/>
          </a:stretch>
        </p:blipFill>
        <p:spPr>
          <a:xfrm>
            <a:off x="4724400" y="304800"/>
            <a:ext cx="4114800" cy="5334000"/>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228600" y="228600"/>
            <a:ext cx="4267200" cy="5486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236538" indent="-236538">
              <a:buFont typeface="Arial" charset="0"/>
              <a:buChar char="•"/>
            </a:pPr>
            <a:r>
              <a:rPr lang="en-US" sz="3200" b="1" i="1" dirty="0" err="1" smtClean="0">
                <a:solidFill>
                  <a:schemeClr val="accent4">
                    <a:lumMod val="50000"/>
                  </a:schemeClr>
                </a:solidFill>
                <a:latin typeface="Arial Narrow" pitchFamily="34" charset="0"/>
              </a:rPr>
              <a:t>plektes</a:t>
            </a:r>
            <a:r>
              <a:rPr lang="en-US" sz="3200" b="1" i="1" dirty="0" smtClean="0">
                <a:solidFill>
                  <a:schemeClr val="accent4">
                    <a:lumMod val="50000"/>
                  </a:schemeClr>
                </a:solidFill>
                <a:latin typeface="Arial Narrow" pitchFamily="34" charset="0"/>
              </a:rPr>
              <a:t>: </a:t>
            </a:r>
            <a:r>
              <a:rPr lang="en-US" sz="3200" dirty="0" smtClean="0">
                <a:solidFill>
                  <a:schemeClr val="accent4">
                    <a:lumMod val="50000"/>
                  </a:schemeClr>
                </a:solidFill>
                <a:latin typeface="Arial Narrow" pitchFamily="34" charset="0"/>
              </a:rPr>
              <a:t>pugilistic; not a “giver of blows”; striker or hitter; not violent; </a:t>
            </a:r>
          </a:p>
          <a:p>
            <a:pPr marL="236538" indent="-236538">
              <a:buFont typeface="Arial" charset="0"/>
              <a:buChar char="•"/>
            </a:pPr>
            <a:endParaRPr lang="en-US" sz="3200" b="1" dirty="0" smtClean="0">
              <a:solidFill>
                <a:schemeClr val="accent4">
                  <a:lumMod val="50000"/>
                </a:schemeClr>
              </a:solidFill>
              <a:latin typeface="Arial Narrow" pitchFamily="34" charset="0"/>
            </a:endParaRPr>
          </a:p>
          <a:p>
            <a:pPr marL="236538" indent="-236538">
              <a:buFont typeface="Arial" charset="0"/>
              <a:buChar char="•"/>
            </a:pPr>
            <a:r>
              <a:rPr lang="en-US" sz="3200" b="1" dirty="0" smtClean="0">
                <a:solidFill>
                  <a:schemeClr val="accent4">
                    <a:lumMod val="50000"/>
                  </a:schemeClr>
                </a:solidFill>
                <a:latin typeface="Arial Narrow" pitchFamily="34" charset="0"/>
              </a:rPr>
              <a:t>When did you last strike someone?</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304800"/>
            <a:ext cx="4343400" cy="6172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225425" indent="-225425" algn="ctr"/>
            <a:r>
              <a:rPr lang="en-US" sz="4800" dirty="0" smtClean="0">
                <a:solidFill>
                  <a:schemeClr val="tx1"/>
                </a:solidFill>
                <a:latin typeface="Arial Narrow" pitchFamily="34" charset="0"/>
              </a:rPr>
              <a:t>T</a:t>
            </a:r>
            <a:r>
              <a:rPr lang="en-US" sz="4800" dirty="0" smtClean="0">
                <a:solidFill>
                  <a:schemeClr val="tx1"/>
                </a:solidFill>
                <a:latin typeface="Arial Narrow" pitchFamily="34" charset="0"/>
              </a:rPr>
              <a:t>his does not </a:t>
            </a:r>
            <a:r>
              <a:rPr lang="en-US" sz="4800" dirty="0" smtClean="0">
                <a:solidFill>
                  <a:schemeClr val="tx1"/>
                </a:solidFill>
                <a:latin typeface="Arial Narrow" pitchFamily="34" charset="0"/>
              </a:rPr>
              <a:t>disqualify boxers and martial </a:t>
            </a:r>
            <a:r>
              <a:rPr lang="en-US" sz="4800" dirty="0" smtClean="0">
                <a:solidFill>
                  <a:schemeClr val="tx1"/>
                </a:solidFill>
                <a:latin typeface="Arial Narrow" pitchFamily="34" charset="0"/>
              </a:rPr>
              <a:t>artists. This is a passage about violent attitudes, not sporting preferences. </a:t>
            </a:r>
            <a:endParaRPr lang="en-US" sz="4800" dirty="0" smtClean="0">
              <a:solidFill>
                <a:schemeClr val="tx1"/>
              </a:solidFill>
              <a:latin typeface="Arial Narrow" pitchFamily="34" charset="0"/>
            </a:endParaRPr>
          </a:p>
        </p:txBody>
      </p:sp>
      <p:pic>
        <p:nvPicPr>
          <p:cNvPr id="82946" name="Picture 2" descr="Caricature of My MMA Sensei | capetowncaricaturist"/>
          <p:cNvPicPr>
            <a:picLocks noChangeAspect="1" noChangeArrowheads="1"/>
          </p:cNvPicPr>
          <p:nvPr/>
        </p:nvPicPr>
        <p:blipFill>
          <a:blip r:embed="rId2" cstate="print"/>
          <a:srcRect/>
          <a:stretch>
            <a:fillRect/>
          </a:stretch>
        </p:blipFill>
        <p:spPr bwMode="auto">
          <a:xfrm>
            <a:off x="5181600" y="152400"/>
            <a:ext cx="3734485" cy="652114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52400" y="3276600"/>
            <a:ext cx="8839200" cy="3429000"/>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en-US" sz="3200" b="1" dirty="0" smtClean="0">
                <a:solidFill>
                  <a:schemeClr val="accent4">
                    <a:lumMod val="50000"/>
                  </a:schemeClr>
                </a:solidFill>
                <a:latin typeface="Arial Narrow" pitchFamily="34" charset="0"/>
              </a:rPr>
              <a:t>Have you ever reacted with violence to a situation?</a:t>
            </a:r>
          </a:p>
          <a:p>
            <a:pPr marL="225425" indent="-225425">
              <a:buFont typeface="Arial" charset="0"/>
              <a:buChar char="•"/>
            </a:pPr>
            <a:r>
              <a:rPr lang="en-US" sz="3200" b="1" dirty="0" smtClean="0">
                <a:solidFill>
                  <a:schemeClr val="accent4">
                    <a:lumMod val="50000"/>
                  </a:schemeClr>
                </a:solidFill>
                <a:latin typeface="Arial Narrow" pitchFamily="34" charset="0"/>
              </a:rPr>
              <a:t>Is there ever a time for violent interaction?</a:t>
            </a:r>
          </a:p>
          <a:p>
            <a:pPr marL="225425" indent="-225425">
              <a:buFont typeface="Arial" charset="0"/>
              <a:buChar char="•"/>
            </a:pPr>
            <a:r>
              <a:rPr lang="en-US" sz="3200" b="1" spc="-150" dirty="0" smtClean="0">
                <a:solidFill>
                  <a:schemeClr val="accent4">
                    <a:lumMod val="50000"/>
                  </a:schemeClr>
                </a:solidFill>
                <a:latin typeface="Arial Narrow" pitchFamily="34" charset="0"/>
              </a:rPr>
              <a:t>What is Paul trying to tell Timothy with this disqualifier?</a:t>
            </a:r>
          </a:p>
          <a:p>
            <a:pPr marL="225425" indent="-225425">
              <a:buFont typeface="Arial" charset="0"/>
              <a:buChar char="•"/>
            </a:pPr>
            <a:r>
              <a:rPr lang="en-US" sz="3200" b="1" dirty="0" smtClean="0">
                <a:solidFill>
                  <a:schemeClr val="accent4">
                    <a:lumMod val="50000"/>
                  </a:schemeClr>
                </a:solidFill>
                <a:latin typeface="Arial Narrow" pitchFamily="34" charset="0"/>
              </a:rPr>
              <a:t>Describe the results of having a pugnacious elder on the board making decisions for the church.</a:t>
            </a:r>
          </a:p>
          <a:p>
            <a:pPr marL="225425" indent="-225425">
              <a:buFont typeface="Arial" charset="0"/>
              <a:buChar char="•"/>
            </a:pPr>
            <a:r>
              <a:rPr lang="en-US" sz="3200" b="1" spc="-150" dirty="0" smtClean="0">
                <a:solidFill>
                  <a:schemeClr val="accent4">
                    <a:lumMod val="50000"/>
                  </a:schemeClr>
                </a:solidFill>
                <a:latin typeface="Arial Narrow" pitchFamily="34" charset="0"/>
              </a:rPr>
              <a:t>How does God view violent men according to Ps. 11:5?</a:t>
            </a:r>
          </a:p>
          <a:p>
            <a:pPr marL="225425" indent="-225425">
              <a:buFont typeface="Arial" charset="0"/>
              <a:buChar char="•"/>
            </a:pPr>
            <a:r>
              <a:rPr lang="en-US" sz="3200" b="1" spc="-150" dirty="0" smtClean="0">
                <a:solidFill>
                  <a:schemeClr val="accent4">
                    <a:lumMod val="50000"/>
                  </a:schemeClr>
                </a:solidFill>
                <a:latin typeface="Arial Narrow" pitchFamily="34" charset="0"/>
              </a:rPr>
              <a:t>What reason does Jam. 1:19-20 for being slow to wrath?</a:t>
            </a:r>
          </a:p>
        </p:txBody>
      </p:sp>
      <p:sp>
        <p:nvSpPr>
          <p:cNvPr id="3" name="Rectangle 2"/>
          <p:cNvSpPr/>
          <p:nvPr/>
        </p:nvSpPr>
        <p:spPr>
          <a:xfrm>
            <a:off x="152400" y="76200"/>
            <a:ext cx="2667000" cy="31242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225425" indent="-225425">
              <a:buFont typeface="Arial" charset="0"/>
              <a:buChar char="•"/>
            </a:pPr>
            <a:r>
              <a:rPr lang="en-US" sz="32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rial Narrow" pitchFamily="34" charset="0"/>
              </a:rPr>
              <a:t>Romans 12:8</a:t>
            </a:r>
          </a:p>
          <a:p>
            <a:pPr marL="225425" indent="-225425">
              <a:buFont typeface="Arial" charset="0"/>
              <a:buChar char="•"/>
            </a:pPr>
            <a:r>
              <a:rPr lang="en-US" sz="32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rial Narrow" pitchFamily="34" charset="0"/>
              </a:rPr>
              <a:t>John 2:15</a:t>
            </a:r>
          </a:p>
          <a:p>
            <a:pPr marL="225425" indent="-225425">
              <a:buFont typeface="Arial" charset="0"/>
              <a:buChar char="•"/>
            </a:pPr>
            <a:r>
              <a:rPr lang="en-US" sz="32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rial Narrow" pitchFamily="34" charset="0"/>
              </a:rPr>
              <a:t>Luke 4:18</a:t>
            </a:r>
          </a:p>
          <a:p>
            <a:pPr marL="225425" indent="-225425">
              <a:buFont typeface="Arial" charset="0"/>
              <a:buChar char="•"/>
            </a:pPr>
            <a:r>
              <a:rPr lang="en-US" sz="32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rial Narrow" pitchFamily="34" charset="0"/>
              </a:rPr>
              <a:t>Proverbs 3:31</a:t>
            </a:r>
          </a:p>
          <a:p>
            <a:pPr marL="225425" indent="-225425">
              <a:buFont typeface="Arial" charset="0"/>
              <a:buChar char="•"/>
            </a:pPr>
            <a:r>
              <a:rPr lang="en-US" sz="32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rial Narrow" pitchFamily="34" charset="0"/>
              </a:rPr>
              <a:t>James 1:19-20</a:t>
            </a:r>
          </a:p>
        </p:txBody>
      </p:sp>
      <p:pic>
        <p:nvPicPr>
          <p:cNvPr id="49154" name="Picture 2" descr="http://www.myconfinedspace.com/wp-content/uploads/2007/04/image_ed7vv0.gif"/>
          <p:cNvPicPr>
            <a:picLocks noChangeAspect="1" noChangeArrowheads="1"/>
          </p:cNvPicPr>
          <p:nvPr/>
        </p:nvPicPr>
        <p:blipFill>
          <a:blip r:embed="rId3" cstate="print"/>
          <a:srcRect/>
          <a:stretch>
            <a:fillRect/>
          </a:stretch>
        </p:blipFill>
        <p:spPr bwMode="auto">
          <a:xfrm>
            <a:off x="2993120" y="228600"/>
            <a:ext cx="592228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p:cTn id="42"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GENTLE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3:3)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will give up my rights to help others”</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pic>
        <p:nvPicPr>
          <p:cNvPr id="9" name="Picture 8" descr="caricatures-of-the-celebrities-02.jpg"/>
          <p:cNvPicPr>
            <a:picLocks noChangeAspect="1"/>
          </p:cNvPicPr>
          <p:nvPr/>
        </p:nvPicPr>
        <p:blipFill>
          <a:blip r:embed="rId3" cstate="print"/>
          <a:stretch>
            <a:fillRect/>
          </a:stretch>
        </p:blipFill>
        <p:spPr>
          <a:xfrm>
            <a:off x="4800600" y="304800"/>
            <a:ext cx="4008120" cy="5334000"/>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228600" y="228600"/>
            <a:ext cx="4267200" cy="5410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indent="-173038">
              <a:buFont typeface="Arial" charset="0"/>
              <a:buChar char="•"/>
            </a:pPr>
            <a:r>
              <a:rPr lang="en-US" sz="3200" b="1" dirty="0" err="1" smtClean="0">
                <a:solidFill>
                  <a:schemeClr val="accent4">
                    <a:lumMod val="50000"/>
                  </a:schemeClr>
                </a:solidFill>
                <a:latin typeface="Arial Narrow" pitchFamily="34" charset="0"/>
              </a:rPr>
              <a:t>epieikes</a:t>
            </a:r>
            <a:r>
              <a:rPr lang="en-US" sz="3200" b="1" dirty="0" smtClean="0">
                <a:solidFill>
                  <a:schemeClr val="accent4">
                    <a:lumMod val="50000"/>
                  </a:schemeClr>
                </a:solidFill>
                <a:latin typeface="Arial Narrow" pitchFamily="34" charset="0"/>
              </a:rPr>
              <a:t>: </a:t>
            </a:r>
            <a:r>
              <a:rPr lang="en-US" sz="3200" dirty="0" smtClean="0">
                <a:solidFill>
                  <a:schemeClr val="accent4">
                    <a:lumMod val="50000"/>
                  </a:schemeClr>
                </a:solidFill>
                <a:latin typeface="Arial Narrow" pitchFamily="34" charset="0"/>
              </a:rPr>
              <a:t>equitable, mild, fair, gentle </a:t>
            </a:r>
          </a:p>
          <a:p>
            <a:pPr marL="173038" indent="-173038">
              <a:buFont typeface="Arial" charset="0"/>
              <a:buChar char="•"/>
            </a:pPr>
            <a:endParaRPr lang="en-US" sz="3200" b="1" dirty="0" smtClean="0">
              <a:solidFill>
                <a:schemeClr val="accent4">
                  <a:lumMod val="50000"/>
                </a:schemeClr>
              </a:solidFill>
              <a:latin typeface="Arial Narrow" pitchFamily="34" charset="0"/>
            </a:endParaRPr>
          </a:p>
          <a:p>
            <a:pPr marL="173038" indent="-173038">
              <a:buFont typeface="Arial" charset="0"/>
              <a:buChar char="•"/>
            </a:pPr>
            <a:r>
              <a:rPr lang="en-US" sz="3200" b="1" dirty="0" smtClean="0">
                <a:solidFill>
                  <a:schemeClr val="accent4">
                    <a:lumMod val="50000"/>
                  </a:schemeClr>
                </a:solidFill>
                <a:latin typeface="Arial Narrow" pitchFamily="34" charset="0"/>
              </a:rPr>
              <a:t>Do you insist on everything being your own way or can you give up your rights?</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marL="236538" indent="-236538" algn="ctr"/>
            <a:r>
              <a:rPr lang="en-US" sz="4400" dirty="0" smtClean="0">
                <a:ln w="18415" cmpd="sng">
                  <a:solidFill>
                    <a:schemeClr val="tx1"/>
                  </a:solidFill>
                  <a:prstDash val="solid"/>
                </a:ln>
                <a:solidFill>
                  <a:srgbClr val="FFFF00"/>
                </a:solidFill>
                <a:effectLst>
                  <a:outerShdw blurRad="63500" dir="3600000" algn="tl" rotWithShape="0">
                    <a:srgbClr val="000000">
                      <a:alpha val="70000"/>
                    </a:srgbClr>
                  </a:outerShdw>
                </a:effectLst>
                <a:latin typeface="Arial Black" pitchFamily="34" charset="0"/>
              </a:rPr>
              <a:t>WHAT IS AN ELDER?</a:t>
            </a:r>
          </a:p>
        </p:txBody>
      </p:sp>
      <p:sp>
        <p:nvSpPr>
          <p:cNvPr id="5" name="Rectangle 4"/>
          <p:cNvSpPr/>
          <p:nvPr/>
        </p:nvSpPr>
        <p:spPr>
          <a:xfrm>
            <a:off x="0" y="685800"/>
            <a:ext cx="9144000" cy="61722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236538" indent="-236538">
              <a:buFont typeface="Arial" charset="0"/>
              <a:buChar char="•"/>
            </a:pPr>
            <a:r>
              <a:rPr lang="en-US" sz="3200" b="1" dirty="0" smtClean="0">
                <a:solidFill>
                  <a:srgbClr val="002060"/>
                </a:solidFill>
                <a:latin typeface="Arial Narrow" pitchFamily="34" charset="0"/>
              </a:rPr>
              <a:t>Elders are those </a:t>
            </a:r>
            <a:r>
              <a:rPr lang="en-US" sz="3200" dirty="0" smtClean="0">
                <a:solidFill>
                  <a:srgbClr val="002060"/>
                </a:solidFill>
                <a:latin typeface="Arial Narrow" pitchFamily="34" charset="0"/>
              </a:rPr>
              <a:t>who are charged with teaching, feeding, 	and protecting the church</a:t>
            </a:r>
          </a:p>
          <a:p>
            <a:pPr marL="236538" indent="-236538">
              <a:buFont typeface="Arial" charset="0"/>
              <a:buChar char="•"/>
            </a:pPr>
            <a:r>
              <a:rPr lang="en-US" sz="3200" b="1" dirty="0" smtClean="0">
                <a:solidFill>
                  <a:srgbClr val="002060"/>
                </a:solidFill>
                <a:latin typeface="Arial Narrow" pitchFamily="34" charset="0"/>
              </a:rPr>
              <a:t>Elders </a:t>
            </a:r>
            <a:r>
              <a:rPr lang="en-US" sz="3200" dirty="0" smtClean="0">
                <a:solidFill>
                  <a:srgbClr val="002060"/>
                </a:solidFill>
                <a:latin typeface="Arial Narrow" pitchFamily="34" charset="0"/>
              </a:rPr>
              <a:t>are accountable to God on behalf of the church. </a:t>
            </a:r>
          </a:p>
          <a:p>
            <a:pPr marL="236538" indent="-236538">
              <a:buFont typeface="Arial" charset="0"/>
              <a:buChar char="•"/>
            </a:pPr>
            <a:r>
              <a:rPr lang="en-US" sz="3200" b="1" dirty="0" smtClean="0">
                <a:solidFill>
                  <a:srgbClr val="002060"/>
                </a:solidFill>
                <a:latin typeface="Arial Narrow" pitchFamily="34" charset="0"/>
              </a:rPr>
              <a:t>Elders </a:t>
            </a:r>
            <a:r>
              <a:rPr lang="en-US" sz="3200" dirty="0" smtClean="0">
                <a:solidFill>
                  <a:srgbClr val="002060"/>
                </a:solidFill>
                <a:latin typeface="Arial Narrow" pitchFamily="34" charset="0"/>
              </a:rPr>
              <a:t>are required to meet a high standard given in 	Scripture before accepting the responsibilities.</a:t>
            </a:r>
          </a:p>
          <a:p>
            <a:pPr marL="236538" indent="-236538">
              <a:buFont typeface="Arial" charset="0"/>
              <a:buChar char="•"/>
            </a:pPr>
            <a:endParaRPr lang="en-US" sz="1200" dirty="0" smtClean="0">
              <a:solidFill>
                <a:srgbClr val="002060"/>
              </a:solidFill>
              <a:latin typeface="Arial Narrow" pitchFamily="34" charset="0"/>
            </a:endParaRPr>
          </a:p>
          <a:p>
            <a:pPr marL="236538" indent="-236538">
              <a:buFont typeface="Arial" charset="0"/>
              <a:buChar char="•"/>
            </a:pPr>
            <a:endParaRPr lang="en-US" sz="800" dirty="0" smtClean="0">
              <a:latin typeface="Arial Narrow" pitchFamily="34" charset="0"/>
            </a:endParaRPr>
          </a:p>
        </p:txBody>
      </p:sp>
      <p:sp>
        <p:nvSpPr>
          <p:cNvPr id="6" name="Rectangle 5"/>
          <p:cNvSpPr/>
          <p:nvPr/>
        </p:nvSpPr>
        <p:spPr>
          <a:xfrm>
            <a:off x="228600" y="3505200"/>
            <a:ext cx="8686800" cy="3046988"/>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marL="236538" indent="-236538">
              <a:buFont typeface="Arial" charset="0"/>
              <a:buChar char="•"/>
            </a:pPr>
            <a:r>
              <a:rPr lang="en-US" sz="3200" b="1" dirty="0" smtClean="0">
                <a:solidFill>
                  <a:schemeClr val="tx1"/>
                </a:solidFill>
                <a:latin typeface="Arial Narrow" pitchFamily="34" charset="0"/>
              </a:rPr>
              <a:t>ELDER RULE </a:t>
            </a:r>
            <a:r>
              <a:rPr lang="en-US" sz="3200" dirty="0" smtClean="0">
                <a:solidFill>
                  <a:schemeClr val="tx1"/>
                </a:solidFill>
                <a:latin typeface="Arial Narrow" pitchFamily="34" charset="0"/>
              </a:rPr>
              <a:t>is the only pattern for church leadership 	given in the New Testament. </a:t>
            </a:r>
          </a:p>
          <a:p>
            <a:pPr marL="236538" indent="-236538">
              <a:buFont typeface="Arial" charset="0"/>
              <a:buChar char="•"/>
            </a:pPr>
            <a:r>
              <a:rPr lang="en-US" sz="3200" b="1" dirty="0" smtClean="0">
                <a:solidFill>
                  <a:schemeClr val="tx1"/>
                </a:solidFill>
                <a:latin typeface="Arial Narrow" pitchFamily="34" charset="0"/>
              </a:rPr>
              <a:t>THE BIBLICAL NORM </a:t>
            </a:r>
            <a:r>
              <a:rPr lang="en-US" sz="3200" dirty="0" smtClean="0">
                <a:solidFill>
                  <a:schemeClr val="tx1"/>
                </a:solidFill>
                <a:latin typeface="Arial Narrow" pitchFamily="34" charset="0"/>
              </a:rPr>
              <a:t>for church leadership is a plurality of God-ordained elders. </a:t>
            </a:r>
          </a:p>
          <a:p>
            <a:pPr marL="236538" indent="-236538">
              <a:buFont typeface="Arial" charset="0"/>
              <a:buChar char="•"/>
            </a:pPr>
            <a:r>
              <a:rPr lang="en-US" sz="3200" b="1" dirty="0" smtClean="0">
                <a:solidFill>
                  <a:schemeClr val="tx1"/>
                </a:solidFill>
                <a:latin typeface="Arial Narrow" pitchFamily="34" charset="0"/>
              </a:rPr>
              <a:t>NOWHERE IN SCRIPTURE </a:t>
            </a:r>
            <a:r>
              <a:rPr lang="en-US" sz="3200" dirty="0" smtClean="0">
                <a:solidFill>
                  <a:schemeClr val="tx1"/>
                </a:solidFill>
                <a:latin typeface="Arial Narrow" pitchFamily="34" charset="0"/>
              </a:rPr>
              <a:t>do we find a local </a:t>
            </a:r>
            <a:r>
              <a:rPr lang="en-US" sz="3200" dirty="0" smtClean="0">
                <a:solidFill>
                  <a:schemeClr val="tx1"/>
                </a:solidFill>
                <a:latin typeface="Arial Narrow" pitchFamily="34" charset="0"/>
              </a:rPr>
              <a:t>assembly ruled </a:t>
            </a:r>
            <a:r>
              <a:rPr lang="en-US" sz="3200" dirty="0" smtClean="0">
                <a:solidFill>
                  <a:schemeClr val="tx1"/>
                </a:solidFill>
                <a:latin typeface="Arial Narrow" pitchFamily="34" charset="0"/>
              </a:rPr>
              <a:t>by majority </a:t>
            </a:r>
            <a:r>
              <a:rPr lang="en-US" sz="3200" dirty="0" smtClean="0">
                <a:solidFill>
                  <a:schemeClr val="tx1"/>
                </a:solidFill>
                <a:latin typeface="Arial Narrow" pitchFamily="34" charset="0"/>
              </a:rPr>
              <a:t>opinion of a congregation</a:t>
            </a:r>
            <a:endParaRPr lang="en-US" sz="3200" dirty="0" smtClean="0">
              <a:solidFill>
                <a:schemeClr val="tx1"/>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0" y="2667000"/>
            <a:ext cx="9144000" cy="4114800"/>
          </a:xfrm>
          <a:prstGeom prst="rect">
            <a:avLst/>
          </a:prstGeom>
          <a:noFill/>
          <a:ln>
            <a:noFill/>
          </a:ln>
        </p:spPr>
        <p:style>
          <a:lnRef idx="1">
            <a:schemeClr val="accent4"/>
          </a:lnRef>
          <a:fillRef idx="2">
            <a:schemeClr val="accent4"/>
          </a:fillRef>
          <a:effectRef idx="1">
            <a:schemeClr val="accent4"/>
          </a:effectRef>
          <a:fontRef idx="minor">
            <a:schemeClr val="dk1"/>
          </a:fontRef>
        </p:style>
        <p:txBody>
          <a:bodyPr rtlCol="0" anchor="t"/>
          <a:lstStyle/>
          <a:p>
            <a:pPr marL="225425" indent="-225425">
              <a:buFont typeface="Arial" charset="0"/>
              <a:buChar char="•"/>
            </a:pPr>
            <a:r>
              <a:rPr lang="en-US" sz="3200" spc="-150" dirty="0" smtClean="0">
                <a:solidFill>
                  <a:schemeClr val="bg1"/>
                </a:solidFill>
                <a:latin typeface="Arial Narrow" pitchFamily="34" charset="0"/>
              </a:rPr>
              <a:t>Contrast a gentle man’s reactions to a pugnacious man.</a:t>
            </a:r>
          </a:p>
          <a:p>
            <a:pPr marL="225425" indent="-225425">
              <a:buFont typeface="Arial" charset="0"/>
              <a:buChar char="•"/>
            </a:pPr>
            <a:r>
              <a:rPr lang="en-US" sz="3200" spc="-150" dirty="0" smtClean="0">
                <a:solidFill>
                  <a:schemeClr val="bg1"/>
                </a:solidFill>
                <a:latin typeface="Arial Narrow" pitchFamily="34" charset="0"/>
              </a:rPr>
              <a:t>What’s the difference between ‘meek’ and ‘mild’ men? </a:t>
            </a:r>
          </a:p>
          <a:p>
            <a:pPr marL="225425" indent="-225425">
              <a:buFont typeface="Arial" charset="0"/>
              <a:buChar char="•"/>
            </a:pPr>
            <a:r>
              <a:rPr lang="en-US" sz="3200" spc="-150" dirty="0" smtClean="0">
                <a:solidFill>
                  <a:schemeClr val="bg1"/>
                </a:solidFill>
                <a:latin typeface="Arial Narrow" pitchFamily="34" charset="0"/>
              </a:rPr>
              <a:t>What are some practical ways to respond to criticism, personal </a:t>
            </a:r>
            <a:r>
              <a:rPr lang="en-US" sz="3200" spc="-150" dirty="0" smtClean="0">
                <a:solidFill>
                  <a:schemeClr val="bg1"/>
                </a:solidFill>
                <a:latin typeface="Arial Narrow" pitchFamily="34" charset="0"/>
              </a:rPr>
              <a:t>	attacks</a:t>
            </a:r>
            <a:r>
              <a:rPr lang="en-US" sz="3200" spc="-150" dirty="0" smtClean="0">
                <a:solidFill>
                  <a:schemeClr val="bg1"/>
                </a:solidFill>
                <a:latin typeface="Arial Narrow" pitchFamily="34" charset="0"/>
              </a:rPr>
              <a:t>, even physical provocation?</a:t>
            </a:r>
          </a:p>
          <a:p>
            <a:pPr marL="225425" indent="-225425">
              <a:buFont typeface="Arial" charset="0"/>
              <a:buChar char="•"/>
            </a:pPr>
            <a:r>
              <a:rPr lang="en-US" sz="3200" dirty="0" smtClean="0">
                <a:solidFill>
                  <a:schemeClr val="bg1"/>
                </a:solidFill>
                <a:latin typeface="Arial Narrow" pitchFamily="34" charset="0"/>
              </a:rPr>
              <a:t>How does one become gentle? (Gal. 5:22-23)</a:t>
            </a:r>
          </a:p>
          <a:p>
            <a:pPr marL="225425" indent="-225425">
              <a:buFont typeface="Arial" charset="0"/>
              <a:buChar char="•"/>
            </a:pPr>
            <a:r>
              <a:rPr lang="en-US" sz="3200" dirty="0" smtClean="0">
                <a:solidFill>
                  <a:schemeClr val="bg1"/>
                </a:solidFill>
                <a:latin typeface="Arial Narrow" pitchFamily="34" charset="0"/>
              </a:rPr>
              <a:t>Why is it necessary for elders to be gentle?</a:t>
            </a:r>
          </a:p>
          <a:p>
            <a:pPr marL="225425" indent="-225425">
              <a:buFont typeface="Arial" charset="0"/>
              <a:buChar char="•"/>
            </a:pPr>
            <a:r>
              <a:rPr lang="en-US" sz="3200" spc="-150" dirty="0" smtClean="0">
                <a:solidFill>
                  <a:schemeClr val="bg1"/>
                </a:solidFill>
                <a:latin typeface="Arial Narrow" pitchFamily="34" charset="0"/>
              </a:rPr>
              <a:t>How does gentleness help the restoration process? (Gal. 6:1)</a:t>
            </a:r>
          </a:p>
          <a:p>
            <a:pPr marL="225425" indent="-225425">
              <a:buFont typeface="Arial" charset="0"/>
              <a:buChar char="•"/>
            </a:pPr>
            <a:r>
              <a:rPr lang="en-US" sz="3200" spc="-150" dirty="0" smtClean="0">
                <a:solidFill>
                  <a:schemeClr val="bg1"/>
                </a:solidFill>
                <a:latin typeface="Arial Narrow" pitchFamily="34" charset="0"/>
              </a:rPr>
              <a:t>In what ways was Jesus gentle? (Matt. 11:29)</a:t>
            </a:r>
          </a:p>
        </p:txBody>
      </p:sp>
      <p:sp>
        <p:nvSpPr>
          <p:cNvPr id="3" name="Rectangle 2"/>
          <p:cNvSpPr/>
          <p:nvPr/>
        </p:nvSpPr>
        <p:spPr>
          <a:xfrm>
            <a:off x="152400" y="76200"/>
            <a:ext cx="2743200" cy="25908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225425" indent="-225425">
              <a:buFont typeface="Arial" charset="0"/>
              <a:buChar char="•"/>
            </a:pPr>
            <a:r>
              <a:rPr lang="en-US" sz="32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rial Narrow" pitchFamily="34" charset="0"/>
              </a:rPr>
              <a:t>Titus 3:2</a:t>
            </a:r>
          </a:p>
          <a:p>
            <a:pPr marL="225425" indent="-225425">
              <a:buFont typeface="Arial" charset="0"/>
              <a:buChar char="•"/>
            </a:pPr>
            <a:r>
              <a:rPr lang="en-US" sz="32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rial Narrow" pitchFamily="34" charset="0"/>
              </a:rPr>
              <a:t>1 Peter 3:15</a:t>
            </a:r>
          </a:p>
          <a:p>
            <a:pPr marL="225425" indent="-225425">
              <a:buFont typeface="Arial" charset="0"/>
              <a:buChar char="•"/>
            </a:pPr>
            <a:r>
              <a:rPr lang="en-US" sz="32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rial Narrow" pitchFamily="34" charset="0"/>
              </a:rPr>
              <a:t>2 Tim. 2:24-26</a:t>
            </a:r>
          </a:p>
          <a:p>
            <a:pPr marL="225425" indent="-225425">
              <a:buFont typeface="Arial" charset="0"/>
              <a:buChar char="•"/>
            </a:pPr>
            <a:r>
              <a:rPr lang="en-US" sz="32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rial Narrow" pitchFamily="34" charset="0"/>
              </a:rPr>
              <a:t>James 3:17</a:t>
            </a:r>
          </a:p>
          <a:p>
            <a:pPr marL="225425" indent="-225425">
              <a:buFont typeface="Arial" charset="0"/>
              <a:buChar char="•"/>
            </a:pPr>
            <a:r>
              <a:rPr lang="en-US" sz="3200" dirty="0" smtClean="0">
                <a:ln w="18415" cmpd="sng">
                  <a:solidFill>
                    <a:srgbClr val="FFFFFF"/>
                  </a:solidFill>
                  <a:prstDash val="solid"/>
                </a:ln>
                <a:solidFill>
                  <a:srgbClr val="FFFFFF"/>
                </a:solidFill>
                <a:effectLst>
                  <a:outerShdw blurRad="38100" dist="38100" dir="2700000" algn="tl">
                    <a:srgbClr val="000000">
                      <a:alpha val="43137"/>
                    </a:srgbClr>
                  </a:outerShdw>
                </a:effectLst>
                <a:latin typeface="Arial Narrow" pitchFamily="34" charset="0"/>
              </a:rPr>
              <a:t>1 Tim. 6:11</a:t>
            </a:r>
          </a:p>
        </p:txBody>
      </p:sp>
      <p:pic>
        <p:nvPicPr>
          <p:cNvPr id="47106" name="Picture 2" descr="http://www.bible-reflections.net/image/original/671/gentleness-a-forgotten-virtue.jpg"/>
          <p:cNvPicPr>
            <a:picLocks noChangeAspect="1" noChangeArrowheads="1"/>
          </p:cNvPicPr>
          <p:nvPr/>
        </p:nvPicPr>
        <p:blipFill>
          <a:blip r:embed="rId3" cstate="print"/>
          <a:srcRect/>
          <a:stretch>
            <a:fillRect/>
          </a:stretch>
        </p:blipFill>
        <p:spPr bwMode="auto">
          <a:xfrm>
            <a:off x="3048000" y="112534"/>
            <a:ext cx="5867400" cy="25544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NOT QUARRELSOME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3:3)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can discuss my opinions without arguing”</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pic>
        <p:nvPicPr>
          <p:cNvPr id="11" name="Picture 10" descr="amir2.jpg"/>
          <p:cNvPicPr>
            <a:picLocks noChangeAspect="1"/>
          </p:cNvPicPr>
          <p:nvPr/>
        </p:nvPicPr>
        <p:blipFill>
          <a:blip r:embed="rId3" cstate="print"/>
          <a:stretch>
            <a:fillRect/>
          </a:stretch>
        </p:blipFill>
        <p:spPr>
          <a:xfrm>
            <a:off x="4876800" y="381000"/>
            <a:ext cx="3810000" cy="5276850"/>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228600" y="304800"/>
            <a:ext cx="4267200" cy="5334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buFont typeface="Arial" charset="0"/>
              <a:buChar char="•"/>
            </a:pPr>
            <a:endParaRPr lang="en-US" altLang="zh-CN" sz="2400" b="1" dirty="0" smtClean="0">
              <a:solidFill>
                <a:schemeClr val="accent4">
                  <a:lumMod val="50000"/>
                </a:schemeClr>
              </a:solidFill>
              <a:effectLst>
                <a:outerShdw blurRad="38100" dist="38100" dir="2700000" algn="tl">
                  <a:srgbClr val="000000">
                    <a:alpha val="43137"/>
                  </a:srgbClr>
                </a:outerShdw>
              </a:effectLst>
            </a:endParaRPr>
          </a:p>
          <a:p>
            <a:pPr marL="173038" indent="-173038">
              <a:buFont typeface="Arial" charset="0"/>
              <a:buChar char="•"/>
            </a:pPr>
            <a:r>
              <a:rPr lang="en-US" sz="3200" b="1" i="1" dirty="0" err="1" smtClean="0">
                <a:solidFill>
                  <a:schemeClr val="accent4">
                    <a:lumMod val="50000"/>
                  </a:schemeClr>
                </a:solidFill>
                <a:latin typeface="Arial Narrow" pitchFamily="34" charset="0"/>
              </a:rPr>
              <a:t>amachos</a:t>
            </a:r>
            <a:r>
              <a:rPr lang="en-US" sz="3200" b="1" i="1" dirty="0" smtClean="0">
                <a:solidFill>
                  <a:schemeClr val="accent4">
                    <a:lumMod val="50000"/>
                  </a:schemeClr>
                </a:solidFill>
                <a:latin typeface="Arial Narrow" pitchFamily="34" charset="0"/>
              </a:rPr>
              <a:t>: </a:t>
            </a:r>
            <a:r>
              <a:rPr lang="en-US" sz="3200" dirty="0" smtClean="0">
                <a:solidFill>
                  <a:schemeClr val="accent4">
                    <a:lumMod val="50000"/>
                  </a:schemeClr>
                </a:solidFill>
                <a:latin typeface="Arial Narrow" pitchFamily="34" charset="0"/>
              </a:rPr>
              <a:t>not verbally abusive; contentious , argumentative ; quarrelsome </a:t>
            </a:r>
          </a:p>
          <a:p>
            <a:pPr marL="173038" indent="-173038">
              <a:buFont typeface="Arial" charset="0"/>
              <a:buChar char="•"/>
            </a:pPr>
            <a:endParaRPr lang="en-US" sz="3200" b="1" dirty="0" smtClean="0">
              <a:solidFill>
                <a:schemeClr val="accent4">
                  <a:lumMod val="50000"/>
                </a:schemeClr>
              </a:solidFill>
              <a:latin typeface="Arial Narrow" pitchFamily="34" charset="0"/>
            </a:endParaRPr>
          </a:p>
          <a:p>
            <a:pPr marL="173038" indent="-173038">
              <a:buFont typeface="Arial" charset="0"/>
              <a:buChar char="•"/>
            </a:pPr>
            <a:r>
              <a:rPr lang="en-US" sz="3200" b="1" dirty="0" smtClean="0">
                <a:solidFill>
                  <a:schemeClr val="accent4">
                    <a:lumMod val="50000"/>
                  </a:schemeClr>
                </a:solidFill>
                <a:latin typeface="Arial Narrow" pitchFamily="34" charset="0"/>
              </a:rPr>
              <a:t>Do others see you as argumentative?</a:t>
            </a:r>
          </a:p>
          <a:p>
            <a:pPr marL="173038" indent="-173038">
              <a:buFont typeface="Arial" charset="0"/>
              <a:buChar char="•"/>
            </a:pPr>
            <a:r>
              <a:rPr lang="en-US" sz="3200" b="1" dirty="0" smtClean="0">
                <a:solidFill>
                  <a:schemeClr val="accent4">
                    <a:lumMod val="50000"/>
                  </a:schemeClr>
                </a:solidFill>
                <a:latin typeface="Arial Narrow" pitchFamily="34" charset="0"/>
              </a:rPr>
              <a:t>Can you listen without objecting to opposing views?</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8964" name="Picture 4" descr="http://cooperealty.com/wordpress/wp-content/uploads/2013/06/cartoon-living-room-my-first-doggie.jpg"/>
          <p:cNvPicPr>
            <a:picLocks noChangeAspect="1" noChangeArrowheads="1"/>
          </p:cNvPicPr>
          <p:nvPr/>
        </p:nvPicPr>
        <p:blipFill>
          <a:blip r:embed="rId2" cstate="print"/>
          <a:srcRect/>
          <a:stretch>
            <a:fillRect/>
          </a:stretch>
        </p:blipFill>
        <p:spPr bwMode="auto">
          <a:xfrm>
            <a:off x="-22915" y="0"/>
            <a:ext cx="9166915" cy="7620000"/>
          </a:xfrm>
          <a:prstGeom prst="rect">
            <a:avLst/>
          </a:prstGeom>
          <a:noFill/>
        </p:spPr>
      </p:pic>
      <p:sp>
        <p:nvSpPr>
          <p:cNvPr id="4" name="Rectangle 3"/>
          <p:cNvSpPr/>
          <p:nvPr/>
        </p:nvSpPr>
        <p:spPr>
          <a:xfrm>
            <a:off x="228600" y="152400"/>
            <a:ext cx="3581400" cy="3505200"/>
          </a:xfrm>
          <a:prstGeom prst="rect">
            <a:avLst/>
          </a:prstGeom>
        </p:spPr>
        <p:style>
          <a:lnRef idx="0">
            <a:schemeClr val="dk1"/>
          </a:lnRef>
          <a:fillRef idx="3">
            <a:schemeClr val="dk1"/>
          </a:fillRef>
          <a:effectRef idx="3">
            <a:schemeClr val="dk1"/>
          </a:effectRef>
          <a:fontRef idx="minor">
            <a:schemeClr val="lt1"/>
          </a:fontRef>
        </p:style>
        <p:txBody>
          <a:bodyPr rtlCol="0" anchor="t"/>
          <a:lstStyle/>
          <a:p>
            <a:pPr algn="ctr"/>
            <a:r>
              <a:rPr lang="en-US" sz="2800" dirty="0" smtClean="0">
                <a:solidFill>
                  <a:schemeClr val="bg1"/>
                </a:solidFill>
                <a:latin typeface="Arial Narrow" pitchFamily="34" charset="0"/>
              </a:rPr>
              <a:t>How can we vocally </a:t>
            </a:r>
            <a:r>
              <a:rPr lang="en-US" sz="2800" dirty="0" smtClean="0">
                <a:solidFill>
                  <a:schemeClr val="bg1"/>
                </a:solidFill>
                <a:latin typeface="Arial Narrow" pitchFamily="34" charset="0"/>
              </a:rPr>
              <a:t> stand </a:t>
            </a:r>
            <a:r>
              <a:rPr lang="en-US" sz="2800" dirty="0" smtClean="0">
                <a:solidFill>
                  <a:schemeClr val="bg1"/>
                </a:solidFill>
                <a:latin typeface="Arial Narrow" pitchFamily="34" charset="0"/>
              </a:rPr>
              <a:t>up for truth without being </a:t>
            </a:r>
            <a:r>
              <a:rPr lang="en-US" sz="2800" i="1" dirty="0" err="1" smtClean="0">
                <a:solidFill>
                  <a:srgbClr val="FFFF00"/>
                </a:solidFill>
                <a:latin typeface="Arial Narrow" pitchFamily="34" charset="0"/>
              </a:rPr>
              <a:t>amachos</a:t>
            </a:r>
            <a:r>
              <a:rPr lang="en-US" sz="2800" i="1" dirty="0" smtClean="0">
                <a:solidFill>
                  <a:schemeClr val="bg1"/>
                </a:solidFill>
                <a:latin typeface="Arial Narrow" pitchFamily="34" charset="0"/>
              </a:rPr>
              <a:t>?</a:t>
            </a:r>
          </a:p>
          <a:p>
            <a:pPr algn="ctr"/>
            <a:r>
              <a:rPr lang="en-US" sz="2800" i="1" dirty="0" smtClean="0">
                <a:solidFill>
                  <a:schemeClr val="bg1"/>
                </a:solidFill>
                <a:latin typeface="Arial Narrow" pitchFamily="34" charset="0"/>
              </a:rPr>
              <a:t> (</a:t>
            </a:r>
            <a:r>
              <a:rPr lang="en-US" sz="2800" dirty="0" smtClean="0">
                <a:solidFill>
                  <a:schemeClr val="bg1"/>
                </a:solidFill>
                <a:latin typeface="Arial Narrow" pitchFamily="34" charset="0"/>
              </a:rPr>
              <a:t>verbally abusive; contentious, argumentative; quarrelsome)</a:t>
            </a:r>
          </a:p>
          <a:p>
            <a:pPr marL="344488" indent="-344488"/>
            <a:endParaRPr lang="en-US" sz="2800" dirty="0" smtClean="0">
              <a:solidFill>
                <a:schemeClr val="bg1"/>
              </a:solidFill>
              <a:latin typeface="Arial Narrow" pitchFamily="34" charset="0"/>
            </a:endParaRPr>
          </a:p>
          <a:p>
            <a:pPr marL="225425" indent="-225425"/>
            <a:endParaRPr lang="en-US" sz="2800" dirty="0" smtClean="0">
              <a:solidFill>
                <a:schemeClr val="bg1"/>
              </a:solidFill>
              <a:latin typeface="Arial Narrow" pitchFamily="34" charset="0"/>
            </a:endParaRPr>
          </a:p>
        </p:txBody>
      </p:sp>
      <p:sp>
        <p:nvSpPr>
          <p:cNvPr id="6" name="Rectangle 5"/>
          <p:cNvSpPr/>
          <p:nvPr/>
        </p:nvSpPr>
        <p:spPr>
          <a:xfrm>
            <a:off x="226943" y="3828585"/>
            <a:ext cx="3583057" cy="2877015"/>
          </a:xfrm>
          <a:prstGeom prst="rect">
            <a:avLst/>
          </a:prstGeom>
        </p:spPr>
        <p:style>
          <a:lnRef idx="0">
            <a:schemeClr val="dk1"/>
          </a:lnRef>
          <a:fillRef idx="3">
            <a:schemeClr val="dk1"/>
          </a:fillRef>
          <a:effectRef idx="3">
            <a:schemeClr val="dk1"/>
          </a:effectRef>
          <a:fontRef idx="minor">
            <a:schemeClr val="lt1"/>
          </a:fontRef>
        </p:style>
        <p:txBody>
          <a:bodyPr rtlCol="0" anchor="t"/>
          <a:lstStyle/>
          <a:p>
            <a:pPr algn="ctr"/>
            <a:r>
              <a:rPr lang="en-US" sz="2800" dirty="0" smtClean="0">
                <a:solidFill>
                  <a:schemeClr val="bg1"/>
                </a:solidFill>
                <a:latin typeface="Arial Narrow" pitchFamily="34" charset="0"/>
              </a:rPr>
              <a:t>What are some ways to express ourselves when we feel as if we are not being heard (that others are ignoring our valid points)?</a:t>
            </a:r>
          </a:p>
        </p:txBody>
      </p:sp>
      <p:pic>
        <p:nvPicPr>
          <p:cNvPr id="168962" name="Picture 2" descr="http://kimdalferes.com/wp-content/uploads/2012/11/angry_man-face.png"/>
          <p:cNvPicPr>
            <a:picLocks noChangeAspect="1" noChangeArrowheads="1"/>
          </p:cNvPicPr>
          <p:nvPr/>
        </p:nvPicPr>
        <p:blipFill>
          <a:blip r:embed="rId3" cstate="print"/>
          <a:srcRect/>
          <a:stretch>
            <a:fillRect/>
          </a:stretch>
        </p:blipFill>
        <p:spPr bwMode="auto">
          <a:xfrm>
            <a:off x="4343400" y="914400"/>
            <a:ext cx="4287417" cy="55530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52400" y="1905000"/>
            <a:ext cx="8839200" cy="4800600"/>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pPr marL="465138" indent="-465138"/>
            <a:r>
              <a:rPr lang="en-US" sz="2800" b="1" dirty="0" smtClean="0">
                <a:latin typeface="Arial Narrow" pitchFamily="34" charset="0"/>
              </a:rPr>
              <a:t>Proverbs 15:18: </a:t>
            </a:r>
            <a:r>
              <a:rPr lang="en-US" sz="2800" dirty="0" smtClean="0">
                <a:latin typeface="Arial Narrow" pitchFamily="34" charset="0"/>
              </a:rPr>
              <a:t>A hot-tempered man stirs up dissension, but a patient man calms a quarrel.</a:t>
            </a:r>
          </a:p>
          <a:p>
            <a:pPr marL="465138" indent="-465138"/>
            <a:endParaRPr lang="en-US" sz="800" dirty="0" smtClean="0">
              <a:latin typeface="Arial Narrow" pitchFamily="34" charset="0"/>
            </a:endParaRPr>
          </a:p>
          <a:p>
            <a:pPr marL="465138" indent="-465138"/>
            <a:r>
              <a:rPr lang="en-US" sz="2800" b="1" dirty="0" smtClean="0">
                <a:latin typeface="Arial Narrow" pitchFamily="34" charset="0"/>
              </a:rPr>
              <a:t>Proverbs 20:3: </a:t>
            </a:r>
            <a:r>
              <a:rPr lang="en-US" sz="2800" dirty="0" smtClean="0">
                <a:latin typeface="Arial Narrow" pitchFamily="34" charset="0"/>
              </a:rPr>
              <a:t>It is to a man's honor to avoid strife, but every fool is quick to quarrel.</a:t>
            </a:r>
            <a:r>
              <a:rPr lang="en-US" sz="2800" i="1" dirty="0" smtClean="0">
                <a:solidFill>
                  <a:schemeClr val="accent4">
                    <a:lumMod val="50000"/>
                  </a:schemeClr>
                </a:solidFill>
                <a:effectLst>
                  <a:outerShdw blurRad="38100" dist="38100" dir="2700000" algn="tl">
                    <a:srgbClr val="000000">
                      <a:alpha val="43137"/>
                    </a:srgbClr>
                  </a:outerShdw>
                </a:effectLst>
                <a:latin typeface="Arial Narrow" pitchFamily="34" charset="0"/>
              </a:rPr>
              <a:t> </a:t>
            </a:r>
          </a:p>
          <a:p>
            <a:pPr marL="465138" indent="-465138"/>
            <a:endParaRPr lang="en-US" sz="800" b="1" dirty="0" smtClean="0">
              <a:latin typeface="Arial Narrow" pitchFamily="34" charset="0"/>
            </a:endParaRPr>
          </a:p>
          <a:p>
            <a:pPr marL="465138" indent="-465138"/>
            <a:r>
              <a:rPr lang="en-US" sz="2800" b="1" dirty="0" smtClean="0">
                <a:latin typeface="Arial Narrow" pitchFamily="34" charset="0"/>
              </a:rPr>
              <a:t>Ecclesiastes 7:9: </a:t>
            </a:r>
            <a:r>
              <a:rPr lang="en-US" sz="2800" dirty="0" smtClean="0">
                <a:latin typeface="Arial Narrow" pitchFamily="34" charset="0"/>
              </a:rPr>
              <a:t>Do not be quickly provoked </a:t>
            </a:r>
            <a:r>
              <a:rPr lang="en-US" sz="2800" b="1" dirty="0" smtClean="0">
                <a:latin typeface="Arial Narrow" pitchFamily="34" charset="0"/>
              </a:rPr>
              <a:t>in your spirit</a:t>
            </a:r>
            <a:r>
              <a:rPr lang="en-US" sz="2800" dirty="0" smtClean="0">
                <a:latin typeface="Arial Narrow" pitchFamily="34" charset="0"/>
              </a:rPr>
              <a:t>, for anger resides in the lap of fools.</a:t>
            </a:r>
          </a:p>
          <a:p>
            <a:pPr marL="465138" indent="-465138"/>
            <a:endParaRPr lang="en-US" sz="800" dirty="0" smtClean="0">
              <a:latin typeface="Arial Narrow" pitchFamily="34" charset="0"/>
            </a:endParaRPr>
          </a:p>
          <a:p>
            <a:pPr marL="465138" indent="-465138"/>
            <a:r>
              <a:rPr lang="en-US" sz="2800" b="1" dirty="0" smtClean="0">
                <a:latin typeface="Arial Narrow" pitchFamily="34" charset="0"/>
              </a:rPr>
              <a:t>2 Timothy 2:23-24: </a:t>
            </a:r>
            <a:r>
              <a:rPr lang="en-US" sz="2800" dirty="0" smtClean="0">
                <a:latin typeface="Arial Narrow" pitchFamily="34" charset="0"/>
              </a:rPr>
              <a:t>Don't have anything to do with foolish and stupid arguments, because you know they produce quarrels.  And the Lord's servant must not quarrel; instead, he must be kind to everyone, able to teach, not resentful.</a:t>
            </a:r>
            <a:endParaRPr lang="en-US" sz="2800" dirty="0" smtClean="0">
              <a:solidFill>
                <a:schemeClr val="accent4">
                  <a:lumMod val="50000"/>
                </a:schemeClr>
              </a:solidFill>
              <a:effectLst>
                <a:outerShdw blurRad="38100" dist="38100" dir="2700000" algn="tl">
                  <a:srgbClr val="000000">
                    <a:alpha val="43137"/>
                  </a:srgbClr>
                </a:outerShdw>
              </a:effectLst>
              <a:latin typeface="Arial Narrow" pitchFamily="34" charset="0"/>
            </a:endParaRPr>
          </a:p>
        </p:txBody>
      </p:sp>
      <p:sp>
        <p:nvSpPr>
          <p:cNvPr id="5" name="Rectangle 4"/>
          <p:cNvSpPr/>
          <p:nvPr/>
        </p:nvSpPr>
        <p:spPr>
          <a:xfrm>
            <a:off x="0" y="0"/>
            <a:ext cx="9144000" cy="17526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marL="465138" indent="-465138" algn="ctr"/>
            <a:r>
              <a:rPr lang="en-US" sz="5400" b="1" dirty="0" smtClean="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Narrow" pitchFamily="34" charset="0"/>
              </a:rPr>
              <a:t>APPLY THESE VERSES TO A </a:t>
            </a:r>
            <a:r>
              <a:rPr lang="en-US" sz="6600" b="1" dirty="0" smtClean="0">
                <a:ln w="18415" cmpd="sng">
                  <a:solidFill>
                    <a:sysClr val="windowText" lastClr="000000"/>
                  </a:solidFill>
                  <a:prstDash val="solid"/>
                </a:ln>
                <a:solidFill>
                  <a:srgbClr val="FFFF00"/>
                </a:solidFill>
                <a:effectLst>
                  <a:outerShdw blurRad="63500" dir="3600000" algn="tl" rotWithShape="0">
                    <a:srgbClr val="000000">
                      <a:alpha val="70000"/>
                    </a:srgbClr>
                  </a:outerShdw>
                </a:effectLst>
                <a:latin typeface="Arial Black" pitchFamily="34" charset="0"/>
              </a:rPr>
              <a:t>BOARD MEETING</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4" name="Rectangle 3"/>
          <p:cNvSpPr/>
          <p:nvPr/>
        </p:nvSpPr>
        <p:spPr>
          <a:xfrm>
            <a:off x="152400" y="152400"/>
            <a:ext cx="8839200" cy="1905000"/>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pPr marL="465138" indent="-465138"/>
            <a:r>
              <a:rPr lang="en-US" sz="2800" b="1" dirty="0" smtClean="0">
                <a:latin typeface="Arial Narrow" pitchFamily="34" charset="0"/>
              </a:rPr>
              <a:t>Colossians 3:7-8 “</a:t>
            </a:r>
            <a:r>
              <a:rPr lang="en-US" sz="2800" dirty="0" smtClean="0">
                <a:latin typeface="Arial Narrow" pitchFamily="34" charset="0"/>
              </a:rPr>
              <a:t>You </a:t>
            </a:r>
            <a:r>
              <a:rPr lang="en-US" sz="2800" b="1" dirty="0" smtClean="0">
                <a:latin typeface="Arial Narrow" pitchFamily="34" charset="0"/>
              </a:rPr>
              <a:t>used to </a:t>
            </a:r>
            <a:r>
              <a:rPr lang="en-US" sz="2800" dirty="0" smtClean="0">
                <a:latin typeface="Arial Narrow" pitchFamily="34" charset="0"/>
              </a:rPr>
              <a:t>walk in these ways, in the life you </a:t>
            </a:r>
            <a:r>
              <a:rPr lang="en-US" sz="2800" b="1" dirty="0" smtClean="0">
                <a:latin typeface="Arial Narrow" pitchFamily="34" charset="0"/>
              </a:rPr>
              <a:t>once lived.</a:t>
            </a:r>
            <a:r>
              <a:rPr lang="en-US" sz="2800" dirty="0" smtClean="0">
                <a:latin typeface="Arial Narrow" pitchFamily="34" charset="0"/>
              </a:rPr>
              <a:t>  But </a:t>
            </a:r>
            <a:r>
              <a:rPr lang="en-US" sz="2800" b="1" dirty="0" smtClean="0">
                <a:latin typeface="Arial Narrow" pitchFamily="34" charset="0"/>
              </a:rPr>
              <a:t>now</a:t>
            </a:r>
            <a:r>
              <a:rPr lang="en-US" sz="2800" dirty="0" smtClean="0">
                <a:latin typeface="Arial Narrow" pitchFamily="34" charset="0"/>
              </a:rPr>
              <a:t> </a:t>
            </a:r>
            <a:r>
              <a:rPr lang="en-US" sz="2800" u="sng" dirty="0" smtClean="0">
                <a:latin typeface="Arial Narrow" pitchFamily="34" charset="0"/>
              </a:rPr>
              <a:t>you must rid yourselves </a:t>
            </a:r>
            <a:r>
              <a:rPr lang="en-US" sz="2800" dirty="0" smtClean="0">
                <a:latin typeface="Arial Narrow" pitchFamily="34" charset="0"/>
              </a:rPr>
              <a:t>of all such things as these: anger, rage, malice, slander…” </a:t>
            </a:r>
            <a:r>
              <a:rPr lang="en-US" sz="2800" b="1" dirty="0" smtClean="0">
                <a:solidFill>
                  <a:srgbClr val="C00000"/>
                </a:solidFill>
                <a:latin typeface="Arial Narrow" pitchFamily="34" charset="0"/>
              </a:rPr>
              <a:t>HOW can we get rid these things in our lives? God’s part? Our part?</a:t>
            </a:r>
          </a:p>
          <a:p>
            <a:pPr marL="344488" indent="-344488"/>
            <a:endParaRPr lang="en-US" sz="2800" dirty="0" smtClean="0">
              <a:latin typeface="Arial Narrow" pitchFamily="34" charset="0"/>
            </a:endParaRPr>
          </a:p>
          <a:p>
            <a:pPr marL="225425" indent="-225425"/>
            <a:endParaRPr lang="en-US" sz="2800" dirty="0" smtClean="0">
              <a:solidFill>
                <a:schemeClr val="accent4">
                  <a:lumMod val="50000"/>
                </a:schemeClr>
              </a:solidFill>
              <a:effectLst>
                <a:outerShdw blurRad="38100" dist="38100" dir="2700000" algn="tl">
                  <a:srgbClr val="000000">
                    <a:alpha val="43137"/>
                  </a:srgbClr>
                </a:outerShdw>
              </a:effectLst>
              <a:latin typeface="Arial Narrow" pitchFamily="34" charset="0"/>
            </a:endParaRPr>
          </a:p>
        </p:txBody>
      </p:sp>
      <p:sp>
        <p:nvSpPr>
          <p:cNvPr id="3" name="Rectangle 2"/>
          <p:cNvSpPr/>
          <p:nvPr/>
        </p:nvSpPr>
        <p:spPr>
          <a:xfrm>
            <a:off x="152400" y="5410200"/>
            <a:ext cx="8839200" cy="1295400"/>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pPr marL="465138" indent="-465138"/>
            <a:r>
              <a:rPr lang="en-US" sz="2800" b="1" u="sng" dirty="0" smtClean="0">
                <a:latin typeface="Arial Narrow" pitchFamily="34" charset="0"/>
              </a:rPr>
              <a:t>Proverbs. 30:33</a:t>
            </a:r>
            <a:r>
              <a:rPr lang="en-US" sz="2800" b="1" dirty="0" smtClean="0">
                <a:latin typeface="Arial Narrow" pitchFamily="34" charset="0"/>
              </a:rPr>
              <a:t>: “</a:t>
            </a:r>
            <a:r>
              <a:rPr lang="en-US" sz="2800" dirty="0" smtClean="0">
                <a:latin typeface="Arial Narrow" pitchFamily="34" charset="0"/>
              </a:rPr>
              <a:t>For as churning the milk produces butter, and as twisting the nose produces blood, so stirring up anger produces strife..” </a:t>
            </a:r>
            <a:r>
              <a:rPr lang="en-US" sz="2800" b="1" dirty="0" smtClean="0">
                <a:solidFill>
                  <a:srgbClr val="C00000"/>
                </a:solidFill>
                <a:latin typeface="Arial Narrow" pitchFamily="34" charset="0"/>
              </a:rPr>
              <a:t>What stirs up your anger?</a:t>
            </a:r>
            <a:endParaRPr lang="en-US" sz="2800" b="1" dirty="0" smtClean="0">
              <a:solidFill>
                <a:srgbClr val="C00000"/>
              </a:solidFill>
              <a:effectLst>
                <a:outerShdw blurRad="38100" dist="38100" dir="2700000" algn="tl">
                  <a:srgbClr val="000000">
                    <a:alpha val="43137"/>
                  </a:srgbClr>
                </a:outerShdw>
              </a:effectLst>
              <a:latin typeface="Arial Narrow" pitchFamily="34" charset="0"/>
            </a:endParaRPr>
          </a:p>
        </p:txBody>
      </p:sp>
      <p:sp>
        <p:nvSpPr>
          <p:cNvPr id="6" name="Rectangle 5"/>
          <p:cNvSpPr/>
          <p:nvPr/>
        </p:nvSpPr>
        <p:spPr>
          <a:xfrm>
            <a:off x="152400" y="2133600"/>
            <a:ext cx="8839200" cy="1828800"/>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pPr marL="465138" indent="-465138"/>
            <a:r>
              <a:rPr lang="en-US" sz="2800" b="1" dirty="0" smtClean="0">
                <a:latin typeface="Arial Narrow" pitchFamily="34" charset="0"/>
              </a:rPr>
              <a:t>Colossians 3:21: “</a:t>
            </a:r>
            <a:r>
              <a:rPr lang="en-US" sz="2800" dirty="0" smtClean="0">
                <a:latin typeface="Arial Narrow" pitchFamily="34" charset="0"/>
              </a:rPr>
              <a:t>Fathers, do not embitter your children, or they will become discouraged.” </a:t>
            </a:r>
            <a:r>
              <a:rPr lang="en-US" sz="2800" b="1" dirty="0" smtClean="0">
                <a:solidFill>
                  <a:srgbClr val="C00000"/>
                </a:solidFill>
                <a:latin typeface="Arial Narrow" pitchFamily="34" charset="0"/>
              </a:rPr>
              <a:t>What would you say to a young man about to get married about this verse? What would you have done differently in this regard?</a:t>
            </a:r>
            <a:endParaRPr lang="en-US" sz="2800" dirty="0" smtClean="0">
              <a:solidFill>
                <a:schemeClr val="accent4">
                  <a:lumMod val="50000"/>
                </a:schemeClr>
              </a:solidFill>
              <a:effectLst>
                <a:outerShdw blurRad="38100" dist="38100" dir="2700000" algn="tl">
                  <a:srgbClr val="000000">
                    <a:alpha val="43137"/>
                  </a:srgbClr>
                </a:outerShdw>
              </a:effectLst>
              <a:latin typeface="Arial Narrow" pitchFamily="34" charset="0"/>
            </a:endParaRPr>
          </a:p>
        </p:txBody>
      </p:sp>
      <p:sp>
        <p:nvSpPr>
          <p:cNvPr id="8" name="Rectangle 7"/>
          <p:cNvSpPr/>
          <p:nvPr/>
        </p:nvSpPr>
        <p:spPr>
          <a:xfrm>
            <a:off x="152400" y="4038600"/>
            <a:ext cx="8839200" cy="1295400"/>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pPr marL="465138" indent="-465138"/>
            <a:r>
              <a:rPr lang="en-US" sz="2800" b="1" dirty="0" smtClean="0">
                <a:latin typeface="Arial Narrow" pitchFamily="34" charset="0"/>
              </a:rPr>
              <a:t>Proverbs 16:32: “</a:t>
            </a:r>
            <a:r>
              <a:rPr lang="en-US" sz="2800" dirty="0" smtClean="0">
                <a:latin typeface="Arial Narrow" pitchFamily="34" charset="0"/>
              </a:rPr>
              <a:t>Better a patient man than a warrior, a man who controls his temper than one who takes a city.” </a:t>
            </a:r>
            <a:r>
              <a:rPr lang="en-US" sz="2800" b="1" dirty="0" smtClean="0">
                <a:solidFill>
                  <a:srgbClr val="C00000"/>
                </a:solidFill>
                <a:latin typeface="Arial Narrow" pitchFamily="34" charset="0"/>
              </a:rPr>
              <a:t>In what ways do you think David is referring when he says ‘better’?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NOT A LOVER OF MONEY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3:2; Titus 1:7)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do not covet or love money”</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pic>
        <p:nvPicPr>
          <p:cNvPr id="10" name="Picture 9" descr="Tony%20Blair%201%20web%20low%20res.jpg"/>
          <p:cNvPicPr>
            <a:picLocks noChangeAspect="1"/>
          </p:cNvPicPr>
          <p:nvPr/>
        </p:nvPicPr>
        <p:blipFill>
          <a:blip r:embed="rId3" cstate="print"/>
          <a:stretch>
            <a:fillRect/>
          </a:stretch>
        </p:blipFill>
        <p:spPr>
          <a:xfrm>
            <a:off x="5010038" y="304800"/>
            <a:ext cx="3819637" cy="5257800"/>
          </a:xfrm>
          <a:prstGeom prst="rect">
            <a:avLst/>
          </a:prstGeom>
          <a:solidFill>
            <a:srgbClr val="FFFFFF">
              <a:shade val="85000"/>
            </a:srgbClr>
          </a:solidFill>
          <a:ln w="88900" cap="sq">
            <a:solidFill>
              <a:schemeClr val="accent4">
                <a:lumMod val="40000"/>
                <a:lumOff val="6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228600" y="304800"/>
            <a:ext cx="4495800" cy="5257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indent="-173038">
              <a:buFont typeface="Arial" charset="0"/>
              <a:buChar char="•"/>
            </a:pPr>
            <a:r>
              <a:rPr lang="en-US" sz="3200" b="1" i="1" dirty="0" err="1" smtClean="0">
                <a:solidFill>
                  <a:schemeClr val="accent4">
                    <a:lumMod val="50000"/>
                  </a:schemeClr>
                </a:solidFill>
                <a:latin typeface="Arial Narrow" pitchFamily="34" charset="0"/>
              </a:rPr>
              <a:t>aphilargyros</a:t>
            </a:r>
            <a:r>
              <a:rPr lang="en-US" sz="3200" b="1" i="1" dirty="0" smtClean="0">
                <a:solidFill>
                  <a:schemeClr val="accent4">
                    <a:lumMod val="50000"/>
                  </a:schemeClr>
                </a:solidFill>
                <a:latin typeface="Arial Narrow" pitchFamily="34" charset="0"/>
              </a:rPr>
              <a:t>:  </a:t>
            </a:r>
            <a:r>
              <a:rPr lang="en-US" sz="3200" dirty="0" smtClean="0">
                <a:solidFill>
                  <a:schemeClr val="accent4">
                    <a:lumMod val="50000"/>
                  </a:schemeClr>
                </a:solidFill>
                <a:latin typeface="Arial Narrow" pitchFamily="34" charset="0"/>
              </a:rPr>
              <a:t>does not love money; can be content with little; is not motivated by greed or income; </a:t>
            </a:r>
          </a:p>
          <a:p>
            <a:pPr marL="173038" indent="-173038">
              <a:buFont typeface="Arial" charset="0"/>
              <a:buChar char="•"/>
            </a:pPr>
            <a:endParaRPr lang="en-US" sz="3200" b="1" dirty="0" smtClean="0">
              <a:solidFill>
                <a:schemeClr val="accent4">
                  <a:lumMod val="50000"/>
                </a:schemeClr>
              </a:solidFill>
              <a:latin typeface="Arial Narrow" pitchFamily="34" charset="0"/>
            </a:endParaRPr>
          </a:p>
          <a:p>
            <a:pPr marL="173038" indent="-173038">
              <a:buFont typeface="Arial" charset="0"/>
              <a:buChar char="•"/>
            </a:pPr>
            <a:r>
              <a:rPr lang="en-US" sz="3200" b="1" dirty="0" smtClean="0">
                <a:solidFill>
                  <a:schemeClr val="accent4">
                    <a:lumMod val="50000"/>
                  </a:schemeClr>
                </a:solidFill>
                <a:latin typeface="Arial Narrow" pitchFamily="34" charset="0"/>
              </a:rPr>
              <a:t>Would you be a pastor if there were no pay?</a:t>
            </a:r>
          </a:p>
          <a:p>
            <a:pPr marL="173038" indent="-173038">
              <a:buFont typeface="Arial" charset="0"/>
              <a:buChar char="•"/>
            </a:pPr>
            <a:r>
              <a:rPr lang="en-US" sz="3200" b="1" dirty="0" smtClean="0">
                <a:solidFill>
                  <a:schemeClr val="accent4">
                    <a:lumMod val="50000"/>
                  </a:schemeClr>
                </a:solidFill>
                <a:latin typeface="Arial Narrow" pitchFamily="34" charset="0"/>
              </a:rPr>
              <a:t>How important is money in your decision making?</a:t>
            </a:r>
            <a:endParaRPr lang="en-US" sz="3200" b="1" dirty="0">
              <a:solidFill>
                <a:schemeClr val="accent4">
                  <a:lumMod val="50000"/>
                </a:schemeClr>
              </a:solidFill>
              <a:latin typeface="Arial Narrow"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2" descr="http://toonclips.com/600/3555.jpg"/>
          <p:cNvPicPr>
            <a:picLocks noChangeAspect="1" noChangeArrowheads="1"/>
          </p:cNvPicPr>
          <p:nvPr/>
        </p:nvPicPr>
        <p:blipFill>
          <a:blip r:embed="rId2" cstate="print"/>
          <a:srcRect/>
          <a:stretch>
            <a:fillRect/>
          </a:stretch>
        </p:blipFill>
        <p:spPr bwMode="auto">
          <a:xfrm>
            <a:off x="3529782" y="0"/>
            <a:ext cx="5309418" cy="7162800"/>
          </a:xfrm>
          <a:prstGeom prst="rect">
            <a:avLst/>
          </a:prstGeom>
          <a:noFill/>
        </p:spPr>
      </p:pic>
      <p:sp>
        <p:nvSpPr>
          <p:cNvPr id="4" name="Rectangle 3"/>
          <p:cNvSpPr/>
          <p:nvPr/>
        </p:nvSpPr>
        <p:spPr>
          <a:xfrm>
            <a:off x="152400" y="76200"/>
            <a:ext cx="3124200" cy="6629400"/>
          </a:xfrm>
          <a:prstGeom prst="rect">
            <a:avLst/>
          </a:prstGeom>
        </p:spPr>
        <p:style>
          <a:lnRef idx="1">
            <a:schemeClr val="accent4"/>
          </a:lnRef>
          <a:fillRef idx="2">
            <a:schemeClr val="accent4"/>
          </a:fillRef>
          <a:effectRef idx="1">
            <a:schemeClr val="accent4"/>
          </a:effectRef>
          <a:fontRef idx="minor">
            <a:schemeClr val="dk1"/>
          </a:fontRef>
        </p:style>
        <p:txBody>
          <a:bodyPr rtlCol="0" anchor="t"/>
          <a:lstStyle/>
          <a:p>
            <a:pPr algn="ctr"/>
            <a:r>
              <a:rPr lang="en-US" sz="4800" b="1" dirty="0" smtClean="0">
                <a:solidFill>
                  <a:srgbClr val="C00000"/>
                </a:solidFill>
                <a:effectLst>
                  <a:outerShdw blurRad="38100" dist="38100" dir="2700000" algn="tl">
                    <a:srgbClr val="000000">
                      <a:alpha val="43137"/>
                    </a:srgbClr>
                  </a:outerShdw>
                </a:effectLst>
                <a:latin typeface="Arial Narrow" pitchFamily="34" charset="0"/>
              </a:rPr>
              <a:t>Read the verse aloud</a:t>
            </a:r>
          </a:p>
          <a:p>
            <a:pPr algn="ctr"/>
            <a:endParaRPr lang="en-US" sz="1200" b="1" dirty="0" smtClean="0">
              <a:solidFill>
                <a:srgbClr val="C00000"/>
              </a:solidFill>
              <a:effectLst>
                <a:outerShdw blurRad="38100" dist="38100" dir="2700000" algn="tl">
                  <a:srgbClr val="000000">
                    <a:alpha val="43137"/>
                  </a:srgbClr>
                </a:outerShdw>
              </a:effectLst>
              <a:latin typeface="Arial Narrow" pitchFamily="34" charset="0"/>
            </a:endParaRPr>
          </a:p>
          <a:p>
            <a:pPr marL="225425" indent="-225425">
              <a:buFont typeface="Arial" charset="0"/>
              <a:buChar char="•"/>
            </a:pPr>
            <a:r>
              <a:rPr lang="en-US" sz="2800" b="1" dirty="0" smtClean="0">
                <a:solidFill>
                  <a:schemeClr val="accent4">
                    <a:lumMod val="50000"/>
                  </a:schemeClr>
                </a:solidFill>
              </a:rPr>
              <a:t>1 Timothy 6:9-10</a:t>
            </a:r>
          </a:p>
          <a:p>
            <a:pPr marL="225425" indent="-225425">
              <a:buFont typeface="Arial" charset="0"/>
              <a:buChar char="•"/>
            </a:pPr>
            <a:r>
              <a:rPr lang="en-US" sz="2800" b="1" dirty="0" smtClean="0">
                <a:solidFill>
                  <a:schemeClr val="accent4">
                    <a:lumMod val="50000"/>
                  </a:schemeClr>
                </a:solidFill>
              </a:rPr>
              <a:t>Proverbs 28:25</a:t>
            </a:r>
          </a:p>
          <a:p>
            <a:pPr marL="225425" indent="-225425">
              <a:buFont typeface="Arial" charset="0"/>
              <a:buChar char="•"/>
            </a:pPr>
            <a:r>
              <a:rPr lang="en-US" sz="2800" b="1" dirty="0" smtClean="0">
                <a:solidFill>
                  <a:schemeClr val="accent4">
                    <a:lumMod val="50000"/>
                  </a:schemeClr>
                </a:solidFill>
              </a:rPr>
              <a:t>Hebrews 13:5</a:t>
            </a:r>
          </a:p>
          <a:p>
            <a:pPr marL="225425" indent="-225425">
              <a:buFont typeface="Arial" charset="0"/>
              <a:buChar char="•"/>
            </a:pPr>
            <a:r>
              <a:rPr lang="en-US" sz="2800" b="1" dirty="0" smtClean="0">
                <a:solidFill>
                  <a:schemeClr val="accent4">
                    <a:lumMod val="50000"/>
                  </a:schemeClr>
                </a:solidFill>
              </a:rPr>
              <a:t> Luke 12:15</a:t>
            </a:r>
          </a:p>
          <a:p>
            <a:pPr marL="225425" indent="-225425">
              <a:buFont typeface="Arial" charset="0"/>
              <a:buChar char="•"/>
            </a:pPr>
            <a:r>
              <a:rPr lang="en-US" sz="2800" b="1" dirty="0" smtClean="0">
                <a:solidFill>
                  <a:schemeClr val="accent4">
                    <a:lumMod val="50000"/>
                  </a:schemeClr>
                </a:solidFill>
              </a:rPr>
              <a:t>Proverbs 11:24</a:t>
            </a:r>
          </a:p>
          <a:p>
            <a:pPr marL="225425" indent="-225425">
              <a:buFont typeface="Arial" charset="0"/>
              <a:buChar char="•"/>
            </a:pPr>
            <a:r>
              <a:rPr lang="en-US" sz="2800" b="1" dirty="0" smtClean="0">
                <a:solidFill>
                  <a:schemeClr val="accent4">
                    <a:lumMod val="50000"/>
                  </a:schemeClr>
                </a:solidFill>
              </a:rPr>
              <a:t>1 John 2:16</a:t>
            </a:r>
          </a:p>
          <a:p>
            <a:pPr marL="225425" indent="-225425">
              <a:buFont typeface="Arial" charset="0"/>
              <a:buChar char="•"/>
            </a:pPr>
            <a:r>
              <a:rPr lang="en-US" sz="2800" b="1" dirty="0" smtClean="0">
                <a:solidFill>
                  <a:schemeClr val="accent4">
                    <a:lumMod val="50000"/>
                  </a:schemeClr>
                </a:solidFill>
              </a:rPr>
              <a:t>Matthew 6:24</a:t>
            </a:r>
          </a:p>
          <a:p>
            <a:pPr marL="225425" indent="-225425">
              <a:buFont typeface="Arial" charset="0"/>
              <a:buChar char="•"/>
            </a:pPr>
            <a:r>
              <a:rPr lang="en-US" sz="2800" b="1" dirty="0" smtClean="0">
                <a:solidFill>
                  <a:schemeClr val="accent4">
                    <a:lumMod val="50000"/>
                  </a:schemeClr>
                </a:solidFill>
              </a:rPr>
              <a:t>James 4:3</a:t>
            </a:r>
          </a:p>
          <a:p>
            <a:pPr marL="225425" indent="-225425">
              <a:buFont typeface="Arial" charset="0"/>
              <a:buChar char="•"/>
            </a:pPr>
            <a:r>
              <a:rPr lang="en-US" sz="2800" b="1" dirty="0" smtClean="0">
                <a:solidFill>
                  <a:schemeClr val="accent4">
                    <a:lumMod val="50000"/>
                  </a:schemeClr>
                </a:solidFill>
              </a:rPr>
              <a:t>Psalm 10:3</a:t>
            </a:r>
          </a:p>
          <a:p>
            <a:pPr marL="225425" indent="-225425">
              <a:buFont typeface="Arial" charset="0"/>
              <a:buChar char="•"/>
            </a:pPr>
            <a:r>
              <a:rPr lang="en-US" sz="2800" b="1" dirty="0" smtClean="0">
                <a:solidFill>
                  <a:schemeClr val="accent4">
                    <a:lumMod val="50000"/>
                  </a:schemeClr>
                </a:solidFill>
              </a:rPr>
              <a:t>Ecclesiastes 5:10</a:t>
            </a:r>
          </a:p>
          <a:p>
            <a:pPr marL="225425" indent="-225425">
              <a:buFont typeface="Arial" charset="0"/>
              <a:buChar char="•"/>
            </a:pPr>
            <a:r>
              <a:rPr lang="en-US" sz="2800" b="1" dirty="0" smtClean="0">
                <a:solidFill>
                  <a:schemeClr val="accent4">
                    <a:lumMod val="50000"/>
                  </a:schemeClr>
                </a:solidFill>
              </a:rPr>
              <a:t>Colossians 3:5</a:t>
            </a:r>
          </a:p>
          <a:p>
            <a:pPr marL="225425" indent="-225425">
              <a:buFont typeface="Arial" charset="0"/>
              <a:buChar char="•"/>
            </a:pPr>
            <a:endParaRPr lang="en-US" sz="2800" b="1" dirty="0" smtClean="0">
              <a:solidFill>
                <a:schemeClr val="accent4">
                  <a:lumMod val="50000"/>
                </a:schemeClr>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NOT A LOVER OF MONEY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3:2; Titus 1:7)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do not covet or love money”</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11" name="Rectangle 10"/>
          <p:cNvSpPr/>
          <p:nvPr/>
        </p:nvSpPr>
        <p:spPr>
          <a:xfrm>
            <a:off x="76200" y="76200"/>
            <a:ext cx="8915400" cy="5638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indent="-173038">
              <a:buFont typeface="Arial" charset="0"/>
              <a:buChar char="•"/>
            </a:pPr>
            <a:r>
              <a:rPr lang="en-US" sz="4400" b="1" i="1" dirty="0" smtClean="0">
                <a:solidFill>
                  <a:schemeClr val="accent4">
                    <a:lumMod val="50000"/>
                  </a:schemeClr>
                </a:solidFill>
                <a:latin typeface="Arial Narrow" pitchFamily="34" charset="0"/>
              </a:rPr>
              <a:t>What is a good attitude to have regarding money?</a:t>
            </a:r>
          </a:p>
          <a:p>
            <a:pPr marL="173038" indent="-173038">
              <a:buFont typeface="Arial" charset="0"/>
              <a:buChar char="•"/>
            </a:pPr>
            <a:r>
              <a:rPr lang="en-US" sz="4400" b="1" i="1" dirty="0" smtClean="0">
                <a:solidFill>
                  <a:schemeClr val="accent4">
                    <a:lumMod val="50000"/>
                  </a:schemeClr>
                </a:solidFill>
                <a:latin typeface="Arial Narrow" pitchFamily="34" charset="0"/>
              </a:rPr>
              <a:t>What harm could it do a church if one of their leaders was a lover of money?</a:t>
            </a:r>
          </a:p>
          <a:p>
            <a:pPr marL="173038" indent="-173038">
              <a:buFont typeface="Arial" charset="0"/>
              <a:buChar char="•"/>
            </a:pPr>
            <a:r>
              <a:rPr lang="en-US" sz="4400" b="1" i="1" dirty="0" smtClean="0">
                <a:solidFill>
                  <a:schemeClr val="accent4">
                    <a:lumMod val="50000"/>
                  </a:schemeClr>
                </a:solidFill>
                <a:latin typeface="Arial Narrow" pitchFamily="34" charset="0"/>
              </a:rPr>
              <a:t> How can our future be negatively affected if we are a lover of money?</a:t>
            </a:r>
          </a:p>
          <a:p>
            <a:pPr marL="173038" indent="-173038">
              <a:buFont typeface="Arial" charset="0"/>
              <a:buChar char="•"/>
            </a:pPr>
            <a:endParaRPr lang="en-US" sz="3200" b="1" i="1" dirty="0" smtClean="0">
              <a:solidFill>
                <a:schemeClr val="accent4">
                  <a:lumMod val="50000"/>
                </a:schemeClr>
              </a:solidFill>
              <a:latin typeface="Arial Narrow" pitchFamily="34" charset="0"/>
            </a:endParaRPr>
          </a:p>
          <a:p>
            <a:pPr marL="173038" indent="-173038">
              <a:buFont typeface="Arial" charset="0"/>
              <a:buChar char="•"/>
            </a:pPr>
            <a:endParaRPr lang="en-US" sz="3200" b="1" dirty="0">
              <a:solidFill>
                <a:schemeClr val="accent4">
                  <a:lumMod val="50000"/>
                </a:schemeClr>
              </a:solidFill>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 calcmode="lin" valueType="num">
                                      <p:cBhvr>
                                        <p:cTn id="14"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1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 calcmode="lin" valueType="num">
                                      <p:cBhvr>
                                        <p:cTn id="21" dur="500" fill="hold"/>
                                        <p:tgtEl>
                                          <p:spTgt spid="11">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MANAGES HIS FAMILY WELL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3:4; Titus 1:6)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mange my family affairs well”</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10" name="Rectangle 9"/>
          <p:cNvSpPr/>
          <p:nvPr/>
        </p:nvSpPr>
        <p:spPr>
          <a:xfrm>
            <a:off x="228600" y="228600"/>
            <a:ext cx="4267200" cy="53340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indent="-173038">
              <a:buFont typeface="Arial" charset="0"/>
              <a:buChar char="•"/>
            </a:pPr>
            <a:r>
              <a:rPr lang="en-US" sz="3200" b="1" i="1" dirty="0" err="1" smtClean="0">
                <a:solidFill>
                  <a:schemeClr val="accent4">
                    <a:lumMod val="50000"/>
                  </a:schemeClr>
                </a:solidFill>
                <a:latin typeface="Arial Narrow" pitchFamily="34" charset="0"/>
              </a:rPr>
              <a:t>proïstēmi</a:t>
            </a:r>
            <a:r>
              <a:rPr lang="en-US" sz="3200" b="1" i="1" dirty="0" smtClean="0">
                <a:solidFill>
                  <a:schemeClr val="accent4">
                    <a:lumMod val="50000"/>
                  </a:schemeClr>
                </a:solidFill>
                <a:latin typeface="Arial Narrow" pitchFamily="34" charset="0"/>
              </a:rPr>
              <a:t> </a:t>
            </a:r>
            <a:r>
              <a:rPr lang="en-US" sz="3200" b="1" i="1" dirty="0" err="1" smtClean="0">
                <a:solidFill>
                  <a:schemeClr val="accent4">
                    <a:lumMod val="50000"/>
                  </a:schemeClr>
                </a:solidFill>
                <a:latin typeface="Arial Narrow" pitchFamily="34" charset="0"/>
              </a:rPr>
              <a:t>idios</a:t>
            </a:r>
            <a:r>
              <a:rPr lang="en-US" sz="3200" b="1" i="1" dirty="0" smtClean="0">
                <a:solidFill>
                  <a:schemeClr val="accent4">
                    <a:lumMod val="50000"/>
                  </a:schemeClr>
                </a:solidFill>
                <a:latin typeface="Arial Narrow" pitchFamily="34" charset="0"/>
              </a:rPr>
              <a:t> </a:t>
            </a:r>
            <a:r>
              <a:rPr lang="en-US" sz="3200" b="1" i="1" dirty="0" err="1" smtClean="0">
                <a:solidFill>
                  <a:schemeClr val="accent4">
                    <a:lumMod val="50000"/>
                  </a:schemeClr>
                </a:solidFill>
                <a:latin typeface="Arial Narrow" pitchFamily="34" charset="0"/>
              </a:rPr>
              <a:t>oikos</a:t>
            </a:r>
            <a:r>
              <a:rPr lang="en-US" sz="3200" b="1" i="1" dirty="0" smtClean="0">
                <a:solidFill>
                  <a:schemeClr val="accent4">
                    <a:lumMod val="50000"/>
                  </a:schemeClr>
                </a:solidFill>
                <a:latin typeface="Arial Narrow" pitchFamily="34" charset="0"/>
              </a:rPr>
              <a:t> </a:t>
            </a:r>
            <a:r>
              <a:rPr lang="en-US" sz="3200" b="1" i="1" dirty="0" err="1" smtClean="0">
                <a:solidFill>
                  <a:schemeClr val="accent4">
                    <a:lumMod val="50000"/>
                  </a:schemeClr>
                </a:solidFill>
                <a:latin typeface="Arial Narrow" pitchFamily="34" charset="0"/>
              </a:rPr>
              <a:t>kalōs</a:t>
            </a:r>
            <a:r>
              <a:rPr lang="en-US" sz="3200" b="1" i="1" dirty="0" smtClean="0">
                <a:solidFill>
                  <a:schemeClr val="accent4">
                    <a:lumMod val="50000"/>
                  </a:schemeClr>
                </a:solidFill>
                <a:latin typeface="Arial Narrow" pitchFamily="34" charset="0"/>
              </a:rPr>
              <a:t>: </a:t>
            </a:r>
            <a:r>
              <a:rPr lang="en-US" sz="3200" dirty="0" smtClean="0">
                <a:solidFill>
                  <a:schemeClr val="accent4">
                    <a:lumMod val="50000"/>
                  </a:schemeClr>
                </a:solidFill>
                <a:latin typeface="Arial Narrow" pitchFamily="34" charset="0"/>
              </a:rPr>
              <a:t>to watch over, guard, care for  and give attention to those members of his family living in his home in an honorable, excellent  and pure manner. </a:t>
            </a:r>
          </a:p>
        </p:txBody>
      </p:sp>
      <p:pic>
        <p:nvPicPr>
          <p:cNvPr id="69634" name="Picture 2" descr="Draw ideal family cartoon caricature from photo by Wolivakapori"/>
          <p:cNvPicPr>
            <a:picLocks noChangeAspect="1" noChangeArrowheads="1"/>
          </p:cNvPicPr>
          <p:nvPr/>
        </p:nvPicPr>
        <p:blipFill>
          <a:blip r:embed="rId3" cstate="print"/>
          <a:srcRect/>
          <a:stretch>
            <a:fillRect/>
          </a:stretch>
        </p:blipFill>
        <p:spPr bwMode="auto">
          <a:xfrm>
            <a:off x="4724400" y="264907"/>
            <a:ext cx="4038600" cy="52976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867400"/>
            <a:ext cx="9144000" cy="990600"/>
          </a:xfrm>
        </p:spPr>
        <p:style>
          <a:lnRef idx="2">
            <a:schemeClr val="dk1">
              <a:shade val="50000"/>
            </a:schemeClr>
          </a:lnRef>
          <a:fillRef idx="1">
            <a:schemeClr val="dk1"/>
          </a:fillRef>
          <a:effectRef idx="0">
            <a:schemeClr val="dk1"/>
          </a:effectRef>
          <a:fontRef idx="minor">
            <a:schemeClr val="lt1"/>
          </a:fontRef>
        </p:style>
        <p:txBody>
          <a:bodyPr>
            <a:norm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MANAGES HIS FAMILY WELL </a:t>
            </a:r>
            <a:r>
              <a:rPr lang="en-US" sz="2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(1 Tim. 3:4; Titus 1:6) </a:t>
            </a: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a:r>
            <a:b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br>
            <a:r>
              <a:rPr lang="en-US" sz="2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rPr>
              <a:t> “I mange my family affairs well”</a:t>
            </a:r>
            <a:endParaRPr lang="en-US" sz="2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Arial" pitchFamily="34" charset="0"/>
              <a:cs typeface="Arial" pitchFamily="34" charset="0"/>
            </a:endParaRPr>
          </a:p>
        </p:txBody>
      </p:sp>
      <p:sp>
        <p:nvSpPr>
          <p:cNvPr id="10" name="Rectangle 9"/>
          <p:cNvSpPr/>
          <p:nvPr/>
        </p:nvSpPr>
        <p:spPr>
          <a:xfrm>
            <a:off x="228600" y="152400"/>
            <a:ext cx="8686800" cy="55626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marL="173038" indent="-173038">
              <a:lnSpc>
                <a:spcPct val="150000"/>
              </a:lnSpc>
              <a:buFont typeface="Arial" charset="0"/>
              <a:buChar char="•"/>
            </a:pPr>
            <a:r>
              <a:rPr lang="en-US" sz="3200" b="1" i="1" dirty="0" smtClean="0">
                <a:solidFill>
                  <a:schemeClr val="accent4">
                    <a:lumMod val="50000"/>
                  </a:schemeClr>
                </a:solidFill>
                <a:latin typeface="Arial Narrow" pitchFamily="34" charset="0"/>
              </a:rPr>
              <a:t>Do you provide for all of the needs of your children?</a:t>
            </a:r>
            <a:endParaRPr lang="en-US" sz="3200" b="1" dirty="0" smtClean="0">
              <a:solidFill>
                <a:schemeClr val="accent4">
                  <a:lumMod val="50000"/>
                </a:schemeClr>
              </a:solidFill>
              <a:latin typeface="Arial Narrow" pitchFamily="34" charset="0"/>
            </a:endParaRPr>
          </a:p>
          <a:p>
            <a:pPr marL="173038" indent="-173038">
              <a:lnSpc>
                <a:spcPct val="150000"/>
              </a:lnSpc>
              <a:buFont typeface="Arial" charset="0"/>
              <a:buChar char="•"/>
            </a:pPr>
            <a:r>
              <a:rPr lang="en-US" sz="3200" b="1" i="1" dirty="0" smtClean="0">
                <a:solidFill>
                  <a:schemeClr val="accent4">
                    <a:lumMod val="50000"/>
                  </a:schemeClr>
                </a:solidFill>
                <a:latin typeface="Arial Narrow" pitchFamily="34" charset="0"/>
              </a:rPr>
              <a:t>Would your wife say she feels loved and cared for?</a:t>
            </a:r>
          </a:p>
          <a:p>
            <a:pPr marL="173038" lvl="1" indent="-173038">
              <a:lnSpc>
                <a:spcPct val="150000"/>
              </a:lnSpc>
              <a:buFont typeface="Arial" charset="0"/>
              <a:buChar char="•"/>
            </a:pPr>
            <a:r>
              <a:rPr lang="en-US" sz="3200" b="1" dirty="0" smtClean="0">
                <a:solidFill>
                  <a:schemeClr val="accent4">
                    <a:lumMod val="50000"/>
                  </a:schemeClr>
                </a:solidFill>
                <a:latin typeface="Arial Narrow" pitchFamily="34" charset="0"/>
              </a:rPr>
              <a:t>Does your family feel secure or afraid around you?</a:t>
            </a:r>
            <a:endParaRPr lang="en-US" sz="3200" b="1" i="1" dirty="0" smtClean="0">
              <a:solidFill>
                <a:schemeClr val="accent4">
                  <a:lumMod val="50000"/>
                </a:schemeClr>
              </a:solidFill>
              <a:latin typeface="Arial Narrow" pitchFamily="34" charset="0"/>
            </a:endParaRPr>
          </a:p>
          <a:p>
            <a:pPr marL="173038" indent="-173038">
              <a:lnSpc>
                <a:spcPct val="150000"/>
              </a:lnSpc>
              <a:buFont typeface="Arial" charset="0"/>
              <a:buChar char="•"/>
            </a:pPr>
            <a:r>
              <a:rPr lang="en-US" sz="3200" b="1" i="1" dirty="0" smtClean="0">
                <a:solidFill>
                  <a:schemeClr val="accent4">
                    <a:lumMod val="50000"/>
                  </a:schemeClr>
                </a:solidFill>
                <a:latin typeface="Arial Narrow" pitchFamily="34" charset="0"/>
              </a:rPr>
              <a:t>How much time do you spend with your wife &amp; kids?</a:t>
            </a:r>
          </a:p>
          <a:p>
            <a:pPr marL="173038" indent="-173038">
              <a:lnSpc>
                <a:spcPct val="150000"/>
              </a:lnSpc>
              <a:buFont typeface="Arial" charset="0"/>
              <a:buChar char="•"/>
            </a:pPr>
            <a:r>
              <a:rPr lang="en-US" sz="3200" b="1" i="1" dirty="0" smtClean="0">
                <a:solidFill>
                  <a:schemeClr val="accent4">
                    <a:lumMod val="50000"/>
                  </a:schemeClr>
                </a:solidFill>
                <a:latin typeface="Arial Narrow" pitchFamily="34" charset="0"/>
              </a:rPr>
              <a:t>Would your wife say you love her                                  as Christ loves the church?</a:t>
            </a:r>
            <a:endParaRPr lang="en-US" sz="3200" b="1" dirty="0" smtClean="0">
              <a:solidFill>
                <a:schemeClr val="accent4">
                  <a:lumMod val="50000"/>
                </a:schemeClr>
              </a:solidFill>
              <a:latin typeface="Arial Narrow" pitchFamily="34" charset="0"/>
            </a:endParaRPr>
          </a:p>
          <a:p>
            <a:pPr marL="173038" indent="-173038">
              <a:lnSpc>
                <a:spcPct val="150000"/>
              </a:lnSpc>
              <a:buFont typeface="Arial" charset="0"/>
              <a:buChar char="•"/>
            </a:pPr>
            <a:r>
              <a:rPr lang="en-US" sz="3200" b="1" i="1" dirty="0" smtClean="0">
                <a:solidFill>
                  <a:schemeClr val="accent4">
                    <a:lumMod val="50000"/>
                  </a:schemeClr>
                </a:solidFill>
                <a:latin typeface="Arial Narrow" pitchFamily="34" charset="0"/>
              </a:rPr>
              <a:t>Do you neglect your family in the                             name of God and the church?</a:t>
            </a:r>
            <a:endParaRPr lang="en-US" sz="3200" b="1" dirty="0" smtClean="0">
              <a:solidFill>
                <a:schemeClr val="accent4">
                  <a:lumMod val="50000"/>
                </a:schemeClr>
              </a:solidFill>
              <a:latin typeface="Arial Narrow" pitchFamily="34" charset="0"/>
            </a:endParaRPr>
          </a:p>
        </p:txBody>
      </p:sp>
      <p:pic>
        <p:nvPicPr>
          <p:cNvPr id="6" name="Picture 5" descr="1tbghb.jpg"/>
          <p:cNvPicPr>
            <a:picLocks noChangeAspect="1"/>
          </p:cNvPicPr>
          <p:nvPr/>
        </p:nvPicPr>
        <p:blipFill>
          <a:blip r:embed="rId3" cstate="print"/>
          <a:stretch>
            <a:fillRect/>
          </a:stretch>
        </p:blipFill>
        <p:spPr>
          <a:xfrm>
            <a:off x="5886450" y="3429000"/>
            <a:ext cx="2952750" cy="2209800"/>
          </a:xfrm>
          <a:prstGeom prst="rect">
            <a:avLst/>
          </a:prstGeom>
          <a:solidFill>
            <a:srgbClr val="FFFFFF">
              <a:shade val="85000"/>
            </a:srgbClr>
          </a:solidFill>
          <a:ln w="88900" cap="sq">
            <a:solidFill>
              <a:schemeClr val="accent4">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dissolv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dissolv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dissolv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dissolve">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dissolve">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3944</TotalTime>
  <Words>5664</Words>
  <Application>Microsoft Office PowerPoint</Application>
  <PresentationFormat>On-screen Show (4:3)</PresentationFormat>
  <Paragraphs>744</Paragraphs>
  <Slides>128</Slides>
  <Notes>0</Notes>
  <HiddenSlides>0</HiddenSlides>
  <MMClips>0</MMClips>
  <ScaleCrop>false</ScaleCrop>
  <HeadingPairs>
    <vt:vector size="4" baseType="variant">
      <vt:variant>
        <vt:lpstr>Theme</vt:lpstr>
      </vt:variant>
      <vt:variant>
        <vt:i4>1</vt:i4>
      </vt:variant>
      <vt:variant>
        <vt:lpstr>Slide Titles</vt:lpstr>
      </vt:variant>
      <vt:variant>
        <vt:i4>128</vt:i4>
      </vt:variant>
    </vt:vector>
  </HeadingPairs>
  <TitlesOfParts>
    <vt:vector size="129" baseType="lpstr">
      <vt:lpstr>Office Theme</vt:lpstr>
      <vt:lpstr>Slide 1</vt:lpstr>
      <vt:lpstr>Slide 2</vt:lpstr>
      <vt:lpstr>Slide 3</vt:lpstr>
      <vt:lpstr>DESCRIPTION OF AN ELDER</vt:lpstr>
      <vt:lpstr>.</vt:lpstr>
      <vt:lpstr>1 TIMOTHY 3:1-7</vt:lpstr>
      <vt:lpstr>TITUS 1:5-9</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In a special sense, the deacon's task sums up the essence of spiritual greatness. Our Lord said,  "Whoever wishes to become great among you shall be your servant, and whoever wishes to be first among you shall be your slave; just as the Son of Man did not come to be served, but to serve"  (Matt. 20:26-28).</vt:lpstr>
      <vt:lpstr>Jesus Himself is the model for deacons. It is a role of service, sacrifice, and commitment to others' needs. The reward of the deacon's office is not the temporal glory or human adulation, but rather the eternal blessing that comes from living a life of spiritual service to the glory of God.</vt:lpstr>
      <vt:lpstr>THE ROLE OF AN ELDER</vt:lpstr>
      <vt:lpstr>Slide 33</vt:lpstr>
      <vt:lpstr>Slide 34</vt:lpstr>
      <vt:lpstr>Slide 35</vt:lpstr>
      <vt:lpstr>Slide 36</vt:lpstr>
      <vt:lpstr>Slide 37</vt:lpstr>
      <vt:lpstr>Slide 38</vt:lpstr>
      <vt:lpstr>Slide 39</vt:lpstr>
      <vt:lpstr>QUALIFICATIONS  OF AN ELDER</vt:lpstr>
      <vt:lpstr>TURN OFF YOUR CELL PHONES</vt:lpstr>
      <vt:lpstr>Slide 42</vt:lpstr>
      <vt:lpstr>Slide 43</vt:lpstr>
      <vt:lpstr>Slide 44</vt:lpstr>
      <vt:lpstr>Slide 45</vt:lpstr>
      <vt:lpstr>TODAY… What should a man look like? We’re not talking about physical appearance, y’all.   </vt:lpstr>
      <vt:lpstr>QUALIFICATIONS OF AN ELDER</vt:lpstr>
      <vt:lpstr>1 TIMOTHY 3:1-7</vt:lpstr>
      <vt:lpstr>TITUS 1:5-9</vt:lpstr>
      <vt:lpstr>Slide 50</vt:lpstr>
      <vt:lpstr>“If any man…” (1 Tim. 3:1; Titus 1:6)</vt:lpstr>
      <vt:lpstr>Slide 52</vt:lpstr>
      <vt:lpstr>EGALITARIAN  ARGUMENTS</vt:lpstr>
      <vt:lpstr>EGALITARIAN  ARGUMENTS</vt:lpstr>
      <vt:lpstr>Slide 55</vt:lpstr>
      <vt:lpstr>Slide 56</vt:lpstr>
      <vt:lpstr>Slide 57</vt:lpstr>
      <vt:lpstr>Slide 58</vt:lpstr>
      <vt:lpstr>DISCUSSION TIME</vt:lpstr>
      <vt:lpstr>“…aspires to the office of overseer, it is a fine                work he desires to do” (1 Tim. 3:1)</vt:lpstr>
      <vt:lpstr>Slide 61</vt:lpstr>
      <vt:lpstr>Slide 62</vt:lpstr>
      <vt:lpstr>ABOVE REPROACH (1 Tim. 3:2; Titus 1:6)  “No one has a valid accusation against me”</vt:lpstr>
      <vt:lpstr>Slide 64</vt:lpstr>
      <vt:lpstr>Slide 65</vt:lpstr>
      <vt:lpstr>Slide 66</vt:lpstr>
      <vt:lpstr>ONE WOMAN MAN (1 Tim. 3:2; Titus 1:6)   “I am completely devoted to my wife; no others”</vt:lpstr>
      <vt:lpstr>Slide 68</vt:lpstr>
      <vt:lpstr>Slide 69</vt:lpstr>
      <vt:lpstr>TEMPERATE (1 Tim. 3:2)   “I avoid addictions and excessive habits”</vt:lpstr>
      <vt:lpstr>Slide 71</vt:lpstr>
      <vt:lpstr>Slide 72</vt:lpstr>
      <vt:lpstr>PRUDENT (1 Tim. 3:2)   “I set and keep wise priorities”</vt:lpstr>
      <vt:lpstr>Slide 74</vt:lpstr>
      <vt:lpstr>RESPECTABLE (1 Tim. 3:2)   “I am well respected by others”</vt:lpstr>
      <vt:lpstr>Slide 76</vt:lpstr>
      <vt:lpstr>HOSPITABLE (1 Tim. 3:2; Titus 1:8)   “I demonstrate love for strangers”</vt:lpstr>
      <vt:lpstr>Slide 78</vt:lpstr>
      <vt:lpstr>ABLE TO TEACH (1 Tim. 3:2)   “I am skillful at teaching. I am also teachable”</vt:lpstr>
      <vt:lpstr>Slide 80</vt:lpstr>
      <vt:lpstr>Slide 81</vt:lpstr>
      <vt:lpstr>Slide 82</vt:lpstr>
      <vt:lpstr>Slide 83</vt:lpstr>
      <vt:lpstr>NOT ADDICTED TO WINE (1 Tim. 3:3; Titus 1:7)   “I am not addicted to alcohol”</vt:lpstr>
      <vt:lpstr>Slide 85</vt:lpstr>
      <vt:lpstr>NOT PUGNACIOUS (1 Tim. 3:3; Titus 1:7)   “I am not physically violent or abusive”</vt:lpstr>
      <vt:lpstr>Slide 87</vt:lpstr>
      <vt:lpstr>Slide 88</vt:lpstr>
      <vt:lpstr>GENTLE (1 Tim. 3:3)   “I will give up my rights to help others”</vt:lpstr>
      <vt:lpstr>Slide 90</vt:lpstr>
      <vt:lpstr>NOT QUARRELSOME (1 Tim. 3:3)   “I can discuss my opinions without arguing”</vt:lpstr>
      <vt:lpstr>Slide 92</vt:lpstr>
      <vt:lpstr>Slide 93</vt:lpstr>
      <vt:lpstr>Slide 94</vt:lpstr>
      <vt:lpstr>NOT A LOVER OF MONEY (1 Tim. 3:2; Titus 1:7)   “I do not covet or love money”</vt:lpstr>
      <vt:lpstr>Slide 96</vt:lpstr>
      <vt:lpstr>NOT A LOVER OF MONEY (1 Tim. 3:2; Titus 1:7)   “I do not covet or love money”</vt:lpstr>
      <vt:lpstr>MANAGES HIS FAMILY WELL (1 Tim. 3:4; Titus 1:6)   “I mange my family affairs well”</vt:lpstr>
      <vt:lpstr>MANAGES HIS FAMILY WELL (1 Tim. 3:4; Titus 1:6)   “I mange my family affairs well”</vt:lpstr>
      <vt:lpstr>CHILDREN UNDER CONTROL (1 Tim. 3:4-5; Titus 1:6)   “My children obey me out of respect, not fear”</vt:lpstr>
      <vt:lpstr>The reason is given in verse 5…</vt:lpstr>
      <vt:lpstr>Slide 102</vt:lpstr>
      <vt:lpstr>NOT A RECENT CONVERT (1 Tim. 3:6)   “I have been a Christian for a lengthy time”</vt:lpstr>
      <vt:lpstr>The reason is given in verse 6,,,</vt:lpstr>
      <vt:lpstr>Slide 105</vt:lpstr>
      <vt:lpstr>GOOD REPUTATION WITH OUTSIDERS (1 Tim. 3:7)   “I have a good reputation among Non-Christians”</vt:lpstr>
      <vt:lpstr>The reason is given in verse 7… </vt:lpstr>
      <vt:lpstr>Slide 108</vt:lpstr>
      <vt:lpstr>Slide 109</vt:lpstr>
      <vt:lpstr>CHILDREN BELIEVE (Titus 1:6)   “My children at home are all Christians”</vt:lpstr>
      <vt:lpstr>Slide 111</vt:lpstr>
      <vt:lpstr>Slide 112</vt:lpstr>
      <vt:lpstr>NOT QUICK TEMPERED (Titus 1:7)   “I am patient and do not get angered easily”</vt:lpstr>
      <vt:lpstr>Slide 114</vt:lpstr>
      <vt:lpstr>HOLD FIRMLY TO HIS FAITH (Titus 1:9)   “I stand firm in God’s Word”</vt:lpstr>
      <vt:lpstr>Slide 116</vt:lpstr>
      <vt:lpstr>CAN ENCOURAGE WITH SOUND DOCTRINE (Titus 1:9)   “I can recognize needs and Biblically encourage others”</vt:lpstr>
      <vt:lpstr>REFUTE FALSE TEACHERS (Titus 1:9-10)   “I can identify and Biblically refute false teachings”</vt:lpstr>
      <vt:lpstr>Slide 119</vt:lpstr>
      <vt:lpstr>The reason is given in verses 10-11…</vt:lpstr>
      <vt:lpstr>Slide 121</vt:lpstr>
      <vt:lpstr>LOVING WHAT IS GOOD (Titus 1:8)   “I love the pure things, not the impure”</vt:lpstr>
      <vt:lpstr>JUST (Titus 1:8)   “I am consistently fair with others”</vt:lpstr>
      <vt:lpstr>DEVOUT (Titus 1:8)   “I live a holy life before the Lord”</vt:lpstr>
      <vt:lpstr>NOT PURSUING DISHONEST GAIN (Titus 1:7)   “I do not make any money dishonestly”</vt:lpstr>
      <vt:lpstr>Slide 126</vt:lpstr>
      <vt:lpstr>SELF CONTROLLED (Titus 1:8)   “I do not indulge in lust or pornography”</vt:lpstr>
      <vt:lpstr>Slide 128</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toonups</dc:creator>
  <cp:lastModifiedBy>John</cp:lastModifiedBy>
  <cp:revision>272</cp:revision>
  <dcterms:created xsi:type="dcterms:W3CDTF">2011-03-01T03:22:28Z</dcterms:created>
  <dcterms:modified xsi:type="dcterms:W3CDTF">2020-04-20T17:17:29Z</dcterms:modified>
</cp:coreProperties>
</file>