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1"/>
  </p:notesMasterIdLst>
  <p:sldIdLst>
    <p:sldId id="256" r:id="rId2"/>
    <p:sldId id="258" r:id="rId3"/>
    <p:sldId id="265" r:id="rId4"/>
    <p:sldId id="266" r:id="rId5"/>
    <p:sldId id="447" r:id="rId6"/>
    <p:sldId id="449" r:id="rId7"/>
    <p:sldId id="450" r:id="rId8"/>
    <p:sldId id="451" r:id="rId9"/>
    <p:sldId id="452" r:id="rId10"/>
    <p:sldId id="453" r:id="rId11"/>
    <p:sldId id="454" r:id="rId12"/>
    <p:sldId id="455" r:id="rId13"/>
    <p:sldId id="457" r:id="rId14"/>
    <p:sldId id="456" r:id="rId15"/>
    <p:sldId id="448" r:id="rId16"/>
    <p:sldId id="458" r:id="rId17"/>
    <p:sldId id="459" r:id="rId18"/>
    <p:sldId id="460" r:id="rId19"/>
    <p:sldId id="461" r:id="rId20"/>
    <p:sldId id="462" r:id="rId21"/>
    <p:sldId id="463" r:id="rId22"/>
    <p:sldId id="264" r:id="rId23"/>
    <p:sldId id="267" r:id="rId24"/>
    <p:sldId id="268" r:id="rId25"/>
    <p:sldId id="285" r:id="rId26"/>
    <p:sldId id="270" r:id="rId27"/>
    <p:sldId id="269" r:id="rId28"/>
    <p:sldId id="271" r:id="rId29"/>
    <p:sldId id="272" r:id="rId30"/>
    <p:sldId id="279" r:id="rId31"/>
    <p:sldId id="336" r:id="rId32"/>
    <p:sldId id="371" r:id="rId33"/>
    <p:sldId id="388" r:id="rId34"/>
    <p:sldId id="382" r:id="rId35"/>
    <p:sldId id="389" r:id="rId36"/>
    <p:sldId id="383" r:id="rId37"/>
    <p:sldId id="390" r:id="rId38"/>
    <p:sldId id="384" r:id="rId39"/>
    <p:sldId id="391" r:id="rId40"/>
    <p:sldId id="385" r:id="rId41"/>
    <p:sldId id="392" r:id="rId42"/>
    <p:sldId id="420" r:id="rId43"/>
    <p:sldId id="37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5" r:id="rId67"/>
    <p:sldId id="360" r:id="rId68"/>
    <p:sldId id="361" r:id="rId69"/>
    <p:sldId id="362" r:id="rId70"/>
    <p:sldId id="363" r:id="rId71"/>
    <p:sldId id="364" r:id="rId72"/>
    <p:sldId id="367" r:id="rId73"/>
    <p:sldId id="368" r:id="rId74"/>
    <p:sldId id="369" r:id="rId75"/>
    <p:sldId id="366" r:id="rId76"/>
    <p:sldId id="370" r:id="rId77"/>
    <p:sldId id="274" r:id="rId78"/>
    <p:sldId id="275" r:id="rId79"/>
    <p:sldId id="276" r:id="rId80"/>
    <p:sldId id="277" r:id="rId81"/>
    <p:sldId id="278" r:id="rId82"/>
    <p:sldId id="259" r:id="rId83"/>
    <p:sldId id="292" r:id="rId84"/>
    <p:sldId id="293" r:id="rId85"/>
    <p:sldId id="286" r:id="rId86"/>
    <p:sldId id="295" r:id="rId87"/>
    <p:sldId id="287" r:id="rId88"/>
    <p:sldId id="296" r:id="rId89"/>
    <p:sldId id="297" r:id="rId90"/>
    <p:sldId id="409" r:id="rId91"/>
    <p:sldId id="413" r:id="rId92"/>
    <p:sldId id="396" r:id="rId93"/>
    <p:sldId id="415" r:id="rId94"/>
    <p:sldId id="416" r:id="rId95"/>
    <p:sldId id="399" r:id="rId96"/>
    <p:sldId id="400" r:id="rId97"/>
    <p:sldId id="299" r:id="rId98"/>
    <p:sldId id="300" r:id="rId99"/>
    <p:sldId id="288" r:id="rId100"/>
    <p:sldId id="289" r:id="rId101"/>
    <p:sldId id="301" r:id="rId102"/>
    <p:sldId id="302" r:id="rId103"/>
    <p:sldId id="303" r:id="rId104"/>
    <p:sldId id="304" r:id="rId105"/>
    <p:sldId id="305" r:id="rId106"/>
    <p:sldId id="306" r:id="rId107"/>
    <p:sldId id="412" r:id="rId108"/>
    <p:sldId id="326" r:id="rId109"/>
    <p:sldId id="327" r:id="rId110"/>
    <p:sldId id="307" r:id="rId111"/>
    <p:sldId id="423" r:id="rId112"/>
    <p:sldId id="422" r:id="rId113"/>
    <p:sldId id="424" r:id="rId114"/>
    <p:sldId id="425" r:id="rId115"/>
    <p:sldId id="426" r:id="rId116"/>
    <p:sldId id="427" r:id="rId117"/>
    <p:sldId id="428" r:id="rId118"/>
    <p:sldId id="429" r:id="rId119"/>
    <p:sldId id="430" r:id="rId120"/>
    <p:sldId id="431" r:id="rId121"/>
    <p:sldId id="432" r:id="rId122"/>
    <p:sldId id="433" r:id="rId123"/>
    <p:sldId id="434" r:id="rId124"/>
    <p:sldId id="435" r:id="rId125"/>
    <p:sldId id="436" r:id="rId126"/>
    <p:sldId id="437" r:id="rId127"/>
    <p:sldId id="438" r:id="rId128"/>
    <p:sldId id="439" r:id="rId129"/>
    <p:sldId id="440" r:id="rId130"/>
    <p:sldId id="441" r:id="rId131"/>
    <p:sldId id="442" r:id="rId132"/>
    <p:sldId id="443" r:id="rId133"/>
    <p:sldId id="444" r:id="rId134"/>
    <p:sldId id="445" r:id="rId135"/>
    <p:sldId id="446" r:id="rId136"/>
    <p:sldId id="308" r:id="rId137"/>
    <p:sldId id="309" r:id="rId138"/>
    <p:sldId id="401" r:id="rId139"/>
    <p:sldId id="410" r:id="rId140"/>
    <p:sldId id="411" r:id="rId141"/>
    <p:sldId id="311" r:id="rId142"/>
    <p:sldId id="312" r:id="rId143"/>
    <p:sldId id="329" r:id="rId144"/>
    <p:sldId id="330" r:id="rId145"/>
    <p:sldId id="313" r:id="rId146"/>
    <p:sldId id="314" r:id="rId147"/>
    <p:sldId id="315" r:id="rId148"/>
    <p:sldId id="403" r:id="rId149"/>
    <p:sldId id="404" r:id="rId150"/>
    <p:sldId id="405" r:id="rId151"/>
    <p:sldId id="406" r:id="rId152"/>
    <p:sldId id="408" r:id="rId153"/>
    <p:sldId id="335" r:id="rId154"/>
    <p:sldId id="316" r:id="rId155"/>
    <p:sldId id="317" r:id="rId156"/>
    <p:sldId id="417" r:id="rId157"/>
    <p:sldId id="318" r:id="rId158"/>
    <p:sldId id="319" r:id="rId159"/>
    <p:sldId id="320" r:id="rId160"/>
    <p:sldId id="321" r:id="rId161"/>
    <p:sldId id="322" r:id="rId162"/>
    <p:sldId id="323" r:id="rId163"/>
    <p:sldId id="324" r:id="rId164"/>
    <p:sldId id="290" r:id="rId165"/>
    <p:sldId id="333" r:id="rId166"/>
    <p:sldId id="331" r:id="rId167"/>
    <p:sldId id="418" r:id="rId168"/>
    <p:sldId id="419" r:id="rId169"/>
    <p:sldId id="291" r:id="rId170"/>
  </p:sldIdLst>
  <p:sldSz cx="9144000" cy="6858000" type="screen4x3"/>
  <p:notesSz cx="6858000" cy="9144000"/>
  <p:embeddedFontLst>
    <p:embeddedFont>
      <p:font typeface="Arial Black" pitchFamily="34" charset="0"/>
      <p:bold r:id="rId172"/>
    </p:embeddedFont>
    <p:embeddedFont>
      <p:font typeface="Calibri" pitchFamily="34" charset="0"/>
      <p:regular r:id="rId173"/>
      <p:bold r:id="rId174"/>
      <p:italic r:id="rId175"/>
      <p:boldItalic r:id="rId176"/>
    </p:embeddedFont>
    <p:embeddedFont>
      <p:font typeface="宋体" pitchFamily="2" charset="-122"/>
      <p:regular r:id="rId177"/>
    </p:embeddedFont>
    <p:embeddedFont>
      <p:font typeface="Arial Narrow" pitchFamily="34" charset="0"/>
      <p:regular r:id="rId178"/>
      <p:bold r:id="rId179"/>
      <p:italic r:id="rId180"/>
      <p:boldItalic r:id="rId1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B82300"/>
    <a:srgbClr val="003300"/>
    <a:srgbClr val="FF3300"/>
    <a:srgbClr val="00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5" autoAdjust="0"/>
    <p:restoredTop sz="88707" autoAdjust="0"/>
  </p:normalViewPr>
  <p:slideViewPr>
    <p:cSldViewPr>
      <p:cViewPr varScale="1">
        <p:scale>
          <a:sx n="60" d="100"/>
          <a:sy n="60" d="100"/>
        </p:scale>
        <p:origin x="-115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4.fntdata"/><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fntdata"/><Relationship Id="rId180" Type="http://schemas.openxmlformats.org/officeDocument/2006/relationships/font" Target="fonts/font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3.fntdata"/><Relationship Id="rId179"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3FF7B-250F-4C01-A47E-52117CD91F17}" type="doc">
      <dgm:prSet loTypeId="urn:microsoft.com/office/officeart/2005/8/layout/pyramid2" loCatId="pyramid" qsTypeId="urn:microsoft.com/office/officeart/2005/8/quickstyle/3d2" qsCatId="3D" csTypeId="urn:microsoft.com/office/officeart/2005/8/colors/accent2_2" csCatId="accent2" phldr="1"/>
      <dgm:spPr/>
      <dgm:t>
        <a:bodyPr/>
        <a:lstStyle/>
        <a:p>
          <a:endParaRPr lang="en-US"/>
        </a:p>
      </dgm:t>
    </dgm:pt>
    <dgm:pt modelId="{812CC76C-2902-4D98-8E12-23A3C14E1D0E}">
      <dgm:prSet phldrT="[Text]"/>
      <dgm:spPr/>
      <dgm:t>
        <a:bodyPr/>
        <a:lstStyle/>
        <a:p>
          <a:pPr algn="l"/>
          <a:r>
            <a:rPr lang="en-US" dirty="0" smtClean="0"/>
            <a:t>10%</a:t>
          </a:r>
          <a:endParaRPr lang="en-US" dirty="0"/>
        </a:p>
      </dgm:t>
    </dgm:pt>
    <dgm:pt modelId="{06CD66DC-8259-4EEF-AAFD-D614219EC92A}" type="parTrans" cxnId="{0F8C476C-9535-4355-9C51-0D28C32BF8A4}">
      <dgm:prSet/>
      <dgm:spPr/>
      <dgm:t>
        <a:bodyPr/>
        <a:lstStyle/>
        <a:p>
          <a:endParaRPr lang="en-US"/>
        </a:p>
      </dgm:t>
    </dgm:pt>
    <dgm:pt modelId="{6647D9AA-7E1A-42A3-A705-BE8AC1461EA0}" type="sibTrans" cxnId="{0F8C476C-9535-4355-9C51-0D28C32BF8A4}">
      <dgm:prSet/>
      <dgm:spPr/>
      <dgm:t>
        <a:bodyPr/>
        <a:lstStyle/>
        <a:p>
          <a:endParaRPr lang="en-US"/>
        </a:p>
      </dgm:t>
    </dgm:pt>
    <dgm:pt modelId="{709A8E58-3F87-4AB2-8E7A-A52BC52B2DCD}">
      <dgm:prSet phldrT="[Text]"/>
      <dgm:spPr/>
      <dgm:t>
        <a:bodyPr/>
        <a:lstStyle/>
        <a:p>
          <a:pPr algn="l"/>
          <a:r>
            <a:rPr lang="en-US" dirty="0" smtClean="0"/>
            <a:t>20%</a:t>
          </a:r>
          <a:endParaRPr lang="en-US" dirty="0"/>
        </a:p>
      </dgm:t>
    </dgm:pt>
    <dgm:pt modelId="{13B9D332-39A1-449A-B047-3B6D52E1B10C}" type="parTrans" cxnId="{981EEAA9-CCFF-4641-90F3-AAA8C23C1033}">
      <dgm:prSet/>
      <dgm:spPr/>
      <dgm:t>
        <a:bodyPr/>
        <a:lstStyle/>
        <a:p>
          <a:endParaRPr lang="en-US"/>
        </a:p>
      </dgm:t>
    </dgm:pt>
    <dgm:pt modelId="{73D97A9C-64F3-4987-8504-B476F17238B5}" type="sibTrans" cxnId="{981EEAA9-CCFF-4641-90F3-AAA8C23C1033}">
      <dgm:prSet/>
      <dgm:spPr/>
      <dgm:t>
        <a:bodyPr/>
        <a:lstStyle/>
        <a:p>
          <a:endParaRPr lang="en-US"/>
        </a:p>
      </dgm:t>
    </dgm:pt>
    <dgm:pt modelId="{F8D0BB67-B2F8-4686-9E2A-2BE3C07C498E}">
      <dgm:prSet/>
      <dgm:spPr/>
      <dgm:t>
        <a:bodyPr/>
        <a:lstStyle/>
        <a:p>
          <a:pPr algn="l"/>
          <a:r>
            <a:rPr lang="en-US" dirty="0" smtClean="0"/>
            <a:t>75%</a:t>
          </a:r>
          <a:endParaRPr lang="en-US" dirty="0"/>
        </a:p>
      </dgm:t>
    </dgm:pt>
    <dgm:pt modelId="{CB59858D-009D-4FB3-B3D7-88CFC4B95BB0}" type="parTrans" cxnId="{5723B3F0-E86B-4A0F-AB6F-C50720144868}">
      <dgm:prSet/>
      <dgm:spPr/>
      <dgm:t>
        <a:bodyPr/>
        <a:lstStyle/>
        <a:p>
          <a:endParaRPr lang="en-US"/>
        </a:p>
      </dgm:t>
    </dgm:pt>
    <dgm:pt modelId="{D7410F27-4142-4C68-9373-686DE4F7787D}" type="sibTrans" cxnId="{5723B3F0-E86B-4A0F-AB6F-C50720144868}">
      <dgm:prSet/>
      <dgm:spPr/>
      <dgm:t>
        <a:bodyPr/>
        <a:lstStyle/>
        <a:p>
          <a:endParaRPr lang="en-US"/>
        </a:p>
      </dgm:t>
    </dgm:pt>
    <dgm:pt modelId="{708017BE-C980-49BC-9A0D-9B9629A47044}">
      <dgm:prSet/>
      <dgm:spPr/>
      <dgm:t>
        <a:bodyPr/>
        <a:lstStyle/>
        <a:p>
          <a:pPr algn="l"/>
          <a:r>
            <a:rPr lang="en-US" dirty="0" smtClean="0"/>
            <a:t>90%</a:t>
          </a:r>
          <a:endParaRPr lang="en-US" dirty="0"/>
        </a:p>
      </dgm:t>
    </dgm:pt>
    <dgm:pt modelId="{BD0AC74B-2CCD-4265-97D1-45B19F724C51}" type="parTrans" cxnId="{8FF526EE-C0F2-4351-A58D-5AE7B4853879}">
      <dgm:prSet/>
      <dgm:spPr/>
      <dgm:t>
        <a:bodyPr/>
        <a:lstStyle/>
        <a:p>
          <a:endParaRPr lang="en-US"/>
        </a:p>
      </dgm:t>
    </dgm:pt>
    <dgm:pt modelId="{C9023F7F-223B-4E79-8D54-052F688D11F5}" type="sibTrans" cxnId="{8FF526EE-C0F2-4351-A58D-5AE7B4853879}">
      <dgm:prSet/>
      <dgm:spPr/>
      <dgm:t>
        <a:bodyPr/>
        <a:lstStyle/>
        <a:p>
          <a:endParaRPr lang="en-US"/>
        </a:p>
      </dgm:t>
    </dgm:pt>
    <dgm:pt modelId="{11202B9E-9C7F-4C69-A94E-957D978153F8}">
      <dgm:prSet/>
      <dgm:spPr/>
      <dgm:t>
        <a:bodyPr/>
        <a:lstStyle/>
        <a:p>
          <a:pPr algn="l"/>
          <a:r>
            <a:rPr lang="en-US" dirty="0" smtClean="0"/>
            <a:t>50%</a:t>
          </a:r>
          <a:endParaRPr lang="en-US" dirty="0"/>
        </a:p>
      </dgm:t>
    </dgm:pt>
    <dgm:pt modelId="{AC02712B-B644-4219-A7CD-CC1A08257139}" type="parTrans" cxnId="{4D4E8EFD-CEC9-4418-9586-1D60A70F9082}">
      <dgm:prSet/>
      <dgm:spPr/>
      <dgm:t>
        <a:bodyPr/>
        <a:lstStyle/>
        <a:p>
          <a:endParaRPr lang="en-US"/>
        </a:p>
      </dgm:t>
    </dgm:pt>
    <dgm:pt modelId="{96559316-5A70-4254-ADB2-1E57F237FA6D}" type="sibTrans" cxnId="{4D4E8EFD-CEC9-4418-9586-1D60A70F9082}">
      <dgm:prSet/>
      <dgm:spPr/>
      <dgm:t>
        <a:bodyPr/>
        <a:lstStyle/>
        <a:p>
          <a:endParaRPr lang="en-US"/>
        </a:p>
      </dgm:t>
    </dgm:pt>
    <dgm:pt modelId="{4FB455E4-8321-4BDB-88B4-A000F85F4AB8}" type="pres">
      <dgm:prSet presAssocID="{2193FF7B-250F-4C01-A47E-52117CD91F17}" presName="compositeShape" presStyleCnt="0">
        <dgm:presLayoutVars>
          <dgm:dir/>
          <dgm:resizeHandles/>
        </dgm:presLayoutVars>
      </dgm:prSet>
      <dgm:spPr/>
      <dgm:t>
        <a:bodyPr/>
        <a:lstStyle/>
        <a:p>
          <a:endParaRPr lang="en-US"/>
        </a:p>
      </dgm:t>
    </dgm:pt>
    <dgm:pt modelId="{CD01062A-CE4C-4BF0-8C4A-8AED90AFC417}" type="pres">
      <dgm:prSet presAssocID="{2193FF7B-250F-4C01-A47E-52117CD91F17}" presName="pyramid" presStyleLbl="node1" presStyleIdx="0" presStyleCnt="1"/>
      <dgm:spPr/>
      <dgm:t>
        <a:bodyPr/>
        <a:lstStyle/>
        <a:p>
          <a:endParaRPr lang="en-US"/>
        </a:p>
      </dgm:t>
    </dgm:pt>
    <dgm:pt modelId="{C88DE109-7A8D-4ADB-8E54-5EB85D68DA75}" type="pres">
      <dgm:prSet presAssocID="{2193FF7B-250F-4C01-A47E-52117CD91F17}" presName="theList" presStyleCnt="0"/>
      <dgm:spPr/>
      <dgm:t>
        <a:bodyPr/>
        <a:lstStyle/>
        <a:p>
          <a:endParaRPr lang="en-US"/>
        </a:p>
      </dgm:t>
    </dgm:pt>
    <dgm:pt modelId="{E6F90546-94B0-478E-8F90-54E3C168A4A8}" type="pres">
      <dgm:prSet presAssocID="{812CC76C-2902-4D98-8E12-23A3C14E1D0E}" presName="aNode" presStyleLbl="fgAcc1" presStyleIdx="0" presStyleCnt="5" custScaleX="113004">
        <dgm:presLayoutVars>
          <dgm:bulletEnabled val="1"/>
        </dgm:presLayoutVars>
      </dgm:prSet>
      <dgm:spPr/>
      <dgm:t>
        <a:bodyPr/>
        <a:lstStyle/>
        <a:p>
          <a:endParaRPr lang="en-US"/>
        </a:p>
      </dgm:t>
    </dgm:pt>
    <dgm:pt modelId="{2BDCB964-DC68-4B11-83A1-9287E9A12756}" type="pres">
      <dgm:prSet presAssocID="{812CC76C-2902-4D98-8E12-23A3C14E1D0E}" presName="aSpace" presStyleCnt="0"/>
      <dgm:spPr/>
      <dgm:t>
        <a:bodyPr/>
        <a:lstStyle/>
        <a:p>
          <a:endParaRPr lang="en-US"/>
        </a:p>
      </dgm:t>
    </dgm:pt>
    <dgm:pt modelId="{388B29C8-F00A-4354-A320-4CCDD3F7786B}" type="pres">
      <dgm:prSet presAssocID="{709A8E58-3F87-4AB2-8E7A-A52BC52B2DCD}" presName="aNode" presStyleLbl="fgAcc1" presStyleIdx="1" presStyleCnt="5" custScaleX="113004">
        <dgm:presLayoutVars>
          <dgm:bulletEnabled val="1"/>
        </dgm:presLayoutVars>
      </dgm:prSet>
      <dgm:spPr/>
      <dgm:t>
        <a:bodyPr/>
        <a:lstStyle/>
        <a:p>
          <a:endParaRPr lang="en-US"/>
        </a:p>
      </dgm:t>
    </dgm:pt>
    <dgm:pt modelId="{70A81593-770D-4C0E-9812-B1DA02DE2407}" type="pres">
      <dgm:prSet presAssocID="{709A8E58-3F87-4AB2-8E7A-A52BC52B2DCD}" presName="aSpace" presStyleCnt="0"/>
      <dgm:spPr/>
      <dgm:t>
        <a:bodyPr/>
        <a:lstStyle/>
        <a:p>
          <a:endParaRPr lang="en-US"/>
        </a:p>
      </dgm:t>
    </dgm:pt>
    <dgm:pt modelId="{CC13AB94-1506-471C-8C96-65630FCA00B0}" type="pres">
      <dgm:prSet presAssocID="{11202B9E-9C7F-4C69-A94E-957D978153F8}" presName="aNode" presStyleLbl="fgAcc1" presStyleIdx="2" presStyleCnt="5" custScaleX="113004">
        <dgm:presLayoutVars>
          <dgm:bulletEnabled val="1"/>
        </dgm:presLayoutVars>
      </dgm:prSet>
      <dgm:spPr/>
      <dgm:t>
        <a:bodyPr/>
        <a:lstStyle/>
        <a:p>
          <a:endParaRPr lang="en-US"/>
        </a:p>
      </dgm:t>
    </dgm:pt>
    <dgm:pt modelId="{B724684B-ED5A-4A44-B716-A4C7D34A25B8}" type="pres">
      <dgm:prSet presAssocID="{11202B9E-9C7F-4C69-A94E-957D978153F8}" presName="aSpace" presStyleCnt="0"/>
      <dgm:spPr/>
      <dgm:t>
        <a:bodyPr/>
        <a:lstStyle/>
        <a:p>
          <a:endParaRPr lang="en-US"/>
        </a:p>
      </dgm:t>
    </dgm:pt>
    <dgm:pt modelId="{E20781C0-79EB-4798-A7D9-BA3A67A9E6A5}" type="pres">
      <dgm:prSet presAssocID="{F8D0BB67-B2F8-4686-9E2A-2BE3C07C498E}" presName="aNode" presStyleLbl="fgAcc1" presStyleIdx="3" presStyleCnt="5" custScaleX="113004">
        <dgm:presLayoutVars>
          <dgm:bulletEnabled val="1"/>
        </dgm:presLayoutVars>
      </dgm:prSet>
      <dgm:spPr/>
      <dgm:t>
        <a:bodyPr/>
        <a:lstStyle/>
        <a:p>
          <a:endParaRPr lang="en-US"/>
        </a:p>
      </dgm:t>
    </dgm:pt>
    <dgm:pt modelId="{26B24CDB-8F1D-413F-967D-E792FE25916D}" type="pres">
      <dgm:prSet presAssocID="{F8D0BB67-B2F8-4686-9E2A-2BE3C07C498E}" presName="aSpace" presStyleCnt="0"/>
      <dgm:spPr/>
      <dgm:t>
        <a:bodyPr/>
        <a:lstStyle/>
        <a:p>
          <a:endParaRPr lang="en-US"/>
        </a:p>
      </dgm:t>
    </dgm:pt>
    <dgm:pt modelId="{A1E0113B-1EE3-4DDE-B6EE-442E1A405024}" type="pres">
      <dgm:prSet presAssocID="{708017BE-C980-49BC-9A0D-9B9629A47044}" presName="aNode" presStyleLbl="fgAcc1" presStyleIdx="4" presStyleCnt="5" custScaleX="113553">
        <dgm:presLayoutVars>
          <dgm:bulletEnabled val="1"/>
        </dgm:presLayoutVars>
      </dgm:prSet>
      <dgm:spPr/>
      <dgm:t>
        <a:bodyPr/>
        <a:lstStyle/>
        <a:p>
          <a:endParaRPr lang="en-US"/>
        </a:p>
      </dgm:t>
    </dgm:pt>
    <dgm:pt modelId="{158EAF59-91E5-4AF1-A010-3E73D1031AEF}" type="pres">
      <dgm:prSet presAssocID="{708017BE-C980-49BC-9A0D-9B9629A47044}" presName="aSpace" presStyleCnt="0"/>
      <dgm:spPr/>
      <dgm:t>
        <a:bodyPr/>
        <a:lstStyle/>
        <a:p>
          <a:endParaRPr lang="en-US"/>
        </a:p>
      </dgm:t>
    </dgm:pt>
  </dgm:ptLst>
  <dgm:cxnLst>
    <dgm:cxn modelId="{981EEAA9-CCFF-4641-90F3-AAA8C23C1033}" srcId="{2193FF7B-250F-4C01-A47E-52117CD91F17}" destId="{709A8E58-3F87-4AB2-8E7A-A52BC52B2DCD}" srcOrd="1" destOrd="0" parTransId="{13B9D332-39A1-449A-B047-3B6D52E1B10C}" sibTransId="{73D97A9C-64F3-4987-8504-B476F17238B5}"/>
    <dgm:cxn modelId="{8FF526EE-C0F2-4351-A58D-5AE7B4853879}" srcId="{2193FF7B-250F-4C01-A47E-52117CD91F17}" destId="{708017BE-C980-49BC-9A0D-9B9629A47044}" srcOrd="4" destOrd="0" parTransId="{BD0AC74B-2CCD-4265-97D1-45B19F724C51}" sibTransId="{C9023F7F-223B-4E79-8D54-052F688D11F5}"/>
    <dgm:cxn modelId="{C53EA714-04BE-4FA0-917B-59B9C88BF712}" type="presOf" srcId="{708017BE-C980-49BC-9A0D-9B9629A47044}" destId="{A1E0113B-1EE3-4DDE-B6EE-442E1A405024}" srcOrd="0" destOrd="0" presId="urn:microsoft.com/office/officeart/2005/8/layout/pyramid2"/>
    <dgm:cxn modelId="{5269A914-9A58-44E4-B013-4FC699EDC492}" type="presOf" srcId="{F8D0BB67-B2F8-4686-9E2A-2BE3C07C498E}" destId="{E20781C0-79EB-4798-A7D9-BA3A67A9E6A5}" srcOrd="0" destOrd="0" presId="urn:microsoft.com/office/officeart/2005/8/layout/pyramid2"/>
    <dgm:cxn modelId="{0F8C476C-9535-4355-9C51-0D28C32BF8A4}" srcId="{2193FF7B-250F-4C01-A47E-52117CD91F17}" destId="{812CC76C-2902-4D98-8E12-23A3C14E1D0E}" srcOrd="0" destOrd="0" parTransId="{06CD66DC-8259-4EEF-AAFD-D614219EC92A}" sibTransId="{6647D9AA-7E1A-42A3-A705-BE8AC1461EA0}"/>
    <dgm:cxn modelId="{6ABF316E-5DF7-4D99-88A1-7C01FC1497BD}" type="presOf" srcId="{812CC76C-2902-4D98-8E12-23A3C14E1D0E}" destId="{E6F90546-94B0-478E-8F90-54E3C168A4A8}" srcOrd="0" destOrd="0" presId="urn:microsoft.com/office/officeart/2005/8/layout/pyramid2"/>
    <dgm:cxn modelId="{4D4E8EFD-CEC9-4418-9586-1D60A70F9082}" srcId="{2193FF7B-250F-4C01-A47E-52117CD91F17}" destId="{11202B9E-9C7F-4C69-A94E-957D978153F8}" srcOrd="2" destOrd="0" parTransId="{AC02712B-B644-4219-A7CD-CC1A08257139}" sibTransId="{96559316-5A70-4254-ADB2-1E57F237FA6D}"/>
    <dgm:cxn modelId="{5723B3F0-E86B-4A0F-AB6F-C50720144868}" srcId="{2193FF7B-250F-4C01-A47E-52117CD91F17}" destId="{F8D0BB67-B2F8-4686-9E2A-2BE3C07C498E}" srcOrd="3" destOrd="0" parTransId="{CB59858D-009D-4FB3-B3D7-88CFC4B95BB0}" sibTransId="{D7410F27-4142-4C68-9373-686DE4F7787D}"/>
    <dgm:cxn modelId="{F5EE5825-1D43-4D52-B0C6-02F73479FB6F}" type="presOf" srcId="{11202B9E-9C7F-4C69-A94E-957D978153F8}" destId="{CC13AB94-1506-471C-8C96-65630FCA00B0}" srcOrd="0" destOrd="0" presId="urn:microsoft.com/office/officeart/2005/8/layout/pyramid2"/>
    <dgm:cxn modelId="{A817A8B2-D2E2-4EAB-84A9-69706E4D86D2}" type="presOf" srcId="{2193FF7B-250F-4C01-A47E-52117CD91F17}" destId="{4FB455E4-8321-4BDB-88B4-A000F85F4AB8}" srcOrd="0" destOrd="0" presId="urn:microsoft.com/office/officeart/2005/8/layout/pyramid2"/>
    <dgm:cxn modelId="{BBF9CB51-223C-4784-A34A-597F2403E13C}" type="presOf" srcId="{709A8E58-3F87-4AB2-8E7A-A52BC52B2DCD}" destId="{388B29C8-F00A-4354-A320-4CCDD3F7786B}" srcOrd="0" destOrd="0" presId="urn:microsoft.com/office/officeart/2005/8/layout/pyramid2"/>
    <dgm:cxn modelId="{C548AD64-21A1-42BB-987C-CB1460788D66}" type="presParOf" srcId="{4FB455E4-8321-4BDB-88B4-A000F85F4AB8}" destId="{CD01062A-CE4C-4BF0-8C4A-8AED90AFC417}" srcOrd="0" destOrd="0" presId="urn:microsoft.com/office/officeart/2005/8/layout/pyramid2"/>
    <dgm:cxn modelId="{205042CA-4EA5-48F4-97D8-90F0FCA7E6F2}" type="presParOf" srcId="{4FB455E4-8321-4BDB-88B4-A000F85F4AB8}" destId="{C88DE109-7A8D-4ADB-8E54-5EB85D68DA75}" srcOrd="1" destOrd="0" presId="urn:microsoft.com/office/officeart/2005/8/layout/pyramid2"/>
    <dgm:cxn modelId="{F44B32AF-2627-40F7-898C-349F7DF5F7C7}" type="presParOf" srcId="{C88DE109-7A8D-4ADB-8E54-5EB85D68DA75}" destId="{E6F90546-94B0-478E-8F90-54E3C168A4A8}" srcOrd="0" destOrd="0" presId="urn:microsoft.com/office/officeart/2005/8/layout/pyramid2"/>
    <dgm:cxn modelId="{80F0BA9D-9B70-42F1-A66C-5639B3AB22CC}" type="presParOf" srcId="{C88DE109-7A8D-4ADB-8E54-5EB85D68DA75}" destId="{2BDCB964-DC68-4B11-83A1-9287E9A12756}" srcOrd="1" destOrd="0" presId="urn:microsoft.com/office/officeart/2005/8/layout/pyramid2"/>
    <dgm:cxn modelId="{7A6CD491-EF27-4169-8E5A-8D7B11296268}" type="presParOf" srcId="{C88DE109-7A8D-4ADB-8E54-5EB85D68DA75}" destId="{388B29C8-F00A-4354-A320-4CCDD3F7786B}" srcOrd="2" destOrd="0" presId="urn:microsoft.com/office/officeart/2005/8/layout/pyramid2"/>
    <dgm:cxn modelId="{AD534CA4-B048-4B05-8793-CBCE33F8B431}" type="presParOf" srcId="{C88DE109-7A8D-4ADB-8E54-5EB85D68DA75}" destId="{70A81593-770D-4C0E-9812-B1DA02DE2407}" srcOrd="3" destOrd="0" presId="urn:microsoft.com/office/officeart/2005/8/layout/pyramid2"/>
    <dgm:cxn modelId="{EAE722CD-99D7-4BD9-8C0C-476044B6A1A0}" type="presParOf" srcId="{C88DE109-7A8D-4ADB-8E54-5EB85D68DA75}" destId="{CC13AB94-1506-471C-8C96-65630FCA00B0}" srcOrd="4" destOrd="0" presId="urn:microsoft.com/office/officeart/2005/8/layout/pyramid2"/>
    <dgm:cxn modelId="{3F3D7776-7B04-46F8-969B-CA4FE6E1D21A}" type="presParOf" srcId="{C88DE109-7A8D-4ADB-8E54-5EB85D68DA75}" destId="{B724684B-ED5A-4A44-B716-A4C7D34A25B8}" srcOrd="5" destOrd="0" presId="urn:microsoft.com/office/officeart/2005/8/layout/pyramid2"/>
    <dgm:cxn modelId="{9F7B5DB2-3126-4E4C-A28B-5390A8D9DFCD}" type="presParOf" srcId="{C88DE109-7A8D-4ADB-8E54-5EB85D68DA75}" destId="{E20781C0-79EB-4798-A7D9-BA3A67A9E6A5}" srcOrd="6" destOrd="0" presId="urn:microsoft.com/office/officeart/2005/8/layout/pyramid2"/>
    <dgm:cxn modelId="{5E33C666-6DB9-4CBA-B922-84DE7B90CDA9}" type="presParOf" srcId="{C88DE109-7A8D-4ADB-8E54-5EB85D68DA75}" destId="{26B24CDB-8F1D-413F-967D-E792FE25916D}" srcOrd="7" destOrd="0" presId="urn:microsoft.com/office/officeart/2005/8/layout/pyramid2"/>
    <dgm:cxn modelId="{EB03B6F2-04B9-441D-A025-039AD0E72629}" type="presParOf" srcId="{C88DE109-7A8D-4ADB-8E54-5EB85D68DA75}" destId="{A1E0113B-1EE3-4DDE-B6EE-442E1A405024}" srcOrd="8" destOrd="0" presId="urn:microsoft.com/office/officeart/2005/8/layout/pyramid2"/>
    <dgm:cxn modelId="{D96D31C5-D293-4368-A791-4A401CDADF8C}" type="presParOf" srcId="{C88DE109-7A8D-4ADB-8E54-5EB85D68DA75}" destId="{158EAF59-91E5-4AF1-A010-3E73D1031AEF}"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3FF7B-250F-4C01-A47E-52117CD91F17}" type="doc">
      <dgm:prSet loTypeId="urn:microsoft.com/office/officeart/2005/8/layout/pyramid2" loCatId="pyramid" qsTypeId="urn:microsoft.com/office/officeart/2005/8/quickstyle/3d2" qsCatId="3D" csTypeId="urn:microsoft.com/office/officeart/2005/8/colors/accent2_2" csCatId="accent2" phldr="1"/>
      <dgm:spPr/>
      <dgm:t>
        <a:bodyPr/>
        <a:lstStyle/>
        <a:p>
          <a:endParaRPr lang="en-US"/>
        </a:p>
      </dgm:t>
    </dgm:pt>
    <dgm:pt modelId="{812CC76C-2902-4D98-8E12-23A3C14E1D0E}">
      <dgm:prSet phldrT="[Text]"/>
      <dgm:spPr/>
      <dgm:t>
        <a:bodyPr/>
        <a:lstStyle/>
        <a:p>
          <a:pPr algn="l"/>
          <a:r>
            <a:rPr lang="en-US" dirty="0" smtClean="0"/>
            <a:t>10%</a:t>
          </a:r>
          <a:endParaRPr lang="en-US" dirty="0"/>
        </a:p>
      </dgm:t>
    </dgm:pt>
    <dgm:pt modelId="{06CD66DC-8259-4EEF-AAFD-D614219EC92A}" type="parTrans" cxnId="{0F8C476C-9535-4355-9C51-0D28C32BF8A4}">
      <dgm:prSet/>
      <dgm:spPr/>
      <dgm:t>
        <a:bodyPr/>
        <a:lstStyle/>
        <a:p>
          <a:endParaRPr lang="en-US"/>
        </a:p>
      </dgm:t>
    </dgm:pt>
    <dgm:pt modelId="{6647D9AA-7E1A-42A3-A705-BE8AC1461EA0}" type="sibTrans" cxnId="{0F8C476C-9535-4355-9C51-0D28C32BF8A4}">
      <dgm:prSet/>
      <dgm:spPr/>
      <dgm:t>
        <a:bodyPr/>
        <a:lstStyle/>
        <a:p>
          <a:endParaRPr lang="en-US"/>
        </a:p>
      </dgm:t>
    </dgm:pt>
    <dgm:pt modelId="{709A8E58-3F87-4AB2-8E7A-A52BC52B2DCD}">
      <dgm:prSet phldrT="[Text]"/>
      <dgm:spPr/>
      <dgm:t>
        <a:bodyPr/>
        <a:lstStyle/>
        <a:p>
          <a:pPr algn="l"/>
          <a:r>
            <a:rPr lang="en-US" dirty="0" smtClean="0"/>
            <a:t>20%</a:t>
          </a:r>
          <a:endParaRPr lang="en-US" dirty="0"/>
        </a:p>
      </dgm:t>
    </dgm:pt>
    <dgm:pt modelId="{13B9D332-39A1-449A-B047-3B6D52E1B10C}" type="parTrans" cxnId="{981EEAA9-CCFF-4641-90F3-AAA8C23C1033}">
      <dgm:prSet/>
      <dgm:spPr/>
      <dgm:t>
        <a:bodyPr/>
        <a:lstStyle/>
        <a:p>
          <a:endParaRPr lang="en-US"/>
        </a:p>
      </dgm:t>
    </dgm:pt>
    <dgm:pt modelId="{73D97A9C-64F3-4987-8504-B476F17238B5}" type="sibTrans" cxnId="{981EEAA9-CCFF-4641-90F3-AAA8C23C1033}">
      <dgm:prSet/>
      <dgm:spPr/>
      <dgm:t>
        <a:bodyPr/>
        <a:lstStyle/>
        <a:p>
          <a:endParaRPr lang="en-US"/>
        </a:p>
      </dgm:t>
    </dgm:pt>
    <dgm:pt modelId="{F8D0BB67-B2F8-4686-9E2A-2BE3C07C498E}">
      <dgm:prSet/>
      <dgm:spPr/>
      <dgm:t>
        <a:bodyPr/>
        <a:lstStyle/>
        <a:p>
          <a:pPr algn="l"/>
          <a:r>
            <a:rPr lang="en-US" dirty="0" smtClean="0"/>
            <a:t>75%</a:t>
          </a:r>
          <a:endParaRPr lang="en-US" dirty="0"/>
        </a:p>
      </dgm:t>
    </dgm:pt>
    <dgm:pt modelId="{CB59858D-009D-4FB3-B3D7-88CFC4B95BB0}" type="parTrans" cxnId="{5723B3F0-E86B-4A0F-AB6F-C50720144868}">
      <dgm:prSet/>
      <dgm:spPr/>
      <dgm:t>
        <a:bodyPr/>
        <a:lstStyle/>
        <a:p>
          <a:endParaRPr lang="en-US"/>
        </a:p>
      </dgm:t>
    </dgm:pt>
    <dgm:pt modelId="{D7410F27-4142-4C68-9373-686DE4F7787D}" type="sibTrans" cxnId="{5723B3F0-E86B-4A0F-AB6F-C50720144868}">
      <dgm:prSet/>
      <dgm:spPr/>
      <dgm:t>
        <a:bodyPr/>
        <a:lstStyle/>
        <a:p>
          <a:endParaRPr lang="en-US"/>
        </a:p>
      </dgm:t>
    </dgm:pt>
    <dgm:pt modelId="{708017BE-C980-49BC-9A0D-9B9629A47044}">
      <dgm:prSet/>
      <dgm:spPr/>
      <dgm:t>
        <a:bodyPr/>
        <a:lstStyle/>
        <a:p>
          <a:pPr algn="l"/>
          <a:r>
            <a:rPr lang="en-US" dirty="0" smtClean="0"/>
            <a:t>90%</a:t>
          </a:r>
          <a:endParaRPr lang="en-US" dirty="0"/>
        </a:p>
      </dgm:t>
    </dgm:pt>
    <dgm:pt modelId="{BD0AC74B-2CCD-4265-97D1-45B19F724C51}" type="parTrans" cxnId="{8FF526EE-C0F2-4351-A58D-5AE7B4853879}">
      <dgm:prSet/>
      <dgm:spPr/>
      <dgm:t>
        <a:bodyPr/>
        <a:lstStyle/>
        <a:p>
          <a:endParaRPr lang="en-US"/>
        </a:p>
      </dgm:t>
    </dgm:pt>
    <dgm:pt modelId="{C9023F7F-223B-4E79-8D54-052F688D11F5}" type="sibTrans" cxnId="{8FF526EE-C0F2-4351-A58D-5AE7B4853879}">
      <dgm:prSet/>
      <dgm:spPr/>
      <dgm:t>
        <a:bodyPr/>
        <a:lstStyle/>
        <a:p>
          <a:endParaRPr lang="en-US"/>
        </a:p>
      </dgm:t>
    </dgm:pt>
    <dgm:pt modelId="{11202B9E-9C7F-4C69-A94E-957D978153F8}">
      <dgm:prSet/>
      <dgm:spPr/>
      <dgm:t>
        <a:bodyPr/>
        <a:lstStyle/>
        <a:p>
          <a:pPr algn="l"/>
          <a:r>
            <a:rPr lang="en-US" dirty="0" smtClean="0"/>
            <a:t>50%</a:t>
          </a:r>
          <a:endParaRPr lang="en-US" dirty="0"/>
        </a:p>
      </dgm:t>
    </dgm:pt>
    <dgm:pt modelId="{AC02712B-B644-4219-A7CD-CC1A08257139}" type="parTrans" cxnId="{4D4E8EFD-CEC9-4418-9586-1D60A70F9082}">
      <dgm:prSet/>
      <dgm:spPr/>
      <dgm:t>
        <a:bodyPr/>
        <a:lstStyle/>
        <a:p>
          <a:endParaRPr lang="en-US"/>
        </a:p>
      </dgm:t>
    </dgm:pt>
    <dgm:pt modelId="{96559316-5A70-4254-ADB2-1E57F237FA6D}" type="sibTrans" cxnId="{4D4E8EFD-CEC9-4418-9586-1D60A70F9082}">
      <dgm:prSet/>
      <dgm:spPr/>
      <dgm:t>
        <a:bodyPr/>
        <a:lstStyle/>
        <a:p>
          <a:endParaRPr lang="en-US"/>
        </a:p>
      </dgm:t>
    </dgm:pt>
    <dgm:pt modelId="{4FB455E4-8321-4BDB-88B4-A000F85F4AB8}" type="pres">
      <dgm:prSet presAssocID="{2193FF7B-250F-4C01-A47E-52117CD91F17}" presName="compositeShape" presStyleCnt="0">
        <dgm:presLayoutVars>
          <dgm:dir/>
          <dgm:resizeHandles/>
        </dgm:presLayoutVars>
      </dgm:prSet>
      <dgm:spPr/>
      <dgm:t>
        <a:bodyPr/>
        <a:lstStyle/>
        <a:p>
          <a:endParaRPr lang="en-US"/>
        </a:p>
      </dgm:t>
    </dgm:pt>
    <dgm:pt modelId="{CD01062A-CE4C-4BF0-8C4A-8AED90AFC417}" type="pres">
      <dgm:prSet presAssocID="{2193FF7B-250F-4C01-A47E-52117CD91F17}" presName="pyramid" presStyleLbl="node1" presStyleIdx="0" presStyleCnt="1"/>
      <dgm:spPr/>
      <dgm:t>
        <a:bodyPr/>
        <a:lstStyle/>
        <a:p>
          <a:endParaRPr lang="en-US"/>
        </a:p>
      </dgm:t>
    </dgm:pt>
    <dgm:pt modelId="{C88DE109-7A8D-4ADB-8E54-5EB85D68DA75}" type="pres">
      <dgm:prSet presAssocID="{2193FF7B-250F-4C01-A47E-52117CD91F17}" presName="theList" presStyleCnt="0"/>
      <dgm:spPr/>
      <dgm:t>
        <a:bodyPr/>
        <a:lstStyle/>
        <a:p>
          <a:endParaRPr lang="en-US"/>
        </a:p>
      </dgm:t>
    </dgm:pt>
    <dgm:pt modelId="{E6F90546-94B0-478E-8F90-54E3C168A4A8}" type="pres">
      <dgm:prSet presAssocID="{812CC76C-2902-4D98-8E12-23A3C14E1D0E}" presName="aNode" presStyleLbl="fgAcc1" presStyleIdx="0" presStyleCnt="5" custScaleX="113004">
        <dgm:presLayoutVars>
          <dgm:bulletEnabled val="1"/>
        </dgm:presLayoutVars>
      </dgm:prSet>
      <dgm:spPr/>
      <dgm:t>
        <a:bodyPr/>
        <a:lstStyle/>
        <a:p>
          <a:endParaRPr lang="en-US"/>
        </a:p>
      </dgm:t>
    </dgm:pt>
    <dgm:pt modelId="{2BDCB964-DC68-4B11-83A1-9287E9A12756}" type="pres">
      <dgm:prSet presAssocID="{812CC76C-2902-4D98-8E12-23A3C14E1D0E}" presName="aSpace" presStyleCnt="0"/>
      <dgm:spPr/>
      <dgm:t>
        <a:bodyPr/>
        <a:lstStyle/>
        <a:p>
          <a:endParaRPr lang="en-US"/>
        </a:p>
      </dgm:t>
    </dgm:pt>
    <dgm:pt modelId="{388B29C8-F00A-4354-A320-4CCDD3F7786B}" type="pres">
      <dgm:prSet presAssocID="{709A8E58-3F87-4AB2-8E7A-A52BC52B2DCD}" presName="aNode" presStyleLbl="fgAcc1" presStyleIdx="1" presStyleCnt="5" custScaleX="113004">
        <dgm:presLayoutVars>
          <dgm:bulletEnabled val="1"/>
        </dgm:presLayoutVars>
      </dgm:prSet>
      <dgm:spPr/>
      <dgm:t>
        <a:bodyPr/>
        <a:lstStyle/>
        <a:p>
          <a:endParaRPr lang="en-US"/>
        </a:p>
      </dgm:t>
    </dgm:pt>
    <dgm:pt modelId="{70A81593-770D-4C0E-9812-B1DA02DE2407}" type="pres">
      <dgm:prSet presAssocID="{709A8E58-3F87-4AB2-8E7A-A52BC52B2DCD}" presName="aSpace" presStyleCnt="0"/>
      <dgm:spPr/>
      <dgm:t>
        <a:bodyPr/>
        <a:lstStyle/>
        <a:p>
          <a:endParaRPr lang="en-US"/>
        </a:p>
      </dgm:t>
    </dgm:pt>
    <dgm:pt modelId="{CC13AB94-1506-471C-8C96-65630FCA00B0}" type="pres">
      <dgm:prSet presAssocID="{11202B9E-9C7F-4C69-A94E-957D978153F8}" presName="aNode" presStyleLbl="fgAcc1" presStyleIdx="2" presStyleCnt="5" custScaleX="113004">
        <dgm:presLayoutVars>
          <dgm:bulletEnabled val="1"/>
        </dgm:presLayoutVars>
      </dgm:prSet>
      <dgm:spPr/>
      <dgm:t>
        <a:bodyPr/>
        <a:lstStyle/>
        <a:p>
          <a:endParaRPr lang="en-US"/>
        </a:p>
      </dgm:t>
    </dgm:pt>
    <dgm:pt modelId="{B724684B-ED5A-4A44-B716-A4C7D34A25B8}" type="pres">
      <dgm:prSet presAssocID="{11202B9E-9C7F-4C69-A94E-957D978153F8}" presName="aSpace" presStyleCnt="0"/>
      <dgm:spPr/>
      <dgm:t>
        <a:bodyPr/>
        <a:lstStyle/>
        <a:p>
          <a:endParaRPr lang="en-US"/>
        </a:p>
      </dgm:t>
    </dgm:pt>
    <dgm:pt modelId="{E20781C0-79EB-4798-A7D9-BA3A67A9E6A5}" type="pres">
      <dgm:prSet presAssocID="{F8D0BB67-B2F8-4686-9E2A-2BE3C07C498E}" presName="aNode" presStyleLbl="fgAcc1" presStyleIdx="3" presStyleCnt="5" custScaleX="113004">
        <dgm:presLayoutVars>
          <dgm:bulletEnabled val="1"/>
        </dgm:presLayoutVars>
      </dgm:prSet>
      <dgm:spPr/>
      <dgm:t>
        <a:bodyPr/>
        <a:lstStyle/>
        <a:p>
          <a:endParaRPr lang="en-US"/>
        </a:p>
      </dgm:t>
    </dgm:pt>
    <dgm:pt modelId="{26B24CDB-8F1D-413F-967D-E792FE25916D}" type="pres">
      <dgm:prSet presAssocID="{F8D0BB67-B2F8-4686-9E2A-2BE3C07C498E}" presName="aSpace" presStyleCnt="0"/>
      <dgm:spPr/>
      <dgm:t>
        <a:bodyPr/>
        <a:lstStyle/>
        <a:p>
          <a:endParaRPr lang="en-US"/>
        </a:p>
      </dgm:t>
    </dgm:pt>
    <dgm:pt modelId="{A1E0113B-1EE3-4DDE-B6EE-442E1A405024}" type="pres">
      <dgm:prSet presAssocID="{708017BE-C980-49BC-9A0D-9B9629A47044}" presName="aNode" presStyleLbl="fgAcc1" presStyleIdx="4" presStyleCnt="5" custScaleX="113553">
        <dgm:presLayoutVars>
          <dgm:bulletEnabled val="1"/>
        </dgm:presLayoutVars>
      </dgm:prSet>
      <dgm:spPr/>
      <dgm:t>
        <a:bodyPr/>
        <a:lstStyle/>
        <a:p>
          <a:endParaRPr lang="en-US"/>
        </a:p>
      </dgm:t>
    </dgm:pt>
    <dgm:pt modelId="{158EAF59-91E5-4AF1-A010-3E73D1031AEF}" type="pres">
      <dgm:prSet presAssocID="{708017BE-C980-49BC-9A0D-9B9629A47044}" presName="aSpace" presStyleCnt="0"/>
      <dgm:spPr/>
      <dgm:t>
        <a:bodyPr/>
        <a:lstStyle/>
        <a:p>
          <a:endParaRPr lang="en-US"/>
        </a:p>
      </dgm:t>
    </dgm:pt>
  </dgm:ptLst>
  <dgm:cxnLst>
    <dgm:cxn modelId="{4F1CCF07-AEC5-4DBD-A343-22071B13510C}" type="presOf" srcId="{F8D0BB67-B2F8-4686-9E2A-2BE3C07C498E}" destId="{E20781C0-79EB-4798-A7D9-BA3A67A9E6A5}" srcOrd="0" destOrd="0" presId="urn:microsoft.com/office/officeart/2005/8/layout/pyramid2"/>
    <dgm:cxn modelId="{981EEAA9-CCFF-4641-90F3-AAA8C23C1033}" srcId="{2193FF7B-250F-4C01-A47E-52117CD91F17}" destId="{709A8E58-3F87-4AB2-8E7A-A52BC52B2DCD}" srcOrd="1" destOrd="0" parTransId="{13B9D332-39A1-449A-B047-3B6D52E1B10C}" sibTransId="{73D97A9C-64F3-4987-8504-B476F17238B5}"/>
    <dgm:cxn modelId="{8FF526EE-C0F2-4351-A58D-5AE7B4853879}" srcId="{2193FF7B-250F-4C01-A47E-52117CD91F17}" destId="{708017BE-C980-49BC-9A0D-9B9629A47044}" srcOrd="4" destOrd="0" parTransId="{BD0AC74B-2CCD-4265-97D1-45B19F724C51}" sibTransId="{C9023F7F-223B-4E79-8D54-052F688D11F5}"/>
    <dgm:cxn modelId="{CDC1FE17-3DEA-44D9-952F-753ACECC672A}" type="presOf" srcId="{2193FF7B-250F-4C01-A47E-52117CD91F17}" destId="{4FB455E4-8321-4BDB-88B4-A000F85F4AB8}" srcOrd="0" destOrd="0" presId="urn:microsoft.com/office/officeart/2005/8/layout/pyramid2"/>
    <dgm:cxn modelId="{0F8C476C-9535-4355-9C51-0D28C32BF8A4}" srcId="{2193FF7B-250F-4C01-A47E-52117CD91F17}" destId="{812CC76C-2902-4D98-8E12-23A3C14E1D0E}" srcOrd="0" destOrd="0" parTransId="{06CD66DC-8259-4EEF-AAFD-D614219EC92A}" sibTransId="{6647D9AA-7E1A-42A3-A705-BE8AC1461EA0}"/>
    <dgm:cxn modelId="{82D9C96B-59E2-4083-9E41-78802B6D479D}" type="presOf" srcId="{709A8E58-3F87-4AB2-8E7A-A52BC52B2DCD}" destId="{388B29C8-F00A-4354-A320-4CCDD3F7786B}" srcOrd="0" destOrd="0" presId="urn:microsoft.com/office/officeart/2005/8/layout/pyramid2"/>
    <dgm:cxn modelId="{4D4E8EFD-CEC9-4418-9586-1D60A70F9082}" srcId="{2193FF7B-250F-4C01-A47E-52117CD91F17}" destId="{11202B9E-9C7F-4C69-A94E-957D978153F8}" srcOrd="2" destOrd="0" parTransId="{AC02712B-B644-4219-A7CD-CC1A08257139}" sibTransId="{96559316-5A70-4254-ADB2-1E57F237FA6D}"/>
    <dgm:cxn modelId="{5723B3F0-E86B-4A0F-AB6F-C50720144868}" srcId="{2193FF7B-250F-4C01-A47E-52117CD91F17}" destId="{F8D0BB67-B2F8-4686-9E2A-2BE3C07C498E}" srcOrd="3" destOrd="0" parTransId="{CB59858D-009D-4FB3-B3D7-88CFC4B95BB0}" sibTransId="{D7410F27-4142-4C68-9373-686DE4F7787D}"/>
    <dgm:cxn modelId="{0DDF3E79-EF7D-45AC-85CE-435308C1BBE3}" type="presOf" srcId="{708017BE-C980-49BC-9A0D-9B9629A47044}" destId="{A1E0113B-1EE3-4DDE-B6EE-442E1A405024}" srcOrd="0" destOrd="0" presId="urn:microsoft.com/office/officeart/2005/8/layout/pyramid2"/>
    <dgm:cxn modelId="{CDC68760-E903-47FD-828F-CFAAFDC27310}" type="presOf" srcId="{812CC76C-2902-4D98-8E12-23A3C14E1D0E}" destId="{E6F90546-94B0-478E-8F90-54E3C168A4A8}" srcOrd="0" destOrd="0" presId="urn:microsoft.com/office/officeart/2005/8/layout/pyramid2"/>
    <dgm:cxn modelId="{6CA878B2-7252-422E-A876-5083C1AD71E2}" type="presOf" srcId="{11202B9E-9C7F-4C69-A94E-957D978153F8}" destId="{CC13AB94-1506-471C-8C96-65630FCA00B0}" srcOrd="0" destOrd="0" presId="urn:microsoft.com/office/officeart/2005/8/layout/pyramid2"/>
    <dgm:cxn modelId="{2EA46FFF-1E38-4FC9-9182-E844D82F2B5C}" type="presParOf" srcId="{4FB455E4-8321-4BDB-88B4-A000F85F4AB8}" destId="{CD01062A-CE4C-4BF0-8C4A-8AED90AFC417}" srcOrd="0" destOrd="0" presId="urn:microsoft.com/office/officeart/2005/8/layout/pyramid2"/>
    <dgm:cxn modelId="{C2744BD6-53C8-4F8A-97F9-0701F48A9549}" type="presParOf" srcId="{4FB455E4-8321-4BDB-88B4-A000F85F4AB8}" destId="{C88DE109-7A8D-4ADB-8E54-5EB85D68DA75}" srcOrd="1" destOrd="0" presId="urn:microsoft.com/office/officeart/2005/8/layout/pyramid2"/>
    <dgm:cxn modelId="{26B8D82E-CA3E-40D0-B5B3-C5E9049A9A80}" type="presParOf" srcId="{C88DE109-7A8D-4ADB-8E54-5EB85D68DA75}" destId="{E6F90546-94B0-478E-8F90-54E3C168A4A8}" srcOrd="0" destOrd="0" presId="urn:microsoft.com/office/officeart/2005/8/layout/pyramid2"/>
    <dgm:cxn modelId="{B4A34170-5C4B-4711-BF9A-6CC430DFD2DA}" type="presParOf" srcId="{C88DE109-7A8D-4ADB-8E54-5EB85D68DA75}" destId="{2BDCB964-DC68-4B11-83A1-9287E9A12756}" srcOrd="1" destOrd="0" presId="urn:microsoft.com/office/officeart/2005/8/layout/pyramid2"/>
    <dgm:cxn modelId="{1EA7C684-6B3E-49E4-BD9C-27DF4149B38F}" type="presParOf" srcId="{C88DE109-7A8D-4ADB-8E54-5EB85D68DA75}" destId="{388B29C8-F00A-4354-A320-4CCDD3F7786B}" srcOrd="2" destOrd="0" presId="urn:microsoft.com/office/officeart/2005/8/layout/pyramid2"/>
    <dgm:cxn modelId="{700379C3-2697-4866-9406-22D49882DE31}" type="presParOf" srcId="{C88DE109-7A8D-4ADB-8E54-5EB85D68DA75}" destId="{70A81593-770D-4C0E-9812-B1DA02DE2407}" srcOrd="3" destOrd="0" presId="urn:microsoft.com/office/officeart/2005/8/layout/pyramid2"/>
    <dgm:cxn modelId="{75F913D1-CBA7-46F7-9056-F45C3B126B32}" type="presParOf" srcId="{C88DE109-7A8D-4ADB-8E54-5EB85D68DA75}" destId="{CC13AB94-1506-471C-8C96-65630FCA00B0}" srcOrd="4" destOrd="0" presId="urn:microsoft.com/office/officeart/2005/8/layout/pyramid2"/>
    <dgm:cxn modelId="{492F85B3-DDC1-4619-ACAC-C665827BF6D4}" type="presParOf" srcId="{C88DE109-7A8D-4ADB-8E54-5EB85D68DA75}" destId="{B724684B-ED5A-4A44-B716-A4C7D34A25B8}" srcOrd="5" destOrd="0" presId="urn:microsoft.com/office/officeart/2005/8/layout/pyramid2"/>
    <dgm:cxn modelId="{4920D978-9D15-43BB-A395-89B21C1D5DD1}" type="presParOf" srcId="{C88DE109-7A8D-4ADB-8E54-5EB85D68DA75}" destId="{E20781C0-79EB-4798-A7D9-BA3A67A9E6A5}" srcOrd="6" destOrd="0" presId="urn:microsoft.com/office/officeart/2005/8/layout/pyramid2"/>
    <dgm:cxn modelId="{B8837C67-D4CF-4A99-BE66-84D1007CF60D}" type="presParOf" srcId="{C88DE109-7A8D-4ADB-8E54-5EB85D68DA75}" destId="{26B24CDB-8F1D-413F-967D-E792FE25916D}" srcOrd="7" destOrd="0" presId="urn:microsoft.com/office/officeart/2005/8/layout/pyramid2"/>
    <dgm:cxn modelId="{A43A0E87-AF7F-47FF-A2E2-E067F57134E7}" type="presParOf" srcId="{C88DE109-7A8D-4ADB-8E54-5EB85D68DA75}" destId="{A1E0113B-1EE3-4DDE-B6EE-442E1A405024}" srcOrd="8" destOrd="0" presId="urn:microsoft.com/office/officeart/2005/8/layout/pyramid2"/>
    <dgm:cxn modelId="{C9AD2F27-3940-4381-9ECD-23849B1BC846}" type="presParOf" srcId="{C88DE109-7A8D-4ADB-8E54-5EB85D68DA75}" destId="{158EAF59-91E5-4AF1-A010-3E73D1031AEF}"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14510-3A42-437F-A57D-91FAD7FC50A6}" type="doc">
      <dgm:prSet loTypeId="urn:microsoft.com/office/officeart/2005/8/layout/lProcess3" loCatId="process" qsTypeId="urn:microsoft.com/office/officeart/2005/8/quickstyle/3d1" qsCatId="3D" csTypeId="urn:microsoft.com/office/officeart/2005/8/colors/colorful1" csCatId="colorful" phldr="1"/>
      <dgm:spPr/>
      <dgm:t>
        <a:bodyPr/>
        <a:lstStyle/>
        <a:p>
          <a:endParaRPr lang="en-US"/>
        </a:p>
      </dgm:t>
    </dgm:pt>
    <dgm:pt modelId="{E5F8610A-60C7-4DBA-ACFC-98BB0233D4BD}">
      <dgm:prSet phldrT="[Text]"/>
      <dgm:spPr>
        <a:solidFill>
          <a:srgbClr val="FFFF00"/>
        </a:solidFill>
        <a:ln>
          <a:solidFill>
            <a:schemeClr val="tx1"/>
          </a:solidFill>
        </a:ln>
      </dgm:spPr>
      <dgm:t>
        <a:bodyPr/>
        <a:lstStyle/>
        <a:p>
          <a:r>
            <a:rPr lang="en-US" b="1" dirty="0" smtClean="0">
              <a:ln>
                <a:solidFill>
                  <a:sysClr val="windowText" lastClr="000000"/>
                </a:solidFill>
              </a:ln>
              <a:solidFill>
                <a:sysClr val="windowText" lastClr="000000"/>
              </a:solidFill>
            </a:rPr>
            <a:t>90%</a:t>
          </a:r>
          <a:endParaRPr lang="en-US" b="1" dirty="0">
            <a:ln>
              <a:solidFill>
                <a:sysClr val="windowText" lastClr="000000"/>
              </a:solidFill>
            </a:ln>
            <a:solidFill>
              <a:sysClr val="windowText" lastClr="000000"/>
            </a:solidFill>
          </a:endParaRPr>
        </a:p>
      </dgm:t>
    </dgm:pt>
    <dgm:pt modelId="{C2E69EBB-7C34-4450-A16A-EFB789F1F33E}" type="parTrans" cxnId="{E5CA8D34-6BD0-488C-9A1D-59E0F657CA26}">
      <dgm:prSet/>
      <dgm:spPr/>
      <dgm:t>
        <a:bodyPr/>
        <a:lstStyle/>
        <a:p>
          <a:endParaRPr lang="en-US"/>
        </a:p>
      </dgm:t>
    </dgm:pt>
    <dgm:pt modelId="{37208290-B310-401B-BCEF-66B7E59DB2B1}" type="sibTrans" cxnId="{E5CA8D34-6BD0-488C-9A1D-59E0F657CA26}">
      <dgm:prSet/>
      <dgm:spPr/>
      <dgm:t>
        <a:bodyPr/>
        <a:lstStyle/>
        <a:p>
          <a:endParaRPr lang="en-US"/>
        </a:p>
      </dgm:t>
    </dgm:pt>
    <dgm:pt modelId="{C0E17E92-761A-4D8E-8DFD-F4D41A614FDB}">
      <dgm:prSet phldrT="[Text]"/>
      <dgm:spPr/>
      <dgm:t>
        <a:bodyPr/>
        <a:lstStyle/>
        <a:p>
          <a:r>
            <a:rPr lang="en-US" dirty="0" smtClean="0"/>
            <a:t>8%</a:t>
          </a:r>
          <a:endParaRPr lang="en-US" dirty="0"/>
        </a:p>
      </dgm:t>
    </dgm:pt>
    <dgm:pt modelId="{3D1F568D-F416-4A05-9E6E-2294BCDC0482}" type="parTrans" cxnId="{D834727D-F5F3-4D0D-80AD-974F75FF5A75}">
      <dgm:prSet/>
      <dgm:spPr/>
      <dgm:t>
        <a:bodyPr/>
        <a:lstStyle/>
        <a:p>
          <a:endParaRPr lang="en-US"/>
        </a:p>
      </dgm:t>
    </dgm:pt>
    <dgm:pt modelId="{654520FF-DE62-4DB1-9FDB-68C5A0342159}" type="sibTrans" cxnId="{D834727D-F5F3-4D0D-80AD-974F75FF5A75}">
      <dgm:prSet/>
      <dgm:spPr/>
      <dgm:t>
        <a:bodyPr/>
        <a:lstStyle/>
        <a:p>
          <a:endParaRPr lang="en-US"/>
        </a:p>
      </dgm:t>
    </dgm:pt>
    <dgm:pt modelId="{48810F5F-7EDD-4BAA-8B24-005B9F2B93AD}">
      <dgm:prSet phldrT="[Text]"/>
      <dgm:spPr/>
      <dgm:t>
        <a:bodyPr/>
        <a:lstStyle/>
        <a:p>
          <a:r>
            <a:rPr lang="en-US" dirty="0" smtClean="0"/>
            <a:t>1%</a:t>
          </a:r>
          <a:endParaRPr lang="en-US" dirty="0"/>
        </a:p>
      </dgm:t>
    </dgm:pt>
    <dgm:pt modelId="{F5D05FB6-7C5F-4DD8-9F28-50F068A4422B}" type="parTrans" cxnId="{BB606869-7393-4FD1-BA6E-779FF77F7F0A}">
      <dgm:prSet/>
      <dgm:spPr/>
      <dgm:t>
        <a:bodyPr/>
        <a:lstStyle/>
        <a:p>
          <a:endParaRPr lang="en-US"/>
        </a:p>
      </dgm:t>
    </dgm:pt>
    <dgm:pt modelId="{C7D8FA37-5595-4490-8959-AB401EF0723D}" type="sibTrans" cxnId="{BB606869-7393-4FD1-BA6E-779FF77F7F0A}">
      <dgm:prSet/>
      <dgm:spPr/>
      <dgm:t>
        <a:bodyPr/>
        <a:lstStyle/>
        <a:p>
          <a:endParaRPr lang="en-US"/>
        </a:p>
      </dgm:t>
    </dgm:pt>
    <dgm:pt modelId="{74D56160-72A9-434A-93BD-BF9661FDD6E3}">
      <dgm:prSet/>
      <dgm:spPr/>
      <dgm:t>
        <a:bodyPr/>
        <a:lstStyle/>
        <a:p>
          <a:r>
            <a:rPr lang="en-US" dirty="0" smtClean="0"/>
            <a:t>.05%</a:t>
          </a:r>
          <a:endParaRPr lang="en-US" dirty="0"/>
        </a:p>
      </dgm:t>
    </dgm:pt>
    <dgm:pt modelId="{71271CA1-298E-4E51-B30A-B50F4F380389}" type="parTrans" cxnId="{F02C7E43-838B-46C6-AD21-D380585D8889}">
      <dgm:prSet/>
      <dgm:spPr/>
      <dgm:t>
        <a:bodyPr/>
        <a:lstStyle/>
        <a:p>
          <a:endParaRPr lang="en-US"/>
        </a:p>
      </dgm:t>
    </dgm:pt>
    <dgm:pt modelId="{A0D65961-D2BB-4A3B-BAE0-8945D3B8CC7B}" type="sibTrans" cxnId="{F02C7E43-838B-46C6-AD21-D380585D8889}">
      <dgm:prSet/>
      <dgm:spPr/>
      <dgm:t>
        <a:bodyPr/>
        <a:lstStyle/>
        <a:p>
          <a:endParaRPr lang="en-US"/>
        </a:p>
      </dgm:t>
    </dgm:pt>
    <dgm:pt modelId="{CBEF3284-2D7F-44F8-AF97-CBE11211E89B}">
      <dgm:prSet/>
      <dgm:spPr/>
      <dgm:t>
        <a:bodyPr/>
        <a:lstStyle/>
        <a:p>
          <a:r>
            <a:rPr lang="en-US" dirty="0" smtClean="0"/>
            <a:t>.05%</a:t>
          </a:r>
          <a:endParaRPr lang="en-US" dirty="0"/>
        </a:p>
      </dgm:t>
    </dgm:pt>
    <dgm:pt modelId="{1FFBFE4B-9072-4C7A-ACE1-96A2356E19FE}" type="parTrans" cxnId="{362FEFA2-EA30-4A1A-96ED-FC5901A09D04}">
      <dgm:prSet/>
      <dgm:spPr/>
      <dgm:t>
        <a:bodyPr/>
        <a:lstStyle/>
        <a:p>
          <a:endParaRPr lang="en-US"/>
        </a:p>
      </dgm:t>
    </dgm:pt>
    <dgm:pt modelId="{6C5E4FA7-B240-4A37-9F7B-B7DF24745118}" type="sibTrans" cxnId="{362FEFA2-EA30-4A1A-96ED-FC5901A09D04}">
      <dgm:prSet/>
      <dgm:spPr/>
      <dgm:t>
        <a:bodyPr/>
        <a:lstStyle/>
        <a:p>
          <a:endParaRPr lang="en-US"/>
        </a:p>
      </dgm:t>
    </dgm:pt>
    <dgm:pt modelId="{1A818784-AEC0-492C-BC60-53F46EFAF308}" type="pres">
      <dgm:prSet presAssocID="{FD414510-3A42-437F-A57D-91FAD7FC50A6}" presName="Name0" presStyleCnt="0">
        <dgm:presLayoutVars>
          <dgm:chPref val="3"/>
          <dgm:dir/>
          <dgm:animLvl val="lvl"/>
          <dgm:resizeHandles/>
        </dgm:presLayoutVars>
      </dgm:prSet>
      <dgm:spPr/>
      <dgm:t>
        <a:bodyPr/>
        <a:lstStyle/>
        <a:p>
          <a:endParaRPr lang="en-US"/>
        </a:p>
      </dgm:t>
    </dgm:pt>
    <dgm:pt modelId="{6F088F2E-B308-46AC-A2AE-E5E134D880AA}" type="pres">
      <dgm:prSet presAssocID="{E5F8610A-60C7-4DBA-ACFC-98BB0233D4BD}" presName="horFlow" presStyleCnt="0"/>
      <dgm:spPr/>
    </dgm:pt>
    <dgm:pt modelId="{0E2F0373-6FEB-4B9F-B38A-E17287D6E4E4}" type="pres">
      <dgm:prSet presAssocID="{E5F8610A-60C7-4DBA-ACFC-98BB0233D4BD}" presName="bigChev" presStyleLbl="node1" presStyleIdx="0" presStyleCnt="5" custScaleX="150689"/>
      <dgm:spPr/>
      <dgm:t>
        <a:bodyPr/>
        <a:lstStyle/>
        <a:p>
          <a:endParaRPr lang="en-US"/>
        </a:p>
      </dgm:t>
    </dgm:pt>
    <dgm:pt modelId="{D683FA87-D34F-4367-B772-1940E8434D66}" type="pres">
      <dgm:prSet presAssocID="{E5F8610A-60C7-4DBA-ACFC-98BB0233D4BD}" presName="vSp" presStyleCnt="0"/>
      <dgm:spPr/>
    </dgm:pt>
    <dgm:pt modelId="{8132062D-C983-4CB6-9AE0-5A5FB6996818}" type="pres">
      <dgm:prSet presAssocID="{C0E17E92-761A-4D8E-8DFD-F4D41A614FDB}" presName="horFlow" presStyleCnt="0"/>
      <dgm:spPr/>
    </dgm:pt>
    <dgm:pt modelId="{DB1E794A-4C0E-4F81-A8B6-B30938CC5874}" type="pres">
      <dgm:prSet presAssocID="{C0E17E92-761A-4D8E-8DFD-F4D41A614FDB}" presName="bigChev" presStyleLbl="node1" presStyleIdx="1" presStyleCnt="5"/>
      <dgm:spPr/>
      <dgm:t>
        <a:bodyPr/>
        <a:lstStyle/>
        <a:p>
          <a:endParaRPr lang="en-US"/>
        </a:p>
      </dgm:t>
    </dgm:pt>
    <dgm:pt modelId="{01C4BF52-09C8-44C8-B0B8-FEDBFCDD101A}" type="pres">
      <dgm:prSet presAssocID="{C0E17E92-761A-4D8E-8DFD-F4D41A614FDB}" presName="vSp" presStyleCnt="0"/>
      <dgm:spPr/>
    </dgm:pt>
    <dgm:pt modelId="{5C1E12A9-8AB4-45B2-A4AB-592F5712F5C3}" type="pres">
      <dgm:prSet presAssocID="{48810F5F-7EDD-4BAA-8B24-005B9F2B93AD}" presName="horFlow" presStyleCnt="0"/>
      <dgm:spPr/>
    </dgm:pt>
    <dgm:pt modelId="{D0B9DE6E-CE08-4FD0-A5EA-89052F2EFCDC}" type="pres">
      <dgm:prSet presAssocID="{48810F5F-7EDD-4BAA-8B24-005B9F2B93AD}" presName="bigChev" presStyleLbl="node1" presStyleIdx="2" presStyleCnt="5"/>
      <dgm:spPr/>
      <dgm:t>
        <a:bodyPr/>
        <a:lstStyle/>
        <a:p>
          <a:endParaRPr lang="en-US"/>
        </a:p>
      </dgm:t>
    </dgm:pt>
    <dgm:pt modelId="{93FD71F7-793A-4120-8D07-85CC8DAB9F26}" type="pres">
      <dgm:prSet presAssocID="{48810F5F-7EDD-4BAA-8B24-005B9F2B93AD}" presName="vSp" presStyleCnt="0"/>
      <dgm:spPr/>
    </dgm:pt>
    <dgm:pt modelId="{85D62ED3-D20E-48EE-AFB7-2D65C1049382}" type="pres">
      <dgm:prSet presAssocID="{74D56160-72A9-434A-93BD-BF9661FDD6E3}" presName="horFlow" presStyleCnt="0"/>
      <dgm:spPr/>
    </dgm:pt>
    <dgm:pt modelId="{6B2EBB18-3750-4CB8-9E05-3FD50E154CFA}" type="pres">
      <dgm:prSet presAssocID="{74D56160-72A9-434A-93BD-BF9661FDD6E3}" presName="bigChev" presStyleLbl="node1" presStyleIdx="3" presStyleCnt="5"/>
      <dgm:spPr/>
      <dgm:t>
        <a:bodyPr/>
        <a:lstStyle/>
        <a:p>
          <a:endParaRPr lang="en-US"/>
        </a:p>
      </dgm:t>
    </dgm:pt>
    <dgm:pt modelId="{30AB8BA9-5FD7-4E30-B342-8E12E7633812}" type="pres">
      <dgm:prSet presAssocID="{74D56160-72A9-434A-93BD-BF9661FDD6E3}" presName="vSp" presStyleCnt="0"/>
      <dgm:spPr/>
    </dgm:pt>
    <dgm:pt modelId="{201257C3-C1DF-42B4-A93A-66070AD9DF90}" type="pres">
      <dgm:prSet presAssocID="{CBEF3284-2D7F-44F8-AF97-CBE11211E89B}" presName="horFlow" presStyleCnt="0"/>
      <dgm:spPr/>
    </dgm:pt>
    <dgm:pt modelId="{C81691E2-FEC9-4D63-A5F5-52057F76421A}" type="pres">
      <dgm:prSet presAssocID="{CBEF3284-2D7F-44F8-AF97-CBE11211E89B}" presName="bigChev" presStyleLbl="node1" presStyleIdx="4" presStyleCnt="5"/>
      <dgm:spPr/>
      <dgm:t>
        <a:bodyPr/>
        <a:lstStyle/>
        <a:p>
          <a:endParaRPr lang="en-US"/>
        </a:p>
      </dgm:t>
    </dgm:pt>
  </dgm:ptLst>
  <dgm:cxnLst>
    <dgm:cxn modelId="{362FEFA2-EA30-4A1A-96ED-FC5901A09D04}" srcId="{FD414510-3A42-437F-A57D-91FAD7FC50A6}" destId="{CBEF3284-2D7F-44F8-AF97-CBE11211E89B}" srcOrd="4" destOrd="0" parTransId="{1FFBFE4B-9072-4C7A-ACE1-96A2356E19FE}" sibTransId="{6C5E4FA7-B240-4A37-9F7B-B7DF24745118}"/>
    <dgm:cxn modelId="{C14AF9BB-CAD8-4628-9129-A08CF7E694EA}" type="presOf" srcId="{CBEF3284-2D7F-44F8-AF97-CBE11211E89B}" destId="{C81691E2-FEC9-4D63-A5F5-52057F76421A}" srcOrd="0" destOrd="0" presId="urn:microsoft.com/office/officeart/2005/8/layout/lProcess3"/>
    <dgm:cxn modelId="{BB606869-7393-4FD1-BA6E-779FF77F7F0A}" srcId="{FD414510-3A42-437F-A57D-91FAD7FC50A6}" destId="{48810F5F-7EDD-4BAA-8B24-005B9F2B93AD}" srcOrd="2" destOrd="0" parTransId="{F5D05FB6-7C5F-4DD8-9F28-50F068A4422B}" sibTransId="{C7D8FA37-5595-4490-8959-AB401EF0723D}"/>
    <dgm:cxn modelId="{D834727D-F5F3-4D0D-80AD-974F75FF5A75}" srcId="{FD414510-3A42-437F-A57D-91FAD7FC50A6}" destId="{C0E17E92-761A-4D8E-8DFD-F4D41A614FDB}" srcOrd="1" destOrd="0" parTransId="{3D1F568D-F416-4A05-9E6E-2294BCDC0482}" sibTransId="{654520FF-DE62-4DB1-9FDB-68C5A0342159}"/>
    <dgm:cxn modelId="{F02C7E43-838B-46C6-AD21-D380585D8889}" srcId="{FD414510-3A42-437F-A57D-91FAD7FC50A6}" destId="{74D56160-72A9-434A-93BD-BF9661FDD6E3}" srcOrd="3" destOrd="0" parTransId="{71271CA1-298E-4E51-B30A-B50F4F380389}" sibTransId="{A0D65961-D2BB-4A3B-BAE0-8945D3B8CC7B}"/>
    <dgm:cxn modelId="{32D837CD-45A4-48CC-A8AF-EA132F69154A}" type="presOf" srcId="{48810F5F-7EDD-4BAA-8B24-005B9F2B93AD}" destId="{D0B9DE6E-CE08-4FD0-A5EA-89052F2EFCDC}" srcOrd="0" destOrd="0" presId="urn:microsoft.com/office/officeart/2005/8/layout/lProcess3"/>
    <dgm:cxn modelId="{E20A6BD5-9CE8-4E3F-BDC8-B98F695CEE4E}" type="presOf" srcId="{E5F8610A-60C7-4DBA-ACFC-98BB0233D4BD}" destId="{0E2F0373-6FEB-4B9F-B38A-E17287D6E4E4}" srcOrd="0" destOrd="0" presId="urn:microsoft.com/office/officeart/2005/8/layout/lProcess3"/>
    <dgm:cxn modelId="{8E7D81E7-8192-4D8C-B543-595B6FB81CA4}" type="presOf" srcId="{FD414510-3A42-437F-A57D-91FAD7FC50A6}" destId="{1A818784-AEC0-492C-BC60-53F46EFAF308}" srcOrd="0" destOrd="0" presId="urn:microsoft.com/office/officeart/2005/8/layout/lProcess3"/>
    <dgm:cxn modelId="{E5CA8D34-6BD0-488C-9A1D-59E0F657CA26}" srcId="{FD414510-3A42-437F-A57D-91FAD7FC50A6}" destId="{E5F8610A-60C7-4DBA-ACFC-98BB0233D4BD}" srcOrd="0" destOrd="0" parTransId="{C2E69EBB-7C34-4450-A16A-EFB789F1F33E}" sibTransId="{37208290-B310-401B-BCEF-66B7E59DB2B1}"/>
    <dgm:cxn modelId="{03ED13B3-F6C6-4F43-AEFE-9B8CB631E81B}" type="presOf" srcId="{74D56160-72A9-434A-93BD-BF9661FDD6E3}" destId="{6B2EBB18-3750-4CB8-9E05-3FD50E154CFA}" srcOrd="0" destOrd="0" presId="urn:microsoft.com/office/officeart/2005/8/layout/lProcess3"/>
    <dgm:cxn modelId="{DB2F4496-0C8D-4EA3-A5D1-A6B76F0A5BBC}" type="presOf" srcId="{C0E17E92-761A-4D8E-8DFD-F4D41A614FDB}" destId="{DB1E794A-4C0E-4F81-A8B6-B30938CC5874}" srcOrd="0" destOrd="0" presId="urn:microsoft.com/office/officeart/2005/8/layout/lProcess3"/>
    <dgm:cxn modelId="{4CFDEA2B-6FE8-4AEE-B296-123EBBD601BB}" type="presParOf" srcId="{1A818784-AEC0-492C-BC60-53F46EFAF308}" destId="{6F088F2E-B308-46AC-A2AE-E5E134D880AA}" srcOrd="0" destOrd="0" presId="urn:microsoft.com/office/officeart/2005/8/layout/lProcess3"/>
    <dgm:cxn modelId="{1B4C40B5-32C2-40F3-AF61-3B64AADDF54B}" type="presParOf" srcId="{6F088F2E-B308-46AC-A2AE-E5E134D880AA}" destId="{0E2F0373-6FEB-4B9F-B38A-E17287D6E4E4}" srcOrd="0" destOrd="0" presId="urn:microsoft.com/office/officeart/2005/8/layout/lProcess3"/>
    <dgm:cxn modelId="{03C9C839-3290-4E8C-83BB-20CE781679B0}" type="presParOf" srcId="{1A818784-AEC0-492C-BC60-53F46EFAF308}" destId="{D683FA87-D34F-4367-B772-1940E8434D66}" srcOrd="1" destOrd="0" presId="urn:microsoft.com/office/officeart/2005/8/layout/lProcess3"/>
    <dgm:cxn modelId="{44FDEE33-49DA-42B9-8645-35C55AC06664}" type="presParOf" srcId="{1A818784-AEC0-492C-BC60-53F46EFAF308}" destId="{8132062D-C983-4CB6-9AE0-5A5FB6996818}" srcOrd="2" destOrd="0" presId="urn:microsoft.com/office/officeart/2005/8/layout/lProcess3"/>
    <dgm:cxn modelId="{A70FE237-ACCD-44A9-BFBB-EABEE32AB250}" type="presParOf" srcId="{8132062D-C983-4CB6-9AE0-5A5FB6996818}" destId="{DB1E794A-4C0E-4F81-A8B6-B30938CC5874}" srcOrd="0" destOrd="0" presId="urn:microsoft.com/office/officeart/2005/8/layout/lProcess3"/>
    <dgm:cxn modelId="{C937C8B7-3222-45E1-A3A8-CB21CDF90C36}" type="presParOf" srcId="{1A818784-AEC0-492C-BC60-53F46EFAF308}" destId="{01C4BF52-09C8-44C8-B0B8-FEDBFCDD101A}" srcOrd="3" destOrd="0" presId="urn:microsoft.com/office/officeart/2005/8/layout/lProcess3"/>
    <dgm:cxn modelId="{0E9A5F1E-6AF8-47B5-ACA1-5C44E1D9F93F}" type="presParOf" srcId="{1A818784-AEC0-492C-BC60-53F46EFAF308}" destId="{5C1E12A9-8AB4-45B2-A4AB-592F5712F5C3}" srcOrd="4" destOrd="0" presId="urn:microsoft.com/office/officeart/2005/8/layout/lProcess3"/>
    <dgm:cxn modelId="{7869B1BD-F522-4FF2-A288-3F2D1D2DC37E}" type="presParOf" srcId="{5C1E12A9-8AB4-45B2-A4AB-592F5712F5C3}" destId="{D0B9DE6E-CE08-4FD0-A5EA-89052F2EFCDC}" srcOrd="0" destOrd="0" presId="urn:microsoft.com/office/officeart/2005/8/layout/lProcess3"/>
    <dgm:cxn modelId="{0E35A6A8-A1FD-4EEE-9C20-0B5B51B9595A}" type="presParOf" srcId="{1A818784-AEC0-492C-BC60-53F46EFAF308}" destId="{93FD71F7-793A-4120-8D07-85CC8DAB9F26}" srcOrd="5" destOrd="0" presId="urn:microsoft.com/office/officeart/2005/8/layout/lProcess3"/>
    <dgm:cxn modelId="{BF7D81B6-A096-4159-BAA5-09C3EAD9A77F}" type="presParOf" srcId="{1A818784-AEC0-492C-BC60-53F46EFAF308}" destId="{85D62ED3-D20E-48EE-AFB7-2D65C1049382}" srcOrd="6" destOrd="0" presId="urn:microsoft.com/office/officeart/2005/8/layout/lProcess3"/>
    <dgm:cxn modelId="{E60B9991-9DC2-43D9-B65E-2D6C5394BB9B}" type="presParOf" srcId="{85D62ED3-D20E-48EE-AFB7-2D65C1049382}" destId="{6B2EBB18-3750-4CB8-9E05-3FD50E154CFA}" srcOrd="0" destOrd="0" presId="urn:microsoft.com/office/officeart/2005/8/layout/lProcess3"/>
    <dgm:cxn modelId="{57BE8A7F-18B9-4CB7-8CC2-54E72E998D63}" type="presParOf" srcId="{1A818784-AEC0-492C-BC60-53F46EFAF308}" destId="{30AB8BA9-5FD7-4E30-B342-8E12E7633812}" srcOrd="7" destOrd="0" presId="urn:microsoft.com/office/officeart/2005/8/layout/lProcess3"/>
    <dgm:cxn modelId="{CD250177-32B5-412D-B92E-D0A226E61CE5}" type="presParOf" srcId="{1A818784-AEC0-492C-BC60-53F46EFAF308}" destId="{201257C3-C1DF-42B4-A93A-66070AD9DF90}" srcOrd="8" destOrd="0" presId="urn:microsoft.com/office/officeart/2005/8/layout/lProcess3"/>
    <dgm:cxn modelId="{91B62B14-F3D3-4B44-A6C5-6847C94C49A8}" type="presParOf" srcId="{201257C3-C1DF-42B4-A93A-66070AD9DF90}" destId="{C81691E2-FEC9-4D63-A5F5-52057F76421A}" srcOrd="0" destOrd="0" presId="urn:microsoft.com/office/officeart/2005/8/layout/lProcess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1361B-C5C0-429C-8098-AB9774AA1083}" type="datetimeFigureOut">
              <a:rPr lang="en-US" smtClean="0"/>
              <a:pPr/>
              <a:t>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7F7F33-3DDF-4391-8E42-4BBC4CADB1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20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160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163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106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108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109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141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142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F7F33-3DDF-4391-8E42-4BBC4CADB192}" type="slidenum">
              <a:rPr lang="en-US" smtClean="0"/>
              <a:pPr/>
              <a:t>157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9F888-96FA-48AE-801C-B5A5E7045E37}"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F888-96FA-48AE-801C-B5A5E7045E37}"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F888-96FA-48AE-801C-B5A5E7045E37}"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F888-96FA-48AE-801C-B5A5E7045E37}"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9F888-96FA-48AE-801C-B5A5E7045E37}"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9F888-96FA-48AE-801C-B5A5E7045E37}"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9F888-96FA-48AE-801C-B5A5E7045E37}" type="datetimeFigureOut">
              <a:rPr lang="en-US" smtClean="0"/>
              <a:pPr/>
              <a:t>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9F888-96FA-48AE-801C-B5A5E7045E37}" type="datetimeFigureOut">
              <a:rPr lang="en-US" smtClean="0"/>
              <a:pPr/>
              <a:t>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9F888-96FA-48AE-801C-B5A5E7045E37}" type="datetimeFigureOut">
              <a:rPr lang="en-US" smtClean="0"/>
              <a:pPr/>
              <a:t>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9F888-96FA-48AE-801C-B5A5E7045E37}"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9F888-96FA-48AE-801C-B5A5E7045E37}"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31AA9-A093-407A-AFF7-CC5E527823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9F888-96FA-48AE-801C-B5A5E7045E37}" type="datetimeFigureOut">
              <a:rPr lang="en-US" smtClean="0"/>
              <a:pPr/>
              <a:t>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31AA9-A093-407A-AFF7-CC5E527823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diagramLayout" Target="../diagrams/layout1.xml"/><Relationship Id="rId7" Type="http://schemas.openxmlformats.org/officeDocument/2006/relationships/image" Target="../media/image95.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8.gif"/><Relationship Id="rId4" Type="http://schemas.openxmlformats.org/officeDocument/2006/relationships/diagramQuickStyle" Target="../diagrams/quickStyle1.xml"/><Relationship Id="rId9" Type="http://schemas.openxmlformats.org/officeDocument/2006/relationships/image" Target="../media/image97.gif"/></Relationships>
</file>

<file path=ppt/slides/_rels/slide15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image" Target="../media/image95.gif"/><Relationship Id="rId12"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Data" Target="../diagrams/data3.xml"/><Relationship Id="rId5" Type="http://schemas.openxmlformats.org/officeDocument/2006/relationships/diagramColors" Target="../diagrams/colors2.xml"/><Relationship Id="rId15" Type="http://schemas.microsoft.com/office/2007/relationships/diagramDrawing" Target="../diagrams/drawing3.xml"/><Relationship Id="rId10" Type="http://schemas.openxmlformats.org/officeDocument/2006/relationships/image" Target="../media/image99.gif"/><Relationship Id="rId4" Type="http://schemas.openxmlformats.org/officeDocument/2006/relationships/diagramQuickStyle" Target="../diagrams/quickStyle2.xml"/><Relationship Id="rId9" Type="http://schemas.openxmlformats.org/officeDocument/2006/relationships/image" Target="../media/image97.gif"/><Relationship Id="rId14" Type="http://schemas.openxmlformats.org/officeDocument/2006/relationships/diagramColors" Target="../diagrams/colors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1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rds.yahoo.com/_ylt=A2KJkIXW25ZNIVEAqJOJzbkF;_ylu=X3oDMTBwcjUxY2E1BHBvcwMyBHNlYwNzcgR2dGlkA0kxMzZfODY-/SIG=1ij42rjuq/EXP=1301761110/**http:/images.search.yahoo.com/images/view?back=http://images.search.yahoo.com/search/images?p=disobedient+children&amp;ei=utf-8&amp;fr=sfp&amp;w=345&amp;h=480&amp;imgurl=shepherdsnotes.com/wp-content/uploads/2009/06/child20yelling.jpg&amp;rurl=http://shepherdsnotes.com/?cat=22&amp;size=49KB&amp;name=What+Break%E2%80%99s+God...&amp;p=disobedient+children&amp;oid=87619d259c5f5ae998ed9b04919dce79&amp;fr2=&amp;no=2&amp;tt=3930&amp;sigr=111jqoepk&amp;sigi=120osqm3s&amp;sigb=12jq2qbs8&amp;.crumb=j9kchS/Y1wR" TargetMode="External"/><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hyperlink" Target="http://rds.yahoo.com/_ylt=A2KJkIU63JZNVFAAy7iJzbkF;_ylu=X3oDMTBxcXI4dm1iBHBvcwM1MARzZWMDc3IEdnRpZANJMTM2Xzg2/SIG=1lhqhti5t/EXP=1301761210/**http:/images.search.yahoo.com/images/view?back=http://images.search.yahoo.com/search/images?p=disobedient+children&amp;b=37&amp;ni=18&amp;ei=utf-8&amp;xargs=0&amp;pstart=1&amp;fr=sfp&amp;w=250&amp;h=298&amp;imgurl=1.bp.blogspot.com/_sSDK-E6tNl8/TQ06jYBkRTI/AAAAAAAAAPE/-0W49v8hojA/s400/disobedient-child.jpg&amp;rurl=http://sincerelyaftergodsheart.blogspot.com/&amp;size=21KB&amp;name=disobedient-chil...&amp;p=disobedient+children&amp;oid=47584a51968f16eff0966de035e50bb2&amp;fr2=&amp;no=50&amp;tt=3930&amp;b=37&amp;ni=18&amp;sigr=11c39j4tf&amp;sigi=12t2bv811&amp;sigb=13flv0qml&amp;.crumb=j9kchS/Y1wR" TargetMode="External"/><Relationship Id="rId5" Type="http://schemas.openxmlformats.org/officeDocument/2006/relationships/image" Target="../media/image44.jpeg"/><Relationship Id="rId4" Type="http://schemas.openxmlformats.org/officeDocument/2006/relationships/hyperlink" Target="http://rds.yahoo.com/_ylt=A2KJkIXW25ZNIVEAq5OJzbkF;_ylu=X3oDMTBwbHJ2OTZkBHBvcwM1BHNlYwNzcgR2dGlkA0kxMzZfODY-/SIG=1jqrenhv9/EXP=1301761110/**http:/images.search.yahoo.com/images/view?back=http://images.search.yahoo.com/search/images?p=disobedient+children&amp;ei=utf-8&amp;fr=sfp&amp;w=412&amp;h=278&amp;imgurl=www.psychiatrictimes.com/image/image_gallery?img_id=1427155&amp;amp;t=1247233635453&amp;rurl=http://www.psychiatrictimes.com/display/article/10168/1427190&amp;size=48KB&amp;name=Helping+Children...&amp;p=disobedient+children&amp;oid=f1ae10049e7bf18723473a02c7c6427f&amp;fr2=&amp;no=5&amp;tt=3930&amp;sigr=11th86muu&amp;sigi=12fpvbo2c&amp;sigb=12jq2qbs8&amp;.crumb=j9kchS/Y1wR" TargetMode="External"/><Relationship Id="rId9"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19800"/>
            <a:ext cx="9144000" cy="838200"/>
          </a:xfrm>
        </p:spPr>
        <p:style>
          <a:lnRef idx="0">
            <a:schemeClr val="dk1"/>
          </a:lnRef>
          <a:fillRef idx="3">
            <a:schemeClr val="dk1"/>
          </a:fillRef>
          <a:effectRef idx="3">
            <a:schemeClr val="dk1"/>
          </a:effectRef>
          <a:fontRef idx="minor">
            <a:schemeClr val="lt1"/>
          </a:fontRef>
        </p:style>
        <p:txBody>
          <a:bodyPr>
            <a:noAutofit/>
          </a:bodyPr>
          <a:lstStyle/>
          <a:p>
            <a:r>
              <a:rPr lang="en-US" sz="5400" dirty="0" smtClean="0">
                <a:latin typeface="Arial Black" pitchFamily="34" charset="0"/>
              </a:rPr>
              <a:t>PREACHING  SEMINAR</a:t>
            </a:r>
            <a:endParaRPr lang="en-US" sz="5400" dirty="0">
              <a:latin typeface="Arial Black" pitchFamily="34" charset="0"/>
            </a:endParaRPr>
          </a:p>
        </p:txBody>
      </p:sp>
      <p:sp>
        <p:nvSpPr>
          <p:cNvPr id="4" name="Title 1"/>
          <p:cNvSpPr txBox="1">
            <a:spLocks/>
          </p:cNvSpPr>
          <p:nvPr/>
        </p:nvSpPr>
        <p:spPr>
          <a:xfrm>
            <a:off x="304800" y="304800"/>
            <a:ext cx="8610600" cy="5486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r>
              <a:rPr lang="zh-CN" altLang="en-US" sz="14500" b="1" dirty="0" smtClean="0">
                <a:solidFill>
                  <a:srgbClr val="FFFF00"/>
                </a:solidFill>
              </a:rPr>
              <a:t>高级讲道</a:t>
            </a:r>
            <a:endParaRPr lang="en-US" sz="14500" b="1" dirty="0" smtClean="0">
              <a:solidFill>
                <a:srgbClr val="FFFF00"/>
              </a:solidFill>
            </a:endParaRPr>
          </a:p>
          <a:p>
            <a:pPr algn="ctr"/>
            <a:r>
              <a:rPr lang="zh-CN" altLang="en-US" sz="14500" b="1" dirty="0" smtClean="0">
                <a:solidFill>
                  <a:srgbClr val="FFFF00"/>
                </a:solidFill>
              </a:rPr>
              <a:t>训练班</a:t>
            </a:r>
            <a:endParaRPr lang="en-US" sz="145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场合</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(LOCATION)</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会众</a:t>
                      </a:r>
                      <a:endParaRPr lang="en-US" sz="80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(CONGREGATION)</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课堂</a:t>
                      </a:r>
                      <a:endParaRPr lang="en-US" sz="80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(CLASSES)</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a:solidFill>
            <a:srgbClr val="C000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PART 1: </a:t>
            </a:r>
            <a:r>
              <a:rPr lang="en-US" sz="4000" dirty="0" smtClean="0">
                <a:latin typeface="Arial Black" pitchFamily="34" charset="0"/>
              </a:rPr>
              <a:t>PREPARATION</a:t>
            </a:r>
            <a:endParaRPr lang="en-US" sz="4000" dirty="0">
              <a:latin typeface="Arial Black" pitchFamily="34" charset="0"/>
            </a:endParaRPr>
          </a:p>
        </p:txBody>
      </p:sp>
      <p:sp>
        <p:nvSpPr>
          <p:cNvPr id="4" name="Title 1"/>
          <p:cNvSpPr txBox="1">
            <a:spLocks/>
          </p:cNvSpPr>
          <p:nvPr/>
        </p:nvSpPr>
        <p:spPr>
          <a:xfrm>
            <a:off x="0" y="5715000"/>
            <a:ext cx="9144000" cy="114300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8000" i="0" u="none" strike="noStrike" kern="120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Black" pitchFamily="34" charset="0"/>
                <a:ea typeface="+mn-ea"/>
                <a:cs typeface="+mn-cs"/>
              </a:rPr>
              <a:t>第一部分</a:t>
            </a:r>
            <a:r>
              <a:rPr kumimoji="0" lang="en-US" sz="8000" i="0" u="none" strike="noStrike" kern="120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Black" pitchFamily="34" charset="0"/>
                <a:ea typeface="+mn-ea"/>
                <a:cs typeface="+mn-cs"/>
              </a:rPr>
              <a:t>: </a:t>
            </a:r>
            <a:r>
              <a:rPr lang="zh-CN" alt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预备</a:t>
            </a:r>
            <a:r>
              <a:rPr kumimoji="0" lang="en-US" sz="8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rPr>
              <a:t> </a:t>
            </a: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endParaRPr kumimoji="0" lang="en-US" sz="8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endParaRPr>
          </a:p>
        </p:txBody>
      </p:sp>
      <p:sp>
        <p:nvSpPr>
          <p:cNvPr id="6" name="Rectangle 5"/>
          <p:cNvSpPr/>
          <p:nvPr/>
        </p:nvSpPr>
        <p:spPr>
          <a:xfrm>
            <a:off x="0" y="990600"/>
            <a:ext cx="91440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4163" indent="-284163">
              <a:buFont typeface="Arial" charset="0"/>
              <a:buChar char="•"/>
            </a:pPr>
            <a:r>
              <a:rPr lang="en-US" sz="5000" dirty="0" smtClean="0">
                <a:ln>
                  <a:solidFill>
                    <a:srgbClr val="FF0000"/>
                  </a:solidFill>
                </a:ln>
                <a:solidFill>
                  <a:srgbClr val="C00000"/>
                </a:solidFill>
              </a:rPr>
              <a:t>“</a:t>
            </a:r>
            <a:r>
              <a:rPr lang="zh-CN" altLang="en-US" sz="5000" dirty="0" smtClean="0">
                <a:ln>
                  <a:solidFill>
                    <a:srgbClr val="FF0000"/>
                  </a:solidFill>
                </a:ln>
                <a:solidFill>
                  <a:srgbClr val="C00000"/>
                </a:solidFill>
              </a:rPr>
              <a:t>对于神而言</a:t>
            </a:r>
            <a:r>
              <a:rPr lang="en-US" altLang="zh-CN" sz="5000" dirty="0" smtClean="0">
                <a:ln>
                  <a:solidFill>
                    <a:srgbClr val="FF0000"/>
                  </a:solidFill>
                </a:ln>
                <a:solidFill>
                  <a:srgbClr val="C00000"/>
                </a:solidFill>
              </a:rPr>
              <a:t>,</a:t>
            </a:r>
            <a:r>
              <a:rPr lang="zh-CN" altLang="en-US" sz="5000" dirty="0" smtClean="0">
                <a:ln>
                  <a:solidFill>
                    <a:srgbClr val="FF0000"/>
                  </a:solidFill>
                </a:ln>
                <a:solidFill>
                  <a:srgbClr val="C00000"/>
                </a:solidFill>
              </a:rPr>
              <a:t>讲什么固然重要</a:t>
            </a:r>
            <a:r>
              <a:rPr lang="en-US" altLang="zh-CN" sz="5000" dirty="0" smtClean="0">
                <a:ln>
                  <a:solidFill>
                    <a:srgbClr val="FF0000"/>
                  </a:solidFill>
                </a:ln>
                <a:solidFill>
                  <a:srgbClr val="C00000"/>
                </a:solidFill>
              </a:rPr>
              <a:t>. </a:t>
            </a:r>
            <a:r>
              <a:rPr lang="zh-CN" altLang="en-US" sz="5000" dirty="0" smtClean="0">
                <a:ln>
                  <a:solidFill>
                    <a:srgbClr val="FF0000"/>
                  </a:solidFill>
                </a:ln>
                <a:solidFill>
                  <a:srgbClr val="C00000"/>
                </a:solidFill>
              </a:rPr>
              <a:t>同时怎么讲同样重要</a:t>
            </a:r>
            <a:r>
              <a:rPr lang="en-US" altLang="zh-CN" sz="5000" dirty="0" smtClean="0">
                <a:ln>
                  <a:solidFill>
                    <a:srgbClr val="FF0000"/>
                  </a:solidFill>
                </a:ln>
                <a:solidFill>
                  <a:srgbClr val="C00000"/>
                </a:solidFill>
              </a:rPr>
              <a:t>. </a:t>
            </a:r>
            <a:r>
              <a:rPr lang="zh-CN" altLang="en-US" sz="5000" dirty="0" smtClean="0">
                <a:ln>
                  <a:solidFill>
                    <a:srgbClr val="FF0000"/>
                  </a:solidFill>
                </a:ln>
                <a:solidFill>
                  <a:srgbClr val="C00000"/>
                </a:solidFill>
              </a:rPr>
              <a:t>无论谁都不能想讲什么就讲什么</a:t>
            </a:r>
            <a:r>
              <a:rPr lang="en-US" altLang="zh-CN" sz="5000" dirty="0" smtClean="0">
                <a:ln>
                  <a:solidFill>
                    <a:srgbClr val="FF0000"/>
                  </a:solidFill>
                </a:ln>
                <a:solidFill>
                  <a:srgbClr val="C00000"/>
                </a:solidFill>
              </a:rPr>
              <a:t>,</a:t>
            </a:r>
            <a:r>
              <a:rPr lang="zh-CN" altLang="en-US" sz="5000" dirty="0" smtClean="0">
                <a:ln>
                  <a:solidFill>
                    <a:srgbClr val="FF0000"/>
                  </a:solidFill>
                </a:ln>
                <a:solidFill>
                  <a:srgbClr val="C00000"/>
                </a:solidFill>
              </a:rPr>
              <a:t>想怎么讲就怎么讲。</a:t>
            </a:r>
            <a:r>
              <a:rPr lang="en-US" sz="5000" dirty="0" smtClean="0">
                <a:ln>
                  <a:solidFill>
                    <a:srgbClr val="FF0000"/>
                  </a:solidFill>
                </a:ln>
                <a:solidFill>
                  <a:srgbClr val="C00000"/>
                </a:solidFill>
              </a:rPr>
              <a:t>”</a:t>
            </a:r>
          </a:p>
          <a:p>
            <a:pPr marL="568325" lvl="1" indent="-111125">
              <a:buFont typeface="Arial" charset="0"/>
              <a:buChar char="•"/>
            </a:pPr>
            <a:r>
              <a:rPr lang="en-US" sz="2800" i="1" dirty="0" smtClean="0">
                <a:solidFill>
                  <a:schemeClr val="tx1"/>
                </a:solidFill>
              </a:rPr>
              <a:t>“It </a:t>
            </a:r>
            <a:r>
              <a:rPr lang="en-US" sz="2800" i="1" dirty="0">
                <a:solidFill>
                  <a:schemeClr val="tx1"/>
                </a:solidFill>
              </a:rPr>
              <a:t>matters to God what is preached. And it matters </a:t>
            </a:r>
            <a:r>
              <a:rPr lang="en-US" sz="2800" i="1" dirty="0" smtClean="0">
                <a:solidFill>
                  <a:schemeClr val="tx1"/>
                </a:solidFill>
              </a:rPr>
              <a:t>        to </a:t>
            </a:r>
            <a:r>
              <a:rPr lang="en-US" sz="2800" i="1" dirty="0">
                <a:solidFill>
                  <a:schemeClr val="tx1"/>
                </a:solidFill>
              </a:rPr>
              <a:t>Him how it is preached. No man is free to preach whatever and however he so chooses</a:t>
            </a:r>
            <a:r>
              <a:rPr lang="en-US" sz="2800" i="1" dirty="0" smtClean="0">
                <a:solidFill>
                  <a:schemeClr val="tx1"/>
                </a:solidFill>
              </a:rPr>
              <a:t>.” -Steven Lawson</a:t>
            </a:r>
            <a:r>
              <a:rPr lang="en-US" sz="3200" i="1" dirty="0">
                <a:solidFill>
                  <a:schemeClr val="tx1"/>
                </a:solidFill>
              </a:rPr>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 name="Rectangle 11"/>
          <p:cNvSpPr/>
          <p:nvPr/>
        </p:nvSpPr>
        <p:spPr>
          <a:xfrm>
            <a:off x="0" y="1143000"/>
            <a:ext cx="914400" cy="6858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a:ln>
                  <a:solidFill>
                    <a:sysClr val="windowText" lastClr="000000"/>
                  </a:solidFill>
                </a:ln>
              </a:rPr>
              <a:t>1</a:t>
            </a:r>
          </a:p>
        </p:txBody>
      </p:sp>
      <p:sp>
        <p:nvSpPr>
          <p:cNvPr id="13" name="Rectangle 12"/>
          <p:cNvSpPr/>
          <p:nvPr/>
        </p:nvSpPr>
        <p:spPr>
          <a:xfrm>
            <a:off x="0" y="5105400"/>
            <a:ext cx="914400" cy="6858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rPr>
              <a:t>5</a:t>
            </a:r>
            <a:endParaRPr lang="en-US" sz="4800" b="1" dirty="0">
              <a:ln>
                <a:solidFill>
                  <a:sysClr val="windowText" lastClr="000000"/>
                </a:solidFill>
              </a:ln>
            </a:endParaRPr>
          </a:p>
        </p:txBody>
      </p:sp>
      <p:sp>
        <p:nvSpPr>
          <p:cNvPr id="14" name="Rectangle 13"/>
          <p:cNvSpPr/>
          <p:nvPr/>
        </p:nvSpPr>
        <p:spPr>
          <a:xfrm>
            <a:off x="0" y="4114800"/>
            <a:ext cx="914400" cy="6858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rPr>
              <a:t>4</a:t>
            </a:r>
            <a:endParaRPr lang="en-US" sz="4800" b="1" dirty="0">
              <a:ln>
                <a:solidFill>
                  <a:sysClr val="windowText" lastClr="000000"/>
                </a:solidFill>
              </a:ln>
            </a:endParaRPr>
          </a:p>
        </p:txBody>
      </p:sp>
      <p:sp>
        <p:nvSpPr>
          <p:cNvPr id="15" name="Rectangle 14"/>
          <p:cNvSpPr/>
          <p:nvPr/>
        </p:nvSpPr>
        <p:spPr>
          <a:xfrm>
            <a:off x="0" y="3124200"/>
            <a:ext cx="914400" cy="6858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rPr>
              <a:t>3</a:t>
            </a:r>
            <a:endParaRPr lang="en-US" sz="4800" b="1" dirty="0">
              <a:ln>
                <a:solidFill>
                  <a:sysClr val="windowText" lastClr="000000"/>
                </a:solidFill>
              </a:ln>
            </a:endParaRPr>
          </a:p>
        </p:txBody>
      </p:sp>
      <p:sp>
        <p:nvSpPr>
          <p:cNvPr id="16" name="Rectangle 15"/>
          <p:cNvSpPr/>
          <p:nvPr/>
        </p:nvSpPr>
        <p:spPr>
          <a:xfrm>
            <a:off x="0" y="2133600"/>
            <a:ext cx="914400" cy="6858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rPr>
              <a:t>2</a:t>
            </a:r>
            <a:endParaRPr lang="en-US" sz="4800" b="1" dirty="0">
              <a:ln>
                <a:solidFill>
                  <a:sysClr val="windowText" lastClr="000000"/>
                </a:solidFill>
              </a:ln>
            </a:endParaRPr>
          </a:p>
        </p:txBody>
      </p:sp>
      <p:sp>
        <p:nvSpPr>
          <p:cNvPr id="2" name="Title 1"/>
          <p:cNvSpPr>
            <a:spLocks noGrp="1"/>
          </p:cNvSpPr>
          <p:nvPr>
            <p:ph type="ctrTitle"/>
          </p:nvPr>
        </p:nvSpPr>
        <p:spPr>
          <a:xfrm>
            <a:off x="0" y="6019800"/>
            <a:ext cx="9144000" cy="838200"/>
          </a:xfrm>
          <a:solidFill>
            <a:schemeClr val="tx1"/>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 </a:t>
            </a:r>
            <a:r>
              <a:rPr lang="en-US"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Black" pitchFamily="34" charset="0"/>
              </a:rPr>
              <a:t>5</a:t>
            </a:r>
            <a:r>
              <a:rPr lang="en-US" sz="400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mj-lt"/>
              </a:rPr>
              <a:t>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Things to AVOID in your Sermon</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 name="Title 1"/>
          <p:cNvSpPr txBox="1">
            <a:spLocks/>
          </p:cNvSpPr>
          <p:nvPr/>
        </p:nvSpPr>
        <p:spPr>
          <a:xfrm>
            <a:off x="0" y="0"/>
            <a:ext cx="9144000" cy="990600"/>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normalizeH="0" baseline="0" noProof="0" dirty="0" smtClean="0">
                <a:ln w="18415" cmpd="sng">
                  <a:solidFill>
                    <a:schemeClr val="bg1"/>
                  </a:solidFill>
                  <a:prstDash val="solid"/>
                </a:ln>
                <a:solidFill>
                  <a:schemeClr val="bg1"/>
                </a:solidFill>
                <a:effectLst>
                  <a:outerShdw blurRad="63500" dir="3600000" algn="tl" rotWithShape="0">
                    <a:srgbClr val="000000">
                      <a:alpha val="70000"/>
                    </a:srgbClr>
                  </a:outerShdw>
                </a:effectLst>
                <a:uLnTx/>
                <a:uFillTx/>
                <a:latin typeface="+mj-lt"/>
                <a:ea typeface="+mn-ea"/>
                <a:cs typeface="+mn-cs"/>
              </a:rPr>
              <a:t>A. </a:t>
            </a:r>
            <a:r>
              <a:rPr lang="zh-CN" altLang="en-US" sz="5400" b="1" noProof="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mj-lt"/>
              </a:rPr>
              <a:t>讲章中要避免的</a:t>
            </a:r>
            <a:r>
              <a:rPr lang="zh-CN" altLang="en-US" sz="5400" b="1"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mj-lt"/>
              </a:rPr>
              <a:t>五</a:t>
            </a:r>
            <a:r>
              <a:rPr lang="zh-CN" altLang="en-US"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mj-lt"/>
              </a:rPr>
              <a:t>大</a:t>
            </a:r>
            <a:r>
              <a:rPr lang="zh-CN" altLang="en-US" sz="5400" b="1"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mj-lt"/>
              </a:rPr>
              <a:t>问题</a:t>
            </a:r>
            <a:endParaRPr kumimoji="0" lang="en-US" sz="5400" b="1" i="0" u="none" strike="noStrike" kern="1200" normalizeH="0" baseline="0" noProof="0" dirty="0" smtClean="0">
              <a:ln w="18415" cmpd="sng">
                <a:solidFill>
                  <a:schemeClr val="bg1"/>
                </a:solidFill>
                <a:prstDash val="solid"/>
              </a:ln>
              <a:solidFill>
                <a:schemeClr val="bg1"/>
              </a:solidFill>
              <a:effectLst>
                <a:outerShdw blurRad="63500" dir="3600000" algn="tl" rotWithShape="0">
                  <a:srgbClr val="000000">
                    <a:alpha val="70000"/>
                  </a:srgbClr>
                </a:outerShdw>
              </a:effectLst>
              <a:uLnTx/>
              <a:uFillTx/>
              <a:latin typeface="+mj-lt"/>
              <a:ea typeface="+mn-ea"/>
              <a:cs typeface="+mn-cs"/>
            </a:endParaRPr>
          </a:p>
        </p:txBody>
      </p:sp>
      <p:sp>
        <p:nvSpPr>
          <p:cNvPr id="7" name="Rectangle 6"/>
          <p:cNvSpPr/>
          <p:nvPr/>
        </p:nvSpPr>
        <p:spPr>
          <a:xfrm>
            <a:off x="838200" y="1066800"/>
            <a:ext cx="4495800" cy="914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600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骄傲自大</a:t>
            </a:r>
            <a:endParaRPr lang="en-US" sz="6000"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838200" y="5029200"/>
            <a:ext cx="4495800" cy="914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00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讨好迎合</a:t>
            </a:r>
            <a:endParaRPr lang="en-US" sz="6000"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838200" y="4038600"/>
            <a:ext cx="4495800"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600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沉闷乏味</a:t>
            </a:r>
            <a:endParaRPr lang="en-US" sz="6000"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838200" y="3048000"/>
            <a:ext cx="4495800" cy="9144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600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律法主义</a:t>
            </a:r>
            <a:endParaRPr lang="en-US" sz="6000"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838200" y="2057400"/>
            <a:ext cx="44958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高高在上</a:t>
            </a:r>
            <a:endParaRPr lang="en-US" sz="6000"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5334000" y="1295400"/>
            <a:ext cx="3810000" cy="5334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ln>
                  <a:solidFill>
                    <a:sysClr val="windowText" lastClr="000000"/>
                  </a:solidFill>
                </a:ln>
              </a:rPr>
              <a:t>PRIDE</a:t>
            </a:r>
            <a:endParaRPr lang="en-US" sz="3600" b="1" dirty="0">
              <a:ln>
                <a:solidFill>
                  <a:sysClr val="windowText" lastClr="000000"/>
                </a:solidFill>
              </a:ln>
            </a:endParaRPr>
          </a:p>
        </p:txBody>
      </p:sp>
      <p:sp>
        <p:nvSpPr>
          <p:cNvPr id="18" name="Rectangle 17"/>
          <p:cNvSpPr/>
          <p:nvPr/>
        </p:nvSpPr>
        <p:spPr>
          <a:xfrm>
            <a:off x="5334000" y="5257800"/>
            <a:ext cx="3810000" cy="5334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ln>
                  <a:solidFill>
                    <a:sysClr val="windowText" lastClr="000000"/>
                  </a:solidFill>
                </a:ln>
              </a:rPr>
              <a:t>PANDERING</a:t>
            </a:r>
            <a:endParaRPr lang="en-US" sz="3600" b="1" dirty="0">
              <a:ln>
                <a:solidFill>
                  <a:sysClr val="windowText" lastClr="000000"/>
                </a:solidFill>
              </a:ln>
            </a:endParaRPr>
          </a:p>
        </p:txBody>
      </p:sp>
      <p:sp>
        <p:nvSpPr>
          <p:cNvPr id="19" name="Rectangle 18"/>
          <p:cNvSpPr/>
          <p:nvPr/>
        </p:nvSpPr>
        <p:spPr>
          <a:xfrm>
            <a:off x="5334000" y="4267200"/>
            <a:ext cx="3810000" cy="5334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ln>
                  <a:solidFill>
                    <a:sysClr val="windowText" lastClr="000000"/>
                  </a:solidFill>
                </a:ln>
              </a:rPr>
              <a:t>BOREDOM</a:t>
            </a:r>
            <a:endParaRPr lang="en-US" sz="3600" b="1" dirty="0">
              <a:ln>
                <a:solidFill>
                  <a:sysClr val="windowText" lastClr="000000"/>
                </a:solidFill>
              </a:ln>
            </a:endParaRPr>
          </a:p>
        </p:txBody>
      </p:sp>
      <p:sp>
        <p:nvSpPr>
          <p:cNvPr id="20" name="Rectangle 19"/>
          <p:cNvSpPr/>
          <p:nvPr/>
        </p:nvSpPr>
        <p:spPr>
          <a:xfrm>
            <a:off x="5334000" y="3276600"/>
            <a:ext cx="3810000" cy="5334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ln>
                  <a:solidFill>
                    <a:sysClr val="windowText" lastClr="000000"/>
                  </a:solidFill>
                </a:ln>
              </a:rPr>
              <a:t>LEGALISM</a:t>
            </a:r>
            <a:endParaRPr lang="en-US" sz="3600" b="1" dirty="0">
              <a:ln>
                <a:solidFill>
                  <a:sysClr val="windowText" lastClr="000000"/>
                </a:solidFill>
              </a:ln>
            </a:endParaRPr>
          </a:p>
        </p:txBody>
      </p:sp>
      <p:sp>
        <p:nvSpPr>
          <p:cNvPr id="21" name="Rectangle 20"/>
          <p:cNvSpPr/>
          <p:nvPr/>
        </p:nvSpPr>
        <p:spPr>
          <a:xfrm>
            <a:off x="5334000" y="2286000"/>
            <a:ext cx="3810000" cy="5334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ln>
                  <a:solidFill>
                    <a:sysClr val="windowText" lastClr="000000"/>
                  </a:solidFill>
                </a:ln>
              </a:rPr>
              <a:t>CONDESCENSION</a:t>
            </a:r>
            <a:endParaRPr lang="en-US" sz="3600" b="1" dirty="0">
              <a:ln>
                <a:solidFill>
                  <a:sysClr val="windowText" lastClr="000000"/>
                </a:solidFill>
              </a:ln>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19800"/>
            <a:ext cx="9144000" cy="838200"/>
          </a:xfrm>
          <a:solidFill>
            <a:schemeClr val="tx1"/>
          </a:solidFill>
        </p:spPr>
        <p:style>
          <a:lnRef idx="0">
            <a:schemeClr val="dk1"/>
          </a:lnRef>
          <a:fillRef idx="3">
            <a:schemeClr val="dk1"/>
          </a:fillRef>
          <a:effectRef idx="3">
            <a:schemeClr val="dk1"/>
          </a:effectRef>
          <a:fontRef idx="minor">
            <a:schemeClr val="lt1"/>
          </a:fontRef>
        </p:style>
        <p:txBody>
          <a:bodyPr>
            <a:no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B</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a:t>
            </a:r>
            <a:r>
              <a:rPr lang="en-US"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Black" pitchFamily="34" charset="0"/>
              </a:rPr>
              <a:t>21</a:t>
            </a:r>
            <a:r>
              <a:rPr lang="en-US" sz="400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mj-lt"/>
              </a:rPr>
              <a:t>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ESSENTIAL SERMON ELEMENTS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 name="Title 1"/>
          <p:cNvSpPr txBox="1">
            <a:spLocks/>
          </p:cNvSpPr>
          <p:nvPr/>
        </p:nvSpPr>
        <p:spPr>
          <a:xfrm>
            <a:off x="381000" y="381000"/>
            <a:ext cx="4800600" cy="5410200"/>
          </a:xfrm>
          <a:prstGeom prst="rect">
            <a:avLst/>
          </a:prstGeom>
          <a:solidFill>
            <a:srgbClr val="C000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normalizeH="0" baseline="0" noProof="0"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uLnTx/>
                <a:uFillTx/>
                <a:latin typeface="+mj-lt"/>
                <a:ea typeface="+mn-ea"/>
                <a:cs typeface="+mn-cs"/>
              </a:rPr>
              <a:t>B. </a:t>
            </a:r>
            <a:r>
              <a:rPr lang="en-US" sz="8000" b="1"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mj-lt"/>
              </a:rPr>
              <a:t>21</a:t>
            </a:r>
            <a:r>
              <a:rPr lang="zh-CN" altLang="en-US" sz="8000" b="1"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mj-lt"/>
              </a:rPr>
              <a:t>条讲章基本要素</a:t>
            </a:r>
            <a:endParaRPr kumimoji="0" lang="en-US" sz="8000" b="1" i="0" u="none" strike="noStrike" kern="1200" normalizeH="0" baseline="0" noProof="0"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uLnTx/>
              <a:uFillTx/>
              <a:latin typeface="+mj-lt"/>
              <a:ea typeface="+mn-ea"/>
              <a:cs typeface="+mn-cs"/>
            </a:endParaRPr>
          </a:p>
        </p:txBody>
      </p:sp>
      <p:pic>
        <p:nvPicPr>
          <p:cNvPr id="37890" name="Picture 2" descr="http://e8xi8z1itz-flywheel.netdna-ssl.com/wp-content/uploads/2015/11/preacher.gif"/>
          <p:cNvPicPr>
            <a:picLocks noChangeAspect="1" noChangeArrowheads="1"/>
          </p:cNvPicPr>
          <p:nvPr/>
        </p:nvPicPr>
        <p:blipFill>
          <a:blip r:embed="rId3" cstate="print"/>
          <a:srcRect/>
          <a:stretch>
            <a:fillRect/>
          </a:stretch>
        </p:blipFill>
        <p:spPr bwMode="auto">
          <a:xfrm flipH="1">
            <a:off x="5410200" y="838200"/>
            <a:ext cx="3276600" cy="4656223"/>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buAutoNum type="arabicPeriod"/>
            </a:pP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符合圣经</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(BIBLICAL)</a:t>
            </a:r>
          </a:p>
          <a:p>
            <a:pPr marL="1143000" indent="-1143000"/>
            <a:endParaRPr lang="en-US" sz="1200" u="sng" dirty="0">
              <a:ln>
                <a:solidFill>
                  <a:sysClr val="windowText" lastClr="000000"/>
                </a:solidFill>
              </a:ln>
              <a:solidFill>
                <a:schemeClr val="accent6">
                  <a:lumMod val="50000"/>
                </a:schemeClr>
              </a:solidFill>
            </a:endParaRPr>
          </a:p>
          <a:p>
            <a:pPr marL="393700" indent="-3302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使用圣经作为你的</a:t>
            </a:r>
            <a:r>
              <a:rPr lang="zh-CN" altLang="en-US" sz="4800" b="1" u="sng" dirty="0" smtClean="0">
                <a:ln>
                  <a:solidFill>
                    <a:sysClr val="windowText" lastClr="000000"/>
                  </a:solidFill>
                </a:ln>
                <a:solidFill>
                  <a:srgbClr val="FF0000"/>
                </a:solidFill>
              </a:rPr>
              <a:t>主要文本</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Use the Bible as your </a:t>
            </a:r>
            <a:r>
              <a:rPr lang="en-US" sz="2800" i="1" u="sng" dirty="0" smtClean="0">
                <a:solidFill>
                  <a:schemeClr val="tx1"/>
                </a:solidFill>
                <a:latin typeface="+mj-lt"/>
              </a:rPr>
              <a:t>main text.</a:t>
            </a:r>
          </a:p>
          <a:p>
            <a:pPr marL="1143000" lvl="2">
              <a:buFont typeface="Arial" charset="0"/>
              <a:buChar char="•"/>
            </a:pPr>
            <a:endParaRPr kumimoji="0" lang="en-US" sz="1200" i="0" u="sng"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520700" indent="-457200">
              <a:buFont typeface="Arial" charset="0"/>
              <a:buChar char="•"/>
            </a:pPr>
            <a:r>
              <a:rPr lang="zh-CN" altLang="en-US" sz="4400" dirty="0" smtClean="0">
                <a:ln>
                  <a:solidFill>
                    <a:sysClr val="windowText" lastClr="000000"/>
                  </a:solidFill>
                </a:ln>
                <a:solidFill>
                  <a:srgbClr val="FF0000"/>
                </a:solidFill>
              </a:rPr>
              <a:t>尊重敬虔学者们的</a:t>
            </a:r>
            <a:r>
              <a:rPr lang="zh-CN" altLang="en-US" sz="4400" b="1" u="sng" dirty="0" smtClean="0">
                <a:ln>
                  <a:solidFill>
                    <a:sysClr val="windowText" lastClr="000000"/>
                  </a:solidFill>
                </a:ln>
                <a:solidFill>
                  <a:srgbClr val="FF0000"/>
                </a:solidFill>
              </a:rPr>
              <a:t>替代性</a:t>
            </a:r>
            <a:r>
              <a:rPr lang="zh-CN" altLang="en-US" sz="4400" dirty="0" smtClean="0">
                <a:ln>
                  <a:solidFill>
                    <a:sysClr val="windowText" lastClr="000000"/>
                  </a:solidFill>
                </a:ln>
                <a:solidFill>
                  <a:srgbClr val="FF0000"/>
                </a:solidFill>
              </a:rPr>
              <a:t>观点。</a:t>
            </a:r>
            <a:endParaRPr lang="en-US" sz="44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cs typeface="Arial" pitchFamily="34" charset="0"/>
              </a:rPr>
              <a:t>Respect </a:t>
            </a:r>
            <a:r>
              <a:rPr lang="en-US" sz="2800" i="1" u="sng" dirty="0" smtClean="0">
                <a:solidFill>
                  <a:schemeClr val="tx1"/>
                </a:solidFill>
                <a:cs typeface="Arial" pitchFamily="34" charset="0"/>
              </a:rPr>
              <a:t>alternate</a:t>
            </a:r>
            <a:r>
              <a:rPr lang="en-US" sz="2800" i="1" dirty="0" smtClean="0">
                <a:solidFill>
                  <a:schemeClr val="tx1"/>
                </a:solidFill>
                <a:cs typeface="Arial" pitchFamily="34" charset="0"/>
              </a:rPr>
              <a:t> views of godly scholars</a:t>
            </a:r>
          </a:p>
          <a:p>
            <a:pPr marL="1143000" lvl="2">
              <a:buFont typeface="Arial" charset="0"/>
              <a:buChar char="•"/>
            </a:pPr>
            <a:endParaRPr lang="en-US" sz="2000" dirty="0" smtClean="0">
              <a:ln>
                <a:solidFill>
                  <a:sysClr val="windowText" lastClr="000000"/>
                </a:solidFill>
              </a:ln>
              <a:solidFill>
                <a:schemeClr val="accent6">
                  <a:lumMod val="50000"/>
                </a:schemeClr>
              </a:solidFill>
            </a:endParaRPr>
          </a:p>
          <a:p>
            <a:pPr marL="520700" indent="-457200">
              <a:buFont typeface="Arial" charset="0"/>
              <a:buChar char="•"/>
            </a:pPr>
            <a:r>
              <a:rPr lang="en-US" sz="4800" dirty="0" smtClean="0">
                <a:ln>
                  <a:solidFill>
                    <a:sysClr val="windowText" lastClr="000000"/>
                  </a:solidFill>
                </a:ln>
                <a:solidFill>
                  <a:srgbClr val="FF0000"/>
                </a:solidFill>
              </a:rPr>
              <a:t>  </a:t>
            </a:r>
            <a:r>
              <a:rPr lang="zh-CN" altLang="en-US" sz="4400" dirty="0" smtClean="0">
                <a:ln>
                  <a:solidFill>
                    <a:sysClr val="windowText" lastClr="000000"/>
                  </a:solidFill>
                </a:ln>
                <a:solidFill>
                  <a:srgbClr val="FF0000"/>
                </a:solidFill>
              </a:rPr>
              <a:t>所有经文都要</a:t>
            </a:r>
            <a:r>
              <a:rPr lang="zh-CN" altLang="en-US" sz="4400" b="1" u="sng" dirty="0" smtClean="0">
                <a:ln>
                  <a:solidFill>
                    <a:sysClr val="windowText" lastClr="000000"/>
                  </a:solidFill>
                </a:ln>
                <a:solidFill>
                  <a:srgbClr val="FF0000"/>
                </a:solidFill>
              </a:rPr>
              <a:t>结合上下文</a:t>
            </a:r>
            <a:r>
              <a:rPr lang="zh-CN" altLang="en-US" sz="4400" dirty="0" smtClean="0">
                <a:ln>
                  <a:solidFill>
                    <a:sysClr val="windowText" lastClr="000000"/>
                  </a:solidFill>
                </a:ln>
                <a:solidFill>
                  <a:srgbClr val="FF0000"/>
                </a:solidFill>
              </a:rPr>
              <a:t>解释。</a:t>
            </a:r>
            <a:endParaRPr lang="en-US" sz="44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ea typeface="Times New Roman" pitchFamily="18" charset="0"/>
                <a:cs typeface="Arial" pitchFamily="34" charset="0"/>
              </a:rPr>
              <a:t>Keep all verses </a:t>
            </a:r>
            <a:r>
              <a:rPr lang="en-US" sz="2800" i="1" u="sng" dirty="0" smtClean="0">
                <a:solidFill>
                  <a:schemeClr val="tx1"/>
                </a:solidFill>
                <a:ea typeface="Times New Roman" pitchFamily="18" charset="0"/>
                <a:cs typeface="Arial" pitchFamily="34" charset="0"/>
              </a:rPr>
              <a:t>in context</a:t>
            </a:r>
          </a:p>
          <a:p>
            <a:pPr marL="1143000" lvl="2">
              <a:buFont typeface="Arial" charset="0"/>
              <a:buChar char="•"/>
            </a:pPr>
            <a:endParaRPr lang="en-US" sz="1200" u="sng" dirty="0" smtClean="0">
              <a:ln>
                <a:solidFill>
                  <a:sysClr val="windowText" lastClr="000000"/>
                </a:solidFill>
              </a:ln>
              <a:solidFill>
                <a:schemeClr val="accent6">
                  <a:lumMod val="50000"/>
                </a:schemeClr>
              </a:solidFill>
              <a:ea typeface="Times New Roman" pitchFamily="18" charset="0"/>
              <a:cs typeface="Arial" pitchFamily="34" charset="0"/>
            </a:endParaRPr>
          </a:p>
          <a:p>
            <a:pPr marL="520700" indent="-457200">
              <a:buFont typeface="Arial" charset="0"/>
              <a:buChar char="•"/>
            </a:pPr>
            <a:r>
              <a:rPr lang="zh-CN" altLang="en-US" sz="4800" dirty="0" smtClean="0">
                <a:ln>
                  <a:solidFill>
                    <a:sysClr val="windowText" lastClr="000000"/>
                  </a:solidFill>
                </a:ln>
                <a:solidFill>
                  <a:srgbClr val="FF0000"/>
                </a:solidFill>
              </a:rPr>
              <a:t>不要</a:t>
            </a:r>
            <a:r>
              <a:rPr lang="zh-CN" altLang="en-US" sz="4800" b="1" u="sng" dirty="0" smtClean="0">
                <a:ln>
                  <a:solidFill>
                    <a:sysClr val="windowText" lastClr="000000"/>
                  </a:solidFill>
                </a:ln>
                <a:solidFill>
                  <a:srgbClr val="FF0000"/>
                </a:solidFill>
              </a:rPr>
              <a:t>假设</a:t>
            </a:r>
            <a:r>
              <a:rPr lang="zh-CN" altLang="en-US" sz="4800" dirty="0" smtClean="0">
                <a:ln>
                  <a:solidFill>
                    <a:sysClr val="windowText" lastClr="000000"/>
                  </a:solidFill>
                </a:ln>
                <a:solidFill>
                  <a:srgbClr val="FF0000"/>
                </a:solidFill>
              </a:rPr>
              <a:t>人人都了解圣经。</a:t>
            </a:r>
            <a:endParaRPr lang="en-US" sz="60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rPr>
              <a:t>Don’t </a:t>
            </a:r>
            <a:r>
              <a:rPr lang="en-US" sz="2800" i="1" u="sng" dirty="0" smtClean="0">
                <a:solidFill>
                  <a:schemeClr val="tx1"/>
                </a:solidFill>
              </a:rPr>
              <a:t>assume</a:t>
            </a:r>
            <a:r>
              <a:rPr lang="en-US" sz="2800" i="1" dirty="0" smtClean="0">
                <a:solidFill>
                  <a:schemeClr val="tx1"/>
                </a:solidFill>
              </a:rPr>
              <a:t> people know the Bible</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能荣耀神</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(GOD HONORING)</a:t>
            </a:r>
          </a:p>
          <a:p>
            <a:pPr marL="625475" lvl="1" indent="-168275"/>
            <a:r>
              <a:rPr lang="en-US" sz="2800" u="sng" dirty="0" smtClean="0">
                <a:ln>
                  <a:solidFill>
                    <a:sysClr val="windowText" lastClr="000000"/>
                  </a:solidFill>
                </a:ln>
                <a:solidFill>
                  <a:schemeClr val="accent6">
                    <a:lumMod val="50000"/>
                  </a:schemeClr>
                </a:solidFill>
                <a:latin typeface="+mj-lt"/>
                <a:cs typeface="Arial" pitchFamily="34" charset="0"/>
              </a:rPr>
              <a:t> </a:t>
            </a:r>
            <a:endParaRPr lang="en-US" sz="3200" u="sng" dirty="0">
              <a:ln>
                <a:solidFill>
                  <a:sysClr val="windowText" lastClr="000000"/>
                </a:solidFill>
              </a:ln>
              <a:solidFill>
                <a:schemeClr val="accent6">
                  <a:lumMod val="50000"/>
                </a:schemeClr>
              </a:solidFill>
            </a:endParaRPr>
          </a:p>
          <a:p>
            <a:pPr marL="284163" indent="-284163">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人们离开时是带着对</a:t>
            </a:r>
            <a:r>
              <a:rPr lang="zh-CN" altLang="en-US" sz="4800" b="1" u="sng" dirty="0" smtClean="0">
                <a:ln>
                  <a:solidFill>
                    <a:sysClr val="windowText" lastClr="000000"/>
                  </a:solidFill>
                </a:ln>
                <a:solidFill>
                  <a:srgbClr val="FF0000"/>
                </a:solidFill>
              </a:rPr>
              <a:t>神之爱</a:t>
            </a:r>
            <a:r>
              <a:rPr lang="zh-CN" altLang="en-US" sz="4800" dirty="0" smtClean="0">
                <a:ln>
                  <a:solidFill>
                    <a:sysClr val="windowText" lastClr="000000"/>
                  </a:solidFill>
                </a:ln>
                <a:solidFill>
                  <a:srgbClr val="FF0000"/>
                </a:solidFill>
              </a:rPr>
              <a:t>的敬畏</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还是津津乐道于</a:t>
            </a:r>
            <a:r>
              <a:rPr lang="zh-CN" altLang="en-US" sz="4800" b="1" u="sng" dirty="0" smtClean="0">
                <a:ln>
                  <a:solidFill>
                    <a:sysClr val="windowText" lastClr="000000"/>
                  </a:solidFill>
                </a:ln>
                <a:solidFill>
                  <a:srgbClr val="FF0000"/>
                </a:solidFill>
              </a:rPr>
              <a:t>你的学识</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3200" i="1" dirty="0" smtClean="0">
                <a:solidFill>
                  <a:schemeClr val="tx1"/>
                </a:solidFill>
              </a:rPr>
              <a:t>Do </a:t>
            </a:r>
            <a:r>
              <a:rPr lang="en-US" sz="3200" i="1" dirty="0">
                <a:solidFill>
                  <a:schemeClr val="tx1"/>
                </a:solidFill>
              </a:rPr>
              <a:t>people leave with a greater </a:t>
            </a:r>
            <a:r>
              <a:rPr lang="en-US" sz="3200" i="1" dirty="0" smtClean="0">
                <a:solidFill>
                  <a:schemeClr val="tx1"/>
                </a:solidFill>
              </a:rPr>
              <a:t>awe </a:t>
            </a:r>
            <a:r>
              <a:rPr lang="en-US" sz="3200" i="1" dirty="0">
                <a:solidFill>
                  <a:schemeClr val="tx1"/>
                </a:solidFill>
              </a:rPr>
              <a:t>of </a:t>
            </a:r>
            <a:r>
              <a:rPr lang="en-US" sz="3200" i="1" dirty="0" smtClean="0">
                <a:solidFill>
                  <a:schemeClr val="tx1"/>
                </a:solidFill>
              </a:rPr>
              <a:t>      </a:t>
            </a:r>
            <a:r>
              <a:rPr lang="en-US" sz="3200" i="1" u="sng" dirty="0" smtClean="0">
                <a:solidFill>
                  <a:schemeClr val="tx1"/>
                </a:solidFill>
              </a:rPr>
              <a:t>God’s </a:t>
            </a:r>
            <a:r>
              <a:rPr lang="en-US" sz="3200" i="1" u="sng" dirty="0">
                <a:solidFill>
                  <a:schemeClr val="tx1"/>
                </a:solidFill>
              </a:rPr>
              <a:t>love</a:t>
            </a:r>
            <a:r>
              <a:rPr lang="en-US" sz="3200" i="1" dirty="0">
                <a:solidFill>
                  <a:schemeClr val="tx1"/>
                </a:solidFill>
              </a:rPr>
              <a:t> or of </a:t>
            </a:r>
            <a:r>
              <a:rPr lang="en-US" sz="3200" i="1" u="sng" dirty="0">
                <a:solidFill>
                  <a:schemeClr val="tx1"/>
                </a:solidFill>
              </a:rPr>
              <a:t>your knowledge</a:t>
            </a:r>
            <a:r>
              <a:rPr lang="en-US" sz="3200" i="1" dirty="0">
                <a:solidFill>
                  <a:schemeClr val="tx1"/>
                </a:solidFill>
              </a:rPr>
              <a:t>? </a:t>
            </a:r>
            <a:endParaRPr kumimoji="0" lang="en-US" sz="3200" i="1" u="none" strike="noStrike" normalizeH="0" baseline="0" dirty="0" smtClean="0">
              <a:solidFill>
                <a:schemeClr val="tx1"/>
              </a:solidFill>
              <a:latin typeface="+mj-lt"/>
              <a:ea typeface="Times New Roman" pitchFamily="18" charset="0"/>
              <a:cs typeface="Arial" pitchFamily="34" charset="0"/>
            </a:endParaRPr>
          </a:p>
        </p:txBody>
      </p:sp>
      <p:pic>
        <p:nvPicPr>
          <p:cNvPr id="49154" name="Picture 2" descr="http://i1.wp.com/matthiasmedia.com/briefing/wp-content/uploads/2014/02/bored.jpg?fit=1024%2C1024"/>
          <p:cNvPicPr>
            <a:picLocks noChangeAspect="1" noChangeArrowheads="1"/>
          </p:cNvPicPr>
          <p:nvPr/>
        </p:nvPicPr>
        <p:blipFill>
          <a:blip r:embed="rId2" cstate="print"/>
          <a:srcRect/>
          <a:stretch>
            <a:fillRect/>
          </a:stretch>
        </p:blipFill>
        <p:spPr bwMode="auto">
          <a:xfrm>
            <a:off x="0" y="4191000"/>
            <a:ext cx="9144000" cy="219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基督为中心</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(CHRIST-CENTERED )</a:t>
            </a:r>
          </a:p>
          <a:p>
            <a:pPr marL="625475" lvl="1" indent="-168275">
              <a:buFont typeface="Arial" pitchFamily="34" charset="0"/>
              <a:buChar char="•"/>
            </a:pPr>
            <a:endParaRPr lang="en-US" sz="1400" u="sng" dirty="0">
              <a:ln>
                <a:solidFill>
                  <a:sysClr val="windowText" lastClr="000000"/>
                </a:solidFill>
              </a:ln>
              <a:solidFill>
                <a:schemeClr val="accent6">
                  <a:lumMod val="50000"/>
                </a:schemeClr>
              </a:solidFill>
            </a:endParaRPr>
          </a:p>
          <a:p>
            <a:pPr marL="520700" indent="-284163">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每一篇讲章都应吸引我们靠近基督。</a:t>
            </a:r>
            <a:r>
              <a:rPr lang="en-US" sz="4800" dirty="0" smtClean="0">
                <a:ln>
                  <a:solidFill>
                    <a:sysClr val="windowText" lastClr="000000"/>
                  </a:solidFill>
                </a:ln>
                <a:solidFill>
                  <a:srgbClr val="FF0000"/>
                </a:solidFill>
              </a:rPr>
              <a:t> </a:t>
            </a:r>
          </a:p>
          <a:p>
            <a:pPr marL="1143000" lvl="2">
              <a:buFont typeface="Arial" charset="0"/>
              <a:buChar char="•"/>
            </a:pPr>
            <a:r>
              <a:rPr lang="en-US" sz="2800" dirty="0" smtClean="0">
                <a:ln>
                  <a:solidFill>
                    <a:sysClr val="windowText" lastClr="000000"/>
                  </a:solidFill>
                </a:ln>
                <a:solidFill>
                  <a:schemeClr val="accent6">
                    <a:lumMod val="50000"/>
                  </a:schemeClr>
                </a:solidFill>
                <a:latin typeface="+mj-lt"/>
              </a:rPr>
              <a:t>Every sermon should draw us closer to Jesus</a:t>
            </a:r>
            <a:endPar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p:txBody>
      </p:sp>
      <p:sp>
        <p:nvSpPr>
          <p:cNvPr id="3" name="Rounded Rectangle 2"/>
          <p:cNvSpPr/>
          <p:nvPr/>
        </p:nvSpPr>
        <p:spPr>
          <a:xfrm>
            <a:off x="152400" y="27432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约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5:39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Jn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5:39)</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 name="Rounded Rectangle 3"/>
          <p:cNvSpPr/>
          <p:nvPr/>
        </p:nvSpPr>
        <p:spPr>
          <a:xfrm>
            <a:off x="152400" y="41148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路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24:27</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Lk</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24:27)</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5" name="Rounded Rectangle 4"/>
          <p:cNvSpPr/>
          <p:nvPr/>
        </p:nvSpPr>
        <p:spPr>
          <a:xfrm>
            <a:off x="152400" y="54864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约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20:30-31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Jn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20:30-31)</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7" name="Rounded Rectangle 6"/>
          <p:cNvSpPr/>
          <p:nvPr/>
        </p:nvSpPr>
        <p:spPr>
          <a:xfrm>
            <a:off x="5638800" y="54864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林前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1:23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Cor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1:23)</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8" name="Rounded Rectangle 7"/>
          <p:cNvSpPr/>
          <p:nvPr/>
        </p:nvSpPr>
        <p:spPr>
          <a:xfrm>
            <a:off x="5638800" y="41148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徒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28:31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(Acts 28:31)</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9" name="Rounded Rectangle 8"/>
          <p:cNvSpPr/>
          <p:nvPr/>
        </p:nvSpPr>
        <p:spPr>
          <a:xfrm>
            <a:off x="5638800" y="2743200"/>
            <a:ext cx="33528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林后 </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4:5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 Cor. 4:5)</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10" name="Up Arrow 9"/>
          <p:cNvSpPr/>
          <p:nvPr/>
        </p:nvSpPr>
        <p:spPr>
          <a:xfrm>
            <a:off x="3733800" y="2514600"/>
            <a:ext cx="1828800" cy="4343400"/>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8" name="Picture 4" descr="http://tyronetribulations.files.wordpress.com/2013/04/doctor-with-gloves-page.jpg"/>
          <p:cNvPicPr>
            <a:picLocks noChangeAspect="1" noChangeArrowheads="1"/>
          </p:cNvPicPr>
          <p:nvPr/>
        </p:nvPicPr>
        <p:blipFill>
          <a:blip r:embed="rId3" cstate="print"/>
          <a:srcRect/>
          <a:stretch>
            <a:fillRect/>
          </a:stretch>
        </p:blipFill>
        <p:spPr bwMode="auto">
          <a:xfrm>
            <a:off x="5778500" y="1371600"/>
            <a:ext cx="3365500" cy="2019300"/>
          </a:xfrm>
          <a:prstGeom prst="rect">
            <a:avLst/>
          </a:prstGeom>
          <a:noFill/>
        </p:spPr>
      </p:pic>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圣灵充满的</a:t>
            </a:r>
            <a:r>
              <a:rPr lang="en-US" altLang="zh-CN"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(SPIRIT FILLED )</a:t>
            </a:r>
          </a:p>
          <a:p>
            <a:pPr marL="625475" lvl="1" indent="-168275"/>
            <a:endParaRPr lang="en-US" sz="1000" u="sng" dirty="0">
              <a:ln>
                <a:solidFill>
                  <a:sysClr val="windowText" lastClr="000000"/>
                </a:solidFill>
              </a:ln>
              <a:solidFill>
                <a:schemeClr val="accent6">
                  <a:lumMod val="50000"/>
                </a:schemeClr>
              </a:solidFill>
            </a:endParaRPr>
          </a:p>
          <a:p>
            <a:pPr marL="6858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神的手在弹钢琴</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                       （你只是手套）</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rPr>
              <a:t>God’s hands play the piano                                           (you are just the glove)</a:t>
            </a:r>
          </a:p>
          <a:p>
            <a:pPr marL="1143000" lvl="2">
              <a:buFont typeface="Arial" charset="0"/>
              <a:buChar char="•"/>
            </a:pPr>
            <a:endParaRPr lang="en-US" sz="1200" dirty="0" smtClean="0">
              <a:ln>
                <a:solidFill>
                  <a:schemeClr val="tx1"/>
                </a:solidFill>
              </a:ln>
              <a:solidFill>
                <a:srgbClr val="002060"/>
              </a:solidFill>
            </a:endParaRPr>
          </a:p>
          <a:p>
            <a:pPr marL="3594100" indent="-109538">
              <a:buFont typeface="Arial" charset="0"/>
              <a:buChar char="•"/>
            </a:pPr>
            <a:r>
              <a:rPr lang="zh-CN" altLang="en-US" sz="4800" dirty="0" smtClean="0">
                <a:ln>
                  <a:solidFill>
                    <a:sysClr val="windowText" lastClr="000000"/>
                  </a:solidFill>
                </a:ln>
                <a:solidFill>
                  <a:srgbClr val="FF0000"/>
                </a:solidFill>
              </a:rPr>
              <a:t>  这是</a:t>
            </a:r>
            <a:r>
              <a:rPr lang="zh-CN" altLang="en-US" sz="4800" b="1" u="sng" dirty="0" smtClean="0">
                <a:ln>
                  <a:solidFill>
                    <a:sysClr val="windowText" lastClr="000000"/>
                  </a:solidFill>
                </a:ln>
                <a:solidFill>
                  <a:srgbClr val="FF0000"/>
                </a:solidFill>
              </a:rPr>
              <a:t>他的</a:t>
            </a:r>
            <a:r>
              <a:rPr lang="zh-CN" altLang="en-US" sz="4800" dirty="0" smtClean="0">
                <a:ln>
                  <a:solidFill>
                    <a:sysClr val="windowText" lastClr="000000"/>
                  </a:solidFill>
                </a:ln>
                <a:solidFill>
                  <a:srgbClr val="FF0000"/>
                </a:solidFill>
              </a:rPr>
              <a:t>信息</a:t>
            </a:r>
            <a:r>
              <a:rPr lang="en-US" altLang="zh-CN"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不是</a:t>
            </a:r>
            <a:r>
              <a:rPr lang="zh-CN" altLang="en-US" sz="4800" b="1" u="sng" dirty="0" smtClean="0">
                <a:ln>
                  <a:solidFill>
                    <a:sysClr val="windowText" lastClr="000000"/>
                  </a:solidFill>
                </a:ln>
                <a:solidFill>
                  <a:srgbClr val="FF0000"/>
                </a:solidFill>
              </a:rPr>
              <a:t>你的</a:t>
            </a:r>
            <a:r>
              <a:rPr lang="en-US" altLang="zh-CN" sz="4800" dirty="0" smtClean="0">
                <a:ln>
                  <a:solidFill>
                    <a:sysClr val="windowText" lastClr="000000"/>
                  </a:solidFill>
                </a:ln>
                <a:solidFill>
                  <a:srgbClr val="FF0000"/>
                </a:solidFill>
              </a:rPr>
              <a:t>.</a:t>
            </a:r>
          </a:p>
          <a:p>
            <a:pPr marL="3594100" indent="-109538"/>
            <a:r>
              <a:rPr lang="zh-CN" altLang="en-US" sz="4800" dirty="0" smtClean="0">
                <a:ln>
                  <a:solidFill>
                    <a:sysClr val="windowText" lastClr="000000"/>
                  </a:solidFill>
                </a:ln>
                <a:solidFill>
                  <a:srgbClr val="FF0000"/>
                </a:solidFill>
              </a:rPr>
              <a:t>    让他透过你讲道</a:t>
            </a:r>
            <a:r>
              <a:rPr lang="en-US" altLang="zh-CN"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3594100" lvl="2" indent="-109538">
              <a:buFont typeface="Arial" pitchFamily="34" charset="0"/>
              <a:buChar char="•"/>
            </a:pPr>
            <a:r>
              <a:rPr lang="en-US" sz="2800" i="1" dirty="0" smtClean="0">
                <a:solidFill>
                  <a:schemeClr val="tx1"/>
                </a:solidFill>
              </a:rPr>
              <a:t>This is </a:t>
            </a:r>
            <a:r>
              <a:rPr lang="en-US" sz="2800" i="1" u="sng" dirty="0" smtClean="0">
                <a:solidFill>
                  <a:schemeClr val="tx1"/>
                </a:solidFill>
              </a:rPr>
              <a:t>HIS</a:t>
            </a:r>
            <a:r>
              <a:rPr lang="en-US" sz="2800" i="1" dirty="0" smtClean="0">
                <a:solidFill>
                  <a:schemeClr val="tx1"/>
                </a:solidFill>
              </a:rPr>
              <a:t> message, not </a:t>
            </a:r>
            <a:r>
              <a:rPr lang="en-US" sz="2800" i="1" u="sng" dirty="0" smtClean="0">
                <a:solidFill>
                  <a:schemeClr val="tx1"/>
                </a:solidFill>
              </a:rPr>
              <a:t>yours</a:t>
            </a:r>
            <a:r>
              <a:rPr lang="en-US" sz="2800" i="1" dirty="0" smtClean="0">
                <a:solidFill>
                  <a:schemeClr val="tx1"/>
                </a:solidFill>
              </a:rPr>
              <a:t>.                                 Let Him preach it through you.</a:t>
            </a:r>
            <a:r>
              <a:rPr kumimoji="0" lang="en-US" sz="2800" i="1" u="none" strike="noStrike" normalizeH="0" baseline="0" dirty="0" smtClean="0">
                <a:solidFill>
                  <a:schemeClr val="tx1"/>
                </a:solidFill>
                <a:latin typeface="+mj-lt"/>
                <a:ea typeface="Times New Roman" pitchFamily="18" charset="0"/>
                <a:cs typeface="Arial" pitchFamily="34" charset="0"/>
              </a:rPr>
              <a:t> </a:t>
            </a:r>
            <a:endParaRPr lang="en-US" sz="2800" i="1" dirty="0" smtClean="0">
              <a:solidFill>
                <a:schemeClr val="tx1"/>
              </a:solidFill>
            </a:endParaRPr>
          </a:p>
          <a:p>
            <a:endParaRPr lang="en-US" sz="6600" dirty="0" smtClean="0">
              <a:ln>
                <a:solidFill>
                  <a:sysClr val="windowText" lastClr="000000"/>
                </a:solidFill>
              </a:ln>
              <a:solidFill>
                <a:srgbClr val="FF0000"/>
              </a:solidFill>
            </a:endParaRPr>
          </a:p>
        </p:txBody>
      </p:sp>
      <p:pic>
        <p:nvPicPr>
          <p:cNvPr id="47106" name="Picture 2" descr="http://www.smithical.com/wp-content/uploads/2012/01/IMAG1255.jpg"/>
          <p:cNvPicPr>
            <a:picLocks noChangeAspect="1" noChangeArrowheads="1"/>
          </p:cNvPicPr>
          <p:nvPr/>
        </p:nvPicPr>
        <p:blipFill>
          <a:blip r:embed="rId4" cstate="print"/>
          <a:srcRect/>
          <a:stretch>
            <a:fillRect/>
          </a:stretch>
        </p:blipFill>
        <p:spPr bwMode="auto">
          <a:xfrm>
            <a:off x="457200" y="3657600"/>
            <a:ext cx="2895600" cy="3046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47800"/>
            <a:ext cx="9144000" cy="5410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zh-CN" altLang="en-US" sz="7200" dirty="0" smtClean="0">
                <a:ln>
                  <a:solidFill>
                    <a:srgbClr val="FFFF00"/>
                  </a:solidFill>
                </a:ln>
                <a:solidFill>
                  <a:srgbClr val="FFFF00"/>
                </a:solidFill>
              </a:rPr>
              <a:t>不要使用“圣灵做工”作为</a:t>
            </a:r>
            <a:r>
              <a:rPr lang="zh-CN" altLang="en-US" sz="7200" u="sng" dirty="0" smtClean="0">
                <a:ln>
                  <a:solidFill>
                    <a:srgbClr val="FFFF00"/>
                  </a:solidFill>
                </a:ln>
                <a:solidFill>
                  <a:srgbClr val="FFFF00"/>
                </a:solidFill>
              </a:rPr>
              <a:t>不良预备</a:t>
            </a:r>
            <a:r>
              <a:rPr lang="zh-CN" altLang="en-US" sz="7200" dirty="0" smtClean="0">
                <a:ln>
                  <a:solidFill>
                    <a:srgbClr val="FFFF00"/>
                  </a:solidFill>
                </a:ln>
                <a:solidFill>
                  <a:srgbClr val="FFFF00"/>
                </a:solidFill>
              </a:rPr>
              <a:t>和</a:t>
            </a:r>
            <a:r>
              <a:rPr lang="zh-CN" altLang="en-US" sz="7200" u="sng" dirty="0" smtClean="0">
                <a:ln>
                  <a:solidFill>
                    <a:srgbClr val="FFFF00"/>
                  </a:solidFill>
                </a:ln>
                <a:solidFill>
                  <a:srgbClr val="FFFF00"/>
                </a:solidFill>
              </a:rPr>
              <a:t>不良学习习惯</a:t>
            </a:r>
            <a:r>
              <a:rPr lang="zh-CN" altLang="en-US" sz="7200" dirty="0" smtClean="0">
                <a:ln>
                  <a:solidFill>
                    <a:srgbClr val="FFFF00"/>
                  </a:solidFill>
                </a:ln>
                <a:solidFill>
                  <a:srgbClr val="FFFF00"/>
                </a:solidFill>
              </a:rPr>
              <a:t>的借口。</a:t>
            </a:r>
            <a:r>
              <a:rPr lang="en-US" dirty="0" smtClean="0">
                <a:ln>
                  <a:solidFill>
                    <a:srgbClr val="FFFF00"/>
                  </a:solidFill>
                </a:ln>
                <a:solidFill>
                  <a:srgbClr val="FFFF00"/>
                </a:solidFill>
              </a:rPr>
              <a:t/>
            </a:r>
            <a:br>
              <a:rPr lang="en-US" dirty="0" smtClean="0">
                <a:ln>
                  <a:solidFill>
                    <a:srgbClr val="FFFF00"/>
                  </a:solidFill>
                </a:ln>
                <a:solidFill>
                  <a:srgbClr val="FFFF00"/>
                </a:solidFill>
              </a:rPr>
            </a:b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800" dirty="0" smtClean="0">
                <a:ln w="18415" cmpd="sng">
                  <a:solidFill>
                    <a:srgbClr val="FFFFFF"/>
                  </a:solidFill>
                  <a:prstDash val="solid"/>
                </a:ln>
                <a:solidFill>
                  <a:srgbClr val="FFFFFF"/>
                </a:solidFill>
                <a:latin typeface="Arial" pitchFamily="34" charset="0"/>
                <a:cs typeface="Arial" pitchFamily="34" charset="0"/>
              </a:rPr>
              <a:t> (Do NOT use the “filling of the Spirit” as an excuse for </a:t>
            </a:r>
            <a:br>
              <a:rPr lang="en-US" sz="2800" dirty="0" smtClean="0">
                <a:ln w="18415" cmpd="sng">
                  <a:solidFill>
                    <a:srgbClr val="FFFFFF"/>
                  </a:solidFill>
                  <a:prstDash val="solid"/>
                </a:ln>
                <a:solidFill>
                  <a:srgbClr val="FFFFFF"/>
                </a:solidFill>
                <a:latin typeface="Arial" pitchFamily="34" charset="0"/>
                <a:cs typeface="Arial" pitchFamily="34" charset="0"/>
              </a:rPr>
            </a:br>
            <a:r>
              <a:rPr lang="en-US" sz="2800" u="sng" dirty="0" smtClean="0">
                <a:ln w="18415" cmpd="sng">
                  <a:solidFill>
                    <a:srgbClr val="FFFFFF"/>
                  </a:solidFill>
                  <a:prstDash val="solid"/>
                </a:ln>
                <a:solidFill>
                  <a:srgbClr val="FFFFFF"/>
                </a:solidFill>
                <a:latin typeface="Arial" pitchFamily="34" charset="0"/>
                <a:cs typeface="Arial" pitchFamily="34" charset="0"/>
              </a:rPr>
              <a:t>poor preparation </a:t>
            </a:r>
            <a:r>
              <a:rPr lang="en-US" sz="2800" dirty="0" smtClean="0">
                <a:ln w="18415" cmpd="sng">
                  <a:solidFill>
                    <a:srgbClr val="FFFFFF"/>
                  </a:solidFill>
                  <a:prstDash val="solid"/>
                </a:ln>
                <a:solidFill>
                  <a:srgbClr val="FFFFFF"/>
                </a:solidFill>
                <a:latin typeface="Arial" pitchFamily="34" charset="0"/>
                <a:cs typeface="Arial" pitchFamily="34" charset="0"/>
              </a:rPr>
              <a:t>and </a:t>
            </a:r>
            <a:r>
              <a:rPr lang="en-US" sz="2800" u="sng" dirty="0" smtClean="0">
                <a:ln w="18415" cmpd="sng">
                  <a:solidFill>
                    <a:srgbClr val="FFFFFF"/>
                  </a:solidFill>
                  <a:prstDash val="solid"/>
                </a:ln>
                <a:solidFill>
                  <a:srgbClr val="FFFFFF"/>
                </a:solidFill>
                <a:latin typeface="Arial" pitchFamily="34" charset="0"/>
                <a:cs typeface="Arial" pitchFamily="34" charset="0"/>
              </a:rPr>
              <a:t>poor study habits</a:t>
            </a:r>
            <a:r>
              <a:rPr lang="en-US" sz="2800" dirty="0" smtClean="0">
                <a:ln w="18415" cmpd="sng">
                  <a:solidFill>
                    <a:srgbClr val="FFFFFF"/>
                  </a:solidFill>
                  <a:prstDash val="solid"/>
                </a:ln>
                <a:solidFill>
                  <a:srgbClr val="FFFFFF"/>
                </a:solidFill>
                <a:latin typeface="Arial" pitchFamily="34" charset="0"/>
                <a:cs typeface="Arial" pitchFamily="34" charset="0"/>
              </a:rPr>
              <a:t>!)</a:t>
            </a:r>
            <a:r>
              <a:rPr lang="en-US" sz="2400" dirty="0" smtClean="0"/>
              <a:t/>
            </a:r>
            <a:br>
              <a:rPr lang="en-US" sz="2400" dirty="0" smtClean="0"/>
            </a:br>
            <a:endParaRPr lang="en-US" sz="2400" dirty="0"/>
          </a:p>
        </p:txBody>
      </p:sp>
      <p:sp>
        <p:nvSpPr>
          <p:cNvPr id="3" name="TextBox 2"/>
          <p:cNvSpPr txBox="1"/>
          <p:nvPr/>
        </p:nvSpPr>
        <p:spPr>
          <a:xfrm>
            <a:off x="0" y="0"/>
            <a:ext cx="914400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8000" dirty="0" smtClean="0">
                <a:ln>
                  <a:solidFill>
                    <a:srgbClr val="FFFF00"/>
                  </a:solidFill>
                </a:ln>
                <a:solidFill>
                  <a:srgbClr val="FFFF00"/>
                </a:solidFill>
              </a:rPr>
              <a:t>警告</a:t>
            </a:r>
            <a:r>
              <a:rPr lang="en-US" sz="8000" dirty="0" smtClean="0">
                <a:ln>
                  <a:solidFill>
                    <a:srgbClr val="FFFF00"/>
                  </a:solidFill>
                </a:ln>
                <a:solidFill>
                  <a:srgbClr val="FFFF00"/>
                </a:solidFill>
              </a:rPr>
              <a:t> </a:t>
            </a:r>
            <a:r>
              <a:rPr lang="en-US" sz="2800" dirty="0" smtClean="0">
                <a:ln>
                  <a:solidFill>
                    <a:srgbClr val="FFFF00"/>
                  </a:solidFill>
                </a:ln>
                <a:solidFill>
                  <a:srgbClr val="FFFF00"/>
                </a:solidFill>
              </a:rPr>
              <a:t>(WARNING!)</a:t>
            </a:r>
            <a:endParaRPr lang="en-US" sz="2800" dirty="0">
              <a:ln>
                <a:solidFill>
                  <a:srgbClr val="FFFF00"/>
                </a:solidFill>
              </a:ln>
              <a:solidFill>
                <a:srgbClr val="FFFF00"/>
              </a:solidFill>
            </a:endParaRPr>
          </a:p>
        </p:txBody>
      </p:sp>
      <p:sp>
        <p:nvSpPr>
          <p:cNvPr id="9" name="Isosceles Triangle 8"/>
          <p:cNvSpPr/>
          <p:nvPr/>
        </p:nvSpPr>
        <p:spPr>
          <a:xfrm>
            <a:off x="6934200" y="304800"/>
            <a:ext cx="1828800" cy="1295400"/>
          </a:xfrm>
          <a:prstGeom prst="triangle">
            <a:avLst>
              <a:gd name="adj" fmla="val 50000"/>
            </a:avLst>
          </a:prstGeom>
          <a:solidFill>
            <a:srgbClr val="FFFF00"/>
          </a:solidFill>
          <a:ln w="762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2" name="Isosceles Triangle 11"/>
          <p:cNvSpPr/>
          <p:nvPr/>
        </p:nvSpPr>
        <p:spPr>
          <a:xfrm>
            <a:off x="304800" y="228600"/>
            <a:ext cx="1828800" cy="1295400"/>
          </a:xfrm>
          <a:prstGeom prst="triangle">
            <a:avLst>
              <a:gd name="adj" fmla="val 50000"/>
            </a:avLst>
          </a:prstGeom>
          <a:solidFill>
            <a:srgbClr val="FFFF00"/>
          </a:solidFill>
          <a:ln w="762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Rectangle 6"/>
          <p:cNvSpPr/>
          <p:nvPr/>
        </p:nvSpPr>
        <p:spPr>
          <a:xfrm>
            <a:off x="914400" y="457200"/>
            <a:ext cx="441146"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7696200" y="533400"/>
            <a:ext cx="364946"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152400"/>
            <a:ext cx="8686800" cy="662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zh-CN" altLang="en-US" sz="3600" dirty="0" smtClean="0">
                <a:ln>
                  <a:solidFill>
                    <a:srgbClr val="C00000"/>
                  </a:solidFill>
                </a:ln>
                <a:solidFill>
                  <a:srgbClr val="C00000"/>
                </a:solidFill>
              </a:rPr>
              <a:t>“福音是对着所有人的耳朵传讲的，但是只对某些人有功效。福音的大能既不在于讲员的雄辩口才，否则凭着人的能力就能使人归信了，也不在于讲员的学问知识，否则就包含了人的智慧。我们尽可以讲得口干舌燥，唾沫横飞，甚至气喘吁吁，若其中没有来自上帝神秘的能力，也是无济于事，不会有一人得救</a:t>
            </a:r>
            <a:r>
              <a:rPr lang="en-US" altLang="zh-CN" sz="3600" dirty="0" smtClean="0">
                <a:ln>
                  <a:solidFill>
                    <a:srgbClr val="C00000"/>
                  </a:solidFill>
                </a:ln>
                <a:solidFill>
                  <a:srgbClr val="C00000"/>
                </a:solidFill>
              </a:rPr>
              <a:t>——</a:t>
            </a:r>
            <a:r>
              <a:rPr lang="zh-CN" altLang="en-US" sz="3600" dirty="0" smtClean="0">
                <a:ln>
                  <a:solidFill>
                    <a:srgbClr val="C00000"/>
                  </a:solidFill>
                </a:ln>
                <a:solidFill>
                  <a:srgbClr val="C00000"/>
                </a:solidFill>
              </a:rPr>
              <a:t>只有圣灵才能改变人的意志。弟兄啊！除非我们讲的道伴随着圣灵的大能，否则，我们对着人讲还不如对着一面石墙讲呢。因为只有圣灵才有能力转变灵魂。”</a:t>
            </a:r>
            <a:r>
              <a:rPr lang="en-US" altLang="zh-CN" sz="3600" dirty="0" smtClean="0">
                <a:ln>
                  <a:solidFill>
                    <a:srgbClr val="C00000"/>
                  </a:solidFill>
                </a:ln>
                <a:solidFill>
                  <a:srgbClr val="C00000"/>
                </a:solidFill>
              </a:rPr>
              <a:t>——</a:t>
            </a:r>
            <a:r>
              <a:rPr lang="zh-CN" altLang="en-US" sz="3600" dirty="0" smtClean="0">
                <a:ln>
                  <a:solidFill>
                    <a:srgbClr val="C00000"/>
                  </a:solidFill>
                </a:ln>
                <a:solidFill>
                  <a:srgbClr val="C00000"/>
                </a:solidFill>
              </a:rPr>
              <a:t>查尔斯</a:t>
            </a:r>
            <a:r>
              <a:rPr lang="en-US" altLang="zh-CN" sz="3600" dirty="0" smtClean="0">
                <a:ln>
                  <a:solidFill>
                    <a:srgbClr val="C00000"/>
                  </a:solidFill>
                </a:ln>
                <a:solidFill>
                  <a:srgbClr val="C00000"/>
                </a:solidFill>
              </a:rPr>
              <a:t>·</a:t>
            </a:r>
            <a:r>
              <a:rPr lang="zh-CN" altLang="en-US" sz="3600" dirty="0" smtClean="0">
                <a:ln>
                  <a:solidFill>
                    <a:srgbClr val="C00000"/>
                  </a:solidFill>
                </a:ln>
                <a:solidFill>
                  <a:srgbClr val="C00000"/>
                </a:solidFill>
              </a:rPr>
              <a:t>司布真</a:t>
            </a:r>
            <a:endParaRPr lang="en-US" sz="3600" dirty="0">
              <a:ln>
                <a:solidFill>
                  <a:srgbClr val="C00000"/>
                </a:solidFill>
              </a:ln>
              <a:solidFill>
                <a:srgbClr val="C0000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228600" y="366623"/>
            <a:ext cx="8763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971550" algn="l"/>
                <a:tab pos="1085850" algn="l"/>
                <a:tab pos="1200150" algn="l"/>
                <a:tab pos="1314450" algn="l"/>
                <a:tab pos="1657350" algn="l"/>
              </a:tabLst>
            </a:pPr>
            <a:r>
              <a:rPr kumimoji="0" lang="en-US" sz="2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gospel is preached in the ears of all men; it only comes with power to some. The power that is in the gospel does not lie in the eloquence of the preacher otherwise men would be converters of souls. Nor does it lie in the preacher</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 learning; otherwise it could consists of the wisdom of men. We might preach till our tongues rotted, till we should exhaust our lungs and die, but never a soul would be converted unless there were mysterious power going with it </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Holy Ghost changing the will of man. O Sirs! We might as well preach to stone walls as preach to humanity unless the Holy Ghost be with the word, to give it power to convert the soul.</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tabLst>
                <a:tab pos="971550" algn="l"/>
                <a:tab pos="1085850" algn="l"/>
                <a:tab pos="1200150" algn="l"/>
                <a:tab pos="1314450" algn="l"/>
                <a:tab pos="1657350" algn="l"/>
              </a:tabLst>
            </a:pP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 </a:t>
            </a:r>
            <a:r>
              <a:rPr kumimoji="0" lang="en-US"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Charles Haddon Spurgeon</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文本</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(TEXT)</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圣经</a:t>
                      </a:r>
                      <a:endParaRPr lang="en-US" sz="80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(BIBLE)</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多种</a:t>
                      </a:r>
                      <a:endParaRPr lang="en-US" sz="80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(MISC.)</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762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真实正确</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(TRUE) </a:t>
            </a:r>
            <a:endParaRPr lang="en-US" sz="3200" u="sng" dirty="0">
              <a:ln>
                <a:solidFill>
                  <a:sysClr val="windowText" lastClr="000000"/>
                </a:solidFill>
              </a:ln>
              <a:solidFill>
                <a:schemeClr val="accent6">
                  <a:lumMod val="50000"/>
                </a:schemeClr>
              </a:solidFill>
            </a:endParaRPr>
          </a:p>
          <a:p>
            <a:pPr marL="393700" indent="-282575">
              <a:buFont typeface="Arial" charset="0"/>
              <a:buChar char="•"/>
            </a:pPr>
            <a:r>
              <a:rPr lang="en-US" sz="4800" dirty="0" smtClean="0">
                <a:ln>
                  <a:solidFill>
                    <a:sysClr val="windowText" lastClr="000000"/>
                  </a:solidFill>
                </a:ln>
                <a:solidFill>
                  <a:srgbClr val="FF0000"/>
                </a:solidFill>
              </a:rPr>
              <a:t> </a:t>
            </a:r>
            <a:r>
              <a:rPr lang="en-US"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讲真理时充满</a:t>
            </a:r>
            <a:r>
              <a:rPr lang="zh-CN" altLang="en-US" sz="4000" u="sng" dirty="0" smtClean="0">
                <a:ln>
                  <a:solidFill>
                    <a:sysClr val="windowText" lastClr="000000"/>
                  </a:solidFill>
                </a:ln>
                <a:solidFill>
                  <a:srgbClr val="FF0000"/>
                </a:solidFill>
              </a:rPr>
              <a:t>权柄</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讲个人观点时带着</a:t>
            </a:r>
            <a:r>
              <a:rPr lang="zh-CN" altLang="en-US" sz="4000" u="sng" dirty="0" smtClean="0">
                <a:ln>
                  <a:solidFill>
                    <a:sysClr val="windowText" lastClr="000000"/>
                  </a:solidFill>
                </a:ln>
                <a:solidFill>
                  <a:srgbClr val="FF0000"/>
                </a:solidFill>
              </a:rPr>
              <a:t>谦卑</a:t>
            </a:r>
            <a:r>
              <a:rPr lang="en-US" altLang="zh-CN" sz="4000" dirty="0" smtClean="0">
                <a:ln>
                  <a:solidFill>
                    <a:sysClr val="windowText" lastClr="000000"/>
                  </a:solidFill>
                </a:ln>
                <a:solidFill>
                  <a:srgbClr val="FF0000"/>
                </a:solidFill>
              </a:rPr>
              <a:t>.</a:t>
            </a:r>
            <a:r>
              <a:rPr lang="en-US" sz="4000" dirty="0" smtClean="0">
                <a:ln>
                  <a:solidFill>
                    <a:sysClr val="windowText" lastClr="000000"/>
                  </a:solidFill>
                </a:ln>
                <a:solidFill>
                  <a:srgbClr val="FF0000"/>
                </a:solidFill>
              </a:rPr>
              <a:t>” </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介巴梁</a:t>
            </a:r>
            <a:endParaRPr lang="en-US" sz="4000" dirty="0" smtClean="0">
              <a:ln>
                <a:solidFill>
                  <a:sysClr val="windowText" lastClr="000000"/>
                </a:solidFill>
              </a:ln>
              <a:solidFill>
                <a:srgbClr val="FF0000"/>
              </a:solidFill>
            </a:endParaRPr>
          </a:p>
          <a:p>
            <a:pPr marL="1600200" lvl="2">
              <a:buFont typeface="Arial" charset="0"/>
              <a:buChar char="•"/>
            </a:pPr>
            <a:r>
              <a:rPr lang="en-US" sz="2800" i="1" dirty="0" smtClean="0">
                <a:solidFill>
                  <a:schemeClr val="tx1"/>
                </a:solidFill>
                <a:latin typeface="+mj-lt"/>
              </a:rPr>
              <a:t>“</a:t>
            </a:r>
            <a:r>
              <a:rPr lang="en-US" sz="2800" i="1" dirty="0">
                <a:solidFill>
                  <a:schemeClr val="tx1"/>
                </a:solidFill>
                <a:latin typeface="+mj-lt"/>
              </a:rPr>
              <a:t>Preach truth with authority and opinion with humility.” –Jay </a:t>
            </a:r>
            <a:r>
              <a:rPr lang="en-US" sz="2800" i="1" dirty="0" err="1" smtClean="0">
                <a:solidFill>
                  <a:schemeClr val="tx1"/>
                </a:solidFill>
                <a:latin typeface="+mj-lt"/>
              </a:rPr>
              <a:t>BarLeon</a:t>
            </a:r>
            <a:endParaRPr kumimoji="0" lang="en-US" sz="2800" i="1" u="none" strike="noStrike" normalizeH="0" baseline="0" dirty="0" smtClean="0">
              <a:solidFill>
                <a:schemeClr val="tx1"/>
              </a:solidFill>
              <a:latin typeface="+mj-lt"/>
              <a:ea typeface="Times New Roman" pitchFamily="18" charset="0"/>
              <a:cs typeface="Arial" pitchFamily="34" charset="0"/>
            </a:endParaRPr>
          </a:p>
          <a:p>
            <a:pPr marL="393700" indent="-330200">
              <a:buFont typeface="Arial" charset="0"/>
              <a:buChar char="•"/>
            </a:pPr>
            <a:r>
              <a:rPr lang="zh-CN" altLang="en-US" sz="4000" dirty="0" smtClean="0">
                <a:ln>
                  <a:solidFill>
                    <a:sysClr val="windowText" lastClr="000000"/>
                  </a:solidFill>
                </a:ln>
                <a:solidFill>
                  <a:srgbClr val="FF0000"/>
                </a:solidFill>
              </a:rPr>
              <a:t>区分</a:t>
            </a:r>
            <a:r>
              <a:rPr lang="zh-CN" altLang="en-US" sz="4000" b="1" u="sng" dirty="0" smtClean="0">
                <a:ln>
                  <a:solidFill>
                    <a:sysClr val="windowText" lastClr="000000"/>
                  </a:solidFill>
                </a:ln>
                <a:solidFill>
                  <a:srgbClr val="FF0000"/>
                </a:solidFill>
              </a:rPr>
              <a:t>真理</a:t>
            </a:r>
            <a:r>
              <a:rPr lang="zh-CN" altLang="en-US" sz="4000" dirty="0" smtClean="0">
                <a:ln>
                  <a:solidFill>
                    <a:sysClr val="windowText" lastClr="000000"/>
                  </a:solidFill>
                </a:ln>
                <a:solidFill>
                  <a:srgbClr val="FF0000"/>
                </a:solidFill>
              </a:rPr>
              <a:t>和</a:t>
            </a:r>
            <a:r>
              <a:rPr lang="zh-CN" altLang="en-US" sz="4000" b="1" u="sng" dirty="0" smtClean="0">
                <a:ln>
                  <a:solidFill>
                    <a:sysClr val="windowText" lastClr="000000"/>
                  </a:solidFill>
                </a:ln>
                <a:solidFill>
                  <a:srgbClr val="FF0000"/>
                </a:solidFill>
              </a:rPr>
              <a:t>观点</a:t>
            </a:r>
            <a:r>
              <a:rPr lang="en-US" altLang="zh-CN" sz="4000" dirty="0" smtClean="0">
                <a:ln>
                  <a:solidFill>
                    <a:sysClr val="windowText" lastClr="000000"/>
                  </a:solidFill>
                </a:ln>
                <a:solidFill>
                  <a:srgbClr val="FF0000"/>
                </a:solidFill>
              </a:rPr>
              <a:t>.</a:t>
            </a:r>
            <a:r>
              <a:rPr lang="en-US" sz="4000"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明白</a:t>
            </a:r>
            <a:r>
              <a:rPr lang="zh-CN" altLang="en-US" sz="4000" dirty="0" smtClean="0">
                <a:ln>
                  <a:solidFill>
                    <a:sysClr val="windowText" lastClr="000000"/>
                  </a:solidFill>
                </a:ln>
                <a:solidFill>
                  <a:srgbClr val="FF0000"/>
                </a:solidFill>
              </a:rPr>
              <a:t>两者的差异。</a:t>
            </a:r>
            <a:endParaRPr lang="en-US" sz="4000" dirty="0" smtClean="0">
              <a:ln>
                <a:solidFill>
                  <a:sysClr val="windowText" lastClr="000000"/>
                </a:solidFill>
              </a:ln>
              <a:solidFill>
                <a:srgbClr val="FF0000"/>
              </a:solidFill>
            </a:endParaRPr>
          </a:p>
          <a:p>
            <a:pPr marL="1600200" lvl="2">
              <a:buFont typeface="Arial" charset="0"/>
              <a:buChar char="•"/>
            </a:pPr>
            <a:r>
              <a:rPr lang="en-US" sz="2800" i="1" dirty="0" smtClean="0">
                <a:solidFill>
                  <a:schemeClr val="tx1"/>
                </a:solidFill>
              </a:rPr>
              <a:t>Distinguish </a:t>
            </a:r>
            <a:r>
              <a:rPr lang="en-US" sz="2800" i="1" dirty="0">
                <a:solidFill>
                  <a:schemeClr val="tx1"/>
                </a:solidFill>
              </a:rPr>
              <a:t>between </a:t>
            </a:r>
            <a:r>
              <a:rPr lang="en-US" sz="2800" i="1" u="sng" dirty="0">
                <a:solidFill>
                  <a:schemeClr val="tx1"/>
                </a:solidFill>
              </a:rPr>
              <a:t>truth</a:t>
            </a:r>
            <a:r>
              <a:rPr lang="en-US" sz="2800" i="1" dirty="0">
                <a:solidFill>
                  <a:schemeClr val="tx1"/>
                </a:solidFill>
              </a:rPr>
              <a:t> and </a:t>
            </a:r>
            <a:r>
              <a:rPr lang="en-US" sz="2800" i="1" u="sng" dirty="0">
                <a:solidFill>
                  <a:schemeClr val="tx1"/>
                </a:solidFill>
              </a:rPr>
              <a:t>opinion</a:t>
            </a:r>
            <a:r>
              <a:rPr lang="en-US" sz="2800" i="1" dirty="0">
                <a:solidFill>
                  <a:schemeClr val="tx1"/>
                </a:solidFill>
              </a:rPr>
              <a:t>. </a:t>
            </a:r>
            <a:r>
              <a:rPr lang="en-US" sz="2800" i="1" dirty="0" smtClean="0">
                <a:solidFill>
                  <a:schemeClr val="tx1"/>
                </a:solidFill>
              </a:rPr>
              <a:t>                KNOW </a:t>
            </a:r>
            <a:r>
              <a:rPr lang="en-US" sz="2800" i="1" dirty="0">
                <a:solidFill>
                  <a:schemeClr val="tx1"/>
                </a:solidFill>
              </a:rPr>
              <a:t>the difference</a:t>
            </a:r>
            <a:r>
              <a:rPr lang="en-US" sz="2800" i="1" dirty="0" smtClean="0">
                <a:solidFill>
                  <a:schemeClr val="tx1"/>
                </a:solidFill>
              </a:rPr>
              <a:t>.</a:t>
            </a:r>
          </a:p>
          <a:p>
            <a:pPr marL="393700" indent="-330200">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教父们的教导受</a:t>
            </a:r>
            <a:r>
              <a:rPr lang="zh-CN" altLang="en-US" sz="4000" u="sng" dirty="0" smtClean="0">
                <a:ln>
                  <a:solidFill>
                    <a:sysClr val="windowText" lastClr="000000"/>
                  </a:solidFill>
                </a:ln>
                <a:solidFill>
                  <a:srgbClr val="FF0000"/>
                </a:solidFill>
              </a:rPr>
              <a:t>时代背景的局限</a:t>
            </a:r>
            <a:r>
              <a:rPr lang="zh-CN" altLang="en-US" sz="40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600200" lvl="2">
              <a:buFont typeface="Arial" charset="0"/>
              <a:buChar char="•"/>
            </a:pPr>
            <a:r>
              <a:rPr lang="en-US" sz="2800" i="1" dirty="0" smtClean="0">
                <a:solidFill>
                  <a:schemeClr val="tx1"/>
                </a:solidFill>
              </a:rPr>
              <a:t>Church </a:t>
            </a:r>
            <a:r>
              <a:rPr lang="en-US" sz="2800" i="1" dirty="0">
                <a:solidFill>
                  <a:schemeClr val="tx1"/>
                </a:solidFill>
              </a:rPr>
              <a:t>fathers taught in </a:t>
            </a:r>
            <a:r>
              <a:rPr lang="en-US" sz="2800" i="1" u="sng" dirty="0">
                <a:solidFill>
                  <a:schemeClr val="tx1"/>
                </a:solidFill>
              </a:rPr>
              <a:t>limited </a:t>
            </a:r>
            <a:r>
              <a:rPr lang="en-US" sz="2800" i="1" u="sng" dirty="0" smtClean="0">
                <a:solidFill>
                  <a:schemeClr val="tx1"/>
                </a:solidFill>
              </a:rPr>
              <a:t>contexts</a:t>
            </a:r>
            <a:endParaRPr lang="en-US" sz="2800" i="1" u="sng" dirty="0">
              <a:solidFill>
                <a:schemeClr val="tx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5638800"/>
          </a:xfrm>
          <a:noFill/>
          <a:ln>
            <a:noFill/>
          </a:ln>
        </p:spPr>
        <p:style>
          <a:lnRef idx="0">
            <a:schemeClr val="dk1"/>
          </a:lnRef>
          <a:fillRef idx="3">
            <a:schemeClr val="dk1"/>
          </a:fillRef>
          <a:effectRef idx="3">
            <a:schemeClr val="dk1"/>
          </a:effectRef>
          <a:fontRef idx="minor">
            <a:schemeClr val="lt1"/>
          </a:fontRef>
        </p:style>
        <p:txBody>
          <a:bodyPr>
            <a:noAutofit/>
          </a:bodyPr>
          <a:lstStyle/>
          <a:p>
            <a:pPr algn="l"/>
            <a:r>
              <a:rPr lang="zh-CN" alt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十大</a:t>
            </a:r>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zh-CN" alt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得到错误答案</a:t>
            </a:r>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zh-CN" alt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的原因</a:t>
            </a:r>
            <a:endParaRPr lang="en-US" sz="9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122" name="Picture 2" descr="http://resources.toolwi.com/resource/preview:2/c9572a8b99317eaf992681eb1c07409b.gif"/>
          <p:cNvPicPr>
            <a:picLocks noChangeAspect="1" noChangeArrowheads="1" noCrop="1"/>
          </p:cNvPicPr>
          <p:nvPr/>
        </p:nvPicPr>
        <p:blipFill>
          <a:blip r:embed="rId2" cstate="print"/>
          <a:srcRect/>
          <a:stretch>
            <a:fillRect/>
          </a:stretch>
        </p:blipFill>
        <p:spPr bwMode="auto">
          <a:xfrm>
            <a:off x="6248400" y="457200"/>
            <a:ext cx="2628900" cy="2628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0" y="6172200"/>
            <a:ext cx="9144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Top 10 Reasons We Get Wrong Answers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quently-asked-questions-head-question-mark.jpg"/>
          <p:cNvPicPr>
            <a:picLocks noChangeAspect="1"/>
          </p:cNvPicPr>
          <p:nvPr/>
        </p:nvPicPr>
        <p:blipFill>
          <a:blip r:embed="rId2" cstate="print"/>
          <a:stretch>
            <a:fillRect/>
          </a:stretch>
        </p:blipFill>
        <p:spPr>
          <a:xfrm>
            <a:off x="4191001" y="0"/>
            <a:ext cx="4953000" cy="6234546"/>
          </a:xfrm>
          <a:prstGeom prst="rect">
            <a:avLst/>
          </a:prstGeom>
        </p:spPr>
      </p:pic>
      <p:sp>
        <p:nvSpPr>
          <p:cNvPr id="2" name="Title 1"/>
          <p:cNvSpPr>
            <a:spLocks noGrp="1"/>
          </p:cNvSpPr>
          <p:nvPr>
            <p:ph type="title"/>
          </p:nvPr>
        </p:nvSpPr>
        <p:spPr>
          <a:xfrm>
            <a:off x="304800" y="228600"/>
            <a:ext cx="3886200" cy="5715000"/>
          </a:xfrm>
          <a:prstGeom prst="wedgeRoundRectCallout">
            <a:avLst>
              <a:gd name="adj1" fmla="val 81179"/>
              <a:gd name="adj2" fmla="val -9469"/>
              <a:gd name="adj3" fmla="val 16667"/>
            </a:avLst>
          </a:prstGeom>
        </p:spPr>
        <p:style>
          <a:lnRef idx="2">
            <a:schemeClr val="dk1"/>
          </a:lnRef>
          <a:fillRef idx="1">
            <a:schemeClr val="lt1"/>
          </a:fillRef>
          <a:effectRef idx="0">
            <a:schemeClr val="dk1"/>
          </a:effectRef>
          <a:fontRef idx="minor">
            <a:schemeClr val="dk1"/>
          </a:fontRef>
        </p:style>
        <p:txBody>
          <a:bodyPr>
            <a:normAutofit/>
          </a:bodyPr>
          <a:lstStyle/>
          <a:p>
            <a:r>
              <a:rPr lang="zh-CN" altLang="en-US" sz="4000" b="1" dirty="0" smtClean="0">
                <a:ln>
                  <a:solidFill>
                    <a:sysClr val="windowText" lastClr="000000"/>
                  </a:solidFill>
                </a:ln>
                <a:solidFill>
                  <a:srgbClr val="C00000"/>
                </a:solidFill>
              </a:rPr>
              <a:t>为什么我问的每个圣经问题都会得到多种不同的答案？</a:t>
            </a:r>
            <a:r>
              <a:rPr lang="en-US" altLang="zh-CN" sz="4000" b="1" dirty="0" smtClean="0">
                <a:ln>
                  <a:solidFill>
                    <a:sysClr val="windowText" lastClr="000000"/>
                  </a:solidFill>
                </a:ln>
                <a:solidFill>
                  <a:srgbClr val="C00000"/>
                </a:solidFill>
              </a:rPr>
              <a:t/>
            </a:r>
            <a:br>
              <a:rPr lang="en-US" altLang="zh-CN" sz="4000" b="1" dirty="0" smtClean="0">
                <a:ln>
                  <a:solidFill>
                    <a:sysClr val="windowText" lastClr="000000"/>
                  </a:solidFill>
                </a:ln>
                <a:solidFill>
                  <a:srgbClr val="C00000"/>
                </a:solidFill>
              </a:rPr>
            </a:br>
            <a:r>
              <a:rPr lang="en-US" sz="900" b="1" dirty="0" smtClean="0">
                <a:ln>
                  <a:solidFill>
                    <a:sysClr val="windowText" lastClr="000000"/>
                  </a:solidFill>
                </a:ln>
                <a:solidFill>
                  <a:srgbClr val="C00000"/>
                </a:solidFill>
              </a:rPr>
              <a:t/>
            </a:r>
            <a:br>
              <a:rPr lang="en-US" sz="900" b="1" dirty="0" smtClean="0">
                <a:ln>
                  <a:solidFill>
                    <a:sysClr val="windowText" lastClr="000000"/>
                  </a:solidFill>
                </a:ln>
                <a:solidFill>
                  <a:srgbClr val="C00000"/>
                </a:solidFill>
              </a:rPr>
            </a:br>
            <a:r>
              <a:rPr lang="zh-CN" altLang="en-US" sz="4000" b="1" dirty="0" smtClean="0">
                <a:ln>
                  <a:solidFill>
                    <a:sysClr val="windowText" lastClr="000000"/>
                  </a:solidFill>
                </a:ln>
                <a:solidFill>
                  <a:srgbClr val="C00000"/>
                </a:solidFill>
              </a:rPr>
              <a:t>既然圣经是容易明白的，为什么他们观点不一致呢？</a:t>
            </a:r>
            <a:endParaRPr lang="en-US" sz="4000" b="1" dirty="0">
              <a:ln>
                <a:solidFill>
                  <a:sysClr val="windowText" lastClr="000000"/>
                </a:solidFill>
              </a:ln>
              <a:solidFill>
                <a:srgbClr val="C00000"/>
              </a:solidFill>
            </a:endParaRPr>
          </a:p>
        </p:txBody>
      </p:sp>
      <p:sp>
        <p:nvSpPr>
          <p:cNvPr id="4" name="Rectangle 3"/>
          <p:cNvSpPr/>
          <p:nvPr/>
        </p:nvSpPr>
        <p:spPr>
          <a:xfrm>
            <a:off x="0" y="6172200"/>
            <a:ext cx="9144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chemeClr val="bg1"/>
                </a:solidFill>
              </a:rPr>
              <a:t>Why do I get such a variety of different answers to each Bible question I ask? </a:t>
            </a:r>
            <a:br>
              <a:rPr lang="en-US" dirty="0" smtClean="0">
                <a:solidFill>
                  <a:schemeClr val="bg1"/>
                </a:solidFill>
              </a:rPr>
            </a:br>
            <a:r>
              <a:rPr lang="en-US" dirty="0" smtClean="0">
                <a:solidFill>
                  <a:schemeClr val="bg1"/>
                </a:solidFill>
              </a:rPr>
              <a:t>Why don’t they all agree if the Bible is so easy to understand?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PRIDE</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rgbClr val="FFFF00"/>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810000" cy="2677656"/>
          </a:xfrm>
          <a:prstGeom prst="rect">
            <a:avLst/>
          </a:prstGeom>
          <a:noFill/>
        </p:spPr>
        <p:txBody>
          <a:bodyPr wrap="square" rtlCol="0">
            <a:spAutoFit/>
          </a:bodyPr>
          <a:lstStyle/>
          <a:p>
            <a:pPr algn="ctr"/>
            <a:r>
              <a:rPr lang="zh-CN" altLang="en-US" sz="4000" b="1" dirty="0" smtClean="0">
                <a:latin typeface="Arial" pitchFamily="34" charset="0"/>
                <a:cs typeface="Arial" pitchFamily="34" charset="0"/>
              </a:rPr>
              <a:t>有时候我们甚至不愿意承认我们可能错了。</a:t>
            </a:r>
            <a:endParaRPr lang="en-US" sz="4000" b="1" dirty="0" smtClean="0">
              <a:latin typeface="Arial" pitchFamily="34" charset="0"/>
              <a:cs typeface="Arial" pitchFamily="34" charset="0"/>
            </a:endParaRPr>
          </a:p>
          <a:p>
            <a:pPr algn="ctr"/>
            <a:endParaRPr lang="en-US" sz="1600" dirty="0" smtClean="0">
              <a:effectLst>
                <a:outerShdw blurRad="38100" dist="38100" dir="2700000" algn="tl">
                  <a:srgbClr val="000000">
                    <a:alpha val="43137"/>
                  </a:srgbClr>
                </a:outerShdw>
              </a:effectLst>
              <a:latin typeface="Arial" pitchFamily="34" charset="0"/>
              <a:cs typeface="Arial" pitchFamily="34" charset="0"/>
            </a:endParaRPr>
          </a:p>
          <a:p>
            <a:pPr algn="ctr"/>
            <a:r>
              <a:rPr lang="en-US" sz="1600" dirty="0" smtClean="0">
                <a:effectLst>
                  <a:outerShdw blurRad="38100" dist="38100" dir="2700000" algn="tl">
                    <a:srgbClr val="000000">
                      <a:alpha val="43137"/>
                    </a:srgbClr>
                  </a:outerShdw>
                </a:effectLst>
                <a:latin typeface="Arial" pitchFamily="34" charset="0"/>
                <a:cs typeface="Arial" pitchFamily="34" charset="0"/>
              </a:rPr>
              <a:t>(Sometimes we are unwilling to even consider that </a:t>
            </a:r>
            <a:r>
              <a:rPr lang="en-US" sz="1600" b="1" dirty="0" smtClean="0">
                <a:effectLst>
                  <a:outerShdw blurRad="38100" dist="38100" dir="2700000" algn="tl">
                    <a:srgbClr val="000000">
                      <a:alpha val="43137"/>
                    </a:srgbClr>
                  </a:outerShdw>
                </a:effectLst>
                <a:latin typeface="Arial" pitchFamily="34" charset="0"/>
                <a:cs typeface="Arial" pitchFamily="34" charset="0"/>
              </a:rPr>
              <a:t>WE MIGHT BE WRONG</a:t>
            </a:r>
            <a:r>
              <a:rPr lang="en-US" sz="1600" dirty="0" smtClean="0">
                <a:effectLst>
                  <a:outerShdw blurRad="38100" dist="38100" dir="2700000" algn="tl">
                    <a:srgbClr val="000000">
                      <a:alpha val="43137"/>
                    </a:srgbClr>
                  </a:outerShdw>
                </a:effectLst>
                <a:latin typeface="Arial" pitchFamily="34" charset="0"/>
                <a:cs typeface="Arial" pitchFamily="34" charset="0"/>
              </a:rPr>
              <a:t>.)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1. </a:t>
            </a:r>
            <a:r>
              <a:rPr lang="zh-CN" altLang="en-US" sz="3600" b="1" dirty="0" smtClean="0">
                <a:effectLst>
                  <a:outerShdw blurRad="38100" dist="38100" dir="2700000" algn="tl">
                    <a:srgbClr val="000000">
                      <a:alpha val="43137"/>
                    </a:srgbClr>
                  </a:outerShdw>
                </a:effectLst>
              </a:rPr>
              <a:t>骄傲</a:t>
            </a:r>
            <a:endParaRPr lang="en-US" b="1" dirty="0">
              <a:effectLst>
                <a:outerShdw blurRad="38100" dist="38100" dir="2700000" algn="tl">
                  <a:srgbClr val="000000">
                    <a:alpha val="43137"/>
                  </a:srgbClr>
                </a:outerShdw>
              </a:effectLst>
            </a:endParaRPr>
          </a:p>
        </p:txBody>
      </p:sp>
      <p:pic>
        <p:nvPicPr>
          <p:cNvPr id="1026" name="Picture 2" descr="http://t1.gstatic.com/images?q=tbn:BhP5TE4PHl2uDM:http://i294.photobucket.com/albums/mm96/javabeans122/drama/star/star10-068.jpg&amp;t=1"/>
          <p:cNvPicPr>
            <a:picLocks noChangeAspect="1" noChangeArrowheads="1"/>
          </p:cNvPicPr>
          <p:nvPr/>
        </p:nvPicPr>
        <p:blipFill>
          <a:blip r:embed="rId3" cstate="print"/>
          <a:srcRect/>
          <a:stretch>
            <a:fillRect/>
          </a:stretch>
        </p:blipFill>
        <p:spPr bwMode="auto">
          <a:xfrm>
            <a:off x="5181600" y="4419600"/>
            <a:ext cx="3581514" cy="19621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LAZINESS</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7" name="Rectangle 6"/>
          <p:cNvSpPr/>
          <p:nvPr/>
        </p:nvSpPr>
        <p:spPr>
          <a:xfrm>
            <a:off x="228600" y="1752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810000" cy="3539430"/>
          </a:xfrm>
          <a:prstGeom prst="rect">
            <a:avLst/>
          </a:prstGeom>
          <a:noFill/>
        </p:spPr>
        <p:txBody>
          <a:bodyPr wrap="square" rtlCol="0">
            <a:spAutoFit/>
          </a:bodyPr>
          <a:lstStyle/>
          <a:p>
            <a:pPr algn="ctr"/>
            <a:r>
              <a:rPr lang="zh-CN" altLang="en-US" sz="4000" b="1" dirty="0" smtClean="0"/>
              <a:t> 有时我们不愿深入学习，常采取一种“且信且行”的态度</a:t>
            </a:r>
            <a:r>
              <a:rPr lang="zh-CN" altLang="en-US" sz="3200" b="1" dirty="0" smtClean="0"/>
              <a:t>。</a:t>
            </a:r>
            <a:endParaRPr lang="en-US" sz="3200" b="1" dirty="0" smtClean="0"/>
          </a:p>
          <a:p>
            <a:pPr algn="ctr"/>
            <a:endParaRPr lang="en-US" sz="1600" dirty="0" smtClean="0"/>
          </a:p>
          <a:p>
            <a:pPr algn="ctr"/>
            <a:r>
              <a:rPr lang="en-US" sz="1600" dirty="0" smtClean="0"/>
              <a:t>(Sometimes we are unwilling to devote ourselves to deep study. We adopt a </a:t>
            </a:r>
          </a:p>
          <a:p>
            <a:pPr algn="ctr"/>
            <a:r>
              <a:rPr lang="en-US" sz="1600" dirty="0" smtClean="0"/>
              <a:t> “just believe and move on” attitude</a:t>
            </a:r>
            <a:r>
              <a:rPr lang="en-US" sz="1600" dirty="0" smtClean="0">
                <a:effectLst>
                  <a:outerShdw blurRad="38100" dist="38100" dir="2700000" algn="tl">
                    <a:srgbClr val="000000">
                      <a:alpha val="43137"/>
                    </a:srgbClr>
                  </a:outerShdw>
                </a:effectLst>
                <a:latin typeface="Arial" pitchFamily="34" charset="0"/>
                <a:cs typeface="Arial" pitchFamily="34" charset="0"/>
              </a:rPr>
              <a:t>.)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FFF00"/>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2. </a:t>
            </a:r>
            <a:r>
              <a:rPr lang="zh-CN" altLang="en-US" sz="3600" b="1" dirty="0" smtClean="0">
                <a:effectLst>
                  <a:outerShdw blurRad="38100" dist="38100" dir="2700000" algn="tl">
                    <a:srgbClr val="000000">
                      <a:alpha val="43137"/>
                    </a:srgbClr>
                  </a:outerShdw>
                </a:effectLst>
              </a:rPr>
              <a:t>懒惰</a:t>
            </a:r>
            <a:r>
              <a:rPr lang="en-US" sz="3600" b="1" dirty="0" smtClean="0">
                <a:effectLst>
                  <a:outerShdw blurRad="38100" dist="38100" dir="2700000" algn="tl">
                    <a:srgbClr val="000000">
                      <a:alpha val="43137"/>
                    </a:srgbClr>
                  </a:outerShdw>
                </a:effectLst>
              </a:rPr>
              <a:t> </a:t>
            </a:r>
          </a:p>
        </p:txBody>
      </p:sp>
      <p:pic>
        <p:nvPicPr>
          <p:cNvPr id="24578" name="Picture 2" descr="http://3.bp.blogspot.com/_vgfRyQBuNfs/S2_lJsy7KsI/AAAAAAAAA88/KK37O5ktyOk/s400/bible.JPG"/>
          <p:cNvPicPr>
            <a:picLocks noChangeAspect="1" noChangeArrowheads="1"/>
          </p:cNvPicPr>
          <p:nvPr/>
        </p:nvPicPr>
        <p:blipFill>
          <a:blip r:embed="rId3" cstate="print"/>
          <a:srcRect/>
          <a:stretch>
            <a:fillRect/>
          </a:stretch>
        </p:blipFill>
        <p:spPr bwMode="auto">
          <a:xfrm>
            <a:off x="5562600" y="4419600"/>
            <a:ext cx="2971800" cy="1991106"/>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FALSE LOYALTY</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2923877"/>
          </a:xfrm>
          <a:prstGeom prst="rect">
            <a:avLst/>
          </a:prstGeom>
          <a:noFill/>
        </p:spPr>
        <p:txBody>
          <a:bodyPr wrap="square" rtlCol="0">
            <a:spAutoFit/>
          </a:bodyPr>
          <a:lstStyle/>
          <a:p>
            <a:pPr algn="ctr"/>
            <a:r>
              <a:rPr lang="zh-CN" altLang="en-US" sz="4000" b="1" dirty="0" smtClean="0"/>
              <a:t>有时我们忠于自己的宗派或导师多过忠于神。</a:t>
            </a:r>
            <a:endParaRPr lang="en-US" sz="4000" b="1" dirty="0" smtClean="0"/>
          </a:p>
          <a:p>
            <a:pPr algn="ctr"/>
            <a:endParaRPr lang="en-US" sz="1600" dirty="0" smtClean="0"/>
          </a:p>
          <a:p>
            <a:pPr algn="ctr"/>
            <a:r>
              <a:rPr lang="en-US" sz="1600" dirty="0" smtClean="0"/>
              <a:t>(Sometimes we put our devotion to our denomination or mentors before our devotion to God.)</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3. </a:t>
            </a:r>
            <a:r>
              <a:rPr lang="zh-CN" altLang="en-US" sz="3600" b="1" dirty="0" smtClean="0">
                <a:effectLst>
                  <a:outerShdw blurRad="38100" dist="38100" dir="2700000" algn="tl">
                    <a:srgbClr val="000000">
                      <a:alpha val="43137"/>
                    </a:srgbClr>
                  </a:outerShdw>
                </a:effectLst>
              </a:rPr>
              <a:t>愚忠</a:t>
            </a:r>
            <a:r>
              <a:rPr lang="en-US" sz="3600" b="1" dirty="0" smtClean="0">
                <a:effectLst>
                  <a:outerShdw blurRad="38100" dist="38100" dir="2700000" algn="tl">
                    <a:srgbClr val="000000">
                      <a:alpha val="43137"/>
                    </a:srgbClr>
                  </a:outerShdw>
                </a:effectLst>
              </a:rPr>
              <a:t> </a:t>
            </a:r>
          </a:p>
        </p:txBody>
      </p:sp>
      <p:pic>
        <p:nvPicPr>
          <p:cNvPr id="25602" name="Picture 2" descr="http://www.skorks.com/wp-content/uploads/2009/09/mentor.jpg"/>
          <p:cNvPicPr>
            <a:picLocks noChangeAspect="1" noChangeArrowheads="1"/>
          </p:cNvPicPr>
          <p:nvPr/>
        </p:nvPicPr>
        <p:blipFill>
          <a:blip r:embed="rId3" cstate="print"/>
          <a:srcRect/>
          <a:stretch>
            <a:fillRect/>
          </a:stretch>
        </p:blipFill>
        <p:spPr bwMode="auto">
          <a:xfrm>
            <a:off x="5562600" y="4191000"/>
            <a:ext cx="2971800" cy="2228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EMOTIONALISM</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4154984"/>
          </a:xfrm>
          <a:prstGeom prst="rect">
            <a:avLst/>
          </a:prstGeom>
          <a:noFill/>
        </p:spPr>
        <p:txBody>
          <a:bodyPr wrap="square" rtlCol="0">
            <a:spAutoFit/>
          </a:bodyPr>
          <a:lstStyle/>
          <a:p>
            <a:pPr algn="ctr"/>
            <a:r>
              <a:rPr lang="zh-CN" altLang="en-US" sz="4000" b="1" dirty="0" smtClean="0"/>
              <a:t>有时只接受那些我们感觉良好的答案。不愿接受那些触犯我们世界观的教义。</a:t>
            </a:r>
            <a:endParaRPr lang="en-US" sz="4000" b="1" dirty="0" smtClean="0"/>
          </a:p>
          <a:p>
            <a:pPr algn="ctr"/>
            <a:endParaRPr lang="en-US" sz="1600" dirty="0" smtClean="0"/>
          </a:p>
          <a:p>
            <a:pPr algn="ctr"/>
            <a:r>
              <a:rPr lang="en-US" sz="1600" dirty="0" smtClean="0"/>
              <a:t>(Sometimes we will only accept answers we </a:t>
            </a:r>
            <a:r>
              <a:rPr lang="en-US" sz="1600" b="1" dirty="0" smtClean="0"/>
              <a:t>FEEL</a:t>
            </a:r>
            <a:r>
              <a:rPr lang="en-US" sz="1600" dirty="0" smtClean="0"/>
              <a:t> good about.  We won’t accept doctrines that offend our worldview.)</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FFF00"/>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a:t>
            </a:r>
            <a:r>
              <a:rPr lang="zh-CN" altLang="en-US" sz="3600" b="1" dirty="0" smtClean="0">
                <a:effectLst>
                  <a:outerShdw blurRad="38100" dist="38100" dir="2700000" algn="tl">
                    <a:srgbClr val="000000">
                      <a:alpha val="43137"/>
                    </a:srgbClr>
                  </a:outerShdw>
                </a:effectLst>
              </a:rPr>
              <a:t>情感倾向</a:t>
            </a:r>
            <a:r>
              <a:rPr lang="en-US" sz="3600" b="1" dirty="0" smtClean="0">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3" name="TextBox 22"/>
          <p:cNvSpPr txBox="1"/>
          <p:nvPr/>
        </p:nvSpPr>
        <p:spPr>
          <a:xfrm>
            <a:off x="228600" y="35052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33796" name="Picture 4" descr="http://carlmosstherapy.com/resources/denial.jpg"/>
          <p:cNvPicPr>
            <a:picLocks noChangeAspect="1" noChangeArrowheads="1"/>
          </p:cNvPicPr>
          <p:nvPr/>
        </p:nvPicPr>
        <p:blipFill>
          <a:blip r:embed="rId3" cstate="print"/>
          <a:srcRect/>
          <a:stretch>
            <a:fillRect/>
          </a:stretch>
        </p:blipFill>
        <p:spPr bwMode="auto">
          <a:xfrm>
            <a:off x="5638800" y="4876800"/>
            <a:ext cx="2819400" cy="1564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OPINIONATED</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3293209"/>
          </a:xfrm>
          <a:prstGeom prst="rect">
            <a:avLst/>
          </a:prstGeom>
          <a:noFill/>
        </p:spPr>
        <p:txBody>
          <a:bodyPr wrap="square" rtlCol="0">
            <a:spAutoFit/>
          </a:bodyPr>
          <a:lstStyle/>
          <a:p>
            <a:pPr algn="ctr"/>
            <a:r>
              <a:rPr lang="zh-CN" altLang="en-US" sz="4000" b="1" dirty="0" smtClean="0"/>
              <a:t>对于神自己都沉默的问题，有时我们谈论起来却满带权威。</a:t>
            </a:r>
            <a:endParaRPr lang="en-US" sz="4000" b="1" dirty="0" smtClean="0"/>
          </a:p>
          <a:p>
            <a:pPr algn="ctr"/>
            <a:endParaRPr lang="en-US" sz="1600" dirty="0" smtClean="0">
              <a:effectLst>
                <a:outerShdw blurRad="38100" dist="38100" dir="2700000" algn="tl">
                  <a:srgbClr val="000000">
                    <a:alpha val="43137"/>
                  </a:srgbClr>
                </a:outerShdw>
              </a:effectLst>
            </a:endParaRPr>
          </a:p>
          <a:p>
            <a:pPr algn="ctr"/>
            <a:r>
              <a:rPr lang="en-US" sz="1600" dirty="0" smtClean="0">
                <a:effectLst>
                  <a:outerShdw blurRad="38100" dist="38100" dir="2700000" algn="tl">
                    <a:srgbClr val="000000">
                      <a:alpha val="43137"/>
                    </a:srgbClr>
                  </a:outerShdw>
                </a:effectLst>
              </a:rPr>
              <a:t>(</a:t>
            </a:r>
            <a:r>
              <a:rPr lang="en-US" sz="1600" dirty="0" smtClean="0"/>
              <a:t>Sometimes we speak authoritatively when even God is silent on the subject.)</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5. </a:t>
            </a:r>
            <a:r>
              <a:rPr lang="zh-CN" altLang="en-US" sz="3600" b="1" dirty="0" smtClean="0">
                <a:effectLst>
                  <a:outerShdw blurRad="38100" dist="38100" dir="2700000" algn="tl">
                    <a:srgbClr val="000000">
                      <a:alpha val="43137"/>
                    </a:srgbClr>
                  </a:outerShdw>
                </a:effectLst>
              </a:rPr>
              <a:t>固执己见</a:t>
            </a:r>
            <a:r>
              <a:rPr lang="en-US" sz="3600" b="1" dirty="0" smtClean="0">
                <a:effectLst>
                  <a:outerShdw blurRad="38100" dist="38100" dir="2700000" algn="tl">
                    <a:srgbClr val="000000">
                      <a:alpha val="43137"/>
                    </a:srgbClr>
                  </a:outerShdw>
                </a:effectLst>
              </a:rPr>
              <a:t> </a:t>
            </a:r>
          </a:p>
        </p:txBody>
      </p:sp>
      <p:sp>
        <p:nvSpPr>
          <p:cNvPr id="23" name="TextBox 22"/>
          <p:cNvSpPr txBox="1"/>
          <p:nvPr/>
        </p:nvSpPr>
        <p:spPr>
          <a:xfrm>
            <a:off x="228600" y="35052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35844" name="Picture 4" descr="http://www.undertheiceberg.com/wp-content/uploads/2008/05/zipped-lip.jpg"/>
          <p:cNvPicPr>
            <a:picLocks noChangeAspect="1" noChangeArrowheads="1"/>
          </p:cNvPicPr>
          <p:nvPr/>
        </p:nvPicPr>
        <p:blipFill>
          <a:blip r:embed="rId3" cstate="print"/>
          <a:srcRect/>
          <a:stretch>
            <a:fillRect/>
          </a:stretch>
        </p:blipFill>
        <p:spPr bwMode="auto">
          <a:xfrm>
            <a:off x="5562600" y="4343400"/>
            <a:ext cx="2743200" cy="2044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DECONTEXTUALIZING</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4524315"/>
          </a:xfrm>
          <a:prstGeom prst="rect">
            <a:avLst/>
          </a:prstGeom>
          <a:noFill/>
        </p:spPr>
        <p:txBody>
          <a:bodyPr wrap="square" rtlCol="0">
            <a:spAutoFit/>
          </a:bodyPr>
          <a:lstStyle/>
          <a:p>
            <a:pPr algn="ctr"/>
            <a:r>
              <a:rPr lang="zh-CN" altLang="en-US" sz="4000" b="1" dirty="0" smtClean="0"/>
              <a:t>有时我们从上下文中抽出经文证明自己的观点。我们假设每节经文都适用于我们当下的情况。</a:t>
            </a:r>
            <a:endParaRPr lang="en-US" sz="1600" b="1" dirty="0" smtClean="0"/>
          </a:p>
          <a:p>
            <a:pPr algn="ctr"/>
            <a:r>
              <a:rPr lang="en-US" sz="1600" dirty="0" smtClean="0"/>
              <a:t>(Sometimes we take verses out of context to prove our points. We assume that every verse applies to our given situation.)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6. </a:t>
            </a:r>
            <a:r>
              <a:rPr lang="zh-CN" altLang="en-US" sz="3600" b="1" dirty="0" smtClean="0">
                <a:effectLst>
                  <a:outerShdw blurRad="38100" dist="38100" dir="2700000" algn="tl">
                    <a:srgbClr val="000000">
                      <a:alpha val="43137"/>
                    </a:srgbClr>
                  </a:outerShdw>
                </a:effectLst>
              </a:rPr>
              <a:t>断章取意</a:t>
            </a:r>
            <a:r>
              <a:rPr lang="en-US" sz="3600" b="1" dirty="0" smtClean="0">
                <a:effectLst>
                  <a:outerShdw blurRad="38100" dist="38100" dir="2700000" algn="tl">
                    <a:srgbClr val="000000">
                      <a:alpha val="43137"/>
                    </a:srgbClr>
                  </a:outerShdw>
                </a:effectLst>
              </a:rPr>
              <a:t> </a:t>
            </a:r>
            <a:endParaRPr lang="en-US" sz="3400" b="1" dirty="0" smtClean="0">
              <a:effectLst>
                <a:outerShdw blurRad="38100" dist="38100" dir="2700000" algn="tl">
                  <a:srgbClr val="000000">
                    <a:alpha val="43137"/>
                  </a:srgbClr>
                </a:outerShdw>
              </a:effectLst>
            </a:endParaRP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36866" name="Picture 2" descr="http://2.bp.blogspot.com/_EdN71_RcY2A/Sa8nXybVpWI/AAAAAAAAAks/HPVUrG4q30s/s400/cuttings.jpg"/>
          <p:cNvPicPr>
            <a:picLocks noChangeAspect="1" noChangeArrowheads="1"/>
          </p:cNvPicPr>
          <p:nvPr/>
        </p:nvPicPr>
        <p:blipFill>
          <a:blip r:embed="rId3" cstate="print"/>
          <a:srcRect/>
          <a:stretch>
            <a:fillRect/>
          </a:stretch>
        </p:blipFill>
        <p:spPr bwMode="auto">
          <a:xfrm>
            <a:off x="5943600" y="5105400"/>
            <a:ext cx="1981200" cy="1317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BAD HERMENEUTICS</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810000" cy="4154984"/>
          </a:xfrm>
          <a:prstGeom prst="rect">
            <a:avLst/>
          </a:prstGeom>
          <a:noFill/>
        </p:spPr>
        <p:txBody>
          <a:bodyPr wrap="square" rtlCol="0">
            <a:spAutoFit/>
          </a:bodyPr>
          <a:lstStyle/>
          <a:p>
            <a:pPr algn="ctr"/>
            <a:r>
              <a:rPr lang="zh-CN" altLang="en-US" sz="3600" b="1" dirty="0" smtClean="0"/>
              <a:t>有时我们忽略了基本的圣经学习原则。往往在尚无正确释经的前提下就开始应用这节信息。</a:t>
            </a:r>
            <a:endParaRPr lang="en-US" sz="3600" b="1" dirty="0" smtClean="0"/>
          </a:p>
          <a:p>
            <a:pPr algn="ctr"/>
            <a:r>
              <a:rPr lang="en-US" sz="1600" dirty="0" smtClean="0"/>
              <a:t>(Sometimes we ignore the most basic principles of Bible Study.  We try to apply a passage before we interpret it’s meaning.)</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断章取意</a:t>
            </a:r>
            <a:r>
              <a:rPr lang="en-US" sz="3600" b="1" dirty="0" smtClean="0">
                <a:solidFill>
                  <a:srgbClr val="FFFF00"/>
                </a:solidFill>
                <a:effectLst>
                  <a:outerShdw blurRad="38100" dist="38100" dir="2700000" algn="tl">
                    <a:srgbClr val="000000">
                      <a:alpha val="43137"/>
                    </a:srgbClr>
                  </a:outerShdw>
                </a:effectLst>
              </a:rPr>
              <a:t> </a:t>
            </a:r>
            <a:endParaRPr lang="en-US" sz="34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4724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7. </a:t>
            </a:r>
            <a:r>
              <a:rPr lang="zh-CN" altLang="en-US" sz="3600" b="1" dirty="0" smtClean="0">
                <a:effectLst>
                  <a:outerShdw blurRad="38100" dist="38100" dir="2700000" algn="tl">
                    <a:srgbClr val="000000">
                      <a:alpha val="43137"/>
                    </a:srgbClr>
                  </a:outerShdw>
                </a:effectLst>
              </a:rPr>
              <a:t>不良释经</a:t>
            </a:r>
            <a:r>
              <a:rPr lang="en-US" sz="3600" b="1" dirty="0" smtClean="0">
                <a:effectLst>
                  <a:outerShdw blurRad="38100" dist="38100" dir="2700000" algn="tl">
                    <a:srgbClr val="000000">
                      <a:alpha val="43137"/>
                    </a:srgbClr>
                  </a:outerShdw>
                </a:effectLst>
              </a:rPr>
              <a:t> </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28" name="Picture 4" descr="http://www.what-does-the-bible-say-about.info/wp-content/uploads/2009/12/bible1.jpg"/>
          <p:cNvPicPr>
            <a:picLocks noChangeAspect="1" noChangeArrowheads="1"/>
          </p:cNvPicPr>
          <p:nvPr/>
        </p:nvPicPr>
        <p:blipFill>
          <a:blip r:embed="rId3" cstate="print"/>
          <a:srcRect/>
          <a:stretch>
            <a:fillRect/>
          </a:stretch>
        </p:blipFill>
        <p:spPr bwMode="auto">
          <a:xfrm>
            <a:off x="5867400" y="4800600"/>
            <a:ext cx="2133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例证</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(ILLUSTRATIONS)</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许多</a:t>
                      </a:r>
                      <a:endParaRPr lang="en-US" sz="80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(MANY)</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较少</a:t>
                      </a:r>
                      <a:endParaRPr lang="en-US" sz="80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(FEWER)</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CULTURAL BLINDERS</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3847207"/>
          </a:xfrm>
          <a:prstGeom prst="rect">
            <a:avLst/>
          </a:prstGeom>
          <a:noFill/>
        </p:spPr>
        <p:txBody>
          <a:bodyPr wrap="square" rtlCol="0">
            <a:spAutoFit/>
          </a:bodyPr>
          <a:lstStyle/>
          <a:p>
            <a:pPr algn="ctr"/>
            <a:r>
              <a:rPr lang="zh-CN" altLang="en-US" sz="3600" b="1" dirty="0" smtClean="0"/>
              <a:t>有时我们以自己的文化，语言和情景来解释经文，而不是将之还原到最初的语言和意思。</a:t>
            </a:r>
            <a:endParaRPr lang="en-US" sz="3600" b="1" dirty="0" smtClean="0"/>
          </a:p>
          <a:p>
            <a:pPr algn="ctr"/>
            <a:endParaRPr lang="en-US" sz="1600" dirty="0" smtClean="0"/>
          </a:p>
          <a:p>
            <a:pPr algn="ctr"/>
            <a:r>
              <a:rPr lang="en-US" sz="1600" dirty="0" smtClean="0"/>
              <a:t>(Sometimes we interpret Scripture in light of our culture, language and situation instead of the original meaning and language.)</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断章取意</a:t>
            </a:r>
            <a:r>
              <a:rPr lang="en-US" sz="3600" b="1" dirty="0" smtClean="0">
                <a:solidFill>
                  <a:srgbClr val="FFFF00"/>
                </a:solidFill>
                <a:effectLst>
                  <a:outerShdw blurRad="38100" dist="38100" dir="2700000" algn="tl">
                    <a:srgbClr val="000000">
                      <a:alpha val="43137"/>
                    </a:srgbClr>
                  </a:outerShdw>
                </a:effectLst>
              </a:rPr>
              <a:t> </a:t>
            </a:r>
            <a:endParaRPr lang="en-US" sz="34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不良释经</a:t>
            </a:r>
            <a:r>
              <a:rPr lang="en-US" sz="3600" b="1" dirty="0" smtClean="0">
                <a:solidFill>
                  <a:srgbClr val="FFFF00"/>
                </a:solidFill>
                <a:effectLst>
                  <a:outerShdw blurRad="38100" dist="38100" dir="2700000" algn="tl">
                    <a:srgbClr val="000000">
                      <a:alpha val="43137"/>
                    </a:srgbClr>
                  </a:outerShdw>
                </a:effectLst>
              </a:rPr>
              <a:t> </a:t>
            </a:r>
          </a:p>
        </p:txBody>
      </p:sp>
      <p:sp>
        <p:nvSpPr>
          <p:cNvPr id="25" name="TextBox 24"/>
          <p:cNvSpPr txBox="1"/>
          <p:nvPr/>
        </p:nvSpPr>
        <p:spPr>
          <a:xfrm>
            <a:off x="228600" y="4724400"/>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8. </a:t>
            </a:r>
            <a:r>
              <a:rPr lang="zh-CN" altLang="en-US" sz="3600" b="1" dirty="0" smtClean="0">
                <a:effectLst>
                  <a:outerShdw blurRad="38100" dist="38100" dir="2700000" algn="tl">
                    <a:srgbClr val="000000">
                      <a:alpha val="43137"/>
                    </a:srgbClr>
                  </a:outerShdw>
                </a:effectLst>
              </a:rPr>
              <a:t>文化盲区</a:t>
            </a:r>
            <a:r>
              <a:rPr lang="en-US" sz="3600" b="1" dirty="0" smtClean="0">
                <a:effectLst>
                  <a:outerShdw blurRad="38100" dist="38100" dir="2700000" algn="tl">
                    <a:srgbClr val="000000">
                      <a:alpha val="43137"/>
                    </a:srgbClr>
                  </a:outerShdw>
                </a:effectLst>
              </a:rPr>
              <a:t> </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38914" name="Picture 2" descr="http://sarahpalintruthsquad.files.wordpress.com/2008/09/bible-american-flag.jpg"/>
          <p:cNvPicPr>
            <a:picLocks noChangeAspect="1" noChangeArrowheads="1"/>
          </p:cNvPicPr>
          <p:nvPr/>
        </p:nvPicPr>
        <p:blipFill>
          <a:blip r:embed="rId3" cstate="print"/>
          <a:srcRect/>
          <a:stretch>
            <a:fillRect/>
          </a:stretch>
        </p:blipFill>
        <p:spPr bwMode="auto">
          <a:xfrm>
            <a:off x="5638800" y="4572000"/>
            <a:ext cx="2819400" cy="1870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FEAR and DOUBT</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886200" cy="4401205"/>
          </a:xfrm>
          <a:prstGeom prst="rect">
            <a:avLst/>
          </a:prstGeom>
          <a:noFill/>
        </p:spPr>
        <p:txBody>
          <a:bodyPr wrap="square" rtlCol="0">
            <a:spAutoFit/>
          </a:bodyPr>
          <a:lstStyle/>
          <a:p>
            <a:pPr algn="ctr"/>
            <a:r>
              <a:rPr lang="zh-CN" altLang="en-US" sz="4000" b="1" dirty="0" smtClean="0"/>
              <a:t>有时我们认为表面上的矛盾就是真矛盾。害怕科学上的新发现，不愿接受它们。</a:t>
            </a:r>
            <a:endParaRPr lang="en-US" sz="4000" b="1" dirty="0" smtClean="0"/>
          </a:p>
          <a:p>
            <a:pPr algn="ctr"/>
            <a:endParaRPr lang="en-US" sz="1600" dirty="0" smtClean="0"/>
          </a:p>
          <a:p>
            <a:pPr algn="ctr"/>
            <a:r>
              <a:rPr lang="en-US" sz="1600" dirty="0" smtClean="0"/>
              <a:t>(Sometimes we assume that apparent contradictions are real contradictions. </a:t>
            </a:r>
          </a:p>
          <a:p>
            <a:pPr algn="ctr"/>
            <a:r>
              <a:rPr lang="en-US" sz="1600" dirty="0" smtClean="0"/>
              <a:t>We fear scientific breakthroughs rather</a:t>
            </a:r>
          </a:p>
          <a:p>
            <a:pPr algn="ctr"/>
            <a:r>
              <a:rPr lang="en-US" sz="1600" dirty="0" smtClean="0"/>
              <a:t> than embrace them.)</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断章取意</a:t>
            </a:r>
            <a:r>
              <a:rPr lang="en-US" sz="3600" b="1" dirty="0" smtClean="0">
                <a:solidFill>
                  <a:srgbClr val="FFFF00"/>
                </a:solidFill>
                <a:effectLst>
                  <a:outerShdw blurRad="38100" dist="38100" dir="2700000" algn="tl">
                    <a:srgbClr val="000000">
                      <a:alpha val="43137"/>
                    </a:srgbClr>
                  </a:outerShdw>
                </a:effectLst>
              </a:rPr>
              <a:t> </a:t>
            </a:r>
            <a:endParaRPr lang="en-US" sz="34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不良释经</a:t>
            </a:r>
            <a:r>
              <a:rPr lang="en-US" sz="3600" b="1" dirty="0" smtClean="0">
                <a:solidFill>
                  <a:srgbClr val="FFFF00"/>
                </a:solidFill>
                <a:effectLst>
                  <a:outerShdw blurRad="38100" dist="38100" dir="2700000" algn="tl">
                    <a:srgbClr val="000000">
                      <a:alpha val="43137"/>
                    </a:srgbClr>
                  </a:outerShdw>
                </a:effectLst>
              </a:rPr>
              <a:t> </a:t>
            </a:r>
          </a:p>
        </p:txBody>
      </p:sp>
      <p:sp>
        <p:nvSpPr>
          <p:cNvPr id="25" name="TextBox 24"/>
          <p:cNvSpPr txBox="1"/>
          <p:nvPr/>
        </p:nvSpPr>
        <p:spPr>
          <a:xfrm>
            <a:off x="228600" y="4724400"/>
            <a:ext cx="5181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8. </a:t>
            </a:r>
            <a:r>
              <a:rPr lang="zh-CN" altLang="en-US" sz="3600" b="1" dirty="0" smtClean="0">
                <a:solidFill>
                  <a:srgbClr val="FFFF00"/>
                </a:solidFill>
                <a:effectLst>
                  <a:outerShdw blurRad="38100" dist="38100" dir="2700000" algn="tl">
                    <a:srgbClr val="000000">
                      <a:alpha val="43137"/>
                    </a:srgbClr>
                  </a:outerShdw>
                </a:effectLst>
              </a:rPr>
              <a:t>文化盲区</a:t>
            </a:r>
            <a:r>
              <a:rPr lang="en-US" sz="3600" b="1" dirty="0" smtClean="0">
                <a:solidFill>
                  <a:srgbClr val="FFFF00"/>
                </a:solidFill>
                <a:effectLst>
                  <a:outerShdw blurRad="38100" dist="38100" dir="2700000" algn="tl">
                    <a:srgbClr val="000000">
                      <a:alpha val="43137"/>
                    </a:srgbClr>
                  </a:outerShdw>
                </a:effectLst>
              </a:rPr>
              <a:t> </a:t>
            </a:r>
          </a:p>
        </p:txBody>
      </p:sp>
      <p:sp>
        <p:nvSpPr>
          <p:cNvPr id="26" name="TextBox 25"/>
          <p:cNvSpPr txBox="1"/>
          <p:nvPr/>
        </p:nvSpPr>
        <p:spPr>
          <a:xfrm>
            <a:off x="228600" y="5334000"/>
            <a:ext cx="4876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9. </a:t>
            </a:r>
            <a:r>
              <a:rPr lang="zh-CN" altLang="en-US" sz="3600" b="1" dirty="0" smtClean="0">
                <a:effectLst>
                  <a:outerShdw blurRad="38100" dist="38100" dir="2700000" algn="tl">
                    <a:srgbClr val="000000">
                      <a:alpha val="43137"/>
                    </a:srgbClr>
                  </a:outerShdw>
                </a:effectLst>
              </a:rPr>
              <a:t>畏惧和怀疑</a:t>
            </a:r>
            <a:endParaRPr lang="en-US" sz="3600" b="1" dirty="0" smtClean="0">
              <a:effectLst>
                <a:outerShdw blurRad="38100" dist="38100" dir="2700000" algn="tl">
                  <a:srgbClr val="000000">
                    <a:alpha val="43137"/>
                  </a:srgbClr>
                </a:outerShdw>
              </a:effectLst>
            </a:endParaRP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pic>
        <p:nvPicPr>
          <p:cNvPr id="39938" name="Picture 2" descr="http://science.discovery.com/top-ten/2009/science-mistakes/images/6-bible-science.jpg"/>
          <p:cNvPicPr>
            <a:picLocks noChangeAspect="1" noChangeArrowheads="1"/>
          </p:cNvPicPr>
          <p:nvPr/>
        </p:nvPicPr>
        <p:blipFill>
          <a:blip r:embed="rId3" cstate="print"/>
          <a:srcRect/>
          <a:stretch>
            <a:fillRect/>
          </a:stretch>
        </p:blipFill>
        <p:spPr bwMode="auto">
          <a:xfrm>
            <a:off x="6658764" y="5029200"/>
            <a:ext cx="2294735" cy="145191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effectLst>
                  <a:outerShdw blurRad="38100" dist="38100" dir="2700000" algn="tl">
                    <a:srgbClr val="000000">
                      <a:alpha val="43137"/>
                    </a:srgbClr>
                  </a:outerShdw>
                </a:effectLst>
              </a:rPr>
              <a:t>LIMITED GROWTH</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TextBox 15"/>
          <p:cNvSpPr txBox="1"/>
          <p:nvPr/>
        </p:nvSpPr>
        <p:spPr>
          <a:xfrm>
            <a:off x="5105400" y="609600"/>
            <a:ext cx="3810000" cy="2677656"/>
          </a:xfrm>
          <a:prstGeom prst="rect">
            <a:avLst/>
          </a:prstGeom>
          <a:noFill/>
        </p:spPr>
        <p:txBody>
          <a:bodyPr wrap="square" rtlCol="0">
            <a:spAutoFit/>
          </a:bodyPr>
          <a:lstStyle/>
          <a:p>
            <a:pPr algn="r"/>
            <a:r>
              <a:rPr lang="zh-CN" altLang="en-US" sz="4000" b="1" dirty="0" smtClean="0"/>
              <a:t>有时我们想明白的教义超过了我们目前的成熟度</a:t>
            </a:r>
            <a:r>
              <a:rPr lang="zh-CN" altLang="en-US" sz="4000" b="1" dirty="0" smtClean="0">
                <a:effectLst>
                  <a:outerShdw blurRad="38100" dist="38100" dir="2700000" algn="tl">
                    <a:srgbClr val="000000">
                      <a:alpha val="43137"/>
                    </a:srgbClr>
                  </a:outerShdw>
                </a:effectLst>
              </a:rPr>
              <a:t>。</a:t>
            </a:r>
            <a:endParaRPr lang="en-US" altLang="zh-CN" sz="4000" b="1" dirty="0" smtClean="0">
              <a:effectLst>
                <a:outerShdw blurRad="38100" dist="38100" dir="2700000" algn="tl">
                  <a:srgbClr val="000000">
                    <a:alpha val="43137"/>
                  </a:srgbClr>
                </a:outerShdw>
              </a:effectLst>
            </a:endParaRPr>
          </a:p>
          <a:p>
            <a:pPr algn="ctr"/>
            <a:endParaRPr lang="en-US" sz="1600" dirty="0" smtClean="0"/>
          </a:p>
          <a:p>
            <a:pPr algn="ctr"/>
            <a:r>
              <a:rPr lang="en-US" sz="1600" dirty="0" smtClean="0"/>
              <a:t>(Sometimes we want to understand doctrines beyond our maturity level.)</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1F53D"/>
                </a:solidFill>
                <a:effectLst>
                  <a:outerShdw blurRad="38100" dist="38100" dir="2700000" algn="tl">
                    <a:srgbClr val="000000">
                      <a:alpha val="43137"/>
                    </a:srgbClr>
                  </a:outerShdw>
                </a:effectLst>
              </a:rPr>
              <a:t>1</a:t>
            </a:r>
            <a:r>
              <a:rPr lang="en-US" sz="3600"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断章取意</a:t>
            </a:r>
            <a:r>
              <a:rPr lang="en-US" sz="3600" b="1" dirty="0" smtClean="0">
                <a:solidFill>
                  <a:srgbClr val="FFFF00"/>
                </a:solidFill>
                <a:effectLst>
                  <a:outerShdw blurRad="38100" dist="38100" dir="2700000" algn="tl">
                    <a:srgbClr val="000000">
                      <a:alpha val="43137"/>
                    </a:srgbClr>
                  </a:outerShdw>
                </a:effectLst>
              </a:rPr>
              <a:t> </a:t>
            </a:r>
            <a:endParaRPr lang="en-US" sz="34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不良释经</a:t>
            </a:r>
            <a:r>
              <a:rPr lang="en-US" sz="3600" b="1" dirty="0" smtClean="0">
                <a:solidFill>
                  <a:srgbClr val="FFFF00"/>
                </a:solidFill>
                <a:effectLst>
                  <a:outerShdw blurRad="38100" dist="38100" dir="2700000" algn="tl">
                    <a:srgbClr val="000000">
                      <a:alpha val="43137"/>
                    </a:srgbClr>
                  </a:outerShdw>
                </a:effectLst>
              </a:rPr>
              <a:t> </a:t>
            </a:r>
          </a:p>
        </p:txBody>
      </p:sp>
      <p:sp>
        <p:nvSpPr>
          <p:cNvPr id="25" name="TextBox 24"/>
          <p:cNvSpPr txBox="1"/>
          <p:nvPr/>
        </p:nvSpPr>
        <p:spPr>
          <a:xfrm>
            <a:off x="228600" y="4724400"/>
            <a:ext cx="5181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8. </a:t>
            </a:r>
            <a:r>
              <a:rPr lang="zh-CN" altLang="en-US" sz="3600" b="1" dirty="0" smtClean="0">
                <a:solidFill>
                  <a:srgbClr val="FFFF00"/>
                </a:solidFill>
                <a:effectLst>
                  <a:outerShdw blurRad="38100" dist="38100" dir="2700000" algn="tl">
                    <a:srgbClr val="000000">
                      <a:alpha val="43137"/>
                    </a:srgbClr>
                  </a:outerShdw>
                </a:effectLst>
              </a:rPr>
              <a:t>文化盲区</a:t>
            </a:r>
            <a:r>
              <a:rPr lang="en-US" sz="3600" b="1" dirty="0" smtClean="0">
                <a:solidFill>
                  <a:srgbClr val="FFFF00"/>
                </a:solidFill>
                <a:effectLst>
                  <a:outerShdw blurRad="38100" dist="38100" dir="2700000" algn="tl">
                    <a:srgbClr val="000000">
                      <a:alpha val="43137"/>
                    </a:srgbClr>
                  </a:outerShdw>
                </a:effectLst>
              </a:rPr>
              <a:t> </a:t>
            </a:r>
          </a:p>
        </p:txBody>
      </p:sp>
      <p:sp>
        <p:nvSpPr>
          <p:cNvPr id="26" name="TextBox 25"/>
          <p:cNvSpPr txBox="1"/>
          <p:nvPr/>
        </p:nvSpPr>
        <p:spPr>
          <a:xfrm>
            <a:off x="228600" y="5334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9. </a:t>
            </a:r>
            <a:r>
              <a:rPr lang="zh-CN" altLang="en-US" sz="3600" b="1" dirty="0" smtClean="0">
                <a:solidFill>
                  <a:srgbClr val="FFFF00"/>
                </a:solidFill>
                <a:effectLst>
                  <a:outerShdw blurRad="38100" dist="38100" dir="2700000" algn="tl">
                    <a:srgbClr val="000000">
                      <a:alpha val="43137"/>
                    </a:srgbClr>
                  </a:outerShdw>
                </a:effectLst>
              </a:rPr>
              <a:t>畏惧和怀疑</a:t>
            </a:r>
            <a:endParaRPr lang="en-US" sz="3600" b="1" dirty="0" smtClean="0">
              <a:solidFill>
                <a:srgbClr val="FFFF00"/>
              </a:solidFill>
              <a:effectLst>
                <a:outerShdw blurRad="38100" dist="38100" dir="2700000" algn="tl">
                  <a:srgbClr val="000000">
                    <a:alpha val="43137"/>
                  </a:srgbClr>
                </a:outerShdw>
              </a:effectLst>
            </a:endParaRPr>
          </a:p>
        </p:txBody>
      </p:sp>
      <p:sp>
        <p:nvSpPr>
          <p:cNvPr id="27" name="TextBox 26"/>
          <p:cNvSpPr txBox="1"/>
          <p:nvPr/>
        </p:nvSpPr>
        <p:spPr>
          <a:xfrm>
            <a:off x="228600" y="5943600"/>
            <a:ext cx="4953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10</a:t>
            </a:r>
            <a:r>
              <a:rPr lang="en-US" sz="3400" b="1" dirty="0" smtClean="0">
                <a:effectLst>
                  <a:outerShdw blurRad="38100" dist="38100" dir="2700000" algn="tl">
                    <a:srgbClr val="000000">
                      <a:alpha val="43137"/>
                    </a:srgbClr>
                  </a:outerShdw>
                </a:effectLst>
              </a:rPr>
              <a:t>. </a:t>
            </a:r>
            <a:r>
              <a:rPr lang="zh-CN" altLang="en-US" sz="3400" b="1" dirty="0" smtClean="0">
                <a:effectLst>
                  <a:outerShdw blurRad="38100" dist="38100" dir="2700000" algn="tl">
                    <a:srgbClr val="000000">
                      <a:alpha val="43137"/>
                    </a:srgbClr>
                  </a:outerShdw>
                </a:effectLst>
              </a:rPr>
              <a:t>成长局限</a:t>
            </a:r>
            <a:endParaRPr lang="en-US" sz="3400" b="1" dirty="0" smtClean="0">
              <a:effectLst>
                <a:outerShdw blurRad="38100" dist="38100" dir="2700000" algn="tl">
                  <a:srgbClr val="000000">
                    <a:alpha val="43137"/>
                  </a:srgbClr>
                </a:outerShdw>
              </a:effectLst>
            </a:endParaRPr>
          </a:p>
        </p:txBody>
      </p:sp>
      <p:pic>
        <p:nvPicPr>
          <p:cNvPr id="40962" name="Picture 2" descr="http://www.rumc.com/files/CommonShared/images/children/baby-with-book-low-res.jpg"/>
          <p:cNvPicPr>
            <a:picLocks noChangeAspect="1" noChangeArrowheads="1"/>
          </p:cNvPicPr>
          <p:nvPr/>
        </p:nvPicPr>
        <p:blipFill>
          <a:blip r:embed="rId3" cstate="print"/>
          <a:srcRect/>
          <a:stretch>
            <a:fillRect/>
          </a:stretch>
        </p:blipFill>
        <p:spPr bwMode="auto">
          <a:xfrm>
            <a:off x="5410200" y="3886200"/>
            <a:ext cx="3048000" cy="2526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0">
            <a:schemeClr val="dk1"/>
          </a:lnRef>
          <a:fillRef idx="3">
            <a:schemeClr val="dk1"/>
          </a:fillRef>
          <a:effectRef idx="3">
            <a:schemeClr val="dk1"/>
          </a:effectRef>
          <a:fontRef idx="minor">
            <a:schemeClr val="lt1"/>
          </a:fontRef>
        </p:style>
        <p:txBody>
          <a:bodyPr>
            <a:noAutofit/>
          </a:bodyPr>
          <a:lstStyle/>
          <a:p>
            <a:r>
              <a:rPr lang="en-US" sz="2800" dirty="0" smtClean="0">
                <a:solidFill>
                  <a:srgbClr val="FFFF00"/>
                </a:solidFill>
                <a:effectLst>
                  <a:outerShdw blurRad="38100" dist="38100" dir="2700000" algn="tl">
                    <a:srgbClr val="000000">
                      <a:alpha val="43137"/>
                    </a:srgbClr>
                  </a:outerShdw>
                </a:effectLst>
              </a:rPr>
              <a:t>10 Reasons We Get Wrong Answers</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dirty="0" smtClean="0">
                <a:solidFill>
                  <a:srgbClr val="FFFF00"/>
                </a:solidFill>
                <a:effectLst>
                  <a:outerShdw blurRad="38100" dist="38100" dir="2700000" algn="tl">
                    <a:srgbClr val="000000">
                      <a:alpha val="43137"/>
                    </a:srgbClr>
                  </a:outerShdw>
                </a:effectLst>
              </a:rPr>
              <a:t>1.</a:t>
            </a:r>
            <a:r>
              <a:rPr lang="zh-CN" altLang="en-US" sz="3600" b="1" dirty="0" smtClean="0">
                <a:solidFill>
                  <a:srgbClr val="FFFF00"/>
                </a:solidFill>
                <a:effectLst>
                  <a:outerShdw blurRad="38100" dist="38100" dir="2700000" algn="tl">
                    <a:srgbClr val="000000">
                      <a:alpha val="43137"/>
                    </a:srgbClr>
                  </a:outerShdw>
                </a:effectLst>
              </a:rPr>
              <a:t>骄傲</a:t>
            </a:r>
            <a:endParaRPr lang="en-US" sz="36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懒惰</a:t>
            </a:r>
            <a:r>
              <a:rPr lang="en-US" sz="3600" b="1" dirty="0" smtClean="0">
                <a:solidFill>
                  <a:srgbClr val="FFFF00"/>
                </a:solidFill>
                <a:effectLst>
                  <a:outerShdw blurRad="38100" dist="38100" dir="2700000" algn="tl">
                    <a:srgbClr val="000000">
                      <a:alpha val="43137"/>
                    </a:srgbClr>
                  </a:outerShdw>
                </a:effectLst>
              </a:rPr>
              <a:t> </a:t>
            </a:r>
          </a:p>
        </p:txBody>
      </p:sp>
      <p:sp>
        <p:nvSpPr>
          <p:cNvPr id="19" name="TextBox 18"/>
          <p:cNvSpPr txBox="1"/>
          <p:nvPr/>
        </p:nvSpPr>
        <p:spPr>
          <a:xfrm>
            <a:off x="228600" y="1715869"/>
            <a:ext cx="4267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愚忠</a:t>
            </a:r>
            <a:r>
              <a:rPr lang="en-US" sz="3600" b="1" dirty="0" smtClean="0">
                <a:solidFill>
                  <a:srgbClr val="FFFF00"/>
                </a:solidFill>
                <a:effectLst>
                  <a:outerShdw blurRad="38100" dist="38100" dir="2700000" algn="tl">
                    <a:srgbClr val="000000">
                      <a:alpha val="43137"/>
                    </a:srgbClr>
                  </a:outerShdw>
                </a:effectLst>
              </a:rPr>
              <a:t> </a:t>
            </a: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情感倾向</a:t>
            </a:r>
            <a:r>
              <a:rPr lang="en-US" sz="3600" b="1" dirty="0" smtClean="0">
                <a:solidFill>
                  <a:srgbClr val="FFFF00"/>
                </a:solidFill>
                <a:effectLst>
                  <a:outerShdw blurRad="38100" dist="38100" dir="2700000" algn="tl">
                    <a:srgbClr val="000000">
                      <a:alpha val="43137"/>
                    </a:srgbClr>
                  </a:outerShdw>
                </a:effectLst>
              </a:rPr>
              <a:t> </a:t>
            </a: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固执己见</a:t>
            </a:r>
            <a:r>
              <a:rPr lang="en-US" sz="3600" b="1" dirty="0" smtClean="0">
                <a:solidFill>
                  <a:srgbClr val="FFFF00"/>
                </a:solidFill>
                <a:effectLst>
                  <a:outerShdw blurRad="38100" dist="38100" dir="2700000" algn="tl">
                    <a:srgbClr val="000000">
                      <a:alpha val="43137"/>
                    </a:srgbClr>
                  </a:outerShdw>
                </a:effectLst>
              </a:rPr>
              <a:t> </a:t>
            </a: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断章取意</a:t>
            </a:r>
            <a:r>
              <a:rPr lang="en-US" sz="3600" b="1" dirty="0" smtClean="0">
                <a:solidFill>
                  <a:srgbClr val="FFFF00"/>
                </a:solidFill>
                <a:effectLst>
                  <a:outerShdw blurRad="38100" dist="38100" dir="2700000" algn="tl">
                    <a:srgbClr val="000000">
                      <a:alpha val="43137"/>
                    </a:srgbClr>
                  </a:outerShdw>
                </a:effectLst>
              </a:rPr>
              <a:t> </a:t>
            </a:r>
            <a:endParaRPr lang="en-US" sz="34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不良释经</a:t>
            </a:r>
            <a:r>
              <a:rPr lang="en-US" sz="3600" b="1" dirty="0" smtClean="0">
                <a:solidFill>
                  <a:srgbClr val="FFFF00"/>
                </a:solidFill>
                <a:effectLst>
                  <a:outerShdw blurRad="38100" dist="38100" dir="2700000" algn="tl">
                    <a:srgbClr val="000000">
                      <a:alpha val="43137"/>
                    </a:srgbClr>
                  </a:outerShdw>
                </a:effectLst>
              </a:rPr>
              <a:t> </a:t>
            </a:r>
          </a:p>
        </p:txBody>
      </p:sp>
      <p:sp>
        <p:nvSpPr>
          <p:cNvPr id="25" name="TextBox 24"/>
          <p:cNvSpPr txBox="1"/>
          <p:nvPr/>
        </p:nvSpPr>
        <p:spPr>
          <a:xfrm>
            <a:off x="228600" y="4724400"/>
            <a:ext cx="5181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8. </a:t>
            </a:r>
            <a:r>
              <a:rPr lang="zh-CN" altLang="en-US" sz="3600" b="1" dirty="0" smtClean="0">
                <a:solidFill>
                  <a:srgbClr val="FFFF00"/>
                </a:solidFill>
                <a:effectLst>
                  <a:outerShdw blurRad="38100" dist="38100" dir="2700000" algn="tl">
                    <a:srgbClr val="000000">
                      <a:alpha val="43137"/>
                    </a:srgbClr>
                  </a:outerShdw>
                </a:effectLst>
              </a:rPr>
              <a:t>文化盲区</a:t>
            </a:r>
            <a:r>
              <a:rPr lang="en-US" sz="3600" b="1" dirty="0" smtClean="0">
                <a:solidFill>
                  <a:srgbClr val="FFFF00"/>
                </a:solidFill>
                <a:effectLst>
                  <a:outerShdw blurRad="38100" dist="38100" dir="2700000" algn="tl">
                    <a:srgbClr val="000000">
                      <a:alpha val="43137"/>
                    </a:srgbClr>
                  </a:outerShdw>
                </a:effectLst>
              </a:rPr>
              <a:t> </a:t>
            </a:r>
          </a:p>
        </p:txBody>
      </p:sp>
      <p:sp>
        <p:nvSpPr>
          <p:cNvPr id="26" name="TextBox 25"/>
          <p:cNvSpPr txBox="1"/>
          <p:nvPr/>
        </p:nvSpPr>
        <p:spPr>
          <a:xfrm>
            <a:off x="228600" y="5334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9. </a:t>
            </a:r>
            <a:r>
              <a:rPr lang="zh-CN" altLang="en-US" sz="3600" b="1" dirty="0" smtClean="0">
                <a:solidFill>
                  <a:srgbClr val="FFFF00"/>
                </a:solidFill>
                <a:effectLst>
                  <a:outerShdw blurRad="38100" dist="38100" dir="2700000" algn="tl">
                    <a:srgbClr val="000000">
                      <a:alpha val="43137"/>
                    </a:srgbClr>
                  </a:outerShdw>
                </a:effectLst>
              </a:rPr>
              <a:t>畏惧和怀疑</a:t>
            </a:r>
            <a:endParaRPr lang="en-US" sz="3600" b="1" dirty="0" smtClean="0">
              <a:solidFill>
                <a:srgbClr val="FFFF00"/>
              </a:solidFill>
              <a:effectLst>
                <a:outerShdw blurRad="38100" dist="38100" dir="2700000" algn="tl">
                  <a:srgbClr val="000000">
                    <a:alpha val="43137"/>
                  </a:srgbClr>
                </a:outerShdw>
              </a:effectLst>
            </a:endParaRPr>
          </a:p>
        </p:txBody>
      </p:sp>
      <p:sp>
        <p:nvSpPr>
          <p:cNvPr id="27" name="TextBox 26"/>
          <p:cNvSpPr txBox="1"/>
          <p:nvPr/>
        </p:nvSpPr>
        <p:spPr>
          <a:xfrm>
            <a:off x="228600" y="5943600"/>
            <a:ext cx="4495800" cy="707886"/>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10</a:t>
            </a:r>
            <a:r>
              <a:rPr lang="en-US" sz="3600" b="1" dirty="0" smtClean="0">
                <a:solidFill>
                  <a:srgbClr val="FFFF00"/>
                </a:solidFill>
                <a:effectLst>
                  <a:outerShdw blurRad="38100" dist="38100" dir="2700000" algn="tl">
                    <a:srgbClr val="000000">
                      <a:alpha val="43137"/>
                    </a:srgbClr>
                  </a:outerShdw>
                </a:effectLst>
              </a:rPr>
              <a:t>. </a:t>
            </a:r>
            <a:r>
              <a:rPr lang="zh-CN" altLang="en-US" sz="3600" b="1" dirty="0" smtClean="0">
                <a:solidFill>
                  <a:srgbClr val="FFFF00"/>
                </a:solidFill>
                <a:effectLst>
                  <a:outerShdw blurRad="38100" dist="38100" dir="2700000" algn="tl">
                    <a:srgbClr val="000000">
                      <a:alpha val="43137"/>
                    </a:srgbClr>
                  </a:outerShdw>
                </a:effectLst>
              </a:rPr>
              <a:t>成长局限</a:t>
            </a:r>
            <a:endParaRPr lang="en-US" sz="3600" b="1" dirty="0" smtClean="0">
              <a:solidFill>
                <a:srgbClr val="FFFF00"/>
              </a:solidFill>
              <a:effectLst>
                <a:outerShdw blurRad="38100" dist="38100" dir="2700000" algn="tl">
                  <a:srgbClr val="000000">
                    <a:alpha val="43137"/>
                  </a:srgbClr>
                </a:outerShdw>
              </a:effectLst>
            </a:endParaRPr>
          </a:p>
        </p:txBody>
      </p:sp>
      <p:pic>
        <p:nvPicPr>
          <p:cNvPr id="29" name="Picture 28" descr="original.jpg"/>
          <p:cNvPicPr>
            <a:picLocks noChangeAspect="1"/>
          </p:cNvPicPr>
          <p:nvPr/>
        </p:nvPicPr>
        <p:blipFill>
          <a:blip r:embed="rId3" cstate="print"/>
          <a:stretch>
            <a:fillRect/>
          </a:stretch>
        </p:blipFill>
        <p:spPr>
          <a:xfrm>
            <a:off x="4953000" y="533400"/>
            <a:ext cx="4004891"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Flowchart: Stored Data 29"/>
          <p:cNvSpPr/>
          <p:nvPr/>
        </p:nvSpPr>
        <p:spPr>
          <a:xfrm rot="5400000">
            <a:off x="5867400" y="-228600"/>
            <a:ext cx="2209800" cy="3886200"/>
          </a:xfrm>
          <a:prstGeom prst="flowChartOnlineStorage">
            <a:avLst/>
          </a:prstGeom>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vert="vert270"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000" b="1" spc="50" dirty="0" smtClean="0">
                <a:ln w="11430"/>
                <a:gradFill>
                  <a:gsLst>
                    <a:gs pos="25000">
                      <a:schemeClr val="accent2">
                        <a:satMod val="155000"/>
                      </a:schemeClr>
                    </a:gs>
                    <a:gs pos="100000">
                      <a:schemeClr val="accent2">
                        <a:shade val="45000"/>
                        <a:satMod val="165000"/>
                      </a:schemeClr>
                    </a:gs>
                  </a:gsLst>
                  <a:lin ang="5400000"/>
                </a:gradFill>
              </a:rPr>
              <a:t>那我如何获得正确的答案呢？</a:t>
            </a:r>
            <a:endParaRPr lang="en-US" sz="4000" b="1" spc="50" dirty="0" smtClean="0">
              <a:ln w="11430"/>
              <a:gradFill>
                <a:gsLst>
                  <a:gs pos="25000">
                    <a:schemeClr val="accent2">
                      <a:satMod val="155000"/>
                    </a:schemeClr>
                  </a:gs>
                  <a:gs pos="100000">
                    <a:schemeClr val="accent2">
                      <a:shade val="45000"/>
                      <a:satMod val="165000"/>
                    </a:schemeClr>
                  </a:gs>
                </a:gsLst>
                <a:lin ang="5400000"/>
              </a:gradFill>
            </a:endParaRPr>
          </a:p>
          <a:p>
            <a:pPr algn="ctr"/>
            <a:r>
              <a:rPr lang="en-US" sz="900" b="1" dirty="0" smtClean="0">
                <a:solidFill>
                  <a:schemeClr val="tx1"/>
                </a:solidFill>
              </a:rPr>
              <a:t> </a:t>
            </a:r>
            <a:r>
              <a:rPr lang="en-US" sz="1400" b="1" dirty="0" smtClean="0">
                <a:solidFill>
                  <a:schemeClr val="tx1"/>
                </a:solidFill>
              </a:rPr>
              <a:t>(So how do I get the RIGHT ANSWER?)</a:t>
            </a:r>
          </a:p>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5562600"/>
          </a:xfrm>
          <a:noFill/>
          <a:ln>
            <a:noFill/>
          </a:ln>
        </p:spPr>
        <p:style>
          <a:lnRef idx="0">
            <a:schemeClr val="dk1"/>
          </a:lnRef>
          <a:fillRef idx="3">
            <a:schemeClr val="dk1"/>
          </a:fillRef>
          <a:effectRef idx="3">
            <a:schemeClr val="dk1"/>
          </a:effectRef>
          <a:fontRef idx="minor">
            <a:schemeClr val="lt1"/>
          </a:fontRef>
        </p:style>
        <p:txBody>
          <a:bodyPr>
            <a:noAutofit/>
          </a:bodyPr>
          <a:lstStyle/>
          <a:p>
            <a:pPr algn="l"/>
            <a: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zh-CN" altLang="en-US"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十大</a:t>
            </a:r>
            <a: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zh-CN" altLang="en-US"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获得正确答案</a:t>
            </a:r>
            <a: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altLang="zh-CN"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zh-CN" altLang="en-US"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的原因</a:t>
            </a:r>
            <a:endParaRPr lang="en-US" sz="8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122" name="Picture 2" descr="http://resources.toolwi.com/resource/preview:2/c9572a8b99317eaf992681eb1c07409b.gif"/>
          <p:cNvPicPr>
            <a:picLocks noChangeAspect="1" noChangeArrowheads="1" noCrop="1"/>
          </p:cNvPicPr>
          <p:nvPr/>
        </p:nvPicPr>
        <p:blipFill>
          <a:blip r:embed="rId2" cstate="print"/>
          <a:srcRect/>
          <a:stretch>
            <a:fillRect/>
          </a:stretch>
        </p:blipFill>
        <p:spPr bwMode="auto">
          <a:xfrm>
            <a:off x="6248400" y="304800"/>
            <a:ext cx="22860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0" y="6172200"/>
            <a:ext cx="9144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Top 10 Reasons We Get RIGHT Answers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HUMILITY</a:t>
            </a:r>
            <a:endParaRPr lang="en-US" sz="2800"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28600" y="533400"/>
            <a:ext cx="4572000" cy="533400"/>
          </a:xfrm>
          <a:prstGeom prst="rect">
            <a:avLst/>
          </a:prstGeom>
          <a:solidFill>
            <a:srgbClr val="FFFF00"/>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4876800" y="609600"/>
            <a:ext cx="3962400" cy="3539430"/>
          </a:xfrm>
          <a:prstGeom prst="rect">
            <a:avLst/>
          </a:prstGeom>
          <a:noFill/>
        </p:spPr>
        <p:txBody>
          <a:bodyPr wrap="square" rtlCol="0">
            <a:spAutoFit/>
          </a:bodyPr>
          <a:lstStyle/>
          <a:p>
            <a:pPr algn="ctr"/>
            <a:r>
              <a:rPr lang="zh-CN" altLang="en-US" sz="4000" b="1" dirty="0" smtClean="0">
                <a:latin typeface="Arial" pitchFamily="34" charset="0"/>
                <a:cs typeface="Arial" pitchFamily="34" charset="0"/>
              </a:rPr>
              <a:t>要认识到你的认知可能不完整。祈求神挪去骄傲和罪。</a:t>
            </a:r>
            <a:endParaRPr lang="en-US" sz="4000" b="1" dirty="0" smtClean="0">
              <a:latin typeface="Arial" pitchFamily="34" charset="0"/>
              <a:cs typeface="Arial" pitchFamily="34" charset="0"/>
            </a:endParaRPr>
          </a:p>
          <a:p>
            <a:pPr algn="ctr"/>
            <a:endParaRPr lang="en-US" sz="1600" dirty="0" smtClean="0">
              <a:effectLst>
                <a:outerShdw blurRad="38100" dist="38100" dir="2700000" algn="tl">
                  <a:srgbClr val="000000">
                    <a:alpha val="43137"/>
                  </a:srgbClr>
                </a:outerShdw>
              </a:effectLst>
              <a:latin typeface="Arial" pitchFamily="34" charset="0"/>
              <a:cs typeface="Arial" pitchFamily="34" charset="0"/>
            </a:endParaRPr>
          </a:p>
          <a:p>
            <a:pPr algn="ctr"/>
            <a:r>
              <a:rPr lang="en-US" sz="1600" dirty="0" smtClean="0">
                <a:effectLst>
                  <a:outerShdw blurRad="38100" dist="38100" dir="2700000" algn="tl">
                    <a:srgbClr val="000000">
                      <a:alpha val="43137"/>
                    </a:srgbClr>
                  </a:outerShdw>
                </a:effectLst>
                <a:latin typeface="Arial" pitchFamily="34" charset="0"/>
                <a:cs typeface="Arial" pitchFamily="34" charset="0"/>
              </a:rPr>
              <a:t>(Realize that your knowledge may be incomplete.  Ask God to remove pride</a:t>
            </a:r>
          </a:p>
          <a:p>
            <a:pPr algn="ctr"/>
            <a:r>
              <a:rPr lang="en-US" sz="1600" dirty="0" smtClean="0">
                <a:effectLst>
                  <a:outerShdw blurRad="38100" dist="38100" dir="2700000" algn="tl">
                    <a:srgbClr val="000000">
                      <a:alpha val="43137"/>
                    </a:srgbClr>
                  </a:outerShdw>
                </a:effectLst>
                <a:latin typeface="Arial" pitchFamily="34" charset="0"/>
                <a:cs typeface="Arial" pitchFamily="34" charset="0"/>
              </a:rPr>
              <a:t> &amp; sin as you study)</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1. </a:t>
            </a:r>
            <a:r>
              <a:rPr lang="zh-CN" altLang="en-US" sz="3600" b="1" dirty="0" smtClean="0">
                <a:effectLst>
                  <a:outerShdw blurRad="38100" dist="38100" dir="2700000" algn="tl">
                    <a:srgbClr val="000000">
                      <a:alpha val="43137"/>
                    </a:srgbClr>
                  </a:outerShdw>
                </a:effectLst>
              </a:rPr>
              <a:t>谦卑</a:t>
            </a:r>
            <a:endParaRPr lang="en-US" sz="3600" b="1" dirty="0">
              <a:effectLst>
                <a:outerShdw blurRad="38100" dist="38100" dir="2700000" algn="tl">
                  <a:srgbClr val="000000">
                    <a:alpha val="43137"/>
                  </a:srgbClr>
                </a:outerShdw>
              </a:effectLst>
            </a:endParaRPr>
          </a:p>
        </p:txBody>
      </p:sp>
      <p:pic>
        <p:nvPicPr>
          <p:cNvPr id="61444" name="Picture 4" descr="http://www.menaianglican.org/media/pages_media_files/files/prayer2.jpg"/>
          <p:cNvPicPr>
            <a:picLocks noChangeAspect="1" noChangeArrowheads="1"/>
          </p:cNvPicPr>
          <p:nvPr/>
        </p:nvPicPr>
        <p:blipFill>
          <a:blip r:embed="rId2" cstate="print"/>
          <a:srcRect/>
          <a:stretch>
            <a:fillRect/>
          </a:stretch>
        </p:blipFill>
        <p:spPr bwMode="auto">
          <a:xfrm>
            <a:off x="5638800" y="4343400"/>
            <a:ext cx="2438400" cy="205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4154984"/>
          </a:xfrm>
          <a:prstGeom prst="rect">
            <a:avLst/>
          </a:prstGeom>
          <a:noFill/>
        </p:spPr>
        <p:txBody>
          <a:bodyPr wrap="square" rtlCol="0">
            <a:spAutoFit/>
          </a:bodyPr>
          <a:lstStyle/>
          <a:p>
            <a:pPr algn="ctr"/>
            <a:r>
              <a:rPr lang="zh-CN" altLang="en-US" sz="4000" b="1" dirty="0" smtClean="0"/>
              <a:t>“竭力钻研，</a:t>
            </a:r>
            <a:endParaRPr lang="en-US" altLang="zh-CN" sz="4000" b="1" dirty="0" smtClean="0"/>
          </a:p>
          <a:p>
            <a:pPr algn="ctr"/>
            <a:r>
              <a:rPr lang="zh-CN" altLang="en-US" sz="4000" b="1" dirty="0" smtClean="0"/>
              <a:t>得蒙神的认可，做无愧的工人，按着正义分解神的道。”</a:t>
            </a:r>
            <a:endParaRPr lang="en-US" sz="4000" b="1" dirty="0" smtClean="0"/>
          </a:p>
          <a:p>
            <a:pPr algn="ctr"/>
            <a:r>
              <a:rPr lang="en-US" sz="1600" b="1" dirty="0" smtClean="0">
                <a:effectLst>
                  <a:outerShdw blurRad="38100" dist="38100" dir="2700000" algn="tl">
                    <a:srgbClr val="000000">
                      <a:alpha val="43137"/>
                    </a:srgbClr>
                  </a:outerShdw>
                </a:effectLst>
              </a:rPr>
              <a:t>“Study to show yourself approved to God; </a:t>
            </a:r>
          </a:p>
          <a:p>
            <a:pPr algn="ctr"/>
            <a:r>
              <a:rPr lang="en-US" sz="1600" b="1" dirty="0" smtClean="0">
                <a:effectLst>
                  <a:outerShdw blurRad="38100" dist="38100" dir="2700000" algn="tl">
                    <a:srgbClr val="000000">
                      <a:alpha val="43137"/>
                    </a:srgbClr>
                  </a:outerShdw>
                </a:effectLst>
              </a:rPr>
              <a:t>a workman who doesn’t need to be ashamed; rightly dividing the  Word of Truth.</a:t>
            </a:r>
            <a:r>
              <a:rPr lang="en-US" sz="1600" b="1" dirty="0" smtClean="0">
                <a:effectLst>
                  <a:outerShdw blurRad="38100" dist="38100" dir="2700000" algn="tl">
                    <a:srgbClr val="000000">
                      <a:alpha val="43137"/>
                    </a:srgbClr>
                  </a:outerShdw>
                </a:effectLst>
                <a:latin typeface="Arial" pitchFamily="34" charset="0"/>
                <a:cs typeface="Arial" pitchFamily="34" charset="0"/>
              </a:rPr>
              <a:t>” </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2. </a:t>
            </a:r>
            <a:r>
              <a:rPr lang="zh-CN" altLang="en-US" sz="3600" b="1" dirty="0" smtClean="0">
                <a:effectLst>
                  <a:outerShdw blurRad="38100" dist="38100" dir="2700000" algn="tl">
                    <a:srgbClr val="000000">
                      <a:alpha val="43137"/>
                    </a:srgbClr>
                  </a:outerShdw>
                </a:effectLst>
              </a:rPr>
              <a:t>钻研神的道</a:t>
            </a:r>
            <a:endParaRPr lang="en-US" sz="3600" b="1" dirty="0" smtClean="0">
              <a:effectLst>
                <a:outerShdw blurRad="38100" dist="38100" dir="2700000" algn="tl">
                  <a:srgbClr val="000000">
                    <a:alpha val="43137"/>
                  </a:srgbClr>
                </a:outerShdw>
              </a:effectLst>
            </a:endParaRPr>
          </a:p>
        </p:txBody>
      </p:sp>
      <p:sp>
        <p:nvSpPr>
          <p:cNvPr id="20"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STUDY THE WORD</a:t>
            </a:r>
            <a:endParaRPr lang="en-US" sz="2800" b="1" dirty="0">
              <a:solidFill>
                <a:schemeClr val="tx1"/>
              </a:solidFill>
              <a:effectLst>
                <a:outerShdw blurRad="38100" dist="38100" dir="2700000" algn="tl">
                  <a:srgbClr val="000000">
                    <a:alpha val="43137"/>
                  </a:srgbClr>
                </a:outerShdw>
              </a:effectLst>
            </a:endParaRPr>
          </a:p>
        </p:txBody>
      </p:sp>
      <p:pic>
        <p:nvPicPr>
          <p:cNvPr id="21" name="Picture 20" descr="7-bible-study.jpg"/>
          <p:cNvPicPr>
            <a:picLocks noChangeAspect="1"/>
          </p:cNvPicPr>
          <p:nvPr/>
        </p:nvPicPr>
        <p:blipFill>
          <a:blip r:embed="rId2" cstate="print"/>
          <a:stretch>
            <a:fillRect/>
          </a:stretch>
        </p:blipFill>
        <p:spPr>
          <a:xfrm>
            <a:off x="5943600" y="4724400"/>
            <a:ext cx="2057400" cy="1626577"/>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3908762"/>
          </a:xfrm>
          <a:prstGeom prst="rect">
            <a:avLst/>
          </a:prstGeom>
          <a:noFill/>
        </p:spPr>
        <p:txBody>
          <a:bodyPr wrap="square" rtlCol="0">
            <a:spAutoFit/>
          </a:bodyPr>
          <a:lstStyle/>
          <a:p>
            <a:pPr algn="ctr"/>
            <a:r>
              <a:rPr lang="zh-CN" altLang="en-US" sz="4000" b="1" dirty="0" smtClean="0"/>
              <a:t>将你的忠诚聚焦在圣经已启示的真理上</a:t>
            </a:r>
            <a:r>
              <a:rPr lang="en-US" altLang="zh-CN" sz="4000" b="1" dirty="0" smtClean="0"/>
              <a:t>, </a:t>
            </a:r>
            <a:r>
              <a:rPr lang="zh-CN" altLang="en-US" sz="4000" b="1" dirty="0" smtClean="0"/>
              <a:t>而不是你的宗派或导师如何相信。</a:t>
            </a:r>
            <a:endParaRPr lang="en-US" sz="4000" b="1" dirty="0" smtClean="0"/>
          </a:p>
          <a:p>
            <a:pPr algn="ctr"/>
            <a:r>
              <a:rPr lang="en-US" sz="1600" dirty="0" smtClean="0"/>
              <a:t>(Focus your devotion on TRUTH as revealed in the Bible;  NOT on what your denomination or mentors believe.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8006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3. </a:t>
            </a:r>
            <a:r>
              <a:rPr lang="zh-CN" altLang="en-US" sz="3600" b="1" dirty="0" smtClean="0">
                <a:effectLst>
                  <a:outerShdw blurRad="38100" dist="38100" dir="2700000" algn="tl">
                    <a:srgbClr val="000000">
                      <a:alpha val="43137"/>
                    </a:srgbClr>
                  </a:outerShdw>
                </a:effectLst>
              </a:rPr>
              <a:t>忠于真理</a:t>
            </a:r>
            <a:endParaRPr lang="en-US" sz="3400" b="1" dirty="0" smtClean="0">
              <a:effectLst>
                <a:outerShdw blurRad="38100" dist="38100" dir="2700000" algn="tl">
                  <a:srgbClr val="000000">
                    <a:alpha val="43137"/>
                  </a:srgbClr>
                </a:outerShdw>
              </a:effectLst>
            </a:endParaRPr>
          </a:p>
        </p:txBody>
      </p:sp>
      <p:sp>
        <p:nvSpPr>
          <p:cNvPr id="21"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DEVOTION TO TRUTH</a:t>
            </a:r>
            <a:endParaRPr lang="en-US" sz="2800" b="1" dirty="0">
              <a:solidFill>
                <a:schemeClr val="tx1"/>
              </a:solidFill>
              <a:effectLst>
                <a:outerShdw blurRad="38100" dist="38100" dir="2700000" algn="tl">
                  <a:srgbClr val="000000">
                    <a:alpha val="43137"/>
                  </a:srgbClr>
                </a:outerShdw>
              </a:effectLst>
            </a:endParaRPr>
          </a:p>
        </p:txBody>
      </p:sp>
      <p:pic>
        <p:nvPicPr>
          <p:cNvPr id="22" name="Picture 21" descr="3r.jpg"/>
          <p:cNvPicPr>
            <a:picLocks noChangeAspect="1"/>
          </p:cNvPicPr>
          <p:nvPr/>
        </p:nvPicPr>
        <p:blipFill>
          <a:blip r:embed="rId2" cstate="print"/>
          <a:stretch>
            <a:fillRect/>
          </a:stretch>
        </p:blipFill>
        <p:spPr>
          <a:xfrm>
            <a:off x="5791200" y="4724400"/>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3908762"/>
          </a:xfrm>
          <a:prstGeom prst="rect">
            <a:avLst/>
          </a:prstGeom>
          <a:noFill/>
        </p:spPr>
        <p:txBody>
          <a:bodyPr wrap="square" rtlCol="0">
            <a:spAutoFit/>
          </a:bodyPr>
          <a:lstStyle/>
          <a:p>
            <a:pPr algn="ctr"/>
            <a:r>
              <a:rPr lang="zh-CN" altLang="en-US" sz="4000" b="1" dirty="0" smtClean="0"/>
              <a:t>接受圣经里神启示的祂自己，而不是你感觉祂该怎样或你认为他该如何。</a:t>
            </a:r>
            <a:endParaRPr lang="en-US" sz="4000" b="1" dirty="0" smtClean="0"/>
          </a:p>
          <a:p>
            <a:pPr algn="ctr"/>
            <a:r>
              <a:rPr lang="en-US" sz="1600" dirty="0" smtClean="0"/>
              <a:t>(Accept God for who He is as revealed</a:t>
            </a:r>
          </a:p>
          <a:p>
            <a:pPr algn="ctr"/>
            <a:r>
              <a:rPr lang="en-US" sz="1600" dirty="0" smtClean="0"/>
              <a:t> in Scripture;  NOT as you feel He should be or how you think He should act.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a:t>
            </a:r>
            <a:r>
              <a:rPr lang="zh-CN" altLang="en-US" sz="3600" b="1" dirty="0" smtClean="0">
                <a:effectLst>
                  <a:outerShdw blurRad="38100" dist="38100" dir="2700000" algn="tl">
                    <a:srgbClr val="000000">
                      <a:alpha val="43137"/>
                    </a:srgbClr>
                  </a:outerShdw>
                </a:effectLst>
              </a:rPr>
              <a:t>让神做神</a:t>
            </a:r>
            <a:endParaRPr lang="en-US" sz="3600" b="1" dirty="0" smtClean="0">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3" name="TextBox 22"/>
          <p:cNvSpPr txBox="1"/>
          <p:nvPr/>
        </p:nvSpPr>
        <p:spPr>
          <a:xfrm>
            <a:off x="228600" y="35052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LET GOD BE GOD</a:t>
            </a:r>
            <a:endParaRPr lang="en-US" sz="2800" b="1" dirty="0">
              <a:solidFill>
                <a:schemeClr val="tx1"/>
              </a:solidFill>
              <a:effectLst>
                <a:outerShdw blurRad="38100" dist="38100" dir="2700000" algn="tl">
                  <a:srgbClr val="000000">
                    <a:alpha val="43137"/>
                  </a:srgbClr>
                </a:outerShdw>
              </a:effectLst>
            </a:endParaRPr>
          </a:p>
        </p:txBody>
      </p:sp>
      <p:pic>
        <p:nvPicPr>
          <p:cNvPr id="30" name="Picture 29" descr="2597738850_0b6e1c626a.jpg"/>
          <p:cNvPicPr>
            <a:picLocks noChangeAspect="1"/>
          </p:cNvPicPr>
          <p:nvPr/>
        </p:nvPicPr>
        <p:blipFill>
          <a:blip r:embed="rId2" cstate="print"/>
          <a:stretch>
            <a:fillRect/>
          </a:stretch>
        </p:blipFill>
        <p:spPr>
          <a:xfrm>
            <a:off x="5638800" y="4572000"/>
            <a:ext cx="2590369"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733800" cy="4524315"/>
          </a:xfrm>
          <a:prstGeom prst="rect">
            <a:avLst/>
          </a:prstGeom>
          <a:noFill/>
        </p:spPr>
        <p:txBody>
          <a:bodyPr wrap="square" rtlCol="0">
            <a:spAutoFit/>
          </a:bodyPr>
          <a:lstStyle/>
          <a:p>
            <a:pPr algn="ctr"/>
            <a:r>
              <a:rPr lang="zh-CN" altLang="en-US" sz="4000" b="1" dirty="0" smtClean="0"/>
              <a:t>确保将观点与事实分开。有自己的观点是可以的，但要意识并承认你可能错了。</a:t>
            </a:r>
            <a:endParaRPr lang="en-US" sz="1600" b="1" dirty="0" smtClean="0"/>
          </a:p>
          <a:p>
            <a:pPr algn="ctr"/>
            <a:r>
              <a:rPr lang="en-US" sz="1600" dirty="0" smtClean="0"/>
              <a:t>(Make sure you separate opinions from fact. It is okay to have an opinion but realize and admit that you may be wrong.) </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5. </a:t>
            </a:r>
            <a:r>
              <a:rPr lang="zh-CN" altLang="en-US" sz="3600" b="1" dirty="0" smtClean="0">
                <a:effectLst>
                  <a:outerShdw blurRad="38100" dist="38100" dir="2700000" algn="tl">
                    <a:srgbClr val="000000">
                      <a:alpha val="43137"/>
                    </a:srgbClr>
                  </a:outerShdw>
                </a:effectLst>
              </a:rPr>
              <a:t>“我的观点是</a:t>
            </a:r>
            <a:r>
              <a:rPr lang="en-US" altLang="zh-CN" sz="3600" b="1" dirty="0" smtClean="0">
                <a:effectLst>
                  <a:outerShdw blurRad="38100" dist="38100" dir="2700000" algn="tl">
                    <a:srgbClr val="000000">
                      <a:alpha val="43137"/>
                    </a:srgbClr>
                  </a:outerShdw>
                </a:effectLst>
              </a:rPr>
              <a:t>…</a:t>
            </a:r>
            <a:r>
              <a:rPr lang="zh-CN" altLang="en-US" sz="3600" b="1" dirty="0" smtClean="0">
                <a:effectLst>
                  <a:outerShdw blurRad="38100" dist="38100" dir="2700000" algn="tl">
                    <a:srgbClr val="000000">
                      <a:alpha val="43137"/>
                    </a:srgbClr>
                  </a:outerShdw>
                </a:effectLst>
              </a:rPr>
              <a:t>”</a:t>
            </a:r>
            <a:endParaRPr lang="en-US" sz="3600" b="1" dirty="0" smtClean="0">
              <a:effectLst>
                <a:outerShdw blurRad="38100" dist="38100" dir="2700000" algn="tl">
                  <a:srgbClr val="000000">
                    <a:alpha val="43137"/>
                  </a:srgbClr>
                </a:outerShdw>
              </a:effectLst>
            </a:endParaRPr>
          </a:p>
        </p:txBody>
      </p:sp>
      <p:sp>
        <p:nvSpPr>
          <p:cNvPr id="23" name="TextBox 22"/>
          <p:cNvSpPr txBox="1"/>
          <p:nvPr/>
        </p:nvSpPr>
        <p:spPr>
          <a:xfrm>
            <a:off x="228600" y="35052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“MY OPINION IS…”</a:t>
            </a:r>
            <a:endParaRPr lang="en-US" sz="2800" b="1" dirty="0">
              <a:solidFill>
                <a:schemeClr val="tx1"/>
              </a:solidFill>
              <a:effectLst>
                <a:outerShdw blurRad="38100" dist="38100" dir="2700000" algn="tl">
                  <a:srgbClr val="000000">
                    <a:alpha val="43137"/>
                  </a:srgbClr>
                </a:outerShdw>
              </a:effectLst>
            </a:endParaRPr>
          </a:p>
        </p:txBody>
      </p:sp>
      <p:pic>
        <p:nvPicPr>
          <p:cNvPr id="57346" name="Picture 2" descr="http://i.telegraph.co.uk/telegraph/multimedia/archive/01132/opinion-graphics-2_1132707a.jpg"/>
          <p:cNvPicPr>
            <a:picLocks noChangeAspect="1" noChangeArrowheads="1"/>
          </p:cNvPicPr>
          <p:nvPr/>
        </p:nvPicPr>
        <p:blipFill>
          <a:blip r:embed="rId2" cstate="print"/>
          <a:srcRect/>
          <a:stretch>
            <a:fillRect/>
          </a:stretch>
        </p:blipFill>
        <p:spPr bwMode="auto">
          <a:xfrm>
            <a:off x="5943600" y="5126354"/>
            <a:ext cx="1981200" cy="1297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教导者</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(TEACHERS)</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牧师</a:t>
                      </a:r>
                      <a:endParaRPr lang="en-US" sz="80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(PASTORS)</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老师</a:t>
                      </a:r>
                      <a:endParaRPr lang="en-US" sz="80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(TEACHERS)</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876800" y="3810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4953000" y="609600"/>
            <a:ext cx="3962400" cy="4401205"/>
          </a:xfrm>
          <a:prstGeom prst="rect">
            <a:avLst/>
          </a:prstGeom>
          <a:noFill/>
        </p:spPr>
        <p:txBody>
          <a:bodyPr wrap="square" rtlCol="0">
            <a:spAutoFit/>
          </a:bodyPr>
          <a:lstStyle/>
          <a:p>
            <a:pPr algn="ctr"/>
            <a:r>
              <a:rPr lang="zh-CN" altLang="en-US" sz="3600" b="1" dirty="0" smtClean="0"/>
              <a:t>所有的经文都有上下文。问谁写的？写给谁？何时？为什么？哪里？正确答案总能在上下文里找到。</a:t>
            </a:r>
            <a:endParaRPr lang="en-US" sz="3600" b="1" dirty="0" smtClean="0"/>
          </a:p>
          <a:p>
            <a:pPr algn="ctr"/>
            <a:endParaRPr lang="en-US" sz="1600" dirty="0" smtClean="0"/>
          </a:p>
          <a:p>
            <a:pPr algn="ctr"/>
            <a:r>
              <a:rPr lang="en-US" sz="1600" dirty="0" smtClean="0"/>
              <a:t>(All verses have a context. Ask who wrote it? To whom? When? Why? Where? The truth is always found in context.)</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“我的观点是</a:t>
            </a:r>
            <a:r>
              <a:rPr lang="en-US" altLang="zh-CN" sz="3600" b="1"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a:t>
            </a:r>
            <a:endParaRPr lang="en-US" sz="3600" b="1" dirty="0" smtClean="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228600" y="3505200"/>
            <a:ext cx="4876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6. </a:t>
            </a:r>
            <a:r>
              <a:rPr lang="zh-CN" altLang="en-US" sz="3600" b="1" dirty="0" smtClean="0">
                <a:effectLst>
                  <a:outerShdw blurRad="38100" dist="38100" dir="2700000" algn="tl">
                    <a:srgbClr val="000000">
                      <a:alpha val="43137"/>
                    </a:srgbClr>
                  </a:outerShdw>
                </a:effectLst>
              </a:rPr>
              <a:t>保持上下文</a:t>
            </a:r>
            <a:endParaRPr lang="en-US" sz="3400" b="1" dirty="0" smtClean="0">
              <a:effectLst>
                <a:outerShdw blurRad="38100" dist="38100" dir="2700000" algn="tl">
                  <a:srgbClr val="000000">
                    <a:alpha val="43137"/>
                  </a:srgbClr>
                </a:outerShdw>
              </a:effectLst>
            </a:endParaRPr>
          </a:p>
        </p:txBody>
      </p:sp>
      <p:sp>
        <p:nvSpPr>
          <p:cNvPr id="24" name="TextBox 23"/>
          <p:cNvSpPr txBox="1"/>
          <p:nvPr/>
        </p:nvSpPr>
        <p:spPr>
          <a:xfrm>
            <a:off x="228600" y="4038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KEEP IT IN CONTEXT</a:t>
            </a:r>
            <a:endParaRPr lang="en-US" sz="2800" b="1" dirty="0">
              <a:solidFill>
                <a:schemeClr val="tx1"/>
              </a:solidFill>
              <a:effectLst>
                <a:outerShdw blurRad="38100" dist="38100" dir="2700000" algn="tl">
                  <a:srgbClr val="000000">
                    <a:alpha val="43137"/>
                  </a:srgbClr>
                </a:outerShdw>
              </a:effectLst>
            </a:endParaRPr>
          </a:p>
        </p:txBody>
      </p:sp>
      <p:pic>
        <p:nvPicPr>
          <p:cNvPr id="30" name="Picture 29" descr="FAQman.jpg"/>
          <p:cNvPicPr>
            <a:picLocks noChangeAspect="1"/>
          </p:cNvPicPr>
          <p:nvPr/>
        </p:nvPicPr>
        <p:blipFill>
          <a:blip r:embed="rId2" cstate="print"/>
          <a:stretch>
            <a:fillRect/>
          </a:stretch>
        </p:blipFill>
        <p:spPr>
          <a:xfrm>
            <a:off x="6400800" y="5181600"/>
            <a:ext cx="1066800" cy="106680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4953000" y="609600"/>
            <a:ext cx="3962400" cy="4893647"/>
          </a:xfrm>
          <a:prstGeom prst="rect">
            <a:avLst/>
          </a:prstGeom>
          <a:noFill/>
        </p:spPr>
        <p:txBody>
          <a:bodyPr wrap="square" rtlCol="0">
            <a:spAutoFit/>
          </a:bodyPr>
          <a:lstStyle/>
          <a:p>
            <a:pPr algn="ctr"/>
            <a:r>
              <a:rPr lang="zh-CN" altLang="en-US" sz="4400" b="1" dirty="0" smtClean="0"/>
              <a:t>只有正确的释经才能带来正确的应用。决不在没有释经的情况下就应用某节经文。</a:t>
            </a:r>
            <a:endParaRPr lang="en-US" sz="4400" b="1" dirty="0" smtClean="0"/>
          </a:p>
          <a:p>
            <a:r>
              <a:rPr lang="en-US" sz="1600" dirty="0" smtClean="0"/>
              <a:t>(Only a true interpretation can lead to a true application. Never apply a verse without first interpreting it.)</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“我的观点是</a:t>
            </a:r>
            <a:r>
              <a:rPr lang="en-US" altLang="zh-CN" sz="3600" b="1"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a:t>
            </a:r>
            <a:endParaRPr lang="en-US" sz="3600" b="1" dirty="0" smtClean="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228600" y="3505200"/>
            <a:ext cx="4876800" cy="116955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6. </a:t>
            </a:r>
            <a:r>
              <a:rPr lang="zh-CN" altLang="en-US" sz="3600" b="1" dirty="0" smtClean="0">
                <a:solidFill>
                  <a:srgbClr val="FFFF00"/>
                </a:solidFill>
                <a:effectLst>
                  <a:outerShdw blurRad="38100" dist="38100" dir="2700000" algn="tl">
                    <a:srgbClr val="000000">
                      <a:alpha val="43137"/>
                    </a:srgbClr>
                  </a:outerShdw>
                </a:effectLst>
              </a:rPr>
              <a:t>保持上下文</a:t>
            </a:r>
            <a:endParaRPr lang="en-US" sz="3400" b="1" dirty="0" smtClean="0">
              <a:solidFill>
                <a:srgbClr val="FFFF00"/>
              </a:solidFill>
              <a:effectLst>
                <a:outerShdw blurRad="38100" dist="38100" dir="2700000" algn="tl">
                  <a:srgbClr val="000000">
                    <a:alpha val="43137"/>
                  </a:srgbClr>
                </a:outerShdw>
              </a:effectLst>
            </a:endParaRPr>
          </a:p>
          <a:p>
            <a:endParaRPr lang="en-US" sz="3400" dirty="0" smtClean="0">
              <a:solidFill>
                <a:srgbClr val="F1F53D"/>
              </a:solidFill>
              <a:effectLst>
                <a:outerShdw blurRad="38100" dist="38100" dir="2700000" algn="tl">
                  <a:srgbClr val="000000">
                    <a:alpha val="43137"/>
                  </a:srgbClr>
                </a:outerShdw>
              </a:effectLst>
            </a:endParaRPr>
          </a:p>
        </p:txBody>
      </p:sp>
      <p:sp>
        <p:nvSpPr>
          <p:cNvPr id="24" name="TextBox 23"/>
          <p:cNvSpPr txBox="1"/>
          <p:nvPr/>
        </p:nvSpPr>
        <p:spPr>
          <a:xfrm>
            <a:off x="228600" y="4114800"/>
            <a:ext cx="4724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7. </a:t>
            </a:r>
            <a:r>
              <a:rPr lang="zh-CN" altLang="en-US" sz="3600" b="1" dirty="0" smtClean="0">
                <a:effectLst>
                  <a:outerShdw blurRad="38100" dist="38100" dir="2700000" algn="tl">
                    <a:srgbClr val="000000">
                      <a:alpha val="43137"/>
                    </a:srgbClr>
                  </a:outerShdw>
                </a:effectLst>
              </a:rPr>
              <a:t>首先释经</a:t>
            </a:r>
            <a:endParaRPr lang="en-US" sz="3600" b="1" dirty="0" smtClean="0">
              <a:effectLst>
                <a:outerShdw blurRad="38100" dist="38100" dir="2700000" algn="tl">
                  <a:srgbClr val="000000">
                    <a:alpha val="43137"/>
                  </a:srgbClr>
                </a:outerShdw>
              </a:effectLst>
            </a:endParaRPr>
          </a:p>
        </p:txBody>
      </p:sp>
      <p:sp>
        <p:nvSpPr>
          <p:cNvPr id="25" name="TextBox 24"/>
          <p:cNvSpPr txBox="1"/>
          <p:nvPr/>
        </p:nvSpPr>
        <p:spPr>
          <a:xfrm>
            <a:off x="228600" y="47244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30"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INTERPRET FIRST</a:t>
            </a:r>
            <a:endParaRPr lang="en-US" sz="2800" b="1" dirty="0">
              <a:solidFill>
                <a:schemeClr val="tx1"/>
              </a:solidFill>
              <a:effectLst>
                <a:outerShdw blurRad="38100" dist="38100" dir="2700000" algn="tl">
                  <a:srgbClr val="000000">
                    <a:alpha val="43137"/>
                  </a:srgbClr>
                </a:outerShdw>
              </a:effectLst>
            </a:endParaRPr>
          </a:p>
        </p:txBody>
      </p:sp>
      <p:pic>
        <p:nvPicPr>
          <p:cNvPr id="55298" name="Picture 2" descr="http://trinitypastor.files.wordpress.com/2008/11/bible.jpg"/>
          <p:cNvPicPr>
            <a:picLocks noChangeAspect="1" noChangeArrowheads="1"/>
          </p:cNvPicPr>
          <p:nvPr/>
        </p:nvPicPr>
        <p:blipFill>
          <a:blip r:embed="rId2" cstate="print"/>
          <a:srcRect/>
          <a:stretch>
            <a:fillRect/>
          </a:stretch>
        </p:blipFill>
        <p:spPr bwMode="auto">
          <a:xfrm>
            <a:off x="7391400" y="5334000"/>
            <a:ext cx="1393581" cy="1070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029200" y="609600"/>
            <a:ext cx="3886200" cy="4154984"/>
          </a:xfrm>
          <a:prstGeom prst="rect">
            <a:avLst/>
          </a:prstGeom>
          <a:noFill/>
        </p:spPr>
        <p:txBody>
          <a:bodyPr wrap="square" rtlCol="0">
            <a:spAutoFit/>
          </a:bodyPr>
          <a:lstStyle/>
          <a:p>
            <a:pPr algn="ctr"/>
            <a:r>
              <a:rPr lang="zh-CN" altLang="en-US" sz="4000" b="1" dirty="0" smtClean="0"/>
              <a:t>总是根据原始的文化，语言和情形，而非你的国情和文化背景去释经。</a:t>
            </a:r>
            <a:endParaRPr lang="en-US" sz="4000" b="1" dirty="0" smtClean="0"/>
          </a:p>
          <a:p>
            <a:pPr algn="ctr"/>
            <a:endParaRPr lang="en-US" sz="1600" dirty="0" smtClean="0"/>
          </a:p>
          <a:p>
            <a:pPr algn="ctr"/>
            <a:r>
              <a:rPr lang="en-US" sz="1600" dirty="0" smtClean="0"/>
              <a:t>(Always interpret Scripture in light of the original culture, language and situation instead of your national background.)</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495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“我的观点是</a:t>
            </a:r>
            <a:r>
              <a:rPr lang="en-US" altLang="zh-CN" sz="3600" b="1"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a:t>
            </a:r>
            <a:endParaRPr lang="en-US" sz="3600" b="1" dirty="0" smtClean="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228600" y="3505200"/>
            <a:ext cx="4876800" cy="707886"/>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6. </a:t>
            </a:r>
            <a:r>
              <a:rPr lang="zh-CN" altLang="en-US" sz="4000" b="1" dirty="0" smtClean="0">
                <a:solidFill>
                  <a:srgbClr val="FFFF00"/>
                </a:solidFill>
                <a:effectLst>
                  <a:outerShdw blurRad="38100" dist="38100" dir="2700000" algn="tl">
                    <a:srgbClr val="000000">
                      <a:alpha val="43137"/>
                    </a:srgbClr>
                  </a:outerShdw>
                </a:effectLst>
              </a:rPr>
              <a:t>保持上下文</a:t>
            </a:r>
            <a:endParaRPr lang="en-US" sz="40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首先释经</a:t>
            </a:r>
            <a:endParaRPr lang="en-US" sz="3600" b="1" dirty="0" smtClean="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228600" y="4724400"/>
            <a:ext cx="4572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8. </a:t>
            </a:r>
            <a:r>
              <a:rPr lang="zh-CN" altLang="en-US" sz="3600" b="1" dirty="0" smtClean="0">
                <a:effectLst>
                  <a:outerShdw blurRad="38100" dist="38100" dir="2700000" algn="tl">
                    <a:srgbClr val="000000">
                      <a:alpha val="43137"/>
                    </a:srgbClr>
                  </a:outerShdw>
                </a:effectLst>
              </a:rPr>
              <a:t>原始背景</a:t>
            </a:r>
            <a:endParaRPr lang="en-US" sz="3600" b="1" dirty="0" smtClean="0">
              <a:effectLst>
                <a:outerShdw blurRad="38100" dist="38100" dir="2700000" algn="tl">
                  <a:srgbClr val="000000">
                    <a:alpha val="43137"/>
                  </a:srgbClr>
                </a:outerShdw>
              </a:effectLst>
            </a:endParaRPr>
          </a:p>
        </p:txBody>
      </p:sp>
      <p:sp>
        <p:nvSpPr>
          <p:cNvPr id="26" name="TextBox 25"/>
          <p:cNvSpPr txBox="1"/>
          <p:nvPr/>
        </p:nvSpPr>
        <p:spPr>
          <a:xfrm>
            <a:off x="228600" y="52578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LOOK FOR THE ORIGINAL SETTING</a:t>
            </a:r>
            <a:endParaRPr lang="en-US" sz="2800" b="1" dirty="0">
              <a:solidFill>
                <a:schemeClr val="tx1"/>
              </a:solidFill>
              <a:effectLst>
                <a:outerShdw blurRad="38100" dist="38100" dir="2700000" algn="tl">
                  <a:srgbClr val="000000">
                    <a:alpha val="43137"/>
                  </a:srgbClr>
                </a:outerShdw>
              </a:effectLst>
            </a:endParaRPr>
          </a:p>
        </p:txBody>
      </p:sp>
      <p:pic>
        <p:nvPicPr>
          <p:cNvPr id="54274" name="Picture 2" descr="http://www.wga.hu/art/c/celesti/davidzit.jpg"/>
          <p:cNvPicPr>
            <a:picLocks noChangeAspect="1" noChangeArrowheads="1"/>
          </p:cNvPicPr>
          <p:nvPr/>
        </p:nvPicPr>
        <p:blipFill>
          <a:blip r:embed="rId2" cstate="print"/>
          <a:srcRect/>
          <a:stretch>
            <a:fillRect/>
          </a:stretch>
        </p:blipFill>
        <p:spPr bwMode="auto">
          <a:xfrm>
            <a:off x="5791200" y="4800600"/>
            <a:ext cx="2362200" cy="1594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5" name="Rectangle 14"/>
          <p:cNvSpPr/>
          <p:nvPr/>
        </p:nvSpPr>
        <p:spPr>
          <a:xfrm>
            <a:off x="4953000" y="533400"/>
            <a:ext cx="4038600" cy="6019800"/>
          </a:xfrm>
          <a:prstGeom prst="rect">
            <a:avLst/>
          </a:prstGeom>
          <a:solidFill>
            <a:schemeClr val="bg1"/>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3250" name="Picture 2" descr="http://socialneuroscience.files.wordpress.com/2009/05/evolution-chart.jpg"/>
          <p:cNvPicPr>
            <a:picLocks noChangeAspect="1" noChangeArrowheads="1"/>
          </p:cNvPicPr>
          <p:nvPr/>
        </p:nvPicPr>
        <p:blipFill>
          <a:blip r:embed="rId2" cstate="print"/>
          <a:srcRect/>
          <a:stretch>
            <a:fillRect/>
          </a:stretch>
        </p:blipFill>
        <p:spPr bwMode="auto">
          <a:xfrm>
            <a:off x="5029200" y="4210049"/>
            <a:ext cx="3933825" cy="2952751"/>
          </a:xfrm>
          <a:prstGeom prst="rect">
            <a:avLst/>
          </a:prstGeom>
          <a:noFill/>
        </p:spPr>
      </p:pic>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 name="TextBox 15"/>
          <p:cNvSpPr txBox="1"/>
          <p:nvPr/>
        </p:nvSpPr>
        <p:spPr>
          <a:xfrm>
            <a:off x="5029200" y="609600"/>
            <a:ext cx="3886200" cy="39087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4000" b="1" dirty="0" smtClean="0"/>
              <a:t>真正的科学总是最后支持圣经里的真理。不存在矛盾，勇敢地寻求答案吧。</a:t>
            </a:r>
            <a:endParaRPr lang="en-US" sz="4000" b="1" dirty="0" smtClean="0"/>
          </a:p>
          <a:p>
            <a:pPr algn="ctr"/>
            <a:r>
              <a:rPr lang="en-US" sz="1600" dirty="0" smtClean="0"/>
              <a:t>True science will always eventually support the truths found in Scripture. There are NO contradictions; just look for the answer.</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1200329"/>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“我的观点是</a:t>
            </a:r>
            <a:r>
              <a:rPr lang="en-US" altLang="zh-CN" sz="3600" b="1"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a:t>
            </a:r>
            <a:endParaRPr lang="en-US" sz="3600" b="1" dirty="0" smtClean="0">
              <a:solidFill>
                <a:srgbClr val="FFFF00"/>
              </a:solidFill>
              <a:effectLst>
                <a:outerShdw blurRad="38100" dist="38100" dir="2700000" algn="tl">
                  <a:srgbClr val="000000">
                    <a:alpha val="43137"/>
                  </a:srgbClr>
                </a:outerShdw>
              </a:effectLst>
            </a:endParaRPr>
          </a:p>
          <a:p>
            <a:endParaRPr lang="en-US" sz="3600" dirty="0" smtClean="0">
              <a:solidFill>
                <a:srgbClr val="F1F53D"/>
              </a:solidFill>
              <a:effectLst>
                <a:outerShdw blurRad="38100" dist="38100" dir="2700000" algn="tl">
                  <a:srgbClr val="000000">
                    <a:alpha val="43137"/>
                  </a:srgbClr>
                </a:outerShdw>
              </a:effectLst>
            </a:endParaRPr>
          </a:p>
        </p:txBody>
      </p:sp>
      <p:sp>
        <p:nvSpPr>
          <p:cNvPr id="23" name="TextBox 22"/>
          <p:cNvSpPr txBox="1"/>
          <p:nvPr/>
        </p:nvSpPr>
        <p:spPr>
          <a:xfrm>
            <a:off x="228600" y="3505200"/>
            <a:ext cx="4876800" cy="707886"/>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6. </a:t>
            </a:r>
            <a:r>
              <a:rPr lang="zh-CN" altLang="en-US" sz="4000" b="1" dirty="0" smtClean="0">
                <a:solidFill>
                  <a:srgbClr val="FFFF00"/>
                </a:solidFill>
                <a:effectLst>
                  <a:outerShdw blurRad="38100" dist="38100" dir="2700000" algn="tl">
                    <a:srgbClr val="000000">
                      <a:alpha val="43137"/>
                    </a:srgbClr>
                  </a:outerShdw>
                </a:effectLst>
              </a:rPr>
              <a:t>保持上下文</a:t>
            </a:r>
            <a:endParaRPr lang="en-US" sz="40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首先释经</a:t>
            </a:r>
            <a:endParaRPr lang="en-US" sz="3600" b="1" dirty="0" smtClean="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228600" y="4724400"/>
            <a:ext cx="5181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8. </a:t>
            </a:r>
            <a:r>
              <a:rPr lang="zh-CN" altLang="en-US" sz="3600" b="1" dirty="0" smtClean="0">
                <a:solidFill>
                  <a:srgbClr val="FFFF00"/>
                </a:solidFill>
                <a:effectLst>
                  <a:outerShdw blurRad="38100" dist="38100" dir="2700000" algn="tl">
                    <a:srgbClr val="000000">
                      <a:alpha val="43137"/>
                    </a:srgbClr>
                  </a:outerShdw>
                </a:effectLst>
              </a:rPr>
              <a:t>原始背景</a:t>
            </a:r>
            <a:endParaRPr lang="en-US" sz="3600" b="1" dirty="0" smtClean="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228600" y="5334000"/>
            <a:ext cx="4876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9. </a:t>
            </a:r>
            <a:r>
              <a:rPr lang="zh-CN" altLang="en-US" sz="3600" b="1" dirty="0" smtClean="0">
                <a:effectLst>
                  <a:outerShdw blurRad="38100" dist="38100" dir="2700000" algn="tl">
                    <a:srgbClr val="000000">
                      <a:alpha val="43137"/>
                    </a:srgbClr>
                  </a:outerShdw>
                </a:effectLst>
              </a:rPr>
              <a:t>真理就是真理</a:t>
            </a:r>
            <a:endParaRPr lang="en-US" sz="3600" b="1" dirty="0" smtClean="0">
              <a:effectLst>
                <a:outerShdw blurRad="38100" dist="38100" dir="2700000" algn="tl">
                  <a:srgbClr val="000000">
                    <a:alpha val="43137"/>
                  </a:srgbClr>
                </a:outerShdw>
              </a:effectLst>
            </a:endParaRPr>
          </a:p>
        </p:txBody>
      </p:sp>
      <p:sp>
        <p:nvSpPr>
          <p:cNvPr id="27" name="TextBox 26"/>
          <p:cNvSpPr txBox="1"/>
          <p:nvPr/>
        </p:nvSpPr>
        <p:spPr>
          <a:xfrm>
            <a:off x="228600" y="5943600"/>
            <a:ext cx="43434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4. X</a:t>
            </a: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TRUTH IS TRUTH</a:t>
            </a:r>
            <a:endParaRPr lang="en-US" sz="2800" b="1" dirty="0">
              <a:solidFill>
                <a:schemeClr val="tx1"/>
              </a:solidFill>
              <a:effectLst>
                <a:outerShdw blurRad="38100" dist="38100" dir="2700000" algn="tl">
                  <a:srgbClr val="000000">
                    <a:alpha val="43137"/>
                  </a:srgbClr>
                </a:outerShdw>
              </a:effectLst>
            </a:endParaRPr>
          </a:p>
        </p:txBody>
      </p:sp>
      <p:sp>
        <p:nvSpPr>
          <p:cNvPr id="30" name="&quot;No&quot; Symbol 29"/>
          <p:cNvSpPr/>
          <p:nvPr/>
        </p:nvSpPr>
        <p:spPr>
          <a:xfrm>
            <a:off x="6858000" y="5257800"/>
            <a:ext cx="457200" cy="457200"/>
          </a:xfrm>
          <a:prstGeom prst="noSmoking">
            <a:avLst>
              <a:gd name="adj" fmla="val 538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1" name="&quot;No&quot; Symbol 30"/>
          <p:cNvSpPr/>
          <p:nvPr/>
        </p:nvSpPr>
        <p:spPr>
          <a:xfrm>
            <a:off x="7620000" y="5105400"/>
            <a:ext cx="457200" cy="457200"/>
          </a:xfrm>
          <a:prstGeom prst="noSmoking">
            <a:avLst>
              <a:gd name="adj" fmla="val 538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3" name="&quot;No&quot; Symbol 32"/>
          <p:cNvSpPr/>
          <p:nvPr/>
        </p:nvSpPr>
        <p:spPr>
          <a:xfrm>
            <a:off x="5638800" y="5562600"/>
            <a:ext cx="457200" cy="457200"/>
          </a:xfrm>
          <a:prstGeom prst="noSmoking">
            <a:avLst>
              <a:gd name="adj" fmla="val 538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4" name="&quot;No&quot; Symbol 33"/>
          <p:cNvSpPr/>
          <p:nvPr/>
        </p:nvSpPr>
        <p:spPr>
          <a:xfrm>
            <a:off x="6248400" y="5410200"/>
            <a:ext cx="457200" cy="457200"/>
          </a:xfrm>
          <a:prstGeom prst="noSmoking">
            <a:avLst>
              <a:gd name="adj" fmla="val 538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Rectangle 31"/>
          <p:cNvSpPr/>
          <p:nvPr/>
        </p:nvSpPr>
        <p:spPr>
          <a:xfrm>
            <a:off x="4953000" y="6477000"/>
            <a:ext cx="4191000" cy="9144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533400"/>
            <a:ext cx="4572000" cy="53340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228600" y="1143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Rectangle 6"/>
          <p:cNvSpPr/>
          <p:nvPr/>
        </p:nvSpPr>
        <p:spPr>
          <a:xfrm>
            <a:off x="228600" y="1752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228600" y="2362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228600" y="6019800"/>
            <a:ext cx="4572000" cy="53340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228600" y="54102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228600" y="48006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228600" y="41910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228600" y="35814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228600" y="2971800"/>
            <a:ext cx="4572000" cy="53340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4953000" y="533400"/>
            <a:ext cx="4038600" cy="60198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5105400" y="609600"/>
            <a:ext cx="3886200" cy="3908762"/>
          </a:xfrm>
          <a:prstGeom prst="rect">
            <a:avLst/>
          </a:prstGeom>
          <a:noFill/>
        </p:spPr>
        <p:txBody>
          <a:bodyPr wrap="square" rtlCol="0">
            <a:spAutoFit/>
          </a:bodyPr>
          <a:lstStyle/>
          <a:p>
            <a:pPr algn="ctr"/>
            <a:r>
              <a:rPr lang="zh-CN" altLang="en-US" sz="4000" b="1" dirty="0" smtClean="0"/>
              <a:t>不要指望一下就明白所有的答案。按照神给你的速度，享受学习之旅每一步的乐趣</a:t>
            </a:r>
            <a:r>
              <a:rPr lang="zh-CN" altLang="en-US" sz="3200" b="1" dirty="0" smtClean="0"/>
              <a:t>。</a:t>
            </a:r>
            <a:endParaRPr lang="en-US" sz="3200" b="1" dirty="0" smtClean="0"/>
          </a:p>
          <a:p>
            <a:pPr algn="ctr"/>
            <a:endParaRPr lang="en-US" sz="1600" dirty="0" smtClean="0"/>
          </a:p>
          <a:p>
            <a:pPr algn="ctr"/>
            <a:r>
              <a:rPr lang="en-US" sz="1600" dirty="0" smtClean="0"/>
              <a:t>(Don’t expect to know all answers at once. Enjoy the learning journey at God’s pace.)</a:t>
            </a:r>
            <a:endParaRPr lang="en-US"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228600" y="457200"/>
            <a:ext cx="4495800" cy="646331"/>
          </a:xfrm>
          <a:prstGeom prst="rect">
            <a:avLst/>
          </a:prstGeom>
          <a:noFill/>
          <a:ln>
            <a:noFill/>
          </a:ln>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1. </a:t>
            </a:r>
            <a:r>
              <a:rPr lang="zh-CN" altLang="en-US" sz="3600" b="1" dirty="0" smtClean="0">
                <a:solidFill>
                  <a:srgbClr val="FFFF00"/>
                </a:solidFill>
                <a:effectLst>
                  <a:outerShdw blurRad="38100" dist="38100" dir="2700000" algn="tl">
                    <a:srgbClr val="000000">
                      <a:alpha val="43137"/>
                    </a:srgbClr>
                  </a:outerShdw>
                </a:effectLst>
              </a:rPr>
              <a:t>谦卑</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228600" y="10668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 </a:t>
            </a:r>
            <a:r>
              <a:rPr lang="zh-CN" altLang="en-US" sz="3600" b="1" dirty="0" smtClean="0">
                <a:solidFill>
                  <a:srgbClr val="FFFF00"/>
                </a:solidFill>
                <a:effectLst>
                  <a:outerShdw blurRad="38100" dist="38100" dir="2700000" algn="tl">
                    <a:srgbClr val="000000">
                      <a:alpha val="43137"/>
                    </a:srgbClr>
                  </a:outerShdw>
                </a:effectLst>
              </a:rPr>
              <a:t>钻研神的道</a:t>
            </a:r>
            <a:endParaRPr lang="en-US" sz="3600" b="1" dirty="0" smtClean="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0" y="1715869"/>
            <a:ext cx="4724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3. </a:t>
            </a:r>
            <a:r>
              <a:rPr lang="zh-CN" altLang="en-US" sz="3600" b="1" dirty="0" smtClean="0">
                <a:solidFill>
                  <a:srgbClr val="FFFF00"/>
                </a:solidFill>
                <a:effectLst>
                  <a:outerShdw blurRad="38100" dist="38100" dir="2700000" algn="tl">
                    <a:srgbClr val="000000">
                      <a:alpha val="43137"/>
                    </a:srgbClr>
                  </a:outerShdw>
                </a:effectLst>
              </a:rPr>
              <a:t>忠于真理</a:t>
            </a:r>
            <a:endParaRPr lang="en-US" sz="3400" b="1" dirty="0" smtClean="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28600" y="2286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4. </a:t>
            </a:r>
            <a:r>
              <a:rPr lang="zh-CN" altLang="en-US" sz="3600" b="1" dirty="0" smtClean="0">
                <a:solidFill>
                  <a:srgbClr val="FFFF00"/>
                </a:solidFill>
                <a:effectLst>
                  <a:outerShdw blurRad="38100" dist="38100" dir="2700000" algn="tl">
                    <a:srgbClr val="000000">
                      <a:alpha val="43137"/>
                    </a:srgbClr>
                  </a:outerShdw>
                </a:effectLst>
              </a:rPr>
              <a:t>让神做神</a:t>
            </a:r>
            <a:endParaRPr lang="en-US" sz="3600" b="1" dirty="0" smtClean="0">
              <a:solidFill>
                <a:srgbClr val="FFFF00"/>
              </a:solidFill>
              <a:effectLst>
                <a:outerShdw blurRad="38100" dist="38100" dir="2700000" algn="tl">
                  <a:srgbClr val="000000">
                    <a:alpha val="43137"/>
                  </a:srgbClr>
                </a:outerShdw>
              </a:effectLst>
            </a:endParaRPr>
          </a:p>
        </p:txBody>
      </p:sp>
      <p:sp>
        <p:nvSpPr>
          <p:cNvPr id="22" name="TextBox 21"/>
          <p:cNvSpPr txBox="1"/>
          <p:nvPr/>
        </p:nvSpPr>
        <p:spPr>
          <a:xfrm>
            <a:off x="228600" y="28956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5. </a:t>
            </a:r>
            <a:r>
              <a:rPr lang="zh-CN" altLang="en-US" sz="3600" b="1" dirty="0" smtClean="0">
                <a:solidFill>
                  <a:srgbClr val="FFFF00"/>
                </a:solidFill>
                <a:effectLst>
                  <a:outerShdw blurRad="38100" dist="38100" dir="2700000" algn="tl">
                    <a:srgbClr val="000000">
                      <a:alpha val="43137"/>
                    </a:srgbClr>
                  </a:outerShdw>
                </a:effectLst>
              </a:rPr>
              <a:t>“我的观点是</a:t>
            </a:r>
            <a:r>
              <a:rPr lang="en-US" altLang="zh-CN" sz="3600" b="1" dirty="0" smtClean="0">
                <a:solidFill>
                  <a:srgbClr val="FFFF00"/>
                </a:solidFill>
                <a:effectLst>
                  <a:outerShdw blurRad="38100" dist="38100" dir="2700000" algn="tl">
                    <a:srgbClr val="000000">
                      <a:alpha val="43137"/>
                    </a:srgbClr>
                  </a:outerShdw>
                </a:effectLst>
              </a:rPr>
              <a:t>…</a:t>
            </a:r>
            <a:r>
              <a:rPr lang="zh-CN" altLang="en-US" sz="3600" b="1" dirty="0" smtClean="0">
                <a:solidFill>
                  <a:srgbClr val="FFFF00"/>
                </a:solidFill>
                <a:effectLst>
                  <a:outerShdw blurRad="38100" dist="38100" dir="2700000" algn="tl">
                    <a:srgbClr val="000000">
                      <a:alpha val="43137"/>
                    </a:srgbClr>
                  </a:outerShdw>
                </a:effectLst>
              </a:rPr>
              <a:t>”</a:t>
            </a:r>
            <a:endParaRPr lang="en-US" sz="3600" b="1" dirty="0" smtClean="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228600" y="3505200"/>
            <a:ext cx="4876800" cy="707886"/>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6. </a:t>
            </a:r>
            <a:r>
              <a:rPr lang="zh-CN" altLang="en-US" sz="4000" b="1" dirty="0" smtClean="0">
                <a:solidFill>
                  <a:srgbClr val="FFFF00"/>
                </a:solidFill>
                <a:effectLst>
                  <a:outerShdw blurRad="38100" dist="38100" dir="2700000" algn="tl">
                    <a:srgbClr val="000000">
                      <a:alpha val="43137"/>
                    </a:srgbClr>
                  </a:outerShdw>
                </a:effectLst>
              </a:rPr>
              <a:t>保持上下文</a:t>
            </a:r>
            <a:endParaRPr lang="en-US" sz="4000" b="1" dirty="0" smtClean="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228600" y="4114800"/>
            <a:ext cx="50292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7. </a:t>
            </a:r>
            <a:r>
              <a:rPr lang="zh-CN" altLang="en-US" sz="3600" b="1" dirty="0" smtClean="0">
                <a:solidFill>
                  <a:srgbClr val="FFFF00"/>
                </a:solidFill>
                <a:effectLst>
                  <a:outerShdw blurRad="38100" dist="38100" dir="2700000" algn="tl">
                    <a:srgbClr val="000000">
                      <a:alpha val="43137"/>
                    </a:srgbClr>
                  </a:outerShdw>
                </a:effectLst>
              </a:rPr>
              <a:t>首先释经</a:t>
            </a:r>
            <a:endParaRPr lang="en-US" sz="3600" b="1" dirty="0" smtClean="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228600" y="4724400"/>
            <a:ext cx="5181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8. </a:t>
            </a:r>
            <a:r>
              <a:rPr lang="zh-CN" altLang="en-US" sz="3600" b="1" dirty="0" smtClean="0">
                <a:solidFill>
                  <a:srgbClr val="FFFF00"/>
                </a:solidFill>
                <a:effectLst>
                  <a:outerShdw blurRad="38100" dist="38100" dir="2700000" algn="tl">
                    <a:srgbClr val="000000">
                      <a:alpha val="43137"/>
                    </a:srgbClr>
                  </a:outerShdw>
                </a:effectLst>
              </a:rPr>
              <a:t>原始背景</a:t>
            </a:r>
            <a:endParaRPr lang="en-US" sz="3600" b="1" dirty="0" smtClean="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228600" y="5334000"/>
            <a:ext cx="43434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9. </a:t>
            </a:r>
            <a:r>
              <a:rPr lang="zh-CN" altLang="en-US" sz="3600" b="1" dirty="0" smtClean="0">
                <a:solidFill>
                  <a:srgbClr val="FFFF00"/>
                </a:solidFill>
                <a:effectLst>
                  <a:outerShdw blurRad="38100" dist="38100" dir="2700000" algn="tl">
                    <a:srgbClr val="000000">
                      <a:alpha val="43137"/>
                    </a:srgbClr>
                  </a:outerShdw>
                </a:effectLst>
              </a:rPr>
              <a:t>真理就是真理</a:t>
            </a:r>
            <a:endParaRPr lang="en-US" sz="3600" b="1" dirty="0" smtClean="0">
              <a:solidFill>
                <a:srgbClr val="FFFF00"/>
              </a:solidFill>
              <a:effectLst>
                <a:outerShdw blurRad="38100" dist="38100" dir="2700000" algn="tl">
                  <a:srgbClr val="000000">
                    <a:alpha val="43137"/>
                  </a:srgbClr>
                </a:outerShdw>
              </a:effectLst>
            </a:endParaRPr>
          </a:p>
        </p:txBody>
      </p:sp>
      <p:sp>
        <p:nvSpPr>
          <p:cNvPr id="27" name="TextBox 26"/>
          <p:cNvSpPr txBox="1"/>
          <p:nvPr/>
        </p:nvSpPr>
        <p:spPr>
          <a:xfrm>
            <a:off x="228600" y="5943600"/>
            <a:ext cx="49530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10</a:t>
            </a:r>
            <a:r>
              <a:rPr lang="en-US" sz="3400" b="1" dirty="0" smtClean="0">
                <a:effectLst>
                  <a:outerShdw blurRad="38100" dist="38100" dir="2700000" algn="tl">
                    <a:srgbClr val="000000">
                      <a:alpha val="43137"/>
                    </a:srgbClr>
                  </a:outerShdw>
                </a:effectLst>
              </a:rPr>
              <a:t>. </a:t>
            </a:r>
            <a:r>
              <a:rPr lang="zh-CN" altLang="en-US" sz="3400" b="1" dirty="0" smtClean="0">
                <a:effectLst>
                  <a:outerShdw blurRad="38100" dist="38100" dir="2700000" algn="tl">
                    <a:srgbClr val="000000">
                      <a:alpha val="43137"/>
                    </a:srgbClr>
                  </a:outerShdw>
                </a:effectLst>
              </a:rPr>
              <a:t>享受成长</a:t>
            </a:r>
            <a:endParaRPr lang="en-US" sz="3400" b="1" dirty="0" smtClean="0">
              <a:effectLst>
                <a:outerShdw blurRad="38100" dist="38100" dir="2700000" algn="tl">
                  <a:srgbClr val="000000">
                    <a:alpha val="43137"/>
                  </a:srgbClr>
                </a:outerShdw>
              </a:effectLst>
            </a:endParaRPr>
          </a:p>
        </p:txBody>
      </p:sp>
      <p:sp>
        <p:nvSpPr>
          <p:cNvPr id="29" name="Title 1"/>
          <p:cNvSpPr>
            <a:spLocks noGrp="1"/>
          </p:cNvSpPr>
          <p:nvPr>
            <p:ph type="title"/>
          </p:nvPr>
        </p:nvSpPr>
        <p:spPr>
          <a:xfrm>
            <a:off x="0" y="0"/>
            <a:ext cx="9144000" cy="457200"/>
          </a:xfrm>
          <a:solidFill>
            <a:srgbClr val="FFFF00"/>
          </a:solidFill>
          <a:ln w="57150">
            <a:solidFill>
              <a:schemeClr val="tx1"/>
            </a:solidFill>
          </a:ln>
        </p:spPr>
        <p:style>
          <a:lnRef idx="0">
            <a:schemeClr val="dk1"/>
          </a:lnRef>
          <a:fillRef idx="3">
            <a:schemeClr val="dk1"/>
          </a:fillRef>
          <a:effectRef idx="3">
            <a:schemeClr val="dk1"/>
          </a:effectRef>
          <a:fontRef idx="minor">
            <a:schemeClr val="lt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rPr>
              <a:t>ENJOY GROWING</a:t>
            </a:r>
            <a:endParaRPr lang="en-US" sz="2800" b="1" dirty="0">
              <a:solidFill>
                <a:schemeClr val="tx1"/>
              </a:solidFill>
              <a:effectLst>
                <a:outerShdw blurRad="38100" dist="38100" dir="2700000" algn="tl">
                  <a:srgbClr val="000000">
                    <a:alpha val="43137"/>
                  </a:srgbClr>
                </a:outerShdw>
              </a:effectLst>
            </a:endParaRPr>
          </a:p>
        </p:txBody>
      </p:sp>
      <p:pic>
        <p:nvPicPr>
          <p:cNvPr id="52226" name="Picture 2" descr="http://www.elca.org/~/media/Images/Growing%20in%20Faith/Ministry/Young%20Adult%20Ministry/advocacy.ashx"/>
          <p:cNvPicPr>
            <a:picLocks noChangeAspect="1" noChangeArrowheads="1"/>
          </p:cNvPicPr>
          <p:nvPr/>
        </p:nvPicPr>
        <p:blipFill>
          <a:blip r:embed="rId2" cstate="print"/>
          <a:srcRect/>
          <a:stretch>
            <a:fillRect/>
          </a:stretch>
        </p:blipFill>
        <p:spPr bwMode="auto">
          <a:xfrm>
            <a:off x="6172200" y="4572000"/>
            <a:ext cx="1447800" cy="1843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cision.jpg"/>
          <p:cNvPicPr>
            <a:picLocks noChangeAspect="1"/>
          </p:cNvPicPr>
          <p:nvPr/>
        </p:nvPicPr>
        <p:blipFill>
          <a:blip r:embed="rId2" cstate="print"/>
          <a:stretch>
            <a:fillRect/>
          </a:stretch>
        </p:blipFill>
        <p:spPr>
          <a:xfrm>
            <a:off x="0" y="2792103"/>
            <a:ext cx="5105400" cy="4065898"/>
          </a:xfrm>
          <a:prstGeom prst="rect">
            <a:avLst/>
          </a:prstGeom>
        </p:spPr>
      </p:pic>
      <p:pic>
        <p:nvPicPr>
          <p:cNvPr id="5" name="Picture 4" descr="Caricatures_of_Celebrities_new_collection_16.jpg"/>
          <p:cNvPicPr>
            <a:picLocks noChangeAspect="1"/>
          </p:cNvPicPr>
          <p:nvPr/>
        </p:nvPicPr>
        <p:blipFill>
          <a:blip r:embed="rId3" cstate="print"/>
          <a:stretch>
            <a:fillRect/>
          </a:stretch>
        </p:blipFill>
        <p:spPr>
          <a:xfrm>
            <a:off x="6324600" y="3494566"/>
            <a:ext cx="2075260" cy="3088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ular Callout 7"/>
          <p:cNvSpPr/>
          <p:nvPr/>
        </p:nvSpPr>
        <p:spPr>
          <a:xfrm>
            <a:off x="152400" y="228600"/>
            <a:ext cx="8839200" cy="2438400"/>
          </a:xfrm>
          <a:prstGeom prst="wedgeRectCallout">
            <a:avLst>
              <a:gd name="adj1" fmla="val -1839"/>
              <a:gd name="adj2" fmla="val 87705"/>
            </a:avLst>
          </a:prstGeom>
          <a:solidFill>
            <a:srgbClr val="FF9933"/>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rPr>
              <a:t>通常，难题不是缺少答案，而是很多答案听上去都有道理。然而每节经文只有一个正确的解释。</a:t>
            </a:r>
            <a:r>
              <a:rPr lang="en-US" altLang="zh-CN" sz="3600" b="1" dirty="0" smtClean="0">
                <a:solidFill>
                  <a:schemeClr val="tx1"/>
                </a:solidFill>
                <a:effectLst>
                  <a:outerShdw blurRad="38100" dist="38100" dir="2700000" algn="tl">
                    <a:srgbClr val="000000">
                      <a:alpha val="43137"/>
                    </a:srgbClr>
                  </a:outerShdw>
                </a:effectLst>
              </a:rPr>
              <a:t>——</a:t>
            </a:r>
            <a:r>
              <a:rPr lang="zh-CN" altLang="en-US" sz="3600" b="1" dirty="0" smtClean="0">
                <a:solidFill>
                  <a:schemeClr val="tx1"/>
                </a:solidFill>
                <a:effectLst>
                  <a:outerShdw blurRad="38100" dist="38100" dir="2700000" algn="tl">
                    <a:srgbClr val="000000">
                      <a:alpha val="43137"/>
                    </a:srgbClr>
                  </a:outerShdw>
                </a:effectLst>
              </a:rPr>
              <a:t>杰</a:t>
            </a:r>
            <a:r>
              <a:rPr lang="en-US" altLang="zh-CN" sz="3600" b="1" dirty="0" smtClean="0">
                <a:solidFill>
                  <a:schemeClr val="tx1"/>
                </a:solidFill>
                <a:effectLst>
                  <a:outerShdw blurRad="38100" dist="38100" dir="2700000" algn="tl">
                    <a:srgbClr val="000000">
                      <a:alpha val="43137"/>
                    </a:srgbClr>
                  </a:outerShdw>
                </a:effectLst>
              </a:rPr>
              <a:t>·</a:t>
            </a:r>
            <a:r>
              <a:rPr lang="zh-CN" altLang="en-US" sz="3600" b="1" dirty="0" smtClean="0">
                <a:solidFill>
                  <a:schemeClr val="tx1"/>
                </a:solidFill>
                <a:effectLst>
                  <a:outerShdw blurRad="38100" dist="38100" dir="2700000" algn="tl">
                    <a:srgbClr val="000000">
                      <a:alpha val="43137"/>
                    </a:srgbClr>
                  </a:outerShdw>
                </a:effectLst>
              </a:rPr>
              <a:t>巴里昂</a:t>
            </a:r>
            <a:endParaRPr lang="en-US" sz="3600" b="1" dirty="0" smtClean="0">
              <a:solidFill>
                <a:schemeClr val="tx1"/>
              </a:solidFill>
              <a:effectLst>
                <a:outerShdw blurRad="38100" dist="38100" dir="2700000" algn="tl">
                  <a:srgbClr val="000000">
                    <a:alpha val="43137"/>
                  </a:srgbClr>
                </a:outerShdw>
              </a:effectLst>
            </a:endParaRPr>
          </a:p>
          <a:p>
            <a:pPr algn="ctr"/>
            <a:r>
              <a:rPr lang="en-US" b="1" dirty="0" smtClean="0">
                <a:solidFill>
                  <a:schemeClr val="tx1"/>
                </a:solidFill>
                <a:effectLst>
                  <a:outerShdw blurRad="38100" dist="38100" dir="2700000" algn="tl">
                    <a:srgbClr val="000000">
                      <a:alpha val="43137"/>
                    </a:srgbClr>
                  </a:outerShdw>
                </a:effectLst>
              </a:rPr>
              <a:t>“Often, the problem is not a </a:t>
            </a:r>
            <a:r>
              <a:rPr lang="en-US" b="1" i="1" dirty="0" smtClean="0">
                <a:solidFill>
                  <a:schemeClr val="tx1"/>
                </a:solidFill>
                <a:effectLst>
                  <a:outerShdw blurRad="38100" dist="38100" dir="2700000" algn="tl">
                    <a:srgbClr val="000000">
                      <a:alpha val="43137"/>
                    </a:srgbClr>
                  </a:outerShdw>
                </a:effectLst>
              </a:rPr>
              <a:t>lack</a:t>
            </a:r>
            <a:r>
              <a:rPr lang="en-US" b="1" dirty="0" smtClean="0">
                <a:solidFill>
                  <a:schemeClr val="tx1"/>
                </a:solidFill>
                <a:effectLst>
                  <a:outerShdw blurRad="38100" dist="38100" dir="2700000" algn="tl">
                    <a:srgbClr val="000000">
                      <a:alpha val="43137"/>
                    </a:srgbClr>
                  </a:outerShdw>
                </a:effectLst>
              </a:rPr>
              <a:t> of answers, but a </a:t>
            </a:r>
            <a:r>
              <a:rPr lang="en-US" b="1" i="1" dirty="0" smtClean="0">
                <a:solidFill>
                  <a:schemeClr val="tx1"/>
                </a:solidFill>
                <a:effectLst>
                  <a:outerShdw blurRad="38100" dist="38100" dir="2700000" algn="tl">
                    <a:srgbClr val="000000">
                      <a:alpha val="43137"/>
                    </a:srgbClr>
                  </a:outerShdw>
                </a:effectLst>
              </a:rPr>
              <a:t>lot</a:t>
            </a:r>
            <a:r>
              <a:rPr lang="en-US" b="1" dirty="0" smtClean="0">
                <a:solidFill>
                  <a:schemeClr val="tx1"/>
                </a:solidFill>
                <a:effectLst>
                  <a:outerShdw blurRad="38100" dist="38100" dir="2700000" algn="tl">
                    <a:srgbClr val="000000">
                      <a:alpha val="43137"/>
                    </a:srgbClr>
                  </a:outerShdw>
                </a:effectLst>
              </a:rPr>
              <a:t> of answers that all </a:t>
            </a:r>
            <a:r>
              <a:rPr lang="en-US" b="1" i="1" dirty="0" smtClean="0">
                <a:solidFill>
                  <a:schemeClr val="tx1"/>
                </a:solidFill>
                <a:effectLst>
                  <a:outerShdw blurRad="38100" dist="38100" dir="2700000" algn="tl">
                    <a:srgbClr val="000000">
                      <a:alpha val="43137"/>
                    </a:srgbClr>
                  </a:outerShdw>
                </a:effectLst>
              </a:rPr>
              <a:t>sound</a:t>
            </a:r>
            <a:r>
              <a:rPr lang="en-US" b="1" dirty="0" smtClean="0">
                <a:solidFill>
                  <a:schemeClr val="tx1"/>
                </a:solidFill>
                <a:effectLst>
                  <a:outerShdw blurRad="38100" dist="38100" dir="2700000" algn="tl">
                    <a:srgbClr val="000000">
                      <a:alpha val="43137"/>
                    </a:srgbClr>
                  </a:outerShdw>
                </a:effectLst>
              </a:rPr>
              <a:t> correct. </a:t>
            </a:r>
          </a:p>
          <a:p>
            <a:pPr algn="ctr"/>
            <a:r>
              <a:rPr lang="en-US" b="1" dirty="0" smtClean="0">
                <a:solidFill>
                  <a:schemeClr val="tx1"/>
                </a:solidFill>
                <a:effectLst>
                  <a:outerShdw blurRad="38100" dist="38100" dir="2700000" algn="tl">
                    <a:srgbClr val="000000">
                      <a:alpha val="43137"/>
                    </a:srgbClr>
                  </a:outerShdw>
                </a:effectLst>
              </a:rPr>
              <a:t>But there is only one correct interpretation for each passage.” </a:t>
            </a:r>
          </a:p>
          <a:p>
            <a:pPr algn="ctr"/>
            <a:r>
              <a:rPr lang="en-US" sz="1400" b="1" dirty="0" smtClean="0">
                <a:solidFill>
                  <a:schemeClr val="tx1"/>
                </a:solidFill>
                <a:effectLst>
                  <a:outerShdw blurRad="38100" dist="38100" dir="2700000" algn="tl">
                    <a:srgbClr val="000000">
                      <a:alpha val="43137"/>
                    </a:srgbClr>
                  </a:outerShdw>
                </a:effectLst>
              </a:rPr>
              <a:t>–Dr. Jay </a:t>
            </a:r>
            <a:r>
              <a:rPr lang="en-US" sz="1400" b="1" dirty="0" err="1" smtClean="0">
                <a:solidFill>
                  <a:schemeClr val="tx1"/>
                </a:solidFill>
                <a:effectLst>
                  <a:outerShdw blurRad="38100" dist="38100" dir="2700000" algn="tl">
                    <a:srgbClr val="000000">
                      <a:alpha val="43137"/>
                    </a:srgbClr>
                  </a:outerShdw>
                </a:effectLst>
              </a:rPr>
              <a:t>BarLeon</a:t>
            </a:r>
            <a:endParaRPr lang="en-US" sz="14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传福音式</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(EVANGELICAL) </a:t>
            </a:r>
          </a:p>
          <a:p>
            <a:pPr marL="625475" lvl="1" indent="-168275"/>
            <a:endParaRPr lang="en-US" sz="3200" u="sng" dirty="0">
              <a:ln>
                <a:solidFill>
                  <a:sysClr val="windowText" lastClr="000000"/>
                </a:solidFill>
              </a:ln>
              <a:solidFill>
                <a:schemeClr val="accent6">
                  <a:lumMod val="50000"/>
                </a:schemeClr>
              </a:solidFill>
            </a:endParaRPr>
          </a:p>
          <a:p>
            <a:pPr marL="685800" indent="-339725">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意识到会众中可能有</a:t>
            </a:r>
            <a:r>
              <a:rPr lang="zh-CN" altLang="en-US" sz="4800" b="1" u="sng" dirty="0" smtClean="0">
                <a:ln>
                  <a:solidFill>
                    <a:sysClr val="windowText" lastClr="000000"/>
                  </a:solidFill>
                </a:ln>
                <a:solidFill>
                  <a:srgbClr val="FF0000"/>
                </a:solidFill>
              </a:rPr>
              <a:t>未信者</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rgbClr val="002060"/>
                </a:solidFill>
              </a:rPr>
              <a:t>Be </a:t>
            </a:r>
            <a:r>
              <a:rPr lang="en-US" sz="2800" i="1" dirty="0">
                <a:solidFill>
                  <a:srgbClr val="002060"/>
                </a:solidFill>
              </a:rPr>
              <a:t>aware of possible </a:t>
            </a:r>
            <a:r>
              <a:rPr lang="en-US" sz="2800" i="1" u="sng" dirty="0" smtClean="0">
                <a:solidFill>
                  <a:srgbClr val="002060"/>
                </a:solidFill>
              </a:rPr>
              <a:t>unbelievers</a:t>
            </a:r>
          </a:p>
          <a:p>
            <a:pPr marL="1143000" lvl="2">
              <a:buFont typeface="Arial" charset="0"/>
              <a:buChar char="•"/>
            </a:pPr>
            <a:endParaRPr kumimoji="0" lang="en-US" sz="2800" i="0" u="sng"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685800" indent="-339725">
              <a:buFont typeface="Arial" charset="0"/>
              <a:buChar char="•"/>
            </a:pPr>
            <a:r>
              <a:rPr lang="zh-CN" altLang="en-US" sz="4800" dirty="0" smtClean="0">
                <a:ln>
                  <a:solidFill>
                    <a:sysClr val="windowText" lastClr="000000"/>
                  </a:solidFill>
                </a:ln>
                <a:solidFill>
                  <a:srgbClr val="FF0000"/>
                </a:solidFill>
              </a:rPr>
              <a:t>不要</a:t>
            </a:r>
            <a:r>
              <a:rPr lang="zh-CN" altLang="en-US" sz="4800" b="1" u="sng" dirty="0" smtClean="0">
                <a:ln>
                  <a:solidFill>
                    <a:sysClr val="windowText" lastClr="000000"/>
                  </a:solidFill>
                </a:ln>
                <a:solidFill>
                  <a:srgbClr val="FF0000"/>
                </a:solidFill>
              </a:rPr>
              <a:t>更改</a:t>
            </a:r>
            <a:r>
              <a:rPr lang="zh-CN" altLang="en-US" sz="4800" dirty="0" smtClean="0">
                <a:ln>
                  <a:solidFill>
                    <a:sysClr val="windowText" lastClr="000000"/>
                  </a:solidFill>
                </a:ln>
                <a:solidFill>
                  <a:srgbClr val="FF0000"/>
                </a:solidFill>
              </a:rPr>
              <a:t>或</a:t>
            </a:r>
            <a:r>
              <a:rPr lang="zh-CN" altLang="en-US" sz="4800" b="1" u="sng" dirty="0" smtClean="0">
                <a:ln>
                  <a:solidFill>
                    <a:sysClr val="windowText" lastClr="000000"/>
                  </a:solidFill>
                </a:ln>
                <a:solidFill>
                  <a:srgbClr val="FF0000"/>
                </a:solidFill>
              </a:rPr>
              <a:t>截留</a:t>
            </a:r>
            <a:r>
              <a:rPr lang="zh-CN" altLang="en-US" sz="4800" dirty="0" smtClean="0">
                <a:ln>
                  <a:solidFill>
                    <a:sysClr val="windowText" lastClr="000000"/>
                  </a:solidFill>
                </a:ln>
                <a:solidFill>
                  <a:srgbClr val="FF0000"/>
                </a:solidFill>
              </a:rPr>
              <a:t>福音</a:t>
            </a:r>
            <a:r>
              <a:rPr lang="en-US" altLang="zh-CN" sz="4800" dirty="0" smtClean="0">
                <a:ln>
                  <a:solidFill>
                    <a:sysClr val="windowText" lastClr="000000"/>
                  </a:solidFill>
                </a:ln>
                <a:solidFill>
                  <a:srgbClr val="FF0000"/>
                </a:solidFill>
              </a:rPr>
              <a:t>.</a:t>
            </a:r>
            <a:r>
              <a:rPr lang="en-US" sz="6000" dirty="0" smtClean="0">
                <a:ln>
                  <a:solidFill>
                    <a:sysClr val="windowText" lastClr="000000"/>
                  </a:solidFill>
                </a:ln>
                <a:solidFill>
                  <a:srgbClr val="FF0000"/>
                </a:solidFill>
              </a:rPr>
              <a:t> </a:t>
            </a:r>
          </a:p>
          <a:p>
            <a:pPr marL="1143000" lvl="2">
              <a:buFont typeface="Arial" charset="0"/>
              <a:buChar char="•"/>
            </a:pPr>
            <a:r>
              <a:rPr lang="en-US" sz="2800" i="1" dirty="0" smtClean="0">
                <a:solidFill>
                  <a:srgbClr val="002060"/>
                </a:solidFill>
              </a:rPr>
              <a:t>Don’t </a:t>
            </a:r>
            <a:r>
              <a:rPr lang="en-US" sz="2800" i="1" u="sng" dirty="0">
                <a:solidFill>
                  <a:srgbClr val="002060"/>
                </a:solidFill>
              </a:rPr>
              <a:t>alter</a:t>
            </a:r>
            <a:r>
              <a:rPr lang="en-US" sz="2800" i="1" dirty="0">
                <a:solidFill>
                  <a:srgbClr val="002060"/>
                </a:solidFill>
              </a:rPr>
              <a:t> or </a:t>
            </a:r>
            <a:r>
              <a:rPr lang="en-US" sz="2800" i="1" u="sng" dirty="0">
                <a:solidFill>
                  <a:srgbClr val="002060"/>
                </a:solidFill>
              </a:rPr>
              <a:t>shorten</a:t>
            </a:r>
            <a:r>
              <a:rPr lang="en-US" sz="2800" i="1" dirty="0">
                <a:solidFill>
                  <a:srgbClr val="002060"/>
                </a:solidFill>
              </a:rPr>
              <a:t> the </a:t>
            </a:r>
            <a:r>
              <a:rPr lang="en-US" sz="2800" i="1" dirty="0" smtClean="0">
                <a:solidFill>
                  <a:srgbClr val="002060"/>
                </a:solidFill>
              </a:rPr>
              <a:t>Gospel</a:t>
            </a:r>
          </a:p>
          <a:p>
            <a:pPr marL="1143000" lvl="2">
              <a:buFont typeface="Arial" charset="0"/>
              <a:buChar char="•"/>
            </a:pPr>
            <a:endParaRPr lang="en-US" sz="2800" dirty="0" smtClean="0">
              <a:ln>
                <a:solidFill>
                  <a:sysClr val="windowText" lastClr="000000"/>
                </a:solidFill>
              </a:ln>
              <a:solidFill>
                <a:schemeClr val="accent6">
                  <a:lumMod val="50000"/>
                </a:schemeClr>
              </a:solidFill>
            </a:endParaRPr>
          </a:p>
          <a:p>
            <a:pPr marL="685800" indent="-339725">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留出</a:t>
            </a:r>
            <a:r>
              <a:rPr lang="zh-CN" altLang="en-US" sz="4800" b="1" u="sng" dirty="0" smtClean="0">
                <a:ln>
                  <a:solidFill>
                    <a:sysClr val="windowText" lastClr="000000"/>
                  </a:solidFill>
                </a:ln>
                <a:solidFill>
                  <a:srgbClr val="FF0000"/>
                </a:solidFill>
              </a:rPr>
              <a:t>时间</a:t>
            </a:r>
            <a:r>
              <a:rPr lang="zh-CN" altLang="en-US" sz="4800" dirty="0" smtClean="0">
                <a:ln>
                  <a:solidFill>
                    <a:sysClr val="windowText" lastClr="000000"/>
                  </a:solidFill>
                </a:ln>
                <a:solidFill>
                  <a:srgbClr val="FF0000"/>
                </a:solidFill>
              </a:rPr>
              <a:t>清晰地陈述福音</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rgbClr val="002060"/>
                </a:solidFill>
              </a:rPr>
              <a:t>Offer </a:t>
            </a:r>
            <a:r>
              <a:rPr lang="en-US" sz="2800" i="1" dirty="0">
                <a:solidFill>
                  <a:srgbClr val="002060"/>
                </a:solidFill>
              </a:rPr>
              <a:t>a </a:t>
            </a:r>
            <a:r>
              <a:rPr lang="en-US" sz="2800" i="1" u="sng" dirty="0">
                <a:solidFill>
                  <a:srgbClr val="002060"/>
                </a:solidFill>
              </a:rPr>
              <a:t>time</a:t>
            </a:r>
            <a:r>
              <a:rPr lang="en-US" sz="2800" i="1" dirty="0">
                <a:solidFill>
                  <a:srgbClr val="002060"/>
                </a:solidFill>
              </a:rPr>
              <a:t> for a clear Gospel presentation</a:t>
            </a:r>
          </a:p>
          <a:p>
            <a:pPr marL="1143000" lvl="2"/>
            <a:endParaRPr lang="en-US" sz="2800" dirty="0" smtClean="0">
              <a:ln>
                <a:solidFill>
                  <a:schemeClr val="tx1"/>
                </a:solidFill>
              </a:ln>
              <a:solidFill>
                <a:srgbClr val="002060"/>
              </a:solidFill>
              <a:latin typeface="+mj-lt"/>
            </a:endParaRPr>
          </a:p>
          <a:p>
            <a:endParaRPr lang="en-US" sz="2800" dirty="0" smtClean="0">
              <a:ln>
                <a:solidFill>
                  <a:schemeClr val="tx1"/>
                </a:solidFill>
              </a:ln>
              <a:solidFill>
                <a:srgbClr val="002060"/>
              </a:solidFill>
              <a:latin typeface="+mj-lt"/>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践行应用</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(APPLICABLE)</a:t>
            </a:r>
          </a:p>
          <a:p>
            <a:pPr marL="1143000" indent="-1143000"/>
            <a:endParaRPr lang="en-US" sz="1000" u="sng" dirty="0">
              <a:ln>
                <a:solidFill>
                  <a:sysClr val="windowText" lastClr="000000"/>
                </a:solidFill>
              </a:ln>
              <a:solidFill>
                <a:schemeClr val="accent6">
                  <a:lumMod val="50000"/>
                </a:schemeClr>
              </a:solidFill>
            </a:endParaRPr>
          </a:p>
          <a:p>
            <a:pPr marL="236538" indent="-236538">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讲道的目的</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（弗</a:t>
            </a:r>
            <a:r>
              <a:rPr lang="en-US" altLang="zh-CN" sz="4800" dirty="0" smtClean="0">
                <a:ln>
                  <a:solidFill>
                    <a:sysClr val="windowText" lastClr="000000"/>
                  </a:solidFill>
                </a:ln>
                <a:solidFill>
                  <a:srgbClr val="FF0000"/>
                </a:solidFill>
              </a:rPr>
              <a:t>4:11-13</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The purpose for preaching (Eph 4:11-13) </a:t>
            </a:r>
          </a:p>
          <a:p>
            <a:pPr marL="1143000" lvl="2">
              <a:buFont typeface="Arial" charset="0"/>
              <a:buChar char="•"/>
            </a:pPr>
            <a:endParaRPr kumimoji="0" lang="en-US" sz="1200" i="1" u="none" strike="noStrike" normalizeH="0" baseline="0" dirty="0" smtClean="0">
              <a:solidFill>
                <a:schemeClr val="tx1"/>
              </a:solidFill>
              <a:latin typeface="+mj-lt"/>
              <a:ea typeface="Times New Roman" pitchFamily="18" charset="0"/>
              <a:cs typeface="Arial" pitchFamily="34" charset="0"/>
            </a:endParaRPr>
          </a:p>
          <a:p>
            <a:pPr marL="284163" indent="-284163">
              <a:buFont typeface="Arial" charset="0"/>
              <a:buChar char="•"/>
            </a:pPr>
            <a:r>
              <a:rPr lang="zh-CN" altLang="en-US" sz="4800" dirty="0" smtClean="0">
                <a:ln>
                  <a:solidFill>
                    <a:sysClr val="windowText" lastClr="000000"/>
                  </a:solidFill>
                </a:ln>
                <a:solidFill>
                  <a:srgbClr val="FF0000"/>
                </a:solidFill>
              </a:rPr>
              <a:t>讲道的目的是帮助人们变得像耶稣</a:t>
            </a:r>
            <a:r>
              <a:rPr lang="en-US" altLang="zh-CN" sz="4800" dirty="0" smtClean="0">
                <a:ln>
                  <a:solidFill>
                    <a:sysClr val="windowText" lastClr="000000"/>
                  </a:solidFill>
                </a:ln>
                <a:solidFill>
                  <a:srgbClr val="FF0000"/>
                </a:solidFill>
              </a:rPr>
              <a:t>.</a:t>
            </a:r>
            <a:r>
              <a:rPr lang="en-US" sz="6000" dirty="0" smtClean="0">
                <a:ln>
                  <a:solidFill>
                    <a:sysClr val="windowText" lastClr="000000"/>
                  </a:solidFill>
                </a:ln>
                <a:solidFill>
                  <a:srgbClr val="FF0000"/>
                </a:solidFill>
              </a:rPr>
              <a:t> </a:t>
            </a:r>
          </a:p>
          <a:p>
            <a:pPr marL="1143000" lvl="2">
              <a:buFont typeface="Arial" charset="0"/>
              <a:buChar char="•"/>
            </a:pPr>
            <a:r>
              <a:rPr lang="en-US" sz="2800" i="1" dirty="0" smtClean="0">
                <a:solidFill>
                  <a:schemeClr val="tx1"/>
                </a:solidFill>
              </a:rPr>
              <a:t>The purpose of preaching is to help people    become like Jesus.</a:t>
            </a:r>
          </a:p>
          <a:p>
            <a:pPr marL="1143000" lvl="2">
              <a:buFont typeface="Arial" charset="0"/>
              <a:buChar char="•"/>
            </a:pPr>
            <a:endParaRPr lang="en-US" sz="1200" i="1" dirty="0" smtClean="0">
              <a:solidFill>
                <a:schemeClr val="tx1"/>
              </a:solidFill>
            </a:endParaRPr>
          </a:p>
          <a:p>
            <a:pPr marL="236538" indent="-236538">
              <a:buFont typeface="Arial" charset="0"/>
              <a:buChar char="•"/>
            </a:pPr>
            <a:r>
              <a:rPr lang="zh-CN" altLang="en-US" sz="4800" dirty="0" smtClean="0">
                <a:ln>
                  <a:solidFill>
                    <a:sysClr val="windowText" lastClr="000000"/>
                  </a:solidFill>
                </a:ln>
                <a:solidFill>
                  <a:srgbClr val="FF0000"/>
                </a:solidFill>
              </a:rPr>
              <a:t>有哪些原因让我们避开应用？</a:t>
            </a:r>
            <a:r>
              <a:rPr lang="en-US" sz="6000" dirty="0" smtClean="0">
                <a:ln>
                  <a:solidFill>
                    <a:sysClr val="windowText" lastClr="000000"/>
                  </a:solidFill>
                </a:ln>
                <a:solidFill>
                  <a:srgbClr val="FF0000"/>
                </a:solidFill>
              </a:rPr>
              <a:t> </a:t>
            </a:r>
          </a:p>
          <a:p>
            <a:pPr marL="1143000" lvl="2">
              <a:buFont typeface="Arial" charset="0"/>
              <a:buChar char="•"/>
            </a:pPr>
            <a:r>
              <a:rPr lang="en-US" sz="2800" i="1" dirty="0" smtClean="0">
                <a:solidFill>
                  <a:schemeClr val="tx1"/>
                </a:solidFill>
              </a:rPr>
              <a:t>What are some reasons we avoid application?</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524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075" indent="-346075">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应用要回答两个问题</a:t>
            </a:r>
            <a:r>
              <a:rPr lang="en-US" sz="4800" dirty="0" smtClean="0">
                <a:ln>
                  <a:solidFill>
                    <a:sysClr val="windowText" lastClr="000000"/>
                  </a:solidFill>
                </a:ln>
                <a:solidFill>
                  <a:srgbClr val="FF0000"/>
                </a:solidFill>
              </a:rPr>
              <a:t>:                  </a:t>
            </a:r>
            <a:r>
              <a:rPr lang="zh-CN" altLang="en-US" sz="4800" b="1" u="sng" dirty="0" smtClean="0">
                <a:ln>
                  <a:solidFill>
                    <a:sysClr val="windowText" lastClr="000000"/>
                  </a:solidFill>
                </a:ln>
                <a:solidFill>
                  <a:srgbClr val="FF0000"/>
                </a:solidFill>
              </a:rPr>
              <a:t>那又怎样</a:t>
            </a:r>
            <a:r>
              <a:rPr lang="zh-CN" altLang="en-US" sz="4800" dirty="0" smtClean="0">
                <a:ln>
                  <a:solidFill>
                    <a:sysClr val="windowText" lastClr="000000"/>
                  </a:solidFill>
                </a:ln>
                <a:solidFill>
                  <a:srgbClr val="FF0000"/>
                </a:solidFill>
              </a:rPr>
              <a:t>？</a:t>
            </a:r>
            <a:r>
              <a:rPr lang="zh-CN" altLang="en-US" sz="4800" b="1" u="sng" dirty="0" smtClean="0">
                <a:ln>
                  <a:solidFill>
                    <a:sysClr val="windowText" lastClr="000000"/>
                  </a:solidFill>
                </a:ln>
                <a:solidFill>
                  <a:srgbClr val="FF0000"/>
                </a:solidFill>
              </a:rPr>
              <a:t>接下来怎么办</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284163" lvl="2" indent="-284163">
              <a:buFont typeface="Arial" charset="0"/>
              <a:buChar char="•"/>
            </a:pPr>
            <a:r>
              <a:rPr lang="en-US" sz="2400" dirty="0" smtClean="0">
                <a:solidFill>
                  <a:schemeClr val="tx1"/>
                </a:solidFill>
              </a:rPr>
              <a:t>Application answers two questions: </a:t>
            </a:r>
            <a:r>
              <a:rPr lang="en-US" sz="2400" u="sng" dirty="0" smtClean="0">
                <a:solidFill>
                  <a:schemeClr val="tx1"/>
                </a:solidFill>
              </a:rPr>
              <a:t>So what? </a:t>
            </a:r>
            <a:r>
              <a:rPr lang="en-US" sz="2400" dirty="0" smtClean="0">
                <a:solidFill>
                  <a:schemeClr val="tx1"/>
                </a:solidFill>
              </a:rPr>
              <a:t>    </a:t>
            </a:r>
            <a:r>
              <a:rPr lang="en-US" sz="2400" u="sng" dirty="0" smtClean="0">
                <a:solidFill>
                  <a:schemeClr val="tx1"/>
                </a:solidFill>
              </a:rPr>
              <a:t>What now?</a:t>
            </a:r>
          </a:p>
          <a:p>
            <a:pPr marL="284163" lvl="2" indent="-284163"/>
            <a:endParaRPr lang="en-US" sz="2400" dirty="0" smtClean="0">
              <a:solidFill>
                <a:schemeClr val="tx1"/>
              </a:solidFill>
            </a:endParaRPr>
          </a:p>
          <a:p>
            <a:pPr marL="284163" lvl="2" indent="-284163">
              <a:buFont typeface="Arial" charset="0"/>
              <a:buChar char="•"/>
            </a:pPr>
            <a:r>
              <a:rPr lang="zh-CN" altLang="en-US" sz="3400" b="1" dirty="0" smtClean="0">
                <a:solidFill>
                  <a:srgbClr val="C00000"/>
                </a:solidFill>
              </a:rPr>
              <a:t>“讲道和教导中缺乏应用，我认为是美国讲道人中存在的最大问题。太多的讲章无非是长篇大论地讲述圣经背景或晦涩难懂的希腊或希伯来文词汇。结果，尽管人们在教会进进出出，生命却毫无改变。”</a:t>
            </a:r>
            <a:r>
              <a:rPr lang="en-US" altLang="zh-CN" sz="3400" b="1" dirty="0" smtClean="0">
                <a:solidFill>
                  <a:srgbClr val="C00000"/>
                </a:solidFill>
              </a:rPr>
              <a:t>——</a:t>
            </a:r>
            <a:r>
              <a:rPr lang="zh-CN" altLang="en-US" sz="3400" b="1" dirty="0" smtClean="0">
                <a:solidFill>
                  <a:srgbClr val="C00000"/>
                </a:solidFill>
              </a:rPr>
              <a:t>华理克</a:t>
            </a:r>
            <a:endParaRPr lang="en-US" altLang="zh-CN" sz="3400" b="1" dirty="0" smtClean="0">
              <a:solidFill>
                <a:srgbClr val="C00000"/>
              </a:solidFill>
            </a:endParaRPr>
          </a:p>
          <a:p>
            <a:pPr marL="284163" lvl="2" indent="-284163">
              <a:buFont typeface="Arial" charset="0"/>
              <a:buChar char="•"/>
            </a:pPr>
            <a:r>
              <a:rPr lang="en-US" sz="2400" dirty="0" smtClean="0">
                <a:solidFill>
                  <a:schemeClr val="tx1"/>
                </a:solidFill>
                <a:latin typeface="Arial Narrow" pitchFamily="34" charset="0"/>
              </a:rPr>
              <a:t>“The lack of application in preaching and teaching is, I believe, the number one problem with preaching in America. Too many sermons are nothing more than lectures on biblical backgrounds or obscure Greek and Hebrew words. As a result, people walk into a church and walk out, but their lives remain unchanged.” –Rick Warren</a:t>
            </a:r>
          </a:p>
          <a:p>
            <a:pPr marL="284163" lvl="2" indent="-284163">
              <a:buFont typeface="Arial" charset="0"/>
              <a:buChar char="•"/>
            </a:pPr>
            <a:endParaRPr lang="en-US" sz="2400" dirty="0" smtClean="0">
              <a:solidFill>
                <a:schemeClr val="tx1"/>
              </a:solidFill>
            </a:endParaRPr>
          </a:p>
          <a:p>
            <a:pPr marL="284163" lvl="2" indent="-284163">
              <a:buFont typeface="Arial" charset="0"/>
              <a:buChar char="•"/>
            </a:pPr>
            <a:endParaRPr lang="en-US" sz="2400" dirty="0" smtClean="0">
              <a:solidFill>
                <a:schemeClr val="tx1"/>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6096000"/>
          </a:xfrm>
          <a:ln w="38100">
            <a:solidFill>
              <a:schemeClr val="bg1"/>
            </a:solidFill>
          </a:ln>
        </p:spPr>
        <p:style>
          <a:lnRef idx="0">
            <a:schemeClr val="dk1"/>
          </a:lnRef>
          <a:fillRef idx="3">
            <a:schemeClr val="dk1"/>
          </a:fillRef>
          <a:effectRef idx="3">
            <a:schemeClr val="dk1"/>
          </a:effectRef>
          <a:fontRef idx="minor">
            <a:schemeClr val="lt1"/>
          </a:fontRef>
        </p:style>
        <p:txBody>
          <a:bodyPr>
            <a:normAutofit lnSpcReduction="10000"/>
          </a:bodyPr>
          <a:lstStyle/>
          <a:p>
            <a:pPr lvl="0"/>
            <a:r>
              <a:rPr lang="zh-CN" altLang="en-US" sz="4800" b="1" dirty="0" smtClean="0">
                <a:effectLst>
                  <a:outerShdw blurRad="38100" dist="38100" dir="2700000" algn="tl">
                    <a:srgbClr val="000000">
                      <a:alpha val="43137"/>
                    </a:srgbClr>
                  </a:outerShdw>
                </a:effectLst>
              </a:rPr>
              <a:t>每次你教导</a:t>
            </a:r>
            <a:r>
              <a:rPr lang="en-US" altLang="zh-CN" sz="4800" b="1" dirty="0" smtClean="0">
                <a:effectLst>
                  <a:outerShdw blurRad="38100" dist="38100" dir="2700000" algn="tl">
                    <a:srgbClr val="000000">
                      <a:alpha val="43137"/>
                    </a:srgbClr>
                  </a:outerShdw>
                </a:effectLst>
              </a:rPr>
              <a:t>,</a:t>
            </a:r>
            <a:r>
              <a:rPr lang="zh-CN" altLang="en-US" sz="4800" b="1" dirty="0" smtClean="0">
                <a:effectLst>
                  <a:outerShdw blurRad="38100" dist="38100" dir="2700000" algn="tl">
                    <a:srgbClr val="000000">
                      <a:alpha val="43137"/>
                    </a:srgbClr>
                  </a:outerShdw>
                </a:effectLst>
              </a:rPr>
              <a:t>问你自己</a:t>
            </a:r>
            <a:r>
              <a:rPr lang="en-US" altLang="zh-CN" sz="4800" b="1" dirty="0" smtClean="0">
                <a:effectLst>
                  <a:outerShdw blurRad="38100" dist="38100" dir="2700000" algn="tl">
                    <a:srgbClr val="000000">
                      <a:alpha val="43137"/>
                    </a:srgbClr>
                  </a:outerShdw>
                </a:effectLst>
              </a:rPr>
              <a:t>,       </a:t>
            </a:r>
            <a:r>
              <a:rPr lang="zh-CN" altLang="en-US" sz="4800" b="1" dirty="0" smtClean="0">
                <a:effectLst>
                  <a:outerShdw blurRad="38100" dist="38100" dir="2700000" algn="tl">
                    <a:srgbClr val="000000">
                      <a:alpha val="43137"/>
                    </a:srgbClr>
                  </a:outerShdw>
                </a:effectLst>
              </a:rPr>
              <a:t>“我知道什么</a:t>
            </a:r>
            <a:r>
              <a:rPr lang="en-US" altLang="zh-CN" sz="4800" b="1" dirty="0" smtClean="0">
                <a:effectLst>
                  <a:outerShdw blurRad="38100" dist="38100" dir="2700000" algn="tl">
                    <a:srgbClr val="000000">
                      <a:alpha val="43137"/>
                    </a:srgbClr>
                  </a:outerShdw>
                </a:effectLst>
              </a:rPr>
              <a:t>—— </a:t>
            </a:r>
            <a:r>
              <a:rPr lang="zh-CN" altLang="en-US" sz="4800" b="1" dirty="0" smtClean="0">
                <a:effectLst>
                  <a:outerShdw blurRad="38100" dist="38100" dir="2700000" algn="tl">
                    <a:srgbClr val="000000">
                      <a:alpha val="43137"/>
                    </a:srgbClr>
                  </a:outerShdw>
                </a:effectLst>
              </a:rPr>
              <a:t>我想让这些学生知道什么？我感觉到什么</a:t>
            </a:r>
            <a:r>
              <a:rPr lang="en-US" altLang="zh-CN" sz="4800" b="1" dirty="0" smtClean="0">
                <a:effectLst>
                  <a:outerShdw blurRad="38100" dist="38100" dir="2700000" algn="tl">
                    <a:srgbClr val="000000">
                      <a:alpha val="43137"/>
                    </a:srgbClr>
                  </a:outerShdw>
                </a:effectLst>
              </a:rPr>
              <a:t>—— </a:t>
            </a:r>
            <a:r>
              <a:rPr lang="zh-CN" altLang="en-US" sz="4800" b="1" dirty="0" smtClean="0">
                <a:effectLst>
                  <a:outerShdw blurRad="38100" dist="38100" dir="2700000" algn="tl">
                    <a:srgbClr val="000000">
                      <a:alpha val="43137"/>
                    </a:srgbClr>
                  </a:outerShdw>
                </a:effectLst>
              </a:rPr>
              <a:t>我想让学生感觉到什么？我要做什么</a:t>
            </a:r>
            <a:r>
              <a:rPr lang="en-US" altLang="zh-CN" sz="4800" b="1" dirty="0" smtClean="0">
                <a:effectLst>
                  <a:outerShdw blurRad="38100" dist="38100" dir="2700000" algn="tl">
                    <a:srgbClr val="000000">
                      <a:alpha val="43137"/>
                    </a:srgbClr>
                  </a:outerShdw>
                </a:effectLst>
              </a:rPr>
              <a:t>—— </a:t>
            </a:r>
            <a:r>
              <a:rPr lang="zh-CN" altLang="en-US" sz="4800" b="1" dirty="0" smtClean="0">
                <a:effectLst>
                  <a:outerShdw blurRad="38100" dist="38100" dir="2700000" algn="tl">
                    <a:srgbClr val="000000">
                      <a:alpha val="43137"/>
                    </a:srgbClr>
                  </a:outerShdw>
                </a:effectLst>
              </a:rPr>
              <a:t>我想让他们做什么？</a:t>
            </a:r>
            <a:r>
              <a:rPr lang="en-US" altLang="zh-CN" sz="4800" b="1" dirty="0" smtClean="0">
                <a:effectLst>
                  <a:outerShdw blurRad="38100" dist="38100" dir="2700000" algn="tl">
                    <a:srgbClr val="000000">
                      <a:alpha val="43137"/>
                    </a:srgbClr>
                  </a:outerShdw>
                </a:effectLst>
              </a:rPr>
              <a:t>” </a:t>
            </a:r>
            <a:endParaRPr lang="en-US" sz="2800" dirty="0" smtClean="0"/>
          </a:p>
          <a:p>
            <a:pPr lvl="0"/>
            <a:r>
              <a:rPr lang="en-US" sz="2800" dirty="0" smtClean="0"/>
              <a:t>Every time you teach, ask yourself,  “What do I know—and what do I want these students to know?          What do I feel—and what do I want them to feel? What do I do—and what do I want them to do?”</a:t>
            </a:r>
            <a:endParaRPr lang="en-US" sz="28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观众</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(AUDIENCE)</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67072"/>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5400" b="1" dirty="0" smtClean="0">
                          <a:ln>
                            <a:solidFill>
                              <a:schemeClr val="tx1"/>
                            </a:solidFill>
                          </a:ln>
                          <a:solidFill>
                            <a:srgbClr val="7030A0"/>
                          </a:solidFill>
                          <a:latin typeface="Calibri"/>
                          <a:ea typeface="SimSun"/>
                          <a:cs typeface="Times New Roman"/>
                        </a:rPr>
                        <a:t>基督徒</a:t>
                      </a:r>
                      <a:endParaRPr lang="en-US" altLang="zh-CN" sz="5400" b="1"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zh-CN" altLang="en-US" sz="5400" b="1" dirty="0" smtClean="0">
                          <a:ln>
                            <a:solidFill>
                              <a:schemeClr val="tx1"/>
                            </a:solidFill>
                          </a:ln>
                          <a:solidFill>
                            <a:srgbClr val="7030A0"/>
                          </a:solidFill>
                          <a:latin typeface="Calibri"/>
                          <a:ea typeface="SimSun"/>
                          <a:cs typeface="Times New Roman"/>
                        </a:rPr>
                        <a:t>和非基督徒</a:t>
                      </a:r>
                      <a:endParaRPr lang="en-US" sz="54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(CHRISTIANS</a:t>
                      </a:r>
                      <a:r>
                        <a:rPr lang="en-US" sz="2400" b="1" baseline="0" dirty="0" smtClean="0">
                          <a:ln>
                            <a:solidFill>
                              <a:schemeClr val="tx1"/>
                            </a:solidFill>
                          </a:ln>
                          <a:solidFill>
                            <a:schemeClr val="tx1"/>
                          </a:solidFill>
                          <a:latin typeface="Calibri"/>
                          <a:ea typeface="SimSun"/>
                          <a:cs typeface="Times New Roman"/>
                        </a:rPr>
                        <a:t> &amp; NON-CHRISTIANS</a:t>
                      </a:r>
                      <a:r>
                        <a:rPr lang="en-US" sz="2400" b="1" dirty="0" smtClean="0">
                          <a:ln>
                            <a:solidFill>
                              <a:schemeClr val="tx1"/>
                            </a:solidFill>
                          </a:ln>
                          <a:solidFill>
                            <a:schemeClr val="tx1"/>
                          </a:solidFill>
                          <a:latin typeface="Calibri"/>
                          <a:ea typeface="SimSun"/>
                          <a:cs typeface="Times New Roman"/>
                        </a:rPr>
                        <a:t>)</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5400" b="1" dirty="0" smtClean="0">
                          <a:ln>
                            <a:solidFill>
                              <a:schemeClr val="tx1"/>
                            </a:solidFill>
                          </a:ln>
                          <a:solidFill>
                            <a:srgbClr val="C00000"/>
                          </a:solidFill>
                          <a:latin typeface="Calibri"/>
                          <a:ea typeface="SimSun"/>
                          <a:cs typeface="Times New Roman"/>
                        </a:rPr>
                        <a:t>基督徒</a:t>
                      </a:r>
                      <a:endParaRPr lang="en-US" sz="54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(CHRISTIANS)</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57800"/>
            <a:ext cx="9144000" cy="990600"/>
          </a:xfrm>
        </p:spPr>
        <p:style>
          <a:lnRef idx="2">
            <a:schemeClr val="dk1"/>
          </a:lnRef>
          <a:fillRef idx="1">
            <a:schemeClr val="lt1"/>
          </a:fillRef>
          <a:effectRef idx="0">
            <a:schemeClr val="dk1"/>
          </a:effectRef>
          <a:fontRef idx="minor">
            <a:schemeClr val="dk1"/>
          </a:fontRef>
        </p:style>
        <p:txBody>
          <a:bodyPr>
            <a:normAutofit/>
          </a:bodyPr>
          <a:lstStyle/>
          <a:p>
            <a:pPr algn="ctr">
              <a:buNone/>
            </a:pPr>
            <a:r>
              <a:rPr lang="en-US" sz="2800" dirty="0" smtClean="0"/>
              <a:t>“The Scriptures were not given for our information,              but for our </a:t>
            </a:r>
            <a:r>
              <a:rPr lang="en-US" sz="2800" b="1" dirty="0" smtClean="0"/>
              <a:t>transformation</a:t>
            </a:r>
            <a:r>
              <a:rPr lang="en-US" sz="2800" dirty="0" smtClean="0"/>
              <a:t>.” –D. L. Moody</a:t>
            </a:r>
          </a:p>
        </p:txBody>
      </p:sp>
      <p:pic>
        <p:nvPicPr>
          <p:cNvPr id="18434" name="Picture 2" descr="http://www.harvestarthur.org/blog/wp-content/uploads/2008/07/dl-moody.jpg"/>
          <p:cNvPicPr>
            <a:picLocks noChangeAspect="1" noChangeArrowheads="1"/>
          </p:cNvPicPr>
          <p:nvPr/>
        </p:nvPicPr>
        <p:blipFill>
          <a:blip r:embed="rId3" cstate="print"/>
          <a:srcRect/>
          <a:stretch>
            <a:fillRect/>
          </a:stretch>
        </p:blipFill>
        <p:spPr bwMode="auto">
          <a:xfrm>
            <a:off x="551731" y="609600"/>
            <a:ext cx="2953469" cy="33845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4038600" y="533400"/>
            <a:ext cx="5105400" cy="3908762"/>
          </a:xfrm>
          <a:prstGeom prst="rect">
            <a:avLst/>
          </a:prstGeom>
          <a:noFill/>
        </p:spPr>
        <p:txBody>
          <a:bodyPr wrap="square" rtlCol="0">
            <a:spAutoFit/>
          </a:bodyPr>
          <a:lstStyle/>
          <a:p>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“神将祂的道赐下来不是要给我们</a:t>
            </a:r>
            <a:r>
              <a:rPr lang="zh-CN" altLang="en-US" sz="5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信息</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，而是要我们</a:t>
            </a:r>
            <a:r>
              <a:rPr lang="zh-CN" altLang="en-US" sz="5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转变</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穆迪</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重视教义</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(DOCTRINAL) </a:t>
            </a:r>
          </a:p>
          <a:p>
            <a:pPr marL="625475" lvl="1" indent="-168275">
              <a:buFont typeface="Arial" pitchFamily="34" charset="0"/>
              <a:buChar char="•"/>
            </a:pPr>
            <a:endParaRPr lang="en-US" sz="1400" u="sng" dirty="0">
              <a:ln>
                <a:solidFill>
                  <a:sysClr val="windowText" lastClr="000000"/>
                </a:solidFill>
              </a:ln>
              <a:solidFill>
                <a:schemeClr val="accent6">
                  <a:lumMod val="50000"/>
                </a:schemeClr>
              </a:solidFill>
            </a:endParaRPr>
          </a:p>
          <a:p>
            <a:pPr marL="685800" indent="-449263">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以</a:t>
            </a:r>
            <a:r>
              <a:rPr lang="zh-CN" altLang="en-US" sz="4800" b="1" u="sng" dirty="0" smtClean="0">
                <a:ln>
                  <a:solidFill>
                    <a:sysClr val="windowText" lastClr="000000"/>
                  </a:solidFill>
                </a:ln>
                <a:solidFill>
                  <a:srgbClr val="FF0000"/>
                </a:solidFill>
              </a:rPr>
              <a:t>浅显易懂</a:t>
            </a:r>
            <a:r>
              <a:rPr lang="zh-CN" altLang="en-US" sz="4800" dirty="0" smtClean="0">
                <a:ln>
                  <a:solidFill>
                    <a:sysClr val="windowText" lastClr="000000"/>
                  </a:solidFill>
                </a:ln>
                <a:solidFill>
                  <a:srgbClr val="FF0000"/>
                </a:solidFill>
              </a:rPr>
              <a:t>的方式解释教义</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rgbClr val="002060"/>
                </a:solidFill>
              </a:rPr>
              <a:t>Explain doctrines in </a:t>
            </a:r>
            <a:r>
              <a:rPr lang="en-US" sz="2800" i="1" u="sng" dirty="0" smtClean="0">
                <a:solidFill>
                  <a:srgbClr val="002060"/>
                </a:solidFill>
              </a:rPr>
              <a:t>understandable</a:t>
            </a:r>
            <a:r>
              <a:rPr lang="en-US" sz="2800" i="1" dirty="0" smtClean="0">
                <a:solidFill>
                  <a:srgbClr val="002060"/>
                </a:solidFill>
              </a:rPr>
              <a:t> terms</a:t>
            </a:r>
          </a:p>
          <a:p>
            <a:pPr marL="1143000" lvl="2">
              <a:buFont typeface="Arial" charset="0"/>
              <a:buChar char="•"/>
            </a:pPr>
            <a:endParaRPr kumimoji="0" lang="en-US" sz="12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685800" indent="-449263">
              <a:buFont typeface="Arial" charset="0"/>
              <a:buChar char="•"/>
            </a:pPr>
            <a:r>
              <a:rPr lang="zh-CN" altLang="en-US" sz="4800" b="1" u="sng" dirty="0" smtClean="0">
                <a:ln>
                  <a:solidFill>
                    <a:sysClr val="windowText" lastClr="000000"/>
                  </a:solidFill>
                </a:ln>
                <a:solidFill>
                  <a:srgbClr val="FF0000"/>
                </a:solidFill>
              </a:rPr>
              <a:t>过多</a:t>
            </a:r>
            <a:r>
              <a:rPr lang="zh-CN" altLang="en-US" sz="4800" b="1" dirty="0" smtClean="0">
                <a:ln>
                  <a:solidFill>
                    <a:sysClr val="windowText" lastClr="000000"/>
                  </a:solidFill>
                </a:ln>
                <a:solidFill>
                  <a:srgbClr val="FF0000"/>
                </a:solidFill>
              </a:rPr>
              <a:t> </a:t>
            </a:r>
            <a:r>
              <a:rPr lang="en-US" altLang="zh-CN" sz="4800" dirty="0" smtClean="0">
                <a:ln>
                  <a:solidFill>
                    <a:sysClr val="windowText" lastClr="000000"/>
                  </a:solidFill>
                </a:ln>
                <a:solidFill>
                  <a:srgbClr val="FF0000"/>
                </a:solidFill>
              </a:rPr>
              <a:t>vs. </a:t>
            </a:r>
            <a:r>
              <a:rPr lang="zh-CN" altLang="en-US" sz="4800" b="1" u="sng" dirty="0" smtClean="0">
                <a:ln>
                  <a:solidFill>
                    <a:sysClr val="windowText" lastClr="000000"/>
                  </a:solidFill>
                </a:ln>
                <a:solidFill>
                  <a:srgbClr val="FF0000"/>
                </a:solidFill>
              </a:rPr>
              <a:t>过少</a:t>
            </a:r>
            <a:r>
              <a:rPr lang="zh-CN" altLang="en-US" sz="4800" dirty="0" smtClean="0">
                <a:ln>
                  <a:solidFill>
                    <a:sysClr val="windowText" lastClr="000000"/>
                  </a:solidFill>
                </a:ln>
                <a:solidFill>
                  <a:srgbClr val="FF0000"/>
                </a:solidFill>
              </a:rPr>
              <a:t>教义</a:t>
            </a:r>
            <a:r>
              <a:rPr lang="en-US" altLang="zh-CN"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1143000" lvl="2">
              <a:buFont typeface="Arial" charset="0"/>
              <a:buChar char="•"/>
            </a:pPr>
            <a:r>
              <a:rPr lang="en-US" sz="2800" i="1" u="sng" dirty="0" smtClean="0">
                <a:solidFill>
                  <a:srgbClr val="002060"/>
                </a:solidFill>
              </a:rPr>
              <a:t>Too much </a:t>
            </a:r>
            <a:r>
              <a:rPr lang="en-US" sz="2800" i="1" dirty="0" smtClean="0">
                <a:solidFill>
                  <a:srgbClr val="002060"/>
                </a:solidFill>
              </a:rPr>
              <a:t>vs. </a:t>
            </a:r>
            <a:r>
              <a:rPr lang="en-US" sz="2800" i="1" u="sng" dirty="0" smtClean="0">
                <a:solidFill>
                  <a:srgbClr val="002060"/>
                </a:solidFill>
              </a:rPr>
              <a:t>Too little </a:t>
            </a:r>
            <a:r>
              <a:rPr lang="en-US" sz="2800" i="1" dirty="0" smtClean="0">
                <a:solidFill>
                  <a:srgbClr val="002060"/>
                </a:solidFill>
              </a:rPr>
              <a:t>Doctrine</a:t>
            </a:r>
          </a:p>
          <a:p>
            <a:pPr marL="1143000" lvl="2">
              <a:buFont typeface="Arial" charset="0"/>
              <a:buChar char="•"/>
            </a:pPr>
            <a:endParaRPr lang="en-US" sz="1200" dirty="0" smtClean="0">
              <a:ln>
                <a:solidFill>
                  <a:sysClr val="windowText" lastClr="000000"/>
                </a:solidFill>
              </a:ln>
              <a:solidFill>
                <a:schemeClr val="accent6">
                  <a:lumMod val="50000"/>
                </a:schemeClr>
              </a:solidFill>
            </a:endParaRPr>
          </a:p>
          <a:p>
            <a:pPr marL="685800" indent="-449263">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圣经甚于</a:t>
            </a:r>
            <a:r>
              <a:rPr lang="zh-CN" altLang="en-US" sz="4800" b="1" u="sng" dirty="0" smtClean="0">
                <a:ln>
                  <a:solidFill>
                    <a:sysClr val="windowText" lastClr="000000"/>
                  </a:solidFill>
                </a:ln>
                <a:solidFill>
                  <a:srgbClr val="FF0000"/>
                </a:solidFill>
              </a:rPr>
              <a:t>宗派</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rgbClr val="002060"/>
                </a:solidFill>
              </a:rPr>
              <a:t>Bible over </a:t>
            </a:r>
            <a:r>
              <a:rPr lang="en-US" sz="2800" i="1" u="sng" dirty="0" smtClean="0">
                <a:solidFill>
                  <a:srgbClr val="002060"/>
                </a:solidFill>
              </a:rPr>
              <a:t>Denomination</a:t>
            </a:r>
          </a:p>
          <a:p>
            <a:pPr marL="1143000" lvl="2">
              <a:buFont typeface="Arial" charset="0"/>
              <a:buChar char="•"/>
            </a:pPr>
            <a:endParaRPr lang="en-US" sz="1200" u="sng" dirty="0" smtClean="0">
              <a:ln>
                <a:solidFill>
                  <a:sysClr val="windowText" lastClr="000000"/>
                </a:solidFill>
              </a:ln>
              <a:solidFill>
                <a:schemeClr val="accent6">
                  <a:lumMod val="50000"/>
                </a:schemeClr>
              </a:solidFill>
              <a:ea typeface="Times New Roman" pitchFamily="18" charset="0"/>
              <a:cs typeface="Arial" pitchFamily="34" charset="0"/>
            </a:endParaRPr>
          </a:p>
          <a:p>
            <a:pPr marL="685800" indent="-449263">
              <a:buFont typeface="Arial" charset="0"/>
              <a:buChar char="•"/>
            </a:pPr>
            <a:r>
              <a:rPr lang="zh-CN" altLang="en-US" sz="4800" dirty="0" smtClean="0">
                <a:ln>
                  <a:solidFill>
                    <a:sysClr val="windowText" lastClr="000000"/>
                  </a:solidFill>
                </a:ln>
                <a:solidFill>
                  <a:srgbClr val="FF0000"/>
                </a:solidFill>
              </a:rPr>
              <a:t>对</a:t>
            </a:r>
            <a:r>
              <a:rPr lang="zh-CN" altLang="en-US" sz="4800" b="1" u="sng" dirty="0" smtClean="0">
                <a:ln>
                  <a:solidFill>
                    <a:sysClr val="windowText" lastClr="000000"/>
                  </a:solidFill>
                </a:ln>
                <a:solidFill>
                  <a:srgbClr val="FF0000"/>
                </a:solidFill>
              </a:rPr>
              <a:t>异端学说</a:t>
            </a:r>
            <a:r>
              <a:rPr lang="zh-CN" altLang="en-US" sz="4800" dirty="0" smtClean="0">
                <a:ln>
                  <a:solidFill>
                    <a:sysClr val="windowText" lastClr="000000"/>
                  </a:solidFill>
                </a:ln>
                <a:solidFill>
                  <a:srgbClr val="FF0000"/>
                </a:solidFill>
              </a:rPr>
              <a:t>的警告</a:t>
            </a:r>
            <a:r>
              <a:rPr lang="en-US" altLang="zh-CN"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1143000" lvl="2">
              <a:buFont typeface="Arial" charset="0"/>
              <a:buChar char="•"/>
            </a:pPr>
            <a:r>
              <a:rPr lang="en-US" sz="2800" i="1" dirty="0" smtClean="0">
                <a:solidFill>
                  <a:srgbClr val="002060"/>
                </a:solidFill>
              </a:rPr>
              <a:t>Warn </a:t>
            </a:r>
            <a:r>
              <a:rPr lang="en-US" sz="2800" i="1" dirty="0">
                <a:solidFill>
                  <a:srgbClr val="002060"/>
                </a:solidFill>
              </a:rPr>
              <a:t>of </a:t>
            </a:r>
            <a:r>
              <a:rPr lang="en-US" sz="2800" i="1" u="sng" dirty="0">
                <a:solidFill>
                  <a:srgbClr val="002060"/>
                </a:solidFill>
              </a:rPr>
              <a:t>heresies</a:t>
            </a:r>
          </a:p>
          <a:p>
            <a:pPr marL="1143000" lvl="2">
              <a:buFont typeface="Arial" charset="0"/>
              <a:buChar char="•"/>
            </a:pPr>
            <a:endParaRPr lang="en-US" sz="2800"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a:t>
            </a:r>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生动有趣</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(INTERESTING )</a:t>
            </a:r>
          </a:p>
          <a:p>
            <a:pPr marL="1143000" indent="-1143000"/>
            <a:endParaRPr lang="en-US" sz="1200" u="sng" dirty="0" smtClean="0">
              <a:ln>
                <a:solidFill>
                  <a:sysClr val="windowText" lastClr="000000"/>
                </a:solidFill>
              </a:ln>
              <a:solidFill>
                <a:schemeClr val="accent6">
                  <a:lumMod val="50000"/>
                </a:schemeClr>
              </a:solidFill>
            </a:endParaRPr>
          </a:p>
          <a:p>
            <a:pPr marL="393700" indent="-393700">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“有些人喜欢以长篇大论，没完没了的讲道折磨人</a:t>
            </a:r>
            <a:r>
              <a:rPr lang="en-US" altLang="zh-CN"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要知道人的听力脆弱有限</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没多久就会疲倦厌烦</a:t>
            </a:r>
            <a:r>
              <a:rPr lang="en-US" altLang="zh-CN" sz="4000" dirty="0" smtClean="0">
                <a:ln>
                  <a:solidFill>
                    <a:sysClr val="windowText" lastClr="000000"/>
                  </a:solidFill>
                </a:ln>
                <a:solidFill>
                  <a:srgbClr val="FF0000"/>
                </a:solidFill>
              </a:rPr>
              <a:t>.” </a:t>
            </a:r>
            <a:r>
              <a:rPr lang="en-US" altLang="zh-CN" sz="3200" dirty="0" smtClean="0">
                <a:ln>
                  <a:solidFill>
                    <a:sysClr val="windowText" lastClr="000000"/>
                  </a:solidFill>
                </a:ln>
                <a:solidFill>
                  <a:srgbClr val="FF0000"/>
                </a:solidFill>
              </a:rPr>
              <a:t>—</a:t>
            </a:r>
            <a:r>
              <a:rPr lang="zh-CN" altLang="en-US" sz="3200" dirty="0" smtClean="0">
                <a:ln>
                  <a:solidFill>
                    <a:sysClr val="windowText" lastClr="000000"/>
                  </a:solidFill>
                </a:ln>
                <a:solidFill>
                  <a:srgbClr val="FF0000"/>
                </a:solidFill>
              </a:rPr>
              <a:t>马丁路德</a:t>
            </a:r>
            <a:r>
              <a:rPr lang="en-US" sz="3200" dirty="0" smtClean="0">
                <a:ln>
                  <a:solidFill>
                    <a:sysClr val="windowText" lastClr="000000"/>
                  </a:solidFill>
                </a:ln>
                <a:solidFill>
                  <a:srgbClr val="FF0000"/>
                </a:solidFill>
              </a:rPr>
              <a:t> </a:t>
            </a:r>
          </a:p>
          <a:p>
            <a:pPr marL="1143000" lvl="2">
              <a:buFont typeface="Arial" charset="0"/>
              <a:buChar char="•"/>
            </a:pPr>
            <a:r>
              <a:rPr lang="en-US" sz="2800" i="1" dirty="0" smtClean="0">
                <a:solidFill>
                  <a:schemeClr val="tx1"/>
                </a:solidFill>
                <a:latin typeface="+mj-lt"/>
              </a:rPr>
              <a:t> </a:t>
            </a:r>
            <a:r>
              <a:rPr lang="en-US" sz="2800" i="1" dirty="0">
                <a:solidFill>
                  <a:schemeClr val="tx1"/>
                </a:solidFill>
                <a:latin typeface="+mj-lt"/>
              </a:rPr>
              <a:t>“Some plague the people with too long sermons; for the faculty of listening is a tender thing, and soon becomes weary and satisfied.”-Martin </a:t>
            </a:r>
            <a:r>
              <a:rPr lang="en-US" sz="2800" i="1" dirty="0" smtClean="0">
                <a:solidFill>
                  <a:schemeClr val="tx1"/>
                </a:solidFill>
                <a:latin typeface="+mj-lt"/>
              </a:rPr>
              <a:t>Luther</a:t>
            </a:r>
          </a:p>
          <a:p>
            <a:pPr marL="1143000" lvl="2">
              <a:buFont typeface="Arial" charset="0"/>
              <a:buChar char="•"/>
            </a:pPr>
            <a:endParaRPr kumimoji="0" lang="en-US" sz="2800" i="1" u="none" strike="noStrike" cap="none" normalizeH="0" baseline="0" dirty="0" smtClean="0">
              <a:solidFill>
                <a:schemeClr val="tx1"/>
              </a:solidFill>
              <a:effectLst/>
              <a:latin typeface="+mj-lt"/>
              <a:ea typeface="Times New Roman" pitchFamily="18" charset="0"/>
              <a:cs typeface="Arial" pitchFamily="34" charset="0"/>
            </a:endParaRPr>
          </a:p>
          <a:p>
            <a:pPr marL="284163" indent="-284163">
              <a:buFont typeface="Arial" charset="0"/>
              <a:buChar char="•"/>
            </a:pPr>
            <a:r>
              <a:rPr lang="zh-CN" altLang="en-US" sz="4000" dirty="0" smtClean="0">
                <a:ln>
                  <a:solidFill>
                    <a:sysClr val="windowText" lastClr="000000"/>
                  </a:solidFill>
                </a:ln>
                <a:solidFill>
                  <a:srgbClr val="C00000"/>
                </a:solidFill>
              </a:rPr>
              <a:t>总是在他们的</a:t>
            </a:r>
            <a:r>
              <a:rPr lang="zh-CN" altLang="en-US" sz="4000" b="1" u="sng" dirty="0" smtClean="0">
                <a:ln>
                  <a:solidFill>
                    <a:sysClr val="windowText" lastClr="000000"/>
                  </a:solidFill>
                </a:ln>
                <a:solidFill>
                  <a:srgbClr val="C00000"/>
                </a:solidFill>
              </a:rPr>
              <a:t>意犹未尽</a:t>
            </a:r>
            <a:r>
              <a:rPr lang="zh-CN" altLang="en-US" sz="4000" dirty="0" smtClean="0">
                <a:ln>
                  <a:solidFill>
                    <a:sysClr val="windowText" lastClr="000000"/>
                  </a:solidFill>
                </a:ln>
                <a:solidFill>
                  <a:srgbClr val="C00000"/>
                </a:solidFill>
              </a:rPr>
              <a:t>，而非</a:t>
            </a:r>
            <a:r>
              <a:rPr lang="zh-CN" altLang="en-US" sz="4000" u="sng" dirty="0" smtClean="0">
                <a:ln>
                  <a:solidFill>
                    <a:sysClr val="windowText" lastClr="000000"/>
                  </a:solidFill>
                </a:ln>
                <a:solidFill>
                  <a:srgbClr val="C00000"/>
                </a:solidFill>
              </a:rPr>
              <a:t>兴致索然</a:t>
            </a:r>
            <a:r>
              <a:rPr lang="zh-CN" altLang="en-US" sz="4000" dirty="0" smtClean="0">
                <a:ln>
                  <a:solidFill>
                    <a:sysClr val="windowText" lastClr="000000"/>
                  </a:solidFill>
                </a:ln>
                <a:solidFill>
                  <a:srgbClr val="C00000"/>
                </a:solidFill>
              </a:rPr>
              <a:t>时结束</a:t>
            </a:r>
            <a:r>
              <a:rPr lang="zh-CN" altLang="en-US" sz="4000" dirty="0" smtClean="0">
                <a:ln>
                  <a:solidFill>
                    <a:sysClr val="windowText" lastClr="000000"/>
                  </a:solidFill>
                </a:ln>
                <a:solidFill>
                  <a:srgbClr val="FF0000"/>
                </a:solidFill>
              </a:rPr>
              <a:t>。</a:t>
            </a:r>
            <a:endParaRPr lang="en-US" sz="4000" dirty="0" smtClean="0">
              <a:ln>
                <a:solidFill>
                  <a:sysClr val="windowText" lastClr="000000"/>
                </a:solidFill>
              </a:ln>
              <a:solidFill>
                <a:srgbClr val="FF0000"/>
              </a:solidFill>
            </a:endParaRPr>
          </a:p>
          <a:p>
            <a:pPr marL="1143000" lvl="2">
              <a:buFont typeface="Arial" charset="0"/>
              <a:buChar char="•"/>
            </a:pPr>
            <a:r>
              <a:rPr lang="en-US" sz="2800" i="1" dirty="0">
                <a:solidFill>
                  <a:schemeClr val="tx1"/>
                </a:solidFill>
                <a:cs typeface="Arial" pitchFamily="34" charset="0"/>
              </a:rPr>
              <a:t> </a:t>
            </a:r>
            <a:r>
              <a:rPr lang="en-US" sz="2800" i="1" dirty="0" smtClean="0">
                <a:solidFill>
                  <a:schemeClr val="tx1"/>
                </a:solidFill>
                <a:cs typeface="Arial" pitchFamily="34" charset="0"/>
              </a:rPr>
              <a:t>Always leave them wanting </a:t>
            </a:r>
            <a:r>
              <a:rPr lang="en-US" sz="2800" i="1" u="sng" dirty="0" smtClean="0">
                <a:solidFill>
                  <a:schemeClr val="tx1"/>
                </a:solidFill>
                <a:cs typeface="Arial" pitchFamily="34" charset="0"/>
              </a:rPr>
              <a:t>more</a:t>
            </a:r>
            <a:r>
              <a:rPr lang="en-US" sz="2800" i="1" dirty="0" smtClean="0">
                <a:solidFill>
                  <a:schemeClr val="tx1"/>
                </a:solidFill>
                <a:cs typeface="Arial" pitchFamily="34" charset="0"/>
              </a:rPr>
              <a:t>, not less.</a:t>
            </a:r>
            <a:endParaRPr lang="en-US" sz="2800" i="1" dirty="0" smtClean="0">
              <a:solidFill>
                <a:schemeClr val="tx1"/>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76200" y="40749"/>
            <a:ext cx="89154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400" b="1" dirty="0" smtClean="0">
                <a:solidFill>
                  <a:srgbClr val="C00000"/>
                </a:solidFill>
              </a:rPr>
              <a:t>“</a:t>
            </a:r>
            <a:r>
              <a:rPr lang="zh-CN" altLang="en-US" sz="3400" b="1" dirty="0" smtClean="0">
                <a:solidFill>
                  <a:srgbClr val="C00000"/>
                </a:solidFill>
              </a:rPr>
              <a:t>作为传道人，决不要忘记。我们不只是在灌输信息。若是这样的话，让会众自己去读一些书籍从中获得需要的信息就行了。讲道要做的是让知识进入生活</a:t>
            </a:r>
            <a:r>
              <a:rPr lang="en-US" sz="3400" b="1" dirty="0" smtClean="0">
                <a:solidFill>
                  <a:srgbClr val="C00000"/>
                </a:solidFill>
              </a:rPr>
              <a:t>...</a:t>
            </a:r>
            <a:r>
              <a:rPr lang="zh-CN" altLang="en-US" sz="3400" b="1" dirty="0" smtClean="0">
                <a:solidFill>
                  <a:srgbClr val="C00000"/>
                </a:solidFill>
              </a:rPr>
              <a:t>可悲的是许多传道人所做的仅仅是在上口述信息，会众在下记录信息。牧师的工作不该是这样的。若只是要获得信息，人们大可以自己去读书。讲道要做的是点燃火焰，激发热心，鼓励行动，激活生命。这才是讲道的主要任务。让我们铭记于心：今日我们超越一切的需要是感人肺腑，富有激情，强大有力的讲道。我们的讲道必须</a:t>
            </a:r>
            <a:r>
              <a:rPr lang="en-US" sz="3400" b="1" dirty="0" smtClean="0">
                <a:solidFill>
                  <a:srgbClr val="C00000"/>
                </a:solidFill>
              </a:rPr>
              <a:t>'</a:t>
            </a:r>
            <a:r>
              <a:rPr lang="zh-CN" altLang="en-US" sz="3400" b="1" dirty="0" smtClean="0">
                <a:solidFill>
                  <a:srgbClr val="C00000"/>
                </a:solidFill>
              </a:rPr>
              <a:t>温暖</a:t>
            </a:r>
            <a:r>
              <a:rPr lang="en-US" sz="3400" b="1" dirty="0" smtClean="0">
                <a:solidFill>
                  <a:srgbClr val="C00000"/>
                </a:solidFill>
              </a:rPr>
              <a:t>'</a:t>
            </a:r>
            <a:r>
              <a:rPr lang="zh-CN" altLang="en-US" sz="3400" b="1" dirty="0" smtClean="0">
                <a:solidFill>
                  <a:srgbClr val="C00000"/>
                </a:solidFill>
              </a:rPr>
              <a:t>，也必须</a:t>
            </a:r>
            <a:r>
              <a:rPr lang="en-US" sz="3400" b="1" dirty="0" smtClean="0">
                <a:solidFill>
                  <a:srgbClr val="C00000"/>
                </a:solidFill>
              </a:rPr>
              <a:t>'</a:t>
            </a:r>
            <a:r>
              <a:rPr lang="zh-CN" altLang="en-US" sz="3400" b="1" dirty="0" smtClean="0">
                <a:solidFill>
                  <a:srgbClr val="C00000"/>
                </a:solidFill>
              </a:rPr>
              <a:t>热切</a:t>
            </a:r>
            <a:r>
              <a:rPr lang="en-US" sz="3400" b="1" dirty="0" smtClean="0">
                <a:solidFill>
                  <a:srgbClr val="C00000"/>
                </a:solidFill>
              </a:rPr>
              <a:t>'.“</a:t>
            </a:r>
          </a:p>
          <a:p>
            <a:pPr algn="ctr"/>
            <a:r>
              <a:rPr lang="en-US" altLang="zh-CN" sz="2400" b="1" dirty="0" smtClean="0"/>
              <a:t>——</a:t>
            </a:r>
            <a:r>
              <a:rPr lang="zh-CN" altLang="en-US" sz="2400" b="1" dirty="0" smtClean="0"/>
              <a:t>摘自钟马田</a:t>
            </a:r>
            <a:r>
              <a:rPr lang="en-US" altLang="zh-CN" sz="2400" b="1" dirty="0" smtClean="0"/>
              <a:t>《</a:t>
            </a:r>
            <a:r>
              <a:rPr lang="zh-CN" altLang="en-US" sz="2400" b="1" dirty="0" smtClean="0"/>
              <a:t>清教徒和威斯敏斯特大会</a:t>
            </a:r>
            <a:r>
              <a:rPr lang="en-US" altLang="zh-CN" sz="2400" b="1" dirty="0" smtClean="0"/>
              <a:t>》</a:t>
            </a:r>
            <a:r>
              <a:rPr lang="en-US" sz="2400" b="1" dirty="0" smtClean="0"/>
              <a:t>(1976)</a:t>
            </a:r>
            <a:r>
              <a:rPr lang="zh-CN" altLang="en-US" sz="2400" b="1" dirty="0" smtClean="0"/>
              <a:t>的发言。</a:t>
            </a:r>
            <a:endParaRPr lang="en-US" sz="2400" b="1"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76200" y="151180"/>
            <a:ext cx="89154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971550" algn="l"/>
                <a:tab pos="1085850" algn="l"/>
                <a:tab pos="1200150" algn="l"/>
                <a:tab pos="1314450" algn="l"/>
                <a:tab pos="1657350" algn="l"/>
              </a:tabLst>
            </a:pPr>
            <a:r>
              <a:rPr kumimoji="0" lang="en-US" sz="2800" b="0" i="0" u="none" strike="noStrike" cap="none" normalizeH="0" baseline="0" dirty="0" smtClean="0">
                <a:ln>
                  <a:noFill/>
                </a:ln>
                <a:solidFill>
                  <a:srgbClr val="000000"/>
                </a:solidFill>
                <a:effectLst/>
                <a:latin typeface="Calibri"/>
                <a:ea typeface="SimSun" pitchFamily="2" charset="-122"/>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As preachers we must not forget this. We are not merely imparters of information. We should tell our people to read certain books themselves and get the information there. The business of preaching is to make such knowledge come to life</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tragedy is that many preachers simply dictate information and the congregation takes them down. That is not the job of the pastor. People can read books for themselves; the business of the preacher is to start a fire, to enthuse, to stimulate, to enliven. And that is the primary business of preaching. Let us take this to heart. </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What we need above everything else today is moving, passionate, powerful preaching. It must be </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warm</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and it must be </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earnest</a:t>
            </a:r>
            <a:r>
              <a:rPr kumimoji="0" lang="en-US" sz="28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D. </a:t>
            </a:r>
            <a:r>
              <a:rPr kumimoji="0" lang="en-US" sz="28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Martyn</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Lloyd-Jones,</a:t>
            </a:r>
            <a:r>
              <a:rPr kumimoji="0" lang="en-US" sz="2800" b="0" i="1" u="none" strike="noStrike" cap="none" normalizeH="0" baseline="0" dirty="0" smtClean="0">
                <a:ln>
                  <a:noFill/>
                </a:ln>
                <a:solidFill>
                  <a:srgbClr val="000000"/>
                </a:solidFill>
                <a:effectLst/>
                <a:latin typeface="Calibri"/>
                <a:ea typeface="Times New Roman" pitchFamily="18" charset="0"/>
                <a:cs typeface="Arial" pitchFamily="34" charset="0"/>
              </a:rPr>
              <a:t>  </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Lecture delivered at the Puritan and Westminster Conference (1976).</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便于记忆</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(MEMORABLE )</a:t>
            </a:r>
            <a:endParaRPr lang="en-US" sz="3200" u="sng" dirty="0">
              <a:ln>
                <a:solidFill>
                  <a:sysClr val="windowText" lastClr="000000"/>
                </a:solidFill>
              </a:ln>
              <a:solidFill>
                <a:schemeClr val="accent6">
                  <a:lumMod val="50000"/>
                </a:schemeClr>
              </a:solidFill>
            </a:endParaRPr>
          </a:p>
          <a:p>
            <a:pPr marL="284163" indent="-284163">
              <a:buFont typeface="Arial" charset="0"/>
              <a:buChar char="•"/>
            </a:pPr>
            <a:r>
              <a:rPr lang="en-US" sz="4800" dirty="0" smtClean="0">
                <a:ln>
                  <a:solidFill>
                    <a:sysClr val="windowText" lastClr="000000"/>
                  </a:solidFill>
                </a:ln>
                <a:solidFill>
                  <a:srgbClr val="FF0000"/>
                </a:solidFill>
              </a:rPr>
              <a:t> </a:t>
            </a:r>
            <a:r>
              <a:rPr lang="zh-CN" altLang="en-US" sz="3600" dirty="0" smtClean="0">
                <a:ln>
                  <a:solidFill>
                    <a:sysClr val="windowText" lastClr="000000"/>
                  </a:solidFill>
                </a:ln>
                <a:solidFill>
                  <a:srgbClr val="FF0000"/>
                </a:solidFill>
              </a:rPr>
              <a:t>耶稣曾创作过一些便于记忆的声明</a:t>
            </a:r>
            <a:r>
              <a:rPr lang="en-US" altLang="zh-CN" sz="3600" dirty="0" smtClean="0">
                <a:ln>
                  <a:solidFill>
                    <a:sysClr val="windowText" lastClr="000000"/>
                  </a:solidFill>
                </a:ln>
                <a:solidFill>
                  <a:srgbClr val="FF0000"/>
                </a:solidFill>
              </a:rPr>
              <a:t>.            </a:t>
            </a:r>
            <a:r>
              <a:rPr lang="zh-CN" altLang="en-US" sz="3600" dirty="0" smtClean="0">
                <a:ln>
                  <a:solidFill>
                    <a:sysClr val="windowText" lastClr="000000"/>
                  </a:solidFill>
                </a:ln>
                <a:solidFill>
                  <a:srgbClr val="FF0000"/>
                </a:solidFill>
              </a:rPr>
              <a:t>说几个来听听</a:t>
            </a:r>
            <a:r>
              <a:rPr lang="en-US" altLang="zh-CN" sz="3600" dirty="0" smtClean="0">
                <a:ln>
                  <a:solidFill>
                    <a:sysClr val="windowText" lastClr="000000"/>
                  </a:solidFill>
                </a:ln>
                <a:solidFill>
                  <a:srgbClr val="FF0000"/>
                </a:solidFill>
              </a:rPr>
              <a:t>.</a:t>
            </a:r>
            <a:endParaRPr lang="en-US" sz="36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Jesus crafted memorable statements. Name some</a:t>
            </a:r>
            <a:endParaRPr kumimoji="0" lang="en-US" sz="2800" i="1" u="none" strike="noStrike" cap="none" normalizeH="0" baseline="0" dirty="0" smtClean="0">
              <a:solidFill>
                <a:schemeClr val="tx1"/>
              </a:solidFill>
              <a:effectLst/>
              <a:latin typeface="+mj-lt"/>
              <a:ea typeface="Times New Roman" pitchFamily="18" charset="0"/>
              <a:cs typeface="Arial" pitchFamily="34" charset="0"/>
            </a:endParaRPr>
          </a:p>
          <a:p>
            <a:pPr marL="236538" indent="-236538">
              <a:buFont typeface="Arial" charset="0"/>
              <a:buChar char="•"/>
            </a:pPr>
            <a:r>
              <a:rPr lang="zh-CN" altLang="en-US" sz="3600" dirty="0" smtClean="0">
                <a:ln>
                  <a:solidFill>
                    <a:sysClr val="windowText" lastClr="000000"/>
                  </a:solidFill>
                </a:ln>
                <a:solidFill>
                  <a:srgbClr val="FF0000"/>
                </a:solidFill>
              </a:rPr>
              <a:t>你若想像耶稣那样讲道</a:t>
            </a:r>
            <a:r>
              <a:rPr lang="en-US" altLang="zh-CN" sz="3600" dirty="0" smtClean="0">
                <a:ln>
                  <a:solidFill>
                    <a:sysClr val="windowText" lastClr="000000"/>
                  </a:solidFill>
                </a:ln>
                <a:solidFill>
                  <a:srgbClr val="FF0000"/>
                </a:solidFill>
              </a:rPr>
              <a:t>, </a:t>
            </a:r>
            <a:r>
              <a:rPr lang="zh-CN" altLang="en-US" sz="3600" dirty="0" smtClean="0">
                <a:ln>
                  <a:solidFill>
                    <a:sysClr val="windowText" lastClr="000000"/>
                  </a:solidFill>
                </a:ln>
                <a:solidFill>
                  <a:srgbClr val="FF0000"/>
                </a:solidFill>
              </a:rPr>
              <a:t>就制作一些便于记忆的声明和大纲</a:t>
            </a:r>
            <a:r>
              <a:rPr lang="en-US" altLang="zh-CN" sz="3600" dirty="0" smtClean="0">
                <a:ln>
                  <a:solidFill>
                    <a:sysClr val="windowText" lastClr="000000"/>
                  </a:solidFill>
                </a:ln>
                <a:solidFill>
                  <a:srgbClr val="FF0000"/>
                </a:solidFill>
              </a:rPr>
              <a:t>.</a:t>
            </a:r>
            <a:endParaRPr lang="en-US" sz="36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If </a:t>
            </a:r>
            <a:r>
              <a:rPr lang="en-US" sz="2800" i="1" dirty="0">
                <a:solidFill>
                  <a:schemeClr val="tx1"/>
                </a:solidFill>
                <a:latin typeface="+mj-lt"/>
              </a:rPr>
              <a:t>you want to preach like Jesus, craft memorable statements and outlines. </a:t>
            </a:r>
            <a:endParaRPr lang="en-US" sz="3200" i="1" dirty="0" smtClean="0">
              <a:solidFill>
                <a:schemeClr val="tx1"/>
              </a:solidFill>
            </a:endParaRPr>
          </a:p>
          <a:p>
            <a:pPr marL="284163" indent="-284163">
              <a:buFont typeface="Arial" charset="0"/>
              <a:buChar char="•"/>
            </a:pPr>
            <a:r>
              <a:rPr lang="en-US" sz="4800" dirty="0" smtClean="0">
                <a:ln>
                  <a:solidFill>
                    <a:sysClr val="windowText" lastClr="000000"/>
                  </a:solidFill>
                </a:ln>
                <a:solidFill>
                  <a:srgbClr val="FF0000"/>
                </a:solidFill>
              </a:rPr>
              <a:t> </a:t>
            </a:r>
            <a:r>
              <a:rPr lang="zh-CN" altLang="en-US" sz="3600" dirty="0" smtClean="0">
                <a:ln>
                  <a:solidFill>
                    <a:sysClr val="windowText" lastClr="000000"/>
                  </a:solidFill>
                </a:ln>
                <a:solidFill>
                  <a:srgbClr val="FF0000"/>
                </a:solidFill>
              </a:rPr>
              <a:t>将你的重点设计得容易记住</a:t>
            </a:r>
            <a:r>
              <a:rPr lang="en-US" altLang="zh-CN" sz="3600" dirty="0" smtClean="0">
                <a:ln>
                  <a:solidFill>
                    <a:sysClr val="windowText" lastClr="000000"/>
                  </a:solidFill>
                </a:ln>
                <a:solidFill>
                  <a:srgbClr val="FF0000"/>
                </a:solidFill>
              </a:rPr>
              <a:t>,</a:t>
            </a:r>
            <a:r>
              <a:rPr lang="zh-CN" altLang="en-US" sz="3600" dirty="0" smtClean="0">
                <a:ln>
                  <a:solidFill>
                    <a:sysClr val="windowText" lastClr="000000"/>
                  </a:solidFill>
                </a:ln>
                <a:solidFill>
                  <a:srgbClr val="FF0000"/>
                </a:solidFill>
              </a:rPr>
              <a:t>然后与会众反复咀嚼。</a:t>
            </a:r>
            <a:endParaRPr lang="en-US" sz="36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Make </a:t>
            </a:r>
            <a:r>
              <a:rPr lang="en-US" sz="2800" i="1" dirty="0">
                <a:solidFill>
                  <a:schemeClr val="tx1"/>
                </a:solidFill>
                <a:latin typeface="+mj-lt"/>
              </a:rPr>
              <a:t>the main point easy to remember. </a:t>
            </a:r>
            <a:r>
              <a:rPr lang="en-US" sz="2800" i="1" dirty="0" smtClean="0">
                <a:solidFill>
                  <a:schemeClr val="tx1"/>
                </a:solidFill>
                <a:latin typeface="+mj-lt"/>
              </a:rPr>
              <a:t>            Repeat </a:t>
            </a:r>
            <a:r>
              <a:rPr lang="en-US" sz="2800" i="1" dirty="0">
                <a:solidFill>
                  <a:schemeClr val="tx1"/>
                </a:solidFill>
                <a:latin typeface="+mj-lt"/>
              </a:rPr>
              <a:t>it over and over with the congregation</a:t>
            </a:r>
          </a:p>
          <a:p>
            <a:pPr marL="1143000" lvl="2">
              <a:buFont typeface="Arial" charset="0"/>
              <a:buChar char="•"/>
            </a:pPr>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精心组织</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(WELL ORGANIZED) </a:t>
            </a:r>
          </a:p>
          <a:p>
            <a:pPr marL="1143000" indent="-1143000"/>
            <a:endParaRPr lang="en-US" sz="3200" u="sng" dirty="0">
              <a:ln>
                <a:solidFill>
                  <a:sysClr val="windowText" lastClr="000000"/>
                </a:solidFill>
              </a:ln>
              <a:solidFill>
                <a:schemeClr val="accent6">
                  <a:lumMod val="50000"/>
                </a:schemeClr>
              </a:solidFill>
            </a:endParaRPr>
          </a:p>
          <a:p>
            <a:pPr marL="685800" indent="-6858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简易的大纲</a:t>
            </a:r>
            <a:endParaRPr lang="en-US" sz="4800" dirty="0" smtClean="0">
              <a:ln>
                <a:solidFill>
                  <a:sysClr val="windowText" lastClr="000000"/>
                </a:solidFill>
              </a:ln>
              <a:solidFill>
                <a:srgbClr val="FF0000"/>
              </a:solidFill>
            </a:endParaRPr>
          </a:p>
          <a:p>
            <a:pPr marL="1600200" lvl="3">
              <a:buFont typeface="Arial" charset="0"/>
              <a:buChar char="•"/>
            </a:pPr>
            <a:r>
              <a:rPr lang="en-US" sz="2800" i="1" dirty="0" smtClean="0">
                <a:solidFill>
                  <a:schemeClr val="tx1"/>
                </a:solidFill>
                <a:latin typeface="+mj-lt"/>
              </a:rPr>
              <a:t>Easy Outline</a:t>
            </a:r>
            <a:endParaRPr kumimoji="0" lang="en-US" sz="2800" i="1" u="none" strike="noStrike" cap="none" normalizeH="0" baseline="0" dirty="0" smtClean="0">
              <a:solidFill>
                <a:schemeClr val="tx1"/>
              </a:solidFill>
              <a:effectLst/>
              <a:latin typeface="+mj-lt"/>
              <a:ea typeface="Times New Roman" pitchFamily="18" charset="0"/>
              <a:cs typeface="Arial" pitchFamily="34" charset="0"/>
            </a:endParaRPr>
          </a:p>
          <a:p>
            <a:pPr marL="685800" indent="-685800">
              <a:buFont typeface="Arial" charset="0"/>
              <a:buChar char="•"/>
            </a:pPr>
            <a:r>
              <a:rPr lang="zh-CN" altLang="en-US" sz="4800" dirty="0" smtClean="0">
                <a:ln>
                  <a:solidFill>
                    <a:sysClr val="windowText" lastClr="000000"/>
                  </a:solidFill>
                </a:ln>
                <a:solidFill>
                  <a:srgbClr val="FF0000"/>
                </a:solidFill>
              </a:rPr>
              <a:t>清晰的引子</a:t>
            </a:r>
            <a:endParaRPr lang="en-US" sz="6000" dirty="0" smtClean="0">
              <a:ln>
                <a:solidFill>
                  <a:sysClr val="windowText" lastClr="000000"/>
                </a:solidFill>
              </a:ln>
              <a:solidFill>
                <a:srgbClr val="FF0000"/>
              </a:solidFill>
            </a:endParaRPr>
          </a:p>
          <a:p>
            <a:pPr marL="1600200" lvl="3">
              <a:buFont typeface="Arial" charset="0"/>
              <a:buChar char="•"/>
            </a:pPr>
            <a:r>
              <a:rPr lang="en-US" sz="2800" i="1" dirty="0" smtClean="0">
                <a:solidFill>
                  <a:schemeClr val="tx1"/>
                </a:solidFill>
                <a:cs typeface="Arial" pitchFamily="34" charset="0"/>
              </a:rPr>
              <a:t>Clear Introduction</a:t>
            </a:r>
            <a:endParaRPr lang="en-US" sz="3200" i="1" dirty="0" smtClean="0">
              <a:solidFill>
                <a:schemeClr val="tx1"/>
              </a:solidFill>
            </a:endParaRPr>
          </a:p>
          <a:p>
            <a:pPr marL="685800" indent="-6858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清晰的结论</a:t>
            </a:r>
            <a:endParaRPr lang="en-US" sz="4800" dirty="0" smtClean="0">
              <a:ln>
                <a:solidFill>
                  <a:sysClr val="windowText" lastClr="000000"/>
                </a:solidFill>
              </a:ln>
              <a:solidFill>
                <a:srgbClr val="FF0000"/>
              </a:solidFill>
            </a:endParaRPr>
          </a:p>
          <a:p>
            <a:pPr marL="1600200" lvl="3">
              <a:buFont typeface="Arial" charset="0"/>
              <a:buChar char="•"/>
            </a:pPr>
            <a:r>
              <a:rPr lang="en-US" sz="2800" i="1" dirty="0" smtClean="0">
                <a:solidFill>
                  <a:schemeClr val="tx1"/>
                </a:solidFill>
                <a:ea typeface="Times New Roman" pitchFamily="18" charset="0"/>
                <a:cs typeface="Arial" pitchFamily="34" charset="0"/>
              </a:rPr>
              <a:t>Clear Conclusion</a:t>
            </a:r>
          </a:p>
          <a:p>
            <a:pPr marL="685800" indent="-685800">
              <a:buFont typeface="Arial" charset="0"/>
              <a:buChar char="•"/>
            </a:pPr>
            <a:r>
              <a:rPr lang="zh-CN" altLang="en-US" sz="4800" dirty="0" smtClean="0">
                <a:ln>
                  <a:solidFill>
                    <a:sysClr val="windowText" lastClr="000000"/>
                  </a:solidFill>
                </a:ln>
                <a:solidFill>
                  <a:srgbClr val="FF0000"/>
                </a:solidFill>
              </a:rPr>
              <a:t>（样板在你的笔记后面）</a:t>
            </a:r>
            <a:endParaRPr lang="en-US" sz="6000" dirty="0" smtClean="0">
              <a:ln>
                <a:solidFill>
                  <a:sysClr val="windowText" lastClr="000000"/>
                </a:solidFill>
              </a:ln>
              <a:solidFill>
                <a:srgbClr val="FF0000"/>
              </a:solidFill>
            </a:endParaRPr>
          </a:p>
          <a:p>
            <a:pPr marL="1600200" lvl="3">
              <a:buFont typeface="Arial" charset="0"/>
              <a:buChar char="•"/>
            </a:pPr>
            <a:r>
              <a:rPr lang="en-US" sz="2800" i="1" dirty="0" smtClean="0">
                <a:solidFill>
                  <a:schemeClr val="tx1"/>
                </a:solidFill>
              </a:rPr>
              <a:t>(Samples in the back of your notebook)</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pic>
        <p:nvPicPr>
          <p:cNvPr id="24578" name="Picture 2" descr="http://millerorganizing.com/blog/wp-content/uploads/2010/03/organized-paper-clips-revised.jpg"/>
          <p:cNvPicPr>
            <a:picLocks noChangeAspect="1" noChangeArrowheads="1"/>
          </p:cNvPicPr>
          <p:nvPr/>
        </p:nvPicPr>
        <p:blipFill>
          <a:blip r:embed="rId2" cstate="print"/>
          <a:srcRect/>
          <a:stretch>
            <a:fillRect/>
          </a:stretch>
        </p:blipFill>
        <p:spPr bwMode="auto">
          <a:xfrm>
            <a:off x="4953000" y="1066800"/>
            <a:ext cx="370855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12.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举例阐明</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(ILLUSTRATED )</a:t>
            </a:r>
            <a:endParaRPr lang="en-US" sz="3200" u="sng" dirty="0">
              <a:ln>
                <a:solidFill>
                  <a:sysClr val="windowText" lastClr="000000"/>
                </a:solidFill>
              </a:ln>
              <a:solidFill>
                <a:schemeClr val="accent6">
                  <a:lumMod val="50000"/>
                </a:schemeClr>
              </a:solidFill>
            </a:endParaRPr>
          </a:p>
          <a:p>
            <a:pPr marL="346075" indent="-346075">
              <a:buFont typeface="Arial" charset="0"/>
              <a:buChar char="•"/>
            </a:pPr>
            <a:r>
              <a:rPr lang="en-US"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来自拉丁词</a:t>
            </a:r>
            <a:r>
              <a:rPr lang="en-US" altLang="zh-CN" sz="4800" b="1" dirty="0" smtClean="0">
                <a:ln>
                  <a:solidFill>
                    <a:sysClr val="windowText" lastClr="000000"/>
                  </a:solidFill>
                </a:ln>
                <a:solidFill>
                  <a:srgbClr val="FF0000"/>
                </a:solidFill>
              </a:rPr>
              <a:t> “</a:t>
            </a:r>
            <a:r>
              <a:rPr lang="en-US" altLang="zh-CN" sz="4800" b="1" dirty="0" err="1" smtClean="0">
                <a:ln>
                  <a:solidFill>
                    <a:sysClr val="windowText" lastClr="000000"/>
                  </a:solidFill>
                </a:ln>
                <a:solidFill>
                  <a:srgbClr val="FF0000"/>
                </a:solidFill>
              </a:rPr>
              <a:t>lustrare</a:t>
            </a:r>
            <a:r>
              <a:rPr lang="en-US" altLang="zh-CN"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将光打在某个想法上</a:t>
            </a:r>
            <a:r>
              <a:rPr lang="en-US" altLang="zh-CN"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照亮</a:t>
            </a:r>
            <a:endParaRPr lang="en-US" sz="4800" b="1" dirty="0" smtClean="0">
              <a:ln>
                <a:solidFill>
                  <a:sysClr val="windowText" lastClr="000000"/>
                </a:solidFill>
              </a:ln>
              <a:solidFill>
                <a:srgbClr val="FF0000"/>
              </a:solidFill>
            </a:endParaRPr>
          </a:p>
          <a:p>
            <a:pPr marL="630238" lvl="2" indent="-236538">
              <a:buFont typeface="Arial" charset="0"/>
              <a:buChar char="•"/>
            </a:pPr>
            <a:r>
              <a:rPr lang="en-US" sz="2400" i="1" dirty="0" smtClean="0">
                <a:solidFill>
                  <a:schemeClr val="tx1"/>
                </a:solidFill>
                <a:latin typeface="+mj-lt"/>
              </a:rPr>
              <a:t>From the Latin “</a:t>
            </a:r>
            <a:r>
              <a:rPr lang="en-US" sz="2400" i="1" dirty="0" err="1" smtClean="0">
                <a:solidFill>
                  <a:schemeClr val="tx1"/>
                </a:solidFill>
                <a:latin typeface="+mj-lt"/>
              </a:rPr>
              <a:t>lustrare</a:t>
            </a:r>
            <a:r>
              <a:rPr lang="en-US" sz="2400" i="1" dirty="0" smtClean="0">
                <a:solidFill>
                  <a:schemeClr val="tx1"/>
                </a:solidFill>
                <a:latin typeface="+mj-lt"/>
              </a:rPr>
              <a:t>”: </a:t>
            </a:r>
            <a:r>
              <a:rPr lang="en-US" sz="2400" i="1" dirty="0">
                <a:solidFill>
                  <a:schemeClr val="tx1"/>
                </a:solidFill>
                <a:latin typeface="+mj-lt"/>
              </a:rPr>
              <a:t>to cast light on an idea; to illuminate </a:t>
            </a:r>
            <a:endParaRPr lang="en-US" sz="2400" i="1" dirty="0" smtClean="0">
              <a:solidFill>
                <a:schemeClr val="tx1"/>
              </a:solidFill>
              <a:latin typeface="+mj-lt"/>
            </a:endParaRPr>
          </a:p>
          <a:p>
            <a:pPr marL="630238" lvl="2" indent="-236538"/>
            <a:endParaRPr lang="en-US" sz="2400" i="1" dirty="0" smtClean="0">
              <a:solidFill>
                <a:schemeClr val="tx1"/>
              </a:solidFill>
              <a:latin typeface="+mj-lt"/>
            </a:endParaRPr>
          </a:p>
          <a:p>
            <a:pPr marL="457200" indent="-457200">
              <a:buFont typeface="Arial" charset="0"/>
              <a:buChar char="•"/>
            </a:pPr>
            <a:r>
              <a:rPr lang="en-US" sz="4000" b="1"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我们努力地准备讲章，就是希望会众头脑中带着最大的讲章留存率离开。然而，我们使用的却是那个留存率最低的方法</a:t>
            </a:r>
            <a:r>
              <a:rPr lang="en-US" altLang="zh-CN" sz="4000" b="1" dirty="0" smtClean="0">
                <a:ln>
                  <a:solidFill>
                    <a:sysClr val="windowText" lastClr="000000"/>
                  </a:solidFill>
                </a:ln>
                <a:solidFill>
                  <a:srgbClr val="FF0000"/>
                </a:solidFill>
              </a:rPr>
              <a:t>——</a:t>
            </a:r>
            <a:r>
              <a:rPr lang="zh-CN" altLang="en-US" sz="4000" b="1" dirty="0" smtClean="0">
                <a:ln>
                  <a:solidFill>
                    <a:sysClr val="windowText" lastClr="000000"/>
                  </a:solidFill>
                </a:ln>
                <a:solidFill>
                  <a:srgbClr val="FF0000"/>
                </a:solidFill>
              </a:rPr>
              <a:t>讲述</a:t>
            </a:r>
            <a:r>
              <a:rPr lang="en-US" altLang="zh-CN" sz="4000" b="1" dirty="0" smtClean="0">
                <a:ln>
                  <a:solidFill>
                    <a:sysClr val="windowText" lastClr="000000"/>
                  </a:solidFill>
                </a:ln>
                <a:solidFill>
                  <a:srgbClr val="FF0000"/>
                </a:solidFill>
              </a:rPr>
              <a:t>.</a:t>
            </a:r>
            <a:r>
              <a:rPr lang="en-US" sz="4000" b="1" dirty="0" smtClean="0">
                <a:ln>
                  <a:solidFill>
                    <a:sysClr val="windowText" lastClr="000000"/>
                  </a:solidFill>
                </a:ln>
                <a:solidFill>
                  <a:srgbClr val="FF0000"/>
                </a:solidFill>
              </a:rPr>
              <a:t>” </a:t>
            </a:r>
          </a:p>
          <a:p>
            <a:pPr marL="630238" lvl="2" indent="-284163">
              <a:buFont typeface="Arial" charset="0"/>
              <a:buChar char="•"/>
            </a:pPr>
            <a:r>
              <a:rPr lang="en-US" sz="2400" i="1" dirty="0" smtClean="0">
                <a:solidFill>
                  <a:schemeClr val="tx1"/>
                </a:solidFill>
              </a:rPr>
              <a:t>“We work hard on our sermons. We should want the highest retention rate possible with our congregation, and yet we use the one method with the lowest retention rate…lecture.”</a:t>
            </a:r>
            <a:endParaRPr kumimoji="0" lang="en-US" sz="2400" i="0" u="none" strike="noStrike" normalizeH="0" baseline="0" dirty="0" smtClean="0">
              <a:solidFill>
                <a:schemeClr val="tx1"/>
              </a:solidFill>
              <a:latin typeface="+mj-lt"/>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0">
            <a:schemeClr val="accent4"/>
          </a:lnRef>
          <a:fillRef idx="3">
            <a:schemeClr val="accent4"/>
          </a:fillRef>
          <a:effectRef idx="3">
            <a:schemeClr val="accent4"/>
          </a:effectRef>
          <a:fontRef idx="minor">
            <a:schemeClr val="lt1"/>
          </a:fontRef>
        </p:style>
        <p:txBody>
          <a:bodyPr/>
          <a:lstStyle/>
          <a:p>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提后 </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3:16-17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Timothy)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152400" y="1295400"/>
            <a:ext cx="8839200" cy="5562600"/>
          </a:xfrm>
        </p:spPr>
        <p:txBody>
          <a:bodyPr>
            <a:normAutofit fontScale="92500" lnSpcReduction="10000"/>
          </a:bodyPr>
          <a:lstStyle/>
          <a:p>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圣经都是神所默示</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的                                            </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或</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作凡神所默示的圣</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经</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                        于</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教</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训</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督责</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使</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人归</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正</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       </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教</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导人学</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义</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都</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是有益</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的</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    </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叫</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属神的人得以完</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全</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          </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预</a:t>
            </a:r>
            <a:r>
              <a:rPr lang="zh-CN" altLang="en-US" sz="5800" b="1" dirty="0">
                <a:ln w="10160">
                  <a:solidFill>
                    <a:sysClr val="windowText" lastClr="000000"/>
                  </a:solidFill>
                  <a:prstDash val="solid"/>
                </a:ln>
                <a:solidFill>
                  <a:srgbClr val="7030A0"/>
                </a:solidFill>
                <a:effectLst>
                  <a:outerShdw blurRad="38100" dist="32000" dir="5400000" algn="tl">
                    <a:srgbClr val="000000">
                      <a:alpha val="30000"/>
                    </a:srgbClr>
                  </a:outerShdw>
                </a:effectLst>
              </a:rPr>
              <a:t>备行各样的善</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事</a:t>
            </a:r>
            <a:r>
              <a:rPr lang="en-US" altLang="zh-CN"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r>
              <a:rPr lang="zh-CN" altLang="en-US" sz="5800" b="1" dirty="0" smtClean="0">
                <a:ln w="10160">
                  <a:solidFill>
                    <a:sysClr val="windowText" lastClr="000000"/>
                  </a:solidFill>
                  <a:prstDash val="solid"/>
                </a:ln>
                <a:solidFill>
                  <a:srgbClr val="7030A0"/>
                </a:solidFill>
                <a:effectLst>
                  <a:outerShdw blurRad="38100" dist="32000" dir="5400000" algn="tl">
                    <a:srgbClr val="000000">
                      <a:alpha val="30000"/>
                    </a:srgbClr>
                  </a:outerShdw>
                </a:effectLst>
              </a:rPr>
              <a:t>”</a:t>
            </a:r>
            <a:endParaRPr lang="en-US" sz="4000" dirty="0"/>
          </a:p>
          <a:p>
            <a:pPr marL="342900" lvl="1" indent="-342900" algn="ctr">
              <a:buNone/>
            </a:pPr>
            <a:r>
              <a:rPr lang="en-US" sz="2400" i="1" dirty="0" smtClean="0">
                <a:effectLst>
                  <a:outerShdw blurRad="38100" dist="38100" dir="2700000" algn="tl">
                    <a:srgbClr val="000000">
                      <a:alpha val="43137"/>
                    </a:srgbClr>
                  </a:outerShdw>
                </a:effectLst>
              </a:rPr>
              <a:t>“All Scripture is God-breathed and is </a:t>
            </a:r>
            <a:r>
              <a:rPr lang="en-US" sz="2400" b="1" i="1" u="sng" dirty="0" smtClean="0">
                <a:effectLst>
                  <a:outerShdw blurRad="38100" dist="38100" dir="2700000" algn="tl">
                    <a:srgbClr val="000000">
                      <a:alpha val="43137"/>
                    </a:srgbClr>
                  </a:outerShdw>
                </a:effectLst>
              </a:rPr>
              <a:t>useful for teaching</a:t>
            </a:r>
            <a:r>
              <a:rPr lang="en-US" sz="2400" i="1" dirty="0" smtClean="0">
                <a:effectLst>
                  <a:outerShdw blurRad="38100" dist="38100" dir="2700000" algn="tl">
                    <a:srgbClr val="000000">
                      <a:alpha val="43137"/>
                    </a:srgbClr>
                  </a:outerShdw>
                </a:effectLst>
              </a:rPr>
              <a:t>, rebuking, correcting and training in righteousness, so that the man of God may be thoroughly equipped for every good work.”</a:t>
            </a:r>
            <a:endParaRPr lang="en-US" sz="2400" dirty="0" smtClean="0">
              <a:effectLst>
                <a:outerShdw blurRad="38100" dist="38100" dir="2700000" algn="tl">
                  <a:srgbClr val="000000">
                    <a:alpha val="43137"/>
                  </a:srgbClr>
                </a:outerShdw>
              </a:effectLst>
            </a:endParaRPr>
          </a:p>
          <a:p>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5105400"/>
            <a:ext cx="4800600" cy="369332"/>
          </a:xfrm>
          <a:prstGeom prst="rect">
            <a:avLst/>
          </a:prstGeom>
          <a:noFill/>
        </p:spPr>
        <p:txBody>
          <a:bodyPr wrap="square" rtlCol="0">
            <a:spAutoFit/>
          </a:bodyPr>
          <a:lstStyle/>
          <a:p>
            <a:endParaRPr lang="en-US" dirty="0"/>
          </a:p>
        </p:txBody>
      </p:sp>
      <p:sp>
        <p:nvSpPr>
          <p:cNvPr id="8" name="Rectangle 7"/>
          <p:cNvSpPr/>
          <p:nvPr/>
        </p:nvSpPr>
        <p:spPr>
          <a:xfrm>
            <a:off x="0" y="1"/>
            <a:ext cx="9144000" cy="68941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zh-CN" altLang="en-US" sz="6600" b="1" dirty="0" smtClean="0">
                <a:ln>
                  <a:solidFill>
                    <a:schemeClr val="tx1"/>
                  </a:solidFill>
                </a:ln>
                <a:solidFill>
                  <a:schemeClr val="accent3">
                    <a:lumMod val="50000"/>
                  </a:schemeClr>
                </a:solidFill>
                <a:effectLst>
                  <a:outerShdw blurRad="38100" dist="38100" dir="2700000" algn="tl">
                    <a:srgbClr val="000000">
                      <a:alpha val="43137"/>
                    </a:srgbClr>
                  </a:outerShdw>
                </a:effectLst>
              </a:rPr>
              <a:t>我们需要运用和开发好的教导方法。当耶稣看到教导机会时</a:t>
            </a:r>
            <a:r>
              <a:rPr lang="en-US" altLang="zh-CN" sz="6600" b="1" dirty="0" smtClean="0">
                <a:ln>
                  <a:solidFill>
                    <a:schemeClr val="tx1"/>
                  </a:solidFill>
                </a:ln>
                <a:solidFill>
                  <a:schemeClr val="accent3">
                    <a:lumMod val="50000"/>
                  </a:schemeClr>
                </a:solidFill>
                <a:effectLst>
                  <a:outerShdw blurRad="38100" dist="38100" dir="2700000" algn="tl">
                    <a:srgbClr val="000000">
                      <a:alpha val="43137"/>
                    </a:srgbClr>
                  </a:outerShdw>
                </a:effectLst>
              </a:rPr>
              <a:t>, </a:t>
            </a:r>
            <a:r>
              <a:rPr lang="zh-CN" altLang="en-US" sz="6600" b="1" dirty="0" smtClean="0">
                <a:ln>
                  <a:solidFill>
                    <a:schemeClr val="tx1"/>
                  </a:solidFill>
                </a:ln>
                <a:solidFill>
                  <a:schemeClr val="accent3">
                    <a:lumMod val="50000"/>
                  </a:schemeClr>
                </a:solidFill>
                <a:effectLst>
                  <a:outerShdw blurRad="38100" dist="38100" dir="2700000" algn="tl">
                    <a:srgbClr val="000000">
                      <a:alpha val="43137"/>
                    </a:srgbClr>
                  </a:outerShdw>
                </a:effectLst>
              </a:rPr>
              <a:t>他会针对不同情况而使用不同而恰当的教导方法</a:t>
            </a:r>
            <a:r>
              <a:rPr lang="zh-CN" altLang="en-US" sz="6000" b="1" dirty="0" smtClean="0">
                <a:ln>
                  <a:solidFill>
                    <a:schemeClr val="tx1"/>
                  </a:solidFill>
                </a:ln>
                <a:solidFill>
                  <a:schemeClr val="accent3">
                    <a:lumMod val="50000"/>
                  </a:schemeClr>
                </a:solidFill>
                <a:effectLst>
                  <a:outerShdw blurRad="38100" dist="38100" dir="2700000" algn="tl">
                    <a:srgbClr val="000000">
                      <a:alpha val="43137"/>
                    </a:srgbClr>
                  </a:outerShdw>
                </a:effectLst>
              </a:rPr>
              <a:t>。</a:t>
            </a:r>
            <a:r>
              <a:rPr lang="en-US" sz="6000" b="1" dirty="0" smtClean="0">
                <a:ln>
                  <a:solidFill>
                    <a:schemeClr val="tx1"/>
                  </a:solidFill>
                </a:ln>
                <a:effectLst>
                  <a:outerShdw blurRad="38100" dist="38100" dir="2700000" algn="tl">
                    <a:srgbClr val="000000">
                      <a:alpha val="43137"/>
                    </a:srgbClr>
                  </a:outerShdw>
                </a:effectLst>
              </a:rPr>
              <a:t>   </a:t>
            </a:r>
          </a:p>
          <a:p>
            <a:pPr algn="ctr"/>
            <a:endParaRPr lang="en-US" sz="2800" dirty="0" smtClean="0"/>
          </a:p>
          <a:p>
            <a:pPr algn="ctr"/>
            <a:r>
              <a:rPr lang="en-US" sz="2800" dirty="0" smtClean="0"/>
              <a:t>Good teaching methods need to be used and developed. Jesus utilized different but  appropriate methods for different teaching situations which He saw as learning opportunities.</a:t>
            </a:r>
            <a:endParaRPr lang="en-US" sz="28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95401"/>
            <a:ext cx="9144000" cy="5478423"/>
          </a:xfrm>
          <a:prstGeom prst="rect">
            <a:avLst/>
          </a:prstGeom>
          <a:noFill/>
        </p:spPr>
        <p:txBody>
          <a:bodyPr wrap="square" rtlCol="0">
            <a:spAutoFit/>
          </a:bodyPr>
          <a:lstStyle/>
          <a:p>
            <a:pPr algn="ctr"/>
            <a:r>
              <a:rPr lang="en-US" sz="35000" dirty="0" smtClean="0">
                <a:ln>
                  <a:solidFill>
                    <a:schemeClr val="tx1"/>
                  </a:solidFill>
                </a:ln>
                <a:solidFill>
                  <a:srgbClr val="C00000"/>
                </a:solidFill>
                <a:latin typeface="Arial Black" pitchFamily="34" charset="0"/>
              </a:rPr>
              <a:t>!</a:t>
            </a:r>
            <a:r>
              <a:rPr lang="en-US" sz="35000" dirty="0" smtClean="0">
                <a:ln>
                  <a:solidFill>
                    <a:schemeClr val="tx1"/>
                  </a:solidFill>
                </a:ln>
                <a:solidFill>
                  <a:schemeClr val="accent6">
                    <a:lumMod val="75000"/>
                  </a:schemeClr>
                </a:solidFill>
                <a:latin typeface="Arial Black" pitchFamily="34" charset="0"/>
              </a:rPr>
              <a:t>!</a:t>
            </a:r>
            <a:r>
              <a:rPr lang="en-US" sz="35000" dirty="0" smtClean="0">
                <a:ln>
                  <a:solidFill>
                    <a:schemeClr val="tx1"/>
                  </a:solidFill>
                </a:ln>
                <a:solidFill>
                  <a:srgbClr val="CC00FF"/>
                </a:solidFill>
                <a:latin typeface="Arial Black" pitchFamily="34" charset="0"/>
              </a:rPr>
              <a:t>!</a:t>
            </a:r>
            <a:r>
              <a:rPr lang="en-US" sz="35000" dirty="0" smtClean="0">
                <a:ln>
                  <a:solidFill>
                    <a:schemeClr val="tx1"/>
                  </a:solidFill>
                </a:ln>
                <a:solidFill>
                  <a:srgbClr val="0070C0"/>
                </a:solidFill>
                <a:latin typeface="Arial Black" pitchFamily="34" charset="0"/>
              </a:rPr>
              <a:t>!</a:t>
            </a:r>
            <a:r>
              <a:rPr lang="en-US" sz="35000" dirty="0" smtClean="0">
                <a:ln>
                  <a:solidFill>
                    <a:schemeClr val="tx1"/>
                  </a:solidFill>
                </a:ln>
                <a:solidFill>
                  <a:srgbClr val="00B050"/>
                </a:solidFill>
                <a:latin typeface="Arial Black" pitchFamily="34" charset="0"/>
              </a:rPr>
              <a:t>!</a:t>
            </a:r>
            <a:r>
              <a:rPr lang="en-US" sz="35000" dirty="0" smtClean="0">
                <a:ln>
                  <a:solidFill>
                    <a:schemeClr val="tx1"/>
                  </a:solidFill>
                </a:ln>
                <a:solidFill>
                  <a:schemeClr val="bg2">
                    <a:lumMod val="25000"/>
                  </a:schemeClr>
                </a:solidFill>
                <a:latin typeface="Arial Black" pitchFamily="34" charset="0"/>
              </a:rPr>
              <a:t>!</a:t>
            </a:r>
            <a:endParaRPr lang="en-US" sz="800" dirty="0">
              <a:ln>
                <a:solidFill>
                  <a:schemeClr val="tx1"/>
                </a:solidFill>
              </a:ln>
              <a:solidFill>
                <a:schemeClr val="bg2">
                  <a:lumMod val="25000"/>
                </a:schemeClr>
              </a:solidFill>
              <a:latin typeface="Arial Black" pitchFamily="34" charset="0"/>
            </a:endParaRPr>
          </a:p>
        </p:txBody>
      </p:sp>
      <p:sp>
        <p:nvSpPr>
          <p:cNvPr id="3" name="Title 1"/>
          <p:cNvSpPr txBox="1">
            <a:spLocks/>
          </p:cNvSpPr>
          <p:nvPr/>
        </p:nvSpPr>
        <p:spPr>
          <a:xfrm>
            <a:off x="0" y="0"/>
            <a:ext cx="9144000" cy="1600200"/>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b="1" dirty="0" smtClean="0">
                <a:ln w="18415" cmpd="sng">
                  <a:solidFill>
                    <a:sysClr val="windowText" lastClr="000000"/>
                  </a:solidFill>
                  <a:prstDash val="solid"/>
                </a:ln>
                <a:solidFill>
                  <a:schemeClr val="tx1"/>
                </a:solidFill>
                <a:latin typeface="Arial" pitchFamily="34" charset="0"/>
                <a:cs typeface="Arial" pitchFamily="34" charset="0"/>
              </a:rPr>
              <a:t>六个关键点</a:t>
            </a:r>
            <a:endParaRPr kumimoji="0" lang="en-US" sz="9600" b="1" i="0" u="none" strike="noStrike" kern="1200" cap="none" spc="0" normalizeH="0" baseline="0" noProof="0" dirty="0">
              <a:ln w="18415" cmpd="sng">
                <a:solidFill>
                  <a:sysClr val="windowText" lastClr="000000"/>
                </a:solidFill>
                <a:prstDash val="solid"/>
              </a:ln>
              <a:solidFill>
                <a:schemeClr val="tx1"/>
              </a:solidFill>
              <a:uLnTx/>
              <a:uFillTx/>
              <a:latin typeface="Arial" pitchFamily="34" charset="0"/>
              <a:ea typeface="+mn-ea"/>
              <a:cs typeface="Arial" pitchFamily="34" charset="0"/>
            </a:endParaRPr>
          </a:p>
        </p:txBody>
      </p:sp>
      <p:sp>
        <p:nvSpPr>
          <p:cNvPr id="4" name="Title 1"/>
          <p:cNvSpPr txBox="1">
            <a:spLocks/>
          </p:cNvSpPr>
          <p:nvPr/>
        </p:nvSpPr>
        <p:spPr>
          <a:xfrm>
            <a:off x="0" y="6096000"/>
            <a:ext cx="9144000" cy="762000"/>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chemeClr val="tx1"/>
                </a:solidFill>
                <a:latin typeface="Arial" pitchFamily="34" charset="0"/>
                <a:cs typeface="Arial" pitchFamily="34" charset="0"/>
              </a:rPr>
              <a:t>(6 KEYS)</a:t>
            </a:r>
            <a:endParaRPr kumimoji="0" lang="en-US" sz="3200" b="1" i="0" u="none" strike="noStrike" kern="1200" cap="none" spc="0" normalizeH="0" baseline="0" noProof="0" dirty="0">
              <a:ln w="18415" cmpd="sng">
                <a:solidFill>
                  <a:sysClr val="windowText" lastClr="000000"/>
                </a:solidFill>
                <a:prstDash val="solid"/>
              </a:ln>
              <a:solidFill>
                <a:schemeClr val="tx1"/>
              </a:solidFill>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28600"/>
          <a:ext cx="82296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039.gif"/>
          <p:cNvPicPr>
            <a:picLocks noChangeAspect="1"/>
          </p:cNvPicPr>
          <p:nvPr/>
        </p:nvPicPr>
        <p:blipFill>
          <a:blip r:embed="rId7" cstate="print"/>
          <a:stretch>
            <a:fillRect/>
          </a:stretch>
        </p:blipFill>
        <p:spPr>
          <a:xfrm>
            <a:off x="5562600" y="1981200"/>
            <a:ext cx="638175" cy="638175"/>
          </a:xfrm>
          <a:prstGeom prst="rect">
            <a:avLst/>
          </a:prstGeom>
        </p:spPr>
      </p:pic>
      <p:pic>
        <p:nvPicPr>
          <p:cNvPr id="7" name="Picture 6" descr="039.gif"/>
          <p:cNvPicPr>
            <a:picLocks noChangeAspect="1"/>
          </p:cNvPicPr>
          <p:nvPr/>
        </p:nvPicPr>
        <p:blipFill>
          <a:blip r:embed="rId7" cstate="print"/>
          <a:stretch>
            <a:fillRect/>
          </a:stretch>
        </p:blipFill>
        <p:spPr>
          <a:xfrm>
            <a:off x="5638800" y="5105400"/>
            <a:ext cx="638175" cy="638175"/>
          </a:xfrm>
          <a:prstGeom prst="rect">
            <a:avLst/>
          </a:prstGeom>
        </p:spPr>
      </p:pic>
      <p:pic>
        <p:nvPicPr>
          <p:cNvPr id="8" name="Picture 7" descr="039.gif"/>
          <p:cNvPicPr>
            <a:picLocks noChangeAspect="1"/>
          </p:cNvPicPr>
          <p:nvPr/>
        </p:nvPicPr>
        <p:blipFill>
          <a:blip r:embed="rId7" cstate="print"/>
          <a:stretch>
            <a:fillRect/>
          </a:stretch>
        </p:blipFill>
        <p:spPr>
          <a:xfrm>
            <a:off x="5562600" y="4114800"/>
            <a:ext cx="638175" cy="638175"/>
          </a:xfrm>
          <a:prstGeom prst="rect">
            <a:avLst/>
          </a:prstGeom>
        </p:spPr>
      </p:pic>
      <p:pic>
        <p:nvPicPr>
          <p:cNvPr id="9" name="Picture 8" descr="039.gif"/>
          <p:cNvPicPr>
            <a:picLocks noChangeAspect="1"/>
          </p:cNvPicPr>
          <p:nvPr/>
        </p:nvPicPr>
        <p:blipFill>
          <a:blip r:embed="rId7" cstate="print"/>
          <a:stretch>
            <a:fillRect/>
          </a:stretch>
        </p:blipFill>
        <p:spPr>
          <a:xfrm>
            <a:off x="5562600" y="3048000"/>
            <a:ext cx="638175" cy="638175"/>
          </a:xfrm>
          <a:prstGeom prst="rect">
            <a:avLst/>
          </a:prstGeom>
        </p:spPr>
      </p:pic>
      <p:pic>
        <p:nvPicPr>
          <p:cNvPr id="23554" name="Picture 2" descr="http://upload.wikimedia.org/wikipedia/commons/b/b8/Ear.jpg"/>
          <p:cNvPicPr>
            <a:picLocks noChangeAspect="1" noChangeArrowheads="1"/>
          </p:cNvPicPr>
          <p:nvPr/>
        </p:nvPicPr>
        <p:blipFill>
          <a:blip r:embed="rId8" cstate="print"/>
          <a:srcRect/>
          <a:stretch>
            <a:fillRect/>
          </a:stretch>
        </p:blipFill>
        <p:spPr bwMode="auto">
          <a:xfrm>
            <a:off x="4953000" y="914401"/>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upload.wikimedia.org/wikipedia/commons/b/b8/Ear.jpg"/>
          <p:cNvPicPr>
            <a:picLocks noChangeAspect="1" noChangeArrowheads="1"/>
          </p:cNvPicPr>
          <p:nvPr/>
        </p:nvPicPr>
        <p:blipFill>
          <a:blip r:embed="rId8" cstate="print"/>
          <a:srcRect/>
          <a:stretch>
            <a:fillRect/>
          </a:stretch>
        </p:blipFill>
        <p:spPr bwMode="auto">
          <a:xfrm>
            <a:off x="4953000" y="50292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http://upload.wikimedia.org/wikipedia/commons/b/b8/Ear.jpg"/>
          <p:cNvPicPr>
            <a:picLocks noChangeAspect="1" noChangeArrowheads="1"/>
          </p:cNvPicPr>
          <p:nvPr/>
        </p:nvPicPr>
        <p:blipFill>
          <a:blip r:embed="rId8" cstate="print"/>
          <a:srcRect/>
          <a:stretch>
            <a:fillRect/>
          </a:stretch>
        </p:blipFill>
        <p:spPr bwMode="auto">
          <a:xfrm>
            <a:off x="4953000" y="40386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2" descr="http://upload.wikimedia.org/wikipedia/commons/b/b8/Ear.jpg"/>
          <p:cNvPicPr>
            <a:picLocks noChangeAspect="1" noChangeArrowheads="1"/>
          </p:cNvPicPr>
          <p:nvPr/>
        </p:nvPicPr>
        <p:blipFill>
          <a:blip r:embed="rId8" cstate="print"/>
          <a:srcRect/>
          <a:stretch>
            <a:fillRect/>
          </a:stretch>
        </p:blipFill>
        <p:spPr bwMode="auto">
          <a:xfrm>
            <a:off x="4953000" y="29718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549.gif"/>
          <p:cNvPicPr>
            <a:picLocks noChangeAspect="1"/>
          </p:cNvPicPr>
          <p:nvPr/>
        </p:nvPicPr>
        <p:blipFill>
          <a:blip r:embed="rId9" cstate="print"/>
          <a:stretch>
            <a:fillRect/>
          </a:stretch>
        </p:blipFill>
        <p:spPr>
          <a:xfrm>
            <a:off x="6324600" y="4191000"/>
            <a:ext cx="1032466" cy="561975"/>
          </a:xfrm>
          <a:prstGeom prst="rect">
            <a:avLst/>
          </a:prstGeom>
        </p:spPr>
      </p:pic>
      <p:pic>
        <p:nvPicPr>
          <p:cNvPr id="16" name="Picture 15" descr="549.gif"/>
          <p:cNvPicPr>
            <a:picLocks noChangeAspect="1"/>
          </p:cNvPicPr>
          <p:nvPr/>
        </p:nvPicPr>
        <p:blipFill>
          <a:blip r:embed="rId9" cstate="print"/>
          <a:stretch>
            <a:fillRect/>
          </a:stretch>
        </p:blipFill>
        <p:spPr>
          <a:xfrm>
            <a:off x="6324600" y="5105400"/>
            <a:ext cx="1032466" cy="561975"/>
          </a:xfrm>
          <a:prstGeom prst="rect">
            <a:avLst/>
          </a:prstGeom>
        </p:spPr>
      </p:pic>
      <p:sp>
        <p:nvSpPr>
          <p:cNvPr id="14" name="TextBox 13"/>
          <p:cNvSpPr txBox="1"/>
          <p:nvPr/>
        </p:nvSpPr>
        <p:spPr>
          <a:xfrm>
            <a:off x="228600" y="228600"/>
            <a:ext cx="3200400" cy="144655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请记住</a:t>
            </a: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(We Remember…)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8" name="Picture 17" descr="hand.gif"/>
          <p:cNvPicPr>
            <a:picLocks noChangeAspect="1"/>
          </p:cNvPicPr>
          <p:nvPr/>
        </p:nvPicPr>
        <p:blipFill>
          <a:blip r:embed="rId10" cstate="print"/>
          <a:stretch>
            <a:fillRect/>
          </a:stretch>
        </p:blipFill>
        <p:spPr>
          <a:xfrm>
            <a:off x="7239000" y="5029200"/>
            <a:ext cx="1162552" cy="881063"/>
          </a:xfrm>
          <a:prstGeom prst="rect">
            <a:avLst/>
          </a:prstGeom>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28600"/>
          <a:ext cx="82296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039.gif"/>
          <p:cNvPicPr>
            <a:picLocks noChangeAspect="1"/>
          </p:cNvPicPr>
          <p:nvPr/>
        </p:nvPicPr>
        <p:blipFill>
          <a:blip r:embed="rId7" cstate="print"/>
          <a:stretch>
            <a:fillRect/>
          </a:stretch>
        </p:blipFill>
        <p:spPr>
          <a:xfrm>
            <a:off x="5562600" y="1981200"/>
            <a:ext cx="638175" cy="638175"/>
          </a:xfrm>
          <a:prstGeom prst="rect">
            <a:avLst/>
          </a:prstGeom>
        </p:spPr>
      </p:pic>
      <p:pic>
        <p:nvPicPr>
          <p:cNvPr id="7" name="Picture 6" descr="039.gif"/>
          <p:cNvPicPr>
            <a:picLocks noChangeAspect="1"/>
          </p:cNvPicPr>
          <p:nvPr/>
        </p:nvPicPr>
        <p:blipFill>
          <a:blip r:embed="rId7" cstate="print"/>
          <a:stretch>
            <a:fillRect/>
          </a:stretch>
        </p:blipFill>
        <p:spPr>
          <a:xfrm>
            <a:off x="5638800" y="5105400"/>
            <a:ext cx="638175" cy="638175"/>
          </a:xfrm>
          <a:prstGeom prst="rect">
            <a:avLst/>
          </a:prstGeom>
        </p:spPr>
      </p:pic>
      <p:pic>
        <p:nvPicPr>
          <p:cNvPr id="8" name="Picture 7" descr="039.gif"/>
          <p:cNvPicPr>
            <a:picLocks noChangeAspect="1"/>
          </p:cNvPicPr>
          <p:nvPr/>
        </p:nvPicPr>
        <p:blipFill>
          <a:blip r:embed="rId7" cstate="print"/>
          <a:stretch>
            <a:fillRect/>
          </a:stretch>
        </p:blipFill>
        <p:spPr>
          <a:xfrm>
            <a:off x="5562600" y="4114800"/>
            <a:ext cx="638175" cy="638175"/>
          </a:xfrm>
          <a:prstGeom prst="rect">
            <a:avLst/>
          </a:prstGeom>
        </p:spPr>
      </p:pic>
      <p:pic>
        <p:nvPicPr>
          <p:cNvPr id="9" name="Picture 8" descr="039.gif"/>
          <p:cNvPicPr>
            <a:picLocks noChangeAspect="1"/>
          </p:cNvPicPr>
          <p:nvPr/>
        </p:nvPicPr>
        <p:blipFill>
          <a:blip r:embed="rId7" cstate="print"/>
          <a:stretch>
            <a:fillRect/>
          </a:stretch>
        </p:blipFill>
        <p:spPr>
          <a:xfrm>
            <a:off x="5562600" y="3048000"/>
            <a:ext cx="638175" cy="638175"/>
          </a:xfrm>
          <a:prstGeom prst="rect">
            <a:avLst/>
          </a:prstGeom>
        </p:spPr>
      </p:pic>
      <p:pic>
        <p:nvPicPr>
          <p:cNvPr id="23554" name="Picture 2" descr="http://upload.wikimedia.org/wikipedia/commons/b/b8/Ear.jpg"/>
          <p:cNvPicPr>
            <a:picLocks noChangeAspect="1" noChangeArrowheads="1"/>
          </p:cNvPicPr>
          <p:nvPr/>
        </p:nvPicPr>
        <p:blipFill>
          <a:blip r:embed="rId8" cstate="print"/>
          <a:srcRect/>
          <a:stretch>
            <a:fillRect/>
          </a:stretch>
        </p:blipFill>
        <p:spPr bwMode="auto">
          <a:xfrm>
            <a:off x="4953000" y="914401"/>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upload.wikimedia.org/wikipedia/commons/b/b8/Ear.jpg"/>
          <p:cNvPicPr>
            <a:picLocks noChangeAspect="1" noChangeArrowheads="1"/>
          </p:cNvPicPr>
          <p:nvPr/>
        </p:nvPicPr>
        <p:blipFill>
          <a:blip r:embed="rId8" cstate="print"/>
          <a:srcRect/>
          <a:stretch>
            <a:fillRect/>
          </a:stretch>
        </p:blipFill>
        <p:spPr bwMode="auto">
          <a:xfrm>
            <a:off x="4953000" y="50292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http://upload.wikimedia.org/wikipedia/commons/b/b8/Ear.jpg"/>
          <p:cNvPicPr>
            <a:picLocks noChangeAspect="1" noChangeArrowheads="1"/>
          </p:cNvPicPr>
          <p:nvPr/>
        </p:nvPicPr>
        <p:blipFill>
          <a:blip r:embed="rId8" cstate="print"/>
          <a:srcRect/>
          <a:stretch>
            <a:fillRect/>
          </a:stretch>
        </p:blipFill>
        <p:spPr bwMode="auto">
          <a:xfrm>
            <a:off x="4953000" y="40386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2" descr="http://upload.wikimedia.org/wikipedia/commons/b/b8/Ear.jpg"/>
          <p:cNvPicPr>
            <a:picLocks noChangeAspect="1" noChangeArrowheads="1"/>
          </p:cNvPicPr>
          <p:nvPr/>
        </p:nvPicPr>
        <p:blipFill>
          <a:blip r:embed="rId8" cstate="print"/>
          <a:srcRect/>
          <a:stretch>
            <a:fillRect/>
          </a:stretch>
        </p:blipFill>
        <p:spPr bwMode="auto">
          <a:xfrm>
            <a:off x="4953000" y="2971800"/>
            <a:ext cx="457200" cy="71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549.gif"/>
          <p:cNvPicPr>
            <a:picLocks noChangeAspect="1"/>
          </p:cNvPicPr>
          <p:nvPr/>
        </p:nvPicPr>
        <p:blipFill>
          <a:blip r:embed="rId9" cstate="print"/>
          <a:stretch>
            <a:fillRect/>
          </a:stretch>
        </p:blipFill>
        <p:spPr>
          <a:xfrm>
            <a:off x="6324600" y="4191000"/>
            <a:ext cx="1032466" cy="561975"/>
          </a:xfrm>
          <a:prstGeom prst="rect">
            <a:avLst/>
          </a:prstGeom>
        </p:spPr>
      </p:pic>
      <p:pic>
        <p:nvPicPr>
          <p:cNvPr id="16" name="Picture 15" descr="549.gif"/>
          <p:cNvPicPr>
            <a:picLocks noChangeAspect="1"/>
          </p:cNvPicPr>
          <p:nvPr/>
        </p:nvPicPr>
        <p:blipFill>
          <a:blip r:embed="rId9" cstate="print"/>
          <a:stretch>
            <a:fillRect/>
          </a:stretch>
        </p:blipFill>
        <p:spPr>
          <a:xfrm>
            <a:off x="6324600" y="5105400"/>
            <a:ext cx="1032466" cy="561975"/>
          </a:xfrm>
          <a:prstGeom prst="rect">
            <a:avLst/>
          </a:prstGeom>
        </p:spPr>
      </p:pic>
      <p:pic>
        <p:nvPicPr>
          <p:cNvPr id="17" name="Picture 16" descr="084.gif"/>
          <p:cNvPicPr>
            <a:picLocks noChangeAspect="1"/>
          </p:cNvPicPr>
          <p:nvPr/>
        </p:nvPicPr>
        <p:blipFill>
          <a:blip r:embed="rId10" cstate="print"/>
          <a:stretch>
            <a:fillRect/>
          </a:stretch>
        </p:blipFill>
        <p:spPr>
          <a:xfrm>
            <a:off x="7467600" y="5029200"/>
            <a:ext cx="609600" cy="800100"/>
          </a:xfrm>
          <a:prstGeom prst="rect">
            <a:avLst/>
          </a:prstGeom>
        </p:spPr>
      </p:pic>
      <p:graphicFrame>
        <p:nvGraphicFramePr>
          <p:cNvPr id="14" name="Diagram 13"/>
          <p:cNvGraphicFramePr/>
          <p:nvPr/>
        </p:nvGraphicFramePr>
        <p:xfrm>
          <a:off x="228600" y="914400"/>
          <a:ext cx="3505200" cy="4953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TextBox 17"/>
          <p:cNvSpPr txBox="1"/>
          <p:nvPr/>
        </p:nvSpPr>
        <p:spPr>
          <a:xfrm>
            <a:off x="0" y="0"/>
            <a:ext cx="91440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CN"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为何我们花时间这般教导？</a:t>
            </a:r>
            <a:r>
              <a:rPr 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
        <p:nvSpPr>
          <p:cNvPr id="19" name="TextBox 18"/>
          <p:cNvSpPr txBox="1"/>
          <p:nvPr/>
        </p:nvSpPr>
        <p:spPr>
          <a:xfrm>
            <a:off x="0" y="6334780"/>
            <a:ext cx="91440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 WHY DO WE SPEND OUR TEACHING TIME THIS WAY?)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cubfann.files.wordpress.com/2009/09/larry-osborne.jpg"/>
          <p:cNvPicPr>
            <a:picLocks noChangeAspect="1" noChangeArrowheads="1"/>
          </p:cNvPicPr>
          <p:nvPr/>
        </p:nvPicPr>
        <p:blipFill>
          <a:blip r:embed="rId2" cstate="print"/>
          <a:srcRect/>
          <a:stretch>
            <a:fillRect/>
          </a:stretch>
        </p:blipFill>
        <p:spPr bwMode="auto">
          <a:xfrm>
            <a:off x="3452717" y="0"/>
            <a:ext cx="569128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0" y="0"/>
            <a:ext cx="3962400" cy="6858000"/>
          </a:xfrm>
        </p:spPr>
        <p:style>
          <a:lnRef idx="0">
            <a:schemeClr val="accent4"/>
          </a:lnRef>
          <a:fillRef idx="3">
            <a:schemeClr val="accent4"/>
          </a:fillRef>
          <a:effectRef idx="3">
            <a:schemeClr val="accent4"/>
          </a:effectRef>
          <a:fontRef idx="minor">
            <a:schemeClr val="lt1"/>
          </a:fontRef>
        </p:style>
        <p:txBody>
          <a:bodyPr anchor="ctr">
            <a:normAutofit fontScale="92500" lnSpcReduction="10000"/>
          </a:bodyPr>
          <a:lstStyle/>
          <a:p>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请谨记</a:t>
            </a: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教导方法并不是神圣不可改动的，它们只是一种方式和目的</a:t>
            </a: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为了确保学生真正学会！ </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6538" lvl="6" indent="-236538"/>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of teaching are not sacred, but are only a means and end—to insure that learning actually occurs!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ounded Rectangle 3"/>
          <p:cNvSpPr/>
          <p:nvPr/>
        </p:nvSpPr>
        <p:spPr>
          <a:xfrm>
            <a:off x="228600" y="2286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故事</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(Stories)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5" name="Rounded Rectangle 4"/>
          <p:cNvSpPr/>
          <p:nvPr/>
        </p:nvSpPr>
        <p:spPr>
          <a:xfrm>
            <a:off x="304800" y="25146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语言图像</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(Word Pictures)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6" name="Rounded Rectangle 5"/>
          <p:cNvSpPr/>
          <p:nvPr/>
        </p:nvSpPr>
        <p:spPr>
          <a:xfrm>
            <a:off x="304800" y="47244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统计数字</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(Statistics)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7" name="Rounded Rectangle 6"/>
          <p:cNvSpPr/>
          <p:nvPr/>
        </p:nvSpPr>
        <p:spPr>
          <a:xfrm>
            <a:off x="4724400" y="2286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视频短片</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(Video Clips)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8" name="Rounded Rectangle 7"/>
          <p:cNvSpPr/>
          <p:nvPr/>
        </p:nvSpPr>
        <p:spPr>
          <a:xfrm>
            <a:off x="4724400" y="25146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见证</a:t>
            </a:r>
            <a:endPar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(Testimonies)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9" name="Rounded Rectangle 8"/>
          <p:cNvSpPr/>
          <p:nvPr/>
        </p:nvSpPr>
        <p:spPr>
          <a:xfrm>
            <a:off x="4800600" y="4724400"/>
            <a:ext cx="4191000" cy="1981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幽默</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(Humor)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13.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可测度的</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(MEASURABLE )</a:t>
            </a:r>
          </a:p>
          <a:p>
            <a:pPr marL="625475" lvl="1" indent="-168275">
              <a:buFont typeface="Arial" pitchFamily="34" charset="0"/>
              <a:buChar char="•"/>
            </a:pPr>
            <a:endParaRPr lang="en-US" sz="3200" u="sng" dirty="0">
              <a:ln>
                <a:solidFill>
                  <a:sysClr val="windowText" lastClr="000000"/>
                </a:solidFill>
              </a:ln>
              <a:solidFill>
                <a:schemeClr val="accent6">
                  <a:lumMod val="50000"/>
                </a:schemeClr>
              </a:solidFill>
            </a:endParaRPr>
          </a:p>
          <a:p>
            <a:pPr marL="685800" indent="-6223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会众是否知道</a:t>
            </a:r>
            <a:r>
              <a:rPr lang="zh-CN" altLang="en-US" sz="4800" b="1" u="sng" dirty="0" smtClean="0">
                <a:ln>
                  <a:solidFill>
                    <a:sysClr val="windowText" lastClr="000000"/>
                  </a:solidFill>
                </a:ln>
                <a:solidFill>
                  <a:srgbClr val="FF0000"/>
                </a:solidFill>
              </a:rPr>
              <a:t>应该做什么</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dirty="0" smtClean="0">
                <a:ln>
                  <a:solidFill>
                    <a:schemeClr val="tx1"/>
                  </a:solidFill>
                </a:ln>
                <a:solidFill>
                  <a:srgbClr val="002060"/>
                </a:solidFill>
              </a:rPr>
              <a:t>Do people know what they are </a:t>
            </a:r>
            <a:r>
              <a:rPr lang="en-US" sz="2800" u="sng" dirty="0" smtClean="0">
                <a:ln>
                  <a:solidFill>
                    <a:schemeClr val="tx1"/>
                  </a:solidFill>
                </a:ln>
                <a:solidFill>
                  <a:srgbClr val="002060"/>
                </a:solidFill>
              </a:rPr>
              <a:t>supposed to do</a:t>
            </a:r>
            <a:r>
              <a:rPr lang="en-US" sz="2800" dirty="0" smtClean="0">
                <a:ln>
                  <a:solidFill>
                    <a:schemeClr val="tx1"/>
                  </a:solidFill>
                </a:ln>
                <a:solidFill>
                  <a:srgbClr val="002060"/>
                </a:solidFill>
              </a:rPr>
              <a:t>?</a:t>
            </a:r>
          </a:p>
          <a:p>
            <a:pPr marL="1143000" lvl="2"/>
            <a:endPar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685800" indent="-685800">
              <a:buFont typeface="Arial" charset="0"/>
              <a:buChar char="•"/>
            </a:pPr>
            <a:r>
              <a:rPr lang="zh-CN" altLang="en-US" sz="4800" dirty="0" smtClean="0">
                <a:ln>
                  <a:solidFill>
                    <a:sysClr val="windowText" lastClr="000000"/>
                  </a:solidFill>
                </a:ln>
                <a:solidFill>
                  <a:srgbClr val="FF0000"/>
                </a:solidFill>
              </a:rPr>
              <a:t>会众能否区别他们</a:t>
            </a:r>
            <a:r>
              <a:rPr lang="zh-CN" altLang="en-US" sz="4800" b="1" u="sng" dirty="0" smtClean="0">
                <a:ln>
                  <a:solidFill>
                    <a:sysClr val="windowText" lastClr="000000"/>
                  </a:solidFill>
                </a:ln>
                <a:solidFill>
                  <a:srgbClr val="FF0000"/>
                </a:solidFill>
              </a:rPr>
              <a:t>是否顺服神</a:t>
            </a:r>
            <a:r>
              <a:rPr lang="zh-CN" altLang="en-US"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1143000" lvl="2">
              <a:buFont typeface="Arial" charset="0"/>
              <a:buChar char="•"/>
            </a:pPr>
            <a:r>
              <a:rPr lang="en-US" sz="2800" dirty="0" smtClean="0">
                <a:ln>
                  <a:solidFill>
                    <a:schemeClr val="tx1"/>
                  </a:solidFill>
                </a:ln>
                <a:solidFill>
                  <a:srgbClr val="002060"/>
                </a:solidFill>
              </a:rPr>
              <a:t>Can people even tell if they are </a:t>
            </a:r>
            <a:r>
              <a:rPr lang="en-US" sz="2800" u="sng" dirty="0" smtClean="0">
                <a:ln>
                  <a:solidFill>
                    <a:schemeClr val="tx1"/>
                  </a:solidFill>
                </a:ln>
                <a:solidFill>
                  <a:srgbClr val="002060"/>
                </a:solidFill>
              </a:rPr>
              <a:t>obedient or not</a:t>
            </a:r>
            <a:r>
              <a:rPr lang="en-US" sz="2800" dirty="0" smtClean="0">
                <a:ln>
                  <a:solidFill>
                    <a:schemeClr val="tx1"/>
                  </a:solidFill>
                </a:ln>
                <a:solidFill>
                  <a:srgbClr val="002060"/>
                </a:solidFill>
              </a:rPr>
              <a:t>?</a:t>
            </a:r>
            <a:endParaRPr lang="en-US" sz="2800" dirty="0" smtClean="0">
              <a:ln>
                <a:solidFill>
                  <a:sysClr val="windowText" lastClr="000000"/>
                </a:solidFill>
              </a:ln>
              <a:solidFill>
                <a:srgbClr val="FF0000"/>
              </a:solidFill>
            </a:endParaRPr>
          </a:p>
        </p:txBody>
      </p:sp>
      <p:pic>
        <p:nvPicPr>
          <p:cNvPr id="16386" name="Picture 2" descr="http://www.stormthetest.com/wp-content/uploads/2012/03/puzzled-looks.jpg"/>
          <p:cNvPicPr>
            <a:picLocks noChangeAspect="1" noChangeArrowheads="1"/>
          </p:cNvPicPr>
          <p:nvPr/>
        </p:nvPicPr>
        <p:blipFill>
          <a:blip r:embed="rId2" cstate="print"/>
          <a:srcRect/>
          <a:stretch>
            <a:fillRect/>
          </a:stretch>
        </p:blipFill>
        <p:spPr bwMode="auto">
          <a:xfrm>
            <a:off x="1219200" y="4343400"/>
            <a:ext cx="683794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14.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精心准备</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(WELL PREPARED) </a:t>
            </a:r>
          </a:p>
          <a:p>
            <a:pPr marL="1143000" indent="-1143000"/>
            <a:endParaRPr lang="en-US" sz="2400" u="sng" dirty="0">
              <a:ln>
                <a:solidFill>
                  <a:sysClr val="windowText" lastClr="000000"/>
                </a:solidFill>
              </a:ln>
              <a:solidFill>
                <a:schemeClr val="accent6">
                  <a:lumMod val="50000"/>
                </a:schemeClr>
              </a:solidFill>
            </a:endParaRPr>
          </a:p>
          <a:p>
            <a:pPr marL="236538" indent="-173038">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一篇经过深入钻研的讲章在</a:t>
            </a:r>
            <a:r>
              <a:rPr lang="zh-CN" altLang="en-US" sz="4800" u="sng" dirty="0" smtClean="0">
                <a:ln>
                  <a:solidFill>
                    <a:sysClr val="windowText" lastClr="000000"/>
                  </a:solidFill>
                </a:ln>
                <a:solidFill>
                  <a:srgbClr val="FF0000"/>
                </a:solidFill>
              </a:rPr>
              <a:t>一半的时间</a:t>
            </a:r>
            <a:r>
              <a:rPr lang="zh-CN" altLang="en-US" sz="4800" dirty="0" smtClean="0">
                <a:ln>
                  <a:solidFill>
                    <a:sysClr val="windowText" lastClr="000000"/>
                  </a:solidFill>
                </a:ln>
                <a:solidFill>
                  <a:srgbClr val="FF0000"/>
                </a:solidFill>
              </a:rPr>
              <a:t>内就可讲完。</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latin typeface="+mj-lt"/>
              </a:rPr>
              <a:t>A well studied text can be preached in </a:t>
            </a:r>
            <a:r>
              <a:rPr lang="en-US" sz="2800" i="1" u="sng" dirty="0" smtClean="0">
                <a:solidFill>
                  <a:schemeClr val="tx1"/>
                </a:solidFill>
                <a:latin typeface="+mj-lt"/>
              </a:rPr>
              <a:t>half the time</a:t>
            </a:r>
            <a:endParaRPr kumimoji="0" lang="en-US" sz="2800" i="1" u="sng" strike="noStrike" cap="none" normalizeH="0" baseline="0" dirty="0" smtClean="0">
              <a:solidFill>
                <a:schemeClr val="tx1"/>
              </a:solidFill>
              <a:effectLst/>
              <a:latin typeface="+mj-lt"/>
              <a:ea typeface="Times New Roman" pitchFamily="18" charset="0"/>
              <a:cs typeface="Arial" pitchFamily="34" charset="0"/>
            </a:endParaRPr>
          </a:p>
          <a:p>
            <a:pPr marL="284163" indent="-220663">
              <a:buFont typeface="Arial" charset="0"/>
              <a:buChar char="•"/>
            </a:pPr>
            <a:r>
              <a:rPr lang="zh-CN" altLang="en-US" sz="4800" dirty="0" smtClean="0">
                <a:ln>
                  <a:solidFill>
                    <a:sysClr val="windowText" lastClr="000000"/>
                  </a:solidFill>
                </a:ln>
                <a:solidFill>
                  <a:srgbClr val="FF0000"/>
                </a:solidFill>
              </a:rPr>
              <a:t>你不必告诉他们你所掌握的某个话题或文本的所有知识。</a:t>
            </a:r>
            <a:endParaRPr lang="en-US" sz="60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cs typeface="Arial" pitchFamily="34" charset="0"/>
              </a:rPr>
              <a:t>You do not need to tell them everything you know about a subject or text</a:t>
            </a:r>
            <a:endParaRPr lang="en-US" sz="3200" i="1" dirty="0" smtClean="0">
              <a:solidFill>
                <a:schemeClr val="tx1"/>
              </a:solidFill>
            </a:endParaRPr>
          </a:p>
          <a:p>
            <a:pPr marL="284163" indent="-173038">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使用手头可获得的</a:t>
            </a:r>
            <a:r>
              <a:rPr lang="zh-CN" altLang="en-US" sz="4800" u="sng" dirty="0" smtClean="0">
                <a:ln>
                  <a:solidFill>
                    <a:sysClr val="windowText" lastClr="000000"/>
                  </a:solidFill>
                </a:ln>
                <a:solidFill>
                  <a:srgbClr val="FF0000"/>
                </a:solidFill>
              </a:rPr>
              <a:t>资源</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ea typeface="Times New Roman" pitchFamily="18" charset="0"/>
                <a:cs typeface="Arial" pitchFamily="34" charset="0"/>
              </a:rPr>
              <a:t>Use available </a:t>
            </a:r>
            <a:r>
              <a:rPr lang="en-US" sz="2800" i="1" u="sng" dirty="0" smtClean="0">
                <a:solidFill>
                  <a:schemeClr val="tx1"/>
                </a:solidFill>
                <a:ea typeface="Times New Roman" pitchFamily="18" charset="0"/>
                <a:cs typeface="Arial" pitchFamily="34" charset="0"/>
              </a:rPr>
              <a:t>Resources</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2631512_10208867234460916_3855711069635264759_n.jpg"/>
          <p:cNvPicPr>
            <a:picLocks noChangeAspect="1"/>
          </p:cNvPicPr>
          <p:nvPr/>
        </p:nvPicPr>
        <p:blipFill>
          <a:blip r:embed="rId2" cstate="print"/>
          <a:stretch>
            <a:fillRect/>
          </a:stretch>
        </p:blipFill>
        <p:spPr>
          <a:xfrm>
            <a:off x="2286001" y="0"/>
            <a:ext cx="6858000" cy="687933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Pentagon 2"/>
          <p:cNvSpPr/>
          <p:nvPr/>
        </p:nvSpPr>
        <p:spPr>
          <a:xfrm>
            <a:off x="0" y="304800"/>
            <a:ext cx="4114800" cy="990600"/>
          </a:xfrm>
          <a:prstGeom prst="homePlat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讲章</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Pentagon 3"/>
          <p:cNvSpPr/>
          <p:nvPr/>
        </p:nvSpPr>
        <p:spPr>
          <a:xfrm>
            <a:off x="0" y="3200400"/>
            <a:ext cx="4114800" cy="1295400"/>
          </a:xfrm>
          <a:prstGeom prst="homePlate">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0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预备</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启迪感召</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(INSPIRATIONAL )</a:t>
            </a:r>
          </a:p>
          <a:p>
            <a:pPr marL="1143000" indent="-1143000"/>
            <a:endParaRPr lang="en-US" sz="3200" u="sng" dirty="0">
              <a:ln>
                <a:solidFill>
                  <a:sysClr val="windowText" lastClr="000000"/>
                </a:solidFill>
              </a:ln>
              <a:solidFill>
                <a:schemeClr val="accent6">
                  <a:lumMod val="50000"/>
                </a:schemeClr>
              </a:solidFill>
            </a:endParaRPr>
          </a:p>
          <a:p>
            <a:pPr marL="393700" indent="-393700">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在你告知答案前，</a:t>
            </a:r>
            <a:r>
              <a:rPr lang="zh-CN" altLang="en-US" sz="4000" b="1" u="sng" dirty="0" smtClean="0">
                <a:ln>
                  <a:solidFill>
                    <a:sysClr val="windowText" lastClr="000000"/>
                  </a:solidFill>
                </a:ln>
                <a:solidFill>
                  <a:srgbClr val="FF0000"/>
                </a:solidFill>
              </a:rPr>
              <a:t>先提问</a:t>
            </a:r>
            <a:r>
              <a:rPr lang="zh-CN" altLang="en-US" sz="4000" dirty="0" smtClean="0">
                <a:ln>
                  <a:solidFill>
                    <a:sysClr val="windowText" lastClr="000000"/>
                  </a:solidFill>
                </a:ln>
                <a:solidFill>
                  <a:srgbClr val="FF0000"/>
                </a:solidFill>
              </a:rPr>
              <a:t>。                  若无人提问则不必回答问题。</a:t>
            </a:r>
            <a:r>
              <a:rPr lang="en-US" sz="4000" dirty="0" smtClean="0">
                <a:ln>
                  <a:solidFill>
                    <a:sysClr val="windowText" lastClr="000000"/>
                  </a:solidFill>
                </a:ln>
                <a:solidFill>
                  <a:srgbClr val="FF0000"/>
                </a:solidFill>
              </a:rPr>
              <a:t> </a:t>
            </a:r>
          </a:p>
          <a:p>
            <a:pPr marL="1143000" lvl="2">
              <a:buFont typeface="Arial" charset="0"/>
              <a:buChar char="•"/>
            </a:pPr>
            <a:r>
              <a:rPr lang="en-US" sz="2800" dirty="0" smtClean="0">
                <a:ln>
                  <a:solidFill>
                    <a:schemeClr val="tx1"/>
                  </a:solidFill>
                </a:ln>
                <a:solidFill>
                  <a:srgbClr val="002060"/>
                </a:solidFill>
              </a:rPr>
              <a:t>Before </a:t>
            </a:r>
            <a:r>
              <a:rPr lang="en-US" sz="2800" dirty="0">
                <a:ln>
                  <a:solidFill>
                    <a:schemeClr val="tx1"/>
                  </a:solidFill>
                </a:ln>
                <a:solidFill>
                  <a:srgbClr val="002060"/>
                </a:solidFill>
              </a:rPr>
              <a:t>you preach your answers, </a:t>
            </a:r>
            <a:r>
              <a:rPr lang="en-US" sz="2800" u="sng" dirty="0">
                <a:ln>
                  <a:solidFill>
                    <a:schemeClr val="tx1"/>
                  </a:solidFill>
                </a:ln>
                <a:solidFill>
                  <a:srgbClr val="002060"/>
                </a:solidFill>
              </a:rPr>
              <a:t>raise the questions</a:t>
            </a:r>
            <a:r>
              <a:rPr lang="en-US" sz="2800" dirty="0">
                <a:ln>
                  <a:solidFill>
                    <a:schemeClr val="tx1"/>
                  </a:solidFill>
                </a:ln>
                <a:solidFill>
                  <a:srgbClr val="002060"/>
                </a:solidFill>
              </a:rPr>
              <a:t>. There is no need to answer questions that no one is asking</a:t>
            </a:r>
            <a:r>
              <a:rPr lang="en-US" sz="2800" dirty="0" smtClean="0">
                <a:ln>
                  <a:solidFill>
                    <a:schemeClr val="tx1"/>
                  </a:solidFill>
                </a:ln>
                <a:solidFill>
                  <a:srgbClr val="002060"/>
                </a:solidFill>
              </a:rPr>
              <a:t>.</a:t>
            </a:r>
          </a:p>
          <a:p>
            <a:pPr marL="1143000" lvl="2">
              <a:buFont typeface="Arial" charset="0"/>
              <a:buChar char="•"/>
            </a:pPr>
            <a:endPar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393700" indent="-393700">
              <a:buFont typeface="Arial" charset="0"/>
              <a:buChar char="•"/>
            </a:pPr>
            <a:r>
              <a:rPr lang="zh-CN" altLang="en-US" sz="4000" dirty="0" smtClean="0">
                <a:ln>
                  <a:solidFill>
                    <a:sysClr val="windowText" lastClr="000000"/>
                  </a:solidFill>
                </a:ln>
                <a:solidFill>
                  <a:srgbClr val="FF0000"/>
                </a:solidFill>
              </a:rPr>
              <a:t>一个精彩的引子会</a:t>
            </a:r>
            <a:r>
              <a:rPr lang="zh-CN" altLang="en-US" sz="4000" b="1" u="sng" dirty="0" smtClean="0">
                <a:ln>
                  <a:solidFill>
                    <a:sysClr val="windowText" lastClr="000000"/>
                  </a:solidFill>
                </a:ln>
                <a:solidFill>
                  <a:srgbClr val="FF0000"/>
                </a:solidFill>
              </a:rPr>
              <a:t>激发</a:t>
            </a:r>
            <a:r>
              <a:rPr lang="zh-CN" altLang="en-US" sz="4000" dirty="0" smtClean="0">
                <a:ln>
                  <a:solidFill>
                    <a:sysClr val="windowText" lastClr="000000"/>
                  </a:solidFill>
                </a:ln>
                <a:solidFill>
                  <a:srgbClr val="FF0000"/>
                </a:solidFill>
              </a:rPr>
              <a:t>人们听你信息的兴趣。</a:t>
            </a:r>
            <a:endParaRPr lang="en-US" sz="4000" dirty="0" smtClean="0">
              <a:ln>
                <a:solidFill>
                  <a:sysClr val="windowText" lastClr="000000"/>
                </a:solidFill>
              </a:ln>
              <a:solidFill>
                <a:srgbClr val="FF0000"/>
              </a:solidFill>
            </a:endParaRPr>
          </a:p>
          <a:p>
            <a:pPr marL="1143000" lvl="2">
              <a:buFont typeface="Arial" charset="0"/>
              <a:buChar char="•"/>
            </a:pPr>
            <a:r>
              <a:rPr lang="en-US" sz="2800" dirty="0" smtClean="0">
                <a:ln>
                  <a:solidFill>
                    <a:schemeClr val="tx1"/>
                  </a:solidFill>
                </a:ln>
                <a:solidFill>
                  <a:srgbClr val="002060"/>
                </a:solidFill>
              </a:rPr>
              <a:t>A </a:t>
            </a:r>
            <a:r>
              <a:rPr lang="en-US" sz="2800" dirty="0">
                <a:ln>
                  <a:solidFill>
                    <a:schemeClr val="tx1"/>
                  </a:solidFill>
                </a:ln>
                <a:solidFill>
                  <a:srgbClr val="002060"/>
                </a:solidFill>
              </a:rPr>
              <a:t>good introduction will </a:t>
            </a:r>
            <a:r>
              <a:rPr lang="en-US" sz="2800" u="sng" dirty="0">
                <a:ln>
                  <a:solidFill>
                    <a:schemeClr val="tx1"/>
                  </a:solidFill>
                </a:ln>
                <a:solidFill>
                  <a:srgbClr val="002060"/>
                </a:solidFill>
              </a:rPr>
              <a:t>inspire</a:t>
            </a:r>
            <a:r>
              <a:rPr lang="en-US" sz="2800" dirty="0">
                <a:ln>
                  <a:solidFill>
                    <a:schemeClr val="tx1"/>
                  </a:solidFill>
                </a:ln>
                <a:solidFill>
                  <a:srgbClr val="002060"/>
                </a:solidFill>
              </a:rPr>
              <a:t> people to want to hear your message</a:t>
            </a:r>
            <a:r>
              <a:rPr lang="en-US" sz="2800" dirty="0" smtClean="0">
                <a:ln>
                  <a:solidFill>
                    <a:schemeClr val="tx1"/>
                  </a:solidFill>
                </a:ln>
                <a:solidFill>
                  <a:srgbClr val="002060"/>
                </a:solidFill>
              </a:rPr>
              <a:t>.</a:t>
            </a:r>
            <a:endParaRPr lang="en-US" sz="2800" dirty="0" smtClean="0">
              <a:ln>
                <a:solidFill>
                  <a:schemeClr val="tx1"/>
                </a:solidFill>
              </a:ln>
              <a:solidFill>
                <a:srgbClr val="002060"/>
              </a:solidFill>
              <a:latin typeface="+mj-lt"/>
            </a:endParaRPr>
          </a:p>
          <a:p>
            <a:pPr marL="1143000" lvl="2">
              <a:buFont typeface="Arial" charset="0"/>
              <a:buChar char="•"/>
            </a:pPr>
            <a:endParaRPr lang="en-US" sz="2800" dirty="0" smtClean="0">
              <a:ln>
                <a:solidFill>
                  <a:schemeClr val="tx1"/>
                </a:solidFill>
              </a:ln>
              <a:solidFill>
                <a:srgbClr val="002060"/>
              </a:solidFill>
              <a:latin typeface="+mj-lt"/>
            </a:endParaRPr>
          </a:p>
          <a:p>
            <a:r>
              <a:rPr kumimoji="0" lang="en-US" sz="2800" i="0" u="none" strike="noStrike" cap="none" normalizeH="0" baseline="0" dirty="0" smtClean="0">
                <a:ln>
                  <a:solidFill>
                    <a:schemeClr val="tx1"/>
                  </a:solidFill>
                </a:ln>
                <a:solidFill>
                  <a:srgbClr val="002060"/>
                </a:solidFill>
                <a:effectLst/>
                <a:latin typeface="+mj-lt"/>
                <a:ea typeface="Times New Roman" pitchFamily="18" charset="0"/>
                <a:cs typeface="Arial" pitchFamily="34" charset="0"/>
              </a:rPr>
              <a:t> </a:t>
            </a:r>
            <a:endParaRPr lang="en-US" sz="2800" dirty="0" smtClean="0">
              <a:ln>
                <a:solidFill>
                  <a:schemeClr val="tx1"/>
                </a:solidFill>
              </a:ln>
              <a:solidFill>
                <a:srgbClr val="002060"/>
              </a:solidFill>
              <a:latin typeface="+mj-lt"/>
            </a:endParaRPr>
          </a:p>
          <a:p>
            <a:endParaRPr lang="en-US" sz="2800" dirty="0" smtClean="0">
              <a:ln>
                <a:solidFill>
                  <a:schemeClr val="tx1"/>
                </a:solidFill>
              </a:ln>
              <a:solidFill>
                <a:srgbClr val="002060"/>
              </a:solidFill>
              <a:latin typeface="+mj-lt"/>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2" name="Picture 4" descr="https://media.licdn.com/mpr/mpr/shrinknp_400_400/AAEAAQAAAAAAAAJ7AAAAJDNkNWY2ZDM5LTAwOWMtNGZlMy1iNjM0LTFmOTI4Zjc0ZjQzNw.jpg"/>
          <p:cNvPicPr>
            <a:picLocks noChangeAspect="1" noChangeArrowheads="1"/>
          </p:cNvPicPr>
          <p:nvPr/>
        </p:nvPicPr>
        <p:blipFill>
          <a:blip r:embed="rId2" cstate="print"/>
          <a:srcRect/>
          <a:stretch>
            <a:fillRect/>
          </a:stretch>
        </p:blipFill>
        <p:spPr bwMode="auto">
          <a:xfrm flipH="1">
            <a:off x="5029199" y="2743200"/>
            <a:ext cx="4585444" cy="4114800"/>
          </a:xfrm>
          <a:prstGeom prst="rect">
            <a:avLst/>
          </a:prstGeom>
          <a:noFill/>
        </p:spPr>
      </p:pic>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激励鞭策</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(MOTIVATIONAL </a:t>
            </a:r>
          </a:p>
          <a:p>
            <a:pPr marL="625475" lvl="1" indent="-168275">
              <a:buFont typeface="Arial" pitchFamily="34" charset="0"/>
              <a:buChar char="•"/>
            </a:pPr>
            <a:endParaRPr lang="en-US" sz="3200" u="sng" dirty="0">
              <a:ln>
                <a:solidFill>
                  <a:sysClr val="windowText" lastClr="000000"/>
                </a:solidFill>
              </a:ln>
              <a:solidFill>
                <a:schemeClr val="accent6">
                  <a:lumMod val="50000"/>
                </a:schemeClr>
              </a:solidFill>
            </a:endParaRPr>
          </a:p>
          <a:p>
            <a:pPr>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不能激励我们的事物。</a:t>
            </a:r>
            <a:endParaRPr lang="en-US" sz="48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latin typeface="+mj-lt"/>
              </a:rPr>
              <a:t>THINGS THAT DO NOT MOTIVATE	</a:t>
            </a:r>
          </a:p>
          <a:p>
            <a:pPr marL="1143000" lvl="2">
              <a:buFont typeface="Arial" charset="0"/>
              <a:buChar char="•"/>
            </a:pPr>
            <a:endPar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a:buFont typeface="Arial" charset="0"/>
              <a:buChar char="•"/>
            </a:pPr>
            <a:r>
              <a:rPr lang="zh-CN" altLang="en-US" sz="4800" dirty="0" smtClean="0">
                <a:ln>
                  <a:solidFill>
                    <a:sysClr val="windowText" lastClr="000000"/>
                  </a:solidFill>
                </a:ln>
                <a:solidFill>
                  <a:srgbClr val="FF0000"/>
                </a:solidFill>
              </a:rPr>
              <a:t>  能激励我们的事物。</a:t>
            </a:r>
            <a:endParaRPr lang="en-US" sz="60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cs typeface="Arial" pitchFamily="34" charset="0"/>
              </a:rPr>
              <a:t>THINGS THAT DO MOTIVATE</a:t>
            </a:r>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明白易解</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(UNDERSTANDABLE) </a:t>
            </a:r>
          </a:p>
          <a:p>
            <a:pPr marL="625475" lvl="1" indent="-168275"/>
            <a:endParaRPr lang="en-US" sz="1400" u="sng" dirty="0">
              <a:ln>
                <a:solidFill>
                  <a:sysClr val="windowText" lastClr="000000"/>
                </a:solidFill>
              </a:ln>
              <a:solidFill>
                <a:schemeClr val="accent6">
                  <a:lumMod val="50000"/>
                </a:schemeClr>
              </a:solidFill>
            </a:endParaRPr>
          </a:p>
          <a:p>
            <a:pPr marL="173038" indent="-173038">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你的任务是让每位听众都</a:t>
            </a:r>
            <a:r>
              <a:rPr lang="zh-CN" altLang="en-US" sz="4000" b="1" u="sng" dirty="0" smtClean="0">
                <a:ln>
                  <a:solidFill>
                    <a:sysClr val="windowText" lastClr="000000"/>
                  </a:solidFill>
                </a:ln>
                <a:solidFill>
                  <a:srgbClr val="FF0000"/>
                </a:solidFill>
              </a:rPr>
              <a:t>能理解             </a:t>
            </a:r>
            <a:r>
              <a:rPr lang="zh-CN" altLang="en-US" sz="4000" dirty="0" smtClean="0">
                <a:ln>
                  <a:solidFill>
                    <a:sysClr val="windowText" lastClr="000000"/>
                  </a:solidFill>
                </a:ln>
                <a:solidFill>
                  <a:srgbClr val="FF0000"/>
                </a:solidFill>
              </a:rPr>
              <a:t>圣经，而非</a:t>
            </a:r>
            <a:r>
              <a:rPr lang="zh-CN" altLang="en-US" sz="4000" b="1" u="sng" dirty="0" smtClean="0">
                <a:ln>
                  <a:solidFill>
                    <a:sysClr val="windowText" lastClr="000000"/>
                  </a:solidFill>
                </a:ln>
                <a:solidFill>
                  <a:srgbClr val="FF0000"/>
                </a:solidFill>
              </a:rPr>
              <a:t>证明你有多聪明</a:t>
            </a:r>
            <a:r>
              <a:rPr lang="zh-CN" altLang="en-US" sz="4000" dirty="0" smtClean="0">
                <a:ln>
                  <a:solidFill>
                    <a:sysClr val="windowText" lastClr="000000"/>
                  </a:solidFill>
                </a:ln>
                <a:solidFill>
                  <a:srgbClr val="FF0000"/>
                </a:solidFill>
              </a:rPr>
              <a:t>。</a:t>
            </a:r>
            <a:r>
              <a:rPr lang="en-US" sz="4000" dirty="0" smtClean="0">
                <a:ln>
                  <a:solidFill>
                    <a:sysClr val="windowText" lastClr="000000"/>
                  </a:solidFill>
                </a:ln>
                <a:solidFill>
                  <a:srgbClr val="FF0000"/>
                </a:solidFill>
              </a:rPr>
              <a:t> </a:t>
            </a:r>
          </a:p>
          <a:p>
            <a:pPr marL="1143000" lvl="2">
              <a:buFont typeface="Arial" charset="0"/>
              <a:buChar char="•"/>
            </a:pPr>
            <a:r>
              <a:rPr lang="en-US" sz="2800" i="1" dirty="0" smtClean="0">
                <a:solidFill>
                  <a:schemeClr val="tx1"/>
                </a:solidFill>
              </a:rPr>
              <a:t>Your task is to make the Bible </a:t>
            </a:r>
            <a:r>
              <a:rPr lang="en-US" sz="2800" i="1" u="sng" dirty="0" smtClean="0">
                <a:solidFill>
                  <a:schemeClr val="tx1"/>
                </a:solidFill>
              </a:rPr>
              <a:t>understandable</a:t>
            </a:r>
            <a:r>
              <a:rPr lang="en-US" sz="2800" i="1" dirty="0" smtClean="0">
                <a:solidFill>
                  <a:schemeClr val="tx1"/>
                </a:solidFill>
              </a:rPr>
              <a:t> to each listener, not to try to </a:t>
            </a:r>
            <a:r>
              <a:rPr lang="en-US" sz="2800" i="1" u="sng" dirty="0" smtClean="0">
                <a:solidFill>
                  <a:schemeClr val="tx1"/>
                </a:solidFill>
              </a:rPr>
              <a:t>prove how smart you are.</a:t>
            </a:r>
          </a:p>
          <a:p>
            <a:pPr marL="1143000" lvl="2">
              <a:buFont typeface="Arial" charset="0"/>
              <a:buChar char="•"/>
            </a:pPr>
            <a:endParaRPr lang="en-US" sz="2800" dirty="0" smtClean="0">
              <a:ln>
                <a:solidFill>
                  <a:schemeClr val="tx1"/>
                </a:solidFill>
              </a:ln>
              <a:solidFill>
                <a:srgbClr val="002060"/>
              </a:solidFill>
            </a:endParaRPr>
          </a:p>
          <a:p>
            <a:pPr marL="1143000" lvl="2">
              <a:buFont typeface="Arial" charset="0"/>
              <a:buChar char="•"/>
            </a:pPr>
            <a:endParaRPr kumimoji="0" lang="en-US" sz="12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284163" indent="-284163">
              <a:buFont typeface="Arial" charset="0"/>
              <a:buChar char="•"/>
            </a:pPr>
            <a:r>
              <a:rPr lang="zh-CN" altLang="en-US" sz="4000" dirty="0" smtClean="0">
                <a:ln>
                  <a:solidFill>
                    <a:sysClr val="windowText" lastClr="000000"/>
                  </a:solidFill>
                </a:ln>
                <a:solidFill>
                  <a:srgbClr val="FF0000"/>
                </a:solidFill>
              </a:rPr>
              <a:t>如果你要使用</a:t>
            </a:r>
            <a:r>
              <a:rPr lang="en-US" altLang="zh-CN" sz="4000" dirty="0" smtClean="0">
                <a:ln>
                  <a:solidFill>
                    <a:sysClr val="windowText" lastClr="000000"/>
                  </a:solidFill>
                </a:ln>
                <a:solidFill>
                  <a:srgbClr val="FF0000"/>
                </a:solidFill>
              </a:rPr>
              <a:t> “</a:t>
            </a:r>
            <a:r>
              <a:rPr lang="zh-CN" altLang="en-US" sz="4000" b="1" u="sng" dirty="0" smtClean="0">
                <a:ln>
                  <a:solidFill>
                    <a:sysClr val="windowText" lastClr="000000"/>
                  </a:solidFill>
                </a:ln>
                <a:solidFill>
                  <a:srgbClr val="FF0000"/>
                </a:solidFill>
              </a:rPr>
              <a:t>基督徒行话</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              一定要</a:t>
            </a:r>
            <a:r>
              <a:rPr lang="zh-CN" altLang="en-US" sz="4000" b="1" u="sng" dirty="0" smtClean="0">
                <a:ln>
                  <a:solidFill>
                    <a:sysClr val="windowText" lastClr="000000"/>
                  </a:solidFill>
                </a:ln>
                <a:solidFill>
                  <a:srgbClr val="FF0000"/>
                </a:solidFill>
              </a:rPr>
              <a:t>解释</a:t>
            </a:r>
            <a:r>
              <a:rPr lang="zh-CN" altLang="en-US" sz="4000" dirty="0" smtClean="0">
                <a:ln>
                  <a:solidFill>
                    <a:sysClr val="windowText" lastClr="000000"/>
                  </a:solidFill>
                </a:ln>
                <a:solidFill>
                  <a:srgbClr val="FF0000"/>
                </a:solidFill>
              </a:rPr>
              <a:t>它的意思。</a:t>
            </a:r>
            <a:endParaRPr lang="en-US" sz="4000" dirty="0" smtClean="0">
              <a:ln>
                <a:solidFill>
                  <a:sysClr val="windowText" lastClr="000000"/>
                </a:solidFill>
              </a:ln>
              <a:solidFill>
                <a:srgbClr val="FF0000"/>
              </a:solidFill>
            </a:endParaRPr>
          </a:p>
          <a:p>
            <a:pPr marL="1143000" lvl="2">
              <a:buFont typeface="Arial" charset="0"/>
              <a:buChar char="•"/>
            </a:pPr>
            <a:r>
              <a:rPr lang="en-US" sz="2800" i="1" dirty="0" smtClean="0">
                <a:solidFill>
                  <a:schemeClr val="tx1"/>
                </a:solidFill>
              </a:rPr>
              <a:t>If you want to use “</a:t>
            </a:r>
            <a:r>
              <a:rPr lang="en-US" sz="2800" i="1" u="sng" dirty="0" err="1" smtClean="0">
                <a:solidFill>
                  <a:schemeClr val="tx1"/>
                </a:solidFill>
              </a:rPr>
              <a:t>Chrstian-eese</a:t>
            </a:r>
            <a:r>
              <a:rPr lang="en-US" sz="2800" i="1" dirty="0" smtClean="0">
                <a:solidFill>
                  <a:schemeClr val="tx1"/>
                </a:solidFill>
              </a:rPr>
              <a:t>”,                       always </a:t>
            </a:r>
            <a:r>
              <a:rPr lang="en-US" sz="2800" i="1" u="sng" dirty="0" smtClean="0">
                <a:solidFill>
                  <a:schemeClr val="tx1"/>
                </a:solidFill>
              </a:rPr>
              <a:t>explain</a:t>
            </a:r>
            <a:r>
              <a:rPr lang="en-US" sz="2800" i="1" dirty="0" smtClean="0">
                <a:solidFill>
                  <a:schemeClr val="tx1"/>
                </a:solidFill>
              </a:rPr>
              <a:t> the meaning.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152400"/>
            <a:ext cx="9144000" cy="6617196"/>
          </a:xfrm>
          <a:prstGeom prst="rect">
            <a:avLst/>
          </a:prstGeom>
        </p:spPr>
        <p:txBody>
          <a:bodyPr wrap="square">
            <a:spAutoFit/>
          </a:bodyPr>
          <a:lstStyle/>
          <a:p>
            <a:pPr marL="514350" lvl="1" indent="-514350"/>
            <a:r>
              <a:rPr lang="en-US" altLang="zh-CN" sz="8000" b="1" dirty="0" smtClean="0">
                <a:ln>
                  <a:solidFill>
                    <a:sysClr val="windowText" lastClr="000000"/>
                  </a:solidFill>
                </a:ln>
                <a:solidFill>
                  <a:srgbClr val="C00000"/>
                </a:solidFill>
                <a:latin typeface="Arial Narrow" pitchFamily="34" charset="0"/>
              </a:rPr>
              <a:t>1. </a:t>
            </a:r>
            <a:r>
              <a:rPr lang="zh-CN" altLang="en-US" sz="8000" b="1" u="sng" dirty="0" smtClean="0">
                <a:ln>
                  <a:solidFill>
                    <a:sysClr val="windowText" lastClr="000000"/>
                  </a:solidFill>
                </a:ln>
                <a:latin typeface="Arial Narrow" pitchFamily="34" charset="0"/>
              </a:rPr>
              <a:t>信息</a:t>
            </a:r>
            <a:r>
              <a:rPr lang="zh-CN" altLang="en-US" sz="8000" b="1" dirty="0" smtClean="0">
                <a:ln>
                  <a:solidFill>
                    <a:sysClr val="windowText" lastClr="000000"/>
                  </a:solidFill>
                </a:ln>
                <a:solidFill>
                  <a:srgbClr val="C00000"/>
                </a:solidFill>
                <a:latin typeface="Arial Narrow" pitchFamily="34" charset="0"/>
              </a:rPr>
              <a:t>从不改变；</a:t>
            </a:r>
            <a:endParaRPr lang="en-US" altLang="zh-CN" sz="8000" b="1" dirty="0" smtClean="0">
              <a:ln>
                <a:solidFill>
                  <a:sysClr val="windowText" lastClr="000000"/>
                </a:solidFill>
              </a:ln>
              <a:solidFill>
                <a:srgbClr val="C00000"/>
              </a:solidFill>
              <a:latin typeface="Arial Narrow" pitchFamily="34" charset="0"/>
            </a:endParaRPr>
          </a:p>
          <a:p>
            <a:pPr marL="514350" lvl="1" indent="-514350"/>
            <a:r>
              <a:rPr lang="en-US" altLang="zh-CN" sz="8000" b="1" dirty="0" smtClean="0">
                <a:ln>
                  <a:solidFill>
                    <a:sysClr val="windowText" lastClr="000000"/>
                  </a:solidFill>
                </a:ln>
                <a:solidFill>
                  <a:srgbClr val="C00000"/>
                </a:solidFill>
                <a:latin typeface="Arial Narrow" pitchFamily="34" charset="0"/>
              </a:rPr>
              <a:t>		</a:t>
            </a:r>
            <a:r>
              <a:rPr lang="zh-CN" altLang="en-US" sz="8000" b="1" u="sng" dirty="0" smtClean="0">
                <a:ln>
                  <a:solidFill>
                    <a:sysClr val="windowText" lastClr="000000"/>
                  </a:solidFill>
                </a:ln>
                <a:latin typeface="Arial Narrow" pitchFamily="34" charset="0"/>
              </a:rPr>
              <a:t>方法</a:t>
            </a:r>
            <a:r>
              <a:rPr lang="zh-CN" altLang="en-US" sz="8000" b="1" dirty="0" smtClean="0">
                <a:ln>
                  <a:solidFill>
                    <a:sysClr val="windowText" lastClr="000000"/>
                  </a:solidFill>
                </a:ln>
                <a:solidFill>
                  <a:srgbClr val="C00000"/>
                </a:solidFill>
                <a:latin typeface="Arial Narrow" pitchFamily="34" charset="0"/>
              </a:rPr>
              <a:t>必须改变。</a:t>
            </a:r>
            <a:endParaRPr lang="en-US" altLang="zh-CN" sz="8000" b="1" dirty="0" smtClean="0">
              <a:ln>
                <a:solidFill>
                  <a:sysClr val="windowText" lastClr="000000"/>
                </a:solidFill>
              </a:ln>
              <a:solidFill>
                <a:srgbClr val="C00000"/>
              </a:solidFill>
              <a:latin typeface="Arial Narrow" pitchFamily="34" charset="0"/>
            </a:endParaRPr>
          </a:p>
          <a:p>
            <a:pPr marL="514350" lvl="1" indent="-514350"/>
            <a:endParaRPr lang="en-US" sz="8000" b="1" dirty="0" smtClean="0">
              <a:ln>
                <a:solidFill>
                  <a:sysClr val="windowText" lastClr="000000"/>
                </a:solidFill>
              </a:ln>
              <a:solidFill>
                <a:srgbClr val="C00000"/>
              </a:solidFill>
              <a:latin typeface="Arial Narrow" pitchFamily="34" charset="0"/>
            </a:endParaRPr>
          </a:p>
          <a:p>
            <a:pPr marL="514350" lvl="1" indent="-514350"/>
            <a:endParaRPr lang="en-US" sz="8000" b="1" dirty="0" smtClean="0">
              <a:ln>
                <a:solidFill>
                  <a:sysClr val="windowText" lastClr="000000"/>
                </a:solidFill>
              </a:ln>
              <a:solidFill>
                <a:srgbClr val="C00000"/>
              </a:solidFill>
              <a:latin typeface="Arial Narrow" pitchFamily="34" charset="0"/>
            </a:endParaRPr>
          </a:p>
          <a:p>
            <a:pPr marL="514350" lvl="1" indent="-514350"/>
            <a:r>
              <a:rPr lang="en-US" sz="8000" b="1" dirty="0" smtClean="0">
                <a:ln>
                  <a:solidFill>
                    <a:sysClr val="windowText" lastClr="000000"/>
                  </a:solidFill>
                </a:ln>
                <a:solidFill>
                  <a:srgbClr val="C00000"/>
                </a:solidFill>
                <a:latin typeface="Arial Narrow" pitchFamily="34" charset="0"/>
              </a:rPr>
              <a:t> </a:t>
            </a:r>
          </a:p>
          <a:p>
            <a:pPr lvl="2">
              <a:buFont typeface="Arial" charset="0"/>
              <a:buChar char="•"/>
            </a:pPr>
            <a:r>
              <a:rPr lang="en-US" sz="2400" i="1" dirty="0" smtClean="0">
                <a:latin typeface="Arial Narrow" pitchFamily="34" charset="0"/>
              </a:rPr>
              <a:t>The </a:t>
            </a:r>
            <a:r>
              <a:rPr lang="en-US" sz="2400" i="1" u="sng" dirty="0" smtClean="0">
                <a:latin typeface="Arial Narrow" pitchFamily="34" charset="0"/>
              </a:rPr>
              <a:t>MESSAGE</a:t>
            </a:r>
            <a:r>
              <a:rPr lang="en-US" sz="2400" i="1" dirty="0" smtClean="0">
                <a:latin typeface="Arial Narrow" pitchFamily="34" charset="0"/>
              </a:rPr>
              <a:t> never changes; the </a:t>
            </a:r>
            <a:r>
              <a:rPr lang="en-US" sz="2400" i="1" u="sng" dirty="0" smtClean="0">
                <a:latin typeface="Arial Narrow" pitchFamily="34" charset="0"/>
              </a:rPr>
              <a:t>METHODS</a:t>
            </a:r>
            <a:r>
              <a:rPr lang="en-US" sz="2400" i="1" dirty="0" smtClean="0">
                <a:latin typeface="Arial Narrow" pitchFamily="34" charset="0"/>
              </a:rPr>
              <a:t> must change.</a:t>
            </a:r>
          </a:p>
        </p:txBody>
      </p:sp>
      <p:sp>
        <p:nvSpPr>
          <p:cNvPr id="8" name="Rectangle 7"/>
          <p:cNvSpPr/>
          <p:nvPr/>
        </p:nvSpPr>
        <p:spPr>
          <a:xfrm>
            <a:off x="0" y="2895600"/>
            <a:ext cx="9144000" cy="27432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6800" y="3276600"/>
            <a:ext cx="670560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4000" b="1" i="1" dirty="0" smtClean="0"/>
              <a:t>哥林多前书 </a:t>
            </a:r>
            <a:r>
              <a:rPr lang="en-US" altLang="zh-CN" sz="4000" b="1" i="1" dirty="0" smtClean="0"/>
              <a:t>9:22</a:t>
            </a:r>
            <a:r>
              <a:rPr lang="en-US" sz="4000" b="1" i="1" dirty="0" smtClean="0"/>
              <a:t> (CCB)</a:t>
            </a:r>
          </a:p>
          <a:p>
            <a:r>
              <a:rPr lang="zh-CN" altLang="en-US" sz="4000" b="1" i="1" dirty="0" smtClean="0"/>
              <a:t>面对什么人，我就做什么人，</a:t>
            </a:r>
            <a:endParaRPr lang="en-US" altLang="zh-CN" sz="4000" b="1" i="1" dirty="0" smtClean="0"/>
          </a:p>
          <a:p>
            <a:r>
              <a:rPr lang="zh-CN" altLang="en-US" sz="4000" b="1" i="1" dirty="0" smtClean="0"/>
              <a:t>为了要尽可能地救一些人。</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切合年龄</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(AGE APPROPRIATE )</a:t>
            </a:r>
          </a:p>
          <a:p>
            <a:pPr marL="1143000" indent="-1143000"/>
            <a:endParaRPr lang="en-US" sz="2000" u="sng" dirty="0">
              <a:ln>
                <a:solidFill>
                  <a:sysClr val="windowText" lastClr="000000"/>
                </a:solidFill>
              </a:ln>
              <a:solidFill>
                <a:schemeClr val="accent6">
                  <a:lumMod val="50000"/>
                </a:schemeClr>
              </a:solidFill>
            </a:endParaRPr>
          </a:p>
          <a:p>
            <a:pPr marL="284163" indent="-284163">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强迫儿童与成年人在一起敬拜是对他们的一种折磨。会让他们将圣经与   </a:t>
            </a:r>
            <a:r>
              <a:rPr lang="zh-CN" altLang="en-US" sz="4000" b="1" u="sng" dirty="0" smtClean="0">
                <a:ln>
                  <a:solidFill>
                    <a:sysClr val="windowText" lastClr="000000"/>
                  </a:solidFill>
                </a:ln>
                <a:solidFill>
                  <a:srgbClr val="FF0000"/>
                </a:solidFill>
              </a:rPr>
              <a:t>百无聊赖</a:t>
            </a:r>
            <a:r>
              <a:rPr lang="zh-CN" altLang="en-US" sz="4000" dirty="0" smtClean="0">
                <a:ln>
                  <a:solidFill>
                    <a:sysClr val="windowText" lastClr="000000"/>
                  </a:solidFill>
                </a:ln>
                <a:solidFill>
                  <a:srgbClr val="FF0000"/>
                </a:solidFill>
              </a:rPr>
              <a:t>，</a:t>
            </a:r>
            <a:r>
              <a:rPr lang="zh-CN" altLang="en-US" sz="4000" b="1" u="sng" dirty="0" smtClean="0">
                <a:ln>
                  <a:solidFill>
                    <a:sysClr val="windowText" lastClr="000000"/>
                  </a:solidFill>
                </a:ln>
                <a:solidFill>
                  <a:srgbClr val="FF0000"/>
                </a:solidFill>
              </a:rPr>
              <a:t>痛苦</a:t>
            </a:r>
            <a:r>
              <a:rPr lang="zh-CN" altLang="en-US" sz="4000" dirty="0" smtClean="0">
                <a:ln>
                  <a:solidFill>
                    <a:sysClr val="windowText" lastClr="000000"/>
                  </a:solidFill>
                </a:ln>
                <a:solidFill>
                  <a:srgbClr val="FF0000"/>
                </a:solidFill>
              </a:rPr>
              <a:t>和</a:t>
            </a:r>
            <a:r>
              <a:rPr lang="zh-CN" altLang="en-US" sz="4000" b="1" u="sng" dirty="0" smtClean="0">
                <a:ln>
                  <a:solidFill>
                    <a:sysClr val="windowText" lastClr="000000"/>
                  </a:solidFill>
                </a:ln>
                <a:solidFill>
                  <a:srgbClr val="FF0000"/>
                </a:solidFill>
              </a:rPr>
              <a:t>逃离</a:t>
            </a:r>
            <a:r>
              <a:rPr lang="zh-CN" altLang="en-US" sz="4000" dirty="0" smtClean="0">
                <a:ln>
                  <a:solidFill>
                    <a:sysClr val="windowText" lastClr="000000"/>
                  </a:solidFill>
                </a:ln>
                <a:solidFill>
                  <a:srgbClr val="FF0000"/>
                </a:solidFill>
              </a:rPr>
              <a:t>联系起来。</a:t>
            </a:r>
            <a:r>
              <a:rPr lang="en-US" sz="4000" dirty="0" smtClean="0">
                <a:ln>
                  <a:solidFill>
                    <a:sysClr val="windowText" lastClr="000000"/>
                  </a:solidFill>
                </a:ln>
                <a:solidFill>
                  <a:srgbClr val="FF0000"/>
                </a:solidFill>
              </a:rPr>
              <a:t> </a:t>
            </a:r>
          </a:p>
          <a:p>
            <a:pPr marL="1143000" lvl="2">
              <a:buFont typeface="Arial" charset="0"/>
              <a:buChar char="•"/>
            </a:pPr>
            <a:r>
              <a:rPr lang="en-US" sz="2400" i="1" dirty="0" smtClean="0">
                <a:solidFill>
                  <a:schemeClr val="tx1"/>
                </a:solidFill>
              </a:rPr>
              <a:t>Children </a:t>
            </a:r>
            <a:r>
              <a:rPr lang="en-US" sz="2400" i="1" dirty="0">
                <a:solidFill>
                  <a:schemeClr val="tx1"/>
                </a:solidFill>
              </a:rPr>
              <a:t>who are tortured by being forced to sit </a:t>
            </a:r>
            <a:r>
              <a:rPr lang="en-US" sz="2400" i="1" dirty="0" smtClean="0">
                <a:solidFill>
                  <a:schemeClr val="tx1"/>
                </a:solidFill>
              </a:rPr>
              <a:t>through   </a:t>
            </a:r>
            <a:r>
              <a:rPr lang="en-US" sz="2400" i="1" dirty="0">
                <a:solidFill>
                  <a:schemeClr val="tx1"/>
                </a:solidFill>
              </a:rPr>
              <a:t>the adult services will learn to </a:t>
            </a:r>
            <a:r>
              <a:rPr lang="en-US" sz="2400" i="1" dirty="0" smtClean="0">
                <a:solidFill>
                  <a:schemeClr val="tx1"/>
                </a:solidFill>
              </a:rPr>
              <a:t>associate  </a:t>
            </a:r>
            <a:r>
              <a:rPr lang="en-US" sz="2400" i="1" dirty="0">
                <a:solidFill>
                  <a:schemeClr val="tx1"/>
                </a:solidFill>
              </a:rPr>
              <a:t>the Bible with </a:t>
            </a:r>
            <a:r>
              <a:rPr lang="en-US" sz="2400" i="1" u="sng" dirty="0">
                <a:solidFill>
                  <a:schemeClr val="tx1"/>
                </a:solidFill>
              </a:rPr>
              <a:t>boredom</a:t>
            </a:r>
            <a:r>
              <a:rPr lang="en-US" sz="2400" i="1" dirty="0">
                <a:solidFill>
                  <a:schemeClr val="tx1"/>
                </a:solidFill>
              </a:rPr>
              <a:t>, </a:t>
            </a:r>
            <a:r>
              <a:rPr lang="en-US" sz="2400" i="1" u="sng" dirty="0">
                <a:solidFill>
                  <a:schemeClr val="tx1"/>
                </a:solidFill>
              </a:rPr>
              <a:t>pain</a:t>
            </a:r>
            <a:r>
              <a:rPr lang="en-US" sz="2400" i="1" dirty="0">
                <a:solidFill>
                  <a:schemeClr val="tx1"/>
                </a:solidFill>
              </a:rPr>
              <a:t>, and </a:t>
            </a:r>
            <a:r>
              <a:rPr lang="en-US" sz="2400" i="1" u="sng" dirty="0">
                <a:solidFill>
                  <a:schemeClr val="tx1"/>
                </a:solidFill>
              </a:rPr>
              <a:t>escape</a:t>
            </a:r>
            <a:r>
              <a:rPr lang="en-US" sz="2400" i="1" dirty="0" smtClean="0">
                <a:solidFill>
                  <a:schemeClr val="tx1"/>
                </a:solidFill>
              </a:rPr>
              <a:t>.</a:t>
            </a:r>
          </a:p>
          <a:p>
            <a:pPr marL="1143000" lvl="2">
              <a:buFont typeface="Arial" charset="0"/>
              <a:buChar char="•"/>
            </a:pPr>
            <a:endParaRPr lang="en-US" sz="2400" i="1" dirty="0">
              <a:solidFill>
                <a:schemeClr val="tx1"/>
              </a:solidFill>
            </a:endParaRPr>
          </a:p>
          <a:p>
            <a:pPr marL="284163" indent="-284163">
              <a:buFont typeface="Arial" charset="0"/>
              <a:buChar char="•"/>
            </a:pPr>
            <a:r>
              <a:rPr lang="zh-CN" altLang="en-US" sz="4000" dirty="0" smtClean="0">
                <a:ln>
                  <a:solidFill>
                    <a:sysClr val="windowText" lastClr="000000"/>
                  </a:solidFill>
                </a:ln>
                <a:solidFill>
                  <a:srgbClr val="FF0000"/>
                </a:solidFill>
              </a:rPr>
              <a:t>主日应该成为孩子们一周里</a:t>
            </a:r>
            <a:r>
              <a:rPr lang="zh-CN" altLang="en-US" sz="4000" b="1" u="sng" dirty="0" smtClean="0">
                <a:ln>
                  <a:solidFill>
                    <a:sysClr val="windowText" lastClr="000000"/>
                  </a:solidFill>
                </a:ln>
                <a:solidFill>
                  <a:srgbClr val="FF0000"/>
                </a:solidFill>
              </a:rPr>
              <a:t>最有趣的</a:t>
            </a:r>
            <a:r>
              <a:rPr lang="zh-CN" altLang="en-US" sz="4000" dirty="0" smtClean="0">
                <a:ln>
                  <a:solidFill>
                    <a:sysClr val="windowText" lastClr="000000"/>
                  </a:solidFill>
                </a:ln>
                <a:solidFill>
                  <a:srgbClr val="FF0000"/>
                </a:solidFill>
              </a:rPr>
              <a:t>一天</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这样他们会每周都</a:t>
            </a:r>
            <a:r>
              <a:rPr lang="zh-CN" altLang="en-US" sz="4000" b="1" u="sng" dirty="0" smtClean="0">
                <a:ln>
                  <a:solidFill>
                    <a:sysClr val="windowText" lastClr="000000"/>
                  </a:solidFill>
                </a:ln>
                <a:solidFill>
                  <a:srgbClr val="FF0000"/>
                </a:solidFill>
              </a:rPr>
              <a:t>期待</a:t>
            </a:r>
            <a:r>
              <a:rPr lang="zh-CN" altLang="en-US" sz="4000" dirty="0" smtClean="0">
                <a:ln>
                  <a:solidFill>
                    <a:sysClr val="windowText" lastClr="000000"/>
                  </a:solidFill>
                </a:ln>
                <a:solidFill>
                  <a:srgbClr val="FF0000"/>
                </a:solidFill>
              </a:rPr>
              <a:t>去教会。</a:t>
            </a:r>
            <a:endParaRPr lang="en-US" sz="4000" dirty="0" smtClean="0">
              <a:ln>
                <a:solidFill>
                  <a:sysClr val="windowText" lastClr="000000"/>
                </a:solidFill>
              </a:ln>
              <a:solidFill>
                <a:srgbClr val="FF0000"/>
              </a:solidFill>
            </a:endParaRPr>
          </a:p>
          <a:p>
            <a:pPr marL="1143000" lvl="2">
              <a:buFont typeface="Arial" charset="0"/>
              <a:buChar char="•"/>
            </a:pPr>
            <a:r>
              <a:rPr lang="en-US" sz="2400" i="1" dirty="0" smtClean="0">
                <a:solidFill>
                  <a:schemeClr val="tx1"/>
                </a:solidFill>
                <a:latin typeface="+mj-lt"/>
              </a:rPr>
              <a:t>Sunday </a:t>
            </a:r>
            <a:r>
              <a:rPr lang="en-US" sz="2400" i="1" dirty="0">
                <a:solidFill>
                  <a:schemeClr val="tx1"/>
                </a:solidFill>
                <a:latin typeface="+mj-lt"/>
              </a:rPr>
              <a:t>should be the </a:t>
            </a:r>
            <a:r>
              <a:rPr lang="en-US" sz="2400" i="1" u="sng" dirty="0">
                <a:solidFill>
                  <a:schemeClr val="tx1"/>
                </a:solidFill>
                <a:latin typeface="+mj-lt"/>
              </a:rPr>
              <a:t>funnest</a:t>
            </a:r>
            <a:r>
              <a:rPr lang="en-US" sz="2400" i="1" dirty="0">
                <a:solidFill>
                  <a:schemeClr val="tx1"/>
                </a:solidFill>
                <a:latin typeface="+mj-lt"/>
              </a:rPr>
              <a:t> day of the week for kids so they will </a:t>
            </a:r>
            <a:r>
              <a:rPr lang="en-US" sz="2400" i="1" u="sng" dirty="0">
                <a:solidFill>
                  <a:schemeClr val="tx1"/>
                </a:solidFill>
                <a:latin typeface="+mj-lt"/>
              </a:rPr>
              <a:t>desire</a:t>
            </a:r>
            <a:r>
              <a:rPr lang="en-US" sz="2400" i="1" dirty="0">
                <a:solidFill>
                  <a:schemeClr val="tx1"/>
                </a:solidFill>
                <a:latin typeface="+mj-lt"/>
              </a:rPr>
              <a:t> to be at church every time the doors open.</a:t>
            </a:r>
          </a:p>
          <a:p>
            <a:pPr marL="685800"/>
            <a:endParaRPr lang="en-US" sz="2800" dirty="0" smtClean="0">
              <a:ln>
                <a:solidFill>
                  <a:schemeClr val="tx1"/>
                </a:solidFill>
              </a:ln>
              <a:solidFill>
                <a:srgbClr val="002060"/>
              </a:solidFill>
              <a:latin typeface="+mj-lt"/>
            </a:endParaRPr>
          </a:p>
          <a:p>
            <a:r>
              <a:rPr kumimoji="0" lang="en-US" sz="2800" i="0" u="none" strike="noStrike" cap="none" normalizeH="0" baseline="0" dirty="0" smtClean="0">
                <a:ln>
                  <a:solidFill>
                    <a:schemeClr val="tx1"/>
                  </a:solidFill>
                </a:ln>
                <a:solidFill>
                  <a:srgbClr val="002060"/>
                </a:solidFill>
                <a:effectLst/>
                <a:latin typeface="+mj-lt"/>
                <a:ea typeface="Times New Roman" pitchFamily="18" charset="0"/>
                <a:cs typeface="Arial" pitchFamily="34" charset="0"/>
              </a:rPr>
              <a:t> </a:t>
            </a:r>
            <a:endParaRPr lang="en-US" sz="2800" dirty="0" smtClean="0">
              <a:ln>
                <a:solidFill>
                  <a:schemeClr val="tx1"/>
                </a:solidFill>
              </a:ln>
              <a:solidFill>
                <a:srgbClr val="002060"/>
              </a:solidFill>
              <a:latin typeface="+mj-lt"/>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19.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信赖可靠</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(RELIABLE )</a:t>
            </a:r>
          </a:p>
          <a:p>
            <a:pPr marL="625475" lvl="1" indent="-168275">
              <a:buFont typeface="Arial" pitchFamily="34" charset="0"/>
              <a:buChar char="•"/>
            </a:pPr>
            <a:endParaRPr lang="en-US" sz="3200" u="sng" dirty="0">
              <a:ln>
                <a:solidFill>
                  <a:sysClr val="windowText" lastClr="000000"/>
                </a:solidFill>
              </a:ln>
              <a:solidFill>
                <a:schemeClr val="accent6">
                  <a:lumMod val="50000"/>
                </a:schemeClr>
              </a:solidFill>
            </a:endParaRPr>
          </a:p>
          <a:p>
            <a:pPr marL="685800" indent="-6858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审察你的资料</a:t>
            </a:r>
            <a:r>
              <a:rPr lang="zh-CN" altLang="en-US" sz="4800" u="sng" dirty="0" smtClean="0">
                <a:ln>
                  <a:solidFill>
                    <a:sysClr val="windowText" lastClr="000000"/>
                  </a:solidFill>
                </a:ln>
                <a:solidFill>
                  <a:srgbClr val="FF0000"/>
                </a:solidFill>
              </a:rPr>
              <a:t>来源</a:t>
            </a:r>
            <a:r>
              <a:rPr lang="zh-CN" altLang="en-US"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latin typeface="+mj-lt"/>
              </a:rPr>
              <a:t>Check your </a:t>
            </a:r>
            <a:r>
              <a:rPr lang="en-US" sz="2800" u="sng" dirty="0" smtClean="0">
                <a:ln>
                  <a:solidFill>
                    <a:sysClr val="windowText" lastClr="000000"/>
                  </a:solidFill>
                </a:ln>
                <a:solidFill>
                  <a:schemeClr val="accent6">
                    <a:lumMod val="50000"/>
                  </a:schemeClr>
                </a:solidFill>
                <a:latin typeface="+mj-lt"/>
              </a:rPr>
              <a:t>Sources</a:t>
            </a:r>
            <a:endParaRPr kumimoji="0" lang="en-US" sz="2800" i="0" u="sng"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685800">
              <a:buFont typeface="Arial" charset="0"/>
              <a:buChar char="•"/>
            </a:pPr>
            <a:endParaRPr lang="en-US" sz="2800" u="sng" dirty="0">
              <a:ln>
                <a:solidFill>
                  <a:sysClr val="windowText" lastClr="000000"/>
                </a:solidFill>
              </a:ln>
              <a:solidFill>
                <a:schemeClr val="accent6">
                  <a:lumMod val="50000"/>
                </a:schemeClr>
              </a:solidFill>
              <a:latin typeface="+mj-lt"/>
              <a:cs typeface="Arial" pitchFamily="34" charset="0"/>
            </a:endParaRPr>
          </a:p>
          <a:p>
            <a:pPr marL="685800" indent="-685800">
              <a:buFont typeface="Arial" charset="0"/>
              <a:buChar char="•"/>
            </a:pPr>
            <a:r>
              <a:rPr lang="zh-CN" altLang="en-US" sz="4800" dirty="0" smtClean="0">
                <a:ln>
                  <a:solidFill>
                    <a:sysClr val="windowText" lastClr="000000"/>
                  </a:solidFill>
                </a:ln>
                <a:solidFill>
                  <a:srgbClr val="FF0000"/>
                </a:solidFill>
              </a:rPr>
              <a:t>不要</a:t>
            </a:r>
            <a:r>
              <a:rPr lang="zh-CN" altLang="en-US" sz="4800" u="sng" dirty="0" smtClean="0">
                <a:ln>
                  <a:solidFill>
                    <a:sysClr val="windowText" lastClr="000000"/>
                  </a:solidFill>
                </a:ln>
                <a:solidFill>
                  <a:srgbClr val="FF0000"/>
                </a:solidFill>
              </a:rPr>
              <a:t>夸大其词</a:t>
            </a:r>
            <a:r>
              <a:rPr lang="zh-CN" altLang="en-US"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cs typeface="Arial" pitchFamily="34" charset="0"/>
              </a:rPr>
              <a:t>Do not </a:t>
            </a:r>
            <a:r>
              <a:rPr lang="en-US" sz="2800" u="sng" dirty="0">
                <a:ln>
                  <a:solidFill>
                    <a:sysClr val="windowText" lastClr="000000"/>
                  </a:solidFill>
                </a:ln>
                <a:solidFill>
                  <a:schemeClr val="accent6">
                    <a:lumMod val="50000"/>
                  </a:schemeClr>
                </a:solidFill>
                <a:cs typeface="Arial" pitchFamily="34" charset="0"/>
              </a:rPr>
              <a:t>E</a:t>
            </a:r>
            <a:r>
              <a:rPr lang="en-US" sz="2800" u="sng" dirty="0" smtClean="0">
                <a:ln>
                  <a:solidFill>
                    <a:sysClr val="windowText" lastClr="000000"/>
                  </a:solidFill>
                </a:ln>
                <a:solidFill>
                  <a:schemeClr val="accent6">
                    <a:lumMod val="50000"/>
                  </a:schemeClr>
                </a:solidFill>
                <a:cs typeface="Arial" pitchFamily="34" charset="0"/>
              </a:rPr>
              <a:t>xaggerate </a:t>
            </a:r>
            <a:endParaRPr lang="en-US" sz="2800"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pic>
        <p:nvPicPr>
          <p:cNvPr id="8194" name="Picture 2" descr="http://dericbownds.net/uploaded_images/exaggeration.jpg"/>
          <p:cNvPicPr>
            <a:picLocks noChangeAspect="1" noChangeArrowheads="1"/>
          </p:cNvPicPr>
          <p:nvPr/>
        </p:nvPicPr>
        <p:blipFill>
          <a:blip r:embed="rId2" cstate="print"/>
          <a:srcRect/>
          <a:stretch>
            <a:fillRect/>
          </a:stretch>
        </p:blipFill>
        <p:spPr bwMode="auto">
          <a:xfrm>
            <a:off x="5105400" y="2895600"/>
            <a:ext cx="3855554"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6" name="Picture 4" descr="http://cdn.thegrindstone.com/files/2012/01/pinocchio11.gif"/>
          <p:cNvPicPr>
            <a:picLocks noChangeAspect="1" noChangeArrowheads="1"/>
          </p:cNvPicPr>
          <p:nvPr/>
        </p:nvPicPr>
        <p:blipFill>
          <a:blip r:embed="rId3" cstate="print"/>
          <a:srcRect/>
          <a:stretch>
            <a:fillRect/>
          </a:stretch>
        </p:blipFill>
        <p:spPr bwMode="auto">
          <a:xfrm>
            <a:off x="838200" y="4648200"/>
            <a:ext cx="1878904" cy="1828800"/>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历史背景</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(HISTORICAL )</a:t>
            </a:r>
          </a:p>
          <a:p>
            <a:pPr marL="1143000" indent="-1143000"/>
            <a:endParaRPr lang="en-US" sz="1200" u="sng" dirty="0">
              <a:ln>
                <a:solidFill>
                  <a:sysClr val="windowText" lastClr="000000"/>
                </a:solidFill>
              </a:ln>
              <a:solidFill>
                <a:schemeClr val="accent6">
                  <a:lumMod val="50000"/>
                </a:schemeClr>
              </a:solidFill>
            </a:endParaRPr>
          </a:p>
          <a:p>
            <a:pPr marL="346075" indent="-346075">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在讲圣经中的故事时，                 交代一些基本的</a:t>
            </a:r>
            <a:r>
              <a:rPr lang="zh-CN" altLang="en-US" sz="4800" u="sng" dirty="0" smtClean="0">
                <a:ln>
                  <a:solidFill>
                    <a:sysClr val="windowText" lastClr="000000"/>
                  </a:solidFill>
                </a:ln>
                <a:solidFill>
                  <a:srgbClr val="FF0000"/>
                </a:solidFill>
              </a:rPr>
              <a:t>背景</a:t>
            </a:r>
            <a:r>
              <a:rPr lang="zh-CN" altLang="en-US" sz="4800" dirty="0" smtClean="0">
                <a:ln>
                  <a:solidFill>
                    <a:sysClr val="windowText" lastClr="000000"/>
                  </a:solidFill>
                </a:ln>
                <a:solidFill>
                  <a:srgbClr val="FF0000"/>
                </a:solidFill>
              </a:rPr>
              <a:t>知识。</a:t>
            </a:r>
            <a:endParaRPr lang="en-US" sz="4800" dirty="0" smtClean="0">
              <a:ln>
                <a:solidFill>
                  <a:sysClr val="windowText" lastClr="000000"/>
                </a:solidFill>
              </a:ln>
              <a:solidFill>
                <a:srgbClr val="FF0000"/>
              </a:solidFill>
            </a:endParaRPr>
          </a:p>
          <a:p>
            <a:pPr marL="1143000" lvl="2">
              <a:buFont typeface="Arial" charset="0"/>
              <a:buChar char="•"/>
            </a:pPr>
            <a:r>
              <a:rPr lang="en-US" sz="2400" i="1" dirty="0" smtClean="0">
                <a:solidFill>
                  <a:schemeClr val="tx1"/>
                </a:solidFill>
                <a:latin typeface="+mj-lt"/>
              </a:rPr>
              <a:t>Give </a:t>
            </a:r>
            <a:r>
              <a:rPr lang="en-US" sz="2400" i="1" dirty="0">
                <a:solidFill>
                  <a:schemeClr val="tx1"/>
                </a:solidFill>
                <a:latin typeface="+mj-lt"/>
              </a:rPr>
              <a:t>some basic </a:t>
            </a:r>
            <a:r>
              <a:rPr lang="en-US" sz="2400" i="1" u="sng" dirty="0">
                <a:solidFill>
                  <a:schemeClr val="tx1"/>
                </a:solidFill>
                <a:latin typeface="+mj-lt"/>
              </a:rPr>
              <a:t>background</a:t>
            </a:r>
            <a:r>
              <a:rPr lang="en-US" sz="2400" i="1" dirty="0">
                <a:solidFill>
                  <a:schemeClr val="tx1"/>
                </a:solidFill>
                <a:latin typeface="+mj-lt"/>
              </a:rPr>
              <a:t> info on the stories </a:t>
            </a:r>
            <a:r>
              <a:rPr lang="en-US" sz="2400" i="1" dirty="0" smtClean="0">
                <a:solidFill>
                  <a:schemeClr val="tx1"/>
                </a:solidFill>
                <a:latin typeface="+mj-lt"/>
              </a:rPr>
              <a:t>                        you </a:t>
            </a:r>
            <a:r>
              <a:rPr lang="en-US" sz="2400" i="1" dirty="0">
                <a:solidFill>
                  <a:schemeClr val="tx1"/>
                </a:solidFill>
                <a:latin typeface="+mj-lt"/>
              </a:rPr>
              <a:t>use from the Bible</a:t>
            </a:r>
            <a:r>
              <a:rPr lang="en-US" sz="2400" i="1" dirty="0" smtClean="0">
                <a:solidFill>
                  <a:schemeClr val="tx1"/>
                </a:solidFill>
                <a:latin typeface="+mj-lt"/>
              </a:rPr>
              <a:t>.</a:t>
            </a:r>
            <a:endParaRPr kumimoji="0" lang="en-US" sz="2400" i="1" u="none" strike="noStrike" cap="none" normalizeH="0" baseline="0" dirty="0" smtClean="0">
              <a:solidFill>
                <a:schemeClr val="tx1"/>
              </a:solidFill>
              <a:effectLst/>
              <a:latin typeface="+mj-lt"/>
              <a:ea typeface="Times New Roman" pitchFamily="18" charset="0"/>
              <a:cs typeface="Arial" pitchFamily="34" charset="0"/>
            </a:endParaRPr>
          </a:p>
          <a:p>
            <a:pPr marL="284163" indent="-284163">
              <a:buFont typeface="Arial" charset="0"/>
              <a:buChar char="•"/>
            </a:pPr>
            <a:r>
              <a:rPr lang="zh-CN" altLang="en-US" sz="4800" dirty="0" smtClean="0">
                <a:ln>
                  <a:solidFill>
                    <a:sysClr val="windowText" lastClr="000000"/>
                  </a:solidFill>
                </a:ln>
                <a:solidFill>
                  <a:srgbClr val="FF0000"/>
                </a:solidFill>
              </a:rPr>
              <a:t>不要因为你以前曾经提过，    会众就会</a:t>
            </a:r>
            <a:r>
              <a:rPr lang="zh-CN" altLang="en-US" sz="4800" u="sng" dirty="0" smtClean="0">
                <a:ln>
                  <a:solidFill>
                    <a:sysClr val="windowText" lastClr="000000"/>
                  </a:solidFill>
                </a:ln>
                <a:solidFill>
                  <a:srgbClr val="FF0000"/>
                </a:solidFill>
              </a:rPr>
              <a:t>知道</a:t>
            </a:r>
            <a:r>
              <a:rPr lang="zh-CN" altLang="en-US" sz="4800" dirty="0" smtClean="0">
                <a:ln>
                  <a:solidFill>
                    <a:sysClr val="windowText" lastClr="000000"/>
                  </a:solidFill>
                </a:ln>
                <a:solidFill>
                  <a:srgbClr val="FF0000"/>
                </a:solidFill>
              </a:rPr>
              <a:t>并</a:t>
            </a:r>
            <a:r>
              <a:rPr lang="zh-CN" altLang="en-US" sz="4800" u="sng" dirty="0" smtClean="0">
                <a:ln>
                  <a:solidFill>
                    <a:sysClr val="windowText" lastClr="000000"/>
                  </a:solidFill>
                </a:ln>
                <a:solidFill>
                  <a:srgbClr val="FF0000"/>
                </a:solidFill>
              </a:rPr>
              <a:t>记住</a:t>
            </a:r>
            <a:r>
              <a:rPr lang="zh-CN" altLang="en-US" sz="4800" dirty="0" smtClean="0">
                <a:ln>
                  <a:solidFill>
                    <a:sysClr val="windowText" lastClr="000000"/>
                  </a:solidFill>
                </a:ln>
                <a:solidFill>
                  <a:srgbClr val="FF0000"/>
                </a:solidFill>
              </a:rPr>
              <a:t>这些背景。</a:t>
            </a:r>
            <a:r>
              <a:rPr lang="en-US" sz="4800" dirty="0" smtClean="0">
                <a:ln>
                  <a:solidFill>
                    <a:sysClr val="windowText" lastClr="000000"/>
                  </a:solidFill>
                </a:ln>
                <a:solidFill>
                  <a:srgbClr val="FF0000"/>
                </a:solidFill>
              </a:rPr>
              <a:t> </a:t>
            </a:r>
          </a:p>
          <a:p>
            <a:pPr marL="1143000" lvl="2">
              <a:buFont typeface="Arial" charset="0"/>
              <a:buChar char="•"/>
            </a:pPr>
            <a:r>
              <a:rPr lang="en-US" sz="2400" i="1" dirty="0" smtClean="0">
                <a:solidFill>
                  <a:schemeClr val="tx1"/>
                </a:solidFill>
              </a:rPr>
              <a:t>Don’t </a:t>
            </a:r>
            <a:r>
              <a:rPr lang="en-US" sz="2400" i="1" dirty="0">
                <a:solidFill>
                  <a:schemeClr val="tx1"/>
                </a:solidFill>
              </a:rPr>
              <a:t>assume your congregation </a:t>
            </a:r>
            <a:r>
              <a:rPr lang="en-US" sz="2400" i="1" u="sng" dirty="0">
                <a:solidFill>
                  <a:schemeClr val="tx1"/>
                </a:solidFill>
              </a:rPr>
              <a:t>knows</a:t>
            </a:r>
            <a:r>
              <a:rPr lang="en-US" sz="2400" i="1" dirty="0">
                <a:solidFill>
                  <a:schemeClr val="tx1"/>
                </a:solidFill>
              </a:rPr>
              <a:t> or </a:t>
            </a:r>
            <a:r>
              <a:rPr lang="en-US" sz="2400" i="1" u="sng" dirty="0">
                <a:solidFill>
                  <a:schemeClr val="tx1"/>
                </a:solidFill>
              </a:rPr>
              <a:t>remembers</a:t>
            </a:r>
            <a:r>
              <a:rPr lang="en-US" sz="2400" i="1" dirty="0">
                <a:solidFill>
                  <a:schemeClr val="tx1"/>
                </a:solidFill>
              </a:rPr>
              <a:t> the background just because you may have mentioned it before. </a:t>
            </a:r>
            <a:endParaRPr lang="en-US" sz="2400" i="1" dirty="0" smtClean="0">
              <a:solidFill>
                <a:schemeClr val="tx1"/>
              </a:solidFill>
            </a:endParaRPr>
          </a:p>
          <a:p>
            <a:pPr marL="284163" indent="-284163">
              <a:buFont typeface="Arial" charset="0"/>
              <a:buChar char="•"/>
            </a:pPr>
            <a:r>
              <a:rPr lang="en-US" sz="4800" u="sng" dirty="0" smtClean="0">
                <a:ln>
                  <a:solidFill>
                    <a:sysClr val="windowText" lastClr="000000"/>
                  </a:solidFill>
                </a:ln>
                <a:solidFill>
                  <a:srgbClr val="FF0000"/>
                </a:solidFill>
              </a:rPr>
              <a:t> </a:t>
            </a:r>
            <a:r>
              <a:rPr lang="zh-CN" altLang="en-US" sz="4800" u="sng" dirty="0" smtClean="0">
                <a:ln>
                  <a:solidFill>
                    <a:sysClr val="windowText" lastClr="000000"/>
                  </a:solidFill>
                </a:ln>
                <a:solidFill>
                  <a:srgbClr val="FF0000"/>
                </a:solidFill>
              </a:rPr>
              <a:t>重复</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记忆</a:t>
            </a:r>
            <a:endParaRPr lang="en-US" sz="4800" dirty="0" smtClean="0">
              <a:ln>
                <a:solidFill>
                  <a:sysClr val="windowText" lastClr="000000"/>
                </a:solidFill>
              </a:ln>
              <a:solidFill>
                <a:srgbClr val="FF0000"/>
              </a:solidFill>
            </a:endParaRPr>
          </a:p>
          <a:p>
            <a:pPr marL="1143000" lvl="2">
              <a:buFont typeface="Arial" charset="0"/>
              <a:buChar char="•"/>
            </a:pPr>
            <a:r>
              <a:rPr lang="en-US" sz="2400" i="1" u="sng" dirty="0" smtClean="0">
                <a:solidFill>
                  <a:schemeClr val="tx1"/>
                </a:solidFill>
              </a:rPr>
              <a:t>Repetition</a:t>
            </a:r>
            <a:r>
              <a:rPr lang="en-US" sz="2400" i="1" dirty="0" smtClean="0">
                <a:solidFill>
                  <a:schemeClr val="tx1"/>
                </a:solidFill>
              </a:rPr>
              <a:t> </a:t>
            </a:r>
            <a:r>
              <a:rPr lang="en-US" sz="2400" i="1" dirty="0">
                <a:solidFill>
                  <a:schemeClr val="tx1"/>
                </a:solidFill>
              </a:rPr>
              <a:t>= memory</a:t>
            </a:r>
            <a:r>
              <a:rPr lang="en-US" sz="2400" i="1" dirty="0" smtClean="0">
                <a:solidFill>
                  <a:schemeClr val="tx1"/>
                </a:solidFill>
              </a:rPr>
              <a:t>.</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21. </a:t>
            </a:r>
            <a:r>
              <a:rPr lang="zh-CN" altLang="en-US" sz="6000" b="1" u="sng"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富于想象</a:t>
            </a:r>
            <a:r>
              <a:rPr lang="en-US" altLang="zh-CN" sz="6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u="sng" dirty="0" smtClean="0">
                <a:ln>
                  <a:solidFill>
                    <a:sysClr val="windowText" lastClr="000000"/>
                  </a:solidFill>
                </a:ln>
                <a:solidFill>
                  <a:schemeClr val="accent6">
                    <a:lumMod val="50000"/>
                  </a:schemeClr>
                </a:solidFill>
                <a:latin typeface="+mj-lt"/>
                <a:cs typeface="Arial" pitchFamily="34" charset="0"/>
              </a:rPr>
              <a:t>(IMAGINATIVE )</a:t>
            </a:r>
          </a:p>
          <a:p>
            <a:pPr marL="625475" lvl="1" indent="-168275">
              <a:buFont typeface="Arial" pitchFamily="34" charset="0"/>
              <a:buChar char="•"/>
            </a:pPr>
            <a:endParaRPr lang="en-US" sz="3200" u="sng" dirty="0">
              <a:ln>
                <a:solidFill>
                  <a:sysClr val="windowText" lastClr="000000"/>
                </a:solidFill>
              </a:ln>
              <a:solidFill>
                <a:schemeClr val="accent6">
                  <a:lumMod val="50000"/>
                </a:schemeClr>
              </a:solidFill>
            </a:endParaRPr>
          </a:p>
          <a:p>
            <a:pPr marL="284163" indent="-284163">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让大家参与</a:t>
            </a:r>
            <a:r>
              <a:rPr lang="zh-CN" altLang="en-US" sz="4800" b="1" u="sng" dirty="0" smtClean="0">
                <a:ln>
                  <a:solidFill>
                    <a:sysClr val="windowText" lastClr="000000"/>
                  </a:solidFill>
                </a:ln>
                <a:solidFill>
                  <a:srgbClr val="FF0000"/>
                </a:solidFill>
              </a:rPr>
              <a:t>想象</a:t>
            </a:r>
            <a:r>
              <a:rPr lang="zh-CN" altLang="en-US" sz="4800" dirty="0" smtClean="0">
                <a:ln>
                  <a:solidFill>
                    <a:sysClr val="windowText" lastClr="000000"/>
                  </a:solidFill>
                </a:ln>
                <a:solidFill>
                  <a:srgbClr val="FF0000"/>
                </a:solidFill>
              </a:rPr>
              <a:t>。</a:t>
            </a:r>
            <a:r>
              <a:rPr lang="en-US" sz="4800" dirty="0" smtClean="0">
                <a:ln>
                  <a:solidFill>
                    <a:sysClr val="windowText" lastClr="000000"/>
                  </a:solidFill>
                </a:ln>
                <a:solidFill>
                  <a:srgbClr val="FF0000"/>
                </a:solidFill>
              </a:rPr>
              <a:t> </a:t>
            </a:r>
          </a:p>
          <a:p>
            <a:pPr marL="1143000" lvl="2">
              <a:buFont typeface="Arial" charset="0"/>
              <a:buChar char="•"/>
            </a:pPr>
            <a:r>
              <a:rPr lang="en-US" sz="2800" dirty="0" smtClean="0">
                <a:ln>
                  <a:solidFill>
                    <a:sysClr val="windowText" lastClr="000000"/>
                  </a:solidFill>
                </a:ln>
                <a:solidFill>
                  <a:schemeClr val="accent6">
                    <a:lumMod val="50000"/>
                  </a:schemeClr>
                </a:solidFill>
                <a:latin typeface="+mj-lt"/>
              </a:rPr>
              <a:t>Engage the </a:t>
            </a:r>
            <a:r>
              <a:rPr lang="en-US" sz="2800" u="sng" dirty="0" smtClean="0">
                <a:ln>
                  <a:solidFill>
                    <a:sysClr val="windowText" lastClr="000000"/>
                  </a:solidFill>
                </a:ln>
                <a:solidFill>
                  <a:schemeClr val="accent6">
                    <a:lumMod val="50000"/>
                  </a:schemeClr>
                </a:solidFill>
                <a:latin typeface="+mj-lt"/>
              </a:rPr>
              <a:t>Imagination</a:t>
            </a:r>
          </a:p>
          <a:p>
            <a:pPr marL="1143000" lvl="2">
              <a:buFont typeface="Arial" charset="0"/>
              <a:buChar char="•"/>
            </a:pPr>
            <a:endParaRPr kumimoji="0" lang="en-US" sz="2800" i="0" u="sng"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393700" indent="-393700">
              <a:buFont typeface="Arial" charset="0"/>
              <a:buChar char="•"/>
            </a:pPr>
            <a:r>
              <a:rPr lang="zh-CN" altLang="en-US" sz="4800" dirty="0" smtClean="0">
                <a:ln>
                  <a:solidFill>
                    <a:sysClr val="windowText" lastClr="000000"/>
                  </a:solidFill>
                </a:ln>
                <a:solidFill>
                  <a:srgbClr val="FF0000"/>
                </a:solidFill>
              </a:rPr>
              <a:t>你要将故事讲得</a:t>
            </a:r>
            <a:r>
              <a:rPr lang="zh-CN" altLang="en-US" sz="4800" b="1" u="sng" dirty="0" smtClean="0">
                <a:ln>
                  <a:solidFill>
                    <a:sysClr val="windowText" lastClr="000000"/>
                  </a:solidFill>
                </a:ln>
                <a:solidFill>
                  <a:srgbClr val="FF0000"/>
                </a:solidFill>
              </a:rPr>
              <a:t>栩栩如生</a:t>
            </a:r>
            <a:r>
              <a:rPr lang="zh-CN" altLang="en-US" sz="4800" dirty="0" smtClean="0">
                <a:ln>
                  <a:solidFill>
                    <a:sysClr val="windowText" lastClr="000000"/>
                  </a:solidFill>
                </a:ln>
                <a:solidFill>
                  <a:srgbClr val="FF0000"/>
                </a:solidFill>
              </a:rPr>
              <a:t>，    跃然纸上</a:t>
            </a:r>
            <a:r>
              <a:rPr lang="en-US" altLang="zh-CN" sz="48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marL="520700" lvl="2" indent="-236538">
              <a:buFont typeface="Arial" charset="0"/>
              <a:buChar char="•"/>
            </a:pPr>
            <a:r>
              <a:rPr lang="en-US" sz="2800" dirty="0" smtClean="0">
                <a:ln>
                  <a:solidFill>
                    <a:sysClr val="windowText" lastClr="000000"/>
                  </a:solidFill>
                </a:ln>
                <a:solidFill>
                  <a:schemeClr val="accent6">
                    <a:lumMod val="50000"/>
                  </a:schemeClr>
                </a:solidFill>
                <a:cs typeface="Arial" pitchFamily="34" charset="0"/>
              </a:rPr>
              <a:t>Your words should                                                               tell a </a:t>
            </a:r>
            <a:r>
              <a:rPr lang="en-US" sz="2800" u="sng" dirty="0" smtClean="0">
                <a:ln>
                  <a:solidFill>
                    <a:sysClr val="windowText" lastClr="000000"/>
                  </a:solidFill>
                </a:ln>
                <a:solidFill>
                  <a:schemeClr val="accent6">
                    <a:lumMod val="50000"/>
                  </a:schemeClr>
                </a:solidFill>
                <a:cs typeface="Arial" pitchFamily="34" charset="0"/>
              </a:rPr>
              <a:t>visible story</a:t>
            </a:r>
            <a:endParaRPr lang="en-US" sz="3200" u="sng" dirty="0" smtClean="0">
              <a:ln>
                <a:solidFill>
                  <a:sysClr val="windowText" lastClr="000000"/>
                </a:solidFill>
              </a:ln>
              <a:solidFill>
                <a:schemeClr val="accent6">
                  <a:lumMod val="50000"/>
                </a:schemeClr>
              </a:solidFill>
            </a:endParaRPr>
          </a:p>
          <a:p>
            <a:pPr marL="685800"/>
            <a:endParaRPr lang="en-US" sz="2800"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pic>
        <p:nvPicPr>
          <p:cNvPr id="6146" name="Picture 2" descr="http://professionbiz.com/wp-content/uploads/2015/06/02-Creative-Thinking.jpg"/>
          <p:cNvPicPr>
            <a:picLocks noChangeAspect="1" noChangeArrowheads="1"/>
          </p:cNvPicPr>
          <p:nvPr/>
        </p:nvPicPr>
        <p:blipFill>
          <a:blip r:embed="rId3" cstate="print"/>
          <a:srcRect/>
          <a:stretch>
            <a:fillRect/>
          </a:stretch>
        </p:blipFill>
        <p:spPr bwMode="auto">
          <a:xfrm>
            <a:off x="3886201" y="3854450"/>
            <a:ext cx="5164344" cy="285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a:solidFill>
            <a:srgbClr val="C000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PART 2: </a:t>
            </a:r>
            <a:r>
              <a:rPr lang="en-US" sz="4000" dirty="0" smtClean="0">
                <a:latin typeface="Arial Black" pitchFamily="34" charset="0"/>
              </a:rPr>
              <a:t>PRESENTATION</a:t>
            </a:r>
            <a:endParaRPr lang="en-US" sz="4000" dirty="0">
              <a:latin typeface="Arial Black" pitchFamily="34" charset="0"/>
            </a:endParaRPr>
          </a:p>
        </p:txBody>
      </p:sp>
      <p:sp>
        <p:nvSpPr>
          <p:cNvPr id="6" name="Rectangle 5"/>
          <p:cNvSpPr/>
          <p:nvPr/>
        </p:nvSpPr>
        <p:spPr>
          <a:xfrm>
            <a:off x="228600" y="838200"/>
            <a:ext cx="89154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6600" dirty="0" smtClean="0">
                <a:ln>
                  <a:solidFill>
                    <a:sysClr val="windowText" lastClr="000000"/>
                  </a:solidFill>
                </a:ln>
                <a:solidFill>
                  <a:srgbClr val="C00000"/>
                </a:solidFill>
                <a:latin typeface="Arial Black" pitchFamily="34" charset="0"/>
              </a:rPr>
              <a:t>A</a:t>
            </a:r>
            <a:r>
              <a:rPr lang="en-US" sz="6600" dirty="0" smtClean="0">
                <a:ln>
                  <a:solidFill>
                    <a:sysClr val="windowText" lastClr="000000"/>
                  </a:solidFill>
                </a:ln>
                <a:solidFill>
                  <a:srgbClr val="C00000"/>
                </a:solidFill>
              </a:rPr>
              <a:t>. </a:t>
            </a:r>
            <a:r>
              <a:rPr lang="zh-CN" altLang="en-US" sz="6600" dirty="0" smtClean="0">
                <a:ln>
                  <a:solidFill>
                    <a:sysClr val="windowText" lastClr="000000"/>
                  </a:solidFill>
                </a:ln>
                <a:solidFill>
                  <a:srgbClr val="C00000"/>
                </a:solidFill>
              </a:rPr>
              <a:t>讲道前需要问的问题</a:t>
            </a:r>
            <a:r>
              <a:rPr lang="en-US" altLang="zh-CN" sz="6600" dirty="0" smtClean="0">
                <a:ln>
                  <a:solidFill>
                    <a:sysClr val="windowText" lastClr="000000"/>
                  </a:solidFill>
                </a:ln>
                <a:solidFill>
                  <a:srgbClr val="C00000"/>
                </a:solidFill>
              </a:rPr>
              <a:t>.</a:t>
            </a:r>
            <a:endParaRPr lang="en-US" sz="6600" dirty="0" smtClean="0">
              <a:ln>
                <a:solidFill>
                  <a:sysClr val="windowText" lastClr="000000"/>
                </a:solidFill>
              </a:ln>
              <a:solidFill>
                <a:srgbClr val="C00000"/>
              </a:solidFill>
            </a:endParaRPr>
          </a:p>
          <a:p>
            <a:pPr lvl="1">
              <a:buFont typeface="Arial" charset="0"/>
              <a:buChar char="•"/>
            </a:pPr>
            <a:r>
              <a:rPr lang="en-US" sz="3200" dirty="0" smtClean="0">
                <a:ln>
                  <a:solidFill>
                    <a:sysClr val="windowText" lastClr="000000"/>
                  </a:solidFill>
                </a:ln>
                <a:solidFill>
                  <a:srgbClr val="002060"/>
                </a:solidFill>
              </a:rPr>
              <a:t>Questions to ask before preaching</a:t>
            </a:r>
          </a:p>
          <a:p>
            <a:pPr lvl="1"/>
            <a:r>
              <a:rPr lang="en-US" sz="1400" dirty="0" smtClean="0">
                <a:ln>
                  <a:solidFill>
                    <a:sysClr val="windowText" lastClr="000000"/>
                  </a:solidFill>
                </a:ln>
                <a:solidFill>
                  <a:srgbClr val="002060"/>
                </a:solidFill>
              </a:rPr>
              <a:t> </a:t>
            </a:r>
          </a:p>
          <a:p>
            <a:pPr marL="1090613" lvl="1" indent="-633413">
              <a:buFont typeface="+mj-lt"/>
              <a:buAutoNum type="arabicPeriod"/>
            </a:pPr>
            <a:r>
              <a:rPr lang="zh-CN" altLang="en-US" sz="4800" i="1" dirty="0" smtClean="0">
                <a:ln>
                  <a:solidFill>
                    <a:sysClr val="windowText" lastClr="000000"/>
                  </a:solidFill>
                </a:ln>
                <a:solidFill>
                  <a:srgbClr val="C00000"/>
                </a:solidFill>
              </a:rPr>
              <a:t>我与</a:t>
            </a:r>
            <a:r>
              <a:rPr lang="zh-CN" altLang="en-US" sz="4800" i="1" u="sng" dirty="0" smtClean="0">
                <a:ln>
                  <a:solidFill>
                    <a:sysClr val="windowText" lastClr="000000"/>
                  </a:solidFill>
                </a:ln>
                <a:solidFill>
                  <a:srgbClr val="C00000"/>
                </a:solidFill>
              </a:rPr>
              <a:t>神</a:t>
            </a:r>
            <a:r>
              <a:rPr lang="zh-CN" altLang="en-US" sz="4800" i="1" dirty="0" smtClean="0">
                <a:ln>
                  <a:solidFill>
                    <a:sysClr val="windowText" lastClr="000000"/>
                  </a:solidFill>
                </a:ln>
                <a:solidFill>
                  <a:srgbClr val="C00000"/>
                </a:solidFill>
              </a:rPr>
              <a:t>的关系是否正确？</a:t>
            </a:r>
            <a:endParaRPr lang="en-US" sz="4800" i="1" dirty="0" smtClean="0">
              <a:ln>
                <a:solidFill>
                  <a:sysClr val="windowText" lastClr="000000"/>
                </a:solidFill>
              </a:ln>
              <a:solidFill>
                <a:srgbClr val="C00000"/>
              </a:solidFill>
            </a:endParaRPr>
          </a:p>
          <a:p>
            <a:pPr lvl="2">
              <a:buFont typeface="Arial" charset="0"/>
              <a:buChar char="•"/>
            </a:pPr>
            <a:r>
              <a:rPr lang="en-US" sz="2800" i="1" dirty="0" smtClean="0">
                <a:ln>
                  <a:solidFill>
                    <a:sysClr val="windowText" lastClr="000000"/>
                  </a:solidFill>
                </a:ln>
                <a:solidFill>
                  <a:srgbClr val="002060"/>
                </a:solidFill>
              </a:rPr>
              <a:t>Am I right with </a:t>
            </a:r>
            <a:r>
              <a:rPr lang="en-US" sz="2800" i="1" u="sng" dirty="0" smtClean="0">
                <a:ln>
                  <a:solidFill>
                    <a:sysClr val="windowText" lastClr="000000"/>
                  </a:solidFill>
                </a:ln>
                <a:solidFill>
                  <a:srgbClr val="002060"/>
                </a:solidFill>
              </a:rPr>
              <a:t>God</a:t>
            </a:r>
            <a:r>
              <a:rPr lang="en-US" sz="2800" i="1" dirty="0" smtClean="0">
                <a:ln>
                  <a:solidFill>
                    <a:sysClr val="windowText" lastClr="000000"/>
                  </a:solidFill>
                </a:ln>
                <a:solidFill>
                  <a:srgbClr val="002060"/>
                </a:solidFill>
              </a:rPr>
              <a:t>? </a:t>
            </a:r>
          </a:p>
          <a:p>
            <a:pPr lvl="2">
              <a:buFont typeface="Arial" charset="0"/>
              <a:buChar char="•"/>
            </a:pPr>
            <a:endParaRPr lang="en-US" sz="2800" i="1" dirty="0" smtClean="0">
              <a:ln>
                <a:solidFill>
                  <a:sysClr val="windowText" lastClr="000000"/>
                </a:solidFill>
              </a:ln>
              <a:solidFill>
                <a:srgbClr val="002060"/>
              </a:solidFill>
            </a:endParaRPr>
          </a:p>
          <a:p>
            <a:pPr marL="1090613" lvl="1" indent="-633413">
              <a:buFont typeface="+mj-lt"/>
              <a:buAutoNum type="arabicPeriod"/>
            </a:pPr>
            <a:r>
              <a:rPr lang="zh-CN" altLang="en-US" sz="4800" i="1" dirty="0" smtClean="0">
                <a:ln>
                  <a:solidFill>
                    <a:sysClr val="windowText" lastClr="000000"/>
                  </a:solidFill>
                </a:ln>
                <a:solidFill>
                  <a:srgbClr val="C00000"/>
                </a:solidFill>
              </a:rPr>
              <a:t>我是否被</a:t>
            </a:r>
            <a:r>
              <a:rPr lang="zh-CN" altLang="en-US" sz="4800" i="1" u="sng" dirty="0" smtClean="0">
                <a:ln>
                  <a:solidFill>
                    <a:sysClr val="windowText" lastClr="000000"/>
                  </a:solidFill>
                </a:ln>
                <a:solidFill>
                  <a:srgbClr val="C00000"/>
                </a:solidFill>
              </a:rPr>
              <a:t>圣灵</a:t>
            </a:r>
            <a:r>
              <a:rPr lang="zh-CN" altLang="en-US" sz="4800" i="1" dirty="0" smtClean="0">
                <a:ln>
                  <a:solidFill>
                    <a:sysClr val="windowText" lastClr="000000"/>
                  </a:solidFill>
                </a:ln>
                <a:solidFill>
                  <a:srgbClr val="C00000"/>
                </a:solidFill>
              </a:rPr>
              <a:t>充满？</a:t>
            </a:r>
            <a:endParaRPr lang="en-US" sz="4800" i="1" dirty="0" smtClean="0">
              <a:ln>
                <a:solidFill>
                  <a:sysClr val="windowText" lastClr="000000"/>
                </a:solidFill>
              </a:ln>
              <a:solidFill>
                <a:srgbClr val="C00000"/>
              </a:solidFill>
            </a:endParaRPr>
          </a:p>
          <a:p>
            <a:pPr lvl="2">
              <a:buFont typeface="Arial" charset="0"/>
              <a:buChar char="•"/>
            </a:pPr>
            <a:r>
              <a:rPr lang="en-US" sz="2800" i="1" dirty="0" smtClean="0">
                <a:ln>
                  <a:solidFill>
                    <a:sysClr val="windowText" lastClr="000000"/>
                  </a:solidFill>
                </a:ln>
                <a:solidFill>
                  <a:srgbClr val="002060"/>
                </a:solidFill>
              </a:rPr>
              <a:t>Am I filled with the </a:t>
            </a:r>
            <a:r>
              <a:rPr lang="en-US" sz="2800" i="1" u="sng" dirty="0" smtClean="0">
                <a:ln>
                  <a:solidFill>
                    <a:sysClr val="windowText" lastClr="000000"/>
                  </a:solidFill>
                </a:ln>
                <a:solidFill>
                  <a:srgbClr val="002060"/>
                </a:solidFill>
              </a:rPr>
              <a:t>Holy Spirit</a:t>
            </a:r>
            <a:r>
              <a:rPr lang="en-US" sz="2800" i="1" dirty="0" smtClean="0">
                <a:ln>
                  <a:solidFill>
                    <a:sysClr val="windowText" lastClr="000000"/>
                  </a:solidFill>
                </a:ln>
                <a:solidFill>
                  <a:srgbClr val="002060"/>
                </a:solidFill>
              </a:rPr>
              <a:t>? </a:t>
            </a:r>
          </a:p>
        </p:txBody>
      </p:sp>
      <p:sp>
        <p:nvSpPr>
          <p:cNvPr id="7" name="Title 1"/>
          <p:cNvSpPr txBox="1">
            <a:spLocks/>
          </p:cNvSpPr>
          <p:nvPr/>
        </p:nvSpPr>
        <p:spPr>
          <a:xfrm>
            <a:off x="0" y="5715000"/>
            <a:ext cx="9144000" cy="114300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b="1" noProof="0" dirty="0" smtClean="0">
                <a:ln w="38100">
                  <a:solidFill>
                    <a:srgbClr val="FFFF00"/>
                  </a:solidFill>
                </a:ln>
                <a:solidFill>
                  <a:srgbClr val="FFFF00"/>
                </a:solidFill>
                <a:latin typeface="Arial Black" pitchFamily="34" charset="0"/>
              </a:rPr>
              <a:t>第二部分</a:t>
            </a:r>
            <a:r>
              <a:rPr kumimoji="0" lang="en-US" sz="8000" b="1" i="0" u="none" strike="noStrike" kern="1200" cap="none" spc="0" normalizeH="0" baseline="0" noProof="0" dirty="0" smtClean="0">
                <a:ln w="38100">
                  <a:solidFill>
                    <a:sysClr val="windowText" lastClr="000000"/>
                  </a:solidFill>
                </a:ln>
                <a:solidFill>
                  <a:srgbClr val="FFFF00"/>
                </a:solidFill>
                <a:effectLst/>
                <a:uLnTx/>
                <a:uFillTx/>
                <a:latin typeface="Arial Black" pitchFamily="34" charset="0"/>
                <a:ea typeface="+mn-ea"/>
                <a:cs typeface="+mn-cs"/>
              </a:rPr>
              <a:t>: </a:t>
            </a:r>
            <a:r>
              <a:rPr lang="zh-CN" altLang="en-US" sz="8000" b="1" dirty="0" smtClean="0">
                <a:ln w="38100">
                  <a:solidFill>
                    <a:schemeClr val="bg1"/>
                  </a:solidFill>
                </a:ln>
                <a:latin typeface="Arial Black" pitchFamily="34" charset="0"/>
              </a:rPr>
              <a:t>呈现</a:t>
            </a:r>
            <a:r>
              <a:rPr kumimoji="0" lang="en-US" sz="8000" b="1"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rPr>
              <a:t> </a:t>
            </a:r>
            <a:r>
              <a:rPr lang="en-US" sz="8000" b="1" dirty="0" smtClean="0">
                <a:ln w="38100">
                  <a:solidFill>
                    <a:schemeClr val="bg1"/>
                  </a:solidFill>
                </a:ln>
                <a:latin typeface="Arial Black" pitchFamily="34" charset="0"/>
              </a:rPr>
              <a:t> </a:t>
            </a:r>
            <a:endParaRPr kumimoji="0" lang="en-US" sz="8000" b="1"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62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indent="-457200"/>
            <a:r>
              <a:rPr lang="en-US" sz="4400" i="1" dirty="0" smtClean="0">
                <a:ln>
                  <a:solidFill>
                    <a:sysClr val="windowText" lastClr="000000"/>
                  </a:solidFill>
                </a:ln>
                <a:solidFill>
                  <a:srgbClr val="C00000"/>
                </a:solidFill>
              </a:rPr>
              <a:t>3. </a:t>
            </a:r>
            <a:r>
              <a:rPr lang="zh-CN" altLang="en-US" sz="4400" i="1" dirty="0" smtClean="0">
                <a:ln>
                  <a:solidFill>
                    <a:sysClr val="windowText" lastClr="000000"/>
                  </a:solidFill>
                </a:ln>
                <a:solidFill>
                  <a:srgbClr val="C00000"/>
                </a:solidFill>
              </a:rPr>
              <a:t>我是在这里</a:t>
            </a:r>
            <a:r>
              <a:rPr lang="zh-CN" altLang="en-US" sz="4400" b="1" i="1" u="sng" dirty="0" smtClean="0">
                <a:ln>
                  <a:solidFill>
                    <a:sysClr val="windowText" lastClr="000000"/>
                  </a:solidFill>
                </a:ln>
                <a:solidFill>
                  <a:srgbClr val="FF0000"/>
                </a:solidFill>
              </a:rPr>
              <a:t>侍奉</a:t>
            </a:r>
            <a:r>
              <a:rPr lang="zh-CN" altLang="en-US" sz="4400" i="1" dirty="0" smtClean="0">
                <a:ln>
                  <a:solidFill>
                    <a:sysClr val="windowText" lastClr="000000"/>
                  </a:solidFill>
                </a:ln>
                <a:solidFill>
                  <a:srgbClr val="C00000"/>
                </a:solidFill>
              </a:rPr>
              <a:t>还是提出</a:t>
            </a:r>
            <a:r>
              <a:rPr lang="zh-CN" altLang="en-US" sz="4400" b="1" i="1" u="sng" dirty="0" smtClean="0">
                <a:ln>
                  <a:solidFill>
                    <a:sysClr val="windowText" lastClr="000000"/>
                  </a:solidFill>
                </a:ln>
                <a:solidFill>
                  <a:srgbClr val="FF0000"/>
                </a:solidFill>
              </a:rPr>
              <a:t>要求</a:t>
            </a:r>
            <a:r>
              <a:rPr lang="zh-CN" altLang="en-US" sz="4400" i="1" dirty="0" smtClean="0">
                <a:ln>
                  <a:solidFill>
                    <a:sysClr val="windowText" lastClr="000000"/>
                  </a:solidFill>
                </a:ln>
                <a:solidFill>
                  <a:srgbClr val="C00000"/>
                </a:solidFill>
              </a:rPr>
              <a:t>？</a:t>
            </a:r>
            <a:endParaRPr lang="en-US" sz="4400" i="1" dirty="0" smtClean="0">
              <a:ln>
                <a:solidFill>
                  <a:sysClr val="windowText" lastClr="000000"/>
                </a:solidFill>
              </a:ln>
              <a:solidFill>
                <a:srgbClr val="C00000"/>
              </a:solidFill>
            </a:endParaRPr>
          </a:p>
          <a:p>
            <a:pPr lvl="2">
              <a:buFont typeface="Arial" charset="0"/>
              <a:buChar char="•"/>
            </a:pPr>
            <a:r>
              <a:rPr lang="en-US" sz="2400" i="1" dirty="0" smtClean="0">
                <a:solidFill>
                  <a:schemeClr val="tx1"/>
                </a:solidFill>
              </a:rPr>
              <a:t>Am I here to </a:t>
            </a:r>
            <a:r>
              <a:rPr lang="en-US" sz="2400" i="1" u="sng" dirty="0" smtClean="0">
                <a:solidFill>
                  <a:schemeClr val="tx1"/>
                </a:solidFill>
              </a:rPr>
              <a:t>serve</a:t>
            </a:r>
            <a:r>
              <a:rPr lang="en-US" sz="2400" i="1" dirty="0" smtClean="0">
                <a:solidFill>
                  <a:schemeClr val="tx1"/>
                </a:solidFill>
              </a:rPr>
              <a:t> or make </a:t>
            </a:r>
            <a:r>
              <a:rPr lang="en-US" sz="2400" i="1" u="sng" dirty="0" smtClean="0">
                <a:solidFill>
                  <a:schemeClr val="tx1"/>
                </a:solidFill>
              </a:rPr>
              <a:t>demands</a:t>
            </a:r>
            <a:r>
              <a:rPr lang="en-US" sz="2400" i="1" dirty="0" smtClean="0">
                <a:solidFill>
                  <a:schemeClr val="tx1"/>
                </a:solidFill>
              </a:rPr>
              <a:t>?</a:t>
            </a:r>
          </a:p>
          <a:p>
            <a:pPr lvl="1" indent="-457200"/>
            <a:r>
              <a:rPr lang="en-US" sz="4400" i="1" dirty="0" smtClean="0">
                <a:ln>
                  <a:solidFill>
                    <a:sysClr val="windowText" lastClr="000000"/>
                  </a:solidFill>
                </a:ln>
                <a:solidFill>
                  <a:srgbClr val="C00000"/>
                </a:solidFill>
              </a:rPr>
              <a:t>4. </a:t>
            </a:r>
            <a:r>
              <a:rPr lang="zh-CN" altLang="en-US" sz="4400" i="1" dirty="0" smtClean="0">
                <a:ln>
                  <a:solidFill>
                    <a:sysClr val="windowText" lastClr="000000"/>
                  </a:solidFill>
                </a:ln>
                <a:solidFill>
                  <a:srgbClr val="C00000"/>
                </a:solidFill>
              </a:rPr>
              <a:t>今天神将得</a:t>
            </a:r>
            <a:r>
              <a:rPr lang="zh-CN" altLang="en-US" sz="4400" b="1" i="1" u="sng" dirty="0" smtClean="0">
                <a:ln>
                  <a:solidFill>
                    <a:sysClr val="windowText" lastClr="000000"/>
                  </a:solidFill>
                </a:ln>
                <a:solidFill>
                  <a:srgbClr val="FF0000"/>
                </a:solidFill>
              </a:rPr>
              <a:t>荣耀</a:t>
            </a:r>
            <a:r>
              <a:rPr lang="zh-CN" altLang="en-US" sz="4400" i="1" dirty="0" smtClean="0">
                <a:ln>
                  <a:solidFill>
                    <a:sysClr val="windowText" lastClr="000000"/>
                  </a:solidFill>
                </a:ln>
                <a:solidFill>
                  <a:srgbClr val="C00000"/>
                </a:solidFill>
              </a:rPr>
              <a:t>还是我得荣耀？</a:t>
            </a:r>
            <a:endParaRPr lang="en-US" sz="4400" i="1" dirty="0" smtClean="0">
              <a:ln>
                <a:solidFill>
                  <a:sysClr val="windowText" lastClr="000000"/>
                </a:solidFill>
              </a:ln>
              <a:solidFill>
                <a:srgbClr val="C00000"/>
              </a:solidFill>
            </a:endParaRPr>
          </a:p>
          <a:p>
            <a:pPr lvl="2">
              <a:buFont typeface="Arial" charset="0"/>
              <a:buChar char="•"/>
            </a:pPr>
            <a:r>
              <a:rPr lang="en-US" sz="2400" i="1" dirty="0" smtClean="0">
                <a:solidFill>
                  <a:srgbClr val="002060"/>
                </a:solidFill>
              </a:rPr>
              <a:t>Will God receive </a:t>
            </a:r>
            <a:r>
              <a:rPr lang="en-US" sz="2400" i="1" u="sng" dirty="0" smtClean="0">
                <a:solidFill>
                  <a:srgbClr val="002060"/>
                </a:solidFill>
              </a:rPr>
              <a:t>honor</a:t>
            </a:r>
            <a:r>
              <a:rPr lang="en-US" sz="2400" i="1" dirty="0" smtClean="0">
                <a:solidFill>
                  <a:srgbClr val="002060"/>
                </a:solidFill>
              </a:rPr>
              <a:t> today or will I?</a:t>
            </a:r>
          </a:p>
          <a:p>
            <a:pPr lvl="1" indent="-457200"/>
            <a:r>
              <a:rPr lang="en-US" sz="4400" i="1" dirty="0" smtClean="0">
                <a:ln>
                  <a:solidFill>
                    <a:sysClr val="windowText" lastClr="000000"/>
                  </a:solidFill>
                </a:ln>
                <a:solidFill>
                  <a:srgbClr val="C00000"/>
                </a:solidFill>
              </a:rPr>
              <a:t>5. </a:t>
            </a:r>
            <a:r>
              <a:rPr lang="zh-CN" altLang="en-US" sz="4400" i="1" dirty="0" smtClean="0">
                <a:ln>
                  <a:solidFill>
                    <a:sysClr val="windowText" lastClr="000000"/>
                  </a:solidFill>
                </a:ln>
                <a:solidFill>
                  <a:srgbClr val="C00000"/>
                </a:solidFill>
              </a:rPr>
              <a:t>我能否辨别哪是</a:t>
            </a:r>
            <a:r>
              <a:rPr lang="zh-CN" altLang="en-US" sz="4400" b="1" i="1" u="sng" dirty="0" smtClean="0">
                <a:ln>
                  <a:solidFill>
                    <a:sysClr val="windowText" lastClr="000000"/>
                  </a:solidFill>
                </a:ln>
                <a:solidFill>
                  <a:srgbClr val="FF0000"/>
                </a:solidFill>
              </a:rPr>
              <a:t>神的道</a:t>
            </a:r>
            <a:r>
              <a:rPr lang="en-US" altLang="zh-CN" sz="4400" i="1" dirty="0" smtClean="0">
                <a:ln>
                  <a:solidFill>
                    <a:sysClr val="windowText" lastClr="000000"/>
                  </a:solidFill>
                </a:ln>
                <a:solidFill>
                  <a:srgbClr val="C00000"/>
                </a:solidFill>
              </a:rPr>
              <a:t>,</a:t>
            </a:r>
            <a:r>
              <a:rPr lang="zh-CN" altLang="en-US" sz="4400" i="1" dirty="0" smtClean="0">
                <a:ln>
                  <a:solidFill>
                    <a:sysClr val="windowText" lastClr="000000"/>
                  </a:solidFill>
                </a:ln>
                <a:solidFill>
                  <a:srgbClr val="C00000"/>
                </a:solidFill>
              </a:rPr>
              <a:t>哪是我的</a:t>
            </a:r>
            <a:r>
              <a:rPr lang="zh-CN" altLang="en-US" sz="4400" b="1" i="1" u="sng" dirty="0" smtClean="0">
                <a:ln>
                  <a:solidFill>
                    <a:sysClr val="windowText" lastClr="000000"/>
                  </a:solidFill>
                </a:ln>
                <a:solidFill>
                  <a:srgbClr val="FF0000"/>
                </a:solidFill>
              </a:rPr>
              <a:t>观点</a:t>
            </a:r>
            <a:r>
              <a:rPr lang="zh-CN" altLang="en-US" sz="4400" i="1" dirty="0" smtClean="0">
                <a:ln>
                  <a:solidFill>
                    <a:sysClr val="windowText" lastClr="000000"/>
                  </a:solidFill>
                </a:ln>
                <a:solidFill>
                  <a:srgbClr val="C00000"/>
                </a:solidFill>
              </a:rPr>
              <a:t>？</a:t>
            </a:r>
            <a:endParaRPr lang="en-US" sz="4400" i="1" dirty="0" smtClean="0">
              <a:ln>
                <a:solidFill>
                  <a:sysClr val="windowText" lastClr="000000"/>
                </a:solidFill>
              </a:ln>
              <a:solidFill>
                <a:srgbClr val="C00000"/>
              </a:solidFill>
            </a:endParaRPr>
          </a:p>
          <a:p>
            <a:pPr lvl="2">
              <a:buFont typeface="Arial" charset="0"/>
              <a:buChar char="•"/>
            </a:pPr>
            <a:r>
              <a:rPr lang="en-US" sz="2400" i="1" dirty="0" smtClean="0">
                <a:solidFill>
                  <a:srgbClr val="002060"/>
                </a:solidFill>
              </a:rPr>
              <a:t>Can I distinguish </a:t>
            </a:r>
            <a:r>
              <a:rPr lang="en-US" sz="2400" i="1" u="sng" dirty="0" smtClean="0">
                <a:solidFill>
                  <a:srgbClr val="002060"/>
                </a:solidFill>
              </a:rPr>
              <a:t>God’s Words </a:t>
            </a:r>
            <a:r>
              <a:rPr lang="en-US" sz="2400" i="1" dirty="0" smtClean="0">
                <a:solidFill>
                  <a:srgbClr val="002060"/>
                </a:solidFill>
              </a:rPr>
              <a:t>from my </a:t>
            </a:r>
            <a:r>
              <a:rPr lang="en-US" sz="2400" i="1" u="sng" dirty="0" smtClean="0">
                <a:solidFill>
                  <a:srgbClr val="002060"/>
                </a:solidFill>
              </a:rPr>
              <a:t>opinions</a:t>
            </a:r>
            <a:r>
              <a:rPr lang="en-US" sz="2400" i="1" dirty="0" smtClean="0">
                <a:solidFill>
                  <a:srgbClr val="002060"/>
                </a:solidFill>
              </a:rPr>
              <a:t>?</a:t>
            </a:r>
          </a:p>
          <a:p>
            <a:pPr lvl="1" indent="-457200"/>
            <a:r>
              <a:rPr lang="en-US" sz="4400" i="1" dirty="0" smtClean="0">
                <a:ln>
                  <a:solidFill>
                    <a:sysClr val="windowText" lastClr="000000"/>
                  </a:solidFill>
                </a:ln>
                <a:solidFill>
                  <a:srgbClr val="C00000"/>
                </a:solidFill>
              </a:rPr>
              <a:t>6. </a:t>
            </a:r>
            <a:r>
              <a:rPr lang="zh-CN" altLang="en-US" sz="4400" i="1" dirty="0" smtClean="0">
                <a:ln>
                  <a:solidFill>
                    <a:sysClr val="windowText" lastClr="000000"/>
                  </a:solidFill>
                </a:ln>
                <a:solidFill>
                  <a:srgbClr val="C00000"/>
                </a:solidFill>
              </a:rPr>
              <a:t>我是否已将</a:t>
            </a:r>
            <a:r>
              <a:rPr lang="en-US" altLang="zh-CN" sz="4400" i="1" dirty="0" smtClean="0">
                <a:ln>
                  <a:solidFill>
                    <a:sysClr val="windowText" lastClr="000000"/>
                  </a:solidFill>
                </a:ln>
                <a:solidFill>
                  <a:srgbClr val="C00000"/>
                </a:solidFill>
              </a:rPr>
              <a:t> “</a:t>
            </a:r>
            <a:r>
              <a:rPr lang="zh-CN" altLang="en-US" sz="4400" b="1" i="1" u="sng" dirty="0" smtClean="0">
                <a:ln>
                  <a:solidFill>
                    <a:sysClr val="windowText" lastClr="000000"/>
                  </a:solidFill>
                </a:ln>
                <a:solidFill>
                  <a:srgbClr val="FF0000"/>
                </a:solidFill>
              </a:rPr>
              <a:t>毒药</a:t>
            </a:r>
            <a:r>
              <a:rPr lang="en-US" altLang="zh-CN" sz="4400" i="1" dirty="0" smtClean="0">
                <a:ln>
                  <a:solidFill>
                    <a:sysClr val="windowText" lastClr="000000"/>
                  </a:solidFill>
                </a:ln>
                <a:solidFill>
                  <a:srgbClr val="C00000"/>
                </a:solidFill>
              </a:rPr>
              <a:t>”</a:t>
            </a:r>
            <a:r>
              <a:rPr lang="zh-CN" altLang="en-US" sz="4400" i="1" dirty="0" smtClean="0">
                <a:ln>
                  <a:solidFill>
                    <a:sysClr val="windowText" lastClr="000000"/>
                  </a:solidFill>
                </a:ln>
                <a:solidFill>
                  <a:srgbClr val="C00000"/>
                </a:solidFill>
              </a:rPr>
              <a:t>从我的讲章中清除？</a:t>
            </a:r>
            <a:endParaRPr lang="en-US" sz="4400" i="1" dirty="0" smtClean="0">
              <a:ln>
                <a:solidFill>
                  <a:sysClr val="windowText" lastClr="000000"/>
                </a:solidFill>
              </a:ln>
              <a:solidFill>
                <a:srgbClr val="C00000"/>
              </a:solidFill>
            </a:endParaRPr>
          </a:p>
          <a:p>
            <a:pPr lvl="2">
              <a:buFont typeface="Arial" charset="0"/>
              <a:buChar char="•"/>
            </a:pPr>
            <a:r>
              <a:rPr lang="en-US" sz="2400" i="1" dirty="0" smtClean="0">
                <a:solidFill>
                  <a:srgbClr val="002060"/>
                </a:solidFill>
              </a:rPr>
              <a:t>Have I removed “</a:t>
            </a:r>
            <a:r>
              <a:rPr lang="en-US" sz="2400" i="1" u="sng" dirty="0" smtClean="0">
                <a:solidFill>
                  <a:srgbClr val="002060"/>
                </a:solidFill>
              </a:rPr>
              <a:t>poison</a:t>
            </a:r>
            <a:r>
              <a:rPr lang="en-US" sz="2400" i="1" dirty="0" smtClean="0">
                <a:solidFill>
                  <a:srgbClr val="002060"/>
                </a:solidFill>
              </a:rPr>
              <a:t>” from my sermon?</a:t>
            </a:r>
          </a:p>
          <a:p>
            <a:pPr lvl="1" indent="-457200"/>
            <a:r>
              <a:rPr lang="en-US" sz="4400" i="1" dirty="0" smtClean="0">
                <a:ln>
                  <a:solidFill>
                    <a:sysClr val="windowText" lastClr="000000"/>
                  </a:solidFill>
                </a:ln>
                <a:solidFill>
                  <a:srgbClr val="C00000"/>
                </a:solidFill>
              </a:rPr>
              <a:t>7. </a:t>
            </a:r>
            <a:r>
              <a:rPr lang="zh-CN" altLang="en-US" sz="4400" i="1" dirty="0" smtClean="0">
                <a:ln>
                  <a:solidFill>
                    <a:sysClr val="windowText" lastClr="000000"/>
                  </a:solidFill>
                </a:ln>
                <a:solidFill>
                  <a:srgbClr val="C00000"/>
                </a:solidFill>
              </a:rPr>
              <a:t>我是否</a:t>
            </a:r>
            <a:r>
              <a:rPr lang="zh-CN" altLang="en-US" sz="4400" b="1" i="1" u="sng" dirty="0" smtClean="0">
                <a:ln>
                  <a:solidFill>
                    <a:sysClr val="windowText" lastClr="000000"/>
                  </a:solidFill>
                </a:ln>
                <a:solidFill>
                  <a:srgbClr val="FF0000"/>
                </a:solidFill>
              </a:rPr>
              <a:t>深爱</a:t>
            </a:r>
            <a:r>
              <a:rPr lang="zh-CN" altLang="en-US" sz="4400" i="1" dirty="0" smtClean="0">
                <a:ln>
                  <a:solidFill>
                    <a:sysClr val="windowText" lastClr="000000"/>
                  </a:solidFill>
                </a:ln>
                <a:solidFill>
                  <a:srgbClr val="C00000"/>
                </a:solidFill>
              </a:rPr>
              <a:t>我讲道的对象？</a:t>
            </a:r>
            <a:endParaRPr lang="en-US" sz="4400" i="1" dirty="0" smtClean="0">
              <a:ln>
                <a:solidFill>
                  <a:sysClr val="windowText" lastClr="000000"/>
                </a:solidFill>
              </a:ln>
              <a:solidFill>
                <a:srgbClr val="C00000"/>
              </a:solidFill>
            </a:endParaRPr>
          </a:p>
          <a:p>
            <a:pPr lvl="2">
              <a:buFont typeface="Arial" charset="0"/>
              <a:buChar char="•"/>
            </a:pPr>
            <a:r>
              <a:rPr lang="en-US" sz="2400" i="1" dirty="0" smtClean="0">
                <a:solidFill>
                  <a:srgbClr val="002060"/>
                </a:solidFill>
              </a:rPr>
              <a:t>Do I </a:t>
            </a:r>
            <a:r>
              <a:rPr lang="en-US" sz="2400" i="1" u="sng" dirty="0" smtClean="0">
                <a:solidFill>
                  <a:srgbClr val="002060"/>
                </a:solidFill>
              </a:rPr>
              <a:t>love</a:t>
            </a:r>
            <a:r>
              <a:rPr lang="en-US" sz="2400" i="1" dirty="0" smtClean="0">
                <a:solidFill>
                  <a:srgbClr val="002060"/>
                </a:solidFill>
              </a:rPr>
              <a:t> the people I am preaching to?</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6000" dirty="0" smtClean="0">
                <a:ln>
                  <a:solidFill>
                    <a:sysClr val="windowText" lastClr="000000"/>
                  </a:solidFill>
                </a:ln>
                <a:solidFill>
                  <a:srgbClr val="C00000"/>
                </a:solidFill>
              </a:rPr>
              <a:t> </a:t>
            </a:r>
            <a:r>
              <a:rPr lang="en-US" sz="6000" dirty="0" smtClean="0">
                <a:ln>
                  <a:solidFill>
                    <a:sysClr val="windowText" lastClr="000000"/>
                  </a:solidFill>
                </a:ln>
                <a:solidFill>
                  <a:srgbClr val="C00000"/>
                </a:solidFill>
                <a:latin typeface="Arial Black" pitchFamily="34" charset="0"/>
              </a:rPr>
              <a:t> B</a:t>
            </a:r>
            <a:r>
              <a:rPr lang="en-US" sz="6000" dirty="0" smtClean="0">
                <a:ln>
                  <a:solidFill>
                    <a:sysClr val="windowText" lastClr="000000"/>
                  </a:solidFill>
                </a:ln>
                <a:solidFill>
                  <a:srgbClr val="C00000"/>
                </a:solidFill>
              </a:rPr>
              <a:t>. </a:t>
            </a:r>
            <a:r>
              <a:rPr lang="zh-CN" altLang="en-US" sz="6000" dirty="0" smtClean="0">
                <a:ln>
                  <a:solidFill>
                    <a:sysClr val="windowText" lastClr="000000"/>
                  </a:solidFill>
                </a:ln>
                <a:solidFill>
                  <a:srgbClr val="C00000"/>
                </a:solidFill>
              </a:rPr>
              <a:t>身体语言</a:t>
            </a:r>
            <a:endParaRPr lang="en-US" sz="6000" dirty="0" smtClean="0">
              <a:ln>
                <a:solidFill>
                  <a:sysClr val="windowText" lastClr="000000"/>
                </a:solidFill>
              </a:ln>
              <a:solidFill>
                <a:srgbClr val="C00000"/>
              </a:solidFill>
            </a:endParaRPr>
          </a:p>
          <a:p>
            <a:pPr lvl="1">
              <a:buFont typeface="Arial" charset="0"/>
              <a:buChar char="•"/>
            </a:pPr>
            <a:r>
              <a:rPr lang="en-US" sz="2800" dirty="0" smtClean="0">
                <a:ln>
                  <a:solidFill>
                    <a:sysClr val="windowText" lastClr="000000"/>
                  </a:solidFill>
                </a:ln>
                <a:solidFill>
                  <a:srgbClr val="002060"/>
                </a:solidFill>
              </a:rPr>
              <a:t>BODY LANGUAGE </a:t>
            </a:r>
          </a:p>
          <a:p>
            <a:pPr lvl="1">
              <a:buFont typeface="Arial" charset="0"/>
              <a:buChar char="•"/>
            </a:pPr>
            <a:endParaRPr lang="en-US" sz="2800" dirty="0" smtClean="0">
              <a:ln>
                <a:solidFill>
                  <a:sysClr val="windowText" lastClr="000000"/>
                </a:solidFill>
              </a:ln>
              <a:solidFill>
                <a:srgbClr val="002060"/>
              </a:solidFill>
            </a:endParaRPr>
          </a:p>
          <a:p>
            <a:r>
              <a:rPr lang="en-US" sz="6000" dirty="0">
                <a:ln>
                  <a:solidFill>
                    <a:sysClr val="windowText" lastClr="000000"/>
                  </a:solidFill>
                </a:ln>
                <a:solidFill>
                  <a:srgbClr val="C00000"/>
                </a:solidFill>
              </a:rPr>
              <a:t> </a:t>
            </a:r>
            <a:r>
              <a:rPr lang="en-US" sz="6000" dirty="0" smtClean="0">
                <a:ln>
                  <a:solidFill>
                    <a:sysClr val="windowText" lastClr="000000"/>
                  </a:solidFill>
                </a:ln>
                <a:solidFill>
                  <a:srgbClr val="C00000"/>
                </a:solidFill>
              </a:rPr>
              <a:t> </a:t>
            </a:r>
            <a:r>
              <a:rPr lang="en-US" sz="6000" dirty="0" smtClean="0">
                <a:ln>
                  <a:solidFill>
                    <a:sysClr val="windowText" lastClr="000000"/>
                  </a:solidFill>
                </a:ln>
                <a:solidFill>
                  <a:srgbClr val="C00000"/>
                </a:solidFill>
                <a:latin typeface="Arial Black" pitchFamily="34" charset="0"/>
              </a:rPr>
              <a:t>C</a:t>
            </a:r>
            <a:r>
              <a:rPr lang="en-US" sz="6000" dirty="0" smtClean="0">
                <a:ln>
                  <a:solidFill>
                    <a:sysClr val="windowText" lastClr="000000"/>
                  </a:solidFill>
                </a:ln>
                <a:solidFill>
                  <a:srgbClr val="C00000"/>
                </a:solidFill>
              </a:rPr>
              <a:t>. </a:t>
            </a:r>
            <a:r>
              <a:rPr lang="zh-CN" altLang="en-US" sz="6000" dirty="0" smtClean="0">
                <a:ln>
                  <a:solidFill>
                    <a:sysClr val="windowText" lastClr="000000"/>
                  </a:solidFill>
                </a:ln>
                <a:solidFill>
                  <a:srgbClr val="C00000"/>
                </a:solidFill>
              </a:rPr>
              <a:t>声调变化</a:t>
            </a:r>
            <a:endParaRPr lang="en-US" sz="6000" dirty="0" smtClean="0">
              <a:ln>
                <a:solidFill>
                  <a:sysClr val="windowText" lastClr="000000"/>
                </a:solidFill>
              </a:ln>
              <a:solidFill>
                <a:srgbClr val="C00000"/>
              </a:solidFill>
            </a:endParaRPr>
          </a:p>
          <a:p>
            <a:pPr lvl="1">
              <a:buFont typeface="Arial" charset="0"/>
              <a:buChar char="•"/>
            </a:pPr>
            <a:r>
              <a:rPr lang="en-US" sz="2800" dirty="0" smtClean="0">
                <a:ln>
                  <a:solidFill>
                    <a:sysClr val="windowText" lastClr="000000"/>
                  </a:solidFill>
                </a:ln>
                <a:solidFill>
                  <a:srgbClr val="002060"/>
                </a:solidFill>
              </a:rPr>
              <a:t>VOCAL INFLECTION</a:t>
            </a:r>
          </a:p>
          <a:p>
            <a:pPr lvl="1">
              <a:buFont typeface="Arial" charset="0"/>
              <a:buChar char="•"/>
            </a:pPr>
            <a:endParaRPr lang="en-US" sz="2800" dirty="0" smtClean="0">
              <a:ln>
                <a:solidFill>
                  <a:sysClr val="windowText" lastClr="000000"/>
                </a:solidFill>
              </a:ln>
              <a:solidFill>
                <a:srgbClr val="002060"/>
              </a:solidFill>
            </a:endParaRPr>
          </a:p>
          <a:p>
            <a:r>
              <a:rPr lang="en-US" sz="6000" dirty="0">
                <a:ln>
                  <a:solidFill>
                    <a:sysClr val="windowText" lastClr="000000"/>
                  </a:solidFill>
                </a:ln>
                <a:solidFill>
                  <a:srgbClr val="C00000"/>
                </a:solidFill>
              </a:rPr>
              <a:t> </a:t>
            </a:r>
            <a:r>
              <a:rPr lang="en-US" sz="6000" dirty="0" smtClean="0">
                <a:ln>
                  <a:solidFill>
                    <a:sysClr val="windowText" lastClr="000000"/>
                  </a:solidFill>
                </a:ln>
                <a:solidFill>
                  <a:srgbClr val="C00000"/>
                </a:solidFill>
              </a:rPr>
              <a:t> </a:t>
            </a:r>
            <a:r>
              <a:rPr lang="en-US" sz="6000" dirty="0" smtClean="0">
                <a:ln>
                  <a:solidFill>
                    <a:sysClr val="windowText" lastClr="000000"/>
                  </a:solidFill>
                </a:ln>
                <a:solidFill>
                  <a:srgbClr val="C00000"/>
                </a:solidFill>
                <a:latin typeface="Arial Black" pitchFamily="34" charset="0"/>
              </a:rPr>
              <a:t>D</a:t>
            </a:r>
            <a:r>
              <a:rPr lang="en-US" sz="6000" dirty="0" smtClean="0">
                <a:ln>
                  <a:solidFill>
                    <a:sysClr val="windowText" lastClr="000000"/>
                  </a:solidFill>
                </a:ln>
                <a:solidFill>
                  <a:srgbClr val="C00000"/>
                </a:solidFill>
              </a:rPr>
              <a:t>. </a:t>
            </a:r>
            <a:r>
              <a:rPr lang="zh-CN" altLang="en-US" sz="6000" dirty="0" smtClean="0">
                <a:ln>
                  <a:solidFill>
                    <a:sysClr val="windowText" lastClr="000000"/>
                  </a:solidFill>
                </a:ln>
                <a:solidFill>
                  <a:srgbClr val="C00000"/>
                </a:solidFill>
              </a:rPr>
              <a:t>眼神交换</a:t>
            </a:r>
            <a:endParaRPr lang="en-US" sz="6000" dirty="0" smtClean="0">
              <a:ln>
                <a:solidFill>
                  <a:sysClr val="windowText" lastClr="000000"/>
                </a:solidFill>
              </a:ln>
              <a:solidFill>
                <a:srgbClr val="C00000"/>
              </a:solidFill>
            </a:endParaRPr>
          </a:p>
          <a:p>
            <a:pPr lvl="1">
              <a:buFont typeface="Arial" charset="0"/>
              <a:buChar char="•"/>
            </a:pPr>
            <a:r>
              <a:rPr lang="en-US" sz="2800" dirty="0" smtClean="0">
                <a:ln>
                  <a:solidFill>
                    <a:sysClr val="windowText" lastClr="000000"/>
                  </a:solidFill>
                </a:ln>
                <a:solidFill>
                  <a:srgbClr val="002060"/>
                </a:solidFill>
              </a:rPr>
              <a:t>EYE CONTACT</a:t>
            </a:r>
          </a:p>
          <a:p>
            <a:pPr lvl="1">
              <a:buFont typeface="Arial" charset="0"/>
              <a:buChar char="•"/>
            </a:pPr>
            <a:endParaRPr lang="en-US" sz="2800" dirty="0" smtClean="0">
              <a:ln>
                <a:solidFill>
                  <a:sysClr val="windowText" lastClr="000000"/>
                </a:solidFill>
              </a:ln>
              <a:solidFill>
                <a:srgbClr val="002060"/>
              </a:solidFill>
            </a:endParaRPr>
          </a:p>
          <a:p>
            <a:r>
              <a:rPr lang="en-US" sz="6000" dirty="0" smtClean="0">
                <a:ln>
                  <a:solidFill>
                    <a:sysClr val="windowText" lastClr="000000"/>
                  </a:solidFill>
                </a:ln>
                <a:solidFill>
                  <a:srgbClr val="C00000"/>
                </a:solidFill>
              </a:rPr>
              <a:t>  </a:t>
            </a:r>
            <a:r>
              <a:rPr lang="en-US" sz="6000" dirty="0" smtClean="0">
                <a:ln>
                  <a:solidFill>
                    <a:sysClr val="windowText" lastClr="000000"/>
                  </a:solidFill>
                </a:ln>
                <a:solidFill>
                  <a:srgbClr val="C00000"/>
                </a:solidFill>
                <a:latin typeface="Arial Black" pitchFamily="34" charset="0"/>
              </a:rPr>
              <a:t>E</a:t>
            </a:r>
            <a:r>
              <a:rPr lang="en-US" sz="6000" dirty="0" smtClean="0">
                <a:ln>
                  <a:solidFill>
                    <a:sysClr val="windowText" lastClr="000000"/>
                  </a:solidFill>
                </a:ln>
                <a:solidFill>
                  <a:srgbClr val="C00000"/>
                </a:solidFill>
              </a:rPr>
              <a:t>. </a:t>
            </a:r>
            <a:r>
              <a:rPr lang="zh-CN" altLang="en-US" sz="6000" dirty="0" smtClean="0">
                <a:ln>
                  <a:solidFill>
                    <a:sysClr val="windowText" lastClr="000000"/>
                  </a:solidFill>
                </a:ln>
                <a:solidFill>
                  <a:srgbClr val="C00000"/>
                </a:solidFill>
              </a:rPr>
              <a:t>面部表情</a:t>
            </a:r>
            <a:endParaRPr lang="en-US" sz="6000" dirty="0" smtClean="0">
              <a:ln>
                <a:solidFill>
                  <a:sysClr val="windowText" lastClr="000000"/>
                </a:solidFill>
              </a:ln>
              <a:solidFill>
                <a:srgbClr val="C00000"/>
              </a:solidFill>
            </a:endParaRPr>
          </a:p>
          <a:p>
            <a:pPr lvl="1">
              <a:buFont typeface="Arial" charset="0"/>
              <a:buChar char="•"/>
            </a:pPr>
            <a:r>
              <a:rPr lang="en-US" sz="2800" dirty="0" smtClean="0">
                <a:ln>
                  <a:solidFill>
                    <a:sysClr val="windowText" lastClr="000000"/>
                  </a:solidFill>
                </a:ln>
                <a:solidFill>
                  <a:srgbClr val="002060"/>
                </a:solidFill>
              </a:rPr>
              <a:t>FACIAL EXPRESSIONS</a:t>
            </a:r>
          </a:p>
        </p:txBody>
      </p:sp>
      <p:pic>
        <p:nvPicPr>
          <p:cNvPr id="2055" name="Picture 7"/>
          <p:cNvPicPr>
            <a:picLocks noChangeAspect="1" noChangeArrowheads="1"/>
          </p:cNvPicPr>
          <p:nvPr/>
        </p:nvPicPr>
        <p:blipFill>
          <a:blip r:embed="rId2" cstate="print"/>
          <a:srcRect/>
          <a:stretch>
            <a:fillRect/>
          </a:stretch>
        </p:blipFill>
        <p:spPr bwMode="auto">
          <a:xfrm>
            <a:off x="6019800" y="0"/>
            <a:ext cx="3124200" cy="330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7" name="Picture 9" descr="https://s-media-cache-ak0.pinimg.com/236x/04/fb/b5/04fbb53998bfd06a9ac7c0a0ee5b2a4c.jpg"/>
          <p:cNvPicPr>
            <a:picLocks noChangeAspect="1" noChangeArrowheads="1"/>
          </p:cNvPicPr>
          <p:nvPr/>
        </p:nvPicPr>
        <p:blipFill>
          <a:blip r:embed="rId3" cstate="print"/>
          <a:srcRect/>
          <a:stretch>
            <a:fillRect/>
          </a:stretch>
        </p:blipFill>
        <p:spPr bwMode="auto">
          <a:xfrm>
            <a:off x="6019800" y="2476177"/>
            <a:ext cx="3124200" cy="4381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6000" dirty="0" smtClean="0">
                <a:ln>
                  <a:solidFill>
                    <a:sysClr val="windowText" lastClr="000000"/>
                  </a:solidFill>
                </a:ln>
                <a:solidFill>
                  <a:srgbClr val="C00000"/>
                </a:solidFill>
                <a:latin typeface="Arial Black" pitchFamily="34" charset="0"/>
              </a:rPr>
              <a:t>F</a:t>
            </a:r>
            <a:r>
              <a:rPr lang="en-US" sz="6000" dirty="0" smtClean="0">
                <a:ln>
                  <a:solidFill>
                    <a:sysClr val="windowText" lastClr="000000"/>
                  </a:solidFill>
                </a:ln>
                <a:solidFill>
                  <a:srgbClr val="C00000"/>
                </a:solidFill>
              </a:rPr>
              <a:t>. </a:t>
            </a:r>
            <a:r>
              <a:rPr lang="zh-CN" altLang="en-US" sz="6000" dirty="0" smtClean="0">
                <a:ln>
                  <a:solidFill>
                    <a:sysClr val="windowText" lastClr="000000"/>
                  </a:solidFill>
                </a:ln>
                <a:solidFill>
                  <a:srgbClr val="C00000"/>
                </a:solidFill>
              </a:rPr>
              <a:t>着装得体</a:t>
            </a:r>
            <a:r>
              <a:rPr lang="en-US" altLang="zh-CN" sz="6000" dirty="0" smtClean="0">
                <a:ln>
                  <a:solidFill>
                    <a:sysClr val="windowText" lastClr="000000"/>
                  </a:solidFill>
                </a:ln>
                <a:solidFill>
                  <a:srgbClr val="C00000"/>
                </a:solidFill>
              </a:rPr>
              <a:t>	</a:t>
            </a:r>
            <a:r>
              <a:rPr lang="en-US" sz="2800" dirty="0" smtClean="0">
                <a:ln>
                  <a:solidFill>
                    <a:sysClr val="windowText" lastClr="000000"/>
                  </a:solidFill>
                </a:ln>
                <a:solidFill>
                  <a:srgbClr val="002060"/>
                </a:solidFill>
              </a:rPr>
              <a:t>(DRESS APPROPRIATELY) </a:t>
            </a:r>
          </a:p>
        </p:txBody>
      </p:sp>
      <p:pic>
        <p:nvPicPr>
          <p:cNvPr id="2050" name="Picture 2" descr="http://static.seattletimes.com/wp-content/uploads/2015/05/e1be514e-071d-11e5-ab1c-b4dc8bbb33f4-1020x1354.jpg"/>
          <p:cNvPicPr>
            <a:picLocks noChangeAspect="1" noChangeArrowheads="1"/>
          </p:cNvPicPr>
          <p:nvPr/>
        </p:nvPicPr>
        <p:blipFill>
          <a:blip r:embed="rId2" cstate="print"/>
          <a:srcRect/>
          <a:stretch>
            <a:fillRect/>
          </a:stretch>
        </p:blipFill>
        <p:spPr bwMode="auto">
          <a:xfrm>
            <a:off x="4744210" y="991197"/>
            <a:ext cx="4247390" cy="5638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http://wp.production.patheos.com/blogs/christianpiatt/files/2012/02/mark-driscoll.jpg"/>
          <p:cNvPicPr>
            <a:picLocks noChangeAspect="1" noChangeArrowheads="1"/>
          </p:cNvPicPr>
          <p:nvPr/>
        </p:nvPicPr>
        <p:blipFill>
          <a:blip r:embed="rId3" cstate="print"/>
          <a:srcRect/>
          <a:stretch>
            <a:fillRect/>
          </a:stretch>
        </p:blipFill>
        <p:spPr bwMode="auto">
          <a:xfrm flipH="1">
            <a:off x="174390" y="990600"/>
            <a:ext cx="3493963"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http://thewartburgwatch.com/tww2/wp-content/uploads/2014/10/mark_driscoll9mickey.jpg"/>
          <p:cNvPicPr>
            <a:picLocks noChangeAspect="1" noChangeArrowheads="1"/>
          </p:cNvPicPr>
          <p:nvPr/>
        </p:nvPicPr>
        <p:blipFill>
          <a:blip r:embed="rId4" cstate="print"/>
          <a:srcRect/>
          <a:stretch>
            <a:fillRect/>
          </a:stretch>
        </p:blipFill>
        <p:spPr bwMode="auto">
          <a:xfrm>
            <a:off x="2743200" y="3276600"/>
            <a:ext cx="3286270" cy="337185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ris.bmp"/>
          <p:cNvPicPr>
            <a:picLocks noChangeAspect="1"/>
          </p:cNvPicPr>
          <p:nvPr/>
        </p:nvPicPr>
        <p:blipFill>
          <a:blip r:embed="rId2" cstate="print"/>
          <a:stretch>
            <a:fillRect/>
          </a:stretch>
        </p:blipFill>
        <p:spPr>
          <a:xfrm>
            <a:off x="2590800" y="0"/>
            <a:ext cx="3981449" cy="68580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descr="New Picture (1).png"/>
          <p:cNvPicPr>
            <a:picLocks noChangeAspect="1"/>
          </p:cNvPicPr>
          <p:nvPr/>
        </p:nvPicPr>
        <p:blipFill>
          <a:blip r:embed="rId3" cstate="print"/>
          <a:stretch>
            <a:fillRect/>
          </a:stretch>
        </p:blipFill>
        <p:spPr>
          <a:xfrm>
            <a:off x="-381000" y="0"/>
            <a:ext cx="3200400" cy="712012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descr="New Picture.png"/>
          <p:cNvPicPr>
            <a:picLocks noChangeAspect="1"/>
          </p:cNvPicPr>
          <p:nvPr/>
        </p:nvPicPr>
        <p:blipFill>
          <a:blip r:embed="rId4" cstate="print"/>
          <a:stretch>
            <a:fillRect/>
          </a:stretch>
        </p:blipFill>
        <p:spPr>
          <a:xfrm>
            <a:off x="6273306" y="0"/>
            <a:ext cx="3023094" cy="68580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457200"/>
            <a:ext cx="9144000" cy="6858000"/>
          </a:xfrm>
          <a:prstGeom prst="rect">
            <a:avLst/>
          </a:prstGeom>
        </p:spPr>
      </p:pic>
      <p:sp>
        <p:nvSpPr>
          <p:cNvPr id="2" name="Title 1"/>
          <p:cNvSpPr>
            <a:spLocks noGrp="1"/>
          </p:cNvSpPr>
          <p:nvPr>
            <p:ph type="ctrTitle"/>
          </p:nvPr>
        </p:nvSpPr>
        <p:spPr>
          <a:xfrm>
            <a:off x="0" y="0"/>
            <a:ext cx="9144000" cy="8382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ADDITIONAL RESOURCES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4" name="Title 1"/>
          <p:cNvSpPr txBox="1">
            <a:spLocks/>
          </p:cNvSpPr>
          <p:nvPr/>
        </p:nvSpPr>
        <p:spPr>
          <a:xfrm>
            <a:off x="0" y="5334000"/>
            <a:ext cx="9144000" cy="15240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附加资源</a:t>
            </a:r>
            <a:r>
              <a:rPr 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endParaRPr kumimoji="0" lang="en-US" sz="9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47923"/>
            <a:ext cx="9144000" cy="6586418"/>
          </a:xfrm>
          <a:prstGeom prst="rect">
            <a:avLst/>
          </a:prstGeom>
        </p:spPr>
        <p:txBody>
          <a:bodyPr wrap="square">
            <a:spAutoFit/>
          </a:bodyPr>
          <a:lstStyle/>
          <a:p>
            <a:pPr lvl="1" indent="-457200"/>
            <a:r>
              <a:rPr lang="en-US" sz="8000" b="1" dirty="0" smtClean="0">
                <a:ln>
                  <a:solidFill>
                    <a:sysClr val="windowText" lastClr="000000"/>
                  </a:solidFill>
                </a:ln>
                <a:solidFill>
                  <a:srgbClr val="C00000"/>
                </a:solidFill>
                <a:latin typeface="Arial Narrow" pitchFamily="34" charset="0"/>
              </a:rPr>
              <a:t>2. </a:t>
            </a:r>
            <a:r>
              <a:rPr lang="zh-CN" altLang="en-US" sz="8000" b="1" dirty="0" smtClean="0">
                <a:ln>
                  <a:solidFill>
                    <a:sysClr val="windowText" lastClr="000000"/>
                  </a:solidFill>
                </a:ln>
                <a:solidFill>
                  <a:srgbClr val="C00000"/>
                </a:solidFill>
                <a:latin typeface="Arial Narrow" pitchFamily="34" charset="0"/>
              </a:rPr>
              <a:t>太多</a:t>
            </a:r>
            <a:r>
              <a:rPr lang="zh-CN" altLang="en-US" sz="8000" b="1" u="sng" dirty="0" smtClean="0">
                <a:ln>
                  <a:solidFill>
                    <a:sysClr val="windowText" lastClr="000000"/>
                  </a:solidFill>
                </a:ln>
                <a:latin typeface="Arial Narrow" pitchFamily="34" charset="0"/>
              </a:rPr>
              <a:t>好</a:t>
            </a:r>
            <a:r>
              <a:rPr lang="zh-CN" altLang="en-US" sz="8000" b="1" dirty="0" smtClean="0">
                <a:ln>
                  <a:solidFill>
                    <a:sysClr val="windowText" lastClr="000000"/>
                  </a:solidFill>
                </a:ln>
                <a:solidFill>
                  <a:srgbClr val="C00000"/>
                </a:solidFill>
                <a:latin typeface="Arial Narrow" pitchFamily="34" charset="0"/>
              </a:rPr>
              <a:t>东西就会      </a:t>
            </a:r>
            <a:endParaRPr lang="en-US" altLang="zh-CN" sz="8000" b="1" dirty="0" smtClean="0">
              <a:ln>
                <a:solidFill>
                  <a:sysClr val="windowText" lastClr="000000"/>
                </a:solidFill>
              </a:ln>
              <a:solidFill>
                <a:srgbClr val="C00000"/>
              </a:solidFill>
              <a:latin typeface="Arial Narrow" pitchFamily="34" charset="0"/>
            </a:endParaRPr>
          </a:p>
          <a:p>
            <a:pPr lvl="1" indent="-457200"/>
            <a:r>
              <a:rPr lang="en-US" altLang="zh-CN" sz="8000" b="1" dirty="0" smtClean="0">
                <a:ln>
                  <a:solidFill>
                    <a:sysClr val="windowText" lastClr="000000"/>
                  </a:solidFill>
                </a:ln>
                <a:solidFill>
                  <a:srgbClr val="C00000"/>
                </a:solidFill>
                <a:latin typeface="Arial Narrow" pitchFamily="34" charset="0"/>
              </a:rPr>
              <a:t>     </a:t>
            </a:r>
            <a:r>
              <a:rPr lang="zh-CN" altLang="en-US" sz="8000" b="1" dirty="0" smtClean="0">
                <a:ln>
                  <a:solidFill>
                    <a:sysClr val="windowText" lastClr="000000"/>
                  </a:solidFill>
                </a:ln>
                <a:solidFill>
                  <a:srgbClr val="C00000"/>
                </a:solidFill>
                <a:latin typeface="Arial Narrow" pitchFamily="34" charset="0"/>
              </a:rPr>
              <a:t>变成</a:t>
            </a:r>
            <a:r>
              <a:rPr lang="zh-CN" altLang="en-US" sz="8000" b="1" u="sng" dirty="0" smtClean="0">
                <a:ln>
                  <a:solidFill>
                    <a:sysClr val="windowText" lastClr="000000"/>
                  </a:solidFill>
                </a:ln>
                <a:latin typeface="Arial Narrow" pitchFamily="34" charset="0"/>
              </a:rPr>
              <a:t>坏</a:t>
            </a:r>
            <a:r>
              <a:rPr lang="zh-CN" altLang="en-US" sz="8000" b="1" dirty="0" smtClean="0">
                <a:ln>
                  <a:solidFill>
                    <a:sysClr val="windowText" lastClr="000000"/>
                  </a:solidFill>
                </a:ln>
                <a:solidFill>
                  <a:srgbClr val="C00000"/>
                </a:solidFill>
                <a:latin typeface="Arial Narrow" pitchFamily="34" charset="0"/>
              </a:rPr>
              <a:t>东西</a:t>
            </a:r>
            <a:r>
              <a:rPr lang="zh-CN" altLang="en-US" sz="3400" b="1" dirty="0" smtClean="0">
                <a:ln>
                  <a:solidFill>
                    <a:sysClr val="windowText" lastClr="000000"/>
                  </a:solidFill>
                </a:ln>
                <a:solidFill>
                  <a:srgbClr val="C00000"/>
                </a:solidFill>
                <a:latin typeface="Arial Narrow" pitchFamily="34" charset="0"/>
              </a:rPr>
              <a:t>。</a:t>
            </a:r>
            <a:r>
              <a:rPr lang="en-US" sz="3400" b="1" dirty="0" smtClean="0">
                <a:ln>
                  <a:solidFill>
                    <a:sysClr val="windowText" lastClr="000000"/>
                  </a:solidFill>
                </a:ln>
                <a:solidFill>
                  <a:srgbClr val="C00000"/>
                </a:solidFill>
                <a:latin typeface="Arial Narrow" pitchFamily="34" charset="0"/>
              </a:rPr>
              <a:t> </a:t>
            </a: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1" indent="-457200"/>
            <a:endParaRPr lang="en-US" sz="3400" b="1" dirty="0" smtClean="0">
              <a:ln>
                <a:solidFill>
                  <a:sysClr val="windowText" lastClr="000000"/>
                </a:solidFill>
              </a:ln>
              <a:solidFill>
                <a:srgbClr val="C00000"/>
              </a:solidFill>
              <a:latin typeface="Arial Narrow" pitchFamily="34" charset="0"/>
            </a:endParaRPr>
          </a:p>
          <a:p>
            <a:pPr lvl="2">
              <a:buFont typeface="Arial" charset="0"/>
              <a:buChar char="•"/>
            </a:pPr>
            <a:r>
              <a:rPr lang="en-US" sz="2400" i="1" dirty="0" smtClean="0">
                <a:latin typeface="Arial Narrow" pitchFamily="34" charset="0"/>
              </a:rPr>
              <a:t>Too much of a </a:t>
            </a:r>
            <a:r>
              <a:rPr lang="en-US" sz="2400" i="1" u="sng" dirty="0" smtClean="0">
                <a:latin typeface="Arial Narrow" pitchFamily="34" charset="0"/>
              </a:rPr>
              <a:t>GOOD</a:t>
            </a:r>
            <a:r>
              <a:rPr lang="en-US" sz="2400" i="1" dirty="0" smtClean="0">
                <a:latin typeface="Arial Narrow" pitchFamily="34" charset="0"/>
              </a:rPr>
              <a:t> thing is a </a:t>
            </a:r>
            <a:r>
              <a:rPr lang="en-US" sz="2400" i="1" u="sng" dirty="0" smtClean="0">
                <a:latin typeface="Arial Narrow" pitchFamily="34" charset="0"/>
              </a:rPr>
              <a:t>BAD</a:t>
            </a:r>
            <a:r>
              <a:rPr lang="en-US" sz="2400" i="1" dirty="0" smtClean="0">
                <a:latin typeface="Arial Narrow" pitchFamily="34" charset="0"/>
              </a:rPr>
              <a:t> thing. </a:t>
            </a:r>
          </a:p>
        </p:txBody>
      </p:sp>
      <p:sp>
        <p:nvSpPr>
          <p:cNvPr id="9" name="Rectangle 8"/>
          <p:cNvSpPr/>
          <p:nvPr/>
        </p:nvSpPr>
        <p:spPr>
          <a:xfrm>
            <a:off x="0" y="2895600"/>
            <a:ext cx="9144000" cy="27432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638" name="Picture 6" descr="http://www.chinadaily.com.cn/china/images/attachement/jpg/site1/20090806/0022190fd3300be491c31d.jpg"/>
          <p:cNvPicPr>
            <a:picLocks noChangeAspect="1" noChangeArrowheads="1"/>
          </p:cNvPicPr>
          <p:nvPr/>
        </p:nvPicPr>
        <p:blipFill>
          <a:blip r:embed="rId3" cstate="print"/>
          <a:srcRect/>
          <a:stretch>
            <a:fillRect/>
          </a:stretch>
        </p:blipFill>
        <p:spPr bwMode="auto">
          <a:xfrm>
            <a:off x="2133600" y="2743200"/>
            <a:ext cx="4895850" cy="31986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 name="Rectangle 11"/>
          <p:cNvSpPr/>
          <p:nvPr/>
        </p:nvSpPr>
        <p:spPr>
          <a:xfrm>
            <a:off x="0" y="3962400"/>
            <a:ext cx="9144000" cy="2286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52400"/>
            <a:ext cx="9144000" cy="6617196"/>
          </a:xfrm>
          <a:prstGeom prst="rect">
            <a:avLst/>
          </a:prstGeom>
        </p:spPr>
        <p:txBody>
          <a:bodyPr wrap="square">
            <a:spAutoFit/>
          </a:bodyPr>
          <a:lstStyle/>
          <a:p>
            <a:pPr lvl="1" indent="-457200"/>
            <a:r>
              <a:rPr lang="en-US" sz="8000" b="1" spc="-150" dirty="0" smtClean="0">
                <a:ln>
                  <a:solidFill>
                    <a:sysClr val="windowText" lastClr="000000"/>
                  </a:solidFill>
                </a:ln>
                <a:solidFill>
                  <a:srgbClr val="C00000"/>
                </a:solidFill>
                <a:latin typeface="Arial Narrow" pitchFamily="34" charset="0"/>
              </a:rPr>
              <a:t>3. </a:t>
            </a:r>
            <a:r>
              <a:rPr lang="zh-CN" altLang="en-US" sz="8000" b="1" spc="-150" dirty="0" smtClean="0">
                <a:ln>
                  <a:solidFill>
                    <a:sysClr val="windowText" lastClr="000000"/>
                  </a:solidFill>
                </a:ln>
                <a:solidFill>
                  <a:srgbClr val="C00000"/>
                </a:solidFill>
                <a:latin typeface="Arial Narrow" pitchFamily="34" charset="0"/>
              </a:rPr>
              <a:t>一切</a:t>
            </a:r>
            <a:r>
              <a:rPr lang="zh-CN" altLang="en-US" sz="8000" b="1" u="sng" spc="-150" dirty="0" smtClean="0">
                <a:ln>
                  <a:solidFill>
                    <a:sysClr val="windowText" lastClr="000000"/>
                  </a:solidFill>
                </a:ln>
                <a:latin typeface="Arial Narrow" pitchFamily="34" charset="0"/>
              </a:rPr>
              <a:t>有生命的</a:t>
            </a:r>
            <a:r>
              <a:rPr lang="zh-CN" altLang="en-US" sz="8000" b="1" spc="-150" dirty="0" smtClean="0">
                <a:ln>
                  <a:solidFill>
                    <a:sysClr val="windowText" lastClr="000000"/>
                  </a:solidFill>
                </a:ln>
                <a:solidFill>
                  <a:srgbClr val="C00000"/>
                </a:solidFill>
                <a:latin typeface="Arial Narrow" pitchFamily="34" charset="0"/>
              </a:rPr>
              <a:t>东西  </a:t>
            </a:r>
            <a:endParaRPr lang="en-US" altLang="zh-CN" sz="8000" b="1" spc="-150" dirty="0" smtClean="0">
              <a:ln>
                <a:solidFill>
                  <a:sysClr val="windowText" lastClr="000000"/>
                </a:solidFill>
              </a:ln>
              <a:solidFill>
                <a:srgbClr val="C00000"/>
              </a:solidFill>
              <a:latin typeface="Arial Narrow" pitchFamily="34" charset="0"/>
            </a:endParaRPr>
          </a:p>
          <a:p>
            <a:pPr lvl="1" indent="-457200"/>
            <a:r>
              <a:rPr lang="en-US" altLang="zh-CN" sz="8000" b="1" spc="-150" dirty="0" smtClean="0">
                <a:ln>
                  <a:solidFill>
                    <a:sysClr val="windowText" lastClr="000000"/>
                  </a:solidFill>
                </a:ln>
                <a:solidFill>
                  <a:srgbClr val="C00000"/>
                </a:solidFill>
                <a:latin typeface="Arial Narrow" pitchFamily="34" charset="0"/>
              </a:rPr>
              <a:t>    </a:t>
            </a:r>
            <a:r>
              <a:rPr lang="zh-CN" altLang="en-US" sz="8000" b="1" spc="-150" dirty="0" smtClean="0">
                <a:ln>
                  <a:solidFill>
                    <a:sysClr val="windowText" lastClr="000000"/>
                  </a:solidFill>
                </a:ln>
                <a:solidFill>
                  <a:srgbClr val="C00000"/>
                </a:solidFill>
                <a:latin typeface="Arial Narrow" pitchFamily="34" charset="0"/>
              </a:rPr>
              <a:t>都会成长</a:t>
            </a:r>
            <a:r>
              <a:rPr lang="en-US" altLang="zh-CN" sz="8000" b="1" spc="-150" dirty="0" smtClean="0">
                <a:ln>
                  <a:solidFill>
                    <a:sysClr val="windowText" lastClr="000000"/>
                  </a:solidFill>
                </a:ln>
                <a:solidFill>
                  <a:srgbClr val="C00000"/>
                </a:solidFill>
                <a:latin typeface="Arial Narrow" pitchFamily="34" charset="0"/>
              </a:rPr>
              <a:t>,</a:t>
            </a:r>
            <a:r>
              <a:rPr lang="zh-CN" altLang="en-US" sz="8000" b="1" spc="-150" dirty="0" smtClean="0">
                <a:ln>
                  <a:solidFill>
                    <a:sysClr val="windowText" lastClr="000000"/>
                  </a:solidFill>
                </a:ln>
                <a:solidFill>
                  <a:srgbClr val="C00000"/>
                </a:solidFill>
                <a:latin typeface="Arial Narrow" pitchFamily="34" charset="0"/>
              </a:rPr>
              <a:t>除非有</a:t>
            </a:r>
            <a:endParaRPr lang="en-US" altLang="zh-CN" sz="8000" b="1" spc="-150" dirty="0" smtClean="0">
              <a:ln>
                <a:solidFill>
                  <a:sysClr val="windowText" lastClr="000000"/>
                </a:solidFill>
              </a:ln>
              <a:solidFill>
                <a:srgbClr val="C00000"/>
              </a:solidFill>
              <a:latin typeface="Arial Narrow" pitchFamily="34" charset="0"/>
            </a:endParaRPr>
          </a:p>
          <a:p>
            <a:pPr lvl="1" indent="-457200"/>
            <a:r>
              <a:rPr lang="zh-CN" altLang="en-US" sz="8000" b="1" spc="-150" dirty="0" smtClean="0">
                <a:ln>
                  <a:solidFill>
                    <a:sysClr val="windowText" lastClr="000000"/>
                  </a:solidFill>
                </a:ln>
                <a:solidFill>
                  <a:srgbClr val="C00000"/>
                </a:solidFill>
                <a:latin typeface="Arial Narrow" pitchFamily="34" charset="0"/>
              </a:rPr>
              <a:t>    东西在</a:t>
            </a:r>
            <a:r>
              <a:rPr lang="zh-CN" altLang="en-US" sz="8000" b="1" u="sng" spc="-150" dirty="0" smtClean="0">
                <a:ln>
                  <a:solidFill>
                    <a:sysClr val="windowText" lastClr="000000"/>
                  </a:solidFill>
                </a:ln>
                <a:latin typeface="Arial Narrow" pitchFamily="34" charset="0"/>
              </a:rPr>
              <a:t>扼杀</a:t>
            </a:r>
            <a:r>
              <a:rPr lang="zh-CN" altLang="en-US" sz="8000" b="1" spc="-150" dirty="0" smtClean="0">
                <a:ln>
                  <a:solidFill>
                    <a:sysClr val="windowText" lastClr="000000"/>
                  </a:solidFill>
                </a:ln>
                <a:solidFill>
                  <a:srgbClr val="C00000"/>
                </a:solidFill>
                <a:latin typeface="Arial Narrow" pitchFamily="34" charset="0"/>
              </a:rPr>
              <a:t>它们。</a:t>
            </a:r>
            <a:endParaRPr lang="en-US" altLang="zh-CN" sz="8000" b="1" spc="-150" dirty="0" smtClean="0">
              <a:ln>
                <a:solidFill>
                  <a:sysClr val="windowText" lastClr="000000"/>
                </a:solidFill>
              </a:ln>
              <a:solidFill>
                <a:srgbClr val="C00000"/>
              </a:solidFill>
              <a:latin typeface="Arial Narrow" pitchFamily="34" charset="0"/>
            </a:endParaRPr>
          </a:p>
          <a:p>
            <a:pPr lvl="1" indent="-457200"/>
            <a:endParaRPr lang="en-US" sz="8000" b="1" spc="-150" dirty="0" smtClean="0">
              <a:ln>
                <a:solidFill>
                  <a:sysClr val="windowText" lastClr="000000"/>
                </a:solidFill>
              </a:ln>
              <a:solidFill>
                <a:srgbClr val="C00000"/>
              </a:solidFill>
              <a:latin typeface="Arial Narrow" pitchFamily="34" charset="0"/>
            </a:endParaRPr>
          </a:p>
          <a:p>
            <a:pPr lvl="1" indent="-457200"/>
            <a:r>
              <a:rPr lang="en-US" sz="8000" b="1" spc="-150" dirty="0" smtClean="0">
                <a:ln>
                  <a:solidFill>
                    <a:sysClr val="windowText" lastClr="000000"/>
                  </a:solidFill>
                </a:ln>
                <a:solidFill>
                  <a:srgbClr val="C00000"/>
                </a:solidFill>
                <a:latin typeface="Arial Narrow" pitchFamily="34" charset="0"/>
              </a:rPr>
              <a:t> </a:t>
            </a:r>
          </a:p>
          <a:p>
            <a:pPr lvl="2">
              <a:buFont typeface="Arial" charset="0"/>
              <a:buChar char="•"/>
            </a:pPr>
            <a:r>
              <a:rPr lang="en-US" sz="2400" i="1" dirty="0" smtClean="0">
                <a:latin typeface="Arial Narrow" pitchFamily="34" charset="0"/>
              </a:rPr>
              <a:t>All </a:t>
            </a:r>
            <a:r>
              <a:rPr lang="en-US" sz="2400" i="1" u="sng" dirty="0" smtClean="0">
                <a:latin typeface="Arial Narrow" pitchFamily="34" charset="0"/>
              </a:rPr>
              <a:t>LIVING</a:t>
            </a:r>
            <a:r>
              <a:rPr lang="en-US" sz="2400" i="1" dirty="0" smtClean="0">
                <a:latin typeface="Arial Narrow" pitchFamily="34" charset="0"/>
              </a:rPr>
              <a:t> things grow unless something is </a:t>
            </a:r>
            <a:r>
              <a:rPr lang="en-US" sz="2400" i="1" u="sng" dirty="0" smtClean="0">
                <a:latin typeface="Arial Narrow" pitchFamily="34" charset="0"/>
              </a:rPr>
              <a:t>KILLING</a:t>
            </a:r>
            <a:r>
              <a:rPr lang="en-US" sz="2400" i="1" dirty="0" smtClean="0">
                <a:latin typeface="Arial Narrow" pitchFamily="34" charset="0"/>
              </a:rPr>
              <a:t> them.   </a:t>
            </a:r>
          </a:p>
        </p:txBody>
      </p:sp>
      <p:pic>
        <p:nvPicPr>
          <p:cNvPr id="10" name="Picture 9" descr="u=577637973,382958098&amp;fm=21&amp;gp=0.jpg"/>
          <p:cNvPicPr>
            <a:picLocks noChangeAspect="1"/>
          </p:cNvPicPr>
          <p:nvPr/>
        </p:nvPicPr>
        <p:blipFill>
          <a:blip r:embed="rId3" cstate="print"/>
          <a:stretch>
            <a:fillRect/>
          </a:stretch>
        </p:blipFill>
        <p:spPr>
          <a:xfrm>
            <a:off x="2017906" y="4181383"/>
            <a:ext cx="2782694" cy="1838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577637973,382958098&amp;fm=21&amp;gp=0.jpg"/>
          <p:cNvPicPr>
            <a:picLocks noChangeAspect="1"/>
          </p:cNvPicPr>
          <p:nvPr/>
        </p:nvPicPr>
        <p:blipFill>
          <a:blip r:embed="rId3" cstate="print"/>
          <a:stretch>
            <a:fillRect/>
          </a:stretch>
        </p:blipFill>
        <p:spPr>
          <a:xfrm flipH="1">
            <a:off x="4761106" y="4181383"/>
            <a:ext cx="2782694" cy="1838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3352800"/>
            <a:ext cx="9144000" cy="18288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52400"/>
            <a:ext cx="9144000" cy="6617196"/>
          </a:xfrm>
          <a:prstGeom prst="rect">
            <a:avLst/>
          </a:prstGeom>
        </p:spPr>
        <p:txBody>
          <a:bodyPr wrap="square">
            <a:spAutoFit/>
          </a:bodyPr>
          <a:lstStyle/>
          <a:p>
            <a:pPr lvl="1" indent="-457200"/>
            <a:r>
              <a:rPr lang="en-US" sz="8000" b="1" dirty="0" smtClean="0">
                <a:ln>
                  <a:solidFill>
                    <a:sysClr val="windowText" lastClr="000000"/>
                  </a:solidFill>
                </a:ln>
                <a:solidFill>
                  <a:srgbClr val="C00000"/>
                </a:solidFill>
                <a:latin typeface="Arial Narrow" pitchFamily="34" charset="0"/>
              </a:rPr>
              <a:t>4. </a:t>
            </a:r>
            <a:r>
              <a:rPr lang="zh-CN" altLang="en-US" sz="8000" b="1" dirty="0" smtClean="0">
                <a:ln>
                  <a:solidFill>
                    <a:sysClr val="windowText" lastClr="000000"/>
                  </a:solidFill>
                </a:ln>
                <a:solidFill>
                  <a:srgbClr val="C00000"/>
                </a:solidFill>
                <a:latin typeface="Arial Narrow" pitchFamily="34" charset="0"/>
              </a:rPr>
              <a:t>光有</a:t>
            </a:r>
            <a:r>
              <a:rPr lang="zh-CN" altLang="en-US" sz="8000" b="1" u="sng" dirty="0" smtClean="0">
                <a:ln>
                  <a:solidFill>
                    <a:sysClr val="windowText" lastClr="000000"/>
                  </a:solidFill>
                </a:ln>
                <a:latin typeface="Arial Narrow" pitchFamily="34" charset="0"/>
              </a:rPr>
              <a:t>信息</a:t>
            </a:r>
            <a:r>
              <a:rPr lang="zh-CN" altLang="en-US" sz="8000" b="1" dirty="0" smtClean="0">
                <a:ln>
                  <a:solidFill>
                    <a:sysClr val="windowText" lastClr="000000"/>
                  </a:solidFill>
                </a:ln>
                <a:solidFill>
                  <a:srgbClr val="C00000"/>
                </a:solidFill>
                <a:latin typeface="Arial Narrow" pitchFamily="34" charset="0"/>
              </a:rPr>
              <a:t>而无</a:t>
            </a:r>
            <a:endParaRPr lang="en-US" altLang="zh-CN" sz="8000" b="1" dirty="0" smtClean="0">
              <a:ln>
                <a:solidFill>
                  <a:sysClr val="windowText" lastClr="000000"/>
                </a:solidFill>
              </a:ln>
              <a:solidFill>
                <a:srgbClr val="C00000"/>
              </a:solidFill>
              <a:latin typeface="Arial Narrow" pitchFamily="34" charset="0"/>
            </a:endParaRPr>
          </a:p>
          <a:p>
            <a:pPr lvl="1" indent="-457200"/>
            <a:r>
              <a:rPr lang="zh-CN" altLang="en-US" sz="8000" b="1" dirty="0" smtClean="0">
                <a:ln>
                  <a:solidFill>
                    <a:sysClr val="windowText" lastClr="000000"/>
                  </a:solidFill>
                </a:ln>
                <a:solidFill>
                  <a:srgbClr val="C00000"/>
                </a:solidFill>
                <a:latin typeface="Arial Narrow" pitchFamily="34" charset="0"/>
              </a:rPr>
              <a:t> </a:t>
            </a:r>
            <a:r>
              <a:rPr lang="zh-CN" altLang="en-US" sz="8000" b="1" u="sng" dirty="0" smtClean="0">
                <a:ln>
                  <a:solidFill>
                    <a:sysClr val="windowText" lastClr="000000"/>
                  </a:solidFill>
                </a:ln>
                <a:latin typeface="Arial Narrow" pitchFamily="34" charset="0"/>
              </a:rPr>
              <a:t>应用</a:t>
            </a:r>
            <a:r>
              <a:rPr lang="zh-CN" altLang="en-US" sz="8000" b="1" dirty="0" smtClean="0">
                <a:ln>
                  <a:solidFill>
                    <a:sysClr val="windowText" lastClr="000000"/>
                  </a:solidFill>
                </a:ln>
                <a:solidFill>
                  <a:srgbClr val="C00000"/>
                </a:solidFill>
                <a:latin typeface="Arial Narrow" pitchFamily="34" charset="0"/>
              </a:rPr>
              <a:t>会起到反作用。</a:t>
            </a:r>
            <a:endParaRPr lang="en-US" altLang="zh-CN"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2">
              <a:buFont typeface="Arial" charset="0"/>
              <a:buChar char="•"/>
            </a:pPr>
            <a:r>
              <a:rPr lang="en-US" sz="2400" i="1" u="sng" dirty="0" smtClean="0">
                <a:latin typeface="Arial Narrow" pitchFamily="34" charset="0"/>
              </a:rPr>
              <a:t>INFORMATION</a:t>
            </a:r>
            <a:r>
              <a:rPr lang="en-US" sz="2400" i="1" dirty="0" smtClean="0">
                <a:latin typeface="Arial Narrow" pitchFamily="34" charset="0"/>
              </a:rPr>
              <a:t> without </a:t>
            </a:r>
            <a:r>
              <a:rPr lang="en-US" sz="2400" i="1" u="sng" dirty="0" smtClean="0">
                <a:latin typeface="Arial Narrow" pitchFamily="34" charset="0"/>
              </a:rPr>
              <a:t>APPLICATION</a:t>
            </a:r>
            <a:r>
              <a:rPr lang="en-US" sz="2400" i="1" dirty="0" smtClean="0">
                <a:latin typeface="Arial Narrow" pitchFamily="34" charset="0"/>
              </a:rPr>
              <a:t> is counter-productive.  </a:t>
            </a:r>
          </a:p>
        </p:txBody>
      </p:sp>
      <p:pic>
        <p:nvPicPr>
          <p:cNvPr id="4" name="Picture 2" descr="http://www.harvestarthur.org/blog/wp-content/uploads/2008/07/dl-moody.jpg"/>
          <p:cNvPicPr>
            <a:picLocks noChangeAspect="1" noChangeArrowheads="1"/>
          </p:cNvPicPr>
          <p:nvPr/>
        </p:nvPicPr>
        <p:blipFill>
          <a:blip r:embed="rId3" cstate="print"/>
          <a:srcRect/>
          <a:stretch>
            <a:fillRect/>
          </a:stretch>
        </p:blipFill>
        <p:spPr bwMode="auto">
          <a:xfrm>
            <a:off x="685800" y="3048000"/>
            <a:ext cx="2362200" cy="27069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505200" y="3048000"/>
            <a:ext cx="4953000" cy="243143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4000" b="1" dirty="0" smtClean="0"/>
              <a:t>“神将祂的话赐下来不是要给我们</a:t>
            </a:r>
            <a:r>
              <a:rPr lang="zh-CN" altLang="en-US" sz="4000" b="1" u="sng" dirty="0" smtClean="0"/>
              <a:t>信息</a:t>
            </a:r>
            <a:r>
              <a:rPr lang="zh-CN" altLang="en-US" sz="4000" b="1" dirty="0" smtClean="0"/>
              <a:t>，而是要我们</a:t>
            </a:r>
            <a:r>
              <a:rPr lang="zh-CN" altLang="en-US" sz="4000" b="1" u="sng" dirty="0" smtClean="0"/>
              <a:t>改变</a:t>
            </a:r>
            <a:r>
              <a:rPr lang="zh-CN" altLang="en-US" sz="4000" b="1" dirty="0" smtClean="0"/>
              <a:t>。”</a:t>
            </a:r>
            <a:endParaRPr lang="en-US" altLang="zh-CN" sz="4000" b="1" dirty="0" smtClean="0"/>
          </a:p>
          <a:p>
            <a:r>
              <a:rPr lang="en-US" altLang="zh-CN" sz="3200" b="1" dirty="0" smtClean="0"/>
              <a:t>——</a:t>
            </a:r>
            <a:r>
              <a:rPr lang="zh-CN" altLang="en-US" sz="3200" b="1" dirty="0" smtClean="0"/>
              <a:t>穆迪</a:t>
            </a:r>
            <a:endParaRPr lang="en-US" sz="3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228600"/>
            <a:ext cx="9144000" cy="6858000"/>
          </a:xfrm>
          <a:prstGeom prst="rect">
            <a:avLst/>
          </a:prstGeom>
        </p:spPr>
      </p:pic>
      <p:sp>
        <p:nvSpPr>
          <p:cNvPr id="2" name="Title 1"/>
          <p:cNvSpPr>
            <a:spLocks noGrp="1"/>
          </p:cNvSpPr>
          <p:nvPr>
            <p:ph type="ctrTitle"/>
          </p:nvPr>
        </p:nvSpPr>
        <p:spPr>
          <a:xfrm>
            <a:off x="0" y="0"/>
            <a:ext cx="9144000" cy="838200"/>
          </a:xfrm>
        </p:spPr>
        <p:style>
          <a:lnRef idx="1">
            <a:schemeClr val="dk1"/>
          </a:lnRef>
          <a:fillRef idx="3">
            <a:schemeClr val="dk1"/>
          </a:fillRef>
          <a:effectRef idx="2">
            <a:schemeClr val="dk1"/>
          </a:effectRef>
          <a:fontRef idx="minor">
            <a:schemeClr val="lt1"/>
          </a:fontRef>
        </p:style>
        <p:txBody>
          <a:bodyPr>
            <a:noAutofit/>
          </a:bodyPr>
          <a:lstStyle/>
          <a:p>
            <a:r>
              <a:rPr lang="en-US" sz="4800" dirty="0" smtClean="0">
                <a:latin typeface="Arial Black" pitchFamily="34" charset="0"/>
              </a:rPr>
              <a:t>HOMILETICS SEMINARS</a:t>
            </a:r>
            <a:endParaRPr lang="en-US" sz="4800" dirty="0">
              <a:latin typeface="Arial Black" pitchFamily="34" charset="0"/>
            </a:endParaRPr>
          </a:p>
        </p:txBody>
      </p:sp>
      <p:sp>
        <p:nvSpPr>
          <p:cNvPr id="4" name="Title 1"/>
          <p:cNvSpPr txBox="1">
            <a:spLocks/>
          </p:cNvSpPr>
          <p:nvPr/>
        </p:nvSpPr>
        <p:spPr>
          <a:xfrm>
            <a:off x="0" y="5334000"/>
            <a:ext cx="9144000" cy="1524000"/>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algn="ctr"/>
            <a:r>
              <a:rPr lang="zh-CN" altLang="en-US" sz="8000" b="1" dirty="0" smtClean="0">
                <a:ln>
                  <a:solidFill>
                    <a:sysClr val="windowText" lastClr="000000"/>
                  </a:solidFill>
                </a:ln>
                <a:solidFill>
                  <a:srgbClr val="FFFF00"/>
                </a:solidFill>
              </a:rPr>
              <a:t>高级讲道训练班</a:t>
            </a:r>
            <a:endParaRPr lang="en-US" sz="8000" b="1" dirty="0">
              <a:ln>
                <a:solidFill>
                  <a:sysClr val="windowText" lastClr="000000"/>
                </a:solidFill>
              </a:ln>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3962400"/>
            <a:ext cx="9144000" cy="2057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6955750"/>
          </a:xfrm>
          <a:prstGeom prst="rect">
            <a:avLst/>
          </a:prstGeom>
        </p:spPr>
        <p:txBody>
          <a:bodyPr wrap="square">
            <a:spAutoFit/>
          </a:bodyPr>
          <a:lstStyle/>
          <a:p>
            <a:pPr lvl="1" indent="-457200"/>
            <a:r>
              <a:rPr lang="en-US" sz="8000" b="1" dirty="0" smtClean="0">
                <a:ln>
                  <a:solidFill>
                    <a:sysClr val="windowText" lastClr="000000"/>
                  </a:solidFill>
                </a:ln>
                <a:solidFill>
                  <a:srgbClr val="C00000"/>
                </a:solidFill>
                <a:latin typeface="Arial Narrow" pitchFamily="34" charset="0"/>
              </a:rPr>
              <a:t>5. </a:t>
            </a:r>
            <a:r>
              <a:rPr lang="zh-CN" altLang="en-US" sz="8000" b="1" dirty="0" smtClean="0">
                <a:ln>
                  <a:solidFill>
                    <a:sysClr val="windowText" lastClr="000000"/>
                  </a:solidFill>
                </a:ln>
                <a:solidFill>
                  <a:srgbClr val="C00000"/>
                </a:solidFill>
                <a:latin typeface="Arial Narrow" pitchFamily="34" charset="0"/>
              </a:rPr>
              <a:t>我们必须学会识别</a:t>
            </a:r>
            <a:r>
              <a:rPr lang="en-US" altLang="zh-CN" sz="8000" b="1" dirty="0" smtClean="0">
                <a:ln>
                  <a:solidFill>
                    <a:sysClr val="windowText" lastClr="000000"/>
                  </a:solidFill>
                </a:ln>
                <a:solidFill>
                  <a:srgbClr val="C00000"/>
                </a:solidFill>
                <a:latin typeface="Arial Narrow" pitchFamily="34" charset="0"/>
              </a:rPr>
              <a:t>	</a:t>
            </a:r>
            <a:r>
              <a:rPr lang="zh-CN" altLang="en-US" sz="8000" b="1" dirty="0" smtClean="0">
                <a:ln>
                  <a:solidFill>
                    <a:sysClr val="windowText" lastClr="000000"/>
                  </a:solidFill>
                </a:ln>
                <a:solidFill>
                  <a:srgbClr val="C00000"/>
                </a:solidFill>
                <a:latin typeface="Arial Narrow" pitchFamily="34" charset="0"/>
              </a:rPr>
              <a:t>谁是</a:t>
            </a:r>
            <a:r>
              <a:rPr lang="zh-CN" altLang="en-US" sz="8000" b="1" u="sng" dirty="0" smtClean="0">
                <a:ln>
                  <a:solidFill>
                    <a:sysClr val="windowText" lastClr="000000"/>
                  </a:solidFill>
                </a:ln>
                <a:latin typeface="Arial Narrow" pitchFamily="34" charset="0"/>
              </a:rPr>
              <a:t>豺狼</a:t>
            </a:r>
            <a:r>
              <a:rPr lang="en-US" altLang="zh-CN" sz="8000" b="1" dirty="0" smtClean="0">
                <a:ln>
                  <a:solidFill>
                    <a:sysClr val="windowText" lastClr="000000"/>
                  </a:solidFill>
                </a:ln>
                <a:solidFill>
                  <a:srgbClr val="C00000"/>
                </a:solidFill>
                <a:latin typeface="Arial Narrow" pitchFamily="34" charset="0"/>
              </a:rPr>
              <a:t>,</a:t>
            </a:r>
            <a:r>
              <a:rPr lang="zh-CN" altLang="en-US" sz="8000" b="1" dirty="0" smtClean="0">
                <a:ln>
                  <a:solidFill>
                    <a:sysClr val="windowText" lastClr="000000"/>
                  </a:solidFill>
                </a:ln>
                <a:solidFill>
                  <a:srgbClr val="C00000"/>
                </a:solidFill>
                <a:latin typeface="Arial Narrow" pitchFamily="34" charset="0"/>
              </a:rPr>
              <a:t>谁是</a:t>
            </a:r>
            <a:endParaRPr lang="en-US" altLang="zh-CN" sz="8000" b="1" dirty="0" smtClean="0">
              <a:ln>
                <a:solidFill>
                  <a:sysClr val="windowText" lastClr="000000"/>
                </a:solidFill>
              </a:ln>
              <a:solidFill>
                <a:srgbClr val="C00000"/>
              </a:solidFill>
              <a:latin typeface="Arial Narrow" pitchFamily="34" charset="0"/>
            </a:endParaRPr>
          </a:p>
          <a:p>
            <a:pPr lvl="1" indent="-457200"/>
            <a:r>
              <a:rPr lang="en-US" altLang="zh-CN" sz="8000" b="1" dirty="0" smtClean="0">
                <a:ln>
                  <a:solidFill>
                    <a:sysClr val="windowText" lastClr="000000"/>
                  </a:solidFill>
                </a:ln>
                <a:solidFill>
                  <a:srgbClr val="C00000"/>
                </a:solidFill>
                <a:latin typeface="Arial Narrow" pitchFamily="34" charset="0"/>
              </a:rPr>
              <a:t>		</a:t>
            </a:r>
            <a:r>
              <a:rPr lang="zh-CN" altLang="en-US" sz="8000" b="1" u="sng" dirty="0" smtClean="0">
                <a:ln>
                  <a:solidFill>
                    <a:sysClr val="windowText" lastClr="000000"/>
                  </a:solidFill>
                </a:ln>
                <a:latin typeface="Arial Narrow" pitchFamily="34" charset="0"/>
              </a:rPr>
              <a:t>不同颜色的羊儿</a:t>
            </a:r>
            <a:r>
              <a:rPr lang="zh-CN" altLang="en-US" sz="8000" b="1" dirty="0" smtClean="0">
                <a:ln>
                  <a:solidFill>
                    <a:sysClr val="windowText" lastClr="000000"/>
                  </a:solidFill>
                </a:ln>
                <a:solidFill>
                  <a:srgbClr val="C00000"/>
                </a:solidFill>
                <a:latin typeface="Arial Narrow" pitchFamily="34" charset="0"/>
              </a:rPr>
              <a:t>。</a:t>
            </a:r>
            <a:endParaRPr lang="en-US" altLang="zh-CN"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1" indent="-457200"/>
            <a:r>
              <a:rPr lang="en-US" sz="8000" b="1" dirty="0" smtClean="0">
                <a:ln>
                  <a:solidFill>
                    <a:sysClr val="windowText" lastClr="000000"/>
                  </a:solidFill>
                </a:ln>
                <a:solidFill>
                  <a:srgbClr val="C00000"/>
                </a:solidFill>
                <a:latin typeface="Arial Narrow" pitchFamily="34" charset="0"/>
              </a:rPr>
              <a:t> </a:t>
            </a:r>
          </a:p>
          <a:p>
            <a:pPr lvl="2"/>
            <a:endParaRPr lang="en-US" sz="2300" i="1" dirty="0" smtClean="0">
              <a:latin typeface="Arial Narrow" pitchFamily="34" charset="0"/>
            </a:endParaRPr>
          </a:p>
          <a:p>
            <a:pPr lvl="2">
              <a:buFont typeface="Arial" charset="0"/>
              <a:buChar char="•"/>
            </a:pPr>
            <a:r>
              <a:rPr lang="en-US" sz="2300" i="1" dirty="0" smtClean="0">
                <a:latin typeface="Arial Narrow" pitchFamily="34" charset="0"/>
              </a:rPr>
              <a:t>We must learn to distinguish </a:t>
            </a:r>
            <a:r>
              <a:rPr lang="en-US" sz="2300" i="1" u="sng" dirty="0" smtClean="0">
                <a:latin typeface="Arial Narrow" pitchFamily="34" charset="0"/>
              </a:rPr>
              <a:t>WOLVES</a:t>
            </a:r>
            <a:r>
              <a:rPr lang="en-US" sz="2300" i="1" dirty="0" smtClean="0">
                <a:latin typeface="Arial Narrow" pitchFamily="34" charset="0"/>
              </a:rPr>
              <a:t> from </a:t>
            </a:r>
            <a:r>
              <a:rPr lang="en-US" sz="2300" i="1" u="sng" dirty="0" smtClean="0">
                <a:latin typeface="Arial Narrow" pitchFamily="34" charset="0"/>
              </a:rPr>
              <a:t>DIFFERENT COLOR SHEEP</a:t>
            </a:r>
            <a:r>
              <a:rPr lang="en-US" sz="2300" i="1" dirty="0" smtClean="0">
                <a:latin typeface="Arial Narrow" pitchFamily="34" charset="0"/>
              </a:rPr>
              <a:t>  </a:t>
            </a:r>
          </a:p>
        </p:txBody>
      </p:sp>
      <p:pic>
        <p:nvPicPr>
          <p:cNvPr id="4" name="Picture 2" descr="The wolves in sheeps’ clothing often disguise their greed and sociopathic motives in the garb of charitable enterprises, help for the underdog, or religious outreach. "/>
          <p:cNvPicPr>
            <a:picLocks noChangeAspect="1" noChangeArrowheads="1"/>
          </p:cNvPicPr>
          <p:nvPr/>
        </p:nvPicPr>
        <p:blipFill>
          <a:blip r:embed="rId4" cstate="print"/>
          <a:srcRect/>
          <a:stretch>
            <a:fillRect/>
          </a:stretch>
        </p:blipFill>
        <p:spPr bwMode="auto">
          <a:xfrm>
            <a:off x="1828800" y="3810000"/>
            <a:ext cx="2060619" cy="2438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94562" name="Picture 2" descr="http://i.ebayimg.com/00/s/NDM2WDYzMA==/z/PZIAAOSwPYZU9b7g/%24_1.JPG?set_id=880000500F"/>
          <p:cNvPicPr>
            <a:picLocks noChangeAspect="1" noChangeArrowheads="1"/>
          </p:cNvPicPr>
          <p:nvPr/>
        </p:nvPicPr>
        <p:blipFill>
          <a:blip r:embed="rId5" cstate="print"/>
          <a:srcRect/>
          <a:stretch>
            <a:fillRect/>
          </a:stretch>
        </p:blipFill>
        <p:spPr bwMode="auto">
          <a:xfrm>
            <a:off x="4191000" y="3810000"/>
            <a:ext cx="3581400" cy="24711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1"/>
            <a:ext cx="9144000" cy="6617196"/>
          </a:xfrm>
          <a:prstGeom prst="rect">
            <a:avLst/>
          </a:prstGeom>
        </p:spPr>
        <p:txBody>
          <a:bodyPr wrap="square">
            <a:spAutoFit/>
          </a:bodyPr>
          <a:lstStyle/>
          <a:p>
            <a:pPr lvl="1" indent="-457200"/>
            <a:r>
              <a:rPr lang="en-US" sz="8000" b="1" dirty="0" smtClean="0">
                <a:ln>
                  <a:solidFill>
                    <a:sysClr val="windowText" lastClr="000000"/>
                  </a:solidFill>
                </a:ln>
                <a:solidFill>
                  <a:srgbClr val="C00000"/>
                </a:solidFill>
                <a:latin typeface="Arial Narrow" pitchFamily="34" charset="0"/>
              </a:rPr>
              <a:t>6. </a:t>
            </a:r>
            <a:r>
              <a:rPr lang="zh-CN" altLang="en-US" sz="8000" b="1" dirty="0" smtClean="0">
                <a:ln>
                  <a:solidFill>
                    <a:sysClr val="windowText" lastClr="000000"/>
                  </a:solidFill>
                </a:ln>
                <a:solidFill>
                  <a:srgbClr val="C00000"/>
                </a:solidFill>
                <a:latin typeface="Arial Narrow" pitchFamily="34" charset="0"/>
              </a:rPr>
              <a:t>若</a:t>
            </a:r>
            <a:r>
              <a:rPr lang="zh-CN" altLang="en-US" sz="8000" b="1" u="sng" dirty="0" smtClean="0">
                <a:ln>
                  <a:solidFill>
                    <a:sysClr val="windowText" lastClr="000000"/>
                  </a:solidFill>
                </a:ln>
                <a:latin typeface="Arial Narrow" pitchFamily="34" charset="0"/>
              </a:rPr>
              <a:t>爱</a:t>
            </a:r>
            <a:r>
              <a:rPr lang="zh-CN" altLang="en-US" sz="8000" b="1" dirty="0" smtClean="0">
                <a:ln>
                  <a:solidFill>
                    <a:sysClr val="windowText" lastClr="000000"/>
                  </a:solidFill>
                </a:ln>
                <a:solidFill>
                  <a:srgbClr val="C00000"/>
                </a:solidFill>
                <a:latin typeface="Arial Narrow" pitchFamily="34" charset="0"/>
              </a:rPr>
              <a:t>缺席，</a:t>
            </a:r>
            <a:endParaRPr lang="en-US" altLang="zh-CN" sz="8000" b="1" dirty="0" smtClean="0">
              <a:ln>
                <a:solidFill>
                  <a:sysClr val="windowText" lastClr="000000"/>
                </a:solidFill>
              </a:ln>
              <a:solidFill>
                <a:srgbClr val="C00000"/>
              </a:solidFill>
              <a:latin typeface="Arial Narrow" pitchFamily="34" charset="0"/>
            </a:endParaRPr>
          </a:p>
          <a:p>
            <a:pPr lvl="1" indent="-457200"/>
            <a:r>
              <a:rPr lang="en-US" altLang="zh-CN" sz="8000" b="1" dirty="0" smtClean="0">
                <a:ln>
                  <a:solidFill>
                    <a:sysClr val="windowText" lastClr="000000"/>
                  </a:solidFill>
                </a:ln>
                <a:solidFill>
                  <a:srgbClr val="C00000"/>
                </a:solidFill>
                <a:latin typeface="Arial Narrow" pitchFamily="34" charset="0"/>
              </a:rPr>
              <a:t>		</a:t>
            </a:r>
            <a:r>
              <a:rPr lang="zh-CN" altLang="en-US" sz="8000" b="1" u="sng" dirty="0" smtClean="0">
                <a:ln>
                  <a:solidFill>
                    <a:sysClr val="windowText" lastClr="000000"/>
                  </a:solidFill>
                </a:ln>
                <a:latin typeface="Arial Narrow" pitchFamily="34" charset="0"/>
              </a:rPr>
              <a:t>耶稣</a:t>
            </a:r>
            <a:r>
              <a:rPr lang="zh-CN" altLang="en-US" sz="8000" b="1" dirty="0" smtClean="0">
                <a:ln>
                  <a:solidFill>
                    <a:sysClr val="windowText" lastClr="000000"/>
                  </a:solidFill>
                </a:ln>
                <a:solidFill>
                  <a:srgbClr val="C00000"/>
                </a:solidFill>
                <a:latin typeface="Arial Narrow" pitchFamily="34" charset="0"/>
              </a:rPr>
              <a:t>也就缺席。</a:t>
            </a:r>
            <a:endParaRPr lang="en-US" altLang="zh-CN"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1" indent="-457200"/>
            <a:endParaRPr lang="en-US" sz="8000" b="1" dirty="0" smtClean="0">
              <a:ln>
                <a:solidFill>
                  <a:sysClr val="windowText" lastClr="000000"/>
                </a:solidFill>
              </a:ln>
              <a:solidFill>
                <a:srgbClr val="C00000"/>
              </a:solidFill>
              <a:latin typeface="Arial Narrow" pitchFamily="34" charset="0"/>
            </a:endParaRPr>
          </a:p>
          <a:p>
            <a:pPr lvl="1" indent="-457200"/>
            <a:r>
              <a:rPr lang="en-US" sz="8000" b="1" dirty="0" smtClean="0">
                <a:ln>
                  <a:solidFill>
                    <a:sysClr val="windowText" lastClr="000000"/>
                  </a:solidFill>
                </a:ln>
                <a:solidFill>
                  <a:srgbClr val="C00000"/>
                </a:solidFill>
                <a:latin typeface="Arial Narrow" pitchFamily="34" charset="0"/>
              </a:rPr>
              <a:t> </a:t>
            </a:r>
          </a:p>
          <a:p>
            <a:pPr lvl="2">
              <a:buFont typeface="Arial" charset="0"/>
              <a:buChar char="•"/>
            </a:pPr>
            <a:r>
              <a:rPr lang="en-US" sz="2400" dirty="0" smtClean="0"/>
              <a:t>If </a:t>
            </a:r>
            <a:r>
              <a:rPr lang="en-US" sz="2400" u="sng" dirty="0" smtClean="0"/>
              <a:t>LOVE</a:t>
            </a:r>
            <a:r>
              <a:rPr lang="en-US" sz="2400" dirty="0" smtClean="0"/>
              <a:t> is absent, so is </a:t>
            </a:r>
            <a:r>
              <a:rPr lang="en-US" sz="2400" u="sng" dirty="0" smtClean="0"/>
              <a:t>JESUS</a:t>
            </a:r>
            <a:r>
              <a:rPr lang="en-US" sz="2400" dirty="0" smtClean="0"/>
              <a:t>. </a:t>
            </a:r>
            <a:r>
              <a:rPr lang="en-US" sz="2400" i="1" dirty="0" smtClean="0">
                <a:latin typeface="Arial Narrow" pitchFamily="34" charset="0"/>
              </a:rPr>
              <a:t> </a:t>
            </a:r>
          </a:p>
        </p:txBody>
      </p:sp>
      <p:sp>
        <p:nvSpPr>
          <p:cNvPr id="4" name="Heart 3"/>
          <p:cNvSpPr/>
          <p:nvPr/>
        </p:nvSpPr>
        <p:spPr>
          <a:xfrm>
            <a:off x="1447800" y="3048000"/>
            <a:ext cx="2743200" cy="2362200"/>
          </a:xfrm>
          <a:prstGeom prst="hear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 name="Rectangle 4"/>
          <p:cNvSpPr/>
          <p:nvPr/>
        </p:nvSpPr>
        <p:spPr>
          <a:xfrm>
            <a:off x="6172200" y="2819400"/>
            <a:ext cx="304800" cy="2667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rot="5400000">
            <a:off x="6172200" y="2362200"/>
            <a:ext cx="304800" cy="1981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quot;No&quot; Symbol 7"/>
          <p:cNvSpPr/>
          <p:nvPr/>
        </p:nvSpPr>
        <p:spPr>
          <a:xfrm>
            <a:off x="1066800" y="2590800"/>
            <a:ext cx="3505200" cy="3048000"/>
          </a:xfrm>
          <a:prstGeom prst="noSmoking">
            <a:avLst>
              <a:gd name="adj" fmla="val 653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quot;No&quot; Symbol 8"/>
          <p:cNvSpPr/>
          <p:nvPr/>
        </p:nvSpPr>
        <p:spPr>
          <a:xfrm>
            <a:off x="4572000" y="2590800"/>
            <a:ext cx="3505200" cy="3048000"/>
          </a:xfrm>
          <a:prstGeom prst="noSmoking">
            <a:avLst>
              <a:gd name="adj" fmla="val 653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228600"/>
            <a:ext cx="9144000" cy="6858000"/>
          </a:xfrm>
          <a:prstGeom prst="rect">
            <a:avLst/>
          </a:prstGeom>
        </p:spPr>
      </p:pic>
      <p:sp>
        <p:nvSpPr>
          <p:cNvPr id="2" name="Title 1"/>
          <p:cNvSpPr>
            <a:spLocks noGrp="1"/>
          </p:cNvSpPr>
          <p:nvPr>
            <p:ph type="ctrTitle"/>
          </p:nvPr>
        </p:nvSpPr>
        <p:spPr>
          <a:xfrm>
            <a:off x="0" y="0"/>
            <a:ext cx="9144000" cy="838200"/>
          </a:xfrm>
          <a:solidFill>
            <a:srgbClr val="C000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WHY</a:t>
            </a:r>
            <a:r>
              <a:rPr lang="en-US" sz="4000" dirty="0" smtClean="0">
                <a:latin typeface="Arial Black" pitchFamily="34" charset="0"/>
              </a:rPr>
              <a:t> SHOULD WE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b="1" dirty="0" smtClean="0">
                <a:ln w="38100">
                  <a:solidFill>
                    <a:schemeClr val="bg1"/>
                  </a:solidFill>
                </a:ln>
                <a:latin typeface="Arial Black" pitchFamily="34" charset="0"/>
              </a:rPr>
              <a:t>为何要讲道？</a:t>
            </a:r>
            <a:r>
              <a:rPr lang="en-US" sz="8000" b="1" dirty="0" smtClean="0">
                <a:ln w="38100">
                  <a:solidFill>
                    <a:schemeClr val="bg1"/>
                  </a:solidFill>
                </a:ln>
                <a:latin typeface="Arial Black" pitchFamily="34" charset="0"/>
              </a:rPr>
              <a:t> </a:t>
            </a:r>
            <a:endParaRPr kumimoji="0" lang="en-US" sz="8000" b="1"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219200"/>
          </a:xfrm>
          <a:solidFill>
            <a:srgbClr val="C00000"/>
          </a:solidFill>
        </p:spPr>
        <p:style>
          <a:lnRef idx="0">
            <a:schemeClr val="accent2"/>
          </a:lnRef>
          <a:fillRef idx="3">
            <a:schemeClr val="accent2"/>
          </a:fillRef>
          <a:effectRef idx="3">
            <a:schemeClr val="accent2"/>
          </a:effectRef>
          <a:fontRef idx="minor">
            <a:schemeClr val="lt1"/>
          </a:fontRef>
        </p:style>
        <p:txBody>
          <a:bodyPr>
            <a:noAutofit/>
          </a:bodyPr>
          <a:lstStyle/>
          <a:p>
            <a:r>
              <a:rPr lang="en-US" sz="7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 </a:t>
            </a:r>
            <a:r>
              <a:rPr lang="zh-CN" altLang="en-US" sz="7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为何要讲道？</a:t>
            </a:r>
            <a:r>
              <a:rPr lang="en-US" sz="7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endParaRPr lang="en-US" sz="7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6" name="Title 1"/>
          <p:cNvSpPr txBox="1">
            <a:spLocks/>
          </p:cNvSpPr>
          <p:nvPr/>
        </p:nvSpPr>
        <p:spPr>
          <a:xfrm>
            <a:off x="0" y="6019800"/>
            <a:ext cx="9144000" cy="8382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1. </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WHY</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 SHOULD WE PREACH?</a:t>
            </a:r>
          </a:p>
        </p:txBody>
      </p:sp>
      <p:sp>
        <p:nvSpPr>
          <p:cNvPr id="7" name="Rectangle 6"/>
          <p:cNvSpPr/>
          <p:nvPr/>
        </p:nvSpPr>
        <p:spPr>
          <a:xfrm>
            <a:off x="0" y="1219200"/>
            <a:ext cx="91440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6600" dirty="0" smtClean="0">
                <a:ln>
                  <a:solidFill>
                    <a:sysClr val="windowText" lastClr="000000"/>
                  </a:solidFill>
                </a:ln>
                <a:solidFill>
                  <a:srgbClr val="FF0000"/>
                </a:solidFill>
              </a:rPr>
              <a:t>A. </a:t>
            </a:r>
            <a:r>
              <a:rPr lang="zh-CN" altLang="en-US" sz="6000" dirty="0" smtClean="0">
                <a:ln>
                  <a:solidFill>
                    <a:sysClr val="windowText" lastClr="000000"/>
                  </a:solidFill>
                </a:ln>
                <a:solidFill>
                  <a:srgbClr val="FF0000"/>
                </a:solidFill>
              </a:rPr>
              <a:t>圣经的</a:t>
            </a:r>
            <a:r>
              <a:rPr lang="zh-CN" altLang="en-US" sz="6000" u="sng" dirty="0" smtClean="0">
                <a:ln>
                  <a:solidFill>
                    <a:sysClr val="windowText" lastClr="000000"/>
                  </a:solidFill>
                </a:ln>
                <a:solidFill>
                  <a:srgbClr val="FF0000"/>
                </a:solidFill>
              </a:rPr>
              <a:t>命令</a:t>
            </a:r>
            <a:r>
              <a:rPr lang="en-US" sz="6600" u="sng" dirty="0" smtClean="0">
                <a:ln>
                  <a:solidFill>
                    <a:sysClr val="windowText" lastClr="000000"/>
                  </a:solidFill>
                </a:ln>
                <a:solidFill>
                  <a:srgbClr val="FF0000"/>
                </a:solidFill>
              </a:rPr>
              <a:t> </a:t>
            </a:r>
            <a:r>
              <a:rPr lang="zh-CN" altLang="en-US" sz="6600" dirty="0" smtClean="0">
                <a:ln>
                  <a:solidFill>
                    <a:sysClr val="windowText" lastClr="000000"/>
                  </a:solidFill>
                </a:ln>
                <a:solidFill>
                  <a:srgbClr val="FF0000"/>
                </a:solidFill>
              </a:rPr>
              <a:t>。</a:t>
            </a:r>
            <a:endParaRPr lang="en-US" sz="6600"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A. Biblical </a:t>
            </a:r>
            <a:r>
              <a:rPr lang="en-US" sz="3200" u="sng" dirty="0" smtClean="0">
                <a:ln>
                  <a:solidFill>
                    <a:sysClr val="windowText" lastClr="000000"/>
                  </a:solidFill>
                </a:ln>
                <a:solidFill>
                  <a:srgbClr val="002060"/>
                </a:solidFill>
              </a:rPr>
              <a:t>Mandate</a:t>
            </a:r>
          </a:p>
          <a:p>
            <a:pPr marL="1889125" lvl="1" indent="-288925">
              <a:buFont typeface="Arial" charset="0"/>
              <a:buChar char="•"/>
            </a:pPr>
            <a:r>
              <a:rPr lang="en-US" sz="4000" dirty="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提前</a:t>
            </a:r>
            <a:r>
              <a:rPr lang="en-US" altLang="zh-CN" sz="4000" dirty="0" smtClean="0">
                <a:ln>
                  <a:solidFill>
                    <a:sysClr val="windowText" lastClr="000000"/>
                  </a:solidFill>
                </a:ln>
                <a:solidFill>
                  <a:srgbClr val="FF0000"/>
                </a:solidFill>
              </a:rPr>
              <a:t>4:2</a:t>
            </a:r>
            <a:r>
              <a:rPr lang="en-US" sz="4000" dirty="0" smtClean="0">
                <a:ln>
                  <a:solidFill>
                    <a:sysClr val="windowText" lastClr="000000"/>
                  </a:solidFill>
                </a:ln>
                <a:solidFill>
                  <a:srgbClr val="FF0000"/>
                </a:solidFill>
              </a:rPr>
              <a:t> 		</a:t>
            </a:r>
            <a:r>
              <a:rPr lang="en-US" sz="4000" dirty="0" smtClean="0">
                <a:ln>
                  <a:solidFill>
                    <a:sysClr val="windowText" lastClr="000000"/>
                  </a:solidFill>
                </a:ln>
                <a:solidFill>
                  <a:srgbClr val="002060"/>
                </a:solidFill>
              </a:rPr>
              <a:t>(2 Tim. 4:2)</a:t>
            </a:r>
          </a:p>
          <a:p>
            <a:pPr marL="1889125" lvl="1" indent="-288925">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西 </a:t>
            </a:r>
            <a:r>
              <a:rPr lang="en-US" altLang="zh-CN" sz="4000" dirty="0" smtClean="0">
                <a:ln>
                  <a:solidFill>
                    <a:sysClr val="windowText" lastClr="000000"/>
                  </a:solidFill>
                </a:ln>
                <a:solidFill>
                  <a:srgbClr val="FF0000"/>
                </a:solidFill>
              </a:rPr>
              <a:t>1:28			</a:t>
            </a:r>
            <a:r>
              <a:rPr lang="en-US" sz="4000" dirty="0" smtClean="0">
                <a:ln>
                  <a:solidFill>
                    <a:sysClr val="windowText" lastClr="000000"/>
                  </a:solidFill>
                </a:ln>
                <a:solidFill>
                  <a:srgbClr val="002060"/>
                </a:solidFill>
              </a:rPr>
              <a:t>(Col. 1:28)</a:t>
            </a:r>
          </a:p>
          <a:p>
            <a:pPr marL="1889125" lvl="1" indent="-288925">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太 </a:t>
            </a:r>
            <a:r>
              <a:rPr lang="en-US" altLang="zh-CN" sz="4000" dirty="0" smtClean="0">
                <a:ln>
                  <a:solidFill>
                    <a:sysClr val="windowText" lastClr="000000"/>
                  </a:solidFill>
                </a:ln>
                <a:solidFill>
                  <a:srgbClr val="FF0000"/>
                </a:solidFill>
              </a:rPr>
              <a:t>28:19-20</a:t>
            </a:r>
            <a:r>
              <a:rPr lang="en-US" sz="4000" dirty="0" smtClean="0">
                <a:ln>
                  <a:solidFill>
                    <a:sysClr val="windowText" lastClr="000000"/>
                  </a:solidFill>
                </a:ln>
                <a:solidFill>
                  <a:srgbClr val="FF0000"/>
                </a:solidFill>
              </a:rPr>
              <a:t> 	</a:t>
            </a:r>
            <a:r>
              <a:rPr lang="en-US" sz="4000" dirty="0" smtClean="0">
                <a:ln>
                  <a:solidFill>
                    <a:sysClr val="windowText" lastClr="000000"/>
                  </a:solidFill>
                </a:ln>
                <a:solidFill>
                  <a:srgbClr val="002060"/>
                </a:solidFill>
              </a:rPr>
              <a:t>(Matt.28:19-20)</a:t>
            </a:r>
          </a:p>
          <a:p>
            <a:pPr marL="1889125" lvl="1" indent="-288925">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耶</a:t>
            </a:r>
            <a:r>
              <a:rPr lang="en-US" sz="4000" dirty="0" smtClean="0">
                <a:ln>
                  <a:solidFill>
                    <a:sysClr val="windowText" lastClr="000000"/>
                  </a:solidFill>
                </a:ln>
                <a:solidFill>
                  <a:srgbClr val="FF0000"/>
                </a:solidFill>
              </a:rPr>
              <a:t> 3:15			</a:t>
            </a:r>
            <a:r>
              <a:rPr lang="en-US" sz="4000" dirty="0" smtClean="0">
                <a:ln>
                  <a:solidFill>
                    <a:sysClr val="windowText" lastClr="000000"/>
                  </a:solidFill>
                </a:ln>
                <a:solidFill>
                  <a:srgbClr val="002060"/>
                </a:solidFill>
              </a:rPr>
              <a:t>(Jer. 3:15)</a:t>
            </a:r>
          </a:p>
          <a:p>
            <a:pPr marL="1889125" lvl="1" indent="-288925">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彼前</a:t>
            </a:r>
            <a:r>
              <a:rPr lang="en-US" altLang="zh-CN" sz="4000" dirty="0" smtClean="0">
                <a:ln>
                  <a:solidFill>
                    <a:sysClr val="windowText" lastClr="000000"/>
                  </a:solidFill>
                </a:ln>
                <a:solidFill>
                  <a:srgbClr val="FF0000"/>
                </a:solidFill>
              </a:rPr>
              <a:t>5:1-5		</a:t>
            </a:r>
            <a:r>
              <a:rPr lang="en-US" sz="4000" dirty="0" smtClean="0">
                <a:ln>
                  <a:solidFill>
                    <a:sysClr val="windowText" lastClr="000000"/>
                  </a:solidFill>
                </a:ln>
                <a:solidFill>
                  <a:srgbClr val="002060"/>
                </a:solidFill>
              </a:rPr>
              <a:t>(1 Pet. 5:1-5)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6600" dirty="0" smtClean="0">
                <a:ln>
                  <a:solidFill>
                    <a:sysClr val="windowText" lastClr="000000"/>
                  </a:solidFill>
                </a:ln>
                <a:solidFill>
                  <a:srgbClr val="FF0000"/>
                </a:solidFill>
              </a:rPr>
              <a:t>B. </a:t>
            </a:r>
            <a:r>
              <a:rPr lang="zh-CN" altLang="en-US" sz="6600" dirty="0" smtClean="0">
                <a:ln>
                  <a:solidFill>
                    <a:sysClr val="windowText" lastClr="000000"/>
                  </a:solidFill>
                </a:ln>
                <a:solidFill>
                  <a:srgbClr val="FF0000"/>
                </a:solidFill>
              </a:rPr>
              <a:t>信徒的</a:t>
            </a:r>
            <a:r>
              <a:rPr lang="zh-CN" altLang="en-US" sz="6600" u="sng" dirty="0" smtClean="0">
                <a:ln>
                  <a:solidFill>
                    <a:sysClr val="windowText" lastClr="000000"/>
                  </a:solidFill>
                </a:ln>
                <a:solidFill>
                  <a:srgbClr val="FF0000"/>
                </a:solidFill>
              </a:rPr>
              <a:t>需要</a:t>
            </a:r>
            <a:r>
              <a:rPr lang="zh-CN" altLang="en-US" sz="6600" dirty="0" smtClean="0">
                <a:ln>
                  <a:solidFill>
                    <a:sysClr val="windowText" lastClr="000000"/>
                  </a:solidFill>
                </a:ln>
                <a:solidFill>
                  <a:srgbClr val="FF0000"/>
                </a:solidFill>
              </a:rPr>
              <a:t>。</a:t>
            </a:r>
            <a:endParaRPr lang="en-US" sz="6600"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Believer’s </a:t>
            </a:r>
            <a:r>
              <a:rPr lang="en-US" sz="3200" u="sng" dirty="0" smtClean="0">
                <a:ln>
                  <a:solidFill>
                    <a:sysClr val="windowText" lastClr="000000"/>
                  </a:solidFill>
                </a:ln>
                <a:solidFill>
                  <a:srgbClr val="002060"/>
                </a:solidFill>
              </a:rPr>
              <a:t>Needs</a:t>
            </a:r>
          </a:p>
          <a:p>
            <a:pPr lvl="1"/>
            <a:endParaRPr lang="en-US" sz="3200" u="sng" dirty="0" smtClean="0">
              <a:ln>
                <a:solidFill>
                  <a:sysClr val="windowText" lastClr="000000"/>
                </a:solidFill>
              </a:ln>
              <a:solidFill>
                <a:srgbClr val="002060"/>
              </a:solidFill>
            </a:endParaRPr>
          </a:p>
          <a:p>
            <a:pPr>
              <a:buFont typeface="Arial" charset="0"/>
              <a:buChar char="•"/>
            </a:pPr>
            <a:r>
              <a:rPr lang="en-US" sz="6600" dirty="0" smtClean="0">
                <a:ln>
                  <a:solidFill>
                    <a:sysClr val="windowText" lastClr="000000"/>
                  </a:solidFill>
                </a:ln>
                <a:solidFill>
                  <a:srgbClr val="FF0000"/>
                </a:solidFill>
              </a:rPr>
              <a:t>C. </a:t>
            </a:r>
            <a:r>
              <a:rPr lang="zh-CN" altLang="en-US" sz="6600" dirty="0" smtClean="0">
                <a:ln>
                  <a:solidFill>
                    <a:sysClr val="windowText" lastClr="000000"/>
                  </a:solidFill>
                </a:ln>
                <a:solidFill>
                  <a:srgbClr val="FF0000"/>
                </a:solidFill>
              </a:rPr>
              <a:t>避免</a:t>
            </a:r>
            <a:r>
              <a:rPr lang="zh-CN" altLang="en-US" sz="6600" u="sng" dirty="0" smtClean="0">
                <a:ln>
                  <a:solidFill>
                    <a:sysClr val="windowText" lastClr="000000"/>
                  </a:solidFill>
                </a:ln>
                <a:solidFill>
                  <a:srgbClr val="FF0000"/>
                </a:solidFill>
              </a:rPr>
              <a:t>异端邪说</a:t>
            </a:r>
            <a:r>
              <a:rPr lang="zh-CN" altLang="en-US" sz="6600" dirty="0" smtClean="0">
                <a:ln>
                  <a:solidFill>
                    <a:sysClr val="windowText" lastClr="000000"/>
                  </a:solidFill>
                </a:ln>
                <a:solidFill>
                  <a:srgbClr val="FF0000"/>
                </a:solidFill>
              </a:rPr>
              <a:t>。</a:t>
            </a:r>
            <a:endParaRPr lang="en-US" sz="6600"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Avoid </a:t>
            </a:r>
            <a:r>
              <a:rPr lang="en-US" sz="3200" u="sng" dirty="0" smtClean="0">
                <a:ln>
                  <a:solidFill>
                    <a:sysClr val="windowText" lastClr="000000"/>
                  </a:solidFill>
                </a:ln>
                <a:solidFill>
                  <a:srgbClr val="002060"/>
                </a:solidFill>
              </a:rPr>
              <a:t>Heresy</a:t>
            </a:r>
          </a:p>
          <a:p>
            <a:pPr lvl="1"/>
            <a:endParaRPr lang="en-US" sz="3200" u="sng" dirty="0" smtClean="0">
              <a:ln>
                <a:solidFill>
                  <a:sysClr val="windowText" lastClr="000000"/>
                </a:solidFill>
              </a:ln>
              <a:solidFill>
                <a:srgbClr val="002060"/>
              </a:solidFill>
            </a:endParaRPr>
          </a:p>
          <a:p>
            <a:pPr>
              <a:buFont typeface="Arial" charset="0"/>
              <a:buChar char="•"/>
            </a:pPr>
            <a:r>
              <a:rPr lang="en-US" sz="6600" dirty="0" smtClean="0">
                <a:ln>
                  <a:solidFill>
                    <a:sysClr val="windowText" lastClr="000000"/>
                  </a:solidFill>
                </a:ln>
                <a:solidFill>
                  <a:srgbClr val="FF0000"/>
                </a:solidFill>
              </a:rPr>
              <a:t>D. </a:t>
            </a:r>
            <a:r>
              <a:rPr lang="zh-CN" altLang="en-US" sz="6600" dirty="0" smtClean="0">
                <a:ln>
                  <a:solidFill>
                    <a:sysClr val="windowText" lastClr="000000"/>
                  </a:solidFill>
                </a:ln>
                <a:solidFill>
                  <a:srgbClr val="FF0000"/>
                </a:solidFill>
              </a:rPr>
              <a:t>生产</a:t>
            </a:r>
            <a:r>
              <a:rPr lang="zh-CN" altLang="en-US" sz="6600" u="sng" dirty="0" smtClean="0">
                <a:ln>
                  <a:solidFill>
                    <a:sysClr val="windowText" lastClr="000000"/>
                  </a:solidFill>
                </a:ln>
                <a:solidFill>
                  <a:srgbClr val="FF0000"/>
                </a:solidFill>
              </a:rPr>
              <a:t>门徒</a:t>
            </a:r>
            <a:r>
              <a:rPr lang="zh-CN" altLang="en-US" sz="6600" dirty="0" smtClean="0">
                <a:ln>
                  <a:solidFill>
                    <a:sysClr val="windowText" lastClr="000000"/>
                  </a:solidFill>
                </a:ln>
                <a:solidFill>
                  <a:srgbClr val="FF0000"/>
                </a:solidFill>
              </a:rPr>
              <a:t>。</a:t>
            </a:r>
            <a:endParaRPr lang="en-US" sz="6600"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Make </a:t>
            </a:r>
            <a:r>
              <a:rPr lang="en-US" sz="3200" u="sng" dirty="0" smtClean="0">
                <a:ln>
                  <a:solidFill>
                    <a:sysClr val="windowText" lastClr="000000"/>
                  </a:solidFill>
                </a:ln>
                <a:solidFill>
                  <a:srgbClr val="002060"/>
                </a:solidFill>
              </a:rPr>
              <a:t>Disciples</a:t>
            </a:r>
          </a:p>
        </p:txBody>
      </p:sp>
      <p:sp>
        <p:nvSpPr>
          <p:cNvPr id="11" name="Title 1"/>
          <p:cNvSpPr txBox="1">
            <a:spLocks/>
          </p:cNvSpPr>
          <p:nvPr/>
        </p:nvSpPr>
        <p:spPr>
          <a:xfrm>
            <a:off x="0" y="6019800"/>
            <a:ext cx="9144000" cy="8382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1. </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WHY</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 SHOULD WE PREACH?</a:t>
            </a:r>
          </a:p>
        </p:txBody>
      </p:sp>
      <p:pic>
        <p:nvPicPr>
          <p:cNvPr id="4" name="Picture 3" descr="3725ChinesePoliceOfficer.jpg"/>
          <p:cNvPicPr>
            <a:picLocks noChangeAspect="1"/>
          </p:cNvPicPr>
          <p:nvPr/>
        </p:nvPicPr>
        <p:blipFill>
          <a:blip r:embed="rId2" cstate="print"/>
          <a:stretch>
            <a:fillRect/>
          </a:stretch>
        </p:blipFill>
        <p:spPr>
          <a:xfrm>
            <a:off x="6705600" y="3048000"/>
            <a:ext cx="1897380" cy="258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228600"/>
            <a:ext cx="9144000" cy="6858000"/>
          </a:xfrm>
          <a:prstGeom prst="rect">
            <a:avLst/>
          </a:prstGeom>
        </p:spPr>
      </p:pic>
      <p:sp>
        <p:nvSpPr>
          <p:cNvPr id="2" name="Title 1"/>
          <p:cNvSpPr>
            <a:spLocks noGrp="1"/>
          </p:cNvSpPr>
          <p:nvPr>
            <p:ph type="ctrTitle"/>
          </p:nvPr>
        </p:nvSpPr>
        <p:spPr>
          <a:xfrm>
            <a:off x="0" y="0"/>
            <a:ext cx="9144000" cy="838200"/>
          </a:xfrm>
          <a:solidFill>
            <a:srgbClr val="00206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WHO</a:t>
            </a:r>
            <a:r>
              <a:rPr lang="en-US" sz="4000" dirty="0" smtClean="0">
                <a:latin typeface="Arial Black" pitchFamily="34" charset="0"/>
              </a:rPr>
              <a:t> SHOULD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b="1" dirty="0" smtClean="0">
                <a:ln w="38100">
                  <a:solidFill>
                    <a:schemeClr val="bg1"/>
                  </a:solidFill>
                </a:ln>
                <a:latin typeface="Arial Black" pitchFamily="34" charset="0"/>
              </a:rPr>
              <a:t>谁应讲道？</a:t>
            </a:r>
            <a:r>
              <a:rPr lang="en-US" sz="8000" b="1" dirty="0" smtClean="0">
                <a:ln w="38100">
                  <a:solidFill>
                    <a:schemeClr val="bg1"/>
                  </a:solidFill>
                </a:ln>
                <a:latin typeface="Arial Black" pitchFamily="34" charset="0"/>
              </a:rPr>
              <a:t> </a:t>
            </a:r>
            <a:endParaRPr kumimoji="0" lang="en-US" sz="8000" b="1"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219200"/>
            <a:ext cx="91440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6600" dirty="0" smtClean="0">
                <a:ln>
                  <a:solidFill>
                    <a:sysClr val="windowText" lastClr="000000"/>
                  </a:solidFill>
                </a:ln>
                <a:solidFill>
                  <a:srgbClr val="FF0000"/>
                </a:solidFill>
              </a:rPr>
              <a:t>A. </a:t>
            </a:r>
            <a:r>
              <a:rPr lang="zh-CN" altLang="en-US" sz="6600" u="sng" dirty="0" smtClean="0">
                <a:ln>
                  <a:solidFill>
                    <a:sysClr val="windowText" lastClr="000000"/>
                  </a:solidFill>
                </a:ln>
                <a:solidFill>
                  <a:srgbClr val="FF0000"/>
                </a:solidFill>
              </a:rPr>
              <a:t>人人</a:t>
            </a:r>
            <a:r>
              <a:rPr lang="zh-CN" altLang="en-US" sz="6600" dirty="0" smtClean="0">
                <a:ln>
                  <a:solidFill>
                    <a:sysClr val="windowText" lastClr="000000"/>
                  </a:solidFill>
                </a:ln>
                <a:solidFill>
                  <a:srgbClr val="FF0000"/>
                </a:solidFill>
              </a:rPr>
              <a:t>都能向</a:t>
            </a:r>
            <a:r>
              <a:rPr lang="zh-CN" altLang="en-US" sz="6600" u="sng" dirty="0" smtClean="0">
                <a:ln>
                  <a:solidFill>
                    <a:sysClr val="windowText" lastClr="000000"/>
                  </a:solidFill>
                </a:ln>
                <a:solidFill>
                  <a:srgbClr val="FF0000"/>
                </a:solidFill>
              </a:rPr>
              <a:t>某人</a:t>
            </a:r>
            <a:r>
              <a:rPr lang="zh-CN" altLang="en-US" sz="6600" dirty="0" smtClean="0">
                <a:ln>
                  <a:solidFill>
                    <a:sysClr val="windowText" lastClr="000000"/>
                  </a:solidFill>
                </a:ln>
                <a:solidFill>
                  <a:srgbClr val="FF0000"/>
                </a:solidFill>
              </a:rPr>
              <a:t>讲道。</a:t>
            </a:r>
            <a:endParaRPr lang="en-US" sz="6600" dirty="0" smtClean="0">
              <a:ln>
                <a:solidFill>
                  <a:sysClr val="windowText" lastClr="000000"/>
                </a:solidFill>
              </a:ln>
              <a:solidFill>
                <a:srgbClr val="FF0000"/>
              </a:solidFill>
            </a:endParaRPr>
          </a:p>
          <a:p>
            <a:pPr lvl="1">
              <a:buFont typeface="Arial" charset="0"/>
              <a:buChar char="•"/>
            </a:pPr>
            <a:r>
              <a:rPr lang="en-US" sz="3200" u="sng" dirty="0" smtClean="0">
                <a:ln>
                  <a:solidFill>
                    <a:sysClr val="windowText" lastClr="000000"/>
                  </a:solidFill>
                </a:ln>
                <a:solidFill>
                  <a:srgbClr val="002060"/>
                </a:solidFill>
              </a:rPr>
              <a:t>Everyone</a:t>
            </a:r>
            <a:r>
              <a:rPr lang="en-US" sz="3200" dirty="0" smtClean="0">
                <a:ln>
                  <a:solidFill>
                    <a:sysClr val="windowText" lastClr="000000"/>
                  </a:solidFill>
                </a:ln>
                <a:solidFill>
                  <a:srgbClr val="002060"/>
                </a:solidFill>
              </a:rPr>
              <a:t> can preach to </a:t>
            </a:r>
            <a:r>
              <a:rPr lang="en-US" sz="3200" u="sng" dirty="0" smtClean="0">
                <a:ln>
                  <a:solidFill>
                    <a:sysClr val="windowText" lastClr="000000"/>
                  </a:solidFill>
                </a:ln>
                <a:solidFill>
                  <a:srgbClr val="002060"/>
                </a:solidFill>
              </a:rPr>
              <a:t>someone</a:t>
            </a:r>
            <a:r>
              <a:rPr lang="en-US" sz="3200" dirty="0" smtClean="0">
                <a:ln>
                  <a:solidFill>
                    <a:sysClr val="windowText" lastClr="000000"/>
                  </a:solidFill>
                </a:ln>
                <a:solidFill>
                  <a:srgbClr val="002060"/>
                </a:solidFill>
              </a:rPr>
              <a:t>.</a:t>
            </a:r>
          </a:p>
          <a:p>
            <a:pPr>
              <a:buFont typeface="Arial" charset="0"/>
              <a:buChar char="•"/>
            </a:pPr>
            <a:r>
              <a:rPr lang="en-US" sz="6600" dirty="0" smtClean="0">
                <a:ln>
                  <a:solidFill>
                    <a:sysClr val="windowText" lastClr="000000"/>
                  </a:solidFill>
                </a:ln>
                <a:solidFill>
                  <a:srgbClr val="FF0000"/>
                </a:solidFill>
              </a:rPr>
              <a:t>B. </a:t>
            </a:r>
            <a:r>
              <a:rPr lang="zh-CN" altLang="en-US" sz="6600" u="sng" dirty="0" smtClean="0">
                <a:ln>
                  <a:solidFill>
                    <a:sysClr val="windowText" lastClr="000000"/>
                  </a:solidFill>
                </a:ln>
                <a:solidFill>
                  <a:srgbClr val="FF0000"/>
                </a:solidFill>
              </a:rPr>
              <a:t>小组</a:t>
            </a:r>
            <a:r>
              <a:rPr lang="zh-CN" altLang="en-US" sz="6600" dirty="0" smtClean="0">
                <a:ln>
                  <a:solidFill>
                    <a:sysClr val="windowText" lastClr="000000"/>
                  </a:solidFill>
                </a:ln>
                <a:solidFill>
                  <a:srgbClr val="FF0000"/>
                </a:solidFill>
              </a:rPr>
              <a:t>带领人。</a:t>
            </a:r>
            <a:endParaRPr lang="en-US" sz="6600" dirty="0" smtClean="0">
              <a:ln>
                <a:solidFill>
                  <a:sysClr val="windowText" lastClr="000000"/>
                </a:solidFill>
              </a:ln>
              <a:solidFill>
                <a:srgbClr val="FF0000"/>
              </a:solidFill>
            </a:endParaRPr>
          </a:p>
          <a:p>
            <a:pPr lvl="1">
              <a:buFont typeface="Arial" charset="0"/>
              <a:buChar char="•"/>
            </a:pPr>
            <a:r>
              <a:rPr lang="en-US" sz="3200" u="sng" dirty="0" smtClean="0">
                <a:ln>
                  <a:solidFill>
                    <a:sysClr val="windowText" lastClr="000000"/>
                  </a:solidFill>
                </a:ln>
                <a:solidFill>
                  <a:srgbClr val="002060"/>
                </a:solidFill>
              </a:rPr>
              <a:t>Small</a:t>
            </a:r>
            <a:r>
              <a:rPr lang="en-US" sz="3200" dirty="0" smtClean="0">
                <a:ln>
                  <a:solidFill>
                    <a:sysClr val="windowText" lastClr="000000"/>
                  </a:solidFill>
                </a:ln>
                <a:solidFill>
                  <a:srgbClr val="002060"/>
                </a:solidFill>
              </a:rPr>
              <a:t> </a:t>
            </a:r>
            <a:r>
              <a:rPr lang="en-US" sz="3200" u="sng" dirty="0" smtClean="0">
                <a:ln>
                  <a:solidFill>
                    <a:sysClr val="windowText" lastClr="000000"/>
                  </a:solidFill>
                </a:ln>
                <a:solidFill>
                  <a:srgbClr val="002060"/>
                </a:solidFill>
              </a:rPr>
              <a:t>Group</a:t>
            </a:r>
            <a:r>
              <a:rPr lang="en-US" sz="3200" dirty="0" smtClean="0">
                <a:ln>
                  <a:solidFill>
                    <a:sysClr val="windowText" lastClr="000000"/>
                  </a:solidFill>
                </a:ln>
                <a:solidFill>
                  <a:srgbClr val="002060"/>
                </a:solidFill>
              </a:rPr>
              <a:t> Leaders</a:t>
            </a:r>
          </a:p>
          <a:p>
            <a:pPr>
              <a:buFont typeface="Arial" charset="0"/>
              <a:buChar char="•"/>
            </a:pPr>
            <a:r>
              <a:rPr lang="en-US" sz="6600" dirty="0" smtClean="0">
                <a:ln>
                  <a:solidFill>
                    <a:sysClr val="windowText" lastClr="000000"/>
                  </a:solidFill>
                </a:ln>
                <a:solidFill>
                  <a:srgbClr val="FF0000"/>
                </a:solidFill>
              </a:rPr>
              <a:t>C. </a:t>
            </a:r>
            <a:r>
              <a:rPr lang="zh-CN" altLang="en-US" sz="6600" u="sng" dirty="0" smtClean="0">
                <a:ln>
                  <a:solidFill>
                    <a:sysClr val="windowText" lastClr="000000"/>
                  </a:solidFill>
                </a:ln>
                <a:solidFill>
                  <a:srgbClr val="FF0000"/>
                </a:solidFill>
              </a:rPr>
              <a:t>宣教士</a:t>
            </a:r>
            <a:r>
              <a:rPr lang="zh-CN" altLang="en-US" sz="6600" dirty="0" smtClean="0">
                <a:ln>
                  <a:solidFill>
                    <a:sysClr val="windowText" lastClr="000000"/>
                  </a:solidFill>
                </a:ln>
                <a:solidFill>
                  <a:srgbClr val="FF0000"/>
                </a:solidFill>
              </a:rPr>
              <a:t>。</a:t>
            </a:r>
            <a:endParaRPr lang="en-US" sz="6600" u="sng" dirty="0" smtClean="0">
              <a:ln>
                <a:solidFill>
                  <a:sysClr val="windowText" lastClr="000000"/>
                </a:solidFill>
              </a:ln>
              <a:solidFill>
                <a:srgbClr val="FF0000"/>
              </a:solidFill>
            </a:endParaRPr>
          </a:p>
          <a:p>
            <a:pPr lvl="1">
              <a:buFont typeface="Arial" charset="0"/>
              <a:buChar char="•"/>
            </a:pPr>
            <a:r>
              <a:rPr lang="en-US" sz="3200" u="sng" dirty="0" smtClean="0">
                <a:ln>
                  <a:solidFill>
                    <a:sysClr val="windowText" lastClr="000000"/>
                  </a:solidFill>
                </a:ln>
                <a:solidFill>
                  <a:srgbClr val="002060"/>
                </a:solidFill>
              </a:rPr>
              <a:t>Missionaries</a:t>
            </a:r>
          </a:p>
        </p:txBody>
      </p:sp>
      <p:sp>
        <p:nvSpPr>
          <p:cNvPr id="8" name="Title 1"/>
          <p:cNvSpPr>
            <a:spLocks noGrp="1"/>
          </p:cNvSpPr>
          <p:nvPr>
            <p:ph type="ctrTitle"/>
          </p:nvPr>
        </p:nvSpPr>
        <p:spPr>
          <a:xfrm>
            <a:off x="0" y="0"/>
            <a:ext cx="9144000" cy="1219200"/>
          </a:xfrm>
          <a:solidFill>
            <a:srgbClr val="002060"/>
          </a:solidFill>
        </p:spPr>
        <p:style>
          <a:lnRef idx="0">
            <a:schemeClr val="accent2"/>
          </a:lnRef>
          <a:fillRef idx="3">
            <a:schemeClr val="accent2"/>
          </a:fillRef>
          <a:effectRef idx="3">
            <a:schemeClr val="accent2"/>
          </a:effectRef>
          <a:fontRef idx="minor">
            <a:schemeClr val="lt1"/>
          </a:fontRef>
        </p:style>
        <p:txBody>
          <a:bodyPr>
            <a:noAutofit/>
          </a:bodyPr>
          <a:lstStyle/>
          <a:p>
            <a:r>
              <a:rPr lang="en-US" sz="72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r>
              <a:rPr lang="en-US" sz="72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7200" b="1"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谁应讲道？</a:t>
            </a:r>
            <a:r>
              <a:rPr lang="en-US" sz="7200" b="1"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endParaRPr lang="en-US" sz="7200" b="1" dirty="0">
              <a:ln w="18415"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9" name="Title 1"/>
          <p:cNvSpPr txBox="1">
            <a:spLocks/>
          </p:cNvSpPr>
          <p:nvPr/>
        </p:nvSpPr>
        <p:spPr>
          <a:xfrm>
            <a:off x="0" y="601980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2. </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WHO</a:t>
            </a: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 SHOULD PREACH</a:t>
            </a:r>
          </a:p>
        </p:txBody>
      </p:sp>
      <p:pic>
        <p:nvPicPr>
          <p:cNvPr id="132098" name="Picture 2" descr="https://s-media-cache-ak0.pinimg.com/736x/fb/84/7f/fb847f0aaceb254f9e06243ca13b04be.jpg"/>
          <p:cNvPicPr>
            <a:picLocks noChangeAspect="1" noChangeArrowheads="1"/>
          </p:cNvPicPr>
          <p:nvPr/>
        </p:nvPicPr>
        <p:blipFill>
          <a:blip r:embed="rId2" cstate="print"/>
          <a:srcRect/>
          <a:stretch>
            <a:fillRect/>
          </a:stretch>
        </p:blipFill>
        <p:spPr bwMode="auto">
          <a:xfrm>
            <a:off x="7162800" y="2286000"/>
            <a:ext cx="1786128" cy="36576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6600" dirty="0" smtClean="0">
                <a:ln>
                  <a:solidFill>
                    <a:sysClr val="windowText" lastClr="000000"/>
                  </a:solidFill>
                </a:ln>
                <a:solidFill>
                  <a:srgbClr val="FF0000"/>
                </a:solidFill>
              </a:rPr>
              <a:t>D. </a:t>
            </a:r>
            <a:r>
              <a:rPr lang="zh-CN" altLang="en-US" sz="6600" dirty="0" smtClean="0">
                <a:ln>
                  <a:solidFill>
                    <a:sysClr val="windowText" lastClr="000000"/>
                  </a:solidFill>
                </a:ln>
                <a:solidFill>
                  <a:srgbClr val="FF0000"/>
                </a:solidFill>
              </a:rPr>
              <a:t>教会</a:t>
            </a:r>
            <a:r>
              <a:rPr lang="zh-CN" altLang="en-US" sz="6600" u="sng" dirty="0" smtClean="0">
                <a:ln>
                  <a:solidFill>
                    <a:sysClr val="windowText" lastClr="000000"/>
                  </a:solidFill>
                </a:ln>
                <a:solidFill>
                  <a:srgbClr val="FF0000"/>
                </a:solidFill>
              </a:rPr>
              <a:t>牧师</a:t>
            </a:r>
            <a:r>
              <a:rPr lang="zh-CN" altLang="en-US" sz="6600" dirty="0" smtClean="0">
                <a:ln>
                  <a:solidFill>
                    <a:sysClr val="windowText" lastClr="000000"/>
                  </a:solidFill>
                </a:ln>
                <a:solidFill>
                  <a:srgbClr val="FF0000"/>
                </a:solidFill>
              </a:rPr>
              <a:t>和</a:t>
            </a:r>
            <a:r>
              <a:rPr lang="zh-CN" altLang="en-US" sz="6600" u="sng" dirty="0" smtClean="0">
                <a:ln>
                  <a:solidFill>
                    <a:sysClr val="windowText" lastClr="000000"/>
                  </a:solidFill>
                </a:ln>
                <a:solidFill>
                  <a:srgbClr val="FF0000"/>
                </a:solidFill>
              </a:rPr>
              <a:t>长老</a:t>
            </a:r>
            <a:endParaRPr lang="en-US" sz="6600" u="sng"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Church </a:t>
            </a:r>
            <a:r>
              <a:rPr lang="en-US" sz="3200" u="sng" dirty="0" smtClean="0">
                <a:ln>
                  <a:solidFill>
                    <a:sysClr val="windowText" lastClr="000000"/>
                  </a:solidFill>
                </a:ln>
                <a:solidFill>
                  <a:srgbClr val="002060"/>
                </a:solidFill>
              </a:rPr>
              <a:t>Pastors</a:t>
            </a:r>
            <a:r>
              <a:rPr lang="en-US" sz="3200" dirty="0" smtClean="0">
                <a:ln>
                  <a:solidFill>
                    <a:sysClr val="windowText" lastClr="000000"/>
                  </a:solidFill>
                </a:ln>
                <a:solidFill>
                  <a:srgbClr val="002060"/>
                </a:solidFill>
              </a:rPr>
              <a:t> &amp; </a:t>
            </a:r>
            <a:r>
              <a:rPr lang="en-US" sz="3200" u="sng" dirty="0" smtClean="0">
                <a:ln>
                  <a:solidFill>
                    <a:sysClr val="windowText" lastClr="000000"/>
                  </a:solidFill>
                </a:ln>
                <a:solidFill>
                  <a:srgbClr val="002060"/>
                </a:solidFill>
              </a:rPr>
              <a:t>Elders</a:t>
            </a: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601980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2. WHO SHOULD PREACH</a:t>
            </a:r>
          </a:p>
        </p:txBody>
      </p:sp>
      <p:sp>
        <p:nvSpPr>
          <p:cNvPr id="11" name="Rounded Rectangle 10"/>
          <p:cNvSpPr/>
          <p:nvPr/>
        </p:nvSpPr>
        <p:spPr>
          <a:xfrm>
            <a:off x="228600" y="17526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AutoNum type="arabicPeriod"/>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蒙召的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p>
          <a:p>
            <a:pPr marL="514350" indent="-514350"/>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(Called)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3" name="Rounded Rectangle 22"/>
          <p:cNvSpPr/>
          <p:nvPr/>
        </p:nvSpPr>
        <p:spPr>
          <a:xfrm>
            <a:off x="228600" y="28194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有恩赐的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(Gifted)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4" name="Rounded Rectangle 23"/>
          <p:cNvSpPr/>
          <p:nvPr/>
        </p:nvSpPr>
        <p:spPr>
          <a:xfrm>
            <a:off x="228600" y="38862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3</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合格的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(Qualified)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5" name="Rounded Rectangle 24"/>
          <p:cNvSpPr/>
          <p:nvPr/>
        </p:nvSpPr>
        <p:spPr>
          <a:xfrm>
            <a:off x="228600" y="49530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受装备的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(Equipped)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6" name="Rounded Rectangle 25"/>
          <p:cNvSpPr/>
          <p:nvPr/>
        </p:nvSpPr>
        <p:spPr>
          <a:xfrm>
            <a:off x="4572000" y="17526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经时间考验的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(Time Tested)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7" name="Rounded Rectangle 26"/>
          <p:cNvSpPr/>
          <p:nvPr/>
        </p:nvSpPr>
        <p:spPr>
          <a:xfrm>
            <a:off x="4572000" y="28194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6</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勇敢的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(Courageous)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8" name="Rounded Rectangle 27"/>
          <p:cNvSpPr/>
          <p:nvPr/>
        </p:nvSpPr>
        <p:spPr>
          <a:xfrm>
            <a:off x="4572000" y="38862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7</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圣灵充满的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(Spirit Filled)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29" name="Rounded Rectangle 28"/>
          <p:cNvSpPr/>
          <p:nvPr/>
        </p:nvSpPr>
        <p:spPr>
          <a:xfrm>
            <a:off x="4572000" y="4953000"/>
            <a:ext cx="41910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8</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激情充沛的</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(Passionate)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838200"/>
            <a:ext cx="91440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6600" b="1" dirty="0" smtClean="0">
                <a:ln>
                  <a:solidFill>
                    <a:sysClr val="windowText" lastClr="000000"/>
                  </a:solidFill>
                </a:ln>
                <a:solidFill>
                  <a:srgbClr val="FF0000"/>
                </a:solidFill>
              </a:rPr>
              <a:t> </a:t>
            </a:r>
            <a:r>
              <a:rPr lang="zh-CN" altLang="en-US" sz="6000" b="1" dirty="0" smtClean="0">
                <a:ln>
                  <a:solidFill>
                    <a:sysClr val="windowText" lastClr="000000"/>
                  </a:solidFill>
                </a:ln>
                <a:solidFill>
                  <a:srgbClr val="FF0000"/>
                </a:solidFill>
              </a:rPr>
              <a:t>如何知道自己要蒙召讲道？</a:t>
            </a:r>
            <a:endParaRPr lang="en-US" sz="6000" b="1" dirty="0" smtClean="0">
              <a:ln>
                <a:solidFill>
                  <a:sysClr val="windowText" lastClr="000000"/>
                </a:solidFill>
              </a:ln>
              <a:solidFill>
                <a:srgbClr val="FF0000"/>
              </a:solidFill>
            </a:endParaRPr>
          </a:p>
          <a:p>
            <a:pPr lvl="1">
              <a:buFont typeface="Arial" charset="0"/>
              <a:buChar char="•"/>
            </a:pPr>
            <a:r>
              <a:rPr lang="en-US" sz="3200" dirty="0" smtClean="0">
                <a:ln>
                  <a:solidFill>
                    <a:sysClr val="windowText" lastClr="000000"/>
                  </a:solidFill>
                </a:ln>
                <a:solidFill>
                  <a:srgbClr val="002060"/>
                </a:solidFill>
              </a:rPr>
              <a:t>How do I know if I am called of God to preach?</a:t>
            </a:r>
          </a:p>
          <a:p>
            <a:pPr lvl="1">
              <a:buFont typeface="Arial" charset="0"/>
              <a:buChar char="•"/>
            </a:pPr>
            <a:endParaRPr lang="en-US" sz="1200" dirty="0" smtClean="0">
              <a:ln>
                <a:solidFill>
                  <a:sysClr val="windowText" lastClr="000000"/>
                </a:solidFill>
              </a:ln>
              <a:solidFill>
                <a:srgbClr val="002060"/>
              </a:solidFill>
            </a:endParaRPr>
          </a:p>
          <a:p>
            <a:pPr marL="1768475" indent="-168275">
              <a:buFont typeface="Wingdings" pitchFamily="2" charset="2"/>
              <a:buChar char="q"/>
            </a:pPr>
            <a:r>
              <a:rPr lang="en-US" sz="5400" b="1" dirty="0" smtClean="0">
                <a:ln>
                  <a:solidFill>
                    <a:sysClr val="windowText" lastClr="000000"/>
                  </a:solidFill>
                </a:ln>
                <a:solidFill>
                  <a:srgbClr val="FF0000"/>
                </a:solidFill>
              </a:rPr>
              <a:t> </a:t>
            </a:r>
            <a:r>
              <a:rPr lang="zh-CN" altLang="en-US" sz="5400" b="1" dirty="0" smtClean="0">
                <a:ln>
                  <a:solidFill>
                    <a:sysClr val="windowText" lastClr="000000"/>
                  </a:solidFill>
                </a:ln>
                <a:solidFill>
                  <a:srgbClr val="FF0000"/>
                </a:solidFill>
              </a:rPr>
              <a:t>内在呼召</a:t>
            </a:r>
            <a:endParaRPr lang="en-US" sz="5400" b="1" dirty="0" smtClean="0">
              <a:ln>
                <a:solidFill>
                  <a:sysClr val="windowText" lastClr="000000"/>
                </a:solidFill>
              </a:ln>
              <a:solidFill>
                <a:srgbClr val="FF0000"/>
              </a:solidFill>
            </a:endParaRPr>
          </a:p>
          <a:p>
            <a:pPr marL="2225675" lvl="2" indent="-168275">
              <a:buFont typeface="Wingdings" pitchFamily="2" charset="2"/>
              <a:buChar char="q"/>
            </a:pPr>
            <a:r>
              <a:rPr lang="en-US" sz="3200" dirty="0" smtClean="0">
                <a:ln>
                  <a:solidFill>
                    <a:sysClr val="windowText" lastClr="000000"/>
                  </a:solidFill>
                </a:ln>
                <a:solidFill>
                  <a:srgbClr val="002060"/>
                </a:solidFill>
              </a:rPr>
              <a:t>The INTERNAL CALL</a:t>
            </a:r>
          </a:p>
          <a:p>
            <a:pPr marL="2225675" lvl="2" indent="-168275"/>
            <a:endParaRPr lang="en-US" sz="1200" u="sng" dirty="0" smtClean="0">
              <a:ln>
                <a:solidFill>
                  <a:sysClr val="windowText" lastClr="000000"/>
                </a:solidFill>
              </a:ln>
              <a:solidFill>
                <a:srgbClr val="002060"/>
              </a:solidFill>
            </a:endParaRPr>
          </a:p>
          <a:p>
            <a:pPr marL="1768475" indent="-168275">
              <a:buFont typeface="Wingdings" pitchFamily="2" charset="2"/>
              <a:buChar char="q"/>
            </a:pPr>
            <a:r>
              <a:rPr lang="en-US" sz="5400" b="1" dirty="0" smtClean="0">
                <a:ln>
                  <a:solidFill>
                    <a:sysClr val="windowText" lastClr="000000"/>
                  </a:solidFill>
                </a:ln>
                <a:solidFill>
                  <a:srgbClr val="FF0000"/>
                </a:solidFill>
              </a:rPr>
              <a:t> </a:t>
            </a:r>
            <a:r>
              <a:rPr lang="zh-CN" altLang="en-US" sz="5400" b="1" dirty="0" smtClean="0">
                <a:ln>
                  <a:solidFill>
                    <a:sysClr val="windowText" lastClr="000000"/>
                  </a:solidFill>
                </a:ln>
                <a:solidFill>
                  <a:srgbClr val="FF0000"/>
                </a:solidFill>
              </a:rPr>
              <a:t>外在呼召</a:t>
            </a:r>
            <a:endParaRPr lang="en-US" sz="5400" b="1" dirty="0" smtClean="0">
              <a:ln>
                <a:solidFill>
                  <a:sysClr val="windowText" lastClr="000000"/>
                </a:solidFill>
              </a:ln>
              <a:solidFill>
                <a:srgbClr val="FF0000"/>
              </a:solidFill>
            </a:endParaRPr>
          </a:p>
          <a:p>
            <a:pPr marL="2225675" lvl="2" indent="-168275">
              <a:buFont typeface="Wingdings" pitchFamily="2" charset="2"/>
              <a:buChar char="q"/>
            </a:pPr>
            <a:r>
              <a:rPr lang="en-US" sz="3200" dirty="0" smtClean="0">
                <a:ln>
                  <a:solidFill>
                    <a:sysClr val="windowText" lastClr="000000"/>
                  </a:solidFill>
                </a:ln>
                <a:solidFill>
                  <a:srgbClr val="002060"/>
                </a:solidFill>
              </a:rPr>
              <a:t>The EXTERNAL CALL</a:t>
            </a:r>
            <a:endParaRPr lang="en-US" sz="3200" u="sng"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1. </a:t>
            </a:r>
            <a:r>
              <a:rPr lang="zh-CN" altLang="en-US" sz="6000" b="1"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蒙召的</a:t>
            </a:r>
            <a:endParaRPr kumimoji="0" lang="en-US" sz="6000" b="1" i="0" u="none" strike="noStrike" kern="1200" normalizeH="0" baseline="0"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1. CALLED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838200"/>
            <a:ext cx="91440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075" indent="-346075">
              <a:buFont typeface="Arial" charset="0"/>
              <a:buChar char="•"/>
            </a:pPr>
            <a:r>
              <a:rPr lang="en-US"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所有神</a:t>
            </a:r>
            <a:r>
              <a:rPr lang="zh-CN" altLang="en-US" sz="4800" b="1" u="sng" dirty="0" smtClean="0">
                <a:ln>
                  <a:solidFill>
                    <a:sysClr val="windowText" lastClr="000000"/>
                  </a:solidFill>
                </a:ln>
                <a:solidFill>
                  <a:srgbClr val="FF0000"/>
                </a:solidFill>
              </a:rPr>
              <a:t>呼召</a:t>
            </a:r>
            <a:r>
              <a:rPr lang="zh-CN" altLang="en-US" sz="4800" b="1" dirty="0" smtClean="0">
                <a:ln>
                  <a:solidFill>
                    <a:sysClr val="windowText" lastClr="000000"/>
                  </a:solidFill>
                </a:ln>
                <a:solidFill>
                  <a:srgbClr val="FF0000"/>
                </a:solidFill>
              </a:rPr>
              <a:t>讲道的</a:t>
            </a:r>
            <a:r>
              <a:rPr lang="en-US" altLang="zh-CN"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祂也赐他们</a:t>
            </a:r>
            <a:r>
              <a:rPr lang="zh-CN" altLang="en-US" sz="4800" b="1" u="sng" dirty="0" smtClean="0">
                <a:ln>
                  <a:solidFill>
                    <a:sysClr val="windowText" lastClr="000000"/>
                  </a:solidFill>
                </a:ln>
                <a:solidFill>
                  <a:srgbClr val="FF0000"/>
                </a:solidFill>
              </a:rPr>
              <a:t>天赋</a:t>
            </a:r>
            <a:r>
              <a:rPr lang="zh-CN" altLang="en-US" sz="4800" b="1" dirty="0" smtClean="0">
                <a:ln>
                  <a:solidFill>
                    <a:sysClr val="windowText" lastClr="000000"/>
                  </a:solidFill>
                </a:ln>
                <a:solidFill>
                  <a:srgbClr val="FF0000"/>
                </a:solidFill>
              </a:rPr>
              <a:t>讲道</a:t>
            </a:r>
            <a:r>
              <a:rPr lang="en-US" altLang="zh-CN" sz="4800" b="1" dirty="0" smtClean="0">
                <a:ln>
                  <a:solidFill>
                    <a:sysClr val="windowText" lastClr="000000"/>
                  </a:solidFill>
                </a:ln>
                <a:solidFill>
                  <a:srgbClr val="FF0000"/>
                </a:solidFill>
              </a:rPr>
              <a:t>.”</a:t>
            </a:r>
            <a:r>
              <a:rPr lang="en-US" sz="4800" b="1" dirty="0" smtClean="0">
                <a:ln>
                  <a:solidFill>
                    <a:sysClr val="windowText" lastClr="000000"/>
                  </a:solidFill>
                </a:ln>
                <a:solidFill>
                  <a:srgbClr val="FF0000"/>
                </a:solidFill>
              </a:rPr>
              <a:t> </a:t>
            </a:r>
          </a:p>
          <a:p>
            <a:pPr lvl="1">
              <a:buFont typeface="Arial" charset="0"/>
              <a:buChar char="•"/>
            </a:pPr>
            <a:r>
              <a:rPr lang="en-US" sz="2400" dirty="0" smtClean="0">
                <a:solidFill>
                  <a:srgbClr val="002060"/>
                </a:solidFill>
                <a:latin typeface="+mj-lt"/>
              </a:rPr>
              <a:t>“</a:t>
            </a:r>
            <a:r>
              <a:rPr lang="en-US" sz="2400" dirty="0">
                <a:solidFill>
                  <a:srgbClr val="002060"/>
                </a:solidFill>
                <a:latin typeface="+mj-lt"/>
              </a:rPr>
              <a:t>Everyone </a:t>
            </a:r>
            <a:r>
              <a:rPr lang="en-US" sz="2400" dirty="0" smtClean="0">
                <a:solidFill>
                  <a:srgbClr val="002060"/>
                </a:solidFill>
                <a:latin typeface="+mj-lt"/>
              </a:rPr>
              <a:t>He </a:t>
            </a:r>
            <a:r>
              <a:rPr lang="en-US" sz="2400" u="sng" dirty="0" smtClean="0">
                <a:solidFill>
                  <a:srgbClr val="002060"/>
                </a:solidFill>
                <a:latin typeface="+mj-lt"/>
              </a:rPr>
              <a:t>calls</a:t>
            </a:r>
            <a:r>
              <a:rPr lang="en-US" sz="2400" dirty="0" smtClean="0">
                <a:solidFill>
                  <a:srgbClr val="002060"/>
                </a:solidFill>
                <a:latin typeface="+mj-lt"/>
              </a:rPr>
              <a:t> </a:t>
            </a:r>
            <a:r>
              <a:rPr lang="en-US" sz="2400" dirty="0">
                <a:solidFill>
                  <a:srgbClr val="002060"/>
                </a:solidFill>
                <a:latin typeface="+mj-lt"/>
              </a:rPr>
              <a:t>to preach, He</a:t>
            </a:r>
            <a:r>
              <a:rPr lang="en-US" sz="2400" u="sng" dirty="0">
                <a:solidFill>
                  <a:srgbClr val="002060"/>
                </a:solidFill>
                <a:latin typeface="+mj-lt"/>
              </a:rPr>
              <a:t> gifts</a:t>
            </a:r>
            <a:r>
              <a:rPr lang="en-US" sz="2400" dirty="0">
                <a:solidFill>
                  <a:srgbClr val="002060"/>
                </a:solidFill>
                <a:latin typeface="+mj-lt"/>
              </a:rPr>
              <a:t> to preach</a:t>
            </a:r>
            <a:r>
              <a:rPr lang="en-US" sz="2400" dirty="0" smtClean="0">
                <a:solidFill>
                  <a:srgbClr val="002060"/>
                </a:solidFill>
                <a:latin typeface="+mj-lt"/>
              </a:rPr>
              <a:t>”</a:t>
            </a:r>
          </a:p>
          <a:p>
            <a:pPr lvl="1"/>
            <a:endParaRPr lang="en-US" sz="1000" dirty="0" smtClean="0">
              <a:solidFill>
                <a:srgbClr val="002060"/>
              </a:solidFill>
              <a:latin typeface="+mj-lt"/>
            </a:endParaRPr>
          </a:p>
          <a:p>
            <a:pPr marL="630238" indent="-630238">
              <a:buFont typeface="Arial" charset="0"/>
              <a:buChar char="•"/>
            </a:pPr>
            <a:r>
              <a:rPr lang="en-US"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蒙召讲道不是一种</a:t>
            </a:r>
            <a:r>
              <a:rPr lang="zh-CN" altLang="en-US" sz="4800" b="1" u="sng" dirty="0" smtClean="0">
                <a:ln>
                  <a:solidFill>
                    <a:sysClr val="windowText" lastClr="000000"/>
                  </a:solidFill>
                </a:ln>
                <a:solidFill>
                  <a:srgbClr val="FF0000"/>
                </a:solidFill>
              </a:rPr>
              <a:t>感觉</a:t>
            </a:r>
            <a:r>
              <a:rPr lang="zh-CN" altLang="en-US" sz="4800" b="1" dirty="0" smtClean="0">
                <a:ln>
                  <a:solidFill>
                    <a:sysClr val="windowText" lastClr="000000"/>
                  </a:solidFill>
                </a:ln>
                <a:solidFill>
                  <a:srgbClr val="FF0000"/>
                </a:solidFill>
              </a:rPr>
              <a:t>，     </a:t>
            </a:r>
            <a:r>
              <a:rPr lang="en-US" altLang="zh-CN"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而是一种</a:t>
            </a:r>
            <a:r>
              <a:rPr lang="zh-CN" altLang="en-US" sz="4800" b="1" u="sng" dirty="0" smtClean="0">
                <a:ln>
                  <a:solidFill>
                    <a:sysClr val="windowText" lastClr="000000"/>
                  </a:solidFill>
                </a:ln>
                <a:solidFill>
                  <a:srgbClr val="FF0000"/>
                </a:solidFill>
              </a:rPr>
              <a:t>恩赐</a:t>
            </a:r>
            <a:r>
              <a:rPr lang="en-US" altLang="zh-CN" sz="4800" b="1" dirty="0" smtClean="0">
                <a:ln>
                  <a:solidFill>
                    <a:sysClr val="windowText" lastClr="000000"/>
                  </a:solidFill>
                </a:ln>
                <a:solidFill>
                  <a:srgbClr val="FF0000"/>
                </a:solidFill>
              </a:rPr>
              <a:t>.”</a:t>
            </a:r>
            <a:endParaRPr lang="en-US" sz="4800" b="1" dirty="0" smtClean="0">
              <a:ln>
                <a:solidFill>
                  <a:sysClr val="windowText" lastClr="000000"/>
                </a:solidFill>
              </a:ln>
              <a:solidFill>
                <a:srgbClr val="FF0000"/>
              </a:solidFill>
            </a:endParaRPr>
          </a:p>
          <a:p>
            <a:pPr lvl="1">
              <a:buFont typeface="Arial" charset="0"/>
              <a:buChar char="•"/>
            </a:pPr>
            <a:r>
              <a:rPr lang="en-US" sz="2400" dirty="0" smtClean="0">
                <a:solidFill>
                  <a:srgbClr val="002060"/>
                </a:solidFill>
                <a:latin typeface="+mj-lt"/>
                <a:cs typeface="Arial" pitchFamily="34" charset="0"/>
              </a:rPr>
              <a:t>“Being </a:t>
            </a:r>
            <a:r>
              <a:rPr lang="en-US" sz="2400" dirty="0">
                <a:solidFill>
                  <a:srgbClr val="002060"/>
                </a:solidFill>
                <a:latin typeface="+mj-lt"/>
                <a:cs typeface="Arial" pitchFamily="34" charset="0"/>
              </a:rPr>
              <a:t>called to preach is not a </a:t>
            </a:r>
            <a:r>
              <a:rPr lang="en-US" sz="2400" u="sng" dirty="0">
                <a:solidFill>
                  <a:srgbClr val="002060"/>
                </a:solidFill>
                <a:latin typeface="+mj-lt"/>
                <a:cs typeface="Arial" pitchFamily="34" charset="0"/>
              </a:rPr>
              <a:t>feeling</a:t>
            </a:r>
            <a:r>
              <a:rPr lang="en-US" sz="2400" dirty="0">
                <a:solidFill>
                  <a:srgbClr val="002060"/>
                </a:solidFill>
                <a:latin typeface="+mj-lt"/>
                <a:cs typeface="Arial" pitchFamily="34" charset="0"/>
              </a:rPr>
              <a:t>, it is a </a:t>
            </a:r>
            <a:r>
              <a:rPr lang="en-US" sz="2400" u="sng" dirty="0" smtClean="0">
                <a:solidFill>
                  <a:srgbClr val="002060"/>
                </a:solidFill>
                <a:latin typeface="+mj-lt"/>
                <a:cs typeface="Arial" pitchFamily="34" charset="0"/>
              </a:rPr>
              <a:t>gift</a:t>
            </a:r>
            <a:r>
              <a:rPr lang="en-US" sz="2400" dirty="0" smtClean="0">
                <a:solidFill>
                  <a:srgbClr val="002060"/>
                </a:solidFill>
                <a:latin typeface="+mj-lt"/>
                <a:cs typeface="Arial" pitchFamily="34" charset="0"/>
              </a:rPr>
              <a:t>”</a:t>
            </a:r>
          </a:p>
          <a:p>
            <a:pPr lvl="1"/>
            <a:endParaRPr lang="en-US" sz="1000" dirty="0" smtClean="0">
              <a:ln>
                <a:solidFill>
                  <a:sysClr val="windowText" lastClr="000000"/>
                </a:solidFill>
              </a:ln>
              <a:solidFill>
                <a:srgbClr val="002060"/>
              </a:solidFill>
            </a:endParaRPr>
          </a:p>
          <a:p>
            <a:pPr>
              <a:buFont typeface="Arial" charset="0"/>
              <a:buChar char="•"/>
            </a:pPr>
            <a:r>
              <a:rPr lang="en-US" sz="4800" b="1" dirty="0" smtClean="0">
                <a:ln>
                  <a:solidFill>
                    <a:sysClr val="windowText" lastClr="000000"/>
                  </a:solidFill>
                </a:ln>
                <a:solidFill>
                  <a:srgbClr val="FF0000"/>
                </a:solidFill>
              </a:rPr>
              <a:t>   </a:t>
            </a:r>
            <a:r>
              <a:rPr lang="zh-CN" altLang="en-US" sz="4800" b="1" dirty="0" smtClean="0">
                <a:ln>
                  <a:solidFill>
                    <a:sysClr val="windowText" lastClr="000000"/>
                  </a:solidFill>
                </a:ln>
                <a:solidFill>
                  <a:srgbClr val="FF0000"/>
                </a:solidFill>
              </a:rPr>
              <a:t>罗</a:t>
            </a:r>
            <a:r>
              <a:rPr lang="en-US" altLang="zh-CN" sz="4800" b="1" dirty="0" smtClean="0">
                <a:ln>
                  <a:solidFill>
                    <a:sysClr val="windowText" lastClr="000000"/>
                  </a:solidFill>
                </a:ln>
                <a:solidFill>
                  <a:srgbClr val="FF0000"/>
                </a:solidFill>
              </a:rPr>
              <a:t>12:6-7	</a:t>
            </a:r>
            <a:r>
              <a:rPr lang="zh-CN" altLang="en-US" sz="4800" b="1" dirty="0" smtClean="0">
                <a:ln>
                  <a:solidFill>
                    <a:sysClr val="windowText" lastClr="000000"/>
                  </a:solidFill>
                </a:ln>
                <a:solidFill>
                  <a:srgbClr val="FF0000"/>
                </a:solidFill>
              </a:rPr>
              <a:t>林前 </a:t>
            </a:r>
            <a:r>
              <a:rPr lang="en-US" altLang="zh-CN" sz="4800" b="1" dirty="0" smtClean="0">
                <a:ln>
                  <a:solidFill>
                    <a:sysClr val="windowText" lastClr="000000"/>
                  </a:solidFill>
                </a:ln>
                <a:solidFill>
                  <a:srgbClr val="FF0000"/>
                </a:solidFill>
              </a:rPr>
              <a:t>9:16</a:t>
            </a:r>
            <a:endParaRPr lang="en-US" sz="4800" b="1" dirty="0" smtClean="0">
              <a:ln>
                <a:solidFill>
                  <a:sysClr val="windowText" lastClr="000000"/>
                </a:solidFill>
              </a:ln>
              <a:solidFill>
                <a:srgbClr val="FF0000"/>
              </a:solidFill>
            </a:endParaRPr>
          </a:p>
          <a:p>
            <a:pPr lvl="1">
              <a:buFont typeface="Arial" charset="0"/>
              <a:buChar char="•"/>
            </a:pPr>
            <a:r>
              <a:rPr lang="en-US" sz="2400" dirty="0" smtClean="0">
                <a:solidFill>
                  <a:srgbClr val="002060"/>
                </a:solidFill>
              </a:rPr>
              <a:t>Roman 12:6-7 		1 Cor. 9:16 </a:t>
            </a:r>
            <a:endParaRPr lang="en-US" sz="2400" dirty="0" smtClean="0">
              <a:ln>
                <a:solidFill>
                  <a:sysClr val="windowText" lastClr="000000"/>
                </a:solidFill>
              </a:ln>
              <a:solidFill>
                <a:srgbClr val="002060"/>
              </a:solidFill>
            </a:endParaRPr>
          </a:p>
          <a:p>
            <a:pPr lvl="1">
              <a:buFont typeface="Arial" charset="0"/>
              <a:buChar char="•"/>
            </a:pP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2</a:t>
            </a:r>
            <a:r>
              <a:rPr kumimoji="0" lang="en-US" sz="6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b="1"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有恩赐的</a:t>
            </a:r>
            <a:endParaRPr kumimoji="0" lang="en-US" sz="6000" b="1" i="0" u="none" strike="noStrike" kern="1200" normalizeH="0" baseline="0"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r>
              <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rPr>
              <a:t>. </a:t>
            </a: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GIFTED</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34272_402090012451_2581949_nd.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0" y="6019800"/>
            <a:ext cx="9144000" cy="838200"/>
          </a:xfrm>
          <a:solidFill>
            <a:srgbClr val="002060"/>
          </a:solidFill>
        </p:spPr>
        <p:style>
          <a:lnRef idx="0">
            <a:schemeClr val="accent2"/>
          </a:lnRef>
          <a:fillRef idx="3">
            <a:schemeClr val="accent2"/>
          </a:fillRef>
          <a:effectRef idx="3">
            <a:schemeClr val="accent2"/>
          </a:effectRef>
          <a:fontRef idx="minor">
            <a:schemeClr val="lt1"/>
          </a:fontRef>
        </p:style>
        <p:txBody>
          <a:bodyPr>
            <a:noAutofit/>
          </a:bodyPr>
          <a:lstStyle/>
          <a:p>
            <a:r>
              <a:rPr lang="zh-CN" altLang="en-US" sz="60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介绍</a:t>
            </a:r>
            <a:endParaRPr lang="en-US" sz="6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6" name="Title 1"/>
          <p:cNvSpPr txBox="1">
            <a:spLocks/>
          </p:cNvSpPr>
          <p:nvPr/>
        </p:nvSpPr>
        <p:spPr>
          <a:xfrm>
            <a:off x="0" y="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rPr>
              <a:t>INTRODUCTIONS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990600"/>
            <a:ext cx="9144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4300" b="1" dirty="0" smtClean="0">
                <a:ln>
                  <a:solidFill>
                    <a:sysClr val="windowText" lastClr="000000"/>
                  </a:solidFill>
                </a:ln>
                <a:solidFill>
                  <a:srgbClr val="FF0000"/>
                </a:solidFill>
              </a:rPr>
              <a:t> </a:t>
            </a:r>
            <a:r>
              <a:rPr lang="zh-CN" altLang="en-US" sz="4300" b="1" dirty="0" smtClean="0">
                <a:ln>
                  <a:solidFill>
                    <a:sysClr val="windowText" lastClr="000000"/>
                  </a:solidFill>
                </a:ln>
                <a:solidFill>
                  <a:srgbClr val="FF0000"/>
                </a:solidFill>
              </a:rPr>
              <a:t>保罗在写给提摩太和提多的书信中  </a:t>
            </a:r>
            <a:endParaRPr lang="en-US" altLang="zh-CN" sz="4300" b="1" dirty="0" smtClean="0">
              <a:ln>
                <a:solidFill>
                  <a:sysClr val="windowText" lastClr="000000"/>
                </a:solidFill>
              </a:ln>
              <a:solidFill>
                <a:srgbClr val="FF0000"/>
              </a:solidFill>
            </a:endParaRPr>
          </a:p>
          <a:p>
            <a:r>
              <a:rPr lang="en-US" altLang="zh-CN" sz="4300" b="1" dirty="0" smtClean="0">
                <a:ln>
                  <a:solidFill>
                    <a:sysClr val="windowText" lastClr="000000"/>
                  </a:solidFill>
                </a:ln>
                <a:solidFill>
                  <a:srgbClr val="FF0000"/>
                </a:solidFill>
              </a:rPr>
              <a:t>   </a:t>
            </a:r>
            <a:r>
              <a:rPr lang="zh-CN" altLang="en-US" sz="4300" b="1" dirty="0" smtClean="0">
                <a:ln>
                  <a:solidFill>
                    <a:sysClr val="windowText" lastClr="000000"/>
                  </a:solidFill>
                </a:ln>
                <a:solidFill>
                  <a:srgbClr val="FF0000"/>
                </a:solidFill>
              </a:rPr>
              <a:t>列出了谁有资格做长老和教导牧师</a:t>
            </a:r>
            <a:endParaRPr lang="en-US" sz="4300" b="1" dirty="0" smtClean="0">
              <a:ln>
                <a:solidFill>
                  <a:sysClr val="windowText" lastClr="000000"/>
                </a:solidFill>
              </a:ln>
              <a:solidFill>
                <a:srgbClr val="FF0000"/>
              </a:solidFill>
            </a:endParaRPr>
          </a:p>
          <a:p>
            <a:pPr lvl="1">
              <a:buFont typeface="Arial" charset="0"/>
              <a:buChar char="•"/>
            </a:pPr>
            <a:r>
              <a:rPr lang="en-US" sz="2800" dirty="0" smtClean="0">
                <a:solidFill>
                  <a:srgbClr val="002060"/>
                </a:solidFill>
                <a:latin typeface="+mj-lt"/>
              </a:rPr>
              <a:t>Paul wrote to Timothy and Titus outlining exactly WHO is qualified to be an elder; teaching pastor</a:t>
            </a:r>
          </a:p>
          <a:p>
            <a:pPr>
              <a:buFont typeface="Arial" charset="0"/>
              <a:buChar char="•"/>
            </a:pPr>
            <a:r>
              <a:rPr lang="en-US" sz="6000" b="1"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我们将会简要地回顾这二十八项资格</a:t>
            </a:r>
            <a:endParaRPr lang="en-US" sz="4000" b="1" dirty="0" smtClean="0">
              <a:ln>
                <a:solidFill>
                  <a:sysClr val="windowText" lastClr="000000"/>
                </a:solidFill>
              </a:ln>
              <a:solidFill>
                <a:srgbClr val="FF0000"/>
              </a:solidFill>
            </a:endParaRPr>
          </a:p>
          <a:p>
            <a:pPr lvl="1">
              <a:buFont typeface="Arial" charset="0"/>
              <a:buChar char="•"/>
            </a:pPr>
            <a:r>
              <a:rPr lang="en-US" sz="2800" dirty="0" smtClean="0">
                <a:solidFill>
                  <a:srgbClr val="002060"/>
                </a:solidFill>
                <a:latin typeface="+mj-lt"/>
                <a:cs typeface="Arial" pitchFamily="34" charset="0"/>
              </a:rPr>
              <a:t>We will look briefly at the 28 qualifications</a:t>
            </a:r>
            <a:endParaRPr lang="en-US" sz="2800" dirty="0" smtClean="0">
              <a:ln>
                <a:solidFill>
                  <a:sysClr val="windowText" lastClr="000000"/>
                </a:solidFill>
              </a:ln>
              <a:solidFill>
                <a:srgbClr val="002060"/>
              </a:solidFill>
            </a:endParaRPr>
          </a:p>
          <a:p>
            <a:pPr>
              <a:buFont typeface="Arial" charset="0"/>
              <a:buChar char="•"/>
            </a:pPr>
            <a:r>
              <a:rPr lang="en-US" sz="6000" b="1" dirty="0" smtClean="0">
                <a:ln>
                  <a:solidFill>
                    <a:sysClr val="windowText" lastClr="000000"/>
                  </a:solidFill>
                </a:ln>
                <a:solidFill>
                  <a:srgbClr val="FF0000"/>
                </a:solidFill>
              </a:rPr>
              <a:t> </a:t>
            </a:r>
            <a:r>
              <a:rPr lang="zh-CN" altLang="en-US" sz="4400" b="1" dirty="0" smtClean="0">
                <a:ln>
                  <a:solidFill>
                    <a:sysClr val="windowText" lastClr="000000"/>
                  </a:solidFill>
                </a:ln>
                <a:solidFill>
                  <a:srgbClr val="FF0000"/>
                </a:solidFill>
              </a:rPr>
              <a:t>自我评估表在你的笔记本后面</a:t>
            </a:r>
            <a:endParaRPr lang="en-US" sz="4400" b="1" dirty="0" smtClean="0">
              <a:ln>
                <a:solidFill>
                  <a:sysClr val="windowText" lastClr="000000"/>
                </a:solidFill>
              </a:ln>
              <a:solidFill>
                <a:srgbClr val="FF0000"/>
              </a:solidFill>
            </a:endParaRPr>
          </a:p>
          <a:p>
            <a:pPr lvl="1">
              <a:buFont typeface="Arial" charset="0"/>
              <a:buChar char="•"/>
            </a:pPr>
            <a:r>
              <a:rPr lang="en-US" sz="2800" dirty="0" smtClean="0">
                <a:solidFill>
                  <a:srgbClr val="002060"/>
                </a:solidFill>
              </a:rPr>
              <a:t>Self-Evaluation sheet is in the back of notebook</a:t>
            </a:r>
            <a:endParaRPr lang="en-US" sz="2800" dirty="0" smtClean="0">
              <a:ln>
                <a:solidFill>
                  <a:sysClr val="windowText" lastClr="000000"/>
                </a:solidFill>
              </a:ln>
              <a:solidFill>
                <a:srgbClr val="002060"/>
              </a:solidFill>
            </a:endParaRPr>
          </a:p>
          <a:p>
            <a:pPr lvl="1">
              <a:buFont typeface="Arial" charset="0"/>
              <a:buChar char="•"/>
            </a:pP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3</a:t>
            </a:r>
            <a:r>
              <a:rPr kumimoji="0" lang="en-US" sz="6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b="1"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合格的</a:t>
            </a:r>
            <a:endParaRPr kumimoji="0" lang="en-US" sz="6000" b="1" i="0" u="none" strike="noStrike" kern="1200" normalizeH="0" baseline="0"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3. QUALIFIED</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QUALIFICATIONS OF AN ELDER</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4" name="Rectangle 3"/>
          <p:cNvSpPr/>
          <p:nvPr/>
        </p:nvSpPr>
        <p:spPr>
          <a:xfrm>
            <a:off x="228600" y="2286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长老资格长老资格</a:t>
            </a:r>
            <a:endParaRPr 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长老资格</a:t>
            </a:r>
            <a:endParaRPr 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长老资格</a:t>
            </a:r>
            <a:endParaRPr 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长老资格</a:t>
            </a:r>
            <a:endParaRPr lang="en-U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6978" name="Picture 2" descr="http://farm8.static.flickr.com/7143/6779204885_0244bef858_m.jpg"/>
          <p:cNvPicPr>
            <a:picLocks noChangeAspect="1" noChangeArrowheads="1"/>
          </p:cNvPicPr>
          <p:nvPr/>
        </p:nvPicPr>
        <p:blipFill>
          <a:blip r:embed="rId3" cstate="print"/>
          <a:srcRect/>
          <a:stretch>
            <a:fillRect/>
          </a:stretch>
        </p:blipFill>
        <p:spPr bwMode="auto">
          <a:xfrm>
            <a:off x="4800600" y="304800"/>
            <a:ext cx="4038600" cy="5347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4" name="Rectangle 13"/>
          <p:cNvSpPr/>
          <p:nvPr/>
        </p:nvSpPr>
        <p:spPr>
          <a:xfrm>
            <a:off x="4724400" y="228600"/>
            <a:ext cx="4038600" cy="5486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ONLY MEN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 Titus 6)</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“God makes the rules… we either obey or deny Him”</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只能是男人</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提前；提多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“神定的规则</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我们要么遵守，要么否认他”</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600" b="1" dirty="0" smtClean="0">
                <a:solidFill>
                  <a:schemeClr val="accent4">
                    <a:lumMod val="50000"/>
                  </a:schemeClr>
                </a:solidFill>
                <a:effectLst>
                  <a:outerShdw blurRad="38100" dist="38100" dir="2700000" algn="tl">
                    <a:srgbClr val="000000">
                      <a:alpha val="43137"/>
                    </a:srgbClr>
                  </a:outerShdw>
                </a:effectLst>
              </a:rPr>
              <a:t>一个妇人的男人</a:t>
            </a:r>
            <a:endParaRPr lang="en-US" sz="3600" b="1" dirty="0" smtClean="0">
              <a:solidFill>
                <a:schemeClr val="accent4">
                  <a:lumMod val="50000"/>
                </a:schemeClr>
              </a:solidFill>
              <a:effectLst>
                <a:outerShdw blurRad="38100" dist="38100" dir="2700000" algn="tl">
                  <a:srgbClr val="000000">
                    <a:alpha val="43137"/>
                  </a:srgbClr>
                </a:outerShdw>
              </a:effectLst>
            </a:endParaRPr>
          </a:p>
          <a:p>
            <a:pPr lvl="1">
              <a:buFont typeface="Arial" charset="0"/>
              <a:buChar char="•"/>
            </a:pPr>
            <a:r>
              <a:rPr lang="en-US" sz="1600" b="1" dirty="0" smtClean="0">
                <a:solidFill>
                  <a:schemeClr val="accent4">
                    <a:lumMod val="50000"/>
                  </a:schemeClr>
                </a:solidFill>
                <a:effectLst>
                  <a:outerShdw blurRad="38100" dist="38100" dir="2700000" algn="tl">
                    <a:srgbClr val="000000">
                      <a:alpha val="43137"/>
                    </a:srgbClr>
                  </a:outerShdw>
                </a:effectLst>
              </a:rPr>
              <a:t> One woman man</a:t>
            </a:r>
          </a:p>
          <a:p>
            <a:pPr>
              <a:buFont typeface="Arial" charset="0"/>
              <a:buChar char="•"/>
            </a:pPr>
            <a:r>
              <a:rPr lang="zh-CN" altLang="en-US" sz="3600" b="1" dirty="0" smtClean="0">
                <a:solidFill>
                  <a:schemeClr val="accent4">
                    <a:lumMod val="50000"/>
                  </a:schemeClr>
                </a:solidFill>
                <a:effectLst>
                  <a:outerShdw blurRad="38100" dist="38100" dir="2700000" algn="tl">
                    <a:srgbClr val="000000">
                      <a:alpha val="43137"/>
                    </a:srgbClr>
                  </a:outerShdw>
                </a:effectLst>
              </a:rPr>
              <a:t>家庭的管理者</a:t>
            </a:r>
            <a:endParaRPr lang="en-US" sz="3600" b="1" dirty="0" smtClean="0">
              <a:solidFill>
                <a:schemeClr val="accent4">
                  <a:lumMod val="50000"/>
                </a:schemeClr>
              </a:solidFill>
              <a:effectLst>
                <a:outerShdw blurRad="38100" dist="38100" dir="2700000" algn="tl">
                  <a:srgbClr val="000000">
                    <a:alpha val="43137"/>
                  </a:srgbClr>
                </a:outerShdw>
              </a:effectLst>
            </a:endParaRPr>
          </a:p>
          <a:p>
            <a:pPr lvl="1">
              <a:buFont typeface="Arial" charset="0"/>
              <a:buChar char="•"/>
            </a:pPr>
            <a:r>
              <a:rPr lang="en-US" sz="1600" b="1" dirty="0" smtClean="0">
                <a:solidFill>
                  <a:schemeClr val="accent4">
                    <a:lumMod val="50000"/>
                  </a:schemeClr>
                </a:solidFill>
                <a:effectLst>
                  <a:outerShdw blurRad="38100" dist="38100" dir="2700000" algn="tl">
                    <a:srgbClr val="000000">
                      <a:alpha val="43137"/>
                    </a:srgbClr>
                  </a:outerShdw>
                </a:effectLst>
              </a:rPr>
              <a:t> Controller of the household</a:t>
            </a:r>
          </a:p>
          <a:p>
            <a:pPr>
              <a:buFont typeface="Arial" charset="0"/>
              <a:buChar char="•"/>
            </a:pPr>
            <a:r>
              <a:rPr lang="zh-CN" altLang="en-US" sz="3600" b="1" dirty="0" smtClean="0">
                <a:solidFill>
                  <a:schemeClr val="accent4">
                    <a:lumMod val="50000"/>
                  </a:schemeClr>
                </a:solidFill>
                <a:effectLst>
                  <a:outerShdw blurRad="38100" dist="38100" dir="2700000" algn="tl">
                    <a:srgbClr val="000000">
                      <a:alpha val="43137"/>
                    </a:srgbClr>
                  </a:outerShdw>
                </a:effectLst>
              </a:rPr>
              <a:t>只有少数男人合格</a:t>
            </a:r>
            <a:endParaRPr lang="en-US" sz="3600" b="1" dirty="0" smtClean="0">
              <a:solidFill>
                <a:schemeClr val="accent4">
                  <a:lumMod val="50000"/>
                </a:schemeClr>
              </a:solidFill>
              <a:effectLst>
                <a:outerShdw blurRad="38100" dist="38100" dir="2700000" algn="tl">
                  <a:srgbClr val="000000">
                    <a:alpha val="43137"/>
                  </a:srgbClr>
                </a:outerShdw>
              </a:effectLst>
            </a:endParaRPr>
          </a:p>
          <a:p>
            <a:pPr lvl="1">
              <a:buFont typeface="Arial" charset="0"/>
              <a:buChar char="•"/>
            </a:pPr>
            <a:r>
              <a:rPr lang="en-US" sz="1600" b="1" dirty="0" smtClean="0">
                <a:solidFill>
                  <a:schemeClr val="accent4">
                    <a:lumMod val="50000"/>
                  </a:schemeClr>
                </a:solidFill>
                <a:effectLst>
                  <a:outerShdw blurRad="38100" dist="38100" dir="2700000" algn="tl">
                    <a:srgbClr val="000000">
                      <a:alpha val="43137"/>
                    </a:srgbClr>
                  </a:outerShdw>
                </a:effectLst>
              </a:rPr>
              <a:t> Only a few men are qualified</a:t>
            </a:r>
            <a:endParaRPr lang="en-US" sz="1600" b="1" dirty="0">
              <a:solidFill>
                <a:schemeClr val="accent4">
                  <a:lumMod val="50000"/>
                </a:schemeClr>
              </a:solidFill>
              <a:effectLst>
                <a:outerShdw blurRad="38100" dist="38100" dir="2700000" algn="tl">
                  <a:srgbClr val="000000">
                    <a:alpha val="43137"/>
                  </a:srgbClr>
                </a:outerShdw>
              </a:effectLst>
            </a:endParaRPr>
          </a:p>
        </p:txBody>
      </p:sp>
      <p:sp>
        <p:nvSpPr>
          <p:cNvPr id="125954" name="AutoShape 2" descr="http://www.clker.com/cliparts/9/J/3/z/Q/S/dark-blue-restroom.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56" name="AutoShape 4" descr="http://www.clker.com/cliparts/9/J/3/z/Q/S/dark-blue-restroom.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58" name="AutoShape 6" descr="http://www.clker.com/cliparts/9/J/3/z/Q/S/dark-blue-restroom.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60" name="AutoShape 8" descr="http://www.clker.com/cliparts/9/J/3/z/Q/S/dark-blue-restroom.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62" name="AutoShape 10" descr="http://cliparts.co/cliparts/Xri/n6b/Xrin6bTRK.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64" name="AutoShape 12" descr="http://cliparts.co/cliparts/Xri/n6b/Xrin6bTRK.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5968" name="Picture 16" descr="http://findicons.com/files/icons/2219/dot_pictograms/256/man_person_mens_room.png"/>
          <p:cNvPicPr>
            <a:picLocks noChangeAspect="1" noChangeArrowheads="1"/>
          </p:cNvPicPr>
          <p:nvPr/>
        </p:nvPicPr>
        <p:blipFill>
          <a:blip r:embed="rId3" cstate="print"/>
          <a:srcRect/>
          <a:stretch>
            <a:fillRect/>
          </a:stretch>
        </p:blipFill>
        <p:spPr bwMode="auto">
          <a:xfrm>
            <a:off x="3581400" y="0"/>
            <a:ext cx="6096000" cy="6096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1143000"/>
            <a:ext cx="9144000" cy="5715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075" lvl="1" indent="-346075">
              <a:buFontTx/>
              <a:buAutoNum type="arabicParenR"/>
            </a:pPr>
            <a:r>
              <a:rPr lang="zh-CN" altLang="en-US" sz="3200" b="1" dirty="0" smtClean="0">
                <a:solidFill>
                  <a:srgbClr val="C00000"/>
                </a:solidFill>
                <a:latin typeface="Arial Narrow" pitchFamily="34" charset="0"/>
              </a:rPr>
              <a:t>沙文主义</a:t>
            </a:r>
            <a:r>
              <a:rPr lang="en-US"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男人领导教会</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因为男人就是比女人强。</a:t>
            </a:r>
            <a:endParaRPr lang="en-US" altLang="zh-CN" sz="3200" b="1" dirty="0" smtClean="0">
              <a:solidFill>
                <a:srgbClr val="C00000"/>
              </a:solidFill>
              <a:latin typeface="Arial Narrow" pitchFamily="34" charset="0"/>
            </a:endParaRPr>
          </a:p>
          <a:p>
            <a:pPr marL="346075" lvl="1" indent="-346075"/>
            <a:r>
              <a:rPr lang="en-US" sz="2400" b="1" dirty="0" smtClean="0">
                <a:solidFill>
                  <a:schemeClr val="tx1"/>
                </a:solidFill>
                <a:latin typeface="Arial Narrow" pitchFamily="34" charset="0"/>
              </a:rPr>
              <a:t>	   CHAUVINISM </a:t>
            </a:r>
            <a:r>
              <a:rPr lang="en-US" sz="2400" dirty="0" smtClean="0">
                <a:solidFill>
                  <a:schemeClr val="tx1"/>
                </a:solidFill>
                <a:latin typeface="Arial Narrow" pitchFamily="34" charset="0"/>
              </a:rPr>
              <a:t>(Men are better than women)</a:t>
            </a:r>
          </a:p>
          <a:p>
            <a:pPr marL="346075" lvl="1" indent="-346075"/>
            <a:endParaRPr lang="en-US" sz="2400" dirty="0" smtClean="0">
              <a:solidFill>
                <a:schemeClr val="tx1"/>
              </a:solidFill>
              <a:latin typeface="Arial Narrow" pitchFamily="34" charset="0"/>
            </a:endParaRPr>
          </a:p>
          <a:p>
            <a:pPr marL="514350" indent="-514350"/>
            <a:r>
              <a:rPr lang="en-US" sz="3200" b="1" dirty="0" smtClean="0">
                <a:solidFill>
                  <a:srgbClr val="C00000"/>
                </a:solidFill>
                <a:latin typeface="Arial Narrow" pitchFamily="34" charset="0"/>
              </a:rPr>
              <a:t>2) </a:t>
            </a:r>
            <a:r>
              <a:rPr lang="zh-CN" altLang="en-US" sz="3200" b="1" dirty="0" smtClean="0">
                <a:solidFill>
                  <a:srgbClr val="C00000"/>
                </a:solidFill>
                <a:latin typeface="Arial Narrow" pitchFamily="34" charset="0"/>
              </a:rPr>
              <a:t>平均主义</a:t>
            </a:r>
            <a:r>
              <a:rPr lang="en-US"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在教会的领导层</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男女具备相同的角色和恩赐。</a:t>
            </a:r>
            <a:endParaRPr lang="en-US" sz="3200" b="1" dirty="0" smtClean="0">
              <a:solidFill>
                <a:srgbClr val="C00000"/>
              </a:solidFill>
              <a:latin typeface="Arial Narrow" pitchFamily="34" charset="0"/>
            </a:endParaRPr>
          </a:p>
          <a:p>
            <a:pPr marL="514350" indent="-514350"/>
            <a:r>
              <a:rPr lang="en-US" sz="2400" dirty="0" smtClean="0">
                <a:solidFill>
                  <a:schemeClr val="tx1"/>
                </a:solidFill>
                <a:latin typeface="Arial Narrow" pitchFamily="34" charset="0"/>
              </a:rPr>
              <a:t>	</a:t>
            </a:r>
            <a:r>
              <a:rPr lang="en-US" sz="2400" b="1" dirty="0" smtClean="0">
                <a:solidFill>
                  <a:schemeClr val="tx1"/>
                </a:solidFill>
                <a:latin typeface="Arial Narrow" pitchFamily="34" charset="0"/>
              </a:rPr>
              <a:t>EGALITARIANISM</a:t>
            </a:r>
            <a:r>
              <a:rPr lang="en-US" sz="2400" dirty="0" smtClean="0">
                <a:solidFill>
                  <a:schemeClr val="tx1"/>
                </a:solidFill>
                <a:latin typeface="Arial Narrow" pitchFamily="34" charset="0"/>
              </a:rPr>
              <a:t>: (Women have all the same roles and gifts as men in church leadership.)</a:t>
            </a:r>
          </a:p>
          <a:p>
            <a:pPr marL="514350" indent="-514350"/>
            <a:endParaRPr lang="en-US" sz="2400" dirty="0" smtClean="0">
              <a:solidFill>
                <a:schemeClr val="tx1"/>
              </a:solidFill>
              <a:latin typeface="Arial Narrow" pitchFamily="34" charset="0"/>
            </a:endParaRPr>
          </a:p>
          <a:p>
            <a:pPr marL="514350" indent="-514350"/>
            <a:r>
              <a:rPr lang="en-US" sz="3200" b="1" dirty="0" smtClean="0">
                <a:solidFill>
                  <a:srgbClr val="C00000"/>
                </a:solidFill>
                <a:latin typeface="Arial Narrow" pitchFamily="34" charset="0"/>
              </a:rPr>
              <a:t>3) </a:t>
            </a:r>
            <a:r>
              <a:rPr lang="zh-CN" altLang="en-US" sz="3200" b="1" dirty="0" smtClean="0">
                <a:solidFill>
                  <a:srgbClr val="C00000"/>
                </a:solidFill>
                <a:latin typeface="Arial Narrow" pitchFamily="34" charset="0"/>
              </a:rPr>
              <a:t>互补主义（符合圣经的观点）</a:t>
            </a:r>
            <a:r>
              <a:rPr lang="en-US"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在上帝的眼里男女平等，但是在家庭和教会里，各自扮演的角色具有互补性。</a:t>
            </a:r>
            <a:endParaRPr lang="en-US" sz="3200" b="1" dirty="0" smtClean="0">
              <a:solidFill>
                <a:srgbClr val="C00000"/>
              </a:solidFill>
              <a:latin typeface="Arial Narrow" pitchFamily="34" charset="0"/>
            </a:endParaRPr>
          </a:p>
          <a:p>
            <a:pPr marL="514350" indent="-514350"/>
            <a:r>
              <a:rPr lang="en-US" sz="2400" dirty="0" smtClean="0">
                <a:solidFill>
                  <a:schemeClr val="tx1"/>
                </a:solidFill>
                <a:latin typeface="Arial Narrow" pitchFamily="34" charset="0"/>
              </a:rPr>
              <a:t>	</a:t>
            </a:r>
            <a:r>
              <a:rPr lang="en-US" sz="2400" b="1" dirty="0" smtClean="0">
                <a:solidFill>
                  <a:schemeClr val="tx1"/>
                </a:solidFill>
                <a:latin typeface="Arial Narrow" pitchFamily="34" charset="0"/>
              </a:rPr>
              <a:t>COMPLIMENTARIANISM</a:t>
            </a:r>
            <a:r>
              <a:rPr lang="en-US" sz="2400" dirty="0" smtClean="0">
                <a:solidFill>
                  <a:schemeClr val="tx1"/>
                </a:solidFill>
                <a:latin typeface="Arial Narrow" pitchFamily="34" charset="0"/>
              </a:rPr>
              <a:t>: (Men and women are equal in God’s eyes but are given complimentary roles in the family and church) </a:t>
            </a:r>
          </a:p>
          <a:p>
            <a:pPr marL="514350" indent="-514350"/>
            <a:r>
              <a:rPr lang="en-US" sz="2800" dirty="0" smtClean="0">
                <a:solidFill>
                  <a:schemeClr val="tx1"/>
                </a:solidFill>
                <a:latin typeface="Arial Narrow" pitchFamily="34" charset="0"/>
              </a:rPr>
              <a:t> </a:t>
            </a:r>
          </a:p>
        </p:txBody>
      </p:sp>
      <p:sp>
        <p:nvSpPr>
          <p:cNvPr id="11" name="Rectangle 10"/>
          <p:cNvSpPr/>
          <p:nvPr/>
        </p:nvSpPr>
        <p:spPr>
          <a:xfrm>
            <a:off x="0" y="0"/>
            <a:ext cx="9144000" cy="914400"/>
          </a:xfrm>
          <a:prstGeom prst="rect">
            <a:avLst/>
          </a:prstGeom>
          <a:solidFill>
            <a:srgbClr val="002060"/>
          </a:solidFill>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三种主要观点</a:t>
            </a: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Main Views)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1371600"/>
            <a:ext cx="8839200" cy="5257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 “</a:t>
            </a:r>
            <a:r>
              <a:rPr lang="zh-CN" altLang="en-US" sz="3600" b="1" dirty="0" smtClean="0">
                <a:solidFill>
                  <a:srgbClr val="006600"/>
                </a:solidFill>
                <a:latin typeface="Arial Narrow" pitchFamily="34" charset="0"/>
              </a:rPr>
              <a:t>有个女师士，叫狄波拉。</a:t>
            </a:r>
            <a:r>
              <a:rPr lang="en-US" altLang="zh-CN" sz="3600" b="1" dirty="0" smtClean="0">
                <a:solidFill>
                  <a:srgbClr val="006600"/>
                </a:solidFill>
                <a:latin typeface="Arial Narrow" pitchFamily="34" charset="0"/>
              </a:rPr>
              <a:t>”</a:t>
            </a:r>
            <a:endParaRPr lang="en-US" sz="36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“One of the Judges, Deborah, was a woman”</a:t>
            </a: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她是政治领袖，不是宗教领袖。</a:t>
            </a:r>
            <a:r>
              <a:rPr lang="en-US" altLang="zh-CN" sz="3600" b="1" dirty="0" smtClean="0">
                <a:solidFill>
                  <a:srgbClr val="C00000"/>
                </a:solidFill>
                <a:latin typeface="Arial Narrow" pitchFamily="34" charset="0"/>
              </a:rPr>
              <a:t>”</a:t>
            </a:r>
            <a:endParaRPr lang="en-US" sz="3600" b="1" dirty="0" smtClean="0">
              <a:solidFill>
                <a:srgbClr val="C00000"/>
              </a:solidFill>
              <a:latin typeface="Arial Narrow" pitchFamily="34" charset="0"/>
            </a:endParaRPr>
          </a:p>
          <a:p>
            <a:pPr marL="225425" indent="-225425">
              <a:buFont typeface="Arial" charset="0"/>
              <a:buChar char="•"/>
            </a:pP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“She was a political leader, not a religious leader.”</a:t>
            </a: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 “</a:t>
            </a:r>
            <a:r>
              <a:rPr lang="zh-CN" altLang="en-US" sz="3600" b="1" dirty="0" smtClean="0">
                <a:solidFill>
                  <a:srgbClr val="006600"/>
                </a:solidFill>
                <a:latin typeface="Arial Narrow" pitchFamily="34" charset="0"/>
              </a:rPr>
              <a:t>仅因为长了乳房就不能做领导吗</a:t>
            </a:r>
            <a:r>
              <a:rPr lang="en-US" altLang="zh-CN" sz="3600" b="1" dirty="0" smtClean="0">
                <a:solidFill>
                  <a:srgbClr val="006600"/>
                </a:solidFill>
                <a:latin typeface="Arial Narrow" pitchFamily="34" charset="0"/>
              </a:rPr>
              <a:t>?</a:t>
            </a:r>
            <a:r>
              <a:rPr lang="zh-CN" altLang="en-US" sz="3600" b="1" dirty="0" smtClean="0">
                <a:solidFill>
                  <a:srgbClr val="006600"/>
                </a:solidFill>
                <a:latin typeface="Arial Narrow" pitchFamily="34" charset="0"/>
              </a:rPr>
              <a:t>”</a:t>
            </a:r>
            <a:endParaRPr lang="en-US" sz="36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“Having breasts shouldn’t exclude you from leadership”</a:t>
            </a: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即使男人也只有很小比例的人能成为长老。</a:t>
            </a:r>
            <a:r>
              <a:rPr lang="en-US" altLang="zh-CN" sz="3600" b="1" dirty="0" smtClean="0">
                <a:solidFill>
                  <a:srgbClr val="C00000"/>
                </a:solidFill>
                <a:latin typeface="Arial Narrow" pitchFamily="34" charset="0"/>
              </a:rPr>
              <a:t>”</a:t>
            </a:r>
            <a:endParaRPr lang="en-US" sz="3600" b="1" dirty="0" smtClean="0">
              <a:solidFill>
                <a:srgbClr val="C00000"/>
              </a:solidFill>
              <a:latin typeface="Arial Narrow" pitchFamily="34" charset="0"/>
            </a:endParaRPr>
          </a:p>
          <a:p>
            <a:pPr marL="225425" indent="-225425">
              <a:buFont typeface="Arial" charset="0"/>
              <a:buChar char="•"/>
            </a:pP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“Only a small percentage of men are qualified to be elders”</a:t>
            </a:r>
          </a:p>
        </p:txBody>
      </p:sp>
      <p:sp>
        <p:nvSpPr>
          <p:cNvPr id="6" name="Title 1"/>
          <p:cNvSpPr>
            <a:spLocks noGrp="1"/>
          </p:cNvSpPr>
          <p:nvPr>
            <p:ph type="title"/>
          </p:nvPr>
        </p:nvSpPr>
        <p:spPr>
          <a:xfrm>
            <a:off x="0" y="0"/>
            <a:ext cx="9144000" cy="1219200"/>
          </a:xfrm>
          <a:solidFill>
            <a:srgbClr val="C00000"/>
          </a:solidFill>
        </p:spPr>
        <p:style>
          <a:lnRef idx="2">
            <a:schemeClr val="dk1"/>
          </a:lnRef>
          <a:fillRef idx="1">
            <a:schemeClr val="lt1"/>
          </a:fillRef>
          <a:effectRef idx="0">
            <a:schemeClr val="dk1"/>
          </a:effectRef>
          <a:fontRef idx="minor">
            <a:schemeClr val="dk1"/>
          </a:fontRef>
        </p:style>
        <p:txBody>
          <a:bodyPr>
            <a:normAutofit fontScale="90000"/>
          </a:bodyPr>
          <a:lstStyle/>
          <a:p>
            <a:r>
              <a:rPr lang="zh-CN" altLang="en-US" sz="53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Arial" pitchFamily="34" charset="0"/>
              </a:rPr>
              <a:t>平均主义的十个论据</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Arial" pitchFamily="34" charset="0"/>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Arial" pitchFamily="34" charset="0"/>
              </a:rPr>
            </a:b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Arial" pitchFamily="34" charset="0"/>
              </a:rPr>
              <a:t>TOP TEN EGALITARIAN  ARGUMENTS</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 “man</a:t>
            </a:r>
            <a:r>
              <a:rPr lang="zh-CN" altLang="en-US" sz="3600" b="1" dirty="0" smtClean="0">
                <a:solidFill>
                  <a:srgbClr val="006600"/>
                </a:solidFill>
                <a:latin typeface="Arial Narrow" pitchFamily="34" charset="0"/>
              </a:rPr>
              <a:t>这个词在提前三章其实就某人的意思。</a:t>
            </a:r>
            <a:r>
              <a:rPr lang="en-US" altLang="zh-CN" sz="3600" b="1" dirty="0" smtClean="0">
                <a:solidFill>
                  <a:srgbClr val="006600"/>
                </a:solidFill>
                <a:latin typeface="Arial Narrow" pitchFamily="34" charset="0"/>
              </a:rPr>
              <a:t>”</a:t>
            </a:r>
            <a:endParaRPr lang="en-US" sz="36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“The word </a:t>
            </a:r>
            <a:r>
              <a:rPr lang="en-US" sz="2800" i="1" dirty="0" smtClean="0">
                <a:solidFill>
                  <a:schemeClr val="tx1"/>
                </a:solidFill>
                <a:latin typeface="Arial Narrow" pitchFamily="34" charset="0"/>
              </a:rPr>
              <a:t>man</a:t>
            </a:r>
            <a:r>
              <a:rPr lang="en-US" sz="2800" dirty="0" smtClean="0">
                <a:solidFill>
                  <a:schemeClr val="tx1"/>
                </a:solidFill>
                <a:latin typeface="Arial Narrow" pitchFamily="34" charset="0"/>
              </a:rPr>
              <a:t> just means </a:t>
            </a:r>
            <a:r>
              <a:rPr lang="en-US" sz="2800" i="1" dirty="0" smtClean="0">
                <a:solidFill>
                  <a:schemeClr val="tx1"/>
                </a:solidFill>
                <a:latin typeface="Arial Narrow" pitchFamily="34" charset="0"/>
              </a:rPr>
              <a:t>person</a:t>
            </a:r>
            <a:r>
              <a:rPr lang="en-US" sz="2800" dirty="0" smtClean="0">
                <a:solidFill>
                  <a:schemeClr val="tx1"/>
                </a:solidFill>
                <a:latin typeface="Arial Narrow" pitchFamily="34" charset="0"/>
              </a:rPr>
              <a:t> in 1 Timothy 3”</a:t>
            </a:r>
            <a:endParaRPr lang="en-US" sz="3600" b="1" dirty="0" smtClean="0">
              <a:solidFill>
                <a:srgbClr val="C00000"/>
              </a:solidFill>
              <a:latin typeface="Arial Narrow" pitchFamily="34" charset="0"/>
            </a:endParaRP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2800" b="1" dirty="0" smtClean="0">
                <a:solidFill>
                  <a:srgbClr val="C00000"/>
                </a:solidFill>
                <a:latin typeface="Arial Narrow" pitchFamily="34" charset="0"/>
              </a:rPr>
              <a:t>: </a:t>
            </a:r>
            <a:r>
              <a:rPr lang="en-US" sz="2800" dirty="0" smtClean="0">
                <a:solidFill>
                  <a:srgbClr val="C00000"/>
                </a:solidFill>
                <a:latin typeface="Arial Narrow" pitchFamily="34" charset="0"/>
              </a:rPr>
              <a:t>“ </a:t>
            </a:r>
            <a:r>
              <a:rPr lang="zh-CN" altLang="en-US" sz="2800" dirty="0" smtClean="0">
                <a:solidFill>
                  <a:srgbClr val="C00000"/>
                </a:solidFill>
                <a:latin typeface="Arial Narrow" pitchFamily="34" charset="0"/>
              </a:rPr>
              <a:t>丈夫；一个女人的男人；家庭的管理者。</a:t>
            </a:r>
            <a:r>
              <a:rPr lang="en-US" altLang="zh-CN" sz="2800" dirty="0" smtClean="0">
                <a:solidFill>
                  <a:srgbClr val="C00000"/>
                </a:solidFill>
                <a:latin typeface="Arial Narrow" pitchFamily="34" charset="0"/>
              </a:rPr>
              <a:t>” </a:t>
            </a:r>
            <a:r>
              <a:rPr lang="en-US" sz="2800" dirty="0" smtClean="0">
                <a:solidFill>
                  <a:srgbClr val="C00000"/>
                </a:solidFill>
                <a:latin typeface="Arial Narrow" pitchFamily="34" charset="0"/>
              </a:rPr>
              <a:t>Husband; one woman man; controller of household”</a:t>
            </a:r>
          </a:p>
          <a:p>
            <a:pPr marL="225425" indent="-225425"/>
            <a:endParaRPr lang="en-US" sz="3600" b="1" dirty="0" smtClean="0">
              <a:solidFill>
                <a:srgbClr val="006600"/>
              </a:solidFill>
              <a:latin typeface="Arial Narrow" pitchFamily="34" charset="0"/>
            </a:endParaRPr>
          </a:p>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 </a:t>
            </a:r>
            <a:r>
              <a:rPr lang="zh-CN" altLang="en-US" sz="3600" b="1" dirty="0" smtClean="0">
                <a:solidFill>
                  <a:srgbClr val="006600"/>
                </a:solidFill>
                <a:latin typeface="Arial Narrow" pitchFamily="34" charset="0"/>
              </a:rPr>
              <a:t>“拥有权柄本意就是要篡夺权柄。”</a:t>
            </a:r>
            <a:endParaRPr lang="en-US" sz="3600" b="1" dirty="0" smtClean="0">
              <a:solidFill>
                <a:srgbClr val="006600"/>
              </a:solidFill>
              <a:latin typeface="Arial Narrow" pitchFamily="34" charset="0"/>
            </a:endParaRPr>
          </a:p>
          <a:p>
            <a:pPr marL="225425" indent="-225425">
              <a:buFont typeface="Arial" charset="0"/>
              <a:buChar char="•"/>
            </a:pPr>
            <a:r>
              <a:rPr lang="en-US" sz="2800" dirty="0" smtClean="0">
                <a:solidFill>
                  <a:schemeClr val="tx1"/>
                </a:solidFill>
                <a:latin typeface="Arial Narrow" pitchFamily="34" charset="0"/>
              </a:rPr>
              <a:t>“To HAVE authority literally means to USURP authority.”</a:t>
            </a: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“不论怎样</a:t>
            </a:r>
            <a:r>
              <a:rPr lang="en-US" altLang="zh-CN" sz="3600" b="1" dirty="0" smtClean="0">
                <a:solidFill>
                  <a:srgbClr val="C00000"/>
                </a:solidFill>
                <a:latin typeface="Arial Narrow" pitchFamily="34" charset="0"/>
              </a:rPr>
              <a:t>…</a:t>
            </a:r>
            <a:r>
              <a:rPr lang="zh-CN" altLang="en-US" sz="3600" b="1" dirty="0" smtClean="0">
                <a:solidFill>
                  <a:srgbClr val="C00000"/>
                </a:solidFill>
                <a:latin typeface="Arial Narrow" pitchFamily="34" charset="0"/>
              </a:rPr>
              <a:t>其余的经文澄清了作者的意图。”</a:t>
            </a:r>
            <a:endParaRPr lang="en-US" altLang="zh-CN" sz="3600" b="1" dirty="0" smtClean="0">
              <a:solidFill>
                <a:srgbClr val="C00000"/>
              </a:solidFill>
              <a:latin typeface="Arial Narrow" pitchFamily="34" charset="0"/>
            </a:endParaRPr>
          </a:p>
          <a:p>
            <a:pPr marL="225425" indent="-225425"/>
            <a:r>
              <a:rPr lang="en-US" sz="3600" b="1" dirty="0" smtClean="0">
                <a:solidFill>
                  <a:srgbClr val="C00000"/>
                </a:solidFill>
                <a:latin typeface="Arial Narrow" pitchFamily="34" charset="0"/>
              </a:rPr>
              <a:t> </a:t>
            </a: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“Regardless…the rest of the verse clarifies the intent.” </a:t>
            </a:r>
          </a:p>
          <a:p>
            <a:pPr marL="225425" indent="-225425"/>
            <a:endParaRPr lang="en-US" sz="2800" dirty="0" smtClean="0">
              <a:ln>
                <a:prstDash val="solid"/>
              </a:ln>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a:t>
            </a:r>
            <a:r>
              <a:rPr lang="zh-CN" altLang="en-US" sz="3600" b="1" dirty="0" smtClean="0">
                <a:solidFill>
                  <a:srgbClr val="006600"/>
                </a:solidFill>
                <a:latin typeface="Arial Narrow" pitchFamily="34" charset="0"/>
              </a:rPr>
              <a:t>“提前</a:t>
            </a:r>
            <a:r>
              <a:rPr lang="en-US" altLang="zh-CN" sz="3600" b="1" dirty="0" smtClean="0">
                <a:solidFill>
                  <a:srgbClr val="006600"/>
                </a:solidFill>
                <a:latin typeface="Arial Narrow" pitchFamily="34" charset="0"/>
              </a:rPr>
              <a:t>2:11-14</a:t>
            </a:r>
            <a:r>
              <a:rPr lang="zh-CN" altLang="en-US" sz="3600" b="1" dirty="0" smtClean="0">
                <a:solidFill>
                  <a:srgbClr val="006600"/>
                </a:solidFill>
                <a:latin typeface="Arial Narrow" pitchFamily="34" charset="0"/>
              </a:rPr>
              <a:t>只是针对当时的文化</a:t>
            </a:r>
            <a:r>
              <a:rPr lang="en-US" altLang="zh-CN" sz="3600" b="1" dirty="0" smtClean="0">
                <a:solidFill>
                  <a:srgbClr val="006600"/>
                </a:solidFill>
                <a:latin typeface="Arial Narrow" pitchFamily="34" charset="0"/>
              </a:rPr>
              <a:t>.</a:t>
            </a:r>
            <a:r>
              <a:rPr lang="zh-CN" altLang="en-US" sz="3600" b="1" dirty="0" smtClean="0">
                <a:solidFill>
                  <a:srgbClr val="006600"/>
                </a:solidFill>
                <a:latin typeface="Arial Narrow" pitchFamily="34" charset="0"/>
              </a:rPr>
              <a:t>”</a:t>
            </a:r>
            <a:endParaRPr lang="en-US" sz="36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“1 Tim. 2:11-14 was just a cultural directive” </a:t>
            </a:r>
          </a:p>
          <a:p>
            <a:pPr marL="682625" lvl="1" indent="-225425">
              <a:buFont typeface="Arial" charset="0"/>
              <a:buChar char="•"/>
            </a:pPr>
            <a:r>
              <a:rPr lang="en-US" sz="2800" baseline="30000" dirty="0" smtClean="0">
                <a:solidFill>
                  <a:srgbClr val="006600"/>
                </a:solidFill>
                <a:latin typeface="Arial Narrow" pitchFamily="34" charset="0"/>
              </a:rPr>
              <a:t> “</a:t>
            </a:r>
            <a:r>
              <a:rPr lang="en-US" sz="2800" i="1" dirty="0" smtClean="0">
                <a:solidFill>
                  <a:srgbClr val="006600"/>
                </a:solidFill>
                <a:latin typeface="Arial Narrow" pitchFamily="34" charset="0"/>
              </a:rPr>
              <a:t>A woman should learn in quietness and full submission.         I do not permit a woman to teach or to have authority over      a man; she must be silent (in the church).”  </a:t>
            </a:r>
          </a:p>
          <a:p>
            <a:pPr marL="682625" lvl="1" indent="-225425"/>
            <a:endParaRPr lang="en-US" sz="2800" b="1" dirty="0" smtClean="0">
              <a:solidFill>
                <a:srgbClr val="006600"/>
              </a:solidFill>
              <a:latin typeface="Arial Narrow" pitchFamily="34" charset="0"/>
            </a:endParaRPr>
          </a:p>
          <a:p>
            <a:pPr marL="236538" lvl="1" indent="-236538">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保罗给出提摩太两条原因</a:t>
            </a:r>
            <a:r>
              <a:rPr lang="en-US" altLang="zh-CN" sz="3600" b="1" dirty="0" smtClean="0">
                <a:solidFill>
                  <a:srgbClr val="C00000"/>
                </a:solidFill>
                <a:latin typeface="Arial Narrow" pitchFamily="34" charset="0"/>
              </a:rPr>
              <a:t>…</a:t>
            </a:r>
          </a:p>
          <a:p>
            <a:pPr marL="236538" lvl="1" indent="-236538">
              <a:buFont typeface="Arial" charset="0"/>
              <a:buChar char="•"/>
            </a:pPr>
            <a:r>
              <a:rPr lang="en-US" sz="2800" b="1" dirty="0" smtClean="0">
                <a:solidFill>
                  <a:srgbClr val="C00000"/>
                </a:solidFill>
                <a:latin typeface="Arial Narrow" pitchFamily="34" charset="0"/>
              </a:rPr>
              <a:t>CON: </a:t>
            </a:r>
            <a:r>
              <a:rPr lang="en-US" sz="2800" dirty="0" smtClean="0">
                <a:ln>
                  <a:prstDash val="solid"/>
                </a:ln>
                <a:solidFill>
                  <a:srgbClr val="C00000"/>
                </a:solidFill>
                <a:latin typeface="Arial Narrow" pitchFamily="34" charset="0"/>
              </a:rPr>
              <a:t>Then Paul gives Timothy TWO reasons…</a:t>
            </a:r>
          </a:p>
          <a:p>
            <a:pPr marL="803275" indent="-346075">
              <a:buAutoNum type="arabicPeriod"/>
            </a:pPr>
            <a:r>
              <a:rPr lang="zh-CN" altLang="en-US" sz="2800" i="1" dirty="0" smtClean="0">
                <a:solidFill>
                  <a:srgbClr val="C00000"/>
                </a:solidFill>
                <a:latin typeface="Arial Narrow" pitchFamily="34" charset="0"/>
              </a:rPr>
              <a:t>因为亚当受造在先，然后才是夏娃。                           </a:t>
            </a:r>
            <a:r>
              <a:rPr lang="en-US" sz="2800" i="1" dirty="0" smtClean="0">
                <a:solidFill>
                  <a:srgbClr val="C00000"/>
                </a:solidFill>
                <a:latin typeface="Arial Narrow" pitchFamily="34" charset="0"/>
              </a:rPr>
              <a:t>For Adam was formed first, then Eve. </a:t>
            </a:r>
          </a:p>
          <a:p>
            <a:pPr marL="803275" indent="-346075">
              <a:buAutoNum type="arabicPeriod"/>
            </a:pPr>
            <a:r>
              <a:rPr lang="zh-CN" altLang="en-US" sz="2800" i="1" dirty="0" smtClean="0">
                <a:solidFill>
                  <a:srgbClr val="C00000"/>
                </a:solidFill>
                <a:latin typeface="Arial Narrow" pitchFamily="34" charset="0"/>
              </a:rPr>
              <a:t>不是亚当被引诱。</a:t>
            </a:r>
            <a:endParaRPr lang="en-US" altLang="zh-CN" sz="2800" i="1" dirty="0" smtClean="0">
              <a:solidFill>
                <a:srgbClr val="C00000"/>
              </a:solidFill>
              <a:latin typeface="Arial Narrow" pitchFamily="34" charset="0"/>
            </a:endParaRPr>
          </a:p>
          <a:p>
            <a:pPr marL="803275" indent="-346075"/>
            <a:r>
              <a:rPr lang="en-US" altLang="zh-CN" sz="2800" i="1" dirty="0" smtClean="0">
                <a:solidFill>
                  <a:srgbClr val="C00000"/>
                </a:solidFill>
                <a:latin typeface="Arial Narrow" pitchFamily="34" charset="0"/>
              </a:rPr>
              <a:t>   </a:t>
            </a:r>
            <a:r>
              <a:rPr lang="zh-CN" altLang="en-US" sz="2800" i="1" dirty="0" smtClean="0">
                <a:solidFill>
                  <a:srgbClr val="C00000"/>
                </a:solidFill>
                <a:latin typeface="Arial Narrow" pitchFamily="34" charset="0"/>
              </a:rPr>
              <a:t>这两条事实变了吗？</a:t>
            </a:r>
            <a:endParaRPr lang="en-US" altLang="zh-CN" sz="2800" i="1" dirty="0" smtClean="0">
              <a:solidFill>
                <a:srgbClr val="C00000"/>
              </a:solidFill>
              <a:latin typeface="Arial Narrow" pitchFamily="34" charset="0"/>
            </a:endParaRPr>
          </a:p>
          <a:p>
            <a:pPr marL="803275" indent="-346075"/>
            <a:r>
              <a:rPr lang="en-US" sz="2800" i="1" dirty="0" smtClean="0">
                <a:solidFill>
                  <a:srgbClr val="C00000"/>
                </a:solidFill>
                <a:latin typeface="Arial Narrow" pitchFamily="34" charset="0"/>
              </a:rPr>
              <a:t>Adam was not the one deceived;  </a:t>
            </a:r>
            <a:r>
              <a:rPr lang="en-US" sz="2800" b="1" i="1" dirty="0" smtClean="0">
                <a:ln>
                  <a:prstDash val="solid"/>
                </a:ln>
                <a:solidFill>
                  <a:srgbClr val="C00000"/>
                </a:solidFill>
                <a:latin typeface="Arial Narrow" pitchFamily="34" charset="0"/>
              </a:rPr>
              <a:t>Have these changed</a:t>
            </a:r>
            <a:r>
              <a:rPr lang="en-US" sz="2800" b="1" i="1" dirty="0" smtClean="0">
                <a:ln>
                  <a:prstDash val="solid"/>
                </a:ln>
                <a:solidFill>
                  <a:srgbClr val="C00000"/>
                </a:solidFill>
                <a:effectLst>
                  <a:outerShdw blurRad="38100" dist="38100" dir="2700000" algn="tl">
                    <a:srgbClr val="000000">
                      <a:alpha val="43137"/>
                    </a:srgbClr>
                  </a:outerShdw>
                </a:effectLst>
                <a:latin typeface="Arial Narrow" pitchFamily="34"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67056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4000" b="1" dirty="0" smtClean="0">
                <a:solidFill>
                  <a:srgbClr val="006600"/>
                </a:solidFill>
                <a:latin typeface="Arial Narrow" pitchFamily="34" charset="0"/>
              </a:rPr>
              <a:t>赞成</a:t>
            </a:r>
            <a:r>
              <a:rPr lang="en-US" altLang="zh-CN" sz="4000" b="1" dirty="0" smtClean="0">
                <a:solidFill>
                  <a:srgbClr val="006600"/>
                </a:solidFill>
                <a:latin typeface="Arial Narrow" pitchFamily="34" charset="0"/>
              </a:rPr>
              <a:t>: </a:t>
            </a:r>
            <a:r>
              <a:rPr lang="zh-CN" altLang="en-US" sz="4000" b="1" dirty="0" smtClean="0">
                <a:solidFill>
                  <a:srgbClr val="006600"/>
                </a:solidFill>
                <a:latin typeface="Arial Narrow" pitchFamily="34" charset="0"/>
              </a:rPr>
              <a:t>“罗</a:t>
            </a:r>
            <a:r>
              <a:rPr lang="en-US" altLang="zh-CN" sz="4000" b="1" dirty="0" smtClean="0">
                <a:solidFill>
                  <a:srgbClr val="006600"/>
                </a:solidFill>
                <a:latin typeface="Arial Narrow" pitchFamily="34" charset="0"/>
              </a:rPr>
              <a:t>16:1</a:t>
            </a:r>
            <a:r>
              <a:rPr lang="zh-CN" altLang="en-US" sz="4000" b="1" dirty="0" smtClean="0">
                <a:solidFill>
                  <a:srgbClr val="006600"/>
                </a:solidFill>
                <a:latin typeface="Arial Narrow" pitchFamily="34" charset="0"/>
              </a:rPr>
              <a:t>称菲比为</a:t>
            </a:r>
            <a:r>
              <a:rPr lang="en-US" altLang="zh-CN" sz="4000" b="1" dirty="0" err="1" smtClean="0">
                <a:solidFill>
                  <a:srgbClr val="006600"/>
                </a:solidFill>
                <a:latin typeface="Arial Narrow" pitchFamily="34" charset="0"/>
              </a:rPr>
              <a:t>diakonos</a:t>
            </a:r>
            <a:r>
              <a:rPr lang="en-US" altLang="zh-CN" sz="4000" b="1" dirty="0" smtClean="0">
                <a:solidFill>
                  <a:srgbClr val="006600"/>
                </a:solidFill>
                <a:latin typeface="Arial Narrow" pitchFamily="34" charset="0"/>
              </a:rPr>
              <a:t>, </a:t>
            </a:r>
            <a:r>
              <a:rPr lang="zh-CN" altLang="en-US" sz="4000" b="1" dirty="0" smtClean="0">
                <a:solidFill>
                  <a:srgbClr val="006600"/>
                </a:solidFill>
                <a:latin typeface="Arial Narrow" pitchFamily="34" charset="0"/>
              </a:rPr>
              <a:t>常在圣经中被译成牧师</a:t>
            </a:r>
            <a:r>
              <a:rPr lang="en-US" altLang="zh-CN" sz="4000" b="1" dirty="0" smtClean="0">
                <a:solidFill>
                  <a:srgbClr val="006600"/>
                </a:solidFill>
                <a:latin typeface="Arial Narrow" pitchFamily="34" charset="0"/>
              </a:rPr>
              <a:t>. </a:t>
            </a:r>
            <a:r>
              <a:rPr lang="zh-CN" altLang="en-US" sz="4000" b="1" dirty="0" smtClean="0">
                <a:solidFill>
                  <a:srgbClr val="006600"/>
                </a:solidFill>
                <a:latin typeface="Arial Narrow" pitchFamily="34" charset="0"/>
              </a:rPr>
              <a:t>她就是教导牧师</a:t>
            </a:r>
            <a:r>
              <a:rPr lang="en-US" altLang="zh-CN" sz="4000" b="1" dirty="0" smtClean="0">
                <a:solidFill>
                  <a:srgbClr val="006600"/>
                </a:solidFill>
                <a:latin typeface="Arial Narrow" pitchFamily="34" charset="0"/>
              </a:rPr>
              <a:t>.</a:t>
            </a:r>
            <a:r>
              <a:rPr lang="zh-CN" altLang="en-US" sz="4000" b="1" dirty="0" smtClean="0">
                <a:solidFill>
                  <a:srgbClr val="006600"/>
                </a:solidFill>
                <a:latin typeface="Arial Narrow" pitchFamily="34" charset="0"/>
              </a:rPr>
              <a:t>”</a:t>
            </a:r>
            <a:endParaRPr lang="en-US" sz="40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“Romans 16:1 calls Phoebe a </a:t>
            </a:r>
            <a:r>
              <a:rPr lang="en-US" sz="2800" i="1" dirty="0" err="1" smtClean="0">
                <a:latin typeface="Arial Narrow" pitchFamily="34" charset="0"/>
              </a:rPr>
              <a:t>diakonos</a:t>
            </a:r>
            <a:r>
              <a:rPr lang="en-US" sz="2800" i="1" dirty="0" smtClean="0">
                <a:latin typeface="Arial Narrow" pitchFamily="34" charset="0"/>
              </a:rPr>
              <a:t> which is often translated in Scripture as minister. </a:t>
            </a:r>
            <a:r>
              <a:rPr lang="en-US" sz="2800" dirty="0" smtClean="0">
                <a:solidFill>
                  <a:schemeClr val="tx1"/>
                </a:solidFill>
                <a:latin typeface="Arial Narrow" pitchFamily="34" charset="0"/>
              </a:rPr>
              <a:t>She was a teaching pastor.”</a:t>
            </a:r>
          </a:p>
          <a:p>
            <a:pPr marL="225425" indent="-225425">
              <a:buFont typeface="Arial" charset="0"/>
              <a:buChar char="•"/>
            </a:pPr>
            <a:r>
              <a:rPr lang="zh-CN" altLang="en-US" sz="3500" b="1" dirty="0" smtClean="0">
                <a:solidFill>
                  <a:srgbClr val="C00000"/>
                </a:solidFill>
                <a:latin typeface="Arial Narrow" pitchFamily="34" charset="0"/>
              </a:rPr>
              <a:t>反对</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“执事（</a:t>
            </a:r>
            <a:r>
              <a:rPr lang="en-US" altLang="zh-CN" sz="3500" b="1" dirty="0" err="1" smtClean="0">
                <a:solidFill>
                  <a:srgbClr val="C00000"/>
                </a:solidFill>
                <a:latin typeface="Arial Narrow" pitchFamily="34" charset="0"/>
              </a:rPr>
              <a:t>diakonos</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执行牧师吩咐的人，是仆人</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服务员</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君王的侍从</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餐馆端茶上菜的侍应生</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执事就是教会指派的一个职分</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看顾穷人</a:t>
            </a:r>
            <a:r>
              <a:rPr lang="en-US" altLang="zh-CN" sz="3500" b="1" dirty="0" smtClean="0">
                <a:solidFill>
                  <a:srgbClr val="C00000"/>
                </a:solidFill>
                <a:latin typeface="Arial Narrow" pitchFamily="34" charset="0"/>
              </a:rPr>
              <a:t>, </a:t>
            </a:r>
            <a:r>
              <a:rPr lang="zh-CN" altLang="en-US" sz="3500" b="1" dirty="0" smtClean="0">
                <a:solidFill>
                  <a:srgbClr val="C00000"/>
                </a:solidFill>
                <a:latin typeface="Arial Narrow" pitchFamily="34" charset="0"/>
              </a:rPr>
              <a:t>分配教会所收用于此项的钱款</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a:t>
            </a:r>
            <a:r>
              <a:rPr lang="en-US" altLang="zh-CN" sz="3500" b="1" dirty="0" smtClean="0">
                <a:solidFill>
                  <a:srgbClr val="C00000"/>
                </a:solidFill>
                <a:latin typeface="Arial Narrow" pitchFamily="34" charset="0"/>
              </a:rPr>
              <a:t>”</a:t>
            </a:r>
            <a:endParaRPr lang="en-US" sz="3500" b="1" dirty="0" smtClean="0">
              <a:solidFill>
                <a:srgbClr val="C00000"/>
              </a:solidFill>
              <a:latin typeface="Arial Narrow" pitchFamily="34" charset="0"/>
            </a:endParaRPr>
          </a:p>
          <a:p>
            <a:pPr marL="225425" indent="-225425">
              <a:buFont typeface="Arial" charset="0"/>
              <a:buChar char="•"/>
            </a:pPr>
            <a:r>
              <a:rPr lang="en-US" sz="2800" b="1" dirty="0" smtClean="0">
                <a:solidFill>
                  <a:schemeClr val="tx1"/>
                </a:solidFill>
                <a:latin typeface="Arial Narrow" pitchFamily="34" charset="0"/>
              </a:rPr>
              <a:t>CON: </a:t>
            </a:r>
            <a:r>
              <a:rPr lang="en-US" sz="2800" dirty="0" smtClean="0">
                <a:solidFill>
                  <a:schemeClr val="tx1"/>
                </a:solidFill>
                <a:latin typeface="Arial Narrow" pitchFamily="34" charset="0"/>
              </a:rPr>
              <a:t>“Deacon (</a:t>
            </a:r>
            <a:r>
              <a:rPr lang="en-US" sz="2800" i="1" dirty="0" err="1" smtClean="0">
                <a:solidFill>
                  <a:schemeClr val="tx1"/>
                </a:solidFill>
                <a:latin typeface="Arial Narrow" pitchFamily="34" charset="0"/>
              </a:rPr>
              <a:t>diakonos</a:t>
            </a:r>
            <a:r>
              <a:rPr lang="en-US" sz="2800" i="1" dirty="0" smtClean="0">
                <a:solidFill>
                  <a:schemeClr val="tx1"/>
                </a:solidFill>
                <a:latin typeface="Arial Narrow" pitchFamily="34" charset="0"/>
              </a:rPr>
              <a:t>:</a:t>
            </a:r>
            <a:r>
              <a:rPr lang="en-US" sz="2800" dirty="0" smtClean="0">
                <a:solidFill>
                  <a:schemeClr val="tx1"/>
                </a:solidFill>
                <a:latin typeface="Arial Narrow" pitchFamily="34" charset="0"/>
              </a:rPr>
              <a:t> one who executes the commands of a master, a servant, attendant, minister; the servant of a king; a waiter who serves food and drink; a deacon, one who, by virtue of the office assigned to him by the church, cares for the poor and distributes the money collected for their use)</a:t>
            </a:r>
          </a:p>
          <a:p>
            <a:pPr marL="225425" indent="-225425">
              <a:buFont typeface="Arial" charset="0"/>
              <a:buChar char="•"/>
            </a:pPr>
            <a:endParaRPr lang="en-US" sz="2800" b="1" dirty="0" smtClean="0">
              <a:solidFill>
                <a:srgbClr val="006600"/>
              </a:solidFill>
              <a:latin typeface="Arial Narrow"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76200"/>
            <a:ext cx="89916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ln>
                  <a:solidFill>
                    <a:schemeClr val="accent3">
                      <a:lumMod val="50000"/>
                    </a:schemeClr>
                  </a:solidFill>
                </a:ln>
                <a:solidFill>
                  <a:schemeClr val="accent3">
                    <a:lumMod val="50000"/>
                  </a:schemeClr>
                </a:solidFill>
                <a:latin typeface="Arial Narrow" pitchFamily="34" charset="0"/>
              </a:rPr>
              <a:t>赞成</a:t>
            </a:r>
            <a:r>
              <a:rPr lang="en-US" altLang="zh-CN" sz="3600" b="1" dirty="0" smtClean="0">
                <a:ln>
                  <a:solidFill>
                    <a:schemeClr val="accent3">
                      <a:lumMod val="50000"/>
                    </a:schemeClr>
                  </a:solidFill>
                </a:ln>
                <a:solidFill>
                  <a:schemeClr val="accent3">
                    <a:lumMod val="50000"/>
                  </a:schemeClr>
                </a:solidFill>
                <a:latin typeface="Arial Narrow" pitchFamily="34" charset="0"/>
              </a:rPr>
              <a:t>: </a:t>
            </a:r>
            <a:r>
              <a:rPr lang="zh-CN" altLang="en-US" sz="3600" b="1" dirty="0" smtClean="0">
                <a:ln>
                  <a:solidFill>
                    <a:schemeClr val="accent3">
                      <a:lumMod val="50000"/>
                    </a:schemeClr>
                  </a:solidFill>
                </a:ln>
                <a:solidFill>
                  <a:schemeClr val="accent3">
                    <a:lumMod val="50000"/>
                  </a:schemeClr>
                </a:solidFill>
                <a:latin typeface="Arial Narrow" pitchFamily="34" charset="0"/>
              </a:rPr>
              <a:t>“我们今日不再是父权社会。”</a:t>
            </a:r>
            <a:endParaRPr lang="en-US" sz="3600" b="1" dirty="0" smtClean="0">
              <a:ln>
                <a:solidFill>
                  <a:schemeClr val="accent3">
                    <a:lumMod val="50000"/>
                  </a:schemeClr>
                </a:solidFill>
              </a:ln>
              <a:solidFill>
                <a:schemeClr val="accent3">
                  <a:lumMod val="50000"/>
                </a:schemeClr>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“We no longer live in a Patriarchal society”</a:t>
            </a: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“圣经不只适用于一种社会形态。”</a:t>
            </a:r>
            <a:endParaRPr lang="en-US" altLang="zh-CN" sz="3600" b="1" dirty="0" smtClean="0">
              <a:solidFill>
                <a:srgbClr val="C00000"/>
              </a:solidFill>
              <a:latin typeface="Arial Narrow" pitchFamily="34" charset="0"/>
            </a:endParaRPr>
          </a:p>
          <a:p>
            <a:pPr marL="225425" indent="-225425">
              <a:buFont typeface="Arial" charset="0"/>
              <a:buChar char="•"/>
            </a:pP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“Bible principles do not apply to only one form of society.”</a:t>
            </a: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zh-CN" altLang="en-US" sz="3600" b="1" dirty="0" smtClean="0">
                <a:ln>
                  <a:solidFill>
                    <a:schemeClr val="accent3">
                      <a:lumMod val="50000"/>
                    </a:schemeClr>
                  </a:solidFill>
                </a:ln>
                <a:solidFill>
                  <a:schemeClr val="accent3">
                    <a:lumMod val="50000"/>
                  </a:schemeClr>
                </a:solidFill>
                <a:latin typeface="Arial Narrow" pitchFamily="34" charset="0"/>
              </a:rPr>
              <a:t>赞成</a:t>
            </a:r>
            <a:r>
              <a:rPr lang="en-US" altLang="zh-CN" sz="3600" b="1" dirty="0" smtClean="0">
                <a:ln>
                  <a:solidFill>
                    <a:schemeClr val="accent3">
                      <a:lumMod val="50000"/>
                    </a:schemeClr>
                  </a:solidFill>
                </a:ln>
                <a:solidFill>
                  <a:schemeClr val="accent3">
                    <a:lumMod val="50000"/>
                  </a:schemeClr>
                </a:solidFill>
                <a:latin typeface="Arial Narrow" pitchFamily="34" charset="0"/>
              </a:rPr>
              <a:t>:</a:t>
            </a:r>
            <a:r>
              <a:rPr lang="zh-CN" altLang="en-US" sz="3600" b="1" dirty="0" smtClean="0">
                <a:ln>
                  <a:solidFill>
                    <a:schemeClr val="accent3">
                      <a:lumMod val="50000"/>
                    </a:schemeClr>
                  </a:solidFill>
                </a:ln>
                <a:solidFill>
                  <a:schemeClr val="accent3">
                    <a:lumMod val="50000"/>
                  </a:schemeClr>
                </a:solidFill>
                <a:latin typeface="Arial Narrow" pitchFamily="34" charset="0"/>
              </a:rPr>
              <a:t>“</a:t>
            </a:r>
            <a:r>
              <a:rPr lang="zh-CN" altLang="en-US" sz="3600" dirty="0" smtClean="0">
                <a:ln>
                  <a:solidFill>
                    <a:schemeClr val="accent3">
                      <a:lumMod val="50000"/>
                    </a:schemeClr>
                  </a:solidFill>
                </a:ln>
                <a:solidFill>
                  <a:schemeClr val="accent3">
                    <a:lumMod val="50000"/>
                  </a:schemeClr>
                </a:solidFill>
              </a:rPr>
              <a:t>百基拉和亚居拉教导了亚波罗。她的名字排在前面，因此她主导教导。</a:t>
            </a:r>
            <a:r>
              <a:rPr lang="zh-CN" altLang="en-US" sz="3600" b="1" dirty="0" smtClean="0">
                <a:ln>
                  <a:solidFill>
                    <a:schemeClr val="accent3">
                      <a:lumMod val="50000"/>
                    </a:schemeClr>
                  </a:solidFill>
                </a:ln>
                <a:solidFill>
                  <a:schemeClr val="accent3">
                    <a:lumMod val="50000"/>
                  </a:schemeClr>
                </a:solidFill>
                <a:latin typeface="Arial Narrow" pitchFamily="34" charset="0"/>
              </a:rPr>
              <a:t>”</a:t>
            </a:r>
            <a:endParaRPr lang="en-US" sz="3600" b="1" dirty="0" smtClean="0">
              <a:ln>
                <a:solidFill>
                  <a:schemeClr val="accent3">
                    <a:lumMod val="50000"/>
                  </a:schemeClr>
                </a:solidFill>
              </a:ln>
              <a:solidFill>
                <a:schemeClr val="accent3">
                  <a:lumMod val="50000"/>
                </a:schemeClr>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“Priscilla and Aquila educated Apollos. She is listed first and therefore did most of the teaching”</a:t>
            </a:r>
          </a:p>
          <a:p>
            <a:pPr marL="225425" indent="-225425">
              <a:buFont typeface="Arial" charset="0"/>
              <a:buChar char="•"/>
            </a:pPr>
            <a:r>
              <a:rPr lang="zh-CN" altLang="en-US" sz="3600" b="1" dirty="0" smtClean="0">
                <a:solidFill>
                  <a:srgbClr val="C00000"/>
                </a:solidFill>
                <a:latin typeface="Arial Narrow" pitchFamily="34" charset="0"/>
              </a:rPr>
              <a:t>反对</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“百基拉是亚居拉在训练某个人时的助手</a:t>
            </a:r>
            <a:r>
              <a:rPr lang="en-US" altLang="zh-CN" sz="3600" b="1" dirty="0" smtClean="0">
                <a:solidFill>
                  <a:srgbClr val="C00000"/>
                </a:solidFill>
                <a:latin typeface="Arial Narrow" pitchFamily="34" charset="0"/>
              </a:rPr>
              <a:t>. </a:t>
            </a:r>
            <a:r>
              <a:rPr lang="zh-CN" altLang="en-US" sz="3600" b="1" dirty="0" smtClean="0">
                <a:solidFill>
                  <a:srgbClr val="C00000"/>
                </a:solidFill>
                <a:latin typeface="Arial Narrow" pitchFamily="34" charset="0"/>
              </a:rPr>
              <a:t>她在教会并没有领导或教导的职分</a:t>
            </a:r>
            <a:r>
              <a:rPr lang="en-US" altLang="zh-CN" sz="3600" b="1" dirty="0" smtClean="0">
                <a:solidFill>
                  <a:srgbClr val="C00000"/>
                </a:solidFill>
                <a:latin typeface="Arial Narrow" pitchFamily="34" charset="0"/>
              </a:rPr>
              <a:t>.</a:t>
            </a:r>
            <a:r>
              <a:rPr lang="zh-CN" altLang="en-US" sz="3600" b="1" dirty="0" smtClean="0">
                <a:solidFill>
                  <a:srgbClr val="C00000"/>
                </a:solidFill>
                <a:latin typeface="Arial Narrow" pitchFamily="34" charset="0"/>
              </a:rPr>
              <a:t>”</a:t>
            </a:r>
            <a:endParaRPr lang="en-US" altLang="zh-CN" sz="3600" b="1" dirty="0" smtClean="0">
              <a:solidFill>
                <a:srgbClr val="C00000"/>
              </a:solidFill>
              <a:latin typeface="Arial Narrow" pitchFamily="34" charset="0"/>
            </a:endParaRPr>
          </a:p>
          <a:p>
            <a:pPr marL="225425" indent="-225425">
              <a:buFont typeface="Arial" charset="0"/>
              <a:buChar char="•"/>
            </a:pP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“Priscilla was Aquila’s helpmeet in training an individual. She has NO leadership or teaching position in the church.”</a:t>
            </a:r>
          </a:p>
          <a:p>
            <a:pPr marL="225425" indent="-225425"/>
            <a:r>
              <a:rPr lang="en-US" sz="2800" dirty="0" smtClean="0">
                <a:solidFill>
                  <a:schemeClr val="tx1"/>
                </a:solidFill>
                <a:latin typeface="Arial Narrow" pitchFamily="34" charset="0"/>
              </a:rPr>
              <a:t>. </a:t>
            </a:r>
            <a:endParaRPr lang="en-US" sz="2800" i="1" dirty="0" smtClean="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89916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a:t>
            </a:r>
            <a:r>
              <a:rPr lang="zh-CN" altLang="en-US" sz="3600" b="1" dirty="0" smtClean="0">
                <a:solidFill>
                  <a:srgbClr val="006600"/>
                </a:solidFill>
                <a:latin typeface="Arial Narrow" pitchFamily="34" charset="0"/>
              </a:rPr>
              <a:t>“罗马书</a:t>
            </a:r>
            <a:r>
              <a:rPr lang="en-US" altLang="zh-CN" sz="3600" b="1" dirty="0" smtClean="0">
                <a:solidFill>
                  <a:srgbClr val="006600"/>
                </a:solidFill>
                <a:latin typeface="Arial Narrow" pitchFamily="34" charset="0"/>
              </a:rPr>
              <a:t>16:7</a:t>
            </a:r>
            <a:r>
              <a:rPr lang="zh-CN" altLang="en-US" sz="3600" b="1" dirty="0" smtClean="0">
                <a:solidFill>
                  <a:srgbClr val="006600"/>
                </a:solidFill>
                <a:latin typeface="Arial Narrow" pitchFamily="34" charset="0"/>
              </a:rPr>
              <a:t>说‘又问我亲属与我一同坐监的安多尼古和犹尼亚安，他们在使徒中是有名望的，也是比我先在基督里。’犹尼亚，是女人，也是使徒。”</a:t>
            </a:r>
            <a:endParaRPr lang="en-US" sz="3600" b="1" dirty="0" smtClean="0">
              <a:solidFill>
                <a:srgbClr val="006600"/>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“Romans 16:7 says, ‘</a:t>
            </a:r>
            <a:r>
              <a:rPr lang="en-US" sz="2800" dirty="0" smtClean="0">
                <a:latin typeface="Arial Narrow" pitchFamily="34" charset="0"/>
              </a:rPr>
              <a:t>Salute Andronicus and </a:t>
            </a:r>
            <a:r>
              <a:rPr lang="en-US" sz="2800" b="1" u="sng" dirty="0" err="1" smtClean="0">
                <a:latin typeface="Arial Narrow" pitchFamily="34" charset="0"/>
              </a:rPr>
              <a:t>Junia</a:t>
            </a:r>
            <a:r>
              <a:rPr lang="en-US" sz="2800" dirty="0" smtClean="0">
                <a:latin typeface="Arial Narrow" pitchFamily="34" charset="0"/>
              </a:rPr>
              <a:t>, my kinsmen, and my fellow prisoners, who are </a:t>
            </a:r>
            <a:r>
              <a:rPr lang="en-US" sz="2800" b="1" dirty="0" smtClean="0">
                <a:latin typeface="Arial Narrow" pitchFamily="34" charset="0"/>
              </a:rPr>
              <a:t>of note among the apostles</a:t>
            </a:r>
            <a:r>
              <a:rPr lang="en-US" sz="2800" dirty="0" smtClean="0">
                <a:latin typeface="Arial Narrow" pitchFamily="34" charset="0"/>
              </a:rPr>
              <a:t>, who also were in Christ before me.’  </a:t>
            </a:r>
            <a:r>
              <a:rPr lang="en-US" sz="2800" dirty="0" err="1" smtClean="0">
                <a:latin typeface="Arial Narrow" pitchFamily="34" charset="0"/>
              </a:rPr>
              <a:t>Junia</a:t>
            </a:r>
            <a:r>
              <a:rPr lang="en-US" sz="2800" dirty="0" smtClean="0">
                <a:latin typeface="Arial Narrow" pitchFamily="34" charset="0"/>
              </a:rPr>
              <a:t>, a woman,  was an apostle.”</a:t>
            </a:r>
            <a:endParaRPr lang="en-US" sz="2800" dirty="0" smtClean="0">
              <a:solidFill>
                <a:schemeClr val="tx1"/>
              </a:solidFill>
              <a:latin typeface="Arial Narrow" pitchFamily="34" charset="0"/>
            </a:endParaRPr>
          </a:p>
          <a:p>
            <a:pPr marL="225425" indent="-225425">
              <a:buFont typeface="Arial" charset="0"/>
              <a:buChar char="•"/>
            </a:pPr>
            <a:r>
              <a:rPr lang="zh-CN" altLang="en-US" sz="3400" b="1" dirty="0" smtClean="0">
                <a:solidFill>
                  <a:srgbClr val="C00000"/>
                </a:solidFill>
                <a:latin typeface="Arial Narrow" pitchFamily="34" charset="0"/>
              </a:rPr>
              <a:t>反对</a:t>
            </a:r>
            <a:r>
              <a:rPr lang="en-US" altLang="zh-CN" sz="3400" b="1" dirty="0" smtClean="0">
                <a:solidFill>
                  <a:srgbClr val="C00000"/>
                </a:solidFill>
                <a:latin typeface="Arial Narrow" pitchFamily="34" charset="0"/>
              </a:rPr>
              <a:t>: </a:t>
            </a:r>
            <a:r>
              <a:rPr lang="zh-CN" altLang="en-US" sz="3400" b="1" dirty="0" smtClean="0">
                <a:solidFill>
                  <a:srgbClr val="C00000"/>
                </a:solidFill>
                <a:latin typeface="Arial Narrow" pitchFamily="34" charset="0"/>
              </a:rPr>
              <a:t>“首先，没有证据表明犹尼亚是女人</a:t>
            </a:r>
            <a:r>
              <a:rPr lang="en-US" altLang="zh-CN" sz="3400" b="1" dirty="0" smtClean="0">
                <a:solidFill>
                  <a:srgbClr val="C00000"/>
                </a:solidFill>
                <a:latin typeface="Arial Narrow" pitchFamily="34" charset="0"/>
              </a:rPr>
              <a:t>, </a:t>
            </a:r>
            <a:r>
              <a:rPr lang="zh-CN" altLang="en-US" sz="3400" b="1" dirty="0" smtClean="0">
                <a:solidFill>
                  <a:srgbClr val="C00000"/>
                </a:solidFill>
                <a:latin typeface="Arial Narrow" pitchFamily="34" charset="0"/>
              </a:rPr>
              <a:t>因为该名是中性</a:t>
            </a:r>
            <a:r>
              <a:rPr lang="en-US" altLang="zh-CN" sz="3400" b="1" dirty="0" smtClean="0">
                <a:solidFill>
                  <a:srgbClr val="C00000"/>
                </a:solidFill>
                <a:latin typeface="Arial Narrow" pitchFamily="34" charset="0"/>
              </a:rPr>
              <a:t>. </a:t>
            </a:r>
            <a:r>
              <a:rPr lang="zh-CN" altLang="en-US" sz="3400" b="1" dirty="0" smtClean="0">
                <a:solidFill>
                  <a:srgbClr val="C00000"/>
                </a:solidFill>
                <a:latin typeface="Arial Narrow" pitchFamily="34" charset="0"/>
              </a:rPr>
              <a:t>其次</a:t>
            </a:r>
            <a:r>
              <a:rPr lang="en-US" altLang="zh-CN" sz="3400" b="1" dirty="0" smtClean="0">
                <a:solidFill>
                  <a:srgbClr val="C00000"/>
                </a:solidFill>
                <a:latin typeface="Arial Narrow" pitchFamily="34" charset="0"/>
              </a:rPr>
              <a:t>,</a:t>
            </a:r>
            <a:r>
              <a:rPr lang="zh-CN" altLang="en-US" sz="3400" b="1" dirty="0" smtClean="0">
                <a:solidFill>
                  <a:srgbClr val="C00000"/>
                </a:solidFill>
                <a:latin typeface="Arial Narrow" pitchFamily="34" charset="0"/>
              </a:rPr>
              <a:t>‘在</a:t>
            </a:r>
            <a:r>
              <a:rPr lang="en-US" altLang="zh-CN" sz="3400" b="1" dirty="0" smtClean="0">
                <a:solidFill>
                  <a:srgbClr val="C00000"/>
                </a:solidFill>
                <a:latin typeface="Arial Narrow" pitchFamily="34" charset="0"/>
              </a:rPr>
              <a:t>…</a:t>
            </a:r>
            <a:r>
              <a:rPr lang="zh-CN" altLang="en-US" sz="3400" b="1" dirty="0" smtClean="0">
                <a:solidFill>
                  <a:srgbClr val="C00000"/>
                </a:solidFill>
                <a:latin typeface="Arial Narrow" pitchFamily="34" charset="0"/>
              </a:rPr>
              <a:t>中’翻译成‘被’使徒们所熟知更好</a:t>
            </a:r>
            <a:r>
              <a:rPr lang="en-US" altLang="zh-CN" sz="3400" b="1" dirty="0" smtClean="0">
                <a:solidFill>
                  <a:srgbClr val="C00000"/>
                </a:solidFill>
                <a:latin typeface="Arial Narrow" pitchFamily="34" charset="0"/>
              </a:rPr>
              <a:t>. </a:t>
            </a:r>
            <a:r>
              <a:rPr lang="zh-CN" altLang="en-US" sz="3400" b="1" dirty="0" smtClean="0">
                <a:solidFill>
                  <a:srgbClr val="C00000"/>
                </a:solidFill>
                <a:latin typeface="Arial Narrow" pitchFamily="34" charset="0"/>
              </a:rPr>
              <a:t>犹尼亚为使徒们所熟知</a:t>
            </a:r>
            <a:r>
              <a:rPr lang="en-US" altLang="zh-CN" sz="3400" b="1" dirty="0" smtClean="0">
                <a:solidFill>
                  <a:srgbClr val="C00000"/>
                </a:solidFill>
                <a:latin typeface="Arial Narrow" pitchFamily="34" charset="0"/>
              </a:rPr>
              <a:t>. </a:t>
            </a:r>
            <a:r>
              <a:rPr lang="zh-CN" altLang="en-US" sz="3400" b="1" dirty="0" smtClean="0">
                <a:solidFill>
                  <a:srgbClr val="C00000"/>
                </a:solidFill>
                <a:latin typeface="Arial Narrow" pitchFamily="34" charset="0"/>
              </a:rPr>
              <a:t>”</a:t>
            </a:r>
            <a:endParaRPr lang="en-US" altLang="zh-CN" sz="3400" b="1" dirty="0" smtClean="0">
              <a:solidFill>
                <a:srgbClr val="C00000"/>
              </a:solidFill>
              <a:latin typeface="Arial Narrow" pitchFamily="34" charset="0"/>
            </a:endParaRPr>
          </a:p>
          <a:p>
            <a:pPr marL="225425" indent="-225425">
              <a:buFont typeface="Arial" charset="0"/>
              <a:buChar char="•"/>
            </a:pPr>
            <a:r>
              <a:rPr lang="en-US" sz="2800" b="1" dirty="0" smtClean="0">
                <a:solidFill>
                  <a:schemeClr val="tx1"/>
                </a:solidFill>
                <a:latin typeface="Arial Narrow" pitchFamily="34" charset="0"/>
              </a:rPr>
              <a:t>CON: </a:t>
            </a:r>
            <a:r>
              <a:rPr lang="en-US" sz="2800" dirty="0" smtClean="0">
                <a:solidFill>
                  <a:schemeClr val="tx1"/>
                </a:solidFill>
                <a:latin typeface="Arial Narrow" pitchFamily="34" charset="0"/>
              </a:rPr>
              <a:t>“First, there is no evidence </a:t>
            </a:r>
            <a:r>
              <a:rPr lang="en-US" sz="2800" dirty="0" err="1" smtClean="0">
                <a:solidFill>
                  <a:schemeClr val="tx1"/>
                </a:solidFill>
                <a:latin typeface="Arial Narrow" pitchFamily="34" charset="0"/>
              </a:rPr>
              <a:t>Junia</a:t>
            </a:r>
            <a:r>
              <a:rPr lang="en-US" sz="2800" dirty="0" smtClean="0">
                <a:solidFill>
                  <a:schemeClr val="tx1"/>
                </a:solidFill>
                <a:latin typeface="Arial Narrow" pitchFamily="34" charset="0"/>
              </a:rPr>
              <a:t> was a woman as the name is neutral. Second, among (</a:t>
            </a:r>
            <a:r>
              <a:rPr lang="en-US" sz="2800" i="1" dirty="0" smtClean="0">
                <a:solidFill>
                  <a:schemeClr val="tx1"/>
                </a:solidFill>
                <a:latin typeface="Arial Narrow" pitchFamily="34" charset="0"/>
              </a:rPr>
              <a:t>en</a:t>
            </a:r>
            <a:r>
              <a:rPr lang="en-US" sz="2800" dirty="0" smtClean="0">
                <a:solidFill>
                  <a:schemeClr val="tx1"/>
                </a:solidFill>
                <a:latin typeface="Arial Narrow" pitchFamily="34" charset="0"/>
              </a:rPr>
              <a:t> in Greek) is better translated “by’.  </a:t>
            </a:r>
            <a:r>
              <a:rPr lang="en-US" sz="2800" dirty="0" err="1" smtClean="0">
                <a:solidFill>
                  <a:schemeClr val="tx1"/>
                </a:solidFill>
                <a:latin typeface="Arial Narrow" pitchFamily="34" charset="0"/>
              </a:rPr>
              <a:t>Junia</a:t>
            </a:r>
            <a:r>
              <a:rPr lang="en-US" sz="2800" dirty="0" smtClean="0">
                <a:solidFill>
                  <a:schemeClr val="tx1"/>
                </a:solidFill>
                <a:latin typeface="Arial Narrow" pitchFamily="34" charset="0"/>
              </a:rPr>
              <a:t> was well known BY the apostles.”</a:t>
            </a:r>
            <a:endParaRPr lang="en-US" sz="2800" i="1" dirty="0" smtClean="0">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219200"/>
          </a:xfrm>
          <a:solidFill>
            <a:srgbClr val="002060"/>
          </a:solidFill>
        </p:spPr>
        <p:style>
          <a:lnRef idx="0">
            <a:schemeClr val="accent2"/>
          </a:lnRef>
          <a:fillRef idx="3">
            <a:schemeClr val="accent2"/>
          </a:fillRef>
          <a:effectRef idx="3">
            <a:schemeClr val="accent2"/>
          </a:effectRef>
          <a:fontRef idx="minor">
            <a:schemeClr val="lt1"/>
          </a:fontRef>
        </p:style>
        <p:txBody>
          <a:bodyPr>
            <a:noAutofit/>
          </a:bodyPr>
          <a:lstStyle/>
          <a:p>
            <a:r>
              <a:rPr lang="zh-CN" altLang="en-US" sz="9600" b="1" dirty="0" smtClean="0">
                <a:ln w="38100">
                  <a:solidFill>
                    <a:schemeClr val="bg1"/>
                  </a:solidFill>
                </a:ln>
                <a:latin typeface="Arial Black" pitchFamily="34" charset="0"/>
              </a:rPr>
              <a:t>介绍</a:t>
            </a:r>
            <a:endParaRPr lang="en-US" sz="9600" b="1" dirty="0">
              <a:ln w="38100">
                <a:solidFill>
                  <a:schemeClr val="bg1"/>
                </a:solidFill>
              </a:ln>
              <a:latin typeface="Arial Black" pitchFamily="34" charset="0"/>
            </a:endParaRPr>
          </a:p>
        </p:txBody>
      </p:sp>
      <p:sp>
        <p:nvSpPr>
          <p:cNvPr id="6" name="Title 1"/>
          <p:cNvSpPr txBox="1">
            <a:spLocks/>
          </p:cNvSpPr>
          <p:nvPr/>
        </p:nvSpPr>
        <p:spPr>
          <a:xfrm>
            <a:off x="0" y="601980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rPr>
              <a:t>INTRODUCTION</a:t>
            </a:r>
          </a:p>
        </p:txBody>
      </p:sp>
      <p:sp>
        <p:nvSpPr>
          <p:cNvPr id="7" name="Rectangle 6"/>
          <p:cNvSpPr/>
          <p:nvPr/>
        </p:nvSpPr>
        <p:spPr>
          <a:xfrm>
            <a:off x="0" y="1219200"/>
            <a:ext cx="91440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zh-CN" altLang="en-US" sz="6600" dirty="0" smtClean="0">
                <a:ln>
                  <a:solidFill>
                    <a:sysClr val="windowText" lastClr="000000"/>
                  </a:solidFill>
                </a:ln>
                <a:solidFill>
                  <a:srgbClr val="C00000"/>
                </a:solidFill>
              </a:rPr>
              <a:t>不钻研讲道学问的借口。</a:t>
            </a:r>
            <a:endParaRPr lang="en-US" sz="6600" dirty="0" smtClean="0">
              <a:ln>
                <a:solidFill>
                  <a:sysClr val="windowText" lastClr="000000"/>
                </a:solidFill>
              </a:ln>
              <a:solidFill>
                <a:srgbClr val="C00000"/>
              </a:solidFill>
            </a:endParaRPr>
          </a:p>
          <a:p>
            <a:pPr lvl="1">
              <a:buFont typeface="Arial" charset="0"/>
              <a:buChar char="•"/>
            </a:pPr>
            <a:r>
              <a:rPr lang="en-US" sz="3200" dirty="0" smtClean="0">
                <a:ln>
                  <a:solidFill>
                    <a:sysClr val="windowText" lastClr="000000"/>
                  </a:solidFill>
                </a:ln>
                <a:solidFill>
                  <a:srgbClr val="002060"/>
                </a:solidFill>
              </a:rPr>
              <a:t>Excuses for NOT studying Homiletics.</a:t>
            </a:r>
          </a:p>
          <a:p>
            <a:pPr>
              <a:buFont typeface="Arial" charset="0"/>
              <a:buChar char="•"/>
            </a:pPr>
            <a:r>
              <a:rPr lang="zh-CN" altLang="en-US" sz="6600" dirty="0" smtClean="0">
                <a:ln>
                  <a:solidFill>
                    <a:sysClr val="windowText" lastClr="000000"/>
                  </a:solidFill>
                </a:ln>
                <a:solidFill>
                  <a:srgbClr val="C00000"/>
                </a:solidFill>
              </a:rPr>
              <a:t>回顾课程大纲。</a:t>
            </a:r>
            <a:endParaRPr lang="en-US" sz="6600" dirty="0" smtClean="0">
              <a:ln>
                <a:solidFill>
                  <a:sysClr val="windowText" lastClr="000000"/>
                </a:solidFill>
              </a:ln>
              <a:solidFill>
                <a:srgbClr val="C00000"/>
              </a:solidFill>
            </a:endParaRPr>
          </a:p>
          <a:p>
            <a:pPr lvl="1">
              <a:buFont typeface="Arial" charset="0"/>
              <a:buChar char="•"/>
            </a:pPr>
            <a:r>
              <a:rPr lang="en-US" sz="3200" dirty="0" smtClean="0">
                <a:ln>
                  <a:solidFill>
                    <a:sysClr val="windowText" lastClr="000000"/>
                  </a:solidFill>
                </a:ln>
                <a:solidFill>
                  <a:srgbClr val="002060"/>
                </a:solidFill>
              </a:rPr>
              <a:t>Review Session Outlines </a:t>
            </a:r>
          </a:p>
          <a:p>
            <a:pPr>
              <a:buFont typeface="Arial" charset="0"/>
              <a:buChar char="•"/>
            </a:pPr>
            <a:r>
              <a:rPr lang="zh-CN" altLang="en-US" sz="6600" dirty="0" smtClean="0">
                <a:ln>
                  <a:solidFill>
                    <a:sysClr val="windowText" lastClr="000000"/>
                  </a:solidFill>
                </a:ln>
                <a:solidFill>
                  <a:srgbClr val="C00000"/>
                </a:solidFill>
              </a:rPr>
              <a:t>预备心灵</a:t>
            </a:r>
            <a:r>
              <a:rPr lang="en-US" altLang="zh-CN" sz="6600" dirty="0" smtClean="0">
                <a:ln>
                  <a:solidFill>
                    <a:sysClr val="windowText" lastClr="000000"/>
                  </a:solidFill>
                </a:ln>
                <a:solidFill>
                  <a:srgbClr val="C00000"/>
                </a:solidFill>
              </a:rPr>
              <a:t>,</a:t>
            </a:r>
            <a:r>
              <a:rPr lang="zh-CN" altLang="en-US" sz="6600" dirty="0" smtClean="0">
                <a:ln>
                  <a:solidFill>
                    <a:sysClr val="windowText" lastClr="000000"/>
                  </a:solidFill>
                </a:ln>
                <a:solidFill>
                  <a:srgbClr val="C00000"/>
                </a:solidFill>
              </a:rPr>
              <a:t>聆听上帝。</a:t>
            </a:r>
            <a:endParaRPr lang="en-US" sz="6600" dirty="0" smtClean="0">
              <a:ln>
                <a:solidFill>
                  <a:sysClr val="windowText" lastClr="000000"/>
                </a:solidFill>
              </a:ln>
              <a:solidFill>
                <a:srgbClr val="C00000"/>
              </a:solidFill>
            </a:endParaRPr>
          </a:p>
          <a:p>
            <a:pPr lvl="1">
              <a:buFont typeface="Arial" charset="0"/>
              <a:buChar char="•"/>
            </a:pPr>
            <a:r>
              <a:rPr lang="en-US" sz="3200" dirty="0" smtClean="0">
                <a:ln>
                  <a:solidFill>
                    <a:sysClr val="windowText" lastClr="000000"/>
                  </a:solidFill>
                </a:ln>
                <a:solidFill>
                  <a:srgbClr val="002060"/>
                </a:solidFill>
              </a:rPr>
              <a:t>Preparing our hearts to listen to God.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zh-CN" altLang="en-US" sz="3600" b="1" dirty="0" smtClean="0">
                <a:solidFill>
                  <a:srgbClr val="006600"/>
                </a:solidFill>
                <a:latin typeface="Arial Narrow" pitchFamily="34" charset="0"/>
              </a:rPr>
              <a:t>赞成</a:t>
            </a:r>
            <a:r>
              <a:rPr lang="en-US" altLang="zh-CN" sz="3600" b="1" dirty="0" smtClean="0">
                <a:solidFill>
                  <a:srgbClr val="006600"/>
                </a:solidFill>
                <a:latin typeface="Arial Narrow" pitchFamily="34" charset="0"/>
              </a:rPr>
              <a:t>: </a:t>
            </a:r>
            <a:r>
              <a:rPr lang="en-US" altLang="zh-CN" sz="3600" b="1" dirty="0" smtClean="0">
                <a:solidFill>
                  <a:schemeClr val="tx1"/>
                </a:solidFill>
                <a:latin typeface="Arial Narrow" pitchFamily="34" charset="0"/>
              </a:rPr>
              <a:t>“</a:t>
            </a:r>
            <a:r>
              <a:rPr lang="zh-CN" altLang="en-US" sz="3600" b="1" dirty="0" smtClean="0">
                <a:solidFill>
                  <a:schemeClr val="tx1"/>
                </a:solidFill>
                <a:latin typeface="Arial Narrow" pitchFamily="34" charset="0"/>
              </a:rPr>
              <a:t>提前</a:t>
            </a:r>
            <a:r>
              <a:rPr lang="en-US" altLang="zh-CN" sz="3600" b="1" dirty="0" smtClean="0">
                <a:solidFill>
                  <a:schemeClr val="tx1"/>
                </a:solidFill>
                <a:latin typeface="Arial Narrow" pitchFamily="34" charset="0"/>
              </a:rPr>
              <a:t>5:14</a:t>
            </a:r>
            <a:r>
              <a:rPr lang="zh-CN" altLang="en-US" sz="3600" b="1" dirty="0" smtClean="0">
                <a:solidFill>
                  <a:schemeClr val="tx1"/>
                </a:solidFill>
                <a:latin typeface="Arial Narrow" pitchFamily="34" charset="0"/>
              </a:rPr>
              <a:t>告诉女人要成为家庭主人</a:t>
            </a:r>
            <a:r>
              <a:rPr lang="en-US" altLang="zh-CN" sz="3600" b="1" dirty="0" smtClean="0">
                <a:solidFill>
                  <a:schemeClr val="tx1"/>
                </a:solidFill>
                <a:latin typeface="Arial Narrow" pitchFamily="34" charset="0"/>
              </a:rPr>
              <a:t>.” </a:t>
            </a:r>
          </a:p>
          <a:p>
            <a:pPr marL="225425" indent="-225425">
              <a:buFont typeface="Arial" charset="0"/>
              <a:buChar char="•"/>
            </a:pPr>
            <a:r>
              <a:rPr lang="en-US"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所以我愿意年轻的寡妇嫁人</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生养儿女</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治理家务</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不给敌人辱骂的把柄；</a:t>
            </a:r>
            <a:r>
              <a:rPr lang="en-US"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管理</a:t>
            </a:r>
            <a:r>
              <a:rPr lang="en-US" altLang="zh-CN" sz="2800" b="1" dirty="0" smtClean="0">
                <a:solidFill>
                  <a:srgbClr val="006600"/>
                </a:solidFill>
                <a:latin typeface="Arial Narrow" pitchFamily="34" charset="0"/>
              </a:rPr>
              <a:t>(</a:t>
            </a:r>
            <a:r>
              <a:rPr lang="en-US" sz="2800" dirty="0" err="1" smtClean="0">
                <a:solidFill>
                  <a:srgbClr val="003300"/>
                </a:solidFill>
                <a:latin typeface="Arial Narrow" pitchFamily="34" charset="0"/>
              </a:rPr>
              <a:t>oikodespoteō</a:t>
            </a:r>
            <a:r>
              <a:rPr lang="en-US" altLang="zh-CN"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意思是</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成为主人</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治理</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在另一些段落里翻成</a:t>
            </a:r>
            <a:r>
              <a:rPr lang="en-US" altLang="zh-CN" sz="2800" b="1" dirty="0" smtClean="0">
                <a:solidFill>
                  <a:srgbClr val="006600"/>
                </a:solidFill>
                <a:latin typeface="Arial Narrow" pitchFamily="34" charset="0"/>
              </a:rPr>
              <a:t> ‘</a:t>
            </a:r>
            <a:r>
              <a:rPr lang="zh-CN" altLang="en-US" sz="2800" b="1" dirty="0" smtClean="0">
                <a:solidFill>
                  <a:srgbClr val="006600"/>
                </a:solidFill>
                <a:latin typeface="Arial Narrow" pitchFamily="34" charset="0"/>
              </a:rPr>
              <a:t>独裁者</a:t>
            </a:r>
            <a:r>
              <a:rPr lang="en-US" altLang="zh-CN"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或 </a:t>
            </a:r>
            <a:r>
              <a:rPr lang="en-US" altLang="zh-CN"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统治者</a:t>
            </a:r>
            <a:r>
              <a:rPr lang="en-US" altLang="zh-CN" sz="2800" b="1" dirty="0" smtClean="0">
                <a:solidFill>
                  <a:srgbClr val="006600"/>
                </a:solidFill>
                <a:latin typeface="Arial Narrow" pitchFamily="34" charset="0"/>
              </a:rPr>
              <a:t>’</a:t>
            </a:r>
            <a:r>
              <a:rPr lang="zh-CN" altLang="en-US" sz="2800" b="1" dirty="0" smtClean="0">
                <a:solidFill>
                  <a:srgbClr val="006600"/>
                </a:solidFill>
                <a:latin typeface="Arial Narrow" pitchFamily="34" charset="0"/>
              </a:rPr>
              <a:t>。</a:t>
            </a:r>
            <a:endParaRPr lang="en-US" sz="2800" b="1" dirty="0" smtClean="0">
              <a:solidFill>
                <a:srgbClr val="006600"/>
              </a:solidFill>
              <a:latin typeface="Arial Narrow" pitchFamily="34" charset="0"/>
            </a:endParaRPr>
          </a:p>
          <a:p>
            <a:pPr marL="225425" indent="-225425">
              <a:buFont typeface="Arial" charset="0"/>
              <a:buChar char="•"/>
            </a:pPr>
            <a:r>
              <a:rPr lang="en-US" sz="2600" b="1" dirty="0" smtClean="0">
                <a:solidFill>
                  <a:srgbClr val="006600"/>
                </a:solidFill>
                <a:latin typeface="Arial Narrow" pitchFamily="34" charset="0"/>
              </a:rPr>
              <a:t>PRO: </a:t>
            </a:r>
            <a:r>
              <a:rPr lang="en-US" sz="2600" dirty="0" smtClean="0">
                <a:solidFill>
                  <a:schemeClr val="tx1"/>
                </a:solidFill>
                <a:latin typeface="Arial Narrow" pitchFamily="34" charset="0"/>
              </a:rPr>
              <a:t>“1 Tim. 5:14 tells women to be the master of their house. </a:t>
            </a:r>
            <a:r>
              <a:rPr lang="en-US" sz="2600" i="1" dirty="0" smtClean="0">
                <a:solidFill>
                  <a:srgbClr val="006600"/>
                </a:solidFill>
                <a:latin typeface="Arial Narrow" pitchFamily="34" charset="0"/>
              </a:rPr>
              <a:t>“So I counsel younger widows to marry, to have children, to manage their homes...” </a:t>
            </a:r>
            <a:r>
              <a:rPr lang="en-US" sz="2600" dirty="0" smtClean="0">
                <a:latin typeface="Arial Narrow" pitchFamily="34" charset="0"/>
              </a:rPr>
              <a:t>Manage (</a:t>
            </a:r>
            <a:r>
              <a:rPr lang="en-US" sz="2600" dirty="0" err="1" smtClean="0">
                <a:latin typeface="Arial Narrow" pitchFamily="34" charset="0"/>
              </a:rPr>
              <a:t>oikodespoteō</a:t>
            </a:r>
            <a:r>
              <a:rPr lang="en-US" sz="2600" dirty="0" smtClean="0">
                <a:latin typeface="Arial Narrow" pitchFamily="34" charset="0"/>
              </a:rPr>
              <a:t>) means “to be  the master; to rule.” and is translated in some passages as ‘despot’ or ‘ruler’. </a:t>
            </a:r>
          </a:p>
          <a:p>
            <a:pPr marL="225425" indent="-225425"/>
            <a:endParaRPr lang="en-US" sz="1000" dirty="0" smtClean="0">
              <a:solidFill>
                <a:schemeClr val="tx1"/>
              </a:solidFill>
              <a:latin typeface="Arial Narrow" pitchFamily="34" charset="0"/>
            </a:endParaRPr>
          </a:p>
          <a:p>
            <a:pPr marL="225425" indent="-225425">
              <a:buFont typeface="Arial" charset="0"/>
              <a:buChar char="•"/>
            </a:pPr>
            <a:r>
              <a:rPr lang="zh-CN" altLang="en-US" sz="2800" b="1" dirty="0" smtClean="0">
                <a:solidFill>
                  <a:srgbClr val="C00000"/>
                </a:solidFill>
                <a:latin typeface="Arial Narrow" pitchFamily="34" charset="0"/>
              </a:rPr>
              <a:t>反对</a:t>
            </a:r>
            <a:r>
              <a:rPr lang="en-US" altLang="zh-CN" sz="2800" b="1" dirty="0" smtClean="0">
                <a:solidFill>
                  <a:srgbClr val="C00000"/>
                </a:solidFill>
                <a:latin typeface="Arial Narrow" pitchFamily="34" charset="0"/>
              </a:rPr>
              <a:t>:  “</a:t>
            </a:r>
            <a:r>
              <a:rPr lang="en-US" altLang="zh-CN" sz="2800" b="1" dirty="0" err="1" smtClean="0">
                <a:solidFill>
                  <a:srgbClr val="C00000"/>
                </a:solidFill>
                <a:latin typeface="Arial Narrow" pitchFamily="34" charset="0"/>
              </a:rPr>
              <a:t>oikodespoteō</a:t>
            </a:r>
            <a:r>
              <a:rPr lang="en-US" altLang="zh-CN" sz="2800" b="1" dirty="0" smtClean="0">
                <a:solidFill>
                  <a:srgbClr val="C00000"/>
                </a:solidFill>
                <a:latin typeface="Arial Narrow" pitchFamily="34" charset="0"/>
              </a:rPr>
              <a:t>” </a:t>
            </a:r>
            <a:r>
              <a:rPr lang="zh-CN" altLang="en-US" sz="2800" b="1" dirty="0" smtClean="0">
                <a:solidFill>
                  <a:srgbClr val="C00000"/>
                </a:solidFill>
                <a:latin typeface="Arial Narrow" pitchFamily="34" charset="0"/>
              </a:rPr>
              <a:t>同时也翻成</a:t>
            </a:r>
            <a:r>
              <a:rPr lang="en-US" altLang="zh-CN" sz="2800" b="1" dirty="0" smtClean="0">
                <a:solidFill>
                  <a:srgbClr val="C00000"/>
                </a:solidFill>
                <a:latin typeface="Arial Narrow" pitchFamily="34" charset="0"/>
              </a:rPr>
              <a:t> ‘</a:t>
            </a:r>
            <a:r>
              <a:rPr lang="zh-CN" altLang="en-US" sz="2800" b="1" dirty="0" smtClean="0">
                <a:solidFill>
                  <a:srgbClr val="C00000"/>
                </a:solidFill>
                <a:latin typeface="Arial Narrow" pitchFamily="34" charset="0"/>
              </a:rPr>
              <a:t>管理</a:t>
            </a: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或</a:t>
            </a:r>
            <a:r>
              <a:rPr lang="en-US" altLang="zh-CN" sz="2800" b="1" dirty="0" smtClean="0">
                <a:solidFill>
                  <a:srgbClr val="C00000"/>
                </a:solidFill>
                <a:latin typeface="Arial Narrow" pitchFamily="34" charset="0"/>
              </a:rPr>
              <a:t> ‘</a:t>
            </a:r>
            <a:r>
              <a:rPr lang="zh-CN" altLang="en-US" sz="2800" b="1" dirty="0" smtClean="0">
                <a:solidFill>
                  <a:srgbClr val="C00000"/>
                </a:solidFill>
                <a:latin typeface="Arial Narrow" pitchFamily="34" charset="0"/>
              </a:rPr>
              <a:t>引导</a:t>
            </a: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a:t>
            </a:r>
            <a:endParaRPr lang="en-US" altLang="zh-CN" sz="2800" b="1" dirty="0" smtClean="0">
              <a:solidFill>
                <a:srgbClr val="C00000"/>
              </a:solidFill>
              <a:latin typeface="Arial Narrow" pitchFamily="34" charset="0"/>
            </a:endParaRPr>
          </a:p>
          <a:p>
            <a:pPr marL="225425" indent="-225425">
              <a:buFont typeface="Arial" charset="0"/>
              <a:buChar char="•"/>
            </a:pP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赛耶希希腊文字典</a:t>
            </a: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将这段经文中的该词翻成‘管理’指的是管理在她之下的人，而非之上的人。</a:t>
            </a:r>
            <a:endParaRPr lang="en-US" altLang="zh-CN" sz="2800" b="1" dirty="0" smtClean="0">
              <a:solidFill>
                <a:srgbClr val="C00000"/>
              </a:solidFill>
              <a:latin typeface="Arial Narrow" pitchFamily="34" charset="0"/>
            </a:endParaRPr>
          </a:p>
          <a:p>
            <a:pPr marL="225425" indent="-225425">
              <a:buFont typeface="Arial" charset="0"/>
              <a:buChar char="•"/>
            </a:pPr>
            <a:r>
              <a:rPr lang="en-US" sz="2800" b="1" dirty="0" smtClean="0">
                <a:solidFill>
                  <a:srgbClr val="C00000"/>
                </a:solidFill>
                <a:latin typeface="Arial Narrow" pitchFamily="34" charset="0"/>
              </a:rPr>
              <a:t>CON: </a:t>
            </a:r>
            <a:r>
              <a:rPr lang="en-US" sz="2800" dirty="0" smtClean="0">
                <a:solidFill>
                  <a:srgbClr val="C00000"/>
                </a:solidFill>
                <a:latin typeface="Arial Narrow" pitchFamily="34" charset="0"/>
              </a:rPr>
              <a:t>“</a:t>
            </a:r>
            <a:r>
              <a:rPr lang="en-US" sz="2800" dirty="0" err="1" smtClean="0">
                <a:solidFill>
                  <a:srgbClr val="C00000"/>
                </a:solidFill>
                <a:latin typeface="Arial Narrow" pitchFamily="34" charset="0"/>
              </a:rPr>
              <a:t>Oikodespoteō</a:t>
            </a:r>
            <a:r>
              <a:rPr lang="en-US" sz="2800" dirty="0" smtClean="0">
                <a:solidFill>
                  <a:srgbClr val="C00000"/>
                </a:solidFill>
                <a:latin typeface="Arial Narrow" pitchFamily="34" charset="0"/>
              </a:rPr>
              <a:t> is also translated as ‘manage’ or ‘guide’. The Thayer’s Lexicon which narrows the focus of Greek words, translates this passage as ‘manages’ and refers to those under her charge, not those over her.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endParaRPr lang="en-US" sz="2800" dirty="0" smtClean="0">
              <a:solidFill>
                <a:srgbClr val="C00000"/>
              </a:solidFill>
              <a:effectLst>
                <a:outerShdw blurRad="38100" dist="38100" dir="2700000" algn="tl">
                  <a:srgbClr val="000000">
                    <a:alpha val="43137"/>
                  </a:srgbClr>
                </a:outerShdw>
              </a:effectLst>
              <a:latin typeface="Arial Narrow" pitchFamily="34" charset="0"/>
            </a:endParaRPr>
          </a:p>
        </p:txBody>
      </p:sp>
      <p:sp>
        <p:nvSpPr>
          <p:cNvPr id="3" name="Rectangle 2"/>
          <p:cNvSpPr/>
          <p:nvPr/>
        </p:nvSpPr>
        <p:spPr>
          <a:xfrm>
            <a:off x="0" y="5791200"/>
            <a:ext cx="9144000" cy="1066800"/>
          </a:xfrm>
          <a:prstGeom prst="rect">
            <a:avLst/>
          </a:prstGeom>
          <a:solidFill>
            <a:srgbClr val="FFFF00"/>
          </a:solidFill>
          <a:ln w="38100">
            <a:solidFill>
              <a:srgbClr val="C00000"/>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en-US" sz="2800" b="1" dirty="0" smtClean="0">
                <a:solidFill>
                  <a:srgbClr val="C00000"/>
                </a:solidFill>
                <a:latin typeface="+mj-lt"/>
              </a:rPr>
              <a:t>WARNING:  </a:t>
            </a:r>
            <a:r>
              <a:rPr lang="en-US" sz="2800" b="1" dirty="0" smtClean="0">
                <a:solidFill>
                  <a:schemeClr val="tx1"/>
                </a:solidFill>
                <a:latin typeface="+mj-lt"/>
              </a:rPr>
              <a:t>Do not try to manipulate scripture to match your opinion. Alter your opinion to match scripture. </a:t>
            </a:r>
          </a:p>
          <a:p>
            <a:pPr marL="225425" indent="-225425" algn="ctr"/>
            <a:endParaRPr lang="en-US" sz="2800" dirty="0" smtClean="0">
              <a:solidFill>
                <a:schemeClr val="tx1"/>
              </a:solidFill>
              <a:latin typeface="Arial Narrow" pitchFamily="34" charset="0"/>
            </a:endParaRPr>
          </a:p>
        </p:txBody>
      </p:sp>
      <p:sp>
        <p:nvSpPr>
          <p:cNvPr id="5" name="Rectangle 4"/>
          <p:cNvSpPr/>
          <p:nvPr/>
        </p:nvSpPr>
        <p:spPr>
          <a:xfrm>
            <a:off x="0" y="0"/>
            <a:ext cx="9144000" cy="2743200"/>
          </a:xfrm>
          <a:prstGeom prst="rect">
            <a:avLst/>
          </a:prstGeom>
          <a:solidFill>
            <a:srgbClr val="FFFF00"/>
          </a:solidFill>
          <a:ln w="38100">
            <a:solidFill>
              <a:srgbClr val="C00000"/>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zh-CN" altLang="en-US" sz="7200" b="1" dirty="0" smtClean="0">
                <a:ln>
                  <a:solidFill>
                    <a:sysClr val="windowText" lastClr="000000"/>
                  </a:solidFill>
                </a:ln>
                <a:solidFill>
                  <a:srgbClr val="C00000"/>
                </a:solidFill>
                <a:latin typeface="Arial Black" pitchFamily="34" charset="0"/>
              </a:rPr>
              <a:t>警告</a:t>
            </a:r>
            <a:r>
              <a:rPr lang="en-US" sz="7200" b="1" dirty="0" smtClean="0">
                <a:ln>
                  <a:solidFill>
                    <a:sysClr val="windowText" lastClr="000000"/>
                  </a:solidFill>
                </a:ln>
                <a:solidFill>
                  <a:srgbClr val="C00000"/>
                </a:solidFill>
                <a:latin typeface="Arial Black" pitchFamily="34" charset="0"/>
              </a:rPr>
              <a:t>: </a:t>
            </a:r>
          </a:p>
          <a:p>
            <a:pPr marL="225425" indent="-225425" algn="ctr"/>
            <a:r>
              <a:rPr lang="zh-CN" altLang="en-US" sz="4800" b="1" dirty="0" smtClean="0">
                <a:ln>
                  <a:solidFill>
                    <a:sysClr val="windowText" lastClr="000000"/>
                  </a:solidFill>
                </a:ln>
                <a:solidFill>
                  <a:schemeClr val="tx1"/>
                </a:solidFill>
                <a:latin typeface="Arial Black" pitchFamily="34" charset="0"/>
              </a:rPr>
              <a:t>不要篡改经文以迎合你的观点</a:t>
            </a:r>
            <a:r>
              <a:rPr lang="en-US" altLang="zh-CN" sz="4800" b="1" dirty="0" smtClean="0">
                <a:ln>
                  <a:solidFill>
                    <a:sysClr val="windowText" lastClr="000000"/>
                  </a:solidFill>
                </a:ln>
                <a:solidFill>
                  <a:schemeClr val="tx1"/>
                </a:solidFill>
                <a:latin typeface="Arial Black" pitchFamily="34" charset="0"/>
              </a:rPr>
              <a:t>.</a:t>
            </a:r>
          </a:p>
          <a:p>
            <a:pPr marL="225425" indent="-225425" algn="ctr"/>
            <a:r>
              <a:rPr lang="zh-CN" altLang="en-US" sz="4800" b="1" dirty="0" smtClean="0">
                <a:ln>
                  <a:solidFill>
                    <a:sysClr val="windowText" lastClr="000000"/>
                  </a:solidFill>
                </a:ln>
                <a:solidFill>
                  <a:schemeClr val="tx1"/>
                </a:solidFill>
                <a:latin typeface="Arial Black" pitchFamily="34" charset="0"/>
              </a:rPr>
              <a:t>乃要改变你的观点以匹配圣经</a:t>
            </a:r>
            <a:r>
              <a:rPr lang="en-US" altLang="zh-CN" sz="4800" b="1" dirty="0" smtClean="0">
                <a:ln>
                  <a:solidFill>
                    <a:sysClr val="windowText" lastClr="000000"/>
                  </a:solidFill>
                </a:ln>
                <a:solidFill>
                  <a:schemeClr val="tx1"/>
                </a:solidFill>
                <a:latin typeface="Arial Black" pitchFamily="34" charset="0"/>
              </a:rPr>
              <a:t>.</a:t>
            </a:r>
            <a:r>
              <a:rPr lang="en-US" sz="4800" b="1" dirty="0" smtClean="0">
                <a:ln>
                  <a:solidFill>
                    <a:sysClr val="windowText" lastClr="000000"/>
                  </a:solidFill>
                </a:ln>
                <a:solidFill>
                  <a:schemeClr val="tx1"/>
                </a:solidFill>
                <a:latin typeface="Arial Black" pitchFamily="34" charset="0"/>
              </a:rPr>
              <a:t> </a:t>
            </a:r>
          </a:p>
          <a:p>
            <a:pPr marL="225425" indent="-225425" algn="ctr"/>
            <a:endParaRPr lang="en-US" sz="2800" dirty="0" smtClean="0">
              <a:solidFill>
                <a:schemeClr val="tx1"/>
              </a:solidFill>
              <a:latin typeface="Arial Narrow" pitchFamily="34" charset="0"/>
            </a:endParaRPr>
          </a:p>
        </p:txBody>
      </p:sp>
      <p:pic>
        <p:nvPicPr>
          <p:cNvPr id="116738" name="Picture 2" descr="http://www.worldviewweekend.com/sites/default/files_wvw.com/main/articles/Twisted%20Scripture%20Graphic_1.png"/>
          <p:cNvPicPr>
            <a:picLocks noChangeAspect="1" noChangeArrowheads="1"/>
          </p:cNvPicPr>
          <p:nvPr/>
        </p:nvPicPr>
        <p:blipFill>
          <a:blip r:embed="rId2" cstate="print"/>
          <a:srcRect/>
          <a:stretch>
            <a:fillRect/>
          </a:stretch>
        </p:blipFill>
        <p:spPr bwMode="auto">
          <a:xfrm rot="16911361">
            <a:off x="2118921" y="1242868"/>
            <a:ext cx="4029739" cy="604460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endParaRPr lang="en-US" sz="2800" dirty="0" smtClean="0">
              <a:solidFill>
                <a:srgbClr val="C00000"/>
              </a:solidFill>
              <a:effectLst>
                <a:outerShdw blurRad="38100" dist="38100" dir="2700000" algn="tl">
                  <a:srgbClr val="000000">
                    <a:alpha val="43137"/>
                  </a:srgbClr>
                </a:outerShdw>
              </a:effectLst>
              <a:latin typeface="Arial Narrow" pitchFamily="34" charset="0"/>
            </a:endParaRPr>
          </a:p>
        </p:txBody>
      </p:sp>
      <p:sp>
        <p:nvSpPr>
          <p:cNvPr id="3" name="Rectangle 2"/>
          <p:cNvSpPr/>
          <p:nvPr/>
        </p:nvSpPr>
        <p:spPr>
          <a:xfrm>
            <a:off x="0" y="5791200"/>
            <a:ext cx="9144000" cy="1066800"/>
          </a:xfrm>
          <a:prstGeom prst="rect">
            <a:avLst/>
          </a:prstGeom>
          <a:solidFill>
            <a:schemeClr val="tx1"/>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REGARDLESS OF WHAT YOU </a:t>
            </a:r>
            <a:r>
              <a:rPr lang="en-US" sz="28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FEEL</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CALLED TO DO, </a:t>
            </a:r>
          </a:p>
          <a:p>
            <a:pPr marL="225425" indent="-225425"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GOD’S WORD ALWAYS HAS THE LAST SAY.</a:t>
            </a:r>
          </a:p>
          <a:p>
            <a:pPr marL="225425" indent="-225425" algn="ct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6" name="Rectangle 5"/>
          <p:cNvSpPr/>
          <p:nvPr/>
        </p:nvSpPr>
        <p:spPr>
          <a:xfrm>
            <a:off x="0" y="0"/>
            <a:ext cx="9144000" cy="1600200"/>
          </a:xfrm>
          <a:prstGeom prst="rect">
            <a:avLst/>
          </a:prstGeom>
          <a:solidFill>
            <a:schemeClr val="tx1"/>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不管你</a:t>
            </a:r>
            <a:r>
              <a:rPr lang="zh-CN" altLang="en-US" sz="48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感觉</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自己蒙召去做什么</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神的话总有最后的发言权。</a:t>
            </a:r>
            <a:endPar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marL="225425" indent="-225425" algn="ctr"/>
            <a:endPar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marL="225425" indent="-225425" algn="ct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pic>
        <p:nvPicPr>
          <p:cNvPr id="1026" name="Picture 2" descr="http://www.columbiancentre.org/wp-content/uploads/2012/11/power-imbalance-1024x299.jpg"/>
          <p:cNvPicPr>
            <a:picLocks noChangeAspect="1" noChangeArrowheads="1"/>
          </p:cNvPicPr>
          <p:nvPr/>
        </p:nvPicPr>
        <p:blipFill>
          <a:blip r:embed="rId2" cstate="print"/>
          <a:srcRect/>
          <a:stretch>
            <a:fillRect/>
          </a:stretch>
        </p:blipFill>
        <p:spPr bwMode="auto">
          <a:xfrm>
            <a:off x="533400" y="2971800"/>
            <a:ext cx="7772400" cy="2669978"/>
          </a:xfrm>
          <a:prstGeom prst="rect">
            <a:avLst/>
          </a:prstGeom>
          <a:noFill/>
        </p:spPr>
      </p:pic>
      <p:pic>
        <p:nvPicPr>
          <p:cNvPr id="1030" name="Picture 6" descr="http://www.divinerevelations.info/documents/mandarin/bible_todays_chinese_version.gif"/>
          <p:cNvPicPr>
            <a:picLocks noChangeAspect="1" noChangeArrowheads="1"/>
          </p:cNvPicPr>
          <p:nvPr/>
        </p:nvPicPr>
        <p:blipFill>
          <a:blip r:embed="rId3" cstate="print"/>
          <a:srcRect/>
          <a:stretch>
            <a:fillRect/>
          </a:stretch>
        </p:blipFill>
        <p:spPr bwMode="auto">
          <a:xfrm rot="361403">
            <a:off x="6212255" y="2880708"/>
            <a:ext cx="3048000" cy="2376131"/>
          </a:xfrm>
          <a:prstGeom prst="rect">
            <a:avLst/>
          </a:prstGeom>
          <a:noFill/>
        </p:spPr>
      </p:pic>
      <p:pic>
        <p:nvPicPr>
          <p:cNvPr id="1034" name="Picture 10" descr="http://www.chinesehorizon.com/images/image009.png"/>
          <p:cNvPicPr>
            <a:picLocks noChangeAspect="1" noChangeArrowheads="1"/>
          </p:cNvPicPr>
          <p:nvPr/>
        </p:nvPicPr>
        <p:blipFill>
          <a:blip r:embed="rId4" cstate="print"/>
          <a:srcRect/>
          <a:stretch>
            <a:fillRect/>
          </a:stretch>
        </p:blipFill>
        <p:spPr bwMode="auto">
          <a:xfrm rot="18762570">
            <a:off x="737505" y="3091544"/>
            <a:ext cx="1586241" cy="145744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DESIRE THE OFFICE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3:1)</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earnestly want to do the work of an elder”</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4" name="Rectangle 3"/>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羡慕善工</a:t>
            </a:r>
            <a:endPar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3:1</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“我诚然想做长老之工</a:t>
            </a:r>
            <a:r>
              <a:rPr lang="en-US" altLang="zh-CN"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Font typeface="Arial" charset="0"/>
              <a:buChar char="•"/>
            </a:pPr>
            <a:r>
              <a:rPr lang="zh-CN" altLang="en-US" sz="4400" b="1" dirty="0" smtClean="0">
                <a:solidFill>
                  <a:schemeClr val="accent4">
                    <a:lumMod val="50000"/>
                  </a:schemeClr>
                </a:solidFill>
              </a:rPr>
              <a:t>动机</a:t>
            </a:r>
            <a:r>
              <a:rPr lang="en-US" altLang="zh-CN" sz="4400" b="1" dirty="0" smtClean="0">
                <a:solidFill>
                  <a:schemeClr val="accent4">
                    <a:lumMod val="50000"/>
                  </a:schemeClr>
                </a:solidFill>
              </a:rPr>
              <a:t>: </a:t>
            </a:r>
            <a:r>
              <a:rPr lang="zh-CN" altLang="en-US" sz="4400" b="1" dirty="0" smtClean="0">
                <a:solidFill>
                  <a:schemeClr val="accent4">
                    <a:lumMod val="50000"/>
                  </a:schemeClr>
                </a:solidFill>
              </a:rPr>
              <a:t>为何想成为长老？</a:t>
            </a:r>
            <a:endParaRPr lang="en-US" sz="4400" b="1" dirty="0" smtClean="0">
              <a:solidFill>
                <a:schemeClr val="accent4">
                  <a:lumMod val="50000"/>
                </a:schemeClr>
              </a:solidFill>
            </a:endParaRPr>
          </a:p>
          <a:p>
            <a:pPr lvl="1">
              <a:buFont typeface="Arial" charset="0"/>
              <a:buChar char="•"/>
            </a:pPr>
            <a:r>
              <a:rPr lang="en-US" sz="1600" b="1" i="1" dirty="0" smtClean="0">
                <a:solidFill>
                  <a:schemeClr val="tx1"/>
                </a:solidFill>
                <a:latin typeface="+mj-lt"/>
              </a:rPr>
              <a:t> Motive: </a:t>
            </a:r>
            <a:r>
              <a:rPr lang="en-US" sz="1600" b="1" dirty="0" smtClean="0">
                <a:solidFill>
                  <a:schemeClr val="tx1"/>
                </a:solidFill>
                <a:latin typeface="+mj-lt"/>
              </a:rPr>
              <a:t>Why do you want to be an elder? </a:t>
            </a:r>
            <a:endParaRPr lang="en-US" sz="1600" b="1" dirty="0" smtClean="0">
              <a:solidFill>
                <a:schemeClr val="tx1"/>
              </a:solidFill>
            </a:endParaRPr>
          </a:p>
          <a:p>
            <a:pPr>
              <a:buFont typeface="Arial" charset="0"/>
              <a:buChar char="•"/>
            </a:pPr>
            <a:r>
              <a:rPr lang="zh-CN" altLang="en-US" sz="4400" b="1" dirty="0" smtClean="0">
                <a:solidFill>
                  <a:schemeClr val="accent4">
                    <a:lumMod val="50000"/>
                  </a:schemeClr>
                </a:solidFill>
              </a:rPr>
              <a:t>“他羡慕善工”</a:t>
            </a:r>
            <a:endParaRPr lang="en-US" sz="4400" b="1" dirty="0" smtClean="0">
              <a:solidFill>
                <a:schemeClr val="accent4">
                  <a:lumMod val="50000"/>
                </a:schemeClr>
              </a:solidFill>
            </a:endParaRPr>
          </a:p>
          <a:p>
            <a:pPr lvl="1">
              <a:buFont typeface="Arial" charset="0"/>
              <a:buChar char="•"/>
            </a:pPr>
            <a:r>
              <a:rPr lang="en-US" sz="1600" b="1" dirty="0" smtClean="0">
                <a:solidFill>
                  <a:schemeClr val="tx1"/>
                </a:solidFill>
              </a:rPr>
              <a:t> “He desires a good thing”</a:t>
            </a:r>
            <a:endParaRPr lang="en-US" sz="1600" b="1" dirty="0">
              <a:solidFill>
                <a:schemeClr val="tx1"/>
              </a:solidFill>
            </a:endParaRPr>
          </a:p>
        </p:txBody>
      </p:sp>
      <p:pic>
        <p:nvPicPr>
          <p:cNvPr id="10" name="Picture 9" descr="80018114.jpg"/>
          <p:cNvPicPr>
            <a:picLocks noChangeAspect="1"/>
          </p:cNvPicPr>
          <p:nvPr/>
        </p:nvPicPr>
        <p:blipFill>
          <a:blip r:embed="rId3" cstate="print"/>
          <a:stretch>
            <a:fillRect/>
          </a:stretch>
        </p:blipFill>
        <p:spPr>
          <a:xfrm>
            <a:off x="4724400" y="304800"/>
            <a:ext cx="4191000" cy="5372100"/>
          </a:xfrm>
          <a:prstGeom prst="rect">
            <a:avLst/>
          </a:prstGeom>
        </p:spPr>
      </p:pic>
      <p:sp>
        <p:nvSpPr>
          <p:cNvPr id="8" name="Rectangle 7"/>
          <p:cNvSpPr/>
          <p:nvPr/>
        </p:nvSpPr>
        <p:spPr>
          <a:xfrm>
            <a:off x="4724400" y="5334000"/>
            <a:ext cx="8382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羡慕善工</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16.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ABOVE REPROACH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1:6)</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“No one has a valid accusation against me”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6" name="Rectangle 5"/>
          <p:cNvSpPr/>
          <p:nvPr/>
        </p:nvSpPr>
        <p:spPr>
          <a:xfrm>
            <a:off x="228600" y="228600"/>
            <a:ext cx="4267200" cy="2286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无可指责</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9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“没有针对我的有效指控”</a:t>
            </a:r>
            <a:endParaRPr lang="en-US" sz="29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Rectangle 7"/>
          <p:cNvSpPr/>
          <p:nvPr/>
        </p:nvSpPr>
        <p:spPr>
          <a:xfrm>
            <a:off x="228600" y="2590800"/>
            <a:ext cx="4267200" cy="3124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不能控告</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指责</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责备， 清白</a:t>
            </a:r>
            <a:endParaRPr lang="en-US" sz="3200" b="1" dirty="0" smtClean="0">
              <a:solidFill>
                <a:schemeClr val="accent4">
                  <a:lumMod val="50000"/>
                </a:schemeClr>
              </a:solidFill>
            </a:endParaRPr>
          </a:p>
          <a:p>
            <a:pPr lvl="1">
              <a:buFont typeface="Arial" charset="0"/>
              <a:buChar char="•"/>
            </a:pPr>
            <a:r>
              <a:rPr lang="en-US" b="1" i="1" dirty="0" smtClean="0">
                <a:solidFill>
                  <a:schemeClr val="tx1"/>
                </a:solidFill>
              </a:rPr>
              <a:t> </a:t>
            </a:r>
            <a:r>
              <a:rPr lang="en-US" b="1" i="1" dirty="0" err="1" smtClean="0">
                <a:solidFill>
                  <a:schemeClr val="tx1"/>
                </a:solidFill>
              </a:rPr>
              <a:t>anepilēmptos</a:t>
            </a:r>
            <a:r>
              <a:rPr lang="en-US" b="1" i="1" dirty="0" smtClean="0">
                <a:solidFill>
                  <a:schemeClr val="tx1"/>
                </a:solidFill>
              </a:rPr>
              <a:t>: </a:t>
            </a:r>
            <a:r>
              <a:rPr lang="en-US" b="1" dirty="0" smtClean="0">
                <a:solidFill>
                  <a:schemeClr val="tx1"/>
                </a:solidFill>
              </a:rPr>
              <a:t>cannot charge, censure or reprehend; blameless</a:t>
            </a:r>
          </a:p>
          <a:p>
            <a:pPr>
              <a:buFont typeface="Arial" charset="0"/>
              <a:buChar char="•"/>
            </a:pPr>
            <a:r>
              <a:rPr lang="zh-CN" altLang="en-US" sz="3200" b="1" dirty="0" smtClean="0">
                <a:solidFill>
                  <a:schemeClr val="accent4">
                    <a:lumMod val="50000"/>
                  </a:schemeClr>
                </a:solidFill>
              </a:rPr>
              <a:t>他的生活无可指责。诬告陷害是容易驳倒的。</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His life is free of blame. False accusations are easily refuted.</a:t>
            </a:r>
          </a:p>
        </p:txBody>
      </p:sp>
      <p:sp>
        <p:nvSpPr>
          <p:cNvPr id="7" name="Rectangle 6"/>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无可指责</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ONE WOMAN MAN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completely devoted to my wife; no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一个妇人的男人</a:t>
            </a:r>
            <a:endPar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“我完全忠于我的妻子；没有其他女人。”</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一个妇人的男人。</a:t>
            </a:r>
            <a:endParaRPr lang="en-US" sz="32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aner</a:t>
            </a:r>
            <a:r>
              <a:rPr lang="en-US" sz="1600" b="1" i="1" dirty="0" smtClean="0">
                <a:solidFill>
                  <a:schemeClr val="tx1"/>
                </a:solidFill>
              </a:rPr>
              <a:t> </a:t>
            </a:r>
            <a:r>
              <a:rPr lang="en-US" sz="1600" b="1" i="1" dirty="0" err="1" smtClean="0">
                <a:solidFill>
                  <a:schemeClr val="tx1"/>
                </a:solidFill>
              </a:rPr>
              <a:t>mia</a:t>
            </a:r>
            <a:r>
              <a:rPr lang="en-US" sz="1600" b="1" i="1" dirty="0" smtClean="0">
                <a:solidFill>
                  <a:schemeClr val="tx1"/>
                </a:solidFill>
              </a:rPr>
              <a:t> </a:t>
            </a:r>
            <a:r>
              <a:rPr lang="en-US" sz="1600" b="1" i="1" dirty="0" err="1" smtClean="0">
                <a:solidFill>
                  <a:schemeClr val="tx1"/>
                </a:solidFill>
              </a:rPr>
              <a:t>gyne</a:t>
            </a:r>
            <a:r>
              <a:rPr lang="en-US" sz="1600" b="1" i="1" dirty="0" smtClean="0">
                <a:solidFill>
                  <a:schemeClr val="tx1"/>
                </a:solidFill>
              </a:rPr>
              <a:t>: </a:t>
            </a:r>
            <a:r>
              <a:rPr lang="en-US" sz="1600" b="1" dirty="0" smtClean="0">
                <a:solidFill>
                  <a:schemeClr val="tx1"/>
                </a:solidFill>
              </a:rPr>
              <a:t>one woman man</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他只聚焦一个女人，那个神为他选择的女人。</a:t>
            </a:r>
            <a:endParaRPr lang="en-US" sz="3200" b="1" dirty="0" smtClean="0">
              <a:solidFill>
                <a:schemeClr val="accent4">
                  <a:lumMod val="50000"/>
                </a:schemeClr>
              </a:solidFill>
            </a:endParaRPr>
          </a:p>
          <a:p>
            <a:pPr lvl="1">
              <a:buFont typeface="Arial" charset="0"/>
              <a:buChar char="•"/>
            </a:pPr>
            <a:r>
              <a:rPr lang="en-US" sz="1600" b="1" dirty="0" smtClean="0">
                <a:solidFill>
                  <a:schemeClr val="tx1"/>
                </a:solidFill>
              </a:rPr>
              <a:t> His focus is on only one woman, the woman God has chosen for him.</a:t>
            </a:r>
          </a:p>
        </p:txBody>
      </p:sp>
      <p:pic>
        <p:nvPicPr>
          <p:cNvPr id="6" name="Picture 5" descr="3009644359_091ac19a69_b.jpg"/>
          <p:cNvPicPr>
            <a:picLocks noChangeAspect="1"/>
          </p:cNvPicPr>
          <p:nvPr/>
        </p:nvPicPr>
        <p:blipFill>
          <a:blip r:embed="rId3" cstate="print"/>
          <a:stretch>
            <a:fillRect/>
          </a:stretch>
        </p:blipFill>
        <p:spPr>
          <a:xfrm>
            <a:off x="4648200" y="304799"/>
            <a:ext cx="4191000" cy="537735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ONE WOMAN MAN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completely devoted to my wife; no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9" name="Rectangle 8"/>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a:buFont typeface="Arial" charset="0"/>
              <a:buChar char="•"/>
            </a:pPr>
            <a:r>
              <a:rPr lang="zh-CN" altLang="en-US" sz="3200" b="1" dirty="0" smtClean="0">
                <a:solidFill>
                  <a:schemeClr val="accent4">
                    <a:lumMod val="50000"/>
                  </a:schemeClr>
                </a:solidFill>
              </a:rPr>
              <a:t>不排除单身男人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NOT exclude Single men</a:t>
            </a:r>
          </a:p>
          <a:p>
            <a:pPr lvl="1">
              <a:buFont typeface="Arial" charset="0"/>
              <a:buChar char="•"/>
            </a:pPr>
            <a:endParaRPr lang="en-US" sz="10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不排除离婚的男人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NOT exclude Divorced men</a:t>
            </a:r>
          </a:p>
          <a:p>
            <a:pPr lvl="1">
              <a:buFont typeface="Arial" charset="0"/>
              <a:buChar char="•"/>
            </a:pPr>
            <a:endParaRPr lang="en-US" sz="1000" b="1" dirty="0" smtClean="0">
              <a:solidFill>
                <a:schemeClr val="accent4">
                  <a:lumMod val="50000"/>
                </a:schemeClr>
              </a:solidFill>
            </a:endParaRPr>
          </a:p>
          <a:p>
            <a:pPr lvl="1"/>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排除一夫多妻。</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exclude polygamists</a:t>
            </a:r>
          </a:p>
          <a:p>
            <a:pPr lvl="1">
              <a:buFont typeface="Arial" charset="0"/>
              <a:buChar char="•"/>
            </a:pPr>
            <a:endParaRPr lang="en-US" sz="10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排除作风轻浮的男人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exclude flirtatious men  </a:t>
            </a:r>
          </a:p>
          <a:p>
            <a:pPr lvl="1">
              <a:buFont typeface="Arial" charset="0"/>
              <a:buChar char="•"/>
            </a:pPr>
            <a:endParaRPr lang="en-US" sz="10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排除纳妾</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exclude </a:t>
            </a:r>
            <a:r>
              <a:rPr lang="en-US" sz="1600" b="1" dirty="0" err="1" smtClean="0">
                <a:solidFill>
                  <a:schemeClr val="accent4">
                    <a:lumMod val="50000"/>
                  </a:schemeClr>
                </a:solidFill>
              </a:rPr>
              <a:t>concubinage</a:t>
            </a:r>
            <a:endParaRPr lang="en-US" sz="1600" b="1" dirty="0" smtClean="0">
              <a:solidFill>
                <a:schemeClr val="accent4">
                  <a:lumMod val="50000"/>
                </a:schemeClr>
              </a:solidFill>
            </a:endParaRPr>
          </a:p>
          <a:p>
            <a:pPr lvl="1">
              <a:buFont typeface="Arial" charset="0"/>
              <a:buChar char="•"/>
            </a:pPr>
            <a:endParaRPr lang="en-US" sz="1000" b="1" dirty="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排除不忠诚的男人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DOES exclude  unfaithful men</a:t>
            </a:r>
          </a:p>
          <a:p>
            <a:pPr lvl="1">
              <a:buFont typeface="Arial" charset="0"/>
              <a:buChar char="•"/>
            </a:pPr>
            <a:endParaRPr lang="en-US" sz="1600" b="1" dirty="0" smtClean="0">
              <a:solidFill>
                <a:schemeClr val="accent4">
                  <a:lumMod val="50000"/>
                </a:schemeClr>
              </a:solidFill>
              <a:effectLst>
                <a:outerShdw blurRad="38100" dist="38100" dir="2700000" algn="tl">
                  <a:srgbClr val="000000">
                    <a:alpha val="43137"/>
                  </a:srgbClr>
                </a:outerShdw>
              </a:effectLst>
            </a:endParaRPr>
          </a:p>
        </p:txBody>
      </p:sp>
      <p:pic>
        <p:nvPicPr>
          <p:cNvPr id="8" name="Picture 7" descr="caricatures-of-celebrities-by-anthony-geoffroy15.jpg"/>
          <p:cNvPicPr>
            <a:picLocks noChangeAspect="1"/>
          </p:cNvPicPr>
          <p:nvPr/>
        </p:nvPicPr>
        <p:blipFill>
          <a:blip r:embed="rId3" cstate="print"/>
          <a:stretch>
            <a:fillRect/>
          </a:stretch>
        </p:blipFill>
        <p:spPr>
          <a:xfrm>
            <a:off x="5943600" y="2133600"/>
            <a:ext cx="1752600" cy="175260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1255405155_DP7.jpg"/>
          <p:cNvPicPr>
            <a:picLocks noChangeAspect="1"/>
          </p:cNvPicPr>
          <p:nvPr/>
        </p:nvPicPr>
        <p:blipFill>
          <a:blip r:embed="rId4" cstate="print"/>
          <a:stretch>
            <a:fillRect/>
          </a:stretch>
        </p:blipFill>
        <p:spPr>
          <a:xfrm>
            <a:off x="4800600" y="304800"/>
            <a:ext cx="1047750" cy="1419225"/>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1255405234_V1B.jpg"/>
          <p:cNvPicPr>
            <a:picLocks noChangeAspect="1"/>
          </p:cNvPicPr>
          <p:nvPr/>
        </p:nvPicPr>
        <p:blipFill>
          <a:blip r:embed="rId5" cstate="print"/>
          <a:stretch>
            <a:fillRect/>
          </a:stretch>
        </p:blipFill>
        <p:spPr>
          <a:xfrm>
            <a:off x="4724400" y="2286000"/>
            <a:ext cx="990600" cy="1419225"/>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1186575273_KHd.jpg"/>
          <p:cNvPicPr>
            <a:picLocks noChangeAspect="1"/>
          </p:cNvPicPr>
          <p:nvPr/>
        </p:nvPicPr>
        <p:blipFill>
          <a:blip r:embed="rId6" cstate="print"/>
          <a:stretch>
            <a:fillRect/>
          </a:stretch>
        </p:blipFill>
        <p:spPr>
          <a:xfrm>
            <a:off x="6477000" y="4191000"/>
            <a:ext cx="1076325" cy="142875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1255404136_aAQ.jpg"/>
          <p:cNvPicPr>
            <a:picLocks noChangeAspect="1"/>
          </p:cNvPicPr>
          <p:nvPr/>
        </p:nvPicPr>
        <p:blipFill>
          <a:blip r:embed="rId7" cstate="print"/>
          <a:stretch>
            <a:fillRect/>
          </a:stretch>
        </p:blipFill>
        <p:spPr>
          <a:xfrm>
            <a:off x="4724400" y="4114800"/>
            <a:ext cx="1000125" cy="142875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1181115255_PNf.jpg"/>
          <p:cNvPicPr>
            <a:picLocks noChangeAspect="1"/>
          </p:cNvPicPr>
          <p:nvPr/>
        </p:nvPicPr>
        <p:blipFill>
          <a:blip r:embed="rId8" cstate="print"/>
          <a:stretch>
            <a:fillRect/>
          </a:stretch>
        </p:blipFill>
        <p:spPr>
          <a:xfrm>
            <a:off x="6172200" y="304800"/>
            <a:ext cx="1085850" cy="1419225"/>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1174284279_41M.jpg"/>
          <p:cNvPicPr>
            <a:picLocks noChangeAspect="1"/>
          </p:cNvPicPr>
          <p:nvPr/>
        </p:nvPicPr>
        <p:blipFill>
          <a:blip r:embed="rId9" cstate="print"/>
          <a:stretch>
            <a:fillRect/>
          </a:stretch>
        </p:blipFill>
        <p:spPr>
          <a:xfrm>
            <a:off x="7848600" y="4038600"/>
            <a:ext cx="1076325" cy="1419225"/>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1142557201_V9r.jpg"/>
          <p:cNvPicPr>
            <a:picLocks noChangeAspect="1"/>
          </p:cNvPicPr>
          <p:nvPr/>
        </p:nvPicPr>
        <p:blipFill>
          <a:blip r:embed="rId10" cstate="print"/>
          <a:stretch>
            <a:fillRect/>
          </a:stretch>
        </p:blipFill>
        <p:spPr>
          <a:xfrm>
            <a:off x="7848600" y="2286000"/>
            <a:ext cx="1047750" cy="142875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1142557201_Z1v.jpg"/>
          <p:cNvPicPr>
            <a:picLocks noChangeAspect="1"/>
          </p:cNvPicPr>
          <p:nvPr/>
        </p:nvPicPr>
        <p:blipFill>
          <a:blip r:embed="rId11" cstate="print"/>
          <a:stretch>
            <a:fillRect/>
          </a:stretch>
        </p:blipFill>
        <p:spPr>
          <a:xfrm>
            <a:off x="7772400" y="304800"/>
            <a:ext cx="1038225" cy="142875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0" name="Straight Connector 19"/>
          <p:cNvCxnSpPr/>
          <p:nvPr/>
        </p:nvCxnSpPr>
        <p:spPr>
          <a:xfrm>
            <a:off x="457200" y="2133600"/>
            <a:ext cx="3733800"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2" name="Picture 11" descr="80018122.jpg"/>
          <p:cNvPicPr>
            <a:picLocks noChangeAspect="1"/>
          </p:cNvPicPr>
          <p:nvPr/>
        </p:nvPicPr>
        <p:blipFill>
          <a:blip r:embed="rId3" cstate="print"/>
          <a:stretch>
            <a:fillRect/>
          </a:stretch>
        </p:blipFill>
        <p:spPr>
          <a:xfrm>
            <a:off x="4800600" y="304800"/>
            <a:ext cx="41148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TEMPERATE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avoid addictions and excessive habits”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8" name="Rectangle 7"/>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节制</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“我远离各种瘾癖和极度习惯。”</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不酗酒（或其他癖好）</a:t>
            </a:r>
            <a:endParaRPr lang="en-US" sz="32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nephalios</a:t>
            </a:r>
            <a:r>
              <a:rPr lang="en-US" sz="1600" b="1" i="1" dirty="0" smtClean="0">
                <a:solidFill>
                  <a:schemeClr val="tx1"/>
                </a:solidFill>
              </a:rPr>
              <a:t>: </a:t>
            </a:r>
            <a:r>
              <a:rPr lang="en-US" sz="1600" b="1" dirty="0" smtClean="0">
                <a:solidFill>
                  <a:schemeClr val="tx1"/>
                </a:solidFill>
              </a:rPr>
              <a:t>abstaining from the abuse of wine (or other addictions)</a:t>
            </a:r>
          </a:p>
          <a:p>
            <a:pPr lvl="1">
              <a:buFont typeface="Arial" charset="0"/>
              <a:buChar char="•"/>
            </a:pPr>
            <a:endParaRPr lang="en-US" sz="1600" b="1" dirty="0" smtClean="0">
              <a:solidFill>
                <a:schemeClr val="tx1"/>
              </a:solidFill>
            </a:endParaRPr>
          </a:p>
          <a:p>
            <a:pPr>
              <a:buFont typeface="Arial" charset="0"/>
              <a:buChar char="•"/>
            </a:pPr>
            <a:r>
              <a:rPr lang="zh-CN" altLang="en-US" sz="2800" b="1" dirty="0" smtClean="0">
                <a:solidFill>
                  <a:schemeClr val="accent4">
                    <a:lumMod val="50000"/>
                  </a:schemeClr>
                </a:solidFill>
              </a:rPr>
              <a:t>哪些个人习惯你该戒除？</a:t>
            </a:r>
            <a:endParaRPr lang="en-US" sz="2800" b="1" dirty="0" smtClean="0">
              <a:solidFill>
                <a:schemeClr val="accent4">
                  <a:lumMod val="50000"/>
                </a:schemeClr>
              </a:solidFill>
            </a:endParaRPr>
          </a:p>
          <a:p>
            <a:pPr lvl="1" indent="-52388">
              <a:buFont typeface="Arial" charset="0"/>
              <a:buChar char="•"/>
            </a:pPr>
            <a:r>
              <a:rPr lang="en-US" sz="1600" b="1" dirty="0" smtClean="0">
                <a:solidFill>
                  <a:schemeClr val="tx1"/>
                </a:solidFill>
              </a:rPr>
              <a:t> What habits should you personally break?</a:t>
            </a:r>
          </a:p>
        </p:txBody>
      </p:sp>
      <p:sp>
        <p:nvSpPr>
          <p:cNvPr id="9" name="Rectangle 8"/>
          <p:cNvSpPr/>
          <p:nvPr/>
        </p:nvSpPr>
        <p:spPr>
          <a:xfrm>
            <a:off x="48006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4800600" y="3657600"/>
            <a:ext cx="41148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节制</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2" name="Picture 11" descr="80018145.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PRUDENT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set and keep wise priorities”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自守</a:t>
            </a:r>
            <a:endParaRPr lang="en-US" altLang="zh-CN"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1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“我设定保持智慧的优先顺序”</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健全的头脑；神志正常</a:t>
            </a:r>
            <a:r>
              <a:rPr lang="en-US" altLang="zh-CN" sz="2400" b="1" dirty="0" smtClean="0">
                <a:solidFill>
                  <a:schemeClr val="accent4">
                    <a:lumMod val="50000"/>
                  </a:schemeClr>
                </a:solidFill>
              </a:rPr>
              <a:t>; </a:t>
            </a:r>
            <a:r>
              <a:rPr lang="zh-CN" altLang="en-US" sz="2400" b="1" dirty="0" smtClean="0">
                <a:solidFill>
                  <a:schemeClr val="accent4">
                    <a:lumMod val="50000"/>
                  </a:schemeClr>
                </a:solidFill>
              </a:rPr>
              <a:t>克制自己的欲望和冲动</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自我控制</a:t>
            </a:r>
            <a:endParaRPr lang="en-US" sz="24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sophron</a:t>
            </a:r>
            <a:r>
              <a:rPr lang="en-US" sz="1600" b="1" i="1" dirty="0" smtClean="0">
                <a:solidFill>
                  <a:schemeClr val="accent4">
                    <a:lumMod val="50000"/>
                  </a:schemeClr>
                </a:solidFill>
              </a:rPr>
              <a:t>:  </a:t>
            </a:r>
            <a:r>
              <a:rPr lang="en-US" sz="1600" b="1" dirty="0" smtClean="0">
                <a:solidFill>
                  <a:schemeClr val="accent4">
                    <a:lumMod val="50000"/>
                  </a:schemeClr>
                </a:solidFill>
              </a:rPr>
              <a:t>sound mind; sane; able to curb one’s desires and impulses; self-controlled</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800" b="1" dirty="0" smtClean="0">
                <a:solidFill>
                  <a:schemeClr val="accent4">
                    <a:lumMod val="50000"/>
                  </a:schemeClr>
                </a:solidFill>
              </a:rPr>
              <a:t>你能控制欲望和脾气吗？</a:t>
            </a:r>
            <a:endParaRPr lang="en-US" sz="28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Can you control your desires and temptations?</a:t>
            </a:r>
          </a:p>
        </p:txBody>
      </p:sp>
      <p:sp>
        <p:nvSpPr>
          <p:cNvPr id="9" name="Rectangle 8"/>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自守</a:t>
            </a:r>
            <a:endParaRPr lang="en-US" altLang="zh-C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42.jpg"/>
          <p:cNvPicPr>
            <a:picLocks noChangeAspect="1"/>
          </p:cNvPicPr>
          <p:nvPr/>
        </p:nvPicPr>
        <p:blipFill>
          <a:blip r:embed="rId3" cstate="print"/>
          <a:stretch>
            <a:fillRect/>
          </a:stretch>
        </p:blipFill>
        <p:spPr>
          <a:xfrm>
            <a:off x="4724400" y="228600"/>
            <a:ext cx="4191000" cy="54864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RESPECTABLE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well respected by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端正</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“我广受他人尊重”</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因着他的谦逊，广受他人尊</a:t>
            </a:r>
            <a:r>
              <a:rPr lang="en-US" altLang="zh-CN" sz="2400" b="1" dirty="0" smtClean="0">
                <a:solidFill>
                  <a:schemeClr val="accent4">
                    <a:lumMod val="50000"/>
                  </a:schemeClr>
                </a:solidFill>
              </a:rPr>
              <a:t>  </a:t>
            </a: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重；次序良好的生活。</a:t>
            </a:r>
            <a:endParaRPr lang="en-US" sz="24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kosmios</a:t>
            </a:r>
            <a:r>
              <a:rPr lang="en-US" sz="1600" b="1" i="1" dirty="0" smtClean="0">
                <a:solidFill>
                  <a:schemeClr val="accent4">
                    <a:lumMod val="50000"/>
                  </a:schemeClr>
                </a:solidFill>
              </a:rPr>
              <a:t>: </a:t>
            </a:r>
            <a:r>
              <a:rPr lang="en-US" sz="1600" b="1" dirty="0" smtClean="0">
                <a:solidFill>
                  <a:schemeClr val="accent4">
                    <a:lumMod val="50000"/>
                  </a:schemeClr>
                </a:solidFill>
              </a:rPr>
              <a:t>well respected by others for his modest; well-ordered life </a:t>
            </a:r>
          </a:p>
          <a:p>
            <a:pPr lvl="1">
              <a:buFont typeface="Arial" charset="0"/>
              <a:buChar char="•"/>
            </a:pPr>
            <a:endParaRPr lang="en-US" sz="10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你是否因严谨且目标明确的生活方式而赢得他人的尊重？</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 other people express respect for your disciplined and purposeful lifestyle? </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端正</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6800"/>
            <a:ext cx="9144000" cy="495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65138" lvl="1" indent="-352425">
              <a:buFont typeface="Arial" charset="0"/>
              <a:buChar char="•"/>
            </a:pPr>
            <a:r>
              <a:rPr lang="zh-CN" altLang="en-US" sz="4000" b="1" dirty="0" smtClean="0">
                <a:solidFill>
                  <a:srgbClr val="C00000"/>
                </a:solidFill>
              </a:rPr>
              <a:t>简要课程指南</a:t>
            </a:r>
            <a:r>
              <a:rPr lang="en-US" sz="4000" b="1" dirty="0" smtClean="0">
                <a:solidFill>
                  <a:srgbClr val="C00000"/>
                </a:solidFill>
              </a:rPr>
              <a:t>			</a:t>
            </a:r>
            <a:r>
              <a:rPr lang="en-US" b="1" dirty="0" smtClean="0">
                <a:solidFill>
                  <a:schemeClr val="tx1"/>
                </a:solidFill>
                <a:latin typeface="Arial Narrow" pitchFamily="34" charset="0"/>
              </a:rPr>
              <a:t>(QUICK REFERENCE GUIDE)</a:t>
            </a:r>
          </a:p>
          <a:p>
            <a:pPr marL="465138" lvl="1" indent="-352425">
              <a:buFont typeface="Arial" charset="0"/>
              <a:buChar char="•"/>
            </a:pPr>
            <a:r>
              <a:rPr lang="zh-CN" altLang="en-US" sz="4000" b="1" dirty="0" smtClean="0">
                <a:solidFill>
                  <a:srgbClr val="C00000"/>
                </a:solidFill>
                <a:latin typeface="Arial" pitchFamily="34" charset="0"/>
                <a:cs typeface="Arial" pitchFamily="34" charset="0"/>
              </a:rPr>
              <a:t>为何要讲道</a:t>
            </a:r>
            <a:r>
              <a:rPr lang="en-US" altLang="zh-CN" sz="4000" b="1" dirty="0" smtClean="0">
                <a:solidFill>
                  <a:srgbClr val="C00000"/>
                </a:solidFill>
                <a:latin typeface="Arial Black" pitchFamily="34" charset="0"/>
              </a:rPr>
              <a:t>?</a:t>
            </a:r>
            <a:r>
              <a:rPr lang="en-US" sz="4000" b="1" dirty="0" smtClean="0">
                <a:solidFill>
                  <a:srgbClr val="C00000"/>
                </a:solidFill>
              </a:rPr>
              <a:t> 			</a:t>
            </a:r>
            <a:r>
              <a:rPr lang="en-US" dirty="0" smtClean="0">
                <a:solidFill>
                  <a:schemeClr val="tx1"/>
                </a:solidFill>
                <a:latin typeface="Arial Narrow" pitchFamily="34" charset="0"/>
              </a:rPr>
              <a:t>(WHY should we preach?)</a:t>
            </a:r>
          </a:p>
          <a:p>
            <a:pPr marL="465138" lvl="1" indent="-352425">
              <a:buFont typeface="Arial" charset="0"/>
              <a:buChar char="•"/>
            </a:pPr>
            <a:r>
              <a:rPr lang="zh-CN" altLang="en-US" sz="4000" b="1" dirty="0" smtClean="0">
                <a:solidFill>
                  <a:srgbClr val="C00000"/>
                </a:solidFill>
                <a:latin typeface="Arial Black" pitchFamily="34" charset="0"/>
              </a:rPr>
              <a:t>谁应讲道</a:t>
            </a:r>
            <a:r>
              <a:rPr lang="en-US" altLang="zh-CN" sz="4000" b="1" dirty="0" smtClean="0">
                <a:solidFill>
                  <a:srgbClr val="C00000"/>
                </a:solidFill>
                <a:latin typeface="Arial Black" pitchFamily="34" charset="0"/>
              </a:rPr>
              <a:t>?</a:t>
            </a:r>
            <a:r>
              <a:rPr lang="en-US" sz="4000" b="1" dirty="0" smtClean="0">
                <a:solidFill>
                  <a:srgbClr val="C00000"/>
                </a:solidFill>
              </a:rPr>
              <a:t> 			</a:t>
            </a:r>
            <a:r>
              <a:rPr lang="en-US" dirty="0" smtClean="0">
                <a:solidFill>
                  <a:schemeClr val="tx1"/>
                </a:solidFill>
                <a:latin typeface="Arial Narrow" pitchFamily="34" charset="0"/>
              </a:rPr>
              <a:t>(WHO should preach?)</a:t>
            </a:r>
            <a:endParaRPr lang="en-US" dirty="0" smtClean="0">
              <a:ln>
                <a:solidFill>
                  <a:sysClr val="windowText" lastClr="000000"/>
                </a:solidFill>
              </a:ln>
              <a:solidFill>
                <a:srgbClr val="002060"/>
              </a:solidFill>
              <a:latin typeface="Arial Narrow" pitchFamily="34" charset="0"/>
            </a:endParaRPr>
          </a:p>
          <a:p>
            <a:pPr marL="465138" lvl="1" indent="-352425">
              <a:buFont typeface="Arial" charset="0"/>
              <a:buChar char="•"/>
            </a:pPr>
            <a:r>
              <a:rPr lang="en-US" sz="4000" b="1" dirty="0" smtClean="0">
                <a:solidFill>
                  <a:srgbClr val="C00000"/>
                </a:solidFill>
              </a:rPr>
              <a:t> </a:t>
            </a:r>
            <a:r>
              <a:rPr lang="zh-CN" altLang="en-US" sz="4000" b="1" dirty="0" smtClean="0">
                <a:solidFill>
                  <a:srgbClr val="C00000"/>
                </a:solidFill>
                <a:latin typeface="Arial Black" pitchFamily="34" charset="0"/>
              </a:rPr>
              <a:t>何时应讲道</a:t>
            </a:r>
            <a:r>
              <a:rPr lang="en-US" altLang="zh-CN" sz="4000" b="1" dirty="0" smtClean="0">
                <a:solidFill>
                  <a:srgbClr val="C00000"/>
                </a:solidFill>
                <a:latin typeface="Arial Black" pitchFamily="34" charset="0"/>
              </a:rPr>
              <a:t>? 			</a:t>
            </a:r>
            <a:r>
              <a:rPr lang="en-US" dirty="0" smtClean="0">
                <a:solidFill>
                  <a:schemeClr val="tx1"/>
                </a:solidFill>
                <a:latin typeface="Arial Narrow" pitchFamily="34" charset="0"/>
              </a:rPr>
              <a:t>(WHEN should we preach? Short)</a:t>
            </a:r>
            <a:endParaRPr lang="en-US" dirty="0" smtClean="0">
              <a:ln>
                <a:solidFill>
                  <a:sysClr val="windowText" lastClr="000000"/>
                </a:solidFill>
              </a:ln>
              <a:solidFill>
                <a:srgbClr val="002060"/>
              </a:solidFill>
              <a:latin typeface="Arial Narrow" pitchFamily="34" charset="0"/>
            </a:endParaRPr>
          </a:p>
          <a:p>
            <a:pPr marL="465138" lvl="1" indent="-352425">
              <a:buFont typeface="Arial" charset="0"/>
              <a:buChar char="•"/>
            </a:pPr>
            <a:r>
              <a:rPr lang="en-US" sz="4000" dirty="0" smtClean="0">
                <a:ln>
                  <a:solidFill>
                    <a:sysClr val="windowText" lastClr="000000"/>
                  </a:solidFill>
                </a:ln>
                <a:solidFill>
                  <a:srgbClr val="FF0000"/>
                </a:solidFill>
              </a:rPr>
              <a:t> </a:t>
            </a:r>
            <a:r>
              <a:rPr lang="zh-CN" altLang="en-US" sz="4000" b="1" dirty="0" smtClean="0">
                <a:solidFill>
                  <a:srgbClr val="C00000"/>
                </a:solidFill>
                <a:latin typeface="Arial Black" pitchFamily="34" charset="0"/>
              </a:rPr>
              <a:t>应在何处讲道</a:t>
            </a:r>
            <a:r>
              <a:rPr lang="en-US" altLang="zh-CN" sz="4000" b="1" dirty="0" smtClean="0">
                <a:solidFill>
                  <a:srgbClr val="C00000"/>
                </a:solidFill>
                <a:latin typeface="Arial Black" pitchFamily="34" charset="0"/>
              </a:rPr>
              <a:t>? 		</a:t>
            </a:r>
            <a:r>
              <a:rPr lang="en-US" dirty="0" smtClean="0">
                <a:solidFill>
                  <a:schemeClr val="tx1"/>
                </a:solidFill>
                <a:latin typeface="Arial Narrow" pitchFamily="34" charset="0"/>
              </a:rPr>
              <a:t>(WHERE should we preach? Short)</a:t>
            </a:r>
            <a:endParaRPr lang="en-US" dirty="0" smtClean="0">
              <a:ln>
                <a:solidFill>
                  <a:sysClr val="windowText" lastClr="000000"/>
                </a:solidFill>
              </a:ln>
              <a:solidFill>
                <a:srgbClr val="002060"/>
              </a:solidFill>
              <a:latin typeface="Arial Narrow" pitchFamily="34" charset="0"/>
            </a:endParaRPr>
          </a:p>
          <a:p>
            <a:pPr marL="465138" lvl="1" indent="-352425">
              <a:buFont typeface="Arial" charset="0"/>
              <a:buChar char="•"/>
            </a:pPr>
            <a:r>
              <a:rPr lang="en-US" sz="4000" b="1" dirty="0" smtClean="0">
                <a:solidFill>
                  <a:srgbClr val="C00000"/>
                </a:solidFill>
              </a:rPr>
              <a:t> </a:t>
            </a:r>
            <a:r>
              <a:rPr lang="zh-CN" altLang="en-US" sz="4000" b="1" dirty="0" smtClean="0">
                <a:solidFill>
                  <a:srgbClr val="C00000"/>
                </a:solidFill>
                <a:latin typeface="Arial Black" pitchFamily="34" charset="0"/>
              </a:rPr>
              <a:t>我们应讲什么</a:t>
            </a:r>
            <a:r>
              <a:rPr lang="en-US" altLang="zh-CN" sz="4000" b="1" dirty="0" smtClean="0">
                <a:solidFill>
                  <a:srgbClr val="C00000"/>
                </a:solidFill>
                <a:latin typeface="Arial Black" pitchFamily="34" charset="0"/>
              </a:rPr>
              <a:t>?</a:t>
            </a:r>
            <a:r>
              <a:rPr lang="en-US" sz="4000" dirty="0" smtClean="0">
                <a:ln>
                  <a:solidFill>
                    <a:sysClr val="windowText" lastClr="000000"/>
                  </a:solidFill>
                </a:ln>
                <a:solidFill>
                  <a:srgbClr val="FF0000"/>
                </a:solidFill>
              </a:rPr>
              <a:t> 		</a:t>
            </a:r>
            <a:r>
              <a:rPr lang="en-US" dirty="0" smtClean="0">
                <a:solidFill>
                  <a:schemeClr val="tx1"/>
                </a:solidFill>
                <a:latin typeface="Arial Narrow" pitchFamily="34" charset="0"/>
              </a:rPr>
              <a:t>(WHAT should we preach?)</a:t>
            </a:r>
            <a:endParaRPr lang="en-US" dirty="0" smtClean="0">
              <a:ln>
                <a:solidFill>
                  <a:sysClr val="windowText" lastClr="000000"/>
                </a:solidFill>
              </a:ln>
              <a:solidFill>
                <a:srgbClr val="002060"/>
              </a:solidFill>
              <a:latin typeface="Arial Narrow" pitchFamily="34" charset="0"/>
            </a:endParaRPr>
          </a:p>
          <a:p>
            <a:pPr marL="465138" lvl="1" indent="-352425">
              <a:buFont typeface="Arial" charset="0"/>
              <a:buChar char="•"/>
            </a:pPr>
            <a:r>
              <a:rPr lang="en-US" sz="4000" b="1" dirty="0" smtClean="0">
                <a:solidFill>
                  <a:srgbClr val="C00000"/>
                </a:solidFill>
              </a:rPr>
              <a:t> </a:t>
            </a:r>
            <a:r>
              <a:rPr lang="zh-CN" altLang="en-US" sz="4000" b="1" dirty="0" smtClean="0">
                <a:solidFill>
                  <a:srgbClr val="C00000"/>
                </a:solidFill>
                <a:latin typeface="Arial Black" pitchFamily="34" charset="0"/>
              </a:rPr>
              <a:t>应如何讲道</a:t>
            </a:r>
            <a:r>
              <a:rPr lang="en-US" altLang="zh-CN" sz="4000" b="1" dirty="0" smtClean="0">
                <a:solidFill>
                  <a:srgbClr val="C00000"/>
                </a:solidFill>
                <a:latin typeface="Arial Black" pitchFamily="34" charset="0"/>
              </a:rPr>
              <a:t>?</a:t>
            </a:r>
            <a:r>
              <a:rPr lang="zh-CN" altLang="en-US" sz="4000" dirty="0" smtClean="0">
                <a:ln>
                  <a:solidFill>
                    <a:srgbClr val="C00000"/>
                  </a:solidFill>
                </a:ln>
                <a:solidFill>
                  <a:srgbClr val="C00000"/>
                </a:solidFill>
                <a:latin typeface="Arial Black" pitchFamily="34" charset="0"/>
              </a:rPr>
              <a:t>预备 </a:t>
            </a:r>
            <a:r>
              <a:rPr lang="en-US" altLang="zh-CN" sz="4000" dirty="0" smtClean="0">
                <a:ln>
                  <a:solidFill>
                    <a:srgbClr val="C00000"/>
                  </a:solidFill>
                </a:ln>
                <a:solidFill>
                  <a:srgbClr val="C00000"/>
                </a:solidFill>
                <a:latin typeface="Arial Black" pitchFamily="34" charset="0"/>
              </a:rPr>
              <a:t>	</a:t>
            </a:r>
            <a:r>
              <a:rPr lang="en-US" dirty="0" smtClean="0">
                <a:solidFill>
                  <a:schemeClr val="tx1"/>
                </a:solidFill>
                <a:latin typeface="Arial Narrow" pitchFamily="34" charset="0"/>
              </a:rPr>
              <a:t>(HOW should we preach? Preparation)</a:t>
            </a:r>
            <a:endParaRPr lang="en-US" dirty="0" smtClean="0">
              <a:ln>
                <a:solidFill>
                  <a:sysClr val="windowText" lastClr="000000"/>
                </a:solidFill>
              </a:ln>
              <a:solidFill>
                <a:srgbClr val="002060"/>
              </a:solidFill>
              <a:latin typeface="Arial Narrow" pitchFamily="34" charset="0"/>
            </a:endParaRPr>
          </a:p>
          <a:p>
            <a:pPr marL="465138" lvl="1" indent="-352425">
              <a:buFont typeface="Arial" charset="0"/>
              <a:buChar char="•"/>
            </a:pPr>
            <a:r>
              <a:rPr lang="en-US" sz="4000" b="1" dirty="0" smtClean="0">
                <a:solidFill>
                  <a:srgbClr val="C00000"/>
                </a:solidFill>
              </a:rPr>
              <a:t> </a:t>
            </a:r>
            <a:r>
              <a:rPr lang="zh-CN" altLang="en-US" sz="4000" b="1" dirty="0" smtClean="0">
                <a:solidFill>
                  <a:srgbClr val="C00000"/>
                </a:solidFill>
                <a:latin typeface="Arial Black" pitchFamily="34" charset="0"/>
              </a:rPr>
              <a:t>应如何讲道</a:t>
            </a:r>
            <a:r>
              <a:rPr lang="en-US" altLang="zh-CN" sz="4000" b="1" dirty="0" smtClean="0">
                <a:solidFill>
                  <a:srgbClr val="C00000"/>
                </a:solidFill>
                <a:latin typeface="Arial Black" pitchFamily="34" charset="0"/>
              </a:rPr>
              <a:t>?</a:t>
            </a:r>
            <a:r>
              <a:rPr lang="zh-CN" altLang="en-US" sz="4000" dirty="0" smtClean="0">
                <a:ln>
                  <a:solidFill>
                    <a:srgbClr val="C00000"/>
                  </a:solidFill>
                </a:ln>
                <a:solidFill>
                  <a:srgbClr val="C00000"/>
                </a:solidFill>
                <a:latin typeface="Arial Black" pitchFamily="34" charset="0"/>
              </a:rPr>
              <a:t>呈现 </a:t>
            </a:r>
            <a:r>
              <a:rPr lang="en-US" altLang="zh-CN" sz="3200" dirty="0" smtClean="0">
                <a:solidFill>
                  <a:schemeClr val="tx1"/>
                </a:solidFill>
                <a:latin typeface="Arial Black" pitchFamily="34" charset="0"/>
              </a:rPr>
              <a:t>	</a:t>
            </a:r>
            <a:r>
              <a:rPr lang="en-US" dirty="0" smtClean="0">
                <a:solidFill>
                  <a:schemeClr val="tx1"/>
                </a:solidFill>
                <a:latin typeface="Arial Narrow" pitchFamily="34" charset="0"/>
              </a:rPr>
              <a:t>(HOW should we preach? Presentation)</a:t>
            </a:r>
            <a:endParaRPr lang="en-US" dirty="0" smtClean="0">
              <a:ln>
                <a:solidFill>
                  <a:sysClr val="windowText" lastClr="000000"/>
                </a:solidFill>
              </a:ln>
              <a:solidFill>
                <a:srgbClr val="002060"/>
              </a:solidFill>
              <a:latin typeface="Arial Narrow" pitchFamily="34" charset="0"/>
            </a:endParaRPr>
          </a:p>
        </p:txBody>
      </p:sp>
      <p:sp>
        <p:nvSpPr>
          <p:cNvPr id="3" name="Title 1"/>
          <p:cNvSpPr txBox="1">
            <a:spLocks/>
          </p:cNvSpPr>
          <p:nvPr/>
        </p:nvSpPr>
        <p:spPr>
          <a:xfrm>
            <a:off x="0" y="0"/>
            <a:ext cx="9144000" cy="990600"/>
          </a:xfrm>
          <a:prstGeom prst="rect">
            <a:avLst/>
          </a:prstGeom>
          <a:blipFill>
            <a:blip r:embed="rId2" cstate="print"/>
            <a:tile tx="0" ty="0" sx="100000" sy="100000" flip="none" algn="tl"/>
          </a:blipFill>
        </p:spPr>
        <p:style>
          <a:lnRef idx="0">
            <a:schemeClr val="accent2"/>
          </a:lnRef>
          <a:fillRef idx="3">
            <a:schemeClr val="accent2"/>
          </a:fillRef>
          <a:effectRef idx="3">
            <a:schemeClr val="accent2"/>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b="1" dirty="0" smtClean="0">
                <a:ln w="18415" cmpd="sng">
                  <a:solidFill>
                    <a:sysClr val="windowText" lastClr="000000"/>
                  </a:solidFill>
                  <a:prstDash val="solid"/>
                </a:ln>
                <a:solidFill>
                  <a:srgbClr val="FFFFFF"/>
                </a:solidFill>
                <a:latin typeface="Arial" pitchFamily="34" charset="0"/>
                <a:cs typeface="Arial" pitchFamily="34" charset="0"/>
              </a:rPr>
              <a:t>本周大纲</a:t>
            </a:r>
            <a:endParaRPr kumimoji="0" lang="en-US" sz="8000" b="1" i="0" u="none" strike="noStrike" kern="1200" cap="none" spc="0" normalizeH="0" baseline="0" noProof="0" dirty="0">
              <a:ln w="18415" cmpd="sng">
                <a:solidFill>
                  <a:sysClr val="windowText" lastClr="000000"/>
                </a:solidFill>
                <a:prstDash val="solid"/>
              </a:ln>
              <a:solidFill>
                <a:srgbClr val="FFFFFF"/>
              </a:solidFill>
              <a:uLnTx/>
              <a:uFillTx/>
              <a:latin typeface="Arial" pitchFamily="34" charset="0"/>
              <a:ea typeface="+mn-ea"/>
              <a:cs typeface="Arial" pitchFamily="34" charset="0"/>
            </a:endParaRPr>
          </a:p>
        </p:txBody>
      </p:sp>
      <p:sp>
        <p:nvSpPr>
          <p:cNvPr id="5" name="Title 1"/>
          <p:cNvSpPr txBox="1">
            <a:spLocks/>
          </p:cNvSpPr>
          <p:nvPr/>
        </p:nvSpPr>
        <p:spPr>
          <a:xfrm>
            <a:off x="0" y="6096000"/>
            <a:ext cx="9144000" cy="762000"/>
          </a:xfrm>
          <a:prstGeom prst="rect">
            <a:avLst/>
          </a:prstGeom>
          <a:blipFill>
            <a:blip r:embed="rId2" cstate="print"/>
            <a:tile tx="0" ty="0" sx="100000" sy="100000" flip="none" algn="tl"/>
          </a:blipFill>
        </p:spPr>
        <p:style>
          <a:lnRef idx="0">
            <a:schemeClr val="accent2"/>
          </a:lnRef>
          <a:fillRef idx="3">
            <a:schemeClr val="accent2"/>
          </a:fillRef>
          <a:effectRef idx="3">
            <a:schemeClr val="accent2"/>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(Outline for this Week)</a:t>
            </a:r>
            <a:endParaRPr kumimoji="0" lang="en-US" sz="36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HOSPITABLE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demonstrate love for strangers”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殷勤好客</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“我向陌生人展示爱”</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300" b="1" dirty="0" smtClean="0">
                <a:solidFill>
                  <a:schemeClr val="accent4">
                    <a:lumMod val="50000"/>
                  </a:schemeClr>
                </a:solidFill>
              </a:rPr>
              <a:t>对陌生人和来客慷慨</a:t>
            </a:r>
            <a:r>
              <a:rPr lang="en-US" altLang="zh-CN" sz="2300" b="1" dirty="0" smtClean="0">
                <a:solidFill>
                  <a:schemeClr val="accent4">
                    <a:lumMod val="50000"/>
                  </a:schemeClr>
                </a:solidFill>
              </a:rPr>
              <a:t>; </a:t>
            </a:r>
            <a:r>
              <a:rPr lang="zh-CN" altLang="en-US" sz="2300" b="1" dirty="0" smtClean="0">
                <a:solidFill>
                  <a:schemeClr val="accent4">
                    <a:lumMod val="50000"/>
                  </a:schemeClr>
                </a:solidFill>
              </a:rPr>
              <a:t>殷勤友好</a:t>
            </a:r>
            <a:endParaRPr lang="en-US" sz="23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philoxenos</a:t>
            </a:r>
            <a:r>
              <a:rPr lang="en-US" sz="1600" b="1" i="1" dirty="0" smtClean="0">
                <a:solidFill>
                  <a:schemeClr val="tx1"/>
                </a:solidFill>
              </a:rPr>
              <a:t>: </a:t>
            </a:r>
            <a:r>
              <a:rPr lang="en-US" sz="1600" b="1" dirty="0" smtClean="0">
                <a:solidFill>
                  <a:schemeClr val="tx1"/>
                </a:solidFill>
              </a:rPr>
              <a:t>generous to strangers and guests; hospitable</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你对陌生人是否慷慨殷勤，还是只对你认识的人才如此？</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Do you show hospitality to strangers or only to those you know?</a:t>
            </a:r>
          </a:p>
        </p:txBody>
      </p:sp>
      <p:pic>
        <p:nvPicPr>
          <p:cNvPr id="6" name="Picture 5" descr="80018101.jpg"/>
          <p:cNvPicPr>
            <a:picLocks noChangeAspect="1"/>
          </p:cNvPicPr>
          <p:nvPr/>
        </p:nvPicPr>
        <p:blipFill>
          <a:blip r:embed="rId3" cstate="print"/>
          <a:stretch>
            <a:fillRect/>
          </a:stretch>
        </p:blipFill>
        <p:spPr>
          <a:xfrm>
            <a:off x="4724400" y="304800"/>
            <a:ext cx="4191000" cy="5372100"/>
          </a:xfrm>
          <a:prstGeom prst="rect">
            <a:avLst/>
          </a:prstGeom>
        </p:spPr>
      </p:pic>
      <p:sp>
        <p:nvSpPr>
          <p:cNvPr id="8" name="Rectangle 7"/>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殷勤好客</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ABLE TO TEACH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skillful at teaching. I am also teachable”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286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善于教导</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“我擅长教导</a:t>
            </a:r>
            <a:r>
              <a:rPr lang="en-US" altLang="zh-CN"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我也受教”</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590800"/>
            <a:ext cx="4267200" cy="3124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擅于教导</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能有效地与之交流真理。</a:t>
            </a:r>
            <a:endParaRPr lang="en-US" sz="24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didaktikos</a:t>
            </a:r>
            <a:r>
              <a:rPr lang="en-US" sz="1600" b="1" i="1" dirty="0" smtClean="0">
                <a:solidFill>
                  <a:schemeClr val="accent4">
                    <a:lumMod val="50000"/>
                  </a:schemeClr>
                </a:solidFill>
              </a:rPr>
              <a:t>: </a:t>
            </a:r>
            <a:r>
              <a:rPr lang="en-US" sz="1600" b="1" dirty="0" smtClean="0">
                <a:solidFill>
                  <a:schemeClr val="accent4">
                    <a:lumMod val="50000"/>
                  </a:schemeClr>
                </a:solidFill>
              </a:rPr>
              <a:t>skillful in teaching; able to communicate truth effectively </a:t>
            </a:r>
          </a:p>
          <a:p>
            <a:pPr>
              <a:buFont typeface="Arial" charset="0"/>
              <a:buChar char="•"/>
            </a:pPr>
            <a:r>
              <a:rPr lang="zh-CN" altLang="en-US" sz="2400" b="1" dirty="0" smtClean="0">
                <a:solidFill>
                  <a:schemeClr val="accent4">
                    <a:lumMod val="50000"/>
                  </a:schemeClr>
                </a:solidFill>
              </a:rPr>
              <a:t>他人是否喜欢你的教导风格？</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 others enjoy your teaching style?</a:t>
            </a:r>
          </a:p>
          <a:p>
            <a:pPr>
              <a:buFont typeface="Arial" charset="0"/>
              <a:buChar char="•"/>
            </a:pPr>
            <a:r>
              <a:rPr lang="zh-CN" altLang="en-US" sz="2400" b="1" dirty="0" smtClean="0">
                <a:solidFill>
                  <a:schemeClr val="accent4">
                    <a:lumMod val="50000"/>
                  </a:schemeClr>
                </a:solidFill>
              </a:rPr>
              <a:t>人们能否将你所教的应用于生活？</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Do people apply your lessons to life?</a:t>
            </a:r>
            <a:endParaRPr lang="en-US" sz="1600" b="1" dirty="0">
              <a:solidFill>
                <a:schemeClr val="accent4">
                  <a:lumMod val="50000"/>
                </a:schemeClr>
              </a:solidFill>
            </a:endParaRPr>
          </a:p>
        </p:txBody>
      </p:sp>
      <p:pic>
        <p:nvPicPr>
          <p:cNvPr id="6" name="Picture 5" descr="80018096 (1).jpg"/>
          <p:cNvPicPr>
            <a:picLocks noChangeAspect="1"/>
          </p:cNvPicPr>
          <p:nvPr/>
        </p:nvPicPr>
        <p:blipFill>
          <a:blip r:embed="rId3" cstate="print"/>
          <a:stretch>
            <a:fillRect/>
          </a:stretch>
        </p:blipFill>
        <p:spPr>
          <a:xfrm>
            <a:off x="4800600" y="304800"/>
            <a:ext cx="3962400" cy="5372100"/>
          </a:xfrm>
          <a:prstGeom prst="rect">
            <a:avLst/>
          </a:prstGeom>
        </p:spPr>
      </p:pic>
      <p:sp>
        <p:nvSpPr>
          <p:cNvPr id="8" name="Rectangle 7"/>
          <p:cNvSpPr/>
          <p:nvPr/>
        </p:nvSpPr>
        <p:spPr>
          <a:xfrm>
            <a:off x="48006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4800600" y="3657600"/>
            <a:ext cx="39624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善于教导</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26.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ADDICTED TO WINE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not addicted to alcohol”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不痴迷酒精</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“我没有酒瘾”</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209800"/>
            <a:ext cx="4267200" cy="35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800" b="1" dirty="0" smtClean="0">
                <a:solidFill>
                  <a:schemeClr val="accent4">
                    <a:lumMod val="50000"/>
                  </a:schemeClr>
                </a:solidFill>
              </a:rPr>
              <a:t>不是酒鬼</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不贪恋和滥用</a:t>
            </a:r>
            <a:endParaRPr lang="en-US" altLang="zh-CN" sz="2800" b="1" dirty="0" smtClean="0">
              <a:solidFill>
                <a:schemeClr val="accent4">
                  <a:lumMod val="50000"/>
                </a:schemeClr>
              </a:solidFill>
            </a:endParaRPr>
          </a:p>
          <a:p>
            <a:r>
              <a:rPr lang="en-US" altLang="zh-CN" sz="2800" b="1" dirty="0" smtClean="0">
                <a:solidFill>
                  <a:schemeClr val="accent4">
                    <a:lumMod val="50000"/>
                  </a:schemeClr>
                </a:solidFill>
              </a:rPr>
              <a:t>   </a:t>
            </a:r>
            <a:r>
              <a:rPr lang="zh-CN" altLang="en-US" sz="2800" b="1" dirty="0" smtClean="0">
                <a:solidFill>
                  <a:schemeClr val="accent4">
                    <a:lumMod val="50000"/>
                  </a:schemeClr>
                </a:solidFill>
              </a:rPr>
              <a:t>酒精</a:t>
            </a:r>
            <a:endParaRPr lang="en-US" sz="28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paronios</a:t>
            </a:r>
            <a:r>
              <a:rPr lang="en-US" sz="1600" b="1" i="1" dirty="0" smtClean="0">
                <a:solidFill>
                  <a:schemeClr val="tx1"/>
                </a:solidFill>
              </a:rPr>
              <a:t>: </a:t>
            </a:r>
            <a:r>
              <a:rPr lang="en-US" sz="1600" b="1" dirty="0" smtClean="0">
                <a:solidFill>
                  <a:schemeClr val="tx1"/>
                </a:solidFill>
              </a:rPr>
              <a:t>not a drunkard; does not crave or abuse  alcohol </a:t>
            </a:r>
          </a:p>
          <a:p>
            <a:pPr>
              <a:buFont typeface="Arial" charset="0"/>
              <a:buChar char="•"/>
            </a:pPr>
            <a:r>
              <a:rPr lang="zh-CN" altLang="en-US" sz="2800" b="1" dirty="0" smtClean="0">
                <a:solidFill>
                  <a:schemeClr val="accent4">
                    <a:lumMod val="50000"/>
                  </a:schemeClr>
                </a:solidFill>
              </a:rPr>
              <a:t>不觉得需要酒精</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Do you feel a need for alcohol?</a:t>
            </a:r>
          </a:p>
          <a:p>
            <a:pPr>
              <a:buFont typeface="Arial" charset="0"/>
              <a:buChar char="•"/>
            </a:pPr>
            <a:r>
              <a:rPr lang="zh-CN" altLang="en-US" sz="2800" b="1" dirty="0" smtClean="0">
                <a:solidFill>
                  <a:schemeClr val="accent4">
                    <a:lumMod val="50000"/>
                  </a:schemeClr>
                </a:solidFill>
              </a:rPr>
              <a:t>如果你发现会使人跌倒</a:t>
            </a:r>
            <a:r>
              <a:rPr lang="en-US" altLang="zh-CN" sz="2800" b="1" dirty="0" smtClean="0">
                <a:solidFill>
                  <a:schemeClr val="accent4">
                    <a:lumMod val="50000"/>
                  </a:schemeClr>
                </a:solidFill>
              </a:rPr>
              <a:t>,</a:t>
            </a:r>
          </a:p>
          <a:p>
            <a:r>
              <a:rPr lang="en-US" altLang="zh-CN" sz="2800" b="1" dirty="0" smtClean="0">
                <a:solidFill>
                  <a:schemeClr val="accent4">
                    <a:lumMod val="50000"/>
                  </a:schemeClr>
                </a:solidFill>
              </a:rPr>
              <a:t>   </a:t>
            </a:r>
            <a:r>
              <a:rPr lang="zh-CN" altLang="en-US" sz="2800" b="1" dirty="0" smtClean="0">
                <a:solidFill>
                  <a:schemeClr val="accent4">
                    <a:lumMod val="50000"/>
                  </a:schemeClr>
                </a:solidFill>
              </a:rPr>
              <a:t>能否完全放弃喝酒？</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Could you give it up entirely if you found out it made others stumble?</a:t>
            </a:r>
            <a:endParaRPr lang="en-US" sz="1600" b="1" dirty="0">
              <a:solidFill>
                <a:schemeClr val="tx1"/>
              </a:solidFill>
            </a:endParaRP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不痴迷酒精</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PUGNACIOUS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not physically violent or abusive”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209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不好斗</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 </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“我没有暴力和虐待倾向”</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Rectangle 11"/>
          <p:cNvSpPr/>
          <p:nvPr/>
        </p:nvSpPr>
        <p:spPr>
          <a:xfrm>
            <a:off x="228600" y="2590800"/>
            <a:ext cx="4267200" cy="3124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拳击</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不是攻击者，  </a:t>
            </a:r>
            <a:endParaRPr lang="en-US" altLang="zh-CN" sz="3200" b="1" dirty="0" smtClean="0">
              <a:solidFill>
                <a:schemeClr val="accent4">
                  <a:lumMod val="50000"/>
                </a:schemeClr>
              </a:solidFill>
            </a:endParaRPr>
          </a:p>
          <a:p>
            <a:r>
              <a:rPr lang="en-US" altLang="zh-CN" sz="3200" b="1" dirty="0" smtClean="0">
                <a:solidFill>
                  <a:schemeClr val="accent4">
                    <a:lumMod val="50000"/>
                  </a:schemeClr>
                </a:solidFill>
              </a:rPr>
              <a:t>   </a:t>
            </a:r>
            <a:r>
              <a:rPr lang="zh-CN" altLang="en-US" sz="3200" b="1" dirty="0" smtClean="0">
                <a:solidFill>
                  <a:schemeClr val="accent4">
                    <a:lumMod val="50000"/>
                  </a:schemeClr>
                </a:solidFill>
              </a:rPr>
              <a:t>打人者，不暴力</a:t>
            </a:r>
            <a:r>
              <a:rPr lang="en-US" altLang="zh-CN" sz="3200" b="1" dirty="0" smtClean="0">
                <a:solidFill>
                  <a:schemeClr val="accent4">
                    <a:lumMod val="50000"/>
                  </a:schemeClr>
                </a:solidFill>
              </a:rPr>
              <a:t>;</a:t>
            </a:r>
            <a:endParaRPr lang="en-US" sz="32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plektes</a:t>
            </a:r>
            <a:r>
              <a:rPr lang="en-US" sz="1600" b="1" i="1" dirty="0" smtClean="0">
                <a:solidFill>
                  <a:schemeClr val="tx1"/>
                </a:solidFill>
              </a:rPr>
              <a:t>: </a:t>
            </a:r>
            <a:r>
              <a:rPr lang="en-US" sz="1600" b="1" dirty="0" smtClean="0">
                <a:solidFill>
                  <a:schemeClr val="tx1"/>
                </a:solidFill>
              </a:rPr>
              <a:t>pugilistic; not a striker or hitter; not violent; </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你上次打人是何时？</a:t>
            </a:r>
            <a:endParaRPr lang="en-US" sz="3200" b="1" dirty="0" smtClean="0">
              <a:solidFill>
                <a:schemeClr val="accent4">
                  <a:lumMod val="50000"/>
                </a:schemeClr>
              </a:solidFill>
            </a:endParaRPr>
          </a:p>
          <a:p>
            <a:pPr lvl="1">
              <a:buFont typeface="Arial" charset="0"/>
              <a:buChar char="•"/>
            </a:pPr>
            <a:r>
              <a:rPr lang="en-US" sz="1600" b="1" dirty="0" smtClean="0">
                <a:solidFill>
                  <a:schemeClr val="tx1"/>
                </a:solidFill>
              </a:rPr>
              <a:t> When did you last strike someone?</a:t>
            </a:r>
          </a:p>
        </p:txBody>
      </p:sp>
      <p:pic>
        <p:nvPicPr>
          <p:cNvPr id="6" name="Picture 5" descr="80018083.jpg"/>
          <p:cNvPicPr>
            <a:picLocks noChangeAspect="1"/>
          </p:cNvPicPr>
          <p:nvPr/>
        </p:nvPicPr>
        <p:blipFill>
          <a:blip r:embed="rId3" cstate="print"/>
          <a:stretch>
            <a:fillRect/>
          </a:stretch>
        </p:blipFill>
        <p:spPr>
          <a:xfrm>
            <a:off x="5105400" y="381000"/>
            <a:ext cx="35052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5105400" y="5410200"/>
            <a:ext cx="8382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5105400" y="3657600"/>
            <a:ext cx="35052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不好斗</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35.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GENTLE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will give up my rights to help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温和</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“为了他人</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我愿放弃自己的权利</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800" b="1" dirty="0" smtClean="0">
                <a:solidFill>
                  <a:schemeClr val="accent4">
                    <a:lumMod val="50000"/>
                  </a:schemeClr>
                </a:solidFill>
              </a:rPr>
              <a:t>公正合理</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温和</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公平</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和蔼</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a:t>
            </a:r>
            <a:r>
              <a:rPr lang="en-US" sz="1600" b="1" dirty="0" err="1" smtClean="0">
                <a:solidFill>
                  <a:schemeClr val="tx1"/>
                </a:solidFill>
              </a:rPr>
              <a:t>epieikes</a:t>
            </a:r>
            <a:r>
              <a:rPr lang="en-US" sz="1600" b="1" dirty="0" smtClean="0">
                <a:solidFill>
                  <a:schemeClr val="tx1"/>
                </a:solidFill>
              </a:rPr>
              <a:t>: equitable, mild, fair, gentle </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800" b="1" dirty="0" smtClean="0">
                <a:solidFill>
                  <a:schemeClr val="accent4">
                    <a:lumMod val="50000"/>
                  </a:schemeClr>
                </a:solidFill>
              </a:rPr>
              <a:t>你是凡事都要坚持自己的方式还是能放弃自己的权利？</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Do you insist on everything being your own way or can you give up your rights?</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温和</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8" name="Picture 7" descr="80018096 (1).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QUARRELSOME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discuss my opinions without arguing”</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9" name="Rectangle 8"/>
          <p:cNvSpPr/>
          <p:nvPr/>
        </p:nvSpPr>
        <p:spPr>
          <a:xfrm>
            <a:off x="228600" y="228600"/>
            <a:ext cx="4267200" cy="1981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不争竞</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“我能讨论我的观点而不争吵”</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Rectangle 11"/>
          <p:cNvSpPr/>
          <p:nvPr/>
        </p:nvSpPr>
        <p:spPr>
          <a:xfrm>
            <a:off x="228600" y="2286000"/>
            <a:ext cx="4267200" cy="3429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没有语言暴力</a:t>
            </a:r>
            <a:r>
              <a:rPr lang="en-US" altLang="zh-CN" sz="2400" b="1" dirty="0" smtClean="0">
                <a:solidFill>
                  <a:schemeClr val="accent4">
                    <a:lumMod val="50000"/>
                  </a:schemeClr>
                </a:solidFill>
              </a:rPr>
              <a:t>; </a:t>
            </a:r>
            <a:r>
              <a:rPr lang="zh-CN" altLang="en-US" sz="2400" b="1" dirty="0" smtClean="0">
                <a:solidFill>
                  <a:schemeClr val="accent4">
                    <a:lumMod val="50000"/>
                  </a:schemeClr>
                </a:solidFill>
              </a:rPr>
              <a:t>不好争论</a:t>
            </a:r>
            <a:r>
              <a:rPr lang="en-US" altLang="zh-CN" sz="2400" b="1" dirty="0" smtClean="0">
                <a:solidFill>
                  <a:schemeClr val="accent4">
                    <a:lumMod val="50000"/>
                  </a:schemeClr>
                </a:solidFill>
              </a:rPr>
              <a:t>;             </a:t>
            </a: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不爱辩论</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不好争吵</a:t>
            </a:r>
            <a:endParaRPr lang="en-US" sz="24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amachos</a:t>
            </a:r>
            <a:r>
              <a:rPr lang="en-US" sz="1600" b="1" i="1" dirty="0" smtClean="0">
                <a:solidFill>
                  <a:schemeClr val="tx1"/>
                </a:solidFill>
              </a:rPr>
              <a:t>: </a:t>
            </a:r>
            <a:r>
              <a:rPr lang="en-US" sz="1600" b="1" dirty="0" smtClean="0">
                <a:solidFill>
                  <a:schemeClr val="tx1"/>
                </a:solidFill>
              </a:rPr>
              <a:t>not verbally abusive; contentious , argumentative ; quarrelsome </a:t>
            </a:r>
          </a:p>
          <a:p>
            <a:pPr>
              <a:buFont typeface="Arial" charset="0"/>
              <a:buChar char="•"/>
            </a:pPr>
            <a:r>
              <a:rPr lang="zh-CN" altLang="en-US" sz="2400" b="1" dirty="0" smtClean="0">
                <a:solidFill>
                  <a:schemeClr val="accent4">
                    <a:lumMod val="50000"/>
                  </a:schemeClr>
                </a:solidFill>
              </a:rPr>
              <a:t>别人是否看你好争吵？</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Do others see you as argumentative?</a:t>
            </a:r>
          </a:p>
          <a:p>
            <a:pPr>
              <a:buFont typeface="Arial" charset="0"/>
              <a:buChar char="•"/>
            </a:pPr>
            <a:r>
              <a:rPr lang="zh-CN" altLang="en-US" sz="2400" b="1" dirty="0" smtClean="0">
                <a:solidFill>
                  <a:schemeClr val="accent4">
                    <a:lumMod val="50000"/>
                  </a:schemeClr>
                </a:solidFill>
              </a:rPr>
              <a:t>你能否聆听而不拒绝相反的</a:t>
            </a:r>
            <a:endParaRPr lang="en-US" altLang="zh-CN" sz="2400" b="1" dirty="0" smtClean="0">
              <a:solidFill>
                <a:schemeClr val="accent4">
                  <a:lumMod val="50000"/>
                </a:schemeClr>
              </a:solidFill>
            </a:endParaRP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意见？</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Can you listen without objecting to opposing views?</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不争竞</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80018123.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 LOVER OF MONEY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covet or love money”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不贪财</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3:2,</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“我不贪恋和喜好金钱”</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Rectangle 10"/>
          <p:cNvSpPr/>
          <p:nvPr/>
        </p:nvSpPr>
        <p:spPr>
          <a:xfrm>
            <a:off x="228600" y="2209800"/>
            <a:ext cx="4267200" cy="35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不贪爱钱财</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 为人行事不是出于金钱和贪婪的动机 。</a:t>
            </a:r>
            <a:endParaRPr lang="en-US" altLang="zh-CN" sz="2400" b="1" dirty="0" smtClean="0">
              <a:solidFill>
                <a:schemeClr val="accent4">
                  <a:lumMod val="50000"/>
                </a:schemeClr>
              </a:solidFill>
            </a:endParaRPr>
          </a:p>
          <a:p>
            <a:pPr>
              <a:buFont typeface="Arial" charset="0"/>
              <a:buChar char="•"/>
            </a:pPr>
            <a:r>
              <a:rPr lang="en-US" sz="1600" b="1" i="1" dirty="0" smtClean="0">
                <a:solidFill>
                  <a:schemeClr val="tx1"/>
                </a:solidFill>
              </a:rPr>
              <a:t> </a:t>
            </a:r>
            <a:r>
              <a:rPr lang="en-US" sz="1600" b="1" i="1" dirty="0" err="1" smtClean="0">
                <a:solidFill>
                  <a:schemeClr val="tx1"/>
                </a:solidFill>
              </a:rPr>
              <a:t>aphilargyros</a:t>
            </a:r>
            <a:r>
              <a:rPr lang="en-US" sz="1600" b="1" i="1" dirty="0" smtClean="0">
                <a:solidFill>
                  <a:schemeClr val="tx1"/>
                </a:solidFill>
              </a:rPr>
              <a:t>:  </a:t>
            </a:r>
            <a:r>
              <a:rPr lang="en-US" sz="1600" b="1" dirty="0" smtClean="0">
                <a:solidFill>
                  <a:schemeClr val="tx1"/>
                </a:solidFill>
              </a:rPr>
              <a:t>does not love money; is not motivated by greed or income</a:t>
            </a:r>
          </a:p>
          <a:p>
            <a:pPr lvl="1">
              <a:buFont typeface="Arial" charset="0"/>
              <a:buChar char="•"/>
            </a:pPr>
            <a:endParaRPr lang="en-US" sz="1600" b="1" dirty="0" smtClean="0">
              <a:solidFill>
                <a:schemeClr val="tx1"/>
              </a:solidFill>
            </a:endParaRPr>
          </a:p>
          <a:p>
            <a:pPr>
              <a:buFont typeface="Arial" charset="0"/>
              <a:buChar char="•"/>
            </a:pPr>
            <a:r>
              <a:rPr lang="zh-CN" altLang="en-US" sz="2400" b="1" dirty="0" smtClean="0">
                <a:solidFill>
                  <a:schemeClr val="accent4">
                    <a:lumMod val="50000"/>
                  </a:schemeClr>
                </a:solidFill>
              </a:rPr>
              <a:t>若没有收入你是否愿作牧师？</a:t>
            </a:r>
            <a:endParaRPr lang="en-US" sz="2400" b="1" dirty="0" smtClean="0">
              <a:solidFill>
                <a:schemeClr val="accent4">
                  <a:lumMod val="50000"/>
                </a:schemeClr>
              </a:solidFill>
            </a:endParaRPr>
          </a:p>
          <a:p>
            <a:pPr marL="284163" lvl="1" indent="-163513">
              <a:buFont typeface="Arial" charset="0"/>
              <a:buChar char="•"/>
            </a:pPr>
            <a:r>
              <a:rPr lang="en-US" sz="1600" b="1" dirty="0" smtClean="0">
                <a:solidFill>
                  <a:schemeClr val="tx1"/>
                </a:solidFill>
              </a:rPr>
              <a:t> Would you be a pastor if there were no pay?</a:t>
            </a:r>
          </a:p>
          <a:p>
            <a:pPr marL="284163" lvl="1" indent="-163513">
              <a:buFont typeface="Arial" charset="0"/>
              <a:buChar char="•"/>
            </a:pPr>
            <a:endParaRPr lang="en-US" sz="1600" b="1" dirty="0" smtClean="0">
              <a:solidFill>
                <a:schemeClr val="tx1"/>
              </a:solidFill>
            </a:endParaRPr>
          </a:p>
          <a:p>
            <a:pPr>
              <a:buFont typeface="Arial" charset="0"/>
              <a:buChar char="•"/>
            </a:pPr>
            <a:r>
              <a:rPr lang="zh-CN" altLang="en-US" sz="2400" b="1" dirty="0" smtClean="0">
                <a:solidFill>
                  <a:schemeClr val="accent4">
                    <a:lumMod val="50000"/>
                  </a:schemeClr>
                </a:solidFill>
              </a:rPr>
              <a:t>在你做决定时</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金钱因素有多</a:t>
            </a:r>
            <a:endParaRPr lang="en-US" altLang="zh-CN" sz="2400" b="1" dirty="0" smtClean="0">
              <a:solidFill>
                <a:schemeClr val="accent4">
                  <a:lumMod val="50000"/>
                </a:schemeClr>
              </a:solidFill>
            </a:endParaRP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重要？</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How important is $ in your decisions?</a:t>
            </a:r>
            <a:endParaRPr lang="en-US" sz="1600" b="1" dirty="0">
              <a:solidFill>
                <a:schemeClr val="tx1"/>
              </a:solidFill>
            </a:endParaRP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不贪财</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MANAGES HIS FAMILY WELL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mange my family affairs well”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495800" cy="175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管理好家庭</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3:4; </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“我将家庭事务管理得好”</a:t>
            </a:r>
            <a:endParaRPr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209800"/>
            <a:ext cx="4495800" cy="35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以一种高尚</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卓越和纯洁的方式看顾</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保护</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照料和关注在你家里的成员。</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tx1"/>
                </a:solidFill>
              </a:rPr>
              <a:t> </a:t>
            </a:r>
            <a:r>
              <a:rPr lang="en-US" sz="1600" b="1" i="1" dirty="0" err="1" smtClean="0">
                <a:solidFill>
                  <a:schemeClr val="tx1"/>
                </a:solidFill>
              </a:rPr>
              <a:t>proïstēmi</a:t>
            </a:r>
            <a:r>
              <a:rPr lang="en-US" sz="1600" b="1" i="1" dirty="0" smtClean="0">
                <a:solidFill>
                  <a:schemeClr val="tx1"/>
                </a:solidFill>
              </a:rPr>
              <a:t> </a:t>
            </a:r>
            <a:r>
              <a:rPr lang="en-US" sz="1600" b="1" i="1" dirty="0" err="1" smtClean="0">
                <a:solidFill>
                  <a:schemeClr val="tx1"/>
                </a:solidFill>
              </a:rPr>
              <a:t>idios</a:t>
            </a:r>
            <a:r>
              <a:rPr lang="en-US" sz="1600" b="1" i="1" dirty="0" smtClean="0">
                <a:solidFill>
                  <a:schemeClr val="tx1"/>
                </a:solidFill>
              </a:rPr>
              <a:t> </a:t>
            </a:r>
            <a:r>
              <a:rPr lang="en-US" sz="1600" b="1" i="1" dirty="0" err="1" smtClean="0">
                <a:solidFill>
                  <a:schemeClr val="tx1"/>
                </a:solidFill>
              </a:rPr>
              <a:t>oikos</a:t>
            </a:r>
            <a:r>
              <a:rPr lang="en-US" sz="1600" b="1" i="1" dirty="0" smtClean="0">
                <a:solidFill>
                  <a:schemeClr val="tx1"/>
                </a:solidFill>
              </a:rPr>
              <a:t> </a:t>
            </a:r>
            <a:r>
              <a:rPr lang="en-US" sz="1600" b="1" i="1" dirty="0" err="1" smtClean="0">
                <a:solidFill>
                  <a:schemeClr val="tx1"/>
                </a:solidFill>
              </a:rPr>
              <a:t>kalōs</a:t>
            </a:r>
            <a:r>
              <a:rPr lang="en-US" sz="1600" b="1" i="1" dirty="0" smtClean="0">
                <a:solidFill>
                  <a:schemeClr val="tx1"/>
                </a:solidFill>
              </a:rPr>
              <a:t>: </a:t>
            </a:r>
            <a:r>
              <a:rPr lang="en-US" sz="1600" b="1" dirty="0" smtClean="0">
                <a:solidFill>
                  <a:schemeClr val="tx1"/>
                </a:solidFill>
              </a:rPr>
              <a:t>to watch over, guard, care for  and give attention to those members of his family living in his home in an honorable, excellent and pure manner. </a:t>
            </a:r>
          </a:p>
        </p:txBody>
      </p:sp>
      <p:pic>
        <p:nvPicPr>
          <p:cNvPr id="101378" name="Picture 2" descr="http://farm7.static.flickr.com/6013/5992706256_b2092a34e5.jpg"/>
          <p:cNvPicPr>
            <a:picLocks noChangeAspect="1" noChangeArrowheads="1"/>
          </p:cNvPicPr>
          <p:nvPr/>
        </p:nvPicPr>
        <p:blipFill>
          <a:blip r:embed="rId3" cstate="print"/>
          <a:srcRect/>
          <a:stretch>
            <a:fillRect/>
          </a:stretch>
        </p:blipFill>
        <p:spPr bwMode="auto">
          <a:xfrm>
            <a:off x="5029200" y="341168"/>
            <a:ext cx="3810000" cy="541193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MANAGES HIS FAMILY WELL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mange my family affairs well”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228600"/>
            <a:ext cx="86868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你是否供应了孩子的所需？</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smtClean="0">
                <a:solidFill>
                  <a:schemeClr val="accent4">
                    <a:lumMod val="50000"/>
                  </a:schemeClr>
                </a:solidFill>
              </a:rPr>
              <a:t>Do you provide for all of the needs of your children?</a:t>
            </a:r>
          </a:p>
          <a:p>
            <a:pPr marL="225425" lvl="1" indent="231775">
              <a:buFont typeface="Arial" charset="0"/>
              <a:buChar char="•"/>
            </a:pPr>
            <a:endParaRPr lang="en-US" sz="10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你妻子会否说她感到被爱和照料？</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smtClean="0">
                <a:solidFill>
                  <a:schemeClr val="accent4">
                    <a:lumMod val="50000"/>
                  </a:schemeClr>
                </a:solidFill>
              </a:rPr>
              <a:t>Would your wife say she feels loved and cared for?</a:t>
            </a:r>
          </a:p>
          <a:p>
            <a:pPr marL="225425" lvl="1" indent="231775">
              <a:buFont typeface="Arial" charset="0"/>
              <a:buChar char="•"/>
            </a:pPr>
            <a:endParaRPr lang="en-US" sz="1000" b="1" i="1" dirty="0" smtClean="0">
              <a:solidFill>
                <a:schemeClr val="accent4">
                  <a:lumMod val="50000"/>
                </a:schemeClr>
              </a:solidFill>
            </a:endParaRPr>
          </a:p>
          <a:p>
            <a:pPr marL="225425" lvl="1" indent="231775">
              <a:buFont typeface="Arial" charset="0"/>
              <a:buChar char="•"/>
            </a:pPr>
            <a:endParaRPr lang="en-US" sz="1000" b="1" i="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你花多少时间与你的妻儿在一起？</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smtClean="0">
                <a:solidFill>
                  <a:schemeClr val="accent4">
                    <a:lumMod val="50000"/>
                  </a:schemeClr>
                </a:solidFill>
              </a:rPr>
              <a:t>How much time do you spend with your wife and kids?</a:t>
            </a:r>
          </a:p>
          <a:p>
            <a:pPr>
              <a:buFont typeface="Arial" charset="0"/>
              <a:buChar char="•"/>
            </a:pPr>
            <a:r>
              <a:rPr lang="zh-CN" altLang="en-US" sz="3200" b="1" dirty="0" smtClean="0">
                <a:solidFill>
                  <a:schemeClr val="accent4">
                    <a:lumMod val="50000"/>
                  </a:schemeClr>
                </a:solidFill>
              </a:rPr>
              <a:t>你的家人与你在一起是安全还是害怕？</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Does your family feel secure or afraid around you?</a:t>
            </a:r>
            <a:endParaRPr lang="en-US" sz="1600" b="1" i="1" dirty="0" smtClean="0">
              <a:solidFill>
                <a:schemeClr val="accent4">
                  <a:lumMod val="50000"/>
                </a:schemeClr>
              </a:solidFill>
            </a:endParaRPr>
          </a:p>
          <a:p>
            <a:pPr marL="225425" lvl="1" indent="231775">
              <a:buFont typeface="Arial" charset="0"/>
              <a:buChar char="•"/>
            </a:pPr>
            <a:endParaRPr lang="en-US" sz="1000" b="1" i="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你妻子会否认为你爱她如同基督爱教会？</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smtClean="0">
                <a:solidFill>
                  <a:schemeClr val="accent4">
                    <a:lumMod val="50000"/>
                  </a:schemeClr>
                </a:solidFill>
              </a:rPr>
              <a:t>Would your wife say you love her as Christ loves the church?</a:t>
            </a:r>
          </a:p>
          <a:p>
            <a:pPr marL="225425" lvl="1" indent="231775">
              <a:buFont typeface="Arial" charset="0"/>
              <a:buChar char="•"/>
            </a:pPr>
            <a:endParaRPr lang="en-US" sz="10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你是否以神或教会的名义而忽略家人？</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smtClean="0">
                <a:solidFill>
                  <a:schemeClr val="accent4">
                    <a:lumMod val="50000"/>
                  </a:schemeClr>
                </a:solidFill>
              </a:rPr>
              <a:t>Do you neglect your family in the name of God and the church?</a:t>
            </a:r>
            <a:endParaRPr lang="en-US" sz="1600" b="1" dirty="0" smtClean="0">
              <a:solidFill>
                <a:schemeClr val="accent4">
                  <a:lumMod val="50000"/>
                </a:schemeClr>
              </a:solidFill>
            </a:endParaRPr>
          </a:p>
        </p:txBody>
      </p:sp>
      <p:pic>
        <p:nvPicPr>
          <p:cNvPr id="4" name="Picture 2" descr="http://farm7.static.flickr.com/6013/5992706256_b2092a34e5.jpg"/>
          <p:cNvPicPr>
            <a:picLocks noChangeAspect="1" noChangeArrowheads="1"/>
          </p:cNvPicPr>
          <p:nvPr/>
        </p:nvPicPr>
        <p:blipFill>
          <a:blip r:embed="rId3" cstate="print"/>
          <a:srcRect/>
          <a:stretch>
            <a:fillRect/>
          </a:stretch>
        </p:blipFill>
        <p:spPr bwMode="auto">
          <a:xfrm>
            <a:off x="6705600" y="277956"/>
            <a:ext cx="2057400" cy="2922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CHILDREN UNDER CONTROL </a:t>
            </a:r>
            <a:r>
              <a:rPr lang="en-US" sz="2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3:4-5;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“M</a:t>
            </a:r>
            <a:r>
              <a:rPr lang="en-US" altLang="zh-CN"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y</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children obey me out of respect, not fear”</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76200"/>
            <a:ext cx="8686800" cy="160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800" b="1" cap="all" dirty="0" smtClean="0">
                <a:ln w="9000" cmpd="sng">
                  <a:solidFill>
                    <a:schemeClr val="accent3">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孩子端庄顺服</a:t>
            </a:r>
            <a:endParaRPr lang="en-US" sz="4800" b="1" cap="all" dirty="0" smtClean="0">
              <a:ln w="9000" cmpd="sng">
                <a:solidFill>
                  <a:schemeClr val="accent3">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3:4-5;</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“我的孩子顺服我是出于尊敬而非恐惧”</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1752600"/>
            <a:ext cx="6248400" cy="3962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400" b="1" dirty="0" smtClean="0">
                <a:solidFill>
                  <a:schemeClr val="accent4">
                    <a:lumMod val="50000"/>
                  </a:schemeClr>
                </a:solidFill>
              </a:rPr>
              <a:t>他的孩子出于尊敬而顺服他</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从而表现尊贵，</a:t>
            </a:r>
            <a:endParaRPr lang="en-US" altLang="zh-CN" sz="2400" b="1" dirty="0" smtClean="0">
              <a:solidFill>
                <a:schemeClr val="accent4">
                  <a:lumMod val="50000"/>
                </a:schemeClr>
              </a:solidFill>
            </a:endParaRP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纯洁和高尚。他掌控家庭。</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a:t>
            </a:r>
            <a:r>
              <a:rPr lang="en-US" sz="1600" b="1" i="1" dirty="0" err="1" smtClean="0">
                <a:solidFill>
                  <a:schemeClr val="tx1"/>
                </a:solidFill>
              </a:rPr>
              <a:t>teknon</a:t>
            </a:r>
            <a:r>
              <a:rPr lang="en-US" sz="1600" b="1" i="1" dirty="0" smtClean="0">
                <a:solidFill>
                  <a:schemeClr val="tx1"/>
                </a:solidFill>
              </a:rPr>
              <a:t> en </a:t>
            </a:r>
            <a:r>
              <a:rPr lang="en-US" sz="1600" b="1" i="1" dirty="0" err="1" smtClean="0">
                <a:solidFill>
                  <a:schemeClr val="tx1"/>
                </a:solidFill>
              </a:rPr>
              <a:t>hypotagē</a:t>
            </a:r>
            <a:r>
              <a:rPr lang="en-US" sz="1600" b="1" i="1" dirty="0" smtClean="0">
                <a:solidFill>
                  <a:schemeClr val="tx1"/>
                </a:solidFill>
              </a:rPr>
              <a:t> meta pas </a:t>
            </a:r>
            <a:r>
              <a:rPr lang="en-US" sz="1600" b="1" i="1" dirty="0" err="1" smtClean="0">
                <a:solidFill>
                  <a:schemeClr val="tx1"/>
                </a:solidFill>
              </a:rPr>
              <a:t>semnotēs</a:t>
            </a:r>
            <a:r>
              <a:rPr lang="en-US" sz="1600" b="1" i="1" dirty="0" smtClean="0">
                <a:solidFill>
                  <a:schemeClr val="tx1"/>
                </a:solidFill>
              </a:rPr>
              <a:t>:  </a:t>
            </a:r>
            <a:r>
              <a:rPr lang="en-US" sz="1600" b="1" dirty="0" smtClean="0">
                <a:solidFill>
                  <a:schemeClr val="tx1"/>
                </a:solidFill>
              </a:rPr>
              <a:t>his children obey his words out of respect and are thus seen as dignified, pure and honorable.  He maintains control.</a:t>
            </a:r>
          </a:p>
          <a:p>
            <a:pPr lvl="1">
              <a:buFont typeface="Arial" charset="0"/>
              <a:buChar char="•"/>
            </a:pPr>
            <a:endParaRPr lang="en-US" sz="1600" b="1" dirty="0" smtClean="0">
              <a:solidFill>
                <a:schemeClr val="tx1"/>
              </a:solidFill>
            </a:endParaRPr>
          </a:p>
          <a:p>
            <a:pPr>
              <a:buFont typeface="Arial" charset="0"/>
              <a:buChar char="•"/>
            </a:pPr>
            <a:r>
              <a:rPr lang="zh-CN" altLang="en-US" sz="2400" b="1" dirty="0" smtClean="0">
                <a:solidFill>
                  <a:schemeClr val="accent4">
                    <a:lumMod val="50000"/>
                  </a:schemeClr>
                </a:solidFill>
              </a:rPr>
              <a:t>当你吩咐孩子做某事时，他们是否忽视你或</a:t>
            </a:r>
            <a:endParaRPr lang="en-US" altLang="zh-CN" sz="2400" b="1" dirty="0" smtClean="0">
              <a:solidFill>
                <a:schemeClr val="accent4">
                  <a:lumMod val="50000"/>
                </a:schemeClr>
              </a:solidFill>
            </a:endParaRPr>
          </a:p>
          <a:p>
            <a:r>
              <a:rPr lang="en-US" altLang="zh-CN" sz="2400" b="1" dirty="0" smtClean="0">
                <a:solidFill>
                  <a:schemeClr val="accent4">
                    <a:lumMod val="50000"/>
                  </a:schemeClr>
                </a:solidFill>
              </a:rPr>
              <a:t>     </a:t>
            </a:r>
            <a:r>
              <a:rPr lang="zh-CN" altLang="en-US" sz="2400" b="1" dirty="0" smtClean="0">
                <a:solidFill>
                  <a:schemeClr val="accent4">
                    <a:lumMod val="50000"/>
                  </a:schemeClr>
                </a:solidFill>
              </a:rPr>
              <a:t>对你说“不”。</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a:t>
            </a:r>
            <a:r>
              <a:rPr lang="en-US" sz="1600" b="1" i="1" dirty="0" smtClean="0">
                <a:solidFill>
                  <a:schemeClr val="tx1"/>
                </a:solidFill>
              </a:rPr>
              <a:t>Do your children ignore you or tell you ‘NO’ when you tell them to do something? </a:t>
            </a:r>
          </a:p>
          <a:p>
            <a:pPr lvl="1">
              <a:buFont typeface="Arial" charset="0"/>
              <a:buChar char="•"/>
            </a:pPr>
            <a:endParaRPr lang="en-US" sz="1600" b="1" i="1" dirty="0" smtClean="0">
              <a:solidFill>
                <a:schemeClr val="tx1"/>
              </a:solidFill>
            </a:endParaRPr>
          </a:p>
          <a:p>
            <a:pPr>
              <a:buFont typeface="Arial" charset="0"/>
              <a:buChar char="•"/>
            </a:pPr>
            <a:r>
              <a:rPr lang="zh-CN" altLang="en-US" sz="2400" b="1" dirty="0" smtClean="0">
                <a:solidFill>
                  <a:schemeClr val="accent4">
                    <a:lumMod val="50000"/>
                  </a:schemeClr>
                </a:solidFill>
              </a:rPr>
              <a:t>你是让他们规规矩矩还是让他们随心所欲？</a:t>
            </a:r>
            <a:endParaRPr lang="en-US" sz="2400" b="1" dirty="0" smtClean="0">
              <a:solidFill>
                <a:schemeClr val="accent4">
                  <a:lumMod val="50000"/>
                </a:schemeClr>
              </a:solidFill>
            </a:endParaRPr>
          </a:p>
          <a:p>
            <a:pPr lvl="1">
              <a:buFont typeface="Arial" charset="0"/>
              <a:buChar char="•"/>
            </a:pPr>
            <a:r>
              <a:rPr lang="en-US" sz="1600" b="1" dirty="0" smtClean="0">
                <a:solidFill>
                  <a:schemeClr val="tx1"/>
                </a:solidFill>
              </a:rPr>
              <a:t> </a:t>
            </a:r>
            <a:r>
              <a:rPr lang="en-US" sz="1600" b="1" i="1" dirty="0" smtClean="0">
                <a:solidFill>
                  <a:schemeClr val="tx1"/>
                </a:solidFill>
              </a:rPr>
              <a:t>Do you keep them in control or let them do as they please? </a:t>
            </a:r>
            <a:endParaRPr lang="en-US" sz="1600" b="1" dirty="0" smtClean="0">
              <a:solidFill>
                <a:schemeClr val="tx1"/>
              </a:solidFill>
            </a:endParaRPr>
          </a:p>
        </p:txBody>
      </p:sp>
      <p:pic>
        <p:nvPicPr>
          <p:cNvPr id="99330" name="Picture 2" descr="https://c2.staticflickr.com/4/3236/2620985944_887353acf6_b.jpg"/>
          <p:cNvPicPr>
            <a:picLocks noChangeAspect="1" noChangeArrowheads="1"/>
          </p:cNvPicPr>
          <p:nvPr/>
        </p:nvPicPr>
        <p:blipFill>
          <a:blip r:embed="rId3" cstate="print"/>
          <a:srcRect/>
          <a:stretch>
            <a:fillRect/>
          </a:stretch>
        </p:blipFill>
        <p:spPr bwMode="auto">
          <a:xfrm>
            <a:off x="6719589" y="2057400"/>
            <a:ext cx="2195811" cy="34290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IMG_0638.JPG"/>
          <p:cNvPicPr>
            <a:picLocks noChangeAspect="1"/>
          </p:cNvPicPr>
          <p:nvPr/>
        </p:nvPicPr>
        <p:blipFill>
          <a:blip r:embed="rId2" cstate="print"/>
          <a:stretch>
            <a:fillRect/>
          </a:stretch>
        </p:blipFill>
        <p:spPr>
          <a:xfrm>
            <a:off x="4419600" y="914400"/>
            <a:ext cx="7906466" cy="5257800"/>
          </a:xfrm>
          <a:prstGeom prst="rect">
            <a:avLst/>
          </a:prstGeom>
        </p:spPr>
      </p:pic>
      <p:pic>
        <p:nvPicPr>
          <p:cNvPr id="6" name="Picture 5" descr="IMG_0632.JPG"/>
          <p:cNvPicPr>
            <a:picLocks noChangeAspect="1"/>
          </p:cNvPicPr>
          <p:nvPr/>
        </p:nvPicPr>
        <p:blipFill>
          <a:blip r:embed="rId3" cstate="print"/>
          <a:stretch>
            <a:fillRect/>
          </a:stretch>
        </p:blipFill>
        <p:spPr>
          <a:xfrm>
            <a:off x="-152400" y="965200"/>
            <a:ext cx="4705350" cy="627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(PREACHING vs. TEACHING)</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3" name="Title 1"/>
          <p:cNvSpPr txBox="1">
            <a:spLocks/>
          </p:cNvSpPr>
          <p:nvPr/>
        </p:nvSpPr>
        <p:spPr>
          <a:xfrm>
            <a:off x="0" y="0"/>
            <a:ext cx="9144000" cy="1447800"/>
          </a:xfrm>
          <a:prstGeom prst="rect">
            <a:avLst/>
          </a:prstGeom>
          <a:ln w="76200"/>
        </p:spPr>
        <p:style>
          <a:lnRef idx="2">
            <a:schemeClr val="dk1"/>
          </a:lnRef>
          <a:fillRef idx="1">
            <a:schemeClr val="lt1"/>
          </a:fillRef>
          <a:effectRef idx="0">
            <a:schemeClr val="dk1"/>
          </a:effectRef>
          <a:fontRef idx="minor">
            <a:schemeClr val="dk1"/>
          </a:fontRef>
        </p:style>
        <p:txBody>
          <a:bodyPr anchor="ct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b="1" noProof="0" dirty="0" smtClean="0">
                <a:ln>
                  <a:solidFill>
                    <a:srgbClr val="7030A0"/>
                  </a:solidFill>
                  <a:prstDash val="solid"/>
                </a:ln>
                <a:solidFill>
                  <a:srgbClr val="7030A0"/>
                </a:solidFill>
                <a:effectLst>
                  <a:outerShdw blurRad="88000" dist="50800" dir="5040000" algn="tl">
                    <a:schemeClr val="accent4">
                      <a:tint val="80000"/>
                      <a:satMod val="250000"/>
                      <a:alpha val="45000"/>
                    </a:schemeClr>
                  </a:outerShdw>
                </a:effectLst>
                <a:latin typeface="Arial" pitchFamily="34" charset="0"/>
                <a:cs typeface="Arial" pitchFamily="34" charset="0"/>
              </a:rPr>
              <a:t>讲道  </a:t>
            </a:r>
            <a:r>
              <a:rPr lang="en-US" altLang="zh-CN" sz="4000" b="1" noProof="0" dirty="0" smtClean="0">
                <a:ln>
                  <a:prstDash val="solid"/>
                </a:ln>
                <a:solidFill>
                  <a:schemeClr val="tx1"/>
                </a:solidFill>
                <a:effectLst>
                  <a:outerShdw blurRad="88000" dist="50800" dir="5040000" algn="tl">
                    <a:schemeClr val="accent4">
                      <a:tint val="80000"/>
                      <a:satMod val="250000"/>
                      <a:alpha val="45000"/>
                    </a:schemeClr>
                  </a:outerShdw>
                </a:effectLst>
                <a:latin typeface="Arial" pitchFamily="34" charset="0"/>
                <a:cs typeface="Arial" pitchFamily="34" charset="0"/>
              </a:rPr>
              <a:t>vs.  </a:t>
            </a:r>
            <a:r>
              <a:rPr lang="zh-CN" altLang="en-US" sz="8000" b="1" noProof="0" dirty="0" smtClean="0">
                <a:ln>
                  <a:solidFill>
                    <a:srgbClr val="C00000"/>
                  </a:solidFill>
                  <a:prstDash val="solid"/>
                </a:ln>
                <a:solidFill>
                  <a:srgbClr val="C00000"/>
                </a:solidFill>
                <a:effectLst>
                  <a:outerShdw blurRad="88000" dist="50800" dir="5040000" algn="tl">
                    <a:schemeClr val="accent4">
                      <a:tint val="80000"/>
                      <a:satMod val="250000"/>
                      <a:alpha val="45000"/>
                    </a:schemeClr>
                  </a:outerShdw>
                </a:effectLst>
                <a:latin typeface="Arial" pitchFamily="34" charset="0"/>
                <a:cs typeface="Arial" pitchFamily="34" charset="0"/>
              </a:rPr>
              <a:t>教导</a:t>
            </a:r>
            <a:endParaRPr kumimoji="0" lang="en-US" sz="8000" b="1" i="0" u="none" strike="noStrike" kern="1200" normalizeH="0" baseline="0" noProof="0" dirty="0">
              <a:ln>
                <a:solidFill>
                  <a:srgbClr val="C00000"/>
                </a:solidFill>
                <a:prstDash val="solid"/>
              </a:ln>
              <a:solidFill>
                <a:srgbClr val="C00000"/>
              </a:solidFill>
              <a:effectLst>
                <a:outerShdw blurRad="88000" dist="50800" dir="5040000" algn="tl">
                  <a:schemeClr val="accent4">
                    <a:tint val="80000"/>
                    <a:satMod val="250000"/>
                    <a:alpha val="45000"/>
                  </a:schemeClr>
                </a:outerShdw>
              </a:effectLst>
              <a:uLnTx/>
              <a:uFillTx/>
              <a:latin typeface="Arial" pitchFamily="34" charset="0"/>
              <a:ea typeface="+mn-ea"/>
              <a:cs typeface="Arial" pitchFamily="34" charset="0"/>
            </a:endParaRPr>
          </a:p>
        </p:txBody>
      </p:sp>
      <p:sp>
        <p:nvSpPr>
          <p:cNvPr id="7" name="Rectangle 6"/>
          <p:cNvSpPr/>
          <p:nvPr/>
        </p:nvSpPr>
        <p:spPr>
          <a:xfrm>
            <a:off x="0" y="1447800"/>
            <a:ext cx="9144000" cy="5410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0"/>
            <a:ext cx="1752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9144000" y="0"/>
            <a:ext cx="3200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8306" name="Picture 2" descr="http://www.cartoonme4u.com/content/models/76-family-portrait.png"/>
          <p:cNvPicPr>
            <a:picLocks noChangeAspect="1" noChangeArrowheads="1"/>
          </p:cNvPicPr>
          <p:nvPr/>
        </p:nvPicPr>
        <p:blipFill>
          <a:blip r:embed="rId3" cstate="print"/>
          <a:srcRect/>
          <a:stretch>
            <a:fillRect/>
          </a:stretch>
        </p:blipFill>
        <p:spPr bwMode="auto">
          <a:xfrm>
            <a:off x="3733800" y="1578472"/>
            <a:ext cx="5410200" cy="5431928"/>
          </a:xfrm>
          <a:prstGeom prst="rect">
            <a:avLst/>
          </a:prstGeom>
          <a:noFill/>
        </p:spPr>
      </p:pic>
      <p:sp>
        <p:nvSpPr>
          <p:cNvPr id="7" name="Rectangle 6"/>
          <p:cNvSpPr/>
          <p:nvPr/>
        </p:nvSpPr>
        <p:spPr>
          <a:xfrm>
            <a:off x="228600" y="228600"/>
            <a:ext cx="8610600" cy="685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理由在第五节里说到了</a:t>
            </a:r>
            <a:r>
              <a:rPr lang="en-US" altLang="zh-CN"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1905000"/>
            <a:ext cx="4114800" cy="2286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如果有人不知如何管理好他的家，他又如何能管理神的教会呢？</a:t>
            </a:r>
            <a:endParaRPr lang="en-US" sz="3200" b="1" dirty="0" smtClean="0">
              <a:solidFill>
                <a:schemeClr val="accent4">
                  <a:lumMod val="50000"/>
                </a:schemeClr>
              </a:solidFill>
            </a:endParaRPr>
          </a:p>
          <a:p>
            <a:pPr marL="173038" lvl="1" indent="-61913">
              <a:buFont typeface="Arial" charset="0"/>
              <a:buChar char="•"/>
            </a:pPr>
            <a:r>
              <a:rPr lang="en-US" sz="1600" b="1" dirty="0" smtClean="0">
                <a:solidFill>
                  <a:schemeClr val="tx1"/>
                </a:solidFill>
              </a:rPr>
              <a:t> If anyone does not know how to manage his own family, how can he take care of God's church?</a:t>
            </a: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rAHIDASIAAhEBAxEB/8QAHAABAAIDAQEBAAAAAAAAAAAAAAUGAQQHAgMI/8QANxAAAgEDAgQEBAUCBgMAAAAAAQIDAAQRBSEGEjFBE1FhcQcigZEUIzKhsRVSM0JDYtHhU8Hw/8QAGgEAAgMBAQAAAAAAAAAAAAAAAAMBAgQFBv/EACQRAAIDAAEFAAEFAAAAAAAAAAABAgMRIQQFEjFBEyJRYXHB/9oADAMBAAIRAxEAPwDt4rNKUAKUpQB5dgi5PSvktwpbG4z5187lyWwOgrUduXvWad7i+BsK9RLdqVqafci4hBzvivpdXdvaJz3EyRr5s2KepprRbi08PvSq5c8a6Jbvytdc3mVUkCpPTNa07VF5rG7jl81B+YfShTiwaaJCsVmlWIZg15NeqwakqeaVnFKAPeKYpmmagsMUbYE0zXynbEfrUSeLSVyzSmcKpY1UOJeJYLFhE0oDMce1WDVJn5BHEMu5wo9ao3xK0K3sZNMvMjIDK+T+t9iD/Nc/xctfw2Rai1pKDi+K309fwCsG5f1yDAx54/5qgavrk17M7yzu+/6mb+K+GoXqtbgRA8n9zbkmoeMc+WkPU9SamCeci7JLeDNzf4GQgJzgHHWvMGp6lDIJLBuRl3DBjmstGs7hVGR5+3WksBtLeNgPmAzjzFN1ITh0bgb4lXTXC2PETIVAx4/l5Z866zb3EVzCk0EiyRuMqynINfmpIPGCTJtzLuPMV1f4Wa6k1s+lTfLLGS0ee69DTYT5whxOhUpSnFBSlKCDNKUoLGK0b2T5sDoBW1cyiGB5GOAo61Xp9QjZH5TluXIHTNZuosxYOpg5PTFlKbjXooj+mNWf69v5qm/Hfx44dKnRh4IZ1K577HP2FfbSdeKcS83+WJuSY+QNSfxG0/8Aq+taJYzRM9pIk7SEdMhRj+apW1+Jl7YvzOKQXZlTMjEgdAKF2lYcx5U7KvepLWuFb7SLt0ROdATy43wPWoyNCpKk88nocgVXyT9FZQkvZvQXEUCEBRzttgdhXtiZzzSDYdBWdK0O/wBQnWK1tmYk7yMCFX3NWTWdDh0XTUErhpMjLDuaq5JMlQbRX4QUtVOSBklfvVq+HXiXPFdvJAuwjZpCOwxVUklRYo8nZc5+1X/4IwiSbULnH6Y0QH3JJ/gUytbIpLhHVxWaUrYKMUpSggzSlPpQSfO4iSeFopBlXGDVT1Oy/p7Dn3i5SBIewPnVwr5zQxzxNFMgdGGGU9DSralYhldjgzmWgaG+pa88nI62fPzu+MBwOgHuavOv2wkgSVAnixghOYbDIqWjjWNFSNQqqMAAYAFamqOq2+GZQSdge9UdahW0MdrssTORareX4lNpqSLJaP8ArMLFSu/QZ61YNL03S9NsFkhtoxGRzc7Lk4+tSE1rZ3934T25Y9S2NhX31CwjlsTAeVEOwA2rnuX7GzM+kdb8RaW1wLeNwX7AYFRPFFnPq6OLOF2RAeUsMb1uwcKwyyIbpBMqDlQnsPKpnUTbaFoU85bkSNNi5yF7Cp9vgh8cM4jpmmXWq6gtsmyc3I7dhvv9a7x8PdIXS9HYiPkMrkjz5R0qu8KW/DUt3FaafqNvNcEeIwRwS2ep9TXSo0WNFVBgAYAFbaYyb8n6MtyjGPivZ6pSlajMKUpQBmlYpQA3pSs0AY7VSOO9US1ntmcsgtJVkzjIcEEMPoKu9cq+Jd4wur6zkGVaON0x2x1pVzyJr6KvztN2bX1hvreCGNBHcKGguOcAPnsa3G1ISRhdTxAjbAuMA7+dUrSBaC2j0y9vEeMIsltK42XI3Q+1bz6ZZWhF1e3sXgIchfEJB9l6Vz3FHQlUo+y9W7iFeXmDL2PpURxlaprGg3lk7EK0ZO3mOlV+84ztAOSy+c9B2ArUl4kaWxnQtmaVSvtULyT4E/jcuEUj4e6VJFrdtezStElvcgDl26Hc58q/UCMHQMpyCMg1wzRLBGWG2Rwpf5Wb1Pf7117haSZtEtkuf8aJfDfPcrtW+qTk2U63p1VXDPf0l6UrNPOaY3pWaUAKVilAGaxSlAA7Vyji65jutaupZEDrbOEdf7o2GD9j/NdQvZ1tbWWZzhUUk1yTVmWK78d8MkczW0/qjbg/uftSL3xh0u3R/W5EJBowuL6XTmkyrxM8B7NtlfoaiYljjUxqmCNmUnODVhnjkWJ1jYi706TmVu7R56/Q7/Wo3iCBbh11S2QCG5J5wP8AJIOo/wDYrN8OwnsuSOlhLjMZwfKvtYRTuWVYHbkGWKjIA86kOIrCO2ttLnt8xma2BkA7sO9SPABXxr+1dsiaAnfc5H/WalLXgOzIecUa+nNNPcwQ2o+YsDn2rrnDNy11bTyY/KMx8M46jz++a5lw+Ftlu9Qcflohij5dyWboAPaulcIRlNIjZhgtjbyIGDTqVyYe6SUo/wBE7SlK0nDM0rFKAFKUoAUpXiaQRxM57DNAFa4zuOaxnhVsBIyx9TgiqBdL411JCdo72LC57Sp0Hvt+9XLVJBJM3iEYcYIPeqjqaJKH5iUGebmXrE4748vP70rqY5jOj2q5SUokYbh+S31CJcyW4EN1Ee69AT6Ebe9ehAsMV7DF+ZazRC4gI9D/ACBkH2ryWc3YZlVLxxhl/wBK7X09T/8Ab0nf8NaD8LOIipL2zOccuf1IT5+/r51lOvv0+mon+o8I2twgzJZSFJB/tPQ+1aXCd2tlrdtLKRyMeRvY7VuaTqEUDyx6mEjt72ArJ4YyvN2IxUDbLGty4eR+QH5SqDcee/Sh+0y0FqlF+n/pfp7eKwkstNjlWBJmaSRxuxYnA9tq6baQxwW8cUIAjVQFA8q5Pw6Z9a12HkAVhHymRtyABjPvXXEUIoUdAMCtNXPJx+4pwcYP2eqUpTjmilKUAKU2pQAqK16fwrYIDgscn2qUZgqlj0FVXiS6S8g/JMkUkZPK5HX0x5VaKbYuyWLCI1G4V0cIw5ieYZFQV+fHVZgoDoAsq/3/AO6vCajOzlbu3ZWBxzJ0J9qntO4fu75vGlhMduq8wDj/ABDjpjypk4xlHGL6e2dNnnEpk4SI+G7qyMeZQe58/f1X7V87o+LAy82ef9WUD8x8yNt/UVLatoihna1CLv8APBMMo3/B9RUC8AtmKMt9bsBuiqJ429u+KwWUyg+T0VPWV3L+TY0/T47+zMUs62bow8MzpyCQd8Y9a2YuFJRIAdRsPD7t4u/2rEWlS3wKGe2WTlzDHy+GX9PIGo5tA1bxjG1hPz5222+9LlFxeNGqq1TjsZln0+fTeHLtJba5e9uV25l2jXz966zBKs0Mcqbq6giuL6Tw1fg82pAWluu7vMwBx6V1Xhq9trzTVFmWaKA+EC3U4706l5wYe4xi0pRev6yXpQU2p5yRSlKAM4rFM1HcQ3UtppFzLblRLycqM3RWOwJ9qANHXNcs0I09JQ80/MuVOyYHc1Qb691i0keLC3EbZCNjP0qv6bqTxu2ipBcXM6SMr3cceRKSSTsd++Aa6XwfwvLbILzVJZHZh+Vat+mEevmfeprszgTZDzI7gzR5b+8/qeowRqFPyoq9SO5roWB22oqqowoAHkBis0SlrLwgorCocS2C/j1KqAsmCe1R0FmvgyqyhHYkBlPbtU7xjkW8BUHm5juB2qtWt4A6o/N7mk9RGcknH4N6edcJNS+mi/D816rQKoabw3wSehG/77VUX1LVbImH8XcxFduVmP8ABrqlpcmCYSxoH2I3PUVFaqLxWaW2aFkJzyXECuV9AdtqRO1SzXjOl0kvxas1MoMNxe6hJyyyT3Lk7LksftXUfh5az2FvNBeMiSSESLDn5lHTJqF059SuGI8a2t16Mbe3Ct9DVu4esrayZjCpMkg+eVzl29zRXOPkM6u9zqccwnqzisZpmthxzOKVjNKAFeJYkmjaOVQyMMFSNjXulAGjZaRYWLl7S1jjcnJYDet6lKAFKVg0AVHjvUTB+FtonCuxLO3UquMD9/4qo2kcUt1G0upNM00nhxgNsW8hjvUdxrqN1a8T6pf38MkmnK6W8KqwDFxuCv75yKsXwx0xdQSLVLjTmhEMjvE8uxZ27he2BtmiNjQmVak9LpDocKWCQHaRdy486hNRsry1JEsJki/8iDI/6q5UxSbaY2PTVXY4LPhz2K5ihYhcZzv6VYeH5PHuAy9FBJqRu9E067fnmtUL+a/Ln7VsWVjb2ScltEEB6470mHTOMt0bO9SjmGzSsVmthmFKUoAUpSgBSlKAFYPSs0oAhrzhfSL29N5c2oaUnLfMcE+eKloo0hjWONVVFGAqjAFe6VGAKUpUgKVmsUAKUpQApWaUAf/Z"/>
          <p:cNvSpPr>
            <a:spLocks noChangeAspect="1" noChangeArrowheads="1"/>
          </p:cNvSpPr>
          <p:nvPr/>
        </p:nvSpPr>
        <p:spPr bwMode="auto">
          <a:xfrm>
            <a:off x="76200" y="-677863"/>
            <a:ext cx="952500" cy="1419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g;base64,/9j/4AAQSkZJRgABAQAAAQABAAD/2wCEAAkGBhQSERQUERQUFRQWFxcXGRgUGBkWFRUUFhQWFxUXFRUXHSYeHhklGRQUHy8gIycpLCwsFR4xODAqNSYrLCkBCQoKDgwOGg8PGi0kHyQsLCksKSwpLywsLCwsLCwpLyksKSwsLCksLCwpKSwsLCkpLCkpLCwpLCkpKSwsLCwsKf/AABEIAIcAgQMBIgACEQEDEQH/xAAcAAACAgMBAQAAAAAAAAAAAAAFBgAEAgMHAQj/xAA+EAABAwIDBgMFBQYGAwAAAAABAAIRAwQFEiEGMUFRYXEigZETUqGx8BQyQsHRFiNicpLhBxVTgsLxRFSy/8QAGgEAAgMBAQAAAAAAAAAAAAAAAgMAAQUEBv/EACcRAAICAgEEAQMFAAAAAAAAAAABAhEDIRIEIjFBUQUTcUJSYZHR/9oADAMBAAIRAxEAPwAEWrCF6akrxoXIMMSxYli3rCo6Op5KEKV0+Alt1xNRE8WvxOXjyGqCVgQeRTIpgtjPRcMoJWP2yl74Ss6q52hJP1wWJb0VqHySxnGIUyYDgT8PUq4yhIkbklMbLgCcvXhPVNGD52iDoeR3HTe3h5K/t34K5UEW2y2ts54LGxxunMVRlI4jd3hMFOm0iWkEHcRuSnFryFaYGGGSsX4flR0tVa6HhKogIpU5VplitVg3xFFAFERlP7AF6riiIoH21uC0L19AKhQviwQV6/EVRdl/2YAkpXxXGHPeWUdG7i4b3c4PBq232IOqSJhvTjzPZaG2waBwkeZncB1P902MPbBbMcPsRlLuegJ3nmQtH2AvJgGJ+vNNWFYMajMx0YNJ5cCB5iEcw7ZjNJiGjQA8epRt0RRsQ6OBucQGtkn6J7ItbbHF0AA9SfyXTsH2NmXEQDAniQPyTFa4Exm4T3Sm2xySRyN/+H8AS2Voq7OVKTSCCWjceS7NcWgCFXVo1wIKpNojSaOF4vaPac4Eg7+45eS1YVtM6g4byw/hPx8wnnF7MMcWnUTp24g+spH2kwYMBczVu/z4/D5I1JMW4UPFjiDKzA5hn8lLv7pXOMCxh1B8z4dJHNp3Hun43zalMOaZBQSjRSNOHDUomqGHMV8oURnkqKKKyhadQcT91R9mQ0k6cB1JThNLol7F71ntHH8LBAHAudP/ABB9VeNWy5aQFuLTLrw0aOUnWfjPkFZtsPdVr5QDlaWjTTxOMTPRjVMQqCWs/jk+TWz8ZT7slg4FakYmGmoSfeeYbp0a3TuU+ToGCsMWOzYDGMiGNAMc41k9SSew8kfscMEjTQanqVfp0hqVupMgJNjzN74Cr+1W15WkN3q2RIqXdxohFSqSCUWuyAfJDA5sESNAUAQk7RCSfrUJarU87CD9FNmI0vaEkRvQSvh5YDyQhnN7y3yVQOBgepj9PRX8BxMtd7MnQnSef1p6LzHaMvKG13xUzD3ifKZ/NPXdE5ZKmdTsG+FWClqx2lHs2zvgeq9rbRckqihiUSr+0Z6rxXRAVS2hcSBO8x6q1iN3AAnVziPUANPpKp08Gy+I8NVUvK868svyTIV6I9jDhbfaP/3fAkfoux7OWpEOO+A3+kk/8iuO7MVJLoG/IR/tOvzXedn7f920nr8yqmw4BRoAElaLjEcv3RKsV2iNTASziG1TQ407ak+s8cKbc0d3bh5lBaQxJs2XeO1QdWCOv9lVt9pwdIgzG+Ql7F8RxBxI+zAD+Kowfmsdm8CfcP8A3rAwgycrg7Tu1DKTDUVQ24peBtMuJAMLml9te5mcNgl2nVdKxzZfPSygumFzXF9iK1IhzQO51A6mNYQt7CSVEwa0q1G5nGJ56L3E6j2AgGVqs8BuXf8AmUx0FMn5kLy7wG7p6ufTqt6Sx3oZHxRvwAkKuK08xLojTVLFc6/Xb8k+17U6h4iQkW+p5ajhyJHxRYmLyos2I1CN1WDKltlfLqtzsWJEI3ESEFEK/wAwK9VcWXY9XbAGO+uISPVd4j6J8u6clwHUJfp4SBSfVcCf3mRo6gBx/wDoDyVJ8S4pydItbF1pqMndIHlp+kL6MwcQwLj2B4ex9Vzn08mdoIjQNcPuxA01XWMHqH2bZ4AD0S5SseoVphh1EOEO1ClOya1uVgDRyaIHwXjKi3tqQoqKYu4hsu2q7xF3kVbw+2pUCKVFozHU8TA4lbMWxYU2k8UoYVc3FVtxWoiXOBa3yO8eaF6eh8U2tjzcVmgakJPx++Y9pGfKRJ7kcD0SrnxGnm+1kHi0tBkdHAaJSxA3L6mpc1gO46F383ToreyKKR1LAKdNwDgGmePI8Vaxy3aG7glHYy5dTGVx36+aYsYxDwlVeiq2IeOET2XPMXozVcR+I/knrFqskpWuKILz0gz0VxdbKlFS0LtdsEjktK3XTpce61LpXg42eKLLIorKOjNxBodJ5ovgtrTuLepSbGenWNWObHAAx2IHqEkVmdVcwLFXW1anVadWnUe80/eae4kJUo8lQeKfCSZ03a6pUDqNK3ETkdDR97TcemqebBwgAe6J7xB+Kxw+jQreyrtIIcwFhPEH8xuVj/LmMl1MGZkpNUdcpJpUWgVrr3EBYitIVK6qKApCxtZiBDTG/cO53Jk2RpBlBo3AD/tJW0klw7j5oJtvtw+hatoUTD6kyeOVXDyHNWkh+2k20s2HI52aDrkg7uqSsY2wtqzobSLRzG/uQuWM2kqjMA2n4gBJaSRzIJO8ysbnHqzhqWjSPC0A+vNM4NvYCnFaSZ03Db5ucBp03hEsYufCkrZ65LzSf7w1/mGjviE0Yq7RC1sK6Fu6qb0HuG+F7ukdoV/EK2UFB6THvORoknUx8J+uKYsTfgRPMovYBrUTKwZTMp6tNiarxPhHcz8l5dbBVY/dlj3e62R8SI+KasWb3BnM8uL9yFDIojP7IXn/AK1b+gqI+MvgHnH5M7hyrtoE+v181ct6PtCi1js8558KQg26Cex+2lzYtyNipSmcjp8JO8tPBFdo/wDGStlyUqAYSPvF0jygLG22UcBBhVMU2Le8aRIkJck35QyM69jxsdtULu3a/c77rxyeBr5HQjujFerK5Vs7YXFjUzQTTdo9o13bnDqJ9CU908RzDehkmh8JJgvaV0LmW2lg/wC0MkGHU2lvqZXUcQtPaEIli+yDLmg0E5KgHgf7ruE9DuKkBrp0jhdps+9x0afRZ3uD5W6+S6AdlLyno6mx3VrxHcCFqrbDVHVWGrAY0tc4yAANCQIMl3BHY37aSF/Z21dRpMLhrnOndon5I/f1HPacjS6BJjgOp3BeY7eMdVyMjK2d3MoXtRiL6dBtNphpOZ0cTGkp2KCnOmcOeTxx/kHXrQHNaSHVHgENBkM11LyDqY1hNuy2ANaMzhI67yeJPmkzZGxdUrDiXQOwXVWgyWsAysGUdTAkk9JW10+NJWjC6nI26bMbl40YCAOMcTyVDE8ScxpZQpOfUMDQeFvcq/dXDKDSTq4z3nkEDqYjVduBk7mN39C48AuhnLEp+0vuQ/qH6qK3Nx9BRBSGX+ADZYF7NMGFeA6KpRuc4RCyGi8nKbStHoaTCoxM8lH4z0VMrRVCV9+fyF9qJbqY6PdQXFNq2UKjAWmHGHRvbyJCt1qDmAEDM88PcHM8J+XdLdbDJ9o4wQJLnH3j+FvfXXf2Wz0/S5Jw5Zffo4MnUwhOsf8AY+4ZiDakQQQdQUfubhwZprpuXK9ib8Pe+1f4XNl1MjgPxM6xofMpxtsffQdlqjMB+IcuoXFOHCTRpY8nJJg/EsauGkjWOrZ+KCX2PXDxl3dgn252movbualHHMcpNkgDupFWPeaSQu06fs/HU046rXb2Bvcz3E+zYT5unQdhp6pexjG33D8lMEyYEbz0AXSadgLSzp0tzsvig6lx1d8Vp9Hi5SbZi9ZmpJLyzXsXg2RznnhIHc8fRH8YxMUGtZTE1ahysHM8Seg1K24TSDabY4iT3ICEUD7a+qv/ANFops5BxGao7vBj1Wr40jJvk22bjhkwHEved7huaZ1DeXdS6qMoNAgEzPaOPU91exK9ZQpueSBx7lIdnc1r6ucm46SdzW8z21KjdESvfoPftW7kfRRWv2Jp/wCq/wBAooX2gHC3+BF7WrovVF4lvtPUJbN3tEUtcMImfv8AP3dJ05lRRaX0nDCcpTktqqOD6jklCKjH2batkGsdmM8z+LoOv90Axuu0MNKk0AgT5ESSf4t/NRRehb0Y0VsQ7WuKN7QcDEvbP8rxB9My6heW+cQRqoosDqV3m9077QBeWUSly8wd1Z3s2bzuk6COaiiHp1yyRTGZ3WNsPbK7DNo1WveA5wdv5QJMDvCv7U1wX02GQS5o6ar1ReihFRVI89KTlK2H6j8lJx4MYfgEu7JXB+zZ4GetUqEHoTrJPQfBeqIv1Apdr/P+gHaXEHXlyy1o7gcridA4iJMFPGGYSy2phlMCYALuJKiiCO7YeTSSRM4/i9QooomCT//Z"/>
          <p:cNvSpPr>
            <a:spLocks noChangeAspect="1" noChangeArrowheads="1"/>
          </p:cNvSpPr>
          <p:nvPr/>
        </p:nvSpPr>
        <p:spPr bwMode="auto">
          <a:xfrm>
            <a:off x="76200" y="-617538"/>
            <a:ext cx="1228725" cy="12858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Go to fullsize image">
            <a:hlinkClick r:id="rId4"/>
          </p:cNvPr>
          <p:cNvPicPr>
            <a:picLocks noChangeAspect="1" noChangeArrowheads="1"/>
          </p:cNvPicPr>
          <p:nvPr/>
        </p:nvPicPr>
        <p:blipFill>
          <a:blip r:embed="rId5" cstate="print"/>
          <a:srcRect/>
          <a:stretch>
            <a:fillRect/>
          </a:stretch>
        </p:blipFill>
        <p:spPr bwMode="auto">
          <a:xfrm>
            <a:off x="1219200" y="4343400"/>
            <a:ext cx="1905000" cy="127397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Go to fullsize image">
            <a:hlinkClick r:id="rId6"/>
          </p:cNvPr>
          <p:cNvPicPr>
            <a:picLocks noChangeAspect="1" noChangeArrowheads="1"/>
          </p:cNvPicPr>
          <p:nvPr/>
        </p:nvPicPr>
        <p:blipFill>
          <a:blip r:embed="rId7" cstate="print"/>
          <a:srcRect/>
          <a:stretch>
            <a:fillRect/>
          </a:stretch>
        </p:blipFill>
        <p:spPr bwMode="auto">
          <a:xfrm>
            <a:off x="7543800" y="228600"/>
            <a:ext cx="1364932" cy="1629770"/>
          </a:xfrm>
          <a:prstGeom prst="ellipse">
            <a:avLst/>
          </a:prstGeom>
          <a:ln w="63500"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0" name="Picture 6" descr="Go to fullsize image">
            <a:hlinkClick r:id="rId8"/>
          </p:cNvPr>
          <p:cNvPicPr>
            <a:picLocks noChangeAspect="1" noChangeArrowheads="1"/>
          </p:cNvPicPr>
          <p:nvPr/>
        </p:nvPicPr>
        <p:blipFill>
          <a:blip r:embed="rId9" cstate="print"/>
          <a:srcRect/>
          <a:stretch>
            <a:fillRect/>
          </a:stretch>
        </p:blipFill>
        <p:spPr bwMode="auto">
          <a:xfrm>
            <a:off x="304800" y="76200"/>
            <a:ext cx="1204912" cy="1676400"/>
          </a:xfrm>
          <a:prstGeom prst="ellipse">
            <a:avLst/>
          </a:prstGeom>
          <a:ln w="63500"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 5…</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098.jpg"/>
          <p:cNvPicPr>
            <a:picLocks noChangeAspect="1"/>
          </p:cNvPicPr>
          <p:nvPr/>
        </p:nvPicPr>
        <p:blipFill>
          <a:blip r:embed="rId3" cstate="print"/>
          <a:stretch>
            <a:fillRect/>
          </a:stretch>
        </p:blipFill>
        <p:spPr>
          <a:xfrm>
            <a:off x="5029200" y="228600"/>
            <a:ext cx="3886200" cy="54864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 RECENT CONVERT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3:6)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have been a Christian for a lengthy time”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5720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不是初信的</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“我成为基督徒好很长时间了”</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5720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不是一个初信基督徒。</a:t>
            </a:r>
            <a:endParaRPr lang="en-US" sz="3200" b="1" dirty="0" smtClean="0">
              <a:solidFill>
                <a:schemeClr val="accent4">
                  <a:lumMod val="50000"/>
                </a:schemeClr>
              </a:solidFill>
            </a:endParaRPr>
          </a:p>
          <a:p>
            <a:pPr lvl="1">
              <a:buFont typeface="Arial" charset="0"/>
              <a:buChar char="•"/>
            </a:pPr>
            <a:r>
              <a:rPr lang="en-US" sz="1600" b="1" i="1" dirty="0" smtClean="0">
                <a:solidFill>
                  <a:schemeClr val="tx1"/>
                </a:solidFill>
              </a:rPr>
              <a:t> me </a:t>
            </a:r>
            <a:r>
              <a:rPr lang="en-US" sz="1600" b="1" i="1" dirty="0" err="1" smtClean="0">
                <a:solidFill>
                  <a:schemeClr val="tx1"/>
                </a:solidFill>
              </a:rPr>
              <a:t>neophytos</a:t>
            </a:r>
            <a:r>
              <a:rPr lang="en-US" sz="1600" b="1" i="1" dirty="0" smtClean="0">
                <a:solidFill>
                  <a:schemeClr val="tx1"/>
                </a:solidFill>
              </a:rPr>
              <a:t>: </a:t>
            </a:r>
            <a:r>
              <a:rPr lang="en-US" sz="1600" b="1" dirty="0" smtClean="0">
                <a:solidFill>
                  <a:schemeClr val="tx1"/>
                </a:solidFill>
              </a:rPr>
              <a:t>not a new Christian </a:t>
            </a:r>
          </a:p>
          <a:p>
            <a:pPr>
              <a:buFont typeface="Arial" charset="0"/>
              <a:buChar char="•"/>
            </a:pPr>
            <a:r>
              <a:rPr lang="zh-CN" altLang="en-US" sz="3200" b="1" dirty="0" smtClean="0">
                <a:solidFill>
                  <a:schemeClr val="accent4">
                    <a:lumMod val="50000"/>
                  </a:schemeClr>
                </a:solidFill>
              </a:rPr>
              <a:t>你成为基督徒多长时间？</a:t>
            </a:r>
            <a:endParaRPr lang="en-US" sz="3200" b="1" dirty="0" smtClean="0">
              <a:solidFill>
                <a:schemeClr val="accent4">
                  <a:lumMod val="50000"/>
                </a:schemeClr>
              </a:solidFill>
            </a:endParaRPr>
          </a:p>
          <a:p>
            <a:pPr lvl="1">
              <a:buFont typeface="Arial" charset="0"/>
              <a:buChar char="•"/>
            </a:pPr>
            <a:r>
              <a:rPr lang="en-US" sz="1600" b="1" dirty="0" smtClean="0">
                <a:solidFill>
                  <a:schemeClr val="tx1"/>
                </a:solidFill>
              </a:rPr>
              <a:t> How long have you been a Christian?</a:t>
            </a:r>
          </a:p>
          <a:p>
            <a:pPr>
              <a:buFont typeface="Arial" charset="0"/>
              <a:buChar char="•"/>
            </a:pPr>
            <a:r>
              <a:rPr lang="zh-CN" altLang="en-US" sz="3200" b="1" dirty="0" smtClean="0">
                <a:solidFill>
                  <a:schemeClr val="accent4">
                    <a:lumMod val="50000"/>
                  </a:schemeClr>
                </a:solidFill>
              </a:rPr>
              <a:t>你的牧师会否说你牧养良好？</a:t>
            </a:r>
            <a:endParaRPr lang="en-US" sz="3200" b="1" dirty="0" smtClean="0">
              <a:solidFill>
                <a:schemeClr val="accent4">
                  <a:lumMod val="50000"/>
                </a:schemeClr>
              </a:solidFill>
            </a:endParaRPr>
          </a:p>
          <a:p>
            <a:pPr marL="344488" lvl="1" indent="-119063">
              <a:buFont typeface="Arial" charset="0"/>
              <a:buChar char="•"/>
            </a:pPr>
            <a:r>
              <a:rPr lang="en-US" sz="1600" b="1" dirty="0" smtClean="0">
                <a:solidFill>
                  <a:schemeClr val="tx1"/>
                </a:solidFill>
              </a:rPr>
              <a:t> Would your pastor say you are well discipled?</a:t>
            </a:r>
            <a:endParaRPr lang="en-US" sz="1600" b="1" dirty="0">
              <a:solidFill>
                <a:schemeClr val="tx1"/>
              </a:solidFill>
            </a:endParaRPr>
          </a:p>
        </p:txBody>
      </p:sp>
      <p:sp>
        <p:nvSpPr>
          <p:cNvPr id="6" name="Rectangle 5"/>
          <p:cNvSpPr/>
          <p:nvPr/>
        </p:nvSpPr>
        <p:spPr>
          <a:xfrm>
            <a:off x="50292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5029200" y="3657600"/>
            <a:ext cx="38862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不是初信的</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80018070.jpg"/>
          <p:cNvPicPr>
            <a:picLocks noChangeAspect="1"/>
          </p:cNvPicPr>
          <p:nvPr/>
        </p:nvPicPr>
        <p:blipFill>
          <a:blip r:embed="rId3" cstate="print"/>
          <a:stretch>
            <a:fillRect/>
          </a:stretch>
        </p:blipFill>
        <p:spPr>
          <a:xfrm>
            <a:off x="5105400" y="304800"/>
            <a:ext cx="3810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 6,,,</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6482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理由在第六节中提到</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1371600"/>
            <a:ext cx="4648200" cy="434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Font typeface="Arial" charset="0"/>
              <a:buChar char="•"/>
            </a:pPr>
            <a:r>
              <a:rPr lang="zh-CN" altLang="en-US" sz="3400" b="1" dirty="0" smtClean="0">
                <a:solidFill>
                  <a:schemeClr val="accent4">
                    <a:lumMod val="50000"/>
                  </a:schemeClr>
                </a:solidFill>
                <a:effectLst>
                  <a:outerShdw blurRad="38100" dist="38100" dir="2700000" algn="tl">
                    <a:srgbClr val="000000">
                      <a:alpha val="43137"/>
                    </a:srgbClr>
                  </a:outerShdw>
                </a:effectLst>
              </a:rPr>
              <a:t>他可能自高自大     （骄傲，洋洋得意）  落在魔鬼所受的刑罚里（定罪）</a:t>
            </a:r>
            <a:r>
              <a:rPr lang="en-US" altLang="zh-CN" sz="3400" b="1" dirty="0" smtClean="0">
                <a:solidFill>
                  <a:schemeClr val="accent4">
                    <a:lumMod val="50000"/>
                  </a:schemeClr>
                </a:solidFill>
                <a:effectLst>
                  <a:outerShdw blurRad="38100" dist="38100" dir="2700000" algn="tl">
                    <a:srgbClr val="000000">
                      <a:alpha val="43137"/>
                    </a:srgbClr>
                  </a:outerShdw>
                </a:effectLst>
              </a:rPr>
              <a:t>(</a:t>
            </a:r>
            <a:r>
              <a:rPr lang="zh-CN" altLang="en-US" sz="3400" b="1" dirty="0" smtClean="0">
                <a:solidFill>
                  <a:schemeClr val="accent4">
                    <a:lumMod val="50000"/>
                  </a:schemeClr>
                </a:solidFill>
                <a:effectLst>
                  <a:outerShdw blurRad="38100" dist="38100" dir="2700000" algn="tl">
                    <a:srgbClr val="000000">
                      <a:alpha val="43137"/>
                    </a:srgbClr>
                  </a:outerShdw>
                </a:effectLst>
              </a:rPr>
              <a:t>诬告者</a:t>
            </a:r>
            <a:r>
              <a:rPr lang="en-US" altLang="zh-CN" sz="3400" b="1" dirty="0" smtClean="0">
                <a:solidFill>
                  <a:schemeClr val="accent4">
                    <a:lumMod val="50000"/>
                  </a:schemeClr>
                </a:solidFill>
                <a:effectLst>
                  <a:outerShdw blurRad="38100" dist="38100" dir="2700000" algn="tl">
                    <a:srgbClr val="000000">
                      <a:alpha val="43137"/>
                    </a:srgbClr>
                  </a:outerShdw>
                </a:effectLst>
              </a:rPr>
              <a:t>).</a:t>
            </a:r>
          </a:p>
          <a:p>
            <a:pPr algn="ctr">
              <a:buFont typeface="Arial" charset="0"/>
              <a:buChar char="•"/>
            </a:pPr>
            <a:endParaRPr lang="en-US" sz="3400" b="1" dirty="0" smtClean="0">
              <a:solidFill>
                <a:schemeClr val="accent4">
                  <a:lumMod val="50000"/>
                </a:schemeClr>
              </a:solidFill>
              <a:effectLst>
                <a:outerShdw blurRad="38100" dist="38100" dir="2700000" algn="tl">
                  <a:srgbClr val="000000">
                    <a:alpha val="43137"/>
                  </a:srgbClr>
                </a:outerShdw>
              </a:effectLst>
            </a:endParaRPr>
          </a:p>
          <a:p>
            <a:pPr lvl="1">
              <a:buFont typeface="Arial" charset="0"/>
              <a:buChar char="•"/>
            </a:pPr>
            <a:r>
              <a:rPr lang="en-US" sz="1600" dirty="0" smtClean="0">
                <a:solidFill>
                  <a:schemeClr val="accent4">
                    <a:lumMod val="50000"/>
                  </a:schemeClr>
                </a:solidFill>
                <a:effectLst>
                  <a:outerShdw blurRad="38100" dist="38100" dir="2700000" algn="tl">
                    <a:srgbClr val="000000">
                      <a:alpha val="43137"/>
                    </a:srgbClr>
                  </a:outerShdw>
                </a:effectLst>
              </a:rPr>
              <a:t> he may become conceited  (proud; puffed up) and fall under the same judgment (condemnation) as the devil (lit. false accuser).</a:t>
            </a:r>
          </a:p>
        </p:txBody>
      </p:sp>
      <p:sp>
        <p:nvSpPr>
          <p:cNvPr id="6" name="Rectangle 5"/>
          <p:cNvSpPr/>
          <p:nvPr/>
        </p:nvSpPr>
        <p:spPr>
          <a:xfrm>
            <a:off x="5105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5105400" y="3657600"/>
            <a:ext cx="3810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理由在第六节中提到</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33.jpg"/>
          <p:cNvPicPr>
            <a:picLocks noChangeAspect="1"/>
          </p:cNvPicPr>
          <p:nvPr/>
        </p:nvPicPr>
        <p:blipFill>
          <a:blip r:embed="rId3" cstate="print"/>
          <a:stretch>
            <a:fillRect/>
          </a:stretch>
        </p:blipFill>
        <p:spPr>
          <a:xfrm>
            <a:off x="4724400" y="228600"/>
            <a:ext cx="4191000" cy="54864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GOOD REPUTATION WITH OUTSIDERS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have a good reputation among Non-Christians”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209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在教外有好名声</a:t>
            </a:r>
            <a:endPar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提前</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“我在非基督徒中也有好名声”</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590800"/>
            <a:ext cx="4267200" cy="3124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2800" b="1" dirty="0" smtClean="0">
                <a:solidFill>
                  <a:schemeClr val="accent4">
                    <a:lumMod val="50000"/>
                  </a:schemeClr>
                </a:solidFill>
              </a:rPr>
              <a:t>在非基督徒中有好见证</a:t>
            </a:r>
            <a:endParaRPr lang="en-US" sz="2800" b="1" dirty="0" smtClean="0">
              <a:solidFill>
                <a:schemeClr val="accent4">
                  <a:lumMod val="50000"/>
                </a:schemeClr>
              </a:solidFill>
            </a:endParaRPr>
          </a:p>
          <a:p>
            <a:pPr lvl="1">
              <a:buFont typeface="Arial" charset="0"/>
              <a:buChar char="•"/>
            </a:pPr>
            <a:r>
              <a:rPr lang="en-US" sz="1600" b="1" i="1" dirty="0" smtClean="0">
                <a:solidFill>
                  <a:schemeClr val="tx1"/>
                </a:solidFill>
              </a:rPr>
              <a:t> </a:t>
            </a:r>
            <a:r>
              <a:rPr lang="en-US" sz="1600" b="1" i="1" dirty="0" err="1" smtClean="0">
                <a:solidFill>
                  <a:schemeClr val="tx1"/>
                </a:solidFill>
              </a:rPr>
              <a:t>kalos</a:t>
            </a:r>
            <a:r>
              <a:rPr lang="en-US" sz="1600" b="1" i="1" dirty="0" smtClean="0">
                <a:solidFill>
                  <a:schemeClr val="tx1"/>
                </a:solidFill>
              </a:rPr>
              <a:t> </a:t>
            </a:r>
            <a:r>
              <a:rPr lang="en-US" sz="1600" b="1" i="1" dirty="0" err="1" smtClean="0">
                <a:solidFill>
                  <a:schemeClr val="tx1"/>
                </a:solidFill>
              </a:rPr>
              <a:t>martyria</a:t>
            </a:r>
            <a:r>
              <a:rPr lang="en-US" sz="1600" b="1" i="1" dirty="0" smtClean="0">
                <a:solidFill>
                  <a:schemeClr val="tx1"/>
                </a:solidFill>
              </a:rPr>
              <a:t> </a:t>
            </a:r>
            <a:r>
              <a:rPr lang="en-US" sz="1600" b="1" i="1" dirty="0" err="1" smtClean="0">
                <a:solidFill>
                  <a:schemeClr val="tx1"/>
                </a:solidFill>
              </a:rPr>
              <a:t>apo</a:t>
            </a:r>
            <a:r>
              <a:rPr lang="en-US" sz="1600" b="1" i="1" dirty="0" smtClean="0">
                <a:solidFill>
                  <a:schemeClr val="tx1"/>
                </a:solidFill>
              </a:rPr>
              <a:t> </a:t>
            </a:r>
            <a:r>
              <a:rPr lang="en-US" sz="1600" b="1" i="1" dirty="0" err="1" smtClean="0">
                <a:solidFill>
                  <a:schemeClr val="tx1"/>
                </a:solidFill>
              </a:rPr>
              <a:t>exothen</a:t>
            </a:r>
            <a:r>
              <a:rPr lang="en-US" sz="1600" b="1" i="1" dirty="0" smtClean="0">
                <a:solidFill>
                  <a:schemeClr val="tx1"/>
                </a:solidFill>
              </a:rPr>
              <a:t>: </a:t>
            </a:r>
            <a:r>
              <a:rPr lang="en-US" sz="1600" b="1" dirty="0" smtClean="0">
                <a:solidFill>
                  <a:schemeClr val="tx1"/>
                </a:solidFill>
              </a:rPr>
              <a:t>good testimony  with non-Christians</a:t>
            </a:r>
          </a:p>
          <a:p>
            <a:pPr lvl="1">
              <a:buFont typeface="Arial" charset="0"/>
              <a:buChar char="•"/>
            </a:pPr>
            <a:endParaRPr lang="en-US" sz="1600" b="1" dirty="0" smtClean="0">
              <a:solidFill>
                <a:schemeClr val="tx1"/>
              </a:solidFill>
            </a:endParaRPr>
          </a:p>
          <a:p>
            <a:pPr>
              <a:buFont typeface="Arial" charset="0"/>
              <a:buChar char="•"/>
            </a:pPr>
            <a:r>
              <a:rPr lang="en-US" sz="2800" b="1" dirty="0" smtClean="0">
                <a:solidFill>
                  <a:schemeClr val="accent4">
                    <a:lumMod val="50000"/>
                  </a:schemeClr>
                </a:solidFill>
              </a:rPr>
              <a:t>“</a:t>
            </a:r>
            <a:r>
              <a:rPr lang="zh-CN" altLang="en-US" sz="2800" b="1" dirty="0" smtClean="0">
                <a:solidFill>
                  <a:schemeClr val="accent4">
                    <a:lumMod val="50000"/>
                  </a:schemeClr>
                </a:solidFill>
              </a:rPr>
              <a:t>必须有</a:t>
            </a:r>
            <a:r>
              <a:rPr lang="en-US" sz="2800" b="1" dirty="0" smtClean="0">
                <a:solidFill>
                  <a:schemeClr val="accent4">
                    <a:lumMod val="50000"/>
                  </a:schemeClr>
                </a:solidFill>
              </a:rPr>
              <a:t>”; </a:t>
            </a:r>
            <a:r>
              <a:rPr lang="zh-CN" altLang="en-US" sz="2800" b="1" dirty="0" smtClean="0">
                <a:solidFill>
                  <a:schemeClr val="accent4">
                    <a:lumMod val="50000"/>
                  </a:schemeClr>
                </a:solidFill>
              </a:rPr>
              <a:t>毫无商量余地</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”MUST HAVE”; non-negotiable</a:t>
            </a:r>
          </a:p>
          <a:p>
            <a:pPr lvl="1">
              <a:buFont typeface="Arial" charset="0"/>
              <a:buChar char="•"/>
            </a:pPr>
            <a:endParaRPr lang="en-US" sz="1600" b="1" dirty="0" smtClean="0">
              <a:solidFill>
                <a:schemeClr val="tx1"/>
              </a:solidFill>
            </a:endParaRPr>
          </a:p>
          <a:p>
            <a:pPr>
              <a:buFont typeface="Arial" charset="0"/>
              <a:buChar char="•"/>
            </a:pPr>
            <a:r>
              <a:rPr lang="zh-CN" altLang="en-US" sz="2800" b="1" dirty="0" smtClean="0">
                <a:solidFill>
                  <a:schemeClr val="accent4">
                    <a:lumMod val="50000"/>
                  </a:schemeClr>
                </a:solidFill>
              </a:rPr>
              <a:t>你是否有非基督徒朋友？</a:t>
            </a:r>
            <a:endParaRPr lang="en-US" sz="2800" b="1" dirty="0" smtClean="0">
              <a:solidFill>
                <a:schemeClr val="accent4">
                  <a:lumMod val="50000"/>
                </a:schemeClr>
              </a:solidFill>
            </a:endParaRPr>
          </a:p>
          <a:p>
            <a:pPr lvl="1">
              <a:buFont typeface="Arial" charset="0"/>
              <a:buChar char="•"/>
            </a:pPr>
            <a:r>
              <a:rPr lang="en-US" sz="1600" b="1" dirty="0" smtClean="0">
                <a:solidFill>
                  <a:schemeClr val="tx1"/>
                </a:solidFill>
              </a:rPr>
              <a:t> Do you have non-Christian friends?</a:t>
            </a:r>
            <a:endParaRPr lang="en-US" sz="1600" b="1" dirty="0">
              <a:solidFill>
                <a:schemeClr val="tx1"/>
              </a:solidFill>
            </a:endParaRP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在教外有好名声</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 7… </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理由在第七节中说到</a:t>
            </a:r>
            <a:endParaRPr lang="en-US"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1371600"/>
            <a:ext cx="4267200" cy="434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Font typeface="Arial" charset="0"/>
              <a:buChar char="•"/>
            </a:pPr>
            <a:r>
              <a:rPr lang="zh-CN" altLang="en-US" sz="3200" b="1" dirty="0" smtClean="0">
                <a:solidFill>
                  <a:schemeClr val="accent4">
                    <a:lumMod val="50000"/>
                  </a:schemeClr>
                </a:solidFill>
                <a:effectLst>
                  <a:outerShdw blurRad="38100" dist="38100" dir="2700000" algn="tl">
                    <a:srgbClr val="000000">
                      <a:alpha val="43137"/>
                    </a:srgbClr>
                  </a:outerShdw>
                </a:effectLst>
              </a:rPr>
              <a:t>这样他便不会落入（被压倒）耻辱</a:t>
            </a:r>
            <a:endParaRPr lang="en-US" altLang="zh-CN" sz="3200" b="1" dirty="0" smtClean="0">
              <a:solidFill>
                <a:schemeClr val="accent4">
                  <a:lumMod val="50000"/>
                </a:schemeClr>
              </a:solidFill>
              <a:effectLst>
                <a:outerShdw blurRad="38100" dist="38100" dir="2700000" algn="tl">
                  <a:srgbClr val="000000">
                    <a:alpha val="43137"/>
                  </a:srgbClr>
                </a:outerShdw>
              </a:effectLst>
            </a:endParaRPr>
          </a:p>
          <a:p>
            <a:pPr algn="ctr"/>
            <a:r>
              <a:rPr lang="zh-CN" altLang="en-US" sz="3200" b="1" dirty="0" smtClean="0">
                <a:solidFill>
                  <a:schemeClr val="accent4">
                    <a:lumMod val="50000"/>
                  </a:schemeClr>
                </a:solidFill>
                <a:effectLst>
                  <a:outerShdw blurRad="38100" dist="38100" dir="2700000" algn="tl">
                    <a:srgbClr val="000000">
                      <a:alpha val="43137"/>
                    </a:srgbClr>
                  </a:outerShdw>
                </a:effectLst>
              </a:rPr>
              <a:t>（责备；言语攻击）</a:t>
            </a:r>
            <a:endParaRPr lang="en-US" altLang="zh-CN" sz="3200" b="1" dirty="0" smtClean="0">
              <a:solidFill>
                <a:schemeClr val="accent4">
                  <a:lumMod val="50000"/>
                </a:schemeClr>
              </a:solidFill>
              <a:effectLst>
                <a:outerShdw blurRad="38100" dist="38100" dir="2700000" algn="tl">
                  <a:srgbClr val="000000">
                    <a:alpha val="43137"/>
                  </a:srgbClr>
                </a:outerShdw>
              </a:effectLst>
            </a:endParaRPr>
          </a:p>
          <a:p>
            <a:pPr algn="ctr"/>
            <a:r>
              <a:rPr lang="zh-CN" altLang="en-US" sz="3200" b="1" dirty="0" smtClean="0">
                <a:solidFill>
                  <a:schemeClr val="accent4">
                    <a:lumMod val="50000"/>
                  </a:schemeClr>
                </a:solidFill>
                <a:effectLst>
                  <a:outerShdw blurRad="38100" dist="38100" dir="2700000" algn="tl">
                    <a:srgbClr val="000000">
                      <a:alpha val="43137"/>
                    </a:srgbClr>
                  </a:outerShdw>
                </a:effectLst>
              </a:rPr>
              <a:t>和魔鬼的圈套      </a:t>
            </a:r>
            <a:endParaRPr lang="en-US" altLang="zh-CN" sz="3200" b="1" dirty="0" smtClean="0">
              <a:solidFill>
                <a:schemeClr val="accent4">
                  <a:lumMod val="50000"/>
                </a:schemeClr>
              </a:solidFill>
              <a:effectLst>
                <a:outerShdw blurRad="38100" dist="38100" dir="2700000" algn="tl">
                  <a:srgbClr val="000000">
                    <a:alpha val="43137"/>
                  </a:srgbClr>
                </a:outerShdw>
              </a:effectLst>
            </a:endParaRPr>
          </a:p>
          <a:p>
            <a:pPr algn="ctr"/>
            <a:r>
              <a:rPr lang="zh-CN" altLang="en-US" sz="3200" b="1" dirty="0" smtClean="0">
                <a:solidFill>
                  <a:schemeClr val="accent4">
                    <a:lumMod val="50000"/>
                  </a:schemeClr>
                </a:solidFill>
                <a:effectLst>
                  <a:outerShdw blurRad="38100" dist="38100" dir="2700000" algn="tl">
                    <a:srgbClr val="000000">
                      <a:alpha val="43137"/>
                    </a:srgbClr>
                  </a:outerShdw>
                </a:effectLst>
              </a:rPr>
              <a:t>（诬告者所设的网罗）里。</a:t>
            </a:r>
            <a:endParaRPr lang="en-US" sz="3200" b="1" dirty="0" smtClean="0">
              <a:solidFill>
                <a:schemeClr val="accent4">
                  <a:lumMod val="50000"/>
                </a:schemeClr>
              </a:solidFill>
              <a:effectLst>
                <a:outerShdw blurRad="38100" dist="38100" dir="2700000" algn="tl">
                  <a:srgbClr val="000000">
                    <a:alpha val="43137"/>
                  </a:srgbClr>
                </a:outerShdw>
              </a:effectLst>
            </a:endParaRPr>
          </a:p>
          <a:p>
            <a:pPr lvl="1">
              <a:buFont typeface="Arial" charset="0"/>
              <a:buChar char="•"/>
            </a:pPr>
            <a:r>
              <a:rPr lang="en-US" sz="1600" b="1" dirty="0" smtClean="0">
                <a:solidFill>
                  <a:schemeClr val="accent4">
                    <a:lumMod val="50000"/>
                  </a:schemeClr>
                </a:solidFill>
                <a:effectLst>
                  <a:outerShdw blurRad="38100" dist="38100" dir="2700000" algn="tl">
                    <a:srgbClr val="000000">
                      <a:alpha val="43137"/>
                    </a:srgbClr>
                  </a:outerShdw>
                </a:effectLst>
              </a:rPr>
              <a:t> so that he will not fall into (be overtaken by) disgrace (reproach; verbal attacks) and into the devil's trap (snares set by the false accuser).</a:t>
            </a:r>
            <a:endParaRPr lang="en-US" sz="1600" b="1" dirty="0">
              <a:solidFill>
                <a:schemeClr val="accent4">
                  <a:lumMod val="50000"/>
                </a:schemeClr>
              </a:solidFill>
              <a:effectLst>
                <a:outerShdw blurRad="38100" dist="38100" dir="2700000" algn="tl">
                  <a:srgbClr val="000000">
                    <a:alpha val="43137"/>
                  </a:srgbClr>
                </a:outerShdw>
              </a:effectLst>
            </a:endParaRPr>
          </a:p>
        </p:txBody>
      </p:sp>
      <p:sp>
        <p:nvSpPr>
          <p:cNvPr id="6" name="Rectangle 5"/>
          <p:cNvSpPr/>
          <p:nvPr/>
        </p:nvSpPr>
        <p:spPr>
          <a:xfrm>
            <a:off x="4724400" y="228600"/>
            <a:ext cx="4191000" cy="5486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3250" name="Picture 2" descr="http://t1.gstatic.com/images?q=tbn:ANd9GcT0DQophPVXkz-krT2UH5eoUseyjNLk2USmUmgXCsI1p6oxi4hBaQ"/>
          <p:cNvPicPr>
            <a:picLocks noChangeAspect="1" noChangeArrowheads="1"/>
          </p:cNvPicPr>
          <p:nvPr/>
        </p:nvPicPr>
        <p:blipFill>
          <a:blip r:embed="rId3" cstate="print"/>
          <a:srcRect/>
          <a:stretch>
            <a:fillRect/>
          </a:stretch>
        </p:blipFill>
        <p:spPr bwMode="auto">
          <a:xfrm>
            <a:off x="4876800" y="1219200"/>
            <a:ext cx="3905250" cy="413813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CHILDREN BELIEVE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“My children at home are all Christians”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孩子信主</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“我在家里的孩子都是基督徒”</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Rectangle 10"/>
          <p:cNvSpPr/>
          <p:nvPr/>
        </p:nvSpPr>
        <p:spPr>
          <a:xfrm>
            <a:off x="3352800" y="3352800"/>
            <a:ext cx="5334000" cy="2362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孩子们忠心</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信靠</a:t>
            </a:r>
            <a:r>
              <a:rPr lang="en-US" altLang="zh-CN" sz="3200" b="1" dirty="0" smtClean="0">
                <a:solidFill>
                  <a:schemeClr val="accent4">
                    <a:lumMod val="50000"/>
                  </a:schemeClr>
                </a:solidFill>
              </a:rPr>
              <a:t>(</a:t>
            </a:r>
            <a:r>
              <a:rPr lang="zh-CN" altLang="en-US" sz="3200" b="1" dirty="0" smtClean="0">
                <a:solidFill>
                  <a:schemeClr val="accent4">
                    <a:lumMod val="50000"/>
                  </a:schemeClr>
                </a:solidFill>
              </a:rPr>
              <a:t>神</a:t>
            </a:r>
            <a:r>
              <a:rPr lang="en-US" altLang="zh-CN" sz="3200" b="1" dirty="0" smtClean="0">
                <a:solidFill>
                  <a:schemeClr val="accent4">
                    <a:lumMod val="50000"/>
                  </a:schemeClr>
                </a:solidFill>
              </a:rPr>
              <a:t>)</a:t>
            </a:r>
            <a:endParaRPr lang="en-US" sz="32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teknon</a:t>
            </a:r>
            <a:r>
              <a:rPr lang="en-US" sz="1600" b="1" i="1" dirty="0" smtClean="0">
                <a:solidFill>
                  <a:schemeClr val="accent4">
                    <a:lumMod val="50000"/>
                  </a:schemeClr>
                </a:solidFill>
              </a:rPr>
              <a:t> </a:t>
            </a:r>
            <a:r>
              <a:rPr lang="en-US" sz="1600" b="1" i="1" dirty="0" err="1" smtClean="0">
                <a:solidFill>
                  <a:schemeClr val="accent4">
                    <a:lumMod val="50000"/>
                  </a:schemeClr>
                </a:solidFill>
              </a:rPr>
              <a:t>pistos</a:t>
            </a:r>
            <a:r>
              <a:rPr lang="en-US" sz="1600" b="1" i="1" dirty="0" smtClean="0">
                <a:solidFill>
                  <a:schemeClr val="accent4">
                    <a:lumMod val="50000"/>
                  </a:schemeClr>
                </a:solidFill>
              </a:rPr>
              <a:t>: </a:t>
            </a:r>
            <a:r>
              <a:rPr lang="en-US" sz="1600" b="1" dirty="0" smtClean="0">
                <a:solidFill>
                  <a:schemeClr val="accent4">
                    <a:lumMod val="50000"/>
                  </a:schemeClr>
                </a:solidFill>
              </a:rPr>
              <a:t>children are faithful; trusting (in God) </a:t>
            </a:r>
          </a:p>
          <a:p>
            <a:pPr>
              <a:buFont typeface="Arial" charset="0"/>
              <a:buChar char="•"/>
            </a:pPr>
            <a:r>
              <a:rPr lang="zh-CN" altLang="en-US" sz="2800" b="1" dirty="0" smtClean="0">
                <a:solidFill>
                  <a:schemeClr val="accent4">
                    <a:lumMod val="50000"/>
                  </a:schemeClr>
                </a:solidFill>
              </a:rPr>
              <a:t>你的孩子都是基督徒吗？</a:t>
            </a:r>
            <a:endParaRPr lang="en-US" sz="28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Are your children Christians?</a:t>
            </a:r>
          </a:p>
          <a:p>
            <a:pPr>
              <a:buFont typeface="Arial" charset="0"/>
              <a:buChar char="•"/>
            </a:pPr>
            <a:r>
              <a:rPr lang="zh-CN" altLang="en-US" sz="3200" b="1" dirty="0" smtClean="0">
                <a:solidFill>
                  <a:schemeClr val="accent4">
                    <a:lumMod val="50000"/>
                  </a:schemeClr>
                </a:solidFill>
              </a:rPr>
              <a:t>你的孩子对神忠心吗？</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Are your children faithful to God?</a:t>
            </a:r>
            <a:endParaRPr lang="en-US" sz="1600" b="1" dirty="0">
              <a:solidFill>
                <a:schemeClr val="accent4">
                  <a:lumMod val="50000"/>
                </a:schemeClr>
              </a:solidFill>
            </a:endParaRPr>
          </a:p>
        </p:txBody>
      </p:sp>
      <p:pic>
        <p:nvPicPr>
          <p:cNvPr id="93186" name="Picture 2" descr="http://farm4.static.flickr.com/3141/2563996813_d5baa6f4d8.jpg"/>
          <p:cNvPicPr>
            <a:picLocks noChangeAspect="1" noChangeArrowheads="1"/>
          </p:cNvPicPr>
          <p:nvPr/>
        </p:nvPicPr>
        <p:blipFill>
          <a:blip r:embed="rId3" cstate="print"/>
          <a:srcRect/>
          <a:stretch>
            <a:fillRect/>
          </a:stretch>
        </p:blipFill>
        <p:spPr bwMode="auto">
          <a:xfrm>
            <a:off x="4648200" y="228600"/>
            <a:ext cx="4039736" cy="2981326"/>
          </a:xfrm>
          <a:prstGeom prst="rect">
            <a:avLst/>
          </a:prstGeom>
          <a:noFill/>
        </p:spPr>
      </p:pic>
      <p:pic>
        <p:nvPicPr>
          <p:cNvPr id="93188" name="Picture 4" descr="https://s-media-cache-ak0.pinimg.com/236x/31/41/d9/3141d9dc53ccb56990e8e8ef77fc664e.jpg"/>
          <p:cNvPicPr>
            <a:picLocks noChangeAspect="1" noChangeArrowheads="1"/>
          </p:cNvPicPr>
          <p:nvPr/>
        </p:nvPicPr>
        <p:blipFill>
          <a:blip r:embed="rId4" cstate="print"/>
          <a:srcRect/>
          <a:stretch>
            <a:fillRect/>
          </a:stretch>
        </p:blipFill>
        <p:spPr bwMode="auto">
          <a:xfrm>
            <a:off x="533400" y="3505200"/>
            <a:ext cx="2286000" cy="2257425"/>
          </a:xfrm>
          <a:prstGeom prst="ellipse">
            <a:avLst/>
          </a:prstGeom>
          <a:ln w="63500" cap="rnd">
            <a:solidFill>
              <a:schemeClr val="accent4">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QUICK TEMPERED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patient and do not get angered easily”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不暴躁</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“我有耐心</a:t>
            </a:r>
            <a:r>
              <a:rPr lang="en-US" altLang="zh-CN"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不容易生气”</a:t>
            </a:r>
            <a:endParaRPr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不容易愤怒</a:t>
            </a:r>
            <a:endParaRPr lang="en-US" sz="32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me </a:t>
            </a:r>
            <a:r>
              <a:rPr lang="en-US" sz="1600" b="1" i="1" dirty="0" err="1" smtClean="0">
                <a:solidFill>
                  <a:schemeClr val="accent4">
                    <a:lumMod val="50000"/>
                  </a:schemeClr>
                </a:solidFill>
              </a:rPr>
              <a:t>orgilos</a:t>
            </a:r>
            <a:r>
              <a:rPr lang="en-US" sz="1600" b="1" i="1" dirty="0" smtClean="0">
                <a:solidFill>
                  <a:schemeClr val="accent4">
                    <a:lumMod val="50000"/>
                  </a:schemeClr>
                </a:solidFill>
              </a:rPr>
              <a:t>: </a:t>
            </a:r>
            <a:r>
              <a:rPr lang="en-US" sz="1600" b="1" dirty="0" smtClean="0">
                <a:solidFill>
                  <a:schemeClr val="accent4">
                    <a:lumMod val="50000"/>
                  </a:schemeClr>
                </a:solidFill>
              </a:rPr>
              <a:t>not prone to or easily angry</a:t>
            </a:r>
          </a:p>
          <a:p>
            <a:pPr>
              <a:buFont typeface="Arial" charset="0"/>
              <a:buChar char="•"/>
            </a:pPr>
            <a:r>
              <a:rPr lang="zh-CN" altLang="en-US" sz="3200" b="1" dirty="0" smtClean="0">
                <a:solidFill>
                  <a:schemeClr val="accent4">
                    <a:lumMod val="50000"/>
                  </a:schemeClr>
                </a:solidFill>
              </a:rPr>
              <a:t>你多经常生气？</a:t>
            </a:r>
            <a:endParaRPr lang="en-US" altLang="zh-CN" sz="32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为什么？</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How often do you get angry? Why?</a:t>
            </a:r>
          </a:p>
        </p:txBody>
      </p:sp>
      <p:pic>
        <p:nvPicPr>
          <p:cNvPr id="6" name="Picture 5" descr="80018143.jpg"/>
          <p:cNvPicPr>
            <a:picLocks noChangeAspect="1"/>
          </p:cNvPicPr>
          <p:nvPr/>
        </p:nvPicPr>
        <p:blipFill>
          <a:blip r:embed="rId3" cstate="print"/>
          <a:stretch>
            <a:fillRect/>
          </a:stretch>
        </p:blipFill>
        <p:spPr>
          <a:xfrm>
            <a:off x="4648200" y="304800"/>
            <a:ext cx="4267200" cy="5372100"/>
          </a:xfrm>
          <a:prstGeom prst="rect">
            <a:avLst/>
          </a:prstGeom>
        </p:spPr>
      </p:pic>
      <p:sp>
        <p:nvSpPr>
          <p:cNvPr id="8" name="Rectangle 7"/>
          <p:cNvSpPr/>
          <p:nvPr/>
        </p:nvSpPr>
        <p:spPr>
          <a:xfrm>
            <a:off x="4724400" y="5410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48200" y="3657600"/>
            <a:ext cx="4267200" cy="4572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不暴躁</a:t>
            </a:r>
            <a:endPar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30.jpg"/>
          <p:cNvPicPr>
            <a:picLocks noChangeAspect="1"/>
          </p:cNvPicPr>
          <p:nvPr/>
        </p:nvPicPr>
        <p:blipFill>
          <a:blip r:embed="rId3" cstate="print"/>
          <a:stretch>
            <a:fillRect/>
          </a:stretch>
        </p:blipFill>
        <p:spPr>
          <a:xfrm>
            <a:off x="4953000" y="228600"/>
            <a:ext cx="3962400" cy="54864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HOLD FIRMLY TO HIS FAITH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stand firm in God’s Word”</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4958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坚守他的信仰</a:t>
            </a:r>
            <a:endPar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1:9</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“我坚守神的话语”</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4958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坚守他所教导的神的道。</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a:t>
            </a:r>
            <a:r>
              <a:rPr lang="en-US" sz="1600" b="1" i="1" dirty="0" err="1" smtClean="0">
                <a:solidFill>
                  <a:schemeClr val="accent4">
                    <a:lumMod val="50000"/>
                  </a:schemeClr>
                </a:solidFill>
              </a:rPr>
              <a:t>antecho</a:t>
            </a:r>
            <a:r>
              <a:rPr lang="en-US" sz="1600" b="1" i="1" dirty="0" smtClean="0">
                <a:solidFill>
                  <a:schemeClr val="accent4">
                    <a:lumMod val="50000"/>
                  </a:schemeClr>
                </a:solidFill>
              </a:rPr>
              <a:t> </a:t>
            </a:r>
            <a:r>
              <a:rPr lang="en-US" sz="1600" b="1" i="1" dirty="0" err="1" smtClean="0">
                <a:solidFill>
                  <a:schemeClr val="accent4">
                    <a:lumMod val="50000"/>
                  </a:schemeClr>
                </a:solidFill>
              </a:rPr>
              <a:t>pistos</a:t>
            </a:r>
            <a:r>
              <a:rPr lang="en-US" sz="1600" b="1" i="1" dirty="0" smtClean="0">
                <a:solidFill>
                  <a:schemeClr val="accent4">
                    <a:lumMod val="50000"/>
                  </a:schemeClr>
                </a:solidFill>
              </a:rPr>
              <a:t> logos </a:t>
            </a:r>
            <a:r>
              <a:rPr lang="en-US" sz="1600" b="1" i="1" dirty="0" err="1" smtClean="0">
                <a:solidFill>
                  <a:schemeClr val="accent4">
                    <a:lumMod val="50000"/>
                  </a:schemeClr>
                </a:solidFill>
              </a:rPr>
              <a:t>kata</a:t>
            </a:r>
            <a:r>
              <a:rPr lang="en-US" sz="1600" b="1" i="1" dirty="0" smtClean="0">
                <a:solidFill>
                  <a:schemeClr val="accent4">
                    <a:lumMod val="50000"/>
                  </a:schemeClr>
                </a:solidFill>
              </a:rPr>
              <a:t> </a:t>
            </a:r>
            <a:r>
              <a:rPr lang="en-US" sz="1600" b="1" i="1" dirty="0" err="1" smtClean="0">
                <a:solidFill>
                  <a:schemeClr val="accent4">
                    <a:lumMod val="50000"/>
                  </a:schemeClr>
                </a:solidFill>
              </a:rPr>
              <a:t>didache</a:t>
            </a:r>
            <a:r>
              <a:rPr lang="en-US" sz="1600" b="1" i="1" dirty="0" smtClean="0">
                <a:solidFill>
                  <a:schemeClr val="accent4">
                    <a:lumMod val="50000"/>
                  </a:schemeClr>
                </a:solidFill>
              </a:rPr>
              <a:t> : </a:t>
            </a:r>
            <a:r>
              <a:rPr lang="en-US" sz="1600" b="1" dirty="0" smtClean="0">
                <a:solidFill>
                  <a:schemeClr val="accent4">
                    <a:lumMod val="50000"/>
                  </a:schemeClr>
                </a:solidFill>
              </a:rPr>
              <a:t>cleave to the faithful Word of God as he has been taught</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你对圣经有多熟悉？</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How well do you know the Bible?</a:t>
            </a:r>
          </a:p>
        </p:txBody>
      </p:sp>
      <p:sp>
        <p:nvSpPr>
          <p:cNvPr id="6" name="Rectangle 5"/>
          <p:cNvSpPr/>
          <p:nvPr/>
        </p:nvSpPr>
        <p:spPr>
          <a:xfrm>
            <a:off x="49530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953000" y="3657600"/>
            <a:ext cx="39624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坚守他的信仰</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30.jpg"/>
          <p:cNvPicPr>
            <a:picLocks noChangeAspect="1"/>
          </p:cNvPicPr>
          <p:nvPr/>
        </p:nvPicPr>
        <p:blipFill>
          <a:blip r:embed="rId3" cstate="print"/>
          <a:stretch>
            <a:fillRect/>
          </a:stretch>
        </p:blipFill>
        <p:spPr>
          <a:xfrm>
            <a:off x="4724400" y="304800"/>
            <a:ext cx="4191000" cy="54864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 9-11…</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81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a:t>
            </a:r>
            <a:r>
              <a:rPr lang="en-US" altLang="zh-CN"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9-11</a:t>
            </a:r>
            <a:r>
              <a:rPr lang="zh-CN" alt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节中提到</a:t>
            </a:r>
            <a:r>
              <a:rPr lang="en-US" altLang="zh-CN"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362200"/>
            <a:ext cx="4267200" cy="3352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这样他就能</a:t>
            </a:r>
            <a:r>
              <a:rPr lang="en-US" altLang="zh-CN" sz="3200" b="1" dirty="0" smtClean="0">
                <a:solidFill>
                  <a:schemeClr val="accent4">
                    <a:lumMod val="50000"/>
                  </a:schemeClr>
                </a:solidFill>
              </a:rPr>
              <a:t>…</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so that he can…</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以纯正的教义鼓励人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Encourage with sound doctrine</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3200" b="1" dirty="0" smtClean="0">
                <a:solidFill>
                  <a:schemeClr val="accent4">
                    <a:lumMod val="50000"/>
                  </a:schemeClr>
                </a:solidFill>
              </a:rPr>
              <a:t>驳倒那反对的人</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Refute those who oppose it</a:t>
            </a:r>
            <a:endParaRPr lang="en-US" sz="1600" b="1" dirty="0">
              <a:solidFill>
                <a:schemeClr val="accent4">
                  <a:lumMod val="50000"/>
                </a:schemeClr>
              </a:solidFill>
            </a:endParaRPr>
          </a:p>
        </p:txBody>
      </p:sp>
      <p:sp>
        <p:nvSpPr>
          <p:cNvPr id="6" name="Rectangle 5"/>
          <p:cNvSpPr/>
          <p:nvPr/>
        </p:nvSpPr>
        <p:spPr>
          <a:xfrm>
            <a:off x="4724400" y="54864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7338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坚守他的信仰</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093.jpg"/>
          <p:cNvPicPr>
            <a:picLocks noChangeAspect="1"/>
          </p:cNvPicPr>
          <p:nvPr/>
        </p:nvPicPr>
        <p:blipFill>
          <a:blip r:embed="rId3" cstate="print"/>
          <a:stretch>
            <a:fillRect/>
          </a:stretch>
        </p:blipFill>
        <p:spPr>
          <a:xfrm>
            <a:off x="4724400" y="304800"/>
            <a:ext cx="4154424" cy="5431536"/>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CAN ENCOURAGE WITH SOUND DOCTRINE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recognize needs and Biblically encourage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209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以整全的教义劝勉</a:t>
            </a:r>
            <a:endPar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1:9</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“我能识别需要并以圣经劝勉他人”</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590800"/>
            <a:ext cx="4267200" cy="3124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以毫无错误的神之道劝说，鼓励，教导，坚固他人。</a:t>
            </a:r>
            <a:endParaRPr lang="en-US" sz="3200" b="1" dirty="0" smtClean="0">
              <a:solidFill>
                <a:schemeClr val="accent4">
                  <a:lumMod val="50000"/>
                </a:schemeClr>
              </a:solidFill>
            </a:endParaRPr>
          </a:p>
          <a:p>
            <a:pPr marL="225425" lvl="1" indent="231775">
              <a:buFont typeface="Arial" charset="0"/>
              <a:buChar char="•"/>
            </a:pPr>
            <a:r>
              <a:rPr lang="en-US" sz="1600" b="1" dirty="0" smtClean="0">
                <a:solidFill>
                  <a:schemeClr val="accent4">
                    <a:lumMod val="50000"/>
                  </a:schemeClr>
                </a:solidFill>
              </a:rPr>
              <a:t> </a:t>
            </a:r>
            <a:r>
              <a:rPr lang="en-US" sz="1600" b="1" i="1" dirty="0" err="1" smtClean="0">
                <a:solidFill>
                  <a:schemeClr val="accent4">
                    <a:lumMod val="50000"/>
                  </a:schemeClr>
                </a:solidFill>
              </a:rPr>
              <a:t>parakaleō</a:t>
            </a:r>
            <a:r>
              <a:rPr lang="en-US" sz="1600" b="1" i="1" dirty="0" smtClean="0">
                <a:solidFill>
                  <a:schemeClr val="accent4">
                    <a:lumMod val="50000"/>
                  </a:schemeClr>
                </a:solidFill>
              </a:rPr>
              <a:t>  en </a:t>
            </a:r>
            <a:r>
              <a:rPr lang="en-US" sz="1600" b="1" i="1" dirty="0" err="1" smtClean="0">
                <a:solidFill>
                  <a:schemeClr val="accent4">
                    <a:lumMod val="50000"/>
                  </a:schemeClr>
                </a:solidFill>
              </a:rPr>
              <a:t>hygiainō</a:t>
            </a:r>
            <a:r>
              <a:rPr lang="en-US" sz="1600" b="1" i="1" dirty="0" smtClean="0">
                <a:solidFill>
                  <a:schemeClr val="accent4">
                    <a:lumMod val="50000"/>
                  </a:schemeClr>
                </a:solidFill>
              </a:rPr>
              <a:t> </a:t>
            </a:r>
            <a:r>
              <a:rPr lang="en-US" sz="1600" b="1" i="1" dirty="0" err="1" smtClean="0">
                <a:solidFill>
                  <a:schemeClr val="accent4">
                    <a:lumMod val="50000"/>
                  </a:schemeClr>
                </a:solidFill>
              </a:rPr>
              <a:t>didaskalia</a:t>
            </a:r>
            <a:r>
              <a:rPr lang="en-US" sz="1600" b="1" i="1" dirty="0" smtClean="0">
                <a:solidFill>
                  <a:schemeClr val="accent4">
                    <a:lumMod val="50000"/>
                  </a:schemeClr>
                </a:solidFill>
              </a:rPr>
              <a:t>: </a:t>
            </a:r>
            <a:r>
              <a:rPr lang="en-US" sz="1600" b="1" dirty="0" smtClean="0">
                <a:solidFill>
                  <a:schemeClr val="accent4">
                    <a:lumMod val="50000"/>
                  </a:schemeClr>
                </a:solidFill>
              </a:rPr>
              <a:t>to come alongside and exhort, encourage, teach and strengthen others with errorless teachings from the Word…</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以整全的教义劝勉</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目标</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(AIM)</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心</a:t>
                      </a:r>
                      <a:r>
                        <a:rPr lang="en-US" altLang="zh-CN" sz="8000" b="1" dirty="0" smtClean="0">
                          <a:ln>
                            <a:solidFill>
                              <a:schemeClr val="tx1"/>
                            </a:solidFill>
                          </a:ln>
                          <a:solidFill>
                            <a:srgbClr val="7030A0"/>
                          </a:solidFill>
                          <a:latin typeface="Calibri"/>
                          <a:ea typeface="SimSun"/>
                          <a:cs typeface="Times New Roman"/>
                        </a:rPr>
                        <a:t>/</a:t>
                      </a:r>
                      <a:r>
                        <a:rPr lang="zh-CN" altLang="en-US" sz="4800" b="1" dirty="0" smtClean="0">
                          <a:ln>
                            <a:solidFill>
                              <a:schemeClr val="tx1"/>
                            </a:solidFill>
                          </a:ln>
                          <a:solidFill>
                            <a:srgbClr val="C00000"/>
                          </a:solidFill>
                          <a:latin typeface="+mn-lt"/>
                          <a:ea typeface="SimSun"/>
                          <a:cs typeface="Times New Roman"/>
                        </a:rPr>
                        <a:t>脑</a:t>
                      </a:r>
                      <a:endParaRPr lang="en-US" sz="48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(HEART/HEAD)</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CN" altLang="en-US" sz="8000" b="1" dirty="0" smtClean="0">
                          <a:ln>
                            <a:solidFill>
                              <a:schemeClr val="tx1"/>
                            </a:solidFill>
                          </a:ln>
                          <a:solidFill>
                            <a:srgbClr val="C00000"/>
                          </a:solidFill>
                          <a:latin typeface="Calibri"/>
                          <a:ea typeface="SimSun"/>
                          <a:cs typeface="Times New Roman"/>
                        </a:rPr>
                        <a:t>脑</a:t>
                      </a:r>
                      <a:r>
                        <a:rPr lang="en-US" altLang="zh-CN" sz="8000" b="1" dirty="0" smtClean="0">
                          <a:ln>
                            <a:solidFill>
                              <a:schemeClr val="tx1"/>
                            </a:solidFill>
                          </a:ln>
                          <a:solidFill>
                            <a:srgbClr val="C00000"/>
                          </a:solidFill>
                          <a:latin typeface="Calibri"/>
                          <a:ea typeface="SimSun"/>
                          <a:cs typeface="Times New Roman"/>
                        </a:rPr>
                        <a:t>/</a:t>
                      </a:r>
                      <a:r>
                        <a:rPr lang="zh-CN" altLang="en-US" sz="4800" b="1" dirty="0" smtClean="0">
                          <a:ln>
                            <a:solidFill>
                              <a:schemeClr val="tx1"/>
                            </a:solidFill>
                          </a:ln>
                          <a:solidFill>
                            <a:srgbClr val="7030A0"/>
                          </a:solidFill>
                          <a:latin typeface="+mn-lt"/>
                          <a:ea typeface="SimSun"/>
                          <a:cs typeface="Times New Roman"/>
                        </a:rPr>
                        <a:t>心</a:t>
                      </a:r>
                      <a:endParaRPr lang="en-US" sz="48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(HEAD/HEART)</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REFUTE FALSE TEACHERS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1:9-10)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identify and Biblically refute false teachings”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8" name="Rectangle 7"/>
          <p:cNvSpPr/>
          <p:nvPr/>
        </p:nvSpPr>
        <p:spPr>
          <a:xfrm>
            <a:off x="228600" y="228600"/>
            <a:ext cx="4267200" cy="2362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驳倒假教师</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1:9-10</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“我能以圣经识别和驳倒假教导”</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7432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100" b="1" dirty="0" smtClean="0">
                <a:solidFill>
                  <a:schemeClr val="accent4">
                    <a:lumMod val="50000"/>
                  </a:schemeClr>
                </a:solidFill>
              </a:rPr>
              <a:t>以神真理的亮光来曝光</a:t>
            </a:r>
            <a:r>
              <a:rPr lang="en-US" altLang="zh-CN" sz="3100" b="1" dirty="0" smtClean="0">
                <a:solidFill>
                  <a:schemeClr val="accent4">
                    <a:lumMod val="50000"/>
                  </a:schemeClr>
                </a:solidFill>
              </a:rPr>
              <a:t>,</a:t>
            </a:r>
            <a:r>
              <a:rPr lang="zh-CN" altLang="en-US" sz="3100" b="1" dirty="0" smtClean="0">
                <a:solidFill>
                  <a:schemeClr val="accent4">
                    <a:lumMod val="50000"/>
                  </a:schemeClr>
                </a:solidFill>
              </a:rPr>
              <a:t> 证实和驳斥那些否认</a:t>
            </a:r>
            <a:r>
              <a:rPr lang="en-US" altLang="zh-CN" sz="3100" b="1" dirty="0" smtClean="0">
                <a:solidFill>
                  <a:schemeClr val="accent4">
                    <a:lumMod val="50000"/>
                  </a:schemeClr>
                </a:solidFill>
              </a:rPr>
              <a:t>,</a:t>
            </a:r>
            <a:r>
              <a:rPr lang="zh-CN" altLang="en-US" sz="3100" b="1" dirty="0" smtClean="0">
                <a:solidFill>
                  <a:schemeClr val="accent4">
                    <a:lumMod val="50000"/>
                  </a:schemeClr>
                </a:solidFill>
              </a:rPr>
              <a:t>违背或曲解真理的人。</a:t>
            </a:r>
            <a:endParaRPr lang="en-US" sz="31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a:t>
            </a:r>
            <a:r>
              <a:rPr lang="en-US" sz="1600" b="1" i="1" dirty="0" err="1" smtClean="0">
                <a:solidFill>
                  <a:schemeClr val="accent4">
                    <a:lumMod val="50000"/>
                  </a:schemeClr>
                </a:solidFill>
              </a:rPr>
              <a:t>elegchō</a:t>
            </a:r>
            <a:r>
              <a:rPr lang="en-US" sz="1600" b="1" i="1" dirty="0" smtClean="0">
                <a:solidFill>
                  <a:schemeClr val="accent4">
                    <a:lumMod val="50000"/>
                  </a:schemeClr>
                </a:solidFill>
              </a:rPr>
              <a:t> </a:t>
            </a:r>
            <a:r>
              <a:rPr lang="en-US" sz="1600" b="1" i="1" dirty="0" err="1" smtClean="0">
                <a:solidFill>
                  <a:schemeClr val="accent4">
                    <a:lumMod val="50000"/>
                  </a:schemeClr>
                </a:solidFill>
              </a:rPr>
              <a:t>antilegō</a:t>
            </a:r>
            <a:r>
              <a:rPr lang="en-US" sz="1600" b="1" i="1" dirty="0" smtClean="0">
                <a:solidFill>
                  <a:schemeClr val="accent4">
                    <a:lumMod val="50000"/>
                  </a:schemeClr>
                </a:solidFill>
              </a:rPr>
              <a:t>: expose, convict and refute those who deny, disobey or misinterpret truth by bringing the truth of God’s Word to light.  </a:t>
            </a:r>
            <a:endParaRPr lang="en-US" sz="1600" b="1" dirty="0" smtClean="0">
              <a:solidFill>
                <a:schemeClr val="accent4">
                  <a:lumMod val="50000"/>
                </a:schemeClr>
              </a:solidFill>
            </a:endParaRPr>
          </a:p>
        </p:txBody>
      </p:sp>
      <p:pic>
        <p:nvPicPr>
          <p:cNvPr id="9" name="Picture 8" descr="80018106.jpg"/>
          <p:cNvPicPr>
            <a:picLocks noChangeAspect="1"/>
          </p:cNvPicPr>
          <p:nvPr/>
        </p:nvPicPr>
        <p:blipFill>
          <a:blip r:embed="rId3" cstate="print"/>
          <a:stretch>
            <a:fillRect/>
          </a:stretch>
        </p:blipFill>
        <p:spPr>
          <a:xfrm>
            <a:off x="4876800" y="304800"/>
            <a:ext cx="3886200" cy="5372100"/>
          </a:xfrm>
          <a:prstGeom prst="rect">
            <a:avLst/>
          </a:prstGeom>
        </p:spPr>
      </p:pic>
      <p:sp>
        <p:nvSpPr>
          <p:cNvPr id="11" name="Rectangle 10"/>
          <p:cNvSpPr/>
          <p:nvPr/>
        </p:nvSpPr>
        <p:spPr>
          <a:xfrm>
            <a:off x="4876800" y="5410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76800" y="3657600"/>
            <a:ext cx="3886200" cy="4572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驳倒假教师</a:t>
            </a:r>
            <a:endPar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verses 10-11…</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8" name="Rectangle 7"/>
          <p:cNvSpPr/>
          <p:nvPr/>
        </p:nvSpPr>
        <p:spPr>
          <a:xfrm>
            <a:off x="228600" y="228600"/>
            <a:ext cx="7162800" cy="152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理由在</a:t>
            </a:r>
            <a:r>
              <a:rPr lang="en-US" altLang="zh-C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10-11</a:t>
            </a:r>
            <a:r>
              <a:rPr lang="zh-CN" alt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节中提到</a:t>
            </a:r>
            <a:r>
              <a:rPr lang="en-US" altLang="zh-C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1905000"/>
            <a:ext cx="8686800" cy="381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zh-CN" altLang="en-US" sz="4000" b="1" dirty="0" smtClean="0">
                <a:solidFill>
                  <a:schemeClr val="accent4">
                    <a:lumMod val="50000"/>
                  </a:schemeClr>
                </a:solidFill>
              </a:rPr>
              <a:t>因为许多人不服管束</a:t>
            </a:r>
            <a:r>
              <a:rPr lang="en-US" altLang="zh-CN" sz="4000" b="1" dirty="0" smtClean="0">
                <a:solidFill>
                  <a:schemeClr val="accent4">
                    <a:lumMod val="50000"/>
                  </a:schemeClr>
                </a:solidFill>
              </a:rPr>
              <a:t>,</a:t>
            </a:r>
            <a:r>
              <a:rPr lang="zh-CN" altLang="en-US" sz="4000" b="1" dirty="0" smtClean="0">
                <a:solidFill>
                  <a:schemeClr val="accent4">
                    <a:lumMod val="50000"/>
                  </a:schemeClr>
                </a:solidFill>
              </a:rPr>
              <a:t>说虚空话欺哄人</a:t>
            </a:r>
            <a:r>
              <a:rPr lang="en-US" altLang="zh-CN" sz="4000" b="1" dirty="0" smtClean="0">
                <a:solidFill>
                  <a:schemeClr val="accent4">
                    <a:lumMod val="50000"/>
                  </a:schemeClr>
                </a:solidFill>
              </a:rPr>
              <a:t>,</a:t>
            </a:r>
            <a:r>
              <a:rPr lang="zh-CN" altLang="en-US" sz="4000" b="1" dirty="0" smtClean="0">
                <a:solidFill>
                  <a:schemeClr val="accent4">
                    <a:lumMod val="50000"/>
                  </a:schemeClr>
                </a:solidFill>
              </a:rPr>
              <a:t>那奉割礼的更是这样</a:t>
            </a:r>
            <a:r>
              <a:rPr lang="en-US" altLang="zh-CN" sz="4000" b="1" dirty="0" smtClean="0">
                <a:solidFill>
                  <a:schemeClr val="accent4">
                    <a:lumMod val="50000"/>
                  </a:schemeClr>
                </a:solidFill>
              </a:rPr>
              <a:t>. </a:t>
            </a:r>
            <a:r>
              <a:rPr lang="zh-CN" altLang="en-US" sz="4000" b="1" dirty="0" smtClean="0">
                <a:solidFill>
                  <a:schemeClr val="accent4">
                    <a:lumMod val="50000"/>
                  </a:schemeClr>
                </a:solidFill>
              </a:rPr>
              <a:t>这些人的口总要堵住</a:t>
            </a:r>
            <a:r>
              <a:rPr lang="en-US" altLang="zh-CN" sz="4000" b="1" dirty="0" smtClean="0">
                <a:solidFill>
                  <a:schemeClr val="accent4">
                    <a:lumMod val="50000"/>
                  </a:schemeClr>
                </a:solidFill>
              </a:rPr>
              <a:t>. </a:t>
            </a:r>
            <a:r>
              <a:rPr lang="zh-CN" altLang="en-US" sz="4000" b="1" dirty="0" smtClean="0">
                <a:solidFill>
                  <a:schemeClr val="accent4">
                    <a:lumMod val="50000"/>
                  </a:schemeClr>
                </a:solidFill>
              </a:rPr>
              <a:t>他们因贪不义之财</a:t>
            </a:r>
            <a:r>
              <a:rPr lang="en-US" altLang="zh-CN" sz="4000" b="1" dirty="0" smtClean="0">
                <a:solidFill>
                  <a:schemeClr val="accent4">
                    <a:lumMod val="50000"/>
                  </a:schemeClr>
                </a:solidFill>
              </a:rPr>
              <a:t>,</a:t>
            </a:r>
            <a:r>
              <a:rPr lang="zh-CN" altLang="en-US" sz="4000" b="1" dirty="0" smtClean="0">
                <a:solidFill>
                  <a:schemeClr val="accent4">
                    <a:lumMod val="50000"/>
                  </a:schemeClr>
                </a:solidFill>
              </a:rPr>
              <a:t>将不该教导的教导人</a:t>
            </a:r>
            <a:r>
              <a:rPr lang="en-US" altLang="zh-CN" sz="4000" b="1" dirty="0" smtClean="0">
                <a:solidFill>
                  <a:schemeClr val="accent4">
                    <a:lumMod val="50000"/>
                  </a:schemeClr>
                </a:solidFill>
              </a:rPr>
              <a:t>,</a:t>
            </a:r>
            <a:r>
              <a:rPr lang="zh-CN" altLang="en-US" sz="4000" b="1" dirty="0" smtClean="0">
                <a:solidFill>
                  <a:schemeClr val="accent4">
                    <a:lumMod val="50000"/>
                  </a:schemeClr>
                </a:solidFill>
              </a:rPr>
              <a:t>败坏人的全家</a:t>
            </a:r>
            <a:r>
              <a:rPr lang="en-US" altLang="zh-CN" sz="4000" b="1" dirty="0" smtClean="0">
                <a:solidFill>
                  <a:schemeClr val="accent4">
                    <a:lumMod val="50000"/>
                  </a:schemeClr>
                </a:solidFill>
              </a:rPr>
              <a:t>.</a:t>
            </a:r>
            <a:endParaRPr lang="en-US" sz="40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For there are many rebellious people, mere talkers and deceivers, especially those of the circumcision group. They must be silenced, because they are ruining whole households by teaching things they ought not to teach—and that for the sake of dishonest gain.</a:t>
            </a:r>
          </a:p>
        </p:txBody>
      </p:sp>
      <p:pic>
        <p:nvPicPr>
          <p:cNvPr id="9" name="Picture 8" descr="Caricatures_of_Celebrities_new_collection_44.jpg"/>
          <p:cNvPicPr>
            <a:picLocks noChangeAspect="1"/>
          </p:cNvPicPr>
          <p:nvPr/>
        </p:nvPicPr>
        <p:blipFill>
          <a:blip r:embed="rId3" cstate="print"/>
          <a:stretch>
            <a:fillRect/>
          </a:stretch>
        </p:blipFill>
        <p:spPr>
          <a:xfrm>
            <a:off x="7620000" y="228599"/>
            <a:ext cx="1181637" cy="1498147"/>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33.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LOVING WHAT IS GOOD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love the pure things, not the impure”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好善</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“我喜爱纯洁的事物，而非不纯之事”</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971800"/>
            <a:ext cx="4267200" cy="2743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r>
              <a:rPr lang="zh-CN" altLang="en-US" sz="3200" b="1" dirty="0" smtClean="0">
                <a:solidFill>
                  <a:schemeClr val="accent4">
                    <a:lumMod val="50000"/>
                  </a:schemeClr>
                </a:solidFill>
              </a:rPr>
              <a:t>喜爱美善的事物。</a:t>
            </a:r>
            <a:endParaRPr lang="en-US" sz="32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pjhilagathos</a:t>
            </a:r>
            <a:r>
              <a:rPr lang="en-US" sz="1600" b="1" i="1" dirty="0" smtClean="0">
                <a:solidFill>
                  <a:schemeClr val="accent4">
                    <a:lumMod val="50000"/>
                  </a:schemeClr>
                </a:solidFill>
              </a:rPr>
              <a:t>: </a:t>
            </a:r>
            <a:r>
              <a:rPr lang="en-US" sz="1600" b="1" dirty="0" smtClean="0">
                <a:solidFill>
                  <a:schemeClr val="accent4">
                    <a:lumMod val="50000"/>
                  </a:schemeClr>
                </a:solidFill>
              </a:rPr>
              <a:t>loving the good things</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你生活中有哪些美善之事？</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What good things are in your life?</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你生活中有哪些不善之事？</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What bad things are in your life?</a:t>
            </a:r>
            <a:endParaRPr lang="en-US" sz="1600" b="1" dirty="0">
              <a:solidFill>
                <a:schemeClr val="accent4">
                  <a:lumMod val="50000"/>
                </a:schemeClr>
              </a:solidFill>
            </a:endParaRP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581400"/>
            <a:ext cx="4191000" cy="609600"/>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好善</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80018083.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JUST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consistently fair with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公正</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“我总是公正待人”</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Rectangle 10"/>
          <p:cNvSpPr/>
          <p:nvPr/>
        </p:nvSpPr>
        <p:spPr>
          <a:xfrm>
            <a:off x="228600" y="2209800"/>
            <a:ext cx="4267200" cy="35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zh-CN" altLang="en-US" sz="2800" b="1" dirty="0" smtClean="0">
                <a:solidFill>
                  <a:schemeClr val="accent4">
                    <a:lumMod val="50000"/>
                  </a:schemeClr>
                </a:solidFill>
              </a:rPr>
              <a:t>顺从神的命令</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正直；   圣洁</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公义的生活</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清白</a:t>
            </a:r>
            <a:r>
              <a:rPr lang="en-US" altLang="zh-CN" sz="2800" b="1" dirty="0" smtClean="0">
                <a:solidFill>
                  <a:schemeClr val="accent4">
                    <a:lumMod val="50000"/>
                  </a:schemeClr>
                </a:solidFill>
              </a:rPr>
              <a:t>; </a:t>
            </a:r>
            <a:r>
              <a:rPr lang="zh-CN" altLang="en-US" sz="2800" b="1" dirty="0" smtClean="0">
                <a:solidFill>
                  <a:schemeClr val="accent4">
                    <a:lumMod val="50000"/>
                  </a:schemeClr>
                </a:solidFill>
              </a:rPr>
              <a:t>无懈可击</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无辜</a:t>
            </a:r>
            <a:r>
              <a:rPr lang="en-US" altLang="zh-CN" sz="2800" b="1" dirty="0" smtClean="0">
                <a:solidFill>
                  <a:schemeClr val="accent4">
                    <a:lumMod val="50000"/>
                  </a:schemeClr>
                </a:solidFill>
              </a:rPr>
              <a:t>;</a:t>
            </a:r>
            <a:r>
              <a:rPr lang="zh-CN" altLang="en-US" sz="2800" b="1" dirty="0" smtClean="0">
                <a:solidFill>
                  <a:schemeClr val="accent4">
                    <a:lumMod val="50000"/>
                  </a:schemeClr>
                </a:solidFill>
              </a:rPr>
              <a:t>基督般的</a:t>
            </a:r>
            <a:endParaRPr lang="en-US" sz="28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dikaios</a:t>
            </a:r>
            <a:r>
              <a:rPr lang="en-US" sz="1600" b="1" i="1" dirty="0" smtClean="0">
                <a:solidFill>
                  <a:schemeClr val="accent4">
                    <a:lumMod val="50000"/>
                  </a:schemeClr>
                </a:solidFill>
              </a:rPr>
              <a:t>: </a:t>
            </a:r>
            <a:r>
              <a:rPr lang="en-US" sz="1600" b="1" dirty="0" smtClean="0">
                <a:solidFill>
                  <a:schemeClr val="accent4">
                    <a:lumMod val="50000"/>
                  </a:schemeClr>
                </a:solidFill>
              </a:rPr>
              <a:t>obedient to God’s commands; upright; holy; righteous life; innocent; faultless; guiltless;  </a:t>
            </a:r>
            <a:r>
              <a:rPr lang="en-US" sz="1600" b="1" dirty="0" err="1" smtClean="0">
                <a:solidFill>
                  <a:schemeClr val="accent4">
                    <a:lumMod val="50000"/>
                  </a:schemeClr>
                </a:solidFill>
              </a:rPr>
              <a:t>Christlike</a:t>
            </a:r>
            <a:endParaRPr lang="en-US" sz="1600" b="1" dirty="0" smtClean="0">
              <a:solidFill>
                <a:schemeClr val="accent4">
                  <a:lumMod val="50000"/>
                </a:schemeClr>
              </a:solidFill>
            </a:endParaRP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800" b="1" dirty="0" smtClean="0">
                <a:solidFill>
                  <a:schemeClr val="accent4">
                    <a:lumMod val="50000"/>
                  </a:schemeClr>
                </a:solidFill>
              </a:rPr>
              <a:t>在哪些方面你像耶稣</a:t>
            </a:r>
            <a:r>
              <a:rPr lang="zh-CN" altLang="en-US" sz="3200" b="1" dirty="0" smtClean="0">
                <a:solidFill>
                  <a:schemeClr val="accent4">
                    <a:lumMod val="50000"/>
                  </a:schemeClr>
                </a:solidFill>
              </a:rPr>
              <a:t>？</a:t>
            </a:r>
            <a:endParaRPr lang="en-US" sz="32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In what ways are you NOT like Jesus?</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公正</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15.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DEVOUT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live a holy life before the Lord”</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2057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圣洁</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“我在神面前圣洁度日”</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362200"/>
            <a:ext cx="4267200" cy="3352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zh-CN" altLang="en-US" sz="2400" b="1" dirty="0" smtClean="0">
                <a:solidFill>
                  <a:schemeClr val="accent4">
                    <a:lumMod val="50000"/>
                  </a:schemeClr>
                </a:solidFill>
              </a:rPr>
              <a:t>圣洁</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远离诡诈</a:t>
            </a:r>
            <a:r>
              <a:rPr lang="en-US" altLang="zh-CN" sz="2400" b="1" dirty="0" smtClean="0">
                <a:solidFill>
                  <a:schemeClr val="accent4">
                    <a:lumMod val="50000"/>
                  </a:schemeClr>
                </a:solidFill>
              </a:rPr>
              <a:t>;</a:t>
            </a:r>
            <a:r>
              <a:rPr lang="zh-CN" altLang="en-US" sz="2400" b="1" dirty="0" smtClean="0">
                <a:solidFill>
                  <a:schemeClr val="accent4">
                    <a:lumMod val="50000"/>
                  </a:schemeClr>
                </a:solidFill>
              </a:rPr>
              <a:t>敬虔地遵守道德义务以保持纯洁</a:t>
            </a:r>
            <a:r>
              <a:rPr lang="en-US" altLang="zh-CN" sz="2400" b="1" dirty="0" smtClean="0">
                <a:solidFill>
                  <a:schemeClr val="accent4">
                    <a:lumMod val="50000"/>
                  </a:schemeClr>
                </a:solidFill>
              </a:rPr>
              <a:t>.</a:t>
            </a:r>
            <a:endParaRPr lang="en-US" sz="2400" b="1" dirty="0" smtClean="0">
              <a:solidFill>
                <a:schemeClr val="accent4">
                  <a:lumMod val="50000"/>
                </a:schemeClr>
              </a:solidFill>
            </a:endParaRPr>
          </a:p>
          <a:p>
            <a:pPr lvl="1">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Hosios</a:t>
            </a:r>
            <a:r>
              <a:rPr lang="en-US" sz="1600" b="1" i="1" dirty="0" smtClean="0">
                <a:solidFill>
                  <a:schemeClr val="accent4">
                    <a:lumMod val="50000"/>
                  </a:schemeClr>
                </a:solidFill>
              </a:rPr>
              <a:t>: </a:t>
            </a:r>
            <a:r>
              <a:rPr lang="en-US" sz="1600" b="1" dirty="0" smtClean="0">
                <a:solidFill>
                  <a:schemeClr val="accent4">
                    <a:lumMod val="50000"/>
                  </a:schemeClr>
                </a:solidFill>
              </a:rPr>
              <a:t>holy; free from wickedness; religiously observing moral obligations to remain pure</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不完全</a:t>
            </a:r>
            <a:r>
              <a:rPr lang="en-US" altLang="zh-CN" sz="2400" b="1" dirty="0" smtClean="0">
                <a:solidFill>
                  <a:schemeClr val="accent4">
                    <a:lumMod val="50000"/>
                  </a:schemeClr>
                </a:solidFill>
              </a:rPr>
              <a:t>, </a:t>
            </a:r>
            <a:r>
              <a:rPr lang="zh-CN" altLang="en-US" sz="2400" b="1" dirty="0" smtClean="0">
                <a:solidFill>
                  <a:schemeClr val="accent4">
                    <a:lumMod val="50000"/>
                  </a:schemeClr>
                </a:solidFill>
              </a:rPr>
              <a:t>但为之努力</a:t>
            </a:r>
            <a:r>
              <a:rPr lang="en-US" altLang="zh-CN" sz="2400" b="1" dirty="0" smtClean="0">
                <a:solidFill>
                  <a:schemeClr val="accent4">
                    <a:lumMod val="50000"/>
                  </a:schemeClr>
                </a:solidFill>
              </a:rPr>
              <a:t>.</a:t>
            </a:r>
            <a:endParaRPr lang="en-US" sz="2400" b="1" dirty="0" smtClean="0">
              <a:solidFill>
                <a:schemeClr val="accent4">
                  <a:lumMod val="50000"/>
                </a:schemeClr>
              </a:solidFill>
            </a:endParaRPr>
          </a:p>
          <a:p>
            <a:pPr lvl="1">
              <a:buFont typeface="Arial" charset="0"/>
              <a:buChar char="•"/>
            </a:pPr>
            <a:r>
              <a:rPr lang="en-US" sz="1600" b="1" dirty="0" smtClean="0">
                <a:solidFill>
                  <a:schemeClr val="accent4">
                    <a:lumMod val="50000"/>
                  </a:schemeClr>
                </a:solidFill>
              </a:rPr>
              <a:t> Not perfect, but striving for it</a:t>
            </a:r>
          </a:p>
          <a:p>
            <a:pPr lvl="1">
              <a:buFont typeface="Arial" charset="0"/>
              <a:buChar char="•"/>
            </a:pPr>
            <a:endParaRPr lang="en-US" sz="1600" b="1" dirty="0" smtClean="0">
              <a:solidFill>
                <a:schemeClr val="accent4">
                  <a:lumMod val="50000"/>
                </a:schemeClr>
              </a:solidFill>
            </a:endParaRPr>
          </a:p>
          <a:p>
            <a:pPr>
              <a:buFont typeface="Arial" charset="0"/>
              <a:buChar char="•"/>
            </a:pPr>
            <a:r>
              <a:rPr lang="zh-CN" altLang="en-US" sz="2400" b="1" dirty="0" smtClean="0">
                <a:solidFill>
                  <a:schemeClr val="accent4">
                    <a:lumMod val="50000"/>
                  </a:schemeClr>
                </a:solidFill>
              </a:rPr>
              <a:t>你的家人会否这么描述你？</a:t>
            </a:r>
            <a:endParaRPr lang="en-US" sz="2400" b="1" dirty="0" smtClean="0">
              <a:solidFill>
                <a:schemeClr val="accent4">
                  <a:lumMod val="50000"/>
                </a:schemeClr>
              </a:solidFill>
            </a:endParaRPr>
          </a:p>
          <a:p>
            <a:pPr marL="344488" lvl="1" indent="-179388">
              <a:buFont typeface="Arial" charset="0"/>
              <a:buChar char="•"/>
            </a:pPr>
            <a:r>
              <a:rPr lang="en-US" sz="1600" b="1" dirty="0" smtClean="0">
                <a:solidFill>
                  <a:schemeClr val="accent4">
                    <a:lumMod val="50000"/>
                  </a:schemeClr>
                </a:solidFill>
              </a:rPr>
              <a:t> Would your family say this describes you?</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圣洁</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PURSUING DISHONEST GAIN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make any money dishonestly”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不贪不义之财</a:t>
            </a:r>
            <a:endPar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“我不赚不义之财”</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286000"/>
            <a:ext cx="4267200" cy="3429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zh-CN" altLang="en-US" sz="2400" b="1" dirty="0" smtClean="0">
                <a:solidFill>
                  <a:schemeClr val="accent4">
                    <a:lumMod val="50000"/>
                  </a:schemeClr>
                </a:solidFill>
              </a:rPr>
              <a:t>不在金钱上贪婪，不通过侍奉致富</a:t>
            </a:r>
            <a:r>
              <a:rPr lang="zh-CN" altLang="en-US" sz="3200" b="1" dirty="0" smtClean="0">
                <a:solidFill>
                  <a:schemeClr val="accent4">
                    <a:lumMod val="50000"/>
                  </a:schemeClr>
                </a:solidFill>
              </a:rPr>
              <a:t>。</a:t>
            </a:r>
            <a:endParaRPr lang="en-US" sz="3200" b="1" dirty="0" smtClean="0">
              <a:solidFill>
                <a:schemeClr val="accent4">
                  <a:lumMod val="50000"/>
                </a:schemeClr>
              </a:solidFill>
            </a:endParaRPr>
          </a:p>
          <a:p>
            <a:pPr marL="111125" lvl="1" indent="-111125">
              <a:buFont typeface="Arial" charset="0"/>
              <a:buChar char="•"/>
            </a:pPr>
            <a:r>
              <a:rPr lang="en-US" sz="1600" b="1" dirty="0" smtClean="0">
                <a:solidFill>
                  <a:schemeClr val="accent4">
                    <a:lumMod val="50000"/>
                  </a:schemeClr>
                </a:solidFill>
              </a:rPr>
              <a:t> me </a:t>
            </a:r>
            <a:r>
              <a:rPr lang="en-US" sz="1600" b="1" i="1" dirty="0" err="1" smtClean="0">
                <a:solidFill>
                  <a:schemeClr val="accent4">
                    <a:lumMod val="50000"/>
                  </a:schemeClr>
                </a:solidFill>
              </a:rPr>
              <a:t>aischrokerdēs</a:t>
            </a:r>
            <a:r>
              <a:rPr lang="en-US" sz="1600" b="1" i="1" dirty="0" smtClean="0">
                <a:solidFill>
                  <a:schemeClr val="accent4">
                    <a:lumMod val="50000"/>
                  </a:schemeClr>
                </a:solidFill>
              </a:rPr>
              <a:t>: </a:t>
            </a:r>
            <a:r>
              <a:rPr lang="en-US" sz="1600" b="1" dirty="0" smtClean="0">
                <a:solidFill>
                  <a:schemeClr val="accent4">
                    <a:lumMod val="50000"/>
                  </a:schemeClr>
                </a:solidFill>
              </a:rPr>
              <a:t>not greedy for money; not using the ministry to get wealth</a:t>
            </a:r>
          </a:p>
          <a:p>
            <a:pPr marL="111125" indent="-111125">
              <a:buFont typeface="Arial" charset="0"/>
              <a:buChar char="•"/>
            </a:pPr>
            <a:r>
              <a:rPr lang="zh-CN" altLang="en-US" sz="2400" b="1" dirty="0" smtClean="0">
                <a:solidFill>
                  <a:schemeClr val="accent4">
                    <a:lumMod val="50000"/>
                  </a:schemeClr>
                </a:solidFill>
              </a:rPr>
              <a:t>牧师应得良好工价，但这不应成为做牧师的理由。</a:t>
            </a:r>
            <a:endParaRPr lang="en-US" sz="2400" b="1" dirty="0" smtClean="0">
              <a:solidFill>
                <a:schemeClr val="accent4">
                  <a:lumMod val="50000"/>
                </a:schemeClr>
              </a:solidFill>
            </a:endParaRPr>
          </a:p>
          <a:p>
            <a:pPr marL="111125" lvl="1" indent="-111125">
              <a:buFont typeface="Arial" charset="0"/>
              <a:buChar char="•"/>
            </a:pPr>
            <a:r>
              <a:rPr lang="en-US" sz="1600" b="1" dirty="0" smtClean="0">
                <a:solidFill>
                  <a:schemeClr val="accent4">
                    <a:lumMod val="50000"/>
                  </a:schemeClr>
                </a:solidFill>
              </a:rPr>
              <a:t> Pastors should be paid well but not become a pastor for that reason</a:t>
            </a:r>
          </a:p>
          <a:p>
            <a:pPr marL="111125" indent="-111125">
              <a:buFont typeface="Arial" charset="0"/>
              <a:buChar char="•"/>
            </a:pPr>
            <a:r>
              <a:rPr lang="zh-CN" altLang="en-US" sz="2400" b="1" dirty="0" smtClean="0">
                <a:solidFill>
                  <a:schemeClr val="accent4">
                    <a:lumMod val="50000"/>
                  </a:schemeClr>
                </a:solidFill>
              </a:rPr>
              <a:t>你有否得过不义之财？</a:t>
            </a:r>
            <a:endParaRPr lang="en-US" sz="3200" b="1" dirty="0" smtClean="0">
              <a:solidFill>
                <a:schemeClr val="accent4">
                  <a:lumMod val="50000"/>
                </a:schemeClr>
              </a:solidFill>
            </a:endParaRPr>
          </a:p>
          <a:p>
            <a:pPr marL="111125" lvl="1" indent="-111125">
              <a:buFont typeface="Arial" charset="0"/>
              <a:buChar char="•"/>
            </a:pPr>
            <a:r>
              <a:rPr lang="en-US" sz="1600" b="1" dirty="0" smtClean="0">
                <a:solidFill>
                  <a:schemeClr val="accent4">
                    <a:lumMod val="50000"/>
                  </a:schemeClr>
                </a:solidFill>
              </a:rPr>
              <a:t> Do you ever get money </a:t>
            </a:r>
            <a:r>
              <a:rPr lang="en-US" sz="1600" b="1" dirty="0" err="1" smtClean="0">
                <a:solidFill>
                  <a:schemeClr val="accent4">
                    <a:lumMod val="50000"/>
                  </a:schemeClr>
                </a:solidFill>
              </a:rPr>
              <a:t>disohonestly</a:t>
            </a:r>
            <a:r>
              <a:rPr lang="en-US" sz="1600" b="1" dirty="0" smtClean="0">
                <a:solidFill>
                  <a:schemeClr val="accent4">
                    <a:lumMod val="50000"/>
                  </a:schemeClr>
                </a:solidFill>
              </a:rPr>
              <a:t>?</a:t>
            </a:r>
          </a:p>
        </p:txBody>
      </p:sp>
      <p:pic>
        <p:nvPicPr>
          <p:cNvPr id="6" name="Picture 5" descr="80018108.jpg"/>
          <p:cNvPicPr>
            <a:picLocks noChangeAspect="1"/>
          </p:cNvPicPr>
          <p:nvPr/>
        </p:nvPicPr>
        <p:blipFill>
          <a:blip r:embed="rId3" cstate="print"/>
          <a:stretch>
            <a:fillRect/>
          </a:stretch>
        </p:blipFill>
        <p:spPr>
          <a:xfrm>
            <a:off x="4724400" y="304800"/>
            <a:ext cx="4191000" cy="5372100"/>
          </a:xfrm>
          <a:prstGeom prst="rect">
            <a:avLst/>
          </a:prstGeom>
        </p:spPr>
      </p:pic>
      <p:sp>
        <p:nvSpPr>
          <p:cNvPr id="8" name="Rectangle 7"/>
          <p:cNvSpPr/>
          <p:nvPr/>
        </p:nvSpPr>
        <p:spPr>
          <a:xfrm>
            <a:off x="4724400" y="5410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24400" y="3657600"/>
            <a:ext cx="4191000" cy="4572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不贪不义之财</a:t>
            </a:r>
            <a:endPar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 name="Picture 10" descr="80018120.jpg"/>
          <p:cNvPicPr>
            <a:picLocks noChangeAspect="1"/>
          </p:cNvPicPr>
          <p:nvPr/>
        </p:nvPicPr>
        <p:blipFill>
          <a:blip r:embed="rId3" cstate="print"/>
          <a:stretch>
            <a:fillRect/>
          </a:stretch>
        </p:blipFill>
        <p:spPr>
          <a:xfrm>
            <a:off x="4724400" y="304800"/>
            <a:ext cx="4191000" cy="5372100"/>
          </a:xfrm>
          <a:prstGeom prst="rect">
            <a:avLst/>
          </a:prstGeom>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SELF CONTROLLED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indulge in lust or pornography”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228600"/>
            <a:ext cx="4267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自持</a:t>
            </a:r>
            <a:endPar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多</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1:8</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“我不沉迷于情欲或色情”</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8600" y="2286000"/>
            <a:ext cx="4267200" cy="3429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zh-CN" altLang="en-US" sz="2400" b="1" dirty="0" smtClean="0">
                <a:solidFill>
                  <a:schemeClr val="accent4">
                    <a:lumMod val="50000"/>
                  </a:schemeClr>
                </a:solidFill>
              </a:rPr>
              <a:t>过规矩的生活</a:t>
            </a:r>
            <a:r>
              <a:rPr lang="en-US" altLang="zh-CN" sz="2400" b="1" dirty="0" smtClean="0">
                <a:solidFill>
                  <a:schemeClr val="accent4">
                    <a:lumMod val="50000"/>
                  </a:schemeClr>
                </a:solidFill>
              </a:rPr>
              <a:t>; </a:t>
            </a:r>
            <a:r>
              <a:rPr lang="zh-CN" altLang="en-US" sz="2400" b="1" dirty="0" smtClean="0">
                <a:solidFill>
                  <a:schemeClr val="accent4">
                    <a:lumMod val="50000"/>
                  </a:schemeClr>
                </a:solidFill>
              </a:rPr>
              <a:t>能胜过试探；能控制自我</a:t>
            </a:r>
            <a:r>
              <a:rPr lang="en-US" altLang="zh-CN" sz="2400" b="1" dirty="0" smtClean="0">
                <a:solidFill>
                  <a:schemeClr val="accent4">
                    <a:lumMod val="50000"/>
                  </a:schemeClr>
                </a:solidFill>
              </a:rPr>
              <a:t>.</a:t>
            </a:r>
            <a:endParaRPr lang="en-US" sz="2400" b="1" dirty="0" smtClean="0">
              <a:solidFill>
                <a:schemeClr val="accent4">
                  <a:lumMod val="50000"/>
                </a:schemeClr>
              </a:solidFill>
            </a:endParaRPr>
          </a:p>
          <a:p>
            <a:pPr marL="173038" lvl="1" indent="-173038">
              <a:buFont typeface="Arial" charset="0"/>
              <a:buChar char="•"/>
            </a:pPr>
            <a:r>
              <a:rPr lang="en-US" sz="1600" b="1" i="1" dirty="0" smtClean="0">
                <a:solidFill>
                  <a:schemeClr val="accent4">
                    <a:lumMod val="50000"/>
                  </a:schemeClr>
                </a:solidFill>
              </a:rPr>
              <a:t> </a:t>
            </a:r>
            <a:r>
              <a:rPr lang="en-US" sz="1600" b="1" i="1" dirty="0" err="1" smtClean="0">
                <a:solidFill>
                  <a:schemeClr val="accent4">
                    <a:lumMod val="50000"/>
                  </a:schemeClr>
                </a:solidFill>
              </a:rPr>
              <a:t>egkratēs</a:t>
            </a:r>
            <a:r>
              <a:rPr lang="en-US" sz="1600" b="1" i="1" dirty="0" smtClean="0">
                <a:solidFill>
                  <a:schemeClr val="accent4">
                    <a:lumMod val="50000"/>
                  </a:schemeClr>
                </a:solidFill>
              </a:rPr>
              <a:t>: </a:t>
            </a:r>
            <a:r>
              <a:rPr lang="en-US" sz="1600" b="1" dirty="0" smtClean="0">
                <a:solidFill>
                  <a:schemeClr val="accent4">
                    <a:lumMod val="50000"/>
                  </a:schemeClr>
                </a:solidFill>
              </a:rPr>
              <a:t>Disciplined life; having power over temptations;  mastering himself</a:t>
            </a:r>
          </a:p>
          <a:p>
            <a:pPr marL="173038" lvl="1" indent="-173038">
              <a:buFont typeface="Arial" charset="0"/>
              <a:buChar char="•"/>
            </a:pPr>
            <a:endParaRPr lang="en-US" sz="1600" b="1" dirty="0" smtClean="0">
              <a:solidFill>
                <a:schemeClr val="accent4">
                  <a:lumMod val="50000"/>
                </a:schemeClr>
              </a:solidFill>
            </a:endParaRPr>
          </a:p>
          <a:p>
            <a:pPr marL="173038" indent="-173038">
              <a:buFont typeface="Arial" charset="0"/>
              <a:buChar char="•"/>
            </a:pPr>
            <a:r>
              <a:rPr lang="zh-CN" altLang="en-US" sz="3200" b="1" dirty="0" smtClean="0">
                <a:solidFill>
                  <a:schemeClr val="accent4">
                    <a:lumMod val="50000"/>
                  </a:schemeClr>
                </a:solidFill>
              </a:rPr>
              <a:t>哪方面的试探你最不能胜过？</a:t>
            </a:r>
            <a:endParaRPr lang="en-US" sz="3200" b="1" dirty="0" smtClean="0">
              <a:solidFill>
                <a:schemeClr val="accent4">
                  <a:lumMod val="50000"/>
                </a:schemeClr>
              </a:solidFill>
            </a:endParaRPr>
          </a:p>
          <a:p>
            <a:pPr marL="173038" lvl="1" indent="-173038">
              <a:buFont typeface="Arial" charset="0"/>
              <a:buChar char="•"/>
            </a:pPr>
            <a:r>
              <a:rPr lang="en-US" sz="1600" b="1" dirty="0" smtClean="0">
                <a:solidFill>
                  <a:schemeClr val="accent4">
                    <a:lumMod val="50000"/>
                  </a:schemeClr>
                </a:solidFill>
              </a:rPr>
              <a:t> What temptations do you give into most regularly?</a:t>
            </a:r>
          </a:p>
        </p:txBody>
      </p:sp>
      <p:sp>
        <p:nvSpPr>
          <p:cNvPr id="6" name="Rectangle 5"/>
          <p:cNvSpPr/>
          <p:nvPr/>
        </p:nvSpPr>
        <p:spPr>
          <a:xfrm>
            <a:off x="4724400" y="5410200"/>
            <a:ext cx="8382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24400" y="3657600"/>
            <a:ext cx="4191000" cy="5334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自持</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838200"/>
            <a:ext cx="9144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拥有扎实的圣经</a:t>
            </a:r>
            <a:r>
              <a:rPr lang="zh-CN" altLang="en-US" sz="4800" b="1" u="sng" dirty="0" smtClean="0">
                <a:ln>
                  <a:solidFill>
                    <a:sysClr val="windowText" lastClr="000000"/>
                  </a:solidFill>
                </a:ln>
                <a:solidFill>
                  <a:srgbClr val="FF0000"/>
                </a:solidFill>
              </a:rPr>
              <a:t>工作知识</a:t>
            </a:r>
            <a:r>
              <a:rPr lang="en-US" altLang="zh-CN" sz="4800" u="sng"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lvl="1">
              <a:buFont typeface="Arial" charset="0"/>
              <a:buChar char="•"/>
            </a:pPr>
            <a:r>
              <a:rPr lang="en-US" sz="3200" dirty="0" smtClean="0">
                <a:solidFill>
                  <a:srgbClr val="002060"/>
                </a:solidFill>
              </a:rPr>
              <a:t>A strong </a:t>
            </a:r>
            <a:r>
              <a:rPr lang="en-US" sz="3200" u="sng" dirty="0" smtClean="0">
                <a:solidFill>
                  <a:srgbClr val="002060"/>
                </a:solidFill>
              </a:rPr>
              <a:t>working knowledge </a:t>
            </a:r>
            <a:r>
              <a:rPr lang="en-US" sz="3200" dirty="0" smtClean="0">
                <a:solidFill>
                  <a:srgbClr val="002060"/>
                </a:solidFill>
              </a:rPr>
              <a:t>of the Bible</a:t>
            </a:r>
          </a:p>
          <a:p>
            <a:pPr lvl="1">
              <a:buFont typeface="Arial" charset="0"/>
              <a:buChar char="•"/>
            </a:pPr>
            <a:endParaRPr lang="en-US" sz="3200" dirty="0" smtClean="0">
              <a:solidFill>
                <a:srgbClr val="002060"/>
              </a:solidFill>
            </a:endParaRPr>
          </a:p>
          <a:p>
            <a:pPr lvl="1"/>
            <a:endParaRPr lang="en-US" sz="1400" dirty="0">
              <a:ln>
                <a:solidFill>
                  <a:sysClr val="windowText" lastClr="000000"/>
                </a:solidFill>
              </a:ln>
              <a:solidFill>
                <a:srgbClr val="002060"/>
              </a:solidFill>
            </a:endParaRPr>
          </a:p>
          <a:p>
            <a:pPr>
              <a:buFont typeface="Arial" charset="0"/>
              <a:buChar char="•"/>
            </a:pPr>
            <a:r>
              <a:rPr lang="zh-CN" altLang="en-US" sz="4800" dirty="0" smtClean="0">
                <a:ln>
                  <a:solidFill>
                    <a:sysClr val="windowText" lastClr="000000"/>
                  </a:solidFill>
                </a:ln>
                <a:solidFill>
                  <a:srgbClr val="FF0000"/>
                </a:solidFill>
              </a:rPr>
              <a:t>拥有</a:t>
            </a:r>
            <a:r>
              <a:rPr lang="zh-CN" altLang="en-US" sz="4800" b="1" u="sng" dirty="0" smtClean="0">
                <a:ln>
                  <a:solidFill>
                    <a:sysClr val="windowText" lastClr="000000"/>
                  </a:solidFill>
                </a:ln>
                <a:solidFill>
                  <a:srgbClr val="FF0000"/>
                </a:solidFill>
              </a:rPr>
              <a:t>清楚解释</a:t>
            </a:r>
            <a:r>
              <a:rPr lang="zh-CN" altLang="en-US" sz="4800" dirty="0" smtClean="0">
                <a:ln>
                  <a:solidFill>
                    <a:sysClr val="windowText" lastClr="000000"/>
                  </a:solidFill>
                </a:ln>
                <a:solidFill>
                  <a:srgbClr val="FF0000"/>
                </a:solidFill>
              </a:rPr>
              <a:t>圣经的能力</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lvl="1">
              <a:buFont typeface="Arial" charset="0"/>
              <a:buChar char="•"/>
            </a:pPr>
            <a:r>
              <a:rPr lang="en-US" sz="3200" dirty="0" smtClean="0">
                <a:solidFill>
                  <a:srgbClr val="002060"/>
                </a:solidFill>
              </a:rPr>
              <a:t>The ability to </a:t>
            </a:r>
            <a:r>
              <a:rPr lang="en-US" sz="3200" u="sng" dirty="0" smtClean="0">
                <a:solidFill>
                  <a:srgbClr val="002060"/>
                </a:solidFill>
              </a:rPr>
              <a:t>clearly explain </a:t>
            </a:r>
            <a:r>
              <a:rPr lang="en-US" sz="3200" dirty="0" smtClean="0">
                <a:solidFill>
                  <a:srgbClr val="002060"/>
                </a:solidFill>
              </a:rPr>
              <a:t>the Bible</a:t>
            </a:r>
          </a:p>
          <a:p>
            <a:pPr lvl="1">
              <a:buFont typeface="Arial" charset="0"/>
              <a:buChar char="•"/>
            </a:pPr>
            <a:endParaRPr lang="en-US" sz="3200" dirty="0" smtClean="0">
              <a:solidFill>
                <a:srgbClr val="002060"/>
              </a:solidFill>
            </a:endParaRPr>
          </a:p>
          <a:p>
            <a:pPr lvl="1">
              <a:buFont typeface="Arial" charset="0"/>
              <a:buChar char="•"/>
            </a:pPr>
            <a:endParaRPr lang="en-US" sz="1400" dirty="0" smtClean="0">
              <a:solidFill>
                <a:srgbClr val="002060"/>
              </a:solidFill>
            </a:endParaRPr>
          </a:p>
          <a:p>
            <a:pPr>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拥有将圣经</a:t>
            </a:r>
            <a:r>
              <a:rPr lang="zh-CN" altLang="en-US" sz="4800" b="1" u="sng" dirty="0" smtClean="0">
                <a:ln>
                  <a:solidFill>
                    <a:sysClr val="windowText" lastClr="000000"/>
                  </a:solidFill>
                </a:ln>
                <a:solidFill>
                  <a:srgbClr val="FF0000"/>
                </a:solidFill>
              </a:rPr>
              <a:t>应用于生活</a:t>
            </a:r>
            <a:r>
              <a:rPr lang="zh-CN" altLang="en-US" sz="4800" dirty="0" smtClean="0">
                <a:ln>
                  <a:solidFill>
                    <a:sysClr val="windowText" lastClr="000000"/>
                  </a:solidFill>
                </a:ln>
                <a:solidFill>
                  <a:srgbClr val="FF0000"/>
                </a:solidFill>
              </a:rPr>
              <a:t>的能力</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lvl="1">
              <a:buFont typeface="Arial" charset="0"/>
              <a:buChar char="•"/>
            </a:pPr>
            <a:r>
              <a:rPr lang="en-US" sz="3200" dirty="0" smtClean="0">
                <a:solidFill>
                  <a:srgbClr val="002060"/>
                </a:solidFill>
              </a:rPr>
              <a:t>The ability to </a:t>
            </a:r>
            <a:r>
              <a:rPr lang="en-US" sz="3200" u="sng" dirty="0" smtClean="0">
                <a:solidFill>
                  <a:srgbClr val="002060"/>
                </a:solidFill>
              </a:rPr>
              <a:t>apply</a:t>
            </a:r>
            <a:r>
              <a:rPr lang="en-US" sz="3200" dirty="0" smtClean="0">
                <a:solidFill>
                  <a:srgbClr val="002060"/>
                </a:solidFill>
              </a:rPr>
              <a:t> the Bible to </a:t>
            </a:r>
            <a:r>
              <a:rPr lang="en-US" sz="3200" u="sng" dirty="0" smtClean="0">
                <a:solidFill>
                  <a:srgbClr val="002060"/>
                </a:solidFill>
              </a:rPr>
              <a:t>life</a:t>
            </a:r>
            <a:r>
              <a:rPr lang="en-US" sz="3200" dirty="0" smtClean="0">
                <a:solidFill>
                  <a:srgbClr val="002060"/>
                </a:solidFill>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4</a:t>
            </a:r>
            <a:r>
              <a:rPr kumimoji="0" lang="en-US" sz="60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受装备的</a:t>
            </a:r>
            <a:endParaRPr kumimoji="0" lang="en-US" sz="6000" b="1" i="0" u="none" strike="noStrike" kern="1200" normalizeH="0" baseline="0"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4. EQUIPPED</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066800"/>
            <a:ext cx="9144000" cy="510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075" indent="-346075">
              <a:buFont typeface="Arial" charset="0"/>
              <a:buChar char="•"/>
            </a:pPr>
            <a:r>
              <a:rPr lang="en-US" sz="4000" b="1"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你是否花</a:t>
            </a:r>
            <a:r>
              <a:rPr lang="zh-CN" altLang="en-US" sz="4000" b="1" u="sng" dirty="0" smtClean="0">
                <a:ln>
                  <a:solidFill>
                    <a:sysClr val="windowText" lastClr="000000"/>
                  </a:solidFill>
                </a:ln>
                <a:solidFill>
                  <a:srgbClr val="FF0000"/>
                </a:solidFill>
              </a:rPr>
              <a:t>时间</a:t>
            </a:r>
            <a:r>
              <a:rPr lang="zh-CN" altLang="en-US" sz="4000" b="1" dirty="0" smtClean="0">
                <a:ln>
                  <a:solidFill>
                    <a:sysClr val="windowText" lastClr="000000"/>
                  </a:solidFill>
                </a:ln>
                <a:solidFill>
                  <a:srgbClr val="FF0000"/>
                </a:solidFill>
              </a:rPr>
              <a:t>考察过他是否符合圣经要求</a:t>
            </a:r>
            <a:r>
              <a:rPr lang="en-US" altLang="zh-CN" sz="4000" b="1" dirty="0" smtClean="0">
                <a:ln>
                  <a:solidFill>
                    <a:sysClr val="windowText" lastClr="000000"/>
                  </a:solidFill>
                </a:ln>
                <a:solidFill>
                  <a:srgbClr val="FF0000"/>
                </a:solidFill>
              </a:rPr>
              <a:t>.</a:t>
            </a:r>
            <a:endParaRPr lang="en-US" sz="4000" b="1" dirty="0" smtClean="0">
              <a:ln>
                <a:solidFill>
                  <a:sysClr val="windowText" lastClr="000000"/>
                </a:solidFill>
              </a:ln>
              <a:solidFill>
                <a:srgbClr val="FF0000"/>
              </a:solidFill>
            </a:endParaRPr>
          </a:p>
          <a:p>
            <a:pPr lvl="1">
              <a:buFont typeface="Arial" charset="0"/>
              <a:buChar char="•"/>
            </a:pP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Have you had</a:t>
            </a:r>
            <a:r>
              <a:rPr kumimoji="0" lang="en-US" sz="2800" i="0" u="sng" strike="noStrike" cap="none" normalizeH="0" baseline="0" dirty="0" smtClean="0">
                <a:ln>
                  <a:noFill/>
                </a:ln>
                <a:solidFill>
                  <a:srgbClr val="002060"/>
                </a:solidFill>
                <a:effectLst/>
                <a:latin typeface="+mj-lt"/>
                <a:ea typeface="SimSun" pitchFamily="2" charset="-122"/>
                <a:cs typeface="Arial" pitchFamily="34" charset="0"/>
              </a:rPr>
              <a:t> time</a:t>
            </a: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 to see if he is qualified Biblically?</a:t>
            </a:r>
          </a:p>
          <a:p>
            <a:pPr lvl="1">
              <a:buFont typeface="Arial" charset="0"/>
              <a:buChar char="•"/>
            </a:pPr>
            <a:endParaRPr lang="en-US" sz="2800" dirty="0">
              <a:ln>
                <a:solidFill>
                  <a:sysClr val="windowText" lastClr="000000"/>
                </a:solidFill>
              </a:ln>
              <a:solidFill>
                <a:srgbClr val="002060"/>
              </a:solidFill>
              <a:latin typeface="+mj-lt"/>
            </a:endParaRPr>
          </a:p>
          <a:p>
            <a:pPr>
              <a:buFont typeface="Arial" charset="0"/>
              <a:buChar char="•"/>
            </a:pPr>
            <a:r>
              <a:rPr lang="en-US" sz="4000" b="1"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他是否</a:t>
            </a:r>
            <a:r>
              <a:rPr lang="zh-CN" altLang="en-US" sz="4000" b="1" u="sng" dirty="0" smtClean="0">
                <a:ln>
                  <a:solidFill>
                    <a:sysClr val="windowText" lastClr="000000"/>
                  </a:solidFill>
                </a:ln>
                <a:solidFill>
                  <a:srgbClr val="FF0000"/>
                </a:solidFill>
              </a:rPr>
              <a:t>忠于</a:t>
            </a:r>
            <a:r>
              <a:rPr lang="zh-CN" altLang="en-US" sz="4000" b="1" dirty="0" smtClean="0">
                <a:ln>
                  <a:solidFill>
                    <a:sysClr val="windowText" lastClr="000000"/>
                  </a:solidFill>
                </a:ln>
                <a:solidFill>
                  <a:srgbClr val="FF0000"/>
                </a:solidFill>
              </a:rPr>
              <a:t>目前的教会和牧师？</a:t>
            </a:r>
            <a:endParaRPr lang="en-US" sz="4000" b="1" dirty="0" smtClean="0">
              <a:ln>
                <a:solidFill>
                  <a:sysClr val="windowText" lastClr="000000"/>
                </a:solidFill>
              </a:ln>
              <a:solidFill>
                <a:srgbClr val="FF0000"/>
              </a:solidFill>
            </a:endParaRPr>
          </a:p>
          <a:p>
            <a:pPr lvl="1">
              <a:buFont typeface="Arial" charset="0"/>
              <a:buChar char="•"/>
            </a:pP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Has he been</a:t>
            </a:r>
            <a:r>
              <a:rPr kumimoji="0" lang="en-US" sz="2800" i="0" u="sng" strike="noStrike" cap="none" normalizeH="0" baseline="0" dirty="0" smtClean="0">
                <a:ln>
                  <a:noFill/>
                </a:ln>
                <a:solidFill>
                  <a:srgbClr val="002060"/>
                </a:solidFill>
                <a:effectLst/>
                <a:latin typeface="+mj-lt"/>
                <a:ea typeface="SimSun" pitchFamily="2" charset="-122"/>
                <a:cs typeface="Arial" pitchFamily="34" charset="0"/>
              </a:rPr>
              <a:t> faithful</a:t>
            </a: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 to his current church and pastor?</a:t>
            </a:r>
          </a:p>
          <a:p>
            <a:pPr lvl="1">
              <a:buFont typeface="Arial" charset="0"/>
              <a:buChar char="•"/>
            </a:pPr>
            <a:endParaRPr lang="en-US" sz="2800" dirty="0" smtClean="0">
              <a:solidFill>
                <a:srgbClr val="002060"/>
              </a:solidFill>
              <a:latin typeface="+mj-lt"/>
            </a:endParaRPr>
          </a:p>
          <a:p>
            <a:pPr marL="173038" indent="-173038">
              <a:buFont typeface="Arial" charset="0"/>
              <a:buChar char="•"/>
            </a:pPr>
            <a:r>
              <a:rPr lang="zh-CN" altLang="en-US" sz="4000" b="1" dirty="0" smtClean="0">
                <a:ln>
                  <a:solidFill>
                    <a:sysClr val="windowText" lastClr="000000"/>
                  </a:solidFill>
                </a:ln>
                <a:solidFill>
                  <a:srgbClr val="FF0000"/>
                </a:solidFill>
              </a:rPr>
              <a:t>若有需要</a:t>
            </a:r>
            <a:r>
              <a:rPr lang="en-US" altLang="zh-CN" sz="4000" b="1" dirty="0" smtClean="0">
                <a:ln>
                  <a:solidFill>
                    <a:sysClr val="windowText" lastClr="000000"/>
                  </a:solidFill>
                </a:ln>
                <a:solidFill>
                  <a:srgbClr val="FF0000"/>
                </a:solidFill>
              </a:rPr>
              <a:t>, </a:t>
            </a:r>
            <a:r>
              <a:rPr lang="zh-CN" altLang="en-US" sz="4000" b="1" dirty="0" smtClean="0">
                <a:ln>
                  <a:solidFill>
                    <a:sysClr val="windowText" lastClr="000000"/>
                  </a:solidFill>
                </a:ln>
                <a:solidFill>
                  <a:srgbClr val="FF0000"/>
                </a:solidFill>
              </a:rPr>
              <a:t>他是否愿意在其它领域</a:t>
            </a:r>
            <a:r>
              <a:rPr lang="zh-CN" altLang="en-US" sz="4000" b="1" u="sng" dirty="0" smtClean="0">
                <a:ln>
                  <a:solidFill>
                    <a:sysClr val="windowText" lastClr="000000"/>
                  </a:solidFill>
                </a:ln>
                <a:solidFill>
                  <a:srgbClr val="FF0000"/>
                </a:solidFill>
              </a:rPr>
              <a:t>服事</a:t>
            </a:r>
            <a:r>
              <a:rPr lang="zh-CN" altLang="en-US" sz="4000" b="1" dirty="0" smtClean="0">
                <a:ln>
                  <a:solidFill>
                    <a:sysClr val="windowText" lastClr="000000"/>
                  </a:solidFill>
                </a:ln>
                <a:solidFill>
                  <a:srgbClr val="FF0000"/>
                </a:solidFill>
              </a:rPr>
              <a:t>？</a:t>
            </a:r>
            <a:endParaRPr lang="en-US" sz="4000" b="1" dirty="0" smtClean="0">
              <a:ln>
                <a:solidFill>
                  <a:sysClr val="windowText" lastClr="000000"/>
                </a:solidFill>
              </a:ln>
              <a:solidFill>
                <a:srgbClr val="FF0000"/>
              </a:solidFill>
            </a:endParaRPr>
          </a:p>
          <a:p>
            <a:pPr lvl="1">
              <a:buFont typeface="Arial" charset="0"/>
              <a:buChar char="•"/>
            </a:pP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Is he willing to </a:t>
            </a:r>
            <a:r>
              <a:rPr kumimoji="0" lang="en-US" sz="2800" i="0" u="sng" strike="noStrike" cap="none" normalizeH="0" baseline="0" dirty="0" smtClean="0">
                <a:ln>
                  <a:noFill/>
                </a:ln>
                <a:solidFill>
                  <a:srgbClr val="002060"/>
                </a:solidFill>
                <a:effectLst/>
                <a:latin typeface="+mj-lt"/>
                <a:ea typeface="SimSun" pitchFamily="2" charset="-122"/>
                <a:cs typeface="Arial" pitchFamily="34" charset="0"/>
              </a:rPr>
              <a:t>serve</a:t>
            </a:r>
            <a:r>
              <a:rPr kumimoji="0" lang="en-US" sz="2800" i="0" u="none" strike="noStrike" cap="none" normalizeH="0" baseline="0" dirty="0" smtClean="0">
                <a:ln>
                  <a:noFill/>
                </a:ln>
                <a:solidFill>
                  <a:srgbClr val="002060"/>
                </a:solidFill>
                <a:effectLst/>
                <a:latin typeface="+mj-lt"/>
                <a:ea typeface="SimSun" pitchFamily="2" charset="-122"/>
                <a:cs typeface="Arial" pitchFamily="34" charset="0"/>
              </a:rPr>
              <a:t> in other areas if needed? </a:t>
            </a:r>
            <a:endParaRPr lang="en-US" sz="2800" dirty="0" smtClean="0">
              <a:ln>
                <a:solidFill>
                  <a:sysClr val="windowText" lastClr="000000"/>
                </a:solidFill>
              </a:ln>
              <a:solidFill>
                <a:srgbClr val="FF0000"/>
              </a:solidFill>
              <a:latin typeface="+mj-lt"/>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5</a:t>
            </a:r>
            <a:r>
              <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历经</a:t>
            </a:r>
            <a:r>
              <a:rPr lang="zh-CN" alt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时间考验的</a:t>
            </a:r>
            <a:endPar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5. TIME TESTED</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838200"/>
            <a:ext cx="91440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charset="0"/>
              <a:buChar char="•"/>
            </a:pPr>
            <a:r>
              <a:rPr lang="zh-CN" altLang="en-US" sz="5400" dirty="0" smtClean="0">
                <a:ln>
                  <a:solidFill>
                    <a:sysClr val="windowText" lastClr="000000"/>
                  </a:solidFill>
                </a:ln>
                <a:solidFill>
                  <a:srgbClr val="FF0000"/>
                </a:solidFill>
              </a:rPr>
              <a:t>若蒙召传道</a:t>
            </a:r>
            <a:r>
              <a:rPr lang="en-US" altLang="zh-CN"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我是否愿意为此不惜代价？</a:t>
            </a:r>
            <a:r>
              <a:rPr lang="en-US" sz="5400" dirty="0" smtClean="0">
                <a:ln>
                  <a:solidFill>
                    <a:sysClr val="windowText" lastClr="000000"/>
                  </a:solidFill>
                </a:ln>
                <a:solidFill>
                  <a:srgbClr val="FF0000"/>
                </a:solidFill>
              </a:rPr>
              <a:t> </a:t>
            </a:r>
          </a:p>
          <a:p>
            <a:pPr marL="914400" lvl="3" indent="-288925">
              <a:buFont typeface="Arial" pitchFamily="34" charset="0"/>
              <a:buChar char="•"/>
              <a:tabLst>
                <a:tab pos="625475" algn="l"/>
              </a:tabLst>
            </a:pPr>
            <a:r>
              <a:rPr lang="en-US" sz="3200" dirty="0" smtClean="0">
                <a:solidFill>
                  <a:srgbClr val="002060"/>
                </a:solidFill>
                <a:latin typeface="+mj-lt"/>
              </a:rPr>
              <a:t>Am I willing </a:t>
            </a:r>
            <a:r>
              <a:rPr lang="en-US" sz="3200" dirty="0">
                <a:solidFill>
                  <a:srgbClr val="002060"/>
                </a:solidFill>
                <a:latin typeface="+mj-lt"/>
              </a:rPr>
              <a:t>to pay the ultimate price if called upon by the Lord</a:t>
            </a:r>
            <a:r>
              <a:rPr lang="en-US" sz="3200" dirty="0" smtClean="0">
                <a:solidFill>
                  <a:srgbClr val="002060"/>
                </a:solidFill>
                <a:latin typeface="+mj-lt"/>
              </a:rPr>
              <a:t>?</a:t>
            </a:r>
            <a:endParaRPr lang="en-US" sz="3200" dirty="0">
              <a:ln>
                <a:solidFill>
                  <a:sysClr val="windowText" lastClr="000000"/>
                </a:solidFill>
              </a:ln>
              <a:solidFill>
                <a:srgbClr val="002060"/>
              </a:solidFill>
            </a:endParaRPr>
          </a:p>
          <a:p>
            <a:pPr marL="520700" indent="-520700">
              <a:buFont typeface="Arial" charset="0"/>
              <a:buChar char="•"/>
            </a:pPr>
            <a:r>
              <a:rPr lang="en-US"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不管个人喜好</a:t>
            </a:r>
            <a:r>
              <a:rPr lang="en-US" altLang="zh-CN"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我是否愿意讨论圣经上的任何话题。</a:t>
            </a:r>
            <a:endParaRPr lang="en-US" sz="5400" dirty="0" smtClean="0">
              <a:ln>
                <a:solidFill>
                  <a:sysClr val="windowText" lastClr="000000"/>
                </a:solidFill>
              </a:ln>
              <a:solidFill>
                <a:srgbClr val="FF0000"/>
              </a:solidFill>
            </a:endParaRPr>
          </a:p>
          <a:p>
            <a:pPr lvl="1">
              <a:buFont typeface="Arial" charset="0"/>
              <a:buChar char="•"/>
            </a:pPr>
            <a:r>
              <a:rPr lang="en-US" sz="3200" dirty="0" smtClean="0">
                <a:solidFill>
                  <a:srgbClr val="002060"/>
                </a:solidFill>
              </a:rPr>
              <a:t>Am I willing to discuss every subject the Bible discusses even if it makes me uncomfortable?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6</a:t>
            </a:r>
            <a:r>
              <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刚强壮胆</a:t>
            </a:r>
            <a:endPar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6. COURAGEOUS</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渴望得到的反应</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(DESIRED RESPONSE)</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应用</a:t>
                      </a:r>
                      <a:r>
                        <a:rPr lang="en-US" altLang="zh-CN" sz="8000" b="0" dirty="0" smtClean="0">
                          <a:ln>
                            <a:solidFill>
                              <a:schemeClr val="tx1"/>
                            </a:solidFill>
                          </a:ln>
                          <a:solidFill>
                            <a:schemeClr val="tx1"/>
                          </a:solidFill>
                          <a:latin typeface="Calibri"/>
                          <a:ea typeface="SimSun"/>
                          <a:cs typeface="Times New Roman"/>
                        </a:rPr>
                        <a:t>/</a:t>
                      </a:r>
                      <a:r>
                        <a:rPr lang="zh-CN" altLang="en-US" sz="4800" b="1" dirty="0" smtClean="0">
                          <a:ln>
                            <a:solidFill>
                              <a:schemeClr val="tx1"/>
                            </a:solidFill>
                          </a:ln>
                          <a:solidFill>
                            <a:srgbClr val="C00000"/>
                          </a:solidFill>
                          <a:latin typeface="+mn-lt"/>
                          <a:ea typeface="SimSun"/>
                          <a:cs typeface="Times New Roman"/>
                        </a:rPr>
                        <a:t>理解</a:t>
                      </a:r>
                      <a:endParaRPr lang="en-US" sz="48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(APPLY)</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CN" altLang="en-US" sz="8000" b="1" dirty="0" smtClean="0">
                          <a:ln>
                            <a:solidFill>
                              <a:schemeClr val="tx1"/>
                            </a:solidFill>
                          </a:ln>
                          <a:solidFill>
                            <a:srgbClr val="C00000"/>
                          </a:solidFill>
                          <a:latin typeface="Calibri"/>
                          <a:ea typeface="SimSun"/>
                          <a:cs typeface="Times New Roman"/>
                        </a:rPr>
                        <a:t>理解</a:t>
                      </a:r>
                      <a:r>
                        <a:rPr lang="en-US" altLang="zh-CN" sz="8000" b="0" dirty="0" smtClean="0">
                          <a:ln>
                            <a:solidFill>
                              <a:schemeClr val="tx1"/>
                            </a:solidFill>
                          </a:ln>
                          <a:solidFill>
                            <a:schemeClr val="tx1"/>
                          </a:solidFill>
                          <a:latin typeface="Calibri"/>
                          <a:ea typeface="SimSun"/>
                          <a:cs typeface="Times New Roman"/>
                        </a:rPr>
                        <a:t>/</a:t>
                      </a:r>
                      <a:r>
                        <a:rPr lang="zh-CN" altLang="en-US" sz="4800" b="1" dirty="0" smtClean="0">
                          <a:ln>
                            <a:solidFill>
                              <a:schemeClr val="tx1"/>
                            </a:solidFill>
                          </a:ln>
                          <a:solidFill>
                            <a:srgbClr val="7030A0"/>
                          </a:solidFill>
                          <a:latin typeface="+mn-lt"/>
                          <a:ea typeface="SimSun"/>
                          <a:cs typeface="Times New Roman"/>
                        </a:rPr>
                        <a:t>应用</a:t>
                      </a:r>
                      <a:endParaRPr lang="en-US" sz="48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(UNDERSTAND)</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990600"/>
            <a:ext cx="9144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Char char="•"/>
            </a:pPr>
            <a:r>
              <a:rPr lang="zh-CN" altLang="en-US" sz="6000" dirty="0" smtClean="0">
                <a:ln>
                  <a:solidFill>
                    <a:sysClr val="windowText" lastClr="000000"/>
                  </a:solidFill>
                </a:ln>
                <a:solidFill>
                  <a:srgbClr val="FF0000"/>
                </a:solidFill>
              </a:rPr>
              <a:t>受圣灵</a:t>
            </a:r>
            <a:r>
              <a:rPr lang="zh-CN" altLang="en-US" sz="6000" b="1" u="sng" dirty="0" smtClean="0">
                <a:ln>
                  <a:solidFill>
                    <a:sysClr val="windowText" lastClr="000000"/>
                  </a:solidFill>
                </a:ln>
                <a:solidFill>
                  <a:srgbClr val="FF0000"/>
                </a:solidFill>
              </a:rPr>
              <a:t>控制</a:t>
            </a:r>
            <a:r>
              <a:rPr lang="zh-CN" altLang="en-US" sz="6000" dirty="0" smtClean="0">
                <a:ln>
                  <a:solidFill>
                    <a:sysClr val="windowText" lastClr="000000"/>
                  </a:solidFill>
                </a:ln>
                <a:solidFill>
                  <a:srgbClr val="FF0000"/>
                </a:solidFill>
              </a:rPr>
              <a:t>和</a:t>
            </a:r>
            <a:r>
              <a:rPr lang="zh-CN" altLang="en-US" sz="6000" b="1" u="sng" dirty="0" smtClean="0">
                <a:ln>
                  <a:solidFill>
                    <a:sysClr val="windowText" lastClr="000000"/>
                  </a:solidFill>
                </a:ln>
                <a:solidFill>
                  <a:srgbClr val="FF0000"/>
                </a:solidFill>
              </a:rPr>
              <a:t>灌能</a:t>
            </a:r>
            <a:r>
              <a:rPr lang="zh-CN" altLang="en-US" sz="6000" dirty="0" smtClean="0">
                <a:ln>
                  <a:solidFill>
                    <a:sysClr val="windowText" lastClr="000000"/>
                  </a:solidFill>
                </a:ln>
                <a:solidFill>
                  <a:srgbClr val="FF0000"/>
                </a:solidFill>
              </a:rPr>
              <a:t>。</a:t>
            </a:r>
            <a:endParaRPr lang="en-US" sz="6000" dirty="0" smtClean="0">
              <a:ln>
                <a:solidFill>
                  <a:sysClr val="windowText" lastClr="000000"/>
                </a:solidFill>
              </a:ln>
              <a:solidFill>
                <a:srgbClr val="FF0000"/>
              </a:solidFill>
            </a:endParaRPr>
          </a:p>
          <a:p>
            <a:pPr lvl="1">
              <a:buFont typeface="Arial" charset="0"/>
              <a:buChar char="•"/>
            </a:pPr>
            <a:r>
              <a:rPr lang="en-US" sz="3000" u="sng" dirty="0" smtClean="0">
                <a:solidFill>
                  <a:srgbClr val="002060"/>
                </a:solidFill>
              </a:rPr>
              <a:t>CONTROLLED</a:t>
            </a:r>
            <a:r>
              <a:rPr lang="en-US" sz="3000" dirty="0" smtClean="0">
                <a:solidFill>
                  <a:srgbClr val="002060"/>
                </a:solidFill>
              </a:rPr>
              <a:t> and </a:t>
            </a:r>
            <a:r>
              <a:rPr lang="en-US" sz="3000" u="sng" dirty="0" smtClean="0">
                <a:solidFill>
                  <a:srgbClr val="002060"/>
                </a:solidFill>
              </a:rPr>
              <a:t>EMPOWERED</a:t>
            </a:r>
            <a:r>
              <a:rPr lang="en-US" sz="3000" dirty="0" smtClean="0">
                <a:solidFill>
                  <a:srgbClr val="002060"/>
                </a:solidFill>
              </a:rPr>
              <a:t> by the HOLY SPIRIT</a:t>
            </a:r>
          </a:p>
          <a:p>
            <a:pPr lvl="1"/>
            <a:r>
              <a:rPr lang="en-US" sz="3000" dirty="0" smtClean="0">
                <a:solidFill>
                  <a:srgbClr val="002060"/>
                </a:solidFill>
              </a:rPr>
              <a:t> </a:t>
            </a:r>
            <a:endParaRPr lang="en-US" sz="3000" dirty="0">
              <a:ln>
                <a:solidFill>
                  <a:sysClr val="windowText" lastClr="000000"/>
                </a:solidFill>
              </a:ln>
              <a:solidFill>
                <a:srgbClr val="002060"/>
              </a:solidFill>
            </a:endParaRPr>
          </a:p>
          <a:p>
            <a:pPr marL="1828800" indent="-106363">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约</a:t>
            </a:r>
            <a:r>
              <a:rPr lang="en-US" altLang="zh-CN" sz="4800" dirty="0" smtClean="0">
                <a:ln>
                  <a:solidFill>
                    <a:sysClr val="windowText" lastClr="000000"/>
                  </a:solidFill>
                </a:ln>
                <a:solidFill>
                  <a:srgbClr val="FF0000"/>
                </a:solidFill>
              </a:rPr>
              <a:t>14:26</a:t>
            </a:r>
            <a:endParaRPr lang="en-US" sz="4800" dirty="0" smtClean="0">
              <a:ln>
                <a:solidFill>
                  <a:sysClr val="windowText" lastClr="000000"/>
                </a:solidFill>
              </a:ln>
              <a:solidFill>
                <a:srgbClr val="FF0000"/>
              </a:solidFill>
            </a:endParaRPr>
          </a:p>
          <a:p>
            <a:pPr marL="2408238" lvl="1" indent="-61913">
              <a:buFont typeface="Arial" charset="0"/>
              <a:buChar char="•"/>
            </a:pPr>
            <a:r>
              <a:rPr lang="en-US" sz="3200" dirty="0" smtClean="0">
                <a:solidFill>
                  <a:srgbClr val="002060"/>
                </a:solidFill>
              </a:rPr>
              <a:t>John 14:26</a:t>
            </a:r>
          </a:p>
          <a:p>
            <a:pPr marL="1828800" indent="-106363">
              <a:buFont typeface="Arial" charset="0"/>
              <a:buChar char="•"/>
            </a:pPr>
            <a:r>
              <a:rPr lang="zh-CN" altLang="en-US" sz="4800" dirty="0" smtClean="0">
                <a:ln>
                  <a:solidFill>
                    <a:sysClr val="windowText" lastClr="000000"/>
                  </a:solidFill>
                </a:ln>
                <a:solidFill>
                  <a:srgbClr val="FF0000"/>
                </a:solidFill>
              </a:rPr>
              <a:t>约</a:t>
            </a:r>
            <a:r>
              <a:rPr lang="en-US" altLang="zh-CN" sz="4800" dirty="0" smtClean="0">
                <a:ln>
                  <a:solidFill>
                    <a:sysClr val="windowText" lastClr="000000"/>
                  </a:solidFill>
                </a:ln>
                <a:solidFill>
                  <a:srgbClr val="FF0000"/>
                </a:solidFill>
              </a:rPr>
              <a:t>16:13-14</a:t>
            </a:r>
            <a:endParaRPr lang="en-US" sz="4800" dirty="0" smtClean="0">
              <a:ln>
                <a:solidFill>
                  <a:sysClr val="windowText" lastClr="000000"/>
                </a:solidFill>
              </a:ln>
              <a:solidFill>
                <a:srgbClr val="FF0000"/>
              </a:solidFill>
            </a:endParaRPr>
          </a:p>
          <a:p>
            <a:pPr marL="2408238" lvl="1" indent="-61913">
              <a:buFont typeface="Arial" charset="0"/>
              <a:buChar char="•"/>
            </a:pPr>
            <a:r>
              <a:rPr lang="en-US" sz="3200" dirty="0" smtClean="0">
                <a:solidFill>
                  <a:srgbClr val="002060"/>
                </a:solidFill>
              </a:rPr>
              <a:t>John 16:13-14  </a:t>
            </a:r>
          </a:p>
          <a:p>
            <a:pPr marL="2408238" lvl="1" indent="-61913">
              <a:buFont typeface="Arial" charset="0"/>
              <a:buChar char="•"/>
            </a:pP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7</a:t>
            </a:r>
            <a:r>
              <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圣灵充满</a:t>
            </a:r>
            <a:endPar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7. SPIRIT FILLED</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pic>
        <p:nvPicPr>
          <p:cNvPr id="77826" name="Picture 2" descr="http://cdn.boats.net/product/bn-images/motors/zoom/Y-T9.9GELH.jpg"/>
          <p:cNvPicPr>
            <a:picLocks noChangeAspect="1" noChangeArrowheads="1"/>
          </p:cNvPicPr>
          <p:nvPr/>
        </p:nvPicPr>
        <p:blipFill>
          <a:blip r:embed="rId2" cstate="print"/>
          <a:srcRect/>
          <a:stretch>
            <a:fillRect/>
          </a:stretch>
        </p:blipFill>
        <p:spPr bwMode="auto">
          <a:xfrm>
            <a:off x="5334000" y="2667000"/>
            <a:ext cx="3419475" cy="341947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990600"/>
            <a:ext cx="91440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20700" indent="-520700">
              <a:buFont typeface="Arial" charset="0"/>
              <a:buChar char="•"/>
            </a:pPr>
            <a:r>
              <a:rPr lang="en-US"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讲道没有激情就如同烹饪不调味</a:t>
            </a:r>
            <a:r>
              <a:rPr lang="en-US" altLang="zh-CN" sz="5400" dirty="0" smtClean="0">
                <a:ln>
                  <a:solidFill>
                    <a:sysClr val="windowText" lastClr="000000"/>
                  </a:solidFill>
                </a:ln>
                <a:solidFill>
                  <a:srgbClr val="FF0000"/>
                </a:solidFill>
              </a:rPr>
              <a:t>. </a:t>
            </a:r>
            <a:r>
              <a:rPr lang="en-US" sz="5400" dirty="0" smtClean="0">
                <a:ln>
                  <a:solidFill>
                    <a:sysClr val="windowText" lastClr="000000"/>
                  </a:solidFill>
                </a:ln>
                <a:solidFill>
                  <a:srgbClr val="FF0000"/>
                </a:solidFill>
              </a:rPr>
              <a:t>”</a:t>
            </a:r>
          </a:p>
          <a:p>
            <a:pPr lvl="1">
              <a:buFont typeface="Arial" charset="0"/>
              <a:buChar char="•"/>
            </a:pPr>
            <a:r>
              <a:rPr lang="en-US" sz="2800" dirty="0" smtClean="0">
                <a:ln>
                  <a:solidFill>
                    <a:sysClr val="windowText" lastClr="000000"/>
                  </a:solidFill>
                </a:ln>
                <a:solidFill>
                  <a:srgbClr val="002060"/>
                </a:solidFill>
                <a:latin typeface="+mj-lt"/>
                <a:ea typeface="Times New Roman" pitchFamily="18" charset="0"/>
                <a:cs typeface="Arial" pitchFamily="34" charset="0"/>
              </a:rPr>
              <a:t>“</a:t>
            </a:r>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To preach without passion is to cook without flavor</a:t>
            </a:r>
            <a:r>
              <a:rPr lang="en-US" sz="2800" dirty="0" smtClean="0">
                <a:ln>
                  <a:solidFill>
                    <a:sysClr val="windowText" lastClr="000000"/>
                  </a:solidFill>
                </a:ln>
                <a:solidFill>
                  <a:srgbClr val="002060"/>
                </a:solidFill>
                <a:latin typeface="+mj-lt"/>
                <a:ea typeface="Times New Roman" pitchFamily="18" charset="0"/>
                <a:cs typeface="Arial" pitchFamily="34" charset="0"/>
              </a:rPr>
              <a:t>”</a:t>
            </a:r>
          </a:p>
          <a:p>
            <a:pPr lvl="1"/>
            <a:endParaRPr lang="en-US" sz="3200" dirty="0">
              <a:ln>
                <a:solidFill>
                  <a:sysClr val="windowText" lastClr="000000"/>
                </a:solidFill>
              </a:ln>
              <a:solidFill>
                <a:srgbClr val="002060"/>
              </a:solidFill>
            </a:endParaRPr>
          </a:p>
          <a:p>
            <a:pPr marL="393700" indent="-393700">
              <a:buFont typeface="Arial" charset="0"/>
              <a:buChar char="•"/>
            </a:pPr>
            <a:r>
              <a:rPr lang="en-US"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若你自己对所讲的内容都感到兴趣索然</a:t>
            </a:r>
            <a:r>
              <a:rPr lang="en-US" altLang="zh-CN" sz="5400" dirty="0" smtClean="0">
                <a:ln>
                  <a:solidFill>
                    <a:sysClr val="windowText" lastClr="000000"/>
                  </a:solidFill>
                </a:ln>
                <a:solidFill>
                  <a:srgbClr val="FF0000"/>
                </a:solidFill>
              </a:rPr>
              <a:t>, </a:t>
            </a:r>
            <a:r>
              <a:rPr lang="zh-CN" altLang="en-US" sz="5400" dirty="0" smtClean="0">
                <a:ln>
                  <a:solidFill>
                    <a:sysClr val="windowText" lastClr="000000"/>
                  </a:solidFill>
                </a:ln>
                <a:solidFill>
                  <a:srgbClr val="FF0000"/>
                </a:solidFill>
              </a:rPr>
              <a:t>别人也会如此。</a:t>
            </a:r>
            <a:r>
              <a:rPr lang="en-US" sz="5400" dirty="0" smtClean="0">
                <a:ln>
                  <a:solidFill>
                    <a:sysClr val="windowText" lastClr="000000"/>
                  </a:solidFill>
                </a:ln>
                <a:solidFill>
                  <a:srgbClr val="FF0000"/>
                </a:solidFill>
              </a:rPr>
              <a:t> </a:t>
            </a:r>
          </a:p>
          <a:p>
            <a:pPr lvl="1">
              <a:buFont typeface="Arial" charset="0"/>
              <a:buChar char="•"/>
            </a:pPr>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If you are not excited about what you are preaching,      	no one else will be either.</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
        <p:nvSpPr>
          <p:cNvPr id="9" name="Title 1"/>
          <p:cNvSpPr txBox="1">
            <a:spLocks/>
          </p:cNvSpPr>
          <p:nvPr/>
        </p:nvSpPr>
        <p:spPr>
          <a:xfrm>
            <a:off x="0" y="0"/>
            <a:ext cx="9144000" cy="8382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8</a:t>
            </a:r>
            <a:r>
              <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rPr>
              <a:t>. </a:t>
            </a:r>
            <a:r>
              <a:rPr lang="zh-CN" altLang="en-US" sz="6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激情澎湃</a:t>
            </a:r>
            <a:endPar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cs typeface="Arial" pitchFamily="34" charset="0"/>
            </a:endParaRPr>
          </a:p>
        </p:txBody>
      </p:sp>
      <p:sp>
        <p:nvSpPr>
          <p:cNvPr id="12" name="Title 1"/>
          <p:cNvSpPr txBox="1">
            <a:spLocks/>
          </p:cNvSpPr>
          <p:nvPr/>
        </p:nvSpPr>
        <p:spPr>
          <a:xfrm>
            <a:off x="0" y="6172200"/>
            <a:ext cx="9144000" cy="6858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8. PASSIONATE</a:t>
            </a:r>
            <a:endParaRPr kumimoji="0" lang="en-US" sz="3200" b="1" i="0" u="none" strike="noStrike" kern="1200" normalizeH="0" baseline="0" noProof="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457200"/>
            <a:ext cx="9144000" cy="6858000"/>
          </a:xfrm>
          <a:prstGeom prst="rect">
            <a:avLst/>
          </a:prstGeom>
        </p:spPr>
      </p:pic>
      <p:sp>
        <p:nvSpPr>
          <p:cNvPr id="2" name="Title 1"/>
          <p:cNvSpPr>
            <a:spLocks noGrp="1"/>
          </p:cNvSpPr>
          <p:nvPr>
            <p:ph type="ctrTitle"/>
          </p:nvPr>
        </p:nvSpPr>
        <p:spPr>
          <a:xfrm>
            <a:off x="0" y="0"/>
            <a:ext cx="9144000" cy="838200"/>
          </a:xfrm>
          <a:solidFill>
            <a:schemeClr val="accent4">
              <a:lumMod val="50000"/>
            </a:schemeClr>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WHEN</a:t>
            </a:r>
            <a:r>
              <a:rPr lang="en-US" sz="4000" dirty="0" smtClean="0">
                <a:latin typeface="Arial Black" pitchFamily="34" charset="0"/>
              </a:rPr>
              <a:t> SHOULD WE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chemeClr val="accent4">
              <a:lumMod val="50000"/>
            </a:schemeClr>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b="1" dirty="0" smtClean="0">
                <a:ln w="38100">
                  <a:solidFill>
                    <a:schemeClr val="bg1"/>
                  </a:solidFill>
                </a:ln>
                <a:latin typeface="Arial Black" pitchFamily="34" charset="0"/>
              </a:rPr>
              <a:t>何时应讲道？</a:t>
            </a:r>
            <a:r>
              <a:rPr lang="en-US" sz="9600" b="1" dirty="0" smtClean="0">
                <a:ln w="38100">
                  <a:solidFill>
                    <a:schemeClr val="bg1"/>
                  </a:solidFill>
                </a:ln>
                <a:latin typeface="Arial Black" pitchFamily="34" charset="0"/>
              </a:rPr>
              <a:t> </a:t>
            </a:r>
            <a:endParaRPr kumimoji="0" lang="en-US" sz="9600" b="1"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buAutoNum type="alphaUcPeriod"/>
            </a:pPr>
            <a:r>
              <a:rPr lang="en-US" altLang="zh-CN" sz="6000" dirty="0" smtClean="0">
                <a:ln>
                  <a:solidFill>
                    <a:sysClr val="windowText" lastClr="000000"/>
                  </a:solidFill>
                </a:ln>
                <a:solidFill>
                  <a:srgbClr val="FF0000"/>
                </a:solidFill>
              </a:rPr>
              <a:t>(</a:t>
            </a:r>
            <a:r>
              <a:rPr lang="zh-CN" altLang="en-US" sz="6000" dirty="0" smtClean="0">
                <a:ln>
                  <a:solidFill>
                    <a:sysClr val="windowText" lastClr="000000"/>
                  </a:solidFill>
                </a:ln>
                <a:solidFill>
                  <a:srgbClr val="FF0000"/>
                </a:solidFill>
              </a:rPr>
              <a:t>主日</a:t>
            </a:r>
            <a:r>
              <a:rPr lang="en-US" altLang="zh-CN" sz="6000" dirty="0" smtClean="0">
                <a:ln>
                  <a:solidFill>
                    <a:sysClr val="windowText" lastClr="000000"/>
                  </a:solidFill>
                </a:ln>
                <a:solidFill>
                  <a:srgbClr val="FF0000"/>
                </a:solidFill>
              </a:rPr>
              <a:t>:</a:t>
            </a:r>
            <a:r>
              <a:rPr lang="zh-CN" altLang="en-US" sz="6000" dirty="0" smtClean="0">
                <a:ln>
                  <a:solidFill>
                    <a:sysClr val="windowText" lastClr="000000"/>
                  </a:solidFill>
                </a:ln>
                <a:solidFill>
                  <a:srgbClr val="FF0000"/>
                </a:solidFill>
              </a:rPr>
              <a:t>讨论</a:t>
            </a:r>
            <a:r>
              <a:rPr lang="en-US" altLang="zh-CN" sz="6000" dirty="0" smtClean="0">
                <a:ln>
                  <a:solidFill>
                    <a:sysClr val="windowText" lastClr="000000"/>
                  </a:solidFill>
                </a:ln>
                <a:solidFill>
                  <a:srgbClr val="FF0000"/>
                </a:solidFill>
              </a:rPr>
              <a:t>)</a:t>
            </a:r>
            <a:r>
              <a:rPr lang="en-US" sz="6000" dirty="0" smtClean="0">
                <a:ln>
                  <a:solidFill>
                    <a:sysClr val="windowText" lastClr="000000"/>
                  </a:solidFill>
                </a:ln>
                <a:solidFill>
                  <a:srgbClr val="FF0000"/>
                </a:solidFill>
              </a:rPr>
              <a:t> </a:t>
            </a:r>
            <a:r>
              <a:rPr lang="en-US" sz="2800" dirty="0" smtClean="0">
                <a:ln>
                  <a:solidFill>
                    <a:sysClr val="windowText" lastClr="000000"/>
                  </a:solidFill>
                </a:ln>
                <a:solidFill>
                  <a:srgbClr val="7030A0"/>
                </a:solidFill>
                <a:latin typeface="+mj-lt"/>
                <a:ea typeface="Times New Roman" pitchFamily="18" charset="0"/>
                <a:cs typeface="Arial" pitchFamily="34" charset="0"/>
              </a:rPr>
              <a:t>(SUNDAYS: Discussion) </a:t>
            </a:r>
          </a:p>
          <a:p>
            <a:pPr marL="1143000" indent="-1143000"/>
            <a:endParaRPr lang="en-US" sz="1000" dirty="0">
              <a:ln>
                <a:solidFill>
                  <a:sysClr val="windowText" lastClr="000000"/>
                </a:solidFill>
              </a:ln>
              <a:solidFill>
                <a:srgbClr val="7030A0"/>
              </a:solidFill>
            </a:endParaRPr>
          </a:p>
          <a:p>
            <a:pPr marL="685800" indent="-292100">
              <a:buFont typeface="Arial" charset="0"/>
              <a:buChar char="•"/>
            </a:pPr>
            <a:r>
              <a:rPr lang="en-US" sz="4400" dirty="0" smtClean="0">
                <a:ln>
                  <a:solidFill>
                    <a:sysClr val="windowText" lastClr="000000"/>
                  </a:solidFill>
                </a:ln>
                <a:solidFill>
                  <a:srgbClr val="FF0000"/>
                </a:solidFill>
              </a:rPr>
              <a:t> </a:t>
            </a:r>
            <a:r>
              <a:rPr lang="zh-CN" altLang="en-US" sz="4400" dirty="0" smtClean="0">
                <a:ln>
                  <a:solidFill>
                    <a:sysClr val="windowText" lastClr="000000"/>
                  </a:solidFill>
                </a:ln>
                <a:solidFill>
                  <a:srgbClr val="FF0000"/>
                </a:solidFill>
              </a:rPr>
              <a:t>主日应该讲多少堂道？</a:t>
            </a:r>
            <a:endParaRPr lang="en-US" sz="4400" dirty="0" smtClean="0">
              <a:ln>
                <a:solidFill>
                  <a:sysClr val="windowText" lastClr="000000"/>
                </a:solidFill>
              </a:ln>
              <a:solidFill>
                <a:srgbClr val="FF0000"/>
              </a:solidFill>
            </a:endParaRPr>
          </a:p>
          <a:p>
            <a:pPr marL="685800" lvl="2" indent="-292100">
              <a:buFont typeface="Arial" charset="0"/>
              <a:buChar char="•"/>
            </a:pPr>
            <a:r>
              <a:rPr lang="en-US" sz="2800" dirty="0" smtClean="0">
                <a:solidFill>
                  <a:schemeClr val="tx1"/>
                </a:solidFill>
                <a:latin typeface="+mj-lt"/>
              </a:rPr>
              <a:t>How </a:t>
            </a:r>
            <a:r>
              <a:rPr lang="en-US" sz="2800" dirty="0">
                <a:solidFill>
                  <a:schemeClr val="tx1"/>
                </a:solidFill>
                <a:latin typeface="+mj-lt"/>
              </a:rPr>
              <a:t>many services should we preach </a:t>
            </a:r>
            <a:r>
              <a:rPr lang="en-US" sz="2800" dirty="0" smtClean="0">
                <a:solidFill>
                  <a:schemeClr val="tx1"/>
                </a:solidFill>
                <a:latin typeface="+mj-lt"/>
              </a:rPr>
              <a:t>Sunday?</a:t>
            </a:r>
          </a:p>
          <a:p>
            <a:pPr marL="685800" lvl="2" indent="-292100"/>
            <a:endParaRPr kumimoji="0" lang="en-US" sz="1200" i="0" u="none" strike="noStrike" normalizeH="0" baseline="0" dirty="0" smtClean="0">
              <a:solidFill>
                <a:schemeClr val="tx1"/>
              </a:solidFill>
              <a:latin typeface="+mj-lt"/>
              <a:ea typeface="Times New Roman" pitchFamily="18" charset="0"/>
              <a:cs typeface="Arial" pitchFamily="34" charset="0"/>
            </a:endParaRPr>
          </a:p>
          <a:p>
            <a:pPr marL="685800" indent="-292100">
              <a:buFont typeface="Arial" charset="0"/>
              <a:buChar char="•"/>
            </a:pPr>
            <a:r>
              <a:rPr lang="zh-CN" altLang="en-US" sz="4400" dirty="0" smtClean="0">
                <a:ln>
                  <a:solidFill>
                    <a:sysClr val="windowText" lastClr="000000"/>
                  </a:solidFill>
                </a:ln>
                <a:solidFill>
                  <a:srgbClr val="FF0000"/>
                </a:solidFill>
              </a:rPr>
              <a:t> 每篇道应该多长？</a:t>
            </a:r>
            <a:endParaRPr lang="en-US" sz="4400" b="1" dirty="0" smtClean="0">
              <a:ln>
                <a:solidFill>
                  <a:sysClr val="windowText" lastClr="000000"/>
                </a:solidFill>
              </a:ln>
              <a:solidFill>
                <a:srgbClr val="FF0000"/>
              </a:solidFill>
            </a:endParaRPr>
          </a:p>
          <a:p>
            <a:pPr marL="685800" lvl="2" indent="-292100">
              <a:buFont typeface="Arial" charset="0"/>
              <a:buChar char="•"/>
            </a:pPr>
            <a:r>
              <a:rPr lang="en-US" sz="2800" dirty="0" smtClean="0">
                <a:solidFill>
                  <a:schemeClr val="tx1"/>
                </a:solidFill>
                <a:ea typeface="Times New Roman" pitchFamily="18" charset="0"/>
                <a:cs typeface="Arial" pitchFamily="34" charset="0"/>
              </a:rPr>
              <a:t>How long should a sermon be? </a:t>
            </a:r>
          </a:p>
          <a:p>
            <a:pPr marL="685800" lvl="2" indent="-292100"/>
            <a:endParaRPr lang="en-US" sz="1200" dirty="0" smtClean="0">
              <a:solidFill>
                <a:schemeClr val="tx1"/>
              </a:solidFill>
            </a:endParaRPr>
          </a:p>
          <a:p>
            <a:pPr marL="685800" indent="-292100">
              <a:buFont typeface="Arial" charset="0"/>
              <a:buChar char="•"/>
            </a:pPr>
            <a:r>
              <a:rPr lang="en-US" sz="4400" dirty="0" smtClean="0">
                <a:ln>
                  <a:solidFill>
                    <a:sysClr val="windowText" lastClr="000000"/>
                  </a:solidFill>
                </a:ln>
                <a:solidFill>
                  <a:srgbClr val="FF0000"/>
                </a:solidFill>
              </a:rPr>
              <a:t> </a:t>
            </a:r>
            <a:r>
              <a:rPr lang="zh-CN" altLang="en-US" sz="4400" dirty="0" smtClean="0">
                <a:ln>
                  <a:solidFill>
                    <a:sysClr val="windowText" lastClr="000000"/>
                  </a:solidFill>
                </a:ln>
                <a:solidFill>
                  <a:srgbClr val="FF0000"/>
                </a:solidFill>
              </a:rPr>
              <a:t>讲道与教导之间的差异。</a:t>
            </a:r>
            <a:endParaRPr lang="en-US" sz="4400" dirty="0" smtClean="0">
              <a:ln>
                <a:solidFill>
                  <a:sysClr val="windowText" lastClr="000000"/>
                </a:solidFill>
              </a:ln>
              <a:solidFill>
                <a:srgbClr val="FF0000"/>
              </a:solidFill>
            </a:endParaRPr>
          </a:p>
          <a:p>
            <a:pPr marL="685800" lvl="2" indent="-292100">
              <a:buFont typeface="Arial" charset="0"/>
              <a:buChar char="•"/>
            </a:pPr>
            <a:r>
              <a:rPr lang="en-US" sz="2800" dirty="0" smtClean="0">
                <a:solidFill>
                  <a:schemeClr val="tx1"/>
                </a:solidFill>
                <a:ea typeface="Times New Roman" pitchFamily="18" charset="0"/>
                <a:cs typeface="Arial" pitchFamily="34" charset="0"/>
              </a:rPr>
              <a:t>Differences between Service &amp; School</a:t>
            </a:r>
          </a:p>
          <a:p>
            <a:pPr marL="685800" lvl="2" indent="-292100"/>
            <a:endParaRPr lang="en-US" sz="1200" dirty="0" smtClean="0">
              <a:solidFill>
                <a:schemeClr val="tx1"/>
              </a:solidFill>
              <a:ea typeface="Times New Roman" pitchFamily="18" charset="0"/>
              <a:cs typeface="Arial" pitchFamily="34" charset="0"/>
            </a:endParaRPr>
          </a:p>
          <a:p>
            <a:pPr marL="685800" indent="-292100">
              <a:buFont typeface="Arial" charset="0"/>
              <a:buChar char="•"/>
            </a:pPr>
            <a:r>
              <a:rPr lang="en-US" sz="4400" dirty="0" smtClean="0">
                <a:ln>
                  <a:solidFill>
                    <a:sysClr val="windowText" lastClr="000000"/>
                  </a:solidFill>
                </a:ln>
                <a:solidFill>
                  <a:srgbClr val="FF0000"/>
                </a:solidFill>
              </a:rPr>
              <a:t> </a:t>
            </a:r>
            <a:r>
              <a:rPr lang="zh-CN" altLang="en-US" sz="4400" dirty="0" smtClean="0">
                <a:ln>
                  <a:solidFill>
                    <a:sysClr val="windowText" lastClr="000000"/>
                  </a:solidFill>
                </a:ln>
                <a:solidFill>
                  <a:srgbClr val="FF0000"/>
                </a:solidFill>
              </a:rPr>
              <a:t>若需要你在主日以外讲道怎么办？</a:t>
            </a:r>
            <a:endParaRPr lang="en-US" sz="4400" dirty="0" smtClean="0">
              <a:ln>
                <a:solidFill>
                  <a:sysClr val="windowText" lastClr="000000"/>
                </a:solidFill>
              </a:ln>
              <a:solidFill>
                <a:srgbClr val="FF0000"/>
              </a:solidFill>
            </a:endParaRPr>
          </a:p>
          <a:p>
            <a:pPr marL="685800" lvl="2" indent="-292100">
              <a:buFont typeface="Arial" charset="0"/>
              <a:buChar char="•"/>
            </a:pPr>
            <a:r>
              <a:rPr lang="en-US" sz="2800" spc="-150" dirty="0" smtClean="0">
                <a:solidFill>
                  <a:schemeClr val="tx1"/>
                </a:solidFill>
              </a:rPr>
              <a:t>What if circumstances require preaching </a:t>
            </a:r>
            <a:r>
              <a:rPr lang="en-US" sz="2800" spc="-150" dirty="0">
                <a:solidFill>
                  <a:schemeClr val="tx1"/>
                </a:solidFill>
              </a:rPr>
              <a:t>on a different </a:t>
            </a:r>
            <a:r>
              <a:rPr lang="en-US" sz="2800" spc="-150" dirty="0" smtClean="0">
                <a:solidFill>
                  <a:schemeClr val="tx1"/>
                </a:solidFill>
              </a:rPr>
              <a:t>day? </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66800"/>
            <a:ext cx="91440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dirty="0" smtClean="0">
                <a:ln>
                  <a:solidFill>
                    <a:sysClr val="windowText" lastClr="000000"/>
                  </a:solidFill>
                </a:ln>
                <a:solidFill>
                  <a:srgbClr val="FF0000"/>
                </a:solidFill>
              </a:rPr>
              <a:t>B. </a:t>
            </a:r>
            <a:r>
              <a:rPr lang="zh-CN" altLang="en-US" sz="6000" dirty="0" smtClean="0">
                <a:ln>
                  <a:solidFill>
                    <a:sysClr val="windowText" lastClr="000000"/>
                  </a:solidFill>
                </a:ln>
                <a:solidFill>
                  <a:srgbClr val="FF0000"/>
                </a:solidFill>
              </a:rPr>
              <a:t>周间成长小组</a:t>
            </a:r>
            <a:endParaRPr lang="en-US" sz="6000" dirty="0" smtClean="0">
              <a:ln>
                <a:solidFill>
                  <a:sysClr val="windowText" lastClr="000000"/>
                </a:solidFill>
              </a:ln>
              <a:solidFill>
                <a:srgbClr val="FF0000"/>
              </a:solidFill>
            </a:endParaRPr>
          </a:p>
          <a:p>
            <a:pPr marL="971550" lvl="1" indent="-514350">
              <a:buFont typeface="Arial" pitchFamily="34" charset="0"/>
              <a:buChar char="•"/>
            </a:pPr>
            <a:r>
              <a:rPr lang="en-US" sz="2800" dirty="0" smtClean="0">
                <a:ln>
                  <a:solidFill>
                    <a:sysClr val="windowText" lastClr="000000"/>
                  </a:solidFill>
                </a:ln>
                <a:solidFill>
                  <a:srgbClr val="7030A0"/>
                </a:solidFill>
                <a:latin typeface="+mj-lt"/>
                <a:ea typeface="Times New Roman" pitchFamily="18" charset="0"/>
                <a:cs typeface="Arial" pitchFamily="34" charset="0"/>
              </a:rPr>
              <a:t>MID-WEEK GROWTH GROUPS</a:t>
            </a:r>
          </a:p>
          <a:p>
            <a:pPr marL="971550" lvl="1" indent="-514350"/>
            <a:endParaRPr lang="en-US" sz="2800" dirty="0" smtClean="0">
              <a:ln>
                <a:solidFill>
                  <a:sysClr val="windowText" lastClr="000000"/>
                </a:solidFill>
              </a:ln>
              <a:solidFill>
                <a:srgbClr val="7030A0"/>
              </a:solidFill>
              <a:latin typeface="+mj-lt"/>
              <a:ea typeface="Times New Roman" pitchFamily="18" charset="0"/>
              <a:cs typeface="Arial" pitchFamily="34" charset="0"/>
            </a:endParaRPr>
          </a:p>
          <a:p>
            <a:pPr marL="1143000" indent="-1143000"/>
            <a:r>
              <a:rPr lang="en-US" sz="6000" dirty="0" smtClean="0">
                <a:ln>
                  <a:solidFill>
                    <a:sysClr val="windowText" lastClr="000000"/>
                  </a:solidFill>
                </a:ln>
                <a:solidFill>
                  <a:srgbClr val="FF0000"/>
                </a:solidFill>
              </a:rPr>
              <a:t>C.  </a:t>
            </a:r>
            <a:r>
              <a:rPr lang="zh-CN" altLang="en-US" sz="6000" dirty="0" smtClean="0">
                <a:ln>
                  <a:solidFill>
                    <a:sysClr val="windowText" lastClr="000000"/>
                  </a:solidFill>
                </a:ln>
                <a:solidFill>
                  <a:srgbClr val="FF0000"/>
                </a:solidFill>
              </a:rPr>
              <a:t>与客座讲员合并</a:t>
            </a:r>
            <a:endParaRPr lang="en-US" sz="6000" dirty="0" smtClean="0">
              <a:ln>
                <a:solidFill>
                  <a:sysClr val="windowText" lastClr="000000"/>
                </a:solidFill>
              </a:ln>
              <a:solidFill>
                <a:srgbClr val="FF0000"/>
              </a:solidFill>
            </a:endParaRPr>
          </a:p>
          <a:p>
            <a:pPr marL="971550" lvl="1" indent="-514350">
              <a:buFont typeface="Arial" pitchFamily="34" charset="0"/>
              <a:buChar char="•"/>
            </a:pPr>
            <a:r>
              <a:rPr lang="en-US" sz="2800" dirty="0" smtClean="0">
                <a:ln>
                  <a:solidFill>
                    <a:sysClr val="windowText" lastClr="000000"/>
                  </a:solidFill>
                </a:ln>
                <a:solidFill>
                  <a:srgbClr val="7030A0"/>
                </a:solidFill>
                <a:ea typeface="Times New Roman" pitchFamily="18" charset="0"/>
                <a:cs typeface="Arial" pitchFamily="34" charset="0"/>
              </a:rPr>
              <a:t>INCORPORATING GUEST SPEAKERS</a:t>
            </a:r>
          </a:p>
          <a:p>
            <a:pPr marL="971550" lvl="1" indent="-514350"/>
            <a:r>
              <a:rPr lang="en-US" sz="2800" dirty="0" smtClean="0">
                <a:ln>
                  <a:solidFill>
                    <a:sysClr val="windowText" lastClr="000000"/>
                  </a:solidFill>
                </a:ln>
                <a:solidFill>
                  <a:srgbClr val="7030A0"/>
                </a:solidFill>
                <a:ea typeface="Times New Roman" pitchFamily="18" charset="0"/>
                <a:cs typeface="Arial" pitchFamily="34" charset="0"/>
              </a:rPr>
              <a:t> </a:t>
            </a:r>
            <a:endParaRPr lang="en-US" sz="3200" dirty="0" smtClean="0">
              <a:ln>
                <a:solidFill>
                  <a:sysClr val="windowText" lastClr="000000"/>
                </a:solidFill>
              </a:ln>
              <a:solidFill>
                <a:srgbClr val="7030A0"/>
              </a:solidFill>
            </a:endParaRPr>
          </a:p>
          <a:p>
            <a:pPr marL="1143000" indent="-1143000"/>
            <a:r>
              <a:rPr lang="en-US" sz="6000" dirty="0" smtClean="0">
                <a:ln>
                  <a:solidFill>
                    <a:sysClr val="windowText" lastClr="000000"/>
                  </a:solidFill>
                </a:ln>
                <a:solidFill>
                  <a:srgbClr val="FF0000"/>
                </a:solidFill>
              </a:rPr>
              <a:t>D. </a:t>
            </a:r>
            <a:r>
              <a:rPr lang="zh-CN" altLang="en-US" sz="6000" dirty="0" smtClean="0">
                <a:ln>
                  <a:solidFill>
                    <a:sysClr val="windowText" lastClr="000000"/>
                  </a:solidFill>
                </a:ln>
                <a:solidFill>
                  <a:srgbClr val="FF0000"/>
                </a:solidFill>
              </a:rPr>
              <a:t>特殊研讨会</a:t>
            </a:r>
            <a:r>
              <a:rPr lang="en-US" altLang="zh-CN" sz="6000" dirty="0" smtClean="0">
                <a:ln>
                  <a:solidFill>
                    <a:sysClr val="windowText" lastClr="000000"/>
                  </a:solidFill>
                </a:ln>
                <a:solidFill>
                  <a:srgbClr val="FF0000"/>
                </a:solidFill>
              </a:rPr>
              <a:t>/</a:t>
            </a:r>
            <a:r>
              <a:rPr lang="zh-CN" altLang="en-US" sz="6000" dirty="0" smtClean="0">
                <a:ln>
                  <a:solidFill>
                    <a:sysClr val="windowText" lastClr="000000"/>
                  </a:solidFill>
                </a:ln>
                <a:solidFill>
                  <a:srgbClr val="FF0000"/>
                </a:solidFill>
              </a:rPr>
              <a:t>培训课程</a:t>
            </a:r>
            <a:r>
              <a:rPr lang="en-US" sz="6000" dirty="0" smtClean="0">
                <a:ln>
                  <a:solidFill>
                    <a:sysClr val="windowText" lastClr="000000"/>
                  </a:solidFill>
                </a:ln>
                <a:solidFill>
                  <a:srgbClr val="FF0000"/>
                </a:solidFill>
              </a:rPr>
              <a:t> </a:t>
            </a:r>
          </a:p>
          <a:p>
            <a:pPr marL="971550" lvl="1" indent="-514350">
              <a:buFont typeface="Arial" pitchFamily="34" charset="0"/>
              <a:buChar char="•"/>
            </a:pPr>
            <a:r>
              <a:rPr lang="en-US" sz="2800" dirty="0" smtClean="0">
                <a:ln>
                  <a:solidFill>
                    <a:sysClr val="windowText" lastClr="000000"/>
                  </a:solidFill>
                </a:ln>
                <a:solidFill>
                  <a:srgbClr val="7030A0"/>
                </a:solidFill>
                <a:ea typeface="Times New Roman" pitchFamily="18" charset="0"/>
                <a:cs typeface="Arial" pitchFamily="34" charset="0"/>
              </a:rPr>
              <a:t>SPECIAL SEMINARS / TRAINING COURSES </a:t>
            </a:r>
            <a:endParaRPr lang="en-US" sz="3200" dirty="0" smtClean="0">
              <a:ln>
                <a:solidFill>
                  <a:sysClr val="windowText" lastClr="000000"/>
                </a:solidFill>
              </a:ln>
              <a:solidFill>
                <a:srgbClr val="7030A0"/>
              </a:solidFill>
            </a:endParaRPr>
          </a:p>
        </p:txBody>
      </p:sp>
      <p:sp>
        <p:nvSpPr>
          <p:cNvPr id="3" name="Title 1"/>
          <p:cNvSpPr>
            <a:spLocks noGrp="1"/>
          </p:cNvSpPr>
          <p:nvPr>
            <p:ph type="ctrTitle"/>
          </p:nvPr>
        </p:nvSpPr>
        <p:spPr>
          <a:xfrm>
            <a:off x="0" y="0"/>
            <a:ext cx="9144000" cy="838200"/>
          </a:xfrm>
          <a:solidFill>
            <a:schemeClr val="accent4">
              <a:lumMod val="50000"/>
            </a:schemeClr>
          </a:solidFill>
        </p:spPr>
        <p:style>
          <a:lnRef idx="0">
            <a:schemeClr val="dk1"/>
          </a:lnRef>
          <a:fillRef idx="3">
            <a:schemeClr val="dk1"/>
          </a:fillRef>
          <a:effectRef idx="3">
            <a:schemeClr val="dk1"/>
          </a:effectRef>
          <a:fontRef idx="minor">
            <a:schemeClr val="lt1"/>
          </a:fontRef>
        </p:style>
        <p:txBody>
          <a:bodyPr>
            <a:noAutofit/>
          </a:bodyPr>
          <a:lstStyle/>
          <a:p>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讨论</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(DISCUSSION)</a:t>
            </a:r>
            <a:endParaRPr lang="en-US" sz="4000" dirty="0">
              <a:latin typeface="+mj-l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457200"/>
            <a:ext cx="9144000" cy="6858000"/>
          </a:xfrm>
          <a:prstGeom prst="rect">
            <a:avLst/>
          </a:prstGeom>
        </p:spPr>
      </p:pic>
      <p:sp>
        <p:nvSpPr>
          <p:cNvPr id="2" name="Title 1"/>
          <p:cNvSpPr>
            <a:spLocks noGrp="1"/>
          </p:cNvSpPr>
          <p:nvPr>
            <p:ph type="ctrTitle"/>
          </p:nvPr>
        </p:nvSpPr>
        <p:spPr>
          <a:xfrm>
            <a:off x="0" y="0"/>
            <a:ext cx="9144000" cy="838200"/>
          </a:xfrm>
          <a:solidFill>
            <a:srgbClr val="0033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WHERE </a:t>
            </a:r>
            <a:r>
              <a:rPr lang="en-US" sz="4000" dirty="0" smtClean="0">
                <a:latin typeface="Arial Black" pitchFamily="34" charset="0"/>
              </a:rPr>
              <a:t>SHOULD WE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rgbClr val="0033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dirty="0" smtClean="0">
                <a:ln w="38100">
                  <a:solidFill>
                    <a:schemeClr val="bg1"/>
                  </a:solidFill>
                </a:ln>
                <a:latin typeface="Arial Black" pitchFamily="34" charset="0"/>
              </a:rPr>
              <a:t> 应在何处讲道？</a:t>
            </a:r>
            <a:r>
              <a:rPr lang="en-US" sz="9600" dirty="0" smtClean="0">
                <a:ln w="38100">
                  <a:solidFill>
                    <a:schemeClr val="bg1"/>
                  </a:solidFill>
                </a:ln>
                <a:latin typeface="Arial Black" pitchFamily="34" charset="0"/>
              </a:rPr>
              <a:t> </a:t>
            </a:r>
            <a:endParaRPr kumimoji="0" lang="en-US" sz="9600" b="0"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dirty="0" smtClean="0">
                <a:ln>
                  <a:solidFill>
                    <a:sysClr val="windowText" lastClr="000000"/>
                  </a:solidFill>
                </a:ln>
                <a:solidFill>
                  <a:srgbClr val="FF0000"/>
                </a:solidFill>
              </a:rPr>
              <a:t>A. </a:t>
            </a:r>
            <a:r>
              <a:rPr lang="zh-CN" altLang="en-US" sz="6000" dirty="0" smtClean="0">
                <a:ln>
                  <a:solidFill>
                    <a:sysClr val="windowText" lastClr="000000"/>
                  </a:solidFill>
                </a:ln>
                <a:solidFill>
                  <a:srgbClr val="FF0000"/>
                </a:solidFill>
              </a:rPr>
              <a:t>选择场地</a:t>
            </a:r>
            <a:r>
              <a:rPr lang="en-US" sz="6000" dirty="0" smtClean="0">
                <a:ln>
                  <a:solidFill>
                    <a:sysClr val="windowText" lastClr="000000"/>
                  </a:solidFill>
                </a:ln>
                <a:solidFill>
                  <a:srgbClr val="FF0000"/>
                </a:solidFill>
              </a:rPr>
              <a:t> </a:t>
            </a:r>
          </a:p>
          <a:p>
            <a:pPr marL="971550" lvl="1" indent="-225425">
              <a:buFont typeface="Arial" pitchFamily="34" charset="0"/>
              <a:buChar char="•"/>
            </a:pPr>
            <a:r>
              <a:rPr lang="en-US" sz="2800" dirty="0" smtClean="0">
                <a:ln>
                  <a:solidFill>
                    <a:sysClr val="windowText" lastClr="000000"/>
                  </a:solidFill>
                </a:ln>
                <a:solidFill>
                  <a:srgbClr val="003300"/>
                </a:solidFill>
                <a:latin typeface="+mj-lt"/>
                <a:ea typeface="Times New Roman" pitchFamily="18" charset="0"/>
                <a:cs typeface="Arial" pitchFamily="34" charset="0"/>
              </a:rPr>
              <a:t>Choosing a Location</a:t>
            </a:r>
          </a:p>
          <a:p>
            <a:pPr marL="971550" lvl="1" indent="-225425">
              <a:buFont typeface="Arial" pitchFamily="34" charset="0"/>
              <a:buChar char="•"/>
            </a:pPr>
            <a:endParaRPr lang="en-US" sz="2800" dirty="0" smtClean="0">
              <a:ln>
                <a:solidFill>
                  <a:sysClr val="windowText" lastClr="000000"/>
                </a:solidFill>
              </a:ln>
              <a:solidFill>
                <a:srgbClr val="003300"/>
              </a:solidFill>
              <a:latin typeface="+mj-lt"/>
              <a:ea typeface="Times New Roman" pitchFamily="18" charset="0"/>
              <a:cs typeface="Arial" pitchFamily="34" charset="0"/>
            </a:endParaRPr>
          </a:p>
          <a:p>
            <a:pPr marL="1143000" indent="-1143000"/>
            <a:r>
              <a:rPr lang="en-US" sz="6000" dirty="0" smtClean="0">
                <a:ln>
                  <a:solidFill>
                    <a:sysClr val="windowText" lastClr="000000"/>
                  </a:solidFill>
                </a:ln>
                <a:solidFill>
                  <a:srgbClr val="FF0000"/>
                </a:solidFill>
              </a:rPr>
              <a:t>B. </a:t>
            </a:r>
            <a:r>
              <a:rPr lang="zh-CN" altLang="en-US" sz="6000" dirty="0" smtClean="0">
                <a:ln>
                  <a:solidFill>
                    <a:sysClr val="windowText" lastClr="000000"/>
                  </a:solidFill>
                </a:ln>
                <a:solidFill>
                  <a:srgbClr val="FF0000"/>
                </a:solidFill>
              </a:rPr>
              <a:t>预备讲堂</a:t>
            </a:r>
            <a:r>
              <a:rPr lang="en-US" sz="6000" dirty="0" smtClean="0">
                <a:ln>
                  <a:solidFill>
                    <a:sysClr val="windowText" lastClr="000000"/>
                  </a:solidFill>
                </a:ln>
                <a:solidFill>
                  <a:srgbClr val="FF0000"/>
                </a:solidFill>
              </a:rPr>
              <a:t> </a:t>
            </a:r>
          </a:p>
          <a:p>
            <a:pPr marL="971550" lvl="1" indent="-225425">
              <a:buFont typeface="Arial" pitchFamily="34" charset="0"/>
              <a:buChar char="•"/>
            </a:pPr>
            <a:r>
              <a:rPr lang="en-US" sz="2800" dirty="0" smtClean="0">
                <a:ln>
                  <a:solidFill>
                    <a:sysClr val="windowText" lastClr="000000"/>
                  </a:solidFill>
                </a:ln>
                <a:solidFill>
                  <a:srgbClr val="003300"/>
                </a:solidFill>
                <a:cs typeface="Arial" pitchFamily="34" charset="0"/>
              </a:rPr>
              <a:t>Preparing the Room</a:t>
            </a:r>
            <a:endParaRPr lang="en-US" sz="3200" dirty="0" smtClean="0">
              <a:ln>
                <a:solidFill>
                  <a:sysClr val="windowText" lastClr="000000"/>
                </a:solidFill>
              </a:ln>
              <a:solidFill>
                <a:srgbClr val="003300"/>
              </a:solidFill>
            </a:endParaRPr>
          </a:p>
          <a:p>
            <a:pPr marL="1600200" lvl="1" indent="-334963">
              <a:buFont typeface="Arial" pitchFamily="34" charset="0"/>
              <a:buChar char="•"/>
            </a:pPr>
            <a:r>
              <a:rPr lang="zh-CN" altLang="en-US" sz="4800" dirty="0" smtClean="0">
                <a:ln>
                  <a:solidFill>
                    <a:sysClr val="windowText" lastClr="000000"/>
                  </a:solidFill>
                </a:ln>
                <a:solidFill>
                  <a:srgbClr val="FF0000"/>
                </a:solidFill>
              </a:rPr>
              <a:t>灯光</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讲台</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舒适</a:t>
            </a:r>
            <a:r>
              <a:rPr lang="en-US" sz="4800" dirty="0" smtClean="0">
                <a:ln>
                  <a:solidFill>
                    <a:sysClr val="windowText" lastClr="000000"/>
                  </a:solidFill>
                </a:ln>
                <a:solidFill>
                  <a:srgbClr val="FF0000"/>
                </a:solidFill>
              </a:rPr>
              <a:t> </a:t>
            </a:r>
          </a:p>
          <a:p>
            <a:pPr marL="1885950" lvl="3" indent="-225425">
              <a:buFont typeface="Arial" pitchFamily="34" charset="0"/>
              <a:buChar char="•"/>
            </a:pPr>
            <a:r>
              <a:rPr lang="en-US" sz="2800" dirty="0" smtClean="0">
                <a:ln>
                  <a:solidFill>
                    <a:sysClr val="windowText" lastClr="000000"/>
                  </a:solidFill>
                </a:ln>
                <a:solidFill>
                  <a:srgbClr val="003300"/>
                </a:solidFill>
                <a:ea typeface="Times New Roman" pitchFamily="18" charset="0"/>
                <a:cs typeface="Arial" pitchFamily="34" charset="0"/>
              </a:rPr>
              <a:t>Lighting / Pulpit / Comfort</a:t>
            </a:r>
          </a:p>
          <a:p>
            <a:pPr marL="1885950" lvl="3" indent="-225425"/>
            <a:endParaRPr lang="en-US" sz="2800" dirty="0" smtClean="0">
              <a:ln>
                <a:solidFill>
                  <a:sysClr val="windowText" lastClr="000000"/>
                </a:solidFill>
              </a:ln>
              <a:solidFill>
                <a:srgbClr val="003300"/>
              </a:solidFill>
              <a:ea typeface="Times New Roman" pitchFamily="18" charset="0"/>
              <a:cs typeface="Arial" pitchFamily="34" charset="0"/>
            </a:endParaRPr>
          </a:p>
          <a:p>
            <a:pPr marL="1143000" indent="-1143000"/>
            <a:r>
              <a:rPr lang="en-US" sz="6000" dirty="0" smtClean="0">
                <a:ln>
                  <a:solidFill>
                    <a:sysClr val="windowText" lastClr="000000"/>
                  </a:solidFill>
                </a:ln>
                <a:solidFill>
                  <a:srgbClr val="FF0000"/>
                </a:solidFill>
              </a:rPr>
              <a:t>C.  </a:t>
            </a:r>
            <a:r>
              <a:rPr lang="zh-CN" altLang="en-US" sz="6000" dirty="0" smtClean="0">
                <a:ln>
                  <a:solidFill>
                    <a:sysClr val="windowText" lastClr="000000"/>
                  </a:solidFill>
                </a:ln>
                <a:solidFill>
                  <a:srgbClr val="FF0000"/>
                </a:solidFill>
              </a:rPr>
              <a:t>有用的设备</a:t>
            </a:r>
            <a:endParaRPr lang="en-US" sz="6000" dirty="0" smtClean="0">
              <a:ln>
                <a:solidFill>
                  <a:sysClr val="windowText" lastClr="000000"/>
                </a:solidFill>
              </a:ln>
              <a:solidFill>
                <a:srgbClr val="FF0000"/>
              </a:solidFill>
            </a:endParaRPr>
          </a:p>
          <a:p>
            <a:pPr marL="971550" lvl="1" indent="-225425">
              <a:buFont typeface="Arial" pitchFamily="34" charset="0"/>
              <a:buChar char="•"/>
            </a:pPr>
            <a:r>
              <a:rPr lang="en-US" sz="2800" dirty="0" smtClean="0">
                <a:ln>
                  <a:solidFill>
                    <a:sysClr val="windowText" lastClr="000000"/>
                  </a:solidFill>
                </a:ln>
                <a:solidFill>
                  <a:srgbClr val="003300"/>
                </a:solidFill>
                <a:ea typeface="Times New Roman" pitchFamily="18" charset="0"/>
                <a:cs typeface="Arial" pitchFamily="34" charset="0"/>
              </a:rPr>
              <a:t>Helpful Equipment</a:t>
            </a:r>
            <a:endParaRPr lang="en-US" sz="3200" dirty="0" smtClean="0">
              <a:ln>
                <a:solidFill>
                  <a:sysClr val="windowText" lastClr="000000"/>
                </a:solidFill>
              </a:ln>
              <a:solidFill>
                <a:srgbClr val="003300"/>
              </a:solidFill>
            </a:endParaRPr>
          </a:p>
        </p:txBody>
      </p:sp>
      <p:pic>
        <p:nvPicPr>
          <p:cNvPr id="71682" name="Picture 2" descr="http://www.northsidecofc.org/wp-content/uploads/2015/06/bored-during-church.png"/>
          <p:cNvPicPr>
            <a:picLocks noChangeAspect="1" noChangeArrowheads="1"/>
          </p:cNvPicPr>
          <p:nvPr/>
        </p:nvPicPr>
        <p:blipFill>
          <a:blip r:embed="rId2" cstate="print"/>
          <a:srcRect/>
          <a:stretch>
            <a:fillRect/>
          </a:stretch>
        </p:blipFill>
        <p:spPr bwMode="auto">
          <a:xfrm>
            <a:off x="5410200" y="3810000"/>
            <a:ext cx="3733800" cy="3264984"/>
          </a:xfrm>
          <a:prstGeom prst="rect">
            <a:avLst/>
          </a:prstGeom>
          <a:noFill/>
        </p:spPr>
      </p:pic>
      <p:pic>
        <p:nvPicPr>
          <p:cNvPr id="71684" name="Picture 4" descr="http://biblicalspirituality.org/wp-content/uploads/2014/09/bored-in-church.jpg"/>
          <p:cNvPicPr>
            <a:picLocks noChangeAspect="1" noChangeArrowheads="1"/>
          </p:cNvPicPr>
          <p:nvPr/>
        </p:nvPicPr>
        <p:blipFill>
          <a:blip r:embed="rId3" cstate="print"/>
          <a:srcRect/>
          <a:stretch>
            <a:fillRect/>
          </a:stretch>
        </p:blipFill>
        <p:spPr bwMode="auto">
          <a:xfrm>
            <a:off x="4572000" y="76199"/>
            <a:ext cx="4495800" cy="2971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457200"/>
            <a:ext cx="9144000" cy="6858000"/>
          </a:xfrm>
          <a:prstGeom prst="rect">
            <a:avLst/>
          </a:prstGeom>
        </p:spPr>
      </p:pic>
      <p:sp>
        <p:nvSpPr>
          <p:cNvPr id="2" name="Title 1"/>
          <p:cNvSpPr>
            <a:spLocks noGrp="1"/>
          </p:cNvSpPr>
          <p:nvPr>
            <p:ph type="ctrTitle"/>
          </p:nvPr>
        </p:nvSpPr>
        <p:spPr>
          <a:xfrm>
            <a:off x="0" y="0"/>
            <a:ext cx="9144000" cy="838200"/>
          </a:xfrm>
          <a:solidFill>
            <a:srgbClr val="B823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WHAT </a:t>
            </a:r>
            <a:r>
              <a:rPr lang="en-US" sz="4000" dirty="0" smtClean="0">
                <a:latin typeface="Arial Black" pitchFamily="34" charset="0"/>
              </a:rPr>
              <a:t>SHOULD WE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rgbClr val="B823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dirty="0" smtClean="0">
                <a:ln w="38100">
                  <a:solidFill>
                    <a:schemeClr val="bg1"/>
                  </a:solidFill>
                </a:ln>
                <a:latin typeface="Arial Black" pitchFamily="34" charset="0"/>
              </a:rPr>
              <a:t>我们应讲什么？</a:t>
            </a:r>
            <a:r>
              <a:rPr lang="en-US" sz="9600" dirty="0" smtClean="0">
                <a:ln w="38100">
                  <a:solidFill>
                    <a:schemeClr val="bg1"/>
                  </a:solidFill>
                </a:ln>
                <a:latin typeface="Arial Black" pitchFamily="34" charset="0"/>
              </a:rPr>
              <a:t> </a:t>
            </a:r>
            <a:endParaRPr kumimoji="0" lang="en-US" sz="9600" b="0" i="0" u="none" strike="noStrike" kern="1200" cap="none" spc="0" normalizeH="0" baseline="0" noProof="0" dirty="0" smtClean="0">
              <a:ln w="38100">
                <a:solidFill>
                  <a:schemeClr val="bg1"/>
                </a:solidFill>
              </a:ln>
              <a:solidFill>
                <a:schemeClr val="lt1"/>
              </a:solidFill>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buAutoNum type="alphaUcPeriod"/>
            </a:pPr>
            <a:r>
              <a:rPr lang="zh-CN" altLang="en-US" sz="6000" u="sng" dirty="0" smtClean="0">
                <a:ln>
                  <a:solidFill>
                    <a:sysClr val="windowText" lastClr="000000"/>
                  </a:solidFill>
                </a:ln>
                <a:solidFill>
                  <a:srgbClr val="FF0000"/>
                </a:solidFill>
              </a:rPr>
              <a:t>教导</a:t>
            </a:r>
            <a:r>
              <a:rPr lang="zh-CN" altLang="en-US" sz="6000" dirty="0" smtClean="0">
                <a:ln>
                  <a:solidFill>
                    <a:sysClr val="windowText" lastClr="000000"/>
                  </a:solidFill>
                </a:ln>
                <a:solidFill>
                  <a:srgbClr val="FF0000"/>
                </a:solidFill>
              </a:rPr>
              <a:t> </a:t>
            </a:r>
            <a:r>
              <a:rPr lang="en-US" altLang="zh-CN" sz="6000" dirty="0" smtClean="0">
                <a:ln>
                  <a:solidFill>
                    <a:sysClr val="windowText" lastClr="000000"/>
                  </a:solidFill>
                </a:ln>
                <a:solidFill>
                  <a:srgbClr val="FF0000"/>
                </a:solidFill>
              </a:rPr>
              <a:t>vs. </a:t>
            </a:r>
            <a:r>
              <a:rPr lang="zh-CN" altLang="en-US" sz="6000" u="sng" dirty="0" smtClean="0">
                <a:ln>
                  <a:solidFill>
                    <a:sysClr val="windowText" lastClr="000000"/>
                  </a:solidFill>
                </a:ln>
                <a:solidFill>
                  <a:srgbClr val="FF0000"/>
                </a:solidFill>
              </a:rPr>
              <a:t>讲道</a:t>
            </a:r>
            <a:endParaRPr lang="en-US" sz="6000" u="sng" dirty="0" smtClean="0">
              <a:ln>
                <a:solidFill>
                  <a:sysClr val="windowText" lastClr="000000"/>
                </a:solidFill>
              </a:ln>
              <a:solidFill>
                <a:srgbClr val="FF0000"/>
              </a:solidFill>
            </a:endParaRPr>
          </a:p>
          <a:p>
            <a:pPr marL="746125" lvl="1" indent="-288925">
              <a:buFont typeface="Arial" pitchFamily="34" charset="0"/>
              <a:buChar char="•"/>
            </a:pPr>
            <a:r>
              <a:rPr lang="en-US" sz="2800" u="sng" dirty="0" smtClean="0">
                <a:ln>
                  <a:solidFill>
                    <a:sysClr val="windowText" lastClr="000000"/>
                  </a:solidFill>
                </a:ln>
                <a:solidFill>
                  <a:schemeClr val="accent6">
                    <a:lumMod val="50000"/>
                  </a:schemeClr>
                </a:solidFill>
                <a:latin typeface="+mj-lt"/>
                <a:cs typeface="Arial" pitchFamily="34" charset="0"/>
              </a:rPr>
              <a:t>Teaching</a:t>
            </a:r>
            <a:r>
              <a:rPr lang="en-US" sz="2800" dirty="0" smtClean="0">
                <a:ln>
                  <a:solidFill>
                    <a:sysClr val="windowText" lastClr="000000"/>
                  </a:solidFill>
                </a:ln>
                <a:solidFill>
                  <a:schemeClr val="accent6">
                    <a:lumMod val="50000"/>
                  </a:schemeClr>
                </a:solidFill>
                <a:latin typeface="+mj-lt"/>
                <a:cs typeface="Arial" pitchFamily="34" charset="0"/>
              </a:rPr>
              <a:t> vs. </a:t>
            </a:r>
            <a:r>
              <a:rPr lang="en-US" sz="2800" u="sng" dirty="0" smtClean="0">
                <a:ln>
                  <a:solidFill>
                    <a:sysClr val="windowText" lastClr="000000"/>
                  </a:solidFill>
                </a:ln>
                <a:solidFill>
                  <a:schemeClr val="accent6">
                    <a:lumMod val="50000"/>
                  </a:schemeClr>
                </a:solidFill>
                <a:latin typeface="+mj-lt"/>
                <a:cs typeface="Arial" pitchFamily="34" charset="0"/>
              </a:rPr>
              <a:t>Preaching</a:t>
            </a:r>
          </a:p>
          <a:p>
            <a:pPr marL="746125" lvl="1" indent="-288925"/>
            <a:endParaRPr lang="en-US" sz="3200" u="sng" dirty="0">
              <a:ln>
                <a:solidFill>
                  <a:sysClr val="windowText" lastClr="000000"/>
                </a:solidFill>
              </a:ln>
              <a:solidFill>
                <a:schemeClr val="accent6">
                  <a:lumMod val="50000"/>
                </a:schemeClr>
              </a:solidFill>
            </a:endParaRPr>
          </a:p>
          <a:p>
            <a:pPr marL="284163" indent="-284163">
              <a:buFont typeface="Arial" charset="0"/>
              <a:buChar char="•"/>
            </a:pPr>
            <a:r>
              <a:rPr lang="en-US"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教导着重以</a:t>
            </a:r>
            <a:r>
              <a:rPr lang="zh-CN" altLang="en-US" sz="4000" b="1" u="sng" dirty="0" smtClean="0">
                <a:ln>
                  <a:solidFill>
                    <a:sysClr val="windowText" lastClr="000000"/>
                  </a:solidFill>
                </a:ln>
                <a:solidFill>
                  <a:srgbClr val="FF0000"/>
                </a:solidFill>
              </a:rPr>
              <a:t>便于记忆</a:t>
            </a:r>
            <a:r>
              <a:rPr lang="zh-CN" altLang="en-US" sz="4000" dirty="0" smtClean="0">
                <a:ln>
                  <a:solidFill>
                    <a:sysClr val="windowText" lastClr="000000"/>
                  </a:solidFill>
                </a:ln>
                <a:solidFill>
                  <a:srgbClr val="FF0000"/>
                </a:solidFill>
              </a:rPr>
              <a:t>的方式呈现</a:t>
            </a:r>
            <a:r>
              <a:rPr lang="zh-CN" altLang="en-US" sz="4000" b="1" u="sng" dirty="0" smtClean="0">
                <a:ln>
                  <a:solidFill>
                    <a:sysClr val="windowText" lastClr="000000"/>
                  </a:solidFill>
                </a:ln>
                <a:solidFill>
                  <a:srgbClr val="FF0000"/>
                </a:solidFill>
              </a:rPr>
              <a:t>信息</a:t>
            </a:r>
            <a:r>
              <a:rPr lang="en-US" altLang="zh-CN" sz="4800" dirty="0" smtClean="0">
                <a:ln>
                  <a:solidFill>
                    <a:sysClr val="windowText" lastClr="000000"/>
                  </a:solidFill>
                </a:ln>
                <a:solidFill>
                  <a:srgbClr val="FF0000"/>
                </a:solidFill>
              </a:rPr>
              <a:t>.</a:t>
            </a:r>
            <a:endParaRPr lang="en-US" sz="4800" dirty="0" smtClean="0">
              <a:ln>
                <a:solidFill>
                  <a:sysClr val="windowText" lastClr="000000"/>
                </a:solidFill>
              </a:ln>
              <a:solidFill>
                <a:srgbClr val="FF0000"/>
              </a:solidFill>
            </a:endParaRPr>
          </a:p>
          <a:p>
            <a:pPr marL="693738" lvl="2" indent="-236538">
              <a:buFont typeface="Arial" charset="0"/>
              <a:buChar char="•"/>
            </a:pPr>
            <a:r>
              <a:rPr lang="en-US" sz="2400" dirty="0" smtClean="0">
                <a:solidFill>
                  <a:schemeClr val="tx1"/>
                </a:solidFill>
                <a:latin typeface="+mj-lt"/>
              </a:rPr>
              <a:t> </a:t>
            </a:r>
            <a:r>
              <a:rPr lang="en-US" sz="2400" dirty="0" smtClean="0">
                <a:solidFill>
                  <a:schemeClr val="tx1"/>
                </a:solidFill>
              </a:rPr>
              <a:t>Teaching </a:t>
            </a:r>
            <a:r>
              <a:rPr lang="en-US" sz="2400" dirty="0">
                <a:solidFill>
                  <a:schemeClr val="tx1"/>
                </a:solidFill>
              </a:rPr>
              <a:t>is more focused on the presentation of </a:t>
            </a:r>
            <a:r>
              <a:rPr lang="en-US" sz="2400" u="sng" dirty="0" smtClean="0">
                <a:solidFill>
                  <a:schemeClr val="tx1"/>
                </a:solidFill>
              </a:rPr>
              <a:t>information   </a:t>
            </a:r>
            <a:r>
              <a:rPr lang="en-US" sz="2400" dirty="0" smtClean="0">
                <a:solidFill>
                  <a:schemeClr val="tx1"/>
                </a:solidFill>
              </a:rPr>
              <a:t> </a:t>
            </a:r>
            <a:r>
              <a:rPr lang="en-US" sz="2400" dirty="0">
                <a:solidFill>
                  <a:schemeClr val="tx1"/>
                </a:solidFill>
              </a:rPr>
              <a:t>in a </a:t>
            </a:r>
            <a:r>
              <a:rPr lang="en-US" sz="2400" u="sng" dirty="0">
                <a:solidFill>
                  <a:schemeClr val="tx1"/>
                </a:solidFill>
              </a:rPr>
              <a:t>memorable</a:t>
            </a:r>
            <a:r>
              <a:rPr lang="en-US" sz="2400" dirty="0">
                <a:solidFill>
                  <a:schemeClr val="tx1"/>
                </a:solidFill>
              </a:rPr>
              <a:t> </a:t>
            </a:r>
            <a:r>
              <a:rPr lang="en-US" sz="2400" dirty="0" smtClean="0">
                <a:solidFill>
                  <a:schemeClr val="tx1"/>
                </a:solidFill>
              </a:rPr>
              <a:t>way</a:t>
            </a:r>
          </a:p>
          <a:p>
            <a:pPr marL="1143000" lvl="2">
              <a:buFont typeface="Arial" charset="0"/>
              <a:buChar char="•"/>
            </a:pPr>
            <a:endPar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346075" indent="-346075">
              <a:buFont typeface="Arial" charset="0"/>
              <a:buChar char="•"/>
            </a:pPr>
            <a:r>
              <a:rPr lang="zh-CN" altLang="en-US" sz="4000" dirty="0" smtClean="0">
                <a:ln>
                  <a:solidFill>
                    <a:sysClr val="windowText" lastClr="000000"/>
                  </a:solidFill>
                </a:ln>
                <a:solidFill>
                  <a:srgbClr val="FF0000"/>
                </a:solidFill>
              </a:rPr>
              <a:t>讲道则包含传讲真理，</a:t>
            </a:r>
            <a:r>
              <a:rPr lang="zh-CN" altLang="en-US" sz="4000" b="1" u="sng" dirty="0" smtClean="0">
                <a:ln>
                  <a:solidFill>
                    <a:sysClr val="windowText" lastClr="000000"/>
                  </a:solidFill>
                </a:ln>
                <a:solidFill>
                  <a:srgbClr val="FF0000"/>
                </a:solidFill>
              </a:rPr>
              <a:t>阐明</a:t>
            </a:r>
            <a:r>
              <a:rPr lang="zh-CN" altLang="en-US" sz="4000" dirty="0" smtClean="0">
                <a:ln>
                  <a:solidFill>
                    <a:sysClr val="windowText" lastClr="000000"/>
                  </a:solidFill>
                </a:ln>
                <a:solidFill>
                  <a:srgbClr val="FF0000"/>
                </a:solidFill>
              </a:rPr>
              <a:t>真理，   以及</a:t>
            </a:r>
            <a:r>
              <a:rPr lang="zh-CN" altLang="en-US" sz="4000" b="1" u="sng" dirty="0" smtClean="0">
                <a:ln>
                  <a:solidFill>
                    <a:sysClr val="windowText" lastClr="000000"/>
                  </a:solidFill>
                </a:ln>
                <a:solidFill>
                  <a:srgbClr val="FF0000"/>
                </a:solidFill>
              </a:rPr>
              <a:t>激励</a:t>
            </a:r>
            <a:r>
              <a:rPr lang="zh-CN" altLang="en-US" sz="4000" dirty="0" smtClean="0">
                <a:ln>
                  <a:solidFill>
                    <a:sysClr val="windowText" lastClr="000000"/>
                  </a:solidFill>
                </a:ln>
                <a:solidFill>
                  <a:srgbClr val="FF0000"/>
                </a:solidFill>
              </a:rPr>
              <a:t>听众在生活中</a:t>
            </a:r>
            <a:r>
              <a:rPr lang="zh-CN" altLang="en-US" sz="4000" b="1" u="sng" dirty="0" smtClean="0">
                <a:ln>
                  <a:solidFill>
                    <a:sysClr val="windowText" lastClr="000000"/>
                  </a:solidFill>
                </a:ln>
                <a:solidFill>
                  <a:srgbClr val="FF0000"/>
                </a:solidFill>
              </a:rPr>
              <a:t>应用</a:t>
            </a:r>
            <a:r>
              <a:rPr lang="zh-CN" altLang="en-US" sz="4000" dirty="0" smtClean="0">
                <a:ln>
                  <a:solidFill>
                    <a:sysClr val="windowText" lastClr="000000"/>
                  </a:solidFill>
                </a:ln>
                <a:solidFill>
                  <a:srgbClr val="FF0000"/>
                </a:solidFill>
              </a:rPr>
              <a:t>真理。</a:t>
            </a:r>
            <a:endParaRPr lang="en-US" sz="4000" dirty="0" smtClean="0">
              <a:ln>
                <a:solidFill>
                  <a:sysClr val="windowText" lastClr="000000"/>
                </a:solidFill>
              </a:ln>
              <a:solidFill>
                <a:srgbClr val="FF0000"/>
              </a:solidFill>
            </a:endParaRPr>
          </a:p>
          <a:p>
            <a:pPr marL="741363" lvl="2" indent="-284163">
              <a:buFont typeface="Arial" charset="0"/>
              <a:buChar char="•"/>
            </a:pPr>
            <a:r>
              <a:rPr lang="en-US" sz="2400" dirty="0" smtClean="0">
                <a:solidFill>
                  <a:schemeClr val="tx1"/>
                </a:solidFill>
                <a:ea typeface="Times New Roman" pitchFamily="18" charset="0"/>
                <a:cs typeface="Arial" pitchFamily="34" charset="0"/>
              </a:rPr>
              <a:t> Preaching </a:t>
            </a:r>
            <a:r>
              <a:rPr lang="en-US" sz="2400" dirty="0" smtClean="0">
                <a:solidFill>
                  <a:schemeClr val="tx1"/>
                </a:solidFill>
              </a:rPr>
              <a:t>involves </a:t>
            </a:r>
            <a:r>
              <a:rPr lang="en-US" sz="2400" u="sng" dirty="0">
                <a:solidFill>
                  <a:schemeClr val="tx1"/>
                </a:solidFill>
              </a:rPr>
              <a:t>presenting</a:t>
            </a:r>
            <a:r>
              <a:rPr lang="en-US" sz="2400" dirty="0">
                <a:solidFill>
                  <a:schemeClr val="tx1"/>
                </a:solidFill>
              </a:rPr>
              <a:t> truth, </a:t>
            </a:r>
            <a:r>
              <a:rPr lang="en-US" sz="2400" u="sng" dirty="0">
                <a:solidFill>
                  <a:schemeClr val="tx1"/>
                </a:solidFill>
              </a:rPr>
              <a:t>illustrating </a:t>
            </a:r>
            <a:r>
              <a:rPr lang="en-US" sz="2400" dirty="0">
                <a:solidFill>
                  <a:schemeClr val="tx1"/>
                </a:solidFill>
              </a:rPr>
              <a:t>that truth, and </a:t>
            </a:r>
            <a:r>
              <a:rPr lang="en-US" sz="2400" u="sng" dirty="0">
                <a:solidFill>
                  <a:schemeClr val="tx1"/>
                </a:solidFill>
              </a:rPr>
              <a:t>motivating</a:t>
            </a:r>
            <a:r>
              <a:rPr lang="en-US" sz="2400" dirty="0">
                <a:solidFill>
                  <a:schemeClr val="tx1"/>
                </a:solidFill>
              </a:rPr>
              <a:t> the listeners to </a:t>
            </a:r>
            <a:r>
              <a:rPr lang="en-US" sz="2400" u="sng" dirty="0">
                <a:solidFill>
                  <a:schemeClr val="tx1"/>
                </a:solidFill>
              </a:rPr>
              <a:t>apply</a:t>
            </a:r>
            <a:r>
              <a:rPr lang="en-US" sz="2400" dirty="0">
                <a:solidFill>
                  <a:schemeClr val="tx1"/>
                </a:solidFill>
              </a:rPr>
              <a:t> the truth to their lives. </a:t>
            </a:r>
            <a:endParaRPr lang="en-US" sz="2400" dirty="0" smtClean="0">
              <a:solidFill>
                <a:schemeClr val="tx1"/>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dirty="0" smtClean="0">
                <a:ln>
                  <a:solidFill>
                    <a:sysClr val="windowText" lastClr="000000"/>
                  </a:solidFill>
                </a:ln>
                <a:solidFill>
                  <a:srgbClr val="FF0000"/>
                </a:solidFill>
              </a:rPr>
              <a:t>B. </a:t>
            </a:r>
            <a:r>
              <a:rPr lang="zh-CN" altLang="en-US" sz="6000" dirty="0" smtClean="0">
                <a:ln>
                  <a:solidFill>
                    <a:sysClr val="windowText" lastClr="000000"/>
                  </a:solidFill>
                </a:ln>
                <a:solidFill>
                  <a:srgbClr val="FF0000"/>
                </a:solidFill>
              </a:rPr>
              <a:t>圣经 </a:t>
            </a:r>
            <a:r>
              <a:rPr lang="en-US" altLang="zh-CN" sz="6000" dirty="0" smtClean="0">
                <a:ln>
                  <a:solidFill>
                    <a:sysClr val="windowText" lastClr="000000"/>
                  </a:solidFill>
                </a:ln>
                <a:solidFill>
                  <a:srgbClr val="FF0000"/>
                </a:solidFill>
              </a:rPr>
              <a:t>vs. </a:t>
            </a:r>
            <a:r>
              <a:rPr lang="zh-CN" altLang="en-US" sz="6000" dirty="0" smtClean="0">
                <a:ln>
                  <a:solidFill>
                    <a:sysClr val="windowText" lastClr="000000"/>
                  </a:solidFill>
                </a:ln>
                <a:solidFill>
                  <a:srgbClr val="FF0000"/>
                </a:solidFill>
              </a:rPr>
              <a:t>信经</a:t>
            </a:r>
            <a:r>
              <a:rPr lang="en-US" altLang="zh-CN" sz="6000" dirty="0" smtClean="0">
                <a:ln>
                  <a:solidFill>
                    <a:sysClr val="windowText" lastClr="000000"/>
                  </a:solidFill>
                </a:ln>
                <a:solidFill>
                  <a:srgbClr val="FF0000"/>
                </a:solidFill>
              </a:rPr>
              <a:t>   </a:t>
            </a:r>
            <a:r>
              <a:rPr lang="en-US" sz="2800" u="sng" dirty="0" smtClean="0">
                <a:ln>
                  <a:solidFill>
                    <a:sysClr val="windowText" lastClr="000000"/>
                  </a:solidFill>
                </a:ln>
                <a:solidFill>
                  <a:schemeClr val="accent6">
                    <a:lumMod val="50000"/>
                  </a:schemeClr>
                </a:solidFill>
                <a:latin typeface="+mj-lt"/>
                <a:cs typeface="Arial" pitchFamily="34" charset="0"/>
              </a:rPr>
              <a:t>(Bible</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dirty="0" err="1" smtClean="0">
                <a:ln>
                  <a:solidFill>
                    <a:sysClr val="windowText" lastClr="000000"/>
                  </a:solidFill>
                </a:ln>
                <a:solidFill>
                  <a:schemeClr val="accent6">
                    <a:lumMod val="50000"/>
                  </a:schemeClr>
                </a:solidFill>
                <a:latin typeface="+mj-lt"/>
                <a:cs typeface="Arial" pitchFamily="34" charset="0"/>
              </a:rPr>
              <a:t>vs</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u="sng" dirty="0" smtClean="0">
                <a:ln>
                  <a:solidFill>
                    <a:sysClr val="windowText" lastClr="000000"/>
                  </a:solidFill>
                </a:ln>
                <a:solidFill>
                  <a:schemeClr val="accent6">
                    <a:lumMod val="50000"/>
                  </a:schemeClr>
                </a:solidFill>
                <a:latin typeface="+mj-lt"/>
                <a:cs typeface="Arial" pitchFamily="34" charset="0"/>
              </a:rPr>
              <a:t>Creeds)</a:t>
            </a:r>
          </a:p>
          <a:p>
            <a:pPr marL="1143000" indent="-1143000"/>
            <a:endParaRPr lang="en-US" sz="1200" u="sng" dirty="0">
              <a:ln>
                <a:solidFill>
                  <a:sysClr val="windowText" lastClr="000000"/>
                </a:solidFill>
              </a:ln>
              <a:solidFill>
                <a:schemeClr val="accent6">
                  <a:lumMod val="50000"/>
                </a:schemeClr>
              </a:solidFill>
            </a:endParaRPr>
          </a:p>
          <a:p>
            <a:pPr marL="685800">
              <a:buFont typeface="Arial" charset="0"/>
              <a:buChar char="•"/>
            </a:pPr>
            <a:r>
              <a:rPr lang="en-US" sz="48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信条</a:t>
            </a:r>
            <a:r>
              <a:rPr lang="en-US" altLang="zh-CN"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宗派教义</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要理问答</a:t>
            </a:r>
            <a:r>
              <a:rPr lang="en-US" altLang="zh-CN" sz="4000" dirty="0" smtClean="0">
                <a:ln>
                  <a:solidFill>
                    <a:sysClr val="windowText" lastClr="000000"/>
                  </a:solidFill>
                </a:ln>
                <a:solidFill>
                  <a:srgbClr val="FF0000"/>
                </a:solidFill>
              </a:rPr>
              <a:t>,</a:t>
            </a:r>
            <a:r>
              <a:rPr lang="zh-CN" altLang="en-US" sz="4000" dirty="0" smtClean="0">
                <a:ln>
                  <a:solidFill>
                    <a:sysClr val="windowText" lastClr="000000"/>
                  </a:solidFill>
                </a:ln>
                <a:solidFill>
                  <a:srgbClr val="FF0000"/>
                </a:solidFill>
              </a:rPr>
              <a:t>等等      </a:t>
            </a:r>
            <a:r>
              <a:rPr lang="zh-CN" altLang="en-US" sz="4000" b="1" u="sng" dirty="0" smtClean="0">
                <a:ln>
                  <a:solidFill>
                    <a:sysClr val="windowText" lastClr="000000"/>
                  </a:solidFill>
                </a:ln>
                <a:solidFill>
                  <a:srgbClr val="FF0000"/>
                </a:solidFill>
              </a:rPr>
              <a:t>决不</a:t>
            </a:r>
            <a:r>
              <a:rPr lang="zh-CN" altLang="en-US" sz="4000" dirty="0" smtClean="0">
                <a:ln>
                  <a:solidFill>
                    <a:sysClr val="windowText" lastClr="000000"/>
                  </a:solidFill>
                </a:ln>
                <a:solidFill>
                  <a:srgbClr val="FF0000"/>
                </a:solidFill>
              </a:rPr>
              <a:t>应该</a:t>
            </a:r>
            <a:r>
              <a:rPr lang="zh-CN" altLang="en-US" sz="4000" b="1" u="sng" dirty="0" smtClean="0">
                <a:ln>
                  <a:solidFill>
                    <a:sysClr val="windowText" lastClr="000000"/>
                  </a:solidFill>
                </a:ln>
                <a:solidFill>
                  <a:srgbClr val="FF0000"/>
                </a:solidFill>
              </a:rPr>
              <a:t>取代</a:t>
            </a:r>
            <a:r>
              <a:rPr lang="zh-CN" altLang="en-US" sz="4000" dirty="0" smtClean="0">
                <a:ln>
                  <a:solidFill>
                    <a:sysClr val="windowText" lastClr="000000"/>
                  </a:solidFill>
                </a:ln>
                <a:solidFill>
                  <a:srgbClr val="FF0000"/>
                </a:solidFill>
              </a:rPr>
              <a:t>我们主日的讲道</a:t>
            </a:r>
            <a:r>
              <a:rPr lang="en-US" altLang="zh-CN" sz="4000" dirty="0" smtClean="0">
                <a:ln>
                  <a:solidFill>
                    <a:sysClr val="windowText" lastClr="000000"/>
                  </a:solidFill>
                </a:ln>
                <a:solidFill>
                  <a:srgbClr val="FF0000"/>
                </a:solidFill>
              </a:rPr>
              <a:t>,        </a:t>
            </a:r>
            <a:r>
              <a:rPr lang="zh-CN" altLang="en-US" sz="4000" dirty="0" smtClean="0">
                <a:ln>
                  <a:solidFill>
                    <a:sysClr val="windowText" lastClr="000000"/>
                  </a:solidFill>
                </a:ln>
                <a:solidFill>
                  <a:srgbClr val="FF0000"/>
                </a:solidFill>
              </a:rPr>
              <a:t>乃是要在我们的教导中使用。</a:t>
            </a:r>
            <a:endParaRPr lang="en-US" sz="4000" dirty="0" smtClean="0">
              <a:ln>
                <a:solidFill>
                  <a:sysClr val="windowText" lastClr="000000"/>
                </a:solidFill>
              </a:ln>
              <a:solidFill>
                <a:srgbClr val="FF0000"/>
              </a:solidFill>
            </a:endParaRPr>
          </a:p>
          <a:p>
            <a:pPr lvl="2" indent="-228600">
              <a:buFont typeface="Arial" charset="0"/>
              <a:buChar char="•"/>
              <a:tabLst>
                <a:tab pos="685800" algn="l"/>
              </a:tabLst>
            </a:pPr>
            <a:r>
              <a:rPr lang="en-US" sz="2400" i="1" dirty="0" smtClean="0">
                <a:solidFill>
                  <a:schemeClr val="tx1"/>
                </a:solidFill>
                <a:latin typeface="+mj-lt"/>
              </a:rPr>
              <a:t> </a:t>
            </a:r>
            <a:r>
              <a:rPr lang="en-US" sz="2400" i="1" dirty="0" smtClean="0">
                <a:solidFill>
                  <a:schemeClr val="tx1"/>
                </a:solidFill>
              </a:rPr>
              <a:t>Creeds, denominational </a:t>
            </a:r>
            <a:r>
              <a:rPr lang="en-US" sz="2400" i="1" dirty="0">
                <a:solidFill>
                  <a:schemeClr val="tx1"/>
                </a:solidFill>
              </a:rPr>
              <a:t>doctrines, catechisms, etc. should </a:t>
            </a:r>
            <a:r>
              <a:rPr lang="en-US" sz="2400" i="1" u="sng" dirty="0">
                <a:solidFill>
                  <a:schemeClr val="tx1"/>
                </a:solidFill>
              </a:rPr>
              <a:t>never </a:t>
            </a:r>
            <a:r>
              <a:rPr lang="en-US" sz="2400" i="1" dirty="0" smtClean="0">
                <a:solidFill>
                  <a:schemeClr val="tx1"/>
                </a:solidFill>
              </a:rPr>
              <a:t>  </a:t>
            </a:r>
            <a:r>
              <a:rPr lang="en-US" sz="2400" i="1" u="sng" dirty="0" smtClean="0">
                <a:solidFill>
                  <a:schemeClr val="tx1"/>
                </a:solidFill>
              </a:rPr>
              <a:t>replace</a:t>
            </a:r>
            <a:r>
              <a:rPr lang="en-US" sz="2400" i="1" dirty="0" smtClean="0">
                <a:solidFill>
                  <a:schemeClr val="tx1"/>
                </a:solidFill>
              </a:rPr>
              <a:t> </a:t>
            </a:r>
            <a:r>
              <a:rPr lang="en-US" sz="2400" i="1" dirty="0">
                <a:solidFill>
                  <a:schemeClr val="tx1"/>
                </a:solidFill>
              </a:rPr>
              <a:t>the Bible in our Sunday </a:t>
            </a:r>
            <a:r>
              <a:rPr lang="en-US" sz="2400" i="1" dirty="0" smtClean="0">
                <a:solidFill>
                  <a:schemeClr val="tx1"/>
                </a:solidFill>
              </a:rPr>
              <a:t> Sermon </a:t>
            </a:r>
            <a:r>
              <a:rPr lang="en-US" sz="2400" i="1" dirty="0">
                <a:solidFill>
                  <a:schemeClr val="tx1"/>
                </a:solidFill>
              </a:rPr>
              <a:t>but should be used during our teaching </a:t>
            </a:r>
            <a:r>
              <a:rPr lang="en-US" sz="2400" i="1" dirty="0" smtClean="0">
                <a:solidFill>
                  <a:schemeClr val="tx1"/>
                </a:solidFill>
              </a:rPr>
              <a:t>times</a:t>
            </a:r>
          </a:p>
          <a:p>
            <a:pPr lvl="2" indent="-228600">
              <a:tabLst>
                <a:tab pos="685800" algn="l"/>
              </a:tabLst>
            </a:pPr>
            <a:endParaRPr lang="en-US" sz="2400" i="1" dirty="0">
              <a:solidFill>
                <a:schemeClr val="tx1"/>
              </a:solidFill>
            </a:endParaRPr>
          </a:p>
          <a:p>
            <a:pPr marL="685800">
              <a:buFont typeface="Arial" charset="0"/>
              <a:buChar char="•"/>
            </a:pPr>
            <a:r>
              <a:rPr lang="zh-CN" altLang="en-US" sz="4000" dirty="0" smtClean="0">
                <a:ln>
                  <a:solidFill>
                    <a:sysClr val="windowText" lastClr="000000"/>
                  </a:solidFill>
                </a:ln>
                <a:solidFill>
                  <a:srgbClr val="FF0000"/>
                </a:solidFill>
              </a:rPr>
              <a:t>庇哩亚原则：教导你的会众在个人的圣经学习中察验你的教导。</a:t>
            </a:r>
            <a:endParaRPr lang="en-US" sz="4000" dirty="0" smtClean="0">
              <a:ln>
                <a:solidFill>
                  <a:sysClr val="windowText" lastClr="000000"/>
                </a:solidFill>
              </a:ln>
              <a:solidFill>
                <a:srgbClr val="FF0000"/>
              </a:solidFill>
            </a:endParaRPr>
          </a:p>
          <a:p>
            <a:pPr lvl="2" indent="-228600">
              <a:buFont typeface="Arial" charset="0"/>
              <a:buChar char="•"/>
              <a:tabLst>
                <a:tab pos="685800" algn="l"/>
              </a:tabLst>
            </a:pPr>
            <a:r>
              <a:rPr lang="en-US" sz="2400" i="1" dirty="0" smtClean="0">
                <a:solidFill>
                  <a:schemeClr val="tx1"/>
                </a:solidFill>
              </a:rPr>
              <a:t> The BEREAN PRINCIPLE: Teach your people to check your teaching through personal Bible Study.</a:t>
            </a:r>
            <a:endParaRPr kumimoji="0" lang="en-US" sz="2400" i="1" u="none" strike="noStrike" normalizeH="0" baseline="0" dirty="0" smtClean="0">
              <a:solidFill>
                <a:schemeClr val="tx1"/>
              </a:solidFill>
              <a:latin typeface="+mj-lt"/>
              <a:ea typeface="Times New Roman" pitchFamily="18" charset="0"/>
              <a:cs typeface="Arial" pitchFamily="34" charset="0"/>
            </a:endParaRPr>
          </a:p>
          <a:p>
            <a:r>
              <a:rPr kumimoji="0" lang="en-US" sz="28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rPr>
              <a:t> </a:t>
            </a:r>
            <a:endParaRPr lang="en-US" sz="1200" dirty="0" smtClean="0">
              <a:ln>
                <a:solidFill>
                  <a:sysClr val="windowText" lastClr="000000"/>
                </a:solidFill>
              </a:ln>
              <a:solidFill>
                <a:schemeClr val="accent6">
                  <a:lumMod val="50000"/>
                </a:schemeClr>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581400"/>
            <a:ext cx="9144000" cy="2362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219200"/>
            <a:ext cx="9144000" cy="2362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12192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80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教导层次</a:t>
            </a:r>
            <a:endParaRPr kumimoji="0" lang="en-US" sz="8000" i="0" u="none" strike="noStrike" kern="120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4" name="Title 1"/>
          <p:cNvSpPr txBox="1">
            <a:spLocks/>
          </p:cNvSpPr>
          <p:nvPr/>
        </p:nvSpPr>
        <p:spPr>
          <a:xfrm>
            <a:off x="0" y="617220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(LEVEL OF TEACHING)</a:t>
            </a:r>
            <a:endParaRPr kumimoji="0" lang="en-US" sz="3200" b="1" i="0" u="none" strike="noStrike" kern="1200" cap="none" spc="0" normalizeH="0" baseline="0" noProof="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304800" y="1219200"/>
          <a:ext cx="8534400" cy="4724400"/>
        </p:xfrm>
        <a:graphic>
          <a:graphicData uri="http://schemas.openxmlformats.org/drawingml/2006/table">
            <a:tbl>
              <a:tblPr firstRow="1" bandRow="1">
                <a:tableStyleId>{5C22544A-7EE6-4342-B048-85BDC9FD1C3A}</a:tableStyleId>
              </a:tblPr>
              <a:tblGrid>
                <a:gridCol w="2492347"/>
                <a:gridCol w="6042053"/>
              </a:tblGrid>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讲道</a:t>
                      </a:r>
                      <a:endParaRPr lang="en-US" sz="8000" dirty="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(PREACH)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7030A0"/>
                          </a:solidFill>
                          <a:latin typeface="Calibri"/>
                          <a:ea typeface="SimSun"/>
                          <a:cs typeface="Times New Roman"/>
                        </a:rPr>
                        <a:t>简单</a:t>
                      </a:r>
                      <a:endParaRPr lang="en-US" sz="8000" dirty="0" smtClean="0">
                        <a:ln>
                          <a:solidFill>
                            <a:schemeClr val="tx1"/>
                          </a:solidFill>
                        </a:ln>
                        <a:solidFill>
                          <a:srgbClr val="7030A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(EASIER)</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62200">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教导</a:t>
                      </a:r>
                      <a:endParaRPr lang="en-US" sz="8000" dirty="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a:ln>
                            <a:solidFill>
                              <a:schemeClr val="tx1"/>
                            </a:solidFill>
                          </a:ln>
                          <a:solidFill>
                            <a:schemeClr val="tx1"/>
                          </a:solidFill>
                          <a:latin typeface="Calibri"/>
                          <a:ea typeface="SimSun"/>
                          <a:cs typeface="Times New Roman"/>
                        </a:rPr>
                        <a:t>(TEACH)</a:t>
                      </a:r>
                      <a:endParaRPr lang="en-US" sz="2400" dirty="0">
                        <a:ln>
                          <a:solidFill>
                            <a:schemeClr val="tx1"/>
                          </a:solidFill>
                        </a:ln>
                        <a:solidFill>
                          <a:schemeClr val="tx1"/>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algn="ctr">
                        <a:lnSpc>
                          <a:spcPct val="115000"/>
                        </a:lnSpc>
                        <a:spcBef>
                          <a:spcPts val="0"/>
                        </a:spcBef>
                        <a:spcAft>
                          <a:spcPts val="0"/>
                        </a:spcAft>
                      </a:pPr>
                      <a:r>
                        <a:rPr lang="zh-CN" altLang="en-US" sz="8000" b="1" dirty="0" smtClean="0">
                          <a:ln>
                            <a:solidFill>
                              <a:schemeClr val="tx1"/>
                            </a:solidFill>
                          </a:ln>
                          <a:solidFill>
                            <a:srgbClr val="C00000"/>
                          </a:solidFill>
                          <a:latin typeface="Calibri"/>
                          <a:ea typeface="SimSun"/>
                          <a:cs typeface="Times New Roman"/>
                        </a:rPr>
                        <a:t>较深</a:t>
                      </a:r>
                      <a:endParaRPr lang="en-US" sz="8000" dirty="0" smtClean="0">
                        <a:ln>
                          <a:solidFill>
                            <a:schemeClr val="tx1"/>
                          </a:solidFill>
                        </a:ln>
                        <a:solidFill>
                          <a:srgbClr val="C00000"/>
                        </a:solidFill>
                        <a:latin typeface="Calibri"/>
                        <a:ea typeface="SimSun"/>
                        <a:cs typeface="Times New Roman"/>
                      </a:endParaRPr>
                    </a:p>
                    <a:p>
                      <a:pPr marL="0" marR="0" algn="ctr">
                        <a:lnSpc>
                          <a:spcPct val="115000"/>
                        </a:lnSpc>
                        <a:spcBef>
                          <a:spcPts val="0"/>
                        </a:spcBef>
                        <a:spcAft>
                          <a:spcPts val="0"/>
                        </a:spcAft>
                      </a:pPr>
                      <a:r>
                        <a:rPr lang="en-US" sz="2400" b="1" dirty="0" smtClean="0">
                          <a:ln>
                            <a:solidFill>
                              <a:schemeClr val="tx1"/>
                            </a:solidFill>
                          </a:ln>
                          <a:solidFill>
                            <a:schemeClr val="tx1"/>
                          </a:solidFill>
                          <a:latin typeface="Calibri"/>
                          <a:ea typeface="SimSun"/>
                          <a:cs typeface="Times New Roman"/>
                        </a:rPr>
                        <a:t>(DEEPER)</a:t>
                      </a:r>
                      <a:endParaRPr lang="en-US" sz="2400" dirty="0">
                        <a:ln>
                          <a:solidFill>
                            <a:schemeClr val="tx1"/>
                          </a:solidFill>
                        </a:ln>
                        <a:solidFill>
                          <a:schemeClr val="tx1"/>
                        </a:solidFill>
                        <a:latin typeface="Calibri"/>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Americana/Wedding: The Preacher by babasteve."/>
          <p:cNvPicPr>
            <a:picLocks noChangeAspect="1" noChangeArrowheads="1"/>
          </p:cNvPicPr>
          <p:nvPr/>
        </p:nvPicPr>
        <p:blipFill>
          <a:blip r:embed="rId2" cstate="print"/>
          <a:srcRect/>
          <a:stretch>
            <a:fillRect/>
          </a:stretch>
        </p:blipFill>
        <p:spPr bwMode="auto">
          <a:xfrm>
            <a:off x="3886200" y="228600"/>
            <a:ext cx="51054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52400" y="76200"/>
            <a:ext cx="4114800" cy="655564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altLang="zh-CN" sz="4400" dirty="0" smtClean="0">
                <a:ln>
                  <a:solidFill>
                    <a:sysClr val="windowText" lastClr="000000"/>
                  </a:solidFill>
                </a:ln>
                <a:solidFill>
                  <a:srgbClr val="C00000"/>
                </a:solidFill>
              </a:rPr>
              <a:t>“</a:t>
            </a:r>
            <a:r>
              <a:rPr lang="zh-CN" altLang="en-US" sz="4400" dirty="0" smtClean="0">
                <a:ln>
                  <a:solidFill>
                    <a:sysClr val="windowText" lastClr="000000"/>
                  </a:solidFill>
                </a:ln>
                <a:solidFill>
                  <a:srgbClr val="C00000"/>
                </a:solidFill>
              </a:rPr>
              <a:t>求你用真理使他们成圣</a:t>
            </a:r>
            <a:r>
              <a:rPr lang="en-US" altLang="zh-CN" sz="4400" dirty="0" smtClean="0">
                <a:ln>
                  <a:solidFill>
                    <a:sysClr val="windowText" lastClr="000000"/>
                  </a:solidFill>
                </a:ln>
                <a:solidFill>
                  <a:srgbClr val="C00000"/>
                </a:solidFill>
              </a:rPr>
              <a:t>;</a:t>
            </a:r>
            <a:r>
              <a:rPr lang="zh-CN" altLang="en-US" sz="4400" dirty="0" smtClean="0">
                <a:ln>
                  <a:solidFill>
                    <a:sysClr val="windowText" lastClr="000000"/>
                  </a:solidFill>
                </a:ln>
                <a:solidFill>
                  <a:srgbClr val="C00000"/>
                </a:solidFill>
              </a:rPr>
              <a:t>你的道就是真理</a:t>
            </a:r>
            <a:r>
              <a:rPr lang="en-US" altLang="zh-CN" sz="4400" dirty="0" smtClean="0">
                <a:ln>
                  <a:solidFill>
                    <a:sysClr val="windowText" lastClr="000000"/>
                  </a:solidFill>
                </a:ln>
                <a:solidFill>
                  <a:srgbClr val="C00000"/>
                </a:solidFill>
              </a:rPr>
              <a:t>” —</a:t>
            </a:r>
            <a:r>
              <a:rPr lang="en-US" altLang="zh-CN" sz="2400" dirty="0" smtClean="0">
                <a:ln>
                  <a:solidFill>
                    <a:sysClr val="windowText" lastClr="000000"/>
                  </a:solidFill>
                </a:ln>
                <a:solidFill>
                  <a:srgbClr val="C00000"/>
                </a:solidFill>
              </a:rPr>
              <a:t>(</a:t>
            </a:r>
            <a:r>
              <a:rPr lang="zh-CN" altLang="en-US" sz="2400" dirty="0" smtClean="0">
                <a:ln>
                  <a:solidFill>
                    <a:sysClr val="windowText" lastClr="000000"/>
                  </a:solidFill>
                </a:ln>
                <a:solidFill>
                  <a:srgbClr val="C00000"/>
                </a:solidFill>
              </a:rPr>
              <a:t>约</a:t>
            </a:r>
            <a:r>
              <a:rPr lang="en-US" altLang="zh-CN" sz="2400" dirty="0" smtClean="0">
                <a:ln>
                  <a:solidFill>
                    <a:sysClr val="windowText" lastClr="000000"/>
                  </a:solidFill>
                </a:ln>
                <a:solidFill>
                  <a:srgbClr val="C00000"/>
                </a:solidFill>
              </a:rPr>
              <a:t>17:17)</a:t>
            </a:r>
          </a:p>
          <a:p>
            <a:pPr algn="ctr"/>
            <a:endParaRPr lang="en-US" altLang="zh-CN" sz="2400" dirty="0" smtClean="0">
              <a:ln>
                <a:solidFill>
                  <a:sysClr val="windowText" lastClr="000000"/>
                </a:solidFill>
              </a:ln>
              <a:solidFill>
                <a:srgbClr val="C00000"/>
              </a:solidFill>
            </a:endParaRPr>
          </a:p>
          <a:p>
            <a:pPr algn="ctr"/>
            <a:r>
              <a:rPr lang="en-US" sz="2400" dirty="0" smtClean="0">
                <a:solidFill>
                  <a:schemeClr val="tx2">
                    <a:lumMod val="60000"/>
                    <a:lumOff val="40000"/>
                  </a:schemeClr>
                </a:solidFill>
                <a:effectLst>
                  <a:outerShdw blurRad="38100" dist="38100" dir="2700000" algn="tl">
                    <a:srgbClr val="000000">
                      <a:alpha val="43137"/>
                    </a:srgbClr>
                  </a:outerShdw>
                </a:effectLst>
              </a:rPr>
              <a:t>“Sanctify them by the Truth; </a:t>
            </a:r>
          </a:p>
          <a:p>
            <a:pPr algn="ctr"/>
            <a:r>
              <a:rPr lang="en-US" sz="2400" dirty="0" smtClean="0">
                <a:solidFill>
                  <a:schemeClr val="tx2">
                    <a:lumMod val="60000"/>
                    <a:lumOff val="40000"/>
                  </a:schemeClr>
                </a:solidFill>
                <a:effectLst>
                  <a:outerShdw blurRad="38100" dist="38100" dir="2700000" algn="tl">
                    <a:srgbClr val="000000">
                      <a:alpha val="43137"/>
                    </a:srgbClr>
                  </a:outerShdw>
                </a:effectLst>
              </a:rPr>
              <a:t>Your Word is Truth.”</a:t>
            </a:r>
          </a:p>
          <a:p>
            <a:pPr algn="ctr"/>
            <a:r>
              <a:rPr lang="en-US" sz="2400" dirty="0" smtClean="0">
                <a:solidFill>
                  <a:schemeClr val="tx1"/>
                </a:solidFill>
                <a:effectLst>
                  <a:outerShdw blurRad="38100" dist="38100" dir="2700000" algn="tl">
                    <a:srgbClr val="000000">
                      <a:alpha val="43137"/>
                    </a:srgbClr>
                  </a:outerShdw>
                </a:effectLst>
              </a:rPr>
              <a:t> –John 17:17</a:t>
            </a: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smtClean="0">
              <a:solidFill>
                <a:schemeClr val="tx1"/>
              </a:solidFill>
              <a:effectLst>
                <a:outerShdw blurRad="38100" dist="38100" dir="2700000" algn="tl">
                  <a:srgbClr val="000000">
                    <a:alpha val="43137"/>
                  </a:srgbClr>
                </a:outerShdw>
              </a:effectLst>
            </a:endParaRPr>
          </a:p>
          <a:p>
            <a:pPr algn="ctr"/>
            <a:endParaRPr lang="en-US" sz="2400"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4457343"/>
            <a:ext cx="9144000" cy="2400657"/>
          </a:xfrm>
          <a:prstGeom prst="rect">
            <a:avLst/>
          </a:prstGeom>
          <a:ln w="57150">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Font typeface="Arial" pitchFamily="34" charset="0"/>
              <a:buChar char="•"/>
            </a:pPr>
            <a:r>
              <a:rPr lang="zh-CN" altLang="en-US" sz="3200" b="1" dirty="0" smtClean="0"/>
              <a:t>当你发表观点时</a:t>
            </a:r>
            <a:r>
              <a:rPr lang="en-US" altLang="zh-CN" sz="3200" b="1" dirty="0" smtClean="0"/>
              <a:t>,</a:t>
            </a:r>
            <a:r>
              <a:rPr lang="zh-CN" altLang="en-US" sz="3200" b="1" dirty="0" smtClean="0"/>
              <a:t>告诉学生这只是你的个人观点</a:t>
            </a:r>
            <a:r>
              <a:rPr lang="en-US" altLang="zh-CN" sz="3200" b="1" dirty="0" smtClean="0"/>
              <a:t>.                                                                </a:t>
            </a:r>
          </a:p>
          <a:p>
            <a:pPr algn="ctr">
              <a:buFont typeface="Arial" pitchFamily="34" charset="0"/>
              <a:buChar char="•"/>
            </a:pPr>
            <a:r>
              <a:rPr lang="zh-CN" altLang="en-US" sz="3200" b="1" dirty="0" smtClean="0"/>
              <a:t> 要小心不要把教会传统当作圣经那般进行教导。</a:t>
            </a:r>
            <a:endParaRPr lang="en-US" altLang="zh-CN" sz="3200" b="1" dirty="0" smtClean="0"/>
          </a:p>
          <a:p>
            <a:endParaRPr lang="en-US" sz="1400" dirty="0" smtClean="0"/>
          </a:p>
          <a:p>
            <a:pPr algn="ctr"/>
            <a:r>
              <a:rPr lang="en-US" sz="2400" dirty="0" smtClean="0"/>
              <a:t> When you give an opinion, tell your students it is only your opinion.    Be careful  NOT to teach your churches traditions as if it were Scripture.</a:t>
            </a:r>
          </a:p>
          <a:p>
            <a:pPr algn="ctr"/>
            <a:endParaRPr lang="en-US" sz="24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8991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5400" dirty="0" smtClean="0">
                <a:ln>
                  <a:solidFill>
                    <a:sysClr val="windowText" lastClr="000000"/>
                  </a:solidFill>
                </a:ln>
                <a:solidFill>
                  <a:srgbClr val="FF0000"/>
                </a:solidFill>
              </a:rPr>
              <a:t>C.</a:t>
            </a:r>
            <a:r>
              <a:rPr lang="zh-CN" altLang="en-US" sz="5400" u="sng" dirty="0" smtClean="0">
                <a:ln>
                  <a:solidFill>
                    <a:sysClr val="windowText" lastClr="000000"/>
                  </a:solidFill>
                </a:ln>
                <a:solidFill>
                  <a:srgbClr val="FF0000"/>
                </a:solidFill>
              </a:rPr>
              <a:t>原意解经</a:t>
            </a:r>
            <a:r>
              <a:rPr lang="zh-CN" altLang="en-US" sz="5400" dirty="0" smtClean="0">
                <a:ln>
                  <a:solidFill>
                    <a:sysClr val="windowText" lastClr="000000"/>
                  </a:solidFill>
                </a:ln>
                <a:solidFill>
                  <a:srgbClr val="FF0000"/>
                </a:solidFill>
              </a:rPr>
              <a:t>  </a:t>
            </a:r>
            <a:r>
              <a:rPr lang="en-US" altLang="zh-CN" sz="5400" dirty="0" smtClean="0">
                <a:ln>
                  <a:solidFill>
                    <a:sysClr val="windowText" lastClr="000000"/>
                  </a:solidFill>
                </a:ln>
                <a:solidFill>
                  <a:srgbClr val="FF0000"/>
                </a:solidFill>
              </a:rPr>
              <a:t>vs. </a:t>
            </a:r>
            <a:r>
              <a:rPr lang="zh-CN" altLang="en-US" sz="5400" u="sng" dirty="0" smtClean="0">
                <a:ln>
                  <a:solidFill>
                    <a:sysClr val="windowText" lastClr="000000"/>
                  </a:solidFill>
                </a:ln>
                <a:solidFill>
                  <a:srgbClr val="FF0000"/>
                </a:solidFill>
              </a:rPr>
              <a:t>私意解经</a:t>
            </a:r>
            <a:endParaRPr lang="en-US" sz="5400" u="sng" dirty="0" smtClean="0">
              <a:ln>
                <a:solidFill>
                  <a:sysClr val="windowText" lastClr="000000"/>
                </a:solidFill>
              </a:ln>
              <a:solidFill>
                <a:srgbClr val="FF0000"/>
              </a:solidFill>
            </a:endParaRPr>
          </a:p>
          <a:p>
            <a:pPr marL="1765300" lvl="1" indent="-157163">
              <a:buFont typeface="Arial" pitchFamily="34" charset="0"/>
              <a:buChar char="•"/>
            </a:pPr>
            <a:r>
              <a:rPr lang="en-US" sz="2800" u="sng" dirty="0" smtClean="0">
                <a:ln>
                  <a:solidFill>
                    <a:sysClr val="windowText" lastClr="000000"/>
                  </a:solidFill>
                </a:ln>
                <a:solidFill>
                  <a:schemeClr val="accent6">
                    <a:lumMod val="50000"/>
                  </a:schemeClr>
                </a:solidFill>
                <a:latin typeface="+mj-lt"/>
                <a:cs typeface="Arial" pitchFamily="34" charset="0"/>
              </a:rPr>
              <a:t>Exegesis</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dirty="0" err="1" smtClean="0">
                <a:ln>
                  <a:solidFill>
                    <a:sysClr val="windowText" lastClr="000000"/>
                  </a:solidFill>
                </a:ln>
                <a:solidFill>
                  <a:schemeClr val="accent6">
                    <a:lumMod val="50000"/>
                  </a:schemeClr>
                </a:solidFill>
                <a:latin typeface="+mj-lt"/>
                <a:cs typeface="Arial" pitchFamily="34" charset="0"/>
              </a:rPr>
              <a:t>vs</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u="sng" dirty="0" err="1" smtClean="0">
                <a:ln>
                  <a:solidFill>
                    <a:sysClr val="windowText" lastClr="000000"/>
                  </a:solidFill>
                </a:ln>
                <a:solidFill>
                  <a:schemeClr val="accent6">
                    <a:lumMod val="50000"/>
                  </a:schemeClr>
                </a:solidFill>
                <a:latin typeface="+mj-lt"/>
                <a:cs typeface="Arial" pitchFamily="34" charset="0"/>
              </a:rPr>
              <a:t>Eisegesis</a:t>
            </a:r>
            <a:endParaRPr lang="en-US" sz="3200" u="sng" dirty="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graphicFrame>
        <p:nvGraphicFramePr>
          <p:cNvPr id="4" name="Table 3"/>
          <p:cNvGraphicFramePr>
            <a:graphicFrameLocks noGrp="1"/>
          </p:cNvGraphicFramePr>
          <p:nvPr/>
        </p:nvGraphicFramePr>
        <p:xfrm>
          <a:off x="304800" y="1447800"/>
          <a:ext cx="8610600" cy="5212079"/>
        </p:xfrm>
        <a:graphic>
          <a:graphicData uri="http://schemas.openxmlformats.org/drawingml/2006/table">
            <a:tbl>
              <a:tblPr firstRow="1" bandRow="1">
                <a:tableStyleId>{5C22544A-7EE6-4342-B048-85BDC9FD1C3A}</a:tableStyleId>
              </a:tblPr>
              <a:tblGrid>
                <a:gridCol w="4209627"/>
                <a:gridCol w="4400973"/>
              </a:tblGrid>
              <a:tr h="609600">
                <a:tc gridSpan="2">
                  <a:txBody>
                    <a:bodyPr/>
                    <a:lstStyle/>
                    <a:p>
                      <a:pPr algn="ctr"/>
                      <a:r>
                        <a:rPr lang="en-US" sz="3200" dirty="0" smtClean="0">
                          <a:solidFill>
                            <a:schemeClr val="bg1"/>
                          </a:solidFill>
                        </a:rPr>
                        <a:t> </a:t>
                      </a:r>
                      <a:r>
                        <a:rPr lang="zh-CN" altLang="en-US" sz="3200" dirty="0" smtClean="0">
                          <a:solidFill>
                            <a:schemeClr val="bg1"/>
                          </a:solidFill>
                        </a:rPr>
                        <a:t>定义   </a:t>
                      </a:r>
                      <a:r>
                        <a:rPr lang="en-US" sz="3200" dirty="0" smtClean="0">
                          <a:solidFill>
                            <a:schemeClr val="bg1"/>
                          </a:solidFill>
                        </a:rPr>
                        <a:t>(Definitions)</a:t>
                      </a:r>
                      <a:endParaRPr lang="en-US" sz="3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hMerge="1">
                  <a:txBody>
                    <a:bodyPr/>
                    <a:lstStyle/>
                    <a:p>
                      <a:pPr algn="ctr"/>
                      <a:endParaRPr lang="en-US" sz="2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556856">
                <a:tc>
                  <a:txBody>
                    <a:bodyPr/>
                    <a:lstStyle/>
                    <a:p>
                      <a:pPr algn="ctr"/>
                      <a:r>
                        <a:rPr lang="en-US" sz="3600" dirty="0" smtClean="0">
                          <a:solidFill>
                            <a:schemeClr val="bg1"/>
                          </a:solidFill>
                        </a:rPr>
                        <a:t> </a:t>
                      </a:r>
                      <a:r>
                        <a:rPr lang="zh-CN" altLang="en-US" sz="3600" dirty="0" smtClean="0">
                          <a:solidFill>
                            <a:schemeClr val="bg1"/>
                          </a:solidFill>
                        </a:rPr>
                        <a:t>原意解经</a:t>
                      </a:r>
                      <a:r>
                        <a:rPr lang="en-US" sz="3600" dirty="0" smtClean="0">
                          <a:solidFill>
                            <a:schemeClr val="bg1"/>
                          </a:solidFill>
                        </a:rPr>
                        <a:t> </a:t>
                      </a:r>
                      <a:r>
                        <a:rPr lang="en-US" sz="2400" dirty="0" smtClean="0">
                          <a:solidFill>
                            <a:schemeClr val="bg1"/>
                          </a:solidFill>
                        </a:rPr>
                        <a:t>(EXEGESIS)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c>
                  <a:txBody>
                    <a:bodyPr/>
                    <a:lstStyle/>
                    <a:p>
                      <a:pPr algn="ctr"/>
                      <a:r>
                        <a:rPr lang="zh-CN" altLang="en-US" sz="3600" baseline="0" dirty="0" smtClean="0">
                          <a:solidFill>
                            <a:schemeClr val="bg1"/>
                          </a:solidFill>
                        </a:rPr>
                        <a:t>私意解经</a:t>
                      </a:r>
                      <a:r>
                        <a:rPr lang="en-US" sz="3600" baseline="0" dirty="0" smtClean="0">
                          <a:solidFill>
                            <a:schemeClr val="bg1"/>
                          </a:solidFill>
                        </a:rPr>
                        <a:t> </a:t>
                      </a:r>
                      <a:r>
                        <a:rPr lang="en-US" sz="2400" dirty="0" smtClean="0">
                          <a:solidFill>
                            <a:schemeClr val="bg1"/>
                          </a:solidFill>
                        </a:rPr>
                        <a:t>(EISEGESIS)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3962399">
                <a:tc>
                  <a:txBody>
                    <a:bodyPr/>
                    <a:lstStyle/>
                    <a:p>
                      <a:pPr marL="342900" marR="0" lvl="0" indent="-342900">
                        <a:lnSpc>
                          <a:spcPct val="115000"/>
                        </a:lnSpc>
                        <a:spcBef>
                          <a:spcPts val="0"/>
                        </a:spcBef>
                        <a:spcAft>
                          <a:spcPts val="0"/>
                        </a:spcAft>
                        <a:buFont typeface="Symbol"/>
                        <a:buChar char=""/>
                      </a:pPr>
                      <a:r>
                        <a:rPr lang="zh-CN" altLang="en-US" sz="2600" b="1" dirty="0" smtClean="0">
                          <a:solidFill>
                            <a:srgbClr val="002060"/>
                          </a:solidFill>
                          <a:latin typeface="Arial"/>
                          <a:ea typeface="SimSun"/>
                          <a:cs typeface="Times New Roman"/>
                        </a:rPr>
                        <a:t>原意解经是在谨慎的</a:t>
                      </a:r>
                      <a:r>
                        <a:rPr lang="zh-CN" altLang="en-US" sz="2600" b="1" u="sng" dirty="0" smtClean="0">
                          <a:solidFill>
                            <a:srgbClr val="002060"/>
                          </a:solidFill>
                          <a:latin typeface="Arial"/>
                          <a:ea typeface="SimSun"/>
                          <a:cs typeface="Times New Roman"/>
                        </a:rPr>
                        <a:t>客观</a:t>
                      </a:r>
                      <a:r>
                        <a:rPr lang="zh-CN" altLang="en-US" sz="2600" b="1" dirty="0" smtClean="0">
                          <a:solidFill>
                            <a:srgbClr val="002060"/>
                          </a:solidFill>
                          <a:latin typeface="Arial"/>
                          <a:ea typeface="SimSun"/>
                          <a:cs typeface="Times New Roman"/>
                        </a:rPr>
                        <a:t>分析的基础上，对文本进行的阐述或</a:t>
                      </a:r>
                      <a:r>
                        <a:rPr lang="zh-CN" altLang="en-US" sz="2600" b="1" u="sng" dirty="0" smtClean="0">
                          <a:solidFill>
                            <a:srgbClr val="002060"/>
                          </a:solidFill>
                          <a:latin typeface="Arial"/>
                          <a:ea typeface="SimSun"/>
                          <a:cs typeface="Times New Roman"/>
                        </a:rPr>
                        <a:t>说明</a:t>
                      </a:r>
                      <a:r>
                        <a:rPr lang="zh-CN" altLang="en-US" sz="2600" b="1" dirty="0" smtClean="0">
                          <a:solidFill>
                            <a:srgbClr val="002060"/>
                          </a:solidFill>
                          <a:latin typeface="Arial"/>
                          <a:ea typeface="SimSun"/>
                          <a:cs typeface="Times New Roman"/>
                        </a:rPr>
                        <a:t>。</a:t>
                      </a:r>
                      <a:endParaRPr lang="en-US" altLang="zh-CN" sz="2600" b="1" dirty="0" smtClean="0">
                        <a:solidFill>
                          <a:srgbClr val="002060"/>
                        </a:solidFill>
                        <a:latin typeface="Arial"/>
                        <a:ea typeface="SimSun"/>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2600" b="1" dirty="0" smtClean="0">
                          <a:solidFill>
                            <a:srgbClr val="002060"/>
                          </a:solidFill>
                          <a:latin typeface="Arial"/>
                          <a:ea typeface="SimSun"/>
                          <a:cs typeface="Times New Roman"/>
                        </a:rPr>
                        <a:t>前缀的“ </a:t>
                      </a:r>
                      <a:r>
                        <a:rPr lang="en-US" altLang="zh-CN" sz="2600" b="1" dirty="0" smtClean="0">
                          <a:solidFill>
                            <a:srgbClr val="002060"/>
                          </a:solidFill>
                          <a:latin typeface="Arial"/>
                          <a:ea typeface="SimSun"/>
                          <a:cs typeface="Times New Roman"/>
                        </a:rPr>
                        <a:t>ex ” </a:t>
                      </a:r>
                      <a:r>
                        <a:rPr lang="zh-CN" altLang="en-US" sz="2600" b="1" dirty="0" smtClean="0">
                          <a:solidFill>
                            <a:srgbClr val="002060"/>
                          </a:solidFill>
                          <a:latin typeface="Arial"/>
                          <a:ea typeface="SimSun"/>
                          <a:cs typeface="Times New Roman"/>
                        </a:rPr>
                        <a:t>是由希腊文来的，意思是“</a:t>
                      </a:r>
                      <a:r>
                        <a:rPr lang="zh-CN" altLang="en-US" sz="2600" b="1" u="sng" dirty="0" smtClean="0">
                          <a:solidFill>
                            <a:srgbClr val="002060"/>
                          </a:solidFill>
                          <a:latin typeface="Arial"/>
                          <a:ea typeface="SimSun"/>
                          <a:cs typeface="Times New Roman"/>
                        </a:rPr>
                        <a:t>导出来</a:t>
                      </a:r>
                      <a:r>
                        <a:rPr lang="zh-CN" altLang="en-US" sz="2600" b="1" dirty="0" smtClean="0">
                          <a:solidFill>
                            <a:srgbClr val="002060"/>
                          </a:solidFill>
                          <a:latin typeface="Arial"/>
                          <a:ea typeface="SimSun"/>
                          <a:cs typeface="Times New Roman"/>
                        </a:rPr>
                        <a:t>”；也就是把文本的意思吸出来，按着原意解释，求得经文的真正意义。</a:t>
                      </a:r>
                      <a:endParaRPr lang="en-US" sz="2600" b="1" dirty="0">
                        <a:solidFill>
                          <a:srgbClr val="002060"/>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342900" marR="0" lvl="0" indent="-342900">
                        <a:lnSpc>
                          <a:spcPct val="115000"/>
                        </a:lnSpc>
                        <a:spcBef>
                          <a:spcPts val="0"/>
                        </a:spcBef>
                        <a:spcAft>
                          <a:spcPts val="0"/>
                        </a:spcAft>
                        <a:buFont typeface="Symbol"/>
                        <a:buChar char=""/>
                      </a:pPr>
                      <a:r>
                        <a:rPr lang="zh-CN" altLang="en-US" sz="2600" b="1" dirty="0" smtClean="0">
                          <a:solidFill>
                            <a:srgbClr val="C00000"/>
                          </a:solidFill>
                          <a:latin typeface="Arial"/>
                          <a:ea typeface="SimSun"/>
                          <a:cs typeface="Times New Roman"/>
                        </a:rPr>
                        <a:t>私意解经是在</a:t>
                      </a:r>
                      <a:r>
                        <a:rPr lang="zh-CN" altLang="en-US" sz="2600" b="1" u="sng" dirty="0" smtClean="0">
                          <a:solidFill>
                            <a:srgbClr val="C00000"/>
                          </a:solidFill>
                          <a:latin typeface="Arial"/>
                          <a:ea typeface="SimSun"/>
                          <a:cs typeface="Times New Roman"/>
                        </a:rPr>
                        <a:t>主观</a:t>
                      </a:r>
                      <a:r>
                        <a:rPr lang="zh-CN" altLang="en-US" sz="2600" b="1" dirty="0" smtClean="0">
                          <a:solidFill>
                            <a:srgbClr val="C00000"/>
                          </a:solidFill>
                          <a:latin typeface="Arial"/>
                          <a:ea typeface="SimSun"/>
                          <a:cs typeface="Times New Roman"/>
                        </a:rPr>
                        <a:t>，非分析式的读经基础上对段落所做解释。</a:t>
                      </a:r>
                      <a:endParaRPr lang="en-US" sz="2600" b="1" dirty="0" smtClean="0">
                        <a:latin typeface="+mn-lt"/>
                        <a:ea typeface="SimSun"/>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2600" b="1" dirty="0" smtClean="0">
                          <a:solidFill>
                            <a:srgbClr val="C00000"/>
                          </a:solidFill>
                          <a:latin typeface="Arial"/>
                          <a:ea typeface="SimSun"/>
                          <a:cs typeface="Times New Roman"/>
                        </a:rPr>
                        <a:t>前缀的“</a:t>
                      </a:r>
                      <a:r>
                        <a:rPr lang="en-US" altLang="zh-CN" sz="2600" b="1" dirty="0" err="1" smtClean="0">
                          <a:solidFill>
                            <a:srgbClr val="C00000"/>
                          </a:solidFill>
                          <a:latin typeface="Arial"/>
                          <a:ea typeface="SimSun"/>
                          <a:cs typeface="Times New Roman"/>
                        </a:rPr>
                        <a:t>eis</a:t>
                      </a:r>
                      <a:r>
                        <a:rPr lang="en-US" altLang="zh-CN" sz="2600" b="1" dirty="0" smtClean="0">
                          <a:solidFill>
                            <a:srgbClr val="C00000"/>
                          </a:solidFill>
                          <a:latin typeface="Arial"/>
                          <a:ea typeface="SimSun"/>
                          <a:cs typeface="Times New Roman"/>
                        </a:rPr>
                        <a:t> ”</a:t>
                      </a:r>
                      <a:r>
                        <a:rPr lang="zh-CN" altLang="en-US" sz="2600" b="1" dirty="0" smtClean="0">
                          <a:solidFill>
                            <a:srgbClr val="C00000"/>
                          </a:solidFill>
                          <a:latin typeface="Arial"/>
                          <a:ea typeface="SimSun"/>
                          <a:cs typeface="Times New Roman"/>
                        </a:rPr>
                        <a:t>是由希腊文来的，是“注入”的意思，就是把自己的意思注入圣经，想怎么解就怎么解。</a:t>
                      </a:r>
                      <a:r>
                        <a:rPr lang="en-US" sz="2600" b="1" dirty="0" smtClean="0">
                          <a:solidFill>
                            <a:srgbClr val="C00000"/>
                          </a:solidFill>
                          <a:latin typeface="Arial"/>
                          <a:ea typeface="SimSun"/>
                          <a:cs typeface="Times New Roman"/>
                        </a:rPr>
                        <a:t>. </a:t>
                      </a:r>
                      <a:endParaRPr lang="en-US" sz="2600" b="1" dirty="0" smtClean="0">
                        <a:latin typeface="+mn-lt"/>
                        <a:ea typeface="SimSun"/>
                        <a:cs typeface="Times New Roman"/>
                      </a:endParaRPr>
                    </a:p>
                    <a:p>
                      <a:pPr marL="342900" marR="0" lvl="0" indent="-342900">
                        <a:lnSpc>
                          <a:spcPct val="115000"/>
                        </a:lnSpc>
                        <a:spcBef>
                          <a:spcPts val="0"/>
                        </a:spcBef>
                        <a:spcAft>
                          <a:spcPts val="0"/>
                        </a:spcAft>
                        <a:buFont typeface="Symbol"/>
                        <a:buChar char=""/>
                      </a:pPr>
                      <a:endParaRPr lang="en-US" sz="2600" b="1" dirty="0">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8991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5400" dirty="0" smtClean="0">
                <a:ln>
                  <a:solidFill>
                    <a:sysClr val="windowText" lastClr="000000"/>
                  </a:solidFill>
                </a:ln>
                <a:solidFill>
                  <a:srgbClr val="FF0000"/>
                </a:solidFill>
              </a:rPr>
              <a:t>C.</a:t>
            </a:r>
            <a:r>
              <a:rPr lang="zh-CN" altLang="en-US" sz="5400" u="sng" dirty="0" smtClean="0">
                <a:ln>
                  <a:solidFill>
                    <a:sysClr val="windowText" lastClr="000000"/>
                  </a:solidFill>
                </a:ln>
                <a:solidFill>
                  <a:srgbClr val="FF0000"/>
                </a:solidFill>
              </a:rPr>
              <a:t>原意解经</a:t>
            </a:r>
            <a:r>
              <a:rPr lang="zh-CN" altLang="en-US" sz="5400" dirty="0" smtClean="0">
                <a:ln>
                  <a:solidFill>
                    <a:sysClr val="windowText" lastClr="000000"/>
                  </a:solidFill>
                </a:ln>
                <a:solidFill>
                  <a:srgbClr val="FF0000"/>
                </a:solidFill>
              </a:rPr>
              <a:t>  </a:t>
            </a:r>
            <a:r>
              <a:rPr lang="en-US" altLang="zh-CN" sz="5400" dirty="0" smtClean="0">
                <a:ln>
                  <a:solidFill>
                    <a:sysClr val="windowText" lastClr="000000"/>
                  </a:solidFill>
                </a:ln>
                <a:solidFill>
                  <a:srgbClr val="FF0000"/>
                </a:solidFill>
              </a:rPr>
              <a:t>vs. </a:t>
            </a:r>
            <a:r>
              <a:rPr lang="zh-CN" altLang="en-US" sz="5400" u="sng" dirty="0" smtClean="0">
                <a:ln>
                  <a:solidFill>
                    <a:sysClr val="windowText" lastClr="000000"/>
                  </a:solidFill>
                </a:ln>
                <a:solidFill>
                  <a:srgbClr val="FF0000"/>
                </a:solidFill>
              </a:rPr>
              <a:t>私意解经</a:t>
            </a:r>
            <a:endParaRPr lang="en-US" sz="5400" u="sng" dirty="0" smtClean="0">
              <a:ln>
                <a:solidFill>
                  <a:sysClr val="windowText" lastClr="000000"/>
                </a:solidFill>
              </a:ln>
              <a:solidFill>
                <a:srgbClr val="FF0000"/>
              </a:solidFill>
            </a:endParaRPr>
          </a:p>
          <a:p>
            <a:pPr marL="1765300" lvl="1" indent="-157163">
              <a:buFont typeface="Arial" pitchFamily="34" charset="0"/>
              <a:buChar char="•"/>
            </a:pPr>
            <a:r>
              <a:rPr lang="en-US" sz="2800" u="sng" dirty="0" smtClean="0">
                <a:ln>
                  <a:solidFill>
                    <a:sysClr val="windowText" lastClr="000000"/>
                  </a:solidFill>
                </a:ln>
                <a:solidFill>
                  <a:schemeClr val="accent6">
                    <a:lumMod val="50000"/>
                  </a:schemeClr>
                </a:solidFill>
                <a:cs typeface="Arial" pitchFamily="34" charset="0"/>
              </a:rPr>
              <a:t>Exegesis</a:t>
            </a:r>
            <a:r>
              <a:rPr lang="en-US" sz="2800" dirty="0" smtClean="0">
                <a:ln>
                  <a:solidFill>
                    <a:sysClr val="windowText" lastClr="000000"/>
                  </a:solidFill>
                </a:ln>
                <a:solidFill>
                  <a:schemeClr val="accent6">
                    <a:lumMod val="50000"/>
                  </a:schemeClr>
                </a:solidFill>
                <a:cs typeface="Arial" pitchFamily="34" charset="0"/>
              </a:rPr>
              <a:t> </a:t>
            </a:r>
            <a:r>
              <a:rPr lang="en-US" sz="2800" dirty="0" err="1" smtClean="0">
                <a:ln>
                  <a:solidFill>
                    <a:sysClr val="windowText" lastClr="000000"/>
                  </a:solidFill>
                </a:ln>
                <a:solidFill>
                  <a:schemeClr val="accent6">
                    <a:lumMod val="50000"/>
                  </a:schemeClr>
                </a:solidFill>
                <a:cs typeface="Arial" pitchFamily="34" charset="0"/>
              </a:rPr>
              <a:t>vs</a:t>
            </a:r>
            <a:r>
              <a:rPr lang="en-US" sz="2800" dirty="0" smtClean="0">
                <a:ln>
                  <a:solidFill>
                    <a:sysClr val="windowText" lastClr="000000"/>
                  </a:solidFill>
                </a:ln>
                <a:solidFill>
                  <a:schemeClr val="accent6">
                    <a:lumMod val="50000"/>
                  </a:schemeClr>
                </a:solidFill>
                <a:cs typeface="Arial" pitchFamily="34" charset="0"/>
              </a:rPr>
              <a:t> </a:t>
            </a:r>
            <a:r>
              <a:rPr lang="en-US" sz="2800" u="sng" dirty="0" smtClean="0">
                <a:ln>
                  <a:solidFill>
                    <a:sysClr val="windowText" lastClr="000000"/>
                  </a:solidFill>
                </a:ln>
                <a:solidFill>
                  <a:schemeClr val="accent6">
                    <a:lumMod val="50000"/>
                  </a:schemeClr>
                </a:solidFill>
                <a:cs typeface="Arial" pitchFamily="34" charset="0"/>
              </a:rPr>
              <a:t>Eisegesis</a:t>
            </a:r>
            <a:endParaRPr lang="en-US" sz="3200" u="sng"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graphicFrame>
        <p:nvGraphicFramePr>
          <p:cNvPr id="4" name="Table 3"/>
          <p:cNvGraphicFramePr>
            <a:graphicFrameLocks noGrp="1"/>
          </p:cNvGraphicFramePr>
          <p:nvPr/>
        </p:nvGraphicFramePr>
        <p:xfrm>
          <a:off x="304800" y="1447800"/>
          <a:ext cx="8610600" cy="5212079"/>
        </p:xfrm>
        <a:graphic>
          <a:graphicData uri="http://schemas.openxmlformats.org/drawingml/2006/table">
            <a:tbl>
              <a:tblPr firstRow="1" bandRow="1">
                <a:tableStyleId>{5C22544A-7EE6-4342-B048-85BDC9FD1C3A}</a:tableStyleId>
              </a:tblPr>
              <a:tblGrid>
                <a:gridCol w="4209627"/>
                <a:gridCol w="4400973"/>
              </a:tblGrid>
              <a:tr h="609600">
                <a:tc gridSpan="2">
                  <a:txBody>
                    <a:bodyPr/>
                    <a:lstStyle/>
                    <a:p>
                      <a:pPr algn="ctr"/>
                      <a:r>
                        <a:rPr lang="zh-CN" altLang="en-US" sz="3200" dirty="0" smtClean="0">
                          <a:solidFill>
                            <a:schemeClr val="bg1"/>
                          </a:solidFill>
                        </a:rPr>
                        <a:t>焦点</a:t>
                      </a:r>
                      <a:r>
                        <a:rPr lang="en-US" sz="3200" dirty="0" smtClean="0">
                          <a:solidFill>
                            <a:schemeClr val="bg1"/>
                          </a:solidFill>
                        </a:rPr>
                        <a:t>   (Focus)</a:t>
                      </a:r>
                      <a:endParaRPr lang="en-US" sz="3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hMerge="1">
                  <a:txBody>
                    <a:bodyPr/>
                    <a:lstStyle/>
                    <a:p>
                      <a:pPr algn="ctr"/>
                      <a:endParaRPr lang="en-US" sz="2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556856">
                <a:tc>
                  <a:txBody>
                    <a:bodyPr/>
                    <a:lstStyle/>
                    <a:p>
                      <a:pPr algn="ctr"/>
                      <a:r>
                        <a:rPr lang="en-US" sz="3600" dirty="0" smtClean="0">
                          <a:solidFill>
                            <a:schemeClr val="bg1"/>
                          </a:solidFill>
                        </a:rPr>
                        <a:t> </a:t>
                      </a:r>
                      <a:r>
                        <a:rPr lang="zh-CN" altLang="en-US" sz="3600" dirty="0" smtClean="0">
                          <a:solidFill>
                            <a:schemeClr val="bg1"/>
                          </a:solidFill>
                        </a:rPr>
                        <a:t>原意解经</a:t>
                      </a:r>
                      <a:r>
                        <a:rPr lang="en-US" sz="3600" dirty="0" smtClean="0">
                          <a:solidFill>
                            <a:schemeClr val="bg1"/>
                          </a:solidFill>
                        </a:rPr>
                        <a:t> </a:t>
                      </a:r>
                      <a:r>
                        <a:rPr lang="en-US" sz="2400" dirty="0" smtClean="0">
                          <a:solidFill>
                            <a:schemeClr val="bg1"/>
                          </a:solidFill>
                        </a:rPr>
                        <a:t>(EXEGESIS)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c>
                  <a:txBody>
                    <a:bodyPr/>
                    <a:lstStyle/>
                    <a:p>
                      <a:pPr algn="ctr"/>
                      <a:r>
                        <a:rPr lang="zh-CN" altLang="en-US" sz="3600" baseline="0" dirty="0" smtClean="0">
                          <a:solidFill>
                            <a:schemeClr val="bg1"/>
                          </a:solidFill>
                        </a:rPr>
                        <a:t>私意解经</a:t>
                      </a:r>
                      <a:r>
                        <a:rPr lang="en-US" sz="3600" baseline="0" dirty="0" smtClean="0">
                          <a:solidFill>
                            <a:schemeClr val="bg1"/>
                          </a:solidFill>
                        </a:rPr>
                        <a:t> </a:t>
                      </a:r>
                      <a:r>
                        <a:rPr lang="en-US" sz="2400" dirty="0" smtClean="0">
                          <a:solidFill>
                            <a:schemeClr val="bg1"/>
                          </a:solidFill>
                        </a:rPr>
                        <a:t>(EISEGESIS)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3962399">
                <a:tc>
                  <a:txBody>
                    <a:bodyPr/>
                    <a:lstStyle/>
                    <a:p>
                      <a:pPr marL="0" marR="0">
                        <a:lnSpc>
                          <a:spcPct val="115000"/>
                        </a:lnSpc>
                        <a:spcBef>
                          <a:spcPts val="0"/>
                        </a:spcBef>
                        <a:spcAft>
                          <a:spcPts val="0"/>
                        </a:spcAft>
                      </a:pPr>
                      <a:r>
                        <a:rPr lang="zh-CN" altLang="en-US" sz="2800" b="1" dirty="0" smtClean="0">
                          <a:solidFill>
                            <a:srgbClr val="002060"/>
                          </a:solidFill>
                          <a:latin typeface="Arial"/>
                          <a:ea typeface="SimSun"/>
                          <a:cs typeface="Times New Roman"/>
                        </a:rPr>
                        <a:t>通过</a:t>
                      </a:r>
                      <a:r>
                        <a:rPr lang="zh-CN" altLang="en-US" sz="2800" b="1" u="sng" dirty="0" smtClean="0">
                          <a:solidFill>
                            <a:srgbClr val="002060"/>
                          </a:solidFill>
                          <a:latin typeface="Arial"/>
                          <a:ea typeface="SimSun"/>
                          <a:cs typeface="Times New Roman"/>
                        </a:rPr>
                        <a:t>观察</a:t>
                      </a:r>
                      <a:r>
                        <a:rPr lang="zh-CN" altLang="en-US" sz="2800" b="1" dirty="0" smtClean="0">
                          <a:solidFill>
                            <a:srgbClr val="002060"/>
                          </a:solidFill>
                          <a:latin typeface="Arial"/>
                          <a:ea typeface="SimSun"/>
                          <a:cs typeface="Times New Roman"/>
                        </a:rPr>
                        <a:t>，</a:t>
                      </a:r>
                      <a:r>
                        <a:rPr lang="zh-CN" altLang="en-US" sz="2800" b="1" u="sng" dirty="0" smtClean="0">
                          <a:solidFill>
                            <a:srgbClr val="002060"/>
                          </a:solidFill>
                          <a:latin typeface="Arial"/>
                          <a:ea typeface="SimSun"/>
                          <a:cs typeface="Times New Roman"/>
                        </a:rPr>
                        <a:t>解释</a:t>
                      </a:r>
                      <a:r>
                        <a:rPr lang="zh-CN" altLang="en-US" sz="2800" b="1" dirty="0" smtClean="0">
                          <a:solidFill>
                            <a:srgbClr val="002060"/>
                          </a:solidFill>
                          <a:latin typeface="Arial"/>
                          <a:ea typeface="SimSun"/>
                          <a:cs typeface="Times New Roman"/>
                        </a:rPr>
                        <a:t>，</a:t>
                      </a:r>
                      <a:r>
                        <a:rPr lang="zh-CN" altLang="en-US" sz="2800" b="1" u="sng" dirty="0" smtClean="0">
                          <a:solidFill>
                            <a:srgbClr val="002060"/>
                          </a:solidFill>
                          <a:latin typeface="Arial"/>
                          <a:ea typeface="SimSun"/>
                          <a:cs typeface="Times New Roman"/>
                        </a:rPr>
                        <a:t>关联</a:t>
                      </a:r>
                      <a:r>
                        <a:rPr lang="zh-CN" altLang="en-US" sz="2800" b="1" dirty="0" smtClean="0">
                          <a:solidFill>
                            <a:srgbClr val="002060"/>
                          </a:solidFill>
                          <a:latin typeface="Arial"/>
                          <a:ea typeface="SimSun"/>
                          <a:cs typeface="Times New Roman"/>
                        </a:rPr>
                        <a:t>和</a:t>
                      </a:r>
                      <a:r>
                        <a:rPr lang="zh-CN" altLang="en-US" sz="2800" b="1" u="sng" dirty="0" smtClean="0">
                          <a:solidFill>
                            <a:srgbClr val="002060"/>
                          </a:solidFill>
                          <a:latin typeface="Arial"/>
                          <a:ea typeface="SimSun"/>
                          <a:cs typeface="Times New Roman"/>
                        </a:rPr>
                        <a:t>应用</a:t>
                      </a:r>
                      <a:r>
                        <a:rPr lang="zh-CN" altLang="en-US" sz="2800" b="1" dirty="0" smtClean="0">
                          <a:solidFill>
                            <a:srgbClr val="002060"/>
                          </a:solidFill>
                          <a:latin typeface="Arial"/>
                          <a:ea typeface="SimSun"/>
                          <a:cs typeface="Times New Roman"/>
                        </a:rPr>
                        <a:t>，逐节逐节研究圣经所有的书卷。</a:t>
                      </a:r>
                      <a:endParaRPr lang="en-US" sz="2800" b="1" dirty="0">
                        <a:solidFill>
                          <a:srgbClr val="002060"/>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a:lnSpc>
                          <a:spcPct val="115000"/>
                        </a:lnSpc>
                        <a:spcBef>
                          <a:spcPts val="0"/>
                        </a:spcBef>
                        <a:spcAft>
                          <a:spcPts val="0"/>
                        </a:spcAft>
                      </a:pPr>
                      <a:r>
                        <a:rPr lang="zh-CN" altLang="en-US" sz="2800" b="1" dirty="0" smtClean="0">
                          <a:solidFill>
                            <a:srgbClr val="C00000"/>
                          </a:solidFill>
                          <a:latin typeface="Arial"/>
                          <a:ea typeface="SimSun"/>
                          <a:cs typeface="Times New Roman"/>
                        </a:rPr>
                        <a:t>主题式地查考不同的话题，传道人先入为主地带着自己的观点去寻找经文的支持。</a:t>
                      </a:r>
                      <a:endParaRPr lang="en-US" sz="2800" b="1" dirty="0">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8991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5400" dirty="0" smtClean="0">
                <a:ln>
                  <a:solidFill>
                    <a:sysClr val="windowText" lastClr="000000"/>
                  </a:solidFill>
                </a:ln>
                <a:solidFill>
                  <a:srgbClr val="FF0000"/>
                </a:solidFill>
              </a:rPr>
              <a:t>C.</a:t>
            </a:r>
            <a:r>
              <a:rPr lang="zh-CN" altLang="en-US" sz="5400" u="sng" dirty="0" smtClean="0">
                <a:ln>
                  <a:solidFill>
                    <a:sysClr val="windowText" lastClr="000000"/>
                  </a:solidFill>
                </a:ln>
                <a:solidFill>
                  <a:srgbClr val="FF0000"/>
                </a:solidFill>
              </a:rPr>
              <a:t>原意解经</a:t>
            </a:r>
            <a:r>
              <a:rPr lang="zh-CN" altLang="en-US" sz="5400" dirty="0" smtClean="0">
                <a:ln>
                  <a:solidFill>
                    <a:sysClr val="windowText" lastClr="000000"/>
                  </a:solidFill>
                </a:ln>
                <a:solidFill>
                  <a:srgbClr val="FF0000"/>
                </a:solidFill>
              </a:rPr>
              <a:t>  </a:t>
            </a:r>
            <a:r>
              <a:rPr lang="en-US" altLang="zh-CN" sz="5400" dirty="0" smtClean="0">
                <a:ln>
                  <a:solidFill>
                    <a:sysClr val="windowText" lastClr="000000"/>
                  </a:solidFill>
                </a:ln>
                <a:solidFill>
                  <a:srgbClr val="FF0000"/>
                </a:solidFill>
              </a:rPr>
              <a:t>vs. </a:t>
            </a:r>
            <a:r>
              <a:rPr lang="zh-CN" altLang="en-US" sz="5400" u="sng" dirty="0" smtClean="0">
                <a:ln>
                  <a:solidFill>
                    <a:sysClr val="windowText" lastClr="000000"/>
                  </a:solidFill>
                </a:ln>
                <a:solidFill>
                  <a:srgbClr val="FF0000"/>
                </a:solidFill>
              </a:rPr>
              <a:t>私意解经</a:t>
            </a:r>
            <a:endParaRPr lang="en-US" sz="5400" u="sng" dirty="0" smtClean="0">
              <a:ln>
                <a:solidFill>
                  <a:sysClr val="windowText" lastClr="000000"/>
                </a:solidFill>
              </a:ln>
              <a:solidFill>
                <a:srgbClr val="FF0000"/>
              </a:solidFill>
            </a:endParaRPr>
          </a:p>
          <a:p>
            <a:pPr marL="1765300" lvl="1" indent="-157163">
              <a:buFont typeface="Arial" pitchFamily="34" charset="0"/>
              <a:buChar char="•"/>
            </a:pPr>
            <a:r>
              <a:rPr lang="en-US" sz="2800" u="sng" dirty="0" smtClean="0">
                <a:ln>
                  <a:solidFill>
                    <a:sysClr val="windowText" lastClr="000000"/>
                  </a:solidFill>
                </a:ln>
                <a:solidFill>
                  <a:schemeClr val="accent6">
                    <a:lumMod val="50000"/>
                  </a:schemeClr>
                </a:solidFill>
                <a:cs typeface="Arial" pitchFamily="34" charset="0"/>
              </a:rPr>
              <a:t>Exegesis</a:t>
            </a:r>
            <a:r>
              <a:rPr lang="en-US" sz="2800" dirty="0" smtClean="0">
                <a:ln>
                  <a:solidFill>
                    <a:sysClr val="windowText" lastClr="000000"/>
                  </a:solidFill>
                </a:ln>
                <a:solidFill>
                  <a:schemeClr val="accent6">
                    <a:lumMod val="50000"/>
                  </a:schemeClr>
                </a:solidFill>
                <a:cs typeface="Arial" pitchFamily="34" charset="0"/>
              </a:rPr>
              <a:t> </a:t>
            </a:r>
            <a:r>
              <a:rPr lang="en-US" sz="2800" dirty="0" err="1" smtClean="0">
                <a:ln>
                  <a:solidFill>
                    <a:sysClr val="windowText" lastClr="000000"/>
                  </a:solidFill>
                </a:ln>
                <a:solidFill>
                  <a:schemeClr val="accent6">
                    <a:lumMod val="50000"/>
                  </a:schemeClr>
                </a:solidFill>
                <a:cs typeface="Arial" pitchFamily="34" charset="0"/>
              </a:rPr>
              <a:t>vs</a:t>
            </a:r>
            <a:r>
              <a:rPr lang="en-US" sz="2800" dirty="0" smtClean="0">
                <a:ln>
                  <a:solidFill>
                    <a:sysClr val="windowText" lastClr="000000"/>
                  </a:solidFill>
                </a:ln>
                <a:solidFill>
                  <a:schemeClr val="accent6">
                    <a:lumMod val="50000"/>
                  </a:schemeClr>
                </a:solidFill>
                <a:cs typeface="Arial" pitchFamily="34" charset="0"/>
              </a:rPr>
              <a:t> </a:t>
            </a:r>
            <a:r>
              <a:rPr lang="en-US" sz="2800" u="sng" dirty="0" smtClean="0">
                <a:ln>
                  <a:solidFill>
                    <a:sysClr val="windowText" lastClr="000000"/>
                  </a:solidFill>
                </a:ln>
                <a:solidFill>
                  <a:schemeClr val="accent6">
                    <a:lumMod val="50000"/>
                  </a:schemeClr>
                </a:solidFill>
                <a:cs typeface="Arial" pitchFamily="34" charset="0"/>
              </a:rPr>
              <a:t>Eisegesis</a:t>
            </a:r>
            <a:endParaRPr lang="en-US" sz="3200" u="sng"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graphicFrame>
        <p:nvGraphicFramePr>
          <p:cNvPr id="4" name="Table 3"/>
          <p:cNvGraphicFramePr>
            <a:graphicFrameLocks noGrp="1"/>
          </p:cNvGraphicFramePr>
          <p:nvPr/>
        </p:nvGraphicFramePr>
        <p:xfrm>
          <a:off x="304800" y="1447800"/>
          <a:ext cx="8610600" cy="5212079"/>
        </p:xfrm>
        <a:graphic>
          <a:graphicData uri="http://schemas.openxmlformats.org/drawingml/2006/table">
            <a:tbl>
              <a:tblPr firstRow="1" bandRow="1">
                <a:tableStyleId>{5C22544A-7EE6-4342-B048-85BDC9FD1C3A}</a:tableStyleId>
              </a:tblPr>
              <a:tblGrid>
                <a:gridCol w="4209627"/>
                <a:gridCol w="4400973"/>
              </a:tblGrid>
              <a:tr h="609600">
                <a:tc gridSpan="2">
                  <a:txBody>
                    <a:bodyPr/>
                    <a:lstStyle/>
                    <a:p>
                      <a:pPr algn="ctr"/>
                      <a:r>
                        <a:rPr lang="zh-CN" altLang="en-US" sz="3200" dirty="0" smtClean="0">
                          <a:solidFill>
                            <a:schemeClr val="bg1"/>
                          </a:solidFill>
                        </a:rPr>
                        <a:t>长处 </a:t>
                      </a:r>
                      <a:r>
                        <a:rPr lang="en-US" sz="3200" dirty="0" smtClean="0">
                          <a:solidFill>
                            <a:schemeClr val="bg1"/>
                          </a:solidFill>
                        </a:rPr>
                        <a:t> (Advantages)</a:t>
                      </a:r>
                      <a:endParaRPr lang="en-US" sz="3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hMerge="1">
                  <a:txBody>
                    <a:bodyPr/>
                    <a:lstStyle/>
                    <a:p>
                      <a:pPr algn="ctr"/>
                      <a:endParaRPr lang="en-US" sz="2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556856">
                <a:tc>
                  <a:txBody>
                    <a:bodyPr/>
                    <a:lstStyle/>
                    <a:p>
                      <a:pPr algn="ctr"/>
                      <a:r>
                        <a:rPr lang="en-US" sz="3600" dirty="0" smtClean="0">
                          <a:solidFill>
                            <a:schemeClr val="bg1"/>
                          </a:solidFill>
                        </a:rPr>
                        <a:t> </a:t>
                      </a:r>
                      <a:r>
                        <a:rPr lang="zh-CN" altLang="en-US" sz="3600" dirty="0" smtClean="0">
                          <a:solidFill>
                            <a:schemeClr val="bg1"/>
                          </a:solidFill>
                        </a:rPr>
                        <a:t>原意解经</a:t>
                      </a:r>
                      <a:r>
                        <a:rPr lang="en-US" sz="3600" dirty="0" smtClean="0">
                          <a:solidFill>
                            <a:schemeClr val="bg1"/>
                          </a:solidFill>
                        </a:rPr>
                        <a:t> </a:t>
                      </a:r>
                      <a:r>
                        <a:rPr lang="en-US" sz="2400" dirty="0" smtClean="0">
                          <a:solidFill>
                            <a:schemeClr val="bg1"/>
                          </a:solidFill>
                        </a:rPr>
                        <a:t>(EXEGESIS)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c>
                  <a:txBody>
                    <a:bodyPr/>
                    <a:lstStyle/>
                    <a:p>
                      <a:pPr algn="ctr"/>
                      <a:r>
                        <a:rPr lang="zh-CN" altLang="en-US" sz="3600" baseline="0" dirty="0" smtClean="0">
                          <a:solidFill>
                            <a:schemeClr val="bg1"/>
                          </a:solidFill>
                        </a:rPr>
                        <a:t>私意解经</a:t>
                      </a:r>
                      <a:r>
                        <a:rPr lang="en-US" sz="3600" baseline="0" dirty="0" smtClean="0">
                          <a:solidFill>
                            <a:schemeClr val="bg1"/>
                          </a:solidFill>
                        </a:rPr>
                        <a:t> </a:t>
                      </a:r>
                      <a:r>
                        <a:rPr lang="en-US" sz="2400" dirty="0" smtClean="0">
                          <a:solidFill>
                            <a:schemeClr val="bg1"/>
                          </a:solidFill>
                        </a:rPr>
                        <a:t>(EISEGESIS)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3962399">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覆盖每一个主题。</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无法回避冲突。</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神全备的话语。</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神的观点。</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信靠神</a:t>
                      </a:r>
                      <a:r>
                        <a:rPr lang="en-US" altLang="zh-CN" sz="3200" b="1" kern="1200" dirty="0" smtClean="0">
                          <a:solidFill>
                            <a:srgbClr val="002060"/>
                          </a:solidFill>
                          <a:latin typeface="+mn-lt"/>
                          <a:ea typeface="+mn-ea"/>
                          <a:cs typeface="+mn-cs"/>
                        </a:rPr>
                        <a:t>,</a:t>
                      </a:r>
                      <a:r>
                        <a:rPr lang="en-US" altLang="zh-CN" sz="3200" b="1" kern="1200" baseline="0" dirty="0" smtClean="0">
                          <a:solidFill>
                            <a:srgbClr val="002060"/>
                          </a:solidFill>
                          <a:latin typeface="+mn-lt"/>
                          <a:ea typeface="+mn-ea"/>
                          <a:cs typeface="+mn-cs"/>
                        </a:rPr>
                        <a:t> </a:t>
                      </a:r>
                      <a:r>
                        <a:rPr lang="zh-CN" altLang="en-US" sz="3200" b="1" kern="1200" dirty="0" smtClean="0">
                          <a:solidFill>
                            <a:srgbClr val="002060"/>
                          </a:solidFill>
                          <a:latin typeface="+mn-lt"/>
                          <a:ea typeface="+mn-ea"/>
                          <a:cs typeface="+mn-cs"/>
                        </a:rPr>
                        <a:t>而非传道人。</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文法和背景。</a:t>
                      </a:r>
                      <a:endParaRPr lang="en-US" altLang="zh-CN" sz="3200" b="1" kern="1200" dirty="0" smtClean="0">
                        <a:solidFill>
                          <a:srgbClr val="002060"/>
                        </a:solidFill>
                        <a:latin typeface="+mn-lt"/>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zh-CN" altLang="en-US" sz="3200" b="1" kern="1200" dirty="0" smtClean="0">
                          <a:solidFill>
                            <a:srgbClr val="002060"/>
                          </a:solidFill>
                          <a:latin typeface="+mn-lt"/>
                          <a:ea typeface="+mn-ea"/>
                          <a:cs typeface="+mn-cs"/>
                        </a:rPr>
                        <a:t>结合上下文解经。</a:t>
                      </a:r>
                      <a:endParaRPr lang="en-US" sz="3200" b="1" dirty="0">
                        <a:solidFill>
                          <a:srgbClr val="002060"/>
                        </a:solidFill>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Arial"/>
                          <a:ea typeface="SimSun"/>
                          <a:cs typeface="Times New Roman"/>
                        </a:rPr>
                        <a:t>容易形成讲章。</a:t>
                      </a:r>
                      <a:endParaRPr lang="en-US" altLang="zh-CN" sz="2800" b="1" dirty="0" smtClean="0">
                        <a:solidFill>
                          <a:srgbClr val="C00000"/>
                        </a:solidFill>
                        <a:latin typeface="Arial"/>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Arial"/>
                          <a:ea typeface="SimSun"/>
                          <a:cs typeface="Times New Roman"/>
                        </a:rPr>
                        <a:t>切合人们的兴趣。</a:t>
                      </a:r>
                      <a:endParaRPr lang="en-US" altLang="zh-CN" sz="2800" b="1" dirty="0" smtClean="0">
                        <a:solidFill>
                          <a:srgbClr val="C00000"/>
                        </a:solidFill>
                        <a:latin typeface="Arial"/>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Arial"/>
                          <a:ea typeface="SimSun"/>
                          <a:cs typeface="Times New Roman"/>
                        </a:rPr>
                        <a:t>推动牧师的议程。</a:t>
                      </a:r>
                      <a:endParaRPr lang="en-US" altLang="zh-CN" sz="2800" b="1" dirty="0" smtClean="0">
                        <a:solidFill>
                          <a:srgbClr val="C00000"/>
                        </a:solidFill>
                        <a:latin typeface="Arial"/>
                        <a:ea typeface="SimSun"/>
                        <a:cs typeface="Times New Roman"/>
                      </a:endParaRPr>
                    </a:p>
                    <a:p>
                      <a:pPr marL="342900" marR="0" lvl="0" indent="-342900">
                        <a:lnSpc>
                          <a:spcPct val="115000"/>
                        </a:lnSpc>
                        <a:spcBef>
                          <a:spcPts val="0"/>
                        </a:spcBef>
                        <a:spcAft>
                          <a:spcPts val="0"/>
                        </a:spcAft>
                        <a:buFont typeface="Symbol"/>
                        <a:buNone/>
                      </a:pPr>
                      <a:endParaRPr lang="en-US" sz="2800" b="1" dirty="0">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8991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5400" dirty="0" smtClean="0">
                <a:ln>
                  <a:solidFill>
                    <a:sysClr val="windowText" lastClr="000000"/>
                  </a:solidFill>
                </a:ln>
                <a:solidFill>
                  <a:srgbClr val="FF0000"/>
                </a:solidFill>
              </a:rPr>
              <a:t>C.</a:t>
            </a:r>
            <a:r>
              <a:rPr lang="zh-CN" altLang="en-US" sz="5400" u="sng" dirty="0" smtClean="0">
                <a:ln>
                  <a:solidFill>
                    <a:sysClr val="windowText" lastClr="000000"/>
                  </a:solidFill>
                </a:ln>
                <a:solidFill>
                  <a:srgbClr val="FF0000"/>
                </a:solidFill>
              </a:rPr>
              <a:t>原意解经</a:t>
            </a:r>
            <a:r>
              <a:rPr lang="zh-CN" altLang="en-US" sz="5400" dirty="0" smtClean="0">
                <a:ln>
                  <a:solidFill>
                    <a:sysClr val="windowText" lastClr="000000"/>
                  </a:solidFill>
                </a:ln>
                <a:solidFill>
                  <a:srgbClr val="FF0000"/>
                </a:solidFill>
              </a:rPr>
              <a:t>  </a:t>
            </a:r>
            <a:r>
              <a:rPr lang="en-US" altLang="zh-CN" sz="5400" dirty="0" smtClean="0">
                <a:ln>
                  <a:solidFill>
                    <a:sysClr val="windowText" lastClr="000000"/>
                  </a:solidFill>
                </a:ln>
                <a:solidFill>
                  <a:srgbClr val="FF0000"/>
                </a:solidFill>
              </a:rPr>
              <a:t>vs. </a:t>
            </a:r>
            <a:r>
              <a:rPr lang="zh-CN" altLang="en-US" sz="5400" u="sng" dirty="0" smtClean="0">
                <a:ln>
                  <a:solidFill>
                    <a:sysClr val="windowText" lastClr="000000"/>
                  </a:solidFill>
                </a:ln>
                <a:solidFill>
                  <a:srgbClr val="FF0000"/>
                </a:solidFill>
              </a:rPr>
              <a:t>私意解经</a:t>
            </a:r>
            <a:endParaRPr lang="en-US" sz="5400" u="sng" dirty="0" smtClean="0">
              <a:ln>
                <a:solidFill>
                  <a:sysClr val="windowText" lastClr="000000"/>
                </a:solidFill>
              </a:ln>
              <a:solidFill>
                <a:srgbClr val="FF0000"/>
              </a:solidFill>
            </a:endParaRPr>
          </a:p>
          <a:p>
            <a:pPr marL="1765300" lvl="1" indent="-157163">
              <a:buFont typeface="Arial" pitchFamily="34" charset="0"/>
              <a:buChar char="•"/>
            </a:pPr>
            <a:r>
              <a:rPr lang="en-US" sz="2800" u="sng" dirty="0" smtClean="0">
                <a:ln>
                  <a:solidFill>
                    <a:sysClr val="windowText" lastClr="000000"/>
                  </a:solidFill>
                </a:ln>
                <a:solidFill>
                  <a:schemeClr val="accent6">
                    <a:lumMod val="50000"/>
                  </a:schemeClr>
                </a:solidFill>
                <a:cs typeface="Arial" pitchFamily="34" charset="0"/>
              </a:rPr>
              <a:t>Exegesis</a:t>
            </a:r>
            <a:r>
              <a:rPr lang="en-US" sz="2800" dirty="0" smtClean="0">
                <a:ln>
                  <a:solidFill>
                    <a:sysClr val="windowText" lastClr="000000"/>
                  </a:solidFill>
                </a:ln>
                <a:solidFill>
                  <a:schemeClr val="accent6">
                    <a:lumMod val="50000"/>
                  </a:schemeClr>
                </a:solidFill>
                <a:cs typeface="Arial" pitchFamily="34" charset="0"/>
              </a:rPr>
              <a:t> </a:t>
            </a:r>
            <a:r>
              <a:rPr lang="en-US" sz="2800" dirty="0" err="1" smtClean="0">
                <a:ln>
                  <a:solidFill>
                    <a:sysClr val="windowText" lastClr="000000"/>
                  </a:solidFill>
                </a:ln>
                <a:solidFill>
                  <a:schemeClr val="accent6">
                    <a:lumMod val="50000"/>
                  </a:schemeClr>
                </a:solidFill>
                <a:cs typeface="Arial" pitchFamily="34" charset="0"/>
              </a:rPr>
              <a:t>vs</a:t>
            </a:r>
            <a:r>
              <a:rPr lang="en-US" sz="2800" dirty="0" smtClean="0">
                <a:ln>
                  <a:solidFill>
                    <a:sysClr val="windowText" lastClr="000000"/>
                  </a:solidFill>
                </a:ln>
                <a:solidFill>
                  <a:schemeClr val="accent6">
                    <a:lumMod val="50000"/>
                  </a:schemeClr>
                </a:solidFill>
                <a:cs typeface="Arial" pitchFamily="34" charset="0"/>
              </a:rPr>
              <a:t> </a:t>
            </a:r>
            <a:r>
              <a:rPr lang="en-US" sz="2800" u="sng" dirty="0" smtClean="0">
                <a:ln>
                  <a:solidFill>
                    <a:sysClr val="windowText" lastClr="000000"/>
                  </a:solidFill>
                </a:ln>
                <a:solidFill>
                  <a:schemeClr val="accent6">
                    <a:lumMod val="50000"/>
                  </a:schemeClr>
                </a:solidFill>
                <a:cs typeface="Arial" pitchFamily="34" charset="0"/>
              </a:rPr>
              <a:t>Eisegesis</a:t>
            </a:r>
            <a:endParaRPr lang="en-US" sz="3200" u="sng" dirty="0" smtClean="0">
              <a:ln>
                <a:solidFill>
                  <a:sysClr val="windowText" lastClr="000000"/>
                </a:solidFill>
              </a:ln>
              <a:solidFill>
                <a:schemeClr val="accent6">
                  <a:lumMod val="50000"/>
                </a:schemeClr>
              </a:solidFill>
            </a:endParaRP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graphicFrame>
        <p:nvGraphicFramePr>
          <p:cNvPr id="4" name="Table 3"/>
          <p:cNvGraphicFramePr>
            <a:graphicFrameLocks noGrp="1"/>
          </p:cNvGraphicFramePr>
          <p:nvPr/>
        </p:nvGraphicFramePr>
        <p:xfrm>
          <a:off x="304800" y="1447800"/>
          <a:ext cx="8610600" cy="5212079"/>
        </p:xfrm>
        <a:graphic>
          <a:graphicData uri="http://schemas.openxmlformats.org/drawingml/2006/table">
            <a:tbl>
              <a:tblPr firstRow="1" bandRow="1">
                <a:tableStyleId>{5C22544A-7EE6-4342-B048-85BDC9FD1C3A}</a:tableStyleId>
              </a:tblPr>
              <a:tblGrid>
                <a:gridCol w="4209627"/>
                <a:gridCol w="4400973"/>
              </a:tblGrid>
              <a:tr h="609600">
                <a:tc gridSpan="2">
                  <a:txBody>
                    <a:bodyPr/>
                    <a:lstStyle/>
                    <a:p>
                      <a:pPr algn="ctr"/>
                      <a:r>
                        <a:rPr lang="zh-CN" altLang="en-US" sz="3200" dirty="0" smtClean="0">
                          <a:solidFill>
                            <a:schemeClr val="bg1"/>
                          </a:solidFill>
                        </a:rPr>
                        <a:t>短处</a:t>
                      </a:r>
                      <a:r>
                        <a:rPr lang="en-US" sz="3200" dirty="0" smtClean="0">
                          <a:solidFill>
                            <a:schemeClr val="bg1"/>
                          </a:solidFill>
                        </a:rPr>
                        <a:t>  (Disadvantages)</a:t>
                      </a:r>
                      <a:endParaRPr lang="en-US" sz="3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hMerge="1">
                  <a:txBody>
                    <a:bodyPr/>
                    <a:lstStyle/>
                    <a:p>
                      <a:pPr algn="ctr"/>
                      <a:endParaRPr lang="en-US" sz="2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556856">
                <a:tc>
                  <a:txBody>
                    <a:bodyPr/>
                    <a:lstStyle/>
                    <a:p>
                      <a:pPr algn="ctr"/>
                      <a:r>
                        <a:rPr lang="en-US" sz="3600" dirty="0" smtClean="0">
                          <a:solidFill>
                            <a:schemeClr val="bg1"/>
                          </a:solidFill>
                        </a:rPr>
                        <a:t> </a:t>
                      </a:r>
                      <a:r>
                        <a:rPr lang="zh-CN" altLang="en-US" sz="3600" dirty="0" smtClean="0">
                          <a:solidFill>
                            <a:schemeClr val="bg1"/>
                          </a:solidFill>
                        </a:rPr>
                        <a:t>原意解经</a:t>
                      </a:r>
                      <a:r>
                        <a:rPr lang="en-US" sz="3600" dirty="0" smtClean="0">
                          <a:solidFill>
                            <a:schemeClr val="bg1"/>
                          </a:solidFill>
                        </a:rPr>
                        <a:t> </a:t>
                      </a:r>
                      <a:r>
                        <a:rPr lang="en-US" sz="2400" dirty="0" smtClean="0">
                          <a:solidFill>
                            <a:schemeClr val="bg1"/>
                          </a:solidFill>
                        </a:rPr>
                        <a:t>(EXEGESIS)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c>
                  <a:txBody>
                    <a:bodyPr/>
                    <a:lstStyle/>
                    <a:p>
                      <a:pPr algn="ctr"/>
                      <a:r>
                        <a:rPr lang="zh-CN" altLang="en-US" sz="3600" baseline="0" dirty="0" smtClean="0">
                          <a:solidFill>
                            <a:schemeClr val="bg1"/>
                          </a:solidFill>
                        </a:rPr>
                        <a:t>私意解经</a:t>
                      </a:r>
                      <a:r>
                        <a:rPr lang="en-US" sz="3600" baseline="0" dirty="0" smtClean="0">
                          <a:solidFill>
                            <a:schemeClr val="bg1"/>
                          </a:solidFill>
                        </a:rPr>
                        <a:t> </a:t>
                      </a:r>
                      <a:r>
                        <a:rPr lang="en-US" sz="2400" dirty="0" smtClean="0">
                          <a:solidFill>
                            <a:schemeClr val="bg1"/>
                          </a:solidFill>
                        </a:rPr>
                        <a:t>(EISEGESIS)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C00000"/>
                    </a:solidFill>
                  </a:tcPr>
                </a:tc>
              </a:tr>
              <a:tr h="3962399">
                <a:tc>
                  <a:txBody>
                    <a:bodyPr/>
                    <a:lstStyle/>
                    <a:p>
                      <a:pPr marL="342900" marR="0" lvl="0" indent="-342900">
                        <a:lnSpc>
                          <a:spcPct val="115000"/>
                        </a:lnSpc>
                        <a:spcBef>
                          <a:spcPts val="0"/>
                        </a:spcBef>
                        <a:spcAft>
                          <a:spcPts val="0"/>
                        </a:spcAft>
                        <a:buFont typeface="Symbol"/>
                        <a:buChar char=""/>
                      </a:pPr>
                      <a:r>
                        <a:rPr lang="zh-CN" altLang="en-US" sz="2800" b="1" dirty="0" smtClean="0">
                          <a:solidFill>
                            <a:srgbClr val="002060"/>
                          </a:solidFill>
                          <a:latin typeface="+mn-lt"/>
                          <a:ea typeface="SimSun"/>
                          <a:cs typeface="Times New Roman"/>
                        </a:rPr>
                        <a:t>要刻苦钻研</a:t>
                      </a:r>
                      <a:r>
                        <a:rPr lang="en-US" altLang="zh-CN" sz="2800" b="1" dirty="0" smtClean="0">
                          <a:solidFill>
                            <a:srgbClr val="002060"/>
                          </a:solidFill>
                          <a:latin typeface="+mn-lt"/>
                          <a:ea typeface="SimSun"/>
                          <a:cs typeface="Times New Roman"/>
                        </a:rPr>
                        <a:t>,</a:t>
                      </a:r>
                      <a:r>
                        <a:rPr lang="en-US" altLang="zh-CN" sz="2800" b="1" baseline="0" dirty="0" smtClean="0">
                          <a:solidFill>
                            <a:srgbClr val="002060"/>
                          </a:solidFill>
                          <a:latin typeface="+mn-lt"/>
                          <a:ea typeface="SimSun"/>
                          <a:cs typeface="Times New Roman"/>
                        </a:rPr>
                        <a:t> </a:t>
                      </a:r>
                      <a:r>
                        <a:rPr lang="zh-CN" altLang="en-US" sz="2800" b="1" dirty="0" smtClean="0">
                          <a:solidFill>
                            <a:srgbClr val="002060"/>
                          </a:solidFill>
                          <a:latin typeface="+mn-lt"/>
                          <a:ea typeface="SimSun"/>
                          <a:cs typeface="Times New Roman"/>
                        </a:rPr>
                        <a:t>花时更多。</a:t>
                      </a:r>
                    </a:p>
                    <a:p>
                      <a:pPr marL="342900" marR="0" lvl="0" indent="-342900">
                        <a:lnSpc>
                          <a:spcPct val="115000"/>
                        </a:lnSpc>
                        <a:spcBef>
                          <a:spcPts val="0"/>
                        </a:spcBef>
                        <a:spcAft>
                          <a:spcPts val="0"/>
                        </a:spcAft>
                        <a:buFont typeface="Symbol"/>
                        <a:buChar char=""/>
                      </a:pPr>
                      <a:r>
                        <a:rPr lang="zh-CN" altLang="en-US" sz="2800" b="1" dirty="0" smtClean="0">
                          <a:solidFill>
                            <a:srgbClr val="002060"/>
                          </a:solidFill>
                          <a:latin typeface="+mn-lt"/>
                          <a:ea typeface="SimSun"/>
                          <a:cs typeface="Times New Roman"/>
                        </a:rPr>
                        <a:t>需要付出更多的努力来形成讲章。</a:t>
                      </a:r>
                    </a:p>
                    <a:p>
                      <a:pPr marL="342900" marR="0" lvl="0" indent="-342900">
                        <a:lnSpc>
                          <a:spcPct val="115000"/>
                        </a:lnSpc>
                        <a:spcBef>
                          <a:spcPts val="0"/>
                        </a:spcBef>
                        <a:spcAft>
                          <a:spcPts val="0"/>
                        </a:spcAft>
                        <a:buFont typeface="Symbol"/>
                        <a:buChar char=""/>
                      </a:pPr>
                      <a:r>
                        <a:rPr lang="zh-CN" altLang="en-US" sz="2800" b="1" dirty="0" smtClean="0">
                          <a:solidFill>
                            <a:srgbClr val="002060"/>
                          </a:solidFill>
                          <a:latin typeface="+mn-lt"/>
                          <a:ea typeface="SimSun"/>
                          <a:cs typeface="Times New Roman"/>
                        </a:rPr>
                        <a:t>提后</a:t>
                      </a:r>
                      <a:r>
                        <a:rPr lang="en-US" altLang="zh-CN" sz="2800" b="1" dirty="0" smtClean="0">
                          <a:solidFill>
                            <a:srgbClr val="002060"/>
                          </a:solidFill>
                          <a:latin typeface="+mn-lt"/>
                          <a:ea typeface="SimSun"/>
                          <a:cs typeface="Times New Roman"/>
                        </a:rPr>
                        <a:t>2:15.</a:t>
                      </a:r>
                    </a:p>
                    <a:p>
                      <a:pPr marL="342900" marR="0" lvl="0" indent="-342900">
                        <a:lnSpc>
                          <a:spcPct val="115000"/>
                        </a:lnSpc>
                        <a:spcBef>
                          <a:spcPts val="0"/>
                        </a:spcBef>
                        <a:spcAft>
                          <a:spcPts val="0"/>
                        </a:spcAft>
                        <a:buFont typeface="Symbol"/>
                        <a:buChar char=""/>
                      </a:pPr>
                      <a:endParaRPr lang="en-US" sz="2800" b="1" dirty="0">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避开众多话题。</a:t>
                      </a:r>
                      <a:endParaRPr lang="en-US" altLang="zh-CN" sz="2800" b="1" dirty="0" smtClean="0">
                        <a:solidFill>
                          <a:srgbClr val="C00000"/>
                        </a:solidFill>
                        <a:latin typeface="+mn-lt"/>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留下大量圣经不做探讨。</a:t>
                      </a:r>
                      <a:endParaRPr lang="en-US" altLang="zh-CN" sz="2800" b="1" dirty="0" smtClean="0">
                        <a:solidFill>
                          <a:srgbClr val="C00000"/>
                        </a:solidFill>
                        <a:latin typeface="+mn-lt"/>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牧师的观点</a:t>
                      </a:r>
                      <a:r>
                        <a:rPr lang="en-US" altLang="zh-CN" sz="2800" b="1" dirty="0" smtClean="0">
                          <a:solidFill>
                            <a:srgbClr val="C00000"/>
                          </a:solidFill>
                          <a:latin typeface="+mn-lt"/>
                          <a:ea typeface="SimSun"/>
                          <a:cs typeface="Times New Roman"/>
                        </a:rPr>
                        <a:t>(</a:t>
                      </a:r>
                      <a:r>
                        <a:rPr lang="zh-CN" altLang="en-US" sz="2800" b="1" dirty="0" smtClean="0">
                          <a:solidFill>
                            <a:srgbClr val="C00000"/>
                          </a:solidFill>
                          <a:latin typeface="+mn-lt"/>
                          <a:ea typeface="SimSun"/>
                          <a:cs typeface="Times New Roman"/>
                        </a:rPr>
                        <a:t>而非神的</a:t>
                      </a:r>
                      <a:r>
                        <a:rPr lang="en-US" altLang="zh-CN" sz="2800" b="1" dirty="0" smtClean="0">
                          <a:solidFill>
                            <a:srgbClr val="C00000"/>
                          </a:solidFill>
                          <a:latin typeface="+mn-lt"/>
                          <a:ea typeface="SimSun"/>
                          <a:cs typeface="Times New Roman"/>
                        </a:rPr>
                        <a:t>)?</a:t>
                      </a: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错误解经甚嚣尘上。</a:t>
                      </a:r>
                      <a:endParaRPr lang="en-US" altLang="zh-CN" sz="2800" b="1" dirty="0" smtClean="0">
                        <a:solidFill>
                          <a:srgbClr val="C00000"/>
                        </a:solidFill>
                        <a:latin typeface="+mn-lt"/>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宗派主义至高无上。</a:t>
                      </a:r>
                      <a:endParaRPr lang="en-US" altLang="zh-CN" sz="2800" b="1" dirty="0" smtClean="0">
                        <a:solidFill>
                          <a:srgbClr val="C00000"/>
                        </a:solidFill>
                        <a:latin typeface="+mn-lt"/>
                        <a:ea typeface="SimSun"/>
                        <a:cs typeface="Times New Roman"/>
                      </a:endParaRPr>
                    </a:p>
                    <a:p>
                      <a:pPr marL="342900" marR="0" lvl="0" indent="-342900">
                        <a:lnSpc>
                          <a:spcPct val="115000"/>
                        </a:lnSpc>
                        <a:spcBef>
                          <a:spcPts val="0"/>
                        </a:spcBef>
                        <a:spcAft>
                          <a:spcPts val="0"/>
                        </a:spcAft>
                        <a:buFont typeface="Symbol"/>
                        <a:buChar char=""/>
                      </a:pPr>
                      <a:r>
                        <a:rPr lang="zh-CN" altLang="en-US" sz="2800" b="1" dirty="0" smtClean="0">
                          <a:solidFill>
                            <a:srgbClr val="C00000"/>
                          </a:solidFill>
                          <a:latin typeface="+mn-lt"/>
                          <a:ea typeface="SimSun"/>
                          <a:cs typeface="Times New Roman"/>
                        </a:rPr>
                        <a:t>容易断章取义。</a:t>
                      </a:r>
                      <a:endParaRPr lang="en-US" altLang="zh-CN" sz="2800" b="1" dirty="0" smtClean="0">
                        <a:solidFill>
                          <a:srgbClr val="C00000"/>
                        </a:solidFill>
                        <a:latin typeface="+mn-lt"/>
                        <a:ea typeface="SimSun"/>
                        <a:cs typeface="Times New Roman"/>
                      </a:endParaRPr>
                    </a:p>
                    <a:p>
                      <a:pPr marL="173038" marR="0" lvl="0" indent="-173038">
                        <a:lnSpc>
                          <a:spcPct val="115000"/>
                        </a:lnSpc>
                        <a:spcBef>
                          <a:spcPts val="0"/>
                        </a:spcBef>
                        <a:spcAft>
                          <a:spcPts val="0"/>
                        </a:spcAft>
                        <a:buFont typeface="Symbol"/>
                        <a:buChar char=""/>
                      </a:pPr>
                      <a:endParaRPr lang="en-US" sz="2800" b="1" dirty="0">
                        <a:latin typeface="Arial Narrow" pitchFamily="34" charset="0"/>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228600"/>
            <a:ext cx="8839200" cy="662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000" dirty="0" smtClean="0">
                <a:ln>
                  <a:solidFill>
                    <a:srgbClr val="C00000"/>
                  </a:solidFill>
                </a:ln>
                <a:solidFill>
                  <a:srgbClr val="C00000"/>
                </a:solidFill>
                <a:latin typeface="Arial Narrow" pitchFamily="34" charset="0"/>
              </a:rPr>
              <a:t>“</a:t>
            </a:r>
            <a:r>
              <a:rPr lang="zh-CN" altLang="en-US" sz="3200" dirty="0" smtClean="0">
                <a:ln>
                  <a:solidFill>
                    <a:srgbClr val="C00000"/>
                  </a:solidFill>
                </a:ln>
                <a:solidFill>
                  <a:srgbClr val="C00000"/>
                </a:solidFill>
              </a:rPr>
              <a:t>释经式讲道应该为基督徒社区提供主食</a:t>
            </a:r>
            <a:r>
              <a:rPr lang="en-US" sz="3200" dirty="0" smtClean="0">
                <a:ln>
                  <a:solidFill>
                    <a:srgbClr val="C00000"/>
                  </a:solidFill>
                </a:ln>
                <a:solidFill>
                  <a:srgbClr val="C00000"/>
                </a:solidFill>
              </a:rPr>
              <a:t>....</a:t>
            </a:r>
            <a:r>
              <a:rPr lang="zh-CN" altLang="en-US" sz="3200" dirty="0" smtClean="0">
                <a:ln>
                  <a:solidFill>
                    <a:srgbClr val="C00000"/>
                  </a:solidFill>
                </a:ln>
                <a:solidFill>
                  <a:srgbClr val="C00000"/>
                </a:solidFill>
              </a:rPr>
              <a:t>因为这种方法能最佳地展示和传达了你对整本圣经皆为真理的坚定信念。这种方法也证明你确信任何一部分圣经都是神的道，而不只是某些特定的主题或某部分你认可或喜欢的内容才是</a:t>
            </a:r>
            <a:r>
              <a:rPr lang="en-US" sz="3200" dirty="0" smtClean="0">
                <a:ln>
                  <a:solidFill>
                    <a:srgbClr val="C00000"/>
                  </a:solidFill>
                </a:ln>
                <a:solidFill>
                  <a:srgbClr val="C00000"/>
                </a:solidFill>
              </a:rPr>
              <a:t>...</a:t>
            </a:r>
            <a:r>
              <a:rPr lang="zh-CN" altLang="en-US" sz="3200" dirty="0" smtClean="0">
                <a:ln>
                  <a:solidFill>
                    <a:srgbClr val="C00000"/>
                  </a:solidFill>
                </a:ln>
                <a:solidFill>
                  <a:srgbClr val="C00000"/>
                </a:solidFill>
              </a:rPr>
              <a:t>释经式讲道对传道人而言有点冒险</a:t>
            </a:r>
            <a:r>
              <a:rPr lang="en-US" sz="3200" dirty="0" smtClean="0">
                <a:ln>
                  <a:solidFill>
                    <a:srgbClr val="C00000"/>
                  </a:solidFill>
                </a:ln>
                <a:solidFill>
                  <a:srgbClr val="C00000"/>
                </a:solidFill>
              </a:rPr>
              <a:t>...</a:t>
            </a:r>
            <a:r>
              <a:rPr lang="zh-CN" altLang="en-US" sz="3200" dirty="0" smtClean="0">
                <a:ln>
                  <a:solidFill>
                    <a:srgbClr val="C00000"/>
                  </a:solidFill>
                </a:ln>
                <a:solidFill>
                  <a:srgbClr val="C00000"/>
                </a:solidFill>
              </a:rPr>
              <a:t>你无法完全预定你的会众在未来几周或几个月里将会听到什么</a:t>
            </a:r>
            <a:r>
              <a:rPr lang="en-US" altLang="zh-CN" sz="3200" dirty="0" smtClean="0">
                <a:ln>
                  <a:solidFill>
                    <a:srgbClr val="C00000"/>
                  </a:solidFill>
                </a:ln>
                <a:solidFill>
                  <a:srgbClr val="C00000"/>
                </a:solidFill>
              </a:rPr>
              <a:t>. </a:t>
            </a:r>
            <a:r>
              <a:rPr lang="zh-CN" altLang="en-US" sz="3200" dirty="0" smtClean="0">
                <a:ln>
                  <a:solidFill>
                    <a:srgbClr val="C00000"/>
                  </a:solidFill>
                </a:ln>
                <a:solidFill>
                  <a:srgbClr val="C00000"/>
                </a:solidFill>
              </a:rPr>
              <a:t>当文本打开时</a:t>
            </a:r>
            <a:r>
              <a:rPr lang="en-US" altLang="zh-CN" sz="3200" dirty="0" smtClean="0">
                <a:ln>
                  <a:solidFill>
                    <a:srgbClr val="C00000"/>
                  </a:solidFill>
                </a:ln>
                <a:solidFill>
                  <a:srgbClr val="C00000"/>
                </a:solidFill>
              </a:rPr>
              <a:t>,</a:t>
            </a:r>
            <a:r>
              <a:rPr lang="zh-CN" altLang="en-US" sz="3200" dirty="0" smtClean="0">
                <a:ln>
                  <a:solidFill>
                    <a:srgbClr val="C00000"/>
                  </a:solidFill>
                </a:ln>
                <a:solidFill>
                  <a:srgbClr val="C00000"/>
                </a:solidFill>
              </a:rPr>
              <a:t>问题和答案跃然纸上</a:t>
            </a:r>
            <a:r>
              <a:rPr lang="en-US" altLang="zh-CN" sz="3200" dirty="0" smtClean="0">
                <a:ln>
                  <a:solidFill>
                    <a:srgbClr val="C00000"/>
                  </a:solidFill>
                </a:ln>
                <a:solidFill>
                  <a:srgbClr val="C00000"/>
                </a:solidFill>
              </a:rPr>
              <a:t>,</a:t>
            </a:r>
            <a:r>
              <a:rPr lang="zh-CN" altLang="en-US" sz="3200" dirty="0" smtClean="0">
                <a:ln>
                  <a:solidFill>
                    <a:srgbClr val="C00000"/>
                  </a:solidFill>
                </a:ln>
                <a:solidFill>
                  <a:srgbClr val="C00000"/>
                </a:solidFill>
              </a:rPr>
              <a:t>无人预知它们的到来</a:t>
            </a:r>
            <a:r>
              <a:rPr lang="en-US" altLang="zh-CN" sz="3200" dirty="0" smtClean="0">
                <a:ln>
                  <a:solidFill>
                    <a:srgbClr val="C00000"/>
                  </a:solidFill>
                </a:ln>
                <a:solidFill>
                  <a:srgbClr val="C00000"/>
                </a:solidFill>
              </a:rPr>
              <a:t>. </a:t>
            </a:r>
            <a:r>
              <a:rPr lang="zh-CN" altLang="en-US" sz="3200" dirty="0" smtClean="0">
                <a:ln>
                  <a:solidFill>
                    <a:srgbClr val="C00000"/>
                  </a:solidFill>
                </a:ln>
                <a:solidFill>
                  <a:srgbClr val="C00000"/>
                </a:solidFill>
              </a:rPr>
              <a:t>我们常认为圣经是一本回答我们众多问题的书</a:t>
            </a:r>
            <a:r>
              <a:rPr lang="en-US" altLang="zh-CN" sz="3200" dirty="0" smtClean="0">
                <a:ln>
                  <a:solidFill>
                    <a:srgbClr val="C00000"/>
                  </a:solidFill>
                </a:ln>
                <a:solidFill>
                  <a:srgbClr val="C00000"/>
                </a:solidFill>
              </a:rPr>
              <a:t>,</a:t>
            </a:r>
            <a:r>
              <a:rPr lang="zh-CN" altLang="en-US" sz="3200" dirty="0" smtClean="0">
                <a:ln>
                  <a:solidFill>
                    <a:srgbClr val="C00000"/>
                  </a:solidFill>
                </a:ln>
                <a:solidFill>
                  <a:srgbClr val="C00000"/>
                </a:solidFill>
              </a:rPr>
              <a:t>这种认识也没错</a:t>
            </a:r>
            <a:r>
              <a:rPr lang="en-US" altLang="zh-CN" sz="3200" dirty="0" smtClean="0">
                <a:ln>
                  <a:solidFill>
                    <a:srgbClr val="C00000"/>
                  </a:solidFill>
                </a:ln>
                <a:solidFill>
                  <a:srgbClr val="C00000"/>
                </a:solidFill>
              </a:rPr>
              <a:t>. </a:t>
            </a:r>
            <a:r>
              <a:rPr lang="zh-CN" altLang="en-US" sz="3200" dirty="0" smtClean="0">
                <a:ln>
                  <a:solidFill>
                    <a:srgbClr val="C00000"/>
                  </a:solidFill>
                </a:ln>
                <a:solidFill>
                  <a:srgbClr val="C00000"/>
                </a:solidFill>
              </a:rPr>
              <a:t>不过</a:t>
            </a:r>
            <a:r>
              <a:rPr lang="en-US" altLang="zh-CN" sz="3200" dirty="0" smtClean="0">
                <a:ln>
                  <a:solidFill>
                    <a:srgbClr val="C00000"/>
                  </a:solidFill>
                </a:ln>
                <a:solidFill>
                  <a:srgbClr val="C00000"/>
                </a:solidFill>
              </a:rPr>
              <a:t>,</a:t>
            </a:r>
            <a:r>
              <a:rPr lang="zh-CN" altLang="en-US" sz="3200" dirty="0" smtClean="0">
                <a:ln>
                  <a:solidFill>
                    <a:srgbClr val="C00000"/>
                  </a:solidFill>
                </a:ln>
                <a:solidFill>
                  <a:srgbClr val="C00000"/>
                </a:solidFill>
              </a:rPr>
              <a:t>我们若真的让经文自己说话</a:t>
            </a:r>
            <a:r>
              <a:rPr lang="en-US" altLang="zh-CN" sz="3200" dirty="0" smtClean="0">
                <a:ln>
                  <a:solidFill>
                    <a:srgbClr val="C00000"/>
                  </a:solidFill>
                </a:ln>
                <a:solidFill>
                  <a:srgbClr val="C00000"/>
                </a:solidFill>
              </a:rPr>
              <a:t>,</a:t>
            </a:r>
            <a:r>
              <a:rPr lang="zh-CN" altLang="en-US" sz="3200" dirty="0" smtClean="0">
                <a:ln>
                  <a:solidFill>
                    <a:srgbClr val="C00000"/>
                  </a:solidFill>
                </a:ln>
                <a:solidFill>
                  <a:srgbClr val="C00000"/>
                </a:solidFill>
              </a:rPr>
              <a:t>可能会发现我们甚至连问题都没问对。</a:t>
            </a:r>
            <a:r>
              <a:rPr lang="en-US" sz="3000" dirty="0" smtClean="0">
                <a:ln>
                  <a:solidFill>
                    <a:srgbClr val="C00000"/>
                  </a:solidFill>
                </a:ln>
                <a:solidFill>
                  <a:srgbClr val="C00000"/>
                </a:solidFill>
                <a:latin typeface="Arial Narrow" pitchFamily="34" charset="0"/>
              </a:rPr>
              <a:t>”        </a:t>
            </a:r>
          </a:p>
          <a:p>
            <a:pPr algn="just"/>
            <a:r>
              <a:rPr lang="en-US" altLang="zh-CN" sz="3000" dirty="0" smtClean="0">
                <a:ln>
                  <a:solidFill>
                    <a:schemeClr val="tx1"/>
                  </a:solidFill>
                </a:ln>
                <a:solidFill>
                  <a:srgbClr val="C00000"/>
                </a:solidFill>
                <a:latin typeface="Arial Narrow" pitchFamily="34" charset="0"/>
              </a:rPr>
              <a:t>——</a:t>
            </a:r>
            <a:r>
              <a:rPr lang="zh-CN" altLang="en-US" sz="3000" dirty="0" smtClean="0">
                <a:ln>
                  <a:solidFill>
                    <a:schemeClr val="tx1"/>
                  </a:solidFill>
                </a:ln>
                <a:solidFill>
                  <a:srgbClr val="C00000"/>
                </a:solidFill>
                <a:latin typeface="Arial Narrow" pitchFamily="34" charset="0"/>
              </a:rPr>
              <a:t>提摩太</a:t>
            </a:r>
            <a:r>
              <a:rPr lang="en-US" altLang="zh-CN" sz="3000" dirty="0" smtClean="0">
                <a:ln>
                  <a:solidFill>
                    <a:schemeClr val="tx1"/>
                  </a:solidFill>
                </a:ln>
                <a:solidFill>
                  <a:srgbClr val="C00000"/>
                </a:solidFill>
                <a:latin typeface="Arial Narrow" pitchFamily="34" charset="0"/>
              </a:rPr>
              <a:t>·</a:t>
            </a:r>
            <a:r>
              <a:rPr lang="zh-CN" altLang="en-US" sz="3000" dirty="0" smtClean="0">
                <a:ln>
                  <a:solidFill>
                    <a:schemeClr val="tx1"/>
                  </a:solidFill>
                </a:ln>
                <a:solidFill>
                  <a:srgbClr val="C00000"/>
                </a:solidFill>
                <a:latin typeface="Arial Narrow" pitchFamily="34" charset="0"/>
              </a:rPr>
              <a:t>凯乐</a:t>
            </a:r>
            <a:endParaRPr lang="en-US" sz="3000" dirty="0" smtClean="0">
              <a:ln>
                <a:solidFill>
                  <a:schemeClr val="tx1"/>
                </a:solidFill>
              </a:ln>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88392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3000" dirty="0" smtClean="0">
                <a:solidFill>
                  <a:schemeClr val="tx1"/>
                </a:solidFill>
                <a:latin typeface="Arial Narrow" pitchFamily="34" charset="0"/>
              </a:rPr>
              <a:t>“Expository preaching should provide the main diet of preaching for a Christian community. . . . It is the best method for displaying and conveying your conviction that the whole Bible is true. This approach testifies that you believe every part of the Bible to be God’s Word, not just particular themes and not just the parts you feel comfortable agreeing with…Exposition is something of an adventure for the preacher…You can’t completely predetermine what your people will be hearing over the next few weeks and months. As the texts are opened, questions and answers emerge that no one might have seen coming. We tend to think of the Bible as a book of answers to our questions, and it is that. However, if we really let the text speak, we may find that God will show us that we are not even asking the right questions.””       </a:t>
            </a:r>
          </a:p>
          <a:p>
            <a:pPr lvl="0" algn="just"/>
            <a:r>
              <a:rPr lang="en-US" sz="3000" dirty="0" smtClean="0">
                <a:solidFill>
                  <a:schemeClr val="tx1"/>
                </a:solidFill>
                <a:latin typeface="Arial Narrow" pitchFamily="34" charset="0"/>
              </a:rPr>
              <a:t>–Tim Keller</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6000" dirty="0" smtClean="0">
                <a:ln>
                  <a:solidFill>
                    <a:sysClr val="windowText" lastClr="000000"/>
                  </a:solidFill>
                </a:ln>
                <a:solidFill>
                  <a:srgbClr val="FF0000"/>
                </a:solidFill>
              </a:rPr>
              <a:t>D. </a:t>
            </a:r>
            <a:r>
              <a:rPr lang="zh-CN" altLang="en-US" sz="6000" u="sng" dirty="0" smtClean="0">
                <a:ln>
                  <a:solidFill>
                    <a:sysClr val="windowText" lastClr="000000"/>
                  </a:solidFill>
                </a:ln>
                <a:solidFill>
                  <a:srgbClr val="FF0000"/>
                </a:solidFill>
              </a:rPr>
              <a:t>旧约 </a:t>
            </a:r>
            <a:r>
              <a:rPr lang="en-US" altLang="zh-CN" sz="6000" dirty="0" err="1" smtClean="0">
                <a:ln>
                  <a:solidFill>
                    <a:sysClr val="windowText" lastClr="000000"/>
                  </a:solidFill>
                </a:ln>
                <a:solidFill>
                  <a:srgbClr val="FF0000"/>
                </a:solidFill>
              </a:rPr>
              <a:t>vs</a:t>
            </a:r>
            <a:r>
              <a:rPr lang="en-US" altLang="zh-CN" sz="6000" dirty="0" smtClean="0">
                <a:ln>
                  <a:solidFill>
                    <a:sysClr val="windowText" lastClr="000000"/>
                  </a:solidFill>
                </a:ln>
                <a:solidFill>
                  <a:srgbClr val="FF0000"/>
                </a:solidFill>
              </a:rPr>
              <a:t> </a:t>
            </a:r>
            <a:r>
              <a:rPr lang="zh-CN" altLang="en-US" sz="6000" u="sng" dirty="0" smtClean="0">
                <a:ln>
                  <a:solidFill>
                    <a:sysClr val="windowText" lastClr="000000"/>
                  </a:solidFill>
                </a:ln>
                <a:solidFill>
                  <a:srgbClr val="FF0000"/>
                </a:solidFill>
              </a:rPr>
              <a:t>新约</a:t>
            </a:r>
            <a:r>
              <a:rPr lang="en-US" altLang="zh-CN" sz="6000" dirty="0" smtClean="0">
                <a:ln>
                  <a:solidFill>
                    <a:sysClr val="windowText" lastClr="000000"/>
                  </a:solidFill>
                </a:ln>
                <a:solidFill>
                  <a:srgbClr val="FF0000"/>
                </a:solidFill>
              </a:rPr>
              <a:t>	</a:t>
            </a:r>
            <a:r>
              <a:rPr lang="en-US" sz="2800" u="sng" dirty="0" smtClean="0">
                <a:ln>
                  <a:solidFill>
                    <a:sysClr val="windowText" lastClr="000000"/>
                  </a:solidFill>
                </a:ln>
                <a:solidFill>
                  <a:schemeClr val="accent6">
                    <a:lumMod val="50000"/>
                  </a:schemeClr>
                </a:solidFill>
                <a:latin typeface="+mj-lt"/>
                <a:cs typeface="Arial" pitchFamily="34" charset="0"/>
              </a:rPr>
              <a:t>(O.T. </a:t>
            </a:r>
            <a:r>
              <a:rPr lang="en-US" sz="2800" dirty="0" err="1" smtClean="0">
                <a:ln>
                  <a:solidFill>
                    <a:sysClr val="windowText" lastClr="000000"/>
                  </a:solidFill>
                </a:ln>
                <a:solidFill>
                  <a:schemeClr val="accent6">
                    <a:lumMod val="50000"/>
                  </a:schemeClr>
                </a:solidFill>
                <a:latin typeface="+mj-lt"/>
                <a:cs typeface="Arial" pitchFamily="34" charset="0"/>
              </a:rPr>
              <a:t>vs</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u="sng" dirty="0" smtClean="0">
                <a:ln>
                  <a:solidFill>
                    <a:sysClr val="windowText" lastClr="000000"/>
                  </a:solidFill>
                </a:ln>
                <a:solidFill>
                  <a:schemeClr val="accent6">
                    <a:lumMod val="50000"/>
                  </a:schemeClr>
                </a:solidFill>
                <a:latin typeface="+mj-lt"/>
                <a:cs typeface="Arial" pitchFamily="34" charset="0"/>
              </a:rPr>
              <a:t>N.T.)</a:t>
            </a:r>
          </a:p>
          <a:p>
            <a:pPr marL="1143000" indent="-1143000"/>
            <a:endParaRPr lang="en-US" sz="1200" u="sng" dirty="0" smtClean="0">
              <a:ln>
                <a:solidFill>
                  <a:sysClr val="windowText" lastClr="000000"/>
                </a:solidFill>
              </a:ln>
              <a:solidFill>
                <a:schemeClr val="accent6">
                  <a:lumMod val="50000"/>
                </a:schemeClr>
              </a:solidFill>
            </a:endParaRPr>
          </a:p>
          <a:p>
            <a:pPr marL="457200" indent="-393700">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提后</a:t>
            </a:r>
            <a:r>
              <a:rPr lang="en-US" sz="4800" dirty="0" smtClean="0">
                <a:ln>
                  <a:solidFill>
                    <a:sysClr val="windowText" lastClr="000000"/>
                  </a:solidFill>
                </a:ln>
                <a:solidFill>
                  <a:schemeClr val="accent6">
                    <a:lumMod val="50000"/>
                  </a:schemeClr>
                </a:solidFill>
              </a:rPr>
              <a:t>3:16-17</a:t>
            </a:r>
            <a:endParaRPr lang="en-US" sz="48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latin typeface="+mj-lt"/>
              </a:rPr>
              <a:t> 2 Timothy 3:16-17</a:t>
            </a:r>
          </a:p>
          <a:p>
            <a:pPr marL="1143000" lvl="2">
              <a:buFont typeface="Arial" charset="0"/>
              <a:buChar char="•"/>
            </a:pPr>
            <a:endParaRPr kumimoji="0" lang="en-US" sz="1200" i="0" u="none" strike="noStrike" cap="none" normalizeH="0" baseline="0" dirty="0" smtClean="0">
              <a:ln>
                <a:solidFill>
                  <a:sysClr val="windowText" lastClr="000000"/>
                </a:solidFill>
              </a:ln>
              <a:solidFill>
                <a:schemeClr val="accent6">
                  <a:lumMod val="50000"/>
                </a:schemeClr>
              </a:solidFill>
              <a:effectLst/>
              <a:latin typeface="+mj-lt"/>
              <a:ea typeface="Times New Roman" pitchFamily="18" charset="0"/>
              <a:cs typeface="Arial" pitchFamily="34" charset="0"/>
            </a:endParaRPr>
          </a:p>
          <a:p>
            <a:pPr marL="568325" indent="-457200">
              <a:buFont typeface="Arial" charset="0"/>
              <a:buChar char="•"/>
            </a:pPr>
            <a:r>
              <a:rPr lang="zh-CN" altLang="en-US" sz="4800" dirty="0" smtClean="0">
                <a:ln>
                  <a:solidFill>
                    <a:sysClr val="windowText" lastClr="000000"/>
                  </a:solidFill>
                </a:ln>
                <a:solidFill>
                  <a:srgbClr val="FF0000"/>
                </a:solidFill>
              </a:rPr>
              <a:t>路</a:t>
            </a:r>
            <a:r>
              <a:rPr lang="en-US" sz="6000" dirty="0" smtClean="0">
                <a:ln>
                  <a:solidFill>
                    <a:sysClr val="windowText" lastClr="000000"/>
                  </a:solidFill>
                </a:ln>
                <a:solidFill>
                  <a:schemeClr val="accent6">
                    <a:lumMod val="50000"/>
                  </a:schemeClr>
                </a:solidFill>
                <a:ea typeface="Times New Roman" pitchFamily="18" charset="0"/>
                <a:cs typeface="Arial" pitchFamily="34" charset="0"/>
              </a:rPr>
              <a:t>24:27</a:t>
            </a:r>
            <a:endParaRPr lang="en-US" sz="60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ea typeface="Times New Roman" pitchFamily="18" charset="0"/>
                <a:cs typeface="Arial" pitchFamily="34" charset="0"/>
              </a:rPr>
              <a:t> Luke 24:27</a:t>
            </a:r>
          </a:p>
          <a:p>
            <a:pPr marL="1143000" lvl="2">
              <a:buFont typeface="Arial" charset="0"/>
              <a:buChar char="•"/>
            </a:pPr>
            <a:endParaRPr lang="en-US" sz="1200" dirty="0" smtClean="0">
              <a:ln>
                <a:solidFill>
                  <a:sysClr val="windowText" lastClr="000000"/>
                </a:solidFill>
              </a:ln>
              <a:solidFill>
                <a:schemeClr val="accent6">
                  <a:lumMod val="50000"/>
                </a:schemeClr>
              </a:solidFill>
            </a:endParaRPr>
          </a:p>
          <a:p>
            <a:pPr marL="520700" indent="-409575">
              <a:buFont typeface="Arial" charset="0"/>
              <a:buChar char="•"/>
            </a:pPr>
            <a:r>
              <a:rPr lang="en-US" sz="4800" dirty="0" smtClean="0">
                <a:ln>
                  <a:solidFill>
                    <a:sysClr val="windowText" lastClr="000000"/>
                  </a:solidFill>
                </a:ln>
                <a:solidFill>
                  <a:srgbClr val="FF0000"/>
                </a:solidFill>
              </a:rPr>
              <a:t> </a:t>
            </a:r>
            <a:r>
              <a:rPr lang="zh-CN" altLang="en-US" sz="4800" dirty="0" smtClean="0">
                <a:ln>
                  <a:solidFill>
                    <a:sysClr val="windowText" lastClr="000000"/>
                  </a:solidFill>
                </a:ln>
                <a:solidFill>
                  <a:srgbClr val="FF0000"/>
                </a:solidFill>
              </a:rPr>
              <a:t>平衡新旧约的教导</a:t>
            </a:r>
            <a:endParaRPr lang="en-US" sz="48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ea typeface="Times New Roman" pitchFamily="18" charset="0"/>
                <a:cs typeface="Arial" pitchFamily="34" charset="0"/>
              </a:rPr>
              <a:t> Balance Old &amp; New Testament Teaching</a:t>
            </a:r>
          </a:p>
          <a:p>
            <a:pPr marL="1143000" lvl="2">
              <a:buFont typeface="Arial" charset="0"/>
              <a:buChar char="•"/>
            </a:pPr>
            <a:endParaRPr lang="en-US" sz="1200" dirty="0" smtClean="0">
              <a:ln>
                <a:solidFill>
                  <a:sysClr val="windowText" lastClr="000000"/>
                </a:solidFill>
              </a:ln>
              <a:solidFill>
                <a:schemeClr val="accent6">
                  <a:lumMod val="50000"/>
                </a:schemeClr>
              </a:solidFill>
              <a:ea typeface="Times New Roman" pitchFamily="18" charset="0"/>
              <a:cs typeface="Arial" pitchFamily="34" charset="0"/>
            </a:endParaRPr>
          </a:p>
          <a:p>
            <a:pPr marL="520700" indent="-457200">
              <a:buFont typeface="Arial" charset="0"/>
              <a:buChar char="•"/>
            </a:pPr>
            <a:r>
              <a:rPr lang="zh-CN" altLang="en-US" sz="4800" dirty="0" smtClean="0">
                <a:ln>
                  <a:solidFill>
                    <a:sysClr val="windowText" lastClr="000000"/>
                  </a:solidFill>
                </a:ln>
                <a:solidFill>
                  <a:srgbClr val="FF0000"/>
                </a:solidFill>
              </a:rPr>
              <a:t>马丁路德的律法</a:t>
            </a:r>
            <a:r>
              <a:rPr lang="en-US" altLang="zh-CN" sz="4800" dirty="0" smtClean="0">
                <a:ln>
                  <a:solidFill>
                    <a:sysClr val="windowText" lastClr="000000"/>
                  </a:solidFill>
                </a:ln>
                <a:solidFill>
                  <a:srgbClr val="FF0000"/>
                </a:solidFill>
              </a:rPr>
              <a:t>—</a:t>
            </a:r>
            <a:r>
              <a:rPr lang="zh-CN" altLang="en-US" sz="4800" dirty="0" smtClean="0">
                <a:ln>
                  <a:solidFill>
                    <a:sysClr val="windowText" lastClr="000000"/>
                  </a:solidFill>
                </a:ln>
                <a:solidFill>
                  <a:srgbClr val="FF0000"/>
                </a:solidFill>
              </a:rPr>
              <a:t>福音的教导。</a:t>
            </a:r>
            <a:endParaRPr lang="en-US" sz="6000" dirty="0" smtClean="0">
              <a:ln>
                <a:solidFill>
                  <a:sysClr val="windowText" lastClr="000000"/>
                </a:solidFill>
              </a:ln>
              <a:solidFill>
                <a:srgbClr val="FF0000"/>
              </a:solidFill>
            </a:endParaRPr>
          </a:p>
          <a:p>
            <a:pPr marL="1143000" lvl="2">
              <a:buFont typeface="Arial" charset="0"/>
              <a:buChar char="•"/>
            </a:pPr>
            <a:r>
              <a:rPr lang="en-US" sz="2800" dirty="0" smtClean="0">
                <a:ln>
                  <a:solidFill>
                    <a:sysClr val="windowText" lastClr="000000"/>
                  </a:solidFill>
                </a:ln>
                <a:solidFill>
                  <a:schemeClr val="accent6">
                    <a:lumMod val="50000"/>
                  </a:schemeClr>
                </a:solidFill>
              </a:rPr>
              <a:t> Martin Luther’s LAW / GOSPEL teaching </a:t>
            </a:r>
          </a:p>
          <a:p>
            <a:r>
              <a:rPr kumimoji="0" lang="en-US" sz="28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1200" dirty="0" smtClean="0">
              <a:ln>
                <a:solidFill>
                  <a:sysClr val="windowText" lastClr="000000"/>
                </a:solidFill>
              </a:ln>
              <a:solidFill>
                <a:srgbClr val="002060"/>
              </a:solidFill>
            </a:endParaRPr>
          </a:p>
          <a:p>
            <a:endParaRPr lang="en-US" sz="66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0"/>
            <a:ext cx="8915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0" indent="-1143000"/>
            <a:r>
              <a:rPr lang="en-US" sz="5400" dirty="0" smtClean="0">
                <a:ln>
                  <a:solidFill>
                    <a:sysClr val="windowText" lastClr="000000"/>
                  </a:solidFill>
                </a:ln>
                <a:solidFill>
                  <a:srgbClr val="FF0000"/>
                </a:solidFill>
              </a:rPr>
              <a:t>E. </a:t>
            </a:r>
            <a:r>
              <a:rPr lang="zh-CN" altLang="en-US" sz="5400" b="1" u="sng" dirty="0" smtClean="0">
                <a:ln>
                  <a:solidFill>
                    <a:sysClr val="windowText" lastClr="000000"/>
                  </a:solidFill>
                </a:ln>
                <a:solidFill>
                  <a:srgbClr val="FF0000"/>
                </a:solidFill>
              </a:rPr>
              <a:t>门训 </a:t>
            </a:r>
            <a:r>
              <a:rPr lang="en-US" altLang="zh-CN" sz="5400" b="1" dirty="0" err="1" smtClean="0">
                <a:ln>
                  <a:solidFill>
                    <a:sysClr val="windowText" lastClr="000000"/>
                  </a:solidFill>
                </a:ln>
                <a:solidFill>
                  <a:srgbClr val="FF0000"/>
                </a:solidFill>
              </a:rPr>
              <a:t>vs</a:t>
            </a:r>
            <a:r>
              <a:rPr lang="en-US" altLang="zh-CN" sz="5400" b="1" dirty="0" smtClean="0">
                <a:ln>
                  <a:solidFill>
                    <a:sysClr val="windowText" lastClr="000000"/>
                  </a:solidFill>
                </a:ln>
                <a:solidFill>
                  <a:srgbClr val="FF0000"/>
                </a:solidFill>
              </a:rPr>
              <a:t> </a:t>
            </a:r>
            <a:r>
              <a:rPr lang="zh-CN" altLang="en-US" sz="5400" b="1" u="sng" dirty="0" smtClean="0">
                <a:ln>
                  <a:solidFill>
                    <a:sysClr val="windowText" lastClr="000000"/>
                  </a:solidFill>
                </a:ln>
                <a:solidFill>
                  <a:srgbClr val="FF0000"/>
                </a:solidFill>
              </a:rPr>
              <a:t>宣教</a:t>
            </a:r>
            <a:endParaRPr lang="en-US" sz="5400" b="1" u="sng" dirty="0" smtClean="0">
              <a:ln>
                <a:solidFill>
                  <a:sysClr val="windowText" lastClr="000000"/>
                </a:solidFill>
              </a:ln>
              <a:solidFill>
                <a:srgbClr val="FF0000"/>
              </a:solidFill>
            </a:endParaRPr>
          </a:p>
          <a:p>
            <a:pPr marL="685800" lvl="1" indent="-228600">
              <a:buFont typeface="Arial" pitchFamily="34" charset="0"/>
              <a:buChar char="•"/>
            </a:pPr>
            <a:r>
              <a:rPr lang="en-US" sz="2800" u="sng" dirty="0" smtClean="0">
                <a:ln>
                  <a:solidFill>
                    <a:sysClr val="windowText" lastClr="000000"/>
                  </a:solidFill>
                </a:ln>
                <a:solidFill>
                  <a:schemeClr val="accent6">
                    <a:lumMod val="50000"/>
                  </a:schemeClr>
                </a:solidFill>
                <a:latin typeface="+mj-lt"/>
                <a:cs typeface="Arial" pitchFamily="34" charset="0"/>
              </a:rPr>
              <a:t>Discipleship</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dirty="0" err="1" smtClean="0">
                <a:ln>
                  <a:solidFill>
                    <a:sysClr val="windowText" lastClr="000000"/>
                  </a:solidFill>
                </a:ln>
                <a:solidFill>
                  <a:schemeClr val="accent6">
                    <a:lumMod val="50000"/>
                  </a:schemeClr>
                </a:solidFill>
                <a:latin typeface="+mj-lt"/>
                <a:cs typeface="Arial" pitchFamily="34" charset="0"/>
              </a:rPr>
              <a:t>vs</a:t>
            </a:r>
            <a:r>
              <a:rPr lang="en-US" sz="2800" dirty="0" smtClean="0">
                <a:ln>
                  <a:solidFill>
                    <a:sysClr val="windowText" lastClr="000000"/>
                  </a:solidFill>
                </a:ln>
                <a:solidFill>
                  <a:schemeClr val="accent6">
                    <a:lumMod val="50000"/>
                  </a:schemeClr>
                </a:solidFill>
                <a:latin typeface="+mj-lt"/>
                <a:cs typeface="Arial" pitchFamily="34" charset="0"/>
              </a:rPr>
              <a:t> </a:t>
            </a:r>
            <a:r>
              <a:rPr lang="en-US" sz="2800" u="sng" dirty="0" smtClean="0">
                <a:ln>
                  <a:solidFill>
                    <a:sysClr val="windowText" lastClr="000000"/>
                  </a:solidFill>
                </a:ln>
                <a:solidFill>
                  <a:schemeClr val="accent6">
                    <a:lumMod val="50000"/>
                  </a:schemeClr>
                </a:solidFill>
                <a:latin typeface="+mj-lt"/>
                <a:cs typeface="Arial" pitchFamily="34" charset="0"/>
              </a:rPr>
              <a:t>Evangelism</a:t>
            </a:r>
            <a:endParaRPr lang="en-US" sz="3200" u="sng" dirty="0">
              <a:ln>
                <a:solidFill>
                  <a:sysClr val="windowText" lastClr="000000"/>
                </a:solidFill>
              </a:ln>
              <a:solidFill>
                <a:schemeClr val="accent6">
                  <a:lumMod val="50000"/>
                </a:schemeClr>
              </a:solidFill>
            </a:endParaRPr>
          </a:p>
          <a:p>
            <a:pPr marL="520700" indent="-457200">
              <a:buFont typeface="Arial" charset="0"/>
              <a:buChar char="•"/>
            </a:pPr>
            <a:r>
              <a:rPr lang="en-US" sz="4800" dirty="0" smtClean="0">
                <a:ln>
                  <a:solidFill>
                    <a:srgbClr val="FF0000"/>
                  </a:solidFill>
                </a:ln>
                <a:solidFill>
                  <a:srgbClr val="C00000"/>
                </a:solidFill>
              </a:rPr>
              <a:t> </a:t>
            </a:r>
            <a:r>
              <a:rPr lang="zh-CN" altLang="en-US" sz="4800" dirty="0" smtClean="0">
                <a:ln>
                  <a:solidFill>
                    <a:srgbClr val="FF0000"/>
                  </a:solidFill>
                </a:ln>
                <a:solidFill>
                  <a:srgbClr val="C00000"/>
                </a:solidFill>
              </a:rPr>
              <a:t>不管你用意如何良好</a:t>
            </a:r>
            <a:r>
              <a:rPr lang="en-US" altLang="zh-CN" sz="4800" dirty="0" smtClean="0">
                <a:ln>
                  <a:solidFill>
                    <a:srgbClr val="FF0000"/>
                  </a:solidFill>
                </a:ln>
                <a:solidFill>
                  <a:srgbClr val="C00000"/>
                </a:solidFill>
              </a:rPr>
              <a:t>,</a:t>
            </a:r>
            <a:r>
              <a:rPr lang="zh-CN" altLang="en-US" sz="4800" dirty="0" smtClean="0">
                <a:ln>
                  <a:solidFill>
                    <a:srgbClr val="FF0000"/>
                  </a:solidFill>
                </a:ln>
                <a:solidFill>
                  <a:srgbClr val="C00000"/>
                </a:solidFill>
              </a:rPr>
              <a:t>不要更改福音的真理。</a:t>
            </a:r>
            <a:endParaRPr lang="en-US" sz="4800" dirty="0" smtClean="0">
              <a:ln>
                <a:solidFill>
                  <a:srgbClr val="FF0000"/>
                </a:solidFill>
              </a:ln>
              <a:solidFill>
                <a:srgbClr val="C00000"/>
              </a:solidFill>
            </a:endParaRPr>
          </a:p>
          <a:p>
            <a:pPr marL="1143000" lvl="2">
              <a:buFont typeface="Arial" charset="0"/>
              <a:buChar char="•"/>
            </a:pPr>
            <a:r>
              <a:rPr lang="en-US" sz="2400" i="1" dirty="0" smtClean="0">
                <a:solidFill>
                  <a:schemeClr val="tx1"/>
                </a:solidFill>
                <a:latin typeface="+mj-lt"/>
              </a:rPr>
              <a:t> Do </a:t>
            </a:r>
            <a:r>
              <a:rPr lang="en-US" sz="2400" i="1" dirty="0">
                <a:solidFill>
                  <a:schemeClr val="tx1"/>
                </a:solidFill>
                <a:latin typeface="+mj-lt"/>
              </a:rPr>
              <a:t>not change the truth of the Gospel regardless of your good intentions. </a:t>
            </a:r>
          </a:p>
          <a:p>
            <a:pPr marL="346075" indent="-282575">
              <a:buFont typeface="Arial" charset="0"/>
              <a:buChar char="•"/>
            </a:pPr>
            <a:r>
              <a:rPr lang="en-US" altLang="zh-CN" sz="3600" b="1" dirty="0" smtClean="0">
                <a:ln>
                  <a:solidFill>
                    <a:srgbClr val="FF0000"/>
                  </a:solidFill>
                </a:ln>
                <a:solidFill>
                  <a:srgbClr val="C00000"/>
                </a:solidFill>
              </a:rPr>
              <a:t>“</a:t>
            </a:r>
            <a:r>
              <a:rPr lang="zh-CN" altLang="en-US" sz="3600" b="1" dirty="0" smtClean="0">
                <a:ln>
                  <a:solidFill>
                    <a:srgbClr val="FF0000"/>
                  </a:solidFill>
                </a:ln>
                <a:solidFill>
                  <a:srgbClr val="C00000"/>
                </a:solidFill>
              </a:rPr>
              <a:t>我对从神而来的领受乃是这样：              我的讲道对象主要是教会不断成熟的信徒，同时也要注意到其中尚有未信之人</a:t>
            </a:r>
            <a:r>
              <a:rPr lang="en-US" altLang="zh-CN" sz="3600" b="1" dirty="0" smtClean="0">
                <a:ln>
                  <a:solidFill>
                    <a:srgbClr val="FF0000"/>
                  </a:solidFill>
                </a:ln>
                <a:solidFill>
                  <a:srgbClr val="C00000"/>
                </a:solidFill>
              </a:rPr>
              <a:t>.”      (“</a:t>
            </a:r>
            <a:r>
              <a:rPr lang="zh-CN" altLang="en-US" sz="3600" b="1" dirty="0" smtClean="0">
                <a:ln>
                  <a:solidFill>
                    <a:srgbClr val="FF0000"/>
                  </a:solidFill>
                </a:ln>
                <a:solidFill>
                  <a:srgbClr val="C00000"/>
                </a:solidFill>
              </a:rPr>
              <a:t>使徒行传二十九章”的主席</a:t>
            </a:r>
            <a:r>
              <a:rPr lang="en-US" sz="3600" b="1" dirty="0" smtClean="0">
                <a:ln>
                  <a:solidFill>
                    <a:srgbClr val="FF0000"/>
                  </a:solidFill>
                </a:ln>
                <a:solidFill>
                  <a:srgbClr val="C00000"/>
                </a:solidFill>
              </a:rPr>
              <a:t>)</a:t>
            </a:r>
            <a:endParaRPr lang="en-US" sz="6000" b="1" dirty="0" smtClean="0">
              <a:ln>
                <a:solidFill>
                  <a:srgbClr val="FF0000"/>
                </a:solidFill>
              </a:ln>
              <a:solidFill>
                <a:srgbClr val="C00000"/>
              </a:solidFill>
            </a:endParaRPr>
          </a:p>
          <a:p>
            <a:pPr marL="346075" indent="-282575">
              <a:buFont typeface="Arial" charset="0"/>
              <a:buChar char="•"/>
            </a:pPr>
            <a:r>
              <a:rPr lang="en-US" sz="2400" i="1" dirty="0" smtClean="0">
                <a:solidFill>
                  <a:schemeClr val="tx1"/>
                </a:solidFill>
                <a:latin typeface="+mj-lt"/>
              </a:rPr>
              <a:t>“</a:t>
            </a:r>
            <a:r>
              <a:rPr lang="en-US" sz="2400" i="1" dirty="0">
                <a:solidFill>
                  <a:schemeClr val="tx1"/>
                </a:solidFill>
                <a:latin typeface="+mj-lt"/>
              </a:rPr>
              <a:t>My understanding from the Word of God is </a:t>
            </a:r>
            <a:r>
              <a:rPr lang="en-US" sz="2400" i="1" dirty="0" smtClean="0">
                <a:solidFill>
                  <a:schemeClr val="tx1"/>
                </a:solidFill>
                <a:latin typeface="+mj-lt"/>
              </a:rPr>
              <a:t>that    </a:t>
            </a:r>
            <a:r>
              <a:rPr lang="en-US" sz="2400" i="1" dirty="0">
                <a:solidFill>
                  <a:schemeClr val="tx1"/>
                </a:solidFill>
                <a:latin typeface="+mj-lt"/>
              </a:rPr>
              <a:t>I am supposed to preach for the maturation of the believer with a view that lost people are there.” </a:t>
            </a:r>
            <a:r>
              <a:rPr lang="en-US" sz="2400" i="1" dirty="0" smtClean="0">
                <a:ln>
                  <a:solidFill>
                    <a:sysClr val="windowText" lastClr="000000"/>
                  </a:solidFill>
                </a:ln>
                <a:solidFill>
                  <a:srgbClr val="002060"/>
                </a:solidFill>
                <a:latin typeface="+mj-lt"/>
              </a:rPr>
              <a:t>  -Matt Chandler (Acts 29 President)</a:t>
            </a:r>
            <a:endParaRPr lang="en-US" sz="2400" i="1" dirty="0">
              <a:ln>
                <a:solidFill>
                  <a:sysClr val="windowText" lastClr="000000"/>
                </a:solidFill>
              </a:ln>
              <a:solidFill>
                <a:srgbClr val="002060"/>
              </a:solidFill>
              <a:latin typeface="+mj-lt"/>
            </a:endParaRPr>
          </a:p>
          <a:p>
            <a:pPr marL="1143000" lvl="2">
              <a:buFont typeface="Arial" charset="0"/>
              <a:buChar char="•"/>
            </a:pPr>
            <a:endParaRPr lang="en-US" sz="2400" dirty="0" smtClean="0">
              <a:ln>
                <a:solidFill>
                  <a:sysClr val="windowText" lastClr="000000"/>
                </a:solidFill>
              </a:ln>
              <a:solidFill>
                <a:srgbClr val="002060"/>
              </a:solidFill>
              <a:latin typeface="+mj-lt"/>
            </a:endParaRPr>
          </a:p>
          <a:p>
            <a:r>
              <a:rPr kumimoji="0" lang="en-US" sz="2400" i="0" u="none" strike="noStrike" cap="none" normalizeH="0" baseline="0" dirty="0" smtClean="0">
                <a:ln>
                  <a:solidFill>
                    <a:sysClr val="windowText" lastClr="000000"/>
                  </a:solidFill>
                </a:ln>
                <a:solidFill>
                  <a:srgbClr val="002060"/>
                </a:solidFill>
                <a:effectLst/>
                <a:latin typeface="+mj-lt"/>
                <a:ea typeface="Times New Roman" pitchFamily="18" charset="0"/>
                <a:cs typeface="Arial" pitchFamily="34" charset="0"/>
              </a:rPr>
              <a:t> </a:t>
            </a:r>
            <a:endParaRPr lang="en-US" sz="2400" dirty="0" smtClean="0">
              <a:ln>
                <a:solidFill>
                  <a:sysClr val="windowText" lastClr="000000"/>
                </a:solidFill>
              </a:ln>
              <a:solidFill>
                <a:srgbClr val="002060"/>
              </a:solidFill>
              <a:latin typeface="+mj-lt"/>
            </a:endParaRPr>
          </a:p>
          <a:p>
            <a:endParaRPr lang="en-US" sz="2400" dirty="0" smtClean="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hqdefault.jpg"/>
          <p:cNvPicPr>
            <a:picLocks noChangeAspect="1"/>
          </p:cNvPicPr>
          <p:nvPr/>
        </p:nvPicPr>
        <p:blipFill>
          <a:blip r:embed="rId2" cstate="print"/>
          <a:stretch>
            <a:fillRect/>
          </a:stretch>
        </p:blipFill>
        <p:spPr>
          <a:xfrm>
            <a:off x="0" y="-457200"/>
            <a:ext cx="9144000" cy="6858000"/>
          </a:xfrm>
          <a:prstGeom prst="rect">
            <a:avLst/>
          </a:prstGeom>
        </p:spPr>
      </p:pic>
      <p:sp>
        <p:nvSpPr>
          <p:cNvPr id="2" name="Title 1"/>
          <p:cNvSpPr>
            <a:spLocks noGrp="1"/>
          </p:cNvSpPr>
          <p:nvPr>
            <p:ph type="ctrTitle"/>
          </p:nvPr>
        </p:nvSpPr>
        <p:spPr>
          <a:xfrm>
            <a:off x="0" y="0"/>
            <a:ext cx="9144000" cy="838200"/>
          </a:xfrm>
          <a:solidFill>
            <a:srgbClr val="C00000"/>
          </a:solidFill>
        </p:spPr>
        <p:style>
          <a:lnRef idx="0">
            <a:schemeClr val="dk1"/>
          </a:lnRef>
          <a:fillRef idx="3">
            <a:schemeClr val="dk1"/>
          </a:fillRef>
          <a:effectRef idx="3">
            <a:schemeClr val="dk1"/>
          </a:effectRef>
          <a:fontRef idx="minor">
            <a:schemeClr val="lt1"/>
          </a:fontRef>
        </p:style>
        <p:txBody>
          <a:bodyPr>
            <a:noAutofit/>
          </a:bodyPr>
          <a:lstStyle/>
          <a:p>
            <a:r>
              <a:rPr lang="en-US" sz="4000" dirty="0" smtClean="0">
                <a:solidFill>
                  <a:srgbClr val="FFFF00"/>
                </a:solidFill>
                <a:latin typeface="Arial Black" pitchFamily="34" charset="0"/>
              </a:rPr>
              <a:t>HOW </a:t>
            </a:r>
            <a:r>
              <a:rPr lang="en-US" sz="4000" dirty="0" smtClean="0">
                <a:latin typeface="Arial Black" pitchFamily="34" charset="0"/>
              </a:rPr>
              <a:t>SHOULD WE PREACH?</a:t>
            </a:r>
            <a:endParaRPr lang="en-US" sz="4000" dirty="0">
              <a:latin typeface="Arial Black" pitchFamily="34" charset="0"/>
            </a:endParaRPr>
          </a:p>
        </p:txBody>
      </p:sp>
      <p:sp>
        <p:nvSpPr>
          <p:cNvPr id="4" name="Title 1"/>
          <p:cNvSpPr txBox="1">
            <a:spLocks/>
          </p:cNvSpPr>
          <p:nvPr/>
        </p:nvSpPr>
        <p:spPr>
          <a:xfrm>
            <a:off x="0" y="5334000"/>
            <a:ext cx="9144000" cy="152400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应如何讲道？</a:t>
            </a:r>
            <a:r>
              <a:rPr 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endParaRPr kumimoji="0" lang="en-US" sz="9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6548</TotalTime>
  <Words>11938</Words>
  <Application>Microsoft Office PowerPoint</Application>
  <PresentationFormat>On-screen Show (4:3)</PresentationFormat>
  <Paragraphs>1436</Paragraphs>
  <Slides>169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169</vt:i4>
      </vt:variant>
    </vt:vector>
  </HeadingPairs>
  <TitlesOfParts>
    <vt:vector size="178" baseType="lpstr">
      <vt:lpstr>Arial</vt:lpstr>
      <vt:lpstr>Arial Black</vt:lpstr>
      <vt:lpstr>Calibri</vt:lpstr>
      <vt:lpstr>宋体</vt:lpstr>
      <vt:lpstr>Arial Narrow</vt:lpstr>
      <vt:lpstr>Times New Roman</vt:lpstr>
      <vt:lpstr>Wingdings</vt:lpstr>
      <vt:lpstr>Symbol</vt:lpstr>
      <vt:lpstr>Office Theme</vt:lpstr>
      <vt:lpstr>PREACHING  SEMINAR</vt:lpstr>
      <vt:lpstr>HOMILETICS SEMINARS</vt:lpstr>
      <vt:lpstr>介绍</vt:lpstr>
      <vt:lpstr>介绍</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WHY SHOULD WE PREACH?</vt:lpstr>
      <vt:lpstr>1. 为何要讲道？  </vt:lpstr>
      <vt:lpstr>Slide 24</vt:lpstr>
      <vt:lpstr>WHO SHOULD PREACH?</vt:lpstr>
      <vt:lpstr>2. 谁应讲道？  </vt:lpstr>
      <vt:lpstr>Slide 27</vt:lpstr>
      <vt:lpstr>Slide 28</vt:lpstr>
      <vt:lpstr>Slide 29</vt:lpstr>
      <vt:lpstr>Slide 30</vt:lpstr>
      <vt:lpstr>QUALIFICATIONS OF AN ELDER</vt:lpstr>
      <vt:lpstr>ONLY MEN (1 Tim. ; Titus 6)  “God makes the rules… we either obey or deny Him”</vt:lpstr>
      <vt:lpstr>Slide 33</vt:lpstr>
      <vt:lpstr>平均主义的十个论据 TOP TEN EGALITARIAN  ARGUMENTS</vt:lpstr>
      <vt:lpstr>Slide 35</vt:lpstr>
      <vt:lpstr>Slide 36</vt:lpstr>
      <vt:lpstr>Slide 37</vt:lpstr>
      <vt:lpstr>Slide 38</vt:lpstr>
      <vt:lpstr>Slide 39</vt:lpstr>
      <vt:lpstr>Slide 40</vt:lpstr>
      <vt:lpstr>Slide 41</vt:lpstr>
      <vt:lpstr>Slide 42</vt:lpstr>
      <vt:lpstr>DESIRE THE OFFICE (1 Tim. 3:1)  “I earnestly want to do the work of an elder”</vt:lpstr>
      <vt:lpstr>ABOVE REPROACH (1 Tim. 3:2; Titus 1:6)  “No one has a valid accusation against me”</vt:lpstr>
      <vt:lpstr>ONE WOMAN MAN (1 Tim. 3:2; Titus 1:6)   “I am completely devoted to my wife; no others”</vt:lpstr>
      <vt:lpstr>ONE WOMAN MAN (1 Tim. 3:2; Titus 1:6)   “I am completely devoted to my wife; no others”</vt:lpstr>
      <vt:lpstr>TEMPERATE (1 Tim. 3:2)   “I avoid addictions and excessive habits”</vt:lpstr>
      <vt:lpstr>PRUDENT (1 Tim. 3:2)   “I set and keep wise priorities”</vt:lpstr>
      <vt:lpstr>RESPECTABLE (1 Tim. 3:2)   “I am well respected by others”</vt:lpstr>
      <vt:lpstr>HOSPITABLE (1 Tim. 3:2; Titus 1:8)   “I demonstrate love for strangers”</vt:lpstr>
      <vt:lpstr>ABLE TO TEACH (1 Tim. 3:2)   “I am skillful at teaching. I am also teachable”</vt:lpstr>
      <vt:lpstr>NOT ADDICTED TO WINE (1 Tim. 3:3; Titus 1:7)   “I am not addicted to alcohol”</vt:lpstr>
      <vt:lpstr>NOT PUGNACIOUS (1 Tim. 3:3; Titus 1:7)   “I am not physically violent or abusive”</vt:lpstr>
      <vt:lpstr>GENTLE (1 Tim. 3:3)   “I will give up my rights to help others”</vt:lpstr>
      <vt:lpstr>NOT QUARRELSOME (1 Tim. 3:3)   “I can discuss my opinions without arguing”</vt:lpstr>
      <vt:lpstr>NOT A LOVER OF MONEY (1 Tim. 3:2; Titus 1:7)   “I do not covet or love money”</vt:lpstr>
      <vt:lpstr>MANAGES HIS FAMILY WELL (1 Tim. 3:4; Titus 1:6)   “I mange my family affairs well”</vt:lpstr>
      <vt:lpstr>MANAGES HIS FAMILY WELL (1 Tim. 3:4; Titus 1:6)   “I mange my family affairs well”</vt:lpstr>
      <vt:lpstr>CHILDREN UNDER CONTROL (1 Tim. 3:4-5; Titus 1:6)   “My children obey me out of respect, not fear”</vt:lpstr>
      <vt:lpstr>The reason is given in verse 5…</vt:lpstr>
      <vt:lpstr>NOT A RECENT CONVERT (1 Tim. 3:6)   “I have been a Christian for a lengthy time”</vt:lpstr>
      <vt:lpstr>The reason is given in verse 6,,,</vt:lpstr>
      <vt:lpstr>GOOD REPUTATION WITH OUTSIDERS (1 Tim. 3:7)   “I have a good reputation among Non-Christians”</vt:lpstr>
      <vt:lpstr>The reason is given in verse 7… </vt:lpstr>
      <vt:lpstr>CHILDREN BELIEVE (Titus 1:6)   “My children at home are all Christians”</vt:lpstr>
      <vt:lpstr>NOT QUICK TEMPERED (Titus 1:7)   “I am patient and do not get angered easily”</vt:lpstr>
      <vt:lpstr>HOLD FIRMLY TO HIS FAITH (Titus 1:9)   “I stand firm in God’s Word”</vt:lpstr>
      <vt:lpstr>The reason is given in verse 9-11…</vt:lpstr>
      <vt:lpstr>CAN ENCOURAGE WITH SOUND DOCTRINE (Titus 1:9)   “I can recognize needs and Biblically encourage others”</vt:lpstr>
      <vt:lpstr>REFUTE FALSE TEACHERS (Titus 1:9-10)   “I can identify and Biblically refute false teachings”</vt:lpstr>
      <vt:lpstr>The reason is given in verses 10-11…</vt:lpstr>
      <vt:lpstr>LOVING WHAT IS GOOD (Titus 1:8)   “I love the pure things, not the impure”</vt:lpstr>
      <vt:lpstr>JUST (Titus 1:8)   “I am consistently fair with others”</vt:lpstr>
      <vt:lpstr>DEVOUT (Titus 1:8)   “I live a holy life before the Lord”</vt:lpstr>
      <vt:lpstr>NOT PURSUING DISHONEST GAIN (Titus 1:7)   “I do not make any money dishonestly”</vt:lpstr>
      <vt:lpstr>SELF CONTROLLED (Titus 1:8)   “I do not indulge in lust or pornography”</vt:lpstr>
      <vt:lpstr>Slide 77</vt:lpstr>
      <vt:lpstr>Slide 78</vt:lpstr>
      <vt:lpstr>Slide 79</vt:lpstr>
      <vt:lpstr>Slide 80</vt:lpstr>
      <vt:lpstr>Slide 81</vt:lpstr>
      <vt:lpstr>WHEN SHOULD WE PREACH?</vt:lpstr>
      <vt:lpstr>Slide 83</vt:lpstr>
      <vt:lpstr>讨论 (DISCUSSION)</vt:lpstr>
      <vt:lpstr>WHERE SHOULD WE PREACH?</vt:lpstr>
      <vt:lpstr>Slide 86</vt:lpstr>
      <vt:lpstr>WHAT SHOULD WE PREACH?</vt:lpstr>
      <vt:lpstr>Slide 88</vt:lpstr>
      <vt:lpstr>Slide 89</vt:lpstr>
      <vt:lpstr>Slide 90</vt:lpstr>
      <vt:lpstr>Slide 91</vt:lpstr>
      <vt:lpstr>Slide 92</vt:lpstr>
      <vt:lpstr>Slide 93</vt:lpstr>
      <vt:lpstr>Slide 94</vt:lpstr>
      <vt:lpstr>Slide 95</vt:lpstr>
      <vt:lpstr>Slide 96</vt:lpstr>
      <vt:lpstr>Slide 97</vt:lpstr>
      <vt:lpstr>Slide 98</vt:lpstr>
      <vt:lpstr>HOW SHOULD WE PREACH?</vt:lpstr>
      <vt:lpstr>PART 1: PREPARATION</vt:lpstr>
      <vt:lpstr>A. 5 Things to AVOID in your Sermon</vt:lpstr>
      <vt:lpstr>B. 21 ESSENTIAL SERMON ELEMENTS</vt:lpstr>
      <vt:lpstr>Slide 103</vt:lpstr>
      <vt:lpstr>Slide 104</vt:lpstr>
      <vt:lpstr>Slide 105</vt:lpstr>
      <vt:lpstr>Slide 106</vt:lpstr>
      <vt:lpstr>不要使用“圣灵做工”作为不良预备和不良学习习惯的借口。   (Do NOT use the “filling of the Spirit” as an excuse for  poor preparation and poor study habits!) </vt:lpstr>
      <vt:lpstr>Slide 108</vt:lpstr>
      <vt:lpstr>Slide 109</vt:lpstr>
      <vt:lpstr>Slide 110</vt:lpstr>
      <vt:lpstr>十大 得到错误答案 的原因</vt:lpstr>
      <vt:lpstr>为什么我问的每个圣经问题都会得到多种不同的答案？  既然圣经是容易明白的，为什么他们观点不一致呢？</vt:lpstr>
      <vt:lpstr>PRIDE</vt:lpstr>
      <vt:lpstr>LAZINESS</vt:lpstr>
      <vt:lpstr>FALSE LOYALTY</vt:lpstr>
      <vt:lpstr>EMOTIONALISM</vt:lpstr>
      <vt:lpstr>OPINIONATED</vt:lpstr>
      <vt:lpstr>DECONTEXTUALIZING</vt:lpstr>
      <vt:lpstr>BAD HERMENEUTICS</vt:lpstr>
      <vt:lpstr>CULTURAL BLINDERS</vt:lpstr>
      <vt:lpstr>FEAR and DOUBT</vt:lpstr>
      <vt:lpstr>LIMITED GROWTH</vt:lpstr>
      <vt:lpstr>10 Reasons We Get Wrong Answers</vt:lpstr>
      <vt:lpstr> 十大 获得正确答案 的原因</vt:lpstr>
      <vt:lpstr>HUMILITY</vt:lpstr>
      <vt:lpstr>STUDY THE WORD</vt:lpstr>
      <vt:lpstr>DEVOTION TO TRUTH</vt:lpstr>
      <vt:lpstr>LET GOD BE GOD</vt:lpstr>
      <vt:lpstr>“MY OPINION IS…”</vt:lpstr>
      <vt:lpstr>KEEP IT IN CONTEXT</vt:lpstr>
      <vt:lpstr>INTERPRET FIRST</vt:lpstr>
      <vt:lpstr>LOOK FOR THE ORIGINAL SETTING</vt:lpstr>
      <vt:lpstr>TRUTH IS TRUTH</vt:lpstr>
      <vt:lpstr>ENJOY GROWING</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提后 3:16-17  (2 Timothy)</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PART 2: PRESENTATION</vt:lpstr>
      <vt:lpstr>Slide 165</vt:lpstr>
      <vt:lpstr>Slide 166</vt:lpstr>
      <vt:lpstr>Slide 167</vt:lpstr>
      <vt:lpstr>Slide 168</vt:lpstr>
      <vt:lpstr>ADDITIONAL RESOURCES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PREACHING  SEMINAR</dc:title>
  <dc:creator>johnnie achord</dc:creator>
  <cp:lastModifiedBy>johnnie achord</cp:lastModifiedBy>
  <cp:revision>222</cp:revision>
  <dcterms:created xsi:type="dcterms:W3CDTF">2016-01-14T21:49:10Z</dcterms:created>
  <dcterms:modified xsi:type="dcterms:W3CDTF">2017-11-01T19:33:23Z</dcterms:modified>
</cp:coreProperties>
</file>