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1" r:id="rId3"/>
    <p:sldId id="320" r:id="rId4"/>
    <p:sldId id="322" r:id="rId5"/>
    <p:sldId id="323" r:id="rId6"/>
    <p:sldId id="262" r:id="rId7"/>
    <p:sldId id="258" r:id="rId8"/>
    <p:sldId id="280" r:id="rId9"/>
    <p:sldId id="331" r:id="rId10"/>
    <p:sldId id="308" r:id="rId11"/>
    <p:sldId id="264" r:id="rId12"/>
    <p:sldId id="268" r:id="rId13"/>
    <p:sldId id="303" r:id="rId14"/>
    <p:sldId id="283" r:id="rId15"/>
    <p:sldId id="304" r:id="rId16"/>
    <p:sldId id="282" r:id="rId17"/>
    <p:sldId id="306" r:id="rId18"/>
    <p:sldId id="309" r:id="rId19"/>
    <p:sldId id="265" r:id="rId20"/>
    <p:sldId id="318" r:id="rId21"/>
    <p:sldId id="269" r:id="rId22"/>
    <p:sldId id="305" r:id="rId23"/>
    <p:sldId id="284" r:id="rId24"/>
    <p:sldId id="285" r:id="rId25"/>
    <p:sldId id="307" r:id="rId26"/>
    <p:sldId id="310" r:id="rId27"/>
    <p:sldId id="266" r:id="rId28"/>
    <p:sldId id="267" r:id="rId29"/>
    <p:sldId id="270" r:id="rId30"/>
  </p:sldIdLst>
  <p:sldSz cx="9144000" cy="6858000" type="screen4x3"/>
  <p:notesSz cx="6858000" cy="9144000"/>
  <p:embeddedFontLst>
    <p:embeddedFont>
      <p:font typeface="Baskerville Old Face" pitchFamily="18" charset="0"/>
      <p:regular r:id="rId31"/>
    </p:embeddedFont>
    <p:embeddedFont>
      <p:font typeface="Arial Narrow" pitchFamily="34" charset="0"/>
      <p:regular r:id="rId32"/>
      <p:bold r:id="rId33"/>
      <p:italic r:id="rId34"/>
      <p:boldItalic r:id="rId35"/>
    </p:embeddedFont>
    <p:embeddedFont>
      <p:font typeface="AR CHRISTY" pitchFamily="2" charset="0"/>
      <p:regular r:id="rId36"/>
    </p:embeddedFont>
    <p:embeddedFont>
      <p:font typeface="Calibri" pitchFamily="34" charset="0"/>
      <p:regular r:id="rId37"/>
      <p:bold r:id="rId38"/>
      <p:italic r:id="rId39"/>
      <p:boldItalic r:id="rId40"/>
    </p:embeddedFont>
    <p:embeddedFont>
      <p:font typeface="Comic Sans MS" pitchFamily="66" charset="0"/>
      <p:regular r:id="rId41"/>
      <p:bold r:id="rId42"/>
      <p:italic r:id="rId43"/>
      <p:boldItalic r:id="rId44"/>
    </p:embeddedFont>
    <p:embeddedFont>
      <p:font typeface="Arial Black" pitchFamily="34" charset="0"/>
      <p:bold r:id="rId45"/>
    </p:embeddedFont>
    <p:embeddedFont>
      <p:font typeface="SimSun" pitchFamily="2" charset="-12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00"/>
    <a:srgbClr val="008000"/>
    <a:srgbClr val="660033"/>
    <a:srgbClr val="00FF00"/>
    <a:srgbClr val="FF00FF"/>
    <a:srgbClr val="FF66FF"/>
    <a:srgbClr val="00FFFF"/>
    <a:srgbClr val="002060"/>
    <a:srgbClr val="35294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4" autoAdjust="0"/>
    <p:restoredTop sz="94660"/>
  </p:normalViewPr>
  <p:slideViewPr>
    <p:cSldViewPr>
      <p:cViewPr varScale="1">
        <p:scale>
          <a:sx n="64" d="100"/>
          <a:sy n="64" d="100"/>
        </p:scale>
        <p:origin x="-124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7.pn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7.pn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2C1DE-9828-4E9B-8F10-1BFF6D395C11}" type="doc">
      <dgm:prSet loTypeId="urn:microsoft.com/office/officeart/2005/8/layout/vList4" loCatId="list" qsTypeId="urn:microsoft.com/office/officeart/2005/8/quickstyle/3d3" qsCatId="3D" csTypeId="urn:microsoft.com/office/officeart/2005/8/colors/colorful4" csCatId="colorful" phldr="1"/>
      <dgm:spPr/>
      <dgm:t>
        <a:bodyPr/>
        <a:lstStyle/>
        <a:p>
          <a:endParaRPr lang="en-US"/>
        </a:p>
      </dgm:t>
    </dgm:pt>
    <dgm:pt modelId="{20EF5441-65D5-40AF-8273-E5BFF99AFC78}">
      <dgm:prSet custT="1">
        <dgm:style>
          <a:lnRef idx="0">
            <a:schemeClr val="accent1"/>
          </a:lnRef>
          <a:fillRef idx="3">
            <a:schemeClr val="accent1"/>
          </a:fillRef>
          <a:effectRef idx="3">
            <a:schemeClr val="accent1"/>
          </a:effectRef>
          <a:fontRef idx="minor">
            <a:schemeClr val="lt1"/>
          </a:fontRef>
        </dgm:style>
      </dgm:prSet>
      <dgm:spPr>
        <a:solidFill>
          <a:srgbClr val="FF00FF"/>
        </a:solidFill>
      </dgm:spPr>
      <dgm:t>
        <a:bodyPr/>
        <a:lstStyle/>
        <a:p>
          <a:r>
            <a:rPr lang="en-US" sz="8800" dirty="0" smtClean="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rPr>
            <a:t>GAIUS</a:t>
          </a:r>
          <a:endParaRPr lang="en-US" sz="8800" dirty="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endParaRPr>
        </a:p>
      </dgm:t>
    </dgm:pt>
    <dgm:pt modelId="{6DE5F8D4-047E-476D-82E7-765153C47A1A}" type="parTrans" cxnId="{528561EF-9B76-4D3E-8C73-69A16D01ABB1}">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E5BEC9F6-8CD3-4B5F-B01C-EFCA8BAF58D3}" type="sibTrans" cxnId="{528561EF-9B76-4D3E-8C73-69A16D01ABB1}">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08C43BCA-9EE3-4BDB-AC3C-24266B052D19}">
      <dgm:prSet custT="1">
        <dgm:style>
          <a:lnRef idx="0">
            <a:schemeClr val="accent4"/>
          </a:lnRef>
          <a:fillRef idx="3">
            <a:schemeClr val="accent4"/>
          </a:fillRef>
          <a:effectRef idx="3">
            <a:schemeClr val="accent4"/>
          </a:effectRef>
          <a:fontRef idx="minor">
            <a:schemeClr val="lt1"/>
          </a:fontRef>
        </dgm:style>
      </dgm:prSet>
      <dgm:spPr>
        <a:solidFill>
          <a:srgbClr val="FFFF00"/>
        </a:solidFill>
      </dgm:spPr>
      <dgm:t>
        <a:bodyPr/>
        <a:lstStyle/>
        <a:p>
          <a:r>
            <a:rPr lang="en-US" sz="8800" dirty="0" smtClean="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rPr>
            <a:t>DIOTREPHES</a:t>
          </a:r>
          <a:endParaRPr lang="en-US" sz="8800" dirty="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endParaRPr>
        </a:p>
      </dgm:t>
    </dgm:pt>
    <dgm:pt modelId="{BD8C0476-2115-4287-8938-3A90D0301593}" type="parTrans" cxnId="{BACEEB01-987B-420F-A845-063ECFDB3479}">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12992D34-876C-410E-87BF-1E240E51404B}" type="sibTrans" cxnId="{BACEEB01-987B-420F-A845-063ECFDB3479}">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D7A64E73-8F48-4DC2-AD8F-DCBAD99FBEB9}">
      <dgm:prSet custT="1">
        <dgm:style>
          <a:lnRef idx="0">
            <a:schemeClr val="accent2"/>
          </a:lnRef>
          <a:fillRef idx="3">
            <a:schemeClr val="accent2"/>
          </a:fillRef>
          <a:effectRef idx="3">
            <a:schemeClr val="accent2"/>
          </a:effectRef>
          <a:fontRef idx="minor">
            <a:schemeClr val="lt1"/>
          </a:fontRef>
        </dgm:style>
      </dgm:prSet>
      <dgm:spPr>
        <a:solidFill>
          <a:srgbClr val="00FF00"/>
        </a:solidFill>
      </dgm:spPr>
      <dgm:t>
        <a:bodyPr/>
        <a:lstStyle/>
        <a:p>
          <a:r>
            <a:rPr lang="en-US" sz="8800" dirty="0" smtClean="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rPr>
            <a:t>DEMETRIUS</a:t>
          </a:r>
          <a:endParaRPr lang="en-US" sz="8800" dirty="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endParaRPr>
        </a:p>
      </dgm:t>
    </dgm:pt>
    <dgm:pt modelId="{F3E9728B-B32A-4D05-BCE6-169DECA0EEBE}" type="parTrans" cxnId="{081ACCE9-2DE7-43B2-B862-5889B5960E54}">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6ACC0B6D-1728-4B29-AA91-77BCB6585610}" type="sibTrans" cxnId="{081ACCE9-2DE7-43B2-B862-5889B5960E54}">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135E47DB-7107-4FE4-A2F0-2C6B67F0462F}" type="pres">
      <dgm:prSet presAssocID="{D782C1DE-9828-4E9B-8F10-1BFF6D395C11}" presName="linear" presStyleCnt="0">
        <dgm:presLayoutVars>
          <dgm:dir/>
          <dgm:resizeHandles val="exact"/>
        </dgm:presLayoutVars>
      </dgm:prSet>
      <dgm:spPr/>
      <dgm:t>
        <a:bodyPr/>
        <a:lstStyle/>
        <a:p>
          <a:endParaRPr lang="en-US"/>
        </a:p>
      </dgm:t>
    </dgm:pt>
    <dgm:pt modelId="{21B99B8F-A912-428C-B982-AE7F1D90CF04}" type="pres">
      <dgm:prSet presAssocID="{20EF5441-65D5-40AF-8273-E5BFF99AFC78}" presName="comp" presStyleCnt="0"/>
      <dgm:spPr/>
    </dgm:pt>
    <dgm:pt modelId="{16AB9472-EF28-428A-B87E-62DFF9FC59F8}" type="pres">
      <dgm:prSet presAssocID="{20EF5441-65D5-40AF-8273-E5BFF99AFC78}" presName="box" presStyleLbl="node1" presStyleIdx="0" presStyleCnt="3"/>
      <dgm:spPr/>
      <dgm:t>
        <a:bodyPr/>
        <a:lstStyle/>
        <a:p>
          <a:endParaRPr lang="en-US"/>
        </a:p>
      </dgm:t>
    </dgm:pt>
    <dgm:pt modelId="{4A3284CF-1C16-4D9E-A976-4D146F1EF0AA}" type="pres">
      <dgm:prSet presAssocID="{20EF5441-65D5-40AF-8273-E5BFF99AFC78}" presName="img" presStyleLbl="fgImgPlace1" presStyleIdx="0" presStyleCnt="3" custScaleX="77626"/>
      <dgm:spPr>
        <a:blipFill rotWithShape="0">
          <a:blip xmlns:r="http://schemas.openxmlformats.org/officeDocument/2006/relationships" r:embed="rId1"/>
          <a:stretch>
            <a:fillRect/>
          </a:stretch>
        </a:blipFill>
      </dgm:spPr>
    </dgm:pt>
    <dgm:pt modelId="{B9F8ED53-1603-4F5E-A5D3-2A792E5507FC}" type="pres">
      <dgm:prSet presAssocID="{20EF5441-65D5-40AF-8273-E5BFF99AFC78}" presName="text" presStyleLbl="node1" presStyleIdx="0" presStyleCnt="3">
        <dgm:presLayoutVars>
          <dgm:bulletEnabled val="1"/>
        </dgm:presLayoutVars>
      </dgm:prSet>
      <dgm:spPr/>
      <dgm:t>
        <a:bodyPr/>
        <a:lstStyle/>
        <a:p>
          <a:endParaRPr lang="en-US"/>
        </a:p>
      </dgm:t>
    </dgm:pt>
    <dgm:pt modelId="{59ABCBBE-F1B4-4953-BFB5-530EC14BD6F6}" type="pres">
      <dgm:prSet presAssocID="{E5BEC9F6-8CD3-4B5F-B01C-EFCA8BAF58D3}" presName="spacer" presStyleCnt="0"/>
      <dgm:spPr/>
    </dgm:pt>
    <dgm:pt modelId="{1E2FD2C0-2903-447D-B81E-1817E5267316}" type="pres">
      <dgm:prSet presAssocID="{08C43BCA-9EE3-4BDB-AC3C-24266B052D19}" presName="comp" presStyleCnt="0"/>
      <dgm:spPr/>
    </dgm:pt>
    <dgm:pt modelId="{8E1BB49C-C3E1-431C-B841-C96EF5F0D3A4}" type="pres">
      <dgm:prSet presAssocID="{08C43BCA-9EE3-4BDB-AC3C-24266B052D19}" presName="box" presStyleLbl="node1" presStyleIdx="1" presStyleCnt="3"/>
      <dgm:spPr/>
      <dgm:t>
        <a:bodyPr/>
        <a:lstStyle/>
        <a:p>
          <a:endParaRPr lang="en-US"/>
        </a:p>
      </dgm:t>
    </dgm:pt>
    <dgm:pt modelId="{6216B295-8EBF-4028-9F7C-B301912E162B}" type="pres">
      <dgm:prSet presAssocID="{08C43BCA-9EE3-4BDB-AC3C-24266B052D19}" presName="img" presStyleLbl="fgImgPlace1" presStyleIdx="1" presStyleCnt="3" custScaleX="77626"/>
      <dgm:spPr>
        <a:blipFill rotWithShape="0">
          <a:blip xmlns:r="http://schemas.openxmlformats.org/officeDocument/2006/relationships" r:embed="rId2"/>
          <a:stretch>
            <a:fillRect/>
          </a:stretch>
        </a:blipFill>
      </dgm:spPr>
    </dgm:pt>
    <dgm:pt modelId="{75C494CB-1D5C-4196-A572-06592C1AF44D}" type="pres">
      <dgm:prSet presAssocID="{08C43BCA-9EE3-4BDB-AC3C-24266B052D19}" presName="text" presStyleLbl="node1" presStyleIdx="1" presStyleCnt="3">
        <dgm:presLayoutVars>
          <dgm:bulletEnabled val="1"/>
        </dgm:presLayoutVars>
      </dgm:prSet>
      <dgm:spPr/>
      <dgm:t>
        <a:bodyPr/>
        <a:lstStyle/>
        <a:p>
          <a:endParaRPr lang="en-US"/>
        </a:p>
      </dgm:t>
    </dgm:pt>
    <dgm:pt modelId="{09D4A3F6-E459-4F71-8636-0FA80F29DE8D}" type="pres">
      <dgm:prSet presAssocID="{12992D34-876C-410E-87BF-1E240E51404B}" presName="spacer" presStyleCnt="0"/>
      <dgm:spPr/>
    </dgm:pt>
    <dgm:pt modelId="{7B13C995-F48C-42A9-AAA7-524D30A5DBD8}" type="pres">
      <dgm:prSet presAssocID="{D7A64E73-8F48-4DC2-AD8F-DCBAD99FBEB9}" presName="comp" presStyleCnt="0"/>
      <dgm:spPr/>
    </dgm:pt>
    <dgm:pt modelId="{82FD1C56-F3CE-46B4-91F9-2BD5200D95EA}" type="pres">
      <dgm:prSet presAssocID="{D7A64E73-8F48-4DC2-AD8F-DCBAD99FBEB9}" presName="box" presStyleLbl="node1" presStyleIdx="2" presStyleCnt="3"/>
      <dgm:spPr/>
      <dgm:t>
        <a:bodyPr/>
        <a:lstStyle/>
        <a:p>
          <a:endParaRPr lang="en-US"/>
        </a:p>
      </dgm:t>
    </dgm:pt>
    <dgm:pt modelId="{18D655E0-B848-47D6-B89C-2C1A7F9E9ED8}" type="pres">
      <dgm:prSet presAssocID="{D7A64E73-8F48-4DC2-AD8F-DCBAD99FBEB9}" presName="img" presStyleLbl="fgImgPlace1" presStyleIdx="2" presStyleCnt="3" custScaleX="77626"/>
      <dgm:spPr>
        <a:blipFill rotWithShape="0">
          <a:blip xmlns:r="http://schemas.openxmlformats.org/officeDocument/2006/relationships" r:embed="rId3"/>
          <a:stretch>
            <a:fillRect/>
          </a:stretch>
        </a:blipFill>
      </dgm:spPr>
    </dgm:pt>
    <dgm:pt modelId="{1E9A9741-19EA-465E-A1C2-59181FEC022E}" type="pres">
      <dgm:prSet presAssocID="{D7A64E73-8F48-4DC2-AD8F-DCBAD99FBEB9}" presName="text" presStyleLbl="node1" presStyleIdx="2" presStyleCnt="3">
        <dgm:presLayoutVars>
          <dgm:bulletEnabled val="1"/>
        </dgm:presLayoutVars>
      </dgm:prSet>
      <dgm:spPr/>
      <dgm:t>
        <a:bodyPr/>
        <a:lstStyle/>
        <a:p>
          <a:endParaRPr lang="en-US"/>
        </a:p>
      </dgm:t>
    </dgm:pt>
  </dgm:ptLst>
  <dgm:cxnLst>
    <dgm:cxn modelId="{32E9BB5C-4C23-4616-BD9F-0FB6FDF6E90D}" type="presOf" srcId="{D7A64E73-8F48-4DC2-AD8F-DCBAD99FBEB9}" destId="{1E9A9741-19EA-465E-A1C2-59181FEC022E}" srcOrd="1" destOrd="0" presId="urn:microsoft.com/office/officeart/2005/8/layout/vList4"/>
    <dgm:cxn modelId="{081ACCE9-2DE7-43B2-B862-5889B5960E54}" srcId="{D782C1DE-9828-4E9B-8F10-1BFF6D395C11}" destId="{D7A64E73-8F48-4DC2-AD8F-DCBAD99FBEB9}" srcOrd="2" destOrd="0" parTransId="{F3E9728B-B32A-4D05-BCE6-169DECA0EEBE}" sibTransId="{6ACC0B6D-1728-4B29-AA91-77BCB6585610}"/>
    <dgm:cxn modelId="{79CEC151-F06E-4F43-96DD-7421EFA84815}" type="presOf" srcId="{D7A64E73-8F48-4DC2-AD8F-DCBAD99FBEB9}" destId="{82FD1C56-F3CE-46B4-91F9-2BD5200D95EA}" srcOrd="0" destOrd="0" presId="urn:microsoft.com/office/officeart/2005/8/layout/vList4"/>
    <dgm:cxn modelId="{528561EF-9B76-4D3E-8C73-69A16D01ABB1}" srcId="{D782C1DE-9828-4E9B-8F10-1BFF6D395C11}" destId="{20EF5441-65D5-40AF-8273-E5BFF99AFC78}" srcOrd="0" destOrd="0" parTransId="{6DE5F8D4-047E-476D-82E7-765153C47A1A}" sibTransId="{E5BEC9F6-8CD3-4B5F-B01C-EFCA8BAF58D3}"/>
    <dgm:cxn modelId="{A421697C-1E2E-4738-A83B-FC9256B965FB}" type="presOf" srcId="{20EF5441-65D5-40AF-8273-E5BFF99AFC78}" destId="{16AB9472-EF28-428A-B87E-62DFF9FC59F8}" srcOrd="0" destOrd="0" presId="urn:microsoft.com/office/officeart/2005/8/layout/vList4"/>
    <dgm:cxn modelId="{BACEEB01-987B-420F-A845-063ECFDB3479}" srcId="{D782C1DE-9828-4E9B-8F10-1BFF6D395C11}" destId="{08C43BCA-9EE3-4BDB-AC3C-24266B052D19}" srcOrd="1" destOrd="0" parTransId="{BD8C0476-2115-4287-8938-3A90D0301593}" sibTransId="{12992D34-876C-410E-87BF-1E240E51404B}"/>
    <dgm:cxn modelId="{D743C749-BBF0-4F36-8C63-4BFD36C6AC4B}" type="presOf" srcId="{D782C1DE-9828-4E9B-8F10-1BFF6D395C11}" destId="{135E47DB-7107-4FE4-A2F0-2C6B67F0462F}" srcOrd="0" destOrd="0" presId="urn:microsoft.com/office/officeart/2005/8/layout/vList4"/>
    <dgm:cxn modelId="{D28D7D13-BDEA-4C4F-B49C-F535C372DBE8}" type="presOf" srcId="{08C43BCA-9EE3-4BDB-AC3C-24266B052D19}" destId="{75C494CB-1D5C-4196-A572-06592C1AF44D}" srcOrd="1" destOrd="0" presId="urn:microsoft.com/office/officeart/2005/8/layout/vList4"/>
    <dgm:cxn modelId="{846C23D0-E7F8-471C-9B71-82E0562BAED8}" type="presOf" srcId="{08C43BCA-9EE3-4BDB-AC3C-24266B052D19}" destId="{8E1BB49C-C3E1-431C-B841-C96EF5F0D3A4}" srcOrd="0" destOrd="0" presId="urn:microsoft.com/office/officeart/2005/8/layout/vList4"/>
    <dgm:cxn modelId="{0693423F-CE71-43E4-B066-D80C31C6C642}" type="presOf" srcId="{20EF5441-65D5-40AF-8273-E5BFF99AFC78}" destId="{B9F8ED53-1603-4F5E-A5D3-2A792E5507FC}" srcOrd="1" destOrd="0" presId="urn:microsoft.com/office/officeart/2005/8/layout/vList4"/>
    <dgm:cxn modelId="{1450E22C-4387-4100-9792-17908E67974B}" type="presParOf" srcId="{135E47DB-7107-4FE4-A2F0-2C6B67F0462F}" destId="{21B99B8F-A912-428C-B982-AE7F1D90CF04}" srcOrd="0" destOrd="0" presId="urn:microsoft.com/office/officeart/2005/8/layout/vList4"/>
    <dgm:cxn modelId="{C27C26AB-3555-4CFB-9781-0868913718F6}" type="presParOf" srcId="{21B99B8F-A912-428C-B982-AE7F1D90CF04}" destId="{16AB9472-EF28-428A-B87E-62DFF9FC59F8}" srcOrd="0" destOrd="0" presId="urn:microsoft.com/office/officeart/2005/8/layout/vList4"/>
    <dgm:cxn modelId="{A9642267-5AF9-43CF-B76D-3A12CBBFA2EE}" type="presParOf" srcId="{21B99B8F-A912-428C-B982-AE7F1D90CF04}" destId="{4A3284CF-1C16-4D9E-A976-4D146F1EF0AA}" srcOrd="1" destOrd="0" presId="urn:microsoft.com/office/officeart/2005/8/layout/vList4"/>
    <dgm:cxn modelId="{97DA268A-090C-4E69-BC24-FC305A1FE776}" type="presParOf" srcId="{21B99B8F-A912-428C-B982-AE7F1D90CF04}" destId="{B9F8ED53-1603-4F5E-A5D3-2A792E5507FC}" srcOrd="2" destOrd="0" presId="urn:microsoft.com/office/officeart/2005/8/layout/vList4"/>
    <dgm:cxn modelId="{8DE40734-2426-4D3B-8677-E7AA16B478CB}" type="presParOf" srcId="{135E47DB-7107-4FE4-A2F0-2C6B67F0462F}" destId="{59ABCBBE-F1B4-4953-BFB5-530EC14BD6F6}" srcOrd="1" destOrd="0" presId="urn:microsoft.com/office/officeart/2005/8/layout/vList4"/>
    <dgm:cxn modelId="{EFD4C875-B59D-48EF-B173-F876BC2EDE85}" type="presParOf" srcId="{135E47DB-7107-4FE4-A2F0-2C6B67F0462F}" destId="{1E2FD2C0-2903-447D-B81E-1817E5267316}" srcOrd="2" destOrd="0" presId="urn:microsoft.com/office/officeart/2005/8/layout/vList4"/>
    <dgm:cxn modelId="{390224BE-99B0-4AD6-9625-FAC9586F1218}" type="presParOf" srcId="{1E2FD2C0-2903-447D-B81E-1817E5267316}" destId="{8E1BB49C-C3E1-431C-B841-C96EF5F0D3A4}" srcOrd="0" destOrd="0" presId="urn:microsoft.com/office/officeart/2005/8/layout/vList4"/>
    <dgm:cxn modelId="{2D1E8972-EBC8-4E55-B5FF-1D95E22066E8}" type="presParOf" srcId="{1E2FD2C0-2903-447D-B81E-1817E5267316}" destId="{6216B295-8EBF-4028-9F7C-B301912E162B}" srcOrd="1" destOrd="0" presId="urn:microsoft.com/office/officeart/2005/8/layout/vList4"/>
    <dgm:cxn modelId="{CE01B8E9-AEBC-45B2-9697-EBA10BB2A723}" type="presParOf" srcId="{1E2FD2C0-2903-447D-B81E-1817E5267316}" destId="{75C494CB-1D5C-4196-A572-06592C1AF44D}" srcOrd="2" destOrd="0" presId="urn:microsoft.com/office/officeart/2005/8/layout/vList4"/>
    <dgm:cxn modelId="{9893C16F-4043-42E6-834B-C21CD85C1929}" type="presParOf" srcId="{135E47DB-7107-4FE4-A2F0-2C6B67F0462F}" destId="{09D4A3F6-E459-4F71-8636-0FA80F29DE8D}" srcOrd="3" destOrd="0" presId="urn:microsoft.com/office/officeart/2005/8/layout/vList4"/>
    <dgm:cxn modelId="{FDB0A127-8DDA-4E72-8A6D-CB0FC06D5150}" type="presParOf" srcId="{135E47DB-7107-4FE4-A2F0-2C6B67F0462F}" destId="{7B13C995-F48C-42A9-AAA7-524D30A5DBD8}" srcOrd="4" destOrd="0" presId="urn:microsoft.com/office/officeart/2005/8/layout/vList4"/>
    <dgm:cxn modelId="{92469C78-B8AE-4686-A1FB-5B82679D0C5F}" type="presParOf" srcId="{7B13C995-F48C-42A9-AAA7-524D30A5DBD8}" destId="{82FD1C56-F3CE-46B4-91F9-2BD5200D95EA}" srcOrd="0" destOrd="0" presId="urn:microsoft.com/office/officeart/2005/8/layout/vList4"/>
    <dgm:cxn modelId="{E2A40743-875C-428C-92D7-1B62880F6654}" type="presParOf" srcId="{7B13C995-F48C-42A9-AAA7-524D30A5DBD8}" destId="{18D655E0-B848-47D6-B89C-2C1A7F9E9ED8}" srcOrd="1" destOrd="0" presId="urn:microsoft.com/office/officeart/2005/8/layout/vList4"/>
    <dgm:cxn modelId="{40444EA6-A02D-427A-9258-D8743427A7AD}" type="presParOf" srcId="{7B13C995-F48C-42A9-AAA7-524D30A5DBD8}" destId="{1E9A9741-19EA-465E-A1C2-59181FEC022E}"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2C1DE-9828-4E9B-8F10-1BFF6D395C11}" type="doc">
      <dgm:prSet loTypeId="urn:microsoft.com/office/officeart/2005/8/layout/vList4" loCatId="list" qsTypeId="urn:microsoft.com/office/officeart/2005/8/quickstyle/3d3" qsCatId="3D" csTypeId="urn:microsoft.com/office/officeart/2005/8/colors/colorful4" csCatId="colorful" phldr="1"/>
      <dgm:spPr/>
      <dgm:t>
        <a:bodyPr/>
        <a:lstStyle/>
        <a:p>
          <a:endParaRPr lang="en-US"/>
        </a:p>
      </dgm:t>
    </dgm:pt>
    <dgm:pt modelId="{03726EC7-ECBE-4749-BC08-8D14030C8159}">
      <dgm:prSet phldrT="[Text]">
        <dgm:style>
          <a:lnRef idx="0">
            <a:schemeClr val="accent6"/>
          </a:lnRef>
          <a:fillRef idx="3">
            <a:schemeClr val="accent6"/>
          </a:fillRef>
          <a:effectRef idx="3">
            <a:schemeClr val="accent6"/>
          </a:effectRef>
          <a:fontRef idx="minor">
            <a:schemeClr val="lt1"/>
          </a:fontRef>
        </dgm:style>
      </dgm:prSet>
      <dgm:spPr>
        <a:solidFill>
          <a:schemeClr val="accent6">
            <a:lumMod val="5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Introduction</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gm:t>
    </dgm:pt>
    <dgm:pt modelId="{EE0605B7-BE79-4271-AFC2-37EAB44267A1}" type="parTrans" cxnId="{93077ECB-5A13-42E3-BF45-0DF4B1E89C5B}">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DD0EC749-F312-4659-ABBE-C23FFB0410E7}" type="sibTrans" cxnId="{93077ECB-5A13-42E3-BF45-0DF4B1E89C5B}">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20EF5441-65D5-40AF-8273-E5BFF99AFC78}">
      <dgm:prSet>
        <dgm:style>
          <a:lnRef idx="0">
            <a:schemeClr val="accent1"/>
          </a:lnRef>
          <a:fillRef idx="3">
            <a:schemeClr val="accent1"/>
          </a:fillRef>
          <a:effectRef idx="3">
            <a:schemeClr val="accent1"/>
          </a:effectRef>
          <a:fontRef idx="minor">
            <a:schemeClr val="lt1"/>
          </a:fontRef>
        </dgm:style>
      </dgm:prSet>
      <dgm:spPr>
        <a:solidFill>
          <a:schemeClr val="tx2">
            <a:lumMod val="5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Example 1: GAIUS</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gm:t>
    </dgm:pt>
    <dgm:pt modelId="{6DE5F8D4-047E-476D-82E7-765153C47A1A}" type="parTrans" cxnId="{528561EF-9B76-4D3E-8C73-69A16D01ABB1}">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E5BEC9F6-8CD3-4B5F-B01C-EFCA8BAF58D3}" type="sibTrans" cxnId="{528561EF-9B76-4D3E-8C73-69A16D01ABB1}">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08C43BCA-9EE3-4BDB-AC3C-24266B052D19}">
      <dgm:prSet>
        <dgm:style>
          <a:lnRef idx="0">
            <a:schemeClr val="accent4"/>
          </a:lnRef>
          <a:fillRef idx="3">
            <a:schemeClr val="accent4"/>
          </a:fillRef>
          <a:effectRef idx="3">
            <a:schemeClr val="accent4"/>
          </a:effectRef>
          <a:fontRef idx="minor">
            <a:schemeClr val="lt1"/>
          </a:fontRef>
        </dgm:style>
      </dgm:prSet>
      <dgm:spPr>
        <a:solidFill>
          <a:schemeClr val="accent4">
            <a:lumMod val="5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Example 2: DIOTREPHES</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gm:t>
    </dgm:pt>
    <dgm:pt modelId="{BD8C0476-2115-4287-8938-3A90D0301593}" type="parTrans" cxnId="{BACEEB01-987B-420F-A845-063ECFDB3479}">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12992D34-876C-410E-87BF-1E240E51404B}" type="sibTrans" cxnId="{BACEEB01-987B-420F-A845-063ECFDB3479}">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D7A64E73-8F48-4DC2-AD8F-DCBAD99FBEB9}">
      <dgm:prSet>
        <dgm:style>
          <a:lnRef idx="0">
            <a:schemeClr val="accent2"/>
          </a:lnRef>
          <a:fillRef idx="3">
            <a:schemeClr val="accent2"/>
          </a:fillRef>
          <a:effectRef idx="3">
            <a:schemeClr val="accent2"/>
          </a:effectRef>
          <a:fontRef idx="minor">
            <a:schemeClr val="lt1"/>
          </a:fontRef>
        </dgm:style>
      </dgm:prSet>
      <dgm:spPr>
        <a:solidFill>
          <a:schemeClr val="accent2">
            <a:lumMod val="5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Example 3: DEMETRIUS</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gm:t>
    </dgm:pt>
    <dgm:pt modelId="{F3E9728B-B32A-4D05-BCE6-169DECA0EEBE}" type="parTrans" cxnId="{081ACCE9-2DE7-43B2-B862-5889B5960E54}">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6ACC0B6D-1728-4B29-AA91-77BCB6585610}" type="sibTrans" cxnId="{081ACCE9-2DE7-43B2-B862-5889B5960E54}">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DBC5BB2C-C870-417D-A641-69BC9E50856E}">
      <dgm:prSet>
        <dgm:style>
          <a:lnRef idx="0">
            <a:schemeClr val="accent6"/>
          </a:lnRef>
          <a:fillRef idx="3">
            <a:schemeClr val="accent6"/>
          </a:fillRef>
          <a:effectRef idx="3">
            <a:schemeClr val="accent6"/>
          </a:effectRef>
          <a:fontRef idx="minor">
            <a:schemeClr val="lt1"/>
          </a:fontRef>
        </dgm:style>
      </dgm:prSet>
      <dgm:spPr>
        <a:solidFill>
          <a:schemeClr val="accent3">
            <a:lumMod val="5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Conclusion</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gm:t>
    </dgm:pt>
    <dgm:pt modelId="{BCDD7E3D-EDE5-4869-931F-4FC1FB57916B}" type="parTrans" cxnId="{6B9AEDE7-1F65-4E3E-AB50-9379794032A9}">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91DBE82C-5642-410A-ACB6-01C9AB867DF5}" type="sibTrans" cxnId="{6B9AEDE7-1F65-4E3E-AB50-9379794032A9}">
      <dgm:prSet/>
      <dgm:spPr/>
      <dgm:t>
        <a:bodyPr/>
        <a:lstStyle/>
        <a:p>
          <a:endParaRPr lang="en-US">
            <a:ln>
              <a:solidFill>
                <a:schemeClr val="tx1"/>
              </a:solidFill>
            </a:ln>
            <a:solidFill>
              <a:schemeClr val="tx1"/>
            </a:solidFill>
            <a:effectLst>
              <a:outerShdw blurRad="38100" dist="38100" dir="2700000" algn="tl">
                <a:srgbClr val="000000">
                  <a:alpha val="43137"/>
                </a:srgbClr>
              </a:outerShdw>
            </a:effectLst>
            <a:latin typeface="BibliaLS" pitchFamily="2" charset="-79"/>
            <a:cs typeface="BibliaLS" pitchFamily="2" charset="-79"/>
          </a:endParaRPr>
        </a:p>
      </dgm:t>
    </dgm:pt>
    <dgm:pt modelId="{135E47DB-7107-4FE4-A2F0-2C6B67F0462F}" type="pres">
      <dgm:prSet presAssocID="{D782C1DE-9828-4E9B-8F10-1BFF6D395C11}" presName="linear" presStyleCnt="0">
        <dgm:presLayoutVars>
          <dgm:dir/>
          <dgm:resizeHandles val="exact"/>
        </dgm:presLayoutVars>
      </dgm:prSet>
      <dgm:spPr/>
      <dgm:t>
        <a:bodyPr/>
        <a:lstStyle/>
        <a:p>
          <a:endParaRPr lang="en-US"/>
        </a:p>
      </dgm:t>
    </dgm:pt>
    <dgm:pt modelId="{03C33A26-A23F-491E-A40E-820E78D554FF}" type="pres">
      <dgm:prSet presAssocID="{03726EC7-ECBE-4749-BC08-8D14030C8159}" presName="comp" presStyleCnt="0"/>
      <dgm:spPr/>
    </dgm:pt>
    <dgm:pt modelId="{D09525B7-1946-4CDF-ADAE-3FABAE136A1D}" type="pres">
      <dgm:prSet presAssocID="{03726EC7-ECBE-4749-BC08-8D14030C8159}" presName="box" presStyleLbl="node1" presStyleIdx="0" presStyleCnt="5"/>
      <dgm:spPr/>
      <dgm:t>
        <a:bodyPr/>
        <a:lstStyle/>
        <a:p>
          <a:endParaRPr lang="en-US"/>
        </a:p>
      </dgm:t>
    </dgm:pt>
    <dgm:pt modelId="{11EEB129-798C-4F71-8446-07ADD962145F}" type="pres">
      <dgm:prSet presAssocID="{03726EC7-ECBE-4749-BC08-8D14030C8159}" presName="img" presStyleLbl="fgImgPlace1" presStyleIdx="0" presStyleCnt="5" custScaleX="77626"/>
      <dgm:spPr>
        <a:blipFill rotWithShape="0">
          <a:blip xmlns:r="http://schemas.openxmlformats.org/officeDocument/2006/relationships" r:embed="rId1"/>
          <a:stretch>
            <a:fillRect/>
          </a:stretch>
        </a:blipFill>
      </dgm:spPr>
    </dgm:pt>
    <dgm:pt modelId="{3CEFB6B5-C2AE-460B-9A4B-9A3E18409792}" type="pres">
      <dgm:prSet presAssocID="{03726EC7-ECBE-4749-BC08-8D14030C8159}" presName="text" presStyleLbl="node1" presStyleIdx="0" presStyleCnt="5">
        <dgm:presLayoutVars>
          <dgm:bulletEnabled val="1"/>
        </dgm:presLayoutVars>
      </dgm:prSet>
      <dgm:spPr/>
      <dgm:t>
        <a:bodyPr/>
        <a:lstStyle/>
        <a:p>
          <a:endParaRPr lang="en-US"/>
        </a:p>
      </dgm:t>
    </dgm:pt>
    <dgm:pt modelId="{0174BB7A-2E34-4519-9965-D8A9ADDD1231}" type="pres">
      <dgm:prSet presAssocID="{DD0EC749-F312-4659-ABBE-C23FFB0410E7}" presName="spacer" presStyleCnt="0"/>
      <dgm:spPr/>
    </dgm:pt>
    <dgm:pt modelId="{21B99B8F-A912-428C-B982-AE7F1D90CF04}" type="pres">
      <dgm:prSet presAssocID="{20EF5441-65D5-40AF-8273-E5BFF99AFC78}" presName="comp" presStyleCnt="0"/>
      <dgm:spPr/>
    </dgm:pt>
    <dgm:pt modelId="{16AB9472-EF28-428A-B87E-62DFF9FC59F8}" type="pres">
      <dgm:prSet presAssocID="{20EF5441-65D5-40AF-8273-E5BFF99AFC78}" presName="box" presStyleLbl="node1" presStyleIdx="1" presStyleCnt="5"/>
      <dgm:spPr/>
      <dgm:t>
        <a:bodyPr/>
        <a:lstStyle/>
        <a:p>
          <a:endParaRPr lang="en-US"/>
        </a:p>
      </dgm:t>
    </dgm:pt>
    <dgm:pt modelId="{4A3284CF-1C16-4D9E-A976-4D146F1EF0AA}" type="pres">
      <dgm:prSet presAssocID="{20EF5441-65D5-40AF-8273-E5BFF99AFC78}" presName="img" presStyleLbl="fgImgPlace1" presStyleIdx="1" presStyleCnt="5" custScaleX="77626"/>
      <dgm:spPr>
        <a:blipFill rotWithShape="0">
          <a:blip xmlns:r="http://schemas.openxmlformats.org/officeDocument/2006/relationships" r:embed="rId2"/>
          <a:stretch>
            <a:fillRect/>
          </a:stretch>
        </a:blipFill>
      </dgm:spPr>
    </dgm:pt>
    <dgm:pt modelId="{B9F8ED53-1603-4F5E-A5D3-2A792E5507FC}" type="pres">
      <dgm:prSet presAssocID="{20EF5441-65D5-40AF-8273-E5BFF99AFC78}" presName="text" presStyleLbl="node1" presStyleIdx="1" presStyleCnt="5">
        <dgm:presLayoutVars>
          <dgm:bulletEnabled val="1"/>
        </dgm:presLayoutVars>
      </dgm:prSet>
      <dgm:spPr/>
      <dgm:t>
        <a:bodyPr/>
        <a:lstStyle/>
        <a:p>
          <a:endParaRPr lang="en-US"/>
        </a:p>
      </dgm:t>
    </dgm:pt>
    <dgm:pt modelId="{59ABCBBE-F1B4-4953-BFB5-530EC14BD6F6}" type="pres">
      <dgm:prSet presAssocID="{E5BEC9F6-8CD3-4B5F-B01C-EFCA8BAF58D3}" presName="spacer" presStyleCnt="0"/>
      <dgm:spPr/>
    </dgm:pt>
    <dgm:pt modelId="{1E2FD2C0-2903-447D-B81E-1817E5267316}" type="pres">
      <dgm:prSet presAssocID="{08C43BCA-9EE3-4BDB-AC3C-24266B052D19}" presName="comp" presStyleCnt="0"/>
      <dgm:spPr/>
    </dgm:pt>
    <dgm:pt modelId="{8E1BB49C-C3E1-431C-B841-C96EF5F0D3A4}" type="pres">
      <dgm:prSet presAssocID="{08C43BCA-9EE3-4BDB-AC3C-24266B052D19}" presName="box" presStyleLbl="node1" presStyleIdx="2" presStyleCnt="5"/>
      <dgm:spPr/>
      <dgm:t>
        <a:bodyPr/>
        <a:lstStyle/>
        <a:p>
          <a:endParaRPr lang="en-US"/>
        </a:p>
      </dgm:t>
    </dgm:pt>
    <dgm:pt modelId="{6216B295-8EBF-4028-9F7C-B301912E162B}" type="pres">
      <dgm:prSet presAssocID="{08C43BCA-9EE3-4BDB-AC3C-24266B052D19}" presName="img" presStyleLbl="fgImgPlace1" presStyleIdx="2" presStyleCnt="5" custScaleX="77626"/>
      <dgm:spPr>
        <a:blipFill rotWithShape="0">
          <a:blip xmlns:r="http://schemas.openxmlformats.org/officeDocument/2006/relationships" r:embed="rId3"/>
          <a:stretch>
            <a:fillRect/>
          </a:stretch>
        </a:blipFill>
      </dgm:spPr>
    </dgm:pt>
    <dgm:pt modelId="{75C494CB-1D5C-4196-A572-06592C1AF44D}" type="pres">
      <dgm:prSet presAssocID="{08C43BCA-9EE3-4BDB-AC3C-24266B052D19}" presName="text" presStyleLbl="node1" presStyleIdx="2" presStyleCnt="5">
        <dgm:presLayoutVars>
          <dgm:bulletEnabled val="1"/>
        </dgm:presLayoutVars>
      </dgm:prSet>
      <dgm:spPr/>
      <dgm:t>
        <a:bodyPr/>
        <a:lstStyle/>
        <a:p>
          <a:endParaRPr lang="en-US"/>
        </a:p>
      </dgm:t>
    </dgm:pt>
    <dgm:pt modelId="{09D4A3F6-E459-4F71-8636-0FA80F29DE8D}" type="pres">
      <dgm:prSet presAssocID="{12992D34-876C-410E-87BF-1E240E51404B}" presName="spacer" presStyleCnt="0"/>
      <dgm:spPr/>
    </dgm:pt>
    <dgm:pt modelId="{7B13C995-F48C-42A9-AAA7-524D30A5DBD8}" type="pres">
      <dgm:prSet presAssocID="{D7A64E73-8F48-4DC2-AD8F-DCBAD99FBEB9}" presName="comp" presStyleCnt="0"/>
      <dgm:spPr/>
    </dgm:pt>
    <dgm:pt modelId="{82FD1C56-F3CE-46B4-91F9-2BD5200D95EA}" type="pres">
      <dgm:prSet presAssocID="{D7A64E73-8F48-4DC2-AD8F-DCBAD99FBEB9}" presName="box" presStyleLbl="node1" presStyleIdx="3" presStyleCnt="5"/>
      <dgm:spPr/>
      <dgm:t>
        <a:bodyPr/>
        <a:lstStyle/>
        <a:p>
          <a:endParaRPr lang="en-US"/>
        </a:p>
      </dgm:t>
    </dgm:pt>
    <dgm:pt modelId="{18D655E0-B848-47D6-B89C-2C1A7F9E9ED8}" type="pres">
      <dgm:prSet presAssocID="{D7A64E73-8F48-4DC2-AD8F-DCBAD99FBEB9}" presName="img" presStyleLbl="fgImgPlace1" presStyleIdx="3" presStyleCnt="5" custScaleX="77626"/>
      <dgm:spPr>
        <a:blipFill rotWithShape="0">
          <a:blip xmlns:r="http://schemas.openxmlformats.org/officeDocument/2006/relationships" r:embed="rId4"/>
          <a:stretch>
            <a:fillRect/>
          </a:stretch>
        </a:blipFill>
      </dgm:spPr>
    </dgm:pt>
    <dgm:pt modelId="{1E9A9741-19EA-465E-A1C2-59181FEC022E}" type="pres">
      <dgm:prSet presAssocID="{D7A64E73-8F48-4DC2-AD8F-DCBAD99FBEB9}" presName="text" presStyleLbl="node1" presStyleIdx="3" presStyleCnt="5">
        <dgm:presLayoutVars>
          <dgm:bulletEnabled val="1"/>
        </dgm:presLayoutVars>
      </dgm:prSet>
      <dgm:spPr/>
      <dgm:t>
        <a:bodyPr/>
        <a:lstStyle/>
        <a:p>
          <a:endParaRPr lang="en-US"/>
        </a:p>
      </dgm:t>
    </dgm:pt>
    <dgm:pt modelId="{765F9ACA-4EDA-42C8-9C52-1FFD79EBE243}" type="pres">
      <dgm:prSet presAssocID="{6ACC0B6D-1728-4B29-AA91-77BCB6585610}" presName="spacer" presStyleCnt="0"/>
      <dgm:spPr/>
    </dgm:pt>
    <dgm:pt modelId="{0122CE0B-6FA1-4C97-8326-2A134D25A333}" type="pres">
      <dgm:prSet presAssocID="{DBC5BB2C-C870-417D-A641-69BC9E50856E}" presName="comp" presStyleCnt="0"/>
      <dgm:spPr/>
    </dgm:pt>
    <dgm:pt modelId="{DB5081F9-FA81-4CC9-930B-F37D367FFF19}" type="pres">
      <dgm:prSet presAssocID="{DBC5BB2C-C870-417D-A641-69BC9E50856E}" presName="box" presStyleLbl="node1" presStyleIdx="4" presStyleCnt="5"/>
      <dgm:spPr/>
      <dgm:t>
        <a:bodyPr/>
        <a:lstStyle/>
        <a:p>
          <a:endParaRPr lang="en-US"/>
        </a:p>
      </dgm:t>
    </dgm:pt>
    <dgm:pt modelId="{B9EEC734-D5A7-42D2-8B3C-539F15F4C1FE}" type="pres">
      <dgm:prSet presAssocID="{DBC5BB2C-C870-417D-A641-69BC9E50856E}" presName="img" presStyleLbl="fgImgPlace1" presStyleIdx="4" presStyleCnt="5" custScaleX="77626"/>
      <dgm:spPr>
        <a:blipFill rotWithShape="0">
          <a:blip xmlns:r="http://schemas.openxmlformats.org/officeDocument/2006/relationships" r:embed="rId1"/>
          <a:stretch>
            <a:fillRect/>
          </a:stretch>
        </a:blipFill>
      </dgm:spPr>
    </dgm:pt>
    <dgm:pt modelId="{8A83510E-2549-4E8E-9065-20C6EE471E55}" type="pres">
      <dgm:prSet presAssocID="{DBC5BB2C-C870-417D-A641-69BC9E50856E}" presName="text" presStyleLbl="node1" presStyleIdx="4" presStyleCnt="5">
        <dgm:presLayoutVars>
          <dgm:bulletEnabled val="1"/>
        </dgm:presLayoutVars>
      </dgm:prSet>
      <dgm:spPr/>
      <dgm:t>
        <a:bodyPr/>
        <a:lstStyle/>
        <a:p>
          <a:endParaRPr lang="en-US"/>
        </a:p>
      </dgm:t>
    </dgm:pt>
  </dgm:ptLst>
  <dgm:cxnLst>
    <dgm:cxn modelId="{93077ECB-5A13-42E3-BF45-0DF4B1E89C5B}" srcId="{D782C1DE-9828-4E9B-8F10-1BFF6D395C11}" destId="{03726EC7-ECBE-4749-BC08-8D14030C8159}" srcOrd="0" destOrd="0" parTransId="{EE0605B7-BE79-4271-AFC2-37EAB44267A1}" sibTransId="{DD0EC749-F312-4659-ABBE-C23FFB0410E7}"/>
    <dgm:cxn modelId="{23344457-8CAB-48BA-9685-1E1EC8C06B5A}" type="presOf" srcId="{DBC5BB2C-C870-417D-A641-69BC9E50856E}" destId="{8A83510E-2549-4E8E-9065-20C6EE471E55}" srcOrd="1" destOrd="0" presId="urn:microsoft.com/office/officeart/2005/8/layout/vList4"/>
    <dgm:cxn modelId="{F990C75D-8836-44FD-B463-E258412A7B7E}" type="presOf" srcId="{D7A64E73-8F48-4DC2-AD8F-DCBAD99FBEB9}" destId="{1E9A9741-19EA-465E-A1C2-59181FEC022E}" srcOrd="1" destOrd="0" presId="urn:microsoft.com/office/officeart/2005/8/layout/vList4"/>
    <dgm:cxn modelId="{40C4D1AD-9998-4431-8581-6FEC263C368B}" type="presOf" srcId="{03726EC7-ECBE-4749-BC08-8D14030C8159}" destId="{D09525B7-1946-4CDF-ADAE-3FABAE136A1D}" srcOrd="0" destOrd="0" presId="urn:microsoft.com/office/officeart/2005/8/layout/vList4"/>
    <dgm:cxn modelId="{6A795B16-6D4F-4D7F-A41C-7D2A7D441480}" type="presOf" srcId="{D782C1DE-9828-4E9B-8F10-1BFF6D395C11}" destId="{135E47DB-7107-4FE4-A2F0-2C6B67F0462F}" srcOrd="0" destOrd="0" presId="urn:microsoft.com/office/officeart/2005/8/layout/vList4"/>
    <dgm:cxn modelId="{BACEEB01-987B-420F-A845-063ECFDB3479}" srcId="{D782C1DE-9828-4E9B-8F10-1BFF6D395C11}" destId="{08C43BCA-9EE3-4BDB-AC3C-24266B052D19}" srcOrd="2" destOrd="0" parTransId="{BD8C0476-2115-4287-8938-3A90D0301593}" sibTransId="{12992D34-876C-410E-87BF-1E240E51404B}"/>
    <dgm:cxn modelId="{DFB19440-0C76-441F-9740-6104F91DE68F}" type="presOf" srcId="{08C43BCA-9EE3-4BDB-AC3C-24266B052D19}" destId="{75C494CB-1D5C-4196-A572-06592C1AF44D}" srcOrd="1" destOrd="0" presId="urn:microsoft.com/office/officeart/2005/8/layout/vList4"/>
    <dgm:cxn modelId="{B233BF51-F32A-4A25-9F98-09876D585D5F}" type="presOf" srcId="{DBC5BB2C-C870-417D-A641-69BC9E50856E}" destId="{DB5081F9-FA81-4CC9-930B-F37D367FFF19}" srcOrd="0" destOrd="0" presId="urn:microsoft.com/office/officeart/2005/8/layout/vList4"/>
    <dgm:cxn modelId="{9AF1F9EF-7B32-41C8-BBE4-71731A503AA9}" type="presOf" srcId="{20EF5441-65D5-40AF-8273-E5BFF99AFC78}" destId="{16AB9472-EF28-428A-B87E-62DFF9FC59F8}" srcOrd="0" destOrd="0" presId="urn:microsoft.com/office/officeart/2005/8/layout/vList4"/>
    <dgm:cxn modelId="{E6915680-8562-46E9-AF4E-5EFC38539BA3}" type="presOf" srcId="{20EF5441-65D5-40AF-8273-E5BFF99AFC78}" destId="{B9F8ED53-1603-4F5E-A5D3-2A792E5507FC}" srcOrd="1" destOrd="0" presId="urn:microsoft.com/office/officeart/2005/8/layout/vList4"/>
    <dgm:cxn modelId="{F69134AD-3758-4CF6-86C1-EE2871718C1F}" type="presOf" srcId="{08C43BCA-9EE3-4BDB-AC3C-24266B052D19}" destId="{8E1BB49C-C3E1-431C-B841-C96EF5F0D3A4}" srcOrd="0" destOrd="0" presId="urn:microsoft.com/office/officeart/2005/8/layout/vList4"/>
    <dgm:cxn modelId="{7858E6CE-E09A-40AC-857B-179A2BC1FB9E}" type="presOf" srcId="{D7A64E73-8F48-4DC2-AD8F-DCBAD99FBEB9}" destId="{82FD1C56-F3CE-46B4-91F9-2BD5200D95EA}" srcOrd="0" destOrd="0" presId="urn:microsoft.com/office/officeart/2005/8/layout/vList4"/>
    <dgm:cxn modelId="{7BEAB123-35AF-43FE-94B9-1C323F13D694}" type="presOf" srcId="{03726EC7-ECBE-4749-BC08-8D14030C8159}" destId="{3CEFB6B5-C2AE-460B-9A4B-9A3E18409792}" srcOrd="1" destOrd="0" presId="urn:microsoft.com/office/officeart/2005/8/layout/vList4"/>
    <dgm:cxn modelId="{6B9AEDE7-1F65-4E3E-AB50-9379794032A9}" srcId="{D782C1DE-9828-4E9B-8F10-1BFF6D395C11}" destId="{DBC5BB2C-C870-417D-A641-69BC9E50856E}" srcOrd="4" destOrd="0" parTransId="{BCDD7E3D-EDE5-4869-931F-4FC1FB57916B}" sibTransId="{91DBE82C-5642-410A-ACB6-01C9AB867DF5}"/>
    <dgm:cxn modelId="{528561EF-9B76-4D3E-8C73-69A16D01ABB1}" srcId="{D782C1DE-9828-4E9B-8F10-1BFF6D395C11}" destId="{20EF5441-65D5-40AF-8273-E5BFF99AFC78}" srcOrd="1" destOrd="0" parTransId="{6DE5F8D4-047E-476D-82E7-765153C47A1A}" sibTransId="{E5BEC9F6-8CD3-4B5F-B01C-EFCA8BAF58D3}"/>
    <dgm:cxn modelId="{081ACCE9-2DE7-43B2-B862-5889B5960E54}" srcId="{D782C1DE-9828-4E9B-8F10-1BFF6D395C11}" destId="{D7A64E73-8F48-4DC2-AD8F-DCBAD99FBEB9}" srcOrd="3" destOrd="0" parTransId="{F3E9728B-B32A-4D05-BCE6-169DECA0EEBE}" sibTransId="{6ACC0B6D-1728-4B29-AA91-77BCB6585610}"/>
    <dgm:cxn modelId="{BC0281B1-5B7D-4F22-B75C-7014242F3144}" type="presParOf" srcId="{135E47DB-7107-4FE4-A2F0-2C6B67F0462F}" destId="{03C33A26-A23F-491E-A40E-820E78D554FF}" srcOrd="0" destOrd="0" presId="urn:microsoft.com/office/officeart/2005/8/layout/vList4"/>
    <dgm:cxn modelId="{3A618621-D026-4CBF-B97F-B9BD70E96DC4}" type="presParOf" srcId="{03C33A26-A23F-491E-A40E-820E78D554FF}" destId="{D09525B7-1946-4CDF-ADAE-3FABAE136A1D}" srcOrd="0" destOrd="0" presId="urn:microsoft.com/office/officeart/2005/8/layout/vList4"/>
    <dgm:cxn modelId="{6668DA75-9383-492F-AEB6-9FF493142A7D}" type="presParOf" srcId="{03C33A26-A23F-491E-A40E-820E78D554FF}" destId="{11EEB129-798C-4F71-8446-07ADD962145F}" srcOrd="1" destOrd="0" presId="urn:microsoft.com/office/officeart/2005/8/layout/vList4"/>
    <dgm:cxn modelId="{231071F4-606A-42C2-8E3F-982B47CC459F}" type="presParOf" srcId="{03C33A26-A23F-491E-A40E-820E78D554FF}" destId="{3CEFB6B5-C2AE-460B-9A4B-9A3E18409792}" srcOrd="2" destOrd="0" presId="urn:microsoft.com/office/officeart/2005/8/layout/vList4"/>
    <dgm:cxn modelId="{F20D6F20-6143-4B74-8C1C-9EEEDF3A43AA}" type="presParOf" srcId="{135E47DB-7107-4FE4-A2F0-2C6B67F0462F}" destId="{0174BB7A-2E34-4519-9965-D8A9ADDD1231}" srcOrd="1" destOrd="0" presId="urn:microsoft.com/office/officeart/2005/8/layout/vList4"/>
    <dgm:cxn modelId="{7E7EE197-A518-4886-83EA-533F91033745}" type="presParOf" srcId="{135E47DB-7107-4FE4-A2F0-2C6B67F0462F}" destId="{21B99B8F-A912-428C-B982-AE7F1D90CF04}" srcOrd="2" destOrd="0" presId="urn:microsoft.com/office/officeart/2005/8/layout/vList4"/>
    <dgm:cxn modelId="{8CEB8E7B-36EC-4021-B027-2F7594C35393}" type="presParOf" srcId="{21B99B8F-A912-428C-B982-AE7F1D90CF04}" destId="{16AB9472-EF28-428A-B87E-62DFF9FC59F8}" srcOrd="0" destOrd="0" presId="urn:microsoft.com/office/officeart/2005/8/layout/vList4"/>
    <dgm:cxn modelId="{98AFBB27-AE14-4319-9C90-8F75D1E242B8}" type="presParOf" srcId="{21B99B8F-A912-428C-B982-AE7F1D90CF04}" destId="{4A3284CF-1C16-4D9E-A976-4D146F1EF0AA}" srcOrd="1" destOrd="0" presId="urn:microsoft.com/office/officeart/2005/8/layout/vList4"/>
    <dgm:cxn modelId="{B0C491FC-E4CA-4D5C-ACE7-6140813171F1}" type="presParOf" srcId="{21B99B8F-A912-428C-B982-AE7F1D90CF04}" destId="{B9F8ED53-1603-4F5E-A5D3-2A792E5507FC}" srcOrd="2" destOrd="0" presId="urn:microsoft.com/office/officeart/2005/8/layout/vList4"/>
    <dgm:cxn modelId="{F578A73F-57C2-4B80-ABF3-59C20D8C7FDA}" type="presParOf" srcId="{135E47DB-7107-4FE4-A2F0-2C6B67F0462F}" destId="{59ABCBBE-F1B4-4953-BFB5-530EC14BD6F6}" srcOrd="3" destOrd="0" presId="urn:microsoft.com/office/officeart/2005/8/layout/vList4"/>
    <dgm:cxn modelId="{8095DD45-F822-4D97-9940-6C694D5C1799}" type="presParOf" srcId="{135E47DB-7107-4FE4-A2F0-2C6B67F0462F}" destId="{1E2FD2C0-2903-447D-B81E-1817E5267316}" srcOrd="4" destOrd="0" presId="urn:microsoft.com/office/officeart/2005/8/layout/vList4"/>
    <dgm:cxn modelId="{C931C6F1-47D4-45FD-8929-3E5865BB773F}" type="presParOf" srcId="{1E2FD2C0-2903-447D-B81E-1817E5267316}" destId="{8E1BB49C-C3E1-431C-B841-C96EF5F0D3A4}" srcOrd="0" destOrd="0" presId="urn:microsoft.com/office/officeart/2005/8/layout/vList4"/>
    <dgm:cxn modelId="{0DF64B47-A0C8-42B1-9AA4-3080173F33D7}" type="presParOf" srcId="{1E2FD2C0-2903-447D-B81E-1817E5267316}" destId="{6216B295-8EBF-4028-9F7C-B301912E162B}" srcOrd="1" destOrd="0" presId="urn:microsoft.com/office/officeart/2005/8/layout/vList4"/>
    <dgm:cxn modelId="{1FCD59B8-B22A-4B3A-B6CF-1B8D66BED024}" type="presParOf" srcId="{1E2FD2C0-2903-447D-B81E-1817E5267316}" destId="{75C494CB-1D5C-4196-A572-06592C1AF44D}" srcOrd="2" destOrd="0" presId="urn:microsoft.com/office/officeart/2005/8/layout/vList4"/>
    <dgm:cxn modelId="{F41D8900-4159-4636-9743-7951CE0B9BA8}" type="presParOf" srcId="{135E47DB-7107-4FE4-A2F0-2C6B67F0462F}" destId="{09D4A3F6-E459-4F71-8636-0FA80F29DE8D}" srcOrd="5" destOrd="0" presId="urn:microsoft.com/office/officeart/2005/8/layout/vList4"/>
    <dgm:cxn modelId="{63C427DF-F682-44B7-83F3-E99CF5EBB52A}" type="presParOf" srcId="{135E47DB-7107-4FE4-A2F0-2C6B67F0462F}" destId="{7B13C995-F48C-42A9-AAA7-524D30A5DBD8}" srcOrd="6" destOrd="0" presId="urn:microsoft.com/office/officeart/2005/8/layout/vList4"/>
    <dgm:cxn modelId="{0E479E43-1A89-401A-A2D6-C67F69C4E85D}" type="presParOf" srcId="{7B13C995-F48C-42A9-AAA7-524D30A5DBD8}" destId="{82FD1C56-F3CE-46B4-91F9-2BD5200D95EA}" srcOrd="0" destOrd="0" presId="urn:microsoft.com/office/officeart/2005/8/layout/vList4"/>
    <dgm:cxn modelId="{C3BB2469-49E2-4EB6-9064-F142A4D42D70}" type="presParOf" srcId="{7B13C995-F48C-42A9-AAA7-524D30A5DBD8}" destId="{18D655E0-B848-47D6-B89C-2C1A7F9E9ED8}" srcOrd="1" destOrd="0" presId="urn:microsoft.com/office/officeart/2005/8/layout/vList4"/>
    <dgm:cxn modelId="{733005AA-8349-4032-B0A3-566AF7924FA4}" type="presParOf" srcId="{7B13C995-F48C-42A9-AAA7-524D30A5DBD8}" destId="{1E9A9741-19EA-465E-A1C2-59181FEC022E}" srcOrd="2" destOrd="0" presId="urn:microsoft.com/office/officeart/2005/8/layout/vList4"/>
    <dgm:cxn modelId="{447DD8A0-5B19-45BC-B501-7324F4E5F4BE}" type="presParOf" srcId="{135E47DB-7107-4FE4-A2F0-2C6B67F0462F}" destId="{765F9ACA-4EDA-42C8-9C52-1FFD79EBE243}" srcOrd="7" destOrd="0" presId="urn:microsoft.com/office/officeart/2005/8/layout/vList4"/>
    <dgm:cxn modelId="{43A936E7-DEF7-45C0-9B0F-BB41F3C5871D}" type="presParOf" srcId="{135E47DB-7107-4FE4-A2F0-2C6B67F0462F}" destId="{0122CE0B-6FA1-4C97-8326-2A134D25A333}" srcOrd="8" destOrd="0" presId="urn:microsoft.com/office/officeart/2005/8/layout/vList4"/>
    <dgm:cxn modelId="{FCDFF1CB-8BB5-4013-8E23-8B0793D1EFA7}" type="presParOf" srcId="{0122CE0B-6FA1-4C97-8326-2A134D25A333}" destId="{DB5081F9-FA81-4CC9-930B-F37D367FFF19}" srcOrd="0" destOrd="0" presId="urn:microsoft.com/office/officeart/2005/8/layout/vList4"/>
    <dgm:cxn modelId="{15447261-D8A0-4DC7-A08C-EC0FF1A52855}" type="presParOf" srcId="{0122CE0B-6FA1-4C97-8326-2A134D25A333}" destId="{B9EEC734-D5A7-42D2-8B3C-539F15F4C1FE}" srcOrd="1" destOrd="0" presId="urn:microsoft.com/office/officeart/2005/8/layout/vList4"/>
    <dgm:cxn modelId="{3B44815D-59B1-4D63-8953-CC0766FC43D9}" type="presParOf" srcId="{0122CE0B-6FA1-4C97-8326-2A134D25A333}" destId="{8A83510E-2549-4E8E-9065-20C6EE471E55}"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AB9472-EF28-428A-B87E-62DFF9FC59F8}">
      <dsp:nvSpPr>
        <dsp:cNvPr id="0" name=""/>
        <dsp:cNvSpPr/>
      </dsp:nvSpPr>
      <dsp:spPr>
        <a:xfrm>
          <a:off x="0" y="0"/>
          <a:ext cx="8763000" cy="2024062"/>
        </a:xfrm>
        <a:prstGeom prst="roundRect">
          <a:avLst>
            <a:gd name="adj" fmla="val 10000"/>
          </a:avLst>
        </a:prstGeom>
        <a:solidFill>
          <a:srgbClr val="FF00FF"/>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335280" tIns="335280" rIns="335280" bIns="335280" numCol="1" spcCol="1270" anchor="ctr" anchorCtr="0">
          <a:noAutofit/>
        </a:bodyPr>
        <a:lstStyle/>
        <a:p>
          <a:pPr lvl="0" algn="l" defTabSz="3911600">
            <a:lnSpc>
              <a:spcPct val="90000"/>
            </a:lnSpc>
            <a:spcBef>
              <a:spcPct val="0"/>
            </a:spcBef>
            <a:spcAft>
              <a:spcPct val="35000"/>
            </a:spcAft>
          </a:pPr>
          <a:r>
            <a:rPr lang="en-US" sz="8800" kern="1200" dirty="0" smtClean="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rPr>
            <a:t>GAIUS</a:t>
          </a:r>
          <a:endParaRPr lang="en-US" sz="8800" kern="1200" dirty="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endParaRPr>
        </a:p>
      </dsp:txBody>
      <dsp:txXfrm>
        <a:off x="1955006" y="0"/>
        <a:ext cx="6807993" cy="2024062"/>
      </dsp:txXfrm>
    </dsp:sp>
    <dsp:sp modelId="{4A3284CF-1C16-4D9E-A976-4D146F1EF0AA}">
      <dsp:nvSpPr>
        <dsp:cNvPr id="0" name=""/>
        <dsp:cNvSpPr/>
      </dsp:nvSpPr>
      <dsp:spPr>
        <a:xfrm>
          <a:off x="398469" y="202406"/>
          <a:ext cx="1360473" cy="161925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E1BB49C-C3E1-431C-B841-C96EF5F0D3A4}">
      <dsp:nvSpPr>
        <dsp:cNvPr id="0" name=""/>
        <dsp:cNvSpPr/>
      </dsp:nvSpPr>
      <dsp:spPr>
        <a:xfrm>
          <a:off x="0" y="2226468"/>
          <a:ext cx="8763000" cy="2024062"/>
        </a:xfrm>
        <a:prstGeom prst="roundRect">
          <a:avLst>
            <a:gd name="adj" fmla="val 10000"/>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335280" tIns="335280" rIns="335280" bIns="335280" numCol="1" spcCol="1270" anchor="ctr" anchorCtr="0">
          <a:noAutofit/>
        </a:bodyPr>
        <a:lstStyle/>
        <a:p>
          <a:pPr lvl="0" algn="l" defTabSz="3911600">
            <a:lnSpc>
              <a:spcPct val="90000"/>
            </a:lnSpc>
            <a:spcBef>
              <a:spcPct val="0"/>
            </a:spcBef>
            <a:spcAft>
              <a:spcPct val="35000"/>
            </a:spcAft>
          </a:pPr>
          <a:r>
            <a:rPr lang="en-US" sz="8800" kern="1200" dirty="0" smtClean="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rPr>
            <a:t>DIOTREPHES</a:t>
          </a:r>
          <a:endParaRPr lang="en-US" sz="8800" kern="1200" dirty="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endParaRPr>
        </a:p>
      </dsp:txBody>
      <dsp:txXfrm>
        <a:off x="1955006" y="2226468"/>
        <a:ext cx="6807993" cy="2024062"/>
      </dsp:txXfrm>
    </dsp:sp>
    <dsp:sp modelId="{6216B295-8EBF-4028-9F7C-B301912E162B}">
      <dsp:nvSpPr>
        <dsp:cNvPr id="0" name=""/>
        <dsp:cNvSpPr/>
      </dsp:nvSpPr>
      <dsp:spPr>
        <a:xfrm>
          <a:off x="398469" y="2428875"/>
          <a:ext cx="1360473" cy="1619250"/>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2FD1C56-F3CE-46B4-91F9-2BD5200D95EA}">
      <dsp:nvSpPr>
        <dsp:cNvPr id="0" name=""/>
        <dsp:cNvSpPr/>
      </dsp:nvSpPr>
      <dsp:spPr>
        <a:xfrm>
          <a:off x="0" y="4452937"/>
          <a:ext cx="8763000" cy="2024062"/>
        </a:xfrm>
        <a:prstGeom prst="roundRect">
          <a:avLst>
            <a:gd name="adj" fmla="val 10000"/>
          </a:avLst>
        </a:prstGeom>
        <a:solidFill>
          <a:srgbClr val="00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335280" tIns="335280" rIns="335280" bIns="335280" numCol="1" spcCol="1270" anchor="ctr" anchorCtr="0">
          <a:noAutofit/>
        </a:bodyPr>
        <a:lstStyle/>
        <a:p>
          <a:pPr lvl="0" algn="l" defTabSz="3911600">
            <a:lnSpc>
              <a:spcPct val="90000"/>
            </a:lnSpc>
            <a:spcBef>
              <a:spcPct val="0"/>
            </a:spcBef>
            <a:spcAft>
              <a:spcPct val="35000"/>
            </a:spcAft>
          </a:pPr>
          <a:r>
            <a:rPr lang="en-US" sz="8800" kern="1200" dirty="0" smtClean="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rPr>
            <a:t>DEMETRIUS</a:t>
          </a:r>
          <a:endParaRPr lang="en-US" sz="8800" kern="1200" dirty="0">
            <a:ln>
              <a:solidFill>
                <a:schemeClr val="tx1"/>
              </a:solidFill>
            </a:ln>
            <a:solidFill>
              <a:schemeClr val="tx1"/>
            </a:solidFill>
            <a:effectLst>
              <a:outerShdw blurRad="38100" dist="38100" dir="2700000" algn="tl">
                <a:srgbClr val="000000">
                  <a:alpha val="43137"/>
                </a:srgbClr>
              </a:outerShdw>
            </a:effectLst>
            <a:latin typeface="AR CHRISTY" pitchFamily="2" charset="0"/>
            <a:cs typeface="Arial" pitchFamily="34" charset="0"/>
          </a:endParaRPr>
        </a:p>
      </dsp:txBody>
      <dsp:txXfrm>
        <a:off x="1955006" y="4452937"/>
        <a:ext cx="6807993" cy="2024062"/>
      </dsp:txXfrm>
    </dsp:sp>
    <dsp:sp modelId="{18D655E0-B848-47D6-B89C-2C1A7F9E9ED8}">
      <dsp:nvSpPr>
        <dsp:cNvPr id="0" name=""/>
        <dsp:cNvSpPr/>
      </dsp:nvSpPr>
      <dsp:spPr>
        <a:xfrm>
          <a:off x="398469" y="4655343"/>
          <a:ext cx="1360473" cy="1619250"/>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9525B7-1946-4CDF-ADAE-3FABAE136A1D}">
      <dsp:nvSpPr>
        <dsp:cNvPr id="0" name=""/>
        <dsp:cNvSpPr/>
      </dsp:nvSpPr>
      <dsp:spPr>
        <a:xfrm>
          <a:off x="0" y="0"/>
          <a:ext cx="8763000" cy="1156320"/>
        </a:xfrm>
        <a:prstGeom prst="roundRect">
          <a:avLst>
            <a:gd name="adj" fmla="val 10000"/>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Introduction</a:t>
          </a:r>
          <a:endParaRPr lang="en-US" sz="4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sp:txBody>
      <dsp:txXfrm>
        <a:off x="1868232" y="0"/>
        <a:ext cx="6894767" cy="1156320"/>
      </dsp:txXfrm>
    </dsp:sp>
    <dsp:sp modelId="{11EEB129-798C-4F71-8446-07ADD962145F}">
      <dsp:nvSpPr>
        <dsp:cNvPr id="0" name=""/>
        <dsp:cNvSpPr/>
      </dsp:nvSpPr>
      <dsp:spPr>
        <a:xfrm>
          <a:off x="311695" y="115632"/>
          <a:ext cx="1360473" cy="925056"/>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6AB9472-EF28-428A-B87E-62DFF9FC59F8}">
      <dsp:nvSpPr>
        <dsp:cNvPr id="0" name=""/>
        <dsp:cNvSpPr/>
      </dsp:nvSpPr>
      <dsp:spPr>
        <a:xfrm>
          <a:off x="0" y="1271952"/>
          <a:ext cx="8763000" cy="1156320"/>
        </a:xfrm>
        <a:prstGeom prst="roundRect">
          <a:avLst>
            <a:gd name="adj" fmla="val 10000"/>
          </a:avLst>
        </a:prstGeom>
        <a:solidFill>
          <a:schemeClr val="tx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Example 1: GAIUS</a:t>
          </a:r>
          <a:endParaRPr lang="en-US" sz="4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sp:txBody>
      <dsp:txXfrm>
        <a:off x="1868232" y="1271952"/>
        <a:ext cx="6894767" cy="1156320"/>
      </dsp:txXfrm>
    </dsp:sp>
    <dsp:sp modelId="{4A3284CF-1C16-4D9E-A976-4D146F1EF0AA}">
      <dsp:nvSpPr>
        <dsp:cNvPr id="0" name=""/>
        <dsp:cNvSpPr/>
      </dsp:nvSpPr>
      <dsp:spPr>
        <a:xfrm>
          <a:off x="311695" y="1387584"/>
          <a:ext cx="1360473" cy="925056"/>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E1BB49C-C3E1-431C-B841-C96EF5F0D3A4}">
      <dsp:nvSpPr>
        <dsp:cNvPr id="0" name=""/>
        <dsp:cNvSpPr/>
      </dsp:nvSpPr>
      <dsp:spPr>
        <a:xfrm>
          <a:off x="0" y="2543904"/>
          <a:ext cx="8763000" cy="1156320"/>
        </a:xfrm>
        <a:prstGeom prst="roundRect">
          <a:avLst>
            <a:gd name="adj" fmla="val 10000"/>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Example 2: DIOTREPHES</a:t>
          </a:r>
          <a:endParaRPr lang="en-US" sz="4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sp:txBody>
      <dsp:txXfrm>
        <a:off x="1868232" y="2543904"/>
        <a:ext cx="6894767" cy="1156320"/>
      </dsp:txXfrm>
    </dsp:sp>
    <dsp:sp modelId="{6216B295-8EBF-4028-9F7C-B301912E162B}">
      <dsp:nvSpPr>
        <dsp:cNvPr id="0" name=""/>
        <dsp:cNvSpPr/>
      </dsp:nvSpPr>
      <dsp:spPr>
        <a:xfrm>
          <a:off x="311695" y="2659536"/>
          <a:ext cx="1360473" cy="925056"/>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2FD1C56-F3CE-46B4-91F9-2BD5200D95EA}">
      <dsp:nvSpPr>
        <dsp:cNvPr id="0" name=""/>
        <dsp:cNvSpPr/>
      </dsp:nvSpPr>
      <dsp:spPr>
        <a:xfrm>
          <a:off x="0" y="3815856"/>
          <a:ext cx="8763000" cy="1156320"/>
        </a:xfrm>
        <a:prstGeom prst="roundRect">
          <a:avLst>
            <a:gd name="adj" fmla="val 10000"/>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Example 3: DEMETRIUS</a:t>
          </a:r>
          <a:endParaRPr lang="en-US" sz="4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sp:txBody>
      <dsp:txXfrm>
        <a:off x="1868232" y="3815856"/>
        <a:ext cx="6894767" cy="1156320"/>
      </dsp:txXfrm>
    </dsp:sp>
    <dsp:sp modelId="{18D655E0-B848-47D6-B89C-2C1A7F9E9ED8}">
      <dsp:nvSpPr>
        <dsp:cNvPr id="0" name=""/>
        <dsp:cNvSpPr/>
      </dsp:nvSpPr>
      <dsp:spPr>
        <a:xfrm>
          <a:off x="311695" y="3931488"/>
          <a:ext cx="1360473" cy="925056"/>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B5081F9-FA81-4CC9-930B-F37D367FFF19}">
      <dsp:nvSpPr>
        <dsp:cNvPr id="0" name=""/>
        <dsp:cNvSpPr/>
      </dsp:nvSpPr>
      <dsp:spPr>
        <a:xfrm>
          <a:off x="0" y="5087808"/>
          <a:ext cx="8763000" cy="1156320"/>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Conclusion</a:t>
          </a:r>
          <a:endParaRPr lang="en-US" sz="4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endParaRPr>
        </a:p>
      </dsp:txBody>
      <dsp:txXfrm>
        <a:off x="1868232" y="5087808"/>
        <a:ext cx="6894767" cy="1156320"/>
      </dsp:txXfrm>
    </dsp:sp>
    <dsp:sp modelId="{B9EEC734-D5A7-42D2-8B3C-539F15F4C1FE}">
      <dsp:nvSpPr>
        <dsp:cNvPr id="0" name=""/>
        <dsp:cNvSpPr/>
      </dsp:nvSpPr>
      <dsp:spPr>
        <a:xfrm>
          <a:off x="311695" y="5203440"/>
          <a:ext cx="1360473" cy="925056"/>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4DB2D-F7CE-4109-A76F-A45347F3E15B}"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6F38D-8DF7-493F-B87A-6B671A466E7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4DB2D-F7CE-4109-A76F-A45347F3E15B}" type="datetimeFigureOut">
              <a:rPr lang="en-US" smtClean="0"/>
              <a:pPr/>
              <a:t>11/1/2017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6F38D-8DF7-493F-B87A-6B671A466E7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XESW7cQbIPUvRM&amp;tbnid=Yp5epBXEJjYOyM:&amp;ved=0CAUQjRw&amp;url=http://beamerfilms.com/sermon-videos/church-bulletins/book-of-3-john-church-bulletin&amp;ei=IAcTUay0NeKaiALkkoGwCg&amp;bvm=bv.42080656,d.cGE&amp;psig=AFQjCNFtsn18251TyzA767M54xwfBdhbYg&amp;ust=1360287886537184"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url?sa=i&amp;rct=j&amp;q=&amp;esrc=s&amp;frm=1&amp;source=images&amp;cd=&amp;cad=rja&amp;docid=6ZZ_rzAnWmv9dM&amp;tbnid=bM4g5lDJh36anM:&amp;ved=0CAUQjRw&amp;url=http://www.zianet.com/maxey/reflx183.htm&amp;ei=wfwrUcy9F46UjAK-54D4BQ&amp;bvm=bv.42965579,d.cGE&amp;psig=AFQjCNENLXTViPgCWXVXyxO8i_26JM4f7g&amp;ust=1361923636809992"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frm=1&amp;source=images&amp;cd=&amp;cad=rja&amp;docid=rR0aPJj1LiUA8M&amp;tbnid=onjYgsG3iOoypM:&amp;ved=0CAUQjRw&amp;url=http://coveredbythedust.wordpress.com/2012/04/16/johns-letters-2-3-john/&amp;ei=vwwTUbCkO8vliwLto4D4Ag&amp;psig=AFQjCNE4K_WjqpGXGpH7tXd6nOemKdV0WA&amp;ust=1360289341261379"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eamerfilms.com/sermon-videos/images/3JohnChurchBulletin_Preview02.jpg">
            <a:hlinkClick r:id="rId2"/>
          </p:cNvPr>
          <p:cNvPicPr>
            <a:picLocks noChangeAspect="1" noChangeArrowheads="1"/>
          </p:cNvPicPr>
          <p:nvPr/>
        </p:nvPicPr>
        <p:blipFill>
          <a:blip r:embed="rId3" cstate="print"/>
          <a:srcRect/>
          <a:stretch>
            <a:fillRect/>
          </a:stretch>
        </p:blipFill>
        <p:spPr bwMode="auto">
          <a:xfrm>
            <a:off x="0" y="-1"/>
            <a:ext cx="9144000" cy="6884977"/>
          </a:xfrm>
          <a:prstGeom prst="rect">
            <a:avLst/>
          </a:prstGeom>
          <a:noFill/>
        </p:spPr>
      </p:pic>
      <p:sp>
        <p:nvSpPr>
          <p:cNvPr id="3" name="Rectangle 2"/>
          <p:cNvSpPr/>
          <p:nvPr/>
        </p:nvSpPr>
        <p:spPr>
          <a:xfrm>
            <a:off x="0" y="0"/>
            <a:ext cx="4876800" cy="365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ibliaLS" pitchFamily="2" charset="-79"/>
                <a:cs typeface="BibliaLS" pitchFamily="2" charset="-79"/>
              </a:rPr>
              <a:t>Gaius</a:t>
            </a:r>
          </a:p>
          <a:p>
            <a:pPr algn="ctr"/>
            <a:r>
              <a:rPr lang="en-US" sz="6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ibliaLS" pitchFamily="2" charset="-79"/>
                <a:cs typeface="BibliaLS" pitchFamily="2" charset="-79"/>
              </a:rPr>
              <a:t>Diotrephes</a:t>
            </a:r>
            <a:endPar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ibliaLS" pitchFamily="2" charset="-79"/>
              <a:cs typeface="BibliaLS" pitchFamily="2" charset="-79"/>
            </a:endParaRP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ibliaLS" pitchFamily="2" charset="-79"/>
                <a:cs typeface="BibliaLS" pitchFamily="2" charset="-79"/>
              </a:rPr>
              <a:t>Demetrius</a:t>
            </a:r>
            <a:endParaRPr lang="en-US" sz="6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ibliaLS" pitchFamily="2" charset="-79"/>
              <a:cs typeface="BibliaLS" pitchFamily="2"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95400" y="5006243"/>
            <a:ext cx="6477000" cy="1200329"/>
          </a:xfrm>
          <a:prstGeom prst="rect">
            <a:avLst/>
          </a:prstGeom>
          <a:noFill/>
        </p:spPr>
        <p:txBody>
          <a:bodyPr wrap="square" rtlCol="0" anchor="ctr">
            <a:spAutoFit/>
          </a:bodyPr>
          <a:lstStyle/>
          <a:p>
            <a:pPr algn="ctr"/>
            <a:r>
              <a:rPr lang="en-US" sz="7200" dirty="0" smtClean="0">
                <a:latin typeface="Arial Black" pitchFamily="34" charset="0"/>
                <a:cs typeface="Aharoni" pitchFamily="2" charset="-79"/>
              </a:rPr>
              <a:t>3 </a:t>
            </a:r>
            <a:r>
              <a:rPr lang="en-US" sz="7200" dirty="0" smtClean="0">
                <a:latin typeface="Aharoni" pitchFamily="2" charset="-79"/>
                <a:cs typeface="Aharoni" pitchFamily="2" charset="-79"/>
              </a:rPr>
              <a:t>EXAMPLES</a:t>
            </a:r>
            <a:endParaRPr lang="en-US" sz="7200" dirty="0">
              <a:latin typeface="Aharoni" pitchFamily="2" charset="-79"/>
              <a:cs typeface="Aharoni" pitchFamily="2" charset="-79"/>
            </a:endParaRPr>
          </a:p>
        </p:txBody>
      </p:sp>
      <p:sp>
        <p:nvSpPr>
          <p:cNvPr id="4" name="Rectangle 3"/>
          <p:cNvSpPr/>
          <p:nvPr/>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EXAMPLE 1: GAIUS </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5" name="Picture 4" descr="Caricatura-de-Charlton-Heston.jpg"/>
          <p:cNvPicPr>
            <a:picLocks noChangeAspect="1"/>
          </p:cNvPicPr>
          <p:nvPr/>
        </p:nvPicPr>
        <p:blipFill>
          <a:blip r:embed="rId2" cstate="print"/>
          <a:stretch>
            <a:fillRect/>
          </a:stretch>
        </p:blipFill>
        <p:spPr>
          <a:xfrm>
            <a:off x="2362200" y="1476919"/>
            <a:ext cx="4495800" cy="53810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4134"/>
            <a:ext cx="8991600" cy="5693866"/>
          </a:xfrm>
          <a:prstGeom prst="rect">
            <a:avLst/>
          </a:prstGeom>
        </p:spPr>
        <p:txBody>
          <a:bodyPr wrap="square">
            <a:spAutoFit/>
          </a:bodyPr>
          <a:lstStyle/>
          <a:p>
            <a:pPr marL="120650" indent="-120650" algn="just">
              <a:buFont typeface="Arial" pitchFamily="34" charset="0"/>
              <a:buChar char="•"/>
            </a:pPr>
            <a:r>
              <a:rPr lang="en-US" sz="2800" b="1" dirty="0" smtClean="0">
                <a:effectLst>
                  <a:outerShdw blurRad="38100" dist="38100" dir="2700000" algn="tl">
                    <a:srgbClr val="000000">
                      <a:alpha val="43137"/>
                    </a:srgbClr>
                  </a:outerShdw>
                </a:effectLst>
                <a:latin typeface="Arial Narrow" pitchFamily="34" charset="0"/>
              </a:rPr>
              <a:t>“To my dear friend </a:t>
            </a:r>
            <a:r>
              <a:rPr lang="en-US" sz="2800" b="1" dirty="0">
                <a:solidFill>
                  <a:srgbClr val="C00000"/>
                </a:solidFill>
                <a:effectLst>
                  <a:outerShdw blurRad="38100" dist="38100" dir="2700000" algn="tl">
                    <a:srgbClr val="000000">
                      <a:alpha val="43137"/>
                    </a:srgbClr>
                  </a:outerShdw>
                </a:effectLst>
                <a:latin typeface="Arial Narrow" pitchFamily="34" charset="0"/>
              </a:rPr>
              <a:t>G</a:t>
            </a:r>
            <a:r>
              <a:rPr lang="en-US" sz="2800" b="1" dirty="0" smtClean="0">
                <a:solidFill>
                  <a:srgbClr val="C00000"/>
                </a:solidFill>
                <a:effectLst>
                  <a:outerShdw blurRad="38100" dist="38100" dir="2700000" algn="tl">
                    <a:srgbClr val="000000">
                      <a:alpha val="43137"/>
                    </a:srgbClr>
                  </a:outerShdw>
                </a:effectLst>
                <a:latin typeface="Arial Narrow" pitchFamily="34" charset="0"/>
              </a:rPr>
              <a:t>aius, </a:t>
            </a:r>
            <a:r>
              <a:rPr lang="en-US" sz="2800" b="1" dirty="0" smtClean="0">
                <a:effectLst>
                  <a:outerShdw blurRad="38100" dist="38100" dir="2700000" algn="tl">
                    <a:srgbClr val="000000">
                      <a:alpha val="43137"/>
                    </a:srgbClr>
                  </a:outerShdw>
                </a:effectLst>
                <a:latin typeface="Arial Narrow" pitchFamily="34" charset="0"/>
              </a:rPr>
              <a:t>whom </a:t>
            </a:r>
            <a:r>
              <a:rPr lang="en-US" sz="2800" b="1" dirty="0">
                <a:effectLst>
                  <a:outerShdw blurRad="38100" dist="38100" dir="2700000" algn="tl">
                    <a:srgbClr val="000000">
                      <a:alpha val="43137"/>
                    </a:srgbClr>
                  </a:outerShdw>
                </a:effectLst>
                <a:latin typeface="Arial Narrow" pitchFamily="34" charset="0"/>
              </a:rPr>
              <a:t>I</a:t>
            </a:r>
            <a:r>
              <a:rPr lang="en-US" sz="2800" b="1" dirty="0" smtClean="0">
                <a:effectLst>
                  <a:outerShdw blurRad="38100" dist="38100" dir="2700000" algn="tl">
                    <a:srgbClr val="000000">
                      <a:alpha val="43137"/>
                    </a:srgbClr>
                  </a:outerShdw>
                </a:effectLst>
                <a:latin typeface="Arial Narrow" pitchFamily="34" charset="0"/>
              </a:rPr>
              <a:t> love in the truth. D</a:t>
            </a:r>
            <a:r>
              <a:rPr lang="en-US" sz="2800" b="1" dirty="0" smtClean="0">
                <a:latin typeface="Arial Narrow" pitchFamily="34" charset="0"/>
              </a:rPr>
              <a:t>ear friend, I pray that you may enjoy good health and that all may go well with you, even as your soul is getting along well. It gave me great joy when some believers came and testified about your faithfulness to the truth, telling how you continue to walk in it. I have no greater joy than to hear that my children are walking in the truth. Dear friend, you are faithful in what you are doing for the brothers and sisters, even though they are strangers to you. They have told the church about your love. Please send them on their way in a manner that honors God. It was for the sake of the name that they went out, receiving no help from the pagans. We ought therefore to show hospitality to such people so that we may work together for the truth.” (V. 1b-8)</a:t>
            </a:r>
            <a:endParaRPr lang="en-US" b="1" dirty="0" smtClean="0">
              <a:latin typeface="Arial Narrow" pitchFamily="34" charset="0"/>
            </a:endParaRPr>
          </a:p>
        </p:txBody>
      </p:sp>
      <p:sp>
        <p:nvSpPr>
          <p:cNvPr id="8" name="Rectangle 7"/>
          <p:cNvSpPr/>
          <p:nvPr/>
        </p:nvSpPr>
        <p:spPr>
          <a:xfrm>
            <a:off x="0" y="0"/>
            <a:ext cx="9144000" cy="11430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0"/>
            <a:ext cx="9144000" cy="5155257"/>
          </a:xfrm>
          <a:prstGeom prst="rect">
            <a:avLst/>
          </a:prstGeom>
        </p:spPr>
        <p:txBody>
          <a:bodyPr wrap="square">
            <a:spAutoFit/>
          </a:bodyPr>
          <a:lstStyle/>
          <a:p>
            <a:pPr marL="120650" indent="-120650" algn="just">
              <a:buFont typeface="Arial" pitchFamily="34" charset="0"/>
              <a:buChar char="•"/>
            </a:pPr>
            <a:r>
              <a:rPr lang="en-US" sz="2800" b="1" i="1" dirty="0" smtClean="0">
                <a:solidFill>
                  <a:srgbClr val="C00000"/>
                </a:solidFill>
                <a:latin typeface="Arial Narrow" pitchFamily="34" charset="0"/>
              </a:rPr>
              <a:t>“my dear friend “… “Dear friend”… “Dear friend” (3x)</a:t>
            </a:r>
          </a:p>
          <a:p>
            <a:pPr marL="577850" lvl="1" indent="-120650">
              <a:buFont typeface="Arial" pitchFamily="34" charset="0"/>
              <a:buChar char="•"/>
            </a:pPr>
            <a:r>
              <a:rPr lang="en-US" sz="2800" dirty="0" smtClean="0">
                <a:latin typeface="Arial Narrow" pitchFamily="34" charset="0"/>
              </a:rPr>
              <a:t> No special titles. Probably not an elder, just a normal guy.</a:t>
            </a:r>
          </a:p>
          <a:p>
            <a:pPr marL="577850" lvl="1" indent="-120650">
              <a:buFont typeface="Arial" pitchFamily="34" charset="0"/>
              <a:buChar char="•"/>
            </a:pPr>
            <a:r>
              <a:rPr lang="en-US" sz="2800" dirty="0" smtClean="0">
                <a:latin typeface="Arial Narrow" pitchFamily="34" charset="0"/>
              </a:rPr>
              <a:t> How would you feel if you got a letter from Billy Graham or another prominent pastor calling you “dear friend”?  </a:t>
            </a:r>
          </a:p>
          <a:p>
            <a:pPr marL="577850" lvl="1" indent="-120650"/>
            <a:endParaRPr lang="en-US" sz="800" dirty="0" smtClean="0">
              <a:latin typeface="Arial Narrow" pitchFamily="34" charset="0"/>
            </a:endParaRPr>
          </a:p>
          <a:p>
            <a:pPr marL="120650" indent="-120650" algn="just">
              <a:buFont typeface="Arial" pitchFamily="34" charset="0"/>
              <a:buChar char="•"/>
            </a:pPr>
            <a:r>
              <a:rPr lang="en-US" sz="2800" b="1" i="1" dirty="0" smtClean="0">
                <a:solidFill>
                  <a:srgbClr val="C00000"/>
                </a:solidFill>
                <a:latin typeface="Arial Narrow" pitchFamily="34" charset="0"/>
              </a:rPr>
              <a:t>“whom I love in the truth”</a:t>
            </a:r>
          </a:p>
          <a:p>
            <a:pPr marL="577850" lvl="1" indent="-120650">
              <a:buFont typeface="Arial" pitchFamily="34" charset="0"/>
              <a:buChar char="•"/>
            </a:pPr>
            <a:r>
              <a:rPr lang="en-US" sz="2800" dirty="0" smtClean="0">
                <a:latin typeface="Arial Narrow" pitchFamily="34" charset="0"/>
              </a:rPr>
              <a:t> There is a love among Christian brothers that gets stronger and stronger as each draws closer to the Lord. </a:t>
            </a:r>
            <a:endParaRPr lang="en-US" dirty="0" smtClean="0">
              <a:latin typeface="Arial Narrow" pitchFamily="34" charset="0"/>
            </a:endParaRPr>
          </a:p>
          <a:p>
            <a:pPr marL="577850" lvl="1" indent="-120650">
              <a:buFont typeface="Arial" pitchFamily="34" charset="0"/>
              <a:buChar char="•"/>
            </a:pPr>
            <a:endParaRPr lang="en-US" sz="800" dirty="0" smtClean="0">
              <a:latin typeface="Arial Narrow" pitchFamily="34" charset="0"/>
            </a:endParaRPr>
          </a:p>
          <a:p>
            <a:pPr marL="288925" lvl="1" indent="-228600">
              <a:lnSpc>
                <a:spcPct val="150000"/>
              </a:lnSpc>
              <a:buFont typeface="Arial" pitchFamily="34" charset="0"/>
              <a:buChar char="•"/>
            </a:pPr>
            <a:r>
              <a:rPr lang="en-US" sz="2600" b="1" dirty="0" smtClean="0">
                <a:solidFill>
                  <a:schemeClr val="accent4">
                    <a:lumMod val="75000"/>
                  </a:schemeClr>
                </a:solidFill>
                <a:latin typeface="Arial Narrow" pitchFamily="34" charset="0"/>
              </a:rPr>
              <a:t>Q: </a:t>
            </a:r>
            <a:r>
              <a:rPr lang="en-US" sz="2600" b="1" dirty="0" smtClean="0">
                <a:latin typeface="Arial Narrow" pitchFamily="34" charset="0"/>
              </a:rPr>
              <a:t>What does it mean to ‘</a:t>
            </a:r>
            <a:r>
              <a:rPr lang="en-US" sz="2600" b="1" i="1" dirty="0" smtClean="0">
                <a:latin typeface="Arial Narrow" pitchFamily="34" charset="0"/>
              </a:rPr>
              <a:t>love in the truth’?</a:t>
            </a:r>
          </a:p>
          <a:p>
            <a:pPr marL="288925" lvl="1" indent="-228600">
              <a:lnSpc>
                <a:spcPct val="150000"/>
              </a:lnSpc>
              <a:buFont typeface="Arial" pitchFamily="34" charset="0"/>
              <a:buChar char="•"/>
            </a:pPr>
            <a:r>
              <a:rPr lang="en-US" sz="2600" b="1" dirty="0" smtClean="0">
                <a:solidFill>
                  <a:schemeClr val="accent4">
                    <a:lumMod val="75000"/>
                  </a:schemeClr>
                </a:solidFill>
                <a:latin typeface="Arial Narrow" pitchFamily="34" charset="0"/>
              </a:rPr>
              <a:t>Q: </a:t>
            </a:r>
            <a:r>
              <a:rPr lang="en-US" sz="2600" b="1" dirty="0" smtClean="0">
                <a:latin typeface="Arial Narrow" pitchFamily="34" charset="0"/>
              </a:rPr>
              <a:t>Do you ever remind others that you “love them in the truth”?</a:t>
            </a:r>
          </a:p>
          <a:p>
            <a:pPr marL="288925" lvl="1" indent="-228600">
              <a:lnSpc>
                <a:spcPct val="150000"/>
              </a:lnSpc>
              <a:buFont typeface="Arial" pitchFamily="34" charset="0"/>
              <a:buChar char="•"/>
            </a:pPr>
            <a:r>
              <a:rPr lang="en-US" sz="2600" b="1" dirty="0" smtClean="0">
                <a:solidFill>
                  <a:schemeClr val="accent4">
                    <a:lumMod val="75000"/>
                  </a:schemeClr>
                </a:solidFill>
                <a:latin typeface="Arial Narrow" pitchFamily="34" charset="0"/>
              </a:rPr>
              <a:t>This week: </a:t>
            </a:r>
            <a:r>
              <a:rPr lang="en-US" sz="2600" dirty="0" smtClean="0">
                <a:latin typeface="Arial Narrow" pitchFamily="34" charset="0"/>
              </a:rPr>
              <a:t>Let a few ‘</a:t>
            </a:r>
            <a:r>
              <a:rPr lang="en-US" sz="2600" i="1" dirty="0" smtClean="0">
                <a:latin typeface="Arial Narrow" pitchFamily="34" charset="0"/>
              </a:rPr>
              <a:t>dear friends’ </a:t>
            </a:r>
            <a:r>
              <a:rPr lang="en-US" sz="2600" dirty="0" smtClean="0">
                <a:latin typeface="Arial Narrow" pitchFamily="34" charset="0"/>
              </a:rPr>
              <a:t>know what they mean to you. </a:t>
            </a:r>
            <a:endParaRPr lang="en-US" sz="2600" i="1" dirty="0" smtClean="0">
              <a:latin typeface="Arial Narrow" pitchFamily="34" charset="0"/>
            </a:endParaRPr>
          </a:p>
        </p:txBody>
      </p:sp>
      <p:sp>
        <p:nvSpPr>
          <p:cNvPr id="8" name="Rectangle 7"/>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p:cTn id="19"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 calcmode="lin" valueType="num">
                                      <p:cBhvr>
                                        <p:cTn id="26"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p:cTn id="3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 calcmode="lin" valueType="num">
                                      <p:cBhvr>
                                        <p:cTn id="40"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1"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4134"/>
            <a:ext cx="8991600" cy="5693866"/>
          </a:xfrm>
          <a:prstGeom prst="rect">
            <a:avLst/>
          </a:prstGeom>
        </p:spPr>
        <p:txBody>
          <a:bodyPr wrap="square">
            <a:spAutoFit/>
          </a:bodyPr>
          <a:lstStyle/>
          <a:p>
            <a:pPr marL="120650" indent="-120650" algn="just">
              <a:buFont typeface="Arial" pitchFamily="34" charset="0"/>
              <a:buChar char="•"/>
            </a:pPr>
            <a:r>
              <a:rPr lang="en-US" sz="2800" b="1" i="1" dirty="0" smtClean="0">
                <a:solidFill>
                  <a:srgbClr val="C00000"/>
                </a:solidFill>
                <a:latin typeface="Arial Narrow" pitchFamily="34" charset="0"/>
              </a:rPr>
              <a:t>“I pray that you may enjoy good health and that all may go well with you, even as your soul is getting along well.” </a:t>
            </a:r>
          </a:p>
          <a:p>
            <a:pPr marL="577850" lvl="1" indent="-120650">
              <a:buFont typeface="Arial" pitchFamily="34" charset="0"/>
              <a:buChar char="•"/>
            </a:pPr>
            <a:r>
              <a:rPr lang="en-US" sz="2800" dirty="0" smtClean="0">
                <a:latin typeface="Arial Narrow" pitchFamily="34" charset="0"/>
              </a:rPr>
              <a:t> Gaius may have been in poor health, but his spirit was healthy</a:t>
            </a:r>
          </a:p>
          <a:p>
            <a:pPr marL="577850" lvl="1" indent="-120650">
              <a:buFont typeface="Arial" pitchFamily="34" charset="0"/>
              <a:buChar char="•"/>
            </a:pPr>
            <a:r>
              <a:rPr lang="en-US" sz="2800" dirty="0" smtClean="0">
                <a:latin typeface="Arial Narrow" pitchFamily="34" charset="0"/>
              </a:rPr>
              <a:t> There were difficulties in his church (as we will see). </a:t>
            </a:r>
          </a:p>
          <a:p>
            <a:pPr marL="577850" lvl="1" indent="-120650"/>
            <a:r>
              <a:rPr lang="en-US" sz="2800" b="1" dirty="0" smtClean="0">
                <a:latin typeface="Arial Narrow" pitchFamily="34" charset="0"/>
              </a:rPr>
              <a:t>Q: How can church schisms affect a person’s health?</a:t>
            </a:r>
          </a:p>
          <a:p>
            <a:pPr marL="120650" indent="-120650" algn="just">
              <a:buFont typeface="Arial" pitchFamily="34" charset="0"/>
              <a:buChar char="•"/>
            </a:pPr>
            <a:r>
              <a:rPr lang="en-US" sz="2800" b="1" i="1" dirty="0" smtClean="0">
                <a:solidFill>
                  <a:srgbClr val="C00000"/>
                </a:solidFill>
                <a:latin typeface="Arial Narrow" pitchFamily="34" charset="0"/>
              </a:rPr>
              <a:t> “It gave me great joy when some believers came and testified about your faithfulness to the truth, telling how you continue to walk in it.”</a:t>
            </a:r>
          </a:p>
          <a:p>
            <a:pPr marL="577850" lvl="1" indent="-120650">
              <a:buFont typeface="Arial" pitchFamily="34" charset="0"/>
              <a:buChar char="•"/>
            </a:pPr>
            <a:r>
              <a:rPr lang="en-US" sz="2800" dirty="0" smtClean="0">
                <a:latin typeface="Arial Narrow" pitchFamily="34" charset="0"/>
              </a:rPr>
              <a:t> Some traveling Christians (missionaries) came to Ephesus</a:t>
            </a:r>
          </a:p>
          <a:p>
            <a:pPr marL="577850" lvl="1" indent="-120650">
              <a:buFont typeface="Arial" pitchFamily="34" charset="0"/>
              <a:buChar char="•"/>
            </a:pPr>
            <a:r>
              <a:rPr lang="en-US" sz="2800" dirty="0" smtClean="0">
                <a:latin typeface="Arial Narrow" pitchFamily="34" charset="0"/>
              </a:rPr>
              <a:t> They recounted to John how they were treated by others</a:t>
            </a:r>
          </a:p>
          <a:p>
            <a:pPr marL="577850" lvl="1" indent="-120650">
              <a:buFont typeface="Arial" pitchFamily="34" charset="0"/>
              <a:buChar char="•"/>
            </a:pPr>
            <a:r>
              <a:rPr lang="en-US" sz="2800" dirty="0" smtClean="0">
                <a:latin typeface="Arial Narrow" pitchFamily="34" charset="0"/>
              </a:rPr>
              <a:t> Gaius got a great report of faithfully walking in truth</a:t>
            </a:r>
          </a:p>
          <a:p>
            <a:pPr marL="577850" lvl="1" indent="-120650">
              <a:buFont typeface="Arial" pitchFamily="34" charset="0"/>
              <a:buChar char="•"/>
            </a:pPr>
            <a:r>
              <a:rPr lang="en-US" sz="2800" dirty="0" smtClean="0">
                <a:latin typeface="Arial Narrow" pitchFamily="34" charset="0"/>
              </a:rPr>
              <a:t> This brought great joy to John’s heart </a:t>
            </a:r>
          </a:p>
          <a:p>
            <a:pPr marL="577850" lvl="1" indent="-120650">
              <a:buFont typeface="Arial" pitchFamily="34" charset="0"/>
              <a:buChar char="•"/>
            </a:pPr>
            <a:r>
              <a:rPr lang="en-US" sz="2800" dirty="0" smtClean="0">
                <a:latin typeface="Arial Narrow" pitchFamily="34" charset="0"/>
              </a:rPr>
              <a:t>We ALL love to hear when friends are standing strong for Jesus</a:t>
            </a:r>
            <a:endParaRPr lang="en-US" dirty="0" smtClean="0">
              <a:latin typeface="Arial Narrow" pitchFamily="34" charset="0"/>
            </a:endParaRPr>
          </a:p>
        </p:txBody>
      </p:sp>
      <p:sp>
        <p:nvSpPr>
          <p:cNvPr id="8" name="Rectangle 7"/>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2">
                                            <p:txEl>
                                              <p:pRg st="5" end="5"/>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2">
                                            <p:txEl>
                                              <p:pRg st="6" end="6"/>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2">
                                            <p:txEl>
                                              <p:pRg st="7" end="7"/>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p:cTn id="39"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2">
                                            <p:txEl>
                                              <p:pRg st="8" end="8"/>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 calcmode="lin" valueType="num">
                                      <p:cBhvr>
                                        <p:cTn id="44"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5"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4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8991600" cy="5262979"/>
          </a:xfrm>
          <a:prstGeom prst="rect">
            <a:avLst/>
          </a:prstGeom>
        </p:spPr>
        <p:txBody>
          <a:bodyPr wrap="square">
            <a:spAutoFit/>
          </a:bodyPr>
          <a:lstStyle/>
          <a:p>
            <a:pPr marL="120650" indent="-120650" algn="just">
              <a:buFont typeface="Arial" pitchFamily="34" charset="0"/>
              <a:buChar char="•"/>
            </a:pPr>
            <a:r>
              <a:rPr lang="en-US" sz="2800" b="1" i="1" dirty="0" smtClean="0">
                <a:solidFill>
                  <a:srgbClr val="C00000"/>
                </a:solidFill>
                <a:latin typeface="Arial Narrow" pitchFamily="34" charset="0"/>
              </a:rPr>
              <a:t>“I have no greater joy than to hear that my children are walking in the truth.”</a:t>
            </a:r>
          </a:p>
          <a:p>
            <a:pPr marL="577850" lvl="1" indent="-120650" algn="just">
              <a:buFont typeface="Arial" pitchFamily="34" charset="0"/>
              <a:buChar char="•"/>
            </a:pPr>
            <a:r>
              <a:rPr lang="en-US" sz="2800" dirty="0" smtClean="0">
                <a:latin typeface="Arial Narrow" pitchFamily="34" charset="0"/>
              </a:rPr>
              <a:t> Both our natural children and those we’ve nurtured spiritually.</a:t>
            </a:r>
          </a:p>
          <a:p>
            <a:pPr marL="577850" lvl="1" indent="-120650" algn="just">
              <a:buFont typeface="Arial" pitchFamily="34" charset="0"/>
              <a:buChar char="•"/>
            </a:pPr>
            <a:r>
              <a:rPr lang="en-US" sz="2800" dirty="0" smtClean="0">
                <a:latin typeface="Arial Narrow" pitchFamily="34" charset="0"/>
              </a:rPr>
              <a:t> And there are </a:t>
            </a:r>
            <a:r>
              <a:rPr lang="en-US" sz="2800" b="1" dirty="0" smtClean="0">
                <a:latin typeface="Arial Narrow" pitchFamily="34" charset="0"/>
              </a:rPr>
              <a:t>few pains as great </a:t>
            </a:r>
            <a:r>
              <a:rPr lang="en-US" sz="2800" dirty="0" smtClean="0">
                <a:latin typeface="Arial Narrow" pitchFamily="34" charset="0"/>
              </a:rPr>
              <a:t>as seeing your children    (and those you have discipled) walk away from the truth.</a:t>
            </a:r>
          </a:p>
          <a:p>
            <a:pPr marL="120650" indent="-120650" algn="just">
              <a:buFont typeface="Arial" pitchFamily="34" charset="0"/>
              <a:buChar char="•"/>
            </a:pPr>
            <a:r>
              <a:rPr lang="en-US" sz="2800" b="1" i="1" dirty="0" smtClean="0">
                <a:solidFill>
                  <a:srgbClr val="C00000"/>
                </a:solidFill>
                <a:latin typeface="Arial Narrow" pitchFamily="34" charset="0"/>
              </a:rPr>
              <a:t>“you are faithful in what you are doing for the brothers and sisters, even though they are strangers to you. They have told the church about your love.”</a:t>
            </a:r>
          </a:p>
          <a:p>
            <a:pPr marL="577850" lvl="1" indent="-120650">
              <a:buFont typeface="Arial" pitchFamily="34" charset="0"/>
              <a:buChar char="•"/>
            </a:pPr>
            <a:r>
              <a:rPr lang="en-US" sz="2800" dirty="0" smtClean="0">
                <a:latin typeface="Arial Narrow" pitchFamily="34" charset="0"/>
              </a:rPr>
              <a:t> Gaius showed </a:t>
            </a:r>
            <a:r>
              <a:rPr lang="en-US" sz="2800" b="1" dirty="0" smtClean="0">
                <a:latin typeface="Arial Narrow" pitchFamily="34" charset="0"/>
              </a:rPr>
              <a:t>hospitality</a:t>
            </a:r>
            <a:r>
              <a:rPr lang="en-US" sz="2800" dirty="0" smtClean="0">
                <a:latin typeface="Arial Narrow" pitchFamily="34" charset="0"/>
              </a:rPr>
              <a:t> towards visiting missionaries</a:t>
            </a:r>
          </a:p>
          <a:p>
            <a:pPr marL="577850" lvl="1" indent="-120650">
              <a:buFont typeface="Arial" pitchFamily="34" charset="0"/>
              <a:buChar char="•"/>
            </a:pPr>
            <a:r>
              <a:rPr lang="en-US" sz="2800" dirty="0" smtClean="0">
                <a:latin typeface="Arial Narrow" pitchFamily="34" charset="0"/>
              </a:rPr>
              <a:t> He did this in direct violation of the leadership in his church. </a:t>
            </a:r>
          </a:p>
          <a:p>
            <a:pPr marL="577850" lvl="1" indent="-120650">
              <a:buFont typeface="Arial" pitchFamily="34" charset="0"/>
              <a:buChar char="•"/>
            </a:pPr>
            <a:r>
              <a:rPr lang="en-US" sz="2800" dirty="0" smtClean="0">
                <a:latin typeface="Arial Narrow" pitchFamily="34" charset="0"/>
              </a:rPr>
              <a:t> Follow Jesus above everyone else in life. </a:t>
            </a:r>
          </a:p>
          <a:p>
            <a:pPr marL="577850" lvl="1" indent="-120650">
              <a:buFont typeface="Arial" pitchFamily="34" charset="0"/>
              <a:buChar char="•"/>
            </a:pPr>
            <a:r>
              <a:rPr lang="en-US" sz="2800" b="1" dirty="0" smtClean="0">
                <a:latin typeface="Arial Narrow" pitchFamily="34" charset="0"/>
              </a:rPr>
              <a:t>Q: How can we support those on the mission field?</a:t>
            </a:r>
          </a:p>
        </p:txBody>
      </p:sp>
      <p:sp>
        <p:nvSpPr>
          <p:cNvPr id="8" name="Rectangle 7"/>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2">
                                            <p:txEl>
                                              <p:pRg st="4" end="4"/>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2">
                                            <p:txEl>
                                              <p:pRg st="5" end="5"/>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2">
                                            <p:txEl>
                                              <p:pRg st="6" end="6"/>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447801"/>
            <a:ext cx="8991600" cy="5139869"/>
          </a:xfrm>
          <a:prstGeom prst="rect">
            <a:avLst/>
          </a:prstGeom>
        </p:spPr>
        <p:txBody>
          <a:bodyPr wrap="square">
            <a:spAutoFit/>
          </a:bodyPr>
          <a:lstStyle/>
          <a:p>
            <a:pPr marL="288925" indent="-288925" algn="just">
              <a:buFont typeface="Arial" pitchFamily="34" charset="0"/>
              <a:buChar char="•"/>
            </a:pPr>
            <a:r>
              <a:rPr lang="en-US" sz="2800" b="1" dirty="0" smtClean="0">
                <a:solidFill>
                  <a:srgbClr val="C00000"/>
                </a:solidFill>
                <a:latin typeface="Arial Narrow" pitchFamily="34" charset="0"/>
              </a:rPr>
              <a:t>HOSPITALITY </a:t>
            </a:r>
            <a:r>
              <a:rPr lang="en-US" sz="2800" i="1" dirty="0" smtClean="0">
                <a:latin typeface="Arial Narrow" pitchFamily="34" charset="0"/>
              </a:rPr>
              <a:t>(</a:t>
            </a:r>
            <a:r>
              <a:rPr lang="en-US" sz="2800" i="1" dirty="0" err="1" smtClean="0"/>
              <a:t>philoxenos</a:t>
            </a:r>
            <a:r>
              <a:rPr lang="en-US" sz="2800" dirty="0" smtClean="0"/>
              <a:t>: </a:t>
            </a:r>
            <a:r>
              <a:rPr lang="en-US" sz="2800" i="1" dirty="0" smtClean="0"/>
              <a:t>generosity to guests, especially those you do not know; love to strangers)</a:t>
            </a:r>
          </a:p>
          <a:p>
            <a:pPr marL="288925" indent="-288925" algn="just">
              <a:buFont typeface="Arial" pitchFamily="34" charset="0"/>
              <a:buChar char="•"/>
            </a:pPr>
            <a:endParaRPr lang="en-US" sz="1000" b="1" i="1" dirty="0" smtClean="0">
              <a:solidFill>
                <a:srgbClr val="C00000"/>
              </a:solidFill>
              <a:latin typeface="Arial Narrow" pitchFamily="34" charset="0"/>
            </a:endParaRPr>
          </a:p>
          <a:p>
            <a:pPr marL="228600" indent="-228600">
              <a:buFont typeface="Arial" charset="0"/>
              <a:buChar char="•"/>
            </a:pPr>
            <a:r>
              <a:rPr lang="en-US" sz="2800" b="1" dirty="0" smtClean="0"/>
              <a:t>1 Peter 4:9, </a:t>
            </a:r>
            <a:r>
              <a:rPr lang="en-US" sz="2800" b="1" i="1" dirty="0" smtClean="0"/>
              <a:t>“</a:t>
            </a:r>
            <a:r>
              <a:rPr lang="en-US" sz="2800" i="1" dirty="0" smtClean="0"/>
              <a:t>Show hospitality to one another without 	grumbling”</a:t>
            </a:r>
          </a:p>
          <a:p>
            <a:pPr marL="228600" indent="-228600">
              <a:buFont typeface="Arial" charset="0"/>
              <a:buChar char="•"/>
            </a:pPr>
            <a:r>
              <a:rPr lang="en-US" sz="2800" b="1" dirty="0" smtClean="0"/>
              <a:t> Romans 12:13</a:t>
            </a:r>
            <a:r>
              <a:rPr lang="en-US" sz="2800" i="1" dirty="0" smtClean="0"/>
              <a:t>, “Contribute to the needs of the saints and 	seek to show hospitality.”</a:t>
            </a:r>
          </a:p>
          <a:p>
            <a:pPr marL="228600" indent="-228600">
              <a:buFont typeface="Arial" charset="0"/>
              <a:buChar char="•"/>
            </a:pPr>
            <a:r>
              <a:rPr lang="en-US" sz="2800" b="1" dirty="0" smtClean="0"/>
              <a:t> Titus 1:8, </a:t>
            </a:r>
            <a:r>
              <a:rPr lang="en-US" sz="2800" i="1" dirty="0" smtClean="0"/>
              <a:t>“But hospitable, a lover of good…”</a:t>
            </a:r>
          </a:p>
          <a:p>
            <a:pPr marL="228600" indent="-228600"/>
            <a:endParaRPr lang="en-US" sz="1000" i="1" dirty="0" smtClean="0"/>
          </a:p>
          <a:p>
            <a:pPr marL="228600" indent="-228600">
              <a:buFont typeface="Arial" charset="0"/>
              <a:buChar char="•"/>
            </a:pPr>
            <a:r>
              <a:rPr lang="en-US" sz="2800" b="1" dirty="0" smtClean="0">
                <a:solidFill>
                  <a:srgbClr val="C00000"/>
                </a:solidFill>
                <a:latin typeface="Arial Narrow" pitchFamily="34" charset="0"/>
              </a:rPr>
              <a:t> Hospitality is a vital qualification for an elder</a:t>
            </a:r>
          </a:p>
          <a:p>
            <a:pPr marL="228600" indent="-228600">
              <a:buFont typeface="Arial" charset="0"/>
              <a:buChar char="•"/>
            </a:pPr>
            <a:r>
              <a:rPr lang="en-US" sz="2800" b="1" dirty="0" smtClean="0"/>
              <a:t> 1 Timothy 3:2, </a:t>
            </a:r>
            <a:r>
              <a:rPr lang="en-US" sz="2800" i="1" dirty="0" smtClean="0"/>
              <a:t>“Therefore an overseer </a:t>
            </a:r>
            <a:r>
              <a:rPr lang="en-US" sz="2800" i="1" u="sng" dirty="0" smtClean="0"/>
              <a:t>must be </a:t>
            </a:r>
            <a:r>
              <a:rPr lang="en-US" sz="2800" i="1" dirty="0" smtClean="0"/>
              <a:t>above reproach, the husband of one wife, sober-minded, self-controlled, respectable, </a:t>
            </a:r>
            <a:r>
              <a:rPr lang="en-US" sz="2800" i="1" u="sng" dirty="0" smtClean="0"/>
              <a:t>hospitable</a:t>
            </a:r>
            <a:r>
              <a:rPr lang="en-US" sz="2800" i="1" dirty="0" smtClean="0"/>
              <a:t>, able to teach…” </a:t>
            </a:r>
          </a:p>
        </p:txBody>
      </p:sp>
      <p:sp>
        <p:nvSpPr>
          <p:cNvPr id="8" name="Rectangle 7"/>
          <p:cNvSpPr/>
          <p:nvPr/>
        </p:nvSpPr>
        <p:spPr>
          <a:xfrm>
            <a:off x="0" y="0"/>
            <a:ext cx="9144000" cy="14478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0"/>
            <a:ext cx="8991600" cy="4832092"/>
          </a:xfrm>
          <a:prstGeom prst="rect">
            <a:avLst/>
          </a:prstGeom>
        </p:spPr>
        <p:txBody>
          <a:bodyPr wrap="square">
            <a:spAutoFit/>
          </a:bodyPr>
          <a:lstStyle/>
          <a:p>
            <a:pPr marL="120650" indent="-120650">
              <a:buFont typeface="Arial" pitchFamily="34" charset="0"/>
              <a:buChar char="•"/>
            </a:pPr>
            <a:r>
              <a:rPr lang="en-US" sz="2800" b="1" i="1" dirty="0" smtClean="0">
                <a:solidFill>
                  <a:srgbClr val="C00000"/>
                </a:solidFill>
                <a:latin typeface="Arial Narrow" pitchFamily="34" charset="0"/>
              </a:rPr>
              <a:t>“Please send them on their way in a manner that honors God.  	It was for the sake of the name that they went out, 	receiving no help from the pagans.”</a:t>
            </a:r>
          </a:p>
          <a:p>
            <a:pPr marL="120650" indent="-120650"/>
            <a:endParaRPr lang="en-US" sz="2800" b="1" i="1" dirty="0" smtClean="0">
              <a:solidFill>
                <a:srgbClr val="C00000"/>
              </a:solidFill>
              <a:latin typeface="Arial Narrow" pitchFamily="34" charset="0"/>
            </a:endParaRPr>
          </a:p>
          <a:p>
            <a:pPr marL="577850" lvl="1" indent="-120650">
              <a:buFont typeface="Arial" pitchFamily="34" charset="0"/>
              <a:buChar char="•"/>
            </a:pPr>
            <a:r>
              <a:rPr lang="en-US" sz="2800" dirty="0" smtClean="0">
                <a:latin typeface="Arial Narrow" pitchFamily="34" charset="0"/>
              </a:rPr>
              <a:t> God is honored (or dishonored) by how we treat missionaries.</a:t>
            </a:r>
          </a:p>
          <a:p>
            <a:pPr marL="577850" lvl="1" indent="-120650"/>
            <a:r>
              <a:rPr lang="en-US" sz="2800" dirty="0" smtClean="0">
                <a:latin typeface="Arial Narrow" pitchFamily="34" charset="0"/>
              </a:rPr>
              <a:t> </a:t>
            </a:r>
          </a:p>
          <a:p>
            <a:pPr marL="577850" lvl="1" indent="-120650">
              <a:buFont typeface="Arial" pitchFamily="34" charset="0"/>
              <a:buChar char="•"/>
            </a:pPr>
            <a:r>
              <a:rPr lang="en-US" sz="2800" dirty="0" smtClean="0">
                <a:latin typeface="Arial Narrow" pitchFamily="34" charset="0"/>
              </a:rPr>
              <a:t>This includes financial support, prayer support, encouragement, hospitality, and any other ‘</a:t>
            </a:r>
            <a:r>
              <a:rPr lang="en-US" sz="2800" i="1" dirty="0" smtClean="0">
                <a:latin typeface="Arial Narrow" pitchFamily="34" charset="0"/>
              </a:rPr>
              <a:t>manner that honors God’. </a:t>
            </a:r>
          </a:p>
          <a:p>
            <a:pPr marL="577850" lvl="1" indent="-120650"/>
            <a:endParaRPr lang="en-US" sz="2800" i="1" dirty="0" smtClean="0">
              <a:latin typeface="Arial Narrow" pitchFamily="34" charset="0"/>
            </a:endParaRPr>
          </a:p>
          <a:p>
            <a:pPr marL="577850" lvl="1" indent="-120650">
              <a:buFont typeface="Arial" pitchFamily="34" charset="0"/>
              <a:buChar char="•"/>
            </a:pPr>
            <a:r>
              <a:rPr lang="en-US" sz="2800" dirty="0" smtClean="0">
                <a:latin typeface="Arial Narrow" pitchFamily="34" charset="0"/>
              </a:rPr>
              <a:t> Missionaries do not depend on the financial support of secular organizations, but of brothers and sisters in Christ. </a:t>
            </a:r>
          </a:p>
        </p:txBody>
      </p:sp>
      <p:sp>
        <p:nvSpPr>
          <p:cNvPr id="8" name="Rectangle 7"/>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8991600" cy="5355312"/>
          </a:xfrm>
          <a:prstGeom prst="rect">
            <a:avLst/>
          </a:prstGeom>
        </p:spPr>
        <p:txBody>
          <a:bodyPr wrap="square">
            <a:spAutoFit/>
          </a:bodyPr>
          <a:lstStyle/>
          <a:p>
            <a:pPr marL="577850" lvl="1" indent="-120650"/>
            <a:endParaRPr lang="en-US" sz="800" dirty="0" smtClean="0">
              <a:latin typeface="Arial Narrow" pitchFamily="34" charset="0"/>
            </a:endParaRPr>
          </a:p>
          <a:p>
            <a:pPr marL="120650" indent="-120650">
              <a:buFont typeface="Arial" pitchFamily="34" charset="0"/>
              <a:buChar char="•"/>
            </a:pPr>
            <a:r>
              <a:rPr lang="en-US" sz="2800" b="1" i="1" dirty="0" smtClean="0">
                <a:solidFill>
                  <a:srgbClr val="C00000"/>
                </a:solidFill>
                <a:latin typeface="Arial Narrow" pitchFamily="34" charset="0"/>
              </a:rPr>
              <a:t> “We ought therefore to show hospitality to such people so 	that we may work together for the truth.”</a:t>
            </a:r>
          </a:p>
          <a:p>
            <a:pPr marL="120650" indent="-120650"/>
            <a:endParaRPr lang="en-US" sz="800" b="1" i="1" dirty="0" smtClean="0">
              <a:solidFill>
                <a:srgbClr val="C00000"/>
              </a:solidFill>
              <a:latin typeface="Arial Narrow" pitchFamily="34" charset="0"/>
            </a:endParaRPr>
          </a:p>
          <a:p>
            <a:pPr marL="288925" lvl="1" indent="-166688">
              <a:buFont typeface="Arial" pitchFamily="34" charset="0"/>
              <a:buChar char="•"/>
            </a:pPr>
            <a:r>
              <a:rPr lang="en-US" sz="2800" u="sng" dirty="0" smtClean="0">
                <a:latin typeface="Arial Narrow" pitchFamily="34" charset="0"/>
              </a:rPr>
              <a:t>We are </a:t>
            </a:r>
            <a:r>
              <a:rPr lang="en-US" sz="2800" b="1" u="sng" dirty="0" smtClean="0">
                <a:latin typeface="Arial Narrow" pitchFamily="34" charset="0"/>
              </a:rPr>
              <a:t>PARTNERS</a:t>
            </a:r>
            <a:r>
              <a:rPr lang="en-US" sz="2800" u="sng" dirty="0" smtClean="0">
                <a:latin typeface="Arial Narrow" pitchFamily="34" charset="0"/>
              </a:rPr>
              <a:t> with whomever we show hospitality</a:t>
            </a:r>
          </a:p>
          <a:p>
            <a:pPr marL="1035050" lvl="2" indent="-120650">
              <a:buFont typeface="Arial" pitchFamily="34" charset="0"/>
              <a:buChar char="•"/>
            </a:pPr>
            <a:r>
              <a:rPr lang="en-US" sz="2800" b="1" dirty="0" smtClean="0">
                <a:latin typeface="Arial Narrow" pitchFamily="34" charset="0"/>
              </a:rPr>
              <a:t>GOOD Partnerships: “</a:t>
            </a:r>
            <a:r>
              <a:rPr lang="en-US" sz="2800" i="1" dirty="0" smtClean="0">
                <a:solidFill>
                  <a:srgbClr val="C00000"/>
                </a:solidFill>
                <a:latin typeface="Arial Narrow" pitchFamily="34" charset="0"/>
              </a:rPr>
              <a:t>that we may work together                   for the truth.”</a:t>
            </a:r>
            <a:endParaRPr lang="en-US" sz="2800" dirty="0" smtClean="0">
              <a:latin typeface="Arial Narrow" pitchFamily="34" charset="0"/>
            </a:endParaRPr>
          </a:p>
          <a:p>
            <a:pPr marL="1035050" lvl="2" indent="-120650">
              <a:buFont typeface="Arial" pitchFamily="34" charset="0"/>
              <a:buChar char="•"/>
            </a:pPr>
            <a:r>
              <a:rPr lang="en-US" sz="2800" b="1" dirty="0" smtClean="0">
                <a:latin typeface="Arial Narrow" pitchFamily="34" charset="0"/>
              </a:rPr>
              <a:t>BAD Partnerships: </a:t>
            </a:r>
            <a:r>
              <a:rPr lang="en-US" sz="2800" dirty="0" smtClean="0">
                <a:latin typeface="Arial Narrow" pitchFamily="34" charset="0"/>
              </a:rPr>
              <a:t>(</a:t>
            </a:r>
            <a:r>
              <a:rPr lang="en-US" sz="2800" i="1" baseline="30000" dirty="0" smtClean="0"/>
              <a:t>“</a:t>
            </a:r>
            <a:r>
              <a:rPr lang="en-US" sz="2800" i="1" dirty="0" smtClean="0"/>
              <a:t>If anyone comes to you and does not bring this doctrine (the true Gospel message), do not receive him into your house nor greet him; for he who greets him shares in his evil deeds.” </a:t>
            </a:r>
            <a:r>
              <a:rPr lang="en-US" sz="2000" dirty="0" smtClean="0">
                <a:latin typeface="Arial Narrow" pitchFamily="34" charset="0"/>
              </a:rPr>
              <a:t>2 John 10-11</a:t>
            </a:r>
            <a:r>
              <a:rPr lang="en-US" sz="2800" dirty="0" smtClean="0"/>
              <a:t>)</a:t>
            </a:r>
          </a:p>
          <a:p>
            <a:pPr marL="1035050" lvl="2" indent="-120650">
              <a:buFont typeface="Arial" pitchFamily="34" charset="0"/>
              <a:buChar char="•"/>
            </a:pPr>
            <a:endParaRPr lang="en-US" sz="2800" dirty="0" smtClean="0">
              <a:latin typeface="Arial Narrow" pitchFamily="34" charset="0"/>
            </a:endParaRPr>
          </a:p>
          <a:p>
            <a:pPr marL="288925" lvl="2" indent="-166688">
              <a:buFont typeface="Arial" pitchFamily="34" charset="0"/>
              <a:buChar char="•"/>
            </a:pPr>
            <a:r>
              <a:rPr lang="en-US" sz="2800" b="1" u="sng" dirty="0" smtClean="0">
                <a:latin typeface="Arial Narrow" pitchFamily="34" charset="0"/>
              </a:rPr>
              <a:t>Every battle </a:t>
            </a:r>
            <a:r>
              <a:rPr lang="en-US" sz="2800" u="sng" dirty="0" smtClean="0">
                <a:latin typeface="Arial Narrow" pitchFamily="34" charset="0"/>
              </a:rPr>
              <a:t>needs </a:t>
            </a:r>
            <a:r>
              <a:rPr lang="en-US" sz="2800" b="1" u="sng" dirty="0" smtClean="0">
                <a:solidFill>
                  <a:srgbClr val="7030A0"/>
                </a:solidFill>
                <a:latin typeface="Arial Narrow" pitchFamily="34" charset="0"/>
              </a:rPr>
              <a:t>front line </a:t>
            </a:r>
            <a:r>
              <a:rPr lang="en-US" sz="2800" u="sng" dirty="0" smtClean="0">
                <a:latin typeface="Arial Narrow" pitchFamily="34" charset="0"/>
              </a:rPr>
              <a:t>fighters and </a:t>
            </a:r>
            <a:r>
              <a:rPr lang="en-US" sz="2800" b="1" u="sng" dirty="0" smtClean="0">
                <a:solidFill>
                  <a:srgbClr val="7030A0"/>
                </a:solidFill>
                <a:latin typeface="Arial Narrow" pitchFamily="34" charset="0"/>
              </a:rPr>
              <a:t>supply line </a:t>
            </a:r>
            <a:r>
              <a:rPr lang="en-US" sz="2800" u="sng" dirty="0" smtClean="0">
                <a:latin typeface="Arial Narrow" pitchFamily="34" charset="0"/>
              </a:rPr>
              <a:t>workers </a:t>
            </a:r>
          </a:p>
          <a:p>
            <a:endParaRPr lang="en-US" b="1" dirty="0" smtClean="0">
              <a:latin typeface="Arial Narrow" pitchFamily="34" charset="0"/>
            </a:endParaRPr>
          </a:p>
        </p:txBody>
      </p:sp>
      <p:sp>
        <p:nvSpPr>
          <p:cNvPr id="8" name="Rectangle 7"/>
          <p:cNvSpPr/>
          <p:nvPr/>
        </p:nvSpPr>
        <p:spPr>
          <a:xfrm>
            <a:off x="0" y="0"/>
            <a:ext cx="9144000" cy="1295400"/>
          </a:xfrm>
          <a:prstGeom prst="rect">
            <a:avLst/>
          </a:prstGeom>
        </p:spPr>
        <p:style>
          <a:lnRef idx="0">
            <a:schemeClr val="accent1"/>
          </a:lnRef>
          <a:fillRef idx="3">
            <a:schemeClr val="accent1"/>
          </a:fillRef>
          <a:effectRef idx="3">
            <a:schemeClr val="accent1"/>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1: GAIUS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95400" y="5006243"/>
            <a:ext cx="6477000" cy="1200329"/>
          </a:xfrm>
          <a:prstGeom prst="rect">
            <a:avLst/>
          </a:prstGeom>
          <a:noFill/>
        </p:spPr>
        <p:txBody>
          <a:bodyPr wrap="square" rtlCol="0" anchor="ctr">
            <a:spAutoFit/>
          </a:bodyPr>
          <a:lstStyle/>
          <a:p>
            <a:pPr algn="ctr"/>
            <a:r>
              <a:rPr lang="en-US" sz="7200" dirty="0" smtClean="0">
                <a:latin typeface="Arial Black" pitchFamily="34" charset="0"/>
                <a:cs typeface="Aharoni" pitchFamily="2" charset="-79"/>
              </a:rPr>
              <a:t>3 </a:t>
            </a:r>
            <a:r>
              <a:rPr lang="en-US" sz="7200" dirty="0" smtClean="0">
                <a:latin typeface="Aharoni" pitchFamily="2" charset="-79"/>
                <a:cs typeface="Aharoni" pitchFamily="2" charset="-79"/>
              </a:rPr>
              <a:t>EXAMPLES</a:t>
            </a:r>
            <a:endParaRPr lang="en-US" sz="7200" dirty="0">
              <a:latin typeface="Aharoni" pitchFamily="2" charset="-79"/>
              <a:cs typeface="Aharoni" pitchFamily="2" charset="-79"/>
            </a:endParaRPr>
          </a:p>
        </p:txBody>
      </p:sp>
      <p:sp>
        <p:nvSpPr>
          <p:cNvPr id="5" name="Rectangle 4"/>
          <p:cNvSpPr/>
          <p:nvPr/>
        </p:nvSpPr>
        <p:spPr>
          <a:xfrm>
            <a:off x="0" y="53340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Black" pitchFamily="34" charset="0"/>
              </a:rPr>
              <a:t>EXAMPLE 2: DIOTREPHES </a:t>
            </a:r>
            <a:endParaRPr lang="en-US"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Black" pitchFamily="34" charset="0"/>
            </a:endParaRPr>
          </a:p>
        </p:txBody>
      </p:sp>
      <p:pic>
        <p:nvPicPr>
          <p:cNvPr id="4" name="Picture 3" descr="joaqun phenix fi.jpg"/>
          <p:cNvPicPr>
            <a:picLocks noChangeAspect="1"/>
          </p:cNvPicPr>
          <p:nvPr/>
        </p:nvPicPr>
        <p:blipFill>
          <a:blip r:embed="rId2" cstate="print"/>
          <a:stretch>
            <a:fillRect/>
          </a:stretch>
        </p:blipFill>
        <p:spPr>
          <a:xfrm>
            <a:off x="1752600" y="1447800"/>
            <a:ext cx="6019800" cy="5147310"/>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4134"/>
            <a:ext cx="5791200" cy="5693866"/>
          </a:xfrm>
          <a:prstGeom prst="rect">
            <a:avLst/>
          </a:prstGeom>
        </p:spPr>
        <p:txBody>
          <a:bodyPr wrap="square">
            <a:spAutoFit/>
          </a:bodyPr>
          <a:lstStyle/>
          <a:p>
            <a:pPr marL="120650" indent="-120650" algn="just">
              <a:buFont typeface="Arial" pitchFamily="34" charset="0"/>
              <a:buChar char="•"/>
            </a:pPr>
            <a:r>
              <a:rPr lang="en-US" sz="2800" b="1" dirty="0" smtClean="0">
                <a:solidFill>
                  <a:srgbClr val="7030A0"/>
                </a:solidFill>
                <a:latin typeface="Arial Narrow" pitchFamily="34" charset="0"/>
              </a:rPr>
              <a:t>“I wrote to the church, but </a:t>
            </a:r>
            <a:r>
              <a:rPr lang="en-US" sz="2800" b="1" dirty="0" smtClean="0">
                <a:solidFill>
                  <a:srgbClr val="C00000"/>
                </a:solidFill>
                <a:latin typeface="Arial Narrow" pitchFamily="34" charset="0"/>
              </a:rPr>
              <a:t>Diotrephes</a:t>
            </a:r>
            <a:r>
              <a:rPr lang="en-US" sz="2800" b="1" dirty="0" smtClean="0">
                <a:latin typeface="Arial Narrow" pitchFamily="34" charset="0"/>
              </a:rPr>
              <a:t>, </a:t>
            </a:r>
            <a:r>
              <a:rPr lang="en-US" sz="2800" b="1" dirty="0" smtClean="0">
                <a:solidFill>
                  <a:srgbClr val="7030A0"/>
                </a:solidFill>
                <a:latin typeface="Arial Narrow" pitchFamily="34" charset="0"/>
              </a:rPr>
              <a:t>who loves to be first, will not welcome us. So when I come, I will call attention to what he is doing, spreading malicious nonsense about us. Not satisfied with that, he even refuses to welcome other believers. He also stops those who want to do so and puts them out of the church. Dear friend, do not imitate what is evil but what is good. Anyone who does what is good is from God. Anyone who does what is evil has not seen God.” </a:t>
            </a:r>
            <a:r>
              <a:rPr lang="en-US" sz="2800" b="1" spc="-150" dirty="0" smtClean="0">
                <a:latin typeface="Arial Narrow" pitchFamily="34" charset="0"/>
              </a:rPr>
              <a:t>(v. 9-11)</a:t>
            </a:r>
            <a:endParaRPr lang="en-US" b="1" dirty="0" smtClean="0">
              <a:latin typeface="Arial Narrow" pitchFamily="34" charset="0"/>
            </a:endParaRPr>
          </a:p>
        </p:txBody>
      </p:sp>
      <p:sp>
        <p:nvSpPr>
          <p:cNvPr id="8" name="Rectangle 7"/>
          <p:cNvSpPr/>
          <p:nvPr/>
        </p:nvSpPr>
        <p:spPr>
          <a:xfrm>
            <a:off x="0" y="0"/>
            <a:ext cx="9144000" cy="1143000"/>
          </a:xfrm>
          <a:prstGeom prst="rect">
            <a:avLst/>
          </a:prstGeom>
        </p:spPr>
        <p:style>
          <a:lnRef idx="0">
            <a:schemeClr val="accent4"/>
          </a:lnRef>
          <a:fillRef idx="3">
            <a:schemeClr val="accent4"/>
          </a:fillRef>
          <a:effectRef idx="3">
            <a:schemeClr val="accent4"/>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2: DIOTREPHES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pic>
        <p:nvPicPr>
          <p:cNvPr id="33794" name="Picture 2" descr="http://www.zianet.com/maxey/wolflmb.jpg">
            <a:hlinkClick r:id="rId2"/>
          </p:cNvPr>
          <p:cNvPicPr>
            <a:picLocks noChangeAspect="1" noChangeArrowheads="1"/>
          </p:cNvPicPr>
          <p:nvPr/>
        </p:nvPicPr>
        <p:blipFill>
          <a:blip r:embed="rId3" cstate="print"/>
          <a:srcRect/>
          <a:stretch>
            <a:fillRect/>
          </a:stretch>
        </p:blipFill>
        <p:spPr bwMode="auto">
          <a:xfrm>
            <a:off x="5943600" y="1522228"/>
            <a:ext cx="2971800" cy="518337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coveredbythedust.files.wordpress.com/2012/04/3_john_title.jpg">
            <a:hlinkClick r:id="rId2"/>
          </p:cNvPr>
          <p:cNvPicPr>
            <a:picLocks noChangeAspect="1" noChangeArrowheads="1"/>
          </p:cNvPicPr>
          <p:nvPr/>
        </p:nvPicPr>
        <p:blipFill>
          <a:blip r:embed="rId3" cstate="print"/>
          <a:srcRect/>
          <a:stretch>
            <a:fillRect/>
          </a:stretch>
        </p:blipFill>
        <p:spPr bwMode="auto">
          <a:xfrm>
            <a:off x="-5613" y="0"/>
            <a:ext cx="914961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0"/>
            <a:ext cx="9144000"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Baskerville Old Face" pitchFamily="18" charset="0"/>
                <a:cs typeface="BibliaLS" pitchFamily="2" charset="-79"/>
              </a:rPr>
              <a:t>Turn to</a:t>
            </a:r>
            <a:endParaRPr lang="en-US" sz="6600" b="1" spc="50" dirty="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Baskerville Old Face" pitchFamily="18" charset="0"/>
              <a:cs typeface="BibliaLS" pitchFamily="2" charset="-79"/>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9069"/>
            <a:ext cx="6248400" cy="6001643"/>
          </a:xfrm>
          <a:prstGeom prst="rect">
            <a:avLst/>
          </a:prstGeom>
        </p:spPr>
        <p:txBody>
          <a:bodyPr wrap="square">
            <a:spAutoFit/>
          </a:bodyPr>
          <a:lstStyle/>
          <a:p>
            <a:pPr marL="120650" indent="-120650">
              <a:buFont typeface="Arial" pitchFamily="34" charset="0"/>
              <a:buChar char="•"/>
            </a:pPr>
            <a:r>
              <a:rPr lang="en-US" sz="3200" b="1" i="1" dirty="0" smtClean="0">
                <a:solidFill>
                  <a:srgbClr val="C00000"/>
                </a:solidFill>
                <a:latin typeface="Arial Narrow" pitchFamily="34" charset="0"/>
              </a:rPr>
              <a:t>Quote by John MacArthur</a:t>
            </a:r>
          </a:p>
          <a:p>
            <a:pPr marL="577850" lvl="1" indent="-120650">
              <a:buFont typeface="Arial" pitchFamily="34" charset="0"/>
              <a:buChar char="•"/>
            </a:pPr>
            <a:r>
              <a:rPr lang="en-US" sz="3200" dirty="0" smtClean="0">
                <a:latin typeface="Arial Narrow" pitchFamily="34" charset="0"/>
              </a:rPr>
              <a:t>“The word ‘preeminence’ has the idea of ‘desiring to be first.” It conveys the idea of someone who is selfish, self-centered and self-seeking. The language suggests a self-promoting demagogue, who served no one, but wanted all to serve him. </a:t>
            </a:r>
            <a:r>
              <a:rPr lang="en-US" sz="3200" dirty="0" err="1" smtClean="0">
                <a:latin typeface="Arial Narrow" pitchFamily="34" charset="0"/>
              </a:rPr>
              <a:t>Diotrepehes</a:t>
            </a:r>
            <a:r>
              <a:rPr lang="en-US" sz="3200" dirty="0" smtClean="0">
                <a:latin typeface="Arial Narrow" pitchFamily="34" charset="0"/>
              </a:rPr>
              <a:t> actions directly contradict Jesus’ and the New Testament’s teaching on servant-leadership in the church.”</a:t>
            </a:r>
            <a:endParaRPr lang="en-US" sz="3200"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8" name="Rectangle 7"/>
          <p:cNvSpPr/>
          <p:nvPr/>
        </p:nvSpPr>
        <p:spPr>
          <a:xfrm>
            <a:off x="0" y="0"/>
            <a:ext cx="9144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pic>
        <p:nvPicPr>
          <p:cNvPr id="27652" name="Picture 4" descr="http://thecripplegate.com/wp-content/uploads/2012/04/John-MacArthur.png"/>
          <p:cNvPicPr>
            <a:picLocks noChangeAspect="1" noChangeArrowheads="1"/>
          </p:cNvPicPr>
          <p:nvPr/>
        </p:nvPicPr>
        <p:blipFill>
          <a:blip r:embed="rId2" cstate="print"/>
          <a:srcRect/>
          <a:stretch>
            <a:fillRect/>
          </a:stretch>
        </p:blipFill>
        <p:spPr bwMode="auto">
          <a:xfrm>
            <a:off x="5943600" y="1600200"/>
            <a:ext cx="3200400" cy="422285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8991600" cy="6309420"/>
          </a:xfrm>
          <a:prstGeom prst="rect">
            <a:avLst/>
          </a:prstGeom>
        </p:spPr>
        <p:txBody>
          <a:bodyPr wrap="square">
            <a:spAutoFit/>
          </a:bodyPr>
          <a:lstStyle/>
          <a:p>
            <a:pPr marL="120650" indent="-120650">
              <a:buFont typeface="Arial" pitchFamily="34" charset="0"/>
              <a:buChar char="•"/>
            </a:pPr>
            <a:r>
              <a:rPr lang="en-US" sz="2800" b="1" i="1" dirty="0" smtClean="0">
                <a:solidFill>
                  <a:srgbClr val="C00000"/>
                </a:solidFill>
                <a:latin typeface="Arial Narrow" pitchFamily="34" charset="0"/>
              </a:rPr>
              <a:t>“I wrote to the church,</a:t>
            </a:r>
            <a:r>
              <a:rPr lang="en-US" sz="2800" b="1" i="1" u="sng" dirty="0" smtClean="0">
                <a:solidFill>
                  <a:srgbClr val="C00000"/>
                </a:solidFill>
                <a:latin typeface="Arial Narrow" pitchFamily="34" charset="0"/>
              </a:rPr>
              <a:t> but</a:t>
            </a:r>
            <a:r>
              <a:rPr lang="en-US" sz="2800" b="1" i="1" dirty="0" smtClean="0">
                <a:solidFill>
                  <a:srgbClr val="C00000"/>
                </a:solidFill>
                <a:latin typeface="Arial Narrow" pitchFamily="34" charset="0"/>
              </a:rPr>
              <a:t>…”</a:t>
            </a:r>
          </a:p>
          <a:p>
            <a:pPr marL="577850" lvl="1" indent="-120650">
              <a:buFont typeface="Arial" pitchFamily="34" charset="0"/>
              <a:buChar char="•"/>
            </a:pPr>
            <a:r>
              <a:rPr lang="en-US" sz="2800" dirty="0" smtClean="0">
                <a:latin typeface="Arial Narrow" pitchFamily="34" charset="0"/>
              </a:rPr>
              <a:t> John wrote to the congregation to tell them he was coming </a:t>
            </a:r>
          </a:p>
          <a:p>
            <a:pPr marL="120650" indent="-120650">
              <a:buFont typeface="Arial" pitchFamily="34" charset="0"/>
              <a:buChar char="•"/>
            </a:pPr>
            <a:r>
              <a:rPr lang="en-US" sz="2800" b="1" i="1" dirty="0" smtClean="0">
                <a:solidFill>
                  <a:srgbClr val="C00000"/>
                </a:solidFill>
                <a:latin typeface="Arial Narrow" pitchFamily="34" charset="0"/>
              </a:rPr>
              <a:t> “Diotrephes, who loves to be first…” </a:t>
            </a:r>
            <a:r>
              <a:rPr lang="en-US" sz="2400" b="1" i="1" dirty="0" smtClean="0">
                <a:solidFill>
                  <a:srgbClr val="C00000"/>
                </a:solidFill>
                <a:latin typeface="Arial Narrow" pitchFamily="34" charset="0"/>
              </a:rPr>
              <a:t>(“have preeminence” NKJV)</a:t>
            </a:r>
          </a:p>
          <a:p>
            <a:pPr marL="577850" lvl="1" indent="-120650">
              <a:buFont typeface="Arial" pitchFamily="34" charset="0"/>
              <a:buChar char="•"/>
            </a:pPr>
            <a:r>
              <a:rPr lang="en-US" sz="2800" dirty="0" smtClean="0">
                <a:latin typeface="Arial Narrow" pitchFamily="34" charset="0"/>
              </a:rPr>
              <a:t> Some people are self’-appointed representatives of the church </a:t>
            </a:r>
            <a:endParaRPr lang="en-US" sz="800" dirty="0" smtClean="0">
              <a:latin typeface="Arial Narrow" pitchFamily="34" charset="0"/>
            </a:endParaRPr>
          </a:p>
          <a:p>
            <a:pPr marL="577850" lvl="1" indent="-120650">
              <a:buFont typeface="Arial" pitchFamily="34" charset="0"/>
              <a:buChar char="•"/>
            </a:pPr>
            <a:r>
              <a:rPr lang="en-US" sz="2800" dirty="0" smtClean="0">
                <a:latin typeface="Arial Narrow" pitchFamily="34" charset="0"/>
              </a:rPr>
              <a:t> Some church leaders demand absolute control and 	preeminence; They abuse the authority of the office.  </a:t>
            </a:r>
          </a:p>
          <a:p>
            <a:pPr marL="577850" lvl="1" indent="-120650">
              <a:buFont typeface="Arial" pitchFamily="34" charset="0"/>
              <a:buChar char="•"/>
            </a:pPr>
            <a:r>
              <a:rPr lang="en-US" sz="2800" dirty="0" smtClean="0">
                <a:latin typeface="Arial Narrow" pitchFamily="34" charset="0"/>
              </a:rPr>
              <a:t> Diotrephes was a megalomaniac authoritarian who rejected 	any and all who preached without his permission &amp; blessing</a:t>
            </a:r>
          </a:p>
          <a:p>
            <a:pPr marL="401638" lvl="1" indent="-401638"/>
            <a:r>
              <a:rPr lang="en-US" sz="2800" b="1" dirty="0" smtClean="0">
                <a:solidFill>
                  <a:srgbClr val="7030A0"/>
                </a:solidFill>
                <a:latin typeface="Arial Narrow" pitchFamily="34" charset="0"/>
              </a:rPr>
              <a:t>Q: How does a megalomaniac authoritarian hurt the church even if he is not in a leadership position?</a:t>
            </a:r>
            <a:endParaRPr lang="en-US" sz="800" b="1" dirty="0" smtClean="0">
              <a:solidFill>
                <a:srgbClr val="7030A0"/>
              </a:solidFill>
              <a:latin typeface="Arial Narrow" pitchFamily="34" charset="0"/>
            </a:endParaRPr>
          </a:p>
          <a:p>
            <a:pPr marL="577850" lvl="1" indent="-120650">
              <a:buFont typeface="Arial" pitchFamily="34" charset="0"/>
              <a:buChar char="•"/>
            </a:pPr>
            <a:r>
              <a:rPr lang="en-US" sz="2800" dirty="0" smtClean="0">
                <a:latin typeface="Arial Narrow" pitchFamily="34" charset="0"/>
              </a:rPr>
              <a:t>An elders must have a servant’s heart, not a power hunger.</a:t>
            </a:r>
          </a:p>
          <a:p>
            <a:pPr marL="577850" lvl="1" indent="-577850"/>
            <a:r>
              <a:rPr lang="en-US" sz="2800" b="1" dirty="0" smtClean="0">
                <a:solidFill>
                  <a:srgbClr val="7030A0"/>
                </a:solidFill>
                <a:latin typeface="Arial Narrow" pitchFamily="34" charset="0"/>
              </a:rPr>
              <a:t>Q: What does a “servant Leader” look like?</a:t>
            </a:r>
          </a:p>
          <a:p>
            <a:pPr marL="577850" lvl="1" indent="-120650">
              <a:buFont typeface="Arial" pitchFamily="34" charset="0"/>
              <a:buChar char="•"/>
            </a:pPr>
            <a:r>
              <a:rPr lang="en-US" sz="2400" b="1" i="1" dirty="0" smtClean="0">
                <a:latin typeface="Arial Narrow" pitchFamily="34" charset="0"/>
              </a:rPr>
              <a:t> “A true leader rejoices when others can do their delegated jobs better than the leaders himself could. He is happy, not threatened, when the Gospel is preached by others.” </a:t>
            </a:r>
            <a:r>
              <a:rPr lang="en-US" i="1" dirty="0" smtClean="0">
                <a:latin typeface="Arial Narrow" pitchFamily="34" charset="0"/>
              </a:rPr>
              <a:t>–</a:t>
            </a:r>
            <a:r>
              <a:rPr lang="en-US" dirty="0" smtClean="0">
                <a:solidFill>
                  <a:schemeClr val="accent4">
                    <a:lumMod val="50000"/>
                  </a:schemeClr>
                </a:solidFill>
                <a:latin typeface="Arial Narrow" pitchFamily="34" charset="0"/>
              </a:rPr>
              <a:t>Jay </a:t>
            </a:r>
            <a:r>
              <a:rPr lang="en-US" dirty="0" err="1" smtClean="0">
                <a:solidFill>
                  <a:schemeClr val="accent4">
                    <a:lumMod val="50000"/>
                  </a:schemeClr>
                </a:solidFill>
                <a:latin typeface="Arial Narrow" pitchFamily="34" charset="0"/>
              </a:rPr>
              <a:t>Barleon</a:t>
            </a:r>
            <a:endParaRPr lang="en-US" dirty="0" smtClean="0">
              <a:solidFill>
                <a:schemeClr val="accent4">
                  <a:lumMod val="50000"/>
                </a:schemeClr>
              </a:solidFill>
              <a:latin typeface="Arial Narrow" pitchFamily="34" charset="0"/>
            </a:endParaRPr>
          </a:p>
        </p:txBody>
      </p:sp>
      <p:sp>
        <p:nvSpPr>
          <p:cNvPr id="8" name="Rectangle 7"/>
          <p:cNvSpPr/>
          <p:nvPr/>
        </p:nvSpPr>
        <p:spPr>
          <a:xfrm>
            <a:off x="0" y="0"/>
            <a:ext cx="9144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p:cTn id="1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2">
                                            <p:txEl>
                                              <p:pRg st="4" end="4"/>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p:cTn id="1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9" dur="500"/>
                                        <p:tgtEl>
                                          <p:spTgt spid="2">
                                            <p:txEl>
                                              <p:pRg st="5" end="5"/>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 calcmode="lin" valueType="num">
                                      <p:cBhvr>
                                        <p:cTn id="2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p:cTn id="29"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1" dur="500"/>
                                        <p:tgtEl>
                                          <p:spTgt spid="2">
                                            <p:txEl>
                                              <p:pRg st="7" end="7"/>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 calcmode="lin" valueType="num">
                                      <p:cBhvr>
                                        <p:cTn id="34"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6" dur="500"/>
                                        <p:tgtEl>
                                          <p:spTgt spid="2">
                                            <p:txEl>
                                              <p:pRg st="8" end="8"/>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p:cTn id="39"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4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8991600" cy="6096000"/>
          </a:xfrm>
          <a:prstGeom prst="rect">
            <a:avLst/>
          </a:prstGeom>
        </p:spPr>
        <p:txBody>
          <a:bodyPr wrap="square">
            <a:spAutoFit/>
          </a:bodyPr>
          <a:lstStyle/>
          <a:p>
            <a:pPr marL="120650" indent="-120650" algn="just">
              <a:buFont typeface="Arial" pitchFamily="34" charset="0"/>
              <a:buChar char="•"/>
            </a:pPr>
            <a:r>
              <a:rPr lang="en-US" sz="2800" b="1" dirty="0" smtClean="0">
                <a:latin typeface="Arial Narrow" pitchFamily="34" charset="0"/>
              </a:rPr>
              <a:t> “</a:t>
            </a:r>
            <a:r>
              <a:rPr lang="en-US" sz="2800" b="1" i="1" dirty="0" smtClean="0">
                <a:solidFill>
                  <a:srgbClr val="C00000"/>
                </a:solidFill>
                <a:latin typeface="Arial Narrow" pitchFamily="34" charset="0"/>
              </a:rPr>
              <a:t>will not welcome </a:t>
            </a:r>
            <a:r>
              <a:rPr lang="en-US" sz="2800" b="1" i="1" u="sng" dirty="0" smtClean="0">
                <a:solidFill>
                  <a:srgbClr val="C00000"/>
                </a:solidFill>
                <a:latin typeface="Arial Narrow" pitchFamily="34" charset="0"/>
              </a:rPr>
              <a:t>us</a:t>
            </a:r>
            <a:r>
              <a:rPr lang="en-US" sz="2800" b="1" i="1" dirty="0" smtClean="0">
                <a:solidFill>
                  <a:srgbClr val="C00000"/>
                </a:solidFill>
                <a:latin typeface="Arial Narrow" pitchFamily="34" charset="0"/>
              </a:rPr>
              <a:t>.”</a:t>
            </a:r>
          </a:p>
          <a:p>
            <a:pPr marL="401638" lvl="1" indent="-169863">
              <a:buFont typeface="Courier New" pitchFamily="49" charset="0"/>
              <a:buChar char="o"/>
            </a:pPr>
            <a:r>
              <a:rPr lang="en-US" sz="2800" i="1" dirty="0" smtClean="0">
                <a:latin typeface="Arial Narrow" pitchFamily="34" charset="0"/>
              </a:rPr>
              <a:t> ‘Will not” </a:t>
            </a:r>
            <a:r>
              <a:rPr lang="en-US" sz="2800" dirty="0" smtClean="0">
                <a:latin typeface="Arial Narrow" pitchFamily="34" charset="0"/>
              </a:rPr>
              <a:t>(he did not say “</a:t>
            </a:r>
            <a:r>
              <a:rPr lang="en-US" sz="2800" i="1" dirty="0" smtClean="0">
                <a:latin typeface="Arial Narrow" pitchFamily="34" charset="0"/>
              </a:rPr>
              <a:t>could not”): </a:t>
            </a:r>
            <a:r>
              <a:rPr lang="en-US" sz="2800" dirty="0" smtClean="0">
                <a:latin typeface="Arial Narrow" pitchFamily="34" charset="0"/>
              </a:rPr>
              <a:t>It was </a:t>
            </a:r>
            <a:r>
              <a:rPr lang="en-US" sz="2800" u="sng" dirty="0" smtClean="0">
                <a:latin typeface="Arial Narrow" pitchFamily="34" charset="0"/>
              </a:rPr>
              <a:t>not </a:t>
            </a:r>
            <a:r>
              <a:rPr lang="en-US" sz="2800" dirty="0" smtClean="0">
                <a:latin typeface="Arial Narrow" pitchFamily="34" charset="0"/>
              </a:rPr>
              <a:t>a lack of 	available funds or room, but a lack of love. </a:t>
            </a:r>
          </a:p>
          <a:p>
            <a:pPr marL="401638" lvl="1" indent="-169863">
              <a:buFont typeface="Courier New" pitchFamily="49" charset="0"/>
              <a:buChar char="o"/>
            </a:pPr>
            <a:r>
              <a:rPr lang="en-US" sz="2800" dirty="0" smtClean="0">
                <a:latin typeface="Arial Narrow" pitchFamily="34" charset="0"/>
              </a:rPr>
              <a:t>John includes </a:t>
            </a:r>
            <a:r>
              <a:rPr lang="en-US" sz="2800" u="sng" dirty="0" smtClean="0">
                <a:latin typeface="Arial Narrow" pitchFamily="34" charset="0"/>
              </a:rPr>
              <a:t>himself</a:t>
            </a:r>
            <a:r>
              <a:rPr lang="en-US" sz="2800" dirty="0" smtClean="0">
                <a:latin typeface="Arial Narrow" pitchFamily="34" charset="0"/>
              </a:rPr>
              <a:t> among those Diotrephes rejects! </a:t>
            </a:r>
          </a:p>
          <a:p>
            <a:pPr marL="401638" lvl="1" indent="-169863">
              <a:buFont typeface="Courier New" pitchFamily="49" charset="0"/>
              <a:buChar char="o"/>
            </a:pPr>
            <a:r>
              <a:rPr lang="en-US" sz="2800" dirty="0" smtClean="0">
                <a:latin typeface="Arial Narrow" pitchFamily="34" charset="0"/>
              </a:rPr>
              <a:t>John had written to the church letting them know he would visit.</a:t>
            </a:r>
          </a:p>
          <a:p>
            <a:pPr marL="401638" lvl="1" indent="-169863">
              <a:buFont typeface="Courier New" pitchFamily="49" charset="0"/>
              <a:buChar char="o"/>
            </a:pPr>
            <a:r>
              <a:rPr lang="en-US" sz="2800" dirty="0" smtClean="0">
                <a:latin typeface="Arial Narrow" pitchFamily="34" charset="0"/>
              </a:rPr>
              <a:t>Diotrephes rejected even the apostle.</a:t>
            </a:r>
          </a:p>
          <a:p>
            <a:pPr marL="401638" lvl="1" indent="-169863">
              <a:buFont typeface="Courier New" pitchFamily="49" charset="0"/>
              <a:buChar char="o"/>
            </a:pPr>
            <a:r>
              <a:rPr lang="en-US" sz="2800" dirty="0" smtClean="0">
                <a:latin typeface="Arial Narrow" pitchFamily="34" charset="0"/>
              </a:rPr>
              <a:t> Diotrephes refused to give money, time, food, shelter, or any 	other necessity to those who were spreading the Gospel</a:t>
            </a:r>
          </a:p>
          <a:p>
            <a:pPr marL="577850" lvl="1" indent="-120650" algn="just"/>
            <a:endParaRPr lang="en-US" sz="800" dirty="0" smtClean="0">
              <a:latin typeface="Arial Narrow" pitchFamily="34" charset="0"/>
            </a:endParaRPr>
          </a:p>
          <a:p>
            <a:pPr lvl="0" eaLnBrk="0" fontAlgn="base" hangingPunct="0">
              <a:spcBef>
                <a:spcPct val="0"/>
              </a:spcBef>
              <a:spcAft>
                <a:spcPct val="0"/>
              </a:spcAft>
            </a:pPr>
            <a:r>
              <a:rPr lang="en-US" sz="2800" b="1" dirty="0" smtClean="0">
                <a:ln>
                  <a:solidFill>
                    <a:sysClr val="windowText" lastClr="000000"/>
                  </a:solidFill>
                </a:ln>
                <a:solidFill>
                  <a:srgbClr val="7030A0"/>
                </a:solidFill>
                <a:latin typeface="Calibri" pitchFamily="34" charset="0"/>
                <a:ea typeface="SimSun" pitchFamily="2" charset="-122"/>
                <a:cs typeface="Times New Roman" pitchFamily="18" charset="0"/>
              </a:rPr>
              <a:t>Q: Which elder qualification did </a:t>
            </a:r>
            <a:r>
              <a:rPr lang="en-US" sz="2800" b="1" dirty="0" err="1" smtClean="0">
                <a:ln>
                  <a:solidFill>
                    <a:sysClr val="windowText" lastClr="000000"/>
                  </a:solidFill>
                </a:ln>
                <a:solidFill>
                  <a:srgbClr val="7030A0"/>
                </a:solidFill>
                <a:latin typeface="Calibri" pitchFamily="34" charset="0"/>
                <a:ea typeface="SimSun" pitchFamily="2" charset="-122"/>
                <a:cs typeface="Times New Roman" pitchFamily="18" charset="0"/>
              </a:rPr>
              <a:t>Diotrephes</a:t>
            </a:r>
            <a:r>
              <a:rPr lang="en-US" sz="2800" b="1" dirty="0" smtClean="0">
                <a:ln>
                  <a:solidFill>
                    <a:sysClr val="windowText" lastClr="000000"/>
                  </a:solidFill>
                </a:ln>
                <a:solidFill>
                  <a:srgbClr val="7030A0"/>
                </a:solidFill>
                <a:latin typeface="Calibri" pitchFamily="34" charset="0"/>
                <a:ea typeface="SimSun" pitchFamily="2" charset="-122"/>
                <a:cs typeface="Times New Roman" pitchFamily="18" charset="0"/>
              </a:rPr>
              <a:t> lack? </a:t>
            </a:r>
            <a:endParaRPr lang="en-US" sz="800" dirty="0" smtClean="0">
              <a:ln>
                <a:solidFill>
                  <a:sysClr val="windowText" lastClr="000000"/>
                </a:solidFill>
              </a:ln>
              <a:solidFill>
                <a:srgbClr val="7030A0"/>
              </a:solidFill>
              <a:latin typeface="Arial" pitchFamily="34" charset="0"/>
              <a:cs typeface="Arial" pitchFamily="34" charset="0"/>
            </a:endParaRPr>
          </a:p>
          <a:p>
            <a:pPr marL="228600" indent="-228600">
              <a:buFont typeface="Arial" charset="0"/>
              <a:buChar char="•"/>
            </a:pPr>
            <a:r>
              <a:rPr lang="en-US" sz="2800" b="1" dirty="0" smtClean="0"/>
              <a:t> 1 Timothy 3:2, </a:t>
            </a:r>
            <a:r>
              <a:rPr lang="en-US" sz="2800" i="1" dirty="0" smtClean="0"/>
              <a:t>“Therefore an overseer </a:t>
            </a:r>
            <a:r>
              <a:rPr lang="en-US" sz="2800" b="1" i="1" u="sng" dirty="0" smtClean="0"/>
              <a:t>must be </a:t>
            </a:r>
            <a:r>
              <a:rPr lang="en-US" sz="2800" i="1" dirty="0" smtClean="0"/>
              <a:t>above reproach, the husband of one wife, sober-minded, self-controlled, respectable, </a:t>
            </a:r>
            <a:r>
              <a:rPr lang="en-US" sz="2800" b="1" i="1" u="sng" dirty="0" smtClean="0"/>
              <a:t>hospitable</a:t>
            </a:r>
            <a:r>
              <a:rPr lang="en-US" sz="2800" i="1" dirty="0" smtClean="0"/>
              <a:t>, able to teach…” </a:t>
            </a:r>
          </a:p>
          <a:p>
            <a:pPr marL="228600" indent="-228600">
              <a:buFont typeface="Arial" charset="0"/>
              <a:buChar char="•"/>
            </a:pPr>
            <a:endParaRPr lang="en-US" sz="800" i="1" dirty="0" smtClean="0"/>
          </a:p>
          <a:p>
            <a:pPr marL="228600" indent="-228600">
              <a:buFont typeface="Arial" charset="0"/>
              <a:buChar char="•"/>
            </a:pPr>
            <a:r>
              <a:rPr lang="en-US" sz="2800" b="1" dirty="0" smtClean="0">
                <a:ln>
                  <a:solidFill>
                    <a:sysClr val="windowText" lastClr="000000"/>
                  </a:solidFill>
                </a:ln>
                <a:solidFill>
                  <a:srgbClr val="7030A0"/>
                </a:solidFill>
              </a:rPr>
              <a:t>How should we approach a person like this?</a:t>
            </a:r>
            <a:endParaRPr lang="en-US" sz="2800" b="1" dirty="0" smtClean="0">
              <a:ln>
                <a:solidFill>
                  <a:sysClr val="windowText" lastClr="000000"/>
                </a:solidFill>
              </a:ln>
              <a:solidFill>
                <a:srgbClr val="7030A0"/>
              </a:solidFill>
              <a:latin typeface="Arial Narrow" pitchFamily="34" charset="0"/>
            </a:endParaRPr>
          </a:p>
        </p:txBody>
      </p:sp>
      <p:sp>
        <p:nvSpPr>
          <p:cNvPr id="8" name="Rectangle 7"/>
          <p:cNvSpPr/>
          <p:nvPr/>
        </p:nvSpPr>
        <p:spPr>
          <a:xfrm>
            <a:off x="0" y="0"/>
            <a:ext cx="9144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
                                            <p:txEl>
                                              <p:pRg st="4" end="4"/>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p:cTn id="2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p:cTn id="3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p:cTn id="41"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3" dur="500"/>
                                        <p:tgtEl>
                                          <p:spTgt spid="2">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2">
                                            <p:txEl>
                                              <p:pRg st="10" end="10"/>
                                            </p:txEl>
                                          </p:spTgt>
                                        </p:tgtEl>
                                        <p:attrNameLst>
                                          <p:attrName>style.visibility</p:attrName>
                                        </p:attrNameLst>
                                      </p:cBhvr>
                                      <p:to>
                                        <p:strVal val="visible"/>
                                      </p:to>
                                    </p:set>
                                    <p:anim calcmode="lin" valueType="num">
                                      <p:cBhvr>
                                        <p:cTn id="48"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49"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50"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8991600" cy="5693866"/>
          </a:xfrm>
          <a:prstGeom prst="rect">
            <a:avLst/>
          </a:prstGeom>
        </p:spPr>
        <p:txBody>
          <a:bodyPr wrap="square">
            <a:spAutoFit/>
          </a:bodyPr>
          <a:lstStyle/>
          <a:p>
            <a:pPr marL="120650" indent="-120650">
              <a:buFont typeface="Arial" pitchFamily="34" charset="0"/>
              <a:buChar char="•"/>
            </a:pPr>
            <a:r>
              <a:rPr lang="en-US" sz="2800" b="1" i="1" dirty="0" smtClean="0">
                <a:solidFill>
                  <a:srgbClr val="C00000"/>
                </a:solidFill>
                <a:latin typeface="Arial Narrow" pitchFamily="34" charset="0"/>
              </a:rPr>
              <a:t>“So </a:t>
            </a:r>
            <a:r>
              <a:rPr lang="en-US" sz="2800" b="1" i="1" u="sng" dirty="0" smtClean="0">
                <a:solidFill>
                  <a:srgbClr val="C00000"/>
                </a:solidFill>
                <a:latin typeface="Arial Narrow" pitchFamily="34" charset="0"/>
              </a:rPr>
              <a:t>if</a:t>
            </a:r>
            <a:r>
              <a:rPr lang="en-US" sz="2800" b="1" i="1" dirty="0" smtClean="0">
                <a:solidFill>
                  <a:srgbClr val="C00000"/>
                </a:solidFill>
                <a:latin typeface="Arial Narrow" pitchFamily="34" charset="0"/>
              </a:rPr>
              <a:t> I come, I will call attention to what he is doing”</a:t>
            </a:r>
          </a:p>
          <a:p>
            <a:pPr marL="577850" lvl="1" indent="-120650">
              <a:buFont typeface="Arial" pitchFamily="34" charset="0"/>
              <a:buChar char="•"/>
            </a:pPr>
            <a:r>
              <a:rPr lang="en-US" sz="2800" dirty="0" smtClean="0">
                <a:latin typeface="Arial Narrow" pitchFamily="34" charset="0"/>
              </a:rPr>
              <a:t> John says that may come anyway to confront Diotrephes. </a:t>
            </a:r>
          </a:p>
          <a:p>
            <a:pPr marL="577850" lvl="1" indent="-120650">
              <a:buFont typeface="Arial" pitchFamily="34" charset="0"/>
              <a:buChar char="•"/>
            </a:pPr>
            <a:r>
              <a:rPr lang="en-US" sz="2800" dirty="0" smtClean="0">
                <a:latin typeface="Arial Narrow" pitchFamily="34" charset="0"/>
              </a:rPr>
              <a:t> There IS a time to confront abusive leadership</a:t>
            </a:r>
          </a:p>
          <a:p>
            <a:pPr marL="120650" indent="-120650">
              <a:buFont typeface="Arial" pitchFamily="34" charset="0"/>
              <a:buChar char="•"/>
            </a:pPr>
            <a:r>
              <a:rPr lang="en-US" sz="2800" b="1" i="1" dirty="0" smtClean="0">
                <a:solidFill>
                  <a:srgbClr val="C00000"/>
                </a:solidFill>
                <a:latin typeface="Arial Narrow" pitchFamily="34" charset="0"/>
              </a:rPr>
              <a:t>“spreading malicious nonsense about us.”</a:t>
            </a:r>
          </a:p>
          <a:p>
            <a:pPr marL="577850" lvl="1" indent="-120650">
              <a:buFont typeface="Arial" pitchFamily="34" charset="0"/>
              <a:buChar char="•"/>
            </a:pPr>
            <a:r>
              <a:rPr lang="en-US" sz="2800" dirty="0" smtClean="0">
                <a:latin typeface="Arial Narrow" pitchFamily="34" charset="0"/>
              </a:rPr>
              <a:t> Diotrephes was spreading lies (nonsense) about John to make 	himself look more important. Another sign of a false teacher.  </a:t>
            </a:r>
          </a:p>
          <a:p>
            <a:pPr marL="577850" lvl="1" indent="-120650">
              <a:buFont typeface="Arial" pitchFamily="34" charset="0"/>
              <a:buChar char="•"/>
            </a:pPr>
            <a:r>
              <a:rPr lang="en-US" sz="2800" dirty="0" smtClean="0">
                <a:latin typeface="Arial Narrow" pitchFamily="34" charset="0"/>
              </a:rPr>
              <a:t> It was done with malicious intent </a:t>
            </a:r>
          </a:p>
          <a:p>
            <a:pPr marL="120650" indent="-120650">
              <a:buFont typeface="Arial" pitchFamily="34" charset="0"/>
              <a:buChar char="•"/>
            </a:pPr>
            <a:r>
              <a:rPr lang="en-US" sz="2800" b="1" i="1" dirty="0" smtClean="0">
                <a:solidFill>
                  <a:srgbClr val="C00000"/>
                </a:solidFill>
                <a:latin typeface="Arial Narrow" pitchFamily="34" charset="0"/>
              </a:rPr>
              <a:t> “Not satisfied with that, he even refuses to welcome other 	believers. He also stops those who want to do so and 	puts them out of the church.”</a:t>
            </a:r>
          </a:p>
          <a:p>
            <a:pPr marL="577850" lvl="1" indent="-120650">
              <a:buFont typeface="Arial" pitchFamily="34" charset="0"/>
              <a:buChar char="•"/>
            </a:pPr>
            <a:r>
              <a:rPr lang="en-US" sz="2800" dirty="0" smtClean="0">
                <a:latin typeface="Arial Narrow" pitchFamily="34" charset="0"/>
              </a:rPr>
              <a:t> Had no intention to welcome people into his church </a:t>
            </a:r>
          </a:p>
          <a:p>
            <a:pPr marL="577850" lvl="1" indent="-120650">
              <a:buFont typeface="Arial" pitchFamily="34" charset="0"/>
              <a:buChar char="•"/>
            </a:pPr>
            <a:r>
              <a:rPr lang="en-US" sz="2800" dirty="0" smtClean="0">
                <a:latin typeface="Arial Narrow" pitchFamily="34" charset="0"/>
              </a:rPr>
              <a:t> Excommunicated anyone who followed Christ’s commands to be hospitable instead of his commands to turn them away.</a:t>
            </a:r>
            <a:endParaRPr lang="en-US" b="1" dirty="0" smtClean="0">
              <a:latin typeface="Arial Narrow" pitchFamily="34" charset="0"/>
            </a:endParaRPr>
          </a:p>
        </p:txBody>
      </p:sp>
      <p:sp>
        <p:nvSpPr>
          <p:cNvPr id="8" name="Rectangle 7"/>
          <p:cNvSpPr/>
          <p:nvPr/>
        </p:nvSpPr>
        <p:spPr>
          <a:xfrm>
            <a:off x="0" y="0"/>
            <a:ext cx="9144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2">
                                            <p:txEl>
                                              <p:pRg st="4" end="4"/>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p:cTn id="31"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2">
                                            <p:txEl>
                                              <p:pRg st="7" end="7"/>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p:cTn id="36"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4"/>
            <a:ext cx="9144000" cy="5693866"/>
          </a:xfrm>
          <a:prstGeom prst="rect">
            <a:avLst/>
          </a:prstGeom>
        </p:spPr>
        <p:txBody>
          <a:bodyPr wrap="square">
            <a:spAutoFit/>
          </a:bodyPr>
          <a:lstStyle/>
          <a:p>
            <a:pPr marL="573088" indent="-171450">
              <a:buFont typeface="Arial" pitchFamily="34" charset="0"/>
              <a:buChar char="•"/>
            </a:pPr>
            <a:r>
              <a:rPr lang="en-US" sz="2800" b="1" i="1" dirty="0" smtClean="0">
                <a:solidFill>
                  <a:srgbClr val="C00000"/>
                </a:solidFill>
                <a:latin typeface="Arial Narrow" pitchFamily="34" charset="0"/>
              </a:rPr>
              <a:t>“Dear friend, do not imitate what is evil but what is               good. Anyone who does what is good is from God.             Anyone who does what is evil has not seen God.” </a:t>
            </a:r>
          </a:p>
          <a:p>
            <a:pPr marL="573088" indent="-171450">
              <a:buFont typeface="Arial" pitchFamily="34" charset="0"/>
              <a:buChar char="•"/>
            </a:pPr>
            <a:endParaRPr lang="en-US" sz="2800" b="1" i="1" dirty="0" smtClean="0">
              <a:solidFill>
                <a:srgbClr val="C00000"/>
              </a:solidFill>
              <a:latin typeface="Arial Narrow" pitchFamily="34" charset="0"/>
            </a:endParaRPr>
          </a:p>
          <a:p>
            <a:pPr marL="120650" indent="-120650" algn="just">
              <a:buFont typeface="Arial" pitchFamily="34" charset="0"/>
              <a:buChar char="•"/>
            </a:pPr>
            <a:r>
              <a:rPr lang="en-US" sz="2800" b="1" u="sng" dirty="0" smtClean="0">
                <a:latin typeface="Arial Narrow" pitchFamily="34" charset="0"/>
              </a:rPr>
              <a:t> CONTEXT IS KEY! </a:t>
            </a:r>
          </a:p>
          <a:p>
            <a:pPr marL="577850" lvl="1" indent="-120650">
              <a:buFont typeface="Arial" pitchFamily="34" charset="0"/>
              <a:buChar char="•"/>
            </a:pPr>
            <a:r>
              <a:rPr lang="en-US" sz="2800" b="1" dirty="0" smtClean="0">
                <a:latin typeface="Arial Narrow" pitchFamily="34" charset="0"/>
              </a:rPr>
              <a:t>Imitate Gaius </a:t>
            </a:r>
            <a:r>
              <a:rPr lang="en-US" sz="2800" i="1" dirty="0" smtClean="0">
                <a:latin typeface="Arial Narrow" pitchFamily="34" charset="0"/>
              </a:rPr>
              <a:t>(humble, supportive, hospitable, faithful)</a:t>
            </a:r>
          </a:p>
          <a:p>
            <a:pPr marL="577850" lvl="1" indent="-120650">
              <a:buFont typeface="Arial" pitchFamily="34" charset="0"/>
              <a:buChar char="•"/>
            </a:pPr>
            <a:r>
              <a:rPr lang="en-US" sz="2800" b="1" dirty="0" smtClean="0">
                <a:latin typeface="Arial Narrow" pitchFamily="34" charset="0"/>
              </a:rPr>
              <a:t>Do NOT Imitate Diotrephes </a:t>
            </a:r>
            <a:r>
              <a:rPr lang="en-US" sz="2800" i="1" dirty="0" smtClean="0">
                <a:latin typeface="Arial Narrow" pitchFamily="34" charset="0"/>
              </a:rPr>
              <a:t>(Arrogant, controlling, inhospitable)</a:t>
            </a:r>
          </a:p>
          <a:p>
            <a:pPr marL="577850" lvl="1" indent="-120650">
              <a:buFont typeface="Arial" pitchFamily="34" charset="0"/>
              <a:buChar char="•"/>
            </a:pPr>
            <a:r>
              <a:rPr lang="en-US" sz="2800" dirty="0" smtClean="0">
                <a:latin typeface="Arial Narrow" pitchFamily="34" charset="0"/>
              </a:rPr>
              <a:t>Diotrephes is called </a:t>
            </a:r>
            <a:r>
              <a:rPr lang="en-US" sz="2800" u="sng" dirty="0" smtClean="0">
                <a:latin typeface="Arial Narrow" pitchFamily="34" charset="0"/>
              </a:rPr>
              <a:t>EVIL</a:t>
            </a:r>
            <a:r>
              <a:rPr lang="en-US" sz="2800" dirty="0" smtClean="0">
                <a:latin typeface="Arial Narrow" pitchFamily="34" charset="0"/>
              </a:rPr>
              <a:t> and his actions should not be imitated.</a:t>
            </a:r>
          </a:p>
          <a:p>
            <a:pPr marL="577850" lvl="1" indent="-120650">
              <a:buFont typeface="Arial" pitchFamily="34" charset="0"/>
              <a:buChar char="•"/>
            </a:pPr>
            <a:r>
              <a:rPr lang="en-US" sz="2800" dirty="0" smtClean="0">
                <a:latin typeface="Arial Narrow" pitchFamily="34" charset="0"/>
              </a:rPr>
              <a:t> He has </a:t>
            </a:r>
            <a:r>
              <a:rPr lang="en-US" sz="2800" u="sng" dirty="0" smtClean="0">
                <a:latin typeface="Arial Narrow" pitchFamily="34" charset="0"/>
              </a:rPr>
              <a:t>NOT SEEN GOD </a:t>
            </a:r>
            <a:r>
              <a:rPr lang="en-US" sz="2800" dirty="0" smtClean="0">
                <a:latin typeface="Arial Narrow" pitchFamily="34" charset="0"/>
              </a:rPr>
              <a:t>(as evidenced by his deeds)</a:t>
            </a:r>
          </a:p>
          <a:p>
            <a:pPr marL="577850" lvl="1" indent="-120650">
              <a:buFont typeface="Arial" pitchFamily="34" charset="0"/>
              <a:buChar char="•"/>
            </a:pPr>
            <a:r>
              <a:rPr lang="en-US" sz="2800" b="1" dirty="0" smtClean="0">
                <a:latin typeface="Arial Narrow" pitchFamily="34" charset="0"/>
              </a:rPr>
              <a:t>Even a church leader can be UNSAVED</a:t>
            </a:r>
          </a:p>
          <a:p>
            <a:pPr marL="577850" lvl="1" indent="-577850">
              <a:lnSpc>
                <a:spcPct val="150000"/>
              </a:lnSpc>
            </a:pPr>
            <a:r>
              <a:rPr lang="en-US" sz="2800" b="1" dirty="0" smtClean="0">
                <a:ln>
                  <a:solidFill>
                    <a:sysClr val="windowText" lastClr="000000"/>
                  </a:solidFill>
                </a:ln>
                <a:solidFill>
                  <a:srgbClr val="7030A0"/>
                </a:solidFill>
                <a:latin typeface="Arial Narrow" pitchFamily="34" charset="0"/>
                <a:ea typeface="SimSun" pitchFamily="2" charset="-122"/>
                <a:cs typeface="Times New Roman" pitchFamily="18" charset="0"/>
              </a:rPr>
              <a:t>Q: </a:t>
            </a:r>
            <a:r>
              <a:rPr lang="en-US" sz="2800" b="1" dirty="0" smtClean="0">
                <a:ln>
                  <a:solidFill>
                    <a:sysClr val="windowText" lastClr="000000"/>
                  </a:solidFill>
                </a:ln>
                <a:solidFill>
                  <a:srgbClr val="7030A0"/>
                </a:solidFill>
                <a:latin typeface="Calibri" pitchFamily="34" charset="0"/>
                <a:ea typeface="SimSun" pitchFamily="2" charset="-122"/>
                <a:cs typeface="Times New Roman" pitchFamily="18" charset="0"/>
              </a:rPr>
              <a:t>Is it possible that </a:t>
            </a:r>
            <a:r>
              <a:rPr lang="en-US" sz="2800" b="1" dirty="0" err="1" smtClean="0">
                <a:ln>
                  <a:solidFill>
                    <a:sysClr val="windowText" lastClr="000000"/>
                  </a:solidFill>
                </a:ln>
                <a:solidFill>
                  <a:srgbClr val="7030A0"/>
                </a:solidFill>
                <a:latin typeface="Calibri" pitchFamily="34" charset="0"/>
                <a:ea typeface="SimSun" pitchFamily="2" charset="-122"/>
                <a:cs typeface="Times New Roman" pitchFamily="18" charset="0"/>
              </a:rPr>
              <a:t>Diotrephes</a:t>
            </a:r>
            <a:r>
              <a:rPr lang="en-US" sz="2800" b="1" dirty="0" smtClean="0">
                <a:ln>
                  <a:solidFill>
                    <a:sysClr val="windowText" lastClr="000000"/>
                  </a:solidFill>
                </a:ln>
                <a:solidFill>
                  <a:srgbClr val="7030A0"/>
                </a:solidFill>
                <a:latin typeface="Calibri" pitchFamily="34" charset="0"/>
                <a:ea typeface="SimSun" pitchFamily="2" charset="-122"/>
                <a:cs typeface="Times New Roman" pitchFamily="18" charset="0"/>
              </a:rPr>
              <a:t> was not even a Christian?</a:t>
            </a:r>
            <a:endParaRPr lang="en-US" sz="2800" b="1" dirty="0" smtClean="0">
              <a:ln>
                <a:solidFill>
                  <a:sysClr val="windowText" lastClr="000000"/>
                </a:solidFill>
              </a:ln>
              <a:solidFill>
                <a:srgbClr val="7030A0"/>
              </a:solidFill>
              <a:latin typeface="Arial Narrow" pitchFamily="34" charset="0"/>
            </a:endParaRPr>
          </a:p>
          <a:p>
            <a:pPr marL="577850" lvl="1" indent="-120650">
              <a:lnSpc>
                <a:spcPct val="150000"/>
              </a:lnSpc>
              <a:buFont typeface="Arial" pitchFamily="34" charset="0"/>
              <a:buChar char="•"/>
            </a:pPr>
            <a:r>
              <a:rPr lang="en-US" sz="2800" b="1" dirty="0" smtClean="0">
                <a:latin typeface="Arial Narrow" pitchFamily="34" charset="0"/>
              </a:rPr>
              <a:t>LOOK FOR FRUIT, NOT TITLE!</a:t>
            </a:r>
          </a:p>
        </p:txBody>
      </p:sp>
      <p:sp>
        <p:nvSpPr>
          <p:cNvPr id="8" name="Rectangle 7"/>
          <p:cNvSpPr/>
          <p:nvPr/>
        </p:nvSpPr>
        <p:spPr>
          <a:xfrm>
            <a:off x="0" y="0"/>
            <a:ext cx="9144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9069"/>
            <a:ext cx="8915400" cy="6124754"/>
          </a:xfrm>
          <a:prstGeom prst="rect">
            <a:avLst/>
          </a:prstGeom>
        </p:spPr>
        <p:txBody>
          <a:bodyPr wrap="square">
            <a:spAutoFit/>
          </a:bodyPr>
          <a:lstStyle/>
          <a:p>
            <a:pPr marL="122238" lvl="1" indent="-122238" algn="just">
              <a:buFont typeface="Arial" pitchFamily="34" charset="0"/>
              <a:buChar char="•"/>
            </a:pPr>
            <a:r>
              <a:rPr lang="en-US" sz="2800" b="1" dirty="0" smtClean="0">
                <a:ln>
                  <a:solidFill>
                    <a:sysClr val="windowText" lastClr="000000"/>
                  </a:solidFill>
                </a:ln>
                <a:solidFill>
                  <a:srgbClr val="7030A0"/>
                </a:solidFill>
                <a:latin typeface="Arial Narrow" pitchFamily="34" charset="0"/>
              </a:rPr>
              <a:t>John wrote previously (1 John 3:6-10) re: UNCHANGED LIVES</a:t>
            </a:r>
          </a:p>
          <a:p>
            <a:pPr marL="122238" lvl="1" indent="-122238" algn="just">
              <a:buFont typeface="Arial" pitchFamily="34" charset="0"/>
              <a:buChar char="•"/>
            </a:pPr>
            <a:r>
              <a:rPr lang="en-US" sz="2800" b="1" i="1" dirty="0" smtClean="0">
                <a:latin typeface="Arial Narrow" pitchFamily="34" charset="0"/>
              </a:rPr>
              <a:t>“</a:t>
            </a:r>
            <a:r>
              <a:rPr lang="en-US" sz="2800" i="1" dirty="0" smtClean="0"/>
              <a:t>No one who lives in him keeps on sinning. </a:t>
            </a:r>
            <a:r>
              <a:rPr lang="en-US" sz="2800" b="1" i="1" u="sng" dirty="0" smtClean="0"/>
              <a:t>No one who continues to sin has either seen him or known him</a:t>
            </a:r>
            <a:r>
              <a:rPr lang="en-US" sz="2800" i="1" dirty="0" smtClean="0"/>
              <a:t>. Dear children, do not let anyone lead you astray. The one who does what is right is righteous, just as he is righteous. </a:t>
            </a:r>
            <a:r>
              <a:rPr lang="en-US" sz="2800" b="1" i="1" u="sng" dirty="0" smtClean="0"/>
              <a:t>The one who does what is sinful is of the devil,</a:t>
            </a:r>
            <a:r>
              <a:rPr lang="en-US" sz="2800" i="1" dirty="0" smtClean="0"/>
              <a:t> because the devil has been sinning from the beginning. The reason the Son of God appeared was to destroy the devil’s work. </a:t>
            </a:r>
            <a:r>
              <a:rPr lang="en-US" sz="2800" b="1" i="1" u="sng" dirty="0" smtClean="0"/>
              <a:t>No one who is born of God will continue to sin</a:t>
            </a:r>
            <a:r>
              <a:rPr lang="en-US" sz="2800" i="1" dirty="0" smtClean="0"/>
              <a:t>, because God’s seed remains in them; </a:t>
            </a:r>
            <a:r>
              <a:rPr lang="en-US" sz="2800" b="1" i="1" u="sng" dirty="0" smtClean="0"/>
              <a:t>they cannot go on sinning, because they have been born of God. This is how we know who the children of God are and who the children of the devil are: Anyone who does not do what is right is not God’s child</a:t>
            </a:r>
            <a:r>
              <a:rPr lang="en-US" sz="2800" i="1" dirty="0" smtClean="0"/>
              <a:t>, nor is anyone who does not love their brother and sister.”</a:t>
            </a:r>
            <a:endParaRPr lang="en-US" b="1" dirty="0" smtClean="0">
              <a:latin typeface="Arial Narrow" pitchFamily="34" charset="0"/>
            </a:endParaRPr>
          </a:p>
        </p:txBody>
      </p:sp>
      <p:sp>
        <p:nvSpPr>
          <p:cNvPr id="8" name="Rectangle 7"/>
          <p:cNvSpPr/>
          <p:nvPr/>
        </p:nvSpPr>
        <p:spPr>
          <a:xfrm>
            <a:off x="0" y="0"/>
            <a:ext cx="9144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95400" y="5006243"/>
            <a:ext cx="6477000" cy="1200329"/>
          </a:xfrm>
          <a:prstGeom prst="rect">
            <a:avLst/>
          </a:prstGeom>
          <a:noFill/>
        </p:spPr>
        <p:txBody>
          <a:bodyPr wrap="square" rtlCol="0" anchor="ctr">
            <a:spAutoFit/>
          </a:bodyPr>
          <a:lstStyle/>
          <a:p>
            <a:pPr algn="ctr"/>
            <a:r>
              <a:rPr lang="en-US" sz="7200" dirty="0" smtClean="0">
                <a:latin typeface="Arial Black" pitchFamily="34" charset="0"/>
                <a:cs typeface="Aharoni" pitchFamily="2" charset="-79"/>
              </a:rPr>
              <a:t>3 </a:t>
            </a:r>
            <a:r>
              <a:rPr lang="en-US" sz="7200" dirty="0" smtClean="0">
                <a:latin typeface="Aharoni" pitchFamily="2" charset="-79"/>
                <a:cs typeface="Aharoni" pitchFamily="2" charset="-79"/>
              </a:rPr>
              <a:t>EXAMPLES</a:t>
            </a:r>
            <a:endParaRPr lang="en-US" sz="7200" dirty="0">
              <a:latin typeface="Aharoni" pitchFamily="2" charset="-79"/>
              <a:cs typeface="Aharoni" pitchFamily="2" charset="-79"/>
            </a:endParaRPr>
          </a:p>
        </p:txBody>
      </p:sp>
      <p:sp>
        <p:nvSpPr>
          <p:cNvPr id="4" name="Rectangle 3"/>
          <p:cNvSpPr/>
          <p:nvPr/>
        </p:nvSpPr>
        <p:spPr>
          <a:xfrm>
            <a:off x="0" y="4572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chemeClr val="accent3"/>
                </a:solidFill>
                <a:latin typeface="Arial Black" pitchFamily="34" charset="0"/>
              </a:rPr>
              <a:t>EXAMPLE 3: DEMETRIUS </a:t>
            </a:r>
            <a:endParaRPr lang="en-US" sz="4800" b="1" dirty="0">
              <a:ln/>
              <a:solidFill>
                <a:schemeClr val="accent3"/>
              </a:solidFill>
              <a:latin typeface="Arial Black" pitchFamily="34" charset="0"/>
            </a:endParaRPr>
          </a:p>
        </p:txBody>
      </p:sp>
      <p:pic>
        <p:nvPicPr>
          <p:cNvPr id="5" name="Picture 4" descr="petry-caricatures-aristotel.jpg"/>
          <p:cNvPicPr>
            <a:picLocks noChangeAspect="1"/>
          </p:cNvPicPr>
          <p:nvPr/>
        </p:nvPicPr>
        <p:blipFill>
          <a:blip r:embed="rId2" cstate="print"/>
          <a:stretch>
            <a:fillRect/>
          </a:stretch>
        </p:blipFill>
        <p:spPr>
          <a:xfrm>
            <a:off x="2514600" y="1371600"/>
            <a:ext cx="3962400" cy="525780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43000"/>
            <a:ext cx="8991600" cy="5693866"/>
          </a:xfrm>
          <a:prstGeom prst="rect">
            <a:avLst/>
          </a:prstGeom>
        </p:spPr>
        <p:txBody>
          <a:bodyPr wrap="square">
            <a:spAutoFit/>
          </a:bodyPr>
          <a:lstStyle/>
          <a:p>
            <a:pPr marL="120650" indent="-120650">
              <a:buFont typeface="Arial" pitchFamily="34" charset="0"/>
              <a:buChar char="•"/>
            </a:pPr>
            <a:r>
              <a:rPr lang="en-US" sz="2800" b="1" dirty="0" smtClean="0">
                <a:ln>
                  <a:solidFill>
                    <a:sysClr val="windowText" lastClr="000000"/>
                  </a:solidFill>
                </a:ln>
                <a:latin typeface="Arial Narrow" pitchFamily="34" charset="0"/>
              </a:rPr>
              <a:t> “</a:t>
            </a:r>
            <a:r>
              <a:rPr lang="en-US" sz="2800" b="1" dirty="0" smtClean="0">
                <a:ln>
                  <a:solidFill>
                    <a:sysClr val="windowText" lastClr="000000"/>
                  </a:solidFill>
                </a:ln>
                <a:solidFill>
                  <a:srgbClr val="C00000"/>
                </a:solidFill>
                <a:latin typeface="Arial Narrow" pitchFamily="34" charset="0"/>
              </a:rPr>
              <a:t>Demetrius</a:t>
            </a:r>
            <a:r>
              <a:rPr lang="en-US" sz="2800" b="1" dirty="0" smtClean="0">
                <a:ln>
                  <a:solidFill>
                    <a:sysClr val="windowText" lastClr="000000"/>
                  </a:solidFill>
                </a:ln>
                <a:latin typeface="Arial Narrow" pitchFamily="34" charset="0"/>
              </a:rPr>
              <a:t> </a:t>
            </a:r>
            <a:r>
              <a:rPr lang="en-US" sz="2800" b="1" dirty="0" smtClean="0">
                <a:latin typeface="Arial Narrow" pitchFamily="34" charset="0"/>
              </a:rPr>
              <a:t>is well spoken of by everyone—and even by the 	truth itself. We also speak well of him, and you know that 	our testimony is true.” </a:t>
            </a:r>
            <a:r>
              <a:rPr lang="en-US" sz="2800" b="1" spc="-150" dirty="0" smtClean="0">
                <a:latin typeface="Arial Narrow" pitchFamily="34" charset="0"/>
              </a:rPr>
              <a:t>(v. 12)</a:t>
            </a:r>
            <a:endParaRPr lang="en-US" sz="800" b="1" spc="-150" dirty="0">
              <a:latin typeface="Arial Narrow" pitchFamily="34" charset="0"/>
            </a:endParaRPr>
          </a:p>
          <a:p>
            <a:pPr marL="225425" indent="-225425" algn="just">
              <a:buFont typeface="Arial" pitchFamily="34" charset="0"/>
              <a:buChar char="•"/>
            </a:pPr>
            <a:r>
              <a:rPr lang="en-US" sz="2800" b="1" i="1" dirty="0" smtClean="0">
                <a:solidFill>
                  <a:srgbClr val="C00000"/>
                </a:solidFill>
                <a:latin typeface="Arial Narrow" pitchFamily="34" charset="0"/>
              </a:rPr>
              <a:t>“well spoken of by everyone —and even by the truth itself.””</a:t>
            </a:r>
          </a:p>
          <a:p>
            <a:pPr marL="577850" lvl="1" indent="-577850"/>
            <a:r>
              <a:rPr lang="en-US" sz="2800" b="1" dirty="0" smtClean="0">
                <a:ln>
                  <a:solidFill>
                    <a:sysClr val="windowText" lastClr="000000"/>
                  </a:solidFill>
                </a:ln>
                <a:solidFill>
                  <a:srgbClr val="7030A0"/>
                </a:solidFill>
                <a:latin typeface="Arial" pitchFamily="34" charset="0"/>
                <a:cs typeface="Arial" pitchFamily="34" charset="0"/>
              </a:rPr>
              <a:t>Q: How do you balance this verse with Luke 6:26?</a:t>
            </a:r>
          </a:p>
          <a:p>
            <a:pPr marL="577850" lvl="1" indent="-577850"/>
            <a:r>
              <a:rPr lang="en-US" sz="2800" b="1" dirty="0" smtClean="0">
                <a:ln>
                  <a:solidFill>
                    <a:sysClr val="windowText" lastClr="000000"/>
                  </a:solidFill>
                </a:ln>
                <a:solidFill>
                  <a:srgbClr val="7030A0"/>
                </a:solidFill>
                <a:latin typeface="Arial" pitchFamily="34" charset="0"/>
                <a:cs typeface="Arial" pitchFamily="34" charset="0"/>
              </a:rPr>
              <a:t>Q: What does </a:t>
            </a:r>
            <a:r>
              <a:rPr lang="en-US" sz="2800" b="1" i="1" dirty="0" smtClean="0">
                <a:ln>
                  <a:solidFill>
                    <a:sysClr val="windowText" lastClr="000000"/>
                  </a:solidFill>
                </a:ln>
                <a:solidFill>
                  <a:srgbClr val="7030A0"/>
                </a:solidFill>
                <a:latin typeface="Arial" pitchFamily="34" charset="0"/>
                <a:cs typeface="Arial" pitchFamily="34" charset="0"/>
              </a:rPr>
              <a:t>“and even by the truth itself” </a:t>
            </a:r>
            <a:r>
              <a:rPr lang="en-US" sz="2800" b="1" dirty="0" smtClean="0">
                <a:ln>
                  <a:solidFill>
                    <a:sysClr val="windowText" lastClr="000000"/>
                  </a:solidFill>
                </a:ln>
                <a:solidFill>
                  <a:srgbClr val="7030A0"/>
                </a:solidFill>
                <a:latin typeface="Arial" pitchFamily="34" charset="0"/>
                <a:cs typeface="Arial" pitchFamily="34" charset="0"/>
              </a:rPr>
              <a:t>mean? </a:t>
            </a:r>
          </a:p>
          <a:p>
            <a:pPr marL="225425" indent="-225425">
              <a:buFont typeface="Arial" pitchFamily="34" charset="0"/>
              <a:buChar char="•"/>
            </a:pPr>
            <a:r>
              <a:rPr lang="en-US" sz="2800" b="1" i="1" dirty="0" smtClean="0">
                <a:solidFill>
                  <a:srgbClr val="C00000"/>
                </a:solidFill>
                <a:latin typeface="Arial Narrow" pitchFamily="34" charset="0"/>
              </a:rPr>
              <a:t>“We also speak well of him, and you know that our   	testimony is true.”</a:t>
            </a:r>
          </a:p>
          <a:p>
            <a:pPr marL="577850" lvl="1" indent="-120650" algn="just">
              <a:buFont typeface="Arial" pitchFamily="34" charset="0"/>
              <a:buChar char="•"/>
            </a:pPr>
            <a:r>
              <a:rPr lang="en-US" sz="2800" dirty="0" smtClean="0">
                <a:latin typeface="Arial Narrow" pitchFamily="34" charset="0"/>
              </a:rPr>
              <a:t> John gives Demetrius his seal of approval </a:t>
            </a:r>
          </a:p>
          <a:p>
            <a:pPr marL="577850" lvl="1" indent="-120650" algn="just">
              <a:buFont typeface="Arial" pitchFamily="34" charset="0"/>
              <a:buChar char="•"/>
            </a:pPr>
            <a:r>
              <a:rPr lang="en-US" sz="2800" dirty="0" smtClean="0">
                <a:latin typeface="Arial Narrow" pitchFamily="34" charset="0"/>
              </a:rPr>
              <a:t>John had spent about 70 years building his reputation</a:t>
            </a:r>
          </a:p>
          <a:p>
            <a:pPr marL="231775" lvl="1" indent="-231775" algn="just"/>
            <a:r>
              <a:rPr lang="en-US" sz="800" dirty="0" smtClean="0">
                <a:latin typeface="Arial Narrow" pitchFamily="34" charset="0"/>
              </a:rPr>
              <a:t> </a:t>
            </a:r>
            <a:r>
              <a:rPr lang="en-US" sz="2800" b="1" dirty="0" smtClean="0">
                <a:ln>
                  <a:solidFill>
                    <a:sysClr val="windowText" lastClr="000000"/>
                  </a:solidFill>
                </a:ln>
                <a:solidFill>
                  <a:srgbClr val="7030A0"/>
                </a:solidFill>
                <a:latin typeface="Arial" pitchFamily="34" charset="0"/>
                <a:cs typeface="Arial" pitchFamily="34" charset="0"/>
              </a:rPr>
              <a:t>Q: Whose endorsement would you love to have?</a:t>
            </a:r>
          </a:p>
          <a:p>
            <a:pPr marL="231775" lvl="1" indent="-231775" algn="just"/>
            <a:r>
              <a:rPr lang="en-US" sz="2800" b="1" dirty="0" smtClean="0">
                <a:ln>
                  <a:solidFill>
                    <a:sysClr val="windowText" lastClr="000000"/>
                  </a:solidFill>
                </a:ln>
                <a:solidFill>
                  <a:srgbClr val="7030A0"/>
                </a:solidFill>
                <a:latin typeface="Arial" pitchFamily="34" charset="0"/>
                <a:cs typeface="Arial" pitchFamily="34" charset="0"/>
              </a:rPr>
              <a:t>Q: How can we build our reputation so that we can say “you know our testimony is true”? </a:t>
            </a:r>
            <a:endParaRPr lang="en-US" b="1" dirty="0" smtClean="0">
              <a:ln>
                <a:solidFill>
                  <a:sysClr val="windowText" lastClr="000000"/>
                </a:solidFill>
              </a:ln>
              <a:solidFill>
                <a:srgbClr val="7030A0"/>
              </a:solidFill>
              <a:latin typeface="Arial" pitchFamily="34" charset="0"/>
              <a:cs typeface="Arial" pitchFamily="34" charset="0"/>
            </a:endParaRPr>
          </a:p>
        </p:txBody>
      </p:sp>
      <p:sp>
        <p:nvSpPr>
          <p:cNvPr id="8" name="Rectangle 7"/>
          <p:cNvSpPr/>
          <p:nvPr/>
        </p:nvSpPr>
        <p:spPr>
          <a:xfrm>
            <a:off x="0" y="0"/>
            <a:ext cx="9144000" cy="1066800"/>
          </a:xfrm>
          <a:prstGeom prst="rect">
            <a:avLst/>
          </a:prstGeom>
        </p:spPr>
        <p:style>
          <a:lnRef idx="0">
            <a:schemeClr val="accent2"/>
          </a:lnRef>
          <a:fillRef idx="3">
            <a:schemeClr val="accent2"/>
          </a:fillRef>
          <a:effectRef idx="3">
            <a:schemeClr val="accent2"/>
          </a:effectRef>
          <a:fontRef idx="minor">
            <a:schemeClr val="lt1"/>
          </a:fontRef>
        </p:style>
        <p:txBody>
          <a:bodyPr rtlCol="0" anchor="b"/>
          <a:lstStyle/>
          <a:p>
            <a:pPr algn="ctr"/>
            <a:r>
              <a:rPr lang="en-US" sz="48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EXAMPLE 3: DEMETRIUS </a:t>
            </a:r>
            <a:endParaRPr lang="en-US" sz="48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p:cTn id="2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2">
                                            <p:txEl>
                                              <p:pRg st="5" end="5"/>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 calcmode="lin" valueType="num">
                                      <p:cBhvr>
                                        <p:cTn id="26"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8" dur="500"/>
                                        <p:tgtEl>
                                          <p:spTgt spid="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p:cTn id="33"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p:cTn id="40"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1"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9069"/>
            <a:ext cx="8991600" cy="5632311"/>
          </a:xfrm>
          <a:prstGeom prst="rect">
            <a:avLst/>
          </a:prstGeom>
        </p:spPr>
        <p:txBody>
          <a:bodyPr wrap="square">
            <a:spAutoFit/>
          </a:bodyPr>
          <a:lstStyle/>
          <a:p>
            <a:pPr marL="225425" indent="-225425" algn="just">
              <a:buFont typeface="Arial" pitchFamily="34" charset="0"/>
              <a:buChar char="•"/>
            </a:pPr>
            <a:r>
              <a:rPr lang="en-US" sz="2800" b="1" i="1" dirty="0" smtClean="0">
                <a:solidFill>
                  <a:srgbClr val="C00000"/>
                </a:solidFill>
                <a:effectLst>
                  <a:outerShdw blurRad="38100" dist="38100" dir="2700000" algn="tl">
                    <a:srgbClr val="000000">
                      <a:alpha val="43137"/>
                    </a:srgbClr>
                  </a:outerShdw>
                </a:effectLst>
                <a:latin typeface="Arial Narrow" pitchFamily="34" charset="0"/>
              </a:rPr>
              <a:t>“</a:t>
            </a:r>
            <a:r>
              <a:rPr lang="en-US" sz="2800" b="1" i="1" dirty="0" smtClean="0">
                <a:solidFill>
                  <a:srgbClr val="C00000"/>
                </a:solidFill>
                <a:latin typeface="Arial Narrow" pitchFamily="34" charset="0"/>
              </a:rPr>
              <a:t>I have much to write you, but I do not want to do so with pen and ink. I hope to see you soon, and we will talk face to face. Peace to you. The friends here send their greetings. Greet the friends there by name.” (</a:t>
            </a:r>
            <a:r>
              <a:rPr lang="en-US" sz="2800" b="1" i="1" dirty="0" smtClean="0">
                <a:solidFill>
                  <a:srgbClr val="C00000"/>
                </a:solidFill>
                <a:effectLst>
                  <a:outerShdw blurRad="38100" dist="38100" dir="2700000" algn="tl">
                    <a:srgbClr val="000000">
                      <a:alpha val="43137"/>
                    </a:srgbClr>
                  </a:outerShdw>
                </a:effectLst>
                <a:latin typeface="Arial Narrow" pitchFamily="34" charset="0"/>
              </a:rPr>
              <a:t>v.13-14)</a:t>
            </a:r>
          </a:p>
          <a:p>
            <a:pPr marL="225425" indent="-225425"/>
            <a:endParaRPr lang="en-US" sz="800" dirty="0" smtClean="0">
              <a:effectLst>
                <a:outerShdw blurRad="38100" dist="38100" dir="2700000" algn="tl">
                  <a:srgbClr val="000000">
                    <a:alpha val="43137"/>
                  </a:srgbClr>
                </a:outerShdw>
              </a:effectLst>
              <a:latin typeface="Arial Narrow" pitchFamily="34" charset="0"/>
            </a:endParaRPr>
          </a:p>
          <a:p>
            <a:pPr marL="577850" lvl="1" indent="-120650">
              <a:buFont typeface="Arial" pitchFamily="34" charset="0"/>
              <a:buChar char="•"/>
            </a:pPr>
            <a:r>
              <a:rPr lang="en-US" sz="2800" i="1" dirty="0" smtClean="0">
                <a:latin typeface="Arial Narrow" pitchFamily="34" charset="0"/>
              </a:rPr>
              <a:t> </a:t>
            </a:r>
            <a:r>
              <a:rPr lang="en-US" sz="2800" b="1" i="1" dirty="0" smtClean="0">
                <a:latin typeface="Arial Narrow" pitchFamily="34" charset="0"/>
              </a:rPr>
              <a:t>“pen and ink” </a:t>
            </a:r>
            <a:r>
              <a:rPr lang="en-US" sz="2800" dirty="0" smtClean="0">
                <a:latin typeface="Arial Narrow" pitchFamily="34" charset="0"/>
              </a:rPr>
              <a:t>refers to papyrus sheets and mixture of water, 	charcoal and gum resin used to write. </a:t>
            </a:r>
          </a:p>
          <a:p>
            <a:pPr marL="577850" lvl="1" indent="-120650">
              <a:buFont typeface="Arial" pitchFamily="34" charset="0"/>
              <a:buChar char="•"/>
            </a:pPr>
            <a:endParaRPr lang="en-US" sz="800" dirty="0" smtClean="0">
              <a:latin typeface="Arial Narrow" pitchFamily="34" charset="0"/>
            </a:endParaRPr>
          </a:p>
          <a:p>
            <a:pPr marL="577850" lvl="1" indent="-120650">
              <a:buFont typeface="Arial" pitchFamily="34" charset="0"/>
              <a:buChar char="•"/>
            </a:pPr>
            <a:r>
              <a:rPr lang="en-US" sz="2800" dirty="0" smtClean="0">
                <a:latin typeface="Arial Narrow" pitchFamily="34" charset="0"/>
              </a:rPr>
              <a:t>Letters are good; personal visits are even better! </a:t>
            </a:r>
            <a:r>
              <a:rPr lang="en-US" sz="2000" i="1" dirty="0" smtClean="0">
                <a:latin typeface="Arial Narrow" pitchFamily="34" charset="0"/>
              </a:rPr>
              <a:t>(</a:t>
            </a:r>
            <a:r>
              <a:rPr lang="en-US" sz="2000" i="1" dirty="0" err="1" smtClean="0">
                <a:latin typeface="Arial Narrow" pitchFamily="34" charset="0"/>
              </a:rPr>
              <a:t>ie</a:t>
            </a:r>
            <a:r>
              <a:rPr lang="en-US" sz="2000" i="1" dirty="0" smtClean="0">
                <a:latin typeface="Arial Narrow" pitchFamily="34" charset="0"/>
              </a:rPr>
              <a:t> Doug in China)</a:t>
            </a:r>
          </a:p>
          <a:p>
            <a:pPr marL="577850" lvl="1" indent="-120650"/>
            <a:endParaRPr lang="en-US" sz="800" dirty="0" smtClean="0">
              <a:latin typeface="Arial Narrow" pitchFamily="34" charset="0"/>
            </a:endParaRPr>
          </a:p>
          <a:p>
            <a:pPr marL="577850" lvl="1" indent="-120650">
              <a:buFont typeface="Arial" pitchFamily="34" charset="0"/>
              <a:buChar char="•"/>
            </a:pPr>
            <a:r>
              <a:rPr lang="en-US" sz="2800" dirty="0" smtClean="0">
                <a:latin typeface="Arial Narrow" pitchFamily="34" charset="0"/>
              </a:rPr>
              <a:t> John is optimistic that God can change his circumstances and 	restore him to his friend if</a:t>
            </a:r>
            <a:r>
              <a:rPr lang="en-US" sz="2800" b="1" dirty="0" smtClean="0">
                <a:solidFill>
                  <a:srgbClr val="FF0000"/>
                </a:solidFill>
                <a:latin typeface="Arial Narrow" pitchFamily="34" charset="0"/>
              </a:rPr>
              <a:t> </a:t>
            </a:r>
            <a:r>
              <a:rPr lang="en-US" sz="2800" dirty="0" smtClean="0">
                <a:latin typeface="Arial Narrow" pitchFamily="34" charset="0"/>
              </a:rPr>
              <a:t>it is God’s will.</a:t>
            </a:r>
          </a:p>
          <a:p>
            <a:pPr marL="577850" lvl="1" indent="-120650">
              <a:buFont typeface="Arial" pitchFamily="34" charset="0"/>
              <a:buChar char="•"/>
            </a:pPr>
            <a:r>
              <a:rPr lang="en-US" sz="2800" dirty="0" smtClean="0">
                <a:latin typeface="Arial Narrow" pitchFamily="34" charset="0"/>
              </a:rPr>
              <a:t>John had other friends in that church that he knew by name. </a:t>
            </a:r>
          </a:p>
          <a:p>
            <a:pPr marL="577850" lvl="1" indent="-120650">
              <a:buFont typeface="Arial" pitchFamily="34" charset="0"/>
              <a:buChar char="•"/>
            </a:pPr>
            <a:r>
              <a:rPr lang="en-US" sz="2800" b="1" dirty="0" smtClean="0">
                <a:ln>
                  <a:solidFill>
                    <a:sysClr val="windowText" lastClr="000000"/>
                  </a:solidFill>
                </a:ln>
                <a:solidFill>
                  <a:srgbClr val="7030A0"/>
                </a:solidFill>
                <a:latin typeface="Arial Narrow" pitchFamily="34" charset="0"/>
              </a:rPr>
              <a:t>Who would YOU love to receive a letter from?</a:t>
            </a:r>
          </a:p>
          <a:p>
            <a:pPr marL="577850" lvl="1" indent="-120650">
              <a:buFont typeface="Arial" pitchFamily="34" charset="0"/>
              <a:buChar char="•"/>
            </a:pPr>
            <a:r>
              <a:rPr lang="en-US" sz="2800" b="1" dirty="0" smtClean="0">
                <a:ln>
                  <a:solidFill>
                    <a:sysClr val="windowText" lastClr="000000"/>
                  </a:solidFill>
                </a:ln>
                <a:solidFill>
                  <a:srgbClr val="7030A0"/>
                </a:solidFill>
                <a:latin typeface="Arial Narrow" pitchFamily="34" charset="0"/>
              </a:rPr>
              <a:t>Who would you love to visit?</a:t>
            </a:r>
            <a:endParaRPr lang="en-US" b="1" dirty="0" smtClean="0">
              <a:ln>
                <a:solidFill>
                  <a:sysClr val="windowText" lastClr="000000"/>
                </a:solidFill>
              </a:ln>
              <a:solidFill>
                <a:srgbClr val="7030A0"/>
              </a:solidFill>
              <a:latin typeface="Arial Narrow" pitchFamily="34" charset="0"/>
            </a:endParaRPr>
          </a:p>
        </p:txBody>
      </p:sp>
      <p:sp>
        <p:nvSpPr>
          <p:cNvPr id="8" name="Rectangle 7"/>
          <p:cNvSpPr/>
          <p:nvPr/>
        </p:nvSpPr>
        <p:spPr>
          <a:xfrm>
            <a:off x="0" y="0"/>
            <a:ext cx="9144000"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5400" b="1" dirty="0" smtClean="0">
                <a:ln>
                  <a:solidFill>
                    <a:schemeClr val="tx1"/>
                  </a:solidFill>
                </a:ln>
                <a:solidFill>
                  <a:schemeClr val="tx1"/>
                </a:solidFill>
              </a:rPr>
              <a:t>CONCLUSION</a:t>
            </a:r>
            <a:endParaRPr lang="en-US" sz="5400" b="1" dirty="0">
              <a:ln>
                <a:solidFill>
                  <a:schemeClr val="tx1"/>
                </a:solidFill>
              </a:ln>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p:cTn id="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9" dur="500"/>
                                        <p:tgtEl>
                                          <p:spTgt spid="2">
                                            <p:txEl>
                                              <p:pRg st="8" end="8"/>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 calcmode="lin" valueType="num">
                                      <p:cBhvr>
                                        <p:cTn id="12"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1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8434" name="Picture 2" descr="Image result for thank you for your support"/>
          <p:cNvPicPr>
            <a:picLocks noChangeAspect="1" noChangeArrowheads="1"/>
          </p:cNvPicPr>
          <p:nvPr/>
        </p:nvPicPr>
        <p:blipFill>
          <a:blip r:embed="rId2" cstate="print"/>
          <a:srcRect/>
          <a:stretch>
            <a:fillRect/>
          </a:stretch>
        </p:blipFill>
        <p:spPr bwMode="auto">
          <a:xfrm>
            <a:off x="-80756" y="304800"/>
            <a:ext cx="9224756" cy="6172200"/>
          </a:xfrm>
          <a:prstGeom prst="rect">
            <a:avLst/>
          </a:prstGeom>
          <a:noFill/>
          <a:ln>
            <a:solidFill>
              <a:schemeClr val="tx1"/>
            </a:solidFill>
          </a:ln>
        </p:spPr>
      </p:pic>
      <p:sp>
        <p:nvSpPr>
          <p:cNvPr id="5" name="Rectangle 4"/>
          <p:cNvSpPr/>
          <p:nvPr/>
        </p:nvSpPr>
        <p:spPr>
          <a:xfrm>
            <a:off x="-76200" y="228600"/>
            <a:ext cx="52578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Baskerville Old Face" pitchFamily="18" charset="0"/>
              </a:rPr>
              <a:t>Support your missionaries</a:t>
            </a:r>
            <a:endParaRPr lang="en-US" sz="4000" b="1" dirty="0">
              <a:solidFill>
                <a:schemeClr val="tx1"/>
              </a:solidFill>
              <a:latin typeface="Baskerville Old Fac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6200" y="0"/>
            <a:ext cx="89154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1 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The elder, To my dear friend Gaius, whom I love in the truth.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2 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Dear friend, I pray that you may enjoy good health and that all may go well with you, even as your soul is getting along well.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3 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It gave me great joy when some believers came and testified about your faithfulness to the truth, telling how you continue to walk in it.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4 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I have no greater joy than to hear that my children are walking in the truth.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5 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Dear friend, you are faithful in what you are doing for the brothers and sisters, even though they are strangers to you.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6 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They have told the church about your love. Please send them on their way in a manner that honors God.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7 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It was for the sake of the Name that they went out, receiving no help from the pagans.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8 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We ought therefore to show hospitality to such people so that we may work together for the truth. </a:t>
            </a:r>
            <a:r>
              <a:rPr kumimoji="0" lang="en-US" sz="2200" i="0" u="none" strike="noStrike" normalizeH="0" baseline="3000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9 </a:t>
            </a:r>
            <a:r>
              <a:rPr kumimoji="0" lang="en-US" sz="2200" i="0" u="none" strike="noStrike" normalizeH="0" baseline="0" dirty="0" smtClean="0">
                <a:ln>
                  <a:solidFill>
                    <a:sysClr val="windowText" lastClr="000000"/>
                  </a:solidFill>
                </a:ln>
                <a:solidFill>
                  <a:schemeClr val="accent3">
                    <a:lumMod val="75000"/>
                  </a:schemeClr>
                </a:solidFill>
                <a:latin typeface="Arial Narrow" pitchFamily="34" charset="0"/>
                <a:ea typeface="Times New Roman" pitchFamily="18" charset="0"/>
                <a:cs typeface="Arial" pitchFamily="34" charset="0"/>
              </a:rPr>
              <a:t>I wrote to the church, but </a:t>
            </a:r>
            <a:r>
              <a:rPr kumimoji="0" lang="en-US" sz="2200" i="0" u="none" strike="noStrike" normalizeH="0" baseline="0" dirty="0" err="1" smtClean="0">
                <a:ln>
                  <a:solidFill>
                    <a:sysClr val="windowText" lastClr="000000"/>
                  </a:solidFill>
                </a:ln>
                <a:solidFill>
                  <a:srgbClr val="C00000"/>
                </a:solidFill>
                <a:latin typeface="Arial Narrow" pitchFamily="34" charset="0"/>
                <a:ea typeface="Times New Roman" pitchFamily="18" charset="0"/>
                <a:cs typeface="Arial" pitchFamily="34" charset="0"/>
              </a:rPr>
              <a:t>Diotrephes</a:t>
            </a:r>
            <a:r>
              <a:rPr kumimoji="0" lang="en-US" sz="2200" i="0" u="none" strike="noStrike" normalizeH="0" baseline="0" dirty="0" smtClean="0">
                <a:ln>
                  <a:solidFill>
                    <a:sysClr val="windowText" lastClr="000000"/>
                  </a:solidFill>
                </a:ln>
                <a:latin typeface="Arial Narrow" pitchFamily="34" charset="0"/>
                <a:ea typeface="Times New Roman" pitchFamily="18" charset="0"/>
                <a:cs typeface="Arial" pitchFamily="34" charset="0"/>
              </a:rPr>
              <a:t>, </a:t>
            </a:r>
            <a:r>
              <a:rPr kumimoji="0" lang="en-US" sz="2200" i="0" u="none" strike="noStrike" normalizeH="0" baseline="0" dirty="0" smtClean="0">
                <a:ln>
                  <a:solidFill>
                    <a:sysClr val="windowText" lastClr="000000"/>
                  </a:solidFill>
                </a:ln>
                <a:solidFill>
                  <a:srgbClr val="C00000"/>
                </a:solidFill>
                <a:latin typeface="Arial Narrow" pitchFamily="34" charset="0"/>
                <a:ea typeface="Times New Roman" pitchFamily="18" charset="0"/>
                <a:cs typeface="Arial" pitchFamily="34" charset="0"/>
              </a:rPr>
              <a:t>who loves to be first, will not welcome us. </a:t>
            </a:r>
            <a:r>
              <a:rPr kumimoji="0" lang="en-US" sz="2200" i="0" u="none" strike="noStrike" normalizeH="0" baseline="30000" dirty="0" smtClean="0">
                <a:ln>
                  <a:solidFill>
                    <a:sysClr val="windowText" lastClr="000000"/>
                  </a:solidFill>
                </a:ln>
                <a:solidFill>
                  <a:srgbClr val="C00000"/>
                </a:solidFill>
                <a:latin typeface="Arial Narrow" pitchFamily="34" charset="0"/>
                <a:ea typeface="Times New Roman" pitchFamily="18" charset="0"/>
                <a:cs typeface="Arial" pitchFamily="34" charset="0"/>
              </a:rPr>
              <a:t>10 </a:t>
            </a:r>
            <a:r>
              <a:rPr kumimoji="0" lang="en-US" sz="2200" i="0" u="none" strike="noStrike" normalizeH="0" baseline="0" dirty="0" smtClean="0">
                <a:ln>
                  <a:solidFill>
                    <a:sysClr val="windowText" lastClr="000000"/>
                  </a:solidFill>
                </a:ln>
                <a:solidFill>
                  <a:srgbClr val="C00000"/>
                </a:solidFill>
                <a:latin typeface="Arial Narrow" pitchFamily="34" charset="0"/>
                <a:ea typeface="Times New Roman" pitchFamily="18" charset="0"/>
                <a:cs typeface="Arial" pitchFamily="34" charset="0"/>
              </a:rPr>
              <a:t>So when I come, I will call attention to what he is doing, spreading malicious nonsense about us. Not satisfied with that, he even refuses to welcome other believers. He also stops those who want to do so and puts them out of the church. </a:t>
            </a:r>
            <a:r>
              <a:rPr kumimoji="0" lang="en-US" sz="2200" i="0" u="none" strike="noStrike" normalizeH="0" baseline="30000" dirty="0" smtClean="0">
                <a:ln>
                  <a:solidFill>
                    <a:sysClr val="windowText" lastClr="000000"/>
                  </a:solidFill>
                </a:ln>
                <a:solidFill>
                  <a:srgbClr val="C00000"/>
                </a:solidFill>
                <a:latin typeface="Arial Narrow" pitchFamily="34" charset="0"/>
                <a:ea typeface="Times New Roman" pitchFamily="18" charset="0"/>
                <a:cs typeface="Arial" pitchFamily="34" charset="0"/>
              </a:rPr>
              <a:t>11 </a:t>
            </a:r>
            <a:r>
              <a:rPr kumimoji="0" lang="en-US" sz="2200" i="0" u="none" strike="noStrike" normalizeH="0" baseline="0" dirty="0" smtClean="0">
                <a:ln>
                  <a:solidFill>
                    <a:sysClr val="windowText" lastClr="000000"/>
                  </a:solidFill>
                </a:ln>
                <a:solidFill>
                  <a:srgbClr val="C00000"/>
                </a:solidFill>
                <a:latin typeface="Arial Narrow" pitchFamily="34" charset="0"/>
                <a:ea typeface="Times New Roman" pitchFamily="18" charset="0"/>
                <a:cs typeface="Arial" pitchFamily="34" charset="0"/>
              </a:rPr>
              <a:t>Dear friend, do not imitate what is evil but what is good. Anyone who does what is good is from God. Anyone who does what is evil has not seen God.</a:t>
            </a:r>
            <a:r>
              <a:rPr kumimoji="0" lang="en-US" sz="2200" i="0" u="none" strike="noStrike" normalizeH="0" baseline="0" dirty="0" smtClean="0">
                <a:ln>
                  <a:solidFill>
                    <a:sysClr val="windowText" lastClr="000000"/>
                  </a:solidFill>
                </a:ln>
                <a:latin typeface="Arial Narrow" pitchFamily="34" charset="0"/>
                <a:ea typeface="Times New Roman" pitchFamily="18" charset="0"/>
                <a:cs typeface="Arial" pitchFamily="34" charset="0"/>
              </a:rPr>
              <a:t> </a:t>
            </a:r>
            <a:r>
              <a:rPr kumimoji="0" lang="en-US" sz="2200" i="0" u="none" strike="noStrike" normalizeH="0" baseline="30000" dirty="0" smtClean="0">
                <a:ln>
                  <a:solidFill>
                    <a:sysClr val="windowText" lastClr="000000"/>
                  </a:solidFill>
                </a:ln>
                <a:solidFill>
                  <a:srgbClr val="7030A0"/>
                </a:solidFill>
                <a:latin typeface="Arial Narrow" pitchFamily="34" charset="0"/>
                <a:ea typeface="Times New Roman" pitchFamily="18" charset="0"/>
                <a:cs typeface="Arial" pitchFamily="34" charset="0"/>
              </a:rPr>
              <a:t>12 </a:t>
            </a:r>
            <a:r>
              <a:rPr kumimoji="0" lang="en-US" sz="2200" i="0" u="none" strike="noStrike" normalizeH="0" baseline="0" dirty="0" smtClean="0">
                <a:ln>
                  <a:solidFill>
                    <a:sysClr val="windowText" lastClr="000000"/>
                  </a:solidFill>
                </a:ln>
                <a:solidFill>
                  <a:srgbClr val="7030A0"/>
                </a:solidFill>
                <a:latin typeface="Arial Narrow" pitchFamily="34" charset="0"/>
                <a:ea typeface="Times New Roman" pitchFamily="18" charset="0"/>
                <a:cs typeface="Arial" pitchFamily="34" charset="0"/>
              </a:rPr>
              <a:t>Demetrius is well spoken of by everyone—and even by the truth itself. We also speak well of him, and you know that our testimony is true. </a:t>
            </a:r>
            <a:r>
              <a:rPr kumimoji="0" lang="en-US" sz="2200" i="0" u="none" strike="noStrike" normalizeH="0" baseline="30000" dirty="0" smtClean="0">
                <a:ln>
                  <a:solidFill>
                    <a:sysClr val="windowText" lastClr="000000"/>
                  </a:solidFill>
                </a:ln>
                <a:solidFill>
                  <a:srgbClr val="7030A0"/>
                </a:solidFill>
                <a:latin typeface="Arial Narrow" pitchFamily="34" charset="0"/>
                <a:ea typeface="Times New Roman" pitchFamily="18" charset="0"/>
                <a:cs typeface="Arial" pitchFamily="34" charset="0"/>
              </a:rPr>
              <a:t>13 </a:t>
            </a:r>
            <a:r>
              <a:rPr kumimoji="0" lang="en-US" sz="2200" i="0" u="none" strike="noStrike" normalizeH="0" baseline="0" dirty="0" smtClean="0">
                <a:ln>
                  <a:solidFill>
                    <a:sysClr val="windowText" lastClr="000000"/>
                  </a:solidFill>
                </a:ln>
                <a:solidFill>
                  <a:srgbClr val="7030A0"/>
                </a:solidFill>
                <a:latin typeface="Arial Narrow" pitchFamily="34" charset="0"/>
                <a:ea typeface="Times New Roman" pitchFamily="18" charset="0"/>
                <a:cs typeface="Arial" pitchFamily="34" charset="0"/>
              </a:rPr>
              <a:t>I have much to write you, but I do not want to do so with pen and ink. </a:t>
            </a:r>
            <a:r>
              <a:rPr kumimoji="0" lang="en-US" sz="2200" i="0" u="none" strike="noStrike" normalizeH="0" baseline="30000" dirty="0" smtClean="0">
                <a:ln>
                  <a:solidFill>
                    <a:sysClr val="windowText" lastClr="000000"/>
                  </a:solidFill>
                </a:ln>
                <a:solidFill>
                  <a:srgbClr val="7030A0"/>
                </a:solidFill>
                <a:latin typeface="Arial Narrow" pitchFamily="34" charset="0"/>
                <a:ea typeface="Times New Roman" pitchFamily="18" charset="0"/>
                <a:cs typeface="Arial" pitchFamily="34" charset="0"/>
              </a:rPr>
              <a:t>14 </a:t>
            </a:r>
            <a:r>
              <a:rPr kumimoji="0" lang="en-US" sz="2200" i="0" u="none" strike="noStrike" normalizeH="0" baseline="0" dirty="0" smtClean="0">
                <a:ln>
                  <a:solidFill>
                    <a:sysClr val="windowText" lastClr="000000"/>
                  </a:solidFill>
                </a:ln>
                <a:solidFill>
                  <a:srgbClr val="7030A0"/>
                </a:solidFill>
                <a:latin typeface="Arial Narrow" pitchFamily="34" charset="0"/>
                <a:ea typeface="Times New Roman" pitchFamily="18" charset="0"/>
                <a:cs typeface="Arial" pitchFamily="34" charset="0"/>
              </a:rPr>
              <a:t>I hope to see you soon, and we will talk face to face. Peace to you. The friends here send their greetings. Greet the friends there by name.</a:t>
            </a:r>
            <a:endParaRPr kumimoji="0" lang="en-US" sz="2200" i="0" u="none" strike="noStrike" normalizeH="0" baseline="0" dirty="0" smtClean="0">
              <a:ln>
                <a:solidFill>
                  <a:sysClr val="windowText" lastClr="000000"/>
                </a:solidFill>
              </a:ln>
              <a:solidFill>
                <a:srgbClr val="7030A0"/>
              </a:solidFill>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228600" y="304800"/>
          <a:ext cx="87630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a2.jpg"/>
          <p:cNvPicPr>
            <a:picLocks noChangeAspect="1"/>
          </p:cNvPicPr>
          <p:nvPr/>
        </p:nvPicPr>
        <p:blipFill>
          <a:blip r:embed="rId2" cstate="print"/>
          <a:stretch>
            <a:fillRect/>
          </a:stretch>
        </p:blipFill>
        <p:spPr>
          <a:xfrm>
            <a:off x="0" y="0"/>
            <a:ext cx="917222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72200" y="304800"/>
            <a:ext cx="27432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6172200" y="381000"/>
            <a:ext cx="2743200" cy="2308324"/>
          </a:xfrm>
          <a:prstGeom prst="rect">
            <a:avLst/>
          </a:prstGeom>
          <a:noFill/>
        </p:spPr>
        <p:txBody>
          <a:bodyPr wrap="square" rtlCol="0" anchor="t">
            <a:spAutoFit/>
          </a:bodyPr>
          <a:lstStyle/>
          <a:p>
            <a:pPr algn="ctr"/>
            <a:r>
              <a:rPr lang="en-US" sz="3600" b="1" dirty="0" smtClean="0">
                <a:latin typeface="Comic Sans MS" pitchFamily="66" charset="0"/>
              </a:rPr>
              <a:t>Which one are YOU going to </a:t>
            </a:r>
          </a:p>
          <a:p>
            <a:pPr algn="ctr"/>
            <a:r>
              <a:rPr lang="en-US" sz="3600" b="1" dirty="0" smtClean="0">
                <a:latin typeface="Comic Sans MS" pitchFamily="66" charset="0"/>
              </a:rPr>
              <a:t>be like?</a:t>
            </a:r>
            <a:endParaRPr lang="en-US" sz="3600" b="1"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228600" y="533400"/>
          <a:ext cx="8763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8915400" cy="5232202"/>
          </a:xfrm>
          <a:prstGeom prst="rect">
            <a:avLst/>
          </a:prstGeom>
        </p:spPr>
        <p:txBody>
          <a:bodyPr wrap="square">
            <a:spAutoFit/>
          </a:bodyPr>
          <a:lstStyle/>
          <a:p>
            <a:pPr marL="225425" indent="-225425">
              <a:buFont typeface="Arial" pitchFamily="34" charset="0"/>
              <a:buChar char="•"/>
            </a:pPr>
            <a:r>
              <a:rPr lang="en-US" sz="2800" b="1" i="1" dirty="0" smtClean="0">
                <a:solidFill>
                  <a:srgbClr val="C00000"/>
                </a:solidFill>
                <a:latin typeface="Arial Narrow" pitchFamily="34" charset="0"/>
              </a:rPr>
              <a:t>“THE ELDER…”(v.1a)</a:t>
            </a:r>
          </a:p>
          <a:p>
            <a:pPr marL="682625" lvl="1" indent="-225425">
              <a:buFont typeface="Arial" pitchFamily="34" charset="0"/>
              <a:buChar char="•"/>
            </a:pPr>
            <a:r>
              <a:rPr lang="en-US" sz="2800" b="1" dirty="0" smtClean="0">
                <a:latin typeface="Arial Narrow" pitchFamily="34" charset="0"/>
              </a:rPr>
              <a:t> A</a:t>
            </a:r>
            <a:r>
              <a:rPr lang="en-US" sz="2800" b="1" u="sng" dirty="0" smtClean="0">
                <a:latin typeface="Arial Narrow" pitchFamily="34" charset="0"/>
              </a:rPr>
              <a:t>dvanced</a:t>
            </a:r>
            <a:r>
              <a:rPr lang="en-US" sz="2800" b="1" dirty="0" smtClean="0">
                <a:latin typeface="Arial Narrow" pitchFamily="34" charset="0"/>
              </a:rPr>
              <a:t> A</a:t>
            </a:r>
            <a:r>
              <a:rPr lang="en-US" sz="2800" b="1" u="sng" dirty="0" smtClean="0">
                <a:latin typeface="Arial Narrow" pitchFamily="34" charset="0"/>
              </a:rPr>
              <a:t>ge </a:t>
            </a:r>
            <a:r>
              <a:rPr lang="en-US" sz="2800" b="1" dirty="0" smtClean="0">
                <a:latin typeface="Arial Narrow" pitchFamily="34" charset="0"/>
              </a:rPr>
              <a:t> &amp;   A</a:t>
            </a:r>
            <a:r>
              <a:rPr lang="en-US" sz="2800" b="1" u="sng" dirty="0" smtClean="0">
                <a:latin typeface="Arial Narrow" pitchFamily="34" charset="0"/>
              </a:rPr>
              <a:t>postolic</a:t>
            </a:r>
            <a:r>
              <a:rPr lang="en-US" sz="2800" b="1" dirty="0" smtClean="0">
                <a:latin typeface="Arial Narrow" pitchFamily="34" charset="0"/>
              </a:rPr>
              <a:t> A</a:t>
            </a:r>
            <a:r>
              <a:rPr lang="en-US" sz="2800" b="1" u="sng" dirty="0" smtClean="0">
                <a:latin typeface="Arial Narrow" pitchFamily="34" charset="0"/>
              </a:rPr>
              <a:t>uthority</a:t>
            </a:r>
          </a:p>
          <a:p>
            <a:pPr marL="682625" lvl="1" indent="-225425">
              <a:buFont typeface="Arial" pitchFamily="34" charset="0"/>
              <a:buChar char="•"/>
            </a:pPr>
            <a:endParaRPr lang="en-US" sz="2800" b="1" u="sng" dirty="0" smtClean="0">
              <a:latin typeface="Arial Narrow" pitchFamily="34" charset="0"/>
            </a:endParaRPr>
          </a:p>
          <a:p>
            <a:pPr marL="682625" lvl="1" indent="-225425"/>
            <a:endParaRPr lang="en-US" sz="800" u="sng" dirty="0" smtClean="0">
              <a:solidFill>
                <a:srgbClr val="C00000"/>
              </a:solidFill>
              <a:latin typeface="Arial Narrow" pitchFamily="34" charset="0"/>
            </a:endParaRPr>
          </a:p>
          <a:p>
            <a:pPr marL="284163" indent="-284163">
              <a:buFont typeface="Arial" pitchFamily="34" charset="0"/>
              <a:buChar char="•"/>
            </a:pPr>
            <a:r>
              <a:rPr lang="en-US" sz="2800" b="1" dirty="0" smtClean="0">
                <a:ln>
                  <a:solidFill>
                    <a:sysClr val="windowText" lastClr="000000"/>
                  </a:solidFill>
                </a:ln>
                <a:solidFill>
                  <a:srgbClr val="C00000"/>
                </a:solidFill>
                <a:latin typeface="Arial Black" pitchFamily="34" charset="0"/>
              </a:rPr>
              <a:t>WHAT CAN YOU TELL ME ABOUT JOHN?</a:t>
            </a:r>
          </a:p>
          <a:p>
            <a:pPr marL="741363" lvl="1" indent="-284163">
              <a:buFont typeface="Arial" pitchFamily="34" charset="0"/>
              <a:buChar char="•"/>
            </a:pPr>
            <a:r>
              <a:rPr lang="en-US" sz="2800" dirty="0" smtClean="0">
                <a:latin typeface="Arial Narrow" pitchFamily="34" charset="0"/>
              </a:rPr>
              <a:t>Last living Apostle; </a:t>
            </a:r>
          </a:p>
          <a:p>
            <a:pPr marL="741363" lvl="1" indent="-284163">
              <a:buFont typeface="Arial" pitchFamily="34" charset="0"/>
              <a:buChar char="•"/>
            </a:pPr>
            <a:r>
              <a:rPr lang="en-US" sz="2800" dirty="0" smtClean="0">
                <a:latin typeface="Arial Narrow" pitchFamily="34" charset="0"/>
              </a:rPr>
              <a:t>Beloved by Jesus; Saw miracles; heard Jesus’ teachings</a:t>
            </a:r>
          </a:p>
          <a:p>
            <a:pPr marL="741363" lvl="1" indent="-284163">
              <a:buFont typeface="Arial" pitchFamily="34" charset="0"/>
              <a:buChar char="•"/>
            </a:pPr>
            <a:r>
              <a:rPr lang="en-US" sz="2800" dirty="0" smtClean="0">
                <a:latin typeface="Arial Narrow" pitchFamily="34" charset="0"/>
              </a:rPr>
              <a:t>Caretaker of Mary, mother of Jesus; </a:t>
            </a:r>
          </a:p>
          <a:p>
            <a:pPr marL="741363" lvl="1" indent="-284163">
              <a:buFont typeface="Arial" pitchFamily="34" charset="0"/>
              <a:buChar char="•"/>
            </a:pPr>
            <a:r>
              <a:rPr lang="en-US" sz="2800" b="1" u="sng" dirty="0" smtClean="0">
                <a:latin typeface="Arial Narrow" pitchFamily="34" charset="0"/>
              </a:rPr>
              <a:t>Most renowned &amp; influential Christian alive in his day; </a:t>
            </a:r>
          </a:p>
          <a:p>
            <a:pPr marL="741363" lvl="1" indent="-284163">
              <a:buFont typeface="Arial" pitchFamily="34" charset="0"/>
              <a:buChar char="•"/>
            </a:pPr>
            <a:r>
              <a:rPr lang="en-US" sz="2800" dirty="0" smtClean="0">
                <a:latin typeface="Arial Narrow" pitchFamily="34" charset="0"/>
              </a:rPr>
              <a:t>Author of 5 Bible books </a:t>
            </a:r>
            <a:r>
              <a:rPr lang="en-US" sz="2800" i="1" dirty="0" smtClean="0">
                <a:latin typeface="Arial Narrow" pitchFamily="34" charset="0"/>
              </a:rPr>
              <a:t>(Gospel, 1,2,3 John, Revelation)</a:t>
            </a:r>
          </a:p>
          <a:p>
            <a:pPr marL="741363" lvl="1" indent="-284163">
              <a:buFont typeface="Arial" pitchFamily="34" charset="0"/>
              <a:buChar char="•"/>
            </a:pPr>
            <a:r>
              <a:rPr lang="en-US" sz="2800" dirty="0" smtClean="0">
                <a:latin typeface="Arial Narrow" pitchFamily="34" charset="0"/>
              </a:rPr>
              <a:t>Church leader; 	pastor at Ephesus; </a:t>
            </a:r>
            <a:r>
              <a:rPr lang="en-US" sz="2800" i="1" dirty="0" smtClean="0">
                <a:latin typeface="Arial Narrow" pitchFamily="34" charset="0"/>
              </a:rPr>
              <a:t>(3 John written from here)</a:t>
            </a:r>
          </a:p>
          <a:p>
            <a:pPr marL="741363" lvl="1" indent="-284163">
              <a:buFont typeface="Arial" pitchFamily="34" charset="0"/>
              <a:buChar char="•"/>
            </a:pPr>
            <a:r>
              <a:rPr lang="en-US" sz="2800" dirty="0" smtClean="0">
                <a:latin typeface="Arial Narrow" pitchFamily="34" charset="0"/>
              </a:rPr>
              <a:t>Exiled to Patmos after a failed attempt to boil him to death;</a:t>
            </a:r>
          </a:p>
          <a:p>
            <a:endParaRPr lang="en-US" b="1" dirty="0" smtClean="0">
              <a:latin typeface="Arial Narrow" pitchFamily="34" charset="0"/>
            </a:endParaRPr>
          </a:p>
        </p:txBody>
      </p:sp>
      <p:sp>
        <p:nvSpPr>
          <p:cNvPr id="8" name="Rectangle 7"/>
          <p:cNvSpPr/>
          <p:nvPr/>
        </p:nvSpPr>
        <p:spPr>
          <a:xfrm>
            <a:off x="0" y="0"/>
            <a:ext cx="9144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b"/>
          <a:lstStyle/>
          <a:p>
            <a:pPr algn="ctr"/>
            <a:r>
              <a:rPr lang="en-US" sz="7200" b="1" dirty="0" smtClean="0">
                <a:ln w="18415" cmpd="sng">
                  <a:solidFill>
                    <a:sysClr val="windowText" lastClr="000000"/>
                  </a:solidFill>
                  <a:prstDash val="solid"/>
                </a:ln>
                <a:solidFill>
                  <a:srgbClr val="FFFFFF"/>
                </a:solidFill>
              </a:rPr>
              <a:t>INTRODUCTION</a:t>
            </a:r>
            <a:endParaRPr lang="en-US" sz="7200" b="1" dirty="0">
              <a:ln w="18415" cmpd="sng">
                <a:solidFill>
                  <a:sysClr val="windowText" lastClr="000000"/>
                </a:solidFill>
                <a:prstDash val="solid"/>
              </a:l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 calcmode="lin" valueType="num">
                                      <p:cBhvr additive="base">
                                        <p:cTn id="2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 calcmode="lin" valueType="num">
                                      <p:cBhvr additive="base">
                                        <p:cTn id="2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0"/>
            <a:ext cx="91440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1295400"/>
            <a:ext cx="9144000" cy="5940088"/>
          </a:xfrm>
          <a:prstGeom prst="rect">
            <a:avLst/>
          </a:prstGeom>
        </p:spPr>
        <p:txBody>
          <a:bodyPr wrap="square">
            <a:spAutoFit/>
          </a:bodyPr>
          <a:lstStyle/>
          <a:p>
            <a:pPr marL="225425" indent="-225425">
              <a:buFont typeface="Arial" pitchFamily="34" charset="0"/>
              <a:buChar char="•"/>
            </a:pPr>
            <a:r>
              <a:rPr lang="en-US" sz="2800" b="1" dirty="0" smtClean="0">
                <a:latin typeface="Arial Narrow" pitchFamily="34" charset="0"/>
              </a:rPr>
              <a:t>“</a:t>
            </a:r>
            <a:r>
              <a:rPr lang="en-US" sz="2800" dirty="0" smtClean="0">
                <a:latin typeface="Arial Narrow" pitchFamily="34" charset="0"/>
              </a:rPr>
              <a:t>The Elder, </a:t>
            </a:r>
            <a:r>
              <a:rPr lang="en-US" sz="2800" b="1" u="sng" dirty="0" smtClean="0">
                <a:solidFill>
                  <a:srgbClr val="C00000"/>
                </a:solidFill>
                <a:latin typeface="Arial Narrow" pitchFamily="34" charset="0"/>
              </a:rPr>
              <a:t>TO</a:t>
            </a:r>
            <a:r>
              <a:rPr lang="en-US" sz="2800" dirty="0" smtClean="0">
                <a:latin typeface="Arial Narrow" pitchFamily="34" charset="0"/>
              </a:rPr>
              <a:t> Gaius</a:t>
            </a:r>
            <a:r>
              <a:rPr lang="en-US" sz="2800" b="1" dirty="0" smtClean="0">
                <a:latin typeface="Arial Narrow" pitchFamily="34" charset="0"/>
              </a:rPr>
              <a:t>…”(v.1a)</a:t>
            </a:r>
          </a:p>
          <a:p>
            <a:pPr marL="225425" indent="-225425">
              <a:lnSpc>
                <a:spcPct val="150000"/>
              </a:lnSpc>
              <a:buFont typeface="Arial" pitchFamily="34" charset="0"/>
              <a:buChar char="•"/>
            </a:pPr>
            <a:r>
              <a:rPr lang="en-US" sz="2800" dirty="0" smtClean="0">
                <a:solidFill>
                  <a:srgbClr val="C00000"/>
                </a:solidFill>
                <a:latin typeface="Arial Narrow" pitchFamily="34" charset="0"/>
              </a:rPr>
              <a:t>This is one of the N.T.’s few personal letters </a:t>
            </a:r>
            <a:r>
              <a:rPr lang="en-US" sz="2800" spc="-150" dirty="0" smtClean="0">
                <a:solidFill>
                  <a:srgbClr val="C00000"/>
                </a:solidFill>
                <a:latin typeface="Arial Narrow" pitchFamily="34" charset="0"/>
              </a:rPr>
              <a:t>(Philemon, Timothy, Titus) </a:t>
            </a:r>
          </a:p>
          <a:p>
            <a:pPr marL="225425" indent="-225425">
              <a:lnSpc>
                <a:spcPct val="150000"/>
              </a:lnSpc>
              <a:buFont typeface="Arial" pitchFamily="34" charset="0"/>
              <a:buChar char="•"/>
            </a:pPr>
            <a:r>
              <a:rPr lang="en-US" sz="2800" dirty="0" smtClean="0">
                <a:solidFill>
                  <a:srgbClr val="C00000"/>
                </a:solidFill>
                <a:latin typeface="Arial Narrow" pitchFamily="34" charset="0"/>
              </a:rPr>
              <a:t>The great Apostle John took time for personal correspondence.</a:t>
            </a:r>
          </a:p>
          <a:p>
            <a:pPr marL="225425" indent="-225425">
              <a:lnSpc>
                <a:spcPct val="150000"/>
              </a:lnSpc>
              <a:buFont typeface="Arial" pitchFamily="34" charset="0"/>
              <a:buChar char="•"/>
            </a:pPr>
            <a:r>
              <a:rPr lang="en-US" sz="2800" dirty="0" smtClean="0">
                <a:solidFill>
                  <a:srgbClr val="C00000"/>
                </a:solidFill>
                <a:latin typeface="Arial Narrow" pitchFamily="34" charset="0"/>
              </a:rPr>
              <a:t> Personal encouragement notes can have eternal effect. </a:t>
            </a:r>
          </a:p>
          <a:p>
            <a:pPr marL="225425" indent="-225425">
              <a:buFont typeface="Arial" pitchFamily="34" charset="0"/>
              <a:buChar char="•"/>
            </a:pPr>
            <a:r>
              <a:rPr lang="en-US" sz="2800" dirty="0" smtClean="0">
                <a:solidFill>
                  <a:srgbClr val="C00000"/>
                </a:solidFill>
                <a:latin typeface="Arial Narrow" pitchFamily="34" charset="0"/>
              </a:rPr>
              <a:t>Studies in psychology and sociology show that it takes 14+ positive comments to counteract 1 negative comment. </a:t>
            </a:r>
          </a:p>
          <a:p>
            <a:pPr marL="225425" indent="-225425"/>
            <a:endParaRPr lang="en-US" sz="800" dirty="0" smtClean="0">
              <a:solidFill>
                <a:srgbClr val="C00000"/>
              </a:solidFill>
              <a:latin typeface="Arial Narrow" pitchFamily="34" charset="0"/>
            </a:endParaRPr>
          </a:p>
          <a:p>
            <a:pPr marL="225425" indent="-225425">
              <a:buFont typeface="Arial" pitchFamily="34" charset="0"/>
              <a:buChar char="•"/>
            </a:pPr>
            <a:r>
              <a:rPr lang="en-US" sz="2800" b="1" dirty="0" smtClean="0">
                <a:latin typeface="Arial Narrow" pitchFamily="34" charset="0"/>
              </a:rPr>
              <a:t> I encourage you to write encouraging notes to your pastor following his sermons. </a:t>
            </a:r>
          </a:p>
          <a:p>
            <a:pPr marL="569913" lvl="1" indent="-225425">
              <a:buFont typeface="Arial" pitchFamily="34" charset="0"/>
              <a:buChar char="•"/>
            </a:pPr>
            <a:r>
              <a:rPr lang="en-US" sz="2800" b="1" i="1" dirty="0" smtClean="0">
                <a:latin typeface="Arial Narrow" pitchFamily="34" charset="0"/>
              </a:rPr>
              <a:t> Be specific as to what you learned or what encouraged you</a:t>
            </a:r>
          </a:p>
          <a:p>
            <a:pPr marL="569913" lvl="1" indent="-225425">
              <a:buFont typeface="Arial" pitchFamily="34" charset="0"/>
              <a:buChar char="•"/>
            </a:pPr>
            <a:r>
              <a:rPr lang="en-US" sz="2800" b="1" i="1" dirty="0" smtClean="0">
                <a:latin typeface="Arial Narrow" pitchFamily="34" charset="0"/>
              </a:rPr>
              <a:t> Leave out the negative comments</a:t>
            </a:r>
          </a:p>
          <a:p>
            <a:pPr marL="225425" indent="-225425"/>
            <a:endParaRPr lang="en-US" sz="3200" b="1" dirty="0" smtClean="0">
              <a:effectLst>
                <a:outerShdw blurRad="38100" dist="38100" dir="2700000" algn="tl">
                  <a:srgbClr val="000000">
                    <a:alpha val="43137"/>
                  </a:srgbClr>
                </a:outerShdw>
              </a:effectLst>
              <a:latin typeface="Arial Narrow" pitchFamily="34" charset="0"/>
            </a:endParaRPr>
          </a:p>
          <a:p>
            <a:endParaRPr lang="en-US" b="1" dirty="0" smtClean="0">
              <a:latin typeface="Arial Narrow" pitchFamily="34" charset="0"/>
            </a:endParaRPr>
          </a:p>
        </p:txBody>
      </p:sp>
      <p:sp>
        <p:nvSpPr>
          <p:cNvPr id="5" name="Rectangle 4"/>
          <p:cNvSpPr/>
          <p:nvPr/>
        </p:nvSpPr>
        <p:spPr>
          <a:xfrm>
            <a:off x="0" y="0"/>
            <a:ext cx="91440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0" y="609600"/>
            <a:ext cx="9144000"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5400" b="1" dirty="0" smtClean="0">
                <a:ln>
                  <a:solidFill>
                    <a:schemeClr val="tx1"/>
                  </a:solidFill>
                </a:ln>
                <a:solidFill>
                  <a:schemeClr val="tx1"/>
                </a:solidFill>
              </a:rPr>
              <a:t>INTRODUCTION</a:t>
            </a:r>
            <a:endParaRPr lang="en-US" sz="5400" b="1" dirty="0">
              <a:ln>
                <a:solidFill>
                  <a:schemeClr val="tx1"/>
                </a:solidFill>
              </a:ln>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p:cTn id="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2">
                                            <p:txEl>
                                              <p:pRg st="6" end="6"/>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 calcmode="lin" valueType="num">
                                      <p:cBhvr>
                                        <p:cTn id="1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2">
                                            <p:txEl>
                                              <p:pRg st="7" end="7"/>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p:cTn id="1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1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09600"/>
          </a:xfrm>
          <a:prstGeom prst="rect">
            <a:avLst/>
          </a:prstGeom>
          <a:solidFill>
            <a:schemeClr val="accent5">
              <a:lumMod val="5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THANK YOU</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0" y="609600"/>
            <a:ext cx="9144000" cy="762000"/>
          </a:xfrm>
          <a:prstGeom prst="rect">
            <a:avLst/>
          </a:prstGeom>
          <a:solidFill>
            <a:srgbClr val="004C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 YOUR ENCOURAGEMENT</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1442" name="Picture 2" descr="Image result for kung fu panda"/>
          <p:cNvPicPr>
            <a:picLocks noChangeAspect="1" noChangeArrowheads="1"/>
          </p:cNvPicPr>
          <p:nvPr/>
        </p:nvPicPr>
        <p:blipFill>
          <a:blip r:embed="rId2" cstate="print"/>
          <a:srcRect/>
          <a:stretch>
            <a:fillRect/>
          </a:stretch>
        </p:blipFill>
        <p:spPr bwMode="auto">
          <a:xfrm>
            <a:off x="609600" y="1459148"/>
            <a:ext cx="7848600" cy="539885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TotalTime>
  <Words>1598</Words>
  <Application>Microsoft Office PowerPoint</Application>
  <PresentationFormat>On-screen Show (4:3)</PresentationFormat>
  <Paragraphs>173</Paragraphs>
  <Slides>29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Arial</vt:lpstr>
      <vt:lpstr>BibliaLS</vt:lpstr>
      <vt:lpstr>Baskerville Old Face</vt:lpstr>
      <vt:lpstr>Arial Narrow</vt:lpstr>
      <vt:lpstr>Times New Roman</vt:lpstr>
      <vt:lpstr>AR CHRISTY</vt:lpstr>
      <vt:lpstr>Calibri</vt:lpstr>
      <vt:lpstr>Comic Sans MS</vt:lpstr>
      <vt:lpstr>Arial Black</vt:lpstr>
      <vt:lpstr>Aharoni</vt:lpstr>
      <vt:lpstr>SimSun</vt:lpstr>
      <vt:lpstr>Courier New</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JOHN</dc:title>
  <dc:creator>freecty</dc:creator>
  <cp:lastModifiedBy>johnnie achord</cp:lastModifiedBy>
  <cp:revision>101</cp:revision>
  <dcterms:created xsi:type="dcterms:W3CDTF">2013-02-07T01:43:22Z</dcterms:created>
  <dcterms:modified xsi:type="dcterms:W3CDTF">2017-11-01T22:16:14Z</dcterms:modified>
</cp:coreProperties>
</file>