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Default Extension="fntdata" ContentType="application/x-fontdata"/>
  <Override PartName="/ppt/slides/slide10.xml" ContentType="application/vnd.openxmlformats-officedocument.presentationml.slide+xml"/>
  <Override PartName="/ppt/slides/slide21.xml" ContentType="application/vnd.openxmlformats-officedocument.presentationml.slide+xml"/>
  <Override PartName="/ppt/slides/slide169.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165.xml" ContentType="application/vnd.openxmlformats-officedocument.presentationml.slide+xml"/>
  <Override PartName="/ppt/diagrams/layout1.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72.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423" r:id="rId2"/>
    <p:sldId id="426" r:id="rId3"/>
    <p:sldId id="579" r:id="rId4"/>
    <p:sldId id="427" r:id="rId5"/>
    <p:sldId id="444" r:id="rId6"/>
    <p:sldId id="562" r:id="rId7"/>
    <p:sldId id="297" r:id="rId8"/>
    <p:sldId id="318" r:id="rId9"/>
    <p:sldId id="431" r:id="rId10"/>
    <p:sldId id="583" r:id="rId11"/>
    <p:sldId id="432" r:id="rId12"/>
    <p:sldId id="344" r:id="rId13"/>
    <p:sldId id="433" r:id="rId14"/>
    <p:sldId id="461" r:id="rId15"/>
    <p:sldId id="435" r:id="rId16"/>
    <p:sldId id="434" r:id="rId17"/>
    <p:sldId id="462" r:id="rId18"/>
    <p:sldId id="345" r:id="rId19"/>
    <p:sldId id="594" r:id="rId20"/>
    <p:sldId id="346" r:id="rId21"/>
    <p:sldId id="463" r:id="rId22"/>
    <p:sldId id="347" r:id="rId23"/>
    <p:sldId id="439" r:id="rId24"/>
    <p:sldId id="319" r:id="rId25"/>
    <p:sldId id="438" r:id="rId26"/>
    <p:sldId id="348" r:id="rId27"/>
    <p:sldId id="582" r:id="rId28"/>
    <p:sldId id="441" r:id="rId29"/>
    <p:sldId id="445" r:id="rId30"/>
    <p:sldId id="349" r:id="rId31"/>
    <p:sldId id="350" r:id="rId32"/>
    <p:sldId id="296" r:id="rId33"/>
    <p:sldId id="320" r:id="rId34"/>
    <p:sldId id="351" r:id="rId35"/>
    <p:sldId id="466" r:id="rId36"/>
    <p:sldId id="352" r:id="rId37"/>
    <p:sldId id="596" r:id="rId38"/>
    <p:sldId id="353" r:id="rId39"/>
    <p:sldId id="321" r:id="rId40"/>
    <p:sldId id="459" r:id="rId41"/>
    <p:sldId id="354" r:id="rId42"/>
    <p:sldId id="355" r:id="rId43"/>
    <p:sldId id="472" r:id="rId44"/>
    <p:sldId id="602" r:id="rId45"/>
    <p:sldId id="604" r:id="rId46"/>
    <p:sldId id="603" r:id="rId47"/>
    <p:sldId id="605" r:id="rId48"/>
    <p:sldId id="309" r:id="rId49"/>
    <p:sldId id="567" r:id="rId50"/>
    <p:sldId id="565" r:id="rId51"/>
    <p:sldId id="570" r:id="rId52"/>
    <p:sldId id="571" r:id="rId53"/>
    <p:sldId id="568" r:id="rId54"/>
    <p:sldId id="572" r:id="rId55"/>
    <p:sldId id="574" r:id="rId56"/>
    <p:sldId id="575" r:id="rId57"/>
    <p:sldId id="566" r:id="rId58"/>
    <p:sldId id="577" r:id="rId59"/>
    <p:sldId id="578" r:id="rId60"/>
    <p:sldId id="573" r:id="rId61"/>
    <p:sldId id="563" r:id="rId62"/>
    <p:sldId id="322" r:id="rId63"/>
    <p:sldId id="532" r:id="rId64"/>
    <p:sldId id="607" r:id="rId65"/>
    <p:sldId id="618" r:id="rId66"/>
    <p:sldId id="474" r:id="rId67"/>
    <p:sldId id="606" r:id="rId68"/>
    <p:sldId id="272" r:id="rId69"/>
    <p:sldId id="608" r:id="rId70"/>
    <p:sldId id="534" r:id="rId71"/>
    <p:sldId id="356" r:id="rId72"/>
    <p:sldId id="533" r:id="rId73"/>
    <p:sldId id="610" r:id="rId74"/>
    <p:sldId id="528" r:id="rId75"/>
    <p:sldId id="357" r:id="rId76"/>
    <p:sldId id="476" r:id="rId77"/>
    <p:sldId id="477" r:id="rId78"/>
    <p:sldId id="310" r:id="rId79"/>
    <p:sldId id="323" r:id="rId80"/>
    <p:sldId id="479" r:id="rId81"/>
    <p:sldId id="358" r:id="rId82"/>
    <p:sldId id="480" r:id="rId83"/>
    <p:sldId id="536" r:id="rId84"/>
    <p:sldId id="535" r:id="rId85"/>
    <p:sldId id="611" r:id="rId86"/>
    <p:sldId id="530" r:id="rId87"/>
    <p:sldId id="311" r:id="rId88"/>
    <p:sldId id="324" r:id="rId89"/>
    <p:sldId id="482" r:id="rId90"/>
    <p:sldId id="359" r:id="rId91"/>
    <p:sldId id="483" r:id="rId92"/>
    <p:sldId id="540" r:id="rId93"/>
    <p:sldId id="484" r:id="rId94"/>
    <p:sldId id="539" r:id="rId95"/>
    <p:sldId id="615" r:id="rId96"/>
    <p:sldId id="360" r:id="rId97"/>
    <p:sldId id="485" r:id="rId98"/>
    <p:sldId id="361" r:id="rId99"/>
    <p:sldId id="612" r:id="rId100"/>
    <p:sldId id="325" r:id="rId101"/>
    <p:sldId id="542" r:id="rId102"/>
    <p:sldId id="486" r:id="rId103"/>
    <p:sldId id="362" r:id="rId104"/>
    <p:sldId id="487" r:id="rId105"/>
    <p:sldId id="363" r:id="rId106"/>
    <p:sldId id="488" r:id="rId107"/>
    <p:sldId id="364" r:id="rId108"/>
    <p:sldId id="489" r:id="rId109"/>
    <p:sldId id="312" r:id="rId110"/>
    <p:sldId id="326" r:id="rId111"/>
    <p:sldId id="491" r:id="rId112"/>
    <p:sldId id="365" r:id="rId113"/>
    <p:sldId id="543" r:id="rId114"/>
    <p:sldId id="492" r:id="rId115"/>
    <p:sldId id="366" r:id="rId116"/>
    <p:sldId id="367" r:id="rId117"/>
    <p:sldId id="327" r:id="rId118"/>
    <p:sldId id="494" r:id="rId119"/>
    <p:sldId id="544" r:id="rId120"/>
    <p:sldId id="368" r:id="rId121"/>
    <p:sldId id="545" r:id="rId122"/>
    <p:sldId id="496" r:id="rId123"/>
    <p:sldId id="369" r:id="rId124"/>
    <p:sldId id="546" r:id="rId125"/>
    <p:sldId id="497" r:id="rId126"/>
    <p:sldId id="313" r:id="rId127"/>
    <p:sldId id="329" r:id="rId128"/>
    <p:sldId id="275" r:id="rId129"/>
    <p:sldId id="276" r:id="rId130"/>
    <p:sldId id="551" r:id="rId131"/>
    <p:sldId id="550" r:id="rId132"/>
    <p:sldId id="549" r:id="rId133"/>
    <p:sldId id="616" r:id="rId134"/>
    <p:sldId id="370" r:id="rId135"/>
    <p:sldId id="500" r:id="rId136"/>
    <p:sldId id="371" r:id="rId137"/>
    <p:sldId id="372" r:id="rId138"/>
    <p:sldId id="373" r:id="rId139"/>
    <p:sldId id="505" r:id="rId140"/>
    <p:sldId id="375" r:id="rId141"/>
    <p:sldId id="503" r:id="rId142"/>
    <p:sldId id="376" r:id="rId143"/>
    <p:sldId id="330" r:id="rId144"/>
    <p:sldId id="380" r:id="rId145"/>
    <p:sldId id="553" r:id="rId146"/>
    <p:sldId id="377" r:id="rId147"/>
    <p:sldId id="511" r:id="rId148"/>
    <p:sldId id="555" r:id="rId149"/>
    <p:sldId id="378" r:id="rId150"/>
    <p:sldId id="379" r:id="rId151"/>
    <p:sldId id="314" r:id="rId152"/>
    <p:sldId id="331" r:id="rId153"/>
    <p:sldId id="381" r:id="rId154"/>
    <p:sldId id="617" r:id="rId155"/>
    <p:sldId id="382" r:id="rId156"/>
    <p:sldId id="315" r:id="rId157"/>
    <p:sldId id="332" r:id="rId158"/>
    <p:sldId id="383" r:id="rId159"/>
    <p:sldId id="519" r:id="rId160"/>
    <p:sldId id="557" r:id="rId161"/>
    <p:sldId id="316" r:id="rId162"/>
    <p:sldId id="333" r:id="rId163"/>
    <p:sldId id="559" r:id="rId164"/>
    <p:sldId id="384" r:id="rId165"/>
    <p:sldId id="523" r:id="rId166"/>
    <p:sldId id="385" r:id="rId167"/>
    <p:sldId id="524" r:id="rId168"/>
    <p:sldId id="386" r:id="rId169"/>
    <p:sldId id="525" r:id="rId170"/>
    <p:sldId id="317" r:id="rId171"/>
    <p:sldId id="334" r:id="rId172"/>
    <p:sldId id="560" r:id="rId173"/>
  </p:sldIdLst>
  <p:sldSz cx="9144000" cy="6858000" type="screen4x3"/>
  <p:notesSz cx="6858000" cy="9144000"/>
  <p:embeddedFontLst>
    <p:embeddedFont>
      <p:font typeface="Arial Black" pitchFamily="34" charset="0"/>
      <p:bold r:id="rId174"/>
    </p:embeddedFont>
    <p:embeddedFont>
      <p:font typeface="Arial Narrow" pitchFamily="34" charset="0"/>
      <p:regular r:id="rId175"/>
      <p:bold r:id="rId176"/>
      <p:italic r:id="rId177"/>
      <p:boldItalic r:id="rId178"/>
    </p:embeddedFont>
    <p:embeddedFont>
      <p:font typeface="Calibri" pitchFamily="34" charset="0"/>
      <p:regular r:id="rId179"/>
      <p:bold r:id="rId180"/>
      <p:italic r:id="rId181"/>
      <p:boldItalic r:id="rId182"/>
    </p:embeddedFont>
    <p:embeddedFont>
      <p:font typeface="Copperplate Gothic Bold" pitchFamily="34" charset="0"/>
      <p:regular r:id="rId183"/>
    </p:embeddedFont>
    <p:embeddedFont>
      <p:font typeface="AR JULIAN" pitchFamily="2" charset="0"/>
      <p:regular r:id="rId184"/>
    </p:embeddedFont>
    <p:embeddedFont>
      <p:font typeface="宋体" pitchFamily="2" charset="-122"/>
      <p:regular r:id="rId185"/>
    </p:embeddedFont>
    <p:embeddedFont>
      <p:font typeface="AR BONNIE" pitchFamily="2" charset="0"/>
      <p:regular r:id="rId186"/>
    </p:embeddedFont>
    <p:embeddedFont>
      <p:font typeface="Bell MT" pitchFamily="18" charset="0"/>
      <p:regular r:id="rId187"/>
      <p:bold r:id="rId188"/>
      <p:italic r:id="rId189"/>
    </p:embeddedFont>
    <p:embeddedFont>
      <p:font typeface="Comic Sans MS" pitchFamily="66" charset="0"/>
      <p:regular r:id="rId190"/>
      <p:bold r:id="rId191"/>
      <p:italic r:id="rId192"/>
      <p:boldItalic r:id="rId19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FF33CC"/>
    <a:srgbClr val="00FF00"/>
    <a:srgbClr val="FFFF00"/>
    <a:srgbClr val="260013"/>
    <a:srgbClr val="FFFF66"/>
    <a:srgbClr val="FF7C8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9" autoAdjust="0"/>
    <p:restoredTop sz="94660"/>
  </p:normalViewPr>
  <p:slideViewPr>
    <p:cSldViewPr>
      <p:cViewPr varScale="1">
        <p:scale>
          <a:sx n="64" d="100"/>
          <a:sy n="64" d="100"/>
        </p:scale>
        <p:origin x="-1038"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font" Target="fonts/font2.fntdata"/><Relationship Id="rId170" Type="http://schemas.openxmlformats.org/officeDocument/2006/relationships/slide" Target="slides/slide169.xml"/><Relationship Id="rId191" Type="http://schemas.openxmlformats.org/officeDocument/2006/relationships/font" Target="fonts/font18.fntdata"/><Relationship Id="rId196"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font" Target="fonts/font8.fntdata"/><Relationship Id="rId186" Type="http://schemas.openxmlformats.org/officeDocument/2006/relationships/font" Target="fonts/font13.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font" Target="fonts/font3.fntdata"/><Relationship Id="rId192" Type="http://schemas.openxmlformats.org/officeDocument/2006/relationships/font" Target="fonts/font19.fntdata"/><Relationship Id="rId197"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font" Target="fonts/font9.fntdata"/><Relationship Id="rId187"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font" Target="fonts/font4.fntdata"/><Relationship Id="rId172" Type="http://schemas.openxmlformats.org/officeDocument/2006/relationships/slide" Target="slides/slide171.xml"/><Relationship Id="rId193" Type="http://schemas.openxmlformats.org/officeDocument/2006/relationships/font" Target="fonts/font20.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font" Target="fonts/font15.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font" Target="fonts/font10.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font" Target="fonts/font5.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font" Target="fonts/font11.fntdata"/><Relationship Id="rId189" Type="http://schemas.openxmlformats.org/officeDocument/2006/relationships/font" Target="fonts/font16.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font" Target="fonts/font1.fntdata"/><Relationship Id="rId179" Type="http://schemas.openxmlformats.org/officeDocument/2006/relationships/font" Target="fonts/font6.fntdata"/><Relationship Id="rId195" Type="http://schemas.openxmlformats.org/officeDocument/2006/relationships/viewProps" Target="viewProps.xml"/><Relationship Id="rId190" Type="http://schemas.openxmlformats.org/officeDocument/2006/relationships/font" Target="fonts/font17.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font" Target="fonts/font7.fntdata"/><Relationship Id="rId26"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1BE59B-FD6E-41B0-A10D-5073A8559469}" type="doc">
      <dgm:prSet loTypeId="urn:microsoft.com/office/officeart/2005/8/layout/vList4" loCatId="list" qsTypeId="urn:microsoft.com/office/officeart/2005/8/quickstyle/3d2" qsCatId="3D" csTypeId="urn:microsoft.com/office/officeart/2005/8/colors/colorful1" csCatId="colorful" phldr="1"/>
      <dgm:spPr/>
      <dgm:t>
        <a:bodyPr/>
        <a:lstStyle/>
        <a:p>
          <a:endParaRPr lang="en-US"/>
        </a:p>
      </dgm:t>
    </dgm:pt>
    <dgm:pt modelId="{5F02DA03-7A0C-482D-BF37-344B00FB6822}">
      <dgm:prSet phldrT="[Text]"/>
      <dgm:spPr/>
      <dgm:t>
        <a:bodyPr/>
        <a:lstStyle/>
        <a:p>
          <a:r>
            <a:rPr lang="en-US" dirty="0" smtClean="0">
              <a:ln>
                <a:solidFill>
                  <a:sysClr val="windowText" lastClr="000000"/>
                </a:solidFill>
              </a:ln>
              <a:solidFill>
                <a:sysClr val="windowText" lastClr="000000"/>
              </a:solidFill>
            </a:rPr>
            <a:t>AUGUSTUS (27 BC – 14 AD)</a:t>
          </a:r>
          <a:endParaRPr lang="en-US" dirty="0">
            <a:ln>
              <a:solidFill>
                <a:sysClr val="windowText" lastClr="000000"/>
              </a:solidFill>
            </a:ln>
            <a:solidFill>
              <a:sysClr val="windowText" lastClr="000000"/>
            </a:solidFill>
          </a:endParaRPr>
        </a:p>
      </dgm:t>
    </dgm:pt>
    <dgm:pt modelId="{CA7BC6E3-6C8B-49DD-A7AC-6F1F32CCE93D}" type="parTrans" cxnId="{7CCA56C3-6760-46BA-AB40-FE53E00E1667}">
      <dgm:prSet/>
      <dgm:spPr/>
      <dgm:t>
        <a:bodyPr/>
        <a:lstStyle/>
        <a:p>
          <a:endParaRPr lang="en-US">
            <a:ln>
              <a:solidFill>
                <a:sysClr val="windowText" lastClr="000000"/>
              </a:solidFill>
            </a:ln>
            <a:solidFill>
              <a:sysClr val="windowText" lastClr="000000"/>
            </a:solidFill>
          </a:endParaRPr>
        </a:p>
      </dgm:t>
    </dgm:pt>
    <dgm:pt modelId="{EE5112A4-9BA7-4EB7-BF86-056487611CBB}" type="sibTrans" cxnId="{7CCA56C3-6760-46BA-AB40-FE53E00E1667}">
      <dgm:prSet/>
      <dgm:spPr/>
      <dgm:t>
        <a:bodyPr/>
        <a:lstStyle/>
        <a:p>
          <a:endParaRPr lang="en-US">
            <a:ln>
              <a:solidFill>
                <a:sysClr val="windowText" lastClr="000000"/>
              </a:solidFill>
            </a:ln>
            <a:solidFill>
              <a:sysClr val="windowText" lastClr="000000"/>
            </a:solidFill>
          </a:endParaRPr>
        </a:p>
      </dgm:t>
    </dgm:pt>
    <dgm:pt modelId="{02454D27-85A2-4F29-A909-CBE8801C35D4}">
      <dgm:prSet phldrT="[Text]"/>
      <dgm:spPr/>
      <dgm:t>
        <a:bodyPr/>
        <a:lstStyle/>
        <a:p>
          <a:r>
            <a:rPr lang="en-US" dirty="0" smtClean="0">
              <a:ln>
                <a:solidFill>
                  <a:sysClr val="windowText" lastClr="000000"/>
                </a:solidFill>
              </a:ln>
              <a:solidFill>
                <a:sysClr val="windowText" lastClr="000000"/>
              </a:solidFill>
            </a:rPr>
            <a:t>TIBERIUS (14 – 37 AD) </a:t>
          </a:r>
          <a:endParaRPr lang="en-US" dirty="0">
            <a:ln>
              <a:solidFill>
                <a:sysClr val="windowText" lastClr="000000"/>
              </a:solidFill>
            </a:ln>
            <a:solidFill>
              <a:sysClr val="windowText" lastClr="000000"/>
            </a:solidFill>
          </a:endParaRPr>
        </a:p>
      </dgm:t>
    </dgm:pt>
    <dgm:pt modelId="{9E814AF9-2CD3-4383-A86D-8801FEA02AA1}" type="parTrans" cxnId="{B3F52863-3F56-46BC-8D45-E8416F544F4D}">
      <dgm:prSet/>
      <dgm:spPr/>
      <dgm:t>
        <a:bodyPr/>
        <a:lstStyle/>
        <a:p>
          <a:endParaRPr lang="en-US">
            <a:ln>
              <a:solidFill>
                <a:sysClr val="windowText" lastClr="000000"/>
              </a:solidFill>
            </a:ln>
            <a:solidFill>
              <a:sysClr val="windowText" lastClr="000000"/>
            </a:solidFill>
          </a:endParaRPr>
        </a:p>
      </dgm:t>
    </dgm:pt>
    <dgm:pt modelId="{35FF150F-6079-45E0-8537-A8AF2A5B7502}" type="sibTrans" cxnId="{B3F52863-3F56-46BC-8D45-E8416F544F4D}">
      <dgm:prSet/>
      <dgm:spPr/>
      <dgm:t>
        <a:bodyPr/>
        <a:lstStyle/>
        <a:p>
          <a:endParaRPr lang="en-US">
            <a:ln>
              <a:solidFill>
                <a:sysClr val="windowText" lastClr="000000"/>
              </a:solidFill>
            </a:ln>
            <a:solidFill>
              <a:sysClr val="windowText" lastClr="000000"/>
            </a:solidFill>
          </a:endParaRPr>
        </a:p>
      </dgm:t>
    </dgm:pt>
    <dgm:pt modelId="{F0813199-B152-4B67-A561-BA717EB321B8}">
      <dgm:prSet phldrT="[Text]"/>
      <dgm:spPr/>
      <dgm:t>
        <a:bodyPr/>
        <a:lstStyle/>
        <a:p>
          <a:r>
            <a:rPr lang="en-US" dirty="0" smtClean="0">
              <a:ln>
                <a:solidFill>
                  <a:sysClr val="windowText" lastClr="000000"/>
                </a:solidFill>
              </a:ln>
              <a:solidFill>
                <a:sysClr val="windowText" lastClr="000000"/>
              </a:solidFill>
            </a:rPr>
            <a:t>CALIGULA (37-41 AD)</a:t>
          </a:r>
          <a:endParaRPr lang="en-US" dirty="0">
            <a:ln>
              <a:solidFill>
                <a:sysClr val="windowText" lastClr="000000"/>
              </a:solidFill>
            </a:ln>
            <a:solidFill>
              <a:sysClr val="windowText" lastClr="000000"/>
            </a:solidFill>
          </a:endParaRPr>
        </a:p>
      </dgm:t>
    </dgm:pt>
    <dgm:pt modelId="{BA62AB41-925E-4B4E-BD11-98410B51E03F}" type="parTrans" cxnId="{D5AF8260-BD12-4980-8955-74C041E07964}">
      <dgm:prSet/>
      <dgm:spPr/>
      <dgm:t>
        <a:bodyPr/>
        <a:lstStyle/>
        <a:p>
          <a:endParaRPr lang="en-US">
            <a:ln>
              <a:solidFill>
                <a:sysClr val="windowText" lastClr="000000"/>
              </a:solidFill>
            </a:ln>
            <a:solidFill>
              <a:sysClr val="windowText" lastClr="000000"/>
            </a:solidFill>
          </a:endParaRPr>
        </a:p>
      </dgm:t>
    </dgm:pt>
    <dgm:pt modelId="{EAADFF6F-323B-4D85-9E27-2D3748776426}" type="sibTrans" cxnId="{D5AF8260-BD12-4980-8955-74C041E07964}">
      <dgm:prSet/>
      <dgm:spPr/>
      <dgm:t>
        <a:bodyPr/>
        <a:lstStyle/>
        <a:p>
          <a:endParaRPr lang="en-US">
            <a:ln>
              <a:solidFill>
                <a:sysClr val="windowText" lastClr="000000"/>
              </a:solidFill>
            </a:ln>
            <a:solidFill>
              <a:sysClr val="windowText" lastClr="000000"/>
            </a:solidFill>
          </a:endParaRPr>
        </a:p>
      </dgm:t>
    </dgm:pt>
    <dgm:pt modelId="{A7AAE00F-9D84-471B-8538-9D6F1DDDCEBC}">
      <dgm:prSet/>
      <dgm:spPr/>
      <dgm:t>
        <a:bodyPr/>
        <a:lstStyle/>
        <a:p>
          <a:r>
            <a:rPr lang="en-US" dirty="0" smtClean="0">
              <a:ln>
                <a:solidFill>
                  <a:sysClr val="windowText" lastClr="000000"/>
                </a:solidFill>
              </a:ln>
              <a:solidFill>
                <a:sysClr val="windowText" lastClr="000000"/>
              </a:solidFill>
            </a:rPr>
            <a:t>CLAUDIUS (41-54 AD)</a:t>
          </a:r>
        </a:p>
      </dgm:t>
    </dgm:pt>
    <dgm:pt modelId="{5E29389B-B965-4C07-8955-2BC1FFD1B740}" type="parTrans" cxnId="{A6208D8E-6561-4793-8CF0-662733215316}">
      <dgm:prSet/>
      <dgm:spPr/>
      <dgm:t>
        <a:bodyPr/>
        <a:lstStyle/>
        <a:p>
          <a:endParaRPr lang="en-US">
            <a:ln>
              <a:solidFill>
                <a:sysClr val="windowText" lastClr="000000"/>
              </a:solidFill>
            </a:ln>
            <a:solidFill>
              <a:sysClr val="windowText" lastClr="000000"/>
            </a:solidFill>
          </a:endParaRPr>
        </a:p>
      </dgm:t>
    </dgm:pt>
    <dgm:pt modelId="{64189086-C7C5-400A-9329-25149C6F5DAE}" type="sibTrans" cxnId="{A6208D8E-6561-4793-8CF0-662733215316}">
      <dgm:prSet/>
      <dgm:spPr/>
      <dgm:t>
        <a:bodyPr/>
        <a:lstStyle/>
        <a:p>
          <a:endParaRPr lang="en-US">
            <a:ln>
              <a:solidFill>
                <a:sysClr val="windowText" lastClr="000000"/>
              </a:solidFill>
            </a:ln>
            <a:solidFill>
              <a:sysClr val="windowText" lastClr="000000"/>
            </a:solidFill>
          </a:endParaRPr>
        </a:p>
      </dgm:t>
    </dgm:pt>
    <dgm:pt modelId="{7060489E-3459-447E-B92D-00AC7FBD195F}">
      <dgm:prSet/>
      <dgm:spPr/>
      <dgm:t>
        <a:bodyPr/>
        <a:lstStyle/>
        <a:p>
          <a:r>
            <a:rPr lang="en-US" dirty="0" smtClean="0">
              <a:ln>
                <a:solidFill>
                  <a:sysClr val="windowText" lastClr="000000"/>
                </a:solidFill>
              </a:ln>
              <a:solidFill>
                <a:sysClr val="windowText" lastClr="000000"/>
              </a:solidFill>
            </a:rPr>
            <a:t>NERO (54-68 AD)</a:t>
          </a:r>
          <a:endParaRPr lang="en-US" dirty="0">
            <a:ln>
              <a:solidFill>
                <a:sysClr val="windowText" lastClr="000000"/>
              </a:solidFill>
            </a:ln>
            <a:solidFill>
              <a:sysClr val="windowText" lastClr="000000"/>
            </a:solidFill>
          </a:endParaRPr>
        </a:p>
      </dgm:t>
    </dgm:pt>
    <dgm:pt modelId="{741E42AF-A7F0-4B7B-A15F-BBFC1454509A}" type="parTrans" cxnId="{9408A906-D87C-48CB-9C82-B3B73BAAABEA}">
      <dgm:prSet/>
      <dgm:spPr/>
      <dgm:t>
        <a:bodyPr/>
        <a:lstStyle/>
        <a:p>
          <a:endParaRPr lang="en-US">
            <a:ln>
              <a:solidFill>
                <a:sysClr val="windowText" lastClr="000000"/>
              </a:solidFill>
            </a:ln>
            <a:solidFill>
              <a:sysClr val="windowText" lastClr="000000"/>
            </a:solidFill>
          </a:endParaRPr>
        </a:p>
      </dgm:t>
    </dgm:pt>
    <dgm:pt modelId="{28AF5041-FF33-4C80-97FB-A042C19B7461}" type="sibTrans" cxnId="{9408A906-D87C-48CB-9C82-B3B73BAAABEA}">
      <dgm:prSet/>
      <dgm:spPr/>
      <dgm:t>
        <a:bodyPr/>
        <a:lstStyle/>
        <a:p>
          <a:endParaRPr lang="en-US">
            <a:ln>
              <a:solidFill>
                <a:sysClr val="windowText" lastClr="000000"/>
              </a:solidFill>
            </a:ln>
            <a:solidFill>
              <a:sysClr val="windowText" lastClr="000000"/>
            </a:solidFill>
          </a:endParaRPr>
        </a:p>
      </dgm:t>
    </dgm:pt>
    <dgm:pt modelId="{1603B418-6BD2-49A7-A127-02452F8069BB}">
      <dgm:prSet/>
      <dgm:spPr/>
      <dgm:t>
        <a:bodyPr/>
        <a:lstStyle/>
        <a:p>
          <a:r>
            <a:rPr lang="en-US" dirty="0" smtClean="0">
              <a:ln>
                <a:solidFill>
                  <a:sysClr val="windowText" lastClr="000000"/>
                </a:solidFill>
              </a:ln>
              <a:solidFill>
                <a:sysClr val="windowText" lastClr="000000"/>
              </a:solidFill>
            </a:rPr>
            <a:t>VESPACIAN (69-79 AD)</a:t>
          </a:r>
          <a:endParaRPr lang="en-US" dirty="0">
            <a:ln>
              <a:solidFill>
                <a:sysClr val="windowText" lastClr="000000"/>
              </a:solidFill>
            </a:ln>
            <a:solidFill>
              <a:sysClr val="windowText" lastClr="000000"/>
            </a:solidFill>
          </a:endParaRPr>
        </a:p>
      </dgm:t>
    </dgm:pt>
    <dgm:pt modelId="{E1671723-E1D7-49D7-8A98-4B8C94EEEC80}" type="parTrans" cxnId="{B1D1B010-8C24-44CE-AE92-E9E17FC50884}">
      <dgm:prSet/>
      <dgm:spPr/>
      <dgm:t>
        <a:bodyPr/>
        <a:lstStyle/>
        <a:p>
          <a:endParaRPr lang="en-US">
            <a:ln>
              <a:solidFill>
                <a:sysClr val="windowText" lastClr="000000"/>
              </a:solidFill>
            </a:ln>
            <a:solidFill>
              <a:sysClr val="windowText" lastClr="000000"/>
            </a:solidFill>
          </a:endParaRPr>
        </a:p>
      </dgm:t>
    </dgm:pt>
    <dgm:pt modelId="{E6CEBEA3-6FB7-4E68-8F32-34BE654063EE}" type="sibTrans" cxnId="{B1D1B010-8C24-44CE-AE92-E9E17FC50884}">
      <dgm:prSet/>
      <dgm:spPr/>
      <dgm:t>
        <a:bodyPr/>
        <a:lstStyle/>
        <a:p>
          <a:endParaRPr lang="en-US">
            <a:ln>
              <a:solidFill>
                <a:sysClr val="windowText" lastClr="000000"/>
              </a:solidFill>
            </a:ln>
            <a:solidFill>
              <a:sysClr val="windowText" lastClr="000000"/>
            </a:solidFill>
          </a:endParaRPr>
        </a:p>
      </dgm:t>
    </dgm:pt>
    <dgm:pt modelId="{84E81A8C-5E7C-4A9A-A102-B9B8449BEFB8}">
      <dgm:prSet/>
      <dgm:spPr/>
      <dgm:t>
        <a:bodyPr/>
        <a:lstStyle/>
        <a:p>
          <a:r>
            <a:rPr lang="en-US" dirty="0" smtClean="0">
              <a:ln>
                <a:solidFill>
                  <a:sysClr val="windowText" lastClr="000000"/>
                </a:solidFill>
              </a:ln>
              <a:solidFill>
                <a:sysClr val="windowText" lastClr="000000"/>
              </a:solidFill>
            </a:rPr>
            <a:t>DOMITIAN (81-96 AD)</a:t>
          </a:r>
          <a:endParaRPr lang="en-US" dirty="0">
            <a:ln>
              <a:solidFill>
                <a:sysClr val="windowText" lastClr="000000"/>
              </a:solidFill>
            </a:ln>
            <a:solidFill>
              <a:sysClr val="windowText" lastClr="000000"/>
            </a:solidFill>
          </a:endParaRPr>
        </a:p>
      </dgm:t>
    </dgm:pt>
    <dgm:pt modelId="{C976781F-0DCF-47A9-B893-9BEE09D699BD}" type="parTrans" cxnId="{29F5B5EE-20D5-4596-B0EC-4A71D6DA8456}">
      <dgm:prSet/>
      <dgm:spPr/>
      <dgm:t>
        <a:bodyPr/>
        <a:lstStyle/>
        <a:p>
          <a:endParaRPr lang="en-US">
            <a:ln>
              <a:solidFill>
                <a:sysClr val="windowText" lastClr="000000"/>
              </a:solidFill>
            </a:ln>
            <a:solidFill>
              <a:sysClr val="windowText" lastClr="000000"/>
            </a:solidFill>
          </a:endParaRPr>
        </a:p>
      </dgm:t>
    </dgm:pt>
    <dgm:pt modelId="{D1F44A8A-5524-423D-8E9B-6FC1688839E5}" type="sibTrans" cxnId="{29F5B5EE-20D5-4596-B0EC-4A71D6DA8456}">
      <dgm:prSet/>
      <dgm:spPr/>
      <dgm:t>
        <a:bodyPr/>
        <a:lstStyle/>
        <a:p>
          <a:endParaRPr lang="en-US">
            <a:ln>
              <a:solidFill>
                <a:sysClr val="windowText" lastClr="000000"/>
              </a:solidFill>
            </a:ln>
            <a:solidFill>
              <a:sysClr val="windowText" lastClr="000000"/>
            </a:solidFill>
          </a:endParaRPr>
        </a:p>
      </dgm:t>
    </dgm:pt>
    <dgm:pt modelId="{C0F848D8-5420-46D5-ACED-FD72CED1299D}" type="pres">
      <dgm:prSet presAssocID="{AC1BE59B-FD6E-41B0-A10D-5073A8559469}" presName="linear" presStyleCnt="0">
        <dgm:presLayoutVars>
          <dgm:dir/>
          <dgm:resizeHandles val="exact"/>
        </dgm:presLayoutVars>
      </dgm:prSet>
      <dgm:spPr/>
      <dgm:t>
        <a:bodyPr/>
        <a:lstStyle/>
        <a:p>
          <a:endParaRPr lang="en-US"/>
        </a:p>
      </dgm:t>
    </dgm:pt>
    <dgm:pt modelId="{92A345D4-FB3C-4166-9E8D-2446A860608E}" type="pres">
      <dgm:prSet presAssocID="{5F02DA03-7A0C-482D-BF37-344B00FB6822}" presName="comp" presStyleCnt="0"/>
      <dgm:spPr/>
    </dgm:pt>
    <dgm:pt modelId="{472E5E4E-76B0-4C8E-9793-B4572BE980CB}" type="pres">
      <dgm:prSet presAssocID="{5F02DA03-7A0C-482D-BF37-344B00FB6822}" presName="box" presStyleLbl="node1" presStyleIdx="0" presStyleCnt="7"/>
      <dgm:spPr/>
      <dgm:t>
        <a:bodyPr/>
        <a:lstStyle/>
        <a:p>
          <a:endParaRPr lang="en-US"/>
        </a:p>
      </dgm:t>
    </dgm:pt>
    <dgm:pt modelId="{F80467A5-F3D9-4A2F-B9E2-556FCA057E4E}" type="pres">
      <dgm:prSet presAssocID="{5F02DA03-7A0C-482D-BF37-344B00FB6822}" presName="img" presStyleLbl="fgImgPlace1" presStyleIdx="0" presStyleCnt="7" custScaleX="64413">
        <dgm:style>
          <a:lnRef idx="3">
            <a:schemeClr val="lt1"/>
          </a:lnRef>
          <a:fillRef idx="1">
            <a:schemeClr val="dk1"/>
          </a:fillRef>
          <a:effectRef idx="1">
            <a:schemeClr val="dk1"/>
          </a:effectRef>
          <a:fontRef idx="minor">
            <a:schemeClr val="lt1"/>
          </a:fontRef>
        </dgm:style>
      </dgm:prSet>
      <dgm:spPr/>
    </dgm:pt>
    <dgm:pt modelId="{112D8A33-A08A-430C-BB6E-374566088DF1}" type="pres">
      <dgm:prSet presAssocID="{5F02DA03-7A0C-482D-BF37-344B00FB6822}" presName="text" presStyleLbl="node1" presStyleIdx="0" presStyleCnt="7">
        <dgm:presLayoutVars>
          <dgm:bulletEnabled val="1"/>
        </dgm:presLayoutVars>
      </dgm:prSet>
      <dgm:spPr/>
      <dgm:t>
        <a:bodyPr/>
        <a:lstStyle/>
        <a:p>
          <a:endParaRPr lang="en-US"/>
        </a:p>
      </dgm:t>
    </dgm:pt>
    <dgm:pt modelId="{20AF3D58-5456-4697-9FF7-E9019637FC4C}" type="pres">
      <dgm:prSet presAssocID="{EE5112A4-9BA7-4EB7-BF86-056487611CBB}" presName="spacer" presStyleCnt="0"/>
      <dgm:spPr/>
    </dgm:pt>
    <dgm:pt modelId="{EDC07272-0004-4A60-8CBF-129B52104736}" type="pres">
      <dgm:prSet presAssocID="{02454D27-85A2-4F29-A909-CBE8801C35D4}" presName="comp" presStyleCnt="0"/>
      <dgm:spPr/>
    </dgm:pt>
    <dgm:pt modelId="{72C224D9-DC5C-4367-8C4F-6F775AF43D2D}" type="pres">
      <dgm:prSet presAssocID="{02454D27-85A2-4F29-A909-CBE8801C35D4}" presName="box" presStyleLbl="node1" presStyleIdx="1" presStyleCnt="7"/>
      <dgm:spPr/>
      <dgm:t>
        <a:bodyPr/>
        <a:lstStyle/>
        <a:p>
          <a:endParaRPr lang="en-US"/>
        </a:p>
      </dgm:t>
    </dgm:pt>
    <dgm:pt modelId="{1ED25D2A-B022-4A42-8431-81839D7799AF}" type="pres">
      <dgm:prSet presAssocID="{02454D27-85A2-4F29-A909-CBE8801C35D4}" presName="img" presStyleLbl="fgImgPlace1" presStyleIdx="1" presStyleCnt="7" custScaleX="64413">
        <dgm:style>
          <a:lnRef idx="3">
            <a:schemeClr val="lt1"/>
          </a:lnRef>
          <a:fillRef idx="1">
            <a:schemeClr val="dk1"/>
          </a:fillRef>
          <a:effectRef idx="1">
            <a:schemeClr val="dk1"/>
          </a:effectRef>
          <a:fontRef idx="minor">
            <a:schemeClr val="lt1"/>
          </a:fontRef>
        </dgm:style>
      </dgm:prSet>
      <dgm:spPr/>
    </dgm:pt>
    <dgm:pt modelId="{99C14817-88A7-46AE-9423-CCBDCD3E6ABE}" type="pres">
      <dgm:prSet presAssocID="{02454D27-85A2-4F29-A909-CBE8801C35D4}" presName="text" presStyleLbl="node1" presStyleIdx="1" presStyleCnt="7">
        <dgm:presLayoutVars>
          <dgm:bulletEnabled val="1"/>
        </dgm:presLayoutVars>
      </dgm:prSet>
      <dgm:spPr/>
      <dgm:t>
        <a:bodyPr/>
        <a:lstStyle/>
        <a:p>
          <a:endParaRPr lang="en-US"/>
        </a:p>
      </dgm:t>
    </dgm:pt>
    <dgm:pt modelId="{6C7F14BB-927F-45DE-A196-88C819791417}" type="pres">
      <dgm:prSet presAssocID="{35FF150F-6079-45E0-8537-A8AF2A5B7502}" presName="spacer" presStyleCnt="0"/>
      <dgm:spPr/>
    </dgm:pt>
    <dgm:pt modelId="{FDEC10BB-D726-4606-B74E-CB86C74F7AEB}" type="pres">
      <dgm:prSet presAssocID="{F0813199-B152-4B67-A561-BA717EB321B8}" presName="comp" presStyleCnt="0"/>
      <dgm:spPr/>
    </dgm:pt>
    <dgm:pt modelId="{3548E3C7-748D-4882-A918-C2C766F271BE}" type="pres">
      <dgm:prSet presAssocID="{F0813199-B152-4B67-A561-BA717EB321B8}" presName="box" presStyleLbl="node1" presStyleIdx="2" presStyleCnt="7"/>
      <dgm:spPr/>
      <dgm:t>
        <a:bodyPr/>
        <a:lstStyle/>
        <a:p>
          <a:endParaRPr lang="en-US"/>
        </a:p>
      </dgm:t>
    </dgm:pt>
    <dgm:pt modelId="{CF3EAE5F-9602-4CF0-8642-A250A1EA52A3}" type="pres">
      <dgm:prSet presAssocID="{F0813199-B152-4B67-A561-BA717EB321B8}" presName="img" presStyleLbl="fgImgPlace1" presStyleIdx="2" presStyleCnt="7" custScaleX="64413">
        <dgm:style>
          <a:lnRef idx="3">
            <a:schemeClr val="lt1"/>
          </a:lnRef>
          <a:fillRef idx="1">
            <a:schemeClr val="dk1"/>
          </a:fillRef>
          <a:effectRef idx="1">
            <a:schemeClr val="dk1"/>
          </a:effectRef>
          <a:fontRef idx="minor">
            <a:schemeClr val="lt1"/>
          </a:fontRef>
        </dgm:style>
      </dgm:prSet>
      <dgm:spPr/>
    </dgm:pt>
    <dgm:pt modelId="{F8D42573-D86B-4A74-AD50-59059B5D36C0}" type="pres">
      <dgm:prSet presAssocID="{F0813199-B152-4B67-A561-BA717EB321B8}" presName="text" presStyleLbl="node1" presStyleIdx="2" presStyleCnt="7">
        <dgm:presLayoutVars>
          <dgm:bulletEnabled val="1"/>
        </dgm:presLayoutVars>
      </dgm:prSet>
      <dgm:spPr/>
      <dgm:t>
        <a:bodyPr/>
        <a:lstStyle/>
        <a:p>
          <a:endParaRPr lang="en-US"/>
        </a:p>
      </dgm:t>
    </dgm:pt>
    <dgm:pt modelId="{9B5B9D26-123D-498D-A123-6815B9EA0367}" type="pres">
      <dgm:prSet presAssocID="{EAADFF6F-323B-4D85-9E27-2D3748776426}" presName="spacer" presStyleCnt="0"/>
      <dgm:spPr/>
    </dgm:pt>
    <dgm:pt modelId="{A9CE982B-C7C4-4767-A79B-92DEFC734FDB}" type="pres">
      <dgm:prSet presAssocID="{A7AAE00F-9D84-471B-8538-9D6F1DDDCEBC}" presName="comp" presStyleCnt="0"/>
      <dgm:spPr/>
    </dgm:pt>
    <dgm:pt modelId="{9050EFE8-22C3-4231-88E3-29104953A097}" type="pres">
      <dgm:prSet presAssocID="{A7AAE00F-9D84-471B-8538-9D6F1DDDCEBC}" presName="box" presStyleLbl="node1" presStyleIdx="3" presStyleCnt="7"/>
      <dgm:spPr/>
      <dgm:t>
        <a:bodyPr/>
        <a:lstStyle/>
        <a:p>
          <a:endParaRPr lang="en-US"/>
        </a:p>
      </dgm:t>
    </dgm:pt>
    <dgm:pt modelId="{D1A1ECCC-FD57-4D43-9BC1-79736A04525F}" type="pres">
      <dgm:prSet presAssocID="{A7AAE00F-9D84-471B-8538-9D6F1DDDCEBC}" presName="img" presStyleLbl="fgImgPlace1" presStyleIdx="3" presStyleCnt="7" custScaleX="64413">
        <dgm:style>
          <a:lnRef idx="3">
            <a:schemeClr val="lt1"/>
          </a:lnRef>
          <a:fillRef idx="1">
            <a:schemeClr val="dk1"/>
          </a:fillRef>
          <a:effectRef idx="1">
            <a:schemeClr val="dk1"/>
          </a:effectRef>
          <a:fontRef idx="minor">
            <a:schemeClr val="lt1"/>
          </a:fontRef>
        </dgm:style>
      </dgm:prSet>
      <dgm:spPr/>
    </dgm:pt>
    <dgm:pt modelId="{DF55C49A-95FF-4C7F-969D-45FDCB6176B3}" type="pres">
      <dgm:prSet presAssocID="{A7AAE00F-9D84-471B-8538-9D6F1DDDCEBC}" presName="text" presStyleLbl="node1" presStyleIdx="3" presStyleCnt="7">
        <dgm:presLayoutVars>
          <dgm:bulletEnabled val="1"/>
        </dgm:presLayoutVars>
      </dgm:prSet>
      <dgm:spPr/>
      <dgm:t>
        <a:bodyPr/>
        <a:lstStyle/>
        <a:p>
          <a:endParaRPr lang="en-US"/>
        </a:p>
      </dgm:t>
    </dgm:pt>
    <dgm:pt modelId="{EAB706E5-1314-4D43-AE9C-F0760C763030}" type="pres">
      <dgm:prSet presAssocID="{64189086-C7C5-400A-9329-25149C6F5DAE}" presName="spacer" presStyleCnt="0"/>
      <dgm:spPr/>
    </dgm:pt>
    <dgm:pt modelId="{DABE17BE-357E-4324-AF4F-AE72EE58F633}" type="pres">
      <dgm:prSet presAssocID="{7060489E-3459-447E-B92D-00AC7FBD195F}" presName="comp" presStyleCnt="0"/>
      <dgm:spPr/>
    </dgm:pt>
    <dgm:pt modelId="{314281AA-7F1E-4392-A38F-A9E90EAF8D9E}" type="pres">
      <dgm:prSet presAssocID="{7060489E-3459-447E-B92D-00AC7FBD195F}" presName="box" presStyleLbl="node1" presStyleIdx="4" presStyleCnt="7"/>
      <dgm:spPr/>
      <dgm:t>
        <a:bodyPr/>
        <a:lstStyle/>
        <a:p>
          <a:endParaRPr lang="en-US"/>
        </a:p>
      </dgm:t>
    </dgm:pt>
    <dgm:pt modelId="{36AE7C13-61F9-4209-9B0A-EC4C2508C191}" type="pres">
      <dgm:prSet presAssocID="{7060489E-3459-447E-B92D-00AC7FBD195F}" presName="img" presStyleLbl="fgImgPlace1" presStyleIdx="4" presStyleCnt="7" custScaleX="64413">
        <dgm:style>
          <a:lnRef idx="3">
            <a:schemeClr val="lt1"/>
          </a:lnRef>
          <a:fillRef idx="1">
            <a:schemeClr val="dk1"/>
          </a:fillRef>
          <a:effectRef idx="1">
            <a:schemeClr val="dk1"/>
          </a:effectRef>
          <a:fontRef idx="minor">
            <a:schemeClr val="lt1"/>
          </a:fontRef>
        </dgm:style>
      </dgm:prSet>
      <dgm:spPr/>
    </dgm:pt>
    <dgm:pt modelId="{5674F21C-343D-41B3-BEC8-43182C2C1830}" type="pres">
      <dgm:prSet presAssocID="{7060489E-3459-447E-B92D-00AC7FBD195F}" presName="text" presStyleLbl="node1" presStyleIdx="4" presStyleCnt="7">
        <dgm:presLayoutVars>
          <dgm:bulletEnabled val="1"/>
        </dgm:presLayoutVars>
      </dgm:prSet>
      <dgm:spPr/>
      <dgm:t>
        <a:bodyPr/>
        <a:lstStyle/>
        <a:p>
          <a:endParaRPr lang="en-US"/>
        </a:p>
      </dgm:t>
    </dgm:pt>
    <dgm:pt modelId="{DEC6EE26-84E7-4B87-BC4E-47B280CF5E9E}" type="pres">
      <dgm:prSet presAssocID="{28AF5041-FF33-4C80-97FB-A042C19B7461}" presName="spacer" presStyleCnt="0"/>
      <dgm:spPr/>
    </dgm:pt>
    <dgm:pt modelId="{952AAC1A-33C0-4042-ABC6-315ABED03D4D}" type="pres">
      <dgm:prSet presAssocID="{1603B418-6BD2-49A7-A127-02452F8069BB}" presName="comp" presStyleCnt="0"/>
      <dgm:spPr/>
    </dgm:pt>
    <dgm:pt modelId="{E248BEB9-787F-4ECC-92A1-D41EDC520B79}" type="pres">
      <dgm:prSet presAssocID="{1603B418-6BD2-49A7-A127-02452F8069BB}" presName="box" presStyleLbl="node1" presStyleIdx="5" presStyleCnt="7"/>
      <dgm:spPr/>
      <dgm:t>
        <a:bodyPr/>
        <a:lstStyle/>
        <a:p>
          <a:endParaRPr lang="en-US"/>
        </a:p>
      </dgm:t>
    </dgm:pt>
    <dgm:pt modelId="{A8D730E6-B106-4B73-AA4B-5957719BB116}" type="pres">
      <dgm:prSet presAssocID="{1603B418-6BD2-49A7-A127-02452F8069BB}" presName="img" presStyleLbl="fgImgPlace1" presStyleIdx="5" presStyleCnt="7" custScaleX="64413">
        <dgm:style>
          <a:lnRef idx="3">
            <a:schemeClr val="lt1"/>
          </a:lnRef>
          <a:fillRef idx="1">
            <a:schemeClr val="dk1"/>
          </a:fillRef>
          <a:effectRef idx="1">
            <a:schemeClr val="dk1"/>
          </a:effectRef>
          <a:fontRef idx="minor">
            <a:schemeClr val="lt1"/>
          </a:fontRef>
        </dgm:style>
      </dgm:prSet>
      <dgm:spPr/>
    </dgm:pt>
    <dgm:pt modelId="{D4F09D39-16AF-494F-80A3-35A443711547}" type="pres">
      <dgm:prSet presAssocID="{1603B418-6BD2-49A7-A127-02452F8069BB}" presName="text" presStyleLbl="node1" presStyleIdx="5" presStyleCnt="7">
        <dgm:presLayoutVars>
          <dgm:bulletEnabled val="1"/>
        </dgm:presLayoutVars>
      </dgm:prSet>
      <dgm:spPr/>
      <dgm:t>
        <a:bodyPr/>
        <a:lstStyle/>
        <a:p>
          <a:endParaRPr lang="en-US"/>
        </a:p>
      </dgm:t>
    </dgm:pt>
    <dgm:pt modelId="{01CCF08C-41BB-40F6-B324-07A0D22E278F}" type="pres">
      <dgm:prSet presAssocID="{E6CEBEA3-6FB7-4E68-8F32-34BE654063EE}" presName="spacer" presStyleCnt="0"/>
      <dgm:spPr/>
    </dgm:pt>
    <dgm:pt modelId="{AD27DB7F-4A29-4A7A-AF15-3DE828EBADE7}" type="pres">
      <dgm:prSet presAssocID="{84E81A8C-5E7C-4A9A-A102-B9B8449BEFB8}" presName="comp" presStyleCnt="0"/>
      <dgm:spPr/>
    </dgm:pt>
    <dgm:pt modelId="{EFF1B847-2948-459A-998A-C963D7F7DCE1}" type="pres">
      <dgm:prSet presAssocID="{84E81A8C-5E7C-4A9A-A102-B9B8449BEFB8}" presName="box" presStyleLbl="node1" presStyleIdx="6" presStyleCnt="7"/>
      <dgm:spPr/>
      <dgm:t>
        <a:bodyPr/>
        <a:lstStyle/>
        <a:p>
          <a:endParaRPr lang="en-US"/>
        </a:p>
      </dgm:t>
    </dgm:pt>
    <dgm:pt modelId="{9A8B8249-9343-44A8-8E0D-D89934BE97A4}" type="pres">
      <dgm:prSet presAssocID="{84E81A8C-5E7C-4A9A-A102-B9B8449BEFB8}" presName="img" presStyleLbl="fgImgPlace1" presStyleIdx="6" presStyleCnt="7" custScaleX="64413">
        <dgm:style>
          <a:lnRef idx="3">
            <a:schemeClr val="lt1"/>
          </a:lnRef>
          <a:fillRef idx="1">
            <a:schemeClr val="dk1"/>
          </a:fillRef>
          <a:effectRef idx="1">
            <a:schemeClr val="dk1"/>
          </a:effectRef>
          <a:fontRef idx="minor">
            <a:schemeClr val="lt1"/>
          </a:fontRef>
        </dgm:style>
      </dgm:prSet>
      <dgm:spPr/>
    </dgm:pt>
    <dgm:pt modelId="{F89BCA67-24C1-4587-A5DD-F5C1BBD40F37}" type="pres">
      <dgm:prSet presAssocID="{84E81A8C-5E7C-4A9A-A102-B9B8449BEFB8}" presName="text" presStyleLbl="node1" presStyleIdx="6" presStyleCnt="7">
        <dgm:presLayoutVars>
          <dgm:bulletEnabled val="1"/>
        </dgm:presLayoutVars>
      </dgm:prSet>
      <dgm:spPr/>
      <dgm:t>
        <a:bodyPr/>
        <a:lstStyle/>
        <a:p>
          <a:endParaRPr lang="en-US"/>
        </a:p>
      </dgm:t>
    </dgm:pt>
  </dgm:ptLst>
  <dgm:cxnLst>
    <dgm:cxn modelId="{BF7A1380-ED78-4168-A8F5-F671C56120EF}" type="presOf" srcId="{02454D27-85A2-4F29-A909-CBE8801C35D4}" destId="{99C14817-88A7-46AE-9423-CCBDCD3E6ABE}" srcOrd="1" destOrd="0" presId="urn:microsoft.com/office/officeart/2005/8/layout/vList4"/>
    <dgm:cxn modelId="{3CDE4A50-3955-4573-BF2B-CC9E7669B396}" type="presOf" srcId="{5F02DA03-7A0C-482D-BF37-344B00FB6822}" destId="{112D8A33-A08A-430C-BB6E-374566088DF1}" srcOrd="1" destOrd="0" presId="urn:microsoft.com/office/officeart/2005/8/layout/vList4"/>
    <dgm:cxn modelId="{BFD38A22-5891-4331-BC4B-5740B5E8AE58}" type="presOf" srcId="{F0813199-B152-4B67-A561-BA717EB321B8}" destId="{F8D42573-D86B-4A74-AD50-59059B5D36C0}" srcOrd="1" destOrd="0" presId="urn:microsoft.com/office/officeart/2005/8/layout/vList4"/>
    <dgm:cxn modelId="{D0EFE40C-92C9-4054-B891-354954E668F9}" type="presOf" srcId="{7060489E-3459-447E-B92D-00AC7FBD195F}" destId="{5674F21C-343D-41B3-BEC8-43182C2C1830}" srcOrd="1" destOrd="0" presId="urn:microsoft.com/office/officeart/2005/8/layout/vList4"/>
    <dgm:cxn modelId="{1DFA1414-920F-4060-9D5C-D7B9EC859944}" type="presOf" srcId="{1603B418-6BD2-49A7-A127-02452F8069BB}" destId="{D4F09D39-16AF-494F-80A3-35A443711547}" srcOrd="1" destOrd="0" presId="urn:microsoft.com/office/officeart/2005/8/layout/vList4"/>
    <dgm:cxn modelId="{9408A906-D87C-48CB-9C82-B3B73BAAABEA}" srcId="{AC1BE59B-FD6E-41B0-A10D-5073A8559469}" destId="{7060489E-3459-447E-B92D-00AC7FBD195F}" srcOrd="4" destOrd="0" parTransId="{741E42AF-A7F0-4B7B-A15F-BBFC1454509A}" sibTransId="{28AF5041-FF33-4C80-97FB-A042C19B7461}"/>
    <dgm:cxn modelId="{B3F52863-3F56-46BC-8D45-E8416F544F4D}" srcId="{AC1BE59B-FD6E-41B0-A10D-5073A8559469}" destId="{02454D27-85A2-4F29-A909-CBE8801C35D4}" srcOrd="1" destOrd="0" parTransId="{9E814AF9-2CD3-4383-A86D-8801FEA02AA1}" sibTransId="{35FF150F-6079-45E0-8537-A8AF2A5B7502}"/>
    <dgm:cxn modelId="{49F1E2D7-C740-4A18-A49F-6FA208B3B5DE}" type="presOf" srcId="{02454D27-85A2-4F29-A909-CBE8801C35D4}" destId="{72C224D9-DC5C-4367-8C4F-6F775AF43D2D}" srcOrd="0" destOrd="0" presId="urn:microsoft.com/office/officeart/2005/8/layout/vList4"/>
    <dgm:cxn modelId="{F94FA848-B918-4A4E-AD18-2D54C2AE240D}" type="presOf" srcId="{84E81A8C-5E7C-4A9A-A102-B9B8449BEFB8}" destId="{EFF1B847-2948-459A-998A-C963D7F7DCE1}" srcOrd="0" destOrd="0" presId="urn:microsoft.com/office/officeart/2005/8/layout/vList4"/>
    <dgm:cxn modelId="{D5AF8260-BD12-4980-8955-74C041E07964}" srcId="{AC1BE59B-FD6E-41B0-A10D-5073A8559469}" destId="{F0813199-B152-4B67-A561-BA717EB321B8}" srcOrd="2" destOrd="0" parTransId="{BA62AB41-925E-4B4E-BD11-98410B51E03F}" sibTransId="{EAADFF6F-323B-4D85-9E27-2D3748776426}"/>
    <dgm:cxn modelId="{26E9A977-B0D8-4976-AE50-616CE76256DA}" type="presOf" srcId="{F0813199-B152-4B67-A561-BA717EB321B8}" destId="{3548E3C7-748D-4882-A918-C2C766F271BE}" srcOrd="0" destOrd="0" presId="urn:microsoft.com/office/officeart/2005/8/layout/vList4"/>
    <dgm:cxn modelId="{7CCA56C3-6760-46BA-AB40-FE53E00E1667}" srcId="{AC1BE59B-FD6E-41B0-A10D-5073A8559469}" destId="{5F02DA03-7A0C-482D-BF37-344B00FB6822}" srcOrd="0" destOrd="0" parTransId="{CA7BC6E3-6C8B-49DD-A7AC-6F1F32CCE93D}" sibTransId="{EE5112A4-9BA7-4EB7-BF86-056487611CBB}"/>
    <dgm:cxn modelId="{4B9AB90E-64F2-4ECB-AEEC-7E4297754BB3}" type="presOf" srcId="{84E81A8C-5E7C-4A9A-A102-B9B8449BEFB8}" destId="{F89BCA67-24C1-4587-A5DD-F5C1BBD40F37}" srcOrd="1" destOrd="0" presId="urn:microsoft.com/office/officeart/2005/8/layout/vList4"/>
    <dgm:cxn modelId="{CA7D39AD-FFD9-4A9A-AF07-D3388EE7B0A3}" type="presOf" srcId="{1603B418-6BD2-49A7-A127-02452F8069BB}" destId="{E248BEB9-787F-4ECC-92A1-D41EDC520B79}" srcOrd="0" destOrd="0" presId="urn:microsoft.com/office/officeart/2005/8/layout/vList4"/>
    <dgm:cxn modelId="{26FE7251-120B-46F6-9EFD-CD2D8B6077D7}" type="presOf" srcId="{7060489E-3459-447E-B92D-00AC7FBD195F}" destId="{314281AA-7F1E-4392-A38F-A9E90EAF8D9E}" srcOrd="0" destOrd="0" presId="urn:microsoft.com/office/officeart/2005/8/layout/vList4"/>
    <dgm:cxn modelId="{A6208D8E-6561-4793-8CF0-662733215316}" srcId="{AC1BE59B-FD6E-41B0-A10D-5073A8559469}" destId="{A7AAE00F-9D84-471B-8538-9D6F1DDDCEBC}" srcOrd="3" destOrd="0" parTransId="{5E29389B-B965-4C07-8955-2BC1FFD1B740}" sibTransId="{64189086-C7C5-400A-9329-25149C6F5DAE}"/>
    <dgm:cxn modelId="{29F5B5EE-20D5-4596-B0EC-4A71D6DA8456}" srcId="{AC1BE59B-FD6E-41B0-A10D-5073A8559469}" destId="{84E81A8C-5E7C-4A9A-A102-B9B8449BEFB8}" srcOrd="6" destOrd="0" parTransId="{C976781F-0DCF-47A9-B893-9BEE09D699BD}" sibTransId="{D1F44A8A-5524-423D-8E9B-6FC1688839E5}"/>
    <dgm:cxn modelId="{60B4F554-CCE9-4628-8BF3-E14534B24EF5}" type="presOf" srcId="{5F02DA03-7A0C-482D-BF37-344B00FB6822}" destId="{472E5E4E-76B0-4C8E-9793-B4572BE980CB}" srcOrd="0" destOrd="0" presId="urn:microsoft.com/office/officeart/2005/8/layout/vList4"/>
    <dgm:cxn modelId="{595AE4D5-000A-45DF-A8D3-D097745D2C4E}" type="presOf" srcId="{A7AAE00F-9D84-471B-8538-9D6F1DDDCEBC}" destId="{9050EFE8-22C3-4231-88E3-29104953A097}" srcOrd="0" destOrd="0" presId="urn:microsoft.com/office/officeart/2005/8/layout/vList4"/>
    <dgm:cxn modelId="{B1D1B010-8C24-44CE-AE92-E9E17FC50884}" srcId="{AC1BE59B-FD6E-41B0-A10D-5073A8559469}" destId="{1603B418-6BD2-49A7-A127-02452F8069BB}" srcOrd="5" destOrd="0" parTransId="{E1671723-E1D7-49D7-8A98-4B8C94EEEC80}" sibTransId="{E6CEBEA3-6FB7-4E68-8F32-34BE654063EE}"/>
    <dgm:cxn modelId="{3FAB69D7-4111-4D79-AA87-9DD9E9FC5B83}" type="presOf" srcId="{A7AAE00F-9D84-471B-8538-9D6F1DDDCEBC}" destId="{DF55C49A-95FF-4C7F-969D-45FDCB6176B3}" srcOrd="1" destOrd="0" presId="urn:microsoft.com/office/officeart/2005/8/layout/vList4"/>
    <dgm:cxn modelId="{A4DE7B6F-86FF-4ADA-85FB-67C7C3BBD739}" type="presOf" srcId="{AC1BE59B-FD6E-41B0-A10D-5073A8559469}" destId="{C0F848D8-5420-46D5-ACED-FD72CED1299D}" srcOrd="0" destOrd="0" presId="urn:microsoft.com/office/officeart/2005/8/layout/vList4"/>
    <dgm:cxn modelId="{D15DE900-656C-4429-A4F8-3DDB3C1D0C5F}" type="presParOf" srcId="{C0F848D8-5420-46D5-ACED-FD72CED1299D}" destId="{92A345D4-FB3C-4166-9E8D-2446A860608E}" srcOrd="0" destOrd="0" presId="urn:microsoft.com/office/officeart/2005/8/layout/vList4"/>
    <dgm:cxn modelId="{DF69F639-AE41-43E3-BA39-C9D436528890}" type="presParOf" srcId="{92A345D4-FB3C-4166-9E8D-2446A860608E}" destId="{472E5E4E-76B0-4C8E-9793-B4572BE980CB}" srcOrd="0" destOrd="0" presId="urn:microsoft.com/office/officeart/2005/8/layout/vList4"/>
    <dgm:cxn modelId="{75D11931-53B7-4CD4-A01C-00C714240D97}" type="presParOf" srcId="{92A345D4-FB3C-4166-9E8D-2446A860608E}" destId="{F80467A5-F3D9-4A2F-B9E2-556FCA057E4E}" srcOrd="1" destOrd="0" presId="urn:microsoft.com/office/officeart/2005/8/layout/vList4"/>
    <dgm:cxn modelId="{68D3E5DF-E83E-469B-A015-103A080108A3}" type="presParOf" srcId="{92A345D4-FB3C-4166-9E8D-2446A860608E}" destId="{112D8A33-A08A-430C-BB6E-374566088DF1}" srcOrd="2" destOrd="0" presId="urn:microsoft.com/office/officeart/2005/8/layout/vList4"/>
    <dgm:cxn modelId="{6375CA21-3205-4793-B75F-9D4680B735E1}" type="presParOf" srcId="{C0F848D8-5420-46D5-ACED-FD72CED1299D}" destId="{20AF3D58-5456-4697-9FF7-E9019637FC4C}" srcOrd="1" destOrd="0" presId="urn:microsoft.com/office/officeart/2005/8/layout/vList4"/>
    <dgm:cxn modelId="{3EBF391E-F53F-4050-8289-B04880D12CFD}" type="presParOf" srcId="{C0F848D8-5420-46D5-ACED-FD72CED1299D}" destId="{EDC07272-0004-4A60-8CBF-129B52104736}" srcOrd="2" destOrd="0" presId="urn:microsoft.com/office/officeart/2005/8/layout/vList4"/>
    <dgm:cxn modelId="{52B8FE25-EE9C-4777-B11A-93C0CB89CE9D}" type="presParOf" srcId="{EDC07272-0004-4A60-8CBF-129B52104736}" destId="{72C224D9-DC5C-4367-8C4F-6F775AF43D2D}" srcOrd="0" destOrd="0" presId="urn:microsoft.com/office/officeart/2005/8/layout/vList4"/>
    <dgm:cxn modelId="{D05DA281-982E-4B17-B8B8-1083165D3BC1}" type="presParOf" srcId="{EDC07272-0004-4A60-8CBF-129B52104736}" destId="{1ED25D2A-B022-4A42-8431-81839D7799AF}" srcOrd="1" destOrd="0" presId="urn:microsoft.com/office/officeart/2005/8/layout/vList4"/>
    <dgm:cxn modelId="{7709A1DE-B179-49DE-A469-B57777B719E1}" type="presParOf" srcId="{EDC07272-0004-4A60-8CBF-129B52104736}" destId="{99C14817-88A7-46AE-9423-CCBDCD3E6ABE}" srcOrd="2" destOrd="0" presId="urn:microsoft.com/office/officeart/2005/8/layout/vList4"/>
    <dgm:cxn modelId="{C12F5BD1-2A16-420C-AE59-36830629D382}" type="presParOf" srcId="{C0F848D8-5420-46D5-ACED-FD72CED1299D}" destId="{6C7F14BB-927F-45DE-A196-88C819791417}" srcOrd="3" destOrd="0" presId="urn:microsoft.com/office/officeart/2005/8/layout/vList4"/>
    <dgm:cxn modelId="{87900921-F022-4B43-B847-D34A3AEE9434}" type="presParOf" srcId="{C0F848D8-5420-46D5-ACED-FD72CED1299D}" destId="{FDEC10BB-D726-4606-B74E-CB86C74F7AEB}" srcOrd="4" destOrd="0" presId="urn:microsoft.com/office/officeart/2005/8/layout/vList4"/>
    <dgm:cxn modelId="{90B6C503-E6B3-446A-B99D-7BDAC36E9104}" type="presParOf" srcId="{FDEC10BB-D726-4606-B74E-CB86C74F7AEB}" destId="{3548E3C7-748D-4882-A918-C2C766F271BE}" srcOrd="0" destOrd="0" presId="urn:microsoft.com/office/officeart/2005/8/layout/vList4"/>
    <dgm:cxn modelId="{2C778377-5129-4B0A-AAD5-9C465EAD3838}" type="presParOf" srcId="{FDEC10BB-D726-4606-B74E-CB86C74F7AEB}" destId="{CF3EAE5F-9602-4CF0-8642-A250A1EA52A3}" srcOrd="1" destOrd="0" presId="urn:microsoft.com/office/officeart/2005/8/layout/vList4"/>
    <dgm:cxn modelId="{8D461F98-126B-46CB-9C6D-1AC0C18164C0}" type="presParOf" srcId="{FDEC10BB-D726-4606-B74E-CB86C74F7AEB}" destId="{F8D42573-D86B-4A74-AD50-59059B5D36C0}" srcOrd="2" destOrd="0" presId="urn:microsoft.com/office/officeart/2005/8/layout/vList4"/>
    <dgm:cxn modelId="{4ED5C32E-A5E0-41AA-B2E5-608DD4EE6465}" type="presParOf" srcId="{C0F848D8-5420-46D5-ACED-FD72CED1299D}" destId="{9B5B9D26-123D-498D-A123-6815B9EA0367}" srcOrd="5" destOrd="0" presId="urn:microsoft.com/office/officeart/2005/8/layout/vList4"/>
    <dgm:cxn modelId="{4E1D5234-4C7D-4005-B907-505B746AB58B}" type="presParOf" srcId="{C0F848D8-5420-46D5-ACED-FD72CED1299D}" destId="{A9CE982B-C7C4-4767-A79B-92DEFC734FDB}" srcOrd="6" destOrd="0" presId="urn:microsoft.com/office/officeart/2005/8/layout/vList4"/>
    <dgm:cxn modelId="{EE8B7E2E-2387-40BE-A773-09B5A9B47C0D}" type="presParOf" srcId="{A9CE982B-C7C4-4767-A79B-92DEFC734FDB}" destId="{9050EFE8-22C3-4231-88E3-29104953A097}" srcOrd="0" destOrd="0" presId="urn:microsoft.com/office/officeart/2005/8/layout/vList4"/>
    <dgm:cxn modelId="{B9621F10-63E8-40A8-AE51-5F92DBB9B592}" type="presParOf" srcId="{A9CE982B-C7C4-4767-A79B-92DEFC734FDB}" destId="{D1A1ECCC-FD57-4D43-9BC1-79736A04525F}" srcOrd="1" destOrd="0" presId="urn:microsoft.com/office/officeart/2005/8/layout/vList4"/>
    <dgm:cxn modelId="{846CFBBB-5941-4AD4-888C-2B25EB3CE436}" type="presParOf" srcId="{A9CE982B-C7C4-4767-A79B-92DEFC734FDB}" destId="{DF55C49A-95FF-4C7F-969D-45FDCB6176B3}" srcOrd="2" destOrd="0" presId="urn:microsoft.com/office/officeart/2005/8/layout/vList4"/>
    <dgm:cxn modelId="{ADD38E53-420E-450D-8275-AED1A74929AA}" type="presParOf" srcId="{C0F848D8-5420-46D5-ACED-FD72CED1299D}" destId="{EAB706E5-1314-4D43-AE9C-F0760C763030}" srcOrd="7" destOrd="0" presId="urn:microsoft.com/office/officeart/2005/8/layout/vList4"/>
    <dgm:cxn modelId="{DBC08787-5951-46BA-A65A-131CEE2E2F08}" type="presParOf" srcId="{C0F848D8-5420-46D5-ACED-FD72CED1299D}" destId="{DABE17BE-357E-4324-AF4F-AE72EE58F633}" srcOrd="8" destOrd="0" presId="urn:microsoft.com/office/officeart/2005/8/layout/vList4"/>
    <dgm:cxn modelId="{8C137627-D0F5-4EA7-996A-FFC87B38EEBF}" type="presParOf" srcId="{DABE17BE-357E-4324-AF4F-AE72EE58F633}" destId="{314281AA-7F1E-4392-A38F-A9E90EAF8D9E}" srcOrd="0" destOrd="0" presId="urn:microsoft.com/office/officeart/2005/8/layout/vList4"/>
    <dgm:cxn modelId="{73D82607-4BAC-409D-9593-808DE9501A6F}" type="presParOf" srcId="{DABE17BE-357E-4324-AF4F-AE72EE58F633}" destId="{36AE7C13-61F9-4209-9B0A-EC4C2508C191}" srcOrd="1" destOrd="0" presId="urn:microsoft.com/office/officeart/2005/8/layout/vList4"/>
    <dgm:cxn modelId="{3AFC5C6C-E274-4395-AD49-143945F1F30E}" type="presParOf" srcId="{DABE17BE-357E-4324-AF4F-AE72EE58F633}" destId="{5674F21C-343D-41B3-BEC8-43182C2C1830}" srcOrd="2" destOrd="0" presId="urn:microsoft.com/office/officeart/2005/8/layout/vList4"/>
    <dgm:cxn modelId="{DCD5B87B-3694-4627-AE80-38D3F4DB2819}" type="presParOf" srcId="{C0F848D8-5420-46D5-ACED-FD72CED1299D}" destId="{DEC6EE26-84E7-4B87-BC4E-47B280CF5E9E}" srcOrd="9" destOrd="0" presId="urn:microsoft.com/office/officeart/2005/8/layout/vList4"/>
    <dgm:cxn modelId="{C9401D6B-22B0-4872-9B3C-7D8DEBDF1F3B}" type="presParOf" srcId="{C0F848D8-5420-46D5-ACED-FD72CED1299D}" destId="{952AAC1A-33C0-4042-ABC6-315ABED03D4D}" srcOrd="10" destOrd="0" presId="urn:microsoft.com/office/officeart/2005/8/layout/vList4"/>
    <dgm:cxn modelId="{F2506126-65FC-4F21-98A1-EDCF01577DAA}" type="presParOf" srcId="{952AAC1A-33C0-4042-ABC6-315ABED03D4D}" destId="{E248BEB9-787F-4ECC-92A1-D41EDC520B79}" srcOrd="0" destOrd="0" presId="urn:microsoft.com/office/officeart/2005/8/layout/vList4"/>
    <dgm:cxn modelId="{C4B002B1-9F90-4E04-ACC5-E70D78F4A903}" type="presParOf" srcId="{952AAC1A-33C0-4042-ABC6-315ABED03D4D}" destId="{A8D730E6-B106-4B73-AA4B-5957719BB116}" srcOrd="1" destOrd="0" presId="urn:microsoft.com/office/officeart/2005/8/layout/vList4"/>
    <dgm:cxn modelId="{46747907-3B39-42E0-938C-51F8579F1170}" type="presParOf" srcId="{952AAC1A-33C0-4042-ABC6-315ABED03D4D}" destId="{D4F09D39-16AF-494F-80A3-35A443711547}" srcOrd="2" destOrd="0" presId="urn:microsoft.com/office/officeart/2005/8/layout/vList4"/>
    <dgm:cxn modelId="{DEE1981A-7AE7-4C8D-8EF1-813701337249}" type="presParOf" srcId="{C0F848D8-5420-46D5-ACED-FD72CED1299D}" destId="{01CCF08C-41BB-40F6-B324-07A0D22E278F}" srcOrd="11" destOrd="0" presId="urn:microsoft.com/office/officeart/2005/8/layout/vList4"/>
    <dgm:cxn modelId="{2C169205-9F5F-4707-A64C-F149D413A2D3}" type="presParOf" srcId="{C0F848D8-5420-46D5-ACED-FD72CED1299D}" destId="{AD27DB7F-4A29-4A7A-AF15-3DE828EBADE7}" srcOrd="12" destOrd="0" presId="urn:microsoft.com/office/officeart/2005/8/layout/vList4"/>
    <dgm:cxn modelId="{5BDC9C3D-DFF1-4014-8973-843BE9594623}" type="presParOf" srcId="{AD27DB7F-4A29-4A7A-AF15-3DE828EBADE7}" destId="{EFF1B847-2948-459A-998A-C963D7F7DCE1}" srcOrd="0" destOrd="0" presId="urn:microsoft.com/office/officeart/2005/8/layout/vList4"/>
    <dgm:cxn modelId="{27DC3F6A-520E-4D99-93C1-28D0AA326AFC}" type="presParOf" srcId="{AD27DB7F-4A29-4A7A-AF15-3DE828EBADE7}" destId="{9A8B8249-9343-44A8-8E0D-D89934BE97A4}" srcOrd="1" destOrd="0" presId="urn:microsoft.com/office/officeart/2005/8/layout/vList4"/>
    <dgm:cxn modelId="{9D56E3D7-D6E3-41BB-99E2-47661CB73A33}" type="presParOf" srcId="{AD27DB7F-4A29-4A7A-AF15-3DE828EBADE7}" destId="{F89BCA67-24C1-4587-A5DD-F5C1BBD40F37}" srcOrd="2" destOrd="0" presId="urn:microsoft.com/office/officeart/2005/8/layout/vList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72E5E4E-76B0-4C8E-9793-B4572BE980CB}">
      <dsp:nvSpPr>
        <dsp:cNvPr id="0" name=""/>
        <dsp:cNvSpPr/>
      </dsp:nvSpPr>
      <dsp:spPr>
        <a:xfrm>
          <a:off x="0" y="0"/>
          <a:ext cx="6019800" cy="770669"/>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smtClean="0">
              <a:ln>
                <a:solidFill>
                  <a:sysClr val="windowText" lastClr="000000"/>
                </a:solidFill>
              </a:ln>
              <a:solidFill>
                <a:sysClr val="windowText" lastClr="000000"/>
              </a:solidFill>
            </a:rPr>
            <a:t>AUGUSTUS (27 BC – 14 AD)</a:t>
          </a:r>
          <a:endParaRPr lang="en-US" sz="3200" kern="1200" dirty="0">
            <a:ln>
              <a:solidFill>
                <a:sysClr val="windowText" lastClr="000000"/>
              </a:solidFill>
            </a:ln>
            <a:solidFill>
              <a:sysClr val="windowText" lastClr="000000"/>
            </a:solidFill>
          </a:endParaRPr>
        </a:p>
      </dsp:txBody>
      <dsp:txXfrm>
        <a:off x="1281026" y="0"/>
        <a:ext cx="4738773" cy="770669"/>
      </dsp:txXfrm>
    </dsp:sp>
    <dsp:sp modelId="{F80467A5-F3D9-4A2F-B9E2-556FCA057E4E}">
      <dsp:nvSpPr>
        <dsp:cNvPr id="0" name=""/>
        <dsp:cNvSpPr/>
      </dsp:nvSpPr>
      <dsp:spPr>
        <a:xfrm>
          <a:off x="291293" y="77066"/>
          <a:ext cx="775506" cy="616535"/>
        </a:xfrm>
        <a:prstGeom prst="roundRect">
          <a:avLst>
            <a:gd name="adj" fmla="val 10000"/>
          </a:avLst>
        </a:prstGeom>
        <a:solidFill>
          <a:schemeClr val="dk1"/>
        </a:solidFill>
        <a:ln w="38100" cap="flat" cmpd="sng" algn="ctr">
          <a:solidFill>
            <a:schemeClr val="lt1"/>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z="152400" extrusionH="63500"/>
      </dsp:spPr>
      <dsp:style>
        <a:lnRef idx="3">
          <a:schemeClr val="lt1"/>
        </a:lnRef>
        <a:fillRef idx="1">
          <a:schemeClr val="dk1"/>
        </a:fillRef>
        <a:effectRef idx="1">
          <a:schemeClr val="dk1"/>
        </a:effectRef>
        <a:fontRef idx="minor">
          <a:schemeClr val="lt1"/>
        </a:fontRef>
      </dsp:style>
    </dsp:sp>
    <dsp:sp modelId="{72C224D9-DC5C-4367-8C4F-6F775AF43D2D}">
      <dsp:nvSpPr>
        <dsp:cNvPr id="0" name=""/>
        <dsp:cNvSpPr/>
      </dsp:nvSpPr>
      <dsp:spPr>
        <a:xfrm>
          <a:off x="0" y="847736"/>
          <a:ext cx="6019800" cy="770669"/>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smtClean="0">
              <a:ln>
                <a:solidFill>
                  <a:sysClr val="windowText" lastClr="000000"/>
                </a:solidFill>
              </a:ln>
              <a:solidFill>
                <a:sysClr val="windowText" lastClr="000000"/>
              </a:solidFill>
            </a:rPr>
            <a:t>TIBERIUS (14 – 37 AD) </a:t>
          </a:r>
          <a:endParaRPr lang="en-US" sz="3200" kern="1200" dirty="0">
            <a:ln>
              <a:solidFill>
                <a:sysClr val="windowText" lastClr="000000"/>
              </a:solidFill>
            </a:ln>
            <a:solidFill>
              <a:sysClr val="windowText" lastClr="000000"/>
            </a:solidFill>
          </a:endParaRPr>
        </a:p>
      </dsp:txBody>
      <dsp:txXfrm>
        <a:off x="1281026" y="847736"/>
        <a:ext cx="4738773" cy="770669"/>
      </dsp:txXfrm>
    </dsp:sp>
    <dsp:sp modelId="{1ED25D2A-B022-4A42-8431-81839D7799AF}">
      <dsp:nvSpPr>
        <dsp:cNvPr id="0" name=""/>
        <dsp:cNvSpPr/>
      </dsp:nvSpPr>
      <dsp:spPr>
        <a:xfrm>
          <a:off x="291293" y="924803"/>
          <a:ext cx="775506" cy="616535"/>
        </a:xfrm>
        <a:prstGeom prst="roundRect">
          <a:avLst>
            <a:gd name="adj" fmla="val 10000"/>
          </a:avLst>
        </a:prstGeom>
        <a:solidFill>
          <a:schemeClr val="dk1"/>
        </a:solidFill>
        <a:ln w="38100" cap="flat" cmpd="sng" algn="ctr">
          <a:solidFill>
            <a:schemeClr val="lt1"/>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z="152400" extrusionH="63500"/>
      </dsp:spPr>
      <dsp:style>
        <a:lnRef idx="3">
          <a:schemeClr val="lt1"/>
        </a:lnRef>
        <a:fillRef idx="1">
          <a:schemeClr val="dk1"/>
        </a:fillRef>
        <a:effectRef idx="1">
          <a:schemeClr val="dk1"/>
        </a:effectRef>
        <a:fontRef idx="minor">
          <a:schemeClr val="lt1"/>
        </a:fontRef>
      </dsp:style>
    </dsp:sp>
    <dsp:sp modelId="{3548E3C7-748D-4882-A918-C2C766F271BE}">
      <dsp:nvSpPr>
        <dsp:cNvPr id="0" name=""/>
        <dsp:cNvSpPr/>
      </dsp:nvSpPr>
      <dsp:spPr>
        <a:xfrm>
          <a:off x="0" y="1695472"/>
          <a:ext cx="6019800" cy="770669"/>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smtClean="0">
              <a:ln>
                <a:solidFill>
                  <a:sysClr val="windowText" lastClr="000000"/>
                </a:solidFill>
              </a:ln>
              <a:solidFill>
                <a:sysClr val="windowText" lastClr="000000"/>
              </a:solidFill>
            </a:rPr>
            <a:t>CALIGULA (37-41 AD)</a:t>
          </a:r>
          <a:endParaRPr lang="en-US" sz="3200" kern="1200" dirty="0">
            <a:ln>
              <a:solidFill>
                <a:sysClr val="windowText" lastClr="000000"/>
              </a:solidFill>
            </a:ln>
            <a:solidFill>
              <a:sysClr val="windowText" lastClr="000000"/>
            </a:solidFill>
          </a:endParaRPr>
        </a:p>
      </dsp:txBody>
      <dsp:txXfrm>
        <a:off x="1281026" y="1695472"/>
        <a:ext cx="4738773" cy="770669"/>
      </dsp:txXfrm>
    </dsp:sp>
    <dsp:sp modelId="{CF3EAE5F-9602-4CF0-8642-A250A1EA52A3}">
      <dsp:nvSpPr>
        <dsp:cNvPr id="0" name=""/>
        <dsp:cNvSpPr/>
      </dsp:nvSpPr>
      <dsp:spPr>
        <a:xfrm>
          <a:off x="291293" y="1772539"/>
          <a:ext cx="775506" cy="616535"/>
        </a:xfrm>
        <a:prstGeom prst="roundRect">
          <a:avLst>
            <a:gd name="adj" fmla="val 10000"/>
          </a:avLst>
        </a:prstGeom>
        <a:solidFill>
          <a:schemeClr val="dk1"/>
        </a:solidFill>
        <a:ln w="38100" cap="flat" cmpd="sng" algn="ctr">
          <a:solidFill>
            <a:schemeClr val="lt1"/>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z="152400" extrusionH="63500"/>
      </dsp:spPr>
      <dsp:style>
        <a:lnRef idx="3">
          <a:schemeClr val="lt1"/>
        </a:lnRef>
        <a:fillRef idx="1">
          <a:schemeClr val="dk1"/>
        </a:fillRef>
        <a:effectRef idx="1">
          <a:schemeClr val="dk1"/>
        </a:effectRef>
        <a:fontRef idx="minor">
          <a:schemeClr val="lt1"/>
        </a:fontRef>
      </dsp:style>
    </dsp:sp>
    <dsp:sp modelId="{9050EFE8-22C3-4231-88E3-29104953A097}">
      <dsp:nvSpPr>
        <dsp:cNvPr id="0" name=""/>
        <dsp:cNvSpPr/>
      </dsp:nvSpPr>
      <dsp:spPr>
        <a:xfrm>
          <a:off x="0" y="2543208"/>
          <a:ext cx="6019800" cy="770669"/>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smtClean="0">
              <a:ln>
                <a:solidFill>
                  <a:sysClr val="windowText" lastClr="000000"/>
                </a:solidFill>
              </a:ln>
              <a:solidFill>
                <a:sysClr val="windowText" lastClr="000000"/>
              </a:solidFill>
            </a:rPr>
            <a:t>CLAUDIUS (41-54 AD)</a:t>
          </a:r>
        </a:p>
      </dsp:txBody>
      <dsp:txXfrm>
        <a:off x="1281026" y="2543208"/>
        <a:ext cx="4738773" cy="770669"/>
      </dsp:txXfrm>
    </dsp:sp>
    <dsp:sp modelId="{D1A1ECCC-FD57-4D43-9BC1-79736A04525F}">
      <dsp:nvSpPr>
        <dsp:cNvPr id="0" name=""/>
        <dsp:cNvSpPr/>
      </dsp:nvSpPr>
      <dsp:spPr>
        <a:xfrm>
          <a:off x="291293" y="2620275"/>
          <a:ext cx="775506" cy="616535"/>
        </a:xfrm>
        <a:prstGeom prst="roundRect">
          <a:avLst>
            <a:gd name="adj" fmla="val 10000"/>
          </a:avLst>
        </a:prstGeom>
        <a:solidFill>
          <a:schemeClr val="dk1"/>
        </a:solidFill>
        <a:ln w="38100" cap="flat" cmpd="sng" algn="ctr">
          <a:solidFill>
            <a:schemeClr val="lt1"/>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z="152400" extrusionH="63500"/>
      </dsp:spPr>
      <dsp:style>
        <a:lnRef idx="3">
          <a:schemeClr val="lt1"/>
        </a:lnRef>
        <a:fillRef idx="1">
          <a:schemeClr val="dk1"/>
        </a:fillRef>
        <a:effectRef idx="1">
          <a:schemeClr val="dk1"/>
        </a:effectRef>
        <a:fontRef idx="minor">
          <a:schemeClr val="lt1"/>
        </a:fontRef>
      </dsp:style>
    </dsp:sp>
    <dsp:sp modelId="{314281AA-7F1E-4392-A38F-A9E90EAF8D9E}">
      <dsp:nvSpPr>
        <dsp:cNvPr id="0" name=""/>
        <dsp:cNvSpPr/>
      </dsp:nvSpPr>
      <dsp:spPr>
        <a:xfrm>
          <a:off x="0" y="3390944"/>
          <a:ext cx="6019800" cy="770669"/>
        </a:xfrm>
        <a:prstGeom prst="roundRect">
          <a:avLst>
            <a:gd name="adj" fmla="val 1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smtClean="0">
              <a:ln>
                <a:solidFill>
                  <a:sysClr val="windowText" lastClr="000000"/>
                </a:solidFill>
              </a:ln>
              <a:solidFill>
                <a:sysClr val="windowText" lastClr="000000"/>
              </a:solidFill>
            </a:rPr>
            <a:t>NERO (54-68 AD)</a:t>
          </a:r>
          <a:endParaRPr lang="en-US" sz="3200" kern="1200" dirty="0">
            <a:ln>
              <a:solidFill>
                <a:sysClr val="windowText" lastClr="000000"/>
              </a:solidFill>
            </a:ln>
            <a:solidFill>
              <a:sysClr val="windowText" lastClr="000000"/>
            </a:solidFill>
          </a:endParaRPr>
        </a:p>
      </dsp:txBody>
      <dsp:txXfrm>
        <a:off x="1281026" y="3390944"/>
        <a:ext cx="4738773" cy="770669"/>
      </dsp:txXfrm>
    </dsp:sp>
    <dsp:sp modelId="{36AE7C13-61F9-4209-9B0A-EC4C2508C191}">
      <dsp:nvSpPr>
        <dsp:cNvPr id="0" name=""/>
        <dsp:cNvSpPr/>
      </dsp:nvSpPr>
      <dsp:spPr>
        <a:xfrm>
          <a:off x="291293" y="3468011"/>
          <a:ext cx="775506" cy="616535"/>
        </a:xfrm>
        <a:prstGeom prst="roundRect">
          <a:avLst>
            <a:gd name="adj" fmla="val 10000"/>
          </a:avLst>
        </a:prstGeom>
        <a:solidFill>
          <a:schemeClr val="dk1"/>
        </a:solidFill>
        <a:ln w="38100" cap="flat" cmpd="sng" algn="ctr">
          <a:solidFill>
            <a:schemeClr val="lt1"/>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z="152400" extrusionH="63500"/>
      </dsp:spPr>
      <dsp:style>
        <a:lnRef idx="3">
          <a:schemeClr val="lt1"/>
        </a:lnRef>
        <a:fillRef idx="1">
          <a:schemeClr val="dk1"/>
        </a:fillRef>
        <a:effectRef idx="1">
          <a:schemeClr val="dk1"/>
        </a:effectRef>
        <a:fontRef idx="minor">
          <a:schemeClr val="lt1"/>
        </a:fontRef>
      </dsp:style>
    </dsp:sp>
    <dsp:sp modelId="{E248BEB9-787F-4ECC-92A1-D41EDC520B79}">
      <dsp:nvSpPr>
        <dsp:cNvPr id="0" name=""/>
        <dsp:cNvSpPr/>
      </dsp:nvSpPr>
      <dsp:spPr>
        <a:xfrm>
          <a:off x="0" y="4238680"/>
          <a:ext cx="6019800" cy="770669"/>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smtClean="0">
              <a:ln>
                <a:solidFill>
                  <a:sysClr val="windowText" lastClr="000000"/>
                </a:solidFill>
              </a:ln>
              <a:solidFill>
                <a:sysClr val="windowText" lastClr="000000"/>
              </a:solidFill>
            </a:rPr>
            <a:t>VESPACIAN (69-79 AD)</a:t>
          </a:r>
          <a:endParaRPr lang="en-US" sz="3200" kern="1200" dirty="0">
            <a:ln>
              <a:solidFill>
                <a:sysClr val="windowText" lastClr="000000"/>
              </a:solidFill>
            </a:ln>
            <a:solidFill>
              <a:sysClr val="windowText" lastClr="000000"/>
            </a:solidFill>
          </a:endParaRPr>
        </a:p>
      </dsp:txBody>
      <dsp:txXfrm>
        <a:off x="1281026" y="4238680"/>
        <a:ext cx="4738773" cy="770669"/>
      </dsp:txXfrm>
    </dsp:sp>
    <dsp:sp modelId="{A8D730E6-B106-4B73-AA4B-5957719BB116}">
      <dsp:nvSpPr>
        <dsp:cNvPr id="0" name=""/>
        <dsp:cNvSpPr/>
      </dsp:nvSpPr>
      <dsp:spPr>
        <a:xfrm>
          <a:off x="291293" y="4315747"/>
          <a:ext cx="775506" cy="616535"/>
        </a:xfrm>
        <a:prstGeom prst="roundRect">
          <a:avLst>
            <a:gd name="adj" fmla="val 10000"/>
          </a:avLst>
        </a:prstGeom>
        <a:solidFill>
          <a:schemeClr val="dk1"/>
        </a:solidFill>
        <a:ln w="38100" cap="flat" cmpd="sng" algn="ctr">
          <a:solidFill>
            <a:schemeClr val="lt1"/>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z="152400" extrusionH="63500"/>
      </dsp:spPr>
      <dsp:style>
        <a:lnRef idx="3">
          <a:schemeClr val="lt1"/>
        </a:lnRef>
        <a:fillRef idx="1">
          <a:schemeClr val="dk1"/>
        </a:fillRef>
        <a:effectRef idx="1">
          <a:schemeClr val="dk1"/>
        </a:effectRef>
        <a:fontRef idx="minor">
          <a:schemeClr val="lt1"/>
        </a:fontRef>
      </dsp:style>
    </dsp:sp>
    <dsp:sp modelId="{EFF1B847-2948-459A-998A-C963D7F7DCE1}">
      <dsp:nvSpPr>
        <dsp:cNvPr id="0" name=""/>
        <dsp:cNvSpPr/>
      </dsp:nvSpPr>
      <dsp:spPr>
        <a:xfrm>
          <a:off x="0" y="5086416"/>
          <a:ext cx="6019800" cy="770669"/>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smtClean="0">
              <a:ln>
                <a:solidFill>
                  <a:sysClr val="windowText" lastClr="000000"/>
                </a:solidFill>
              </a:ln>
              <a:solidFill>
                <a:sysClr val="windowText" lastClr="000000"/>
              </a:solidFill>
            </a:rPr>
            <a:t>DOMITIAN (81-96 AD)</a:t>
          </a:r>
          <a:endParaRPr lang="en-US" sz="3200" kern="1200" dirty="0">
            <a:ln>
              <a:solidFill>
                <a:sysClr val="windowText" lastClr="000000"/>
              </a:solidFill>
            </a:ln>
            <a:solidFill>
              <a:sysClr val="windowText" lastClr="000000"/>
            </a:solidFill>
          </a:endParaRPr>
        </a:p>
      </dsp:txBody>
      <dsp:txXfrm>
        <a:off x="1281026" y="5086416"/>
        <a:ext cx="4738773" cy="770669"/>
      </dsp:txXfrm>
    </dsp:sp>
    <dsp:sp modelId="{9A8B8249-9343-44A8-8E0D-D89934BE97A4}">
      <dsp:nvSpPr>
        <dsp:cNvPr id="0" name=""/>
        <dsp:cNvSpPr/>
      </dsp:nvSpPr>
      <dsp:spPr>
        <a:xfrm>
          <a:off x="291293" y="5163483"/>
          <a:ext cx="775506" cy="616535"/>
        </a:xfrm>
        <a:prstGeom prst="roundRect">
          <a:avLst>
            <a:gd name="adj" fmla="val 10000"/>
          </a:avLst>
        </a:prstGeom>
        <a:solidFill>
          <a:schemeClr val="dk1"/>
        </a:solidFill>
        <a:ln w="38100" cap="flat" cmpd="sng" algn="ctr">
          <a:solidFill>
            <a:schemeClr val="lt1"/>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z="152400" extrusionH="63500"/>
      </dsp:spPr>
      <dsp:style>
        <a:lnRef idx="3">
          <a:schemeClr val="lt1"/>
        </a:lnRef>
        <a:fillRef idx="1">
          <a:schemeClr val="dk1"/>
        </a:fillRef>
        <a:effectRef idx="1">
          <a:schemeClr val="dk1"/>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3A098C-7177-42B2-8848-2D0C4DE05AB6}" type="datetimeFigureOut">
              <a:rPr lang="en-US" smtClean="0"/>
              <a:pPr/>
              <a:t>11/19/2017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692F21-CCC3-4B58-B577-56B564FAD45E}" type="slidenum">
              <a:rPr lang="en-US" smtClean="0"/>
              <a:pPr/>
              <a:t>‹#›</a:t>
            </a:fld>
            <a:endParaRPr lang="en-US"/>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3A098C-7177-42B2-8848-2D0C4DE05AB6}" type="datetimeFigureOut">
              <a:rPr lang="en-US" smtClean="0"/>
              <a:pPr/>
              <a:t>11/19/2017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692F21-CCC3-4B58-B577-56B564FAD45E}" type="slidenum">
              <a:rPr lang="en-US" smtClean="0"/>
              <a:pPr/>
              <a:t>‹#›</a:t>
            </a:fld>
            <a:endParaRPr lang="en-US"/>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3A098C-7177-42B2-8848-2D0C4DE05AB6}" type="datetimeFigureOut">
              <a:rPr lang="en-US" smtClean="0"/>
              <a:pPr/>
              <a:t>11/19/2017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692F21-CCC3-4B58-B577-56B564FAD45E}" type="slidenum">
              <a:rPr lang="en-US" smtClean="0"/>
              <a:pPr/>
              <a:t>‹#›</a:t>
            </a:fld>
            <a:endParaRPr lang="en-US"/>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3A098C-7177-42B2-8848-2D0C4DE05AB6}" type="datetimeFigureOut">
              <a:rPr lang="en-US" smtClean="0"/>
              <a:pPr/>
              <a:t>11/19/2017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692F21-CCC3-4B58-B577-56B564FAD45E}" type="slidenum">
              <a:rPr lang="en-US" smtClean="0"/>
              <a:pPr/>
              <a:t>‹#›</a:t>
            </a:fld>
            <a:endParaRPr lang="en-US"/>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3A098C-7177-42B2-8848-2D0C4DE05AB6}" type="datetimeFigureOut">
              <a:rPr lang="en-US" smtClean="0"/>
              <a:pPr/>
              <a:t>11/19/2017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692F21-CCC3-4B58-B577-56B564FAD45E}" type="slidenum">
              <a:rPr lang="en-US" smtClean="0"/>
              <a:pPr/>
              <a:t>‹#›</a:t>
            </a:fld>
            <a:endParaRPr lang="en-US"/>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3A098C-7177-42B2-8848-2D0C4DE05AB6}" type="datetimeFigureOut">
              <a:rPr lang="en-US" smtClean="0"/>
              <a:pPr/>
              <a:t>11/19/2017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692F21-CCC3-4B58-B577-56B564FAD45E}" type="slidenum">
              <a:rPr lang="en-US" smtClean="0"/>
              <a:pPr/>
              <a:t>‹#›</a:t>
            </a:fld>
            <a:endParaRPr lang="en-US"/>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3A098C-7177-42B2-8848-2D0C4DE05AB6}" type="datetimeFigureOut">
              <a:rPr lang="en-US" smtClean="0"/>
              <a:pPr/>
              <a:t>11/19/2017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692F21-CCC3-4B58-B577-56B564FAD45E}" type="slidenum">
              <a:rPr lang="en-US" smtClean="0"/>
              <a:pPr/>
              <a:t>‹#›</a:t>
            </a:fld>
            <a:endParaRPr lang="en-US"/>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3A098C-7177-42B2-8848-2D0C4DE05AB6}" type="datetimeFigureOut">
              <a:rPr lang="en-US" smtClean="0"/>
              <a:pPr/>
              <a:t>11/19/2017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692F21-CCC3-4B58-B577-56B564FAD45E}" type="slidenum">
              <a:rPr lang="en-US" smtClean="0"/>
              <a:pPr/>
              <a:t>‹#›</a:t>
            </a:fld>
            <a:endParaRPr lang="en-US"/>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3A098C-7177-42B2-8848-2D0C4DE05AB6}" type="datetimeFigureOut">
              <a:rPr lang="en-US" smtClean="0"/>
              <a:pPr/>
              <a:t>11/19/2017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692F21-CCC3-4B58-B577-56B564FAD45E}" type="slidenum">
              <a:rPr lang="en-US" smtClean="0"/>
              <a:pPr/>
              <a:t>‹#›</a:t>
            </a:fld>
            <a:endParaRPr lang="en-US"/>
          </a:p>
        </p:txBody>
      </p:sp>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3A098C-7177-42B2-8848-2D0C4DE05AB6}" type="datetimeFigureOut">
              <a:rPr lang="en-US" smtClean="0"/>
              <a:pPr/>
              <a:t>11/19/2017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692F21-CCC3-4B58-B577-56B564FAD45E}" type="slidenum">
              <a:rPr lang="en-US" smtClean="0"/>
              <a:pPr/>
              <a:t>‹#›</a:t>
            </a:fld>
            <a:endParaRPr lang="en-US"/>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3A098C-7177-42B2-8848-2D0C4DE05AB6}" type="datetimeFigureOut">
              <a:rPr lang="en-US" smtClean="0"/>
              <a:pPr/>
              <a:t>11/19/2017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692F21-CCC3-4B58-B577-56B564FAD45E}" type="slidenum">
              <a:rPr lang="en-US" smtClean="0"/>
              <a:pPr/>
              <a:t>‹#›</a:t>
            </a:fld>
            <a:endParaRPr lang="en-US"/>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3A098C-7177-42B2-8848-2D0C4DE05AB6}" type="datetimeFigureOut">
              <a:rPr lang="en-US" smtClean="0"/>
              <a:pPr/>
              <a:t>11/19/2017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692F21-CCC3-4B58-B577-56B564FAD45E}"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1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hyperlink" Target="//upload.wikimedia.org/wikipedia/commons/7/78/Bethlehem_1898.jpg" TargetMode="Externa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2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hyperlink" Target="http://en.wikipedia.org/wiki/File:HerodtheGreat1.jpg" TargetMode="External"/><Relationship Id="rId2" Type="http://schemas.openxmlformats.org/officeDocument/2006/relationships/image" Target="../media/image104.jpeg"/><Relationship Id="rId1" Type="http://schemas.openxmlformats.org/officeDocument/2006/relationships/slideLayout" Target="../slideLayouts/slideLayout6.xml"/><Relationship Id="rId4" Type="http://schemas.openxmlformats.org/officeDocument/2006/relationships/image" Target="../media/image105.jpeg"/></Relationships>
</file>

<file path=ppt/slides/_rels/slide129.xml.rels><?xml version="1.0" encoding="UTF-8" standalone="yes"?>
<Relationships xmlns="http://schemas.openxmlformats.org/package/2006/relationships"><Relationship Id="rId2" Type="http://schemas.openxmlformats.org/officeDocument/2006/relationships/image" Target="../media/image106.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13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 Id="rId5" Type="http://schemas.openxmlformats.org/officeDocument/2006/relationships/image" Target="../media/image113.jpeg"/><Relationship Id="rId4" Type="http://schemas.openxmlformats.org/officeDocument/2006/relationships/image" Target="../media/image112.jpeg"/></Relationships>
</file>

<file path=ppt/slides/_rels/slide13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19.jpe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9.jpe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36.jpe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1.jpeg"/></Relationships>
</file>

<file path=ppt/slides/_rels/slide17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43.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en.wikipedia.org/wiki/File:Statue-Augustus.jpg" TargetMode="Externa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hyperlink" Target="http://en.wikipedia.org/wiki/File:Augustus_Tiberius_aureus.png"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8" Type="http://schemas.openxmlformats.org/officeDocument/2006/relationships/hyperlink" Target="http://en.wikipedia.org/wiki/File:Hw-augustus.jpg" TargetMode="External"/><Relationship Id="rId13" Type="http://schemas.openxmlformats.org/officeDocument/2006/relationships/image" Target="../media/image51.jpeg"/><Relationship Id="rId18" Type="http://schemas.openxmlformats.org/officeDocument/2006/relationships/hyperlink" Target="http://en.wikipedia.org/wiki/File:CaesarAugustusPontiusMaximusCloseup.jpg" TargetMode="External"/><Relationship Id="rId3" Type="http://schemas.openxmlformats.org/officeDocument/2006/relationships/image" Target="../media/image47.jpeg"/><Relationship Id="rId21" Type="http://schemas.openxmlformats.org/officeDocument/2006/relationships/image" Target="../media/image45.jpeg"/><Relationship Id="rId7" Type="http://schemas.openxmlformats.org/officeDocument/2006/relationships/image" Target="../media/image48.jpeg"/><Relationship Id="rId12" Type="http://schemas.openxmlformats.org/officeDocument/2006/relationships/hyperlink" Target="http://en.wikipedia.org/wiki/File:Caesar_augustus.jpg" TargetMode="External"/><Relationship Id="rId17" Type="http://schemas.openxmlformats.org/officeDocument/2006/relationships/image" Target="../media/image53.jpeg"/><Relationship Id="rId2" Type="http://schemas.openxmlformats.org/officeDocument/2006/relationships/hyperlink" Target="http://en.wikipedia.org/wiki/File:Tiberius_NyCarlsberg01.jpg" TargetMode="External"/><Relationship Id="rId16" Type="http://schemas.openxmlformats.org/officeDocument/2006/relationships/hyperlink" Target="http://en.wikipedia.org/wiki/File:Cameo_August_BM_Gem3577.jpg" TargetMode="External"/><Relationship Id="rId20" Type="http://schemas.openxmlformats.org/officeDocument/2006/relationships/hyperlink" Target="http://en.wikipedia.org/wiki/File:Statue-Augustus.jpg" TargetMode="External"/><Relationship Id="rId1" Type="http://schemas.openxmlformats.org/officeDocument/2006/relationships/slideLayout" Target="../slideLayouts/slideLayout6.xml"/><Relationship Id="rId6" Type="http://schemas.openxmlformats.org/officeDocument/2006/relationships/hyperlink" Target="http://en.wikipedia.org/wiki/File:Aug11_01.jpg" TargetMode="External"/><Relationship Id="rId11" Type="http://schemas.openxmlformats.org/officeDocument/2006/relationships/image" Target="../media/image50.jpeg"/><Relationship Id="rId5" Type="http://schemas.openxmlformats.org/officeDocument/2006/relationships/image" Target="../media/image46.png"/><Relationship Id="rId15" Type="http://schemas.openxmlformats.org/officeDocument/2006/relationships/image" Target="../media/image52.jpeg"/><Relationship Id="rId23" Type="http://schemas.openxmlformats.org/officeDocument/2006/relationships/image" Target="../media/image55.jpeg"/><Relationship Id="rId10" Type="http://schemas.openxmlformats.org/officeDocument/2006/relationships/hyperlink" Target="http://en.wikipedia.org/wiki/File:DSC04496_Istanbul_-_Museo_archeol._-_Augusto_-_sec._I_d.C._-_Foto_G._Dall'Orto_28-5-2006.jpg" TargetMode="External"/><Relationship Id="rId19" Type="http://schemas.openxmlformats.org/officeDocument/2006/relationships/image" Target="../media/image54.jpeg"/><Relationship Id="rId4" Type="http://schemas.openxmlformats.org/officeDocument/2006/relationships/hyperlink" Target="http://en.wikipedia.org/wiki/File:Augustus_Tiberius_aureus.png" TargetMode="External"/><Relationship Id="rId9" Type="http://schemas.openxmlformats.org/officeDocument/2006/relationships/image" Target="../media/image49.jpeg"/><Relationship Id="rId14" Type="http://schemas.openxmlformats.org/officeDocument/2006/relationships/hyperlink" Target="http://en.wikipedia.org/wiki/File:Augustus_Bevilacqua_Glyptothek_Munich_317.jpg" TargetMode="External"/><Relationship Id="rId22" Type="http://schemas.openxmlformats.org/officeDocument/2006/relationships/hyperlink" Target="http://en.wikipedia.org/wiki/File:0005MAN-OctAugusto.jpg" TargetMode="Externa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8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r>
              <a:rPr lang="en-US" sz="12200" dirty="0" smtClean="0">
                <a:ln w="18415" cmpd="sng">
                  <a:solidFill>
                    <a:sysClr val="windowText" lastClr="000000"/>
                  </a:solidFill>
                  <a:prstDash val="solid"/>
                </a:ln>
                <a:solidFill>
                  <a:srgbClr val="FFC000"/>
                </a:solidFill>
                <a:effectLst>
                  <a:outerShdw blurRad="63500" dir="3600000" algn="tl" rotWithShape="0">
                    <a:srgbClr val="000000">
                      <a:alpha val="70000"/>
                    </a:srgbClr>
                  </a:outerShdw>
                </a:effectLst>
                <a:latin typeface="Arial Black" pitchFamily="34" charset="0"/>
              </a:rPr>
              <a:t>JESUS </a:t>
            </a:r>
            <a:br>
              <a:rPr lang="en-US" sz="12200" dirty="0" smtClean="0">
                <a:ln w="18415" cmpd="sng">
                  <a:solidFill>
                    <a:sysClr val="windowText" lastClr="000000"/>
                  </a:solidFill>
                  <a:prstDash val="solid"/>
                </a:ln>
                <a:solidFill>
                  <a:srgbClr val="FFC000"/>
                </a:solidFill>
                <a:effectLst>
                  <a:outerShdw blurRad="63500" dir="3600000" algn="tl" rotWithShape="0">
                    <a:srgbClr val="000000">
                      <a:alpha val="70000"/>
                    </a:srgbClr>
                  </a:outerShdw>
                </a:effectLst>
                <a:latin typeface="Arial Black" pitchFamily="34" charset="0"/>
              </a:rPr>
            </a:br>
            <a:r>
              <a:rPr lang="en-US" sz="12200" dirty="0" smtClean="0">
                <a:ln w="18415" cmpd="sng">
                  <a:solidFill>
                    <a:sysClr val="windowText" lastClr="000000"/>
                  </a:solidFill>
                  <a:prstDash val="solid"/>
                </a:ln>
                <a:solidFill>
                  <a:srgbClr val="FFC000"/>
                </a:solidFill>
                <a:effectLst>
                  <a:outerShdw blurRad="63500" dir="3600000" algn="tl" rotWithShape="0">
                    <a:srgbClr val="000000">
                      <a:alpha val="70000"/>
                    </a:srgbClr>
                  </a:outerShdw>
                </a:effectLst>
                <a:latin typeface="Arial Black" pitchFamily="34" charset="0"/>
              </a:rPr>
              <a:t>NATIVITY</a:t>
            </a:r>
            <a:endParaRPr lang="en-US" sz="12200" dirty="0">
              <a:ln w="18415" cmpd="sng">
                <a:solidFill>
                  <a:sysClr val="windowText" lastClr="000000"/>
                </a:solidFill>
                <a:prstDash val="solid"/>
              </a:ln>
              <a:solidFill>
                <a:srgbClr val="FFC000"/>
              </a:solidFill>
              <a:effectLst>
                <a:outerShdw blurRad="63500" dir="3600000" algn="tl" rotWithShape="0">
                  <a:srgbClr val="000000">
                    <a:alpha val="70000"/>
                  </a:srgbClr>
                </a:outerShdw>
              </a:effectLst>
              <a:latin typeface="Arial Black" pitchFamily="34" charset="0"/>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0" y="762000"/>
            <a:ext cx="9144000" cy="6096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Title 1"/>
          <p:cNvSpPr txBox="1">
            <a:spLocks/>
          </p:cNvSpPr>
          <p:nvPr/>
        </p:nvSpPr>
        <p:spPr>
          <a:xfrm>
            <a:off x="0" y="1066800"/>
            <a:ext cx="9144000" cy="5715000"/>
          </a:xfrm>
          <a:prstGeom prst="rect">
            <a:avLst/>
          </a:prstGeom>
        </p:spPr>
        <p:txBody>
          <a:bodyPr/>
          <a:lstStyle/>
          <a:p>
            <a:pPr marL="120650" lvl="0" indent="-120650">
              <a:spcBef>
                <a:spcPct val="0"/>
              </a:spcBef>
              <a:buFont typeface="Arial" pitchFamily="34" charset="0"/>
              <a:buChar char="•"/>
              <a:defRPr/>
            </a:pPr>
            <a:r>
              <a:rPr lang="en-US" sz="2800" dirty="0" smtClean="0">
                <a:ln>
                  <a:solidFill>
                    <a:sysClr val="windowText" lastClr="000000"/>
                  </a:solidFill>
                </a:ln>
                <a:solidFill>
                  <a:srgbClr val="C00000"/>
                </a:solidFill>
                <a:latin typeface="Arial Black" pitchFamily="34" charset="0"/>
                <a:ea typeface="+mj-ea"/>
                <a:cs typeface="Arial" pitchFamily="34" charset="0"/>
              </a:rPr>
              <a:t>FANTASY: </a:t>
            </a:r>
          </a:p>
          <a:p>
            <a:pPr marL="622300" lvl="1" indent="-165100">
              <a:spcBef>
                <a:spcPct val="0"/>
              </a:spcBef>
              <a:buFont typeface="Arial" pitchFamily="34" charset="0"/>
              <a:buChar char="•"/>
              <a:defRPr/>
            </a:pPr>
            <a:r>
              <a:rPr lang="en-US" sz="2800" dirty="0" smtClean="0">
                <a:solidFill>
                  <a:schemeClr val="bg1"/>
                </a:solidFill>
                <a:latin typeface="Arial" pitchFamily="34" charset="0"/>
                <a:cs typeface="Arial" pitchFamily="34" charset="0"/>
              </a:rPr>
              <a:t>In </a:t>
            </a:r>
            <a:r>
              <a:rPr lang="en-US" sz="2800" b="1" u="sng" dirty="0" smtClean="0">
                <a:solidFill>
                  <a:schemeClr val="bg1"/>
                </a:solidFill>
                <a:latin typeface="Arial" pitchFamily="34" charset="0"/>
                <a:cs typeface="Arial" pitchFamily="34" charset="0"/>
              </a:rPr>
              <a:t>Islam</a:t>
            </a:r>
            <a:r>
              <a:rPr lang="en-US" sz="2800" dirty="0" smtClean="0">
                <a:solidFill>
                  <a:schemeClr val="bg1"/>
                </a:solidFill>
                <a:latin typeface="Arial" pitchFamily="34" charset="0"/>
                <a:cs typeface="Arial" pitchFamily="34" charset="0"/>
              </a:rPr>
              <a:t>, Gabriel is the angel who revealed the 	Qur'an to the Prophet Mohammed</a:t>
            </a:r>
            <a:r>
              <a:rPr lang="en-US" sz="2800" dirty="0" smtClean="0">
                <a:solidFill>
                  <a:schemeClr val="bg1"/>
                </a:solidFill>
                <a:latin typeface="Arial" pitchFamily="34" charset="0"/>
                <a:ea typeface="+mj-ea"/>
                <a:cs typeface="Arial" pitchFamily="34" charset="0"/>
              </a:rPr>
              <a:t> </a:t>
            </a:r>
          </a:p>
          <a:p>
            <a:pPr marL="622300" lvl="1" indent="-165100">
              <a:spcBef>
                <a:spcPct val="0"/>
              </a:spcBef>
              <a:buFont typeface="Arial" pitchFamily="34" charset="0"/>
              <a:buChar char="•"/>
              <a:defRPr/>
            </a:pPr>
            <a:r>
              <a:rPr lang="en-US" sz="2800" dirty="0" smtClean="0">
                <a:solidFill>
                  <a:schemeClr val="bg1"/>
                </a:solidFill>
                <a:latin typeface="Arial" pitchFamily="34" charset="0"/>
                <a:cs typeface="Arial" pitchFamily="34" charset="0"/>
              </a:rPr>
              <a:t>The </a:t>
            </a:r>
            <a:r>
              <a:rPr lang="en-US" sz="2800" b="1" u="sng" dirty="0" smtClean="0">
                <a:solidFill>
                  <a:schemeClr val="bg1"/>
                </a:solidFill>
                <a:latin typeface="Arial" pitchFamily="34" charset="0"/>
                <a:cs typeface="Arial" pitchFamily="34" charset="0"/>
              </a:rPr>
              <a:t>Ethiopian Church </a:t>
            </a:r>
            <a:r>
              <a:rPr lang="en-US" sz="2800" dirty="0" smtClean="0">
                <a:solidFill>
                  <a:schemeClr val="bg1"/>
                </a:solidFill>
                <a:latin typeface="Arial" pitchFamily="34" charset="0"/>
                <a:cs typeface="Arial" pitchFamily="34" charset="0"/>
              </a:rPr>
              <a:t>celebrates his feast on Dec. 28 with believers making a pilgrimage to a church dedicated to "Saint Gabriel" in </a:t>
            </a:r>
            <a:r>
              <a:rPr lang="en-US" sz="2800" dirty="0" err="1" smtClean="0">
                <a:solidFill>
                  <a:schemeClr val="bg1"/>
                </a:solidFill>
                <a:latin typeface="Arial" pitchFamily="34" charset="0"/>
                <a:cs typeface="Arial" pitchFamily="34" charset="0"/>
              </a:rPr>
              <a:t>Kulubi</a:t>
            </a:r>
            <a:r>
              <a:rPr lang="en-US" sz="2800" dirty="0" smtClean="0">
                <a:solidFill>
                  <a:schemeClr val="bg1"/>
                </a:solidFill>
                <a:latin typeface="Arial" pitchFamily="34" charset="0"/>
                <a:cs typeface="Arial" pitchFamily="34" charset="0"/>
              </a:rPr>
              <a:t> on that day.</a:t>
            </a:r>
          </a:p>
          <a:p>
            <a:pPr marL="622300" lvl="1" indent="-165100">
              <a:spcBef>
                <a:spcPct val="0"/>
              </a:spcBef>
              <a:buFont typeface="Arial" pitchFamily="34" charset="0"/>
              <a:buChar char="•"/>
              <a:defRPr/>
            </a:pPr>
            <a:r>
              <a:rPr lang="en-US" sz="2800" dirty="0" smtClean="0">
                <a:solidFill>
                  <a:schemeClr val="bg1"/>
                </a:solidFill>
                <a:latin typeface="Arial" pitchFamily="34" charset="0"/>
                <a:cs typeface="Arial" pitchFamily="34" charset="0"/>
              </a:rPr>
              <a:t>In </a:t>
            </a:r>
            <a:r>
              <a:rPr lang="en-US" sz="2800" b="1" u="sng" dirty="0" smtClean="0">
                <a:solidFill>
                  <a:schemeClr val="bg1"/>
                </a:solidFill>
                <a:latin typeface="Arial" pitchFamily="34" charset="0"/>
                <a:cs typeface="Arial" pitchFamily="34" charset="0"/>
              </a:rPr>
              <a:t>Mormonism</a:t>
            </a:r>
            <a:r>
              <a:rPr lang="en-US" sz="2800" dirty="0" smtClean="0">
                <a:solidFill>
                  <a:schemeClr val="bg1"/>
                </a:solidFill>
                <a:latin typeface="Arial" pitchFamily="34" charset="0"/>
                <a:cs typeface="Arial" pitchFamily="34" charset="0"/>
              </a:rPr>
              <a:t>, Gabriel is believed to have lived a mortal life as the prophet Noah. </a:t>
            </a:r>
          </a:p>
          <a:p>
            <a:pPr marL="622300" lvl="1" indent="-165100">
              <a:spcBef>
                <a:spcPct val="0"/>
              </a:spcBef>
              <a:buFont typeface="Arial" pitchFamily="34" charset="0"/>
              <a:buChar char="•"/>
              <a:defRPr/>
            </a:pPr>
            <a:r>
              <a:rPr lang="en-US" sz="2800" dirty="0" smtClean="0">
                <a:solidFill>
                  <a:schemeClr val="bg1"/>
                </a:solidFill>
                <a:latin typeface="Arial" pitchFamily="34" charset="0"/>
                <a:cs typeface="Arial" pitchFamily="34" charset="0"/>
              </a:rPr>
              <a:t>In Christianity, he is often picture as effeminate with wings and a halo. </a:t>
            </a:r>
          </a:p>
          <a:p>
            <a:pPr marL="169863" lvl="1" indent="-169863">
              <a:spcBef>
                <a:spcPct val="0"/>
              </a:spcBef>
              <a:buFont typeface="Arial" pitchFamily="34" charset="0"/>
              <a:buChar char="•"/>
              <a:defRPr/>
            </a:pPr>
            <a:r>
              <a:rPr lang="en-US" sz="2800" dirty="0" smtClean="0">
                <a:ln>
                  <a:solidFill>
                    <a:sysClr val="windowText" lastClr="000000"/>
                  </a:solidFill>
                </a:ln>
                <a:solidFill>
                  <a:srgbClr val="C00000"/>
                </a:solidFill>
                <a:latin typeface="Arial Black" pitchFamily="34" charset="0"/>
                <a:cs typeface="Arial" pitchFamily="34" charset="0"/>
              </a:rPr>
              <a:t> FACT: </a:t>
            </a:r>
            <a:r>
              <a:rPr lang="en-US" sz="2800" dirty="0" smtClean="0">
                <a:ln>
                  <a:solidFill>
                    <a:sysClr val="windowText" lastClr="000000"/>
                  </a:solidFill>
                </a:ln>
                <a:solidFill>
                  <a:srgbClr val="C00000"/>
                </a:solidFill>
                <a:latin typeface="Arial" pitchFamily="34" charset="0"/>
                <a:cs typeface="Arial" pitchFamily="34" charset="0"/>
              </a:rPr>
              <a:t>Gabriel was an angelic messenger of the Lord.</a:t>
            </a:r>
          </a:p>
          <a:p>
            <a:pPr marL="690563" lvl="1" indent="-233363">
              <a:spcBef>
                <a:spcPct val="0"/>
              </a:spcBef>
              <a:buFont typeface="Arial" pitchFamily="34" charset="0"/>
              <a:buChar char="•"/>
              <a:defRPr/>
            </a:pPr>
            <a:r>
              <a:rPr lang="en-US" sz="2800" dirty="0" smtClean="0">
                <a:ln>
                  <a:solidFill>
                    <a:sysClr val="windowText" lastClr="000000"/>
                  </a:solidFill>
                </a:ln>
                <a:solidFill>
                  <a:srgbClr val="C00000"/>
                </a:solidFill>
                <a:latin typeface="Arial" pitchFamily="34" charset="0"/>
                <a:cs typeface="Arial" pitchFamily="34" charset="0"/>
              </a:rPr>
              <a:t>No wings or halo. He would resemble a warrior. </a:t>
            </a:r>
          </a:p>
          <a:p>
            <a:pPr marL="690563" lvl="1" indent="-233363">
              <a:spcBef>
                <a:spcPct val="0"/>
              </a:spcBef>
              <a:buFont typeface="Arial" pitchFamily="34" charset="0"/>
              <a:buChar char="•"/>
              <a:defRPr/>
            </a:pPr>
            <a:r>
              <a:rPr lang="en-US" sz="2800" dirty="0" smtClean="0">
                <a:ln>
                  <a:solidFill>
                    <a:sysClr val="windowText" lastClr="000000"/>
                  </a:solidFill>
                </a:ln>
                <a:solidFill>
                  <a:srgbClr val="C00000"/>
                </a:solidFill>
                <a:latin typeface="Arial" pitchFamily="34" charset="0"/>
                <a:cs typeface="Arial" pitchFamily="34" charset="0"/>
              </a:rPr>
              <a:t>He usually began his message with “Fear not”</a:t>
            </a:r>
            <a:endParaRPr lang="en-US" sz="2800" dirty="0" smtClean="0">
              <a:solidFill>
                <a:schemeClr val="bg1"/>
              </a:solidFill>
              <a:latin typeface="Arial" pitchFamily="34" charset="0"/>
              <a:cs typeface="Arial" pitchFamily="34" charset="0"/>
            </a:endParaRPr>
          </a:p>
        </p:txBody>
      </p:sp>
      <p:sp>
        <p:nvSpPr>
          <p:cNvPr id="3" name="Title 1"/>
          <p:cNvSpPr txBox="1">
            <a:spLocks/>
          </p:cNvSpPr>
          <p:nvPr/>
        </p:nvSpPr>
        <p:spPr>
          <a:xfrm>
            <a:off x="0" y="0"/>
            <a:ext cx="9144000" cy="10668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BibliaLS" pitchFamily="2" charset="-79"/>
                <a:ea typeface="+mj-ea"/>
                <a:cs typeface="BibliaLS" pitchFamily="2" charset="-79"/>
              </a:rPr>
              <a:t>GABRIEL the ANGEL</a:t>
            </a:r>
            <a:endParaRPr kumimoji="0" lang="en-US" sz="4400" i="0" u="none" strike="noStrike" kern="120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BibliaLS" pitchFamily="2" charset="-79"/>
              <a:ea typeface="+mj-ea"/>
              <a:cs typeface="BibliaLS" pitchFamily="2" charset="-79"/>
            </a:endParaRPr>
          </a:p>
        </p:txBody>
      </p:sp>
    </p:spTree>
  </p:cSld>
  <p:clrMapOvr>
    <a:masterClrMapping/>
  </p:clrMapOvr>
  <p:transition spd="slow"/>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2000" b="-12000"/>
          </a:stretch>
        </a:blipFill>
        <a:effectLst/>
      </p:bgPr>
    </p:bg>
    <p:spTree>
      <p:nvGrpSpPr>
        <p:cNvPr id="1" name=""/>
        <p:cNvGrpSpPr/>
        <p:nvPr/>
      </p:nvGrpSpPr>
      <p:grpSpPr>
        <a:xfrm>
          <a:off x="0" y="0"/>
          <a:ext cx="0" cy="0"/>
          <a:chOff x="0" y="0"/>
          <a:chExt cx="0" cy="0"/>
        </a:xfrm>
      </p:grpSpPr>
      <p:pic>
        <p:nvPicPr>
          <p:cNvPr id="105474" name="Picture 2" descr="http://www.wherejesuswalked.org/wp-content/uploads/2010/12/shepherds-field.jpg"/>
          <p:cNvPicPr>
            <a:picLocks noChangeAspect="1" noChangeArrowheads="1"/>
          </p:cNvPicPr>
          <p:nvPr/>
        </p:nvPicPr>
        <p:blipFill>
          <a:blip r:embed="rId3" cstate="print"/>
          <a:srcRect/>
          <a:stretch>
            <a:fillRect/>
          </a:stretch>
        </p:blipFill>
        <p:spPr bwMode="auto">
          <a:xfrm>
            <a:off x="0" y="-609600"/>
            <a:ext cx="9144000" cy="6077585"/>
          </a:xfrm>
          <a:prstGeom prst="rect">
            <a:avLst/>
          </a:prstGeom>
          <a:noFill/>
        </p:spPr>
      </p:pic>
      <p:sp>
        <p:nvSpPr>
          <p:cNvPr id="3" name="Subtitle 2"/>
          <p:cNvSpPr>
            <a:spLocks noGrp="1"/>
          </p:cNvSpPr>
          <p:nvPr>
            <p:ph type="subTitle" idx="1"/>
          </p:nvPr>
        </p:nvSpPr>
        <p:spPr>
          <a:xfrm>
            <a:off x="0" y="5029200"/>
            <a:ext cx="9144000" cy="1828800"/>
          </a:xfrm>
        </p:spPr>
        <p:style>
          <a:lnRef idx="0">
            <a:schemeClr val="dk1"/>
          </a:lnRef>
          <a:fillRef idx="3">
            <a:schemeClr val="dk1"/>
          </a:fillRef>
          <a:effectRef idx="3">
            <a:schemeClr val="dk1"/>
          </a:effectRef>
          <a:fontRef idx="minor">
            <a:schemeClr val="lt1"/>
          </a:fontRef>
        </p:style>
        <p:txBody>
          <a:bodyPr anchor="ctr">
            <a:noAutofit/>
          </a:bodyPr>
          <a:lstStyle/>
          <a:p>
            <a:r>
              <a:rPr lang="en-US" sz="3000" b="1" dirty="0" smtClean="0">
                <a:solidFill>
                  <a:schemeClr val="tx1"/>
                </a:solidFill>
                <a:latin typeface="Arial Narrow" pitchFamily="34" charset="0"/>
              </a:rPr>
              <a:t>“</a:t>
            </a:r>
            <a:r>
              <a:rPr lang="en-US" sz="3000" dirty="0" smtClean="0">
                <a:solidFill>
                  <a:schemeClr val="tx1"/>
                </a:solidFill>
                <a:latin typeface="Arial Narrow" pitchFamily="34" charset="0"/>
              </a:rPr>
              <a:t>When the angels had left them and gone into heaven, the shepherds said to one another, </a:t>
            </a:r>
            <a:r>
              <a:rPr lang="en-US" sz="3000" i="1" dirty="0" smtClean="0">
                <a:solidFill>
                  <a:srgbClr val="FFC000"/>
                </a:solidFill>
                <a:latin typeface="Arial Narrow" pitchFamily="34" charset="0"/>
              </a:rPr>
              <a:t>"Let's go to Bethlehem and see this thing that has happened, which the Lord has told us about.“</a:t>
            </a:r>
            <a:r>
              <a:rPr lang="en-US" sz="3000" b="1" i="1" dirty="0" smtClean="0">
                <a:solidFill>
                  <a:srgbClr val="FFC000"/>
                </a:solidFill>
                <a:latin typeface="Arial Narrow" pitchFamily="34" charset="0"/>
              </a:rPr>
              <a:t> </a:t>
            </a:r>
            <a:endParaRPr lang="en-US" sz="3000" i="1" dirty="0">
              <a:solidFill>
                <a:srgbClr val="FFC000"/>
              </a:solidFill>
              <a:latin typeface="Arial Narrow" pitchFamily="34" charset="0"/>
            </a:endParaRPr>
          </a:p>
        </p:txBody>
      </p:sp>
    </p:spTree>
  </p:cSld>
  <p:clrMapOvr>
    <a:masterClrMapping/>
  </p:clrMapOvr>
  <p:transition spd="slow"/>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2000" b="-1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410200"/>
            <a:ext cx="9144000" cy="1447800"/>
          </a:xfrm>
        </p:spPr>
        <p:style>
          <a:lnRef idx="0">
            <a:schemeClr val="dk1"/>
          </a:lnRef>
          <a:fillRef idx="3">
            <a:schemeClr val="dk1"/>
          </a:fillRef>
          <a:effectRef idx="3">
            <a:schemeClr val="dk1"/>
          </a:effectRef>
          <a:fontRef idx="minor">
            <a:schemeClr val="lt1"/>
          </a:fontRef>
        </p:style>
        <p:txBody>
          <a:bodyPr anchor="ctr">
            <a:noAutofit/>
          </a:bodyPr>
          <a:lstStyle/>
          <a:p>
            <a:r>
              <a:rPr lang="en-US" sz="3600" dirty="0" smtClean="0">
                <a:solidFill>
                  <a:schemeClr val="tx1"/>
                </a:solidFill>
                <a:latin typeface="Arial Narrow" pitchFamily="34" charset="0"/>
              </a:rPr>
              <a:t>“So they hurried off and found Mary and Joseph,   and the baby, who was lying in the manger.</a:t>
            </a:r>
            <a:r>
              <a:rPr lang="en-US" sz="3600" b="1" dirty="0" smtClean="0">
                <a:solidFill>
                  <a:schemeClr val="tx1"/>
                </a:solidFill>
                <a:latin typeface="Arial Narrow" pitchFamily="34" charset="0"/>
              </a:rPr>
              <a:t>”</a:t>
            </a:r>
            <a:endParaRPr lang="en-US" sz="3600" dirty="0">
              <a:solidFill>
                <a:schemeClr val="tx1"/>
              </a:solidFill>
              <a:latin typeface="Arial Narrow" pitchFamily="34" charset="0"/>
            </a:endParaRPr>
          </a:p>
        </p:txBody>
      </p:sp>
    </p:spTree>
  </p:cSld>
  <p:clrMapOvr>
    <a:masterClrMapping/>
  </p:clrMapOvr>
  <p:transition spd="slow"/>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descr="nativity-story-2006.jpg"/>
          <p:cNvPicPr>
            <a:picLocks noChangeAspect="1"/>
          </p:cNvPicPr>
          <p:nvPr/>
        </p:nvPicPr>
        <p:blipFill>
          <a:blip r:embed="rId2" cstate="print"/>
          <a:stretch>
            <a:fillRect/>
          </a:stretch>
        </p:blipFill>
        <p:spPr>
          <a:xfrm>
            <a:off x="7543800" y="1104900"/>
            <a:ext cx="1600200" cy="800100"/>
          </a:xfrm>
          <a:prstGeom prst="rect">
            <a:avLst/>
          </a:prstGeom>
        </p:spPr>
      </p:pic>
      <p:pic>
        <p:nvPicPr>
          <p:cNvPr id="10" name="Picture 9" descr="nativity-story-2006.jpg"/>
          <p:cNvPicPr>
            <a:picLocks noChangeAspect="1"/>
          </p:cNvPicPr>
          <p:nvPr/>
        </p:nvPicPr>
        <p:blipFill>
          <a:blip r:embed="rId2" cstate="print"/>
          <a:stretch>
            <a:fillRect/>
          </a:stretch>
        </p:blipFill>
        <p:spPr>
          <a:xfrm>
            <a:off x="0" y="2514600"/>
            <a:ext cx="2971800" cy="1485900"/>
          </a:xfrm>
          <a:prstGeom prst="rect">
            <a:avLst/>
          </a:prstGeom>
        </p:spPr>
      </p:pic>
      <p:pic>
        <p:nvPicPr>
          <p:cNvPr id="9" name="Picture 8" descr="nativity-story-2006.jpg"/>
          <p:cNvPicPr>
            <a:picLocks noChangeAspect="1"/>
          </p:cNvPicPr>
          <p:nvPr/>
        </p:nvPicPr>
        <p:blipFill>
          <a:blip r:embed="rId2" cstate="print"/>
          <a:stretch>
            <a:fillRect/>
          </a:stretch>
        </p:blipFill>
        <p:spPr>
          <a:xfrm>
            <a:off x="4572000" y="4572000"/>
            <a:ext cx="4572000" cy="2286000"/>
          </a:xfrm>
          <a:prstGeom prst="rect">
            <a:avLst/>
          </a:prstGeom>
        </p:spPr>
      </p:pic>
      <p:sp>
        <p:nvSpPr>
          <p:cNvPr id="3" name="Title 1"/>
          <p:cNvSpPr txBox="1">
            <a:spLocks/>
          </p:cNvSpPr>
          <p:nvPr/>
        </p:nvSpPr>
        <p:spPr>
          <a:xfrm>
            <a:off x="0" y="1295400"/>
            <a:ext cx="9144000" cy="457200"/>
          </a:xfrm>
          <a:prstGeom prst="rect">
            <a:avLst/>
          </a:prstGeom>
        </p:spPr>
        <p:txBody>
          <a:bodyPr/>
          <a:lstStyle/>
          <a:p>
            <a:pPr marL="284163" marR="0" lvl="0" indent="-284163" defTabSz="914400" rtl="0" eaLnBrk="1" fontAlgn="auto" latinLnBrk="0" hangingPunct="1">
              <a:lnSpc>
                <a:spcPct val="100000"/>
              </a:lnSpc>
              <a:spcBef>
                <a:spcPct val="0"/>
              </a:spcBef>
              <a:spcAft>
                <a:spcPts val="0"/>
              </a:spcAft>
              <a:buClrTx/>
              <a:buSzTx/>
              <a:buFont typeface="Arial" pitchFamily="34" charset="0"/>
              <a:buChar char="•"/>
              <a:tabLst/>
              <a:defRPr/>
            </a:pPr>
            <a:r>
              <a:rPr lang="en-US" sz="2800" dirty="0" smtClean="0">
                <a:solidFill>
                  <a:schemeClr val="bg1"/>
                </a:solidFill>
                <a:latin typeface="Arial Narrow" pitchFamily="34" charset="0"/>
                <a:ea typeface="+mj-ea"/>
                <a:cs typeface="BibliaLS" pitchFamily="2" charset="-79"/>
              </a:rPr>
              <a:t>“Let’s go see” &amp; “They hurried”</a:t>
            </a:r>
          </a:p>
        </p:txBody>
      </p:sp>
      <p:sp>
        <p:nvSpPr>
          <p:cNvPr id="4" name="Title 1"/>
          <p:cNvSpPr txBox="1">
            <a:spLocks/>
          </p:cNvSpPr>
          <p:nvPr/>
        </p:nvSpPr>
        <p:spPr>
          <a:xfrm>
            <a:off x="0" y="0"/>
            <a:ext cx="9144000" cy="1143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latin typeface="BibliaLS" pitchFamily="2" charset="-79"/>
                <a:cs typeface="BibliaLS" pitchFamily="2" charset="-79"/>
              </a:rPr>
              <a:t>SHEPHERD’S RESPONSE</a:t>
            </a:r>
          </a:p>
        </p:txBody>
      </p:sp>
      <p:sp>
        <p:nvSpPr>
          <p:cNvPr id="5" name="Title 1"/>
          <p:cNvSpPr txBox="1">
            <a:spLocks/>
          </p:cNvSpPr>
          <p:nvPr/>
        </p:nvSpPr>
        <p:spPr>
          <a:xfrm>
            <a:off x="2895600" y="2514600"/>
            <a:ext cx="6248400" cy="914400"/>
          </a:xfrm>
          <a:prstGeom prst="rect">
            <a:avLst/>
          </a:prstGeom>
        </p:spPr>
        <p:txBody>
          <a:bodyPr/>
          <a:lstStyle/>
          <a:p>
            <a:pPr marL="344488" marR="0" lvl="0" indent="-344488" defTabSz="914400" rtl="0" eaLnBrk="1" fontAlgn="auto" latinLnBrk="0" hangingPunct="1">
              <a:lnSpc>
                <a:spcPct val="100000"/>
              </a:lnSpc>
              <a:spcBef>
                <a:spcPct val="0"/>
              </a:spcBef>
              <a:spcAft>
                <a:spcPts val="0"/>
              </a:spcAft>
              <a:buClrTx/>
              <a:buSzTx/>
              <a:buFont typeface="Arial" pitchFamily="34" charset="0"/>
              <a:buChar char="•"/>
              <a:tabLst/>
              <a:defRPr/>
            </a:pPr>
            <a:r>
              <a:rPr lang="en-US" sz="2800" dirty="0" smtClean="0">
                <a:solidFill>
                  <a:schemeClr val="bg1"/>
                </a:solidFill>
                <a:latin typeface="Arial Narrow" pitchFamily="34" charset="0"/>
                <a:ea typeface="+mj-ea"/>
                <a:cs typeface="BibliaLS" pitchFamily="2" charset="-79"/>
              </a:rPr>
              <a:t>They return to heaven </a:t>
            </a:r>
          </a:p>
          <a:p>
            <a:pPr marL="344488" marR="0" lvl="0" indent="-344488" defTabSz="914400" rtl="0" eaLnBrk="1" fontAlgn="auto" latinLnBrk="0" hangingPunct="1">
              <a:lnSpc>
                <a:spcPct val="100000"/>
              </a:lnSpc>
              <a:spcBef>
                <a:spcPct val="0"/>
              </a:spcBef>
              <a:spcAft>
                <a:spcPts val="0"/>
              </a:spcAft>
              <a:buClrTx/>
              <a:buSzTx/>
              <a:buFont typeface="Arial" pitchFamily="34" charset="0"/>
              <a:buChar char="•"/>
              <a:tabLst/>
              <a:defRPr/>
            </a:pPr>
            <a:r>
              <a:rPr lang="en-US" sz="2800" dirty="0" smtClean="0">
                <a:solidFill>
                  <a:schemeClr val="bg1"/>
                </a:solidFill>
                <a:latin typeface="Arial Narrow" pitchFamily="34" charset="0"/>
                <a:ea typeface="+mj-ea"/>
                <a:cs typeface="BibliaLS" pitchFamily="2" charset="-79"/>
              </a:rPr>
              <a:t>They do not accompany the shepherds </a:t>
            </a:r>
            <a:r>
              <a:rPr lang="en-US" sz="2800" dirty="0" smtClean="0">
                <a:solidFill>
                  <a:schemeClr val="bg1"/>
                </a:solidFill>
                <a:latin typeface="Arial Narrow" pitchFamily="34" charset="0"/>
                <a:ea typeface="+mj-ea"/>
                <a:cs typeface="BibliaLS" pitchFamily="2" charset="-79"/>
              </a:rPr>
              <a:t>to   </a:t>
            </a:r>
            <a:r>
              <a:rPr lang="en-US" sz="2800" dirty="0" smtClean="0">
                <a:solidFill>
                  <a:schemeClr val="bg1"/>
                </a:solidFill>
                <a:latin typeface="Arial Narrow" pitchFamily="34" charset="0"/>
                <a:ea typeface="+mj-ea"/>
                <a:cs typeface="BibliaLS" pitchFamily="2" charset="-79"/>
              </a:rPr>
              <a:t>the manger as </a:t>
            </a:r>
            <a:r>
              <a:rPr lang="en-US" sz="2800" dirty="0" smtClean="0">
                <a:solidFill>
                  <a:schemeClr val="bg1"/>
                </a:solidFill>
                <a:latin typeface="Arial Narrow" pitchFamily="34" charset="0"/>
                <a:ea typeface="+mj-ea"/>
                <a:cs typeface="BibliaLS" pitchFamily="2" charset="-79"/>
              </a:rPr>
              <a:t>seen  </a:t>
            </a:r>
            <a:r>
              <a:rPr lang="en-US" sz="2800" dirty="0" smtClean="0">
                <a:solidFill>
                  <a:schemeClr val="bg1"/>
                </a:solidFill>
                <a:latin typeface="Arial Narrow" pitchFamily="34" charset="0"/>
                <a:ea typeface="+mj-ea"/>
                <a:cs typeface="BibliaLS" pitchFamily="2" charset="-79"/>
              </a:rPr>
              <a:t>in the Nativity scenes</a:t>
            </a:r>
          </a:p>
        </p:txBody>
      </p:sp>
      <p:sp>
        <p:nvSpPr>
          <p:cNvPr id="6" name="Title 1"/>
          <p:cNvSpPr txBox="1">
            <a:spLocks/>
          </p:cNvSpPr>
          <p:nvPr/>
        </p:nvSpPr>
        <p:spPr>
          <a:xfrm>
            <a:off x="0" y="1828800"/>
            <a:ext cx="9144000" cy="685800"/>
          </a:xfrm>
          <a:prstGeom prst="rect">
            <a:avLst/>
          </a:prstGeom>
        </p:spPr>
        <p:style>
          <a:lnRef idx="2">
            <a:schemeClr val="dk1">
              <a:shade val="50000"/>
            </a:schemeClr>
          </a:lnRef>
          <a:fillRef idx="1">
            <a:schemeClr val="dk1"/>
          </a:fillRef>
          <a:effectRef idx="0">
            <a:schemeClr val="dk1"/>
          </a:effectRef>
          <a:fontRef idx="minor">
            <a:schemeClr val="lt1"/>
          </a:fontRef>
        </p:style>
        <p:txBody>
          <a:bodyPr/>
          <a:lstStyle/>
          <a:p>
            <a:pPr lvl="0" algn="ctr">
              <a:spcBef>
                <a:spcPct val="0"/>
              </a:spcBef>
              <a:defRPr/>
            </a:pPr>
            <a:r>
              <a:rPr lang="en-US" sz="4400" b="1" dirty="0" smtClean="0">
                <a:ln w="18415" cmpd="sng">
                  <a:solidFill>
                    <a:srgbClr val="FFFFFF"/>
                  </a:solidFill>
                  <a:prstDash val="solid"/>
                </a:ln>
                <a:solidFill>
                  <a:srgbClr val="FFFFFF"/>
                </a:solidFill>
                <a:latin typeface="BibliaLS" pitchFamily="2" charset="-79"/>
                <a:cs typeface="BibliaLS" pitchFamily="2" charset="-79"/>
              </a:rPr>
              <a:t>ANGELS LEAVE</a:t>
            </a:r>
          </a:p>
        </p:txBody>
      </p:sp>
      <p:sp>
        <p:nvSpPr>
          <p:cNvPr id="7" name="Title 1"/>
          <p:cNvSpPr txBox="1">
            <a:spLocks/>
          </p:cNvSpPr>
          <p:nvPr/>
        </p:nvSpPr>
        <p:spPr>
          <a:xfrm>
            <a:off x="0" y="4724400"/>
            <a:ext cx="9144000" cy="914400"/>
          </a:xfrm>
          <a:prstGeom prst="rect">
            <a:avLst/>
          </a:prstGeom>
        </p:spPr>
        <p:txBody>
          <a:bodyPr/>
          <a:lstStyle/>
          <a:p>
            <a:pPr marL="284163" marR="0" lvl="0" indent="-284163" defTabSz="914400" rtl="0" eaLnBrk="1" fontAlgn="auto" latinLnBrk="0" hangingPunct="1">
              <a:lnSpc>
                <a:spcPct val="100000"/>
              </a:lnSpc>
              <a:spcBef>
                <a:spcPct val="0"/>
              </a:spcBef>
              <a:spcAft>
                <a:spcPts val="0"/>
              </a:spcAft>
              <a:buClrTx/>
              <a:buSzTx/>
              <a:buFont typeface="Arial" pitchFamily="34" charset="0"/>
              <a:buChar char="•"/>
              <a:tabLst/>
              <a:defRPr/>
            </a:pPr>
            <a:r>
              <a:rPr lang="en-US" sz="3200" dirty="0" smtClean="0">
                <a:solidFill>
                  <a:schemeClr val="bg1"/>
                </a:solidFill>
                <a:latin typeface="Arial Narrow" pitchFamily="34" charset="0"/>
                <a:ea typeface="+mj-ea"/>
                <a:cs typeface="BibliaLS" pitchFamily="2" charset="-79"/>
              </a:rPr>
              <a:t>Mary</a:t>
            </a:r>
          </a:p>
          <a:p>
            <a:pPr marL="284163" marR="0" lvl="0" indent="-284163" defTabSz="914400" rtl="0" eaLnBrk="1" fontAlgn="auto" latinLnBrk="0" hangingPunct="1">
              <a:lnSpc>
                <a:spcPct val="100000"/>
              </a:lnSpc>
              <a:spcBef>
                <a:spcPct val="0"/>
              </a:spcBef>
              <a:spcAft>
                <a:spcPts val="0"/>
              </a:spcAft>
              <a:buClrTx/>
              <a:buSzTx/>
              <a:buFont typeface="Arial" pitchFamily="34" charset="0"/>
              <a:buChar char="•"/>
              <a:tabLst/>
              <a:defRPr/>
            </a:pPr>
            <a:r>
              <a:rPr lang="en-US" sz="3200" dirty="0" smtClean="0">
                <a:solidFill>
                  <a:schemeClr val="bg1"/>
                </a:solidFill>
                <a:latin typeface="Arial Narrow" pitchFamily="34" charset="0"/>
                <a:ea typeface="+mj-ea"/>
                <a:cs typeface="BibliaLS" pitchFamily="2" charset="-79"/>
              </a:rPr>
              <a:t>Baby</a:t>
            </a:r>
          </a:p>
          <a:p>
            <a:pPr marL="284163" marR="0" lvl="0" indent="-284163" defTabSz="914400" rtl="0" eaLnBrk="1" fontAlgn="auto" latinLnBrk="0" hangingPunct="1">
              <a:lnSpc>
                <a:spcPct val="100000"/>
              </a:lnSpc>
              <a:spcBef>
                <a:spcPct val="0"/>
              </a:spcBef>
              <a:spcAft>
                <a:spcPts val="0"/>
              </a:spcAft>
              <a:buClrTx/>
              <a:buSzTx/>
              <a:buFont typeface="Arial" pitchFamily="34" charset="0"/>
              <a:buChar char="•"/>
              <a:tabLst/>
              <a:defRPr/>
            </a:pPr>
            <a:r>
              <a:rPr lang="en-US" sz="3200" dirty="0" smtClean="0">
                <a:solidFill>
                  <a:schemeClr val="bg1"/>
                </a:solidFill>
                <a:latin typeface="Arial Narrow" pitchFamily="34" charset="0"/>
                <a:ea typeface="+mj-ea"/>
                <a:cs typeface="BibliaLS" pitchFamily="2" charset="-79"/>
              </a:rPr>
              <a:t>Shepherds</a:t>
            </a:r>
            <a:endParaRPr lang="en-US" sz="3200" dirty="0" smtClean="0">
              <a:solidFill>
                <a:schemeClr val="bg1"/>
              </a:solidFill>
              <a:latin typeface="Arial Narrow" pitchFamily="34" charset="0"/>
              <a:ea typeface="+mj-ea"/>
              <a:cs typeface="BibliaLS" pitchFamily="2" charset="-79"/>
            </a:endParaRPr>
          </a:p>
          <a:p>
            <a:pPr marL="284163" indent="-284163">
              <a:spcBef>
                <a:spcPct val="0"/>
              </a:spcBef>
              <a:buFont typeface="Arial" pitchFamily="34" charset="0"/>
              <a:buChar char="•"/>
              <a:defRPr/>
            </a:pPr>
            <a:r>
              <a:rPr lang="en-US" sz="3200" dirty="0" smtClean="0">
                <a:solidFill>
                  <a:schemeClr val="bg1"/>
                </a:solidFill>
                <a:latin typeface="Arial Narrow" pitchFamily="34" charset="0"/>
                <a:cs typeface="BibliaLS" pitchFamily="2" charset="-79"/>
              </a:rPr>
              <a:t>Joseph (?)</a:t>
            </a:r>
          </a:p>
        </p:txBody>
      </p:sp>
      <p:sp>
        <p:nvSpPr>
          <p:cNvPr id="8" name="Title 1"/>
          <p:cNvSpPr txBox="1">
            <a:spLocks/>
          </p:cNvSpPr>
          <p:nvPr/>
        </p:nvSpPr>
        <p:spPr>
          <a:xfrm>
            <a:off x="0" y="3962400"/>
            <a:ext cx="9144000" cy="685800"/>
          </a:xfrm>
          <a:prstGeom prst="rect">
            <a:avLst/>
          </a:prstGeom>
        </p:spPr>
        <p:style>
          <a:lnRef idx="2">
            <a:schemeClr val="dk1">
              <a:shade val="50000"/>
            </a:schemeClr>
          </a:lnRef>
          <a:fillRef idx="1">
            <a:schemeClr val="dk1"/>
          </a:fillRef>
          <a:effectRef idx="0">
            <a:schemeClr val="dk1"/>
          </a:effectRef>
          <a:fontRef idx="minor">
            <a:schemeClr val="lt1"/>
          </a:fontRef>
        </p:style>
        <p:txBody>
          <a:bodyPr/>
          <a:lstStyle/>
          <a:p>
            <a:pPr lvl="0" algn="ctr">
              <a:spcBef>
                <a:spcPct val="0"/>
              </a:spcBef>
              <a:defRPr/>
            </a:pPr>
            <a:r>
              <a:rPr lang="en-US" sz="4400" b="1" dirty="0" smtClean="0">
                <a:ln w="18415" cmpd="sng">
                  <a:solidFill>
                    <a:srgbClr val="FFFFFF"/>
                  </a:solidFill>
                  <a:prstDash val="solid"/>
                </a:ln>
                <a:solidFill>
                  <a:srgbClr val="FFFFFF"/>
                </a:solidFill>
                <a:latin typeface="BibliaLS" pitchFamily="2" charset="-79"/>
                <a:cs typeface="BibliaLS" pitchFamily="2" charset="-79"/>
              </a:rPr>
              <a:t>WHO WAS AT THE MANGER?</a:t>
            </a:r>
          </a:p>
        </p:txBody>
      </p:sp>
    </p:spTree>
  </p:cSld>
  <p:clrMapOvr>
    <a:masterClrMapping/>
  </p:clrMapOvr>
  <p:transition spd="slow"/>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3276600" cy="6858000"/>
          </a:xfrm>
        </p:spPr>
        <p:txBody>
          <a:bodyPr anchor="ctr">
            <a:normAutofit/>
          </a:bodyPr>
          <a:lstStyle/>
          <a:p>
            <a:r>
              <a:rPr lang="en-US" sz="3400" b="1" dirty="0" smtClean="0">
                <a:solidFill>
                  <a:schemeClr val="tx1"/>
                </a:solidFill>
                <a:latin typeface="Arial Narrow" pitchFamily="34" charset="0"/>
              </a:rPr>
              <a:t> “</a:t>
            </a:r>
            <a:r>
              <a:rPr lang="en-US" sz="3400" dirty="0" smtClean="0">
                <a:solidFill>
                  <a:schemeClr val="tx1"/>
                </a:solidFill>
                <a:latin typeface="Arial Narrow" pitchFamily="34" charset="0"/>
              </a:rPr>
              <a:t>When they had seen Him, they spread the word concerning what had been told them about this child,</a:t>
            </a:r>
            <a:r>
              <a:rPr lang="en-US" sz="3400" b="1" dirty="0" smtClean="0">
                <a:solidFill>
                  <a:schemeClr val="tx1"/>
                </a:solidFill>
                <a:latin typeface="Arial Narrow" pitchFamily="34" charset="0"/>
              </a:rPr>
              <a:t> </a:t>
            </a:r>
            <a:r>
              <a:rPr lang="en-US" sz="3400" dirty="0" smtClean="0">
                <a:solidFill>
                  <a:schemeClr val="tx1"/>
                </a:solidFill>
                <a:latin typeface="Arial Narrow" pitchFamily="34" charset="0"/>
              </a:rPr>
              <a:t>and all who heard it were amazed at what the shepherds said to them.”</a:t>
            </a:r>
            <a:endParaRPr lang="en-US" sz="3400" dirty="0">
              <a:solidFill>
                <a:schemeClr val="tx1"/>
              </a:solidFill>
              <a:latin typeface="Arial Narrow" pitchFamily="34" charset="0"/>
            </a:endParaRPr>
          </a:p>
        </p:txBody>
      </p:sp>
      <p:pic>
        <p:nvPicPr>
          <p:cNvPr id="4" name="Picture 3" descr="Jesus_Nativity.jpg"/>
          <p:cNvPicPr>
            <a:picLocks noChangeAspect="1"/>
          </p:cNvPicPr>
          <p:nvPr/>
        </p:nvPicPr>
        <p:blipFill>
          <a:blip r:embed="rId2" cstate="print"/>
          <a:stretch>
            <a:fillRect/>
          </a:stretch>
        </p:blipFill>
        <p:spPr>
          <a:xfrm>
            <a:off x="3429000" y="228600"/>
            <a:ext cx="5334000" cy="634746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spd="slow"/>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0" y="1600200"/>
            <a:ext cx="8915400" cy="5257800"/>
          </a:xfrm>
          <a:prstGeom prst="rect">
            <a:avLst/>
          </a:prstGeom>
        </p:spPr>
        <p:txBody>
          <a:bodyPr/>
          <a:lstStyle/>
          <a:p>
            <a:pPr marL="344488" lvl="0" indent="-344488">
              <a:spcBef>
                <a:spcPct val="0"/>
              </a:spcBef>
              <a:buFont typeface="Arial" pitchFamily="34" charset="0"/>
              <a:buChar char="•"/>
              <a:defRPr/>
            </a:pPr>
            <a:r>
              <a:rPr lang="en-US" sz="2800" dirty="0" smtClean="0">
                <a:solidFill>
                  <a:schemeClr val="bg1"/>
                </a:solidFill>
                <a:latin typeface="Arial Narrow" pitchFamily="34" charset="0"/>
                <a:ea typeface="+mj-ea"/>
                <a:cs typeface="BibliaLS" pitchFamily="2" charset="-79"/>
              </a:rPr>
              <a:t>The shepherds spread the word all over Bethlehem about what </a:t>
            </a:r>
            <a:r>
              <a:rPr lang="en-US" sz="2800" dirty="0" err="1" smtClean="0">
                <a:solidFill>
                  <a:schemeClr val="bg1"/>
                </a:solidFill>
                <a:latin typeface="Arial Narrow" pitchFamily="34" charset="0"/>
                <a:ea typeface="+mj-ea"/>
                <a:cs typeface="BibliaLS" pitchFamily="2" charset="-79"/>
              </a:rPr>
              <a:t>what</a:t>
            </a:r>
            <a:r>
              <a:rPr lang="en-US" sz="2800" dirty="0" smtClean="0">
                <a:solidFill>
                  <a:schemeClr val="bg1"/>
                </a:solidFill>
                <a:latin typeface="Arial Narrow" pitchFamily="34" charset="0"/>
                <a:ea typeface="+mj-ea"/>
                <a:cs typeface="BibliaLS" pitchFamily="2" charset="-79"/>
              </a:rPr>
              <a:t> the angels had told them</a:t>
            </a:r>
            <a:r>
              <a:rPr lang="en-US" sz="2800" i="1" dirty="0" smtClean="0">
                <a:solidFill>
                  <a:schemeClr val="bg1"/>
                </a:solidFill>
                <a:latin typeface="Arial Narrow" pitchFamily="34" charset="0"/>
                <a:ea typeface="+mj-ea"/>
                <a:cs typeface="BibliaLS" pitchFamily="2" charset="-79"/>
              </a:rPr>
              <a:t>…</a:t>
            </a:r>
            <a:r>
              <a:rPr lang="en-US" sz="2800" i="1" dirty="0" smtClean="0">
                <a:solidFill>
                  <a:srgbClr val="FF0000"/>
                </a:solidFill>
                <a:latin typeface="Arial Narrow" pitchFamily="34" charset="0"/>
              </a:rPr>
              <a:t> (“they spread the word concerning what had </a:t>
            </a:r>
            <a:r>
              <a:rPr lang="en-US" sz="2800" i="1" u="sng" dirty="0" smtClean="0">
                <a:solidFill>
                  <a:srgbClr val="FF0000"/>
                </a:solidFill>
                <a:latin typeface="Arial Narrow" pitchFamily="34" charset="0"/>
              </a:rPr>
              <a:t>been told them </a:t>
            </a:r>
            <a:r>
              <a:rPr lang="en-US" sz="2800" i="1" dirty="0" smtClean="0">
                <a:solidFill>
                  <a:srgbClr val="FF0000"/>
                </a:solidFill>
                <a:latin typeface="Arial Narrow" pitchFamily="34" charset="0"/>
              </a:rPr>
              <a:t>about this child”) </a:t>
            </a:r>
          </a:p>
          <a:p>
            <a:pPr marL="682625" lvl="1" indent="-225425">
              <a:spcBef>
                <a:spcPct val="0"/>
              </a:spcBef>
              <a:buFont typeface="Arial" pitchFamily="34" charset="0"/>
              <a:buChar char="•"/>
              <a:defRPr/>
            </a:pPr>
            <a:r>
              <a:rPr lang="en-US" sz="2800" i="1" dirty="0" smtClean="0">
                <a:solidFill>
                  <a:schemeClr val="bg1"/>
                </a:solidFill>
                <a:latin typeface="Arial Narrow" pitchFamily="34" charset="0"/>
              </a:rPr>
              <a:t>Messianic Announcement, peace, God choosing to give favor to men from all nations, etc.</a:t>
            </a:r>
          </a:p>
          <a:p>
            <a:pPr marL="682625" lvl="1" indent="-225425">
              <a:spcBef>
                <a:spcPct val="0"/>
              </a:spcBef>
              <a:defRPr/>
            </a:pPr>
            <a:endParaRPr lang="en-US" sz="2800" i="1" dirty="0" smtClean="0">
              <a:solidFill>
                <a:schemeClr val="bg1"/>
              </a:solidFill>
              <a:latin typeface="Arial Narrow" pitchFamily="34" charset="0"/>
              <a:cs typeface="BibliaLS" pitchFamily="2" charset="-79"/>
            </a:endParaRPr>
          </a:p>
          <a:p>
            <a:pPr marL="682625" lvl="1" indent="-225425">
              <a:spcBef>
                <a:spcPct val="0"/>
              </a:spcBef>
              <a:buFont typeface="Arial" pitchFamily="34" charset="0"/>
              <a:buChar char="•"/>
              <a:defRPr/>
            </a:pPr>
            <a:r>
              <a:rPr lang="en-US" sz="3200" b="1" dirty="0" smtClean="0">
                <a:solidFill>
                  <a:schemeClr val="bg1"/>
                </a:solidFill>
                <a:latin typeface="Arial Narrow" pitchFamily="34" charset="0"/>
                <a:ea typeface="+mj-ea"/>
                <a:cs typeface="BibliaLS" pitchFamily="2" charset="-79"/>
              </a:rPr>
              <a:t> Did anyone else come to see the baby Jesus?</a:t>
            </a:r>
          </a:p>
          <a:p>
            <a:pPr marL="682625" lvl="1" indent="-225425">
              <a:spcBef>
                <a:spcPct val="0"/>
              </a:spcBef>
              <a:defRPr/>
            </a:pPr>
            <a:endParaRPr lang="en-US" sz="2800" dirty="0" smtClean="0">
              <a:solidFill>
                <a:schemeClr val="bg1"/>
              </a:solidFill>
              <a:latin typeface="Arial Narrow" pitchFamily="34" charset="0"/>
              <a:ea typeface="+mj-ea"/>
              <a:cs typeface="BibliaLS" pitchFamily="2" charset="-79"/>
            </a:endParaRPr>
          </a:p>
          <a:p>
            <a:pPr marL="682625" lvl="1" indent="-225425">
              <a:spcBef>
                <a:spcPct val="0"/>
              </a:spcBef>
              <a:buFont typeface="Arial" pitchFamily="34" charset="0"/>
              <a:buChar char="•"/>
              <a:defRPr/>
            </a:pPr>
            <a:r>
              <a:rPr lang="en-US" sz="2800" dirty="0" smtClean="0">
                <a:solidFill>
                  <a:schemeClr val="bg1"/>
                </a:solidFill>
                <a:latin typeface="Arial Narrow" pitchFamily="34" charset="0"/>
                <a:ea typeface="+mj-ea"/>
                <a:cs typeface="BibliaLS" pitchFamily="2" charset="-79"/>
              </a:rPr>
              <a:t> Did anyone believe a lowly shepherd? (“</a:t>
            </a:r>
            <a:r>
              <a:rPr lang="en-US" sz="2800" i="1" dirty="0" smtClean="0">
                <a:solidFill>
                  <a:schemeClr val="bg1"/>
                </a:solidFill>
                <a:latin typeface="Arial Narrow" pitchFamily="34" charset="0"/>
              </a:rPr>
              <a:t>and all who heard it were </a:t>
            </a:r>
            <a:r>
              <a:rPr lang="en-US" sz="2800" i="1" u="sng" dirty="0" smtClean="0">
                <a:solidFill>
                  <a:schemeClr val="bg1"/>
                </a:solidFill>
                <a:latin typeface="Arial Narrow" pitchFamily="34" charset="0"/>
              </a:rPr>
              <a:t>amazed </a:t>
            </a:r>
            <a:r>
              <a:rPr lang="en-US" sz="2800" i="1" dirty="0" smtClean="0">
                <a:solidFill>
                  <a:schemeClr val="bg1"/>
                </a:solidFill>
                <a:latin typeface="Arial Narrow" pitchFamily="34" charset="0"/>
              </a:rPr>
              <a:t>at what the shepherds said to them”)</a:t>
            </a:r>
          </a:p>
          <a:p>
            <a:pPr marL="1139825" lvl="2" indent="-225425">
              <a:spcBef>
                <a:spcPct val="0"/>
              </a:spcBef>
              <a:buFont typeface="Arial" pitchFamily="34" charset="0"/>
              <a:buChar char="•"/>
              <a:defRPr/>
            </a:pPr>
            <a:r>
              <a:rPr lang="en-US" sz="2800" dirty="0" smtClean="0">
                <a:solidFill>
                  <a:schemeClr val="bg1"/>
                </a:solidFill>
                <a:latin typeface="Arial Narrow" pitchFamily="34" charset="0"/>
                <a:ea typeface="+mj-ea"/>
                <a:cs typeface="BibliaLS" pitchFamily="2" charset="-79"/>
              </a:rPr>
              <a:t>Amazed: (</a:t>
            </a:r>
            <a:r>
              <a:rPr lang="en-US" sz="2800" i="1" dirty="0" err="1" smtClean="0">
                <a:solidFill>
                  <a:schemeClr val="bg1"/>
                </a:solidFill>
                <a:latin typeface="Arial Narrow" pitchFamily="34" charset="0"/>
              </a:rPr>
              <a:t>thaumazō</a:t>
            </a:r>
            <a:r>
              <a:rPr lang="en-US" sz="2800" dirty="0" smtClean="0">
                <a:solidFill>
                  <a:schemeClr val="bg1"/>
                </a:solidFill>
                <a:latin typeface="Arial Narrow" pitchFamily="34" charset="0"/>
                <a:ea typeface="+mj-ea"/>
                <a:cs typeface="BibliaLS" pitchFamily="2" charset="-79"/>
              </a:rPr>
              <a:t>: to wonder, marvel) </a:t>
            </a:r>
            <a:endParaRPr lang="en-US" sz="2800" dirty="0" smtClean="0">
              <a:solidFill>
                <a:schemeClr val="bg1"/>
              </a:solidFill>
              <a:latin typeface="Arial Narrow" pitchFamily="34" charset="0"/>
            </a:endParaRPr>
          </a:p>
        </p:txBody>
      </p:sp>
      <p:sp>
        <p:nvSpPr>
          <p:cNvPr id="4" name="Title 1"/>
          <p:cNvSpPr txBox="1">
            <a:spLocks/>
          </p:cNvSpPr>
          <p:nvPr/>
        </p:nvSpPr>
        <p:spPr>
          <a:xfrm>
            <a:off x="0" y="0"/>
            <a:ext cx="9144000" cy="14478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latin typeface="BibliaLS" pitchFamily="2" charset="-79"/>
                <a:cs typeface="BibliaLS" pitchFamily="2" charset="-79"/>
              </a:rPr>
              <a:t>SPREADING THE WORD</a:t>
            </a:r>
          </a:p>
        </p:txBody>
      </p:sp>
    </p:spTree>
  </p:cSld>
  <p:clrMapOvr>
    <a:masterClrMapping/>
  </p:clrMapOvr>
  <p:transition spd="slow"/>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5000" b="-25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400800" y="0"/>
            <a:ext cx="2743200" cy="6858000"/>
          </a:xfrm>
        </p:spPr>
        <p:style>
          <a:lnRef idx="0">
            <a:schemeClr val="dk1"/>
          </a:lnRef>
          <a:fillRef idx="3">
            <a:schemeClr val="dk1"/>
          </a:fillRef>
          <a:effectRef idx="3">
            <a:schemeClr val="dk1"/>
          </a:effectRef>
          <a:fontRef idx="minor">
            <a:schemeClr val="lt1"/>
          </a:fontRef>
        </p:style>
        <p:txBody>
          <a:bodyPr anchor="ctr">
            <a:noAutofit/>
          </a:bodyPr>
          <a:lstStyle/>
          <a:p>
            <a:r>
              <a:rPr lang="en-US" sz="3600" b="1" dirty="0" smtClean="0">
                <a:solidFill>
                  <a:schemeClr val="tx1"/>
                </a:solidFill>
                <a:latin typeface="Arial Narrow" pitchFamily="34" charset="0"/>
              </a:rPr>
              <a:t>“</a:t>
            </a:r>
            <a:r>
              <a:rPr lang="en-US" sz="3600" dirty="0" smtClean="0">
                <a:solidFill>
                  <a:schemeClr val="tx1"/>
                </a:solidFill>
                <a:latin typeface="Arial Narrow" pitchFamily="34" charset="0"/>
              </a:rPr>
              <a:t>But Mary treasured up all these things and pondered them in her heart.</a:t>
            </a:r>
            <a:r>
              <a:rPr lang="en-US" sz="3600" b="1" dirty="0" smtClean="0">
                <a:solidFill>
                  <a:schemeClr val="tx1"/>
                </a:solidFill>
                <a:latin typeface="Arial Narrow" pitchFamily="34" charset="0"/>
              </a:rPr>
              <a:t>”</a:t>
            </a:r>
            <a:endParaRPr lang="en-US" sz="3600" dirty="0">
              <a:solidFill>
                <a:schemeClr val="tx1"/>
              </a:solidFill>
              <a:latin typeface="Arial Narrow" pitchFamily="34" charset="0"/>
            </a:endParaRPr>
          </a:p>
        </p:txBody>
      </p:sp>
    </p:spTree>
  </p:cSld>
  <p:clrMapOvr>
    <a:masterClrMapping/>
  </p:clrMapOvr>
  <p:transition spd="slow"/>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2006_the_nativity_story_007.jpg"/>
          <p:cNvPicPr>
            <a:picLocks noChangeAspect="1"/>
          </p:cNvPicPr>
          <p:nvPr/>
        </p:nvPicPr>
        <p:blipFill>
          <a:blip r:embed="rId2" cstate="print"/>
          <a:stretch>
            <a:fillRect/>
          </a:stretch>
        </p:blipFill>
        <p:spPr>
          <a:xfrm>
            <a:off x="-2362200" y="838200"/>
            <a:ext cx="9194626" cy="6019800"/>
          </a:xfrm>
          <a:prstGeom prst="rect">
            <a:avLst/>
          </a:prstGeom>
        </p:spPr>
      </p:pic>
      <p:sp>
        <p:nvSpPr>
          <p:cNvPr id="3" name="Title 1"/>
          <p:cNvSpPr txBox="1">
            <a:spLocks/>
          </p:cNvSpPr>
          <p:nvPr/>
        </p:nvSpPr>
        <p:spPr>
          <a:xfrm>
            <a:off x="3276600" y="1371600"/>
            <a:ext cx="5867400" cy="5486400"/>
          </a:xfrm>
          <a:prstGeom prst="rect">
            <a:avLst/>
          </a:prstGeom>
        </p:spPr>
        <p:txBody>
          <a:bodyPr/>
          <a:lstStyle/>
          <a:p>
            <a:pPr marL="225425">
              <a:buFont typeface="Arial" pitchFamily="34" charset="0"/>
              <a:buChar char="•"/>
            </a:pPr>
            <a:r>
              <a:rPr lang="en-US" sz="2800" dirty="0" smtClean="0">
                <a:solidFill>
                  <a:srgbClr val="C00000"/>
                </a:solidFill>
                <a:effectLst>
                  <a:outerShdw blurRad="38100" dist="38100" dir="2700000" algn="tl">
                    <a:srgbClr val="000000">
                      <a:alpha val="43137"/>
                    </a:srgbClr>
                  </a:outerShdw>
                </a:effectLst>
                <a:latin typeface="Arial Narrow" pitchFamily="34" charset="0"/>
              </a:rPr>
              <a:t>“But Mary treasured up all these things” </a:t>
            </a:r>
          </a:p>
          <a:p>
            <a:pPr marL="682625" lvl="1">
              <a:buFont typeface="Arial" pitchFamily="34" charset="0"/>
              <a:buChar char="•"/>
            </a:pPr>
            <a:r>
              <a:rPr lang="en-US" sz="2800" dirty="0" smtClean="0">
                <a:solidFill>
                  <a:schemeClr val="bg1"/>
                </a:solidFill>
                <a:latin typeface="Arial Narrow" pitchFamily="34" charset="0"/>
              </a:rPr>
              <a:t>(</a:t>
            </a:r>
            <a:r>
              <a:rPr lang="en-US" sz="2800" i="1" dirty="0" err="1" smtClean="0">
                <a:solidFill>
                  <a:schemeClr val="bg1"/>
                </a:solidFill>
                <a:latin typeface="Arial Narrow" pitchFamily="34" charset="0"/>
              </a:rPr>
              <a:t>syntēreō</a:t>
            </a:r>
            <a:r>
              <a:rPr lang="en-US" sz="2800" i="1" dirty="0" smtClean="0">
                <a:solidFill>
                  <a:schemeClr val="bg1"/>
                </a:solidFill>
                <a:latin typeface="Arial Narrow" pitchFamily="34" charset="0"/>
              </a:rPr>
              <a:t>: </a:t>
            </a:r>
            <a:r>
              <a:rPr lang="en-US" sz="2800" dirty="0" smtClean="0">
                <a:solidFill>
                  <a:schemeClr val="bg1"/>
                </a:solidFill>
                <a:latin typeface="Arial Narrow" pitchFamily="34" charset="0"/>
              </a:rPr>
              <a:t>to store to memory) </a:t>
            </a:r>
          </a:p>
          <a:p>
            <a:pPr marL="682625" lvl="1">
              <a:buFont typeface="Arial" pitchFamily="34" charset="0"/>
              <a:buChar char="•"/>
            </a:pPr>
            <a:endParaRPr lang="en-US" sz="2800" dirty="0" smtClean="0">
              <a:solidFill>
                <a:schemeClr val="bg1"/>
              </a:solidFill>
              <a:latin typeface="Arial Narrow" pitchFamily="34" charset="0"/>
            </a:endParaRPr>
          </a:p>
          <a:p>
            <a:pPr marL="225425">
              <a:buFont typeface="Arial" pitchFamily="34" charset="0"/>
              <a:buChar char="•"/>
            </a:pPr>
            <a:r>
              <a:rPr lang="en-US" sz="2800" dirty="0" smtClean="0">
                <a:solidFill>
                  <a:srgbClr val="C00000"/>
                </a:solidFill>
                <a:effectLst>
                  <a:outerShdw blurRad="38100" dist="38100" dir="2700000" algn="tl">
                    <a:srgbClr val="000000">
                      <a:alpha val="43137"/>
                    </a:srgbClr>
                  </a:outerShdw>
                </a:effectLst>
                <a:latin typeface="Arial Narrow" pitchFamily="34" charset="0"/>
              </a:rPr>
              <a:t> “and pondered them in her heart.</a:t>
            </a:r>
            <a:r>
              <a:rPr lang="en-US" sz="2800" b="1" dirty="0" smtClean="0">
                <a:solidFill>
                  <a:srgbClr val="C00000"/>
                </a:solidFill>
                <a:effectLst>
                  <a:outerShdw blurRad="38100" dist="38100" dir="2700000" algn="tl">
                    <a:srgbClr val="000000">
                      <a:alpha val="43137"/>
                    </a:srgbClr>
                  </a:outerShdw>
                </a:effectLst>
                <a:latin typeface="Arial Narrow" pitchFamily="34" charset="0"/>
              </a:rPr>
              <a:t>” </a:t>
            </a:r>
          </a:p>
          <a:p>
            <a:pPr marL="682625" lvl="1">
              <a:buFont typeface="Arial" pitchFamily="34" charset="0"/>
              <a:buChar char="•"/>
            </a:pPr>
            <a:r>
              <a:rPr lang="en-US" sz="2800" b="1" dirty="0" smtClean="0">
                <a:solidFill>
                  <a:schemeClr val="bg1"/>
                </a:solidFill>
                <a:latin typeface="Arial Narrow" pitchFamily="34" charset="0"/>
              </a:rPr>
              <a:t>(</a:t>
            </a:r>
            <a:r>
              <a:rPr lang="en-US" sz="2800" i="1" dirty="0" err="1" smtClean="0">
                <a:solidFill>
                  <a:schemeClr val="bg1"/>
                </a:solidFill>
                <a:latin typeface="Arial Narrow" pitchFamily="34" charset="0"/>
              </a:rPr>
              <a:t>symballō</a:t>
            </a:r>
            <a:r>
              <a:rPr lang="en-US" sz="2800" dirty="0" smtClean="0">
                <a:solidFill>
                  <a:schemeClr val="bg1"/>
                </a:solidFill>
                <a:latin typeface="Arial Narrow" pitchFamily="34" charset="0"/>
              </a:rPr>
              <a:t>: to bring together; to gather your thoughts and contemplate on how events all fit together)</a:t>
            </a:r>
          </a:p>
          <a:p>
            <a:pPr marL="682625" lvl="1">
              <a:buFont typeface="Arial" pitchFamily="34" charset="0"/>
              <a:buChar char="•"/>
            </a:pPr>
            <a:endParaRPr lang="en-US" sz="900" dirty="0" smtClean="0">
              <a:solidFill>
                <a:schemeClr val="bg1"/>
              </a:solidFill>
              <a:latin typeface="Arial Narrow" pitchFamily="34" charset="0"/>
            </a:endParaRPr>
          </a:p>
          <a:p>
            <a:pPr marL="396875" lvl="1" indent="-228600">
              <a:buFont typeface="Arial" pitchFamily="34" charset="0"/>
              <a:buChar char="•"/>
            </a:pPr>
            <a:r>
              <a:rPr lang="en-US" sz="2800" b="1" dirty="0" smtClean="0">
                <a:solidFill>
                  <a:schemeClr val="bg1"/>
                </a:solidFill>
                <a:latin typeface="Arial Narrow" pitchFamily="34" charset="0"/>
              </a:rPr>
              <a:t> When was the last time YOU or I “</a:t>
            </a:r>
            <a:r>
              <a:rPr lang="en-US" sz="2800" b="1" dirty="0" err="1" smtClean="0">
                <a:solidFill>
                  <a:srgbClr val="C00000"/>
                </a:solidFill>
                <a:latin typeface="Arial Narrow" pitchFamily="34" charset="0"/>
              </a:rPr>
              <a:t>syntereo</a:t>
            </a:r>
            <a:r>
              <a:rPr lang="en-US" sz="2800" b="1" dirty="0" smtClean="0">
                <a:solidFill>
                  <a:srgbClr val="C00000"/>
                </a:solidFill>
                <a:latin typeface="Arial Narrow" pitchFamily="34" charset="0"/>
              </a:rPr>
              <a:t> &amp; </a:t>
            </a:r>
            <a:r>
              <a:rPr lang="en-US" sz="2800" b="1" dirty="0" err="1" smtClean="0">
                <a:solidFill>
                  <a:srgbClr val="C00000"/>
                </a:solidFill>
                <a:latin typeface="Arial Narrow" pitchFamily="34" charset="0"/>
              </a:rPr>
              <a:t>symballo</a:t>
            </a:r>
            <a:r>
              <a:rPr lang="en-US" sz="2800" b="1" dirty="0" smtClean="0">
                <a:solidFill>
                  <a:schemeClr val="bg1"/>
                </a:solidFill>
                <a:latin typeface="Arial Narrow" pitchFamily="34" charset="0"/>
              </a:rPr>
              <a:t>” the events of Christmas day (really thought about how these event fit into our own lives)</a:t>
            </a:r>
          </a:p>
        </p:txBody>
      </p:sp>
      <p:sp>
        <p:nvSpPr>
          <p:cNvPr id="4" name="Title 1"/>
          <p:cNvSpPr txBox="1">
            <a:spLocks/>
          </p:cNvSpPr>
          <p:nvPr/>
        </p:nvSpPr>
        <p:spPr>
          <a:xfrm>
            <a:off x="0" y="0"/>
            <a:ext cx="9144000" cy="12192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latin typeface="BibliaLS" pitchFamily="2" charset="-79"/>
                <a:cs typeface="BibliaLS" pitchFamily="2" charset="-79"/>
              </a:rPr>
              <a:t>MARY’S  THOUGHTS</a:t>
            </a:r>
          </a:p>
        </p:txBody>
      </p:sp>
    </p:spTree>
  </p:cSld>
  <p:clrMapOvr>
    <a:masterClrMapping/>
  </p:clrMapOvr>
  <p:transition spd="slow"/>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ttp://newsimg.bbc.co.uk/media/images/46973000/jpg/_46973665_israel2212_shepherd_466.jpg"/>
          <p:cNvPicPr>
            <a:picLocks noChangeAspect="1" noChangeArrowheads="1"/>
          </p:cNvPicPr>
          <p:nvPr/>
        </p:nvPicPr>
        <p:blipFill>
          <a:blip r:embed="rId2" cstate="print"/>
          <a:srcRect/>
          <a:stretch>
            <a:fillRect/>
          </a:stretch>
        </p:blipFill>
        <p:spPr bwMode="auto">
          <a:xfrm>
            <a:off x="0" y="0"/>
            <a:ext cx="9144000" cy="5494249"/>
          </a:xfrm>
          <a:prstGeom prst="rect">
            <a:avLst/>
          </a:prstGeom>
          <a:noFill/>
        </p:spPr>
      </p:pic>
      <p:sp>
        <p:nvSpPr>
          <p:cNvPr id="3" name="Subtitle 2"/>
          <p:cNvSpPr>
            <a:spLocks noGrp="1"/>
          </p:cNvSpPr>
          <p:nvPr>
            <p:ph type="subTitle" idx="1"/>
          </p:nvPr>
        </p:nvSpPr>
        <p:spPr>
          <a:xfrm>
            <a:off x="0" y="4876800"/>
            <a:ext cx="9144000" cy="1981200"/>
          </a:xfrm>
        </p:spPr>
        <p:style>
          <a:lnRef idx="0">
            <a:schemeClr val="dk1"/>
          </a:lnRef>
          <a:fillRef idx="3">
            <a:schemeClr val="dk1"/>
          </a:fillRef>
          <a:effectRef idx="3">
            <a:schemeClr val="dk1"/>
          </a:effectRef>
          <a:fontRef idx="minor">
            <a:schemeClr val="lt1"/>
          </a:fontRef>
        </p:style>
        <p:txBody>
          <a:bodyPr anchor="ctr">
            <a:noAutofit/>
          </a:bodyPr>
          <a:lstStyle/>
          <a:p>
            <a:r>
              <a:rPr lang="en-US" sz="3600" dirty="0" smtClean="0">
                <a:solidFill>
                  <a:schemeClr val="tx1"/>
                </a:solidFill>
                <a:latin typeface="Arial Narrow" pitchFamily="34" charset="0"/>
              </a:rPr>
              <a:t>“The shepherds returned, glorifying and praising </a:t>
            </a:r>
            <a:r>
              <a:rPr lang="en-US" sz="3600" dirty="0" smtClean="0">
                <a:solidFill>
                  <a:schemeClr val="tx1"/>
                </a:solidFill>
                <a:latin typeface="Arial Narrow" pitchFamily="34" charset="0"/>
              </a:rPr>
              <a:t>  God </a:t>
            </a:r>
            <a:r>
              <a:rPr lang="en-US" sz="3600" dirty="0" smtClean="0">
                <a:solidFill>
                  <a:schemeClr val="tx1"/>
                </a:solidFill>
                <a:latin typeface="Arial Narrow" pitchFamily="34" charset="0"/>
              </a:rPr>
              <a:t>for all the things they had heard and seen, </a:t>
            </a:r>
            <a:r>
              <a:rPr lang="en-US" sz="3600" dirty="0" smtClean="0">
                <a:solidFill>
                  <a:schemeClr val="tx1"/>
                </a:solidFill>
                <a:latin typeface="Arial Narrow" pitchFamily="34" charset="0"/>
              </a:rPr>
              <a:t> which </a:t>
            </a:r>
            <a:r>
              <a:rPr lang="en-US" sz="3600" dirty="0" smtClean="0">
                <a:solidFill>
                  <a:schemeClr val="tx1"/>
                </a:solidFill>
                <a:latin typeface="Arial Narrow" pitchFamily="34" charset="0"/>
              </a:rPr>
              <a:t>were just as they had been told.”</a:t>
            </a:r>
            <a:endParaRPr lang="en-US" sz="3600" dirty="0">
              <a:solidFill>
                <a:schemeClr val="tx1"/>
              </a:solidFill>
              <a:latin typeface="Arial Narrow" pitchFamily="34" charset="0"/>
            </a:endParaRPr>
          </a:p>
        </p:txBody>
      </p:sp>
    </p:spTree>
  </p:cSld>
  <p:clrMapOvr>
    <a:masterClrMapping/>
  </p:clrMapOvr>
  <p:transition spd="slow"/>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2" descr="http://newsimg.bbc.co.uk/media/images/46973000/jpg/_46973665_israel2212_shepherd_466.jpg"/>
          <p:cNvPicPr>
            <a:picLocks noChangeAspect="1" noChangeArrowheads="1"/>
          </p:cNvPicPr>
          <p:nvPr/>
        </p:nvPicPr>
        <p:blipFill>
          <a:blip r:embed="rId2" cstate="print"/>
          <a:srcRect/>
          <a:stretch>
            <a:fillRect/>
          </a:stretch>
        </p:blipFill>
        <p:spPr bwMode="auto">
          <a:xfrm>
            <a:off x="1066800" y="1295400"/>
            <a:ext cx="9257755" cy="5562600"/>
          </a:xfrm>
          <a:prstGeom prst="rect">
            <a:avLst/>
          </a:prstGeom>
          <a:noFill/>
        </p:spPr>
      </p:pic>
      <p:sp>
        <p:nvSpPr>
          <p:cNvPr id="3" name="Title 1"/>
          <p:cNvSpPr txBox="1">
            <a:spLocks/>
          </p:cNvSpPr>
          <p:nvPr/>
        </p:nvSpPr>
        <p:spPr>
          <a:xfrm>
            <a:off x="0" y="914400"/>
            <a:ext cx="4953000" cy="5943600"/>
          </a:xfrm>
          <a:prstGeom prst="rect">
            <a:avLst/>
          </a:prstGeom>
        </p:spPr>
        <p:style>
          <a:lnRef idx="2">
            <a:schemeClr val="dk1"/>
          </a:lnRef>
          <a:fillRef idx="1">
            <a:schemeClr val="lt1"/>
          </a:fillRef>
          <a:effectRef idx="0">
            <a:schemeClr val="dk1"/>
          </a:effectRef>
          <a:fontRef idx="minor">
            <a:schemeClr val="dk1"/>
          </a:fontRef>
        </p:style>
        <p:txBody>
          <a:bodyPr anchor="ctr"/>
          <a:lstStyle/>
          <a:p>
            <a:pPr marL="225425" lvl="0" indent="-225425">
              <a:spcBef>
                <a:spcPct val="0"/>
              </a:spcBef>
              <a:buFont typeface="Arial" pitchFamily="34" charset="0"/>
              <a:buChar char="•"/>
              <a:defRPr/>
            </a:pPr>
            <a:r>
              <a:rPr lang="en-US" sz="2800" dirty="0" smtClean="0">
                <a:solidFill>
                  <a:srgbClr val="C00000"/>
                </a:solidFill>
                <a:effectLst>
                  <a:outerShdw blurRad="38100" dist="38100" dir="2700000" algn="tl">
                    <a:srgbClr val="000000">
                      <a:alpha val="43137"/>
                    </a:srgbClr>
                  </a:outerShdw>
                </a:effectLst>
                <a:latin typeface="Arial Narrow" pitchFamily="34" charset="0"/>
                <a:cs typeface="BibliaLS" pitchFamily="2" charset="-79"/>
              </a:rPr>
              <a:t>Returned to their flocks </a:t>
            </a:r>
          </a:p>
          <a:p>
            <a:pPr marL="682625" lvl="1" indent="-225425">
              <a:spcBef>
                <a:spcPct val="0"/>
              </a:spcBef>
              <a:buFont typeface="Arial" pitchFamily="34" charset="0"/>
              <a:buChar char="•"/>
              <a:defRPr/>
            </a:pPr>
            <a:r>
              <a:rPr lang="en-US" sz="2800" dirty="0" smtClean="0">
                <a:solidFill>
                  <a:schemeClr val="bg1"/>
                </a:solidFill>
                <a:latin typeface="Arial Narrow" pitchFamily="34" charset="0"/>
                <a:cs typeface="BibliaLS" pitchFamily="2" charset="-79"/>
              </a:rPr>
              <a:t>Returned to their daily routine</a:t>
            </a:r>
          </a:p>
          <a:p>
            <a:pPr marL="682625" lvl="1" indent="-225425">
              <a:spcBef>
                <a:spcPct val="0"/>
              </a:spcBef>
              <a:buFont typeface="Arial" pitchFamily="34" charset="0"/>
              <a:buChar char="•"/>
              <a:defRPr/>
            </a:pPr>
            <a:r>
              <a:rPr lang="en-US" sz="2800" dirty="0" smtClean="0">
                <a:solidFill>
                  <a:schemeClr val="bg1"/>
                </a:solidFill>
                <a:latin typeface="Arial Narrow" pitchFamily="34" charset="0"/>
                <a:cs typeface="BibliaLS" pitchFamily="2" charset="-79"/>
              </a:rPr>
              <a:t>(Not everyone is called to the mission field)</a:t>
            </a:r>
          </a:p>
          <a:p>
            <a:pPr marL="225425" lvl="0" indent="-225425">
              <a:spcBef>
                <a:spcPct val="0"/>
              </a:spcBef>
              <a:buFont typeface="Arial" pitchFamily="34" charset="0"/>
              <a:buChar char="•"/>
              <a:defRPr/>
            </a:pPr>
            <a:r>
              <a:rPr lang="en-US" sz="2800" dirty="0" smtClean="0">
                <a:solidFill>
                  <a:srgbClr val="C00000"/>
                </a:solidFill>
                <a:effectLst>
                  <a:outerShdw blurRad="38100" dist="38100" dir="2700000" algn="tl">
                    <a:srgbClr val="000000">
                      <a:alpha val="43137"/>
                    </a:srgbClr>
                  </a:outerShdw>
                </a:effectLst>
                <a:latin typeface="Arial Narrow" pitchFamily="34" charset="0"/>
                <a:cs typeface="BibliaLS" pitchFamily="2" charset="-79"/>
              </a:rPr>
              <a:t>Glorifying and praising God </a:t>
            </a:r>
          </a:p>
          <a:p>
            <a:pPr marL="682625" lvl="1" indent="-225425">
              <a:spcBef>
                <a:spcPct val="0"/>
              </a:spcBef>
              <a:buFont typeface="Arial" pitchFamily="34" charset="0"/>
              <a:buChar char="•"/>
              <a:defRPr/>
            </a:pPr>
            <a:r>
              <a:rPr lang="en-US" sz="2800" dirty="0" smtClean="0">
                <a:solidFill>
                  <a:schemeClr val="bg1"/>
                </a:solidFill>
                <a:latin typeface="Arial Narrow" pitchFamily="34" charset="0"/>
                <a:cs typeface="BibliaLS" pitchFamily="2" charset="-79"/>
              </a:rPr>
              <a:t>Natural result of meeting Jesus</a:t>
            </a:r>
          </a:p>
          <a:p>
            <a:pPr marL="225425" lvl="0" indent="-225425">
              <a:spcBef>
                <a:spcPct val="0"/>
              </a:spcBef>
              <a:buFont typeface="Arial" pitchFamily="34" charset="0"/>
              <a:buChar char="•"/>
              <a:defRPr/>
            </a:pPr>
            <a:r>
              <a:rPr lang="en-US" sz="2800" dirty="0" smtClean="0">
                <a:solidFill>
                  <a:srgbClr val="C00000"/>
                </a:solidFill>
                <a:effectLst>
                  <a:outerShdw blurRad="38100" dist="38100" dir="2700000" algn="tl">
                    <a:srgbClr val="000000">
                      <a:alpha val="43137"/>
                    </a:srgbClr>
                  </a:outerShdw>
                </a:effectLst>
                <a:latin typeface="Arial Narrow" pitchFamily="34" charset="0"/>
                <a:cs typeface="BibliaLS" pitchFamily="2" charset="-79"/>
              </a:rPr>
              <a:t>They got to see and hear </a:t>
            </a:r>
          </a:p>
          <a:p>
            <a:pPr marL="682625" lvl="1" indent="-225425">
              <a:spcBef>
                <a:spcPct val="0"/>
              </a:spcBef>
              <a:buFont typeface="Arial" pitchFamily="34" charset="0"/>
              <a:buChar char="•"/>
              <a:defRPr/>
            </a:pPr>
            <a:r>
              <a:rPr lang="en-US" sz="2800" dirty="0" smtClean="0">
                <a:solidFill>
                  <a:schemeClr val="bg1"/>
                </a:solidFill>
                <a:latin typeface="Arial Narrow" pitchFamily="34" charset="0"/>
                <a:cs typeface="BibliaLS" pitchFamily="2" charset="-79"/>
              </a:rPr>
              <a:t> Shared their testimony</a:t>
            </a:r>
          </a:p>
          <a:p>
            <a:pPr marL="225425" lvl="0" indent="-225425">
              <a:spcBef>
                <a:spcPct val="0"/>
              </a:spcBef>
              <a:buFont typeface="Arial" pitchFamily="34" charset="0"/>
              <a:buChar char="•"/>
              <a:defRPr/>
            </a:pPr>
            <a:r>
              <a:rPr lang="en-US" sz="2800" dirty="0" smtClean="0">
                <a:solidFill>
                  <a:srgbClr val="C00000"/>
                </a:solidFill>
                <a:effectLst>
                  <a:outerShdw blurRad="38100" dist="38100" dir="2700000" algn="tl">
                    <a:srgbClr val="000000">
                      <a:alpha val="43137"/>
                    </a:srgbClr>
                  </a:outerShdw>
                </a:effectLst>
                <a:latin typeface="Arial Narrow" pitchFamily="34" charset="0"/>
                <a:cs typeface="BibliaLS" pitchFamily="2" charset="-79"/>
              </a:rPr>
              <a:t>Exactly has they had been told</a:t>
            </a:r>
          </a:p>
          <a:p>
            <a:pPr marL="682625" lvl="1" indent="-225425">
              <a:spcBef>
                <a:spcPct val="0"/>
              </a:spcBef>
              <a:buFont typeface="Arial" pitchFamily="34" charset="0"/>
              <a:buChar char="•"/>
              <a:defRPr/>
            </a:pPr>
            <a:r>
              <a:rPr lang="en-US" sz="2800" dirty="0" smtClean="0">
                <a:solidFill>
                  <a:schemeClr val="bg1"/>
                </a:solidFill>
                <a:latin typeface="Arial Narrow" pitchFamily="34" charset="0"/>
                <a:cs typeface="BibliaLS" pitchFamily="2" charset="-79"/>
              </a:rPr>
              <a:t> God’s message is dependable</a:t>
            </a:r>
          </a:p>
        </p:txBody>
      </p:sp>
      <p:sp>
        <p:nvSpPr>
          <p:cNvPr id="4" name="Title 1"/>
          <p:cNvSpPr txBox="1">
            <a:spLocks/>
          </p:cNvSpPr>
          <p:nvPr/>
        </p:nvSpPr>
        <p:spPr>
          <a:xfrm>
            <a:off x="0" y="0"/>
            <a:ext cx="9144000" cy="12954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latin typeface="BibliaLS" pitchFamily="2" charset="-79"/>
                <a:cs typeface="BibliaLS" pitchFamily="2" charset="-79"/>
              </a:rPr>
              <a:t>APPLICATIONS</a:t>
            </a:r>
          </a:p>
        </p:txBody>
      </p:sp>
    </p:spTree>
  </p:cSld>
  <p:clrMapOvr>
    <a:masterClrMapping/>
  </p:clrMapOvr>
  <p:transition spd="slow"/>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5897562"/>
          </a:xfrm>
        </p:spPr>
        <p:txBody>
          <a:bodyPr>
            <a:normAutofit/>
          </a:bodyPr>
          <a:lstStyle/>
          <a:p>
            <a:r>
              <a:rPr lang="en-US" sz="3200" b="1" dirty="0" smtClean="0">
                <a:ln>
                  <a:solidFill>
                    <a:sysClr val="windowText" lastClr="000000"/>
                  </a:solidFill>
                </a:ln>
                <a:latin typeface="Vertigo Upright 2 BRK" pitchFamily="2" charset="0"/>
              </a:rPr>
              <a:t>Luke 2:21-40	 </a:t>
            </a:r>
            <a:br>
              <a:rPr lang="en-US" sz="3200" b="1" dirty="0" smtClean="0">
                <a:ln>
                  <a:solidFill>
                    <a:sysClr val="windowText" lastClr="000000"/>
                  </a:solidFill>
                </a:ln>
                <a:latin typeface="Vertigo Upright 2 BRK" pitchFamily="2" charset="0"/>
              </a:rPr>
            </a:br>
            <a:r>
              <a:rPr lang="en-US" sz="3200" b="1" dirty="0" smtClean="0">
                <a:ln>
                  <a:solidFill>
                    <a:sysClr val="windowText" lastClr="000000"/>
                  </a:solidFill>
                </a:ln>
                <a:latin typeface="Vertigo Upright 2 BRK" pitchFamily="2" charset="0"/>
              </a:rPr>
              <a:t> </a:t>
            </a:r>
            <a:br>
              <a:rPr lang="en-US" sz="3200" b="1" dirty="0" smtClean="0">
                <a:ln>
                  <a:solidFill>
                    <a:sysClr val="windowText" lastClr="000000"/>
                  </a:solidFill>
                </a:ln>
                <a:latin typeface="Vertigo Upright 2 BRK" pitchFamily="2" charset="0"/>
              </a:rPr>
            </a:br>
            <a:r>
              <a:rPr lang="en-US" sz="6000" b="1" dirty="0" smtClean="0">
                <a:ln>
                  <a:solidFill>
                    <a:sysClr val="windowText" lastClr="000000"/>
                  </a:solidFill>
                </a:ln>
                <a:effectLst>
                  <a:outerShdw blurRad="38100" dist="38100" dir="2700000" algn="tl">
                    <a:srgbClr val="000000">
                      <a:alpha val="43137"/>
                    </a:srgbClr>
                  </a:outerShdw>
                </a:effectLst>
                <a:latin typeface="Vertigo Upright 2 BRK" pitchFamily="2" charset="0"/>
              </a:rPr>
              <a:t> “The Temple Visit”</a:t>
            </a:r>
            <a:endParaRPr lang="en-US" sz="6000" dirty="0">
              <a:ln>
                <a:solidFill>
                  <a:sysClr val="windowText" lastClr="000000"/>
                </a:solidFill>
              </a:ln>
              <a:effectLst>
                <a:outerShdw blurRad="38100" dist="38100" dir="2700000" algn="tl">
                  <a:srgbClr val="000000">
                    <a:alpha val="43137"/>
                  </a:srgbClr>
                </a:outerShdw>
              </a:effectLst>
              <a:latin typeface="Vertigo Upright 2 BRK" pitchFamily="2" charset="0"/>
            </a:endParaRPr>
          </a:p>
        </p:txBody>
      </p: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121858" name="Picture 2" descr="http://t3.gstatic.com/images?q=tbn:ANd9GcSDVWk1DZfDoqoBOL61PNdEZqq-Ht0DkmdJ9cT3q-51NLpfEfUbPx_fDJ5F"/>
          <p:cNvPicPr>
            <a:picLocks noChangeAspect="1" noChangeArrowheads="1"/>
          </p:cNvPicPr>
          <p:nvPr/>
        </p:nvPicPr>
        <p:blipFill>
          <a:blip r:embed="rId3" cstate="print"/>
          <a:srcRect/>
          <a:stretch>
            <a:fillRect/>
          </a:stretch>
        </p:blipFill>
        <p:spPr bwMode="auto">
          <a:xfrm>
            <a:off x="0" y="838200"/>
            <a:ext cx="2241067" cy="601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1860" name="Picture 4" descr="http://newine.files.wordpress.com/2011/01/galilee.jpg"/>
          <p:cNvPicPr>
            <a:picLocks noChangeAspect="1" noChangeArrowheads="1"/>
          </p:cNvPicPr>
          <p:nvPr/>
        </p:nvPicPr>
        <p:blipFill>
          <a:blip r:embed="rId4" cstate="print"/>
          <a:srcRect/>
          <a:stretch>
            <a:fillRect/>
          </a:stretch>
        </p:blipFill>
        <p:spPr bwMode="auto">
          <a:xfrm>
            <a:off x="3124200" y="914399"/>
            <a:ext cx="5943600" cy="5954349"/>
          </a:xfrm>
          <a:prstGeom prst="rect">
            <a:avLst/>
          </a:prstGeom>
          <a:ln w="76200" cap="sq">
            <a:solidFill>
              <a:srgbClr val="FF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1371600" y="1219200"/>
            <a:ext cx="762000" cy="762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2133600" y="1447800"/>
            <a:ext cx="1295400" cy="381000"/>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p:cNvSpPr/>
          <p:nvPr/>
        </p:nvSpPr>
        <p:spPr>
          <a:xfrm>
            <a:off x="4038600" y="4114800"/>
            <a:ext cx="457200" cy="457200"/>
          </a:xfrm>
          <a:prstGeom prst="star5">
            <a:avLst>
              <a:gd name="adj" fmla="val 19098"/>
              <a:gd name="hf" fmla="val 105146"/>
              <a:gd name="vf" fmla="val 110557"/>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0" y="0"/>
            <a:ext cx="9144000" cy="9906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normalizeH="0" baseline="0" noProof="0" dirty="0" smtClean="0">
                <a:ln w="18415" cmpd="sng">
                  <a:solidFill>
                    <a:schemeClr val="tx1"/>
                  </a:solidFill>
                  <a:prstDash val="solid"/>
                </a:ln>
                <a:solidFill>
                  <a:srgbClr val="FFFFFF"/>
                </a:solidFill>
                <a:effectLst>
                  <a:outerShdw blurRad="63500" dir="3600000" algn="tl" rotWithShape="0">
                    <a:srgbClr val="000000">
                      <a:alpha val="70000"/>
                    </a:srgbClr>
                  </a:outerShdw>
                </a:effectLst>
                <a:uLnTx/>
                <a:uFillTx/>
                <a:latin typeface="BibliaLS" pitchFamily="2" charset="-79"/>
                <a:ea typeface="+mj-ea"/>
                <a:cs typeface="BibliaLS" pitchFamily="2" charset="-79"/>
              </a:rPr>
              <a:t>NAZARETH in GALILEE</a:t>
            </a:r>
            <a:endParaRPr kumimoji="0" lang="en-US" sz="4400" b="1" i="0" u="none" strike="noStrike" kern="1200" normalizeH="0" baseline="0" noProof="0" dirty="0">
              <a:ln w="18415" cmpd="sng">
                <a:solidFill>
                  <a:schemeClr val="tx1"/>
                </a:solidFill>
                <a:prstDash val="solid"/>
              </a:ln>
              <a:solidFill>
                <a:srgbClr val="FFFFFF"/>
              </a:solidFill>
              <a:effectLst>
                <a:outerShdw blurRad="63500" dir="3600000" algn="tl" rotWithShape="0">
                  <a:srgbClr val="000000">
                    <a:alpha val="70000"/>
                  </a:srgbClr>
                </a:outerShdw>
              </a:effectLst>
              <a:uLnTx/>
              <a:uFillTx/>
              <a:latin typeface="BibliaLS" pitchFamily="2" charset="-79"/>
              <a:ea typeface="+mj-ea"/>
              <a:cs typeface="BibliaLS" pitchFamily="2" charset="-79"/>
            </a:endParaRPr>
          </a:p>
        </p:txBody>
      </p:sp>
    </p:spTree>
  </p:cSld>
  <p:clrMapOvr>
    <a:masterClrMapping/>
  </p:clrMapOvr>
  <p:transition spd="slow"/>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oly_circumcision.jpg"/>
          <p:cNvPicPr>
            <a:picLocks noChangeAspect="1"/>
          </p:cNvPicPr>
          <p:nvPr/>
        </p:nvPicPr>
        <p:blipFill>
          <a:blip r:embed="rId2" cstate="print"/>
          <a:stretch>
            <a:fillRect/>
          </a:stretch>
        </p:blipFill>
        <p:spPr>
          <a:xfrm>
            <a:off x="0" y="0"/>
            <a:ext cx="593106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Subtitle 2"/>
          <p:cNvSpPr>
            <a:spLocks noGrp="1"/>
          </p:cNvSpPr>
          <p:nvPr>
            <p:ph type="subTitle" idx="1"/>
          </p:nvPr>
        </p:nvSpPr>
        <p:spPr>
          <a:xfrm>
            <a:off x="5715000" y="0"/>
            <a:ext cx="3429000" cy="6858000"/>
          </a:xfrm>
        </p:spPr>
        <p:style>
          <a:lnRef idx="0">
            <a:schemeClr val="dk1"/>
          </a:lnRef>
          <a:fillRef idx="3">
            <a:schemeClr val="dk1"/>
          </a:fillRef>
          <a:effectRef idx="3">
            <a:schemeClr val="dk1"/>
          </a:effectRef>
          <a:fontRef idx="minor">
            <a:schemeClr val="lt1"/>
          </a:fontRef>
        </p:style>
        <p:txBody>
          <a:bodyPr anchor="ctr">
            <a:normAutofit/>
          </a:bodyPr>
          <a:lstStyle/>
          <a:p>
            <a:r>
              <a:rPr lang="en-US" sz="3600" dirty="0" smtClean="0">
                <a:solidFill>
                  <a:schemeClr val="tx1"/>
                </a:solidFill>
                <a:latin typeface="Arial Narrow" pitchFamily="34" charset="0"/>
              </a:rPr>
              <a:t>“On </a:t>
            </a:r>
            <a:r>
              <a:rPr lang="en-US" sz="3600" dirty="0">
                <a:solidFill>
                  <a:schemeClr val="tx1"/>
                </a:solidFill>
                <a:latin typeface="Arial Narrow" pitchFamily="34" charset="0"/>
              </a:rPr>
              <a:t>the eighth day, when it </a:t>
            </a:r>
            <a:r>
              <a:rPr lang="en-US" sz="3600" dirty="0" smtClean="0">
                <a:solidFill>
                  <a:schemeClr val="tx1"/>
                </a:solidFill>
                <a:latin typeface="Arial Narrow" pitchFamily="34" charset="0"/>
              </a:rPr>
              <a:t>  was </a:t>
            </a:r>
            <a:r>
              <a:rPr lang="en-US" sz="3600" dirty="0">
                <a:solidFill>
                  <a:schemeClr val="tx1"/>
                </a:solidFill>
                <a:latin typeface="Arial Narrow" pitchFamily="34" charset="0"/>
              </a:rPr>
              <a:t>time to circumcise him, </a:t>
            </a:r>
            <a:r>
              <a:rPr lang="en-US" sz="3600" dirty="0" smtClean="0">
                <a:solidFill>
                  <a:schemeClr val="tx1"/>
                </a:solidFill>
                <a:latin typeface="Arial Narrow" pitchFamily="34" charset="0"/>
              </a:rPr>
              <a:t>He </a:t>
            </a:r>
            <a:r>
              <a:rPr lang="en-US" sz="3600" dirty="0">
                <a:solidFill>
                  <a:schemeClr val="tx1"/>
                </a:solidFill>
                <a:latin typeface="Arial Narrow" pitchFamily="34" charset="0"/>
              </a:rPr>
              <a:t>was named Jesus, the name the angel had given </a:t>
            </a:r>
            <a:r>
              <a:rPr lang="en-US" sz="3600" dirty="0" smtClean="0">
                <a:solidFill>
                  <a:schemeClr val="tx1"/>
                </a:solidFill>
                <a:latin typeface="Arial Narrow" pitchFamily="34" charset="0"/>
              </a:rPr>
              <a:t>Him before He </a:t>
            </a:r>
            <a:r>
              <a:rPr lang="en-US" sz="3600" dirty="0">
                <a:solidFill>
                  <a:schemeClr val="tx1"/>
                </a:solidFill>
                <a:latin typeface="Arial Narrow" pitchFamily="34" charset="0"/>
              </a:rPr>
              <a:t>had been conceived</a:t>
            </a:r>
            <a:r>
              <a:rPr lang="en-US" sz="3600" dirty="0" smtClean="0">
                <a:solidFill>
                  <a:schemeClr val="tx1"/>
                </a:solidFill>
                <a:latin typeface="Arial Narrow" pitchFamily="34" charset="0"/>
              </a:rPr>
              <a:t>.”</a:t>
            </a:r>
            <a:endParaRPr lang="en-US" dirty="0">
              <a:solidFill>
                <a:schemeClr val="tx1"/>
              </a:solidFill>
            </a:endParaRPr>
          </a:p>
        </p:txBody>
      </p:sp>
    </p:spTree>
  </p:cSld>
  <p:clrMapOvr>
    <a:masterClrMapping/>
  </p:clrMapOvr>
  <p:transition spd="slow"/>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0" y="1447800"/>
            <a:ext cx="5105400" cy="5410200"/>
          </a:xfrm>
          <a:prstGeom prst="rect">
            <a:avLst/>
          </a:prstGeom>
        </p:spPr>
        <p:txBody>
          <a:bodyPr/>
          <a:lstStyle/>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r>
              <a:rPr lang="en-US" sz="3200" dirty="0" smtClean="0">
                <a:solidFill>
                  <a:schemeClr val="bg1"/>
                </a:solidFill>
                <a:latin typeface="Arial Narrow" pitchFamily="34" charset="0"/>
                <a:ea typeface="+mj-ea"/>
                <a:cs typeface="BibliaLS" pitchFamily="2" charset="-79"/>
              </a:rPr>
              <a:t>In Genesis 17, God made a covenant with Abraham</a:t>
            </a:r>
          </a:p>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endParaRPr lang="en-US" sz="1200" dirty="0" smtClean="0">
              <a:solidFill>
                <a:schemeClr val="bg1"/>
              </a:solidFill>
              <a:latin typeface="Arial Narrow" pitchFamily="34" charset="0"/>
              <a:ea typeface="+mj-ea"/>
              <a:cs typeface="BibliaLS" pitchFamily="2" charset="-79"/>
            </a:endParaRPr>
          </a:p>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r>
              <a:rPr lang="en-US" sz="3200" dirty="0" smtClean="0">
                <a:solidFill>
                  <a:schemeClr val="bg1"/>
                </a:solidFill>
                <a:latin typeface="Arial Narrow" pitchFamily="34" charset="0"/>
                <a:ea typeface="+mj-ea"/>
                <a:cs typeface="BibliaLS" pitchFamily="2" charset="-79"/>
              </a:rPr>
              <a:t> God’s part was to make a great nation from Abraham</a:t>
            </a:r>
          </a:p>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endParaRPr lang="en-US" sz="1200" dirty="0" smtClean="0">
              <a:solidFill>
                <a:schemeClr val="bg1"/>
              </a:solidFill>
              <a:latin typeface="Arial Narrow" pitchFamily="34" charset="0"/>
              <a:ea typeface="+mj-ea"/>
              <a:cs typeface="BibliaLS" pitchFamily="2" charset="-79"/>
            </a:endParaRPr>
          </a:p>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r>
              <a:rPr lang="en-US" sz="3200" dirty="0" smtClean="0">
                <a:solidFill>
                  <a:schemeClr val="bg1"/>
                </a:solidFill>
                <a:latin typeface="Arial Narrow" pitchFamily="34" charset="0"/>
                <a:ea typeface="+mj-ea"/>
                <a:cs typeface="BibliaLS" pitchFamily="2" charset="-79"/>
              </a:rPr>
              <a:t>Abraham’s part was to circumcise every male</a:t>
            </a:r>
          </a:p>
          <a:p>
            <a:pPr lvl="1">
              <a:spcBef>
                <a:spcPct val="0"/>
              </a:spcBef>
              <a:buFont typeface="Arial" pitchFamily="34" charset="0"/>
              <a:buChar char="•"/>
              <a:defRPr/>
            </a:pPr>
            <a:r>
              <a:rPr lang="en-US" sz="3200" dirty="0" smtClean="0">
                <a:solidFill>
                  <a:schemeClr val="bg1"/>
                </a:solidFill>
                <a:latin typeface="Arial Narrow" pitchFamily="34" charset="0"/>
                <a:ea typeface="+mj-ea"/>
                <a:cs typeface="BibliaLS" pitchFamily="2" charset="-79"/>
              </a:rPr>
              <a:t>Self, Relatives &amp; slaves</a:t>
            </a:r>
          </a:p>
          <a:p>
            <a:pPr lvl="1">
              <a:spcBef>
                <a:spcPct val="0"/>
              </a:spcBef>
              <a:buFont typeface="Arial" pitchFamily="34" charset="0"/>
              <a:buChar char="•"/>
              <a:defRPr/>
            </a:pPr>
            <a:endParaRPr lang="en-US" sz="1200" dirty="0" smtClean="0">
              <a:solidFill>
                <a:schemeClr val="bg1"/>
              </a:solidFill>
              <a:latin typeface="Arial Narrow" pitchFamily="34" charset="0"/>
              <a:ea typeface="+mj-ea"/>
              <a:cs typeface="BibliaLS" pitchFamily="2" charset="-79"/>
            </a:endParaRPr>
          </a:p>
          <a:p>
            <a:pPr lvl="1" indent="-457200">
              <a:spcBef>
                <a:spcPct val="0"/>
              </a:spcBef>
              <a:buFont typeface="Arial" pitchFamily="34" charset="0"/>
              <a:buChar char="•"/>
              <a:defRPr/>
            </a:pPr>
            <a:r>
              <a:rPr lang="en-US" sz="3200" dirty="0" smtClean="0">
                <a:solidFill>
                  <a:schemeClr val="bg1"/>
                </a:solidFill>
                <a:latin typeface="Arial Narrow" pitchFamily="34" charset="0"/>
                <a:cs typeface="BibliaLS" pitchFamily="2" charset="-79"/>
              </a:rPr>
              <a:t>Uncircumcised Jews were to be cut off from Israel</a:t>
            </a:r>
            <a:endParaRPr lang="en-US" sz="3200" dirty="0" smtClean="0">
              <a:solidFill>
                <a:schemeClr val="bg1"/>
              </a:solidFill>
              <a:latin typeface="Arial Narrow" pitchFamily="34" charset="0"/>
              <a:ea typeface="+mj-ea"/>
              <a:cs typeface="BibliaLS" pitchFamily="2" charset="-79"/>
            </a:endParaRPr>
          </a:p>
        </p:txBody>
      </p:sp>
      <p:sp>
        <p:nvSpPr>
          <p:cNvPr id="4" name="Title 1"/>
          <p:cNvSpPr txBox="1">
            <a:spLocks/>
          </p:cNvSpPr>
          <p:nvPr/>
        </p:nvSpPr>
        <p:spPr>
          <a:xfrm>
            <a:off x="0" y="0"/>
            <a:ext cx="9144000" cy="12954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latin typeface="BibliaLS" pitchFamily="2" charset="-79"/>
                <a:cs typeface="BibliaLS" pitchFamily="2" charset="-79"/>
              </a:rPr>
              <a:t>BIBLICAL CIRCUMCISION</a:t>
            </a:r>
          </a:p>
        </p:txBody>
      </p:sp>
      <p:pic>
        <p:nvPicPr>
          <p:cNvPr id="69634" name="Picture 2" descr="http://www.cartoonstock.com/newscartoons/cartoonists/rma/lowres/rman13246l.jpg"/>
          <p:cNvPicPr>
            <a:picLocks noChangeAspect="1" noChangeArrowheads="1"/>
          </p:cNvPicPr>
          <p:nvPr/>
        </p:nvPicPr>
        <p:blipFill>
          <a:blip r:embed="rId2" cstate="print"/>
          <a:srcRect/>
          <a:stretch>
            <a:fillRect/>
          </a:stretch>
        </p:blipFill>
        <p:spPr bwMode="auto">
          <a:xfrm>
            <a:off x="5257801" y="1600200"/>
            <a:ext cx="3200548" cy="4191000"/>
          </a:xfrm>
          <a:prstGeom prst="rect">
            <a:avLst/>
          </a:prstGeom>
          <a:noFill/>
        </p:spPr>
      </p:pic>
      <p:sp>
        <p:nvSpPr>
          <p:cNvPr id="5" name="Rectangle 4"/>
          <p:cNvSpPr/>
          <p:nvPr/>
        </p:nvSpPr>
        <p:spPr>
          <a:xfrm>
            <a:off x="8077200" y="2057400"/>
            <a:ext cx="1066800" cy="2971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4419600" y="1600200"/>
            <a:ext cx="3276600" cy="749508"/>
          </a:xfrm>
          <a:custGeom>
            <a:avLst/>
            <a:gdLst>
              <a:gd name="connsiteX0" fmla="*/ 284813 w 3552669"/>
              <a:gd name="connsiteY0" fmla="*/ 0 h 749508"/>
              <a:gd name="connsiteX1" fmla="*/ 3552669 w 3552669"/>
              <a:gd name="connsiteY1" fmla="*/ 14990 h 749508"/>
              <a:gd name="connsiteX2" fmla="*/ 3267856 w 3552669"/>
              <a:gd name="connsiteY2" fmla="*/ 689548 h 749508"/>
              <a:gd name="connsiteX3" fmla="*/ 0 w 3552669"/>
              <a:gd name="connsiteY3" fmla="*/ 749508 h 749508"/>
              <a:gd name="connsiteX4" fmla="*/ 284813 w 3552669"/>
              <a:gd name="connsiteY4" fmla="*/ 0 h 749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2669" h="749508">
                <a:moveTo>
                  <a:pt x="284813" y="0"/>
                </a:moveTo>
                <a:lnTo>
                  <a:pt x="3552669" y="14990"/>
                </a:lnTo>
                <a:lnTo>
                  <a:pt x="3267856" y="689548"/>
                </a:lnTo>
                <a:lnTo>
                  <a:pt x="0" y="749508"/>
                </a:lnTo>
                <a:lnTo>
                  <a:pt x="284813"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495800" y="4953000"/>
            <a:ext cx="4648200" cy="1752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effectLst>
                  <a:outerShdw blurRad="38100" dist="38100" dir="2700000" algn="tl">
                    <a:srgbClr val="000000">
                      <a:alpha val="43137"/>
                    </a:srgbClr>
                  </a:outerShdw>
                </a:effectLst>
                <a:latin typeface="Comic Sans MS" pitchFamily="66" charset="0"/>
              </a:rPr>
              <a:t>“Let me get this straight!         The Arabs get all the oil, and we have to cut off     our WHAT?!?”</a:t>
            </a:r>
            <a:endParaRPr lang="en-US" sz="2400" b="1" dirty="0">
              <a:solidFill>
                <a:schemeClr val="bg1"/>
              </a:solidFill>
              <a:effectLst>
                <a:outerShdw blurRad="38100" dist="38100" dir="2700000" algn="tl">
                  <a:srgbClr val="000000">
                    <a:alpha val="43137"/>
                  </a:srgbClr>
                </a:outerShdw>
              </a:effectLst>
              <a:latin typeface="Comic Sans MS" pitchFamily="66" charset="0"/>
            </a:endParaRPr>
          </a:p>
        </p:txBody>
      </p:sp>
    </p:spTree>
  </p:cSld>
  <p:clrMapOvr>
    <a:masterClrMapping/>
  </p:clrMapOvr>
  <p:transition spd="slow"/>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029200"/>
            <a:ext cx="9144000" cy="1828800"/>
          </a:xfrm>
        </p:spPr>
        <p:style>
          <a:lnRef idx="0">
            <a:schemeClr val="dk1"/>
          </a:lnRef>
          <a:fillRef idx="3">
            <a:schemeClr val="dk1"/>
          </a:fillRef>
          <a:effectRef idx="3">
            <a:schemeClr val="dk1"/>
          </a:effectRef>
          <a:fontRef idx="minor">
            <a:schemeClr val="lt1"/>
          </a:fontRef>
        </p:style>
        <p:txBody>
          <a:bodyPr anchor="ctr">
            <a:noAutofit/>
          </a:bodyPr>
          <a:lstStyle/>
          <a:p>
            <a:r>
              <a:rPr lang="en-US" sz="3600" dirty="0" smtClean="0">
                <a:solidFill>
                  <a:schemeClr val="tx1"/>
                </a:solidFill>
                <a:latin typeface="Arial Narrow" pitchFamily="34" charset="0"/>
              </a:rPr>
              <a:t>“When </a:t>
            </a:r>
            <a:r>
              <a:rPr lang="en-US" sz="3600" dirty="0">
                <a:solidFill>
                  <a:schemeClr val="tx1"/>
                </a:solidFill>
                <a:latin typeface="Arial Narrow" pitchFamily="34" charset="0"/>
              </a:rPr>
              <a:t>the time of their purification according to the Law of Moses had been completed, Joseph and Mary took him to Jerusalem to present him to the </a:t>
            </a:r>
            <a:r>
              <a:rPr lang="en-US" sz="3600" dirty="0" smtClean="0">
                <a:solidFill>
                  <a:schemeClr val="tx1"/>
                </a:solidFill>
                <a:latin typeface="Arial Narrow" pitchFamily="34" charset="0"/>
              </a:rPr>
              <a:t>Lord “</a:t>
            </a:r>
          </a:p>
        </p:txBody>
      </p:sp>
      <p:pic>
        <p:nvPicPr>
          <p:cNvPr id="4" name="Picture 3" descr="baby%20jesus%202.jpg"/>
          <p:cNvPicPr>
            <a:picLocks noChangeAspect="1"/>
          </p:cNvPicPr>
          <p:nvPr/>
        </p:nvPicPr>
        <p:blipFill>
          <a:blip r:embed="rId2" cstate="print"/>
          <a:stretch>
            <a:fillRect/>
          </a:stretch>
        </p:blipFill>
        <p:spPr>
          <a:xfrm>
            <a:off x="1752600" y="762000"/>
            <a:ext cx="5486400" cy="409651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0162" name="Picture 2" descr="File:Bethlehem 1898.jpg">
            <a:hlinkClick r:id="rId2"/>
          </p:cNvPr>
          <p:cNvPicPr>
            <a:picLocks noChangeAspect="1" noChangeArrowheads="1"/>
          </p:cNvPicPr>
          <p:nvPr/>
        </p:nvPicPr>
        <p:blipFill>
          <a:blip r:embed="rId3" cstate="print"/>
          <a:srcRect/>
          <a:stretch>
            <a:fillRect/>
          </a:stretch>
        </p:blipFill>
        <p:spPr bwMode="auto">
          <a:xfrm>
            <a:off x="0" y="752399"/>
            <a:ext cx="9144000" cy="61056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1"/>
          <p:cNvSpPr txBox="1">
            <a:spLocks/>
          </p:cNvSpPr>
          <p:nvPr/>
        </p:nvSpPr>
        <p:spPr>
          <a:xfrm>
            <a:off x="0" y="1295400"/>
            <a:ext cx="9144000" cy="5562600"/>
          </a:xfrm>
          <a:prstGeom prst="rect">
            <a:avLst/>
          </a:prstGeom>
        </p:spPr>
        <p:txBody>
          <a:bodyPr/>
          <a:lstStyle/>
          <a:p>
            <a:pPr marL="225425" lvl="0" indent="-225425">
              <a:spcBef>
                <a:spcPct val="0"/>
              </a:spcBef>
              <a:buFont typeface="Arial" pitchFamily="34" charset="0"/>
              <a:buChar char="•"/>
              <a:defRPr/>
            </a:pPr>
            <a:r>
              <a:rPr lang="en-US" sz="3100" b="1" dirty="0" smtClean="0">
                <a:solidFill>
                  <a:schemeClr val="bg1"/>
                </a:solidFill>
                <a:latin typeface="BibliaLS" pitchFamily="2" charset="-79"/>
                <a:cs typeface="BibliaLS" pitchFamily="2" charset="-79"/>
              </a:rPr>
              <a:t>Distance between Jerusalem and </a:t>
            </a:r>
            <a:r>
              <a:rPr lang="en-US" sz="3100" b="1" dirty="0" smtClean="0">
                <a:solidFill>
                  <a:schemeClr val="bg1"/>
                </a:solidFill>
                <a:latin typeface="BibliaLS" pitchFamily="2" charset="-79"/>
                <a:cs typeface="BibliaLS" pitchFamily="2" charset="-79"/>
              </a:rPr>
              <a:t>      Bethlehem </a:t>
            </a:r>
            <a:r>
              <a:rPr lang="en-US" sz="3100" b="1" dirty="0" smtClean="0">
                <a:solidFill>
                  <a:schemeClr val="bg1"/>
                </a:solidFill>
                <a:latin typeface="BibliaLS" pitchFamily="2" charset="-79"/>
                <a:cs typeface="BibliaLS" pitchFamily="2" charset="-79"/>
              </a:rPr>
              <a:t>is 5.52 mi.</a:t>
            </a:r>
          </a:p>
        </p:txBody>
      </p:sp>
      <p:sp>
        <p:nvSpPr>
          <p:cNvPr id="4" name="Title 1"/>
          <p:cNvSpPr txBox="1">
            <a:spLocks/>
          </p:cNvSpPr>
          <p:nvPr/>
        </p:nvSpPr>
        <p:spPr>
          <a:xfrm>
            <a:off x="0" y="0"/>
            <a:ext cx="9144000" cy="1143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ibliaLS" pitchFamily="2" charset="-79"/>
                <a:cs typeface="BibliaLS" pitchFamily="2" charset="-79"/>
              </a:rPr>
              <a:t>The TRIP to JERUSALEM</a:t>
            </a:r>
          </a:p>
        </p:txBody>
      </p:sp>
    </p:spTree>
  </p:cSld>
  <p:clrMapOvr>
    <a:masterClrMapping/>
  </p:clrMapOvr>
  <p:transition spd="slow"/>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0" y="1066800"/>
            <a:ext cx="8915400" cy="5791200"/>
          </a:xfrm>
          <a:prstGeom prst="rect">
            <a:avLst/>
          </a:prstGeom>
        </p:spPr>
        <p:txBody>
          <a:bodyPr/>
          <a:lstStyle/>
          <a:p>
            <a:pPr marL="120650" indent="-120650" algn="just"/>
            <a:r>
              <a:rPr lang="en-US" sz="2200" dirty="0" smtClean="0">
                <a:solidFill>
                  <a:schemeClr val="bg1"/>
                </a:solidFill>
                <a:latin typeface="Arial Narrow" pitchFamily="34" charset="0"/>
              </a:rPr>
              <a:t>Lev. 12:1-8 “The LORD said to Moses, “Say to the Israelites: ‘</a:t>
            </a:r>
            <a:r>
              <a:rPr lang="en-US" sz="2200" b="1" dirty="0" smtClean="0">
                <a:solidFill>
                  <a:schemeClr val="bg1"/>
                </a:solidFill>
                <a:latin typeface="Arial Narrow" pitchFamily="34" charset="0"/>
              </a:rPr>
              <a:t>A woman who becomes pregnant and gives birth to a son will be ceremonially unclean for seven days,</a:t>
            </a:r>
            <a:r>
              <a:rPr lang="en-US" sz="2200" dirty="0" smtClean="0">
                <a:solidFill>
                  <a:schemeClr val="bg1"/>
                </a:solidFill>
                <a:latin typeface="Arial Narrow" pitchFamily="34" charset="0"/>
              </a:rPr>
              <a:t> just as she is unclean during her monthly period. </a:t>
            </a:r>
            <a:r>
              <a:rPr lang="en-US" sz="2200" b="1" dirty="0" smtClean="0">
                <a:solidFill>
                  <a:schemeClr val="bg1"/>
                </a:solidFill>
                <a:latin typeface="Arial Narrow" pitchFamily="34" charset="0"/>
              </a:rPr>
              <a:t>On the eighth day the boy is to be circumcised. Then the woman must wait thirty-three days to be purified from her bleeding. </a:t>
            </a:r>
            <a:r>
              <a:rPr lang="en-US" sz="2200" b="1" i="1" dirty="0" smtClean="0">
                <a:solidFill>
                  <a:srgbClr val="C00000"/>
                </a:solidFill>
                <a:latin typeface="Arial Narrow" pitchFamily="34" charset="0"/>
              </a:rPr>
              <a:t>(The time of purification) </a:t>
            </a:r>
            <a:r>
              <a:rPr lang="en-US" sz="2200" dirty="0" smtClean="0">
                <a:solidFill>
                  <a:schemeClr val="bg1"/>
                </a:solidFill>
                <a:latin typeface="Arial Narrow" pitchFamily="34" charset="0"/>
              </a:rPr>
              <a:t>She must not touch anything sacred or go to the sanctuary until the days of her purification are over. If she gives birth to a daughter, for two weeks the woman will be unclean, as during her period. Then she must wait sixty-six days to be purified from her bleeding. </a:t>
            </a:r>
            <a:r>
              <a:rPr lang="en-US" sz="2200" b="1" dirty="0" smtClean="0">
                <a:solidFill>
                  <a:schemeClr val="bg1"/>
                </a:solidFill>
                <a:latin typeface="Arial Narrow" pitchFamily="34" charset="0"/>
              </a:rPr>
              <a:t>“‘When the days of her purification for a son or daughter are over, she is to bring to the priest at the entrance to the tent of meeting a year-old lamb for a burnt offering and a young pigeon or a dove for a sin offering. He shall offer them before the LORD to make atonement for her, and then she will be ceremonially clean from her flow of blood. </a:t>
            </a:r>
            <a:r>
              <a:rPr lang="en-US" sz="2200" dirty="0" smtClean="0">
                <a:solidFill>
                  <a:schemeClr val="bg1"/>
                </a:solidFill>
                <a:latin typeface="Arial Narrow" pitchFamily="34" charset="0"/>
              </a:rPr>
              <a:t>“‘These are the regulations for the woman who gives birth to a boy or a girl. But if she cannot afford a lamb, she is to bring two doves or two young pigeons, one for a burnt offering and the other for a sin offering. In this way the priest will make atonement for her, and she will be clean.’” </a:t>
            </a:r>
            <a:endParaRPr lang="en-US" sz="2200" dirty="0">
              <a:solidFill>
                <a:schemeClr val="bg1"/>
              </a:solidFill>
              <a:latin typeface="Arial Narrow" pitchFamily="34" charset="0"/>
            </a:endParaRPr>
          </a:p>
        </p:txBody>
      </p:sp>
      <p:sp>
        <p:nvSpPr>
          <p:cNvPr id="4" name="Title 1"/>
          <p:cNvSpPr txBox="1">
            <a:spLocks/>
          </p:cNvSpPr>
          <p:nvPr/>
        </p:nvSpPr>
        <p:spPr>
          <a:xfrm>
            <a:off x="0" y="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ibliaLS" pitchFamily="2" charset="-79"/>
                <a:cs typeface="BibliaLS" pitchFamily="2" charset="-79"/>
              </a:rPr>
              <a:t>The TIME of PURIFICATION</a:t>
            </a:r>
          </a:p>
        </p:txBody>
      </p:sp>
    </p:spTree>
  </p:cSld>
  <p:clrMapOvr>
    <a:masterClrMapping/>
  </p:clrMapOvr>
  <p:transition spd="slow"/>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3733800" cy="6858000"/>
          </a:xfrm>
        </p:spPr>
        <p:style>
          <a:lnRef idx="0">
            <a:schemeClr val="dk1"/>
          </a:lnRef>
          <a:fillRef idx="3">
            <a:schemeClr val="dk1"/>
          </a:fillRef>
          <a:effectRef idx="3">
            <a:schemeClr val="dk1"/>
          </a:effectRef>
          <a:fontRef idx="minor">
            <a:schemeClr val="lt1"/>
          </a:fontRef>
        </p:style>
        <p:txBody>
          <a:bodyPr anchor="ctr">
            <a:normAutofit/>
          </a:bodyPr>
          <a:lstStyle/>
          <a:p>
            <a:r>
              <a:rPr lang="en-US" sz="4400" dirty="0" smtClean="0">
                <a:solidFill>
                  <a:schemeClr val="tx1"/>
                </a:solidFill>
                <a:latin typeface="Arial Narrow" pitchFamily="34" charset="0"/>
              </a:rPr>
              <a:t>“…as </a:t>
            </a:r>
            <a:r>
              <a:rPr lang="en-US" sz="4400" dirty="0">
                <a:solidFill>
                  <a:schemeClr val="tx1"/>
                </a:solidFill>
                <a:latin typeface="Arial Narrow" pitchFamily="34" charset="0"/>
              </a:rPr>
              <a:t>it is written in </a:t>
            </a:r>
            <a:r>
              <a:rPr lang="en-US" sz="4400" dirty="0" smtClean="0">
                <a:solidFill>
                  <a:schemeClr val="tx1"/>
                </a:solidFill>
                <a:latin typeface="Arial Narrow" pitchFamily="34" charset="0"/>
              </a:rPr>
              <a:t> the </a:t>
            </a:r>
            <a:r>
              <a:rPr lang="en-US" sz="4400" dirty="0">
                <a:solidFill>
                  <a:schemeClr val="tx1"/>
                </a:solidFill>
                <a:latin typeface="Arial Narrow" pitchFamily="34" charset="0"/>
              </a:rPr>
              <a:t>Law </a:t>
            </a:r>
            <a:r>
              <a:rPr lang="en-US" sz="4400" dirty="0" smtClean="0">
                <a:solidFill>
                  <a:schemeClr val="tx1"/>
                </a:solidFill>
                <a:latin typeface="Arial Narrow" pitchFamily="34" charset="0"/>
              </a:rPr>
              <a:t>          of </a:t>
            </a:r>
            <a:r>
              <a:rPr lang="en-US" sz="4400" dirty="0">
                <a:solidFill>
                  <a:schemeClr val="tx1"/>
                </a:solidFill>
                <a:latin typeface="Arial Narrow" pitchFamily="34" charset="0"/>
              </a:rPr>
              <a:t>the Lord, </a:t>
            </a:r>
            <a:r>
              <a:rPr lang="en-US" sz="4400" i="1" dirty="0">
                <a:solidFill>
                  <a:srgbClr val="FFC000"/>
                </a:solidFill>
                <a:latin typeface="Arial Narrow" pitchFamily="34" charset="0"/>
              </a:rPr>
              <a:t>"Every firstborn male is to </a:t>
            </a:r>
            <a:r>
              <a:rPr lang="en-US" sz="4400" i="1" dirty="0" smtClean="0">
                <a:solidFill>
                  <a:srgbClr val="FFC000"/>
                </a:solidFill>
                <a:latin typeface="Arial Narrow" pitchFamily="34" charset="0"/>
              </a:rPr>
              <a:t>be </a:t>
            </a:r>
            <a:r>
              <a:rPr lang="en-US" sz="4400" i="1" dirty="0">
                <a:solidFill>
                  <a:srgbClr val="FFC000"/>
                </a:solidFill>
                <a:latin typeface="Arial Narrow" pitchFamily="34" charset="0"/>
              </a:rPr>
              <a:t>consecrated </a:t>
            </a:r>
            <a:r>
              <a:rPr lang="en-US" sz="4400" i="1" dirty="0" smtClean="0">
                <a:solidFill>
                  <a:srgbClr val="FFC000"/>
                </a:solidFill>
                <a:latin typeface="Arial Narrow" pitchFamily="34" charset="0"/>
              </a:rPr>
              <a:t>       to </a:t>
            </a:r>
            <a:r>
              <a:rPr lang="en-US" sz="4400" i="1" dirty="0">
                <a:solidFill>
                  <a:srgbClr val="FFC000"/>
                </a:solidFill>
                <a:latin typeface="Arial Narrow" pitchFamily="34" charset="0"/>
              </a:rPr>
              <a:t>the </a:t>
            </a:r>
            <a:r>
              <a:rPr lang="en-US" sz="4400" i="1" dirty="0" smtClean="0">
                <a:solidFill>
                  <a:srgbClr val="FFC000"/>
                </a:solidFill>
                <a:latin typeface="Arial Narrow" pitchFamily="34" charset="0"/>
              </a:rPr>
              <a:t>Lord“ </a:t>
            </a:r>
            <a:endParaRPr lang="en-US" sz="4400" i="1" dirty="0">
              <a:solidFill>
                <a:srgbClr val="FFC000"/>
              </a:solidFill>
              <a:latin typeface="Arial Narrow" pitchFamily="34" charset="0"/>
            </a:endParaRPr>
          </a:p>
          <a:p>
            <a:endParaRPr lang="en-US" dirty="0">
              <a:solidFill>
                <a:schemeClr val="tx1"/>
              </a:solidFill>
            </a:endParaRPr>
          </a:p>
        </p:txBody>
      </p:sp>
      <p:pic>
        <p:nvPicPr>
          <p:cNvPr id="6" name="Picture 5" descr="paul.jpg"/>
          <p:cNvPicPr>
            <a:picLocks noChangeAspect="1"/>
          </p:cNvPicPr>
          <p:nvPr/>
        </p:nvPicPr>
        <p:blipFill>
          <a:blip r:embed="rId3" cstate="print"/>
          <a:stretch>
            <a:fillRect/>
          </a:stretch>
        </p:blipFill>
        <p:spPr>
          <a:xfrm>
            <a:off x="3733800" y="0"/>
            <a:ext cx="5410200" cy="68529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4" name="Picture 3" descr="simeon_and_jesus.jpg"/>
          <p:cNvPicPr>
            <a:picLocks noChangeAspect="1"/>
          </p:cNvPicPr>
          <p:nvPr/>
        </p:nvPicPr>
        <p:blipFill>
          <a:blip r:embed="rId3" cstate="print"/>
          <a:stretch>
            <a:fillRect/>
          </a:stretch>
        </p:blipFill>
        <p:spPr>
          <a:xfrm>
            <a:off x="-609600" y="0"/>
            <a:ext cx="6578895" cy="6858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Subtitle 2"/>
          <p:cNvSpPr>
            <a:spLocks noGrp="1"/>
          </p:cNvSpPr>
          <p:nvPr>
            <p:ph type="subTitle" idx="1"/>
          </p:nvPr>
        </p:nvSpPr>
        <p:spPr>
          <a:xfrm>
            <a:off x="5638800" y="0"/>
            <a:ext cx="3505200" cy="6858000"/>
          </a:xfrm>
        </p:spPr>
        <p:style>
          <a:lnRef idx="0">
            <a:schemeClr val="dk1"/>
          </a:lnRef>
          <a:fillRef idx="3">
            <a:schemeClr val="dk1"/>
          </a:fillRef>
          <a:effectRef idx="3">
            <a:schemeClr val="dk1"/>
          </a:effectRef>
          <a:fontRef idx="minor">
            <a:schemeClr val="lt1"/>
          </a:fontRef>
        </p:style>
        <p:txBody>
          <a:bodyPr anchor="ctr">
            <a:normAutofit lnSpcReduction="10000"/>
          </a:bodyPr>
          <a:lstStyle/>
          <a:p>
            <a:r>
              <a:rPr lang="en-US" b="1" dirty="0" smtClean="0">
                <a:solidFill>
                  <a:schemeClr val="tx1"/>
                </a:solidFill>
                <a:latin typeface="Arial Narrow" pitchFamily="34" charset="0"/>
              </a:rPr>
              <a:t>“</a:t>
            </a:r>
            <a:r>
              <a:rPr lang="en-US" dirty="0" smtClean="0">
                <a:solidFill>
                  <a:schemeClr val="tx1"/>
                </a:solidFill>
                <a:latin typeface="Arial Narrow" pitchFamily="34" charset="0"/>
              </a:rPr>
              <a:t>Now </a:t>
            </a:r>
            <a:r>
              <a:rPr lang="en-US" dirty="0">
                <a:solidFill>
                  <a:schemeClr val="tx1"/>
                </a:solidFill>
                <a:latin typeface="Arial Narrow" pitchFamily="34" charset="0"/>
              </a:rPr>
              <a:t>there was a man in Jerusalem called Simeon, who was righteous and devout. He was waiting for the consolation of Israel, and the Holy Spirit was upon </a:t>
            </a:r>
            <a:r>
              <a:rPr lang="en-US" dirty="0" smtClean="0">
                <a:solidFill>
                  <a:schemeClr val="tx1"/>
                </a:solidFill>
                <a:latin typeface="Arial Narrow" pitchFamily="34" charset="0"/>
              </a:rPr>
              <a:t>him. It </a:t>
            </a:r>
            <a:r>
              <a:rPr lang="en-US" dirty="0">
                <a:solidFill>
                  <a:schemeClr val="tx1"/>
                </a:solidFill>
                <a:latin typeface="Arial Narrow" pitchFamily="34" charset="0"/>
              </a:rPr>
              <a:t>had been revealed to him by the Holy Spirit that he would not die before he had seen the Lord's Christ</a:t>
            </a:r>
            <a:r>
              <a:rPr lang="en-US" dirty="0" smtClean="0">
                <a:solidFill>
                  <a:schemeClr val="tx1"/>
                </a:solidFill>
                <a:latin typeface="Arial Narrow" pitchFamily="34" charset="0"/>
              </a:rPr>
              <a:t>. “</a:t>
            </a:r>
            <a:endParaRPr lang="en-US" sz="1400" dirty="0">
              <a:solidFill>
                <a:schemeClr val="tx1"/>
              </a:solidFill>
            </a:endParaRPr>
          </a:p>
        </p:txBody>
      </p:sp>
    </p:spTree>
  </p:cSld>
  <p:clrMapOvr>
    <a:masterClrMapping/>
  </p:clrMapOvr>
  <p:transition spd="slow"/>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457200"/>
            <a:ext cx="8686800" cy="6400800"/>
          </a:xfrm>
        </p:spPr>
        <p:style>
          <a:lnRef idx="2">
            <a:schemeClr val="dk1">
              <a:shade val="50000"/>
            </a:schemeClr>
          </a:lnRef>
          <a:fillRef idx="1">
            <a:schemeClr val="dk1"/>
          </a:fillRef>
          <a:effectRef idx="0">
            <a:schemeClr val="dk1"/>
          </a:effectRef>
          <a:fontRef idx="minor">
            <a:schemeClr val="lt1"/>
          </a:fontRef>
        </p:style>
        <p:txBody>
          <a:bodyPr>
            <a:normAutofit/>
          </a:bodyPr>
          <a:lstStyle/>
          <a:p>
            <a:pPr algn="just"/>
            <a:r>
              <a:rPr lang="en-US" sz="3400" b="1" dirty="0" smtClean="0">
                <a:solidFill>
                  <a:schemeClr val="tx1"/>
                </a:solidFill>
                <a:latin typeface="Arial Narrow" pitchFamily="34" charset="0"/>
              </a:rPr>
              <a:t>“</a:t>
            </a:r>
            <a:r>
              <a:rPr lang="en-US" sz="3400" dirty="0" smtClean="0">
                <a:solidFill>
                  <a:schemeClr val="tx1"/>
                </a:solidFill>
                <a:latin typeface="Arial Narrow" pitchFamily="34" charset="0"/>
              </a:rPr>
              <a:t>Moved by the Spirit, he went into the temple courts. When the parents brought in the child Jesus to do for Him what the custom of the Law required,</a:t>
            </a:r>
            <a:r>
              <a:rPr lang="en-US" sz="3400" b="1" dirty="0" smtClean="0">
                <a:solidFill>
                  <a:schemeClr val="tx1"/>
                </a:solidFill>
                <a:latin typeface="Arial Narrow" pitchFamily="34" charset="0"/>
              </a:rPr>
              <a:t> </a:t>
            </a:r>
            <a:r>
              <a:rPr lang="en-US" sz="3400" dirty="0" smtClean="0">
                <a:solidFill>
                  <a:schemeClr val="tx1"/>
                </a:solidFill>
                <a:latin typeface="Arial Narrow" pitchFamily="34" charset="0"/>
              </a:rPr>
              <a:t>Simeon took Him in his arms and praised God, saying</a:t>
            </a:r>
            <a:endParaRPr lang="en-US" sz="3400" i="1" dirty="0">
              <a:solidFill>
                <a:srgbClr val="FFC000"/>
              </a:solidFill>
              <a:latin typeface="Arial Narrow" pitchFamily="34" charset="0"/>
            </a:endParaRPr>
          </a:p>
        </p:txBody>
      </p:sp>
      <p:pic>
        <p:nvPicPr>
          <p:cNvPr id="4" name="Picture 3" descr="simeon_and_jesus.jpg"/>
          <p:cNvPicPr>
            <a:picLocks noChangeAspect="1"/>
          </p:cNvPicPr>
          <p:nvPr/>
        </p:nvPicPr>
        <p:blipFill>
          <a:blip r:embed="rId2" cstate="print"/>
          <a:stretch>
            <a:fillRect/>
          </a:stretch>
        </p:blipFill>
        <p:spPr>
          <a:xfrm>
            <a:off x="5791200" y="3124200"/>
            <a:ext cx="3124200" cy="3256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Subtitle 2"/>
          <p:cNvSpPr txBox="1">
            <a:spLocks/>
          </p:cNvSpPr>
          <p:nvPr/>
        </p:nvSpPr>
        <p:spPr>
          <a:xfrm>
            <a:off x="76200" y="2819400"/>
            <a:ext cx="5410200" cy="4038600"/>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1" u="none" strike="noStrike" kern="1200" cap="none" spc="0" normalizeH="0" baseline="0" noProof="0" dirty="0" smtClean="0">
                <a:ln>
                  <a:noFill/>
                </a:ln>
                <a:solidFill>
                  <a:srgbClr val="FFC000"/>
                </a:solidFill>
                <a:effectLst/>
                <a:uLnTx/>
                <a:uFillTx/>
                <a:latin typeface="Arial Narrow" pitchFamily="34" charset="0"/>
                <a:ea typeface="+mn-ea"/>
                <a:cs typeface="+mn-cs"/>
              </a:rPr>
              <a:t>"Sovereign Lord, as you have promised, you now dismiss your servant in peace.</a:t>
            </a:r>
            <a:r>
              <a:rPr kumimoji="0" lang="en-US" sz="3200" b="1" i="1" u="none" strike="noStrike" kern="1200" cap="none" spc="0" normalizeH="0" baseline="0" noProof="0" dirty="0" smtClean="0">
                <a:ln>
                  <a:noFill/>
                </a:ln>
                <a:solidFill>
                  <a:srgbClr val="FFC000"/>
                </a:solidFill>
                <a:effectLst/>
                <a:uLnTx/>
                <a:uFillTx/>
                <a:latin typeface="Arial Narrow" pitchFamily="34" charset="0"/>
                <a:ea typeface="+mn-ea"/>
                <a:cs typeface="+mn-cs"/>
              </a:rPr>
              <a:t> </a:t>
            </a:r>
            <a:r>
              <a:rPr kumimoji="0" lang="en-US" sz="3200" b="0" i="1" u="none" strike="noStrike" kern="1200" cap="none" spc="0" normalizeH="0" baseline="0" noProof="0" dirty="0" smtClean="0">
                <a:ln>
                  <a:noFill/>
                </a:ln>
                <a:solidFill>
                  <a:srgbClr val="FFC000"/>
                </a:solidFill>
                <a:effectLst/>
                <a:uLnTx/>
                <a:uFillTx/>
                <a:latin typeface="Arial Narrow" pitchFamily="34" charset="0"/>
                <a:ea typeface="+mn-ea"/>
                <a:cs typeface="+mn-cs"/>
              </a:rPr>
              <a:t>For my eyes have seen your salvation,</a:t>
            </a:r>
            <a:r>
              <a:rPr kumimoji="0" lang="en-US" sz="3200" b="1" i="1" u="none" strike="noStrike" kern="1200" cap="none" spc="0" normalizeH="0" baseline="0" noProof="0" dirty="0" smtClean="0">
                <a:ln>
                  <a:noFill/>
                </a:ln>
                <a:solidFill>
                  <a:srgbClr val="FFC000"/>
                </a:solidFill>
                <a:effectLst/>
                <a:uLnTx/>
                <a:uFillTx/>
                <a:latin typeface="Arial Narrow" pitchFamily="34" charset="0"/>
                <a:ea typeface="+mn-ea"/>
                <a:cs typeface="+mn-cs"/>
              </a:rPr>
              <a:t>  </a:t>
            </a:r>
            <a:r>
              <a:rPr kumimoji="0" lang="en-US" sz="3200" b="0" i="1" u="none" strike="noStrike" kern="1200" cap="none" spc="0" normalizeH="0" baseline="0" noProof="0" dirty="0" smtClean="0">
                <a:ln>
                  <a:noFill/>
                </a:ln>
                <a:solidFill>
                  <a:srgbClr val="FFC000"/>
                </a:solidFill>
                <a:effectLst/>
                <a:uLnTx/>
                <a:uFillTx/>
                <a:latin typeface="Arial Narrow" pitchFamily="34" charset="0"/>
                <a:ea typeface="+mn-ea"/>
                <a:cs typeface="+mn-cs"/>
              </a:rPr>
              <a:t>which you have prepared in the sight of all people,</a:t>
            </a:r>
            <a:r>
              <a:rPr kumimoji="0" lang="en-US" sz="3200" b="1" i="1" u="none" strike="noStrike" kern="1200" cap="none" spc="0" normalizeH="0" baseline="0" noProof="0" dirty="0" smtClean="0">
                <a:ln>
                  <a:noFill/>
                </a:ln>
                <a:solidFill>
                  <a:srgbClr val="FFC000"/>
                </a:solidFill>
                <a:effectLst/>
                <a:uLnTx/>
                <a:uFillTx/>
                <a:latin typeface="Arial Narrow" pitchFamily="34" charset="0"/>
                <a:ea typeface="+mn-ea"/>
                <a:cs typeface="+mn-cs"/>
              </a:rPr>
              <a:t> </a:t>
            </a:r>
            <a:r>
              <a:rPr kumimoji="0" lang="en-US" sz="3200" b="0" i="1" u="none" strike="noStrike" kern="1200" cap="none" spc="0" normalizeH="0" baseline="0" noProof="0" dirty="0" smtClean="0">
                <a:ln>
                  <a:noFill/>
                </a:ln>
                <a:solidFill>
                  <a:srgbClr val="FFC000"/>
                </a:solidFill>
                <a:effectLst/>
                <a:uLnTx/>
                <a:uFillTx/>
                <a:latin typeface="Arial Narrow" pitchFamily="34" charset="0"/>
                <a:ea typeface="+mn-ea"/>
                <a:cs typeface="+mn-cs"/>
              </a:rPr>
              <a:t>a light for revelation to the Gentiles and for glory to your people Israel."</a:t>
            </a:r>
            <a:endParaRPr kumimoji="0" lang="en-US" sz="3200" b="0" i="1" u="none" strike="noStrike" kern="1200" cap="none" spc="0" normalizeH="0" baseline="0" noProof="0" dirty="0">
              <a:ln>
                <a:noFill/>
              </a:ln>
              <a:solidFill>
                <a:srgbClr val="FFC000"/>
              </a:solidFill>
              <a:effectLst/>
              <a:uLnTx/>
              <a:uFillTx/>
              <a:latin typeface="Arial Narrow" pitchFamily="34" charset="0"/>
              <a:ea typeface="+mn-ea"/>
              <a:cs typeface="+mn-cs"/>
            </a:endParaRPr>
          </a:p>
        </p:txBody>
      </p:sp>
    </p:spTree>
  </p:cSld>
  <p:clrMapOvr>
    <a:masterClrMapping/>
  </p:clrMapOvr>
  <p:transition spd="slow"/>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3490" name="Picture 2" descr="Rembrandt. The Presentation of Jesus  in the Temple."/>
          <p:cNvPicPr>
            <a:picLocks noChangeAspect="1" noChangeArrowheads="1"/>
          </p:cNvPicPr>
          <p:nvPr/>
        </p:nvPicPr>
        <p:blipFill>
          <a:blip r:embed="rId2" cstate="print"/>
          <a:srcRect/>
          <a:stretch>
            <a:fillRect/>
          </a:stretch>
        </p:blipFill>
        <p:spPr bwMode="auto">
          <a:xfrm>
            <a:off x="5867400" y="762000"/>
            <a:ext cx="4815204" cy="640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1"/>
          <p:cNvSpPr txBox="1">
            <a:spLocks/>
          </p:cNvSpPr>
          <p:nvPr/>
        </p:nvSpPr>
        <p:spPr>
          <a:xfrm>
            <a:off x="0" y="1371600"/>
            <a:ext cx="5562600" cy="5486400"/>
          </a:xfrm>
          <a:prstGeom prst="rect">
            <a:avLst/>
          </a:prstGeom>
        </p:spPr>
        <p:txBody>
          <a:bodyPr/>
          <a:lstStyle/>
          <a:p>
            <a:pPr marL="120650" marR="0" lvl="0" indent="-120650" defTabSz="914400" rtl="0" eaLnBrk="1" fontAlgn="auto" latinLnBrk="0" hangingPunct="1">
              <a:lnSpc>
                <a:spcPct val="100000"/>
              </a:lnSpc>
              <a:spcBef>
                <a:spcPct val="0"/>
              </a:spcBef>
              <a:spcAft>
                <a:spcPts val="0"/>
              </a:spcAft>
              <a:buClrTx/>
              <a:buSzTx/>
              <a:buFont typeface="Arial" pitchFamily="34" charset="0"/>
              <a:buChar char="•"/>
              <a:tabLst/>
              <a:defRPr/>
            </a:pPr>
            <a:r>
              <a:rPr lang="en-US" sz="3200" b="1" dirty="0" smtClean="0">
                <a:solidFill>
                  <a:srgbClr val="C00000"/>
                </a:solidFill>
                <a:latin typeface="Arial Narrow" pitchFamily="34" charset="0"/>
                <a:ea typeface="+mj-ea"/>
                <a:cs typeface="BibliaLS" pitchFamily="2" charset="-79"/>
              </a:rPr>
              <a:t> Filled with the Spirit</a:t>
            </a:r>
          </a:p>
          <a:p>
            <a:pPr marL="120650" marR="0" lvl="0" indent="-120650" defTabSz="914400" rtl="0" eaLnBrk="1" fontAlgn="auto" latinLnBrk="0" hangingPunct="1">
              <a:lnSpc>
                <a:spcPct val="100000"/>
              </a:lnSpc>
              <a:spcBef>
                <a:spcPct val="0"/>
              </a:spcBef>
              <a:spcAft>
                <a:spcPts val="0"/>
              </a:spcAft>
              <a:buClrTx/>
              <a:buSzTx/>
              <a:buFont typeface="Arial" pitchFamily="34" charset="0"/>
              <a:buChar char="•"/>
              <a:tabLst/>
              <a:defRPr/>
            </a:pPr>
            <a:r>
              <a:rPr lang="en-US" sz="3200" b="1" dirty="0" smtClean="0">
                <a:solidFill>
                  <a:srgbClr val="C00000"/>
                </a:solidFill>
                <a:latin typeface="Arial Narrow" pitchFamily="34" charset="0"/>
                <a:ea typeface="+mj-ea"/>
                <a:cs typeface="BibliaLS" pitchFamily="2" charset="-79"/>
              </a:rPr>
              <a:t> Spoken to by the Spirit</a:t>
            </a:r>
          </a:p>
          <a:p>
            <a:pPr marL="120650" marR="0" lvl="0" indent="-120650" defTabSz="914400" rtl="0" eaLnBrk="1" fontAlgn="auto" latinLnBrk="0" hangingPunct="1">
              <a:lnSpc>
                <a:spcPct val="100000"/>
              </a:lnSpc>
              <a:spcBef>
                <a:spcPct val="0"/>
              </a:spcBef>
              <a:spcAft>
                <a:spcPts val="0"/>
              </a:spcAft>
              <a:buClrTx/>
              <a:buSzTx/>
              <a:buFont typeface="Arial" pitchFamily="34" charset="0"/>
              <a:buChar char="•"/>
              <a:tabLst/>
              <a:defRPr/>
            </a:pPr>
            <a:r>
              <a:rPr lang="en-US" sz="3200" b="1" dirty="0" smtClean="0">
                <a:solidFill>
                  <a:srgbClr val="C00000"/>
                </a:solidFill>
                <a:latin typeface="Arial Narrow" pitchFamily="34" charset="0"/>
                <a:ea typeface="+mj-ea"/>
                <a:cs typeface="BibliaLS" pitchFamily="2" charset="-79"/>
              </a:rPr>
              <a:t> Moved to action by the Spirit</a:t>
            </a:r>
          </a:p>
          <a:p>
            <a:pPr marL="120650" marR="0" lvl="0" indent="-120650" defTabSz="914400" rtl="0" eaLnBrk="1" fontAlgn="auto" latinLnBrk="0" hangingPunct="1">
              <a:lnSpc>
                <a:spcPct val="100000"/>
              </a:lnSpc>
              <a:spcBef>
                <a:spcPct val="0"/>
              </a:spcBef>
              <a:spcAft>
                <a:spcPts val="0"/>
              </a:spcAft>
              <a:buClrTx/>
              <a:buSzTx/>
              <a:tabLst/>
              <a:defRPr/>
            </a:pPr>
            <a:endParaRPr lang="en-US" sz="1200" dirty="0" smtClean="0">
              <a:solidFill>
                <a:schemeClr val="bg1"/>
              </a:solidFill>
              <a:latin typeface="Arial Narrow" pitchFamily="34" charset="0"/>
              <a:ea typeface="+mj-ea"/>
              <a:cs typeface="BibliaLS" pitchFamily="2" charset="-79"/>
            </a:endParaRPr>
          </a:p>
          <a:p>
            <a:pPr marL="120650" marR="0" lvl="0" indent="-120650" defTabSz="914400" rtl="0" eaLnBrk="1" fontAlgn="auto" latinLnBrk="0" hangingPunct="1">
              <a:lnSpc>
                <a:spcPct val="100000"/>
              </a:lnSpc>
              <a:spcBef>
                <a:spcPct val="0"/>
              </a:spcBef>
              <a:spcAft>
                <a:spcPts val="0"/>
              </a:spcAft>
              <a:buClrTx/>
              <a:buSzTx/>
              <a:buFont typeface="Arial" pitchFamily="34" charset="0"/>
              <a:buChar char="•"/>
              <a:tabLst/>
              <a:defRPr/>
            </a:pPr>
            <a:r>
              <a:rPr lang="en-US" sz="3200" dirty="0" smtClean="0">
                <a:solidFill>
                  <a:schemeClr val="bg1"/>
                </a:solidFill>
                <a:latin typeface="Arial Narrow" pitchFamily="34" charset="0"/>
                <a:ea typeface="+mj-ea"/>
                <a:cs typeface="BibliaLS" pitchFamily="2" charset="-79"/>
              </a:rPr>
              <a:t> Promised to live until he saw the   	birth of the Messiah</a:t>
            </a:r>
          </a:p>
          <a:p>
            <a:pPr marL="120650" marR="0" lvl="0" indent="-120650" defTabSz="914400" rtl="0" eaLnBrk="1" fontAlgn="auto" latinLnBrk="0" hangingPunct="1">
              <a:lnSpc>
                <a:spcPct val="100000"/>
              </a:lnSpc>
              <a:spcBef>
                <a:spcPct val="0"/>
              </a:spcBef>
              <a:spcAft>
                <a:spcPts val="0"/>
              </a:spcAft>
              <a:buClrTx/>
              <a:buSzTx/>
              <a:buFont typeface="Arial" pitchFamily="34" charset="0"/>
              <a:buChar char="•"/>
              <a:tabLst/>
              <a:defRPr/>
            </a:pPr>
            <a:r>
              <a:rPr lang="en-US" sz="3200" dirty="0" smtClean="0">
                <a:solidFill>
                  <a:schemeClr val="bg1"/>
                </a:solidFill>
                <a:latin typeface="Arial Narrow" pitchFamily="34" charset="0"/>
                <a:ea typeface="+mj-ea"/>
                <a:cs typeface="BibliaLS" pitchFamily="2" charset="-79"/>
              </a:rPr>
              <a:t> Says Jesus came to the Gentile 	and to the Jews</a:t>
            </a:r>
          </a:p>
          <a:p>
            <a:pPr marL="120650" marR="0" lvl="0" indent="-120650" defTabSz="914400" rtl="0" eaLnBrk="1" fontAlgn="auto" latinLnBrk="0" hangingPunct="1">
              <a:lnSpc>
                <a:spcPct val="100000"/>
              </a:lnSpc>
              <a:spcBef>
                <a:spcPct val="0"/>
              </a:spcBef>
              <a:spcAft>
                <a:spcPts val="0"/>
              </a:spcAft>
              <a:buClrTx/>
              <a:buSzTx/>
              <a:buFont typeface="Arial" pitchFamily="34" charset="0"/>
              <a:buChar char="•"/>
              <a:tabLst/>
              <a:defRPr/>
            </a:pPr>
            <a:r>
              <a:rPr lang="en-US" sz="3200" dirty="0" smtClean="0">
                <a:solidFill>
                  <a:schemeClr val="bg1"/>
                </a:solidFill>
                <a:latin typeface="Arial Narrow" pitchFamily="34" charset="0"/>
                <a:ea typeface="+mj-ea"/>
                <a:cs typeface="BibliaLS" pitchFamily="2" charset="-79"/>
              </a:rPr>
              <a:t>NEW CONCEPT for Jews</a:t>
            </a:r>
          </a:p>
          <a:p>
            <a:pPr marL="120650" marR="0" lvl="0" indent="-120650" defTabSz="914400" rtl="0" eaLnBrk="1" fontAlgn="auto" latinLnBrk="0" hangingPunct="1">
              <a:lnSpc>
                <a:spcPct val="100000"/>
              </a:lnSpc>
              <a:spcBef>
                <a:spcPct val="0"/>
              </a:spcBef>
              <a:spcAft>
                <a:spcPts val="0"/>
              </a:spcAft>
              <a:buClrTx/>
              <a:buSzTx/>
              <a:tabLst/>
              <a:defRPr/>
            </a:pPr>
            <a:endParaRPr lang="en-US" sz="1200" dirty="0" smtClean="0">
              <a:solidFill>
                <a:schemeClr val="bg1"/>
              </a:solidFill>
              <a:latin typeface="Arial Narrow" pitchFamily="34" charset="0"/>
              <a:ea typeface="+mj-ea"/>
              <a:cs typeface="BibliaLS" pitchFamily="2" charset="-79"/>
            </a:endParaRPr>
          </a:p>
          <a:p>
            <a:pPr marL="120650" marR="0" lvl="0" indent="-120650" defTabSz="914400" rtl="0" eaLnBrk="1" fontAlgn="auto" latinLnBrk="0" hangingPunct="1">
              <a:lnSpc>
                <a:spcPct val="100000"/>
              </a:lnSpc>
              <a:spcBef>
                <a:spcPct val="0"/>
              </a:spcBef>
              <a:spcAft>
                <a:spcPts val="0"/>
              </a:spcAft>
              <a:buClrTx/>
              <a:buSzTx/>
              <a:buFont typeface="Arial" pitchFamily="34" charset="0"/>
              <a:buChar char="•"/>
              <a:tabLst/>
              <a:defRPr/>
            </a:pPr>
            <a:r>
              <a:rPr lang="en-US" sz="3200" b="1" dirty="0" smtClean="0">
                <a:solidFill>
                  <a:srgbClr val="C00000"/>
                </a:solidFill>
                <a:latin typeface="Arial Narrow" pitchFamily="34" charset="0"/>
                <a:ea typeface="+mj-ea"/>
                <a:cs typeface="BibliaLS" pitchFamily="2" charset="-79"/>
              </a:rPr>
              <a:t> Application: Anyone who has 	seen Jesus can die in peace</a:t>
            </a:r>
            <a:endParaRPr lang="en-US" sz="3200" b="1" dirty="0" smtClean="0">
              <a:solidFill>
                <a:srgbClr val="C00000"/>
              </a:solidFill>
              <a:latin typeface="Arial Narrow" pitchFamily="34" charset="0"/>
              <a:cs typeface="BibliaLS" pitchFamily="2" charset="-79"/>
            </a:endParaRPr>
          </a:p>
        </p:txBody>
      </p:sp>
      <p:sp>
        <p:nvSpPr>
          <p:cNvPr id="4" name="Title 1"/>
          <p:cNvSpPr txBox="1">
            <a:spLocks/>
          </p:cNvSpPr>
          <p:nvPr/>
        </p:nvSpPr>
        <p:spPr>
          <a:xfrm>
            <a:off x="0" y="0"/>
            <a:ext cx="9144000" cy="1143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latin typeface="BibliaLS" pitchFamily="2" charset="-79"/>
                <a:cs typeface="BibliaLS" pitchFamily="2" charset="-79"/>
              </a:rPr>
              <a:t>SIMEON</a:t>
            </a:r>
          </a:p>
        </p:txBody>
      </p:sp>
    </p:spTree>
  </p:cSld>
  <p:clrMapOvr>
    <a:masterClrMapping/>
  </p:clrMapOvr>
  <p:transition spd="slow"/>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Title 1"/>
          <p:cNvSpPr txBox="1">
            <a:spLocks/>
          </p:cNvSpPr>
          <p:nvPr/>
        </p:nvSpPr>
        <p:spPr>
          <a:xfrm>
            <a:off x="0" y="1371600"/>
            <a:ext cx="5105400" cy="5486400"/>
          </a:xfrm>
          <a:prstGeom prst="rect">
            <a:avLst/>
          </a:prstGeom>
        </p:spPr>
        <p:txBody>
          <a:bodyPr/>
          <a:lstStyle/>
          <a:p>
            <a:pPr marL="465138" marR="0" lvl="0" indent="-465138" defTabSz="914400" rtl="0" eaLnBrk="1" fontAlgn="auto" latinLnBrk="0" hangingPunct="1">
              <a:lnSpc>
                <a:spcPct val="100000"/>
              </a:lnSpc>
              <a:spcBef>
                <a:spcPct val="0"/>
              </a:spcBef>
              <a:spcAft>
                <a:spcPts val="0"/>
              </a:spcAft>
              <a:buClrTx/>
              <a:buSzTx/>
              <a:buFont typeface="Arial" pitchFamily="34" charset="0"/>
              <a:buChar char="•"/>
              <a:tabLst/>
              <a:defRPr/>
            </a:pPr>
            <a:r>
              <a:rPr lang="en-US" sz="3600" dirty="0" smtClean="0">
                <a:ln w="18415" cmpd="sng">
                  <a:solidFill>
                    <a:srgbClr val="FFFFFF"/>
                  </a:solidFill>
                  <a:prstDash val="solid"/>
                </a:ln>
                <a:solidFill>
                  <a:srgbClr val="FFFFFF"/>
                </a:solidFill>
                <a:latin typeface="Arial" pitchFamily="34" charset="0"/>
                <a:ea typeface="+mj-ea"/>
                <a:cs typeface="Arial" pitchFamily="34" charset="0"/>
              </a:rPr>
              <a:t>“Consolation Of 	Israel”</a:t>
            </a:r>
          </a:p>
          <a:p>
            <a:pPr marL="465138" marR="0" lvl="0" indent="-465138" defTabSz="914400" rtl="0" eaLnBrk="1" fontAlgn="auto" latinLnBrk="0" hangingPunct="1">
              <a:lnSpc>
                <a:spcPct val="100000"/>
              </a:lnSpc>
              <a:spcBef>
                <a:spcPct val="0"/>
              </a:spcBef>
              <a:spcAft>
                <a:spcPts val="0"/>
              </a:spcAft>
              <a:buClrTx/>
              <a:buSzTx/>
              <a:buFont typeface="Arial" pitchFamily="34" charset="0"/>
              <a:buChar char="•"/>
              <a:tabLst/>
              <a:defRPr/>
            </a:pPr>
            <a:r>
              <a:rPr lang="en-US" sz="3600" dirty="0" smtClean="0">
                <a:ln w="18415" cmpd="sng">
                  <a:solidFill>
                    <a:srgbClr val="FFFFFF"/>
                  </a:solidFill>
                  <a:prstDash val="solid"/>
                </a:ln>
                <a:solidFill>
                  <a:srgbClr val="FFFFFF"/>
                </a:solidFill>
                <a:latin typeface="Arial" pitchFamily="34" charset="0"/>
                <a:ea typeface="+mj-ea"/>
                <a:cs typeface="Arial" pitchFamily="34" charset="0"/>
              </a:rPr>
              <a:t>“The Lord’s Christ” </a:t>
            </a:r>
          </a:p>
          <a:p>
            <a:pPr marL="465138" marR="0" lvl="0" indent="-465138" defTabSz="914400" rtl="0" eaLnBrk="1" fontAlgn="auto" latinLnBrk="0" hangingPunct="1">
              <a:lnSpc>
                <a:spcPct val="100000"/>
              </a:lnSpc>
              <a:spcBef>
                <a:spcPct val="0"/>
              </a:spcBef>
              <a:spcAft>
                <a:spcPts val="0"/>
              </a:spcAft>
              <a:buClrTx/>
              <a:buSzTx/>
              <a:buFont typeface="Arial" pitchFamily="34" charset="0"/>
              <a:buChar char="•"/>
              <a:tabLst/>
              <a:defRPr/>
            </a:pPr>
            <a:r>
              <a:rPr lang="en-US" sz="3600" dirty="0" smtClean="0">
                <a:ln w="18415" cmpd="sng">
                  <a:solidFill>
                    <a:srgbClr val="FFFFFF"/>
                  </a:solidFill>
                  <a:prstDash val="solid"/>
                </a:ln>
                <a:solidFill>
                  <a:srgbClr val="FFFFFF"/>
                </a:solidFill>
                <a:latin typeface="Arial" pitchFamily="34" charset="0"/>
                <a:ea typeface="+mj-ea"/>
                <a:cs typeface="Arial" pitchFamily="34" charset="0"/>
              </a:rPr>
              <a:t>“Your Salvation”</a:t>
            </a:r>
          </a:p>
          <a:p>
            <a:pPr marL="465138" marR="0" lvl="0" indent="-465138" defTabSz="914400" rtl="0" eaLnBrk="1" fontAlgn="auto" latinLnBrk="0" hangingPunct="1">
              <a:lnSpc>
                <a:spcPct val="100000"/>
              </a:lnSpc>
              <a:spcBef>
                <a:spcPct val="0"/>
              </a:spcBef>
              <a:spcAft>
                <a:spcPts val="0"/>
              </a:spcAft>
              <a:buClrTx/>
              <a:buSzTx/>
              <a:buFont typeface="Arial" pitchFamily="34" charset="0"/>
              <a:buChar char="•"/>
              <a:tabLst/>
              <a:defRPr/>
            </a:pPr>
            <a:r>
              <a:rPr lang="en-US" sz="3600" dirty="0" smtClean="0">
                <a:ln w="18415" cmpd="sng">
                  <a:solidFill>
                    <a:srgbClr val="FFFFFF"/>
                  </a:solidFill>
                  <a:prstDash val="solid"/>
                </a:ln>
                <a:solidFill>
                  <a:srgbClr val="FFFFFF"/>
                </a:solidFill>
                <a:latin typeface="Arial" pitchFamily="34" charset="0"/>
                <a:ea typeface="+mj-ea"/>
                <a:cs typeface="Arial" pitchFamily="34" charset="0"/>
              </a:rPr>
              <a:t>“A Light For 	Revelation To 	The Gentiles” </a:t>
            </a:r>
          </a:p>
          <a:p>
            <a:pPr marL="465138" marR="0" lvl="0" indent="-465138" defTabSz="914400" rtl="0" eaLnBrk="1" fontAlgn="auto" latinLnBrk="0" hangingPunct="1">
              <a:lnSpc>
                <a:spcPct val="100000"/>
              </a:lnSpc>
              <a:spcBef>
                <a:spcPct val="0"/>
              </a:spcBef>
              <a:spcAft>
                <a:spcPts val="0"/>
              </a:spcAft>
              <a:buClrTx/>
              <a:buSzTx/>
              <a:buFont typeface="Arial" pitchFamily="34" charset="0"/>
              <a:buChar char="•"/>
              <a:tabLst/>
              <a:defRPr/>
            </a:pPr>
            <a:r>
              <a:rPr lang="en-US" sz="3600" dirty="0" smtClean="0">
                <a:ln w="18415" cmpd="sng">
                  <a:solidFill>
                    <a:srgbClr val="FFFFFF"/>
                  </a:solidFill>
                  <a:prstDash val="solid"/>
                </a:ln>
                <a:solidFill>
                  <a:srgbClr val="FFFFFF"/>
                </a:solidFill>
                <a:latin typeface="Arial" pitchFamily="34" charset="0"/>
                <a:ea typeface="+mj-ea"/>
                <a:cs typeface="Arial" pitchFamily="34" charset="0"/>
              </a:rPr>
              <a:t>“The Glory Of Your 	People Israel” </a:t>
            </a:r>
          </a:p>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endParaRPr lang="en-US" sz="3200" dirty="0" smtClean="0">
              <a:solidFill>
                <a:schemeClr val="bg1"/>
              </a:solidFill>
              <a:effectLst>
                <a:outerShdw blurRad="38100" dist="38100" dir="2700000" algn="tl">
                  <a:srgbClr val="000000">
                    <a:alpha val="43137"/>
                  </a:srgbClr>
                </a:outerShdw>
              </a:effectLst>
              <a:latin typeface="BibliaLS" pitchFamily="2" charset="-79"/>
              <a:cs typeface="BibliaLS" pitchFamily="2" charset="-79"/>
            </a:endParaRPr>
          </a:p>
        </p:txBody>
      </p:sp>
      <p:sp>
        <p:nvSpPr>
          <p:cNvPr id="4" name="Title 1"/>
          <p:cNvSpPr txBox="1">
            <a:spLocks/>
          </p:cNvSpPr>
          <p:nvPr/>
        </p:nvSpPr>
        <p:spPr>
          <a:xfrm>
            <a:off x="0" y="0"/>
            <a:ext cx="9144000" cy="12192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latin typeface="BibliaLS" pitchFamily="2" charset="-79"/>
                <a:cs typeface="BibliaLS" pitchFamily="2" charset="-79"/>
              </a:rPr>
              <a:t>TITLES OF JESUS by SIMEON</a:t>
            </a:r>
          </a:p>
        </p:txBody>
      </p:sp>
      <p:pic>
        <p:nvPicPr>
          <p:cNvPr id="5" name="Picture 4" descr="ATT00002.jpg"/>
          <p:cNvPicPr>
            <a:picLocks noChangeAspect="1"/>
          </p:cNvPicPr>
          <p:nvPr/>
        </p:nvPicPr>
        <p:blipFill>
          <a:blip r:embed="rId3" cstate="print"/>
          <a:stretch>
            <a:fillRect/>
          </a:stretch>
        </p:blipFill>
        <p:spPr>
          <a:xfrm>
            <a:off x="5181600" y="1676400"/>
            <a:ext cx="3629025" cy="477202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410200"/>
            <a:ext cx="9144000" cy="1295400"/>
          </a:xfrm>
        </p:spPr>
        <p:style>
          <a:lnRef idx="0">
            <a:schemeClr val="dk1"/>
          </a:lnRef>
          <a:fillRef idx="3">
            <a:schemeClr val="dk1"/>
          </a:fillRef>
          <a:effectRef idx="3">
            <a:schemeClr val="dk1"/>
          </a:effectRef>
          <a:fontRef idx="minor">
            <a:schemeClr val="lt1"/>
          </a:fontRef>
        </p:style>
        <p:txBody>
          <a:bodyPr>
            <a:noAutofit/>
          </a:bodyPr>
          <a:lstStyle/>
          <a:p>
            <a:r>
              <a:rPr lang="en-US" sz="4000" dirty="0" smtClean="0">
                <a:latin typeface="Arial Narrow" pitchFamily="34" charset="0"/>
              </a:rPr>
              <a:t>“…to a virgin pledged to be married to a man named Joseph, a descendant of </a:t>
            </a:r>
            <a:r>
              <a:rPr lang="en-US" sz="4000" dirty="0" smtClean="0">
                <a:solidFill>
                  <a:schemeClr val="tx1"/>
                </a:solidFill>
                <a:latin typeface="Arial Narrow" pitchFamily="34" charset="0"/>
              </a:rPr>
              <a:t>David.</a:t>
            </a:r>
            <a:r>
              <a:rPr lang="en-US" sz="4000" b="1" dirty="0" smtClean="0">
                <a:solidFill>
                  <a:schemeClr val="tx1"/>
                </a:solidFill>
                <a:latin typeface="Arial Narrow" pitchFamily="34" charset="0"/>
              </a:rPr>
              <a:t>”</a:t>
            </a:r>
            <a:endParaRPr lang="en-US" sz="4000" dirty="0">
              <a:solidFill>
                <a:schemeClr val="tx1"/>
              </a:solidFill>
              <a:latin typeface="Arial Narrow" pitchFamily="34" charset="0"/>
            </a:endParaRPr>
          </a:p>
        </p:txBody>
      </p:sp>
      <p:pic>
        <p:nvPicPr>
          <p:cNvPr id="5" name="Picture 4" descr="3971.jpg"/>
          <p:cNvPicPr>
            <a:picLocks noChangeAspect="1"/>
          </p:cNvPicPr>
          <p:nvPr/>
        </p:nvPicPr>
        <p:blipFill>
          <a:blip r:embed="rId3" cstate="print"/>
          <a:stretch>
            <a:fillRect/>
          </a:stretch>
        </p:blipFill>
        <p:spPr>
          <a:xfrm>
            <a:off x="857538" y="687402"/>
            <a:ext cx="3549676" cy="457039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6" name="Picture 5" descr="nativitystorypic7.jpg"/>
          <p:cNvPicPr>
            <a:picLocks noChangeAspect="1"/>
          </p:cNvPicPr>
          <p:nvPr/>
        </p:nvPicPr>
        <p:blipFill>
          <a:blip r:embed="rId4" cstate="print"/>
          <a:stretch>
            <a:fillRect/>
          </a:stretch>
        </p:blipFill>
        <p:spPr>
          <a:xfrm>
            <a:off x="5277138" y="685800"/>
            <a:ext cx="3409662" cy="453859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masterClrMapping/>
  </p:clrMapOvr>
  <p:transition spd="slow"/>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28600"/>
            <a:ext cx="8839200" cy="1219200"/>
          </a:xfrm>
        </p:spPr>
        <p:txBody>
          <a:bodyPr>
            <a:noAutofit/>
          </a:bodyPr>
          <a:lstStyle/>
          <a:p>
            <a:r>
              <a:rPr lang="en-US" sz="4400" b="1" dirty="0" smtClean="0">
                <a:solidFill>
                  <a:schemeClr val="tx1"/>
                </a:solidFill>
                <a:latin typeface="Arial Narrow" pitchFamily="34" charset="0"/>
              </a:rPr>
              <a:t>“</a:t>
            </a:r>
            <a:r>
              <a:rPr lang="en-US" sz="4400" dirty="0" smtClean="0">
                <a:solidFill>
                  <a:schemeClr val="tx1"/>
                </a:solidFill>
                <a:latin typeface="Arial Narrow" pitchFamily="34" charset="0"/>
              </a:rPr>
              <a:t>The child's father and mother marveled at what was said about Him.</a:t>
            </a:r>
            <a:r>
              <a:rPr lang="en-US" sz="4400" b="1" dirty="0" smtClean="0">
                <a:solidFill>
                  <a:schemeClr val="tx1"/>
                </a:solidFill>
                <a:latin typeface="Arial Narrow" pitchFamily="34" charset="0"/>
              </a:rPr>
              <a:t>”</a:t>
            </a:r>
            <a:endParaRPr lang="en-US" sz="4400" dirty="0">
              <a:solidFill>
                <a:schemeClr val="tx1"/>
              </a:solidFill>
            </a:endParaRPr>
          </a:p>
        </p:txBody>
      </p:sp>
      <p:pic>
        <p:nvPicPr>
          <p:cNvPr id="75778" name="Picture 2" descr="http://s3.amazonaws.com/auteurs_production/images/film/the-nativity-story/w448/the-nativity-story.jpeg?1321258548"/>
          <p:cNvPicPr>
            <a:picLocks noChangeAspect="1" noChangeArrowheads="1"/>
          </p:cNvPicPr>
          <p:nvPr/>
        </p:nvPicPr>
        <p:blipFill>
          <a:blip r:embed="rId2" cstate="print"/>
          <a:srcRect/>
          <a:stretch>
            <a:fillRect/>
          </a:stretch>
        </p:blipFill>
        <p:spPr bwMode="auto">
          <a:xfrm>
            <a:off x="0" y="1714499"/>
            <a:ext cx="9144000" cy="5143502"/>
          </a:xfrm>
          <a:prstGeom prst="rect">
            <a:avLst/>
          </a:prstGeom>
          <a:noFill/>
        </p:spPr>
      </p:pic>
    </p:spTree>
  </p:cSld>
  <p:clrMapOvr>
    <a:masterClrMapping/>
  </p:clrMapOvr>
  <p:transition spd="slow"/>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 y="304800"/>
            <a:ext cx="4114800" cy="6400800"/>
          </a:xfrm>
        </p:spPr>
        <p:txBody>
          <a:bodyPr anchor="ctr">
            <a:normAutofit/>
          </a:bodyPr>
          <a:lstStyle/>
          <a:p>
            <a:r>
              <a:rPr lang="en-US" dirty="0" smtClean="0">
                <a:solidFill>
                  <a:schemeClr val="tx1"/>
                </a:solidFill>
                <a:latin typeface="Arial Narrow" pitchFamily="34" charset="0"/>
              </a:rPr>
              <a:t>Then Simeon blessed them and said to Mary, </a:t>
            </a:r>
            <a:r>
              <a:rPr lang="en-US" dirty="0" smtClean="0">
                <a:solidFill>
                  <a:schemeClr val="tx1"/>
                </a:solidFill>
                <a:latin typeface="Arial Narrow" pitchFamily="34" charset="0"/>
              </a:rPr>
              <a:t> his </a:t>
            </a:r>
            <a:r>
              <a:rPr lang="en-US" dirty="0" smtClean="0">
                <a:solidFill>
                  <a:schemeClr val="tx1"/>
                </a:solidFill>
                <a:latin typeface="Arial Narrow" pitchFamily="34" charset="0"/>
              </a:rPr>
              <a:t>mother: </a:t>
            </a:r>
            <a:r>
              <a:rPr lang="en-US" i="1" dirty="0" smtClean="0">
                <a:solidFill>
                  <a:srgbClr val="FFC000"/>
                </a:solidFill>
                <a:latin typeface="Arial Narrow" pitchFamily="34" charset="0"/>
              </a:rPr>
              <a:t>"This child is destined to cause the falling and rising of many in Israel, and to be a </a:t>
            </a:r>
            <a:r>
              <a:rPr lang="en-US" i="1" dirty="0" smtClean="0">
                <a:solidFill>
                  <a:srgbClr val="FFC000"/>
                </a:solidFill>
                <a:latin typeface="Arial Narrow" pitchFamily="34" charset="0"/>
              </a:rPr>
              <a:t>   sign </a:t>
            </a:r>
            <a:r>
              <a:rPr lang="en-US" i="1" dirty="0" smtClean="0">
                <a:solidFill>
                  <a:srgbClr val="FFC000"/>
                </a:solidFill>
                <a:latin typeface="Arial Narrow" pitchFamily="34" charset="0"/>
              </a:rPr>
              <a:t>that will be spoken against, so that the thoughts of many hearts will be revealed. And </a:t>
            </a:r>
            <a:r>
              <a:rPr lang="en-US" i="1" dirty="0" smtClean="0">
                <a:solidFill>
                  <a:srgbClr val="FFC000"/>
                </a:solidFill>
                <a:latin typeface="Arial Narrow" pitchFamily="34" charset="0"/>
              </a:rPr>
              <a:t>       a </a:t>
            </a:r>
            <a:r>
              <a:rPr lang="en-US" i="1" dirty="0" smtClean="0">
                <a:solidFill>
                  <a:srgbClr val="FFC000"/>
                </a:solidFill>
                <a:latin typeface="Arial Narrow" pitchFamily="34" charset="0"/>
              </a:rPr>
              <a:t>sword will pierce your own soul too”</a:t>
            </a:r>
          </a:p>
        </p:txBody>
      </p:sp>
      <p:pic>
        <p:nvPicPr>
          <p:cNvPr id="4" name="Picture 3" descr="nativity-story3.jpg"/>
          <p:cNvPicPr>
            <a:picLocks noChangeAspect="1"/>
          </p:cNvPicPr>
          <p:nvPr/>
        </p:nvPicPr>
        <p:blipFill>
          <a:blip r:embed="rId2" cstate="print"/>
          <a:stretch>
            <a:fillRect/>
          </a:stretch>
        </p:blipFill>
        <p:spPr>
          <a:xfrm flipH="1">
            <a:off x="4495800" y="582438"/>
            <a:ext cx="4191000" cy="5665962"/>
          </a:xfrm>
          <a:prstGeom prst="rect">
            <a:avLst/>
          </a:prstGeom>
          <a:solidFill>
            <a:srgbClr val="FFFFFF">
              <a:shade val="85000"/>
            </a:srgbClr>
          </a:solidFill>
          <a:ln w="88900" cap="sq">
            <a:solidFill>
              <a:schemeClr val="bg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0" y="1447800"/>
            <a:ext cx="9144000" cy="5410200"/>
          </a:xfrm>
          <a:prstGeom prst="rect">
            <a:avLst/>
          </a:prstGeom>
        </p:spPr>
        <p:txBody>
          <a:bodyPr/>
          <a:lstStyle/>
          <a:p>
            <a:pPr lvl="0">
              <a:spcBef>
                <a:spcPct val="0"/>
              </a:spcBef>
              <a:buFont typeface="Arial" pitchFamily="34" charset="0"/>
              <a:buChar char="•"/>
              <a:defRPr/>
            </a:pPr>
            <a:r>
              <a:rPr lang="en-US" sz="2800" b="1" i="1" dirty="0" smtClean="0">
                <a:solidFill>
                  <a:srgbClr val="C00000"/>
                </a:solidFill>
                <a:latin typeface="Arial Narrow" pitchFamily="34" charset="0"/>
                <a:cs typeface="BibliaLS" pitchFamily="2" charset="-79"/>
              </a:rPr>
              <a:t>“cause the falling and rising of many in Israel”</a:t>
            </a:r>
          </a:p>
          <a:p>
            <a:pPr lvl="1">
              <a:spcBef>
                <a:spcPct val="0"/>
              </a:spcBef>
              <a:buFont typeface="Arial" pitchFamily="34" charset="0"/>
              <a:buChar char="•"/>
              <a:defRPr/>
            </a:pPr>
            <a:r>
              <a:rPr lang="en-US" sz="2800" dirty="0" smtClean="0">
                <a:solidFill>
                  <a:schemeClr val="bg1"/>
                </a:solidFill>
                <a:latin typeface="Arial Narrow" pitchFamily="34" charset="0"/>
                <a:cs typeface="BibliaLS" pitchFamily="2" charset="-79"/>
              </a:rPr>
              <a:t> Is. 8: Jesus would be a stumbling block to many in Israel</a:t>
            </a:r>
          </a:p>
          <a:p>
            <a:pPr lvl="1">
              <a:spcBef>
                <a:spcPct val="0"/>
              </a:spcBef>
              <a:buFont typeface="Arial" pitchFamily="34" charset="0"/>
              <a:buChar char="•"/>
              <a:defRPr/>
            </a:pPr>
            <a:r>
              <a:rPr lang="en-US" sz="2800" dirty="0" smtClean="0">
                <a:solidFill>
                  <a:schemeClr val="bg1"/>
                </a:solidFill>
                <a:latin typeface="Arial Narrow" pitchFamily="34" charset="0"/>
                <a:cs typeface="BibliaLS" pitchFamily="2" charset="-79"/>
              </a:rPr>
              <a:t> Lowly are lifted up (salvation) and the lofty are  brought down</a:t>
            </a:r>
          </a:p>
          <a:p>
            <a:pPr lvl="0">
              <a:spcBef>
                <a:spcPct val="0"/>
              </a:spcBef>
              <a:buFont typeface="Arial" pitchFamily="34" charset="0"/>
              <a:buChar char="•"/>
              <a:defRPr/>
            </a:pPr>
            <a:r>
              <a:rPr lang="en-US" sz="2800" b="1" i="1" dirty="0" smtClean="0">
                <a:solidFill>
                  <a:srgbClr val="C00000"/>
                </a:solidFill>
                <a:effectLst>
                  <a:outerShdw blurRad="38100" dist="38100" dir="2700000" algn="tl">
                    <a:srgbClr val="000000">
                      <a:alpha val="43137"/>
                    </a:srgbClr>
                  </a:outerShdw>
                </a:effectLst>
                <a:latin typeface="Arial Narrow" pitchFamily="34" charset="0"/>
                <a:cs typeface="BibliaLS" pitchFamily="2" charset="-79"/>
              </a:rPr>
              <a:t> </a:t>
            </a:r>
            <a:r>
              <a:rPr lang="en-US" sz="2800" b="1" i="1" dirty="0" smtClean="0">
                <a:solidFill>
                  <a:srgbClr val="C00000"/>
                </a:solidFill>
                <a:latin typeface="Arial Narrow" pitchFamily="34" charset="0"/>
                <a:cs typeface="BibliaLS" pitchFamily="2" charset="-79"/>
              </a:rPr>
              <a:t>“to be a sign that will be spoken against”</a:t>
            </a:r>
          </a:p>
          <a:p>
            <a:pPr lvl="1">
              <a:spcBef>
                <a:spcPct val="0"/>
              </a:spcBef>
              <a:buFont typeface="Arial" pitchFamily="34" charset="0"/>
              <a:buChar char="•"/>
              <a:defRPr/>
            </a:pPr>
            <a:r>
              <a:rPr lang="en-US" sz="2800" dirty="0" smtClean="0">
                <a:solidFill>
                  <a:schemeClr val="bg1"/>
                </a:solidFill>
                <a:latin typeface="Arial Narrow" pitchFamily="34" charset="0"/>
                <a:cs typeface="BibliaLS" pitchFamily="2" charset="-79"/>
              </a:rPr>
              <a:t> “He came to His own and they did not receive Him” -John</a:t>
            </a:r>
          </a:p>
          <a:p>
            <a:pPr lvl="0">
              <a:spcBef>
                <a:spcPct val="0"/>
              </a:spcBef>
              <a:buFont typeface="Arial" pitchFamily="34" charset="0"/>
              <a:buChar char="•"/>
              <a:defRPr/>
            </a:pPr>
            <a:r>
              <a:rPr lang="en-US" sz="2800" b="1" i="1" dirty="0" smtClean="0">
                <a:solidFill>
                  <a:srgbClr val="C00000"/>
                </a:solidFill>
                <a:latin typeface="Arial Narrow" pitchFamily="34" charset="0"/>
                <a:cs typeface="BibliaLS" pitchFamily="2" charset="-79"/>
              </a:rPr>
              <a:t>“that the thoughts of many hearts will be revealed”</a:t>
            </a:r>
          </a:p>
          <a:p>
            <a:pPr lvl="1">
              <a:spcBef>
                <a:spcPct val="0"/>
              </a:spcBef>
              <a:buFont typeface="Arial" pitchFamily="34" charset="0"/>
              <a:buChar char="•"/>
              <a:defRPr/>
            </a:pPr>
            <a:r>
              <a:rPr lang="en-US" sz="2800" dirty="0" smtClean="0">
                <a:solidFill>
                  <a:schemeClr val="bg1"/>
                </a:solidFill>
                <a:latin typeface="Arial Narrow" pitchFamily="34" charset="0"/>
                <a:cs typeface="BibliaLS" pitchFamily="2" charset="-79"/>
              </a:rPr>
              <a:t> Hearts intent and true repentance, not outward piety and religious observations, will determine salvation</a:t>
            </a:r>
          </a:p>
          <a:p>
            <a:pPr lvl="1">
              <a:spcBef>
                <a:spcPct val="0"/>
              </a:spcBef>
              <a:buFont typeface="Arial" pitchFamily="34" charset="0"/>
              <a:buChar char="•"/>
              <a:defRPr/>
            </a:pPr>
            <a:r>
              <a:rPr lang="en-US" sz="2800" dirty="0" smtClean="0">
                <a:solidFill>
                  <a:schemeClr val="bg1"/>
                </a:solidFill>
                <a:latin typeface="Arial Narrow" pitchFamily="34" charset="0"/>
                <a:cs typeface="BibliaLS" pitchFamily="2" charset="-79"/>
              </a:rPr>
              <a:t>THIS IS NEW TO JEWS</a:t>
            </a:r>
          </a:p>
          <a:p>
            <a:pPr lvl="0">
              <a:spcBef>
                <a:spcPct val="0"/>
              </a:spcBef>
              <a:buFont typeface="Arial" pitchFamily="34" charset="0"/>
              <a:buChar char="•"/>
              <a:defRPr/>
            </a:pPr>
            <a:r>
              <a:rPr lang="en-US" sz="2800" b="1" i="1" dirty="0" smtClean="0">
                <a:solidFill>
                  <a:srgbClr val="C00000"/>
                </a:solidFill>
                <a:latin typeface="Arial Narrow" pitchFamily="34" charset="0"/>
                <a:cs typeface="BibliaLS" pitchFamily="2" charset="-79"/>
              </a:rPr>
              <a:t>“And a sword will pierce your own soul too”</a:t>
            </a:r>
          </a:p>
          <a:p>
            <a:pPr lvl="1">
              <a:spcBef>
                <a:spcPct val="0"/>
              </a:spcBef>
              <a:buFont typeface="Arial" pitchFamily="34" charset="0"/>
              <a:buChar char="•"/>
              <a:defRPr/>
            </a:pPr>
            <a:r>
              <a:rPr lang="en-US" sz="2800" dirty="0" smtClean="0">
                <a:solidFill>
                  <a:schemeClr val="bg1"/>
                </a:solidFill>
                <a:latin typeface="Arial Narrow" pitchFamily="34" charset="0"/>
                <a:cs typeface="BibliaLS" pitchFamily="2" charset="-79"/>
              </a:rPr>
              <a:t> Prophecy of Jesus’ death; Mary would watch</a:t>
            </a:r>
          </a:p>
          <a:p>
            <a:pPr lvl="1">
              <a:spcBef>
                <a:spcPct val="0"/>
              </a:spcBef>
              <a:buFont typeface="Arial" pitchFamily="34" charset="0"/>
              <a:buChar char="•"/>
              <a:defRPr/>
            </a:pPr>
            <a:r>
              <a:rPr lang="en-US" sz="2800" dirty="0" smtClean="0">
                <a:solidFill>
                  <a:schemeClr val="bg1"/>
                </a:solidFill>
                <a:latin typeface="Arial Narrow" pitchFamily="34" charset="0"/>
                <a:cs typeface="BibliaLS" pitchFamily="2" charset="-79"/>
              </a:rPr>
              <a:t>No mention of Joseph’s pain; prediction of death?</a:t>
            </a:r>
          </a:p>
        </p:txBody>
      </p:sp>
      <p:sp>
        <p:nvSpPr>
          <p:cNvPr id="4" name="Title 1"/>
          <p:cNvSpPr txBox="1">
            <a:spLocks/>
          </p:cNvSpPr>
          <p:nvPr/>
        </p:nvSpPr>
        <p:spPr>
          <a:xfrm>
            <a:off x="0" y="0"/>
            <a:ext cx="9144000" cy="12954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ibliaLS" pitchFamily="2" charset="-79"/>
                <a:cs typeface="BibliaLS" pitchFamily="2" charset="-79"/>
              </a:rPr>
              <a:t>4 RESULTS of JESUS’ BIRTH</a:t>
            </a:r>
          </a:p>
        </p:txBody>
      </p:sp>
    </p:spTree>
  </p:cSld>
  <p:clrMapOvr>
    <a:masterClrMapping/>
  </p:clrMapOvr>
  <p:transition spd="slow"/>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2946" name="Picture 2" descr="http://orderofdesertcompanions.org/images/AnnatheProphetess.jpg"/>
          <p:cNvPicPr>
            <a:picLocks noChangeAspect="1" noChangeArrowheads="1"/>
          </p:cNvPicPr>
          <p:nvPr/>
        </p:nvPicPr>
        <p:blipFill>
          <a:blip r:embed="rId2" cstate="print"/>
          <a:srcRect/>
          <a:stretch>
            <a:fillRect/>
          </a:stretch>
        </p:blipFill>
        <p:spPr bwMode="auto">
          <a:xfrm>
            <a:off x="0" y="-1"/>
            <a:ext cx="4419600" cy="6869845"/>
          </a:xfrm>
          <a:prstGeom prst="rect">
            <a:avLst/>
          </a:prstGeom>
          <a:noFill/>
        </p:spPr>
      </p:pic>
      <p:sp>
        <p:nvSpPr>
          <p:cNvPr id="3" name="Subtitle 2"/>
          <p:cNvSpPr>
            <a:spLocks noGrp="1"/>
          </p:cNvSpPr>
          <p:nvPr>
            <p:ph type="subTitle" idx="1"/>
          </p:nvPr>
        </p:nvSpPr>
        <p:spPr>
          <a:xfrm>
            <a:off x="4724400" y="0"/>
            <a:ext cx="4267200" cy="7010400"/>
          </a:xfrm>
        </p:spPr>
        <p:txBody>
          <a:bodyPr anchor="ctr">
            <a:noAutofit/>
          </a:bodyPr>
          <a:lstStyle/>
          <a:p>
            <a:r>
              <a:rPr lang="en-US" b="1" dirty="0" smtClean="0">
                <a:solidFill>
                  <a:schemeClr val="tx1"/>
                </a:solidFill>
                <a:latin typeface="Arial Narrow" pitchFamily="34" charset="0"/>
              </a:rPr>
              <a:t>“</a:t>
            </a:r>
            <a:r>
              <a:rPr lang="en-US" dirty="0" smtClean="0">
                <a:solidFill>
                  <a:schemeClr val="tx1"/>
                </a:solidFill>
                <a:latin typeface="Arial Narrow" pitchFamily="34" charset="0"/>
              </a:rPr>
              <a:t>There was also a prophetess, Anna, the daughter of </a:t>
            </a:r>
            <a:r>
              <a:rPr lang="en-US" dirty="0" err="1" smtClean="0">
                <a:solidFill>
                  <a:schemeClr val="tx1"/>
                </a:solidFill>
                <a:latin typeface="Arial Narrow" pitchFamily="34" charset="0"/>
              </a:rPr>
              <a:t>Phanuel</a:t>
            </a:r>
            <a:r>
              <a:rPr lang="en-US" dirty="0" smtClean="0">
                <a:solidFill>
                  <a:schemeClr val="tx1"/>
                </a:solidFill>
                <a:latin typeface="Arial Narrow" pitchFamily="34" charset="0"/>
              </a:rPr>
              <a:t>, of the tribe of Asher.   She was very old; she had lived with her husband seven years after her marriage,</a:t>
            </a:r>
            <a:r>
              <a:rPr lang="en-US" b="1" dirty="0" smtClean="0">
                <a:solidFill>
                  <a:schemeClr val="tx1"/>
                </a:solidFill>
                <a:latin typeface="Arial Narrow" pitchFamily="34" charset="0"/>
              </a:rPr>
              <a:t> </a:t>
            </a:r>
            <a:r>
              <a:rPr lang="en-US" dirty="0" smtClean="0">
                <a:solidFill>
                  <a:schemeClr val="tx1"/>
                </a:solidFill>
                <a:latin typeface="Arial Narrow" pitchFamily="34" charset="0"/>
              </a:rPr>
              <a:t>and then was a widow until she was eighty-four. She never left the temple but worshiped night and day, fasting and praying.”</a:t>
            </a:r>
            <a:endParaRPr lang="en-US" dirty="0">
              <a:solidFill>
                <a:schemeClr val="tx1"/>
              </a:solidFill>
              <a:latin typeface="Arial Narrow" pitchFamily="34" charset="0"/>
            </a:endParaRPr>
          </a:p>
        </p:txBody>
      </p:sp>
    </p:spTree>
  </p:cSld>
  <p:clrMapOvr>
    <a:masterClrMapping/>
  </p:clrMapOvr>
  <p:transition spd="slow"/>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029200" y="0"/>
            <a:ext cx="3810000" cy="6858000"/>
          </a:xfrm>
        </p:spPr>
        <p:txBody>
          <a:bodyPr anchor="ctr">
            <a:noAutofit/>
          </a:bodyPr>
          <a:lstStyle/>
          <a:p>
            <a:r>
              <a:rPr lang="en-US" sz="3600" b="1" dirty="0" smtClean="0">
                <a:solidFill>
                  <a:schemeClr val="tx1"/>
                </a:solidFill>
                <a:latin typeface="Arial Narrow" pitchFamily="34" charset="0"/>
              </a:rPr>
              <a:t>“</a:t>
            </a:r>
            <a:r>
              <a:rPr lang="en-US" sz="3600" dirty="0" smtClean="0">
                <a:solidFill>
                  <a:schemeClr val="tx1"/>
                </a:solidFill>
                <a:latin typeface="Arial Narrow" pitchFamily="34" charset="0"/>
              </a:rPr>
              <a:t>Coming up to them at that very moment, she gave thanks to God and spoke about the child to all who were looking forward to the redemption of Jerusalem.</a:t>
            </a:r>
            <a:r>
              <a:rPr lang="en-US" sz="3600" b="1" dirty="0" smtClean="0">
                <a:solidFill>
                  <a:schemeClr val="tx1"/>
                </a:solidFill>
                <a:latin typeface="Arial Narrow" pitchFamily="34" charset="0"/>
              </a:rPr>
              <a:t>”</a:t>
            </a:r>
            <a:endParaRPr lang="en-US" sz="3600" dirty="0">
              <a:solidFill>
                <a:schemeClr val="tx1"/>
              </a:solidFill>
              <a:latin typeface="Arial Narrow" pitchFamily="34" charset="0"/>
            </a:endParaRPr>
          </a:p>
        </p:txBody>
      </p:sp>
      <p:pic>
        <p:nvPicPr>
          <p:cNvPr id="222210" name="Picture 2" descr="http://www.rickety.us/wp-content/uploads/2010/12/The_Presentation_of_Jesus_in_the_Temple.jpg"/>
          <p:cNvPicPr>
            <a:picLocks noChangeAspect="1" noChangeArrowheads="1"/>
          </p:cNvPicPr>
          <p:nvPr/>
        </p:nvPicPr>
        <p:blipFill>
          <a:blip r:embed="rId2" cstate="print"/>
          <a:srcRect/>
          <a:stretch>
            <a:fillRect/>
          </a:stretch>
        </p:blipFill>
        <p:spPr bwMode="auto">
          <a:xfrm>
            <a:off x="0" y="0"/>
            <a:ext cx="4724400" cy="6826646"/>
          </a:xfrm>
          <a:prstGeom prst="rect">
            <a:avLst/>
          </a:prstGeom>
          <a:noFill/>
        </p:spPr>
      </p:pic>
    </p:spTree>
  </p:cSld>
  <p:clrMapOvr>
    <a:masterClrMapping/>
  </p:clrMapOvr>
  <p:transition spd="slow"/>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0" y="1066800"/>
            <a:ext cx="9144000" cy="5791200"/>
          </a:xfrm>
          <a:prstGeom prst="rect">
            <a:avLst/>
          </a:prstGeom>
        </p:spPr>
        <p:txBody>
          <a:bodyPr/>
          <a:lstStyle/>
          <a:p>
            <a:pPr marL="165100" indent="-165100">
              <a:buFont typeface="Arial" pitchFamily="34" charset="0"/>
              <a:buChar char="•"/>
            </a:pPr>
            <a:r>
              <a:rPr lang="en-US" sz="2800" dirty="0" smtClean="0">
                <a:ln>
                  <a:solidFill>
                    <a:schemeClr val="bg1"/>
                  </a:solidFill>
                </a:ln>
                <a:solidFill>
                  <a:schemeClr val="bg1"/>
                </a:solidFill>
              </a:rPr>
              <a:t>She was a prophetess </a:t>
            </a:r>
            <a:r>
              <a:rPr lang="en-US" sz="2800" i="1" dirty="0" smtClean="0">
                <a:ln>
                  <a:solidFill>
                    <a:schemeClr val="bg1"/>
                  </a:solidFill>
                </a:ln>
                <a:solidFill>
                  <a:schemeClr val="bg1"/>
                </a:solidFill>
              </a:rPr>
              <a:t>(Spoke of the coming Messiah)</a:t>
            </a:r>
          </a:p>
          <a:p>
            <a:pPr marL="165100" indent="-165100">
              <a:buFont typeface="Arial" pitchFamily="34" charset="0"/>
              <a:buChar char="•"/>
            </a:pPr>
            <a:r>
              <a:rPr lang="en-US" sz="2800" dirty="0" smtClean="0">
                <a:ln>
                  <a:solidFill>
                    <a:schemeClr val="bg1"/>
                  </a:solidFill>
                </a:ln>
                <a:solidFill>
                  <a:schemeClr val="bg1"/>
                </a:solidFill>
              </a:rPr>
              <a:t>She was a daughter of </a:t>
            </a:r>
            <a:r>
              <a:rPr lang="en-US" sz="2800" dirty="0" err="1" smtClean="0">
                <a:ln>
                  <a:solidFill>
                    <a:schemeClr val="bg1"/>
                  </a:solidFill>
                </a:ln>
                <a:solidFill>
                  <a:schemeClr val="bg1"/>
                </a:solidFill>
              </a:rPr>
              <a:t>Phanuel</a:t>
            </a:r>
            <a:r>
              <a:rPr lang="en-US" sz="2800" dirty="0" smtClean="0">
                <a:ln>
                  <a:solidFill>
                    <a:schemeClr val="bg1"/>
                  </a:solidFill>
                </a:ln>
                <a:solidFill>
                  <a:schemeClr val="bg1"/>
                </a:solidFill>
              </a:rPr>
              <a:t>. </a:t>
            </a:r>
            <a:r>
              <a:rPr lang="en-US" sz="2800" i="1" dirty="0" smtClean="0">
                <a:ln>
                  <a:solidFill>
                    <a:schemeClr val="bg1"/>
                  </a:solidFill>
                </a:ln>
                <a:solidFill>
                  <a:schemeClr val="bg1"/>
                </a:solidFill>
              </a:rPr>
              <a:t>(Know nothing of him)</a:t>
            </a:r>
          </a:p>
          <a:p>
            <a:pPr marL="165100" indent="-165100">
              <a:buFont typeface="Arial" pitchFamily="34" charset="0"/>
              <a:buChar char="•"/>
            </a:pPr>
            <a:r>
              <a:rPr lang="en-US" sz="2800" dirty="0" smtClean="0">
                <a:ln>
                  <a:solidFill>
                    <a:schemeClr val="bg1"/>
                  </a:solidFill>
                </a:ln>
                <a:solidFill>
                  <a:schemeClr val="bg1"/>
                </a:solidFill>
              </a:rPr>
              <a:t>She was a member of the tribe of Asher </a:t>
            </a:r>
            <a:r>
              <a:rPr lang="en-US" sz="2800" i="1" dirty="0" smtClean="0">
                <a:ln>
                  <a:solidFill>
                    <a:schemeClr val="bg1"/>
                  </a:solidFill>
                </a:ln>
                <a:solidFill>
                  <a:schemeClr val="bg1"/>
                </a:solidFill>
              </a:rPr>
              <a:t>(1 of the 12 tribes)</a:t>
            </a:r>
            <a:endParaRPr lang="en-US" sz="2800" dirty="0" smtClean="0">
              <a:ln>
                <a:solidFill>
                  <a:schemeClr val="bg1"/>
                </a:solidFill>
              </a:ln>
              <a:solidFill>
                <a:schemeClr val="bg1"/>
              </a:solidFill>
            </a:endParaRPr>
          </a:p>
          <a:p>
            <a:pPr marL="165100" indent="-165100">
              <a:buFont typeface="Arial" pitchFamily="34" charset="0"/>
              <a:buChar char="•"/>
            </a:pPr>
            <a:r>
              <a:rPr lang="en-US" sz="2800" dirty="0" smtClean="0">
                <a:ln>
                  <a:solidFill>
                    <a:schemeClr val="bg1"/>
                  </a:solidFill>
                </a:ln>
                <a:solidFill>
                  <a:schemeClr val="bg1"/>
                </a:solidFill>
              </a:rPr>
              <a:t>She was widowed after seven years of marriage</a:t>
            </a:r>
          </a:p>
          <a:p>
            <a:pPr marL="165100" indent="-165100">
              <a:buFont typeface="Arial" pitchFamily="34" charset="0"/>
              <a:buChar char="•"/>
            </a:pPr>
            <a:r>
              <a:rPr lang="en-US" sz="2800" dirty="0" smtClean="0">
                <a:ln>
                  <a:solidFill>
                    <a:schemeClr val="bg1"/>
                  </a:solidFill>
                </a:ln>
                <a:solidFill>
                  <a:schemeClr val="bg1"/>
                </a:solidFill>
              </a:rPr>
              <a:t>She was a devout Jew; regularly practiced prayer &amp; fasting</a:t>
            </a:r>
          </a:p>
          <a:p>
            <a:pPr marL="165100" indent="-165100">
              <a:buFont typeface="Arial" pitchFamily="34" charset="0"/>
              <a:buChar char="•"/>
            </a:pPr>
            <a:r>
              <a:rPr lang="en-US" sz="2800" dirty="0" smtClean="0">
                <a:ln>
                  <a:solidFill>
                    <a:schemeClr val="bg1"/>
                  </a:solidFill>
                </a:ln>
                <a:solidFill>
                  <a:schemeClr val="bg1"/>
                </a:solidFill>
              </a:rPr>
              <a:t>Luke describes Anna as "very old" </a:t>
            </a:r>
          </a:p>
          <a:p>
            <a:pPr marL="165100" indent="-165100">
              <a:buFont typeface="Arial" pitchFamily="34" charset="0"/>
              <a:buChar char="•"/>
            </a:pPr>
            <a:r>
              <a:rPr lang="en-US" sz="2800" dirty="0" smtClean="0">
                <a:ln>
                  <a:solidFill>
                    <a:schemeClr val="bg1"/>
                  </a:solidFill>
                </a:ln>
                <a:solidFill>
                  <a:schemeClr val="bg1"/>
                </a:solidFill>
              </a:rPr>
              <a:t> Lit. </a:t>
            </a:r>
            <a:r>
              <a:rPr lang="en-US" sz="2800" b="1" u="sng" dirty="0" smtClean="0">
                <a:ln>
                  <a:solidFill>
                    <a:schemeClr val="bg1"/>
                  </a:solidFill>
                </a:ln>
                <a:solidFill>
                  <a:schemeClr val="bg1"/>
                </a:solidFill>
              </a:rPr>
              <a:t>“widow of 84 years”</a:t>
            </a:r>
          </a:p>
          <a:p>
            <a:pPr marL="622300" lvl="1" indent="-165100">
              <a:buFont typeface="Arial" pitchFamily="34" charset="0"/>
              <a:buChar char="•"/>
            </a:pPr>
            <a:r>
              <a:rPr lang="en-US" sz="2800" dirty="0" smtClean="0">
                <a:ln>
                  <a:solidFill>
                    <a:schemeClr val="bg1"/>
                  </a:solidFill>
                </a:ln>
                <a:solidFill>
                  <a:schemeClr val="bg1"/>
                </a:solidFill>
              </a:rPr>
              <a:t>Might mean “84 years old”</a:t>
            </a:r>
          </a:p>
          <a:p>
            <a:pPr marL="622300" lvl="1" indent="-165100">
              <a:buFont typeface="Arial" pitchFamily="34" charset="0"/>
              <a:buChar char="•"/>
            </a:pPr>
            <a:r>
              <a:rPr lang="en-US" sz="2800" dirty="0" smtClean="0">
                <a:ln>
                  <a:solidFill>
                    <a:schemeClr val="bg1"/>
                  </a:solidFill>
                </a:ln>
                <a:solidFill>
                  <a:schemeClr val="bg1"/>
                </a:solidFill>
              </a:rPr>
              <a:t>Or “widowed for 84 years” </a:t>
            </a:r>
          </a:p>
          <a:p>
            <a:pPr marL="630238" lvl="2" indent="-165100">
              <a:buFont typeface="Arial" pitchFamily="34" charset="0"/>
              <a:buChar char="•"/>
            </a:pPr>
            <a:r>
              <a:rPr lang="en-US" sz="2800" dirty="0" smtClean="0">
                <a:ln>
                  <a:solidFill>
                    <a:schemeClr val="bg1"/>
                  </a:solidFill>
                </a:ln>
                <a:solidFill>
                  <a:schemeClr val="bg1"/>
                </a:solidFill>
              </a:rPr>
              <a:t>(On this option, she could not </a:t>
            </a:r>
            <a:r>
              <a:rPr lang="en-US" sz="2800" dirty="0" smtClean="0">
                <a:ln>
                  <a:solidFill>
                    <a:schemeClr val="bg1"/>
                  </a:solidFill>
                </a:ln>
                <a:solidFill>
                  <a:schemeClr val="bg1"/>
                </a:solidFill>
              </a:rPr>
              <a:t>have                                           married </a:t>
            </a:r>
            <a:r>
              <a:rPr lang="en-US" sz="2800" dirty="0" smtClean="0">
                <a:ln>
                  <a:solidFill>
                    <a:schemeClr val="bg1"/>
                  </a:solidFill>
                </a:ln>
                <a:solidFill>
                  <a:schemeClr val="bg1"/>
                </a:solidFill>
              </a:rPr>
              <a:t>younger </a:t>
            </a:r>
            <a:r>
              <a:rPr lang="en-US" sz="2800" dirty="0" smtClean="0">
                <a:ln>
                  <a:solidFill>
                    <a:schemeClr val="bg1"/>
                  </a:solidFill>
                </a:ln>
                <a:solidFill>
                  <a:schemeClr val="bg1"/>
                </a:solidFill>
              </a:rPr>
              <a:t>than about </a:t>
            </a:r>
            <a:r>
              <a:rPr lang="en-US" sz="2800" dirty="0" smtClean="0">
                <a:ln>
                  <a:solidFill>
                    <a:schemeClr val="bg1"/>
                  </a:solidFill>
                </a:ln>
                <a:solidFill>
                  <a:schemeClr val="bg1"/>
                </a:solidFill>
              </a:rPr>
              <a:t>age 14, </a:t>
            </a:r>
            <a:r>
              <a:rPr lang="en-US" sz="2800" dirty="0" smtClean="0">
                <a:ln>
                  <a:solidFill>
                    <a:schemeClr val="bg1"/>
                  </a:solidFill>
                </a:ln>
                <a:solidFill>
                  <a:schemeClr val="bg1"/>
                </a:solidFill>
              </a:rPr>
              <a:t>                                  and </a:t>
            </a:r>
            <a:r>
              <a:rPr lang="en-US" sz="2800" dirty="0" smtClean="0">
                <a:ln>
                  <a:solidFill>
                    <a:schemeClr val="bg1"/>
                  </a:solidFill>
                </a:ln>
                <a:solidFill>
                  <a:schemeClr val="bg1"/>
                </a:solidFill>
              </a:rPr>
              <a:t>so </a:t>
            </a:r>
            <a:r>
              <a:rPr lang="en-US" sz="2800" dirty="0" smtClean="0">
                <a:ln>
                  <a:solidFill>
                    <a:schemeClr val="bg1"/>
                  </a:solidFill>
                </a:ln>
                <a:solidFill>
                  <a:schemeClr val="bg1"/>
                </a:solidFill>
              </a:rPr>
              <a:t>she would </a:t>
            </a:r>
            <a:r>
              <a:rPr lang="en-US" sz="2800" dirty="0" smtClean="0">
                <a:ln>
                  <a:solidFill>
                    <a:schemeClr val="bg1"/>
                  </a:solidFill>
                </a:ln>
                <a:solidFill>
                  <a:schemeClr val="bg1"/>
                </a:solidFill>
              </a:rPr>
              <a:t>have been at least                                                       </a:t>
            </a:r>
            <a:r>
              <a:rPr lang="en-US" sz="2800" b="1" dirty="0" smtClean="0">
                <a:ln>
                  <a:solidFill>
                    <a:schemeClr val="bg1"/>
                  </a:solidFill>
                </a:ln>
                <a:solidFill>
                  <a:schemeClr val="bg1"/>
                </a:solidFill>
              </a:rPr>
              <a:t>14 + 7 + 84 = </a:t>
            </a:r>
            <a:r>
              <a:rPr lang="en-US" sz="2800" b="1" dirty="0" smtClean="0">
                <a:ln>
                  <a:solidFill>
                    <a:schemeClr val="bg1"/>
                  </a:solidFill>
                </a:ln>
                <a:solidFill>
                  <a:srgbClr val="C00000"/>
                </a:solidFill>
              </a:rPr>
              <a:t>105 years old</a:t>
            </a:r>
            <a:r>
              <a:rPr lang="en-US" sz="2800" b="1" dirty="0" smtClean="0">
                <a:ln>
                  <a:solidFill>
                    <a:schemeClr val="bg1"/>
                  </a:solidFill>
                </a:ln>
                <a:solidFill>
                  <a:schemeClr val="bg1"/>
                </a:solidFill>
              </a:rPr>
              <a:t>)</a:t>
            </a:r>
            <a:endParaRPr lang="en-US" sz="2800" b="1" dirty="0">
              <a:ln>
                <a:solidFill>
                  <a:schemeClr val="bg1"/>
                </a:solidFill>
              </a:ln>
              <a:solidFill>
                <a:schemeClr val="bg1"/>
              </a:solidFill>
            </a:endParaRPr>
          </a:p>
        </p:txBody>
      </p:sp>
      <p:sp>
        <p:nvSpPr>
          <p:cNvPr id="4" name="Title 1"/>
          <p:cNvSpPr txBox="1">
            <a:spLocks/>
          </p:cNvSpPr>
          <p:nvPr/>
        </p:nvSpPr>
        <p:spPr>
          <a:xfrm>
            <a:off x="0" y="0"/>
            <a:ext cx="9144000" cy="10668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lvl="0" algn="ctr">
              <a:spcBef>
                <a:spcPct val="0"/>
              </a:spcBef>
              <a:defRPr/>
            </a:pPr>
            <a:r>
              <a:rPr lang="en-US" sz="4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ibliaLS" pitchFamily="2" charset="-79"/>
                <a:cs typeface="BibliaLS" pitchFamily="2" charset="-79"/>
              </a:rPr>
              <a:t>ANNA</a:t>
            </a:r>
          </a:p>
        </p:txBody>
      </p:sp>
      <p:pic>
        <p:nvPicPr>
          <p:cNvPr id="56322" name="Picture 2" descr="http://1.bp.blogspot.com/-UIsbMVtTf-0/TjF_vRgUlSI/AAAAAAAAAMA/OsBF2ABFBX8/s1600/Anna%2Band%2BJesus.jpg"/>
          <p:cNvPicPr>
            <a:picLocks noChangeAspect="1" noChangeArrowheads="1"/>
          </p:cNvPicPr>
          <p:nvPr/>
        </p:nvPicPr>
        <p:blipFill>
          <a:blip r:embed="rId2" cstate="print"/>
          <a:srcRect/>
          <a:stretch>
            <a:fillRect/>
          </a:stretch>
        </p:blipFill>
        <p:spPr bwMode="auto">
          <a:xfrm>
            <a:off x="6530869" y="3505200"/>
            <a:ext cx="2460731" cy="31623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066800"/>
            <a:ext cx="9144000" cy="4648200"/>
          </a:xfrm>
        </p:spPr>
        <p:txBody>
          <a:bodyPr>
            <a:normAutofit/>
          </a:bodyPr>
          <a:lstStyle/>
          <a:p>
            <a:r>
              <a:rPr lang="en-US" sz="3200" b="1" dirty="0" smtClean="0">
                <a:ln>
                  <a:solidFill>
                    <a:sysClr val="windowText" lastClr="000000"/>
                  </a:solidFill>
                </a:ln>
                <a:latin typeface="Vertigo Upright 2 BRK" pitchFamily="2" charset="0"/>
              </a:rPr>
              <a:t>Matthew 2:1-12</a:t>
            </a:r>
            <a:br>
              <a:rPr lang="en-US" sz="3200" b="1" dirty="0" smtClean="0">
                <a:ln>
                  <a:solidFill>
                    <a:sysClr val="windowText" lastClr="000000"/>
                  </a:solidFill>
                </a:ln>
                <a:latin typeface="Vertigo Upright 2 BRK" pitchFamily="2" charset="0"/>
              </a:rPr>
            </a:br>
            <a:r>
              <a:rPr lang="en-US" sz="3200" b="1" dirty="0" smtClean="0">
                <a:ln>
                  <a:solidFill>
                    <a:sysClr val="windowText" lastClr="000000"/>
                  </a:solidFill>
                </a:ln>
                <a:latin typeface="Vertigo Upright 2 BRK" pitchFamily="2" charset="0"/>
              </a:rPr>
              <a:t>	   </a:t>
            </a:r>
            <a:br>
              <a:rPr lang="en-US" sz="3200" b="1" dirty="0" smtClean="0">
                <a:ln>
                  <a:solidFill>
                    <a:sysClr val="windowText" lastClr="000000"/>
                  </a:solidFill>
                </a:ln>
                <a:latin typeface="Vertigo Upright 2 BRK" pitchFamily="2" charset="0"/>
              </a:rPr>
            </a:br>
            <a:r>
              <a:rPr lang="en-US" sz="6000" b="1" dirty="0" smtClean="0">
                <a:ln>
                  <a:solidFill>
                    <a:sysClr val="windowText" lastClr="000000"/>
                  </a:solidFill>
                </a:ln>
                <a:effectLst>
                  <a:outerShdw blurRad="38100" dist="38100" dir="2700000" algn="tl">
                    <a:srgbClr val="000000">
                      <a:alpha val="43137"/>
                    </a:srgbClr>
                  </a:outerShdw>
                </a:effectLst>
                <a:latin typeface="Vertigo Upright 2 BRK" pitchFamily="2" charset="0"/>
              </a:rPr>
              <a:t>“The Magi”</a:t>
            </a:r>
            <a:endParaRPr lang="en-US" sz="6000" dirty="0">
              <a:ln>
                <a:solidFill>
                  <a:sysClr val="windowText" lastClr="000000"/>
                </a:solidFill>
              </a:ln>
              <a:effectLst>
                <a:outerShdw blurRad="38100" dist="38100" dir="2700000" algn="tl">
                  <a:srgbClr val="000000">
                    <a:alpha val="43137"/>
                  </a:srgbClr>
                </a:outerShdw>
              </a:effectLst>
              <a:latin typeface="Vertigo Upright 2 BRK" pitchFamily="2" charset="0"/>
            </a:endParaRPr>
          </a:p>
        </p:txBody>
      </p:sp>
    </p:spTree>
  </p:cSld>
  <p:clrMapOvr>
    <a:masterClrMapping/>
  </p:clrMapOvr>
  <p:transition spd="slow"/>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562600"/>
            <a:ext cx="9144000" cy="1295400"/>
          </a:xfrm>
        </p:spPr>
        <p:style>
          <a:lnRef idx="0">
            <a:schemeClr val="dk1"/>
          </a:lnRef>
          <a:fillRef idx="3">
            <a:schemeClr val="dk1"/>
          </a:fillRef>
          <a:effectRef idx="3">
            <a:schemeClr val="dk1"/>
          </a:effectRef>
          <a:fontRef idx="minor">
            <a:schemeClr val="lt1"/>
          </a:fontRef>
        </p:style>
        <p:txBody>
          <a:bodyPr>
            <a:normAutofit/>
          </a:bodyPr>
          <a:lstStyle/>
          <a:p>
            <a:r>
              <a:rPr lang="en-US" sz="3600" dirty="0" smtClean="0">
                <a:solidFill>
                  <a:schemeClr val="tx1"/>
                </a:solidFill>
                <a:latin typeface="Arial Narrow" pitchFamily="34" charset="0"/>
              </a:rPr>
              <a:t>“After </a:t>
            </a:r>
            <a:r>
              <a:rPr lang="en-US" sz="3600" dirty="0">
                <a:solidFill>
                  <a:schemeClr val="tx1"/>
                </a:solidFill>
                <a:latin typeface="Arial Narrow" pitchFamily="34" charset="0"/>
              </a:rPr>
              <a:t>Jesus was born in Bethlehem in Judea, </a:t>
            </a:r>
            <a:r>
              <a:rPr lang="en-US" sz="3600" dirty="0" smtClean="0">
                <a:solidFill>
                  <a:schemeClr val="tx1"/>
                </a:solidFill>
                <a:latin typeface="Arial Narrow" pitchFamily="34" charset="0"/>
              </a:rPr>
              <a:t>                     during </a:t>
            </a:r>
            <a:r>
              <a:rPr lang="en-US" sz="3600" dirty="0">
                <a:solidFill>
                  <a:schemeClr val="tx1"/>
                </a:solidFill>
                <a:latin typeface="Arial Narrow" pitchFamily="34" charset="0"/>
              </a:rPr>
              <a:t>the time of King </a:t>
            </a:r>
            <a:r>
              <a:rPr lang="en-US" sz="3600" dirty="0" smtClean="0">
                <a:solidFill>
                  <a:schemeClr val="tx1"/>
                </a:solidFill>
                <a:latin typeface="Arial Narrow" pitchFamily="34" charset="0"/>
              </a:rPr>
              <a:t>Herod…”</a:t>
            </a:r>
          </a:p>
        </p:txBody>
      </p:sp>
    </p:spTree>
  </p:cSld>
  <p:clrMapOvr>
    <a:masterClrMapping/>
  </p:clrMapOvr>
  <p:transition spd="slow"/>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3000" r="-13000"/>
          </a:stretch>
        </a:blipFill>
        <a:effectLst/>
      </p:bgPr>
    </p:bg>
    <p:spTree>
      <p:nvGrpSpPr>
        <p:cNvPr id="1" name=""/>
        <p:cNvGrpSpPr/>
        <p:nvPr/>
      </p:nvGrpSpPr>
      <p:grpSpPr>
        <a:xfrm>
          <a:off x="0" y="0"/>
          <a:ext cx="0" cy="0"/>
          <a:chOff x="0" y="0"/>
          <a:chExt cx="0" cy="0"/>
        </a:xfrm>
      </p:grpSpPr>
      <p:pic>
        <p:nvPicPr>
          <p:cNvPr id="3" name="Picture 2" descr="http://upload.wikimedia.org/wikipedia/en/thumb/f/fd/HerodtheGreat1.jpg/220px-HerodtheGreat1.jpg">
            <a:hlinkClick r:id="rId3" tooltip="&quot;Fictional, undated portrayal of Herod the Great.&quot;"/>
          </p:cNvPr>
          <p:cNvPicPr/>
          <p:nvPr/>
        </p:nvPicPr>
        <p:blipFill>
          <a:blip r:embed="rId4" cstate="print"/>
          <a:srcRect/>
          <a:stretch>
            <a:fillRect/>
          </a:stretch>
        </p:blipFill>
        <p:spPr bwMode="auto">
          <a:xfrm>
            <a:off x="228600" y="381000"/>
            <a:ext cx="4267200" cy="5181600"/>
          </a:xfrm>
          <a:prstGeom prst="rect">
            <a:avLst/>
          </a:prstGeom>
          <a:ln w="190500" cap="sq">
            <a:solidFill>
              <a:schemeClr val="accent4">
                <a:lumMod val="5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Rectangle 5"/>
          <p:cNvSpPr/>
          <p:nvPr/>
        </p:nvSpPr>
        <p:spPr>
          <a:xfrm>
            <a:off x="0" y="5943600"/>
            <a:ext cx="9144000" cy="914400"/>
          </a:xfrm>
          <a:prstGeom prst="rect">
            <a:avLst/>
          </a:prstGeom>
        </p:spPr>
        <p:style>
          <a:lnRef idx="3">
            <a:schemeClr val="lt1"/>
          </a:lnRef>
          <a:fillRef idx="1">
            <a:schemeClr val="dk1"/>
          </a:fillRef>
          <a:effectRef idx="1">
            <a:schemeClr val="dk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r>
              <a:rPr lang="en-US" sz="6000" b="1" spc="150" dirty="0" smtClean="0">
                <a:ln w="11430"/>
                <a:solidFill>
                  <a:srgbClr val="F8F8F8"/>
                </a:solidFill>
                <a:effectLst>
                  <a:outerShdw blurRad="25400" algn="tl" rotWithShape="0">
                    <a:srgbClr val="000000">
                      <a:alpha val="43000"/>
                    </a:srgbClr>
                  </a:outerShdw>
                </a:effectLst>
              </a:rPr>
              <a:t>Herod the Great</a:t>
            </a:r>
            <a:endParaRPr lang="en-US" sz="6000" b="1" spc="150" dirty="0">
              <a:ln w="11430"/>
              <a:solidFill>
                <a:srgbClr val="F8F8F8"/>
              </a:solidFill>
              <a:effectLst>
                <a:outerShdw blurRad="25400" algn="tl" rotWithShape="0">
                  <a:srgbClr val="000000">
                    <a:alpha val="43000"/>
                  </a:srgbClr>
                </a:outerShdw>
              </a:effectLst>
            </a:endParaRPr>
          </a:p>
        </p:txBody>
      </p:sp>
    </p:spTree>
  </p:cSld>
  <p:clrMapOvr>
    <a:masterClrMapping/>
  </p:clrMapOvr>
  <p:transition spd="slow"/>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www.intercontinentalcog.org/images-galleries%203/Herods_temple-painting-098.gif"/>
          <p:cNvPicPr>
            <a:picLocks noChangeAspect="1" noChangeArrowheads="1"/>
          </p:cNvPicPr>
          <p:nvPr/>
        </p:nvPicPr>
        <p:blipFill>
          <a:blip r:embed="rId2" cstate="print"/>
          <a:srcRect/>
          <a:stretch>
            <a:fillRect/>
          </a:stretch>
        </p:blipFill>
        <p:spPr bwMode="auto">
          <a:xfrm>
            <a:off x="0" y="355600"/>
            <a:ext cx="9144000" cy="71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1"/>
          <p:cNvSpPr txBox="1">
            <a:spLocks/>
          </p:cNvSpPr>
          <p:nvPr/>
        </p:nvSpPr>
        <p:spPr>
          <a:xfrm>
            <a:off x="0" y="0"/>
            <a:ext cx="9144000" cy="12954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ibliaLS" pitchFamily="2" charset="-79"/>
                <a:cs typeface="BibliaLS" pitchFamily="2" charset="-79"/>
              </a:rPr>
              <a:t>HEROD the BUILDER</a:t>
            </a:r>
          </a:p>
        </p:txBody>
      </p: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0" y="1219200"/>
            <a:ext cx="9144000" cy="55626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000" b="1" i="1" u="sng" spc="-150" dirty="0" smtClean="0">
                <a:ln>
                  <a:solidFill>
                    <a:sysClr val="windowText" lastClr="000000"/>
                  </a:solidFill>
                </a:ln>
                <a:solidFill>
                  <a:srgbClr val="C00000"/>
                </a:solidFill>
                <a:latin typeface="Arial" pitchFamily="34" charset="0"/>
                <a:cs typeface="Arial" pitchFamily="34" charset="0"/>
              </a:rPr>
              <a:t>“to a virgin</a:t>
            </a:r>
            <a:r>
              <a:rPr lang="en-US" sz="3000" b="1" i="1" spc="-150" dirty="0" smtClean="0">
                <a:ln>
                  <a:solidFill>
                    <a:sysClr val="windowText" lastClr="000000"/>
                  </a:solidFill>
                </a:ln>
                <a:solidFill>
                  <a:srgbClr val="C00000"/>
                </a:solidFill>
                <a:latin typeface="Arial" pitchFamily="34" charset="0"/>
                <a:cs typeface="Arial" pitchFamily="34" charset="0"/>
              </a:rPr>
              <a:t> </a:t>
            </a:r>
            <a:r>
              <a:rPr lang="en-US" sz="3000" b="1" i="1" spc="-150" dirty="0" smtClean="0">
                <a:ln>
                  <a:solidFill>
                    <a:sysClr val="windowText" lastClr="000000"/>
                  </a:solidFill>
                </a:ln>
                <a:solidFill>
                  <a:schemeClr val="bg1"/>
                </a:solidFill>
                <a:latin typeface="Arial" pitchFamily="34" charset="0"/>
                <a:cs typeface="Arial" pitchFamily="34" charset="0"/>
              </a:rPr>
              <a:t>pledged to be married to a man named   Joseph, a descendant of David.”</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800" b="1" i="1" spc="-150" dirty="0" smtClean="0">
              <a:ln>
                <a:solidFill>
                  <a:sysClr val="windowText" lastClr="000000"/>
                </a:solidFill>
              </a:ln>
              <a:solidFill>
                <a:schemeClr val="bg1"/>
              </a:solidFill>
              <a:latin typeface="Arial" pitchFamily="34" charset="0"/>
              <a:cs typeface="Arial" pitchFamily="34" charset="0"/>
            </a:endParaRPr>
          </a:p>
          <a:p>
            <a:pPr marL="225425" lvl="0" indent="-225425">
              <a:spcBef>
                <a:spcPct val="0"/>
              </a:spcBef>
              <a:buFont typeface="Arial" pitchFamily="34" charset="0"/>
              <a:buChar char="•"/>
              <a:defRPr/>
            </a:pPr>
            <a:r>
              <a:rPr kumimoji="0" lang="en-US" sz="2800" i="0" u="none" strike="noStrike" kern="1200" cap="none" spc="0" normalizeH="0" baseline="0" noProof="0" dirty="0" smtClean="0">
                <a:ln>
                  <a:solidFill>
                    <a:sysClr val="windowText" lastClr="000000"/>
                  </a:solidFill>
                </a:ln>
                <a:solidFill>
                  <a:schemeClr val="bg1"/>
                </a:solidFill>
                <a:uLnTx/>
                <a:uFillTx/>
                <a:latin typeface="Arial" pitchFamily="34" charset="0"/>
                <a:ea typeface="+mj-ea"/>
                <a:cs typeface="Arial" pitchFamily="34" charset="0"/>
              </a:rPr>
              <a:t>O.T. Heb</a:t>
            </a:r>
            <a:r>
              <a:rPr kumimoji="0" lang="en-US" sz="2800" i="0" u="none" strike="noStrike" kern="1200" cap="none" spc="0" normalizeH="0" baseline="0" noProof="0" dirty="0" smtClean="0">
                <a:ln>
                  <a:noFill/>
                </a:ln>
                <a:solidFill>
                  <a:schemeClr val="bg1"/>
                </a:solidFill>
                <a:uLnTx/>
                <a:uFillTx/>
                <a:latin typeface="Arial" pitchFamily="34" charset="0"/>
                <a:ea typeface="+mj-ea"/>
                <a:cs typeface="Arial" pitchFamily="34" charset="0"/>
              </a:rPr>
              <a:t>. </a:t>
            </a:r>
            <a:r>
              <a:rPr lang="en-US" sz="2800" b="1" i="1" dirty="0" smtClean="0">
                <a:solidFill>
                  <a:schemeClr val="bg1"/>
                </a:solidFill>
                <a:latin typeface="Arial" pitchFamily="34" charset="0"/>
                <a:ea typeface="+mj-ea"/>
                <a:cs typeface="Arial" pitchFamily="34" charset="0"/>
              </a:rPr>
              <a:t>a</a:t>
            </a:r>
            <a:r>
              <a:rPr kumimoji="0" lang="en-US" sz="2800" b="1" i="1" u="none" strike="noStrike" kern="1200" cap="none" spc="0" normalizeH="0" baseline="0" noProof="0" dirty="0" err="1" smtClean="0">
                <a:ln>
                  <a:noFill/>
                </a:ln>
                <a:solidFill>
                  <a:schemeClr val="bg1"/>
                </a:solidFill>
                <a:uLnTx/>
                <a:uFillTx/>
                <a:latin typeface="Arial" pitchFamily="34" charset="0"/>
                <a:ea typeface="+mj-ea"/>
                <a:cs typeface="Arial" pitchFamily="34" charset="0"/>
              </a:rPr>
              <a:t>lmah</a:t>
            </a:r>
            <a:r>
              <a:rPr lang="en-US" sz="2800" b="1" i="1" dirty="0" smtClean="0">
                <a:solidFill>
                  <a:schemeClr val="bg1"/>
                </a:solidFill>
                <a:latin typeface="Arial" pitchFamily="34" charset="0"/>
                <a:ea typeface="+mj-ea"/>
                <a:cs typeface="Arial" pitchFamily="34" charset="0"/>
              </a:rPr>
              <a:t>:</a:t>
            </a:r>
            <a:r>
              <a:rPr kumimoji="0" lang="en-US" sz="2800" b="1" i="1" u="none" strike="noStrike" kern="1200" cap="none" spc="0" normalizeH="0" baseline="0" noProof="0" dirty="0" smtClean="0">
                <a:ln>
                  <a:noFill/>
                </a:ln>
                <a:solidFill>
                  <a:schemeClr val="bg1"/>
                </a:solidFill>
                <a:uLnTx/>
                <a:uFillTx/>
                <a:latin typeface="Arial" pitchFamily="34" charset="0"/>
                <a:ea typeface="+mj-ea"/>
                <a:cs typeface="Arial" pitchFamily="34" charset="0"/>
              </a:rPr>
              <a:t> </a:t>
            </a:r>
            <a:r>
              <a:rPr kumimoji="0" lang="en-US" sz="2800" i="1" u="none" strike="noStrike" kern="1200" cap="none" spc="-150" normalizeH="0" baseline="0" noProof="0" dirty="0" smtClean="0">
                <a:ln>
                  <a:noFill/>
                </a:ln>
                <a:solidFill>
                  <a:schemeClr val="bg1"/>
                </a:solidFill>
                <a:uLnTx/>
                <a:uFillTx/>
                <a:latin typeface="Arial" pitchFamily="34" charset="0"/>
                <a:ea typeface="+mj-ea"/>
                <a:cs typeface="Arial" pitchFamily="34" charset="0"/>
              </a:rPr>
              <a:t>“</a:t>
            </a:r>
            <a:r>
              <a:rPr kumimoji="0" lang="en-US" sz="2800" i="0" u="none" strike="noStrike" kern="1200" cap="none" spc="-150" normalizeH="0" baseline="0" noProof="0" dirty="0" smtClean="0">
                <a:ln>
                  <a:noFill/>
                </a:ln>
                <a:solidFill>
                  <a:schemeClr val="bg1"/>
                </a:solidFill>
                <a:uLnTx/>
                <a:uFillTx/>
                <a:latin typeface="Arial" pitchFamily="34" charset="0"/>
                <a:ea typeface="+mj-ea"/>
                <a:cs typeface="Arial" pitchFamily="34" charset="0"/>
              </a:rPr>
              <a:t>young woman of child bearing age”</a:t>
            </a:r>
          </a:p>
          <a:p>
            <a:pPr marL="225425" lvl="0" indent="-225425">
              <a:spcBef>
                <a:spcPct val="0"/>
              </a:spcBef>
              <a:buFont typeface="Arial" pitchFamily="34" charset="0"/>
              <a:buChar char="•"/>
              <a:defRPr/>
            </a:pPr>
            <a:r>
              <a:rPr lang="en-US" sz="2800" dirty="0" smtClean="0">
                <a:ln>
                  <a:solidFill>
                    <a:sysClr val="windowText" lastClr="000000"/>
                  </a:solidFill>
                </a:ln>
                <a:solidFill>
                  <a:schemeClr val="bg1"/>
                </a:solidFill>
                <a:latin typeface="Arial" pitchFamily="34" charset="0"/>
                <a:ea typeface="+mj-ea"/>
                <a:cs typeface="Arial" pitchFamily="34" charset="0"/>
              </a:rPr>
              <a:t>N.T. Greek. </a:t>
            </a:r>
            <a:r>
              <a:rPr lang="en-US" sz="2800" b="1" i="1" dirty="0" err="1" smtClean="0">
                <a:solidFill>
                  <a:schemeClr val="bg1"/>
                </a:solidFill>
                <a:latin typeface="Arial" pitchFamily="34" charset="0"/>
                <a:cs typeface="Arial" pitchFamily="34" charset="0"/>
              </a:rPr>
              <a:t>parthenos</a:t>
            </a:r>
            <a:r>
              <a:rPr lang="en-US" sz="2800" b="1" dirty="0" smtClean="0">
                <a:solidFill>
                  <a:schemeClr val="bg1"/>
                </a:solidFill>
                <a:latin typeface="Arial" pitchFamily="34" charset="0"/>
                <a:cs typeface="Arial" pitchFamily="34" charset="0"/>
              </a:rPr>
              <a:t>: </a:t>
            </a:r>
            <a:r>
              <a:rPr lang="en-US" sz="2800" dirty="0" smtClean="0">
                <a:solidFill>
                  <a:schemeClr val="bg1"/>
                </a:solidFill>
                <a:latin typeface="Arial" pitchFamily="34" charset="0"/>
                <a:cs typeface="Arial" pitchFamily="34" charset="0"/>
              </a:rPr>
              <a:t>“virgin”</a:t>
            </a:r>
          </a:p>
          <a:p>
            <a:pPr marL="225425" lvl="0" indent="-225425">
              <a:spcBef>
                <a:spcPct val="0"/>
              </a:spcBef>
              <a:buFont typeface="Arial" pitchFamily="34" charset="0"/>
              <a:buChar char="•"/>
              <a:defRPr/>
            </a:pPr>
            <a:endParaRPr lang="en-US" sz="1200" dirty="0" smtClean="0">
              <a:solidFill>
                <a:schemeClr val="bg1"/>
              </a:solidFill>
              <a:latin typeface="Arial" pitchFamily="34" charset="0"/>
              <a:cs typeface="Arial" pitchFamily="34" charset="0"/>
            </a:endParaRPr>
          </a:p>
          <a:p>
            <a:pPr marL="225425" lvl="0" indent="-225425">
              <a:spcBef>
                <a:spcPct val="0"/>
              </a:spcBef>
              <a:buFont typeface="Arial" pitchFamily="34" charset="0"/>
              <a:buChar char="•"/>
              <a:defRPr/>
            </a:pPr>
            <a:r>
              <a:rPr lang="en-US" sz="2800" dirty="0" smtClean="0">
                <a:solidFill>
                  <a:schemeClr val="bg1"/>
                </a:solidFill>
                <a:latin typeface="Arial" pitchFamily="34" charset="0"/>
                <a:ea typeface="+mj-ea"/>
                <a:cs typeface="Arial" pitchFamily="34" charset="0"/>
              </a:rPr>
              <a:t>Mary claimed </a:t>
            </a:r>
            <a:r>
              <a:rPr lang="en-US" sz="2800" i="1" spc="-150" dirty="0" smtClean="0">
                <a:solidFill>
                  <a:schemeClr val="bg1"/>
                </a:solidFill>
                <a:latin typeface="Arial" pitchFamily="34" charset="0"/>
                <a:ea typeface="+mj-ea"/>
                <a:cs typeface="Arial" pitchFamily="34" charset="0"/>
              </a:rPr>
              <a:t>“I have known no man”  </a:t>
            </a:r>
            <a:r>
              <a:rPr lang="en-US" sz="2800" spc="-300" dirty="0" smtClean="0">
                <a:solidFill>
                  <a:schemeClr val="bg1"/>
                </a:solidFill>
                <a:latin typeface="Arial" pitchFamily="34" charset="0"/>
                <a:ea typeface="+mj-ea"/>
                <a:cs typeface="Arial" pitchFamily="34" charset="0"/>
              </a:rPr>
              <a:t>(</a:t>
            </a:r>
            <a:r>
              <a:rPr lang="en-US" sz="2800" spc="-300" dirty="0" err="1" smtClean="0">
                <a:solidFill>
                  <a:schemeClr val="bg1"/>
                </a:solidFill>
                <a:latin typeface="Arial" pitchFamily="34" charset="0"/>
                <a:ea typeface="+mj-ea"/>
                <a:cs typeface="Arial" pitchFamily="34" charset="0"/>
              </a:rPr>
              <a:t>Lk</a:t>
            </a:r>
            <a:r>
              <a:rPr lang="en-US" sz="2800" spc="-300" dirty="0" smtClean="0">
                <a:solidFill>
                  <a:schemeClr val="bg1"/>
                </a:solidFill>
                <a:latin typeface="Arial" pitchFamily="34" charset="0"/>
                <a:ea typeface="+mj-ea"/>
                <a:cs typeface="Arial" pitchFamily="34" charset="0"/>
              </a:rPr>
              <a:t>  1:34)</a:t>
            </a:r>
          </a:p>
          <a:p>
            <a:pPr marL="225425" lvl="0" indent="-225425">
              <a:spcBef>
                <a:spcPct val="0"/>
              </a:spcBef>
              <a:buFont typeface="Arial" pitchFamily="34" charset="0"/>
              <a:buChar char="•"/>
              <a:defRPr/>
            </a:pPr>
            <a:r>
              <a:rPr lang="en-US" sz="2800" dirty="0" smtClean="0">
                <a:solidFill>
                  <a:schemeClr val="bg1"/>
                </a:solidFill>
                <a:latin typeface="Arial" pitchFamily="34" charset="0"/>
                <a:ea typeface="+mj-ea"/>
                <a:cs typeface="Arial" pitchFamily="34" charset="0"/>
              </a:rPr>
              <a:t>Gabriel told Joseph that Mary was a virgin (Mt 1:18-25)</a:t>
            </a:r>
          </a:p>
          <a:p>
            <a:pPr marL="225425" lvl="0" indent="-225425">
              <a:spcBef>
                <a:spcPct val="0"/>
              </a:spcBef>
              <a:buFont typeface="Arial" pitchFamily="34" charset="0"/>
              <a:buChar char="•"/>
              <a:defRPr/>
            </a:pPr>
            <a:r>
              <a:rPr lang="en-US" sz="2800" dirty="0" smtClean="0">
                <a:solidFill>
                  <a:schemeClr val="bg1"/>
                </a:solidFill>
                <a:latin typeface="Arial" pitchFamily="34" charset="0"/>
                <a:ea typeface="+mj-ea"/>
                <a:cs typeface="Arial" pitchFamily="34" charset="0"/>
              </a:rPr>
              <a:t>Luke identifies Mary as a virgin (1:26-38)</a:t>
            </a:r>
          </a:p>
          <a:p>
            <a:pPr marL="225425" lvl="0" indent="-225425">
              <a:spcBef>
                <a:spcPct val="0"/>
              </a:spcBef>
              <a:buFont typeface="Arial" pitchFamily="34" charset="0"/>
              <a:buChar char="•"/>
              <a:defRPr/>
            </a:pPr>
            <a:endParaRPr lang="en-US" sz="1200" dirty="0" smtClean="0">
              <a:solidFill>
                <a:schemeClr val="bg1"/>
              </a:solidFill>
              <a:latin typeface="Arial" pitchFamily="34" charset="0"/>
              <a:ea typeface="+mj-ea"/>
              <a:cs typeface="Arial" pitchFamily="34" charset="0"/>
            </a:endParaRPr>
          </a:p>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r>
              <a:rPr lang="en-US" sz="2800" dirty="0" smtClean="0">
                <a:ln>
                  <a:solidFill>
                    <a:sysClr val="windowText" lastClr="000000"/>
                  </a:solidFill>
                </a:ln>
                <a:solidFill>
                  <a:srgbClr val="C00000"/>
                </a:solidFill>
                <a:latin typeface="Arial" pitchFamily="34" charset="0"/>
                <a:ea typeface="+mj-ea"/>
                <a:cs typeface="Arial" pitchFamily="34" charset="0"/>
              </a:rPr>
              <a:t> Why did Mary have to be a virgin? </a:t>
            </a:r>
          </a:p>
          <a:p>
            <a:pPr marL="682625" lvl="1" indent="-225425">
              <a:spcBef>
                <a:spcPct val="0"/>
              </a:spcBef>
              <a:buFont typeface="Arial" pitchFamily="34" charset="0"/>
              <a:buChar char="•"/>
              <a:defRPr/>
            </a:pPr>
            <a:r>
              <a:rPr lang="en-US" sz="2800" dirty="0" smtClean="0">
                <a:solidFill>
                  <a:schemeClr val="bg1"/>
                </a:solidFill>
                <a:latin typeface="Arial" pitchFamily="34" charset="0"/>
                <a:ea typeface="+mj-ea"/>
                <a:cs typeface="Arial" pitchFamily="34" charset="0"/>
              </a:rPr>
              <a:t>“Seed of a woman”; “Son of the Most High”; </a:t>
            </a:r>
          </a:p>
          <a:p>
            <a:pPr marL="682625" lvl="1" indent="-225425">
              <a:spcBef>
                <a:spcPct val="0"/>
              </a:spcBef>
              <a:buFont typeface="Arial" pitchFamily="34" charset="0"/>
              <a:buChar char="•"/>
              <a:defRPr/>
            </a:pPr>
            <a:endParaRPr lang="en-US" sz="800" dirty="0" smtClean="0">
              <a:solidFill>
                <a:schemeClr val="bg1"/>
              </a:solidFill>
              <a:latin typeface="Arial" pitchFamily="34" charset="0"/>
              <a:ea typeface="+mj-ea"/>
              <a:cs typeface="Arial" pitchFamily="34" charset="0"/>
            </a:endParaRPr>
          </a:p>
          <a:p>
            <a:pPr marL="233363" lvl="1" indent="-233363">
              <a:spcBef>
                <a:spcPct val="0"/>
              </a:spcBef>
              <a:buFont typeface="Arial" pitchFamily="34" charset="0"/>
              <a:buChar char="•"/>
              <a:defRPr/>
            </a:pPr>
            <a:r>
              <a:rPr lang="en-US" sz="2800" b="1" dirty="0" smtClean="0">
                <a:ln>
                  <a:solidFill>
                    <a:sysClr val="windowText" lastClr="000000"/>
                  </a:solidFill>
                </a:ln>
                <a:solidFill>
                  <a:srgbClr val="C00000"/>
                </a:solidFill>
                <a:latin typeface="Arial" pitchFamily="34" charset="0"/>
                <a:ea typeface="+mj-ea"/>
                <a:cs typeface="Arial" pitchFamily="34" charset="0"/>
              </a:rPr>
              <a:t>Tradition and Jewish studies tell us Mary was approx. 13 years old hen she gave birth to Jesus</a:t>
            </a:r>
            <a:r>
              <a:rPr lang="en-US" sz="2800" dirty="0" smtClean="0">
                <a:ln>
                  <a:solidFill>
                    <a:sysClr val="windowText" lastClr="000000"/>
                  </a:solidFill>
                </a:ln>
                <a:solidFill>
                  <a:srgbClr val="C00000"/>
                </a:solidFill>
                <a:latin typeface="Arial" pitchFamily="34" charset="0"/>
                <a:ea typeface="+mj-ea"/>
                <a:cs typeface="Arial" pitchFamily="34" charset="0"/>
              </a:rPr>
              <a:t>. </a:t>
            </a:r>
          </a:p>
        </p:txBody>
      </p:sp>
      <p:sp>
        <p:nvSpPr>
          <p:cNvPr id="4" name="Title 1"/>
          <p:cNvSpPr txBox="1">
            <a:spLocks/>
          </p:cNvSpPr>
          <p:nvPr/>
        </p:nvSpPr>
        <p:spPr>
          <a:xfrm>
            <a:off x="0" y="0"/>
            <a:ext cx="9144000" cy="10668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normalizeH="0" baseline="0" noProof="0" dirty="0" smtClean="0">
                <a:ln w="18415" cmpd="sng">
                  <a:solidFill>
                    <a:schemeClr val="bg1"/>
                  </a:solidFill>
                  <a:prstDash val="solid"/>
                </a:ln>
                <a:solidFill>
                  <a:srgbClr val="FFFFFF"/>
                </a:solidFill>
                <a:uLnTx/>
                <a:uFillTx/>
                <a:latin typeface="BibliaLS" pitchFamily="2" charset="-79"/>
                <a:ea typeface="+mj-ea"/>
                <a:cs typeface="BibliaLS" pitchFamily="2" charset="-79"/>
              </a:rPr>
              <a:t>VIRGIN</a:t>
            </a:r>
            <a:endParaRPr kumimoji="0" lang="en-US" sz="4400" b="1" i="0" u="none" strike="noStrike" kern="1200" normalizeH="0" baseline="0" noProof="0" dirty="0">
              <a:ln w="18415" cmpd="sng">
                <a:solidFill>
                  <a:schemeClr val="bg1"/>
                </a:solidFill>
                <a:prstDash val="solid"/>
              </a:ln>
              <a:solidFill>
                <a:srgbClr val="FFFFFF"/>
              </a:solidFill>
              <a:uLnTx/>
              <a:uFillTx/>
              <a:latin typeface="BibliaLS" pitchFamily="2" charset="-79"/>
              <a:ea typeface="+mj-ea"/>
              <a:cs typeface="BibliaLS" pitchFamily="2" charset="-79"/>
            </a:endParaRPr>
          </a:p>
        </p:txBody>
      </p:sp>
    </p:spTree>
  </p:cSld>
  <p:clrMapOvr>
    <a:masterClrMapping/>
  </p:clrMapOvr>
  <p:transition spd="slow"/>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www.wherejesuswalked.org/wp-content/uploads/2010/12/masada-1.jpg"/>
          <p:cNvPicPr>
            <a:picLocks noChangeAspect="1" noChangeArrowheads="1"/>
          </p:cNvPicPr>
          <p:nvPr/>
        </p:nvPicPr>
        <p:blipFill>
          <a:blip r:embed="rId2" cstate="print"/>
          <a:srcRect/>
          <a:stretch>
            <a:fillRect/>
          </a:stretch>
        </p:blipFill>
        <p:spPr bwMode="auto">
          <a:xfrm>
            <a:off x="0" y="755194"/>
            <a:ext cx="9144000" cy="61028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9156" name="Picture 4" descr="https://encrypted-tbn3.gstatic.com/images?q=tbn:ANd9GcSV4iCEIhkwyMBT1EOo0qdoVf7TPtq2P_rUVssC8kRUNooPr4g_ag"/>
          <p:cNvPicPr>
            <a:picLocks noChangeAspect="1" noChangeArrowheads="1"/>
          </p:cNvPicPr>
          <p:nvPr/>
        </p:nvPicPr>
        <p:blipFill>
          <a:blip r:embed="rId3" cstate="print"/>
          <a:srcRect/>
          <a:stretch>
            <a:fillRect/>
          </a:stretch>
        </p:blipFill>
        <p:spPr bwMode="auto">
          <a:xfrm>
            <a:off x="0" y="0"/>
            <a:ext cx="3428999" cy="25684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9158" name="Picture 6" descr="https://encrypted-tbn0.gstatic.com/images?q=tbn:ANd9GcSqIMa-4Xp4hIvSgZy9mytkY285u64QINiDtVlM-EXmJs28L9Bk4A"/>
          <p:cNvPicPr>
            <a:picLocks noChangeAspect="1" noChangeArrowheads="1"/>
          </p:cNvPicPr>
          <p:nvPr/>
        </p:nvPicPr>
        <p:blipFill>
          <a:blip r:embed="rId4" cstate="print"/>
          <a:srcRect/>
          <a:stretch>
            <a:fillRect/>
          </a:stretch>
        </p:blipFill>
        <p:spPr bwMode="auto">
          <a:xfrm>
            <a:off x="3514730" y="0"/>
            <a:ext cx="5629270"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6" name="Picture 8" descr="https://encrypted-tbn0.gstatic.com/images?q=tbn:ANd9GcQbkdfd-QJ7gv6pXAMzWv7_KiZFMpkUZl3LJkygAHQ41I_IuJEJ"/>
          <p:cNvPicPr>
            <a:picLocks noChangeAspect="1" noChangeArrowheads="1"/>
          </p:cNvPicPr>
          <p:nvPr/>
        </p:nvPicPr>
        <p:blipFill>
          <a:blip r:embed="rId2" cstate="print"/>
          <a:srcRect/>
          <a:stretch>
            <a:fillRect/>
          </a:stretch>
        </p:blipFill>
        <p:spPr bwMode="auto">
          <a:xfrm>
            <a:off x="0" y="3429000"/>
            <a:ext cx="5152866"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8130" name="Picture 2" descr="https://encrypted-tbn3.gstatic.com/images?q=tbn:ANd9GcTQE22bhTX82njbrYozgN8p0HhCFixsDjfQNoraLO19wK9fxTokpQ"/>
          <p:cNvPicPr>
            <a:picLocks noChangeAspect="1" noChangeArrowheads="1"/>
          </p:cNvPicPr>
          <p:nvPr/>
        </p:nvPicPr>
        <p:blipFill>
          <a:blip r:embed="rId3" cstate="print"/>
          <a:srcRect/>
          <a:stretch>
            <a:fillRect/>
          </a:stretch>
        </p:blipFill>
        <p:spPr bwMode="auto">
          <a:xfrm>
            <a:off x="0" y="0"/>
            <a:ext cx="4495800" cy="3371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8132" name="Picture 4" descr="https://encrypted-tbn0.gstatic.com/images?q=tbn:ANd9GcSimMpHSy7IWJakt89fqvMax8cXZ0qTZkoCUZIKBmUcoQGVtqrhuA"/>
          <p:cNvPicPr>
            <a:picLocks noChangeAspect="1" noChangeArrowheads="1"/>
          </p:cNvPicPr>
          <p:nvPr/>
        </p:nvPicPr>
        <p:blipFill>
          <a:blip r:embed="rId4" cstate="print"/>
          <a:srcRect/>
          <a:stretch>
            <a:fillRect/>
          </a:stretch>
        </p:blipFill>
        <p:spPr bwMode="auto">
          <a:xfrm>
            <a:off x="4572000" y="-1"/>
            <a:ext cx="4495801" cy="33675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8134" name="Picture 6" descr="https://encrypted-tbn0.gstatic.com/images?q=tbn:ANd9GcStO98SUgtefOvgj5nuidtCCV8uam_rGP1nUCOM5xvC254UE5EKVQ"/>
          <p:cNvPicPr>
            <a:picLocks noChangeAspect="1" noChangeArrowheads="1"/>
          </p:cNvPicPr>
          <p:nvPr/>
        </p:nvPicPr>
        <p:blipFill>
          <a:blip r:embed="rId5" cstate="print"/>
          <a:srcRect/>
          <a:stretch>
            <a:fillRect/>
          </a:stretch>
        </p:blipFill>
        <p:spPr bwMode="auto">
          <a:xfrm>
            <a:off x="4572001" y="3429000"/>
            <a:ext cx="4572000" cy="34245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4" name="Picture 8" descr="http://www.bibleistrue.com/qna/caesare1.jpg"/>
          <p:cNvPicPr>
            <a:picLocks noChangeAspect="1" noChangeArrowheads="1"/>
          </p:cNvPicPr>
          <p:nvPr/>
        </p:nvPicPr>
        <p:blipFill>
          <a:blip r:embed="rId2" cstate="print"/>
          <a:srcRect/>
          <a:stretch>
            <a:fillRect/>
          </a:stretch>
        </p:blipFill>
        <p:spPr bwMode="auto">
          <a:xfrm>
            <a:off x="0" y="0"/>
            <a:ext cx="9143999"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0" y="1066800"/>
            <a:ext cx="9144000" cy="5791200"/>
          </a:xfrm>
          <a:prstGeom prst="rect">
            <a:avLst/>
          </a:prstGeom>
        </p:spPr>
        <p:txBody>
          <a:bodyPr/>
          <a:lstStyle/>
          <a:p>
            <a:pPr marL="225425" lvl="0" indent="-225425">
              <a:spcBef>
                <a:spcPct val="0"/>
              </a:spcBef>
              <a:buFont typeface="Arial" pitchFamily="34" charset="0"/>
              <a:buChar char="•"/>
              <a:defRPr/>
            </a:pPr>
            <a:r>
              <a:rPr lang="en-US" sz="2800" dirty="0" smtClean="0">
                <a:solidFill>
                  <a:schemeClr val="bg1"/>
                </a:solidFill>
                <a:latin typeface="Arial Narrow" pitchFamily="34" charset="0"/>
              </a:rPr>
              <a:t>Herod the Great was titled “King of the Jews”</a:t>
            </a:r>
          </a:p>
          <a:p>
            <a:pPr marL="225425" lvl="0" indent="-225425">
              <a:spcBef>
                <a:spcPct val="0"/>
              </a:spcBef>
              <a:buFont typeface="Arial" pitchFamily="34" charset="0"/>
              <a:buChar char="•"/>
              <a:defRPr/>
            </a:pPr>
            <a:r>
              <a:rPr lang="en-US" sz="2800" dirty="0" smtClean="0">
                <a:solidFill>
                  <a:schemeClr val="bg1"/>
                </a:solidFill>
                <a:latin typeface="Arial Narrow" pitchFamily="34" charset="0"/>
              </a:rPr>
              <a:t>He was an </a:t>
            </a:r>
            <a:r>
              <a:rPr lang="en-US" sz="2800" dirty="0" err="1" smtClean="0">
                <a:solidFill>
                  <a:schemeClr val="bg1"/>
                </a:solidFill>
                <a:latin typeface="Arial Narrow" pitchFamily="34" charset="0"/>
              </a:rPr>
              <a:t>Edomite</a:t>
            </a:r>
            <a:r>
              <a:rPr lang="en-US" sz="2800" dirty="0" smtClean="0">
                <a:solidFill>
                  <a:schemeClr val="bg1"/>
                </a:solidFill>
                <a:latin typeface="Arial Narrow" pitchFamily="34" charset="0"/>
              </a:rPr>
              <a:t>, not Jewish. He was hated by the Jews. </a:t>
            </a:r>
          </a:p>
          <a:p>
            <a:pPr marL="225425" lvl="0" indent="-225425">
              <a:spcBef>
                <a:spcPct val="0"/>
              </a:spcBef>
              <a:buFont typeface="Arial" pitchFamily="34" charset="0"/>
              <a:buChar char="•"/>
              <a:defRPr/>
            </a:pPr>
            <a:r>
              <a:rPr lang="en-US" sz="2800" dirty="0" smtClean="0">
                <a:solidFill>
                  <a:schemeClr val="bg1"/>
                </a:solidFill>
                <a:latin typeface="Arial Narrow" pitchFamily="34" charset="0"/>
              </a:rPr>
              <a:t>He was born in 73 B.C. to Antipater and Cyprus (daughter of an Arab sheik).</a:t>
            </a:r>
          </a:p>
          <a:p>
            <a:pPr marL="225425" lvl="0" indent="-225425">
              <a:spcBef>
                <a:spcPct val="0"/>
              </a:spcBef>
              <a:buFont typeface="Arial" pitchFamily="34" charset="0"/>
              <a:buChar char="•"/>
              <a:defRPr/>
            </a:pPr>
            <a:r>
              <a:rPr lang="en-US" sz="2800" dirty="0" smtClean="0">
                <a:solidFill>
                  <a:schemeClr val="bg1"/>
                </a:solidFill>
                <a:latin typeface="Arial Narrow" pitchFamily="34" charset="0"/>
                <a:cs typeface="BibliaLS" pitchFamily="2" charset="-79"/>
              </a:rPr>
              <a:t> </a:t>
            </a:r>
            <a:r>
              <a:rPr lang="en-US" sz="2800" dirty="0" smtClean="0">
                <a:solidFill>
                  <a:schemeClr val="bg1"/>
                </a:solidFill>
                <a:latin typeface="Arial Narrow" pitchFamily="34" charset="0"/>
              </a:rPr>
              <a:t>He was a brutal man who killed his father-in-law, brother-in-law, several of his ten wives, and two of his sons.</a:t>
            </a:r>
          </a:p>
          <a:p>
            <a:pPr marL="225425" lvl="0" indent="-225425">
              <a:spcBef>
                <a:spcPct val="0"/>
              </a:spcBef>
              <a:buFont typeface="Arial" pitchFamily="34" charset="0"/>
              <a:buChar char="•"/>
              <a:defRPr/>
            </a:pPr>
            <a:r>
              <a:rPr lang="en-US" sz="2800" dirty="0" smtClean="0">
                <a:solidFill>
                  <a:schemeClr val="bg1"/>
                </a:solidFill>
                <a:latin typeface="Arial Narrow" pitchFamily="34" charset="0"/>
              </a:rPr>
              <a:t>He had many rabbis slaughtered.</a:t>
            </a:r>
          </a:p>
          <a:p>
            <a:pPr marL="225425" lvl="0" indent="-225425">
              <a:spcBef>
                <a:spcPct val="0"/>
              </a:spcBef>
              <a:buFont typeface="Arial" pitchFamily="34" charset="0"/>
              <a:buChar char="•"/>
              <a:defRPr/>
            </a:pPr>
            <a:r>
              <a:rPr lang="en-US" sz="2800" dirty="0" smtClean="0">
                <a:solidFill>
                  <a:schemeClr val="bg1"/>
                </a:solidFill>
                <a:latin typeface="Arial Narrow" pitchFamily="34" charset="0"/>
              </a:rPr>
              <a:t>He killed all of the babies in the Bethlehem region 2 and under.</a:t>
            </a:r>
          </a:p>
          <a:p>
            <a:pPr marL="225425" lvl="0" indent="-225425">
              <a:spcBef>
                <a:spcPct val="0"/>
              </a:spcBef>
              <a:buFont typeface="Arial" pitchFamily="34" charset="0"/>
              <a:buChar char="•"/>
              <a:defRPr/>
            </a:pPr>
            <a:r>
              <a:rPr lang="en-US" sz="2800" dirty="0" smtClean="0">
                <a:solidFill>
                  <a:schemeClr val="bg1"/>
                </a:solidFill>
                <a:latin typeface="Arial Narrow" pitchFamily="34" charset="0"/>
              </a:rPr>
              <a:t> Augustus said, “Better to be Herod’s pig than his son”</a:t>
            </a:r>
          </a:p>
          <a:p>
            <a:pPr marL="225425" lvl="0" indent="-225425">
              <a:spcBef>
                <a:spcPct val="0"/>
              </a:spcBef>
              <a:buFont typeface="Arial" pitchFamily="34" charset="0"/>
              <a:buChar char="•"/>
              <a:defRPr/>
            </a:pPr>
            <a:r>
              <a:rPr lang="en-US" sz="2800" dirty="0" smtClean="0">
                <a:solidFill>
                  <a:schemeClr val="bg1"/>
                </a:solidFill>
                <a:latin typeface="Arial Narrow" pitchFamily="34" charset="0"/>
                <a:cs typeface="BibliaLS" pitchFamily="2" charset="-79"/>
              </a:rPr>
              <a:t>He died in 4 BC in Jericho</a:t>
            </a:r>
          </a:p>
          <a:p>
            <a:pPr marL="225425" lvl="0" indent="-225425">
              <a:spcBef>
                <a:spcPct val="0"/>
              </a:spcBef>
              <a:buFont typeface="Arial" pitchFamily="34" charset="0"/>
              <a:buChar char="•"/>
              <a:defRPr/>
            </a:pPr>
            <a:r>
              <a:rPr lang="en-US" sz="2800" dirty="0" smtClean="0">
                <a:solidFill>
                  <a:schemeClr val="bg1"/>
                </a:solidFill>
                <a:latin typeface="Arial Narrow" pitchFamily="34" charset="0"/>
                <a:cs typeface="BibliaLS" pitchFamily="2" charset="-79"/>
              </a:rPr>
              <a:t>Shortly before death, he had all of the key townspeople put in a cell with </a:t>
            </a:r>
            <a:r>
              <a:rPr lang="en-US" sz="2800" dirty="0" smtClean="0">
                <a:solidFill>
                  <a:schemeClr val="bg1"/>
                </a:solidFill>
                <a:latin typeface="Arial Narrow" pitchFamily="34" charset="0"/>
                <a:cs typeface="BibliaLS" pitchFamily="2" charset="-79"/>
              </a:rPr>
              <a:t>orders </a:t>
            </a:r>
            <a:r>
              <a:rPr lang="en-US" sz="2800" dirty="0" smtClean="0">
                <a:solidFill>
                  <a:schemeClr val="bg1"/>
                </a:solidFill>
                <a:latin typeface="Arial Narrow" pitchFamily="34" charset="0"/>
                <a:cs typeface="BibliaLS" pitchFamily="2" charset="-79"/>
              </a:rPr>
              <a:t>to kill them all upon is death “</a:t>
            </a:r>
            <a:r>
              <a:rPr lang="en-US" sz="2800" i="1" dirty="0" smtClean="0">
                <a:solidFill>
                  <a:schemeClr val="bg1"/>
                </a:solidFill>
                <a:latin typeface="Arial Narrow" pitchFamily="34" charset="0"/>
                <a:cs typeface="BibliaLS" pitchFamily="2" charset="-79"/>
              </a:rPr>
              <a:t>so that at least some tears will be shed for his death</a:t>
            </a:r>
            <a:r>
              <a:rPr lang="en-US" sz="2800" i="1" dirty="0" smtClean="0">
                <a:solidFill>
                  <a:schemeClr val="bg1"/>
                </a:solidFill>
                <a:latin typeface="Arial Narrow" pitchFamily="34" charset="0"/>
                <a:cs typeface="BibliaLS" pitchFamily="2" charset="-79"/>
              </a:rPr>
              <a:t>.” </a:t>
            </a:r>
            <a:r>
              <a:rPr lang="en-US" sz="2800" dirty="0" smtClean="0">
                <a:solidFill>
                  <a:schemeClr val="bg1"/>
                </a:solidFill>
                <a:latin typeface="Arial Narrow" pitchFamily="34" charset="0"/>
                <a:cs typeface="BibliaLS" pitchFamily="2" charset="-79"/>
              </a:rPr>
              <a:t>When </a:t>
            </a:r>
            <a:r>
              <a:rPr lang="en-US" sz="2800" dirty="0" smtClean="0">
                <a:solidFill>
                  <a:schemeClr val="bg1"/>
                </a:solidFill>
                <a:latin typeface="Arial Narrow" pitchFamily="34" charset="0"/>
                <a:cs typeface="BibliaLS" pitchFamily="2" charset="-79"/>
              </a:rPr>
              <a:t>he died, his men let </a:t>
            </a:r>
            <a:r>
              <a:rPr lang="en-US" sz="2800" dirty="0" smtClean="0">
                <a:solidFill>
                  <a:schemeClr val="bg1"/>
                </a:solidFill>
                <a:latin typeface="Arial Narrow" pitchFamily="34" charset="0"/>
                <a:cs typeface="BibliaLS" pitchFamily="2" charset="-79"/>
              </a:rPr>
              <a:t>them go..</a:t>
            </a:r>
            <a:endParaRPr lang="en-US" sz="2800" dirty="0" smtClean="0">
              <a:solidFill>
                <a:schemeClr val="bg1"/>
              </a:solidFill>
              <a:latin typeface="Arial Narrow" pitchFamily="34" charset="0"/>
              <a:cs typeface="BibliaLS" pitchFamily="2" charset="-79"/>
            </a:endParaRPr>
          </a:p>
        </p:txBody>
      </p:sp>
      <p:sp>
        <p:nvSpPr>
          <p:cNvPr id="4" name="Title 1"/>
          <p:cNvSpPr txBox="1">
            <a:spLocks/>
          </p:cNvSpPr>
          <p:nvPr/>
        </p:nvSpPr>
        <p:spPr>
          <a:xfrm>
            <a:off x="0" y="0"/>
            <a:ext cx="9144000" cy="9906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ibliaLS" pitchFamily="2" charset="-79"/>
                <a:cs typeface="BibliaLS" pitchFamily="2" charset="-79"/>
              </a:rPr>
              <a:t>HEROD the MURDERER</a:t>
            </a:r>
          </a:p>
        </p:txBody>
      </p:sp>
    </p:spTree>
  </p:cSld>
  <p:clrMapOvr>
    <a:masterClrMapping/>
  </p:clrMapOvr>
  <p:transition spd="slow"/>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8000" r="-8000"/>
          </a:stretch>
        </a:blipFill>
        <a:effectLst/>
      </p:bgPr>
    </p:bg>
    <p:spTree>
      <p:nvGrpSpPr>
        <p:cNvPr id="1" name=""/>
        <p:cNvGrpSpPr/>
        <p:nvPr/>
      </p:nvGrpSpPr>
      <p:grpSpPr>
        <a:xfrm>
          <a:off x="0" y="0"/>
          <a:ext cx="0" cy="0"/>
          <a:chOff x="0" y="0"/>
          <a:chExt cx="0" cy="0"/>
        </a:xfrm>
      </p:grpSpPr>
      <p:pic>
        <p:nvPicPr>
          <p:cNvPr id="4" name="Picture 2" descr="Related image"/>
          <p:cNvPicPr>
            <a:picLocks noChangeAspect="1" noChangeArrowheads="1"/>
          </p:cNvPicPr>
          <p:nvPr/>
        </p:nvPicPr>
        <p:blipFill>
          <a:blip r:embed="rId3" cstate="print"/>
          <a:srcRect/>
          <a:stretch>
            <a:fillRect/>
          </a:stretch>
        </p:blipFill>
        <p:spPr bwMode="auto">
          <a:xfrm>
            <a:off x="0" y="0"/>
            <a:ext cx="9149588" cy="6324600"/>
          </a:xfrm>
          <a:prstGeom prst="rect">
            <a:avLst/>
          </a:prstGeom>
          <a:noFill/>
        </p:spPr>
      </p:pic>
      <p:sp>
        <p:nvSpPr>
          <p:cNvPr id="3" name="Subtitle 2"/>
          <p:cNvSpPr>
            <a:spLocks noGrp="1"/>
          </p:cNvSpPr>
          <p:nvPr>
            <p:ph type="subTitle" idx="1"/>
          </p:nvPr>
        </p:nvSpPr>
        <p:spPr>
          <a:xfrm>
            <a:off x="0" y="5867400"/>
            <a:ext cx="9144000" cy="914400"/>
          </a:xfrm>
        </p:spPr>
        <p:style>
          <a:lnRef idx="0">
            <a:schemeClr val="dk1"/>
          </a:lnRef>
          <a:fillRef idx="3">
            <a:schemeClr val="dk1"/>
          </a:fillRef>
          <a:effectRef idx="3">
            <a:schemeClr val="dk1"/>
          </a:effectRef>
          <a:fontRef idx="minor">
            <a:schemeClr val="lt1"/>
          </a:fontRef>
        </p:style>
        <p:txBody>
          <a:bodyPr anchor="ctr">
            <a:normAutofit/>
          </a:bodyPr>
          <a:lstStyle/>
          <a:p>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“Magi </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from the east came to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Jerusalem”</a:t>
            </a:r>
          </a:p>
        </p:txBody>
      </p:sp>
    </p:spTree>
  </p:cSld>
  <p:clrMapOvr>
    <a:masterClrMapping/>
  </p:clrMapOvr>
  <p:transition spd="slow"/>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918" name="Picture 6" descr="Related image"/>
          <p:cNvPicPr>
            <a:picLocks noChangeAspect="1" noChangeArrowheads="1"/>
          </p:cNvPicPr>
          <p:nvPr/>
        </p:nvPicPr>
        <p:blipFill>
          <a:blip r:embed="rId2" cstate="print"/>
          <a:srcRect/>
          <a:stretch>
            <a:fillRect/>
          </a:stretch>
        </p:blipFill>
        <p:spPr bwMode="auto">
          <a:xfrm>
            <a:off x="0" y="2355057"/>
            <a:ext cx="9143999" cy="4807743"/>
          </a:xfrm>
          <a:prstGeom prst="rect">
            <a:avLst/>
          </a:prstGeom>
          <a:noFill/>
        </p:spPr>
      </p:pic>
      <p:sp>
        <p:nvSpPr>
          <p:cNvPr id="3" name="Title 1"/>
          <p:cNvSpPr txBox="1">
            <a:spLocks/>
          </p:cNvSpPr>
          <p:nvPr/>
        </p:nvSpPr>
        <p:spPr>
          <a:xfrm>
            <a:off x="0" y="914400"/>
            <a:ext cx="9144000" cy="2667000"/>
          </a:xfrm>
          <a:prstGeom prst="rect">
            <a:avLst/>
          </a:prstGeom>
        </p:spPr>
        <p:style>
          <a:lnRef idx="2">
            <a:schemeClr val="dk1"/>
          </a:lnRef>
          <a:fillRef idx="1">
            <a:schemeClr val="lt1"/>
          </a:fillRef>
          <a:effectRef idx="0">
            <a:schemeClr val="dk1"/>
          </a:effectRef>
          <a:fontRef idx="minor">
            <a:schemeClr val="dk1"/>
          </a:fontRef>
        </p:style>
        <p:txBody>
          <a:bodyPr/>
          <a:lstStyle/>
          <a:p>
            <a:pPr marL="225425" lvl="0" indent="-225425">
              <a:spcBef>
                <a:spcPct val="0"/>
              </a:spcBef>
              <a:buFont typeface="Arial" pitchFamily="34" charset="0"/>
              <a:buChar char="•"/>
              <a:defRPr/>
            </a:pPr>
            <a:r>
              <a:rPr lang="en-US" sz="2800" dirty="0" smtClean="0">
                <a:ln>
                  <a:solidFill>
                    <a:schemeClr val="bg1"/>
                  </a:solidFill>
                </a:ln>
                <a:solidFill>
                  <a:schemeClr val="bg1"/>
                </a:solidFill>
                <a:latin typeface="Arial Narrow" pitchFamily="34" charset="0"/>
                <a:cs typeface="BibliaLS" pitchFamily="2" charset="-79"/>
              </a:rPr>
              <a:t>WISE MEN; </a:t>
            </a:r>
            <a:r>
              <a:rPr lang="en-US" sz="2800" dirty="0" smtClean="0">
                <a:solidFill>
                  <a:schemeClr val="bg1"/>
                </a:solidFill>
                <a:latin typeface="Arial Narrow" pitchFamily="34" charset="0"/>
                <a:cs typeface="BibliaLS" pitchFamily="2" charset="-79"/>
              </a:rPr>
              <a:t>Star gazers</a:t>
            </a:r>
          </a:p>
          <a:p>
            <a:pPr marL="225425" lvl="0" indent="-225425">
              <a:spcBef>
                <a:spcPct val="0"/>
              </a:spcBef>
              <a:buFont typeface="Arial" pitchFamily="34" charset="0"/>
              <a:buChar char="•"/>
              <a:defRPr/>
            </a:pPr>
            <a:r>
              <a:rPr lang="en-US" sz="2800" b="1" dirty="0" smtClean="0">
                <a:solidFill>
                  <a:schemeClr val="bg1"/>
                </a:solidFill>
                <a:latin typeface="Arial Narrow" pitchFamily="34" charset="0"/>
                <a:cs typeface="BibliaLS" pitchFamily="2" charset="-79"/>
              </a:rPr>
              <a:t>Saw the star the night Jesus was born</a:t>
            </a:r>
          </a:p>
          <a:p>
            <a:pPr marL="225425" lvl="0" indent="-225425">
              <a:spcBef>
                <a:spcPct val="0"/>
              </a:spcBef>
              <a:buFont typeface="Arial" pitchFamily="34" charset="0"/>
              <a:buChar char="•"/>
              <a:defRPr/>
            </a:pPr>
            <a:r>
              <a:rPr lang="en-US" sz="2800" dirty="0" smtClean="0">
                <a:solidFill>
                  <a:schemeClr val="bg1"/>
                </a:solidFill>
                <a:latin typeface="Arial Narrow" pitchFamily="34" charset="0"/>
                <a:cs typeface="BibliaLS" pitchFamily="2" charset="-79"/>
              </a:rPr>
              <a:t>Studied it; prepared for the journey; traveled </a:t>
            </a:r>
          </a:p>
          <a:p>
            <a:pPr marL="225425" lvl="0" indent="-225425">
              <a:spcBef>
                <a:spcPct val="0"/>
              </a:spcBef>
              <a:buFont typeface="Arial" pitchFamily="34" charset="0"/>
              <a:buChar char="•"/>
              <a:defRPr/>
            </a:pPr>
            <a:r>
              <a:rPr lang="en-US" sz="2800" dirty="0" smtClean="0">
                <a:solidFill>
                  <a:schemeClr val="bg1"/>
                </a:solidFill>
                <a:latin typeface="Arial Narrow" pitchFamily="34" charset="0"/>
                <a:cs typeface="BibliaLS" pitchFamily="2" charset="-79"/>
              </a:rPr>
              <a:t>Usually in a large caravan (not just 3)</a:t>
            </a:r>
          </a:p>
          <a:p>
            <a:pPr marL="225425" lvl="0" indent="-225425">
              <a:spcBef>
                <a:spcPct val="0"/>
              </a:spcBef>
              <a:buFont typeface="Arial" pitchFamily="34" charset="0"/>
              <a:buChar char="•"/>
              <a:defRPr/>
            </a:pPr>
            <a:r>
              <a:rPr lang="en-US" sz="2800" dirty="0" smtClean="0">
                <a:solidFill>
                  <a:schemeClr val="bg1"/>
                </a:solidFill>
                <a:latin typeface="Arial Narrow" pitchFamily="34" charset="0"/>
                <a:cs typeface="BibliaLS" pitchFamily="2" charset="-79"/>
              </a:rPr>
              <a:t>Didn’t arrive at the </a:t>
            </a:r>
            <a:r>
              <a:rPr lang="en-US" sz="2800" dirty="0" smtClean="0">
                <a:solidFill>
                  <a:schemeClr val="bg1"/>
                </a:solidFill>
                <a:latin typeface="Arial Narrow" pitchFamily="34" charset="0"/>
                <a:cs typeface="BibliaLS" pitchFamily="2" charset="-79"/>
              </a:rPr>
              <a:t>manger - </a:t>
            </a:r>
            <a:r>
              <a:rPr lang="en-US" sz="2800" b="1" dirty="0" smtClean="0">
                <a:solidFill>
                  <a:schemeClr val="bg1"/>
                </a:solidFill>
                <a:latin typeface="Arial Narrow" pitchFamily="34" charset="0"/>
                <a:cs typeface="BibliaLS" pitchFamily="2" charset="-79"/>
              </a:rPr>
              <a:t>Arrived </a:t>
            </a:r>
            <a:r>
              <a:rPr lang="en-US" sz="2800" b="1" dirty="0" smtClean="0">
                <a:solidFill>
                  <a:schemeClr val="bg1"/>
                </a:solidFill>
                <a:latin typeface="Arial Narrow" pitchFamily="34" charset="0"/>
                <a:cs typeface="BibliaLS" pitchFamily="2" charset="-79"/>
              </a:rPr>
              <a:t>2 years later</a:t>
            </a:r>
          </a:p>
          <a:p>
            <a:pPr marL="225425" lvl="0" indent="-225425">
              <a:spcBef>
                <a:spcPct val="0"/>
              </a:spcBef>
              <a:buFont typeface="Arial" pitchFamily="34" charset="0"/>
              <a:buChar char="•"/>
              <a:defRPr/>
            </a:pPr>
            <a:r>
              <a:rPr lang="en-US" sz="2800" dirty="0" smtClean="0">
                <a:solidFill>
                  <a:schemeClr val="bg1"/>
                </a:solidFill>
                <a:latin typeface="Arial Narrow" pitchFamily="34" charset="0"/>
                <a:cs typeface="BibliaLS" pitchFamily="2" charset="-79"/>
              </a:rPr>
              <a:t>Went to Herod’s in </a:t>
            </a:r>
            <a:r>
              <a:rPr lang="en-US" sz="2800" dirty="0" smtClean="0">
                <a:solidFill>
                  <a:schemeClr val="bg1"/>
                </a:solidFill>
                <a:latin typeface="Arial Narrow" pitchFamily="34" charset="0"/>
                <a:cs typeface="BibliaLS" pitchFamily="2" charset="-79"/>
              </a:rPr>
              <a:t>Jerusalem to </a:t>
            </a:r>
            <a:r>
              <a:rPr lang="en-US" sz="2800" dirty="0" smtClean="0">
                <a:solidFill>
                  <a:schemeClr val="bg1"/>
                </a:solidFill>
                <a:latin typeface="Arial Narrow" pitchFamily="34" charset="0"/>
                <a:cs typeface="BibliaLS" pitchFamily="2" charset="-79"/>
              </a:rPr>
              <a:t>ask directions</a:t>
            </a:r>
          </a:p>
        </p:txBody>
      </p:sp>
      <p:sp>
        <p:nvSpPr>
          <p:cNvPr id="4" name="Title 1"/>
          <p:cNvSpPr txBox="1">
            <a:spLocks/>
          </p:cNvSpPr>
          <p:nvPr/>
        </p:nvSpPr>
        <p:spPr>
          <a:xfrm>
            <a:off x="0" y="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spc="3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ibliaLS" pitchFamily="2" charset="-79"/>
                <a:cs typeface="BibliaLS" pitchFamily="2" charset="-79"/>
              </a:rPr>
              <a:t>MAGI</a:t>
            </a:r>
          </a:p>
        </p:txBody>
      </p:sp>
    </p:spTree>
  </p:cSld>
  <p:clrMapOvr>
    <a:masterClrMapping/>
  </p:clrMapOvr>
  <p:transition spd="slow"/>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48200" y="0"/>
            <a:ext cx="4495800" cy="6858000"/>
          </a:xfrm>
        </p:spPr>
        <p:style>
          <a:lnRef idx="0">
            <a:schemeClr val="dk1"/>
          </a:lnRef>
          <a:fillRef idx="3">
            <a:schemeClr val="dk1"/>
          </a:fillRef>
          <a:effectRef idx="3">
            <a:schemeClr val="dk1"/>
          </a:effectRef>
          <a:fontRef idx="minor">
            <a:schemeClr val="lt1"/>
          </a:fontRef>
        </p:style>
        <p:txBody>
          <a:bodyPr anchor="ctr">
            <a:normAutofit/>
          </a:bodyPr>
          <a:lstStyle/>
          <a:p>
            <a:r>
              <a:rPr lang="en-US" sz="4000" i="1" dirty="0" smtClean="0">
                <a:solidFill>
                  <a:srgbClr val="FFFF66"/>
                </a:solidFill>
                <a:latin typeface="Arial Narrow" pitchFamily="34" charset="0"/>
              </a:rPr>
              <a:t>“…and </a:t>
            </a:r>
            <a:r>
              <a:rPr lang="en-US" sz="4000" i="1" dirty="0">
                <a:solidFill>
                  <a:srgbClr val="FFFF66"/>
                </a:solidFill>
                <a:latin typeface="Arial Narrow" pitchFamily="34" charset="0"/>
              </a:rPr>
              <a:t>asked, </a:t>
            </a:r>
            <a:r>
              <a:rPr lang="en-US" sz="4000" i="1" dirty="0" smtClean="0">
                <a:solidFill>
                  <a:srgbClr val="FFFF66"/>
                </a:solidFill>
                <a:latin typeface="Arial Narrow" pitchFamily="34" charset="0"/>
              </a:rPr>
              <a:t>  "</a:t>
            </a:r>
            <a:r>
              <a:rPr lang="en-US" sz="4000" i="1" dirty="0">
                <a:solidFill>
                  <a:srgbClr val="FFFF66"/>
                </a:solidFill>
                <a:latin typeface="Arial Narrow" pitchFamily="34" charset="0"/>
              </a:rPr>
              <a:t>Where is the one </a:t>
            </a:r>
            <a:r>
              <a:rPr lang="en-US" sz="4000" i="1" dirty="0" smtClean="0">
                <a:solidFill>
                  <a:srgbClr val="FFFF66"/>
                </a:solidFill>
                <a:latin typeface="Arial Narrow" pitchFamily="34" charset="0"/>
              </a:rPr>
              <a:t>  who </a:t>
            </a:r>
            <a:r>
              <a:rPr lang="en-US" sz="4000" i="1" dirty="0">
                <a:solidFill>
                  <a:srgbClr val="FFFF66"/>
                </a:solidFill>
                <a:latin typeface="Arial Narrow" pitchFamily="34" charset="0"/>
              </a:rPr>
              <a:t>has been born king of the Jews? </a:t>
            </a:r>
            <a:r>
              <a:rPr lang="en-US" sz="4000" i="1" dirty="0" smtClean="0">
                <a:solidFill>
                  <a:srgbClr val="FFFF66"/>
                </a:solidFill>
                <a:latin typeface="Arial Narrow" pitchFamily="34" charset="0"/>
              </a:rPr>
              <a:t>    We </a:t>
            </a:r>
            <a:r>
              <a:rPr lang="en-US" sz="4000" i="1" dirty="0">
                <a:solidFill>
                  <a:srgbClr val="FFFF66"/>
                </a:solidFill>
                <a:latin typeface="Arial Narrow" pitchFamily="34" charset="0"/>
              </a:rPr>
              <a:t>saw his </a:t>
            </a:r>
            <a:r>
              <a:rPr lang="en-US" sz="4000" i="1" dirty="0" smtClean="0">
                <a:solidFill>
                  <a:srgbClr val="FFFF66"/>
                </a:solidFill>
                <a:latin typeface="Arial Narrow" pitchFamily="34" charset="0"/>
              </a:rPr>
              <a:t>star            in the </a:t>
            </a:r>
            <a:r>
              <a:rPr lang="en-US" sz="4000" i="1" dirty="0">
                <a:solidFill>
                  <a:srgbClr val="FFFF66"/>
                </a:solidFill>
                <a:latin typeface="Arial Narrow" pitchFamily="34" charset="0"/>
              </a:rPr>
              <a:t>east </a:t>
            </a:r>
            <a:r>
              <a:rPr lang="en-US" sz="4000" i="1" dirty="0" smtClean="0">
                <a:solidFill>
                  <a:srgbClr val="FFFF66"/>
                </a:solidFill>
                <a:latin typeface="Arial Narrow" pitchFamily="34" charset="0"/>
              </a:rPr>
              <a:t>                     and </a:t>
            </a:r>
            <a:r>
              <a:rPr lang="en-US" sz="4000" i="1" dirty="0">
                <a:solidFill>
                  <a:srgbClr val="FFFF66"/>
                </a:solidFill>
                <a:latin typeface="Arial Narrow" pitchFamily="34" charset="0"/>
              </a:rPr>
              <a:t>have </a:t>
            </a:r>
            <a:r>
              <a:rPr lang="en-US" sz="4000" i="1" dirty="0" smtClean="0">
                <a:solidFill>
                  <a:srgbClr val="FFFF66"/>
                </a:solidFill>
                <a:latin typeface="Arial Narrow" pitchFamily="34" charset="0"/>
              </a:rPr>
              <a:t>come              </a:t>
            </a:r>
            <a:r>
              <a:rPr lang="en-US" sz="4000" i="1" dirty="0">
                <a:solidFill>
                  <a:srgbClr val="FFFF66"/>
                </a:solidFill>
                <a:latin typeface="Arial Narrow" pitchFamily="34" charset="0"/>
              </a:rPr>
              <a:t>to worship </a:t>
            </a:r>
            <a:r>
              <a:rPr lang="en-US" sz="4000" i="1" dirty="0" smtClean="0">
                <a:solidFill>
                  <a:srgbClr val="FFFF66"/>
                </a:solidFill>
                <a:latin typeface="Arial Narrow" pitchFamily="34" charset="0"/>
              </a:rPr>
              <a:t>Him."</a:t>
            </a:r>
            <a:endParaRPr lang="en-US" sz="4000" i="1" dirty="0">
              <a:solidFill>
                <a:srgbClr val="FFFF66"/>
              </a:solidFill>
              <a:latin typeface="Arial Narrow" pitchFamily="34" charset="0"/>
            </a:endParaRPr>
          </a:p>
        </p:txBody>
      </p:sp>
      <p:pic>
        <p:nvPicPr>
          <p:cNvPr id="4" name="Picture 3" descr="nativitystorypic18.jpg"/>
          <p:cNvPicPr>
            <a:picLocks noChangeAspect="1"/>
          </p:cNvPicPr>
          <p:nvPr/>
        </p:nvPicPr>
        <p:blipFill>
          <a:blip r:embed="rId2" cstate="print"/>
          <a:stretch>
            <a:fillRect/>
          </a:stretch>
        </p:blipFill>
        <p:spPr>
          <a:xfrm>
            <a:off x="0" y="-1"/>
            <a:ext cx="4572000" cy="6864865"/>
          </a:xfrm>
          <a:prstGeom prst="rect">
            <a:avLst/>
          </a:prstGeom>
          <a:solidFill>
            <a:srgbClr val="FFFFFF">
              <a:shade val="85000"/>
            </a:srgbClr>
          </a:solidFill>
          <a:ln w="88900" cap="sq">
            <a:solidFill>
              <a:srgbClr val="FFFF6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4" name="Picture 3" descr="nativity_story2006igv.jpg"/>
          <p:cNvPicPr>
            <a:picLocks noChangeAspect="1"/>
          </p:cNvPicPr>
          <p:nvPr/>
        </p:nvPicPr>
        <p:blipFill>
          <a:blip r:embed="rId3" cstate="print"/>
          <a:stretch>
            <a:fillRect/>
          </a:stretch>
        </p:blipFill>
        <p:spPr>
          <a:xfrm>
            <a:off x="2286000" y="0"/>
            <a:ext cx="6858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Subtitle 2"/>
          <p:cNvSpPr>
            <a:spLocks noGrp="1"/>
          </p:cNvSpPr>
          <p:nvPr>
            <p:ph type="subTitle" idx="1"/>
          </p:nvPr>
        </p:nvSpPr>
        <p:spPr>
          <a:xfrm>
            <a:off x="0" y="0"/>
            <a:ext cx="2514600" cy="6858000"/>
          </a:xfrm>
        </p:spPr>
        <p:style>
          <a:lnRef idx="0">
            <a:schemeClr val="dk1"/>
          </a:lnRef>
          <a:fillRef idx="3">
            <a:schemeClr val="dk1"/>
          </a:fillRef>
          <a:effectRef idx="3">
            <a:schemeClr val="dk1"/>
          </a:effectRef>
          <a:fontRef idx="minor">
            <a:schemeClr val="lt1"/>
          </a:fontRef>
        </p:style>
        <p:txBody>
          <a:bodyPr anchor="ctr">
            <a:normAutofit/>
          </a:bodyPr>
          <a:lstStyle/>
          <a:p>
            <a:r>
              <a:rPr lang="en-US" sz="4400" dirty="0" smtClean="0">
                <a:solidFill>
                  <a:schemeClr val="tx1"/>
                </a:solidFill>
                <a:latin typeface="Arial Narrow" pitchFamily="34" charset="0"/>
              </a:rPr>
              <a:t>“When </a:t>
            </a:r>
            <a:r>
              <a:rPr lang="en-US" sz="4400" dirty="0">
                <a:solidFill>
                  <a:schemeClr val="tx1"/>
                </a:solidFill>
                <a:latin typeface="Arial Narrow" pitchFamily="34" charset="0"/>
              </a:rPr>
              <a:t>King Herod heard this he was disturbed, and all Jerusalem with him</a:t>
            </a:r>
            <a:r>
              <a:rPr lang="en-US" sz="4400" dirty="0" smtClean="0">
                <a:solidFill>
                  <a:schemeClr val="tx1"/>
                </a:solidFill>
                <a:latin typeface="Arial Narrow" pitchFamily="34" charset="0"/>
              </a:rPr>
              <a:t>.”</a:t>
            </a:r>
            <a:endParaRPr lang="en-US" sz="4400" dirty="0">
              <a:solidFill>
                <a:schemeClr val="tx1"/>
              </a:solidFill>
              <a:latin typeface="Arial Narrow" pitchFamily="34" charset="0"/>
            </a:endParaRPr>
          </a:p>
        </p:txBody>
      </p:sp>
    </p:spTree>
  </p:cSld>
  <p:clrMapOvr>
    <a:masterClrMapping/>
  </p:clrMapOvr>
  <p:transition spd="slow"/>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36000" b="-36000"/>
          </a:stretch>
        </a:blipFill>
        <a:effectLst/>
      </p:bgPr>
    </p:bg>
    <p:spTree>
      <p:nvGrpSpPr>
        <p:cNvPr id="1" name=""/>
        <p:cNvGrpSpPr/>
        <p:nvPr/>
      </p:nvGrpSpPr>
      <p:grpSpPr>
        <a:xfrm>
          <a:off x="0" y="0"/>
          <a:ext cx="0" cy="0"/>
          <a:chOff x="0" y="0"/>
          <a:chExt cx="0" cy="0"/>
        </a:xfrm>
      </p:grpSpPr>
      <p:pic>
        <p:nvPicPr>
          <p:cNvPr id="70658" name="Picture 2" descr="http://www.eborg2.com/BibleNT/42-Luke/Jesus-Luke-323.jpg"/>
          <p:cNvPicPr>
            <a:picLocks noChangeAspect="1" noChangeArrowheads="1"/>
          </p:cNvPicPr>
          <p:nvPr/>
        </p:nvPicPr>
        <p:blipFill>
          <a:blip r:embed="rId3" cstate="print"/>
          <a:srcRect/>
          <a:stretch>
            <a:fillRect/>
          </a:stretch>
        </p:blipFill>
        <p:spPr bwMode="auto">
          <a:xfrm>
            <a:off x="1" y="0"/>
            <a:ext cx="9144000" cy="6150188"/>
          </a:xfrm>
          <a:prstGeom prst="rect">
            <a:avLst/>
          </a:prstGeom>
          <a:noFill/>
        </p:spPr>
      </p:pic>
      <p:sp>
        <p:nvSpPr>
          <p:cNvPr id="3" name="Subtitle 2"/>
          <p:cNvSpPr>
            <a:spLocks noGrp="1"/>
          </p:cNvSpPr>
          <p:nvPr>
            <p:ph type="subTitle" idx="1"/>
          </p:nvPr>
        </p:nvSpPr>
        <p:spPr>
          <a:xfrm>
            <a:off x="0" y="5105400"/>
            <a:ext cx="9144000" cy="1752600"/>
          </a:xfrm>
        </p:spPr>
        <p:style>
          <a:lnRef idx="0">
            <a:schemeClr val="dk1"/>
          </a:lnRef>
          <a:fillRef idx="3">
            <a:schemeClr val="dk1"/>
          </a:fillRef>
          <a:effectRef idx="3">
            <a:schemeClr val="dk1"/>
          </a:effectRef>
          <a:fontRef idx="minor">
            <a:schemeClr val="lt1"/>
          </a:fontRef>
        </p:style>
        <p:txBody>
          <a:bodyPr>
            <a:normAutofit/>
          </a:bodyPr>
          <a:lstStyle/>
          <a:p>
            <a:r>
              <a:rPr lang="en-US" sz="3600" dirty="0" smtClean="0">
                <a:solidFill>
                  <a:schemeClr val="tx1"/>
                </a:solidFill>
                <a:latin typeface="Arial Narrow" pitchFamily="34" charset="0"/>
              </a:rPr>
              <a:t>“When </a:t>
            </a:r>
            <a:r>
              <a:rPr lang="en-US" sz="3600" dirty="0">
                <a:solidFill>
                  <a:schemeClr val="tx1"/>
                </a:solidFill>
                <a:latin typeface="Arial Narrow" pitchFamily="34" charset="0"/>
              </a:rPr>
              <a:t>he had called together all the people's chief priests and teachers of the </a:t>
            </a:r>
            <a:r>
              <a:rPr lang="en-US" sz="3600" dirty="0" smtClean="0">
                <a:solidFill>
                  <a:schemeClr val="tx1"/>
                </a:solidFill>
                <a:latin typeface="Arial Narrow" pitchFamily="34" charset="0"/>
              </a:rPr>
              <a:t>law (scribes), </a:t>
            </a:r>
            <a:r>
              <a:rPr lang="en-US" sz="3600" dirty="0">
                <a:solidFill>
                  <a:schemeClr val="tx1"/>
                </a:solidFill>
                <a:latin typeface="Arial Narrow" pitchFamily="34" charset="0"/>
              </a:rPr>
              <a:t>he asked them where the Christ was to be born</a:t>
            </a:r>
            <a:r>
              <a:rPr lang="en-US" sz="3600" dirty="0" smtClean="0">
                <a:solidFill>
                  <a:schemeClr val="tx1"/>
                </a:solidFill>
                <a:latin typeface="Arial Narrow" pitchFamily="34" charset="0"/>
              </a:rPr>
              <a:t>.”</a:t>
            </a:r>
          </a:p>
        </p:txBody>
      </p:sp>
    </p:spTree>
  </p:cSld>
  <p:clrMapOvr>
    <a:masterClrMapping/>
  </p:clrMapOvr>
  <p:transition spd="slow"/>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8" name="Picture 2" descr="Related image"/>
          <p:cNvPicPr>
            <a:picLocks noChangeAspect="1" noChangeArrowheads="1"/>
          </p:cNvPicPr>
          <p:nvPr/>
        </p:nvPicPr>
        <p:blipFill>
          <a:blip r:embed="rId2" cstate="print"/>
          <a:srcRect/>
          <a:stretch>
            <a:fillRect/>
          </a:stretch>
        </p:blipFill>
        <p:spPr bwMode="auto">
          <a:xfrm>
            <a:off x="6172200" y="1789746"/>
            <a:ext cx="2590800" cy="5068254"/>
          </a:xfrm>
          <a:prstGeom prst="rect">
            <a:avLst/>
          </a:prstGeom>
          <a:noFill/>
        </p:spPr>
      </p:pic>
      <p:sp>
        <p:nvSpPr>
          <p:cNvPr id="3" name="Title 1"/>
          <p:cNvSpPr txBox="1">
            <a:spLocks/>
          </p:cNvSpPr>
          <p:nvPr/>
        </p:nvSpPr>
        <p:spPr>
          <a:xfrm>
            <a:off x="304800" y="1676400"/>
            <a:ext cx="6324600" cy="5181600"/>
          </a:xfrm>
          <a:prstGeom prst="rect">
            <a:avLst/>
          </a:prstGeom>
        </p:spPr>
        <p:txBody>
          <a:bodyPr/>
          <a:lstStyle/>
          <a:p>
            <a:pPr marL="165100" lvl="0" indent="-165100">
              <a:spcBef>
                <a:spcPct val="0"/>
              </a:spcBef>
              <a:buFont typeface="Arial" pitchFamily="34" charset="0"/>
              <a:buChar char="•"/>
              <a:defRPr/>
            </a:pPr>
            <a:r>
              <a:rPr lang="en-US" sz="3600" b="1" dirty="0" smtClean="0">
                <a:ln>
                  <a:solidFill>
                    <a:schemeClr val="bg1"/>
                  </a:solidFill>
                </a:ln>
                <a:solidFill>
                  <a:srgbClr val="C00000"/>
                </a:solidFill>
                <a:latin typeface="Arial Narrow" pitchFamily="34" charset="0"/>
                <a:cs typeface="BibliaLS" pitchFamily="2" charset="-79"/>
              </a:rPr>
              <a:t>CHIEF PRIESTS</a:t>
            </a:r>
            <a:r>
              <a:rPr lang="en-US" sz="3600" dirty="0" smtClean="0">
                <a:ln>
                  <a:solidFill>
                    <a:schemeClr val="bg1"/>
                  </a:solidFill>
                </a:ln>
                <a:solidFill>
                  <a:srgbClr val="C00000"/>
                </a:solidFill>
                <a:latin typeface="Arial Narrow" pitchFamily="34" charset="0"/>
                <a:cs typeface="BibliaLS" pitchFamily="2" charset="-79"/>
              </a:rPr>
              <a:t>: </a:t>
            </a:r>
            <a:r>
              <a:rPr lang="en-US" sz="3600" dirty="0" smtClean="0">
                <a:ln>
                  <a:solidFill>
                    <a:schemeClr val="bg1"/>
                  </a:solidFill>
                </a:ln>
                <a:solidFill>
                  <a:schemeClr val="bg1"/>
                </a:solidFill>
                <a:latin typeface="Arial Narrow" pitchFamily="34" charset="0"/>
                <a:cs typeface="BibliaLS" pitchFamily="2" charset="-79"/>
              </a:rPr>
              <a:t>Religious </a:t>
            </a:r>
            <a:r>
              <a:rPr lang="en-US" sz="3600" dirty="0" smtClean="0">
                <a:ln>
                  <a:solidFill>
                    <a:schemeClr val="bg1"/>
                  </a:solidFill>
                </a:ln>
                <a:solidFill>
                  <a:schemeClr val="bg1"/>
                </a:solidFill>
                <a:latin typeface="Arial Narrow" pitchFamily="34" charset="0"/>
                <a:cs typeface="BibliaLS" pitchFamily="2" charset="-79"/>
              </a:rPr>
              <a:t>leaders</a:t>
            </a:r>
          </a:p>
          <a:p>
            <a:pPr marL="165100" lvl="0" indent="-165100">
              <a:spcBef>
                <a:spcPct val="0"/>
              </a:spcBef>
              <a:buFont typeface="Arial" pitchFamily="34" charset="0"/>
              <a:buChar char="•"/>
              <a:defRPr/>
            </a:pPr>
            <a:endParaRPr lang="en-US" sz="3600" dirty="0" smtClean="0">
              <a:ln>
                <a:solidFill>
                  <a:schemeClr val="bg1"/>
                </a:solidFill>
              </a:ln>
              <a:solidFill>
                <a:schemeClr val="bg1"/>
              </a:solidFill>
              <a:latin typeface="Arial Narrow" pitchFamily="34" charset="0"/>
              <a:cs typeface="BibliaLS" pitchFamily="2" charset="-79"/>
            </a:endParaRPr>
          </a:p>
          <a:p>
            <a:pPr marL="165100" lvl="0" indent="-165100">
              <a:spcBef>
                <a:spcPct val="0"/>
              </a:spcBef>
              <a:buFont typeface="Arial" pitchFamily="34" charset="0"/>
              <a:buChar char="•"/>
              <a:defRPr/>
            </a:pPr>
            <a:r>
              <a:rPr lang="en-US" sz="3600" b="1" dirty="0" smtClean="0">
                <a:ln>
                  <a:solidFill>
                    <a:schemeClr val="bg1"/>
                  </a:solidFill>
                </a:ln>
                <a:solidFill>
                  <a:schemeClr val="bg1"/>
                </a:solidFill>
                <a:latin typeface="Arial Narrow" pitchFamily="34" charset="0"/>
                <a:cs typeface="BibliaLS" pitchFamily="2" charset="-79"/>
              </a:rPr>
              <a:t>SCRIBES: </a:t>
            </a:r>
            <a:r>
              <a:rPr lang="en-US" sz="3600" dirty="0" smtClean="0">
                <a:ln>
                  <a:solidFill>
                    <a:schemeClr val="bg1"/>
                  </a:solidFill>
                </a:ln>
                <a:solidFill>
                  <a:schemeClr val="bg1"/>
                </a:solidFill>
                <a:latin typeface="Arial Narrow" pitchFamily="34" charset="0"/>
                <a:cs typeface="BibliaLS" pitchFamily="2" charset="-79"/>
              </a:rPr>
              <a:t>Religious lawyers</a:t>
            </a:r>
          </a:p>
          <a:p>
            <a:pPr marL="165100" lvl="0" indent="-165100">
              <a:spcBef>
                <a:spcPct val="0"/>
              </a:spcBef>
              <a:defRPr/>
            </a:pPr>
            <a:endParaRPr lang="en-US" sz="3600" dirty="0" smtClean="0">
              <a:solidFill>
                <a:schemeClr val="bg1"/>
              </a:solidFill>
              <a:latin typeface="Arial Narrow" pitchFamily="34" charset="0"/>
              <a:cs typeface="BibliaLS" pitchFamily="2" charset="-79"/>
            </a:endParaRPr>
          </a:p>
          <a:p>
            <a:pPr marL="165100" lvl="0" indent="-165100">
              <a:spcBef>
                <a:spcPct val="0"/>
              </a:spcBef>
              <a:buFont typeface="Arial" pitchFamily="34" charset="0"/>
              <a:buChar char="•"/>
              <a:defRPr/>
            </a:pPr>
            <a:r>
              <a:rPr lang="en-US" sz="3600" dirty="0" smtClean="0">
                <a:ln>
                  <a:solidFill>
                    <a:schemeClr val="bg1"/>
                  </a:solidFill>
                </a:ln>
                <a:solidFill>
                  <a:schemeClr val="bg1"/>
                </a:solidFill>
                <a:latin typeface="Arial Narrow" pitchFamily="34" charset="0"/>
                <a:cs typeface="BibliaLS" pitchFamily="2" charset="-79"/>
              </a:rPr>
              <a:t>They KNEW where the Messiah </a:t>
            </a:r>
            <a:r>
              <a:rPr lang="en-US" sz="3600" dirty="0" smtClean="0">
                <a:ln>
                  <a:solidFill>
                    <a:schemeClr val="bg1"/>
                  </a:solidFill>
                </a:ln>
                <a:solidFill>
                  <a:schemeClr val="bg1"/>
                </a:solidFill>
                <a:latin typeface="Arial Narrow" pitchFamily="34" charset="0"/>
                <a:cs typeface="BibliaLS" pitchFamily="2" charset="-79"/>
              </a:rPr>
              <a:t>	was </a:t>
            </a:r>
            <a:r>
              <a:rPr lang="en-US" sz="3600" dirty="0" smtClean="0">
                <a:ln>
                  <a:solidFill>
                    <a:schemeClr val="bg1"/>
                  </a:solidFill>
                </a:ln>
                <a:solidFill>
                  <a:schemeClr val="bg1"/>
                </a:solidFill>
                <a:latin typeface="Arial Narrow" pitchFamily="34" charset="0"/>
                <a:cs typeface="BibliaLS" pitchFamily="2" charset="-79"/>
              </a:rPr>
              <a:t>to be born</a:t>
            </a:r>
          </a:p>
          <a:p>
            <a:pPr marL="165100" lvl="0" indent="-165100">
              <a:spcBef>
                <a:spcPct val="0"/>
              </a:spcBef>
              <a:buFont typeface="Arial" pitchFamily="34" charset="0"/>
              <a:buChar char="•"/>
              <a:defRPr/>
            </a:pPr>
            <a:r>
              <a:rPr lang="en-US" sz="3600" dirty="0" smtClean="0">
                <a:ln>
                  <a:solidFill>
                    <a:schemeClr val="bg1"/>
                  </a:solidFill>
                </a:ln>
                <a:solidFill>
                  <a:schemeClr val="bg1"/>
                </a:solidFill>
                <a:latin typeface="Arial Narrow" pitchFamily="34" charset="0"/>
                <a:cs typeface="BibliaLS" pitchFamily="2" charset="-79"/>
              </a:rPr>
              <a:t>They were o</a:t>
            </a:r>
            <a:r>
              <a:rPr lang="en-US" sz="3600" dirty="0" smtClean="0">
                <a:ln>
                  <a:solidFill>
                    <a:schemeClr val="bg1"/>
                  </a:solidFill>
                </a:ln>
                <a:solidFill>
                  <a:schemeClr val="bg1"/>
                </a:solidFill>
                <a:latin typeface="Arial Narrow" pitchFamily="34" charset="0"/>
                <a:cs typeface="BibliaLS" pitchFamily="2" charset="-79"/>
              </a:rPr>
              <a:t>nly </a:t>
            </a:r>
            <a:r>
              <a:rPr lang="en-US" sz="3600" dirty="0" smtClean="0">
                <a:ln>
                  <a:solidFill>
                    <a:schemeClr val="bg1"/>
                  </a:solidFill>
                </a:ln>
                <a:solidFill>
                  <a:schemeClr val="bg1"/>
                </a:solidFill>
                <a:latin typeface="Arial Narrow" pitchFamily="34" charset="0"/>
                <a:cs typeface="BibliaLS" pitchFamily="2" charset="-79"/>
              </a:rPr>
              <a:t>5 miles </a:t>
            </a:r>
            <a:r>
              <a:rPr lang="en-US" sz="3600" dirty="0" smtClean="0">
                <a:ln>
                  <a:solidFill>
                    <a:schemeClr val="bg1"/>
                  </a:solidFill>
                </a:ln>
                <a:solidFill>
                  <a:schemeClr val="bg1"/>
                </a:solidFill>
                <a:latin typeface="Arial Narrow" pitchFamily="34" charset="0"/>
                <a:cs typeface="BibliaLS" pitchFamily="2" charset="-79"/>
              </a:rPr>
              <a:t>away.</a:t>
            </a:r>
            <a:endParaRPr lang="en-US" sz="3600" dirty="0" smtClean="0">
              <a:ln>
                <a:solidFill>
                  <a:schemeClr val="bg1"/>
                </a:solidFill>
              </a:ln>
              <a:solidFill>
                <a:schemeClr val="bg1"/>
              </a:solidFill>
              <a:latin typeface="Arial Narrow" pitchFamily="34" charset="0"/>
              <a:cs typeface="BibliaLS" pitchFamily="2" charset="-79"/>
            </a:endParaRPr>
          </a:p>
          <a:p>
            <a:pPr marL="165100" lvl="0" indent="-165100">
              <a:spcBef>
                <a:spcPct val="0"/>
              </a:spcBef>
              <a:buFont typeface="Arial" pitchFamily="34" charset="0"/>
              <a:buChar char="•"/>
              <a:defRPr/>
            </a:pPr>
            <a:r>
              <a:rPr lang="en-US" sz="3600" dirty="0" smtClean="0">
                <a:ln>
                  <a:solidFill>
                    <a:schemeClr val="bg1"/>
                  </a:solidFill>
                </a:ln>
                <a:solidFill>
                  <a:schemeClr val="bg1"/>
                </a:solidFill>
                <a:latin typeface="Arial Narrow" pitchFamily="34" charset="0"/>
                <a:cs typeface="BibliaLS" pitchFamily="2" charset="-79"/>
              </a:rPr>
              <a:t>Did they go see? NO</a:t>
            </a:r>
          </a:p>
        </p:txBody>
      </p:sp>
      <p:sp>
        <p:nvSpPr>
          <p:cNvPr id="4" name="Title 1"/>
          <p:cNvSpPr txBox="1">
            <a:spLocks/>
          </p:cNvSpPr>
          <p:nvPr/>
        </p:nvSpPr>
        <p:spPr>
          <a:xfrm>
            <a:off x="0" y="0"/>
            <a:ext cx="9144000" cy="12954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ibliaLS" pitchFamily="2" charset="-79"/>
                <a:cs typeface="BibliaLS" pitchFamily="2" charset="-79"/>
              </a:rPr>
              <a:t>CHIEF PRIESTS &amp; SCRIBES</a:t>
            </a:r>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0" y="914400"/>
            <a:ext cx="9144000" cy="5867400"/>
          </a:xfrm>
          <a:prstGeom prst="rect">
            <a:avLst/>
          </a:prstGeom>
          <a:noFill/>
        </p:spPr>
        <p:txBody>
          <a:bodyPr/>
          <a:lstStyle/>
          <a:p>
            <a:pPr algn="ctr">
              <a:spcBef>
                <a:spcPct val="0"/>
              </a:spcBef>
              <a:defRPr/>
            </a:pPr>
            <a:r>
              <a:rPr lang="en-US" sz="2800" b="1" spc="-150" dirty="0" smtClean="0">
                <a:solidFill>
                  <a:schemeClr val="bg1"/>
                </a:solidFill>
                <a:latin typeface="Arial" pitchFamily="34" charset="0"/>
                <a:cs typeface="Arial" pitchFamily="34" charset="0"/>
              </a:rPr>
              <a:t>“to a virgin </a:t>
            </a:r>
            <a:r>
              <a:rPr lang="en-US" sz="2800" b="1" u="sng" spc="-150" dirty="0" smtClean="0">
                <a:solidFill>
                  <a:srgbClr val="C00000"/>
                </a:solidFill>
                <a:latin typeface="Arial" pitchFamily="34" charset="0"/>
                <a:cs typeface="Arial" pitchFamily="34" charset="0"/>
              </a:rPr>
              <a:t>pledged to be married </a:t>
            </a:r>
            <a:r>
              <a:rPr lang="en-US" sz="2800" b="1" spc="-150" dirty="0" smtClean="0">
                <a:solidFill>
                  <a:schemeClr val="bg1"/>
                </a:solidFill>
                <a:latin typeface="Arial" pitchFamily="34" charset="0"/>
                <a:cs typeface="Arial" pitchFamily="34" charset="0"/>
              </a:rPr>
              <a:t>to a man named Joseph”</a:t>
            </a:r>
          </a:p>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r>
              <a:rPr lang="en-US" sz="2800" dirty="0" smtClean="0">
                <a:solidFill>
                  <a:srgbClr val="C00000"/>
                </a:solidFill>
                <a:effectLst>
                  <a:outerShdw blurRad="38100" dist="38100" dir="2700000" algn="tl">
                    <a:srgbClr val="000000">
                      <a:alpha val="43137"/>
                    </a:srgbClr>
                  </a:outerShdw>
                </a:effectLst>
                <a:latin typeface="Arial" pitchFamily="34" charset="0"/>
                <a:ea typeface="+mj-ea"/>
                <a:cs typeface="Arial" pitchFamily="34" charset="0"/>
              </a:rPr>
              <a:t>Rabbinical </a:t>
            </a:r>
            <a:r>
              <a:rPr lang="en-US" sz="2800" dirty="0" smtClean="0">
                <a:solidFill>
                  <a:srgbClr val="C00000"/>
                </a:solidFill>
                <a:effectLst>
                  <a:outerShdw blurRad="38100" dist="38100" dir="2700000" algn="tl">
                    <a:srgbClr val="000000">
                      <a:alpha val="43137"/>
                    </a:srgbClr>
                  </a:outerShdw>
                </a:effectLst>
                <a:latin typeface="Arial" pitchFamily="34" charset="0"/>
                <a:ea typeface="+mj-ea"/>
                <a:cs typeface="Arial" pitchFamily="34" charset="0"/>
              </a:rPr>
              <a:t>writings show 2 stages in Hebrew marriage</a:t>
            </a:r>
          </a:p>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endParaRPr lang="en-US" sz="2800" dirty="0" smtClean="0">
              <a:solidFill>
                <a:srgbClr val="C00000"/>
              </a:solidFill>
              <a:effectLst>
                <a:outerShdw blurRad="38100" dist="38100" dir="2700000" algn="tl">
                  <a:srgbClr val="000000">
                    <a:alpha val="43137"/>
                  </a:srgbClr>
                </a:outerShdw>
              </a:effectLst>
              <a:latin typeface="Arial" pitchFamily="34" charset="0"/>
              <a:ea typeface="+mj-ea"/>
              <a:cs typeface="Arial" pitchFamily="34" charset="0"/>
            </a:endParaRPr>
          </a:p>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endParaRPr lang="en-US" sz="2800" dirty="0" smtClean="0">
              <a:solidFill>
                <a:srgbClr val="C00000"/>
              </a:solidFill>
              <a:effectLst>
                <a:outerShdw blurRad="38100" dist="38100" dir="2700000" algn="tl">
                  <a:srgbClr val="000000">
                    <a:alpha val="43137"/>
                  </a:srgbClr>
                </a:outerShdw>
              </a:effectLst>
              <a:latin typeface="Arial" pitchFamily="34" charset="0"/>
              <a:ea typeface="+mj-ea"/>
              <a:cs typeface="Arial" pitchFamily="34" charset="0"/>
            </a:endParaRPr>
          </a:p>
          <a:p>
            <a:pPr marL="0" marR="0" lvl="0" indent="0" defTabSz="914400" rtl="0" eaLnBrk="1" fontAlgn="auto" latinLnBrk="0" hangingPunct="1">
              <a:lnSpc>
                <a:spcPct val="100000"/>
              </a:lnSpc>
              <a:spcBef>
                <a:spcPct val="0"/>
              </a:spcBef>
              <a:spcAft>
                <a:spcPts val="0"/>
              </a:spcAft>
              <a:buClrTx/>
              <a:buSzTx/>
              <a:tabLst/>
              <a:defRPr/>
            </a:pPr>
            <a:endParaRPr lang="en-US" sz="2800" dirty="0" smtClean="0">
              <a:solidFill>
                <a:srgbClr val="C00000"/>
              </a:solidFill>
              <a:effectLst>
                <a:outerShdw blurRad="38100" dist="38100" dir="2700000" algn="tl">
                  <a:srgbClr val="000000">
                    <a:alpha val="43137"/>
                  </a:srgbClr>
                </a:outerShdw>
              </a:effectLst>
              <a:latin typeface="Arial" pitchFamily="34" charset="0"/>
              <a:ea typeface="+mj-ea"/>
              <a:cs typeface="Arial" pitchFamily="34" charset="0"/>
            </a:endParaRPr>
          </a:p>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endParaRPr lang="en-US" sz="2800" dirty="0" smtClean="0">
              <a:solidFill>
                <a:srgbClr val="C00000"/>
              </a:solidFill>
              <a:effectLst>
                <a:outerShdw blurRad="38100" dist="38100" dir="2700000" algn="tl">
                  <a:srgbClr val="000000">
                    <a:alpha val="43137"/>
                  </a:srgbClr>
                </a:outerShdw>
              </a:effectLst>
              <a:latin typeface="Arial" pitchFamily="34" charset="0"/>
              <a:ea typeface="+mj-ea"/>
              <a:cs typeface="Arial" pitchFamily="34" charset="0"/>
            </a:endParaRPr>
          </a:p>
          <a:p>
            <a:pPr marL="0" marR="0" lvl="0" indent="0" defTabSz="914400" rtl="0" eaLnBrk="1" fontAlgn="auto" latinLnBrk="0" hangingPunct="1">
              <a:lnSpc>
                <a:spcPct val="100000"/>
              </a:lnSpc>
              <a:spcBef>
                <a:spcPct val="0"/>
              </a:spcBef>
              <a:spcAft>
                <a:spcPts val="0"/>
              </a:spcAft>
              <a:buClrTx/>
              <a:buSzTx/>
              <a:tabLst/>
              <a:defRPr/>
            </a:pPr>
            <a:endParaRPr lang="en-US" sz="2000" dirty="0" smtClean="0">
              <a:solidFill>
                <a:srgbClr val="C00000"/>
              </a:solidFill>
              <a:effectLst>
                <a:outerShdw blurRad="38100" dist="38100" dir="2700000" algn="tl">
                  <a:srgbClr val="000000">
                    <a:alpha val="43137"/>
                  </a:srgbClr>
                </a:outerShdw>
              </a:effectLst>
              <a:latin typeface="Arial" pitchFamily="34" charset="0"/>
              <a:ea typeface="+mj-ea"/>
              <a:cs typeface="Arial" pitchFamily="34" charset="0"/>
            </a:endParaRPr>
          </a:p>
          <a:p>
            <a:pPr marL="225425" indent="-225425">
              <a:spcBef>
                <a:spcPct val="0"/>
              </a:spcBef>
              <a:buFont typeface="Arial" pitchFamily="34" charset="0"/>
              <a:buChar char="•"/>
              <a:defRPr/>
            </a:pPr>
            <a:r>
              <a:rPr lang="en-US" sz="27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The </a:t>
            </a:r>
            <a:r>
              <a:rPr lang="en-US" sz="2700"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Kiddushin</a:t>
            </a:r>
            <a:r>
              <a:rPr lang="en-US" sz="27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was legally binding and could only be 	dissolved through divorce or death. </a:t>
            </a:r>
          </a:p>
          <a:p>
            <a:pPr marL="225425" indent="-225425">
              <a:spcBef>
                <a:spcPct val="0"/>
              </a:spcBef>
              <a:buFont typeface="Arial" pitchFamily="34" charset="0"/>
              <a:buChar char="•"/>
              <a:defRPr/>
            </a:pPr>
            <a:r>
              <a:rPr lang="en-US" sz="27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The parties were even called husband and wife</a:t>
            </a:r>
          </a:p>
          <a:p>
            <a:pPr marL="225425" indent="-225425">
              <a:spcBef>
                <a:spcPct val="0"/>
              </a:spcBef>
              <a:buFont typeface="Arial" pitchFamily="34" charset="0"/>
              <a:buChar char="•"/>
              <a:defRPr/>
            </a:pPr>
            <a:r>
              <a:rPr lang="en-US" sz="27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Parents often arranged the marriages</a:t>
            </a:r>
          </a:p>
          <a:p>
            <a:pPr marL="225425" indent="-225425">
              <a:spcBef>
                <a:spcPct val="0"/>
              </a:spcBef>
              <a:buFont typeface="Arial" pitchFamily="34" charset="0"/>
              <a:buChar char="•"/>
              <a:defRPr/>
            </a:pPr>
            <a:r>
              <a:rPr lang="en-US" sz="2700" b="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Christians are called ‘the Bride of Christ’ </a:t>
            </a:r>
          </a:p>
          <a:p>
            <a:pPr marL="225425" indent="-225425">
              <a:spcBef>
                <a:spcPct val="0"/>
              </a:spcBef>
              <a:buFont typeface="Arial" pitchFamily="34" charset="0"/>
              <a:buChar char="•"/>
              <a:defRPr/>
            </a:pPr>
            <a:r>
              <a:rPr lang="en-US" sz="2700"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We are in the </a:t>
            </a:r>
            <a:r>
              <a:rPr lang="en-US" sz="2700" dirty="0" err="1" smtClean="0">
                <a:solidFill>
                  <a:srgbClr val="002060"/>
                </a:solidFill>
                <a:effectLst>
                  <a:outerShdw blurRad="38100" dist="38100" dir="2700000" algn="tl">
                    <a:srgbClr val="000000">
                      <a:alpha val="43137"/>
                    </a:srgbClr>
                  </a:outerShdw>
                </a:effectLst>
                <a:latin typeface="Arial" pitchFamily="34" charset="0"/>
                <a:cs typeface="Arial" pitchFamily="34" charset="0"/>
              </a:rPr>
              <a:t>Kiddushin</a:t>
            </a:r>
            <a:r>
              <a:rPr lang="en-US" sz="2700"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 period and will </a:t>
            </a:r>
            <a:r>
              <a:rPr lang="en-US" sz="2700"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experience   </a:t>
            </a:r>
            <a:r>
              <a:rPr lang="en-US" sz="2700"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the </a:t>
            </a:r>
            <a:r>
              <a:rPr lang="en-US" sz="2700" dirty="0" err="1" smtClean="0">
                <a:solidFill>
                  <a:srgbClr val="002060"/>
                </a:solidFill>
                <a:effectLst>
                  <a:outerShdw blurRad="38100" dist="38100" dir="2700000" algn="tl">
                    <a:srgbClr val="000000">
                      <a:alpha val="43137"/>
                    </a:srgbClr>
                  </a:outerShdw>
                </a:effectLst>
                <a:latin typeface="Arial" pitchFamily="34" charset="0"/>
                <a:cs typeface="Arial" pitchFamily="34" charset="0"/>
              </a:rPr>
              <a:t>Huppa</a:t>
            </a:r>
            <a:r>
              <a:rPr lang="en-US" sz="2700"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 at the Wedding feast of the Lamb.</a:t>
            </a:r>
          </a:p>
        </p:txBody>
      </p:sp>
      <p:sp>
        <p:nvSpPr>
          <p:cNvPr id="7" name="Rectangle 6"/>
          <p:cNvSpPr/>
          <p:nvPr/>
        </p:nvSpPr>
        <p:spPr>
          <a:xfrm>
            <a:off x="3581400" y="2362200"/>
            <a:ext cx="1371600" cy="53340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4" name="Title 1"/>
          <p:cNvSpPr txBox="1">
            <a:spLocks/>
          </p:cNvSpPr>
          <p:nvPr/>
        </p:nvSpPr>
        <p:spPr>
          <a:xfrm>
            <a:off x="0" y="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BibliaLS" pitchFamily="2" charset="-79"/>
                <a:ea typeface="+mj-ea"/>
                <a:cs typeface="BibliaLS" pitchFamily="2" charset="-79"/>
              </a:rPr>
              <a:t>The MARRIAGE PLEDGE</a:t>
            </a:r>
            <a:endParaRPr kumimoji="0" lang="en-US" sz="4400" i="0" u="none" strike="noStrike" kern="120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BibliaLS" pitchFamily="2" charset="-79"/>
              <a:ea typeface="+mj-ea"/>
              <a:cs typeface="BibliaLS" pitchFamily="2" charset="-79"/>
            </a:endParaRPr>
          </a:p>
        </p:txBody>
      </p:sp>
      <p:sp>
        <p:nvSpPr>
          <p:cNvPr id="5" name="Rectangle 4"/>
          <p:cNvSpPr/>
          <p:nvPr/>
        </p:nvSpPr>
        <p:spPr>
          <a:xfrm>
            <a:off x="304800" y="1905000"/>
            <a:ext cx="4191000" cy="1752600"/>
          </a:xfrm>
          <a:prstGeom prst="rect">
            <a:avLst/>
          </a:prstGeom>
        </p:spPr>
        <p:style>
          <a:lnRef idx="0">
            <a:schemeClr val="accent2"/>
          </a:lnRef>
          <a:fillRef idx="3">
            <a:schemeClr val="accent2"/>
          </a:fillRef>
          <a:effectRef idx="3">
            <a:schemeClr val="accent2"/>
          </a:effectRef>
          <a:fontRef idx="minor">
            <a:schemeClr val="lt1"/>
          </a:fontRef>
        </p:style>
        <p:txBody>
          <a:bodyPr rtlCol="0" anchor="t"/>
          <a:lstStyle/>
          <a:p>
            <a:pPr lvl="0" algn="ctr">
              <a:spcBef>
                <a:spcPct val="0"/>
              </a:spcBef>
              <a:defRPr/>
            </a:pPr>
            <a:r>
              <a:rPr lang="en-US" sz="2700" u="sng" dirty="0" smtClean="0">
                <a:ln w="18415" cmpd="sng">
                  <a:solidFill>
                    <a:schemeClr val="tx1"/>
                  </a:solidFill>
                  <a:prstDash val="solid"/>
                </a:ln>
                <a:solidFill>
                  <a:srgbClr val="FFFFFF"/>
                </a:solidFill>
                <a:latin typeface="Arial" pitchFamily="34" charset="0"/>
                <a:cs typeface="Arial" pitchFamily="34" charset="0"/>
              </a:rPr>
              <a:t>STAGE ONE</a:t>
            </a:r>
          </a:p>
          <a:p>
            <a:pPr lvl="0">
              <a:spcBef>
                <a:spcPct val="0"/>
              </a:spcBef>
              <a:buFont typeface="Arial" pitchFamily="34" charset="0"/>
              <a:buChar char="•"/>
              <a:defRPr/>
            </a:pPr>
            <a:r>
              <a:rPr lang="en-US" sz="2700" dirty="0" smtClean="0">
                <a:ln w="18415" cmpd="sng">
                  <a:solidFill>
                    <a:schemeClr val="tx1"/>
                  </a:solidFill>
                  <a:prstDash val="solid"/>
                </a:ln>
                <a:solidFill>
                  <a:srgbClr val="FFFFFF"/>
                </a:solidFill>
                <a:latin typeface="Arial" pitchFamily="34" charset="0"/>
                <a:cs typeface="Arial" pitchFamily="34" charset="0"/>
              </a:rPr>
              <a:t> The KIDDUSHIN</a:t>
            </a:r>
          </a:p>
          <a:p>
            <a:pPr lvl="0">
              <a:spcBef>
                <a:spcPct val="0"/>
              </a:spcBef>
              <a:buFont typeface="Arial" pitchFamily="34" charset="0"/>
              <a:buChar char="•"/>
              <a:defRPr/>
            </a:pPr>
            <a:r>
              <a:rPr lang="en-US" sz="2700" i="1" dirty="0" smtClean="0">
                <a:ln w="18415" cmpd="sng">
                  <a:solidFill>
                    <a:schemeClr val="tx1"/>
                  </a:solidFill>
                  <a:prstDash val="solid"/>
                </a:ln>
                <a:solidFill>
                  <a:srgbClr val="FFFFFF"/>
                </a:solidFill>
                <a:latin typeface="Arial" pitchFamily="34" charset="0"/>
                <a:cs typeface="Arial" pitchFamily="34" charset="0"/>
              </a:rPr>
              <a:t> aka: Betrothal Period</a:t>
            </a:r>
          </a:p>
          <a:p>
            <a:pPr lvl="0">
              <a:spcBef>
                <a:spcPct val="0"/>
              </a:spcBef>
              <a:buFont typeface="Arial" pitchFamily="34" charset="0"/>
              <a:buChar char="•"/>
              <a:defRPr/>
            </a:pPr>
            <a:r>
              <a:rPr lang="en-US" sz="2700" dirty="0" smtClean="0">
                <a:ln w="18415" cmpd="sng">
                  <a:solidFill>
                    <a:schemeClr val="tx1"/>
                  </a:solidFill>
                  <a:prstDash val="solid"/>
                </a:ln>
                <a:solidFill>
                  <a:srgbClr val="FFFFFF"/>
                </a:solidFill>
                <a:latin typeface="Arial" pitchFamily="34" charset="0"/>
                <a:cs typeface="Arial" pitchFamily="34" charset="0"/>
              </a:rPr>
              <a:t>  Normally 12 Months</a:t>
            </a:r>
          </a:p>
        </p:txBody>
      </p:sp>
      <p:sp>
        <p:nvSpPr>
          <p:cNvPr id="6" name="Rectangle 5"/>
          <p:cNvSpPr/>
          <p:nvPr/>
        </p:nvSpPr>
        <p:spPr>
          <a:xfrm>
            <a:off x="4648200" y="1905000"/>
            <a:ext cx="4343400" cy="1752600"/>
          </a:xfrm>
          <a:prstGeom prst="rect">
            <a:avLst/>
          </a:prstGeom>
        </p:spPr>
        <p:style>
          <a:lnRef idx="0">
            <a:schemeClr val="accent1"/>
          </a:lnRef>
          <a:fillRef idx="3">
            <a:schemeClr val="accent1"/>
          </a:fillRef>
          <a:effectRef idx="3">
            <a:schemeClr val="accent1"/>
          </a:effectRef>
          <a:fontRef idx="minor">
            <a:schemeClr val="lt1"/>
          </a:fontRef>
        </p:style>
        <p:txBody>
          <a:bodyPr rtlCol="0" anchor="t"/>
          <a:lstStyle/>
          <a:p>
            <a:pPr lvl="0" algn="ctr">
              <a:spcBef>
                <a:spcPct val="0"/>
              </a:spcBef>
              <a:defRPr/>
            </a:pPr>
            <a:r>
              <a:rPr lang="en-US" sz="2700" u="sng" dirty="0" smtClean="0">
                <a:ln w="18415" cmpd="sng">
                  <a:solidFill>
                    <a:schemeClr val="tx1"/>
                  </a:solidFill>
                  <a:prstDash val="solid"/>
                </a:ln>
                <a:solidFill>
                  <a:srgbClr val="FFFFFF"/>
                </a:solidFill>
                <a:latin typeface="Arial" pitchFamily="34" charset="0"/>
                <a:cs typeface="Arial" pitchFamily="34" charset="0"/>
              </a:rPr>
              <a:t>STAGE TWO</a:t>
            </a:r>
          </a:p>
          <a:p>
            <a:pPr lvl="0">
              <a:spcBef>
                <a:spcPct val="0"/>
              </a:spcBef>
              <a:buFont typeface="Arial" pitchFamily="34" charset="0"/>
              <a:buChar char="•"/>
              <a:defRPr/>
            </a:pPr>
            <a:r>
              <a:rPr lang="en-US" sz="2700" dirty="0" smtClean="0">
                <a:ln w="18415" cmpd="sng">
                  <a:solidFill>
                    <a:schemeClr val="tx1"/>
                  </a:solidFill>
                  <a:prstDash val="solid"/>
                </a:ln>
                <a:solidFill>
                  <a:srgbClr val="FFFFFF"/>
                </a:solidFill>
                <a:latin typeface="Arial" pitchFamily="34" charset="0"/>
                <a:cs typeface="Arial" pitchFamily="34" charset="0"/>
              </a:rPr>
              <a:t> The HUPPA</a:t>
            </a:r>
          </a:p>
          <a:p>
            <a:pPr lvl="0">
              <a:spcBef>
                <a:spcPct val="0"/>
              </a:spcBef>
              <a:buFont typeface="Arial" pitchFamily="34" charset="0"/>
              <a:buChar char="•"/>
              <a:defRPr/>
            </a:pPr>
            <a:r>
              <a:rPr lang="en-US" sz="2700" i="1" dirty="0" smtClean="0">
                <a:ln w="18415" cmpd="sng">
                  <a:solidFill>
                    <a:schemeClr val="tx1"/>
                  </a:solidFill>
                  <a:prstDash val="solid"/>
                </a:ln>
                <a:solidFill>
                  <a:srgbClr val="FFFFFF"/>
                </a:solidFill>
                <a:latin typeface="Arial" pitchFamily="34" charset="0"/>
                <a:cs typeface="Arial" pitchFamily="34" charset="0"/>
              </a:rPr>
              <a:t> aka: The Marriage Feast</a:t>
            </a:r>
          </a:p>
          <a:p>
            <a:pPr lvl="0">
              <a:spcBef>
                <a:spcPct val="0"/>
              </a:spcBef>
              <a:buFont typeface="Arial" pitchFamily="34" charset="0"/>
              <a:buChar char="•"/>
              <a:defRPr/>
            </a:pPr>
            <a:r>
              <a:rPr lang="en-US" sz="2700" dirty="0" smtClean="0">
                <a:ln w="18415" cmpd="sng">
                  <a:solidFill>
                    <a:schemeClr val="tx1"/>
                  </a:solidFill>
                  <a:prstDash val="solid"/>
                </a:ln>
                <a:solidFill>
                  <a:srgbClr val="FFFFFF"/>
                </a:solidFill>
                <a:latin typeface="Arial" pitchFamily="34" charset="0"/>
                <a:cs typeface="Arial" pitchFamily="34" charset="0"/>
              </a:rPr>
              <a:t> Normally 7 Days</a:t>
            </a:r>
          </a:p>
        </p:txBody>
      </p:sp>
    </p:spTree>
  </p:cSld>
  <p:clrMapOvr>
    <a:masterClrMapping/>
  </p:clrMapOvr>
  <p:transition spd="slow"/>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4038600" cy="6858000"/>
          </a:xfrm>
        </p:spPr>
        <p:style>
          <a:lnRef idx="0">
            <a:schemeClr val="dk1"/>
          </a:lnRef>
          <a:fillRef idx="3">
            <a:schemeClr val="dk1"/>
          </a:fillRef>
          <a:effectRef idx="3">
            <a:schemeClr val="dk1"/>
          </a:effectRef>
          <a:fontRef idx="minor">
            <a:schemeClr val="lt1"/>
          </a:fontRef>
        </p:style>
        <p:txBody>
          <a:bodyPr anchor="ctr">
            <a:normAutofit/>
          </a:bodyPr>
          <a:lstStyle/>
          <a:p>
            <a:r>
              <a:rPr lang="en-US" dirty="0" smtClean="0">
                <a:solidFill>
                  <a:schemeClr val="tx1"/>
                </a:solidFill>
                <a:latin typeface="Arial Narrow" pitchFamily="34" charset="0"/>
              </a:rPr>
              <a:t>“’In Bethlehem in Judea,’ they replied, ‘for </a:t>
            </a:r>
            <a:r>
              <a:rPr lang="en-US" dirty="0">
                <a:solidFill>
                  <a:schemeClr val="tx1"/>
                </a:solidFill>
                <a:latin typeface="Arial Narrow" pitchFamily="34" charset="0"/>
              </a:rPr>
              <a:t>this is what the prophet has </a:t>
            </a:r>
            <a:r>
              <a:rPr lang="en-US" dirty="0" smtClean="0">
                <a:solidFill>
                  <a:schemeClr val="tx1"/>
                </a:solidFill>
                <a:latin typeface="Arial Narrow" pitchFamily="34" charset="0"/>
              </a:rPr>
              <a:t>written: </a:t>
            </a:r>
            <a:r>
              <a:rPr lang="en-US" dirty="0">
                <a:solidFill>
                  <a:schemeClr val="tx1"/>
                </a:solidFill>
                <a:latin typeface="Arial Narrow" pitchFamily="34" charset="0"/>
              </a:rPr>
              <a:t>'But you, Bethlehem, in the land </a:t>
            </a:r>
            <a:r>
              <a:rPr lang="en-US" dirty="0" smtClean="0">
                <a:solidFill>
                  <a:schemeClr val="tx1"/>
                </a:solidFill>
                <a:latin typeface="Arial Narrow" pitchFamily="34" charset="0"/>
              </a:rPr>
              <a:t> </a:t>
            </a:r>
            <a:r>
              <a:rPr lang="en-US" dirty="0" smtClean="0">
                <a:solidFill>
                  <a:schemeClr val="tx1"/>
                </a:solidFill>
                <a:latin typeface="Arial Narrow" pitchFamily="34" charset="0"/>
              </a:rPr>
              <a:t> of </a:t>
            </a:r>
            <a:r>
              <a:rPr lang="en-US" dirty="0">
                <a:solidFill>
                  <a:schemeClr val="tx1"/>
                </a:solidFill>
                <a:latin typeface="Arial Narrow" pitchFamily="34" charset="0"/>
              </a:rPr>
              <a:t>Judah, are by no means least among the rulers of Judah; for out </a:t>
            </a:r>
            <a:r>
              <a:rPr lang="en-US" dirty="0" smtClean="0">
                <a:solidFill>
                  <a:schemeClr val="tx1"/>
                </a:solidFill>
                <a:latin typeface="Arial Narrow" pitchFamily="34" charset="0"/>
              </a:rPr>
              <a:t>  of </a:t>
            </a:r>
            <a:r>
              <a:rPr lang="en-US" dirty="0">
                <a:solidFill>
                  <a:schemeClr val="tx1"/>
                </a:solidFill>
                <a:latin typeface="Arial Narrow" pitchFamily="34" charset="0"/>
              </a:rPr>
              <a:t>you will come a ruler who will be the shepherd of my people Israel</a:t>
            </a:r>
            <a:r>
              <a:rPr lang="en-US" dirty="0" smtClean="0">
                <a:solidFill>
                  <a:schemeClr val="tx1"/>
                </a:solidFill>
                <a:latin typeface="Arial Narrow" pitchFamily="34" charset="0"/>
              </a:rPr>
              <a:t>.‘”</a:t>
            </a:r>
            <a:endParaRPr lang="en-US" b="1" dirty="0" smtClean="0">
              <a:solidFill>
                <a:schemeClr val="tx1"/>
              </a:solidFill>
              <a:latin typeface="Arial Narrow" pitchFamily="34" charset="0"/>
            </a:endParaRPr>
          </a:p>
        </p:txBody>
      </p:sp>
      <p:pic>
        <p:nvPicPr>
          <p:cNvPr id="4" name="Picture 3" descr="map_jesus_ministry.jpg"/>
          <p:cNvPicPr>
            <a:picLocks noChangeAspect="1"/>
          </p:cNvPicPr>
          <p:nvPr/>
        </p:nvPicPr>
        <p:blipFill>
          <a:blip r:embed="rId3" cstate="print"/>
          <a:stretch>
            <a:fillRect/>
          </a:stretch>
        </p:blipFill>
        <p:spPr>
          <a:xfrm>
            <a:off x="4038600" y="-1"/>
            <a:ext cx="5105400" cy="6876287"/>
          </a:xfrm>
          <a:prstGeom prst="rect">
            <a:avLst/>
          </a:prstGeom>
        </p:spPr>
      </p:pic>
      <p:sp>
        <p:nvSpPr>
          <p:cNvPr id="5" name="5-Point Star 4"/>
          <p:cNvSpPr/>
          <p:nvPr/>
        </p:nvSpPr>
        <p:spPr>
          <a:xfrm>
            <a:off x="6248400" y="5562600"/>
            <a:ext cx="457200" cy="381000"/>
          </a:xfrm>
          <a:prstGeom prst="star5">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0" y="1219200"/>
            <a:ext cx="9144000" cy="5562600"/>
          </a:xfrm>
          <a:prstGeom prst="rect">
            <a:avLst/>
          </a:prstGeom>
        </p:spPr>
        <p:txBody>
          <a:bodyPr/>
          <a:lstStyle/>
          <a:p>
            <a:pPr marL="165100" lvl="0" indent="-165100">
              <a:spcBef>
                <a:spcPct val="0"/>
              </a:spcBef>
              <a:buFont typeface="Arial" pitchFamily="34" charset="0"/>
              <a:buChar char="•"/>
              <a:defRPr/>
            </a:pPr>
            <a:r>
              <a:rPr lang="en-US" sz="2800" b="1" dirty="0" smtClean="0">
                <a:solidFill>
                  <a:schemeClr val="bg1"/>
                </a:solidFill>
                <a:latin typeface="Arial Narrow" pitchFamily="34" charset="0"/>
                <a:cs typeface="BibliaLS" pitchFamily="2" charset="-79"/>
              </a:rPr>
              <a:t>Bethlehem means </a:t>
            </a:r>
            <a:r>
              <a:rPr lang="en-US" sz="2800" b="1" i="1" dirty="0" smtClean="0">
                <a:solidFill>
                  <a:schemeClr val="bg1"/>
                </a:solidFill>
                <a:latin typeface="Arial Narrow" pitchFamily="34" charset="0"/>
                <a:cs typeface="BibliaLS" pitchFamily="2" charset="-79"/>
              </a:rPr>
              <a:t>house of bread</a:t>
            </a:r>
            <a:r>
              <a:rPr lang="en-US" sz="2800" b="1" dirty="0" smtClean="0">
                <a:solidFill>
                  <a:schemeClr val="bg1"/>
                </a:solidFill>
                <a:latin typeface="Arial Narrow" pitchFamily="34" charset="0"/>
                <a:cs typeface="BibliaLS" pitchFamily="2" charset="-79"/>
              </a:rPr>
              <a:t>.</a:t>
            </a:r>
          </a:p>
          <a:p>
            <a:pPr marL="165100" lvl="0" indent="-165100">
              <a:spcBef>
                <a:spcPct val="0"/>
              </a:spcBef>
              <a:buFont typeface="Arial" pitchFamily="34" charset="0"/>
              <a:buChar char="•"/>
              <a:defRPr/>
            </a:pPr>
            <a:r>
              <a:rPr lang="en-US" sz="2800" dirty="0" smtClean="0">
                <a:solidFill>
                  <a:schemeClr val="bg1"/>
                </a:solidFill>
                <a:latin typeface="Arial Narrow" pitchFamily="34" charset="0"/>
                <a:cs typeface="BibliaLS" pitchFamily="2" charset="-79"/>
              </a:rPr>
              <a:t>It was known as </a:t>
            </a:r>
            <a:r>
              <a:rPr lang="en-US" sz="2800" dirty="0" err="1" smtClean="0">
                <a:solidFill>
                  <a:schemeClr val="bg1"/>
                </a:solidFill>
                <a:latin typeface="Arial Narrow" pitchFamily="34" charset="0"/>
                <a:cs typeface="BibliaLS" pitchFamily="2" charset="-79"/>
              </a:rPr>
              <a:t>Ephrath</a:t>
            </a:r>
            <a:r>
              <a:rPr lang="en-US" sz="2800" dirty="0" smtClean="0">
                <a:solidFill>
                  <a:schemeClr val="bg1"/>
                </a:solidFill>
                <a:latin typeface="Arial Narrow" pitchFamily="34" charset="0"/>
                <a:cs typeface="BibliaLS" pitchFamily="2" charset="-79"/>
              </a:rPr>
              <a:t> (Gen.35:16), Bethlehem </a:t>
            </a:r>
            <a:r>
              <a:rPr lang="en-US" sz="2800" dirty="0" err="1" smtClean="0">
                <a:solidFill>
                  <a:schemeClr val="bg1"/>
                </a:solidFill>
                <a:latin typeface="Arial Narrow" pitchFamily="34" charset="0"/>
                <a:cs typeface="BibliaLS" pitchFamily="2" charset="-79"/>
              </a:rPr>
              <a:t>Ephratah</a:t>
            </a:r>
            <a:r>
              <a:rPr lang="en-US" sz="2800" dirty="0" smtClean="0">
                <a:solidFill>
                  <a:schemeClr val="bg1"/>
                </a:solidFill>
                <a:latin typeface="Arial Narrow" pitchFamily="34" charset="0"/>
                <a:cs typeface="BibliaLS" pitchFamily="2" charset="-79"/>
              </a:rPr>
              <a:t> (Micah 5:2), Bethlehem-Judah (1 Sam. 17:12), </a:t>
            </a:r>
            <a:r>
              <a:rPr lang="en-US" sz="2800" dirty="0" smtClean="0">
                <a:solidFill>
                  <a:schemeClr val="bg1"/>
                </a:solidFill>
                <a:latin typeface="Arial Narrow" pitchFamily="34" charset="0"/>
                <a:cs typeface="BibliaLS" pitchFamily="2" charset="-79"/>
              </a:rPr>
              <a:t>"</a:t>
            </a:r>
            <a:r>
              <a:rPr lang="en-US" sz="2800" dirty="0" smtClean="0">
                <a:solidFill>
                  <a:schemeClr val="bg1"/>
                </a:solidFill>
                <a:latin typeface="Arial Narrow" pitchFamily="34" charset="0"/>
                <a:cs typeface="BibliaLS" pitchFamily="2" charset="-79"/>
              </a:rPr>
              <a:t>the city of David" (</a:t>
            </a:r>
            <a:r>
              <a:rPr lang="en-US" sz="2800" dirty="0" err="1" smtClean="0">
                <a:solidFill>
                  <a:schemeClr val="bg1"/>
                </a:solidFill>
                <a:latin typeface="Arial Narrow" pitchFamily="34" charset="0"/>
                <a:cs typeface="BibliaLS" pitchFamily="2" charset="-79"/>
              </a:rPr>
              <a:t>Lk</a:t>
            </a:r>
            <a:r>
              <a:rPr lang="en-US" sz="2800" dirty="0" smtClean="0">
                <a:solidFill>
                  <a:schemeClr val="bg1"/>
                </a:solidFill>
                <a:latin typeface="Arial Narrow" pitchFamily="34" charset="0"/>
                <a:cs typeface="BibliaLS" pitchFamily="2" charset="-79"/>
              </a:rPr>
              <a:t>. </a:t>
            </a:r>
            <a:r>
              <a:rPr lang="en-US" sz="2800" dirty="0" smtClean="0">
                <a:solidFill>
                  <a:schemeClr val="bg1"/>
                </a:solidFill>
                <a:latin typeface="Arial Narrow" pitchFamily="34" charset="0"/>
                <a:cs typeface="BibliaLS" pitchFamily="2" charset="-79"/>
              </a:rPr>
              <a:t>2:4).</a:t>
            </a:r>
          </a:p>
          <a:p>
            <a:pPr marL="165100" lvl="0" indent="-165100">
              <a:spcBef>
                <a:spcPct val="0"/>
              </a:spcBef>
              <a:buFont typeface="Arial" pitchFamily="34" charset="0"/>
              <a:buChar char="•"/>
              <a:defRPr/>
            </a:pPr>
            <a:r>
              <a:rPr lang="en-US" sz="2800" b="1" dirty="0" smtClean="0">
                <a:solidFill>
                  <a:schemeClr val="bg1"/>
                </a:solidFill>
                <a:latin typeface="Arial Narrow" pitchFamily="34" charset="0"/>
                <a:cs typeface="BibliaLS" pitchFamily="2" charset="-79"/>
              </a:rPr>
              <a:t> It is mentioned as the place that is close to where Rachael died, the place where Ruth followed Naomi, and where David was both born and anointed.</a:t>
            </a:r>
          </a:p>
          <a:p>
            <a:pPr marL="165100" indent="-165100">
              <a:spcBef>
                <a:spcPct val="0"/>
              </a:spcBef>
              <a:buFont typeface="Arial" pitchFamily="34" charset="0"/>
              <a:buChar char="•"/>
              <a:defRPr/>
            </a:pPr>
            <a:r>
              <a:rPr lang="en-US" sz="2800" dirty="0" smtClean="0">
                <a:solidFill>
                  <a:schemeClr val="bg1"/>
                </a:solidFill>
                <a:latin typeface="Arial Narrow" pitchFamily="34" charset="0"/>
                <a:cs typeface="BibliaLS" pitchFamily="2" charset="-79"/>
              </a:rPr>
              <a:t>The birthplace of Jesus, Bethlehem (near Jerusalem, in the territory of Judah), is </a:t>
            </a:r>
            <a:r>
              <a:rPr lang="en-US" sz="2800" i="1" dirty="0" smtClean="0">
                <a:solidFill>
                  <a:schemeClr val="bg1"/>
                </a:solidFill>
                <a:latin typeface="Arial Narrow" pitchFamily="34" charset="0"/>
                <a:cs typeface="BibliaLS" pitchFamily="2" charset="-79"/>
              </a:rPr>
              <a:t>so</a:t>
            </a:r>
            <a:r>
              <a:rPr lang="en-US" sz="2800" dirty="0" smtClean="0">
                <a:solidFill>
                  <a:schemeClr val="bg1"/>
                </a:solidFill>
                <a:latin typeface="Arial Narrow" pitchFamily="34" charset="0"/>
                <a:cs typeface="BibliaLS" pitchFamily="2" charset="-79"/>
              </a:rPr>
              <a:t> famous that it has eclipsed another town that existed in Israel by the same name in the north, Bethlehem near Nazareth, in the territory of Zebulun 6 miles N.W. of Nazareth. </a:t>
            </a:r>
            <a:r>
              <a:rPr lang="en-US" sz="2800" dirty="0" smtClean="0">
                <a:solidFill>
                  <a:schemeClr val="bg1"/>
                </a:solidFill>
                <a:latin typeface="Arial Narrow" pitchFamily="34" charset="0"/>
                <a:cs typeface="BibliaLS" pitchFamily="2" charset="-79"/>
              </a:rPr>
              <a:t>  (</a:t>
            </a:r>
            <a:r>
              <a:rPr lang="en-US" sz="2800" dirty="0" smtClean="0">
                <a:solidFill>
                  <a:schemeClr val="bg1"/>
                </a:solidFill>
                <a:latin typeface="Arial Narrow" pitchFamily="34" charset="0"/>
                <a:cs typeface="BibliaLS" pitchFamily="2" charset="-79"/>
              </a:rPr>
              <a:t>now a ruin). It's mentioned only once in the Bible, among a listing of cities within the tribal allotment of Zebulun during the time of Joshua:</a:t>
            </a:r>
          </a:p>
        </p:txBody>
      </p:sp>
      <p:sp>
        <p:nvSpPr>
          <p:cNvPr id="4" name="Title 1"/>
          <p:cNvSpPr txBox="1">
            <a:spLocks/>
          </p:cNvSpPr>
          <p:nvPr/>
        </p:nvSpPr>
        <p:spPr>
          <a:xfrm>
            <a:off x="0" y="0"/>
            <a:ext cx="9144000" cy="10668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000" b="1" spc="3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ibliaLS" pitchFamily="2" charset="-79"/>
                <a:cs typeface="BibliaLS" pitchFamily="2" charset="-79"/>
              </a:rPr>
              <a:t>WHICH  BETHLEHEM?</a:t>
            </a:r>
          </a:p>
        </p:txBody>
      </p:sp>
    </p:spTree>
  </p:cSld>
  <p:clrMapOvr>
    <a:masterClrMapping/>
  </p:clrMapOvr>
  <p:transition spd="slow"/>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5000" b="-25000"/>
          </a:stretch>
        </a:blipFill>
        <a:effectLst/>
      </p:bgPr>
    </p:bg>
    <p:spTree>
      <p:nvGrpSpPr>
        <p:cNvPr id="1" name=""/>
        <p:cNvGrpSpPr/>
        <p:nvPr/>
      </p:nvGrpSpPr>
      <p:grpSpPr>
        <a:xfrm>
          <a:off x="0" y="0"/>
          <a:ext cx="0" cy="0"/>
          <a:chOff x="0" y="0"/>
          <a:chExt cx="0" cy="0"/>
        </a:xfrm>
      </p:grpSpPr>
      <p:pic>
        <p:nvPicPr>
          <p:cNvPr id="5" name="Picture 2" descr="http://www.eborg2.com/BibleNT/42-Luke/Jesus-Luke-323.jpg"/>
          <p:cNvPicPr>
            <a:picLocks noChangeAspect="1" noChangeArrowheads="1"/>
          </p:cNvPicPr>
          <p:nvPr/>
        </p:nvPicPr>
        <p:blipFill>
          <a:blip r:embed="rId3" cstate="print"/>
          <a:srcRect/>
          <a:stretch>
            <a:fillRect/>
          </a:stretch>
        </p:blipFill>
        <p:spPr bwMode="auto">
          <a:xfrm flipH="1">
            <a:off x="0" y="0"/>
            <a:ext cx="9144000" cy="6150188"/>
          </a:xfrm>
          <a:prstGeom prst="rect">
            <a:avLst/>
          </a:prstGeom>
          <a:noFill/>
        </p:spPr>
      </p:pic>
      <p:sp>
        <p:nvSpPr>
          <p:cNvPr id="3" name="Subtitle 2"/>
          <p:cNvSpPr>
            <a:spLocks noGrp="1"/>
          </p:cNvSpPr>
          <p:nvPr>
            <p:ph type="subTitle" idx="1"/>
          </p:nvPr>
        </p:nvSpPr>
        <p:spPr>
          <a:xfrm>
            <a:off x="0" y="5562600"/>
            <a:ext cx="9144000" cy="1295400"/>
          </a:xfrm>
        </p:spPr>
        <p:style>
          <a:lnRef idx="0">
            <a:schemeClr val="dk1"/>
          </a:lnRef>
          <a:fillRef idx="3">
            <a:schemeClr val="dk1"/>
          </a:fillRef>
          <a:effectRef idx="3">
            <a:schemeClr val="dk1"/>
          </a:effectRef>
          <a:fontRef idx="minor">
            <a:schemeClr val="lt1"/>
          </a:fontRef>
        </p:style>
        <p:txBody>
          <a:bodyPr>
            <a:normAutofit/>
          </a:bodyPr>
          <a:lstStyle/>
          <a:p>
            <a:r>
              <a:rPr lang="en-US" sz="3400" b="1" dirty="0" smtClean="0">
                <a:solidFill>
                  <a:schemeClr val="tx1"/>
                </a:solidFill>
                <a:latin typeface="Arial Narrow" pitchFamily="34" charset="0"/>
              </a:rPr>
              <a:t>“</a:t>
            </a:r>
            <a:r>
              <a:rPr lang="en-US" sz="3400" dirty="0" smtClean="0">
                <a:solidFill>
                  <a:schemeClr val="tx1"/>
                </a:solidFill>
                <a:latin typeface="Arial Narrow" pitchFamily="34" charset="0"/>
              </a:rPr>
              <a:t>Then </a:t>
            </a:r>
            <a:r>
              <a:rPr lang="en-US" sz="3400" dirty="0">
                <a:solidFill>
                  <a:schemeClr val="tx1"/>
                </a:solidFill>
                <a:latin typeface="Arial Narrow" pitchFamily="34" charset="0"/>
              </a:rPr>
              <a:t>Herod called the Magi secretly and found </a:t>
            </a:r>
            <a:r>
              <a:rPr lang="en-US" sz="3400" dirty="0" smtClean="0">
                <a:solidFill>
                  <a:schemeClr val="tx1"/>
                </a:solidFill>
                <a:latin typeface="Arial Narrow" pitchFamily="34" charset="0"/>
              </a:rPr>
              <a:t>out  </a:t>
            </a:r>
            <a:r>
              <a:rPr lang="en-US" sz="3400" dirty="0">
                <a:solidFill>
                  <a:schemeClr val="tx1"/>
                </a:solidFill>
                <a:latin typeface="Arial Narrow" pitchFamily="34" charset="0"/>
              </a:rPr>
              <a:t>from them the exact time the star had </a:t>
            </a:r>
            <a:r>
              <a:rPr lang="en-US" sz="3400" dirty="0" smtClean="0">
                <a:solidFill>
                  <a:schemeClr val="tx1"/>
                </a:solidFill>
                <a:latin typeface="Arial Narrow" pitchFamily="34" charset="0"/>
              </a:rPr>
              <a:t>appeared”</a:t>
            </a:r>
            <a:endParaRPr lang="en-US" sz="3400" b="1" dirty="0" smtClean="0">
              <a:solidFill>
                <a:schemeClr val="tx1"/>
              </a:solidFill>
              <a:latin typeface="Arial Narrow" pitchFamily="34" charset="0"/>
            </a:endParaRPr>
          </a:p>
          <a:p>
            <a:endParaRPr lang="en-US" sz="1700" dirty="0">
              <a:solidFill>
                <a:schemeClr val="tx1"/>
              </a:solidFill>
            </a:endParaRPr>
          </a:p>
        </p:txBody>
      </p:sp>
    </p:spTree>
  </p:cSld>
  <p:clrMapOvr>
    <a:masterClrMapping/>
  </p:clrMapOvr>
  <p:transition spd="slow"/>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ativity_story2006igv.jpg"/>
          <p:cNvPicPr>
            <a:picLocks noChangeAspect="1"/>
          </p:cNvPicPr>
          <p:nvPr/>
        </p:nvPicPr>
        <p:blipFill>
          <a:blip r:embed="rId2" cstate="print"/>
          <a:stretch>
            <a:fillRect/>
          </a:stretch>
        </p:blipFill>
        <p:spPr>
          <a:xfrm flipH="1">
            <a:off x="2176272" y="0"/>
            <a:ext cx="6967728" cy="6858000"/>
          </a:xfrm>
          <a:prstGeom prst="rect">
            <a:avLst/>
          </a:prstGeom>
        </p:spPr>
      </p:pic>
      <p:sp>
        <p:nvSpPr>
          <p:cNvPr id="3" name="Subtitle 2"/>
          <p:cNvSpPr>
            <a:spLocks noGrp="1"/>
          </p:cNvSpPr>
          <p:nvPr>
            <p:ph type="subTitle" idx="1"/>
          </p:nvPr>
        </p:nvSpPr>
        <p:spPr>
          <a:xfrm>
            <a:off x="0" y="0"/>
            <a:ext cx="3200400" cy="6858000"/>
          </a:xfrm>
        </p:spPr>
        <p:style>
          <a:lnRef idx="0">
            <a:schemeClr val="dk1"/>
          </a:lnRef>
          <a:fillRef idx="3">
            <a:schemeClr val="dk1"/>
          </a:fillRef>
          <a:effectRef idx="3">
            <a:schemeClr val="dk1"/>
          </a:effectRef>
          <a:fontRef idx="minor">
            <a:schemeClr val="lt1"/>
          </a:fontRef>
        </p:style>
        <p:txBody>
          <a:bodyPr anchor="ctr">
            <a:noAutofit/>
          </a:bodyPr>
          <a:lstStyle/>
          <a:p>
            <a:r>
              <a:rPr lang="en-US" sz="3600" dirty="0" smtClean="0">
                <a:solidFill>
                  <a:schemeClr val="tx1"/>
                </a:solidFill>
                <a:latin typeface="Arial Narrow" pitchFamily="34" charset="0"/>
              </a:rPr>
              <a:t>“He sent them to Bethlehem and said, "Go and make a careful search for the child. As soon as you find Him, report to me,     so that I too    may go and worship Him."</a:t>
            </a:r>
            <a:endParaRPr lang="en-US" sz="3600" dirty="0">
              <a:solidFill>
                <a:schemeClr val="tx1"/>
              </a:solidFill>
              <a:latin typeface="Arial Narrow" pitchFamily="34" charset="0"/>
            </a:endParaRPr>
          </a:p>
        </p:txBody>
      </p:sp>
      <p:sp>
        <p:nvSpPr>
          <p:cNvPr id="4" name="Left Arrow 3"/>
          <p:cNvSpPr/>
          <p:nvPr/>
        </p:nvSpPr>
        <p:spPr>
          <a:xfrm rot="19846531">
            <a:off x="2584561" y="4384131"/>
            <a:ext cx="3200400" cy="2057400"/>
          </a:xfrm>
          <a:prstGeom prst="lef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latin typeface="Arial Black" pitchFamily="34" charset="0"/>
              </a:rPr>
              <a:t>LIE</a:t>
            </a:r>
            <a:endParaRPr lang="en-US" sz="7200" dirty="0">
              <a:latin typeface="Arial Black" pitchFamily="34" charset="0"/>
            </a:endParaRPr>
          </a:p>
        </p:txBody>
      </p:sp>
    </p:spTree>
  </p:cSld>
  <p:clrMapOvr>
    <a:masterClrMapping/>
  </p:clrMapOvr>
  <p:transition spd="slow"/>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56322" name="Picture 2" descr="http://www.orientalistart.net/1Magi.jpg"/>
          <p:cNvPicPr>
            <a:picLocks noChangeAspect="1" noChangeArrowheads="1"/>
          </p:cNvPicPr>
          <p:nvPr/>
        </p:nvPicPr>
        <p:blipFill>
          <a:blip r:embed="rId3" cstate="print"/>
          <a:srcRect/>
          <a:stretch>
            <a:fillRect/>
          </a:stretch>
        </p:blipFill>
        <p:spPr bwMode="auto">
          <a:xfrm>
            <a:off x="0" y="-1"/>
            <a:ext cx="9144000" cy="6356195"/>
          </a:xfrm>
          <a:prstGeom prst="rect">
            <a:avLst/>
          </a:prstGeom>
          <a:noFill/>
        </p:spPr>
      </p:pic>
      <p:sp>
        <p:nvSpPr>
          <p:cNvPr id="3" name="Subtitle 2"/>
          <p:cNvSpPr>
            <a:spLocks noGrp="1"/>
          </p:cNvSpPr>
          <p:nvPr>
            <p:ph type="subTitle" idx="1"/>
          </p:nvPr>
        </p:nvSpPr>
        <p:spPr>
          <a:xfrm>
            <a:off x="0" y="5943600"/>
            <a:ext cx="9144000" cy="914400"/>
          </a:xfrm>
        </p:spPr>
        <p:style>
          <a:lnRef idx="0">
            <a:schemeClr val="dk1"/>
          </a:lnRef>
          <a:fillRef idx="3">
            <a:schemeClr val="dk1"/>
          </a:fillRef>
          <a:effectRef idx="3">
            <a:schemeClr val="dk1"/>
          </a:effectRef>
          <a:fontRef idx="minor">
            <a:schemeClr val="lt1"/>
          </a:fontRef>
        </p:style>
        <p:txBody>
          <a:bodyPr>
            <a:noAutofit/>
          </a:bodyPr>
          <a:lstStyle/>
          <a:p>
            <a:r>
              <a:rPr lang="en-US" sz="3500" dirty="0" smtClean="0">
                <a:solidFill>
                  <a:schemeClr val="tx1"/>
                </a:solidFill>
                <a:latin typeface="Arial Narrow" pitchFamily="34" charset="0"/>
              </a:rPr>
              <a:t>“After they had heard the king, they went on their way”</a:t>
            </a:r>
            <a:endParaRPr lang="en-US" sz="3500" dirty="0">
              <a:solidFill>
                <a:schemeClr val="tx1"/>
              </a:solidFill>
              <a:latin typeface="Arial Narrow" pitchFamily="34" charset="0"/>
            </a:endParaRPr>
          </a:p>
        </p:txBody>
      </p:sp>
    </p:spTree>
  </p:cSld>
  <p:clrMapOvr>
    <a:masterClrMapping/>
  </p:clrMapOvr>
  <p:transition spd="slow"/>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800600"/>
            <a:ext cx="9144000" cy="2057400"/>
          </a:xfrm>
        </p:spPr>
        <p:style>
          <a:lnRef idx="0">
            <a:schemeClr val="dk1"/>
          </a:lnRef>
          <a:fillRef idx="3">
            <a:schemeClr val="dk1"/>
          </a:fillRef>
          <a:effectRef idx="3">
            <a:schemeClr val="dk1"/>
          </a:effectRef>
          <a:fontRef idx="minor">
            <a:schemeClr val="lt1"/>
          </a:fontRef>
        </p:style>
        <p:txBody>
          <a:bodyPr>
            <a:noAutofit/>
          </a:bodyPr>
          <a:lstStyle/>
          <a:p>
            <a:r>
              <a:rPr lang="en-US" sz="3600" dirty="0" smtClean="0">
                <a:solidFill>
                  <a:schemeClr val="tx1"/>
                </a:solidFill>
                <a:latin typeface="Arial Narrow" pitchFamily="34" charset="0"/>
              </a:rPr>
              <a:t>“…and the star they had seen in the east went ahead of them until it stopped over the place where the child was.</a:t>
            </a:r>
            <a:r>
              <a:rPr lang="en-US" sz="3600" b="1" dirty="0" smtClean="0">
                <a:solidFill>
                  <a:schemeClr val="tx1"/>
                </a:solidFill>
                <a:latin typeface="Arial Narrow" pitchFamily="34" charset="0"/>
              </a:rPr>
              <a:t> </a:t>
            </a:r>
            <a:r>
              <a:rPr lang="en-US" sz="3600" dirty="0" smtClean="0">
                <a:solidFill>
                  <a:schemeClr val="tx1"/>
                </a:solidFill>
                <a:latin typeface="Arial Narrow" pitchFamily="34" charset="0"/>
              </a:rPr>
              <a:t>When they saw the star, they were overjoyed.”</a:t>
            </a:r>
            <a:endParaRPr lang="en-US" sz="3600" dirty="0">
              <a:solidFill>
                <a:schemeClr val="tx1"/>
              </a:solidFill>
              <a:latin typeface="Arial Narrow" pitchFamily="34" charset="0"/>
            </a:endParaRPr>
          </a:p>
        </p:txBody>
      </p:sp>
    </p:spTree>
  </p:cSld>
  <p:clrMapOvr>
    <a:masterClrMapping/>
  </p:clrMapOvr>
  <p:transition spd="slow"/>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54274" name="Picture 2" descr="http://marymotherofgod.edublogs.org/files/2010/11/magi-visit-jesus-oq8vm0-281x300.jpg"/>
          <p:cNvPicPr>
            <a:picLocks noChangeAspect="1" noChangeArrowheads="1"/>
          </p:cNvPicPr>
          <p:nvPr/>
        </p:nvPicPr>
        <p:blipFill>
          <a:blip r:embed="rId3" cstate="print"/>
          <a:srcRect/>
          <a:stretch>
            <a:fillRect/>
          </a:stretch>
        </p:blipFill>
        <p:spPr bwMode="auto">
          <a:xfrm>
            <a:off x="0" y="0"/>
            <a:ext cx="642366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Subtitle 2"/>
          <p:cNvSpPr>
            <a:spLocks noGrp="1"/>
          </p:cNvSpPr>
          <p:nvPr>
            <p:ph type="subTitle" idx="1"/>
          </p:nvPr>
        </p:nvSpPr>
        <p:spPr>
          <a:xfrm>
            <a:off x="6400800" y="0"/>
            <a:ext cx="2743200" cy="6858000"/>
          </a:xfrm>
        </p:spPr>
        <p:style>
          <a:lnRef idx="0">
            <a:schemeClr val="dk1"/>
          </a:lnRef>
          <a:fillRef idx="3">
            <a:schemeClr val="dk1"/>
          </a:fillRef>
          <a:effectRef idx="3">
            <a:schemeClr val="dk1"/>
          </a:effectRef>
          <a:fontRef idx="minor">
            <a:schemeClr val="lt1"/>
          </a:fontRef>
        </p:style>
        <p:txBody>
          <a:bodyPr anchor="ctr">
            <a:normAutofit/>
          </a:bodyPr>
          <a:lstStyle/>
          <a:p>
            <a:r>
              <a:rPr lang="en-US" sz="4000" b="1" dirty="0" smtClean="0">
                <a:solidFill>
                  <a:schemeClr val="tx1"/>
                </a:solidFill>
                <a:latin typeface="Arial Narrow" pitchFamily="34" charset="0"/>
              </a:rPr>
              <a:t>“</a:t>
            </a:r>
            <a:r>
              <a:rPr lang="en-US" sz="4000" dirty="0" smtClean="0">
                <a:solidFill>
                  <a:schemeClr val="tx1"/>
                </a:solidFill>
                <a:latin typeface="Arial Narrow" pitchFamily="34" charset="0"/>
              </a:rPr>
              <a:t>On coming to </a:t>
            </a:r>
            <a:r>
              <a:rPr lang="en-US" sz="4000" dirty="0" smtClean="0">
                <a:ln>
                  <a:solidFill>
                    <a:srgbClr val="FFFF00"/>
                  </a:solidFill>
                </a:ln>
                <a:solidFill>
                  <a:srgbClr val="FFFF00"/>
                </a:solidFill>
                <a:latin typeface="Arial Narrow" pitchFamily="34" charset="0"/>
              </a:rPr>
              <a:t>the house</a:t>
            </a:r>
            <a:r>
              <a:rPr lang="en-US" sz="4000" dirty="0" smtClean="0">
                <a:solidFill>
                  <a:schemeClr val="tx1"/>
                </a:solidFill>
                <a:latin typeface="Arial Narrow" pitchFamily="34" charset="0"/>
              </a:rPr>
              <a:t>, they saw the </a:t>
            </a:r>
            <a:r>
              <a:rPr lang="en-US" sz="4000" dirty="0" smtClean="0">
                <a:ln>
                  <a:solidFill>
                    <a:srgbClr val="FFFF00"/>
                  </a:solidFill>
                </a:ln>
                <a:solidFill>
                  <a:srgbClr val="FFFF00"/>
                </a:solidFill>
                <a:latin typeface="Arial Narrow" pitchFamily="34" charset="0"/>
              </a:rPr>
              <a:t>child</a:t>
            </a:r>
            <a:r>
              <a:rPr lang="en-US" sz="4000" dirty="0" smtClean="0">
                <a:solidFill>
                  <a:schemeClr val="tx1"/>
                </a:solidFill>
                <a:latin typeface="Arial Narrow" pitchFamily="34" charset="0"/>
              </a:rPr>
              <a:t> with His mother Mary, and they bowed   down and worshiped Him.”</a:t>
            </a:r>
            <a:endParaRPr lang="en-US" sz="4000" dirty="0">
              <a:solidFill>
                <a:schemeClr val="tx1"/>
              </a:solidFill>
              <a:latin typeface="Arial Narrow" pitchFamily="34" charset="0"/>
            </a:endParaRPr>
          </a:p>
        </p:txBody>
      </p:sp>
    </p:spTree>
  </p:cSld>
  <p:clrMapOvr>
    <a:masterClrMapping/>
  </p:clrMapOvr>
  <p:transition spd="slow"/>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0" y="1600200"/>
            <a:ext cx="9144000" cy="5257800"/>
          </a:xfrm>
          <a:prstGeom prst="rect">
            <a:avLst/>
          </a:prstGeom>
        </p:spPr>
        <p:txBody>
          <a:bodyPr/>
          <a:lstStyle/>
          <a:p>
            <a:pPr marL="225425" lvl="0" indent="-225425">
              <a:spcBef>
                <a:spcPct val="0"/>
              </a:spcBef>
              <a:buFont typeface="Arial" pitchFamily="34" charset="0"/>
              <a:buChar char="•"/>
              <a:defRPr/>
            </a:pPr>
            <a:r>
              <a:rPr lang="en-US" sz="3200" b="1" dirty="0" smtClean="0">
                <a:solidFill>
                  <a:schemeClr val="bg1"/>
                </a:solidFill>
                <a:latin typeface="Arial Narrow" pitchFamily="34" charset="0"/>
                <a:ea typeface="+mj-ea"/>
                <a:cs typeface="BibliaLS" pitchFamily="2" charset="-79"/>
              </a:rPr>
              <a:t> The Magi never made it to the manger. </a:t>
            </a:r>
          </a:p>
          <a:p>
            <a:pPr marL="225425" lvl="0" indent="-225425">
              <a:spcBef>
                <a:spcPct val="0"/>
              </a:spcBef>
              <a:defRPr/>
            </a:pPr>
            <a:endParaRPr lang="en-US" sz="3200" b="1" dirty="0" smtClean="0">
              <a:solidFill>
                <a:schemeClr val="bg1"/>
              </a:solidFill>
              <a:latin typeface="Arial Narrow" pitchFamily="34" charset="0"/>
              <a:ea typeface="+mj-ea"/>
              <a:cs typeface="BibliaLS" pitchFamily="2" charset="-79"/>
            </a:endParaRPr>
          </a:p>
          <a:p>
            <a:pPr marL="225425" lvl="0" indent="-225425">
              <a:spcBef>
                <a:spcPct val="0"/>
              </a:spcBef>
              <a:buFont typeface="Arial" pitchFamily="34" charset="0"/>
              <a:buChar char="•"/>
              <a:defRPr/>
            </a:pPr>
            <a:r>
              <a:rPr lang="en-US" sz="3200" b="1" dirty="0" smtClean="0">
                <a:solidFill>
                  <a:schemeClr val="bg1"/>
                </a:solidFill>
                <a:latin typeface="Arial Narrow" pitchFamily="34" charset="0"/>
                <a:ea typeface="+mj-ea"/>
                <a:cs typeface="BibliaLS" pitchFamily="2" charset="-79"/>
              </a:rPr>
              <a:t>It took 2 years for them to reach Bethlehem once they saw the star in the East (Matt. 2:1-12)</a:t>
            </a:r>
          </a:p>
          <a:p>
            <a:pPr marL="225425" lvl="0" indent="-225425">
              <a:spcBef>
                <a:spcPct val="0"/>
              </a:spcBef>
              <a:buFont typeface="Arial" pitchFamily="34" charset="0"/>
              <a:buChar char="•"/>
              <a:defRPr/>
            </a:pPr>
            <a:endParaRPr lang="en-US" sz="3200" b="1" dirty="0" smtClean="0">
              <a:solidFill>
                <a:schemeClr val="bg1"/>
              </a:solidFill>
              <a:latin typeface="Arial Narrow" pitchFamily="34" charset="0"/>
              <a:ea typeface="+mj-ea"/>
              <a:cs typeface="BibliaLS" pitchFamily="2" charset="-79"/>
            </a:endParaRPr>
          </a:p>
          <a:p>
            <a:pPr marL="225425" lvl="0" indent="-225425">
              <a:spcBef>
                <a:spcPct val="0"/>
              </a:spcBef>
              <a:buFont typeface="Arial" pitchFamily="34" charset="0"/>
              <a:buChar char="•"/>
              <a:defRPr/>
            </a:pPr>
            <a:r>
              <a:rPr lang="en-US" sz="3200" b="1" dirty="0" smtClean="0">
                <a:solidFill>
                  <a:schemeClr val="bg1"/>
                </a:solidFill>
                <a:latin typeface="Arial Narrow" pitchFamily="34" charset="0"/>
                <a:ea typeface="+mj-ea"/>
                <a:cs typeface="BibliaLS" pitchFamily="2" charset="-79"/>
              </a:rPr>
              <a:t>“On coming to the </a:t>
            </a:r>
            <a:r>
              <a:rPr lang="en-US" sz="3200" b="1" i="1" dirty="0" smtClean="0">
                <a:solidFill>
                  <a:srgbClr val="C00000"/>
                </a:solidFill>
                <a:latin typeface="Arial Narrow" pitchFamily="34" charset="0"/>
                <a:ea typeface="+mj-ea"/>
                <a:cs typeface="BibliaLS" pitchFamily="2" charset="-79"/>
              </a:rPr>
              <a:t>house</a:t>
            </a:r>
            <a:r>
              <a:rPr lang="en-US" sz="3200" b="1" dirty="0" smtClean="0">
                <a:solidFill>
                  <a:schemeClr val="bg1"/>
                </a:solidFill>
                <a:latin typeface="Arial Narrow" pitchFamily="34" charset="0"/>
                <a:ea typeface="+mj-ea"/>
                <a:cs typeface="BibliaLS" pitchFamily="2" charset="-79"/>
              </a:rPr>
              <a:t>” </a:t>
            </a:r>
            <a:r>
              <a:rPr lang="en-US" sz="3200" dirty="0" smtClean="0">
                <a:solidFill>
                  <a:schemeClr val="bg1"/>
                </a:solidFill>
                <a:latin typeface="Arial Narrow" pitchFamily="34" charset="0"/>
                <a:cs typeface="BibliaLS" pitchFamily="2" charset="-79"/>
              </a:rPr>
              <a:t>(Greek: </a:t>
            </a:r>
            <a:r>
              <a:rPr lang="en-US" sz="3200" i="1" dirty="0" err="1" smtClean="0">
                <a:solidFill>
                  <a:schemeClr val="bg1"/>
                </a:solidFill>
                <a:latin typeface="Arial Narrow" pitchFamily="34" charset="0"/>
                <a:cs typeface="BibliaLS" pitchFamily="2" charset="-79"/>
              </a:rPr>
              <a:t>oikia</a:t>
            </a:r>
            <a:r>
              <a:rPr lang="en-US" sz="3200" dirty="0" smtClean="0">
                <a:solidFill>
                  <a:schemeClr val="bg1"/>
                </a:solidFill>
                <a:latin typeface="Arial Narrow" pitchFamily="34" charset="0"/>
                <a:cs typeface="BibliaLS" pitchFamily="2" charset="-79"/>
              </a:rPr>
              <a:t> means the dwelling place for a family)</a:t>
            </a:r>
          </a:p>
          <a:p>
            <a:pPr marL="225425" lvl="0" indent="-225425">
              <a:spcBef>
                <a:spcPct val="0"/>
              </a:spcBef>
              <a:defRPr/>
            </a:pPr>
            <a:endParaRPr lang="en-US" sz="3200" dirty="0" smtClean="0">
              <a:solidFill>
                <a:schemeClr val="bg1"/>
              </a:solidFill>
              <a:latin typeface="Arial Narrow" pitchFamily="34" charset="0"/>
              <a:ea typeface="+mj-ea"/>
              <a:cs typeface="BibliaLS" pitchFamily="2" charset="-79"/>
            </a:endParaRPr>
          </a:p>
          <a:p>
            <a:pPr marL="225425" lvl="0" indent="-225425">
              <a:spcBef>
                <a:spcPct val="0"/>
              </a:spcBef>
              <a:buFont typeface="Arial" pitchFamily="34" charset="0"/>
              <a:buChar char="•"/>
              <a:defRPr/>
            </a:pPr>
            <a:r>
              <a:rPr lang="en-US" sz="3200" b="1" dirty="0" smtClean="0">
                <a:solidFill>
                  <a:schemeClr val="bg1"/>
                </a:solidFill>
                <a:latin typeface="Arial Narrow" pitchFamily="34" charset="0"/>
                <a:ea typeface="+mj-ea"/>
                <a:cs typeface="BibliaLS" pitchFamily="2" charset="-79"/>
              </a:rPr>
              <a:t> “They saw the </a:t>
            </a:r>
            <a:r>
              <a:rPr lang="en-US" sz="3200" b="1" i="1" dirty="0" smtClean="0">
                <a:solidFill>
                  <a:srgbClr val="C00000"/>
                </a:solidFill>
                <a:latin typeface="Arial Narrow" pitchFamily="34" charset="0"/>
                <a:ea typeface="+mj-ea"/>
                <a:cs typeface="BibliaLS" pitchFamily="2" charset="-79"/>
              </a:rPr>
              <a:t>young</a:t>
            </a:r>
            <a:r>
              <a:rPr lang="en-US" sz="3200" b="1" dirty="0" smtClean="0">
                <a:solidFill>
                  <a:srgbClr val="C00000"/>
                </a:solidFill>
                <a:latin typeface="Arial Narrow" pitchFamily="34" charset="0"/>
                <a:ea typeface="+mj-ea"/>
                <a:cs typeface="BibliaLS" pitchFamily="2" charset="-79"/>
              </a:rPr>
              <a:t> child</a:t>
            </a:r>
            <a:r>
              <a:rPr lang="en-US" sz="3200" b="1" dirty="0" smtClean="0">
                <a:solidFill>
                  <a:schemeClr val="bg1"/>
                </a:solidFill>
                <a:latin typeface="Arial Narrow" pitchFamily="34" charset="0"/>
                <a:ea typeface="+mj-ea"/>
                <a:cs typeface="BibliaLS" pitchFamily="2" charset="-79"/>
              </a:rPr>
              <a:t>” </a:t>
            </a:r>
            <a:r>
              <a:rPr lang="en-US" sz="3200" dirty="0" smtClean="0">
                <a:solidFill>
                  <a:schemeClr val="bg1"/>
                </a:solidFill>
                <a:latin typeface="Arial Narrow" pitchFamily="34" charset="0"/>
                <a:cs typeface="BibliaLS" pitchFamily="2" charset="-79"/>
              </a:rPr>
              <a:t>(Greek: </a:t>
            </a:r>
            <a:r>
              <a:rPr lang="en-US" sz="3200" i="1" dirty="0" err="1" smtClean="0">
                <a:solidFill>
                  <a:schemeClr val="bg1"/>
                </a:solidFill>
                <a:latin typeface="Arial Narrow" pitchFamily="34" charset="0"/>
                <a:cs typeface="BibliaLS" pitchFamily="2" charset="-79"/>
              </a:rPr>
              <a:t>paidion</a:t>
            </a:r>
            <a:r>
              <a:rPr lang="en-US" sz="3200" dirty="0" smtClean="0">
                <a:solidFill>
                  <a:schemeClr val="bg1"/>
                </a:solidFill>
                <a:latin typeface="Arial Narrow" pitchFamily="34" charset="0"/>
                <a:cs typeface="BibliaLS" pitchFamily="2" charset="-79"/>
              </a:rPr>
              <a:t> can refer to any child from an infant to a mature young child)</a:t>
            </a:r>
          </a:p>
        </p:txBody>
      </p:sp>
      <p:sp>
        <p:nvSpPr>
          <p:cNvPr id="4" name="Title 1"/>
          <p:cNvSpPr txBox="1">
            <a:spLocks/>
          </p:cNvSpPr>
          <p:nvPr/>
        </p:nvSpPr>
        <p:spPr>
          <a:xfrm>
            <a:off x="0" y="0"/>
            <a:ext cx="9144000" cy="12954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ibliaLS" pitchFamily="2" charset="-79"/>
                <a:cs typeface="BibliaLS" pitchFamily="2" charset="-79"/>
              </a:rPr>
              <a:t>NO MANGER for the MAGI</a:t>
            </a:r>
          </a:p>
        </p:txBody>
      </p:sp>
    </p:spTree>
  </p:cSld>
  <p:clrMapOvr>
    <a:masterClrMapping/>
  </p:clrMapOvr>
  <p:transition spd="slow"/>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4" name="Picture 2" descr="http://lukechandler.files.wordpress.com/2011/06/2011_0427boston20110087.jpg"/>
          <p:cNvPicPr>
            <a:picLocks noChangeAspect="1" noChangeArrowheads="1"/>
          </p:cNvPicPr>
          <p:nvPr/>
        </p:nvPicPr>
        <p:blipFill>
          <a:blip r:embed="rId3" cstate="print"/>
          <a:srcRect/>
          <a:stretch>
            <a:fillRect/>
          </a:stretch>
        </p:blipFill>
        <p:spPr bwMode="auto">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gold-frankincense-myrrh-1.jpg"/>
          <p:cNvPicPr>
            <a:picLocks noChangeAspect="1"/>
          </p:cNvPicPr>
          <p:nvPr/>
        </p:nvPicPr>
        <p:blipFill>
          <a:blip r:embed="rId2" cstate="print"/>
          <a:stretch>
            <a:fillRect/>
          </a:stretch>
        </p:blipFill>
        <p:spPr>
          <a:xfrm>
            <a:off x="838200" y="1752600"/>
            <a:ext cx="7621410" cy="5105400"/>
          </a:xfrm>
          <a:prstGeom prst="rect">
            <a:avLst/>
          </a:prstGeom>
        </p:spPr>
      </p:pic>
      <p:sp>
        <p:nvSpPr>
          <p:cNvPr id="3" name="Subtitle 2"/>
          <p:cNvSpPr>
            <a:spLocks noGrp="1"/>
          </p:cNvSpPr>
          <p:nvPr>
            <p:ph type="subTitle" idx="1"/>
          </p:nvPr>
        </p:nvSpPr>
        <p:spPr>
          <a:xfrm>
            <a:off x="0" y="0"/>
            <a:ext cx="9144000" cy="1600200"/>
          </a:xfrm>
        </p:spPr>
        <p:style>
          <a:lnRef idx="0">
            <a:schemeClr val="dk1"/>
          </a:lnRef>
          <a:fillRef idx="3">
            <a:schemeClr val="dk1"/>
          </a:fillRef>
          <a:effectRef idx="3">
            <a:schemeClr val="dk1"/>
          </a:effectRef>
          <a:fontRef idx="minor">
            <a:schemeClr val="lt1"/>
          </a:fontRef>
        </p:style>
        <p:txBody>
          <a:bodyPr anchor="b">
            <a:noAutofit/>
          </a:bodyPr>
          <a:lstStyle/>
          <a:p>
            <a:r>
              <a:rPr lang="en-US" sz="3600" dirty="0" smtClean="0">
                <a:ln>
                  <a:solidFill>
                    <a:schemeClr val="tx1"/>
                  </a:solidFill>
                </a:ln>
                <a:solidFill>
                  <a:schemeClr val="tx1"/>
                </a:solidFill>
                <a:latin typeface="Arial Narrow" pitchFamily="34" charset="0"/>
              </a:rPr>
              <a:t>“Then they opened their treasures and presented him with gifts of gold and of incense and of myrrh.”</a:t>
            </a:r>
            <a:endParaRPr lang="en-US" sz="3600" dirty="0">
              <a:ln>
                <a:solidFill>
                  <a:schemeClr val="tx1"/>
                </a:solidFill>
              </a:ln>
              <a:solidFill>
                <a:schemeClr val="tx1"/>
              </a:solidFill>
              <a:latin typeface="Arial Narrow" pitchFamily="34" charset="0"/>
            </a:endParaRP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0" y="0"/>
            <a:ext cx="9144000" cy="9906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normalizeH="0" baseline="0" noProof="0" dirty="0" smtClean="0">
                <a:ln w="18415" cmpd="sng">
                  <a:solidFill>
                    <a:srgbClr val="FFFFFF"/>
                  </a:solidFill>
                  <a:prstDash val="solid"/>
                </a:ln>
                <a:solidFill>
                  <a:srgbClr val="FFFFFF"/>
                </a:solidFill>
                <a:uLnTx/>
                <a:uFillTx/>
                <a:latin typeface="BibliaLS" pitchFamily="2" charset="-79"/>
                <a:ea typeface="+mj-ea"/>
                <a:cs typeface="BibliaLS" pitchFamily="2" charset="-79"/>
              </a:rPr>
              <a:t>JOSEPH</a:t>
            </a:r>
            <a:endParaRPr kumimoji="0" lang="en-US" sz="4400" b="1" i="0" u="none" strike="noStrike" kern="1200" cap="none" spc="0" normalizeH="0" baseline="0" noProof="0" dirty="0">
              <a:ln>
                <a:noFill/>
              </a:ln>
              <a:solidFill>
                <a:schemeClr val="bg1"/>
              </a:solidFill>
              <a:uLnTx/>
              <a:uFillTx/>
              <a:latin typeface="BibliaLS" pitchFamily="2" charset="-79"/>
              <a:ea typeface="+mj-ea"/>
              <a:cs typeface="BibliaLS" pitchFamily="2" charset="-79"/>
            </a:endParaRPr>
          </a:p>
        </p:txBody>
      </p:sp>
      <p:sp>
        <p:nvSpPr>
          <p:cNvPr id="4" name="Rectangle 3"/>
          <p:cNvSpPr/>
          <p:nvPr/>
        </p:nvSpPr>
        <p:spPr>
          <a:xfrm>
            <a:off x="0" y="1066800"/>
            <a:ext cx="9144000" cy="5324535"/>
          </a:xfrm>
          <a:prstGeom prst="rect">
            <a:avLst/>
          </a:prstGeom>
        </p:spPr>
        <p:txBody>
          <a:bodyPr wrap="square">
            <a:spAutoFit/>
          </a:bodyPr>
          <a:lstStyle/>
          <a:p>
            <a:pPr marL="225425" lvl="0" indent="-225425"/>
            <a:r>
              <a:rPr lang="en-US" sz="2800" b="1" spc="-150" dirty="0" smtClean="0">
                <a:solidFill>
                  <a:schemeClr val="bg1"/>
                </a:solidFill>
                <a:latin typeface="Arial" pitchFamily="34" charset="0"/>
                <a:cs typeface="Arial" pitchFamily="34" charset="0"/>
              </a:rPr>
              <a:t>		“</a:t>
            </a:r>
            <a:r>
              <a:rPr lang="en-US" sz="2800" b="1" spc="-150" dirty="0" smtClean="0">
                <a:solidFill>
                  <a:schemeClr val="bg1"/>
                </a:solidFill>
                <a:latin typeface="Arial" pitchFamily="34" charset="0"/>
                <a:cs typeface="Arial" pitchFamily="34" charset="0"/>
              </a:rPr>
              <a:t>to a virgin pledged to be married </a:t>
            </a:r>
          </a:p>
          <a:p>
            <a:pPr marL="225425" lvl="0" indent="-225425"/>
            <a:r>
              <a:rPr lang="en-US" sz="2800" b="1" spc="-150" dirty="0" smtClean="0">
                <a:ln>
                  <a:solidFill>
                    <a:sysClr val="windowText" lastClr="000000"/>
                  </a:solidFill>
                </a:ln>
                <a:solidFill>
                  <a:srgbClr val="C00000"/>
                </a:solidFill>
                <a:latin typeface="Arial" pitchFamily="34" charset="0"/>
                <a:cs typeface="Arial" pitchFamily="34" charset="0"/>
              </a:rPr>
              <a:t>			</a:t>
            </a:r>
            <a:r>
              <a:rPr lang="en-US" sz="2800" b="1" u="sng" spc="-150" dirty="0" smtClean="0">
                <a:ln>
                  <a:solidFill>
                    <a:sysClr val="windowText" lastClr="000000"/>
                  </a:solidFill>
                </a:ln>
                <a:solidFill>
                  <a:srgbClr val="C00000"/>
                </a:solidFill>
                <a:latin typeface="Arial" pitchFamily="34" charset="0"/>
                <a:cs typeface="Arial" pitchFamily="34" charset="0"/>
              </a:rPr>
              <a:t>to </a:t>
            </a:r>
            <a:r>
              <a:rPr lang="en-US" sz="2800" b="1" u="sng" spc="-150" dirty="0" smtClean="0">
                <a:ln>
                  <a:solidFill>
                    <a:sysClr val="windowText" lastClr="000000"/>
                  </a:solidFill>
                </a:ln>
                <a:solidFill>
                  <a:srgbClr val="C00000"/>
                </a:solidFill>
                <a:latin typeface="Arial" pitchFamily="34" charset="0"/>
                <a:cs typeface="Arial" pitchFamily="34" charset="0"/>
              </a:rPr>
              <a:t>a man named Joseph”</a:t>
            </a:r>
          </a:p>
          <a:p>
            <a:pPr marL="225425" lvl="0" indent="-225425"/>
            <a:r>
              <a:rPr lang="en-US" sz="900" b="1" u="sng" spc="-150" dirty="0" smtClean="0">
                <a:ln>
                  <a:solidFill>
                    <a:sysClr val="windowText" lastClr="000000"/>
                  </a:solidFill>
                </a:ln>
                <a:solidFill>
                  <a:srgbClr val="C00000"/>
                </a:solidFill>
                <a:latin typeface="Arial" pitchFamily="34" charset="0"/>
                <a:cs typeface="Arial" pitchFamily="34" charset="0"/>
              </a:rPr>
              <a:t> </a:t>
            </a:r>
            <a:endParaRPr lang="en-US" sz="900" b="1" spc="-150" dirty="0" smtClean="0">
              <a:solidFill>
                <a:schemeClr val="bg1"/>
              </a:solidFill>
              <a:latin typeface="Arial" pitchFamily="34" charset="0"/>
              <a:cs typeface="Arial" pitchFamily="34" charset="0"/>
            </a:endParaRPr>
          </a:p>
          <a:p>
            <a:pPr marL="225425" indent="-225425">
              <a:buFont typeface="Arial" pitchFamily="34" charset="0"/>
              <a:buChar char="•"/>
            </a:pPr>
            <a:r>
              <a:rPr lang="en-US" sz="2800" dirty="0" smtClean="0">
                <a:solidFill>
                  <a:schemeClr val="bg1"/>
                </a:solidFill>
                <a:latin typeface="Arial" pitchFamily="34" charset="0"/>
                <a:cs typeface="Arial" pitchFamily="34" charset="0"/>
              </a:rPr>
              <a:t>Father’s name was Jacob. </a:t>
            </a:r>
          </a:p>
          <a:p>
            <a:pPr marL="225425" indent="-225425">
              <a:buFont typeface="Arial" pitchFamily="34" charset="0"/>
              <a:buChar char="•"/>
            </a:pPr>
            <a:r>
              <a:rPr lang="en-US" sz="2800" dirty="0" smtClean="0">
                <a:solidFill>
                  <a:schemeClr val="bg1"/>
                </a:solidFill>
                <a:latin typeface="Arial" pitchFamily="34" charset="0"/>
                <a:cs typeface="Arial" pitchFamily="34" charset="0"/>
              </a:rPr>
              <a:t>Joseph was the husband of Mary but                               	not the biological father of Jesus.</a:t>
            </a:r>
          </a:p>
          <a:p>
            <a:pPr marL="225425" indent="-225425">
              <a:buFont typeface="Arial" pitchFamily="34" charset="0"/>
              <a:buChar char="•"/>
            </a:pPr>
            <a:r>
              <a:rPr lang="en-US" sz="2800" b="1" dirty="0" smtClean="0">
                <a:solidFill>
                  <a:schemeClr val="bg1"/>
                </a:solidFill>
                <a:latin typeface="Arial" pitchFamily="34" charset="0"/>
                <a:cs typeface="Arial" pitchFamily="34" charset="0"/>
              </a:rPr>
              <a:t>Joseph was a </a:t>
            </a:r>
            <a:r>
              <a:rPr lang="en-US" sz="2800" b="1" i="1" dirty="0" smtClean="0">
                <a:solidFill>
                  <a:schemeClr val="bg1"/>
                </a:solidFill>
                <a:latin typeface="Arial" pitchFamily="34" charset="0"/>
                <a:cs typeface="Arial" pitchFamily="34" charset="0"/>
              </a:rPr>
              <a:t>“</a:t>
            </a:r>
            <a:r>
              <a:rPr lang="en-US" sz="2800" b="1" i="1" dirty="0" err="1" smtClean="0">
                <a:solidFill>
                  <a:schemeClr val="bg1"/>
                </a:solidFill>
                <a:latin typeface="Arial" pitchFamily="34" charset="0"/>
                <a:cs typeface="Arial" pitchFamily="34" charset="0"/>
              </a:rPr>
              <a:t>tekton</a:t>
            </a:r>
            <a:r>
              <a:rPr lang="en-US" sz="2800" b="1" i="1" dirty="0" smtClean="0">
                <a:solidFill>
                  <a:schemeClr val="bg1"/>
                </a:solidFill>
                <a:latin typeface="Arial" pitchFamily="34" charset="0"/>
                <a:cs typeface="Arial" pitchFamily="34" charset="0"/>
              </a:rPr>
              <a:t>” </a:t>
            </a:r>
            <a:r>
              <a:rPr lang="en-US" sz="2800" b="1" dirty="0" smtClean="0">
                <a:solidFill>
                  <a:schemeClr val="bg1"/>
                </a:solidFill>
                <a:latin typeface="Arial" pitchFamily="34" charset="0"/>
                <a:cs typeface="Arial" pitchFamily="34" charset="0"/>
              </a:rPr>
              <a:t>(stoneworker; craftsman; general contractor; ship builder; poet; carpenter)</a:t>
            </a:r>
          </a:p>
          <a:p>
            <a:pPr marL="225425" indent="-225425">
              <a:buFont typeface="Arial" pitchFamily="34" charset="0"/>
              <a:buChar char="•"/>
            </a:pPr>
            <a:r>
              <a:rPr lang="en-US" sz="2700" dirty="0" smtClean="0">
                <a:solidFill>
                  <a:schemeClr val="bg1"/>
                </a:solidFill>
                <a:latin typeface="Arial" pitchFamily="34" charset="0"/>
                <a:cs typeface="Arial" pitchFamily="34" charset="0"/>
              </a:rPr>
              <a:t>Joseph is not mentioned as being around when Jesus began His public ministry. He is conspicuous by His absence. </a:t>
            </a:r>
            <a:r>
              <a:rPr lang="en-US" sz="2700" dirty="0" smtClean="0">
                <a:solidFill>
                  <a:schemeClr val="bg1"/>
                </a:solidFill>
                <a:latin typeface="Arial" pitchFamily="34" charset="0"/>
                <a:cs typeface="Arial" pitchFamily="34" charset="0"/>
              </a:rPr>
              <a:t>Most agree </a:t>
            </a:r>
            <a:r>
              <a:rPr lang="en-US" sz="2700" dirty="0" smtClean="0">
                <a:solidFill>
                  <a:schemeClr val="bg1"/>
                </a:solidFill>
                <a:latin typeface="Arial" pitchFamily="34" charset="0"/>
                <a:cs typeface="Arial" pitchFamily="34" charset="0"/>
              </a:rPr>
              <a:t>that he had died before the time Jesus revealed Himself to the </a:t>
            </a:r>
            <a:r>
              <a:rPr lang="en-US" sz="2700" dirty="0" smtClean="0">
                <a:solidFill>
                  <a:schemeClr val="bg1"/>
                </a:solidFill>
                <a:latin typeface="Arial" pitchFamily="34" charset="0"/>
                <a:cs typeface="Arial" pitchFamily="34" charset="0"/>
              </a:rPr>
              <a:t>world. We </a:t>
            </a:r>
            <a:r>
              <a:rPr lang="en-US" sz="2700" dirty="0" smtClean="0">
                <a:solidFill>
                  <a:schemeClr val="bg1"/>
                </a:solidFill>
                <a:latin typeface="Arial" pitchFamily="34" charset="0"/>
                <a:cs typeface="Arial" pitchFamily="34" charset="0"/>
              </a:rPr>
              <a:t>know </a:t>
            </a:r>
            <a:r>
              <a:rPr lang="en-US" sz="2700" dirty="0" smtClean="0">
                <a:solidFill>
                  <a:schemeClr val="bg1"/>
                </a:solidFill>
                <a:latin typeface="Arial" pitchFamily="34" charset="0"/>
                <a:cs typeface="Arial" pitchFamily="34" charset="0"/>
              </a:rPr>
              <a:t>nothing   </a:t>
            </a:r>
            <a:r>
              <a:rPr lang="en-US" sz="2700" dirty="0" smtClean="0">
                <a:solidFill>
                  <a:schemeClr val="bg1"/>
                </a:solidFill>
                <a:latin typeface="Arial" pitchFamily="34" charset="0"/>
                <a:cs typeface="Arial" pitchFamily="34" charset="0"/>
              </a:rPr>
              <a:t>of the circumstances surrounding his death.</a:t>
            </a:r>
            <a:endParaRPr lang="en-US" sz="2700" dirty="0" smtClean="0">
              <a:solidFill>
                <a:schemeClr val="bg1"/>
              </a:solidFill>
              <a:latin typeface="BibliaLS" pitchFamily="2" charset="-79"/>
              <a:cs typeface="BibliaLS" pitchFamily="2" charset="-79"/>
            </a:endParaRPr>
          </a:p>
        </p:txBody>
      </p:sp>
      <p:pic>
        <p:nvPicPr>
          <p:cNvPr id="5" name="Picture 4" descr="nativitystorypic7.jpg"/>
          <p:cNvPicPr>
            <a:picLocks noChangeAspect="1"/>
          </p:cNvPicPr>
          <p:nvPr/>
        </p:nvPicPr>
        <p:blipFill>
          <a:blip r:embed="rId2" cstate="print"/>
          <a:stretch>
            <a:fillRect/>
          </a:stretch>
        </p:blipFill>
        <p:spPr>
          <a:xfrm>
            <a:off x="6629400" y="254852"/>
            <a:ext cx="2286000" cy="30428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spd="slow"/>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8000" r="-8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1524000"/>
          </a:xfrm>
        </p:spPr>
        <p:style>
          <a:lnRef idx="0">
            <a:schemeClr val="dk1"/>
          </a:lnRef>
          <a:fillRef idx="3">
            <a:schemeClr val="dk1"/>
          </a:fillRef>
          <a:effectRef idx="3">
            <a:schemeClr val="dk1"/>
          </a:effectRef>
          <a:fontRef idx="minor">
            <a:schemeClr val="lt1"/>
          </a:fontRef>
        </p:style>
        <p:txBody>
          <a:bodyPr anchor="b">
            <a:normAutofit/>
          </a:bodyPr>
          <a:lstStyle/>
          <a:p>
            <a:r>
              <a:rPr lang="en-US" b="1" dirty="0" smtClean="0">
                <a:ln>
                  <a:solidFill>
                    <a:schemeClr val="tx1"/>
                  </a:solidFill>
                </a:ln>
                <a:solidFill>
                  <a:schemeClr val="tx1"/>
                </a:solidFill>
                <a:latin typeface="Arial Narrow" pitchFamily="34" charset="0"/>
              </a:rPr>
              <a:t>“</a:t>
            </a:r>
            <a:r>
              <a:rPr lang="en-US" dirty="0" smtClean="0">
                <a:ln>
                  <a:solidFill>
                    <a:schemeClr val="tx1"/>
                  </a:solidFill>
                </a:ln>
                <a:solidFill>
                  <a:schemeClr val="tx1"/>
                </a:solidFill>
                <a:latin typeface="Arial Narrow" pitchFamily="34" charset="0"/>
              </a:rPr>
              <a:t>And having been warned in a dream not to go back to Herod, they returned to their country by another route.”</a:t>
            </a:r>
            <a:endParaRPr lang="en-US" dirty="0">
              <a:ln>
                <a:solidFill>
                  <a:schemeClr val="tx1"/>
                </a:solidFill>
              </a:ln>
              <a:solidFill>
                <a:schemeClr val="tx1"/>
              </a:solidFill>
              <a:latin typeface="Arial Narrow" pitchFamily="34" charset="0"/>
            </a:endParaRPr>
          </a:p>
        </p:txBody>
      </p:sp>
    </p:spTree>
  </p:cSld>
  <p:clrMapOvr>
    <a:masterClrMapping/>
  </p:clrMapOvr>
  <p:transition spd="slow"/>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5745162"/>
          </a:xfrm>
        </p:spPr>
        <p:txBody>
          <a:bodyPr>
            <a:normAutofit/>
          </a:bodyPr>
          <a:lstStyle/>
          <a:p>
            <a:r>
              <a:rPr lang="en-US" sz="3200" b="1" dirty="0" smtClean="0">
                <a:ln>
                  <a:solidFill>
                    <a:sysClr val="windowText" lastClr="000000"/>
                  </a:solidFill>
                </a:ln>
                <a:effectLst>
                  <a:outerShdw blurRad="38100" dist="38100" dir="2700000" algn="tl">
                    <a:srgbClr val="000000">
                      <a:alpha val="43137"/>
                    </a:srgbClr>
                  </a:outerShdw>
                </a:effectLst>
                <a:latin typeface="Vertigo Upright 2 BRK" pitchFamily="2" charset="0"/>
              </a:rPr>
              <a:t>Matthew 2:13-15 </a:t>
            </a:r>
            <a:br>
              <a:rPr lang="en-US" sz="3200" b="1" dirty="0" smtClean="0">
                <a:ln>
                  <a:solidFill>
                    <a:sysClr val="windowText" lastClr="000000"/>
                  </a:solidFill>
                </a:ln>
                <a:effectLst>
                  <a:outerShdw blurRad="38100" dist="38100" dir="2700000" algn="tl">
                    <a:srgbClr val="000000">
                      <a:alpha val="43137"/>
                    </a:srgbClr>
                  </a:outerShdw>
                </a:effectLst>
                <a:latin typeface="Vertigo Upright 2 BRK" pitchFamily="2" charset="0"/>
              </a:rPr>
            </a:br>
            <a:r>
              <a:rPr lang="en-US" sz="3200" b="1" dirty="0" smtClean="0">
                <a:ln>
                  <a:solidFill>
                    <a:sysClr val="windowText" lastClr="000000"/>
                  </a:solidFill>
                </a:ln>
                <a:effectLst>
                  <a:outerShdw blurRad="38100" dist="38100" dir="2700000" algn="tl">
                    <a:srgbClr val="000000">
                      <a:alpha val="43137"/>
                    </a:srgbClr>
                  </a:outerShdw>
                </a:effectLst>
                <a:latin typeface="Vertigo Upright 2 BRK" pitchFamily="2" charset="0"/>
              </a:rPr>
              <a:t>   </a:t>
            </a:r>
            <a:br>
              <a:rPr lang="en-US" sz="3200" b="1" dirty="0" smtClean="0">
                <a:ln>
                  <a:solidFill>
                    <a:sysClr val="windowText" lastClr="000000"/>
                  </a:solidFill>
                </a:ln>
                <a:effectLst>
                  <a:outerShdw blurRad="38100" dist="38100" dir="2700000" algn="tl">
                    <a:srgbClr val="000000">
                      <a:alpha val="43137"/>
                    </a:srgbClr>
                  </a:outerShdw>
                </a:effectLst>
                <a:latin typeface="Vertigo Upright 2 BRK" pitchFamily="2" charset="0"/>
              </a:rPr>
            </a:br>
            <a:r>
              <a:rPr lang="en-US" sz="6000" b="1" dirty="0" smtClean="0">
                <a:ln>
                  <a:solidFill>
                    <a:sysClr val="windowText" lastClr="000000"/>
                  </a:solidFill>
                </a:ln>
                <a:effectLst>
                  <a:outerShdw blurRad="38100" dist="38100" dir="2700000" algn="tl">
                    <a:srgbClr val="000000">
                      <a:alpha val="43137"/>
                    </a:srgbClr>
                  </a:outerShdw>
                </a:effectLst>
                <a:latin typeface="Vertigo Upright 2 BRK" pitchFamily="2" charset="0"/>
              </a:rPr>
              <a:t>“The Warning”</a:t>
            </a:r>
            <a:endParaRPr lang="en-US" sz="6000" dirty="0">
              <a:ln>
                <a:solidFill>
                  <a:sysClr val="windowText" lastClr="000000"/>
                </a:solidFill>
              </a:ln>
              <a:effectLst>
                <a:outerShdw blurRad="38100" dist="38100" dir="2700000" algn="tl">
                  <a:srgbClr val="000000">
                    <a:alpha val="43137"/>
                  </a:srgbClr>
                </a:outerShdw>
              </a:effectLst>
              <a:latin typeface="Vertigo Upright 2 BRK" pitchFamily="2" charset="0"/>
            </a:endParaRPr>
          </a:p>
        </p:txBody>
      </p:sp>
    </p:spTree>
  </p:cSld>
  <p:clrMapOvr>
    <a:masterClrMapping/>
  </p:clrMapOvr>
  <p:transition spd="slow"/>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48200" y="0"/>
            <a:ext cx="4495800" cy="6858000"/>
          </a:xfrm>
        </p:spPr>
        <p:style>
          <a:lnRef idx="0">
            <a:schemeClr val="dk1"/>
          </a:lnRef>
          <a:fillRef idx="3">
            <a:schemeClr val="dk1"/>
          </a:fillRef>
          <a:effectRef idx="3">
            <a:schemeClr val="dk1"/>
          </a:effectRef>
          <a:fontRef idx="minor">
            <a:schemeClr val="lt1"/>
          </a:fontRef>
        </p:style>
        <p:txBody>
          <a:bodyPr anchor="ctr">
            <a:normAutofit/>
          </a:bodyPr>
          <a:lstStyle/>
          <a:p>
            <a:r>
              <a:rPr lang="en-US" sz="3600" dirty="0" smtClean="0">
                <a:latin typeface="Arial Narrow" pitchFamily="34" charset="0"/>
              </a:rPr>
              <a:t>“When </a:t>
            </a:r>
            <a:r>
              <a:rPr lang="en-US" sz="3600" dirty="0">
                <a:latin typeface="Arial Narrow" pitchFamily="34" charset="0"/>
              </a:rPr>
              <a:t>they had gone, </a:t>
            </a:r>
            <a:r>
              <a:rPr lang="en-US" sz="3600" dirty="0" smtClean="0">
                <a:latin typeface="Arial Narrow" pitchFamily="34" charset="0"/>
              </a:rPr>
              <a:t>  an </a:t>
            </a:r>
            <a:r>
              <a:rPr lang="en-US" sz="3600" dirty="0">
                <a:latin typeface="Arial Narrow" pitchFamily="34" charset="0"/>
              </a:rPr>
              <a:t>angel of the Lord appeared to Joseph in </a:t>
            </a:r>
            <a:r>
              <a:rPr lang="en-US" sz="3600" dirty="0" smtClean="0">
                <a:latin typeface="Arial Narrow" pitchFamily="34" charset="0"/>
              </a:rPr>
              <a:t>   a </a:t>
            </a:r>
            <a:r>
              <a:rPr lang="en-US" sz="3600" dirty="0">
                <a:latin typeface="Arial Narrow" pitchFamily="34" charset="0"/>
              </a:rPr>
              <a:t>dream. </a:t>
            </a:r>
            <a:r>
              <a:rPr lang="en-US" sz="3600" i="1" dirty="0" smtClean="0">
                <a:solidFill>
                  <a:srgbClr val="FFFF66"/>
                </a:solidFill>
                <a:latin typeface="Arial Narrow" pitchFamily="34" charset="0"/>
              </a:rPr>
              <a:t>‘Get </a:t>
            </a:r>
            <a:r>
              <a:rPr lang="en-US" sz="3600" i="1" dirty="0">
                <a:solidFill>
                  <a:srgbClr val="FFFF66"/>
                </a:solidFill>
                <a:latin typeface="Arial Narrow" pitchFamily="34" charset="0"/>
              </a:rPr>
              <a:t>up</a:t>
            </a:r>
            <a:r>
              <a:rPr lang="en-US" sz="3600" i="1" dirty="0" smtClean="0">
                <a:solidFill>
                  <a:srgbClr val="FFFF66"/>
                </a:solidFill>
                <a:latin typeface="Arial Narrow" pitchFamily="34" charset="0"/>
              </a:rPr>
              <a:t>,’  </a:t>
            </a:r>
            <a:r>
              <a:rPr lang="en-US" sz="3600" i="1" dirty="0" smtClean="0">
                <a:solidFill>
                  <a:srgbClr val="FFFF66"/>
                </a:solidFill>
                <a:latin typeface="Arial Narrow" pitchFamily="34" charset="0"/>
              </a:rPr>
              <a:t>        </a:t>
            </a:r>
            <a:r>
              <a:rPr lang="en-US" sz="3600" dirty="0" smtClean="0">
                <a:latin typeface="Arial Narrow" pitchFamily="34" charset="0"/>
              </a:rPr>
              <a:t>he </a:t>
            </a:r>
            <a:r>
              <a:rPr lang="en-US" sz="3600" dirty="0">
                <a:latin typeface="Arial Narrow" pitchFamily="34" charset="0"/>
              </a:rPr>
              <a:t>said, </a:t>
            </a:r>
            <a:r>
              <a:rPr lang="en-US" sz="3600" i="1" dirty="0" smtClean="0">
                <a:solidFill>
                  <a:srgbClr val="FFFF66"/>
                </a:solidFill>
                <a:latin typeface="Arial Narrow" pitchFamily="34" charset="0"/>
              </a:rPr>
              <a:t>‘take </a:t>
            </a:r>
            <a:r>
              <a:rPr lang="en-US" sz="3600" i="1" dirty="0">
                <a:solidFill>
                  <a:srgbClr val="FFFF66"/>
                </a:solidFill>
                <a:latin typeface="Arial Narrow" pitchFamily="34" charset="0"/>
              </a:rPr>
              <a:t>the child and </a:t>
            </a:r>
            <a:r>
              <a:rPr lang="en-US" sz="3600" i="1" dirty="0" smtClean="0">
                <a:solidFill>
                  <a:srgbClr val="FFFF66"/>
                </a:solidFill>
                <a:latin typeface="Arial Narrow" pitchFamily="34" charset="0"/>
              </a:rPr>
              <a:t>His </a:t>
            </a:r>
            <a:r>
              <a:rPr lang="en-US" sz="3600" i="1" dirty="0">
                <a:solidFill>
                  <a:srgbClr val="FFFF66"/>
                </a:solidFill>
                <a:latin typeface="Arial Narrow" pitchFamily="34" charset="0"/>
              </a:rPr>
              <a:t>mother and escape to Egypt. </a:t>
            </a:r>
            <a:r>
              <a:rPr lang="en-US" sz="3600" i="1" dirty="0" smtClean="0">
                <a:solidFill>
                  <a:srgbClr val="FFFF66"/>
                </a:solidFill>
                <a:latin typeface="Arial Narrow" pitchFamily="34" charset="0"/>
              </a:rPr>
              <a:t>   </a:t>
            </a:r>
            <a:r>
              <a:rPr lang="en-US" sz="3600" i="1" dirty="0" smtClean="0">
                <a:solidFill>
                  <a:srgbClr val="FFFF66"/>
                </a:solidFill>
                <a:latin typeface="Arial Narrow" pitchFamily="34" charset="0"/>
              </a:rPr>
              <a:t>     Stay </a:t>
            </a:r>
            <a:r>
              <a:rPr lang="en-US" sz="3600" i="1" dirty="0">
                <a:solidFill>
                  <a:srgbClr val="FFFF66"/>
                </a:solidFill>
                <a:latin typeface="Arial Narrow" pitchFamily="34" charset="0"/>
              </a:rPr>
              <a:t>there until I tell </a:t>
            </a:r>
            <a:r>
              <a:rPr lang="en-US" sz="3600" i="1" dirty="0" smtClean="0">
                <a:solidFill>
                  <a:srgbClr val="FFFF66"/>
                </a:solidFill>
                <a:latin typeface="Arial Narrow" pitchFamily="34" charset="0"/>
              </a:rPr>
              <a:t>   you</a:t>
            </a:r>
            <a:r>
              <a:rPr lang="en-US" sz="3600" i="1" dirty="0">
                <a:solidFill>
                  <a:srgbClr val="FFFF66"/>
                </a:solidFill>
                <a:latin typeface="Arial Narrow" pitchFamily="34" charset="0"/>
              </a:rPr>
              <a:t>, </a:t>
            </a:r>
            <a:r>
              <a:rPr lang="en-US" sz="3600" i="1" dirty="0" smtClean="0">
                <a:solidFill>
                  <a:srgbClr val="FFFF66"/>
                </a:solidFill>
                <a:latin typeface="Arial Narrow" pitchFamily="34" charset="0"/>
              </a:rPr>
              <a:t>for </a:t>
            </a:r>
            <a:r>
              <a:rPr lang="en-US" sz="3600" i="1" dirty="0">
                <a:solidFill>
                  <a:srgbClr val="FFFF66"/>
                </a:solidFill>
                <a:latin typeface="Arial Narrow" pitchFamily="34" charset="0"/>
              </a:rPr>
              <a:t>Herod is </a:t>
            </a:r>
            <a:r>
              <a:rPr lang="en-US" sz="3600" i="1" dirty="0" smtClean="0">
                <a:solidFill>
                  <a:srgbClr val="FFFF66"/>
                </a:solidFill>
                <a:latin typeface="Arial Narrow" pitchFamily="34" charset="0"/>
              </a:rPr>
              <a:t>going   </a:t>
            </a:r>
            <a:r>
              <a:rPr lang="en-US" sz="3600" i="1" dirty="0">
                <a:solidFill>
                  <a:srgbClr val="FFFF66"/>
                </a:solidFill>
                <a:latin typeface="Arial Narrow" pitchFamily="34" charset="0"/>
              </a:rPr>
              <a:t>to search for the </a:t>
            </a:r>
            <a:r>
              <a:rPr lang="en-US" sz="3600" i="1" dirty="0" smtClean="0">
                <a:solidFill>
                  <a:srgbClr val="FFFF66"/>
                </a:solidFill>
                <a:latin typeface="Arial Narrow" pitchFamily="34" charset="0"/>
              </a:rPr>
              <a:t>   </a:t>
            </a:r>
            <a:r>
              <a:rPr lang="en-US" sz="3600" i="1" dirty="0" smtClean="0">
                <a:solidFill>
                  <a:srgbClr val="FFFF66"/>
                </a:solidFill>
                <a:latin typeface="Arial Narrow" pitchFamily="34" charset="0"/>
              </a:rPr>
              <a:t>    child </a:t>
            </a:r>
            <a:r>
              <a:rPr lang="en-US" sz="3600" i="1" dirty="0">
                <a:solidFill>
                  <a:srgbClr val="FFFF66"/>
                </a:solidFill>
                <a:latin typeface="Arial Narrow" pitchFamily="34" charset="0"/>
              </a:rPr>
              <a:t>to kill </a:t>
            </a:r>
            <a:r>
              <a:rPr lang="en-US" sz="3600" i="1" dirty="0" smtClean="0">
                <a:solidFill>
                  <a:srgbClr val="FFFF66"/>
                </a:solidFill>
                <a:latin typeface="Arial Narrow" pitchFamily="34" charset="0"/>
              </a:rPr>
              <a:t>Him.’”</a:t>
            </a:r>
            <a:endParaRPr lang="en-US" sz="3600" b="1" i="1" dirty="0" smtClean="0">
              <a:solidFill>
                <a:srgbClr val="FFFF66"/>
              </a:solidFill>
              <a:latin typeface="Arial Narrow" pitchFamily="34" charset="0"/>
            </a:endParaRPr>
          </a:p>
        </p:txBody>
      </p:sp>
      <p:pic>
        <p:nvPicPr>
          <p:cNvPr id="4" name="Picture 3" descr="nativitystorypic7.jpg"/>
          <p:cNvPicPr>
            <a:picLocks noChangeAspect="1"/>
          </p:cNvPicPr>
          <p:nvPr/>
        </p:nvPicPr>
        <p:blipFill>
          <a:blip r:embed="rId3" cstate="print"/>
          <a:stretch>
            <a:fillRect/>
          </a:stretch>
        </p:blipFill>
        <p:spPr>
          <a:xfrm>
            <a:off x="0" y="-1"/>
            <a:ext cx="4572000" cy="68648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2000" r="-1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334000"/>
            <a:ext cx="9144000" cy="1524000"/>
          </a:xfrm>
        </p:spPr>
        <p:style>
          <a:lnRef idx="0">
            <a:schemeClr val="dk1"/>
          </a:lnRef>
          <a:fillRef idx="3">
            <a:schemeClr val="dk1"/>
          </a:fillRef>
          <a:effectRef idx="3">
            <a:schemeClr val="dk1"/>
          </a:effectRef>
          <a:fontRef idx="minor">
            <a:schemeClr val="lt1"/>
          </a:fontRef>
        </p:style>
        <p:txBody>
          <a:bodyPr anchor="ctr">
            <a:normAutofit/>
          </a:bodyPr>
          <a:lstStyle/>
          <a:p>
            <a:r>
              <a:rPr lang="en-US" dirty="0" smtClean="0">
                <a:latin typeface="Arial Narrow" pitchFamily="34" charset="0"/>
              </a:rPr>
              <a:t>“So </a:t>
            </a:r>
            <a:r>
              <a:rPr lang="en-US" dirty="0">
                <a:latin typeface="Arial Narrow" pitchFamily="34" charset="0"/>
              </a:rPr>
              <a:t>he got up, took the child and his mother during the night and left for </a:t>
            </a:r>
            <a:r>
              <a:rPr lang="en-US" dirty="0" smtClean="0">
                <a:latin typeface="Arial Narrow" pitchFamily="34" charset="0"/>
              </a:rPr>
              <a:t>Egypt,</a:t>
            </a:r>
            <a:r>
              <a:rPr lang="en-US" b="1" dirty="0" smtClean="0">
                <a:latin typeface="Arial Narrow" pitchFamily="34" charset="0"/>
              </a:rPr>
              <a:t> </a:t>
            </a:r>
            <a:r>
              <a:rPr lang="en-US" dirty="0" smtClean="0">
                <a:latin typeface="Arial Narrow" pitchFamily="34" charset="0"/>
              </a:rPr>
              <a:t>where </a:t>
            </a:r>
            <a:r>
              <a:rPr lang="en-US" dirty="0">
                <a:latin typeface="Arial Narrow" pitchFamily="34" charset="0"/>
              </a:rPr>
              <a:t>he stayed until the death of Herod</a:t>
            </a:r>
            <a:r>
              <a:rPr lang="en-US" dirty="0" smtClean="0">
                <a:latin typeface="Arial Narrow" pitchFamily="34" charset="0"/>
              </a:rPr>
              <a:t>.”</a:t>
            </a:r>
            <a:endParaRPr lang="en-US" b="1" dirty="0" smtClean="0">
              <a:latin typeface="Arial Narrow" pitchFamily="34" charset="0"/>
            </a:endParaRPr>
          </a:p>
        </p:txBody>
      </p:sp>
    </p:spTree>
  </p:cSld>
  <p:clrMapOvr>
    <a:masterClrMapping/>
  </p:clrMapOvr>
  <p:transition spd="slow"/>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www.greatenergychallengeblog.com/wp-content/uploads/2011/02/ev5606_NearEast2_A2000254.jpg"/>
          <p:cNvPicPr>
            <a:picLocks noChangeAspect="1" noChangeArrowheads="1"/>
          </p:cNvPicPr>
          <p:nvPr/>
        </p:nvPicPr>
        <p:blipFill>
          <a:blip r:embed="rId2" cstate="print"/>
          <a:srcRect/>
          <a:stretch>
            <a:fillRect/>
          </a:stretch>
        </p:blipFill>
        <p:spPr bwMode="auto">
          <a:xfrm>
            <a:off x="0" y="-1"/>
            <a:ext cx="9144000" cy="6858002"/>
          </a:xfrm>
          <a:prstGeom prst="rect">
            <a:avLst/>
          </a:prstGeom>
          <a:noFill/>
        </p:spPr>
      </p:pic>
      <p:sp>
        <p:nvSpPr>
          <p:cNvPr id="3" name="Title 1"/>
          <p:cNvSpPr txBox="1">
            <a:spLocks/>
          </p:cNvSpPr>
          <p:nvPr/>
        </p:nvSpPr>
        <p:spPr>
          <a:xfrm>
            <a:off x="0" y="1295400"/>
            <a:ext cx="9144000" cy="5562600"/>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r>
              <a:rPr lang="en-US" sz="3200" dirty="0" smtClean="0">
                <a:effectLst>
                  <a:outerShdw blurRad="38100" dist="38100" dir="2700000" algn="tl">
                    <a:srgbClr val="000000">
                      <a:alpha val="43137"/>
                    </a:srgbClr>
                  </a:outerShdw>
                </a:effectLst>
                <a:latin typeface="BibliaLS" pitchFamily="2" charset="-79"/>
                <a:ea typeface="+mj-ea"/>
                <a:cs typeface="BibliaLS" pitchFamily="2" charset="-79"/>
              </a:rPr>
              <a:t>Long, hot journey</a:t>
            </a:r>
          </a:p>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r>
              <a:rPr lang="en-US" sz="3200" dirty="0" smtClean="0">
                <a:effectLst>
                  <a:outerShdw blurRad="38100" dist="38100" dir="2700000" algn="tl">
                    <a:srgbClr val="000000">
                      <a:alpha val="43137"/>
                    </a:srgbClr>
                  </a:outerShdw>
                </a:effectLst>
                <a:latin typeface="BibliaLS" pitchFamily="2" charset="-79"/>
                <a:ea typeface="+mj-ea"/>
                <a:cs typeface="BibliaLS" pitchFamily="2" charset="-79"/>
              </a:rPr>
              <a:t>Finances: Gold from magi</a:t>
            </a:r>
            <a:endParaRPr lang="en-US" sz="3200" dirty="0" smtClean="0">
              <a:effectLst>
                <a:outerShdw blurRad="38100" dist="38100" dir="2700000" algn="tl">
                  <a:srgbClr val="000000">
                    <a:alpha val="43137"/>
                  </a:srgbClr>
                </a:outerShdw>
              </a:effectLst>
              <a:latin typeface="BibliaLS" pitchFamily="2" charset="-79"/>
              <a:cs typeface="BibliaLS" pitchFamily="2" charset="-79"/>
            </a:endParaRPr>
          </a:p>
        </p:txBody>
      </p:sp>
      <p:sp>
        <p:nvSpPr>
          <p:cNvPr id="4" name="Title 1"/>
          <p:cNvSpPr txBox="1">
            <a:spLocks/>
          </p:cNvSpPr>
          <p:nvPr/>
        </p:nvSpPr>
        <p:spPr>
          <a:xfrm>
            <a:off x="0" y="0"/>
            <a:ext cx="9144000" cy="1143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ibliaLS" pitchFamily="2" charset="-79"/>
                <a:cs typeface="BibliaLS" pitchFamily="2" charset="-79"/>
              </a:rPr>
              <a:t>THE NIGHT TRIP TO EGYPT</a:t>
            </a:r>
          </a:p>
        </p:txBody>
      </p:sp>
      <p:sp>
        <p:nvSpPr>
          <p:cNvPr id="5" name="Freeform 4"/>
          <p:cNvSpPr/>
          <p:nvPr/>
        </p:nvSpPr>
        <p:spPr>
          <a:xfrm>
            <a:off x="1154243" y="2818151"/>
            <a:ext cx="4512039" cy="1379095"/>
          </a:xfrm>
          <a:custGeom>
            <a:avLst/>
            <a:gdLst>
              <a:gd name="connsiteX0" fmla="*/ 4512039 w 4512039"/>
              <a:gd name="connsiteY0" fmla="*/ 29980 h 1379095"/>
              <a:gd name="connsiteX1" fmla="*/ 4347147 w 4512039"/>
              <a:gd name="connsiteY1" fmla="*/ 0 h 1379095"/>
              <a:gd name="connsiteX2" fmla="*/ 4152275 w 4512039"/>
              <a:gd name="connsiteY2" fmla="*/ 119921 h 1379095"/>
              <a:gd name="connsiteX3" fmla="*/ 3807501 w 4512039"/>
              <a:gd name="connsiteY3" fmla="*/ 164892 h 1379095"/>
              <a:gd name="connsiteX4" fmla="*/ 3672590 w 4512039"/>
              <a:gd name="connsiteY4" fmla="*/ 374754 h 1379095"/>
              <a:gd name="connsiteX5" fmla="*/ 3447737 w 4512039"/>
              <a:gd name="connsiteY5" fmla="*/ 509665 h 1379095"/>
              <a:gd name="connsiteX6" fmla="*/ 3102964 w 4512039"/>
              <a:gd name="connsiteY6" fmla="*/ 554636 h 1379095"/>
              <a:gd name="connsiteX7" fmla="*/ 3013023 w 4512039"/>
              <a:gd name="connsiteY7" fmla="*/ 554636 h 1379095"/>
              <a:gd name="connsiteX8" fmla="*/ 2773180 w 4512039"/>
              <a:gd name="connsiteY8" fmla="*/ 644577 h 1379095"/>
              <a:gd name="connsiteX9" fmla="*/ 2578308 w 4512039"/>
              <a:gd name="connsiteY9" fmla="*/ 644577 h 1379095"/>
              <a:gd name="connsiteX10" fmla="*/ 2338465 w 4512039"/>
              <a:gd name="connsiteY10" fmla="*/ 629587 h 1379095"/>
              <a:gd name="connsiteX11" fmla="*/ 2098623 w 4512039"/>
              <a:gd name="connsiteY11" fmla="*/ 734518 h 1379095"/>
              <a:gd name="connsiteX12" fmla="*/ 1753849 w 4512039"/>
              <a:gd name="connsiteY12" fmla="*/ 884419 h 1379095"/>
              <a:gd name="connsiteX13" fmla="*/ 1439055 w 4512039"/>
              <a:gd name="connsiteY13" fmla="*/ 1094282 h 1379095"/>
              <a:gd name="connsiteX14" fmla="*/ 1094282 w 4512039"/>
              <a:gd name="connsiteY14" fmla="*/ 1379095 h 1379095"/>
              <a:gd name="connsiteX15" fmla="*/ 794478 w 4512039"/>
              <a:gd name="connsiteY15" fmla="*/ 1304144 h 1379095"/>
              <a:gd name="connsiteX16" fmla="*/ 0 w 4512039"/>
              <a:gd name="connsiteY16" fmla="*/ 1364105 h 137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12039" h="1379095">
                <a:moveTo>
                  <a:pt x="4512039" y="29980"/>
                </a:moveTo>
                <a:lnTo>
                  <a:pt x="4347147" y="0"/>
                </a:lnTo>
                <a:lnTo>
                  <a:pt x="4152275" y="119921"/>
                </a:lnTo>
                <a:lnTo>
                  <a:pt x="3807501" y="164892"/>
                </a:lnTo>
                <a:lnTo>
                  <a:pt x="3672590" y="374754"/>
                </a:lnTo>
                <a:lnTo>
                  <a:pt x="3447737" y="509665"/>
                </a:lnTo>
                <a:lnTo>
                  <a:pt x="3102964" y="554636"/>
                </a:lnTo>
                <a:lnTo>
                  <a:pt x="3013023" y="554636"/>
                </a:lnTo>
                <a:lnTo>
                  <a:pt x="2773180" y="644577"/>
                </a:lnTo>
                <a:lnTo>
                  <a:pt x="2578308" y="644577"/>
                </a:lnTo>
                <a:lnTo>
                  <a:pt x="2338465" y="629587"/>
                </a:lnTo>
                <a:lnTo>
                  <a:pt x="2098623" y="734518"/>
                </a:lnTo>
                <a:lnTo>
                  <a:pt x="1753849" y="884419"/>
                </a:lnTo>
                <a:lnTo>
                  <a:pt x="1439055" y="1094282"/>
                </a:lnTo>
                <a:lnTo>
                  <a:pt x="1094282" y="1379095"/>
                </a:lnTo>
                <a:lnTo>
                  <a:pt x="794478" y="1304144"/>
                </a:lnTo>
                <a:lnTo>
                  <a:pt x="0" y="1364105"/>
                </a:lnTo>
              </a:path>
            </a:pathLst>
          </a:custGeom>
          <a:ln w="7620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spd="slow"/>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381000"/>
            <a:ext cx="6172200" cy="2057400"/>
          </a:xfrm>
        </p:spPr>
        <p:style>
          <a:lnRef idx="0">
            <a:schemeClr val="dk1"/>
          </a:lnRef>
          <a:fillRef idx="3">
            <a:schemeClr val="dk1"/>
          </a:fillRef>
          <a:effectRef idx="3">
            <a:schemeClr val="dk1"/>
          </a:effectRef>
          <a:fontRef idx="minor">
            <a:schemeClr val="lt1"/>
          </a:fontRef>
        </p:style>
        <p:txBody>
          <a:bodyPr anchor="ctr">
            <a:noAutofit/>
          </a:bodyPr>
          <a:lstStyle/>
          <a:p>
            <a:r>
              <a:rPr lang="en-US" sz="3600" dirty="0" smtClean="0">
                <a:latin typeface="Arial Narrow" pitchFamily="34" charset="0"/>
              </a:rPr>
              <a:t>“And </a:t>
            </a:r>
            <a:r>
              <a:rPr lang="en-US" sz="3600" dirty="0">
                <a:latin typeface="Arial Narrow" pitchFamily="34" charset="0"/>
              </a:rPr>
              <a:t>so was fulfilled what the Lord had said through the prophet: </a:t>
            </a:r>
            <a:r>
              <a:rPr lang="en-US" sz="3600" dirty="0" smtClean="0">
                <a:latin typeface="Arial Narrow" pitchFamily="34" charset="0"/>
              </a:rPr>
              <a:t>   </a:t>
            </a:r>
            <a:r>
              <a:rPr lang="en-US" sz="3600" b="1" i="1" dirty="0" smtClean="0">
                <a:solidFill>
                  <a:srgbClr val="FFFF00"/>
                </a:solidFill>
                <a:latin typeface="Arial Narrow" pitchFamily="34" charset="0"/>
              </a:rPr>
              <a:t>"</a:t>
            </a:r>
            <a:r>
              <a:rPr lang="en-US" sz="3600" b="1" i="1" dirty="0">
                <a:solidFill>
                  <a:srgbClr val="FFFF00"/>
                </a:solidFill>
                <a:latin typeface="Arial Narrow" pitchFamily="34" charset="0"/>
              </a:rPr>
              <a:t>Out of Egypt I called my son</a:t>
            </a:r>
            <a:r>
              <a:rPr lang="en-US" sz="3600" b="1" i="1" dirty="0" smtClean="0">
                <a:solidFill>
                  <a:srgbClr val="FFFF00"/>
                </a:solidFill>
                <a:latin typeface="Arial Narrow" pitchFamily="34" charset="0"/>
              </a:rPr>
              <a:t>.“</a:t>
            </a:r>
            <a:endParaRPr lang="en-US" sz="3600" b="1" i="1" dirty="0">
              <a:solidFill>
                <a:srgbClr val="FFFF00"/>
              </a:solidFill>
            </a:endParaRPr>
          </a:p>
        </p:txBody>
      </p:sp>
    </p:spTree>
  </p:cSld>
  <p:clrMapOvr>
    <a:masterClrMapping/>
  </p:clrMapOvr>
  <p:transition spd="slow"/>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838200"/>
            <a:ext cx="9144000" cy="4449762"/>
          </a:xfrm>
        </p:spPr>
        <p:txBody>
          <a:bodyPr>
            <a:normAutofit/>
          </a:bodyPr>
          <a:lstStyle/>
          <a:p>
            <a:r>
              <a:rPr lang="en-US" sz="3200" b="1" dirty="0" smtClean="0">
                <a:ln>
                  <a:solidFill>
                    <a:sysClr val="windowText" lastClr="000000"/>
                  </a:solidFill>
                </a:ln>
                <a:effectLst>
                  <a:outerShdw blurRad="38100" dist="38100" dir="2700000" algn="tl">
                    <a:srgbClr val="000000">
                      <a:alpha val="43137"/>
                    </a:srgbClr>
                  </a:outerShdw>
                </a:effectLst>
                <a:latin typeface="Vertigo Upright 2 BRK" pitchFamily="2" charset="0"/>
              </a:rPr>
              <a:t>Matthew 2:16-18 </a:t>
            </a:r>
            <a:br>
              <a:rPr lang="en-US" sz="3200" b="1" dirty="0" smtClean="0">
                <a:ln>
                  <a:solidFill>
                    <a:sysClr val="windowText" lastClr="000000"/>
                  </a:solidFill>
                </a:ln>
                <a:effectLst>
                  <a:outerShdw blurRad="38100" dist="38100" dir="2700000" algn="tl">
                    <a:srgbClr val="000000">
                      <a:alpha val="43137"/>
                    </a:srgbClr>
                  </a:outerShdw>
                </a:effectLst>
                <a:latin typeface="Vertigo Upright 2 BRK" pitchFamily="2" charset="0"/>
              </a:rPr>
            </a:br>
            <a:r>
              <a:rPr lang="en-US" sz="3200" b="1" dirty="0" smtClean="0">
                <a:ln>
                  <a:solidFill>
                    <a:sysClr val="windowText" lastClr="000000"/>
                  </a:solidFill>
                </a:ln>
                <a:effectLst>
                  <a:outerShdw blurRad="38100" dist="38100" dir="2700000" algn="tl">
                    <a:srgbClr val="000000">
                      <a:alpha val="43137"/>
                    </a:srgbClr>
                  </a:outerShdw>
                </a:effectLst>
                <a:latin typeface="Vertigo Upright 2 BRK" pitchFamily="2" charset="0"/>
              </a:rPr>
              <a:t>   </a:t>
            </a:r>
            <a:br>
              <a:rPr lang="en-US" sz="3200" b="1" dirty="0" smtClean="0">
                <a:ln>
                  <a:solidFill>
                    <a:sysClr val="windowText" lastClr="000000"/>
                  </a:solidFill>
                </a:ln>
                <a:effectLst>
                  <a:outerShdw blurRad="38100" dist="38100" dir="2700000" algn="tl">
                    <a:srgbClr val="000000">
                      <a:alpha val="43137"/>
                    </a:srgbClr>
                  </a:outerShdw>
                </a:effectLst>
                <a:latin typeface="Vertigo Upright 2 BRK" pitchFamily="2" charset="0"/>
              </a:rPr>
            </a:br>
            <a:r>
              <a:rPr lang="en-US" sz="6000" b="1" dirty="0" smtClean="0">
                <a:ln>
                  <a:solidFill>
                    <a:sysClr val="windowText" lastClr="000000"/>
                  </a:solidFill>
                </a:ln>
                <a:effectLst>
                  <a:outerShdw blurRad="38100" dist="38100" dir="2700000" algn="tl">
                    <a:srgbClr val="000000">
                      <a:alpha val="43137"/>
                    </a:srgbClr>
                  </a:outerShdw>
                </a:effectLst>
                <a:latin typeface="Vertigo Upright 2 BRK" pitchFamily="2" charset="0"/>
              </a:rPr>
              <a:t>“The Slaughter”</a:t>
            </a:r>
            <a:endParaRPr lang="en-US" sz="6000" b="1" dirty="0">
              <a:ln>
                <a:solidFill>
                  <a:sysClr val="windowText" lastClr="000000"/>
                </a:solidFill>
              </a:ln>
              <a:effectLst>
                <a:outerShdw blurRad="38100" dist="38100" dir="2700000" algn="tl">
                  <a:srgbClr val="000000">
                    <a:alpha val="43137"/>
                  </a:srgbClr>
                </a:outerShdw>
              </a:effectLst>
              <a:latin typeface="Vertigo Upright 2 BRK" pitchFamily="2" charset="0"/>
            </a:endParaRPr>
          </a:p>
        </p:txBody>
      </p:sp>
    </p:spTree>
  </p:cSld>
  <p:clrMapOvr>
    <a:masterClrMapping/>
  </p:clrMapOvr>
  <p:transition spd="slow"/>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410200" y="0"/>
            <a:ext cx="3733800" cy="6858000"/>
          </a:xfrm>
        </p:spPr>
        <p:style>
          <a:lnRef idx="0">
            <a:schemeClr val="dk1"/>
          </a:lnRef>
          <a:fillRef idx="3">
            <a:schemeClr val="dk1"/>
          </a:fillRef>
          <a:effectRef idx="3">
            <a:schemeClr val="dk1"/>
          </a:effectRef>
          <a:fontRef idx="minor">
            <a:schemeClr val="lt1"/>
          </a:fontRef>
        </p:style>
        <p:txBody>
          <a:bodyPr anchor="ctr">
            <a:normAutofit/>
          </a:bodyPr>
          <a:lstStyle/>
          <a:p>
            <a:r>
              <a:rPr lang="en-US" b="1" dirty="0" smtClean="0">
                <a:latin typeface="Arial Narrow" pitchFamily="34" charset="0"/>
              </a:rPr>
              <a:t>“</a:t>
            </a:r>
            <a:r>
              <a:rPr lang="en-US" dirty="0" smtClean="0">
                <a:latin typeface="Arial Narrow" pitchFamily="34" charset="0"/>
              </a:rPr>
              <a:t>When </a:t>
            </a:r>
            <a:r>
              <a:rPr lang="en-US" dirty="0">
                <a:latin typeface="Arial Narrow" pitchFamily="34" charset="0"/>
              </a:rPr>
              <a:t>Herod realized that he had been outwitted by the Magi, he was furious, and he gave orders to kill all the boys in Bethlehem and its vicinity who were two years old and under, in accordance with the time he had learned from the Magi</a:t>
            </a:r>
            <a:r>
              <a:rPr lang="en-US" dirty="0" smtClean="0">
                <a:latin typeface="Arial Narrow" pitchFamily="34" charset="0"/>
              </a:rPr>
              <a:t>.”</a:t>
            </a:r>
            <a:r>
              <a:rPr lang="en-US" dirty="0" smtClean="0">
                <a:solidFill>
                  <a:srgbClr val="FF0000"/>
                </a:solidFill>
                <a:latin typeface="Arial Narrow" pitchFamily="34" charset="0"/>
              </a:rPr>
              <a:t> </a:t>
            </a:r>
            <a:endParaRPr lang="en-US" dirty="0">
              <a:latin typeface="Arial Narrow" pitchFamily="34" charset="0"/>
            </a:endParaRPr>
          </a:p>
          <a:p>
            <a:endParaRPr lang="en-US" dirty="0">
              <a:solidFill>
                <a:schemeClr val="tx1"/>
              </a:solidFill>
            </a:endParaRPr>
          </a:p>
        </p:txBody>
      </p:sp>
    </p:spTree>
  </p:cSld>
  <p:clrMapOvr>
    <a:masterClrMapping/>
  </p:clrMapOvr>
  <p:transition spd="slow"/>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2819400"/>
          </a:xfrm>
        </p:spPr>
        <p:txBody>
          <a:bodyPr anchor="ctr">
            <a:normAutofit/>
          </a:bodyPr>
          <a:lstStyle/>
          <a:p>
            <a:r>
              <a:rPr lang="en-US" sz="3600" b="1" dirty="0" smtClean="0">
                <a:latin typeface="Arial Narrow" pitchFamily="34" charset="0"/>
              </a:rPr>
              <a:t>“</a:t>
            </a:r>
            <a:r>
              <a:rPr lang="en-US" sz="3600" dirty="0" smtClean="0">
                <a:latin typeface="Arial Narrow" pitchFamily="34" charset="0"/>
              </a:rPr>
              <a:t>Then </a:t>
            </a:r>
            <a:r>
              <a:rPr lang="en-US" sz="3600" dirty="0">
                <a:latin typeface="Arial Narrow" pitchFamily="34" charset="0"/>
              </a:rPr>
              <a:t>what was said through the prophet Jeremiah was fulfilled:</a:t>
            </a:r>
            <a:r>
              <a:rPr lang="en-US" sz="3600" b="1" dirty="0">
                <a:latin typeface="Arial Narrow" pitchFamily="34" charset="0"/>
              </a:rPr>
              <a:t> </a:t>
            </a:r>
            <a:r>
              <a:rPr lang="en-US" sz="3600" dirty="0" smtClean="0">
                <a:latin typeface="Arial Narrow" pitchFamily="34" charset="0"/>
              </a:rPr>
              <a:t>"</a:t>
            </a:r>
            <a:r>
              <a:rPr lang="en-US" sz="3600" dirty="0">
                <a:latin typeface="Arial Narrow" pitchFamily="34" charset="0"/>
              </a:rPr>
              <a:t>A voice is heard in Ramah, weeping and great mourning, Rachel weeping for her children and refusing to be comforted, because they are no more</a:t>
            </a:r>
            <a:r>
              <a:rPr lang="en-US" sz="3600" dirty="0" smtClean="0">
                <a:latin typeface="Arial Narrow" pitchFamily="34" charset="0"/>
              </a:rPr>
              <a:t>."</a:t>
            </a:r>
            <a:endParaRPr lang="en-US" sz="3600" dirty="0">
              <a:latin typeface="Arial Narrow" pitchFamily="34" charset="0"/>
            </a:endParaRPr>
          </a:p>
        </p:txBody>
      </p:sp>
      <p:pic>
        <p:nvPicPr>
          <p:cNvPr id="6" name="Picture 5" descr="romefhymk.jpg"/>
          <p:cNvPicPr>
            <a:picLocks noChangeAspect="1"/>
          </p:cNvPicPr>
          <p:nvPr/>
        </p:nvPicPr>
        <p:blipFill>
          <a:blip r:embed="rId2" cstate="print"/>
          <a:stretch>
            <a:fillRect/>
          </a:stretch>
        </p:blipFill>
        <p:spPr>
          <a:xfrm>
            <a:off x="0" y="2701636"/>
            <a:ext cx="9144000" cy="4156364"/>
          </a:xfrm>
          <a:prstGeom prst="rect">
            <a:avLst/>
          </a:prstGeom>
          <a:ln>
            <a:noFill/>
          </a:ln>
          <a:effectLst>
            <a:softEdge rad="112500"/>
          </a:effectLst>
        </p:spPr>
      </p:pic>
    </p:spTree>
  </p:cSld>
  <p:clrMapOvr>
    <a:masterClrMapping/>
  </p:clrMapOvr>
  <p:transition spd="slow"/>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0" y="1371600"/>
            <a:ext cx="9144000" cy="5486400"/>
          </a:xfrm>
          <a:prstGeom prst="rect">
            <a:avLst/>
          </a:prstGeom>
        </p:spPr>
        <p:txBody>
          <a:bodyPr/>
          <a:lstStyle/>
          <a:p>
            <a:pPr marL="225425" indent="-225425">
              <a:spcBef>
                <a:spcPct val="0"/>
              </a:spcBef>
              <a:buFont typeface="Arial" pitchFamily="34" charset="0"/>
              <a:buChar char="•"/>
              <a:defRPr/>
            </a:pPr>
            <a:r>
              <a:rPr lang="en-US" sz="2800" dirty="0" smtClean="0">
                <a:solidFill>
                  <a:schemeClr val="bg1"/>
                </a:solidFill>
                <a:latin typeface="Arial Narrow" pitchFamily="34" charset="0"/>
                <a:cs typeface="BibliaLS" pitchFamily="2" charset="-79"/>
              </a:rPr>
              <a:t>Many modern scholars say only 10 – 12 babies died because Bethlehem was such a small village. </a:t>
            </a:r>
            <a:r>
              <a:rPr lang="en-US" sz="2800" b="1" dirty="0" smtClean="0">
                <a:solidFill>
                  <a:srgbClr val="C00000"/>
                </a:solidFill>
                <a:latin typeface="Arial Narrow" pitchFamily="34" charset="0"/>
                <a:ea typeface="+mj-ea"/>
                <a:cs typeface="BibliaLS" pitchFamily="2" charset="-79"/>
              </a:rPr>
              <a:t>BUT REMEMBER…</a:t>
            </a:r>
          </a:p>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r>
              <a:rPr lang="en-US" sz="2800" dirty="0" smtClean="0">
                <a:solidFill>
                  <a:schemeClr val="bg1"/>
                </a:solidFill>
                <a:latin typeface="Arial Narrow" pitchFamily="34" charset="0"/>
                <a:ea typeface="+mj-ea"/>
                <a:cs typeface="BibliaLS" pitchFamily="2" charset="-79"/>
              </a:rPr>
              <a:t> Hundreds of thousands came to the region for a census!</a:t>
            </a:r>
          </a:p>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r>
              <a:rPr lang="en-US" sz="2800" dirty="0" smtClean="0">
                <a:solidFill>
                  <a:schemeClr val="bg1"/>
                </a:solidFill>
                <a:latin typeface="Arial Narrow" pitchFamily="34" charset="0"/>
                <a:ea typeface="+mj-ea"/>
                <a:cs typeface="BibliaLS" pitchFamily="2" charset="-79"/>
              </a:rPr>
              <a:t>Babies were to be killed in “Bethlehem and the vicinity” </a:t>
            </a:r>
          </a:p>
          <a:p>
            <a:pPr marL="682625" lvl="2" indent="-225425">
              <a:spcBef>
                <a:spcPct val="0"/>
              </a:spcBef>
              <a:buFont typeface="Arial" pitchFamily="34" charset="0"/>
              <a:buChar char="•"/>
              <a:defRPr/>
            </a:pPr>
            <a:r>
              <a:rPr lang="en-US" sz="2800" dirty="0" smtClean="0">
                <a:solidFill>
                  <a:schemeClr val="bg1"/>
                </a:solidFill>
                <a:latin typeface="Arial Narrow" pitchFamily="34" charset="0"/>
                <a:ea typeface="+mj-ea"/>
                <a:cs typeface="BibliaLS" pitchFamily="2" charset="-79"/>
              </a:rPr>
              <a:t> included Jerusalem and surrounding towns</a:t>
            </a:r>
          </a:p>
          <a:p>
            <a:pPr marL="682625" lvl="2" indent="-225425">
              <a:spcBef>
                <a:spcPct val="0"/>
              </a:spcBef>
              <a:buFont typeface="Arial" pitchFamily="34" charset="0"/>
              <a:buChar char="•"/>
              <a:defRPr/>
            </a:pPr>
            <a:r>
              <a:rPr lang="en-US" sz="2800" dirty="0" smtClean="0">
                <a:solidFill>
                  <a:schemeClr val="bg1"/>
                </a:solidFill>
                <a:latin typeface="Arial Narrow" pitchFamily="34" charset="0"/>
                <a:ea typeface="+mj-ea"/>
                <a:cs typeface="BibliaLS" pitchFamily="2" charset="-79"/>
              </a:rPr>
              <a:t>Included “hill country of Judea” where John the Baptist lived (now around 2 1/2 years old: within death penalty)</a:t>
            </a:r>
          </a:p>
          <a:p>
            <a:pPr marL="682625" lvl="2" indent="-225425">
              <a:spcBef>
                <a:spcPct val="0"/>
              </a:spcBef>
              <a:buFont typeface="Arial" pitchFamily="34" charset="0"/>
              <a:buChar char="•"/>
              <a:defRPr/>
            </a:pPr>
            <a:r>
              <a:rPr lang="en-US" sz="2800" dirty="0" smtClean="0">
                <a:solidFill>
                  <a:schemeClr val="bg1"/>
                </a:solidFill>
                <a:latin typeface="Arial Narrow" pitchFamily="34" charset="0"/>
                <a:ea typeface="+mj-ea"/>
                <a:cs typeface="BibliaLS" pitchFamily="2" charset="-79"/>
              </a:rPr>
              <a:t> Some families lost 2 – 3 sons</a:t>
            </a:r>
          </a:p>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r>
              <a:rPr lang="en-US" sz="2800" dirty="0" smtClean="0">
                <a:solidFill>
                  <a:schemeClr val="bg1"/>
                </a:solidFill>
                <a:latin typeface="Arial Narrow" pitchFamily="34" charset="0"/>
                <a:ea typeface="+mj-ea"/>
                <a:cs typeface="BibliaLS" pitchFamily="2" charset="-79"/>
              </a:rPr>
              <a:t> “2 years old and under” (Up to 3 years)</a:t>
            </a:r>
          </a:p>
          <a:p>
            <a:pPr marL="225425" indent="-225425">
              <a:spcBef>
                <a:spcPct val="0"/>
              </a:spcBef>
              <a:buFont typeface="Arial" pitchFamily="34" charset="0"/>
              <a:buChar char="•"/>
              <a:defRPr/>
            </a:pPr>
            <a:r>
              <a:rPr lang="en-US" sz="2800" dirty="0" smtClean="0">
                <a:solidFill>
                  <a:schemeClr val="bg1"/>
                </a:solidFill>
                <a:latin typeface="Arial Narrow" pitchFamily="34" charset="0"/>
              </a:rPr>
              <a:t>"A voice is heard in Ramah, weeping and great</a:t>
            </a:r>
            <a:r>
              <a:rPr lang="en-US" sz="2800" b="1" dirty="0" smtClean="0">
                <a:solidFill>
                  <a:schemeClr val="bg1"/>
                </a:solidFill>
                <a:latin typeface="Arial Narrow" pitchFamily="34" charset="0"/>
              </a:rPr>
              <a:t> </a:t>
            </a:r>
            <a:r>
              <a:rPr lang="en-US" sz="2800" dirty="0" smtClean="0">
                <a:solidFill>
                  <a:schemeClr val="bg1"/>
                </a:solidFill>
                <a:latin typeface="Arial Narrow" pitchFamily="34" charset="0"/>
              </a:rPr>
              <a:t>mourning </a:t>
            </a:r>
            <a:r>
              <a:rPr lang="en-US" sz="2800" i="1" dirty="0" smtClean="0">
                <a:solidFill>
                  <a:srgbClr val="C00000"/>
                </a:solidFill>
                <a:latin typeface="Arial Narrow" pitchFamily="34" charset="0"/>
              </a:rPr>
              <a:t>(not just a few sad mothers), </a:t>
            </a:r>
            <a:r>
              <a:rPr lang="en-US" sz="2800" dirty="0" smtClean="0">
                <a:solidFill>
                  <a:schemeClr val="bg1"/>
                </a:solidFill>
                <a:latin typeface="Arial Narrow" pitchFamily="34" charset="0"/>
              </a:rPr>
              <a:t>Rachel </a:t>
            </a:r>
            <a:r>
              <a:rPr lang="en-US" sz="2800" i="1" dirty="0" smtClean="0">
                <a:solidFill>
                  <a:srgbClr val="C00000"/>
                </a:solidFill>
                <a:latin typeface="Arial Narrow" pitchFamily="34" charset="0"/>
              </a:rPr>
              <a:t>(all the women of Israel) </a:t>
            </a:r>
            <a:r>
              <a:rPr lang="en-US" sz="2800" dirty="0" smtClean="0">
                <a:solidFill>
                  <a:schemeClr val="bg1"/>
                </a:solidFill>
                <a:latin typeface="Arial Narrow" pitchFamily="34" charset="0"/>
              </a:rPr>
              <a:t>weeping for her children and refusing to be comforted, because they are no more."</a:t>
            </a:r>
          </a:p>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endParaRPr lang="en-US" sz="2800" dirty="0" smtClean="0">
              <a:solidFill>
                <a:schemeClr val="bg1"/>
              </a:solidFill>
              <a:latin typeface="Arial Narrow" pitchFamily="34" charset="0"/>
              <a:cs typeface="BibliaLS" pitchFamily="2" charset="-79"/>
            </a:endParaRPr>
          </a:p>
        </p:txBody>
      </p:sp>
      <p:sp>
        <p:nvSpPr>
          <p:cNvPr id="4" name="Title 1"/>
          <p:cNvSpPr txBox="1">
            <a:spLocks/>
          </p:cNvSpPr>
          <p:nvPr/>
        </p:nvSpPr>
        <p:spPr>
          <a:xfrm>
            <a:off x="0" y="0"/>
            <a:ext cx="9144000" cy="1143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ibliaLS" pitchFamily="2" charset="-79"/>
                <a:cs typeface="BibliaLS" pitchFamily="2" charset="-79"/>
              </a:rPr>
              <a:t>ORDERS TO KILL</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0" y="0"/>
            <a:ext cx="9144000" cy="1143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BibliaLS" pitchFamily="2" charset="-79"/>
                <a:ea typeface="+mj-ea"/>
                <a:cs typeface="BibliaLS" pitchFamily="2" charset="-79"/>
              </a:rPr>
              <a:t>DAVID’S DESCENDENTS</a:t>
            </a:r>
            <a:endParaRPr kumimoji="0" lang="en-US" sz="4400" i="0" u="none" strike="noStrike" kern="120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BibliaLS" pitchFamily="2" charset="-79"/>
              <a:ea typeface="+mj-ea"/>
              <a:cs typeface="BibliaLS" pitchFamily="2" charset="-79"/>
            </a:endParaRPr>
          </a:p>
        </p:txBody>
      </p:sp>
      <p:sp>
        <p:nvSpPr>
          <p:cNvPr id="4" name="Rectangle 3"/>
          <p:cNvSpPr/>
          <p:nvPr/>
        </p:nvSpPr>
        <p:spPr>
          <a:xfrm>
            <a:off x="0" y="1219200"/>
            <a:ext cx="9144000" cy="5416868"/>
          </a:xfrm>
          <a:prstGeom prst="rect">
            <a:avLst/>
          </a:prstGeom>
        </p:spPr>
        <p:txBody>
          <a:bodyPr wrap="square">
            <a:spAutoFit/>
          </a:bodyPr>
          <a:lstStyle/>
          <a:p>
            <a:pPr marL="225425" lvl="0" indent="-225425" algn="ctr"/>
            <a:r>
              <a:rPr lang="en-US" sz="2800" b="1" spc="-150" dirty="0" smtClean="0">
                <a:solidFill>
                  <a:schemeClr val="bg1"/>
                </a:solidFill>
                <a:latin typeface="Arial" pitchFamily="34" charset="0"/>
                <a:cs typeface="Arial" pitchFamily="34" charset="0"/>
              </a:rPr>
              <a:t>“to a virgin pledged to be married to a man named Joseph, </a:t>
            </a:r>
            <a:r>
              <a:rPr lang="en-US" sz="2800" b="1" u="sng" spc="-150" dirty="0" smtClean="0">
                <a:solidFill>
                  <a:srgbClr val="C00000"/>
                </a:solidFill>
                <a:latin typeface="Arial" pitchFamily="34" charset="0"/>
                <a:cs typeface="Arial" pitchFamily="34" charset="0"/>
              </a:rPr>
              <a:t>a descendant of David</a:t>
            </a:r>
            <a:r>
              <a:rPr lang="en-US" sz="2800" b="1" spc="-150" dirty="0" smtClean="0">
                <a:solidFill>
                  <a:schemeClr val="bg1"/>
                </a:solidFill>
                <a:latin typeface="Arial" pitchFamily="34" charset="0"/>
                <a:cs typeface="Arial" pitchFamily="34" charset="0"/>
              </a:rPr>
              <a:t>.”</a:t>
            </a:r>
          </a:p>
          <a:p>
            <a:pPr marL="225425" lvl="0" indent="-225425"/>
            <a:endParaRPr lang="en-US" sz="1000" b="1" spc="-150" dirty="0" smtClean="0">
              <a:solidFill>
                <a:schemeClr val="bg1"/>
              </a:solidFill>
              <a:latin typeface="Arial" pitchFamily="34" charset="0"/>
              <a:cs typeface="Arial" pitchFamily="34" charset="0"/>
            </a:endParaRPr>
          </a:p>
          <a:p>
            <a:pPr marL="225425" indent="-225425">
              <a:buFont typeface="Arial" pitchFamily="34" charset="0"/>
              <a:buChar char="•"/>
            </a:pPr>
            <a:r>
              <a:rPr lang="en-US" sz="2800" dirty="0" smtClean="0">
                <a:solidFill>
                  <a:schemeClr val="bg1"/>
                </a:solidFill>
                <a:latin typeface="Arial" pitchFamily="34" charset="0"/>
                <a:cs typeface="Arial" pitchFamily="34" charset="0"/>
              </a:rPr>
              <a:t>17 verses in the N.T. say Jesus is the </a:t>
            </a:r>
            <a:r>
              <a:rPr lang="en-US" sz="2800" b="1" dirty="0" smtClean="0">
                <a:solidFill>
                  <a:schemeClr val="bg1"/>
                </a:solidFill>
                <a:latin typeface="Arial" pitchFamily="34" charset="0"/>
                <a:cs typeface="Arial" pitchFamily="34" charset="0"/>
              </a:rPr>
              <a:t>"son of David.”</a:t>
            </a:r>
          </a:p>
          <a:p>
            <a:pPr marL="225425" indent="-225425">
              <a:buFont typeface="Arial" pitchFamily="34" charset="0"/>
              <a:buChar char="•"/>
            </a:pPr>
            <a:r>
              <a:rPr lang="en-US" sz="2800" dirty="0" smtClean="0">
                <a:solidFill>
                  <a:schemeClr val="bg1"/>
                </a:solidFill>
                <a:latin typeface="Arial" pitchFamily="34" charset="0"/>
                <a:cs typeface="Arial" pitchFamily="34" charset="0"/>
              </a:rPr>
              <a:t> </a:t>
            </a:r>
            <a:r>
              <a:rPr lang="en-US" sz="2800" dirty="0" smtClean="0">
                <a:solidFill>
                  <a:schemeClr val="bg1"/>
                </a:solidFill>
                <a:latin typeface="Arial" pitchFamily="34" charset="0"/>
                <a:cs typeface="Arial" pitchFamily="34" charset="0"/>
              </a:rPr>
              <a:t>Jesus was the promised Messiah, which meant He 	was of the </a:t>
            </a:r>
            <a:r>
              <a:rPr lang="en-US" sz="2800" dirty="0" smtClean="0">
                <a:solidFill>
                  <a:schemeClr val="bg1"/>
                </a:solidFill>
                <a:latin typeface="Arial" pitchFamily="34" charset="0"/>
                <a:cs typeface="Arial" pitchFamily="34" charset="0"/>
              </a:rPr>
              <a:t>seed </a:t>
            </a:r>
            <a:r>
              <a:rPr lang="en-US" sz="2800" dirty="0" smtClean="0">
                <a:solidFill>
                  <a:schemeClr val="bg1"/>
                </a:solidFill>
                <a:latin typeface="Arial" pitchFamily="34" charset="0"/>
                <a:cs typeface="Arial" pitchFamily="34" charset="0"/>
              </a:rPr>
              <a:t>of David. </a:t>
            </a:r>
          </a:p>
          <a:p>
            <a:pPr marL="225425" indent="-225425">
              <a:buFont typeface="Arial" pitchFamily="34" charset="0"/>
              <a:buChar char="•"/>
            </a:pPr>
            <a:r>
              <a:rPr lang="en-US" sz="2800" b="1" dirty="0" smtClean="0">
                <a:solidFill>
                  <a:schemeClr val="bg1"/>
                </a:solidFill>
                <a:latin typeface="Arial" pitchFamily="34" charset="0"/>
                <a:cs typeface="Arial" pitchFamily="34" charset="0"/>
              </a:rPr>
              <a:t>Matthew </a:t>
            </a:r>
            <a:r>
              <a:rPr lang="en-US" sz="2800" b="1" dirty="0" smtClean="0">
                <a:solidFill>
                  <a:schemeClr val="bg1"/>
                </a:solidFill>
                <a:latin typeface="Arial" pitchFamily="34" charset="0"/>
                <a:cs typeface="Arial" pitchFamily="34" charset="0"/>
              </a:rPr>
              <a:t>1 </a:t>
            </a:r>
            <a:r>
              <a:rPr lang="en-US" sz="2800" dirty="0" smtClean="0">
                <a:solidFill>
                  <a:schemeClr val="bg1"/>
                </a:solidFill>
                <a:latin typeface="Arial" pitchFamily="34" charset="0"/>
                <a:cs typeface="Arial" pitchFamily="34" charset="0"/>
              </a:rPr>
              <a:t>gives the genealogical proof that Jesus was 	a direct descendant of David through Joseph, 	giving Jesus </a:t>
            </a:r>
            <a:r>
              <a:rPr lang="en-US" sz="2800" b="1" dirty="0" smtClean="0">
                <a:ln>
                  <a:solidFill>
                    <a:sysClr val="windowText" lastClr="000000"/>
                  </a:solidFill>
                </a:ln>
                <a:solidFill>
                  <a:srgbClr val="C00000"/>
                </a:solidFill>
                <a:latin typeface="Arial" pitchFamily="34" charset="0"/>
                <a:cs typeface="Arial" pitchFamily="34" charset="0"/>
              </a:rPr>
              <a:t>legal right </a:t>
            </a:r>
            <a:r>
              <a:rPr lang="en-US" sz="2800" dirty="0" smtClean="0">
                <a:solidFill>
                  <a:schemeClr val="bg1"/>
                </a:solidFill>
                <a:latin typeface="Arial" pitchFamily="34" charset="0"/>
                <a:cs typeface="Arial" pitchFamily="34" charset="0"/>
              </a:rPr>
              <a:t>to the throne through His 	father by adoption. </a:t>
            </a:r>
          </a:p>
          <a:p>
            <a:pPr marL="225425" indent="-225425">
              <a:buFont typeface="Arial" pitchFamily="34" charset="0"/>
              <a:buChar char="•"/>
            </a:pPr>
            <a:r>
              <a:rPr lang="en-US" sz="2800" b="1" dirty="0" smtClean="0">
                <a:solidFill>
                  <a:schemeClr val="bg1"/>
                </a:solidFill>
                <a:latin typeface="Arial" pitchFamily="34" charset="0"/>
                <a:cs typeface="Arial" pitchFamily="34" charset="0"/>
              </a:rPr>
              <a:t>Luke </a:t>
            </a:r>
            <a:r>
              <a:rPr lang="en-US" sz="2800" b="1" dirty="0" smtClean="0">
                <a:solidFill>
                  <a:schemeClr val="bg1"/>
                </a:solidFill>
                <a:latin typeface="Arial" pitchFamily="34" charset="0"/>
                <a:cs typeface="Arial" pitchFamily="34" charset="0"/>
              </a:rPr>
              <a:t>3 </a:t>
            </a:r>
            <a:r>
              <a:rPr lang="en-US" sz="2800" dirty="0" smtClean="0">
                <a:solidFill>
                  <a:schemeClr val="bg1"/>
                </a:solidFill>
                <a:latin typeface="Arial" pitchFamily="34" charset="0"/>
                <a:cs typeface="Arial" pitchFamily="34" charset="0"/>
              </a:rPr>
              <a:t>gives the genealogical proof that Jesus was a 	direct descendant of Mary with a birthright to the 	throne through </a:t>
            </a:r>
            <a:r>
              <a:rPr lang="en-US" sz="2800" b="1" dirty="0" smtClean="0">
                <a:ln>
                  <a:solidFill>
                    <a:sysClr val="windowText" lastClr="000000"/>
                  </a:solidFill>
                </a:ln>
                <a:solidFill>
                  <a:srgbClr val="C00000"/>
                </a:solidFill>
                <a:latin typeface="Arial" pitchFamily="34" charset="0"/>
                <a:cs typeface="Arial" pitchFamily="34" charset="0"/>
              </a:rPr>
              <a:t>blood lineage</a:t>
            </a:r>
            <a:r>
              <a:rPr lang="en-US" sz="2800" dirty="0" smtClean="0">
                <a:solidFill>
                  <a:schemeClr val="bg1"/>
                </a:solidFill>
                <a:latin typeface="Arial" pitchFamily="34" charset="0"/>
                <a:cs typeface="Arial" pitchFamily="34" charset="0"/>
              </a:rPr>
              <a:t>.</a:t>
            </a:r>
          </a:p>
        </p:txBody>
      </p:sp>
    </p:spTree>
  </p:cSld>
  <p:clrMapOvr>
    <a:masterClrMapping/>
  </p:clrMapOvr>
  <p:transition spd="slow"/>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0" y="1371600"/>
            <a:ext cx="4038600" cy="5486400"/>
          </a:xfrm>
          <a:prstGeom prst="rect">
            <a:avLst/>
          </a:prstGeom>
        </p:spPr>
        <p:txBody>
          <a:bodyPr/>
          <a:lstStyle/>
          <a:p>
            <a:pPr marL="225425" indent="-225425">
              <a:buFont typeface="Arial" pitchFamily="34" charset="0"/>
              <a:buChar char="•"/>
            </a:pPr>
            <a:r>
              <a:rPr lang="en-US" sz="2800" dirty="0" smtClean="0">
                <a:solidFill>
                  <a:schemeClr val="bg1"/>
                </a:solidFill>
              </a:rPr>
              <a:t>Ramah is about 5 miles north of Jerusalem</a:t>
            </a:r>
          </a:p>
          <a:p>
            <a:pPr marL="225425" indent="-225425">
              <a:buFont typeface="Arial" pitchFamily="34" charset="0"/>
              <a:buChar char="•"/>
            </a:pPr>
            <a:endParaRPr lang="en-US" sz="2800" dirty="0" smtClean="0">
              <a:solidFill>
                <a:schemeClr val="bg1"/>
              </a:solidFill>
            </a:endParaRPr>
          </a:p>
          <a:p>
            <a:pPr marL="225425" indent="-225425">
              <a:buFont typeface="Arial" pitchFamily="34" charset="0"/>
              <a:buChar char="•"/>
            </a:pPr>
            <a:r>
              <a:rPr lang="en-US" sz="2800" dirty="0" smtClean="0">
                <a:solidFill>
                  <a:schemeClr val="bg1"/>
                </a:solidFill>
              </a:rPr>
              <a:t>Home to Samuel's mother Hannah and his father </a:t>
            </a:r>
            <a:r>
              <a:rPr lang="en-US" sz="2800" dirty="0" err="1" smtClean="0">
                <a:solidFill>
                  <a:schemeClr val="bg1"/>
                </a:solidFill>
              </a:rPr>
              <a:t>Elkhana</a:t>
            </a:r>
            <a:r>
              <a:rPr lang="en-US" sz="2800" dirty="0" smtClean="0">
                <a:solidFill>
                  <a:schemeClr val="bg1"/>
                </a:solidFill>
              </a:rPr>
              <a:t>, </a:t>
            </a:r>
          </a:p>
          <a:p>
            <a:pPr marL="225425" indent="-225425">
              <a:buFont typeface="Arial" pitchFamily="34" charset="0"/>
              <a:buChar char="•"/>
            </a:pPr>
            <a:endParaRPr lang="en-US" sz="2800" dirty="0" smtClean="0">
              <a:solidFill>
                <a:schemeClr val="bg1"/>
              </a:solidFill>
            </a:endParaRPr>
          </a:p>
          <a:p>
            <a:pPr marL="225425" indent="-225425">
              <a:buFont typeface="Arial" pitchFamily="34" charset="0"/>
              <a:buChar char="•"/>
            </a:pPr>
            <a:r>
              <a:rPr lang="en-US" sz="2800" dirty="0" smtClean="0">
                <a:solidFill>
                  <a:schemeClr val="bg1"/>
                </a:solidFill>
              </a:rPr>
              <a:t>Ramah is mentioned in  1 Sam. 8:4 in reference to a meeting place during Samuel's rule.</a:t>
            </a:r>
            <a:endParaRPr lang="en-US" sz="2800" dirty="0">
              <a:solidFill>
                <a:schemeClr val="bg1"/>
              </a:solidFill>
            </a:endParaRPr>
          </a:p>
        </p:txBody>
      </p:sp>
      <p:sp>
        <p:nvSpPr>
          <p:cNvPr id="4" name="Title 1"/>
          <p:cNvSpPr txBox="1">
            <a:spLocks/>
          </p:cNvSpPr>
          <p:nvPr/>
        </p:nvSpPr>
        <p:spPr>
          <a:xfrm>
            <a:off x="0" y="0"/>
            <a:ext cx="9144000" cy="12192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ibliaLS" pitchFamily="2" charset="-79"/>
                <a:cs typeface="BibliaLS" pitchFamily="2" charset="-79"/>
              </a:rPr>
              <a:t>A VOICE HEARD IN RAMAH</a:t>
            </a:r>
          </a:p>
        </p:txBody>
      </p:sp>
      <p:pic>
        <p:nvPicPr>
          <p:cNvPr id="18434" name="Picture 2" descr="https://encrypted-tbn3.gstatic.com/images?q=tbn:ANd9GcTRtV0ir8PzcSa0Hej4GwcEYfvEbmqIJv4_RXPSqseBEaWjMxTB"/>
          <p:cNvPicPr>
            <a:picLocks noChangeAspect="1" noChangeArrowheads="1"/>
          </p:cNvPicPr>
          <p:nvPr/>
        </p:nvPicPr>
        <p:blipFill>
          <a:blip r:embed="rId2" cstate="print"/>
          <a:srcRect/>
          <a:stretch>
            <a:fillRect/>
          </a:stretch>
        </p:blipFill>
        <p:spPr bwMode="auto">
          <a:xfrm>
            <a:off x="4191000" y="1600200"/>
            <a:ext cx="4572000" cy="457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5-Point Star 6"/>
          <p:cNvSpPr/>
          <p:nvPr/>
        </p:nvSpPr>
        <p:spPr>
          <a:xfrm>
            <a:off x="6172200" y="4114800"/>
            <a:ext cx="457200" cy="381000"/>
          </a:xfrm>
          <a:prstGeom prst="star5">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4983162"/>
          </a:xfrm>
        </p:spPr>
        <p:txBody>
          <a:bodyPr>
            <a:norm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3200" b="1" dirty="0" smtClean="0">
                <a:ln>
                  <a:solidFill>
                    <a:sysClr val="windowText" lastClr="000000"/>
                  </a:solidFill>
                </a:ln>
                <a:effectLst>
                  <a:outerShdw blurRad="38100" dist="38100" dir="2700000" algn="tl">
                    <a:srgbClr val="000000">
                      <a:alpha val="43137"/>
                    </a:srgbClr>
                  </a:outerShdw>
                </a:effectLst>
                <a:latin typeface="Vertigo Upright 2 BRK" pitchFamily="2" charset="0"/>
              </a:rPr>
              <a:t>Matthew 2:19-23</a:t>
            </a:r>
            <a:br>
              <a:rPr lang="en-US" sz="3200" b="1" dirty="0" smtClean="0">
                <a:ln>
                  <a:solidFill>
                    <a:sysClr val="windowText" lastClr="000000"/>
                  </a:solidFill>
                </a:ln>
                <a:effectLst>
                  <a:outerShdw blurRad="38100" dist="38100" dir="2700000" algn="tl">
                    <a:srgbClr val="000000">
                      <a:alpha val="43137"/>
                    </a:srgbClr>
                  </a:outerShdw>
                </a:effectLst>
                <a:latin typeface="Vertigo Upright 2 BRK" pitchFamily="2" charset="0"/>
              </a:rPr>
            </a:br>
            <a:r>
              <a:rPr lang="en-US" sz="3200" b="1" dirty="0" smtClean="0">
                <a:ln>
                  <a:solidFill>
                    <a:sysClr val="windowText" lastClr="000000"/>
                  </a:solidFill>
                </a:ln>
                <a:effectLst>
                  <a:outerShdw blurRad="38100" dist="38100" dir="2700000" algn="tl">
                    <a:srgbClr val="000000">
                      <a:alpha val="43137"/>
                    </a:srgbClr>
                  </a:outerShdw>
                </a:effectLst>
                <a:latin typeface="Vertigo Upright 2 BRK" pitchFamily="2" charset="0"/>
              </a:rPr>
              <a:t>	</a:t>
            </a:r>
            <a:br>
              <a:rPr lang="en-US" sz="3200" b="1" dirty="0" smtClean="0">
                <a:ln>
                  <a:solidFill>
                    <a:sysClr val="windowText" lastClr="000000"/>
                  </a:solidFill>
                </a:ln>
                <a:effectLst>
                  <a:outerShdw blurRad="38100" dist="38100" dir="2700000" algn="tl">
                    <a:srgbClr val="000000">
                      <a:alpha val="43137"/>
                    </a:srgbClr>
                  </a:outerShdw>
                </a:effectLst>
                <a:latin typeface="Vertigo Upright 2 BRK" pitchFamily="2" charset="0"/>
              </a:rPr>
            </a:br>
            <a:r>
              <a:rPr lang="en-US" sz="6000" b="1" dirty="0" smtClean="0">
                <a:ln>
                  <a:solidFill>
                    <a:sysClr val="windowText" lastClr="000000"/>
                  </a:solidFill>
                </a:ln>
                <a:effectLst>
                  <a:outerShdw blurRad="38100" dist="38100" dir="2700000" algn="tl">
                    <a:srgbClr val="000000">
                      <a:alpha val="43137"/>
                    </a:srgbClr>
                  </a:outerShdw>
                </a:effectLst>
                <a:latin typeface="Vertigo Upright 2 BRK" pitchFamily="2" charset="0"/>
              </a:rPr>
              <a:t>“The Return”</a:t>
            </a:r>
            <a:endParaRPr lang="en-US" sz="6000" dirty="0">
              <a:ln>
                <a:solidFill>
                  <a:sysClr val="windowText" lastClr="000000"/>
                </a:solidFill>
              </a:ln>
              <a:effectLst>
                <a:outerShdw blurRad="38100" dist="38100" dir="2700000" algn="tl">
                  <a:srgbClr val="000000">
                    <a:alpha val="43137"/>
                  </a:srgbClr>
                </a:outerShdw>
              </a:effectLst>
              <a:latin typeface="Vertigo Upright 2 BRK" pitchFamily="2" charset="0"/>
            </a:endParaRPr>
          </a:p>
        </p:txBody>
      </p:sp>
    </p:spTree>
  </p:cSld>
  <p:clrMapOvr>
    <a:masterClrMapping/>
  </p:clrMapOvr>
  <p:transition spd="slow"/>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pic>
        <p:nvPicPr>
          <p:cNvPr id="31746" name="Picture 2" descr="http://basementrejects.com/wp-content/uploads/2011/11/nativity-story-journey.jpg"/>
          <p:cNvPicPr>
            <a:picLocks noChangeAspect="1" noChangeArrowheads="1"/>
          </p:cNvPicPr>
          <p:nvPr/>
        </p:nvPicPr>
        <p:blipFill>
          <a:blip r:embed="rId3" cstate="print"/>
          <a:srcRect/>
          <a:stretch>
            <a:fillRect/>
          </a:stretch>
        </p:blipFill>
        <p:spPr bwMode="auto">
          <a:xfrm flipH="1">
            <a:off x="0" y="2286000"/>
            <a:ext cx="9103360" cy="4572000"/>
          </a:xfrm>
          <a:prstGeom prst="rect">
            <a:avLst/>
          </a:prstGeom>
          <a:noFill/>
        </p:spPr>
      </p:pic>
      <p:sp>
        <p:nvSpPr>
          <p:cNvPr id="3" name="Subtitle 2"/>
          <p:cNvSpPr>
            <a:spLocks noGrp="1"/>
          </p:cNvSpPr>
          <p:nvPr>
            <p:ph type="subTitle" idx="1"/>
          </p:nvPr>
        </p:nvSpPr>
        <p:spPr>
          <a:xfrm>
            <a:off x="0" y="0"/>
            <a:ext cx="9144000" cy="2514600"/>
          </a:xfrm>
          <a:ln/>
        </p:spPr>
        <p:style>
          <a:lnRef idx="0">
            <a:schemeClr val="dk1"/>
          </a:lnRef>
          <a:fillRef idx="3">
            <a:schemeClr val="dk1"/>
          </a:fillRef>
          <a:effectRef idx="3">
            <a:schemeClr val="dk1"/>
          </a:effectRef>
          <a:fontRef idx="minor">
            <a:schemeClr val="lt1"/>
          </a:fontRef>
        </p:style>
        <p:txBody>
          <a:bodyPr anchor="b">
            <a:normAutofit/>
          </a:bodyPr>
          <a:lstStyle/>
          <a:p>
            <a:r>
              <a:rPr lang="en-US" dirty="0" smtClean="0">
                <a:solidFill>
                  <a:schemeClr val="tx1"/>
                </a:solidFill>
                <a:latin typeface="Arial Narrow" pitchFamily="34" charset="0"/>
              </a:rPr>
              <a:t>“After </a:t>
            </a:r>
            <a:r>
              <a:rPr lang="en-US" dirty="0">
                <a:solidFill>
                  <a:schemeClr val="tx1"/>
                </a:solidFill>
                <a:latin typeface="Arial Narrow" pitchFamily="34" charset="0"/>
              </a:rPr>
              <a:t>Herod died, an angel of the Lord appeared in a </a:t>
            </a:r>
            <a:r>
              <a:rPr lang="en-US" dirty="0" smtClean="0">
                <a:solidFill>
                  <a:schemeClr val="tx1"/>
                </a:solidFill>
                <a:latin typeface="Arial Narrow" pitchFamily="34" charset="0"/>
              </a:rPr>
              <a:t>  dream </a:t>
            </a:r>
            <a:r>
              <a:rPr lang="en-US" dirty="0">
                <a:solidFill>
                  <a:schemeClr val="tx1"/>
                </a:solidFill>
                <a:latin typeface="Arial Narrow" pitchFamily="34" charset="0"/>
              </a:rPr>
              <a:t>to Joseph in Egypt </a:t>
            </a:r>
            <a:r>
              <a:rPr lang="en-US" dirty="0" smtClean="0">
                <a:solidFill>
                  <a:schemeClr val="tx1"/>
                </a:solidFill>
                <a:latin typeface="Arial Narrow" pitchFamily="34" charset="0"/>
              </a:rPr>
              <a:t>and </a:t>
            </a:r>
            <a:r>
              <a:rPr lang="en-US" dirty="0">
                <a:solidFill>
                  <a:schemeClr val="tx1"/>
                </a:solidFill>
                <a:latin typeface="Arial Narrow" pitchFamily="34" charset="0"/>
              </a:rPr>
              <a:t>said, </a:t>
            </a:r>
            <a:r>
              <a:rPr lang="en-US" i="1" dirty="0">
                <a:solidFill>
                  <a:srgbClr val="FFFF00"/>
                </a:solidFill>
                <a:latin typeface="Arial Narrow" pitchFamily="34" charset="0"/>
              </a:rPr>
              <a:t>"Get up, take the </a:t>
            </a:r>
            <a:r>
              <a:rPr lang="en-US" i="1" dirty="0" smtClean="0">
                <a:solidFill>
                  <a:srgbClr val="FFFF00"/>
                </a:solidFill>
                <a:latin typeface="Arial Narrow" pitchFamily="34" charset="0"/>
              </a:rPr>
              <a:t>     child </a:t>
            </a:r>
            <a:r>
              <a:rPr lang="en-US" i="1" dirty="0">
                <a:solidFill>
                  <a:srgbClr val="FFFF00"/>
                </a:solidFill>
                <a:latin typeface="Arial Narrow" pitchFamily="34" charset="0"/>
              </a:rPr>
              <a:t>and </a:t>
            </a:r>
            <a:r>
              <a:rPr lang="en-US" i="1" dirty="0" smtClean="0">
                <a:solidFill>
                  <a:srgbClr val="FFFF00"/>
                </a:solidFill>
                <a:latin typeface="Arial Narrow" pitchFamily="34" charset="0"/>
              </a:rPr>
              <a:t>His mother </a:t>
            </a:r>
            <a:r>
              <a:rPr lang="en-US" i="1" dirty="0">
                <a:solidFill>
                  <a:srgbClr val="FFFF00"/>
                </a:solidFill>
                <a:latin typeface="Arial Narrow" pitchFamily="34" charset="0"/>
              </a:rPr>
              <a:t>and go to the land of Israel, for </a:t>
            </a:r>
            <a:r>
              <a:rPr lang="en-US" i="1" dirty="0" smtClean="0">
                <a:solidFill>
                  <a:srgbClr val="FFFF00"/>
                </a:solidFill>
                <a:latin typeface="Arial Narrow" pitchFamily="34" charset="0"/>
              </a:rPr>
              <a:t>     those </a:t>
            </a:r>
            <a:r>
              <a:rPr lang="en-US" i="1" dirty="0">
                <a:solidFill>
                  <a:srgbClr val="FFFF00"/>
                </a:solidFill>
                <a:latin typeface="Arial Narrow" pitchFamily="34" charset="0"/>
              </a:rPr>
              <a:t>who were trying to take the child's life are dead</a:t>
            </a:r>
            <a:r>
              <a:rPr lang="en-US" i="1" dirty="0" smtClean="0">
                <a:solidFill>
                  <a:srgbClr val="FFFF00"/>
                </a:solidFill>
                <a:latin typeface="Arial Narrow" pitchFamily="34" charset="0"/>
              </a:rPr>
              <a:t>."</a:t>
            </a:r>
            <a:endParaRPr lang="en-US" i="1" dirty="0">
              <a:solidFill>
                <a:srgbClr val="FFFF00"/>
              </a:solidFill>
              <a:latin typeface="Arial Narrow" pitchFamily="34" charset="0"/>
            </a:endParaRPr>
          </a:p>
        </p:txBody>
      </p:sp>
    </p:spTree>
  </p:cSld>
  <p:clrMapOvr>
    <a:masterClrMapping/>
  </p:clrMapOvr>
  <p:transition spd="slow"/>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nativitystorypic6.jpg"/>
          <p:cNvPicPr>
            <a:picLocks noChangeAspect="1"/>
          </p:cNvPicPr>
          <p:nvPr/>
        </p:nvPicPr>
        <p:blipFill>
          <a:blip r:embed="rId3" cstate="print"/>
          <a:stretch>
            <a:fillRect/>
          </a:stretch>
        </p:blipFill>
        <p:spPr>
          <a:xfrm>
            <a:off x="0" y="-228600"/>
            <a:ext cx="9067800" cy="61479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Subtitle 2"/>
          <p:cNvSpPr>
            <a:spLocks noGrp="1"/>
          </p:cNvSpPr>
          <p:nvPr>
            <p:ph type="subTitle" idx="1"/>
          </p:nvPr>
        </p:nvSpPr>
        <p:spPr>
          <a:xfrm>
            <a:off x="0" y="5334000"/>
            <a:ext cx="9144000" cy="1524000"/>
          </a:xfrm>
          <a:ln/>
        </p:spPr>
        <p:style>
          <a:lnRef idx="0">
            <a:schemeClr val="dk1"/>
          </a:lnRef>
          <a:fillRef idx="3">
            <a:schemeClr val="dk1"/>
          </a:fillRef>
          <a:effectRef idx="3">
            <a:schemeClr val="dk1"/>
          </a:effectRef>
          <a:fontRef idx="minor">
            <a:schemeClr val="lt1"/>
          </a:fontRef>
        </p:style>
        <p:txBody>
          <a:bodyPr>
            <a:normAutofit/>
          </a:bodyPr>
          <a:lstStyle/>
          <a:p>
            <a:r>
              <a:rPr lang="en-US" sz="4000" dirty="0" smtClean="0">
                <a:solidFill>
                  <a:schemeClr val="tx1"/>
                </a:solidFill>
                <a:latin typeface="Arial Narrow" pitchFamily="34" charset="0"/>
              </a:rPr>
              <a:t>“So </a:t>
            </a:r>
            <a:r>
              <a:rPr lang="en-US" sz="4000" dirty="0">
                <a:solidFill>
                  <a:schemeClr val="tx1"/>
                </a:solidFill>
                <a:latin typeface="Arial Narrow" pitchFamily="34" charset="0"/>
              </a:rPr>
              <a:t>he got up, took the child and his </a:t>
            </a:r>
            <a:r>
              <a:rPr lang="en-US" sz="4000" dirty="0" smtClean="0">
                <a:solidFill>
                  <a:schemeClr val="tx1"/>
                </a:solidFill>
                <a:latin typeface="Arial Narrow" pitchFamily="34" charset="0"/>
              </a:rPr>
              <a:t>mother  </a:t>
            </a:r>
            <a:r>
              <a:rPr lang="en-US" sz="4000" dirty="0">
                <a:solidFill>
                  <a:schemeClr val="tx1"/>
                </a:solidFill>
                <a:latin typeface="Arial Narrow" pitchFamily="34" charset="0"/>
              </a:rPr>
              <a:t>and went to the land of Israel</a:t>
            </a:r>
            <a:r>
              <a:rPr lang="en-US" sz="4000" dirty="0" smtClean="0">
                <a:solidFill>
                  <a:schemeClr val="tx1"/>
                </a:solidFill>
                <a:latin typeface="Arial Narrow" pitchFamily="34" charset="0"/>
              </a:rPr>
              <a:t>. “</a:t>
            </a:r>
            <a:endParaRPr lang="en-US" sz="4000" dirty="0">
              <a:solidFill>
                <a:schemeClr val="tx1"/>
              </a:solidFill>
              <a:latin typeface="Arial Narrow" pitchFamily="34" charset="0"/>
            </a:endParaRPr>
          </a:p>
        </p:txBody>
      </p:sp>
    </p:spTree>
  </p:cSld>
  <p:clrMapOvr>
    <a:masterClrMapping/>
  </p:clrMapOvr>
  <p:transition spd="slow"/>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4" name="Picture 3" descr="2064474138_4ea8a44f0c_o.jpg"/>
          <p:cNvPicPr>
            <a:picLocks noChangeAspect="1"/>
          </p:cNvPicPr>
          <p:nvPr/>
        </p:nvPicPr>
        <p:blipFill>
          <a:blip r:embed="rId3" cstate="print"/>
          <a:stretch>
            <a:fillRect/>
          </a:stretch>
        </p:blipFill>
        <p:spPr>
          <a:xfrm>
            <a:off x="3113959" y="0"/>
            <a:ext cx="6030041"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Subtitle 2"/>
          <p:cNvSpPr>
            <a:spLocks noGrp="1"/>
          </p:cNvSpPr>
          <p:nvPr>
            <p:ph type="subTitle" idx="1"/>
          </p:nvPr>
        </p:nvSpPr>
        <p:spPr>
          <a:xfrm>
            <a:off x="0" y="0"/>
            <a:ext cx="3200400" cy="6858000"/>
          </a:xfrm>
          <a:ln/>
        </p:spPr>
        <p:style>
          <a:lnRef idx="0">
            <a:schemeClr val="dk1"/>
          </a:lnRef>
          <a:fillRef idx="3">
            <a:schemeClr val="dk1"/>
          </a:fillRef>
          <a:effectRef idx="3">
            <a:schemeClr val="dk1"/>
          </a:effectRef>
          <a:fontRef idx="minor">
            <a:schemeClr val="lt1"/>
          </a:fontRef>
        </p:style>
        <p:txBody>
          <a:bodyPr anchor="ctr">
            <a:normAutofit/>
          </a:bodyPr>
          <a:lstStyle/>
          <a:p>
            <a:r>
              <a:rPr lang="en-US" sz="4000" dirty="0" smtClean="0">
                <a:solidFill>
                  <a:schemeClr val="tx1"/>
                </a:solidFill>
                <a:latin typeface="Arial Narrow" pitchFamily="34" charset="0"/>
              </a:rPr>
              <a:t> “But </a:t>
            </a:r>
            <a:r>
              <a:rPr lang="en-US" sz="4000" dirty="0">
                <a:solidFill>
                  <a:schemeClr val="tx1"/>
                </a:solidFill>
                <a:latin typeface="Arial Narrow" pitchFamily="34" charset="0"/>
              </a:rPr>
              <a:t>when he heard that </a:t>
            </a:r>
            <a:r>
              <a:rPr lang="en-US" sz="4000" b="1" dirty="0" smtClean="0">
                <a:solidFill>
                  <a:srgbClr val="FFFF66"/>
                </a:solidFill>
                <a:latin typeface="Arial Narrow" pitchFamily="34" charset="0"/>
              </a:rPr>
              <a:t>ARCHELAUS</a:t>
            </a:r>
            <a:r>
              <a:rPr lang="en-US" sz="4000" dirty="0" smtClean="0">
                <a:solidFill>
                  <a:schemeClr val="tx1"/>
                </a:solidFill>
                <a:latin typeface="Arial Narrow" pitchFamily="34" charset="0"/>
              </a:rPr>
              <a:t>    was reigning    </a:t>
            </a:r>
            <a:r>
              <a:rPr lang="en-US" sz="4000" dirty="0">
                <a:solidFill>
                  <a:schemeClr val="tx1"/>
                </a:solidFill>
                <a:latin typeface="Arial Narrow" pitchFamily="34" charset="0"/>
              </a:rPr>
              <a:t>in Judea in place of his father Herod, </a:t>
            </a:r>
            <a:r>
              <a:rPr lang="en-US" sz="4000" dirty="0" smtClean="0">
                <a:solidFill>
                  <a:schemeClr val="tx1"/>
                </a:solidFill>
                <a:latin typeface="Arial Narrow" pitchFamily="34" charset="0"/>
              </a:rPr>
              <a:t> he </a:t>
            </a:r>
            <a:r>
              <a:rPr lang="en-US" sz="4000" dirty="0">
                <a:solidFill>
                  <a:schemeClr val="tx1"/>
                </a:solidFill>
                <a:latin typeface="Arial Narrow" pitchFamily="34" charset="0"/>
              </a:rPr>
              <a:t>was </a:t>
            </a:r>
            <a:r>
              <a:rPr lang="en-US" sz="4000" dirty="0" smtClean="0">
                <a:solidFill>
                  <a:schemeClr val="tx1"/>
                </a:solidFill>
                <a:latin typeface="Arial Narrow" pitchFamily="34" charset="0"/>
              </a:rPr>
              <a:t>afraid  </a:t>
            </a:r>
            <a:r>
              <a:rPr lang="en-US" sz="4000" dirty="0">
                <a:solidFill>
                  <a:schemeClr val="tx1"/>
                </a:solidFill>
                <a:latin typeface="Arial Narrow" pitchFamily="34" charset="0"/>
              </a:rPr>
              <a:t>to go there</a:t>
            </a:r>
            <a:r>
              <a:rPr lang="en-US" sz="4000" dirty="0" smtClean="0">
                <a:solidFill>
                  <a:schemeClr val="tx1"/>
                </a:solidFill>
                <a:latin typeface="Arial Narrow" pitchFamily="34" charset="0"/>
              </a:rPr>
              <a:t>.” </a:t>
            </a:r>
            <a:endParaRPr lang="en-US" sz="4000" dirty="0">
              <a:solidFill>
                <a:schemeClr val="tx1"/>
              </a:solidFill>
              <a:latin typeface="Arial Narrow" pitchFamily="34" charset="0"/>
            </a:endParaRPr>
          </a:p>
        </p:txBody>
      </p:sp>
    </p:spTree>
  </p:cSld>
  <p:clrMapOvr>
    <a:masterClrMapping/>
  </p:clrMapOvr>
  <p:transition spd="slow"/>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0" y="1524000"/>
            <a:ext cx="9144000" cy="5334000"/>
          </a:xfrm>
          <a:prstGeom prst="rect">
            <a:avLst/>
          </a:prstGeom>
        </p:spPr>
        <p:txBody>
          <a:bodyPr/>
          <a:lstStyle/>
          <a:p>
            <a:pPr marL="225425" lvl="0" indent="-225425">
              <a:spcBef>
                <a:spcPct val="0"/>
              </a:spcBef>
              <a:buFont typeface="Arial" pitchFamily="34" charset="0"/>
              <a:buChar char="•"/>
              <a:defRPr/>
            </a:pPr>
            <a:r>
              <a:rPr lang="en-US" sz="3200" b="1" dirty="0" smtClean="0">
                <a:solidFill>
                  <a:schemeClr val="bg1"/>
                </a:solidFill>
                <a:latin typeface="Arial Narrow" pitchFamily="34" charset="0"/>
                <a:cs typeface="BibliaLS" pitchFamily="2" charset="-79"/>
              </a:rPr>
              <a:t>When King Herod died, he ‘quartered’ his kingdom. </a:t>
            </a:r>
          </a:p>
          <a:p>
            <a:pPr marL="225425" lvl="0" indent="-225425">
              <a:spcBef>
                <a:spcPct val="0"/>
              </a:spcBef>
              <a:buFont typeface="Arial" pitchFamily="34" charset="0"/>
              <a:buChar char="•"/>
              <a:defRPr/>
            </a:pPr>
            <a:r>
              <a:rPr lang="en-US" sz="3200" b="1" dirty="0" smtClean="0">
                <a:solidFill>
                  <a:schemeClr val="bg1"/>
                </a:solidFill>
                <a:latin typeface="Arial Narrow" pitchFamily="34" charset="0"/>
                <a:cs typeface="BibliaLS" pitchFamily="2" charset="-79"/>
              </a:rPr>
              <a:t> Herod </a:t>
            </a:r>
            <a:r>
              <a:rPr lang="en-US" sz="3200" b="1" dirty="0" err="1" smtClean="0">
                <a:solidFill>
                  <a:schemeClr val="bg1"/>
                </a:solidFill>
                <a:latin typeface="Arial Narrow" pitchFamily="34" charset="0"/>
                <a:cs typeface="BibliaLS" pitchFamily="2" charset="-79"/>
              </a:rPr>
              <a:t>Archelaus</a:t>
            </a:r>
            <a:r>
              <a:rPr lang="en-US" sz="3200" dirty="0" smtClean="0">
                <a:solidFill>
                  <a:schemeClr val="bg1"/>
                </a:solidFill>
                <a:latin typeface="Arial Narrow" pitchFamily="34" charset="0"/>
                <a:cs typeface="BibliaLS" pitchFamily="2" charset="-79"/>
              </a:rPr>
              <a:t> (23 BC – c. 18 AD) was the ruler over Samaria, Judea, and Edom from 4 BC to 6 AD. </a:t>
            </a:r>
          </a:p>
          <a:p>
            <a:pPr marL="225425" lvl="0" indent="-225425">
              <a:spcBef>
                <a:spcPct val="0"/>
              </a:spcBef>
              <a:buFont typeface="Arial" pitchFamily="34" charset="0"/>
              <a:buChar char="•"/>
              <a:defRPr/>
            </a:pPr>
            <a:r>
              <a:rPr lang="en-US" sz="3200" dirty="0" smtClean="0">
                <a:solidFill>
                  <a:schemeClr val="bg1"/>
                </a:solidFill>
                <a:latin typeface="Arial Narrow" pitchFamily="34" charset="0"/>
                <a:cs typeface="BibliaLS" pitchFamily="2" charset="-79"/>
              </a:rPr>
              <a:t> This means Jesus would have been born prior to 4 B.C. </a:t>
            </a:r>
          </a:p>
          <a:p>
            <a:pPr marL="225425" lvl="0" indent="-225425">
              <a:spcBef>
                <a:spcPct val="0"/>
              </a:spcBef>
              <a:buFont typeface="Arial" pitchFamily="34" charset="0"/>
              <a:buChar char="•"/>
              <a:defRPr/>
            </a:pPr>
            <a:r>
              <a:rPr lang="en-US" sz="3200" dirty="0" smtClean="0">
                <a:solidFill>
                  <a:schemeClr val="bg1"/>
                </a:solidFill>
                <a:latin typeface="Arial Narrow" pitchFamily="34" charset="0"/>
                <a:cs typeface="BibliaLS" pitchFamily="2" charset="-79"/>
              </a:rPr>
              <a:t>His brother, </a:t>
            </a:r>
            <a:r>
              <a:rPr lang="en-US" sz="3200" b="1" dirty="0" smtClean="0">
                <a:solidFill>
                  <a:schemeClr val="bg1"/>
                </a:solidFill>
                <a:latin typeface="Arial Narrow" pitchFamily="34" charset="0"/>
                <a:cs typeface="BibliaLS" pitchFamily="2" charset="-79"/>
              </a:rPr>
              <a:t>Herod Antipas </a:t>
            </a:r>
            <a:r>
              <a:rPr lang="en-US" sz="3200" dirty="0" smtClean="0">
                <a:solidFill>
                  <a:schemeClr val="bg1"/>
                </a:solidFill>
                <a:latin typeface="Arial Narrow" pitchFamily="34" charset="0"/>
                <a:cs typeface="BibliaLS" pitchFamily="2" charset="-79"/>
              </a:rPr>
              <a:t>(instrumental in the deaths of John the Baptist and Jesus) ruled Galilee and </a:t>
            </a:r>
            <a:r>
              <a:rPr lang="en-US" sz="3200" dirty="0" err="1" smtClean="0">
                <a:solidFill>
                  <a:schemeClr val="bg1"/>
                </a:solidFill>
                <a:latin typeface="Arial Narrow" pitchFamily="34" charset="0"/>
                <a:cs typeface="BibliaLS" pitchFamily="2" charset="-79"/>
              </a:rPr>
              <a:t>Perea</a:t>
            </a:r>
            <a:r>
              <a:rPr lang="en-US" sz="3200" dirty="0" smtClean="0">
                <a:solidFill>
                  <a:schemeClr val="bg1"/>
                </a:solidFill>
                <a:latin typeface="Arial Narrow" pitchFamily="34" charset="0"/>
                <a:cs typeface="BibliaLS" pitchFamily="2" charset="-79"/>
              </a:rPr>
              <a:t>. </a:t>
            </a:r>
          </a:p>
          <a:p>
            <a:pPr marL="225425" lvl="0" indent="-225425">
              <a:spcBef>
                <a:spcPct val="0"/>
              </a:spcBef>
              <a:buFont typeface="Arial" pitchFamily="34" charset="0"/>
              <a:buChar char="•"/>
              <a:defRPr/>
            </a:pPr>
            <a:r>
              <a:rPr lang="en-US" sz="3200" dirty="0" smtClean="0">
                <a:solidFill>
                  <a:schemeClr val="bg1"/>
                </a:solidFill>
                <a:latin typeface="Arial Narrow" pitchFamily="34" charset="0"/>
                <a:cs typeface="BibliaLS" pitchFamily="2" charset="-79"/>
              </a:rPr>
              <a:t>His half-brother of </a:t>
            </a:r>
            <a:r>
              <a:rPr lang="en-US" sz="3200" b="1" dirty="0" smtClean="0">
                <a:solidFill>
                  <a:schemeClr val="bg1"/>
                </a:solidFill>
                <a:latin typeface="Arial Narrow" pitchFamily="34" charset="0"/>
                <a:cs typeface="BibliaLS" pitchFamily="2" charset="-79"/>
              </a:rPr>
              <a:t>Herod Philip </a:t>
            </a:r>
            <a:r>
              <a:rPr lang="en-US" sz="3200" dirty="0" smtClean="0">
                <a:solidFill>
                  <a:schemeClr val="bg1"/>
                </a:solidFill>
                <a:latin typeface="Arial Narrow" pitchFamily="34" charset="0"/>
                <a:cs typeface="BibliaLS" pitchFamily="2" charset="-79"/>
              </a:rPr>
              <a:t>had his wife stolen by Herod Antipas. </a:t>
            </a:r>
          </a:p>
        </p:txBody>
      </p:sp>
      <p:sp>
        <p:nvSpPr>
          <p:cNvPr id="4" name="Title 1"/>
          <p:cNvSpPr txBox="1">
            <a:spLocks/>
          </p:cNvSpPr>
          <p:nvPr/>
        </p:nvSpPr>
        <p:spPr>
          <a:xfrm>
            <a:off x="0" y="0"/>
            <a:ext cx="9144000" cy="13716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ibliaLS" pitchFamily="2" charset="-79"/>
                <a:cs typeface="BibliaLS" pitchFamily="2" charset="-79"/>
              </a:rPr>
              <a:t>ARCHELAUS</a:t>
            </a:r>
          </a:p>
        </p:txBody>
      </p:sp>
    </p:spTree>
  </p:cSld>
  <p:clrMapOvr>
    <a:masterClrMapping/>
  </p:clrMapOvr>
  <p:transition spd="slow"/>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4" name="Picture 3" descr="tn2_the_nativity_story-4hg.jpg"/>
          <p:cNvPicPr>
            <a:picLocks noChangeAspect="1"/>
          </p:cNvPicPr>
          <p:nvPr/>
        </p:nvPicPr>
        <p:blipFill>
          <a:blip r:embed="rId3" cstate="print"/>
          <a:stretch>
            <a:fillRect/>
          </a:stretch>
        </p:blipFill>
        <p:spPr>
          <a:xfrm>
            <a:off x="0" y="-381000"/>
            <a:ext cx="9144000" cy="60211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Subtitle 2"/>
          <p:cNvSpPr>
            <a:spLocks noGrp="1"/>
          </p:cNvSpPr>
          <p:nvPr>
            <p:ph type="subTitle" idx="1"/>
          </p:nvPr>
        </p:nvSpPr>
        <p:spPr>
          <a:xfrm>
            <a:off x="0" y="5410200"/>
            <a:ext cx="9144000" cy="1447800"/>
          </a:xfrm>
          <a:ln/>
        </p:spPr>
        <p:style>
          <a:lnRef idx="0">
            <a:schemeClr val="dk1"/>
          </a:lnRef>
          <a:fillRef idx="3">
            <a:schemeClr val="dk1"/>
          </a:fillRef>
          <a:effectRef idx="3">
            <a:schemeClr val="dk1"/>
          </a:effectRef>
          <a:fontRef idx="minor">
            <a:schemeClr val="lt1"/>
          </a:fontRef>
        </p:style>
        <p:txBody>
          <a:bodyPr>
            <a:normAutofit/>
          </a:bodyPr>
          <a:lstStyle/>
          <a:p>
            <a:r>
              <a:rPr lang="en-US" dirty="0" smtClean="0">
                <a:solidFill>
                  <a:schemeClr val="tx1"/>
                </a:solidFill>
                <a:latin typeface="Arial Narrow" pitchFamily="34" charset="0"/>
              </a:rPr>
              <a:t>“Having </a:t>
            </a:r>
            <a:r>
              <a:rPr lang="en-US" dirty="0">
                <a:solidFill>
                  <a:schemeClr val="tx1"/>
                </a:solidFill>
                <a:latin typeface="Arial Narrow" pitchFamily="34" charset="0"/>
              </a:rPr>
              <a:t>been warned in a dream, he withdrew to the district of Galilee, </a:t>
            </a:r>
            <a:r>
              <a:rPr lang="en-US" dirty="0" smtClean="0">
                <a:solidFill>
                  <a:schemeClr val="tx1"/>
                </a:solidFill>
                <a:latin typeface="Arial Narrow" pitchFamily="34" charset="0"/>
              </a:rPr>
              <a:t>and </a:t>
            </a:r>
            <a:r>
              <a:rPr lang="en-US" dirty="0">
                <a:solidFill>
                  <a:schemeClr val="tx1"/>
                </a:solidFill>
                <a:latin typeface="Arial Narrow" pitchFamily="34" charset="0"/>
              </a:rPr>
              <a:t>he went and lived in a town called Nazareth</a:t>
            </a:r>
            <a:r>
              <a:rPr lang="en-US" dirty="0" smtClean="0">
                <a:solidFill>
                  <a:schemeClr val="tx1"/>
                </a:solidFill>
                <a:latin typeface="Arial Narrow" pitchFamily="34" charset="0"/>
              </a:rPr>
              <a:t>.” </a:t>
            </a:r>
            <a:endParaRPr lang="en-US" dirty="0">
              <a:solidFill>
                <a:schemeClr val="tx1"/>
              </a:solidFill>
              <a:latin typeface="Arial Narrow" pitchFamily="34" charset="0"/>
            </a:endParaRPr>
          </a:p>
        </p:txBody>
      </p:sp>
    </p:spTree>
  </p:cSld>
  <p:clrMapOvr>
    <a:masterClrMapping/>
  </p:clrMapOvr>
  <p:transition spd="slow"/>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0" y="1143000"/>
            <a:ext cx="5486400" cy="5715000"/>
          </a:xfrm>
          <a:prstGeom prst="rect">
            <a:avLst/>
          </a:prstGeom>
        </p:spPr>
        <p:txBody>
          <a:bodyPr/>
          <a:lstStyle/>
          <a:p>
            <a:pPr marL="225425" indent="-225425">
              <a:spcBef>
                <a:spcPct val="0"/>
              </a:spcBef>
              <a:buFont typeface="Arial" pitchFamily="34" charset="0"/>
              <a:buChar char="•"/>
              <a:defRPr/>
            </a:pPr>
            <a:r>
              <a:rPr lang="en-US" sz="2800" dirty="0" smtClean="0">
                <a:solidFill>
                  <a:schemeClr val="bg1"/>
                </a:solidFill>
                <a:latin typeface="BibliaLS" pitchFamily="2" charset="-79"/>
                <a:cs typeface="BibliaLS" pitchFamily="2" charset="-79"/>
              </a:rPr>
              <a:t>The people of Nazareth were proverbially despised and looked on with contempt (John1:46; John7:52) </a:t>
            </a:r>
          </a:p>
          <a:p>
            <a:pPr marL="225425" indent="-225425">
              <a:spcBef>
                <a:spcPct val="0"/>
              </a:spcBef>
              <a:buFont typeface="Arial" pitchFamily="34" charset="0"/>
              <a:buChar char="•"/>
              <a:defRPr/>
            </a:pPr>
            <a:r>
              <a:rPr lang="en-US" sz="2800" dirty="0" smtClean="0">
                <a:solidFill>
                  <a:schemeClr val="bg1"/>
                </a:solidFill>
                <a:latin typeface="BibliaLS" pitchFamily="2" charset="-79"/>
                <a:cs typeface="BibliaLS" pitchFamily="2" charset="-79"/>
              </a:rPr>
              <a:t>To come from Nazareth, therefore, or to be a Nazarene, was the same as to be despised, or to be esteemed of low birth</a:t>
            </a:r>
          </a:p>
          <a:p>
            <a:pPr marL="225425" indent="-225425">
              <a:spcBef>
                <a:spcPct val="0"/>
              </a:spcBef>
              <a:buFont typeface="Arial" pitchFamily="34" charset="0"/>
              <a:buChar char="•"/>
              <a:defRPr/>
            </a:pPr>
            <a:r>
              <a:rPr lang="en-US" sz="2800" dirty="0" smtClean="0">
                <a:solidFill>
                  <a:schemeClr val="bg1"/>
                </a:solidFill>
                <a:latin typeface="BibliaLS" pitchFamily="2" charset="-79"/>
                <a:cs typeface="BibliaLS" pitchFamily="2" charset="-79"/>
              </a:rPr>
              <a:t>Jesus came to be known as “Jesus of Nazareth” as there were many men named Jesus in that day. </a:t>
            </a:r>
          </a:p>
        </p:txBody>
      </p:sp>
      <p:sp>
        <p:nvSpPr>
          <p:cNvPr id="4" name="Title 1"/>
          <p:cNvSpPr txBox="1">
            <a:spLocks/>
          </p:cNvSpPr>
          <p:nvPr/>
        </p:nvSpPr>
        <p:spPr>
          <a:xfrm>
            <a:off x="0" y="0"/>
            <a:ext cx="9144000" cy="10668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ibliaLS" pitchFamily="2" charset="-79"/>
                <a:cs typeface="BibliaLS" pitchFamily="2" charset="-79"/>
              </a:rPr>
              <a:t>NAZARETH</a:t>
            </a:r>
          </a:p>
        </p:txBody>
      </p:sp>
      <p:pic>
        <p:nvPicPr>
          <p:cNvPr id="10242" name="Picture 2" descr="http://www.walkinthelight.ca/JudeaMap.jpg"/>
          <p:cNvPicPr>
            <a:picLocks noChangeAspect="1" noChangeArrowheads="1"/>
          </p:cNvPicPr>
          <p:nvPr/>
        </p:nvPicPr>
        <p:blipFill>
          <a:blip r:embed="rId2" cstate="print"/>
          <a:srcRect/>
          <a:stretch>
            <a:fillRect/>
          </a:stretch>
        </p:blipFill>
        <p:spPr bwMode="auto">
          <a:xfrm>
            <a:off x="5425440" y="1066800"/>
            <a:ext cx="4632960" cy="579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5-Point Star 4"/>
          <p:cNvSpPr/>
          <p:nvPr/>
        </p:nvSpPr>
        <p:spPr>
          <a:xfrm>
            <a:off x="8229600" y="1371600"/>
            <a:ext cx="457200" cy="457200"/>
          </a:xfrm>
          <a:prstGeom prst="star5">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257800"/>
            <a:ext cx="9144000" cy="1600200"/>
          </a:xfrm>
          <a:ln/>
        </p:spPr>
        <p:style>
          <a:lnRef idx="0">
            <a:schemeClr val="dk1"/>
          </a:lnRef>
          <a:fillRef idx="3">
            <a:schemeClr val="dk1"/>
          </a:fillRef>
          <a:effectRef idx="3">
            <a:schemeClr val="dk1"/>
          </a:effectRef>
          <a:fontRef idx="minor">
            <a:schemeClr val="lt1"/>
          </a:fontRef>
        </p:style>
        <p:txBody>
          <a:bodyPr>
            <a:normAutofit/>
          </a:bodyPr>
          <a:lstStyle/>
          <a:p>
            <a:r>
              <a:rPr lang="en-US" sz="3600" dirty="0" smtClean="0">
                <a:solidFill>
                  <a:schemeClr val="tx1"/>
                </a:solidFill>
                <a:latin typeface="Arial Narrow" pitchFamily="34" charset="0"/>
              </a:rPr>
              <a:t>“So </a:t>
            </a:r>
            <a:r>
              <a:rPr lang="en-US" sz="3600" dirty="0">
                <a:solidFill>
                  <a:schemeClr val="tx1"/>
                </a:solidFill>
                <a:latin typeface="Arial Narrow" pitchFamily="34" charset="0"/>
              </a:rPr>
              <a:t>was fulfilled what was said through the prophets</a:t>
            </a:r>
            <a:r>
              <a:rPr lang="en-US" sz="3600" dirty="0" smtClean="0">
                <a:solidFill>
                  <a:schemeClr val="tx1"/>
                </a:solidFill>
                <a:latin typeface="Arial Narrow" pitchFamily="34" charset="0"/>
              </a:rPr>
              <a:t>:     </a:t>
            </a:r>
            <a:r>
              <a:rPr lang="en-US" sz="3600" dirty="0">
                <a:ln>
                  <a:solidFill>
                    <a:srgbClr val="FFFF00"/>
                  </a:solidFill>
                </a:ln>
                <a:solidFill>
                  <a:srgbClr val="FFFF66"/>
                </a:solidFill>
                <a:latin typeface="Arial Narrow" pitchFamily="34" charset="0"/>
              </a:rPr>
              <a:t>"He will be called a Nazarene."</a:t>
            </a:r>
          </a:p>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0" y="1600200"/>
            <a:ext cx="9144000" cy="5257800"/>
          </a:xfrm>
          <a:prstGeom prst="rect">
            <a:avLst/>
          </a:prstGeom>
        </p:spPr>
        <p:txBody>
          <a:bodyPr/>
          <a:lstStyle/>
          <a:p>
            <a:pPr marL="225425" indent="-225425">
              <a:spcBef>
                <a:spcPct val="0"/>
              </a:spcBef>
              <a:buFont typeface="Arial" pitchFamily="34" charset="0"/>
              <a:buChar char="•"/>
              <a:defRPr/>
            </a:pPr>
            <a:r>
              <a:rPr lang="en-US" sz="3200" b="1" dirty="0" smtClean="0">
                <a:solidFill>
                  <a:sysClr val="windowText" lastClr="000000"/>
                </a:solidFill>
                <a:latin typeface="BibliaLS" pitchFamily="2" charset="-79"/>
                <a:cs typeface="BibliaLS" pitchFamily="2" charset="-79"/>
              </a:rPr>
              <a:t>WHICH PROPHET SAID THAT!?</a:t>
            </a:r>
          </a:p>
          <a:p>
            <a:pPr marL="225425" indent="-225425">
              <a:spcBef>
                <a:spcPct val="0"/>
              </a:spcBef>
              <a:buFont typeface="Arial" pitchFamily="34" charset="0"/>
              <a:buChar char="•"/>
              <a:defRPr/>
            </a:pPr>
            <a:r>
              <a:rPr lang="en-US" sz="3200" dirty="0" smtClean="0">
                <a:solidFill>
                  <a:sysClr val="windowText" lastClr="000000"/>
                </a:solidFill>
                <a:latin typeface="BibliaLS" pitchFamily="2" charset="-79"/>
                <a:cs typeface="BibliaLS" pitchFamily="2" charset="-79"/>
              </a:rPr>
              <a:t> (None we know of</a:t>
            </a:r>
            <a:r>
              <a:rPr lang="en-US" sz="3200" dirty="0" smtClean="0">
                <a:solidFill>
                  <a:sysClr val="windowText" lastClr="000000"/>
                </a:solidFill>
                <a:latin typeface="BibliaLS" pitchFamily="2" charset="-79"/>
                <a:cs typeface="BibliaLS" pitchFamily="2" charset="-79"/>
              </a:rPr>
              <a:t>)</a:t>
            </a:r>
          </a:p>
          <a:p>
            <a:pPr marL="225425" indent="-225425">
              <a:spcBef>
                <a:spcPct val="0"/>
              </a:spcBef>
              <a:buFont typeface="Arial" pitchFamily="34" charset="0"/>
              <a:buChar char="•"/>
              <a:defRPr/>
            </a:pPr>
            <a:endParaRPr lang="en-US" sz="1400" dirty="0" smtClean="0">
              <a:solidFill>
                <a:sysClr val="windowText" lastClr="000000"/>
              </a:solidFill>
              <a:latin typeface="BibliaLS" pitchFamily="2" charset="-79"/>
              <a:cs typeface="BibliaLS" pitchFamily="2" charset="-79"/>
            </a:endParaRPr>
          </a:p>
          <a:p>
            <a:pPr marL="225425" lvl="0" indent="-225425">
              <a:spcBef>
                <a:spcPct val="0"/>
              </a:spcBef>
              <a:buFont typeface="Arial" pitchFamily="34" charset="0"/>
              <a:buChar char="•"/>
              <a:defRPr/>
            </a:pPr>
            <a:r>
              <a:rPr lang="en-US" sz="3200" dirty="0" smtClean="0">
                <a:solidFill>
                  <a:schemeClr val="bg1"/>
                </a:solidFill>
                <a:latin typeface="Arial Narrow" pitchFamily="34" charset="0"/>
                <a:cs typeface="BibliaLS" pitchFamily="2" charset="-79"/>
              </a:rPr>
              <a:t>He does not say “by the prophet,” as in Mat1:22; Mat2:5, Mat2:15, but “by the prophets,” meaning no one particularly, but the general character of the prophecies</a:t>
            </a:r>
            <a:r>
              <a:rPr lang="en-US" sz="3200" dirty="0" smtClean="0">
                <a:solidFill>
                  <a:schemeClr val="bg1"/>
                </a:solidFill>
                <a:latin typeface="Arial Narrow" pitchFamily="34" charset="0"/>
                <a:cs typeface="BibliaLS" pitchFamily="2" charset="-79"/>
              </a:rPr>
              <a:t>.</a:t>
            </a:r>
          </a:p>
          <a:p>
            <a:pPr marL="225425" lvl="0" indent="-225425">
              <a:spcBef>
                <a:spcPct val="0"/>
              </a:spcBef>
              <a:buFont typeface="Arial" pitchFamily="34" charset="0"/>
              <a:buChar char="•"/>
              <a:defRPr/>
            </a:pPr>
            <a:endParaRPr lang="en-US" sz="1400" dirty="0" smtClean="0">
              <a:solidFill>
                <a:schemeClr val="bg1"/>
              </a:solidFill>
              <a:latin typeface="Arial Narrow" pitchFamily="34" charset="0"/>
              <a:cs typeface="BibliaLS" pitchFamily="2" charset="-79"/>
            </a:endParaRPr>
          </a:p>
          <a:p>
            <a:pPr marL="225425" lvl="0" indent="-225425">
              <a:spcBef>
                <a:spcPct val="0"/>
              </a:spcBef>
              <a:buFont typeface="Arial" pitchFamily="34" charset="0"/>
              <a:buChar char="•"/>
              <a:defRPr/>
            </a:pPr>
            <a:r>
              <a:rPr lang="en-US" sz="3200" dirty="0" smtClean="0">
                <a:solidFill>
                  <a:schemeClr val="bg1"/>
                </a:solidFill>
                <a:latin typeface="Arial Narrow" pitchFamily="34" charset="0"/>
                <a:cs typeface="BibliaLS" pitchFamily="2" charset="-79"/>
              </a:rPr>
              <a:t>The leading and most prominent prophecies respecting Him were that He was to be of humble life; to be despised and rejected. </a:t>
            </a:r>
          </a:p>
          <a:p>
            <a:pPr marL="225425" lvl="0" indent="-225425">
              <a:spcBef>
                <a:spcPct val="0"/>
              </a:spcBef>
              <a:buFont typeface="Arial" pitchFamily="34" charset="0"/>
              <a:buChar char="•"/>
              <a:defRPr/>
            </a:pPr>
            <a:r>
              <a:rPr lang="en-US" sz="2400" i="1" dirty="0" smtClean="0">
                <a:solidFill>
                  <a:schemeClr val="bg1"/>
                </a:solidFill>
                <a:latin typeface="Arial Narrow" pitchFamily="34" charset="0"/>
                <a:cs typeface="BibliaLS" pitchFamily="2" charset="-79"/>
              </a:rPr>
              <a:t>See Is. 53:2-3,7-9,12; Ps. 22.</a:t>
            </a:r>
            <a:r>
              <a:rPr lang="en-US" sz="3200" dirty="0" smtClean="0">
                <a:solidFill>
                  <a:schemeClr val="bg1"/>
                </a:solidFill>
                <a:latin typeface="BibliaLS" pitchFamily="2" charset="-79"/>
                <a:cs typeface="BibliaLS" pitchFamily="2" charset="-79"/>
              </a:rPr>
              <a:t/>
            </a:r>
            <a:br>
              <a:rPr lang="en-US" sz="3200" dirty="0" smtClean="0">
                <a:solidFill>
                  <a:schemeClr val="bg1"/>
                </a:solidFill>
                <a:latin typeface="BibliaLS" pitchFamily="2" charset="-79"/>
                <a:cs typeface="BibliaLS" pitchFamily="2" charset="-79"/>
              </a:rPr>
            </a:br>
            <a:endParaRPr lang="en-US" sz="3200" dirty="0" smtClean="0">
              <a:solidFill>
                <a:schemeClr val="bg1"/>
              </a:solidFill>
              <a:effectLst>
                <a:outerShdw blurRad="38100" dist="38100" dir="2700000" algn="tl">
                  <a:srgbClr val="000000">
                    <a:alpha val="43137"/>
                  </a:srgbClr>
                </a:outerShdw>
              </a:effectLst>
              <a:latin typeface="BibliaLS" pitchFamily="2" charset="-79"/>
              <a:cs typeface="BibliaLS" pitchFamily="2" charset="-79"/>
            </a:endParaRPr>
          </a:p>
        </p:txBody>
      </p:sp>
      <p:sp>
        <p:nvSpPr>
          <p:cNvPr id="4" name="Title 1"/>
          <p:cNvSpPr txBox="1">
            <a:spLocks/>
          </p:cNvSpPr>
          <p:nvPr/>
        </p:nvSpPr>
        <p:spPr>
          <a:xfrm>
            <a:off x="0" y="0"/>
            <a:ext cx="9144000" cy="12954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ibliaLS" pitchFamily="2" charset="-79"/>
                <a:cs typeface="BibliaLS" pitchFamily="2" charset="-79"/>
              </a:rPr>
              <a:t>WHICH PROPHET SAID THAT!?</a:t>
            </a:r>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cxnSp>
        <p:nvCxnSpPr>
          <p:cNvPr id="26" name="Straight Connector 25"/>
          <p:cNvCxnSpPr/>
          <p:nvPr/>
        </p:nvCxnSpPr>
        <p:spPr>
          <a:xfrm>
            <a:off x="1752600" y="3429000"/>
            <a:ext cx="0" cy="10668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239000" y="3429000"/>
            <a:ext cx="0" cy="11430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648200" y="2895600"/>
            <a:ext cx="2743200" cy="6096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828800" y="2971800"/>
            <a:ext cx="2819400" cy="5334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724400" y="1371600"/>
            <a:ext cx="0" cy="16002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itle 1"/>
          <p:cNvSpPr txBox="1">
            <a:spLocks/>
          </p:cNvSpPr>
          <p:nvPr/>
        </p:nvSpPr>
        <p:spPr>
          <a:xfrm>
            <a:off x="0" y="0"/>
            <a:ext cx="9144000" cy="10668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BibliaLS" pitchFamily="2" charset="-79"/>
                <a:ea typeface="+mj-ea"/>
                <a:cs typeface="BibliaLS" pitchFamily="2" charset="-79"/>
              </a:rPr>
              <a:t>DAVID’S DESCENDENTS</a:t>
            </a:r>
            <a:endParaRPr kumimoji="0" lang="en-US" sz="4400" i="0" u="none" strike="noStrike" kern="120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BibliaLS" pitchFamily="2" charset="-79"/>
              <a:ea typeface="+mj-ea"/>
              <a:cs typeface="BibliaLS" pitchFamily="2" charset="-79"/>
            </a:endParaRPr>
          </a:p>
        </p:txBody>
      </p:sp>
      <p:sp>
        <p:nvSpPr>
          <p:cNvPr id="8" name="Rounded Rectangle 7"/>
          <p:cNvSpPr/>
          <p:nvPr/>
        </p:nvSpPr>
        <p:spPr>
          <a:xfrm>
            <a:off x="3352800" y="1219200"/>
            <a:ext cx="2743200" cy="533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itchFamily="34" charset="0"/>
              </a:rPr>
              <a:t>ADAM</a:t>
            </a:r>
            <a:endParaRPr lang="en-US" sz="2800"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itchFamily="34" charset="0"/>
            </a:endParaRPr>
          </a:p>
        </p:txBody>
      </p:sp>
      <p:sp>
        <p:nvSpPr>
          <p:cNvPr id="9" name="Rounded Rectangle 8"/>
          <p:cNvSpPr/>
          <p:nvPr/>
        </p:nvSpPr>
        <p:spPr>
          <a:xfrm>
            <a:off x="3352800" y="1981200"/>
            <a:ext cx="2743200" cy="533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itchFamily="34" charset="0"/>
              </a:rPr>
              <a:t>ABRAHAM</a:t>
            </a:r>
            <a:endParaRPr lang="en-US" sz="2800"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itchFamily="34" charset="0"/>
            </a:endParaRPr>
          </a:p>
        </p:txBody>
      </p:sp>
      <p:sp>
        <p:nvSpPr>
          <p:cNvPr id="10" name="Rounded Rectangle 9"/>
          <p:cNvSpPr/>
          <p:nvPr/>
        </p:nvSpPr>
        <p:spPr>
          <a:xfrm>
            <a:off x="3352800" y="2743200"/>
            <a:ext cx="2743200" cy="533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itchFamily="34" charset="0"/>
              </a:rPr>
              <a:t>DAVID</a:t>
            </a:r>
            <a:endParaRPr lang="en-US" sz="2800"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itchFamily="34" charset="0"/>
            </a:endParaRPr>
          </a:p>
        </p:txBody>
      </p:sp>
      <p:sp>
        <p:nvSpPr>
          <p:cNvPr id="11" name="Rounded Rectangle 10"/>
          <p:cNvSpPr/>
          <p:nvPr/>
        </p:nvSpPr>
        <p:spPr>
          <a:xfrm>
            <a:off x="304800" y="3200400"/>
            <a:ext cx="2514600" cy="5334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itchFamily="34" charset="0"/>
              </a:rPr>
              <a:t>SOLOMON</a:t>
            </a:r>
            <a:endParaRPr lang="en-US" sz="2800"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itchFamily="34" charset="0"/>
            </a:endParaRPr>
          </a:p>
        </p:txBody>
      </p:sp>
      <p:sp>
        <p:nvSpPr>
          <p:cNvPr id="12" name="Rounded Rectangle 11"/>
          <p:cNvSpPr/>
          <p:nvPr/>
        </p:nvSpPr>
        <p:spPr>
          <a:xfrm>
            <a:off x="304800" y="4191000"/>
            <a:ext cx="2514600" cy="5334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itchFamily="34" charset="0"/>
              </a:rPr>
              <a:t>JOSEPH</a:t>
            </a:r>
            <a:endParaRPr lang="en-US" sz="2800"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itchFamily="34" charset="0"/>
            </a:endParaRPr>
          </a:p>
        </p:txBody>
      </p:sp>
      <p:sp>
        <p:nvSpPr>
          <p:cNvPr id="13" name="Rounded Rectangle 12"/>
          <p:cNvSpPr/>
          <p:nvPr/>
        </p:nvSpPr>
        <p:spPr>
          <a:xfrm>
            <a:off x="6324600" y="3200400"/>
            <a:ext cx="2514600" cy="53340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itchFamily="34" charset="0"/>
              </a:rPr>
              <a:t>NATHAN</a:t>
            </a:r>
            <a:endParaRPr lang="en-US" sz="2800"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itchFamily="34" charset="0"/>
            </a:endParaRPr>
          </a:p>
        </p:txBody>
      </p:sp>
      <p:sp>
        <p:nvSpPr>
          <p:cNvPr id="14" name="Rounded Rectangle 13"/>
          <p:cNvSpPr/>
          <p:nvPr/>
        </p:nvSpPr>
        <p:spPr>
          <a:xfrm>
            <a:off x="6248400" y="4191000"/>
            <a:ext cx="2514600" cy="53340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itchFamily="34" charset="0"/>
              </a:rPr>
              <a:t>MARY</a:t>
            </a:r>
            <a:endParaRPr lang="en-US" sz="2800"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itchFamily="34" charset="0"/>
            </a:endParaRPr>
          </a:p>
        </p:txBody>
      </p:sp>
      <p:sp>
        <p:nvSpPr>
          <p:cNvPr id="15" name="Rounded Rectangle 14"/>
          <p:cNvSpPr/>
          <p:nvPr/>
        </p:nvSpPr>
        <p:spPr>
          <a:xfrm>
            <a:off x="76200" y="4953000"/>
            <a:ext cx="2971800" cy="1600200"/>
          </a:xfrm>
          <a:prstGeom prst="roundRect">
            <a:avLst/>
          </a:prstGeom>
          <a:ln/>
        </p:spPr>
        <p:style>
          <a:lnRef idx="3">
            <a:schemeClr val="lt1"/>
          </a:lnRef>
          <a:fillRef idx="1">
            <a:schemeClr val="accent2"/>
          </a:fillRef>
          <a:effectRef idx="1">
            <a:schemeClr val="accent2"/>
          </a:effectRef>
          <a:fontRef idx="minor">
            <a:schemeClr val="lt1"/>
          </a:fontRef>
        </p:style>
        <p:txBody>
          <a:bodyPr rtlCol="0" anchor="t"/>
          <a:lstStyle/>
          <a:p>
            <a:pPr algn="ctr"/>
            <a:r>
              <a:rPr lang="en-US" sz="2400"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Gospel of Matthew</a:t>
            </a:r>
          </a:p>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LEGAL RECORD of Jesus Royal lineage</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endParaRPr>
          </a:p>
        </p:txBody>
      </p:sp>
      <p:sp>
        <p:nvSpPr>
          <p:cNvPr id="17" name="Rounded Rectangle 16"/>
          <p:cNvSpPr/>
          <p:nvPr/>
        </p:nvSpPr>
        <p:spPr>
          <a:xfrm>
            <a:off x="5943600" y="4953000"/>
            <a:ext cx="2971800" cy="1600200"/>
          </a:xfrm>
          <a:prstGeom prst="roundRect">
            <a:avLst/>
          </a:prstGeom>
          <a:ln/>
        </p:spPr>
        <p:style>
          <a:lnRef idx="3">
            <a:schemeClr val="lt1"/>
          </a:lnRef>
          <a:fillRef idx="1">
            <a:schemeClr val="accent4"/>
          </a:fillRef>
          <a:effectRef idx="1">
            <a:schemeClr val="accent4"/>
          </a:effectRef>
          <a:fontRef idx="minor">
            <a:schemeClr val="lt1"/>
          </a:fontRef>
        </p:style>
        <p:txBody>
          <a:bodyPr rtlCol="0" anchor="t"/>
          <a:lstStyle/>
          <a:p>
            <a:pPr algn="ctr"/>
            <a:r>
              <a:rPr lang="en-US" sz="2400"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Gospel of Luke</a:t>
            </a:r>
          </a:p>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NATURAL RECORD of Jesus Royal lineage</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endParaRPr>
          </a:p>
        </p:txBody>
      </p:sp>
      <p:pic>
        <p:nvPicPr>
          <p:cNvPr id="30" name="Picture 29" descr="3971.jpg"/>
          <p:cNvPicPr>
            <a:picLocks noChangeAspect="1"/>
          </p:cNvPicPr>
          <p:nvPr/>
        </p:nvPicPr>
        <p:blipFill>
          <a:blip r:embed="rId3" cstate="print"/>
          <a:stretch>
            <a:fillRect/>
          </a:stretch>
        </p:blipFill>
        <p:spPr>
          <a:xfrm>
            <a:off x="6934200" y="1295400"/>
            <a:ext cx="1427523" cy="18380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1" name="Picture 30" descr="nativitystorypic7.jpg"/>
          <p:cNvPicPr>
            <a:picLocks noChangeAspect="1"/>
          </p:cNvPicPr>
          <p:nvPr/>
        </p:nvPicPr>
        <p:blipFill>
          <a:blip r:embed="rId4" cstate="print"/>
          <a:stretch>
            <a:fillRect/>
          </a:stretch>
        </p:blipFill>
        <p:spPr>
          <a:xfrm flipH="1">
            <a:off x="304800" y="1219200"/>
            <a:ext cx="1371216" cy="18252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7638" name="Picture 6" descr="https://encrypted-tbn0.gstatic.com/images?q=tbn:ANd9GcSR3BKVRjfWzr-KgZHSqmrpa-2LLepx1t6ozGgvrjP996cGhNI6"/>
          <p:cNvPicPr>
            <a:picLocks noChangeAspect="1" noChangeArrowheads="1"/>
          </p:cNvPicPr>
          <p:nvPr/>
        </p:nvPicPr>
        <p:blipFill>
          <a:blip r:embed="rId5" cstate="print"/>
          <a:srcRect/>
          <a:stretch>
            <a:fillRect/>
          </a:stretch>
        </p:blipFill>
        <p:spPr bwMode="auto">
          <a:xfrm>
            <a:off x="3352800" y="4876800"/>
            <a:ext cx="2362200" cy="158629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1362"/>
          </a:xfrm>
        </p:spPr>
        <p:txBody>
          <a:bodyPr>
            <a:normAutofit/>
          </a:bodyPr>
          <a:lstStyle/>
          <a:p>
            <a:r>
              <a:rPr lang="en-US" sz="3200" b="1" dirty="0" smtClean="0">
                <a:ln>
                  <a:solidFill>
                    <a:sysClr val="windowText" lastClr="000000"/>
                  </a:solidFill>
                </a:ln>
                <a:effectLst>
                  <a:outerShdw blurRad="38100" dist="38100" dir="2700000" algn="tl">
                    <a:srgbClr val="000000">
                      <a:alpha val="43137"/>
                    </a:srgbClr>
                  </a:outerShdw>
                </a:effectLst>
                <a:latin typeface="Vertigo Upright 2 BRK" pitchFamily="2" charset="0"/>
              </a:rPr>
              <a:t>LUKE 2:39-40 </a:t>
            </a:r>
            <a:br>
              <a:rPr lang="en-US" sz="3200" b="1" dirty="0" smtClean="0">
                <a:ln>
                  <a:solidFill>
                    <a:sysClr val="windowText" lastClr="000000"/>
                  </a:solidFill>
                </a:ln>
                <a:effectLst>
                  <a:outerShdw blurRad="38100" dist="38100" dir="2700000" algn="tl">
                    <a:srgbClr val="000000">
                      <a:alpha val="43137"/>
                    </a:srgbClr>
                  </a:outerShdw>
                </a:effectLst>
                <a:latin typeface="Vertigo Upright 2 BRK" pitchFamily="2" charset="0"/>
              </a:rPr>
            </a:br>
            <a:r>
              <a:rPr lang="en-US" sz="3200" b="1" dirty="0" smtClean="0">
                <a:ln>
                  <a:solidFill>
                    <a:sysClr val="windowText" lastClr="000000"/>
                  </a:solidFill>
                </a:ln>
                <a:effectLst>
                  <a:outerShdw blurRad="38100" dist="38100" dir="2700000" algn="tl">
                    <a:srgbClr val="000000">
                      <a:alpha val="43137"/>
                    </a:srgbClr>
                  </a:outerShdw>
                </a:effectLst>
                <a:latin typeface="Vertigo Upright 2 BRK" pitchFamily="2" charset="0"/>
              </a:rPr>
              <a:t/>
            </a:r>
            <a:br>
              <a:rPr lang="en-US" sz="3200" b="1" dirty="0" smtClean="0">
                <a:ln>
                  <a:solidFill>
                    <a:sysClr val="windowText" lastClr="000000"/>
                  </a:solidFill>
                </a:ln>
                <a:effectLst>
                  <a:outerShdw blurRad="38100" dist="38100" dir="2700000" algn="tl">
                    <a:srgbClr val="000000">
                      <a:alpha val="43137"/>
                    </a:srgbClr>
                  </a:outerShdw>
                </a:effectLst>
                <a:latin typeface="Vertigo Upright 2 BRK" pitchFamily="2" charset="0"/>
              </a:rPr>
            </a:br>
            <a:r>
              <a:rPr lang="en-US" sz="6000" b="1" dirty="0" smtClean="0">
                <a:ln>
                  <a:solidFill>
                    <a:sysClr val="windowText" lastClr="000000"/>
                  </a:solidFill>
                </a:ln>
                <a:effectLst>
                  <a:outerShdw blurRad="38100" dist="38100" dir="2700000" algn="tl">
                    <a:srgbClr val="000000">
                      <a:alpha val="43137"/>
                    </a:srgbClr>
                  </a:outerShdw>
                </a:effectLst>
                <a:latin typeface="Vertigo Upright 2 BRK" pitchFamily="2" charset="0"/>
              </a:rPr>
              <a:t>“The Youth”</a:t>
            </a:r>
            <a:endParaRPr lang="en-US" sz="6000" dirty="0">
              <a:ln>
                <a:solidFill>
                  <a:sysClr val="windowText" lastClr="000000"/>
                </a:solidFill>
              </a:ln>
              <a:effectLst>
                <a:outerShdw blurRad="38100" dist="38100" dir="2700000" algn="tl">
                  <a:srgbClr val="000000">
                    <a:alpha val="43137"/>
                  </a:srgbClr>
                </a:outerShdw>
              </a:effectLst>
              <a:latin typeface="Vertigo Upright 2 BRK" pitchFamily="2" charset="0"/>
            </a:endParaRPr>
          </a:p>
        </p:txBody>
      </p:sp>
    </p:spTree>
  </p:cSld>
  <p:clrMapOvr>
    <a:masterClrMapping/>
  </p:clrMapOvr>
  <p:transition spd="slow"/>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0" r="-10000"/>
          </a:stretch>
        </a:blipFill>
        <a:effectLst/>
      </p:bgPr>
    </p:bg>
    <p:spTree>
      <p:nvGrpSpPr>
        <p:cNvPr id="1" name=""/>
        <p:cNvGrpSpPr/>
        <p:nvPr/>
      </p:nvGrpSpPr>
      <p:grpSpPr>
        <a:xfrm>
          <a:off x="0" y="0"/>
          <a:ext cx="0" cy="0"/>
          <a:chOff x="0" y="0"/>
          <a:chExt cx="0" cy="0"/>
        </a:xfrm>
      </p:grpSpPr>
      <p:pic>
        <p:nvPicPr>
          <p:cNvPr id="21506" name="Picture 2" descr="http://i2.ytimg.com/vi/meIDz98MFBs/mqdefault.jpg"/>
          <p:cNvPicPr>
            <a:picLocks noChangeAspect="1" noChangeArrowheads="1"/>
          </p:cNvPicPr>
          <p:nvPr/>
        </p:nvPicPr>
        <p:blipFill>
          <a:blip r:embed="rId3" cstate="print"/>
          <a:srcRect/>
          <a:stretch>
            <a:fillRect/>
          </a:stretch>
        </p:blipFill>
        <p:spPr bwMode="auto">
          <a:xfrm>
            <a:off x="-1" y="0"/>
            <a:ext cx="9211733" cy="5181600"/>
          </a:xfrm>
          <a:prstGeom prst="rect">
            <a:avLst/>
          </a:prstGeom>
          <a:noFill/>
        </p:spPr>
      </p:pic>
      <p:sp>
        <p:nvSpPr>
          <p:cNvPr id="3" name="Subtitle 2"/>
          <p:cNvSpPr>
            <a:spLocks noGrp="1"/>
          </p:cNvSpPr>
          <p:nvPr>
            <p:ph type="subTitle" idx="1"/>
          </p:nvPr>
        </p:nvSpPr>
        <p:spPr>
          <a:xfrm>
            <a:off x="0" y="4648200"/>
            <a:ext cx="9144000" cy="2209800"/>
          </a:xfrm>
          <a:ln/>
        </p:spPr>
        <p:style>
          <a:lnRef idx="0">
            <a:schemeClr val="dk1"/>
          </a:lnRef>
          <a:fillRef idx="3">
            <a:schemeClr val="dk1"/>
          </a:fillRef>
          <a:effectRef idx="3">
            <a:schemeClr val="dk1"/>
          </a:effectRef>
          <a:fontRef idx="minor">
            <a:schemeClr val="lt1"/>
          </a:fontRef>
        </p:style>
        <p:txBody>
          <a:bodyPr anchor="ctr">
            <a:normAutofit/>
          </a:bodyPr>
          <a:lstStyle/>
          <a:p>
            <a:r>
              <a:rPr lang="en-US" sz="3600" dirty="0" smtClean="0">
                <a:solidFill>
                  <a:schemeClr val="tx1"/>
                </a:solidFill>
                <a:latin typeface="Arial Narrow" pitchFamily="34" charset="0"/>
              </a:rPr>
              <a:t>“When Joseph and Mary had done everything required by the Law of the Lord, they returned to Galilee to their own town of Nazareth. </a:t>
            </a:r>
            <a:endParaRPr lang="en-US" sz="3600" dirty="0">
              <a:solidFill>
                <a:schemeClr val="tx1"/>
              </a:solidFill>
              <a:latin typeface="Arial Narrow" pitchFamily="34" charset="0"/>
            </a:endParaRPr>
          </a:p>
        </p:txBody>
      </p:sp>
    </p:spTree>
  </p:cSld>
  <p:clrMapOvr>
    <a:masterClrMapping/>
  </p:clrMapOvr>
  <p:transition spd="slow"/>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0" r="-10000"/>
          </a:stretch>
        </a:blipFill>
        <a:effectLst/>
      </p:bgPr>
    </p:bg>
    <p:spTree>
      <p:nvGrpSpPr>
        <p:cNvPr id="1" name=""/>
        <p:cNvGrpSpPr/>
        <p:nvPr/>
      </p:nvGrpSpPr>
      <p:grpSpPr>
        <a:xfrm>
          <a:off x="0" y="0"/>
          <a:ext cx="0" cy="0"/>
          <a:chOff x="0" y="0"/>
          <a:chExt cx="0" cy="0"/>
        </a:xfrm>
      </p:grpSpPr>
      <p:pic>
        <p:nvPicPr>
          <p:cNvPr id="237570" name="Picture 2" descr="http://images.allmoviephoto.com/2006_The_Nativity_Story/2006_the_nativity_story_004.jpg"/>
          <p:cNvPicPr>
            <a:picLocks noChangeAspect="1" noChangeArrowheads="1"/>
          </p:cNvPicPr>
          <p:nvPr/>
        </p:nvPicPr>
        <p:blipFill>
          <a:blip r:embed="rId3" cstate="print"/>
          <a:srcRect/>
          <a:stretch>
            <a:fillRect/>
          </a:stretch>
        </p:blipFill>
        <p:spPr bwMode="auto">
          <a:xfrm>
            <a:off x="0" y="-1"/>
            <a:ext cx="9144000" cy="6042291"/>
          </a:xfrm>
          <a:prstGeom prst="rect">
            <a:avLst/>
          </a:prstGeom>
          <a:noFill/>
        </p:spPr>
      </p:pic>
      <p:sp>
        <p:nvSpPr>
          <p:cNvPr id="3" name="Subtitle 2"/>
          <p:cNvSpPr>
            <a:spLocks noGrp="1"/>
          </p:cNvSpPr>
          <p:nvPr>
            <p:ph type="subTitle" idx="1"/>
          </p:nvPr>
        </p:nvSpPr>
        <p:spPr>
          <a:xfrm>
            <a:off x="0" y="5257800"/>
            <a:ext cx="9144000" cy="1600200"/>
          </a:xfrm>
          <a:ln/>
        </p:spPr>
        <p:style>
          <a:lnRef idx="0">
            <a:schemeClr val="dk1"/>
          </a:lnRef>
          <a:fillRef idx="3">
            <a:schemeClr val="dk1"/>
          </a:fillRef>
          <a:effectRef idx="3">
            <a:schemeClr val="dk1"/>
          </a:effectRef>
          <a:fontRef idx="minor">
            <a:schemeClr val="lt1"/>
          </a:fontRef>
        </p:style>
        <p:txBody>
          <a:bodyPr anchor="ctr">
            <a:normAutofit/>
          </a:bodyPr>
          <a:lstStyle/>
          <a:p>
            <a:r>
              <a:rPr lang="en-US" sz="3600" dirty="0" smtClean="0">
                <a:solidFill>
                  <a:schemeClr val="tx1"/>
                </a:solidFill>
                <a:latin typeface="Arial Narrow" pitchFamily="34" charset="0"/>
              </a:rPr>
              <a:t>“And the child grew and became strong;  He was filled with wisdom, and the grace of God was upon Him.”</a:t>
            </a:r>
            <a:endParaRPr lang="en-US" sz="3600" dirty="0">
              <a:solidFill>
                <a:schemeClr val="tx1"/>
              </a:solidFill>
              <a:latin typeface="Arial Narrow" pitchFamily="34" charset="0"/>
            </a:endParaRPr>
          </a:p>
        </p:txBody>
      </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5791200"/>
            <a:ext cx="6553200" cy="761999"/>
          </a:xfrm>
        </p:spPr>
        <p:style>
          <a:lnRef idx="0">
            <a:schemeClr val="dk1"/>
          </a:lnRef>
          <a:fillRef idx="3">
            <a:schemeClr val="dk1"/>
          </a:fillRef>
          <a:effectRef idx="3">
            <a:schemeClr val="dk1"/>
          </a:effectRef>
          <a:fontRef idx="minor">
            <a:schemeClr val="lt1"/>
          </a:fontRef>
        </p:style>
        <p:txBody>
          <a:bodyPr>
            <a:normAutofit/>
          </a:bodyPr>
          <a:lstStyle/>
          <a:p>
            <a:pPr algn="ctr">
              <a:buNone/>
            </a:pPr>
            <a:r>
              <a:rPr lang="en-US" sz="4000" dirty="0" smtClean="0">
                <a:latin typeface="Arial Narrow" pitchFamily="34" charset="0"/>
              </a:rPr>
              <a:t>“The virgin’s name was Mary”</a:t>
            </a:r>
            <a:endParaRPr lang="en-US" sz="4000" dirty="0">
              <a:latin typeface="Arial Narrow" pitchFamily="34" charset="0"/>
            </a:endParaRPr>
          </a:p>
        </p:txBody>
      </p: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8596" name="Picture 4" descr="http://martyrobertsblog.com/WordPress/wp-content/uploads/2010/04/muslimchildbride.jpg"/>
          <p:cNvPicPr>
            <a:picLocks noChangeAspect="1" noChangeArrowheads="1"/>
          </p:cNvPicPr>
          <p:nvPr/>
        </p:nvPicPr>
        <p:blipFill>
          <a:blip r:embed="rId2" cstate="print"/>
          <a:srcRect/>
          <a:stretch>
            <a:fillRect/>
          </a:stretch>
        </p:blipFill>
        <p:spPr bwMode="auto">
          <a:xfrm>
            <a:off x="0" y="3963702"/>
            <a:ext cx="2760921" cy="28942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8602" name="Picture 10" descr="https://encrypted-tbn0.gstatic.com/images?q=tbn:ANd9GcSZxvvqXWEst-N7oQLqeucreXF7RN6kiSxc0hJoTrTdXn5TcpIB"/>
          <p:cNvPicPr>
            <a:picLocks noChangeAspect="1" noChangeArrowheads="1"/>
          </p:cNvPicPr>
          <p:nvPr/>
        </p:nvPicPr>
        <p:blipFill>
          <a:blip r:embed="rId3" cstate="print"/>
          <a:srcRect/>
          <a:stretch>
            <a:fillRect/>
          </a:stretch>
        </p:blipFill>
        <p:spPr bwMode="auto">
          <a:xfrm>
            <a:off x="5278227" y="3962400"/>
            <a:ext cx="3865773" cy="289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8600" name="Picture 8" descr="http://farm2.staticflickr.com/1092/4726666894_32f3ed9901_z.jpg"/>
          <p:cNvPicPr>
            <a:picLocks noChangeAspect="1" noChangeArrowheads="1"/>
          </p:cNvPicPr>
          <p:nvPr/>
        </p:nvPicPr>
        <p:blipFill>
          <a:blip r:embed="rId4" cstate="print"/>
          <a:srcRect/>
          <a:stretch>
            <a:fillRect/>
          </a:stretch>
        </p:blipFill>
        <p:spPr bwMode="auto">
          <a:xfrm>
            <a:off x="2819400" y="3962400"/>
            <a:ext cx="1651000" cy="24764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8598" name="Picture 6" descr="https://encrypted-tbn3.gstatic.com/images?q=tbn:ANd9GcRgizAAv10flkoCgvvEIagadTsgUwYEYiIw1sYNI2nt7TJ6k8M6mg"/>
          <p:cNvPicPr>
            <a:picLocks noChangeAspect="1" noChangeArrowheads="1"/>
          </p:cNvPicPr>
          <p:nvPr/>
        </p:nvPicPr>
        <p:blipFill>
          <a:blip r:embed="rId5" cstate="print"/>
          <a:srcRect/>
          <a:stretch>
            <a:fillRect/>
          </a:stretch>
        </p:blipFill>
        <p:spPr bwMode="auto">
          <a:xfrm>
            <a:off x="4495800" y="3962400"/>
            <a:ext cx="1926890" cy="289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1"/>
          <p:cNvSpPr txBox="1">
            <a:spLocks/>
          </p:cNvSpPr>
          <p:nvPr/>
        </p:nvSpPr>
        <p:spPr>
          <a:xfrm>
            <a:off x="0" y="0"/>
            <a:ext cx="9144000" cy="10668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normalizeH="0" baseline="0" noProof="0" dirty="0" smtClean="0">
                <a:ln w="18415" cmpd="sng">
                  <a:solidFill>
                    <a:srgbClr val="FFFFFF"/>
                  </a:solidFill>
                  <a:prstDash val="solid"/>
                </a:ln>
                <a:solidFill>
                  <a:srgbClr val="FFFFFF"/>
                </a:solidFill>
                <a:uLnTx/>
                <a:uFillTx/>
                <a:latin typeface="BibliaLS" pitchFamily="2" charset="-79"/>
                <a:ea typeface="+mj-ea"/>
                <a:cs typeface="BibliaLS" pitchFamily="2" charset="-79"/>
              </a:rPr>
              <a:t>MARY</a:t>
            </a:r>
            <a:endParaRPr kumimoji="0" lang="en-US" sz="4400" b="1" i="0" u="none" strike="noStrike" kern="1200" cap="none" spc="0" normalizeH="0" baseline="0" noProof="0" dirty="0">
              <a:ln>
                <a:noFill/>
              </a:ln>
              <a:solidFill>
                <a:schemeClr val="bg1"/>
              </a:solidFill>
              <a:uLnTx/>
              <a:uFillTx/>
              <a:latin typeface="BibliaLS" pitchFamily="2" charset="-79"/>
              <a:ea typeface="+mj-ea"/>
              <a:cs typeface="BibliaLS" pitchFamily="2" charset="-79"/>
            </a:endParaRPr>
          </a:p>
        </p:txBody>
      </p:sp>
      <p:sp>
        <p:nvSpPr>
          <p:cNvPr id="4" name="Title 1"/>
          <p:cNvSpPr txBox="1">
            <a:spLocks/>
          </p:cNvSpPr>
          <p:nvPr/>
        </p:nvSpPr>
        <p:spPr>
          <a:xfrm>
            <a:off x="0" y="1143000"/>
            <a:ext cx="9144000" cy="4876800"/>
          </a:xfrm>
          <a:prstGeom prst="rect">
            <a:avLst/>
          </a:prstGeom>
        </p:spPr>
        <p:txBody>
          <a:bodyPr/>
          <a:lstStyle/>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r>
              <a:rPr lang="en-US" sz="2800" b="1" dirty="0" smtClean="0">
                <a:solidFill>
                  <a:schemeClr val="bg1"/>
                </a:solidFill>
                <a:latin typeface="Arial" pitchFamily="34" charset="0"/>
                <a:ea typeface="+mj-ea"/>
                <a:cs typeface="Arial" pitchFamily="34" charset="0"/>
              </a:rPr>
              <a:t> Daughter of </a:t>
            </a:r>
            <a:r>
              <a:rPr lang="en-US" sz="2800" b="1" dirty="0" err="1" smtClean="0">
                <a:solidFill>
                  <a:schemeClr val="bg1"/>
                </a:solidFill>
                <a:latin typeface="Arial" pitchFamily="34" charset="0"/>
                <a:ea typeface="+mj-ea"/>
                <a:cs typeface="Arial" pitchFamily="34" charset="0"/>
              </a:rPr>
              <a:t>Heli</a:t>
            </a:r>
            <a:r>
              <a:rPr lang="en-US" sz="2800" b="1" dirty="0" smtClean="0">
                <a:solidFill>
                  <a:schemeClr val="bg1"/>
                </a:solidFill>
                <a:latin typeface="Arial" pitchFamily="34" charset="0"/>
                <a:ea typeface="+mj-ea"/>
                <a:cs typeface="Arial" pitchFamily="34" charset="0"/>
              </a:rPr>
              <a:t> and Anna</a:t>
            </a:r>
          </a:p>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r>
              <a:rPr lang="en-US" sz="2800" b="1" dirty="0" smtClean="0">
                <a:solidFill>
                  <a:schemeClr val="bg1"/>
                </a:solidFill>
                <a:latin typeface="Arial" pitchFamily="34" charset="0"/>
                <a:ea typeface="+mj-ea"/>
                <a:cs typeface="Arial" pitchFamily="34" charset="0"/>
              </a:rPr>
              <a:t> Cousin to Elizabeth (</a:t>
            </a:r>
            <a:r>
              <a:rPr lang="en-US" sz="2800" b="1" i="1" dirty="0" smtClean="0">
                <a:solidFill>
                  <a:schemeClr val="bg1"/>
                </a:solidFill>
                <a:latin typeface="Arial" pitchFamily="34" charset="0"/>
                <a:ea typeface="+mj-ea"/>
                <a:cs typeface="Arial" pitchFamily="34" charset="0"/>
              </a:rPr>
              <a:t>mother of John the Baptist</a:t>
            </a:r>
            <a:r>
              <a:rPr lang="en-US" sz="2800" b="1" dirty="0" smtClean="0">
                <a:solidFill>
                  <a:schemeClr val="bg1"/>
                </a:solidFill>
                <a:latin typeface="Arial" pitchFamily="34" charset="0"/>
                <a:ea typeface="+mj-ea"/>
                <a:cs typeface="Arial" pitchFamily="34" charset="0"/>
              </a:rPr>
              <a:t>)</a:t>
            </a:r>
          </a:p>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r>
              <a:rPr lang="en-US" sz="2800" b="1" dirty="0" smtClean="0">
                <a:solidFill>
                  <a:schemeClr val="bg1"/>
                </a:solidFill>
                <a:latin typeface="Arial" pitchFamily="34" charset="0"/>
                <a:ea typeface="+mj-ea"/>
                <a:cs typeface="Arial" pitchFamily="34" charset="0"/>
              </a:rPr>
              <a:t> Engaged to Joseph; not married yet.</a:t>
            </a:r>
          </a:p>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r>
              <a:rPr lang="en-US" sz="2800" b="1" dirty="0" smtClean="0">
                <a:solidFill>
                  <a:schemeClr val="bg1"/>
                </a:solidFill>
                <a:latin typeface="Arial" pitchFamily="34" charset="0"/>
                <a:ea typeface="+mj-ea"/>
                <a:cs typeface="Arial" pitchFamily="34" charset="0"/>
              </a:rPr>
              <a:t> Young teenage girl (12-15); virgin</a:t>
            </a:r>
          </a:p>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r>
              <a:rPr lang="en-US" sz="2800" b="1" dirty="0" smtClean="0">
                <a:solidFill>
                  <a:schemeClr val="bg1"/>
                </a:solidFill>
                <a:latin typeface="Arial" pitchFamily="34" charset="0"/>
                <a:ea typeface="+mj-ea"/>
                <a:cs typeface="Arial" pitchFamily="34" charset="0"/>
              </a:rPr>
              <a:t> Godly, faith filled young lady from a godly family.</a:t>
            </a:r>
          </a:p>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r>
              <a:rPr lang="en-US" sz="2800" b="1" dirty="0" smtClean="0">
                <a:solidFill>
                  <a:schemeClr val="bg1"/>
                </a:solidFill>
                <a:latin typeface="Arial" pitchFamily="34" charset="0"/>
                <a:ea typeface="+mj-ea"/>
                <a:cs typeface="Arial" pitchFamily="34" charset="0"/>
              </a:rPr>
              <a:t> Villager; peasant girl; illiterate; hard working; </a:t>
            </a:r>
          </a:p>
        </p:txBody>
      </p:sp>
      <p:sp>
        <p:nvSpPr>
          <p:cNvPr id="6" name="Rectangle 5"/>
          <p:cNvSpPr/>
          <p:nvPr/>
        </p:nvSpPr>
        <p:spPr>
          <a:xfrm>
            <a:off x="0" y="6324600"/>
            <a:ext cx="9144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Girls from Israel age 12 - 14</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1676400" y="1524000"/>
            <a:ext cx="7086600" cy="480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4488" indent="-344488" algn="ctr"/>
            <a:endParaRPr lang="en-US" sz="4800"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Bendable BRK" pitchFamily="2" charset="0"/>
            </a:endParaRPr>
          </a:p>
        </p:txBody>
      </p:sp>
      <p:pic>
        <p:nvPicPr>
          <p:cNvPr id="5122" name="Picture 2" descr="http://nativityridingacademy.tripod.com/sitebuildercontent/sitebuilderpictures/nativityscene.jpg"/>
          <p:cNvPicPr>
            <a:picLocks noChangeAspect="1" noChangeArrowheads="1"/>
          </p:cNvPicPr>
          <p:nvPr/>
        </p:nvPicPr>
        <p:blipFill>
          <a:blip r:embed="rId2" cstate="print"/>
          <a:srcRect/>
          <a:stretch>
            <a:fillRect/>
          </a:stretch>
        </p:blipFill>
        <p:spPr bwMode="auto">
          <a:xfrm>
            <a:off x="0" y="0"/>
            <a:ext cx="9144000" cy="6087024"/>
          </a:xfrm>
          <a:prstGeom prst="ellipse">
            <a:avLst/>
          </a:prstGeom>
          <a:ln>
            <a:noFill/>
          </a:ln>
          <a:effectLst>
            <a:softEdge rad="112500"/>
          </a:effectLst>
        </p:spPr>
      </p:pic>
      <p:sp>
        <p:nvSpPr>
          <p:cNvPr id="7" name="TextBox 6"/>
          <p:cNvSpPr txBox="1"/>
          <p:nvPr/>
        </p:nvSpPr>
        <p:spPr>
          <a:xfrm>
            <a:off x="0" y="5103674"/>
            <a:ext cx="9144000" cy="1754326"/>
          </a:xfrm>
          <a:prstGeom prst="rect">
            <a:avLst/>
          </a:prstGeom>
          <a:noFill/>
          <a:ln w="76200">
            <a:noFill/>
          </a:ln>
        </p:spPr>
        <p:txBody>
          <a:bodyPr wrap="square" rtlCol="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sz="72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Black" pitchFamily="34" charset="0"/>
              </a:rPr>
              <a:t>“NATIVITY”</a:t>
            </a:r>
          </a:p>
          <a:p>
            <a:pPr algn="ctr"/>
            <a:endParaRPr lang="en-US" sz="36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Bendable BRK" pitchFamily="2" charset="0"/>
            </a:endParaRPr>
          </a:p>
        </p:txBody>
      </p:sp>
      <p:sp>
        <p:nvSpPr>
          <p:cNvPr id="8" name="TextBox 7"/>
          <p:cNvSpPr txBox="1"/>
          <p:nvPr/>
        </p:nvSpPr>
        <p:spPr>
          <a:xfrm>
            <a:off x="0" y="6019800"/>
            <a:ext cx="9144000" cy="707886"/>
          </a:xfrm>
          <a:prstGeom prst="rect">
            <a:avLst/>
          </a:prstGeom>
          <a:noFill/>
        </p:spPr>
        <p:txBody>
          <a:bodyPr wrap="square" rtlCol="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sz="4000" b="1" i="1" dirty="0" smtClean="0">
                <a:ln>
                  <a:prstDash val="solid"/>
                </a:ln>
                <a:solidFill>
                  <a:schemeClr val="accent4">
                    <a:lumMod val="60000"/>
                    <a:lumOff val="40000"/>
                  </a:schemeClr>
                </a:solidFill>
                <a:effectLst>
                  <a:outerShdw blurRad="88000" dist="50800" dir="5040000" algn="tl">
                    <a:schemeClr val="accent4">
                      <a:tint val="80000"/>
                      <a:satMod val="250000"/>
                      <a:alpha val="45000"/>
                    </a:schemeClr>
                  </a:outerShdw>
                </a:effectLst>
                <a:latin typeface="Arial Narrow" pitchFamily="34" charset="0"/>
              </a:rPr>
              <a:t>The TRUE Story of the BIRTH OF JESUS</a:t>
            </a:r>
            <a:endParaRPr lang="en-US" sz="4000" b="1" i="1" dirty="0">
              <a:ln>
                <a:prstDash val="solid"/>
              </a:ln>
              <a:solidFill>
                <a:schemeClr val="accent4">
                  <a:lumMod val="60000"/>
                  <a:lumOff val="40000"/>
                </a:schemeClr>
              </a:solidFill>
              <a:effectLst>
                <a:outerShdw blurRad="88000" dist="50800" dir="5040000" algn="tl">
                  <a:schemeClr val="accent4">
                    <a:tint val="80000"/>
                    <a:satMod val="250000"/>
                    <a:alpha val="45000"/>
                  </a:schemeClr>
                </a:outerShdw>
              </a:effectLst>
              <a:latin typeface="Arial Narrow" pitchFamily="34" charset="0"/>
            </a:endParaRPr>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257800"/>
            <a:ext cx="9144000" cy="1325563"/>
          </a:xfrm>
        </p:spPr>
        <p:style>
          <a:lnRef idx="0">
            <a:schemeClr val="dk1"/>
          </a:lnRef>
          <a:fillRef idx="3">
            <a:schemeClr val="dk1"/>
          </a:fillRef>
          <a:effectRef idx="3">
            <a:schemeClr val="dk1"/>
          </a:effectRef>
          <a:fontRef idx="minor">
            <a:schemeClr val="lt1"/>
          </a:fontRef>
        </p:style>
        <p:txBody>
          <a:bodyPr anchor="ctr">
            <a:noAutofit/>
          </a:bodyPr>
          <a:lstStyle/>
          <a:p>
            <a:pPr algn="ctr">
              <a:buNone/>
            </a:pPr>
            <a:r>
              <a:rPr lang="en-US" sz="3600" dirty="0" smtClean="0">
                <a:ln>
                  <a:solidFill>
                    <a:schemeClr val="tx1"/>
                  </a:solidFill>
                </a:ln>
                <a:latin typeface="Arial Narrow" pitchFamily="34" charset="0"/>
              </a:rPr>
              <a:t>“The angel went to her and said, “Greetings, you </a:t>
            </a:r>
            <a:r>
              <a:rPr lang="en-US" sz="3600" dirty="0" smtClean="0">
                <a:ln>
                  <a:solidFill>
                    <a:schemeClr val="tx1"/>
                  </a:solidFill>
                </a:ln>
                <a:latin typeface="Arial Narrow" pitchFamily="34" charset="0"/>
              </a:rPr>
              <a:t>  who </a:t>
            </a:r>
            <a:r>
              <a:rPr lang="en-US" sz="3600" dirty="0" smtClean="0">
                <a:ln>
                  <a:solidFill>
                    <a:schemeClr val="tx1"/>
                  </a:solidFill>
                </a:ln>
                <a:latin typeface="Arial Narrow" pitchFamily="34" charset="0"/>
              </a:rPr>
              <a:t>are highly favored! The Lord is with you.” </a:t>
            </a:r>
            <a:endParaRPr lang="en-US" sz="3600" dirty="0">
              <a:ln>
                <a:solidFill>
                  <a:schemeClr val="tx1"/>
                </a:solidFill>
              </a:ln>
              <a:latin typeface="Arial Narrow" pitchFamily="34" charset="0"/>
            </a:endParaRPr>
          </a:p>
        </p:txBody>
      </p:sp>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0" y="0"/>
            <a:ext cx="9144000" cy="12192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normalizeH="0" baseline="0" noProof="0" dirty="0" smtClean="0">
                <a:ln w="18415" cmpd="sng">
                  <a:solidFill>
                    <a:srgbClr val="FFFFFF"/>
                  </a:solidFill>
                  <a:prstDash val="solid"/>
                </a:ln>
                <a:solidFill>
                  <a:srgbClr val="FFFFFF"/>
                </a:solidFill>
                <a:uLnTx/>
                <a:uFillTx/>
                <a:latin typeface="BibliaLS" pitchFamily="2" charset="-79"/>
                <a:ea typeface="+mj-ea"/>
                <a:cs typeface="BibliaLS" pitchFamily="2" charset="-79"/>
              </a:rPr>
              <a:t>The GREETING</a:t>
            </a:r>
            <a:endParaRPr kumimoji="0" lang="en-US" sz="4400" b="1" i="0" u="none" strike="noStrike" kern="1200" normalizeH="0" baseline="0" noProof="0" dirty="0">
              <a:ln w="18415" cmpd="sng">
                <a:solidFill>
                  <a:srgbClr val="FFFFFF"/>
                </a:solidFill>
                <a:prstDash val="solid"/>
              </a:ln>
              <a:solidFill>
                <a:srgbClr val="FFFFFF"/>
              </a:solidFill>
              <a:uLnTx/>
              <a:uFillTx/>
              <a:latin typeface="BibliaLS" pitchFamily="2" charset="-79"/>
              <a:ea typeface="+mj-ea"/>
              <a:cs typeface="BibliaLS" pitchFamily="2" charset="-79"/>
            </a:endParaRPr>
          </a:p>
        </p:txBody>
      </p:sp>
      <p:sp>
        <p:nvSpPr>
          <p:cNvPr id="4" name="Title 1"/>
          <p:cNvSpPr txBox="1">
            <a:spLocks/>
          </p:cNvSpPr>
          <p:nvPr/>
        </p:nvSpPr>
        <p:spPr>
          <a:xfrm>
            <a:off x="0" y="1371600"/>
            <a:ext cx="9144000" cy="5410200"/>
          </a:xfrm>
          <a:prstGeom prst="rect">
            <a:avLst/>
          </a:prstGeom>
        </p:spPr>
        <p:txBody>
          <a:bodyPr/>
          <a:lstStyle/>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r>
              <a:rPr lang="en-US" sz="3200" dirty="0" smtClean="0">
                <a:solidFill>
                  <a:schemeClr val="bg1"/>
                </a:solidFill>
                <a:latin typeface="Arial Narrow" pitchFamily="34" charset="0"/>
                <a:ea typeface="+mj-ea"/>
                <a:cs typeface="BibliaLS" pitchFamily="2" charset="-79"/>
              </a:rPr>
              <a:t> Gabriel met her where she was</a:t>
            </a:r>
          </a:p>
          <a:p>
            <a:pPr marL="225425" indent="-225425">
              <a:spcBef>
                <a:spcPct val="0"/>
              </a:spcBef>
              <a:buFont typeface="Arial" pitchFamily="34" charset="0"/>
              <a:buChar char="•"/>
              <a:defRPr/>
            </a:pPr>
            <a:r>
              <a:rPr lang="en-US" sz="3200" dirty="0" smtClean="0">
                <a:solidFill>
                  <a:schemeClr val="bg1"/>
                </a:solidFill>
                <a:latin typeface="Arial Narrow" pitchFamily="34" charset="0"/>
                <a:ea typeface="+mj-ea"/>
                <a:cs typeface="BibliaLS" pitchFamily="2" charset="-79"/>
              </a:rPr>
              <a:t> </a:t>
            </a:r>
            <a:r>
              <a:rPr lang="en-US" sz="3200" dirty="0" smtClean="0">
                <a:solidFill>
                  <a:schemeClr val="bg1"/>
                </a:solidFill>
                <a:latin typeface="Arial Narrow" pitchFamily="34" charset="0"/>
                <a:cs typeface="BibliaLS" pitchFamily="2" charset="-79"/>
              </a:rPr>
              <a:t>Strange men didn’t talk to young women</a:t>
            </a:r>
          </a:p>
          <a:p>
            <a:pPr marL="225425" indent="-225425">
              <a:spcBef>
                <a:spcPct val="0"/>
              </a:spcBef>
              <a:buFont typeface="Arial" pitchFamily="34" charset="0"/>
              <a:buChar char="•"/>
              <a:defRPr/>
            </a:pPr>
            <a:r>
              <a:rPr lang="en-US" sz="3200" dirty="0" smtClean="0">
                <a:solidFill>
                  <a:schemeClr val="bg1"/>
                </a:solidFill>
                <a:latin typeface="Arial Narrow" pitchFamily="34" charset="0"/>
                <a:cs typeface="BibliaLS" pitchFamily="2" charset="-79"/>
              </a:rPr>
              <a:t> “</a:t>
            </a:r>
            <a:r>
              <a:rPr lang="en-US" sz="3200" b="1" u="sng" dirty="0" smtClean="0">
                <a:ln>
                  <a:solidFill>
                    <a:sysClr val="windowText" lastClr="000000"/>
                  </a:solidFill>
                </a:ln>
                <a:solidFill>
                  <a:srgbClr val="C00000"/>
                </a:solidFill>
                <a:latin typeface="Arial Narrow" pitchFamily="34" charset="0"/>
                <a:cs typeface="BibliaLS" pitchFamily="2" charset="-79"/>
              </a:rPr>
              <a:t>Greetings</a:t>
            </a:r>
            <a:r>
              <a:rPr lang="en-US" sz="3200" dirty="0" smtClean="0">
                <a:solidFill>
                  <a:schemeClr val="bg1"/>
                </a:solidFill>
                <a:latin typeface="Arial Narrow" pitchFamily="34" charset="0"/>
                <a:cs typeface="BibliaLS" pitchFamily="2" charset="-79"/>
              </a:rPr>
              <a:t>” (</a:t>
            </a:r>
            <a:r>
              <a:rPr lang="en-US" sz="3200" i="1" dirty="0" err="1" smtClean="0">
                <a:solidFill>
                  <a:schemeClr val="bg1"/>
                </a:solidFill>
                <a:latin typeface="Arial Narrow" pitchFamily="34" charset="0"/>
                <a:cs typeface="BibliaLS" pitchFamily="2" charset="-79"/>
              </a:rPr>
              <a:t>chairo</a:t>
            </a:r>
            <a:r>
              <a:rPr lang="en-US" sz="3200" dirty="0" smtClean="0">
                <a:solidFill>
                  <a:schemeClr val="bg1"/>
                </a:solidFill>
                <a:latin typeface="Arial Narrow" pitchFamily="34" charset="0"/>
                <a:cs typeface="BibliaLS" pitchFamily="2" charset="-79"/>
              </a:rPr>
              <a:t>: “Rejoice! Be glad!”)</a:t>
            </a:r>
          </a:p>
          <a:p>
            <a:pPr marL="225425" indent="-225425">
              <a:spcBef>
                <a:spcPct val="0"/>
              </a:spcBef>
              <a:buFont typeface="Arial" pitchFamily="34" charset="0"/>
              <a:buChar char="•"/>
              <a:defRPr/>
            </a:pPr>
            <a:r>
              <a:rPr lang="en-US" sz="3200" dirty="0" smtClean="0">
                <a:solidFill>
                  <a:schemeClr val="bg1"/>
                </a:solidFill>
                <a:latin typeface="Arial Narrow" pitchFamily="34" charset="0"/>
                <a:cs typeface="BibliaLS" pitchFamily="2" charset="-79"/>
              </a:rPr>
              <a:t>“You who are </a:t>
            </a:r>
            <a:r>
              <a:rPr lang="en-US" sz="3200" b="1" u="sng" dirty="0" smtClean="0">
                <a:ln>
                  <a:solidFill>
                    <a:sysClr val="windowText" lastClr="000000"/>
                  </a:solidFill>
                </a:ln>
                <a:solidFill>
                  <a:srgbClr val="C00000"/>
                </a:solidFill>
                <a:latin typeface="Arial Narrow" pitchFamily="34" charset="0"/>
                <a:cs typeface="BibliaLS" pitchFamily="2" charset="-79"/>
              </a:rPr>
              <a:t>highly favored</a:t>
            </a:r>
            <a:r>
              <a:rPr lang="en-US" sz="3200" dirty="0" smtClean="0">
                <a:ln>
                  <a:solidFill>
                    <a:sysClr val="windowText" lastClr="000000"/>
                  </a:solidFill>
                </a:ln>
                <a:solidFill>
                  <a:schemeClr val="bg1"/>
                </a:solidFill>
                <a:latin typeface="Arial Narrow" pitchFamily="34" charset="0"/>
                <a:cs typeface="BibliaLS" pitchFamily="2" charset="-79"/>
              </a:rPr>
              <a:t>” </a:t>
            </a:r>
            <a:r>
              <a:rPr lang="en-US" sz="3200" dirty="0" smtClean="0">
                <a:solidFill>
                  <a:schemeClr val="bg1"/>
                </a:solidFill>
                <a:latin typeface="Arial Narrow" pitchFamily="34" charset="0"/>
                <a:cs typeface="BibliaLS" pitchFamily="2" charset="-79"/>
              </a:rPr>
              <a:t>(</a:t>
            </a:r>
            <a:r>
              <a:rPr lang="en-US" sz="3200" i="1" dirty="0" err="1" smtClean="0">
                <a:solidFill>
                  <a:schemeClr val="bg1"/>
                </a:solidFill>
                <a:latin typeface="Arial Narrow" pitchFamily="34" charset="0"/>
                <a:cs typeface="BibliaLS" pitchFamily="2" charset="-79"/>
              </a:rPr>
              <a:t>charitoo</a:t>
            </a:r>
            <a:r>
              <a:rPr lang="en-US" sz="3200" dirty="0" smtClean="0">
                <a:solidFill>
                  <a:schemeClr val="bg1"/>
                </a:solidFill>
                <a:latin typeface="Arial Narrow" pitchFamily="34" charset="0"/>
                <a:cs typeface="BibliaLS" pitchFamily="2" charset="-79"/>
              </a:rPr>
              <a:t>: to be given  	honor, grace, blessings, favor)</a:t>
            </a:r>
          </a:p>
          <a:p>
            <a:pPr marL="225425" indent="-225425">
              <a:spcBef>
                <a:spcPct val="0"/>
              </a:spcBef>
              <a:buFont typeface="Arial" pitchFamily="34" charset="0"/>
              <a:buChar char="•"/>
              <a:defRPr/>
            </a:pPr>
            <a:r>
              <a:rPr lang="en-US" sz="3200" b="1" dirty="0" smtClean="0">
                <a:ln>
                  <a:solidFill>
                    <a:sysClr val="windowText" lastClr="000000"/>
                  </a:solidFill>
                </a:ln>
                <a:solidFill>
                  <a:srgbClr val="C00000"/>
                </a:solidFill>
                <a:latin typeface="Arial Narrow" pitchFamily="34" charset="0"/>
                <a:cs typeface="BibliaLS" pitchFamily="2" charset="-79"/>
              </a:rPr>
              <a:t>“The Lord is with you” </a:t>
            </a:r>
            <a:r>
              <a:rPr lang="en-US" sz="3200" dirty="0" smtClean="0">
                <a:solidFill>
                  <a:schemeClr val="bg1"/>
                </a:solidFill>
                <a:latin typeface="Arial Narrow" pitchFamily="34" charset="0"/>
                <a:cs typeface="BibliaLS" pitchFamily="2" charset="-79"/>
              </a:rPr>
              <a:t>(</a:t>
            </a:r>
            <a:r>
              <a:rPr lang="en-US" sz="3200" i="1" dirty="0" err="1" smtClean="0">
                <a:solidFill>
                  <a:schemeClr val="bg1"/>
                </a:solidFill>
                <a:latin typeface="Arial Narrow" pitchFamily="34" charset="0"/>
                <a:cs typeface="BibliaLS" pitchFamily="2" charset="-79"/>
              </a:rPr>
              <a:t>kyrios</a:t>
            </a:r>
            <a:r>
              <a:rPr lang="en-US" sz="3200" i="1" dirty="0" smtClean="0">
                <a:solidFill>
                  <a:schemeClr val="bg1"/>
                </a:solidFill>
                <a:latin typeface="Arial Narrow" pitchFamily="34" charset="0"/>
                <a:cs typeface="BibliaLS" pitchFamily="2" charset="-79"/>
              </a:rPr>
              <a:t> meta </a:t>
            </a:r>
            <a:r>
              <a:rPr lang="en-US" sz="3200" i="1" dirty="0" err="1" smtClean="0">
                <a:solidFill>
                  <a:schemeClr val="bg1"/>
                </a:solidFill>
                <a:latin typeface="Arial Narrow" pitchFamily="34" charset="0"/>
                <a:cs typeface="BibliaLS" pitchFamily="2" charset="-79"/>
              </a:rPr>
              <a:t>sou</a:t>
            </a:r>
            <a:r>
              <a:rPr lang="en-US" sz="3200" dirty="0" smtClean="0">
                <a:solidFill>
                  <a:schemeClr val="bg1"/>
                </a:solidFill>
                <a:latin typeface="Arial Narrow" pitchFamily="34" charset="0"/>
                <a:cs typeface="BibliaLS" pitchFamily="2" charset="-79"/>
              </a:rPr>
              <a:t>: “the King, 	</a:t>
            </a:r>
            <a:r>
              <a:rPr lang="en-US" sz="3200" u="sng" dirty="0" smtClean="0">
                <a:solidFill>
                  <a:schemeClr val="bg1"/>
                </a:solidFill>
                <a:latin typeface="Arial Narrow" pitchFamily="34" charset="0"/>
                <a:cs typeface="BibliaLS" pitchFamily="2" charset="-79"/>
              </a:rPr>
              <a:t>Master</a:t>
            </a:r>
            <a:r>
              <a:rPr lang="en-US" sz="3200" dirty="0" smtClean="0">
                <a:solidFill>
                  <a:schemeClr val="bg1"/>
                </a:solidFill>
                <a:latin typeface="Arial Narrow" pitchFamily="34" charset="0"/>
                <a:cs typeface="BibliaLS" pitchFamily="2" charset="-79"/>
              </a:rPr>
              <a:t>, Messiah, God, is beside and behind you”)</a:t>
            </a:r>
            <a:endParaRPr lang="en-US" sz="3200" dirty="0" smtClean="0">
              <a:ln>
                <a:solidFill>
                  <a:schemeClr val="bg1"/>
                </a:solidFill>
              </a:ln>
              <a:solidFill>
                <a:schemeClr val="bg1"/>
              </a:solidFill>
              <a:latin typeface="Arial Narrow" pitchFamily="34" charset="0"/>
              <a:cs typeface="BibliaLS" pitchFamily="2" charset="-79"/>
            </a:endParaRPr>
          </a:p>
          <a:p>
            <a:pPr marL="225425" indent="-225425">
              <a:spcBef>
                <a:spcPct val="0"/>
              </a:spcBef>
              <a:buFont typeface="Arial" pitchFamily="34" charset="0"/>
              <a:buChar char="•"/>
              <a:defRPr/>
            </a:pPr>
            <a:endParaRPr lang="en-US" sz="1000" dirty="0" smtClean="0">
              <a:ln>
                <a:solidFill>
                  <a:schemeClr val="bg1"/>
                </a:solidFill>
              </a:ln>
              <a:solidFill>
                <a:schemeClr val="bg1"/>
              </a:solidFill>
              <a:latin typeface="Arial Narrow" pitchFamily="34" charset="0"/>
              <a:cs typeface="BibliaLS" pitchFamily="2" charset="-79"/>
            </a:endParaRPr>
          </a:p>
          <a:p>
            <a:pPr marL="225425" indent="-225425" algn="ctr">
              <a:spcBef>
                <a:spcPct val="0"/>
              </a:spcBef>
              <a:defRPr/>
            </a:pPr>
            <a:r>
              <a:rPr lang="en-US" sz="3200" dirty="0" smtClean="0">
                <a:ln>
                  <a:solidFill>
                    <a:schemeClr val="bg1"/>
                  </a:solidFill>
                </a:ln>
                <a:solidFill>
                  <a:schemeClr val="bg1"/>
                </a:solidFill>
                <a:effectLst>
                  <a:outerShdw blurRad="38100" dist="38100" dir="2700000" algn="tl">
                    <a:srgbClr val="000000">
                      <a:alpha val="43137"/>
                    </a:srgbClr>
                  </a:outerShdw>
                </a:effectLst>
                <a:latin typeface="Copperplate Gothic Bold" pitchFamily="34" charset="0"/>
                <a:cs typeface="BibliaLS" pitchFamily="2" charset="-79"/>
              </a:rPr>
              <a:t>“Rejoice, Mary! You have been chosen by the Master to receive a gracious blessing! He is here right beside you!”</a:t>
            </a:r>
          </a:p>
        </p:txBody>
      </p:sp>
      <p:sp>
        <p:nvSpPr>
          <p:cNvPr id="5" name="Rectangle 4"/>
          <p:cNvSpPr/>
          <p:nvPr/>
        </p:nvSpPr>
        <p:spPr>
          <a:xfrm>
            <a:off x="0" y="5029200"/>
            <a:ext cx="9144000" cy="1600200"/>
          </a:xfrm>
          <a:prstGeom prst="rect">
            <a:avLst/>
          </a:prstGeom>
          <a:solidFill>
            <a:srgbClr val="FFFF00">
              <a:alpha val="27059"/>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ativitystorypic9.jpg"/>
          <p:cNvPicPr>
            <a:picLocks noChangeAspect="1"/>
          </p:cNvPicPr>
          <p:nvPr/>
        </p:nvPicPr>
        <p:blipFill>
          <a:blip r:embed="rId2" cstate="print"/>
          <a:stretch>
            <a:fillRect/>
          </a:stretch>
        </p:blipFill>
        <p:spPr>
          <a:xfrm>
            <a:off x="0" y="0"/>
            <a:ext cx="9144000" cy="64373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Content Placeholder 2"/>
          <p:cNvSpPr>
            <a:spLocks noGrp="1"/>
          </p:cNvSpPr>
          <p:nvPr>
            <p:ph idx="1"/>
          </p:nvPr>
        </p:nvSpPr>
        <p:spPr>
          <a:xfrm>
            <a:off x="0" y="5105400"/>
            <a:ext cx="9144000" cy="1600200"/>
          </a:xfrm>
        </p:spPr>
        <p:style>
          <a:lnRef idx="0">
            <a:schemeClr val="dk1"/>
          </a:lnRef>
          <a:fillRef idx="3">
            <a:schemeClr val="dk1"/>
          </a:fillRef>
          <a:effectRef idx="3">
            <a:schemeClr val="dk1"/>
          </a:effectRef>
          <a:fontRef idx="minor">
            <a:schemeClr val="lt1"/>
          </a:fontRef>
        </p:style>
        <p:txBody>
          <a:bodyPr anchor="ctr">
            <a:noAutofit/>
          </a:bodyPr>
          <a:lstStyle/>
          <a:p>
            <a:pPr marL="50800" indent="-50800" algn="ctr">
              <a:buNone/>
            </a:pPr>
            <a:r>
              <a:rPr lang="en-US" sz="4000" dirty="0" smtClean="0">
                <a:ln>
                  <a:solidFill>
                    <a:schemeClr val="tx1"/>
                  </a:solidFill>
                </a:ln>
                <a:latin typeface="Arial Narrow" pitchFamily="34" charset="0"/>
              </a:rPr>
              <a:t>“Mary was </a:t>
            </a:r>
            <a:r>
              <a:rPr lang="en-US" sz="4000" dirty="0" smtClean="0">
                <a:solidFill>
                  <a:srgbClr val="FFFF00"/>
                </a:solidFill>
                <a:latin typeface="Arial Narrow" pitchFamily="34" charset="0"/>
              </a:rPr>
              <a:t>greatly troubled </a:t>
            </a:r>
            <a:r>
              <a:rPr lang="en-US" sz="4000" dirty="0" smtClean="0">
                <a:ln>
                  <a:solidFill>
                    <a:schemeClr val="tx1"/>
                  </a:solidFill>
                </a:ln>
                <a:latin typeface="Arial Narrow" pitchFamily="34" charset="0"/>
              </a:rPr>
              <a:t>at his words and wondered what kind of greeting this might be</a:t>
            </a:r>
            <a:r>
              <a:rPr lang="en-US" sz="4000" dirty="0" smtClean="0">
                <a:latin typeface="Arial Narrow" pitchFamily="34" charset="0"/>
              </a:rPr>
              <a:t>. </a:t>
            </a:r>
            <a:endParaRPr lang="en-US" sz="4000" dirty="0">
              <a:solidFill>
                <a:srgbClr val="FFFF00"/>
              </a:solidFill>
              <a:latin typeface="Arial Narrow" pitchFamily="34" charset="0"/>
            </a:endParaRPr>
          </a:p>
        </p:txBody>
      </p:sp>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20" name="Picture 4" descr="http://dbhennigan.files.wordpress.com/2011/12/nativity-story11.jpg"/>
          <p:cNvPicPr>
            <a:picLocks noChangeAspect="1" noChangeArrowheads="1"/>
          </p:cNvPicPr>
          <p:nvPr/>
        </p:nvPicPr>
        <p:blipFill>
          <a:blip r:embed="rId2" cstate="print"/>
          <a:srcRect/>
          <a:stretch>
            <a:fillRect/>
          </a:stretch>
        </p:blipFill>
        <p:spPr bwMode="auto">
          <a:xfrm>
            <a:off x="0" y="0"/>
            <a:ext cx="5100638" cy="6858000"/>
          </a:xfrm>
          <a:prstGeom prst="rect">
            <a:avLst/>
          </a:prstGeom>
          <a:noFill/>
        </p:spPr>
      </p:pic>
      <p:sp>
        <p:nvSpPr>
          <p:cNvPr id="3" name="Content Placeholder 2"/>
          <p:cNvSpPr>
            <a:spLocks noGrp="1"/>
          </p:cNvSpPr>
          <p:nvPr>
            <p:ph idx="1"/>
          </p:nvPr>
        </p:nvSpPr>
        <p:spPr>
          <a:xfrm>
            <a:off x="4648200" y="0"/>
            <a:ext cx="4495800" cy="6858000"/>
          </a:xfrm>
        </p:spPr>
        <p:style>
          <a:lnRef idx="0">
            <a:schemeClr val="dk1"/>
          </a:lnRef>
          <a:fillRef idx="3">
            <a:schemeClr val="dk1"/>
          </a:fillRef>
          <a:effectRef idx="3">
            <a:schemeClr val="dk1"/>
          </a:effectRef>
          <a:fontRef idx="minor">
            <a:schemeClr val="lt1"/>
          </a:fontRef>
        </p:style>
        <p:txBody>
          <a:bodyPr anchor="ctr">
            <a:noAutofit/>
          </a:bodyPr>
          <a:lstStyle/>
          <a:p>
            <a:pPr marL="50800" indent="-50800" algn="ctr">
              <a:buNone/>
            </a:pPr>
            <a:r>
              <a:rPr lang="en-US" dirty="0" smtClean="0">
                <a:latin typeface="Arial Narrow" pitchFamily="34" charset="0"/>
              </a:rPr>
              <a:t>“But the angel said to her, </a:t>
            </a:r>
            <a:r>
              <a:rPr lang="en-US" dirty="0" smtClean="0">
                <a:solidFill>
                  <a:srgbClr val="FFFF00"/>
                </a:solidFill>
                <a:latin typeface="Arial Narrow" pitchFamily="34" charset="0"/>
              </a:rPr>
              <a:t>“Do not be afraid, </a:t>
            </a:r>
            <a:r>
              <a:rPr lang="en-US" dirty="0" smtClean="0">
                <a:latin typeface="Arial Narrow" pitchFamily="34" charset="0"/>
              </a:rPr>
              <a:t>Mary, you have found favor with God. You will be with child and give birth to a son, and you are to give Him the name Jesus. He will be great and will be called the Son of the Most High. The Lord God will give Him the throne of His father David,”</a:t>
            </a:r>
            <a:endParaRPr lang="en-US" dirty="0">
              <a:solidFill>
                <a:srgbClr val="FFFF00"/>
              </a:solidFill>
              <a:latin typeface="Arial Narrow" pitchFamily="34" charset="0"/>
            </a:endParaRPr>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5000" r="-15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1000" y="228600"/>
            <a:ext cx="8458200" cy="1295400"/>
          </a:xfrm>
        </p:spPr>
        <p:style>
          <a:lnRef idx="0">
            <a:schemeClr val="dk1"/>
          </a:lnRef>
          <a:fillRef idx="3">
            <a:schemeClr val="dk1"/>
          </a:fillRef>
          <a:effectRef idx="3">
            <a:schemeClr val="dk1"/>
          </a:effectRef>
          <a:fontRef idx="minor">
            <a:schemeClr val="lt1"/>
          </a:fontRef>
        </p:style>
        <p:txBody>
          <a:bodyPr anchor="ctr">
            <a:noAutofit/>
          </a:bodyPr>
          <a:lstStyle/>
          <a:p>
            <a:pPr lvl="0"/>
            <a:r>
              <a:rPr lang="en-US" sz="4000" i="1" dirty="0" smtClean="0">
                <a:ln>
                  <a:solidFill>
                    <a:schemeClr val="tx1"/>
                  </a:solidFill>
                </a:ln>
                <a:latin typeface="Arial Narrow" pitchFamily="34" charset="0"/>
              </a:rPr>
              <a:t>“</a:t>
            </a:r>
            <a:r>
              <a:rPr lang="en-US" sz="4000" dirty="0" smtClean="0">
                <a:ln>
                  <a:solidFill>
                    <a:schemeClr val="tx1"/>
                  </a:solidFill>
                </a:ln>
                <a:latin typeface="Arial Narrow" pitchFamily="34" charset="0"/>
              </a:rPr>
              <a:t>and He will reign over the house of Jacob forever;  His kingdom will never end.”</a:t>
            </a:r>
            <a:endParaRPr lang="en-US" sz="4000" dirty="0">
              <a:ln>
                <a:solidFill>
                  <a:schemeClr val="tx1"/>
                </a:solidFill>
              </a:ln>
              <a:solidFill>
                <a:srgbClr val="FF0000"/>
              </a:solidFill>
              <a:latin typeface="Arial Narrow" pitchFamily="34" charset="0"/>
            </a:endParaRPr>
          </a:p>
        </p:txBody>
      </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0" y="1219200"/>
            <a:ext cx="9144000" cy="5562600"/>
          </a:xfrm>
          <a:prstGeom prst="rect">
            <a:avLst/>
          </a:prstGeom>
        </p:spPr>
        <p:txBody>
          <a:bodyPr/>
          <a:lstStyle/>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r>
              <a:rPr lang="en-US" sz="2800" b="1" dirty="0" smtClean="0">
                <a:ln>
                  <a:solidFill>
                    <a:sysClr val="windowText" lastClr="000000"/>
                  </a:solidFill>
                </a:ln>
                <a:solidFill>
                  <a:srgbClr val="C00000"/>
                </a:solidFill>
                <a:latin typeface="Arial Narrow" pitchFamily="34" charset="0"/>
                <a:ea typeface="+mj-ea"/>
                <a:cs typeface="BibliaLS" pitchFamily="2" charset="-79"/>
              </a:rPr>
              <a:t>“Don’t be </a:t>
            </a:r>
            <a:r>
              <a:rPr lang="en-US" sz="2800" b="1" u="sng" dirty="0" smtClean="0">
                <a:ln>
                  <a:solidFill>
                    <a:sysClr val="windowText" lastClr="000000"/>
                  </a:solidFill>
                </a:ln>
                <a:solidFill>
                  <a:srgbClr val="C00000"/>
                </a:solidFill>
                <a:latin typeface="Arial Narrow" pitchFamily="34" charset="0"/>
                <a:ea typeface="+mj-ea"/>
                <a:cs typeface="BibliaLS" pitchFamily="2" charset="-79"/>
              </a:rPr>
              <a:t>afraid</a:t>
            </a:r>
            <a:r>
              <a:rPr lang="en-US" sz="2800" b="1" dirty="0" smtClean="0">
                <a:ln>
                  <a:solidFill>
                    <a:sysClr val="windowText" lastClr="000000"/>
                  </a:solidFill>
                </a:ln>
                <a:solidFill>
                  <a:srgbClr val="C00000"/>
                </a:solidFill>
                <a:latin typeface="Arial Narrow" pitchFamily="34" charset="0"/>
                <a:ea typeface="+mj-ea"/>
                <a:cs typeface="BibliaLS" pitchFamily="2" charset="-79"/>
              </a:rPr>
              <a:t>” </a:t>
            </a:r>
            <a:r>
              <a:rPr lang="en-US" sz="2800" dirty="0" smtClean="0">
                <a:solidFill>
                  <a:schemeClr val="bg1"/>
                </a:solidFill>
                <a:latin typeface="Arial Narrow" pitchFamily="34" charset="0"/>
                <a:ea typeface="+mj-ea"/>
                <a:cs typeface="BibliaLS" pitchFamily="2" charset="-79"/>
              </a:rPr>
              <a:t>(</a:t>
            </a:r>
            <a:r>
              <a:rPr lang="en-US" sz="2800" i="1" dirty="0" err="1" smtClean="0">
                <a:solidFill>
                  <a:schemeClr val="bg1"/>
                </a:solidFill>
                <a:latin typeface="Arial Narrow" pitchFamily="34" charset="0"/>
                <a:ea typeface="+mj-ea"/>
                <a:cs typeface="BibliaLS" pitchFamily="2" charset="-79"/>
              </a:rPr>
              <a:t>phobeo</a:t>
            </a:r>
            <a:r>
              <a:rPr lang="en-US" sz="2800" dirty="0" smtClean="0">
                <a:solidFill>
                  <a:schemeClr val="bg1"/>
                </a:solidFill>
                <a:latin typeface="Arial Narrow" pitchFamily="34" charset="0"/>
                <a:ea typeface="+mj-ea"/>
                <a:cs typeface="BibliaLS" pitchFamily="2" charset="-79"/>
              </a:rPr>
              <a:t>: fear that makes you want to run away; 	struck with fear; seized with alarm)</a:t>
            </a:r>
          </a:p>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endParaRPr lang="en-US" sz="800" dirty="0" smtClean="0">
              <a:solidFill>
                <a:schemeClr val="bg1"/>
              </a:solidFill>
              <a:latin typeface="Arial Narrow" pitchFamily="34" charset="0"/>
              <a:ea typeface="+mj-ea"/>
              <a:cs typeface="BibliaLS" pitchFamily="2" charset="-79"/>
            </a:endParaRPr>
          </a:p>
          <a:p>
            <a:pPr marL="225425" lvl="0" indent="-225425">
              <a:spcBef>
                <a:spcPct val="0"/>
              </a:spcBef>
              <a:buFont typeface="Arial" pitchFamily="34" charset="0"/>
              <a:buChar char="•"/>
              <a:defRPr/>
            </a:pPr>
            <a:r>
              <a:rPr lang="en-US" sz="2800" dirty="0" smtClean="0">
                <a:ln>
                  <a:solidFill>
                    <a:sysClr val="windowText" lastClr="000000"/>
                  </a:solidFill>
                </a:ln>
                <a:solidFill>
                  <a:schemeClr val="bg1"/>
                </a:solidFill>
                <a:latin typeface="Arial Narrow" pitchFamily="34" charset="0"/>
                <a:cs typeface="BibliaLS" pitchFamily="2" charset="-79"/>
              </a:rPr>
              <a:t>“</a:t>
            </a:r>
            <a:r>
              <a:rPr lang="en-US" sz="2800" dirty="0" smtClean="0">
                <a:ln>
                  <a:solidFill>
                    <a:sysClr val="windowText" lastClr="000000"/>
                  </a:solidFill>
                </a:ln>
                <a:solidFill>
                  <a:srgbClr val="C00000"/>
                </a:solidFill>
                <a:latin typeface="Arial Narrow" pitchFamily="34" charset="0"/>
                <a:cs typeface="BibliaLS" pitchFamily="2" charset="-79"/>
              </a:rPr>
              <a:t>you have found </a:t>
            </a:r>
            <a:r>
              <a:rPr lang="en-US" sz="2800" u="sng" dirty="0" smtClean="0">
                <a:ln>
                  <a:solidFill>
                    <a:sysClr val="windowText" lastClr="000000"/>
                  </a:solidFill>
                </a:ln>
                <a:solidFill>
                  <a:srgbClr val="C00000"/>
                </a:solidFill>
                <a:latin typeface="Arial Narrow" pitchFamily="34" charset="0"/>
                <a:cs typeface="BibliaLS" pitchFamily="2" charset="-79"/>
              </a:rPr>
              <a:t>favor</a:t>
            </a:r>
            <a:r>
              <a:rPr lang="en-US" sz="2800" dirty="0" smtClean="0">
                <a:ln>
                  <a:solidFill>
                    <a:sysClr val="windowText" lastClr="000000"/>
                  </a:solidFill>
                </a:ln>
                <a:solidFill>
                  <a:srgbClr val="C00000"/>
                </a:solidFill>
                <a:latin typeface="Arial Narrow" pitchFamily="34" charset="0"/>
                <a:cs typeface="BibliaLS" pitchFamily="2" charset="-79"/>
              </a:rPr>
              <a:t> with God” </a:t>
            </a:r>
            <a:r>
              <a:rPr lang="en-US" sz="2800" dirty="0" smtClean="0">
                <a:solidFill>
                  <a:schemeClr val="bg1"/>
                </a:solidFill>
                <a:latin typeface="Arial Narrow" pitchFamily="34" charset="0"/>
                <a:cs typeface="BibliaLS" pitchFamily="2" charset="-79"/>
              </a:rPr>
              <a:t>(</a:t>
            </a:r>
            <a:r>
              <a:rPr lang="en-US" sz="2800" i="1" dirty="0" err="1" smtClean="0">
                <a:solidFill>
                  <a:schemeClr val="bg1"/>
                </a:solidFill>
                <a:latin typeface="Arial Narrow" pitchFamily="34" charset="0"/>
                <a:cs typeface="BibliaLS" pitchFamily="2" charset="-79"/>
              </a:rPr>
              <a:t>charis</a:t>
            </a:r>
            <a:r>
              <a:rPr lang="en-US" sz="2800" dirty="0" smtClean="0">
                <a:solidFill>
                  <a:schemeClr val="bg1"/>
                </a:solidFill>
                <a:latin typeface="Arial Narrow" pitchFamily="34" charset="0"/>
                <a:cs typeface="BibliaLS" pitchFamily="2" charset="-79"/>
              </a:rPr>
              <a:t>: grace; </a:t>
            </a:r>
            <a:r>
              <a:rPr lang="en-US" sz="2800" u="sng" dirty="0" smtClean="0">
                <a:solidFill>
                  <a:schemeClr val="bg1"/>
                </a:solidFill>
                <a:latin typeface="Arial Narrow" pitchFamily="34" charset="0"/>
                <a:cs typeface="BibliaLS" pitchFamily="2" charset="-79"/>
              </a:rPr>
              <a:t>undeserved</a:t>
            </a:r>
            <a:r>
              <a:rPr lang="en-US" sz="2800" dirty="0" smtClean="0">
                <a:solidFill>
                  <a:schemeClr val="bg1"/>
                </a:solidFill>
                <a:latin typeface="Arial Narrow" pitchFamily="34" charset="0"/>
                <a:cs typeface="BibliaLS" pitchFamily="2" charset="-79"/>
              </a:rPr>
              <a:t> favor 	or mercy; given by God) Repeats the phrase, </a:t>
            </a:r>
          </a:p>
          <a:p>
            <a:pPr marL="225425" lvl="0" indent="-225425">
              <a:spcBef>
                <a:spcPct val="0"/>
              </a:spcBef>
              <a:buFont typeface="Arial" pitchFamily="34" charset="0"/>
              <a:buChar char="•"/>
              <a:defRPr/>
            </a:pPr>
            <a:endParaRPr lang="en-US" sz="2800" dirty="0" smtClean="0">
              <a:solidFill>
                <a:schemeClr val="bg1"/>
              </a:solidFill>
              <a:latin typeface="Arial Narrow" pitchFamily="34" charset="0"/>
              <a:cs typeface="BibliaLS" pitchFamily="2" charset="-79"/>
            </a:endParaRPr>
          </a:p>
          <a:p>
            <a:pPr marL="225425" lvl="0" indent="-225425">
              <a:spcBef>
                <a:spcPct val="0"/>
              </a:spcBef>
              <a:buFont typeface="Arial" pitchFamily="34" charset="0"/>
              <a:buChar char="•"/>
              <a:defRPr/>
            </a:pPr>
            <a:r>
              <a:rPr lang="en-US" sz="2800" dirty="0" smtClean="0">
                <a:ln>
                  <a:solidFill>
                    <a:sysClr val="windowText" lastClr="000000"/>
                  </a:solidFill>
                </a:ln>
                <a:solidFill>
                  <a:srgbClr val="C00000"/>
                </a:solidFill>
                <a:latin typeface="Arial Narrow" pitchFamily="34" charset="0"/>
                <a:cs typeface="BibliaLS" pitchFamily="2" charset="-79"/>
              </a:rPr>
              <a:t> “You will be </a:t>
            </a:r>
            <a:r>
              <a:rPr lang="en-US" sz="2800" u="sng" dirty="0" smtClean="0">
                <a:ln>
                  <a:solidFill>
                    <a:sysClr val="windowText" lastClr="000000"/>
                  </a:solidFill>
                </a:ln>
                <a:solidFill>
                  <a:srgbClr val="C00000"/>
                </a:solidFill>
                <a:latin typeface="Arial Narrow" pitchFamily="34" charset="0"/>
                <a:cs typeface="BibliaLS" pitchFamily="2" charset="-79"/>
              </a:rPr>
              <a:t>with child</a:t>
            </a:r>
            <a:r>
              <a:rPr lang="en-US" sz="2800" dirty="0" smtClean="0">
                <a:ln>
                  <a:solidFill>
                    <a:sysClr val="windowText" lastClr="000000"/>
                  </a:solidFill>
                </a:ln>
                <a:solidFill>
                  <a:srgbClr val="C00000"/>
                </a:solidFill>
                <a:latin typeface="Arial Narrow" pitchFamily="34" charset="0"/>
                <a:cs typeface="BibliaLS" pitchFamily="2" charset="-79"/>
              </a:rPr>
              <a:t> and give birth to </a:t>
            </a:r>
            <a:r>
              <a:rPr lang="en-US" sz="2800" u="sng" dirty="0" smtClean="0">
                <a:ln>
                  <a:solidFill>
                    <a:sysClr val="windowText" lastClr="000000"/>
                  </a:solidFill>
                </a:ln>
                <a:solidFill>
                  <a:srgbClr val="C00000"/>
                </a:solidFill>
                <a:latin typeface="Arial Narrow" pitchFamily="34" charset="0"/>
                <a:cs typeface="BibliaLS" pitchFamily="2" charset="-79"/>
              </a:rPr>
              <a:t>a son</a:t>
            </a:r>
            <a:r>
              <a:rPr lang="en-US" sz="2800" dirty="0" smtClean="0">
                <a:ln>
                  <a:solidFill>
                    <a:sysClr val="windowText" lastClr="000000"/>
                  </a:solidFill>
                </a:ln>
                <a:solidFill>
                  <a:srgbClr val="C00000"/>
                </a:solidFill>
                <a:latin typeface="Arial Narrow" pitchFamily="34" charset="0"/>
                <a:cs typeface="BibliaLS" pitchFamily="2" charset="-79"/>
              </a:rPr>
              <a:t>” </a:t>
            </a:r>
            <a:r>
              <a:rPr lang="en-US" sz="2800" dirty="0" smtClean="0">
                <a:solidFill>
                  <a:schemeClr val="bg1"/>
                </a:solidFill>
                <a:latin typeface="Arial Narrow" pitchFamily="34" charset="0"/>
                <a:cs typeface="BibliaLS" pitchFamily="2" charset="-79"/>
              </a:rPr>
              <a:t>(</a:t>
            </a:r>
            <a:r>
              <a:rPr lang="en-US" sz="2800" i="1" dirty="0" smtClean="0">
                <a:solidFill>
                  <a:schemeClr val="bg1"/>
                </a:solidFill>
                <a:latin typeface="Arial Narrow" pitchFamily="34" charset="0"/>
                <a:cs typeface="BibliaLS" pitchFamily="2" charset="-79"/>
              </a:rPr>
              <a:t>imagine the 	thoughts of Mary at this proclamation) </a:t>
            </a:r>
          </a:p>
          <a:p>
            <a:pPr marL="225425" lvl="0" indent="-225425">
              <a:spcBef>
                <a:spcPct val="0"/>
              </a:spcBef>
              <a:buFont typeface="Arial" pitchFamily="34" charset="0"/>
              <a:buChar char="•"/>
              <a:defRPr/>
            </a:pPr>
            <a:endParaRPr lang="en-US" sz="1000" dirty="0" smtClean="0">
              <a:solidFill>
                <a:schemeClr val="bg1"/>
              </a:solidFill>
              <a:latin typeface="Arial Narrow" pitchFamily="34" charset="0"/>
              <a:cs typeface="BibliaLS" pitchFamily="2" charset="-79"/>
            </a:endParaRPr>
          </a:p>
          <a:p>
            <a:pPr marL="225425" lvl="0" indent="-225425">
              <a:spcBef>
                <a:spcPct val="0"/>
              </a:spcBef>
              <a:buFont typeface="Arial" pitchFamily="34" charset="0"/>
              <a:buChar char="•"/>
              <a:defRPr/>
            </a:pPr>
            <a:r>
              <a:rPr lang="en-US" sz="2800" dirty="0" smtClean="0">
                <a:ln>
                  <a:solidFill>
                    <a:sysClr val="windowText" lastClr="000000"/>
                  </a:solidFill>
                </a:ln>
                <a:solidFill>
                  <a:schemeClr val="bg1"/>
                </a:solidFill>
                <a:latin typeface="Arial Narrow" pitchFamily="34" charset="0"/>
                <a:cs typeface="BibliaLS" pitchFamily="2" charset="-79"/>
              </a:rPr>
              <a:t> </a:t>
            </a:r>
            <a:r>
              <a:rPr lang="en-US" sz="2800" dirty="0" smtClean="0">
                <a:ln>
                  <a:solidFill>
                    <a:sysClr val="windowText" lastClr="000000"/>
                  </a:solidFill>
                </a:ln>
                <a:solidFill>
                  <a:srgbClr val="C00000"/>
                </a:solidFill>
                <a:latin typeface="Arial Narrow" pitchFamily="34" charset="0"/>
                <a:cs typeface="BibliaLS" pitchFamily="2" charset="-79"/>
              </a:rPr>
              <a:t>“and you are to give Him the name </a:t>
            </a:r>
            <a:r>
              <a:rPr lang="en-US" sz="2800" b="1" u="sng" dirty="0" smtClean="0">
                <a:ln>
                  <a:solidFill>
                    <a:sysClr val="windowText" lastClr="000000"/>
                  </a:solidFill>
                </a:ln>
                <a:solidFill>
                  <a:srgbClr val="C00000"/>
                </a:solidFill>
                <a:latin typeface="Arial Narrow" pitchFamily="34" charset="0"/>
                <a:cs typeface="BibliaLS" pitchFamily="2" charset="-79"/>
              </a:rPr>
              <a:t>Jesus</a:t>
            </a:r>
            <a:r>
              <a:rPr lang="en-US" sz="2800" dirty="0" smtClean="0">
                <a:ln>
                  <a:solidFill>
                    <a:sysClr val="windowText" lastClr="000000"/>
                  </a:solidFill>
                </a:ln>
                <a:solidFill>
                  <a:srgbClr val="C00000"/>
                </a:solidFill>
                <a:latin typeface="Arial Narrow" pitchFamily="34" charset="0"/>
                <a:cs typeface="BibliaLS" pitchFamily="2" charset="-79"/>
              </a:rPr>
              <a:t>” </a:t>
            </a:r>
            <a:r>
              <a:rPr lang="en-US" sz="2800" dirty="0" smtClean="0">
                <a:solidFill>
                  <a:schemeClr val="bg1"/>
                </a:solidFill>
                <a:latin typeface="Arial Narrow" pitchFamily="34" charset="0"/>
                <a:cs typeface="BibliaLS" pitchFamily="2" charset="-79"/>
              </a:rPr>
              <a:t>(“Jehovah is Salvation”)</a:t>
            </a:r>
          </a:p>
          <a:p>
            <a:pPr marL="225425" lvl="0" indent="-225425">
              <a:spcBef>
                <a:spcPct val="0"/>
              </a:spcBef>
              <a:buFont typeface="Arial" pitchFamily="34" charset="0"/>
              <a:buChar char="•"/>
              <a:defRPr/>
            </a:pPr>
            <a:endParaRPr lang="en-US" sz="1000" dirty="0" smtClean="0">
              <a:solidFill>
                <a:schemeClr val="bg1"/>
              </a:solidFill>
              <a:latin typeface="Arial Narrow" pitchFamily="34" charset="0"/>
              <a:cs typeface="BibliaLS" pitchFamily="2" charset="-79"/>
            </a:endParaRPr>
          </a:p>
          <a:p>
            <a:pPr marL="225425" lvl="0" indent="-225425">
              <a:spcBef>
                <a:spcPct val="0"/>
              </a:spcBef>
              <a:buFont typeface="Arial" pitchFamily="34" charset="0"/>
              <a:buChar char="•"/>
              <a:defRPr/>
            </a:pPr>
            <a:r>
              <a:rPr lang="en-US" sz="2800" dirty="0" smtClean="0">
                <a:solidFill>
                  <a:srgbClr val="C00000"/>
                </a:solidFill>
                <a:latin typeface="Arial Narrow" pitchFamily="34" charset="0"/>
                <a:cs typeface="BibliaLS" pitchFamily="2" charset="-79"/>
              </a:rPr>
              <a:t> </a:t>
            </a:r>
            <a:r>
              <a:rPr lang="en-US" sz="2800" dirty="0" smtClean="0">
                <a:ln>
                  <a:solidFill>
                    <a:sysClr val="windowText" lastClr="000000"/>
                  </a:solidFill>
                </a:ln>
                <a:solidFill>
                  <a:srgbClr val="C00000"/>
                </a:solidFill>
                <a:latin typeface="Arial Narrow" pitchFamily="34" charset="0"/>
                <a:cs typeface="BibliaLS" pitchFamily="2" charset="-79"/>
              </a:rPr>
              <a:t>“He will be</a:t>
            </a:r>
            <a:r>
              <a:rPr lang="en-US" sz="2800" u="sng" dirty="0" smtClean="0">
                <a:ln>
                  <a:solidFill>
                    <a:sysClr val="windowText" lastClr="000000"/>
                  </a:solidFill>
                </a:ln>
                <a:solidFill>
                  <a:srgbClr val="C00000"/>
                </a:solidFill>
                <a:latin typeface="Arial Narrow" pitchFamily="34" charset="0"/>
                <a:cs typeface="BibliaLS" pitchFamily="2" charset="-79"/>
              </a:rPr>
              <a:t> great” </a:t>
            </a:r>
            <a:r>
              <a:rPr lang="en-US" sz="2800" dirty="0" smtClean="0">
                <a:solidFill>
                  <a:schemeClr val="bg1"/>
                </a:solidFill>
                <a:latin typeface="Arial Narrow" pitchFamily="34" charset="0"/>
                <a:cs typeface="BibliaLS" pitchFamily="2" charset="-79"/>
              </a:rPr>
              <a:t>(</a:t>
            </a:r>
            <a:r>
              <a:rPr lang="en-US" sz="2800" i="1" dirty="0" err="1" smtClean="0">
                <a:solidFill>
                  <a:schemeClr val="bg1"/>
                </a:solidFill>
                <a:latin typeface="Arial Narrow" pitchFamily="34" charset="0"/>
                <a:cs typeface="BibliaLS" pitchFamily="2" charset="-79"/>
              </a:rPr>
              <a:t>megas</a:t>
            </a:r>
            <a:r>
              <a:rPr lang="en-US" sz="2800" i="1" dirty="0" smtClean="0">
                <a:solidFill>
                  <a:schemeClr val="bg1"/>
                </a:solidFill>
                <a:latin typeface="Arial Narrow" pitchFamily="34" charset="0"/>
                <a:cs typeface="BibliaLS" pitchFamily="2" charset="-79"/>
              </a:rPr>
              <a:t>: </a:t>
            </a:r>
            <a:r>
              <a:rPr lang="en-US" sz="2800" dirty="0" smtClean="0">
                <a:solidFill>
                  <a:schemeClr val="bg1"/>
                </a:solidFill>
                <a:latin typeface="Arial Narrow" pitchFamily="34" charset="0"/>
                <a:cs typeface="BibliaLS" pitchFamily="2" charset="-79"/>
              </a:rPr>
              <a:t>big; important; highly esteemed)</a:t>
            </a:r>
          </a:p>
          <a:p>
            <a:pPr marL="225425" lvl="0" indent="-225425">
              <a:spcBef>
                <a:spcPct val="0"/>
              </a:spcBef>
              <a:buFont typeface="Arial" pitchFamily="34" charset="0"/>
              <a:buChar char="•"/>
              <a:defRPr/>
            </a:pPr>
            <a:endParaRPr lang="en-US" sz="1000" dirty="0" smtClean="0">
              <a:solidFill>
                <a:schemeClr val="bg1"/>
              </a:solidFill>
              <a:latin typeface="Arial Narrow" pitchFamily="34" charset="0"/>
              <a:cs typeface="BibliaLS" pitchFamily="2" charset="-79"/>
            </a:endParaRPr>
          </a:p>
          <a:p>
            <a:pPr marL="225425" lvl="0" indent="-225425">
              <a:spcBef>
                <a:spcPct val="0"/>
              </a:spcBef>
              <a:buFont typeface="Arial" pitchFamily="34" charset="0"/>
              <a:buChar char="•"/>
              <a:defRPr/>
            </a:pPr>
            <a:r>
              <a:rPr lang="en-US" sz="2800" dirty="0" smtClean="0">
                <a:ln>
                  <a:solidFill>
                    <a:sysClr val="windowText" lastClr="000000"/>
                  </a:solidFill>
                </a:ln>
                <a:solidFill>
                  <a:srgbClr val="C00000"/>
                </a:solidFill>
                <a:latin typeface="Arial Narrow" pitchFamily="34" charset="0"/>
                <a:cs typeface="BibliaLS" pitchFamily="2" charset="-79"/>
              </a:rPr>
              <a:t>“and will be called the </a:t>
            </a:r>
            <a:r>
              <a:rPr lang="en-US" sz="2800" u="sng" dirty="0" smtClean="0">
                <a:ln>
                  <a:solidFill>
                    <a:sysClr val="windowText" lastClr="000000"/>
                  </a:solidFill>
                </a:ln>
                <a:solidFill>
                  <a:srgbClr val="C00000"/>
                </a:solidFill>
                <a:latin typeface="Arial Narrow" pitchFamily="34" charset="0"/>
                <a:cs typeface="BibliaLS" pitchFamily="2" charset="-79"/>
              </a:rPr>
              <a:t>Son of the Most High</a:t>
            </a:r>
            <a:r>
              <a:rPr lang="en-US" sz="2800" dirty="0" smtClean="0">
                <a:ln>
                  <a:solidFill>
                    <a:sysClr val="windowText" lastClr="000000"/>
                  </a:solidFill>
                </a:ln>
                <a:solidFill>
                  <a:srgbClr val="C00000"/>
                </a:solidFill>
                <a:latin typeface="Arial Narrow" pitchFamily="34" charset="0"/>
                <a:cs typeface="BibliaLS" pitchFamily="2" charset="-79"/>
              </a:rPr>
              <a:t>. The Lord </a:t>
            </a:r>
            <a:r>
              <a:rPr lang="en-US" sz="2800" u="sng" dirty="0" smtClean="0">
                <a:ln>
                  <a:solidFill>
                    <a:sysClr val="windowText" lastClr="000000"/>
                  </a:solidFill>
                </a:ln>
                <a:solidFill>
                  <a:srgbClr val="C00000"/>
                </a:solidFill>
                <a:latin typeface="Arial Narrow" pitchFamily="34" charset="0"/>
                <a:cs typeface="BibliaLS" pitchFamily="2" charset="-79"/>
              </a:rPr>
              <a:t>God will give Him</a:t>
            </a:r>
            <a:r>
              <a:rPr lang="en-US" sz="2800" dirty="0" smtClean="0">
                <a:ln>
                  <a:solidFill>
                    <a:sysClr val="windowText" lastClr="000000"/>
                  </a:solidFill>
                </a:ln>
                <a:solidFill>
                  <a:srgbClr val="C00000"/>
                </a:solidFill>
                <a:latin typeface="Arial Narrow" pitchFamily="34" charset="0"/>
                <a:cs typeface="BibliaLS" pitchFamily="2" charset="-79"/>
              </a:rPr>
              <a:t> the </a:t>
            </a:r>
            <a:r>
              <a:rPr lang="en-US" sz="2800" u="sng" dirty="0" smtClean="0">
                <a:ln>
                  <a:solidFill>
                    <a:sysClr val="windowText" lastClr="000000"/>
                  </a:solidFill>
                </a:ln>
                <a:solidFill>
                  <a:srgbClr val="C00000"/>
                </a:solidFill>
                <a:latin typeface="Arial Narrow" pitchFamily="34" charset="0"/>
                <a:cs typeface="BibliaLS" pitchFamily="2" charset="-79"/>
              </a:rPr>
              <a:t>throne</a:t>
            </a:r>
            <a:r>
              <a:rPr lang="en-US" sz="2800" dirty="0" smtClean="0">
                <a:ln>
                  <a:solidFill>
                    <a:sysClr val="windowText" lastClr="000000"/>
                  </a:solidFill>
                </a:ln>
                <a:solidFill>
                  <a:srgbClr val="C00000"/>
                </a:solidFill>
                <a:latin typeface="Arial Narrow" pitchFamily="34" charset="0"/>
                <a:cs typeface="BibliaLS" pitchFamily="2" charset="-79"/>
              </a:rPr>
              <a:t> of His </a:t>
            </a:r>
            <a:r>
              <a:rPr lang="en-US" sz="2800" u="sng" dirty="0" smtClean="0">
                <a:ln>
                  <a:solidFill>
                    <a:sysClr val="windowText" lastClr="000000"/>
                  </a:solidFill>
                </a:ln>
                <a:solidFill>
                  <a:srgbClr val="C00000"/>
                </a:solidFill>
                <a:latin typeface="Arial Narrow" pitchFamily="34" charset="0"/>
                <a:cs typeface="BibliaLS" pitchFamily="2" charset="-79"/>
              </a:rPr>
              <a:t>father David</a:t>
            </a:r>
            <a:r>
              <a:rPr lang="en-US" sz="2800" dirty="0" smtClean="0">
                <a:ln>
                  <a:solidFill>
                    <a:sysClr val="windowText" lastClr="000000"/>
                  </a:solidFill>
                </a:ln>
                <a:solidFill>
                  <a:srgbClr val="C00000"/>
                </a:solidFill>
                <a:latin typeface="Arial Narrow" pitchFamily="34" charset="0"/>
                <a:cs typeface="BibliaLS" pitchFamily="2" charset="-79"/>
              </a:rPr>
              <a:t>” </a:t>
            </a:r>
            <a:r>
              <a:rPr lang="en-US" sz="2800" dirty="0" smtClean="0">
                <a:solidFill>
                  <a:schemeClr val="bg1"/>
                </a:solidFill>
                <a:latin typeface="Arial Narrow" pitchFamily="34" charset="0"/>
                <a:cs typeface="BibliaLS" pitchFamily="2" charset="-79"/>
              </a:rPr>
              <a:t>(Your son will be the Messiah)</a:t>
            </a:r>
            <a:endParaRPr lang="en-US" sz="2800" dirty="0" smtClean="0">
              <a:solidFill>
                <a:srgbClr val="C00000"/>
              </a:solidFill>
              <a:latin typeface="Arial Narrow" pitchFamily="34" charset="0"/>
              <a:cs typeface="BibliaLS" pitchFamily="2" charset="-79"/>
            </a:endParaRPr>
          </a:p>
        </p:txBody>
      </p:sp>
      <p:sp>
        <p:nvSpPr>
          <p:cNvPr id="4" name="Title 1"/>
          <p:cNvSpPr txBox="1">
            <a:spLocks/>
          </p:cNvSpPr>
          <p:nvPr/>
        </p:nvSpPr>
        <p:spPr>
          <a:xfrm>
            <a:off x="0" y="0"/>
            <a:ext cx="9144000" cy="10668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latin typeface="BibliaLS" pitchFamily="2" charset="-79"/>
                <a:cs typeface="BibliaLS" pitchFamily="2" charset="-79"/>
              </a:rPr>
              <a:t>The ANNUNCIATION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 calcmode="lin" valueType="num">
                                      <p:cBhvr additive="base">
                                        <p:cTn id="3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7522" name="Picture 2" descr="http://www.projectinspired.com/wp-content/uploads/mary-590x295.jpg"/>
          <p:cNvPicPr>
            <a:picLocks noChangeAspect="1" noChangeArrowheads="1"/>
          </p:cNvPicPr>
          <p:nvPr/>
        </p:nvPicPr>
        <p:blipFill>
          <a:blip r:embed="rId2" cstate="print"/>
          <a:srcRect/>
          <a:stretch>
            <a:fillRect/>
          </a:stretch>
        </p:blipFill>
        <p:spPr bwMode="auto">
          <a:xfrm>
            <a:off x="-1066796" y="0"/>
            <a:ext cx="10210796" cy="5105400"/>
          </a:xfrm>
          <a:prstGeom prst="rect">
            <a:avLst/>
          </a:prstGeom>
          <a:noFill/>
        </p:spPr>
      </p:pic>
      <p:sp>
        <p:nvSpPr>
          <p:cNvPr id="3" name="Subtitle 2"/>
          <p:cNvSpPr>
            <a:spLocks noGrp="1"/>
          </p:cNvSpPr>
          <p:nvPr>
            <p:ph type="subTitle" idx="1"/>
          </p:nvPr>
        </p:nvSpPr>
        <p:spPr>
          <a:xfrm>
            <a:off x="0" y="5105400"/>
            <a:ext cx="9144000" cy="1752600"/>
          </a:xfrm>
        </p:spPr>
        <p:style>
          <a:lnRef idx="0">
            <a:schemeClr val="dk1"/>
          </a:lnRef>
          <a:fillRef idx="3">
            <a:schemeClr val="dk1"/>
          </a:fillRef>
          <a:effectRef idx="3">
            <a:schemeClr val="dk1"/>
          </a:effectRef>
          <a:fontRef idx="minor">
            <a:schemeClr val="lt1"/>
          </a:fontRef>
        </p:style>
        <p:txBody>
          <a:bodyPr anchor="ctr">
            <a:noAutofit/>
          </a:bodyPr>
          <a:lstStyle/>
          <a:p>
            <a:pPr lvl="0"/>
            <a:r>
              <a:rPr lang="en-US" sz="4000" dirty="0" smtClean="0">
                <a:ln>
                  <a:solidFill>
                    <a:schemeClr val="tx1"/>
                  </a:solidFill>
                </a:ln>
                <a:latin typeface="Arial Narrow" pitchFamily="34" charset="0"/>
              </a:rPr>
              <a:t>“How will this be,” Mary asked the angel, </a:t>
            </a:r>
          </a:p>
          <a:p>
            <a:pPr lvl="0"/>
            <a:r>
              <a:rPr lang="en-US" sz="4000" dirty="0" smtClean="0">
                <a:ln>
                  <a:solidFill>
                    <a:schemeClr val="tx1"/>
                  </a:solidFill>
                </a:ln>
                <a:latin typeface="Arial Narrow" pitchFamily="34" charset="0"/>
              </a:rPr>
              <a:t>“since I am a virgin?”</a:t>
            </a:r>
            <a:endParaRPr lang="en-US" sz="4000" dirty="0">
              <a:ln>
                <a:solidFill>
                  <a:schemeClr val="tx1"/>
                </a:solidFill>
              </a:ln>
              <a:solidFill>
                <a:srgbClr val="FF0000"/>
              </a:solidFill>
              <a:latin typeface="Arial Narrow" pitchFamily="34" charset="0"/>
            </a:endParaRPr>
          </a:p>
        </p:txBody>
      </p:sp>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0" y="1143000"/>
            <a:ext cx="9144000" cy="5715000"/>
          </a:xfrm>
          <a:prstGeom prst="rect">
            <a:avLst/>
          </a:prstGeom>
        </p:spPr>
        <p:txBody>
          <a:bodyPr/>
          <a:lstStyle/>
          <a:p>
            <a:pPr marL="225425" lvl="0" indent="-225425" algn="ctr">
              <a:spcBef>
                <a:spcPct val="0"/>
              </a:spcBef>
              <a:defRPr/>
            </a:pPr>
            <a:r>
              <a:rPr lang="en-US" sz="2800" b="1" u="sng" dirty="0" smtClean="0">
                <a:solidFill>
                  <a:schemeClr val="bg1"/>
                </a:solidFill>
                <a:latin typeface="AR JULIAN" pitchFamily="2" charset="0"/>
                <a:cs typeface="BibliaLS" pitchFamily="2" charset="-79"/>
              </a:rPr>
              <a:t>FALSE SCHOLARS</a:t>
            </a:r>
          </a:p>
          <a:p>
            <a:pPr marL="225425" lvl="0" indent="-225425">
              <a:spcBef>
                <a:spcPct val="0"/>
              </a:spcBef>
              <a:buFont typeface="Arial" pitchFamily="34" charset="0"/>
              <a:buChar char="•"/>
              <a:defRPr/>
            </a:pPr>
            <a:r>
              <a:rPr lang="en-US" sz="2800" dirty="0" smtClean="0">
                <a:solidFill>
                  <a:schemeClr val="bg1"/>
                </a:solidFill>
                <a:latin typeface="Arial Narrow" pitchFamily="34" charset="0"/>
                <a:cs typeface="BibliaLS" pitchFamily="2" charset="-79"/>
              </a:rPr>
              <a:t>Harry </a:t>
            </a:r>
            <a:r>
              <a:rPr lang="en-US" sz="2800" dirty="0" smtClean="0">
                <a:solidFill>
                  <a:schemeClr val="bg1"/>
                </a:solidFill>
                <a:latin typeface="Arial Narrow" pitchFamily="34" charset="0"/>
                <a:cs typeface="BibliaLS" pitchFamily="2" charset="-79"/>
              </a:rPr>
              <a:t>Fosdick (pastor of the influential N.Y. Riverside Church)        	</a:t>
            </a:r>
            <a:r>
              <a:rPr lang="en-US" sz="2800" i="1" dirty="0" smtClean="0">
                <a:solidFill>
                  <a:schemeClr val="bg1"/>
                </a:solidFill>
                <a:latin typeface="Arial Narrow" pitchFamily="34" charset="0"/>
                <a:cs typeface="BibliaLS" pitchFamily="2" charset="-79"/>
              </a:rPr>
              <a:t>“I do not believe in the virgin birth and I hope none of you do”</a:t>
            </a:r>
          </a:p>
          <a:p>
            <a:pPr marL="225425" lvl="0" indent="-225425">
              <a:spcBef>
                <a:spcPct val="0"/>
              </a:spcBef>
              <a:buFont typeface="Arial" pitchFamily="34" charset="0"/>
              <a:buChar char="•"/>
              <a:defRPr/>
            </a:pPr>
            <a:r>
              <a:rPr lang="en-US" sz="2800" dirty="0" smtClean="0">
                <a:solidFill>
                  <a:schemeClr val="bg1"/>
                </a:solidFill>
                <a:latin typeface="Arial Narrow" pitchFamily="34" charset="0"/>
                <a:cs typeface="BibliaLS" pitchFamily="2" charset="-79"/>
              </a:rPr>
              <a:t> Bishop Sprague (United Methodist Church) </a:t>
            </a:r>
            <a:r>
              <a:rPr lang="en-US" sz="2800" i="1" dirty="0" smtClean="0">
                <a:solidFill>
                  <a:schemeClr val="bg1"/>
                </a:solidFill>
                <a:latin typeface="Arial Narrow" pitchFamily="34" charset="0"/>
                <a:cs typeface="BibliaLS" pitchFamily="2" charset="-79"/>
              </a:rPr>
              <a:t>“a myth”</a:t>
            </a:r>
          </a:p>
          <a:p>
            <a:pPr marL="225425" lvl="0" indent="-225425">
              <a:spcBef>
                <a:spcPct val="0"/>
              </a:spcBef>
              <a:buFont typeface="Arial" pitchFamily="34" charset="0"/>
              <a:buChar char="•"/>
              <a:defRPr/>
            </a:pPr>
            <a:r>
              <a:rPr lang="en-US" sz="2800" dirty="0" smtClean="0">
                <a:solidFill>
                  <a:schemeClr val="bg1"/>
                </a:solidFill>
                <a:latin typeface="Arial Narrow" pitchFamily="34" charset="0"/>
                <a:cs typeface="BibliaLS" pitchFamily="2" charset="-79"/>
              </a:rPr>
              <a:t> John </a:t>
            </a:r>
            <a:r>
              <a:rPr lang="en-US" sz="2800" dirty="0" err="1" smtClean="0">
                <a:solidFill>
                  <a:schemeClr val="bg1"/>
                </a:solidFill>
                <a:latin typeface="Arial Narrow" pitchFamily="34" charset="0"/>
                <a:cs typeface="BibliaLS" pitchFamily="2" charset="-79"/>
              </a:rPr>
              <a:t>Spong</a:t>
            </a:r>
            <a:r>
              <a:rPr lang="en-US" sz="2800" dirty="0" smtClean="0">
                <a:solidFill>
                  <a:schemeClr val="bg1"/>
                </a:solidFill>
                <a:latin typeface="Arial Narrow" pitchFamily="34" charset="0"/>
                <a:cs typeface="BibliaLS" pitchFamily="2" charset="-79"/>
              </a:rPr>
              <a:t> (Episcopalian Bishop) </a:t>
            </a:r>
            <a:r>
              <a:rPr lang="en-US" sz="2800" i="1" dirty="0" smtClean="0">
                <a:solidFill>
                  <a:schemeClr val="bg1"/>
                </a:solidFill>
                <a:latin typeface="Arial Narrow" pitchFamily="34" charset="0"/>
                <a:cs typeface="BibliaLS" pitchFamily="2" charset="-79"/>
              </a:rPr>
              <a:t>“In time, the virgin birth account 	will join Adam and Eve and the story of the cosmic ascension 	as clearly recognized mythical elements in our faith tradition 	whose purpose was not to describe a literal event.”</a:t>
            </a:r>
          </a:p>
          <a:p>
            <a:pPr marL="225425" lvl="0" indent="-225425">
              <a:spcBef>
                <a:spcPct val="0"/>
              </a:spcBef>
              <a:buFont typeface="Arial" pitchFamily="34" charset="0"/>
              <a:buChar char="•"/>
              <a:defRPr/>
            </a:pPr>
            <a:r>
              <a:rPr lang="en-US" sz="2800" dirty="0" smtClean="0">
                <a:solidFill>
                  <a:schemeClr val="bg1"/>
                </a:solidFill>
                <a:latin typeface="Arial Narrow" pitchFamily="34" charset="0"/>
                <a:cs typeface="BibliaLS" pitchFamily="2" charset="-79"/>
              </a:rPr>
              <a:t> Theologian Raymond Brown calls it </a:t>
            </a:r>
            <a:r>
              <a:rPr lang="en-US" sz="2800" i="1" dirty="0" smtClean="0">
                <a:solidFill>
                  <a:schemeClr val="bg1"/>
                </a:solidFill>
                <a:latin typeface="Arial Narrow" pitchFamily="34" charset="0"/>
                <a:cs typeface="BibliaLS" pitchFamily="2" charset="-79"/>
              </a:rPr>
              <a:t>“folkloric”</a:t>
            </a:r>
          </a:p>
          <a:p>
            <a:pPr marL="225425" lvl="0" indent="-225425">
              <a:spcBef>
                <a:spcPct val="0"/>
              </a:spcBef>
              <a:buFont typeface="Arial" pitchFamily="34" charset="0"/>
              <a:buChar char="•"/>
              <a:defRPr/>
            </a:pPr>
            <a:r>
              <a:rPr lang="en-US" sz="2800" dirty="0" smtClean="0">
                <a:solidFill>
                  <a:schemeClr val="bg1"/>
                </a:solidFill>
                <a:latin typeface="Arial Narrow" pitchFamily="34" charset="0"/>
                <a:cs typeface="BibliaLS" pitchFamily="2" charset="-79"/>
              </a:rPr>
              <a:t> Theologian </a:t>
            </a:r>
            <a:r>
              <a:rPr lang="en-US" sz="2800" dirty="0" err="1" smtClean="0">
                <a:solidFill>
                  <a:schemeClr val="bg1"/>
                </a:solidFill>
                <a:latin typeface="Arial Narrow" pitchFamily="34" charset="0"/>
                <a:cs typeface="BibliaLS" pitchFamily="2" charset="-79"/>
              </a:rPr>
              <a:t>Wolfhart</a:t>
            </a:r>
            <a:r>
              <a:rPr lang="en-US" sz="2800" dirty="0" smtClean="0">
                <a:solidFill>
                  <a:schemeClr val="bg1"/>
                </a:solidFill>
                <a:latin typeface="Arial Narrow" pitchFamily="34" charset="0"/>
                <a:cs typeface="BibliaLS" pitchFamily="2" charset="-79"/>
              </a:rPr>
              <a:t> </a:t>
            </a:r>
            <a:r>
              <a:rPr lang="en-US" sz="2800" dirty="0" err="1" smtClean="0">
                <a:solidFill>
                  <a:schemeClr val="bg1"/>
                </a:solidFill>
                <a:latin typeface="Arial Narrow" pitchFamily="34" charset="0"/>
                <a:cs typeface="BibliaLS" pitchFamily="2" charset="-79"/>
              </a:rPr>
              <a:t>Pannenberg</a:t>
            </a:r>
            <a:r>
              <a:rPr lang="en-US" sz="2800" dirty="0" smtClean="0">
                <a:solidFill>
                  <a:schemeClr val="bg1"/>
                </a:solidFill>
                <a:latin typeface="Arial Narrow" pitchFamily="34" charset="0"/>
                <a:cs typeface="BibliaLS" pitchFamily="2" charset="-79"/>
              </a:rPr>
              <a:t> </a:t>
            </a:r>
            <a:r>
              <a:rPr lang="en-US" sz="2800" i="1" dirty="0" smtClean="0">
                <a:solidFill>
                  <a:schemeClr val="bg1"/>
                </a:solidFill>
                <a:latin typeface="Arial Narrow" pitchFamily="34" charset="0"/>
                <a:cs typeface="BibliaLS" pitchFamily="2" charset="-79"/>
              </a:rPr>
              <a:t>“archeological legend”</a:t>
            </a:r>
          </a:p>
          <a:p>
            <a:pPr marL="1663700" lvl="0" indent="-1154113">
              <a:spcBef>
                <a:spcPct val="0"/>
              </a:spcBef>
              <a:defRPr/>
            </a:pPr>
            <a:r>
              <a:rPr lang="en-US" sz="2800" b="1" i="1" dirty="0" smtClean="0">
                <a:ln>
                  <a:solidFill>
                    <a:sysClr val="windowText" lastClr="000000"/>
                  </a:solidFill>
                </a:ln>
                <a:solidFill>
                  <a:srgbClr val="C00000"/>
                </a:solidFill>
                <a:latin typeface="Arial Narrow" pitchFamily="34" charset="0"/>
                <a:cs typeface="Arial" pitchFamily="34" charset="0"/>
              </a:rPr>
              <a:t>TRUE =  </a:t>
            </a:r>
            <a:r>
              <a:rPr lang="en-US" sz="2800" b="1" i="1" dirty="0" smtClean="0">
                <a:ln>
                  <a:solidFill>
                    <a:sysClr val="windowText" lastClr="000000"/>
                  </a:solidFill>
                </a:ln>
                <a:solidFill>
                  <a:srgbClr val="C00000"/>
                </a:solidFill>
                <a:latin typeface="Arial Narrow" pitchFamily="34" charset="0"/>
                <a:cs typeface="Arial" pitchFamily="34" charset="0"/>
              </a:rPr>
              <a:t>“The greatest and most </a:t>
            </a:r>
            <a:r>
              <a:rPr lang="en-US" sz="2800" b="1" i="1" dirty="0" smtClean="0">
                <a:ln>
                  <a:solidFill>
                    <a:sysClr val="windowText" lastClr="000000"/>
                  </a:solidFill>
                </a:ln>
                <a:solidFill>
                  <a:srgbClr val="C00000"/>
                </a:solidFill>
                <a:latin typeface="Arial Narrow" pitchFamily="34" charset="0"/>
                <a:cs typeface="Arial" pitchFamily="34" charset="0"/>
              </a:rPr>
              <a:t>monumental fact          which the  </a:t>
            </a:r>
            <a:r>
              <a:rPr lang="en-US" sz="2800" b="1" i="1" dirty="0" smtClean="0">
                <a:ln>
                  <a:solidFill>
                    <a:sysClr val="windowText" lastClr="000000"/>
                  </a:solidFill>
                </a:ln>
                <a:solidFill>
                  <a:srgbClr val="C00000"/>
                </a:solidFill>
                <a:latin typeface="Arial Narrow" pitchFamily="34" charset="0"/>
                <a:cs typeface="Arial" pitchFamily="34" charset="0"/>
              </a:rPr>
              <a:t>history of the world records is the fact </a:t>
            </a:r>
            <a:r>
              <a:rPr lang="en-US" sz="2800" b="1" i="1" dirty="0" smtClean="0">
                <a:ln>
                  <a:solidFill>
                    <a:sysClr val="windowText" lastClr="000000"/>
                  </a:solidFill>
                </a:ln>
                <a:solidFill>
                  <a:srgbClr val="C00000"/>
                </a:solidFill>
                <a:latin typeface="Arial Narrow" pitchFamily="34" charset="0"/>
                <a:cs typeface="Arial" pitchFamily="34" charset="0"/>
              </a:rPr>
              <a:t>            of Jesus</a:t>
            </a:r>
            <a:r>
              <a:rPr lang="en-US" sz="2800" b="1" i="1" dirty="0" smtClean="0">
                <a:ln>
                  <a:solidFill>
                    <a:sysClr val="windowText" lastClr="000000"/>
                  </a:solidFill>
                </a:ln>
                <a:solidFill>
                  <a:srgbClr val="C00000"/>
                </a:solidFill>
                <a:latin typeface="Arial Narrow" pitchFamily="34" charset="0"/>
                <a:cs typeface="Arial" pitchFamily="34" charset="0"/>
              </a:rPr>
              <a:t>’  birth.” </a:t>
            </a:r>
            <a:r>
              <a:rPr lang="en-US" sz="2800" b="1" i="1" dirty="0" smtClean="0">
                <a:ln>
                  <a:solidFill>
                    <a:sysClr val="windowText" lastClr="000000"/>
                  </a:solidFill>
                </a:ln>
                <a:solidFill>
                  <a:srgbClr val="C00000"/>
                </a:solidFill>
                <a:latin typeface="Arial Narrow" pitchFamily="34" charset="0"/>
                <a:cs typeface="Arial" pitchFamily="34" charset="0"/>
              </a:rPr>
              <a:t>    -</a:t>
            </a:r>
            <a:r>
              <a:rPr lang="en-US" sz="2800" b="1" dirty="0" smtClean="0">
                <a:ln>
                  <a:solidFill>
                    <a:sysClr val="windowText" lastClr="000000"/>
                  </a:solidFill>
                </a:ln>
                <a:solidFill>
                  <a:srgbClr val="C00000"/>
                </a:solidFill>
                <a:latin typeface="Arial Narrow" pitchFamily="34" charset="0"/>
                <a:cs typeface="Arial" pitchFamily="34" charset="0"/>
              </a:rPr>
              <a:t> </a:t>
            </a:r>
            <a:r>
              <a:rPr lang="en-US" sz="2800" b="1" dirty="0" smtClean="0">
                <a:ln>
                  <a:solidFill>
                    <a:sysClr val="windowText" lastClr="000000"/>
                  </a:solidFill>
                </a:ln>
                <a:solidFill>
                  <a:srgbClr val="C00000"/>
                </a:solidFill>
                <a:latin typeface="Arial Narrow" pitchFamily="34" charset="0"/>
                <a:cs typeface="Arial" pitchFamily="34" charset="0"/>
              </a:rPr>
              <a:t>Charles Haddon Spurgeon </a:t>
            </a:r>
            <a:endParaRPr lang="en-US" sz="2800" b="1" i="1" dirty="0" smtClean="0">
              <a:ln>
                <a:solidFill>
                  <a:sysClr val="windowText" lastClr="000000"/>
                </a:solidFill>
              </a:ln>
              <a:solidFill>
                <a:srgbClr val="C00000"/>
              </a:solidFill>
              <a:latin typeface="Arial Narrow" pitchFamily="34" charset="0"/>
              <a:cs typeface="Arial" pitchFamily="34" charset="0"/>
            </a:endParaRPr>
          </a:p>
        </p:txBody>
      </p:sp>
      <p:sp>
        <p:nvSpPr>
          <p:cNvPr id="5" name="Title 1"/>
          <p:cNvSpPr txBox="1">
            <a:spLocks/>
          </p:cNvSpPr>
          <p:nvPr/>
        </p:nvSpPr>
        <p:spPr>
          <a:xfrm>
            <a:off x="0" y="0"/>
            <a:ext cx="9144000" cy="9906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ibliaLS" pitchFamily="2" charset="-79"/>
                <a:cs typeface="BibliaLS" pitchFamily="2" charset="-79"/>
              </a:rPr>
              <a:t>IS THE VIRGIN BIRTH IMPORTANT?</a:t>
            </a:r>
          </a:p>
        </p:txBody>
      </p:sp>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76200" y="533400"/>
            <a:ext cx="8915400" cy="6324600"/>
          </a:xfrm>
          <a:prstGeom prst="rect">
            <a:avLst/>
          </a:prstGeom>
        </p:spPr>
        <p:txBody>
          <a:bodyPr/>
          <a:lstStyle/>
          <a:p>
            <a:pPr algn="ctr">
              <a:spcBef>
                <a:spcPct val="0"/>
              </a:spcBef>
              <a:defRPr/>
            </a:pPr>
            <a:r>
              <a:rPr lang="en-US" sz="4000" i="1" dirty="0" smtClean="0">
                <a:ln>
                  <a:solidFill>
                    <a:sysClr val="windowText" lastClr="000000"/>
                  </a:solidFill>
                </a:ln>
                <a:solidFill>
                  <a:srgbClr val="C00000"/>
                </a:solidFill>
                <a:latin typeface="Arial" pitchFamily="34" charset="0"/>
                <a:cs typeface="Arial" pitchFamily="34" charset="0"/>
              </a:rPr>
              <a:t>“Those who reject the virgin birth, must reject the role of the Holy Spirit  in the birth of Christ, must reject the spiritual nature of Christ’s birth, must reject Luke’s claim that he was writing truth from carefully examined eyewitnesses… in short,                      they must reject Christ Himself”</a:t>
            </a:r>
          </a:p>
          <a:p>
            <a:pPr algn="ctr">
              <a:spcBef>
                <a:spcPct val="0"/>
              </a:spcBef>
              <a:defRPr/>
            </a:pPr>
            <a:r>
              <a:rPr lang="en-US" sz="4000" i="1" dirty="0" smtClean="0">
                <a:solidFill>
                  <a:srgbClr val="C00000"/>
                </a:solidFill>
                <a:latin typeface="Arial" pitchFamily="34" charset="0"/>
                <a:cs typeface="Arial" pitchFamily="34" charset="0"/>
              </a:rPr>
              <a:t>-Jay </a:t>
            </a:r>
            <a:r>
              <a:rPr lang="en-US" sz="4000" i="1" dirty="0" err="1" smtClean="0">
                <a:solidFill>
                  <a:srgbClr val="C00000"/>
                </a:solidFill>
                <a:latin typeface="Arial" pitchFamily="34" charset="0"/>
                <a:cs typeface="Arial" pitchFamily="34" charset="0"/>
              </a:rPr>
              <a:t>BarLeon</a:t>
            </a:r>
            <a:endParaRPr lang="en-US" sz="4000" i="1" dirty="0" smtClean="0">
              <a:solidFill>
                <a:srgbClr val="C00000"/>
              </a:solidFill>
              <a:latin typeface="Arial" pitchFamily="34" charset="0"/>
              <a:cs typeface="Arial" pitchFamily="34" charset="0"/>
            </a:endParaRPr>
          </a:p>
          <a:p>
            <a:pPr marL="344488" lvl="0" indent="-344488">
              <a:spcBef>
                <a:spcPct val="0"/>
              </a:spcBef>
              <a:buFont typeface="Arial" pitchFamily="34" charset="0"/>
              <a:buChar char="•"/>
              <a:defRPr/>
            </a:pPr>
            <a:endParaRPr lang="en-US" sz="2800" dirty="0" smtClean="0">
              <a:solidFill>
                <a:schemeClr val="bg1"/>
              </a:solidFill>
              <a:effectLst>
                <a:outerShdw blurRad="38100" dist="38100" dir="2700000" algn="tl">
                  <a:srgbClr val="000000">
                    <a:alpha val="43137"/>
                  </a:srgbClr>
                </a:outerShdw>
              </a:effectLst>
              <a:latin typeface="BibliaLS" pitchFamily="2" charset="-79"/>
              <a:cs typeface="BibliaLS" pitchFamily="2" charset="-79"/>
            </a:endParaRPr>
          </a:p>
        </p:txBody>
      </p:sp>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114800"/>
            <a:ext cx="9144000" cy="2514600"/>
          </a:xfrm>
        </p:spPr>
        <p:style>
          <a:lnRef idx="0">
            <a:schemeClr val="dk1"/>
          </a:lnRef>
          <a:fillRef idx="3">
            <a:schemeClr val="dk1"/>
          </a:fillRef>
          <a:effectRef idx="3">
            <a:schemeClr val="dk1"/>
          </a:effectRef>
          <a:fontRef idx="minor">
            <a:schemeClr val="lt1"/>
          </a:fontRef>
        </p:style>
        <p:txBody>
          <a:bodyPr anchor="ctr">
            <a:noAutofit/>
          </a:bodyPr>
          <a:lstStyle/>
          <a:p>
            <a:r>
              <a:rPr lang="en-US" sz="4000" dirty="0" smtClean="0">
                <a:ln>
                  <a:solidFill>
                    <a:schemeClr val="tx1"/>
                  </a:solidFill>
                </a:ln>
                <a:latin typeface="Arial Narrow" pitchFamily="34" charset="0"/>
              </a:rPr>
              <a:t>“The angel answered, ‘The Holy Spirit will     come upon you, and the power of the Most  High will overshadow you, so the Holy One to  be born will be called the Son of God.’”</a:t>
            </a:r>
            <a:endParaRPr lang="en-US" sz="4000" dirty="0">
              <a:ln>
                <a:solidFill>
                  <a:schemeClr val="tx1"/>
                </a:solidFill>
              </a:ln>
              <a:solidFill>
                <a:srgbClr val="FF0000"/>
              </a:solidFill>
              <a:latin typeface="Arial Narrow" pitchFamily="34" charset="0"/>
            </a:endParaRPr>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0" y="609600"/>
            <a:ext cx="6248400" cy="6172200"/>
          </a:xfrm>
          <a:prstGeom prst="rect">
            <a:avLst/>
          </a:prstGeom>
        </p:spPr>
        <p:txBody>
          <a:bodyPr/>
          <a:lstStyle/>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r>
              <a:rPr lang="en-US" sz="3200" b="1" dirty="0" smtClean="0">
                <a:effectLst>
                  <a:outerShdw blurRad="38100" dist="38100" dir="2700000" algn="tl">
                    <a:srgbClr val="000000">
                      <a:alpha val="43137"/>
                    </a:srgbClr>
                  </a:outerShdw>
                </a:effectLst>
                <a:latin typeface="BibliaLS" pitchFamily="2" charset="-79"/>
                <a:ea typeface="+mj-ea"/>
                <a:cs typeface="BibliaLS" pitchFamily="2" charset="-79"/>
              </a:rPr>
              <a:t> </a:t>
            </a:r>
            <a:r>
              <a:rPr lang="en-US" sz="3200" b="1" dirty="0" smtClean="0">
                <a:effectLst>
                  <a:outerShdw blurRad="38100" dist="38100" dir="2700000" algn="tl">
                    <a:srgbClr val="000000">
                      <a:alpha val="43137"/>
                    </a:srgbClr>
                  </a:outerShdw>
                </a:effectLst>
                <a:latin typeface="Arial Narrow" pitchFamily="34" charset="0"/>
                <a:ea typeface="+mj-ea"/>
                <a:cs typeface="BibliaLS" pitchFamily="2" charset="-79"/>
              </a:rPr>
              <a:t>Billions of people in the world today celebrate Christmas. Some as the birth of Christ, some as a seasonal holiday.  It can be a bit confusing.</a:t>
            </a:r>
          </a:p>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r>
              <a:rPr lang="en-US" sz="3200" b="1" dirty="0" smtClean="0">
                <a:solidFill>
                  <a:srgbClr val="FFFF00"/>
                </a:solidFill>
                <a:effectLst>
                  <a:outerShdw blurRad="38100" dist="38100" dir="2700000" algn="tl">
                    <a:srgbClr val="000000">
                      <a:alpha val="43137"/>
                    </a:srgbClr>
                  </a:outerShdw>
                </a:effectLst>
                <a:latin typeface="Arial Narrow" pitchFamily="34" charset="0"/>
                <a:ea typeface="+mj-ea"/>
                <a:cs typeface="BibliaLS" pitchFamily="2" charset="-79"/>
              </a:rPr>
              <a:t>The </a:t>
            </a:r>
            <a:r>
              <a:rPr lang="en-US" sz="3200" b="1" dirty="0" smtClean="0">
                <a:solidFill>
                  <a:srgbClr val="FFFF00"/>
                </a:solidFill>
                <a:effectLst>
                  <a:outerShdw blurRad="38100" dist="38100" dir="2700000" algn="tl">
                    <a:srgbClr val="000000">
                      <a:alpha val="43137"/>
                    </a:srgbClr>
                  </a:outerShdw>
                </a:effectLst>
                <a:latin typeface="Arial Narrow" pitchFamily="34" charset="0"/>
                <a:ea typeface="+mj-ea"/>
                <a:cs typeface="BibliaLS" pitchFamily="2" charset="-79"/>
              </a:rPr>
              <a:t>story of the birth of Jesus has been changed a bit over the years in order to make the story easier to tell and fit into a 2 hour movie.</a:t>
            </a:r>
          </a:p>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r>
              <a:rPr lang="en-US" sz="3200" b="1" dirty="0" smtClean="0">
                <a:effectLst>
                  <a:outerShdw blurRad="38100" dist="38100" dir="2700000" algn="tl">
                    <a:srgbClr val="000000">
                      <a:alpha val="43137"/>
                    </a:srgbClr>
                  </a:outerShdw>
                </a:effectLst>
                <a:latin typeface="Arial Narrow" pitchFamily="34" charset="0"/>
                <a:ea typeface="+mj-ea"/>
                <a:cs typeface="BibliaLS" pitchFamily="2" charset="-79"/>
              </a:rPr>
              <a:t>Today </a:t>
            </a:r>
            <a:r>
              <a:rPr lang="en-US" sz="3200" b="1" dirty="0" smtClean="0">
                <a:effectLst>
                  <a:outerShdw blurRad="38100" dist="38100" dir="2700000" algn="tl">
                    <a:srgbClr val="000000">
                      <a:alpha val="43137"/>
                    </a:srgbClr>
                  </a:outerShdw>
                </a:effectLst>
                <a:latin typeface="Arial Narrow" pitchFamily="34" charset="0"/>
                <a:ea typeface="+mj-ea"/>
                <a:cs typeface="BibliaLS" pitchFamily="2" charset="-79"/>
              </a:rPr>
              <a:t>we want to clarify a few of the details surrounding the nativity… one of the greatest events in the history of mankind.</a:t>
            </a:r>
            <a:endParaRPr lang="en-US" sz="3200" b="1" dirty="0" smtClean="0">
              <a:effectLst>
                <a:outerShdw blurRad="38100" dist="38100" dir="2700000" algn="tl">
                  <a:srgbClr val="000000">
                    <a:alpha val="43137"/>
                  </a:srgbClr>
                </a:outerShdw>
              </a:effectLst>
              <a:latin typeface="Arial Narrow" pitchFamily="34" charset="0"/>
              <a:cs typeface="BibliaLS" pitchFamily="2" charset="-79"/>
            </a:endParaRPr>
          </a:p>
        </p:txBody>
      </p:sp>
      <p:pic>
        <p:nvPicPr>
          <p:cNvPr id="211972" name="Picture 4" descr="http://sphotos-b.xx.fbcdn.net/hphotos-snc6/230395_10152360234380035_1893853029_n.jpg"/>
          <p:cNvPicPr>
            <a:picLocks noChangeAspect="1" noChangeArrowheads="1"/>
          </p:cNvPicPr>
          <p:nvPr/>
        </p:nvPicPr>
        <p:blipFill>
          <a:blip r:embed="rId2" cstate="print"/>
          <a:srcRect/>
          <a:stretch>
            <a:fillRect/>
          </a:stretch>
        </p:blipFill>
        <p:spPr bwMode="auto">
          <a:xfrm>
            <a:off x="6477000" y="685800"/>
            <a:ext cx="2155371" cy="2514600"/>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5" name="Picture 4" descr="91AsVnwwnCL._SY445_.jpg"/>
          <p:cNvPicPr>
            <a:picLocks noChangeAspect="1"/>
          </p:cNvPicPr>
          <p:nvPr/>
        </p:nvPicPr>
        <p:blipFill>
          <a:blip r:embed="rId3" cstate="print"/>
          <a:stretch>
            <a:fillRect/>
          </a:stretch>
        </p:blipFill>
        <p:spPr>
          <a:xfrm>
            <a:off x="6477000" y="3490536"/>
            <a:ext cx="2209800" cy="3102085"/>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4" name="Picture 3" descr="nativitystorypic10.jpg"/>
          <p:cNvPicPr>
            <a:picLocks noChangeAspect="1"/>
          </p:cNvPicPr>
          <p:nvPr/>
        </p:nvPicPr>
        <p:blipFill>
          <a:blip r:embed="rId3" cstate="print"/>
          <a:stretch>
            <a:fillRect/>
          </a:stretch>
        </p:blipFill>
        <p:spPr>
          <a:xfrm>
            <a:off x="6400800" y="0"/>
            <a:ext cx="2743200" cy="41189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Subtitle 2"/>
          <p:cNvSpPr>
            <a:spLocks noGrp="1"/>
          </p:cNvSpPr>
          <p:nvPr>
            <p:ph type="subTitle" idx="1"/>
          </p:nvPr>
        </p:nvSpPr>
        <p:spPr>
          <a:xfrm>
            <a:off x="0" y="4114800"/>
            <a:ext cx="9144000" cy="2743200"/>
          </a:xfrm>
        </p:spPr>
        <p:style>
          <a:lnRef idx="0">
            <a:schemeClr val="dk1"/>
          </a:lnRef>
          <a:fillRef idx="3">
            <a:schemeClr val="dk1"/>
          </a:fillRef>
          <a:effectRef idx="3">
            <a:schemeClr val="dk1"/>
          </a:effectRef>
          <a:fontRef idx="minor">
            <a:schemeClr val="lt1"/>
          </a:fontRef>
        </p:style>
        <p:txBody>
          <a:bodyPr anchor="ctr">
            <a:noAutofit/>
          </a:bodyPr>
          <a:lstStyle/>
          <a:p>
            <a:pPr lvl="0"/>
            <a:r>
              <a:rPr lang="en-US" sz="4000" dirty="0" smtClean="0">
                <a:ln>
                  <a:solidFill>
                    <a:schemeClr val="tx1"/>
                  </a:solidFill>
                </a:ln>
                <a:latin typeface="Arial Narrow" pitchFamily="34" charset="0"/>
              </a:rPr>
              <a:t>“Even Elizabeth your relative is going to </a:t>
            </a:r>
            <a:r>
              <a:rPr lang="en-US" sz="4000" dirty="0" smtClean="0">
                <a:ln>
                  <a:solidFill>
                    <a:schemeClr val="tx1"/>
                  </a:solidFill>
                </a:ln>
                <a:latin typeface="Arial Narrow" pitchFamily="34" charset="0"/>
              </a:rPr>
              <a:t>      have a </a:t>
            </a:r>
            <a:r>
              <a:rPr lang="en-US" sz="4000" dirty="0" smtClean="0">
                <a:ln>
                  <a:solidFill>
                    <a:schemeClr val="tx1"/>
                  </a:solidFill>
                </a:ln>
                <a:latin typeface="Arial Narrow" pitchFamily="34" charset="0"/>
              </a:rPr>
              <a:t>child in her old age, and she </a:t>
            </a:r>
            <a:r>
              <a:rPr lang="en-US" sz="4000" dirty="0" smtClean="0">
                <a:ln>
                  <a:solidFill>
                    <a:schemeClr val="tx1"/>
                  </a:solidFill>
                </a:ln>
                <a:latin typeface="Arial Narrow" pitchFamily="34" charset="0"/>
              </a:rPr>
              <a:t>who       was said to </a:t>
            </a:r>
            <a:r>
              <a:rPr lang="en-US" sz="4000" dirty="0" smtClean="0">
                <a:ln>
                  <a:solidFill>
                    <a:schemeClr val="tx1"/>
                  </a:solidFill>
                </a:ln>
                <a:latin typeface="Arial Narrow" pitchFamily="34" charset="0"/>
              </a:rPr>
              <a:t>be barren is in her sixth month. </a:t>
            </a:r>
            <a:r>
              <a:rPr lang="en-US" sz="4000" dirty="0" smtClean="0">
                <a:ln>
                  <a:solidFill>
                    <a:schemeClr val="tx1"/>
                  </a:solidFill>
                </a:ln>
                <a:latin typeface="Arial Narrow" pitchFamily="34" charset="0"/>
              </a:rPr>
              <a:t>   For </a:t>
            </a:r>
            <a:r>
              <a:rPr lang="en-US" sz="4000" dirty="0" smtClean="0">
                <a:ln>
                  <a:solidFill>
                    <a:schemeClr val="tx1"/>
                  </a:solidFill>
                </a:ln>
                <a:latin typeface="Arial Narrow" pitchFamily="34" charset="0"/>
              </a:rPr>
              <a:t>nothing   is impossible  with God.” </a:t>
            </a:r>
            <a:endParaRPr lang="en-US" sz="4000" dirty="0">
              <a:ln>
                <a:solidFill>
                  <a:schemeClr val="tx1"/>
                </a:solidFill>
              </a:ln>
              <a:solidFill>
                <a:srgbClr val="FF0000"/>
              </a:solidFill>
              <a:latin typeface="Arial Narrow" pitchFamily="34" charset="0"/>
            </a:endParaRPr>
          </a:p>
        </p:txBody>
      </p:sp>
      <p:pic>
        <p:nvPicPr>
          <p:cNvPr id="5" name="Picture 4" descr="TheNativityStory3.jpg"/>
          <p:cNvPicPr>
            <a:picLocks noChangeAspect="1"/>
          </p:cNvPicPr>
          <p:nvPr/>
        </p:nvPicPr>
        <p:blipFill>
          <a:blip r:embed="rId4" cstate="print"/>
          <a:stretch>
            <a:fillRect/>
          </a:stretch>
        </p:blipFill>
        <p:spPr>
          <a:xfrm>
            <a:off x="0" y="0"/>
            <a:ext cx="6354904"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000" b="-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943600" y="304800"/>
            <a:ext cx="3200400" cy="6400800"/>
          </a:xfrm>
          <a:noFill/>
          <a:ln>
            <a:noFill/>
          </a:ln>
        </p:spPr>
        <p:style>
          <a:lnRef idx="0">
            <a:schemeClr val="dk1"/>
          </a:lnRef>
          <a:fillRef idx="3">
            <a:schemeClr val="dk1"/>
          </a:fillRef>
          <a:effectRef idx="3">
            <a:schemeClr val="dk1"/>
          </a:effectRef>
          <a:fontRef idx="minor">
            <a:schemeClr val="lt1"/>
          </a:fontRef>
        </p:style>
        <p:txBody>
          <a:bodyPr anchor="ctr">
            <a:noAutofit/>
          </a:bodyPr>
          <a:lstStyle/>
          <a:p>
            <a:pPr lvl="0"/>
            <a:r>
              <a:rPr lang="en-US" sz="4000" i="1" dirty="0" smtClean="0">
                <a:ln>
                  <a:solidFill>
                    <a:sysClr val="windowText" lastClr="000000"/>
                  </a:solidFill>
                </a:ln>
                <a:solidFill>
                  <a:srgbClr val="C00000"/>
                </a:solidFill>
                <a:latin typeface="Arial Narrow" pitchFamily="34" charset="0"/>
              </a:rPr>
              <a:t>“I am the    Lord’s servant,”    </a:t>
            </a:r>
            <a:r>
              <a:rPr lang="en-US" sz="4000" dirty="0" smtClean="0">
                <a:ln>
                  <a:solidFill>
                    <a:sysClr val="windowText" lastClr="000000"/>
                  </a:solidFill>
                </a:ln>
                <a:solidFill>
                  <a:schemeClr val="bg1"/>
                </a:solidFill>
                <a:latin typeface="Arial Narrow" pitchFamily="34" charset="0"/>
              </a:rPr>
              <a:t>Mary answered. </a:t>
            </a:r>
            <a:r>
              <a:rPr lang="en-US" sz="4000" i="1" dirty="0" smtClean="0">
                <a:ln>
                  <a:solidFill>
                    <a:sysClr val="windowText" lastClr="000000"/>
                  </a:solidFill>
                </a:ln>
                <a:solidFill>
                  <a:srgbClr val="C00000"/>
                </a:solidFill>
                <a:latin typeface="Arial Narrow" pitchFamily="34" charset="0"/>
              </a:rPr>
              <a:t>“May it be to me as you have said.”</a:t>
            </a:r>
          </a:p>
          <a:p>
            <a:r>
              <a:rPr lang="en-US" sz="4000" dirty="0" smtClean="0">
                <a:ln>
                  <a:solidFill>
                    <a:sysClr val="windowText" lastClr="000000"/>
                  </a:solidFill>
                </a:ln>
                <a:solidFill>
                  <a:schemeClr val="bg1"/>
                </a:solidFill>
                <a:latin typeface="Arial Narrow" pitchFamily="34" charset="0"/>
              </a:rPr>
              <a:t>“</a:t>
            </a:r>
            <a:r>
              <a:rPr lang="en-US" sz="4000" dirty="0" smtClean="0">
                <a:ln>
                  <a:solidFill>
                    <a:sysClr val="windowText" lastClr="000000"/>
                  </a:solidFill>
                </a:ln>
                <a:solidFill>
                  <a:schemeClr val="bg1"/>
                </a:solidFill>
                <a:latin typeface="Arial Narrow" pitchFamily="34" charset="0"/>
              </a:rPr>
              <a:t>Then the angel left her.”</a:t>
            </a:r>
          </a:p>
          <a:p>
            <a:endParaRPr lang="en-US" sz="4000" i="1" dirty="0" smtClean="0">
              <a:solidFill>
                <a:schemeClr val="bg1"/>
              </a:solidFill>
              <a:effectLst>
                <a:outerShdw blurRad="38100" dist="38100" dir="2700000" algn="tl">
                  <a:srgbClr val="000000">
                    <a:alpha val="43137"/>
                  </a:srgbClr>
                </a:outerShdw>
              </a:effectLst>
              <a:latin typeface="Arial Narrow" pitchFamily="34" charset="0"/>
            </a:endParaRPr>
          </a:p>
        </p:txBody>
      </p:sp>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0"/>
          </a:xfrm>
        </p:spPr>
        <p:txBody>
          <a:bodyPr>
            <a:normAutofit/>
          </a:bodyPr>
          <a:lstStyle/>
          <a:p>
            <a:r>
              <a:rPr lang="en-US" sz="4000" b="1" dirty="0" smtClean="0">
                <a:ln w="12700">
                  <a:solidFill>
                    <a:sysClr val="windowText" lastClr="000000"/>
                  </a:solidFill>
                  <a:prstDash val="solid"/>
                </a:ln>
                <a:effectLst>
                  <a:outerShdw blurRad="41275" dist="20320" dir="1800000" algn="tl" rotWithShape="0">
                    <a:srgbClr val="000000">
                      <a:alpha val="40000"/>
                    </a:srgbClr>
                  </a:outerShdw>
                </a:effectLst>
                <a:latin typeface="Arial Black" pitchFamily="34" charset="0"/>
              </a:rPr>
              <a:t>Matthew 1:18-25</a:t>
            </a:r>
            <a:r>
              <a:rPr lang="en-US" sz="4800" b="1" dirty="0" smtClean="0">
                <a:ln w="12700">
                  <a:solidFill>
                    <a:sysClr val="windowText" lastClr="000000"/>
                  </a:solidFill>
                  <a:prstDash val="solid"/>
                </a:ln>
                <a:effectLst>
                  <a:outerShdw blurRad="41275" dist="20320" dir="1800000" algn="tl" rotWithShape="0">
                    <a:srgbClr val="000000">
                      <a:alpha val="40000"/>
                    </a:srgbClr>
                  </a:outerShdw>
                </a:effectLst>
                <a:latin typeface="Arial Black" pitchFamily="34" charset="0"/>
              </a:rPr>
              <a:t/>
            </a:r>
            <a:br>
              <a:rPr lang="en-US" sz="4800" b="1" dirty="0" smtClean="0">
                <a:ln w="12700">
                  <a:solidFill>
                    <a:sysClr val="windowText" lastClr="000000"/>
                  </a:solidFill>
                  <a:prstDash val="solid"/>
                </a:ln>
                <a:effectLst>
                  <a:outerShdw blurRad="41275" dist="20320" dir="1800000" algn="tl" rotWithShape="0">
                    <a:srgbClr val="000000">
                      <a:alpha val="40000"/>
                    </a:srgbClr>
                  </a:outerShdw>
                </a:effectLst>
                <a:latin typeface="Arial Black" pitchFamily="34" charset="0"/>
              </a:rPr>
            </a:br>
            <a:r>
              <a:rPr lang="en-US" sz="4800" b="1" dirty="0" smtClean="0">
                <a:ln w="12700">
                  <a:solidFill>
                    <a:sysClr val="windowText" lastClr="000000"/>
                  </a:solidFill>
                  <a:prstDash val="solid"/>
                </a:ln>
                <a:effectLst>
                  <a:outerShdw blurRad="41275" dist="20320" dir="1800000" algn="tl" rotWithShape="0">
                    <a:srgbClr val="000000">
                      <a:alpha val="40000"/>
                    </a:srgbClr>
                  </a:outerShdw>
                </a:effectLst>
                <a:latin typeface="Arial Black" pitchFamily="34" charset="0"/>
              </a:rPr>
              <a:t> </a:t>
            </a:r>
            <a:br>
              <a:rPr lang="en-US" sz="4800" b="1" dirty="0" smtClean="0">
                <a:ln w="12700">
                  <a:solidFill>
                    <a:sysClr val="windowText" lastClr="000000"/>
                  </a:solidFill>
                  <a:prstDash val="solid"/>
                </a:ln>
                <a:effectLst>
                  <a:outerShdw blurRad="41275" dist="20320" dir="1800000" algn="tl" rotWithShape="0">
                    <a:srgbClr val="000000">
                      <a:alpha val="40000"/>
                    </a:srgbClr>
                  </a:outerShdw>
                </a:effectLst>
                <a:latin typeface="Arial Black" pitchFamily="34" charset="0"/>
              </a:rPr>
            </a:br>
            <a:r>
              <a:rPr lang="en-US" sz="6000" b="1" dirty="0" smtClean="0">
                <a:ln w="12700">
                  <a:solidFill>
                    <a:sysClr val="windowText" lastClr="000000"/>
                  </a:solidFill>
                  <a:prstDash val="solid"/>
                </a:ln>
                <a:effectLst>
                  <a:outerShdw blurRad="41275" dist="20320" dir="1800000" algn="tl" rotWithShape="0">
                    <a:srgbClr val="000000">
                      <a:alpha val="40000"/>
                    </a:srgbClr>
                  </a:outerShdw>
                </a:effectLst>
                <a:latin typeface="Arial Black" pitchFamily="34" charset="0"/>
              </a:rPr>
              <a:t>“The 2</a:t>
            </a:r>
            <a:r>
              <a:rPr lang="en-US" sz="6000" b="1" baseline="30000" dirty="0" smtClean="0">
                <a:ln w="12700">
                  <a:solidFill>
                    <a:sysClr val="windowText" lastClr="000000"/>
                  </a:solidFill>
                  <a:prstDash val="solid"/>
                </a:ln>
                <a:effectLst>
                  <a:outerShdw blurRad="41275" dist="20320" dir="1800000" algn="tl" rotWithShape="0">
                    <a:srgbClr val="000000">
                      <a:alpha val="40000"/>
                    </a:srgbClr>
                  </a:outerShdw>
                </a:effectLst>
                <a:latin typeface="Arial Black" pitchFamily="34" charset="0"/>
              </a:rPr>
              <a:t>nd</a:t>
            </a:r>
            <a:r>
              <a:rPr lang="en-US" sz="6000" b="1" dirty="0" smtClean="0">
                <a:ln w="12700">
                  <a:solidFill>
                    <a:sysClr val="windowText" lastClr="000000"/>
                  </a:solidFill>
                  <a:prstDash val="solid"/>
                </a:ln>
                <a:effectLst>
                  <a:outerShdw blurRad="41275" dist="20320" dir="1800000" algn="tl" rotWithShape="0">
                    <a:srgbClr val="000000">
                      <a:alpha val="40000"/>
                    </a:srgbClr>
                  </a:outerShdw>
                </a:effectLst>
                <a:latin typeface="Arial Black" pitchFamily="34" charset="0"/>
              </a:rPr>
              <a:t> Announcement”</a:t>
            </a:r>
            <a:endParaRPr lang="en-US" sz="6000" dirty="0">
              <a:ln>
                <a:solidFill>
                  <a:sysClr val="windowText" lastClr="000000"/>
                </a:solidFill>
              </a:ln>
              <a:latin typeface="Arial Black" pitchFamily="34" charset="0"/>
            </a:endParaRPr>
          </a:p>
        </p:txBody>
      </p:sp>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38000" b="-38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562600"/>
            <a:ext cx="9144000" cy="1066800"/>
          </a:xfrm>
        </p:spPr>
        <p:style>
          <a:lnRef idx="0">
            <a:schemeClr val="dk1"/>
          </a:lnRef>
          <a:fillRef idx="3">
            <a:schemeClr val="dk1"/>
          </a:fillRef>
          <a:effectRef idx="3">
            <a:schemeClr val="dk1"/>
          </a:effectRef>
          <a:fontRef idx="minor">
            <a:schemeClr val="lt1"/>
          </a:fontRef>
        </p:style>
        <p:txBody>
          <a:bodyPr anchor="ctr">
            <a:noAutofit/>
          </a:bodyPr>
          <a:lstStyle/>
          <a:p>
            <a:pPr lvl="0"/>
            <a:r>
              <a:rPr lang="en-US" sz="3800" b="1" dirty="0" smtClean="0">
                <a:ln>
                  <a:solidFill>
                    <a:schemeClr val="tx1"/>
                  </a:solidFill>
                </a:ln>
                <a:solidFill>
                  <a:schemeClr val="tx1"/>
                </a:solidFill>
                <a:latin typeface="Arial Narrow" pitchFamily="34" charset="0"/>
              </a:rPr>
              <a:t>“</a:t>
            </a:r>
            <a:r>
              <a:rPr lang="en-US" sz="3800" dirty="0" smtClean="0">
                <a:ln>
                  <a:solidFill>
                    <a:schemeClr val="tx1"/>
                  </a:solidFill>
                </a:ln>
                <a:solidFill>
                  <a:schemeClr val="tx1"/>
                </a:solidFill>
                <a:latin typeface="Arial Narrow" pitchFamily="34" charset="0"/>
              </a:rPr>
              <a:t>This </a:t>
            </a:r>
            <a:r>
              <a:rPr lang="en-US" sz="3800" dirty="0">
                <a:ln>
                  <a:solidFill>
                    <a:schemeClr val="tx1"/>
                  </a:solidFill>
                </a:ln>
                <a:solidFill>
                  <a:schemeClr val="tx1"/>
                </a:solidFill>
                <a:latin typeface="Arial Narrow" pitchFamily="34" charset="0"/>
              </a:rPr>
              <a:t>is how the birth of Jesus Christ came </a:t>
            </a:r>
            <a:r>
              <a:rPr lang="en-US" sz="3800" dirty="0" smtClean="0">
                <a:ln>
                  <a:solidFill>
                    <a:schemeClr val="tx1"/>
                  </a:solidFill>
                </a:ln>
                <a:solidFill>
                  <a:schemeClr val="tx1"/>
                </a:solidFill>
                <a:latin typeface="Arial Narrow" pitchFamily="34" charset="0"/>
              </a:rPr>
              <a:t>about”</a:t>
            </a:r>
            <a:endParaRPr lang="en-US" sz="3800" dirty="0">
              <a:ln>
                <a:solidFill>
                  <a:schemeClr val="tx1"/>
                </a:solidFill>
              </a:ln>
              <a:latin typeface="Arial Narrow" pitchFamily="34" charset="0"/>
            </a:endParaRPr>
          </a:p>
        </p:txBody>
      </p:sp>
    </p:spTree>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029200"/>
            <a:ext cx="9144000" cy="1828800"/>
          </a:xfrm>
        </p:spPr>
        <p:style>
          <a:lnRef idx="0">
            <a:schemeClr val="dk1"/>
          </a:lnRef>
          <a:fillRef idx="3">
            <a:schemeClr val="dk1"/>
          </a:fillRef>
          <a:effectRef idx="3">
            <a:schemeClr val="dk1"/>
          </a:effectRef>
          <a:fontRef idx="minor">
            <a:schemeClr val="lt1"/>
          </a:fontRef>
        </p:style>
        <p:txBody>
          <a:bodyPr anchor="ctr">
            <a:noAutofit/>
          </a:bodyPr>
          <a:lstStyle/>
          <a:p>
            <a:r>
              <a:rPr lang="en-US" sz="3600" dirty="0" smtClean="0">
                <a:ln>
                  <a:solidFill>
                    <a:schemeClr val="tx1"/>
                  </a:solidFill>
                </a:ln>
                <a:solidFill>
                  <a:schemeClr val="tx1"/>
                </a:solidFill>
                <a:latin typeface="Arial Narrow" pitchFamily="34" charset="0"/>
              </a:rPr>
              <a:t>“His </a:t>
            </a:r>
            <a:r>
              <a:rPr lang="en-US" sz="3600" dirty="0">
                <a:ln>
                  <a:solidFill>
                    <a:schemeClr val="tx1"/>
                  </a:solidFill>
                </a:ln>
                <a:solidFill>
                  <a:schemeClr val="tx1"/>
                </a:solidFill>
                <a:latin typeface="Arial Narrow" pitchFamily="34" charset="0"/>
              </a:rPr>
              <a:t>mother Mary was pledged to </a:t>
            </a:r>
            <a:r>
              <a:rPr lang="en-US" sz="3600" dirty="0" smtClean="0">
                <a:ln>
                  <a:solidFill>
                    <a:schemeClr val="tx1"/>
                  </a:solidFill>
                </a:ln>
                <a:solidFill>
                  <a:schemeClr val="tx1"/>
                </a:solidFill>
                <a:latin typeface="Arial Narrow" pitchFamily="34" charset="0"/>
              </a:rPr>
              <a:t>be married to Joseph; “but before they came together, she was found to be with child through the Holy Spirit.”</a:t>
            </a:r>
            <a:endParaRPr lang="en-US" sz="3600" dirty="0">
              <a:ln>
                <a:solidFill>
                  <a:schemeClr val="tx1"/>
                </a:solidFill>
              </a:ln>
              <a:solidFill>
                <a:schemeClr val="tx1"/>
              </a:solidFill>
              <a:latin typeface="Arial Narrow" pitchFamily="34" charset="0"/>
            </a:endParaRPr>
          </a:p>
        </p:txBody>
      </p:sp>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0" y="2057400"/>
            <a:ext cx="9144000" cy="4724400"/>
          </a:xfrm>
          <a:prstGeom prst="rect">
            <a:avLst/>
          </a:prstGeom>
        </p:spPr>
        <p:txBody>
          <a:bodyPr/>
          <a:lstStyle/>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r>
              <a:rPr lang="en-US" sz="3200" b="1" dirty="0" smtClean="0">
                <a:ln>
                  <a:solidFill>
                    <a:sysClr val="windowText" lastClr="000000"/>
                  </a:solidFill>
                </a:ln>
                <a:solidFill>
                  <a:srgbClr val="C00000"/>
                </a:solidFill>
                <a:latin typeface="Arial Narrow" pitchFamily="34" charset="0"/>
                <a:ea typeface="+mj-ea"/>
                <a:cs typeface="BibliaLS" pitchFamily="2" charset="-79"/>
              </a:rPr>
              <a:t>“before they came together” </a:t>
            </a:r>
            <a:r>
              <a:rPr lang="en-US" sz="2800" dirty="0" smtClean="0">
                <a:solidFill>
                  <a:schemeClr val="bg1"/>
                </a:solidFill>
                <a:latin typeface="Arial Narrow" pitchFamily="34" charset="0"/>
                <a:ea typeface="+mj-ea"/>
                <a:cs typeface="BibliaLS" pitchFamily="2" charset="-79"/>
              </a:rPr>
              <a:t>(before they had intercourse)</a:t>
            </a:r>
          </a:p>
          <a:p>
            <a:pPr marL="225425" marR="0" lvl="0" indent="-225425" defTabSz="914400" rtl="0" eaLnBrk="1" fontAlgn="auto" latinLnBrk="0" hangingPunct="1">
              <a:lnSpc>
                <a:spcPct val="100000"/>
              </a:lnSpc>
              <a:spcBef>
                <a:spcPct val="0"/>
              </a:spcBef>
              <a:spcAft>
                <a:spcPts val="0"/>
              </a:spcAft>
              <a:buClrTx/>
              <a:buSzTx/>
              <a:tabLst/>
              <a:defRPr/>
            </a:pPr>
            <a:endParaRPr lang="en-US" sz="1000" dirty="0" smtClean="0">
              <a:solidFill>
                <a:schemeClr val="bg1"/>
              </a:solidFill>
              <a:latin typeface="Arial Narrow" pitchFamily="34" charset="0"/>
              <a:ea typeface="+mj-ea"/>
              <a:cs typeface="BibliaLS" pitchFamily="2" charset="-79"/>
            </a:endParaRPr>
          </a:p>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r>
              <a:rPr lang="en-US" sz="2800" dirty="0" smtClean="0">
                <a:solidFill>
                  <a:schemeClr val="bg1"/>
                </a:solidFill>
                <a:latin typeface="Arial Narrow" pitchFamily="34" charset="0"/>
                <a:ea typeface="+mj-ea"/>
                <a:cs typeface="BibliaLS" pitchFamily="2" charset="-79"/>
              </a:rPr>
              <a:t>The cost of unmarried pregnancy was more than just a stigma for 	girls that were already ‘betrothed’ </a:t>
            </a:r>
          </a:p>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endParaRPr lang="en-US" sz="1000" dirty="0" smtClean="0">
              <a:solidFill>
                <a:schemeClr val="bg1"/>
              </a:solidFill>
              <a:latin typeface="Arial Narrow" pitchFamily="34" charset="0"/>
              <a:ea typeface="+mj-ea"/>
              <a:cs typeface="BibliaLS" pitchFamily="2" charset="-79"/>
            </a:endParaRPr>
          </a:p>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r>
              <a:rPr lang="en-US" sz="2800" dirty="0" smtClean="0">
                <a:solidFill>
                  <a:schemeClr val="bg1"/>
                </a:solidFill>
                <a:latin typeface="Arial Narrow" pitchFamily="34" charset="0"/>
                <a:ea typeface="+mj-ea"/>
                <a:cs typeface="BibliaLS" pitchFamily="2" charset="-79"/>
              </a:rPr>
              <a:t>It was considered adultery and accountable to the laws</a:t>
            </a:r>
          </a:p>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endParaRPr lang="en-US" sz="1000" dirty="0" smtClean="0">
              <a:solidFill>
                <a:schemeClr val="bg1"/>
              </a:solidFill>
              <a:latin typeface="Arial Narrow" pitchFamily="34" charset="0"/>
              <a:ea typeface="+mj-ea"/>
              <a:cs typeface="BibliaLS" pitchFamily="2" charset="-79"/>
            </a:endParaRPr>
          </a:p>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r>
              <a:rPr lang="en-US" sz="2800" b="1" dirty="0" smtClean="0">
                <a:ln>
                  <a:solidFill>
                    <a:sysClr val="windowText" lastClr="000000"/>
                  </a:solidFill>
                </a:ln>
                <a:solidFill>
                  <a:srgbClr val="C00000"/>
                </a:solidFill>
                <a:latin typeface="Arial Narrow" pitchFamily="34" charset="0"/>
                <a:ea typeface="+mj-ea"/>
                <a:cs typeface="BibliaLS" pitchFamily="2" charset="-79"/>
              </a:rPr>
              <a:t> Joseph had </a:t>
            </a:r>
            <a:r>
              <a:rPr lang="en-US" sz="2800" b="1" u="sng" dirty="0" smtClean="0">
                <a:ln>
                  <a:solidFill>
                    <a:sysClr val="windowText" lastClr="000000"/>
                  </a:solidFill>
                </a:ln>
                <a:solidFill>
                  <a:srgbClr val="C00000"/>
                </a:solidFill>
                <a:latin typeface="Arial Narrow" pitchFamily="34" charset="0"/>
                <a:ea typeface="+mj-ea"/>
                <a:cs typeface="BibliaLS" pitchFamily="2" charset="-79"/>
              </a:rPr>
              <a:t>4 OPTIONS </a:t>
            </a:r>
            <a:r>
              <a:rPr lang="en-US" sz="2800" b="1" dirty="0" smtClean="0">
                <a:ln>
                  <a:solidFill>
                    <a:sysClr val="windowText" lastClr="000000"/>
                  </a:solidFill>
                </a:ln>
                <a:solidFill>
                  <a:srgbClr val="C00000"/>
                </a:solidFill>
                <a:latin typeface="Arial Narrow" pitchFamily="34" charset="0"/>
                <a:ea typeface="+mj-ea"/>
                <a:cs typeface="BibliaLS" pitchFamily="2" charset="-79"/>
              </a:rPr>
              <a:t>when he learned Mary was pregnant</a:t>
            </a:r>
          </a:p>
          <a:p>
            <a:pPr marL="971550" lvl="1" indent="-514350">
              <a:spcBef>
                <a:spcPct val="0"/>
              </a:spcBef>
              <a:buFont typeface="+mj-lt"/>
              <a:buAutoNum type="arabicParenR"/>
              <a:defRPr/>
            </a:pPr>
            <a:r>
              <a:rPr lang="en-US" sz="2800" dirty="0" smtClean="0">
                <a:solidFill>
                  <a:schemeClr val="bg1"/>
                </a:solidFill>
                <a:latin typeface="Arial Narrow" pitchFamily="34" charset="0"/>
                <a:ea typeface="+mj-ea"/>
                <a:cs typeface="BibliaLS" pitchFamily="2" charset="-79"/>
              </a:rPr>
              <a:t> Marry her quickly and try to hide the pregnancy</a:t>
            </a:r>
          </a:p>
          <a:p>
            <a:pPr marL="971550" lvl="1" indent="-514350">
              <a:spcBef>
                <a:spcPct val="0"/>
              </a:spcBef>
              <a:buFont typeface="+mj-lt"/>
              <a:buAutoNum type="arabicParenR"/>
              <a:defRPr/>
            </a:pPr>
            <a:r>
              <a:rPr lang="en-US" sz="2800" dirty="0" smtClean="0">
                <a:solidFill>
                  <a:schemeClr val="bg1"/>
                </a:solidFill>
                <a:latin typeface="Arial Narrow" pitchFamily="34" charset="0"/>
                <a:ea typeface="+mj-ea"/>
                <a:cs typeface="BibliaLS" pitchFamily="2" charset="-79"/>
              </a:rPr>
              <a:t> Marry her while suffering public shame and ridicule</a:t>
            </a:r>
          </a:p>
          <a:p>
            <a:pPr marL="971550" lvl="1" indent="-514350">
              <a:spcBef>
                <a:spcPct val="0"/>
              </a:spcBef>
              <a:buFont typeface="+mj-lt"/>
              <a:buAutoNum type="arabicParenR"/>
              <a:defRPr/>
            </a:pPr>
            <a:r>
              <a:rPr lang="en-US" sz="2800" dirty="0" smtClean="0">
                <a:solidFill>
                  <a:schemeClr val="bg1"/>
                </a:solidFill>
                <a:latin typeface="Arial Narrow" pitchFamily="34" charset="0"/>
                <a:ea typeface="+mj-ea"/>
                <a:cs typeface="BibliaLS" pitchFamily="2" charset="-79"/>
              </a:rPr>
              <a:t> Divorce her and send her away from the village</a:t>
            </a:r>
          </a:p>
          <a:p>
            <a:pPr marL="971550" lvl="1" indent="-514350">
              <a:spcBef>
                <a:spcPct val="0"/>
              </a:spcBef>
              <a:buFont typeface="+mj-lt"/>
              <a:buAutoNum type="arabicParenR"/>
              <a:defRPr/>
            </a:pPr>
            <a:r>
              <a:rPr lang="en-US" sz="2800" dirty="0" smtClean="0">
                <a:solidFill>
                  <a:schemeClr val="bg1"/>
                </a:solidFill>
                <a:latin typeface="Arial Narrow" pitchFamily="34" charset="0"/>
                <a:ea typeface="+mj-ea"/>
                <a:cs typeface="BibliaLS" pitchFamily="2" charset="-79"/>
              </a:rPr>
              <a:t> Have her publically stoned to death for adultery</a:t>
            </a:r>
            <a:endParaRPr lang="en-US" sz="2800" dirty="0" smtClean="0">
              <a:solidFill>
                <a:schemeClr val="bg1"/>
              </a:solidFill>
              <a:latin typeface="Arial Narrow" pitchFamily="34" charset="0"/>
              <a:cs typeface="BibliaLS" pitchFamily="2" charset="-79"/>
            </a:endParaRPr>
          </a:p>
        </p:txBody>
      </p:sp>
      <p:sp>
        <p:nvSpPr>
          <p:cNvPr id="4" name="Title 1"/>
          <p:cNvSpPr txBox="1">
            <a:spLocks/>
          </p:cNvSpPr>
          <p:nvPr/>
        </p:nvSpPr>
        <p:spPr>
          <a:xfrm>
            <a:off x="0" y="0"/>
            <a:ext cx="9144000" cy="1905000"/>
          </a:xfrm>
          <a:prstGeom prst="rect">
            <a:avLst/>
          </a:prstGeom>
        </p:spPr>
        <p:style>
          <a:lnRef idx="0">
            <a:schemeClr val="dk1"/>
          </a:lnRef>
          <a:fillRef idx="3">
            <a:schemeClr val="dk1"/>
          </a:fillRef>
          <a:effectRef idx="3">
            <a:schemeClr val="dk1"/>
          </a:effectRef>
          <a:fontRef idx="minor">
            <a:schemeClr val="lt1"/>
          </a:fontRef>
        </p:style>
        <p:txBody>
          <a:bodyPr anchor="b"/>
          <a:lstStyle/>
          <a:p>
            <a:pPr lvl="0" algn="ctr">
              <a:spcBef>
                <a:spcPct val="0"/>
              </a:spcBef>
              <a:defRPr/>
            </a:pP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ibliaLS" pitchFamily="2" charset="-79"/>
                <a:cs typeface="BibliaLS" pitchFamily="2" charset="-79"/>
              </a:rPr>
              <a:t>UNMARRIED PREGNANCY              in the Times of Jesus</a:t>
            </a:r>
          </a:p>
        </p:txBody>
      </p:sp>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495800" y="0"/>
            <a:ext cx="4648200" cy="6858000"/>
          </a:xfrm>
        </p:spPr>
        <p:style>
          <a:lnRef idx="0">
            <a:schemeClr val="dk1"/>
          </a:lnRef>
          <a:fillRef idx="3">
            <a:schemeClr val="dk1"/>
          </a:fillRef>
          <a:effectRef idx="3">
            <a:schemeClr val="dk1"/>
          </a:effectRef>
          <a:fontRef idx="minor">
            <a:schemeClr val="lt1"/>
          </a:fontRef>
        </p:style>
        <p:txBody>
          <a:bodyPr anchor="ctr">
            <a:normAutofit/>
          </a:bodyPr>
          <a:lstStyle/>
          <a:p>
            <a:r>
              <a:rPr lang="en-US" sz="4000" b="1" dirty="0" smtClean="0">
                <a:ln>
                  <a:solidFill>
                    <a:schemeClr val="tx1"/>
                  </a:solidFill>
                </a:ln>
                <a:solidFill>
                  <a:schemeClr val="tx1"/>
                </a:solidFill>
                <a:latin typeface="Arial Narrow" pitchFamily="34" charset="0"/>
              </a:rPr>
              <a:t>“</a:t>
            </a:r>
            <a:r>
              <a:rPr lang="en-US" sz="4000" dirty="0" smtClean="0">
                <a:ln>
                  <a:solidFill>
                    <a:schemeClr val="tx1"/>
                  </a:solidFill>
                </a:ln>
                <a:solidFill>
                  <a:schemeClr val="tx1"/>
                </a:solidFill>
                <a:latin typeface="Arial Narrow" pitchFamily="34" charset="0"/>
              </a:rPr>
              <a:t>Because Joseph     her husband was a  righteous man and did not want to expose    her to public disgrace,  he had in mind to </a:t>
            </a:r>
            <a:r>
              <a:rPr lang="en-US" sz="4000" b="1" dirty="0" smtClean="0">
                <a:solidFill>
                  <a:srgbClr val="FFFF00"/>
                </a:solidFill>
                <a:latin typeface="Arial Narrow" pitchFamily="34" charset="0"/>
              </a:rPr>
              <a:t>divorce her quietly.”</a:t>
            </a:r>
          </a:p>
          <a:p>
            <a:endParaRPr lang="en-US" dirty="0"/>
          </a:p>
        </p:txBody>
      </p:sp>
      <p:pic>
        <p:nvPicPr>
          <p:cNvPr id="4" name="Picture 3" descr="nativitystorypic20.jpg"/>
          <p:cNvPicPr>
            <a:picLocks noChangeAspect="1"/>
          </p:cNvPicPr>
          <p:nvPr/>
        </p:nvPicPr>
        <p:blipFill>
          <a:blip r:embed="rId3" cstate="print"/>
          <a:stretch>
            <a:fillRect/>
          </a:stretch>
        </p:blipFill>
        <p:spPr>
          <a:xfrm>
            <a:off x="0" y="-1"/>
            <a:ext cx="4495800" cy="68953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0" y="1066800"/>
            <a:ext cx="9144000" cy="5638800"/>
          </a:xfrm>
          <a:prstGeom prst="rect">
            <a:avLst/>
          </a:prstGeom>
        </p:spPr>
        <p:txBody>
          <a:bodyPr/>
          <a:lstStyle/>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r>
              <a:rPr lang="en-US" sz="2800" b="1" dirty="0" smtClean="0">
                <a:solidFill>
                  <a:schemeClr val="bg1"/>
                </a:solidFill>
                <a:latin typeface="Arial" pitchFamily="34" charset="0"/>
                <a:ea typeface="+mj-ea"/>
                <a:cs typeface="Arial" pitchFamily="34" charset="0"/>
              </a:rPr>
              <a:t>JOSEPH CHOSE THE THIRD OPTION</a:t>
            </a:r>
          </a:p>
          <a:p>
            <a:pPr marL="971550" lvl="1" indent="-514350">
              <a:spcBef>
                <a:spcPct val="0"/>
              </a:spcBef>
              <a:buFont typeface="+mj-lt"/>
              <a:buAutoNum type="arabicParenR"/>
              <a:defRPr/>
            </a:pPr>
            <a:r>
              <a:rPr lang="en-US" sz="2800" dirty="0" smtClean="0">
                <a:solidFill>
                  <a:schemeClr val="bg1"/>
                </a:solidFill>
                <a:latin typeface="Arial Narrow" pitchFamily="34" charset="0"/>
                <a:ea typeface="+mj-ea"/>
                <a:cs typeface="BibliaLS" pitchFamily="2" charset="-79"/>
              </a:rPr>
              <a:t> Marry her quickly and try to hide the pregnancy</a:t>
            </a:r>
          </a:p>
          <a:p>
            <a:pPr marL="971550" lvl="1" indent="-514350">
              <a:spcBef>
                <a:spcPct val="0"/>
              </a:spcBef>
              <a:buFont typeface="+mj-lt"/>
              <a:buAutoNum type="arabicParenR"/>
              <a:defRPr/>
            </a:pPr>
            <a:r>
              <a:rPr lang="en-US" sz="2800" dirty="0" smtClean="0">
                <a:solidFill>
                  <a:schemeClr val="bg1"/>
                </a:solidFill>
                <a:latin typeface="Arial Narrow" pitchFamily="34" charset="0"/>
                <a:ea typeface="+mj-ea"/>
                <a:cs typeface="BibliaLS" pitchFamily="2" charset="-79"/>
              </a:rPr>
              <a:t> Marry her while suffering public shame and ridicule</a:t>
            </a:r>
          </a:p>
          <a:p>
            <a:pPr marL="971550" lvl="1" indent="-514350">
              <a:spcBef>
                <a:spcPct val="0"/>
              </a:spcBef>
              <a:buFont typeface="+mj-lt"/>
              <a:buAutoNum type="arabicParenR"/>
              <a:defRPr/>
            </a:pPr>
            <a:r>
              <a:rPr lang="en-US" sz="2800" b="1" dirty="0" smtClean="0">
                <a:solidFill>
                  <a:srgbClr val="C00000"/>
                </a:solidFill>
                <a:effectLst>
                  <a:outerShdw blurRad="38100" dist="38100" dir="2700000" algn="tl">
                    <a:srgbClr val="000000">
                      <a:alpha val="43137"/>
                    </a:srgbClr>
                  </a:outerShdw>
                </a:effectLst>
                <a:latin typeface="Arial Narrow" pitchFamily="34" charset="0"/>
                <a:ea typeface="+mj-ea"/>
                <a:cs typeface="BibliaLS" pitchFamily="2" charset="-79"/>
              </a:rPr>
              <a:t> Divorce her and send her away from the village</a:t>
            </a:r>
          </a:p>
          <a:p>
            <a:pPr marL="971550" lvl="1" indent="-514350">
              <a:spcBef>
                <a:spcPct val="0"/>
              </a:spcBef>
              <a:buFont typeface="+mj-lt"/>
              <a:buAutoNum type="arabicParenR"/>
              <a:defRPr/>
            </a:pPr>
            <a:r>
              <a:rPr lang="en-US" sz="2800" dirty="0" smtClean="0">
                <a:solidFill>
                  <a:schemeClr val="bg1"/>
                </a:solidFill>
                <a:latin typeface="Arial Narrow" pitchFamily="34" charset="0"/>
                <a:ea typeface="+mj-ea"/>
                <a:cs typeface="BibliaLS" pitchFamily="2" charset="-79"/>
              </a:rPr>
              <a:t> Have her publically stoned to death for adultery</a:t>
            </a:r>
          </a:p>
          <a:p>
            <a:pPr marL="225425" lvl="1" indent="-225425">
              <a:spcBef>
                <a:spcPct val="0"/>
              </a:spcBef>
              <a:buFont typeface="Arial" pitchFamily="34" charset="0"/>
              <a:buChar char="•"/>
              <a:defRPr/>
            </a:pPr>
            <a:r>
              <a:rPr lang="en-US" sz="2800" b="1" u="sng" dirty="0" smtClean="0">
                <a:solidFill>
                  <a:schemeClr val="bg1"/>
                </a:solidFill>
                <a:latin typeface="Arial Narrow" pitchFamily="34" charset="0"/>
                <a:ea typeface="+mj-ea"/>
                <a:cs typeface="BibliaLS" pitchFamily="2" charset="-79"/>
              </a:rPr>
              <a:t>He made this choice for 2 reasons…</a:t>
            </a:r>
          </a:p>
          <a:p>
            <a:pPr marL="682625" lvl="2" indent="-225425">
              <a:spcBef>
                <a:spcPct val="0"/>
              </a:spcBef>
              <a:buFont typeface="Arial" pitchFamily="34" charset="0"/>
              <a:buChar char="•"/>
              <a:defRPr/>
            </a:pPr>
            <a:r>
              <a:rPr lang="en-US" sz="2800" dirty="0" smtClean="0">
                <a:solidFill>
                  <a:schemeClr val="bg1"/>
                </a:solidFill>
                <a:latin typeface="Arial Narrow" pitchFamily="34" charset="0"/>
                <a:ea typeface="+mj-ea"/>
                <a:cs typeface="BibliaLS" pitchFamily="2" charset="-79"/>
              </a:rPr>
              <a:t>He was a righteous man (wanted to do what was right)</a:t>
            </a:r>
          </a:p>
          <a:p>
            <a:pPr marL="682625" lvl="2" indent="-225425">
              <a:spcBef>
                <a:spcPct val="0"/>
              </a:spcBef>
              <a:buFont typeface="Arial" pitchFamily="34" charset="0"/>
              <a:buChar char="•"/>
              <a:defRPr/>
            </a:pPr>
            <a:r>
              <a:rPr lang="en-US" sz="2800" dirty="0" smtClean="0">
                <a:solidFill>
                  <a:schemeClr val="bg1"/>
                </a:solidFill>
                <a:latin typeface="Arial Narrow" pitchFamily="34" charset="0"/>
                <a:ea typeface="+mj-ea"/>
                <a:cs typeface="BibliaLS" pitchFamily="2" charset="-79"/>
              </a:rPr>
              <a:t> He did not want her to experience public disgrace</a:t>
            </a:r>
          </a:p>
          <a:p>
            <a:pPr marL="509588" lvl="2" indent="-388938">
              <a:spcBef>
                <a:spcPct val="0"/>
              </a:spcBef>
              <a:buFont typeface="Arial" pitchFamily="34" charset="0"/>
              <a:buChar char="•"/>
              <a:defRPr/>
            </a:pPr>
            <a:r>
              <a:rPr lang="en-US" sz="2800" b="1" dirty="0" smtClean="0">
                <a:solidFill>
                  <a:schemeClr val="bg1"/>
                </a:solidFill>
                <a:latin typeface="Arial Narrow" pitchFamily="34" charset="0"/>
                <a:ea typeface="+mj-ea"/>
                <a:cs typeface="BibliaLS" pitchFamily="2" charset="-79"/>
              </a:rPr>
              <a:t>Notice… </a:t>
            </a:r>
            <a:r>
              <a:rPr lang="en-US" sz="2800" dirty="0" smtClean="0">
                <a:solidFill>
                  <a:schemeClr val="bg1"/>
                </a:solidFill>
                <a:latin typeface="Arial Narrow" pitchFamily="34" charset="0"/>
                <a:ea typeface="+mj-ea"/>
                <a:cs typeface="BibliaLS" pitchFamily="2" charset="-79"/>
              </a:rPr>
              <a:t>Joseph is called ‘her husband’</a:t>
            </a:r>
          </a:p>
          <a:p>
            <a:pPr marL="509588" lvl="2" indent="-388938">
              <a:spcBef>
                <a:spcPct val="0"/>
              </a:spcBef>
              <a:buFont typeface="Arial" pitchFamily="34" charset="0"/>
              <a:buChar char="•"/>
              <a:defRPr/>
            </a:pPr>
            <a:r>
              <a:rPr lang="en-US" sz="2800" dirty="0" smtClean="0">
                <a:solidFill>
                  <a:schemeClr val="bg1"/>
                </a:solidFill>
                <a:latin typeface="Arial Narrow" pitchFamily="34" charset="0"/>
                <a:ea typeface="+mj-ea"/>
                <a:cs typeface="BibliaLS" pitchFamily="2" charset="-79"/>
              </a:rPr>
              <a:t>Do you think Joseph struggled between his desire to keep Old Testament laws and his love for his wife?</a:t>
            </a:r>
          </a:p>
          <a:p>
            <a:pPr marL="509588" lvl="2" indent="-388938">
              <a:spcBef>
                <a:spcPct val="0"/>
              </a:spcBef>
              <a:buFont typeface="Arial" pitchFamily="34" charset="0"/>
              <a:buChar char="•"/>
              <a:defRPr/>
            </a:pPr>
            <a:r>
              <a:rPr lang="en-US" sz="2800" dirty="0" smtClean="0">
                <a:solidFill>
                  <a:schemeClr val="bg1"/>
                </a:solidFill>
                <a:latin typeface="Arial Narrow" pitchFamily="34" charset="0"/>
                <a:ea typeface="+mj-ea"/>
                <a:cs typeface="BibliaLS" pitchFamily="2" charset="-79"/>
              </a:rPr>
              <a:t>AFTER the angel spoke to Joseph, he chose option #2: </a:t>
            </a:r>
            <a:r>
              <a:rPr lang="en-US" sz="2800" dirty="0" smtClean="0">
                <a:solidFill>
                  <a:schemeClr val="bg1"/>
                </a:solidFill>
                <a:latin typeface="Arial Narrow" pitchFamily="34" charset="0"/>
                <a:cs typeface="BibliaLS" pitchFamily="2" charset="-79"/>
              </a:rPr>
              <a:t>Marry her while suffering public shame and ridicule</a:t>
            </a:r>
            <a:endParaRPr lang="en-US" sz="2800" dirty="0" smtClean="0">
              <a:solidFill>
                <a:schemeClr val="bg1"/>
              </a:solidFill>
              <a:latin typeface="Arial Narrow" pitchFamily="34" charset="0"/>
              <a:ea typeface="+mj-ea"/>
              <a:cs typeface="BibliaLS" pitchFamily="2" charset="-79"/>
            </a:endParaRPr>
          </a:p>
          <a:p>
            <a:pPr marL="971550" lvl="1" indent="-514350">
              <a:spcBef>
                <a:spcPct val="0"/>
              </a:spcBef>
              <a:defRPr/>
            </a:pPr>
            <a:endParaRPr lang="en-US" sz="2800" dirty="0" smtClean="0">
              <a:solidFill>
                <a:schemeClr val="bg1"/>
              </a:solidFill>
              <a:latin typeface="BibliaLS" pitchFamily="2" charset="-79"/>
              <a:cs typeface="BibliaLS" pitchFamily="2" charset="-79"/>
            </a:endParaRPr>
          </a:p>
        </p:txBody>
      </p:sp>
      <p:sp>
        <p:nvSpPr>
          <p:cNvPr id="4" name="Title 1"/>
          <p:cNvSpPr txBox="1">
            <a:spLocks/>
          </p:cNvSpPr>
          <p:nvPr/>
        </p:nvSpPr>
        <p:spPr>
          <a:xfrm>
            <a:off x="0" y="0"/>
            <a:ext cx="9144000" cy="10668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latin typeface="BibliaLS" pitchFamily="2" charset="-79"/>
                <a:cs typeface="BibliaLS" pitchFamily="2" charset="-79"/>
              </a:rPr>
              <a:t>JOSEPH’S CHOICE</a:t>
            </a:r>
          </a:p>
        </p:txBody>
      </p:sp>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000" b="-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3657600" cy="6858000"/>
          </a:xfrm>
        </p:spPr>
        <p:style>
          <a:lnRef idx="0">
            <a:schemeClr val="dk1"/>
          </a:lnRef>
          <a:fillRef idx="3">
            <a:schemeClr val="dk1"/>
          </a:fillRef>
          <a:effectRef idx="3">
            <a:schemeClr val="dk1"/>
          </a:effectRef>
          <a:fontRef idx="minor">
            <a:schemeClr val="lt1"/>
          </a:fontRef>
        </p:style>
        <p:txBody>
          <a:bodyPr anchor="b">
            <a:normAutofit/>
          </a:bodyPr>
          <a:lstStyle/>
          <a:p>
            <a:r>
              <a:rPr lang="en-US" b="1" dirty="0" smtClean="0">
                <a:solidFill>
                  <a:schemeClr val="tx1"/>
                </a:solidFill>
                <a:latin typeface="Arial Narrow" pitchFamily="34" charset="0"/>
              </a:rPr>
              <a:t>“</a:t>
            </a:r>
            <a:r>
              <a:rPr lang="en-US" dirty="0" smtClean="0">
                <a:solidFill>
                  <a:schemeClr val="tx1"/>
                </a:solidFill>
                <a:latin typeface="Arial Narrow" pitchFamily="34" charset="0"/>
              </a:rPr>
              <a:t>But </a:t>
            </a:r>
            <a:r>
              <a:rPr lang="en-US" dirty="0">
                <a:solidFill>
                  <a:schemeClr val="tx1"/>
                </a:solidFill>
                <a:latin typeface="Arial Narrow" pitchFamily="34" charset="0"/>
              </a:rPr>
              <a:t>after he had considered this, an angel of the Lord appeared to him in a dream and said, "Joseph son of David, do not be afraid </a:t>
            </a:r>
            <a:r>
              <a:rPr lang="en-US" dirty="0" smtClean="0">
                <a:solidFill>
                  <a:schemeClr val="tx1"/>
                </a:solidFill>
                <a:latin typeface="Arial Narrow" pitchFamily="34" charset="0"/>
              </a:rPr>
              <a:t>to  </a:t>
            </a:r>
            <a:r>
              <a:rPr lang="en-US" dirty="0">
                <a:solidFill>
                  <a:srgbClr val="FFFF00"/>
                </a:solidFill>
                <a:latin typeface="Arial Narrow" pitchFamily="34" charset="0"/>
              </a:rPr>
              <a:t>take Mary home</a:t>
            </a:r>
            <a:r>
              <a:rPr lang="en-US" dirty="0">
                <a:solidFill>
                  <a:schemeClr val="tx1"/>
                </a:solidFill>
                <a:latin typeface="Arial Narrow" pitchFamily="34" charset="0"/>
              </a:rPr>
              <a:t> as your wife, because what is conceived in her is from the Holy Spirit</a:t>
            </a:r>
            <a:r>
              <a:rPr lang="en-US" dirty="0" smtClean="0">
                <a:solidFill>
                  <a:schemeClr val="tx1"/>
                </a:solidFill>
                <a:latin typeface="Arial Narrow" pitchFamily="34" charset="0"/>
              </a:rPr>
              <a:t>.”</a:t>
            </a:r>
          </a:p>
          <a:p>
            <a:endParaRPr lang="en-US" sz="1800" dirty="0"/>
          </a:p>
        </p:txBody>
      </p:sp>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5562600"/>
            <a:ext cx="8610600" cy="1066800"/>
          </a:xfrm>
        </p:spPr>
        <p:style>
          <a:lnRef idx="0">
            <a:schemeClr val="dk1"/>
          </a:lnRef>
          <a:fillRef idx="3">
            <a:schemeClr val="dk1"/>
          </a:fillRef>
          <a:effectRef idx="3">
            <a:schemeClr val="dk1"/>
          </a:effectRef>
          <a:fontRef idx="minor">
            <a:schemeClr val="lt1"/>
          </a:fontRef>
        </p:style>
        <p:txBody>
          <a:bodyPr anchor="ctr">
            <a:noAutofit/>
          </a:bodyPr>
          <a:lstStyle/>
          <a:p>
            <a:pPr lvl="0"/>
            <a:r>
              <a:rPr lang="en-US" altLang="zh-CN" sz="4000" dirty="0" smtClean="0">
                <a:ln>
                  <a:solidFill>
                    <a:schemeClr val="tx1"/>
                  </a:solidFill>
                </a:ln>
                <a:latin typeface="Arial Narrow" pitchFamily="34" charset="0"/>
              </a:rPr>
              <a:t>“</a:t>
            </a:r>
            <a:r>
              <a:rPr lang="en-US" sz="4000" dirty="0" smtClean="0">
                <a:ln>
                  <a:solidFill>
                    <a:schemeClr val="tx1"/>
                  </a:solidFill>
                </a:ln>
                <a:solidFill>
                  <a:schemeClr val="tx1"/>
                </a:solidFill>
                <a:latin typeface="Arial Narrow" pitchFamily="34" charset="0"/>
              </a:rPr>
              <a:t>She will give birth to a son…”</a:t>
            </a:r>
            <a:endParaRPr lang="en-US" sz="4000" dirty="0">
              <a:ln>
                <a:solidFill>
                  <a:schemeClr val="tx1"/>
                </a:solidFill>
              </a:ln>
              <a:latin typeface="Arial Narrow" pitchFamily="34" charset="0"/>
            </a:endParaRPr>
          </a:p>
        </p:txBody>
      </p:sp>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685800"/>
            <a:ext cx="9144000" cy="617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WHAT DOES THE WORD “NATIVITY” MEAN</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a:t>
            </a:r>
          </a:p>
          <a:p>
            <a:pPr lvl="0" algn="ctr"/>
            <a:endParaRPr lang="en-US"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ndParaRPr>
          </a:p>
          <a:p>
            <a:pPr marL="1200150" indent="-742950">
              <a:buAutoNum type="arabicPeriod"/>
            </a:pPr>
            <a:r>
              <a:rPr lang="en-US" sz="4000" dirty="0" smtClean="0">
                <a:latin typeface="Arial" pitchFamily="34" charset="0"/>
                <a:cs typeface="Arial" pitchFamily="34" charset="0"/>
              </a:rPr>
              <a:t>Birth </a:t>
            </a:r>
          </a:p>
          <a:p>
            <a:pPr marL="1200150" indent="-742950">
              <a:buAutoNum type="arabicPeriod"/>
            </a:pPr>
            <a:r>
              <a:rPr lang="en-US" sz="4000" dirty="0" smtClean="0">
                <a:latin typeface="Arial" pitchFamily="34" charset="0"/>
                <a:cs typeface="Arial" pitchFamily="34" charset="0"/>
              </a:rPr>
              <a:t>Birth with reference to place                </a:t>
            </a:r>
            <a:r>
              <a:rPr lang="en-US" sz="4000" i="1" dirty="0" smtClean="0">
                <a:latin typeface="Arial" pitchFamily="34" charset="0"/>
                <a:cs typeface="Arial" pitchFamily="34" charset="0"/>
              </a:rPr>
              <a:t>(i.e.: of Irish nativity) </a:t>
            </a:r>
          </a:p>
          <a:p>
            <a:pPr marL="1200150" indent="-742950">
              <a:buAutoNum type="arabicPeriod"/>
            </a:pPr>
            <a:r>
              <a:rPr lang="en-US" sz="4000" b="1" dirty="0" smtClean="0">
                <a:solidFill>
                  <a:srgbClr val="FFFF00"/>
                </a:solidFill>
                <a:latin typeface="Arial" pitchFamily="34" charset="0"/>
                <a:cs typeface="Arial" pitchFamily="34" charset="0"/>
              </a:rPr>
              <a:t>The birth of Christ </a:t>
            </a:r>
          </a:p>
          <a:p>
            <a:pPr marL="1200150" indent="-742950">
              <a:buAutoNum type="arabicPeriod"/>
            </a:pPr>
            <a:r>
              <a:rPr lang="en-US" sz="4000" dirty="0" smtClean="0">
                <a:latin typeface="Arial" pitchFamily="34" charset="0"/>
                <a:cs typeface="Arial" pitchFamily="34" charset="0"/>
              </a:rPr>
              <a:t>The church festival commemorating the birth of </a:t>
            </a:r>
            <a:r>
              <a:rPr lang="en-US" sz="4000" dirty="0" smtClean="0">
                <a:latin typeface="Arial" pitchFamily="34" charset="0"/>
                <a:cs typeface="Arial" pitchFamily="34" charset="0"/>
              </a:rPr>
              <a:t> Christ </a:t>
            </a:r>
            <a:r>
              <a:rPr lang="en-US" sz="4000" i="1" dirty="0" smtClean="0">
                <a:latin typeface="Arial" pitchFamily="34" charset="0"/>
                <a:cs typeface="Arial" pitchFamily="34" charset="0"/>
              </a:rPr>
              <a:t>(Christmas) </a:t>
            </a:r>
          </a:p>
        </p:txBody>
      </p:sp>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45410" name="Picture 2" descr="http://celebritywonder.ugo.com/wp/Oscar_Isaac_in_The_Nativity_Story_Wallpaper_2_80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0" y="4953000"/>
            <a:ext cx="9144000" cy="1905000"/>
          </a:xfrm>
        </p:spPr>
        <p:style>
          <a:lnRef idx="0">
            <a:schemeClr val="dk1"/>
          </a:lnRef>
          <a:fillRef idx="3">
            <a:schemeClr val="dk1"/>
          </a:fillRef>
          <a:effectRef idx="3">
            <a:schemeClr val="dk1"/>
          </a:effectRef>
          <a:fontRef idx="minor">
            <a:schemeClr val="lt1"/>
          </a:fontRef>
        </p:style>
        <p:txBody>
          <a:bodyPr anchor="ctr">
            <a:noAutofit/>
          </a:bodyPr>
          <a:lstStyle/>
          <a:p>
            <a:pPr lvl="0"/>
            <a:r>
              <a:rPr lang="en-US" sz="3800" dirty="0" smtClean="0">
                <a:ln>
                  <a:solidFill>
                    <a:schemeClr val="tx1"/>
                  </a:solidFill>
                </a:ln>
                <a:latin typeface="Arial Narrow" pitchFamily="34" charset="0"/>
              </a:rPr>
              <a:t>“...</a:t>
            </a:r>
            <a:r>
              <a:rPr lang="en-US" sz="3800" dirty="0" smtClean="0">
                <a:ln>
                  <a:solidFill>
                    <a:schemeClr val="tx1"/>
                  </a:solidFill>
                </a:ln>
                <a:solidFill>
                  <a:schemeClr val="tx1"/>
                </a:solidFill>
                <a:latin typeface="Arial Narrow" pitchFamily="34" charset="0"/>
              </a:rPr>
              <a:t>and </a:t>
            </a:r>
            <a:r>
              <a:rPr lang="en-US" sz="3800" b="1" dirty="0" smtClean="0">
                <a:ln>
                  <a:solidFill>
                    <a:schemeClr val="tx1"/>
                  </a:solidFill>
                </a:ln>
                <a:solidFill>
                  <a:schemeClr val="tx1"/>
                </a:solidFill>
                <a:latin typeface="Arial Narrow" pitchFamily="34" charset="0"/>
              </a:rPr>
              <a:t>you</a:t>
            </a:r>
            <a:r>
              <a:rPr lang="en-US" sz="3800" dirty="0" smtClean="0">
                <a:ln>
                  <a:solidFill>
                    <a:schemeClr val="tx1"/>
                  </a:solidFill>
                </a:ln>
                <a:solidFill>
                  <a:schemeClr val="tx1"/>
                </a:solidFill>
                <a:latin typeface="Arial Narrow" pitchFamily="34" charset="0"/>
              </a:rPr>
              <a:t> are to give Him the name Jesus, </a:t>
            </a:r>
            <a:r>
              <a:rPr lang="en-US" sz="3800" i="1" dirty="0" smtClean="0">
                <a:solidFill>
                  <a:srgbClr val="FFFF00"/>
                </a:solidFill>
                <a:latin typeface="Arial Narrow" pitchFamily="34" charset="0"/>
              </a:rPr>
              <a:t>(YHWH SAVES) </a:t>
            </a:r>
            <a:r>
              <a:rPr lang="en-US" sz="3800" dirty="0" smtClean="0">
                <a:ln>
                  <a:solidFill>
                    <a:schemeClr val="tx1"/>
                  </a:solidFill>
                </a:ln>
                <a:solidFill>
                  <a:schemeClr val="tx1"/>
                </a:solidFill>
                <a:latin typeface="Arial Narrow" pitchFamily="34" charset="0"/>
              </a:rPr>
              <a:t>because He will save                      His people from their sins”</a:t>
            </a:r>
            <a:endParaRPr lang="en-US" sz="3800" dirty="0">
              <a:ln>
                <a:solidFill>
                  <a:schemeClr val="tx1"/>
                </a:solidFill>
              </a:ln>
              <a:latin typeface="Arial Narrow" pitchFamily="34" charset="0"/>
            </a:endParaRPr>
          </a:p>
        </p:txBody>
      </p:sp>
    </p:spTree>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5000" b="-25000"/>
          </a:stretch>
        </a:blipFill>
        <a:effectLst/>
      </p:bgPr>
    </p:bg>
    <p:spTree>
      <p:nvGrpSpPr>
        <p:cNvPr id="1" name=""/>
        <p:cNvGrpSpPr/>
        <p:nvPr/>
      </p:nvGrpSpPr>
      <p:grpSpPr>
        <a:xfrm>
          <a:off x="0" y="0"/>
          <a:ext cx="0" cy="0"/>
          <a:chOff x="0" y="0"/>
          <a:chExt cx="0" cy="0"/>
        </a:xfrm>
      </p:grpSpPr>
      <p:pic>
        <p:nvPicPr>
          <p:cNvPr id="81922" name="Picture 2" descr="http://isaiah-lougoedeker.webs.com/isaiah%202.jpg"/>
          <p:cNvPicPr>
            <a:picLocks noChangeAspect="1" noChangeArrowheads="1"/>
          </p:cNvPicPr>
          <p:nvPr/>
        </p:nvPicPr>
        <p:blipFill>
          <a:blip r:embed="rId3" cstate="print"/>
          <a:srcRect/>
          <a:stretch>
            <a:fillRect/>
          </a:stretch>
        </p:blipFill>
        <p:spPr bwMode="auto">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Subtitle 2"/>
          <p:cNvSpPr>
            <a:spLocks noGrp="1"/>
          </p:cNvSpPr>
          <p:nvPr>
            <p:ph type="subTitle" idx="1"/>
          </p:nvPr>
        </p:nvSpPr>
        <p:spPr>
          <a:xfrm>
            <a:off x="4953000" y="0"/>
            <a:ext cx="3810000" cy="6858000"/>
          </a:xfrm>
        </p:spPr>
        <p:style>
          <a:lnRef idx="0">
            <a:schemeClr val="dk1"/>
          </a:lnRef>
          <a:fillRef idx="3">
            <a:schemeClr val="dk1"/>
          </a:fillRef>
          <a:effectRef idx="3">
            <a:schemeClr val="dk1"/>
          </a:effectRef>
          <a:fontRef idx="minor">
            <a:schemeClr val="lt1"/>
          </a:fontRef>
        </p:style>
        <p:txBody>
          <a:bodyPr anchor="b">
            <a:noAutofit/>
          </a:bodyPr>
          <a:lstStyle/>
          <a:p>
            <a:pPr lvl="0"/>
            <a:r>
              <a:rPr lang="en-US" altLang="zh-CN" sz="3600" dirty="0" smtClean="0">
                <a:ln>
                  <a:solidFill>
                    <a:schemeClr val="tx1"/>
                  </a:solidFill>
                </a:ln>
                <a:latin typeface="Arial Narrow" pitchFamily="34" charset="0"/>
              </a:rPr>
              <a:t>“</a:t>
            </a:r>
            <a:r>
              <a:rPr lang="en-US" sz="3600" dirty="0" smtClean="0">
                <a:ln>
                  <a:solidFill>
                    <a:schemeClr val="tx1"/>
                  </a:solidFill>
                </a:ln>
                <a:solidFill>
                  <a:schemeClr val="tx1"/>
                </a:solidFill>
                <a:latin typeface="Arial Narrow" pitchFamily="34" charset="0"/>
              </a:rPr>
              <a:t>All this took place to fulfill what the Lord had said through the prophet (Isaiah)</a:t>
            </a:r>
          </a:p>
          <a:p>
            <a:pPr lvl="0"/>
            <a:r>
              <a:rPr lang="en-US" sz="3600" dirty="0" smtClean="0">
                <a:ln>
                  <a:solidFill>
                    <a:schemeClr val="tx1"/>
                  </a:solidFill>
                </a:ln>
                <a:solidFill>
                  <a:schemeClr val="tx1"/>
                </a:solidFill>
                <a:latin typeface="Arial Narrow" pitchFamily="34" charset="0"/>
              </a:rPr>
              <a:t>"The virgin will be with child and will give birth to a son, and they will call   Him Immanuel"--which means,       "God with us</a:t>
            </a:r>
            <a:r>
              <a:rPr lang="en-US" sz="3600" dirty="0" smtClean="0">
                <a:ln>
                  <a:solidFill>
                    <a:schemeClr val="tx1"/>
                  </a:solidFill>
                </a:ln>
                <a:solidFill>
                  <a:schemeClr val="tx1"/>
                </a:solidFill>
                <a:latin typeface="Arial Narrow" pitchFamily="34" charset="0"/>
              </a:rPr>
              <a:t>.“</a:t>
            </a:r>
          </a:p>
          <a:p>
            <a:pPr lvl="0"/>
            <a:endParaRPr lang="en-US" sz="800" dirty="0">
              <a:ln>
                <a:solidFill>
                  <a:schemeClr val="tx1"/>
                </a:solidFill>
              </a:ln>
              <a:latin typeface="Arial Narrow" pitchFamily="34" charset="0"/>
            </a:endParaRPr>
          </a:p>
        </p:txBody>
      </p:sp>
    </p:spTree>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ativity-story-2006bh.jpg"/>
          <p:cNvPicPr>
            <a:picLocks noChangeAspect="1"/>
          </p:cNvPicPr>
          <p:nvPr/>
        </p:nvPicPr>
        <p:blipFill>
          <a:blip r:embed="rId2" cstate="print"/>
          <a:stretch>
            <a:fillRect/>
          </a:stretch>
        </p:blipFill>
        <p:spPr>
          <a:xfrm>
            <a:off x="0" y="2209800"/>
            <a:ext cx="9144000" cy="4572000"/>
          </a:xfrm>
          <a:prstGeom prst="rect">
            <a:avLst/>
          </a:prstGeom>
          <a:solidFill>
            <a:srgbClr val="FFFFFF">
              <a:shade val="85000"/>
            </a:srgbClr>
          </a:solidFill>
          <a:ln w="8890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ubtitle 2"/>
          <p:cNvSpPr>
            <a:spLocks noGrp="1"/>
          </p:cNvSpPr>
          <p:nvPr>
            <p:ph type="subTitle" idx="1"/>
          </p:nvPr>
        </p:nvSpPr>
        <p:spPr>
          <a:xfrm>
            <a:off x="0" y="0"/>
            <a:ext cx="9144000" cy="2438400"/>
          </a:xfrm>
        </p:spPr>
        <p:style>
          <a:lnRef idx="0">
            <a:schemeClr val="dk1"/>
          </a:lnRef>
          <a:fillRef idx="3">
            <a:schemeClr val="dk1"/>
          </a:fillRef>
          <a:effectRef idx="3">
            <a:schemeClr val="dk1"/>
          </a:effectRef>
          <a:fontRef idx="minor">
            <a:schemeClr val="lt1"/>
          </a:fontRef>
        </p:style>
        <p:txBody>
          <a:bodyPr anchor="b">
            <a:noAutofit/>
          </a:bodyPr>
          <a:lstStyle/>
          <a:p>
            <a:pPr lvl="0"/>
            <a:r>
              <a:rPr lang="en-US" altLang="zh-CN" sz="3600" dirty="0" smtClean="0">
                <a:ln>
                  <a:solidFill>
                    <a:schemeClr val="tx1"/>
                  </a:solidFill>
                </a:ln>
                <a:latin typeface="Arial Narrow" pitchFamily="34" charset="0"/>
              </a:rPr>
              <a:t>“</a:t>
            </a:r>
            <a:r>
              <a:rPr lang="en-US" sz="3600" dirty="0" smtClean="0">
                <a:ln>
                  <a:solidFill>
                    <a:schemeClr val="tx1"/>
                  </a:solidFill>
                </a:ln>
                <a:solidFill>
                  <a:schemeClr val="tx1"/>
                </a:solidFill>
                <a:latin typeface="Arial Narrow" pitchFamily="34" charset="0"/>
              </a:rPr>
              <a:t>When Joseph woke up, </a:t>
            </a:r>
            <a:r>
              <a:rPr lang="en-US" sz="3600" dirty="0" smtClean="0">
                <a:solidFill>
                  <a:srgbClr val="FFFF00"/>
                </a:solidFill>
                <a:latin typeface="Arial Narrow" pitchFamily="34" charset="0"/>
              </a:rPr>
              <a:t>he did what the angel of the Lord had commanded him </a:t>
            </a:r>
            <a:r>
              <a:rPr lang="en-US" sz="3600" dirty="0" smtClean="0">
                <a:ln>
                  <a:solidFill>
                    <a:schemeClr val="tx1"/>
                  </a:solidFill>
                </a:ln>
                <a:solidFill>
                  <a:schemeClr val="tx1"/>
                </a:solidFill>
                <a:latin typeface="Arial Narrow" pitchFamily="34" charset="0"/>
              </a:rPr>
              <a:t>and took Mary home as </a:t>
            </a:r>
            <a:r>
              <a:rPr lang="en-US" sz="3600" dirty="0" smtClean="0">
                <a:ln>
                  <a:solidFill>
                    <a:schemeClr val="tx1"/>
                  </a:solidFill>
                </a:ln>
                <a:solidFill>
                  <a:schemeClr val="tx1"/>
                </a:solidFill>
                <a:latin typeface="Arial Narrow" pitchFamily="34" charset="0"/>
              </a:rPr>
              <a:t> his </a:t>
            </a:r>
            <a:r>
              <a:rPr lang="en-US" sz="3600" dirty="0" smtClean="0">
                <a:ln>
                  <a:solidFill>
                    <a:schemeClr val="tx1"/>
                  </a:solidFill>
                </a:ln>
                <a:solidFill>
                  <a:schemeClr val="tx1"/>
                </a:solidFill>
                <a:latin typeface="Arial Narrow" pitchFamily="34" charset="0"/>
              </a:rPr>
              <a:t>wife.</a:t>
            </a:r>
            <a:r>
              <a:rPr lang="en-US" sz="3600" b="1" dirty="0" smtClean="0">
                <a:ln>
                  <a:solidFill>
                    <a:schemeClr val="tx1"/>
                  </a:solidFill>
                </a:ln>
                <a:solidFill>
                  <a:schemeClr val="tx1"/>
                </a:solidFill>
                <a:latin typeface="Arial Narrow" pitchFamily="34" charset="0"/>
              </a:rPr>
              <a:t> </a:t>
            </a:r>
            <a:r>
              <a:rPr lang="en-US" sz="3600" dirty="0" smtClean="0">
                <a:ln>
                  <a:solidFill>
                    <a:schemeClr val="tx1"/>
                  </a:solidFill>
                </a:ln>
                <a:solidFill>
                  <a:schemeClr val="tx1"/>
                </a:solidFill>
                <a:latin typeface="Arial Narrow" pitchFamily="34" charset="0"/>
              </a:rPr>
              <a:t>But he had no union with her until she gave birth to a son. And he gave him the name Jesus.”</a:t>
            </a:r>
            <a:endParaRPr lang="en-US" sz="3600" dirty="0">
              <a:ln>
                <a:solidFill>
                  <a:schemeClr val="tx1"/>
                </a:solidFill>
              </a:ln>
              <a:latin typeface="Arial Narrow" pitchFamily="34" charset="0"/>
            </a:endParaRPr>
          </a:p>
        </p:txBody>
      </p:sp>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0" y="1371600"/>
            <a:ext cx="9144000" cy="5486400"/>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r>
              <a:rPr lang="en-US" sz="3200" dirty="0" smtClean="0">
                <a:solidFill>
                  <a:schemeClr val="bg1"/>
                </a:solidFill>
                <a:latin typeface="Arial Narrow" pitchFamily="34" charset="0"/>
                <a:ea typeface="+mj-ea"/>
                <a:cs typeface="BibliaLS" pitchFamily="2" charset="-79"/>
              </a:rPr>
              <a:t> Joseph also had his life planed out (Marry Mary, have 	babies, work hard, provide for kids, die old &amp; happy)</a:t>
            </a:r>
          </a:p>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r>
              <a:rPr lang="en-US" sz="3200" b="1" dirty="0" smtClean="0">
                <a:solidFill>
                  <a:schemeClr val="bg1"/>
                </a:solidFill>
                <a:latin typeface="Arial Narrow" pitchFamily="34" charset="0"/>
                <a:ea typeface="+mj-ea"/>
                <a:cs typeface="BibliaLS" pitchFamily="2" charset="-79"/>
              </a:rPr>
              <a:t> When Joseph had the dream, he immediately 	surrendered to God’s plans and gave up his own.</a:t>
            </a:r>
          </a:p>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r>
              <a:rPr lang="en-US" sz="3200" dirty="0" smtClean="0">
                <a:solidFill>
                  <a:schemeClr val="bg1"/>
                </a:solidFill>
                <a:latin typeface="Arial Narrow" pitchFamily="34" charset="0"/>
                <a:ea typeface="+mj-ea"/>
                <a:cs typeface="BibliaLS" pitchFamily="2" charset="-79"/>
              </a:rPr>
              <a:t> He understood the extent of the rejection and abuse he 	would have to endure.</a:t>
            </a:r>
          </a:p>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r>
              <a:rPr lang="en-US" sz="3200" dirty="0" smtClean="0">
                <a:solidFill>
                  <a:schemeClr val="bg1"/>
                </a:solidFill>
                <a:latin typeface="Arial Narrow" pitchFamily="34" charset="0"/>
                <a:ea typeface="+mj-ea"/>
                <a:cs typeface="BibliaLS" pitchFamily="2" charset="-79"/>
              </a:rPr>
              <a:t> His knowledge of the coming Messiah was limited; </a:t>
            </a:r>
          </a:p>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r>
              <a:rPr lang="en-US" sz="3200" dirty="0" smtClean="0">
                <a:solidFill>
                  <a:schemeClr val="bg1"/>
                </a:solidFill>
                <a:latin typeface="Arial Narrow" pitchFamily="34" charset="0"/>
                <a:ea typeface="+mj-ea"/>
                <a:cs typeface="BibliaLS" pitchFamily="2" charset="-79"/>
              </a:rPr>
              <a:t>No N.T. or even O.T. for guidance. Just limited teaching.</a:t>
            </a:r>
          </a:p>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r>
              <a:rPr lang="en-US" sz="2800" b="1" dirty="0" smtClean="0">
                <a:solidFill>
                  <a:srgbClr val="C00000"/>
                </a:solidFill>
                <a:latin typeface="Arial Narrow" pitchFamily="34" charset="0"/>
                <a:ea typeface="+mj-ea"/>
                <a:cs typeface="BibliaLS" pitchFamily="2" charset="-79"/>
              </a:rPr>
              <a:t> WOULD YOU BE AS WILLING TO RELEASE ALL OF </a:t>
            </a:r>
            <a:r>
              <a:rPr lang="en-US" sz="2800" b="1" dirty="0" smtClean="0">
                <a:solidFill>
                  <a:srgbClr val="C00000"/>
                </a:solidFill>
                <a:latin typeface="Arial Narrow" pitchFamily="34" charset="0"/>
                <a:ea typeface="+mj-ea"/>
                <a:cs typeface="BibliaLS" pitchFamily="2" charset="-79"/>
              </a:rPr>
              <a:t>YOUR </a:t>
            </a:r>
            <a:r>
              <a:rPr lang="en-US" sz="2800" b="1" dirty="0" smtClean="0">
                <a:solidFill>
                  <a:srgbClr val="C00000"/>
                </a:solidFill>
                <a:latin typeface="Arial Narrow" pitchFamily="34" charset="0"/>
                <a:ea typeface="+mj-ea"/>
                <a:cs typeface="BibliaLS" pitchFamily="2" charset="-79"/>
              </a:rPr>
              <a:t>LIFE’S PLANS AND INVITERIDICULE, </a:t>
            </a:r>
            <a:r>
              <a:rPr lang="en-US" sz="2800" b="1" dirty="0" smtClean="0">
                <a:solidFill>
                  <a:srgbClr val="C00000"/>
                </a:solidFill>
                <a:latin typeface="Arial Narrow" pitchFamily="34" charset="0"/>
                <a:ea typeface="+mj-ea"/>
                <a:cs typeface="BibliaLS" pitchFamily="2" charset="-79"/>
              </a:rPr>
              <a:t> SCORN</a:t>
            </a:r>
            <a:r>
              <a:rPr lang="en-US" sz="2800" b="1" dirty="0" smtClean="0">
                <a:solidFill>
                  <a:srgbClr val="C00000"/>
                </a:solidFill>
                <a:latin typeface="Arial Narrow" pitchFamily="34" charset="0"/>
                <a:ea typeface="+mj-ea"/>
                <a:cs typeface="BibliaLS" pitchFamily="2" charset="-79"/>
              </a:rPr>
              <a:t>, FINANCIAL LOSS, ETC. IF GOD </a:t>
            </a:r>
            <a:r>
              <a:rPr lang="en-US" sz="2800" b="1" dirty="0" smtClean="0">
                <a:solidFill>
                  <a:srgbClr val="C00000"/>
                </a:solidFill>
                <a:latin typeface="Arial Narrow" pitchFamily="34" charset="0"/>
                <a:ea typeface="+mj-ea"/>
                <a:cs typeface="BibliaLS" pitchFamily="2" charset="-79"/>
              </a:rPr>
              <a:t>ASKED  </a:t>
            </a:r>
            <a:r>
              <a:rPr lang="en-US" sz="2800" b="1" dirty="0" smtClean="0">
                <a:solidFill>
                  <a:srgbClr val="C00000"/>
                </a:solidFill>
                <a:latin typeface="Arial Narrow" pitchFamily="34" charset="0"/>
                <a:ea typeface="+mj-ea"/>
                <a:cs typeface="BibliaLS" pitchFamily="2" charset="-79"/>
              </a:rPr>
              <a:t>IT OF YOU TODAY</a:t>
            </a:r>
            <a:r>
              <a:rPr lang="en-US" sz="2800" dirty="0" smtClean="0">
                <a:solidFill>
                  <a:schemeClr val="bg1"/>
                </a:solidFill>
                <a:latin typeface="Arial Narrow" pitchFamily="34" charset="0"/>
                <a:ea typeface="+mj-ea"/>
                <a:cs typeface="BibliaLS" pitchFamily="2" charset="-79"/>
              </a:rPr>
              <a:t>?</a:t>
            </a:r>
            <a:endParaRPr lang="en-US" sz="2800" dirty="0" smtClean="0">
              <a:solidFill>
                <a:schemeClr val="bg1"/>
              </a:solidFill>
              <a:latin typeface="Arial Narrow" pitchFamily="34" charset="0"/>
              <a:cs typeface="BibliaLS" pitchFamily="2" charset="-79"/>
            </a:endParaRPr>
          </a:p>
        </p:txBody>
      </p:sp>
      <p:sp>
        <p:nvSpPr>
          <p:cNvPr id="4" name="Title 1"/>
          <p:cNvSpPr txBox="1">
            <a:spLocks/>
          </p:cNvSpPr>
          <p:nvPr/>
        </p:nvSpPr>
        <p:spPr>
          <a:xfrm>
            <a:off x="0" y="0"/>
            <a:ext cx="9144000" cy="1143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latin typeface="BibliaLS" pitchFamily="2" charset="-79"/>
                <a:cs typeface="BibliaLS" pitchFamily="2" charset="-79"/>
              </a:rPr>
              <a:t>JOSEPH’S OBEDIENCE</a:t>
            </a:r>
          </a:p>
        </p:txBody>
      </p:sp>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0" y="1371600"/>
            <a:ext cx="9144000" cy="5486400"/>
          </a:xfrm>
          <a:prstGeom prst="rect">
            <a:avLst/>
          </a:prstGeom>
        </p:spPr>
        <p:txBody>
          <a:bodyPr/>
          <a:lstStyle/>
          <a:p>
            <a:pPr marL="457200" indent="-457200">
              <a:buAutoNum type="arabicPeriod"/>
            </a:pPr>
            <a:r>
              <a:rPr lang="en-US" sz="2600" b="1" dirty="0" smtClean="0">
                <a:solidFill>
                  <a:srgbClr val="C00000"/>
                </a:solidFill>
                <a:latin typeface="Arial Narrow" pitchFamily="34" charset="0"/>
              </a:rPr>
              <a:t>THE BETROTHAL: </a:t>
            </a:r>
          </a:p>
          <a:p>
            <a:pPr marL="630238" lvl="1" indent="-285750">
              <a:buFont typeface="Arial" pitchFamily="34" charset="0"/>
              <a:buChar char="•"/>
            </a:pPr>
            <a:r>
              <a:rPr lang="en-US" sz="2600" dirty="0" smtClean="0">
                <a:solidFill>
                  <a:schemeClr val="bg1"/>
                </a:solidFill>
                <a:latin typeface="Arial Narrow" pitchFamily="34" charset="0"/>
              </a:rPr>
              <a:t>The young man prepared a </a:t>
            </a:r>
            <a:r>
              <a:rPr lang="en-US" sz="2600" i="1" dirty="0" err="1" smtClean="0">
                <a:solidFill>
                  <a:schemeClr val="bg1"/>
                </a:solidFill>
                <a:latin typeface="Arial Narrow" pitchFamily="34" charset="0"/>
              </a:rPr>
              <a:t>Ketubah</a:t>
            </a:r>
            <a:r>
              <a:rPr lang="en-US" sz="2600" i="1" dirty="0" smtClean="0">
                <a:solidFill>
                  <a:schemeClr val="bg1"/>
                </a:solidFill>
                <a:latin typeface="Arial Narrow" pitchFamily="34" charset="0"/>
              </a:rPr>
              <a:t> (</a:t>
            </a:r>
            <a:r>
              <a:rPr lang="en-US" sz="2600" dirty="0" smtClean="0">
                <a:solidFill>
                  <a:schemeClr val="bg1"/>
                </a:solidFill>
                <a:latin typeface="Arial Narrow" pitchFamily="34" charset="0"/>
              </a:rPr>
              <a:t>marriage covenant) </a:t>
            </a:r>
            <a:r>
              <a:rPr lang="en-US" sz="2600" dirty="0" smtClean="0">
                <a:solidFill>
                  <a:schemeClr val="bg1"/>
                </a:solidFill>
                <a:latin typeface="Arial Narrow" pitchFamily="34" charset="0"/>
              </a:rPr>
              <a:t>            which </a:t>
            </a:r>
            <a:r>
              <a:rPr lang="en-US" sz="2600" dirty="0" smtClean="0">
                <a:solidFill>
                  <a:schemeClr val="bg1"/>
                </a:solidFill>
                <a:latin typeface="Arial Narrow" pitchFamily="34" charset="0"/>
              </a:rPr>
              <a:t>he presented to the intended bride and her father. </a:t>
            </a:r>
          </a:p>
          <a:p>
            <a:pPr marL="630238" lvl="1" indent="-285750">
              <a:buFont typeface="Arial" pitchFamily="34" charset="0"/>
              <a:buChar char="•"/>
            </a:pPr>
            <a:r>
              <a:rPr lang="en-US" sz="2600" dirty="0" smtClean="0">
                <a:solidFill>
                  <a:schemeClr val="bg1"/>
                </a:solidFill>
                <a:latin typeface="Arial Narrow" pitchFamily="34" charset="0"/>
              </a:rPr>
              <a:t>This included the " Bride Price“ to compensate the young woman's parents for the cost of raising her, as well as being an expression of his love for her.</a:t>
            </a:r>
          </a:p>
          <a:p>
            <a:pPr marL="457200" indent="-457200">
              <a:buAutoNum type="arabicPeriod" startAt="2"/>
            </a:pPr>
            <a:r>
              <a:rPr lang="en-US" sz="2600" b="1" dirty="0" smtClean="0">
                <a:solidFill>
                  <a:srgbClr val="C00000"/>
                </a:solidFill>
                <a:latin typeface="Arial Narrow" pitchFamily="34" charset="0"/>
              </a:rPr>
              <a:t>THE </a:t>
            </a:r>
            <a:r>
              <a:rPr lang="en-US" sz="2600" b="1" dirty="0" smtClean="0">
                <a:solidFill>
                  <a:srgbClr val="C00000"/>
                </a:solidFill>
                <a:latin typeface="Arial Narrow" pitchFamily="34" charset="0"/>
              </a:rPr>
              <a:t>ACCEPTANCE: </a:t>
            </a:r>
          </a:p>
          <a:p>
            <a:pPr marL="630238" lvl="1" indent="-285750">
              <a:buFont typeface="Arial" pitchFamily="34" charset="0"/>
              <a:buChar char="•"/>
            </a:pPr>
            <a:r>
              <a:rPr lang="en-US" sz="2600" dirty="0" smtClean="0">
                <a:solidFill>
                  <a:schemeClr val="bg1"/>
                </a:solidFill>
                <a:latin typeface="Arial Narrow" pitchFamily="34" charset="0"/>
              </a:rPr>
              <a:t>The young man would pour a cup of wine for his beloved </a:t>
            </a:r>
            <a:r>
              <a:rPr lang="en-US" sz="2600" dirty="0" smtClean="0">
                <a:solidFill>
                  <a:schemeClr val="bg1"/>
                </a:solidFill>
                <a:latin typeface="Arial Narrow" pitchFamily="34" charset="0"/>
              </a:rPr>
              <a:t>and             </a:t>
            </a:r>
            <a:r>
              <a:rPr lang="en-US" sz="2600" dirty="0" smtClean="0">
                <a:solidFill>
                  <a:schemeClr val="bg1"/>
                </a:solidFill>
                <a:latin typeface="Arial Narrow" pitchFamily="34" charset="0"/>
              </a:rPr>
              <a:t>wait to see if she drank. This cup represents a blood covenant.</a:t>
            </a:r>
          </a:p>
          <a:p>
            <a:pPr marL="630238" lvl="1" indent="-285750">
              <a:buFont typeface="Arial" pitchFamily="34" charset="0"/>
              <a:buChar char="•"/>
            </a:pPr>
            <a:r>
              <a:rPr lang="en-US" sz="2600" dirty="0" smtClean="0">
                <a:solidFill>
                  <a:schemeClr val="bg1"/>
                </a:solidFill>
                <a:latin typeface="Arial Narrow" pitchFamily="34" charset="0"/>
              </a:rPr>
              <a:t> If she drank the cup she has accepted the proposal and </a:t>
            </a:r>
            <a:r>
              <a:rPr lang="en-US" sz="2600" dirty="0" smtClean="0">
                <a:solidFill>
                  <a:schemeClr val="bg1"/>
                </a:solidFill>
                <a:latin typeface="Arial Narrow" pitchFamily="34" charset="0"/>
              </a:rPr>
              <a:t>they      </a:t>
            </a:r>
            <a:r>
              <a:rPr lang="en-US" sz="2600" dirty="0" smtClean="0">
                <a:solidFill>
                  <a:schemeClr val="bg1"/>
                </a:solidFill>
                <a:latin typeface="Arial Narrow" pitchFamily="34" charset="0"/>
              </a:rPr>
              <a:t>would be betrothed. </a:t>
            </a:r>
          </a:p>
          <a:p>
            <a:pPr marL="630238" lvl="1" indent="-285750">
              <a:buFont typeface="Arial" pitchFamily="34" charset="0"/>
              <a:buChar char="•"/>
            </a:pPr>
            <a:r>
              <a:rPr lang="en-US" sz="2600" dirty="0" smtClean="0">
                <a:solidFill>
                  <a:schemeClr val="bg1"/>
                </a:solidFill>
                <a:latin typeface="Arial Narrow" pitchFamily="34" charset="0"/>
              </a:rPr>
              <a:t>The young man would then give gifts to his beloved, and leave. </a:t>
            </a:r>
          </a:p>
          <a:p>
            <a:pPr marL="630238" lvl="1" indent="-285750">
              <a:buFont typeface="Arial" pitchFamily="34" charset="0"/>
              <a:buChar char="•"/>
            </a:pPr>
            <a:r>
              <a:rPr lang="en-US" sz="2600" dirty="0" smtClean="0">
                <a:solidFill>
                  <a:schemeClr val="bg1"/>
                </a:solidFill>
                <a:latin typeface="Arial Narrow" pitchFamily="34" charset="0"/>
              </a:rPr>
              <a:t>The young woman would have to wait for him to </a:t>
            </a:r>
            <a:r>
              <a:rPr lang="en-US" sz="2600" dirty="0" smtClean="0">
                <a:solidFill>
                  <a:schemeClr val="bg1"/>
                </a:solidFill>
                <a:latin typeface="Arial Narrow" pitchFamily="34" charset="0"/>
              </a:rPr>
              <a:t>return &amp; collect </a:t>
            </a:r>
            <a:r>
              <a:rPr lang="en-US" sz="2600" dirty="0" smtClean="0">
                <a:solidFill>
                  <a:schemeClr val="bg1"/>
                </a:solidFill>
                <a:latin typeface="Arial Narrow" pitchFamily="34" charset="0"/>
              </a:rPr>
              <a:t>her.</a:t>
            </a:r>
          </a:p>
        </p:txBody>
      </p:sp>
      <p:sp>
        <p:nvSpPr>
          <p:cNvPr id="4" name="Title 1"/>
          <p:cNvSpPr txBox="1">
            <a:spLocks/>
          </p:cNvSpPr>
          <p:nvPr/>
        </p:nvSpPr>
        <p:spPr>
          <a:xfrm>
            <a:off x="0" y="0"/>
            <a:ext cx="9144000" cy="12954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ibliaLS" pitchFamily="2" charset="-79"/>
                <a:cs typeface="BibliaLS" pitchFamily="2" charset="-79"/>
              </a:rPr>
              <a:t>THE 4 PART JEWISH WEDDING</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 calcmode="lin" valueType="num">
                                      <p:cBhvr additive="base">
                                        <p:cTn id="2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152400" y="1447800"/>
            <a:ext cx="8763000" cy="5410200"/>
          </a:xfrm>
          <a:prstGeom prst="rect">
            <a:avLst/>
          </a:prstGeom>
        </p:spPr>
        <p:txBody>
          <a:bodyPr/>
          <a:lstStyle/>
          <a:p>
            <a:pPr marL="225425" indent="-225425"/>
            <a:r>
              <a:rPr lang="en-US" sz="3200" b="1" dirty="0" smtClean="0">
                <a:solidFill>
                  <a:srgbClr val="C00000"/>
                </a:solidFill>
                <a:latin typeface="Arial Narrow" pitchFamily="34" charset="0"/>
              </a:rPr>
              <a:t>3. THE WEDDING CHAMBER AND THE </a:t>
            </a:r>
            <a:r>
              <a:rPr lang="en-US" sz="3200" b="1" i="1" dirty="0" smtClean="0">
                <a:solidFill>
                  <a:srgbClr val="C00000"/>
                </a:solidFill>
                <a:latin typeface="Arial Narrow" pitchFamily="34" charset="0"/>
              </a:rPr>
              <a:t>CHUPPAH</a:t>
            </a:r>
            <a:r>
              <a:rPr lang="en-US" sz="3200" b="1" i="1" dirty="0" smtClean="0">
                <a:solidFill>
                  <a:schemeClr val="bg1"/>
                </a:solidFill>
                <a:latin typeface="Arial Narrow" pitchFamily="34" charset="0"/>
              </a:rPr>
              <a:t>: </a:t>
            </a:r>
          </a:p>
          <a:p>
            <a:pPr marL="569913" indent="-225425">
              <a:buFont typeface="Arial" pitchFamily="34" charset="0"/>
              <a:buChar char="•"/>
              <a:tabLst>
                <a:tab pos="630238" algn="l"/>
              </a:tabLst>
            </a:pPr>
            <a:r>
              <a:rPr lang="en-US" sz="2400" b="1" i="1" dirty="0" smtClean="0">
                <a:solidFill>
                  <a:schemeClr val="bg1"/>
                </a:solidFill>
                <a:latin typeface="Arial Narrow" pitchFamily="34" charset="0"/>
              </a:rPr>
              <a:t>	</a:t>
            </a:r>
            <a:r>
              <a:rPr lang="en-US" sz="2400" dirty="0" smtClean="0">
                <a:solidFill>
                  <a:schemeClr val="bg1"/>
                </a:solidFill>
                <a:latin typeface="Arial Narrow" pitchFamily="34" charset="0"/>
              </a:rPr>
              <a:t>Before leaving the young man would announce, " I am going to prepare a place for you ", and "I will return for you when it is ready". </a:t>
            </a:r>
          </a:p>
          <a:p>
            <a:pPr marL="569913" indent="-225425">
              <a:buFont typeface="Arial" pitchFamily="34" charset="0"/>
              <a:buChar char="•"/>
              <a:tabLst>
                <a:tab pos="630238" algn="l"/>
              </a:tabLst>
            </a:pPr>
            <a:r>
              <a:rPr lang="en-US" sz="2400" dirty="0" smtClean="0">
                <a:solidFill>
                  <a:schemeClr val="bg1"/>
                </a:solidFill>
                <a:latin typeface="Arial Narrow" pitchFamily="34" charset="0"/>
              </a:rPr>
              <a:t>The usual practice was for the young man to return to his father's house and build a honeymoon room there. This is what is symbolized by the </a:t>
            </a:r>
            <a:r>
              <a:rPr lang="en-US" sz="2400" b="1" i="1" dirty="0" err="1" smtClean="0">
                <a:solidFill>
                  <a:schemeClr val="bg1"/>
                </a:solidFill>
                <a:latin typeface="Arial Narrow" pitchFamily="34" charset="0"/>
              </a:rPr>
              <a:t>chuppah</a:t>
            </a:r>
            <a:r>
              <a:rPr lang="en-US" sz="2400" dirty="0" smtClean="0">
                <a:solidFill>
                  <a:schemeClr val="bg1"/>
                </a:solidFill>
                <a:latin typeface="Arial Narrow" pitchFamily="34" charset="0"/>
              </a:rPr>
              <a:t> or canopy which is characteristic of Jewish weddings. </a:t>
            </a:r>
          </a:p>
          <a:p>
            <a:pPr marL="569913" indent="-225425">
              <a:buFont typeface="Arial" pitchFamily="34" charset="0"/>
              <a:buChar char="•"/>
              <a:tabLst>
                <a:tab pos="630238" algn="l"/>
              </a:tabLst>
            </a:pPr>
            <a:r>
              <a:rPr lang="en-US" sz="2400" dirty="0" smtClean="0">
                <a:solidFill>
                  <a:schemeClr val="bg1"/>
                </a:solidFill>
                <a:latin typeface="Arial Narrow" pitchFamily="34" charset="0"/>
              </a:rPr>
              <a:t>He had to get his father's approval before he could consider it ready for his bride. If asked the date of his wedding he would have to reply, </a:t>
            </a:r>
            <a:r>
              <a:rPr lang="en-US" sz="2400" b="1" dirty="0" smtClean="0">
                <a:solidFill>
                  <a:schemeClr val="bg1"/>
                </a:solidFill>
                <a:latin typeface="Arial Narrow" pitchFamily="34" charset="0"/>
              </a:rPr>
              <a:t>"Only my father knows."</a:t>
            </a:r>
          </a:p>
          <a:p>
            <a:pPr marL="569913" indent="-225425">
              <a:buFont typeface="Arial" pitchFamily="34" charset="0"/>
              <a:buChar char="•"/>
              <a:tabLst>
                <a:tab pos="630238" algn="l"/>
              </a:tabLst>
            </a:pPr>
            <a:r>
              <a:rPr lang="en-US" sz="2400" dirty="0" smtClean="0">
                <a:solidFill>
                  <a:schemeClr val="bg1"/>
                </a:solidFill>
                <a:latin typeface="Arial Narrow" pitchFamily="34" charset="0"/>
              </a:rPr>
              <a:t>Meanwhile the bride would be making herself ready so that she would be pure and beautiful for her bridegroom. </a:t>
            </a:r>
          </a:p>
          <a:p>
            <a:pPr marL="569913" indent="-225425">
              <a:buFont typeface="Arial" pitchFamily="34" charset="0"/>
              <a:buChar char="•"/>
              <a:tabLst>
                <a:tab pos="630238" algn="l"/>
              </a:tabLst>
            </a:pPr>
            <a:r>
              <a:rPr lang="en-US" sz="2400" dirty="0" smtClean="0">
                <a:solidFill>
                  <a:schemeClr val="bg1"/>
                </a:solidFill>
                <a:latin typeface="Arial Narrow" pitchFamily="34" charset="0"/>
              </a:rPr>
              <a:t>During this time she would wear a veil when she went out to show she was spoken for (she has been bought with a price)</a:t>
            </a:r>
          </a:p>
        </p:txBody>
      </p:sp>
      <p:sp>
        <p:nvSpPr>
          <p:cNvPr id="4" name="Title 1"/>
          <p:cNvSpPr txBox="1">
            <a:spLocks/>
          </p:cNvSpPr>
          <p:nvPr/>
        </p:nvSpPr>
        <p:spPr>
          <a:xfrm>
            <a:off x="0" y="0"/>
            <a:ext cx="9144000" cy="12954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ibliaLS" pitchFamily="2" charset="-79"/>
                <a:cs typeface="BibliaLS" pitchFamily="2" charset="-79"/>
              </a:rPr>
              <a:t>THE 4 PART JEWISH WEDDING</a:t>
            </a:r>
          </a:p>
        </p:txBody>
      </p:sp>
    </p:spTree>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0" y="1143000"/>
            <a:ext cx="9144000" cy="5715000"/>
          </a:xfrm>
          <a:prstGeom prst="rect">
            <a:avLst/>
          </a:prstGeom>
        </p:spPr>
        <p:txBody>
          <a:bodyPr/>
          <a:lstStyle/>
          <a:p>
            <a:pPr marL="225425" indent="-225425"/>
            <a:r>
              <a:rPr lang="en-US" sz="3200" b="1" dirty="0" smtClean="0">
                <a:solidFill>
                  <a:srgbClr val="C00000"/>
                </a:solidFill>
                <a:latin typeface="Arial Narrow" pitchFamily="34" charset="0"/>
              </a:rPr>
              <a:t>4. THE WEDDING: </a:t>
            </a:r>
          </a:p>
          <a:p>
            <a:pPr marL="465138" indent="-180975">
              <a:buFont typeface="Arial" pitchFamily="34" charset="0"/>
              <a:buChar char="•"/>
              <a:tabLst>
                <a:tab pos="465138" algn="l"/>
              </a:tabLst>
            </a:pPr>
            <a:r>
              <a:rPr lang="en-US" sz="2400" dirty="0" smtClean="0">
                <a:solidFill>
                  <a:schemeClr val="bg1"/>
                </a:solidFill>
                <a:latin typeface="Arial Narrow" pitchFamily="34" charset="0"/>
              </a:rPr>
              <a:t>When the wedding chamber was ready the bridegroom could collect his bride. He could do this at any time so the bride would keep a lamp, her veil and her other things beside her bed. </a:t>
            </a:r>
          </a:p>
          <a:p>
            <a:pPr marL="465138" indent="-180975">
              <a:buFont typeface="Arial" pitchFamily="34" charset="0"/>
              <a:buChar char="•"/>
              <a:tabLst>
                <a:tab pos="465138" algn="l"/>
              </a:tabLst>
            </a:pPr>
            <a:r>
              <a:rPr lang="en-US" sz="2400" dirty="0" smtClean="0">
                <a:solidFill>
                  <a:schemeClr val="bg1"/>
                </a:solidFill>
                <a:latin typeface="Arial Narrow" pitchFamily="34" charset="0"/>
              </a:rPr>
              <a:t>Her bridesmaids were also waiting and had to have oil ready for their lamps.</a:t>
            </a:r>
          </a:p>
          <a:p>
            <a:pPr marL="465138" indent="-180975">
              <a:buFont typeface="Arial" pitchFamily="34" charset="0"/>
              <a:buChar char="•"/>
              <a:tabLst>
                <a:tab pos="465138" algn="l"/>
              </a:tabLst>
            </a:pPr>
            <a:r>
              <a:rPr lang="en-US" sz="2400" dirty="0" smtClean="0">
                <a:solidFill>
                  <a:schemeClr val="bg1"/>
                </a:solidFill>
                <a:latin typeface="Arial Narrow" pitchFamily="34" charset="0"/>
              </a:rPr>
              <a:t>When the groom and his friends got close to the bride's house they would give a shout and blow a</a:t>
            </a:r>
            <a:r>
              <a:rPr lang="en-US" sz="2400" i="1" dirty="0" smtClean="0">
                <a:solidFill>
                  <a:schemeClr val="bg1"/>
                </a:solidFill>
                <a:latin typeface="Arial Narrow" pitchFamily="34" charset="0"/>
              </a:rPr>
              <a:t> </a:t>
            </a:r>
            <a:r>
              <a:rPr lang="en-US" sz="2400" i="1" dirty="0" err="1" smtClean="0">
                <a:solidFill>
                  <a:schemeClr val="bg1"/>
                </a:solidFill>
                <a:latin typeface="Arial Narrow" pitchFamily="34" charset="0"/>
              </a:rPr>
              <a:t>shofar</a:t>
            </a:r>
            <a:r>
              <a:rPr lang="en-US" sz="2400" dirty="0" smtClean="0">
                <a:solidFill>
                  <a:schemeClr val="bg1"/>
                </a:solidFill>
                <a:latin typeface="Arial Narrow" pitchFamily="34" charset="0"/>
              </a:rPr>
              <a:t> to let her know to be ready.</a:t>
            </a:r>
          </a:p>
          <a:p>
            <a:pPr marL="465138" indent="-180975">
              <a:buFont typeface="Arial" pitchFamily="34" charset="0"/>
              <a:buChar char="•"/>
              <a:tabLst>
                <a:tab pos="465138" algn="l"/>
              </a:tabLst>
            </a:pPr>
            <a:r>
              <a:rPr lang="en-US" sz="2400" dirty="0" smtClean="0">
                <a:solidFill>
                  <a:schemeClr val="bg1"/>
                </a:solidFill>
                <a:latin typeface="Arial Narrow" pitchFamily="34" charset="0"/>
              </a:rPr>
              <a:t>When the wedding party arrived at father's house the newly weds went into the wedding chamber. (This could occur before or after the 7 day party). </a:t>
            </a:r>
          </a:p>
          <a:p>
            <a:pPr marL="465138" indent="-180975">
              <a:buFont typeface="Arial" pitchFamily="34" charset="0"/>
              <a:buChar char="•"/>
              <a:tabLst>
                <a:tab pos="465138" algn="l"/>
              </a:tabLst>
            </a:pPr>
            <a:r>
              <a:rPr lang="en-US" sz="2400" dirty="0" smtClean="0">
                <a:solidFill>
                  <a:schemeClr val="bg1"/>
                </a:solidFill>
                <a:latin typeface="Arial Narrow" pitchFamily="34" charset="0"/>
              </a:rPr>
              <a:t>The best man stood outside waiting for the groom to tell him that the marriage had been </a:t>
            </a:r>
            <a:r>
              <a:rPr lang="en-US" sz="2400" dirty="0" smtClean="0">
                <a:solidFill>
                  <a:schemeClr val="bg1"/>
                </a:solidFill>
                <a:latin typeface="Arial Narrow" pitchFamily="34" charset="0"/>
              </a:rPr>
              <a:t>consummated.</a:t>
            </a:r>
            <a:endParaRPr lang="en-US" sz="2400" dirty="0" smtClean="0">
              <a:solidFill>
                <a:schemeClr val="bg1"/>
              </a:solidFill>
              <a:latin typeface="Arial Narrow" pitchFamily="34" charset="0"/>
            </a:endParaRPr>
          </a:p>
          <a:p>
            <a:pPr marL="465138" indent="-180975">
              <a:buFont typeface="Arial" pitchFamily="34" charset="0"/>
              <a:buChar char="•"/>
              <a:tabLst>
                <a:tab pos="465138" algn="l"/>
              </a:tabLst>
            </a:pPr>
            <a:r>
              <a:rPr lang="en-US" sz="2400" dirty="0" smtClean="0">
                <a:solidFill>
                  <a:schemeClr val="bg1"/>
                </a:solidFill>
                <a:latin typeface="Arial Narrow" pitchFamily="34" charset="0"/>
              </a:rPr>
              <a:t>Then all the friends really started celebrating for the seven days that the couple were honeymooning. </a:t>
            </a:r>
          </a:p>
          <a:p>
            <a:pPr marL="465138" indent="-180975">
              <a:buFont typeface="Arial" pitchFamily="34" charset="0"/>
              <a:buChar char="•"/>
              <a:tabLst>
                <a:tab pos="465138" algn="l"/>
              </a:tabLst>
            </a:pPr>
            <a:r>
              <a:rPr lang="en-US" sz="2400" dirty="0" smtClean="0">
                <a:solidFill>
                  <a:schemeClr val="bg1"/>
                </a:solidFill>
                <a:latin typeface="Arial Narrow" pitchFamily="34" charset="0"/>
              </a:rPr>
              <a:t>When the couple emerged there would be much congratulation and the Marriage Supper could begin.</a:t>
            </a:r>
          </a:p>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endParaRPr lang="en-US" sz="2400" dirty="0" smtClean="0">
              <a:solidFill>
                <a:schemeClr val="bg1"/>
              </a:solidFill>
              <a:effectLst>
                <a:outerShdw blurRad="38100" dist="38100" dir="2700000" algn="tl">
                  <a:srgbClr val="000000">
                    <a:alpha val="43137"/>
                  </a:srgbClr>
                </a:outerShdw>
              </a:effectLst>
              <a:latin typeface="Arial Narrow" pitchFamily="34" charset="0"/>
              <a:cs typeface="BibliaLS" pitchFamily="2" charset="-79"/>
            </a:endParaRPr>
          </a:p>
        </p:txBody>
      </p:sp>
      <p:sp>
        <p:nvSpPr>
          <p:cNvPr id="4" name="Title 1"/>
          <p:cNvSpPr txBox="1">
            <a:spLocks/>
          </p:cNvSpPr>
          <p:nvPr/>
        </p:nvSpPr>
        <p:spPr>
          <a:xfrm>
            <a:off x="0" y="0"/>
            <a:ext cx="9144000" cy="10668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latin typeface="BibliaLS" pitchFamily="2" charset="-79"/>
                <a:cs typeface="BibliaLS" pitchFamily="2" charset="-79"/>
              </a:rPr>
              <a:t>THE 4 PART JEWISH WEDDING</a:t>
            </a:r>
          </a:p>
        </p:txBody>
      </p:sp>
    </p:spTree>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0" y="838200"/>
            <a:ext cx="9144000" cy="6019800"/>
          </a:xfrm>
          <a:prstGeom prst="rect">
            <a:avLst/>
          </a:prstGeom>
        </p:spPr>
        <p:txBody>
          <a:bodyPr/>
          <a:lstStyle/>
          <a:p>
            <a:pPr marL="404813" indent="-404813">
              <a:buAutoNum type="arabicPeriod"/>
            </a:pPr>
            <a:r>
              <a:rPr lang="en-US" sz="2400" b="1" dirty="0" smtClean="0">
                <a:solidFill>
                  <a:srgbClr val="C00000"/>
                </a:solidFill>
                <a:effectLst>
                  <a:outerShdw blurRad="38100" dist="38100" dir="2700000" algn="tl">
                    <a:srgbClr val="000000">
                      <a:alpha val="43137"/>
                    </a:srgbClr>
                  </a:outerShdw>
                </a:effectLst>
                <a:latin typeface="Arial Narrow" pitchFamily="34" charset="0"/>
              </a:rPr>
              <a:t>THE BETROTHAL: </a:t>
            </a:r>
          </a:p>
          <a:p>
            <a:pPr marL="404813" lvl="1" indent="-120650">
              <a:buFont typeface="Arial" pitchFamily="34" charset="0"/>
              <a:buChar char="•"/>
            </a:pPr>
            <a:r>
              <a:rPr lang="en-US" sz="2400" dirty="0" smtClean="0">
                <a:solidFill>
                  <a:schemeClr val="bg1"/>
                </a:solidFill>
                <a:latin typeface="Arial Narrow" pitchFamily="34" charset="0"/>
              </a:rPr>
              <a:t>We have entered into a </a:t>
            </a:r>
            <a:r>
              <a:rPr lang="en-US" sz="2400" i="1" dirty="0" err="1" smtClean="0">
                <a:solidFill>
                  <a:schemeClr val="bg1"/>
                </a:solidFill>
                <a:latin typeface="Arial Narrow" pitchFamily="34" charset="0"/>
              </a:rPr>
              <a:t>Ketubah</a:t>
            </a:r>
            <a:r>
              <a:rPr lang="en-US" sz="2400" i="1" dirty="0" smtClean="0">
                <a:solidFill>
                  <a:schemeClr val="bg1"/>
                </a:solidFill>
                <a:latin typeface="Arial Narrow" pitchFamily="34" charset="0"/>
              </a:rPr>
              <a:t> (</a:t>
            </a:r>
            <a:r>
              <a:rPr lang="en-US" sz="2400" dirty="0" smtClean="0">
                <a:solidFill>
                  <a:schemeClr val="bg1"/>
                </a:solidFill>
                <a:latin typeface="Arial Narrow" pitchFamily="34" charset="0"/>
              </a:rPr>
              <a:t>marriage covenant) with Jesus.</a:t>
            </a:r>
          </a:p>
          <a:p>
            <a:pPr marL="404813" lvl="1" indent="-120650">
              <a:buFont typeface="Arial" pitchFamily="34" charset="0"/>
              <a:buChar char="•"/>
            </a:pPr>
            <a:r>
              <a:rPr lang="en-US" sz="2400" dirty="0" smtClean="0">
                <a:solidFill>
                  <a:schemeClr val="bg1"/>
                </a:solidFill>
                <a:latin typeface="Arial Narrow" pitchFamily="34" charset="0"/>
              </a:rPr>
              <a:t>Jesus has already paid the Bride price; His blood..</a:t>
            </a:r>
            <a:endParaRPr lang="en-US" sz="2400" b="1" dirty="0" smtClean="0">
              <a:solidFill>
                <a:schemeClr val="bg1"/>
              </a:solidFill>
              <a:latin typeface="Arial Narrow" pitchFamily="34" charset="0"/>
            </a:endParaRPr>
          </a:p>
          <a:p>
            <a:pPr marL="457200" indent="-457200">
              <a:buAutoNum type="arabicPeriod" startAt="2"/>
            </a:pPr>
            <a:r>
              <a:rPr lang="en-US" sz="2400" b="1" dirty="0" smtClean="0">
                <a:solidFill>
                  <a:srgbClr val="C00000"/>
                </a:solidFill>
                <a:effectLst>
                  <a:outerShdw blurRad="38100" dist="38100" dir="2700000" algn="tl">
                    <a:srgbClr val="000000">
                      <a:alpha val="43137"/>
                    </a:srgbClr>
                  </a:outerShdw>
                </a:effectLst>
                <a:latin typeface="Arial Narrow" pitchFamily="34" charset="0"/>
              </a:rPr>
              <a:t>THE ACCEPTANCE: </a:t>
            </a:r>
          </a:p>
          <a:p>
            <a:pPr marL="914400" lvl="1" indent="-457200">
              <a:buFont typeface="Arial" pitchFamily="34" charset="0"/>
              <a:buChar char="•"/>
            </a:pPr>
            <a:r>
              <a:rPr lang="en-US" sz="2400" dirty="0" smtClean="0">
                <a:solidFill>
                  <a:schemeClr val="bg1"/>
                </a:solidFill>
                <a:latin typeface="Arial Narrow" pitchFamily="34" charset="0"/>
              </a:rPr>
              <a:t>Jesus poured out the cup of His blood; we accepted it.</a:t>
            </a:r>
          </a:p>
          <a:p>
            <a:pPr marL="914400" lvl="1" indent="-457200">
              <a:buFont typeface="Arial" pitchFamily="34" charset="0"/>
              <a:buChar char="•"/>
            </a:pPr>
            <a:r>
              <a:rPr lang="en-US" sz="2400" dirty="0" smtClean="0">
                <a:solidFill>
                  <a:schemeClr val="bg1"/>
                </a:solidFill>
                <a:latin typeface="Arial Narrow" pitchFamily="34" charset="0"/>
              </a:rPr>
              <a:t>Jesus gave us the gift of His Holy Spirit and He left. </a:t>
            </a:r>
          </a:p>
          <a:p>
            <a:pPr marL="914400" lvl="1" indent="-457200">
              <a:buFont typeface="Arial" pitchFamily="34" charset="0"/>
              <a:buChar char="•"/>
            </a:pPr>
            <a:r>
              <a:rPr lang="en-US" sz="2400" dirty="0" smtClean="0">
                <a:solidFill>
                  <a:schemeClr val="bg1"/>
                </a:solidFill>
                <a:latin typeface="Arial Narrow" pitchFamily="34" charset="0"/>
              </a:rPr>
              <a:t>We are anxiously awaiting the return of our Groom.</a:t>
            </a:r>
          </a:p>
          <a:p>
            <a:pPr marL="225425" indent="-225425"/>
            <a:r>
              <a:rPr lang="en-US" sz="2400" b="1" dirty="0" smtClean="0">
                <a:solidFill>
                  <a:srgbClr val="C00000"/>
                </a:solidFill>
                <a:effectLst>
                  <a:outerShdw blurRad="38100" dist="38100" dir="2700000" algn="tl">
                    <a:srgbClr val="000000">
                      <a:alpha val="43137"/>
                    </a:srgbClr>
                  </a:outerShdw>
                </a:effectLst>
                <a:latin typeface="Arial Narrow" pitchFamily="34" charset="0"/>
              </a:rPr>
              <a:t>3. THE WEDDING CHAMBER AND THE </a:t>
            </a:r>
            <a:r>
              <a:rPr lang="en-US" sz="2400" b="1" i="1" dirty="0" smtClean="0">
                <a:solidFill>
                  <a:srgbClr val="C00000"/>
                </a:solidFill>
                <a:effectLst>
                  <a:outerShdw blurRad="38100" dist="38100" dir="2700000" algn="tl">
                    <a:srgbClr val="000000">
                      <a:alpha val="43137"/>
                    </a:srgbClr>
                  </a:outerShdw>
                </a:effectLst>
                <a:latin typeface="Arial Narrow" pitchFamily="34" charset="0"/>
              </a:rPr>
              <a:t>CHUPPAH</a:t>
            </a:r>
            <a:r>
              <a:rPr lang="en-US" sz="2400" b="1" i="1" dirty="0" smtClean="0">
                <a:solidFill>
                  <a:schemeClr val="bg1"/>
                </a:solidFill>
                <a:effectLst>
                  <a:outerShdw blurRad="38100" dist="38100" dir="2700000" algn="tl">
                    <a:srgbClr val="000000">
                      <a:alpha val="43137"/>
                    </a:srgbClr>
                  </a:outerShdw>
                </a:effectLst>
                <a:latin typeface="Arial Narrow" pitchFamily="34" charset="0"/>
              </a:rPr>
              <a:t>: </a:t>
            </a:r>
          </a:p>
          <a:p>
            <a:pPr marL="569913" indent="-225425">
              <a:buFont typeface="Arial" pitchFamily="34" charset="0"/>
              <a:buChar char="•"/>
              <a:tabLst>
                <a:tab pos="630238" algn="l"/>
              </a:tabLst>
            </a:pPr>
            <a:r>
              <a:rPr lang="en-US" sz="2400" b="1" i="1" dirty="0" smtClean="0">
                <a:solidFill>
                  <a:schemeClr val="bg1"/>
                </a:solidFill>
                <a:latin typeface="Arial Narrow" pitchFamily="34" charset="0"/>
              </a:rPr>
              <a:t>	</a:t>
            </a:r>
            <a:r>
              <a:rPr lang="en-US" sz="2400" dirty="0" smtClean="0">
                <a:solidFill>
                  <a:schemeClr val="bg1"/>
                </a:solidFill>
                <a:latin typeface="Arial Narrow" pitchFamily="34" charset="0"/>
              </a:rPr>
              <a:t>Jesus said He is preparing a place and will return for us.</a:t>
            </a:r>
          </a:p>
          <a:p>
            <a:pPr marL="569913" indent="-225425">
              <a:buFont typeface="Arial" pitchFamily="34" charset="0"/>
              <a:buChar char="•"/>
              <a:tabLst>
                <a:tab pos="630238" algn="l"/>
              </a:tabLst>
            </a:pPr>
            <a:r>
              <a:rPr lang="en-US" sz="2400" dirty="0" smtClean="0">
                <a:solidFill>
                  <a:schemeClr val="bg1"/>
                </a:solidFill>
                <a:latin typeface="Arial Narrow" pitchFamily="34" charset="0"/>
              </a:rPr>
              <a:t> Jesus said </a:t>
            </a:r>
            <a:r>
              <a:rPr lang="en-US" sz="2400" b="1" dirty="0" smtClean="0">
                <a:solidFill>
                  <a:schemeClr val="bg1"/>
                </a:solidFill>
                <a:latin typeface="Arial Narrow" pitchFamily="34" charset="0"/>
              </a:rPr>
              <a:t>"Only my father knows the day of My return."</a:t>
            </a:r>
          </a:p>
          <a:p>
            <a:pPr marL="569913" indent="-225425">
              <a:buFont typeface="Arial" pitchFamily="34" charset="0"/>
              <a:buChar char="•"/>
              <a:tabLst>
                <a:tab pos="630238" algn="l"/>
              </a:tabLst>
            </a:pPr>
            <a:r>
              <a:rPr lang="en-US" sz="2400" dirty="0" smtClean="0">
                <a:solidFill>
                  <a:schemeClr val="bg1"/>
                </a:solidFill>
                <a:latin typeface="Arial Narrow" pitchFamily="34" charset="0"/>
              </a:rPr>
              <a:t>We are to be making ourselves ready for His return.</a:t>
            </a:r>
          </a:p>
          <a:p>
            <a:pPr marL="569913" indent="-225425">
              <a:buFont typeface="Arial" pitchFamily="34" charset="0"/>
              <a:buChar char="•"/>
              <a:tabLst>
                <a:tab pos="630238" algn="l"/>
              </a:tabLst>
            </a:pPr>
            <a:r>
              <a:rPr lang="en-US" sz="2400" dirty="0" smtClean="0">
                <a:solidFill>
                  <a:schemeClr val="bg1"/>
                </a:solidFill>
                <a:latin typeface="Arial Narrow" pitchFamily="34" charset="0"/>
              </a:rPr>
              <a:t>We wear a veil of purity to show we are the Bride of Christ. </a:t>
            </a:r>
          </a:p>
          <a:p>
            <a:pPr marL="225425" indent="-225425"/>
            <a:r>
              <a:rPr lang="en-US" sz="2400" b="1" dirty="0" smtClean="0">
                <a:solidFill>
                  <a:srgbClr val="C00000"/>
                </a:solidFill>
                <a:effectLst>
                  <a:outerShdw blurRad="38100" dist="38100" dir="2700000" algn="tl">
                    <a:srgbClr val="000000">
                      <a:alpha val="43137"/>
                    </a:srgbClr>
                  </a:outerShdw>
                </a:effectLst>
                <a:latin typeface="Arial Narrow" pitchFamily="34" charset="0"/>
              </a:rPr>
              <a:t>4. THE WEDDING: </a:t>
            </a:r>
          </a:p>
          <a:p>
            <a:pPr marL="465138" indent="-180975">
              <a:buFont typeface="Arial" pitchFamily="34" charset="0"/>
              <a:buChar char="•"/>
              <a:tabLst>
                <a:tab pos="465138" algn="l"/>
              </a:tabLst>
            </a:pPr>
            <a:r>
              <a:rPr lang="en-US" sz="2400" dirty="0" smtClean="0">
                <a:solidFill>
                  <a:schemeClr val="bg1"/>
                </a:solidFill>
                <a:latin typeface="Arial Narrow" pitchFamily="34" charset="0"/>
              </a:rPr>
              <a:t>Jesus could come at any time to collect His bride so we must be ready..</a:t>
            </a:r>
          </a:p>
          <a:p>
            <a:pPr marL="465138" indent="-180975">
              <a:buFont typeface="Arial" pitchFamily="34" charset="0"/>
              <a:buChar char="•"/>
              <a:tabLst>
                <a:tab pos="465138" algn="l"/>
              </a:tabLst>
            </a:pPr>
            <a:r>
              <a:rPr lang="en-US" sz="2400" dirty="0" smtClean="0">
                <a:solidFill>
                  <a:schemeClr val="bg1"/>
                </a:solidFill>
                <a:latin typeface="Arial Narrow" pitchFamily="34" charset="0"/>
              </a:rPr>
              <a:t>Jesus will blow the </a:t>
            </a:r>
            <a:r>
              <a:rPr lang="en-US" sz="2400" dirty="0" err="1" smtClean="0">
                <a:solidFill>
                  <a:schemeClr val="bg1"/>
                </a:solidFill>
                <a:latin typeface="Arial Narrow" pitchFamily="34" charset="0"/>
              </a:rPr>
              <a:t>shofar</a:t>
            </a:r>
            <a:r>
              <a:rPr lang="en-US" sz="2400" dirty="0" smtClean="0">
                <a:solidFill>
                  <a:schemeClr val="bg1"/>
                </a:solidFill>
                <a:latin typeface="Arial Narrow" pitchFamily="34" charset="0"/>
              </a:rPr>
              <a:t> upon His return to collect His Bride.</a:t>
            </a:r>
          </a:p>
          <a:p>
            <a:pPr marL="465138" indent="-180975">
              <a:buFont typeface="Arial" pitchFamily="34" charset="0"/>
              <a:buChar char="•"/>
              <a:tabLst>
                <a:tab pos="465138" algn="l"/>
              </a:tabLst>
            </a:pPr>
            <a:r>
              <a:rPr lang="en-US" sz="2400" dirty="0" smtClean="0">
                <a:solidFill>
                  <a:schemeClr val="bg1"/>
                </a:solidFill>
                <a:latin typeface="Arial Narrow" pitchFamily="34" charset="0"/>
              </a:rPr>
              <a:t>We will celebrate the Marriage of the Lamb and the Wedding Feast.</a:t>
            </a:r>
          </a:p>
          <a:p>
            <a:pPr marL="225425" marR="0" lvl="0" indent="-225425" defTabSz="914400" rtl="0" eaLnBrk="1" fontAlgn="auto" latinLnBrk="0" hangingPunct="1">
              <a:lnSpc>
                <a:spcPct val="100000"/>
              </a:lnSpc>
              <a:spcBef>
                <a:spcPct val="0"/>
              </a:spcBef>
              <a:spcAft>
                <a:spcPts val="0"/>
              </a:spcAft>
              <a:buClrTx/>
              <a:buSzTx/>
              <a:tabLst/>
              <a:defRPr/>
            </a:pPr>
            <a:endParaRPr lang="en-US" sz="2400" dirty="0" smtClean="0">
              <a:solidFill>
                <a:schemeClr val="bg1"/>
              </a:solidFill>
              <a:effectLst>
                <a:outerShdw blurRad="38100" dist="38100" dir="2700000" algn="tl">
                  <a:srgbClr val="000000">
                    <a:alpha val="43137"/>
                  </a:srgbClr>
                </a:outerShdw>
              </a:effectLst>
              <a:latin typeface="Arial Narrow" pitchFamily="34" charset="0"/>
              <a:cs typeface="BibliaLS" pitchFamily="2" charset="-79"/>
            </a:endParaRPr>
          </a:p>
        </p:txBody>
      </p:sp>
      <p:sp>
        <p:nvSpPr>
          <p:cNvPr id="4" name="Title 1"/>
          <p:cNvSpPr txBox="1">
            <a:spLocks/>
          </p:cNvSpPr>
          <p:nvPr/>
        </p:nvSpPr>
        <p:spPr>
          <a:xfrm>
            <a:off x="0" y="0"/>
            <a:ext cx="9144000"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latin typeface="BibliaLS" pitchFamily="2" charset="-79"/>
                <a:cs typeface="BibliaLS" pitchFamily="2" charset="-79"/>
              </a:rPr>
              <a:t>OUR WEDDING TO CHRIST</a:t>
            </a:r>
          </a:p>
        </p:txBody>
      </p:sp>
    </p:spTree>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4449762"/>
          </a:xfrm>
        </p:spPr>
        <p:txBody>
          <a:bodyPr>
            <a:normAutofit/>
          </a:bodyPr>
          <a:lstStyle/>
          <a:p>
            <a:r>
              <a:rPr lang="en-US" sz="3200" dirty="0" smtClean="0">
                <a:ln w="18415" cmpd="sng">
                  <a:solidFill>
                    <a:sysClr val="windowText" lastClr="000000"/>
                  </a:solidFill>
                  <a:prstDash val="solid"/>
                </a:ln>
                <a:effectLst>
                  <a:outerShdw blurRad="63500" dir="3600000" algn="tl" rotWithShape="0">
                    <a:srgbClr val="000000">
                      <a:alpha val="70000"/>
                    </a:srgbClr>
                  </a:outerShdw>
                </a:effectLst>
                <a:latin typeface="Vertigo Upright 2 BRK" pitchFamily="2" charset="0"/>
              </a:rPr>
              <a:t>Luke 1:39-56</a:t>
            </a:r>
            <a:r>
              <a:rPr lang="en-US" sz="6000" dirty="0" smtClean="0">
                <a:ln w="18415" cmpd="sng">
                  <a:solidFill>
                    <a:sysClr val="windowText" lastClr="000000"/>
                  </a:solidFill>
                  <a:prstDash val="solid"/>
                </a:ln>
                <a:effectLst>
                  <a:outerShdw blurRad="63500" dir="3600000" algn="tl" rotWithShape="0">
                    <a:srgbClr val="000000">
                      <a:alpha val="70000"/>
                    </a:srgbClr>
                  </a:outerShdw>
                </a:effectLst>
                <a:latin typeface="Vertigo Upright 2 BRK" pitchFamily="2" charset="0"/>
              </a:rPr>
              <a:t/>
            </a:r>
            <a:br>
              <a:rPr lang="en-US" sz="6000" dirty="0" smtClean="0">
                <a:ln w="18415" cmpd="sng">
                  <a:solidFill>
                    <a:sysClr val="windowText" lastClr="000000"/>
                  </a:solidFill>
                  <a:prstDash val="solid"/>
                </a:ln>
                <a:effectLst>
                  <a:outerShdw blurRad="63500" dir="3600000" algn="tl" rotWithShape="0">
                    <a:srgbClr val="000000">
                      <a:alpha val="70000"/>
                    </a:srgbClr>
                  </a:outerShdw>
                </a:effectLst>
                <a:latin typeface="Vertigo Upright 2 BRK" pitchFamily="2" charset="0"/>
              </a:rPr>
            </a:br>
            <a:r>
              <a:rPr lang="en-US" sz="6000" dirty="0" smtClean="0">
                <a:ln w="18415" cmpd="sng">
                  <a:solidFill>
                    <a:sysClr val="windowText" lastClr="000000"/>
                  </a:solidFill>
                  <a:prstDash val="solid"/>
                </a:ln>
                <a:effectLst>
                  <a:outerShdw blurRad="63500" dir="3600000" algn="tl" rotWithShape="0">
                    <a:srgbClr val="000000">
                      <a:alpha val="70000"/>
                    </a:srgbClr>
                  </a:outerShdw>
                </a:effectLst>
                <a:latin typeface="Vertigo Upright 2 BRK" pitchFamily="2" charset="0"/>
              </a:rPr>
              <a:t>    </a:t>
            </a:r>
            <a:br>
              <a:rPr lang="en-US" sz="6000" dirty="0" smtClean="0">
                <a:ln w="18415" cmpd="sng">
                  <a:solidFill>
                    <a:sysClr val="windowText" lastClr="000000"/>
                  </a:solidFill>
                  <a:prstDash val="solid"/>
                </a:ln>
                <a:effectLst>
                  <a:outerShdw blurRad="63500" dir="3600000" algn="tl" rotWithShape="0">
                    <a:srgbClr val="000000">
                      <a:alpha val="70000"/>
                    </a:srgbClr>
                  </a:outerShdw>
                </a:effectLst>
                <a:latin typeface="Vertigo Upright 2 BRK" pitchFamily="2" charset="0"/>
              </a:rPr>
            </a:br>
            <a:r>
              <a:rPr lang="en-US" sz="6000" b="1" dirty="0" smtClean="0">
                <a:ln w="18415" cmpd="sng">
                  <a:solidFill>
                    <a:sysClr val="windowText" lastClr="000000"/>
                  </a:solidFill>
                  <a:prstDash val="solid"/>
                </a:ln>
                <a:effectLst>
                  <a:outerShdw blurRad="63500" dir="3600000" algn="tl" rotWithShape="0">
                    <a:srgbClr val="000000">
                      <a:alpha val="70000"/>
                    </a:srgbClr>
                  </a:outerShdw>
                </a:effectLst>
                <a:latin typeface="Vertigo Upright 2 BRK" pitchFamily="2" charset="0"/>
              </a:rPr>
              <a:t>“The VISIT”</a:t>
            </a:r>
            <a:endParaRPr lang="en-US" sz="6000" b="1" dirty="0">
              <a:ln w="18415" cmpd="sng">
                <a:solidFill>
                  <a:sysClr val="windowText" lastClr="000000"/>
                </a:solidFill>
                <a:prstDash val="solid"/>
              </a:ln>
              <a:latin typeface="Vertigo Upright 2 BRK" pitchFamily="2" charset="0"/>
            </a:endParaRPr>
          </a:p>
        </p:txBody>
      </p:sp>
    </p:spTree>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2" name="Picture 4" descr="http://new.rejesus.co.uk/images/area_uploads/nativity_film/elizabeth.jpg"/>
          <p:cNvPicPr>
            <a:picLocks noChangeAspect="1" noChangeArrowheads="1"/>
          </p:cNvPicPr>
          <p:nvPr/>
        </p:nvPicPr>
        <p:blipFill>
          <a:blip r:embed="rId2" cstate="print"/>
          <a:srcRect/>
          <a:stretch>
            <a:fillRect/>
          </a:stretch>
        </p:blipFill>
        <p:spPr bwMode="auto">
          <a:xfrm>
            <a:off x="-1" y="0"/>
            <a:ext cx="9135653" cy="5562600"/>
          </a:xfrm>
          <a:prstGeom prst="rect">
            <a:avLst/>
          </a:prstGeom>
          <a:noFill/>
        </p:spPr>
      </p:pic>
      <p:sp>
        <p:nvSpPr>
          <p:cNvPr id="3" name="Subtitle 2"/>
          <p:cNvSpPr>
            <a:spLocks noGrp="1"/>
          </p:cNvSpPr>
          <p:nvPr>
            <p:ph type="subTitle" idx="1"/>
          </p:nvPr>
        </p:nvSpPr>
        <p:spPr>
          <a:xfrm>
            <a:off x="0" y="5105400"/>
            <a:ext cx="9144000" cy="1752600"/>
          </a:xfrm>
        </p:spPr>
        <p:style>
          <a:lnRef idx="0">
            <a:schemeClr val="dk1"/>
          </a:lnRef>
          <a:fillRef idx="3">
            <a:schemeClr val="dk1"/>
          </a:fillRef>
          <a:effectRef idx="3">
            <a:schemeClr val="dk1"/>
          </a:effectRef>
          <a:fontRef idx="minor">
            <a:schemeClr val="lt1"/>
          </a:fontRef>
        </p:style>
        <p:txBody>
          <a:bodyPr anchor="ctr">
            <a:noAutofit/>
          </a:bodyPr>
          <a:lstStyle/>
          <a:p>
            <a:pPr lvl="0"/>
            <a:r>
              <a:rPr lang="en-US" b="1" baseline="30000" dirty="0" smtClean="0">
                <a:ln>
                  <a:solidFill>
                    <a:schemeClr val="tx1"/>
                  </a:solidFill>
                </a:ln>
                <a:solidFill>
                  <a:schemeClr val="tx1"/>
                </a:solidFill>
                <a:latin typeface="Arial Narrow" pitchFamily="34" charset="0"/>
                <a:cs typeface="BibliaLS" pitchFamily="2" charset="-79"/>
              </a:rPr>
              <a:t>“</a:t>
            </a:r>
            <a:r>
              <a:rPr lang="en-US" dirty="0" smtClean="0">
                <a:ln>
                  <a:solidFill>
                    <a:schemeClr val="tx1"/>
                  </a:solidFill>
                </a:ln>
                <a:solidFill>
                  <a:schemeClr val="tx1"/>
                </a:solidFill>
                <a:latin typeface="Arial Narrow" pitchFamily="34" charset="0"/>
                <a:cs typeface="BibliaLS" pitchFamily="2" charset="-79"/>
              </a:rPr>
              <a:t>At that time Mary got ready and hurried to a town in </a:t>
            </a:r>
            <a:r>
              <a:rPr lang="en-US" dirty="0" smtClean="0">
                <a:ln>
                  <a:solidFill>
                    <a:schemeClr val="tx1"/>
                  </a:solidFill>
                </a:ln>
                <a:solidFill>
                  <a:schemeClr val="tx1"/>
                </a:solidFill>
                <a:latin typeface="Arial Narrow" pitchFamily="34" charset="0"/>
                <a:cs typeface="BibliaLS" pitchFamily="2" charset="-79"/>
              </a:rPr>
              <a:t>the    </a:t>
            </a:r>
            <a:r>
              <a:rPr lang="en-US" dirty="0" smtClean="0">
                <a:ln>
                  <a:solidFill>
                    <a:schemeClr val="tx1"/>
                  </a:solidFill>
                </a:ln>
                <a:solidFill>
                  <a:schemeClr val="tx1"/>
                </a:solidFill>
                <a:latin typeface="Arial Narrow" pitchFamily="34" charset="0"/>
                <a:cs typeface="BibliaLS" pitchFamily="2" charset="-79"/>
              </a:rPr>
              <a:t>hill country of Judea where she entered Zechariah’s </a:t>
            </a:r>
            <a:r>
              <a:rPr lang="en-US" dirty="0" smtClean="0">
                <a:ln>
                  <a:solidFill>
                    <a:schemeClr val="tx1"/>
                  </a:solidFill>
                </a:ln>
                <a:solidFill>
                  <a:schemeClr val="tx1"/>
                </a:solidFill>
                <a:latin typeface="Arial Narrow" pitchFamily="34" charset="0"/>
                <a:cs typeface="BibliaLS" pitchFamily="2" charset="-79"/>
              </a:rPr>
              <a:t>     home </a:t>
            </a:r>
            <a:r>
              <a:rPr lang="en-US" dirty="0" smtClean="0">
                <a:ln>
                  <a:solidFill>
                    <a:schemeClr val="tx1"/>
                  </a:solidFill>
                </a:ln>
                <a:solidFill>
                  <a:schemeClr val="tx1"/>
                </a:solidFill>
                <a:latin typeface="Arial Narrow" pitchFamily="34" charset="0"/>
                <a:cs typeface="BibliaLS" pitchFamily="2" charset="-79"/>
              </a:rPr>
              <a:t>and greeted Elizabeth”</a:t>
            </a:r>
            <a:endParaRPr lang="en-US" dirty="0">
              <a:ln>
                <a:solidFill>
                  <a:schemeClr val="tx1"/>
                </a:solidFill>
              </a:ln>
              <a:solidFill>
                <a:schemeClr val="tx1"/>
              </a:solidFill>
              <a:latin typeface="Arial Narrow" pitchFamily="34" charset="0"/>
            </a:endParaRPr>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0" y="1600200"/>
            <a:ext cx="9144000" cy="5257800"/>
          </a:xfrm>
          <a:prstGeom prst="rect">
            <a:avLst/>
          </a:prstGeom>
        </p:spPr>
        <p:txBody>
          <a:bodyPr/>
          <a:lstStyle/>
          <a:p>
            <a:pPr marL="457200" marR="0" lvl="0" indent="-223838" defTabSz="914400" rtl="0" eaLnBrk="1" fontAlgn="auto" latinLnBrk="0" hangingPunct="1">
              <a:lnSpc>
                <a:spcPct val="100000"/>
              </a:lnSpc>
              <a:spcBef>
                <a:spcPct val="0"/>
              </a:spcBef>
              <a:spcAft>
                <a:spcPts val="0"/>
              </a:spcAft>
              <a:buClrTx/>
              <a:buSzTx/>
              <a:buFont typeface="Arial" pitchFamily="34" charset="0"/>
              <a:buChar char="•"/>
              <a:tabLst/>
              <a:defRPr/>
            </a:pPr>
            <a:r>
              <a:rPr lang="en-US" sz="2800" b="1" dirty="0" smtClean="0">
                <a:solidFill>
                  <a:schemeClr val="bg1"/>
                </a:solidFill>
                <a:latin typeface="Arial" pitchFamily="34" charset="0"/>
                <a:ea typeface="+mj-ea"/>
                <a:cs typeface="Arial" pitchFamily="34" charset="0"/>
              </a:rPr>
              <a:t>Luke was a Gentile doctor and historian</a:t>
            </a:r>
          </a:p>
          <a:p>
            <a:pPr marL="457200" marR="0" lvl="0" indent="-223838" defTabSz="914400" rtl="0" eaLnBrk="1" fontAlgn="auto" latinLnBrk="0" hangingPunct="1">
              <a:lnSpc>
                <a:spcPct val="100000"/>
              </a:lnSpc>
              <a:spcBef>
                <a:spcPct val="0"/>
              </a:spcBef>
              <a:spcAft>
                <a:spcPts val="0"/>
              </a:spcAft>
              <a:buClrTx/>
              <a:buSzTx/>
              <a:buFont typeface="Arial" pitchFamily="34" charset="0"/>
              <a:buChar char="•"/>
              <a:tabLst/>
              <a:defRPr/>
            </a:pPr>
            <a:r>
              <a:rPr lang="en-US" sz="2800" b="1" dirty="0" smtClean="0">
                <a:solidFill>
                  <a:schemeClr val="bg1"/>
                </a:solidFill>
                <a:latin typeface="Arial" pitchFamily="34" charset="0"/>
                <a:ea typeface="+mj-ea"/>
                <a:cs typeface="Arial" pitchFamily="34" charset="0"/>
              </a:rPr>
              <a:t>He was commissioned by a person known 	</a:t>
            </a:r>
            <a:r>
              <a:rPr lang="en-US" sz="2800" b="1" dirty="0" smtClean="0">
                <a:solidFill>
                  <a:schemeClr val="bg1"/>
                </a:solidFill>
                <a:latin typeface="Arial" pitchFamily="34" charset="0"/>
                <a:ea typeface="+mj-ea"/>
                <a:cs typeface="Arial" pitchFamily="34" charset="0"/>
              </a:rPr>
              <a:t>    as </a:t>
            </a:r>
            <a:r>
              <a:rPr lang="en-US" sz="2800" b="1" dirty="0" smtClean="0">
                <a:solidFill>
                  <a:schemeClr val="bg1"/>
                </a:solidFill>
                <a:latin typeface="Arial" pitchFamily="34" charset="0"/>
                <a:ea typeface="+mj-ea"/>
                <a:cs typeface="Arial" pitchFamily="34" charset="0"/>
              </a:rPr>
              <a:t>Theophilus to carefully examine </a:t>
            </a:r>
            <a:r>
              <a:rPr lang="en-US" sz="2800" b="1" dirty="0" smtClean="0">
                <a:solidFill>
                  <a:schemeClr val="bg1"/>
                </a:solidFill>
                <a:latin typeface="Arial" pitchFamily="34" charset="0"/>
                <a:ea typeface="+mj-ea"/>
                <a:cs typeface="Arial" pitchFamily="34" charset="0"/>
              </a:rPr>
              <a:t>the details    of </a:t>
            </a:r>
            <a:r>
              <a:rPr lang="en-US" sz="2800" b="1" dirty="0" smtClean="0">
                <a:solidFill>
                  <a:schemeClr val="bg1"/>
                </a:solidFill>
                <a:latin typeface="Arial" pitchFamily="34" charset="0"/>
                <a:ea typeface="+mj-ea"/>
                <a:cs typeface="Arial" pitchFamily="34" charset="0"/>
              </a:rPr>
              <a:t>the life of Christ and the </a:t>
            </a:r>
            <a:r>
              <a:rPr lang="en-US" sz="2800" b="1" dirty="0" smtClean="0">
                <a:solidFill>
                  <a:schemeClr val="bg1"/>
                </a:solidFill>
                <a:latin typeface="Arial" pitchFamily="34" charset="0"/>
                <a:ea typeface="+mj-ea"/>
                <a:cs typeface="Arial" pitchFamily="34" charset="0"/>
              </a:rPr>
              <a:t>early church</a:t>
            </a:r>
            <a:r>
              <a:rPr lang="en-US" sz="2800" b="1" dirty="0" smtClean="0">
                <a:solidFill>
                  <a:schemeClr val="bg1"/>
                </a:solidFill>
                <a:latin typeface="Arial" pitchFamily="34" charset="0"/>
                <a:ea typeface="+mj-ea"/>
                <a:cs typeface="Arial" pitchFamily="34" charset="0"/>
              </a:rPr>
              <a:t>, interviewing eye witnesses, </a:t>
            </a:r>
            <a:r>
              <a:rPr lang="en-US" sz="2800" b="1" dirty="0" smtClean="0">
                <a:solidFill>
                  <a:schemeClr val="bg1"/>
                </a:solidFill>
                <a:latin typeface="Arial" pitchFamily="34" charset="0"/>
                <a:ea typeface="+mj-ea"/>
                <a:cs typeface="Arial" pitchFamily="34" charset="0"/>
              </a:rPr>
              <a:t>and to </a:t>
            </a:r>
            <a:r>
              <a:rPr lang="en-US" sz="2800" b="1" dirty="0" smtClean="0">
                <a:solidFill>
                  <a:schemeClr val="bg1"/>
                </a:solidFill>
                <a:latin typeface="Arial" pitchFamily="34" charset="0"/>
                <a:ea typeface="+mj-ea"/>
                <a:cs typeface="Arial" pitchFamily="34" charset="0"/>
              </a:rPr>
              <a:t>write an </a:t>
            </a:r>
            <a:r>
              <a:rPr lang="en-US" sz="2800" b="1" dirty="0" smtClean="0">
                <a:solidFill>
                  <a:srgbClr val="C00000"/>
                </a:solidFill>
                <a:latin typeface="Arial" pitchFamily="34" charset="0"/>
                <a:ea typeface="+mj-ea"/>
                <a:cs typeface="Arial" pitchFamily="34" charset="0"/>
              </a:rPr>
              <a:t>accurate account </a:t>
            </a:r>
            <a:r>
              <a:rPr lang="en-US" sz="2800" b="1" dirty="0" smtClean="0">
                <a:solidFill>
                  <a:schemeClr val="bg1"/>
                </a:solidFill>
                <a:latin typeface="Arial" pitchFamily="34" charset="0"/>
                <a:ea typeface="+mj-ea"/>
                <a:cs typeface="Arial" pitchFamily="34" charset="0"/>
              </a:rPr>
              <a:t>in a </a:t>
            </a:r>
            <a:r>
              <a:rPr lang="en-US" sz="2800" b="1" dirty="0" smtClean="0">
                <a:solidFill>
                  <a:schemeClr val="bg1"/>
                </a:solidFill>
                <a:latin typeface="Arial" pitchFamily="34" charset="0"/>
                <a:ea typeface="+mj-ea"/>
                <a:cs typeface="Arial" pitchFamily="34" charset="0"/>
              </a:rPr>
              <a:t>two volume </a:t>
            </a:r>
            <a:r>
              <a:rPr lang="en-US" sz="2800" b="1" dirty="0" smtClean="0">
                <a:solidFill>
                  <a:schemeClr val="bg1"/>
                </a:solidFill>
                <a:latin typeface="Arial" pitchFamily="34" charset="0"/>
                <a:ea typeface="+mj-ea"/>
                <a:cs typeface="Arial" pitchFamily="34" charset="0"/>
              </a:rPr>
              <a:t>set of history books</a:t>
            </a:r>
          </a:p>
          <a:p>
            <a:pPr marL="457200" marR="0" lvl="0" indent="-223838" defTabSz="914400" rtl="0" eaLnBrk="1" fontAlgn="auto" latinLnBrk="0" hangingPunct="1">
              <a:lnSpc>
                <a:spcPct val="100000"/>
              </a:lnSpc>
              <a:spcBef>
                <a:spcPct val="0"/>
              </a:spcBef>
              <a:spcAft>
                <a:spcPts val="0"/>
              </a:spcAft>
              <a:buClrTx/>
              <a:buSzTx/>
              <a:buFont typeface="Arial" pitchFamily="34" charset="0"/>
              <a:buChar char="•"/>
              <a:tabLst/>
              <a:defRPr/>
            </a:pPr>
            <a:r>
              <a:rPr lang="en-US" sz="2800" b="1" dirty="0" smtClean="0">
                <a:solidFill>
                  <a:schemeClr val="bg1"/>
                </a:solidFill>
                <a:latin typeface="Arial" pitchFamily="34" charset="0"/>
                <a:ea typeface="+mj-ea"/>
                <a:cs typeface="Arial" pitchFamily="34" charset="0"/>
              </a:rPr>
              <a:t>These 2 Books are known as Luke &amp; </a:t>
            </a:r>
            <a:r>
              <a:rPr lang="en-US" sz="2800" b="1" dirty="0" smtClean="0">
                <a:solidFill>
                  <a:schemeClr val="bg1"/>
                </a:solidFill>
                <a:latin typeface="Arial" pitchFamily="34" charset="0"/>
                <a:ea typeface="+mj-ea"/>
                <a:cs typeface="Arial" pitchFamily="34" charset="0"/>
              </a:rPr>
              <a:t>Acts in </a:t>
            </a:r>
            <a:r>
              <a:rPr lang="en-US" sz="2800" b="1" dirty="0" smtClean="0">
                <a:solidFill>
                  <a:schemeClr val="bg1"/>
                </a:solidFill>
                <a:latin typeface="Arial" pitchFamily="34" charset="0"/>
                <a:ea typeface="+mj-ea"/>
                <a:cs typeface="Arial" pitchFamily="34" charset="0"/>
              </a:rPr>
              <a:t>the Bible</a:t>
            </a:r>
          </a:p>
          <a:p>
            <a:pPr marL="457200" marR="0" lvl="0" indent="-223838" defTabSz="914400" rtl="0" eaLnBrk="1" fontAlgn="auto" latinLnBrk="0" hangingPunct="1">
              <a:lnSpc>
                <a:spcPct val="100000"/>
              </a:lnSpc>
              <a:spcBef>
                <a:spcPct val="0"/>
              </a:spcBef>
              <a:spcAft>
                <a:spcPts val="0"/>
              </a:spcAft>
              <a:buClrTx/>
              <a:buSzTx/>
              <a:buFont typeface="Arial" pitchFamily="34" charset="0"/>
              <a:buChar char="•"/>
              <a:tabLst/>
              <a:defRPr/>
            </a:pPr>
            <a:r>
              <a:rPr lang="en-US" sz="2800" b="1" dirty="0" smtClean="0">
                <a:solidFill>
                  <a:schemeClr val="bg1"/>
                </a:solidFill>
                <a:latin typeface="Arial" pitchFamily="34" charset="0"/>
                <a:ea typeface="+mj-ea"/>
                <a:cs typeface="Arial" pitchFamily="34" charset="0"/>
              </a:rPr>
              <a:t>Luke accompanied Paul on some of his 	journeys and questioned Jesus’ family</a:t>
            </a:r>
          </a:p>
        </p:txBody>
      </p:sp>
      <p:sp>
        <p:nvSpPr>
          <p:cNvPr id="4" name="Title 1"/>
          <p:cNvSpPr txBox="1">
            <a:spLocks/>
          </p:cNvSpPr>
          <p:nvPr/>
        </p:nvSpPr>
        <p:spPr>
          <a:xfrm>
            <a:off x="0" y="0"/>
            <a:ext cx="9144000" cy="12954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5400" b="1"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BibliaLS" pitchFamily="2" charset="-79"/>
                <a:cs typeface="BibliaLS" pitchFamily="2" charset="-79"/>
              </a:rPr>
              <a:t>LUKE: The Gospel Writer</a:t>
            </a:r>
          </a:p>
        </p:txBody>
      </p:sp>
    </p:spTree>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2578" name="Picture 2" descr="http://blog.logoscdn.com/wp-content/uploads/FromNazarethToJudah-620x465.jpg"/>
          <p:cNvPicPr>
            <a:picLocks noChangeAspect="1" noChangeArrowheads="1"/>
          </p:cNvPicPr>
          <p:nvPr/>
        </p:nvPicPr>
        <p:blipFill>
          <a:blip r:embed="rId2" cstate="print"/>
          <a:srcRect/>
          <a:stretch>
            <a:fillRect/>
          </a:stretch>
        </p:blipFill>
        <p:spPr bwMode="auto">
          <a:xfrm>
            <a:off x="0" y="-304800"/>
            <a:ext cx="9144000" cy="7162800"/>
          </a:xfrm>
          <a:prstGeom prst="rect">
            <a:avLst/>
          </a:prstGeom>
          <a:noFill/>
        </p:spPr>
      </p:pic>
      <p:sp>
        <p:nvSpPr>
          <p:cNvPr id="4" name="Title 1"/>
          <p:cNvSpPr txBox="1">
            <a:spLocks/>
          </p:cNvSpPr>
          <p:nvPr/>
        </p:nvSpPr>
        <p:spPr>
          <a:xfrm>
            <a:off x="0" y="0"/>
            <a:ext cx="9144000" cy="10668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latin typeface="BibliaLS" pitchFamily="2" charset="-79"/>
                <a:cs typeface="BibliaLS" pitchFamily="2" charset="-79"/>
              </a:rPr>
              <a:t>HILL COUNTRY OF JUDEA</a:t>
            </a:r>
          </a:p>
        </p:txBody>
      </p:sp>
      <p:sp>
        <p:nvSpPr>
          <p:cNvPr id="5" name="Title 1"/>
          <p:cNvSpPr txBox="1">
            <a:spLocks/>
          </p:cNvSpPr>
          <p:nvPr/>
        </p:nvSpPr>
        <p:spPr>
          <a:xfrm>
            <a:off x="152400" y="1371600"/>
            <a:ext cx="3276600" cy="5334000"/>
          </a:xfrm>
          <a:prstGeom prst="rect">
            <a:avLst/>
          </a:prstGeom>
        </p:spPr>
        <p:style>
          <a:lnRef idx="2">
            <a:schemeClr val="dk1"/>
          </a:lnRef>
          <a:fillRef idx="1">
            <a:schemeClr val="lt1"/>
          </a:fillRef>
          <a:effectRef idx="0">
            <a:schemeClr val="dk1"/>
          </a:effectRef>
          <a:fontRef idx="minor">
            <a:schemeClr val="dk1"/>
          </a:fontRef>
        </p:style>
        <p:txBody>
          <a:bodyPr/>
          <a:lstStyle/>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r>
              <a:rPr lang="en-US" sz="2800" dirty="0" smtClean="0">
                <a:solidFill>
                  <a:schemeClr val="bg1"/>
                </a:solidFill>
                <a:effectLst>
                  <a:outerShdw blurRad="38100" dist="38100" dir="2700000" algn="tl">
                    <a:srgbClr val="000000">
                      <a:alpha val="43137"/>
                    </a:srgbClr>
                  </a:outerShdw>
                </a:effectLst>
                <a:latin typeface="Arial Narrow" pitchFamily="34" charset="0"/>
                <a:ea typeface="+mj-ea"/>
                <a:cs typeface="BibliaLS" pitchFamily="2" charset="-79"/>
              </a:rPr>
              <a:t>Mary’s visit to see    Elizabeth &amp; Zechariah</a:t>
            </a:r>
            <a:endParaRPr lang="en-US" sz="800" dirty="0" smtClean="0">
              <a:solidFill>
                <a:schemeClr val="bg1"/>
              </a:solidFill>
              <a:effectLst>
                <a:outerShdw blurRad="38100" dist="38100" dir="2700000" algn="tl">
                  <a:srgbClr val="000000">
                    <a:alpha val="43137"/>
                  </a:srgbClr>
                </a:outerShdw>
              </a:effectLst>
              <a:latin typeface="Arial Narrow" pitchFamily="34" charset="0"/>
              <a:ea typeface="+mj-ea"/>
              <a:cs typeface="BibliaLS" pitchFamily="2" charset="-79"/>
            </a:endParaRPr>
          </a:p>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r>
              <a:rPr lang="en-US" sz="2800" dirty="0" smtClean="0">
                <a:solidFill>
                  <a:schemeClr val="bg1"/>
                </a:solidFill>
                <a:effectLst>
                  <a:outerShdw blurRad="38100" dist="38100" dir="2700000" algn="tl">
                    <a:srgbClr val="000000">
                      <a:alpha val="43137"/>
                    </a:srgbClr>
                  </a:outerShdw>
                </a:effectLst>
                <a:latin typeface="Arial Narrow" pitchFamily="34" charset="0"/>
                <a:ea typeface="+mj-ea"/>
                <a:cs typeface="BibliaLS" pitchFamily="2" charset="-79"/>
              </a:rPr>
              <a:t> Travelers do not go through Samaria</a:t>
            </a:r>
            <a:endParaRPr lang="en-US" sz="800" dirty="0" smtClean="0">
              <a:solidFill>
                <a:schemeClr val="bg1"/>
              </a:solidFill>
              <a:effectLst>
                <a:outerShdw blurRad="38100" dist="38100" dir="2700000" algn="tl">
                  <a:srgbClr val="000000">
                    <a:alpha val="43137"/>
                  </a:srgbClr>
                </a:outerShdw>
              </a:effectLst>
              <a:latin typeface="Arial Narrow" pitchFamily="34" charset="0"/>
              <a:ea typeface="+mj-ea"/>
              <a:cs typeface="BibliaLS" pitchFamily="2" charset="-79"/>
            </a:endParaRPr>
          </a:p>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r>
              <a:rPr lang="en-US" sz="2800" dirty="0" smtClean="0">
                <a:solidFill>
                  <a:schemeClr val="bg1"/>
                </a:solidFill>
                <a:effectLst>
                  <a:outerShdw blurRad="38100" dist="38100" dir="2700000" algn="tl">
                    <a:srgbClr val="000000">
                      <a:alpha val="43137"/>
                    </a:srgbClr>
                  </a:outerShdw>
                </a:effectLst>
                <a:latin typeface="Arial Narrow" pitchFamily="34" charset="0"/>
                <a:ea typeface="+mj-ea"/>
                <a:cs typeface="BibliaLS" pitchFamily="2" charset="-79"/>
              </a:rPr>
              <a:t> The 80 – 100 mile  trip would  take    about a week on    foot or several      days if traveling         with a caravan.</a:t>
            </a:r>
          </a:p>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r>
              <a:rPr lang="en-US" sz="2800" dirty="0" smtClean="0">
                <a:solidFill>
                  <a:schemeClr val="bg1"/>
                </a:solidFill>
                <a:effectLst>
                  <a:outerShdw blurRad="38100" dist="38100" dir="2700000" algn="tl">
                    <a:srgbClr val="000000">
                      <a:alpha val="43137"/>
                    </a:srgbClr>
                  </a:outerShdw>
                </a:effectLst>
                <a:latin typeface="Arial Narrow" pitchFamily="34" charset="0"/>
                <a:ea typeface="+mj-ea"/>
                <a:cs typeface="BibliaLS" pitchFamily="2" charset="-79"/>
              </a:rPr>
              <a:t> V. 39 says            “</a:t>
            </a:r>
            <a:r>
              <a:rPr lang="en-US" sz="2800" i="1" dirty="0" smtClean="0">
                <a:solidFill>
                  <a:schemeClr val="bg1"/>
                </a:solidFill>
                <a:effectLst>
                  <a:outerShdw blurRad="38100" dist="38100" dir="2700000" algn="tl">
                    <a:srgbClr val="000000">
                      <a:alpha val="43137"/>
                    </a:srgbClr>
                  </a:outerShdw>
                </a:effectLst>
                <a:latin typeface="Arial Narrow" pitchFamily="34" charset="0"/>
                <a:ea typeface="+mj-ea"/>
                <a:cs typeface="BibliaLS" pitchFamily="2" charset="-79"/>
              </a:rPr>
              <a:t>She hurried to…” </a:t>
            </a:r>
            <a:endParaRPr lang="en-US" sz="2800" i="1" dirty="0" smtClean="0">
              <a:solidFill>
                <a:schemeClr val="bg1"/>
              </a:solidFill>
              <a:effectLst>
                <a:outerShdw blurRad="38100" dist="38100" dir="2700000" algn="tl">
                  <a:srgbClr val="000000">
                    <a:alpha val="43137"/>
                  </a:srgbClr>
                </a:outerShdw>
              </a:effectLst>
              <a:latin typeface="Arial Narrow" pitchFamily="34" charset="0"/>
              <a:cs typeface="BibliaLS" pitchFamily="2" charset="-79"/>
            </a:endParaRPr>
          </a:p>
        </p:txBody>
      </p:sp>
    </p:spTree>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0" y="0"/>
            <a:ext cx="9144000" cy="1143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latin typeface="BibliaLS" pitchFamily="2" charset="-79"/>
                <a:cs typeface="BibliaLS" pitchFamily="2" charset="-79"/>
              </a:rPr>
              <a:t>ZECHARIAH</a:t>
            </a:r>
          </a:p>
        </p:txBody>
      </p:sp>
      <p:sp>
        <p:nvSpPr>
          <p:cNvPr id="5" name="Title 1"/>
          <p:cNvSpPr txBox="1">
            <a:spLocks/>
          </p:cNvSpPr>
          <p:nvPr/>
        </p:nvSpPr>
        <p:spPr>
          <a:xfrm>
            <a:off x="0" y="1143000"/>
            <a:ext cx="9144000" cy="5638800"/>
          </a:xfrm>
          <a:prstGeom prst="rect">
            <a:avLst/>
          </a:prstGeom>
        </p:spPr>
        <p:txBody>
          <a:bodyPr/>
          <a:lstStyle/>
          <a:p>
            <a:pPr marL="284163" lvl="0" indent="-284163">
              <a:spcBef>
                <a:spcPct val="0"/>
              </a:spcBef>
              <a:buFont typeface="Arial" pitchFamily="34" charset="0"/>
              <a:buChar char="•"/>
              <a:defRPr/>
            </a:pPr>
            <a:r>
              <a:rPr lang="en-US" sz="2800" dirty="0" smtClean="0">
                <a:solidFill>
                  <a:schemeClr val="bg1"/>
                </a:solidFill>
                <a:latin typeface="Arial Narrow" pitchFamily="34" charset="0"/>
                <a:cs typeface="BibliaLS" pitchFamily="2" charset="-79"/>
              </a:rPr>
              <a:t>Zechariah means </a:t>
            </a:r>
            <a:r>
              <a:rPr lang="en-US" sz="2800" b="1" dirty="0" smtClean="0">
                <a:solidFill>
                  <a:schemeClr val="bg1"/>
                </a:solidFill>
                <a:latin typeface="Arial Narrow" pitchFamily="34" charset="0"/>
                <a:cs typeface="BibliaLS" pitchFamily="2" charset="-79"/>
              </a:rPr>
              <a:t>"God has remembered" </a:t>
            </a:r>
          </a:p>
          <a:p>
            <a:pPr marL="284163" lvl="0" indent="-284163">
              <a:spcBef>
                <a:spcPct val="0"/>
              </a:spcBef>
              <a:buFont typeface="Arial" pitchFamily="34" charset="0"/>
              <a:buChar char="•"/>
              <a:defRPr/>
            </a:pPr>
            <a:r>
              <a:rPr lang="en-US" sz="2800" dirty="0" smtClean="0">
                <a:solidFill>
                  <a:schemeClr val="bg1"/>
                </a:solidFill>
                <a:effectLst>
                  <a:outerShdw blurRad="38100" dist="38100" dir="2700000" algn="tl">
                    <a:srgbClr val="000000">
                      <a:alpha val="43137"/>
                    </a:srgbClr>
                  </a:outerShdw>
                </a:effectLst>
                <a:latin typeface="Arial Narrow" pitchFamily="34" charset="0"/>
                <a:cs typeface="BibliaLS" pitchFamily="2" charset="-79"/>
              </a:rPr>
              <a:t>Husband to Elizabeth (Cousin of Mary)</a:t>
            </a:r>
          </a:p>
          <a:p>
            <a:pPr marL="284163" lvl="0" indent="-284163">
              <a:spcBef>
                <a:spcPct val="0"/>
              </a:spcBef>
              <a:buFont typeface="Arial" pitchFamily="34" charset="0"/>
              <a:buChar char="•"/>
              <a:defRPr/>
            </a:pPr>
            <a:r>
              <a:rPr lang="en-US" sz="2800" dirty="0" smtClean="0">
                <a:solidFill>
                  <a:schemeClr val="bg1"/>
                </a:solidFill>
                <a:effectLst>
                  <a:outerShdw blurRad="38100" dist="38100" dir="2700000" algn="tl">
                    <a:srgbClr val="000000">
                      <a:alpha val="43137"/>
                    </a:srgbClr>
                  </a:outerShdw>
                </a:effectLst>
                <a:latin typeface="Arial Narrow" pitchFamily="34" charset="0"/>
                <a:cs typeface="BibliaLS" pitchFamily="2" charset="-79"/>
              </a:rPr>
              <a:t>Eventually became the father of John the Baptist when a senior.</a:t>
            </a:r>
            <a:endParaRPr lang="en-US" sz="2800" b="1" dirty="0" smtClean="0">
              <a:solidFill>
                <a:schemeClr val="bg1"/>
              </a:solidFill>
              <a:latin typeface="Arial Narrow" pitchFamily="34" charset="0"/>
              <a:cs typeface="BibliaLS" pitchFamily="2" charset="-79"/>
            </a:endParaRPr>
          </a:p>
          <a:p>
            <a:pPr marL="284163" lvl="0" indent="-284163">
              <a:spcBef>
                <a:spcPct val="0"/>
              </a:spcBef>
              <a:buFont typeface="Arial" pitchFamily="34" charset="0"/>
              <a:buChar char="•"/>
              <a:defRPr/>
            </a:pPr>
            <a:r>
              <a:rPr lang="en-US" sz="2800" dirty="0" smtClean="0">
                <a:solidFill>
                  <a:schemeClr val="bg1"/>
                </a:solidFill>
                <a:latin typeface="Arial Narrow" pitchFamily="34" charset="0"/>
                <a:cs typeface="BibliaLS" pitchFamily="2" charset="-79"/>
              </a:rPr>
              <a:t>He was “</a:t>
            </a:r>
            <a:r>
              <a:rPr lang="en-US" sz="2800" i="1" dirty="0" smtClean="0">
                <a:solidFill>
                  <a:schemeClr val="bg1"/>
                </a:solidFill>
                <a:effectLst>
                  <a:outerShdw blurRad="38100" dist="38100" dir="2700000" algn="tl">
                    <a:srgbClr val="000000">
                      <a:alpha val="43137"/>
                    </a:srgbClr>
                  </a:outerShdw>
                </a:effectLst>
                <a:latin typeface="Arial Narrow" pitchFamily="34" charset="0"/>
                <a:cs typeface="BibliaLS" pitchFamily="2" charset="-79"/>
              </a:rPr>
              <a:t>upright in the sight of God, observing all the Lord's 	commandments and regulations blamelessly." </a:t>
            </a:r>
            <a:r>
              <a:rPr lang="en-US" sz="2800" dirty="0" smtClean="0">
                <a:solidFill>
                  <a:schemeClr val="bg1"/>
                </a:solidFill>
                <a:latin typeface="Arial Narrow" pitchFamily="34" charset="0"/>
                <a:cs typeface="BibliaLS" pitchFamily="2" charset="-79"/>
              </a:rPr>
              <a:t>(1:6)</a:t>
            </a:r>
          </a:p>
          <a:p>
            <a:pPr marL="284163" lvl="0" indent="-284163">
              <a:spcBef>
                <a:spcPct val="0"/>
              </a:spcBef>
              <a:buFont typeface="Arial" pitchFamily="34" charset="0"/>
              <a:buChar char="•"/>
              <a:defRPr/>
            </a:pPr>
            <a:r>
              <a:rPr lang="en-US" sz="2800" dirty="0" smtClean="0">
                <a:solidFill>
                  <a:schemeClr val="bg1"/>
                </a:solidFill>
                <a:latin typeface="Arial Narrow" pitchFamily="34" charset="0"/>
                <a:cs typeface="BibliaLS" pitchFamily="2" charset="-79"/>
              </a:rPr>
              <a:t> A priest of the division of </a:t>
            </a:r>
            <a:r>
              <a:rPr lang="en-US" sz="2800" dirty="0" err="1" smtClean="0">
                <a:solidFill>
                  <a:schemeClr val="bg1"/>
                </a:solidFill>
                <a:latin typeface="Arial Narrow" pitchFamily="34" charset="0"/>
                <a:cs typeface="BibliaLS" pitchFamily="2" charset="-79"/>
              </a:rPr>
              <a:t>Abijah</a:t>
            </a:r>
            <a:r>
              <a:rPr lang="en-US" sz="2800" dirty="0" smtClean="0">
                <a:solidFill>
                  <a:schemeClr val="bg1"/>
                </a:solidFill>
                <a:latin typeface="Arial Narrow" pitchFamily="34" charset="0"/>
                <a:cs typeface="BibliaLS" pitchFamily="2" charset="-79"/>
              </a:rPr>
              <a:t> (1Chr 24:10) </a:t>
            </a:r>
            <a:r>
              <a:rPr lang="en-US" sz="2800" dirty="0" smtClean="0">
                <a:solidFill>
                  <a:schemeClr val="bg1"/>
                </a:solidFill>
                <a:latin typeface="Arial Narrow" pitchFamily="34" charset="0"/>
              </a:rPr>
              <a:t>a  descendant of 	Aaron (via </a:t>
            </a:r>
            <a:r>
              <a:rPr lang="en-US" sz="2800" dirty="0" err="1" smtClean="0">
                <a:solidFill>
                  <a:schemeClr val="bg1"/>
                </a:solidFill>
                <a:latin typeface="Arial Narrow" pitchFamily="34" charset="0"/>
              </a:rPr>
              <a:t>Eleazar</a:t>
            </a:r>
            <a:r>
              <a:rPr lang="en-US" sz="2800" dirty="0" smtClean="0">
                <a:solidFill>
                  <a:schemeClr val="bg1"/>
                </a:solidFill>
                <a:latin typeface="Arial Narrow" pitchFamily="34" charset="0"/>
              </a:rPr>
              <a:t>); chief of one of the 24 orders of the 	priesthood divided by David (1 Chr. 24:10). </a:t>
            </a:r>
          </a:p>
          <a:p>
            <a:pPr marL="284163" lvl="2" indent="-284163">
              <a:spcBef>
                <a:spcPct val="0"/>
              </a:spcBef>
              <a:buFont typeface="Arial" pitchFamily="34" charset="0"/>
              <a:buChar char="•"/>
              <a:defRPr/>
            </a:pPr>
            <a:r>
              <a:rPr lang="en-US" sz="2800" dirty="0" smtClean="0">
                <a:solidFill>
                  <a:schemeClr val="bg1"/>
                </a:solidFill>
                <a:latin typeface="Arial Narrow" pitchFamily="34" charset="0"/>
                <a:cs typeface="BibliaLS" pitchFamily="2" charset="-79"/>
              </a:rPr>
              <a:t>Elizabeth is also descended from Aaron</a:t>
            </a:r>
          </a:p>
          <a:p>
            <a:pPr marL="284163" lvl="2" indent="-284163">
              <a:spcBef>
                <a:spcPct val="0"/>
              </a:spcBef>
              <a:buFont typeface="Arial" pitchFamily="34" charset="0"/>
              <a:buChar char="•"/>
              <a:defRPr/>
            </a:pPr>
            <a:r>
              <a:rPr lang="en-US" sz="2800" dirty="0" smtClean="0">
                <a:solidFill>
                  <a:schemeClr val="bg1"/>
                </a:solidFill>
                <a:latin typeface="Arial Narrow" pitchFamily="34" charset="0"/>
                <a:cs typeface="BibliaLS" pitchFamily="2" charset="-79"/>
              </a:rPr>
              <a:t> This was Zechariah’s year to serve in the temple by </a:t>
            </a:r>
            <a:r>
              <a:rPr lang="en-US" sz="2800" dirty="0" smtClean="0">
                <a:solidFill>
                  <a:schemeClr val="bg1"/>
                </a:solidFill>
                <a:latin typeface="Arial Narrow" pitchFamily="34" charset="0"/>
                <a:cs typeface="BibliaLS" pitchFamily="2" charset="-79"/>
              </a:rPr>
              <a:t>performing 	 </a:t>
            </a:r>
            <a:r>
              <a:rPr lang="en-US" sz="2800" dirty="0" smtClean="0">
                <a:solidFill>
                  <a:schemeClr val="bg1"/>
                </a:solidFill>
                <a:latin typeface="Arial Narrow" pitchFamily="34" charset="0"/>
                <a:cs typeface="BibliaLS" pitchFamily="2" charset="-79"/>
              </a:rPr>
              <a:t>the </a:t>
            </a:r>
            <a:r>
              <a:rPr lang="en-US" sz="2800" dirty="0" smtClean="0">
                <a:solidFill>
                  <a:schemeClr val="bg1"/>
                </a:solidFill>
                <a:latin typeface="Arial Narrow" pitchFamily="34" charset="0"/>
                <a:cs typeface="BibliaLS" pitchFamily="2" charset="-79"/>
              </a:rPr>
              <a:t>incense </a:t>
            </a:r>
            <a:r>
              <a:rPr lang="en-US" sz="2800" dirty="0" smtClean="0">
                <a:solidFill>
                  <a:schemeClr val="bg1"/>
                </a:solidFill>
                <a:latin typeface="Arial Narrow" pitchFamily="34" charset="0"/>
                <a:cs typeface="BibliaLS" pitchFamily="2" charset="-79"/>
              </a:rPr>
              <a:t>offering. (</a:t>
            </a:r>
            <a:r>
              <a:rPr lang="en-US" sz="2800" dirty="0" err="1" smtClean="0">
                <a:solidFill>
                  <a:schemeClr val="bg1"/>
                </a:solidFill>
                <a:latin typeface="Arial Narrow" pitchFamily="34" charset="0"/>
                <a:cs typeface="BibliaLS" pitchFamily="2" charset="-79"/>
              </a:rPr>
              <a:t>Lk</a:t>
            </a:r>
            <a:r>
              <a:rPr lang="en-US" sz="2800" dirty="0" smtClean="0">
                <a:solidFill>
                  <a:schemeClr val="bg1"/>
                </a:solidFill>
                <a:latin typeface="Arial Narrow" pitchFamily="34" charset="0"/>
                <a:cs typeface="BibliaLS" pitchFamily="2" charset="-79"/>
              </a:rPr>
              <a:t> 1:8-11)</a:t>
            </a:r>
          </a:p>
          <a:p>
            <a:pPr marL="284163" lvl="2" indent="-284163">
              <a:spcBef>
                <a:spcPct val="0"/>
              </a:spcBef>
              <a:buFont typeface="Arial" pitchFamily="34" charset="0"/>
              <a:buChar char="•"/>
              <a:defRPr/>
            </a:pPr>
            <a:r>
              <a:rPr lang="en-US" sz="2800" dirty="0" smtClean="0">
                <a:solidFill>
                  <a:schemeClr val="bg1"/>
                </a:solidFill>
                <a:latin typeface="Arial Narrow" pitchFamily="34" charset="0"/>
                <a:cs typeface="BibliaLS" pitchFamily="2" charset="-79"/>
              </a:rPr>
              <a:t> Zechariah was visited by an angel, experienced miraculous taking 	and restoration of his voice, and given instruction by God. </a:t>
            </a:r>
          </a:p>
        </p:txBody>
      </p:sp>
    </p:spTree>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0" y="0"/>
            <a:ext cx="9144000" cy="1143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latin typeface="BibliaLS" pitchFamily="2" charset="-79"/>
                <a:cs typeface="BibliaLS" pitchFamily="2" charset="-79"/>
              </a:rPr>
              <a:t>ELIZABETH (Reminder)</a:t>
            </a:r>
          </a:p>
        </p:txBody>
      </p:sp>
      <p:sp>
        <p:nvSpPr>
          <p:cNvPr id="5" name="Title 1"/>
          <p:cNvSpPr txBox="1">
            <a:spLocks/>
          </p:cNvSpPr>
          <p:nvPr/>
        </p:nvSpPr>
        <p:spPr>
          <a:xfrm>
            <a:off x="0" y="1143000"/>
            <a:ext cx="9144000" cy="5638800"/>
          </a:xfrm>
          <a:prstGeom prst="rect">
            <a:avLst/>
          </a:prstGeom>
        </p:spPr>
        <p:txBody>
          <a:bodyPr/>
          <a:lstStyle/>
          <a:p>
            <a:pPr marL="284163" lvl="0" indent="-284163">
              <a:spcBef>
                <a:spcPct val="0"/>
              </a:spcBef>
              <a:buFont typeface="Arial" pitchFamily="34" charset="0"/>
              <a:buChar char="•"/>
              <a:defRPr/>
            </a:pPr>
            <a:r>
              <a:rPr lang="en-US" sz="2800" b="1" dirty="0" smtClean="0">
                <a:solidFill>
                  <a:srgbClr val="C00000"/>
                </a:solidFill>
                <a:latin typeface="Arial Narrow" pitchFamily="34" charset="0"/>
                <a:cs typeface="BibliaLS" pitchFamily="2" charset="-79"/>
              </a:rPr>
              <a:t>Her name means "God is my oath" or "dedicated to God". </a:t>
            </a:r>
          </a:p>
          <a:p>
            <a:pPr marL="284163" lvl="0" indent="-284163">
              <a:spcBef>
                <a:spcPct val="0"/>
              </a:spcBef>
              <a:buFont typeface="Arial" pitchFamily="34" charset="0"/>
              <a:buChar char="•"/>
              <a:defRPr/>
            </a:pPr>
            <a:r>
              <a:rPr lang="en-US" sz="2800" dirty="0" smtClean="0">
                <a:solidFill>
                  <a:schemeClr val="bg1"/>
                </a:solidFill>
                <a:latin typeface="Arial Narrow" pitchFamily="34" charset="0"/>
                <a:cs typeface="BibliaLS" pitchFamily="2" charset="-79"/>
              </a:rPr>
              <a:t>She lived in a city in the hill country of Judea.</a:t>
            </a:r>
          </a:p>
          <a:p>
            <a:pPr marL="284163" lvl="0" indent="-284163">
              <a:spcBef>
                <a:spcPct val="0"/>
              </a:spcBef>
              <a:buFont typeface="Arial" pitchFamily="34" charset="0"/>
              <a:buChar char="•"/>
              <a:defRPr/>
            </a:pPr>
            <a:r>
              <a:rPr lang="en-US" sz="2800" dirty="0" smtClean="0">
                <a:solidFill>
                  <a:schemeClr val="bg1"/>
                </a:solidFill>
                <a:latin typeface="Arial Narrow" pitchFamily="34" charset="0"/>
                <a:cs typeface="BibliaLS" pitchFamily="2" charset="-79"/>
              </a:rPr>
              <a:t>She was "from the daughters of Aaron" (Luke 1:5). </a:t>
            </a:r>
          </a:p>
          <a:p>
            <a:pPr marL="284163" lvl="4" indent="-284163">
              <a:spcBef>
                <a:spcPct val="0"/>
              </a:spcBef>
              <a:buFont typeface="Arial" pitchFamily="34" charset="0"/>
              <a:buChar char="•"/>
              <a:defRPr/>
            </a:pPr>
            <a:r>
              <a:rPr lang="en-US" sz="2800" dirty="0" smtClean="0">
                <a:solidFill>
                  <a:schemeClr val="bg1"/>
                </a:solidFill>
                <a:latin typeface="Arial Narrow" pitchFamily="34" charset="0"/>
                <a:cs typeface="BibliaLS" pitchFamily="2" charset="-79"/>
              </a:rPr>
              <a:t>She was married to Zechariah ("God has remembered"), an upright man </a:t>
            </a:r>
            <a:r>
              <a:rPr lang="en-US" sz="2800" dirty="0" smtClean="0">
                <a:solidFill>
                  <a:schemeClr val="bg1"/>
                </a:solidFill>
                <a:latin typeface="Arial Narrow" pitchFamily="34" charset="0"/>
                <a:cs typeface="BibliaLS" pitchFamily="2" charset="-79"/>
              </a:rPr>
              <a:t>and an </a:t>
            </a:r>
            <a:r>
              <a:rPr lang="en-US" sz="2800" dirty="0" smtClean="0">
                <a:solidFill>
                  <a:schemeClr val="bg1"/>
                </a:solidFill>
                <a:latin typeface="Arial Narrow" pitchFamily="34" charset="0"/>
                <a:cs typeface="BibliaLS" pitchFamily="2" charset="-79"/>
              </a:rPr>
              <a:t>Aaronic priest of the division of </a:t>
            </a:r>
            <a:r>
              <a:rPr lang="en-US" sz="2800" dirty="0" err="1" smtClean="0">
                <a:solidFill>
                  <a:schemeClr val="bg1"/>
                </a:solidFill>
                <a:latin typeface="Arial Narrow" pitchFamily="34" charset="0"/>
                <a:cs typeface="BibliaLS" pitchFamily="2" charset="-79"/>
              </a:rPr>
              <a:t>Abijah</a:t>
            </a:r>
            <a:r>
              <a:rPr lang="en-US" sz="2800" dirty="0" smtClean="0">
                <a:solidFill>
                  <a:schemeClr val="bg1"/>
                </a:solidFill>
                <a:latin typeface="Arial Narrow" pitchFamily="34" charset="0"/>
                <a:cs typeface="BibliaLS" pitchFamily="2" charset="-79"/>
              </a:rPr>
              <a:t> (1Chr 24:10).</a:t>
            </a:r>
          </a:p>
          <a:p>
            <a:pPr marL="284163" lvl="4" indent="-284163">
              <a:spcBef>
                <a:spcPct val="0"/>
              </a:spcBef>
              <a:buFont typeface="Arial" pitchFamily="34" charset="0"/>
              <a:buChar char="•"/>
              <a:defRPr/>
            </a:pPr>
            <a:r>
              <a:rPr lang="en-US" sz="2800" dirty="0" smtClean="0">
                <a:solidFill>
                  <a:schemeClr val="bg1"/>
                </a:solidFill>
                <a:latin typeface="Arial Narrow" pitchFamily="34" charset="0"/>
                <a:cs typeface="BibliaLS" pitchFamily="2" charset="-79"/>
              </a:rPr>
              <a:t> Although Elizabeth was barren (&amp; too old to have children) she was 6 months </a:t>
            </a:r>
            <a:r>
              <a:rPr lang="en-US" sz="2800" dirty="0" smtClean="0">
                <a:solidFill>
                  <a:schemeClr val="bg1"/>
                </a:solidFill>
                <a:latin typeface="Arial Narrow" pitchFamily="34" charset="0"/>
                <a:cs typeface="BibliaLS" pitchFamily="2" charset="-79"/>
              </a:rPr>
              <a:t>pregnant </a:t>
            </a:r>
            <a:r>
              <a:rPr lang="en-US" sz="2800" dirty="0" smtClean="0">
                <a:solidFill>
                  <a:schemeClr val="bg1"/>
                </a:solidFill>
                <a:latin typeface="Arial Narrow" pitchFamily="34" charset="0"/>
                <a:cs typeface="BibliaLS" pitchFamily="2" charset="-79"/>
              </a:rPr>
              <a:t>with John the Baptist when Gabriel appeared to Mary. (1:7)</a:t>
            </a:r>
          </a:p>
          <a:p>
            <a:pPr marL="284163" lvl="4" indent="-284163">
              <a:spcBef>
                <a:spcPct val="0"/>
              </a:spcBef>
              <a:buFont typeface="Arial" pitchFamily="34" charset="0"/>
              <a:buChar char="•"/>
              <a:defRPr/>
            </a:pPr>
            <a:r>
              <a:rPr lang="en-US" sz="2800" dirty="0" smtClean="0">
                <a:solidFill>
                  <a:schemeClr val="bg1"/>
                </a:solidFill>
                <a:latin typeface="Arial Narrow" pitchFamily="34" charset="0"/>
                <a:cs typeface="BibliaLS" pitchFamily="2" charset="-79"/>
              </a:rPr>
              <a:t>This is known as a ‘secondary’ or ‘reconfirmation’ sign</a:t>
            </a:r>
          </a:p>
          <a:p>
            <a:pPr marL="284163" lvl="4" indent="-284163">
              <a:spcBef>
                <a:spcPct val="0"/>
              </a:spcBef>
              <a:buFont typeface="Arial" pitchFamily="34" charset="0"/>
              <a:buChar char="•"/>
              <a:defRPr/>
            </a:pPr>
            <a:r>
              <a:rPr lang="en-US" sz="2800" b="1" dirty="0" smtClean="0">
                <a:solidFill>
                  <a:srgbClr val="C00000"/>
                </a:solidFill>
                <a:latin typeface="Arial Narrow" pitchFamily="34" charset="0"/>
                <a:cs typeface="BibliaLS" pitchFamily="2" charset="-79"/>
              </a:rPr>
              <a:t>Kept her pregnancy hidden for 5 months (Luke 1)</a:t>
            </a:r>
          </a:p>
          <a:p>
            <a:pPr marL="284163" lvl="4" indent="-284163">
              <a:spcBef>
                <a:spcPct val="0"/>
              </a:spcBef>
              <a:buFont typeface="Arial" pitchFamily="34" charset="0"/>
              <a:buChar char="•"/>
              <a:defRPr/>
            </a:pPr>
            <a:r>
              <a:rPr lang="en-US" sz="2800" dirty="0" smtClean="0">
                <a:solidFill>
                  <a:schemeClr val="bg1"/>
                </a:solidFill>
                <a:latin typeface="Arial Narrow" pitchFamily="34" charset="0"/>
                <a:cs typeface="BibliaLS" pitchFamily="2" charset="-79"/>
              </a:rPr>
              <a:t>Elizabeth was “</a:t>
            </a:r>
            <a:r>
              <a:rPr lang="en-US" sz="2800" b="1" i="1" dirty="0" smtClean="0">
                <a:solidFill>
                  <a:schemeClr val="bg1"/>
                </a:solidFill>
                <a:latin typeface="Arial Narrow" pitchFamily="34" charset="0"/>
                <a:cs typeface="BibliaLS" pitchFamily="2" charset="-79"/>
              </a:rPr>
              <a:t>upright in the sight of God, observing all the Lord's </a:t>
            </a:r>
            <a:r>
              <a:rPr lang="en-US" sz="2800" b="1" i="1" dirty="0" smtClean="0">
                <a:solidFill>
                  <a:schemeClr val="bg1"/>
                </a:solidFill>
                <a:latin typeface="Arial Narrow" pitchFamily="34" charset="0"/>
                <a:cs typeface="BibliaLS" pitchFamily="2" charset="-79"/>
              </a:rPr>
              <a:t>commandments </a:t>
            </a:r>
            <a:r>
              <a:rPr lang="en-US" sz="2800" b="1" i="1" dirty="0" smtClean="0">
                <a:solidFill>
                  <a:schemeClr val="bg1"/>
                </a:solidFill>
                <a:latin typeface="Arial Narrow" pitchFamily="34" charset="0"/>
                <a:cs typeface="BibliaLS" pitchFamily="2" charset="-79"/>
              </a:rPr>
              <a:t>and regulations blamelessly</a:t>
            </a:r>
            <a:r>
              <a:rPr lang="en-US" sz="2800" i="1" dirty="0" smtClean="0">
                <a:solidFill>
                  <a:schemeClr val="bg1"/>
                </a:solidFill>
                <a:latin typeface="Arial Narrow" pitchFamily="34" charset="0"/>
                <a:cs typeface="BibliaLS" pitchFamily="2" charset="-79"/>
              </a:rPr>
              <a:t>." </a:t>
            </a:r>
            <a:r>
              <a:rPr lang="en-US" sz="2800" dirty="0" smtClean="0">
                <a:solidFill>
                  <a:schemeClr val="bg1"/>
                </a:solidFill>
                <a:latin typeface="Arial Narrow" pitchFamily="34" charset="0"/>
                <a:cs typeface="BibliaLS" pitchFamily="2" charset="-79"/>
              </a:rPr>
              <a:t>(1:6)</a:t>
            </a:r>
          </a:p>
          <a:p>
            <a:pPr marL="284163" lvl="4" indent="-284163">
              <a:spcBef>
                <a:spcPct val="0"/>
              </a:spcBef>
              <a:buFont typeface="Arial" pitchFamily="34" charset="0"/>
              <a:buChar char="•"/>
              <a:defRPr/>
            </a:pPr>
            <a:r>
              <a:rPr lang="en-US" sz="2800" b="1" dirty="0" smtClean="0">
                <a:solidFill>
                  <a:srgbClr val="C00000"/>
                </a:solidFill>
                <a:latin typeface="Arial Narrow" pitchFamily="34" charset="0"/>
                <a:cs typeface="BibliaLS" pitchFamily="2" charset="-79"/>
              </a:rPr>
              <a:t>She was filled with the Holy Spirit (1:41)</a:t>
            </a:r>
          </a:p>
        </p:txBody>
      </p:sp>
    </p:spTree>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basementrejects.com/wp-content/uploads/2011/11/nativity-story-elizabeth.jpg"/>
          <p:cNvPicPr>
            <a:picLocks noChangeAspect="1" noChangeArrowheads="1"/>
          </p:cNvPicPr>
          <p:nvPr/>
        </p:nvPicPr>
        <p:blipFill>
          <a:blip r:embed="rId2" cstate="print"/>
          <a:srcRect/>
          <a:stretch>
            <a:fillRect/>
          </a:stretch>
        </p:blipFill>
        <p:spPr bwMode="auto">
          <a:xfrm>
            <a:off x="0" y="0"/>
            <a:ext cx="9144000" cy="5918203"/>
          </a:xfrm>
          <a:prstGeom prst="rect">
            <a:avLst/>
          </a:prstGeom>
          <a:noFill/>
        </p:spPr>
      </p:pic>
      <p:sp>
        <p:nvSpPr>
          <p:cNvPr id="3" name="Subtitle 2"/>
          <p:cNvSpPr>
            <a:spLocks noGrp="1"/>
          </p:cNvSpPr>
          <p:nvPr>
            <p:ph type="subTitle" idx="1"/>
          </p:nvPr>
        </p:nvSpPr>
        <p:spPr>
          <a:xfrm>
            <a:off x="0" y="5334000"/>
            <a:ext cx="9144000" cy="1524000"/>
          </a:xfrm>
        </p:spPr>
        <p:style>
          <a:lnRef idx="0">
            <a:schemeClr val="dk1"/>
          </a:lnRef>
          <a:fillRef idx="3">
            <a:schemeClr val="dk1"/>
          </a:fillRef>
          <a:effectRef idx="3">
            <a:schemeClr val="dk1"/>
          </a:effectRef>
          <a:fontRef idx="minor">
            <a:schemeClr val="lt1"/>
          </a:fontRef>
        </p:style>
        <p:txBody>
          <a:bodyPr anchor="ctr">
            <a:noAutofit/>
          </a:bodyPr>
          <a:lstStyle/>
          <a:p>
            <a:pPr lvl="0"/>
            <a:r>
              <a:rPr lang="en-US" b="1" baseline="30000" dirty="0" smtClean="0">
                <a:ln>
                  <a:solidFill>
                    <a:schemeClr val="tx1"/>
                  </a:solidFill>
                </a:ln>
                <a:solidFill>
                  <a:schemeClr val="tx1"/>
                </a:solidFill>
                <a:latin typeface="Arial Narrow" pitchFamily="34" charset="0"/>
                <a:cs typeface="BibliaLS" pitchFamily="2" charset="-79"/>
              </a:rPr>
              <a:t>“</a:t>
            </a:r>
            <a:r>
              <a:rPr lang="en-US" dirty="0" smtClean="0">
                <a:ln>
                  <a:solidFill>
                    <a:schemeClr val="tx1"/>
                  </a:solidFill>
                </a:ln>
                <a:solidFill>
                  <a:schemeClr val="tx1"/>
                </a:solidFill>
                <a:latin typeface="Arial Narrow" pitchFamily="34" charset="0"/>
                <a:cs typeface="BibliaLS" pitchFamily="2" charset="-79"/>
              </a:rPr>
              <a:t>When Elizabeth heard Mary’s greeting, the baby leaped in her womb, and Elizabeth was filled with the Holy Spirit.”</a:t>
            </a:r>
            <a:endParaRPr lang="en-US" dirty="0">
              <a:ln>
                <a:solidFill>
                  <a:schemeClr val="tx1"/>
                </a:solidFill>
              </a:ln>
              <a:solidFill>
                <a:schemeClr val="tx1"/>
              </a:solidFill>
              <a:latin typeface="Arial Narrow" pitchFamily="34" charset="0"/>
            </a:endParaRPr>
          </a:p>
        </p:txBody>
      </p:sp>
    </p:spTree>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0" y="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latin typeface="BibliaLS" pitchFamily="2" charset="-79"/>
                <a:cs typeface="BibliaLS" pitchFamily="2" charset="-79"/>
              </a:rPr>
              <a:t>BABIES IN THE WOMB…(v.41)</a:t>
            </a:r>
          </a:p>
        </p:txBody>
      </p:sp>
      <p:sp>
        <p:nvSpPr>
          <p:cNvPr id="5" name="Title 1"/>
          <p:cNvSpPr txBox="1">
            <a:spLocks/>
          </p:cNvSpPr>
          <p:nvPr/>
        </p:nvSpPr>
        <p:spPr>
          <a:xfrm>
            <a:off x="0" y="914400"/>
            <a:ext cx="9144000" cy="5943600"/>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r>
              <a:rPr lang="en-US" sz="2400" b="1" dirty="0" smtClean="0">
                <a:solidFill>
                  <a:schemeClr val="bg1"/>
                </a:solidFill>
                <a:latin typeface="Arial Narrow" pitchFamily="34" charset="0"/>
                <a:ea typeface="+mj-ea"/>
                <a:cs typeface="BibliaLS" pitchFamily="2" charset="-79"/>
              </a:rPr>
              <a:t> </a:t>
            </a:r>
            <a:r>
              <a:rPr lang="en-US" sz="2400" b="1" dirty="0" smtClean="0">
                <a:solidFill>
                  <a:schemeClr val="bg1"/>
                </a:solidFill>
                <a:latin typeface="Arial Narrow" pitchFamily="34" charset="0"/>
                <a:ea typeface="+mj-ea"/>
                <a:cs typeface="BibliaLS" pitchFamily="2" charset="-79"/>
              </a:rPr>
              <a:t>Those in the womb are </a:t>
            </a:r>
            <a:r>
              <a:rPr lang="en-US" sz="2400" b="1" dirty="0" smtClean="0">
                <a:solidFill>
                  <a:schemeClr val="bg1"/>
                </a:solidFill>
                <a:latin typeface="Arial Narrow" pitchFamily="34" charset="0"/>
                <a:ea typeface="+mj-ea"/>
                <a:cs typeface="BibliaLS" pitchFamily="2" charset="-79"/>
              </a:rPr>
              <a:t>BABIES, not fetal tissue </a:t>
            </a:r>
            <a:r>
              <a:rPr lang="en-US" sz="2400" dirty="0" smtClean="0">
                <a:solidFill>
                  <a:schemeClr val="bg1"/>
                </a:solidFill>
                <a:latin typeface="Arial Narrow" pitchFamily="34" charset="0"/>
                <a:ea typeface="+mj-ea"/>
                <a:cs typeface="BibliaLS" pitchFamily="2" charset="-79"/>
              </a:rPr>
              <a:t>(“The baby within me”)</a:t>
            </a:r>
            <a:endParaRPr lang="en-US" sz="2400" b="1" dirty="0" smtClean="0">
              <a:solidFill>
                <a:schemeClr val="bg1"/>
              </a:solidFill>
              <a:latin typeface="Arial Narrow" pitchFamily="34" charset="0"/>
              <a:ea typeface="+mj-ea"/>
              <a:cs typeface="BibliaLS" pitchFamily="2" charset="-79"/>
            </a:endParaRPr>
          </a:p>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r>
              <a:rPr lang="en-US" sz="2400" b="1" dirty="0" smtClean="0">
                <a:solidFill>
                  <a:schemeClr val="bg1"/>
                </a:solidFill>
                <a:latin typeface="Arial Narrow" pitchFamily="34" charset="0"/>
                <a:ea typeface="+mj-ea"/>
                <a:cs typeface="BibliaLS" pitchFamily="2" charset="-79"/>
              </a:rPr>
              <a:t> Can have emotion </a:t>
            </a:r>
            <a:r>
              <a:rPr lang="en-US" sz="2400" dirty="0" smtClean="0">
                <a:solidFill>
                  <a:schemeClr val="bg1"/>
                </a:solidFill>
                <a:latin typeface="Arial Narrow" pitchFamily="34" charset="0"/>
                <a:ea typeface="+mj-ea"/>
                <a:cs typeface="BibliaLS" pitchFamily="2" charset="-79"/>
              </a:rPr>
              <a:t>(“leaped for </a:t>
            </a:r>
            <a:r>
              <a:rPr lang="en-US" sz="2400" u="sng" dirty="0" smtClean="0">
                <a:solidFill>
                  <a:schemeClr val="bg1"/>
                </a:solidFill>
                <a:latin typeface="Arial Narrow" pitchFamily="34" charset="0"/>
                <a:ea typeface="+mj-ea"/>
                <a:cs typeface="BibliaLS" pitchFamily="2" charset="-79"/>
              </a:rPr>
              <a:t>joy</a:t>
            </a:r>
            <a:r>
              <a:rPr lang="en-US" sz="2400" dirty="0" smtClean="0">
                <a:solidFill>
                  <a:schemeClr val="bg1"/>
                </a:solidFill>
                <a:latin typeface="Arial Narrow" pitchFamily="34" charset="0"/>
                <a:ea typeface="+mj-ea"/>
                <a:cs typeface="BibliaLS" pitchFamily="2" charset="-79"/>
              </a:rPr>
              <a:t>”)</a:t>
            </a:r>
          </a:p>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r>
              <a:rPr lang="en-US" sz="2400" b="1" dirty="0" smtClean="0">
                <a:solidFill>
                  <a:schemeClr val="bg1"/>
                </a:solidFill>
                <a:latin typeface="Arial Narrow" pitchFamily="34" charset="0"/>
                <a:ea typeface="+mj-ea"/>
                <a:cs typeface="BibliaLS" pitchFamily="2" charset="-79"/>
              </a:rPr>
              <a:t> Are designed by God regardless of disabilities  </a:t>
            </a:r>
          </a:p>
          <a:p>
            <a:pPr lvl="1">
              <a:spcBef>
                <a:spcPct val="0"/>
              </a:spcBef>
              <a:buFont typeface="Arial" pitchFamily="34" charset="0"/>
              <a:buChar char="•"/>
              <a:defRPr/>
            </a:pPr>
            <a:r>
              <a:rPr lang="en-US" sz="2400" dirty="0" smtClean="0">
                <a:solidFill>
                  <a:schemeClr val="bg1"/>
                </a:solidFill>
                <a:latin typeface="Arial Narrow" pitchFamily="34" charset="0"/>
              </a:rPr>
              <a:t>“</a:t>
            </a:r>
            <a:r>
              <a:rPr lang="en-US" sz="2400" i="1" dirty="0" smtClean="0">
                <a:solidFill>
                  <a:schemeClr val="bg1"/>
                </a:solidFill>
                <a:latin typeface="Arial Narrow" pitchFamily="34" charset="0"/>
              </a:rPr>
              <a:t>You formed my inward parts; you knitted me together in my mother’s womb.” </a:t>
            </a:r>
            <a:r>
              <a:rPr lang="en-US" sz="2400" dirty="0" smtClean="0">
                <a:solidFill>
                  <a:schemeClr val="bg1"/>
                </a:solidFill>
                <a:latin typeface="Arial Narrow" pitchFamily="34" charset="0"/>
              </a:rPr>
              <a:t>–Psalm 139:13)  </a:t>
            </a:r>
          </a:p>
          <a:p>
            <a:pPr lvl="1">
              <a:spcBef>
                <a:spcPct val="0"/>
              </a:spcBef>
              <a:buFont typeface="Arial" pitchFamily="34" charset="0"/>
              <a:buChar char="•"/>
              <a:defRPr/>
            </a:pPr>
            <a:r>
              <a:rPr lang="en-US" sz="2400" dirty="0" smtClean="0">
                <a:solidFill>
                  <a:schemeClr val="bg1"/>
                </a:solidFill>
                <a:latin typeface="Arial Narrow" pitchFamily="34" charset="0"/>
              </a:rPr>
              <a:t> “The Lord said to him, "Who gave man his mouth? Who makes him deaf or mute? Who gives him sight or makes him blind? Is it not I, the Lord? –</a:t>
            </a:r>
            <a:r>
              <a:rPr lang="en-US" sz="2400" spc="-300" dirty="0" smtClean="0">
                <a:solidFill>
                  <a:schemeClr val="bg1"/>
                </a:solidFill>
                <a:latin typeface="Arial Narrow" pitchFamily="34" charset="0"/>
              </a:rPr>
              <a:t>Ex. 4:11</a:t>
            </a:r>
            <a:r>
              <a:rPr lang="en-US" sz="2400" dirty="0" smtClean="0">
                <a:solidFill>
                  <a:schemeClr val="bg1"/>
                </a:solidFill>
                <a:latin typeface="Arial Narrow" pitchFamily="34" charset="0"/>
              </a:rPr>
              <a:t>)</a:t>
            </a:r>
          </a:p>
          <a:p>
            <a:pPr marL="225425" lvl="1" indent="-225425">
              <a:spcBef>
                <a:spcPct val="0"/>
              </a:spcBef>
              <a:buFont typeface="Arial" pitchFamily="34" charset="0"/>
              <a:buChar char="•"/>
              <a:defRPr/>
            </a:pPr>
            <a:r>
              <a:rPr lang="en-US" sz="2400" b="1" dirty="0" smtClean="0">
                <a:solidFill>
                  <a:schemeClr val="bg1"/>
                </a:solidFill>
                <a:latin typeface="Arial Narrow" pitchFamily="34" charset="0"/>
                <a:cs typeface="BibliaLS" pitchFamily="2" charset="-79"/>
              </a:rPr>
              <a:t> God’s choice in regards to sex</a:t>
            </a:r>
          </a:p>
          <a:p>
            <a:pPr marL="682625" lvl="2" indent="-225425">
              <a:spcBef>
                <a:spcPct val="0"/>
              </a:spcBef>
              <a:buFont typeface="Arial" pitchFamily="34" charset="0"/>
              <a:buChar char="•"/>
              <a:defRPr/>
            </a:pPr>
            <a:r>
              <a:rPr lang="en-US" sz="2400" b="1" dirty="0" smtClean="0">
                <a:solidFill>
                  <a:schemeClr val="bg1"/>
                </a:solidFill>
                <a:latin typeface="Arial Narrow" pitchFamily="34" charset="0"/>
                <a:cs typeface="BibliaLS" pitchFamily="2" charset="-79"/>
              </a:rPr>
              <a:t> </a:t>
            </a:r>
            <a:r>
              <a:rPr lang="en-US" sz="2400" dirty="0" smtClean="0">
                <a:solidFill>
                  <a:schemeClr val="bg1"/>
                </a:solidFill>
                <a:latin typeface="Arial Narrow" pitchFamily="34" charset="0"/>
                <a:cs typeface="BibliaLS" pitchFamily="2" charset="-79"/>
              </a:rPr>
              <a:t>(“</a:t>
            </a:r>
            <a:r>
              <a:rPr lang="en-US" sz="2400" i="1" dirty="0" smtClean="0">
                <a:solidFill>
                  <a:schemeClr val="bg1"/>
                </a:solidFill>
                <a:latin typeface="Arial Narrow" pitchFamily="34" charset="0"/>
              </a:rPr>
              <a:t>male and female He created them.” - </a:t>
            </a:r>
            <a:r>
              <a:rPr lang="en-US" sz="2400" dirty="0" smtClean="0">
                <a:solidFill>
                  <a:schemeClr val="bg1"/>
                </a:solidFill>
                <a:latin typeface="Arial Narrow" pitchFamily="34" charset="0"/>
              </a:rPr>
              <a:t>Gen.1:27)</a:t>
            </a:r>
            <a:endParaRPr lang="en-US" sz="2400" dirty="0" smtClean="0">
              <a:solidFill>
                <a:schemeClr val="bg1"/>
              </a:solidFill>
              <a:latin typeface="Arial Narrow" pitchFamily="34" charset="0"/>
              <a:cs typeface="BibliaLS" pitchFamily="2" charset="-79"/>
            </a:endParaRPr>
          </a:p>
          <a:p>
            <a:pPr marL="225425" lvl="1" indent="-225425">
              <a:spcBef>
                <a:spcPct val="0"/>
              </a:spcBef>
              <a:buFont typeface="Arial" pitchFamily="34" charset="0"/>
              <a:buChar char="•"/>
              <a:defRPr/>
            </a:pPr>
            <a:r>
              <a:rPr lang="en-US" sz="2400" b="1" dirty="0" smtClean="0">
                <a:solidFill>
                  <a:schemeClr val="bg1"/>
                </a:solidFill>
                <a:latin typeface="Arial Narrow" pitchFamily="34" charset="0"/>
                <a:cs typeface="BibliaLS" pitchFamily="2" charset="-79"/>
              </a:rPr>
              <a:t>Have a relationship with God </a:t>
            </a:r>
          </a:p>
          <a:p>
            <a:pPr marL="682625" lvl="2" indent="-225425">
              <a:spcBef>
                <a:spcPct val="0"/>
              </a:spcBef>
              <a:buFont typeface="Arial" pitchFamily="34" charset="0"/>
              <a:buChar char="•"/>
              <a:defRPr/>
            </a:pPr>
            <a:r>
              <a:rPr lang="en-US" sz="2400" dirty="0" smtClean="0">
                <a:solidFill>
                  <a:schemeClr val="bg1"/>
                </a:solidFill>
                <a:latin typeface="Arial Narrow" pitchFamily="34" charset="0"/>
                <a:cs typeface="BibliaLS" pitchFamily="2" charset="-79"/>
              </a:rPr>
              <a:t>(</a:t>
            </a:r>
            <a:r>
              <a:rPr lang="en-US" sz="2400" dirty="0" smtClean="0">
                <a:solidFill>
                  <a:schemeClr val="bg1"/>
                </a:solidFill>
                <a:latin typeface="Arial Narrow" pitchFamily="34" charset="0"/>
              </a:rPr>
              <a:t>"</a:t>
            </a:r>
            <a:r>
              <a:rPr lang="en-US" sz="2400" i="1" dirty="0" smtClean="0">
                <a:solidFill>
                  <a:schemeClr val="bg1"/>
                </a:solidFill>
                <a:latin typeface="Arial Narrow" pitchFamily="34" charset="0"/>
              </a:rPr>
              <a:t>Before I formed you in the womb I knew you, before you were born I set you apart...“</a:t>
            </a:r>
            <a:r>
              <a:rPr lang="en-US" sz="2400" dirty="0" smtClean="0">
                <a:solidFill>
                  <a:schemeClr val="bg1"/>
                </a:solidFill>
                <a:latin typeface="Arial Narrow" pitchFamily="34" charset="0"/>
              </a:rPr>
              <a:t> - Jer. 1:5)</a:t>
            </a:r>
            <a:endParaRPr lang="en-US" sz="2400" b="1" dirty="0" smtClean="0">
              <a:solidFill>
                <a:schemeClr val="bg1"/>
              </a:solidFill>
              <a:latin typeface="Arial Narrow" pitchFamily="34" charset="0"/>
              <a:cs typeface="BibliaLS" pitchFamily="2" charset="-79"/>
            </a:endParaRPr>
          </a:p>
          <a:p>
            <a:pPr marL="225425" lvl="1" indent="-225425">
              <a:spcBef>
                <a:spcPct val="0"/>
              </a:spcBef>
              <a:buFont typeface="Arial" pitchFamily="34" charset="0"/>
              <a:buChar char="•"/>
              <a:defRPr/>
            </a:pPr>
            <a:r>
              <a:rPr lang="en-US" sz="2400" b="1" dirty="0" smtClean="0">
                <a:solidFill>
                  <a:schemeClr val="bg1"/>
                </a:solidFill>
                <a:latin typeface="Arial Narrow" pitchFamily="34" charset="0"/>
                <a:cs typeface="BibliaLS" pitchFamily="2" charset="-79"/>
              </a:rPr>
              <a:t>Is a valuable life</a:t>
            </a:r>
          </a:p>
          <a:p>
            <a:pPr marL="682625" lvl="2" indent="-225425">
              <a:spcBef>
                <a:spcPct val="0"/>
              </a:spcBef>
              <a:buFont typeface="Arial" pitchFamily="34" charset="0"/>
              <a:buChar char="•"/>
              <a:defRPr/>
            </a:pPr>
            <a:r>
              <a:rPr lang="en-US" sz="2400" b="1" dirty="0" smtClean="0">
                <a:solidFill>
                  <a:schemeClr val="bg1"/>
                </a:solidFill>
                <a:latin typeface="Arial Narrow" pitchFamily="34" charset="0"/>
                <a:cs typeface="BibliaLS" pitchFamily="2" charset="-79"/>
              </a:rPr>
              <a:t> </a:t>
            </a:r>
            <a:r>
              <a:rPr lang="en-US" sz="2400" dirty="0" smtClean="0">
                <a:solidFill>
                  <a:schemeClr val="bg1"/>
                </a:solidFill>
                <a:latin typeface="Arial Narrow" pitchFamily="34" charset="0"/>
                <a:cs typeface="BibliaLS" pitchFamily="2" charset="-79"/>
              </a:rPr>
              <a:t>(“</a:t>
            </a:r>
            <a:r>
              <a:rPr lang="en-US" sz="2400" dirty="0" smtClean="0">
                <a:solidFill>
                  <a:schemeClr val="bg1"/>
                </a:solidFill>
                <a:latin typeface="Arial Narrow" pitchFamily="34" charset="0"/>
              </a:rPr>
              <a:t>I</a:t>
            </a:r>
            <a:r>
              <a:rPr lang="en-US" sz="2400" i="1" dirty="0" smtClean="0">
                <a:solidFill>
                  <a:schemeClr val="bg1"/>
                </a:solidFill>
                <a:latin typeface="Arial Narrow" pitchFamily="34" charset="0"/>
              </a:rPr>
              <a:t>f men who are fighting hit a pregnant woman and…there is serious injury you are to take life for life.”  </a:t>
            </a:r>
            <a:r>
              <a:rPr lang="en-US" sz="2400" dirty="0" smtClean="0">
                <a:solidFill>
                  <a:schemeClr val="bg1"/>
                </a:solidFill>
                <a:latin typeface="Arial Narrow" pitchFamily="34" charset="0"/>
              </a:rPr>
              <a:t>–Ex. 21:22,23)</a:t>
            </a:r>
            <a:endParaRPr lang="en-US" sz="2400" b="1" dirty="0" smtClean="0">
              <a:solidFill>
                <a:schemeClr val="bg1"/>
              </a:solidFill>
              <a:latin typeface="Arial Narrow" pitchFamily="34" charset="0"/>
              <a:cs typeface="BibliaLS" pitchFamily="2" charset="-79"/>
            </a:endParaRPr>
          </a:p>
          <a:p>
            <a:pPr>
              <a:buFont typeface="Arial" pitchFamily="34" charset="0"/>
              <a:buChar char="•"/>
            </a:pPr>
            <a:r>
              <a:rPr lang="en-US" sz="2400" b="1" dirty="0" smtClean="0">
                <a:solidFill>
                  <a:schemeClr val="bg1"/>
                </a:solidFill>
                <a:latin typeface="Arial Narrow" pitchFamily="34" charset="0"/>
                <a:cs typeface="BibliaLS" pitchFamily="2" charset="-79"/>
              </a:rPr>
              <a:t>Are a reward from the Lord </a:t>
            </a:r>
            <a:r>
              <a:rPr lang="en-US" sz="2400" dirty="0" smtClean="0">
                <a:solidFill>
                  <a:schemeClr val="bg1"/>
                </a:solidFill>
                <a:latin typeface="Arial Narrow" pitchFamily="34" charset="0"/>
                <a:cs typeface="BibliaLS" pitchFamily="2" charset="-79"/>
              </a:rPr>
              <a:t>(“</a:t>
            </a:r>
            <a:r>
              <a:rPr lang="en-US" sz="2400" i="1" dirty="0" smtClean="0">
                <a:solidFill>
                  <a:schemeClr val="bg1"/>
                </a:solidFill>
                <a:latin typeface="Arial Narrow" pitchFamily="34" charset="0"/>
              </a:rPr>
              <a:t>The fruit of the womb is a reward.” </a:t>
            </a:r>
            <a:r>
              <a:rPr lang="en-US" sz="2400" dirty="0" smtClean="0">
                <a:solidFill>
                  <a:schemeClr val="bg1"/>
                </a:solidFill>
                <a:latin typeface="Arial Narrow" pitchFamily="34" charset="0"/>
              </a:rPr>
              <a:t>–Ps. 127:3)</a:t>
            </a:r>
          </a:p>
        </p:txBody>
      </p:sp>
    </p:spTree>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 y="381000"/>
            <a:ext cx="8839200" cy="2895600"/>
          </a:xfrm>
        </p:spPr>
        <p:style>
          <a:lnRef idx="2">
            <a:schemeClr val="dk1">
              <a:shade val="50000"/>
            </a:schemeClr>
          </a:lnRef>
          <a:fillRef idx="1">
            <a:schemeClr val="dk1"/>
          </a:fillRef>
          <a:effectRef idx="0">
            <a:schemeClr val="dk1"/>
          </a:effectRef>
          <a:fontRef idx="minor">
            <a:schemeClr val="lt1"/>
          </a:fontRef>
        </p:style>
        <p:txBody>
          <a:bodyPr anchor="b">
            <a:noAutofit/>
          </a:bodyPr>
          <a:lstStyle/>
          <a:p>
            <a:r>
              <a:rPr lang="en-US" sz="3000" b="1" baseline="30000" dirty="0" smtClean="0">
                <a:solidFill>
                  <a:schemeClr val="tx1"/>
                </a:solidFill>
                <a:latin typeface="Arial Narrow" pitchFamily="34" charset="0"/>
                <a:cs typeface="BibliaLS" pitchFamily="2" charset="-79"/>
              </a:rPr>
              <a:t>“</a:t>
            </a:r>
            <a:r>
              <a:rPr lang="en-US" sz="3000" dirty="0" smtClean="0">
                <a:solidFill>
                  <a:schemeClr val="tx1"/>
                </a:solidFill>
                <a:latin typeface="Arial Narrow" pitchFamily="34" charset="0"/>
                <a:cs typeface="BibliaLS" pitchFamily="2" charset="-79"/>
              </a:rPr>
              <a:t>In a loud voice she exclaimed: </a:t>
            </a:r>
            <a:r>
              <a:rPr lang="en-US" sz="3000" i="1" dirty="0" smtClean="0">
                <a:solidFill>
                  <a:srgbClr val="FFFF00"/>
                </a:solidFill>
                <a:latin typeface="Arial Narrow" pitchFamily="34" charset="0"/>
                <a:cs typeface="BibliaLS" pitchFamily="2" charset="-79"/>
              </a:rPr>
              <a:t>“</a:t>
            </a:r>
            <a:r>
              <a:rPr lang="en-US" sz="3000" i="1" dirty="0" smtClean="0">
                <a:solidFill>
                  <a:srgbClr val="FFFF00"/>
                </a:solidFill>
                <a:latin typeface="Arial Narrow" pitchFamily="34" charset="0"/>
                <a:cs typeface="BibliaLS" pitchFamily="2" charset="-79"/>
              </a:rPr>
              <a:t>Blessed are you among women, and blessed is the child you will bear! But why am I so favored, that the mother of my Lord should come to me? As soon as the sound of your greeting reached my ears, the baby in my womb leaped for joy. Blessed is she who has believed that the Lord would fulfill his promises to her!” </a:t>
            </a:r>
          </a:p>
        </p:txBody>
      </p:sp>
      <p:pic>
        <p:nvPicPr>
          <p:cNvPr id="143362" name="Picture 2" descr="http://mormonwoman.org/wp-content/uploads/2011/12/mary-and-elisabeth.jpg"/>
          <p:cNvPicPr>
            <a:picLocks noChangeAspect="1" noChangeArrowheads="1"/>
          </p:cNvPicPr>
          <p:nvPr/>
        </p:nvPicPr>
        <p:blipFill>
          <a:blip r:embed="rId2" cstate="print"/>
          <a:srcRect/>
          <a:stretch>
            <a:fillRect/>
          </a:stretch>
        </p:blipFill>
        <p:spPr bwMode="auto">
          <a:xfrm>
            <a:off x="1143000" y="3429000"/>
            <a:ext cx="6477000" cy="3246782"/>
          </a:xfrm>
          <a:prstGeom prst="rect">
            <a:avLst/>
          </a:prstGeom>
          <a:solidFill>
            <a:srgbClr val="FFFFFF">
              <a:shade val="85000"/>
            </a:srgbClr>
          </a:solidFill>
          <a:ln w="8890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8786" name="Picture 2" descr="Related image"/>
          <p:cNvPicPr>
            <a:picLocks noChangeAspect="1" noChangeArrowheads="1"/>
          </p:cNvPicPr>
          <p:nvPr/>
        </p:nvPicPr>
        <p:blipFill>
          <a:blip r:embed="rId2" cstate="print"/>
          <a:srcRect/>
          <a:stretch>
            <a:fillRect/>
          </a:stretch>
        </p:blipFill>
        <p:spPr bwMode="auto">
          <a:xfrm>
            <a:off x="6172200" y="1676400"/>
            <a:ext cx="3333750" cy="4762500"/>
          </a:xfrm>
          <a:prstGeom prst="rect">
            <a:avLst/>
          </a:prstGeom>
          <a:noFill/>
        </p:spPr>
      </p:pic>
      <p:sp>
        <p:nvSpPr>
          <p:cNvPr id="4" name="Title 1"/>
          <p:cNvSpPr txBox="1">
            <a:spLocks/>
          </p:cNvSpPr>
          <p:nvPr/>
        </p:nvSpPr>
        <p:spPr>
          <a:xfrm>
            <a:off x="0" y="0"/>
            <a:ext cx="9144000" cy="12192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latin typeface="BibliaLS" pitchFamily="2" charset="-79"/>
                <a:cs typeface="BibliaLS" pitchFamily="2" charset="-79"/>
              </a:rPr>
              <a:t>The ELIZABETHAN BLESSING</a:t>
            </a:r>
          </a:p>
        </p:txBody>
      </p:sp>
      <p:sp>
        <p:nvSpPr>
          <p:cNvPr id="5" name="Title 1"/>
          <p:cNvSpPr txBox="1">
            <a:spLocks/>
          </p:cNvSpPr>
          <p:nvPr/>
        </p:nvSpPr>
        <p:spPr>
          <a:xfrm>
            <a:off x="0" y="1447800"/>
            <a:ext cx="6781800" cy="5410200"/>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r>
              <a:rPr lang="en-US" sz="3200" dirty="0" smtClean="0">
                <a:ln>
                  <a:solidFill>
                    <a:schemeClr val="bg1"/>
                  </a:solidFill>
                </a:ln>
                <a:solidFill>
                  <a:schemeClr val="bg1"/>
                </a:solidFill>
                <a:latin typeface="Arial Narrow" pitchFamily="34" charset="0"/>
                <a:ea typeface="+mj-ea"/>
                <a:cs typeface="BibliaLS" pitchFamily="2" charset="-79"/>
              </a:rPr>
              <a:t>Mary and Jesus are ‘blessed’ </a:t>
            </a:r>
            <a:endParaRPr lang="en-US" sz="3200" dirty="0" smtClean="0">
              <a:ln>
                <a:solidFill>
                  <a:schemeClr val="bg1"/>
                </a:solidFill>
              </a:ln>
              <a:solidFill>
                <a:schemeClr val="bg1"/>
              </a:solidFill>
              <a:latin typeface="Arial Narrow" pitchFamily="34" charset="0"/>
              <a:ea typeface="+mj-ea"/>
              <a:cs typeface="BibliaLS" pitchFamily="2" charset="-79"/>
            </a:endParaRPr>
          </a:p>
          <a:p>
            <a:pPr lvl="1">
              <a:spcBef>
                <a:spcPct val="0"/>
              </a:spcBef>
              <a:buFont typeface="Arial" pitchFamily="34" charset="0"/>
              <a:buChar char="•"/>
              <a:defRPr/>
            </a:pPr>
            <a:r>
              <a:rPr lang="en-US" sz="3200" dirty="0" smtClean="0">
                <a:ln>
                  <a:solidFill>
                    <a:schemeClr val="bg1"/>
                  </a:solidFill>
                </a:ln>
                <a:solidFill>
                  <a:schemeClr val="bg1"/>
                </a:solidFill>
                <a:latin typeface="Arial Narrow" pitchFamily="34" charset="0"/>
                <a:ea typeface="+mj-ea"/>
                <a:cs typeface="BibliaLS" pitchFamily="2" charset="-79"/>
              </a:rPr>
              <a:t> (</a:t>
            </a:r>
            <a:r>
              <a:rPr lang="en-US" sz="3200" dirty="0" smtClean="0">
                <a:ln>
                  <a:solidFill>
                    <a:schemeClr val="bg1"/>
                  </a:solidFill>
                </a:ln>
                <a:solidFill>
                  <a:schemeClr val="bg1"/>
                </a:solidFill>
                <a:latin typeface="Arial Narrow" pitchFamily="34" charset="0"/>
                <a:ea typeface="+mj-ea"/>
                <a:cs typeface="BibliaLS" pitchFamily="2" charset="-79"/>
              </a:rPr>
              <a:t>Happiness resulting from </a:t>
            </a:r>
            <a:r>
              <a:rPr lang="en-US" sz="3200" dirty="0" smtClean="0">
                <a:ln>
                  <a:solidFill>
                    <a:schemeClr val="bg1"/>
                  </a:solidFill>
                </a:ln>
                <a:solidFill>
                  <a:schemeClr val="bg1"/>
                </a:solidFill>
                <a:latin typeface="Arial Narrow" pitchFamily="34" charset="0"/>
                <a:ea typeface="+mj-ea"/>
                <a:cs typeface="BibliaLS" pitchFamily="2" charset="-79"/>
              </a:rPr>
              <a:t>a God’s </a:t>
            </a:r>
            <a:r>
              <a:rPr lang="en-US" sz="3200" dirty="0" smtClean="0">
                <a:ln>
                  <a:solidFill>
                    <a:schemeClr val="bg1"/>
                  </a:solidFill>
                </a:ln>
                <a:solidFill>
                  <a:schemeClr val="bg1"/>
                </a:solidFill>
                <a:latin typeface="Arial Narrow" pitchFamily="34" charset="0"/>
                <a:ea typeface="+mj-ea"/>
                <a:cs typeface="BibliaLS" pitchFamily="2" charset="-79"/>
              </a:rPr>
              <a:t>gift)</a:t>
            </a:r>
          </a:p>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r>
              <a:rPr lang="en-US" sz="3200" dirty="0" smtClean="0">
                <a:ln>
                  <a:solidFill>
                    <a:schemeClr val="bg1"/>
                  </a:solidFill>
                </a:ln>
                <a:solidFill>
                  <a:schemeClr val="bg1"/>
                </a:solidFill>
                <a:latin typeface="Arial Narrow" pitchFamily="34" charset="0"/>
                <a:ea typeface="+mj-ea"/>
                <a:cs typeface="BibliaLS" pitchFamily="2" charset="-79"/>
              </a:rPr>
              <a:t> Elizabeth questions her worthiness to even </a:t>
            </a:r>
            <a:r>
              <a:rPr lang="en-US" sz="3200" dirty="0" smtClean="0">
                <a:ln>
                  <a:solidFill>
                    <a:schemeClr val="bg1"/>
                  </a:solidFill>
                </a:ln>
                <a:solidFill>
                  <a:schemeClr val="bg1"/>
                </a:solidFill>
                <a:latin typeface="Arial Narrow" pitchFamily="34" charset="0"/>
                <a:ea typeface="+mj-ea"/>
                <a:cs typeface="BibliaLS" pitchFamily="2" charset="-79"/>
              </a:rPr>
              <a:t>	have </a:t>
            </a:r>
            <a:r>
              <a:rPr lang="en-US" sz="3200" dirty="0" smtClean="0">
                <a:ln>
                  <a:solidFill>
                    <a:schemeClr val="bg1"/>
                  </a:solidFill>
                </a:ln>
                <a:solidFill>
                  <a:schemeClr val="bg1"/>
                </a:solidFill>
                <a:latin typeface="Arial Narrow" pitchFamily="34" charset="0"/>
                <a:ea typeface="+mj-ea"/>
                <a:cs typeface="BibliaLS" pitchFamily="2" charset="-79"/>
              </a:rPr>
              <a:t>Mary visit</a:t>
            </a:r>
          </a:p>
          <a:p>
            <a:pPr lvl="1">
              <a:spcBef>
                <a:spcPct val="0"/>
              </a:spcBef>
              <a:buFont typeface="Arial" pitchFamily="34" charset="0"/>
              <a:buChar char="•"/>
              <a:defRPr/>
            </a:pPr>
            <a:r>
              <a:rPr lang="en-US" sz="3200" dirty="0" smtClean="0">
                <a:ln>
                  <a:solidFill>
                    <a:schemeClr val="bg1"/>
                  </a:solidFill>
                </a:ln>
                <a:solidFill>
                  <a:schemeClr val="bg1"/>
                </a:solidFill>
                <a:latin typeface="Arial Narrow" pitchFamily="34" charset="0"/>
                <a:ea typeface="+mj-ea"/>
                <a:cs typeface="BibliaLS" pitchFamily="2" charset="-79"/>
              </a:rPr>
              <a:t>Godly people are more humble and apt </a:t>
            </a:r>
            <a:r>
              <a:rPr lang="en-US" sz="3200" dirty="0" smtClean="0">
                <a:ln>
                  <a:solidFill>
                    <a:schemeClr val="bg1"/>
                  </a:solidFill>
                </a:ln>
                <a:solidFill>
                  <a:schemeClr val="bg1"/>
                </a:solidFill>
                <a:latin typeface="Arial Narrow" pitchFamily="34" charset="0"/>
                <a:ea typeface="+mj-ea"/>
                <a:cs typeface="BibliaLS" pitchFamily="2" charset="-79"/>
              </a:rPr>
              <a:t>	to </a:t>
            </a:r>
            <a:r>
              <a:rPr lang="en-US" sz="3200" dirty="0" smtClean="0">
                <a:ln>
                  <a:solidFill>
                    <a:schemeClr val="bg1"/>
                  </a:solidFill>
                </a:ln>
                <a:solidFill>
                  <a:schemeClr val="bg1"/>
                </a:solidFill>
                <a:latin typeface="Arial Narrow" pitchFamily="34" charset="0"/>
                <a:ea typeface="+mj-ea"/>
                <a:cs typeface="BibliaLS" pitchFamily="2" charset="-79"/>
              </a:rPr>
              <a:t>know </a:t>
            </a:r>
            <a:r>
              <a:rPr lang="en-US" sz="3200" dirty="0" smtClean="0">
                <a:ln>
                  <a:solidFill>
                    <a:schemeClr val="bg1"/>
                  </a:solidFill>
                </a:ln>
                <a:solidFill>
                  <a:schemeClr val="bg1"/>
                </a:solidFill>
                <a:latin typeface="Arial Narrow" pitchFamily="34" charset="0"/>
                <a:ea typeface="+mj-ea"/>
                <a:cs typeface="BibliaLS" pitchFamily="2" charset="-79"/>
              </a:rPr>
              <a:t>they’re unworthy</a:t>
            </a:r>
            <a:endParaRPr lang="en-US" sz="3200" dirty="0" smtClean="0">
              <a:ln>
                <a:solidFill>
                  <a:schemeClr val="bg1"/>
                </a:solidFill>
              </a:ln>
              <a:solidFill>
                <a:schemeClr val="bg1"/>
              </a:solidFill>
              <a:latin typeface="Arial Narrow" pitchFamily="34" charset="0"/>
              <a:cs typeface="BibliaLS" pitchFamily="2" charset="-79"/>
            </a:endParaRPr>
          </a:p>
          <a:p>
            <a:pPr marL="165100" lvl="1" indent="-165100">
              <a:spcBef>
                <a:spcPct val="0"/>
              </a:spcBef>
              <a:buFont typeface="Arial" pitchFamily="34" charset="0"/>
              <a:buChar char="•"/>
              <a:defRPr/>
            </a:pPr>
            <a:r>
              <a:rPr lang="en-US" sz="3200" dirty="0" smtClean="0">
                <a:ln>
                  <a:solidFill>
                    <a:schemeClr val="bg1"/>
                  </a:solidFill>
                </a:ln>
                <a:solidFill>
                  <a:schemeClr val="bg1"/>
                </a:solidFill>
                <a:latin typeface="Arial Narrow" pitchFamily="34" charset="0"/>
                <a:ea typeface="+mj-ea"/>
                <a:cs typeface="BibliaLS" pitchFamily="2" charset="-79"/>
              </a:rPr>
              <a:t> Elizabeth refers to the unborn Jesus as </a:t>
            </a:r>
            <a:r>
              <a:rPr lang="en-US" sz="3200" dirty="0" smtClean="0">
                <a:ln>
                  <a:solidFill>
                    <a:schemeClr val="bg1"/>
                  </a:solidFill>
                </a:ln>
                <a:solidFill>
                  <a:schemeClr val="bg1"/>
                </a:solidFill>
                <a:latin typeface="Arial Narrow" pitchFamily="34" charset="0"/>
                <a:ea typeface="+mj-ea"/>
                <a:cs typeface="BibliaLS" pitchFamily="2" charset="-79"/>
              </a:rPr>
              <a:t>	“</a:t>
            </a:r>
            <a:r>
              <a:rPr lang="en-US" sz="3200" dirty="0" smtClean="0">
                <a:ln>
                  <a:solidFill>
                    <a:schemeClr val="bg1"/>
                  </a:solidFill>
                </a:ln>
                <a:solidFill>
                  <a:schemeClr val="bg1"/>
                </a:solidFill>
                <a:latin typeface="Arial Narrow" pitchFamily="34" charset="0"/>
                <a:ea typeface="+mj-ea"/>
                <a:cs typeface="BibliaLS" pitchFamily="2" charset="-79"/>
              </a:rPr>
              <a:t>my Lord”</a:t>
            </a:r>
          </a:p>
          <a:p>
            <a:pPr marL="165100" lvl="1" indent="-165100">
              <a:spcBef>
                <a:spcPct val="0"/>
              </a:spcBef>
              <a:buFont typeface="Arial" pitchFamily="34" charset="0"/>
              <a:buChar char="•"/>
              <a:defRPr/>
            </a:pPr>
            <a:r>
              <a:rPr lang="en-US" sz="3200" dirty="0" smtClean="0">
                <a:ln>
                  <a:solidFill>
                    <a:schemeClr val="bg1"/>
                  </a:solidFill>
                </a:ln>
                <a:solidFill>
                  <a:schemeClr val="bg1"/>
                </a:solidFill>
                <a:latin typeface="Arial Narrow" pitchFamily="34" charset="0"/>
                <a:ea typeface="+mj-ea"/>
                <a:cs typeface="BibliaLS" pitchFamily="2" charset="-79"/>
              </a:rPr>
              <a:t> Blessing comes from believing that God </a:t>
            </a:r>
            <a:r>
              <a:rPr lang="en-US" sz="3200" dirty="0" smtClean="0">
                <a:ln>
                  <a:solidFill>
                    <a:schemeClr val="bg1"/>
                  </a:solidFill>
                </a:ln>
                <a:solidFill>
                  <a:schemeClr val="bg1"/>
                </a:solidFill>
                <a:latin typeface="Arial Narrow" pitchFamily="34" charset="0"/>
                <a:ea typeface="+mj-ea"/>
                <a:cs typeface="BibliaLS" pitchFamily="2" charset="-79"/>
              </a:rPr>
              <a:t>	will </a:t>
            </a:r>
            <a:r>
              <a:rPr lang="en-US" sz="3200" dirty="0" smtClean="0">
                <a:ln>
                  <a:solidFill>
                    <a:schemeClr val="bg1"/>
                  </a:solidFill>
                </a:ln>
                <a:solidFill>
                  <a:schemeClr val="bg1"/>
                </a:solidFill>
                <a:latin typeface="Arial Narrow" pitchFamily="34" charset="0"/>
                <a:ea typeface="+mj-ea"/>
                <a:cs typeface="BibliaLS" pitchFamily="2" charset="-79"/>
              </a:rPr>
              <a:t>fulfill </a:t>
            </a:r>
            <a:r>
              <a:rPr lang="en-US" sz="3200" dirty="0" smtClean="0">
                <a:ln>
                  <a:solidFill>
                    <a:schemeClr val="bg1"/>
                  </a:solidFill>
                </a:ln>
                <a:solidFill>
                  <a:schemeClr val="bg1"/>
                </a:solidFill>
                <a:latin typeface="Arial Narrow" pitchFamily="34" charset="0"/>
                <a:ea typeface="+mj-ea"/>
                <a:cs typeface="BibliaLS" pitchFamily="2" charset="-79"/>
              </a:rPr>
              <a:t>His promises</a:t>
            </a:r>
            <a:endParaRPr lang="en-US" sz="3200" dirty="0" smtClean="0">
              <a:ln>
                <a:solidFill>
                  <a:schemeClr val="bg1"/>
                </a:solidFill>
              </a:ln>
              <a:solidFill>
                <a:schemeClr val="bg1"/>
              </a:solidFill>
              <a:latin typeface="Arial Narrow" pitchFamily="34" charset="0"/>
              <a:ea typeface="+mj-ea"/>
              <a:cs typeface="BibliaLS" pitchFamily="2" charset="-79"/>
            </a:endParaRPr>
          </a:p>
        </p:txBody>
      </p:sp>
    </p:spTree>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228600" y="304800"/>
            <a:ext cx="8763000" cy="6477000"/>
          </a:xfrm>
          <a:prstGeom prst="rect">
            <a:avLst/>
          </a:prstGeom>
        </p:spPr>
        <p:txBody>
          <a:bodyPr/>
          <a:lstStyle/>
          <a:p>
            <a:pPr algn="just"/>
            <a:r>
              <a:rPr lang="en-US" sz="3000" b="1" baseline="30000" dirty="0" smtClean="0">
                <a:latin typeface="Arial Narrow" pitchFamily="34" charset="0"/>
                <a:cs typeface="BibliaLS" pitchFamily="2" charset="-79"/>
              </a:rPr>
              <a:t>“</a:t>
            </a:r>
            <a:r>
              <a:rPr lang="en-US" sz="3000" b="1" dirty="0" smtClean="0">
                <a:latin typeface="Arial Narrow" pitchFamily="34" charset="0"/>
                <a:cs typeface="BibliaLS" pitchFamily="2" charset="-79"/>
              </a:rPr>
              <a:t>And Mary said</a:t>
            </a:r>
            <a:r>
              <a:rPr lang="en-US" sz="3000" b="1" dirty="0" smtClean="0">
                <a:latin typeface="Arial Narrow" pitchFamily="34" charset="0"/>
                <a:cs typeface="BibliaLS" pitchFamily="2" charset="-79"/>
              </a:rPr>
              <a:t>:  </a:t>
            </a:r>
            <a:r>
              <a:rPr lang="en-US" sz="3000" i="1" dirty="0" smtClean="0">
                <a:solidFill>
                  <a:srgbClr val="FFFF00"/>
                </a:solidFill>
                <a:latin typeface="Arial Narrow" pitchFamily="34" charset="0"/>
                <a:cs typeface="BibliaLS" pitchFamily="2" charset="-79"/>
              </a:rPr>
              <a:t>‘</a:t>
            </a:r>
            <a:r>
              <a:rPr lang="en-US" sz="3000" i="1" dirty="0" smtClean="0">
                <a:solidFill>
                  <a:srgbClr val="FFFF00"/>
                </a:solidFill>
                <a:latin typeface="Arial Narrow" pitchFamily="34" charset="0"/>
                <a:cs typeface="BibliaLS" pitchFamily="2" charset="-79"/>
              </a:rPr>
              <a:t>My soul glorifies the Lord and my spirit rejoices in God my Savior, for He has been mindful of the humble state of His servant. From now on all generations will call me blessed, for the Mighty One has done great things for me— holy is His name. His mercy extends to those who fear Him, from generation to generation. He has performed mighty deeds with His arm; He has scattered those who are proud in their inmost thoughts. He has brought down rulers from their thrones but has lifted up the humble. He has filled the hungry with good things but has sent the rich away empty. He has helped His servant Israel, remembering to be merciful to Abraham and his descendants forever, just as he promised our ancestors.’”</a:t>
            </a:r>
            <a:endParaRPr lang="en-US" sz="3000" i="1" dirty="0">
              <a:solidFill>
                <a:srgbClr val="FFFF00"/>
              </a:solidFill>
              <a:latin typeface="Arial Narrow" pitchFamily="34" charset="0"/>
              <a:cs typeface="BibliaLS" pitchFamily="2" charset="-79"/>
            </a:endParaRPr>
          </a:p>
        </p:txBody>
      </p:sp>
    </p:spTree>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0" y="0"/>
            <a:ext cx="9144000" cy="12192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latin typeface="BibliaLS" pitchFamily="2" charset="-79"/>
                <a:cs typeface="BibliaLS" pitchFamily="2" charset="-79"/>
              </a:rPr>
              <a:t>MARY’S MAGNIFICAT</a:t>
            </a:r>
          </a:p>
        </p:txBody>
      </p:sp>
      <p:sp>
        <p:nvSpPr>
          <p:cNvPr id="5" name="Title 1"/>
          <p:cNvSpPr txBox="1">
            <a:spLocks/>
          </p:cNvSpPr>
          <p:nvPr/>
        </p:nvSpPr>
        <p:spPr>
          <a:xfrm>
            <a:off x="0" y="1371600"/>
            <a:ext cx="9144000" cy="5486400"/>
          </a:xfrm>
          <a:prstGeom prst="rect">
            <a:avLst/>
          </a:prstGeom>
        </p:spPr>
        <p:txBody>
          <a:bodyPr/>
          <a:lstStyle/>
          <a:p>
            <a:pPr marL="225425" lvl="0" indent="-225425">
              <a:spcBef>
                <a:spcPct val="0"/>
              </a:spcBef>
              <a:buFont typeface="Arial" pitchFamily="34" charset="0"/>
              <a:buChar char="•"/>
              <a:defRPr/>
            </a:pPr>
            <a:r>
              <a:rPr lang="en-US" sz="2800" b="1" i="1" dirty="0" smtClean="0">
                <a:ln>
                  <a:solidFill>
                    <a:schemeClr val="bg1"/>
                  </a:solidFill>
                </a:ln>
                <a:solidFill>
                  <a:srgbClr val="C00000"/>
                </a:solidFill>
                <a:latin typeface="Arial Narrow" pitchFamily="34" charset="0"/>
                <a:cs typeface="BibliaLS" pitchFamily="2" charset="-79"/>
              </a:rPr>
              <a:t>‘My soul glorifies the Lord and my spirit rejoices in God my Savior, for He has been mindful of the humble state of His servant.”</a:t>
            </a:r>
          </a:p>
          <a:p>
            <a:pPr marL="682625" lvl="1" indent="-225425">
              <a:spcBef>
                <a:spcPct val="0"/>
              </a:spcBef>
              <a:buFont typeface="Arial" pitchFamily="34" charset="0"/>
              <a:buChar char="•"/>
              <a:defRPr/>
            </a:pPr>
            <a:r>
              <a:rPr lang="en-US" sz="2800" dirty="0" smtClean="0">
                <a:ln>
                  <a:solidFill>
                    <a:schemeClr val="bg1"/>
                  </a:solidFill>
                </a:ln>
                <a:solidFill>
                  <a:schemeClr val="bg1"/>
                </a:solidFill>
                <a:latin typeface="Arial Narrow" pitchFamily="34" charset="0"/>
                <a:cs typeface="BibliaLS" pitchFamily="2" charset="-79"/>
              </a:rPr>
              <a:t>God = glorified; rejoicing in; Savior; </a:t>
            </a:r>
          </a:p>
          <a:p>
            <a:pPr marL="682625" lvl="1" indent="-225425">
              <a:spcBef>
                <a:spcPct val="0"/>
              </a:spcBef>
              <a:buFont typeface="Arial" pitchFamily="34" charset="0"/>
              <a:buChar char="•"/>
              <a:defRPr/>
            </a:pPr>
            <a:r>
              <a:rPr lang="en-US" sz="2800" dirty="0" smtClean="0">
                <a:ln>
                  <a:solidFill>
                    <a:schemeClr val="bg1"/>
                  </a:solidFill>
                </a:ln>
                <a:solidFill>
                  <a:schemeClr val="bg1"/>
                </a:solidFill>
                <a:latin typeface="Arial Narrow" pitchFamily="34" charset="0"/>
                <a:cs typeface="BibliaLS" pitchFamily="2" charset="-79"/>
              </a:rPr>
              <a:t> Mary = humble; servant of God</a:t>
            </a:r>
          </a:p>
          <a:p>
            <a:pPr marL="682625" lvl="1" indent="-225425">
              <a:spcBef>
                <a:spcPct val="0"/>
              </a:spcBef>
              <a:defRPr/>
            </a:pPr>
            <a:endParaRPr lang="en-US" sz="2800" dirty="0" smtClean="0">
              <a:ln>
                <a:solidFill>
                  <a:schemeClr val="bg1"/>
                </a:solidFill>
              </a:ln>
              <a:solidFill>
                <a:schemeClr val="bg1"/>
              </a:solidFill>
              <a:latin typeface="Arial Narrow" pitchFamily="34" charset="0"/>
              <a:cs typeface="BibliaLS" pitchFamily="2" charset="-79"/>
            </a:endParaRPr>
          </a:p>
          <a:p>
            <a:pPr marL="225425" lvl="1" indent="-225425">
              <a:spcBef>
                <a:spcPct val="0"/>
              </a:spcBef>
              <a:buFont typeface="Arial" pitchFamily="34" charset="0"/>
              <a:buChar char="•"/>
              <a:defRPr/>
            </a:pPr>
            <a:r>
              <a:rPr lang="en-US" sz="2800" b="1" i="1" dirty="0" smtClean="0">
                <a:ln>
                  <a:solidFill>
                    <a:schemeClr val="bg1"/>
                  </a:solidFill>
                </a:ln>
                <a:solidFill>
                  <a:srgbClr val="C00000"/>
                </a:solidFill>
                <a:latin typeface="Arial Narrow" pitchFamily="34" charset="0"/>
                <a:cs typeface="BibliaLS" pitchFamily="2" charset="-79"/>
              </a:rPr>
              <a:t>“From now on all generations will call me blessed, for the Mighty One has done great things for me; holy is His name.” </a:t>
            </a:r>
          </a:p>
          <a:p>
            <a:pPr marL="682625" lvl="2" indent="-225425">
              <a:spcBef>
                <a:spcPct val="0"/>
              </a:spcBef>
              <a:buFont typeface="Arial" pitchFamily="34" charset="0"/>
              <a:buChar char="•"/>
              <a:defRPr/>
            </a:pPr>
            <a:r>
              <a:rPr lang="en-US" sz="2800" dirty="0" smtClean="0">
                <a:ln>
                  <a:solidFill>
                    <a:schemeClr val="bg1"/>
                  </a:solidFill>
                </a:ln>
                <a:solidFill>
                  <a:schemeClr val="bg1"/>
                </a:solidFill>
                <a:latin typeface="Arial Narrow" pitchFamily="34" charset="0"/>
                <a:cs typeface="BibliaLS" pitchFamily="2" charset="-79"/>
              </a:rPr>
              <a:t> She gives God the glory and receives none. </a:t>
            </a:r>
          </a:p>
          <a:p>
            <a:pPr marL="682625" lvl="2" indent="-225425">
              <a:spcBef>
                <a:spcPct val="0"/>
              </a:spcBef>
              <a:buFont typeface="Arial" pitchFamily="34" charset="0"/>
              <a:buChar char="•"/>
              <a:defRPr/>
            </a:pPr>
            <a:r>
              <a:rPr lang="en-US" sz="2800" dirty="0" smtClean="0">
                <a:ln>
                  <a:solidFill>
                    <a:schemeClr val="bg1"/>
                  </a:solidFill>
                </a:ln>
                <a:solidFill>
                  <a:schemeClr val="bg1"/>
                </a:solidFill>
                <a:latin typeface="Arial Narrow" pitchFamily="34" charset="0"/>
                <a:cs typeface="BibliaLS" pitchFamily="2" charset="-79"/>
              </a:rPr>
              <a:t> She recognizes that everyone will see her as having been blessed by God (made happy). </a:t>
            </a:r>
          </a:p>
          <a:p>
            <a:pPr marL="682625" lvl="1" indent="-225425">
              <a:spcBef>
                <a:spcPct val="0"/>
              </a:spcBef>
              <a:buFont typeface="Arial" pitchFamily="34" charset="0"/>
              <a:buChar char="•"/>
              <a:defRPr/>
            </a:pPr>
            <a:endParaRPr lang="en-US" sz="3200" dirty="0" smtClean="0">
              <a:solidFill>
                <a:schemeClr val="bg1"/>
              </a:solidFill>
              <a:effectLst>
                <a:outerShdw blurRad="38100" dist="38100" dir="2700000" algn="tl">
                  <a:srgbClr val="000000">
                    <a:alpha val="43137"/>
                  </a:srgbClr>
                </a:outerShdw>
              </a:effectLst>
              <a:latin typeface="BibliaLS" pitchFamily="2" charset="-79"/>
              <a:cs typeface="BibliaLS" pitchFamily="2" charset="-79"/>
            </a:endParaRPr>
          </a:p>
        </p:txBody>
      </p:sp>
    </p:spTree>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0" y="0"/>
            <a:ext cx="9144000" cy="12954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latin typeface="BibliaLS" pitchFamily="2" charset="-79"/>
                <a:cs typeface="BibliaLS" pitchFamily="2" charset="-79"/>
              </a:rPr>
              <a:t>MARY’S MAGNIFICAT</a:t>
            </a:r>
          </a:p>
        </p:txBody>
      </p:sp>
      <p:sp>
        <p:nvSpPr>
          <p:cNvPr id="5" name="Title 1"/>
          <p:cNvSpPr txBox="1">
            <a:spLocks/>
          </p:cNvSpPr>
          <p:nvPr/>
        </p:nvSpPr>
        <p:spPr>
          <a:xfrm>
            <a:off x="0" y="1371600"/>
            <a:ext cx="9144000" cy="5486400"/>
          </a:xfrm>
          <a:prstGeom prst="rect">
            <a:avLst/>
          </a:prstGeom>
        </p:spPr>
        <p:txBody>
          <a:bodyPr/>
          <a:lstStyle/>
          <a:p>
            <a:pPr marL="225425" lvl="0" indent="-225425">
              <a:spcBef>
                <a:spcPct val="0"/>
              </a:spcBef>
              <a:buFont typeface="Arial" pitchFamily="34" charset="0"/>
              <a:buChar char="•"/>
              <a:defRPr/>
            </a:pPr>
            <a:r>
              <a:rPr lang="en-US" sz="2800" i="1" dirty="0" smtClean="0">
                <a:solidFill>
                  <a:srgbClr val="C00000"/>
                </a:solidFill>
                <a:effectLst>
                  <a:outerShdw blurRad="38100" dist="38100" dir="2700000" algn="tl">
                    <a:srgbClr val="000000">
                      <a:alpha val="43137"/>
                    </a:srgbClr>
                  </a:outerShdw>
                </a:effectLst>
                <a:latin typeface="Arial Narrow" pitchFamily="34" charset="0"/>
                <a:cs typeface="BibliaLS" pitchFamily="2" charset="-79"/>
              </a:rPr>
              <a:t> “His mercy extends to those who fear Him, from generation to generation. He has performed mighty deeds with His arm; He has scattered those who are proud in their inmost thoughts. He has brought down rulers from their thrones but has lifted up the humble. He has filled the hungry with good things but has sent the rich away empty. He has helped His servant Israel, remembering to be merciful to Abraham and his descendants forever, just as he promised our ancestors.’”</a:t>
            </a:r>
            <a:endParaRPr lang="en-US" sz="2800" dirty="0" smtClean="0">
              <a:solidFill>
                <a:srgbClr val="C00000"/>
              </a:solidFill>
              <a:effectLst>
                <a:outerShdw blurRad="38100" dist="38100" dir="2700000" algn="tl">
                  <a:srgbClr val="000000">
                    <a:alpha val="43137"/>
                  </a:srgbClr>
                </a:outerShdw>
              </a:effectLst>
              <a:latin typeface="Arial Narrow" pitchFamily="34" charset="0"/>
              <a:cs typeface="BibliaLS" pitchFamily="2" charset="-79"/>
            </a:endParaRPr>
          </a:p>
          <a:p>
            <a:pPr marL="682625" lvl="1" indent="-225425">
              <a:spcBef>
                <a:spcPct val="0"/>
              </a:spcBef>
              <a:buFont typeface="Arial" pitchFamily="34" charset="0"/>
              <a:buChar char="•"/>
              <a:defRPr/>
            </a:pPr>
            <a:r>
              <a:rPr lang="en-US" sz="2800" dirty="0" smtClean="0">
                <a:solidFill>
                  <a:schemeClr val="bg1"/>
                </a:solidFill>
                <a:effectLst>
                  <a:outerShdw blurRad="38100" dist="38100" dir="2700000" algn="tl">
                    <a:srgbClr val="000000">
                      <a:alpha val="43137"/>
                    </a:srgbClr>
                  </a:outerShdw>
                </a:effectLst>
                <a:latin typeface="Arial Narrow" pitchFamily="34" charset="0"/>
                <a:cs typeface="BibliaLS" pitchFamily="2" charset="-79"/>
              </a:rPr>
              <a:t> Notice the rest of the song never mentions Mary </a:t>
            </a:r>
          </a:p>
          <a:p>
            <a:pPr marL="682625" lvl="1" indent="-225425">
              <a:spcBef>
                <a:spcPct val="0"/>
              </a:spcBef>
              <a:buFont typeface="Arial" pitchFamily="34" charset="0"/>
              <a:buChar char="•"/>
              <a:defRPr/>
            </a:pPr>
            <a:r>
              <a:rPr lang="en-US" sz="2800" b="1" dirty="0" smtClean="0">
                <a:solidFill>
                  <a:schemeClr val="bg1"/>
                </a:solidFill>
                <a:effectLst>
                  <a:outerShdw blurRad="38100" dist="38100" dir="2700000" algn="tl">
                    <a:srgbClr val="000000">
                      <a:alpha val="43137"/>
                    </a:srgbClr>
                  </a:outerShdw>
                </a:effectLst>
                <a:latin typeface="Arial Narrow" pitchFamily="34" charset="0"/>
                <a:cs typeface="BibliaLS" pitchFamily="2" charset="-79"/>
              </a:rPr>
              <a:t>The focus is </a:t>
            </a:r>
            <a:r>
              <a:rPr lang="en-US" sz="2800" b="1" i="1" dirty="0" smtClean="0">
                <a:solidFill>
                  <a:schemeClr val="bg1"/>
                </a:solidFill>
                <a:effectLst>
                  <a:outerShdw blurRad="38100" dist="38100" dir="2700000" algn="tl">
                    <a:srgbClr val="000000">
                      <a:alpha val="43137"/>
                    </a:srgbClr>
                  </a:outerShdw>
                </a:effectLst>
                <a:latin typeface="Arial Narrow" pitchFamily="34" charset="0"/>
                <a:cs typeface="BibliaLS" pitchFamily="2" charset="-79"/>
              </a:rPr>
              <a:t>(as it should be) </a:t>
            </a:r>
            <a:r>
              <a:rPr lang="en-US" sz="2800" b="1" dirty="0" smtClean="0">
                <a:solidFill>
                  <a:schemeClr val="bg1"/>
                </a:solidFill>
                <a:effectLst>
                  <a:outerShdw blurRad="38100" dist="38100" dir="2700000" algn="tl">
                    <a:srgbClr val="000000">
                      <a:alpha val="43137"/>
                    </a:srgbClr>
                  </a:outerShdw>
                </a:effectLst>
                <a:latin typeface="Arial Narrow" pitchFamily="34" charset="0"/>
                <a:cs typeface="BibliaLS" pitchFamily="2" charset="-79"/>
              </a:rPr>
              <a:t>on God’s mercy, might, power, deeds, omniscience, Kingship, provision, sovereignty, helping, and promises to His children. </a:t>
            </a:r>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0" y="457200"/>
            <a:ext cx="9144000" cy="6400800"/>
          </a:xfrm>
          <a:prstGeom prst="rect">
            <a:avLst/>
          </a:prstGeom>
        </p:spPr>
        <p:txBody>
          <a:bodyPr/>
          <a:lstStyle/>
          <a:p>
            <a:pPr marL="225425" indent="-225425">
              <a:buFont typeface="Arial" charset="0"/>
              <a:buChar char="•"/>
            </a:pPr>
            <a:r>
              <a:rPr lang="en-US" sz="3200" b="1" dirty="0" smtClean="0">
                <a:ln w="18415" cmpd="sng">
                  <a:solidFill>
                    <a:sysClr val="windowText" lastClr="000000"/>
                  </a:solidFill>
                  <a:prstDash val="solid"/>
                </a:ln>
                <a:solidFill>
                  <a:srgbClr val="C00000"/>
                </a:solidFill>
                <a:effectLst>
                  <a:outerShdw blurRad="63500" dir="3600000" algn="tl" rotWithShape="0">
                    <a:srgbClr val="000000">
                      <a:alpha val="70000"/>
                    </a:srgbClr>
                  </a:outerShdw>
                </a:effectLst>
                <a:latin typeface="Arial" pitchFamily="34" charset="0"/>
                <a:cs typeface="Arial" pitchFamily="34" charset="0"/>
              </a:rPr>
              <a:t>The purpose of Luke’s Gospel was to once and for all separate fact from fiction regarding the events in the life of Jesus. </a:t>
            </a:r>
          </a:p>
          <a:p>
            <a:pPr marL="225425" indent="-225425" algn="just"/>
            <a:endParaRPr lang="en-US" sz="800" b="1" dirty="0" smtClean="0">
              <a:ln w="18415" cmpd="sng">
                <a:solidFill>
                  <a:sysClr val="windowText" lastClr="000000"/>
                </a:solidFill>
                <a:prstDash val="solid"/>
              </a:ln>
              <a:solidFill>
                <a:srgbClr val="C00000"/>
              </a:solidFill>
              <a:effectLst>
                <a:outerShdw blurRad="63500" dir="3600000" algn="tl" rotWithShape="0">
                  <a:srgbClr val="000000">
                    <a:alpha val="70000"/>
                  </a:srgbClr>
                </a:outerShdw>
              </a:effectLst>
              <a:latin typeface="Arial" pitchFamily="34" charset="0"/>
              <a:cs typeface="Arial" pitchFamily="34" charset="0"/>
            </a:endParaRPr>
          </a:p>
          <a:p>
            <a:pPr marL="225425" indent="-225425">
              <a:buFont typeface="Arial" charset="0"/>
              <a:buChar char="•"/>
            </a:pPr>
            <a:r>
              <a:rPr lang="en-US" sz="3000" i="1" dirty="0" smtClean="0">
                <a:ln>
                  <a:solidFill>
                    <a:sysClr val="windowText" lastClr="000000"/>
                  </a:solidFill>
                </a:ln>
                <a:solidFill>
                  <a:schemeClr val="bg1"/>
                </a:solidFill>
                <a:latin typeface="Arial" pitchFamily="34" charset="0"/>
                <a:cs typeface="Arial" pitchFamily="34" charset="0"/>
              </a:rPr>
              <a:t>“Many have undertaken to draw up an account of the things that have been fulfilled</a:t>
            </a:r>
            <a:r>
              <a:rPr lang="en-US" sz="3000" i="1" baseline="30000" dirty="0" smtClean="0">
                <a:ln>
                  <a:solidFill>
                    <a:sysClr val="windowText" lastClr="000000"/>
                  </a:solidFill>
                </a:ln>
                <a:solidFill>
                  <a:schemeClr val="bg1"/>
                </a:solidFill>
                <a:latin typeface="Arial" pitchFamily="34" charset="0"/>
                <a:cs typeface="Arial" pitchFamily="34" charset="0"/>
              </a:rPr>
              <a:t> </a:t>
            </a:r>
            <a:r>
              <a:rPr lang="en-US" sz="3000" i="1" dirty="0" smtClean="0">
                <a:ln>
                  <a:solidFill>
                    <a:sysClr val="windowText" lastClr="000000"/>
                  </a:solidFill>
                </a:ln>
                <a:solidFill>
                  <a:schemeClr val="bg1"/>
                </a:solidFill>
                <a:latin typeface="Arial" pitchFamily="34" charset="0"/>
                <a:cs typeface="Arial" pitchFamily="34" charset="0"/>
              </a:rPr>
              <a:t>among us, just as they were </a:t>
            </a:r>
            <a:r>
              <a:rPr lang="en-US" sz="3000" b="1" i="1" dirty="0" smtClean="0">
                <a:ln>
                  <a:solidFill>
                    <a:sysClr val="windowText" lastClr="000000"/>
                  </a:solidFill>
                </a:ln>
                <a:solidFill>
                  <a:srgbClr val="C00000"/>
                </a:solidFill>
                <a:latin typeface="Arial" pitchFamily="34" charset="0"/>
                <a:cs typeface="Arial" pitchFamily="34" charset="0"/>
              </a:rPr>
              <a:t>handed down to us </a:t>
            </a:r>
            <a:r>
              <a:rPr lang="en-US" sz="3000" i="1" dirty="0" smtClean="0">
                <a:ln>
                  <a:solidFill>
                    <a:sysClr val="windowText" lastClr="000000"/>
                  </a:solidFill>
                </a:ln>
                <a:solidFill>
                  <a:schemeClr val="bg1"/>
                </a:solidFill>
                <a:latin typeface="Arial" pitchFamily="34" charset="0"/>
                <a:cs typeface="Arial" pitchFamily="34" charset="0"/>
              </a:rPr>
              <a:t>by those who from the first were </a:t>
            </a:r>
            <a:r>
              <a:rPr lang="en-US" sz="3000" b="1" i="1" dirty="0" smtClean="0">
                <a:ln>
                  <a:solidFill>
                    <a:sysClr val="windowText" lastClr="000000"/>
                  </a:solidFill>
                </a:ln>
                <a:solidFill>
                  <a:srgbClr val="C00000"/>
                </a:solidFill>
                <a:latin typeface="Arial" pitchFamily="34" charset="0"/>
                <a:cs typeface="Arial" pitchFamily="34" charset="0"/>
              </a:rPr>
              <a:t>eyewitnesses</a:t>
            </a:r>
            <a:r>
              <a:rPr lang="en-US" sz="3000" i="1" dirty="0" smtClean="0">
                <a:ln>
                  <a:solidFill>
                    <a:sysClr val="windowText" lastClr="000000"/>
                  </a:solidFill>
                </a:ln>
                <a:solidFill>
                  <a:schemeClr val="bg1"/>
                </a:solidFill>
                <a:latin typeface="Arial" pitchFamily="34" charset="0"/>
                <a:cs typeface="Arial" pitchFamily="34" charset="0"/>
              </a:rPr>
              <a:t> and servants of the Word. With this in mind, since </a:t>
            </a:r>
            <a:r>
              <a:rPr lang="en-US" sz="3000" b="1" i="1" dirty="0" smtClean="0">
                <a:ln>
                  <a:solidFill>
                    <a:sysClr val="windowText" lastClr="000000"/>
                  </a:solidFill>
                </a:ln>
                <a:solidFill>
                  <a:srgbClr val="C00000"/>
                </a:solidFill>
                <a:latin typeface="Arial" pitchFamily="34" charset="0"/>
                <a:cs typeface="Arial" pitchFamily="34" charset="0"/>
              </a:rPr>
              <a:t>I myself have carefully investigated everything from the beginning</a:t>
            </a:r>
            <a:r>
              <a:rPr lang="en-US" sz="3000" i="1" dirty="0" smtClean="0">
                <a:ln>
                  <a:solidFill>
                    <a:sysClr val="windowText" lastClr="000000"/>
                  </a:solidFill>
                </a:ln>
                <a:solidFill>
                  <a:schemeClr val="bg1"/>
                </a:solidFill>
                <a:latin typeface="Arial" pitchFamily="34" charset="0"/>
                <a:cs typeface="Arial" pitchFamily="34" charset="0"/>
              </a:rPr>
              <a:t>, I too decided to write an orderly account for you, most excellent Theophilus,              </a:t>
            </a:r>
            <a:r>
              <a:rPr lang="en-US" sz="3000" b="1" i="1" dirty="0" smtClean="0">
                <a:ln>
                  <a:solidFill>
                    <a:sysClr val="windowText" lastClr="000000"/>
                  </a:solidFill>
                </a:ln>
                <a:solidFill>
                  <a:srgbClr val="C00000"/>
                </a:solidFill>
                <a:latin typeface="Arial" pitchFamily="34" charset="0"/>
                <a:cs typeface="Arial" pitchFamily="34" charset="0"/>
              </a:rPr>
              <a:t>so that you may know the certainty of the things you have been taught</a:t>
            </a:r>
            <a:r>
              <a:rPr lang="en-US" sz="3000" i="1" dirty="0" smtClean="0">
                <a:ln>
                  <a:solidFill>
                    <a:sysClr val="windowText" lastClr="000000"/>
                  </a:solidFill>
                </a:ln>
                <a:solidFill>
                  <a:schemeClr val="bg1"/>
                </a:solidFill>
                <a:latin typeface="Arial" pitchFamily="34" charset="0"/>
                <a:cs typeface="Arial" pitchFamily="34" charset="0"/>
              </a:rPr>
              <a:t>.”  </a:t>
            </a:r>
            <a:r>
              <a:rPr lang="en-US" sz="3000" i="1" dirty="0" smtClean="0">
                <a:solidFill>
                  <a:schemeClr val="bg1"/>
                </a:solidFill>
                <a:latin typeface="Arial" pitchFamily="34" charset="0"/>
                <a:cs typeface="Arial" pitchFamily="34" charset="0"/>
              </a:rPr>
              <a:t>- </a:t>
            </a:r>
            <a:r>
              <a:rPr lang="en-US" sz="3000" dirty="0" smtClean="0">
                <a:solidFill>
                  <a:schemeClr val="bg1"/>
                </a:solidFill>
                <a:latin typeface="Arial" pitchFamily="34" charset="0"/>
                <a:cs typeface="Arial" pitchFamily="34" charset="0"/>
              </a:rPr>
              <a:t>Luke 1:1-4</a:t>
            </a:r>
          </a:p>
          <a:p>
            <a:pPr marL="225425" indent="-225425" algn="just">
              <a:buFont typeface="Arial" charset="0"/>
              <a:buChar char="•"/>
            </a:pPr>
            <a:endParaRPr lang="en-US" sz="2800" dirty="0" smtClean="0">
              <a:solidFill>
                <a:schemeClr val="bg1"/>
              </a:solidFill>
              <a:latin typeface="Arial" pitchFamily="34" charset="0"/>
              <a:cs typeface="Arial" pitchFamily="34" charset="0"/>
            </a:endParaRPr>
          </a:p>
          <a:p>
            <a:pPr>
              <a:buFont typeface="Arial" charset="0"/>
              <a:buChar char="•"/>
            </a:pPr>
            <a:endParaRPr lang="en-US" sz="2800" dirty="0" smtClean="0">
              <a:solidFill>
                <a:schemeClr val="bg1"/>
              </a:solidFill>
              <a:latin typeface="Arial" pitchFamily="34" charset="0"/>
              <a:cs typeface="Arial" pitchFamily="34" charset="0"/>
            </a:endParaRPr>
          </a:p>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endParaRPr lang="en-US" sz="28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http://images.allmoviephoto.com/2006_The_Nativity_Story/2006_the_nativity_story_004.jpg"/>
          <p:cNvPicPr>
            <a:picLocks noChangeAspect="1" noChangeArrowheads="1"/>
          </p:cNvPicPr>
          <p:nvPr/>
        </p:nvPicPr>
        <p:blipFill>
          <a:blip r:embed="rId2" cstate="print"/>
          <a:srcRect/>
          <a:stretch>
            <a:fillRect/>
          </a:stretch>
        </p:blipFill>
        <p:spPr bwMode="auto">
          <a:xfrm>
            <a:off x="1" y="-1"/>
            <a:ext cx="9144000" cy="6042291"/>
          </a:xfrm>
          <a:prstGeom prst="rect">
            <a:avLst/>
          </a:prstGeom>
          <a:noFill/>
        </p:spPr>
      </p:pic>
      <p:sp>
        <p:nvSpPr>
          <p:cNvPr id="3" name="Subtitle 2"/>
          <p:cNvSpPr>
            <a:spLocks noGrp="1"/>
          </p:cNvSpPr>
          <p:nvPr>
            <p:ph type="subTitle" idx="1"/>
          </p:nvPr>
        </p:nvSpPr>
        <p:spPr>
          <a:xfrm>
            <a:off x="0" y="5257800"/>
            <a:ext cx="9144000" cy="1524000"/>
          </a:xfrm>
        </p:spPr>
        <p:style>
          <a:lnRef idx="0">
            <a:schemeClr val="dk1"/>
          </a:lnRef>
          <a:fillRef idx="3">
            <a:schemeClr val="dk1"/>
          </a:fillRef>
          <a:effectRef idx="3">
            <a:schemeClr val="dk1"/>
          </a:effectRef>
          <a:fontRef idx="minor">
            <a:schemeClr val="lt1"/>
          </a:fontRef>
        </p:style>
        <p:txBody>
          <a:bodyPr anchor="ctr">
            <a:noAutofit/>
          </a:bodyPr>
          <a:lstStyle/>
          <a:p>
            <a:pPr lvl="0"/>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cs typeface="BibliaLS" pitchFamily="2" charset="-79"/>
              </a:rPr>
              <a:t> </a:t>
            </a:r>
            <a:r>
              <a:rPr lang="en-US" sz="3600" baseline="30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cs typeface="BibliaLS" pitchFamily="2" charset="-79"/>
              </a:rPr>
              <a:t>“</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cs typeface="BibliaLS" pitchFamily="2" charset="-79"/>
              </a:rPr>
              <a:t>Mary stayed with Elizabeth for about three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cs typeface="BibliaLS" pitchFamily="2" charset="-79"/>
              </a:rPr>
              <a:t> months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cs typeface="BibliaLS" pitchFamily="2" charset="-79"/>
              </a:rPr>
              <a:t>and then returned home.”</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endParaRPr>
          </a:p>
        </p:txBody>
      </p:sp>
    </p:spTree>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4449762"/>
          </a:xfrm>
        </p:spPr>
        <p:txBody>
          <a:bodyPr>
            <a:normAutofit/>
          </a:bodyPr>
          <a:lstStyle/>
          <a:p>
            <a:r>
              <a:rPr lang="en-US" sz="3200" b="1" dirty="0" smtClean="0">
                <a:ln w="18415" cmpd="sng">
                  <a:solidFill>
                    <a:sysClr val="windowText" lastClr="000000"/>
                  </a:solidFill>
                  <a:prstDash val="solid"/>
                </a:ln>
                <a:effectLst>
                  <a:outerShdw blurRad="63500" dir="3600000" algn="tl" rotWithShape="0">
                    <a:srgbClr val="000000">
                      <a:alpha val="70000"/>
                    </a:srgbClr>
                  </a:outerShdw>
                </a:effectLst>
                <a:latin typeface="Vertigo Upright 2 BRK" pitchFamily="2" charset="0"/>
              </a:rPr>
              <a:t>Luke 2:1-5</a:t>
            </a:r>
            <a:r>
              <a:rPr lang="en-US" sz="6000" b="1" dirty="0" smtClean="0">
                <a:ln w="18415" cmpd="sng">
                  <a:solidFill>
                    <a:sysClr val="windowText" lastClr="000000"/>
                  </a:solidFill>
                  <a:prstDash val="solid"/>
                </a:ln>
                <a:effectLst>
                  <a:outerShdw blurRad="63500" dir="3600000" algn="tl" rotWithShape="0">
                    <a:srgbClr val="000000">
                      <a:alpha val="70000"/>
                    </a:srgbClr>
                  </a:outerShdw>
                </a:effectLst>
                <a:latin typeface="Vertigo Upright 2 BRK" pitchFamily="2" charset="0"/>
              </a:rPr>
              <a:t/>
            </a:r>
            <a:br>
              <a:rPr lang="en-US" sz="6000" b="1" dirty="0" smtClean="0">
                <a:ln w="18415" cmpd="sng">
                  <a:solidFill>
                    <a:sysClr val="windowText" lastClr="000000"/>
                  </a:solidFill>
                  <a:prstDash val="solid"/>
                </a:ln>
                <a:effectLst>
                  <a:outerShdw blurRad="63500" dir="3600000" algn="tl" rotWithShape="0">
                    <a:srgbClr val="000000">
                      <a:alpha val="70000"/>
                    </a:srgbClr>
                  </a:outerShdw>
                </a:effectLst>
                <a:latin typeface="Vertigo Upright 2 BRK" pitchFamily="2" charset="0"/>
              </a:rPr>
            </a:br>
            <a:r>
              <a:rPr lang="en-US" sz="6000" dirty="0" smtClean="0">
                <a:ln w="18415" cmpd="sng">
                  <a:solidFill>
                    <a:sysClr val="windowText" lastClr="000000"/>
                  </a:solidFill>
                  <a:prstDash val="solid"/>
                </a:ln>
                <a:effectLst>
                  <a:outerShdw blurRad="63500" dir="3600000" algn="tl" rotWithShape="0">
                    <a:srgbClr val="000000">
                      <a:alpha val="70000"/>
                    </a:srgbClr>
                  </a:outerShdw>
                </a:effectLst>
                <a:latin typeface="Vertigo Upright 2 BRK" pitchFamily="2" charset="0"/>
              </a:rPr>
              <a:t>    </a:t>
            </a:r>
            <a:br>
              <a:rPr lang="en-US" sz="6000" dirty="0" smtClean="0">
                <a:ln w="18415" cmpd="sng">
                  <a:solidFill>
                    <a:sysClr val="windowText" lastClr="000000"/>
                  </a:solidFill>
                  <a:prstDash val="solid"/>
                </a:ln>
                <a:effectLst>
                  <a:outerShdw blurRad="63500" dir="3600000" algn="tl" rotWithShape="0">
                    <a:srgbClr val="000000">
                      <a:alpha val="70000"/>
                    </a:srgbClr>
                  </a:outerShdw>
                </a:effectLst>
                <a:latin typeface="Vertigo Upright 2 BRK" pitchFamily="2" charset="0"/>
              </a:rPr>
            </a:br>
            <a:r>
              <a:rPr lang="en-US" sz="6000" b="1" dirty="0" smtClean="0">
                <a:ln w="18415" cmpd="sng">
                  <a:solidFill>
                    <a:sysClr val="windowText" lastClr="000000"/>
                  </a:solidFill>
                  <a:prstDash val="solid"/>
                </a:ln>
                <a:effectLst>
                  <a:outerShdw blurRad="63500" dir="3600000" algn="tl" rotWithShape="0">
                    <a:srgbClr val="000000">
                      <a:alpha val="70000"/>
                    </a:srgbClr>
                  </a:outerShdw>
                </a:effectLst>
                <a:latin typeface="Vertigo Upright 2 BRK" pitchFamily="2" charset="0"/>
              </a:rPr>
              <a:t>“The Decree”</a:t>
            </a:r>
            <a:endParaRPr lang="en-US" sz="6000" b="1" dirty="0">
              <a:ln w="18415" cmpd="sng">
                <a:solidFill>
                  <a:sysClr val="windowText" lastClr="000000"/>
                </a:solidFill>
                <a:prstDash val="solid"/>
              </a:ln>
              <a:latin typeface="Vertigo Upright 2 BRK" pitchFamily="2" charset="0"/>
            </a:endParaRPr>
          </a:p>
        </p:txBody>
      </p:sp>
    </p:spTree>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4800" y="685800"/>
            <a:ext cx="4419600" cy="5867400"/>
          </a:xfrm>
          <a:prstGeom prst="rect">
            <a:avLst/>
          </a:prstGeom>
          <a:ln w="76200">
            <a:solidFill>
              <a:schemeClr val="tx1"/>
            </a:solidFill>
          </a:ln>
        </p:spPr>
        <p:style>
          <a:lnRef idx="0">
            <a:schemeClr val="dk1"/>
          </a:lnRef>
          <a:fillRef idx="3">
            <a:schemeClr val="dk1"/>
          </a:fillRef>
          <a:effectRef idx="3">
            <a:schemeClr val="dk1"/>
          </a:effectRef>
          <a:fontRef idx="minor">
            <a:schemeClr val="lt1"/>
          </a:fontRef>
        </p:style>
        <p:txBody>
          <a:bodyPr>
            <a:normAutofit/>
          </a:bodyPr>
          <a:lstStyle/>
          <a:p>
            <a:r>
              <a:rPr lang="en-US" sz="4000" dirty="0" smtClean="0">
                <a:solidFill>
                  <a:schemeClr val="tx1"/>
                </a:solidFill>
                <a:latin typeface="Arial Narrow" pitchFamily="34" charset="0"/>
              </a:rPr>
              <a:t>“In </a:t>
            </a:r>
            <a:r>
              <a:rPr lang="en-US" sz="4000" dirty="0">
                <a:solidFill>
                  <a:schemeClr val="tx1"/>
                </a:solidFill>
                <a:latin typeface="Arial Narrow" pitchFamily="34" charset="0"/>
              </a:rPr>
              <a:t>those days Caesar </a:t>
            </a:r>
            <a:r>
              <a:rPr lang="en-US" sz="4000" dirty="0" smtClean="0">
                <a:solidFill>
                  <a:schemeClr val="tx1"/>
                </a:solidFill>
                <a:latin typeface="Arial Narrow" pitchFamily="34" charset="0"/>
              </a:rPr>
              <a:t>Augustus issued </a:t>
            </a:r>
            <a:r>
              <a:rPr lang="en-US" sz="4000" dirty="0">
                <a:solidFill>
                  <a:schemeClr val="tx1"/>
                </a:solidFill>
                <a:latin typeface="Arial Narrow" pitchFamily="34" charset="0"/>
              </a:rPr>
              <a:t>a decree that a </a:t>
            </a:r>
            <a:r>
              <a:rPr lang="en-US" sz="4000" dirty="0" smtClean="0">
                <a:solidFill>
                  <a:schemeClr val="tx1"/>
                </a:solidFill>
                <a:latin typeface="Arial Narrow" pitchFamily="34" charset="0"/>
              </a:rPr>
              <a:t>census should </a:t>
            </a:r>
            <a:r>
              <a:rPr lang="en-US" sz="4000" dirty="0">
                <a:solidFill>
                  <a:schemeClr val="tx1"/>
                </a:solidFill>
                <a:latin typeface="Arial Narrow" pitchFamily="34" charset="0"/>
              </a:rPr>
              <a:t>be taken of </a:t>
            </a:r>
            <a:r>
              <a:rPr lang="en-US" sz="4000" dirty="0" smtClean="0">
                <a:solidFill>
                  <a:schemeClr val="tx1"/>
                </a:solidFill>
                <a:latin typeface="Arial Narrow" pitchFamily="34" charset="0"/>
              </a:rPr>
              <a:t>the entire </a:t>
            </a:r>
            <a:r>
              <a:rPr lang="en-US" sz="4000" dirty="0">
                <a:solidFill>
                  <a:schemeClr val="tx1"/>
                </a:solidFill>
                <a:latin typeface="Arial Narrow" pitchFamily="34" charset="0"/>
              </a:rPr>
              <a:t>Roman world</a:t>
            </a:r>
            <a:r>
              <a:rPr lang="en-US" sz="4000" dirty="0" smtClean="0">
                <a:solidFill>
                  <a:schemeClr val="tx1"/>
                </a:solidFill>
                <a:latin typeface="Arial Narrow" pitchFamily="34" charset="0"/>
              </a:rPr>
              <a:t>.”</a:t>
            </a:r>
            <a:endParaRPr lang="en-US" sz="1300" dirty="0">
              <a:solidFill>
                <a:schemeClr val="tx1"/>
              </a:solidFill>
            </a:endParaRPr>
          </a:p>
          <a:p>
            <a:endParaRPr lang="en-US" dirty="0"/>
          </a:p>
        </p:txBody>
      </p:sp>
      <p:pic>
        <p:nvPicPr>
          <p:cNvPr id="4" name="Picture 3" descr="http://upload.wikimedia.org/wikipedia/commons/thumb/e/eb/Statue-Augustus.jpg/180px-Statue-Augustus.jpg">
            <a:hlinkClick r:id="rId2" tooltip="&quot;Augustus of Prima Porta&quot;"/>
          </p:cNvPr>
          <p:cNvPicPr/>
          <p:nvPr/>
        </p:nvPicPr>
        <p:blipFill>
          <a:blip r:embed="rId3" cstate="print"/>
          <a:srcRect/>
          <a:stretch>
            <a:fillRect/>
          </a:stretch>
        </p:blipFill>
        <p:spPr bwMode="auto">
          <a:xfrm>
            <a:off x="5029200" y="685800"/>
            <a:ext cx="3733800" cy="586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http://upload.wikimedia.org/wikipedia/commons/thumb/f/f4/Augustus_Tiberius_aureus.png/180px-Augustus_Tiberius_aureus.png">
            <a:hlinkClick r:id="rId4" tooltip="&quot;Roman aureus struck under Augustus, c. AD 13–14. The reverse shows Tiberius riding on a quadriga, celebrating the fifteenth renewal of his tribunician power. At least six potential heirs, including Agrippa and his sons, had expired or proven incapable of succeeding Augustus, before he finally settled on Tiberius in AD 9&quot;"/>
          </p:cNvPr>
          <p:cNvPicPr/>
          <p:nvPr/>
        </p:nvPicPr>
        <p:blipFill>
          <a:blip r:embed="rId5" cstate="print"/>
          <a:srcRect/>
          <a:stretch>
            <a:fillRect/>
          </a:stretch>
        </p:blipFill>
        <p:spPr bwMode="auto">
          <a:xfrm>
            <a:off x="838200" y="4267200"/>
            <a:ext cx="3352800" cy="1746250"/>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0" y="1219200"/>
            <a:ext cx="9144000" cy="5638800"/>
          </a:xfrm>
          <a:prstGeom prst="rect">
            <a:avLst/>
          </a:prstGeom>
        </p:spPr>
        <p:txBody>
          <a:bodyPr/>
          <a:lstStyle/>
          <a:p>
            <a:pPr marL="225425" indent="-225425">
              <a:spcBef>
                <a:spcPct val="0"/>
              </a:spcBef>
              <a:buFont typeface="Arial" pitchFamily="34" charset="0"/>
              <a:buChar char="•"/>
              <a:defRPr/>
            </a:pPr>
            <a:r>
              <a:rPr lang="en-US" sz="2900" b="1" dirty="0" smtClean="0">
                <a:solidFill>
                  <a:schemeClr val="bg1"/>
                </a:solidFill>
                <a:latin typeface="Arial Narrow" pitchFamily="34" charset="0"/>
              </a:rPr>
              <a:t> </a:t>
            </a:r>
            <a:r>
              <a:rPr lang="en-US" sz="2900" b="1" u="sng" dirty="0" smtClean="0">
                <a:solidFill>
                  <a:srgbClr val="C00000"/>
                </a:solidFill>
                <a:latin typeface="Arial Narrow" pitchFamily="34" charset="0"/>
              </a:rPr>
              <a:t>“In those days </a:t>
            </a:r>
            <a:r>
              <a:rPr lang="en-US" sz="2900" b="1" dirty="0" smtClean="0">
                <a:solidFill>
                  <a:schemeClr val="bg1"/>
                </a:solidFill>
                <a:latin typeface="Arial Narrow" pitchFamily="34" charset="0"/>
              </a:rPr>
              <a:t>….”</a:t>
            </a:r>
            <a:endParaRPr lang="en-US" sz="2900" b="1" dirty="0" smtClean="0">
              <a:solidFill>
                <a:schemeClr val="bg1"/>
              </a:solidFill>
              <a:effectLst>
                <a:outerShdw blurRad="38100" dist="38100" dir="2700000" algn="tl">
                  <a:srgbClr val="000000">
                    <a:alpha val="43137"/>
                  </a:srgbClr>
                </a:outerShdw>
              </a:effectLst>
              <a:latin typeface="Arial Narrow" pitchFamily="34" charset="0"/>
              <a:cs typeface="BibliaLS" pitchFamily="2" charset="-79"/>
            </a:endParaRPr>
          </a:p>
          <a:p>
            <a:pPr marL="225425" lvl="0" indent="-225425">
              <a:spcBef>
                <a:spcPct val="0"/>
              </a:spcBef>
              <a:buFont typeface="Arial" pitchFamily="34" charset="0"/>
              <a:buChar char="•"/>
              <a:defRPr/>
            </a:pPr>
            <a:r>
              <a:rPr lang="en-US" sz="2900" dirty="0" smtClean="0">
                <a:solidFill>
                  <a:schemeClr val="bg1"/>
                </a:solidFill>
                <a:effectLst>
                  <a:outerShdw blurRad="38100" dist="38100" dir="2700000" algn="tl">
                    <a:srgbClr val="000000">
                      <a:alpha val="43137"/>
                    </a:srgbClr>
                  </a:outerShdw>
                </a:effectLst>
                <a:latin typeface="Arial Narrow" pitchFamily="34" charset="0"/>
                <a:cs typeface="BibliaLS" pitchFamily="2" charset="-79"/>
              </a:rPr>
              <a:t> </a:t>
            </a:r>
            <a:r>
              <a:rPr lang="en-US" sz="2900" dirty="0" smtClean="0">
                <a:solidFill>
                  <a:schemeClr val="bg1"/>
                </a:solidFill>
                <a:latin typeface="Arial Narrow" pitchFamily="34" charset="0"/>
              </a:rPr>
              <a:t>It is possible to correlate the N.T. with extra-Biblical sources (Jewish and Greco-Roman documents like Josephus and </a:t>
            </a:r>
            <a:r>
              <a:rPr lang="en-US" sz="2900" dirty="0" err="1" smtClean="0">
                <a:solidFill>
                  <a:schemeClr val="bg1"/>
                </a:solidFill>
                <a:latin typeface="Arial Narrow" pitchFamily="34" charset="0"/>
              </a:rPr>
              <a:t>Tacticus</a:t>
            </a:r>
            <a:r>
              <a:rPr lang="en-US" sz="2900" dirty="0" smtClean="0">
                <a:solidFill>
                  <a:schemeClr val="bg1"/>
                </a:solidFill>
                <a:latin typeface="Arial Narrow" pitchFamily="34" charset="0"/>
              </a:rPr>
              <a:t>) to estimate a specific date</a:t>
            </a:r>
          </a:p>
          <a:p>
            <a:pPr marL="225425" lvl="0" indent="-225425">
              <a:spcBef>
                <a:spcPct val="0"/>
              </a:spcBef>
              <a:buFont typeface="Arial" pitchFamily="34" charset="0"/>
              <a:buChar char="•"/>
              <a:defRPr/>
            </a:pPr>
            <a:r>
              <a:rPr lang="en-US" sz="2900" dirty="0" smtClean="0">
                <a:solidFill>
                  <a:schemeClr val="bg1"/>
                </a:solidFill>
                <a:effectLst>
                  <a:outerShdw blurRad="38100" dist="38100" dir="2700000" algn="tl">
                    <a:srgbClr val="000000">
                      <a:alpha val="43137"/>
                    </a:srgbClr>
                  </a:outerShdw>
                </a:effectLst>
                <a:latin typeface="Arial Narrow" pitchFamily="34" charset="0"/>
                <a:cs typeface="BibliaLS" pitchFamily="2" charset="-79"/>
              </a:rPr>
              <a:t> </a:t>
            </a:r>
            <a:r>
              <a:rPr lang="en-US" sz="2900" dirty="0" smtClean="0">
                <a:solidFill>
                  <a:schemeClr val="bg1"/>
                </a:solidFill>
                <a:latin typeface="Arial Narrow" pitchFamily="34" charset="0"/>
              </a:rPr>
              <a:t>Two approaches can be used to estimate the year of birth of Jesus, one based on the nativity accounts in the gospels, the other by working backwards from the date of the start of his ministry.</a:t>
            </a:r>
          </a:p>
          <a:p>
            <a:pPr marL="225425" lvl="0" indent="-225425">
              <a:spcBef>
                <a:spcPct val="0"/>
              </a:spcBef>
              <a:buFont typeface="Arial" pitchFamily="34" charset="0"/>
              <a:buChar char="•"/>
              <a:defRPr/>
            </a:pPr>
            <a:r>
              <a:rPr lang="en-US" sz="2900" dirty="0" smtClean="0">
                <a:solidFill>
                  <a:schemeClr val="bg1"/>
                </a:solidFill>
                <a:latin typeface="Arial Narrow" pitchFamily="34" charset="0"/>
              </a:rPr>
              <a:t>Most scholars assume a date of birth between 6 and 4 BC</a:t>
            </a:r>
          </a:p>
          <a:p>
            <a:pPr marL="225425" lvl="0" indent="-225425">
              <a:spcBef>
                <a:spcPct val="0"/>
              </a:spcBef>
              <a:buFont typeface="Arial" pitchFamily="34" charset="0"/>
              <a:buChar char="•"/>
              <a:defRPr/>
            </a:pPr>
            <a:r>
              <a:rPr lang="en-US" sz="2900" dirty="0" smtClean="0">
                <a:solidFill>
                  <a:schemeClr val="bg1"/>
                </a:solidFill>
                <a:latin typeface="Arial Narrow" pitchFamily="34" charset="0"/>
                <a:cs typeface="BibliaLS" pitchFamily="2" charset="-79"/>
              </a:rPr>
              <a:t> Dating must keep in mind the years in </a:t>
            </a:r>
            <a:r>
              <a:rPr lang="en-US" sz="2900" dirty="0" err="1" smtClean="0">
                <a:solidFill>
                  <a:schemeClr val="bg1"/>
                </a:solidFill>
                <a:latin typeface="Arial Narrow" pitchFamily="34" charset="0"/>
                <a:cs typeface="BibliaLS" pitchFamily="2" charset="-79"/>
              </a:rPr>
              <a:t>offfice</a:t>
            </a:r>
            <a:r>
              <a:rPr lang="en-US" sz="2900" dirty="0" smtClean="0">
                <a:solidFill>
                  <a:schemeClr val="bg1"/>
                </a:solidFill>
                <a:latin typeface="Arial Narrow" pitchFamily="34" charset="0"/>
                <a:cs typeface="BibliaLS" pitchFamily="2" charset="-79"/>
              </a:rPr>
              <a:t> of Caesar Augustus, </a:t>
            </a:r>
            <a:r>
              <a:rPr lang="en-US" sz="2900" dirty="0" smtClean="0">
                <a:solidFill>
                  <a:schemeClr val="bg1"/>
                </a:solidFill>
                <a:latin typeface="Arial Narrow" pitchFamily="34" charset="0"/>
              </a:rPr>
              <a:t>Quirinius, and Herod, &amp; the presence of a temple in Jerusalem, etc.</a:t>
            </a:r>
            <a:endParaRPr lang="en-US" sz="2900" dirty="0" smtClean="0">
              <a:solidFill>
                <a:schemeClr val="bg1"/>
              </a:solidFill>
              <a:latin typeface="Arial Narrow" pitchFamily="34" charset="0"/>
              <a:cs typeface="BibliaLS" pitchFamily="2" charset="-79"/>
            </a:endParaRPr>
          </a:p>
        </p:txBody>
      </p:sp>
      <p:sp>
        <p:nvSpPr>
          <p:cNvPr id="4" name="Title 1"/>
          <p:cNvSpPr txBox="1">
            <a:spLocks/>
          </p:cNvSpPr>
          <p:nvPr/>
        </p:nvSpPr>
        <p:spPr>
          <a:xfrm>
            <a:off x="0" y="0"/>
            <a:ext cx="9144000" cy="12192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latin typeface="BibliaLS" pitchFamily="2" charset="-79"/>
                <a:cs typeface="BibliaLS" pitchFamily="2" charset="-79"/>
              </a:rPr>
              <a:t>THE DATE OF JESUS’ BIRTH</a:t>
            </a:r>
          </a:p>
        </p:txBody>
      </p:sp>
    </p:spTree>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0" y="1066800"/>
            <a:ext cx="9144000" cy="5791200"/>
          </a:xfrm>
          <a:prstGeom prst="rect">
            <a:avLst/>
          </a:prstGeom>
        </p:spPr>
        <p:txBody>
          <a:bodyPr/>
          <a:lstStyle/>
          <a:p>
            <a:pPr marL="225425" indent="-225425">
              <a:spcBef>
                <a:spcPct val="0"/>
              </a:spcBef>
              <a:buFont typeface="Arial" pitchFamily="34" charset="0"/>
              <a:buChar char="•"/>
              <a:defRPr/>
            </a:pPr>
            <a:r>
              <a:rPr lang="en-US" sz="2800" b="1" dirty="0" smtClean="0">
                <a:solidFill>
                  <a:schemeClr val="bg1"/>
                </a:solidFill>
                <a:latin typeface="Arial Narrow" pitchFamily="34" charset="0"/>
                <a:cs typeface="BibliaLS" pitchFamily="2" charset="-79"/>
              </a:rPr>
              <a:t>POPULATION: </a:t>
            </a:r>
            <a:r>
              <a:rPr lang="en-US" sz="2800" dirty="0" smtClean="0">
                <a:solidFill>
                  <a:schemeClr val="bg1"/>
                </a:solidFill>
                <a:latin typeface="Arial Narrow" pitchFamily="34" charset="0"/>
                <a:cs typeface="BibliaLS" pitchFamily="2" charset="-79"/>
              </a:rPr>
              <a:t>1/10 </a:t>
            </a:r>
            <a:r>
              <a:rPr lang="en-US" sz="2800" dirty="0" smtClean="0">
                <a:solidFill>
                  <a:schemeClr val="bg1"/>
                </a:solidFill>
                <a:latin typeface="Arial Narrow" pitchFamily="34" charset="0"/>
                <a:cs typeface="BibliaLS" pitchFamily="2" charset="-79"/>
              </a:rPr>
              <a:t>Jews lived in Israel; Gentiles outnumbered </a:t>
            </a:r>
            <a:r>
              <a:rPr lang="en-US" sz="2800" dirty="0" smtClean="0">
                <a:solidFill>
                  <a:schemeClr val="bg1"/>
                </a:solidFill>
                <a:latin typeface="Arial Narrow" pitchFamily="34" charset="0"/>
                <a:cs typeface="BibliaLS" pitchFamily="2" charset="-79"/>
              </a:rPr>
              <a:t>Jews</a:t>
            </a:r>
            <a:endParaRPr lang="en-US" sz="2800" b="1" dirty="0" smtClean="0">
              <a:solidFill>
                <a:schemeClr val="bg1"/>
              </a:solidFill>
              <a:latin typeface="Arial Narrow" pitchFamily="34" charset="0"/>
              <a:cs typeface="BibliaLS" pitchFamily="2" charset="-79"/>
            </a:endParaRPr>
          </a:p>
          <a:p>
            <a:pPr marL="225425" lvl="0" indent="-225425">
              <a:spcBef>
                <a:spcPct val="0"/>
              </a:spcBef>
              <a:buFont typeface="Arial" pitchFamily="34" charset="0"/>
              <a:buChar char="•"/>
              <a:defRPr/>
            </a:pPr>
            <a:r>
              <a:rPr lang="en-US" sz="2800" b="1" dirty="0" smtClean="0">
                <a:solidFill>
                  <a:schemeClr val="bg1"/>
                </a:solidFill>
                <a:latin typeface="Arial Narrow" pitchFamily="34" charset="0"/>
                <a:cs typeface="BibliaLS" pitchFamily="2" charset="-79"/>
              </a:rPr>
              <a:t>LANGUAGES: </a:t>
            </a:r>
            <a:r>
              <a:rPr lang="en-US" sz="2800" dirty="0" smtClean="0">
                <a:solidFill>
                  <a:schemeClr val="bg1"/>
                </a:solidFill>
                <a:latin typeface="Arial Narrow" pitchFamily="34" charset="0"/>
                <a:cs typeface="BibliaLS" pitchFamily="2" charset="-79"/>
              </a:rPr>
              <a:t>Latin = legal; Greek = Lingua Franca; Israel = Hebrew/Aramaic</a:t>
            </a:r>
            <a:endParaRPr lang="en-US" sz="2800" b="1" dirty="0" smtClean="0">
              <a:solidFill>
                <a:schemeClr val="bg1"/>
              </a:solidFill>
              <a:latin typeface="Arial Narrow" pitchFamily="34" charset="0"/>
              <a:cs typeface="BibliaLS" pitchFamily="2" charset="-79"/>
            </a:endParaRPr>
          </a:p>
          <a:p>
            <a:pPr marL="225425" lvl="0" indent="-225425">
              <a:spcBef>
                <a:spcPct val="0"/>
              </a:spcBef>
              <a:buFont typeface="Arial" pitchFamily="34" charset="0"/>
              <a:buChar char="•"/>
              <a:defRPr/>
            </a:pPr>
            <a:r>
              <a:rPr lang="en-US" sz="2800" b="1" dirty="0" smtClean="0">
                <a:solidFill>
                  <a:schemeClr val="bg1"/>
                </a:solidFill>
                <a:latin typeface="Arial Narrow" pitchFamily="34" charset="0"/>
                <a:cs typeface="BibliaLS" pitchFamily="2" charset="-79"/>
              </a:rPr>
              <a:t> TRANSPORTATION: </a:t>
            </a:r>
            <a:r>
              <a:rPr lang="en-US" sz="2800" dirty="0" smtClean="0">
                <a:solidFill>
                  <a:schemeClr val="bg1"/>
                </a:solidFill>
                <a:latin typeface="Arial Narrow" pitchFamily="34" charset="0"/>
                <a:cs typeface="BibliaLS" pitchFamily="2" charset="-79"/>
              </a:rPr>
              <a:t>poor roads; 4 main highways; donkeys/caravans </a:t>
            </a:r>
          </a:p>
          <a:p>
            <a:pPr marL="225425" lvl="0" indent="-225425">
              <a:spcBef>
                <a:spcPct val="0"/>
              </a:spcBef>
              <a:buFont typeface="Arial" pitchFamily="34" charset="0"/>
              <a:buChar char="•"/>
              <a:defRPr/>
            </a:pPr>
            <a:r>
              <a:rPr lang="en-US" sz="2800" b="1" dirty="0" smtClean="0">
                <a:solidFill>
                  <a:schemeClr val="bg1"/>
                </a:solidFill>
                <a:latin typeface="Arial Narrow" pitchFamily="34" charset="0"/>
                <a:cs typeface="BibliaLS" pitchFamily="2" charset="-79"/>
              </a:rPr>
              <a:t>COMMERSE: </a:t>
            </a:r>
            <a:r>
              <a:rPr lang="en-US" sz="2800" dirty="0" smtClean="0">
                <a:solidFill>
                  <a:schemeClr val="bg1"/>
                </a:solidFill>
                <a:latin typeface="Arial Narrow" pitchFamily="34" charset="0"/>
                <a:cs typeface="BibliaLS" pitchFamily="2" charset="-79"/>
              </a:rPr>
              <a:t>Roads, rivers &amp; sea transport</a:t>
            </a:r>
            <a:r>
              <a:rPr lang="en-US" sz="2800" b="1" dirty="0" smtClean="0">
                <a:solidFill>
                  <a:schemeClr val="bg1"/>
                </a:solidFill>
                <a:latin typeface="Arial Narrow" pitchFamily="34" charset="0"/>
                <a:cs typeface="BibliaLS" pitchFamily="2" charset="-79"/>
              </a:rPr>
              <a:t>; </a:t>
            </a:r>
            <a:r>
              <a:rPr lang="en-US" sz="2800" dirty="0" smtClean="0">
                <a:solidFill>
                  <a:schemeClr val="bg1"/>
                </a:solidFill>
                <a:latin typeface="Arial Narrow" pitchFamily="34" charset="0"/>
                <a:cs typeface="BibliaLS" pitchFamily="2" charset="-79"/>
              </a:rPr>
              <a:t>Alexandrian </a:t>
            </a:r>
            <a:r>
              <a:rPr lang="en-US" sz="2800" dirty="0" smtClean="0">
                <a:solidFill>
                  <a:schemeClr val="bg1"/>
                </a:solidFill>
                <a:latin typeface="Arial Narrow" pitchFamily="34" charset="0"/>
                <a:cs typeface="BibliaLS" pitchFamily="2" charset="-79"/>
              </a:rPr>
              <a:t>ships</a:t>
            </a:r>
            <a:endParaRPr lang="en-US" sz="2800" b="1" dirty="0" smtClean="0">
              <a:solidFill>
                <a:schemeClr val="bg1"/>
              </a:solidFill>
              <a:latin typeface="Arial Narrow" pitchFamily="34" charset="0"/>
              <a:cs typeface="BibliaLS" pitchFamily="2" charset="-79"/>
            </a:endParaRPr>
          </a:p>
          <a:p>
            <a:pPr marL="225425" lvl="0" indent="-225425">
              <a:spcBef>
                <a:spcPct val="0"/>
              </a:spcBef>
              <a:buFont typeface="Arial" pitchFamily="34" charset="0"/>
              <a:buChar char="•"/>
              <a:defRPr/>
            </a:pPr>
            <a:r>
              <a:rPr lang="en-US" sz="2800" b="1" dirty="0" smtClean="0">
                <a:solidFill>
                  <a:schemeClr val="bg1"/>
                </a:solidFill>
                <a:latin typeface="Arial Narrow" pitchFamily="34" charset="0"/>
                <a:cs typeface="BibliaLS" pitchFamily="2" charset="-79"/>
              </a:rPr>
              <a:t>COMMUNICATION: </a:t>
            </a:r>
            <a:r>
              <a:rPr lang="en-US" sz="2800" dirty="0" smtClean="0">
                <a:solidFill>
                  <a:schemeClr val="bg1"/>
                </a:solidFill>
                <a:latin typeface="Arial Narrow" pitchFamily="34" charset="0"/>
                <a:cs typeface="BibliaLS" pitchFamily="2" charset="-79"/>
              </a:rPr>
              <a:t>Town criers; </a:t>
            </a:r>
            <a:r>
              <a:rPr lang="en-US" sz="2800" dirty="0" smtClean="0">
                <a:solidFill>
                  <a:schemeClr val="bg1"/>
                </a:solidFill>
                <a:latin typeface="Arial Narrow" pitchFamily="34" charset="0"/>
                <a:cs typeface="BibliaLS" pitchFamily="2" charset="-79"/>
              </a:rPr>
              <a:t>wrote </a:t>
            </a:r>
            <a:r>
              <a:rPr lang="en-US" sz="2800" dirty="0" smtClean="0">
                <a:solidFill>
                  <a:schemeClr val="bg1"/>
                </a:solidFill>
                <a:latin typeface="Arial Narrow" pitchFamily="34" charset="0"/>
                <a:cs typeface="BibliaLS" pitchFamily="2" charset="-79"/>
              </a:rPr>
              <a:t>on papyrus &amp; pottery</a:t>
            </a:r>
            <a:endParaRPr lang="en-US" sz="2800" b="1" dirty="0" smtClean="0">
              <a:solidFill>
                <a:schemeClr val="bg1"/>
              </a:solidFill>
              <a:latin typeface="Arial Narrow" pitchFamily="34" charset="0"/>
              <a:cs typeface="BibliaLS" pitchFamily="2" charset="-79"/>
            </a:endParaRPr>
          </a:p>
          <a:p>
            <a:pPr marL="225425" lvl="0" indent="-225425">
              <a:spcBef>
                <a:spcPct val="0"/>
              </a:spcBef>
              <a:buFont typeface="Arial" pitchFamily="34" charset="0"/>
              <a:buChar char="•"/>
              <a:defRPr/>
            </a:pPr>
            <a:r>
              <a:rPr lang="en-US" sz="2800" b="1" dirty="0" smtClean="0">
                <a:solidFill>
                  <a:schemeClr val="bg1"/>
                </a:solidFill>
                <a:latin typeface="Arial Narrow" pitchFamily="34" charset="0"/>
                <a:cs typeface="BibliaLS" pitchFamily="2" charset="-79"/>
              </a:rPr>
              <a:t>PUBLIC CONVENIENCES: </a:t>
            </a:r>
            <a:r>
              <a:rPr lang="en-US" sz="2800" dirty="0" smtClean="0">
                <a:solidFill>
                  <a:schemeClr val="bg1"/>
                </a:solidFill>
                <a:latin typeface="Arial Narrow" pitchFamily="34" charset="0"/>
                <a:cs typeface="BibliaLS" pitchFamily="2" charset="-79"/>
              </a:rPr>
              <a:t>Village life; synagogues; town squares</a:t>
            </a:r>
            <a:endParaRPr lang="en-US" sz="2800" b="1" dirty="0" smtClean="0">
              <a:solidFill>
                <a:schemeClr val="bg1"/>
              </a:solidFill>
              <a:latin typeface="Arial Narrow" pitchFamily="34" charset="0"/>
              <a:cs typeface="BibliaLS" pitchFamily="2" charset="-79"/>
            </a:endParaRPr>
          </a:p>
          <a:p>
            <a:pPr marL="225425" lvl="0" indent="-225425">
              <a:spcBef>
                <a:spcPct val="0"/>
              </a:spcBef>
              <a:buFont typeface="Arial" pitchFamily="34" charset="0"/>
              <a:buChar char="•"/>
              <a:defRPr/>
            </a:pPr>
            <a:r>
              <a:rPr lang="en-US" sz="2800" b="1" dirty="0" smtClean="0">
                <a:solidFill>
                  <a:schemeClr val="bg1"/>
                </a:solidFill>
                <a:latin typeface="Arial Narrow" pitchFamily="34" charset="0"/>
                <a:cs typeface="BibliaLS" pitchFamily="2" charset="-79"/>
              </a:rPr>
              <a:t>HOMES: </a:t>
            </a:r>
            <a:r>
              <a:rPr lang="en-US" sz="2800" dirty="0" smtClean="0">
                <a:solidFill>
                  <a:schemeClr val="bg1"/>
                </a:solidFill>
                <a:latin typeface="Arial Narrow" pitchFamily="34" charset="0"/>
                <a:cs typeface="BibliaLS" pitchFamily="2" charset="-79"/>
              </a:rPr>
              <a:t> mud brick; stone; walled cities; bedroom on roof; </a:t>
            </a:r>
            <a:endParaRPr lang="en-US" sz="2800" b="1" dirty="0" smtClean="0">
              <a:solidFill>
                <a:schemeClr val="bg1"/>
              </a:solidFill>
              <a:latin typeface="Arial Narrow" pitchFamily="34" charset="0"/>
              <a:cs typeface="BibliaLS" pitchFamily="2" charset="-79"/>
            </a:endParaRPr>
          </a:p>
          <a:p>
            <a:pPr marL="225425" lvl="0" indent="-225425">
              <a:spcBef>
                <a:spcPct val="0"/>
              </a:spcBef>
              <a:buFont typeface="Arial" pitchFamily="34" charset="0"/>
              <a:buChar char="•"/>
              <a:defRPr/>
            </a:pPr>
            <a:r>
              <a:rPr lang="en-US" sz="2800" b="1" dirty="0" smtClean="0">
                <a:solidFill>
                  <a:schemeClr val="bg1"/>
                </a:solidFill>
                <a:latin typeface="Arial Narrow" pitchFamily="34" charset="0"/>
                <a:cs typeface="BibliaLS" pitchFamily="2" charset="-79"/>
              </a:rPr>
              <a:t>FOOD: </a:t>
            </a:r>
            <a:r>
              <a:rPr lang="en-US" sz="2800" dirty="0" smtClean="0">
                <a:solidFill>
                  <a:schemeClr val="bg1"/>
                </a:solidFill>
                <a:latin typeface="Arial Narrow" pitchFamily="34" charset="0"/>
                <a:cs typeface="BibliaLS" pitchFamily="2" charset="-79"/>
              </a:rPr>
              <a:t>2 meals; noon &amp; evening; Fruit, </a:t>
            </a:r>
            <a:r>
              <a:rPr lang="en-US" sz="2800" dirty="0" err="1" smtClean="0">
                <a:solidFill>
                  <a:schemeClr val="bg1"/>
                </a:solidFill>
                <a:latin typeface="Arial Narrow" pitchFamily="34" charset="0"/>
                <a:cs typeface="BibliaLS" pitchFamily="2" charset="-79"/>
              </a:rPr>
              <a:t>vegies</a:t>
            </a:r>
            <a:r>
              <a:rPr lang="en-US" sz="2800" dirty="0" smtClean="0">
                <a:solidFill>
                  <a:schemeClr val="bg1"/>
                </a:solidFill>
                <a:latin typeface="Arial Narrow" pitchFamily="34" charset="0"/>
                <a:cs typeface="BibliaLS" pitchFamily="2" charset="-79"/>
              </a:rPr>
              <a:t>, fish (little meat); reclined to eat </a:t>
            </a:r>
            <a:endParaRPr lang="en-US" sz="2800" b="1" dirty="0" smtClean="0">
              <a:solidFill>
                <a:schemeClr val="bg1"/>
              </a:solidFill>
              <a:latin typeface="Arial Narrow" pitchFamily="34" charset="0"/>
              <a:cs typeface="BibliaLS" pitchFamily="2" charset="-79"/>
            </a:endParaRPr>
          </a:p>
          <a:p>
            <a:pPr marL="225425" lvl="0" indent="-225425" algn="ctr">
              <a:spcBef>
                <a:spcPct val="0"/>
              </a:spcBef>
              <a:defRPr/>
            </a:pPr>
            <a:r>
              <a:rPr lang="en-US" sz="2800" b="1" dirty="0" smtClean="0">
                <a:solidFill>
                  <a:srgbClr val="C00000"/>
                </a:solidFill>
                <a:effectLst>
                  <a:outerShdw blurRad="38100" dist="38100" dir="2700000" algn="tl">
                    <a:srgbClr val="000000">
                      <a:alpha val="43137"/>
                    </a:srgbClr>
                  </a:outerShdw>
                </a:effectLst>
                <a:latin typeface="Arial Narrow" pitchFamily="34" charset="0"/>
                <a:cs typeface="BibliaLS" pitchFamily="2" charset="-79"/>
              </a:rPr>
              <a:t>(</a:t>
            </a:r>
            <a:r>
              <a:rPr lang="en-US" sz="2800" b="1" dirty="0" smtClean="0">
                <a:solidFill>
                  <a:srgbClr val="C00000"/>
                </a:solidFill>
                <a:effectLst>
                  <a:outerShdw blurRad="38100" dist="38100" dir="2700000" algn="tl">
                    <a:srgbClr val="000000">
                      <a:alpha val="43137"/>
                    </a:srgbClr>
                  </a:outerShdw>
                </a:effectLst>
                <a:latin typeface="Arial Narrow" pitchFamily="34" charset="0"/>
                <a:cs typeface="BibliaLS" pitchFamily="2" charset="-79"/>
              </a:rPr>
              <a:t>More detail when we study Church History)</a:t>
            </a:r>
            <a:endParaRPr lang="en-US" sz="2800" dirty="0" smtClean="0">
              <a:solidFill>
                <a:srgbClr val="C00000"/>
              </a:solidFill>
              <a:effectLst>
                <a:outerShdw blurRad="38100" dist="38100" dir="2700000" algn="tl">
                  <a:srgbClr val="000000">
                    <a:alpha val="43137"/>
                  </a:srgbClr>
                </a:outerShdw>
              </a:effectLst>
              <a:latin typeface="Arial Narrow" pitchFamily="34" charset="0"/>
              <a:cs typeface="BibliaLS" pitchFamily="2" charset="-79"/>
            </a:endParaRPr>
          </a:p>
          <a:p>
            <a:pPr marL="225425" lvl="0" indent="-225425">
              <a:spcBef>
                <a:spcPct val="0"/>
              </a:spcBef>
              <a:buFont typeface="Arial" pitchFamily="34" charset="0"/>
              <a:buChar char="•"/>
              <a:defRPr/>
            </a:pPr>
            <a:endParaRPr lang="en-US" sz="2400" dirty="0" smtClean="0">
              <a:solidFill>
                <a:schemeClr val="bg1"/>
              </a:solidFill>
              <a:effectLst>
                <a:outerShdw blurRad="38100" dist="38100" dir="2700000" algn="tl">
                  <a:srgbClr val="000000">
                    <a:alpha val="43137"/>
                  </a:srgbClr>
                </a:outerShdw>
              </a:effectLst>
              <a:latin typeface="Arial Narrow" pitchFamily="34" charset="0"/>
              <a:cs typeface="BibliaLS" pitchFamily="2" charset="-79"/>
            </a:endParaRPr>
          </a:p>
          <a:p>
            <a:pPr marL="225425" lvl="0" indent="-225425">
              <a:spcBef>
                <a:spcPct val="0"/>
              </a:spcBef>
              <a:buFont typeface="Arial" pitchFamily="34" charset="0"/>
              <a:buChar char="•"/>
              <a:defRPr/>
            </a:pPr>
            <a:endParaRPr lang="en-US" sz="2400" dirty="0" smtClean="0">
              <a:solidFill>
                <a:schemeClr val="bg1"/>
              </a:solidFill>
              <a:effectLst>
                <a:outerShdw blurRad="38100" dist="38100" dir="2700000" algn="tl">
                  <a:srgbClr val="000000">
                    <a:alpha val="43137"/>
                  </a:srgbClr>
                </a:outerShdw>
              </a:effectLst>
              <a:latin typeface="Arial Narrow" pitchFamily="34" charset="0"/>
              <a:cs typeface="BibliaLS" pitchFamily="2" charset="-79"/>
            </a:endParaRPr>
          </a:p>
        </p:txBody>
      </p:sp>
      <p:sp>
        <p:nvSpPr>
          <p:cNvPr id="5" name="Title 1"/>
          <p:cNvSpPr txBox="1">
            <a:spLocks/>
          </p:cNvSpPr>
          <p:nvPr/>
        </p:nvSpPr>
        <p:spPr>
          <a:xfrm>
            <a:off x="0" y="0"/>
            <a:ext cx="9144000" cy="10668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latin typeface="BibliaLS" pitchFamily="2" charset="-79"/>
                <a:cs typeface="BibliaLS" pitchFamily="2" charset="-79"/>
              </a:rPr>
              <a:t>ISRAEL in the DAYS of JESUS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0" y="1371600"/>
            <a:ext cx="9144000" cy="5562600"/>
          </a:xfrm>
          <a:prstGeom prst="rect">
            <a:avLst/>
          </a:prstGeom>
        </p:spPr>
        <p:txBody>
          <a:bodyPr/>
          <a:lstStyle/>
          <a:p>
            <a:pPr marL="225425" lvl="0" indent="-225425">
              <a:spcBef>
                <a:spcPct val="0"/>
              </a:spcBef>
              <a:buFont typeface="Arial" pitchFamily="34" charset="0"/>
              <a:buChar char="•"/>
              <a:defRPr/>
            </a:pPr>
            <a:r>
              <a:rPr lang="en-US" sz="2800" b="1" dirty="0" smtClean="0">
                <a:solidFill>
                  <a:schemeClr val="bg1"/>
                </a:solidFill>
                <a:latin typeface="Arial Narrow" pitchFamily="34" charset="0"/>
                <a:cs typeface="BibliaLS" pitchFamily="2" charset="-79"/>
              </a:rPr>
              <a:t>CLOTHES</a:t>
            </a:r>
            <a:r>
              <a:rPr lang="en-US" sz="2800" b="1" dirty="0" smtClean="0">
                <a:solidFill>
                  <a:schemeClr val="bg1"/>
                </a:solidFill>
                <a:latin typeface="Arial Narrow" pitchFamily="34" charset="0"/>
                <a:cs typeface="BibliaLS" pitchFamily="2" charset="-79"/>
              </a:rPr>
              <a:t>: </a:t>
            </a:r>
            <a:r>
              <a:rPr lang="en-US" sz="2800" dirty="0" smtClean="0">
                <a:solidFill>
                  <a:schemeClr val="bg1"/>
                </a:solidFill>
                <a:latin typeface="Arial Narrow" pitchFamily="34" charset="0"/>
                <a:cs typeface="BibliaLS" pitchFamily="2" charset="-79"/>
              </a:rPr>
              <a:t>Tunics; belt, sandals, scarf, (men: medium hair; beard) </a:t>
            </a:r>
            <a:endParaRPr lang="en-US" sz="2800" b="1" dirty="0" smtClean="0">
              <a:solidFill>
                <a:schemeClr val="bg1"/>
              </a:solidFill>
              <a:latin typeface="Arial Narrow" pitchFamily="34" charset="0"/>
              <a:cs typeface="BibliaLS" pitchFamily="2" charset="-79"/>
            </a:endParaRPr>
          </a:p>
          <a:p>
            <a:pPr marL="225425" lvl="0" indent="-225425">
              <a:spcBef>
                <a:spcPct val="0"/>
              </a:spcBef>
              <a:buFont typeface="Arial" pitchFamily="34" charset="0"/>
              <a:buChar char="•"/>
              <a:defRPr/>
            </a:pPr>
            <a:r>
              <a:rPr lang="en-US" sz="2800" b="1" dirty="0" smtClean="0">
                <a:solidFill>
                  <a:schemeClr val="bg1"/>
                </a:solidFill>
                <a:latin typeface="Arial Narrow" pitchFamily="34" charset="0"/>
                <a:cs typeface="BibliaLS" pitchFamily="2" charset="-79"/>
              </a:rPr>
              <a:t>SOCIAL CLASSES: </a:t>
            </a:r>
            <a:r>
              <a:rPr lang="en-US" sz="2800" dirty="0" smtClean="0">
                <a:solidFill>
                  <a:schemeClr val="bg1"/>
                </a:solidFill>
                <a:latin typeface="Arial Narrow" pitchFamily="34" charset="0"/>
                <a:cs typeface="BibliaLS" pitchFamily="2" charset="-79"/>
              </a:rPr>
              <a:t>Upper class (Priests, Rabbis); </a:t>
            </a:r>
          </a:p>
          <a:p>
            <a:pPr marL="225425" lvl="0" indent="-225425">
              <a:spcBef>
                <a:spcPct val="0"/>
              </a:spcBef>
              <a:buFont typeface="Arial" pitchFamily="34" charset="0"/>
              <a:buChar char="•"/>
              <a:defRPr/>
            </a:pPr>
            <a:r>
              <a:rPr lang="en-US" sz="2800" b="1" dirty="0" smtClean="0">
                <a:solidFill>
                  <a:schemeClr val="bg1"/>
                </a:solidFill>
                <a:latin typeface="Arial Narrow" pitchFamily="34" charset="0"/>
                <a:cs typeface="BibliaLS" pitchFamily="2" charset="-79"/>
              </a:rPr>
              <a:t>SLAVES</a:t>
            </a:r>
            <a:r>
              <a:rPr lang="en-US" sz="2800" dirty="0" smtClean="0">
                <a:solidFill>
                  <a:schemeClr val="bg1"/>
                </a:solidFill>
                <a:latin typeface="Arial Narrow" pitchFamily="34" charset="0"/>
                <a:cs typeface="BibliaLS" pitchFamily="2" charset="-79"/>
              </a:rPr>
              <a:t>: slaves outnumber free men; many skilled and educated</a:t>
            </a:r>
            <a:endParaRPr lang="en-US" sz="2800" b="1" dirty="0" smtClean="0">
              <a:solidFill>
                <a:schemeClr val="bg1"/>
              </a:solidFill>
              <a:latin typeface="Arial Narrow" pitchFamily="34" charset="0"/>
              <a:cs typeface="BibliaLS" pitchFamily="2" charset="-79"/>
            </a:endParaRPr>
          </a:p>
          <a:p>
            <a:pPr marL="225425" lvl="0" indent="-225425">
              <a:spcBef>
                <a:spcPct val="0"/>
              </a:spcBef>
              <a:buFont typeface="Arial" pitchFamily="34" charset="0"/>
              <a:buChar char="•"/>
              <a:defRPr/>
            </a:pPr>
            <a:r>
              <a:rPr lang="en-US" sz="2800" b="1" dirty="0" smtClean="0">
                <a:solidFill>
                  <a:schemeClr val="bg1"/>
                </a:solidFill>
                <a:latin typeface="Arial Narrow" pitchFamily="34" charset="0"/>
                <a:cs typeface="BibliaLS" pitchFamily="2" charset="-79"/>
              </a:rPr>
              <a:t>FAMILY: </a:t>
            </a:r>
            <a:r>
              <a:rPr lang="en-US" sz="2800" dirty="0" smtClean="0">
                <a:solidFill>
                  <a:schemeClr val="bg1"/>
                </a:solidFill>
                <a:latin typeface="Arial Narrow" pitchFamily="34" charset="0"/>
                <a:cs typeface="BibliaLS" pitchFamily="2" charset="-79"/>
              </a:rPr>
              <a:t>Large; no surnames; “son of” or “of the town…” etc.</a:t>
            </a:r>
            <a:endParaRPr lang="en-US" sz="2800" b="1" dirty="0" smtClean="0">
              <a:solidFill>
                <a:schemeClr val="bg1"/>
              </a:solidFill>
              <a:latin typeface="Arial Narrow" pitchFamily="34" charset="0"/>
              <a:cs typeface="BibliaLS" pitchFamily="2" charset="-79"/>
            </a:endParaRPr>
          </a:p>
          <a:p>
            <a:pPr marL="225425" lvl="0" indent="-225425">
              <a:spcBef>
                <a:spcPct val="0"/>
              </a:spcBef>
              <a:buFont typeface="Arial" pitchFamily="34" charset="0"/>
              <a:buChar char="•"/>
              <a:defRPr/>
            </a:pPr>
            <a:r>
              <a:rPr lang="en-US" sz="2800" b="1" dirty="0" smtClean="0">
                <a:solidFill>
                  <a:schemeClr val="bg1"/>
                </a:solidFill>
                <a:latin typeface="Arial Narrow" pitchFamily="34" charset="0"/>
                <a:cs typeface="BibliaLS" pitchFamily="2" charset="-79"/>
              </a:rPr>
              <a:t>MORALS: </a:t>
            </a:r>
            <a:r>
              <a:rPr lang="en-US" sz="2800" dirty="0" smtClean="0">
                <a:solidFill>
                  <a:schemeClr val="bg1"/>
                </a:solidFill>
                <a:latin typeface="Arial Narrow" pitchFamily="34" charset="0"/>
                <a:cs typeface="BibliaLS" pitchFamily="2" charset="-79"/>
              </a:rPr>
              <a:t>Pagan temples &amp; perversions; sexual society; Jews contrasted life</a:t>
            </a:r>
            <a:endParaRPr lang="en-US" sz="2800" b="1" dirty="0" smtClean="0">
              <a:solidFill>
                <a:schemeClr val="bg1"/>
              </a:solidFill>
              <a:latin typeface="Arial Narrow" pitchFamily="34" charset="0"/>
              <a:cs typeface="BibliaLS" pitchFamily="2" charset="-79"/>
            </a:endParaRPr>
          </a:p>
          <a:p>
            <a:pPr marL="225425" lvl="0" indent="-225425">
              <a:spcBef>
                <a:spcPct val="0"/>
              </a:spcBef>
              <a:buFont typeface="Arial" pitchFamily="34" charset="0"/>
              <a:buChar char="•"/>
              <a:defRPr/>
            </a:pPr>
            <a:r>
              <a:rPr lang="en-US" sz="2800" b="1" dirty="0" smtClean="0">
                <a:solidFill>
                  <a:schemeClr val="bg1"/>
                </a:solidFill>
                <a:latin typeface="Arial Narrow" pitchFamily="34" charset="0"/>
                <a:cs typeface="BibliaLS" pitchFamily="2" charset="-79"/>
              </a:rPr>
              <a:t>ENTERTAINMENT: </a:t>
            </a:r>
            <a:r>
              <a:rPr lang="en-US" sz="2800" dirty="0" smtClean="0">
                <a:solidFill>
                  <a:schemeClr val="bg1"/>
                </a:solidFill>
                <a:latin typeface="Arial Narrow" pitchFamily="34" charset="0"/>
                <a:cs typeface="BibliaLS" pitchFamily="2" charset="-79"/>
              </a:rPr>
              <a:t>similar toys and games for kids; parties for adults</a:t>
            </a:r>
            <a:endParaRPr lang="en-US" sz="2800" b="1" dirty="0" smtClean="0">
              <a:solidFill>
                <a:schemeClr val="bg1"/>
              </a:solidFill>
              <a:latin typeface="Arial Narrow" pitchFamily="34" charset="0"/>
              <a:cs typeface="BibliaLS" pitchFamily="2" charset="-79"/>
            </a:endParaRPr>
          </a:p>
          <a:p>
            <a:pPr marL="225425" lvl="0" indent="-225425">
              <a:spcBef>
                <a:spcPct val="0"/>
              </a:spcBef>
              <a:buFont typeface="Arial" pitchFamily="34" charset="0"/>
              <a:buChar char="•"/>
              <a:defRPr/>
            </a:pPr>
            <a:r>
              <a:rPr lang="en-US" sz="2800" b="1" dirty="0" smtClean="0">
                <a:solidFill>
                  <a:schemeClr val="bg1"/>
                </a:solidFill>
                <a:latin typeface="Arial Narrow" pitchFamily="34" charset="0"/>
                <a:cs typeface="BibliaLS" pitchFamily="2" charset="-79"/>
              </a:rPr>
              <a:t>BUSINESS: </a:t>
            </a:r>
            <a:r>
              <a:rPr lang="en-US" sz="2800" dirty="0" smtClean="0">
                <a:solidFill>
                  <a:schemeClr val="bg1"/>
                </a:solidFill>
                <a:latin typeface="Arial Narrow" pitchFamily="34" charset="0"/>
                <a:cs typeface="BibliaLS" pitchFamily="2" charset="-79"/>
              </a:rPr>
              <a:t>Trade Unions regulated hours; small family shops; </a:t>
            </a:r>
            <a:endParaRPr lang="en-US" sz="2800" b="1" dirty="0" smtClean="0">
              <a:solidFill>
                <a:schemeClr val="bg1"/>
              </a:solidFill>
              <a:latin typeface="Arial Narrow" pitchFamily="34" charset="0"/>
              <a:cs typeface="BibliaLS" pitchFamily="2" charset="-79"/>
            </a:endParaRPr>
          </a:p>
          <a:p>
            <a:pPr marL="225425" lvl="0" indent="-225425">
              <a:spcBef>
                <a:spcPct val="0"/>
              </a:spcBef>
              <a:buFont typeface="Arial" pitchFamily="34" charset="0"/>
              <a:buChar char="•"/>
              <a:defRPr/>
            </a:pPr>
            <a:r>
              <a:rPr lang="en-US" sz="2800" b="1" dirty="0" smtClean="0">
                <a:solidFill>
                  <a:schemeClr val="bg1"/>
                </a:solidFill>
                <a:latin typeface="Arial Narrow" pitchFamily="34" charset="0"/>
                <a:cs typeface="BibliaLS" pitchFamily="2" charset="-79"/>
              </a:rPr>
              <a:t>SCIENCE &amp; MEDICINE</a:t>
            </a:r>
            <a:r>
              <a:rPr lang="en-US" sz="2800" dirty="0" smtClean="0">
                <a:solidFill>
                  <a:schemeClr val="bg1"/>
                </a:solidFill>
                <a:latin typeface="Arial Narrow" pitchFamily="34" charset="0"/>
                <a:cs typeface="BibliaLS" pitchFamily="2" charset="-79"/>
              </a:rPr>
              <a:t>: Doctors, surgeons, dentists</a:t>
            </a:r>
          </a:p>
          <a:p>
            <a:pPr marL="225425" lvl="0" indent="-225425" algn="ctr">
              <a:spcBef>
                <a:spcPct val="0"/>
              </a:spcBef>
              <a:defRPr/>
            </a:pPr>
            <a:r>
              <a:rPr lang="en-US" sz="2800" b="1" dirty="0" smtClean="0">
                <a:solidFill>
                  <a:srgbClr val="C00000"/>
                </a:solidFill>
                <a:effectLst>
                  <a:outerShdw blurRad="38100" dist="38100" dir="2700000" algn="tl">
                    <a:srgbClr val="000000">
                      <a:alpha val="43137"/>
                    </a:srgbClr>
                  </a:outerShdw>
                </a:effectLst>
                <a:latin typeface="Arial Narrow" pitchFamily="34" charset="0"/>
                <a:cs typeface="BibliaLS" pitchFamily="2" charset="-79"/>
              </a:rPr>
              <a:t>(More detail when we study Church History)</a:t>
            </a:r>
            <a:endParaRPr lang="en-US" sz="2800" dirty="0" smtClean="0">
              <a:solidFill>
                <a:srgbClr val="C00000"/>
              </a:solidFill>
              <a:effectLst>
                <a:outerShdw blurRad="38100" dist="38100" dir="2700000" algn="tl">
                  <a:srgbClr val="000000">
                    <a:alpha val="43137"/>
                  </a:srgbClr>
                </a:outerShdw>
              </a:effectLst>
              <a:latin typeface="Arial Narrow" pitchFamily="34" charset="0"/>
              <a:cs typeface="BibliaLS" pitchFamily="2" charset="-79"/>
            </a:endParaRPr>
          </a:p>
          <a:p>
            <a:pPr marL="225425" lvl="0" indent="-225425">
              <a:spcBef>
                <a:spcPct val="0"/>
              </a:spcBef>
              <a:buFont typeface="Arial" pitchFamily="34" charset="0"/>
              <a:buChar char="•"/>
              <a:defRPr/>
            </a:pPr>
            <a:endParaRPr lang="en-US" sz="2400" dirty="0" smtClean="0">
              <a:solidFill>
                <a:schemeClr val="bg1"/>
              </a:solidFill>
              <a:effectLst>
                <a:outerShdw blurRad="38100" dist="38100" dir="2700000" algn="tl">
                  <a:srgbClr val="000000">
                    <a:alpha val="43137"/>
                  </a:srgbClr>
                </a:outerShdw>
              </a:effectLst>
              <a:latin typeface="Arial Narrow" pitchFamily="34" charset="0"/>
              <a:cs typeface="BibliaLS" pitchFamily="2" charset="-79"/>
            </a:endParaRPr>
          </a:p>
          <a:p>
            <a:pPr marL="225425" lvl="0" indent="-225425">
              <a:spcBef>
                <a:spcPct val="0"/>
              </a:spcBef>
              <a:buFont typeface="Arial" pitchFamily="34" charset="0"/>
              <a:buChar char="•"/>
              <a:defRPr/>
            </a:pPr>
            <a:endParaRPr lang="en-US" sz="2400" dirty="0" smtClean="0">
              <a:solidFill>
                <a:schemeClr val="bg1"/>
              </a:solidFill>
              <a:effectLst>
                <a:outerShdw blurRad="38100" dist="38100" dir="2700000" algn="tl">
                  <a:srgbClr val="000000">
                    <a:alpha val="43137"/>
                  </a:srgbClr>
                </a:outerShdw>
              </a:effectLst>
              <a:latin typeface="Arial Narrow" pitchFamily="34" charset="0"/>
              <a:cs typeface="BibliaLS" pitchFamily="2" charset="-79"/>
            </a:endParaRPr>
          </a:p>
        </p:txBody>
      </p:sp>
      <p:sp>
        <p:nvSpPr>
          <p:cNvPr id="4" name="Title 1"/>
          <p:cNvSpPr txBox="1">
            <a:spLocks/>
          </p:cNvSpPr>
          <p:nvPr/>
        </p:nvSpPr>
        <p:spPr>
          <a:xfrm>
            <a:off x="0" y="0"/>
            <a:ext cx="9144000" cy="10668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latin typeface="BibliaLS" pitchFamily="2" charset="-79"/>
                <a:cs typeface="BibliaLS" pitchFamily="2" charset="-79"/>
              </a:rPr>
              <a:t>ISRAEL in the DAYS of JESUS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0" y="1143000"/>
            <a:ext cx="9144000" cy="5638800"/>
          </a:xfrm>
          <a:prstGeom prst="rect">
            <a:avLst/>
          </a:prstGeom>
        </p:spPr>
        <p:txBody>
          <a:bodyPr/>
          <a:lstStyle/>
          <a:p>
            <a:pPr marL="225425" indent="-225425">
              <a:spcBef>
                <a:spcPct val="0"/>
              </a:spcBef>
              <a:buFont typeface="Arial" pitchFamily="34" charset="0"/>
              <a:buChar char="•"/>
              <a:defRPr/>
            </a:pPr>
            <a:r>
              <a:rPr lang="en-US" sz="3200" dirty="0" smtClean="0">
                <a:solidFill>
                  <a:schemeClr val="bg1"/>
                </a:solidFill>
                <a:latin typeface="Arial Narrow" pitchFamily="34" charset="0"/>
              </a:rPr>
              <a:t> “In those days </a:t>
            </a:r>
            <a:r>
              <a:rPr lang="en-US" sz="3200" b="1" u="sng" dirty="0" smtClean="0">
                <a:solidFill>
                  <a:srgbClr val="C00000"/>
                </a:solidFill>
                <a:latin typeface="Arial Narrow" pitchFamily="34" charset="0"/>
              </a:rPr>
              <a:t>Caesar Augustus </a:t>
            </a:r>
            <a:r>
              <a:rPr lang="en-US" sz="3200" dirty="0" smtClean="0">
                <a:solidFill>
                  <a:schemeClr val="bg1"/>
                </a:solidFill>
                <a:latin typeface="Arial Narrow" pitchFamily="34" charset="0"/>
              </a:rPr>
              <a:t>issued a decree…”</a:t>
            </a:r>
            <a:endParaRPr lang="en-US" sz="3200" dirty="0" smtClean="0">
              <a:solidFill>
                <a:schemeClr val="bg1"/>
              </a:solidFill>
              <a:effectLst>
                <a:outerShdw blurRad="38100" dist="38100" dir="2700000" algn="tl">
                  <a:srgbClr val="000000">
                    <a:alpha val="43137"/>
                  </a:srgbClr>
                </a:outerShdw>
              </a:effectLst>
              <a:latin typeface="Arial Narrow" pitchFamily="34" charset="0"/>
              <a:cs typeface="BibliaLS" pitchFamily="2" charset="-79"/>
            </a:endParaRPr>
          </a:p>
          <a:p>
            <a:pPr marL="225425" indent="-225425">
              <a:spcBef>
                <a:spcPct val="0"/>
              </a:spcBef>
              <a:buFont typeface="Arial" pitchFamily="34" charset="0"/>
              <a:buChar char="•"/>
              <a:defRPr/>
            </a:pPr>
            <a:r>
              <a:rPr lang="en-US" sz="2500" b="1" dirty="0" smtClean="0">
                <a:solidFill>
                  <a:schemeClr val="bg1"/>
                </a:solidFill>
                <a:latin typeface="Arial Narrow" pitchFamily="34" charset="0"/>
              </a:rPr>
              <a:t>Augustus</a:t>
            </a:r>
            <a:r>
              <a:rPr lang="en-US" sz="2500" dirty="0" smtClean="0">
                <a:solidFill>
                  <a:schemeClr val="bg1"/>
                </a:solidFill>
                <a:latin typeface="Arial Narrow" pitchFamily="34" charset="0"/>
              </a:rPr>
              <a:t> (63 BC –14 AD) was the founder and 1</a:t>
            </a:r>
            <a:r>
              <a:rPr lang="en-US" sz="2500" baseline="30000" dirty="0" smtClean="0">
                <a:solidFill>
                  <a:schemeClr val="bg1"/>
                </a:solidFill>
                <a:latin typeface="Arial Narrow" pitchFamily="34" charset="0"/>
              </a:rPr>
              <a:t>st</a:t>
            </a:r>
            <a:r>
              <a:rPr lang="en-US" sz="2500" dirty="0" smtClean="0">
                <a:solidFill>
                  <a:schemeClr val="bg1"/>
                </a:solidFill>
                <a:latin typeface="Arial Narrow" pitchFamily="34" charset="0"/>
              </a:rPr>
              <a:t> Emperor of the Roman Empire ruling from 27 BC until his death in 14 AD.</a:t>
            </a:r>
          </a:p>
          <a:p>
            <a:pPr marL="225425" indent="-225425">
              <a:spcBef>
                <a:spcPct val="0"/>
              </a:spcBef>
              <a:buFont typeface="Arial" pitchFamily="34" charset="0"/>
              <a:buChar char="•"/>
              <a:defRPr/>
            </a:pPr>
            <a:r>
              <a:rPr lang="en-US" sz="2500" dirty="0" smtClean="0">
                <a:solidFill>
                  <a:schemeClr val="bg1"/>
                </a:solidFill>
                <a:latin typeface="Arial Narrow" pitchFamily="34" charset="0"/>
              </a:rPr>
              <a:t>Born into a wealthy branch of the </a:t>
            </a:r>
            <a:r>
              <a:rPr lang="en-US" sz="2500" dirty="0" err="1" smtClean="0">
                <a:solidFill>
                  <a:schemeClr val="bg1"/>
                </a:solidFill>
                <a:latin typeface="Arial Narrow" pitchFamily="34" charset="0"/>
              </a:rPr>
              <a:t>Octavii</a:t>
            </a:r>
            <a:r>
              <a:rPr lang="en-US" sz="2500" dirty="0" smtClean="0">
                <a:solidFill>
                  <a:schemeClr val="bg1"/>
                </a:solidFill>
                <a:latin typeface="Arial Narrow" pitchFamily="34" charset="0"/>
              </a:rPr>
              <a:t> family, Augustus was adopted posthumously by uncle Julius Caesar following Caesar's assassination.</a:t>
            </a:r>
          </a:p>
          <a:p>
            <a:pPr marL="225425" indent="-225425">
              <a:spcBef>
                <a:spcPct val="0"/>
              </a:spcBef>
              <a:buFont typeface="Arial" pitchFamily="34" charset="0"/>
              <a:buChar char="•"/>
              <a:defRPr/>
            </a:pPr>
            <a:r>
              <a:rPr lang="en-US" sz="2500" dirty="0" smtClean="0">
                <a:solidFill>
                  <a:schemeClr val="bg1"/>
                </a:solidFill>
                <a:latin typeface="Arial Narrow" pitchFamily="34" charset="0"/>
              </a:rPr>
              <a:t>Augustus restored </a:t>
            </a:r>
            <a:r>
              <a:rPr lang="en-US" sz="2500" i="1" dirty="0" smtClean="0">
                <a:solidFill>
                  <a:schemeClr val="bg1"/>
                </a:solidFill>
                <a:latin typeface="Arial Narrow" pitchFamily="34" charset="0"/>
              </a:rPr>
              <a:t>an apparent </a:t>
            </a:r>
            <a:r>
              <a:rPr lang="en-US" sz="2500" dirty="0" smtClean="0">
                <a:solidFill>
                  <a:schemeClr val="bg1"/>
                </a:solidFill>
                <a:latin typeface="Arial Narrow" pitchFamily="34" charset="0"/>
              </a:rPr>
              <a:t>free Republic, with power vested in the Roman Senate, the executive magistrates, and the legislative assemblies. </a:t>
            </a:r>
          </a:p>
          <a:p>
            <a:pPr marL="225425" indent="-225425">
              <a:spcBef>
                <a:spcPct val="0"/>
              </a:spcBef>
              <a:buFont typeface="Arial" pitchFamily="34" charset="0"/>
              <a:buChar char="•"/>
              <a:defRPr/>
            </a:pPr>
            <a:r>
              <a:rPr lang="en-US" sz="2500" dirty="0" smtClean="0">
                <a:solidFill>
                  <a:schemeClr val="bg1"/>
                </a:solidFill>
                <a:latin typeface="Arial Narrow" pitchFamily="34" charset="0"/>
              </a:rPr>
              <a:t>In reality, he retained autocratic power over the Republic as a military dictator.</a:t>
            </a:r>
          </a:p>
          <a:p>
            <a:pPr marL="225425" indent="-225425">
              <a:spcBef>
                <a:spcPct val="0"/>
              </a:spcBef>
              <a:buFont typeface="Arial" pitchFamily="34" charset="0"/>
              <a:buChar char="•"/>
              <a:defRPr/>
            </a:pPr>
            <a:r>
              <a:rPr lang="en-US" sz="2500" dirty="0" smtClean="0">
                <a:solidFill>
                  <a:schemeClr val="bg1"/>
                </a:solidFill>
                <a:latin typeface="Arial Narrow" pitchFamily="34" charset="0"/>
              </a:rPr>
              <a:t>By law, Augustus held a collection of powers granted to him for life by the Senate, including supreme military command, tribune and censor. </a:t>
            </a:r>
          </a:p>
          <a:p>
            <a:pPr marL="225425" indent="-225425">
              <a:spcBef>
                <a:spcPct val="0"/>
              </a:spcBef>
              <a:buFont typeface="Arial" pitchFamily="34" charset="0"/>
              <a:buChar char="•"/>
              <a:defRPr/>
            </a:pPr>
            <a:r>
              <a:rPr lang="en-US" sz="2500" dirty="0" smtClean="0">
                <a:solidFill>
                  <a:schemeClr val="bg1"/>
                </a:solidFill>
                <a:latin typeface="Arial Narrow" pitchFamily="34" charset="0"/>
              </a:rPr>
              <a:t>He called himself </a:t>
            </a:r>
            <a:r>
              <a:rPr lang="en-US" sz="2500" i="1" dirty="0" err="1" smtClean="0">
                <a:solidFill>
                  <a:schemeClr val="bg1"/>
                </a:solidFill>
                <a:latin typeface="Arial Narrow" pitchFamily="34" charset="0"/>
              </a:rPr>
              <a:t>Princeps</a:t>
            </a:r>
            <a:r>
              <a:rPr lang="en-US" sz="2500" i="1" dirty="0" smtClean="0">
                <a:solidFill>
                  <a:schemeClr val="bg1"/>
                </a:solidFill>
                <a:latin typeface="Arial Narrow" pitchFamily="34" charset="0"/>
              </a:rPr>
              <a:t> </a:t>
            </a:r>
            <a:r>
              <a:rPr lang="en-US" sz="2500" i="1" dirty="0" err="1" smtClean="0">
                <a:solidFill>
                  <a:schemeClr val="bg1"/>
                </a:solidFill>
                <a:latin typeface="Arial Narrow" pitchFamily="34" charset="0"/>
              </a:rPr>
              <a:t>Civitatis</a:t>
            </a:r>
            <a:r>
              <a:rPr lang="en-US" sz="2500" dirty="0" smtClean="0">
                <a:solidFill>
                  <a:schemeClr val="bg1"/>
                </a:solidFill>
                <a:latin typeface="Arial Narrow" pitchFamily="34" charset="0"/>
              </a:rPr>
              <a:t> ("First Citizen"). </a:t>
            </a:r>
          </a:p>
          <a:p>
            <a:pPr marL="225425" indent="-225425">
              <a:spcBef>
                <a:spcPct val="0"/>
              </a:spcBef>
              <a:buFont typeface="Arial" pitchFamily="34" charset="0"/>
              <a:buChar char="•"/>
              <a:defRPr/>
            </a:pPr>
            <a:r>
              <a:rPr lang="en-US" sz="2500" dirty="0" smtClean="0">
                <a:solidFill>
                  <a:schemeClr val="bg1"/>
                </a:solidFill>
                <a:latin typeface="Arial Narrow" pitchFamily="34" charset="0"/>
              </a:rPr>
              <a:t>His reign initiated an era of peace known as the </a:t>
            </a:r>
            <a:r>
              <a:rPr lang="en-US" sz="2500" i="1" dirty="0" err="1" smtClean="0">
                <a:solidFill>
                  <a:schemeClr val="bg1"/>
                </a:solidFill>
                <a:latin typeface="Arial Narrow" pitchFamily="34" charset="0"/>
              </a:rPr>
              <a:t>Pax</a:t>
            </a:r>
            <a:r>
              <a:rPr lang="en-US" sz="2500" i="1" dirty="0" smtClean="0">
                <a:solidFill>
                  <a:schemeClr val="bg1"/>
                </a:solidFill>
                <a:latin typeface="Arial Narrow" pitchFamily="34" charset="0"/>
              </a:rPr>
              <a:t> </a:t>
            </a:r>
            <a:r>
              <a:rPr lang="en-US" sz="2500" i="1" dirty="0" err="1" smtClean="0">
                <a:solidFill>
                  <a:schemeClr val="bg1"/>
                </a:solidFill>
                <a:latin typeface="Arial Narrow" pitchFamily="34" charset="0"/>
              </a:rPr>
              <a:t>Romana</a:t>
            </a:r>
            <a:r>
              <a:rPr lang="en-US" sz="2500" dirty="0" smtClean="0">
                <a:solidFill>
                  <a:schemeClr val="bg1"/>
                </a:solidFill>
                <a:latin typeface="Arial Narrow" pitchFamily="34" charset="0"/>
              </a:rPr>
              <a:t> (</a:t>
            </a:r>
            <a:r>
              <a:rPr lang="en-US" sz="2500" i="1" dirty="0" smtClean="0">
                <a:solidFill>
                  <a:schemeClr val="bg1"/>
                </a:solidFill>
                <a:latin typeface="Arial Narrow" pitchFamily="34" charset="0"/>
              </a:rPr>
              <a:t>Roman Peace</a:t>
            </a:r>
            <a:r>
              <a:rPr lang="en-US" sz="2500" dirty="0" smtClean="0">
                <a:solidFill>
                  <a:schemeClr val="bg1"/>
                </a:solidFill>
                <a:latin typeface="Arial Narrow" pitchFamily="34" charset="0"/>
              </a:rPr>
              <a:t>).</a:t>
            </a:r>
            <a:endParaRPr lang="en-US" sz="2500" dirty="0" smtClean="0">
              <a:solidFill>
                <a:schemeClr val="bg1"/>
              </a:solidFill>
              <a:latin typeface="Arial Narrow" pitchFamily="34" charset="0"/>
            </a:endParaRPr>
          </a:p>
        </p:txBody>
      </p:sp>
      <p:sp>
        <p:nvSpPr>
          <p:cNvPr id="4" name="Title 1"/>
          <p:cNvSpPr txBox="1">
            <a:spLocks/>
          </p:cNvSpPr>
          <p:nvPr/>
        </p:nvSpPr>
        <p:spPr>
          <a:xfrm>
            <a:off x="0" y="0"/>
            <a:ext cx="9144000" cy="1143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latin typeface="BibliaLS" pitchFamily="2" charset="-79"/>
                <a:cs typeface="BibliaLS" pitchFamily="2" charset="-79"/>
              </a:rPr>
              <a:t>CAESAR AUGUSTUS</a:t>
            </a:r>
          </a:p>
        </p:txBody>
      </p:sp>
    </p:spTree>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0" y="1219200"/>
            <a:ext cx="9144000" cy="5638800"/>
          </a:xfrm>
          <a:prstGeom prst="rect">
            <a:avLst/>
          </a:prstGeom>
        </p:spPr>
        <p:txBody>
          <a:bodyPr/>
          <a:lstStyle/>
          <a:p>
            <a:pPr marL="225425" indent="-225425">
              <a:spcBef>
                <a:spcPct val="0"/>
              </a:spcBef>
              <a:buFont typeface="Arial" pitchFamily="34" charset="0"/>
              <a:buChar char="•"/>
              <a:defRPr/>
            </a:pPr>
            <a:r>
              <a:rPr lang="en-US" sz="2500" dirty="0" smtClean="0">
                <a:solidFill>
                  <a:schemeClr val="bg1"/>
                </a:solidFill>
                <a:latin typeface="Arial Narrow" pitchFamily="34" charset="0"/>
              </a:rPr>
              <a:t>Despite wars on the Empire's frontiers and one year-long civil war over the imperial succession, the Mediterranean world remained at peace for more than two centuries. </a:t>
            </a:r>
            <a:endParaRPr lang="en-US" sz="2500" dirty="0" smtClean="0">
              <a:solidFill>
                <a:schemeClr val="bg1"/>
              </a:solidFill>
              <a:effectLst>
                <a:outerShdw blurRad="38100" dist="38100" dir="2700000" algn="tl">
                  <a:srgbClr val="000000">
                    <a:alpha val="43137"/>
                  </a:srgbClr>
                </a:outerShdw>
              </a:effectLst>
              <a:latin typeface="Arial Narrow" pitchFamily="34" charset="0"/>
              <a:cs typeface="BibliaLS" pitchFamily="2" charset="-79"/>
            </a:endParaRPr>
          </a:p>
          <a:p>
            <a:pPr marL="225425" indent="-225425">
              <a:spcBef>
                <a:spcPct val="0"/>
              </a:spcBef>
              <a:buFont typeface="Arial" pitchFamily="34" charset="0"/>
              <a:buChar char="•"/>
              <a:defRPr/>
            </a:pPr>
            <a:r>
              <a:rPr lang="en-US" sz="2500" dirty="0" smtClean="0">
                <a:solidFill>
                  <a:schemeClr val="bg1"/>
                </a:solidFill>
                <a:latin typeface="Arial Narrow" pitchFamily="34" charset="0"/>
              </a:rPr>
              <a:t>Augustus </a:t>
            </a:r>
            <a:r>
              <a:rPr lang="en-US" sz="2500" dirty="0" smtClean="0">
                <a:solidFill>
                  <a:schemeClr val="bg1"/>
                </a:solidFill>
                <a:latin typeface="Arial Narrow" pitchFamily="34" charset="0"/>
              </a:rPr>
              <a:t>dramatically enlarged the Empire, annexing Egypt, Dalmatia, Pannonia, Noricum, and </a:t>
            </a:r>
            <a:r>
              <a:rPr lang="en-US" sz="2500" dirty="0" err="1" smtClean="0">
                <a:solidFill>
                  <a:schemeClr val="bg1"/>
                </a:solidFill>
                <a:latin typeface="Arial Narrow" pitchFamily="34" charset="0"/>
              </a:rPr>
              <a:t>Raetia</a:t>
            </a:r>
            <a:r>
              <a:rPr lang="en-US" sz="2500" dirty="0" smtClean="0">
                <a:solidFill>
                  <a:schemeClr val="bg1"/>
                </a:solidFill>
                <a:latin typeface="Arial Narrow" pitchFamily="34" charset="0"/>
              </a:rPr>
              <a:t>, expanded possessions in Africa, expanded into Germania, and completed the conquest of Hispania. </a:t>
            </a:r>
          </a:p>
          <a:p>
            <a:pPr marL="225425" indent="-225425">
              <a:spcBef>
                <a:spcPct val="0"/>
              </a:spcBef>
              <a:buFont typeface="Arial" pitchFamily="34" charset="0"/>
              <a:buChar char="•"/>
              <a:defRPr/>
            </a:pPr>
            <a:r>
              <a:rPr lang="en-US" sz="2500" dirty="0" smtClean="0">
                <a:solidFill>
                  <a:schemeClr val="bg1"/>
                </a:solidFill>
                <a:latin typeface="Arial Narrow" pitchFamily="34" charset="0"/>
              </a:rPr>
              <a:t>He reformed the Roman system of taxation, developed networks of roads with an official courier system, established a standing army, established the Praetorian Guard, created official banks, police and fire-fighting services for Rome, and rebuilt much of the City during his reign.</a:t>
            </a:r>
          </a:p>
          <a:p>
            <a:pPr marL="225425" indent="-225425">
              <a:spcBef>
                <a:spcPct val="0"/>
              </a:spcBef>
              <a:buFont typeface="Arial" pitchFamily="34" charset="0"/>
              <a:buChar char="•"/>
              <a:defRPr/>
            </a:pPr>
            <a:r>
              <a:rPr lang="en-US" sz="2500" dirty="0" smtClean="0">
                <a:solidFill>
                  <a:schemeClr val="bg1"/>
                </a:solidFill>
                <a:latin typeface="Arial Narrow" pitchFamily="34" charset="0"/>
              </a:rPr>
              <a:t>Augustus died in 14 AD at the age of 75. (Perhaps from natural causes, though there were unconfirmed rumors that his wife </a:t>
            </a:r>
            <a:r>
              <a:rPr lang="en-US" sz="2500" dirty="0" err="1" smtClean="0">
                <a:solidFill>
                  <a:schemeClr val="bg1"/>
                </a:solidFill>
                <a:latin typeface="Arial Narrow" pitchFamily="34" charset="0"/>
              </a:rPr>
              <a:t>Livia</a:t>
            </a:r>
            <a:r>
              <a:rPr lang="en-US" sz="2500" dirty="0" smtClean="0">
                <a:solidFill>
                  <a:schemeClr val="bg1"/>
                </a:solidFill>
                <a:latin typeface="Arial Narrow" pitchFamily="34" charset="0"/>
              </a:rPr>
              <a:t> poisoned him.) </a:t>
            </a:r>
          </a:p>
          <a:p>
            <a:pPr marL="225425" indent="-225425">
              <a:spcBef>
                <a:spcPct val="0"/>
              </a:spcBef>
              <a:buFont typeface="Arial" pitchFamily="34" charset="0"/>
              <a:buChar char="•"/>
              <a:defRPr/>
            </a:pPr>
            <a:r>
              <a:rPr lang="en-US" sz="2500" dirty="0" smtClean="0">
                <a:solidFill>
                  <a:schemeClr val="bg1"/>
                </a:solidFill>
                <a:latin typeface="Arial Narrow" pitchFamily="34" charset="0"/>
              </a:rPr>
              <a:t>He was succeeded as Emperor by his adopted son (also stepson and former son-in-law) Tiberius.</a:t>
            </a:r>
          </a:p>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endParaRPr lang="en-US" sz="2400" dirty="0" smtClean="0">
              <a:solidFill>
                <a:schemeClr val="bg1"/>
              </a:solidFill>
              <a:effectLst>
                <a:outerShdw blurRad="38100" dist="38100" dir="2700000" algn="tl">
                  <a:srgbClr val="000000">
                    <a:alpha val="43137"/>
                  </a:srgbClr>
                </a:outerShdw>
              </a:effectLst>
              <a:latin typeface="Arial Narrow" pitchFamily="34" charset="0"/>
              <a:cs typeface="BibliaLS" pitchFamily="2" charset="-79"/>
            </a:endParaRPr>
          </a:p>
        </p:txBody>
      </p:sp>
      <p:sp>
        <p:nvSpPr>
          <p:cNvPr id="5" name="Title 1"/>
          <p:cNvSpPr txBox="1">
            <a:spLocks/>
          </p:cNvSpPr>
          <p:nvPr/>
        </p:nvSpPr>
        <p:spPr>
          <a:xfrm>
            <a:off x="0" y="0"/>
            <a:ext cx="9144000" cy="1143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latin typeface="BibliaLS" pitchFamily="2" charset="-79"/>
                <a:cs typeface="BibliaLS" pitchFamily="2" charset="-79"/>
              </a:rPr>
              <a:t>CAESAR AUGUSTUS</a:t>
            </a:r>
          </a:p>
        </p:txBody>
      </p:sp>
    </p:spTree>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0" y="457200"/>
            <a:ext cx="2590800" cy="914400"/>
          </a:xfrm>
          <a:noFill/>
        </p:spPr>
        <p:style>
          <a:lnRef idx="0">
            <a:schemeClr val="dk1"/>
          </a:lnRef>
          <a:fillRef idx="3">
            <a:schemeClr val="dk1"/>
          </a:fillRef>
          <a:effectRef idx="3">
            <a:schemeClr val="dk1"/>
          </a:effectRef>
          <a:fontRef idx="minor">
            <a:schemeClr val="lt1"/>
          </a:fontRef>
        </p:style>
        <p:txBody>
          <a:bodyPr>
            <a:noAutofit/>
            <a:scene3d>
              <a:camera prst="orthographicFront"/>
              <a:lightRig rig="soft" dir="t">
                <a:rot lat="0" lon="0" rev="10800000"/>
              </a:lightRig>
            </a:scene3d>
            <a:sp3d>
              <a:bevelT w="27940" h="12700"/>
              <a:contourClr>
                <a:srgbClr val="DDDDDD"/>
              </a:contourClr>
            </a:sp3d>
          </a:bodyPr>
          <a:lstStyle/>
          <a:p>
            <a:r>
              <a:rPr lang="en-US" sz="6000" b="1" spc="150" dirty="0" smtClean="0">
                <a:ln w="11430"/>
                <a:solidFill>
                  <a:srgbClr val="F8F8F8"/>
                </a:solidFill>
                <a:latin typeface="AR BONNIE" pitchFamily="2" charset="0"/>
              </a:rPr>
              <a:t>Augustus</a:t>
            </a:r>
            <a:endParaRPr lang="en-US" sz="6000" b="1" spc="150" dirty="0">
              <a:ln w="11430"/>
              <a:solidFill>
                <a:srgbClr val="F8F8F8"/>
              </a:solidFill>
              <a:latin typeface="AR BONNIE" pitchFamily="2" charset="0"/>
            </a:endParaRPr>
          </a:p>
        </p:txBody>
      </p:sp>
      <p:pic>
        <p:nvPicPr>
          <p:cNvPr id="4" name="Picture 3" descr="http://upload.wikimedia.org/wikipedia/commons/thumb/1/17/Tiberius_NyCarlsberg01.jpg/140px-Tiberius_NyCarlsberg01.jpg">
            <a:hlinkClick r:id="rId2" tooltip="&quot;Bust of Tiberius, a successful military commander under Augustus before he was designated as his heir and successor&quot;"/>
          </p:cNvPr>
          <p:cNvPicPr/>
          <p:nvPr/>
        </p:nvPicPr>
        <p:blipFill>
          <a:blip r:embed="rId3" cstate="print"/>
          <a:srcRect/>
          <a:stretch>
            <a:fillRect/>
          </a:stretch>
        </p:blipFill>
        <p:spPr bwMode="auto">
          <a:xfrm>
            <a:off x="4114800" y="1371600"/>
            <a:ext cx="2133600" cy="2895600"/>
          </a:xfrm>
          <a:prstGeom prst="rect">
            <a:avLst/>
          </a:prstGeom>
          <a:ln>
            <a:noFill/>
          </a:ln>
          <a:effectLst>
            <a:outerShdw blurRad="292100" dist="139700" dir="2700000" algn="tl" rotWithShape="0">
              <a:srgbClr val="333333">
                <a:alpha val="65000"/>
              </a:srgbClr>
            </a:outerShdw>
          </a:effectLst>
        </p:spPr>
      </p:pic>
      <p:pic>
        <p:nvPicPr>
          <p:cNvPr id="5" name="Picture 4" descr="http://upload.wikimedia.org/wikipedia/commons/thumb/f/f4/Augustus_Tiberius_aureus.png/180px-Augustus_Tiberius_aureus.png">
            <a:hlinkClick r:id="rId4" tooltip="&quot;Roman aureus struck under Augustus, c. AD 13–14. The reverse shows Tiberius riding on a quadriga, celebrating the fifteenth renewal of his tribunician power. At least six potential heirs, including Agrippa and his sons, had expired or proven incapable of succeeding Augustus, before he finally settled on Tiberius in AD 9&quot;"/>
          </p:cNvPr>
          <p:cNvPicPr/>
          <p:nvPr/>
        </p:nvPicPr>
        <p:blipFill>
          <a:blip r:embed="rId5" cstate="print"/>
          <a:srcRect/>
          <a:stretch>
            <a:fillRect/>
          </a:stretch>
        </p:blipFill>
        <p:spPr bwMode="auto">
          <a:xfrm>
            <a:off x="2133600" y="228600"/>
            <a:ext cx="1714500" cy="866775"/>
          </a:xfrm>
          <a:prstGeom prst="rect">
            <a:avLst/>
          </a:prstGeom>
          <a:ln>
            <a:noFill/>
          </a:ln>
          <a:effectLst>
            <a:outerShdw blurRad="292100" dist="139700" dir="2700000" algn="tl" rotWithShape="0">
              <a:srgbClr val="333333">
                <a:alpha val="65000"/>
              </a:srgbClr>
            </a:outerShdw>
          </a:effectLst>
        </p:spPr>
      </p:pic>
      <p:pic>
        <p:nvPicPr>
          <p:cNvPr id="6" name="Picture 5" descr="Bust of Caesar Augustus">
            <a:hlinkClick r:id="rId6" tooltip="&quot;Bust of Caesar Augustus&quot;"/>
          </p:cNvPr>
          <p:cNvPicPr/>
          <p:nvPr/>
        </p:nvPicPr>
        <p:blipFill>
          <a:blip r:embed="rId7" cstate="print"/>
          <a:srcRect/>
          <a:stretch>
            <a:fillRect/>
          </a:stretch>
        </p:blipFill>
        <p:spPr bwMode="auto">
          <a:xfrm>
            <a:off x="228600" y="2286000"/>
            <a:ext cx="1676400" cy="2057400"/>
          </a:xfrm>
          <a:prstGeom prst="rect">
            <a:avLst/>
          </a:prstGeom>
          <a:ln>
            <a:noFill/>
          </a:ln>
          <a:effectLst>
            <a:outerShdw blurRad="292100" dist="139700" dir="2700000" algn="tl" rotWithShape="0">
              <a:srgbClr val="333333">
                <a:alpha val="65000"/>
              </a:srgbClr>
            </a:outerShdw>
          </a:effectLst>
        </p:spPr>
      </p:pic>
      <p:pic>
        <p:nvPicPr>
          <p:cNvPr id="7" name="Picture 6" descr="http://upload.wikimedia.org/wikipedia/commons/thumb/2/28/Hw-augustus.jpg/180px-Hw-augustus.jpg">
            <a:hlinkClick r:id="rId8" tooltip="&quot;An early 20th century engraving of Augustus based on the Augustus of Prima Porta&quot;"/>
          </p:cNvPr>
          <p:cNvPicPr/>
          <p:nvPr/>
        </p:nvPicPr>
        <p:blipFill>
          <a:blip r:embed="rId9" cstate="print"/>
          <a:srcRect/>
          <a:stretch>
            <a:fillRect/>
          </a:stretch>
        </p:blipFill>
        <p:spPr bwMode="auto">
          <a:xfrm>
            <a:off x="228600" y="228600"/>
            <a:ext cx="1714500" cy="1962150"/>
          </a:xfrm>
          <a:prstGeom prst="rect">
            <a:avLst/>
          </a:prstGeom>
          <a:ln>
            <a:noFill/>
          </a:ln>
          <a:effectLst>
            <a:outerShdw blurRad="292100" dist="139700" dir="2700000" algn="tl" rotWithShape="0">
              <a:srgbClr val="333333">
                <a:alpha val="65000"/>
              </a:srgbClr>
            </a:outerShdw>
          </a:effectLst>
        </p:spPr>
      </p:pic>
      <p:pic>
        <p:nvPicPr>
          <p:cNvPr id="8" name="Picture 7" descr="http://upload.wikimedia.org/wikipedia/commons/thumb/3/37/DSC04496_Istanbul_-_Museo_archeol._-_Augusto_-_sec._I_d.C._-_Foto_G._Dall%27Orto_28-5-2006.jpg/180px-DSC04496_Istanbul_-_Museo_archeol._-_Augusto_-_sec._I_d.C._-_Foto_G._Dall%27Orto_28-5-2006.jpg">
            <a:hlinkClick r:id="rId10" tooltip="&quot;Augusto, the first Roman Emperor Augustus, Istanbul - (İstanbul Arkeoloji Müzeleri)&quot;"/>
          </p:cNvPr>
          <p:cNvPicPr/>
          <p:nvPr/>
        </p:nvPicPr>
        <p:blipFill>
          <a:blip r:embed="rId11" cstate="print"/>
          <a:srcRect/>
          <a:stretch>
            <a:fillRect/>
          </a:stretch>
        </p:blipFill>
        <p:spPr bwMode="auto">
          <a:xfrm>
            <a:off x="5410200" y="4419600"/>
            <a:ext cx="1600200" cy="2209800"/>
          </a:xfrm>
          <a:prstGeom prst="rect">
            <a:avLst/>
          </a:prstGeom>
          <a:ln>
            <a:noFill/>
          </a:ln>
          <a:effectLst>
            <a:outerShdw blurRad="292100" dist="139700" dir="2700000" algn="tl" rotWithShape="0">
              <a:srgbClr val="333333">
                <a:alpha val="65000"/>
              </a:srgbClr>
            </a:outerShdw>
          </a:effectLst>
        </p:spPr>
      </p:pic>
      <p:pic>
        <p:nvPicPr>
          <p:cNvPr id="9" name="Picture 8" descr="http://upload.wikimedia.org/wikipedia/commons/thumb/1/13/Caesar_augustus.jpg/140px-Caesar_augustus.jpg">
            <a:hlinkClick r:id="rId12" tooltip="&quot;Augustus as a magistrate; the statue's marble head was made c. 30–20 BC, the body sculpted in the 2nd century AD (Louvre, Paris)&quot;"/>
          </p:cNvPr>
          <p:cNvPicPr/>
          <p:nvPr/>
        </p:nvPicPr>
        <p:blipFill>
          <a:blip r:embed="rId13" cstate="print"/>
          <a:srcRect/>
          <a:stretch>
            <a:fillRect/>
          </a:stretch>
        </p:blipFill>
        <p:spPr bwMode="auto">
          <a:xfrm>
            <a:off x="2057400" y="1219200"/>
            <a:ext cx="1752600" cy="3095625"/>
          </a:xfrm>
          <a:prstGeom prst="rect">
            <a:avLst/>
          </a:prstGeom>
          <a:ln>
            <a:noFill/>
          </a:ln>
          <a:effectLst>
            <a:outerShdw blurRad="292100" dist="139700" dir="2700000" algn="tl" rotWithShape="0">
              <a:srgbClr val="333333">
                <a:alpha val="65000"/>
              </a:srgbClr>
            </a:outerShdw>
          </a:effectLst>
        </p:spPr>
      </p:pic>
      <p:pic>
        <p:nvPicPr>
          <p:cNvPr id="10" name="Picture 9" descr="http://upload.wikimedia.org/wikipedia/commons/thumb/0/0b/Augustus_Bevilacqua_Glyptothek_Munich_317.jpg/180px-Augustus_Bevilacqua_Glyptothek_Munich_317.jpg">
            <a:hlinkClick r:id="rId14" tooltip="&quot;Bust of Augustus, wearing the Civic Crown. Glyptothek, Munich.&quot;"/>
          </p:cNvPr>
          <p:cNvPicPr/>
          <p:nvPr/>
        </p:nvPicPr>
        <p:blipFill>
          <a:blip r:embed="rId15" cstate="print"/>
          <a:srcRect/>
          <a:stretch>
            <a:fillRect/>
          </a:stretch>
        </p:blipFill>
        <p:spPr bwMode="auto">
          <a:xfrm>
            <a:off x="2057400" y="4419600"/>
            <a:ext cx="1524000" cy="2247900"/>
          </a:xfrm>
          <a:prstGeom prst="rect">
            <a:avLst/>
          </a:prstGeom>
          <a:ln>
            <a:noFill/>
          </a:ln>
          <a:effectLst>
            <a:outerShdw blurRad="292100" dist="139700" dir="2700000" algn="tl" rotWithShape="0">
              <a:srgbClr val="333333">
                <a:alpha val="65000"/>
              </a:srgbClr>
            </a:outerShdw>
          </a:effectLst>
        </p:spPr>
      </p:pic>
      <p:pic>
        <p:nvPicPr>
          <p:cNvPr id="11" name="Picture 10" descr="http://upload.wikimedia.org/wikipedia/commons/thumb/6/68/Cameo_August_BM_Gem3577.jpg/180px-Cameo_August_BM_Gem3577.jpg">
            <a:hlinkClick r:id="rId16" tooltip="&quot;Portrait of Augustus wearing a gorgoneion on a three layered sardonyx cameo, AD 14–20&quot;"/>
          </p:cNvPr>
          <p:cNvPicPr/>
          <p:nvPr/>
        </p:nvPicPr>
        <p:blipFill>
          <a:blip r:embed="rId17" cstate="print"/>
          <a:srcRect/>
          <a:stretch>
            <a:fillRect/>
          </a:stretch>
        </p:blipFill>
        <p:spPr bwMode="auto">
          <a:xfrm>
            <a:off x="3733800" y="4419600"/>
            <a:ext cx="1600200" cy="2209800"/>
          </a:xfrm>
          <a:prstGeom prst="rect">
            <a:avLst/>
          </a:prstGeom>
          <a:ln>
            <a:noFill/>
          </a:ln>
          <a:effectLst>
            <a:outerShdw blurRad="292100" dist="139700" dir="2700000" algn="tl" rotWithShape="0">
              <a:srgbClr val="333333">
                <a:alpha val="65000"/>
              </a:srgbClr>
            </a:outerShdw>
          </a:effectLst>
        </p:spPr>
      </p:pic>
      <p:pic>
        <p:nvPicPr>
          <p:cNvPr id="12" name="Picture 11" descr="http://upload.wikimedia.org/wikipedia/commons/thumb/e/e2/CaesarAugustusPontiusMaximusCloseup.jpg/180px-CaesarAugustusPontiusMaximusCloseup.jpg">
            <a:hlinkClick r:id="rId18" tooltip="&quot;The Via Labicana Augustus – Augustus as Pontifex Maximus.&quot;"/>
          </p:cNvPr>
          <p:cNvPicPr/>
          <p:nvPr/>
        </p:nvPicPr>
        <p:blipFill>
          <a:blip r:embed="rId19" cstate="print"/>
          <a:srcRect/>
          <a:stretch>
            <a:fillRect/>
          </a:stretch>
        </p:blipFill>
        <p:spPr bwMode="auto">
          <a:xfrm>
            <a:off x="7086600" y="4419600"/>
            <a:ext cx="1714500" cy="2209800"/>
          </a:xfrm>
          <a:prstGeom prst="rect">
            <a:avLst/>
          </a:prstGeom>
          <a:ln>
            <a:noFill/>
          </a:ln>
          <a:effectLst>
            <a:outerShdw blurRad="292100" dist="139700" dir="2700000" algn="tl" rotWithShape="0">
              <a:srgbClr val="333333">
                <a:alpha val="65000"/>
              </a:srgbClr>
            </a:outerShdw>
          </a:effectLst>
        </p:spPr>
      </p:pic>
      <p:pic>
        <p:nvPicPr>
          <p:cNvPr id="13" name="Picture 12" descr="http://upload.wikimedia.org/wikipedia/commons/thumb/e/eb/Statue-Augustus.jpg/180px-Statue-Augustus.jpg">
            <a:hlinkClick r:id="rId20" tooltip="&quot;Augustus of Prima Porta&quot;"/>
          </p:cNvPr>
          <p:cNvPicPr/>
          <p:nvPr/>
        </p:nvPicPr>
        <p:blipFill>
          <a:blip r:embed="rId21" cstate="print"/>
          <a:srcRect/>
          <a:stretch>
            <a:fillRect/>
          </a:stretch>
        </p:blipFill>
        <p:spPr bwMode="auto">
          <a:xfrm>
            <a:off x="6477000" y="228600"/>
            <a:ext cx="2438400" cy="4038600"/>
          </a:xfrm>
          <a:prstGeom prst="rect">
            <a:avLst/>
          </a:prstGeom>
          <a:ln>
            <a:noFill/>
          </a:ln>
          <a:effectLst>
            <a:outerShdw blurRad="292100" dist="139700" dir="2700000" algn="tl" rotWithShape="0">
              <a:srgbClr val="333333">
                <a:alpha val="65000"/>
              </a:srgbClr>
            </a:outerShdw>
          </a:effectLst>
        </p:spPr>
      </p:pic>
      <p:pic>
        <p:nvPicPr>
          <p:cNvPr id="14" name="Picture 13" descr="http://upload.wikimedia.org/wikipedia/commons/thumb/4/4b/0005MAN-OctAugusto.jpg/180px-0005MAN-OctAugusto.jpg">
            <a:hlinkClick r:id="rId22" tooltip="&quot;Fragment of a bronze equestrian statue of Augustus, 1st century AD&quot;"/>
          </p:cNvPr>
          <p:cNvPicPr/>
          <p:nvPr/>
        </p:nvPicPr>
        <p:blipFill>
          <a:blip r:embed="rId23" cstate="print"/>
          <a:srcRect/>
          <a:stretch>
            <a:fillRect/>
          </a:stretch>
        </p:blipFill>
        <p:spPr bwMode="auto">
          <a:xfrm>
            <a:off x="228600" y="4419600"/>
            <a:ext cx="1714500" cy="2286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rot="16200000">
            <a:off x="4762500" y="3009900"/>
            <a:ext cx="5181600" cy="2057400"/>
          </a:xfrm>
          <a:prstGeom prst="rect">
            <a:avLst/>
          </a:prstGeom>
          <a:solidFill>
            <a:srgbClr val="FF33CC"/>
          </a:solidFill>
        </p:spPr>
        <p:style>
          <a:lnRef idx="2">
            <a:schemeClr val="dk1"/>
          </a:lnRef>
          <a:fillRef idx="1">
            <a:schemeClr val="lt1"/>
          </a:fillRef>
          <a:effectRef idx="0">
            <a:schemeClr val="dk1"/>
          </a:effectRef>
          <a:fontRef idx="minor">
            <a:schemeClr val="dk1"/>
          </a:fontRef>
        </p:style>
        <p:txBody>
          <a:bodyPr rtlCol="0" anchor="ctr"/>
          <a:lstStyle/>
          <a:p>
            <a:r>
              <a:rPr lang="en-US" sz="2800" b="1" dirty="0" smtClean="0">
                <a:latin typeface="Arial Narrow" pitchFamily="34" charset="0"/>
              </a:rPr>
              <a:t>      JOHN</a:t>
            </a:r>
            <a:endParaRPr lang="en-US" sz="2800" b="1" dirty="0">
              <a:latin typeface="Arial Narrow" pitchFamily="34" charset="0"/>
            </a:endParaRPr>
          </a:p>
        </p:txBody>
      </p:sp>
      <p:sp>
        <p:nvSpPr>
          <p:cNvPr id="9" name="Rectangle 8"/>
          <p:cNvSpPr/>
          <p:nvPr/>
        </p:nvSpPr>
        <p:spPr>
          <a:xfrm rot="16200000">
            <a:off x="5524500" y="2247900"/>
            <a:ext cx="3429000" cy="1828800"/>
          </a:xfrm>
          <a:prstGeom prst="rect">
            <a:avLst/>
          </a:prstGeom>
          <a:solidFill>
            <a:srgbClr val="00FF00"/>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latin typeface="Arial Narrow" pitchFamily="34" charset="0"/>
              </a:rPr>
              <a:t>PAUL</a:t>
            </a:r>
            <a:endParaRPr lang="en-US" sz="2800" b="1" dirty="0">
              <a:latin typeface="Arial Narrow" pitchFamily="34" charset="0"/>
            </a:endParaRPr>
          </a:p>
        </p:txBody>
      </p:sp>
      <p:sp>
        <p:nvSpPr>
          <p:cNvPr id="4" name="Title 1"/>
          <p:cNvSpPr txBox="1">
            <a:spLocks/>
          </p:cNvSpPr>
          <p:nvPr/>
        </p:nvSpPr>
        <p:spPr>
          <a:xfrm>
            <a:off x="0" y="0"/>
            <a:ext cx="9144000"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latin typeface="BibliaLS" pitchFamily="2" charset="-79"/>
                <a:cs typeface="BibliaLS" pitchFamily="2" charset="-79"/>
              </a:rPr>
              <a:t>TIMELINE</a:t>
            </a:r>
          </a:p>
        </p:txBody>
      </p:sp>
      <p:graphicFrame>
        <p:nvGraphicFramePr>
          <p:cNvPr id="7" name="Diagram 6"/>
          <p:cNvGraphicFramePr/>
          <p:nvPr/>
        </p:nvGraphicFramePr>
        <p:xfrm>
          <a:off x="228600" y="914400"/>
          <a:ext cx="6019800" cy="586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p:cNvSpPr/>
          <p:nvPr/>
        </p:nvSpPr>
        <p:spPr>
          <a:xfrm>
            <a:off x="6324600" y="1295400"/>
            <a:ext cx="1676400" cy="990600"/>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latin typeface="Arial Narrow" pitchFamily="34" charset="0"/>
              </a:rPr>
              <a:t>JESUS</a:t>
            </a:r>
            <a:endParaRPr lang="en-US" sz="2800" b="1" dirty="0">
              <a:latin typeface="Arial Narrow" pitchFamily="34" charset="0"/>
            </a:endParaRPr>
          </a:p>
        </p:txBody>
      </p:sp>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4724400"/>
          </a:xfrm>
        </p:spPr>
        <p:txBody>
          <a:bodyPr>
            <a:normAutofit/>
          </a:bodyPr>
          <a:lstStyle/>
          <a:p>
            <a:pPr lvl="0"/>
            <a:r>
              <a:rPr lang="en-US" sz="400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itchFamily="34" charset="0"/>
              </a:rPr>
              <a:t>Luke 1: 26-38 </a:t>
            </a:r>
            <a:br>
              <a:rPr lang="en-US" sz="400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itchFamily="34" charset="0"/>
              </a:rPr>
            </a:br>
            <a:r>
              <a:rPr lang="en-US" sz="400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itchFamily="34" charset="0"/>
              </a:rPr>
              <a:t/>
            </a:r>
            <a:br>
              <a:rPr lang="en-US" sz="400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itchFamily="34" charset="0"/>
              </a:rPr>
            </a:br>
            <a:r>
              <a:rPr lang="en-US" sz="600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itchFamily="34" charset="0"/>
              </a:rPr>
              <a:t>“The 1</a:t>
            </a:r>
            <a:r>
              <a:rPr lang="en-US" sz="6000" baseline="3000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itchFamily="34" charset="0"/>
              </a:rPr>
              <a:t>st</a:t>
            </a:r>
            <a:r>
              <a:rPr lang="en-US" sz="600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itchFamily="34" charset="0"/>
              </a:rPr>
              <a:t> Announcement”</a:t>
            </a:r>
            <a:endParaRPr lang="en-US" sz="6000"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itchFamily="34" charset="0"/>
            </a:endParaRPr>
          </a:p>
        </p:txBody>
      </p:sp>
    </p:spTree>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9000" r="-9000"/>
          </a:stretch>
        </a:blipFill>
        <a:effectLst/>
      </p:bgPr>
    </p:bg>
    <p:spTree>
      <p:nvGrpSpPr>
        <p:cNvPr id="1" name=""/>
        <p:cNvGrpSpPr/>
        <p:nvPr/>
      </p:nvGrpSpPr>
      <p:grpSpPr>
        <a:xfrm>
          <a:off x="0" y="0"/>
          <a:ext cx="0" cy="0"/>
          <a:chOff x="0" y="0"/>
          <a:chExt cx="0" cy="0"/>
        </a:xfrm>
      </p:grpSpPr>
      <p:sp>
        <p:nvSpPr>
          <p:cNvPr id="4" name="Rectangle 3"/>
          <p:cNvSpPr/>
          <p:nvPr/>
        </p:nvSpPr>
        <p:spPr>
          <a:xfrm>
            <a:off x="2743200" y="3352800"/>
            <a:ext cx="780919" cy="369332"/>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r>
              <a:rPr lang="en-US" b="1" i="1" dirty="0" smtClean="0"/>
              <a:t>ROME</a:t>
            </a:r>
          </a:p>
        </p:txBody>
      </p:sp>
      <p:sp>
        <p:nvSpPr>
          <p:cNvPr id="5" name="Rectangle 4"/>
          <p:cNvSpPr/>
          <p:nvPr/>
        </p:nvSpPr>
        <p:spPr>
          <a:xfrm rot="17956580">
            <a:off x="7296104" y="5462448"/>
            <a:ext cx="1058450" cy="369332"/>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n-US" b="1" i="1" dirty="0" smtClean="0"/>
              <a:t>ISRAEL</a:t>
            </a:r>
          </a:p>
        </p:txBody>
      </p:sp>
      <p:sp>
        <p:nvSpPr>
          <p:cNvPr id="6" name="Subtitle 5"/>
          <p:cNvSpPr>
            <a:spLocks noGrp="1"/>
          </p:cNvSpPr>
          <p:nvPr>
            <p:ph type="subTitle" idx="1"/>
          </p:nvPr>
        </p:nvSpPr>
        <p:spPr/>
        <p:txBody>
          <a:bodyPr/>
          <a:lstStyle/>
          <a:p>
            <a:endParaRPr lang="en-US"/>
          </a:p>
        </p:txBody>
      </p:sp>
      <p:sp>
        <p:nvSpPr>
          <p:cNvPr id="7" name="Subtitle 2"/>
          <p:cNvSpPr txBox="1">
            <a:spLocks/>
          </p:cNvSpPr>
          <p:nvPr/>
        </p:nvSpPr>
        <p:spPr>
          <a:xfrm>
            <a:off x="3810000" y="304800"/>
            <a:ext cx="5029200" cy="13716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ormAutofit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Narrow" pitchFamily="34" charset="0"/>
                <a:ea typeface="+mn-ea"/>
                <a:cs typeface="+mn-cs"/>
              </a:rPr>
              <a:t>The ROMAN EMPIRE  in the Time of Jesus</a:t>
            </a:r>
            <a:endParaRPr kumimoji="0" lang="en-US" sz="3200" i="0" u="none" strike="noStrike" kern="120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p:txBody>
      </p:sp>
    </p:spTree>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1752600"/>
          </a:xfrm>
        </p:spPr>
        <p:style>
          <a:lnRef idx="0">
            <a:schemeClr val="dk1"/>
          </a:lnRef>
          <a:fillRef idx="3">
            <a:schemeClr val="dk1"/>
          </a:fillRef>
          <a:effectRef idx="3">
            <a:schemeClr val="dk1"/>
          </a:effectRef>
          <a:fontRef idx="minor">
            <a:schemeClr val="lt1"/>
          </a:fontRef>
        </p:style>
        <p:txBody>
          <a:bodyPr anchor="b">
            <a:normAutofit/>
          </a:bodyPr>
          <a:lstStyle/>
          <a:p>
            <a:r>
              <a:rPr lang="en-US" sz="4000" dirty="0" smtClean="0">
                <a:ln>
                  <a:solidFill>
                    <a:schemeClr val="tx1"/>
                  </a:solidFill>
                </a:ln>
                <a:solidFill>
                  <a:schemeClr val="tx1"/>
                </a:solidFill>
                <a:latin typeface="Arial Narrow" pitchFamily="34" charset="0"/>
              </a:rPr>
              <a:t>“This was the first census that took place </a:t>
            </a:r>
            <a:r>
              <a:rPr lang="en-US" sz="4000" dirty="0" smtClean="0">
                <a:ln>
                  <a:solidFill>
                    <a:schemeClr val="tx1"/>
                  </a:solidFill>
                </a:ln>
                <a:solidFill>
                  <a:schemeClr val="tx1"/>
                </a:solidFill>
                <a:latin typeface="Arial Narrow" pitchFamily="34" charset="0"/>
              </a:rPr>
              <a:t>    while </a:t>
            </a:r>
            <a:r>
              <a:rPr lang="en-US" sz="4000" dirty="0" smtClean="0">
                <a:ln>
                  <a:solidFill>
                    <a:schemeClr val="tx1"/>
                  </a:solidFill>
                </a:ln>
                <a:solidFill>
                  <a:schemeClr val="tx1"/>
                </a:solidFill>
                <a:latin typeface="Arial Narrow" pitchFamily="34" charset="0"/>
              </a:rPr>
              <a:t>Quirinius was governor of Syria</a:t>
            </a:r>
            <a:r>
              <a:rPr lang="en-US" sz="4000" dirty="0" smtClean="0">
                <a:ln>
                  <a:solidFill>
                    <a:schemeClr val="tx1"/>
                  </a:solidFill>
                </a:ln>
                <a:solidFill>
                  <a:schemeClr val="tx1"/>
                </a:solidFill>
                <a:latin typeface="Arial Narrow" pitchFamily="34" charset="0"/>
              </a:rPr>
              <a:t>.”</a:t>
            </a:r>
            <a:endParaRPr lang="en-US" dirty="0">
              <a:ln>
                <a:solidFill>
                  <a:schemeClr val="tx1"/>
                </a:solidFill>
              </a:ln>
            </a:endParaRPr>
          </a:p>
        </p:txBody>
      </p:sp>
      <p:pic>
        <p:nvPicPr>
          <p:cNvPr id="73730" name="Picture 2" descr="http://www.polmontold.org.uk/images/quiriniusbustshad330.jpg"/>
          <p:cNvPicPr>
            <a:picLocks noChangeAspect="1" noChangeArrowheads="1"/>
          </p:cNvPicPr>
          <p:nvPr/>
        </p:nvPicPr>
        <p:blipFill>
          <a:blip r:embed="rId2" cstate="print"/>
          <a:srcRect/>
          <a:stretch>
            <a:fillRect/>
          </a:stretch>
        </p:blipFill>
        <p:spPr bwMode="auto">
          <a:xfrm>
            <a:off x="533400" y="2057400"/>
            <a:ext cx="3702051" cy="45434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3732" name="Picture 4" descr="https://encrypted-tbn3.gstatic.com/images?q=tbn:ANd9GcTOzwDLqLYxC0N9e-m9O2susCJu2mPJrKNUDEIBs2Xi3Qx2bmPK"/>
          <p:cNvPicPr>
            <a:picLocks noChangeAspect="1" noChangeArrowheads="1"/>
          </p:cNvPicPr>
          <p:nvPr/>
        </p:nvPicPr>
        <p:blipFill>
          <a:blip r:embed="rId3" cstate="print"/>
          <a:srcRect/>
          <a:stretch>
            <a:fillRect/>
          </a:stretch>
        </p:blipFill>
        <p:spPr bwMode="auto">
          <a:xfrm>
            <a:off x="4724400" y="2590800"/>
            <a:ext cx="3962400" cy="38751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0" y="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latin typeface="BibliaLS" pitchFamily="2" charset="-79"/>
                <a:cs typeface="BibliaLS" pitchFamily="2" charset="-79"/>
              </a:rPr>
              <a:t>DATING THE CENSUS</a:t>
            </a:r>
          </a:p>
        </p:txBody>
      </p:sp>
      <p:sp>
        <p:nvSpPr>
          <p:cNvPr id="5" name="Title 1"/>
          <p:cNvSpPr txBox="1">
            <a:spLocks/>
          </p:cNvSpPr>
          <p:nvPr/>
        </p:nvSpPr>
        <p:spPr>
          <a:xfrm>
            <a:off x="0" y="990600"/>
            <a:ext cx="9144000" cy="5867400"/>
          </a:xfrm>
          <a:prstGeom prst="rect">
            <a:avLst/>
          </a:prstGeom>
        </p:spPr>
        <p:txBody>
          <a:bodyPr/>
          <a:lstStyle/>
          <a:p>
            <a:pPr marL="225425" indent="-225425">
              <a:spcBef>
                <a:spcPct val="0"/>
              </a:spcBef>
              <a:buFont typeface="Arial" pitchFamily="34" charset="0"/>
              <a:buChar char="•"/>
              <a:defRPr/>
            </a:pPr>
            <a:r>
              <a:rPr lang="en-US" sz="2700" dirty="0" smtClean="0">
                <a:ln>
                  <a:solidFill>
                    <a:schemeClr val="bg1"/>
                  </a:solidFill>
                </a:ln>
                <a:solidFill>
                  <a:schemeClr val="bg1"/>
                </a:solidFill>
                <a:latin typeface="Arial Narrow" pitchFamily="34" charset="0"/>
              </a:rPr>
              <a:t> “In those days Caesar Augustus issued a decree that a </a:t>
            </a:r>
            <a:r>
              <a:rPr lang="en-US" sz="2700" b="1" u="sng" dirty="0" smtClean="0">
                <a:ln>
                  <a:solidFill>
                    <a:schemeClr val="bg1"/>
                  </a:solidFill>
                </a:ln>
                <a:solidFill>
                  <a:srgbClr val="C00000"/>
                </a:solidFill>
                <a:latin typeface="Arial Narrow" pitchFamily="34" charset="0"/>
              </a:rPr>
              <a:t>census </a:t>
            </a:r>
            <a:r>
              <a:rPr lang="en-US" sz="2700" b="1" dirty="0" smtClean="0">
                <a:ln>
                  <a:solidFill>
                    <a:schemeClr val="bg1"/>
                  </a:solidFill>
                </a:ln>
                <a:solidFill>
                  <a:srgbClr val="C00000"/>
                </a:solidFill>
                <a:latin typeface="Arial Narrow" pitchFamily="34" charset="0"/>
              </a:rPr>
              <a:t>	</a:t>
            </a:r>
            <a:r>
              <a:rPr lang="en-US" sz="2700" b="1" u="sng" dirty="0" smtClean="0">
                <a:ln>
                  <a:solidFill>
                    <a:schemeClr val="bg1"/>
                  </a:solidFill>
                </a:ln>
                <a:solidFill>
                  <a:srgbClr val="C00000"/>
                </a:solidFill>
                <a:latin typeface="Arial Narrow" pitchFamily="34" charset="0"/>
              </a:rPr>
              <a:t>should be taken</a:t>
            </a:r>
            <a:r>
              <a:rPr lang="en-US" sz="2700" dirty="0" smtClean="0">
                <a:ln>
                  <a:solidFill>
                    <a:schemeClr val="bg1"/>
                  </a:solidFill>
                </a:ln>
                <a:solidFill>
                  <a:schemeClr val="bg1"/>
                </a:solidFill>
                <a:latin typeface="Arial Narrow" pitchFamily="34" charset="0"/>
              </a:rPr>
              <a:t> of the entire Roman world.”</a:t>
            </a:r>
            <a:endParaRPr lang="en-US" sz="2700" dirty="0" smtClean="0">
              <a:ln>
                <a:solidFill>
                  <a:schemeClr val="bg1"/>
                </a:solidFill>
              </a:ln>
              <a:solidFill>
                <a:schemeClr val="bg1"/>
              </a:solidFill>
              <a:effectLst>
                <a:outerShdw blurRad="38100" dist="38100" dir="2700000" algn="tl">
                  <a:srgbClr val="000000">
                    <a:alpha val="43137"/>
                  </a:srgbClr>
                </a:outerShdw>
              </a:effectLst>
              <a:latin typeface="Arial Narrow" pitchFamily="34" charset="0"/>
              <a:cs typeface="BibliaLS" pitchFamily="2" charset="-79"/>
            </a:endParaRPr>
          </a:p>
          <a:p>
            <a:pPr marL="225425" indent="-225425">
              <a:spcBef>
                <a:spcPct val="0"/>
              </a:spcBef>
              <a:buFont typeface="Arial" pitchFamily="34" charset="0"/>
              <a:buChar char="•"/>
              <a:defRPr/>
            </a:pPr>
            <a:r>
              <a:rPr lang="en-US" sz="2700" dirty="0" smtClean="0">
                <a:solidFill>
                  <a:schemeClr val="bg1"/>
                </a:solidFill>
                <a:latin typeface="Arial Narrow" pitchFamily="34" charset="0"/>
                <a:cs typeface="BibliaLS" pitchFamily="2" charset="-79"/>
              </a:rPr>
              <a:t> A census is an “enrollment prior to taxation”</a:t>
            </a:r>
          </a:p>
          <a:p>
            <a:pPr marL="225425" indent="-225425">
              <a:spcBef>
                <a:spcPct val="0"/>
              </a:spcBef>
              <a:buFont typeface="Arial" pitchFamily="34" charset="0"/>
              <a:buChar char="•"/>
              <a:defRPr/>
            </a:pPr>
            <a:r>
              <a:rPr lang="en-US" sz="2700" dirty="0" smtClean="0">
                <a:solidFill>
                  <a:schemeClr val="bg1"/>
                </a:solidFill>
                <a:latin typeface="Arial Narrow" pitchFamily="34" charset="0"/>
                <a:cs typeface="BibliaLS" pitchFamily="2" charset="-79"/>
              </a:rPr>
              <a:t> An accurate registry is needed to get ultimate taxation.</a:t>
            </a:r>
          </a:p>
          <a:p>
            <a:pPr marL="225425" indent="-225425">
              <a:spcBef>
                <a:spcPct val="0"/>
              </a:spcBef>
              <a:buFont typeface="Arial" pitchFamily="34" charset="0"/>
              <a:buChar char="•"/>
              <a:defRPr/>
            </a:pPr>
            <a:r>
              <a:rPr lang="en-US" sz="2700" dirty="0" smtClean="0">
                <a:solidFill>
                  <a:schemeClr val="bg1"/>
                </a:solidFill>
                <a:latin typeface="Arial Narrow" pitchFamily="34" charset="0"/>
                <a:cs typeface="BibliaLS" pitchFamily="2" charset="-79"/>
              </a:rPr>
              <a:t>One major census took place in 6 A.D. under Quirinius </a:t>
            </a:r>
          </a:p>
          <a:p>
            <a:pPr marL="225425" indent="-225425">
              <a:spcBef>
                <a:spcPct val="0"/>
              </a:spcBef>
              <a:defRPr/>
            </a:pPr>
            <a:r>
              <a:rPr lang="en-US" sz="2700" dirty="0" smtClean="0">
                <a:solidFill>
                  <a:schemeClr val="bg1"/>
                </a:solidFill>
                <a:latin typeface="Arial Narrow" pitchFamily="34" charset="0"/>
                <a:cs typeface="BibliaLS" pitchFamily="2" charset="-79"/>
              </a:rPr>
              <a:t>	</a:t>
            </a:r>
            <a:r>
              <a:rPr lang="en-US" sz="2700" u="sng" dirty="0" smtClean="0">
                <a:solidFill>
                  <a:schemeClr val="bg1"/>
                </a:solidFill>
                <a:latin typeface="Arial Narrow" pitchFamily="34" charset="0"/>
                <a:cs typeface="BibliaLS" pitchFamily="2" charset="-79"/>
              </a:rPr>
              <a:t>(too late a date to be the one referred to in Luke)</a:t>
            </a:r>
          </a:p>
          <a:p>
            <a:pPr marL="225425" indent="-225425">
              <a:spcBef>
                <a:spcPct val="0"/>
              </a:spcBef>
              <a:buFont typeface="Arial" pitchFamily="34" charset="0"/>
              <a:buChar char="•"/>
              <a:defRPr/>
            </a:pPr>
            <a:r>
              <a:rPr lang="en-US" sz="2700" dirty="0" smtClean="0">
                <a:solidFill>
                  <a:schemeClr val="bg1"/>
                </a:solidFill>
                <a:latin typeface="Arial Narrow" pitchFamily="34" charset="0"/>
              </a:rPr>
              <a:t>Censuses were forbidden under Jewish law. </a:t>
            </a:r>
          </a:p>
          <a:p>
            <a:pPr marL="225425" lvl="0" indent="-225425">
              <a:spcBef>
                <a:spcPct val="0"/>
              </a:spcBef>
              <a:buFont typeface="Arial" pitchFamily="34" charset="0"/>
              <a:buChar char="•"/>
              <a:defRPr/>
            </a:pPr>
            <a:r>
              <a:rPr lang="en-US" sz="2700" dirty="0" smtClean="0">
                <a:solidFill>
                  <a:schemeClr val="bg1"/>
                </a:solidFill>
                <a:latin typeface="Arial Narrow" pitchFamily="34" charset="0"/>
              </a:rPr>
              <a:t> The census was greatly resented by the Jews, and open revolt was prevented only by the efforts of the high priest </a:t>
            </a:r>
            <a:r>
              <a:rPr lang="en-US" sz="2700" dirty="0" err="1" smtClean="0">
                <a:solidFill>
                  <a:schemeClr val="bg1"/>
                </a:solidFill>
                <a:latin typeface="Arial Narrow" pitchFamily="34" charset="0"/>
              </a:rPr>
              <a:t>Joazar</a:t>
            </a:r>
            <a:r>
              <a:rPr lang="en-US" sz="2700" dirty="0" smtClean="0">
                <a:solidFill>
                  <a:schemeClr val="bg1"/>
                </a:solidFill>
                <a:latin typeface="Arial Narrow" pitchFamily="34" charset="0"/>
              </a:rPr>
              <a:t>.</a:t>
            </a:r>
            <a:endParaRPr lang="en-US" sz="2700" baseline="30000" dirty="0" smtClean="0">
              <a:solidFill>
                <a:schemeClr val="bg1"/>
              </a:solidFill>
              <a:latin typeface="Arial Narrow" pitchFamily="34" charset="0"/>
            </a:endParaRPr>
          </a:p>
          <a:p>
            <a:pPr marL="225425" indent="-225425">
              <a:spcBef>
                <a:spcPct val="0"/>
              </a:spcBef>
              <a:buFont typeface="Arial" pitchFamily="34" charset="0"/>
              <a:buChar char="•"/>
              <a:defRPr/>
            </a:pPr>
            <a:r>
              <a:rPr lang="en-US" sz="2700" dirty="0" smtClean="0">
                <a:solidFill>
                  <a:schemeClr val="bg1"/>
                </a:solidFill>
                <a:latin typeface="Arial Narrow" pitchFamily="34" charset="0"/>
              </a:rPr>
              <a:t> </a:t>
            </a:r>
            <a:r>
              <a:rPr lang="en-US" sz="2700" dirty="0" smtClean="0">
                <a:solidFill>
                  <a:schemeClr val="bg1"/>
                </a:solidFill>
                <a:latin typeface="Arial Narrow" pitchFamily="34" charset="0"/>
                <a:cs typeface="BibliaLS" pitchFamily="2" charset="-79"/>
              </a:rPr>
              <a:t>Luke notes in his other book (Acts 5:37) that at the time of this taxation census, a false Messiah (a Galilean named Judas) rose  up and led zealots and followers in a revolt against the Romans. When he failed, his followers dispersed. (Josephus the Historian also records this event)</a:t>
            </a:r>
          </a:p>
          <a:p>
            <a:pPr marL="225425" lvl="0" indent="-225425">
              <a:spcBef>
                <a:spcPct val="0"/>
              </a:spcBef>
              <a:buFont typeface="Arial" pitchFamily="34" charset="0"/>
              <a:buChar char="•"/>
              <a:defRPr/>
            </a:pPr>
            <a:endParaRPr lang="en-US" sz="2800" dirty="0" smtClean="0">
              <a:solidFill>
                <a:schemeClr val="bg1"/>
              </a:solidFill>
              <a:effectLst>
                <a:outerShdw blurRad="38100" dist="38100" dir="2700000" algn="tl">
                  <a:srgbClr val="000000">
                    <a:alpha val="43137"/>
                  </a:srgbClr>
                </a:outerShdw>
              </a:effectLst>
              <a:latin typeface="Arial Narrow" pitchFamily="34" charset="0"/>
              <a:cs typeface="BibliaLS" pitchFamily="2" charset="-79"/>
            </a:endParaRPr>
          </a:p>
        </p:txBody>
      </p:sp>
    </p:spTree>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0" y="1066800"/>
            <a:ext cx="9144000" cy="5791200"/>
          </a:xfrm>
          <a:prstGeom prst="rect">
            <a:avLst/>
          </a:prstGeom>
        </p:spPr>
        <p:txBody>
          <a:bodyPr/>
          <a:lstStyle/>
          <a:p>
            <a:pPr marL="225425" indent="-225425">
              <a:spcBef>
                <a:spcPct val="0"/>
              </a:spcBef>
              <a:buFont typeface="Arial" pitchFamily="34" charset="0"/>
              <a:buChar char="•"/>
              <a:defRPr/>
            </a:pPr>
            <a:r>
              <a:rPr lang="en-US" sz="2800" i="1" dirty="0" smtClean="0">
                <a:solidFill>
                  <a:schemeClr val="bg1"/>
                </a:solidFill>
                <a:latin typeface="Arial Narrow" pitchFamily="34" charset="0"/>
                <a:cs typeface="BibliaLS" pitchFamily="2" charset="-79"/>
              </a:rPr>
              <a:t> </a:t>
            </a:r>
            <a:r>
              <a:rPr lang="en-US" sz="2800" i="1" dirty="0" smtClean="0">
                <a:solidFill>
                  <a:schemeClr val="bg1"/>
                </a:solidFill>
                <a:latin typeface="Arial Narrow" pitchFamily="34" charset="0"/>
              </a:rPr>
              <a:t>“This was the </a:t>
            </a:r>
            <a:r>
              <a:rPr lang="en-US" sz="2800" b="1" i="1" dirty="0" smtClean="0">
                <a:solidFill>
                  <a:schemeClr val="bg1"/>
                </a:solidFill>
                <a:latin typeface="Arial Narrow" pitchFamily="34" charset="0"/>
              </a:rPr>
              <a:t>first </a:t>
            </a:r>
            <a:r>
              <a:rPr lang="en-US" sz="2800" i="1" dirty="0" smtClean="0">
                <a:solidFill>
                  <a:schemeClr val="bg1"/>
                </a:solidFill>
                <a:latin typeface="Arial Narrow" pitchFamily="34" charset="0"/>
              </a:rPr>
              <a:t>census that took place while </a:t>
            </a:r>
            <a:r>
              <a:rPr lang="en-US" sz="2800" i="1" dirty="0" smtClean="0">
                <a:solidFill>
                  <a:schemeClr val="bg1"/>
                </a:solidFill>
                <a:latin typeface="Arial Narrow" pitchFamily="34" charset="0"/>
              </a:rPr>
              <a:t>                      	</a:t>
            </a:r>
            <a:r>
              <a:rPr lang="en-US" sz="2800" i="1" dirty="0" err="1" smtClean="0">
                <a:solidFill>
                  <a:schemeClr val="bg1"/>
                </a:solidFill>
                <a:latin typeface="Arial Narrow" pitchFamily="34" charset="0"/>
              </a:rPr>
              <a:t>Quirinius</a:t>
            </a:r>
            <a:r>
              <a:rPr lang="en-US" sz="2800" i="1" dirty="0" smtClean="0">
                <a:solidFill>
                  <a:schemeClr val="bg1"/>
                </a:solidFill>
                <a:latin typeface="Arial Narrow" pitchFamily="34" charset="0"/>
              </a:rPr>
              <a:t> was governor </a:t>
            </a:r>
            <a:r>
              <a:rPr lang="en-US" sz="2800" i="1" dirty="0" smtClean="0">
                <a:solidFill>
                  <a:schemeClr val="bg1"/>
                </a:solidFill>
                <a:latin typeface="Arial Narrow" pitchFamily="34" charset="0"/>
              </a:rPr>
              <a:t>of Syria.”</a:t>
            </a:r>
          </a:p>
          <a:p>
            <a:pPr marL="225425" indent="-225425">
              <a:spcBef>
                <a:spcPct val="0"/>
              </a:spcBef>
              <a:buFont typeface="Arial" pitchFamily="34" charset="0"/>
              <a:buChar char="•"/>
              <a:defRPr/>
            </a:pPr>
            <a:endParaRPr lang="en-US" sz="1200" b="1" i="1" dirty="0" smtClean="0">
              <a:solidFill>
                <a:schemeClr val="bg1"/>
              </a:solidFill>
              <a:latin typeface="Arial Narrow" pitchFamily="34" charset="0"/>
            </a:endParaRPr>
          </a:p>
          <a:p>
            <a:pPr marL="225425" indent="-225425">
              <a:spcBef>
                <a:spcPct val="0"/>
              </a:spcBef>
              <a:buFont typeface="Arial" pitchFamily="34" charset="0"/>
              <a:buChar char="•"/>
              <a:defRPr/>
            </a:pPr>
            <a:r>
              <a:rPr lang="en-US" sz="2800" b="1" dirty="0" smtClean="0">
                <a:solidFill>
                  <a:schemeClr val="bg1"/>
                </a:solidFill>
                <a:latin typeface="Arial Narrow" pitchFamily="34" charset="0"/>
                <a:cs typeface="BibliaLS" pitchFamily="2" charset="-79"/>
              </a:rPr>
              <a:t>FIRST </a:t>
            </a:r>
            <a:r>
              <a:rPr lang="en-US" sz="2800" dirty="0" smtClean="0">
                <a:solidFill>
                  <a:schemeClr val="bg1"/>
                </a:solidFill>
                <a:latin typeface="Arial Narrow" pitchFamily="34" charset="0"/>
                <a:cs typeface="BibliaLS" pitchFamily="2" charset="-79"/>
              </a:rPr>
              <a:t>(</a:t>
            </a:r>
            <a:r>
              <a:rPr lang="en-US" sz="2800" i="1" dirty="0" err="1" smtClean="0">
                <a:solidFill>
                  <a:schemeClr val="bg1"/>
                </a:solidFill>
                <a:latin typeface="Arial Narrow" pitchFamily="34" charset="0"/>
                <a:cs typeface="BibliaLS" pitchFamily="2" charset="-79"/>
              </a:rPr>
              <a:t>prote</a:t>
            </a:r>
            <a:r>
              <a:rPr lang="en-US" sz="2800" dirty="0" smtClean="0">
                <a:solidFill>
                  <a:schemeClr val="bg1"/>
                </a:solidFill>
                <a:latin typeface="Arial Narrow" pitchFamily="34" charset="0"/>
                <a:cs typeface="BibliaLS" pitchFamily="2" charset="-79"/>
              </a:rPr>
              <a:t>: can also mean ‘before’ or ‘prior to’). </a:t>
            </a:r>
          </a:p>
          <a:p>
            <a:pPr marL="225425" indent="-225425">
              <a:spcBef>
                <a:spcPct val="0"/>
              </a:spcBef>
              <a:buFont typeface="Arial" pitchFamily="34" charset="0"/>
              <a:buChar char="•"/>
              <a:defRPr/>
            </a:pPr>
            <a:r>
              <a:rPr lang="en-US" sz="2800" dirty="0" smtClean="0">
                <a:solidFill>
                  <a:schemeClr val="bg1"/>
                </a:solidFill>
                <a:latin typeface="Arial Narrow" pitchFamily="34" charset="0"/>
                <a:cs typeface="BibliaLS" pitchFamily="2" charset="-79"/>
              </a:rPr>
              <a:t>Thus the verse could be read…</a:t>
            </a:r>
            <a:r>
              <a:rPr lang="en-US" sz="2800" i="1" dirty="0" smtClean="0">
                <a:solidFill>
                  <a:srgbClr val="C00000"/>
                </a:solidFill>
                <a:latin typeface="Arial Narrow" pitchFamily="34" charset="0"/>
                <a:cs typeface="BibliaLS" pitchFamily="2" charset="-79"/>
              </a:rPr>
              <a:t> </a:t>
            </a:r>
            <a:r>
              <a:rPr lang="en-US" sz="2800" i="1" dirty="0" smtClean="0">
                <a:solidFill>
                  <a:srgbClr val="C00000"/>
                </a:solidFill>
                <a:latin typeface="Arial Narrow" pitchFamily="34" charset="0"/>
              </a:rPr>
              <a:t>“This was the prior census that 	took place while Quirinius was governor of Syria.”</a:t>
            </a:r>
          </a:p>
          <a:p>
            <a:pPr marL="225425" indent="-225425">
              <a:spcBef>
                <a:spcPct val="0"/>
              </a:spcBef>
              <a:buFont typeface="Arial" pitchFamily="34" charset="0"/>
              <a:buChar char="•"/>
              <a:defRPr/>
            </a:pPr>
            <a:endParaRPr lang="en-US" sz="2800" i="1" dirty="0" smtClean="0">
              <a:solidFill>
                <a:srgbClr val="C00000"/>
              </a:solidFill>
              <a:latin typeface="Arial Narrow" pitchFamily="34" charset="0"/>
            </a:endParaRPr>
          </a:p>
          <a:p>
            <a:pPr marL="225425" indent="-225425">
              <a:spcBef>
                <a:spcPct val="0"/>
              </a:spcBef>
              <a:buFont typeface="Arial" pitchFamily="34" charset="0"/>
              <a:buChar char="•"/>
              <a:defRPr/>
            </a:pPr>
            <a:r>
              <a:rPr lang="en-US" sz="2800" dirty="0" smtClean="0">
                <a:solidFill>
                  <a:schemeClr val="bg1"/>
                </a:solidFill>
                <a:latin typeface="Arial Narrow" pitchFamily="34" charset="0"/>
                <a:cs typeface="BibliaLS" pitchFamily="2" charset="-79"/>
              </a:rPr>
              <a:t>Herod died in 4 B.C.</a:t>
            </a:r>
          </a:p>
          <a:p>
            <a:pPr marL="225425" indent="-225425">
              <a:spcBef>
                <a:spcPct val="0"/>
              </a:spcBef>
              <a:buFont typeface="Arial" pitchFamily="34" charset="0"/>
              <a:buChar char="•"/>
              <a:defRPr/>
            </a:pPr>
            <a:r>
              <a:rPr lang="en-US" sz="2800" dirty="0" smtClean="0">
                <a:solidFill>
                  <a:schemeClr val="bg1"/>
                </a:solidFill>
                <a:latin typeface="Arial Narrow" pitchFamily="34" charset="0"/>
                <a:cs typeface="BibliaLS" pitchFamily="2" charset="-79"/>
              </a:rPr>
              <a:t>So a  PRIOR census would have taken place in </a:t>
            </a:r>
            <a:r>
              <a:rPr lang="en-US" sz="2800" dirty="0" smtClean="0">
                <a:solidFill>
                  <a:schemeClr val="bg1"/>
                </a:solidFill>
                <a:latin typeface="Arial Narrow" pitchFamily="34" charset="0"/>
                <a:cs typeface="BibliaLS" pitchFamily="2" charset="-79"/>
              </a:rPr>
              <a:t>                              	5-4 </a:t>
            </a:r>
            <a:r>
              <a:rPr lang="en-US" sz="2800" dirty="0" smtClean="0">
                <a:solidFill>
                  <a:schemeClr val="bg1"/>
                </a:solidFill>
                <a:latin typeface="Arial Narrow" pitchFamily="34" charset="0"/>
                <a:cs typeface="BibliaLS" pitchFamily="2" charset="-79"/>
              </a:rPr>
              <a:t>B.C. </a:t>
            </a:r>
            <a:r>
              <a:rPr lang="en-US" sz="2800" dirty="0" smtClean="0">
                <a:solidFill>
                  <a:schemeClr val="bg1"/>
                </a:solidFill>
                <a:latin typeface="Arial Narrow" pitchFamily="34" charset="0"/>
                <a:cs typeface="BibliaLS" pitchFamily="2" charset="-79"/>
              </a:rPr>
              <a:t>while Herod </a:t>
            </a:r>
            <a:r>
              <a:rPr lang="en-US" sz="2800" dirty="0" smtClean="0">
                <a:solidFill>
                  <a:schemeClr val="bg1"/>
                </a:solidFill>
                <a:latin typeface="Arial Narrow" pitchFamily="34" charset="0"/>
                <a:cs typeface="BibliaLS" pitchFamily="2" charset="-79"/>
              </a:rPr>
              <a:t>was still ruling in Judea.</a:t>
            </a:r>
            <a:endParaRPr lang="en-US" sz="2800" i="1" dirty="0" smtClean="0">
              <a:solidFill>
                <a:srgbClr val="C00000"/>
              </a:solidFill>
              <a:latin typeface="Arial Narrow" pitchFamily="34" charset="0"/>
            </a:endParaRPr>
          </a:p>
          <a:p>
            <a:pPr marL="225425" indent="-225425">
              <a:spcBef>
                <a:spcPct val="0"/>
              </a:spcBef>
              <a:defRPr/>
            </a:pPr>
            <a:endParaRPr lang="en-US" sz="1200" dirty="0" smtClean="0">
              <a:solidFill>
                <a:srgbClr val="C00000"/>
              </a:solidFill>
              <a:latin typeface="Arial Narrow" pitchFamily="34" charset="0"/>
              <a:cs typeface="BibliaLS" pitchFamily="2" charset="-79"/>
            </a:endParaRPr>
          </a:p>
          <a:p>
            <a:pPr marL="225425" indent="-225425">
              <a:spcBef>
                <a:spcPct val="0"/>
              </a:spcBef>
              <a:buFont typeface="Arial" pitchFamily="34" charset="0"/>
              <a:buChar char="•"/>
              <a:defRPr/>
            </a:pPr>
            <a:r>
              <a:rPr lang="en-US" sz="2800" dirty="0" smtClean="0">
                <a:solidFill>
                  <a:schemeClr val="bg1"/>
                </a:solidFill>
                <a:latin typeface="Arial Narrow" pitchFamily="34" charset="0"/>
                <a:cs typeface="BibliaLS" pitchFamily="2" charset="-79"/>
              </a:rPr>
              <a:t>The first census and the birth of Jesus </a:t>
            </a:r>
            <a:r>
              <a:rPr lang="en-US" sz="2800" dirty="0" smtClean="0">
                <a:solidFill>
                  <a:schemeClr val="bg1"/>
                </a:solidFill>
                <a:latin typeface="Arial Narrow" pitchFamily="34" charset="0"/>
                <a:cs typeface="BibliaLS" pitchFamily="2" charset="-79"/>
              </a:rPr>
              <a:t>would                                	have </a:t>
            </a:r>
            <a:r>
              <a:rPr lang="en-US" sz="2800" dirty="0" smtClean="0">
                <a:solidFill>
                  <a:schemeClr val="bg1"/>
                </a:solidFill>
                <a:latin typeface="Arial Narrow" pitchFamily="34" charset="0"/>
                <a:cs typeface="BibliaLS" pitchFamily="2" charset="-79"/>
              </a:rPr>
              <a:t>taken </a:t>
            </a:r>
            <a:r>
              <a:rPr lang="en-US" sz="2800" dirty="0" smtClean="0">
                <a:solidFill>
                  <a:schemeClr val="bg1"/>
                </a:solidFill>
                <a:latin typeface="Arial Narrow" pitchFamily="34" charset="0"/>
                <a:cs typeface="BibliaLS" pitchFamily="2" charset="-79"/>
              </a:rPr>
              <a:t>place between </a:t>
            </a:r>
            <a:r>
              <a:rPr lang="en-US" sz="2800" dirty="0" smtClean="0">
                <a:solidFill>
                  <a:schemeClr val="bg1"/>
                </a:solidFill>
                <a:latin typeface="Arial Narrow" pitchFamily="34" charset="0"/>
                <a:cs typeface="BibliaLS" pitchFamily="2" charset="-79"/>
              </a:rPr>
              <a:t>6 - 4 B.C.</a:t>
            </a:r>
          </a:p>
          <a:p>
            <a:pPr marL="225425" lvl="0" indent="-225425">
              <a:spcBef>
                <a:spcPct val="0"/>
              </a:spcBef>
              <a:buFont typeface="Arial" pitchFamily="34" charset="0"/>
              <a:buChar char="•"/>
              <a:defRPr/>
            </a:pPr>
            <a:endParaRPr lang="en-US" sz="2800" dirty="0" smtClean="0">
              <a:solidFill>
                <a:schemeClr val="bg1"/>
              </a:solidFill>
              <a:effectLst>
                <a:outerShdw blurRad="38100" dist="38100" dir="2700000" algn="tl">
                  <a:srgbClr val="000000">
                    <a:alpha val="43137"/>
                  </a:srgbClr>
                </a:outerShdw>
              </a:effectLst>
              <a:latin typeface="Arial Narrow" pitchFamily="34" charset="0"/>
              <a:cs typeface="BibliaLS" pitchFamily="2" charset="-79"/>
            </a:endParaRPr>
          </a:p>
        </p:txBody>
      </p:sp>
      <p:sp>
        <p:nvSpPr>
          <p:cNvPr id="6" name="Title 1"/>
          <p:cNvSpPr txBox="1">
            <a:spLocks/>
          </p:cNvSpPr>
          <p:nvPr/>
        </p:nvSpPr>
        <p:spPr>
          <a:xfrm>
            <a:off x="0" y="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latin typeface="BibliaLS" pitchFamily="2" charset="-79"/>
                <a:cs typeface="BibliaLS" pitchFamily="2" charset="-79"/>
              </a:rPr>
              <a:t>DATING THE CENSUS</a:t>
            </a:r>
          </a:p>
        </p:txBody>
      </p:sp>
      <p:pic>
        <p:nvPicPr>
          <p:cNvPr id="102402" name="Picture 2" descr="Image result for Quirinius"/>
          <p:cNvPicPr>
            <a:picLocks noChangeAspect="1" noChangeArrowheads="1"/>
          </p:cNvPicPr>
          <p:nvPr/>
        </p:nvPicPr>
        <p:blipFill>
          <a:blip r:embed="rId2" cstate="print"/>
          <a:srcRect/>
          <a:stretch>
            <a:fillRect/>
          </a:stretch>
        </p:blipFill>
        <p:spPr bwMode="auto">
          <a:xfrm>
            <a:off x="6991964" y="3571875"/>
            <a:ext cx="2152036" cy="3286125"/>
          </a:xfrm>
          <a:prstGeom prst="rect">
            <a:avLst/>
          </a:prstGeom>
          <a:noFill/>
        </p:spPr>
      </p:pic>
    </p:spTree>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2" descr="http://img691.imageshack.us/img691/7515/asiant.jpg"/>
          <p:cNvPicPr>
            <a:picLocks noChangeAspect="1" noChangeArrowheads="1"/>
          </p:cNvPicPr>
          <p:nvPr/>
        </p:nvPicPr>
        <p:blipFill>
          <a:blip r:embed="rId2" cstate="print"/>
          <a:srcRect/>
          <a:stretch>
            <a:fillRect/>
          </a:stretch>
        </p:blipFill>
        <p:spPr bwMode="auto">
          <a:xfrm>
            <a:off x="0" y="-141318"/>
            <a:ext cx="9144000" cy="6999318"/>
          </a:xfrm>
          <a:prstGeom prst="rect">
            <a:avLst/>
          </a:prstGeom>
          <a:noFill/>
        </p:spPr>
      </p:pic>
      <p:sp>
        <p:nvSpPr>
          <p:cNvPr id="3" name="Title 1"/>
          <p:cNvSpPr txBox="1">
            <a:spLocks/>
          </p:cNvSpPr>
          <p:nvPr/>
        </p:nvSpPr>
        <p:spPr>
          <a:xfrm>
            <a:off x="152400" y="1143000"/>
            <a:ext cx="4724400" cy="5638800"/>
          </a:xfrm>
          <a:prstGeom prst="rect">
            <a:avLst/>
          </a:prstGeom>
        </p:spPr>
        <p:style>
          <a:lnRef idx="2">
            <a:schemeClr val="dk1"/>
          </a:lnRef>
          <a:fillRef idx="1">
            <a:schemeClr val="lt1"/>
          </a:fillRef>
          <a:effectRef idx="0">
            <a:schemeClr val="dk1"/>
          </a:effectRef>
          <a:fontRef idx="minor">
            <a:schemeClr val="dk1"/>
          </a:fontRef>
        </p:style>
        <p:txBody>
          <a:bodyPr anchor="b"/>
          <a:lstStyle/>
          <a:p>
            <a:pPr marL="225425" lvl="0" indent="-225425" algn="ctr">
              <a:spcBef>
                <a:spcPct val="0"/>
              </a:spcBef>
              <a:defRPr/>
            </a:pPr>
            <a:r>
              <a:rPr lang="en-US" sz="2800" b="1" dirty="0" err="1" smtClean="0">
                <a:solidFill>
                  <a:schemeClr val="bg1"/>
                </a:solidFill>
                <a:latin typeface="Arial Narrow" pitchFamily="34" charset="0"/>
              </a:rPr>
              <a:t>Publius</a:t>
            </a:r>
            <a:r>
              <a:rPr lang="en-US" sz="2800" b="1" dirty="0" smtClean="0">
                <a:solidFill>
                  <a:schemeClr val="bg1"/>
                </a:solidFill>
                <a:latin typeface="Arial Narrow" pitchFamily="34" charset="0"/>
              </a:rPr>
              <a:t> </a:t>
            </a:r>
            <a:r>
              <a:rPr lang="en-US" sz="2800" b="1" dirty="0" err="1" smtClean="0">
                <a:solidFill>
                  <a:schemeClr val="bg1"/>
                </a:solidFill>
                <a:latin typeface="Arial Narrow" pitchFamily="34" charset="0"/>
              </a:rPr>
              <a:t>Sulpicius</a:t>
            </a:r>
            <a:r>
              <a:rPr lang="en-US" sz="2800" b="1" dirty="0" smtClean="0">
                <a:solidFill>
                  <a:schemeClr val="bg1"/>
                </a:solidFill>
                <a:latin typeface="Arial Narrow" pitchFamily="34" charset="0"/>
              </a:rPr>
              <a:t> Quirinius</a:t>
            </a:r>
            <a:r>
              <a:rPr lang="en-US" sz="2800" dirty="0" smtClean="0">
                <a:solidFill>
                  <a:schemeClr val="bg1"/>
                </a:solidFill>
                <a:latin typeface="Arial Narrow" pitchFamily="34" charset="0"/>
              </a:rPr>
              <a:t>            (51 BC – AD 21) </a:t>
            </a:r>
          </a:p>
          <a:p>
            <a:pPr marL="225425" lvl="0" indent="-225425">
              <a:spcBef>
                <a:spcPct val="0"/>
              </a:spcBef>
              <a:buFont typeface="Arial" pitchFamily="34" charset="0"/>
              <a:buChar char="•"/>
              <a:defRPr/>
            </a:pPr>
            <a:r>
              <a:rPr lang="en-US" sz="2800" dirty="0" smtClean="0">
                <a:solidFill>
                  <a:schemeClr val="bg1"/>
                </a:solidFill>
                <a:latin typeface="Arial Narrow" pitchFamily="34" charset="0"/>
              </a:rPr>
              <a:t>Roman aristocrat. </a:t>
            </a:r>
          </a:p>
          <a:p>
            <a:pPr marL="225425" lvl="0" indent="-225425">
              <a:spcBef>
                <a:spcPct val="0"/>
              </a:spcBef>
              <a:buFont typeface="Arial" pitchFamily="34" charset="0"/>
              <a:buChar char="•"/>
              <a:defRPr/>
            </a:pPr>
            <a:r>
              <a:rPr lang="en-US" sz="2800" dirty="0" smtClean="0">
                <a:solidFill>
                  <a:schemeClr val="bg1"/>
                </a:solidFill>
                <a:latin typeface="Arial Narrow" pitchFamily="34" charset="0"/>
              </a:rPr>
              <a:t>After the banishment of Herod </a:t>
            </a:r>
            <a:r>
              <a:rPr lang="en-US" sz="2800" dirty="0" err="1" smtClean="0">
                <a:solidFill>
                  <a:schemeClr val="bg1"/>
                </a:solidFill>
                <a:latin typeface="Arial Narrow" pitchFamily="34" charset="0"/>
              </a:rPr>
              <a:t>Archelaus</a:t>
            </a:r>
            <a:r>
              <a:rPr lang="en-US" sz="2800" dirty="0" smtClean="0">
                <a:solidFill>
                  <a:schemeClr val="bg1"/>
                </a:solidFill>
                <a:latin typeface="Arial Narrow" pitchFamily="34" charset="0"/>
              </a:rPr>
              <a:t> from Judea in AD 6, Quirinius was appointed governor of Syria (the </a:t>
            </a:r>
            <a:r>
              <a:rPr lang="en-US" sz="2800" dirty="0" smtClean="0">
                <a:solidFill>
                  <a:schemeClr val="bg1"/>
                </a:solidFill>
                <a:latin typeface="Arial Narrow" pitchFamily="34" charset="0"/>
              </a:rPr>
              <a:t>province  </a:t>
            </a:r>
            <a:r>
              <a:rPr lang="en-US" sz="2800" dirty="0" smtClean="0">
                <a:solidFill>
                  <a:schemeClr val="bg1"/>
                </a:solidFill>
                <a:latin typeface="Arial Narrow" pitchFamily="34" charset="0"/>
              </a:rPr>
              <a:t>of Judea had been added for the purpose of a census).</a:t>
            </a:r>
            <a:endParaRPr lang="en-US" sz="2800" baseline="30000" dirty="0" smtClean="0">
              <a:solidFill>
                <a:schemeClr val="bg1"/>
              </a:solidFill>
              <a:latin typeface="Arial Narrow" pitchFamily="34" charset="0"/>
            </a:endParaRPr>
          </a:p>
          <a:p>
            <a:pPr marL="225425" lvl="0" indent="-225425">
              <a:spcBef>
                <a:spcPct val="0"/>
              </a:spcBef>
              <a:buFont typeface="Arial" pitchFamily="34" charset="0"/>
              <a:buChar char="•"/>
              <a:defRPr/>
            </a:pPr>
            <a:r>
              <a:rPr lang="en-US" sz="2800" baseline="30000" dirty="0" smtClean="0">
                <a:solidFill>
                  <a:schemeClr val="bg1"/>
                </a:solidFill>
                <a:effectLst>
                  <a:outerShdw blurRad="38100" dist="38100" dir="2700000" algn="tl">
                    <a:srgbClr val="000000">
                      <a:alpha val="43137"/>
                    </a:srgbClr>
                  </a:outerShdw>
                </a:effectLst>
                <a:latin typeface="Arial Narrow" pitchFamily="34" charset="0"/>
                <a:cs typeface="BibliaLS" pitchFamily="2" charset="-79"/>
              </a:rPr>
              <a:t> </a:t>
            </a:r>
            <a:r>
              <a:rPr lang="en-US" sz="2800" dirty="0" smtClean="0">
                <a:solidFill>
                  <a:schemeClr val="bg1"/>
                </a:solidFill>
                <a:latin typeface="Arial Narrow" pitchFamily="34" charset="0"/>
              </a:rPr>
              <a:t>In 12 BC he was named consul (highest elected office in the Roman Republic), a sign that he enjoyed the favor of Augustus.</a:t>
            </a:r>
          </a:p>
        </p:txBody>
      </p:sp>
      <p:sp>
        <p:nvSpPr>
          <p:cNvPr id="4" name="Title 1"/>
          <p:cNvSpPr txBox="1">
            <a:spLocks/>
          </p:cNvSpPr>
          <p:nvPr/>
        </p:nvSpPr>
        <p:spPr>
          <a:xfrm>
            <a:off x="0" y="-228600"/>
            <a:ext cx="9144000" cy="12192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latin typeface="BibliaLS" pitchFamily="2" charset="-79"/>
                <a:cs typeface="BibliaLS" pitchFamily="2" charset="-79"/>
              </a:rPr>
              <a:t>QUIRINIUS</a:t>
            </a:r>
          </a:p>
        </p:txBody>
      </p:sp>
      <p:sp>
        <p:nvSpPr>
          <p:cNvPr id="6" name="Rectangle 5"/>
          <p:cNvSpPr/>
          <p:nvPr/>
        </p:nvSpPr>
        <p:spPr>
          <a:xfrm>
            <a:off x="6934200" y="4419600"/>
            <a:ext cx="2209800" cy="1371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934200" y="6553200"/>
            <a:ext cx="1219200" cy="304800"/>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rPr>
              <a:t>ISRAEL</a:t>
            </a:r>
            <a:endParaRPr lang="en-US" sz="20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Arial Narrow" pitchFamily="34" charset="0"/>
            </a:endParaRPr>
          </a:p>
        </p:txBody>
      </p:sp>
    </p:spTree>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ativitystorypic11.jpg"/>
          <p:cNvPicPr>
            <a:picLocks noChangeAspect="1"/>
          </p:cNvPicPr>
          <p:nvPr/>
        </p:nvPicPr>
        <p:blipFill>
          <a:blip r:embed="rId2" cstate="print"/>
          <a:stretch>
            <a:fillRect/>
          </a:stretch>
        </p:blipFill>
        <p:spPr>
          <a:xfrm>
            <a:off x="0" y="-609600"/>
            <a:ext cx="9144000" cy="67299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Subtitle 2"/>
          <p:cNvSpPr>
            <a:spLocks noGrp="1"/>
          </p:cNvSpPr>
          <p:nvPr>
            <p:ph type="subTitle" idx="1"/>
          </p:nvPr>
        </p:nvSpPr>
        <p:spPr>
          <a:xfrm>
            <a:off x="0" y="4267200"/>
            <a:ext cx="9144000" cy="2590800"/>
          </a:xfrm>
        </p:spPr>
        <p:style>
          <a:lnRef idx="0">
            <a:schemeClr val="dk1"/>
          </a:lnRef>
          <a:fillRef idx="3">
            <a:schemeClr val="dk1"/>
          </a:fillRef>
          <a:effectRef idx="3">
            <a:schemeClr val="dk1"/>
          </a:effectRef>
          <a:fontRef idx="minor">
            <a:schemeClr val="lt1"/>
          </a:fontRef>
        </p:style>
        <p:txBody>
          <a:bodyPr anchor="ctr">
            <a:noAutofit/>
          </a:bodyPr>
          <a:lstStyle/>
          <a:p>
            <a:r>
              <a:rPr lang="en-US" sz="29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cs typeface="BibliaLS" pitchFamily="2" charset="-79"/>
              </a:rPr>
              <a:t>“And </a:t>
            </a:r>
            <a:r>
              <a:rPr lang="en-US" sz="29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cs typeface="BibliaLS" pitchFamily="2" charset="-79"/>
              </a:rPr>
              <a:t>everyone went </a:t>
            </a:r>
            <a:r>
              <a:rPr lang="en-US" sz="29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cs typeface="BibliaLS" pitchFamily="2" charset="-79"/>
              </a:rPr>
              <a:t>to his own </a:t>
            </a:r>
            <a:r>
              <a:rPr lang="en-US" sz="29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cs typeface="BibliaLS" pitchFamily="2" charset="-79"/>
              </a:rPr>
              <a:t>town to </a:t>
            </a:r>
            <a:r>
              <a:rPr lang="en-US" sz="29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cs typeface="BibliaLS" pitchFamily="2" charset="-79"/>
              </a:rPr>
              <a:t>register. So </a:t>
            </a:r>
            <a:r>
              <a:rPr lang="en-US" sz="29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cs typeface="BibliaLS" pitchFamily="2" charset="-79"/>
              </a:rPr>
              <a:t>Joseph also went </a:t>
            </a:r>
            <a:r>
              <a:rPr lang="en-US" sz="29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cs typeface="BibliaLS" pitchFamily="2" charset="-79"/>
              </a:rPr>
              <a:t>up from </a:t>
            </a:r>
            <a:r>
              <a:rPr lang="en-US" sz="29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cs typeface="BibliaLS" pitchFamily="2" charset="-79"/>
              </a:rPr>
              <a:t>the </a:t>
            </a:r>
            <a:r>
              <a:rPr lang="en-US" sz="29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cs typeface="BibliaLS" pitchFamily="2" charset="-79"/>
              </a:rPr>
              <a:t>town of Nazareth in </a:t>
            </a:r>
            <a:r>
              <a:rPr lang="en-US" sz="29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cs typeface="BibliaLS" pitchFamily="2" charset="-79"/>
              </a:rPr>
              <a:t>Galilee to Judea</a:t>
            </a:r>
            <a:r>
              <a:rPr lang="en-US" sz="29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cs typeface="BibliaLS" pitchFamily="2" charset="-79"/>
              </a:rPr>
              <a:t>, </a:t>
            </a:r>
            <a:r>
              <a:rPr lang="en-US" sz="29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cs typeface="BibliaLS" pitchFamily="2" charset="-79"/>
              </a:rPr>
              <a:t>to Bethlehem the town of David, because he </a:t>
            </a:r>
            <a:r>
              <a:rPr lang="en-US" sz="29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cs typeface="BibliaLS" pitchFamily="2" charset="-79"/>
              </a:rPr>
              <a:t>belonged to the </a:t>
            </a:r>
            <a:r>
              <a:rPr lang="en-US" sz="29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cs typeface="BibliaLS" pitchFamily="2" charset="-79"/>
              </a:rPr>
              <a:t>house </a:t>
            </a:r>
            <a:r>
              <a:rPr lang="en-US" sz="29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cs typeface="BibliaLS" pitchFamily="2" charset="-79"/>
              </a:rPr>
              <a:t>and </a:t>
            </a:r>
            <a:r>
              <a:rPr lang="en-US" sz="29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cs typeface="BibliaLS" pitchFamily="2" charset="-79"/>
              </a:rPr>
              <a:t>line of David. </a:t>
            </a:r>
            <a:r>
              <a:rPr lang="en-US" sz="29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cs typeface="BibliaLS" pitchFamily="2" charset="-79"/>
              </a:rPr>
              <a:t>He </a:t>
            </a:r>
            <a:r>
              <a:rPr lang="en-US" sz="29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cs typeface="BibliaLS" pitchFamily="2" charset="-79"/>
              </a:rPr>
              <a:t>went there to </a:t>
            </a:r>
            <a:r>
              <a:rPr lang="en-US" sz="29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cs typeface="BibliaLS" pitchFamily="2" charset="-79"/>
              </a:rPr>
              <a:t>register with </a:t>
            </a:r>
            <a:r>
              <a:rPr lang="en-US" sz="29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cs typeface="BibliaLS" pitchFamily="2" charset="-79"/>
              </a:rPr>
              <a:t>Mary, who was pledged </a:t>
            </a:r>
            <a:r>
              <a:rPr lang="en-US" sz="29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cs typeface="BibliaLS" pitchFamily="2" charset="-79"/>
              </a:rPr>
              <a:t>to be </a:t>
            </a:r>
            <a:r>
              <a:rPr lang="en-US" sz="29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cs typeface="BibliaLS" pitchFamily="2" charset="-79"/>
              </a:rPr>
              <a:t>married to him </a:t>
            </a:r>
            <a:r>
              <a:rPr lang="en-US" sz="29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cs typeface="BibliaLS" pitchFamily="2" charset="-79"/>
              </a:rPr>
              <a:t>and was </a:t>
            </a:r>
            <a:r>
              <a:rPr lang="en-US" sz="29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cs typeface="BibliaLS" pitchFamily="2" charset="-79"/>
              </a:rPr>
              <a:t>expecting a child</a:t>
            </a:r>
            <a:r>
              <a:rPr lang="en-US" sz="29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cs typeface="BibliaLS" pitchFamily="2" charset="-79"/>
              </a:rPr>
              <a:t>. “</a:t>
            </a:r>
            <a:endParaRPr lang="en-US" sz="29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cs typeface="BibliaLS" pitchFamily="2" charset="-79"/>
            </a:endParaRPr>
          </a:p>
        </p:txBody>
      </p:sp>
    </p:spTree>
  </p:cSld>
  <p:clrMapOvr>
    <a:masterClrMapping/>
  </p:clrMapOvr>
  <p:transition spd="slow"/>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3906" name="Picture 2" descr="http://news.bbcimg.co.uk/media/images/48882000/jpg/_48882716_003421711-1.jpg"/>
          <p:cNvPicPr>
            <a:picLocks noChangeAspect="1" noChangeArrowheads="1"/>
          </p:cNvPicPr>
          <p:nvPr/>
        </p:nvPicPr>
        <p:blipFill>
          <a:blip r:embed="rId2" cstate="print"/>
          <a:srcRect/>
          <a:stretch>
            <a:fillRect/>
          </a:stretch>
        </p:blipFill>
        <p:spPr bwMode="auto">
          <a:xfrm>
            <a:off x="0" y="838200"/>
            <a:ext cx="10701862" cy="6019800"/>
          </a:xfrm>
          <a:prstGeom prst="rect">
            <a:avLst/>
          </a:prstGeom>
          <a:noFill/>
        </p:spPr>
      </p:pic>
      <p:sp>
        <p:nvSpPr>
          <p:cNvPr id="3" name="Title 1"/>
          <p:cNvSpPr txBox="1">
            <a:spLocks/>
          </p:cNvSpPr>
          <p:nvPr/>
        </p:nvSpPr>
        <p:spPr>
          <a:xfrm>
            <a:off x="0" y="914400"/>
            <a:ext cx="9144000" cy="5943600"/>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r>
              <a:rPr lang="en-US" sz="3200" dirty="0" smtClean="0">
                <a:solidFill>
                  <a:schemeClr val="bg1"/>
                </a:solidFill>
                <a:effectLst>
                  <a:outerShdw blurRad="38100" dist="38100" dir="2700000" algn="tl">
                    <a:srgbClr val="000000">
                      <a:alpha val="43137"/>
                    </a:srgbClr>
                  </a:outerShdw>
                </a:effectLst>
                <a:latin typeface="BibliaLS" pitchFamily="2" charset="-79"/>
                <a:ea typeface="+mj-ea"/>
                <a:cs typeface="BibliaLS" pitchFamily="2" charset="-79"/>
              </a:rPr>
              <a:t>x</a:t>
            </a:r>
            <a:endParaRPr lang="en-US" sz="3200" dirty="0" smtClean="0">
              <a:solidFill>
                <a:schemeClr val="bg1"/>
              </a:solidFill>
              <a:effectLst>
                <a:outerShdw blurRad="38100" dist="38100" dir="2700000" algn="tl">
                  <a:srgbClr val="000000">
                    <a:alpha val="43137"/>
                  </a:srgbClr>
                </a:outerShdw>
              </a:effectLst>
              <a:latin typeface="BibliaLS" pitchFamily="2" charset="-79"/>
              <a:cs typeface="BibliaLS" pitchFamily="2" charset="-79"/>
            </a:endParaRPr>
          </a:p>
        </p:txBody>
      </p:sp>
      <p:sp>
        <p:nvSpPr>
          <p:cNvPr id="4" name="Title 1"/>
          <p:cNvSpPr txBox="1">
            <a:spLocks/>
          </p:cNvSpPr>
          <p:nvPr/>
        </p:nvSpPr>
        <p:spPr>
          <a:xfrm>
            <a:off x="0" y="0"/>
            <a:ext cx="9144000" cy="12954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latin typeface="BibliaLS" pitchFamily="2" charset="-79"/>
                <a:cs typeface="BibliaLS" pitchFamily="2" charset="-79"/>
              </a:rPr>
              <a:t>The JOURNEY</a:t>
            </a:r>
          </a:p>
        </p:txBody>
      </p:sp>
      <p:sp>
        <p:nvSpPr>
          <p:cNvPr id="6" name="Freeform 5"/>
          <p:cNvSpPr/>
          <p:nvPr/>
        </p:nvSpPr>
        <p:spPr>
          <a:xfrm>
            <a:off x="3657600" y="1981200"/>
            <a:ext cx="990600" cy="3657600"/>
          </a:xfrm>
          <a:custGeom>
            <a:avLst/>
            <a:gdLst>
              <a:gd name="connsiteX0" fmla="*/ 359764 w 899410"/>
              <a:gd name="connsiteY0" fmla="*/ 0 h 2698229"/>
              <a:gd name="connsiteX1" fmla="*/ 494676 w 899410"/>
              <a:gd name="connsiteY1" fmla="*/ 104931 h 2698229"/>
              <a:gd name="connsiteX2" fmla="*/ 659568 w 899410"/>
              <a:gd name="connsiteY2" fmla="*/ 164892 h 2698229"/>
              <a:gd name="connsiteX3" fmla="*/ 719528 w 899410"/>
              <a:gd name="connsiteY3" fmla="*/ 239843 h 2698229"/>
              <a:gd name="connsiteX4" fmla="*/ 749509 w 899410"/>
              <a:gd name="connsiteY4" fmla="*/ 299803 h 2698229"/>
              <a:gd name="connsiteX5" fmla="*/ 839450 w 899410"/>
              <a:gd name="connsiteY5" fmla="*/ 329784 h 2698229"/>
              <a:gd name="connsiteX6" fmla="*/ 884420 w 899410"/>
              <a:gd name="connsiteY6" fmla="*/ 314793 h 2698229"/>
              <a:gd name="connsiteX7" fmla="*/ 899410 w 899410"/>
              <a:gd name="connsiteY7" fmla="*/ 569626 h 2698229"/>
              <a:gd name="connsiteX8" fmla="*/ 839450 w 899410"/>
              <a:gd name="connsiteY8" fmla="*/ 809469 h 2698229"/>
              <a:gd name="connsiteX9" fmla="*/ 839450 w 899410"/>
              <a:gd name="connsiteY9" fmla="*/ 929390 h 2698229"/>
              <a:gd name="connsiteX10" fmla="*/ 884420 w 899410"/>
              <a:gd name="connsiteY10" fmla="*/ 1079292 h 2698229"/>
              <a:gd name="connsiteX11" fmla="*/ 884420 w 899410"/>
              <a:gd name="connsiteY11" fmla="*/ 1229193 h 2698229"/>
              <a:gd name="connsiteX12" fmla="*/ 854440 w 899410"/>
              <a:gd name="connsiteY12" fmla="*/ 1424066 h 2698229"/>
              <a:gd name="connsiteX13" fmla="*/ 809469 w 899410"/>
              <a:gd name="connsiteY13" fmla="*/ 1499016 h 2698229"/>
              <a:gd name="connsiteX14" fmla="*/ 794479 w 899410"/>
              <a:gd name="connsiteY14" fmla="*/ 1678898 h 2698229"/>
              <a:gd name="connsiteX15" fmla="*/ 794479 w 899410"/>
              <a:gd name="connsiteY15" fmla="*/ 1813810 h 2698229"/>
              <a:gd name="connsiteX16" fmla="*/ 839450 w 899410"/>
              <a:gd name="connsiteY16" fmla="*/ 2023672 h 2698229"/>
              <a:gd name="connsiteX17" fmla="*/ 839450 w 899410"/>
              <a:gd name="connsiteY17" fmla="*/ 2278505 h 2698229"/>
              <a:gd name="connsiteX18" fmla="*/ 674558 w 899410"/>
              <a:gd name="connsiteY18" fmla="*/ 2368446 h 2698229"/>
              <a:gd name="connsiteX19" fmla="*/ 584617 w 899410"/>
              <a:gd name="connsiteY19" fmla="*/ 2368446 h 2698229"/>
              <a:gd name="connsiteX20" fmla="*/ 314794 w 899410"/>
              <a:gd name="connsiteY20" fmla="*/ 2383436 h 2698229"/>
              <a:gd name="connsiteX21" fmla="*/ 134912 w 899410"/>
              <a:gd name="connsiteY21" fmla="*/ 2398426 h 2698229"/>
              <a:gd name="connsiteX22" fmla="*/ 29981 w 899410"/>
              <a:gd name="connsiteY22" fmla="*/ 2503357 h 2698229"/>
              <a:gd name="connsiteX23" fmla="*/ 14990 w 899410"/>
              <a:gd name="connsiteY23" fmla="*/ 2638269 h 2698229"/>
              <a:gd name="connsiteX24" fmla="*/ 0 w 899410"/>
              <a:gd name="connsiteY24" fmla="*/ 2698229 h 269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9410" h="2698229">
                <a:moveTo>
                  <a:pt x="359764" y="0"/>
                </a:moveTo>
                <a:lnTo>
                  <a:pt x="494676" y="104931"/>
                </a:lnTo>
                <a:lnTo>
                  <a:pt x="659568" y="164892"/>
                </a:lnTo>
                <a:lnTo>
                  <a:pt x="719528" y="239843"/>
                </a:lnTo>
                <a:lnTo>
                  <a:pt x="749509" y="299803"/>
                </a:lnTo>
                <a:lnTo>
                  <a:pt x="839450" y="329784"/>
                </a:lnTo>
                <a:lnTo>
                  <a:pt x="884420" y="314793"/>
                </a:lnTo>
                <a:lnTo>
                  <a:pt x="899410" y="569626"/>
                </a:lnTo>
                <a:lnTo>
                  <a:pt x="839450" y="809469"/>
                </a:lnTo>
                <a:lnTo>
                  <a:pt x="839450" y="929390"/>
                </a:lnTo>
                <a:lnTo>
                  <a:pt x="884420" y="1079292"/>
                </a:lnTo>
                <a:lnTo>
                  <a:pt x="884420" y="1229193"/>
                </a:lnTo>
                <a:lnTo>
                  <a:pt x="854440" y="1424066"/>
                </a:lnTo>
                <a:lnTo>
                  <a:pt x="809469" y="1499016"/>
                </a:lnTo>
                <a:lnTo>
                  <a:pt x="794479" y="1678898"/>
                </a:lnTo>
                <a:lnTo>
                  <a:pt x="794479" y="1813810"/>
                </a:lnTo>
                <a:lnTo>
                  <a:pt x="839450" y="2023672"/>
                </a:lnTo>
                <a:lnTo>
                  <a:pt x="839450" y="2278505"/>
                </a:lnTo>
                <a:lnTo>
                  <a:pt x="674558" y="2368446"/>
                </a:lnTo>
                <a:lnTo>
                  <a:pt x="584617" y="2368446"/>
                </a:lnTo>
                <a:lnTo>
                  <a:pt x="314794" y="2383436"/>
                </a:lnTo>
                <a:lnTo>
                  <a:pt x="134912" y="2398426"/>
                </a:lnTo>
                <a:lnTo>
                  <a:pt x="29981" y="2503357"/>
                </a:lnTo>
                <a:lnTo>
                  <a:pt x="14990" y="2638269"/>
                </a:lnTo>
                <a:lnTo>
                  <a:pt x="0" y="2698229"/>
                </a:ln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ight Arrow 6"/>
          <p:cNvSpPr/>
          <p:nvPr/>
        </p:nvSpPr>
        <p:spPr>
          <a:xfrm>
            <a:off x="0" y="1524000"/>
            <a:ext cx="3886200" cy="838200"/>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effectLst>
                  <a:outerShdw blurRad="38100" dist="38100" dir="2700000" algn="tl">
                    <a:srgbClr val="000000">
                      <a:alpha val="43137"/>
                    </a:srgbClr>
                  </a:outerShdw>
                </a:effectLst>
                <a:latin typeface="Copperplate Gothic Bold" pitchFamily="34" charset="0"/>
              </a:rPr>
              <a:t>NAZARETH</a:t>
            </a:r>
            <a:endParaRPr lang="en-US" sz="2800" b="1" dirty="0">
              <a:effectLst>
                <a:outerShdw blurRad="38100" dist="38100" dir="2700000" algn="tl">
                  <a:srgbClr val="000000">
                    <a:alpha val="43137"/>
                  </a:srgbClr>
                </a:outerShdw>
              </a:effectLst>
              <a:latin typeface="Copperplate Gothic Bold" pitchFamily="34" charset="0"/>
            </a:endParaRPr>
          </a:p>
        </p:txBody>
      </p:sp>
      <p:sp>
        <p:nvSpPr>
          <p:cNvPr id="8" name="Right Arrow 7"/>
          <p:cNvSpPr/>
          <p:nvPr/>
        </p:nvSpPr>
        <p:spPr>
          <a:xfrm>
            <a:off x="0" y="4724400"/>
            <a:ext cx="3733800" cy="838200"/>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effectLst>
                  <a:outerShdw blurRad="38100" dist="38100" dir="2700000" algn="tl">
                    <a:srgbClr val="000000">
                      <a:alpha val="43137"/>
                    </a:srgbClr>
                  </a:outerShdw>
                </a:effectLst>
                <a:latin typeface="Copperplate Gothic Bold" pitchFamily="34" charset="0"/>
              </a:rPr>
              <a:t>JERUSALEM</a:t>
            </a:r>
            <a:endParaRPr lang="en-US" sz="2800" b="1" dirty="0">
              <a:effectLst>
                <a:outerShdw blurRad="38100" dist="38100" dir="2700000" algn="tl">
                  <a:srgbClr val="000000">
                    <a:alpha val="43137"/>
                  </a:srgbClr>
                </a:outerShdw>
              </a:effectLst>
              <a:latin typeface="Copperplate Gothic Bold" pitchFamily="34" charset="0"/>
            </a:endParaRPr>
          </a:p>
        </p:txBody>
      </p:sp>
      <p:sp>
        <p:nvSpPr>
          <p:cNvPr id="9" name="Right Arrow 8"/>
          <p:cNvSpPr/>
          <p:nvPr/>
        </p:nvSpPr>
        <p:spPr>
          <a:xfrm>
            <a:off x="0" y="5181600"/>
            <a:ext cx="3657600" cy="838200"/>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effectLst>
                  <a:outerShdw blurRad="38100" dist="38100" dir="2700000" algn="tl">
                    <a:srgbClr val="000000">
                      <a:alpha val="43137"/>
                    </a:srgbClr>
                  </a:outerShdw>
                </a:effectLst>
                <a:latin typeface="Copperplate Gothic Bold" pitchFamily="34" charset="0"/>
              </a:rPr>
              <a:t>BETHLEHEM</a:t>
            </a:r>
            <a:endParaRPr lang="en-US" sz="2800" b="1" dirty="0">
              <a:effectLst>
                <a:outerShdw blurRad="38100" dist="38100" dir="2700000" algn="tl">
                  <a:srgbClr val="000000">
                    <a:alpha val="43137"/>
                  </a:srgbClr>
                </a:outerShdw>
              </a:effectLst>
              <a:latin typeface="Copperplate Gothic Bold" pitchFamily="34" charset="0"/>
            </a:endParaRPr>
          </a:p>
        </p:txBody>
      </p:sp>
    </p:spTree>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0" y="1143000"/>
            <a:ext cx="9144000" cy="5715000"/>
          </a:xfrm>
          <a:prstGeom prst="rect">
            <a:avLst/>
          </a:prstGeom>
        </p:spPr>
        <p:txBody>
          <a:bodyPr/>
          <a:lstStyle/>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r>
              <a:rPr lang="en-US" sz="3200" dirty="0" smtClean="0">
                <a:solidFill>
                  <a:schemeClr val="bg1"/>
                </a:solidFill>
                <a:latin typeface="Arial Narrow" pitchFamily="34" charset="0"/>
                <a:ea typeface="+mj-ea"/>
                <a:cs typeface="BibliaLS" pitchFamily="2" charset="-79"/>
              </a:rPr>
              <a:t>We do not know if they traveled by caravan, donkey, horse, cart or on foot. </a:t>
            </a:r>
          </a:p>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r>
              <a:rPr lang="en-US" sz="3200" dirty="0" smtClean="0">
                <a:solidFill>
                  <a:schemeClr val="bg1"/>
                </a:solidFill>
                <a:latin typeface="Arial Narrow" pitchFamily="34" charset="0"/>
                <a:ea typeface="+mj-ea"/>
                <a:cs typeface="BibliaLS" pitchFamily="2" charset="-79"/>
              </a:rPr>
              <a:t>Both of their entire families, also descended from David, would have also traveled to Bethlehem so we can assume they may have traveled in a caravan.</a:t>
            </a:r>
            <a:endParaRPr lang="en-US" sz="3200" dirty="0" smtClean="0">
              <a:solidFill>
                <a:schemeClr val="bg1"/>
              </a:solidFill>
              <a:latin typeface="Arial Narrow" pitchFamily="34" charset="0"/>
              <a:cs typeface="BibliaLS" pitchFamily="2" charset="-79"/>
            </a:endParaRPr>
          </a:p>
        </p:txBody>
      </p:sp>
      <p:sp>
        <p:nvSpPr>
          <p:cNvPr id="4" name="Title 1"/>
          <p:cNvSpPr txBox="1">
            <a:spLocks/>
          </p:cNvSpPr>
          <p:nvPr/>
        </p:nvSpPr>
        <p:spPr>
          <a:xfrm>
            <a:off x="0" y="0"/>
            <a:ext cx="9144000" cy="10668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latin typeface="BibliaLS" pitchFamily="2" charset="-79"/>
                <a:cs typeface="BibliaLS" pitchFamily="2" charset="-79"/>
              </a:rPr>
              <a:t>The JOURNEY</a:t>
            </a:r>
          </a:p>
        </p:txBody>
      </p:sp>
      <p:pic>
        <p:nvPicPr>
          <p:cNvPr id="5" name="Picture 4" descr="nativity_story_xl_06--film-A.jpg"/>
          <p:cNvPicPr>
            <a:picLocks noChangeAspect="1"/>
          </p:cNvPicPr>
          <p:nvPr/>
        </p:nvPicPr>
        <p:blipFill>
          <a:blip r:embed="rId2" cstate="print"/>
          <a:stretch>
            <a:fillRect/>
          </a:stretch>
        </p:blipFill>
        <p:spPr>
          <a:xfrm>
            <a:off x="4876800" y="3657600"/>
            <a:ext cx="4267200"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nativitystorypic6.jpg"/>
          <p:cNvPicPr>
            <a:picLocks noChangeAspect="1"/>
          </p:cNvPicPr>
          <p:nvPr/>
        </p:nvPicPr>
        <p:blipFill>
          <a:blip r:embed="rId3" cstate="print"/>
          <a:stretch>
            <a:fillRect/>
          </a:stretch>
        </p:blipFill>
        <p:spPr>
          <a:xfrm>
            <a:off x="0" y="3675680"/>
            <a:ext cx="4693685" cy="31823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4419600"/>
          </a:xfrm>
          <a:ln>
            <a:noFill/>
          </a:ln>
        </p:spPr>
        <p:txBody>
          <a:bodyPr>
            <a:norm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3200" b="1" dirty="0" smtClean="0">
                <a:ln>
                  <a:solidFill>
                    <a:sysClr val="windowText" lastClr="000000"/>
                  </a:solidFill>
                </a:ln>
                <a:effectLst>
                  <a:outerShdw blurRad="38100" dist="38100" dir="2700000" algn="tl">
                    <a:srgbClr val="000000">
                      <a:alpha val="43137"/>
                    </a:srgbClr>
                  </a:outerShdw>
                </a:effectLst>
                <a:latin typeface="Vertigo Upright 2 BRK" pitchFamily="2" charset="0"/>
              </a:rPr>
              <a:t>Luke 2:6-7 </a:t>
            </a:r>
            <a:br>
              <a:rPr lang="en-US" sz="3200" b="1" dirty="0" smtClean="0">
                <a:ln>
                  <a:solidFill>
                    <a:sysClr val="windowText" lastClr="000000"/>
                  </a:solidFill>
                </a:ln>
                <a:effectLst>
                  <a:outerShdw blurRad="38100" dist="38100" dir="2700000" algn="tl">
                    <a:srgbClr val="000000">
                      <a:alpha val="43137"/>
                    </a:srgbClr>
                  </a:outerShdw>
                </a:effectLst>
                <a:latin typeface="Vertigo Upright 2 BRK" pitchFamily="2" charset="0"/>
              </a:rPr>
            </a:br>
            <a:r>
              <a:rPr lang="en-US" sz="3200" b="1" dirty="0" smtClean="0">
                <a:ln>
                  <a:solidFill>
                    <a:sysClr val="windowText" lastClr="000000"/>
                  </a:solidFill>
                </a:ln>
                <a:effectLst>
                  <a:outerShdw blurRad="38100" dist="38100" dir="2700000" algn="tl">
                    <a:srgbClr val="000000">
                      <a:alpha val="43137"/>
                    </a:srgbClr>
                  </a:outerShdw>
                </a:effectLst>
                <a:latin typeface="Vertigo Upright 2 BRK" pitchFamily="2" charset="0"/>
              </a:rPr>
              <a:t>  </a:t>
            </a:r>
            <a:br>
              <a:rPr lang="en-US" sz="3200" b="1" dirty="0" smtClean="0">
                <a:ln>
                  <a:solidFill>
                    <a:sysClr val="windowText" lastClr="000000"/>
                  </a:solidFill>
                </a:ln>
                <a:effectLst>
                  <a:outerShdw blurRad="38100" dist="38100" dir="2700000" algn="tl">
                    <a:srgbClr val="000000">
                      <a:alpha val="43137"/>
                    </a:srgbClr>
                  </a:outerShdw>
                </a:effectLst>
                <a:latin typeface="Vertigo Upright 2 BRK" pitchFamily="2" charset="0"/>
              </a:rPr>
            </a:br>
            <a:r>
              <a:rPr lang="en-US" sz="6000" b="1" dirty="0" smtClean="0">
                <a:ln>
                  <a:solidFill>
                    <a:sysClr val="windowText" lastClr="000000"/>
                  </a:solidFill>
                </a:ln>
                <a:effectLst>
                  <a:outerShdw blurRad="38100" dist="38100" dir="2700000" algn="tl">
                    <a:srgbClr val="000000">
                      <a:alpha val="43137"/>
                    </a:srgbClr>
                  </a:outerShdw>
                </a:effectLst>
                <a:latin typeface="Vertigo Upright 2 BRK" pitchFamily="2" charset="0"/>
              </a:rPr>
              <a:t>“The Birth”</a:t>
            </a:r>
            <a:r>
              <a:rPr lang="en-US" sz="6000" b="1" dirty="0" smtClean="0">
                <a:ln>
                  <a:solidFill>
                    <a:sysClr val="windowText" lastClr="000000"/>
                  </a:solidFill>
                </a:ln>
                <a:latin typeface="Vertigo Upright 2 BRK" pitchFamily="2" charset="0"/>
              </a:rPr>
              <a:t/>
            </a:r>
            <a:br>
              <a:rPr lang="en-US" sz="6000" b="1" dirty="0" smtClean="0">
                <a:ln>
                  <a:solidFill>
                    <a:sysClr val="windowText" lastClr="000000"/>
                  </a:solidFill>
                </a:ln>
                <a:latin typeface="Vertigo Upright 2 BRK" pitchFamily="2" charset="0"/>
              </a:rPr>
            </a:br>
            <a:r>
              <a:rPr lang="en-US" dirty="0" smtClean="0"/>
              <a:t/>
            </a:r>
            <a:br>
              <a:rPr lang="en-US" dirty="0" smtClean="0"/>
            </a:br>
            <a:endParaRPr lang="en-US" dirty="0"/>
          </a:p>
        </p:txBody>
      </p:sp>
    </p:spTree>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1000" y="5105400"/>
            <a:ext cx="8458200" cy="1295400"/>
          </a:xfrm>
        </p:spPr>
        <p:style>
          <a:lnRef idx="0">
            <a:schemeClr val="dk1"/>
          </a:lnRef>
          <a:fillRef idx="3">
            <a:schemeClr val="dk1"/>
          </a:fillRef>
          <a:effectRef idx="3">
            <a:schemeClr val="dk1"/>
          </a:effectRef>
          <a:fontRef idx="minor">
            <a:schemeClr val="lt1"/>
          </a:fontRef>
        </p:style>
        <p:txBody>
          <a:bodyPr>
            <a:normAutofit fontScale="92500"/>
          </a:bodyPr>
          <a:lstStyle/>
          <a:p>
            <a:r>
              <a:rPr lang="en-US" sz="35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“While they were there, the time came for the baby to be born, and she gave birth to her firstborn, a son.”</a:t>
            </a:r>
          </a:p>
          <a:p>
            <a:endParaRPr lang="en-US" dirty="0">
              <a:solidFill>
                <a:schemeClr val="tx1"/>
              </a:solidFill>
            </a:endParaRPr>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23906" name="Picture 2" descr="http://www.voicesinheaven.com/pb/wp_c283471e/images/img3106349b05a1583b3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Subtitle 2"/>
          <p:cNvSpPr>
            <a:spLocks noGrp="1"/>
          </p:cNvSpPr>
          <p:nvPr>
            <p:ph type="subTitle" idx="1"/>
          </p:nvPr>
        </p:nvSpPr>
        <p:spPr>
          <a:xfrm>
            <a:off x="0" y="0"/>
            <a:ext cx="9144000" cy="1828800"/>
          </a:xfrm>
          <a:solidFill>
            <a:schemeClr val="bg1"/>
          </a:solidFill>
        </p:spPr>
        <p:style>
          <a:lnRef idx="0">
            <a:schemeClr val="accent2"/>
          </a:lnRef>
          <a:fillRef idx="3">
            <a:schemeClr val="accent2"/>
          </a:fillRef>
          <a:effectRef idx="3">
            <a:schemeClr val="accent2"/>
          </a:effectRef>
          <a:fontRef idx="minor">
            <a:schemeClr val="lt1"/>
          </a:fontRef>
        </p:style>
        <p:txBody>
          <a:bodyPr anchor="b">
            <a:normAutofit/>
          </a:bodyPr>
          <a:lstStyle/>
          <a:p>
            <a:r>
              <a:rPr lang="en-US" sz="4000" dirty="0" smtClean="0">
                <a:ln>
                  <a:solidFill>
                    <a:schemeClr val="tx1"/>
                  </a:solidFill>
                </a:ln>
                <a:latin typeface="Arial Narrow" pitchFamily="34" charset="0"/>
              </a:rPr>
              <a:t>“In the sixth month, God sent the angel </a:t>
            </a:r>
            <a:r>
              <a:rPr lang="en-US" sz="4000" dirty="0" smtClean="0">
                <a:ln>
                  <a:solidFill>
                    <a:schemeClr val="tx1"/>
                  </a:solidFill>
                </a:ln>
                <a:latin typeface="Arial Narrow" pitchFamily="34" charset="0"/>
              </a:rPr>
              <a:t>   Gabriel </a:t>
            </a:r>
            <a:r>
              <a:rPr lang="en-US" sz="4000" dirty="0" smtClean="0">
                <a:ln>
                  <a:solidFill>
                    <a:schemeClr val="tx1"/>
                  </a:solidFill>
                </a:ln>
                <a:latin typeface="Arial Narrow" pitchFamily="34" charset="0"/>
              </a:rPr>
              <a:t>to Nazareth,  a town in Galilee“ </a:t>
            </a:r>
            <a:endParaRPr lang="en-US" sz="1400" dirty="0" smtClean="0">
              <a:ln>
                <a:solidFill>
                  <a:schemeClr val="tx1"/>
                </a:solidFill>
              </a:ln>
              <a:latin typeface="Arial Narrow" pitchFamily="34" charset="0"/>
            </a:endParaRPr>
          </a:p>
        </p:txBody>
      </p:sp>
    </p:spTree>
  </p:cSld>
  <p:clrMapOvr>
    <a:masterClrMapping/>
  </p:clrMapOvr>
  <p:transition spd="slow"/>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0" y="1295400"/>
            <a:ext cx="5791200" cy="5410200"/>
          </a:xfrm>
          <a:prstGeom prst="rect">
            <a:avLst/>
          </a:prstGeom>
        </p:spPr>
        <p:txBody>
          <a:bodyPr/>
          <a:lstStyle/>
          <a:p>
            <a:pPr marL="225425" lvl="0" indent="-225425">
              <a:spcBef>
                <a:spcPct val="0"/>
              </a:spcBef>
              <a:buFont typeface="Arial" pitchFamily="34" charset="0"/>
              <a:buChar char="•"/>
              <a:defRPr/>
            </a:pPr>
            <a:r>
              <a:rPr lang="en-US" sz="3000" dirty="0" smtClean="0">
                <a:solidFill>
                  <a:schemeClr val="bg1"/>
                </a:solidFill>
                <a:latin typeface="Arial Narrow" pitchFamily="34" charset="0"/>
                <a:cs typeface="BibliaLS" pitchFamily="2" charset="-79"/>
              </a:rPr>
              <a:t> The stories of Mary and Joseph arriving in Bethlehem the night she gave birth and rushing to find a place is not in the Bible.</a:t>
            </a:r>
          </a:p>
          <a:p>
            <a:pPr marL="225425" lvl="0" indent="-225425">
              <a:spcBef>
                <a:spcPct val="0"/>
              </a:spcBef>
              <a:buFont typeface="Arial" pitchFamily="34" charset="0"/>
              <a:buChar char="•"/>
              <a:defRPr/>
            </a:pPr>
            <a:r>
              <a:rPr lang="en-US" sz="3000" dirty="0" smtClean="0">
                <a:solidFill>
                  <a:schemeClr val="bg1"/>
                </a:solidFill>
                <a:latin typeface="Arial Narrow" pitchFamily="34" charset="0"/>
                <a:cs typeface="BibliaLS" pitchFamily="2" charset="-79"/>
              </a:rPr>
              <a:t>They may have arrived weeks in advance to the birth (more logical).  </a:t>
            </a:r>
          </a:p>
          <a:p>
            <a:pPr marL="225425" lvl="0" indent="-225425">
              <a:spcBef>
                <a:spcPct val="0"/>
              </a:spcBef>
              <a:buFont typeface="Arial" pitchFamily="34" charset="0"/>
              <a:buChar char="•"/>
              <a:defRPr/>
            </a:pPr>
            <a:r>
              <a:rPr lang="en-US" sz="3000" dirty="0" smtClean="0">
                <a:solidFill>
                  <a:schemeClr val="bg1"/>
                </a:solidFill>
                <a:latin typeface="Arial Narrow" pitchFamily="34" charset="0"/>
                <a:cs typeface="BibliaLS" pitchFamily="2" charset="-79"/>
              </a:rPr>
              <a:t>The verse simply says “</a:t>
            </a:r>
            <a:r>
              <a:rPr lang="en-US" sz="3000" i="1" u="sng" dirty="0" smtClean="0">
                <a:solidFill>
                  <a:srgbClr val="C00000"/>
                </a:solidFill>
                <a:latin typeface="Arial Narrow" pitchFamily="34" charset="0"/>
              </a:rPr>
              <a:t>While they were there</a:t>
            </a:r>
            <a:r>
              <a:rPr lang="en-US" sz="3000" i="1" dirty="0" smtClean="0">
                <a:solidFill>
                  <a:srgbClr val="C00000"/>
                </a:solidFill>
                <a:latin typeface="Arial Narrow" pitchFamily="34" charset="0"/>
              </a:rPr>
              <a:t>, the time came for </a:t>
            </a:r>
            <a:r>
              <a:rPr lang="en-US" sz="3000" i="1" dirty="0" smtClean="0">
                <a:solidFill>
                  <a:srgbClr val="C00000"/>
                </a:solidFill>
                <a:latin typeface="Arial Narrow" pitchFamily="34" charset="0"/>
              </a:rPr>
              <a:t>the  baby </a:t>
            </a:r>
            <a:r>
              <a:rPr lang="en-US" sz="3000" i="1" dirty="0" smtClean="0">
                <a:solidFill>
                  <a:srgbClr val="C00000"/>
                </a:solidFill>
                <a:latin typeface="Arial Narrow" pitchFamily="34" charset="0"/>
              </a:rPr>
              <a:t>to be born…”</a:t>
            </a:r>
            <a:r>
              <a:rPr lang="en-US" sz="3000" b="1" i="1" dirty="0" smtClean="0">
                <a:solidFill>
                  <a:srgbClr val="C00000"/>
                </a:solidFill>
                <a:latin typeface="Arial Narrow" pitchFamily="34" charset="0"/>
              </a:rPr>
              <a:t> </a:t>
            </a:r>
          </a:p>
          <a:p>
            <a:pPr marL="225425" lvl="0" indent="-225425">
              <a:spcBef>
                <a:spcPct val="0"/>
              </a:spcBef>
              <a:buFont typeface="Arial" pitchFamily="34" charset="0"/>
              <a:buChar char="•"/>
              <a:defRPr/>
            </a:pPr>
            <a:r>
              <a:rPr lang="en-US" sz="3000" dirty="0" smtClean="0">
                <a:solidFill>
                  <a:schemeClr val="bg1"/>
                </a:solidFill>
                <a:latin typeface="Arial Narrow" pitchFamily="34" charset="0"/>
                <a:cs typeface="BibliaLS" pitchFamily="2" charset="-79"/>
              </a:rPr>
              <a:t> SHE gave birth; SHE wrapped Jesus; SHE laid Him in a manger (Was Joseph even at the birth?)</a:t>
            </a:r>
          </a:p>
          <a:p>
            <a:pPr marL="225425" lvl="0" indent="-225425">
              <a:spcBef>
                <a:spcPct val="0"/>
              </a:spcBef>
              <a:defRPr/>
            </a:pPr>
            <a:endParaRPr lang="en-US" sz="3200" dirty="0" smtClean="0">
              <a:solidFill>
                <a:schemeClr val="bg1"/>
              </a:solidFill>
              <a:latin typeface="Arial Narrow" pitchFamily="34" charset="0"/>
              <a:cs typeface="BibliaLS" pitchFamily="2" charset="-79"/>
            </a:endParaRPr>
          </a:p>
        </p:txBody>
      </p:sp>
      <p:sp>
        <p:nvSpPr>
          <p:cNvPr id="4" name="Title 1"/>
          <p:cNvSpPr txBox="1">
            <a:spLocks/>
          </p:cNvSpPr>
          <p:nvPr/>
        </p:nvSpPr>
        <p:spPr>
          <a:xfrm>
            <a:off x="0" y="0"/>
            <a:ext cx="9144000" cy="12192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latin typeface="BibliaLS" pitchFamily="2" charset="-79"/>
                <a:cs typeface="BibliaLS" pitchFamily="2" charset="-79"/>
              </a:rPr>
              <a:t>THE BIRTH</a:t>
            </a:r>
          </a:p>
        </p:txBody>
      </p:sp>
      <p:pic>
        <p:nvPicPr>
          <p:cNvPr id="95234" name="Picture 2" descr="Image result for nativity"/>
          <p:cNvPicPr>
            <a:picLocks noChangeAspect="1" noChangeArrowheads="1"/>
          </p:cNvPicPr>
          <p:nvPr/>
        </p:nvPicPr>
        <p:blipFill>
          <a:blip r:embed="rId2" cstate="print"/>
          <a:srcRect/>
          <a:stretch>
            <a:fillRect/>
          </a:stretch>
        </p:blipFill>
        <p:spPr bwMode="auto">
          <a:xfrm>
            <a:off x="5486400" y="2133600"/>
            <a:ext cx="3403670" cy="3352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48400" y="0"/>
            <a:ext cx="2895600" cy="6858000"/>
          </a:xfrm>
        </p:spPr>
        <p:style>
          <a:lnRef idx="0">
            <a:schemeClr val="dk1"/>
          </a:lnRef>
          <a:fillRef idx="3">
            <a:schemeClr val="dk1"/>
          </a:fillRef>
          <a:effectRef idx="3">
            <a:schemeClr val="dk1"/>
          </a:effectRef>
          <a:fontRef idx="minor">
            <a:schemeClr val="lt1"/>
          </a:fontRef>
        </p:style>
        <p:txBody>
          <a:bodyPr anchor="ctr">
            <a:normAutofit/>
          </a:bodyPr>
          <a:lstStyle/>
          <a:p>
            <a:r>
              <a:rPr lang="en-US" sz="3600" dirty="0" smtClean="0">
                <a:ln>
                  <a:solidFill>
                    <a:schemeClr val="tx1"/>
                  </a:solidFill>
                </a:ln>
                <a:solidFill>
                  <a:schemeClr val="tx1"/>
                </a:solidFill>
                <a:latin typeface="Arial Narrow" pitchFamily="34" charset="0"/>
              </a:rPr>
              <a:t>“She </a:t>
            </a:r>
            <a:r>
              <a:rPr lang="en-US" sz="3600" dirty="0">
                <a:ln>
                  <a:solidFill>
                    <a:schemeClr val="tx1"/>
                  </a:solidFill>
                </a:ln>
                <a:solidFill>
                  <a:schemeClr val="tx1"/>
                </a:solidFill>
                <a:latin typeface="Arial Narrow" pitchFamily="34" charset="0"/>
              </a:rPr>
              <a:t>wrapped him in cloths and placed him in a manger, because there was no room for them in the </a:t>
            </a:r>
            <a:r>
              <a:rPr lang="en-US" sz="3600" dirty="0" smtClean="0">
                <a:ln>
                  <a:solidFill>
                    <a:schemeClr val="tx1"/>
                  </a:solidFill>
                </a:ln>
                <a:solidFill>
                  <a:schemeClr val="tx1"/>
                </a:solidFill>
                <a:latin typeface="Arial Narrow" pitchFamily="34" charset="0"/>
              </a:rPr>
              <a:t>inn”</a:t>
            </a:r>
            <a:endParaRPr lang="en-US" sz="3600" dirty="0">
              <a:ln>
                <a:solidFill>
                  <a:schemeClr val="tx1"/>
                </a:solidFill>
              </a:ln>
              <a:solidFill>
                <a:schemeClr val="tx1"/>
              </a:solidFill>
            </a:endParaRPr>
          </a:p>
        </p:txBody>
      </p:sp>
      <p:pic>
        <p:nvPicPr>
          <p:cNvPr id="4" name="Picture 3" descr="manger.jpg"/>
          <p:cNvPicPr>
            <a:picLocks noChangeAspect="1"/>
          </p:cNvPicPr>
          <p:nvPr/>
        </p:nvPicPr>
        <p:blipFill>
          <a:blip r:embed="rId3" cstate="print"/>
          <a:stretch>
            <a:fillRect/>
          </a:stretch>
        </p:blipFill>
        <p:spPr>
          <a:xfrm>
            <a:off x="1066800" y="-304800"/>
            <a:ext cx="4572000" cy="677522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spd="slow"/>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5714" name="Picture 2" descr="https://encrypted-tbn3.gstatic.com/images?q=tbn:ANd9GcT1EHr23XrCnnntKkVpEySZMuW3keuRWlrlg4oqk8z3KMqc6iIl"/>
          <p:cNvPicPr>
            <a:picLocks noChangeAspect="1" noChangeArrowheads="1"/>
          </p:cNvPicPr>
          <p:nvPr/>
        </p:nvPicPr>
        <p:blipFill>
          <a:blip r:embed="rId2" cstate="print"/>
          <a:srcRect/>
          <a:stretch>
            <a:fillRect/>
          </a:stretch>
        </p:blipFill>
        <p:spPr bwMode="auto">
          <a:xfrm rot="2094665">
            <a:off x="3983689" y="4606290"/>
            <a:ext cx="1682730" cy="1759345"/>
          </a:xfrm>
          <a:prstGeom prst="rect">
            <a:avLst/>
          </a:prstGeom>
          <a:noFill/>
        </p:spPr>
      </p:pic>
      <p:sp>
        <p:nvSpPr>
          <p:cNvPr id="3" name="Title 1"/>
          <p:cNvSpPr txBox="1">
            <a:spLocks/>
          </p:cNvSpPr>
          <p:nvPr/>
        </p:nvSpPr>
        <p:spPr>
          <a:xfrm>
            <a:off x="0" y="1219200"/>
            <a:ext cx="9144000" cy="5638800"/>
          </a:xfrm>
          <a:prstGeom prst="rect">
            <a:avLst/>
          </a:prstGeom>
        </p:spPr>
        <p:txBody>
          <a:bodyPr/>
          <a:lstStyle/>
          <a:p>
            <a:pPr marL="225425" indent="-225425">
              <a:buFont typeface="Arial" pitchFamily="34" charset="0"/>
              <a:buChar char="•"/>
            </a:pPr>
            <a:r>
              <a:rPr lang="en-US" sz="2800" b="1" dirty="0" smtClean="0">
                <a:solidFill>
                  <a:schemeClr val="bg1"/>
                </a:solidFill>
                <a:latin typeface="Arial Narrow" pitchFamily="34" charset="0"/>
              </a:rPr>
              <a:t>Swaddling</a:t>
            </a:r>
            <a:r>
              <a:rPr lang="en-US" sz="2800" dirty="0" smtClean="0">
                <a:solidFill>
                  <a:schemeClr val="bg1"/>
                </a:solidFill>
                <a:latin typeface="Arial Narrow" pitchFamily="34" charset="0"/>
              </a:rPr>
              <a:t> is the practice of wrapping infants in blankets or similar cloth so that movement of the limbs is tightly restricted. </a:t>
            </a:r>
          </a:p>
          <a:p>
            <a:pPr marL="225425" indent="-225425">
              <a:buFont typeface="Arial" pitchFamily="34" charset="0"/>
              <a:buChar char="•"/>
            </a:pPr>
            <a:r>
              <a:rPr lang="en-US" sz="2800" b="1" dirty="0" smtClean="0">
                <a:solidFill>
                  <a:schemeClr val="bg1"/>
                </a:solidFill>
                <a:latin typeface="Arial Narrow" pitchFamily="34" charset="0"/>
              </a:rPr>
              <a:t>Swaddling cloths</a:t>
            </a:r>
            <a:r>
              <a:rPr lang="en-US" sz="2800" dirty="0" smtClean="0">
                <a:solidFill>
                  <a:schemeClr val="bg1"/>
                </a:solidFill>
                <a:latin typeface="Arial Narrow" pitchFamily="34" charset="0"/>
              </a:rPr>
              <a:t> were wrapped around each limb prior to wrapping the infant in a swaddling blanket</a:t>
            </a:r>
          </a:p>
          <a:p>
            <a:pPr marL="225425" indent="-225425">
              <a:buFont typeface="Arial" pitchFamily="34" charset="0"/>
              <a:buChar char="•"/>
            </a:pPr>
            <a:r>
              <a:rPr lang="en-US" sz="2800" dirty="0" smtClean="0">
                <a:solidFill>
                  <a:schemeClr val="bg1"/>
                </a:solidFill>
                <a:latin typeface="Arial Narrow" pitchFamily="34" charset="0"/>
              </a:rPr>
              <a:t>Swaddling is practiced in nearly every culture on earth                      and is currently gaining favor in the United States. </a:t>
            </a:r>
          </a:p>
          <a:p>
            <a:pPr marL="225425" indent="-225425">
              <a:buFont typeface="Arial" pitchFamily="34" charset="0"/>
              <a:buChar char="•"/>
            </a:pPr>
            <a:r>
              <a:rPr lang="en-US" sz="2800" dirty="0" smtClean="0">
                <a:solidFill>
                  <a:schemeClr val="bg1"/>
                </a:solidFill>
                <a:latin typeface="Arial Narrow" pitchFamily="34" charset="0"/>
              </a:rPr>
              <a:t>The shepherds were told to look for a baby in swaddling cloths.</a:t>
            </a:r>
          </a:p>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endParaRPr lang="en-US" sz="3200" dirty="0" smtClean="0">
              <a:solidFill>
                <a:schemeClr val="bg1"/>
              </a:solidFill>
              <a:latin typeface="Arial Narrow" pitchFamily="34" charset="0"/>
              <a:cs typeface="BibliaLS" pitchFamily="2" charset="-79"/>
            </a:endParaRPr>
          </a:p>
        </p:txBody>
      </p:sp>
      <p:sp>
        <p:nvSpPr>
          <p:cNvPr id="4" name="Title 1"/>
          <p:cNvSpPr txBox="1">
            <a:spLocks/>
          </p:cNvSpPr>
          <p:nvPr/>
        </p:nvSpPr>
        <p:spPr>
          <a:xfrm>
            <a:off x="0" y="0"/>
            <a:ext cx="9144000" cy="1143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latin typeface="BibliaLS" pitchFamily="2" charset="-79"/>
                <a:cs typeface="BibliaLS" pitchFamily="2" charset="-79"/>
              </a:rPr>
              <a:t>SWADDLING CLOTHS</a:t>
            </a:r>
          </a:p>
        </p:txBody>
      </p:sp>
      <p:pic>
        <p:nvPicPr>
          <p:cNvPr id="116738" name="Picture 2" descr="https://encrypted-tbn2.gstatic.com/images?q=tbn:ANd9GcSlNA6863Akg0fUGplQP_SJndkNqLfNMb0uzNLz-5nVDYmo46II"/>
          <p:cNvPicPr>
            <a:picLocks noChangeAspect="1" noChangeArrowheads="1"/>
          </p:cNvPicPr>
          <p:nvPr/>
        </p:nvPicPr>
        <p:blipFill>
          <a:blip r:embed="rId3" cstate="print"/>
          <a:srcRect/>
          <a:stretch>
            <a:fillRect/>
          </a:stretch>
        </p:blipFill>
        <p:spPr bwMode="auto">
          <a:xfrm>
            <a:off x="5993860" y="4495800"/>
            <a:ext cx="2769140" cy="2169160"/>
          </a:xfrm>
          <a:prstGeom prst="rect">
            <a:avLst/>
          </a:prstGeom>
          <a:noFill/>
        </p:spPr>
      </p:pic>
      <p:pic>
        <p:nvPicPr>
          <p:cNvPr id="115716" name="Picture 4" descr="https://encrypted-tbn2.gstatic.com/images?q=tbn:ANd9GcRrX9Dc_PDjsn5ESt16WnKRLD3ARkBbEBM5OI_uYhcQ6YKFEAlQ"/>
          <p:cNvPicPr>
            <a:picLocks noChangeAspect="1" noChangeArrowheads="1"/>
          </p:cNvPicPr>
          <p:nvPr/>
        </p:nvPicPr>
        <p:blipFill>
          <a:blip r:embed="rId4" cstate="print"/>
          <a:srcRect/>
          <a:stretch>
            <a:fillRect/>
          </a:stretch>
        </p:blipFill>
        <p:spPr bwMode="auto">
          <a:xfrm>
            <a:off x="507458" y="4490486"/>
            <a:ext cx="3016993" cy="21389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manger.jpg"/>
          <p:cNvPicPr>
            <a:picLocks noChangeAspect="1"/>
          </p:cNvPicPr>
          <p:nvPr/>
        </p:nvPicPr>
        <p:blipFill>
          <a:blip r:embed="rId2" cstate="print"/>
          <a:stretch>
            <a:fillRect/>
          </a:stretch>
        </p:blipFill>
        <p:spPr>
          <a:xfrm>
            <a:off x="4777683" y="387580"/>
            <a:ext cx="4366317" cy="64704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1"/>
          <p:cNvSpPr txBox="1">
            <a:spLocks/>
          </p:cNvSpPr>
          <p:nvPr/>
        </p:nvSpPr>
        <p:spPr>
          <a:xfrm>
            <a:off x="0" y="1219200"/>
            <a:ext cx="4724400" cy="5638800"/>
          </a:xfrm>
          <a:prstGeom prst="rect">
            <a:avLst/>
          </a:prstGeom>
        </p:spPr>
        <p:txBody>
          <a:bodyPr/>
          <a:lstStyle/>
          <a:p>
            <a:pPr marL="165100" marR="0" lvl="0" indent="-165100" defTabSz="914400" rtl="0" eaLnBrk="1" fontAlgn="auto" latinLnBrk="0" hangingPunct="1">
              <a:lnSpc>
                <a:spcPct val="100000"/>
              </a:lnSpc>
              <a:spcBef>
                <a:spcPct val="0"/>
              </a:spcBef>
              <a:spcAft>
                <a:spcPts val="0"/>
              </a:spcAft>
              <a:buClrTx/>
              <a:buSzTx/>
              <a:buFont typeface="Arial" pitchFamily="34" charset="0"/>
              <a:buChar char="•"/>
              <a:tabLst/>
              <a:defRPr/>
            </a:pPr>
            <a:r>
              <a:rPr lang="en-US" sz="3200" dirty="0" smtClean="0">
                <a:solidFill>
                  <a:schemeClr val="bg1"/>
                </a:solidFill>
                <a:latin typeface="Arial Narrow" pitchFamily="34" charset="0"/>
                <a:ea typeface="+mj-ea"/>
                <a:cs typeface="BibliaLS" pitchFamily="2" charset="-79"/>
              </a:rPr>
              <a:t>Manger: feeding trough </a:t>
            </a:r>
          </a:p>
          <a:p>
            <a:pPr marL="165100" marR="0" lvl="0" indent="-165100" defTabSz="914400" rtl="0" eaLnBrk="1" fontAlgn="auto" latinLnBrk="0" hangingPunct="1">
              <a:lnSpc>
                <a:spcPct val="100000"/>
              </a:lnSpc>
              <a:spcBef>
                <a:spcPct val="0"/>
              </a:spcBef>
              <a:spcAft>
                <a:spcPts val="0"/>
              </a:spcAft>
              <a:buClrTx/>
              <a:buSzTx/>
              <a:buFont typeface="Arial" pitchFamily="34" charset="0"/>
              <a:buChar char="•"/>
              <a:tabLst/>
              <a:defRPr/>
            </a:pPr>
            <a:r>
              <a:rPr lang="en-US" sz="3200" dirty="0" smtClean="0">
                <a:solidFill>
                  <a:schemeClr val="bg1"/>
                </a:solidFill>
                <a:latin typeface="Arial Narrow" pitchFamily="34" charset="0"/>
                <a:ea typeface="+mj-ea"/>
                <a:cs typeface="BibliaLS" pitchFamily="2" charset="-79"/>
              </a:rPr>
              <a:t> Usually carved in stone in the middle east allowing it to survive thousands of years</a:t>
            </a:r>
          </a:p>
          <a:p>
            <a:pPr marL="165100" marR="0" lvl="0" indent="-165100" defTabSz="914400" rtl="0" eaLnBrk="1" fontAlgn="auto" latinLnBrk="0" hangingPunct="1">
              <a:lnSpc>
                <a:spcPct val="100000"/>
              </a:lnSpc>
              <a:spcBef>
                <a:spcPct val="0"/>
              </a:spcBef>
              <a:spcAft>
                <a:spcPts val="0"/>
              </a:spcAft>
              <a:buClrTx/>
              <a:buSzTx/>
              <a:buFont typeface="Arial" pitchFamily="34" charset="0"/>
              <a:buChar char="•"/>
              <a:tabLst/>
              <a:defRPr/>
            </a:pPr>
            <a:r>
              <a:rPr lang="en-US" sz="3200" dirty="0" smtClean="0">
                <a:solidFill>
                  <a:schemeClr val="bg1"/>
                </a:solidFill>
                <a:latin typeface="Arial Narrow" pitchFamily="34" charset="0"/>
                <a:ea typeface="+mj-ea"/>
                <a:cs typeface="BibliaLS" pitchFamily="2" charset="-79"/>
              </a:rPr>
              <a:t>Many have been uncovered in King Solomon’s stables.</a:t>
            </a:r>
            <a:endParaRPr lang="en-US" sz="3200" dirty="0" smtClean="0">
              <a:solidFill>
                <a:schemeClr val="bg1"/>
              </a:solidFill>
              <a:latin typeface="Arial Narrow" pitchFamily="34" charset="0"/>
              <a:cs typeface="BibliaLS" pitchFamily="2" charset="-79"/>
            </a:endParaRPr>
          </a:p>
        </p:txBody>
      </p:sp>
      <p:sp>
        <p:nvSpPr>
          <p:cNvPr id="4" name="Title 1"/>
          <p:cNvSpPr txBox="1">
            <a:spLocks/>
          </p:cNvSpPr>
          <p:nvPr/>
        </p:nvSpPr>
        <p:spPr>
          <a:xfrm>
            <a:off x="0" y="0"/>
            <a:ext cx="9144000" cy="1143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latin typeface="BibliaLS" pitchFamily="2" charset="-79"/>
                <a:cs typeface="BibliaLS" pitchFamily="2" charset="-79"/>
              </a:rPr>
              <a:t>THE MANGER</a:t>
            </a:r>
          </a:p>
        </p:txBody>
      </p:sp>
      <p:pic>
        <p:nvPicPr>
          <p:cNvPr id="114690" name="Picture 2" descr="https://encrypted-tbn0.gstatic.com/images?q=tbn:ANd9GcSIj0YTDSX_bE2wcTs4e416i2LDiAXi4Q7vkFRcNR5SgCdb0sxkDg"/>
          <p:cNvPicPr>
            <a:picLocks noChangeAspect="1" noChangeArrowheads="1"/>
          </p:cNvPicPr>
          <p:nvPr/>
        </p:nvPicPr>
        <p:blipFill>
          <a:blip r:embed="rId3" cstate="print"/>
          <a:srcRect/>
          <a:stretch>
            <a:fillRect/>
          </a:stretch>
        </p:blipFill>
        <p:spPr bwMode="auto">
          <a:xfrm>
            <a:off x="533401" y="4419600"/>
            <a:ext cx="2999590" cy="22467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0" y="1676400"/>
            <a:ext cx="9144000" cy="5181600"/>
          </a:xfrm>
          <a:prstGeom prst="rect">
            <a:avLst/>
          </a:prstGeom>
        </p:spPr>
        <p:txBody>
          <a:bodyPr/>
          <a:lstStyle/>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r>
              <a:rPr lang="en-US" sz="2800" dirty="0" smtClean="0">
                <a:solidFill>
                  <a:schemeClr val="bg1"/>
                </a:solidFill>
                <a:latin typeface="Arial Narrow" pitchFamily="34" charset="0"/>
                <a:ea typeface="+mj-ea"/>
                <a:cs typeface="BibliaLS" pitchFamily="2" charset="-79"/>
              </a:rPr>
              <a:t> The Greek word for “Inn” is </a:t>
            </a:r>
            <a:r>
              <a:rPr lang="en-US" sz="2800" i="1" dirty="0" err="1" smtClean="0">
                <a:solidFill>
                  <a:schemeClr val="bg1"/>
                </a:solidFill>
                <a:latin typeface="Bell MT" pitchFamily="18" charset="0"/>
                <a:ea typeface="+mj-ea"/>
                <a:cs typeface="BibliaLS" pitchFamily="2" charset="-79"/>
              </a:rPr>
              <a:t>pandocheion</a:t>
            </a:r>
            <a:r>
              <a:rPr lang="en-US" sz="2800" i="1" dirty="0" smtClean="0">
                <a:solidFill>
                  <a:schemeClr val="bg1"/>
                </a:solidFill>
                <a:latin typeface="Bell MT" pitchFamily="18" charset="0"/>
                <a:ea typeface="+mj-ea"/>
                <a:cs typeface="BibliaLS" pitchFamily="2" charset="-79"/>
              </a:rPr>
              <a:t> </a:t>
            </a:r>
          </a:p>
          <a:p>
            <a:pPr marL="682625" lvl="1" indent="-225425">
              <a:spcBef>
                <a:spcPct val="0"/>
              </a:spcBef>
              <a:buFont typeface="Arial" pitchFamily="34" charset="0"/>
              <a:buChar char="•"/>
              <a:defRPr/>
            </a:pPr>
            <a:r>
              <a:rPr lang="en-US" sz="2800" dirty="0" smtClean="0">
                <a:solidFill>
                  <a:schemeClr val="bg1"/>
                </a:solidFill>
                <a:latin typeface="Arial Narrow" pitchFamily="34" charset="0"/>
                <a:ea typeface="+mj-ea"/>
                <a:cs typeface="BibliaLS" pitchFamily="2" charset="-79"/>
              </a:rPr>
              <a:t>E.G.: The Good Samaritan brought the injured man to an Inn.</a:t>
            </a:r>
          </a:p>
          <a:p>
            <a:pPr marL="682625" lvl="1" indent="-225425">
              <a:spcBef>
                <a:spcPct val="0"/>
              </a:spcBef>
              <a:defRPr/>
            </a:pPr>
            <a:endParaRPr lang="en-US" sz="2800" dirty="0" smtClean="0">
              <a:solidFill>
                <a:schemeClr val="bg1"/>
              </a:solidFill>
              <a:latin typeface="Arial Narrow" pitchFamily="34" charset="0"/>
              <a:ea typeface="+mj-ea"/>
              <a:cs typeface="BibliaLS" pitchFamily="2" charset="-79"/>
            </a:endParaRPr>
          </a:p>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r>
              <a:rPr lang="en-US" sz="2800" i="1" dirty="0" smtClean="0">
                <a:solidFill>
                  <a:schemeClr val="bg1"/>
                </a:solidFill>
                <a:latin typeface="Bell MT" pitchFamily="18" charset="0"/>
                <a:ea typeface="+mj-ea"/>
                <a:cs typeface="BibliaLS" pitchFamily="2" charset="-79"/>
              </a:rPr>
              <a:t> </a:t>
            </a:r>
            <a:r>
              <a:rPr lang="en-US" sz="2800" dirty="0" smtClean="0">
                <a:solidFill>
                  <a:schemeClr val="bg1"/>
                </a:solidFill>
                <a:latin typeface="Arial Narrow" pitchFamily="34" charset="0"/>
                <a:ea typeface="+mj-ea"/>
                <a:cs typeface="BibliaLS" pitchFamily="2" charset="-79"/>
              </a:rPr>
              <a:t>The Greek word used in Luke’s account is </a:t>
            </a:r>
            <a:r>
              <a:rPr lang="en-US" sz="2800" i="1" dirty="0" err="1" smtClean="0">
                <a:solidFill>
                  <a:schemeClr val="bg1"/>
                </a:solidFill>
                <a:latin typeface="Bell MT" pitchFamily="18" charset="0"/>
                <a:ea typeface="+mj-ea"/>
                <a:cs typeface="BibliaLS" pitchFamily="2" charset="-79"/>
              </a:rPr>
              <a:t>katalyma</a:t>
            </a:r>
            <a:r>
              <a:rPr lang="en-US" sz="2800" i="1" dirty="0" smtClean="0">
                <a:solidFill>
                  <a:schemeClr val="bg1"/>
                </a:solidFill>
                <a:latin typeface="Bell MT" pitchFamily="18" charset="0"/>
                <a:ea typeface="+mj-ea"/>
                <a:cs typeface="BibliaLS" pitchFamily="2" charset="-79"/>
              </a:rPr>
              <a:t> </a:t>
            </a:r>
            <a:endParaRPr lang="en-US" sz="2800" dirty="0" smtClean="0">
              <a:solidFill>
                <a:schemeClr val="bg1"/>
              </a:solidFill>
              <a:latin typeface="Arial Narrow" pitchFamily="34" charset="0"/>
              <a:ea typeface="+mj-ea"/>
              <a:cs typeface="BibliaLS" pitchFamily="2" charset="-79"/>
            </a:endParaRPr>
          </a:p>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r>
              <a:rPr lang="en-US" sz="2800" dirty="0" smtClean="0">
                <a:solidFill>
                  <a:schemeClr val="bg1"/>
                </a:solidFill>
                <a:latin typeface="Arial Narrow" pitchFamily="34" charset="0"/>
                <a:ea typeface="+mj-ea"/>
                <a:cs typeface="BibliaLS" pitchFamily="2" charset="-79"/>
              </a:rPr>
              <a:t> Usually used for a guest room in someone’s home (e.g.: the room used for the last supper; a billet for soldiers, etc.)  </a:t>
            </a:r>
          </a:p>
          <a:p>
            <a:pPr marL="225425" marR="0" lvl="0" indent="-225425" defTabSz="914400" rtl="0" eaLnBrk="1" fontAlgn="auto" latinLnBrk="0" hangingPunct="1">
              <a:lnSpc>
                <a:spcPct val="100000"/>
              </a:lnSpc>
              <a:spcBef>
                <a:spcPct val="0"/>
              </a:spcBef>
              <a:spcAft>
                <a:spcPts val="0"/>
              </a:spcAft>
              <a:buClrTx/>
              <a:buSzTx/>
              <a:tabLst/>
              <a:defRPr/>
            </a:pPr>
            <a:endParaRPr lang="en-US" sz="2800" dirty="0" smtClean="0">
              <a:solidFill>
                <a:schemeClr val="bg1"/>
              </a:solidFill>
              <a:latin typeface="Arial Narrow" pitchFamily="34" charset="0"/>
              <a:ea typeface="+mj-ea"/>
              <a:cs typeface="BibliaLS" pitchFamily="2" charset="-79"/>
            </a:endParaRPr>
          </a:p>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r>
              <a:rPr lang="en-US" sz="2800" dirty="0" smtClean="0">
                <a:solidFill>
                  <a:schemeClr val="bg1"/>
                </a:solidFill>
                <a:latin typeface="Arial Narrow" pitchFamily="34" charset="0"/>
                <a:ea typeface="+mj-ea"/>
                <a:cs typeface="BibliaLS" pitchFamily="2" charset="-79"/>
              </a:rPr>
              <a:t> A common cultural practice in Israel was to go to the town square each night and invite travelers home to your guest room; thus bringing more honor and respect from neighbors. </a:t>
            </a:r>
          </a:p>
        </p:txBody>
      </p:sp>
      <p:sp>
        <p:nvSpPr>
          <p:cNvPr id="4" name="Title 1"/>
          <p:cNvSpPr txBox="1">
            <a:spLocks/>
          </p:cNvSpPr>
          <p:nvPr/>
        </p:nvSpPr>
        <p:spPr>
          <a:xfrm>
            <a:off x="0" y="0"/>
            <a:ext cx="9144000" cy="13716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latin typeface="BibliaLS" pitchFamily="2" charset="-79"/>
                <a:cs typeface="BibliaLS" pitchFamily="2" charset="-79"/>
              </a:rPr>
              <a:t>THE “INN”</a:t>
            </a:r>
          </a:p>
        </p:txBody>
      </p:sp>
    </p:spTree>
  </p:cSld>
  <p:clrMapOvr>
    <a:masterClrMapping/>
  </p:clrMapOvr>
  <p:transition spd="slow"/>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3666" name="Picture 2" descr="http://www.ucg.org/files/images/articleimages/no-room-at-inn-guest-room-kataluma.jpg.crop_display.jpg"/>
          <p:cNvPicPr>
            <a:picLocks noChangeAspect="1" noChangeArrowheads="1"/>
          </p:cNvPicPr>
          <p:nvPr/>
        </p:nvPicPr>
        <p:blipFill>
          <a:blip r:embed="rId2" cstate="print"/>
          <a:srcRect/>
          <a:stretch>
            <a:fillRect/>
          </a:stretch>
        </p:blipFill>
        <p:spPr bwMode="auto">
          <a:xfrm>
            <a:off x="0" y="786382"/>
            <a:ext cx="9144000" cy="60716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1"/>
          <p:cNvSpPr txBox="1">
            <a:spLocks/>
          </p:cNvSpPr>
          <p:nvPr/>
        </p:nvSpPr>
        <p:spPr>
          <a:xfrm>
            <a:off x="0" y="0"/>
            <a:ext cx="9144000" cy="14478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latin typeface="BibliaLS" pitchFamily="2" charset="-79"/>
                <a:cs typeface="BibliaLS" pitchFamily="2" charset="-79"/>
              </a:rPr>
              <a:t>THE “GUEST ROOM”</a:t>
            </a:r>
          </a:p>
        </p:txBody>
      </p:sp>
    </p:spTree>
  </p:cSld>
  <p:clrMapOvr>
    <a:masterClrMapping/>
  </p:clrMapOvr>
  <p:transition spd="slow"/>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0530" name="Picture 2" descr="http://www.payvand.com/news/06/dec/Nativity-Aghdashloo-Townsend.jpg"/>
          <p:cNvPicPr>
            <a:picLocks noChangeAspect="1" noChangeArrowheads="1"/>
          </p:cNvPicPr>
          <p:nvPr/>
        </p:nvPicPr>
        <p:blipFill>
          <a:blip r:embed="rId2" cstate="print"/>
          <a:srcRect/>
          <a:stretch>
            <a:fillRect/>
          </a:stretch>
        </p:blipFill>
        <p:spPr bwMode="auto">
          <a:xfrm>
            <a:off x="5410200" y="1447800"/>
            <a:ext cx="3248558" cy="52060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1"/>
          <p:cNvSpPr txBox="1">
            <a:spLocks/>
          </p:cNvSpPr>
          <p:nvPr/>
        </p:nvSpPr>
        <p:spPr>
          <a:xfrm>
            <a:off x="0" y="1371600"/>
            <a:ext cx="5105400" cy="5486400"/>
          </a:xfrm>
          <a:prstGeom prst="rect">
            <a:avLst/>
          </a:prstGeom>
        </p:spPr>
        <p:txBody>
          <a:bodyPr/>
          <a:lstStyle/>
          <a:p>
            <a:pPr marL="225425" lvl="0" indent="-225425">
              <a:spcBef>
                <a:spcPct val="0"/>
              </a:spcBef>
              <a:buFont typeface="Arial" pitchFamily="34" charset="0"/>
              <a:buChar char="•"/>
              <a:defRPr/>
            </a:pPr>
            <a:r>
              <a:rPr lang="en-US" sz="3200" dirty="0" smtClean="0">
                <a:solidFill>
                  <a:schemeClr val="bg1"/>
                </a:solidFill>
                <a:latin typeface="Arial Narrow" pitchFamily="34" charset="0"/>
                <a:cs typeface="BibliaLS" pitchFamily="2" charset="-79"/>
              </a:rPr>
              <a:t>Neither family seems to have offered Mary and Joseph room in their various homes during her time of greatest need. This may indicate how they reacted to her illegitimate pregnancy.</a:t>
            </a:r>
          </a:p>
          <a:p>
            <a:pPr marL="225425" lvl="0" indent="-225425">
              <a:spcBef>
                <a:spcPct val="0"/>
              </a:spcBef>
              <a:defRPr/>
            </a:pPr>
            <a:endParaRPr lang="en-US" sz="3200" dirty="0" smtClean="0">
              <a:solidFill>
                <a:schemeClr val="bg1"/>
              </a:solidFill>
              <a:latin typeface="Arial Narrow" pitchFamily="34" charset="0"/>
              <a:cs typeface="BibliaLS" pitchFamily="2" charset="-79"/>
            </a:endParaRPr>
          </a:p>
          <a:p>
            <a:pPr marL="225425" lvl="0" indent="-225425">
              <a:spcBef>
                <a:spcPct val="0"/>
              </a:spcBef>
              <a:buFont typeface="Arial" pitchFamily="34" charset="0"/>
              <a:buChar char="•"/>
              <a:defRPr/>
            </a:pPr>
            <a:r>
              <a:rPr lang="en-US" sz="3200" dirty="0" smtClean="0">
                <a:solidFill>
                  <a:schemeClr val="bg1"/>
                </a:solidFill>
                <a:latin typeface="Arial Narrow" pitchFamily="34" charset="0"/>
                <a:cs typeface="BibliaLS" pitchFamily="2" charset="-79"/>
              </a:rPr>
              <a:t> Mary and Joseph’s stay in the cave may have lasted weeks or even months before moving into an available home.</a:t>
            </a:r>
          </a:p>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endParaRPr lang="en-US" sz="3200" dirty="0" smtClean="0">
              <a:solidFill>
                <a:schemeClr val="bg1"/>
              </a:solidFill>
              <a:effectLst>
                <a:outerShdw blurRad="38100" dist="38100" dir="2700000" algn="tl">
                  <a:srgbClr val="000000">
                    <a:alpha val="43137"/>
                  </a:srgbClr>
                </a:outerShdw>
              </a:effectLst>
              <a:latin typeface="BibliaLS" pitchFamily="2" charset="-79"/>
              <a:cs typeface="BibliaLS" pitchFamily="2" charset="-79"/>
            </a:endParaRPr>
          </a:p>
        </p:txBody>
      </p:sp>
      <p:sp>
        <p:nvSpPr>
          <p:cNvPr id="4" name="Title 1"/>
          <p:cNvSpPr txBox="1">
            <a:spLocks/>
          </p:cNvSpPr>
          <p:nvPr/>
        </p:nvSpPr>
        <p:spPr>
          <a:xfrm>
            <a:off x="0" y="0"/>
            <a:ext cx="9144000" cy="12192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ibliaLS" pitchFamily="2" charset="-79"/>
                <a:cs typeface="BibliaLS" pitchFamily="2" charset="-79"/>
              </a:rPr>
              <a:t>The </a:t>
            </a:r>
            <a:r>
              <a:rPr lang="en-US" sz="4400" b="1" dirty="0" smtClean="0">
                <a:ln w="18415" cmpd="sng">
                  <a:solidFill>
                    <a:srgbClr val="FFFFFF"/>
                  </a:solidFill>
                  <a:prstDash val="solid"/>
                </a:ln>
                <a:solidFill>
                  <a:srgbClr val="FFFFFF"/>
                </a:solidFill>
                <a:latin typeface="BibliaLS" pitchFamily="2" charset="-79"/>
                <a:cs typeface="BibliaLS" pitchFamily="2" charset="-79"/>
              </a:rPr>
              <a:t>FAMILY</a:t>
            </a:r>
            <a:r>
              <a:rPr lang="en-US" sz="4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ibliaLS" pitchFamily="2" charset="-79"/>
                <a:cs typeface="BibliaLS" pitchFamily="2" charset="-79"/>
              </a:rPr>
              <a:t> REACTION</a:t>
            </a:r>
          </a:p>
        </p:txBody>
      </p:sp>
    </p:spTree>
  </p:cSld>
  <p:clrMapOvr>
    <a:masterClrMapping/>
  </p:clrMapOvr>
  <p:transition spd="slow"/>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5257800"/>
          </a:xfrm>
          <a:ln>
            <a:noFill/>
          </a:ln>
        </p:spPr>
        <p:txBody>
          <a:bodyPr>
            <a:norm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3200" b="1" dirty="0" smtClean="0">
                <a:ln>
                  <a:solidFill>
                    <a:sysClr val="windowText" lastClr="000000"/>
                  </a:solidFill>
                </a:ln>
                <a:effectLst>
                  <a:outerShdw blurRad="38100" dist="38100" dir="2700000" algn="tl">
                    <a:srgbClr val="000000">
                      <a:alpha val="43137"/>
                    </a:srgbClr>
                  </a:outerShdw>
                </a:effectLst>
                <a:latin typeface="Vertigo Upright 2 BRK" pitchFamily="2" charset="0"/>
              </a:rPr>
              <a:t>Luke 2:8-20 </a:t>
            </a:r>
            <a:br>
              <a:rPr lang="en-US" sz="3200" b="1" dirty="0" smtClean="0">
                <a:ln>
                  <a:solidFill>
                    <a:sysClr val="windowText" lastClr="000000"/>
                  </a:solidFill>
                </a:ln>
                <a:effectLst>
                  <a:outerShdw blurRad="38100" dist="38100" dir="2700000" algn="tl">
                    <a:srgbClr val="000000">
                      <a:alpha val="43137"/>
                    </a:srgbClr>
                  </a:outerShdw>
                </a:effectLst>
                <a:latin typeface="Vertigo Upright 2 BRK" pitchFamily="2" charset="0"/>
              </a:rPr>
            </a:br>
            <a:r>
              <a:rPr lang="en-US" sz="3200" b="1" dirty="0" smtClean="0">
                <a:ln>
                  <a:solidFill>
                    <a:sysClr val="windowText" lastClr="000000"/>
                  </a:solidFill>
                </a:ln>
                <a:effectLst>
                  <a:outerShdw blurRad="38100" dist="38100" dir="2700000" algn="tl">
                    <a:srgbClr val="000000">
                      <a:alpha val="43137"/>
                    </a:srgbClr>
                  </a:outerShdw>
                </a:effectLst>
                <a:latin typeface="Vertigo Upright 2 BRK" pitchFamily="2" charset="0"/>
              </a:rPr>
              <a:t/>
            </a:r>
            <a:br>
              <a:rPr lang="en-US" sz="3200" b="1" dirty="0" smtClean="0">
                <a:ln>
                  <a:solidFill>
                    <a:sysClr val="windowText" lastClr="000000"/>
                  </a:solidFill>
                </a:ln>
                <a:effectLst>
                  <a:outerShdw blurRad="38100" dist="38100" dir="2700000" algn="tl">
                    <a:srgbClr val="000000">
                      <a:alpha val="43137"/>
                    </a:srgbClr>
                  </a:outerShdw>
                </a:effectLst>
                <a:latin typeface="Vertigo Upright 2 BRK" pitchFamily="2" charset="0"/>
              </a:rPr>
            </a:br>
            <a:r>
              <a:rPr lang="en-US" sz="6000" b="1" dirty="0" smtClean="0">
                <a:ln>
                  <a:solidFill>
                    <a:sysClr val="windowText" lastClr="000000"/>
                  </a:solidFill>
                </a:ln>
                <a:effectLst>
                  <a:outerShdw blurRad="38100" dist="38100" dir="2700000" algn="tl">
                    <a:srgbClr val="000000">
                      <a:alpha val="43137"/>
                    </a:srgbClr>
                  </a:outerShdw>
                </a:effectLst>
                <a:latin typeface="Vertigo Upright 2 BRK" pitchFamily="2" charset="0"/>
              </a:rPr>
              <a:t>“The Shepherds”</a:t>
            </a:r>
            <a:r>
              <a:rPr lang="en-US" sz="6000" dirty="0" smtClean="0">
                <a:ln>
                  <a:solidFill>
                    <a:sysClr val="windowText" lastClr="000000"/>
                  </a:solidFill>
                </a:ln>
              </a:rPr>
              <a:t/>
            </a:r>
            <a:br>
              <a:rPr lang="en-US" sz="6000" dirty="0" smtClean="0">
                <a:ln>
                  <a:solidFill>
                    <a:sysClr val="windowText" lastClr="000000"/>
                  </a:solidFill>
                </a:ln>
              </a:rPr>
            </a:br>
            <a:r>
              <a:rPr lang="en-US" sz="3200" dirty="0" smtClean="0">
                <a:ln>
                  <a:solidFill>
                    <a:sysClr val="windowText" lastClr="000000"/>
                  </a:solidFill>
                </a:ln>
              </a:rPr>
              <a:t/>
            </a:r>
            <a:br>
              <a:rPr lang="en-US" sz="3200" dirty="0" smtClean="0">
                <a:ln>
                  <a:solidFill>
                    <a:sysClr val="windowText" lastClr="000000"/>
                  </a:solidFill>
                </a:ln>
              </a:rPr>
            </a:br>
            <a:endParaRPr lang="en-US" sz="3200" dirty="0">
              <a:ln>
                <a:solidFill>
                  <a:sysClr val="windowText" lastClr="000000"/>
                </a:solidFill>
              </a:ln>
            </a:endParaRPr>
          </a:p>
        </p:txBody>
      </p:sp>
    </p:spTree>
  </p:cSld>
  <p:clrMapOvr>
    <a:masterClrMapping/>
  </p:clrMapOvr>
  <p:transition spd="slow"/>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953000" y="381000"/>
            <a:ext cx="3733800" cy="6096000"/>
          </a:xfrm>
        </p:spPr>
        <p:style>
          <a:lnRef idx="0">
            <a:schemeClr val="dk1"/>
          </a:lnRef>
          <a:fillRef idx="3">
            <a:schemeClr val="dk1"/>
          </a:fillRef>
          <a:effectRef idx="3">
            <a:schemeClr val="dk1"/>
          </a:effectRef>
          <a:fontRef idx="minor">
            <a:schemeClr val="lt1"/>
          </a:fontRef>
        </p:style>
        <p:txBody>
          <a:bodyPr anchor="ctr">
            <a:normAutofit/>
          </a:bodyPr>
          <a:lstStyle/>
          <a:p>
            <a:endParaRPr lang="en-US" sz="1700" dirty="0">
              <a:solidFill>
                <a:schemeClr val="tx1"/>
              </a:solidFill>
            </a:endParaRPr>
          </a:p>
          <a:p>
            <a:r>
              <a:rPr lang="en-US" sz="4000" dirty="0" smtClean="0">
                <a:solidFill>
                  <a:schemeClr val="tx1"/>
                </a:solidFill>
                <a:latin typeface="Arial Narrow" pitchFamily="34" charset="0"/>
              </a:rPr>
              <a:t>“And </a:t>
            </a:r>
            <a:r>
              <a:rPr lang="en-US" sz="4000" dirty="0">
                <a:solidFill>
                  <a:schemeClr val="tx1"/>
                </a:solidFill>
                <a:latin typeface="Arial Narrow" pitchFamily="34" charset="0"/>
              </a:rPr>
              <a:t>there were shepherds living out in the fields nearby, keeping watch over their flocks at night</a:t>
            </a:r>
            <a:r>
              <a:rPr lang="en-US" sz="4000" dirty="0" smtClean="0">
                <a:solidFill>
                  <a:schemeClr val="tx1"/>
                </a:solidFill>
                <a:latin typeface="Arial Narrow" pitchFamily="34" charset="0"/>
              </a:rPr>
              <a:t>.”</a:t>
            </a:r>
            <a:endParaRPr lang="en-US" sz="4000" b="1" i="1" dirty="0" smtClean="0">
              <a:solidFill>
                <a:schemeClr val="tx1"/>
              </a:solidFill>
            </a:endParaRPr>
          </a:p>
        </p:txBody>
      </p:sp>
      <p:pic>
        <p:nvPicPr>
          <p:cNvPr id="4" name="Picture 3" descr="Shepherd.jpg"/>
          <p:cNvPicPr>
            <a:picLocks noChangeAspect="1"/>
          </p:cNvPicPr>
          <p:nvPr/>
        </p:nvPicPr>
        <p:blipFill>
          <a:blip r:embed="rId2" cstate="print"/>
          <a:stretch>
            <a:fillRect/>
          </a:stretch>
        </p:blipFill>
        <p:spPr>
          <a:xfrm>
            <a:off x="381000" y="304800"/>
            <a:ext cx="4114800" cy="61722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spd="slow"/>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0" y="1219200"/>
            <a:ext cx="9144000" cy="5638800"/>
          </a:xfrm>
          <a:prstGeom prst="rect">
            <a:avLst/>
          </a:prstGeom>
        </p:spPr>
        <p:txBody>
          <a:bodyPr/>
          <a:lstStyle/>
          <a:p>
            <a:pPr marL="165100" marR="0" lvl="0" indent="-165100" defTabSz="914400" rtl="0" eaLnBrk="1" fontAlgn="auto" latinLnBrk="0" hangingPunct="1">
              <a:lnSpc>
                <a:spcPct val="100000"/>
              </a:lnSpc>
              <a:spcBef>
                <a:spcPct val="0"/>
              </a:spcBef>
              <a:spcAft>
                <a:spcPts val="0"/>
              </a:spcAft>
              <a:buClrTx/>
              <a:buSzTx/>
              <a:buFont typeface="Arial" pitchFamily="34" charset="0"/>
              <a:buChar char="•"/>
              <a:tabLst/>
              <a:defRPr/>
            </a:pPr>
            <a:r>
              <a:rPr lang="en-US" sz="2800" dirty="0" smtClean="0">
                <a:solidFill>
                  <a:schemeClr val="bg1"/>
                </a:solidFill>
                <a:latin typeface="Arial Narrow" pitchFamily="34" charset="0"/>
                <a:cs typeface="BibliaLS" pitchFamily="2" charset="-79"/>
              </a:rPr>
              <a:t> Shepherds were considered the lowest class of society next to slaves. They could not keep up all of the ceremonial cleansings and were treated as ‘dirty peasants’. </a:t>
            </a:r>
          </a:p>
          <a:p>
            <a:pPr marL="165100" marR="0" lvl="0" indent="-165100" defTabSz="914400" rtl="0" eaLnBrk="1" fontAlgn="auto" latinLnBrk="0" hangingPunct="1">
              <a:lnSpc>
                <a:spcPct val="100000"/>
              </a:lnSpc>
              <a:spcBef>
                <a:spcPct val="0"/>
              </a:spcBef>
              <a:spcAft>
                <a:spcPts val="0"/>
              </a:spcAft>
              <a:buClrTx/>
              <a:buSzTx/>
              <a:buFont typeface="Arial" pitchFamily="34" charset="0"/>
              <a:buChar char="•"/>
              <a:tabLst/>
              <a:defRPr/>
            </a:pPr>
            <a:r>
              <a:rPr lang="en-US" sz="2800" dirty="0" smtClean="0">
                <a:solidFill>
                  <a:schemeClr val="bg1"/>
                </a:solidFill>
                <a:latin typeface="Arial Narrow" pitchFamily="34" charset="0"/>
                <a:cs typeface="BibliaLS" pitchFamily="2" charset="-79"/>
              </a:rPr>
              <a:t>King David, after whom the city is named, was a shepherd.</a:t>
            </a:r>
          </a:p>
          <a:p>
            <a:pPr marL="165100" marR="0" lvl="0" indent="-165100" defTabSz="914400" rtl="0" eaLnBrk="1" fontAlgn="auto" latinLnBrk="0" hangingPunct="1">
              <a:lnSpc>
                <a:spcPct val="100000"/>
              </a:lnSpc>
              <a:spcBef>
                <a:spcPct val="0"/>
              </a:spcBef>
              <a:spcAft>
                <a:spcPts val="0"/>
              </a:spcAft>
              <a:buClrTx/>
              <a:buSzTx/>
              <a:buFont typeface="Arial" pitchFamily="34" charset="0"/>
              <a:buChar char="•"/>
              <a:tabLst/>
              <a:defRPr/>
            </a:pPr>
            <a:r>
              <a:rPr lang="en-US" sz="2800" dirty="0" smtClean="0">
                <a:solidFill>
                  <a:schemeClr val="bg1"/>
                </a:solidFill>
                <a:latin typeface="Arial Narrow" pitchFamily="34" charset="0"/>
                <a:cs typeface="BibliaLS" pitchFamily="2" charset="-79"/>
              </a:rPr>
              <a:t> The shepherds in the fields of Bethlehem watched over the sheep and lambs to be used in the sacrifices in the temple in Jerusalem (5 miles away). They were the first to see the SACRIFICE LAMB that would soon replace the sheep they watched.</a:t>
            </a:r>
          </a:p>
          <a:p>
            <a:pPr marL="165100" marR="0" lvl="0" indent="-165100" defTabSz="914400" rtl="0" eaLnBrk="1" fontAlgn="auto" latinLnBrk="0" hangingPunct="1">
              <a:lnSpc>
                <a:spcPct val="100000"/>
              </a:lnSpc>
              <a:spcBef>
                <a:spcPct val="0"/>
              </a:spcBef>
              <a:spcAft>
                <a:spcPts val="0"/>
              </a:spcAft>
              <a:buClrTx/>
              <a:buSzTx/>
              <a:buFont typeface="Arial" pitchFamily="34" charset="0"/>
              <a:buChar char="•"/>
              <a:tabLst/>
              <a:defRPr/>
            </a:pPr>
            <a:r>
              <a:rPr lang="en-US" sz="2800" dirty="0" smtClean="0">
                <a:solidFill>
                  <a:schemeClr val="bg1"/>
                </a:solidFill>
                <a:latin typeface="Arial Narrow" pitchFamily="34" charset="0"/>
                <a:cs typeface="BibliaLS" pitchFamily="2" charset="-79"/>
              </a:rPr>
              <a:t> The shepherds “were living in the fields nearby” </a:t>
            </a:r>
          </a:p>
          <a:p>
            <a:pPr marL="165100" marR="0" lvl="0" indent="-165100" defTabSz="914400" rtl="0" eaLnBrk="1" fontAlgn="auto" latinLnBrk="0" hangingPunct="1">
              <a:lnSpc>
                <a:spcPct val="100000"/>
              </a:lnSpc>
              <a:spcBef>
                <a:spcPct val="0"/>
              </a:spcBef>
              <a:spcAft>
                <a:spcPts val="0"/>
              </a:spcAft>
              <a:buClrTx/>
              <a:buSzTx/>
              <a:buFont typeface="Arial" pitchFamily="34" charset="0"/>
              <a:buChar char="•"/>
              <a:tabLst/>
              <a:defRPr/>
            </a:pPr>
            <a:r>
              <a:rPr lang="en-US" sz="2800" dirty="0" smtClean="0">
                <a:solidFill>
                  <a:schemeClr val="bg1"/>
                </a:solidFill>
                <a:latin typeface="Arial Narrow" pitchFamily="34" charset="0"/>
                <a:cs typeface="BibliaLS" pitchFamily="2" charset="-79"/>
              </a:rPr>
              <a:t> They were “watching their sheep by night”</a:t>
            </a:r>
          </a:p>
          <a:p>
            <a:pPr marL="165100" lvl="0" indent="-165100">
              <a:spcBef>
                <a:spcPct val="0"/>
              </a:spcBef>
              <a:buFont typeface="Arial" pitchFamily="34" charset="0"/>
              <a:buChar char="•"/>
              <a:defRPr/>
            </a:pPr>
            <a:r>
              <a:rPr lang="en-US" sz="2800" dirty="0" smtClean="0">
                <a:solidFill>
                  <a:schemeClr val="bg1"/>
                </a:solidFill>
                <a:latin typeface="Arial Narrow" pitchFamily="34" charset="0"/>
                <a:cs typeface="BibliaLS" pitchFamily="2" charset="-79"/>
              </a:rPr>
              <a:t> Contrary to the movies that show them sleeping or ignoring the sheep, they are on high alert at night as that is when wolves usually strike to steal the lambs. .</a:t>
            </a:r>
          </a:p>
        </p:txBody>
      </p:sp>
      <p:sp>
        <p:nvSpPr>
          <p:cNvPr id="4" name="Title 1"/>
          <p:cNvSpPr txBox="1">
            <a:spLocks/>
          </p:cNvSpPr>
          <p:nvPr/>
        </p:nvSpPr>
        <p:spPr>
          <a:xfrm>
            <a:off x="0" y="0"/>
            <a:ext cx="9144000" cy="12192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latin typeface="BibliaLS" pitchFamily="2" charset="-79"/>
                <a:cs typeface="BibliaLS" pitchFamily="2" charset="-79"/>
              </a:rPr>
              <a:t>The SHEPHERDS</a:t>
            </a:r>
          </a:p>
        </p:txBody>
      </p:sp>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0" y="762000"/>
            <a:ext cx="9144000" cy="6096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Title 1"/>
          <p:cNvSpPr txBox="1">
            <a:spLocks/>
          </p:cNvSpPr>
          <p:nvPr/>
        </p:nvSpPr>
        <p:spPr>
          <a:xfrm>
            <a:off x="0" y="1371600"/>
            <a:ext cx="9144000" cy="5257800"/>
          </a:xfrm>
          <a:prstGeom prst="rect">
            <a:avLst/>
          </a:prstGeom>
        </p:spPr>
        <p:txBody>
          <a:bodyPr/>
          <a:lstStyle/>
          <a:p>
            <a:pPr marL="457200" lvl="0" indent="-223838">
              <a:spcBef>
                <a:spcPct val="0"/>
              </a:spcBef>
              <a:buFont typeface="Arial" pitchFamily="34" charset="0"/>
              <a:buChar char="•"/>
              <a:defRPr/>
            </a:pPr>
            <a:r>
              <a:rPr lang="en-US" sz="2800" dirty="0" smtClean="0">
                <a:solidFill>
                  <a:srgbClr val="C00000"/>
                </a:solidFill>
                <a:effectLst>
                  <a:outerShdw blurRad="38100" dist="38100" dir="2700000" algn="tl">
                    <a:srgbClr val="000000">
                      <a:alpha val="43137"/>
                    </a:srgbClr>
                  </a:outerShdw>
                </a:effectLst>
                <a:latin typeface="Arial" pitchFamily="34" charset="0"/>
                <a:ea typeface="+mj-ea"/>
                <a:cs typeface="Arial" pitchFamily="34" charset="0"/>
              </a:rPr>
              <a:t> Possibility 1: </a:t>
            </a:r>
            <a:r>
              <a:rPr lang="en-US" sz="2800" dirty="0" smtClean="0">
                <a:solidFill>
                  <a:schemeClr val="bg1"/>
                </a:solidFill>
                <a:latin typeface="Arial" pitchFamily="34" charset="0"/>
                <a:ea typeface="+mj-ea"/>
                <a:cs typeface="Arial" pitchFamily="34" charset="0"/>
              </a:rPr>
              <a:t>6</a:t>
            </a:r>
            <a:r>
              <a:rPr lang="en-US" sz="2800" baseline="30000" dirty="0" smtClean="0">
                <a:solidFill>
                  <a:schemeClr val="bg1"/>
                </a:solidFill>
                <a:latin typeface="Arial" pitchFamily="34" charset="0"/>
                <a:ea typeface="+mj-ea"/>
                <a:cs typeface="Arial" pitchFamily="34" charset="0"/>
              </a:rPr>
              <a:t>th</a:t>
            </a:r>
            <a:r>
              <a:rPr lang="en-US" sz="2800" dirty="0" smtClean="0">
                <a:solidFill>
                  <a:schemeClr val="bg1"/>
                </a:solidFill>
                <a:latin typeface="Arial" pitchFamily="34" charset="0"/>
                <a:ea typeface="+mj-ea"/>
                <a:cs typeface="Arial" pitchFamily="34" charset="0"/>
              </a:rPr>
              <a:t> month of the </a:t>
            </a:r>
            <a:r>
              <a:rPr lang="en-US" sz="2800" b="1" dirty="0" smtClean="0">
                <a:solidFill>
                  <a:schemeClr val="bg1"/>
                </a:solidFill>
                <a:latin typeface="Arial" pitchFamily="34" charset="0"/>
                <a:ea typeface="+mj-ea"/>
                <a:cs typeface="Arial" pitchFamily="34" charset="0"/>
              </a:rPr>
              <a:t>Jewish Calendar </a:t>
            </a:r>
            <a:r>
              <a:rPr lang="en-US" sz="2800" dirty="0" smtClean="0">
                <a:solidFill>
                  <a:schemeClr val="bg1"/>
                </a:solidFill>
                <a:latin typeface="Arial" pitchFamily="34" charset="0"/>
                <a:ea typeface="+mj-ea"/>
                <a:cs typeface="Arial" pitchFamily="34" charset="0"/>
              </a:rPr>
              <a:t>Elul.</a:t>
            </a:r>
          </a:p>
          <a:p>
            <a:pPr marL="457200" lvl="0" indent="-223838">
              <a:spcBef>
                <a:spcPct val="0"/>
              </a:spcBef>
              <a:defRPr/>
            </a:pPr>
            <a:endParaRPr lang="en-US" sz="1200" dirty="0" smtClean="0">
              <a:solidFill>
                <a:schemeClr val="bg1"/>
              </a:solidFill>
              <a:latin typeface="Arial" pitchFamily="34" charset="0"/>
              <a:ea typeface="+mj-ea"/>
              <a:cs typeface="Arial" pitchFamily="34" charset="0"/>
            </a:endParaRPr>
          </a:p>
          <a:p>
            <a:pPr marL="457200" lvl="0" indent="-223838">
              <a:spcBef>
                <a:spcPct val="0"/>
              </a:spcBef>
              <a:buFont typeface="Arial" pitchFamily="34" charset="0"/>
              <a:buChar char="•"/>
              <a:defRPr/>
            </a:pPr>
            <a:r>
              <a:rPr lang="en-US" sz="2800" dirty="0" smtClean="0">
                <a:solidFill>
                  <a:srgbClr val="C00000"/>
                </a:solidFill>
                <a:effectLst>
                  <a:outerShdw blurRad="38100" dist="38100" dir="2700000" algn="tl">
                    <a:srgbClr val="000000">
                      <a:alpha val="43137"/>
                    </a:srgbClr>
                  </a:outerShdw>
                </a:effectLst>
                <a:latin typeface="Arial" pitchFamily="34" charset="0"/>
                <a:ea typeface="+mj-ea"/>
                <a:cs typeface="Arial" pitchFamily="34" charset="0"/>
              </a:rPr>
              <a:t> Possibility 2: </a:t>
            </a:r>
            <a:r>
              <a:rPr lang="en-US" sz="2800" dirty="0" smtClean="0">
                <a:solidFill>
                  <a:schemeClr val="bg1"/>
                </a:solidFill>
                <a:latin typeface="Arial" pitchFamily="34" charset="0"/>
                <a:ea typeface="+mj-ea"/>
                <a:cs typeface="Arial" pitchFamily="34" charset="0"/>
              </a:rPr>
              <a:t>6</a:t>
            </a:r>
            <a:r>
              <a:rPr lang="en-US" sz="2800" baseline="30000" dirty="0" smtClean="0">
                <a:solidFill>
                  <a:schemeClr val="bg1"/>
                </a:solidFill>
                <a:latin typeface="Arial" pitchFamily="34" charset="0"/>
                <a:ea typeface="+mj-ea"/>
                <a:cs typeface="Arial" pitchFamily="34" charset="0"/>
              </a:rPr>
              <a:t>th</a:t>
            </a:r>
            <a:r>
              <a:rPr lang="en-US" sz="2800" dirty="0" smtClean="0">
                <a:solidFill>
                  <a:schemeClr val="bg1"/>
                </a:solidFill>
                <a:latin typeface="Arial" pitchFamily="34" charset="0"/>
                <a:ea typeface="+mj-ea"/>
                <a:cs typeface="Arial" pitchFamily="34" charset="0"/>
              </a:rPr>
              <a:t> month of </a:t>
            </a:r>
            <a:r>
              <a:rPr lang="en-US" sz="2800" b="1" dirty="0" smtClean="0">
                <a:solidFill>
                  <a:schemeClr val="bg1"/>
                </a:solidFill>
                <a:latin typeface="Arial" pitchFamily="34" charset="0"/>
                <a:ea typeface="+mj-ea"/>
                <a:cs typeface="Arial" pitchFamily="34" charset="0"/>
              </a:rPr>
              <a:t>Elizabeth’s pregnancy</a:t>
            </a:r>
            <a:r>
              <a:rPr lang="en-US" sz="2800" dirty="0" smtClean="0">
                <a:solidFill>
                  <a:schemeClr val="bg1"/>
                </a:solidFill>
                <a:latin typeface="Arial" pitchFamily="34" charset="0"/>
                <a:ea typeface="+mj-ea"/>
                <a:cs typeface="Arial" pitchFamily="34" charset="0"/>
              </a:rPr>
              <a:t>.</a:t>
            </a:r>
          </a:p>
          <a:p>
            <a:pPr marL="457200" lvl="0" indent="-223838">
              <a:spcBef>
                <a:spcPct val="0"/>
              </a:spcBef>
              <a:defRPr/>
            </a:pPr>
            <a:endParaRPr lang="en-US" sz="1200" dirty="0" smtClean="0">
              <a:solidFill>
                <a:schemeClr val="bg1"/>
              </a:solidFill>
              <a:latin typeface="Arial" pitchFamily="34" charset="0"/>
              <a:ea typeface="+mj-ea"/>
              <a:cs typeface="Arial" pitchFamily="34" charset="0"/>
            </a:endParaRPr>
          </a:p>
          <a:p>
            <a:pPr marL="457200" lvl="0" indent="-223838">
              <a:spcBef>
                <a:spcPct val="0"/>
              </a:spcBef>
              <a:buFont typeface="Arial" pitchFamily="34" charset="0"/>
              <a:buChar char="•"/>
              <a:defRPr/>
            </a:pPr>
            <a:r>
              <a:rPr lang="en-US" sz="28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Possibility 3:</a:t>
            </a:r>
            <a:r>
              <a:rPr lang="en-US" sz="2800" dirty="0" smtClean="0">
                <a:solidFill>
                  <a:srgbClr val="C00000"/>
                </a:solidFill>
                <a:effectLst>
                  <a:outerShdw blurRad="38100" dist="38100" dir="2700000" algn="tl">
                    <a:srgbClr val="000000">
                      <a:alpha val="43137"/>
                    </a:srgbClr>
                  </a:outerShdw>
                </a:effectLst>
                <a:latin typeface="Arial" pitchFamily="34" charset="0"/>
                <a:ea typeface="+mj-ea"/>
                <a:cs typeface="Arial" pitchFamily="34" charset="0"/>
              </a:rPr>
              <a:t> </a:t>
            </a:r>
            <a:r>
              <a:rPr lang="en-US" sz="2800" dirty="0" smtClean="0">
                <a:solidFill>
                  <a:schemeClr val="bg1"/>
                </a:solidFill>
                <a:latin typeface="Arial" pitchFamily="34" charset="0"/>
                <a:cs typeface="Arial" pitchFamily="34" charset="0"/>
              </a:rPr>
              <a:t>6</a:t>
            </a:r>
            <a:r>
              <a:rPr lang="en-US" sz="2800" baseline="30000" dirty="0" smtClean="0">
                <a:solidFill>
                  <a:schemeClr val="bg1"/>
                </a:solidFill>
                <a:latin typeface="Arial" pitchFamily="34" charset="0"/>
                <a:cs typeface="Arial" pitchFamily="34" charset="0"/>
              </a:rPr>
              <a:t>th</a:t>
            </a:r>
            <a:r>
              <a:rPr lang="en-US" sz="2800" dirty="0" smtClean="0">
                <a:solidFill>
                  <a:schemeClr val="bg1"/>
                </a:solidFill>
                <a:latin typeface="Arial" pitchFamily="34" charset="0"/>
                <a:cs typeface="Arial" pitchFamily="34" charset="0"/>
              </a:rPr>
              <a:t> lunar month according to the </a:t>
            </a:r>
            <a:r>
              <a:rPr lang="en-US" sz="2800" b="1" dirty="0" err="1" smtClean="0">
                <a:solidFill>
                  <a:schemeClr val="bg1"/>
                </a:solidFill>
                <a:latin typeface="Arial" pitchFamily="34" charset="0"/>
                <a:cs typeface="Arial" pitchFamily="34" charset="0"/>
              </a:rPr>
              <a:t>Syro</a:t>
            </a:r>
            <a:r>
              <a:rPr lang="en-US" sz="2800" b="1" dirty="0" smtClean="0">
                <a:solidFill>
                  <a:schemeClr val="bg1"/>
                </a:solidFill>
                <a:latin typeface="Arial" pitchFamily="34" charset="0"/>
                <a:cs typeface="Arial" pitchFamily="34" charset="0"/>
              </a:rPr>
              <a:t>-	Macedonian calendar </a:t>
            </a:r>
          </a:p>
          <a:p>
            <a:pPr marL="914400" lvl="1" indent="-223838">
              <a:spcBef>
                <a:spcPct val="0"/>
              </a:spcBef>
              <a:buFont typeface="Arial" pitchFamily="34" charset="0"/>
              <a:buChar char="•"/>
              <a:defRPr/>
            </a:pPr>
            <a:r>
              <a:rPr lang="en-US" sz="2800" dirty="0" smtClean="0">
                <a:solidFill>
                  <a:schemeClr val="bg1"/>
                </a:solidFill>
                <a:latin typeface="Arial" pitchFamily="34" charset="0"/>
                <a:cs typeface="Arial" pitchFamily="34" charset="0"/>
              </a:rPr>
              <a:t>Instituted by Alexander the Great 300 years prior.</a:t>
            </a:r>
          </a:p>
          <a:p>
            <a:pPr marL="914400" lvl="1" indent="-223838">
              <a:spcBef>
                <a:spcPct val="0"/>
              </a:spcBef>
              <a:buFont typeface="Arial" pitchFamily="34" charset="0"/>
              <a:buChar char="•"/>
              <a:defRPr/>
            </a:pPr>
            <a:r>
              <a:rPr lang="en-US" sz="2800" dirty="0" smtClean="0">
                <a:solidFill>
                  <a:schemeClr val="bg1"/>
                </a:solidFill>
                <a:latin typeface="Arial" pitchFamily="34" charset="0"/>
                <a:cs typeface="Arial" pitchFamily="34" charset="0"/>
              </a:rPr>
              <a:t>This calendar was the standard for dating throughout 	the Middle East for many centuries.</a:t>
            </a:r>
          </a:p>
          <a:p>
            <a:pPr marL="914400" lvl="1" indent="-223838">
              <a:spcBef>
                <a:spcPct val="0"/>
              </a:spcBef>
              <a:buFont typeface="Arial" pitchFamily="34" charset="0"/>
              <a:buChar char="•"/>
              <a:defRPr/>
            </a:pPr>
            <a:r>
              <a:rPr lang="en-US" sz="2800" dirty="0" smtClean="0">
                <a:solidFill>
                  <a:schemeClr val="bg1"/>
                </a:solidFill>
                <a:latin typeface="Arial" pitchFamily="34" charset="0"/>
                <a:cs typeface="Arial" pitchFamily="34" charset="0"/>
              </a:rPr>
              <a:t>In 5 BCE the sixth lunar month of </a:t>
            </a:r>
            <a:r>
              <a:rPr lang="en-US" sz="2800" dirty="0" err="1" smtClean="0">
                <a:solidFill>
                  <a:schemeClr val="bg1"/>
                </a:solidFill>
                <a:latin typeface="Arial" pitchFamily="34" charset="0"/>
                <a:cs typeface="Arial" pitchFamily="34" charset="0"/>
              </a:rPr>
              <a:t>Xanthikos</a:t>
            </a:r>
            <a:r>
              <a:rPr lang="en-US" sz="2800" dirty="0" smtClean="0">
                <a:solidFill>
                  <a:schemeClr val="bg1"/>
                </a:solidFill>
                <a:latin typeface="Arial" pitchFamily="34" charset="0"/>
                <a:cs typeface="Arial" pitchFamily="34" charset="0"/>
              </a:rPr>
              <a:t> was from  	March 10 to April 7. </a:t>
            </a:r>
          </a:p>
          <a:p>
            <a:pPr marL="914400" lvl="1" indent="-223838">
              <a:spcBef>
                <a:spcPct val="0"/>
              </a:spcBef>
              <a:buFont typeface="Arial" pitchFamily="34" charset="0"/>
              <a:buChar char="•"/>
              <a:defRPr/>
            </a:pPr>
            <a:r>
              <a:rPr lang="en-US" sz="2800" dirty="0" smtClean="0">
                <a:solidFill>
                  <a:schemeClr val="bg1"/>
                </a:solidFill>
                <a:latin typeface="Arial" pitchFamily="34" charset="0"/>
                <a:cs typeface="Arial" pitchFamily="34" charset="0"/>
              </a:rPr>
              <a:t>The middle of that month was about </a:t>
            </a:r>
            <a:r>
              <a:rPr lang="en-US" sz="2800" b="1" dirty="0" smtClean="0">
                <a:ln>
                  <a:solidFill>
                    <a:sysClr val="windowText" lastClr="000000"/>
                  </a:solidFill>
                </a:ln>
                <a:solidFill>
                  <a:srgbClr val="C00000"/>
                </a:solidFill>
                <a:latin typeface="Arial" pitchFamily="34" charset="0"/>
                <a:cs typeface="Arial" pitchFamily="34" charset="0"/>
              </a:rPr>
              <a:t>March 25,       5 BCE</a:t>
            </a:r>
            <a:r>
              <a:rPr lang="en-US" sz="2800" dirty="0" smtClean="0">
                <a:solidFill>
                  <a:schemeClr val="bg1"/>
                </a:solidFill>
                <a:latin typeface="Arial" pitchFamily="34" charset="0"/>
                <a:cs typeface="Arial" pitchFamily="34" charset="0"/>
              </a:rPr>
              <a:t>, the traditional date for the 	Annunciation.</a:t>
            </a:r>
            <a:r>
              <a:rPr lang="en-US" sz="2800" dirty="0" smtClean="0">
                <a:solidFill>
                  <a:schemeClr val="bg1"/>
                </a:solidFill>
                <a:effectLst>
                  <a:outerShdw blurRad="38100" dist="38100" dir="2700000" algn="tl">
                    <a:srgbClr val="000000">
                      <a:alpha val="43137"/>
                    </a:srgbClr>
                  </a:outerShdw>
                </a:effectLst>
                <a:latin typeface="Arial" pitchFamily="34" charset="0"/>
                <a:ea typeface="+mj-ea"/>
                <a:cs typeface="Arial" pitchFamily="34" charset="0"/>
              </a:rPr>
              <a:t> </a:t>
            </a:r>
            <a:endParaRPr lang="en-US" sz="28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Title 1"/>
          <p:cNvSpPr txBox="1">
            <a:spLocks/>
          </p:cNvSpPr>
          <p:nvPr/>
        </p:nvSpPr>
        <p:spPr>
          <a:xfrm>
            <a:off x="0" y="0"/>
            <a:ext cx="9144000" cy="1143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normalizeH="0" baseline="0" noProof="0" dirty="0" smtClean="0">
                <a:ln w="18415" cmpd="sng">
                  <a:solidFill>
                    <a:schemeClr val="bg1"/>
                  </a:solidFill>
                  <a:prstDash val="solid"/>
                </a:ln>
                <a:solidFill>
                  <a:srgbClr val="FFFFFF"/>
                </a:solidFill>
                <a:effectLst>
                  <a:outerShdw blurRad="63500" dir="3600000" algn="tl" rotWithShape="0">
                    <a:srgbClr val="000000">
                      <a:alpha val="70000"/>
                    </a:srgbClr>
                  </a:outerShdw>
                </a:effectLst>
                <a:uLnTx/>
                <a:uFillTx/>
                <a:latin typeface="BibliaLS" pitchFamily="2" charset="-79"/>
                <a:ea typeface="+mj-ea"/>
                <a:cs typeface="BibliaLS" pitchFamily="2" charset="-79"/>
              </a:rPr>
              <a:t>The SIXTH MONTH</a:t>
            </a:r>
            <a:endParaRPr kumimoji="0" lang="en-US" sz="4400" b="1" i="0" u="none" strike="noStrike" kern="1200" normalizeH="0" baseline="0" noProof="0" dirty="0">
              <a:ln w="18415" cmpd="sng">
                <a:solidFill>
                  <a:schemeClr val="bg1"/>
                </a:solidFill>
                <a:prstDash val="solid"/>
              </a:ln>
              <a:solidFill>
                <a:srgbClr val="FFFFFF"/>
              </a:solidFill>
              <a:effectLst>
                <a:outerShdw blurRad="63500" dir="3600000" algn="tl" rotWithShape="0">
                  <a:srgbClr val="000000">
                    <a:alpha val="70000"/>
                  </a:srgbClr>
                </a:outerShdw>
              </a:effectLst>
              <a:uLnTx/>
              <a:uFillTx/>
              <a:latin typeface="BibliaLS" pitchFamily="2" charset="-79"/>
              <a:ea typeface="+mj-ea"/>
              <a:cs typeface="BibliaLS" pitchFamily="2" charset="-79"/>
            </a:endParaRPr>
          </a:p>
        </p:txBody>
      </p:sp>
    </p:spTree>
  </p:cSld>
  <p:clrMapOvr>
    <a:masterClrMapping/>
  </p:clrMapOvr>
  <p:transition spd="slow"/>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000" r="-3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334000"/>
            <a:ext cx="9144000" cy="1524000"/>
          </a:xfrm>
        </p:spPr>
        <p:style>
          <a:lnRef idx="0">
            <a:schemeClr val="dk1"/>
          </a:lnRef>
          <a:fillRef idx="3">
            <a:schemeClr val="dk1"/>
          </a:fillRef>
          <a:effectRef idx="3">
            <a:schemeClr val="dk1"/>
          </a:effectRef>
          <a:fontRef idx="minor">
            <a:schemeClr val="lt1"/>
          </a:fontRef>
        </p:style>
        <p:txBody>
          <a:bodyPr>
            <a:normAutofit/>
          </a:bodyPr>
          <a:lstStyle/>
          <a:p>
            <a:r>
              <a:rPr lang="en-US" dirty="0" smtClean="0">
                <a:ln>
                  <a:solidFill>
                    <a:schemeClr val="tx1"/>
                  </a:solidFill>
                </a:ln>
                <a:solidFill>
                  <a:schemeClr val="tx1"/>
                </a:solidFill>
                <a:latin typeface="Arial Narrow" pitchFamily="34" charset="0"/>
              </a:rPr>
              <a:t>“An </a:t>
            </a:r>
            <a:r>
              <a:rPr lang="en-US" dirty="0">
                <a:ln>
                  <a:solidFill>
                    <a:schemeClr val="tx1"/>
                  </a:solidFill>
                </a:ln>
                <a:solidFill>
                  <a:schemeClr val="tx1"/>
                </a:solidFill>
                <a:latin typeface="Arial Narrow" pitchFamily="34" charset="0"/>
              </a:rPr>
              <a:t>angel of the Lord appeared to them, and the glory </a:t>
            </a:r>
            <a:r>
              <a:rPr lang="en-US" dirty="0" smtClean="0">
                <a:ln>
                  <a:solidFill>
                    <a:schemeClr val="tx1"/>
                  </a:solidFill>
                </a:ln>
                <a:solidFill>
                  <a:schemeClr val="tx1"/>
                </a:solidFill>
                <a:latin typeface="Arial Narrow" pitchFamily="34" charset="0"/>
              </a:rPr>
              <a:t>of   </a:t>
            </a:r>
            <a:r>
              <a:rPr lang="en-US" dirty="0">
                <a:ln>
                  <a:solidFill>
                    <a:schemeClr val="tx1"/>
                  </a:solidFill>
                </a:ln>
                <a:solidFill>
                  <a:schemeClr val="tx1"/>
                </a:solidFill>
                <a:latin typeface="Arial Narrow" pitchFamily="34" charset="0"/>
              </a:rPr>
              <a:t>the Lord shone around them, and they were terrified</a:t>
            </a:r>
            <a:r>
              <a:rPr lang="en-US" dirty="0" smtClean="0">
                <a:ln>
                  <a:solidFill>
                    <a:schemeClr val="tx1"/>
                  </a:solidFill>
                </a:ln>
                <a:solidFill>
                  <a:schemeClr val="tx1"/>
                </a:solidFill>
                <a:latin typeface="Arial Narrow" pitchFamily="34" charset="0"/>
              </a:rPr>
              <a:t>.”</a:t>
            </a:r>
            <a:endParaRPr lang="en-US" dirty="0">
              <a:ln>
                <a:solidFill>
                  <a:schemeClr val="tx1"/>
                </a:solidFill>
              </a:ln>
              <a:solidFill>
                <a:schemeClr val="tx1"/>
              </a:solidFill>
              <a:latin typeface="Arial Narrow" pitchFamily="34" charset="0"/>
            </a:endParaRPr>
          </a:p>
        </p:txBody>
      </p:sp>
    </p:spTree>
  </p:cSld>
  <p:clrMapOvr>
    <a:masterClrMapping/>
  </p:clrMapOvr>
  <p:transition spd="slow"/>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Explosion 2 6"/>
          <p:cNvSpPr/>
          <p:nvPr/>
        </p:nvSpPr>
        <p:spPr>
          <a:xfrm rot="19983819">
            <a:off x="-36737" y="-157142"/>
            <a:ext cx="5486400" cy="7543800"/>
          </a:xfrm>
          <a:prstGeom prst="irregularSeal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5029200" y="1371600"/>
            <a:ext cx="4114800" cy="5486400"/>
          </a:xfrm>
          <a:prstGeom prst="rect">
            <a:avLst/>
          </a:prstGeom>
        </p:spPr>
        <p:txBody>
          <a:bodyPr/>
          <a:lstStyle/>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r>
              <a:rPr lang="en-US" sz="2800" dirty="0" smtClean="0">
                <a:effectLst>
                  <a:outerShdw blurRad="38100" dist="38100" dir="2700000" algn="tl">
                    <a:srgbClr val="000000">
                      <a:alpha val="43137"/>
                    </a:srgbClr>
                  </a:outerShdw>
                </a:effectLst>
                <a:latin typeface="Arial Narrow" pitchFamily="34" charset="0"/>
                <a:ea typeface="+mj-ea"/>
                <a:cs typeface="BibliaLS" pitchFamily="2" charset="-79"/>
              </a:rPr>
              <a:t>“AN Angel of the Lord” (Not Jesus: He is in the manger)</a:t>
            </a:r>
          </a:p>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endParaRPr lang="en-US" sz="800" dirty="0" smtClean="0">
              <a:effectLst>
                <a:outerShdw blurRad="38100" dist="38100" dir="2700000" algn="tl">
                  <a:srgbClr val="000000">
                    <a:alpha val="43137"/>
                  </a:srgbClr>
                </a:outerShdw>
              </a:effectLst>
              <a:latin typeface="Arial Narrow" pitchFamily="34" charset="0"/>
              <a:ea typeface="+mj-ea"/>
              <a:cs typeface="BibliaLS" pitchFamily="2" charset="-79"/>
            </a:endParaRPr>
          </a:p>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r>
              <a:rPr lang="en-US" sz="2800" dirty="0" smtClean="0">
                <a:effectLst>
                  <a:outerShdw blurRad="38100" dist="38100" dir="2700000" algn="tl">
                    <a:srgbClr val="000000">
                      <a:alpha val="43137"/>
                    </a:srgbClr>
                  </a:outerShdw>
                </a:effectLst>
                <a:latin typeface="Arial Narrow" pitchFamily="34" charset="0"/>
                <a:ea typeface="+mj-ea"/>
                <a:cs typeface="BibliaLS" pitchFamily="2" charset="-79"/>
              </a:rPr>
              <a:t> Only ONE angel appeared.</a:t>
            </a:r>
          </a:p>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endParaRPr lang="en-US" sz="800" dirty="0" smtClean="0">
              <a:effectLst>
                <a:outerShdw blurRad="38100" dist="38100" dir="2700000" algn="tl">
                  <a:srgbClr val="000000">
                    <a:alpha val="43137"/>
                  </a:srgbClr>
                </a:outerShdw>
              </a:effectLst>
              <a:latin typeface="Arial Narrow" pitchFamily="34" charset="0"/>
              <a:ea typeface="+mj-ea"/>
              <a:cs typeface="BibliaLS" pitchFamily="2" charset="-79"/>
            </a:endParaRPr>
          </a:p>
          <a:p>
            <a:pPr marL="225425" indent="-225425">
              <a:spcBef>
                <a:spcPct val="0"/>
              </a:spcBef>
              <a:buFont typeface="Arial" pitchFamily="34" charset="0"/>
              <a:buChar char="•"/>
              <a:defRPr/>
            </a:pPr>
            <a:r>
              <a:rPr lang="en-US" sz="2800" dirty="0" smtClean="0">
                <a:effectLst>
                  <a:outerShdw blurRad="38100" dist="38100" dir="2700000" algn="tl">
                    <a:srgbClr val="000000">
                      <a:alpha val="43137"/>
                    </a:srgbClr>
                  </a:outerShdw>
                </a:effectLst>
                <a:latin typeface="Arial Narrow" pitchFamily="34" charset="0"/>
                <a:ea typeface="+mj-ea"/>
                <a:cs typeface="BibliaLS" pitchFamily="2" charset="-79"/>
              </a:rPr>
              <a:t> </a:t>
            </a:r>
            <a:r>
              <a:rPr lang="en-US" sz="2800" dirty="0" smtClean="0">
                <a:effectLst>
                  <a:outerShdw blurRad="38100" dist="38100" dir="2700000" algn="tl">
                    <a:srgbClr val="000000">
                      <a:alpha val="43137"/>
                    </a:srgbClr>
                  </a:outerShdw>
                </a:effectLst>
                <a:latin typeface="Arial Narrow" pitchFamily="34" charset="0"/>
                <a:cs typeface="BibliaLS" pitchFamily="2" charset="-79"/>
              </a:rPr>
              <a:t> (</a:t>
            </a:r>
            <a:r>
              <a:rPr lang="en-US" sz="2800" b="1" dirty="0" err="1" smtClean="0">
                <a:latin typeface="Arial Narrow" pitchFamily="34" charset="0"/>
              </a:rPr>
              <a:t>doxa</a:t>
            </a:r>
            <a:r>
              <a:rPr lang="en-US" sz="2800" b="1" dirty="0" smtClean="0">
                <a:latin typeface="Arial Narrow" pitchFamily="34" charset="0"/>
              </a:rPr>
              <a:t>) glory: </a:t>
            </a:r>
            <a:r>
              <a:rPr lang="en-US" sz="2800" dirty="0" smtClean="0">
                <a:latin typeface="Arial Narrow" pitchFamily="34" charset="0"/>
              </a:rPr>
              <a:t>splendor; brightness</a:t>
            </a:r>
          </a:p>
          <a:p>
            <a:pPr marL="225425" indent="-225425">
              <a:spcBef>
                <a:spcPct val="0"/>
              </a:spcBef>
              <a:buFont typeface="Arial" pitchFamily="34" charset="0"/>
              <a:buChar char="•"/>
              <a:defRPr/>
            </a:pPr>
            <a:endParaRPr lang="en-US" sz="800" dirty="0" smtClean="0">
              <a:latin typeface="Arial Narrow" pitchFamily="34" charset="0"/>
            </a:endParaRPr>
          </a:p>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r>
              <a:rPr lang="en-US" sz="2800" dirty="0" smtClean="0">
                <a:effectLst>
                  <a:outerShdw blurRad="38100" dist="38100" dir="2700000" algn="tl">
                    <a:srgbClr val="000000">
                      <a:alpha val="43137"/>
                    </a:srgbClr>
                  </a:outerShdw>
                </a:effectLst>
                <a:latin typeface="Arial Narrow" pitchFamily="34" charset="0"/>
                <a:ea typeface="+mj-ea"/>
                <a:cs typeface="BibliaLS" pitchFamily="2" charset="-79"/>
              </a:rPr>
              <a:t>God’s glory “</a:t>
            </a:r>
            <a:r>
              <a:rPr lang="en-US" sz="2800" i="1" dirty="0" smtClean="0">
                <a:effectLst>
                  <a:outerShdw blurRad="38100" dist="38100" dir="2700000" algn="tl">
                    <a:srgbClr val="000000">
                      <a:alpha val="43137"/>
                    </a:srgbClr>
                  </a:outerShdw>
                </a:effectLst>
                <a:latin typeface="Arial Narrow" pitchFamily="34" charset="0"/>
                <a:ea typeface="+mj-ea"/>
                <a:cs typeface="BibliaLS" pitchFamily="2" charset="-79"/>
              </a:rPr>
              <a:t>shown around </a:t>
            </a:r>
            <a:r>
              <a:rPr lang="en-US" sz="2800" i="1" u="sng" dirty="0" smtClean="0">
                <a:effectLst>
                  <a:outerShdw blurRad="38100" dist="38100" dir="2700000" algn="tl">
                    <a:srgbClr val="000000">
                      <a:alpha val="43137"/>
                    </a:srgbClr>
                  </a:outerShdw>
                </a:effectLst>
                <a:latin typeface="Arial Narrow" pitchFamily="34" charset="0"/>
                <a:ea typeface="+mj-ea"/>
                <a:cs typeface="BibliaLS" pitchFamily="2" charset="-79"/>
              </a:rPr>
              <a:t>them</a:t>
            </a:r>
            <a:r>
              <a:rPr lang="en-US" sz="2800" dirty="0" smtClean="0">
                <a:effectLst>
                  <a:outerShdw blurRad="38100" dist="38100" dir="2700000" algn="tl">
                    <a:srgbClr val="000000">
                      <a:alpha val="43137"/>
                    </a:srgbClr>
                  </a:outerShdw>
                </a:effectLst>
                <a:latin typeface="Arial Narrow" pitchFamily="34" charset="0"/>
                <a:ea typeface="+mj-ea"/>
                <a:cs typeface="BibliaLS" pitchFamily="2" charset="-79"/>
              </a:rPr>
              <a:t>”; (</a:t>
            </a:r>
            <a:r>
              <a:rPr lang="en-US" sz="2800" i="1" dirty="0" smtClean="0">
                <a:effectLst>
                  <a:outerShdw blurRad="38100" dist="38100" dir="2700000" algn="tl">
                    <a:srgbClr val="000000">
                      <a:alpha val="43137"/>
                    </a:srgbClr>
                  </a:outerShdw>
                </a:effectLst>
                <a:latin typeface="Bell MT" pitchFamily="18" charset="0"/>
                <a:ea typeface="+mj-ea"/>
                <a:cs typeface="BibliaLS" pitchFamily="2" charset="-79"/>
              </a:rPr>
              <a:t>shepherds</a:t>
            </a:r>
            <a:r>
              <a:rPr lang="en-US" sz="2800" dirty="0" smtClean="0">
                <a:effectLst>
                  <a:outerShdw blurRad="38100" dist="38100" dir="2700000" algn="tl">
                    <a:srgbClr val="000000">
                      <a:alpha val="43137"/>
                    </a:srgbClr>
                  </a:outerShdw>
                </a:effectLst>
                <a:latin typeface="Arial Narrow" pitchFamily="34" charset="0"/>
                <a:ea typeface="+mj-ea"/>
                <a:cs typeface="BibliaLS" pitchFamily="2" charset="-79"/>
              </a:rPr>
              <a:t>)</a:t>
            </a:r>
          </a:p>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endParaRPr lang="en-US" sz="800" dirty="0" smtClean="0">
              <a:effectLst>
                <a:outerShdw blurRad="38100" dist="38100" dir="2700000" algn="tl">
                  <a:srgbClr val="000000">
                    <a:alpha val="43137"/>
                  </a:srgbClr>
                </a:outerShdw>
              </a:effectLst>
              <a:latin typeface="Arial Narrow" pitchFamily="34" charset="0"/>
              <a:ea typeface="+mj-ea"/>
              <a:cs typeface="BibliaLS" pitchFamily="2" charset="-79"/>
            </a:endParaRPr>
          </a:p>
          <a:p>
            <a:pPr marL="225425" lvl="0" indent="-225425">
              <a:spcBef>
                <a:spcPct val="0"/>
              </a:spcBef>
              <a:buFont typeface="Arial" pitchFamily="34" charset="0"/>
              <a:buChar char="•"/>
              <a:defRPr/>
            </a:pPr>
            <a:r>
              <a:rPr lang="en-US" sz="2800" dirty="0" smtClean="0">
                <a:effectLst>
                  <a:outerShdw blurRad="38100" dist="38100" dir="2700000" algn="tl">
                    <a:srgbClr val="000000">
                      <a:alpha val="43137"/>
                    </a:srgbClr>
                  </a:outerShdw>
                </a:effectLst>
                <a:latin typeface="Arial Narrow" pitchFamily="34" charset="0"/>
                <a:cs typeface="BibliaLS" pitchFamily="2" charset="-79"/>
              </a:rPr>
              <a:t> “They were terrified” (</a:t>
            </a:r>
            <a:r>
              <a:rPr lang="en-US" sz="2800" i="1" dirty="0" err="1" smtClean="0">
                <a:effectLst>
                  <a:outerShdw blurRad="38100" dist="38100" dir="2700000" algn="tl">
                    <a:srgbClr val="000000">
                      <a:alpha val="43137"/>
                    </a:srgbClr>
                  </a:outerShdw>
                </a:effectLst>
                <a:latin typeface="Bell MT" pitchFamily="18" charset="0"/>
                <a:cs typeface="BibliaLS" pitchFamily="2" charset="-79"/>
              </a:rPr>
              <a:t>phobio</a:t>
            </a:r>
            <a:r>
              <a:rPr lang="en-US" sz="2800" i="1" dirty="0" smtClean="0">
                <a:effectLst>
                  <a:outerShdw blurRad="38100" dist="38100" dir="2700000" algn="tl">
                    <a:srgbClr val="000000">
                      <a:alpha val="43137"/>
                    </a:srgbClr>
                  </a:outerShdw>
                </a:effectLst>
                <a:latin typeface="Bell MT" pitchFamily="18" charset="0"/>
                <a:cs typeface="BibliaLS" pitchFamily="2" charset="-79"/>
              </a:rPr>
              <a:t> </a:t>
            </a:r>
            <a:r>
              <a:rPr lang="en-US" sz="2800" i="1" dirty="0" err="1" smtClean="0">
                <a:effectLst>
                  <a:outerShdw blurRad="38100" dist="38100" dir="2700000" algn="tl">
                    <a:srgbClr val="000000">
                      <a:alpha val="43137"/>
                    </a:srgbClr>
                  </a:outerShdw>
                </a:effectLst>
                <a:latin typeface="Bell MT" pitchFamily="18" charset="0"/>
                <a:cs typeface="BibliaLS" pitchFamily="2" charset="-79"/>
              </a:rPr>
              <a:t>phobos</a:t>
            </a:r>
            <a:r>
              <a:rPr lang="en-US" sz="2800" dirty="0" smtClean="0">
                <a:effectLst>
                  <a:outerShdw blurRad="38100" dist="38100" dir="2700000" algn="tl">
                    <a:srgbClr val="000000">
                      <a:alpha val="43137"/>
                    </a:srgbClr>
                  </a:outerShdw>
                </a:effectLst>
                <a:latin typeface="Arial Narrow" pitchFamily="34" charset="0"/>
                <a:cs typeface="BibliaLS" pitchFamily="2" charset="-79"/>
              </a:rPr>
              <a:t>: extreme terror; fear of harm; feel the need to run in panic; dread)</a:t>
            </a:r>
          </a:p>
        </p:txBody>
      </p:sp>
      <p:sp>
        <p:nvSpPr>
          <p:cNvPr id="4" name="Title 1"/>
          <p:cNvSpPr txBox="1">
            <a:spLocks/>
          </p:cNvSpPr>
          <p:nvPr/>
        </p:nvSpPr>
        <p:spPr>
          <a:xfrm>
            <a:off x="0" y="0"/>
            <a:ext cx="9144000" cy="1143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chemeClr val="tx1"/>
                  </a:solidFill>
                  <a:prstDash val="solid"/>
                </a:ln>
                <a:solidFill>
                  <a:srgbClr val="FFFFFF"/>
                </a:solidFill>
                <a:latin typeface="BibliaLS" pitchFamily="2" charset="-79"/>
                <a:cs typeface="BibliaLS" pitchFamily="2" charset="-79"/>
              </a:rPr>
              <a:t>THE ANGELIC ANNOUNCEMENT </a:t>
            </a:r>
          </a:p>
        </p:txBody>
      </p:sp>
      <p:pic>
        <p:nvPicPr>
          <p:cNvPr id="106500" name="Picture 4" descr="http://1.bp.blogspot.com/_rUIrABKTpJk/TLSqtKDYtTI/AAAAAAAAA30/9nDFa1CGUVA/s1600/Ancient_Warrior_by_2buiArt.jpg"/>
          <p:cNvPicPr>
            <a:picLocks noChangeAspect="1" noChangeArrowheads="1"/>
          </p:cNvPicPr>
          <p:nvPr/>
        </p:nvPicPr>
        <p:blipFill>
          <a:blip r:embed="rId2" cstate="print"/>
          <a:srcRect/>
          <a:stretch>
            <a:fillRect/>
          </a:stretch>
        </p:blipFill>
        <p:spPr bwMode="auto">
          <a:xfrm>
            <a:off x="1219200" y="1219200"/>
            <a:ext cx="3104078" cy="5372101"/>
          </a:xfrm>
          <a:prstGeom prst="ellipse">
            <a:avLst/>
          </a:prstGeom>
          <a:ln>
            <a:noFill/>
          </a:ln>
          <a:effectLst>
            <a:softEdge rad="112500"/>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6500"/>
                                        </p:tgtEl>
                                        <p:attrNameLst>
                                          <p:attrName>style.visibility</p:attrName>
                                        </p:attrNameLst>
                                      </p:cBhvr>
                                      <p:to>
                                        <p:strVal val="visible"/>
                                      </p:to>
                                    </p:set>
                                    <p:anim calcmode="lin" valueType="num">
                                      <p:cBhvr>
                                        <p:cTn id="7" dur="500" fill="hold"/>
                                        <p:tgtEl>
                                          <p:spTgt spid="106500"/>
                                        </p:tgtEl>
                                        <p:attrNameLst>
                                          <p:attrName>ppt_w</p:attrName>
                                        </p:attrNameLst>
                                      </p:cBhvr>
                                      <p:tavLst>
                                        <p:tav tm="0">
                                          <p:val>
                                            <p:fltVal val="0"/>
                                          </p:val>
                                        </p:tav>
                                        <p:tav tm="100000">
                                          <p:val>
                                            <p:strVal val="#ppt_w"/>
                                          </p:val>
                                        </p:tav>
                                      </p:tavLst>
                                    </p:anim>
                                    <p:anim calcmode="lin" valueType="num">
                                      <p:cBhvr>
                                        <p:cTn id="8" dur="500" fill="hold"/>
                                        <p:tgtEl>
                                          <p:spTgt spid="106500"/>
                                        </p:tgtEl>
                                        <p:attrNameLst>
                                          <p:attrName>ppt_h</p:attrName>
                                        </p:attrNameLst>
                                      </p:cBhvr>
                                      <p:tavLst>
                                        <p:tav tm="0">
                                          <p:val>
                                            <p:fltVal val="0"/>
                                          </p:val>
                                        </p:tav>
                                        <p:tav tm="100000">
                                          <p:val>
                                            <p:strVal val="#ppt_h"/>
                                          </p:val>
                                        </p:tav>
                                      </p:tavLst>
                                    </p:anim>
                                    <p:animEffect transition="in" filter="fade">
                                      <p:cBhvr>
                                        <p:cTn id="9" dur="500"/>
                                        <p:tgtEl>
                                          <p:spTgt spid="106500"/>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 calcmode="lin" valueType="num">
                                      <p:cBhvr>
                                        <p:cTn id="17"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1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4" name="Picture 3" descr="6a00d83451ba6469e200e54f32bce98833-640wi.jpg"/>
          <p:cNvPicPr>
            <a:picLocks noChangeAspect="1"/>
          </p:cNvPicPr>
          <p:nvPr/>
        </p:nvPicPr>
        <p:blipFill>
          <a:blip r:embed="rId3" cstate="print"/>
          <a:stretch>
            <a:fillRect/>
          </a:stretch>
        </p:blipFill>
        <p:spPr>
          <a:xfrm>
            <a:off x="-304800" y="-232073"/>
            <a:ext cx="6172200" cy="71854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Subtitle 2"/>
          <p:cNvSpPr>
            <a:spLocks noGrp="1"/>
          </p:cNvSpPr>
          <p:nvPr>
            <p:ph type="subTitle" idx="1"/>
          </p:nvPr>
        </p:nvSpPr>
        <p:spPr>
          <a:xfrm>
            <a:off x="5410200" y="0"/>
            <a:ext cx="3733800" cy="6858000"/>
          </a:xfrm>
        </p:spPr>
        <p:style>
          <a:lnRef idx="0">
            <a:schemeClr val="dk1"/>
          </a:lnRef>
          <a:fillRef idx="3">
            <a:schemeClr val="dk1"/>
          </a:fillRef>
          <a:effectRef idx="3">
            <a:schemeClr val="dk1"/>
          </a:effectRef>
          <a:fontRef idx="minor">
            <a:schemeClr val="lt1"/>
          </a:fontRef>
        </p:style>
        <p:txBody>
          <a:bodyPr anchor="ctr">
            <a:normAutofit/>
          </a:bodyPr>
          <a:lstStyle/>
          <a:p>
            <a:r>
              <a:rPr lang="en-US" sz="3600" b="1" dirty="0" smtClean="0">
                <a:solidFill>
                  <a:schemeClr val="tx1"/>
                </a:solidFill>
                <a:latin typeface="Arial Narrow" pitchFamily="34" charset="0"/>
              </a:rPr>
              <a:t>“</a:t>
            </a:r>
            <a:r>
              <a:rPr lang="en-US" sz="3600" dirty="0" smtClean="0">
                <a:solidFill>
                  <a:schemeClr val="tx1"/>
                </a:solidFill>
                <a:latin typeface="Arial Narrow" pitchFamily="34" charset="0"/>
              </a:rPr>
              <a:t>But the angel said to them</a:t>
            </a:r>
            <a:r>
              <a:rPr lang="en-US" sz="3600" dirty="0">
                <a:solidFill>
                  <a:schemeClr val="tx1"/>
                </a:solidFill>
                <a:latin typeface="Arial Narrow" pitchFamily="34" charset="0"/>
              </a:rPr>
              <a:t>, "Do not be afraid. I bring you good news of great joy that will be for all the </a:t>
            </a:r>
            <a:r>
              <a:rPr lang="en-US" sz="3600" dirty="0" smtClean="0">
                <a:solidFill>
                  <a:schemeClr val="tx1"/>
                </a:solidFill>
                <a:latin typeface="Arial Narrow" pitchFamily="34" charset="0"/>
              </a:rPr>
              <a:t>people.</a:t>
            </a:r>
            <a:r>
              <a:rPr lang="en-US" sz="3600" b="1" dirty="0" smtClean="0">
                <a:solidFill>
                  <a:schemeClr val="tx1"/>
                </a:solidFill>
                <a:latin typeface="Arial Narrow" pitchFamily="34" charset="0"/>
              </a:rPr>
              <a:t>  </a:t>
            </a:r>
            <a:r>
              <a:rPr lang="en-US" sz="3600" dirty="0">
                <a:solidFill>
                  <a:schemeClr val="tx1"/>
                </a:solidFill>
                <a:latin typeface="Arial Narrow" pitchFamily="34" charset="0"/>
              </a:rPr>
              <a:t>Today in the town of David a Savior has been born to you; </a:t>
            </a:r>
            <a:r>
              <a:rPr lang="en-US" sz="3600" dirty="0" smtClean="0">
                <a:solidFill>
                  <a:schemeClr val="tx1"/>
                </a:solidFill>
                <a:latin typeface="Arial Narrow" pitchFamily="34" charset="0"/>
              </a:rPr>
              <a:t>He </a:t>
            </a:r>
            <a:r>
              <a:rPr lang="en-US" sz="3600" dirty="0">
                <a:solidFill>
                  <a:schemeClr val="tx1"/>
                </a:solidFill>
                <a:latin typeface="Arial Narrow" pitchFamily="34" charset="0"/>
              </a:rPr>
              <a:t>is Christ the </a:t>
            </a:r>
            <a:r>
              <a:rPr lang="en-US" sz="3600" dirty="0" smtClean="0">
                <a:solidFill>
                  <a:schemeClr val="tx1"/>
                </a:solidFill>
                <a:latin typeface="Arial Narrow" pitchFamily="34" charset="0"/>
              </a:rPr>
              <a:t>Lord.“</a:t>
            </a:r>
            <a:r>
              <a:rPr lang="en-US" sz="3600" b="1" dirty="0" smtClean="0">
                <a:solidFill>
                  <a:schemeClr val="tx1"/>
                </a:solidFill>
                <a:latin typeface="Arial Narrow" pitchFamily="34" charset="0"/>
              </a:rPr>
              <a:t> </a:t>
            </a:r>
            <a:endParaRPr lang="en-US" sz="3600" dirty="0">
              <a:solidFill>
                <a:schemeClr val="tx1"/>
              </a:solidFill>
            </a:endParaRPr>
          </a:p>
        </p:txBody>
      </p:sp>
    </p:spTree>
  </p:cSld>
  <p:clrMapOvr>
    <a:masterClrMapping/>
  </p:clrMapOvr>
  <p:transition spd="slow"/>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0" y="1600200"/>
            <a:ext cx="9144000" cy="5257800"/>
          </a:xfrm>
          <a:prstGeom prst="rect">
            <a:avLst/>
          </a:prstGeom>
        </p:spPr>
        <p:txBody>
          <a:bodyPr/>
          <a:lstStyle/>
          <a:p>
            <a:pPr marL="225425" indent="-225425">
              <a:spcBef>
                <a:spcPct val="0"/>
              </a:spcBef>
              <a:buFont typeface="Arial" pitchFamily="34" charset="0"/>
              <a:buChar char="•"/>
              <a:defRPr/>
            </a:pPr>
            <a:r>
              <a:rPr lang="en-US" sz="2800" dirty="0" smtClean="0">
                <a:solidFill>
                  <a:schemeClr val="bg1"/>
                </a:solidFill>
                <a:latin typeface="Arial Narrow" pitchFamily="34" charset="0"/>
                <a:ea typeface="+mj-ea"/>
                <a:cs typeface="BibliaLS" pitchFamily="2" charset="-79"/>
              </a:rPr>
              <a:t> </a:t>
            </a:r>
            <a:r>
              <a:rPr lang="en-US" sz="2800" b="1" dirty="0" smtClean="0">
                <a:solidFill>
                  <a:srgbClr val="C00000"/>
                </a:solidFill>
                <a:latin typeface="Arial Narrow" pitchFamily="34" charset="0"/>
                <a:ea typeface="+mj-ea"/>
                <a:cs typeface="BibliaLS" pitchFamily="2" charset="-79"/>
              </a:rPr>
              <a:t>GOOD NEWS</a:t>
            </a:r>
            <a:r>
              <a:rPr lang="en-US" sz="2800" b="1" dirty="0" smtClean="0">
                <a:solidFill>
                  <a:schemeClr val="bg1"/>
                </a:solidFill>
                <a:latin typeface="Arial Narrow" pitchFamily="34" charset="0"/>
                <a:ea typeface="+mj-ea"/>
                <a:cs typeface="BibliaLS" pitchFamily="2" charset="-79"/>
              </a:rPr>
              <a:t> </a:t>
            </a:r>
            <a:r>
              <a:rPr lang="en-US" sz="2800" dirty="0" smtClean="0">
                <a:solidFill>
                  <a:schemeClr val="bg1"/>
                </a:solidFill>
                <a:latin typeface="Arial Narrow" pitchFamily="34" charset="0"/>
                <a:ea typeface="+mj-ea"/>
                <a:cs typeface="BibliaLS" pitchFamily="2" charset="-79"/>
              </a:rPr>
              <a:t>(</a:t>
            </a:r>
            <a:r>
              <a:rPr lang="en-US" sz="2800" i="1" dirty="0" err="1" smtClean="0">
                <a:solidFill>
                  <a:schemeClr val="bg1"/>
                </a:solidFill>
              </a:rPr>
              <a:t>evaggelizō</a:t>
            </a:r>
            <a:r>
              <a:rPr lang="en-US" sz="2800" i="1" dirty="0" smtClean="0">
                <a:solidFill>
                  <a:schemeClr val="bg1"/>
                </a:solidFill>
              </a:rPr>
              <a:t>: </a:t>
            </a:r>
            <a:r>
              <a:rPr lang="en-US" sz="2800" dirty="0" smtClean="0">
                <a:solidFill>
                  <a:schemeClr val="bg1"/>
                </a:solidFill>
                <a:latin typeface="Arial Narrow" pitchFamily="34" charset="0"/>
                <a:ea typeface="+mj-ea"/>
                <a:cs typeface="BibliaLS" pitchFamily="2" charset="-79"/>
              </a:rPr>
              <a:t>GOSPEL): </a:t>
            </a:r>
            <a:r>
              <a:rPr lang="en-US" sz="2800" dirty="0" smtClean="0">
                <a:solidFill>
                  <a:schemeClr val="bg1"/>
                </a:solidFill>
                <a:latin typeface="Arial Narrow" pitchFamily="34" charset="0"/>
              </a:rPr>
              <a:t>in the NT used especially of the glad tidings of the coming kingdom of God, and of the salvation to be obtained in it through Christ that relates to salvation</a:t>
            </a:r>
          </a:p>
          <a:p>
            <a:pPr marL="225425" indent="-225425">
              <a:spcBef>
                <a:spcPct val="0"/>
              </a:spcBef>
              <a:defRPr/>
            </a:pPr>
            <a:endParaRPr lang="en-US" sz="2800" dirty="0" smtClean="0">
              <a:solidFill>
                <a:schemeClr val="bg1"/>
              </a:solidFill>
              <a:latin typeface="Arial Narrow" pitchFamily="34" charset="0"/>
              <a:ea typeface="+mj-ea"/>
              <a:cs typeface="BibliaLS" pitchFamily="2" charset="-79"/>
            </a:endParaRPr>
          </a:p>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r>
              <a:rPr lang="en-US" sz="2800" dirty="0" smtClean="0">
                <a:solidFill>
                  <a:schemeClr val="bg1"/>
                </a:solidFill>
                <a:latin typeface="Arial Narrow" pitchFamily="34" charset="0"/>
                <a:ea typeface="+mj-ea"/>
                <a:cs typeface="BibliaLS" pitchFamily="2" charset="-79"/>
              </a:rPr>
              <a:t> </a:t>
            </a:r>
            <a:r>
              <a:rPr lang="en-US" sz="2800" b="1" dirty="0" smtClean="0">
                <a:solidFill>
                  <a:srgbClr val="C00000"/>
                </a:solidFill>
                <a:latin typeface="Arial Narrow" pitchFamily="34" charset="0"/>
                <a:ea typeface="+mj-ea"/>
                <a:cs typeface="BibliaLS" pitchFamily="2" charset="-79"/>
              </a:rPr>
              <a:t>GREAT JOY</a:t>
            </a:r>
            <a:r>
              <a:rPr lang="en-US" sz="2800" dirty="0" smtClean="0">
                <a:solidFill>
                  <a:schemeClr val="bg1"/>
                </a:solidFill>
                <a:latin typeface="Arial Narrow" pitchFamily="34" charset="0"/>
                <a:ea typeface="+mj-ea"/>
                <a:cs typeface="BibliaLS" pitchFamily="2" charset="-79"/>
              </a:rPr>
              <a:t>: (they are about to be given news that will make them happier than anyone living on earth)</a:t>
            </a:r>
          </a:p>
          <a:p>
            <a:pPr marL="225425" marR="0" lvl="0" indent="-225425" defTabSz="914400" rtl="0" eaLnBrk="1" fontAlgn="auto" latinLnBrk="0" hangingPunct="1">
              <a:lnSpc>
                <a:spcPct val="100000"/>
              </a:lnSpc>
              <a:spcBef>
                <a:spcPct val="0"/>
              </a:spcBef>
              <a:spcAft>
                <a:spcPts val="0"/>
              </a:spcAft>
              <a:buClrTx/>
              <a:buSzTx/>
              <a:tabLst/>
              <a:defRPr/>
            </a:pPr>
            <a:endParaRPr lang="en-US" sz="2800" dirty="0" smtClean="0">
              <a:solidFill>
                <a:schemeClr val="bg1"/>
              </a:solidFill>
              <a:latin typeface="Arial Narrow" pitchFamily="34" charset="0"/>
              <a:ea typeface="+mj-ea"/>
              <a:cs typeface="BibliaLS" pitchFamily="2" charset="-79"/>
            </a:endParaRPr>
          </a:p>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r>
              <a:rPr lang="en-US" sz="2800" b="1" dirty="0" smtClean="0">
                <a:solidFill>
                  <a:srgbClr val="C00000"/>
                </a:solidFill>
                <a:latin typeface="Arial Narrow" pitchFamily="34" charset="0"/>
                <a:ea typeface="+mj-ea"/>
                <a:cs typeface="BibliaLS" pitchFamily="2" charset="-79"/>
              </a:rPr>
              <a:t> ALL PEOPLE </a:t>
            </a:r>
            <a:r>
              <a:rPr lang="en-US" sz="2800" dirty="0" smtClean="0">
                <a:solidFill>
                  <a:schemeClr val="bg1"/>
                </a:solidFill>
                <a:latin typeface="Arial Narrow" pitchFamily="34" charset="0"/>
                <a:ea typeface="+mj-ea"/>
                <a:cs typeface="BibliaLS" pitchFamily="2" charset="-79"/>
              </a:rPr>
              <a:t>(Not just the Jews):  Jesus came as the Messiah to the Jews but also as the Savior to the world.</a:t>
            </a:r>
            <a:endParaRPr lang="en-US" sz="2800" dirty="0" smtClean="0">
              <a:solidFill>
                <a:schemeClr val="bg1"/>
              </a:solidFill>
              <a:latin typeface="Arial Narrow" pitchFamily="34" charset="0"/>
              <a:cs typeface="BibliaLS" pitchFamily="2" charset="-79"/>
            </a:endParaRPr>
          </a:p>
        </p:txBody>
      </p:sp>
      <p:sp>
        <p:nvSpPr>
          <p:cNvPr id="4" name="Title 1"/>
          <p:cNvSpPr txBox="1">
            <a:spLocks/>
          </p:cNvSpPr>
          <p:nvPr/>
        </p:nvSpPr>
        <p:spPr>
          <a:xfrm>
            <a:off x="0" y="0"/>
            <a:ext cx="9144000" cy="12192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latin typeface="BibliaLS" pitchFamily="2" charset="-79"/>
                <a:cs typeface="BibliaLS" pitchFamily="2" charset="-79"/>
              </a:rPr>
              <a:t>GOOD NEWS</a:t>
            </a:r>
          </a:p>
        </p:txBody>
      </p:sp>
    </p:spTree>
  </p:cSld>
  <p:clrMapOvr>
    <a:masterClrMapping/>
  </p:clrMapOvr>
  <p:transition spd="slow"/>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0" y="1828800"/>
            <a:ext cx="9144000" cy="762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itle 1"/>
          <p:cNvSpPr txBox="1">
            <a:spLocks/>
          </p:cNvSpPr>
          <p:nvPr/>
        </p:nvSpPr>
        <p:spPr>
          <a:xfrm>
            <a:off x="0" y="3048000"/>
            <a:ext cx="9144000" cy="3810000"/>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r>
              <a:rPr lang="en-US" sz="3200" dirty="0" smtClean="0">
                <a:solidFill>
                  <a:schemeClr val="bg1"/>
                </a:solidFill>
                <a:latin typeface="BibliaLS" pitchFamily="2" charset="-79"/>
                <a:ea typeface="+mj-ea"/>
                <a:cs typeface="BibliaLS" pitchFamily="2" charset="-79"/>
              </a:rPr>
              <a:t> SAVIOR: </a:t>
            </a:r>
            <a:r>
              <a:rPr lang="en-US" sz="3200" dirty="0" smtClean="0">
                <a:solidFill>
                  <a:schemeClr val="bg1"/>
                </a:solidFill>
                <a:latin typeface="Arial Narrow" pitchFamily="34" charset="0"/>
                <a:ea typeface="+mj-ea"/>
                <a:cs typeface="BibliaLS" pitchFamily="2" charset="-79"/>
              </a:rPr>
              <a:t>Rescuer of all mankind from sin</a:t>
            </a:r>
          </a:p>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r>
              <a:rPr lang="en-US" sz="3200" dirty="0" smtClean="0">
                <a:solidFill>
                  <a:schemeClr val="bg1"/>
                </a:solidFill>
                <a:latin typeface="BibliaLS" pitchFamily="2" charset="-79"/>
                <a:ea typeface="+mj-ea"/>
                <a:cs typeface="BibliaLS" pitchFamily="2" charset="-79"/>
              </a:rPr>
              <a:t> CHRIST: </a:t>
            </a:r>
            <a:r>
              <a:rPr lang="en-US" sz="3200" dirty="0" smtClean="0">
                <a:solidFill>
                  <a:schemeClr val="bg1"/>
                </a:solidFill>
                <a:latin typeface="Arial Narrow" pitchFamily="34" charset="0"/>
                <a:ea typeface="+mj-ea"/>
                <a:cs typeface="BibliaLS" pitchFamily="2" charset="-79"/>
              </a:rPr>
              <a:t>Messiah of the Jews</a:t>
            </a:r>
          </a:p>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r>
              <a:rPr lang="en-US" sz="3200" dirty="0" smtClean="0">
                <a:solidFill>
                  <a:schemeClr val="bg1"/>
                </a:solidFill>
                <a:latin typeface="BibliaLS" pitchFamily="2" charset="-79"/>
                <a:ea typeface="+mj-ea"/>
                <a:cs typeface="BibliaLS" pitchFamily="2" charset="-79"/>
              </a:rPr>
              <a:t> LORD: </a:t>
            </a:r>
            <a:r>
              <a:rPr lang="en-US" sz="3200" dirty="0" smtClean="0">
                <a:solidFill>
                  <a:schemeClr val="bg1"/>
                </a:solidFill>
                <a:latin typeface="Arial Narrow" pitchFamily="34" charset="0"/>
                <a:ea typeface="+mj-ea"/>
                <a:cs typeface="BibliaLS" pitchFamily="2" charset="-79"/>
              </a:rPr>
              <a:t>Master and Ruler of our lives</a:t>
            </a:r>
          </a:p>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endParaRPr lang="en-US" sz="3200" dirty="0" smtClean="0">
              <a:solidFill>
                <a:schemeClr val="bg1"/>
              </a:solidFill>
              <a:latin typeface="Arial Narrow" pitchFamily="34" charset="0"/>
              <a:ea typeface="+mj-ea"/>
              <a:cs typeface="BibliaLS" pitchFamily="2" charset="-79"/>
            </a:endParaRPr>
          </a:p>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r>
              <a:rPr lang="en-US" sz="3200" dirty="0" smtClean="0">
                <a:solidFill>
                  <a:schemeClr val="bg1"/>
                </a:solidFill>
                <a:latin typeface="Arial Narrow" pitchFamily="34" charset="0"/>
                <a:ea typeface="+mj-ea"/>
                <a:cs typeface="BibliaLS" pitchFamily="2" charset="-79"/>
              </a:rPr>
              <a:t> Jesus holds ALL 3 offices. YOU cannot divide them.</a:t>
            </a:r>
          </a:p>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r>
              <a:rPr lang="en-US" sz="3200" dirty="0" smtClean="0">
                <a:solidFill>
                  <a:schemeClr val="bg1"/>
                </a:solidFill>
                <a:latin typeface="Arial Narrow" pitchFamily="34" charset="0"/>
                <a:ea typeface="+mj-ea"/>
                <a:cs typeface="BibliaLS" pitchFamily="2" charset="-79"/>
              </a:rPr>
              <a:t> You cannot accept Jesus as Savior now and Lord later</a:t>
            </a:r>
            <a:endParaRPr lang="en-US" sz="3200" dirty="0" smtClean="0">
              <a:solidFill>
                <a:schemeClr val="bg1"/>
              </a:solidFill>
              <a:latin typeface="Arial Narrow" pitchFamily="34" charset="0"/>
              <a:cs typeface="BibliaLS" pitchFamily="2" charset="-79"/>
            </a:endParaRPr>
          </a:p>
        </p:txBody>
      </p:sp>
      <p:sp>
        <p:nvSpPr>
          <p:cNvPr id="4" name="Title 1"/>
          <p:cNvSpPr txBox="1">
            <a:spLocks/>
          </p:cNvSpPr>
          <p:nvPr/>
        </p:nvSpPr>
        <p:spPr>
          <a:xfrm>
            <a:off x="0" y="0"/>
            <a:ext cx="9144000" cy="12192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latin typeface="BibliaLS" pitchFamily="2" charset="-79"/>
                <a:cs typeface="BibliaLS" pitchFamily="2" charset="-79"/>
              </a:rPr>
              <a:t>OFFICES of JESUS</a:t>
            </a:r>
          </a:p>
        </p:txBody>
      </p:sp>
      <p:sp>
        <p:nvSpPr>
          <p:cNvPr id="5" name="Rectangle 4"/>
          <p:cNvSpPr/>
          <p:nvPr/>
        </p:nvSpPr>
        <p:spPr>
          <a:xfrm>
            <a:off x="685800" y="1676400"/>
            <a:ext cx="8077200"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400" b="1" dirty="0" smtClean="0">
                <a:solidFill>
                  <a:schemeClr val="bg1"/>
                </a:solidFill>
                <a:latin typeface="Arial Narrow" pitchFamily="34" charset="0"/>
              </a:rPr>
              <a:t>“But the angel said to them, "Do not be afraid. I bring you good news of great joy that will be for all the people.  Today in the town of David a </a:t>
            </a:r>
            <a:r>
              <a:rPr lang="en-US" sz="2400" b="1" dirty="0" smtClean="0">
                <a:solidFill>
                  <a:srgbClr val="C00000"/>
                </a:solidFill>
                <a:latin typeface="Arial Narrow" pitchFamily="34" charset="0"/>
              </a:rPr>
              <a:t>Savior</a:t>
            </a:r>
            <a:r>
              <a:rPr lang="en-US" sz="2400" b="1" dirty="0" smtClean="0">
                <a:solidFill>
                  <a:schemeClr val="bg1"/>
                </a:solidFill>
                <a:latin typeface="Arial Narrow" pitchFamily="34" charset="0"/>
              </a:rPr>
              <a:t> has been born to you; He is </a:t>
            </a:r>
            <a:r>
              <a:rPr lang="en-US" sz="2400" b="1" dirty="0" smtClean="0">
                <a:solidFill>
                  <a:srgbClr val="C00000"/>
                </a:solidFill>
                <a:latin typeface="Arial Narrow" pitchFamily="34" charset="0"/>
              </a:rPr>
              <a:t>Christ</a:t>
            </a:r>
            <a:r>
              <a:rPr lang="en-US" sz="2400" b="1" dirty="0" smtClean="0">
                <a:solidFill>
                  <a:schemeClr val="bg1"/>
                </a:solidFill>
                <a:latin typeface="Arial Narrow" pitchFamily="34" charset="0"/>
              </a:rPr>
              <a:t> the </a:t>
            </a:r>
            <a:r>
              <a:rPr lang="en-US" sz="2400" b="1" dirty="0" smtClean="0">
                <a:solidFill>
                  <a:srgbClr val="C00000"/>
                </a:solidFill>
                <a:latin typeface="Arial Narrow" pitchFamily="34" charset="0"/>
              </a:rPr>
              <a:t>Lord.“ </a:t>
            </a:r>
            <a:endParaRPr lang="en-US" sz="2400" b="1" dirty="0">
              <a:solidFill>
                <a:srgbClr val="C00000"/>
              </a:solidFill>
            </a:endParaRPr>
          </a:p>
        </p:txBody>
      </p:sp>
    </p:spTree>
  </p:cSld>
  <p:clrMapOvr>
    <a:masterClrMapping/>
  </p:clrMapOvr>
  <p:transition spd="slow"/>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0" dirty="0" smtClean="0">
                <a:ln>
                  <a:solidFill>
                    <a:sysClr val="windowText" lastClr="000000"/>
                  </a:solidFill>
                </a:ln>
                <a:solidFill>
                  <a:srgbClr val="FFFF00"/>
                </a:solidFill>
              </a:rPr>
              <a:t>PART 4</a:t>
            </a:r>
            <a:endParaRPr lang="en-US" sz="25000" dirty="0">
              <a:ln>
                <a:solidFill>
                  <a:sysClr val="windowText" lastClr="000000"/>
                </a:solidFill>
              </a:ln>
              <a:solidFill>
                <a:srgbClr val="FFFF00"/>
              </a:solidFill>
            </a:endParaRPr>
          </a:p>
        </p:txBody>
      </p:sp>
    </p:spTree>
  </p:cSld>
  <p:clrMapOvr>
    <a:masterClrMapping/>
  </p:clrMapOvr>
  <p:transition spd="slow"/>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109570" name="Picture 2" descr="http://3.bp.blogspot.com/-HbxfQcebNdQ/TtlazslqVfI/AAAAAAAABWw/-OAGPD2azSI/s1600/Nativity+Story.jpg"/>
          <p:cNvPicPr>
            <a:picLocks noChangeAspect="1" noChangeArrowheads="1"/>
          </p:cNvPicPr>
          <p:nvPr/>
        </p:nvPicPr>
        <p:blipFill>
          <a:blip r:embed="rId3" cstate="print"/>
          <a:srcRect/>
          <a:stretch>
            <a:fillRect/>
          </a:stretch>
        </p:blipFill>
        <p:spPr bwMode="auto">
          <a:xfrm>
            <a:off x="990600" y="228600"/>
            <a:ext cx="7086599" cy="51228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ubtitle 2"/>
          <p:cNvSpPr>
            <a:spLocks noGrp="1"/>
          </p:cNvSpPr>
          <p:nvPr>
            <p:ph type="subTitle" idx="1"/>
          </p:nvPr>
        </p:nvSpPr>
        <p:spPr>
          <a:xfrm>
            <a:off x="0" y="5562600"/>
            <a:ext cx="9144000" cy="1295400"/>
          </a:xfrm>
        </p:spPr>
        <p:style>
          <a:lnRef idx="0">
            <a:schemeClr val="dk1"/>
          </a:lnRef>
          <a:fillRef idx="3">
            <a:schemeClr val="dk1"/>
          </a:fillRef>
          <a:effectRef idx="3">
            <a:schemeClr val="dk1"/>
          </a:effectRef>
          <a:fontRef idx="minor">
            <a:schemeClr val="lt1"/>
          </a:fontRef>
        </p:style>
        <p:txBody>
          <a:bodyPr anchor="ctr">
            <a:normAutofit lnSpcReduction="10000"/>
          </a:bodyPr>
          <a:lstStyle/>
          <a:p>
            <a:r>
              <a:rPr lang="en-US" sz="4000" b="1" dirty="0" smtClean="0">
                <a:solidFill>
                  <a:schemeClr val="tx1"/>
                </a:solidFill>
                <a:latin typeface="Arial Narrow" pitchFamily="34" charset="0"/>
              </a:rPr>
              <a:t>“</a:t>
            </a:r>
            <a:r>
              <a:rPr lang="en-US" sz="4000" dirty="0" smtClean="0">
                <a:solidFill>
                  <a:schemeClr val="tx1"/>
                </a:solidFill>
                <a:latin typeface="Arial Narrow" pitchFamily="34" charset="0"/>
              </a:rPr>
              <a:t>This </a:t>
            </a:r>
            <a:r>
              <a:rPr lang="en-US" sz="4000" dirty="0">
                <a:solidFill>
                  <a:schemeClr val="tx1"/>
                </a:solidFill>
                <a:latin typeface="Arial Narrow" pitchFamily="34" charset="0"/>
              </a:rPr>
              <a:t>will be a sign to you: You will find a baby wrapped in cloths and lying in a manger</a:t>
            </a:r>
            <a:r>
              <a:rPr lang="en-US" sz="4000" dirty="0" smtClean="0">
                <a:solidFill>
                  <a:schemeClr val="tx1"/>
                </a:solidFill>
                <a:latin typeface="Arial Narrow" pitchFamily="34" charset="0"/>
              </a:rPr>
              <a:t>.“</a:t>
            </a:r>
            <a:r>
              <a:rPr lang="en-US" sz="4000" b="1" dirty="0" smtClean="0">
                <a:solidFill>
                  <a:schemeClr val="tx1"/>
                </a:solidFill>
                <a:latin typeface="Arial Narrow" pitchFamily="34" charset="0"/>
              </a:rPr>
              <a:t> </a:t>
            </a:r>
            <a:endParaRPr lang="en-US" sz="4000" dirty="0">
              <a:solidFill>
                <a:schemeClr val="tx1"/>
              </a:solidFill>
            </a:endParaRPr>
          </a:p>
        </p:txBody>
      </p:sp>
    </p:spTree>
  </p:cSld>
  <p:clrMapOvr>
    <a:masterClrMapping/>
  </p:clrMapOvr>
  <p:transition spd="slow"/>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0" y="1524000"/>
            <a:ext cx="5334000" cy="5334000"/>
          </a:xfrm>
          <a:prstGeom prst="rect">
            <a:avLst/>
          </a:prstGeom>
        </p:spPr>
        <p:txBody>
          <a:bodyPr/>
          <a:lstStyle/>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r>
              <a:rPr lang="en-US" sz="3200" dirty="0" smtClean="0">
                <a:solidFill>
                  <a:schemeClr val="bg1"/>
                </a:solidFill>
                <a:latin typeface="Arial Narrow" pitchFamily="34" charset="0"/>
                <a:ea typeface="+mj-ea"/>
                <a:cs typeface="BibliaLS" pitchFamily="2" charset="-79"/>
              </a:rPr>
              <a:t> The shepherds knew the town was packed for the census.</a:t>
            </a:r>
          </a:p>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endParaRPr lang="en-US" sz="3200" dirty="0" smtClean="0">
              <a:solidFill>
                <a:schemeClr val="bg1"/>
              </a:solidFill>
              <a:latin typeface="Arial Narrow" pitchFamily="34" charset="0"/>
              <a:ea typeface="+mj-ea"/>
              <a:cs typeface="BibliaLS" pitchFamily="2" charset="-79"/>
            </a:endParaRPr>
          </a:p>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r>
              <a:rPr lang="en-US" sz="3200" dirty="0" smtClean="0">
                <a:solidFill>
                  <a:schemeClr val="bg1"/>
                </a:solidFill>
                <a:latin typeface="Arial Narrow" pitchFamily="34" charset="0"/>
                <a:ea typeface="+mj-ea"/>
                <a:cs typeface="BibliaLS" pitchFamily="2" charset="-79"/>
              </a:rPr>
              <a:t> We don’t know how long it took for the shepherds to reach the place where the baby lay. </a:t>
            </a:r>
          </a:p>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endParaRPr lang="en-US" sz="3200" dirty="0" smtClean="0">
              <a:solidFill>
                <a:schemeClr val="bg1"/>
              </a:solidFill>
              <a:latin typeface="Arial Narrow" pitchFamily="34" charset="0"/>
              <a:ea typeface="+mj-ea"/>
              <a:cs typeface="BibliaLS" pitchFamily="2" charset="-79"/>
            </a:endParaRPr>
          </a:p>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r>
              <a:rPr lang="en-US" sz="3200" dirty="0" smtClean="0">
                <a:solidFill>
                  <a:schemeClr val="bg1"/>
                </a:solidFill>
                <a:latin typeface="Arial Narrow" pitchFamily="34" charset="0"/>
                <a:ea typeface="+mj-ea"/>
                <a:cs typeface="BibliaLS" pitchFamily="2" charset="-79"/>
              </a:rPr>
              <a:t>2 Signs: Swaddling cloths and the manger</a:t>
            </a:r>
          </a:p>
        </p:txBody>
      </p:sp>
      <p:sp>
        <p:nvSpPr>
          <p:cNvPr id="4" name="Title 1"/>
          <p:cNvSpPr txBox="1">
            <a:spLocks/>
          </p:cNvSpPr>
          <p:nvPr/>
        </p:nvSpPr>
        <p:spPr>
          <a:xfrm>
            <a:off x="0" y="0"/>
            <a:ext cx="9144000" cy="12954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b="1" dirty="0" smtClean="0">
                <a:ln w="18415" cmpd="sng">
                  <a:solidFill>
                    <a:srgbClr val="FFFFFF"/>
                  </a:solidFill>
                  <a:prstDash val="solid"/>
                </a:ln>
                <a:solidFill>
                  <a:srgbClr val="FFFFFF"/>
                </a:solidFill>
                <a:latin typeface="BibliaLS" pitchFamily="2" charset="-79"/>
                <a:cs typeface="BibliaLS" pitchFamily="2" charset="-79"/>
              </a:rPr>
              <a:t>THE SIGNS</a:t>
            </a:r>
          </a:p>
        </p:txBody>
      </p:sp>
      <p:pic>
        <p:nvPicPr>
          <p:cNvPr id="77826" name="Picture 2" descr="Image result for shepherds at the manger"/>
          <p:cNvPicPr>
            <a:picLocks noChangeAspect="1" noChangeArrowheads="1"/>
          </p:cNvPicPr>
          <p:nvPr/>
        </p:nvPicPr>
        <p:blipFill>
          <a:blip r:embed="rId2" cstate="print"/>
          <a:srcRect/>
          <a:stretch>
            <a:fillRect/>
          </a:stretch>
        </p:blipFill>
        <p:spPr bwMode="auto">
          <a:xfrm>
            <a:off x="5181600" y="1752600"/>
            <a:ext cx="3699292" cy="4543426"/>
          </a:xfrm>
          <a:prstGeom prst="rect">
            <a:avLst/>
          </a:prstGeom>
          <a:solidFill>
            <a:srgbClr val="FFFFFF">
              <a:shade val="85000"/>
            </a:srgbClr>
          </a:solidFill>
          <a:ln w="8890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titled.jpg"/>
          <p:cNvPicPr>
            <a:picLocks noChangeAspect="1"/>
          </p:cNvPicPr>
          <p:nvPr/>
        </p:nvPicPr>
        <p:blipFill>
          <a:blip r:embed="rId2" cstate="print"/>
          <a:stretch>
            <a:fillRect/>
          </a:stretch>
        </p:blipFill>
        <p:spPr>
          <a:xfrm>
            <a:off x="-1" y="0"/>
            <a:ext cx="5477635" cy="6858000"/>
          </a:xfrm>
          <a:prstGeom prst="rect">
            <a:avLst/>
          </a:prstGeom>
          <a:ln>
            <a:noFill/>
          </a:ln>
          <a:effectLst>
            <a:outerShdw blurRad="292100" dist="139700" dir="2700000" algn="tl" rotWithShape="0">
              <a:srgbClr val="333333">
                <a:alpha val="65000"/>
              </a:srgbClr>
            </a:outerShdw>
          </a:effectLst>
        </p:spPr>
      </p:pic>
      <p:sp>
        <p:nvSpPr>
          <p:cNvPr id="3" name="Subtitle 2"/>
          <p:cNvSpPr>
            <a:spLocks noGrp="1"/>
          </p:cNvSpPr>
          <p:nvPr>
            <p:ph type="subTitle" idx="1"/>
          </p:nvPr>
        </p:nvSpPr>
        <p:spPr>
          <a:xfrm>
            <a:off x="5334000" y="0"/>
            <a:ext cx="3810000" cy="6858000"/>
          </a:xfrm>
        </p:spPr>
        <p:style>
          <a:lnRef idx="0">
            <a:schemeClr val="dk1"/>
          </a:lnRef>
          <a:fillRef idx="3">
            <a:schemeClr val="dk1"/>
          </a:fillRef>
          <a:effectRef idx="3">
            <a:schemeClr val="dk1"/>
          </a:effectRef>
          <a:fontRef idx="minor">
            <a:schemeClr val="lt1"/>
          </a:fontRef>
        </p:style>
        <p:txBody>
          <a:bodyPr anchor="ctr">
            <a:normAutofit/>
          </a:bodyPr>
          <a:lstStyle/>
          <a:p>
            <a:endParaRPr lang="en-US" sz="1200" b="1" dirty="0" smtClean="0">
              <a:solidFill>
                <a:schemeClr val="tx1"/>
              </a:solidFill>
              <a:latin typeface="Arial Narrow" pitchFamily="34" charset="0"/>
            </a:endParaRPr>
          </a:p>
          <a:p>
            <a:r>
              <a:rPr lang="en-US" sz="3600" b="1" dirty="0" smtClean="0">
                <a:solidFill>
                  <a:schemeClr val="tx1"/>
                </a:solidFill>
                <a:latin typeface="Arial Narrow" pitchFamily="34" charset="0"/>
              </a:rPr>
              <a:t>“</a:t>
            </a:r>
            <a:r>
              <a:rPr lang="en-US" sz="3600" dirty="0" smtClean="0">
                <a:solidFill>
                  <a:schemeClr val="tx1"/>
                </a:solidFill>
                <a:latin typeface="Arial Narrow" pitchFamily="34" charset="0"/>
              </a:rPr>
              <a:t>Suddenly </a:t>
            </a:r>
            <a:r>
              <a:rPr lang="en-US" sz="3600" dirty="0">
                <a:solidFill>
                  <a:schemeClr val="tx1"/>
                </a:solidFill>
                <a:latin typeface="Arial Narrow" pitchFamily="34" charset="0"/>
              </a:rPr>
              <a:t>a great company of the heavenly host appeared with the angel, praising God and </a:t>
            </a:r>
            <a:r>
              <a:rPr lang="en-US" sz="3600" dirty="0" smtClean="0">
                <a:solidFill>
                  <a:schemeClr val="tx1"/>
                </a:solidFill>
                <a:latin typeface="Arial Narrow" pitchFamily="34" charset="0"/>
              </a:rPr>
              <a:t>saying,    </a:t>
            </a:r>
            <a:r>
              <a:rPr lang="en-US" sz="3600" dirty="0" smtClean="0">
                <a:solidFill>
                  <a:schemeClr val="tx1"/>
                </a:solidFill>
                <a:latin typeface="Arial Narrow" pitchFamily="34" charset="0"/>
              </a:rPr>
              <a:t>    </a:t>
            </a:r>
            <a:r>
              <a:rPr lang="en-US" sz="3600" i="1" dirty="0" smtClean="0">
                <a:solidFill>
                  <a:srgbClr val="FFC000"/>
                </a:solidFill>
                <a:latin typeface="Arial Narrow" pitchFamily="34" charset="0"/>
              </a:rPr>
              <a:t>‘</a:t>
            </a:r>
            <a:r>
              <a:rPr lang="en-US" sz="3600" i="1" dirty="0" smtClean="0">
                <a:solidFill>
                  <a:srgbClr val="FFC000"/>
                </a:solidFill>
                <a:latin typeface="Arial Narrow" pitchFamily="34" charset="0"/>
              </a:rPr>
              <a:t>Glory </a:t>
            </a:r>
            <a:r>
              <a:rPr lang="en-US" sz="3600" i="1" dirty="0">
                <a:solidFill>
                  <a:srgbClr val="FFC000"/>
                </a:solidFill>
                <a:latin typeface="Arial Narrow" pitchFamily="34" charset="0"/>
              </a:rPr>
              <a:t>to God in </a:t>
            </a:r>
            <a:r>
              <a:rPr lang="en-US" sz="3600" i="1" dirty="0" smtClean="0">
                <a:solidFill>
                  <a:srgbClr val="FFC000"/>
                </a:solidFill>
                <a:latin typeface="Arial Narrow" pitchFamily="34" charset="0"/>
              </a:rPr>
              <a:t>    </a:t>
            </a:r>
            <a:r>
              <a:rPr lang="en-US" sz="3600" i="1" dirty="0" smtClean="0">
                <a:solidFill>
                  <a:srgbClr val="FFC000"/>
                </a:solidFill>
                <a:latin typeface="Arial Narrow" pitchFamily="34" charset="0"/>
              </a:rPr>
              <a:t>the </a:t>
            </a:r>
            <a:r>
              <a:rPr lang="en-US" sz="3600" i="1" dirty="0">
                <a:solidFill>
                  <a:srgbClr val="FFC000"/>
                </a:solidFill>
                <a:latin typeface="Arial Narrow" pitchFamily="34" charset="0"/>
              </a:rPr>
              <a:t>highest, and </a:t>
            </a:r>
            <a:r>
              <a:rPr lang="en-US" sz="3600" i="1" dirty="0" smtClean="0">
                <a:solidFill>
                  <a:srgbClr val="FFC000"/>
                </a:solidFill>
                <a:latin typeface="Arial Narrow" pitchFamily="34" charset="0"/>
              </a:rPr>
              <a:t> </a:t>
            </a:r>
            <a:r>
              <a:rPr lang="en-US" sz="3600" i="1" dirty="0" smtClean="0">
                <a:solidFill>
                  <a:srgbClr val="FFC000"/>
                </a:solidFill>
                <a:latin typeface="Arial Narrow" pitchFamily="34" charset="0"/>
              </a:rPr>
              <a:t>    on </a:t>
            </a:r>
            <a:r>
              <a:rPr lang="en-US" sz="3600" i="1" dirty="0">
                <a:solidFill>
                  <a:srgbClr val="FFC000"/>
                </a:solidFill>
                <a:latin typeface="Arial Narrow" pitchFamily="34" charset="0"/>
              </a:rPr>
              <a:t>earth peace to men on whom </a:t>
            </a:r>
            <a:r>
              <a:rPr lang="en-US" sz="3600" i="1" dirty="0" smtClean="0">
                <a:solidFill>
                  <a:srgbClr val="FFC000"/>
                </a:solidFill>
                <a:latin typeface="Arial Narrow" pitchFamily="34" charset="0"/>
              </a:rPr>
              <a:t>   </a:t>
            </a:r>
            <a:r>
              <a:rPr lang="en-US" sz="3600" i="1" dirty="0" smtClean="0">
                <a:solidFill>
                  <a:srgbClr val="FFC000"/>
                </a:solidFill>
                <a:latin typeface="Arial Narrow" pitchFamily="34" charset="0"/>
              </a:rPr>
              <a:t>    </a:t>
            </a:r>
            <a:r>
              <a:rPr lang="en-US" sz="3600" i="1" dirty="0" smtClean="0">
                <a:solidFill>
                  <a:srgbClr val="FFC000"/>
                </a:solidFill>
                <a:latin typeface="Arial Narrow" pitchFamily="34" charset="0"/>
              </a:rPr>
              <a:t>His </a:t>
            </a:r>
            <a:r>
              <a:rPr lang="en-US" sz="3600" i="1" dirty="0">
                <a:solidFill>
                  <a:srgbClr val="FFC000"/>
                </a:solidFill>
                <a:latin typeface="Arial Narrow" pitchFamily="34" charset="0"/>
              </a:rPr>
              <a:t>favor rests</a:t>
            </a:r>
            <a:r>
              <a:rPr lang="en-US" sz="3600" i="1" dirty="0" smtClean="0">
                <a:solidFill>
                  <a:srgbClr val="FFC000"/>
                </a:solidFill>
                <a:latin typeface="Arial Narrow" pitchFamily="34" charset="0"/>
              </a:rPr>
              <a:t>.’“</a:t>
            </a:r>
          </a:p>
        </p:txBody>
      </p:sp>
    </p:spTree>
  </p:cSld>
  <p:clrMapOvr>
    <a:masterClrMapping/>
  </p:clrMapOvr>
  <p:transition spd="slow"/>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0" y="1219200"/>
            <a:ext cx="9144000" cy="5334000"/>
          </a:xfrm>
          <a:prstGeom prst="rect">
            <a:avLst/>
          </a:prstGeom>
        </p:spPr>
        <p:txBody>
          <a:bodyPr/>
          <a:lstStyle/>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r>
              <a:rPr lang="en-US" sz="3400" dirty="0" smtClean="0">
                <a:ln>
                  <a:solidFill>
                    <a:schemeClr val="bg1"/>
                  </a:solidFill>
                </a:ln>
                <a:solidFill>
                  <a:schemeClr val="bg1"/>
                </a:solidFill>
                <a:latin typeface="Arial Narrow" pitchFamily="34" charset="0"/>
                <a:ea typeface="+mj-ea"/>
                <a:cs typeface="BibliaLS" pitchFamily="2" charset="-79"/>
              </a:rPr>
              <a:t> The </a:t>
            </a:r>
            <a:r>
              <a:rPr lang="en-US" sz="3400" dirty="0" smtClean="0">
                <a:ln>
                  <a:solidFill>
                    <a:schemeClr val="bg1"/>
                  </a:solidFill>
                </a:ln>
                <a:solidFill>
                  <a:schemeClr val="bg1"/>
                </a:solidFill>
                <a:latin typeface="Arial Narrow" pitchFamily="34" charset="0"/>
                <a:ea typeface="+mj-ea"/>
                <a:cs typeface="BibliaLS" pitchFamily="2" charset="-79"/>
              </a:rPr>
              <a:t>angel is joined </a:t>
            </a:r>
            <a:r>
              <a:rPr lang="en-US" sz="3400" dirty="0" smtClean="0">
                <a:ln>
                  <a:solidFill>
                    <a:schemeClr val="bg1"/>
                  </a:solidFill>
                </a:ln>
                <a:solidFill>
                  <a:schemeClr val="bg1"/>
                </a:solidFill>
                <a:latin typeface="Arial Narrow" pitchFamily="34" charset="0"/>
                <a:ea typeface="+mj-ea"/>
                <a:cs typeface="BibliaLS" pitchFamily="2" charset="-79"/>
              </a:rPr>
              <a:t>by innumerable heavenly warriors.</a:t>
            </a:r>
          </a:p>
          <a:p>
            <a:pPr marL="225425" indent="-225425">
              <a:spcBef>
                <a:spcPct val="0"/>
              </a:spcBef>
              <a:buFont typeface="Arial" pitchFamily="34" charset="0"/>
              <a:buChar char="•"/>
              <a:defRPr/>
            </a:pPr>
            <a:r>
              <a:rPr lang="en-US" sz="3400" dirty="0" smtClean="0">
                <a:ln>
                  <a:solidFill>
                    <a:schemeClr val="bg1"/>
                  </a:solidFill>
                </a:ln>
                <a:solidFill>
                  <a:schemeClr val="bg1"/>
                </a:solidFill>
                <a:latin typeface="Arial Narrow" pitchFamily="34" charset="0"/>
                <a:ea typeface="+mj-ea"/>
                <a:cs typeface="BibliaLS" pitchFamily="2" charset="-79"/>
              </a:rPr>
              <a:t>“Suddenly (</a:t>
            </a:r>
            <a:r>
              <a:rPr lang="en-US" sz="3400" i="1" dirty="0" err="1" smtClean="0">
                <a:ln>
                  <a:solidFill>
                    <a:schemeClr val="bg1"/>
                  </a:solidFill>
                </a:ln>
                <a:solidFill>
                  <a:schemeClr val="bg1"/>
                </a:solidFill>
              </a:rPr>
              <a:t>exaiphnēs</a:t>
            </a:r>
            <a:r>
              <a:rPr lang="en-US" sz="3400" dirty="0" smtClean="0">
                <a:ln>
                  <a:solidFill>
                    <a:schemeClr val="bg1"/>
                  </a:solidFill>
                </a:ln>
                <a:solidFill>
                  <a:schemeClr val="bg1"/>
                </a:solidFill>
              </a:rPr>
              <a:t>: </a:t>
            </a:r>
            <a:r>
              <a:rPr lang="en-US" sz="3400" dirty="0" smtClean="0">
                <a:ln>
                  <a:solidFill>
                    <a:schemeClr val="bg1"/>
                  </a:solidFill>
                </a:ln>
                <a:solidFill>
                  <a:schemeClr val="bg1"/>
                </a:solidFill>
                <a:latin typeface="Arial Narrow" pitchFamily="34" charset="0"/>
              </a:rPr>
              <a:t>unexpectedly; </a:t>
            </a:r>
            <a:r>
              <a:rPr lang="en-US" sz="3400" dirty="0" smtClean="0">
                <a:ln>
                  <a:solidFill>
                    <a:schemeClr val="bg1"/>
                  </a:solidFill>
                </a:ln>
                <a:solidFill>
                  <a:schemeClr val="bg1"/>
                </a:solidFill>
                <a:latin typeface="Arial Narrow" pitchFamily="34" charset="0"/>
              </a:rPr>
              <a:t>surprisingly)</a:t>
            </a:r>
            <a:endParaRPr lang="en-US" sz="3400" dirty="0" smtClean="0">
              <a:ln>
                <a:solidFill>
                  <a:schemeClr val="bg1"/>
                </a:solidFill>
              </a:ln>
              <a:solidFill>
                <a:schemeClr val="bg1"/>
              </a:solidFill>
              <a:latin typeface="Arial Narrow" pitchFamily="34" charset="0"/>
              <a:ea typeface="+mj-ea"/>
              <a:cs typeface="BibliaLS" pitchFamily="2" charset="-79"/>
            </a:endParaRPr>
          </a:p>
          <a:p>
            <a:pPr marL="225425" marR="0" lvl="0" indent="-225425" defTabSz="914400" rtl="0" eaLnBrk="1" fontAlgn="auto" latinLnBrk="0" hangingPunct="1">
              <a:lnSpc>
                <a:spcPct val="100000"/>
              </a:lnSpc>
              <a:spcBef>
                <a:spcPct val="0"/>
              </a:spcBef>
              <a:spcAft>
                <a:spcPts val="0"/>
              </a:spcAft>
              <a:buClrTx/>
              <a:buSzTx/>
              <a:buFont typeface="Arial" pitchFamily="34" charset="0"/>
              <a:buChar char="•"/>
              <a:tabLst/>
              <a:defRPr/>
            </a:pPr>
            <a:r>
              <a:rPr lang="en-US" sz="3400" dirty="0" smtClean="0">
                <a:ln>
                  <a:solidFill>
                    <a:schemeClr val="bg1"/>
                  </a:solidFill>
                </a:ln>
                <a:solidFill>
                  <a:schemeClr val="bg1"/>
                </a:solidFill>
                <a:latin typeface="Arial Narrow" pitchFamily="34" charset="0"/>
                <a:ea typeface="+mj-ea"/>
                <a:cs typeface="BibliaLS" pitchFamily="2" charset="-79"/>
              </a:rPr>
              <a:t> This was also probably frightening to the shepherds.</a:t>
            </a:r>
          </a:p>
          <a:p>
            <a:pPr marL="225425" marR="0" lvl="0" indent="-225425" defTabSz="914400" rtl="0" eaLnBrk="1" fontAlgn="auto" latinLnBrk="0" hangingPunct="1">
              <a:lnSpc>
                <a:spcPct val="100000"/>
              </a:lnSpc>
              <a:spcBef>
                <a:spcPct val="0"/>
              </a:spcBef>
              <a:spcAft>
                <a:spcPts val="0"/>
              </a:spcAft>
              <a:buClrTx/>
              <a:buSzTx/>
              <a:tabLst/>
              <a:defRPr/>
            </a:pPr>
            <a:endParaRPr lang="en-US" sz="2800" dirty="0" smtClean="0">
              <a:solidFill>
                <a:schemeClr val="bg1"/>
              </a:solidFill>
              <a:latin typeface="Arial Narrow" pitchFamily="34" charset="0"/>
              <a:ea typeface="+mj-ea"/>
              <a:cs typeface="BibliaLS" pitchFamily="2" charset="-79"/>
            </a:endParaRPr>
          </a:p>
        </p:txBody>
      </p:sp>
      <p:sp>
        <p:nvSpPr>
          <p:cNvPr id="4" name="Title 1"/>
          <p:cNvSpPr txBox="1">
            <a:spLocks/>
          </p:cNvSpPr>
          <p:nvPr/>
        </p:nvSpPr>
        <p:spPr>
          <a:xfrm>
            <a:off x="0" y="0"/>
            <a:ext cx="9144000" cy="1143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b"/>
          <a:lstStyle/>
          <a:p>
            <a:pPr lvl="0" algn="ctr">
              <a:spcBef>
                <a:spcPct val="0"/>
              </a:spcBef>
              <a:defRPr/>
            </a:pP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ibliaLS" pitchFamily="2" charset="-79"/>
                <a:cs typeface="BibliaLS" pitchFamily="2" charset="-79"/>
              </a:rPr>
              <a:t>GREAT COMPANY of ANGELS</a:t>
            </a:r>
          </a:p>
        </p:txBody>
      </p:sp>
      <p:sp>
        <p:nvSpPr>
          <p:cNvPr id="75778" name="AutoShape 2" descr="Image result for chinese epic wa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5784" name="Picture 8" descr="https://wigwags.files.wordpress.com/2009/12/red-clilff-trailer1.jpg?w=700"/>
          <p:cNvPicPr>
            <a:picLocks noChangeAspect="1" noChangeArrowheads="1"/>
          </p:cNvPicPr>
          <p:nvPr/>
        </p:nvPicPr>
        <p:blipFill>
          <a:blip r:embed="rId2" cstate="print"/>
          <a:srcRect/>
          <a:stretch>
            <a:fillRect/>
          </a:stretch>
        </p:blipFill>
        <p:spPr bwMode="auto">
          <a:xfrm>
            <a:off x="304800" y="2935999"/>
            <a:ext cx="8610600" cy="36743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4865</TotalTime>
  <Words>8128</Words>
  <Application>Microsoft Office PowerPoint</Application>
  <PresentationFormat>On-screen Show (4:3)</PresentationFormat>
  <Paragraphs>685</Paragraphs>
  <Slides>172</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172</vt:i4>
      </vt:variant>
    </vt:vector>
  </HeadingPairs>
  <TitlesOfParts>
    <vt:vector size="186" baseType="lpstr">
      <vt:lpstr>Arial</vt:lpstr>
      <vt:lpstr>Arial Black</vt:lpstr>
      <vt:lpstr>Bendable BRK</vt:lpstr>
      <vt:lpstr>Arial Narrow</vt:lpstr>
      <vt:lpstr>BibliaLS</vt:lpstr>
      <vt:lpstr>Calibri</vt:lpstr>
      <vt:lpstr>Copperplate Gothic Bold</vt:lpstr>
      <vt:lpstr>AR JULIAN</vt:lpstr>
      <vt:lpstr>宋体</vt:lpstr>
      <vt:lpstr>Vertigo Upright 2 BRK</vt:lpstr>
      <vt:lpstr>AR BONNIE</vt:lpstr>
      <vt:lpstr>Bell MT</vt:lpstr>
      <vt:lpstr>Comic Sans MS</vt:lpstr>
      <vt:lpstr>Office Theme</vt:lpstr>
      <vt:lpstr>JESUS  NATIVITY</vt:lpstr>
      <vt:lpstr>Slide 2</vt:lpstr>
      <vt:lpstr>Slide 3</vt:lpstr>
      <vt:lpstr>Slide 4</vt:lpstr>
      <vt:lpstr>Slide 5</vt:lpstr>
      <vt:lpstr>Slide 6</vt:lpstr>
      <vt:lpstr>Luke 1: 26-38   “The 1st Announcement”</vt:lpstr>
      <vt:lpstr>Slide 8</vt:lpstr>
      <vt:lpstr>Slide 9</vt:lpstr>
      <vt:lpstr>Slide 10</vt:lpstr>
      <vt:lpstr>Slide 11</vt:lpstr>
      <vt:lpstr>“…to a virgin pledged to be married to a man named Joseph, a descendant of David.”</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Matthew 1:18-25   “The 2nd Announcement”</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Luke 1:39-56      “The VISIT”</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Luke 2:1-5      “The Decree”</vt:lpstr>
      <vt:lpstr>Slide 62</vt:lpstr>
      <vt:lpstr>Slide 63</vt:lpstr>
      <vt:lpstr>Slide 64</vt:lpstr>
      <vt:lpstr>Slide 65</vt:lpstr>
      <vt:lpstr>Slide 66</vt:lpstr>
      <vt:lpstr>Slide 67</vt:lpstr>
      <vt:lpstr>Augustus</vt:lpstr>
      <vt:lpstr>Slide 69</vt:lpstr>
      <vt:lpstr>Slide 70</vt:lpstr>
      <vt:lpstr>Slide 71</vt:lpstr>
      <vt:lpstr>Slide 72</vt:lpstr>
      <vt:lpstr>Slide 73</vt:lpstr>
      <vt:lpstr>Slide 74</vt:lpstr>
      <vt:lpstr>Slide 75</vt:lpstr>
      <vt:lpstr>Slide 76</vt:lpstr>
      <vt:lpstr>Slide 77</vt:lpstr>
      <vt:lpstr> Luke 2:6-7     “The Birth”  </vt:lpstr>
      <vt:lpstr>Slide 79</vt:lpstr>
      <vt:lpstr>Slide 80</vt:lpstr>
      <vt:lpstr>Slide 81</vt:lpstr>
      <vt:lpstr>Slide 82</vt:lpstr>
      <vt:lpstr>Slide 83</vt:lpstr>
      <vt:lpstr>Slide 84</vt:lpstr>
      <vt:lpstr>Slide 85</vt:lpstr>
      <vt:lpstr>Slide 86</vt:lpstr>
      <vt:lpstr> Luke 2:8-20   “The Shepherds”  </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Luke 2:21-40      “The Temple Visit”</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Matthew 2:1-12      “The Magi”</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Matthew 2:13-15      “The Warning”</vt:lpstr>
      <vt:lpstr>Slide 152</vt:lpstr>
      <vt:lpstr>Slide 153</vt:lpstr>
      <vt:lpstr>Slide 154</vt:lpstr>
      <vt:lpstr>Slide 155</vt:lpstr>
      <vt:lpstr>Matthew 2:16-18      “The Slaughter”</vt:lpstr>
      <vt:lpstr>Slide 157</vt:lpstr>
      <vt:lpstr>Slide 158</vt:lpstr>
      <vt:lpstr>Slide 159</vt:lpstr>
      <vt:lpstr>Slide 160</vt:lpstr>
      <vt:lpstr> Matthew 2:19-23   “The Return”</vt:lpstr>
      <vt:lpstr>Slide 162</vt:lpstr>
      <vt:lpstr>Slide 163</vt:lpstr>
      <vt:lpstr>Slide 164</vt:lpstr>
      <vt:lpstr>Slide 165</vt:lpstr>
      <vt:lpstr>Slide 166</vt:lpstr>
      <vt:lpstr>Slide 167</vt:lpstr>
      <vt:lpstr>Slide 168</vt:lpstr>
      <vt:lpstr>Slide 169</vt:lpstr>
      <vt:lpstr>LUKE 2:39-40   “The Youth”</vt:lpstr>
      <vt:lpstr>Slide 171</vt:lpstr>
      <vt:lpstr>Slide 172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XXX The First Christmas</dc:title>
  <dc:creator>Johnnie achord</dc:creator>
  <cp:lastModifiedBy>johnnie achord</cp:lastModifiedBy>
  <cp:revision>431</cp:revision>
  <dcterms:created xsi:type="dcterms:W3CDTF">2008-12-17T03:44:31Z</dcterms:created>
  <dcterms:modified xsi:type="dcterms:W3CDTF">2017-11-20T05:00:00Z</dcterms:modified>
</cp:coreProperties>
</file>