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0" r:id="rId5"/>
    <p:sldId id="269" r:id="rId6"/>
    <p:sldId id="268" r:id="rId7"/>
    <p:sldId id="272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4923-E002-483B-B331-A66B155C2AEF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C551-5B45-49E4-969C-6A6DA8F99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rable of the  Unmerciful Servant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83580"/>
          </a:xfrm>
          <a:prstGeom prst="rect">
            <a:avLst/>
          </a:prstGeom>
          <a:noFill/>
        </p:spPr>
      </p:pic>
      <p:sp>
        <p:nvSpPr>
          <p:cNvPr id="5" name="Right Triangle 4"/>
          <p:cNvSpPr/>
          <p:nvPr/>
        </p:nvSpPr>
        <p:spPr>
          <a:xfrm>
            <a:off x="0" y="5410200"/>
            <a:ext cx="2362200" cy="99060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6781800" y="5334000"/>
            <a:ext cx="2362200" cy="99060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V="1">
            <a:off x="0" y="457200"/>
            <a:ext cx="2362200" cy="99060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6781800" y="381000"/>
            <a:ext cx="2362200" cy="99060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/>
          <p:cNvSpPr/>
          <p:nvPr/>
        </p:nvSpPr>
        <p:spPr>
          <a:xfrm>
            <a:off x="0" y="1295400"/>
            <a:ext cx="533400" cy="4267200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lay 9"/>
          <p:cNvSpPr/>
          <p:nvPr/>
        </p:nvSpPr>
        <p:spPr>
          <a:xfrm flipH="1">
            <a:off x="8610600" y="1295400"/>
            <a:ext cx="533400" cy="4267200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Bible, beggar on his kn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254" y="1999180"/>
            <a:ext cx="2804746" cy="409682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FORGIVENESS</a:t>
            </a:r>
          </a:p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Century Gothic" pitchFamily="34" charset="0"/>
              </a:rPr>
              <a:t>must be sought with repentance (v.26)</a:t>
            </a:r>
            <a:endParaRPr lang="en-US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30480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mpact" pitchFamily="34" charset="0"/>
              </a:rPr>
              <a:t>4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81200"/>
            <a:ext cx="88392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9400" lvl="2" indent="-279400">
              <a:buFont typeface="Arial" charset="0"/>
              <a:buChar char="•"/>
            </a:pPr>
            <a:endParaRPr lang="en-US" sz="12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lvl="2" indent="-279400"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NOTICE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: He did not ask for mercy.              He asked for patience.</a:t>
            </a:r>
          </a:p>
          <a:p>
            <a:pPr marL="279400" lvl="2" indent="-279400"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indent="-2794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 The servant </a:t>
            </a:r>
            <a:r>
              <a:rPr lang="en-US" sz="3200" i="1" dirty="0" smtClean="0">
                <a:solidFill>
                  <a:schemeClr val="tx1"/>
                </a:solidFill>
                <a:latin typeface="Century Gothic" pitchFamily="34" charset="0"/>
              </a:rPr>
              <a:t>“fell on his knees”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              	Humble position; Begged;                         	Willing to take responsibility                         	for his wrongdoing.</a:t>
            </a:r>
            <a:endParaRPr lang="en-US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FORGIVENESS</a:t>
            </a:r>
          </a:p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Century Gothic" pitchFamily="34" charset="0"/>
              </a:rPr>
              <a:t>is mercy based, not deserved (v.27)</a:t>
            </a:r>
            <a:endParaRPr lang="en-US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30480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mpact" pitchFamily="34" charset="0"/>
              </a:rPr>
              <a:t>5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81200"/>
            <a:ext cx="44958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indent="-2794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The debt was cancelled,            not lowered.</a:t>
            </a:r>
          </a:p>
          <a:p>
            <a:pPr marL="279400" indent="-279400">
              <a:buFont typeface="Arial" charset="0"/>
              <a:buChar char="•"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indent="-279400">
              <a:buFont typeface="Arial" charset="0"/>
              <a:buChar char="•"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indent="-279400">
              <a:buFont typeface="Arial" charset="0"/>
              <a:buChar char="•"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indent="-2794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Active pity based on emotional pity. </a:t>
            </a:r>
          </a:p>
        </p:txBody>
      </p:sp>
      <p:pic>
        <p:nvPicPr>
          <p:cNvPr id="8196" name="Picture 4" descr="Image result for tearing up con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981200"/>
            <a:ext cx="4152900" cy="415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FORGIVENESS</a:t>
            </a:r>
          </a:p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Century Gothic" pitchFamily="34" charset="0"/>
              </a:rPr>
              <a:t>is not our default setting (v.28-30)</a:t>
            </a:r>
            <a:endParaRPr lang="en-US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30480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mpact" pitchFamily="34" charset="0"/>
              </a:rPr>
              <a:t>6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81200"/>
            <a:ext cx="44196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indent="-2794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Same position, same plea, same promise </a:t>
            </a:r>
          </a:p>
          <a:p>
            <a:pPr marL="279400" indent="-279400"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indent="-2794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His refusal to forgive demonstrated radical ingratitude.  </a:t>
            </a:r>
          </a:p>
        </p:txBody>
      </p:sp>
      <p:pic>
        <p:nvPicPr>
          <p:cNvPr id="7170" name="Picture 2" descr="Image result for Bible, unforgiving serv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613" y="2157412"/>
            <a:ext cx="3938587" cy="3938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FORGIVENESS</a:t>
            </a:r>
          </a:p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Century Gothic" pitchFamily="34" charset="0"/>
              </a:rPr>
              <a:t>is not a private act (v.31)</a:t>
            </a:r>
            <a:endParaRPr lang="en-US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30480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mpact" pitchFamily="34" charset="0"/>
              </a:rPr>
              <a:t>7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81200"/>
            <a:ext cx="42672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indent="-2794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Every act of unforgiveness is known by the King </a:t>
            </a:r>
          </a:p>
          <a:p>
            <a:pPr marL="279400" indent="-279400"/>
            <a:endParaRPr lang="en-US" sz="16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indent="-2794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Private offenses = Private forgiveness</a:t>
            </a:r>
          </a:p>
          <a:p>
            <a:pPr marL="279400" indent="-279400"/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	Public offenses = Public Forgiveness </a:t>
            </a:r>
          </a:p>
        </p:txBody>
      </p:sp>
      <p:pic>
        <p:nvPicPr>
          <p:cNvPr id="6148" name="Picture 4" descr="Image result for Jesus movie, apos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69164"/>
            <a:ext cx="4419600" cy="3674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FORGIVENESS</a:t>
            </a:r>
          </a:p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Century Gothic" pitchFamily="34" charset="0"/>
              </a:rPr>
              <a:t>is expected of the forgiven (v.32-33)</a:t>
            </a:r>
            <a:endParaRPr lang="en-US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30480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mpact" pitchFamily="34" charset="0"/>
              </a:rPr>
              <a:t>8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81200"/>
            <a:ext cx="89916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9400" indent="-279400">
              <a:buFont typeface="Arial" charset="0"/>
              <a:buChar char="•"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The unforgiving are not called ungrateful. They are called “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wicked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” </a:t>
            </a:r>
          </a:p>
          <a:p>
            <a:pPr marL="279400" lvl="3" indent="-279400"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Eph. 4:32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sz="3200" i="1" dirty="0" smtClean="0">
                <a:solidFill>
                  <a:schemeClr val="tx1"/>
                </a:solidFill>
                <a:latin typeface="Century Gothic" pitchFamily="34" charset="0"/>
              </a:rPr>
              <a:t>“…forgiving one another, even as God for Christ's sake hath forgiven you."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 </a:t>
            </a:r>
          </a:p>
          <a:p>
            <a:pPr marL="279400" lvl="3" indent="-279400"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Col. 3:13, </a:t>
            </a:r>
            <a:r>
              <a:rPr lang="en-US" sz="3200" i="1" dirty="0" smtClean="0">
                <a:solidFill>
                  <a:schemeClr val="tx1"/>
                </a:solidFill>
                <a:latin typeface="Century Gothic" pitchFamily="34" charset="0"/>
              </a:rPr>
              <a:t>“…forgive one another…Forgive as the Lord forgave you.”</a:t>
            </a:r>
          </a:p>
          <a:p>
            <a:pPr marL="279400" lvl="3" indent="-279400"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Matt. 6,  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Pray</a:t>
            </a: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US" sz="3200" i="1" baseline="30000" dirty="0" smtClean="0">
                <a:solidFill>
                  <a:schemeClr val="tx1"/>
                </a:solidFill>
                <a:latin typeface="Century Gothic" pitchFamily="34" charset="0"/>
              </a:rPr>
              <a:t>12 </a:t>
            </a:r>
            <a:r>
              <a:rPr lang="en-US" sz="3200" i="1" dirty="0" smtClean="0">
                <a:solidFill>
                  <a:schemeClr val="tx1"/>
                </a:solidFill>
                <a:latin typeface="Century Gothic" pitchFamily="34" charset="0"/>
              </a:rPr>
              <a:t>And forgive us our debts, as we also have forgiven our debtors… </a:t>
            </a:r>
            <a:r>
              <a:rPr lang="en-US" sz="3200" i="1" baseline="30000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endParaRPr lang="en-US" sz="3200" i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FORGIVENESS</a:t>
            </a:r>
          </a:p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Century Gothic" pitchFamily="34" charset="0"/>
              </a:rPr>
              <a:t>is not the same as forgetting (v.34)</a:t>
            </a:r>
            <a:endParaRPr lang="en-US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30480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mpact" pitchFamily="34" charset="0"/>
              </a:rPr>
              <a:t>9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81200"/>
            <a:ext cx="89154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indent="-279400"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God does not have spiritual amnesia </a:t>
            </a:r>
          </a:p>
          <a:p>
            <a:pPr marL="1022350" indent="-387350"/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022350" indent="-38735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We are not given the ability to forget everything that has happened to us.</a:t>
            </a:r>
          </a:p>
          <a:p>
            <a:pPr marL="1022350" indent="-387350"/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022350" indent="-38735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It is not always wise to forget.</a:t>
            </a:r>
          </a:p>
          <a:p>
            <a:pPr marL="1022350" indent="-387350"/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022350" indent="-38735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Don’t assume everything should                  be as if nothing ever happened.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FORGIVENESS</a:t>
            </a:r>
          </a:p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Century Gothic" pitchFamily="34" charset="0"/>
              </a:rPr>
              <a:t>is not an option for us (v.35) </a:t>
            </a:r>
            <a:endParaRPr lang="en-US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30480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Impact" pitchFamily="34" charset="0"/>
              </a:rPr>
              <a:t>10</a:t>
            </a:r>
            <a:endParaRPr lang="en-US" sz="44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81200"/>
            <a:ext cx="89916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lvl="2" indent="-2794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The point of this parable is to show us our responsibility to demonstrate grace to others without limit because God has demonstrated unlimited grace to us. </a:t>
            </a:r>
          </a:p>
          <a:p>
            <a:pPr marL="279400" lvl="2" indent="-279400">
              <a:buFont typeface="Arial" charset="0"/>
              <a:buChar char="•"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lvl="2" indent="-279400"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The Generosity Principle: 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Luke 6:38</a:t>
            </a:r>
          </a:p>
          <a:p>
            <a:pPr marL="279400" lvl="2" indent="-279400">
              <a:buFont typeface="Arial" charset="0"/>
              <a:buChar char="•"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lvl="2" indent="-279400"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The Grieving God Principle: 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Ephesians 4:30</a:t>
            </a:r>
          </a:p>
          <a:p>
            <a:pPr marL="279400" indent="-279400"/>
            <a:endParaRPr lang="en-US" sz="3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APPLICATION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1524000"/>
            <a:ext cx="899160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7525" lvl="5" indent="-517525">
              <a:buAutoNum type="arabicParenR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Write the name of a few people           you need to forgive and why</a:t>
            </a:r>
          </a:p>
          <a:p>
            <a:pPr marL="517525" lvl="5" indent="-517525">
              <a:buAutoNum type="arabicParenR"/>
            </a:pPr>
            <a:endParaRPr lang="en-US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517525" lvl="5" indent="-517525">
              <a:buAutoNum type="arabicParenR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write the name of someone you              need to ask forgiveness from and why</a:t>
            </a:r>
          </a:p>
          <a:p>
            <a:pPr marL="517525" lvl="5" indent="-517525">
              <a:buAutoNum type="arabicParenR"/>
            </a:pPr>
            <a:endParaRPr lang="en-US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517525" lvl="5" indent="-517525">
              <a:buAutoNum type="arabicParenR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Make a list of as many things as possible that you can remember that God has forgiven you from</a:t>
            </a: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Image result for writing 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73890" y="1187487"/>
            <a:ext cx="3124200" cy="181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1524000"/>
            <a:ext cx="899160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9400" indent="-279400">
              <a:buFont typeface="Arial" charset="0"/>
              <a:buChar char="•"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This message of this parable is clear…  </a:t>
            </a:r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</a:rPr>
              <a:t>there is </a:t>
            </a:r>
            <a:r>
              <a:rPr lang="en-US" sz="3600" i="1" dirty="0" smtClean="0">
                <a:solidFill>
                  <a:schemeClr val="tx1"/>
                </a:solidFill>
                <a:latin typeface="Century Gothic" pitchFamily="34" charset="0"/>
              </a:rPr>
              <a:t>nothing </a:t>
            </a:r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</a:rPr>
              <a:t>any person on this earth could possibly “owe” us, there is </a:t>
            </a:r>
            <a:r>
              <a:rPr lang="en-US" sz="3600" i="1" dirty="0" smtClean="0">
                <a:solidFill>
                  <a:schemeClr val="tx1"/>
                </a:solidFill>
                <a:latin typeface="Century Gothic" pitchFamily="34" charset="0"/>
              </a:rPr>
              <a:t>no</a:t>
            </a:r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</a:rPr>
              <a:t> way anyone could have possibly </a:t>
            </a:r>
            <a:r>
              <a:rPr lang="en-US" sz="3600" i="1" dirty="0" smtClean="0">
                <a:solidFill>
                  <a:schemeClr val="tx1"/>
                </a:solidFill>
                <a:latin typeface="Century Gothic" pitchFamily="34" charset="0"/>
              </a:rPr>
              <a:t>wronged </a:t>
            </a:r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</a:rPr>
              <a:t>us that begins to compare with the forgiveness and </a:t>
            </a:r>
            <a:r>
              <a:rPr lang="en-US" sz="3600" i="1" dirty="0" smtClean="0">
                <a:solidFill>
                  <a:schemeClr val="tx1"/>
                </a:solidFill>
                <a:latin typeface="Century Gothic" pitchFamily="34" charset="0"/>
              </a:rPr>
              <a:t>mercy </a:t>
            </a:r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</a:rPr>
              <a:t>we have received from God our Heavenly Father.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Image result for ravensbru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565"/>
            <a:ext cx="9144000" cy="674043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CORRIE TEN BOOM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2" name="Picture 8" descr="Image result for corrie ten b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429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1371600"/>
            <a:ext cx="89916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9400" indent="-279400"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A parable is </a:t>
            </a:r>
            <a:r>
              <a:rPr lang="en-US" sz="3200" i="1" dirty="0" smtClean="0">
                <a:solidFill>
                  <a:schemeClr val="tx1"/>
                </a:solidFill>
                <a:latin typeface="Century Gothic" pitchFamily="34" charset="0"/>
              </a:rPr>
              <a:t>“a short allegorical story designed to illustrate or teach some truth, religious principle or moral lesson.”</a:t>
            </a:r>
          </a:p>
          <a:p>
            <a:pPr marL="279400" indent="-279400">
              <a:buFont typeface="Arial" charset="0"/>
              <a:buChar char="•"/>
            </a:pPr>
            <a:endParaRPr lang="en-US" sz="1200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indent="-279400"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The Key to a Parable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sz="3200" u="sng" dirty="0" smtClean="0">
                <a:solidFill>
                  <a:schemeClr val="tx1"/>
                </a:solidFill>
                <a:latin typeface="Century Gothic" pitchFamily="34" charset="0"/>
              </a:rPr>
              <a:t>Look for the main lesson, not the minutia. 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We can draw  many teaching moments from each parable, but don’t try and attribute a   new theology to minutia that is only in    the parable to illustrate the main lesson. </a:t>
            </a:r>
          </a:p>
          <a:p>
            <a:pPr marL="279400" indent="-279400">
              <a:buFont typeface="Arial" charset="0"/>
              <a:buChar char="•"/>
            </a:pPr>
            <a:endParaRPr lang="en-US" sz="3400" i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1371600"/>
            <a:ext cx="89916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9400" indent="-279400"/>
            <a:r>
              <a:rPr lang="en-US" sz="3400" b="1" dirty="0" smtClean="0">
                <a:solidFill>
                  <a:schemeClr val="tx1"/>
                </a:solidFill>
                <a:latin typeface="Century Gothic" pitchFamily="34" charset="0"/>
              </a:rPr>
              <a:t>Q: Who uses parables?</a:t>
            </a:r>
          </a:p>
          <a:p>
            <a:pPr marL="279400" indent="-279400"/>
            <a:r>
              <a:rPr lang="en-US" sz="3400" b="1" dirty="0" smtClean="0">
                <a:solidFill>
                  <a:schemeClr val="tx1"/>
                </a:solidFill>
                <a:latin typeface="Century Gothic" pitchFamily="34" charset="0"/>
              </a:rPr>
              <a:t>A: </a:t>
            </a:r>
            <a:r>
              <a:rPr lang="en-US" sz="3400" dirty="0" smtClean="0">
                <a:solidFill>
                  <a:schemeClr val="tx1"/>
                </a:solidFill>
                <a:latin typeface="Century Gothic" pitchFamily="34" charset="0"/>
              </a:rPr>
              <a:t>Prophets, Preachers, Jesus, Rabbis, etc.</a:t>
            </a:r>
          </a:p>
          <a:p>
            <a:pPr marL="279400" indent="-279400"/>
            <a:endParaRPr lang="en-US" sz="1400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indent="-279400"/>
            <a:r>
              <a:rPr lang="en-US" sz="3400" b="1" dirty="0" smtClean="0">
                <a:solidFill>
                  <a:schemeClr val="tx1"/>
                </a:solidFill>
                <a:latin typeface="Century Gothic" pitchFamily="34" charset="0"/>
              </a:rPr>
              <a:t>Q: Were parables important to Jesus?</a:t>
            </a:r>
          </a:p>
          <a:p>
            <a:pPr marL="279400" indent="-279400"/>
            <a:r>
              <a:rPr lang="en-US" sz="3400" b="1" dirty="0" smtClean="0">
                <a:solidFill>
                  <a:schemeClr val="tx1"/>
                </a:solidFill>
                <a:latin typeface="Century Gothic" pitchFamily="34" charset="0"/>
              </a:rPr>
              <a:t>A: </a:t>
            </a:r>
            <a:r>
              <a:rPr lang="en-US" sz="3400" i="1" dirty="0" smtClean="0">
                <a:solidFill>
                  <a:schemeClr val="tx1"/>
                </a:solidFill>
                <a:latin typeface="Century Gothic" pitchFamily="34" charset="0"/>
              </a:rPr>
              <a:t>“In fact, in His public ministry Jesus 	</a:t>
            </a:r>
            <a:r>
              <a:rPr lang="en-US" sz="3400" i="1" u="sng" dirty="0" smtClean="0">
                <a:solidFill>
                  <a:schemeClr val="tx1"/>
                </a:solidFill>
                <a:latin typeface="Century Gothic" pitchFamily="34" charset="0"/>
              </a:rPr>
              <a:t>never taught without using parables</a:t>
            </a:r>
            <a:r>
              <a:rPr lang="en-US" sz="3400" i="1" dirty="0" smtClean="0">
                <a:solidFill>
                  <a:schemeClr val="tx1"/>
                </a:solidFill>
                <a:latin typeface="Century Gothic" pitchFamily="34" charset="0"/>
              </a:rPr>
              <a:t>; 	but afterward, when He was alone 	with His disciples, He explained 	everything to them” </a:t>
            </a:r>
            <a:r>
              <a:rPr lang="en-US" sz="3400" b="1" i="1" dirty="0" smtClean="0">
                <a:solidFill>
                  <a:schemeClr val="tx1"/>
                </a:solidFill>
                <a:latin typeface="Century Gothic" pitchFamily="34" charset="0"/>
              </a:rPr>
              <a:t>(</a:t>
            </a:r>
            <a:r>
              <a:rPr lang="en-US" sz="3400" b="1" dirty="0" smtClean="0">
                <a:solidFill>
                  <a:schemeClr val="tx1"/>
                </a:solidFill>
                <a:latin typeface="Century Gothic" pitchFamily="34" charset="0"/>
              </a:rPr>
              <a:t>Mark 4:34)</a:t>
            </a:r>
            <a:endParaRPr lang="en-US" sz="3400" b="1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CONTEXT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1371600"/>
            <a:ext cx="89916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9400" indent="-279400" algn="ctr"/>
            <a:r>
              <a:rPr lang="en-US" sz="3400" b="1" dirty="0" smtClean="0">
                <a:solidFill>
                  <a:schemeClr val="tx1"/>
                </a:solidFill>
                <a:latin typeface="Century Gothic" pitchFamily="34" charset="0"/>
              </a:rPr>
              <a:t>Matthew Chapter 18</a:t>
            </a:r>
            <a:endParaRPr lang="en-US" sz="12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lvl="1" indent="-217488">
              <a:lnSpc>
                <a:spcPct val="150000"/>
              </a:lnSpc>
              <a:buFont typeface="Arial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  <a:latin typeface="Century Gothic" pitchFamily="34" charset="0"/>
              </a:rPr>
              <a:t>(v.1-5) </a:t>
            </a: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Who is the greatest in the Kingdom?</a:t>
            </a:r>
          </a:p>
          <a:p>
            <a:pPr marL="279400" lvl="1" indent="-217488">
              <a:lnSpc>
                <a:spcPct val="150000"/>
              </a:lnSpc>
              <a:buFont typeface="Arial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  <a:latin typeface="Century Gothic" pitchFamily="34" charset="0"/>
              </a:rPr>
              <a:t>(v.6-9) </a:t>
            </a: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Danger in causing others to stumble</a:t>
            </a:r>
          </a:p>
          <a:p>
            <a:pPr marL="279400" lvl="1" indent="-217488">
              <a:lnSpc>
                <a:spcPct val="150000"/>
              </a:lnSpc>
              <a:buFont typeface="Arial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  <a:latin typeface="Century Gothic" pitchFamily="34" charset="0"/>
              </a:rPr>
              <a:t>(v.10-14) </a:t>
            </a: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Parable of the One Lost Sheep</a:t>
            </a:r>
          </a:p>
          <a:p>
            <a:pPr marL="279400" lvl="1" indent="-217488">
              <a:lnSpc>
                <a:spcPct val="150000"/>
              </a:lnSpc>
              <a:buFont typeface="Arial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  <a:latin typeface="Century Gothic" pitchFamily="34" charset="0"/>
              </a:rPr>
              <a:t>(v.15-20) </a:t>
            </a: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Dealing with Church Discipline</a:t>
            </a:r>
          </a:p>
          <a:p>
            <a:pPr marL="736600" lvl="2" indent="-217488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i="1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US" sz="3000" i="1" u="sng" dirty="0" smtClean="0">
                <a:solidFill>
                  <a:schemeClr val="tx1"/>
                </a:solidFill>
                <a:latin typeface="Century Gothic" pitchFamily="34" charset="0"/>
              </a:rPr>
              <a:t>Then</a:t>
            </a:r>
            <a:r>
              <a:rPr lang="en-US" sz="3000" i="1" dirty="0" smtClean="0">
                <a:solidFill>
                  <a:schemeClr val="tx1"/>
                </a:solidFill>
                <a:latin typeface="Century Gothic" pitchFamily="34" charset="0"/>
              </a:rPr>
              <a:t> Peter came to Jesus and asked…”</a:t>
            </a:r>
            <a:endParaRPr lang="en-US" sz="3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lvl="1" indent="-217488">
              <a:lnSpc>
                <a:spcPct val="150000"/>
              </a:lnSpc>
              <a:buFont typeface="Arial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  <a:latin typeface="Century Gothic" pitchFamily="34" charset="0"/>
              </a:rPr>
              <a:t>(v.21-35) </a:t>
            </a: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Parable of the Unmerciful Servant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3368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READ MATTHEW 18:21-35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FORGIVENESS</a:t>
            </a:r>
          </a:p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Century Gothic" pitchFamily="34" charset="0"/>
              </a:rPr>
              <a:t> is not a one-time event (v.21-22)</a:t>
            </a:r>
            <a:endParaRPr lang="en-US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" y="38100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mpact" pitchFamily="34" charset="0"/>
              </a:rPr>
              <a:t>1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981200"/>
            <a:ext cx="44958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indent="-279400">
              <a:buFont typeface="Arial" charset="0"/>
              <a:buChar char="•"/>
            </a:pPr>
            <a:r>
              <a:rPr lang="en-US" sz="31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The QUESTION: </a:t>
            </a:r>
            <a:r>
              <a:rPr lang="en-US" sz="3100" dirty="0" smtClean="0">
                <a:solidFill>
                  <a:schemeClr val="tx1"/>
                </a:solidFill>
                <a:latin typeface="Century Gothic" pitchFamily="34" charset="0"/>
              </a:rPr>
              <a:t>How often should we forgive someone who has sinned against us? (7?)</a:t>
            </a:r>
          </a:p>
          <a:p>
            <a:pPr marL="279400" indent="-279400"/>
            <a:endParaRPr lang="en-US" sz="31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indent="-279400"/>
            <a:r>
              <a:rPr lang="en-US" sz="31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31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The ANSWER</a:t>
            </a:r>
            <a:r>
              <a:rPr lang="en-US" sz="3100" dirty="0" smtClean="0">
                <a:solidFill>
                  <a:schemeClr val="tx1"/>
                </a:solidFill>
                <a:latin typeface="Century Gothic" pitchFamily="34" charset="0"/>
              </a:rPr>
              <a:t>: (70x7) Innumerable </a:t>
            </a:r>
          </a:p>
        </p:txBody>
      </p:sp>
      <p:pic>
        <p:nvPicPr>
          <p:cNvPr id="12290" name="Picture 2" descr="Image result for Peter asks Je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1981200"/>
            <a:ext cx="419099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FORGIVENESS</a:t>
            </a:r>
          </a:p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Century Gothic" pitchFamily="34" charset="0"/>
              </a:rPr>
              <a:t>is not the debtor’s choice (v.23-24)</a:t>
            </a:r>
            <a:endParaRPr lang="en-US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30480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mpact" pitchFamily="34" charset="0"/>
              </a:rPr>
              <a:t>2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81200"/>
            <a:ext cx="89916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indent="-457200">
              <a:buFont typeface="Arial" charset="0"/>
              <a:buChar char="•"/>
              <a:tabLst>
                <a:tab pos="0" algn="l"/>
              </a:tabLst>
            </a:pPr>
            <a:r>
              <a:rPr lang="en-US" sz="3200" u="sng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Kingdom of Heaven: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Not a place.             A King and His followers </a:t>
            </a:r>
          </a:p>
          <a:p>
            <a:pPr lvl="1" indent="-457200">
              <a:buFont typeface="Arial" charset="0"/>
              <a:buChar char="•"/>
              <a:tabLst>
                <a:tab pos="0" algn="l"/>
              </a:tabLst>
            </a:pPr>
            <a:endParaRPr lang="en-US" sz="1200" u="sng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lvl="1" indent="-457200">
              <a:buFont typeface="Arial" charset="0"/>
              <a:buChar char="•"/>
              <a:tabLst>
                <a:tab pos="0" algn="l"/>
              </a:tabLst>
            </a:pPr>
            <a:r>
              <a:rPr lang="en-US" sz="3200" u="sng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King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The King in this parable is Jesus. </a:t>
            </a:r>
          </a:p>
          <a:p>
            <a:pPr lvl="1" indent="-457200">
              <a:buFont typeface="Arial" charset="0"/>
              <a:buChar char="•"/>
              <a:tabLst>
                <a:tab pos="0" algn="l"/>
              </a:tabLst>
            </a:pPr>
            <a:endParaRPr lang="en-US" sz="1200" u="sng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lvl="1" indent="-457200">
              <a:buFont typeface="Arial" charset="0"/>
              <a:buChar char="•"/>
              <a:tabLst>
                <a:tab pos="0" algn="l"/>
              </a:tabLst>
            </a:pPr>
            <a:r>
              <a:rPr lang="en-US" sz="3200" u="sng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Servants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: Jesus’ followers (not unbelievers)</a:t>
            </a:r>
          </a:p>
          <a:p>
            <a:pPr lvl="1" indent="-457200">
              <a:buFont typeface="Arial" charset="0"/>
              <a:buChar char="•"/>
              <a:tabLst>
                <a:tab pos="0" algn="l"/>
              </a:tabLst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indent="-457200">
              <a:buFont typeface="Arial" charset="0"/>
              <a:buChar char="•"/>
              <a:tabLst>
                <a:tab pos="0" algn="l"/>
              </a:tabLst>
            </a:pPr>
            <a:r>
              <a:rPr lang="en-US" sz="3200" u="sng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Settle accounts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: Every King has a right to confront any of his subjects at any time for any reason.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 </a:t>
            </a:r>
          </a:p>
          <a:p>
            <a:pPr marL="279400" indent="-2794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11266" name="Picture 2" descr="Image result for king's c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0"/>
            <a:ext cx="1371600" cy="86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981200"/>
            <a:ext cx="89916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9400" lvl="2" indent="-279400">
              <a:buFont typeface="Arial" charset="0"/>
              <a:buChar char="•"/>
            </a:pP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The Key: </a:t>
            </a:r>
            <a:r>
              <a:rPr lang="en-US" sz="3100" dirty="0" smtClean="0">
                <a:solidFill>
                  <a:schemeClr val="tx1"/>
                </a:solidFill>
                <a:latin typeface="Century Gothic" pitchFamily="34" charset="0"/>
              </a:rPr>
              <a:t>Unpayable debt; beyond measure. In this parable, Jesus is comparing us to this debtor. We cannot ever pay for the debt we owe due to our sin. </a:t>
            </a:r>
          </a:p>
          <a:p>
            <a:pPr marL="279400" lvl="2" indent="-279400">
              <a:buFont typeface="Arial" charset="0"/>
              <a:buChar char="•"/>
            </a:pPr>
            <a:endParaRPr lang="en-US" sz="6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lvl="2" indent="-279400">
              <a:buFont typeface="Arial" charset="0"/>
              <a:buChar char="•"/>
            </a:pP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NOTE</a:t>
            </a:r>
            <a:r>
              <a:rPr lang="en-US" sz="3100" dirty="0" smtClean="0">
                <a:solidFill>
                  <a:schemeClr val="tx1"/>
                </a:solidFill>
                <a:latin typeface="Century Gothic" pitchFamily="34" charset="0"/>
              </a:rPr>
              <a:t>: Forgiveness does not                	eliminate consequences.</a:t>
            </a:r>
          </a:p>
          <a:p>
            <a:pPr marL="279400" lvl="2" indent="-279400">
              <a:buFont typeface="Arial" charset="0"/>
              <a:buChar char="•"/>
            </a:pPr>
            <a:endParaRPr lang="en-US" sz="6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79400" lvl="2" indent="-279400">
              <a:buFont typeface="Arial" charset="0"/>
              <a:buChar char="•"/>
            </a:pP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NOTE</a:t>
            </a:r>
            <a:r>
              <a:rPr lang="en-US" sz="3100" dirty="0" smtClean="0">
                <a:solidFill>
                  <a:schemeClr val="tx1"/>
                </a:solidFill>
                <a:latin typeface="Century Gothic" pitchFamily="34" charset="0"/>
              </a:rPr>
              <a:t>: God can still enact            consequences even though He has forgiven</a:t>
            </a:r>
          </a:p>
          <a:p>
            <a:pPr marL="279400" indent="-279400">
              <a:buFont typeface="Arial" charset="0"/>
              <a:buChar char="•"/>
            </a:pPr>
            <a:endParaRPr lang="en-US" sz="31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242" name="Picture 2" descr="Image result for pouch of gold co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43600" y="3505200"/>
            <a:ext cx="3048000" cy="183400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FORGIVENESS</a:t>
            </a:r>
          </a:p>
          <a:p>
            <a:pPr lvl="0" algn="ctr"/>
            <a:r>
              <a:rPr lang="en-US" sz="3600" dirty="0" smtClean="0">
                <a:solidFill>
                  <a:srgbClr val="FFFF00"/>
                </a:solidFill>
                <a:latin typeface="Century Gothic" pitchFamily="34" charset="0"/>
              </a:rPr>
              <a:t>covers immeasurable debts (v.25)</a:t>
            </a:r>
            <a:endParaRPr lang="en-US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304800"/>
            <a:ext cx="990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Impact" pitchFamily="34" charset="0"/>
              </a:rPr>
              <a:t>3</a:t>
            </a:r>
            <a:endParaRPr lang="en-US" sz="54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630</Words>
  <Application>Microsoft Office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johnnie achord</cp:lastModifiedBy>
  <cp:revision>47</cp:revision>
  <dcterms:created xsi:type="dcterms:W3CDTF">2018-04-24T04:02:31Z</dcterms:created>
  <dcterms:modified xsi:type="dcterms:W3CDTF">2018-04-29T04:38:38Z</dcterms:modified>
</cp:coreProperties>
</file>