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D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 varScale="1">
        <p:scale>
          <a:sx n="60" d="100"/>
          <a:sy n="60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05195-F8CE-44EC-89B4-B6A70ED05F9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toonu\Desktop\CHINA%20PASTOR\VIDEOS\Bao%20-%20Disney%20Pixar%20Short%20Film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 descr="sea"/>
          <p:cNvSpPr txBox="1">
            <a:spLocks noChangeArrowheads="1"/>
          </p:cNvSpPr>
          <p:nvPr/>
        </p:nvSpPr>
        <p:spPr bwMode="auto">
          <a:xfrm>
            <a:off x="0" y="3200400"/>
            <a:ext cx="9144000" cy="33528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opperplate Gothic Bold" pitchFamily="34" charset="0"/>
                <a:ea typeface="SimSun" pitchFamily="2" charset="-122"/>
                <a:cs typeface="Arial" pitchFamily="34" charset="0"/>
              </a:rPr>
              <a:t>Dr. Jay BarLeon</a:t>
            </a:r>
            <a:endParaRPr kumimoji="0" lang="en-US" sz="32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27" name="Text Box 3" descr="sky"/>
          <p:cNvSpPr txBox="1">
            <a:spLocks noChangeArrowheads="1"/>
          </p:cNvSpPr>
          <p:nvPr/>
        </p:nvSpPr>
        <p:spPr bwMode="auto">
          <a:xfrm>
            <a:off x="0" y="381000"/>
            <a:ext cx="9144000" cy="33528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pperplate Gothic Bold" pitchFamily="34" charset="0"/>
                <a:ea typeface="SimSun" pitchFamily="2" charset="-122"/>
                <a:cs typeface="Arial" pitchFamily="34" charset="0"/>
              </a:rPr>
              <a:t>2019 CHURCH LEADERSHIP TRAINING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7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pperplate Gothic Bold" pitchFamily="34" charset="0"/>
                <a:ea typeface="SimSun" pitchFamily="2" charset="-122"/>
                <a:cs typeface="Arial" pitchFamily="34" charset="0"/>
              </a:rPr>
              <a:t>STORY TELLING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5791200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pperplate Gothic Bold" pitchFamily="34" charset="0"/>
                <a:ea typeface="SimSun" pitchFamily="2" charset="-122"/>
                <a:cs typeface="Arial" pitchFamily="34" charset="0"/>
              </a:rPr>
              <a:t>Shifus  International</a:t>
            </a:r>
            <a:endParaRPr kumimoji="0" lang="en-US" sz="32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Image result for S"/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3452812" y="2667000"/>
            <a:ext cx="2238375" cy="21808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 descr="sea"/>
          <p:cNvSpPr txBox="1">
            <a:spLocks noChangeArrowheads="1"/>
          </p:cNvSpPr>
          <p:nvPr/>
        </p:nvSpPr>
        <p:spPr bwMode="auto">
          <a:xfrm>
            <a:off x="0" y="3200400"/>
            <a:ext cx="9144000" cy="33528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opperplate Gothic Bold" pitchFamily="34" charset="0"/>
                <a:ea typeface="SimSun" pitchFamily="2" charset="-122"/>
                <a:cs typeface="Arial" pitchFamily="34" charset="0"/>
              </a:rPr>
              <a:t>Dr. Jay BarLeon</a:t>
            </a:r>
            <a:endParaRPr kumimoji="0" lang="en-US" sz="32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27" name="Text Box 3" descr="sky"/>
          <p:cNvSpPr txBox="1">
            <a:spLocks noChangeArrowheads="1"/>
          </p:cNvSpPr>
          <p:nvPr/>
        </p:nvSpPr>
        <p:spPr bwMode="auto">
          <a:xfrm>
            <a:off x="0" y="304800"/>
            <a:ext cx="9144000" cy="3124201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pperplate Gothic Bold" pitchFamily="34" charset="0"/>
                <a:ea typeface="SimSun" pitchFamily="2" charset="-122"/>
                <a:cs typeface="Arial" pitchFamily="34" charset="0"/>
              </a:rPr>
              <a:t>2019 CHURCH LEADERSHIP TRAINING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algn="ctr"/>
            <a:r>
              <a:rPr lang="zh-CN" alt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教会领袖 训练营</a:t>
            </a:r>
            <a:endParaRPr lang="en-US" sz="9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5791200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pperplate Gothic Bold" pitchFamily="34" charset="0"/>
                <a:ea typeface="SimSun" pitchFamily="2" charset="-122"/>
                <a:cs typeface="Arial" pitchFamily="34" charset="0"/>
              </a:rPr>
              <a:t>Shifus  International</a:t>
            </a:r>
            <a:endParaRPr kumimoji="0" lang="en-US" sz="32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Image result for S"/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3452812" y="2667000"/>
            <a:ext cx="2238375" cy="21808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请将</a:t>
            </a:r>
            <a:r>
              <a:rPr lang="zh-CN" altLang="en-US" sz="6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所有</a:t>
            </a:r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手机关掉</a:t>
            </a:r>
            <a:r>
              <a:rPr lang="en-US" altLang="zh-C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!</a:t>
            </a:r>
            <a:endParaRPr lang="en-US" sz="6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Freestyle Script" panose="030804020302050B04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867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DengXian Light" pitchFamily="2" charset="-122"/>
                <a:ea typeface="DengXian Light" pitchFamily="2" charset="-122"/>
              </a:rPr>
              <a:t>PLEASE TURN </a:t>
            </a:r>
            <a:r>
              <a:rPr kumimoji="0" lang="en-US" sz="2000" b="0" u="sng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DengXian Light" pitchFamily="2" charset="-122"/>
                <a:ea typeface="DengXian Light" pitchFamily="2" charset="-122"/>
              </a:rPr>
              <a:t>ALL</a:t>
            </a:r>
            <a:r>
              <a:rPr kumimoji="0" lang="en-US" sz="2000" b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DengXian Light" pitchFamily="2" charset="-122"/>
                <a:ea typeface="DengXian Light" pitchFamily="2" charset="-122"/>
              </a:rPr>
              <a:t> CELL PHONES OFF!</a:t>
            </a:r>
            <a:endParaRPr kumimoji="0" lang="en-US" sz="2000" b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DengXian Light" pitchFamily="2" charset="-122"/>
              <a:ea typeface="DengXian Light" pitchFamily="2" charset="-122"/>
            </a:endParaRPr>
          </a:p>
        </p:txBody>
      </p:sp>
      <p:pic>
        <p:nvPicPr>
          <p:cNvPr id="26626" name="Picture 2" descr="Image result for smart ph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752600"/>
            <a:ext cx="8982075" cy="44386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657600" y="2286000"/>
            <a:ext cx="1752600" cy="3200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7400" y="2514600"/>
            <a:ext cx="1447800" cy="2743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2362200"/>
            <a:ext cx="1524000" cy="2819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2590800"/>
            <a:ext cx="1295400" cy="2743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62800" y="2667000"/>
            <a:ext cx="1295400" cy="2514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ext Box 2" descr="sea"/>
          <p:cNvSpPr txBox="1">
            <a:spLocks noChangeArrowheads="1"/>
          </p:cNvSpPr>
          <p:nvPr/>
        </p:nvSpPr>
        <p:spPr bwMode="auto">
          <a:xfrm>
            <a:off x="0" y="4267200"/>
            <a:ext cx="9144000" cy="2286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27" name="Text Box 3" descr="sky"/>
          <p:cNvSpPr txBox="1">
            <a:spLocks noChangeArrowheads="1"/>
          </p:cNvSpPr>
          <p:nvPr/>
        </p:nvSpPr>
        <p:spPr bwMode="auto">
          <a:xfrm>
            <a:off x="0" y="381000"/>
            <a:ext cx="9144000" cy="3962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CN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CN" alt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讲故事</a:t>
            </a:r>
            <a:endParaRPr lang="en-US" sz="9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zh-CN" sz="123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123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5600700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all" normalizeH="0" baseline="0" dirty="0" smtClean="0">
                <a:ln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pperplate Gothic Bold" pitchFamily="34" charset="0"/>
                <a:ea typeface="SimSun" pitchFamily="2" charset="-122"/>
                <a:cs typeface="Arial" pitchFamily="34" charset="0"/>
              </a:rPr>
              <a:t>STORY TELLING</a:t>
            </a:r>
            <a:endParaRPr kumimoji="0" lang="en-US" sz="3200" b="1" i="0" u="none" strike="noStrike" cap="all" normalizeH="0" baseline="0" dirty="0" smtClean="0">
              <a:ln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Image result for S"/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3733800" y="3657600"/>
            <a:ext cx="1447799" cy="1447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038600" y="3200400"/>
            <a:ext cx="1600200" cy="276999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SimSun" pitchFamily="2" charset="-122"/>
                <a:cs typeface="Helvetica"/>
              </a:rPr>
              <a:t>VIDEO: BAO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Bao - Disney Pixar Short Fil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1722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4114800" cy="5178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600200"/>
            <a:ext cx="91440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04813" lvl="1" indent="-284163"/>
            <a:r>
              <a:rPr lang="en-US" altLang="zh-CN" sz="3200" b="1" dirty="0" smtClean="0">
                <a:solidFill>
                  <a:schemeClr val="tx1"/>
                </a:solidFill>
              </a:rPr>
              <a:t>1.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故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事</a:t>
            </a:r>
            <a:r>
              <a:rPr lang="zh-CN" altLang="en-US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符合圣经</a:t>
            </a:r>
            <a:endParaRPr lang="en-US" altLang="zh-CN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319213" lvl="3" indent="-284163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Stories are </a:t>
            </a: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 BIBLICAL</a:t>
            </a: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1319213" lvl="3" indent="-1208088"/>
            <a:r>
              <a:rPr lang="en-US" altLang="zh-CN" sz="3200" b="1" dirty="0" smtClean="0">
                <a:solidFill>
                  <a:schemeClr val="tx1"/>
                </a:solidFill>
              </a:rPr>
              <a:t>2.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故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事是 </a:t>
            </a:r>
            <a:r>
              <a:rPr lang="zh-CN" altLang="en-US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经过时间考验</a:t>
            </a:r>
            <a:r>
              <a:rPr lang="zh-CN" altLang="en-US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的</a:t>
            </a:r>
            <a:endParaRPr lang="en-US" altLang="zh-CN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308100" lvl="4" indent="-282575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Stories are  </a:t>
            </a: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TIME TESTED</a:t>
            </a: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1319213" lvl="3" indent="-1208088"/>
            <a:r>
              <a:rPr lang="en-US" altLang="zh-CN" sz="3200" b="1" dirty="0" smtClean="0">
                <a:solidFill>
                  <a:schemeClr val="tx1"/>
                </a:solidFill>
              </a:rPr>
              <a:t>3.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故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事具有</a:t>
            </a:r>
            <a:r>
              <a:rPr lang="zh-CN" altLang="en-US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治疗作用</a:t>
            </a:r>
            <a:endParaRPr lang="en-US" altLang="zh-CN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308100" lvl="5" indent="-282575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Stories </a:t>
            </a: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are  </a:t>
            </a: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 THERAPEUTIC</a:t>
            </a: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1776413" lvl="4" indent="-1665288"/>
            <a:r>
              <a:rPr lang="en-US" altLang="zh-CN" sz="3200" b="1" dirty="0" smtClean="0">
                <a:solidFill>
                  <a:schemeClr val="tx1"/>
                </a:solidFill>
              </a:rPr>
              <a:t>4.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故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事</a:t>
            </a:r>
            <a:r>
              <a:rPr lang="zh-CN" altLang="en-US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令人难忘</a:t>
            </a:r>
            <a:endParaRPr lang="en-US" altLang="zh-CN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308100" lvl="6" indent="-330200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Stories are  </a:t>
            </a: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MEMORABLE</a:t>
            </a: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233613" lvl="5" indent="-2170113"/>
            <a:r>
              <a:rPr lang="en-US" altLang="zh-CN" sz="3200" b="1" dirty="0" smtClean="0">
                <a:solidFill>
                  <a:schemeClr val="tx1"/>
                </a:solidFill>
              </a:rPr>
              <a:t>5.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故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事具有</a:t>
            </a:r>
            <a:r>
              <a:rPr lang="zh-CN" altLang="en-US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教育作用</a:t>
            </a:r>
            <a:endParaRPr lang="en-US" altLang="zh-CN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308100" lvl="7" indent="-330200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Stories are  </a:t>
            </a: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EDUCATIONAL</a:t>
            </a: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690813" lvl="6" indent="-2579688"/>
            <a:r>
              <a:rPr lang="en-US" altLang="zh-CN" sz="3200" b="1" dirty="0" smtClean="0">
                <a:solidFill>
                  <a:schemeClr val="tx1"/>
                </a:solidFill>
              </a:rPr>
              <a:t>6.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故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事具有</a:t>
            </a:r>
            <a:r>
              <a:rPr lang="zh-CN" altLang="en-US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励志作用</a:t>
            </a:r>
            <a:endParaRPr lang="en-US" altLang="zh-CN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260475" lvl="8" indent="-282575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Stories are  </a:t>
            </a: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MOTIVATIONAL</a:t>
            </a: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862013" lvl="2" indent="-284163"/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862013" lvl="2" indent="-284163">
              <a:buFont typeface="Arial" charset="0"/>
              <a:buChar char="•"/>
            </a:pP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7200"/>
            <a:ext cx="91440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lvl="0" indent="-284163" algn="ctr"/>
            <a:r>
              <a:rPr lang="zh-CN" altLang="en-US" sz="4000" b="1" dirty="0" smtClean="0"/>
              <a:t>讲故事的重要</a:t>
            </a:r>
            <a:r>
              <a:rPr lang="zh-CN" altLang="en-US" sz="4000" b="1" dirty="0" smtClean="0"/>
              <a:t>性</a:t>
            </a:r>
            <a:r>
              <a:rPr lang="en-US" altLang="zh-CN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1363" lvl="1" indent="-741363"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The Importance of Storytelling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dennis jones carto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3401" y="1371600"/>
            <a:ext cx="3490599" cy="5181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447800"/>
            <a:ext cx="32766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04813" lvl="1" indent="-284163"/>
            <a:r>
              <a:rPr lang="en-US" altLang="zh-CN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</a:t>
            </a:r>
            <a:r>
              <a:rPr lang="zh-CN" altLang="en-US" sz="32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有</a:t>
            </a:r>
            <a:r>
              <a:rPr lang="zh-CN" altLang="en-US" sz="32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趣</a:t>
            </a:r>
            <a:endParaRPr lang="en-US" altLang="zh-CN" sz="32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862013" lvl="2" indent="-284163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Interesting</a:t>
            </a:r>
          </a:p>
          <a:p>
            <a:pPr marL="862013" lvl="2" indent="-284163">
              <a:buFont typeface="Arial" charset="0"/>
              <a:buChar char="•"/>
            </a:pP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04813" lvl="1" indent="-284163"/>
            <a:r>
              <a:rPr lang="en-US" altLang="zh-CN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 </a:t>
            </a:r>
            <a:r>
              <a:rPr lang="zh-CN" altLang="en-US" sz="3200" b="1" u="sng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目</a:t>
            </a:r>
            <a:r>
              <a:rPr lang="zh-CN" altLang="en-US" sz="3200" b="1" u="sng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的性</a:t>
            </a:r>
            <a:endParaRPr lang="en-US" altLang="zh-CN" sz="3200" b="1" cap="all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862013" lvl="2" indent="-284163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Intentional</a:t>
            </a:r>
          </a:p>
          <a:p>
            <a:pPr marL="862013" lvl="2" indent="-284163">
              <a:buFont typeface="Arial" charset="0"/>
              <a:buChar char="•"/>
            </a:pP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04813" lvl="1" indent="-284163"/>
            <a:r>
              <a:rPr lang="en-US" altLang="zh-CN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zh-CN" altLang="en-US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肢</a:t>
            </a:r>
            <a:r>
              <a:rPr lang="zh-CN" altLang="en-US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体语言</a:t>
            </a:r>
            <a:endParaRPr lang="en-US" altLang="zh-CN" sz="32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862013" lvl="2" indent="-284163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Body Language</a:t>
            </a:r>
          </a:p>
          <a:p>
            <a:pPr marL="862013" lvl="2" indent="-284163">
              <a:buFont typeface="Arial" charset="0"/>
              <a:buChar char="•"/>
            </a:pPr>
            <a:endParaRPr lang="en-US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404813" lvl="1" indent="-284163"/>
            <a:r>
              <a:rPr lang="en-US" altLang="zh-CN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zh-CN" altLang="en-US" sz="32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适</a:t>
            </a:r>
            <a:r>
              <a:rPr lang="zh-CN" altLang="en-US" sz="32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宜</a:t>
            </a:r>
            <a:endParaRPr lang="en-US" altLang="zh-CN" sz="32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862013" lvl="2" indent="-284163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Appropriate</a:t>
            </a:r>
          </a:p>
          <a:p>
            <a:pPr marL="862013" lvl="2" indent="-284163">
              <a:buFont typeface="Arial" charset="0"/>
              <a:buChar char="•"/>
            </a:pP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04813" lvl="1" indent="-284163"/>
            <a:r>
              <a:rPr lang="en-US" altLang="zh-CN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</a:t>
            </a:r>
            <a:r>
              <a:rPr lang="zh-CN" altLang="en-US" sz="32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可</a:t>
            </a:r>
            <a:r>
              <a:rPr lang="zh-CN" altLang="en-US" sz="32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应用性</a:t>
            </a:r>
            <a:endParaRPr lang="en-US" altLang="zh-CN" sz="32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862013" lvl="2" indent="-284163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Applicable</a:t>
            </a: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862013" lvl="2" indent="-284163">
              <a:buFont typeface="Arial" charset="0"/>
              <a:buChar char="•"/>
            </a:pP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7200"/>
            <a:ext cx="9144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lvl="0" indent="-284163" algn="ctr"/>
            <a:r>
              <a:rPr lang="zh-CN" altLang="en-US" sz="4000" b="1" dirty="0" smtClean="0"/>
              <a:t>讲好故事的关键元</a:t>
            </a:r>
            <a:r>
              <a:rPr lang="zh-CN" altLang="en-US" sz="4000" b="1" dirty="0" smtClean="0"/>
              <a:t>素</a:t>
            </a:r>
            <a:r>
              <a:rPr lang="en-US" altLang="zh-CN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1363" lvl="1" indent="-741363"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Key Elements of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Storytelling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447800"/>
            <a:ext cx="32766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04813" lvl="1" indent="-284163"/>
            <a:r>
              <a:rPr lang="en-US" altLang="zh-CN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</a:t>
            </a:r>
            <a:r>
              <a:rPr lang="zh-CN" altLang="en-US" sz="32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结</a:t>
            </a:r>
            <a:r>
              <a:rPr lang="zh-CN" altLang="en-US" sz="32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构</a:t>
            </a:r>
            <a:endParaRPr lang="en-US" altLang="zh-CN" sz="32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862013" lvl="2" indent="-284163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Structured</a:t>
            </a:r>
          </a:p>
          <a:p>
            <a:pPr marL="862013" lvl="2" indent="-284163">
              <a:buFont typeface="Arial" charset="0"/>
              <a:buChar char="•"/>
            </a:pP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04813" lvl="1" indent="-284163"/>
            <a:r>
              <a:rPr lang="en-US" altLang="zh-CN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</a:t>
            </a:r>
            <a:r>
              <a:rPr lang="zh-CN" altLang="en-US" sz="32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情</a:t>
            </a:r>
            <a:r>
              <a:rPr lang="zh-CN" altLang="en-US" sz="32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感</a:t>
            </a:r>
            <a:endParaRPr lang="en-US" altLang="zh-CN" sz="32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862013" lvl="2" indent="-284163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Emotional</a:t>
            </a:r>
          </a:p>
          <a:p>
            <a:pPr marL="862013" lvl="2" indent="-284163">
              <a:buFont typeface="Arial" charset="0"/>
              <a:buChar char="•"/>
            </a:pP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04813" lvl="1" indent="-284163"/>
            <a:r>
              <a:rPr lang="en-US" altLang="zh-CN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 </a:t>
            </a:r>
            <a:r>
              <a:rPr lang="zh-CN" altLang="en-US" sz="32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人</a:t>
            </a:r>
            <a:r>
              <a:rPr lang="zh-CN" altLang="en-US" sz="32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物</a:t>
            </a:r>
            <a:endParaRPr lang="en-US" altLang="zh-CN" sz="32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862013" lvl="2" indent="-284163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Characters</a:t>
            </a:r>
          </a:p>
          <a:p>
            <a:pPr marL="862013" lvl="2" indent="-284163">
              <a:buFont typeface="Arial" charset="0"/>
              <a:buChar char="•"/>
            </a:pPr>
            <a:endParaRPr lang="en-US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404813" lvl="1" indent="-284163"/>
            <a:r>
              <a:rPr lang="en-US" altLang="zh-CN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9. </a:t>
            </a:r>
            <a:r>
              <a:rPr lang="zh-CN" altLang="en-US" sz="32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引</a:t>
            </a:r>
            <a:r>
              <a:rPr lang="zh-CN" altLang="en-US" sz="32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人入胜</a:t>
            </a:r>
            <a:endParaRPr lang="en-US" altLang="zh-CN" sz="32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862013" lvl="2" indent="-284163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Compelling</a:t>
            </a:r>
          </a:p>
          <a:p>
            <a:pPr marL="862013" lvl="2" indent="-284163">
              <a:buFont typeface="Arial" charset="0"/>
              <a:buChar char="•"/>
            </a:pP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04813" lvl="1" indent="-284163"/>
            <a:r>
              <a:rPr lang="en-US" altLang="zh-CN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10. </a:t>
            </a:r>
            <a:r>
              <a:rPr lang="zh-CN" altLang="en-US" sz="32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明</a:t>
            </a:r>
            <a:r>
              <a:rPr lang="zh-CN" altLang="en-US" sz="32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白易懂</a:t>
            </a:r>
            <a:endParaRPr lang="en-US" altLang="zh-CN" sz="32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862013" lvl="2" indent="-284163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Understandable</a:t>
            </a: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862013" lvl="2" indent="-284163">
              <a:buFont typeface="Arial" charset="0"/>
              <a:buChar char="•"/>
            </a:pP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dennis jones cartoons, Je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24200" y="1661161"/>
            <a:ext cx="6019800" cy="451104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676400"/>
            <a:ext cx="5105400" cy="4495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35000" lvl="1" indent="-514350">
              <a:buAutoNum type="arabicPeriod"/>
            </a:pPr>
            <a:r>
              <a:rPr lang="zh-CN" altLang="en-US" sz="4000" b="1" dirty="0" smtClean="0">
                <a:solidFill>
                  <a:srgbClr val="002060"/>
                </a:solidFill>
              </a:rPr>
              <a:t>见证 </a:t>
            </a:r>
            <a:r>
              <a:rPr lang="en-US" altLang="zh-CN" sz="4000" b="1" dirty="0" smtClean="0">
                <a:solidFill>
                  <a:srgbClr val="002060"/>
                </a:solidFill>
              </a:rPr>
              <a:t>    	</a:t>
            </a:r>
            <a:r>
              <a:rPr lang="en-US" sz="2000" i="1" dirty="0" smtClean="0">
                <a:solidFill>
                  <a:schemeClr val="tx1"/>
                </a:solidFill>
                <a:latin typeface="Century Gothic" pitchFamily="34" charset="0"/>
              </a:rPr>
              <a:t>(Testimony)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35000" lvl="1" indent="-514350">
              <a:buAutoNum type="arabicPeriod"/>
            </a:pPr>
            <a:r>
              <a:rPr lang="zh-CN" altLang="en-US" sz="4000" b="1" dirty="0" smtClean="0">
                <a:solidFill>
                  <a:srgbClr val="002060"/>
                </a:solidFill>
              </a:rPr>
              <a:t>圣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经故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事 </a:t>
            </a:r>
            <a:r>
              <a:rPr lang="en-US" sz="2000" i="1" dirty="0" smtClean="0">
                <a:solidFill>
                  <a:schemeClr val="tx1"/>
                </a:solidFill>
                <a:latin typeface="Century Gothic" pitchFamily="34" charset="0"/>
              </a:rPr>
              <a:t>(Bible Stories)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35000" lvl="1" indent="-514350">
              <a:buAutoNum type="arabicPeriod"/>
            </a:pPr>
            <a:r>
              <a:rPr lang="zh-CN" altLang="en-US" sz="4000" b="1" dirty="0" smtClean="0">
                <a:solidFill>
                  <a:srgbClr val="002060"/>
                </a:solidFill>
              </a:rPr>
              <a:t>口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头传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统</a:t>
            </a:r>
            <a:r>
              <a:rPr lang="en-US" altLang="zh-CN" sz="3600" i="1" dirty="0" smtClean="0">
                <a:solidFill>
                  <a:schemeClr val="tx1"/>
                </a:solidFill>
                <a:latin typeface="Century Gothic" pitchFamily="34" charset="0"/>
              </a:rPr>
              <a:t>	 </a:t>
            </a:r>
            <a:r>
              <a:rPr lang="en-US" sz="2000" i="1" dirty="0" smtClean="0">
                <a:solidFill>
                  <a:schemeClr val="tx1"/>
                </a:solidFill>
                <a:latin typeface="Century Gothic" pitchFamily="34" charset="0"/>
              </a:rPr>
              <a:t>(Oral Traditions)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35000" lvl="1" indent="-514350">
              <a:buAutoNum type="arabicPeriod"/>
            </a:pPr>
            <a:r>
              <a:rPr lang="zh-CN" altLang="en-US" sz="4000" b="1" dirty="0" smtClean="0">
                <a:solidFill>
                  <a:srgbClr val="002060"/>
                </a:solidFill>
              </a:rPr>
              <a:t>叙事   </a:t>
            </a:r>
            <a:r>
              <a:rPr lang="en-US" altLang="zh-CN" sz="4000" b="1" dirty="0" smtClean="0">
                <a:solidFill>
                  <a:srgbClr val="002060"/>
                </a:solidFill>
              </a:rPr>
              <a:t>	</a:t>
            </a:r>
            <a:r>
              <a:rPr lang="en-US" altLang="zh-CN" sz="4000" b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Century Gothic" pitchFamily="34" charset="0"/>
              </a:rPr>
              <a:t>(Narrative)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35000" lvl="1" indent="-514350">
              <a:buAutoNum type="arabicPeriod"/>
            </a:pPr>
            <a:r>
              <a:rPr lang="zh-CN" altLang="en-US" sz="4000" b="1" dirty="0" smtClean="0">
                <a:solidFill>
                  <a:srgbClr val="002060"/>
                </a:solidFill>
              </a:rPr>
              <a:t>人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物</a:t>
            </a:r>
            <a:r>
              <a:rPr lang="zh-CN" altLang="en-US" sz="4000" dirty="0" smtClean="0">
                <a:solidFill>
                  <a:srgbClr val="002060"/>
                </a:solidFill>
              </a:rPr>
              <a:t> </a:t>
            </a:r>
            <a:r>
              <a:rPr lang="en-US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	 </a:t>
            </a:r>
            <a:r>
              <a:rPr lang="en-US" sz="2000" i="1" dirty="0" smtClean="0">
                <a:solidFill>
                  <a:schemeClr val="tx1"/>
                </a:solidFill>
                <a:latin typeface="Century Gothic" pitchFamily="34" charset="0"/>
              </a:rPr>
              <a:t>(Character)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35000" lvl="1" indent="-514350">
              <a:buAutoNum type="arabicPeriod"/>
            </a:pPr>
            <a:r>
              <a:rPr lang="zh-CN" altLang="en-US" sz="4000" b="1" dirty="0" smtClean="0">
                <a:solidFill>
                  <a:srgbClr val="002060"/>
                </a:solidFill>
              </a:rPr>
              <a:t>虚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构作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品</a:t>
            </a:r>
            <a:r>
              <a:rPr lang="en-US" altLang="zh-CN" sz="4000" b="1" dirty="0" smtClean="0">
                <a:solidFill>
                  <a:srgbClr val="002060"/>
                </a:solidFill>
              </a:rPr>
              <a:t>	 </a:t>
            </a:r>
            <a:r>
              <a:rPr lang="en-US" sz="2000" i="1" dirty="0" smtClean="0">
                <a:solidFill>
                  <a:schemeClr val="tx1"/>
                </a:solidFill>
                <a:latin typeface="Century Gothic" pitchFamily="34" charset="0"/>
              </a:rPr>
              <a:t>(Fiction)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35000" lvl="1" indent="-514350">
              <a:buFontTx/>
              <a:buAutoNum type="arabicPeriod"/>
            </a:pPr>
            <a:r>
              <a:rPr lang="zh-CN" altLang="en-US" sz="4000" b="1" dirty="0" smtClean="0">
                <a:solidFill>
                  <a:srgbClr val="002060"/>
                </a:solidFill>
              </a:rPr>
              <a:t>视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觉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的</a:t>
            </a:r>
            <a:r>
              <a:rPr lang="en-US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	 </a:t>
            </a:r>
            <a:r>
              <a:rPr lang="en-US" sz="2000" i="1" dirty="0" smtClean="0">
                <a:solidFill>
                  <a:schemeClr val="tx1"/>
                </a:solidFill>
                <a:latin typeface="Century Gothic" pitchFamily="34" charset="0"/>
              </a:rPr>
              <a:t>(Visual)</a:t>
            </a: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81000"/>
            <a:ext cx="9144000" cy="1295400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lvl="0" indent="-284163" algn="ctr"/>
            <a:r>
              <a:rPr lang="zh-CN" altLang="en-US" sz="5400" b="1" dirty="0" smtClean="0"/>
              <a:t>故事类</a:t>
            </a:r>
            <a:r>
              <a:rPr lang="zh-CN" altLang="en-US" sz="5400" b="1" dirty="0" smtClean="0"/>
              <a:t>型</a:t>
            </a:r>
            <a:r>
              <a:rPr lang="en-US" altLang="zh-CN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1363" lvl="1" indent="-741363" algn="ctr"/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Types of Stories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dennis jones cartoons, Je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7524748" cy="6019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0400" y="457200"/>
            <a:ext cx="2133600" cy="6019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zh-CN" altLang="en-US" sz="3200" b="1" dirty="0" smtClean="0">
                <a:solidFill>
                  <a:srgbClr val="002060"/>
                </a:solidFill>
              </a:rPr>
              <a:t>如果耶稣认为故事绝对必要和有效，我们也应该认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为   </a:t>
            </a:r>
            <a:endParaRPr lang="en-US" altLang="zh-CN" sz="3200" b="1" dirty="0" smtClean="0">
              <a:solidFill>
                <a:srgbClr val="002060"/>
              </a:solidFill>
            </a:endParaRPr>
          </a:p>
          <a:p>
            <a:pPr marL="0" lvl="1" algn="ctr"/>
            <a:endParaRPr lang="en-US" i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0" lvl="1" algn="ctr"/>
            <a:r>
              <a:rPr lang="en-US" i="1" dirty="0" smtClean="0">
                <a:solidFill>
                  <a:srgbClr val="002060"/>
                </a:solidFill>
                <a:latin typeface="Century Gothic" pitchFamily="34" charset="0"/>
              </a:rPr>
              <a:t>(</a:t>
            </a:r>
            <a:r>
              <a:rPr lang="en-US" i="1" dirty="0" smtClean="0">
                <a:solidFill>
                  <a:srgbClr val="002060"/>
                </a:solidFill>
                <a:latin typeface="Century Gothic" pitchFamily="34" charset="0"/>
              </a:rPr>
              <a:t>If </a:t>
            </a: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Jesus saw stories as absolutely necessary and effective, so should </a:t>
            </a:r>
            <a:r>
              <a:rPr lang="en-US" i="1" dirty="0" smtClean="0">
                <a:solidFill>
                  <a:schemeClr val="tx1"/>
                </a:solidFill>
                <a:latin typeface="Century Gothic" pitchFamily="34" charset="0"/>
              </a:rPr>
              <a:t>we)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63550" lvl="1" indent="-342900"/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862013" lvl="2" indent="-284163">
              <a:buFont typeface="Arial" charset="0"/>
              <a:buChar char="•"/>
            </a:pP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262</Words>
  <Application>Microsoft Office PowerPoint</Application>
  <PresentationFormat>On-screen Show (4:3)</PresentationFormat>
  <Paragraphs>102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请将所有手机关掉!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johnnie achord</dc:creator>
  <cp:lastModifiedBy>johnnie achord</cp:lastModifiedBy>
  <cp:revision>87</cp:revision>
  <dcterms:created xsi:type="dcterms:W3CDTF">2019-06-12T01:59:51Z</dcterms:created>
  <dcterms:modified xsi:type="dcterms:W3CDTF">2019-06-16T07:22:37Z</dcterms:modified>
</cp:coreProperties>
</file>