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59"/>
  </p:normalViewPr>
  <p:slideViewPr>
    <p:cSldViewPr snapToGrid="0">
      <p:cViewPr varScale="1">
        <p:scale>
          <a:sx n="90" d="100"/>
          <a:sy n="90" d="100"/>
        </p:scale>
        <p:origin x="232"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4F7346-2CB1-4D78-B89E-DCA1CCEE206A}"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1347E72B-3ECB-407E-9FA4-6D7697AC62F1}">
      <dgm:prSet/>
      <dgm:spPr/>
      <dgm:t>
        <a:bodyPr/>
        <a:lstStyle/>
        <a:p>
          <a:pPr>
            <a:lnSpc>
              <a:spcPct val="100000"/>
            </a:lnSpc>
            <a:defRPr b="1"/>
          </a:pPr>
          <a:r>
            <a:rPr lang="en-US"/>
            <a:t>Excuses </a:t>
          </a:r>
        </a:p>
      </dgm:t>
    </dgm:pt>
    <dgm:pt modelId="{9B3F4923-29EF-45B1-8D81-F1CD9C39BAB5}" type="parTrans" cxnId="{E1F22681-BD82-417E-8C1B-5CCD6790896D}">
      <dgm:prSet/>
      <dgm:spPr/>
      <dgm:t>
        <a:bodyPr/>
        <a:lstStyle/>
        <a:p>
          <a:endParaRPr lang="en-US"/>
        </a:p>
      </dgm:t>
    </dgm:pt>
    <dgm:pt modelId="{332C80CC-5734-4E35-9150-EBADE9BC76BD}" type="sibTrans" cxnId="{E1F22681-BD82-417E-8C1B-5CCD6790896D}">
      <dgm:prSet/>
      <dgm:spPr/>
      <dgm:t>
        <a:bodyPr/>
        <a:lstStyle/>
        <a:p>
          <a:endParaRPr lang="en-US"/>
        </a:p>
      </dgm:t>
    </dgm:pt>
    <dgm:pt modelId="{D8E0BDF4-AFE9-481E-BB76-3E0F6931C2B1}">
      <dgm:prSet/>
      <dgm:spPr/>
      <dgm:t>
        <a:bodyPr/>
        <a:lstStyle/>
        <a:p>
          <a:pPr>
            <a:lnSpc>
              <a:spcPct val="100000"/>
            </a:lnSpc>
          </a:pPr>
          <a:r>
            <a:rPr lang="en-US"/>
            <a:t>Keep you stuck in the same patterns.</a:t>
          </a:r>
        </a:p>
      </dgm:t>
    </dgm:pt>
    <dgm:pt modelId="{DFC1B69B-845F-4B03-BA80-BCC3DAC3C756}" type="parTrans" cxnId="{CDEEC0BA-0C3D-4C69-AEE6-DC637E8101E7}">
      <dgm:prSet/>
      <dgm:spPr/>
      <dgm:t>
        <a:bodyPr/>
        <a:lstStyle/>
        <a:p>
          <a:endParaRPr lang="en-US"/>
        </a:p>
      </dgm:t>
    </dgm:pt>
    <dgm:pt modelId="{E1A87B73-7152-4D46-9B92-A499E46F0CB9}" type="sibTrans" cxnId="{CDEEC0BA-0C3D-4C69-AEE6-DC637E8101E7}">
      <dgm:prSet/>
      <dgm:spPr/>
      <dgm:t>
        <a:bodyPr/>
        <a:lstStyle/>
        <a:p>
          <a:endParaRPr lang="en-US"/>
        </a:p>
      </dgm:t>
    </dgm:pt>
    <dgm:pt modelId="{EEADA06E-8DDC-4D1A-A112-A7684C8A6B30}">
      <dgm:prSet/>
      <dgm:spPr/>
      <dgm:t>
        <a:bodyPr/>
        <a:lstStyle/>
        <a:p>
          <a:pPr>
            <a:lnSpc>
              <a:spcPct val="100000"/>
            </a:lnSpc>
          </a:pPr>
          <a:r>
            <a:rPr lang="en-US"/>
            <a:t>Limit your growth and potential.</a:t>
          </a:r>
        </a:p>
      </dgm:t>
    </dgm:pt>
    <dgm:pt modelId="{60D4332A-EE64-43A7-B557-6A554C1273E5}" type="parTrans" cxnId="{CEA23EE9-3158-42B7-9B8E-447632A10C85}">
      <dgm:prSet/>
      <dgm:spPr/>
      <dgm:t>
        <a:bodyPr/>
        <a:lstStyle/>
        <a:p>
          <a:endParaRPr lang="en-US"/>
        </a:p>
      </dgm:t>
    </dgm:pt>
    <dgm:pt modelId="{FDE4122D-F6DC-481D-A9D4-696EE9266B10}" type="sibTrans" cxnId="{CEA23EE9-3158-42B7-9B8E-447632A10C85}">
      <dgm:prSet/>
      <dgm:spPr/>
      <dgm:t>
        <a:bodyPr/>
        <a:lstStyle/>
        <a:p>
          <a:endParaRPr lang="en-US"/>
        </a:p>
      </dgm:t>
    </dgm:pt>
    <dgm:pt modelId="{825F67FA-CEE7-4C32-8DFD-92D148820E4F}">
      <dgm:prSet/>
      <dgm:spPr/>
      <dgm:t>
        <a:bodyPr/>
        <a:lstStyle/>
        <a:p>
          <a:pPr>
            <a:lnSpc>
              <a:spcPct val="100000"/>
            </a:lnSpc>
          </a:pPr>
          <a:r>
            <a:rPr lang="en-US"/>
            <a:t>Damage trust and credibility with others.</a:t>
          </a:r>
        </a:p>
      </dgm:t>
    </dgm:pt>
    <dgm:pt modelId="{9F3BE782-A1BF-4189-80C6-DCBC415FE8E8}" type="parTrans" cxnId="{7A84E543-9772-4A61-8AE6-3827C69A72A0}">
      <dgm:prSet/>
      <dgm:spPr/>
      <dgm:t>
        <a:bodyPr/>
        <a:lstStyle/>
        <a:p>
          <a:endParaRPr lang="en-US"/>
        </a:p>
      </dgm:t>
    </dgm:pt>
    <dgm:pt modelId="{3C9B4148-699E-4C1A-A343-E9FA13E9C221}" type="sibTrans" cxnId="{7A84E543-9772-4A61-8AE6-3827C69A72A0}">
      <dgm:prSet/>
      <dgm:spPr/>
      <dgm:t>
        <a:bodyPr/>
        <a:lstStyle/>
        <a:p>
          <a:endParaRPr lang="en-US"/>
        </a:p>
      </dgm:t>
    </dgm:pt>
    <dgm:pt modelId="{D95DA55E-0FC2-40D0-9E4A-480C5E7A4A7F}">
      <dgm:prSet/>
      <dgm:spPr/>
      <dgm:t>
        <a:bodyPr/>
        <a:lstStyle/>
        <a:p>
          <a:pPr>
            <a:lnSpc>
              <a:spcPct val="100000"/>
            </a:lnSpc>
            <a:defRPr b="1"/>
          </a:pPr>
          <a:r>
            <a:rPr lang="en-US"/>
            <a:t>Accountability</a:t>
          </a:r>
        </a:p>
      </dgm:t>
    </dgm:pt>
    <dgm:pt modelId="{17C72456-25B0-4874-B2AD-3A6FB8597518}" type="parTrans" cxnId="{F2BFFB4A-0065-453F-9848-DF3421668BBB}">
      <dgm:prSet/>
      <dgm:spPr/>
      <dgm:t>
        <a:bodyPr/>
        <a:lstStyle/>
        <a:p>
          <a:endParaRPr lang="en-US"/>
        </a:p>
      </dgm:t>
    </dgm:pt>
    <dgm:pt modelId="{5267FC93-8BF1-493B-B3E8-67FD01B47C25}" type="sibTrans" cxnId="{F2BFFB4A-0065-453F-9848-DF3421668BBB}">
      <dgm:prSet/>
      <dgm:spPr/>
      <dgm:t>
        <a:bodyPr/>
        <a:lstStyle/>
        <a:p>
          <a:endParaRPr lang="en-US"/>
        </a:p>
      </dgm:t>
    </dgm:pt>
    <dgm:pt modelId="{DEDB43CE-613B-4815-BD37-9A5F0D9223DC}">
      <dgm:prSet/>
      <dgm:spPr/>
      <dgm:t>
        <a:bodyPr/>
        <a:lstStyle/>
        <a:p>
          <a:pPr>
            <a:lnSpc>
              <a:spcPct val="100000"/>
            </a:lnSpc>
          </a:pPr>
          <a:r>
            <a:rPr lang="en-US"/>
            <a:t>Drives growth and improvement.</a:t>
          </a:r>
        </a:p>
      </dgm:t>
    </dgm:pt>
    <dgm:pt modelId="{F2B162EA-58C6-4EF7-909F-6BF804E1BA8A}" type="parTrans" cxnId="{277A7A3D-D830-4E03-9787-19AEA9456A1A}">
      <dgm:prSet/>
      <dgm:spPr/>
      <dgm:t>
        <a:bodyPr/>
        <a:lstStyle/>
        <a:p>
          <a:endParaRPr lang="en-US"/>
        </a:p>
      </dgm:t>
    </dgm:pt>
    <dgm:pt modelId="{5AAF4D16-CF0F-4E5D-8401-6740AA5B02F4}" type="sibTrans" cxnId="{277A7A3D-D830-4E03-9787-19AEA9456A1A}">
      <dgm:prSet/>
      <dgm:spPr/>
      <dgm:t>
        <a:bodyPr/>
        <a:lstStyle/>
        <a:p>
          <a:endParaRPr lang="en-US"/>
        </a:p>
      </dgm:t>
    </dgm:pt>
    <dgm:pt modelId="{E6D319BE-4DD0-4E4C-8867-61FBAAAFB75F}">
      <dgm:prSet/>
      <dgm:spPr/>
      <dgm:t>
        <a:bodyPr/>
        <a:lstStyle/>
        <a:p>
          <a:pPr>
            <a:lnSpc>
              <a:spcPct val="100000"/>
            </a:lnSpc>
          </a:pPr>
          <a:r>
            <a:rPr lang="en-US"/>
            <a:t>Builds trust and respect with others.</a:t>
          </a:r>
        </a:p>
      </dgm:t>
    </dgm:pt>
    <dgm:pt modelId="{5778146E-942C-405D-A58B-A42D521CC890}" type="parTrans" cxnId="{96443378-2E06-4E44-BC2C-0CDEA72B1859}">
      <dgm:prSet/>
      <dgm:spPr/>
      <dgm:t>
        <a:bodyPr/>
        <a:lstStyle/>
        <a:p>
          <a:endParaRPr lang="en-US"/>
        </a:p>
      </dgm:t>
    </dgm:pt>
    <dgm:pt modelId="{8C20089D-7535-416E-8BEF-5F51FF57DB16}" type="sibTrans" cxnId="{96443378-2E06-4E44-BC2C-0CDEA72B1859}">
      <dgm:prSet/>
      <dgm:spPr/>
      <dgm:t>
        <a:bodyPr/>
        <a:lstStyle/>
        <a:p>
          <a:endParaRPr lang="en-US"/>
        </a:p>
      </dgm:t>
    </dgm:pt>
    <dgm:pt modelId="{5E5BB4FA-BD0F-4617-BF65-CD3177BDB7DE}">
      <dgm:prSet/>
      <dgm:spPr/>
      <dgm:t>
        <a:bodyPr/>
        <a:lstStyle/>
        <a:p>
          <a:pPr>
            <a:lnSpc>
              <a:spcPct val="100000"/>
            </a:lnSpc>
          </a:pPr>
          <a:r>
            <a:rPr lang="en-US"/>
            <a:t>Empowers you to take control of your success. </a:t>
          </a:r>
        </a:p>
      </dgm:t>
    </dgm:pt>
    <dgm:pt modelId="{BEF5CAD8-A33C-493F-9F1F-820350638CA3}" type="parTrans" cxnId="{61FEB17D-8460-45AD-84DC-9E4FC62104A8}">
      <dgm:prSet/>
      <dgm:spPr/>
      <dgm:t>
        <a:bodyPr/>
        <a:lstStyle/>
        <a:p>
          <a:endParaRPr lang="en-US"/>
        </a:p>
      </dgm:t>
    </dgm:pt>
    <dgm:pt modelId="{943AAC8E-38FB-459B-AD8C-8DB40A1AED34}" type="sibTrans" cxnId="{61FEB17D-8460-45AD-84DC-9E4FC62104A8}">
      <dgm:prSet/>
      <dgm:spPr/>
      <dgm:t>
        <a:bodyPr/>
        <a:lstStyle/>
        <a:p>
          <a:endParaRPr lang="en-US"/>
        </a:p>
      </dgm:t>
    </dgm:pt>
    <dgm:pt modelId="{83115253-DC48-44CB-832D-E250F6B293F8}" type="pres">
      <dgm:prSet presAssocID="{964F7346-2CB1-4D78-B89E-DCA1CCEE206A}" presName="root" presStyleCnt="0">
        <dgm:presLayoutVars>
          <dgm:dir/>
          <dgm:resizeHandles val="exact"/>
        </dgm:presLayoutVars>
      </dgm:prSet>
      <dgm:spPr/>
    </dgm:pt>
    <dgm:pt modelId="{AF520469-F08D-48BF-B2FB-A678C1BF52D8}" type="pres">
      <dgm:prSet presAssocID="{1347E72B-3ECB-407E-9FA4-6D7697AC62F1}" presName="compNode" presStyleCnt="0"/>
      <dgm:spPr/>
    </dgm:pt>
    <dgm:pt modelId="{3B021FF0-429A-42BE-B3E1-890C97C09FAC}" type="pres">
      <dgm:prSet presAssocID="{1347E72B-3ECB-407E-9FA4-6D7697AC62F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evil Face with Solid Fill"/>
        </a:ext>
      </dgm:extLst>
    </dgm:pt>
    <dgm:pt modelId="{B09FAF93-CF0D-42B0-AA8F-03DC9B858626}" type="pres">
      <dgm:prSet presAssocID="{1347E72B-3ECB-407E-9FA4-6D7697AC62F1}" presName="iconSpace" presStyleCnt="0"/>
      <dgm:spPr/>
    </dgm:pt>
    <dgm:pt modelId="{04BB7086-EFD3-4058-9016-7B8AAD3CA65C}" type="pres">
      <dgm:prSet presAssocID="{1347E72B-3ECB-407E-9FA4-6D7697AC62F1}" presName="parTx" presStyleLbl="revTx" presStyleIdx="0" presStyleCnt="4">
        <dgm:presLayoutVars>
          <dgm:chMax val="0"/>
          <dgm:chPref val="0"/>
        </dgm:presLayoutVars>
      </dgm:prSet>
      <dgm:spPr/>
    </dgm:pt>
    <dgm:pt modelId="{9C29FEE0-25C6-43F3-AB5A-8B14696B7266}" type="pres">
      <dgm:prSet presAssocID="{1347E72B-3ECB-407E-9FA4-6D7697AC62F1}" presName="txSpace" presStyleCnt="0"/>
      <dgm:spPr/>
    </dgm:pt>
    <dgm:pt modelId="{32117DA9-A545-434C-A7AD-604703C181C0}" type="pres">
      <dgm:prSet presAssocID="{1347E72B-3ECB-407E-9FA4-6D7697AC62F1}" presName="desTx" presStyleLbl="revTx" presStyleIdx="1" presStyleCnt="4">
        <dgm:presLayoutVars/>
      </dgm:prSet>
      <dgm:spPr/>
    </dgm:pt>
    <dgm:pt modelId="{9A78AF14-26D3-4BE6-8A32-3F622DFCAC83}" type="pres">
      <dgm:prSet presAssocID="{332C80CC-5734-4E35-9150-EBADE9BC76BD}" presName="sibTrans" presStyleCnt="0"/>
      <dgm:spPr/>
    </dgm:pt>
    <dgm:pt modelId="{04E9A1B6-CB19-4FAE-9EAD-C5BC5E9D9CC6}" type="pres">
      <dgm:prSet presAssocID="{D95DA55E-0FC2-40D0-9E4A-480C5E7A4A7F}" presName="compNode" presStyleCnt="0"/>
      <dgm:spPr/>
    </dgm:pt>
    <dgm:pt modelId="{8E5AD850-18B9-450C-8743-6194A07FE7C4}" type="pres">
      <dgm:prSet presAssocID="{D95DA55E-0FC2-40D0-9E4A-480C5E7A4A7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Success"/>
        </a:ext>
      </dgm:extLst>
    </dgm:pt>
    <dgm:pt modelId="{D0ADA5B4-A06F-4C6E-AD0F-9F96D2EE7D87}" type="pres">
      <dgm:prSet presAssocID="{D95DA55E-0FC2-40D0-9E4A-480C5E7A4A7F}" presName="iconSpace" presStyleCnt="0"/>
      <dgm:spPr/>
    </dgm:pt>
    <dgm:pt modelId="{AD5D02B6-0172-4E0A-907D-F629386D583D}" type="pres">
      <dgm:prSet presAssocID="{D95DA55E-0FC2-40D0-9E4A-480C5E7A4A7F}" presName="parTx" presStyleLbl="revTx" presStyleIdx="2" presStyleCnt="4">
        <dgm:presLayoutVars>
          <dgm:chMax val="0"/>
          <dgm:chPref val="0"/>
        </dgm:presLayoutVars>
      </dgm:prSet>
      <dgm:spPr/>
    </dgm:pt>
    <dgm:pt modelId="{9850F471-0011-4089-80F3-07E8B3190CCE}" type="pres">
      <dgm:prSet presAssocID="{D95DA55E-0FC2-40D0-9E4A-480C5E7A4A7F}" presName="txSpace" presStyleCnt="0"/>
      <dgm:spPr/>
    </dgm:pt>
    <dgm:pt modelId="{F36C948D-760A-4E74-B0A0-A7965003A83E}" type="pres">
      <dgm:prSet presAssocID="{D95DA55E-0FC2-40D0-9E4A-480C5E7A4A7F}" presName="desTx" presStyleLbl="revTx" presStyleIdx="3" presStyleCnt="4">
        <dgm:presLayoutVars/>
      </dgm:prSet>
      <dgm:spPr/>
    </dgm:pt>
  </dgm:ptLst>
  <dgm:cxnLst>
    <dgm:cxn modelId="{6BC7330E-79C3-457E-8CDA-0E034B4CE912}" type="presOf" srcId="{825F67FA-CEE7-4C32-8DFD-92D148820E4F}" destId="{32117DA9-A545-434C-A7AD-604703C181C0}" srcOrd="0" destOrd="2" presId="urn:microsoft.com/office/officeart/2018/5/layout/CenteredIconLabelDescriptionList"/>
    <dgm:cxn modelId="{37EAA831-B45B-40D5-A1C6-E3B9126F9625}" type="presOf" srcId="{1347E72B-3ECB-407E-9FA4-6D7697AC62F1}" destId="{04BB7086-EFD3-4058-9016-7B8AAD3CA65C}" srcOrd="0" destOrd="0" presId="urn:microsoft.com/office/officeart/2018/5/layout/CenteredIconLabelDescriptionList"/>
    <dgm:cxn modelId="{277A7A3D-D830-4E03-9787-19AEA9456A1A}" srcId="{D95DA55E-0FC2-40D0-9E4A-480C5E7A4A7F}" destId="{DEDB43CE-613B-4815-BD37-9A5F0D9223DC}" srcOrd="0" destOrd="0" parTransId="{F2B162EA-58C6-4EF7-909F-6BF804E1BA8A}" sibTransId="{5AAF4D16-CF0F-4E5D-8401-6740AA5B02F4}"/>
    <dgm:cxn modelId="{B9426940-BEF3-4565-9548-ADBC460FEEB7}" type="presOf" srcId="{E6D319BE-4DD0-4E4C-8867-61FBAAAFB75F}" destId="{F36C948D-760A-4E74-B0A0-A7965003A83E}" srcOrd="0" destOrd="1" presId="urn:microsoft.com/office/officeart/2018/5/layout/CenteredIconLabelDescriptionList"/>
    <dgm:cxn modelId="{7A84E543-9772-4A61-8AE6-3827C69A72A0}" srcId="{1347E72B-3ECB-407E-9FA4-6D7697AC62F1}" destId="{825F67FA-CEE7-4C32-8DFD-92D148820E4F}" srcOrd="2" destOrd="0" parTransId="{9F3BE782-A1BF-4189-80C6-DCBC415FE8E8}" sibTransId="{3C9B4148-699E-4C1A-A343-E9FA13E9C221}"/>
    <dgm:cxn modelId="{F2BFFB4A-0065-453F-9848-DF3421668BBB}" srcId="{964F7346-2CB1-4D78-B89E-DCA1CCEE206A}" destId="{D95DA55E-0FC2-40D0-9E4A-480C5E7A4A7F}" srcOrd="1" destOrd="0" parTransId="{17C72456-25B0-4874-B2AD-3A6FB8597518}" sibTransId="{5267FC93-8BF1-493B-B3E8-67FD01B47C25}"/>
    <dgm:cxn modelId="{96443378-2E06-4E44-BC2C-0CDEA72B1859}" srcId="{D95DA55E-0FC2-40D0-9E4A-480C5E7A4A7F}" destId="{E6D319BE-4DD0-4E4C-8867-61FBAAAFB75F}" srcOrd="1" destOrd="0" parTransId="{5778146E-942C-405D-A58B-A42D521CC890}" sibTransId="{8C20089D-7535-416E-8BEF-5F51FF57DB16}"/>
    <dgm:cxn modelId="{6A0C327D-D63F-49DE-A8DB-7A72C1A3B052}" type="presOf" srcId="{D95DA55E-0FC2-40D0-9E4A-480C5E7A4A7F}" destId="{AD5D02B6-0172-4E0A-907D-F629386D583D}" srcOrd="0" destOrd="0" presId="urn:microsoft.com/office/officeart/2018/5/layout/CenteredIconLabelDescriptionList"/>
    <dgm:cxn modelId="{61FEB17D-8460-45AD-84DC-9E4FC62104A8}" srcId="{D95DA55E-0FC2-40D0-9E4A-480C5E7A4A7F}" destId="{5E5BB4FA-BD0F-4617-BF65-CD3177BDB7DE}" srcOrd="2" destOrd="0" parTransId="{BEF5CAD8-A33C-493F-9F1F-820350638CA3}" sibTransId="{943AAC8E-38FB-459B-AD8C-8DB40A1AED34}"/>
    <dgm:cxn modelId="{E1F22681-BD82-417E-8C1B-5CCD6790896D}" srcId="{964F7346-2CB1-4D78-B89E-DCA1CCEE206A}" destId="{1347E72B-3ECB-407E-9FA4-6D7697AC62F1}" srcOrd="0" destOrd="0" parTransId="{9B3F4923-29EF-45B1-8D81-F1CD9C39BAB5}" sibTransId="{332C80CC-5734-4E35-9150-EBADE9BC76BD}"/>
    <dgm:cxn modelId="{23B5CD9E-7789-4D8B-AA4F-CEE828A1236C}" type="presOf" srcId="{DEDB43CE-613B-4815-BD37-9A5F0D9223DC}" destId="{F36C948D-760A-4E74-B0A0-A7965003A83E}" srcOrd="0" destOrd="0" presId="urn:microsoft.com/office/officeart/2018/5/layout/CenteredIconLabelDescriptionList"/>
    <dgm:cxn modelId="{CDEEC0BA-0C3D-4C69-AEE6-DC637E8101E7}" srcId="{1347E72B-3ECB-407E-9FA4-6D7697AC62F1}" destId="{D8E0BDF4-AFE9-481E-BB76-3E0F6931C2B1}" srcOrd="0" destOrd="0" parTransId="{DFC1B69B-845F-4B03-BA80-BCC3DAC3C756}" sibTransId="{E1A87B73-7152-4D46-9B92-A499E46F0CB9}"/>
    <dgm:cxn modelId="{B1F120C4-6FF1-493F-8E98-EE9253AE3442}" type="presOf" srcId="{964F7346-2CB1-4D78-B89E-DCA1CCEE206A}" destId="{83115253-DC48-44CB-832D-E250F6B293F8}" srcOrd="0" destOrd="0" presId="urn:microsoft.com/office/officeart/2018/5/layout/CenteredIconLabelDescriptionList"/>
    <dgm:cxn modelId="{C38088CB-3303-4A78-A51E-F6047165E4F8}" type="presOf" srcId="{D8E0BDF4-AFE9-481E-BB76-3E0F6931C2B1}" destId="{32117DA9-A545-434C-A7AD-604703C181C0}" srcOrd="0" destOrd="0" presId="urn:microsoft.com/office/officeart/2018/5/layout/CenteredIconLabelDescriptionList"/>
    <dgm:cxn modelId="{CEA23EE9-3158-42B7-9B8E-447632A10C85}" srcId="{1347E72B-3ECB-407E-9FA4-6D7697AC62F1}" destId="{EEADA06E-8DDC-4D1A-A112-A7684C8A6B30}" srcOrd="1" destOrd="0" parTransId="{60D4332A-EE64-43A7-B557-6A554C1273E5}" sibTransId="{FDE4122D-F6DC-481D-A9D4-696EE9266B10}"/>
    <dgm:cxn modelId="{08DF6DE9-0BAC-4C68-A4A6-6728B08251DD}" type="presOf" srcId="{5E5BB4FA-BD0F-4617-BF65-CD3177BDB7DE}" destId="{F36C948D-760A-4E74-B0A0-A7965003A83E}" srcOrd="0" destOrd="2" presId="urn:microsoft.com/office/officeart/2018/5/layout/CenteredIconLabelDescriptionList"/>
    <dgm:cxn modelId="{5C06FFEF-138F-4E68-9D82-94856D59E037}" type="presOf" srcId="{EEADA06E-8DDC-4D1A-A112-A7684C8A6B30}" destId="{32117DA9-A545-434C-A7AD-604703C181C0}" srcOrd="0" destOrd="1" presId="urn:microsoft.com/office/officeart/2018/5/layout/CenteredIconLabelDescriptionList"/>
    <dgm:cxn modelId="{E3BD5CB2-EA13-4B29-8479-32BDB2F0BF31}" type="presParOf" srcId="{83115253-DC48-44CB-832D-E250F6B293F8}" destId="{AF520469-F08D-48BF-B2FB-A678C1BF52D8}" srcOrd="0" destOrd="0" presId="urn:microsoft.com/office/officeart/2018/5/layout/CenteredIconLabelDescriptionList"/>
    <dgm:cxn modelId="{45145A29-03F5-445C-93BD-767C305CF0E8}" type="presParOf" srcId="{AF520469-F08D-48BF-B2FB-A678C1BF52D8}" destId="{3B021FF0-429A-42BE-B3E1-890C97C09FAC}" srcOrd="0" destOrd="0" presId="urn:microsoft.com/office/officeart/2018/5/layout/CenteredIconLabelDescriptionList"/>
    <dgm:cxn modelId="{D964CCC2-44FF-48D3-B5FD-697941B9CBFD}" type="presParOf" srcId="{AF520469-F08D-48BF-B2FB-A678C1BF52D8}" destId="{B09FAF93-CF0D-42B0-AA8F-03DC9B858626}" srcOrd="1" destOrd="0" presId="urn:microsoft.com/office/officeart/2018/5/layout/CenteredIconLabelDescriptionList"/>
    <dgm:cxn modelId="{BAE4BF8A-AC32-4BC2-8D1D-6FC2BD726512}" type="presParOf" srcId="{AF520469-F08D-48BF-B2FB-A678C1BF52D8}" destId="{04BB7086-EFD3-4058-9016-7B8AAD3CA65C}" srcOrd="2" destOrd="0" presId="urn:microsoft.com/office/officeart/2018/5/layout/CenteredIconLabelDescriptionList"/>
    <dgm:cxn modelId="{2BEFBBD5-E933-4656-AC82-D16B2D644F1D}" type="presParOf" srcId="{AF520469-F08D-48BF-B2FB-A678C1BF52D8}" destId="{9C29FEE0-25C6-43F3-AB5A-8B14696B7266}" srcOrd="3" destOrd="0" presId="urn:microsoft.com/office/officeart/2018/5/layout/CenteredIconLabelDescriptionList"/>
    <dgm:cxn modelId="{DB58E119-97A9-43A9-A668-E755505CB820}" type="presParOf" srcId="{AF520469-F08D-48BF-B2FB-A678C1BF52D8}" destId="{32117DA9-A545-434C-A7AD-604703C181C0}" srcOrd="4" destOrd="0" presId="urn:microsoft.com/office/officeart/2018/5/layout/CenteredIconLabelDescriptionList"/>
    <dgm:cxn modelId="{B6F43861-D655-4AA7-BBFD-FAA1F0B2E401}" type="presParOf" srcId="{83115253-DC48-44CB-832D-E250F6B293F8}" destId="{9A78AF14-26D3-4BE6-8A32-3F622DFCAC83}" srcOrd="1" destOrd="0" presId="urn:microsoft.com/office/officeart/2018/5/layout/CenteredIconLabelDescriptionList"/>
    <dgm:cxn modelId="{5C17E0DB-FE23-4A65-A56A-56EE3E3031FD}" type="presParOf" srcId="{83115253-DC48-44CB-832D-E250F6B293F8}" destId="{04E9A1B6-CB19-4FAE-9EAD-C5BC5E9D9CC6}" srcOrd="2" destOrd="0" presId="urn:microsoft.com/office/officeart/2018/5/layout/CenteredIconLabelDescriptionList"/>
    <dgm:cxn modelId="{9EF828C1-6084-4D40-A2BD-690387B1798E}" type="presParOf" srcId="{04E9A1B6-CB19-4FAE-9EAD-C5BC5E9D9CC6}" destId="{8E5AD850-18B9-450C-8743-6194A07FE7C4}" srcOrd="0" destOrd="0" presId="urn:microsoft.com/office/officeart/2018/5/layout/CenteredIconLabelDescriptionList"/>
    <dgm:cxn modelId="{C6217A90-EC3D-4415-B66F-391BCBC0A2DE}" type="presParOf" srcId="{04E9A1B6-CB19-4FAE-9EAD-C5BC5E9D9CC6}" destId="{D0ADA5B4-A06F-4C6E-AD0F-9F96D2EE7D87}" srcOrd="1" destOrd="0" presId="urn:microsoft.com/office/officeart/2018/5/layout/CenteredIconLabelDescriptionList"/>
    <dgm:cxn modelId="{0E28E71A-4C07-49A5-96B6-C482B5BCEB42}" type="presParOf" srcId="{04E9A1B6-CB19-4FAE-9EAD-C5BC5E9D9CC6}" destId="{AD5D02B6-0172-4E0A-907D-F629386D583D}" srcOrd="2" destOrd="0" presId="urn:microsoft.com/office/officeart/2018/5/layout/CenteredIconLabelDescriptionList"/>
    <dgm:cxn modelId="{6833EDC2-69BB-4D88-8653-3A2CCFA60C32}" type="presParOf" srcId="{04E9A1B6-CB19-4FAE-9EAD-C5BC5E9D9CC6}" destId="{9850F471-0011-4089-80F3-07E8B3190CCE}" srcOrd="3" destOrd="0" presId="urn:microsoft.com/office/officeart/2018/5/layout/CenteredIconLabelDescriptionList"/>
    <dgm:cxn modelId="{4BC77EBB-D71E-48B8-9B77-171EC1097BBB}" type="presParOf" srcId="{04E9A1B6-CB19-4FAE-9EAD-C5BC5E9D9CC6}" destId="{F36C948D-760A-4E74-B0A0-A7965003A83E}"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21FF0-429A-42BE-B3E1-890C97C09FAC}">
      <dsp:nvSpPr>
        <dsp:cNvPr id="0" name=""/>
        <dsp:cNvSpPr/>
      </dsp:nvSpPr>
      <dsp:spPr>
        <a:xfrm>
          <a:off x="776526" y="593315"/>
          <a:ext cx="832781" cy="8327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BB7086-EFD3-4058-9016-7B8AAD3CA65C}">
      <dsp:nvSpPr>
        <dsp:cNvPr id="0" name=""/>
        <dsp:cNvSpPr/>
      </dsp:nvSpPr>
      <dsp:spPr>
        <a:xfrm>
          <a:off x="3229" y="1562179"/>
          <a:ext cx="2379375" cy="356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b="1"/>
          </a:pPr>
          <a:r>
            <a:rPr lang="en-US" sz="2300" kern="1200"/>
            <a:t>Excuses </a:t>
          </a:r>
        </a:p>
      </dsp:txBody>
      <dsp:txXfrm>
        <a:off x="3229" y="1562179"/>
        <a:ext cx="2379375" cy="356906"/>
      </dsp:txXfrm>
    </dsp:sp>
    <dsp:sp modelId="{32117DA9-A545-434C-A7AD-604703C181C0}">
      <dsp:nvSpPr>
        <dsp:cNvPr id="0" name=""/>
        <dsp:cNvSpPr/>
      </dsp:nvSpPr>
      <dsp:spPr>
        <a:xfrm>
          <a:off x="3229" y="1982379"/>
          <a:ext cx="2379375" cy="177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Keep you stuck in the same patterns.</a:t>
          </a:r>
        </a:p>
        <a:p>
          <a:pPr marL="0" lvl="0" indent="0" algn="ctr" defTabSz="755650">
            <a:lnSpc>
              <a:spcPct val="100000"/>
            </a:lnSpc>
            <a:spcBef>
              <a:spcPct val="0"/>
            </a:spcBef>
            <a:spcAft>
              <a:spcPct val="35000"/>
            </a:spcAft>
            <a:buNone/>
          </a:pPr>
          <a:r>
            <a:rPr lang="en-US" sz="1700" kern="1200"/>
            <a:t>Limit your growth and potential.</a:t>
          </a:r>
        </a:p>
        <a:p>
          <a:pPr marL="0" lvl="0" indent="0" algn="ctr" defTabSz="755650">
            <a:lnSpc>
              <a:spcPct val="100000"/>
            </a:lnSpc>
            <a:spcBef>
              <a:spcPct val="0"/>
            </a:spcBef>
            <a:spcAft>
              <a:spcPct val="35000"/>
            </a:spcAft>
            <a:buNone/>
          </a:pPr>
          <a:r>
            <a:rPr lang="en-US" sz="1700" kern="1200"/>
            <a:t>Damage trust and credibility with others.</a:t>
          </a:r>
        </a:p>
      </dsp:txBody>
      <dsp:txXfrm>
        <a:off x="3229" y="1982379"/>
        <a:ext cx="2379375" cy="1775642"/>
      </dsp:txXfrm>
    </dsp:sp>
    <dsp:sp modelId="{8E5AD850-18B9-450C-8743-6194A07FE7C4}">
      <dsp:nvSpPr>
        <dsp:cNvPr id="0" name=""/>
        <dsp:cNvSpPr/>
      </dsp:nvSpPr>
      <dsp:spPr>
        <a:xfrm>
          <a:off x="3572292" y="593315"/>
          <a:ext cx="832781" cy="8327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5D02B6-0172-4E0A-907D-F629386D583D}">
      <dsp:nvSpPr>
        <dsp:cNvPr id="0" name=""/>
        <dsp:cNvSpPr/>
      </dsp:nvSpPr>
      <dsp:spPr>
        <a:xfrm>
          <a:off x="2798995" y="1562179"/>
          <a:ext cx="2379375" cy="356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b="1"/>
          </a:pPr>
          <a:r>
            <a:rPr lang="en-US" sz="2300" kern="1200"/>
            <a:t>Accountability</a:t>
          </a:r>
        </a:p>
      </dsp:txBody>
      <dsp:txXfrm>
        <a:off x="2798995" y="1562179"/>
        <a:ext cx="2379375" cy="356906"/>
      </dsp:txXfrm>
    </dsp:sp>
    <dsp:sp modelId="{F36C948D-760A-4E74-B0A0-A7965003A83E}">
      <dsp:nvSpPr>
        <dsp:cNvPr id="0" name=""/>
        <dsp:cNvSpPr/>
      </dsp:nvSpPr>
      <dsp:spPr>
        <a:xfrm>
          <a:off x="2798995" y="1982379"/>
          <a:ext cx="2379375" cy="177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Drives growth and improvement.</a:t>
          </a:r>
        </a:p>
        <a:p>
          <a:pPr marL="0" lvl="0" indent="0" algn="ctr" defTabSz="755650">
            <a:lnSpc>
              <a:spcPct val="100000"/>
            </a:lnSpc>
            <a:spcBef>
              <a:spcPct val="0"/>
            </a:spcBef>
            <a:spcAft>
              <a:spcPct val="35000"/>
            </a:spcAft>
            <a:buNone/>
          </a:pPr>
          <a:r>
            <a:rPr lang="en-US" sz="1700" kern="1200"/>
            <a:t>Builds trust and respect with others.</a:t>
          </a:r>
        </a:p>
        <a:p>
          <a:pPr marL="0" lvl="0" indent="0" algn="ctr" defTabSz="755650">
            <a:lnSpc>
              <a:spcPct val="100000"/>
            </a:lnSpc>
            <a:spcBef>
              <a:spcPct val="0"/>
            </a:spcBef>
            <a:spcAft>
              <a:spcPct val="35000"/>
            </a:spcAft>
            <a:buNone/>
          </a:pPr>
          <a:r>
            <a:rPr lang="en-US" sz="1700" kern="1200"/>
            <a:t>Empowers you to take control of your success. </a:t>
          </a:r>
        </a:p>
      </dsp:txBody>
      <dsp:txXfrm>
        <a:off x="2798995" y="1982379"/>
        <a:ext cx="2379375" cy="1775642"/>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7EF73-E860-7BDA-47FA-637581C086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C3C8E4-AD93-7EF6-D2E1-ABA9E1F359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6B5FD1-3EAB-5587-E9C7-2EC36EB826D3}"/>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5" name="Footer Placeholder 4">
            <a:extLst>
              <a:ext uri="{FF2B5EF4-FFF2-40B4-BE49-F238E27FC236}">
                <a16:creationId xmlns:a16="http://schemas.microsoft.com/office/drawing/2014/main" id="{DC8FB2F3-E8CA-6B6F-8D72-9D7E63BEE2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F1FD84-DA8E-5B7E-7E52-00E5C1379436}"/>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344804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9F365-C483-FB3F-2647-6C294092A3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0B9A72-A483-738F-E021-9735DF1A8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8A1004-E70B-574A-E9DD-BAFA11878D64}"/>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5" name="Footer Placeholder 4">
            <a:extLst>
              <a:ext uri="{FF2B5EF4-FFF2-40B4-BE49-F238E27FC236}">
                <a16:creationId xmlns:a16="http://schemas.microsoft.com/office/drawing/2014/main" id="{3BE08F5A-330A-5279-D26C-6BDDBAC209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B1DE6-4E21-C158-EEF7-9D6E2E10EC7C}"/>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286967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6A1761-1322-292A-180E-6509298EF6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00C304-B099-9C0F-019E-1417B7A64A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DBC988-30F4-E0CD-E1E5-9D260CE16E47}"/>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5" name="Footer Placeholder 4">
            <a:extLst>
              <a:ext uri="{FF2B5EF4-FFF2-40B4-BE49-F238E27FC236}">
                <a16:creationId xmlns:a16="http://schemas.microsoft.com/office/drawing/2014/main" id="{3C98A4DC-C810-06A3-7E60-E04EFB5E2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06242F-5F52-D99A-4A3F-8F6B594FC45C}"/>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272588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8AD20-4647-9F69-1E1F-21AA017088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F10113-D58F-3BBA-C3F4-DFF6499B14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9AAFF-5C35-7352-9F67-F0CCECC41E6D}"/>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5" name="Footer Placeholder 4">
            <a:extLst>
              <a:ext uri="{FF2B5EF4-FFF2-40B4-BE49-F238E27FC236}">
                <a16:creationId xmlns:a16="http://schemas.microsoft.com/office/drawing/2014/main" id="{E9E769C7-2073-B48D-47EA-3BAF80380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67EF79-69E4-BE9D-E790-8615F458CCF9}"/>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3113065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074F7-CFBE-49C3-96F3-51AAB5D98E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D3F152-57F0-884D-4DA6-03EB8450F3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68D944-8737-AB0A-74D4-0D601AAAAD6B}"/>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5" name="Footer Placeholder 4">
            <a:extLst>
              <a:ext uri="{FF2B5EF4-FFF2-40B4-BE49-F238E27FC236}">
                <a16:creationId xmlns:a16="http://schemas.microsoft.com/office/drawing/2014/main" id="{48CAD562-D6B9-0D2A-D358-5778BC8E1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DD03A9-9698-2697-A787-A685E45B1CA3}"/>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54811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69F9F-BCD0-ACED-4688-21D6AEF519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048B82-CA3C-984F-457E-3DF3A06A6D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BCCA53-3964-5E47-A082-200CFB5C71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7A65E1-0EBE-1B90-0823-D70F61EBA84E}"/>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6" name="Footer Placeholder 5">
            <a:extLst>
              <a:ext uri="{FF2B5EF4-FFF2-40B4-BE49-F238E27FC236}">
                <a16:creationId xmlns:a16="http://schemas.microsoft.com/office/drawing/2014/main" id="{AB4F7C21-FD4D-A542-4776-12EFD7AAB3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D97BB4-0641-D164-BDA2-5EC3BA64CB88}"/>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2361841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A5E2C-03FE-26F6-2242-4B9FBC7222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6DC8E0-84C6-BC90-5AA5-A7ED436990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ABAB67-36D5-919C-7DE9-014C6850EE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449EBA-F869-EDF1-0391-B46D80DE02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EBA057-9563-5EC9-5EFE-AE49C65F31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3DF379-2DC3-BEE4-EED3-DD03FEC0ADD2}"/>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8" name="Footer Placeholder 7">
            <a:extLst>
              <a:ext uri="{FF2B5EF4-FFF2-40B4-BE49-F238E27FC236}">
                <a16:creationId xmlns:a16="http://schemas.microsoft.com/office/drawing/2014/main" id="{9994B1B1-9A14-FC43-C8B2-C941664E2A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D14A96-867A-E129-6695-606CDA0A5C85}"/>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168156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A8F6-60BA-C6A0-2F31-C23888B314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5A783D-EDBC-3BC0-F8F6-1D342232EC3F}"/>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4" name="Footer Placeholder 3">
            <a:extLst>
              <a:ext uri="{FF2B5EF4-FFF2-40B4-BE49-F238E27FC236}">
                <a16:creationId xmlns:a16="http://schemas.microsoft.com/office/drawing/2014/main" id="{FE73F394-10E7-577E-74E4-6BECB49725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04CBCE-4836-F4BD-C920-F81B39F7FCE9}"/>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170362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46DDDA-F4CE-D577-D0C1-7304C49306EA}"/>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3" name="Footer Placeholder 2">
            <a:extLst>
              <a:ext uri="{FF2B5EF4-FFF2-40B4-BE49-F238E27FC236}">
                <a16:creationId xmlns:a16="http://schemas.microsoft.com/office/drawing/2014/main" id="{39E9078D-6D68-91A2-A1E3-ADAADD400D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098623-D755-A260-C46F-4B5A50BEA1C8}"/>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311421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32A1-28AF-CCC8-55F6-68ABA9F91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09E90B-2459-6C8A-9D88-3323EEA15E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90D139-D70B-FB74-AA31-A5C242485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DD6185-DDB8-B504-2BBE-854D3F28FF16}"/>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6" name="Footer Placeholder 5">
            <a:extLst>
              <a:ext uri="{FF2B5EF4-FFF2-40B4-BE49-F238E27FC236}">
                <a16:creationId xmlns:a16="http://schemas.microsoft.com/office/drawing/2014/main" id="{40C31CFC-FBC4-7F1F-B7A1-2AF2B2296C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553AC0-AC6F-9B1A-A7C2-2772C24024D4}"/>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26331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C999-C1F8-D708-0C2A-A54BE187C3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60D5D9-0675-7233-A4A9-A5F67D2239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AF7C33-E74A-233B-19B2-08A226F987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6CE70-1969-51FC-8C02-474B0B9CA046}"/>
              </a:ext>
            </a:extLst>
          </p:cNvPr>
          <p:cNvSpPr>
            <a:spLocks noGrp="1"/>
          </p:cNvSpPr>
          <p:nvPr>
            <p:ph type="dt" sz="half" idx="10"/>
          </p:nvPr>
        </p:nvSpPr>
        <p:spPr/>
        <p:txBody>
          <a:bodyPr/>
          <a:lstStyle/>
          <a:p>
            <a:fld id="{93890AC1-307B-0341-8A88-261987860722}" type="datetimeFigureOut">
              <a:rPr lang="en-US" smtClean="0"/>
              <a:t>2/17/25</a:t>
            </a:fld>
            <a:endParaRPr lang="en-US"/>
          </a:p>
        </p:txBody>
      </p:sp>
      <p:sp>
        <p:nvSpPr>
          <p:cNvPr id="6" name="Footer Placeholder 5">
            <a:extLst>
              <a:ext uri="{FF2B5EF4-FFF2-40B4-BE49-F238E27FC236}">
                <a16:creationId xmlns:a16="http://schemas.microsoft.com/office/drawing/2014/main" id="{8C34BCDB-E729-07C0-C159-09E7D3DA00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3CE2A0-BF96-28F6-B9C7-1D5B90E18EC1}"/>
              </a:ext>
            </a:extLst>
          </p:cNvPr>
          <p:cNvSpPr>
            <a:spLocks noGrp="1"/>
          </p:cNvSpPr>
          <p:nvPr>
            <p:ph type="sldNum" sz="quarter" idx="12"/>
          </p:nvPr>
        </p:nvSpPr>
        <p:spPr/>
        <p:txBody>
          <a:bodyPr/>
          <a:lstStyle/>
          <a:p>
            <a:fld id="{CDC28876-FBA8-F74D-BC64-61EB67461B9A}" type="slidenum">
              <a:rPr lang="en-US" smtClean="0"/>
              <a:t>‹#›</a:t>
            </a:fld>
            <a:endParaRPr lang="en-US"/>
          </a:p>
        </p:txBody>
      </p:sp>
    </p:spTree>
    <p:extLst>
      <p:ext uri="{BB962C8B-B14F-4D97-AF65-F5344CB8AC3E}">
        <p14:creationId xmlns:p14="http://schemas.microsoft.com/office/powerpoint/2010/main" val="172759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64D227-41CD-F99E-C552-CB4566D016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EEFDA5-8C2C-C6CC-A5AD-0BED711236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E78A8-F20A-5990-7E37-4C5FC3BDCA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90AC1-307B-0341-8A88-261987860722}" type="datetimeFigureOut">
              <a:rPr lang="en-US" smtClean="0"/>
              <a:t>2/17/25</a:t>
            </a:fld>
            <a:endParaRPr lang="en-US"/>
          </a:p>
        </p:txBody>
      </p:sp>
      <p:sp>
        <p:nvSpPr>
          <p:cNvPr id="5" name="Footer Placeholder 4">
            <a:extLst>
              <a:ext uri="{FF2B5EF4-FFF2-40B4-BE49-F238E27FC236}">
                <a16:creationId xmlns:a16="http://schemas.microsoft.com/office/drawing/2014/main" id="{9665CCBE-AD27-CBC2-8C21-30A422083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F9F7CA-71D0-7961-DDC3-72067D5EFC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28876-FBA8-F74D-BC64-61EB67461B9A}" type="slidenum">
              <a:rPr lang="en-US" smtClean="0"/>
              <a:t>‹#›</a:t>
            </a:fld>
            <a:endParaRPr lang="en-US"/>
          </a:p>
        </p:txBody>
      </p:sp>
    </p:spTree>
    <p:extLst>
      <p:ext uri="{BB962C8B-B14F-4D97-AF65-F5344CB8AC3E}">
        <p14:creationId xmlns:p14="http://schemas.microsoft.com/office/powerpoint/2010/main" val="2755802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riding a horse&#10;&#10;Description automatically generated">
            <a:extLst>
              <a:ext uri="{FF2B5EF4-FFF2-40B4-BE49-F238E27FC236}">
                <a16:creationId xmlns:a16="http://schemas.microsoft.com/office/drawing/2014/main" id="{6C5253F8-8C32-1E64-8DC0-8B71EC0271FA}"/>
              </a:ext>
            </a:extLst>
          </p:cNvPr>
          <p:cNvPicPr>
            <a:picLocks noChangeAspect="1"/>
          </p:cNvPicPr>
          <p:nvPr/>
        </p:nvPicPr>
        <p:blipFill>
          <a:blip r:embed="rId2">
            <a:alphaModFix amt="50000"/>
          </a:blip>
          <a:srcRect l="4865" r="1924" b="-1"/>
          <a:stretch/>
        </p:blipFill>
        <p:spPr>
          <a:xfrm>
            <a:off x="20" y="1"/>
            <a:ext cx="12191980" cy="6857999"/>
          </a:xfrm>
          <a:prstGeom prst="rect">
            <a:avLst/>
          </a:prstGeom>
        </p:spPr>
      </p:pic>
      <p:sp>
        <p:nvSpPr>
          <p:cNvPr id="2" name="Title 1">
            <a:extLst>
              <a:ext uri="{FF2B5EF4-FFF2-40B4-BE49-F238E27FC236}">
                <a16:creationId xmlns:a16="http://schemas.microsoft.com/office/drawing/2014/main" id="{32B00007-65A1-5843-F7DE-563DF57CEEE7}"/>
              </a:ext>
            </a:extLst>
          </p:cNvPr>
          <p:cNvSpPr>
            <a:spLocks noGrp="1"/>
          </p:cNvSpPr>
          <p:nvPr>
            <p:ph type="ctrTitle"/>
          </p:nvPr>
        </p:nvSpPr>
        <p:spPr>
          <a:xfrm>
            <a:off x="1524000" y="1122362"/>
            <a:ext cx="9144000" cy="2900518"/>
          </a:xfrm>
        </p:spPr>
        <p:txBody>
          <a:bodyPr>
            <a:normAutofit/>
          </a:bodyPr>
          <a:lstStyle/>
          <a:p>
            <a:r>
              <a:rPr lang="en-US">
                <a:solidFill>
                  <a:srgbClr val="FFFFFF"/>
                </a:solidFill>
              </a:rPr>
              <a:t>Excuses vs. Accountability</a:t>
            </a:r>
          </a:p>
        </p:txBody>
      </p:sp>
      <p:sp>
        <p:nvSpPr>
          <p:cNvPr id="3" name="Subtitle 2">
            <a:extLst>
              <a:ext uri="{FF2B5EF4-FFF2-40B4-BE49-F238E27FC236}">
                <a16:creationId xmlns:a16="http://schemas.microsoft.com/office/drawing/2014/main" id="{93572DF3-5FE5-1040-F457-F3536EEEC67D}"/>
              </a:ext>
            </a:extLst>
          </p:cNvPr>
          <p:cNvSpPr>
            <a:spLocks noGrp="1"/>
          </p:cNvSpPr>
          <p:nvPr>
            <p:ph type="subTitle" idx="1"/>
          </p:nvPr>
        </p:nvSpPr>
        <p:spPr>
          <a:xfrm>
            <a:off x="1524000" y="4159404"/>
            <a:ext cx="9144000" cy="1098395"/>
          </a:xfrm>
        </p:spPr>
        <p:txBody>
          <a:bodyPr>
            <a:normAutofit/>
          </a:bodyPr>
          <a:lstStyle/>
          <a:p>
            <a:r>
              <a:rPr lang="en-US">
                <a:solidFill>
                  <a:srgbClr val="FFFFFF"/>
                </a:solidFill>
              </a:rPr>
              <a:t>The Key to Unlocking your Potential</a:t>
            </a:r>
          </a:p>
        </p:txBody>
      </p:sp>
    </p:spTree>
    <p:extLst>
      <p:ext uri="{BB962C8B-B14F-4D97-AF65-F5344CB8AC3E}">
        <p14:creationId xmlns:p14="http://schemas.microsoft.com/office/powerpoint/2010/main" val="354648516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6764C-8667-F555-F010-C496055C4663}"/>
              </a:ext>
            </a:extLst>
          </p:cNvPr>
          <p:cNvSpPr>
            <a:spLocks noGrp="1"/>
          </p:cNvSpPr>
          <p:nvPr>
            <p:ph type="title"/>
          </p:nvPr>
        </p:nvSpPr>
        <p:spPr>
          <a:xfrm>
            <a:off x="5868557" y="1138036"/>
            <a:ext cx="5444382" cy="1402470"/>
          </a:xfrm>
        </p:spPr>
        <p:txBody>
          <a:bodyPr anchor="t">
            <a:normAutofit/>
          </a:bodyPr>
          <a:lstStyle/>
          <a:p>
            <a:r>
              <a:rPr lang="en-US" sz="3200"/>
              <a:t>Excuses Vs. Accountability - </a:t>
            </a:r>
          </a:p>
        </p:txBody>
      </p:sp>
      <p:pic>
        <p:nvPicPr>
          <p:cNvPr id="5" name="Picture 4" descr="A person standing on a treadmill&#10;&#10;Description automatically generated">
            <a:extLst>
              <a:ext uri="{FF2B5EF4-FFF2-40B4-BE49-F238E27FC236}">
                <a16:creationId xmlns:a16="http://schemas.microsoft.com/office/drawing/2014/main" id="{7293F8A5-76DF-57C5-C4D6-3DD7E68D0350}"/>
              </a:ext>
            </a:extLst>
          </p:cNvPr>
          <p:cNvPicPr>
            <a:picLocks noChangeAspect="1"/>
          </p:cNvPicPr>
          <p:nvPr/>
        </p:nvPicPr>
        <p:blipFill>
          <a:blip r:embed="rId2"/>
          <a:srcRect r="24888"/>
          <a:stretch/>
        </p:blipFill>
        <p:spPr>
          <a:xfrm>
            <a:off x="-1" y="10"/>
            <a:ext cx="5151179" cy="6857990"/>
          </a:xfrm>
          <a:prstGeom prst="rect">
            <a:avLst/>
          </a:prstGeom>
        </p:spPr>
      </p:pic>
      <p:cxnSp>
        <p:nvCxnSpPr>
          <p:cNvPr id="10" name="Straight Connector 9">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E32878D-EFFA-D0C6-8812-037B2E4608AF}"/>
              </a:ext>
            </a:extLst>
          </p:cNvPr>
          <p:cNvSpPr>
            <a:spLocks noGrp="1"/>
          </p:cNvSpPr>
          <p:nvPr>
            <p:ph idx="1"/>
          </p:nvPr>
        </p:nvSpPr>
        <p:spPr>
          <a:xfrm>
            <a:off x="5868557" y="2551176"/>
            <a:ext cx="5444382" cy="3591207"/>
          </a:xfrm>
        </p:spPr>
        <p:txBody>
          <a:bodyPr>
            <a:normAutofit/>
          </a:bodyPr>
          <a:lstStyle/>
          <a:p>
            <a:r>
              <a:rPr lang="en-US" sz="2000" dirty="0">
                <a:effectLst/>
              </a:rPr>
              <a:t>Excuses are easy - They’re the stories we tell ourselves to justify why something didn’t happen or why we aren’t where we want to be.</a:t>
            </a:r>
          </a:p>
          <a:p>
            <a:r>
              <a:rPr lang="en-US" sz="2000" dirty="0">
                <a:effectLst/>
              </a:rPr>
              <a:t> Accountability, on the other hand, is about owning your actions, decisions, and outcomes—both good and bad. It’s not always comfortable, but it’s essential for growth.</a:t>
            </a:r>
          </a:p>
          <a:p>
            <a:r>
              <a:rPr lang="en-US" sz="2000" dirty="0">
                <a:effectLst/>
              </a:rPr>
              <a:t>Excuses are the mental barriers we create to avoid responsibility.</a:t>
            </a:r>
          </a:p>
          <a:p>
            <a:r>
              <a:rPr lang="en-US" sz="2000" dirty="0">
                <a:effectLst/>
              </a:rPr>
              <a:t>They shift the focus away from what we can control and place blame on external factors.</a:t>
            </a:r>
          </a:p>
          <a:p>
            <a:endParaRPr lang="en-US" sz="2000" dirty="0">
              <a:effectLst/>
            </a:endParaRPr>
          </a:p>
          <a:p>
            <a:endParaRPr lang="en-US" sz="2000" dirty="0"/>
          </a:p>
        </p:txBody>
      </p:sp>
      <p:pic>
        <p:nvPicPr>
          <p:cNvPr id="9" name="Picture 8" descr="A blue and green letters on a black background&#10;&#10;Description automatically generated">
            <a:extLst>
              <a:ext uri="{FF2B5EF4-FFF2-40B4-BE49-F238E27FC236}">
                <a16:creationId xmlns:a16="http://schemas.microsoft.com/office/drawing/2014/main" id="{39F5A527-B937-0EA2-942E-80DF5CCD6475}"/>
              </a:ext>
            </a:extLst>
          </p:cNvPr>
          <p:cNvPicPr>
            <a:picLocks noChangeAspect="1"/>
          </p:cNvPicPr>
          <p:nvPr/>
        </p:nvPicPr>
        <p:blipFill>
          <a:blip r:embed="rId3"/>
          <a:stretch>
            <a:fillRect/>
          </a:stretch>
        </p:blipFill>
        <p:spPr>
          <a:xfrm>
            <a:off x="11053964" y="5934277"/>
            <a:ext cx="1138036" cy="1138036"/>
          </a:xfrm>
          <a:prstGeom prst="rect">
            <a:avLst/>
          </a:prstGeom>
        </p:spPr>
      </p:pic>
    </p:spTree>
    <p:extLst>
      <p:ext uri="{BB962C8B-B14F-4D97-AF65-F5344CB8AC3E}">
        <p14:creationId xmlns:p14="http://schemas.microsoft.com/office/powerpoint/2010/main" val="3845543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331481-E3EA-7870-ADFD-E1F516E317EF}"/>
              </a:ext>
            </a:extLst>
          </p:cNvPr>
          <p:cNvSpPr>
            <a:spLocks noGrp="1"/>
          </p:cNvSpPr>
          <p:nvPr>
            <p:ph type="title"/>
          </p:nvPr>
        </p:nvSpPr>
        <p:spPr>
          <a:xfrm>
            <a:off x="761800" y="762001"/>
            <a:ext cx="5334197" cy="1708242"/>
          </a:xfrm>
        </p:spPr>
        <p:txBody>
          <a:bodyPr anchor="ctr">
            <a:normAutofit/>
          </a:bodyPr>
          <a:lstStyle/>
          <a:p>
            <a:r>
              <a:rPr lang="en-US" sz="4000"/>
              <a:t>Excuses are Rooted in Fear</a:t>
            </a:r>
          </a:p>
        </p:txBody>
      </p:sp>
      <p:sp>
        <p:nvSpPr>
          <p:cNvPr id="3" name="Content Placeholder 2">
            <a:extLst>
              <a:ext uri="{FF2B5EF4-FFF2-40B4-BE49-F238E27FC236}">
                <a16:creationId xmlns:a16="http://schemas.microsoft.com/office/drawing/2014/main" id="{529673D0-CE96-60FD-70A5-7977026E5DFB}"/>
              </a:ext>
            </a:extLst>
          </p:cNvPr>
          <p:cNvSpPr>
            <a:spLocks noGrp="1"/>
          </p:cNvSpPr>
          <p:nvPr>
            <p:ph idx="1"/>
          </p:nvPr>
        </p:nvSpPr>
        <p:spPr>
          <a:xfrm>
            <a:off x="761800" y="2470244"/>
            <a:ext cx="5334197" cy="3769835"/>
          </a:xfrm>
        </p:spPr>
        <p:txBody>
          <a:bodyPr anchor="ctr">
            <a:normAutofit/>
          </a:bodyPr>
          <a:lstStyle/>
          <a:p>
            <a:r>
              <a:rPr lang="en-US" sz="2000">
                <a:effectLst/>
              </a:rPr>
              <a:t>They may protect our ego in the short term, but they prevent us from learning, growing, and achieving our potential.</a:t>
            </a:r>
          </a:p>
          <a:p>
            <a:r>
              <a:rPr lang="en-US" sz="2000">
                <a:effectLst/>
              </a:rPr>
              <a:t>Accountability is the willingness to take ownership of your actions and results. It means acknowledging your role in both successes and failures and focusing on what you can do to improve.</a:t>
            </a:r>
          </a:p>
          <a:p>
            <a:r>
              <a:rPr lang="en-US" sz="2000">
                <a:effectLst/>
              </a:rPr>
              <a:t>Accountability is empowering because it shifts the focus back to what you can control. When you take ownership, you regain the power to create change and move forward.</a:t>
            </a:r>
          </a:p>
          <a:p>
            <a:endParaRPr lang="en-US" sz="2000"/>
          </a:p>
        </p:txBody>
      </p:sp>
      <p:pic>
        <p:nvPicPr>
          <p:cNvPr id="5" name="Picture 4" descr="A person in a boxing stance&#10;&#10;Description automatically generated">
            <a:extLst>
              <a:ext uri="{FF2B5EF4-FFF2-40B4-BE49-F238E27FC236}">
                <a16:creationId xmlns:a16="http://schemas.microsoft.com/office/drawing/2014/main" id="{E7DAA237-E750-1C44-EB38-1A5732BFDF40}"/>
              </a:ext>
            </a:extLst>
          </p:cNvPr>
          <p:cNvPicPr>
            <a:picLocks noChangeAspect="1"/>
          </p:cNvPicPr>
          <p:nvPr/>
        </p:nvPicPr>
        <p:blipFill>
          <a:blip r:embed="rId2"/>
          <a:srcRect t="7773" r="2" b="19794"/>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pic>
        <p:nvPicPr>
          <p:cNvPr id="6" name="Picture 5" descr="A blue and green letters on a black background&#10;&#10;Description automatically generated">
            <a:extLst>
              <a:ext uri="{FF2B5EF4-FFF2-40B4-BE49-F238E27FC236}">
                <a16:creationId xmlns:a16="http://schemas.microsoft.com/office/drawing/2014/main" id="{10490E08-A428-6398-AFDC-A0E9C52914F1}"/>
              </a:ext>
            </a:extLst>
          </p:cNvPr>
          <p:cNvPicPr>
            <a:picLocks noChangeAspect="1"/>
          </p:cNvPicPr>
          <p:nvPr/>
        </p:nvPicPr>
        <p:blipFill>
          <a:blip r:embed="rId3"/>
          <a:stretch>
            <a:fillRect/>
          </a:stretch>
        </p:blipFill>
        <p:spPr>
          <a:xfrm>
            <a:off x="11053964" y="5934277"/>
            <a:ext cx="1138036" cy="1138036"/>
          </a:xfrm>
          <a:prstGeom prst="rect">
            <a:avLst/>
          </a:prstGeom>
        </p:spPr>
      </p:pic>
    </p:spTree>
    <p:extLst>
      <p:ext uri="{BB962C8B-B14F-4D97-AF65-F5344CB8AC3E}">
        <p14:creationId xmlns:p14="http://schemas.microsoft.com/office/powerpoint/2010/main" val="46585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1AA8124-0975-E9CC-BB9D-E2EE3DA53AA8}"/>
              </a:ext>
            </a:extLst>
          </p:cNvPr>
          <p:cNvSpPr>
            <a:spLocks noGrp="1"/>
          </p:cNvSpPr>
          <p:nvPr>
            <p:ph type="title"/>
          </p:nvPr>
        </p:nvSpPr>
        <p:spPr/>
        <p:txBody>
          <a:bodyPr/>
          <a:lstStyle/>
          <a:p>
            <a:r>
              <a:rPr lang="en-US" dirty="0"/>
              <a:t>The Impact of Excuses vs. Accountability</a:t>
            </a:r>
          </a:p>
        </p:txBody>
      </p:sp>
      <p:graphicFrame>
        <p:nvGraphicFramePr>
          <p:cNvPr id="10" name="Content Placeholder 4">
            <a:extLst>
              <a:ext uri="{FF2B5EF4-FFF2-40B4-BE49-F238E27FC236}">
                <a16:creationId xmlns:a16="http://schemas.microsoft.com/office/drawing/2014/main" id="{9AE0E66C-6A8C-5B6B-A62B-1CEF917D71E4}"/>
              </a:ext>
            </a:extLst>
          </p:cNvPr>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Content Placeholder 7" descr="A person lifting weights in a gym&#10;&#10;Description automatically generated">
            <a:extLst>
              <a:ext uri="{FF2B5EF4-FFF2-40B4-BE49-F238E27FC236}">
                <a16:creationId xmlns:a16="http://schemas.microsoft.com/office/drawing/2014/main" id="{21145129-2FC3-B0F7-7D16-10EF9DF7FD7C}"/>
              </a:ext>
            </a:extLst>
          </p:cNvPr>
          <p:cNvPicPr>
            <a:picLocks noGrp="1" noChangeAspect="1"/>
          </p:cNvPicPr>
          <p:nvPr>
            <p:ph sz="half" idx="2"/>
          </p:nvPr>
        </p:nvPicPr>
        <p:blipFill>
          <a:blip r:embed="rId7"/>
          <a:stretch>
            <a:fillRect/>
          </a:stretch>
        </p:blipFill>
        <p:spPr>
          <a:xfrm>
            <a:off x="6906270" y="1384766"/>
            <a:ext cx="3837929" cy="4792197"/>
          </a:xfrm>
        </p:spPr>
      </p:pic>
      <p:pic>
        <p:nvPicPr>
          <p:cNvPr id="9" name="Picture 8" descr="A blue and green letters on a black background&#10;&#10;Description automatically generated">
            <a:extLst>
              <a:ext uri="{FF2B5EF4-FFF2-40B4-BE49-F238E27FC236}">
                <a16:creationId xmlns:a16="http://schemas.microsoft.com/office/drawing/2014/main" id="{4B6C880F-9F44-F72E-AF3F-644D291C9996}"/>
              </a:ext>
            </a:extLst>
          </p:cNvPr>
          <p:cNvPicPr>
            <a:picLocks noChangeAspect="1"/>
          </p:cNvPicPr>
          <p:nvPr/>
        </p:nvPicPr>
        <p:blipFill>
          <a:blip r:embed="rId8"/>
          <a:stretch>
            <a:fillRect/>
          </a:stretch>
        </p:blipFill>
        <p:spPr>
          <a:xfrm>
            <a:off x="11053964" y="5934277"/>
            <a:ext cx="1138036" cy="1138036"/>
          </a:xfrm>
          <a:prstGeom prst="rect">
            <a:avLst/>
          </a:prstGeom>
        </p:spPr>
      </p:pic>
    </p:spTree>
    <p:extLst>
      <p:ext uri="{BB962C8B-B14F-4D97-AF65-F5344CB8AC3E}">
        <p14:creationId xmlns:p14="http://schemas.microsoft.com/office/powerpoint/2010/main" val="3933536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B210AC1D-4063-4C6E-9528-FA9C4C0C1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2F8C595-E68C-4306-AED8-DC7826A0A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4"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1D983-AFB5-A26C-A4EB-7C5E77194548}"/>
              </a:ext>
            </a:extLst>
          </p:cNvPr>
          <p:cNvSpPr>
            <a:spLocks noGrp="1"/>
          </p:cNvSpPr>
          <p:nvPr>
            <p:ph type="title"/>
          </p:nvPr>
        </p:nvSpPr>
        <p:spPr>
          <a:xfrm>
            <a:off x="6803409" y="762001"/>
            <a:ext cx="4156512" cy="1708244"/>
          </a:xfrm>
        </p:spPr>
        <p:txBody>
          <a:bodyPr vert="horz" lIns="91440" tIns="45720" rIns="91440" bIns="45720" rtlCol="0" anchor="ctr">
            <a:normAutofit/>
          </a:bodyPr>
          <a:lstStyle/>
          <a:p>
            <a:r>
              <a:rPr lang="en-US" sz="3700">
                <a:effectLst/>
              </a:rPr>
              <a:t>Why </a:t>
            </a:r>
            <a:r>
              <a:rPr lang="en-US" sz="3700"/>
              <a:t>I</a:t>
            </a:r>
            <a:r>
              <a:rPr lang="en-US" sz="3700">
                <a:effectLst/>
              </a:rPr>
              <a:t>s Accountability the Key to Success?</a:t>
            </a:r>
            <a:endParaRPr lang="en-US" sz="3700"/>
          </a:p>
        </p:txBody>
      </p:sp>
      <p:pic>
        <p:nvPicPr>
          <p:cNvPr id="6" name="Content Placeholder 5" descr="A large crowd of people riding horses in a arena&#10;&#10;Description automatically generated">
            <a:extLst>
              <a:ext uri="{FF2B5EF4-FFF2-40B4-BE49-F238E27FC236}">
                <a16:creationId xmlns:a16="http://schemas.microsoft.com/office/drawing/2014/main" id="{AD89F9A8-A3AC-0E54-E426-CBAE54714F66}"/>
              </a:ext>
            </a:extLst>
          </p:cNvPr>
          <p:cNvPicPr>
            <a:picLocks noGrp="1" noChangeAspect="1"/>
          </p:cNvPicPr>
          <p:nvPr>
            <p:ph sz="half" idx="2"/>
          </p:nvPr>
        </p:nvPicPr>
        <p:blipFill>
          <a:blip r:embed="rId2"/>
          <a:srcRect t="10000"/>
          <a:stretch/>
        </p:blipFill>
        <p:spPr>
          <a:xfrm>
            <a:off x="-1" y="-2"/>
            <a:ext cx="6096001" cy="6858002"/>
          </a:xfrm>
          <a:prstGeom prst="rect">
            <a:avLst/>
          </a:prstGeom>
        </p:spPr>
      </p:pic>
      <p:sp>
        <p:nvSpPr>
          <p:cNvPr id="3" name="Content Placeholder 2">
            <a:extLst>
              <a:ext uri="{FF2B5EF4-FFF2-40B4-BE49-F238E27FC236}">
                <a16:creationId xmlns:a16="http://schemas.microsoft.com/office/drawing/2014/main" id="{43525EA0-2F75-863B-042A-D383A460D48D}"/>
              </a:ext>
            </a:extLst>
          </p:cNvPr>
          <p:cNvSpPr>
            <a:spLocks noGrp="1"/>
          </p:cNvSpPr>
          <p:nvPr>
            <p:ph sz="half" idx="1"/>
          </p:nvPr>
        </p:nvSpPr>
        <p:spPr>
          <a:xfrm>
            <a:off x="6803409" y="2470245"/>
            <a:ext cx="4156512" cy="3769835"/>
          </a:xfrm>
        </p:spPr>
        <p:txBody>
          <a:bodyPr vert="horz" lIns="91440" tIns="45720" rIns="91440" bIns="45720" rtlCol="0" anchor="ctr">
            <a:normAutofit/>
          </a:bodyPr>
          <a:lstStyle/>
          <a:p>
            <a:r>
              <a:rPr lang="en-US" sz="1400"/>
              <a:t>Builds Resilience</a:t>
            </a:r>
          </a:p>
          <a:p>
            <a:pPr lvl="1"/>
            <a:r>
              <a:rPr lang="en-US" sz="1400">
                <a:effectLst/>
              </a:rPr>
              <a:t>You develop resilience by focusing on solutions rather than problems.</a:t>
            </a:r>
            <a:endParaRPr lang="en-US" sz="1400"/>
          </a:p>
          <a:p>
            <a:r>
              <a:rPr lang="en-US" sz="1400"/>
              <a:t>Encourages Growth </a:t>
            </a:r>
          </a:p>
          <a:p>
            <a:pPr lvl="1"/>
            <a:r>
              <a:rPr lang="en-US" sz="1400">
                <a:effectLst/>
              </a:rPr>
              <a:t>self-awareness leads to continuous improvement and a growth mindset.</a:t>
            </a:r>
            <a:endParaRPr lang="en-US" sz="1400"/>
          </a:p>
          <a:p>
            <a:r>
              <a:rPr lang="en-US" sz="1400"/>
              <a:t>Strengthens Relationships </a:t>
            </a:r>
          </a:p>
          <a:p>
            <a:pPr lvl="1"/>
            <a:r>
              <a:rPr lang="en-US" sz="1400">
                <a:effectLst/>
              </a:rPr>
              <a:t>Accountability fosters trust and credibility in both personal and professional relationships.</a:t>
            </a:r>
            <a:endParaRPr lang="en-US" sz="1400"/>
          </a:p>
          <a:p>
            <a:r>
              <a:rPr lang="en-US" sz="1400"/>
              <a:t>Fuels Progress</a:t>
            </a:r>
          </a:p>
          <a:p>
            <a:pPr lvl="1"/>
            <a:r>
              <a:rPr lang="en-US" sz="1400">
                <a:effectLst/>
              </a:rPr>
              <a:t>Excuses keep you in a cycle of inaction, accountability drives you to take the steps necessary to move forward. </a:t>
            </a:r>
          </a:p>
          <a:p>
            <a:pPr lvl="1"/>
            <a:endParaRPr lang="en-US" sz="1400"/>
          </a:p>
          <a:p>
            <a:pPr marL="0"/>
            <a:endParaRPr lang="en-US" sz="1400"/>
          </a:p>
          <a:p>
            <a:endParaRPr lang="en-US" sz="1400"/>
          </a:p>
        </p:txBody>
      </p:sp>
      <p:pic>
        <p:nvPicPr>
          <p:cNvPr id="7" name="Picture 6" descr="A blue and green letters on a black background&#10;&#10;Description automatically generated">
            <a:extLst>
              <a:ext uri="{FF2B5EF4-FFF2-40B4-BE49-F238E27FC236}">
                <a16:creationId xmlns:a16="http://schemas.microsoft.com/office/drawing/2014/main" id="{C6214AC2-E355-822D-14DA-604BE749634C}"/>
              </a:ext>
            </a:extLst>
          </p:cNvPr>
          <p:cNvPicPr>
            <a:picLocks noChangeAspect="1"/>
          </p:cNvPicPr>
          <p:nvPr/>
        </p:nvPicPr>
        <p:blipFill>
          <a:blip r:embed="rId3"/>
          <a:stretch>
            <a:fillRect/>
          </a:stretch>
        </p:blipFill>
        <p:spPr>
          <a:xfrm>
            <a:off x="11053964" y="5934277"/>
            <a:ext cx="1138036" cy="1138036"/>
          </a:xfrm>
          <a:prstGeom prst="rect">
            <a:avLst/>
          </a:prstGeom>
        </p:spPr>
      </p:pic>
    </p:spTree>
    <p:extLst>
      <p:ext uri="{BB962C8B-B14F-4D97-AF65-F5344CB8AC3E}">
        <p14:creationId xmlns:p14="http://schemas.microsoft.com/office/powerpoint/2010/main" val="35471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575EED-9EA6-9BB0-2687-CF99029BEB57}"/>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3400">
                <a:effectLst/>
              </a:rPr>
              <a:t>How can you make the shift from excuses to accountability?</a:t>
            </a:r>
            <a:endParaRPr lang="en-US" sz="3400"/>
          </a:p>
        </p:txBody>
      </p:sp>
      <p:sp>
        <p:nvSpPr>
          <p:cNvPr id="1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2EBEF4D-FC01-F65E-F6F1-FBDDF66A9A80}"/>
              </a:ext>
            </a:extLst>
          </p:cNvPr>
          <p:cNvSpPr>
            <a:spLocks noGrp="1"/>
          </p:cNvSpPr>
          <p:nvPr>
            <p:ph sz="half" idx="1"/>
          </p:nvPr>
        </p:nvSpPr>
        <p:spPr>
          <a:xfrm>
            <a:off x="640080" y="2872899"/>
            <a:ext cx="4243589" cy="3320668"/>
          </a:xfrm>
        </p:spPr>
        <p:txBody>
          <a:bodyPr vert="horz" lIns="91440" tIns="45720" rIns="91440" bIns="45720" rtlCol="0">
            <a:normAutofit/>
          </a:bodyPr>
          <a:lstStyle/>
          <a:p>
            <a:r>
              <a:rPr lang="en-US" sz="2200"/>
              <a:t>Recognize your excuses </a:t>
            </a:r>
          </a:p>
          <a:p>
            <a:r>
              <a:rPr lang="en-US" sz="2200"/>
              <a:t>Reframe your mindset </a:t>
            </a:r>
          </a:p>
          <a:p>
            <a:r>
              <a:rPr lang="en-US" sz="2200"/>
              <a:t>Set clear goals and action plans </a:t>
            </a:r>
          </a:p>
          <a:p>
            <a:r>
              <a:rPr lang="en-US" sz="2200"/>
              <a:t>Track your progress </a:t>
            </a:r>
          </a:p>
          <a:p>
            <a:r>
              <a:rPr lang="en-US" sz="2200"/>
              <a:t>Embrace discomfort</a:t>
            </a:r>
          </a:p>
          <a:p>
            <a:r>
              <a:rPr lang="en-US" sz="2200"/>
              <a:t>Find an accountability partner </a:t>
            </a:r>
          </a:p>
        </p:txBody>
      </p:sp>
      <p:pic>
        <p:nvPicPr>
          <p:cNvPr id="6" name="Content Placeholder 5" descr="A person and person with two girls&#10;&#10;Description automatically generated">
            <a:extLst>
              <a:ext uri="{FF2B5EF4-FFF2-40B4-BE49-F238E27FC236}">
                <a16:creationId xmlns:a16="http://schemas.microsoft.com/office/drawing/2014/main" id="{C7C02CE2-4895-996C-A1B1-68D236405165}"/>
              </a:ext>
            </a:extLst>
          </p:cNvPr>
          <p:cNvPicPr>
            <a:picLocks noGrp="1" noChangeAspect="1"/>
          </p:cNvPicPr>
          <p:nvPr>
            <p:ph sz="half" idx="2"/>
          </p:nvPr>
        </p:nvPicPr>
        <p:blipFill>
          <a:blip r:embed="rId2"/>
          <a:srcRect l="13074" r="2421"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pic>
        <p:nvPicPr>
          <p:cNvPr id="7" name="Picture 6" descr="A blue and green letters on a black background&#10;&#10;Description automatically generated">
            <a:extLst>
              <a:ext uri="{FF2B5EF4-FFF2-40B4-BE49-F238E27FC236}">
                <a16:creationId xmlns:a16="http://schemas.microsoft.com/office/drawing/2014/main" id="{CE8DA1DF-ED82-74A5-4953-C0BCAFD12897}"/>
              </a:ext>
            </a:extLst>
          </p:cNvPr>
          <p:cNvPicPr>
            <a:picLocks noChangeAspect="1"/>
          </p:cNvPicPr>
          <p:nvPr/>
        </p:nvPicPr>
        <p:blipFill>
          <a:blip r:embed="rId3"/>
          <a:stretch>
            <a:fillRect/>
          </a:stretch>
        </p:blipFill>
        <p:spPr>
          <a:xfrm>
            <a:off x="-63897" y="5956766"/>
            <a:ext cx="1138036" cy="1138036"/>
          </a:xfrm>
          <a:prstGeom prst="rect">
            <a:avLst/>
          </a:prstGeom>
        </p:spPr>
      </p:pic>
    </p:spTree>
    <p:extLst>
      <p:ext uri="{BB962C8B-B14F-4D97-AF65-F5344CB8AC3E}">
        <p14:creationId xmlns:p14="http://schemas.microsoft.com/office/powerpoint/2010/main" val="638527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erson lying on the ground reading a book&#10;&#10;Description automatically generated">
            <a:extLst>
              <a:ext uri="{FF2B5EF4-FFF2-40B4-BE49-F238E27FC236}">
                <a16:creationId xmlns:a16="http://schemas.microsoft.com/office/drawing/2014/main" id="{10C48A3B-317E-CDFA-1A76-01D352DCF85A}"/>
              </a:ext>
            </a:extLst>
          </p:cNvPr>
          <p:cNvPicPr>
            <a:picLocks noGrp="1" noChangeAspect="1"/>
          </p:cNvPicPr>
          <p:nvPr>
            <p:ph sz="half" idx="2"/>
          </p:nvPr>
        </p:nvPicPr>
        <p:blipFill>
          <a:blip r:embed="rId2"/>
          <a:srcRect r="1302" b="1"/>
          <a:stretch/>
        </p:blipFill>
        <p:spPr>
          <a:xfrm>
            <a:off x="1"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720F59-7393-90AF-0215-A125E6975108}"/>
              </a:ext>
            </a:extLst>
          </p:cNvPr>
          <p:cNvSpPr>
            <a:spLocks noGrp="1"/>
          </p:cNvSpPr>
          <p:nvPr>
            <p:ph type="title"/>
          </p:nvPr>
        </p:nvSpPr>
        <p:spPr>
          <a:xfrm>
            <a:off x="7531610" y="365125"/>
            <a:ext cx="3822189" cy="1899912"/>
          </a:xfrm>
        </p:spPr>
        <p:txBody>
          <a:bodyPr vert="horz" lIns="91440" tIns="45720" rIns="91440" bIns="45720" rtlCol="0" anchor="ctr">
            <a:normAutofit/>
          </a:bodyPr>
          <a:lstStyle/>
          <a:p>
            <a:r>
              <a:rPr lang="en-US" sz="4000"/>
              <a:t>Excuses Vs. Accountability - </a:t>
            </a:r>
          </a:p>
        </p:txBody>
      </p:sp>
      <p:sp>
        <p:nvSpPr>
          <p:cNvPr id="3" name="Content Placeholder 2">
            <a:extLst>
              <a:ext uri="{FF2B5EF4-FFF2-40B4-BE49-F238E27FC236}">
                <a16:creationId xmlns:a16="http://schemas.microsoft.com/office/drawing/2014/main" id="{70A70267-9C32-C404-E46A-F7BA6D68F2DA}"/>
              </a:ext>
            </a:extLst>
          </p:cNvPr>
          <p:cNvSpPr>
            <a:spLocks noGrp="1"/>
          </p:cNvSpPr>
          <p:nvPr>
            <p:ph sz="half" idx="1"/>
          </p:nvPr>
        </p:nvSpPr>
        <p:spPr>
          <a:xfrm>
            <a:off x="7531610" y="2434201"/>
            <a:ext cx="3822189" cy="3742762"/>
          </a:xfrm>
        </p:spPr>
        <p:txBody>
          <a:bodyPr vert="horz" lIns="91440" tIns="45720" rIns="91440" bIns="45720" rtlCol="0">
            <a:normAutofit/>
          </a:bodyPr>
          <a:lstStyle/>
          <a:p>
            <a:r>
              <a:rPr lang="en-US" sz="1600">
                <a:effectLst/>
              </a:rPr>
              <a:t>Excuses may feel easier in the moment, but they keep you stuck in the same place. Accountability, on the other hand, is the foundation of growth and success.</a:t>
            </a:r>
          </a:p>
          <a:p>
            <a:r>
              <a:rPr lang="en-US" sz="1600">
                <a:effectLst/>
              </a:rPr>
              <a:t> When you take ownership of your actions and results, you gain the power to overcome challenges, improve, and achieve your goals. </a:t>
            </a:r>
          </a:p>
          <a:p>
            <a:r>
              <a:rPr lang="en-US" sz="1600" b="1" u="sng">
                <a:effectLst/>
              </a:rPr>
              <a:t>At Zero Limits Mindset, we believe that accountability is a cornerstone of success.</a:t>
            </a:r>
            <a:r>
              <a:rPr lang="en-US" sz="1600">
                <a:effectLst/>
              </a:rPr>
              <a:t> Our coaching programs are designed to help you recognize excuses, embrace accountability, and unlock your full potential. </a:t>
            </a:r>
            <a:endParaRPr lang="en-US" sz="1600"/>
          </a:p>
        </p:txBody>
      </p:sp>
      <p:pic>
        <p:nvPicPr>
          <p:cNvPr id="7" name="Picture 6" descr="A blue and green letters on a black background&#10;&#10;Description automatically generated">
            <a:extLst>
              <a:ext uri="{FF2B5EF4-FFF2-40B4-BE49-F238E27FC236}">
                <a16:creationId xmlns:a16="http://schemas.microsoft.com/office/drawing/2014/main" id="{62F22C75-B8A3-6A98-9782-C28BB4D04C53}"/>
              </a:ext>
            </a:extLst>
          </p:cNvPr>
          <p:cNvPicPr>
            <a:picLocks noChangeAspect="1"/>
          </p:cNvPicPr>
          <p:nvPr/>
        </p:nvPicPr>
        <p:blipFill>
          <a:blip r:embed="rId3"/>
          <a:stretch>
            <a:fillRect/>
          </a:stretch>
        </p:blipFill>
        <p:spPr>
          <a:xfrm>
            <a:off x="11053964" y="5934277"/>
            <a:ext cx="1138036" cy="1138036"/>
          </a:xfrm>
          <a:prstGeom prst="rect">
            <a:avLst/>
          </a:prstGeom>
        </p:spPr>
      </p:pic>
    </p:spTree>
    <p:extLst>
      <p:ext uri="{BB962C8B-B14F-4D97-AF65-F5344CB8AC3E}">
        <p14:creationId xmlns:p14="http://schemas.microsoft.com/office/powerpoint/2010/main" val="3328659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449</Words>
  <Application>Microsoft Macintosh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Excuses vs. Accountability</vt:lpstr>
      <vt:lpstr>Excuses Vs. Accountability - </vt:lpstr>
      <vt:lpstr>Excuses are Rooted in Fear</vt:lpstr>
      <vt:lpstr>The Impact of Excuses vs. Accountability</vt:lpstr>
      <vt:lpstr>Why Is Accountability the Key to Success?</vt:lpstr>
      <vt:lpstr>How can you make the shift from excuses to accountability?</vt:lpstr>
      <vt:lpstr>Excuses Vs. Accountability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Excuses vs. Accountability</dc:title>
  <dc:creator>Microsoft Office User</dc:creator>
  <cp:lastModifiedBy>Microsoft Office User</cp:lastModifiedBy>
  <cp:revision>1</cp:revision>
  <dcterms:created xsi:type="dcterms:W3CDTF">2025-02-17T22:32:10Z</dcterms:created>
  <dcterms:modified xsi:type="dcterms:W3CDTF">2025-02-17T23:17:22Z</dcterms:modified>
</cp:coreProperties>
</file>