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32"/>
  </p:normalViewPr>
  <p:slideViewPr>
    <p:cSldViewPr snapToGrid="0">
      <p:cViewPr varScale="1">
        <p:scale>
          <a:sx n="90" d="100"/>
          <a:sy n="90" d="100"/>
        </p:scale>
        <p:origin x="232" y="5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D27C47-E9BA-FB36-CDB0-949F5B5BC5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39428EE-D8CF-E7AD-DEF4-4C1F79DE22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25636E-A8E1-A961-028F-908C6275A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E2384-2F4A-9F41-83E6-B76097157CD5}" type="datetimeFigureOut">
              <a:rPr lang="en-US" smtClean="0"/>
              <a:t>2/17/25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0DC978-613E-9910-6386-E7231ACAA6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8940D7-4BC4-FBC2-4A9E-519313CEEC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47E13-FD97-5E4F-AB4F-1C57FCD704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7780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02FB2B-DADF-524B-B608-A27A97D166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67CCC8-5C27-02D2-32B5-A985115D84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E20D36-5559-8FD4-83A4-48E31ADD2F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E2384-2F4A-9F41-83E6-B76097157CD5}" type="datetimeFigureOut">
              <a:rPr lang="en-US" smtClean="0"/>
              <a:t>2/17/25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A1D57E-C6AA-3D16-0DDA-6FE92BB1DF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1E8929-F585-BF35-C902-A17B165D36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47E13-FD97-5E4F-AB4F-1C57FCD704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8565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9844635-3800-B501-6E43-D6FAD55C09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1014861-6056-439F-11F6-2C3E173D93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3A3F9C-613E-EAC7-2969-74512D3C9E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E2384-2F4A-9F41-83E6-B76097157CD5}" type="datetimeFigureOut">
              <a:rPr lang="en-US" smtClean="0"/>
              <a:t>2/17/25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919ECD-46A4-4975-79B6-AE2628CCEC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1CD74E-1F01-1697-F4B7-33BA4724E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47E13-FD97-5E4F-AB4F-1C57FCD704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7723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602D09-FB6F-6064-842B-C48012C95C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C8A315-6A88-B33C-272B-E7BE121EC6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DAC06E-B004-FEE6-109C-756AEC3A12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E2384-2F4A-9F41-83E6-B76097157CD5}" type="datetimeFigureOut">
              <a:rPr lang="en-US" smtClean="0"/>
              <a:t>2/17/25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F2AFCB-F34C-73CD-D476-C9AD6A9FB5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A193FA-B1F9-4C43-9338-579CDCFB08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47E13-FD97-5E4F-AB4F-1C57FCD704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228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065252-3E57-01FF-73B1-D1BF7BE37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158EEA-1D2F-A82F-4B24-487751AB48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543D34-6B03-330D-78B8-5177E918E7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E2384-2F4A-9F41-83E6-B76097157CD5}" type="datetimeFigureOut">
              <a:rPr lang="en-US" smtClean="0"/>
              <a:t>2/17/25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1FDA9A-774B-8289-3078-149AC44544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D654D0-A154-8384-EF10-4552E19E2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47E13-FD97-5E4F-AB4F-1C57FCD704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1706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266E7A-FC95-86F2-4DD5-6F9E8EBB4D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CEB13B-ABAB-083D-1063-A9CD926C19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0C7AE4-C861-D76A-8603-7F88760DBE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2F5CC0-3426-00AC-64AF-D7DC5AE752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E2384-2F4A-9F41-83E6-B76097157CD5}" type="datetimeFigureOut">
              <a:rPr lang="en-US" smtClean="0"/>
              <a:t>2/17/25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CBB3A7-4615-1C14-2178-CEDC05F726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6F1ACC-5822-BEFB-F4EC-5A594B1DD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47E13-FD97-5E4F-AB4F-1C57FCD704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1982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072C39-E38D-4FAA-1E4B-6352538D99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049A61-594C-3541-1F38-B3A52C8DD2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464EF0-14C0-EE51-4680-EB731DA470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BE45098-2FC3-7CBB-1139-EE27726E49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42E7130-84F9-0E89-07E8-F695D9E330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1A8BF7F-636F-DD4E-F3BA-F673BD9BA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E2384-2F4A-9F41-83E6-B76097157CD5}" type="datetimeFigureOut">
              <a:rPr lang="en-US" smtClean="0"/>
              <a:t>2/17/25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2869B98-0677-DB6C-E781-342AF6D7B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04AE4BF-8A44-F84A-E195-602F49BD5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47E13-FD97-5E4F-AB4F-1C57FCD704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1258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BE8865-00F1-42E5-3389-3C0748A540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09A48CC-7C69-3855-6F68-92E19DB02D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E2384-2F4A-9F41-83E6-B76097157CD5}" type="datetimeFigureOut">
              <a:rPr lang="en-US" smtClean="0"/>
              <a:t>2/17/25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88F73B-34F3-D02D-3086-7B4E0DF44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1F6BA6-18AB-2C46-79FF-1EBAB87A2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47E13-FD97-5E4F-AB4F-1C57FCD704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9014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CFA4B0B-4B80-DF95-F610-7F88D8209D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E2384-2F4A-9F41-83E6-B76097157CD5}" type="datetimeFigureOut">
              <a:rPr lang="en-US" smtClean="0"/>
              <a:t>2/17/25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1127D5D-8FD9-D50A-F0F1-FD498118B5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8906AE-16EC-1CFC-8EF2-03847D30C9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47E13-FD97-5E4F-AB4F-1C57FCD704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3426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535BB0-8A08-004C-8AB1-5E64E423C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465A9A-514D-AA78-42DA-BD3929510E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87A3A9-5669-85B6-D342-E58AD98E40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0FE151-DF30-9F7B-1015-D083B9BE79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E2384-2F4A-9F41-83E6-B76097157CD5}" type="datetimeFigureOut">
              <a:rPr lang="en-US" smtClean="0"/>
              <a:t>2/17/25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C51366-E807-7145-3C70-89324D75EC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E87D65-4B62-F2BB-970E-A8AC94D39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47E13-FD97-5E4F-AB4F-1C57FCD704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4905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C1F401-9552-5A17-02A9-955EEC6868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4F89BFD-53B0-A16B-FAFA-1F8A12CA9CE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BC0499-106D-7C44-D082-4A0285B178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DE922A-45CF-C9BB-48CC-8FF95F4FC0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E2384-2F4A-9F41-83E6-B76097157CD5}" type="datetimeFigureOut">
              <a:rPr lang="en-US" smtClean="0"/>
              <a:t>2/17/25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96B0A0-028F-99D4-D035-F39CBE0E00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7F0F39-EB0F-3ECA-42F6-485E6130B4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47E13-FD97-5E4F-AB4F-1C57FCD704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191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12F5338-17F1-12D1-FD00-13718B072C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4ED1FE-69F7-1C5C-3A0C-2E193FDDF8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CF1729-5941-768E-5BB3-BE9A70C19C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8E2384-2F4A-9F41-83E6-B76097157CD5}" type="datetimeFigureOut">
              <a:rPr lang="en-US" smtClean="0"/>
              <a:t>2/17/25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606C3A-5575-7AAD-33E8-1155CB2FF5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4D1DCD-5902-BD80-5B83-444C5185C9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D47E13-FD97-5E4F-AB4F-1C57FCD704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904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6DA9DF9-31F7-4056-B42E-878CC92417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28B914-0B99-1E03-8666-CF5DECB527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3468" y="643467"/>
            <a:ext cx="4620584" cy="4567137"/>
          </a:xfrm>
        </p:spPr>
        <p:txBody>
          <a:bodyPr>
            <a:normAutofit/>
          </a:bodyPr>
          <a:lstStyle/>
          <a:p>
            <a:pPr algn="l"/>
            <a:r>
              <a:rPr lang="en-US" sz="4400" dirty="0"/>
              <a:t>Why Mindset Coaching Matters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9D1F10D-8162-2BAA-0E6F-EF580CC449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3467" y="5277684"/>
            <a:ext cx="4620584" cy="775494"/>
          </a:xfrm>
        </p:spPr>
        <p:txBody>
          <a:bodyPr>
            <a:normAutofit/>
          </a:bodyPr>
          <a:lstStyle/>
          <a:p>
            <a:pPr algn="l"/>
            <a:endParaRPr lang="en-US" dirty="0"/>
          </a:p>
        </p:txBody>
      </p:sp>
      <p:pic>
        <p:nvPicPr>
          <p:cNvPr id="5" name="Picture 4" descr="A person doing a gymnastics&#10;&#10;Description automatically generated">
            <a:extLst>
              <a:ext uri="{FF2B5EF4-FFF2-40B4-BE49-F238E27FC236}">
                <a16:creationId xmlns:a16="http://schemas.microsoft.com/office/drawing/2014/main" id="{BC6B0E72-BF35-3002-8E69-6A3F0EBB09C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5" r="2" b="23155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  <p:pic>
        <p:nvPicPr>
          <p:cNvPr id="12" name="Picture 11" descr="A blue and green letters on a black background&#10;&#10;Description automatically generated">
            <a:extLst>
              <a:ext uri="{FF2B5EF4-FFF2-40B4-BE49-F238E27FC236}">
                <a16:creationId xmlns:a16="http://schemas.microsoft.com/office/drawing/2014/main" id="{E4B5B00A-8D6D-90A6-EBFB-EC4E4545FF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69789"/>
            <a:ext cx="13716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1456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463026-6986-96FA-C063-865884EB7E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8557" y="1138036"/>
            <a:ext cx="5444382" cy="140247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>
                <a:effectLst/>
              </a:rPr>
              <a:t>Your Success Starts Here - </a:t>
            </a:r>
            <a:br>
              <a:rPr lang="en-US" sz="3200">
                <a:effectLst/>
              </a:rPr>
            </a:br>
            <a:endParaRPr lang="en-US" sz="3200"/>
          </a:p>
        </p:txBody>
      </p:sp>
      <p:pic>
        <p:nvPicPr>
          <p:cNvPr id="6" name="Content Placeholder 5" descr="A black background with blue and green text&#10;&#10;Description automatically generated">
            <a:extLst>
              <a:ext uri="{FF2B5EF4-FFF2-40B4-BE49-F238E27FC236}">
                <a16:creationId xmlns:a16="http://schemas.microsoft.com/office/drawing/2014/main" id="{F124DE97-9F37-A4B0-ECAF-58125E7233F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rcRect l="15623" r="9265"/>
          <a:stretch/>
        </p:blipFill>
        <p:spPr>
          <a:xfrm>
            <a:off x="-1" y="10"/>
            <a:ext cx="5151179" cy="6857990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503BFE4-729B-D9D0-C17B-501E6AF112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971697" y="87114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9180F7-B996-EAFD-7835-77CCCE2D74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68557" y="2551176"/>
            <a:ext cx="5444382" cy="3591207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>
                <a:effectLst/>
              </a:rPr>
              <a:t>Mindset coaching isn’t just for people who are struggling—it’s for anyone who wants to grow, excel, and achieve their full potential. </a:t>
            </a:r>
          </a:p>
          <a:p>
            <a:r>
              <a:rPr lang="en-US" sz="2000">
                <a:effectLst/>
              </a:rPr>
              <a:t>Setting your ego aside and embracing coaching is one of the most empowering decisions you can make. </a:t>
            </a:r>
          </a:p>
          <a:p>
            <a:r>
              <a:rPr lang="en-US" sz="2000">
                <a:effectLst/>
              </a:rPr>
              <a:t>At Zero Limits Mindset, we believe that humility and openness are the foundation of true success. </a:t>
            </a:r>
            <a:endParaRPr lang="en-US" sz="2000"/>
          </a:p>
        </p:txBody>
      </p:sp>
      <p:pic>
        <p:nvPicPr>
          <p:cNvPr id="7" name="Picture 6" descr="A blue and green letters on a black background&#10;&#10;Description automatically generated">
            <a:extLst>
              <a:ext uri="{FF2B5EF4-FFF2-40B4-BE49-F238E27FC236}">
                <a16:creationId xmlns:a16="http://schemas.microsoft.com/office/drawing/2014/main" id="{C9F9FB49-10EC-803F-0FF3-C7B1CD6400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00690" y="5899309"/>
            <a:ext cx="1185861" cy="1185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9941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8D31E1B-0407-4223-9642-0B642CBF57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062849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656150"/>
            <a:ext cx="5672667" cy="14315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2AADEA-7811-B600-3017-4D0EB38D51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73940"/>
            <a:ext cx="5052369" cy="103578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3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Set Your </a:t>
            </a:r>
            <a:r>
              <a:rPr lang="en-US" sz="3300" dirty="0"/>
              <a:t>E</a:t>
            </a:r>
            <a:r>
              <a:rPr lang="en-US" sz="33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go </a:t>
            </a:r>
            <a:r>
              <a:rPr lang="en-US" sz="3300" dirty="0"/>
              <a:t>A</a:t>
            </a:r>
            <a:r>
              <a:rPr lang="en-US" sz="33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side and </a:t>
            </a:r>
            <a:r>
              <a:rPr lang="en-US" sz="3300" dirty="0"/>
              <a:t>M</a:t>
            </a:r>
            <a:r>
              <a:rPr lang="en-US" sz="33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ake the </a:t>
            </a:r>
            <a:r>
              <a:rPr lang="en-US" sz="3300" dirty="0"/>
              <a:t>L</a:t>
            </a:r>
            <a:r>
              <a:rPr lang="en-US" sz="33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eap -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295B82-CFF9-B6DB-30AC-A840E0AC7E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45029" y="2524721"/>
            <a:ext cx="4991629" cy="367712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1800">
                <a:effectLst/>
              </a:rPr>
              <a:t>Your mindset shapes everything: your decisions, your resilience, and how you handle setbacks.</a:t>
            </a:r>
          </a:p>
          <a:p>
            <a:r>
              <a:rPr lang="en-US" sz="1800">
                <a:effectLst/>
              </a:rPr>
              <a:t>Mindset coaching is a transformative process that helps you break through mental barriers, build confidence, and unlock your full potential.</a:t>
            </a:r>
          </a:p>
          <a:p>
            <a:r>
              <a:rPr lang="en-US" sz="1800"/>
              <a:t>T</a:t>
            </a:r>
            <a:r>
              <a:rPr lang="en-US" sz="1800">
                <a:effectLst/>
              </a:rPr>
              <a:t>o fully embrace mindset coaching, you must set your ego aside. That takes a combination of humility and self-awareness.</a:t>
            </a:r>
          </a:p>
          <a:p>
            <a:r>
              <a:rPr lang="en-US" sz="1800">
                <a:effectLst/>
              </a:rPr>
              <a:t>Mindset coaching goes beyond motivational quotes or surface-level advice; it’s a strategic, personalized process that helps you overcome mental roadblocks and maximize your strengths</a:t>
            </a:r>
          </a:p>
          <a:p>
            <a:endParaRPr lang="en-US" sz="180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0E96339-907C-46C3-99AC-31179B6F0E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16299" y="608401"/>
            <a:ext cx="4637502" cy="559344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 descr="A person with a tattoo on his chest&#10;&#10;Description automatically generated">
            <a:extLst>
              <a:ext uri="{FF2B5EF4-FFF2-40B4-BE49-F238E27FC236}">
                <a16:creationId xmlns:a16="http://schemas.microsoft.com/office/drawing/2014/main" id="{CC6802A0-7DA4-9302-7CD7-E012C0EDD0D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931678" y="901032"/>
            <a:ext cx="4220881" cy="5116220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92240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 descr="A blue and green letters on a black background&#10;&#10;Description automatically generated">
            <a:extLst>
              <a:ext uri="{FF2B5EF4-FFF2-40B4-BE49-F238E27FC236}">
                <a16:creationId xmlns:a16="http://schemas.microsoft.com/office/drawing/2014/main" id="{CBD9789D-2408-FB8D-23F5-EF7C17610D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00690" y="5899309"/>
            <a:ext cx="1185861" cy="1185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7708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0979069-D4AB-B7E5-72CC-BD9395C9D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500">
                <a:effectLst/>
              </a:rPr>
              <a:t>Helps You Identify Blind Spots - </a:t>
            </a:r>
            <a:br>
              <a:rPr lang="en-US" sz="2500">
                <a:effectLst/>
              </a:rPr>
            </a:br>
            <a:endParaRPr lang="en-US" sz="250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6F2F57-DDC7-7443-8931-100479450D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0719" y="2330505"/>
            <a:ext cx="4559425" cy="397958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000">
                <a:effectLst/>
              </a:rPr>
              <a:t>Blind spots are the mental patterns, beliefs, or habits that limit your potential—often without you realizing it.</a:t>
            </a:r>
          </a:p>
          <a:p>
            <a:r>
              <a:rPr lang="en-US" sz="2000"/>
              <a:t>You </a:t>
            </a:r>
            <a:r>
              <a:rPr lang="en-US" sz="2000">
                <a:effectLst/>
              </a:rPr>
              <a:t>may unknowingly self-sabotage during high-pressure moments due to fear of failure or perfectionism</a:t>
            </a:r>
          </a:p>
          <a:p>
            <a:r>
              <a:rPr lang="en-US" sz="2000"/>
              <a:t>You may be </a:t>
            </a:r>
            <a:r>
              <a:rPr lang="en-US" sz="2000">
                <a:effectLst/>
              </a:rPr>
              <a:t>micromanaging your team because you fear losing control</a:t>
            </a:r>
          </a:p>
          <a:p>
            <a:r>
              <a:rPr lang="en-US" sz="2000">
                <a:effectLst/>
              </a:rPr>
              <a:t>A coach provides an outside perspective, helping you identify the obstacles you’re too close to notice</a:t>
            </a:r>
          </a:p>
          <a:p>
            <a:endParaRPr lang="en-US" sz="2000">
              <a:effectLst/>
            </a:endParaRPr>
          </a:p>
          <a:p>
            <a:endParaRPr lang="en-US" sz="200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 descr="A person lifting weights in a gym&#10;&#10;Description automatically generated">
            <a:extLst>
              <a:ext uri="{FF2B5EF4-FFF2-40B4-BE49-F238E27FC236}">
                <a16:creationId xmlns:a16="http://schemas.microsoft.com/office/drawing/2014/main" id="{C5170EA9-639D-6FB7-421D-3D17DEFAE38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rcRect l="21538" r="20437" b="2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  <p:pic>
        <p:nvPicPr>
          <p:cNvPr id="7" name="Picture 6" descr="A blue and green letters on a black background&#10;&#10;Description automatically generated">
            <a:extLst>
              <a:ext uri="{FF2B5EF4-FFF2-40B4-BE49-F238E27FC236}">
                <a16:creationId xmlns:a16="http://schemas.microsoft.com/office/drawing/2014/main" id="{C07F9FB7-4044-1196-6B5E-9011CB10DE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00690" y="5899309"/>
            <a:ext cx="1185861" cy="1185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2879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D5CB1A-1CA9-71DE-0687-1D187419CF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8557" y="1138036"/>
            <a:ext cx="5444382" cy="140247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 dirty="0">
                <a:effectLst/>
              </a:rPr>
              <a:t>Builds Resilience - </a:t>
            </a:r>
            <a:endParaRPr lang="en-US" sz="3200" dirty="0"/>
          </a:p>
        </p:txBody>
      </p:sp>
      <p:pic>
        <p:nvPicPr>
          <p:cNvPr id="6" name="Content Placeholder 5" descr="A person sitting on a chair with money falling from his chest&#10;&#10;Description automatically generated">
            <a:extLst>
              <a:ext uri="{FF2B5EF4-FFF2-40B4-BE49-F238E27FC236}">
                <a16:creationId xmlns:a16="http://schemas.microsoft.com/office/drawing/2014/main" id="{FDC8FF58-E60C-5E9D-CB7D-C9411B48295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rcRect l="3335" r="2776"/>
          <a:stretch/>
        </p:blipFill>
        <p:spPr>
          <a:xfrm>
            <a:off x="-1" y="10"/>
            <a:ext cx="5151179" cy="6857990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503BFE4-729B-D9D0-C17B-501E6AF112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971697" y="87114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B94506-0A58-F570-9B38-6512715174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68557" y="2551176"/>
            <a:ext cx="5444382" cy="3591207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 dirty="0">
                <a:effectLst/>
              </a:rPr>
              <a:t>Setbacks are inevitable, but the way you respond to them determines your success.</a:t>
            </a:r>
          </a:p>
          <a:p>
            <a:r>
              <a:rPr lang="en-US" sz="2000" dirty="0">
                <a:effectLst/>
              </a:rPr>
              <a:t>Mindset coaching equips you with tools to handle adversity, manage emotions, and bounce back stronger. </a:t>
            </a:r>
          </a:p>
          <a:p>
            <a:r>
              <a:rPr lang="en-US" sz="2000" dirty="0">
                <a:effectLst/>
              </a:rPr>
              <a:t>Resilience is the foundation of growth. </a:t>
            </a:r>
          </a:p>
          <a:p>
            <a:r>
              <a:rPr lang="en-US" sz="2000" dirty="0">
                <a:effectLst/>
              </a:rPr>
              <a:t>Coaching helps you develop a mindset that sees challenges as opportunities rather than obstacles</a:t>
            </a:r>
          </a:p>
          <a:p>
            <a:endParaRPr lang="en-US" sz="2000" dirty="0">
              <a:effectLst/>
            </a:endParaRPr>
          </a:p>
        </p:txBody>
      </p:sp>
      <p:pic>
        <p:nvPicPr>
          <p:cNvPr id="7" name="Picture 6" descr="A blue and green letters on a black background&#10;&#10;Description automatically generated">
            <a:extLst>
              <a:ext uri="{FF2B5EF4-FFF2-40B4-BE49-F238E27FC236}">
                <a16:creationId xmlns:a16="http://schemas.microsoft.com/office/drawing/2014/main" id="{76A63B6C-1249-FC92-30E5-F5D628A3BA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00690" y="5899309"/>
            <a:ext cx="1185861" cy="1185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3291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841809-485E-20ED-22E3-2EFBDADBB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3400" y="1128094"/>
            <a:ext cx="3434180" cy="141527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>
                <a:effectLst/>
              </a:rPr>
              <a:t>Creates Accountability - </a:t>
            </a:r>
            <a:endParaRPr lang="en-US" sz="3200"/>
          </a:p>
        </p:txBody>
      </p:sp>
      <p:pic>
        <p:nvPicPr>
          <p:cNvPr id="6" name="Content Placeholder 5" descr="A football coach standing on a field with his team behind him&#10;&#10;Description automatically generated">
            <a:extLst>
              <a:ext uri="{FF2B5EF4-FFF2-40B4-BE49-F238E27FC236}">
                <a16:creationId xmlns:a16="http://schemas.microsoft.com/office/drawing/2014/main" id="{F9646D95-B521-93C1-C1DB-698CFBB76A8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rcRect b="16456"/>
          <a:stretch/>
        </p:blipFill>
        <p:spPr>
          <a:xfrm>
            <a:off x="-9886" y="10"/>
            <a:ext cx="7572605" cy="6857990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49EDD1B-F94D-B4E6-ACAA-566B9A26FD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99390" y="87114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CE8269-CC43-7ED5-6321-C86D983E32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153400" y="2543364"/>
            <a:ext cx="3434180" cy="3599019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1400">
                <a:effectLst/>
              </a:rPr>
              <a:t>A mindset coach provides the structure and accountability to keep you moving forward. </a:t>
            </a:r>
          </a:p>
          <a:p>
            <a:r>
              <a:rPr lang="en-US" sz="1400">
                <a:effectLst/>
              </a:rPr>
              <a:t>A runner working toward a personal best has regular check-ins with their coach, ensuring they stick to their training plan and stay focused on their goals.</a:t>
            </a:r>
          </a:p>
          <a:p>
            <a:r>
              <a:rPr lang="en-US" sz="1400">
                <a:effectLst/>
              </a:rPr>
              <a:t> A manager struggling with productivity works with a coach to create a schedule that prioritizes their most important tasks.</a:t>
            </a:r>
          </a:p>
          <a:p>
            <a:r>
              <a:rPr lang="en-US" sz="1400">
                <a:effectLst/>
              </a:rPr>
              <a:t>Accountability turns intentions into action. With a coach by your side, you’re more likely to stay disciplined and consistent.</a:t>
            </a:r>
          </a:p>
          <a:p>
            <a:endParaRPr lang="en-US" sz="1400">
              <a:effectLst/>
            </a:endParaRPr>
          </a:p>
          <a:p>
            <a:endParaRPr lang="en-US" sz="1400"/>
          </a:p>
        </p:txBody>
      </p:sp>
      <p:pic>
        <p:nvPicPr>
          <p:cNvPr id="7" name="Picture 6" descr="A blue and green letters on a black background&#10;&#10;Description automatically generated">
            <a:extLst>
              <a:ext uri="{FF2B5EF4-FFF2-40B4-BE49-F238E27FC236}">
                <a16:creationId xmlns:a16="http://schemas.microsoft.com/office/drawing/2014/main" id="{6D2DD7A8-2157-5B46-0C96-132A099D90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00690" y="5899309"/>
            <a:ext cx="1185861" cy="1185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4121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Slide Background">
            <a:extLst>
              <a:ext uri="{FF2B5EF4-FFF2-40B4-BE49-F238E27FC236}">
                <a16:creationId xmlns:a16="http://schemas.microsoft.com/office/drawing/2014/main" id="{9F7D5CDA-D291-4307-BF55-1381FED296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598E61E-05FF-6E6A-BD3E-A88BDD2CC3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0" y="762001"/>
            <a:ext cx="5334197" cy="170824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>
                <a:effectLst/>
              </a:rPr>
              <a:t>Accelerates Growth - </a:t>
            </a:r>
            <a:endParaRPr lang="en-US" sz="40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C76CC8-9E44-BCFE-DD94-894C19EEAC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1800" y="2470244"/>
            <a:ext cx="5334197" cy="376983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1900">
                <a:effectLst/>
              </a:rPr>
              <a:t>By leveraging the expertise of a coach, you can overcome challenges more efficiently and unlock your potential faster.</a:t>
            </a:r>
          </a:p>
          <a:p>
            <a:r>
              <a:rPr lang="en-US" sz="1900">
                <a:effectLst/>
              </a:rPr>
              <a:t>A basketball player improves their mental game by learning visualization techniques and stress management strategies from their coach. </a:t>
            </a:r>
            <a:endParaRPr lang="en-US" sz="1900"/>
          </a:p>
          <a:p>
            <a:r>
              <a:rPr lang="en-US" sz="1900">
                <a:effectLst/>
              </a:rPr>
              <a:t>A CEO struggling with decision-making learns frameworks to prioritize effectively and lead with confidence.</a:t>
            </a:r>
          </a:p>
          <a:p>
            <a:r>
              <a:rPr lang="en-US" sz="1900">
                <a:effectLst/>
              </a:rPr>
              <a:t>Growth is faster and more sustainable when you have the right guidance. Coaching helps you make smarter decisions and achieve your goals sooner</a:t>
            </a:r>
          </a:p>
          <a:p>
            <a:endParaRPr lang="en-US" sz="1900">
              <a:effectLst/>
            </a:endParaRPr>
          </a:p>
          <a:p>
            <a:endParaRPr lang="en-US" sz="1900"/>
          </a:p>
        </p:txBody>
      </p:sp>
      <p:pic>
        <p:nvPicPr>
          <p:cNvPr id="10" name="Content Placeholder 9" descr="A football player holding a football&#10;&#10;Description automatically generated">
            <a:extLst>
              <a:ext uri="{FF2B5EF4-FFF2-40B4-BE49-F238E27FC236}">
                <a16:creationId xmlns:a16="http://schemas.microsoft.com/office/drawing/2014/main" id="{BFF00E44-8877-AF72-CE8D-D4FA5B2A5B9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rcRect b="2779"/>
          <a:stretch/>
        </p:blipFill>
        <p:spPr>
          <a:xfrm>
            <a:off x="6857797" y="-10886"/>
            <a:ext cx="5334204" cy="6868886"/>
          </a:xfrm>
          <a:prstGeom prst="rect">
            <a:avLst/>
          </a:prstGeom>
          <a:effectLst>
            <a:outerShdw blurRad="127000" dist="50800" dir="10800000" sx="99000" sy="99000" algn="r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 descr="A blue and green letters on a black background&#10;&#10;Description automatically generated">
            <a:extLst>
              <a:ext uri="{FF2B5EF4-FFF2-40B4-BE49-F238E27FC236}">
                <a16:creationId xmlns:a16="http://schemas.microsoft.com/office/drawing/2014/main" id="{A2E8A08F-94B2-0DAF-7AB8-670D6BDE7C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00690" y="5899309"/>
            <a:ext cx="1185861" cy="1185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7673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4328D8-5406-3924-A34D-A6816C9E68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138036"/>
            <a:ext cx="4085665" cy="140247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>
                <a:effectLst/>
              </a:rPr>
              <a:t>Breaks Mental Barriers - </a:t>
            </a:r>
            <a:endParaRPr lang="en-US" sz="320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503BFE4-729B-D9D0-C17B-501E6AF112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5140" y="87114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077587-02E2-0B28-2B98-DEF82E34AE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2000" y="2551176"/>
            <a:ext cx="4085665" cy="3591207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1700">
                <a:effectLst/>
              </a:rPr>
              <a:t>Fear, doubt, and limiting beliefs are some of the biggest obstacles to success</a:t>
            </a:r>
          </a:p>
          <a:p>
            <a:r>
              <a:rPr lang="en-US" sz="1700">
                <a:effectLst/>
              </a:rPr>
              <a:t>Mindset coaching helps you reframe these challenges, replacing negative thought patterns with empowering beliefs</a:t>
            </a:r>
          </a:p>
          <a:p>
            <a:r>
              <a:rPr lang="en-US" sz="1700">
                <a:effectLst/>
              </a:rPr>
              <a:t>Your mindset is the foundation of your performance</a:t>
            </a:r>
          </a:p>
          <a:p>
            <a:r>
              <a:rPr lang="en-US" sz="1700">
                <a:effectLst/>
              </a:rPr>
              <a:t>Coaching helps you shift from a fixed mindset to a growth mindset, opening the door to new possibilities</a:t>
            </a:r>
          </a:p>
          <a:p>
            <a:endParaRPr lang="en-US" sz="1700">
              <a:effectLst/>
            </a:endParaRPr>
          </a:p>
        </p:txBody>
      </p:sp>
      <p:pic>
        <p:nvPicPr>
          <p:cNvPr id="6" name="Content Placeholder 5" descr="A basketball player sitting on the ground&#10;&#10;Description automatically generated">
            <a:extLst>
              <a:ext uri="{FF2B5EF4-FFF2-40B4-BE49-F238E27FC236}">
                <a16:creationId xmlns:a16="http://schemas.microsoft.com/office/drawing/2014/main" id="{E760CD93-C31D-9213-CDC5-CAF06BC57C5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27483" r="984"/>
          <a:stretch/>
        </p:blipFill>
        <p:spPr>
          <a:xfrm>
            <a:off x="5650992" y="10"/>
            <a:ext cx="6541008" cy="6857990"/>
          </a:xfrm>
          <a:prstGeom prst="rect">
            <a:avLst/>
          </a:prstGeom>
        </p:spPr>
      </p:pic>
      <p:pic>
        <p:nvPicPr>
          <p:cNvPr id="7" name="Picture 6" descr="A blue and green letters on a black background&#10;&#10;Description automatically generated">
            <a:extLst>
              <a:ext uri="{FF2B5EF4-FFF2-40B4-BE49-F238E27FC236}">
                <a16:creationId xmlns:a16="http://schemas.microsoft.com/office/drawing/2014/main" id="{3C0E476B-674A-F8DE-E5C4-6733D619A8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00690" y="5899309"/>
            <a:ext cx="1185861" cy="1185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9688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Slide Background">
            <a:extLst>
              <a:ext uri="{FF2B5EF4-FFF2-40B4-BE49-F238E27FC236}">
                <a16:creationId xmlns:a16="http://schemas.microsoft.com/office/drawing/2014/main" id="{3ECBE1F1-D69B-4AFA-ABD5-8E41720EF6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 descr="A person sitting on a toilet&#10;&#10;Description automatically generated">
            <a:extLst>
              <a:ext uri="{FF2B5EF4-FFF2-40B4-BE49-F238E27FC236}">
                <a16:creationId xmlns:a16="http://schemas.microsoft.com/office/drawing/2014/main" id="{C04A1AE6-6F85-0472-D69D-3606279A05B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20534" r="-1" b="19571"/>
          <a:stretch/>
        </p:blipFill>
        <p:spPr>
          <a:xfrm>
            <a:off x="-1" y="-2"/>
            <a:ext cx="5410198" cy="6858002"/>
          </a:xfrm>
          <a:prstGeom prst="rect">
            <a:avLst/>
          </a:prstGeom>
        </p:spPr>
      </p:pic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603A6265-E10C-4B85-9C20-E75FCAF9C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0197" y="-1"/>
            <a:ext cx="6781802" cy="2286000"/>
          </a:xfrm>
          <a:prstGeom prst="rect">
            <a:avLst/>
          </a:prstGeom>
          <a:ln>
            <a:noFill/>
          </a:ln>
          <a:effectLst>
            <a:outerShdw blurRad="355600" dist="152400" sx="95000" sy="95000" algn="t" rotWithShape="0">
              <a:srgbClr val="000000">
                <a:alpha val="2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1B44625-30D3-2F56-644A-E2F6AE2469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317" y="405685"/>
            <a:ext cx="5464968" cy="155930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>
                <a:effectLst/>
              </a:rPr>
              <a:t>Humility: The Key to Growth - </a:t>
            </a:r>
            <a:endParaRPr lang="en-US" sz="40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3A27C3-23F6-8B00-028A-D0340D94C2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15317" y="2743200"/>
            <a:ext cx="5247340" cy="349687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1600">
                <a:effectLst/>
              </a:rPr>
              <a:t>Humility is essential for personal and professional growth. </a:t>
            </a:r>
          </a:p>
          <a:p>
            <a:r>
              <a:rPr lang="en-US" sz="1600">
                <a:effectLst/>
              </a:rPr>
              <a:t>Ability to recognize that you don’t know everything, that you can improve, and that seeking help is a strength—not a weakness.</a:t>
            </a:r>
          </a:p>
          <a:p>
            <a:r>
              <a:rPr lang="en-US" sz="1600" i="1" u="sng">
                <a:effectLst/>
              </a:rPr>
              <a:t>Humility Creates Openness:</a:t>
            </a:r>
            <a:r>
              <a:rPr lang="en-US" sz="1600">
                <a:effectLst/>
              </a:rPr>
              <a:t> When you set aside your ego, you become more open to feedback, learning, and growth.</a:t>
            </a:r>
          </a:p>
          <a:p>
            <a:r>
              <a:rPr lang="en-US" sz="1600" i="1" u="sng">
                <a:effectLst/>
              </a:rPr>
              <a:t>Humility Builds Resilience: </a:t>
            </a:r>
            <a:r>
              <a:rPr lang="en-US" sz="1600">
                <a:effectLst/>
              </a:rPr>
              <a:t>A humble mindset allows you to see failures as lessons rather than personal shortcomings.</a:t>
            </a:r>
          </a:p>
          <a:p>
            <a:r>
              <a:rPr lang="en-US" sz="1600" i="1" u="sng">
                <a:effectLst/>
              </a:rPr>
              <a:t>Humility Drives Connection:</a:t>
            </a:r>
            <a:r>
              <a:rPr lang="en-US" sz="1600">
                <a:effectLst/>
              </a:rPr>
              <a:t> Humble individuals build stronger relationships. </a:t>
            </a:r>
            <a:r>
              <a:rPr lang="en-US" sz="1600"/>
              <a:t>T</a:t>
            </a:r>
            <a:r>
              <a:rPr lang="en-US" sz="1600">
                <a:effectLst/>
              </a:rPr>
              <a:t>hey listen, collaborate, and value others’ perspectives</a:t>
            </a:r>
          </a:p>
          <a:p>
            <a:endParaRPr lang="en-US" sz="1600"/>
          </a:p>
        </p:txBody>
      </p:sp>
      <p:pic>
        <p:nvPicPr>
          <p:cNvPr id="7" name="Picture 6" descr="A blue and green letters on a black background&#10;&#10;Description automatically generated">
            <a:extLst>
              <a:ext uri="{FF2B5EF4-FFF2-40B4-BE49-F238E27FC236}">
                <a16:creationId xmlns:a16="http://schemas.microsoft.com/office/drawing/2014/main" id="{AA801358-0CEC-B260-A46D-25DF2CB4E2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00690" y="5899309"/>
            <a:ext cx="1185861" cy="1185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982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EFE44E-E09C-943A-DB7D-57A45E0590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138036"/>
            <a:ext cx="4085665" cy="140247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000">
                <a:effectLst/>
              </a:rPr>
              <a:t>How to Set Your Ego Aside and Make the Leap </a:t>
            </a:r>
            <a:br>
              <a:rPr lang="en-US" sz="3000">
                <a:effectLst/>
              </a:rPr>
            </a:br>
            <a:endParaRPr lang="en-US" sz="300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503BFE4-729B-D9D0-C17B-501E6AF112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5140" y="87114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8AC434-D9AA-F385-47DC-591C0C625A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62000" y="2551176"/>
            <a:ext cx="4085665" cy="3591207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>
                <a:effectLst/>
              </a:rPr>
              <a:t>Recognize the Value of Coaching</a:t>
            </a:r>
          </a:p>
          <a:p>
            <a:r>
              <a:rPr lang="en-US" sz="2000">
                <a:effectLst/>
              </a:rPr>
              <a:t>Learn from Role Models</a:t>
            </a:r>
          </a:p>
          <a:p>
            <a:r>
              <a:rPr lang="en-US" sz="2000">
                <a:effectLst/>
              </a:rPr>
              <a:t>Reframe Asking for Help</a:t>
            </a:r>
          </a:p>
          <a:p>
            <a:r>
              <a:rPr lang="en-US" sz="2000">
                <a:effectLst/>
              </a:rPr>
              <a:t>Focus on the Long-Term Benefits</a:t>
            </a:r>
          </a:p>
          <a:p>
            <a:r>
              <a:rPr lang="en-US" sz="2000">
                <a:effectLst/>
              </a:rPr>
              <a:t>Short-term discomfort is worth the long-term rewards. Imagine how much further you could go with the right guidance.</a:t>
            </a:r>
          </a:p>
          <a:p>
            <a:endParaRPr lang="en-US" sz="2000">
              <a:effectLst/>
            </a:endParaRPr>
          </a:p>
        </p:txBody>
      </p:sp>
      <p:pic>
        <p:nvPicPr>
          <p:cNvPr id="6" name="Content Placeholder 5" descr="A baseball player jumping in the air&#10;&#10;Description automatically generated">
            <a:extLst>
              <a:ext uri="{FF2B5EF4-FFF2-40B4-BE49-F238E27FC236}">
                <a16:creationId xmlns:a16="http://schemas.microsoft.com/office/drawing/2014/main" id="{5FE45ED7-52AD-77A0-76E7-64F32356F15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rcRect r="2" b="16125"/>
          <a:stretch/>
        </p:blipFill>
        <p:spPr>
          <a:xfrm>
            <a:off x="5650992" y="10"/>
            <a:ext cx="6541008" cy="6857990"/>
          </a:xfrm>
          <a:prstGeom prst="rect">
            <a:avLst/>
          </a:prstGeom>
        </p:spPr>
      </p:pic>
      <p:pic>
        <p:nvPicPr>
          <p:cNvPr id="7" name="Picture 6" descr="A blue and green letters on a black background&#10;&#10;Description automatically generated">
            <a:extLst>
              <a:ext uri="{FF2B5EF4-FFF2-40B4-BE49-F238E27FC236}">
                <a16:creationId xmlns:a16="http://schemas.microsoft.com/office/drawing/2014/main" id="{637FF9F1-0324-0E5A-0243-A71920B2D3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00690" y="5899309"/>
            <a:ext cx="1185861" cy="1185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8914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680</Words>
  <Application>Microsoft Macintosh PowerPoint</Application>
  <PresentationFormat>Widescreen</PresentationFormat>
  <Paragraphs>47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Why Mindset Coaching Matters</vt:lpstr>
      <vt:lpstr>Set Your Ego Aside and Make the Leap - </vt:lpstr>
      <vt:lpstr>Helps You Identify Blind Spots -  </vt:lpstr>
      <vt:lpstr>Builds Resilience - </vt:lpstr>
      <vt:lpstr>Creates Accountability - </vt:lpstr>
      <vt:lpstr>Accelerates Growth - </vt:lpstr>
      <vt:lpstr>Breaks Mental Barriers - </vt:lpstr>
      <vt:lpstr>Humility: The Key to Growth - </vt:lpstr>
      <vt:lpstr>How to Set Your Ego Aside and Make the Leap  </vt:lpstr>
      <vt:lpstr>Your Success Starts Here -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Why Mindset Coaching Matters</dc:title>
  <dc:creator>Microsoft Office User</dc:creator>
  <cp:lastModifiedBy>Microsoft Office User</cp:lastModifiedBy>
  <cp:revision>1</cp:revision>
  <dcterms:created xsi:type="dcterms:W3CDTF">2025-02-17T21:50:40Z</dcterms:created>
  <dcterms:modified xsi:type="dcterms:W3CDTF">2025-02-17T22:32:06Z</dcterms:modified>
</cp:coreProperties>
</file>