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32"/>
  </p:normalViewPr>
  <p:slideViewPr>
    <p:cSldViewPr snapToGrid="0">
      <p:cViewPr varScale="1">
        <p:scale>
          <a:sx n="90" d="100"/>
          <a:sy n="90" d="100"/>
        </p:scale>
        <p:origin x="232" y="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C4427-0052-9943-ACC7-24DE7A94737E}" type="datetimeFigureOut">
              <a:rPr lang="en-US" smtClean="0"/>
              <a:t>1/24/25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1BD1A-C462-4F45-81E4-D1010E99A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90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C4427-0052-9943-ACC7-24DE7A94737E}" type="datetimeFigureOut">
              <a:rPr lang="en-US" smtClean="0"/>
              <a:t>1/24/25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1BD1A-C462-4F45-81E4-D1010E99A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99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C4427-0052-9943-ACC7-24DE7A94737E}" type="datetimeFigureOut">
              <a:rPr lang="en-US" smtClean="0"/>
              <a:t>1/24/25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1BD1A-C462-4F45-81E4-D1010E99A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793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C4427-0052-9943-ACC7-24DE7A94737E}" type="datetimeFigureOut">
              <a:rPr lang="en-US" smtClean="0"/>
              <a:t>1/24/25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1BD1A-C462-4F45-81E4-D1010E99A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446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C4427-0052-9943-ACC7-24DE7A94737E}" type="datetimeFigureOut">
              <a:rPr lang="en-US" smtClean="0"/>
              <a:t>1/24/25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1BD1A-C462-4F45-81E4-D1010E99A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103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C4427-0052-9943-ACC7-24DE7A94737E}" type="datetimeFigureOut">
              <a:rPr lang="en-US" smtClean="0"/>
              <a:t>1/24/25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1BD1A-C462-4F45-81E4-D1010E99A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670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C4427-0052-9943-ACC7-24DE7A94737E}" type="datetimeFigureOut">
              <a:rPr lang="en-US" smtClean="0"/>
              <a:t>1/24/25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1BD1A-C462-4F45-81E4-D1010E99A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796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C4427-0052-9943-ACC7-24DE7A94737E}" type="datetimeFigureOut">
              <a:rPr lang="en-US" smtClean="0"/>
              <a:t>1/24/25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1BD1A-C462-4F45-81E4-D1010E99A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687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C4427-0052-9943-ACC7-24DE7A94737E}" type="datetimeFigureOut">
              <a:rPr lang="en-US" smtClean="0"/>
              <a:t>1/24/25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1BD1A-C462-4F45-81E4-D1010E99A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475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C4427-0052-9943-ACC7-24DE7A94737E}" type="datetimeFigureOut">
              <a:rPr lang="en-US" smtClean="0"/>
              <a:t>1/24/25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1BD1A-C462-4F45-81E4-D1010E99A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752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C4427-0052-9943-ACC7-24DE7A94737E}" type="datetimeFigureOut">
              <a:rPr lang="en-US" smtClean="0"/>
              <a:t>1/24/25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1BD1A-C462-4F45-81E4-D1010E99A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93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C4427-0052-9943-ACC7-24DE7A94737E}" type="datetimeFigureOut">
              <a:rPr lang="en-US" smtClean="0"/>
              <a:t>1/24/25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1BD1A-C462-4F45-81E4-D1010E99A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319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erson with boxing gloves&#10;&#10;Description automatically generated">
            <a:extLst>
              <a:ext uri="{FF2B5EF4-FFF2-40B4-BE49-F238E27FC236}">
                <a16:creationId xmlns:a16="http://schemas.microsoft.com/office/drawing/2014/main" id="{CB4A6CF4-5F64-4721-C206-AFE9BB3F743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59545" r="9090" b="-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tx1"/>
              </a:gs>
              <a:gs pos="33000">
                <a:schemeClr val="tx1">
                  <a:alpha val="64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C2B381-1320-6636-4414-1A5A1766C0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en-US" sz="4800">
                <a:solidFill>
                  <a:schemeClr val="bg1"/>
                </a:solidFill>
              </a:rPr>
              <a:t>The Grind -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918AA2-BC54-A02C-2EAE-9A0D445A75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en-US" sz="2000">
                <a:solidFill>
                  <a:schemeClr val="bg1"/>
                </a:solidFill>
              </a:rPr>
              <a:t>What It Means &amp; Why It’s Vital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" name="Picture 12" descr="A logo with blue and green letters&#10;&#10;Description automatically generated">
            <a:extLst>
              <a:ext uri="{FF2B5EF4-FFF2-40B4-BE49-F238E27FC236}">
                <a16:creationId xmlns:a16="http://schemas.microsoft.com/office/drawing/2014/main" id="{E43896FE-64A9-588F-5EE7-D72C8A02F0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69634" y="-114300"/>
            <a:ext cx="1122363" cy="1122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328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1A75659-5A6F-4F77-9679-678A00B9D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 descr="A person lifting weights in a gym&#10;&#10;Description automatically generated">
            <a:extLst>
              <a:ext uri="{FF2B5EF4-FFF2-40B4-BE49-F238E27FC236}">
                <a16:creationId xmlns:a16="http://schemas.microsoft.com/office/drawing/2014/main" id="{C6FD51D7-EB59-AC3C-6532-722E7B44339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rcRect l="9091" t="12699" b="29763"/>
          <a:stretch/>
        </p:blipFill>
        <p:spPr>
          <a:xfrm>
            <a:off x="20" y="10"/>
            <a:ext cx="8668492" cy="685799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E30A3A45-140E-431E-AED0-07EF836310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435399" y="0"/>
            <a:ext cx="9756601" cy="6858000"/>
          </a:xfrm>
          <a:prstGeom prst="rect">
            <a:avLst/>
          </a:prstGeom>
          <a:gradFill>
            <a:gsLst>
              <a:gs pos="53000">
                <a:schemeClr val="tx1"/>
              </a:gs>
              <a:gs pos="35000">
                <a:schemeClr val="tx1">
                  <a:alpha val="76000"/>
                </a:schemeClr>
              </a:gs>
              <a:gs pos="19000">
                <a:schemeClr val="tx1">
                  <a:alpha val="40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4E55077-055F-D22E-7841-FC2D918CB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868" y="1161288"/>
            <a:ext cx="3438144" cy="112471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400">
                <a:solidFill>
                  <a:schemeClr val="bg1"/>
                </a:solidFill>
                <a:effectLst/>
              </a:rPr>
              <a:t>What Does “The Grind” Mean?</a:t>
            </a:r>
            <a:br>
              <a:rPr lang="en-US" sz="2400">
                <a:solidFill>
                  <a:schemeClr val="bg1"/>
                </a:solidFill>
                <a:effectLst/>
              </a:rPr>
            </a:br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687333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53018" y="2443480"/>
            <a:ext cx="3218688" cy="9144"/>
          </a:xfrm>
          <a:prstGeom prst="rect">
            <a:avLst/>
          </a:prstGeom>
          <a:solidFill>
            <a:schemeClr val="tx1"/>
          </a:solidFill>
          <a:ln w="317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F394EC50-BCDD-C98C-4CEB-28A313B109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95868" y="2718054"/>
            <a:ext cx="3438906" cy="320725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700" b="1" i="1">
                <a:solidFill>
                  <a:schemeClr val="bg1"/>
                </a:solidFill>
                <a:effectLst/>
              </a:rPr>
              <a:t>Consistency: </a:t>
            </a:r>
            <a:r>
              <a:rPr lang="en-US" sz="1700">
                <a:solidFill>
                  <a:schemeClr val="bg1"/>
                </a:solidFill>
                <a:effectLst/>
              </a:rPr>
              <a:t>Showing up every day, no matter the obstacles.</a:t>
            </a:r>
          </a:p>
          <a:p>
            <a:r>
              <a:rPr lang="en-US" sz="1700" b="1" i="1">
                <a:solidFill>
                  <a:schemeClr val="bg1"/>
                </a:solidFill>
                <a:effectLst/>
              </a:rPr>
              <a:t>Resilience: </a:t>
            </a:r>
            <a:r>
              <a:rPr lang="en-US" sz="1700">
                <a:solidFill>
                  <a:schemeClr val="bg1"/>
                </a:solidFill>
                <a:effectLst/>
              </a:rPr>
              <a:t>Bouncing back from setbacks and learning from failures.</a:t>
            </a:r>
          </a:p>
          <a:p>
            <a:r>
              <a:rPr lang="en-US" sz="1700" b="1" i="1">
                <a:solidFill>
                  <a:schemeClr val="bg1"/>
                </a:solidFill>
                <a:effectLst/>
              </a:rPr>
              <a:t>Purposeful Effort: </a:t>
            </a:r>
            <a:r>
              <a:rPr lang="en-US" sz="1700">
                <a:solidFill>
                  <a:schemeClr val="bg1"/>
                </a:solidFill>
                <a:effectLst/>
              </a:rPr>
              <a:t>Staying focused on small improvements that lead to long-term success.</a:t>
            </a:r>
          </a:p>
        </p:txBody>
      </p:sp>
      <p:pic>
        <p:nvPicPr>
          <p:cNvPr id="9" name="Picture 8" descr="A logo with blue and green letters&#10;&#10;Description automatically generated">
            <a:extLst>
              <a:ext uri="{FF2B5EF4-FFF2-40B4-BE49-F238E27FC236}">
                <a16:creationId xmlns:a16="http://schemas.microsoft.com/office/drawing/2014/main" id="{8083309D-84A6-AE89-CC71-B7C99BED95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69637" y="5925312"/>
            <a:ext cx="1122363" cy="1122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566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FAC19C-A42E-24B6-BA80-9405BBADC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8721"/>
            <a:ext cx="4707671" cy="12256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800">
                <a:solidFill>
                  <a:schemeClr val="bg1"/>
                </a:solidFill>
                <a:effectLst/>
              </a:rPr>
              <a:t>Building Resilience - </a:t>
            </a:r>
            <a:br>
              <a:rPr lang="en-US" sz="3800">
                <a:solidFill>
                  <a:schemeClr val="bg1"/>
                </a:solidFill>
                <a:effectLst/>
              </a:rPr>
            </a:br>
            <a:endParaRPr lang="en-US" sz="3800">
              <a:solidFill>
                <a:schemeClr val="bg1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EA38897-7BA3-4408-8083-3235339C4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1873" y="1749756"/>
            <a:ext cx="4718304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AA7753-3D38-54E0-4F7D-03D13A6E41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7769" y="1909192"/>
            <a:ext cx="4586513" cy="364771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700">
                <a:solidFill>
                  <a:schemeClr val="bg1"/>
                </a:solidFill>
                <a:effectLst/>
              </a:rPr>
              <a:t>The grind teaches you how to keep going, even when things get tough. It’s about falling, getting up, and trying again. </a:t>
            </a:r>
          </a:p>
          <a:p>
            <a:pPr lvl="1"/>
            <a:r>
              <a:rPr lang="en-US" sz="1700">
                <a:solidFill>
                  <a:schemeClr val="bg1"/>
                </a:solidFill>
                <a:effectLst/>
              </a:rPr>
              <a:t>In baseball a batter who endures a hitting slump works tirelessly in the batting cage, adjusting their swing and timing to get back on track. </a:t>
            </a:r>
          </a:p>
          <a:p>
            <a:pPr lvl="1"/>
            <a:r>
              <a:rPr lang="en-US" sz="1700">
                <a:solidFill>
                  <a:schemeClr val="bg1"/>
                </a:solidFill>
                <a:effectLst/>
              </a:rPr>
              <a:t>In rodeo, a bull rider who gets bucked off studies the video, refines their balance and grip, and climbs back on for the next ride. </a:t>
            </a:r>
          </a:p>
          <a:p>
            <a:pPr lvl="1"/>
            <a:r>
              <a:rPr lang="en-US" sz="1700">
                <a:solidFill>
                  <a:schemeClr val="bg1"/>
                </a:solidFill>
                <a:effectLst/>
              </a:rPr>
              <a:t>In gymnastics a gymnast who falls during a routine will spend hours perfecting their landing to ensure they stick it next time.</a:t>
            </a:r>
          </a:p>
          <a:p>
            <a:endParaRPr lang="en-US" sz="1700">
              <a:solidFill>
                <a:schemeClr val="bg1"/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11AD06B-AB20-4097-8606-5DA00DBA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4027" y="5707672"/>
            <a:ext cx="4713997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Content Placeholder 5" descr="A cowboy riding a bull&#10;&#10;Description automatically generated">
            <a:extLst>
              <a:ext uri="{FF2B5EF4-FFF2-40B4-BE49-F238E27FC236}">
                <a16:creationId xmlns:a16="http://schemas.microsoft.com/office/drawing/2014/main" id="{196415A2-9734-EE12-577A-CAF9F9B96FB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rcRect t="5367" r="1" b="26557"/>
          <a:stretch/>
        </p:blipFill>
        <p:spPr>
          <a:xfrm>
            <a:off x="6525453" y="10"/>
            <a:ext cx="5666547" cy="6857990"/>
          </a:xfrm>
          <a:prstGeom prst="rect">
            <a:avLst/>
          </a:prstGeom>
        </p:spPr>
      </p:pic>
      <p:pic>
        <p:nvPicPr>
          <p:cNvPr id="7" name="Picture 6" descr="A logo with blue and green letters&#10;&#10;Description automatically generated">
            <a:extLst>
              <a:ext uri="{FF2B5EF4-FFF2-40B4-BE49-F238E27FC236}">
                <a16:creationId xmlns:a16="http://schemas.microsoft.com/office/drawing/2014/main" id="{298BA276-6ABA-6602-0E45-BAFF52E5C0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69637" y="5925312"/>
            <a:ext cx="1122363" cy="1122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394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!!Rectangle">
            <a:extLst>
              <a:ext uri="{FF2B5EF4-FFF2-40B4-BE49-F238E27FC236}">
                <a16:creationId xmlns:a16="http://schemas.microsoft.com/office/drawing/2014/main" id="{7C432AFE-B3D2-4BFF-BF8F-96C27AFF1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Content Placeholder 8" descr="A person riding a horse&#10;&#10;Description automatically generated">
            <a:extLst>
              <a:ext uri="{FF2B5EF4-FFF2-40B4-BE49-F238E27FC236}">
                <a16:creationId xmlns:a16="http://schemas.microsoft.com/office/drawing/2014/main" id="{6D18DE67-82D6-FD8B-A8F2-091A5ADAF57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alphaModFix amt="40000"/>
          </a:blip>
          <a:srcRect l="4865" r="1924" b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2B41E45-6A59-C3A4-F732-968856BBB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941832"/>
            <a:ext cx="10506456" cy="20574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000">
                <a:solidFill>
                  <a:schemeClr val="bg1"/>
                </a:solidFill>
              </a:rPr>
              <a:t>Building Consistency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01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3241202"/>
            <a:ext cx="10506456" cy="18288"/>
          </a:xfrm>
          <a:prstGeom prst="rect">
            <a:avLst/>
          </a:prstGeom>
          <a:solidFill>
            <a:schemeClr val="bg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D5620A9-CB5C-AD74-38F5-F7D678ED00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1248" y="3502152"/>
            <a:ext cx="10506456" cy="267004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>
                <a:solidFill>
                  <a:schemeClr val="bg1"/>
                </a:solidFill>
                <a:effectLst/>
              </a:rPr>
              <a:t>Success isn’t about one heroic effort—it’s about showing up every day. </a:t>
            </a:r>
          </a:p>
          <a:p>
            <a:r>
              <a:rPr lang="en-US" sz="2000">
                <a:solidFill>
                  <a:schemeClr val="bg1"/>
                </a:solidFill>
                <a:effectLst/>
              </a:rPr>
              <a:t>The grind helps you build habits that lead to sustained performance.</a:t>
            </a:r>
          </a:p>
          <a:p>
            <a:pPr lvl="1"/>
            <a:r>
              <a:rPr lang="en-US" sz="2000">
                <a:solidFill>
                  <a:schemeClr val="bg1"/>
                </a:solidFill>
                <a:effectLst/>
              </a:rPr>
              <a:t>Michael Jordan wasn’t the best player simply because of talent—he stayed late after practice to perfect his fadeaway shot, making it unstoppable. </a:t>
            </a:r>
          </a:p>
          <a:p>
            <a:pPr lvl="1"/>
            <a:r>
              <a:rPr lang="en-US" sz="2000">
                <a:solidFill>
                  <a:schemeClr val="bg1"/>
                </a:solidFill>
                <a:effectLst/>
              </a:rPr>
              <a:t>Barrel racers spend countless hours in the arena, running drills with their horses to shave even fractions of a second off their times.</a:t>
            </a:r>
          </a:p>
          <a:p>
            <a:endParaRPr lang="en-US" sz="2000">
              <a:solidFill>
                <a:schemeClr val="bg1"/>
              </a:solidFill>
            </a:endParaRPr>
          </a:p>
        </p:txBody>
      </p:sp>
      <p:pic>
        <p:nvPicPr>
          <p:cNvPr id="10" name="Picture 9" descr="A logo with blue and green letters&#10;&#10;Description automatically generated">
            <a:extLst>
              <a:ext uri="{FF2B5EF4-FFF2-40B4-BE49-F238E27FC236}">
                <a16:creationId xmlns:a16="http://schemas.microsoft.com/office/drawing/2014/main" id="{B31F1E78-7C2F-7138-948B-A22B399CA8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69637" y="5925312"/>
            <a:ext cx="1122363" cy="1122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026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75B19E4-0108-41C4-8DB1-11BAE0B49D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F731B8-1BED-186F-A217-F2256BDE9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19" y="669925"/>
            <a:ext cx="4635609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90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Separating the Good from the Great - </a:t>
            </a:r>
            <a:br>
              <a:rPr lang="en-US" sz="290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</a:br>
            <a:endParaRPr lang="en-US" sz="29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6" name="Content Placeholder 5" descr="A football player holding a football&#10;&#10;Description automatically generated">
            <a:extLst>
              <a:ext uri="{FF2B5EF4-FFF2-40B4-BE49-F238E27FC236}">
                <a16:creationId xmlns:a16="http://schemas.microsoft.com/office/drawing/2014/main" id="{2247B0F2-C56E-A137-D228-CE70C1650D5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5177790" cy="6858000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EA14AE1-71AB-4B18-826E-F563FF4288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82916" y="0"/>
            <a:ext cx="0" cy="685800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E504C98-6397-41C1-A8D8-2D9C4ED30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217920" y="2026340"/>
            <a:ext cx="5974081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AA9F62-E201-AF7B-D067-A442EB3379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17919" y="2400304"/>
            <a:ext cx="4635609" cy="344169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700">
                <a:solidFill>
                  <a:schemeClr val="bg1"/>
                </a:solidFill>
                <a:effectLst/>
              </a:rPr>
              <a:t>The grind is what sets champions apart. </a:t>
            </a:r>
          </a:p>
          <a:p>
            <a:r>
              <a:rPr lang="en-US" sz="1700">
                <a:solidFill>
                  <a:schemeClr val="bg1"/>
                </a:solidFill>
                <a:effectLst/>
              </a:rPr>
              <a:t>Many people have talent, but it’s those who put in the work, day after day who reach the top. </a:t>
            </a:r>
          </a:p>
          <a:p>
            <a:pPr lvl="1"/>
            <a:r>
              <a:rPr lang="en-US" sz="1700">
                <a:solidFill>
                  <a:schemeClr val="bg1"/>
                </a:solidFill>
                <a:effectLst/>
              </a:rPr>
              <a:t>Tom Brady’s relentless work ethic, from his strict diet to studying game film, has kept him performing at a high level for over two decades.</a:t>
            </a:r>
          </a:p>
          <a:p>
            <a:pPr lvl="1"/>
            <a:r>
              <a:rPr lang="en-US" sz="1700">
                <a:solidFill>
                  <a:schemeClr val="bg1"/>
                </a:solidFill>
                <a:effectLst/>
              </a:rPr>
              <a:t>Trevor Brazile, the most decorated cowboy in rodeo history, spent years perfecting his roping techniques, ensuring he stayed at the top of his game.</a:t>
            </a:r>
          </a:p>
          <a:p>
            <a:endParaRPr lang="en-US" sz="1700">
              <a:solidFill>
                <a:schemeClr val="bg1"/>
              </a:solidFill>
            </a:endParaRPr>
          </a:p>
        </p:txBody>
      </p:sp>
      <p:pic>
        <p:nvPicPr>
          <p:cNvPr id="7" name="Picture 6" descr="A logo with blue and green letters&#10;&#10;Description automatically generated">
            <a:extLst>
              <a:ext uri="{FF2B5EF4-FFF2-40B4-BE49-F238E27FC236}">
                <a16:creationId xmlns:a16="http://schemas.microsoft.com/office/drawing/2014/main" id="{C0EE75C7-1027-19C2-2945-448F88B594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69637" y="5925312"/>
            <a:ext cx="1122363" cy="1122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955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00AA85-FA4E-4C87-31D5-DB0A31207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8721"/>
            <a:ext cx="4707671" cy="12256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800">
                <a:solidFill>
                  <a:schemeClr val="bg1"/>
                </a:solidFill>
                <a:effectLst/>
              </a:rPr>
              <a:t>Reinforcing Discipline - </a:t>
            </a:r>
            <a:br>
              <a:rPr lang="en-US" sz="3800">
                <a:solidFill>
                  <a:schemeClr val="bg1"/>
                </a:solidFill>
                <a:effectLst/>
              </a:rPr>
            </a:br>
            <a:endParaRPr lang="en-US" sz="3800">
              <a:solidFill>
                <a:schemeClr val="bg1"/>
              </a:solidFill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EA38897-7BA3-4408-8083-3235339C4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1873" y="1749756"/>
            <a:ext cx="4718304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F5C4BD-D911-6B5E-2265-0621F68AF2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7769" y="1909192"/>
            <a:ext cx="4586513" cy="364771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chemeClr val="bg1"/>
                </a:solidFill>
                <a:effectLst/>
              </a:rPr>
              <a:t>The grind isn’t about motivation—it’s about discipline. </a:t>
            </a:r>
          </a:p>
          <a:p>
            <a:r>
              <a:rPr lang="en-US" sz="1400" b="1" i="1" dirty="0">
                <a:solidFill>
                  <a:schemeClr val="bg1"/>
                </a:solidFill>
                <a:effectLst/>
              </a:rPr>
              <a:t>Reliability: </a:t>
            </a:r>
            <a:r>
              <a:rPr lang="en-US" sz="1400" dirty="0">
                <a:solidFill>
                  <a:schemeClr val="bg1"/>
                </a:solidFill>
                <a:effectLst/>
              </a:rPr>
              <a:t>Team members with a grind mentality show up consistently, just like a rodeo athlete who enters event after event to build their reputation and skills.</a:t>
            </a:r>
          </a:p>
          <a:p>
            <a:r>
              <a:rPr lang="en-US" sz="1400" b="1" i="1" dirty="0">
                <a:solidFill>
                  <a:schemeClr val="bg1"/>
                </a:solidFill>
                <a:effectLst/>
              </a:rPr>
              <a:t>Resilience:</a:t>
            </a:r>
            <a:r>
              <a:rPr lang="en-US" sz="1400" dirty="0">
                <a:solidFill>
                  <a:schemeClr val="bg1"/>
                </a:solidFill>
                <a:effectLst/>
              </a:rPr>
              <a:t> Leaders know challenges will come. Those who embrace the grind learn to thrive under pressure.</a:t>
            </a:r>
          </a:p>
          <a:p>
            <a:r>
              <a:rPr lang="en-US" sz="1400" b="1" i="1" dirty="0">
                <a:solidFill>
                  <a:schemeClr val="bg1"/>
                </a:solidFill>
                <a:effectLst/>
              </a:rPr>
              <a:t>Inspiration:</a:t>
            </a:r>
            <a:r>
              <a:rPr lang="en-US" sz="1400" dirty="0">
                <a:solidFill>
                  <a:schemeClr val="bg1"/>
                </a:solidFill>
                <a:effectLst/>
              </a:rPr>
              <a:t> A team member who grinds inspires others to rise to the occasion and work harder.</a:t>
            </a:r>
          </a:p>
          <a:p>
            <a:r>
              <a:rPr lang="en-US" sz="1400" b="1" i="1" dirty="0">
                <a:solidFill>
                  <a:schemeClr val="bg1"/>
                </a:solidFill>
                <a:effectLst/>
              </a:rPr>
              <a:t>Growth Potential:</a:t>
            </a:r>
            <a:r>
              <a:rPr lang="en-US" sz="1400" dirty="0">
                <a:solidFill>
                  <a:schemeClr val="bg1"/>
                </a:solidFill>
                <a:effectLst/>
              </a:rPr>
              <a:t> Leaders see grinders as people who are constantly improving, which benefits the entire team or organization.</a:t>
            </a:r>
          </a:p>
          <a:p>
            <a:pPr lvl="1"/>
            <a:endParaRPr lang="en-US" sz="1400" dirty="0">
              <a:solidFill>
                <a:schemeClr val="bg1"/>
              </a:solidFill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11AD06B-AB20-4097-8606-5DA00DBA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4027" y="5707672"/>
            <a:ext cx="4713997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Content Placeholder 5" descr="A person doing a gymnastics&#10;&#10;Description automatically generated">
            <a:extLst>
              <a:ext uri="{FF2B5EF4-FFF2-40B4-BE49-F238E27FC236}">
                <a16:creationId xmlns:a16="http://schemas.microsoft.com/office/drawing/2014/main" id="{6F695BD6-74D3-3A40-84FA-EE826155C44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rcRect b="19215"/>
          <a:stretch/>
        </p:blipFill>
        <p:spPr>
          <a:xfrm>
            <a:off x="6525453" y="10"/>
            <a:ext cx="5666547" cy="6857990"/>
          </a:xfrm>
          <a:prstGeom prst="rect">
            <a:avLst/>
          </a:prstGeom>
        </p:spPr>
      </p:pic>
      <p:pic>
        <p:nvPicPr>
          <p:cNvPr id="8" name="Picture 7" descr="A logo with blue and green letters&#10;&#10;Description automatically generated">
            <a:extLst>
              <a:ext uri="{FF2B5EF4-FFF2-40B4-BE49-F238E27FC236}">
                <a16:creationId xmlns:a16="http://schemas.microsoft.com/office/drawing/2014/main" id="{FB4B7142-0390-49BB-A6B4-971BF8D81B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69637" y="5925312"/>
            <a:ext cx="1122363" cy="1122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661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51D228-C4F0-71AD-BBAD-1B7757649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7800" y="448721"/>
            <a:ext cx="4713997" cy="12256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800" kern="120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How to Embrace the Grind - </a:t>
            </a:r>
            <a:endParaRPr lang="en-US" sz="38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6" name="Content Placeholder 5" descr="A person on a rope in a boxing ring&#10;&#10;Description automatically generated">
            <a:extLst>
              <a:ext uri="{FF2B5EF4-FFF2-40B4-BE49-F238E27FC236}">
                <a16:creationId xmlns:a16="http://schemas.microsoft.com/office/drawing/2014/main" id="{56E66563-2A64-81ED-4671-4C6AB957BD5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10408" r="2" b="13004"/>
          <a:stretch/>
        </p:blipFill>
        <p:spPr>
          <a:xfrm>
            <a:off x="-2346" y="51582"/>
            <a:ext cx="5666547" cy="6754836"/>
          </a:xfrm>
          <a:prstGeom prst="rect">
            <a:avLst/>
          </a:prstGeom>
        </p:spPr>
      </p:pic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EA38897-7BA3-4408-8083-3235339C4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527800" y="1749756"/>
            <a:ext cx="4718304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1922CE-E475-D268-E4E5-83B2CE017B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27800" y="1909192"/>
            <a:ext cx="4713997" cy="364771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100" b="1" i="1">
                <a:solidFill>
                  <a:schemeClr val="bg1"/>
                </a:solidFill>
                <a:effectLst/>
              </a:rPr>
              <a:t>Set Clear Goals</a:t>
            </a:r>
          </a:p>
          <a:p>
            <a:pPr lvl="1"/>
            <a:r>
              <a:rPr lang="en-US" sz="1100">
                <a:solidFill>
                  <a:schemeClr val="bg1"/>
                </a:solidFill>
                <a:effectLst/>
              </a:rPr>
              <a:t>Define what success looks like and create actionable steps to get there. </a:t>
            </a:r>
          </a:p>
          <a:p>
            <a:r>
              <a:rPr lang="en-US" sz="1100" b="1" i="1">
                <a:solidFill>
                  <a:schemeClr val="bg1"/>
                </a:solidFill>
                <a:effectLst/>
              </a:rPr>
              <a:t>Commit to Discipline</a:t>
            </a:r>
            <a:endParaRPr lang="en-US" sz="1100" b="1" i="1">
              <a:solidFill>
                <a:schemeClr val="bg1"/>
              </a:solidFill>
            </a:endParaRPr>
          </a:p>
          <a:p>
            <a:pPr lvl="1"/>
            <a:r>
              <a:rPr lang="en-US" sz="1100">
                <a:solidFill>
                  <a:schemeClr val="bg1"/>
                </a:solidFill>
                <a:effectLst/>
              </a:rPr>
              <a:t>Success requires showing up every day, even when it’s hard. </a:t>
            </a:r>
          </a:p>
          <a:p>
            <a:r>
              <a:rPr lang="en-US" sz="1100" b="1" i="1">
                <a:solidFill>
                  <a:schemeClr val="bg1"/>
                </a:solidFill>
                <a:effectLst/>
              </a:rPr>
              <a:t>Find Purpose in the Process</a:t>
            </a:r>
            <a:endParaRPr lang="en-US" sz="1100">
              <a:solidFill>
                <a:schemeClr val="bg1"/>
              </a:solidFill>
              <a:effectLst/>
            </a:endParaRPr>
          </a:p>
          <a:p>
            <a:pPr lvl="1"/>
            <a:r>
              <a:rPr lang="en-US" sz="1100">
                <a:solidFill>
                  <a:schemeClr val="bg1"/>
                </a:solidFill>
                <a:effectLst/>
              </a:rPr>
              <a:t>Focus on incremental growth, knowing that the journey builds strength.</a:t>
            </a:r>
          </a:p>
          <a:p>
            <a:r>
              <a:rPr lang="en-US" sz="1100" b="1" i="1">
                <a:solidFill>
                  <a:schemeClr val="bg1"/>
                </a:solidFill>
                <a:effectLst/>
              </a:rPr>
              <a:t>Track Your Progress</a:t>
            </a:r>
            <a:endParaRPr lang="en-US" sz="1100">
              <a:solidFill>
                <a:schemeClr val="bg1"/>
              </a:solidFill>
              <a:effectLst/>
            </a:endParaRPr>
          </a:p>
          <a:p>
            <a:pPr lvl="1"/>
            <a:r>
              <a:rPr lang="en-US" sz="1100">
                <a:solidFill>
                  <a:schemeClr val="bg1"/>
                </a:solidFill>
                <a:effectLst/>
              </a:rPr>
              <a:t>Celebrate small wins to maintain motivation and recognize how far you’ve come. </a:t>
            </a:r>
          </a:p>
          <a:p>
            <a:r>
              <a:rPr lang="en-US" sz="1100" b="1" i="1">
                <a:solidFill>
                  <a:schemeClr val="bg1"/>
                </a:solidFill>
                <a:effectLst/>
              </a:rPr>
              <a:t>Balance Effort and Recovery</a:t>
            </a:r>
            <a:endParaRPr lang="en-US" sz="1100">
              <a:solidFill>
                <a:schemeClr val="bg1"/>
              </a:solidFill>
              <a:effectLst/>
            </a:endParaRPr>
          </a:p>
          <a:p>
            <a:pPr lvl="1"/>
            <a:r>
              <a:rPr lang="en-US" sz="1100">
                <a:solidFill>
                  <a:schemeClr val="bg1"/>
                </a:solidFill>
                <a:effectLst/>
              </a:rPr>
              <a:t>Grinding doesn’t mean burning out. Athletes and leaders who embrace the grind also prioritize rest and recovery to sustain long-term performance. </a:t>
            </a:r>
            <a:endParaRPr lang="en-US" sz="1100">
              <a:solidFill>
                <a:schemeClr val="bg1"/>
              </a:solidFill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11AD06B-AB20-4097-8606-5DA00DBA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527800" y="5707672"/>
            <a:ext cx="4713997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A logo with blue and green letters&#10;&#10;Description automatically generated">
            <a:extLst>
              <a:ext uri="{FF2B5EF4-FFF2-40B4-BE49-F238E27FC236}">
                <a16:creationId xmlns:a16="http://schemas.microsoft.com/office/drawing/2014/main" id="{83D704B2-44E4-7A59-1AEA-CF5A0187B0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69637" y="5925312"/>
            <a:ext cx="1122363" cy="1122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622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large crowd of people riding horses in a arena&#10;&#10;Description automatically generated">
            <a:extLst>
              <a:ext uri="{FF2B5EF4-FFF2-40B4-BE49-F238E27FC236}">
                <a16:creationId xmlns:a16="http://schemas.microsoft.com/office/drawing/2014/main" id="{6406A017-481E-E6D3-FDC0-4D782E55E3C8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rcRect t="42482" b="12518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CD0CB86A-0CA3-3FD4-E966-4F8CC0231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9005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300">
                <a:solidFill>
                  <a:srgbClr val="FFFFFF"/>
                </a:solidFill>
                <a:effectLst/>
              </a:rPr>
              <a:t>The grind is where champions are made. It’s the commitment to showing up, putting in the work, and trusting the process.</a:t>
            </a:r>
            <a:br>
              <a:rPr lang="en-US" sz="3300">
                <a:solidFill>
                  <a:srgbClr val="FFFFFF"/>
                </a:solidFill>
                <a:effectLst/>
              </a:rPr>
            </a:br>
            <a:r>
              <a:rPr lang="en-US" sz="3300">
                <a:solidFill>
                  <a:srgbClr val="FFFFFF"/>
                </a:solidFill>
                <a:effectLst/>
              </a:rPr>
              <a:t>The grind mentality is invaluable; it reflects resilience, consistency, and an unwavering commitment to excellence. </a:t>
            </a:r>
            <a:endParaRPr lang="en-US" sz="3300">
              <a:solidFill>
                <a:srgbClr val="FFFFFF"/>
              </a:solidFill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79ADD04-79DD-8AA4-2E1E-427CCB485C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0" y="4159404"/>
            <a:ext cx="9144000" cy="1098395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1700" b="1">
                <a:solidFill>
                  <a:srgbClr val="FFFFFF"/>
                </a:solidFill>
                <a:effectLst/>
              </a:rPr>
              <a:t>Are you ready to embrace the grind?</a:t>
            </a:r>
            <a:r>
              <a:rPr lang="en-US" sz="1700">
                <a:solidFill>
                  <a:srgbClr val="FFFFFF"/>
                </a:solidFill>
                <a:effectLst/>
              </a:rPr>
              <a:t> Whether you’re stepping into the arena, the gym, or the office, the results are waiting for those who do the work. </a:t>
            </a:r>
            <a:r>
              <a:rPr lang="en-US" sz="1700" b="1" i="1">
                <a:solidFill>
                  <a:srgbClr val="FFFFFF"/>
                </a:solidFill>
                <a:effectLst/>
              </a:rPr>
              <a:t>Step up. Embrace the grind. The results will come.</a:t>
            </a:r>
            <a:br>
              <a:rPr lang="en-US" sz="1700">
                <a:solidFill>
                  <a:srgbClr val="FFFFFF"/>
                </a:solidFill>
                <a:effectLst/>
              </a:rPr>
            </a:br>
            <a:endParaRPr lang="en-US" sz="1700">
              <a:solidFill>
                <a:srgbClr val="FFFFFF"/>
              </a:solidFill>
            </a:endParaRPr>
          </a:p>
        </p:txBody>
      </p:sp>
      <p:pic>
        <p:nvPicPr>
          <p:cNvPr id="4" name="Picture 3" descr="A logo with blue and green letters&#10;&#10;Description automatically generated">
            <a:extLst>
              <a:ext uri="{FF2B5EF4-FFF2-40B4-BE49-F238E27FC236}">
                <a16:creationId xmlns:a16="http://schemas.microsoft.com/office/drawing/2014/main" id="{7FF781DC-4CAA-3CA8-63D7-50E5846B8E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69637" y="5925312"/>
            <a:ext cx="1122363" cy="1122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6709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51</TotalTime>
  <Words>627</Words>
  <Application>Microsoft Macintosh PowerPoint</Application>
  <PresentationFormat>Widescreen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The Grind - </vt:lpstr>
      <vt:lpstr>What Does “The Grind” Mean? </vt:lpstr>
      <vt:lpstr>Building Resilience -  </vt:lpstr>
      <vt:lpstr>Building Consistency</vt:lpstr>
      <vt:lpstr>Separating the Good from the Great -  </vt:lpstr>
      <vt:lpstr>Reinforcing Discipline -  </vt:lpstr>
      <vt:lpstr>How to Embrace the Grind - </vt:lpstr>
      <vt:lpstr>The grind is where champions are made. It’s the commitment to showing up, putting in the work, and trusting the process. The grind mentality is invaluable; it reflects resilience, consistency, and an unwavering commitment to excellence.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Grind - </dc:title>
  <dc:creator>Microsoft Office User</dc:creator>
  <cp:lastModifiedBy>Microsoft Office User</cp:lastModifiedBy>
  <cp:revision>2</cp:revision>
  <dcterms:created xsi:type="dcterms:W3CDTF">2025-01-24T16:18:40Z</dcterms:created>
  <dcterms:modified xsi:type="dcterms:W3CDTF">2025-01-24T17:19:02Z</dcterms:modified>
</cp:coreProperties>
</file>