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2"/>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817311-5E4D-FB48-AE3E-0067CC922952}" type="datetimeFigureOut">
              <a:rPr lang="en-US" smtClean="0"/>
              <a:t>1/24/25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270091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17311-5E4D-FB48-AE3E-0067CC922952}" type="datetimeFigureOut">
              <a:rPr lang="en-US" smtClean="0"/>
              <a:t>1/24/25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316958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17311-5E4D-FB48-AE3E-0067CC922952}" type="datetimeFigureOut">
              <a:rPr lang="en-US" smtClean="0"/>
              <a:t>1/24/25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14088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817311-5E4D-FB48-AE3E-0067CC922952}" type="datetimeFigureOut">
              <a:rPr lang="en-US" smtClean="0"/>
              <a:t>1/24/25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263060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817311-5E4D-FB48-AE3E-0067CC922952}" type="datetimeFigureOut">
              <a:rPr lang="en-US" smtClean="0"/>
              <a:t>1/24/25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233101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817311-5E4D-FB48-AE3E-0067CC922952}" type="datetimeFigureOut">
              <a:rPr lang="en-US" smtClean="0"/>
              <a:t>1/24/25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99114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817311-5E4D-FB48-AE3E-0067CC922952}" type="datetimeFigureOut">
              <a:rPr lang="en-US" smtClean="0"/>
              <a:t>1/24/25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129876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817311-5E4D-FB48-AE3E-0067CC922952}" type="datetimeFigureOut">
              <a:rPr lang="en-US" smtClean="0"/>
              <a:t>1/24/25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469949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17311-5E4D-FB48-AE3E-0067CC922952}" type="datetimeFigureOut">
              <a:rPr lang="en-US" smtClean="0"/>
              <a:t>1/24/25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3942506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817311-5E4D-FB48-AE3E-0067CC922952}" type="datetimeFigureOut">
              <a:rPr lang="en-US" smtClean="0"/>
              <a:t>1/24/25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256598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817311-5E4D-FB48-AE3E-0067CC922952}" type="datetimeFigureOut">
              <a:rPr lang="en-US" smtClean="0"/>
              <a:t>1/24/25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85B1E9-8A49-244B-B61A-E3CD9CC83B88}" type="slidenum">
              <a:rPr lang="en-US" smtClean="0"/>
              <a:t>‹#›</a:t>
            </a:fld>
            <a:endParaRPr lang="en-US"/>
          </a:p>
        </p:txBody>
      </p:sp>
    </p:spTree>
    <p:extLst>
      <p:ext uri="{BB962C8B-B14F-4D97-AF65-F5344CB8AC3E}">
        <p14:creationId xmlns:p14="http://schemas.microsoft.com/office/powerpoint/2010/main" val="86904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17311-5E4D-FB48-AE3E-0067CC922952}" type="datetimeFigureOut">
              <a:rPr lang="en-US" smtClean="0"/>
              <a:t>1/24/25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5B1E9-8A49-244B-B61A-E3CD9CC83B88}" type="slidenum">
              <a:rPr lang="en-US" smtClean="0"/>
              <a:t>‹#›</a:t>
            </a:fld>
            <a:endParaRPr lang="en-US"/>
          </a:p>
        </p:txBody>
      </p:sp>
    </p:spTree>
    <p:extLst>
      <p:ext uri="{BB962C8B-B14F-4D97-AF65-F5344CB8AC3E}">
        <p14:creationId xmlns:p14="http://schemas.microsoft.com/office/powerpoint/2010/main" val="218509460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A061BA2E-A388-41C5-B73A-B0FEB6B10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A logo with blue and green letters&#10;&#10;Description automatically generated">
            <a:extLst>
              <a:ext uri="{FF2B5EF4-FFF2-40B4-BE49-F238E27FC236}">
                <a16:creationId xmlns:a16="http://schemas.microsoft.com/office/drawing/2014/main" id="{0F21DEB0-3727-6C28-1BF8-ABF5D5C62E9D}"/>
              </a:ext>
            </a:extLst>
          </p:cNvPr>
          <p:cNvPicPr>
            <a:picLocks noChangeAspect="1"/>
          </p:cNvPicPr>
          <p:nvPr/>
        </p:nvPicPr>
        <p:blipFill>
          <a:blip r:embed="rId2"/>
          <a:srcRect l="980" r="10131"/>
          <a:stretch/>
        </p:blipFill>
        <p:spPr>
          <a:xfrm>
            <a:off x="-1" y="10"/>
            <a:ext cx="6096001" cy="6857990"/>
          </a:xfrm>
          <a:prstGeom prst="rect">
            <a:avLst/>
          </a:prstGeom>
        </p:spPr>
      </p:pic>
      <p:pic>
        <p:nvPicPr>
          <p:cNvPr id="5" name="Picture 4" descr="A person holding a basketball&#10;&#10;Description automatically generated">
            <a:extLst>
              <a:ext uri="{FF2B5EF4-FFF2-40B4-BE49-F238E27FC236}">
                <a16:creationId xmlns:a16="http://schemas.microsoft.com/office/drawing/2014/main" id="{5E26F4E4-31CF-568B-639E-7CA780B78B4B}"/>
              </a:ext>
            </a:extLst>
          </p:cNvPr>
          <p:cNvPicPr>
            <a:picLocks noChangeAspect="1"/>
          </p:cNvPicPr>
          <p:nvPr/>
        </p:nvPicPr>
        <p:blipFill>
          <a:blip r:embed="rId3"/>
          <a:srcRect t="1175" r="-1" b="8802"/>
          <a:stretch/>
        </p:blipFill>
        <p:spPr>
          <a:xfrm>
            <a:off x="6094476" y="10"/>
            <a:ext cx="6094477" cy="6857990"/>
          </a:xfrm>
          <a:prstGeom prst="rect">
            <a:avLst/>
          </a:prstGeom>
        </p:spPr>
      </p:pic>
      <p:sp>
        <p:nvSpPr>
          <p:cNvPr id="27" name="Rectangle 26">
            <a:extLst>
              <a:ext uri="{FF2B5EF4-FFF2-40B4-BE49-F238E27FC236}">
                <a16:creationId xmlns:a16="http://schemas.microsoft.com/office/drawing/2014/main" id="{76E192A2-3ED3-4081-8A86-A22B51141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152902" y="-1181101"/>
            <a:ext cx="3886200" cy="12192001"/>
          </a:xfrm>
          <a:prstGeom prst="rect">
            <a:avLst/>
          </a:prstGeom>
          <a:gradFill>
            <a:gsLst>
              <a:gs pos="41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91D223-41B3-058D-ECBC-FA0E7124C0A3}"/>
              </a:ext>
            </a:extLst>
          </p:cNvPr>
          <p:cNvSpPr>
            <a:spLocks noGrp="1"/>
          </p:cNvSpPr>
          <p:nvPr>
            <p:ph type="ctrTitle"/>
          </p:nvPr>
        </p:nvSpPr>
        <p:spPr>
          <a:xfrm>
            <a:off x="404553" y="3091928"/>
            <a:ext cx="9079991" cy="2387600"/>
          </a:xfrm>
        </p:spPr>
        <p:txBody>
          <a:bodyPr>
            <a:normAutofit/>
          </a:bodyPr>
          <a:lstStyle/>
          <a:p>
            <a:pPr algn="l"/>
            <a:endParaRPr lang="en-US" sz="7200" dirty="0">
              <a:solidFill>
                <a:schemeClr val="bg1"/>
              </a:solidFill>
            </a:endParaRPr>
          </a:p>
        </p:txBody>
      </p:sp>
      <p:sp>
        <p:nvSpPr>
          <p:cNvPr id="25" name="Rectangle: Rounded Corners 24">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575039"/>
            <a:ext cx="97840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sp>
        <p:nvSpPr>
          <p:cNvPr id="3" name="Subtitle 2">
            <a:extLst>
              <a:ext uri="{FF2B5EF4-FFF2-40B4-BE49-F238E27FC236}">
                <a16:creationId xmlns:a16="http://schemas.microsoft.com/office/drawing/2014/main" id="{DA6A77E5-1A96-8C68-0FC3-50A77FA87FB0}"/>
              </a:ext>
            </a:extLst>
          </p:cNvPr>
          <p:cNvSpPr>
            <a:spLocks noGrp="1"/>
          </p:cNvSpPr>
          <p:nvPr>
            <p:ph type="subTitle" idx="1"/>
          </p:nvPr>
        </p:nvSpPr>
        <p:spPr>
          <a:xfrm>
            <a:off x="404552" y="5624945"/>
            <a:ext cx="9079992" cy="592975"/>
          </a:xfrm>
        </p:spPr>
        <p:txBody>
          <a:bodyPr anchor="ctr">
            <a:normAutofit/>
          </a:bodyPr>
          <a:lstStyle/>
          <a:p>
            <a:pPr algn="l"/>
            <a:r>
              <a:rPr lang="en-US" sz="2800" dirty="0">
                <a:solidFill>
                  <a:schemeClr val="bg1"/>
                </a:solidFill>
              </a:rPr>
              <a:t>Motivation and the Power of Your “Why”</a:t>
            </a:r>
          </a:p>
        </p:txBody>
      </p:sp>
    </p:spTree>
    <p:extLst>
      <p:ext uri="{BB962C8B-B14F-4D97-AF65-F5344CB8AC3E}">
        <p14:creationId xmlns:p14="http://schemas.microsoft.com/office/powerpoint/2010/main" val="290643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1000"/>
                                  </p:stCondLst>
                                  <p:endCondLst>
                                    <p:cond evt="begin" delay="0">
                                      <p:tn val="5"/>
                                    </p:cond>
                                  </p:end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BFA7D-524E-0DEA-7FDF-234D8E83FAC6}"/>
              </a:ext>
            </a:extLst>
          </p:cNvPr>
          <p:cNvSpPr>
            <a:spLocks noGrp="1"/>
          </p:cNvSpPr>
          <p:nvPr>
            <p:ph type="title"/>
          </p:nvPr>
        </p:nvSpPr>
        <p:spPr/>
        <p:txBody>
          <a:bodyPr/>
          <a:lstStyle/>
          <a:p>
            <a:r>
              <a:rPr lang="en-US" dirty="0"/>
              <a:t>When you know your “Why” - </a:t>
            </a:r>
          </a:p>
        </p:txBody>
      </p:sp>
      <p:sp>
        <p:nvSpPr>
          <p:cNvPr id="3" name="Content Placeholder 2">
            <a:extLst>
              <a:ext uri="{FF2B5EF4-FFF2-40B4-BE49-F238E27FC236}">
                <a16:creationId xmlns:a16="http://schemas.microsoft.com/office/drawing/2014/main" id="{2C68CB82-F5D7-C809-8C75-B9EC394461CE}"/>
              </a:ext>
            </a:extLst>
          </p:cNvPr>
          <p:cNvSpPr>
            <a:spLocks noGrp="1"/>
          </p:cNvSpPr>
          <p:nvPr>
            <p:ph idx="1"/>
          </p:nvPr>
        </p:nvSpPr>
        <p:spPr/>
        <p:txBody>
          <a:bodyPr>
            <a:normAutofit/>
          </a:bodyPr>
          <a:lstStyle/>
          <a:p>
            <a:r>
              <a:rPr lang="en-US" dirty="0">
                <a:effectLst/>
              </a:rPr>
              <a:t>Your “why” is your purpose, your driving force, and the foundation of your resilience when things get tough. </a:t>
            </a:r>
          </a:p>
          <a:p>
            <a:r>
              <a:rPr lang="en-US" dirty="0">
                <a:effectLst/>
              </a:rPr>
              <a:t>When you know your ”Why” You gain – </a:t>
            </a:r>
          </a:p>
          <a:p>
            <a:pPr lvl="1"/>
            <a:r>
              <a:rPr lang="en-US" b="1" u="sng" dirty="0">
                <a:effectLst/>
              </a:rPr>
              <a:t>Clarity</a:t>
            </a:r>
            <a:r>
              <a:rPr lang="en-US" dirty="0">
                <a:effectLst/>
              </a:rPr>
              <a:t> – You understand the bigger picture and why your efforts matter.</a:t>
            </a:r>
          </a:p>
          <a:p>
            <a:pPr lvl="1"/>
            <a:r>
              <a:rPr lang="en-US" b="1" u="sng" dirty="0">
                <a:effectLst/>
              </a:rPr>
              <a:t>Resilience</a:t>
            </a:r>
            <a:r>
              <a:rPr lang="en-US" dirty="0">
                <a:effectLst/>
              </a:rPr>
              <a:t> – Your “why” helps you push through setbacks and obstacles.</a:t>
            </a:r>
          </a:p>
          <a:p>
            <a:pPr lvl="1"/>
            <a:r>
              <a:rPr lang="en-US" b="1" u="sng" dirty="0">
                <a:effectLst/>
              </a:rPr>
              <a:t>Focus</a:t>
            </a:r>
            <a:r>
              <a:rPr lang="en-US" dirty="0">
                <a:effectLst/>
              </a:rPr>
              <a:t> – It keeps you aligned with your goals, even when distractions arise.</a:t>
            </a:r>
          </a:p>
          <a:p>
            <a:pPr lvl="1"/>
            <a:r>
              <a:rPr lang="en-US" b="1" u="sng" dirty="0">
                <a:effectLst/>
              </a:rPr>
              <a:t>Energy</a:t>
            </a:r>
            <a:r>
              <a:rPr lang="en-US" dirty="0">
                <a:effectLst/>
              </a:rPr>
              <a:t> – Purpose-driven people are naturally more energized and driven.</a:t>
            </a:r>
          </a:p>
          <a:p>
            <a:endParaRPr lang="en-US" dirty="0">
              <a:effectLst/>
            </a:endParaRPr>
          </a:p>
          <a:p>
            <a:endParaRPr lang="en-US" dirty="0">
              <a:effectLst/>
            </a:endParaRPr>
          </a:p>
          <a:p>
            <a:endParaRPr lang="en-US" dirty="0"/>
          </a:p>
        </p:txBody>
      </p:sp>
      <p:pic>
        <p:nvPicPr>
          <p:cNvPr id="5" name="Picture 4" descr="A logo with blue and green letters&#10;&#10;Description automatically generated">
            <a:extLst>
              <a:ext uri="{FF2B5EF4-FFF2-40B4-BE49-F238E27FC236}">
                <a16:creationId xmlns:a16="http://schemas.microsoft.com/office/drawing/2014/main" id="{95EC4297-D3A7-F4E9-47A0-A121F2B0208F}"/>
              </a:ext>
            </a:extLst>
          </p:cNvPr>
          <p:cNvPicPr>
            <a:picLocks noChangeAspect="1"/>
          </p:cNvPicPr>
          <p:nvPr/>
        </p:nvPicPr>
        <p:blipFill>
          <a:blip r:embed="rId2"/>
          <a:stretch>
            <a:fillRect/>
          </a:stretch>
        </p:blipFill>
        <p:spPr>
          <a:xfrm>
            <a:off x="10910888" y="5852319"/>
            <a:ext cx="1281112" cy="1281112"/>
          </a:xfrm>
          <a:prstGeom prst="rect">
            <a:avLst/>
          </a:prstGeom>
        </p:spPr>
      </p:pic>
    </p:spTree>
    <p:extLst>
      <p:ext uri="{BB962C8B-B14F-4D97-AF65-F5344CB8AC3E}">
        <p14:creationId xmlns:p14="http://schemas.microsoft.com/office/powerpoint/2010/main" val="44794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4A1D3-63FC-DAB6-BECC-2511D8618D6A}"/>
              </a:ext>
            </a:extLst>
          </p:cNvPr>
          <p:cNvSpPr>
            <a:spLocks noGrp="1"/>
          </p:cNvSpPr>
          <p:nvPr>
            <p:ph type="title"/>
          </p:nvPr>
        </p:nvSpPr>
        <p:spPr>
          <a:xfrm>
            <a:off x="6823878" y="741391"/>
            <a:ext cx="4491821" cy="1616203"/>
          </a:xfrm>
        </p:spPr>
        <p:txBody>
          <a:bodyPr vert="horz" lIns="91440" tIns="45720" rIns="91440" bIns="45720" rtlCol="0" anchor="b">
            <a:normAutofit/>
          </a:bodyPr>
          <a:lstStyle/>
          <a:p>
            <a:r>
              <a:rPr lang="en-US" sz="3200"/>
              <a:t>Finding your “Why”</a:t>
            </a:r>
          </a:p>
        </p:txBody>
      </p:sp>
      <p:pic>
        <p:nvPicPr>
          <p:cNvPr id="6" name="Content Placeholder 5" descr="A person holding a gold trophy&#10;&#10;Description automatically generated">
            <a:extLst>
              <a:ext uri="{FF2B5EF4-FFF2-40B4-BE49-F238E27FC236}">
                <a16:creationId xmlns:a16="http://schemas.microsoft.com/office/drawing/2014/main" id="{D29BC248-10F6-0704-AC2C-A559370EA797}"/>
              </a:ext>
            </a:extLst>
          </p:cNvPr>
          <p:cNvPicPr>
            <a:picLocks noGrp="1" noChangeAspect="1"/>
          </p:cNvPicPr>
          <p:nvPr>
            <p:ph sz="half" idx="2"/>
          </p:nvPr>
        </p:nvPicPr>
        <p:blipFill>
          <a:blip r:embed="rId2"/>
          <a:srcRect t="16818" b="26932"/>
          <a:stretch/>
        </p:blipFill>
        <p:spPr>
          <a:xfrm>
            <a:off x="20" y="10"/>
            <a:ext cx="6095980" cy="6857990"/>
          </a:xfrm>
          <a:prstGeom prst="rect">
            <a:avLst/>
          </a:prstGeom>
        </p:spPr>
      </p:pic>
      <p:grpSp>
        <p:nvGrpSpPr>
          <p:cNvPr id="11" name="Group 10">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12" name="Rectangle 11">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B2C4A79-9AC3-8045-BF26-2DFA9D5B00C7}"/>
              </a:ext>
            </a:extLst>
          </p:cNvPr>
          <p:cNvSpPr>
            <a:spLocks noGrp="1"/>
          </p:cNvSpPr>
          <p:nvPr>
            <p:ph sz="half" idx="1"/>
          </p:nvPr>
        </p:nvSpPr>
        <p:spPr>
          <a:xfrm>
            <a:off x="6823878" y="2533476"/>
            <a:ext cx="4491820" cy="3447832"/>
          </a:xfrm>
        </p:spPr>
        <p:txBody>
          <a:bodyPr vert="horz" lIns="91440" tIns="45720" rIns="91440" bIns="45720" rtlCol="0" anchor="t">
            <a:normAutofit/>
          </a:bodyPr>
          <a:lstStyle/>
          <a:p>
            <a:r>
              <a:rPr lang="en-US" sz="2000" b="1" i="1">
                <a:effectLst/>
              </a:rPr>
              <a:t>Finding your “why” is one of the most important steps you can take to create lasting motivation and success.</a:t>
            </a:r>
            <a:r>
              <a:rPr lang="en-US" sz="2000">
                <a:effectLst/>
              </a:rPr>
              <a:t> </a:t>
            </a:r>
          </a:p>
          <a:p>
            <a:r>
              <a:rPr lang="en-US" sz="2000">
                <a:effectLst/>
              </a:rPr>
              <a:t>Your “why” is the core reason behind your actions—a deeply personal, purpose-driven force that fuels you even when external rewards or excitement fade. </a:t>
            </a:r>
          </a:p>
          <a:p>
            <a:r>
              <a:rPr lang="en-US" sz="2000">
                <a:effectLst/>
              </a:rPr>
              <a:t>Discovering it isn’t always easy, but it’s worth the effort.</a:t>
            </a:r>
          </a:p>
          <a:p>
            <a:endParaRPr lang="en-US" sz="2000"/>
          </a:p>
        </p:txBody>
      </p:sp>
      <p:pic>
        <p:nvPicPr>
          <p:cNvPr id="7" name="Picture 6" descr="A logo with blue and green letters&#10;&#10;Description automatically generated">
            <a:extLst>
              <a:ext uri="{FF2B5EF4-FFF2-40B4-BE49-F238E27FC236}">
                <a16:creationId xmlns:a16="http://schemas.microsoft.com/office/drawing/2014/main" id="{5C1A83C2-5B7F-F14B-89AD-EB159F04503B}"/>
              </a:ext>
            </a:extLst>
          </p:cNvPr>
          <p:cNvPicPr>
            <a:picLocks noChangeAspect="1"/>
          </p:cNvPicPr>
          <p:nvPr/>
        </p:nvPicPr>
        <p:blipFill>
          <a:blip r:embed="rId3"/>
          <a:stretch>
            <a:fillRect/>
          </a:stretch>
        </p:blipFill>
        <p:spPr>
          <a:xfrm>
            <a:off x="10910888" y="5852319"/>
            <a:ext cx="1281112" cy="1281112"/>
          </a:xfrm>
          <a:prstGeom prst="rect">
            <a:avLst/>
          </a:prstGeom>
        </p:spPr>
      </p:pic>
    </p:spTree>
    <p:extLst>
      <p:ext uri="{BB962C8B-B14F-4D97-AF65-F5344CB8AC3E}">
        <p14:creationId xmlns:p14="http://schemas.microsoft.com/office/powerpoint/2010/main" val="1358222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11D6AD-F21F-20D1-86E4-C843A49BD2C2}"/>
              </a:ext>
            </a:extLst>
          </p:cNvPr>
          <p:cNvSpPr>
            <a:spLocks noGrp="1"/>
          </p:cNvSpPr>
          <p:nvPr>
            <p:ph type="title"/>
          </p:nvPr>
        </p:nvSpPr>
        <p:spPr>
          <a:xfrm>
            <a:off x="411480" y="987552"/>
            <a:ext cx="4485861" cy="1088136"/>
          </a:xfrm>
        </p:spPr>
        <p:txBody>
          <a:bodyPr vert="horz" lIns="91440" tIns="45720" rIns="91440" bIns="45720" rtlCol="0" anchor="b">
            <a:normAutofit/>
          </a:bodyPr>
          <a:lstStyle/>
          <a:p>
            <a:r>
              <a:rPr lang="en-US" sz="3400">
                <a:effectLst/>
              </a:rPr>
              <a:t>Reflect on Your Values</a:t>
            </a:r>
            <a:br>
              <a:rPr lang="en-US" sz="3400">
                <a:effectLst/>
              </a:rPr>
            </a:br>
            <a:endParaRPr lang="en-US" sz="3400"/>
          </a:p>
        </p:txBody>
      </p:sp>
      <p:sp>
        <p:nvSpPr>
          <p:cNvPr id="13" name="Rectangle 12">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B8F6BF67-324E-5F34-B270-C95F098E30E0}"/>
              </a:ext>
            </a:extLst>
          </p:cNvPr>
          <p:cNvSpPr>
            <a:spLocks noGrp="1"/>
          </p:cNvSpPr>
          <p:nvPr>
            <p:ph sz="half" idx="1"/>
          </p:nvPr>
        </p:nvSpPr>
        <p:spPr>
          <a:xfrm>
            <a:off x="411479" y="2688336"/>
            <a:ext cx="4498848" cy="3584448"/>
          </a:xfrm>
        </p:spPr>
        <p:txBody>
          <a:bodyPr vert="horz" lIns="91440" tIns="45720" rIns="91440" bIns="45720" rtlCol="0" anchor="t">
            <a:normAutofit/>
          </a:bodyPr>
          <a:lstStyle/>
          <a:p>
            <a:r>
              <a:rPr lang="en-US" sz="1500">
                <a:effectLst/>
              </a:rPr>
              <a:t>Your values are the foundation of your “why.” </a:t>
            </a:r>
          </a:p>
          <a:p>
            <a:pPr lvl="1"/>
            <a:r>
              <a:rPr lang="en-US" sz="1500">
                <a:effectLst/>
              </a:rPr>
              <a:t>What principles do I live by? </a:t>
            </a:r>
          </a:p>
          <a:p>
            <a:pPr lvl="1"/>
            <a:r>
              <a:rPr lang="en-US" sz="1500">
                <a:effectLst/>
              </a:rPr>
              <a:t>What’s non-negotiable in my life? </a:t>
            </a:r>
          </a:p>
          <a:p>
            <a:pPr lvl="1"/>
            <a:r>
              <a:rPr lang="en-US" sz="1500">
                <a:effectLst/>
              </a:rPr>
              <a:t>What makes me feel fulfilled and proud?</a:t>
            </a:r>
          </a:p>
          <a:p>
            <a:r>
              <a:rPr lang="en-US" sz="1500">
                <a:effectLst/>
              </a:rPr>
              <a:t>An athlete values teamwork and personal growth </a:t>
            </a:r>
            <a:r>
              <a:rPr lang="en-US" sz="1500">
                <a:effectLst/>
                <a:sym typeface="Wingdings" pitchFamily="2" charset="2"/>
              </a:rPr>
              <a:t> </a:t>
            </a:r>
          </a:p>
          <a:p>
            <a:pPr lvl="1"/>
            <a:r>
              <a:rPr lang="en-US" sz="1500">
                <a:effectLst/>
              </a:rPr>
              <a:t>“why” = to inspire others to push past their limits while creating a supportive environment for their teammates. </a:t>
            </a:r>
            <a:endParaRPr lang="en-US" sz="1500">
              <a:effectLst/>
              <a:sym typeface="Wingdings" pitchFamily="2" charset="2"/>
            </a:endParaRPr>
          </a:p>
          <a:p>
            <a:r>
              <a:rPr lang="en-US" sz="1500">
                <a:effectLst/>
              </a:rPr>
              <a:t>A business leader values innovation and integrity. “why” </a:t>
            </a:r>
            <a:r>
              <a:rPr lang="en-US" sz="1500">
                <a:effectLst/>
                <a:sym typeface="Wingdings" pitchFamily="2" charset="2"/>
              </a:rPr>
              <a:t></a:t>
            </a:r>
            <a:r>
              <a:rPr lang="en-US" sz="1500">
                <a:effectLst/>
              </a:rPr>
              <a:t>. </a:t>
            </a:r>
          </a:p>
          <a:p>
            <a:pPr lvl="1"/>
            <a:r>
              <a:rPr lang="en-US" sz="1500">
                <a:effectLst/>
              </a:rPr>
              <a:t>To build products that solve meaningful problems without compromising ethical standards.</a:t>
            </a:r>
          </a:p>
          <a:p>
            <a:endParaRPr lang="en-US" sz="1500"/>
          </a:p>
        </p:txBody>
      </p:sp>
      <p:pic>
        <p:nvPicPr>
          <p:cNvPr id="6" name="Content Placeholder 5" descr="A group of basketball players in a circle&#10;&#10;Description automatically generated">
            <a:extLst>
              <a:ext uri="{FF2B5EF4-FFF2-40B4-BE49-F238E27FC236}">
                <a16:creationId xmlns:a16="http://schemas.microsoft.com/office/drawing/2014/main" id="{1636B257-EF28-A2EA-3F7D-E479277BC9FE}"/>
              </a:ext>
            </a:extLst>
          </p:cNvPr>
          <p:cNvPicPr>
            <a:picLocks noGrp="1" noChangeAspect="1"/>
          </p:cNvPicPr>
          <p:nvPr>
            <p:ph sz="half" idx="2"/>
          </p:nvPr>
        </p:nvPicPr>
        <p:blipFill>
          <a:blip r:embed="rId2"/>
          <a:srcRect t="377" r="1"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pic>
        <p:nvPicPr>
          <p:cNvPr id="7" name="Picture 6" descr="A logo with blue and green letters&#10;&#10;Description automatically generated">
            <a:extLst>
              <a:ext uri="{FF2B5EF4-FFF2-40B4-BE49-F238E27FC236}">
                <a16:creationId xmlns:a16="http://schemas.microsoft.com/office/drawing/2014/main" id="{0AC5639A-052E-C60A-2D27-E81EB912B1A6}"/>
              </a:ext>
            </a:extLst>
          </p:cNvPr>
          <p:cNvPicPr>
            <a:picLocks noChangeAspect="1"/>
          </p:cNvPicPr>
          <p:nvPr/>
        </p:nvPicPr>
        <p:blipFill>
          <a:blip r:embed="rId3"/>
          <a:stretch>
            <a:fillRect/>
          </a:stretch>
        </p:blipFill>
        <p:spPr>
          <a:xfrm>
            <a:off x="10910888" y="5852319"/>
            <a:ext cx="1281112" cy="1281112"/>
          </a:xfrm>
          <a:prstGeom prst="rect">
            <a:avLst/>
          </a:prstGeom>
        </p:spPr>
      </p:pic>
    </p:spTree>
    <p:extLst>
      <p:ext uri="{BB962C8B-B14F-4D97-AF65-F5344CB8AC3E}">
        <p14:creationId xmlns:p14="http://schemas.microsoft.com/office/powerpoint/2010/main" val="252429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ECAB1E8-8195-4748-BE71-FF806D8689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text rectangle">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633619"/>
            <a:ext cx="4279383" cy="5495925"/>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311AE96-D137-E6CD-ED4E-185BBBAD6040}"/>
              </a:ext>
            </a:extLst>
          </p:cNvPr>
          <p:cNvSpPr>
            <a:spLocks noGrp="1"/>
          </p:cNvSpPr>
          <p:nvPr>
            <p:ph type="title"/>
          </p:nvPr>
        </p:nvSpPr>
        <p:spPr>
          <a:xfrm>
            <a:off x="841247" y="978619"/>
            <a:ext cx="3410712" cy="1106424"/>
          </a:xfrm>
        </p:spPr>
        <p:txBody>
          <a:bodyPr vert="horz" lIns="91440" tIns="45720" rIns="91440" bIns="45720" rtlCol="0" anchor="ctr">
            <a:normAutofit/>
          </a:bodyPr>
          <a:lstStyle/>
          <a:p>
            <a:r>
              <a:rPr lang="en-US" sz="2800"/>
              <a:t>Who Are You Doing it For?</a:t>
            </a:r>
          </a:p>
        </p:txBody>
      </p:sp>
      <p:sp>
        <p:nvSpPr>
          <p:cNvPr id="15" name="!!accent">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7" y="117043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9" y="2121408"/>
            <a:ext cx="3328416" cy="9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4147A2E-6E74-FE6C-476F-BAF81609C662}"/>
              </a:ext>
            </a:extLst>
          </p:cNvPr>
          <p:cNvSpPr>
            <a:spLocks noGrp="1"/>
          </p:cNvSpPr>
          <p:nvPr>
            <p:ph sz="half" idx="1"/>
          </p:nvPr>
        </p:nvSpPr>
        <p:spPr>
          <a:xfrm>
            <a:off x="841247" y="2359152"/>
            <a:ext cx="3410712" cy="3425043"/>
          </a:xfrm>
        </p:spPr>
        <p:txBody>
          <a:bodyPr vert="horz" lIns="91440" tIns="45720" rIns="91440" bIns="45720" rtlCol="0">
            <a:normAutofit fontScale="92500" lnSpcReduction="10000"/>
          </a:bodyPr>
          <a:lstStyle/>
          <a:p>
            <a:r>
              <a:rPr lang="en-US" sz="1400" dirty="0">
                <a:effectLst/>
              </a:rPr>
              <a:t>Your “why” is often tied to the people who matter most to you. Whether it’s family, friends, a community, or even a future version of yourself, the relationships you cherish can provide insight into your purpose. </a:t>
            </a:r>
            <a:endParaRPr lang="en-US" sz="1400" dirty="0"/>
          </a:p>
          <a:p>
            <a:pPr lvl="1"/>
            <a:r>
              <a:rPr lang="en-US" sz="1400" dirty="0">
                <a:effectLst/>
              </a:rPr>
              <a:t>Who inspires me to be my best self? </a:t>
            </a:r>
            <a:endParaRPr lang="en-US" sz="1400" dirty="0"/>
          </a:p>
          <a:p>
            <a:pPr lvl="1"/>
            <a:r>
              <a:rPr lang="en-US" sz="1400" dirty="0">
                <a:effectLst/>
              </a:rPr>
              <a:t>Who do I want to impact or help? </a:t>
            </a:r>
            <a:endParaRPr lang="en-US" sz="1400" dirty="0"/>
          </a:p>
          <a:p>
            <a:pPr lvl="1"/>
            <a:r>
              <a:rPr lang="en-US" sz="1400" dirty="0">
                <a:effectLst/>
              </a:rPr>
              <a:t>What legacy do I want to leave for others?</a:t>
            </a:r>
          </a:p>
          <a:p>
            <a:r>
              <a:rPr lang="en-US" sz="1400" dirty="0">
                <a:effectLst/>
              </a:rPr>
              <a:t>A young gymnast dedicates their training to their family, who sacrificed to support their dream. Their “why” is to honor their family’s commitment. </a:t>
            </a:r>
          </a:p>
          <a:p>
            <a:r>
              <a:rPr lang="en-US" sz="1400" dirty="0">
                <a:effectLst/>
              </a:rPr>
              <a:t>An entrepreneur is driven by the desire to create a business that provides opportunities for their community, helping others thrive and grow.</a:t>
            </a:r>
          </a:p>
          <a:p>
            <a:endParaRPr lang="en-US" sz="1200" dirty="0"/>
          </a:p>
        </p:txBody>
      </p:sp>
      <p:pic>
        <p:nvPicPr>
          <p:cNvPr id="6" name="Content Placeholder 5" descr="A person and person with two girls&#10;&#10;Description automatically generated">
            <a:extLst>
              <a:ext uri="{FF2B5EF4-FFF2-40B4-BE49-F238E27FC236}">
                <a16:creationId xmlns:a16="http://schemas.microsoft.com/office/drawing/2014/main" id="{03A34C0A-BE33-DDFE-CF02-B8B746679CBD}"/>
              </a:ext>
            </a:extLst>
          </p:cNvPr>
          <p:cNvPicPr>
            <a:picLocks noGrp="1" noChangeAspect="1"/>
          </p:cNvPicPr>
          <p:nvPr>
            <p:ph sz="half" idx="2"/>
          </p:nvPr>
        </p:nvPicPr>
        <p:blipFill>
          <a:blip r:embed="rId2"/>
          <a:srcRect b="2024"/>
          <a:stretch/>
        </p:blipFill>
        <p:spPr>
          <a:xfrm>
            <a:off x="5124450" y="634382"/>
            <a:ext cx="6657213" cy="5495162"/>
          </a:xfrm>
          <a:prstGeom prst="rect">
            <a:avLst/>
          </a:prstGeom>
        </p:spPr>
      </p:pic>
      <p:pic>
        <p:nvPicPr>
          <p:cNvPr id="7" name="Picture 6" descr="A logo with blue and green letters&#10;&#10;Description automatically generated">
            <a:extLst>
              <a:ext uri="{FF2B5EF4-FFF2-40B4-BE49-F238E27FC236}">
                <a16:creationId xmlns:a16="http://schemas.microsoft.com/office/drawing/2014/main" id="{AE86E2E4-2D24-338A-BCA0-E3B34D093441}"/>
              </a:ext>
            </a:extLst>
          </p:cNvPr>
          <p:cNvPicPr>
            <a:picLocks noChangeAspect="1"/>
          </p:cNvPicPr>
          <p:nvPr/>
        </p:nvPicPr>
        <p:blipFill>
          <a:blip r:embed="rId3"/>
          <a:stretch>
            <a:fillRect/>
          </a:stretch>
        </p:blipFill>
        <p:spPr>
          <a:xfrm>
            <a:off x="10910888" y="5852319"/>
            <a:ext cx="1281112" cy="1281112"/>
          </a:xfrm>
          <a:prstGeom prst="rect">
            <a:avLst/>
          </a:prstGeom>
        </p:spPr>
      </p:pic>
    </p:spTree>
    <p:extLst>
      <p:ext uri="{BB962C8B-B14F-4D97-AF65-F5344CB8AC3E}">
        <p14:creationId xmlns:p14="http://schemas.microsoft.com/office/powerpoint/2010/main" val="635123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6F7D6-E1F2-6DB7-A664-FED4041BF752}"/>
              </a:ext>
            </a:extLst>
          </p:cNvPr>
          <p:cNvSpPr>
            <a:spLocks noGrp="1"/>
          </p:cNvSpPr>
          <p:nvPr>
            <p:ph type="title"/>
          </p:nvPr>
        </p:nvSpPr>
        <p:spPr>
          <a:xfrm>
            <a:off x="5755598" y="1138036"/>
            <a:ext cx="5598202" cy="1402470"/>
          </a:xfrm>
        </p:spPr>
        <p:txBody>
          <a:bodyPr vert="horz" lIns="91440" tIns="45720" rIns="91440" bIns="45720" rtlCol="0" anchor="t">
            <a:normAutofit/>
          </a:bodyPr>
          <a:lstStyle/>
          <a:p>
            <a:r>
              <a:rPr lang="en-US" sz="3200" kern="1200">
                <a:solidFill>
                  <a:schemeClr val="tx1"/>
                </a:solidFill>
                <a:latin typeface="+mj-lt"/>
                <a:ea typeface="+mj-ea"/>
                <a:cs typeface="+mj-cs"/>
              </a:rPr>
              <a:t>Connect To Your Passion</a:t>
            </a:r>
          </a:p>
        </p:txBody>
      </p:sp>
      <p:pic>
        <p:nvPicPr>
          <p:cNvPr id="6" name="Content Placeholder 5" descr="A person kneeling on a field with a person on the side&#10;&#10;Description automatically generated">
            <a:extLst>
              <a:ext uri="{FF2B5EF4-FFF2-40B4-BE49-F238E27FC236}">
                <a16:creationId xmlns:a16="http://schemas.microsoft.com/office/drawing/2014/main" id="{7CC50A7C-21D3-8224-D7EE-F42B12B1DA8B}"/>
              </a:ext>
            </a:extLst>
          </p:cNvPr>
          <p:cNvPicPr>
            <a:picLocks noGrp="1" noChangeAspect="1"/>
          </p:cNvPicPr>
          <p:nvPr>
            <p:ph sz="half" idx="1"/>
          </p:nvPr>
        </p:nvPicPr>
        <p:blipFill>
          <a:blip r:embed="rId2"/>
          <a:stretch>
            <a:fillRect/>
          </a:stretch>
        </p:blipFill>
        <p:spPr>
          <a:xfrm>
            <a:off x="742122" y="770174"/>
            <a:ext cx="4365438" cy="5456797"/>
          </a:xfrm>
          <a:prstGeom prst="rect">
            <a:avLst/>
          </a:prstGeom>
        </p:spPr>
      </p:pic>
      <p:cxnSp>
        <p:nvCxnSpPr>
          <p:cNvPr id="11" name="Straight Connector 10">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1337A65-9174-8ED7-5FEF-698B5CBB1564}"/>
              </a:ext>
            </a:extLst>
          </p:cNvPr>
          <p:cNvSpPr>
            <a:spLocks noGrp="1"/>
          </p:cNvSpPr>
          <p:nvPr>
            <p:ph sz="half" idx="2"/>
          </p:nvPr>
        </p:nvSpPr>
        <p:spPr>
          <a:xfrm>
            <a:off x="5755598" y="2551176"/>
            <a:ext cx="5444382" cy="3591207"/>
          </a:xfrm>
        </p:spPr>
        <p:txBody>
          <a:bodyPr vert="horz" lIns="91440" tIns="45720" rIns="91440" bIns="45720" rtlCol="0">
            <a:normAutofit/>
          </a:bodyPr>
          <a:lstStyle/>
          <a:p>
            <a:r>
              <a:rPr lang="en-US" sz="1400">
                <a:effectLst/>
              </a:rPr>
              <a:t>Passion is the emotional fuel behind your actions. </a:t>
            </a:r>
          </a:p>
          <a:p>
            <a:pPr lvl="1"/>
            <a:r>
              <a:rPr lang="en-US" sz="1400">
                <a:effectLst/>
              </a:rPr>
              <a:t>What excites and energizes you?</a:t>
            </a:r>
          </a:p>
          <a:p>
            <a:pPr lvl="1"/>
            <a:r>
              <a:rPr lang="en-US" sz="1400">
                <a:effectLst/>
              </a:rPr>
              <a:t>What would you pursue even if no one was watching?</a:t>
            </a:r>
          </a:p>
          <a:p>
            <a:r>
              <a:rPr lang="en-US" sz="1400">
                <a:effectLst/>
              </a:rPr>
              <a:t>Your passion often points directly to your “why.”</a:t>
            </a:r>
          </a:p>
          <a:p>
            <a:pPr lvl="1"/>
            <a:r>
              <a:rPr lang="en-US" sz="1400">
                <a:effectLst/>
              </a:rPr>
              <a:t>What makes me lose track of time?</a:t>
            </a:r>
          </a:p>
          <a:p>
            <a:pPr lvl="1"/>
            <a:r>
              <a:rPr lang="en-US" sz="1400">
                <a:effectLst/>
              </a:rPr>
              <a:t>What activities or causes light me up? </a:t>
            </a:r>
            <a:endParaRPr lang="en-US" sz="1400"/>
          </a:p>
          <a:p>
            <a:pPr lvl="1"/>
            <a:r>
              <a:rPr lang="en-US" sz="1400">
                <a:effectLst/>
              </a:rPr>
              <a:t>What am I naturally drawn to?</a:t>
            </a:r>
          </a:p>
          <a:p>
            <a:pPr marL="457200" lvl="1"/>
            <a:endParaRPr lang="en-US" sz="1400"/>
          </a:p>
          <a:p>
            <a:pPr marL="457200" lvl="1"/>
            <a:r>
              <a:rPr lang="en-US" sz="1400">
                <a:effectLst/>
              </a:rPr>
              <a:t>A swimmer feels alive when competing and loves the feeling of pushing their body to its limits. Their “why” might be to discover their full potential and inspire others to do the same. A tech innovator has always been passionate about solving complex problems, their “why” could be to simplify life for others through groundbreaking solutions.</a:t>
            </a:r>
          </a:p>
          <a:p>
            <a:endParaRPr lang="en-US" sz="1400"/>
          </a:p>
        </p:txBody>
      </p:sp>
      <p:pic>
        <p:nvPicPr>
          <p:cNvPr id="7" name="Picture 6" descr="A logo with blue and green letters&#10;&#10;Description automatically generated">
            <a:extLst>
              <a:ext uri="{FF2B5EF4-FFF2-40B4-BE49-F238E27FC236}">
                <a16:creationId xmlns:a16="http://schemas.microsoft.com/office/drawing/2014/main" id="{8B8DC033-B1F8-C49A-5DAB-40FF77A1F7B1}"/>
              </a:ext>
            </a:extLst>
          </p:cNvPr>
          <p:cNvPicPr>
            <a:picLocks noChangeAspect="1"/>
          </p:cNvPicPr>
          <p:nvPr/>
        </p:nvPicPr>
        <p:blipFill>
          <a:blip r:embed="rId3"/>
          <a:stretch>
            <a:fillRect/>
          </a:stretch>
        </p:blipFill>
        <p:spPr>
          <a:xfrm>
            <a:off x="10910888" y="5852319"/>
            <a:ext cx="1281112" cy="1281112"/>
          </a:xfrm>
          <a:prstGeom prst="rect">
            <a:avLst/>
          </a:prstGeom>
        </p:spPr>
      </p:pic>
    </p:spTree>
    <p:extLst>
      <p:ext uri="{BB962C8B-B14F-4D97-AF65-F5344CB8AC3E}">
        <p14:creationId xmlns:p14="http://schemas.microsoft.com/office/powerpoint/2010/main" val="87962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EF932-F967-2FC1-5C64-4076DA9A14BD}"/>
              </a:ext>
            </a:extLst>
          </p:cNvPr>
          <p:cNvSpPr>
            <a:spLocks noGrp="1"/>
          </p:cNvSpPr>
          <p:nvPr>
            <p:ph type="title"/>
          </p:nvPr>
        </p:nvSpPr>
        <p:spPr>
          <a:xfrm>
            <a:off x="876692" y="741391"/>
            <a:ext cx="5479719" cy="1616203"/>
          </a:xfrm>
        </p:spPr>
        <p:txBody>
          <a:bodyPr vert="horz" lIns="91440" tIns="45720" rIns="91440" bIns="45720" rtlCol="0" anchor="b">
            <a:normAutofit/>
          </a:bodyPr>
          <a:lstStyle/>
          <a:p>
            <a:r>
              <a:rPr lang="en-US" sz="3200"/>
              <a:t>Identify the Impact You Want to Make</a:t>
            </a:r>
          </a:p>
        </p:txBody>
      </p:sp>
      <p:sp>
        <p:nvSpPr>
          <p:cNvPr id="3" name="Content Placeholder 2">
            <a:extLst>
              <a:ext uri="{FF2B5EF4-FFF2-40B4-BE49-F238E27FC236}">
                <a16:creationId xmlns:a16="http://schemas.microsoft.com/office/drawing/2014/main" id="{52428C53-8639-D8EF-002F-D6244B0C56B6}"/>
              </a:ext>
            </a:extLst>
          </p:cNvPr>
          <p:cNvSpPr>
            <a:spLocks noGrp="1"/>
          </p:cNvSpPr>
          <p:nvPr>
            <p:ph sz="half" idx="1"/>
          </p:nvPr>
        </p:nvSpPr>
        <p:spPr>
          <a:xfrm>
            <a:off x="876692" y="2533476"/>
            <a:ext cx="5479719" cy="3447832"/>
          </a:xfrm>
        </p:spPr>
        <p:txBody>
          <a:bodyPr vert="horz" lIns="91440" tIns="45720" rIns="91440" bIns="45720" rtlCol="0" anchor="t">
            <a:normAutofit/>
          </a:bodyPr>
          <a:lstStyle/>
          <a:p>
            <a:r>
              <a:rPr lang="en-US" sz="1700">
                <a:effectLst/>
              </a:rPr>
              <a:t>Your “why” is often tied to the difference you want to make in the world. What kind of mark do you want to leave? How do you want to be remembered? </a:t>
            </a:r>
            <a:endParaRPr lang="en-US" sz="1700"/>
          </a:p>
          <a:p>
            <a:pPr lvl="1"/>
            <a:r>
              <a:rPr lang="en-US" sz="1700">
                <a:effectLst/>
              </a:rPr>
              <a:t>What legacy do I want to leave behind? </a:t>
            </a:r>
            <a:endParaRPr lang="en-US" sz="1700"/>
          </a:p>
          <a:p>
            <a:pPr lvl="1"/>
            <a:r>
              <a:rPr lang="en-US" sz="1700">
                <a:effectLst/>
              </a:rPr>
              <a:t>How do I want to contribute to the lives of others? </a:t>
            </a:r>
            <a:endParaRPr lang="en-US" sz="1700"/>
          </a:p>
          <a:p>
            <a:pPr lvl="1"/>
            <a:r>
              <a:rPr lang="en-US" sz="1700">
                <a:effectLst/>
              </a:rPr>
              <a:t>What problem do I want to solve?</a:t>
            </a:r>
          </a:p>
          <a:p>
            <a:r>
              <a:rPr lang="en-US" sz="1700">
                <a:effectLst/>
              </a:rPr>
              <a:t>A retired athlete mentors young players, sharing lessons they’ve learned. Their “why” is to shape the next generation of athletes and give back to the sport.</a:t>
            </a:r>
          </a:p>
          <a:p>
            <a:r>
              <a:rPr lang="en-US" sz="1700">
                <a:effectLst/>
              </a:rPr>
              <a:t> A CEO creates a sustainable brand to combat climate change, their “why” is to leave the world in a better place for future generations.</a:t>
            </a:r>
          </a:p>
          <a:p>
            <a:endParaRPr lang="en-US" sz="1700"/>
          </a:p>
        </p:txBody>
      </p:sp>
      <p:pic>
        <p:nvPicPr>
          <p:cNvPr id="6" name="Content Placeholder 5" descr="A group of people sitting around a table&#10;&#10;Description automatically generated">
            <a:extLst>
              <a:ext uri="{FF2B5EF4-FFF2-40B4-BE49-F238E27FC236}">
                <a16:creationId xmlns:a16="http://schemas.microsoft.com/office/drawing/2014/main" id="{49781758-ACDF-7BE3-F055-036C1A5A1C51}"/>
              </a:ext>
            </a:extLst>
          </p:cNvPr>
          <p:cNvPicPr>
            <a:picLocks noGrp="1" noChangeAspect="1"/>
          </p:cNvPicPr>
          <p:nvPr>
            <p:ph sz="half" idx="2"/>
          </p:nvPr>
        </p:nvPicPr>
        <p:blipFill>
          <a:blip r:embed="rId2"/>
          <a:srcRect l="10302"/>
          <a:stretch/>
        </p:blipFill>
        <p:spPr>
          <a:xfrm>
            <a:off x="7270812" y="10"/>
            <a:ext cx="4921187" cy="6857990"/>
          </a:xfrm>
          <a:prstGeom prst="rect">
            <a:avLst/>
          </a:prstGeom>
        </p:spPr>
      </p:pic>
      <p:grpSp>
        <p:nvGrpSpPr>
          <p:cNvPr id="11" name="Group 10">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2" name="Rectangle 11">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descr="A logo with blue and green letters&#10;&#10;Description automatically generated">
            <a:extLst>
              <a:ext uri="{FF2B5EF4-FFF2-40B4-BE49-F238E27FC236}">
                <a16:creationId xmlns:a16="http://schemas.microsoft.com/office/drawing/2014/main" id="{99B6E100-98AB-C2F2-B075-DB4D7906B344}"/>
              </a:ext>
            </a:extLst>
          </p:cNvPr>
          <p:cNvPicPr>
            <a:picLocks noChangeAspect="1"/>
          </p:cNvPicPr>
          <p:nvPr/>
        </p:nvPicPr>
        <p:blipFill>
          <a:blip r:embed="rId3"/>
          <a:stretch>
            <a:fillRect/>
          </a:stretch>
        </p:blipFill>
        <p:spPr>
          <a:xfrm>
            <a:off x="10787526" y="5823744"/>
            <a:ext cx="1281112" cy="1281112"/>
          </a:xfrm>
          <a:prstGeom prst="rect">
            <a:avLst/>
          </a:prstGeom>
        </p:spPr>
      </p:pic>
    </p:spTree>
    <p:extLst>
      <p:ext uri="{BB962C8B-B14F-4D97-AF65-F5344CB8AC3E}">
        <p14:creationId xmlns:p14="http://schemas.microsoft.com/office/powerpoint/2010/main" val="3509697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8894-F400-83C7-101C-69EF8AE09DE5}"/>
              </a:ext>
            </a:extLst>
          </p:cNvPr>
          <p:cNvSpPr>
            <a:spLocks noGrp="1"/>
          </p:cNvSpPr>
          <p:nvPr>
            <p:ph type="title"/>
          </p:nvPr>
        </p:nvSpPr>
        <p:spPr>
          <a:xfrm>
            <a:off x="8079978" y="741391"/>
            <a:ext cx="3369234" cy="1616203"/>
          </a:xfrm>
        </p:spPr>
        <p:txBody>
          <a:bodyPr vert="horz" lIns="91440" tIns="45720" rIns="91440" bIns="45720" rtlCol="0" anchor="b">
            <a:normAutofit/>
          </a:bodyPr>
          <a:lstStyle/>
          <a:p>
            <a:r>
              <a:rPr lang="en-US" sz="3200"/>
              <a:t>Revisit Your Defining Moments</a:t>
            </a:r>
          </a:p>
        </p:txBody>
      </p:sp>
      <p:pic>
        <p:nvPicPr>
          <p:cNvPr id="6" name="Content Placeholder 5" descr="A group of people posing for a photo&#10;&#10;Description automatically generated">
            <a:extLst>
              <a:ext uri="{FF2B5EF4-FFF2-40B4-BE49-F238E27FC236}">
                <a16:creationId xmlns:a16="http://schemas.microsoft.com/office/drawing/2014/main" id="{0D770A9E-206C-334A-613C-4D0809DF2E5A}"/>
              </a:ext>
            </a:extLst>
          </p:cNvPr>
          <p:cNvPicPr>
            <a:picLocks noGrp="1" noChangeAspect="1"/>
          </p:cNvPicPr>
          <p:nvPr>
            <p:ph sz="half" idx="1"/>
          </p:nvPr>
        </p:nvPicPr>
        <p:blipFill>
          <a:blip r:embed="rId2"/>
          <a:srcRect l="6281" r="21788" b="-1"/>
          <a:stretch/>
        </p:blipFill>
        <p:spPr>
          <a:xfrm>
            <a:off x="20" y="10"/>
            <a:ext cx="7390243" cy="6857990"/>
          </a:xfrm>
          <a:prstGeom prst="rect">
            <a:avLst/>
          </a:prstGeom>
        </p:spPr>
      </p:pic>
      <p:sp>
        <p:nvSpPr>
          <p:cNvPr id="16" name="Rectangle 15">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5" name="Rectangle 14">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4" name="Content Placeholder 3">
            <a:extLst>
              <a:ext uri="{FF2B5EF4-FFF2-40B4-BE49-F238E27FC236}">
                <a16:creationId xmlns:a16="http://schemas.microsoft.com/office/drawing/2014/main" id="{588CA564-058C-90CC-B4EC-F1FAC3A7BEC4}"/>
              </a:ext>
            </a:extLst>
          </p:cNvPr>
          <p:cNvSpPr>
            <a:spLocks noGrp="1"/>
          </p:cNvSpPr>
          <p:nvPr>
            <p:ph sz="half" idx="2"/>
          </p:nvPr>
        </p:nvSpPr>
        <p:spPr>
          <a:xfrm>
            <a:off x="8079978" y="2533476"/>
            <a:ext cx="3369234" cy="3447832"/>
          </a:xfrm>
        </p:spPr>
        <p:txBody>
          <a:bodyPr vert="horz" lIns="91440" tIns="45720" rIns="91440" bIns="45720" rtlCol="0" anchor="t">
            <a:normAutofit/>
          </a:bodyPr>
          <a:lstStyle/>
          <a:p>
            <a:r>
              <a:rPr lang="en-US" sz="1300">
                <a:effectLst/>
              </a:rPr>
              <a:t>Sometimes, your “why” is rooted in your past experiences—both triumphs and challenges. Think about the events that have shaped who you are today. Ask Yourself - • What experiences have had the greatest impact on me? • What lessons have I learned from my biggest struggles? • How can I use my story to drive my purpose? </a:t>
            </a:r>
          </a:p>
          <a:p>
            <a:r>
              <a:rPr lang="en-US" sz="1300">
                <a:effectLst/>
              </a:rPr>
              <a:t>A basketball player who overcame a major injury might find their “why” in showing others that setbacks can lead to comebacks. An entrepreneur who grew up in poverty might use their story to fuel a mission of creating economic opportunities for underserved communities.</a:t>
            </a:r>
          </a:p>
          <a:p>
            <a:endParaRPr lang="en-US" sz="1300"/>
          </a:p>
        </p:txBody>
      </p:sp>
      <p:pic>
        <p:nvPicPr>
          <p:cNvPr id="7" name="Picture 6" descr="A logo with blue and green letters&#10;&#10;Description automatically generated">
            <a:extLst>
              <a:ext uri="{FF2B5EF4-FFF2-40B4-BE49-F238E27FC236}">
                <a16:creationId xmlns:a16="http://schemas.microsoft.com/office/drawing/2014/main" id="{F722CB64-E840-7D8D-89FB-04B6588E9FAA}"/>
              </a:ext>
            </a:extLst>
          </p:cNvPr>
          <p:cNvPicPr>
            <a:picLocks noChangeAspect="1"/>
          </p:cNvPicPr>
          <p:nvPr/>
        </p:nvPicPr>
        <p:blipFill>
          <a:blip r:embed="rId3"/>
          <a:stretch>
            <a:fillRect/>
          </a:stretch>
        </p:blipFill>
        <p:spPr>
          <a:xfrm>
            <a:off x="10787526" y="5823744"/>
            <a:ext cx="1281112" cy="1281112"/>
          </a:xfrm>
          <a:prstGeom prst="rect">
            <a:avLst/>
          </a:prstGeom>
        </p:spPr>
      </p:pic>
    </p:spTree>
    <p:extLst>
      <p:ext uri="{BB962C8B-B14F-4D97-AF65-F5344CB8AC3E}">
        <p14:creationId xmlns:p14="http://schemas.microsoft.com/office/powerpoint/2010/main" val="2528569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cowboy kicking a bull&#10;&#10;Description automatically generated">
            <a:extLst>
              <a:ext uri="{FF2B5EF4-FFF2-40B4-BE49-F238E27FC236}">
                <a16:creationId xmlns:a16="http://schemas.microsoft.com/office/drawing/2014/main" id="{9B8C3E42-B5A9-242D-BB96-B423398E8186}"/>
              </a:ext>
            </a:extLst>
          </p:cNvPr>
          <p:cNvPicPr>
            <a:picLocks noGrp="1" noChangeAspect="1"/>
          </p:cNvPicPr>
          <p:nvPr>
            <p:ph sz="half" idx="2"/>
          </p:nvPr>
        </p:nvPicPr>
        <p:blipFill>
          <a:blip r:embed="rId2"/>
          <a:srcRect r="6237"/>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054183-179E-A7CD-3311-7B4225A14AE4}"/>
              </a:ext>
            </a:extLst>
          </p:cNvPr>
          <p:cNvSpPr>
            <a:spLocks noGrp="1"/>
          </p:cNvSpPr>
          <p:nvPr>
            <p:ph type="title"/>
          </p:nvPr>
        </p:nvSpPr>
        <p:spPr>
          <a:xfrm>
            <a:off x="838200" y="365125"/>
            <a:ext cx="3822189" cy="1899912"/>
          </a:xfrm>
        </p:spPr>
        <p:txBody>
          <a:bodyPr vert="horz" lIns="91440" tIns="45720" rIns="91440" bIns="45720" rtlCol="0" anchor="ctr">
            <a:normAutofit/>
          </a:bodyPr>
          <a:lstStyle/>
          <a:p>
            <a:r>
              <a:rPr lang="en-US" sz="4000"/>
              <a:t>Combine the Pieces </a:t>
            </a:r>
          </a:p>
        </p:txBody>
      </p:sp>
      <p:sp>
        <p:nvSpPr>
          <p:cNvPr id="3" name="Content Placeholder 2">
            <a:extLst>
              <a:ext uri="{FF2B5EF4-FFF2-40B4-BE49-F238E27FC236}">
                <a16:creationId xmlns:a16="http://schemas.microsoft.com/office/drawing/2014/main" id="{1B5022B8-E6FA-9FB6-808D-BC8DAA41CE2C}"/>
              </a:ext>
            </a:extLst>
          </p:cNvPr>
          <p:cNvSpPr>
            <a:spLocks noGrp="1"/>
          </p:cNvSpPr>
          <p:nvPr>
            <p:ph sz="half" idx="1"/>
          </p:nvPr>
        </p:nvSpPr>
        <p:spPr>
          <a:xfrm>
            <a:off x="838200" y="2434201"/>
            <a:ext cx="3822189" cy="3742762"/>
          </a:xfrm>
        </p:spPr>
        <p:txBody>
          <a:bodyPr vert="horz" lIns="91440" tIns="45720" rIns="91440" bIns="45720" rtlCol="0">
            <a:normAutofit/>
          </a:bodyPr>
          <a:lstStyle/>
          <a:p>
            <a:r>
              <a:rPr lang="en-US" sz="1700">
                <a:effectLst/>
              </a:rPr>
              <a:t>Once you’ve reflected on your values, passion, relationships, and impact, start putting the pieces together to create a clear and powerful “why.”</a:t>
            </a:r>
          </a:p>
          <a:p>
            <a:pPr lvl="1"/>
            <a:r>
              <a:rPr lang="en-US" sz="1700">
                <a:effectLst/>
              </a:rPr>
              <a:t>“My why is to inspire young athletes to believe in themselves, no matter what challenges they face, and to show that hard work pays off.”</a:t>
            </a:r>
          </a:p>
          <a:p>
            <a:pPr lvl="1"/>
            <a:r>
              <a:rPr lang="en-US" sz="1700">
                <a:effectLst/>
              </a:rPr>
              <a:t>"My why is to create innovative solutions that empower others to live more fulfilling lives while leaving a positive impact on the world.”</a:t>
            </a:r>
          </a:p>
          <a:p>
            <a:endParaRPr lang="en-US" sz="1700"/>
          </a:p>
        </p:txBody>
      </p:sp>
      <p:pic>
        <p:nvPicPr>
          <p:cNvPr id="7" name="Picture 6" descr="A logo with blue and green letters&#10;&#10;Description automatically generated">
            <a:extLst>
              <a:ext uri="{FF2B5EF4-FFF2-40B4-BE49-F238E27FC236}">
                <a16:creationId xmlns:a16="http://schemas.microsoft.com/office/drawing/2014/main" id="{48A3C9A9-15A9-5C60-EED1-00D9715346D5}"/>
              </a:ext>
            </a:extLst>
          </p:cNvPr>
          <p:cNvPicPr>
            <a:picLocks noChangeAspect="1"/>
          </p:cNvPicPr>
          <p:nvPr/>
        </p:nvPicPr>
        <p:blipFill>
          <a:blip r:embed="rId3"/>
          <a:stretch>
            <a:fillRect/>
          </a:stretch>
        </p:blipFill>
        <p:spPr>
          <a:xfrm>
            <a:off x="10787526" y="5823744"/>
            <a:ext cx="1281112" cy="1281112"/>
          </a:xfrm>
          <a:prstGeom prst="rect">
            <a:avLst/>
          </a:prstGeom>
        </p:spPr>
      </p:pic>
    </p:spTree>
    <p:extLst>
      <p:ext uri="{BB962C8B-B14F-4D97-AF65-F5344CB8AC3E}">
        <p14:creationId xmlns:p14="http://schemas.microsoft.com/office/powerpoint/2010/main" val="35084885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2013 - 2022 Theme</Template>
  <TotalTime>98</TotalTime>
  <Words>854</Words>
  <Application>Microsoft Macintosh PowerPoint</Application>
  <PresentationFormat>Widescreen</PresentationFormat>
  <Paragraphs>53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Calibri</vt:lpstr>
      <vt:lpstr>Calibri Light</vt:lpstr>
      <vt:lpstr>Office Theme</vt:lpstr>
      <vt:lpstr>PowerPoint Presentation</vt:lpstr>
      <vt:lpstr>When you know your “Why” - </vt:lpstr>
      <vt:lpstr>Finding your “Why”</vt:lpstr>
      <vt:lpstr>Reflect on Your Values </vt:lpstr>
      <vt:lpstr>Who Are You Doing it For?</vt:lpstr>
      <vt:lpstr>Connect To Your Passion</vt:lpstr>
      <vt:lpstr>Identify the Impact You Want to Make</vt:lpstr>
      <vt:lpstr>Revisit Your Defining Moments</vt:lpstr>
      <vt:lpstr>Combine the Pieces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cp:revision>
  <dcterms:created xsi:type="dcterms:W3CDTF">2025-01-24T17:38:03Z</dcterms:created>
  <dcterms:modified xsi:type="dcterms:W3CDTF">2025-01-24T20:19:48Z</dcterms:modified>
</cp:coreProperties>
</file>